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9F181-22F1-4F1C-9C83-340BA6BF7730}"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0B671-E3F0-4871-BBBE-29560138E6DE}" type="slidenum">
              <a:rPr lang="en-US" smtClean="0"/>
              <a:t>‹#›</a:t>
            </a:fld>
            <a:endParaRPr lang="en-US"/>
          </a:p>
        </p:txBody>
      </p:sp>
    </p:spTree>
    <p:extLst>
      <p:ext uri="{BB962C8B-B14F-4D97-AF65-F5344CB8AC3E}">
        <p14:creationId xmlns:p14="http://schemas.microsoft.com/office/powerpoint/2010/main" val="240679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0B671-E3F0-4871-BBBE-29560138E6DE}" type="slidenum">
              <a:rPr lang="en-US" smtClean="0"/>
              <a:t>1</a:t>
            </a:fld>
            <a:endParaRPr lang="en-US"/>
          </a:p>
        </p:txBody>
      </p:sp>
    </p:spTree>
    <p:extLst>
      <p:ext uri="{BB962C8B-B14F-4D97-AF65-F5344CB8AC3E}">
        <p14:creationId xmlns:p14="http://schemas.microsoft.com/office/powerpoint/2010/main" val="63407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0B671-E3F0-4871-BBBE-29560138E6DE}" type="slidenum">
              <a:rPr lang="en-US" smtClean="0"/>
              <a:t>2</a:t>
            </a:fld>
            <a:endParaRPr lang="en-US"/>
          </a:p>
        </p:txBody>
      </p:sp>
    </p:spTree>
    <p:extLst>
      <p:ext uri="{BB962C8B-B14F-4D97-AF65-F5344CB8AC3E}">
        <p14:creationId xmlns:p14="http://schemas.microsoft.com/office/powerpoint/2010/main" val="5260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811A-BFD3-4998-BF53-40C74A1FC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DDD975-CA7A-49DA-B9BA-8B390ED8BC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6750B0-7B9A-4A5A-8F65-BE5FFD4AED60}"/>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a:extLst>
              <a:ext uri="{FF2B5EF4-FFF2-40B4-BE49-F238E27FC236}">
                <a16:creationId xmlns:a16="http://schemas.microsoft.com/office/drawing/2014/main" id="{0E4334DF-300C-4887-B49C-3A34B7987C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0DA9A-DEFB-4260-9F8C-5872B1998E0F}"/>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812412243"/>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3CF1-1541-4CAF-BD8E-6BBDE4BEC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6EFBE1-5297-4E32-ADAE-403B10DC12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D838C-3A73-4FF9-98DD-C65B1D1267C6}"/>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a:extLst>
              <a:ext uri="{FF2B5EF4-FFF2-40B4-BE49-F238E27FC236}">
                <a16:creationId xmlns:a16="http://schemas.microsoft.com/office/drawing/2014/main" id="{DCE63EAE-09C7-49DF-A4E0-D86D08DCC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4AB8E-85FE-46FA-AA09-508025B156C7}"/>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5217608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37DB0-6EBA-4A07-B2F9-D202762CBC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A286-23BB-480D-A027-9176850727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36862-33E6-495B-A549-4A2DEDCC4F87}"/>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a:extLst>
              <a:ext uri="{FF2B5EF4-FFF2-40B4-BE49-F238E27FC236}">
                <a16:creationId xmlns:a16="http://schemas.microsoft.com/office/drawing/2014/main" id="{80D4C10E-2E5B-4F1D-8CC3-A3966C739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0F825-6560-4B21-96E4-8F1FFF551EB6}"/>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185040243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CDE7-D347-4146-BDEC-B94DE9ECC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37952-CF91-4F2E-95BB-16FC86E19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2D964-EC36-41A1-979A-511B35370179}"/>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a:extLst>
              <a:ext uri="{FF2B5EF4-FFF2-40B4-BE49-F238E27FC236}">
                <a16:creationId xmlns:a16="http://schemas.microsoft.com/office/drawing/2014/main" id="{B9AC7361-9277-430D-AAFC-58231A6D6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B164-EA3F-438F-82FA-9490C7D9159F}"/>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1329976123"/>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8328-914B-447A-9EBA-FEF47169A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25F733-E497-4DF0-8D6E-BD44DFBE9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F2547-14A9-4B2D-81BA-13663AA21027}"/>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a:extLst>
              <a:ext uri="{FF2B5EF4-FFF2-40B4-BE49-F238E27FC236}">
                <a16:creationId xmlns:a16="http://schemas.microsoft.com/office/drawing/2014/main" id="{CE3D2A0A-4B26-42C8-9D70-9BAD8FC10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658F52-6407-4C1D-8064-726945463271}"/>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3466211992"/>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497A-15B3-45D6-8565-C60599F13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C42D04-A5B4-4FB4-88EB-2B9B5EA13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B68EFB-9933-40D2-9F5E-AE85F16EF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45F14-3609-47AB-B649-15F22CB60543}"/>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a:extLst>
              <a:ext uri="{FF2B5EF4-FFF2-40B4-BE49-F238E27FC236}">
                <a16:creationId xmlns:a16="http://schemas.microsoft.com/office/drawing/2014/main" id="{D04D22D5-1104-4359-9657-048F244C29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7C5B6-0B20-4DEA-A10F-484CE3A13393}"/>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902511567"/>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ADA9-9F62-469B-980E-818A2993A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FA00C7-39A6-4096-9758-C1FEA36BB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11A2FA-852B-4458-BED7-5DD6062A9B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C55D8-5C56-4C79-8E20-E65EB6EE3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D01A2-144C-4D6D-89E3-02A65578C2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9E5F36-401E-4EA4-80D0-3C5C3D1D8022}"/>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8" name="Footer Placeholder 7">
            <a:extLst>
              <a:ext uri="{FF2B5EF4-FFF2-40B4-BE49-F238E27FC236}">
                <a16:creationId xmlns:a16="http://schemas.microsoft.com/office/drawing/2014/main" id="{6D83B3F5-78F6-4D29-8860-55588CFF73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585348-A490-4115-A355-12C351066578}"/>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382072467"/>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190A-CA10-4369-8FF6-81E23CF8B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F62A8A-925F-4995-A18B-BAD01BBC66F4}"/>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4" name="Footer Placeholder 3">
            <a:extLst>
              <a:ext uri="{FF2B5EF4-FFF2-40B4-BE49-F238E27FC236}">
                <a16:creationId xmlns:a16="http://schemas.microsoft.com/office/drawing/2014/main" id="{DEDF2C71-E0B9-469D-BD99-716D406C4E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522A2C-29D1-4D93-93A6-05DE61322A6E}"/>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685757890"/>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DEBD5-5956-47AA-ADB4-4289DD9A93AB}"/>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3" name="Footer Placeholder 2">
            <a:extLst>
              <a:ext uri="{FF2B5EF4-FFF2-40B4-BE49-F238E27FC236}">
                <a16:creationId xmlns:a16="http://schemas.microsoft.com/office/drawing/2014/main" id="{C7616FD9-6DE5-4BB4-85F8-78AE38947C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14610-911C-40AE-B79E-AB4D0208998A}"/>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307386843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F01-63B3-4FF9-8C68-5A771E12A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9781D-6917-424F-8163-55F2E6C17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1DFCC7-BDBD-4F61-8701-58F3E2F8D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10DFC-CCE2-4164-8514-AA67A9854DE8}"/>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a:extLst>
              <a:ext uri="{FF2B5EF4-FFF2-40B4-BE49-F238E27FC236}">
                <a16:creationId xmlns:a16="http://schemas.microsoft.com/office/drawing/2014/main" id="{0E6942E5-73E8-4F20-8E24-B0A9200E0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17E5E-E9C2-48FA-A4BA-44D6C9E5E00C}"/>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183318781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5C58-660E-4A2B-A9D1-466B698DE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E6A2D-FBE2-459C-ACFD-3F95C8AC4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A47C4D-42C4-41F3-AD2F-EA7B115A8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C976AB-B20A-4635-A168-9EADEC2AE08B}"/>
              </a:ext>
            </a:extLst>
          </p:cNvPr>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a:extLst>
              <a:ext uri="{FF2B5EF4-FFF2-40B4-BE49-F238E27FC236}">
                <a16:creationId xmlns:a16="http://schemas.microsoft.com/office/drawing/2014/main" id="{F420A7CF-5940-4466-B55D-013F43BB5F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FF9C8B-BE47-45C5-B0B1-2AD3F3D0C4F9}"/>
              </a:ext>
            </a:extLst>
          </p:cNvPr>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144014103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6A09F-4AAF-4DFF-9248-60DB3E342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CD48B6-6579-478B-83D7-1DFAFAC28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1ECE5-D5EF-4761-812E-820F812D92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0712A-4AE9-41CB-9874-72650F35D57E}" type="datetimeFigureOut">
              <a:rPr lang="en-IN" smtClean="0"/>
              <a:t>18-01-2020</a:t>
            </a:fld>
            <a:endParaRPr lang="en-IN"/>
          </a:p>
        </p:txBody>
      </p:sp>
      <p:sp>
        <p:nvSpPr>
          <p:cNvPr id="5" name="Footer Placeholder 4">
            <a:extLst>
              <a:ext uri="{FF2B5EF4-FFF2-40B4-BE49-F238E27FC236}">
                <a16:creationId xmlns:a16="http://schemas.microsoft.com/office/drawing/2014/main" id="{09176865-CA07-410A-B44B-90825499D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24F1A4-B476-4ADA-BA76-11814BA37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29778-02D2-4D0F-A165-21CAC5C9BF12}" type="slidenum">
              <a:rPr lang="en-IN" smtClean="0"/>
              <a:t>‹#›</a:t>
            </a:fld>
            <a:endParaRPr lang="en-IN"/>
          </a:p>
        </p:txBody>
      </p:sp>
    </p:spTree>
    <p:extLst>
      <p:ext uri="{BB962C8B-B14F-4D97-AF65-F5344CB8AC3E}">
        <p14:creationId xmlns:p14="http://schemas.microsoft.com/office/powerpoint/2010/main" val="3766728149"/>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12BD-5BDC-485C-B093-9D02A6B18BEB}"/>
              </a:ext>
            </a:extLst>
          </p:cNvPr>
          <p:cNvSpPr>
            <a:spLocks noGrp="1"/>
          </p:cNvSpPr>
          <p:nvPr>
            <p:ph type="ctrTitle"/>
          </p:nvPr>
        </p:nvSpPr>
        <p:spPr>
          <a:xfrm>
            <a:off x="598812" y="155643"/>
            <a:ext cx="10506807" cy="4574618"/>
          </a:xfrm>
        </p:spPr>
        <p:txBody>
          <a:bodyPr>
            <a:noAutofit/>
          </a:bodyPr>
          <a:lstStyle/>
          <a:p>
            <a:r>
              <a:rPr lang="en-IN" sz="3600" dirty="0">
                <a:solidFill>
                  <a:srgbClr val="00B0F0"/>
                </a:solidFill>
              </a:rPr>
              <a:t>Technology Bucket:- </a:t>
            </a:r>
            <a:r>
              <a:rPr lang="en-IN" sz="3600" b="1" dirty="0">
                <a:solidFill>
                  <a:srgbClr val="00B050"/>
                </a:solidFill>
              </a:rPr>
              <a:t>Software – Security and Surveillances</a:t>
            </a:r>
            <a:br>
              <a:rPr lang="en-IN" sz="3600" dirty="0">
                <a:solidFill>
                  <a:srgbClr val="00B0F0"/>
                </a:solidFill>
              </a:rPr>
            </a:br>
            <a:br>
              <a:rPr lang="en-IN" sz="3600" dirty="0">
                <a:solidFill>
                  <a:srgbClr val="00B0F0"/>
                </a:solidFill>
              </a:rPr>
            </a:br>
            <a:r>
              <a:rPr lang="en-IN" sz="3600" dirty="0">
                <a:solidFill>
                  <a:srgbClr val="00B0F0"/>
                </a:solidFill>
              </a:rPr>
              <a:t>Ministry Name:- </a:t>
            </a:r>
            <a:r>
              <a:rPr lang="en-US" sz="3600" b="1" dirty="0">
                <a:solidFill>
                  <a:srgbClr val="00B050"/>
                </a:solidFill>
              </a:rPr>
              <a:t>Bureau of Police Research &amp; Development</a:t>
            </a:r>
            <a:br>
              <a:rPr lang="en-US" sz="3600" dirty="0">
                <a:solidFill>
                  <a:srgbClr val="00B0F0"/>
                </a:solidFill>
              </a:rPr>
            </a:br>
            <a:br>
              <a:rPr lang="en-US" sz="3600" dirty="0">
                <a:solidFill>
                  <a:srgbClr val="00B0F0"/>
                </a:solidFill>
              </a:rPr>
            </a:br>
            <a:r>
              <a:rPr lang="en-US" sz="3600" dirty="0">
                <a:solidFill>
                  <a:srgbClr val="00B0F0"/>
                </a:solidFill>
              </a:rPr>
              <a:t>Team Leader Name:- </a:t>
            </a:r>
            <a:r>
              <a:rPr lang="en-US" sz="3600" b="1" dirty="0">
                <a:solidFill>
                  <a:srgbClr val="00B050"/>
                </a:solidFill>
              </a:rPr>
              <a:t>Deep Vora</a:t>
            </a:r>
            <a:br>
              <a:rPr lang="en-US" sz="3600" b="1" dirty="0">
                <a:solidFill>
                  <a:srgbClr val="00B0F0"/>
                </a:solidFill>
              </a:rPr>
            </a:br>
            <a:br>
              <a:rPr lang="en-US" sz="3600" dirty="0">
                <a:solidFill>
                  <a:srgbClr val="00B0F0"/>
                </a:solidFill>
              </a:rPr>
            </a:br>
            <a:r>
              <a:rPr lang="en-US" sz="3600" dirty="0">
                <a:solidFill>
                  <a:srgbClr val="00B0F0"/>
                </a:solidFill>
              </a:rPr>
              <a:t>PS CODE:- </a:t>
            </a:r>
            <a:r>
              <a:rPr lang="en-US" sz="3600" b="1" dirty="0">
                <a:solidFill>
                  <a:srgbClr val="00B050"/>
                </a:solidFill>
              </a:rPr>
              <a:t>RK307</a:t>
            </a:r>
            <a:endParaRPr lang="en-IN" sz="3600" b="1" dirty="0">
              <a:solidFill>
                <a:srgbClr val="00B050"/>
              </a:solidFill>
            </a:endParaRPr>
          </a:p>
        </p:txBody>
      </p:sp>
      <p:sp>
        <p:nvSpPr>
          <p:cNvPr id="3" name="Subtitle 2">
            <a:extLst>
              <a:ext uri="{FF2B5EF4-FFF2-40B4-BE49-F238E27FC236}">
                <a16:creationId xmlns:a16="http://schemas.microsoft.com/office/drawing/2014/main" id="{AD673372-8A4F-49E7-B273-2F203621767E}"/>
              </a:ext>
            </a:extLst>
          </p:cNvPr>
          <p:cNvSpPr>
            <a:spLocks noGrp="1"/>
          </p:cNvSpPr>
          <p:nvPr>
            <p:ph type="subTitle" idx="1"/>
          </p:nvPr>
        </p:nvSpPr>
        <p:spPr>
          <a:xfrm>
            <a:off x="2111602" y="5177734"/>
            <a:ext cx="7968795" cy="645420"/>
          </a:xfrm>
        </p:spPr>
        <p:txBody>
          <a:bodyPr anchor="b">
            <a:noAutofit/>
          </a:bodyPr>
          <a:lstStyle/>
          <a:p>
            <a:r>
              <a:rPr lang="en-IN" sz="4800" b="1" i="1" dirty="0">
                <a:solidFill>
                  <a:srgbClr val="00B0F0"/>
                </a:solidFill>
              </a:rPr>
              <a:t>Team: ‘Bring A Change’</a:t>
            </a:r>
          </a:p>
        </p:txBody>
      </p:sp>
    </p:spTree>
    <p:extLst>
      <p:ext uri="{BB962C8B-B14F-4D97-AF65-F5344CB8AC3E}">
        <p14:creationId xmlns:p14="http://schemas.microsoft.com/office/powerpoint/2010/main" val="168357837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2FD4-8788-48C4-8A49-A3615DD3B64C}"/>
              </a:ext>
            </a:extLst>
          </p:cNvPr>
          <p:cNvSpPr>
            <a:spLocks noGrp="1"/>
          </p:cNvSpPr>
          <p:nvPr>
            <p:ph type="title"/>
          </p:nvPr>
        </p:nvSpPr>
        <p:spPr>
          <a:xfrm>
            <a:off x="4499261" y="503405"/>
            <a:ext cx="3193478" cy="883535"/>
          </a:xfrm>
        </p:spPr>
        <p:txBody>
          <a:bodyPr>
            <a:normAutofit fontScale="90000"/>
          </a:bodyPr>
          <a:lstStyle/>
          <a:p>
            <a:r>
              <a:rPr lang="en-IN" dirty="0">
                <a:solidFill>
                  <a:srgbClr val="00B0F0"/>
                </a:solidFill>
              </a:rPr>
              <a:t>Idea/Solution</a:t>
            </a:r>
          </a:p>
        </p:txBody>
      </p:sp>
      <p:sp>
        <p:nvSpPr>
          <p:cNvPr id="3" name="Content Placeholder 2">
            <a:extLst>
              <a:ext uri="{FF2B5EF4-FFF2-40B4-BE49-F238E27FC236}">
                <a16:creationId xmlns:a16="http://schemas.microsoft.com/office/drawing/2014/main" id="{18693B31-DA91-4A4A-8A7E-ED7CFCEDEB88}"/>
              </a:ext>
            </a:extLst>
          </p:cNvPr>
          <p:cNvSpPr>
            <a:spLocks noGrp="1"/>
          </p:cNvSpPr>
          <p:nvPr>
            <p:ph idx="1"/>
          </p:nvPr>
        </p:nvSpPr>
        <p:spPr>
          <a:xfrm>
            <a:off x="838200" y="1650527"/>
            <a:ext cx="10515600" cy="4351338"/>
          </a:xfrm>
        </p:spPr>
        <p:txBody>
          <a:bodyPr/>
          <a:lstStyle/>
          <a:p>
            <a:r>
              <a:rPr lang="en-IN" sz="2400" dirty="0">
                <a:solidFill>
                  <a:srgbClr val="00B050"/>
                </a:solidFill>
              </a:rPr>
              <a:t>Sexual Predator detection is a web application that predicts the likelihood of a predator based on text-based conversations and rates them on the probability that a user might be trying to sexually exploit a children.</a:t>
            </a:r>
          </a:p>
          <a:p>
            <a:r>
              <a:rPr lang="en-IN" sz="2400" dirty="0">
                <a:solidFill>
                  <a:srgbClr val="00B050"/>
                </a:solidFill>
              </a:rPr>
              <a:t>This web based application uses Machine Learning that classifies the given input into different features that trains the machine and help us predict a predator.</a:t>
            </a:r>
          </a:p>
          <a:p>
            <a:r>
              <a:rPr lang="en-US" sz="2400" dirty="0">
                <a:solidFill>
                  <a:srgbClr val="00B050"/>
                </a:solidFill>
              </a:rPr>
              <a:t>The way this will work is on the basis of a predictive model which predicts whether the person under evaluation of certain researched parameters will be a cyber harasser or not.</a:t>
            </a:r>
          </a:p>
          <a:p>
            <a:endParaRPr lang="en-IN" sz="2400"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974368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23EF-FBE1-4557-A72E-9A098B2F01E6}"/>
              </a:ext>
            </a:extLst>
          </p:cNvPr>
          <p:cNvSpPr>
            <a:spLocks noGrp="1"/>
          </p:cNvSpPr>
          <p:nvPr>
            <p:ph type="title"/>
          </p:nvPr>
        </p:nvSpPr>
        <p:spPr>
          <a:xfrm>
            <a:off x="3950248" y="386841"/>
            <a:ext cx="5053750" cy="856053"/>
          </a:xfrm>
        </p:spPr>
        <p:txBody>
          <a:bodyPr>
            <a:normAutofit/>
          </a:bodyPr>
          <a:lstStyle/>
          <a:p>
            <a:pPr algn="ctr"/>
            <a:r>
              <a:rPr lang="en-US" dirty="0">
                <a:solidFill>
                  <a:srgbClr val="00B0F0"/>
                </a:solidFill>
              </a:rPr>
              <a:t>Methodologies Used</a:t>
            </a:r>
          </a:p>
        </p:txBody>
      </p:sp>
      <p:sp>
        <p:nvSpPr>
          <p:cNvPr id="3" name="Content Placeholder 2">
            <a:extLst>
              <a:ext uri="{FF2B5EF4-FFF2-40B4-BE49-F238E27FC236}">
                <a16:creationId xmlns:a16="http://schemas.microsoft.com/office/drawing/2014/main" id="{C9C99E12-664E-42BA-8714-FF2A264531C7}"/>
              </a:ext>
            </a:extLst>
          </p:cNvPr>
          <p:cNvSpPr>
            <a:spLocks noGrp="1"/>
          </p:cNvSpPr>
          <p:nvPr>
            <p:ph idx="1"/>
          </p:nvPr>
        </p:nvSpPr>
        <p:spPr>
          <a:xfrm>
            <a:off x="829407" y="1538674"/>
            <a:ext cx="10533185" cy="4932485"/>
          </a:xfrm>
        </p:spPr>
        <p:txBody>
          <a:bodyPr>
            <a:normAutofit fontScale="55000" lnSpcReduction="20000"/>
          </a:bodyPr>
          <a:lstStyle/>
          <a:p>
            <a:r>
              <a:rPr lang="en-US" sz="5100" dirty="0">
                <a:solidFill>
                  <a:srgbClr val="00B050"/>
                </a:solidFill>
                <a:effectLst/>
              </a:rPr>
              <a:t>The main web app was developed HTML, CSS and Java Script and the chat history and the responses by the user will be stored in SQL database and by comparing the database to the model by the machine learning program the computer shall predict with more than 95% accuracy whether the person whom the user is chatting is a Sexual Predator or not.</a:t>
            </a:r>
          </a:p>
          <a:p>
            <a:pPr marL="36900" indent="0">
              <a:buNone/>
            </a:pPr>
            <a:endParaRPr lang="en-US" sz="5100" dirty="0">
              <a:solidFill>
                <a:srgbClr val="00B050"/>
              </a:solidFill>
              <a:effectLst/>
            </a:endParaRPr>
          </a:p>
          <a:p>
            <a:r>
              <a:rPr lang="en-US" sz="5100" dirty="0">
                <a:solidFill>
                  <a:srgbClr val="00B050"/>
                </a:solidFill>
                <a:effectLst/>
              </a:rPr>
              <a:t>The machine learning program was made using logistic regression model involving NumPy and Pandas.</a:t>
            </a:r>
          </a:p>
          <a:p>
            <a:endParaRPr lang="en-US" sz="5100" dirty="0">
              <a:solidFill>
                <a:srgbClr val="00B050"/>
              </a:solidFill>
              <a:effectLst/>
            </a:endParaRPr>
          </a:p>
          <a:p>
            <a:r>
              <a:rPr lang="en-US" sz="5100" dirty="0">
                <a:solidFill>
                  <a:srgbClr val="00B050"/>
                </a:solidFill>
                <a:effectLst/>
              </a:rPr>
              <a:t> In machine learning we have used logistic regression model and used a dataset of around three lakh and tested it on 97,000 test cases and achieved an accuracy of about 98.8%. </a:t>
            </a:r>
          </a:p>
          <a:p>
            <a:endParaRPr lang="en-US" dirty="0">
              <a:solidFill>
                <a:srgbClr val="00B050"/>
              </a:solidFill>
              <a:effectLst/>
            </a:endParaRPr>
          </a:p>
          <a:p>
            <a:endParaRPr lang="en-US" dirty="0"/>
          </a:p>
        </p:txBody>
      </p:sp>
    </p:spTree>
    <p:extLst>
      <p:ext uri="{BB962C8B-B14F-4D97-AF65-F5344CB8AC3E}">
        <p14:creationId xmlns:p14="http://schemas.microsoft.com/office/powerpoint/2010/main" val="21403636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2026-F470-4EFD-9DB3-5394A7599BB4}"/>
              </a:ext>
            </a:extLst>
          </p:cNvPr>
          <p:cNvSpPr>
            <a:spLocks noGrp="1"/>
          </p:cNvSpPr>
          <p:nvPr>
            <p:ph type="title"/>
          </p:nvPr>
        </p:nvSpPr>
        <p:spPr>
          <a:xfrm>
            <a:off x="2502887" y="410507"/>
            <a:ext cx="7186226" cy="856053"/>
          </a:xfrm>
        </p:spPr>
        <p:txBody>
          <a:bodyPr/>
          <a:lstStyle/>
          <a:p>
            <a:pPr algn="ctr"/>
            <a:r>
              <a:rPr lang="en-US" dirty="0">
                <a:solidFill>
                  <a:srgbClr val="00B0F0"/>
                </a:solidFill>
              </a:rPr>
              <a:t>Description and Understanding</a:t>
            </a:r>
          </a:p>
        </p:txBody>
      </p:sp>
      <p:sp>
        <p:nvSpPr>
          <p:cNvPr id="3" name="Content Placeholder 2">
            <a:extLst>
              <a:ext uri="{FF2B5EF4-FFF2-40B4-BE49-F238E27FC236}">
                <a16:creationId xmlns:a16="http://schemas.microsoft.com/office/drawing/2014/main" id="{7D80274B-CEE1-43C2-9EA3-5E3AC81218D5}"/>
              </a:ext>
            </a:extLst>
          </p:cNvPr>
          <p:cNvSpPr>
            <a:spLocks noGrp="1"/>
          </p:cNvSpPr>
          <p:nvPr>
            <p:ph idx="1"/>
          </p:nvPr>
        </p:nvSpPr>
        <p:spPr>
          <a:xfrm>
            <a:off x="899746" y="1784053"/>
            <a:ext cx="10392507" cy="4663440"/>
          </a:xfrm>
        </p:spPr>
        <p:txBody>
          <a:bodyPr>
            <a:normAutofit/>
          </a:bodyPr>
          <a:lstStyle/>
          <a:p>
            <a:r>
              <a:rPr lang="en-US" sz="2600" dirty="0">
                <a:solidFill>
                  <a:srgbClr val="00B050"/>
                </a:solidFill>
                <a:effectLst/>
              </a:rPr>
              <a:t>In this we have dynamically taken chats from the user and have distributed into 25 different features to train our machine.</a:t>
            </a:r>
          </a:p>
          <a:p>
            <a:r>
              <a:rPr lang="en-US" sz="2600" dirty="0">
                <a:solidFill>
                  <a:srgbClr val="00B050"/>
                </a:solidFill>
                <a:effectLst/>
              </a:rPr>
              <a:t>After taking the dataset we have applied machine learning to accurately predict whether the target person is a sexual predator or not.</a:t>
            </a:r>
          </a:p>
          <a:p>
            <a:r>
              <a:rPr lang="en-US" sz="2600" dirty="0">
                <a:solidFill>
                  <a:srgbClr val="00B050"/>
                </a:solidFill>
                <a:effectLst/>
              </a:rPr>
              <a:t>The chat shall be given by the user on the website we have created which also contains other helpful information for the user. After giving the input the user will be further be asked a few questions for the user’s opinion and by combining all the data, a estimate of how much the online person may be a sexual predator and warning the user about it.</a:t>
            </a:r>
          </a:p>
          <a:p>
            <a:endParaRPr lang="en-US" sz="2400" dirty="0">
              <a:effectLst/>
            </a:endParaRPr>
          </a:p>
          <a:p>
            <a:endParaRPr lang="en-US" dirty="0"/>
          </a:p>
        </p:txBody>
      </p:sp>
    </p:spTree>
    <p:extLst>
      <p:ext uri="{BB962C8B-B14F-4D97-AF65-F5344CB8AC3E}">
        <p14:creationId xmlns:p14="http://schemas.microsoft.com/office/powerpoint/2010/main" val="247720337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F06E-A2CE-4ED5-9DEB-A65D9D58B153}"/>
              </a:ext>
            </a:extLst>
          </p:cNvPr>
          <p:cNvSpPr>
            <a:spLocks noGrp="1"/>
          </p:cNvSpPr>
          <p:nvPr>
            <p:ph type="title"/>
          </p:nvPr>
        </p:nvSpPr>
        <p:spPr>
          <a:xfrm>
            <a:off x="821419" y="230454"/>
            <a:ext cx="4063738" cy="1325563"/>
          </a:xfrm>
        </p:spPr>
        <p:txBody>
          <a:bodyPr>
            <a:normAutofit/>
          </a:bodyPr>
          <a:lstStyle/>
          <a:p>
            <a:pPr algn="ctr"/>
            <a:r>
              <a:rPr lang="en-IN" dirty="0">
                <a:solidFill>
                  <a:srgbClr val="00B0F0"/>
                </a:solidFill>
              </a:rPr>
              <a:t>Technology stack</a:t>
            </a:r>
          </a:p>
        </p:txBody>
      </p:sp>
      <p:sp>
        <p:nvSpPr>
          <p:cNvPr id="4" name="TextBox 3">
            <a:extLst>
              <a:ext uri="{FF2B5EF4-FFF2-40B4-BE49-F238E27FC236}">
                <a16:creationId xmlns:a16="http://schemas.microsoft.com/office/drawing/2014/main" id="{71D2ED63-89D1-491F-996C-FA849A18CA3E}"/>
              </a:ext>
            </a:extLst>
          </p:cNvPr>
          <p:cNvSpPr txBox="1"/>
          <p:nvPr/>
        </p:nvSpPr>
        <p:spPr>
          <a:xfrm>
            <a:off x="1357460" y="1690688"/>
            <a:ext cx="2875175" cy="1200329"/>
          </a:xfrm>
          <a:prstGeom prst="rect">
            <a:avLst/>
          </a:prstGeom>
          <a:solidFill>
            <a:schemeClr val="accent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Arial" panose="020B0604020202020204" pitchFamily="34" charset="0"/>
              <a:buChar char="•"/>
            </a:pPr>
            <a:r>
              <a:rPr lang="en-IN" dirty="0"/>
              <a:t>Front End:</a:t>
            </a:r>
          </a:p>
          <a:p>
            <a:pPr marL="742950" lvl="1" indent="-285750">
              <a:buFont typeface="Arial" panose="020B0604020202020204" pitchFamily="34" charset="0"/>
              <a:buChar char="•"/>
            </a:pPr>
            <a:r>
              <a:rPr lang="en-IN" dirty="0"/>
              <a:t>Bootstrap</a:t>
            </a:r>
          </a:p>
          <a:p>
            <a:pPr marL="742950" lvl="1" indent="-285750">
              <a:buFont typeface="Arial" panose="020B0604020202020204" pitchFamily="34" charset="0"/>
              <a:buChar char="•"/>
            </a:pPr>
            <a:r>
              <a:rPr lang="en-IN" dirty="0"/>
              <a:t>Html, CSS, JS</a:t>
            </a:r>
          </a:p>
          <a:p>
            <a:pPr marL="742950" lvl="1" indent="-285750">
              <a:buFont typeface="Arial" panose="020B0604020202020204" pitchFamily="34" charset="0"/>
              <a:buChar char="•"/>
            </a:pPr>
            <a:r>
              <a:rPr lang="en-IN" dirty="0"/>
              <a:t>Angular 6</a:t>
            </a:r>
          </a:p>
        </p:txBody>
      </p:sp>
      <p:sp>
        <p:nvSpPr>
          <p:cNvPr id="6" name="TextBox 5">
            <a:extLst>
              <a:ext uri="{FF2B5EF4-FFF2-40B4-BE49-F238E27FC236}">
                <a16:creationId xmlns:a16="http://schemas.microsoft.com/office/drawing/2014/main" id="{4644EA63-B9E1-4DFF-A384-E60573C60B09}"/>
              </a:ext>
            </a:extLst>
          </p:cNvPr>
          <p:cNvSpPr txBox="1"/>
          <p:nvPr/>
        </p:nvSpPr>
        <p:spPr>
          <a:xfrm>
            <a:off x="1357460" y="3247682"/>
            <a:ext cx="2875175" cy="1200329"/>
          </a:xfrm>
          <a:prstGeom prst="rect">
            <a:avLst/>
          </a:prstGeom>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Arial" panose="020B0604020202020204" pitchFamily="34" charset="0"/>
              <a:buChar char="•"/>
            </a:pPr>
            <a:r>
              <a:rPr lang="en-IN" dirty="0"/>
              <a:t>Backend:</a:t>
            </a:r>
          </a:p>
          <a:p>
            <a:pPr marL="742950" lvl="1" indent="-285750">
              <a:buFont typeface="Arial" panose="020B0604020202020204" pitchFamily="34" charset="0"/>
              <a:buChar char="•"/>
            </a:pPr>
            <a:r>
              <a:rPr lang="en-IN" dirty="0"/>
              <a:t>Django</a:t>
            </a:r>
          </a:p>
          <a:p>
            <a:pPr marL="285750" indent="-285750">
              <a:buFont typeface="Arial" panose="020B0604020202020204" pitchFamily="34" charset="0"/>
              <a:buChar char="•"/>
            </a:pPr>
            <a:r>
              <a:rPr lang="en-IN" dirty="0"/>
              <a:t>Database:</a:t>
            </a:r>
          </a:p>
          <a:p>
            <a:pPr marL="742950" lvl="1" indent="-285750">
              <a:buFont typeface="Arial" panose="020B0604020202020204" pitchFamily="34" charset="0"/>
              <a:buChar char="•"/>
            </a:pPr>
            <a:r>
              <a:rPr lang="en-IN" dirty="0"/>
              <a:t>MySQL</a:t>
            </a:r>
          </a:p>
        </p:txBody>
      </p:sp>
      <p:sp>
        <p:nvSpPr>
          <p:cNvPr id="7" name="TextBox 6">
            <a:extLst>
              <a:ext uri="{FF2B5EF4-FFF2-40B4-BE49-F238E27FC236}">
                <a16:creationId xmlns:a16="http://schemas.microsoft.com/office/drawing/2014/main" id="{EABAAD32-F870-4BE0-9AAC-5B2AE59D6077}"/>
              </a:ext>
            </a:extLst>
          </p:cNvPr>
          <p:cNvSpPr txBox="1"/>
          <p:nvPr/>
        </p:nvSpPr>
        <p:spPr>
          <a:xfrm>
            <a:off x="1357460" y="4804676"/>
            <a:ext cx="2875175" cy="1477328"/>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Arial" panose="020B0604020202020204" pitchFamily="34" charset="0"/>
              <a:buChar char="•"/>
            </a:pPr>
            <a:r>
              <a:rPr lang="en-IN" dirty="0"/>
              <a:t>Open Source Libraries:</a:t>
            </a:r>
          </a:p>
          <a:p>
            <a:pPr marL="742950" lvl="1" indent="-285750">
              <a:buFont typeface="Arial" panose="020B0604020202020204" pitchFamily="34" charset="0"/>
              <a:buChar char="•"/>
            </a:pPr>
            <a:r>
              <a:rPr lang="en-IN" dirty="0"/>
              <a:t>Jqueries.css</a:t>
            </a:r>
          </a:p>
          <a:p>
            <a:pPr marL="742950" lvl="1" indent="-285750">
              <a:buFont typeface="Arial" panose="020B0604020202020204" pitchFamily="34" charset="0"/>
              <a:buChar char="•"/>
            </a:pPr>
            <a:r>
              <a:rPr lang="en-IN" dirty="0"/>
              <a:t>Jqueries.js</a:t>
            </a:r>
          </a:p>
          <a:p>
            <a:pPr marL="742950" lvl="1" indent="-285750">
              <a:buFont typeface="Arial" panose="020B0604020202020204" pitchFamily="34" charset="0"/>
              <a:buChar char="•"/>
            </a:pPr>
            <a:r>
              <a:rPr lang="en-IN" dirty="0"/>
              <a:t>Boostrap.js</a:t>
            </a:r>
          </a:p>
        </p:txBody>
      </p:sp>
      <p:sp>
        <p:nvSpPr>
          <p:cNvPr id="8" name="Title 1">
            <a:extLst>
              <a:ext uri="{FF2B5EF4-FFF2-40B4-BE49-F238E27FC236}">
                <a16:creationId xmlns:a16="http://schemas.microsoft.com/office/drawing/2014/main" id="{CAB1678B-8413-47E5-A445-EF6E321C0C28}"/>
              </a:ext>
            </a:extLst>
          </p:cNvPr>
          <p:cNvSpPr txBox="1">
            <a:spLocks/>
          </p:cNvSpPr>
          <p:nvPr/>
        </p:nvSpPr>
        <p:spPr>
          <a:xfrm>
            <a:off x="7333917" y="279410"/>
            <a:ext cx="2882517" cy="1057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rgbClr val="00B0F0"/>
                </a:solidFill>
              </a:rPr>
              <a:t>Use Case</a:t>
            </a:r>
          </a:p>
        </p:txBody>
      </p:sp>
      <p:sp>
        <p:nvSpPr>
          <p:cNvPr id="9" name="Rectangle: Rounded Corners 8">
            <a:extLst>
              <a:ext uri="{FF2B5EF4-FFF2-40B4-BE49-F238E27FC236}">
                <a16:creationId xmlns:a16="http://schemas.microsoft.com/office/drawing/2014/main" id="{B07C0026-4E10-47B1-BC38-8A1A45B9734C}"/>
              </a:ext>
            </a:extLst>
          </p:cNvPr>
          <p:cNvSpPr/>
          <p:nvPr/>
        </p:nvSpPr>
        <p:spPr>
          <a:xfrm>
            <a:off x="6655324" y="1593130"/>
            <a:ext cx="4239705" cy="58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10" name="Rectangle: Rounded Corners 9">
            <a:extLst>
              <a:ext uri="{FF2B5EF4-FFF2-40B4-BE49-F238E27FC236}">
                <a16:creationId xmlns:a16="http://schemas.microsoft.com/office/drawing/2014/main" id="{F65D7B11-673A-4D31-886A-BCB0C293183D}"/>
              </a:ext>
            </a:extLst>
          </p:cNvPr>
          <p:cNvSpPr/>
          <p:nvPr/>
        </p:nvSpPr>
        <p:spPr>
          <a:xfrm>
            <a:off x="6655324" y="5697098"/>
            <a:ext cx="4239705" cy="527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11" name="Rectangle 10">
            <a:extLst>
              <a:ext uri="{FF2B5EF4-FFF2-40B4-BE49-F238E27FC236}">
                <a16:creationId xmlns:a16="http://schemas.microsoft.com/office/drawing/2014/main" id="{15D84132-D643-46BA-BFC9-8947E540BB5D}"/>
              </a:ext>
            </a:extLst>
          </p:cNvPr>
          <p:cNvSpPr/>
          <p:nvPr/>
        </p:nvSpPr>
        <p:spPr>
          <a:xfrm>
            <a:off x="6655324" y="2431025"/>
            <a:ext cx="4239705" cy="816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 minor will try our web-app, by entering an username of a suspected predator.</a:t>
            </a:r>
          </a:p>
        </p:txBody>
      </p:sp>
      <p:sp>
        <p:nvSpPr>
          <p:cNvPr id="12" name="Rectangle 11">
            <a:extLst>
              <a:ext uri="{FF2B5EF4-FFF2-40B4-BE49-F238E27FC236}">
                <a16:creationId xmlns:a16="http://schemas.microsoft.com/office/drawing/2014/main" id="{864A3770-FBF9-46E7-98F3-4CA92030D81C}"/>
              </a:ext>
            </a:extLst>
          </p:cNvPr>
          <p:cNvSpPr/>
          <p:nvPr/>
        </p:nvSpPr>
        <p:spPr>
          <a:xfrm>
            <a:off x="6616831" y="3585018"/>
            <a:ext cx="4239705" cy="745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Along with the username, the minor also enters a brief chat with the suspect.</a:t>
            </a:r>
          </a:p>
        </p:txBody>
      </p:sp>
      <p:sp>
        <p:nvSpPr>
          <p:cNvPr id="13" name="Rectangle 12">
            <a:extLst>
              <a:ext uri="{FF2B5EF4-FFF2-40B4-BE49-F238E27FC236}">
                <a16:creationId xmlns:a16="http://schemas.microsoft.com/office/drawing/2014/main" id="{8A57F1D5-3D63-4C91-B028-D8B2630091E4}"/>
              </a:ext>
            </a:extLst>
          </p:cNvPr>
          <p:cNvSpPr/>
          <p:nvPr/>
        </p:nvSpPr>
        <p:spPr>
          <a:xfrm>
            <a:off x="6655324" y="4683367"/>
            <a:ext cx="4239705" cy="745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Our web-app will predict the level of the intensity of the sexual predator</a:t>
            </a:r>
          </a:p>
        </p:txBody>
      </p:sp>
    </p:spTree>
    <p:extLst>
      <p:ext uri="{BB962C8B-B14F-4D97-AF65-F5344CB8AC3E}">
        <p14:creationId xmlns:p14="http://schemas.microsoft.com/office/powerpoint/2010/main" val="1212401998"/>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453</Words>
  <Application>Microsoft Office PowerPoint</Application>
  <PresentationFormat>Widescreen</PresentationFormat>
  <Paragraphs>40</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Technology Bucket:- Software – Security and Surveillances  Ministry Name:- Bureau of Police Research &amp; Development  Team Leader Name:- Deep Vora  PS CODE:- RK307</vt:lpstr>
      <vt:lpstr>Idea/Solution</vt:lpstr>
      <vt:lpstr>Methodologies Used</vt:lpstr>
      <vt:lpstr>Description and Understanding</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Bucket:- Software – Security and Servilances Ministry Name:- Bu</dc:title>
  <dc:creator>Abhinav</dc:creator>
  <cp:lastModifiedBy>Gaurav Sharma</cp:lastModifiedBy>
  <cp:revision>15</cp:revision>
  <dcterms:created xsi:type="dcterms:W3CDTF">2020-01-18T00:12:00Z</dcterms:created>
  <dcterms:modified xsi:type="dcterms:W3CDTF">2020-01-17T22:51:56Z</dcterms:modified>
</cp:coreProperties>
</file>