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2" r:id="rId65"/>
    <p:sldId id="321" r:id="rId66"/>
    <p:sldId id="323" r:id="rId67"/>
    <p:sldId id="324" r:id="rId68"/>
    <p:sldId id="325" r:id="rId69"/>
    <p:sldId id="326" r:id="rId70"/>
    <p:sldId id="327" r:id="rId71"/>
    <p:sldId id="328" r:id="rId72"/>
    <p:sldId id="329" r:id="rId73"/>
    <p:sldId id="330" r:id="rId74"/>
    <p:sldId id="332" r:id="rId75"/>
    <p:sldId id="333" r:id="rId76"/>
    <p:sldId id="334" r:id="rId77"/>
    <p:sldId id="335" r:id="rId78"/>
    <p:sldId id="331"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0" r:id="rId134"/>
    <p:sldId id="391" r:id="rId135"/>
    <p:sldId id="392" r:id="rId1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ACB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36" autoAdjust="0"/>
    <p:restoredTop sz="94660"/>
  </p:normalViewPr>
  <p:slideViewPr>
    <p:cSldViewPr>
      <p:cViewPr varScale="1">
        <p:scale>
          <a:sx n="75" d="100"/>
          <a:sy n="75" d="100"/>
        </p:scale>
        <p:origin x="-102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2011-12-6</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pPr/>
              <a:t>2011-12-6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2011-12-6</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2011-12-6</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arm.com/products/processors/technologies/dsp-simd.php" TargetMode="External"/><Relationship Id="rId2" Type="http://schemas.openxmlformats.org/officeDocument/2006/relationships/hyperlink" Target="http://www.arm.com/products/processors/index.php" TargetMode="External"/><Relationship Id="rId1" Type="http://schemas.openxmlformats.org/officeDocument/2006/relationships/slideLayout" Target="../slideLayouts/slideLayout2.xml"/><Relationship Id="rId5" Type="http://schemas.openxmlformats.org/officeDocument/2006/relationships/hyperlink" Target="http://www.arm.com/products/processors/technologies/trustzone.php" TargetMode="External"/><Relationship Id="rId4" Type="http://schemas.openxmlformats.org/officeDocument/2006/relationships/hyperlink" Target="http://www.arm.com/community/software-enablement/index.php"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arm.com/markets/embedded/index.php" TargetMode="External"/><Relationship Id="rId2" Type="http://schemas.openxmlformats.org/officeDocument/2006/relationships/hyperlink" Target="http://www.arm.com/markets/home/index.ph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arm.com/markets/embedded/smart-meter.php" TargetMode="External"/><Relationship Id="rId2" Type="http://schemas.openxmlformats.org/officeDocument/2006/relationships/hyperlink" Target="http://www.arm.com/markets/embedded/mcu.php" TargetMode="External"/><Relationship Id="rId1" Type="http://schemas.openxmlformats.org/officeDocument/2006/relationships/slideLayout" Target="../slideLayouts/slideLayout2.xml"/><Relationship Id="rId4" Type="http://schemas.openxmlformats.org/officeDocument/2006/relationships/hyperlink" Target="http://www.arm.com/markets/home/gaming.ph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ARM</a:t>
            </a:r>
            <a:r>
              <a:rPr lang="zh-CN" altLang="en-US" dirty="0" smtClean="0"/>
              <a:t>体系结构与指令集</a:t>
            </a:r>
            <a:endParaRPr lang="zh-CN" altLang="en-US" dirty="0"/>
          </a:p>
        </p:txBody>
      </p:sp>
      <p:sp>
        <p:nvSpPr>
          <p:cNvPr id="8" name="TextBox 7"/>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
        <p:nvSpPr>
          <p:cNvPr id="6" name="副标题 5"/>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en-US" dirty="0" smtClean="0"/>
              <a:t>ARM7</a:t>
            </a:r>
            <a:r>
              <a:rPr lang="zh-CN" altLang="en-US" dirty="0" smtClean="0"/>
              <a:t>微处理器系列具有如下特点：</a:t>
            </a:r>
          </a:p>
          <a:p>
            <a:r>
              <a:rPr lang="zh-CN" altLang="en-US" dirty="0" smtClean="0"/>
              <a:t>① 具有嵌入式</a:t>
            </a:r>
            <a:r>
              <a:rPr lang="en-US" dirty="0" smtClean="0"/>
              <a:t>ICE-RT</a:t>
            </a:r>
            <a:r>
              <a:rPr lang="zh-CN" altLang="en-US" dirty="0" smtClean="0"/>
              <a:t>逻辑，调试开发方便。</a:t>
            </a:r>
          </a:p>
          <a:p>
            <a:r>
              <a:rPr lang="zh-CN" altLang="en-US" dirty="0" smtClean="0"/>
              <a:t>② 极低的功耗，适合对功耗要求严格的应用，如便携式产品。</a:t>
            </a:r>
          </a:p>
          <a:p>
            <a:r>
              <a:rPr lang="zh-CN" altLang="en-US" dirty="0" smtClean="0"/>
              <a:t>③ 能够提供</a:t>
            </a:r>
            <a:r>
              <a:rPr lang="en-US" dirty="0" smtClean="0"/>
              <a:t>0.9MIPS/MHz</a:t>
            </a:r>
            <a:r>
              <a:rPr lang="zh-CN" altLang="en-US" dirty="0" smtClean="0"/>
              <a:t>的三级流水线结构。</a:t>
            </a:r>
          </a:p>
          <a:p>
            <a:r>
              <a:rPr lang="zh-CN" altLang="en-US" dirty="0" smtClean="0"/>
              <a:t>④ 代码密度高并兼容</a:t>
            </a:r>
            <a:r>
              <a:rPr lang="en-US" dirty="0" smtClean="0"/>
              <a:t>16</a:t>
            </a:r>
            <a:r>
              <a:rPr lang="zh-CN" altLang="en-US" dirty="0" smtClean="0"/>
              <a:t>位的</a:t>
            </a:r>
            <a:r>
              <a:rPr lang="en-US" dirty="0" smtClean="0"/>
              <a:t>Thumb</a:t>
            </a:r>
            <a:r>
              <a:rPr lang="zh-CN" altLang="en-US" dirty="0" smtClean="0"/>
              <a:t>指令集。</a:t>
            </a:r>
          </a:p>
          <a:p>
            <a:r>
              <a:rPr lang="zh-CN" altLang="en-US" dirty="0" smtClean="0"/>
              <a:t>⑤ 对操作系统的支持广泛，包括</a:t>
            </a:r>
            <a:r>
              <a:rPr lang="en-US" dirty="0" smtClean="0"/>
              <a:t>Windows CE</a:t>
            </a:r>
            <a:r>
              <a:rPr lang="zh-CN" altLang="en-US" dirty="0" smtClean="0"/>
              <a:t>、</a:t>
            </a:r>
            <a:r>
              <a:rPr lang="en-US" dirty="0" smtClean="0"/>
              <a:t>Linux</a:t>
            </a:r>
            <a:r>
              <a:rPr lang="zh-CN" altLang="en-US" dirty="0" smtClean="0"/>
              <a:t>、</a:t>
            </a:r>
            <a:r>
              <a:rPr lang="en-US" dirty="0" smtClean="0"/>
              <a:t>Palm OS</a:t>
            </a:r>
            <a:r>
              <a:rPr lang="zh-CN" altLang="en-US" dirty="0" smtClean="0"/>
              <a:t>等。</a:t>
            </a:r>
          </a:p>
          <a:p>
            <a:r>
              <a:rPr lang="zh-CN" altLang="en-US" dirty="0" smtClean="0"/>
              <a:t>⑥ 指令系统与</a:t>
            </a:r>
            <a:r>
              <a:rPr lang="en-US" dirty="0" smtClean="0"/>
              <a:t>ARM9</a:t>
            </a:r>
            <a:r>
              <a:rPr lang="zh-CN" altLang="en-US" dirty="0" smtClean="0"/>
              <a:t>、</a:t>
            </a:r>
            <a:r>
              <a:rPr lang="en-US" dirty="0" smtClean="0"/>
              <a:t>ARM9E</a:t>
            </a:r>
            <a:r>
              <a:rPr lang="zh-CN" altLang="en-US" dirty="0" smtClean="0"/>
              <a:t>和</a:t>
            </a:r>
            <a:r>
              <a:rPr lang="en-US" dirty="0" smtClean="0"/>
              <a:t>ARM10E</a:t>
            </a:r>
            <a:r>
              <a:rPr lang="zh-CN" altLang="en-US" dirty="0" smtClean="0"/>
              <a:t>系列兼容，便于用户的产品升级换代。</a:t>
            </a:r>
          </a:p>
          <a:p>
            <a:r>
              <a:rPr lang="zh-CN" altLang="en-US" dirty="0" smtClean="0"/>
              <a:t>⑦ 主频最高可达</a:t>
            </a:r>
            <a:r>
              <a:rPr lang="en-US" dirty="0" smtClean="0"/>
              <a:t>130MIPS</a:t>
            </a:r>
            <a:r>
              <a:rPr lang="zh-CN" altLang="en-US" dirty="0" smtClean="0"/>
              <a:t>，高速的运算处理能力能胜任绝大多数的复杂应用。</a:t>
            </a:r>
          </a:p>
          <a:p>
            <a:endParaRPr lang="zh-CN" altLang="en-US" dirty="0"/>
          </a:p>
        </p:txBody>
      </p:sp>
      <p:sp>
        <p:nvSpPr>
          <p:cNvPr id="2" name="标题 1"/>
          <p:cNvSpPr>
            <a:spLocks noGrp="1"/>
          </p:cNvSpPr>
          <p:nvPr>
            <p:ph type="title"/>
          </p:nvPr>
        </p:nvSpPr>
        <p:spPr>
          <a:xfrm>
            <a:off x="457200" y="357174"/>
            <a:ext cx="8229600" cy="1143000"/>
          </a:xfrm>
        </p:spPr>
        <p:txBody>
          <a:bodyPr>
            <a:normAutofit/>
          </a:bodyPr>
          <a:lstStyle/>
          <a:p>
            <a:r>
              <a:rPr lang="en-US" dirty="0" smtClean="0"/>
              <a:t>ARM</a:t>
            </a:r>
            <a:r>
              <a:rPr lang="zh-CN" altLang="en-US" dirty="0" smtClean="0"/>
              <a:t>处理器内核系列</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dirty="0" smtClean="0"/>
              <a:t>ARM</a:t>
            </a:r>
            <a:r>
              <a:rPr lang="zh-CN" altLang="en-US" dirty="0" smtClean="0"/>
              <a:t>微处理器可支持多达</a:t>
            </a:r>
            <a:r>
              <a:rPr lang="en-US" dirty="0" smtClean="0"/>
              <a:t>16</a:t>
            </a:r>
            <a:r>
              <a:rPr lang="zh-CN" altLang="en-US" dirty="0" smtClean="0"/>
              <a:t>个协处理器，用于各种协处理操作，在程序执行的过程中，每个协处理器只执行针对自身的协处理指令，忽略</a:t>
            </a:r>
            <a:r>
              <a:rPr lang="en-US" dirty="0" smtClean="0"/>
              <a:t>ARM</a:t>
            </a:r>
            <a:r>
              <a:rPr lang="zh-CN" altLang="en-US" dirty="0" smtClean="0"/>
              <a:t>处理器和其他协处理器的指令。</a:t>
            </a:r>
          </a:p>
          <a:p>
            <a:r>
              <a:rPr lang="en-US" dirty="0" smtClean="0"/>
              <a:t>ARM</a:t>
            </a:r>
            <a:r>
              <a:rPr lang="zh-CN" altLang="en-US" dirty="0" smtClean="0"/>
              <a:t>的协处理器指令主要用于</a:t>
            </a:r>
            <a:r>
              <a:rPr lang="en-US" dirty="0" smtClean="0"/>
              <a:t>ARM</a:t>
            </a:r>
            <a:r>
              <a:rPr lang="zh-CN" altLang="en-US" dirty="0" smtClean="0"/>
              <a:t>处理器初始化</a:t>
            </a:r>
            <a:r>
              <a:rPr lang="en-US" dirty="0" smtClean="0"/>
              <a:t>ARM</a:t>
            </a:r>
            <a:r>
              <a:rPr lang="zh-CN" altLang="en-US" dirty="0" smtClean="0"/>
              <a:t>协处理器的数据处理操作，以及在</a:t>
            </a:r>
            <a:r>
              <a:rPr lang="en-US" dirty="0" smtClean="0"/>
              <a:t>ARM</a:t>
            </a:r>
            <a:r>
              <a:rPr lang="zh-CN" altLang="en-US" dirty="0" smtClean="0"/>
              <a:t>处理器的寄存器和协处理器的寄存器之间传送数据，在</a:t>
            </a:r>
            <a:r>
              <a:rPr lang="en-US" dirty="0" smtClean="0"/>
              <a:t>ARM</a:t>
            </a:r>
            <a:r>
              <a:rPr lang="zh-CN" altLang="en-US" dirty="0" smtClean="0"/>
              <a:t>协处理器的寄存器和存储器之间传送数据。</a:t>
            </a:r>
          </a:p>
          <a:p>
            <a:endParaRPr lang="zh-CN" altLang="en-US" dirty="0"/>
          </a:p>
        </p:txBody>
      </p:sp>
      <p:sp>
        <p:nvSpPr>
          <p:cNvPr id="3" name="标题 2"/>
          <p:cNvSpPr>
            <a:spLocks noGrp="1"/>
          </p:cNvSpPr>
          <p:nvPr>
            <p:ph type="title"/>
          </p:nvPr>
        </p:nvSpPr>
        <p:spPr>
          <a:xfrm>
            <a:off x="457200" y="357174"/>
            <a:ext cx="8229600" cy="1143000"/>
          </a:xfrm>
        </p:spPr>
        <p:txBody>
          <a:bodyPr>
            <a:normAutofit fontScale="90000"/>
          </a:bodyPr>
          <a:lstStyle/>
          <a:p>
            <a:r>
              <a:rPr lang="en-US" altLang="zh-CN" sz="4400" dirty="0" smtClean="0"/>
              <a:t/>
            </a:r>
            <a:br>
              <a:rPr lang="en-US" altLang="zh-CN" sz="4400" dirty="0" smtClean="0"/>
            </a:br>
            <a:r>
              <a:rPr lang="zh-CN" altLang="en-US" sz="4400" dirty="0" smtClean="0"/>
              <a:t>协处理器指令</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smtClean="0"/>
              <a:t>（</a:t>
            </a:r>
            <a:r>
              <a:rPr lang="en-US" dirty="0" smtClean="0"/>
              <a:t>1</a:t>
            </a:r>
            <a:r>
              <a:rPr lang="zh-CN" altLang="en-US" dirty="0" smtClean="0"/>
              <a:t>）</a:t>
            </a:r>
            <a:r>
              <a:rPr lang="en-US" dirty="0" smtClean="0"/>
              <a:t>CDP</a:t>
            </a:r>
            <a:r>
              <a:rPr lang="zh-CN" altLang="en-US" dirty="0" smtClean="0"/>
              <a:t>指令</a:t>
            </a:r>
          </a:p>
          <a:p>
            <a:r>
              <a:rPr lang="zh-CN" altLang="en-US" dirty="0" smtClean="0"/>
              <a:t>格式：</a:t>
            </a:r>
            <a:r>
              <a:rPr lang="en-US" dirty="0" smtClean="0"/>
              <a:t>CDP{</a:t>
            </a:r>
            <a:r>
              <a:rPr lang="zh-CN" altLang="en-US" dirty="0" smtClean="0"/>
              <a:t>条件</a:t>
            </a:r>
            <a:r>
              <a:rPr lang="en-US" dirty="0" smtClean="0"/>
              <a:t>} </a:t>
            </a:r>
            <a:r>
              <a:rPr lang="zh-CN" altLang="en-US" dirty="0" smtClean="0"/>
              <a:t>协处理器编码，协处理器操作码</a:t>
            </a:r>
            <a:r>
              <a:rPr lang="en-US" dirty="0" smtClean="0"/>
              <a:t>1</a:t>
            </a:r>
            <a:r>
              <a:rPr lang="zh-CN" altLang="en-US" dirty="0" smtClean="0"/>
              <a:t>，目的寄存器，源寄存器</a:t>
            </a:r>
            <a:r>
              <a:rPr lang="en-US" dirty="0" smtClean="0"/>
              <a:t>1</a:t>
            </a:r>
            <a:r>
              <a:rPr lang="zh-CN" altLang="en-US" dirty="0" smtClean="0"/>
              <a:t>，源寄存器</a:t>
            </a:r>
            <a:r>
              <a:rPr lang="en-US" dirty="0" smtClean="0"/>
              <a:t>2</a:t>
            </a:r>
            <a:r>
              <a:rPr lang="zh-CN" altLang="en-US" dirty="0" smtClean="0"/>
              <a:t>，协处理器操作码</a:t>
            </a:r>
            <a:r>
              <a:rPr lang="en-US" dirty="0" smtClean="0"/>
              <a:t>2</a:t>
            </a:r>
            <a:endParaRPr lang="zh-CN" altLang="en-US" dirty="0" smtClean="0"/>
          </a:p>
          <a:p>
            <a:r>
              <a:rPr lang="zh-CN" altLang="en-US" dirty="0" smtClean="0"/>
              <a:t>功能：</a:t>
            </a:r>
            <a:r>
              <a:rPr lang="en-US" dirty="0" smtClean="0"/>
              <a:t>CDP</a:t>
            </a:r>
            <a:r>
              <a:rPr lang="zh-CN" altLang="en-US" dirty="0" smtClean="0"/>
              <a:t>指令用于</a:t>
            </a:r>
            <a:r>
              <a:rPr lang="en-US" dirty="0" smtClean="0"/>
              <a:t>ARM</a:t>
            </a:r>
            <a:r>
              <a:rPr lang="zh-CN" altLang="en-US" dirty="0" smtClean="0"/>
              <a:t>处理器通知</a:t>
            </a:r>
            <a:r>
              <a:rPr lang="en-US" dirty="0" smtClean="0"/>
              <a:t>ARM</a:t>
            </a:r>
            <a:r>
              <a:rPr lang="zh-CN" altLang="en-US" dirty="0" smtClean="0"/>
              <a:t>协处理器执行特定的操作，若协处理器不能成功完成特定的操作，则产生未定义指令异常。其中协处理器操作码</a:t>
            </a:r>
            <a:r>
              <a:rPr lang="en-US" dirty="0" smtClean="0"/>
              <a:t>1</a:t>
            </a:r>
            <a:r>
              <a:rPr lang="zh-CN" altLang="en-US" dirty="0" smtClean="0"/>
              <a:t>和协处理器操作码</a:t>
            </a:r>
            <a:r>
              <a:rPr lang="en-US" dirty="0" smtClean="0"/>
              <a:t>2</a:t>
            </a:r>
            <a:r>
              <a:rPr lang="zh-CN" altLang="en-US" dirty="0" smtClean="0"/>
              <a:t>为协处理器将要执行的操作，目的寄存器和源寄存器均为协处理器的寄存器，指令不涉及</a:t>
            </a:r>
            <a:r>
              <a:rPr lang="en-US" dirty="0" smtClean="0"/>
              <a:t>ARM</a:t>
            </a:r>
            <a:r>
              <a:rPr lang="zh-CN" altLang="en-US" dirty="0" smtClean="0"/>
              <a:t>处理器的寄存器和存储器。例如：</a:t>
            </a:r>
          </a:p>
          <a:p>
            <a:r>
              <a:rPr lang="en-US" dirty="0" smtClean="0"/>
              <a:t> </a:t>
            </a:r>
            <a:endParaRPr lang="zh-CN" altLang="en-US" dirty="0" smtClean="0"/>
          </a:p>
          <a:p>
            <a:r>
              <a:rPr lang="en-US" dirty="0" smtClean="0"/>
              <a:t>CDP  P3,2,C12,C10,C3,4     	;</a:t>
            </a:r>
            <a:r>
              <a:rPr lang="zh-CN" altLang="en-US" dirty="0" smtClean="0"/>
              <a:t>该指令完成协处理器</a:t>
            </a:r>
            <a:r>
              <a:rPr lang="en-US" dirty="0" smtClean="0"/>
              <a:t>P3</a:t>
            </a:r>
            <a:r>
              <a:rPr lang="zh-CN" altLang="en-US" dirty="0" smtClean="0"/>
              <a:t>的初始化</a:t>
            </a:r>
            <a:r>
              <a:rPr lang="en-US" dirty="0" smtClean="0"/>
              <a:t> </a:t>
            </a:r>
            <a:endParaRPr lang="zh-CN" altLang="en-US" dirty="0" smtClean="0"/>
          </a:p>
          <a:p>
            <a:endParaRPr lang="zh-CN" altLang="en-US" dirty="0"/>
          </a:p>
        </p:txBody>
      </p:sp>
      <p:sp>
        <p:nvSpPr>
          <p:cNvPr id="3" name="标题 2"/>
          <p:cNvSpPr>
            <a:spLocks noGrp="1"/>
          </p:cNvSpPr>
          <p:nvPr>
            <p:ph type="title"/>
          </p:nvPr>
        </p:nvSpPr>
        <p:spPr>
          <a:xfrm>
            <a:off x="500034" y="357166"/>
            <a:ext cx="8229600" cy="1143000"/>
          </a:xfrm>
        </p:spPr>
        <p:txBody>
          <a:bodyPr>
            <a:normAutofit fontScale="90000"/>
          </a:bodyPr>
          <a:lstStyle/>
          <a:p>
            <a:r>
              <a:rPr lang="en-US" altLang="zh-CN" sz="4400" dirty="0" smtClean="0"/>
              <a:t/>
            </a:r>
            <a:br>
              <a:rPr lang="en-US" altLang="zh-CN" sz="4400" dirty="0" smtClean="0"/>
            </a:br>
            <a:r>
              <a:rPr lang="zh-CN" altLang="en-US" sz="4400" dirty="0" smtClean="0"/>
              <a:t>协处理器指令</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smtClean="0"/>
              <a:t>（</a:t>
            </a:r>
            <a:r>
              <a:rPr lang="en-US" dirty="0" smtClean="0"/>
              <a:t>2</a:t>
            </a:r>
            <a:r>
              <a:rPr lang="zh-CN" altLang="en-US" dirty="0" smtClean="0"/>
              <a:t>）</a:t>
            </a:r>
            <a:r>
              <a:rPr lang="en-US" dirty="0" smtClean="0"/>
              <a:t>LDC</a:t>
            </a:r>
            <a:r>
              <a:rPr lang="zh-CN" altLang="en-US" dirty="0" smtClean="0"/>
              <a:t>指令</a:t>
            </a:r>
          </a:p>
          <a:p>
            <a:r>
              <a:rPr lang="zh-CN" altLang="en-US" dirty="0" smtClean="0"/>
              <a:t>格式：</a:t>
            </a:r>
            <a:r>
              <a:rPr lang="en-US" dirty="0" smtClean="0"/>
              <a:t>LDC{</a:t>
            </a:r>
            <a:r>
              <a:rPr lang="zh-CN" altLang="en-US" dirty="0" smtClean="0"/>
              <a:t>条件</a:t>
            </a:r>
            <a:r>
              <a:rPr lang="en-US" dirty="0" smtClean="0"/>
              <a:t>}{L} </a:t>
            </a:r>
            <a:r>
              <a:rPr lang="zh-CN" altLang="en-US" dirty="0" smtClean="0"/>
              <a:t>协处理器编码，目的寄存器，</a:t>
            </a:r>
            <a:r>
              <a:rPr lang="en-US" dirty="0" smtClean="0"/>
              <a:t>[</a:t>
            </a:r>
            <a:r>
              <a:rPr lang="zh-CN" altLang="en-US" dirty="0" smtClean="0"/>
              <a:t>源寄存器</a:t>
            </a:r>
            <a:r>
              <a:rPr lang="en-US" dirty="0" smtClean="0"/>
              <a:t>]</a:t>
            </a:r>
            <a:endParaRPr lang="zh-CN" altLang="en-US" dirty="0" smtClean="0"/>
          </a:p>
          <a:p>
            <a:r>
              <a:rPr lang="zh-CN" altLang="en-US" dirty="0" smtClean="0"/>
              <a:t>功能：</a:t>
            </a:r>
            <a:r>
              <a:rPr lang="en-US" dirty="0" smtClean="0"/>
              <a:t>LDC</a:t>
            </a:r>
            <a:r>
              <a:rPr lang="zh-CN" altLang="en-US" dirty="0" smtClean="0"/>
              <a:t>指令用于将源寄存器所指向的存储器中的字数据传送到目的寄存器中，若协处理器不能成功完成传送操作，则产生未定义指令异常。其中，</a:t>
            </a:r>
            <a:r>
              <a:rPr lang="en-US" dirty="0" smtClean="0"/>
              <a:t>{L}</a:t>
            </a:r>
            <a:r>
              <a:rPr lang="zh-CN" altLang="en-US" dirty="0" smtClean="0"/>
              <a:t>选项表示指令为长读取操作，如用于双精度数据的传输。例如：</a:t>
            </a:r>
          </a:p>
          <a:p>
            <a:r>
              <a:rPr lang="en-US" dirty="0" smtClean="0"/>
              <a:t> </a:t>
            </a:r>
            <a:endParaRPr lang="zh-CN" altLang="en-US" dirty="0" smtClean="0"/>
          </a:p>
          <a:p>
            <a:r>
              <a:rPr lang="en-US" dirty="0" smtClean="0"/>
              <a:t>LDC  P3,C4,[R0]     	;</a:t>
            </a:r>
            <a:r>
              <a:rPr lang="zh-CN" altLang="en-US" dirty="0" smtClean="0"/>
              <a:t>将</a:t>
            </a:r>
            <a:r>
              <a:rPr lang="en-US" dirty="0" smtClean="0"/>
              <a:t>ARM</a:t>
            </a:r>
            <a:r>
              <a:rPr lang="zh-CN" altLang="en-US" dirty="0" smtClean="0"/>
              <a:t>处理器的寄存器</a:t>
            </a:r>
            <a:r>
              <a:rPr lang="en-US" dirty="0" smtClean="0"/>
              <a:t>R0</a:t>
            </a:r>
            <a:r>
              <a:rPr lang="zh-CN" altLang="en-US" dirty="0" smtClean="0"/>
              <a:t>所指向的存储器中的字数据传送到协处理器</a:t>
            </a:r>
            <a:r>
              <a:rPr lang="en-US" dirty="0" smtClean="0"/>
              <a:t>P3</a:t>
            </a:r>
            <a:r>
              <a:rPr lang="zh-CN" altLang="en-US" dirty="0" smtClean="0"/>
              <a:t>的寄存器</a:t>
            </a:r>
            <a:r>
              <a:rPr lang="en-US" dirty="0" smtClean="0"/>
              <a:t>C4</a:t>
            </a:r>
            <a:r>
              <a:rPr lang="zh-CN" altLang="en-US" dirty="0" smtClean="0"/>
              <a:t>中</a:t>
            </a:r>
          </a:p>
          <a:p>
            <a:r>
              <a:rPr lang="en-US" dirty="0" smtClean="0"/>
              <a:t> </a:t>
            </a:r>
            <a:endParaRPr lang="zh-CN" altLang="en-US" dirty="0"/>
          </a:p>
        </p:txBody>
      </p:sp>
      <p:sp>
        <p:nvSpPr>
          <p:cNvPr id="3" name="标题 2"/>
          <p:cNvSpPr>
            <a:spLocks noGrp="1"/>
          </p:cNvSpPr>
          <p:nvPr>
            <p:ph type="title"/>
          </p:nvPr>
        </p:nvSpPr>
        <p:spPr>
          <a:xfrm>
            <a:off x="428596" y="357166"/>
            <a:ext cx="8229600" cy="1143000"/>
          </a:xfrm>
        </p:spPr>
        <p:txBody>
          <a:bodyPr>
            <a:normAutofit fontScale="90000"/>
          </a:bodyPr>
          <a:lstStyle/>
          <a:p>
            <a:r>
              <a:rPr lang="en-US" altLang="zh-CN" sz="4400" dirty="0" smtClean="0"/>
              <a:t/>
            </a:r>
            <a:br>
              <a:rPr lang="en-US" altLang="zh-CN" sz="4400" dirty="0" smtClean="0"/>
            </a:br>
            <a:r>
              <a:rPr lang="zh-CN" altLang="en-US" sz="4400" dirty="0" smtClean="0"/>
              <a:t>协处理器指令</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smtClean="0"/>
              <a:t>（</a:t>
            </a:r>
            <a:r>
              <a:rPr lang="en-US" dirty="0" smtClean="0"/>
              <a:t>3</a:t>
            </a:r>
            <a:r>
              <a:rPr lang="zh-CN" altLang="en-US" dirty="0" smtClean="0"/>
              <a:t>）</a:t>
            </a:r>
            <a:r>
              <a:rPr lang="en-US" dirty="0" smtClean="0"/>
              <a:t>STC</a:t>
            </a:r>
            <a:r>
              <a:rPr lang="zh-CN" altLang="en-US" dirty="0" smtClean="0"/>
              <a:t>指令</a:t>
            </a:r>
          </a:p>
          <a:p>
            <a:r>
              <a:rPr lang="zh-CN" altLang="en-US" dirty="0" smtClean="0"/>
              <a:t>格式：</a:t>
            </a:r>
            <a:r>
              <a:rPr lang="en-US" dirty="0" smtClean="0"/>
              <a:t>STC{</a:t>
            </a:r>
            <a:r>
              <a:rPr lang="zh-CN" altLang="en-US" dirty="0" smtClean="0"/>
              <a:t>条件</a:t>
            </a:r>
            <a:r>
              <a:rPr lang="en-US" dirty="0" smtClean="0"/>
              <a:t>}{L} </a:t>
            </a:r>
            <a:r>
              <a:rPr lang="zh-CN" altLang="en-US" dirty="0" smtClean="0"/>
              <a:t>协处理器编码，源寄存器，</a:t>
            </a:r>
            <a:r>
              <a:rPr lang="en-US" dirty="0" smtClean="0"/>
              <a:t>[</a:t>
            </a:r>
            <a:r>
              <a:rPr lang="zh-CN" altLang="en-US" dirty="0" smtClean="0"/>
              <a:t>目的寄存器</a:t>
            </a:r>
            <a:r>
              <a:rPr lang="en-US" dirty="0" smtClean="0"/>
              <a:t>]</a:t>
            </a:r>
            <a:endParaRPr lang="zh-CN" altLang="en-US" dirty="0" smtClean="0"/>
          </a:p>
          <a:p>
            <a:r>
              <a:rPr lang="zh-CN" altLang="en-US" dirty="0" smtClean="0"/>
              <a:t>功能：</a:t>
            </a:r>
            <a:r>
              <a:rPr lang="en-US" dirty="0" smtClean="0"/>
              <a:t>STC</a:t>
            </a:r>
            <a:r>
              <a:rPr lang="zh-CN" altLang="en-US" dirty="0" smtClean="0"/>
              <a:t>指令用于将源寄存器中的字数据传送到目的寄存器所指向的存储器中，若协处理器不能成功完成传送操作，则产生未定义指令异常。其中，</a:t>
            </a:r>
            <a:r>
              <a:rPr lang="en-US" dirty="0" smtClean="0"/>
              <a:t>{L}</a:t>
            </a:r>
            <a:r>
              <a:rPr lang="zh-CN" altLang="en-US" dirty="0" smtClean="0"/>
              <a:t>选项表示指令为长读取操作，如用于双精度数据的传输。例如：</a:t>
            </a:r>
          </a:p>
          <a:p>
            <a:r>
              <a:rPr lang="en-US" dirty="0" smtClean="0"/>
              <a:t> </a:t>
            </a:r>
            <a:endParaRPr lang="zh-CN" altLang="en-US" dirty="0" smtClean="0"/>
          </a:p>
          <a:p>
            <a:r>
              <a:rPr lang="en-US" dirty="0" smtClean="0"/>
              <a:t>STC  P3,C4,[R0]     	;</a:t>
            </a:r>
            <a:r>
              <a:rPr lang="zh-CN" altLang="en-US" dirty="0" smtClean="0"/>
              <a:t>将协处理器</a:t>
            </a:r>
            <a:r>
              <a:rPr lang="en-US" dirty="0" smtClean="0"/>
              <a:t>P3</a:t>
            </a:r>
            <a:r>
              <a:rPr lang="zh-CN" altLang="en-US" dirty="0" smtClean="0"/>
              <a:t>的寄存器</a:t>
            </a:r>
            <a:r>
              <a:rPr lang="en-US" dirty="0" smtClean="0"/>
              <a:t>C4</a:t>
            </a:r>
            <a:r>
              <a:rPr lang="zh-CN" altLang="en-US" dirty="0" smtClean="0"/>
              <a:t>中的字数据传送到</a:t>
            </a:r>
            <a:r>
              <a:rPr lang="en-US" dirty="0" smtClean="0"/>
              <a:t>ARM</a:t>
            </a:r>
            <a:r>
              <a:rPr lang="zh-CN" altLang="en-US" dirty="0" smtClean="0"/>
              <a:t>处理器的寄存器</a:t>
            </a:r>
            <a:r>
              <a:rPr lang="en-US" dirty="0" smtClean="0"/>
              <a:t>R0</a:t>
            </a:r>
            <a:r>
              <a:rPr lang="zh-CN" altLang="en-US" dirty="0" smtClean="0"/>
              <a:t>所指向的存储器中</a:t>
            </a:r>
          </a:p>
          <a:p>
            <a:r>
              <a:rPr lang="en-US" dirty="0" smtClean="0"/>
              <a:t> </a:t>
            </a:r>
            <a:endParaRPr lang="zh-CN" altLang="en-US" dirty="0" smtClean="0"/>
          </a:p>
          <a:p>
            <a:endParaRPr lang="zh-CN" altLang="en-US" dirty="0"/>
          </a:p>
        </p:txBody>
      </p:sp>
      <p:sp>
        <p:nvSpPr>
          <p:cNvPr id="3" name="标题 2"/>
          <p:cNvSpPr>
            <a:spLocks noGrp="1"/>
          </p:cNvSpPr>
          <p:nvPr>
            <p:ph type="title"/>
          </p:nvPr>
        </p:nvSpPr>
        <p:spPr>
          <a:xfrm>
            <a:off x="457200" y="357174"/>
            <a:ext cx="8229600" cy="1143000"/>
          </a:xfrm>
        </p:spPr>
        <p:txBody>
          <a:bodyPr>
            <a:normAutofit fontScale="90000"/>
          </a:bodyPr>
          <a:lstStyle/>
          <a:p>
            <a:r>
              <a:rPr lang="en-US" altLang="zh-CN" sz="4400" dirty="0" smtClean="0"/>
              <a:t/>
            </a:r>
            <a:br>
              <a:rPr lang="en-US" altLang="zh-CN" sz="4400" dirty="0" smtClean="0"/>
            </a:br>
            <a:r>
              <a:rPr lang="zh-CN" altLang="en-US" sz="4400" dirty="0" smtClean="0"/>
              <a:t>协处理器指令</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smtClean="0"/>
              <a:t>（</a:t>
            </a:r>
            <a:r>
              <a:rPr lang="en-US" dirty="0" smtClean="0"/>
              <a:t>4</a:t>
            </a:r>
            <a:r>
              <a:rPr lang="zh-CN" altLang="en-US" dirty="0" smtClean="0"/>
              <a:t>）</a:t>
            </a:r>
            <a:r>
              <a:rPr lang="en-US" dirty="0" smtClean="0"/>
              <a:t>MCR</a:t>
            </a:r>
            <a:r>
              <a:rPr lang="zh-CN" altLang="en-US" dirty="0" smtClean="0"/>
              <a:t>指令</a:t>
            </a:r>
          </a:p>
          <a:p>
            <a:r>
              <a:rPr lang="zh-CN" altLang="en-US" dirty="0" smtClean="0"/>
              <a:t>格式：</a:t>
            </a:r>
            <a:r>
              <a:rPr lang="en-US" dirty="0" smtClean="0"/>
              <a:t>MCR{</a:t>
            </a:r>
            <a:r>
              <a:rPr lang="zh-CN" altLang="en-US" dirty="0" smtClean="0"/>
              <a:t>条件</a:t>
            </a:r>
            <a:r>
              <a:rPr lang="en-US" dirty="0" smtClean="0"/>
              <a:t>} </a:t>
            </a:r>
            <a:r>
              <a:rPr lang="zh-CN" altLang="en-US" dirty="0" smtClean="0"/>
              <a:t>协处理器编码，协处理器操作码</a:t>
            </a:r>
            <a:r>
              <a:rPr lang="en-US" dirty="0" smtClean="0"/>
              <a:t>1</a:t>
            </a:r>
            <a:r>
              <a:rPr lang="zh-CN" altLang="en-US" dirty="0" smtClean="0"/>
              <a:t>，源寄存器，目的寄存器</a:t>
            </a:r>
            <a:r>
              <a:rPr lang="en-US" dirty="0" smtClean="0"/>
              <a:t>1</a:t>
            </a:r>
            <a:r>
              <a:rPr lang="zh-CN" altLang="en-US" dirty="0" smtClean="0"/>
              <a:t>，目的寄存器</a:t>
            </a:r>
            <a:r>
              <a:rPr lang="en-US" dirty="0" smtClean="0"/>
              <a:t>2</a:t>
            </a:r>
            <a:r>
              <a:rPr lang="zh-CN" altLang="en-US" dirty="0" smtClean="0"/>
              <a:t>，协处理器操作码</a:t>
            </a:r>
            <a:r>
              <a:rPr lang="en-US" dirty="0" smtClean="0"/>
              <a:t>2</a:t>
            </a:r>
            <a:endParaRPr lang="zh-CN" altLang="en-US" dirty="0" smtClean="0"/>
          </a:p>
          <a:p>
            <a:r>
              <a:rPr lang="zh-CN" altLang="en-US" dirty="0" smtClean="0"/>
              <a:t>功能：</a:t>
            </a:r>
            <a:r>
              <a:rPr lang="en-US" dirty="0" smtClean="0"/>
              <a:t>MCR</a:t>
            </a:r>
            <a:r>
              <a:rPr lang="zh-CN" altLang="en-US" dirty="0" smtClean="0"/>
              <a:t>指令用于将</a:t>
            </a:r>
            <a:r>
              <a:rPr lang="en-US" dirty="0" smtClean="0"/>
              <a:t>ARM</a:t>
            </a:r>
            <a:r>
              <a:rPr lang="zh-CN" altLang="en-US" dirty="0" smtClean="0"/>
              <a:t>处理器寄存器中的数据传送到协处理器寄存器中，若协处理器不能成功完成操作，则产生未定义指令异常。其中协处理器操作码</a:t>
            </a:r>
            <a:r>
              <a:rPr lang="en-US" dirty="0" smtClean="0"/>
              <a:t>1</a:t>
            </a:r>
            <a:r>
              <a:rPr lang="zh-CN" altLang="en-US" dirty="0" smtClean="0"/>
              <a:t>和协处理器操作码</a:t>
            </a:r>
            <a:r>
              <a:rPr lang="en-US" dirty="0" smtClean="0"/>
              <a:t>2</a:t>
            </a:r>
            <a:r>
              <a:rPr lang="zh-CN" altLang="en-US" dirty="0" smtClean="0"/>
              <a:t>为协处理器将要执行的操作，源寄存器为</a:t>
            </a:r>
            <a:r>
              <a:rPr lang="en-US" dirty="0" smtClean="0"/>
              <a:t>ARM</a:t>
            </a:r>
            <a:r>
              <a:rPr lang="zh-CN" altLang="en-US" dirty="0" smtClean="0"/>
              <a:t>处理器的寄存器，目的寄存器</a:t>
            </a:r>
            <a:r>
              <a:rPr lang="en-US" dirty="0" smtClean="0"/>
              <a:t>1</a:t>
            </a:r>
            <a:r>
              <a:rPr lang="zh-CN" altLang="en-US" dirty="0" smtClean="0"/>
              <a:t>和目的寄存器</a:t>
            </a:r>
            <a:r>
              <a:rPr lang="en-US" dirty="0" smtClean="0"/>
              <a:t>2</a:t>
            </a:r>
            <a:r>
              <a:rPr lang="zh-CN" altLang="en-US" dirty="0" smtClean="0"/>
              <a:t>均为协处理器的寄存器。例如：</a:t>
            </a:r>
          </a:p>
          <a:p>
            <a:r>
              <a:rPr lang="en-US" dirty="0" smtClean="0"/>
              <a:t> </a:t>
            </a:r>
            <a:endParaRPr lang="zh-CN" altLang="en-US" dirty="0" smtClean="0"/>
          </a:p>
          <a:p>
            <a:r>
              <a:rPr lang="en-US" dirty="0" smtClean="0"/>
              <a:t>MCR  P3,3,R0,C4,C5,6    ;</a:t>
            </a:r>
            <a:r>
              <a:rPr lang="zh-CN" altLang="en-US" dirty="0" smtClean="0"/>
              <a:t>该指令将</a:t>
            </a:r>
            <a:r>
              <a:rPr lang="en-US" dirty="0" smtClean="0"/>
              <a:t>ARM</a:t>
            </a:r>
            <a:r>
              <a:rPr lang="zh-CN" altLang="en-US" dirty="0" smtClean="0"/>
              <a:t>处理器寄存器</a:t>
            </a:r>
            <a:r>
              <a:rPr lang="en-US" dirty="0" smtClean="0"/>
              <a:t>R0</a:t>
            </a:r>
            <a:r>
              <a:rPr lang="zh-CN" altLang="en-US" dirty="0" smtClean="0"/>
              <a:t>中的数据传送到协处理器</a:t>
            </a:r>
            <a:r>
              <a:rPr lang="en-US" dirty="0" smtClean="0"/>
              <a:t>P3</a:t>
            </a:r>
            <a:r>
              <a:rPr lang="zh-CN" altLang="en-US" dirty="0" smtClean="0"/>
              <a:t>的寄存器</a:t>
            </a:r>
            <a:r>
              <a:rPr lang="en-US" dirty="0" smtClean="0"/>
              <a:t>C4</a:t>
            </a:r>
            <a:r>
              <a:rPr lang="zh-CN" altLang="en-US" dirty="0" smtClean="0"/>
              <a:t>和</a:t>
            </a:r>
            <a:r>
              <a:rPr lang="en-US" dirty="0" smtClean="0"/>
              <a:t>C5</a:t>
            </a:r>
            <a:r>
              <a:rPr lang="zh-CN" altLang="en-US" dirty="0" smtClean="0"/>
              <a:t>中</a:t>
            </a:r>
          </a:p>
          <a:p>
            <a:endParaRPr lang="zh-CN" altLang="en-US" dirty="0"/>
          </a:p>
        </p:txBody>
      </p:sp>
      <p:sp>
        <p:nvSpPr>
          <p:cNvPr id="3" name="标题 2"/>
          <p:cNvSpPr>
            <a:spLocks noGrp="1"/>
          </p:cNvSpPr>
          <p:nvPr>
            <p:ph type="title"/>
          </p:nvPr>
        </p:nvSpPr>
        <p:spPr>
          <a:xfrm>
            <a:off x="457200" y="357174"/>
            <a:ext cx="8229600" cy="1143000"/>
          </a:xfrm>
        </p:spPr>
        <p:txBody>
          <a:bodyPr>
            <a:normAutofit fontScale="90000"/>
          </a:bodyPr>
          <a:lstStyle/>
          <a:p>
            <a:r>
              <a:rPr lang="en-US" altLang="zh-CN" sz="4600" dirty="0" smtClean="0"/>
              <a:t/>
            </a:r>
            <a:br>
              <a:rPr lang="en-US" altLang="zh-CN" sz="4600" dirty="0" smtClean="0"/>
            </a:br>
            <a:r>
              <a:rPr lang="zh-CN" altLang="en-US" sz="4600" dirty="0" smtClean="0"/>
              <a:t>协处理器指令</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smtClean="0"/>
              <a:t>（</a:t>
            </a:r>
            <a:r>
              <a:rPr lang="en-US" dirty="0" smtClean="0"/>
              <a:t>5</a:t>
            </a:r>
            <a:r>
              <a:rPr lang="zh-CN" altLang="en-US" dirty="0" smtClean="0"/>
              <a:t>）</a:t>
            </a:r>
            <a:r>
              <a:rPr lang="en-US" dirty="0" smtClean="0"/>
              <a:t>MRC</a:t>
            </a:r>
            <a:r>
              <a:rPr lang="zh-CN" altLang="en-US" dirty="0" smtClean="0"/>
              <a:t>指令</a:t>
            </a:r>
          </a:p>
          <a:p>
            <a:r>
              <a:rPr lang="zh-CN" altLang="en-US" dirty="0" smtClean="0"/>
              <a:t>格式：</a:t>
            </a:r>
            <a:r>
              <a:rPr lang="en-US" dirty="0" smtClean="0"/>
              <a:t>MRC{</a:t>
            </a:r>
            <a:r>
              <a:rPr lang="zh-CN" altLang="en-US" dirty="0" smtClean="0"/>
              <a:t>条件</a:t>
            </a:r>
            <a:r>
              <a:rPr lang="en-US" dirty="0" smtClean="0"/>
              <a:t>} </a:t>
            </a:r>
            <a:r>
              <a:rPr lang="zh-CN" altLang="en-US" dirty="0" smtClean="0"/>
              <a:t>协处理器编码，协处理器操作码</a:t>
            </a:r>
            <a:r>
              <a:rPr lang="en-US" dirty="0" smtClean="0"/>
              <a:t>1</a:t>
            </a:r>
            <a:r>
              <a:rPr lang="zh-CN" altLang="en-US" dirty="0" smtClean="0"/>
              <a:t>，目的寄存器，源寄存器</a:t>
            </a:r>
            <a:r>
              <a:rPr lang="en-US" dirty="0" smtClean="0"/>
              <a:t>1</a:t>
            </a:r>
            <a:r>
              <a:rPr lang="zh-CN" altLang="en-US" dirty="0" smtClean="0"/>
              <a:t>，源寄存器</a:t>
            </a:r>
            <a:r>
              <a:rPr lang="en-US" dirty="0" smtClean="0"/>
              <a:t>2</a:t>
            </a:r>
            <a:r>
              <a:rPr lang="zh-CN" altLang="en-US" dirty="0" smtClean="0"/>
              <a:t>，协处理器操作码</a:t>
            </a:r>
            <a:r>
              <a:rPr lang="en-US" dirty="0" smtClean="0"/>
              <a:t>2</a:t>
            </a:r>
            <a:endParaRPr lang="zh-CN" altLang="en-US" dirty="0" smtClean="0"/>
          </a:p>
          <a:p>
            <a:r>
              <a:rPr lang="zh-CN" altLang="en-US" dirty="0" smtClean="0"/>
              <a:t>功能：</a:t>
            </a:r>
            <a:r>
              <a:rPr lang="en-US" dirty="0" smtClean="0"/>
              <a:t>MRC</a:t>
            </a:r>
            <a:r>
              <a:rPr lang="zh-CN" altLang="en-US" dirty="0" smtClean="0"/>
              <a:t>指令用于将协处理器寄存器中的数据传送到</a:t>
            </a:r>
            <a:r>
              <a:rPr lang="en-US" dirty="0" smtClean="0"/>
              <a:t>ARM</a:t>
            </a:r>
            <a:r>
              <a:rPr lang="zh-CN" altLang="en-US" dirty="0" smtClean="0"/>
              <a:t>处理器寄存器中，若协处理器不能成功完成操作，则产生未定义指令异常。其中协处理器操作码</a:t>
            </a:r>
            <a:r>
              <a:rPr lang="en-US" dirty="0" smtClean="0"/>
              <a:t>1</a:t>
            </a:r>
            <a:r>
              <a:rPr lang="zh-CN" altLang="en-US" dirty="0" smtClean="0"/>
              <a:t>和协处理器操作码</a:t>
            </a:r>
            <a:r>
              <a:rPr lang="en-US" dirty="0" smtClean="0"/>
              <a:t>2</a:t>
            </a:r>
            <a:r>
              <a:rPr lang="zh-CN" altLang="en-US" dirty="0" smtClean="0"/>
              <a:t>为协处理器将要执行的操作，目的寄存器为</a:t>
            </a:r>
            <a:r>
              <a:rPr lang="en-US" dirty="0" smtClean="0"/>
              <a:t>ARM</a:t>
            </a:r>
            <a:r>
              <a:rPr lang="zh-CN" altLang="en-US" dirty="0" smtClean="0"/>
              <a:t>处理器的寄存器，源寄存器</a:t>
            </a:r>
            <a:r>
              <a:rPr lang="en-US" dirty="0" smtClean="0"/>
              <a:t>1</a:t>
            </a:r>
            <a:r>
              <a:rPr lang="zh-CN" altLang="en-US" dirty="0" smtClean="0"/>
              <a:t>和源寄存器</a:t>
            </a:r>
            <a:r>
              <a:rPr lang="en-US" dirty="0" smtClean="0"/>
              <a:t>2</a:t>
            </a:r>
            <a:r>
              <a:rPr lang="zh-CN" altLang="en-US" dirty="0" smtClean="0"/>
              <a:t>均为协处理器的寄存器。例如：</a:t>
            </a:r>
          </a:p>
          <a:p>
            <a:r>
              <a:rPr lang="en-US" dirty="0" smtClean="0"/>
              <a:t> </a:t>
            </a:r>
            <a:endParaRPr lang="zh-CN" altLang="en-US" dirty="0" smtClean="0"/>
          </a:p>
          <a:p>
            <a:r>
              <a:rPr lang="en-US" dirty="0" smtClean="0"/>
              <a:t>MRC  P3,3,R0,C4,C5,6    ;</a:t>
            </a:r>
            <a:r>
              <a:rPr lang="zh-CN" altLang="en-US" dirty="0" smtClean="0"/>
              <a:t>该指令将协处理器</a:t>
            </a:r>
            <a:r>
              <a:rPr lang="en-US" dirty="0" smtClean="0"/>
              <a:t>P3</a:t>
            </a:r>
            <a:r>
              <a:rPr lang="zh-CN" altLang="en-US" dirty="0" smtClean="0"/>
              <a:t>的寄存器中的数据传送到</a:t>
            </a:r>
            <a:r>
              <a:rPr lang="en-US" dirty="0" smtClean="0"/>
              <a:t>ARM</a:t>
            </a:r>
            <a:r>
              <a:rPr lang="zh-CN" altLang="en-US" dirty="0" smtClean="0"/>
              <a:t>处理器寄存器中</a:t>
            </a:r>
          </a:p>
          <a:p>
            <a:endParaRPr lang="zh-CN" altLang="en-US" dirty="0"/>
          </a:p>
        </p:txBody>
      </p:sp>
      <p:sp>
        <p:nvSpPr>
          <p:cNvPr id="3" name="标题 2"/>
          <p:cNvSpPr>
            <a:spLocks noGrp="1"/>
          </p:cNvSpPr>
          <p:nvPr>
            <p:ph type="title"/>
          </p:nvPr>
        </p:nvSpPr>
        <p:spPr>
          <a:xfrm>
            <a:off x="457200" y="357174"/>
            <a:ext cx="8229600" cy="1143000"/>
          </a:xfrm>
        </p:spPr>
        <p:txBody>
          <a:bodyPr>
            <a:normAutofit fontScale="90000"/>
          </a:bodyPr>
          <a:lstStyle/>
          <a:p>
            <a:r>
              <a:rPr lang="en-US" altLang="zh-CN" sz="4600" dirty="0" smtClean="0"/>
              <a:t/>
            </a:r>
            <a:br>
              <a:rPr lang="en-US" altLang="zh-CN" sz="4600" dirty="0" smtClean="0"/>
            </a:br>
            <a:r>
              <a:rPr lang="zh-CN" altLang="en-US" sz="4600" dirty="0" smtClean="0"/>
              <a:t>协处理器指令</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为兼容数据总线宽度为</a:t>
            </a:r>
            <a:r>
              <a:rPr lang="en-US" dirty="0" smtClean="0"/>
              <a:t>16</a:t>
            </a:r>
            <a:r>
              <a:rPr lang="zh-CN" altLang="en-US" dirty="0" smtClean="0"/>
              <a:t>位的应用系统，</a:t>
            </a:r>
            <a:r>
              <a:rPr lang="en-US" dirty="0" smtClean="0"/>
              <a:t>ARM</a:t>
            </a:r>
            <a:r>
              <a:rPr lang="zh-CN" altLang="en-US" dirty="0" smtClean="0"/>
              <a:t>体系结构除了支持执行效率很高的</a:t>
            </a:r>
            <a:r>
              <a:rPr lang="en-US" dirty="0" smtClean="0"/>
              <a:t>32</a:t>
            </a:r>
            <a:r>
              <a:rPr lang="zh-CN" altLang="en-US" dirty="0" smtClean="0"/>
              <a:t>位</a:t>
            </a:r>
            <a:r>
              <a:rPr lang="en-US" dirty="0" smtClean="0"/>
              <a:t>ARM</a:t>
            </a:r>
            <a:r>
              <a:rPr lang="zh-CN" altLang="en-US" dirty="0" smtClean="0"/>
              <a:t>指令集以外，同时支持</a:t>
            </a:r>
            <a:r>
              <a:rPr lang="en-US" dirty="0" smtClean="0"/>
              <a:t>16</a:t>
            </a:r>
            <a:r>
              <a:rPr lang="zh-CN" altLang="en-US" dirty="0" smtClean="0"/>
              <a:t>位的</a:t>
            </a:r>
            <a:r>
              <a:rPr lang="en-US" dirty="0" smtClean="0"/>
              <a:t>Thumb</a:t>
            </a:r>
            <a:r>
              <a:rPr lang="zh-CN" altLang="en-US" dirty="0" smtClean="0"/>
              <a:t>指令集。</a:t>
            </a:r>
            <a:r>
              <a:rPr lang="en-US" dirty="0" smtClean="0"/>
              <a:t>Thumb</a:t>
            </a:r>
            <a:r>
              <a:rPr lang="zh-CN" altLang="en-US" dirty="0" smtClean="0"/>
              <a:t>指令集是</a:t>
            </a:r>
            <a:r>
              <a:rPr lang="en-US" dirty="0" smtClean="0"/>
              <a:t>ARM</a:t>
            </a:r>
            <a:r>
              <a:rPr lang="zh-CN" altLang="en-US" dirty="0" smtClean="0"/>
              <a:t>指令集的一个子集，允许指令编码为</a:t>
            </a:r>
            <a:r>
              <a:rPr lang="en-US" dirty="0" smtClean="0"/>
              <a:t>16</a:t>
            </a:r>
            <a:r>
              <a:rPr lang="zh-CN" altLang="en-US" dirty="0" smtClean="0"/>
              <a:t>位的长度。与等价的</a:t>
            </a:r>
            <a:r>
              <a:rPr lang="en-US" dirty="0" smtClean="0"/>
              <a:t>32</a:t>
            </a:r>
            <a:r>
              <a:rPr lang="zh-CN" altLang="en-US" dirty="0" smtClean="0"/>
              <a:t>位代码相比较，</a:t>
            </a:r>
            <a:r>
              <a:rPr lang="en-US" dirty="0" smtClean="0"/>
              <a:t>Thumb</a:t>
            </a:r>
            <a:r>
              <a:rPr lang="zh-CN" altLang="en-US" dirty="0" smtClean="0"/>
              <a:t>指令集在保留</a:t>
            </a:r>
            <a:r>
              <a:rPr lang="en-US" dirty="0" smtClean="0"/>
              <a:t>32</a:t>
            </a:r>
            <a:r>
              <a:rPr lang="zh-CN" altLang="en-US" dirty="0" smtClean="0"/>
              <a:t>位代码优势的同时，大大节省了系统的存储空间。由于</a:t>
            </a:r>
            <a:r>
              <a:rPr lang="en-US" dirty="0" smtClean="0"/>
              <a:t>Thumb</a:t>
            </a:r>
            <a:r>
              <a:rPr lang="zh-CN" altLang="en-US" dirty="0" smtClean="0"/>
              <a:t>指令的长度为</a:t>
            </a:r>
            <a:r>
              <a:rPr lang="en-US" dirty="0" smtClean="0"/>
              <a:t>16</a:t>
            </a:r>
            <a:r>
              <a:rPr lang="zh-CN" altLang="en-US" dirty="0" smtClean="0"/>
              <a:t>位，即只用</a:t>
            </a:r>
            <a:r>
              <a:rPr lang="en-US" dirty="0" smtClean="0"/>
              <a:t>ARM</a:t>
            </a:r>
            <a:r>
              <a:rPr lang="zh-CN" altLang="en-US" dirty="0" smtClean="0"/>
              <a:t>指令一半的位数来实现同样的功能，所以，要实现特定的程序功能，所需的</a:t>
            </a:r>
            <a:r>
              <a:rPr lang="en-US" dirty="0" smtClean="0"/>
              <a:t>Thumb</a:t>
            </a:r>
            <a:r>
              <a:rPr lang="zh-CN" altLang="en-US" dirty="0" smtClean="0"/>
              <a:t>指令的条数较</a:t>
            </a:r>
            <a:r>
              <a:rPr lang="en-US" dirty="0" smtClean="0"/>
              <a:t>ARM</a:t>
            </a:r>
            <a:r>
              <a:rPr lang="zh-CN" altLang="en-US" dirty="0" smtClean="0"/>
              <a:t>指令多。在一般的情况下，</a:t>
            </a:r>
            <a:r>
              <a:rPr lang="en-US" dirty="0" smtClean="0"/>
              <a:t>Thumb</a:t>
            </a:r>
            <a:r>
              <a:rPr lang="zh-CN" altLang="en-US" dirty="0" smtClean="0"/>
              <a:t>指令与</a:t>
            </a:r>
            <a:r>
              <a:rPr lang="en-US" dirty="0" smtClean="0"/>
              <a:t>ARM</a:t>
            </a:r>
            <a:r>
              <a:rPr lang="zh-CN" altLang="en-US" dirty="0" smtClean="0"/>
              <a:t>指令的时间效率和空间效率关系如下。</a:t>
            </a:r>
          </a:p>
          <a:p>
            <a:endParaRPr lang="zh-CN" altLang="en-US" dirty="0"/>
          </a:p>
        </p:txBody>
      </p:sp>
      <p:sp>
        <p:nvSpPr>
          <p:cNvPr id="3" name="标题 2"/>
          <p:cNvSpPr>
            <a:spLocks noGrp="1"/>
          </p:cNvSpPr>
          <p:nvPr>
            <p:ph type="title"/>
          </p:nvPr>
        </p:nvSpPr>
        <p:spPr>
          <a:xfrm>
            <a:off x="457200" y="357174"/>
            <a:ext cx="8229600" cy="1143000"/>
          </a:xfrm>
        </p:spPr>
        <p:txBody>
          <a:bodyPr>
            <a:normAutofit fontScale="90000"/>
          </a:bodyPr>
          <a:lstStyle/>
          <a:p>
            <a:r>
              <a:rPr lang="en-US" dirty="0" smtClean="0"/>
              <a:t/>
            </a:r>
            <a:br>
              <a:rPr lang="en-US" dirty="0" smtClean="0"/>
            </a:br>
            <a:r>
              <a:rPr lang="en-US" sz="4600" dirty="0" smtClean="0"/>
              <a:t>Thumb</a:t>
            </a:r>
            <a:r>
              <a:rPr lang="zh-CN" altLang="en-US" sz="4600" dirty="0" smtClean="0"/>
              <a:t>指令系统</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dirty="0" smtClean="0"/>
              <a:t>Thumb</a:t>
            </a:r>
            <a:r>
              <a:rPr lang="zh-CN" altLang="en-US" dirty="0" smtClean="0"/>
              <a:t>代码所需的存储空间为</a:t>
            </a:r>
            <a:r>
              <a:rPr lang="en-US" dirty="0" smtClean="0"/>
              <a:t>ARM</a:t>
            </a:r>
            <a:r>
              <a:rPr lang="zh-CN" altLang="en-US" dirty="0" smtClean="0"/>
              <a:t>代码的</a:t>
            </a:r>
            <a:r>
              <a:rPr lang="en-US" dirty="0" smtClean="0"/>
              <a:t>60%</a:t>
            </a:r>
            <a:r>
              <a:rPr lang="zh-CN" altLang="en-US" dirty="0" smtClean="0"/>
              <a:t>～</a:t>
            </a:r>
            <a:r>
              <a:rPr lang="en-US" dirty="0" smtClean="0"/>
              <a:t>70%</a:t>
            </a:r>
            <a:r>
              <a:rPr lang="zh-CN" altLang="en-US" dirty="0" smtClean="0"/>
              <a:t>。</a:t>
            </a:r>
          </a:p>
          <a:p>
            <a:r>
              <a:rPr lang="en-US" dirty="0" smtClean="0"/>
              <a:t>Thumb</a:t>
            </a:r>
            <a:r>
              <a:rPr lang="zh-CN" altLang="en-US" dirty="0" smtClean="0"/>
              <a:t>代码使用的指令数比</a:t>
            </a:r>
            <a:r>
              <a:rPr lang="en-US" dirty="0" smtClean="0"/>
              <a:t>ARM</a:t>
            </a:r>
            <a:r>
              <a:rPr lang="zh-CN" altLang="en-US" dirty="0" smtClean="0"/>
              <a:t>代码多</a:t>
            </a:r>
            <a:r>
              <a:rPr lang="en-US" dirty="0" smtClean="0"/>
              <a:t>30%</a:t>
            </a:r>
            <a:r>
              <a:rPr lang="zh-CN" altLang="en-US" dirty="0" smtClean="0"/>
              <a:t>～</a:t>
            </a:r>
            <a:r>
              <a:rPr lang="en-US" dirty="0" smtClean="0"/>
              <a:t>40%</a:t>
            </a:r>
            <a:r>
              <a:rPr lang="zh-CN" altLang="en-US" dirty="0" smtClean="0"/>
              <a:t>。</a:t>
            </a:r>
          </a:p>
          <a:p>
            <a:r>
              <a:rPr lang="zh-CN" altLang="en-US" dirty="0" smtClean="0"/>
              <a:t>若使用</a:t>
            </a:r>
            <a:r>
              <a:rPr lang="en-US" dirty="0" smtClean="0"/>
              <a:t>32</a:t>
            </a:r>
            <a:r>
              <a:rPr lang="zh-CN" altLang="en-US" dirty="0" smtClean="0"/>
              <a:t>位的存储器，</a:t>
            </a:r>
            <a:r>
              <a:rPr lang="en-US" dirty="0" smtClean="0"/>
              <a:t>ARM</a:t>
            </a:r>
            <a:r>
              <a:rPr lang="zh-CN" altLang="en-US" dirty="0" smtClean="0"/>
              <a:t>代码比</a:t>
            </a:r>
            <a:r>
              <a:rPr lang="en-US" dirty="0" smtClean="0"/>
              <a:t>Thumb</a:t>
            </a:r>
            <a:r>
              <a:rPr lang="zh-CN" altLang="en-US" dirty="0" smtClean="0"/>
              <a:t>代码快</a:t>
            </a:r>
            <a:r>
              <a:rPr lang="en-US" dirty="0" smtClean="0"/>
              <a:t>40%</a:t>
            </a:r>
            <a:r>
              <a:rPr lang="zh-CN" altLang="en-US" dirty="0" smtClean="0"/>
              <a:t>。</a:t>
            </a:r>
          </a:p>
          <a:p>
            <a:r>
              <a:rPr lang="zh-CN" altLang="en-US" dirty="0" smtClean="0"/>
              <a:t>若使用</a:t>
            </a:r>
            <a:r>
              <a:rPr lang="en-US" dirty="0" smtClean="0"/>
              <a:t>16</a:t>
            </a:r>
            <a:r>
              <a:rPr lang="zh-CN" altLang="en-US" dirty="0" smtClean="0"/>
              <a:t>位的存储器，</a:t>
            </a:r>
            <a:r>
              <a:rPr lang="en-US" dirty="0" smtClean="0"/>
              <a:t>Thumb</a:t>
            </a:r>
            <a:r>
              <a:rPr lang="zh-CN" altLang="en-US" dirty="0" smtClean="0"/>
              <a:t>代码比</a:t>
            </a:r>
            <a:r>
              <a:rPr lang="en-US" dirty="0" smtClean="0"/>
              <a:t>ARM</a:t>
            </a:r>
            <a:r>
              <a:rPr lang="zh-CN" altLang="en-US" dirty="0" smtClean="0"/>
              <a:t>代码快</a:t>
            </a:r>
            <a:r>
              <a:rPr lang="en-US" dirty="0" smtClean="0"/>
              <a:t>40%</a:t>
            </a:r>
            <a:r>
              <a:rPr lang="zh-CN" altLang="en-US" dirty="0" smtClean="0"/>
              <a:t>～</a:t>
            </a:r>
            <a:r>
              <a:rPr lang="en-US" dirty="0" smtClean="0"/>
              <a:t>50%</a:t>
            </a:r>
            <a:r>
              <a:rPr lang="zh-CN" altLang="en-US" dirty="0" smtClean="0"/>
              <a:t>。</a:t>
            </a:r>
          </a:p>
          <a:p>
            <a:r>
              <a:rPr lang="zh-CN" altLang="en-US" dirty="0" smtClean="0"/>
              <a:t>与</a:t>
            </a:r>
            <a:r>
              <a:rPr lang="en-US" dirty="0" smtClean="0"/>
              <a:t>ARM</a:t>
            </a:r>
            <a:r>
              <a:rPr lang="zh-CN" altLang="en-US" dirty="0" smtClean="0"/>
              <a:t>代码相比较，使用</a:t>
            </a:r>
            <a:r>
              <a:rPr lang="en-US" dirty="0" smtClean="0"/>
              <a:t>Thumb</a:t>
            </a:r>
            <a:r>
              <a:rPr lang="zh-CN" altLang="en-US" dirty="0" smtClean="0"/>
              <a:t>代码，存储器的功耗会降低</a:t>
            </a:r>
            <a:r>
              <a:rPr lang="en-US" dirty="0" smtClean="0"/>
              <a:t>30%</a:t>
            </a:r>
            <a:r>
              <a:rPr lang="zh-CN" altLang="en-US" dirty="0" smtClean="0"/>
              <a:t>。</a:t>
            </a:r>
          </a:p>
          <a:p>
            <a:r>
              <a:rPr lang="en-US" dirty="0" smtClean="0"/>
              <a:t>Thumb</a:t>
            </a:r>
            <a:r>
              <a:rPr lang="zh-CN" altLang="en-US" dirty="0" smtClean="0"/>
              <a:t>指令集与</a:t>
            </a:r>
            <a:r>
              <a:rPr lang="en-US" dirty="0" smtClean="0"/>
              <a:t>ARM</a:t>
            </a:r>
            <a:r>
              <a:rPr lang="zh-CN" altLang="en-US" dirty="0" smtClean="0"/>
              <a:t>指令集在以下几个方面有区别。</a:t>
            </a:r>
          </a:p>
          <a:p>
            <a:r>
              <a:rPr lang="zh-CN" altLang="en-US" dirty="0" smtClean="0"/>
              <a:t>① 跳转指令：条件跳转在范围上有更多的限制，转向子程序只具有无条件转移。</a:t>
            </a:r>
          </a:p>
          <a:p>
            <a:r>
              <a:rPr lang="zh-CN" altLang="en-US" dirty="0" smtClean="0"/>
              <a:t>② 数据处理指令：对通用寄存器进行操作，操作结果需放入其中一个操作数寄存器，而不是第</a:t>
            </a:r>
            <a:r>
              <a:rPr lang="en-US" dirty="0" smtClean="0"/>
              <a:t>3</a:t>
            </a:r>
            <a:r>
              <a:rPr lang="zh-CN" altLang="en-US" dirty="0" smtClean="0"/>
              <a:t>个寄存器。</a:t>
            </a:r>
          </a:p>
          <a:p>
            <a:r>
              <a:rPr lang="zh-CN" altLang="en-US" dirty="0" smtClean="0"/>
              <a:t>③ 单寄存器加载和存储指令：</a:t>
            </a:r>
            <a:r>
              <a:rPr lang="en-US" dirty="0" smtClean="0"/>
              <a:t>Thumb</a:t>
            </a:r>
            <a:r>
              <a:rPr lang="zh-CN" altLang="en-US" dirty="0" smtClean="0"/>
              <a:t>状态下，单寄存器加载和存储指令只能访问寄存器</a:t>
            </a:r>
            <a:r>
              <a:rPr lang="en-US" dirty="0" smtClean="0"/>
              <a:t>R0</a:t>
            </a:r>
            <a:r>
              <a:rPr lang="zh-CN" altLang="en-US" dirty="0" smtClean="0"/>
              <a:t>～</a:t>
            </a:r>
            <a:r>
              <a:rPr lang="en-US" dirty="0" smtClean="0"/>
              <a:t>R7</a:t>
            </a:r>
            <a:r>
              <a:rPr lang="zh-CN" altLang="en-US" dirty="0" smtClean="0"/>
              <a:t>。</a:t>
            </a:r>
          </a:p>
          <a:p>
            <a:r>
              <a:rPr lang="zh-CN" altLang="en-US" dirty="0" smtClean="0"/>
              <a:t>④ 批量寄存器加载和存储指令：</a:t>
            </a:r>
            <a:r>
              <a:rPr lang="en-US" dirty="0" smtClean="0"/>
              <a:t>LDM</a:t>
            </a:r>
            <a:r>
              <a:rPr lang="zh-CN" altLang="en-US" dirty="0" smtClean="0"/>
              <a:t>和</a:t>
            </a:r>
            <a:r>
              <a:rPr lang="en-US" dirty="0" smtClean="0"/>
              <a:t>STM</a:t>
            </a:r>
            <a:r>
              <a:rPr lang="zh-CN" altLang="en-US" dirty="0" smtClean="0"/>
              <a:t>指令可以将任何范围为</a:t>
            </a:r>
            <a:r>
              <a:rPr lang="en-US" dirty="0" smtClean="0"/>
              <a:t>R0</a:t>
            </a:r>
            <a:r>
              <a:rPr lang="zh-CN" altLang="en-US" dirty="0" smtClean="0"/>
              <a:t>～</a:t>
            </a:r>
            <a:r>
              <a:rPr lang="en-US" dirty="0" smtClean="0"/>
              <a:t>R7</a:t>
            </a:r>
            <a:r>
              <a:rPr lang="zh-CN" altLang="en-US" dirty="0" smtClean="0"/>
              <a:t>的寄存器子集加载或存储，</a:t>
            </a:r>
            <a:r>
              <a:rPr lang="en-US" dirty="0" smtClean="0"/>
              <a:t>PUSH</a:t>
            </a:r>
            <a:r>
              <a:rPr lang="zh-CN" altLang="en-US" dirty="0" smtClean="0"/>
              <a:t>和</a:t>
            </a:r>
            <a:r>
              <a:rPr lang="en-US" dirty="0" smtClean="0"/>
              <a:t>POP</a:t>
            </a:r>
            <a:r>
              <a:rPr lang="zh-CN" altLang="en-US" dirty="0" smtClean="0"/>
              <a:t>指令使用堆栈指针</a:t>
            </a:r>
            <a:r>
              <a:rPr lang="en-US" dirty="0" smtClean="0"/>
              <a:t>R13</a:t>
            </a:r>
            <a:r>
              <a:rPr lang="zh-CN" altLang="en-US" dirty="0" smtClean="0"/>
              <a:t>作为基址实现满递减堆栈，除</a:t>
            </a:r>
            <a:r>
              <a:rPr lang="en-US" dirty="0" smtClean="0"/>
              <a:t>R0</a:t>
            </a:r>
            <a:r>
              <a:rPr lang="zh-CN" altLang="en-US" dirty="0" smtClean="0"/>
              <a:t>～</a:t>
            </a:r>
            <a:r>
              <a:rPr lang="en-US" dirty="0" smtClean="0"/>
              <a:t>R7</a:t>
            </a:r>
            <a:r>
              <a:rPr lang="zh-CN" altLang="en-US" dirty="0" smtClean="0"/>
              <a:t>外，</a:t>
            </a:r>
            <a:r>
              <a:rPr lang="en-US" dirty="0" smtClean="0"/>
              <a:t>PUSH</a:t>
            </a:r>
            <a:r>
              <a:rPr lang="zh-CN" altLang="en-US" dirty="0" smtClean="0"/>
              <a:t>指令还可以存储链接寄存器</a:t>
            </a:r>
            <a:r>
              <a:rPr lang="en-US" dirty="0" smtClean="0"/>
              <a:t>R14</a:t>
            </a:r>
            <a:r>
              <a:rPr lang="zh-CN" altLang="en-US" dirty="0" smtClean="0"/>
              <a:t>，并且</a:t>
            </a:r>
            <a:r>
              <a:rPr lang="en-US" dirty="0" smtClean="0"/>
              <a:t>POP</a:t>
            </a:r>
            <a:r>
              <a:rPr lang="zh-CN" altLang="en-US" dirty="0" smtClean="0"/>
              <a:t>指令可以加载程序指令</a:t>
            </a:r>
            <a:r>
              <a:rPr lang="en-US" dirty="0" smtClean="0"/>
              <a:t>PC</a:t>
            </a:r>
            <a:r>
              <a:rPr lang="zh-CN" altLang="en-US" dirty="0" smtClean="0"/>
              <a:t>。</a:t>
            </a:r>
          </a:p>
          <a:p>
            <a:endParaRPr lang="zh-CN" altLang="en-US" dirty="0"/>
          </a:p>
        </p:txBody>
      </p:sp>
      <p:sp>
        <p:nvSpPr>
          <p:cNvPr id="3" name="标题 2"/>
          <p:cNvSpPr>
            <a:spLocks noGrp="1"/>
          </p:cNvSpPr>
          <p:nvPr>
            <p:ph type="title"/>
          </p:nvPr>
        </p:nvSpPr>
        <p:spPr>
          <a:xfrm>
            <a:off x="457200" y="357174"/>
            <a:ext cx="8229600" cy="1143000"/>
          </a:xfrm>
        </p:spPr>
        <p:txBody>
          <a:bodyPr>
            <a:normAutofit fontScale="90000"/>
          </a:bodyPr>
          <a:lstStyle/>
          <a:p>
            <a:r>
              <a:rPr lang="en-US" sz="4600" dirty="0" smtClean="0"/>
              <a:t/>
            </a:r>
            <a:br>
              <a:rPr lang="en-US" sz="4600" dirty="0" smtClean="0"/>
            </a:br>
            <a:r>
              <a:rPr lang="en-US" sz="4600" dirty="0" smtClean="0"/>
              <a:t>Thumb</a:t>
            </a:r>
            <a:r>
              <a:rPr lang="zh-CN" altLang="en-US" sz="4600" dirty="0" smtClean="0"/>
              <a:t>指令系统</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dirty="0" smtClean="0"/>
              <a:t>Thumb</a:t>
            </a:r>
            <a:r>
              <a:rPr lang="zh-CN" altLang="en-US" dirty="0" smtClean="0"/>
              <a:t>状态下的寄存器集是</a:t>
            </a:r>
            <a:r>
              <a:rPr lang="en-US" dirty="0" smtClean="0"/>
              <a:t>ARM</a:t>
            </a:r>
            <a:r>
              <a:rPr lang="zh-CN" altLang="en-US" dirty="0" smtClean="0"/>
              <a:t>状态下寄存器集的一个子集，程序可以直接访问</a:t>
            </a:r>
            <a:r>
              <a:rPr lang="en-US" dirty="0" smtClean="0"/>
              <a:t>8</a:t>
            </a:r>
            <a:r>
              <a:rPr lang="zh-CN" altLang="en-US" dirty="0" smtClean="0"/>
              <a:t>个通用寄存器（</a:t>
            </a:r>
            <a:r>
              <a:rPr lang="en-US" dirty="0" smtClean="0"/>
              <a:t>R7</a:t>
            </a:r>
            <a:r>
              <a:rPr lang="zh-CN" altLang="en-US" dirty="0" smtClean="0"/>
              <a:t>～</a:t>
            </a:r>
            <a:r>
              <a:rPr lang="en-US" dirty="0" smtClean="0"/>
              <a:t>R0</a:t>
            </a:r>
            <a:r>
              <a:rPr lang="zh-CN" altLang="en-US" dirty="0" smtClean="0"/>
              <a:t>）、程序计数器（</a:t>
            </a:r>
            <a:r>
              <a:rPr lang="en-US" dirty="0" smtClean="0"/>
              <a:t>PC</a:t>
            </a:r>
            <a:r>
              <a:rPr lang="zh-CN" altLang="en-US" dirty="0" smtClean="0"/>
              <a:t>）、堆栈指针（</a:t>
            </a:r>
            <a:r>
              <a:rPr lang="en-US" dirty="0" smtClean="0"/>
              <a:t>SP</a:t>
            </a:r>
            <a:r>
              <a:rPr lang="zh-CN" altLang="en-US" dirty="0" smtClean="0"/>
              <a:t>）、连接寄存器（</a:t>
            </a:r>
            <a:r>
              <a:rPr lang="en-US" dirty="0" smtClean="0"/>
              <a:t>LR</a:t>
            </a:r>
            <a:r>
              <a:rPr lang="zh-CN" altLang="en-US" dirty="0" smtClean="0"/>
              <a:t>）和</a:t>
            </a:r>
            <a:r>
              <a:rPr lang="en-US" dirty="0" smtClean="0"/>
              <a:t>CPSR</a:t>
            </a:r>
            <a:r>
              <a:rPr lang="zh-CN" altLang="en-US" dirty="0" smtClean="0"/>
              <a:t>。同时，在每一种特权模式下都有一组</a:t>
            </a:r>
            <a:r>
              <a:rPr lang="en-US" dirty="0" smtClean="0"/>
              <a:t>SP</a:t>
            </a:r>
            <a:r>
              <a:rPr lang="zh-CN" altLang="en-US" dirty="0" smtClean="0"/>
              <a:t>、</a:t>
            </a:r>
            <a:r>
              <a:rPr lang="en-US" dirty="0" smtClean="0"/>
              <a:t>LR</a:t>
            </a:r>
            <a:r>
              <a:rPr lang="zh-CN" altLang="en-US" dirty="0" smtClean="0"/>
              <a:t>和</a:t>
            </a:r>
            <a:r>
              <a:rPr lang="en-US" dirty="0" smtClean="0"/>
              <a:t>SPSR</a:t>
            </a:r>
            <a:r>
              <a:rPr lang="zh-CN" altLang="en-US" dirty="0" smtClean="0"/>
              <a:t>。图</a:t>
            </a:r>
            <a:r>
              <a:rPr lang="en-US" dirty="0" smtClean="0"/>
              <a:t>2-13</a:t>
            </a:r>
            <a:r>
              <a:rPr lang="zh-CN" altLang="en-US" dirty="0" smtClean="0"/>
              <a:t>所示为</a:t>
            </a:r>
            <a:r>
              <a:rPr lang="en-US" dirty="0" smtClean="0"/>
              <a:t>Thumb</a:t>
            </a:r>
            <a:r>
              <a:rPr lang="zh-CN" altLang="en-US" dirty="0" smtClean="0"/>
              <a:t>状态下的寄存器组织。</a:t>
            </a:r>
          </a:p>
          <a:p>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en-US" dirty="0" smtClean="0"/>
              <a:t>Thumb</a:t>
            </a:r>
            <a:r>
              <a:rPr lang="zh-CN" altLang="en-US" dirty="0" smtClean="0"/>
              <a:t>状态寄存器组织</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357174"/>
            <a:ext cx="8229600" cy="1143000"/>
          </a:xfrm>
        </p:spPr>
        <p:txBody>
          <a:bodyPr>
            <a:normAutofit/>
          </a:bodyPr>
          <a:lstStyle/>
          <a:p>
            <a:r>
              <a:rPr lang="en-US" dirty="0" smtClean="0"/>
              <a:t>Thumb</a:t>
            </a:r>
            <a:r>
              <a:rPr lang="zh-CN" altLang="en-US" dirty="0" smtClean="0"/>
              <a:t>状态寄存器组织</a:t>
            </a:r>
            <a:endParaRPr lang="zh-CN" alt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839265" y="1214422"/>
            <a:ext cx="6804701" cy="4983587"/>
          </a:xfrm>
          <a:prstGeom prst="rect">
            <a:avLst/>
          </a:prstGeom>
          <a:noFill/>
          <a:ln w="9525">
            <a:noFill/>
            <a:miter lim="800000"/>
            <a:headEnd/>
            <a:tailEnd/>
          </a:ln>
          <a:effectLst/>
        </p:spPr>
      </p:pic>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dirty="0" smtClean="0"/>
              <a:t>ARM9</a:t>
            </a:r>
            <a:r>
              <a:rPr lang="zh-CN" altLang="en-US" dirty="0" smtClean="0"/>
              <a:t>系列微处理器在高性能和低功耗特性方面提供最佳的性能，具有以下特点：</a:t>
            </a:r>
          </a:p>
          <a:p>
            <a:r>
              <a:rPr lang="zh-CN" altLang="en-US" dirty="0" smtClean="0"/>
              <a:t>① 提供</a:t>
            </a:r>
            <a:r>
              <a:rPr lang="en-US" dirty="0" smtClean="0"/>
              <a:t>1.1MIPS/MHz 5</a:t>
            </a:r>
            <a:r>
              <a:rPr lang="zh-CN" altLang="en-US" dirty="0" smtClean="0"/>
              <a:t>级流水线结构。</a:t>
            </a:r>
          </a:p>
          <a:p>
            <a:r>
              <a:rPr lang="zh-CN" altLang="en-US" dirty="0" smtClean="0"/>
              <a:t>② 支持</a:t>
            </a:r>
            <a:r>
              <a:rPr lang="en-US" dirty="0" smtClean="0"/>
              <a:t>32</a:t>
            </a:r>
            <a:r>
              <a:rPr lang="zh-CN" altLang="en-US" dirty="0" smtClean="0"/>
              <a:t>位</a:t>
            </a:r>
            <a:r>
              <a:rPr lang="en-US" dirty="0" smtClean="0"/>
              <a:t>ARM</a:t>
            </a:r>
            <a:r>
              <a:rPr lang="zh-CN" altLang="en-US" dirty="0" smtClean="0"/>
              <a:t>指令集和</a:t>
            </a:r>
            <a:r>
              <a:rPr lang="en-US" dirty="0" smtClean="0"/>
              <a:t>16</a:t>
            </a:r>
            <a:r>
              <a:rPr lang="zh-CN" altLang="en-US" dirty="0" smtClean="0"/>
              <a:t>位</a:t>
            </a:r>
            <a:r>
              <a:rPr lang="en-US" dirty="0" smtClean="0"/>
              <a:t>Thumb</a:t>
            </a:r>
            <a:r>
              <a:rPr lang="zh-CN" altLang="en-US" dirty="0" smtClean="0"/>
              <a:t>指令集。</a:t>
            </a:r>
          </a:p>
          <a:p>
            <a:r>
              <a:rPr lang="zh-CN" altLang="en-US" dirty="0" smtClean="0"/>
              <a:t>③ 支持</a:t>
            </a:r>
            <a:r>
              <a:rPr lang="en-US" dirty="0" smtClean="0"/>
              <a:t>32</a:t>
            </a:r>
            <a:r>
              <a:rPr lang="zh-CN" altLang="en-US" dirty="0" smtClean="0"/>
              <a:t>位的高速</a:t>
            </a:r>
            <a:r>
              <a:rPr lang="en-US" dirty="0" smtClean="0"/>
              <a:t>AMBA</a:t>
            </a:r>
            <a:r>
              <a:rPr lang="zh-CN" altLang="en-US" dirty="0" smtClean="0"/>
              <a:t>总线接口。</a:t>
            </a:r>
          </a:p>
          <a:p>
            <a:r>
              <a:rPr lang="zh-CN" altLang="en-US" dirty="0" smtClean="0"/>
              <a:t>④ 全性能</a:t>
            </a:r>
            <a:r>
              <a:rPr lang="en-US" dirty="0" smtClean="0"/>
              <a:t>MMU</a:t>
            </a:r>
            <a:r>
              <a:rPr lang="zh-CN" altLang="en-US" dirty="0" smtClean="0"/>
              <a:t>，支持</a:t>
            </a:r>
            <a:r>
              <a:rPr lang="en-US" dirty="0" smtClean="0"/>
              <a:t>Windows CE</a:t>
            </a:r>
            <a:r>
              <a:rPr lang="zh-CN" altLang="en-US" dirty="0" smtClean="0"/>
              <a:t>、</a:t>
            </a:r>
            <a:r>
              <a:rPr lang="en-US" dirty="0" smtClean="0"/>
              <a:t>Linux</a:t>
            </a:r>
            <a:r>
              <a:rPr lang="zh-CN" altLang="en-US" dirty="0" smtClean="0"/>
              <a:t>、</a:t>
            </a:r>
            <a:r>
              <a:rPr lang="en-US" dirty="0" smtClean="0"/>
              <a:t>Palm OS</a:t>
            </a:r>
            <a:r>
              <a:rPr lang="zh-CN" altLang="en-US" dirty="0" smtClean="0"/>
              <a:t>等主流嵌入式操作系统。</a:t>
            </a:r>
          </a:p>
          <a:p>
            <a:r>
              <a:rPr lang="zh-CN" altLang="en-US" dirty="0" smtClean="0"/>
              <a:t>⑤ </a:t>
            </a:r>
            <a:r>
              <a:rPr lang="en-US" dirty="0" smtClean="0"/>
              <a:t>MPU</a:t>
            </a:r>
            <a:r>
              <a:rPr lang="zh-CN" altLang="en-US" dirty="0" smtClean="0"/>
              <a:t>支持实时操作系统。</a:t>
            </a:r>
          </a:p>
          <a:p>
            <a:r>
              <a:rPr lang="zh-CN" altLang="en-US" dirty="0" smtClean="0"/>
              <a:t>⑥ 支持数据</a:t>
            </a:r>
            <a:r>
              <a:rPr lang="en-US" dirty="0" smtClean="0"/>
              <a:t>Cache</a:t>
            </a:r>
            <a:r>
              <a:rPr lang="zh-CN" altLang="en-US" dirty="0" smtClean="0"/>
              <a:t>和指令</a:t>
            </a:r>
            <a:r>
              <a:rPr lang="en-US" dirty="0" smtClean="0"/>
              <a:t>Cache</a:t>
            </a:r>
            <a:r>
              <a:rPr lang="zh-CN" altLang="en-US" dirty="0" smtClean="0"/>
              <a:t>，具有更高的指令和数据处理能力。</a:t>
            </a:r>
          </a:p>
          <a:p>
            <a:endParaRPr lang="zh-CN" altLang="en-US" dirty="0"/>
          </a:p>
        </p:txBody>
      </p:sp>
      <p:sp>
        <p:nvSpPr>
          <p:cNvPr id="2" name="标题 1"/>
          <p:cNvSpPr>
            <a:spLocks noGrp="1"/>
          </p:cNvSpPr>
          <p:nvPr>
            <p:ph type="title"/>
          </p:nvPr>
        </p:nvSpPr>
        <p:spPr>
          <a:xfrm>
            <a:off x="457200" y="357174"/>
            <a:ext cx="8229600" cy="1143000"/>
          </a:xfrm>
        </p:spPr>
        <p:txBody>
          <a:bodyPr>
            <a:normAutofit/>
          </a:bodyPr>
          <a:lstStyle/>
          <a:p>
            <a:r>
              <a:rPr lang="en-US" dirty="0" smtClean="0"/>
              <a:t>ARM</a:t>
            </a:r>
            <a:r>
              <a:rPr lang="zh-CN" altLang="en-US" dirty="0" smtClean="0"/>
              <a:t>处理器内核系列</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dirty="0" smtClean="0"/>
              <a:t>Thumb</a:t>
            </a:r>
            <a:r>
              <a:rPr lang="zh-CN" altLang="en-US" dirty="0" smtClean="0"/>
              <a:t>状态下的寄存器组织与</a:t>
            </a:r>
            <a:r>
              <a:rPr lang="en-US" dirty="0" smtClean="0"/>
              <a:t>ARM</a:t>
            </a:r>
            <a:r>
              <a:rPr lang="zh-CN" altLang="en-US" dirty="0" smtClean="0"/>
              <a:t>状态下的寄存器组织的关系如下。</a:t>
            </a:r>
          </a:p>
          <a:p>
            <a:r>
              <a:rPr lang="zh-CN" altLang="en-US" dirty="0" smtClean="0"/>
              <a:t>①</a:t>
            </a:r>
            <a:r>
              <a:rPr lang="en-US" dirty="0" smtClean="0"/>
              <a:t> Thumb</a:t>
            </a:r>
            <a:r>
              <a:rPr lang="zh-CN" altLang="en-US" dirty="0" smtClean="0"/>
              <a:t>状态下和</a:t>
            </a:r>
            <a:r>
              <a:rPr lang="en-US" dirty="0" smtClean="0"/>
              <a:t>ARM</a:t>
            </a:r>
            <a:r>
              <a:rPr lang="zh-CN" altLang="en-US" dirty="0" smtClean="0"/>
              <a:t>状态下的</a:t>
            </a:r>
            <a:r>
              <a:rPr lang="en-US" dirty="0" smtClean="0"/>
              <a:t>R0</a:t>
            </a:r>
            <a:r>
              <a:rPr lang="zh-CN" altLang="en-US" dirty="0" smtClean="0"/>
              <a:t>～</a:t>
            </a:r>
            <a:r>
              <a:rPr lang="en-US" dirty="0" smtClean="0"/>
              <a:t>R7</a:t>
            </a:r>
            <a:r>
              <a:rPr lang="zh-CN" altLang="en-US" dirty="0" smtClean="0"/>
              <a:t>是相同的。</a:t>
            </a:r>
          </a:p>
          <a:p>
            <a:r>
              <a:rPr lang="zh-CN" altLang="en-US" dirty="0" smtClean="0"/>
              <a:t>②</a:t>
            </a:r>
            <a:r>
              <a:rPr lang="en-US" dirty="0" smtClean="0"/>
              <a:t> Thumb</a:t>
            </a:r>
            <a:r>
              <a:rPr lang="zh-CN" altLang="en-US" dirty="0" smtClean="0"/>
              <a:t>状态下和</a:t>
            </a:r>
            <a:r>
              <a:rPr lang="en-US" dirty="0" smtClean="0"/>
              <a:t>ARM</a:t>
            </a:r>
            <a:r>
              <a:rPr lang="zh-CN" altLang="en-US" dirty="0" smtClean="0"/>
              <a:t>状态下的</a:t>
            </a:r>
            <a:r>
              <a:rPr lang="en-US" dirty="0" smtClean="0"/>
              <a:t>CPSR</a:t>
            </a:r>
            <a:r>
              <a:rPr lang="zh-CN" altLang="en-US" dirty="0" smtClean="0"/>
              <a:t>和所有的</a:t>
            </a:r>
            <a:r>
              <a:rPr lang="en-US" dirty="0" smtClean="0"/>
              <a:t>SPSR</a:t>
            </a:r>
            <a:r>
              <a:rPr lang="zh-CN" altLang="en-US" dirty="0" smtClean="0"/>
              <a:t>是相同的。</a:t>
            </a:r>
          </a:p>
          <a:p>
            <a:r>
              <a:rPr lang="zh-CN" altLang="en-US" dirty="0" smtClean="0"/>
              <a:t>③</a:t>
            </a:r>
            <a:r>
              <a:rPr lang="en-US" dirty="0" smtClean="0"/>
              <a:t> Thumb</a:t>
            </a:r>
            <a:r>
              <a:rPr lang="zh-CN" altLang="en-US" dirty="0" smtClean="0"/>
              <a:t>状态下的</a:t>
            </a:r>
            <a:r>
              <a:rPr lang="en-US" dirty="0" smtClean="0"/>
              <a:t>SP</a:t>
            </a:r>
            <a:r>
              <a:rPr lang="zh-CN" altLang="en-US" dirty="0" smtClean="0"/>
              <a:t>对应于</a:t>
            </a:r>
            <a:r>
              <a:rPr lang="en-US" dirty="0" smtClean="0"/>
              <a:t>ARM</a:t>
            </a:r>
            <a:r>
              <a:rPr lang="zh-CN" altLang="en-US" dirty="0" smtClean="0"/>
              <a:t>状态下的</a:t>
            </a:r>
            <a:r>
              <a:rPr lang="en-US" dirty="0" smtClean="0"/>
              <a:t>R13</a:t>
            </a:r>
            <a:r>
              <a:rPr lang="zh-CN" altLang="en-US" dirty="0" smtClean="0"/>
              <a:t>。</a:t>
            </a:r>
          </a:p>
          <a:p>
            <a:r>
              <a:rPr lang="zh-CN" altLang="en-US" dirty="0" smtClean="0"/>
              <a:t>④</a:t>
            </a:r>
            <a:r>
              <a:rPr lang="en-US" dirty="0" smtClean="0"/>
              <a:t> Thumb</a:t>
            </a:r>
            <a:r>
              <a:rPr lang="zh-CN" altLang="en-US" dirty="0" smtClean="0"/>
              <a:t>状态下的</a:t>
            </a:r>
            <a:r>
              <a:rPr lang="en-US" dirty="0" smtClean="0"/>
              <a:t>LR</a:t>
            </a:r>
            <a:r>
              <a:rPr lang="zh-CN" altLang="en-US" dirty="0" smtClean="0"/>
              <a:t>对应于</a:t>
            </a:r>
            <a:r>
              <a:rPr lang="en-US" dirty="0" smtClean="0"/>
              <a:t>ARM</a:t>
            </a:r>
            <a:r>
              <a:rPr lang="zh-CN" altLang="en-US" dirty="0" smtClean="0"/>
              <a:t>状态下的</a:t>
            </a:r>
            <a:r>
              <a:rPr lang="en-US" dirty="0" smtClean="0"/>
              <a:t>R14</a:t>
            </a:r>
            <a:r>
              <a:rPr lang="zh-CN" altLang="en-US" dirty="0" smtClean="0"/>
              <a:t>。</a:t>
            </a:r>
          </a:p>
          <a:p>
            <a:r>
              <a:rPr lang="zh-CN" altLang="en-US" dirty="0" smtClean="0"/>
              <a:t>⑤</a:t>
            </a:r>
            <a:r>
              <a:rPr lang="en-US" dirty="0" smtClean="0"/>
              <a:t> Thumb</a:t>
            </a:r>
            <a:r>
              <a:rPr lang="zh-CN" altLang="en-US" dirty="0" smtClean="0"/>
              <a:t>状态下的程序计数器对应于</a:t>
            </a:r>
            <a:r>
              <a:rPr lang="en-US" dirty="0" smtClean="0"/>
              <a:t>ARM</a:t>
            </a:r>
            <a:r>
              <a:rPr lang="zh-CN" altLang="en-US" dirty="0" smtClean="0"/>
              <a:t>状态下的</a:t>
            </a:r>
            <a:r>
              <a:rPr lang="en-US" dirty="0" smtClean="0"/>
              <a:t>R15</a:t>
            </a:r>
            <a:r>
              <a:rPr lang="zh-CN" altLang="en-US" dirty="0" smtClean="0"/>
              <a:t>。</a:t>
            </a:r>
          </a:p>
          <a:p>
            <a:r>
              <a:rPr lang="zh-CN" altLang="en-US" dirty="0" smtClean="0"/>
              <a:t>以上的对应关系如图</a:t>
            </a:r>
            <a:r>
              <a:rPr lang="en-US" dirty="0" smtClean="0"/>
              <a:t>2-14</a:t>
            </a:r>
            <a:r>
              <a:rPr lang="zh-CN" altLang="en-US" dirty="0" smtClean="0"/>
              <a:t>所示。</a:t>
            </a:r>
          </a:p>
          <a:p>
            <a:endParaRPr lang="zh-CN" altLang="en-US" dirty="0"/>
          </a:p>
        </p:txBody>
      </p:sp>
      <p:sp>
        <p:nvSpPr>
          <p:cNvPr id="3" name="标题 2"/>
          <p:cNvSpPr>
            <a:spLocks noGrp="1"/>
          </p:cNvSpPr>
          <p:nvPr>
            <p:ph type="title"/>
          </p:nvPr>
        </p:nvSpPr>
        <p:spPr>
          <a:xfrm>
            <a:off x="457200" y="357174"/>
            <a:ext cx="8229600" cy="1143000"/>
          </a:xfrm>
        </p:spPr>
        <p:txBody>
          <a:bodyPr>
            <a:normAutofit fontScale="90000"/>
          </a:bodyPr>
          <a:lstStyle/>
          <a:p>
            <a:r>
              <a:rPr lang="en-US" dirty="0" smtClean="0"/>
              <a:t/>
            </a:r>
            <a:br>
              <a:rPr lang="en-US" dirty="0" smtClean="0"/>
            </a:br>
            <a:r>
              <a:rPr lang="en-US" dirty="0" smtClean="0"/>
              <a:t/>
            </a:r>
            <a:br>
              <a:rPr lang="en-US" dirty="0" smtClean="0"/>
            </a:br>
            <a:r>
              <a:rPr lang="en-US" altLang="en-US" dirty="0" smtClean="0"/>
              <a:t>Thumb</a:t>
            </a:r>
            <a:r>
              <a:rPr lang="zh-CN" altLang="en-US" dirty="0" smtClean="0"/>
              <a:t>状态寄存器组织</a:t>
            </a:r>
            <a:br>
              <a:rPr lang="zh-CN" altLang="en-US" dirty="0" smtClean="0"/>
            </a:b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357174"/>
            <a:ext cx="8229600" cy="1143000"/>
          </a:xfrm>
        </p:spPr>
        <p:txBody>
          <a:bodyPr>
            <a:normAutofit fontScale="90000"/>
          </a:bodyPr>
          <a:lstStyle/>
          <a:p>
            <a:r>
              <a:rPr lang="en-US" dirty="0" smtClean="0"/>
              <a:t/>
            </a:r>
            <a:br>
              <a:rPr lang="en-US" dirty="0" smtClean="0"/>
            </a:br>
            <a:r>
              <a:rPr lang="en-US" dirty="0" smtClean="0"/>
              <a:t/>
            </a:r>
            <a:br>
              <a:rPr lang="en-US" dirty="0" smtClean="0"/>
            </a:br>
            <a:r>
              <a:rPr lang="en-US" altLang="en-US" dirty="0" smtClean="0"/>
              <a:t>Thumb</a:t>
            </a:r>
            <a:r>
              <a:rPr lang="zh-CN" altLang="en-US" dirty="0" smtClean="0"/>
              <a:t>状态寄存器组织</a:t>
            </a:r>
            <a:br>
              <a:rPr lang="zh-CN" altLang="en-US" dirty="0" smtClean="0"/>
            </a:br>
            <a:r>
              <a:rPr lang="zh-CN" altLang="en-US" dirty="0" smtClean="0"/>
              <a:t/>
            </a:r>
            <a:br>
              <a:rPr lang="zh-CN" altLang="en-US" dirty="0" smtClean="0"/>
            </a:br>
            <a:endParaRPr lang="zh-CN" altLang="en-US" dirty="0"/>
          </a:p>
        </p:txBody>
      </p:sp>
      <p:pic>
        <p:nvPicPr>
          <p:cNvPr id="3074" name="Picture 2"/>
          <p:cNvPicPr>
            <a:picLocks noGrp="1" noChangeAspect="1" noChangeArrowheads="1"/>
          </p:cNvPicPr>
          <p:nvPr>
            <p:ph idx="1"/>
          </p:nvPr>
        </p:nvPicPr>
        <p:blipFill>
          <a:blip r:embed="rId2"/>
          <a:srcRect/>
          <a:stretch>
            <a:fillRect/>
          </a:stretch>
        </p:blipFill>
        <p:spPr bwMode="auto">
          <a:xfrm>
            <a:off x="3983888" y="1214422"/>
            <a:ext cx="2588376" cy="5051197"/>
          </a:xfrm>
          <a:prstGeom prst="rect">
            <a:avLst/>
          </a:prstGeom>
          <a:noFill/>
          <a:ln w="9525">
            <a:noFill/>
            <a:miter lim="800000"/>
            <a:headEnd/>
            <a:tailEnd/>
          </a:ln>
          <a:effectLst/>
        </p:spPr>
      </p:pic>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dirty="0" smtClean="0"/>
              <a:t>（</a:t>
            </a:r>
            <a:r>
              <a:rPr lang="en-US" dirty="0" smtClean="0"/>
              <a:t>1</a:t>
            </a:r>
            <a:r>
              <a:rPr lang="zh-CN" altLang="en-US" dirty="0" smtClean="0"/>
              <a:t>）</a:t>
            </a:r>
            <a:r>
              <a:rPr lang="en-US" dirty="0" smtClean="0"/>
              <a:t>LDR</a:t>
            </a:r>
            <a:r>
              <a:rPr lang="zh-CN" altLang="en-US" dirty="0" smtClean="0"/>
              <a:t>和</a:t>
            </a:r>
            <a:r>
              <a:rPr lang="en-US" dirty="0" smtClean="0"/>
              <a:t>STR</a:t>
            </a:r>
            <a:r>
              <a:rPr lang="en-US" altLang="zh-CN" dirty="0" smtClean="0"/>
              <a:t>—</a:t>
            </a:r>
            <a:r>
              <a:rPr lang="zh-CN" altLang="en-US" dirty="0" smtClean="0"/>
              <a:t>立即数偏移</a:t>
            </a:r>
          </a:p>
          <a:p>
            <a:r>
              <a:rPr lang="zh-CN" altLang="en-US" dirty="0" smtClean="0"/>
              <a:t>加载寄存器和存储寄存器。存储器的地址以一个寄存器的立即数偏移（</a:t>
            </a:r>
            <a:r>
              <a:rPr lang="en-US" dirty="0" smtClean="0"/>
              <a:t>immediate offset</a:t>
            </a:r>
            <a:r>
              <a:rPr lang="zh-CN" altLang="en-US" dirty="0" smtClean="0"/>
              <a:t>）指明。</a:t>
            </a:r>
          </a:p>
          <a:p>
            <a:r>
              <a:rPr lang="zh-CN" altLang="en-US" dirty="0" smtClean="0"/>
              <a:t>格式：</a:t>
            </a:r>
          </a:p>
          <a:p>
            <a:r>
              <a:rPr lang="en-US" dirty="0" smtClean="0"/>
              <a:t>op Rd, [</a:t>
            </a:r>
            <a:r>
              <a:rPr lang="en-US" dirty="0" err="1" smtClean="0"/>
              <a:t>Rn</a:t>
            </a:r>
            <a:r>
              <a:rPr lang="zh-CN" altLang="en-US" dirty="0" smtClean="0"/>
              <a:t>，</a:t>
            </a:r>
            <a:r>
              <a:rPr lang="en-US" dirty="0" smtClean="0"/>
              <a:t>#immed_5</a:t>
            </a:r>
            <a:r>
              <a:rPr lang="en-US" altLang="zh-CN" dirty="0" smtClean="0"/>
              <a:t>×</a:t>
            </a:r>
            <a:r>
              <a:rPr lang="en-US" dirty="0" smtClean="0"/>
              <a:t>4]</a:t>
            </a:r>
            <a:endParaRPr lang="zh-CN" altLang="en-US" dirty="0" smtClean="0"/>
          </a:p>
          <a:p>
            <a:r>
              <a:rPr lang="en-US" dirty="0" err="1" smtClean="0"/>
              <a:t>opH</a:t>
            </a:r>
            <a:r>
              <a:rPr lang="en-US" dirty="0" smtClean="0"/>
              <a:t> Rd, [</a:t>
            </a:r>
            <a:r>
              <a:rPr lang="en-US" dirty="0" err="1" smtClean="0"/>
              <a:t>Rn</a:t>
            </a:r>
            <a:r>
              <a:rPr lang="zh-CN" altLang="en-US" dirty="0" smtClean="0"/>
              <a:t>，</a:t>
            </a:r>
            <a:r>
              <a:rPr lang="en-US" dirty="0" smtClean="0"/>
              <a:t>#immed_5</a:t>
            </a:r>
            <a:r>
              <a:rPr lang="en-US" altLang="zh-CN" dirty="0" smtClean="0"/>
              <a:t>×</a:t>
            </a:r>
            <a:r>
              <a:rPr lang="en-US" dirty="0" smtClean="0"/>
              <a:t>2]</a:t>
            </a:r>
            <a:endParaRPr lang="zh-CN" altLang="en-US" dirty="0" smtClean="0"/>
          </a:p>
          <a:p>
            <a:r>
              <a:rPr lang="en-US" dirty="0" err="1" smtClean="0"/>
              <a:t>opB</a:t>
            </a:r>
            <a:r>
              <a:rPr lang="en-US" dirty="0" smtClean="0"/>
              <a:t> Rd, [</a:t>
            </a:r>
            <a:r>
              <a:rPr lang="en-US" dirty="0" err="1" smtClean="0"/>
              <a:t>Rn</a:t>
            </a:r>
            <a:r>
              <a:rPr lang="zh-CN" altLang="en-US" dirty="0" smtClean="0"/>
              <a:t>，</a:t>
            </a:r>
            <a:r>
              <a:rPr lang="en-US" dirty="0" smtClean="0"/>
              <a:t>#immed_5</a:t>
            </a:r>
            <a:r>
              <a:rPr lang="en-US" altLang="zh-CN" dirty="0" smtClean="0"/>
              <a:t>×</a:t>
            </a:r>
            <a:r>
              <a:rPr lang="en-US" dirty="0" smtClean="0"/>
              <a:t>1]</a:t>
            </a:r>
            <a:endParaRPr lang="zh-CN" altLang="en-US" dirty="0" smtClean="0"/>
          </a:p>
          <a:p>
            <a:r>
              <a:rPr lang="zh-CN" altLang="en-US" dirty="0" smtClean="0"/>
              <a:t>其中：</a:t>
            </a:r>
          </a:p>
          <a:p>
            <a:r>
              <a:rPr lang="en-US" dirty="0" smtClean="0"/>
              <a:t>op</a:t>
            </a:r>
            <a:r>
              <a:rPr lang="zh-CN" altLang="en-US" dirty="0" smtClean="0"/>
              <a:t>：为</a:t>
            </a:r>
            <a:r>
              <a:rPr lang="en-US" dirty="0" smtClean="0"/>
              <a:t>LDR</a:t>
            </a:r>
            <a:r>
              <a:rPr lang="zh-CN" altLang="en-US" dirty="0" smtClean="0"/>
              <a:t>或</a:t>
            </a:r>
            <a:r>
              <a:rPr lang="en-US" dirty="0" smtClean="0"/>
              <a:t>STR</a:t>
            </a:r>
            <a:r>
              <a:rPr lang="zh-CN" altLang="en-US" dirty="0" smtClean="0"/>
              <a:t>。</a:t>
            </a:r>
          </a:p>
          <a:p>
            <a:r>
              <a:rPr lang="en-US" dirty="0" smtClean="0"/>
              <a:t>H</a:t>
            </a:r>
            <a:r>
              <a:rPr lang="zh-CN" altLang="en-US" dirty="0" smtClean="0"/>
              <a:t>：指明无符号半字传送的参数。</a:t>
            </a:r>
          </a:p>
          <a:p>
            <a:r>
              <a:rPr lang="en-US" dirty="0" smtClean="0"/>
              <a:t>B</a:t>
            </a:r>
            <a:r>
              <a:rPr lang="zh-CN" altLang="en-US" dirty="0" smtClean="0"/>
              <a:t>：指明无符号字节传送的参数。</a:t>
            </a:r>
          </a:p>
          <a:p>
            <a:r>
              <a:rPr lang="en-US" dirty="0" smtClean="0"/>
              <a:t>Rd</a:t>
            </a:r>
            <a:r>
              <a:rPr lang="zh-CN" altLang="en-US" dirty="0" smtClean="0"/>
              <a:t>：加载和存储寄存器。</a:t>
            </a:r>
            <a:r>
              <a:rPr lang="en-US" dirty="0" smtClean="0"/>
              <a:t>Rd </a:t>
            </a:r>
            <a:r>
              <a:rPr lang="zh-CN" altLang="en-US" dirty="0" smtClean="0"/>
              <a:t>必须在</a:t>
            </a:r>
            <a:r>
              <a:rPr lang="en-US" dirty="0" smtClean="0"/>
              <a:t>R0</a:t>
            </a:r>
            <a:r>
              <a:rPr lang="zh-CN" altLang="en-US" dirty="0" smtClean="0"/>
              <a:t>～</a:t>
            </a:r>
            <a:r>
              <a:rPr lang="en-US" dirty="0" smtClean="0"/>
              <a:t>R7</a:t>
            </a:r>
            <a:r>
              <a:rPr lang="zh-CN" altLang="en-US" dirty="0" smtClean="0"/>
              <a:t>范围内。</a:t>
            </a:r>
          </a:p>
          <a:p>
            <a:r>
              <a:rPr lang="en-US" dirty="0" err="1" smtClean="0"/>
              <a:t>Rn</a:t>
            </a:r>
            <a:r>
              <a:rPr lang="zh-CN" altLang="en-US" dirty="0" smtClean="0"/>
              <a:t>：基址寄存器。</a:t>
            </a:r>
            <a:r>
              <a:rPr lang="en-US" dirty="0" err="1" smtClean="0"/>
              <a:t>Rn</a:t>
            </a:r>
            <a:r>
              <a:rPr lang="en-US" dirty="0" smtClean="0"/>
              <a:t> </a:t>
            </a:r>
            <a:r>
              <a:rPr lang="zh-CN" altLang="en-US" dirty="0" smtClean="0"/>
              <a:t>必须在</a:t>
            </a:r>
            <a:r>
              <a:rPr lang="en-US" dirty="0" smtClean="0"/>
              <a:t>R0</a:t>
            </a:r>
            <a:r>
              <a:rPr lang="zh-CN" altLang="en-US" dirty="0" smtClean="0"/>
              <a:t>～</a:t>
            </a:r>
            <a:r>
              <a:rPr lang="en-US" dirty="0" smtClean="0"/>
              <a:t>R7</a:t>
            </a:r>
            <a:r>
              <a:rPr lang="zh-CN" altLang="en-US" dirty="0" smtClean="0"/>
              <a:t>范围内。</a:t>
            </a:r>
          </a:p>
          <a:p>
            <a:endParaRPr lang="zh-CN" altLang="en-US" dirty="0"/>
          </a:p>
        </p:txBody>
      </p:sp>
      <p:sp>
        <p:nvSpPr>
          <p:cNvPr id="3" name="标题 2"/>
          <p:cNvSpPr>
            <a:spLocks noGrp="1"/>
          </p:cNvSpPr>
          <p:nvPr>
            <p:ph type="title"/>
          </p:nvPr>
        </p:nvSpPr>
        <p:spPr>
          <a:xfrm>
            <a:off x="457200" y="357174"/>
            <a:ext cx="8229600" cy="1143000"/>
          </a:xfrm>
        </p:spPr>
        <p:txBody>
          <a:bodyPr>
            <a:normAutofit fontScale="90000"/>
          </a:bodyPr>
          <a:lstStyle/>
          <a:p>
            <a:r>
              <a:rPr lang="en-US" dirty="0" smtClean="0"/>
              <a:t/>
            </a:r>
            <a:br>
              <a:rPr lang="en-US" dirty="0" smtClean="0"/>
            </a:br>
            <a:r>
              <a:rPr lang="en-US" dirty="0" smtClean="0"/>
              <a:t/>
            </a:r>
            <a:br>
              <a:rPr lang="en-US" dirty="0" smtClean="0"/>
            </a:br>
            <a:r>
              <a:rPr lang="zh-CN" altLang="en-US" dirty="0" smtClean="0"/>
              <a:t>存储器访问指令</a:t>
            </a:r>
            <a:br>
              <a:rPr lang="zh-CN" altLang="en-US" dirty="0" smtClean="0"/>
            </a:b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en-US" dirty="0" smtClean="0"/>
              <a:t>immed_5</a:t>
            </a:r>
            <a:r>
              <a:rPr lang="en-US" altLang="zh-CN" dirty="0" smtClean="0"/>
              <a:t>×</a:t>
            </a:r>
            <a:r>
              <a:rPr lang="en-US" i="1" dirty="0" smtClean="0"/>
              <a:t>N</a:t>
            </a:r>
            <a:r>
              <a:rPr lang="zh-CN" altLang="en-US" dirty="0" smtClean="0"/>
              <a:t>：偏移量。它是一个表达式，其取值（在汇编时）是</a:t>
            </a:r>
            <a:r>
              <a:rPr lang="en-US" i="1" dirty="0" smtClean="0"/>
              <a:t>N</a:t>
            </a:r>
            <a:r>
              <a:rPr lang="zh-CN" altLang="en-US" dirty="0" smtClean="0"/>
              <a:t>的倍数，在（</a:t>
            </a:r>
            <a:r>
              <a:rPr lang="en-US" dirty="0" smtClean="0"/>
              <a:t>0</a:t>
            </a:r>
            <a:r>
              <a:rPr lang="zh-CN" altLang="en-US" dirty="0" smtClean="0"/>
              <a:t>～</a:t>
            </a:r>
            <a:r>
              <a:rPr lang="en-US" dirty="0" smtClean="0"/>
              <a:t>31</a:t>
            </a:r>
            <a:r>
              <a:rPr lang="zh-CN" altLang="en-US" dirty="0" smtClean="0"/>
              <a:t>）</a:t>
            </a:r>
            <a:r>
              <a:rPr lang="en-US" dirty="0" smtClean="0"/>
              <a:t>*</a:t>
            </a:r>
            <a:r>
              <a:rPr lang="en-US" i="1" dirty="0" smtClean="0"/>
              <a:t>N</a:t>
            </a:r>
            <a:r>
              <a:rPr lang="zh-CN" altLang="en-US" dirty="0" smtClean="0"/>
              <a:t>范围内，</a:t>
            </a:r>
            <a:r>
              <a:rPr lang="en-US" i="1" dirty="0" smtClean="0"/>
              <a:t>N</a:t>
            </a:r>
            <a:r>
              <a:rPr lang="zh-CN" altLang="en-US" dirty="0" smtClean="0"/>
              <a:t>＝</a:t>
            </a:r>
            <a:r>
              <a:rPr lang="en-US" dirty="0" smtClean="0"/>
              <a:t>4</a:t>
            </a:r>
            <a:r>
              <a:rPr lang="zh-CN" altLang="en-US" dirty="0" smtClean="0"/>
              <a:t>、</a:t>
            </a:r>
            <a:r>
              <a:rPr lang="en-US" dirty="0" smtClean="0"/>
              <a:t>2</a:t>
            </a:r>
            <a:r>
              <a:rPr lang="zh-CN" altLang="en-US" dirty="0" smtClean="0"/>
              <a:t>、</a:t>
            </a:r>
            <a:r>
              <a:rPr lang="en-US" dirty="0" smtClean="0"/>
              <a:t>1</a:t>
            </a:r>
            <a:r>
              <a:rPr lang="zh-CN" altLang="en-US" dirty="0" smtClean="0"/>
              <a:t>。</a:t>
            </a:r>
          </a:p>
          <a:p>
            <a:r>
              <a:rPr lang="en-US" dirty="0" smtClean="0"/>
              <a:t>STR</a:t>
            </a:r>
            <a:r>
              <a:rPr lang="zh-CN" altLang="en-US" dirty="0" smtClean="0"/>
              <a:t>：用于存储一个字、半字或字节到存储器中。</a:t>
            </a:r>
          </a:p>
          <a:p>
            <a:r>
              <a:rPr lang="en-US" dirty="0" smtClean="0"/>
              <a:t>LDR</a:t>
            </a:r>
            <a:r>
              <a:rPr lang="zh-CN" altLang="en-US" dirty="0" smtClean="0"/>
              <a:t>：用于从存储器加载一个字、半字或字节。</a:t>
            </a:r>
          </a:p>
          <a:p>
            <a:r>
              <a:rPr lang="en-US" dirty="0" err="1" smtClean="0"/>
              <a:t>Rn</a:t>
            </a:r>
            <a:r>
              <a:rPr lang="zh-CN" altLang="en-US" dirty="0" smtClean="0"/>
              <a:t>：</a:t>
            </a:r>
            <a:r>
              <a:rPr lang="en-US" dirty="0" err="1" smtClean="0"/>
              <a:t>Rn</a:t>
            </a:r>
            <a:r>
              <a:rPr lang="zh-CN" altLang="en-US" dirty="0" smtClean="0"/>
              <a:t>中的基址加上偏移形成操作数的地址。</a:t>
            </a:r>
          </a:p>
          <a:p>
            <a:r>
              <a:rPr lang="zh-CN" altLang="en-US" dirty="0" smtClean="0"/>
              <a:t>立即数偏移的半字和字节加载是无符号的。数据加载到</a:t>
            </a:r>
            <a:r>
              <a:rPr lang="en-US" dirty="0" smtClean="0"/>
              <a:t>Rd</a:t>
            </a:r>
            <a:r>
              <a:rPr lang="zh-CN" altLang="en-US" dirty="0" smtClean="0"/>
              <a:t>的最低有效字或字节，</a:t>
            </a:r>
            <a:r>
              <a:rPr lang="en-US" dirty="0" smtClean="0"/>
              <a:t>Rd</a:t>
            </a:r>
            <a:r>
              <a:rPr lang="zh-CN" altLang="en-US" dirty="0" smtClean="0"/>
              <a:t>的其余位补</a:t>
            </a:r>
            <a:r>
              <a:rPr lang="en-US" dirty="0" smtClean="0"/>
              <a:t>0</a:t>
            </a:r>
            <a:r>
              <a:rPr lang="zh-CN" altLang="en-US" dirty="0" smtClean="0"/>
              <a:t>。字传送的地址必须可被</a:t>
            </a:r>
            <a:r>
              <a:rPr lang="en-US" dirty="0" smtClean="0"/>
              <a:t>4</a:t>
            </a:r>
            <a:r>
              <a:rPr lang="zh-CN" altLang="en-US" dirty="0" smtClean="0"/>
              <a:t>整除，半字传送的地址必须可被</a:t>
            </a:r>
            <a:r>
              <a:rPr lang="en-US" dirty="0" smtClean="0"/>
              <a:t>2</a:t>
            </a:r>
            <a:r>
              <a:rPr lang="zh-CN" altLang="en-US" dirty="0" smtClean="0"/>
              <a:t>整除。例如：</a:t>
            </a:r>
          </a:p>
          <a:p>
            <a:r>
              <a:rPr lang="en-US" dirty="0" smtClean="0"/>
              <a:t> </a:t>
            </a:r>
            <a:endParaRPr lang="zh-CN" altLang="en-US" dirty="0" smtClean="0"/>
          </a:p>
          <a:p>
            <a:r>
              <a:rPr lang="pt-BR" dirty="0" smtClean="0"/>
              <a:t>LDR R3,[R5,#0]</a:t>
            </a:r>
            <a:endParaRPr lang="zh-CN" altLang="en-US" dirty="0" smtClean="0"/>
          </a:p>
          <a:p>
            <a:r>
              <a:rPr lang="pt-BR" dirty="0" smtClean="0"/>
              <a:t>STRB R0,[R3,#31]</a:t>
            </a:r>
            <a:endParaRPr lang="zh-CN" altLang="en-US" dirty="0" smtClean="0"/>
          </a:p>
          <a:p>
            <a:r>
              <a:rPr lang="pt-BR" dirty="0" smtClean="0"/>
              <a:t>STRH R7,[R3,#16]</a:t>
            </a:r>
            <a:endParaRPr lang="zh-CN" altLang="en-US" dirty="0" smtClean="0"/>
          </a:p>
          <a:p>
            <a:r>
              <a:rPr lang="pt-BR" dirty="0" smtClean="0"/>
              <a:t>LDRB R2,[R4,#1abel-{PC}]</a:t>
            </a:r>
            <a:endParaRPr lang="zh-CN" altLang="en-US" dirty="0" smtClean="0"/>
          </a:p>
          <a:p>
            <a:endParaRPr lang="zh-CN" altLang="en-US" dirty="0"/>
          </a:p>
        </p:txBody>
      </p:sp>
      <p:sp>
        <p:nvSpPr>
          <p:cNvPr id="3" name="标题 2"/>
          <p:cNvSpPr>
            <a:spLocks noGrp="1"/>
          </p:cNvSpPr>
          <p:nvPr>
            <p:ph type="title"/>
          </p:nvPr>
        </p:nvSpPr>
        <p:spPr>
          <a:xfrm>
            <a:off x="457200" y="357174"/>
            <a:ext cx="8229600" cy="1143000"/>
          </a:xfrm>
        </p:spPr>
        <p:txBody>
          <a:bodyPr>
            <a:normAutofit fontScale="90000"/>
          </a:bodyPr>
          <a:lstStyle/>
          <a:p>
            <a:r>
              <a:rPr lang="en-US" dirty="0" smtClean="0"/>
              <a:t/>
            </a:r>
            <a:br>
              <a:rPr lang="en-US" dirty="0" smtClean="0"/>
            </a:br>
            <a:r>
              <a:rPr lang="en-US" dirty="0" smtClean="0"/>
              <a:t/>
            </a:r>
            <a:br>
              <a:rPr lang="en-US" dirty="0" smtClean="0"/>
            </a:br>
            <a:r>
              <a:rPr lang="zh-CN" altLang="en-US" dirty="0" smtClean="0"/>
              <a:t>存储器访问指令</a:t>
            </a:r>
            <a:br>
              <a:rPr lang="zh-CN" altLang="en-US" dirty="0" smtClean="0"/>
            </a:b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en-US" dirty="0" smtClean="0"/>
              <a:t>（</a:t>
            </a:r>
            <a:r>
              <a:rPr lang="pt-BR" dirty="0" smtClean="0"/>
              <a:t>2</a:t>
            </a:r>
            <a:r>
              <a:rPr lang="zh-CN" altLang="en-US" dirty="0" smtClean="0"/>
              <a:t>）</a:t>
            </a:r>
            <a:r>
              <a:rPr lang="pt-BR" dirty="0" smtClean="0"/>
              <a:t>LDR</a:t>
            </a:r>
            <a:r>
              <a:rPr lang="zh-CN" altLang="en-US" dirty="0" smtClean="0"/>
              <a:t>和</a:t>
            </a:r>
            <a:r>
              <a:rPr lang="pt-BR" dirty="0" smtClean="0"/>
              <a:t>STR</a:t>
            </a:r>
            <a:r>
              <a:rPr lang="en-US" altLang="zh-CN" dirty="0" smtClean="0"/>
              <a:t>—</a:t>
            </a:r>
            <a:r>
              <a:rPr lang="zh-CN" altLang="en-US" dirty="0" smtClean="0"/>
              <a:t>寄存器偏移</a:t>
            </a:r>
          </a:p>
          <a:p>
            <a:r>
              <a:rPr lang="zh-CN" altLang="en-US" dirty="0" smtClean="0"/>
              <a:t>加载寄存器和存储寄存器。用一个寄存器的基于寄存器偏移指明存储器地址。</a:t>
            </a:r>
          </a:p>
          <a:p>
            <a:r>
              <a:rPr lang="zh-CN" altLang="en-US" dirty="0" smtClean="0"/>
              <a:t>格式：</a:t>
            </a:r>
            <a:r>
              <a:rPr lang="en-US" dirty="0" smtClean="0"/>
              <a:t>op Rd,[</a:t>
            </a:r>
            <a:r>
              <a:rPr lang="en-US" dirty="0" err="1" smtClean="0"/>
              <a:t>Rn,Rm</a:t>
            </a:r>
            <a:r>
              <a:rPr lang="en-US" dirty="0" smtClean="0"/>
              <a:t>]</a:t>
            </a:r>
            <a:endParaRPr lang="zh-CN" altLang="en-US" dirty="0" smtClean="0"/>
          </a:p>
          <a:p>
            <a:r>
              <a:rPr lang="zh-CN" altLang="en-US" dirty="0" smtClean="0"/>
              <a:t>其中，</a:t>
            </a:r>
            <a:r>
              <a:rPr lang="en-US" dirty="0" smtClean="0"/>
              <a:t>op</a:t>
            </a:r>
            <a:r>
              <a:rPr lang="zh-CN" altLang="en-US" dirty="0" smtClean="0"/>
              <a:t>是下列情况之一：</a:t>
            </a:r>
          </a:p>
          <a:p>
            <a:r>
              <a:rPr lang="en-US" dirty="0" smtClean="0"/>
              <a:t>LDR</a:t>
            </a:r>
            <a:r>
              <a:rPr lang="zh-CN" altLang="en-US" dirty="0" smtClean="0"/>
              <a:t>：加载寄存器，</a:t>
            </a:r>
            <a:r>
              <a:rPr lang="en-US" dirty="0" smtClean="0"/>
              <a:t>4</a:t>
            </a:r>
            <a:r>
              <a:rPr lang="zh-CN" altLang="en-US" dirty="0" smtClean="0"/>
              <a:t>字节字；</a:t>
            </a:r>
          </a:p>
          <a:p>
            <a:r>
              <a:rPr lang="en-US" dirty="0" smtClean="0"/>
              <a:t>STR</a:t>
            </a:r>
            <a:r>
              <a:rPr lang="zh-CN" altLang="en-US" dirty="0" smtClean="0"/>
              <a:t>：存储寄存器，</a:t>
            </a:r>
            <a:r>
              <a:rPr lang="en-US" dirty="0" smtClean="0"/>
              <a:t>4</a:t>
            </a:r>
            <a:r>
              <a:rPr lang="zh-CN" altLang="en-US" dirty="0" smtClean="0"/>
              <a:t>字节字；</a:t>
            </a:r>
          </a:p>
          <a:p>
            <a:r>
              <a:rPr lang="en-US" dirty="0" smtClean="0"/>
              <a:t>LDRH</a:t>
            </a:r>
            <a:r>
              <a:rPr lang="zh-CN" altLang="en-US" dirty="0" smtClean="0"/>
              <a:t>：加载寄存器，</a:t>
            </a:r>
            <a:r>
              <a:rPr lang="en-US" dirty="0" smtClean="0"/>
              <a:t>2</a:t>
            </a:r>
            <a:r>
              <a:rPr lang="zh-CN" altLang="en-US" dirty="0" smtClean="0"/>
              <a:t>字节无符号半字；</a:t>
            </a:r>
          </a:p>
          <a:p>
            <a:r>
              <a:rPr lang="en-US" dirty="0" smtClean="0"/>
              <a:t>LDRSH</a:t>
            </a:r>
            <a:r>
              <a:rPr lang="zh-CN" altLang="en-US" dirty="0" smtClean="0"/>
              <a:t>：加载寄存器，</a:t>
            </a:r>
            <a:r>
              <a:rPr lang="en-US" dirty="0" smtClean="0"/>
              <a:t>2</a:t>
            </a:r>
            <a:r>
              <a:rPr lang="zh-CN" altLang="en-US" dirty="0" smtClean="0"/>
              <a:t>字节带符号半字；</a:t>
            </a:r>
          </a:p>
          <a:p>
            <a:r>
              <a:rPr lang="en-US" dirty="0" smtClean="0"/>
              <a:t>STRH</a:t>
            </a:r>
            <a:r>
              <a:rPr lang="zh-CN" altLang="en-US" dirty="0" smtClean="0"/>
              <a:t>：存储寄存器，</a:t>
            </a:r>
            <a:r>
              <a:rPr lang="en-US" dirty="0" smtClean="0"/>
              <a:t>2</a:t>
            </a:r>
            <a:r>
              <a:rPr lang="zh-CN" altLang="en-US" dirty="0" smtClean="0"/>
              <a:t>字节半字；</a:t>
            </a:r>
          </a:p>
          <a:p>
            <a:r>
              <a:rPr lang="en-US" dirty="0" smtClean="0"/>
              <a:t>LDRB</a:t>
            </a:r>
            <a:r>
              <a:rPr lang="zh-CN" altLang="en-US" dirty="0" smtClean="0"/>
              <a:t>：加载寄存器，无符号字节；</a:t>
            </a:r>
          </a:p>
          <a:p>
            <a:r>
              <a:rPr lang="en-US" dirty="0" smtClean="0"/>
              <a:t>LDRSB</a:t>
            </a:r>
            <a:r>
              <a:rPr lang="zh-CN" altLang="en-US" dirty="0" smtClean="0"/>
              <a:t>：加载寄存器，带符号字节；</a:t>
            </a:r>
          </a:p>
          <a:p>
            <a:r>
              <a:rPr lang="en-US" dirty="0" smtClean="0"/>
              <a:t>STRB</a:t>
            </a:r>
            <a:r>
              <a:rPr lang="zh-CN" altLang="en-US" dirty="0" smtClean="0"/>
              <a:t>：存储寄存器，字节。</a:t>
            </a:r>
          </a:p>
          <a:p>
            <a:r>
              <a:rPr lang="en-US" dirty="0" err="1" smtClean="0"/>
              <a:t>Rm</a:t>
            </a:r>
            <a:r>
              <a:rPr lang="zh-CN" altLang="en-US" dirty="0" smtClean="0"/>
              <a:t>：内含偏移量的寄存器，</a:t>
            </a:r>
            <a:r>
              <a:rPr lang="en-US" dirty="0" err="1" smtClean="0"/>
              <a:t>Rm</a:t>
            </a:r>
            <a:r>
              <a:rPr lang="zh-CN" altLang="en-US" dirty="0" smtClean="0"/>
              <a:t>必须在</a:t>
            </a:r>
            <a:r>
              <a:rPr lang="en-US" dirty="0" smtClean="0"/>
              <a:t>R0</a:t>
            </a:r>
            <a:r>
              <a:rPr lang="zh-CN" altLang="en-US" dirty="0" smtClean="0"/>
              <a:t>～</a:t>
            </a:r>
            <a:r>
              <a:rPr lang="en-US" dirty="0" smtClean="0"/>
              <a:t>R7</a:t>
            </a:r>
            <a:r>
              <a:rPr lang="zh-CN" altLang="en-US" dirty="0" smtClean="0"/>
              <a:t>范围内。</a:t>
            </a:r>
          </a:p>
          <a:p>
            <a:endParaRPr lang="zh-CN" altLang="en-US" dirty="0"/>
          </a:p>
        </p:txBody>
      </p:sp>
      <p:sp>
        <p:nvSpPr>
          <p:cNvPr id="3" name="标题 2"/>
          <p:cNvSpPr>
            <a:spLocks noGrp="1"/>
          </p:cNvSpPr>
          <p:nvPr>
            <p:ph type="title"/>
          </p:nvPr>
        </p:nvSpPr>
        <p:spPr>
          <a:xfrm>
            <a:off x="457200" y="357174"/>
            <a:ext cx="8229600" cy="1143000"/>
          </a:xfrm>
        </p:spPr>
        <p:txBody>
          <a:bodyPr>
            <a:normAutofit fontScale="90000"/>
          </a:bodyPr>
          <a:lstStyle/>
          <a:p>
            <a:r>
              <a:rPr lang="en-US" dirty="0" smtClean="0"/>
              <a:t/>
            </a:r>
            <a:br>
              <a:rPr lang="en-US" dirty="0" smtClean="0"/>
            </a:br>
            <a:r>
              <a:rPr lang="en-US" dirty="0" smtClean="0"/>
              <a:t/>
            </a:r>
            <a:br>
              <a:rPr lang="en-US" dirty="0" smtClean="0"/>
            </a:br>
            <a:r>
              <a:rPr lang="zh-CN" altLang="en-US" dirty="0" smtClean="0"/>
              <a:t>存储器访问指令</a:t>
            </a:r>
            <a:br>
              <a:rPr lang="zh-CN" altLang="en-US" dirty="0" smtClean="0"/>
            </a:b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dirty="0" smtClean="0"/>
              <a:t>带符号和无符号存储指令没有区别。</a:t>
            </a:r>
          </a:p>
          <a:p>
            <a:r>
              <a:rPr lang="en-US" dirty="0" smtClean="0"/>
              <a:t>STR</a:t>
            </a:r>
            <a:r>
              <a:rPr lang="zh-CN" altLang="en-US" dirty="0" smtClean="0"/>
              <a:t>指令将</a:t>
            </a:r>
            <a:r>
              <a:rPr lang="en-US" dirty="0" smtClean="0"/>
              <a:t>Rd</a:t>
            </a:r>
            <a:r>
              <a:rPr lang="zh-CN" altLang="en-US" dirty="0" smtClean="0"/>
              <a:t>中的一个字、半字或字节存储到存储器。</a:t>
            </a:r>
          </a:p>
          <a:p>
            <a:r>
              <a:rPr lang="en-US" dirty="0" smtClean="0"/>
              <a:t>LDR</a:t>
            </a:r>
            <a:r>
              <a:rPr lang="zh-CN" altLang="en-US" dirty="0" smtClean="0"/>
              <a:t>指令从存储器中将一个字、半字或字节加载到</a:t>
            </a:r>
            <a:r>
              <a:rPr lang="en-US" dirty="0" smtClean="0"/>
              <a:t>Rd</a:t>
            </a:r>
            <a:r>
              <a:rPr lang="zh-CN" altLang="en-US" dirty="0" smtClean="0"/>
              <a:t>。</a:t>
            </a:r>
          </a:p>
          <a:p>
            <a:r>
              <a:rPr lang="en-US" dirty="0" err="1" smtClean="0"/>
              <a:t>Rn</a:t>
            </a:r>
            <a:r>
              <a:rPr lang="zh-CN" altLang="en-US" dirty="0" smtClean="0"/>
              <a:t>中的基址加上偏移量形成存储器的地址。</a:t>
            </a:r>
          </a:p>
          <a:p>
            <a:r>
              <a:rPr lang="zh-CN" altLang="en-US" dirty="0" smtClean="0"/>
              <a:t>寄存器偏移的半字和字节加载可以是带符号或无符号的。数据加载到</a:t>
            </a:r>
            <a:r>
              <a:rPr lang="en-US" dirty="0" smtClean="0"/>
              <a:t>Rd</a:t>
            </a:r>
            <a:r>
              <a:rPr lang="zh-CN" altLang="en-US" dirty="0" smtClean="0"/>
              <a:t>的最低有效字或字节。对于无符号加载，</a:t>
            </a:r>
            <a:r>
              <a:rPr lang="en-US" dirty="0" smtClean="0"/>
              <a:t>Rd</a:t>
            </a:r>
            <a:r>
              <a:rPr lang="zh-CN" altLang="en-US" dirty="0" smtClean="0"/>
              <a:t>的其余位补</a:t>
            </a:r>
            <a:r>
              <a:rPr lang="en-US" dirty="0" smtClean="0"/>
              <a:t>0</a:t>
            </a:r>
            <a:r>
              <a:rPr lang="zh-CN" altLang="en-US" dirty="0" smtClean="0"/>
              <a:t>；或对于带符号加载，</a:t>
            </a:r>
            <a:r>
              <a:rPr lang="en-US" dirty="0" smtClean="0"/>
              <a:t>Rd</a:t>
            </a:r>
            <a:r>
              <a:rPr lang="zh-CN" altLang="en-US" dirty="0" smtClean="0"/>
              <a:t>的其余位复制符号位。字传送地址必须可被</a:t>
            </a:r>
            <a:r>
              <a:rPr lang="en-US" dirty="0" smtClean="0"/>
              <a:t>4</a:t>
            </a:r>
            <a:r>
              <a:rPr lang="zh-CN" altLang="en-US" dirty="0" smtClean="0"/>
              <a:t>整除，半字传送地址必须可被</a:t>
            </a:r>
            <a:r>
              <a:rPr lang="en-US" dirty="0" smtClean="0"/>
              <a:t>2</a:t>
            </a:r>
            <a:r>
              <a:rPr lang="zh-CN" altLang="en-US" dirty="0" smtClean="0"/>
              <a:t>整除。例如：</a:t>
            </a:r>
          </a:p>
          <a:p>
            <a:r>
              <a:rPr lang="en-US" dirty="0" smtClean="0"/>
              <a:t> </a:t>
            </a:r>
            <a:endParaRPr lang="zh-CN" altLang="en-US" dirty="0" smtClean="0"/>
          </a:p>
          <a:p>
            <a:r>
              <a:rPr lang="pt-BR" dirty="0" smtClean="0"/>
              <a:t>LDR R2,[Rl,R5]</a:t>
            </a:r>
            <a:endParaRPr lang="zh-CN" altLang="en-US" dirty="0" smtClean="0"/>
          </a:p>
          <a:p>
            <a:r>
              <a:rPr lang="pt-BR" dirty="0" smtClean="0"/>
              <a:t>LDRSH R0,[R0,R6]</a:t>
            </a:r>
            <a:endParaRPr lang="zh-CN" altLang="en-US" dirty="0" smtClean="0"/>
          </a:p>
          <a:p>
            <a:r>
              <a:rPr lang="pt-BR" dirty="0" smtClean="0"/>
              <a:t>STRB Rl,[R7,R0]</a:t>
            </a:r>
            <a:endParaRPr lang="zh-CN" altLang="en-US" dirty="0" smtClean="0"/>
          </a:p>
          <a:p>
            <a:r>
              <a:rPr lang="en-US" dirty="0" smtClean="0"/>
              <a:t> </a:t>
            </a:r>
            <a:endParaRPr lang="zh-CN" altLang="en-US" dirty="0" smtClean="0"/>
          </a:p>
          <a:p>
            <a:endParaRPr lang="zh-CN" altLang="en-US" dirty="0"/>
          </a:p>
        </p:txBody>
      </p:sp>
      <p:sp>
        <p:nvSpPr>
          <p:cNvPr id="3" name="标题 2"/>
          <p:cNvSpPr>
            <a:spLocks noGrp="1"/>
          </p:cNvSpPr>
          <p:nvPr>
            <p:ph type="title"/>
          </p:nvPr>
        </p:nvSpPr>
        <p:spPr>
          <a:xfrm>
            <a:off x="457200" y="357174"/>
            <a:ext cx="8229600" cy="1143000"/>
          </a:xfrm>
        </p:spPr>
        <p:txBody>
          <a:bodyPr>
            <a:normAutofit fontScale="90000"/>
          </a:bodyPr>
          <a:lstStyle/>
          <a:p>
            <a:r>
              <a:rPr lang="en-US" altLang="zh-CN" sz="4600" dirty="0" smtClean="0"/>
              <a:t/>
            </a:r>
            <a:br>
              <a:rPr lang="en-US" altLang="zh-CN" sz="4600" dirty="0" smtClean="0"/>
            </a:br>
            <a:r>
              <a:rPr lang="zh-CN" altLang="en-US" sz="4600" dirty="0" smtClean="0"/>
              <a:t>存储器访问指令</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a:t>
            </a:r>
            <a:r>
              <a:rPr lang="pt-BR" dirty="0" smtClean="0"/>
              <a:t>3</a:t>
            </a:r>
            <a:r>
              <a:rPr lang="zh-CN" altLang="en-US" dirty="0" smtClean="0"/>
              <a:t>）</a:t>
            </a:r>
            <a:r>
              <a:rPr lang="pt-BR" dirty="0" smtClean="0"/>
              <a:t>LDR</a:t>
            </a:r>
            <a:r>
              <a:rPr lang="zh-CN" altLang="en-US" dirty="0" smtClean="0"/>
              <a:t>和</a:t>
            </a:r>
            <a:r>
              <a:rPr lang="pt-BR" dirty="0" smtClean="0"/>
              <a:t>STR</a:t>
            </a:r>
            <a:r>
              <a:rPr lang="en-US" altLang="zh-CN" dirty="0" smtClean="0"/>
              <a:t>—</a:t>
            </a:r>
            <a:r>
              <a:rPr lang="pt-BR" dirty="0" smtClean="0"/>
              <a:t>PC</a:t>
            </a:r>
            <a:r>
              <a:rPr lang="zh-CN" altLang="en-US" dirty="0" smtClean="0"/>
              <a:t>或</a:t>
            </a:r>
            <a:r>
              <a:rPr lang="pt-BR" dirty="0" smtClean="0"/>
              <a:t>SP</a:t>
            </a:r>
            <a:r>
              <a:rPr lang="zh-CN" altLang="en-US" dirty="0" smtClean="0"/>
              <a:t>相对偏移</a:t>
            </a:r>
          </a:p>
          <a:p>
            <a:r>
              <a:rPr lang="zh-CN" altLang="en-US" dirty="0" smtClean="0"/>
              <a:t>加载寄存器和存储寄存器。用</a:t>
            </a:r>
            <a:r>
              <a:rPr lang="pt-BR" dirty="0" smtClean="0"/>
              <a:t>PC</a:t>
            </a:r>
            <a:r>
              <a:rPr lang="zh-CN" altLang="en-US" dirty="0" smtClean="0"/>
              <a:t>或</a:t>
            </a:r>
            <a:r>
              <a:rPr lang="pt-BR" dirty="0" smtClean="0"/>
              <a:t>SP</a:t>
            </a:r>
            <a:r>
              <a:rPr lang="zh-CN" altLang="en-US" dirty="0" smtClean="0"/>
              <a:t>中值的立即数偏移指明存储器中的地址。没有</a:t>
            </a:r>
            <a:r>
              <a:rPr lang="en-US" dirty="0" smtClean="0"/>
              <a:t>PC</a:t>
            </a:r>
            <a:r>
              <a:rPr lang="zh-CN" altLang="en-US" dirty="0" smtClean="0"/>
              <a:t>相对偏移的</a:t>
            </a:r>
            <a:r>
              <a:rPr lang="en-US" dirty="0" smtClean="0"/>
              <a:t>STR</a:t>
            </a:r>
            <a:r>
              <a:rPr lang="zh-CN" altLang="en-US" dirty="0" smtClean="0"/>
              <a:t>指令。</a:t>
            </a:r>
          </a:p>
          <a:p>
            <a:r>
              <a:rPr lang="zh-CN" altLang="en-US" dirty="0" smtClean="0"/>
              <a:t>格式：</a:t>
            </a:r>
          </a:p>
          <a:p>
            <a:r>
              <a:rPr lang="en-US" dirty="0" smtClean="0"/>
              <a:t>LDR Rd,[PC,#immed_8</a:t>
            </a:r>
            <a:r>
              <a:rPr lang="en-US" altLang="zh-CN" dirty="0" smtClean="0"/>
              <a:t>×</a:t>
            </a:r>
            <a:r>
              <a:rPr lang="en-US" dirty="0" smtClean="0"/>
              <a:t>4]</a:t>
            </a:r>
            <a:endParaRPr lang="zh-CN" altLang="en-US" dirty="0" smtClean="0"/>
          </a:p>
          <a:p>
            <a:r>
              <a:rPr lang="en-US" dirty="0" smtClean="0"/>
              <a:t>LDR Rd,[label</a:t>
            </a:r>
            <a:endParaRPr lang="zh-CN" altLang="en-US" dirty="0" smtClean="0"/>
          </a:p>
          <a:p>
            <a:r>
              <a:rPr lang="en-US" dirty="0" smtClean="0"/>
              <a:t>LDR Rd,[[SP,#immed_8</a:t>
            </a:r>
            <a:r>
              <a:rPr lang="en-US" altLang="zh-CN" dirty="0" smtClean="0"/>
              <a:t>×</a:t>
            </a:r>
            <a:r>
              <a:rPr lang="en-US" dirty="0" smtClean="0"/>
              <a:t>4]</a:t>
            </a:r>
            <a:endParaRPr lang="zh-CN" altLang="en-US" dirty="0" smtClean="0"/>
          </a:p>
          <a:p>
            <a:r>
              <a:rPr lang="en-US" dirty="0" smtClean="0"/>
              <a:t>STR Rd, [SP,#immed_8</a:t>
            </a:r>
            <a:r>
              <a:rPr lang="en-US" altLang="zh-CN" dirty="0" smtClean="0"/>
              <a:t>×</a:t>
            </a:r>
            <a:r>
              <a:rPr lang="en-US" dirty="0" smtClean="0"/>
              <a:t>4]</a:t>
            </a:r>
            <a:endParaRPr lang="zh-CN" altLang="en-US" dirty="0" smtClean="0"/>
          </a:p>
          <a:p>
            <a:endParaRPr lang="zh-CN" altLang="en-US" dirty="0"/>
          </a:p>
        </p:txBody>
      </p:sp>
      <p:sp>
        <p:nvSpPr>
          <p:cNvPr id="3" name="标题 2"/>
          <p:cNvSpPr>
            <a:spLocks noGrp="1"/>
          </p:cNvSpPr>
          <p:nvPr>
            <p:ph type="title"/>
          </p:nvPr>
        </p:nvSpPr>
        <p:spPr>
          <a:xfrm>
            <a:off x="457200" y="357174"/>
            <a:ext cx="8229600" cy="1143000"/>
          </a:xfrm>
        </p:spPr>
        <p:txBody>
          <a:bodyPr>
            <a:normAutofit fontScale="90000"/>
          </a:bodyPr>
          <a:lstStyle/>
          <a:p>
            <a:r>
              <a:rPr lang="en-US" altLang="zh-CN" sz="4600" dirty="0" smtClean="0"/>
              <a:t/>
            </a:r>
            <a:br>
              <a:rPr lang="en-US" altLang="zh-CN" sz="4600" dirty="0" smtClean="0"/>
            </a:br>
            <a:r>
              <a:rPr lang="zh-CN" altLang="en-US" sz="4600" dirty="0" smtClean="0"/>
              <a:t>存储器访问指令</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a:t>
            </a:r>
            <a:r>
              <a:rPr lang="pt-BR" dirty="0" smtClean="0"/>
              <a:t>4</a:t>
            </a:r>
            <a:r>
              <a:rPr lang="zh-CN" altLang="en-US" dirty="0" smtClean="0"/>
              <a:t>）</a:t>
            </a:r>
            <a:r>
              <a:rPr lang="pt-BR" dirty="0" smtClean="0"/>
              <a:t>PUSH</a:t>
            </a:r>
            <a:r>
              <a:rPr lang="zh-CN" altLang="en-US" dirty="0" smtClean="0"/>
              <a:t>和</a:t>
            </a:r>
            <a:r>
              <a:rPr lang="pt-BR" dirty="0" smtClean="0"/>
              <a:t>POP</a:t>
            </a:r>
            <a:endParaRPr lang="zh-CN" altLang="en-US" dirty="0" smtClean="0"/>
          </a:p>
          <a:p>
            <a:r>
              <a:rPr lang="zh-CN" altLang="en-US" dirty="0" smtClean="0"/>
              <a:t>低寄存器和可选的</a:t>
            </a:r>
            <a:r>
              <a:rPr lang="en-US" dirty="0" smtClean="0"/>
              <a:t>LR</a:t>
            </a:r>
            <a:r>
              <a:rPr lang="zh-CN" altLang="en-US" dirty="0" smtClean="0"/>
              <a:t>进栈以及低寄存器和可选的</a:t>
            </a:r>
            <a:r>
              <a:rPr lang="en-US" dirty="0" smtClean="0"/>
              <a:t>PC</a:t>
            </a:r>
            <a:r>
              <a:rPr lang="zh-CN" altLang="en-US" dirty="0" smtClean="0"/>
              <a:t>出栈。</a:t>
            </a:r>
          </a:p>
          <a:p>
            <a:r>
              <a:rPr lang="zh-CN" altLang="en-US" dirty="0" smtClean="0"/>
              <a:t>格式：</a:t>
            </a:r>
          </a:p>
          <a:p>
            <a:r>
              <a:rPr lang="en-US" dirty="0" smtClean="0"/>
              <a:t>PUSH {</a:t>
            </a:r>
            <a:r>
              <a:rPr lang="en-US" dirty="0" err="1" smtClean="0"/>
              <a:t>reglist</a:t>
            </a:r>
            <a:r>
              <a:rPr lang="en-US" dirty="0" smtClean="0"/>
              <a:t>}</a:t>
            </a:r>
            <a:endParaRPr lang="zh-CN" altLang="en-US" dirty="0" smtClean="0"/>
          </a:p>
          <a:p>
            <a:r>
              <a:rPr lang="en-US" dirty="0" smtClean="0"/>
              <a:t>POP {</a:t>
            </a:r>
            <a:r>
              <a:rPr lang="en-US" dirty="0" err="1" smtClean="0"/>
              <a:t>reglist</a:t>
            </a:r>
            <a:r>
              <a:rPr lang="en-US" dirty="0" smtClean="0"/>
              <a:t>}</a:t>
            </a:r>
            <a:endParaRPr lang="zh-CN" altLang="en-US" dirty="0" smtClean="0"/>
          </a:p>
          <a:p>
            <a:r>
              <a:rPr lang="en-US" dirty="0" smtClean="0"/>
              <a:t>PUSH {</a:t>
            </a:r>
            <a:r>
              <a:rPr lang="en-US" dirty="0" err="1" smtClean="0"/>
              <a:t>reglist</a:t>
            </a:r>
            <a:r>
              <a:rPr lang="zh-CN" altLang="en-US" dirty="0" smtClean="0"/>
              <a:t>，</a:t>
            </a:r>
            <a:r>
              <a:rPr lang="en-US" dirty="0" smtClean="0"/>
              <a:t>LR}</a:t>
            </a:r>
            <a:endParaRPr lang="zh-CN" altLang="en-US" dirty="0" smtClean="0"/>
          </a:p>
          <a:p>
            <a:r>
              <a:rPr lang="en-US" dirty="0" smtClean="0"/>
              <a:t>POP {</a:t>
            </a:r>
            <a:r>
              <a:rPr lang="en-US" dirty="0" err="1" smtClean="0"/>
              <a:t>reglist</a:t>
            </a:r>
            <a:r>
              <a:rPr lang="zh-CN" altLang="en-US" dirty="0" smtClean="0"/>
              <a:t>，</a:t>
            </a:r>
            <a:r>
              <a:rPr lang="en-US" dirty="0" smtClean="0"/>
              <a:t>PC}</a:t>
            </a:r>
            <a:endParaRPr lang="zh-CN" altLang="en-US" dirty="0" smtClean="0"/>
          </a:p>
          <a:p>
            <a:endParaRPr lang="zh-CN" altLang="en-US" dirty="0"/>
          </a:p>
        </p:txBody>
      </p:sp>
      <p:sp>
        <p:nvSpPr>
          <p:cNvPr id="3" name="标题 2"/>
          <p:cNvSpPr>
            <a:spLocks noGrp="1"/>
          </p:cNvSpPr>
          <p:nvPr>
            <p:ph type="title"/>
          </p:nvPr>
        </p:nvSpPr>
        <p:spPr>
          <a:xfrm>
            <a:off x="457200" y="357174"/>
            <a:ext cx="8229600" cy="1143000"/>
          </a:xfrm>
        </p:spPr>
        <p:txBody>
          <a:bodyPr>
            <a:normAutofit fontScale="90000"/>
          </a:bodyPr>
          <a:lstStyle/>
          <a:p>
            <a:r>
              <a:rPr lang="en-US" altLang="zh-CN" sz="4600" dirty="0" smtClean="0"/>
              <a:t/>
            </a:r>
            <a:br>
              <a:rPr lang="en-US" altLang="zh-CN" sz="4600" dirty="0" smtClean="0"/>
            </a:br>
            <a:r>
              <a:rPr lang="zh-CN" altLang="en-US" sz="4600" dirty="0" smtClean="0"/>
              <a:t>存储器访问指令</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a:t>
            </a:r>
            <a:r>
              <a:rPr lang="pt-BR" dirty="0" smtClean="0"/>
              <a:t>5</a:t>
            </a:r>
            <a:r>
              <a:rPr lang="zh-CN" altLang="en-US" dirty="0" smtClean="0"/>
              <a:t>）</a:t>
            </a:r>
            <a:r>
              <a:rPr lang="pt-BR" dirty="0" smtClean="0"/>
              <a:t>LDMIA</a:t>
            </a:r>
            <a:r>
              <a:rPr lang="zh-CN" altLang="en-US" dirty="0" smtClean="0"/>
              <a:t>和</a:t>
            </a:r>
            <a:r>
              <a:rPr lang="pt-BR" dirty="0" smtClean="0"/>
              <a:t>STMIA</a:t>
            </a:r>
            <a:endParaRPr lang="zh-CN" altLang="en-US" dirty="0" smtClean="0"/>
          </a:p>
          <a:p>
            <a:r>
              <a:rPr lang="zh-CN" altLang="en-US" dirty="0" smtClean="0"/>
              <a:t>加载和存储多个寄存器。</a:t>
            </a:r>
          </a:p>
          <a:p>
            <a:r>
              <a:rPr lang="zh-CN" altLang="en-US" dirty="0" smtClean="0"/>
              <a:t>格式：</a:t>
            </a:r>
            <a:r>
              <a:rPr lang="pt-BR" dirty="0" smtClean="0"/>
              <a:t>op Rn!</a:t>
            </a:r>
            <a:r>
              <a:rPr lang="zh-CN" altLang="en-US" dirty="0" smtClean="0"/>
              <a:t>，</a:t>
            </a:r>
            <a:r>
              <a:rPr lang="pt-BR" dirty="0" smtClean="0"/>
              <a:t>{reglist}</a:t>
            </a:r>
            <a:endParaRPr lang="zh-CN" altLang="en-US" dirty="0" smtClean="0"/>
          </a:p>
          <a:p>
            <a:r>
              <a:rPr lang="zh-CN" altLang="en-US" dirty="0" smtClean="0"/>
              <a:t>其中，</a:t>
            </a:r>
            <a:r>
              <a:rPr lang="pt-BR" dirty="0" smtClean="0"/>
              <a:t>op</a:t>
            </a:r>
            <a:r>
              <a:rPr lang="zh-CN" altLang="en-US" dirty="0" smtClean="0"/>
              <a:t>为</a:t>
            </a:r>
            <a:r>
              <a:rPr lang="pt-BR" dirty="0" smtClean="0"/>
              <a:t>LDMIA</a:t>
            </a:r>
            <a:r>
              <a:rPr lang="zh-CN" altLang="en-US" dirty="0" smtClean="0"/>
              <a:t>或</a:t>
            </a:r>
            <a:r>
              <a:rPr lang="pt-BR" dirty="0" smtClean="0"/>
              <a:t>STMIA</a:t>
            </a:r>
            <a:r>
              <a:rPr lang="zh-CN" altLang="en-US" dirty="0" smtClean="0"/>
              <a:t>。</a:t>
            </a:r>
          </a:p>
          <a:p>
            <a:r>
              <a:rPr lang="pt-BR" dirty="0" smtClean="0"/>
              <a:t>reglist</a:t>
            </a:r>
            <a:r>
              <a:rPr lang="zh-CN" altLang="en-US" dirty="0" smtClean="0"/>
              <a:t>为低寄存器或低寄存器范围的、用逗号隔开的列表。括号是指令格式的一部分，它们不代表指令列表可选，列表中至少应有一个寄存器。寄存器以数字顺序加载或存储，最低数字的寄存器在</a:t>
            </a:r>
            <a:r>
              <a:rPr lang="en-US" dirty="0" err="1" smtClean="0"/>
              <a:t>Rn</a:t>
            </a:r>
            <a:r>
              <a:rPr lang="zh-CN" altLang="en-US" dirty="0" smtClean="0"/>
              <a:t>的初始地址中。</a:t>
            </a:r>
          </a:p>
          <a:p>
            <a:r>
              <a:rPr lang="en-US" dirty="0" err="1" smtClean="0"/>
              <a:t>Rn</a:t>
            </a:r>
            <a:r>
              <a:rPr lang="zh-CN" altLang="en-US" dirty="0" smtClean="0"/>
              <a:t>的值以</a:t>
            </a:r>
            <a:r>
              <a:rPr lang="en-US" dirty="0" err="1" smtClean="0"/>
              <a:t>reglist</a:t>
            </a:r>
            <a:r>
              <a:rPr lang="zh-CN" altLang="en-US" dirty="0" smtClean="0"/>
              <a:t>中寄存器个数的</a:t>
            </a:r>
            <a:r>
              <a:rPr lang="en-US" dirty="0" smtClean="0"/>
              <a:t>4 </a:t>
            </a:r>
            <a:r>
              <a:rPr lang="zh-CN" altLang="en-US" dirty="0" smtClean="0"/>
              <a:t>倍增加。</a:t>
            </a:r>
            <a:endParaRPr lang="zh-CN" altLang="en-US" dirty="0"/>
          </a:p>
        </p:txBody>
      </p:sp>
      <p:sp>
        <p:nvSpPr>
          <p:cNvPr id="3" name="标题 2"/>
          <p:cNvSpPr>
            <a:spLocks noGrp="1"/>
          </p:cNvSpPr>
          <p:nvPr>
            <p:ph type="title"/>
          </p:nvPr>
        </p:nvSpPr>
        <p:spPr>
          <a:xfrm>
            <a:off x="428596" y="357174"/>
            <a:ext cx="8229600" cy="1143000"/>
          </a:xfrm>
        </p:spPr>
        <p:txBody>
          <a:bodyPr>
            <a:normAutofit fontScale="90000"/>
          </a:bodyPr>
          <a:lstStyle/>
          <a:p>
            <a:r>
              <a:rPr lang="en-US" altLang="zh-CN" sz="4600" dirty="0" smtClean="0"/>
              <a:t/>
            </a:r>
            <a:br>
              <a:rPr lang="en-US" altLang="zh-CN" sz="4600" dirty="0" smtClean="0"/>
            </a:br>
            <a:r>
              <a:rPr lang="zh-CN" altLang="en-US" sz="4600" dirty="0" smtClean="0"/>
              <a:t>存储器访问指令</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smtClean="0"/>
              <a:t>（</a:t>
            </a:r>
            <a:r>
              <a:rPr lang="pt-BR" dirty="0" smtClean="0"/>
              <a:t>1</a:t>
            </a:r>
            <a:r>
              <a:rPr lang="zh-CN" altLang="en-US" dirty="0" smtClean="0"/>
              <a:t>）</a:t>
            </a:r>
            <a:r>
              <a:rPr lang="pt-BR" dirty="0" smtClean="0"/>
              <a:t>ADD</a:t>
            </a:r>
            <a:r>
              <a:rPr lang="zh-CN" altLang="en-US" dirty="0" smtClean="0"/>
              <a:t>和</a:t>
            </a:r>
            <a:r>
              <a:rPr lang="pt-BR" dirty="0" smtClean="0"/>
              <a:t>SUB</a:t>
            </a:r>
            <a:r>
              <a:rPr lang="en-US" altLang="zh-CN" dirty="0" smtClean="0"/>
              <a:t>—</a:t>
            </a:r>
            <a:r>
              <a:rPr lang="zh-CN" altLang="en-US" dirty="0" smtClean="0"/>
              <a:t>低寄存器</a:t>
            </a:r>
          </a:p>
          <a:p>
            <a:r>
              <a:rPr lang="zh-CN" altLang="en-US" dirty="0" smtClean="0"/>
              <a:t>加法和减法。对于低寄存器操作，这</a:t>
            </a:r>
            <a:r>
              <a:rPr lang="pt-BR" dirty="0" smtClean="0"/>
              <a:t>2</a:t>
            </a:r>
            <a:r>
              <a:rPr lang="zh-CN" altLang="en-US" dirty="0" smtClean="0"/>
              <a:t>条指令各有如下</a:t>
            </a:r>
            <a:r>
              <a:rPr lang="pt-BR" dirty="0" smtClean="0"/>
              <a:t>3</a:t>
            </a:r>
            <a:r>
              <a:rPr lang="zh-CN" altLang="en-US" dirty="0" smtClean="0"/>
              <a:t>种形式。</a:t>
            </a:r>
          </a:p>
          <a:p>
            <a:r>
              <a:rPr lang="zh-CN" altLang="en-US" dirty="0" smtClean="0"/>
              <a:t>① 两个寄存器的内容相加或相减，结果放到第</a:t>
            </a:r>
            <a:r>
              <a:rPr lang="en-US" dirty="0" smtClean="0"/>
              <a:t>3</a:t>
            </a:r>
            <a:r>
              <a:rPr lang="zh-CN" altLang="en-US" dirty="0" smtClean="0"/>
              <a:t>个寄存器中。</a:t>
            </a:r>
          </a:p>
          <a:p>
            <a:r>
              <a:rPr lang="zh-CN" altLang="en-US" dirty="0" smtClean="0"/>
              <a:t>② 寄存器中的值加上或减去一个小整数，结果放到另一个不同的寄存器中。</a:t>
            </a:r>
          </a:p>
          <a:p>
            <a:r>
              <a:rPr lang="zh-CN" altLang="en-US" dirty="0" smtClean="0"/>
              <a:t>③ 寄存器中的值加上或减去一个大整数，结果放回同一个寄存器中。</a:t>
            </a:r>
          </a:p>
          <a:p>
            <a:r>
              <a:rPr lang="zh-CN" altLang="en-US" dirty="0" smtClean="0"/>
              <a:t>格式：</a:t>
            </a:r>
          </a:p>
          <a:p>
            <a:r>
              <a:rPr lang="en-US" dirty="0" smtClean="0"/>
              <a:t>op </a:t>
            </a:r>
            <a:r>
              <a:rPr lang="en-US" dirty="0" err="1" smtClean="0"/>
              <a:t>Rd,Rn,Rm</a:t>
            </a:r>
            <a:endParaRPr lang="zh-CN" altLang="en-US" dirty="0" smtClean="0"/>
          </a:p>
          <a:p>
            <a:r>
              <a:rPr lang="en-US" dirty="0" smtClean="0"/>
              <a:t>op Rd,Rn,#expr3</a:t>
            </a:r>
            <a:endParaRPr lang="zh-CN" altLang="en-US" dirty="0" smtClean="0"/>
          </a:p>
          <a:p>
            <a:r>
              <a:rPr lang="en-US" dirty="0" smtClean="0"/>
              <a:t>op Rd,#expr8</a:t>
            </a:r>
            <a:endParaRPr lang="zh-CN" altLang="en-US" dirty="0" smtClean="0"/>
          </a:p>
          <a:p>
            <a:endParaRPr lang="zh-CN" altLang="en-US" dirty="0"/>
          </a:p>
        </p:txBody>
      </p:sp>
      <p:sp>
        <p:nvSpPr>
          <p:cNvPr id="3" name="标题 2"/>
          <p:cNvSpPr>
            <a:spLocks noGrp="1"/>
          </p:cNvSpPr>
          <p:nvPr>
            <p:ph type="title"/>
          </p:nvPr>
        </p:nvSpPr>
        <p:spPr>
          <a:xfrm>
            <a:off x="457200" y="357174"/>
            <a:ext cx="8229600" cy="1143000"/>
          </a:xfrm>
        </p:spPr>
        <p:txBody>
          <a:bodyPr>
            <a:normAutofit fontScale="90000"/>
          </a:bodyPr>
          <a:lstStyle/>
          <a:p>
            <a:r>
              <a:rPr lang="en-US" altLang="zh-CN" sz="4600" dirty="0" smtClean="0"/>
              <a:t/>
            </a:r>
            <a:br>
              <a:rPr lang="en-US" altLang="zh-CN" sz="4600" dirty="0" smtClean="0"/>
            </a:br>
            <a:r>
              <a:rPr lang="zh-CN" altLang="en-US" sz="4600" dirty="0" smtClean="0"/>
              <a:t>数据处理指令</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en-US" dirty="0" smtClean="0"/>
              <a:t>ARM9E</a:t>
            </a:r>
            <a:r>
              <a:rPr lang="zh-CN" altLang="en-US" dirty="0" smtClean="0"/>
              <a:t>系列微处理器的主要特点如下：</a:t>
            </a:r>
          </a:p>
          <a:p>
            <a:r>
              <a:rPr lang="zh-CN" altLang="en-US" dirty="0" smtClean="0"/>
              <a:t>① 支持</a:t>
            </a:r>
            <a:r>
              <a:rPr lang="en-US" dirty="0" smtClean="0"/>
              <a:t>DSP</a:t>
            </a:r>
            <a:r>
              <a:rPr lang="zh-CN" altLang="en-US" dirty="0" smtClean="0"/>
              <a:t>指令集，适合于需要高速数字信号处理的场合。</a:t>
            </a:r>
          </a:p>
          <a:p>
            <a:r>
              <a:rPr lang="zh-CN" altLang="en-US" dirty="0" smtClean="0"/>
              <a:t>② </a:t>
            </a:r>
            <a:r>
              <a:rPr lang="en-US" dirty="0" smtClean="0"/>
              <a:t>5</a:t>
            </a:r>
            <a:r>
              <a:rPr lang="zh-CN" altLang="en-US" dirty="0" smtClean="0"/>
              <a:t>级整数流水线，指令执行效率更高。</a:t>
            </a:r>
          </a:p>
          <a:p>
            <a:r>
              <a:rPr lang="zh-CN" altLang="en-US" dirty="0" smtClean="0"/>
              <a:t>③ 支持</a:t>
            </a:r>
            <a:r>
              <a:rPr lang="en-US" dirty="0" smtClean="0"/>
              <a:t>32</a:t>
            </a:r>
            <a:r>
              <a:rPr lang="zh-CN" altLang="en-US" dirty="0" smtClean="0"/>
              <a:t>位</a:t>
            </a:r>
            <a:r>
              <a:rPr lang="en-US" dirty="0" smtClean="0"/>
              <a:t>ARM</a:t>
            </a:r>
            <a:r>
              <a:rPr lang="zh-CN" altLang="en-US" dirty="0" smtClean="0"/>
              <a:t>指令集和</a:t>
            </a:r>
            <a:r>
              <a:rPr lang="en-US" dirty="0" smtClean="0"/>
              <a:t>16</a:t>
            </a:r>
            <a:r>
              <a:rPr lang="zh-CN" altLang="en-US" dirty="0" smtClean="0"/>
              <a:t>位</a:t>
            </a:r>
            <a:r>
              <a:rPr lang="en-US" dirty="0" smtClean="0"/>
              <a:t>Thumb</a:t>
            </a:r>
            <a:r>
              <a:rPr lang="zh-CN" altLang="en-US" dirty="0" smtClean="0"/>
              <a:t>指令集。</a:t>
            </a:r>
          </a:p>
          <a:p>
            <a:r>
              <a:rPr lang="zh-CN" altLang="en-US" dirty="0" smtClean="0"/>
              <a:t>④ 支持</a:t>
            </a:r>
            <a:r>
              <a:rPr lang="en-US" dirty="0" smtClean="0"/>
              <a:t>32</a:t>
            </a:r>
            <a:r>
              <a:rPr lang="zh-CN" altLang="en-US" dirty="0" smtClean="0"/>
              <a:t>位的高速</a:t>
            </a:r>
            <a:r>
              <a:rPr lang="en-US" dirty="0" smtClean="0"/>
              <a:t>AMBA</a:t>
            </a:r>
            <a:r>
              <a:rPr lang="zh-CN" altLang="en-US" dirty="0" smtClean="0"/>
              <a:t>总线接口。</a:t>
            </a:r>
          </a:p>
          <a:p>
            <a:r>
              <a:rPr lang="zh-CN" altLang="en-US" dirty="0" smtClean="0"/>
              <a:t>⑤ 支持</a:t>
            </a:r>
            <a:r>
              <a:rPr lang="en-US" dirty="0" smtClean="0"/>
              <a:t>VFP9</a:t>
            </a:r>
            <a:r>
              <a:rPr lang="zh-CN" altLang="en-US" dirty="0" smtClean="0"/>
              <a:t>浮点处理协处理器。</a:t>
            </a:r>
          </a:p>
          <a:p>
            <a:r>
              <a:rPr lang="zh-CN" altLang="en-US" dirty="0" smtClean="0"/>
              <a:t>⑥ 全性能</a:t>
            </a:r>
            <a:r>
              <a:rPr lang="en-US" dirty="0" smtClean="0"/>
              <a:t>MMU</a:t>
            </a:r>
            <a:r>
              <a:rPr lang="zh-CN" altLang="en-US" dirty="0" smtClean="0"/>
              <a:t>，支持</a:t>
            </a:r>
            <a:r>
              <a:rPr lang="en-US" dirty="0" smtClean="0"/>
              <a:t>Windows CE</a:t>
            </a:r>
            <a:r>
              <a:rPr lang="zh-CN" altLang="en-US" dirty="0" smtClean="0"/>
              <a:t>、</a:t>
            </a:r>
            <a:r>
              <a:rPr lang="en-US" dirty="0" smtClean="0"/>
              <a:t>Linux</a:t>
            </a:r>
            <a:r>
              <a:rPr lang="zh-CN" altLang="en-US" dirty="0" smtClean="0"/>
              <a:t>、</a:t>
            </a:r>
            <a:r>
              <a:rPr lang="en-US" dirty="0" smtClean="0"/>
              <a:t>Palm OS</a:t>
            </a:r>
            <a:r>
              <a:rPr lang="zh-CN" altLang="en-US" dirty="0" smtClean="0"/>
              <a:t>等主流嵌入式操作系统。</a:t>
            </a:r>
          </a:p>
          <a:p>
            <a:r>
              <a:rPr lang="zh-CN" altLang="en-US" dirty="0" smtClean="0"/>
              <a:t>⑦ </a:t>
            </a:r>
            <a:r>
              <a:rPr lang="en-US" dirty="0" smtClean="0"/>
              <a:t>MPU</a:t>
            </a:r>
            <a:r>
              <a:rPr lang="zh-CN" altLang="en-US" dirty="0" smtClean="0"/>
              <a:t>支持实时操作系统。</a:t>
            </a:r>
          </a:p>
          <a:p>
            <a:r>
              <a:rPr lang="zh-CN" altLang="en-US" dirty="0" smtClean="0"/>
              <a:t>⑧ 支持数据</a:t>
            </a:r>
            <a:r>
              <a:rPr lang="en-US" dirty="0" smtClean="0"/>
              <a:t>Cache</a:t>
            </a:r>
            <a:r>
              <a:rPr lang="zh-CN" altLang="en-US" dirty="0" smtClean="0"/>
              <a:t>和指令</a:t>
            </a:r>
            <a:r>
              <a:rPr lang="en-US" dirty="0" smtClean="0"/>
              <a:t>Cache</a:t>
            </a:r>
            <a:r>
              <a:rPr lang="zh-CN" altLang="en-US" dirty="0" smtClean="0"/>
              <a:t>，具有更高的指令和数据处理能力。</a:t>
            </a:r>
          </a:p>
          <a:p>
            <a:r>
              <a:rPr lang="zh-CN" altLang="en-US" dirty="0" smtClean="0"/>
              <a:t>⑨ 主频最高可达</a:t>
            </a:r>
            <a:r>
              <a:rPr lang="en-US" dirty="0" smtClean="0"/>
              <a:t>300MIPS</a:t>
            </a:r>
            <a:r>
              <a:rPr lang="zh-CN" altLang="en-US" dirty="0" smtClean="0"/>
              <a:t>。</a:t>
            </a:r>
          </a:p>
          <a:p>
            <a:endParaRPr lang="zh-CN" altLang="en-US" dirty="0"/>
          </a:p>
        </p:txBody>
      </p:sp>
      <p:sp>
        <p:nvSpPr>
          <p:cNvPr id="2" name="标题 1"/>
          <p:cNvSpPr>
            <a:spLocks noGrp="1"/>
          </p:cNvSpPr>
          <p:nvPr>
            <p:ph type="title"/>
          </p:nvPr>
        </p:nvSpPr>
        <p:spPr>
          <a:xfrm>
            <a:off x="457200" y="357166"/>
            <a:ext cx="8229600" cy="1143000"/>
          </a:xfrm>
        </p:spPr>
        <p:txBody>
          <a:bodyPr>
            <a:normAutofit/>
          </a:bodyPr>
          <a:lstStyle/>
          <a:p>
            <a:r>
              <a:rPr lang="en-US" sz="4400" dirty="0" smtClean="0"/>
              <a:t>ARM</a:t>
            </a:r>
            <a:r>
              <a:rPr lang="zh-CN" altLang="en-US" sz="4400" dirty="0" smtClean="0"/>
              <a:t>处理器内核系列</a:t>
            </a:r>
            <a:endParaRPr lang="zh-CN" altLang="en-US" sz="44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smtClean="0"/>
              <a:t>（</a:t>
            </a:r>
            <a:r>
              <a:rPr lang="pt-BR" dirty="0" smtClean="0"/>
              <a:t>2</a:t>
            </a:r>
            <a:r>
              <a:rPr lang="zh-CN" altLang="en-US" dirty="0" smtClean="0"/>
              <a:t>）</a:t>
            </a:r>
            <a:r>
              <a:rPr lang="pt-BR" dirty="0" smtClean="0"/>
              <a:t>ADD</a:t>
            </a:r>
            <a:r>
              <a:rPr lang="en-US" altLang="zh-CN" dirty="0" smtClean="0"/>
              <a:t>—</a:t>
            </a:r>
            <a:r>
              <a:rPr lang="zh-CN" altLang="en-US" dirty="0" smtClean="0"/>
              <a:t>高或低寄存器</a:t>
            </a:r>
          </a:p>
          <a:p>
            <a:r>
              <a:rPr lang="zh-CN" altLang="en-US" dirty="0" smtClean="0"/>
              <a:t>将寄存器中值相加，结果送回到第</a:t>
            </a:r>
            <a:r>
              <a:rPr lang="en-US" dirty="0" smtClean="0"/>
              <a:t>1</a:t>
            </a:r>
            <a:r>
              <a:rPr lang="zh-CN" altLang="en-US" dirty="0" smtClean="0"/>
              <a:t>操作数寄存器。</a:t>
            </a:r>
          </a:p>
          <a:p>
            <a:r>
              <a:rPr lang="zh-CN" altLang="en-US" dirty="0" smtClean="0"/>
              <a:t>格式：</a:t>
            </a:r>
            <a:r>
              <a:rPr lang="en-US" dirty="0" smtClean="0"/>
              <a:t>ADD </a:t>
            </a:r>
            <a:r>
              <a:rPr lang="en-US" dirty="0" err="1" smtClean="0"/>
              <a:t>Rd,Rm</a:t>
            </a:r>
            <a:endParaRPr lang="zh-CN" altLang="en-US" dirty="0" smtClean="0"/>
          </a:p>
          <a:p>
            <a:r>
              <a:rPr lang="zh-CN" altLang="en-US" dirty="0" smtClean="0"/>
              <a:t>其中：</a:t>
            </a:r>
          </a:p>
          <a:p>
            <a:r>
              <a:rPr lang="en-US" dirty="0" smtClean="0"/>
              <a:t>Rd</a:t>
            </a:r>
            <a:r>
              <a:rPr lang="zh-CN" altLang="en-US" dirty="0" smtClean="0"/>
              <a:t>：目的寄存器，也是第</a:t>
            </a:r>
            <a:r>
              <a:rPr lang="en-US" dirty="0" smtClean="0"/>
              <a:t>1</a:t>
            </a:r>
            <a:r>
              <a:rPr lang="zh-CN" altLang="en-US" dirty="0" smtClean="0"/>
              <a:t>操作数寄存器。</a:t>
            </a:r>
          </a:p>
          <a:p>
            <a:r>
              <a:rPr lang="en-US" dirty="0" err="1" smtClean="0"/>
              <a:t>Rm</a:t>
            </a:r>
            <a:r>
              <a:rPr lang="zh-CN" altLang="en-US" dirty="0" smtClean="0"/>
              <a:t>：第</a:t>
            </a:r>
            <a:r>
              <a:rPr lang="en-US" dirty="0" smtClean="0"/>
              <a:t>2</a:t>
            </a:r>
            <a:r>
              <a:rPr lang="zh-CN" altLang="en-US" dirty="0" smtClean="0"/>
              <a:t>操作数寄存器。</a:t>
            </a:r>
          </a:p>
          <a:p>
            <a:r>
              <a:rPr lang="zh-CN" altLang="en-US" dirty="0" smtClean="0"/>
              <a:t>这条指令将</a:t>
            </a:r>
            <a:r>
              <a:rPr lang="en-US" dirty="0" smtClean="0"/>
              <a:t>Rd</a:t>
            </a:r>
            <a:r>
              <a:rPr lang="zh-CN" altLang="en-US" dirty="0" smtClean="0"/>
              <a:t>和</a:t>
            </a:r>
            <a:r>
              <a:rPr lang="en-US" dirty="0" err="1" smtClean="0"/>
              <a:t>Rm</a:t>
            </a:r>
            <a:r>
              <a:rPr lang="zh-CN" altLang="en-US" dirty="0" smtClean="0"/>
              <a:t>中的值相加，结果放在</a:t>
            </a:r>
            <a:r>
              <a:rPr lang="en-US" dirty="0" smtClean="0"/>
              <a:t>Rd</a:t>
            </a:r>
            <a:r>
              <a:rPr lang="zh-CN" altLang="en-US" dirty="0" smtClean="0"/>
              <a:t>中。当</a:t>
            </a:r>
            <a:r>
              <a:rPr lang="en-US" dirty="0" smtClean="0"/>
              <a:t>Rd</a:t>
            </a:r>
            <a:r>
              <a:rPr lang="zh-CN" altLang="en-US" dirty="0" smtClean="0"/>
              <a:t>和</a:t>
            </a:r>
            <a:r>
              <a:rPr lang="en-US" dirty="0" err="1" smtClean="0"/>
              <a:t>Rm</a:t>
            </a:r>
            <a:r>
              <a:rPr lang="zh-CN" altLang="en-US" dirty="0" smtClean="0"/>
              <a:t>都是低寄存器时，指令“</a:t>
            </a:r>
            <a:r>
              <a:rPr lang="en-US" dirty="0" smtClean="0"/>
              <a:t>ADD Rd</a:t>
            </a:r>
            <a:r>
              <a:rPr lang="zh-CN" altLang="en-US" dirty="0" smtClean="0"/>
              <a:t>，</a:t>
            </a:r>
            <a:r>
              <a:rPr lang="en-US" dirty="0" err="1" smtClean="0"/>
              <a:t>Rm</a:t>
            </a:r>
            <a:r>
              <a:rPr lang="zh-CN" altLang="en-US" dirty="0" smtClean="0"/>
              <a:t>”汇编成指令“</a:t>
            </a:r>
            <a:r>
              <a:rPr lang="en-US" dirty="0" smtClean="0"/>
              <a:t>ADD Rd</a:t>
            </a:r>
            <a:r>
              <a:rPr lang="zh-CN" altLang="en-US" dirty="0" smtClean="0"/>
              <a:t>，</a:t>
            </a:r>
            <a:r>
              <a:rPr lang="en-US" dirty="0" smtClean="0"/>
              <a:t>Rd</a:t>
            </a:r>
            <a:r>
              <a:rPr lang="zh-CN" altLang="en-US" dirty="0" smtClean="0"/>
              <a:t>，</a:t>
            </a:r>
            <a:r>
              <a:rPr lang="en-US" dirty="0" err="1" smtClean="0"/>
              <a:t>Rm</a:t>
            </a:r>
            <a:r>
              <a:rPr lang="zh-CN" altLang="en-US" dirty="0" smtClean="0"/>
              <a:t>”。若</a:t>
            </a:r>
            <a:r>
              <a:rPr lang="en-US" dirty="0" smtClean="0"/>
              <a:t>Rd</a:t>
            </a:r>
            <a:r>
              <a:rPr lang="zh-CN" altLang="en-US" dirty="0" smtClean="0"/>
              <a:t>和</a:t>
            </a:r>
            <a:r>
              <a:rPr lang="en-US" dirty="0" err="1" smtClean="0"/>
              <a:t>Rm</a:t>
            </a:r>
            <a:r>
              <a:rPr lang="zh-CN" altLang="en-US" dirty="0" smtClean="0"/>
              <a:t>是低寄存器，则更新条件码标志</a:t>
            </a:r>
            <a:r>
              <a:rPr lang="en-US" dirty="0" smtClean="0"/>
              <a:t>N</a:t>
            </a:r>
            <a:r>
              <a:rPr lang="zh-CN" altLang="en-US" dirty="0" smtClean="0"/>
              <a:t>、</a:t>
            </a:r>
            <a:r>
              <a:rPr lang="en-US" dirty="0" smtClean="0"/>
              <a:t>Z</a:t>
            </a:r>
            <a:r>
              <a:rPr lang="zh-CN" altLang="en-US" dirty="0" smtClean="0"/>
              <a:t>、</a:t>
            </a:r>
            <a:r>
              <a:rPr lang="en-US" dirty="0" smtClean="0"/>
              <a:t>C</a:t>
            </a:r>
            <a:r>
              <a:rPr lang="zh-CN" altLang="en-US" dirty="0" smtClean="0"/>
              <a:t>和</a:t>
            </a:r>
            <a:r>
              <a:rPr lang="en-US" dirty="0" smtClean="0"/>
              <a:t>V</a:t>
            </a:r>
            <a:r>
              <a:rPr lang="zh-CN" altLang="en-US" dirty="0" smtClean="0"/>
              <a:t>；其他情况下这些标志不受影响。例如：</a:t>
            </a:r>
          </a:p>
          <a:p>
            <a:r>
              <a:rPr lang="en-US" dirty="0" smtClean="0"/>
              <a:t> </a:t>
            </a:r>
            <a:endParaRPr lang="zh-CN" altLang="en-US" dirty="0" smtClean="0"/>
          </a:p>
          <a:p>
            <a:r>
              <a:rPr lang="pt-BR" dirty="0" smtClean="0"/>
              <a:t>ADD R12,R4</a:t>
            </a:r>
            <a:endParaRPr lang="zh-CN" altLang="en-US" dirty="0" smtClean="0"/>
          </a:p>
          <a:p>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dirty="0" smtClean="0"/>
              <a:t>数据处理指令</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smtClean="0"/>
              <a:t>（</a:t>
            </a:r>
            <a:r>
              <a:rPr lang="pt-BR" dirty="0" smtClean="0"/>
              <a:t>3</a:t>
            </a:r>
            <a:r>
              <a:rPr lang="zh-CN" altLang="en-US" dirty="0" smtClean="0"/>
              <a:t>）</a:t>
            </a:r>
            <a:r>
              <a:rPr lang="pt-BR" dirty="0" smtClean="0"/>
              <a:t>ADD</a:t>
            </a:r>
            <a:r>
              <a:rPr lang="zh-CN" altLang="en-US" dirty="0" smtClean="0"/>
              <a:t>和</a:t>
            </a:r>
            <a:r>
              <a:rPr lang="pt-BR" dirty="0" smtClean="0"/>
              <a:t>SUB</a:t>
            </a:r>
            <a:r>
              <a:rPr lang="en-US" altLang="zh-CN" dirty="0" smtClean="0"/>
              <a:t>—</a:t>
            </a:r>
            <a:r>
              <a:rPr lang="pt-BR" dirty="0" smtClean="0"/>
              <a:t>SP</a:t>
            </a:r>
            <a:endParaRPr lang="zh-CN" altLang="en-US" dirty="0" smtClean="0"/>
          </a:p>
          <a:p>
            <a:r>
              <a:rPr lang="en-US" dirty="0" smtClean="0"/>
              <a:t>SP</a:t>
            </a:r>
            <a:r>
              <a:rPr lang="zh-CN" altLang="en-US" dirty="0" smtClean="0"/>
              <a:t>加上或减去立即数常量。</a:t>
            </a:r>
          </a:p>
          <a:p>
            <a:r>
              <a:rPr lang="zh-CN" altLang="en-US" dirty="0" smtClean="0"/>
              <a:t>格式：</a:t>
            </a:r>
          </a:p>
          <a:p>
            <a:r>
              <a:rPr lang="en-US" dirty="0" smtClean="0"/>
              <a:t>ADD SP</a:t>
            </a:r>
            <a:r>
              <a:rPr lang="zh-CN" altLang="en-US" dirty="0" smtClean="0"/>
              <a:t>，</a:t>
            </a:r>
            <a:r>
              <a:rPr lang="en-US" dirty="0" smtClean="0"/>
              <a:t>#</a:t>
            </a:r>
            <a:r>
              <a:rPr lang="en-US" dirty="0" err="1" smtClean="0"/>
              <a:t>expr</a:t>
            </a:r>
            <a:endParaRPr lang="zh-CN" altLang="en-US" dirty="0" smtClean="0"/>
          </a:p>
          <a:p>
            <a:r>
              <a:rPr lang="en-US" dirty="0" smtClean="0"/>
              <a:t>SUB SP</a:t>
            </a:r>
            <a:r>
              <a:rPr lang="zh-CN" altLang="en-US" dirty="0" smtClean="0"/>
              <a:t>，</a:t>
            </a:r>
            <a:r>
              <a:rPr lang="en-US" dirty="0" smtClean="0"/>
              <a:t>#</a:t>
            </a:r>
            <a:r>
              <a:rPr lang="en-US" dirty="0" err="1" smtClean="0"/>
              <a:t>expr</a:t>
            </a:r>
            <a:endParaRPr lang="zh-CN" altLang="en-US" dirty="0" smtClean="0"/>
          </a:p>
          <a:p>
            <a:r>
              <a:rPr lang="zh-CN" altLang="en-US" dirty="0" smtClean="0"/>
              <a:t>其中，</a:t>
            </a:r>
            <a:r>
              <a:rPr lang="en-US" dirty="0" err="1" smtClean="0"/>
              <a:t>expr</a:t>
            </a:r>
            <a:r>
              <a:rPr lang="zh-CN" altLang="en-US" dirty="0" smtClean="0"/>
              <a:t>为表达式，取值（在汇编时）为在</a:t>
            </a:r>
            <a:r>
              <a:rPr lang="en-US" dirty="0" smtClean="0"/>
              <a:t>-508</a:t>
            </a:r>
            <a:r>
              <a:rPr lang="zh-CN" altLang="en-US" dirty="0" smtClean="0"/>
              <a:t>～</a:t>
            </a:r>
            <a:r>
              <a:rPr lang="en-US" dirty="0" smtClean="0"/>
              <a:t>+508</a:t>
            </a:r>
            <a:r>
              <a:rPr lang="zh-CN" altLang="en-US" dirty="0" smtClean="0"/>
              <a:t>范围内的</a:t>
            </a:r>
            <a:r>
              <a:rPr lang="en-US" dirty="0" smtClean="0"/>
              <a:t>4</a:t>
            </a:r>
            <a:r>
              <a:rPr lang="zh-CN" altLang="en-US" dirty="0" smtClean="0"/>
              <a:t>的整倍数。</a:t>
            </a:r>
          </a:p>
          <a:p>
            <a:r>
              <a:rPr lang="zh-CN" altLang="en-US" dirty="0" smtClean="0"/>
              <a:t>该指令把</a:t>
            </a:r>
            <a:r>
              <a:rPr lang="en-US" dirty="0" err="1" smtClean="0"/>
              <a:t>expr</a:t>
            </a:r>
            <a:r>
              <a:rPr lang="zh-CN" altLang="en-US" dirty="0" smtClean="0"/>
              <a:t>的值加到</a:t>
            </a:r>
            <a:r>
              <a:rPr lang="en-US" dirty="0" smtClean="0"/>
              <a:t>SP </a:t>
            </a:r>
            <a:r>
              <a:rPr lang="zh-CN" altLang="en-US" dirty="0" smtClean="0"/>
              <a:t>的值上或用</a:t>
            </a:r>
            <a:r>
              <a:rPr lang="en-US" dirty="0" smtClean="0"/>
              <a:t>SP</a:t>
            </a:r>
            <a:r>
              <a:rPr lang="zh-CN" altLang="en-US" dirty="0" smtClean="0"/>
              <a:t>的值减去</a:t>
            </a:r>
            <a:r>
              <a:rPr lang="en-US" dirty="0" err="1" smtClean="0"/>
              <a:t>expr</a:t>
            </a:r>
            <a:r>
              <a:rPr lang="zh-CN" altLang="en-US" dirty="0" smtClean="0"/>
              <a:t>的值，结果放到</a:t>
            </a:r>
            <a:r>
              <a:rPr lang="en-US" dirty="0" smtClean="0"/>
              <a:t>SP</a:t>
            </a:r>
            <a:r>
              <a:rPr lang="zh-CN" altLang="en-US" dirty="0" smtClean="0"/>
              <a:t>中。</a:t>
            </a:r>
          </a:p>
          <a:p>
            <a:r>
              <a:rPr lang="en-US" dirty="0" err="1" smtClean="0"/>
              <a:t>expr</a:t>
            </a:r>
            <a:r>
              <a:rPr lang="zh-CN" altLang="en-US" dirty="0" smtClean="0"/>
              <a:t>为负值的</a:t>
            </a:r>
            <a:r>
              <a:rPr lang="en-US" dirty="0" smtClean="0"/>
              <a:t>ADD</a:t>
            </a:r>
            <a:r>
              <a:rPr lang="zh-CN" altLang="en-US" dirty="0" smtClean="0"/>
              <a:t>指令汇编成相对应的带正数常量的</a:t>
            </a:r>
            <a:r>
              <a:rPr lang="en-US" dirty="0" smtClean="0"/>
              <a:t>SUB</a:t>
            </a:r>
            <a:r>
              <a:rPr lang="zh-CN" altLang="en-US" dirty="0" smtClean="0"/>
              <a:t>指令。</a:t>
            </a:r>
            <a:r>
              <a:rPr lang="en-US" dirty="0" err="1" smtClean="0"/>
              <a:t>expr</a:t>
            </a:r>
            <a:r>
              <a:rPr lang="zh-CN" altLang="en-US" dirty="0" smtClean="0"/>
              <a:t>为负值的</a:t>
            </a:r>
            <a:r>
              <a:rPr lang="en-US" dirty="0" smtClean="0"/>
              <a:t>SUB</a:t>
            </a:r>
            <a:r>
              <a:rPr lang="zh-CN" altLang="en-US" dirty="0" smtClean="0"/>
              <a:t>指令汇编成相对应的带正数常量的</a:t>
            </a:r>
            <a:r>
              <a:rPr lang="en-US" dirty="0" smtClean="0"/>
              <a:t>ADD</a:t>
            </a:r>
            <a:r>
              <a:rPr lang="zh-CN" altLang="en-US" dirty="0" smtClean="0"/>
              <a:t>指令。</a:t>
            </a:r>
          </a:p>
          <a:p>
            <a:endParaRPr lang="zh-CN" altLang="en-US" dirty="0"/>
          </a:p>
        </p:txBody>
      </p:sp>
      <p:sp>
        <p:nvSpPr>
          <p:cNvPr id="3" name="标题 2"/>
          <p:cNvSpPr>
            <a:spLocks noGrp="1"/>
          </p:cNvSpPr>
          <p:nvPr>
            <p:ph type="title"/>
          </p:nvPr>
        </p:nvSpPr>
        <p:spPr>
          <a:xfrm>
            <a:off x="457200" y="357174"/>
            <a:ext cx="8229600" cy="1143000"/>
          </a:xfrm>
        </p:spPr>
        <p:txBody>
          <a:bodyPr>
            <a:normAutofit fontScale="90000"/>
          </a:bodyPr>
          <a:lstStyle/>
          <a:p>
            <a:r>
              <a:rPr lang="en-US" altLang="zh-CN" sz="4600" dirty="0" smtClean="0"/>
              <a:t/>
            </a:r>
            <a:br>
              <a:rPr lang="en-US" altLang="zh-CN" sz="4600" dirty="0" smtClean="0"/>
            </a:br>
            <a:r>
              <a:rPr lang="zh-CN" altLang="en-US" sz="4600" dirty="0" smtClean="0"/>
              <a:t>数据处理指令</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smtClean="0"/>
              <a:t>（</a:t>
            </a:r>
            <a:r>
              <a:rPr lang="en-US" dirty="0" smtClean="0"/>
              <a:t>4</a:t>
            </a:r>
            <a:r>
              <a:rPr lang="zh-CN" altLang="en-US" dirty="0" smtClean="0"/>
              <a:t>）</a:t>
            </a:r>
            <a:r>
              <a:rPr lang="en-US" dirty="0" smtClean="0"/>
              <a:t>ADD</a:t>
            </a:r>
            <a:r>
              <a:rPr lang="en-US" altLang="zh-CN" dirty="0" smtClean="0"/>
              <a:t>—</a:t>
            </a:r>
            <a:r>
              <a:rPr lang="en-US" dirty="0" smtClean="0"/>
              <a:t>PC</a:t>
            </a:r>
            <a:r>
              <a:rPr lang="zh-CN" altLang="en-US" dirty="0" smtClean="0"/>
              <a:t>或</a:t>
            </a:r>
            <a:r>
              <a:rPr lang="en-US" dirty="0" smtClean="0"/>
              <a:t>SP</a:t>
            </a:r>
            <a:r>
              <a:rPr lang="zh-CN" altLang="en-US" dirty="0" smtClean="0"/>
              <a:t>相对偏移</a:t>
            </a:r>
          </a:p>
          <a:p>
            <a:r>
              <a:rPr lang="en-US" dirty="0" smtClean="0"/>
              <a:t>SP</a:t>
            </a:r>
            <a:r>
              <a:rPr lang="zh-CN" altLang="en-US" dirty="0" smtClean="0"/>
              <a:t>或</a:t>
            </a:r>
            <a:r>
              <a:rPr lang="en-US" dirty="0" smtClean="0"/>
              <a:t>PC</a:t>
            </a:r>
            <a:r>
              <a:rPr lang="zh-CN" altLang="en-US" dirty="0" smtClean="0"/>
              <a:t>值加一立即数常量，结果放入低寄存器。</a:t>
            </a:r>
          </a:p>
          <a:p>
            <a:r>
              <a:rPr lang="zh-CN" altLang="en-US" dirty="0" smtClean="0"/>
              <a:t>格式：</a:t>
            </a:r>
            <a:r>
              <a:rPr lang="en-US" dirty="0" smtClean="0"/>
              <a:t>ADD Rd</a:t>
            </a:r>
            <a:r>
              <a:rPr lang="zh-CN" altLang="en-US" dirty="0" smtClean="0"/>
              <a:t>，</a:t>
            </a:r>
            <a:r>
              <a:rPr lang="en-US" dirty="0" err="1" smtClean="0"/>
              <a:t>Rp</a:t>
            </a:r>
            <a:r>
              <a:rPr lang="zh-CN" altLang="en-US" dirty="0" smtClean="0"/>
              <a:t>，</a:t>
            </a:r>
            <a:r>
              <a:rPr lang="en-US" dirty="0" smtClean="0"/>
              <a:t>#</a:t>
            </a:r>
            <a:r>
              <a:rPr lang="en-US" dirty="0" err="1" smtClean="0"/>
              <a:t>expr</a:t>
            </a:r>
            <a:endParaRPr lang="zh-CN" altLang="en-US" dirty="0" smtClean="0"/>
          </a:p>
          <a:p>
            <a:r>
              <a:rPr lang="zh-CN" altLang="en-US" dirty="0" smtClean="0"/>
              <a:t>其中，</a:t>
            </a:r>
          </a:p>
          <a:p>
            <a:r>
              <a:rPr lang="en-US" dirty="0" smtClean="0"/>
              <a:t>Rd</a:t>
            </a:r>
            <a:r>
              <a:rPr lang="zh-CN" altLang="en-US" dirty="0" smtClean="0"/>
              <a:t>：目的寄存器。</a:t>
            </a:r>
            <a:r>
              <a:rPr lang="en-US" dirty="0" smtClean="0"/>
              <a:t>Rd</a:t>
            </a:r>
            <a:r>
              <a:rPr lang="zh-CN" altLang="en-US" dirty="0" smtClean="0"/>
              <a:t>必须在</a:t>
            </a:r>
            <a:r>
              <a:rPr lang="en-US" dirty="0" smtClean="0"/>
              <a:t>R0</a:t>
            </a:r>
            <a:r>
              <a:rPr lang="zh-CN" altLang="en-US" dirty="0" smtClean="0"/>
              <a:t>～</a:t>
            </a:r>
            <a:r>
              <a:rPr lang="en-US" dirty="0" smtClean="0"/>
              <a:t>R7</a:t>
            </a:r>
            <a:r>
              <a:rPr lang="zh-CN" altLang="en-US" dirty="0" smtClean="0"/>
              <a:t>范围内。</a:t>
            </a:r>
          </a:p>
          <a:p>
            <a:r>
              <a:rPr lang="en-US" dirty="0" err="1" smtClean="0"/>
              <a:t>Rp</a:t>
            </a:r>
            <a:r>
              <a:rPr lang="zh-CN" altLang="en-US" dirty="0" smtClean="0"/>
              <a:t>：</a:t>
            </a:r>
            <a:r>
              <a:rPr lang="en-US" dirty="0" smtClean="0"/>
              <a:t>SP</a:t>
            </a:r>
            <a:r>
              <a:rPr lang="zh-CN" altLang="en-US" dirty="0" smtClean="0"/>
              <a:t>或</a:t>
            </a:r>
            <a:r>
              <a:rPr lang="en-US" dirty="0" smtClean="0"/>
              <a:t>PC</a:t>
            </a:r>
            <a:r>
              <a:rPr lang="zh-CN" altLang="en-US" dirty="0" smtClean="0"/>
              <a:t>。</a:t>
            </a:r>
          </a:p>
          <a:p>
            <a:r>
              <a:rPr lang="en-US" dirty="0" smtClean="0"/>
              <a:t>#</a:t>
            </a:r>
            <a:r>
              <a:rPr lang="en-US" dirty="0" err="1" smtClean="0"/>
              <a:t>expr</a:t>
            </a:r>
            <a:r>
              <a:rPr lang="zh-CN" altLang="en-US" dirty="0" smtClean="0"/>
              <a:t>：表达式，取值（汇编时）为</a:t>
            </a:r>
            <a:r>
              <a:rPr lang="en-US" dirty="0" smtClean="0"/>
              <a:t>0</a:t>
            </a:r>
            <a:r>
              <a:rPr lang="zh-CN" altLang="en-US" dirty="0" smtClean="0"/>
              <a:t>～</a:t>
            </a:r>
            <a:r>
              <a:rPr lang="en-US" dirty="0" smtClean="0"/>
              <a:t>1 020</a:t>
            </a:r>
            <a:r>
              <a:rPr lang="zh-CN" altLang="en-US" dirty="0" smtClean="0"/>
              <a:t>范围内的</a:t>
            </a:r>
            <a:r>
              <a:rPr lang="en-US" dirty="0" smtClean="0"/>
              <a:t>4</a:t>
            </a:r>
            <a:r>
              <a:rPr lang="zh-CN" altLang="en-US" dirty="0" smtClean="0"/>
              <a:t>的整倍数。</a:t>
            </a:r>
          </a:p>
          <a:p>
            <a:r>
              <a:rPr lang="zh-CN" altLang="en-US" dirty="0" smtClean="0"/>
              <a:t>这条指令把</a:t>
            </a:r>
            <a:r>
              <a:rPr lang="en-US" dirty="0" err="1" smtClean="0"/>
              <a:t>expr</a:t>
            </a:r>
            <a:r>
              <a:rPr lang="zh-CN" altLang="en-US" dirty="0" smtClean="0"/>
              <a:t>加到</a:t>
            </a:r>
            <a:r>
              <a:rPr lang="en-US" dirty="0" err="1" smtClean="0"/>
              <a:t>Rp</a:t>
            </a:r>
            <a:r>
              <a:rPr lang="zh-CN" altLang="en-US" dirty="0" smtClean="0"/>
              <a:t>的值中，结果放入</a:t>
            </a:r>
            <a:r>
              <a:rPr lang="en-US" dirty="0" smtClean="0"/>
              <a:t>Rd</a:t>
            </a:r>
            <a:r>
              <a:rPr lang="zh-CN" altLang="en-US" dirty="0" smtClean="0"/>
              <a:t>。若</a:t>
            </a:r>
            <a:r>
              <a:rPr lang="en-US" dirty="0" err="1" smtClean="0"/>
              <a:t>Rp</a:t>
            </a:r>
            <a:r>
              <a:rPr lang="zh-CN" altLang="en-US" dirty="0" smtClean="0"/>
              <a:t>是</a:t>
            </a:r>
            <a:r>
              <a:rPr lang="en-US" dirty="0" smtClean="0"/>
              <a:t>PC</a:t>
            </a:r>
            <a:r>
              <a:rPr lang="zh-CN" altLang="en-US" dirty="0" smtClean="0"/>
              <a:t>，则使用值是（当前指令地址</a:t>
            </a:r>
            <a:r>
              <a:rPr lang="en-US" dirty="0" smtClean="0"/>
              <a:t>+4</a:t>
            </a:r>
            <a:r>
              <a:rPr lang="zh-CN" altLang="en-US" dirty="0" smtClean="0"/>
              <a:t>）</a:t>
            </a:r>
            <a:r>
              <a:rPr lang="en-US" dirty="0" smtClean="0"/>
              <a:t>AND &amp;FFFFFFC</a:t>
            </a:r>
            <a:r>
              <a:rPr lang="zh-CN" altLang="en-US" dirty="0" smtClean="0"/>
              <a:t>，即忽略地址的低</a:t>
            </a:r>
            <a:r>
              <a:rPr lang="en-US" dirty="0" smtClean="0"/>
              <a:t>2</a:t>
            </a:r>
            <a:r>
              <a:rPr lang="zh-CN" altLang="en-US" dirty="0" smtClean="0"/>
              <a:t>位。</a:t>
            </a:r>
            <a:endParaRPr lang="zh-CN" altLang="en-US" dirty="0"/>
          </a:p>
        </p:txBody>
      </p:sp>
      <p:sp>
        <p:nvSpPr>
          <p:cNvPr id="3" name="标题 2"/>
          <p:cNvSpPr>
            <a:spLocks noGrp="1"/>
          </p:cNvSpPr>
          <p:nvPr>
            <p:ph type="title"/>
          </p:nvPr>
        </p:nvSpPr>
        <p:spPr>
          <a:xfrm>
            <a:off x="457200" y="357174"/>
            <a:ext cx="8229600" cy="1143000"/>
          </a:xfrm>
        </p:spPr>
        <p:txBody>
          <a:bodyPr>
            <a:noAutofit/>
          </a:bodyPr>
          <a:lstStyle/>
          <a:p>
            <a:r>
              <a:rPr lang="en-US" altLang="zh-CN" dirty="0" smtClean="0"/>
              <a:t/>
            </a:r>
            <a:br>
              <a:rPr lang="en-US" altLang="zh-CN" dirty="0" smtClean="0"/>
            </a:br>
            <a:r>
              <a:rPr lang="zh-CN" altLang="en-US" dirty="0" smtClean="0"/>
              <a:t>数据处理指令</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zh-CN" altLang="en-US" dirty="0" smtClean="0"/>
              <a:t>（</a:t>
            </a:r>
            <a:r>
              <a:rPr lang="pt-BR" dirty="0" smtClean="0"/>
              <a:t>5</a:t>
            </a:r>
            <a:r>
              <a:rPr lang="zh-CN" altLang="en-US" dirty="0" smtClean="0"/>
              <a:t>）</a:t>
            </a:r>
            <a:r>
              <a:rPr lang="pt-BR" dirty="0" smtClean="0"/>
              <a:t>ADC</a:t>
            </a:r>
            <a:r>
              <a:rPr lang="zh-CN" altLang="en-US" dirty="0" smtClean="0"/>
              <a:t>、</a:t>
            </a:r>
            <a:r>
              <a:rPr lang="pt-BR" dirty="0" smtClean="0"/>
              <a:t>SBC</a:t>
            </a:r>
            <a:r>
              <a:rPr lang="zh-CN" altLang="en-US" dirty="0" smtClean="0"/>
              <a:t>和</a:t>
            </a:r>
            <a:r>
              <a:rPr lang="pt-BR" dirty="0" smtClean="0"/>
              <a:t>MUL</a:t>
            </a:r>
            <a:endParaRPr lang="zh-CN" altLang="en-US" dirty="0" smtClean="0"/>
          </a:p>
          <a:p>
            <a:r>
              <a:rPr lang="zh-CN" altLang="en-US" dirty="0" smtClean="0"/>
              <a:t>带进位的加法、带进位的减法和乘法。</a:t>
            </a:r>
          </a:p>
          <a:p>
            <a:r>
              <a:rPr lang="zh-CN" altLang="en-US" dirty="0" smtClean="0"/>
              <a:t>格式：</a:t>
            </a:r>
            <a:r>
              <a:rPr lang="en-US" dirty="0" smtClean="0"/>
              <a:t>op Rd</a:t>
            </a:r>
            <a:r>
              <a:rPr lang="zh-CN" altLang="en-US" dirty="0" smtClean="0"/>
              <a:t>，</a:t>
            </a:r>
            <a:r>
              <a:rPr lang="en-US" dirty="0" err="1" smtClean="0"/>
              <a:t>Rm</a:t>
            </a:r>
            <a:endParaRPr lang="zh-CN" altLang="en-US" dirty="0" smtClean="0"/>
          </a:p>
          <a:p>
            <a:r>
              <a:rPr lang="zh-CN" altLang="en-US" dirty="0" smtClean="0"/>
              <a:t>其中，</a:t>
            </a:r>
          </a:p>
          <a:p>
            <a:r>
              <a:rPr lang="en-US" dirty="0" smtClean="0"/>
              <a:t>op</a:t>
            </a:r>
            <a:r>
              <a:rPr lang="zh-CN" altLang="en-US" dirty="0" smtClean="0"/>
              <a:t>为</a:t>
            </a:r>
            <a:r>
              <a:rPr lang="en-US" dirty="0" smtClean="0"/>
              <a:t>ADC</a:t>
            </a:r>
            <a:r>
              <a:rPr lang="zh-CN" altLang="en-US" dirty="0" smtClean="0"/>
              <a:t>、</a:t>
            </a:r>
            <a:r>
              <a:rPr lang="en-US" dirty="0" smtClean="0"/>
              <a:t>SBC</a:t>
            </a:r>
            <a:r>
              <a:rPr lang="zh-CN" altLang="en-US" dirty="0" smtClean="0"/>
              <a:t>或</a:t>
            </a:r>
            <a:r>
              <a:rPr lang="en-US" dirty="0" smtClean="0"/>
              <a:t>MUL</a:t>
            </a:r>
            <a:r>
              <a:rPr lang="zh-CN" altLang="en-US" dirty="0" smtClean="0"/>
              <a:t>。</a:t>
            </a:r>
          </a:p>
          <a:p>
            <a:r>
              <a:rPr lang="en-US" dirty="0" smtClean="0"/>
              <a:t>Rd</a:t>
            </a:r>
            <a:r>
              <a:rPr lang="zh-CN" altLang="en-US" dirty="0" smtClean="0"/>
              <a:t>：目的寄存器，也是第</a:t>
            </a:r>
            <a:r>
              <a:rPr lang="en-US" dirty="0" smtClean="0"/>
              <a:t>1</a:t>
            </a:r>
            <a:r>
              <a:rPr lang="zh-CN" altLang="en-US" dirty="0" smtClean="0"/>
              <a:t>操作数寄存器。</a:t>
            </a:r>
          </a:p>
          <a:p>
            <a:r>
              <a:rPr lang="en-US" dirty="0" err="1" smtClean="0"/>
              <a:t>Rm</a:t>
            </a:r>
            <a:r>
              <a:rPr lang="zh-CN" altLang="en-US" dirty="0" smtClean="0"/>
              <a:t>：第</a:t>
            </a:r>
            <a:r>
              <a:rPr lang="en-US" dirty="0" smtClean="0"/>
              <a:t>2</a:t>
            </a:r>
            <a:r>
              <a:rPr lang="zh-CN" altLang="en-US" dirty="0" smtClean="0"/>
              <a:t>操作数寄存器，</a:t>
            </a:r>
            <a:r>
              <a:rPr lang="en-US" dirty="0" smtClean="0"/>
              <a:t>Rd</a:t>
            </a:r>
            <a:r>
              <a:rPr lang="zh-CN" altLang="en-US" dirty="0" smtClean="0"/>
              <a:t>、</a:t>
            </a:r>
            <a:r>
              <a:rPr lang="en-US" dirty="0" err="1" smtClean="0"/>
              <a:t>Rm</a:t>
            </a:r>
            <a:r>
              <a:rPr lang="zh-CN" altLang="en-US" dirty="0" smtClean="0"/>
              <a:t>必须是低寄存器。</a:t>
            </a:r>
          </a:p>
          <a:p>
            <a:r>
              <a:rPr lang="en-US" dirty="0" smtClean="0"/>
              <a:t>ADC</a:t>
            </a:r>
            <a:r>
              <a:rPr lang="zh-CN" altLang="en-US" dirty="0" smtClean="0"/>
              <a:t>将带进位标志的</a:t>
            </a:r>
            <a:r>
              <a:rPr lang="en-US" dirty="0" smtClean="0"/>
              <a:t>Rd</a:t>
            </a:r>
            <a:r>
              <a:rPr lang="zh-CN" altLang="en-US" dirty="0" smtClean="0"/>
              <a:t>和</a:t>
            </a:r>
            <a:r>
              <a:rPr lang="en-US" dirty="0" err="1" smtClean="0"/>
              <a:t>Rm</a:t>
            </a:r>
            <a:r>
              <a:rPr lang="zh-CN" altLang="en-US" dirty="0" smtClean="0"/>
              <a:t>的值相加，结果放在</a:t>
            </a:r>
            <a:r>
              <a:rPr lang="en-US" dirty="0" smtClean="0"/>
              <a:t>Rd</a:t>
            </a:r>
            <a:r>
              <a:rPr lang="zh-CN" altLang="en-US" dirty="0" smtClean="0"/>
              <a:t>中，用这条指令可组合成多字加法。</a:t>
            </a:r>
          </a:p>
          <a:p>
            <a:r>
              <a:rPr lang="en-US" dirty="0" smtClean="0"/>
              <a:t>SBC</a:t>
            </a:r>
            <a:r>
              <a:rPr lang="zh-CN" altLang="en-US" dirty="0" smtClean="0"/>
              <a:t>考虑进位标志，从</a:t>
            </a:r>
            <a:r>
              <a:rPr lang="en-US" dirty="0" smtClean="0"/>
              <a:t>Rd</a:t>
            </a:r>
            <a:r>
              <a:rPr lang="zh-CN" altLang="en-US" dirty="0" smtClean="0"/>
              <a:t>值中减去</a:t>
            </a:r>
            <a:r>
              <a:rPr lang="en-US" dirty="0" err="1" smtClean="0"/>
              <a:t>Rm</a:t>
            </a:r>
            <a:r>
              <a:rPr lang="zh-CN" altLang="en-US" dirty="0" smtClean="0"/>
              <a:t>的值，结果放入</a:t>
            </a:r>
            <a:r>
              <a:rPr lang="en-US" dirty="0" smtClean="0"/>
              <a:t>Rd</a:t>
            </a:r>
            <a:r>
              <a:rPr lang="zh-CN" altLang="en-US" dirty="0" smtClean="0"/>
              <a:t>中，用这条指令可组合成多字减法。</a:t>
            </a:r>
          </a:p>
          <a:p>
            <a:r>
              <a:rPr lang="en-US" dirty="0" smtClean="0"/>
              <a:t>MUL</a:t>
            </a:r>
            <a:r>
              <a:rPr lang="zh-CN" altLang="en-US" dirty="0" smtClean="0"/>
              <a:t>进行</a:t>
            </a:r>
            <a:r>
              <a:rPr lang="en-US" dirty="0" smtClean="0"/>
              <a:t>Rd</a:t>
            </a:r>
            <a:r>
              <a:rPr lang="zh-CN" altLang="en-US" dirty="0" smtClean="0"/>
              <a:t>和</a:t>
            </a:r>
            <a:r>
              <a:rPr lang="en-US" dirty="0" err="1" smtClean="0"/>
              <a:t>Rm</a:t>
            </a:r>
            <a:r>
              <a:rPr lang="zh-CN" altLang="en-US" dirty="0" smtClean="0"/>
              <a:t>值的乘法，结果放入</a:t>
            </a:r>
            <a:r>
              <a:rPr lang="en-US" dirty="0" smtClean="0"/>
              <a:t>Rd </a:t>
            </a:r>
            <a:r>
              <a:rPr lang="zh-CN" altLang="en-US" dirty="0" smtClean="0"/>
              <a:t>中。</a:t>
            </a:r>
          </a:p>
          <a:p>
            <a:r>
              <a:rPr lang="en-US" dirty="0" smtClean="0"/>
              <a:t>Rd</a:t>
            </a:r>
            <a:r>
              <a:rPr lang="zh-CN" altLang="en-US" dirty="0" smtClean="0"/>
              <a:t>和</a:t>
            </a:r>
            <a:r>
              <a:rPr lang="en-US" dirty="0" err="1" smtClean="0"/>
              <a:t>Rm</a:t>
            </a:r>
            <a:r>
              <a:rPr lang="zh-CN" altLang="en-US" dirty="0" smtClean="0"/>
              <a:t>必须是低寄存器（</a:t>
            </a:r>
            <a:r>
              <a:rPr lang="en-US" dirty="0" smtClean="0"/>
              <a:t>R0</a:t>
            </a:r>
            <a:r>
              <a:rPr lang="zh-CN" altLang="en-US" dirty="0" smtClean="0"/>
              <a:t>～</a:t>
            </a:r>
            <a:r>
              <a:rPr lang="en-US" dirty="0" smtClean="0"/>
              <a:t>R7</a:t>
            </a:r>
            <a:r>
              <a:rPr lang="zh-CN" altLang="en-US" dirty="0" smtClean="0"/>
              <a:t>）。</a:t>
            </a:r>
          </a:p>
          <a:p>
            <a:r>
              <a:rPr lang="en-US" dirty="0" smtClean="0"/>
              <a:t>ADC</a:t>
            </a:r>
            <a:r>
              <a:rPr lang="zh-CN" altLang="en-US" dirty="0" smtClean="0"/>
              <a:t>和</a:t>
            </a:r>
            <a:r>
              <a:rPr lang="en-US" dirty="0" smtClean="0"/>
              <a:t>SBC</a:t>
            </a:r>
            <a:r>
              <a:rPr lang="zh-CN" altLang="en-US" dirty="0" smtClean="0"/>
              <a:t>更新标志</a:t>
            </a:r>
            <a:r>
              <a:rPr lang="en-US" dirty="0" smtClean="0"/>
              <a:t>N</a:t>
            </a:r>
            <a:r>
              <a:rPr lang="zh-CN" altLang="en-US" dirty="0" smtClean="0"/>
              <a:t>、</a:t>
            </a:r>
            <a:r>
              <a:rPr lang="en-US" dirty="0" smtClean="0"/>
              <a:t>Z</a:t>
            </a:r>
            <a:r>
              <a:rPr lang="zh-CN" altLang="en-US" dirty="0" smtClean="0"/>
              <a:t>、</a:t>
            </a:r>
            <a:r>
              <a:rPr lang="en-US" dirty="0" smtClean="0"/>
              <a:t>C</a:t>
            </a:r>
            <a:r>
              <a:rPr lang="zh-CN" altLang="en-US" dirty="0" smtClean="0"/>
              <a:t>和</a:t>
            </a:r>
            <a:r>
              <a:rPr lang="en-US" dirty="0" smtClean="0"/>
              <a:t>V</a:t>
            </a:r>
            <a:r>
              <a:rPr lang="zh-CN" altLang="en-US" dirty="0" smtClean="0"/>
              <a:t>。</a:t>
            </a:r>
            <a:r>
              <a:rPr lang="en-US" dirty="0" smtClean="0"/>
              <a:t>MUL</a:t>
            </a:r>
            <a:r>
              <a:rPr lang="zh-CN" altLang="en-US" dirty="0" smtClean="0"/>
              <a:t>更新标志</a:t>
            </a:r>
            <a:r>
              <a:rPr lang="en-US" dirty="0" smtClean="0"/>
              <a:t>N</a:t>
            </a:r>
            <a:r>
              <a:rPr lang="zh-CN" altLang="en-US" dirty="0" smtClean="0"/>
              <a:t>和</a:t>
            </a:r>
            <a:r>
              <a:rPr lang="en-US" dirty="0" smtClean="0"/>
              <a:t>Z</a:t>
            </a:r>
            <a:r>
              <a:rPr lang="zh-CN" altLang="en-US" dirty="0" smtClean="0"/>
              <a:t>。在</a:t>
            </a:r>
            <a:r>
              <a:rPr lang="en-US" dirty="0" smtClean="0"/>
              <a:t>ARMv4</a:t>
            </a:r>
            <a:r>
              <a:rPr lang="zh-CN" altLang="en-US" dirty="0" smtClean="0"/>
              <a:t>及以前版本中，</a:t>
            </a:r>
            <a:r>
              <a:rPr lang="en-US" dirty="0" smtClean="0"/>
              <a:t>MUL</a:t>
            </a:r>
            <a:r>
              <a:rPr lang="zh-CN" altLang="en-US" dirty="0" smtClean="0"/>
              <a:t>会使标志</a:t>
            </a:r>
            <a:r>
              <a:rPr lang="en-US" dirty="0" smtClean="0"/>
              <a:t>C</a:t>
            </a:r>
            <a:r>
              <a:rPr lang="zh-CN" altLang="en-US" dirty="0" smtClean="0"/>
              <a:t>和</a:t>
            </a:r>
            <a:r>
              <a:rPr lang="en-US" dirty="0" smtClean="0"/>
              <a:t>V</a:t>
            </a:r>
            <a:r>
              <a:rPr lang="zh-CN" altLang="en-US" dirty="0" smtClean="0"/>
              <a:t>不可靠。在</a:t>
            </a:r>
            <a:r>
              <a:rPr lang="en-US" dirty="0" smtClean="0"/>
              <a:t>ARMv5</a:t>
            </a:r>
            <a:r>
              <a:rPr lang="zh-CN" altLang="en-US" dirty="0" smtClean="0"/>
              <a:t>及以后版本中，</a:t>
            </a:r>
            <a:r>
              <a:rPr lang="en-US" dirty="0" smtClean="0"/>
              <a:t>MUL</a:t>
            </a:r>
            <a:r>
              <a:rPr lang="zh-CN" altLang="en-US" dirty="0" smtClean="0"/>
              <a:t>不影响标志</a:t>
            </a:r>
            <a:r>
              <a:rPr lang="en-US" dirty="0" smtClean="0"/>
              <a:t>C</a:t>
            </a:r>
            <a:r>
              <a:rPr lang="zh-CN" altLang="en-US" dirty="0" smtClean="0"/>
              <a:t>和</a:t>
            </a:r>
            <a:r>
              <a:rPr lang="en-US" dirty="0" smtClean="0"/>
              <a:t>V</a:t>
            </a:r>
            <a:r>
              <a:rPr lang="zh-CN" altLang="en-US" dirty="0" smtClean="0"/>
              <a:t>。</a:t>
            </a:r>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dirty="0" smtClean="0"/>
              <a:t>数据处理指令</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en-US" dirty="0" smtClean="0"/>
              <a:t>（</a:t>
            </a:r>
            <a:r>
              <a:rPr lang="pt-BR" dirty="0" smtClean="0"/>
              <a:t>6</a:t>
            </a:r>
            <a:r>
              <a:rPr lang="zh-CN" altLang="en-US" dirty="0" smtClean="0"/>
              <a:t>）按位逻辑操作</a:t>
            </a:r>
            <a:r>
              <a:rPr lang="pt-BR" dirty="0" smtClean="0"/>
              <a:t>AND</a:t>
            </a:r>
            <a:r>
              <a:rPr lang="zh-CN" altLang="en-US" dirty="0" smtClean="0"/>
              <a:t>、</a:t>
            </a:r>
            <a:r>
              <a:rPr lang="pt-BR" dirty="0" smtClean="0"/>
              <a:t>ORR</a:t>
            </a:r>
            <a:r>
              <a:rPr lang="zh-CN" altLang="en-US" dirty="0" smtClean="0"/>
              <a:t>、</a:t>
            </a:r>
            <a:r>
              <a:rPr lang="pt-BR" dirty="0" smtClean="0"/>
              <a:t>EOR</a:t>
            </a:r>
            <a:r>
              <a:rPr lang="zh-CN" altLang="en-US" dirty="0" smtClean="0"/>
              <a:t>和</a:t>
            </a:r>
            <a:r>
              <a:rPr lang="pt-BR" dirty="0" smtClean="0"/>
              <a:t>BIC</a:t>
            </a:r>
            <a:endParaRPr lang="zh-CN" altLang="en-US" dirty="0" smtClean="0"/>
          </a:p>
          <a:p>
            <a:r>
              <a:rPr lang="zh-CN" altLang="en-US" dirty="0" smtClean="0"/>
              <a:t>格式：</a:t>
            </a:r>
            <a:r>
              <a:rPr lang="pt-BR" dirty="0" smtClean="0"/>
              <a:t>op Rd,Rm</a:t>
            </a:r>
            <a:endParaRPr lang="zh-CN" altLang="en-US" dirty="0" smtClean="0"/>
          </a:p>
          <a:p>
            <a:r>
              <a:rPr lang="zh-CN" altLang="en-US" dirty="0" smtClean="0"/>
              <a:t>其中，</a:t>
            </a:r>
          </a:p>
          <a:p>
            <a:r>
              <a:rPr lang="pt-BR" dirty="0" smtClean="0"/>
              <a:t>op</a:t>
            </a:r>
            <a:r>
              <a:rPr lang="zh-CN" altLang="en-US" dirty="0" smtClean="0"/>
              <a:t>为</a:t>
            </a:r>
            <a:r>
              <a:rPr lang="pt-BR" dirty="0" smtClean="0"/>
              <a:t>AND</a:t>
            </a:r>
            <a:r>
              <a:rPr lang="zh-CN" altLang="en-US" dirty="0" smtClean="0"/>
              <a:t>、</a:t>
            </a:r>
            <a:r>
              <a:rPr lang="pt-BR" dirty="0" smtClean="0"/>
              <a:t>ORR</a:t>
            </a:r>
            <a:r>
              <a:rPr lang="zh-CN" altLang="en-US" dirty="0" smtClean="0"/>
              <a:t>、</a:t>
            </a:r>
            <a:r>
              <a:rPr lang="pt-BR" dirty="0" smtClean="0"/>
              <a:t>EOR</a:t>
            </a:r>
            <a:r>
              <a:rPr lang="zh-CN" altLang="en-US" dirty="0" smtClean="0"/>
              <a:t>或</a:t>
            </a:r>
            <a:r>
              <a:rPr lang="pt-BR" dirty="0" smtClean="0"/>
              <a:t>BIC</a:t>
            </a:r>
            <a:r>
              <a:rPr lang="zh-CN" altLang="en-US" dirty="0" smtClean="0"/>
              <a:t>。</a:t>
            </a:r>
          </a:p>
          <a:p>
            <a:r>
              <a:rPr lang="en-US" dirty="0" smtClean="0"/>
              <a:t>Rd</a:t>
            </a:r>
            <a:r>
              <a:rPr lang="zh-CN" altLang="en-US" dirty="0" smtClean="0"/>
              <a:t>：目的寄存器，它也包含第</a:t>
            </a:r>
            <a:r>
              <a:rPr lang="en-US" dirty="0" smtClean="0"/>
              <a:t>1</a:t>
            </a:r>
            <a:r>
              <a:rPr lang="zh-CN" altLang="en-US" dirty="0" smtClean="0"/>
              <a:t>操作数，</a:t>
            </a:r>
            <a:r>
              <a:rPr lang="en-US" dirty="0" smtClean="0"/>
              <a:t>Rd</a:t>
            </a:r>
            <a:r>
              <a:rPr lang="zh-CN" altLang="en-US" dirty="0" smtClean="0"/>
              <a:t>必须在</a:t>
            </a:r>
            <a:r>
              <a:rPr lang="en-US" dirty="0" smtClean="0"/>
              <a:t>R0</a:t>
            </a:r>
            <a:r>
              <a:rPr lang="zh-CN" altLang="en-US" dirty="0" smtClean="0"/>
              <a:t>～</a:t>
            </a:r>
            <a:r>
              <a:rPr lang="en-US" dirty="0" smtClean="0"/>
              <a:t>R7</a:t>
            </a:r>
            <a:r>
              <a:rPr lang="zh-CN" altLang="en-US" dirty="0" smtClean="0"/>
              <a:t>范围内。</a:t>
            </a:r>
          </a:p>
          <a:p>
            <a:r>
              <a:rPr lang="en-US" dirty="0" err="1" smtClean="0"/>
              <a:t>Rm</a:t>
            </a:r>
            <a:r>
              <a:rPr lang="zh-CN" altLang="en-US" dirty="0" smtClean="0"/>
              <a:t>：第</a:t>
            </a:r>
            <a:r>
              <a:rPr lang="en-US" dirty="0" smtClean="0"/>
              <a:t>2</a:t>
            </a:r>
            <a:r>
              <a:rPr lang="zh-CN" altLang="en-US" dirty="0" smtClean="0"/>
              <a:t>操作数寄存器，</a:t>
            </a:r>
            <a:r>
              <a:rPr lang="en-US" dirty="0" err="1" smtClean="0"/>
              <a:t>Rm</a:t>
            </a:r>
            <a:r>
              <a:rPr lang="zh-CN" altLang="en-US" dirty="0" smtClean="0"/>
              <a:t>必须在</a:t>
            </a:r>
            <a:r>
              <a:rPr lang="en-US" dirty="0" smtClean="0"/>
              <a:t>R0</a:t>
            </a:r>
            <a:r>
              <a:rPr lang="zh-CN" altLang="en-US" dirty="0" smtClean="0"/>
              <a:t>～</a:t>
            </a:r>
            <a:r>
              <a:rPr lang="en-US" dirty="0" smtClean="0"/>
              <a:t>R7</a:t>
            </a:r>
            <a:r>
              <a:rPr lang="zh-CN" altLang="en-US" dirty="0" smtClean="0"/>
              <a:t>范围内。</a:t>
            </a:r>
          </a:p>
          <a:p>
            <a:r>
              <a:rPr lang="zh-CN" altLang="en-US" dirty="0" smtClean="0"/>
              <a:t>这些指令用于对</a:t>
            </a:r>
            <a:r>
              <a:rPr lang="en-US" dirty="0" smtClean="0"/>
              <a:t>Rd</a:t>
            </a:r>
            <a:r>
              <a:rPr lang="zh-CN" altLang="en-US" dirty="0" smtClean="0"/>
              <a:t>和</a:t>
            </a:r>
            <a:r>
              <a:rPr lang="en-US" dirty="0" err="1" smtClean="0"/>
              <a:t>Rm</a:t>
            </a:r>
            <a:r>
              <a:rPr lang="zh-CN" altLang="en-US" dirty="0" smtClean="0"/>
              <a:t>中的值进行按位逻辑操作，结果放在</a:t>
            </a:r>
            <a:r>
              <a:rPr lang="en-US" dirty="0" smtClean="0"/>
              <a:t>Rd</a:t>
            </a:r>
            <a:r>
              <a:rPr lang="zh-CN" altLang="en-US" dirty="0" smtClean="0"/>
              <a:t>中，操作如下：</a:t>
            </a:r>
          </a:p>
          <a:p>
            <a:r>
              <a:rPr lang="en-US" dirty="0" smtClean="0"/>
              <a:t>AND</a:t>
            </a:r>
            <a:r>
              <a:rPr lang="zh-CN" altLang="en-US" dirty="0" smtClean="0"/>
              <a:t>：进行逻辑“与”操作；</a:t>
            </a:r>
          </a:p>
          <a:p>
            <a:r>
              <a:rPr lang="en-US" dirty="0" smtClean="0"/>
              <a:t>ORR</a:t>
            </a:r>
            <a:r>
              <a:rPr lang="zh-CN" altLang="en-US" dirty="0" smtClean="0"/>
              <a:t>：进行逻辑“或”操作；</a:t>
            </a:r>
          </a:p>
          <a:p>
            <a:r>
              <a:rPr lang="en-US" dirty="0" smtClean="0"/>
              <a:t>EOR</a:t>
            </a:r>
            <a:r>
              <a:rPr lang="zh-CN" altLang="en-US" dirty="0" smtClean="0"/>
              <a:t>：进行逻辑“异或”操作；</a:t>
            </a:r>
          </a:p>
          <a:p>
            <a:r>
              <a:rPr lang="en-US" dirty="0" smtClean="0"/>
              <a:t>BIC</a:t>
            </a:r>
            <a:r>
              <a:rPr lang="zh-CN" altLang="en-US" dirty="0" smtClean="0"/>
              <a:t>：进行“</a:t>
            </a:r>
            <a:r>
              <a:rPr lang="en-US" dirty="0" smtClean="0"/>
              <a:t>Rd AND NOT </a:t>
            </a:r>
            <a:r>
              <a:rPr lang="en-US" dirty="0" err="1" smtClean="0"/>
              <a:t>Rm</a:t>
            </a:r>
            <a:r>
              <a:rPr lang="zh-CN" altLang="en-US" dirty="0" smtClean="0"/>
              <a:t>”操作。</a:t>
            </a:r>
          </a:p>
          <a:p>
            <a:r>
              <a:rPr lang="zh-CN" altLang="en-US" dirty="0" smtClean="0"/>
              <a:t>这些指令根据结果更新标志</a:t>
            </a:r>
            <a:r>
              <a:rPr lang="en-US" dirty="0" smtClean="0"/>
              <a:t>N</a:t>
            </a:r>
            <a:r>
              <a:rPr lang="zh-CN" altLang="en-US" dirty="0" smtClean="0"/>
              <a:t>和</a:t>
            </a:r>
            <a:r>
              <a:rPr lang="en-US" dirty="0" smtClean="0"/>
              <a:t>Z</a:t>
            </a:r>
            <a:r>
              <a:rPr lang="zh-CN" altLang="en-US" dirty="0" smtClean="0"/>
              <a:t>。</a:t>
            </a:r>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dirty="0" smtClean="0"/>
              <a:t>数据处理指令</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zh-CN" altLang="en-US" dirty="0" smtClean="0"/>
              <a:t>（</a:t>
            </a:r>
            <a:r>
              <a:rPr lang="pt-BR" dirty="0" smtClean="0"/>
              <a:t>7</a:t>
            </a:r>
            <a:r>
              <a:rPr lang="zh-CN" altLang="en-US" dirty="0" smtClean="0"/>
              <a:t>）移位和循环移位操作</a:t>
            </a:r>
            <a:r>
              <a:rPr lang="pt-BR" dirty="0" smtClean="0"/>
              <a:t>ASR</a:t>
            </a:r>
            <a:r>
              <a:rPr lang="zh-CN" altLang="en-US" dirty="0" smtClean="0"/>
              <a:t>、</a:t>
            </a:r>
            <a:r>
              <a:rPr lang="pt-BR" dirty="0" smtClean="0"/>
              <a:t>LSL</a:t>
            </a:r>
            <a:r>
              <a:rPr lang="zh-CN" altLang="en-US" dirty="0" smtClean="0"/>
              <a:t>、</a:t>
            </a:r>
            <a:r>
              <a:rPr lang="pt-BR" dirty="0" smtClean="0"/>
              <a:t>LSR</a:t>
            </a:r>
            <a:r>
              <a:rPr lang="zh-CN" altLang="en-US" dirty="0" smtClean="0"/>
              <a:t>和</a:t>
            </a:r>
            <a:r>
              <a:rPr lang="pt-BR" dirty="0" smtClean="0"/>
              <a:t>ROR</a:t>
            </a:r>
            <a:endParaRPr lang="zh-CN" altLang="en-US" dirty="0" smtClean="0"/>
          </a:p>
          <a:p>
            <a:r>
              <a:rPr lang="pt-BR" dirty="0" smtClean="0"/>
              <a:t>Thumb</a:t>
            </a:r>
            <a:r>
              <a:rPr lang="zh-CN" altLang="en-US" dirty="0" smtClean="0"/>
              <a:t>指令集中，移位和循环移位操作作为独立的指令使用，这些指令可使用寄存器中的值或立即数移位量。</a:t>
            </a:r>
          </a:p>
          <a:p>
            <a:r>
              <a:rPr lang="zh-CN" altLang="en-US" dirty="0" smtClean="0"/>
              <a:t>格式：</a:t>
            </a:r>
          </a:p>
          <a:p>
            <a:r>
              <a:rPr lang="pt-BR" dirty="0" smtClean="0"/>
              <a:t>op Rd,Rs</a:t>
            </a:r>
            <a:endParaRPr lang="zh-CN" altLang="en-US" dirty="0" smtClean="0"/>
          </a:p>
          <a:p>
            <a:r>
              <a:rPr lang="pt-BR" dirty="0" smtClean="0"/>
              <a:t>op Rd,Rm,#expr</a:t>
            </a:r>
            <a:endParaRPr lang="zh-CN" altLang="en-US" dirty="0" smtClean="0"/>
          </a:p>
          <a:p>
            <a:r>
              <a:rPr lang="zh-CN" altLang="en-US" dirty="0" smtClean="0"/>
              <a:t>其中，</a:t>
            </a:r>
            <a:r>
              <a:rPr lang="pt-BR" dirty="0" smtClean="0"/>
              <a:t>op</a:t>
            </a:r>
            <a:r>
              <a:rPr lang="zh-CN" altLang="en-US" dirty="0" smtClean="0"/>
              <a:t>是下列其中之一。</a:t>
            </a:r>
          </a:p>
          <a:p>
            <a:r>
              <a:rPr lang="en-US" dirty="0" smtClean="0"/>
              <a:t>ASR</a:t>
            </a:r>
            <a:r>
              <a:rPr lang="zh-CN" altLang="en-US" dirty="0" smtClean="0"/>
              <a:t>：算术右移，将寄存器中的内容看做补码形式的带符号整数，将符号位复制到空出位；</a:t>
            </a:r>
          </a:p>
          <a:p>
            <a:r>
              <a:rPr lang="en-US" dirty="0" smtClean="0"/>
              <a:t>LSL</a:t>
            </a:r>
            <a:r>
              <a:rPr lang="zh-CN" altLang="en-US" dirty="0" smtClean="0"/>
              <a:t>：逻辑左移，空出位填零；</a:t>
            </a:r>
          </a:p>
          <a:p>
            <a:r>
              <a:rPr lang="en-US" dirty="0" smtClean="0"/>
              <a:t>LSR</a:t>
            </a:r>
            <a:r>
              <a:rPr lang="zh-CN" altLang="en-US" dirty="0" smtClean="0"/>
              <a:t>：逻辑右移，空出位填零；</a:t>
            </a:r>
          </a:p>
          <a:p>
            <a:r>
              <a:rPr lang="en-US" dirty="0" smtClean="0"/>
              <a:t>ROR</a:t>
            </a:r>
            <a:r>
              <a:rPr lang="zh-CN" altLang="en-US" dirty="0" smtClean="0"/>
              <a:t>：循环右移，将寄存器右端移出的位循环移回到左端。</a:t>
            </a:r>
            <a:r>
              <a:rPr lang="en-US" dirty="0" smtClean="0"/>
              <a:t>ROR</a:t>
            </a:r>
            <a:r>
              <a:rPr lang="zh-CN" altLang="en-US" dirty="0" smtClean="0"/>
              <a:t>仅能与寄存器控制的移位一起使用。</a:t>
            </a:r>
          </a:p>
          <a:p>
            <a:r>
              <a:rPr lang="en-US" dirty="0" smtClean="0"/>
              <a:t>Rd</a:t>
            </a:r>
            <a:r>
              <a:rPr lang="zh-CN" altLang="en-US" dirty="0" smtClean="0"/>
              <a:t>：目的寄存器，它也是寄存器控制移位的源寄存器。</a:t>
            </a:r>
            <a:r>
              <a:rPr lang="en-US" dirty="0" smtClean="0"/>
              <a:t>Rd</a:t>
            </a:r>
            <a:r>
              <a:rPr lang="zh-CN" altLang="en-US" dirty="0" smtClean="0"/>
              <a:t>必须在</a:t>
            </a:r>
            <a:r>
              <a:rPr lang="en-US" dirty="0" smtClean="0"/>
              <a:t>R0</a:t>
            </a:r>
            <a:r>
              <a:rPr lang="zh-CN" altLang="en-US" dirty="0" smtClean="0"/>
              <a:t>～</a:t>
            </a:r>
            <a:r>
              <a:rPr lang="en-US" dirty="0" smtClean="0"/>
              <a:t>R7</a:t>
            </a:r>
            <a:r>
              <a:rPr lang="zh-CN" altLang="en-US" dirty="0" smtClean="0"/>
              <a:t>范围内。</a:t>
            </a:r>
          </a:p>
          <a:p>
            <a:r>
              <a:rPr lang="en-US" dirty="0" smtClean="0"/>
              <a:t>Rs</a:t>
            </a:r>
            <a:r>
              <a:rPr lang="zh-CN" altLang="en-US" dirty="0" smtClean="0"/>
              <a:t>：包含移位量的寄存器，</a:t>
            </a:r>
            <a:r>
              <a:rPr lang="en-US" dirty="0" smtClean="0"/>
              <a:t>Rs</a:t>
            </a:r>
            <a:r>
              <a:rPr lang="zh-CN" altLang="en-US" dirty="0" smtClean="0"/>
              <a:t>必须在</a:t>
            </a:r>
            <a:r>
              <a:rPr lang="en-US" dirty="0" smtClean="0"/>
              <a:t>R0</a:t>
            </a:r>
            <a:r>
              <a:rPr lang="zh-CN" altLang="en-US" dirty="0" smtClean="0"/>
              <a:t>～</a:t>
            </a:r>
            <a:r>
              <a:rPr lang="en-US" dirty="0" smtClean="0"/>
              <a:t>R7</a:t>
            </a:r>
            <a:r>
              <a:rPr lang="zh-CN" altLang="en-US" dirty="0" smtClean="0"/>
              <a:t>范围内。</a:t>
            </a:r>
          </a:p>
          <a:p>
            <a:r>
              <a:rPr lang="en-US" dirty="0" err="1" smtClean="0"/>
              <a:t>Rm</a:t>
            </a:r>
            <a:r>
              <a:rPr lang="zh-CN" altLang="en-US" dirty="0" smtClean="0"/>
              <a:t>：立即数移位的源寄存器，</a:t>
            </a:r>
            <a:r>
              <a:rPr lang="en-US" dirty="0" err="1" smtClean="0"/>
              <a:t>Rm</a:t>
            </a:r>
            <a:r>
              <a:rPr lang="zh-CN" altLang="en-US" dirty="0" smtClean="0"/>
              <a:t>必须在</a:t>
            </a:r>
            <a:r>
              <a:rPr lang="en-US" dirty="0" smtClean="0"/>
              <a:t>R0</a:t>
            </a:r>
            <a:r>
              <a:rPr lang="zh-CN" altLang="en-US" dirty="0" smtClean="0"/>
              <a:t>～</a:t>
            </a:r>
            <a:r>
              <a:rPr lang="en-US" dirty="0" smtClean="0"/>
              <a:t>R7</a:t>
            </a:r>
            <a:r>
              <a:rPr lang="zh-CN" altLang="en-US" dirty="0" smtClean="0"/>
              <a:t>范围内。</a:t>
            </a:r>
          </a:p>
          <a:p>
            <a:r>
              <a:rPr lang="en-US" dirty="0" err="1" smtClean="0"/>
              <a:t>expr</a:t>
            </a:r>
            <a:r>
              <a:rPr lang="zh-CN" altLang="en-US" dirty="0" smtClean="0"/>
              <a:t>：立即数移位量，它是一个取值（在汇编时）为整数的表达式。整数的范围为：若</a:t>
            </a:r>
            <a:r>
              <a:rPr lang="en-US" dirty="0" smtClean="0"/>
              <a:t>op</a:t>
            </a:r>
            <a:r>
              <a:rPr lang="zh-CN" altLang="en-US" dirty="0" smtClean="0"/>
              <a:t>是</a:t>
            </a:r>
            <a:r>
              <a:rPr lang="en-US" dirty="0" smtClean="0"/>
              <a:t>LSL</a:t>
            </a:r>
            <a:r>
              <a:rPr lang="zh-CN" altLang="en-US" dirty="0" smtClean="0"/>
              <a:t>，则为</a:t>
            </a:r>
            <a:r>
              <a:rPr lang="en-US" dirty="0" smtClean="0"/>
              <a:t>0</a:t>
            </a:r>
            <a:r>
              <a:rPr lang="zh-CN" altLang="en-US" dirty="0" smtClean="0"/>
              <a:t>～</a:t>
            </a:r>
            <a:r>
              <a:rPr lang="en-US" dirty="0" smtClean="0"/>
              <a:t>31</a:t>
            </a:r>
            <a:r>
              <a:rPr lang="zh-CN" altLang="en-US" dirty="0" smtClean="0"/>
              <a:t>；其他情况则为</a:t>
            </a:r>
            <a:r>
              <a:rPr lang="en-US" dirty="0" smtClean="0"/>
              <a:t>1</a:t>
            </a:r>
            <a:r>
              <a:rPr lang="zh-CN" altLang="en-US" dirty="0" smtClean="0"/>
              <a:t>～</a:t>
            </a:r>
            <a:r>
              <a:rPr lang="en-US" dirty="0" smtClean="0"/>
              <a:t>32</a:t>
            </a:r>
            <a:r>
              <a:rPr lang="zh-CN" altLang="en-US" dirty="0" smtClean="0"/>
              <a:t>。</a:t>
            </a:r>
          </a:p>
          <a:p>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dirty="0" smtClean="0"/>
              <a:t>数据处理指令</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zh-CN" altLang="en-US" dirty="0" smtClean="0"/>
              <a:t>（</a:t>
            </a:r>
            <a:r>
              <a:rPr lang="en-US" dirty="0" smtClean="0"/>
              <a:t>8</a:t>
            </a:r>
            <a:r>
              <a:rPr lang="zh-CN" altLang="en-US" dirty="0" smtClean="0"/>
              <a:t>）比较指令</a:t>
            </a:r>
            <a:r>
              <a:rPr lang="en-US" dirty="0" smtClean="0"/>
              <a:t>CMP </a:t>
            </a:r>
            <a:r>
              <a:rPr lang="zh-CN" altLang="en-US" dirty="0" smtClean="0"/>
              <a:t>和</a:t>
            </a:r>
            <a:r>
              <a:rPr lang="en-US" dirty="0" smtClean="0"/>
              <a:t>CMN</a:t>
            </a:r>
            <a:endParaRPr lang="zh-CN" altLang="en-US" dirty="0" smtClean="0"/>
          </a:p>
          <a:p>
            <a:r>
              <a:rPr lang="zh-CN" altLang="en-US" dirty="0" smtClean="0"/>
              <a:t>格式：</a:t>
            </a:r>
          </a:p>
          <a:p>
            <a:r>
              <a:rPr lang="en-US" dirty="0" smtClean="0"/>
              <a:t>CMP </a:t>
            </a:r>
            <a:r>
              <a:rPr lang="en-US" dirty="0" err="1" smtClean="0"/>
              <a:t>Rn,#expr</a:t>
            </a:r>
            <a:endParaRPr lang="zh-CN" altLang="en-US" dirty="0" smtClean="0"/>
          </a:p>
          <a:p>
            <a:r>
              <a:rPr lang="en-US" dirty="0" smtClean="0"/>
              <a:t>CMP </a:t>
            </a:r>
            <a:r>
              <a:rPr lang="en-US" dirty="0" err="1" smtClean="0"/>
              <a:t>Rn,Rm</a:t>
            </a:r>
            <a:endParaRPr lang="zh-CN" altLang="en-US" dirty="0" smtClean="0"/>
          </a:p>
          <a:p>
            <a:r>
              <a:rPr lang="en-US" dirty="0" smtClean="0"/>
              <a:t>CMN </a:t>
            </a:r>
            <a:r>
              <a:rPr lang="en-US" dirty="0" err="1" smtClean="0"/>
              <a:t>Rn,Rm</a:t>
            </a:r>
            <a:endParaRPr lang="zh-CN" altLang="en-US" dirty="0" smtClean="0"/>
          </a:p>
          <a:p>
            <a:r>
              <a:rPr lang="zh-CN" altLang="en-US" dirty="0" smtClean="0"/>
              <a:t>其中：</a:t>
            </a:r>
          </a:p>
          <a:p>
            <a:r>
              <a:rPr lang="en-US" dirty="0" err="1" smtClean="0"/>
              <a:t>Rn</a:t>
            </a:r>
            <a:r>
              <a:rPr lang="zh-CN" altLang="en-US" dirty="0" smtClean="0"/>
              <a:t>：第</a:t>
            </a:r>
            <a:r>
              <a:rPr lang="en-US" dirty="0" smtClean="0"/>
              <a:t>1</a:t>
            </a:r>
            <a:r>
              <a:rPr lang="zh-CN" altLang="en-US" dirty="0" smtClean="0"/>
              <a:t>操作数寄存器。</a:t>
            </a:r>
          </a:p>
          <a:p>
            <a:r>
              <a:rPr lang="en-US" dirty="0" err="1" smtClean="0"/>
              <a:t>expr</a:t>
            </a:r>
            <a:r>
              <a:rPr lang="zh-CN" altLang="en-US" dirty="0" smtClean="0"/>
              <a:t>：表达式，其值（在汇编时）为在</a:t>
            </a:r>
            <a:r>
              <a:rPr lang="en-US" dirty="0" smtClean="0"/>
              <a:t>0</a:t>
            </a:r>
            <a:r>
              <a:rPr lang="zh-CN" altLang="en-US" dirty="0" smtClean="0"/>
              <a:t>～</a:t>
            </a:r>
            <a:r>
              <a:rPr lang="en-US" dirty="0" smtClean="0"/>
              <a:t>255</a:t>
            </a:r>
            <a:r>
              <a:rPr lang="zh-CN" altLang="en-US" dirty="0" smtClean="0"/>
              <a:t>范围内的整数。</a:t>
            </a:r>
          </a:p>
          <a:p>
            <a:r>
              <a:rPr lang="en-US" dirty="0" err="1" smtClean="0"/>
              <a:t>Rm</a:t>
            </a:r>
            <a:r>
              <a:rPr lang="zh-CN" altLang="en-US" dirty="0" smtClean="0"/>
              <a:t>：第</a:t>
            </a:r>
            <a:r>
              <a:rPr lang="en-US" dirty="0" smtClean="0"/>
              <a:t>2</a:t>
            </a:r>
            <a:r>
              <a:rPr lang="zh-CN" altLang="en-US" dirty="0" smtClean="0"/>
              <a:t>操作数寄存器。</a:t>
            </a:r>
          </a:p>
          <a:p>
            <a:r>
              <a:rPr lang="en-US" dirty="0" smtClean="0"/>
              <a:t>CMP</a:t>
            </a:r>
            <a:r>
              <a:rPr lang="zh-CN" altLang="en-US" dirty="0" smtClean="0"/>
              <a:t>指令从</a:t>
            </a:r>
            <a:r>
              <a:rPr lang="en-US" dirty="0" err="1" smtClean="0"/>
              <a:t>Rn</a:t>
            </a:r>
            <a:r>
              <a:rPr lang="zh-CN" altLang="en-US" dirty="0" smtClean="0"/>
              <a:t>的值中减去</a:t>
            </a:r>
            <a:r>
              <a:rPr lang="en-US" dirty="0" err="1" smtClean="0"/>
              <a:t>expr</a:t>
            </a:r>
            <a:r>
              <a:rPr lang="zh-CN" altLang="en-US" dirty="0" smtClean="0"/>
              <a:t>或</a:t>
            </a:r>
            <a:r>
              <a:rPr lang="en-US" dirty="0" err="1" smtClean="0"/>
              <a:t>Rm</a:t>
            </a:r>
            <a:r>
              <a:rPr lang="zh-CN" altLang="en-US" dirty="0" smtClean="0"/>
              <a:t>的值，</a:t>
            </a:r>
            <a:r>
              <a:rPr lang="en-US" dirty="0" smtClean="0"/>
              <a:t>CMN</a:t>
            </a:r>
            <a:r>
              <a:rPr lang="zh-CN" altLang="en-US" dirty="0" smtClean="0"/>
              <a:t>指令将</a:t>
            </a:r>
            <a:r>
              <a:rPr lang="en-US" dirty="0" err="1" smtClean="0"/>
              <a:t>Rm</a:t>
            </a:r>
            <a:r>
              <a:rPr lang="zh-CN" altLang="en-US" dirty="0" smtClean="0"/>
              <a:t>和</a:t>
            </a:r>
            <a:r>
              <a:rPr lang="en-US" dirty="0" err="1" smtClean="0"/>
              <a:t>Rn</a:t>
            </a:r>
            <a:r>
              <a:rPr lang="zh-CN" altLang="en-US" dirty="0" smtClean="0"/>
              <a:t>的值相加，这些指令根据结果更新标志</a:t>
            </a:r>
            <a:r>
              <a:rPr lang="en-US" dirty="0" smtClean="0"/>
              <a:t>N</a:t>
            </a:r>
            <a:r>
              <a:rPr lang="zh-CN" altLang="en-US" dirty="0" smtClean="0"/>
              <a:t>、</a:t>
            </a:r>
            <a:r>
              <a:rPr lang="en-US" dirty="0" smtClean="0"/>
              <a:t>Z</a:t>
            </a:r>
            <a:r>
              <a:rPr lang="zh-CN" altLang="en-US" dirty="0" smtClean="0"/>
              <a:t>、</a:t>
            </a:r>
            <a:r>
              <a:rPr lang="en-US" dirty="0" smtClean="0"/>
              <a:t>C</a:t>
            </a:r>
            <a:r>
              <a:rPr lang="zh-CN" altLang="en-US" dirty="0" smtClean="0"/>
              <a:t>和</a:t>
            </a:r>
            <a:r>
              <a:rPr lang="en-US" dirty="0" smtClean="0"/>
              <a:t>V</a:t>
            </a:r>
            <a:r>
              <a:rPr lang="zh-CN" altLang="en-US" dirty="0" smtClean="0"/>
              <a:t>，但不往寄存器中存放结果。</a:t>
            </a:r>
          </a:p>
          <a:p>
            <a:r>
              <a:rPr lang="zh-CN" altLang="en-US" dirty="0" smtClean="0"/>
              <a:t>对于“</a:t>
            </a:r>
            <a:r>
              <a:rPr lang="en-US" dirty="0" smtClean="0"/>
              <a:t>CMP </a:t>
            </a:r>
            <a:r>
              <a:rPr lang="en-US" dirty="0" err="1" smtClean="0"/>
              <a:t>Rn</a:t>
            </a:r>
            <a:r>
              <a:rPr lang="zh-CN" altLang="en-US" dirty="0" smtClean="0"/>
              <a:t>，</a:t>
            </a:r>
            <a:r>
              <a:rPr lang="en-US" dirty="0" smtClean="0"/>
              <a:t>#</a:t>
            </a:r>
            <a:r>
              <a:rPr lang="en-US" dirty="0" err="1" smtClean="0"/>
              <a:t>expr</a:t>
            </a:r>
            <a:r>
              <a:rPr lang="zh-CN" altLang="en-US" dirty="0" smtClean="0"/>
              <a:t>”和</a:t>
            </a:r>
            <a:r>
              <a:rPr lang="en-US" dirty="0" smtClean="0"/>
              <a:t>CMN</a:t>
            </a:r>
            <a:r>
              <a:rPr lang="zh-CN" altLang="en-US" dirty="0" smtClean="0"/>
              <a:t>指令，</a:t>
            </a:r>
            <a:r>
              <a:rPr lang="en-US" dirty="0" err="1" smtClean="0"/>
              <a:t>Rn</a:t>
            </a:r>
            <a:r>
              <a:rPr lang="zh-CN" altLang="en-US" dirty="0" smtClean="0"/>
              <a:t>和</a:t>
            </a:r>
            <a:r>
              <a:rPr lang="en-US" dirty="0" err="1" smtClean="0"/>
              <a:t>Rm</a:t>
            </a:r>
            <a:r>
              <a:rPr lang="zh-CN" altLang="en-US" dirty="0" smtClean="0"/>
              <a:t>必须在</a:t>
            </a:r>
            <a:r>
              <a:rPr lang="en-US" dirty="0" smtClean="0"/>
              <a:t>R0</a:t>
            </a:r>
            <a:r>
              <a:rPr lang="zh-CN" altLang="en-US" dirty="0" smtClean="0"/>
              <a:t>～</a:t>
            </a:r>
            <a:r>
              <a:rPr lang="en-US" dirty="0" smtClean="0"/>
              <a:t>R7</a:t>
            </a:r>
            <a:r>
              <a:rPr lang="zh-CN" altLang="en-US" dirty="0" smtClean="0"/>
              <a:t>范围内。</a:t>
            </a:r>
          </a:p>
          <a:p>
            <a:r>
              <a:rPr lang="zh-CN" altLang="en-US" dirty="0" smtClean="0"/>
              <a:t>对于“</a:t>
            </a:r>
            <a:r>
              <a:rPr lang="en-US" dirty="0" smtClean="0"/>
              <a:t>CMP </a:t>
            </a:r>
            <a:r>
              <a:rPr lang="en-US" dirty="0" err="1" smtClean="0"/>
              <a:t>Rn</a:t>
            </a:r>
            <a:r>
              <a:rPr lang="zh-CN" altLang="en-US" dirty="0" smtClean="0"/>
              <a:t>，</a:t>
            </a:r>
            <a:r>
              <a:rPr lang="en-US" dirty="0" err="1" smtClean="0"/>
              <a:t>Rm</a:t>
            </a:r>
            <a:r>
              <a:rPr lang="zh-CN" altLang="en-US" dirty="0" smtClean="0"/>
              <a:t>”指令，</a:t>
            </a:r>
            <a:r>
              <a:rPr lang="en-US" dirty="0" err="1" smtClean="0"/>
              <a:t>Rn</a:t>
            </a:r>
            <a:r>
              <a:rPr lang="zh-CN" altLang="en-US" dirty="0" smtClean="0"/>
              <a:t>和</a:t>
            </a:r>
            <a:r>
              <a:rPr lang="en-US" dirty="0" err="1" smtClean="0"/>
              <a:t>Rm</a:t>
            </a:r>
            <a:r>
              <a:rPr lang="zh-CN" altLang="en-US" dirty="0" smtClean="0"/>
              <a:t>可以是</a:t>
            </a:r>
            <a:r>
              <a:rPr lang="en-US" dirty="0" smtClean="0"/>
              <a:t>R0</a:t>
            </a:r>
            <a:r>
              <a:rPr lang="zh-CN" altLang="en-US" dirty="0" smtClean="0"/>
              <a:t>～</a:t>
            </a:r>
            <a:r>
              <a:rPr lang="en-US" dirty="0" smtClean="0"/>
              <a:t>R15</a:t>
            </a:r>
            <a:r>
              <a:rPr lang="zh-CN" altLang="en-US" dirty="0" smtClean="0"/>
              <a:t>中的任何寄存器。</a:t>
            </a:r>
            <a:endParaRPr lang="zh-CN" altLang="en-US" dirty="0"/>
          </a:p>
        </p:txBody>
      </p:sp>
      <p:sp>
        <p:nvSpPr>
          <p:cNvPr id="3" name="标题 2"/>
          <p:cNvSpPr>
            <a:spLocks noGrp="1"/>
          </p:cNvSpPr>
          <p:nvPr>
            <p:ph type="title"/>
          </p:nvPr>
        </p:nvSpPr>
        <p:spPr>
          <a:xfrm>
            <a:off x="457200" y="357174"/>
            <a:ext cx="8229600" cy="1143000"/>
          </a:xfrm>
        </p:spPr>
        <p:txBody>
          <a:bodyPr>
            <a:noAutofit/>
          </a:bodyPr>
          <a:lstStyle/>
          <a:p>
            <a:r>
              <a:rPr lang="en-US" altLang="zh-CN" sz="4000" dirty="0" smtClean="0"/>
              <a:t/>
            </a:r>
            <a:br>
              <a:rPr lang="en-US" altLang="zh-CN" sz="4000" dirty="0" smtClean="0"/>
            </a:br>
            <a:r>
              <a:rPr lang="zh-CN" altLang="en-US" sz="4000" dirty="0" smtClean="0"/>
              <a:t>数据处理指令</a:t>
            </a:r>
            <a:br>
              <a:rPr lang="zh-CN" altLang="en-US" sz="4000" dirty="0" smtClean="0"/>
            </a:br>
            <a:endParaRPr lang="zh-CN" altLang="en-US" sz="40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zh-CN" altLang="en-US" dirty="0" smtClean="0"/>
              <a:t>（</a:t>
            </a:r>
            <a:r>
              <a:rPr lang="pt-BR" dirty="0" smtClean="0"/>
              <a:t>9</a:t>
            </a:r>
            <a:r>
              <a:rPr lang="zh-CN" altLang="en-US" dirty="0" smtClean="0"/>
              <a:t>）传送、传送非和取负（</a:t>
            </a:r>
            <a:r>
              <a:rPr lang="pt-BR" dirty="0" smtClean="0"/>
              <a:t>MOV</a:t>
            </a:r>
            <a:r>
              <a:rPr lang="zh-CN" altLang="en-US" dirty="0" smtClean="0"/>
              <a:t>、</a:t>
            </a:r>
            <a:r>
              <a:rPr lang="pt-BR" dirty="0" smtClean="0"/>
              <a:t>MVN</a:t>
            </a:r>
            <a:r>
              <a:rPr lang="zh-CN" altLang="en-US" dirty="0" smtClean="0"/>
              <a:t>和</a:t>
            </a:r>
            <a:r>
              <a:rPr lang="pt-BR" dirty="0" smtClean="0"/>
              <a:t>NEG</a:t>
            </a:r>
            <a:r>
              <a:rPr lang="zh-CN" altLang="en-US" dirty="0" smtClean="0"/>
              <a:t>）</a:t>
            </a:r>
          </a:p>
          <a:p>
            <a:r>
              <a:rPr lang="zh-CN" altLang="en-US" dirty="0" smtClean="0"/>
              <a:t>格式：</a:t>
            </a:r>
          </a:p>
          <a:p>
            <a:r>
              <a:rPr lang="pt-BR" dirty="0" smtClean="0"/>
              <a:t>MOV Rd,#expr</a:t>
            </a:r>
            <a:endParaRPr lang="zh-CN" altLang="en-US" dirty="0" smtClean="0"/>
          </a:p>
          <a:p>
            <a:r>
              <a:rPr lang="pt-BR" dirty="0" smtClean="0"/>
              <a:t>MOV Rd,Rm</a:t>
            </a:r>
            <a:endParaRPr lang="zh-CN" altLang="en-US" dirty="0" smtClean="0"/>
          </a:p>
          <a:p>
            <a:r>
              <a:rPr lang="pt-BR" dirty="0" smtClean="0"/>
              <a:t>MVN Rd,Rm</a:t>
            </a:r>
            <a:endParaRPr lang="zh-CN" altLang="en-US" dirty="0" smtClean="0"/>
          </a:p>
          <a:p>
            <a:r>
              <a:rPr lang="pt-BR" dirty="0" smtClean="0"/>
              <a:t>NEG Rd,Rm</a:t>
            </a:r>
            <a:endParaRPr lang="zh-CN" altLang="en-US" dirty="0" smtClean="0"/>
          </a:p>
          <a:p>
            <a:r>
              <a:rPr lang="zh-CN" altLang="en-US" dirty="0" smtClean="0"/>
              <a:t>其中，</a:t>
            </a:r>
          </a:p>
          <a:p>
            <a:r>
              <a:rPr lang="en-US" altLang="zh-CN" dirty="0" smtClean="0"/>
              <a:t>Rd</a:t>
            </a:r>
            <a:r>
              <a:rPr lang="zh-CN" altLang="en-US" dirty="0" smtClean="0"/>
              <a:t>：目的寄存器。</a:t>
            </a:r>
          </a:p>
          <a:p>
            <a:r>
              <a:rPr lang="en-US" dirty="0" err="1" smtClean="0"/>
              <a:t>expr</a:t>
            </a:r>
            <a:r>
              <a:rPr lang="zh-CN" altLang="en-US" dirty="0" smtClean="0"/>
              <a:t>：表达式，其取值为在</a:t>
            </a:r>
            <a:r>
              <a:rPr lang="en-US" dirty="0" smtClean="0"/>
              <a:t>0</a:t>
            </a:r>
            <a:r>
              <a:rPr lang="zh-CN" altLang="en-US" dirty="0" smtClean="0"/>
              <a:t>～</a:t>
            </a:r>
            <a:r>
              <a:rPr lang="en-US" dirty="0" smtClean="0"/>
              <a:t>255</a:t>
            </a:r>
            <a:r>
              <a:rPr lang="zh-CN" altLang="en-US" dirty="0" smtClean="0"/>
              <a:t>范围内的整数。</a:t>
            </a:r>
          </a:p>
          <a:p>
            <a:r>
              <a:rPr lang="en-US" dirty="0" err="1" smtClean="0"/>
              <a:t>Rm</a:t>
            </a:r>
            <a:r>
              <a:rPr lang="zh-CN" altLang="en-US" dirty="0" smtClean="0"/>
              <a:t>：源寄存器。</a:t>
            </a:r>
          </a:p>
          <a:p>
            <a:r>
              <a:rPr lang="en-US" dirty="0" smtClean="0"/>
              <a:t>MOV</a:t>
            </a:r>
            <a:r>
              <a:rPr lang="zh-CN" altLang="en-US" dirty="0" smtClean="0"/>
              <a:t>指令将</a:t>
            </a:r>
            <a:r>
              <a:rPr lang="en-US" dirty="0" smtClean="0"/>
              <a:t>#</a:t>
            </a:r>
            <a:r>
              <a:rPr lang="en-US" dirty="0" err="1" smtClean="0"/>
              <a:t>expr</a:t>
            </a:r>
            <a:r>
              <a:rPr lang="zh-CN" altLang="en-US" dirty="0" smtClean="0"/>
              <a:t>或</a:t>
            </a:r>
            <a:r>
              <a:rPr lang="en-US" dirty="0" err="1" smtClean="0"/>
              <a:t>Rm</a:t>
            </a:r>
            <a:r>
              <a:rPr lang="zh-CN" altLang="en-US" dirty="0" smtClean="0"/>
              <a:t>的值放入</a:t>
            </a:r>
            <a:r>
              <a:rPr lang="en-US" dirty="0" smtClean="0"/>
              <a:t>Rd</a:t>
            </a:r>
            <a:r>
              <a:rPr lang="zh-CN" altLang="en-US" dirty="0" smtClean="0"/>
              <a:t>。</a:t>
            </a:r>
            <a:r>
              <a:rPr lang="en-US" dirty="0" smtClean="0"/>
              <a:t>MVN</a:t>
            </a:r>
            <a:r>
              <a:rPr lang="zh-CN" altLang="en-US" dirty="0" smtClean="0"/>
              <a:t>指令从</a:t>
            </a:r>
            <a:r>
              <a:rPr lang="en-US" dirty="0" err="1" smtClean="0"/>
              <a:t>Rm</a:t>
            </a:r>
            <a:r>
              <a:rPr lang="zh-CN" altLang="en-US" dirty="0" smtClean="0"/>
              <a:t>中取值，然后对该值进行按位逻辑“非”操作，结果放入</a:t>
            </a:r>
            <a:r>
              <a:rPr lang="en-US" dirty="0" smtClean="0"/>
              <a:t>Rd</a:t>
            </a:r>
            <a:r>
              <a:rPr lang="zh-CN" altLang="en-US" dirty="0" smtClean="0"/>
              <a:t>。</a:t>
            </a:r>
            <a:r>
              <a:rPr lang="en-US" dirty="0" smtClean="0"/>
              <a:t>NEG</a:t>
            </a:r>
            <a:r>
              <a:rPr lang="zh-CN" altLang="en-US" dirty="0" smtClean="0"/>
              <a:t>指令取</a:t>
            </a:r>
            <a:r>
              <a:rPr lang="en-US" dirty="0" err="1" smtClean="0"/>
              <a:t>Rm</a:t>
            </a:r>
            <a:r>
              <a:rPr lang="zh-CN" altLang="en-US" dirty="0" smtClean="0"/>
              <a:t>的值再乘以</a:t>
            </a:r>
            <a:r>
              <a:rPr lang="en-US" dirty="0" smtClean="0"/>
              <a:t>−1</a:t>
            </a:r>
            <a:r>
              <a:rPr lang="zh-CN" altLang="en-US" dirty="0" smtClean="0"/>
              <a:t>，结果放入</a:t>
            </a:r>
            <a:r>
              <a:rPr lang="en-US" dirty="0" smtClean="0"/>
              <a:t>Rd</a:t>
            </a:r>
            <a:r>
              <a:rPr lang="zh-CN" altLang="en-US" dirty="0" smtClean="0"/>
              <a:t>。</a:t>
            </a:r>
          </a:p>
          <a:p>
            <a:r>
              <a:rPr lang="zh-CN" altLang="en-US" dirty="0" smtClean="0"/>
              <a:t>对于“</a:t>
            </a:r>
            <a:r>
              <a:rPr lang="en-US" dirty="0" smtClean="0"/>
              <a:t>MOV Rd</a:t>
            </a:r>
            <a:r>
              <a:rPr lang="zh-CN" altLang="en-US" dirty="0" smtClean="0"/>
              <a:t>，</a:t>
            </a:r>
            <a:r>
              <a:rPr lang="en-US" dirty="0" smtClean="0"/>
              <a:t>#</a:t>
            </a:r>
            <a:r>
              <a:rPr lang="en-US" dirty="0" err="1" smtClean="0"/>
              <a:t>expr</a:t>
            </a:r>
            <a:r>
              <a:rPr lang="zh-CN" altLang="en-US" dirty="0" smtClean="0"/>
              <a:t>”、</a:t>
            </a:r>
            <a:r>
              <a:rPr lang="en-US" dirty="0" smtClean="0"/>
              <a:t>MVN</a:t>
            </a:r>
            <a:r>
              <a:rPr lang="zh-CN" altLang="en-US" dirty="0" smtClean="0"/>
              <a:t>和</a:t>
            </a:r>
            <a:r>
              <a:rPr lang="en-US" dirty="0" smtClean="0"/>
              <a:t>NEG</a:t>
            </a:r>
            <a:r>
              <a:rPr lang="zh-CN" altLang="en-US" dirty="0" smtClean="0"/>
              <a:t>指令，</a:t>
            </a:r>
            <a:r>
              <a:rPr lang="en-US" dirty="0" smtClean="0"/>
              <a:t>Rd</a:t>
            </a:r>
            <a:r>
              <a:rPr lang="zh-CN" altLang="en-US" dirty="0" smtClean="0"/>
              <a:t>和</a:t>
            </a:r>
            <a:r>
              <a:rPr lang="en-US" dirty="0" err="1" smtClean="0"/>
              <a:t>Rm</a:t>
            </a:r>
            <a:r>
              <a:rPr lang="zh-CN" altLang="en-US" dirty="0" smtClean="0"/>
              <a:t>必须在</a:t>
            </a:r>
            <a:r>
              <a:rPr lang="en-US" dirty="0" smtClean="0"/>
              <a:t>R0</a:t>
            </a:r>
            <a:r>
              <a:rPr lang="zh-CN" altLang="en-US" dirty="0" smtClean="0"/>
              <a:t>～</a:t>
            </a:r>
            <a:r>
              <a:rPr lang="en-US" dirty="0" smtClean="0"/>
              <a:t>R7</a:t>
            </a:r>
            <a:r>
              <a:rPr lang="zh-CN" altLang="en-US" dirty="0" smtClean="0"/>
              <a:t>范围内。</a:t>
            </a:r>
          </a:p>
          <a:p>
            <a:r>
              <a:rPr lang="zh-CN" altLang="en-US" dirty="0" smtClean="0"/>
              <a:t>对于“</a:t>
            </a:r>
            <a:r>
              <a:rPr lang="en-US" dirty="0" smtClean="0"/>
              <a:t>MOV Rd</a:t>
            </a:r>
            <a:r>
              <a:rPr lang="zh-CN" altLang="en-US" dirty="0" smtClean="0"/>
              <a:t>，</a:t>
            </a:r>
            <a:r>
              <a:rPr lang="en-US" dirty="0" err="1" smtClean="0"/>
              <a:t>Rm</a:t>
            </a:r>
            <a:r>
              <a:rPr lang="zh-CN" altLang="en-US" dirty="0" smtClean="0"/>
              <a:t>”指令，</a:t>
            </a:r>
            <a:r>
              <a:rPr lang="en-US" dirty="0" smtClean="0"/>
              <a:t>Rd</a:t>
            </a:r>
            <a:r>
              <a:rPr lang="zh-CN" altLang="en-US" dirty="0" smtClean="0"/>
              <a:t>和</a:t>
            </a:r>
            <a:r>
              <a:rPr lang="en-US" dirty="0" err="1" smtClean="0"/>
              <a:t>Rm</a:t>
            </a:r>
            <a:r>
              <a:rPr lang="zh-CN" altLang="en-US" dirty="0" smtClean="0"/>
              <a:t>可以是寄存器</a:t>
            </a:r>
            <a:r>
              <a:rPr lang="en-US" dirty="0" smtClean="0"/>
              <a:t>R0</a:t>
            </a:r>
            <a:r>
              <a:rPr lang="zh-CN" altLang="en-US" dirty="0" smtClean="0"/>
              <a:t>～</a:t>
            </a:r>
            <a:r>
              <a:rPr lang="en-US" dirty="0" smtClean="0"/>
              <a:t>R15</a:t>
            </a:r>
            <a:r>
              <a:rPr lang="zh-CN" altLang="en-US" dirty="0" smtClean="0"/>
              <a:t>中的任意一个。</a:t>
            </a:r>
          </a:p>
          <a:p>
            <a:r>
              <a:rPr lang="zh-CN" altLang="en-US" dirty="0" smtClean="0"/>
              <a:t>“</a:t>
            </a:r>
            <a:r>
              <a:rPr lang="en-US" dirty="0" smtClean="0"/>
              <a:t>MOV Rd</a:t>
            </a:r>
            <a:r>
              <a:rPr lang="zh-CN" altLang="en-US" dirty="0" smtClean="0"/>
              <a:t>，</a:t>
            </a:r>
            <a:r>
              <a:rPr lang="en-US" dirty="0" smtClean="0"/>
              <a:t>#</a:t>
            </a:r>
            <a:r>
              <a:rPr lang="en-US" dirty="0" err="1" smtClean="0"/>
              <a:t>expr</a:t>
            </a:r>
            <a:r>
              <a:rPr lang="zh-CN" altLang="en-US" dirty="0" smtClean="0"/>
              <a:t>”和</a:t>
            </a:r>
            <a:r>
              <a:rPr lang="en-US" dirty="0" smtClean="0"/>
              <a:t>MVN </a:t>
            </a:r>
            <a:r>
              <a:rPr lang="zh-CN" altLang="en-US" dirty="0" smtClean="0"/>
              <a:t>指令更新标志</a:t>
            </a:r>
            <a:r>
              <a:rPr lang="en-US" dirty="0" smtClean="0"/>
              <a:t>N</a:t>
            </a:r>
            <a:r>
              <a:rPr lang="zh-CN" altLang="en-US" dirty="0" smtClean="0"/>
              <a:t>和</a:t>
            </a:r>
            <a:r>
              <a:rPr lang="en-US" dirty="0" smtClean="0"/>
              <a:t>Z</a:t>
            </a:r>
            <a:r>
              <a:rPr lang="zh-CN" altLang="en-US" dirty="0" smtClean="0"/>
              <a:t>，对标志</a:t>
            </a:r>
            <a:r>
              <a:rPr lang="en-US" dirty="0" smtClean="0"/>
              <a:t>C</a:t>
            </a:r>
            <a:r>
              <a:rPr lang="zh-CN" altLang="en-US" dirty="0" smtClean="0"/>
              <a:t>或</a:t>
            </a:r>
            <a:r>
              <a:rPr lang="en-US" dirty="0" smtClean="0"/>
              <a:t>V</a:t>
            </a:r>
            <a:r>
              <a:rPr lang="zh-CN" altLang="en-US" dirty="0" smtClean="0"/>
              <a:t>无影响。</a:t>
            </a:r>
            <a:r>
              <a:rPr lang="en-US" dirty="0" smtClean="0"/>
              <a:t>NEG</a:t>
            </a:r>
            <a:r>
              <a:rPr lang="zh-CN" altLang="en-US" dirty="0" smtClean="0"/>
              <a:t>指令更新标志</a:t>
            </a:r>
            <a:r>
              <a:rPr lang="en-US" dirty="0" smtClean="0"/>
              <a:t>N</a:t>
            </a:r>
            <a:r>
              <a:rPr lang="zh-CN" altLang="en-US" dirty="0" smtClean="0"/>
              <a:t>、</a:t>
            </a:r>
            <a:r>
              <a:rPr lang="en-US" dirty="0" smtClean="0"/>
              <a:t>Z</a:t>
            </a:r>
            <a:r>
              <a:rPr lang="zh-CN" altLang="en-US" dirty="0" smtClean="0"/>
              <a:t>、</a:t>
            </a:r>
            <a:r>
              <a:rPr lang="en-US" dirty="0" smtClean="0"/>
              <a:t>C </a:t>
            </a:r>
            <a:r>
              <a:rPr lang="zh-CN" altLang="en-US" dirty="0" smtClean="0"/>
              <a:t>和</a:t>
            </a:r>
            <a:r>
              <a:rPr lang="en-US" dirty="0" smtClean="0"/>
              <a:t>V</a:t>
            </a:r>
            <a:r>
              <a:rPr lang="zh-CN" altLang="en-US" dirty="0" smtClean="0"/>
              <a:t>。“</a:t>
            </a:r>
            <a:r>
              <a:rPr lang="en-US" dirty="0" smtClean="0"/>
              <a:t>MOV Rd</a:t>
            </a:r>
            <a:r>
              <a:rPr lang="zh-CN" altLang="en-US" dirty="0" smtClean="0"/>
              <a:t>，</a:t>
            </a:r>
            <a:r>
              <a:rPr lang="en-US" dirty="0" err="1" smtClean="0"/>
              <a:t>Rm</a:t>
            </a:r>
            <a:r>
              <a:rPr lang="zh-CN" altLang="en-US" dirty="0" smtClean="0"/>
              <a:t>”指令中，若</a:t>
            </a:r>
            <a:r>
              <a:rPr lang="en-US" dirty="0" smtClean="0"/>
              <a:t>Rd</a:t>
            </a:r>
            <a:r>
              <a:rPr lang="zh-CN" altLang="en-US" dirty="0" smtClean="0"/>
              <a:t>或</a:t>
            </a:r>
            <a:r>
              <a:rPr lang="en-US" dirty="0" err="1" smtClean="0"/>
              <a:t>Rm</a:t>
            </a:r>
            <a:r>
              <a:rPr lang="zh-CN" altLang="en-US" dirty="0" smtClean="0"/>
              <a:t>是高寄存器（</a:t>
            </a:r>
            <a:r>
              <a:rPr lang="en-US" dirty="0" smtClean="0"/>
              <a:t>R8</a:t>
            </a:r>
            <a:r>
              <a:rPr lang="zh-CN" altLang="en-US" dirty="0" smtClean="0"/>
              <a:t>～</a:t>
            </a:r>
            <a:r>
              <a:rPr lang="en-US" dirty="0" smtClean="0"/>
              <a:t>R18</a:t>
            </a:r>
            <a:r>
              <a:rPr lang="zh-CN" altLang="en-US" dirty="0" smtClean="0"/>
              <a:t>），则标志不受影响；若</a:t>
            </a:r>
            <a:r>
              <a:rPr lang="en-US" dirty="0" smtClean="0"/>
              <a:t>Rd </a:t>
            </a:r>
            <a:r>
              <a:rPr lang="zh-CN" altLang="en-US" dirty="0" smtClean="0"/>
              <a:t>和</a:t>
            </a:r>
            <a:r>
              <a:rPr lang="en-US" dirty="0" err="1" smtClean="0"/>
              <a:t>Rm</a:t>
            </a:r>
            <a:r>
              <a:rPr lang="en-US" dirty="0" smtClean="0"/>
              <a:t> </a:t>
            </a:r>
            <a:r>
              <a:rPr lang="zh-CN" altLang="en-US" dirty="0" smtClean="0"/>
              <a:t>都是低寄存器（</a:t>
            </a:r>
            <a:r>
              <a:rPr lang="en-US" dirty="0" smtClean="0"/>
              <a:t>R0</a:t>
            </a:r>
            <a:r>
              <a:rPr lang="zh-CN" altLang="en-US" dirty="0" smtClean="0"/>
              <a:t>～</a:t>
            </a:r>
            <a:r>
              <a:rPr lang="en-US" dirty="0" smtClean="0"/>
              <a:t>R7</a:t>
            </a:r>
            <a:r>
              <a:rPr lang="zh-CN" altLang="en-US" dirty="0" smtClean="0"/>
              <a:t>），则更新标志</a:t>
            </a:r>
            <a:r>
              <a:rPr lang="en-US" dirty="0" smtClean="0"/>
              <a:t>N</a:t>
            </a:r>
            <a:r>
              <a:rPr lang="zh-CN" altLang="en-US" dirty="0" smtClean="0"/>
              <a:t>和</a:t>
            </a:r>
            <a:r>
              <a:rPr lang="en-US" dirty="0" smtClean="0"/>
              <a:t>Z</a:t>
            </a:r>
            <a:r>
              <a:rPr lang="zh-CN" altLang="en-US" dirty="0" smtClean="0"/>
              <a:t>，且清除标志</a:t>
            </a:r>
            <a:r>
              <a:rPr lang="en-US" dirty="0" smtClean="0"/>
              <a:t>C</a:t>
            </a:r>
            <a:r>
              <a:rPr lang="zh-CN" altLang="en-US" dirty="0" smtClean="0"/>
              <a:t>和</a:t>
            </a:r>
            <a:r>
              <a:rPr lang="en-US" dirty="0" smtClean="0"/>
              <a:t>V</a:t>
            </a:r>
            <a:r>
              <a:rPr lang="zh-CN" altLang="en-US" dirty="0" smtClean="0"/>
              <a:t>。</a:t>
            </a:r>
            <a:endParaRPr lang="zh-CN" altLang="en-US" dirty="0"/>
          </a:p>
        </p:txBody>
      </p:sp>
      <p:sp>
        <p:nvSpPr>
          <p:cNvPr id="3" name="标题 2"/>
          <p:cNvSpPr>
            <a:spLocks noGrp="1"/>
          </p:cNvSpPr>
          <p:nvPr>
            <p:ph type="title"/>
          </p:nvPr>
        </p:nvSpPr>
        <p:spPr>
          <a:xfrm>
            <a:off x="457200" y="357174"/>
            <a:ext cx="8229600" cy="1143000"/>
          </a:xfrm>
        </p:spPr>
        <p:txBody>
          <a:bodyPr>
            <a:noAutofit/>
          </a:bodyPr>
          <a:lstStyle/>
          <a:p>
            <a:r>
              <a:rPr lang="zh-CN" altLang="en-US" sz="4000" dirty="0" smtClean="0"/>
              <a:t>数据处理指令</a:t>
            </a:r>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a:t>
            </a:r>
            <a:r>
              <a:rPr lang="pt-BR" dirty="0" smtClean="0"/>
              <a:t>10</a:t>
            </a:r>
            <a:r>
              <a:rPr lang="zh-CN" altLang="en-US" dirty="0" smtClean="0"/>
              <a:t>）测试位</a:t>
            </a:r>
            <a:r>
              <a:rPr lang="pt-BR" dirty="0" smtClean="0"/>
              <a:t>TST</a:t>
            </a:r>
            <a:endParaRPr lang="zh-CN" altLang="en-US" dirty="0" smtClean="0"/>
          </a:p>
          <a:p>
            <a:r>
              <a:rPr lang="zh-CN" altLang="en-US" dirty="0" smtClean="0"/>
              <a:t>格式：</a:t>
            </a:r>
            <a:r>
              <a:rPr lang="pt-BR" dirty="0" smtClean="0"/>
              <a:t>TST Rn,Rm</a:t>
            </a:r>
            <a:endParaRPr lang="zh-CN" altLang="en-US" dirty="0" smtClean="0"/>
          </a:p>
          <a:p>
            <a:r>
              <a:rPr lang="zh-CN" altLang="en-US" dirty="0" smtClean="0"/>
              <a:t>其中，</a:t>
            </a:r>
          </a:p>
          <a:p>
            <a:r>
              <a:rPr lang="pt-BR" dirty="0" smtClean="0"/>
              <a:t>Rn</a:t>
            </a:r>
            <a:r>
              <a:rPr lang="zh-CN" altLang="en-US" dirty="0" smtClean="0"/>
              <a:t>：第</a:t>
            </a:r>
            <a:r>
              <a:rPr lang="pt-BR" dirty="0" smtClean="0"/>
              <a:t>1</a:t>
            </a:r>
            <a:r>
              <a:rPr lang="zh-CN" altLang="en-US" dirty="0" smtClean="0"/>
              <a:t>操作数寄存器。</a:t>
            </a:r>
          </a:p>
          <a:p>
            <a:r>
              <a:rPr lang="en-US" dirty="0" err="1" smtClean="0"/>
              <a:t>Rm</a:t>
            </a:r>
            <a:r>
              <a:rPr lang="zh-CN" altLang="en-US" dirty="0" smtClean="0"/>
              <a:t>：第</a:t>
            </a:r>
            <a:r>
              <a:rPr lang="en-US" dirty="0" smtClean="0"/>
              <a:t>2</a:t>
            </a:r>
            <a:r>
              <a:rPr lang="zh-CN" altLang="en-US" dirty="0" smtClean="0"/>
              <a:t>操作数寄存器。</a:t>
            </a:r>
          </a:p>
          <a:p>
            <a:r>
              <a:rPr lang="en-US" dirty="0" smtClean="0"/>
              <a:t>TST</a:t>
            </a:r>
            <a:r>
              <a:rPr lang="zh-CN" altLang="en-US" dirty="0" smtClean="0"/>
              <a:t>对</a:t>
            </a:r>
            <a:r>
              <a:rPr lang="en-US" dirty="0" err="1" smtClean="0"/>
              <a:t>Rm</a:t>
            </a:r>
            <a:r>
              <a:rPr lang="zh-CN" altLang="en-US" dirty="0" smtClean="0"/>
              <a:t>和</a:t>
            </a:r>
            <a:r>
              <a:rPr lang="en-US" dirty="0" err="1" smtClean="0"/>
              <a:t>Rn</a:t>
            </a:r>
            <a:r>
              <a:rPr lang="zh-CN" altLang="en-US" dirty="0" smtClean="0"/>
              <a:t>中的值进行按位“与”操作。但不把结果放入寄存器。该指令根据结果更新标志</a:t>
            </a:r>
            <a:r>
              <a:rPr lang="en-US" dirty="0" smtClean="0"/>
              <a:t>N</a:t>
            </a:r>
            <a:r>
              <a:rPr lang="zh-CN" altLang="en-US" dirty="0" smtClean="0"/>
              <a:t>和</a:t>
            </a:r>
            <a:r>
              <a:rPr lang="en-US" dirty="0" smtClean="0"/>
              <a:t>Z</a:t>
            </a:r>
            <a:r>
              <a:rPr lang="zh-CN" altLang="en-US" dirty="0" smtClean="0"/>
              <a:t>，标志</a:t>
            </a:r>
            <a:r>
              <a:rPr lang="en-US" dirty="0" smtClean="0"/>
              <a:t>C</a:t>
            </a:r>
            <a:r>
              <a:rPr lang="zh-CN" altLang="en-US" dirty="0" smtClean="0"/>
              <a:t>和</a:t>
            </a:r>
            <a:r>
              <a:rPr lang="en-US" dirty="0" smtClean="0"/>
              <a:t>V</a:t>
            </a:r>
            <a:r>
              <a:rPr lang="zh-CN" altLang="en-US" dirty="0" smtClean="0"/>
              <a:t>不受影响。</a:t>
            </a:r>
            <a:r>
              <a:rPr lang="en-US" dirty="0" err="1" smtClean="0"/>
              <a:t>Rn</a:t>
            </a:r>
            <a:r>
              <a:rPr lang="zh-CN" altLang="en-US" dirty="0" smtClean="0"/>
              <a:t>和</a:t>
            </a:r>
            <a:r>
              <a:rPr lang="en-US" dirty="0" err="1" smtClean="0"/>
              <a:t>Rm</a:t>
            </a:r>
            <a:r>
              <a:rPr lang="zh-CN" altLang="en-US" dirty="0" smtClean="0"/>
              <a:t>必须在</a:t>
            </a:r>
            <a:r>
              <a:rPr lang="en-US" dirty="0" smtClean="0"/>
              <a:t>R0</a:t>
            </a:r>
            <a:r>
              <a:rPr lang="zh-CN" altLang="en-US" dirty="0" smtClean="0"/>
              <a:t>～</a:t>
            </a:r>
            <a:r>
              <a:rPr lang="en-US" dirty="0" smtClean="0"/>
              <a:t>R7</a:t>
            </a:r>
            <a:r>
              <a:rPr lang="zh-CN" altLang="en-US" dirty="0" smtClean="0"/>
              <a:t>范围内。</a:t>
            </a:r>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sz="4000" dirty="0" smtClean="0"/>
              <a:t>数据处理指令</a:t>
            </a:r>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smtClean="0"/>
              <a:t>（</a:t>
            </a:r>
            <a:r>
              <a:rPr lang="pt-BR" dirty="0" smtClean="0"/>
              <a:t>1</a:t>
            </a:r>
            <a:r>
              <a:rPr lang="zh-CN" altLang="en-US" dirty="0" smtClean="0"/>
              <a:t>）分支</a:t>
            </a:r>
            <a:r>
              <a:rPr lang="pt-BR" dirty="0" smtClean="0"/>
              <a:t>B</a:t>
            </a:r>
            <a:r>
              <a:rPr lang="zh-CN" altLang="en-US" dirty="0" smtClean="0"/>
              <a:t>指令</a:t>
            </a:r>
          </a:p>
          <a:p>
            <a:r>
              <a:rPr lang="zh-CN" altLang="en-US" dirty="0" smtClean="0"/>
              <a:t>这是</a:t>
            </a:r>
            <a:r>
              <a:rPr lang="en-US" dirty="0" smtClean="0"/>
              <a:t>Thumb</a:t>
            </a:r>
            <a:r>
              <a:rPr lang="zh-CN" altLang="en-US" dirty="0" smtClean="0"/>
              <a:t>指令集中唯一的有条件指令。</a:t>
            </a:r>
          </a:p>
          <a:p>
            <a:r>
              <a:rPr lang="zh-CN" altLang="en-US" dirty="0" smtClean="0"/>
              <a:t>格式：</a:t>
            </a:r>
            <a:r>
              <a:rPr lang="en-US" dirty="0" smtClean="0"/>
              <a:t>B{</a:t>
            </a:r>
            <a:r>
              <a:rPr lang="en-US" dirty="0" err="1" smtClean="0"/>
              <a:t>cond</a:t>
            </a:r>
            <a:r>
              <a:rPr lang="en-US" dirty="0" smtClean="0"/>
              <a:t>} label</a:t>
            </a:r>
            <a:endParaRPr lang="zh-CN" altLang="en-US" dirty="0" smtClean="0"/>
          </a:p>
          <a:p>
            <a:r>
              <a:rPr lang="zh-CN" altLang="en-US" dirty="0" smtClean="0"/>
              <a:t>其中，</a:t>
            </a:r>
            <a:r>
              <a:rPr lang="en-US" dirty="0" smtClean="0"/>
              <a:t>label</a:t>
            </a:r>
            <a:r>
              <a:rPr lang="zh-CN" altLang="en-US" dirty="0" smtClean="0"/>
              <a:t>是程序相对偏移表达式，通常是在同一代码块内的标号。若使用</a:t>
            </a:r>
            <a:r>
              <a:rPr lang="en-US" dirty="0" err="1" smtClean="0"/>
              <a:t>cond</a:t>
            </a:r>
            <a:r>
              <a:rPr lang="zh-CN" altLang="en-US" dirty="0" smtClean="0"/>
              <a:t>，则</a:t>
            </a:r>
            <a:r>
              <a:rPr lang="en-US" dirty="0" smtClean="0"/>
              <a:t>label</a:t>
            </a:r>
            <a:r>
              <a:rPr lang="zh-CN" altLang="en-US" dirty="0" smtClean="0"/>
              <a:t>必须在当前指令的</a:t>
            </a:r>
            <a:r>
              <a:rPr lang="en-US" dirty="0" smtClean="0"/>
              <a:t>−256</a:t>
            </a:r>
            <a:r>
              <a:rPr lang="zh-CN" altLang="en-US" dirty="0" smtClean="0"/>
              <a:t>～</a:t>
            </a:r>
            <a:r>
              <a:rPr lang="en-US" dirty="0" smtClean="0"/>
              <a:t>+256</a:t>
            </a:r>
            <a:r>
              <a:rPr lang="zh-CN" altLang="en-US" dirty="0" smtClean="0"/>
              <a:t>字节范围内。若指令是无条件的，则</a:t>
            </a:r>
            <a:r>
              <a:rPr lang="en-US" dirty="0" smtClean="0"/>
              <a:t>label</a:t>
            </a:r>
            <a:r>
              <a:rPr lang="zh-CN" altLang="en-US" dirty="0" smtClean="0"/>
              <a:t>必须在</a:t>
            </a:r>
            <a:r>
              <a:rPr lang="en-US" altLang="zh-CN" dirty="0" smtClean="0"/>
              <a:t>±</a:t>
            </a:r>
            <a:r>
              <a:rPr lang="en-US" dirty="0" smtClean="0"/>
              <a:t>2KB</a:t>
            </a:r>
            <a:r>
              <a:rPr lang="zh-CN" altLang="en-US" dirty="0" smtClean="0"/>
              <a:t>范围内。若</a:t>
            </a:r>
            <a:r>
              <a:rPr lang="en-US" dirty="0" err="1" smtClean="0"/>
              <a:t>cond</a:t>
            </a:r>
            <a:r>
              <a:rPr lang="zh-CN" altLang="en-US" dirty="0" smtClean="0"/>
              <a:t>满足或不使用</a:t>
            </a:r>
            <a:r>
              <a:rPr lang="en-US" dirty="0" err="1" smtClean="0"/>
              <a:t>cond</a:t>
            </a:r>
            <a:r>
              <a:rPr lang="zh-CN" altLang="en-US" dirty="0" smtClean="0"/>
              <a:t>，则</a:t>
            </a:r>
            <a:r>
              <a:rPr lang="en-US" dirty="0" smtClean="0"/>
              <a:t>B</a:t>
            </a:r>
            <a:r>
              <a:rPr lang="zh-CN" altLang="en-US" dirty="0" smtClean="0"/>
              <a:t>指令引起处理器转移到</a:t>
            </a:r>
            <a:r>
              <a:rPr lang="en-US" dirty="0" smtClean="0"/>
              <a:t>label</a:t>
            </a:r>
            <a:r>
              <a:rPr lang="zh-CN" altLang="en-US" dirty="0" smtClean="0"/>
              <a:t>。</a:t>
            </a:r>
            <a:r>
              <a:rPr lang="en-US" dirty="0" smtClean="0"/>
              <a:t>label</a:t>
            </a:r>
            <a:r>
              <a:rPr lang="zh-CN" altLang="en-US" dirty="0" smtClean="0"/>
              <a:t>必须在指定限制内。</a:t>
            </a:r>
            <a:r>
              <a:rPr lang="en-US" dirty="0" smtClean="0"/>
              <a:t>ARM</a:t>
            </a:r>
            <a:r>
              <a:rPr lang="zh-CN" altLang="en-US" dirty="0" smtClean="0"/>
              <a:t>链接器不能增加代码来产生更长的转移。例如：</a:t>
            </a:r>
          </a:p>
          <a:p>
            <a:r>
              <a:rPr lang="en-US" dirty="0" smtClean="0"/>
              <a:t> </a:t>
            </a:r>
            <a:endParaRPr lang="zh-CN" altLang="en-US" dirty="0" smtClean="0"/>
          </a:p>
          <a:p>
            <a:r>
              <a:rPr lang="en-US" dirty="0" smtClean="0"/>
              <a:t>B </a:t>
            </a:r>
            <a:r>
              <a:rPr lang="en-US" dirty="0" err="1" smtClean="0"/>
              <a:t>dloop</a:t>
            </a:r>
            <a:endParaRPr lang="zh-CN" altLang="en-US" dirty="0" smtClean="0"/>
          </a:p>
          <a:p>
            <a:r>
              <a:rPr lang="en-US" dirty="0" smtClean="0"/>
              <a:t>BEG </a:t>
            </a:r>
            <a:r>
              <a:rPr lang="en-US" dirty="0" err="1" smtClean="0"/>
              <a:t>sectB</a:t>
            </a:r>
            <a:endParaRPr lang="zh-CN" altLang="en-US" dirty="0" smtClean="0"/>
          </a:p>
          <a:p>
            <a:endParaRPr lang="zh-CN" altLang="en-US" dirty="0"/>
          </a:p>
        </p:txBody>
      </p:sp>
      <p:sp>
        <p:nvSpPr>
          <p:cNvPr id="3" name="标题 2"/>
          <p:cNvSpPr>
            <a:spLocks noGrp="1"/>
          </p:cNvSpPr>
          <p:nvPr>
            <p:ph type="title"/>
          </p:nvPr>
        </p:nvSpPr>
        <p:spPr>
          <a:xfrm>
            <a:off x="457200" y="357174"/>
            <a:ext cx="8229600" cy="1143000"/>
          </a:xfrm>
        </p:spPr>
        <p:txBody>
          <a:bodyPr>
            <a:noAutofit/>
          </a:bodyPr>
          <a:lstStyle/>
          <a:p>
            <a:r>
              <a:rPr lang="en-US" altLang="zh-CN" sz="4000" dirty="0" smtClean="0"/>
              <a:t/>
            </a:r>
            <a:br>
              <a:rPr lang="en-US" altLang="zh-CN" sz="4000" dirty="0" smtClean="0"/>
            </a:br>
            <a:r>
              <a:rPr lang="zh-CN" altLang="en-US" sz="4000" dirty="0" smtClean="0"/>
              <a:t>分支指令</a:t>
            </a:r>
            <a:br>
              <a:rPr lang="zh-CN" altLang="en-US" sz="4000" dirty="0" smtClean="0"/>
            </a:br>
            <a:endParaRPr lang="zh-CN" altLang="en-US" sz="40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en-US" dirty="0" smtClean="0"/>
              <a:t>ARM10E</a:t>
            </a:r>
            <a:r>
              <a:rPr lang="zh-CN" altLang="en-US" dirty="0" smtClean="0"/>
              <a:t>系列微处理器的主要特点如下：</a:t>
            </a:r>
          </a:p>
          <a:p>
            <a:r>
              <a:rPr lang="zh-CN" altLang="en-US" dirty="0" smtClean="0"/>
              <a:t>① 支持</a:t>
            </a:r>
            <a:r>
              <a:rPr lang="en-US" dirty="0" smtClean="0"/>
              <a:t>DSP</a:t>
            </a:r>
            <a:r>
              <a:rPr lang="zh-CN" altLang="en-US" dirty="0" smtClean="0"/>
              <a:t>指令集，适合于需要高速数字信号处理的场合。</a:t>
            </a:r>
          </a:p>
          <a:p>
            <a:r>
              <a:rPr lang="zh-CN" altLang="en-US" dirty="0" smtClean="0"/>
              <a:t>② </a:t>
            </a:r>
            <a:r>
              <a:rPr lang="en-US" dirty="0" smtClean="0"/>
              <a:t>6</a:t>
            </a:r>
            <a:r>
              <a:rPr lang="zh-CN" altLang="en-US" dirty="0" smtClean="0"/>
              <a:t>级整数流水线，指令执行效率更高。</a:t>
            </a:r>
          </a:p>
          <a:p>
            <a:r>
              <a:rPr lang="zh-CN" altLang="en-US" dirty="0" smtClean="0"/>
              <a:t>③ 支持</a:t>
            </a:r>
            <a:r>
              <a:rPr lang="en-US" dirty="0" smtClean="0"/>
              <a:t>32</a:t>
            </a:r>
            <a:r>
              <a:rPr lang="zh-CN" altLang="en-US" dirty="0" smtClean="0"/>
              <a:t>位</a:t>
            </a:r>
            <a:r>
              <a:rPr lang="en-US" dirty="0" smtClean="0"/>
              <a:t>ARM</a:t>
            </a:r>
            <a:r>
              <a:rPr lang="zh-CN" altLang="en-US" dirty="0" smtClean="0"/>
              <a:t>指令集和</a:t>
            </a:r>
            <a:r>
              <a:rPr lang="en-US" dirty="0" smtClean="0"/>
              <a:t>16</a:t>
            </a:r>
            <a:r>
              <a:rPr lang="zh-CN" altLang="en-US" dirty="0" smtClean="0"/>
              <a:t>位</a:t>
            </a:r>
            <a:r>
              <a:rPr lang="en-US" dirty="0" smtClean="0"/>
              <a:t>Thumb</a:t>
            </a:r>
            <a:r>
              <a:rPr lang="zh-CN" altLang="en-US" dirty="0" smtClean="0"/>
              <a:t>指令集。</a:t>
            </a:r>
          </a:p>
          <a:p>
            <a:r>
              <a:rPr lang="zh-CN" altLang="en-US" dirty="0" smtClean="0"/>
              <a:t>④ 支持</a:t>
            </a:r>
            <a:r>
              <a:rPr lang="en-US" dirty="0" smtClean="0"/>
              <a:t>32</a:t>
            </a:r>
            <a:r>
              <a:rPr lang="zh-CN" altLang="en-US" dirty="0" smtClean="0"/>
              <a:t>位的高速</a:t>
            </a:r>
            <a:r>
              <a:rPr lang="en-US" dirty="0" smtClean="0"/>
              <a:t>AMBA</a:t>
            </a:r>
            <a:r>
              <a:rPr lang="zh-CN" altLang="en-US" dirty="0" smtClean="0"/>
              <a:t>总线接口。</a:t>
            </a:r>
          </a:p>
          <a:p>
            <a:r>
              <a:rPr lang="zh-CN" altLang="en-US" dirty="0" smtClean="0"/>
              <a:t>⑤ 支持</a:t>
            </a:r>
            <a:r>
              <a:rPr lang="en-US" dirty="0" smtClean="0"/>
              <a:t>VFP10</a:t>
            </a:r>
            <a:r>
              <a:rPr lang="zh-CN" altLang="en-US" dirty="0" smtClean="0"/>
              <a:t>浮点处理协处理器。</a:t>
            </a:r>
          </a:p>
          <a:p>
            <a:r>
              <a:rPr lang="zh-CN" altLang="en-US" dirty="0" smtClean="0"/>
              <a:t>⑥ 全性能</a:t>
            </a:r>
            <a:r>
              <a:rPr lang="en-US" dirty="0" smtClean="0"/>
              <a:t>MMU</a:t>
            </a:r>
            <a:r>
              <a:rPr lang="zh-CN" altLang="en-US" dirty="0" smtClean="0"/>
              <a:t>，支持</a:t>
            </a:r>
            <a:r>
              <a:rPr lang="en-US" dirty="0" smtClean="0"/>
              <a:t>Windows CE</a:t>
            </a:r>
            <a:r>
              <a:rPr lang="zh-CN" altLang="en-US" dirty="0" smtClean="0"/>
              <a:t>、</a:t>
            </a:r>
            <a:r>
              <a:rPr lang="en-US" dirty="0" smtClean="0"/>
              <a:t>Linux</a:t>
            </a:r>
            <a:r>
              <a:rPr lang="zh-CN" altLang="en-US" dirty="0" smtClean="0"/>
              <a:t>、</a:t>
            </a:r>
            <a:r>
              <a:rPr lang="en-US" dirty="0" smtClean="0"/>
              <a:t>Palm OS</a:t>
            </a:r>
            <a:r>
              <a:rPr lang="zh-CN" altLang="en-US" dirty="0" smtClean="0"/>
              <a:t>等主流嵌入式操作系统。</a:t>
            </a:r>
          </a:p>
          <a:p>
            <a:r>
              <a:rPr lang="zh-CN" altLang="en-US" dirty="0" smtClean="0"/>
              <a:t>⑦ 支持数据</a:t>
            </a:r>
            <a:r>
              <a:rPr lang="en-US" dirty="0" smtClean="0"/>
              <a:t>Cache</a:t>
            </a:r>
            <a:r>
              <a:rPr lang="zh-CN" altLang="en-US" dirty="0" smtClean="0"/>
              <a:t>和指令</a:t>
            </a:r>
            <a:r>
              <a:rPr lang="en-US" dirty="0" smtClean="0"/>
              <a:t>Cache</a:t>
            </a:r>
            <a:r>
              <a:rPr lang="zh-CN" altLang="en-US" dirty="0" smtClean="0"/>
              <a:t>，具有更高的指令和数据处理能力。</a:t>
            </a:r>
          </a:p>
          <a:p>
            <a:r>
              <a:rPr lang="zh-CN" altLang="en-US" dirty="0" smtClean="0"/>
              <a:t>⑧ 主频最高可达</a:t>
            </a:r>
            <a:r>
              <a:rPr lang="en-US" dirty="0" smtClean="0"/>
              <a:t>400MIPS</a:t>
            </a:r>
            <a:r>
              <a:rPr lang="zh-CN" altLang="en-US" dirty="0" smtClean="0"/>
              <a:t>。</a:t>
            </a:r>
          </a:p>
          <a:p>
            <a:r>
              <a:rPr lang="zh-CN" altLang="en-US" dirty="0" smtClean="0"/>
              <a:t>⑨ 内嵌并行读</a:t>
            </a:r>
            <a:r>
              <a:rPr lang="en-US" dirty="0" smtClean="0"/>
              <a:t>/</a:t>
            </a:r>
            <a:r>
              <a:rPr lang="zh-CN" altLang="en-US" dirty="0" smtClean="0"/>
              <a:t>写操作部件。</a:t>
            </a:r>
          </a:p>
          <a:p>
            <a:endParaRPr lang="zh-CN" altLang="en-US" dirty="0"/>
          </a:p>
        </p:txBody>
      </p:sp>
      <p:sp>
        <p:nvSpPr>
          <p:cNvPr id="2" name="标题 1"/>
          <p:cNvSpPr>
            <a:spLocks noGrp="1"/>
          </p:cNvSpPr>
          <p:nvPr>
            <p:ph type="title"/>
          </p:nvPr>
        </p:nvSpPr>
        <p:spPr>
          <a:xfrm>
            <a:off x="457200" y="357174"/>
            <a:ext cx="8229600" cy="1143000"/>
          </a:xfrm>
        </p:spPr>
        <p:txBody>
          <a:bodyPr>
            <a:normAutofit/>
          </a:bodyPr>
          <a:lstStyle/>
          <a:p>
            <a:r>
              <a:rPr lang="en-US" sz="4400" dirty="0" smtClean="0"/>
              <a:t>ARM</a:t>
            </a:r>
            <a:r>
              <a:rPr lang="zh-CN" altLang="en-US" sz="4400" dirty="0" smtClean="0"/>
              <a:t>处理器内核系列</a:t>
            </a:r>
            <a:endParaRPr lang="zh-CN" altLang="en-US" sz="44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a:t>
            </a:r>
            <a:r>
              <a:rPr lang="en-US" dirty="0" smtClean="0"/>
              <a:t>2</a:t>
            </a:r>
            <a:r>
              <a:rPr lang="zh-CN" altLang="en-US" dirty="0" smtClean="0"/>
              <a:t>）带链接的长分支</a:t>
            </a:r>
            <a:r>
              <a:rPr lang="en-US" dirty="0" smtClean="0"/>
              <a:t>BL</a:t>
            </a:r>
            <a:r>
              <a:rPr lang="zh-CN" altLang="en-US" dirty="0" smtClean="0"/>
              <a:t>指令</a:t>
            </a:r>
          </a:p>
          <a:p>
            <a:r>
              <a:rPr lang="zh-CN" altLang="en-US" dirty="0" smtClean="0"/>
              <a:t>格式：</a:t>
            </a:r>
            <a:r>
              <a:rPr lang="en-US" dirty="0" smtClean="0"/>
              <a:t>BL label</a:t>
            </a:r>
            <a:endParaRPr lang="zh-CN" altLang="en-US" dirty="0" smtClean="0"/>
          </a:p>
          <a:p>
            <a:r>
              <a:rPr lang="zh-CN" altLang="en-US" dirty="0" smtClean="0"/>
              <a:t>其中，</a:t>
            </a:r>
            <a:r>
              <a:rPr lang="en-US" dirty="0" smtClean="0"/>
              <a:t>1abel</a:t>
            </a:r>
            <a:r>
              <a:rPr lang="zh-CN" altLang="en-US" dirty="0" smtClean="0"/>
              <a:t>为程序相对转移表达式。</a:t>
            </a:r>
            <a:r>
              <a:rPr lang="en-US" dirty="0" smtClean="0"/>
              <a:t>BL</a:t>
            </a:r>
            <a:r>
              <a:rPr lang="zh-CN" altLang="en-US" dirty="0" smtClean="0"/>
              <a:t>指令将下一条指令的地址复制到</a:t>
            </a:r>
            <a:r>
              <a:rPr lang="en-US" dirty="0" smtClean="0"/>
              <a:t>R14</a:t>
            </a:r>
            <a:r>
              <a:rPr lang="zh-CN" altLang="en-US" dirty="0" smtClean="0"/>
              <a:t>（链接寄存器），并引起处理器转移到</a:t>
            </a:r>
            <a:r>
              <a:rPr lang="en-US" dirty="0" smtClean="0"/>
              <a:t>1abel</a:t>
            </a:r>
            <a:r>
              <a:rPr lang="zh-CN" altLang="en-US" dirty="0" smtClean="0"/>
              <a:t>。</a:t>
            </a:r>
            <a:r>
              <a:rPr lang="en-US" dirty="0" smtClean="0"/>
              <a:t>BL</a:t>
            </a:r>
            <a:r>
              <a:rPr lang="zh-CN" altLang="en-US" dirty="0" smtClean="0"/>
              <a:t>指令不能转移到当前指令</a:t>
            </a:r>
            <a:r>
              <a:rPr lang="en-US" altLang="zh-CN" dirty="0" smtClean="0"/>
              <a:t>±</a:t>
            </a:r>
            <a:r>
              <a:rPr lang="en-US" dirty="0" smtClean="0"/>
              <a:t>4MB</a:t>
            </a:r>
            <a:r>
              <a:rPr lang="zh-CN" altLang="en-US" dirty="0" smtClean="0"/>
              <a:t>以外的地址。必要时，</a:t>
            </a:r>
            <a:r>
              <a:rPr lang="en-US" dirty="0" smtClean="0"/>
              <a:t>ARM</a:t>
            </a:r>
            <a:r>
              <a:rPr lang="zh-CN" altLang="en-US" dirty="0" smtClean="0"/>
              <a:t>链接器插入代码以允许更长的转移。例如：</a:t>
            </a:r>
          </a:p>
          <a:p>
            <a:r>
              <a:rPr lang="en-US" dirty="0" smtClean="0"/>
              <a:t> </a:t>
            </a:r>
            <a:endParaRPr lang="zh-CN" altLang="en-US" dirty="0" smtClean="0"/>
          </a:p>
          <a:p>
            <a:r>
              <a:rPr lang="en-US" dirty="0" smtClean="0"/>
              <a:t>BL extract</a:t>
            </a:r>
            <a:endParaRPr lang="zh-CN" altLang="en-US" dirty="0" smtClean="0"/>
          </a:p>
          <a:p>
            <a:endParaRPr lang="zh-CN" altLang="en-US" dirty="0"/>
          </a:p>
        </p:txBody>
      </p:sp>
      <p:sp>
        <p:nvSpPr>
          <p:cNvPr id="3" name="标题 2"/>
          <p:cNvSpPr>
            <a:spLocks noGrp="1"/>
          </p:cNvSpPr>
          <p:nvPr>
            <p:ph type="title"/>
          </p:nvPr>
        </p:nvSpPr>
        <p:spPr>
          <a:xfrm>
            <a:off x="457200" y="357174"/>
            <a:ext cx="8229600" cy="1143000"/>
          </a:xfrm>
        </p:spPr>
        <p:txBody>
          <a:bodyPr>
            <a:noAutofit/>
          </a:bodyPr>
          <a:lstStyle/>
          <a:p>
            <a:r>
              <a:rPr lang="en-US" altLang="zh-CN" sz="4000" dirty="0" smtClean="0"/>
              <a:t/>
            </a:r>
            <a:br>
              <a:rPr lang="en-US" altLang="zh-CN" sz="4000" dirty="0" smtClean="0"/>
            </a:br>
            <a:r>
              <a:rPr lang="zh-CN" altLang="en-US" sz="4000" dirty="0" smtClean="0"/>
              <a:t>分支指令</a:t>
            </a:r>
            <a:br>
              <a:rPr lang="zh-CN" altLang="en-US" sz="4000" dirty="0" smtClean="0"/>
            </a:br>
            <a:endParaRPr lang="zh-CN" altLang="en-US" sz="40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a:t>
            </a:r>
            <a:r>
              <a:rPr lang="en-US" dirty="0" smtClean="0"/>
              <a:t>3</a:t>
            </a:r>
            <a:r>
              <a:rPr lang="zh-CN" altLang="en-US" dirty="0" smtClean="0"/>
              <a:t>）分支，并可选地切换指令集</a:t>
            </a:r>
            <a:r>
              <a:rPr lang="en-US" dirty="0" smtClean="0"/>
              <a:t>BX</a:t>
            </a:r>
            <a:endParaRPr lang="zh-CN" altLang="en-US" dirty="0" smtClean="0"/>
          </a:p>
          <a:p>
            <a:r>
              <a:rPr lang="zh-CN" altLang="en-US" dirty="0" smtClean="0"/>
              <a:t>格式：</a:t>
            </a:r>
            <a:r>
              <a:rPr lang="en-US" dirty="0" smtClean="0"/>
              <a:t>BX </a:t>
            </a:r>
            <a:r>
              <a:rPr lang="en-US" dirty="0" err="1" smtClean="0"/>
              <a:t>Rm</a:t>
            </a:r>
            <a:endParaRPr lang="zh-CN" altLang="en-US" dirty="0" smtClean="0"/>
          </a:p>
          <a:p>
            <a:r>
              <a:rPr lang="zh-CN" altLang="en-US" dirty="0" smtClean="0"/>
              <a:t>其中，</a:t>
            </a:r>
            <a:r>
              <a:rPr lang="en-US" dirty="0" err="1" smtClean="0"/>
              <a:t>Rm</a:t>
            </a:r>
            <a:r>
              <a:rPr lang="zh-CN" altLang="en-US" dirty="0" smtClean="0"/>
              <a:t>装有分支目的地址的</a:t>
            </a:r>
            <a:r>
              <a:rPr lang="en-US" dirty="0" smtClean="0"/>
              <a:t>ARM</a:t>
            </a:r>
            <a:r>
              <a:rPr lang="zh-CN" altLang="en-US" dirty="0" smtClean="0"/>
              <a:t>寄存器。</a:t>
            </a:r>
            <a:r>
              <a:rPr lang="en-US" dirty="0" err="1" smtClean="0"/>
              <a:t>Rm</a:t>
            </a:r>
            <a:r>
              <a:rPr lang="zh-CN" altLang="en-US" dirty="0" smtClean="0"/>
              <a:t>的位</a:t>
            </a:r>
            <a:r>
              <a:rPr lang="en-US" dirty="0" smtClean="0"/>
              <a:t>[0]</a:t>
            </a:r>
            <a:r>
              <a:rPr lang="zh-CN" altLang="en-US" dirty="0" smtClean="0"/>
              <a:t>不用于地址部分。若</a:t>
            </a:r>
            <a:r>
              <a:rPr lang="en-US" dirty="0" err="1" smtClean="0"/>
              <a:t>Rm</a:t>
            </a:r>
            <a:r>
              <a:rPr lang="en-US" dirty="0" smtClean="0"/>
              <a:t> </a:t>
            </a:r>
            <a:r>
              <a:rPr lang="zh-CN" altLang="en-US" dirty="0" smtClean="0"/>
              <a:t>的位</a:t>
            </a:r>
            <a:r>
              <a:rPr lang="en-US" dirty="0" smtClean="0"/>
              <a:t>[0]</a:t>
            </a:r>
            <a:r>
              <a:rPr lang="zh-CN" altLang="en-US" dirty="0" smtClean="0"/>
              <a:t>清零，则位</a:t>
            </a:r>
            <a:r>
              <a:rPr lang="en-US" dirty="0" smtClean="0"/>
              <a:t>[1]</a:t>
            </a:r>
            <a:r>
              <a:rPr lang="zh-CN" altLang="en-US" dirty="0" smtClean="0"/>
              <a:t>也必须清零，指令清除</a:t>
            </a:r>
            <a:r>
              <a:rPr lang="en-US" dirty="0" smtClean="0"/>
              <a:t>CPSR</a:t>
            </a:r>
            <a:r>
              <a:rPr lang="zh-CN" altLang="en-US" dirty="0" smtClean="0"/>
              <a:t>中的标志</a:t>
            </a:r>
            <a:r>
              <a:rPr lang="en-US" dirty="0" smtClean="0"/>
              <a:t>T</a:t>
            </a:r>
            <a:r>
              <a:rPr lang="zh-CN" altLang="en-US" dirty="0" smtClean="0"/>
              <a:t>，目的地址的代码被解释为</a:t>
            </a:r>
            <a:r>
              <a:rPr lang="en-US" dirty="0" smtClean="0"/>
              <a:t>ARM</a:t>
            </a:r>
            <a:r>
              <a:rPr lang="zh-CN" altLang="en-US" dirty="0" smtClean="0"/>
              <a:t>代码，</a:t>
            </a:r>
            <a:r>
              <a:rPr lang="en-US" dirty="0" smtClean="0"/>
              <a:t>BX</a:t>
            </a:r>
            <a:r>
              <a:rPr lang="zh-CN" altLang="en-US" dirty="0" smtClean="0"/>
              <a:t>指令引起处理器转移到</a:t>
            </a:r>
            <a:r>
              <a:rPr lang="en-US" dirty="0" err="1" smtClean="0"/>
              <a:t>Rm</a:t>
            </a:r>
            <a:r>
              <a:rPr lang="zh-CN" altLang="en-US" dirty="0" smtClean="0"/>
              <a:t>存储的地址。若</a:t>
            </a:r>
            <a:r>
              <a:rPr lang="en-US" dirty="0" err="1" smtClean="0"/>
              <a:t>Rm</a:t>
            </a:r>
            <a:r>
              <a:rPr lang="zh-CN" altLang="en-US" dirty="0" smtClean="0"/>
              <a:t>的位</a:t>
            </a:r>
            <a:r>
              <a:rPr lang="en-US" dirty="0" smtClean="0"/>
              <a:t>[0]</a:t>
            </a:r>
            <a:r>
              <a:rPr lang="zh-CN" altLang="en-US" dirty="0" smtClean="0"/>
              <a:t>置位，则指令集切换到</a:t>
            </a:r>
            <a:r>
              <a:rPr lang="en-US" dirty="0" smtClean="0"/>
              <a:t>Thumb</a:t>
            </a:r>
            <a:r>
              <a:rPr lang="zh-CN" altLang="en-US" dirty="0" smtClean="0"/>
              <a:t>状态。例如：</a:t>
            </a:r>
          </a:p>
          <a:p>
            <a:r>
              <a:rPr lang="en-US" dirty="0" smtClean="0"/>
              <a:t> </a:t>
            </a:r>
            <a:endParaRPr lang="zh-CN" altLang="en-US" dirty="0" smtClean="0"/>
          </a:p>
          <a:p>
            <a:r>
              <a:rPr lang="en-US" dirty="0" smtClean="0"/>
              <a:t>BX R5</a:t>
            </a:r>
            <a:endParaRPr lang="zh-CN" altLang="en-US" dirty="0" smtClean="0"/>
          </a:p>
          <a:p>
            <a:r>
              <a:rPr lang="en-US" dirty="0" smtClean="0"/>
              <a:t> </a:t>
            </a:r>
            <a:endParaRPr lang="zh-CN" altLang="en-US" dirty="0" smtClean="0"/>
          </a:p>
          <a:p>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sz="4000" dirty="0" smtClean="0"/>
              <a:t>分支指令</a:t>
            </a:r>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en-US" dirty="0" smtClean="0"/>
              <a:t>（</a:t>
            </a:r>
            <a:r>
              <a:rPr lang="en-US" dirty="0" smtClean="0"/>
              <a:t>4</a:t>
            </a:r>
            <a:r>
              <a:rPr lang="zh-CN" altLang="en-US" dirty="0" smtClean="0"/>
              <a:t>）带链接分支，并可选地交换指令集</a:t>
            </a:r>
            <a:r>
              <a:rPr lang="en-US" dirty="0" smtClean="0"/>
              <a:t>BLX</a:t>
            </a:r>
            <a:endParaRPr lang="zh-CN" altLang="en-US" dirty="0" smtClean="0"/>
          </a:p>
          <a:p>
            <a:r>
              <a:rPr lang="zh-CN" altLang="en-US" dirty="0" smtClean="0"/>
              <a:t>格式：</a:t>
            </a:r>
          </a:p>
          <a:p>
            <a:r>
              <a:rPr lang="en-US" dirty="0" smtClean="0"/>
              <a:t>BLX </a:t>
            </a:r>
            <a:r>
              <a:rPr lang="en-US" dirty="0" err="1" smtClean="0"/>
              <a:t>Rm</a:t>
            </a:r>
            <a:endParaRPr lang="zh-CN" altLang="en-US" dirty="0" smtClean="0"/>
          </a:p>
          <a:p>
            <a:r>
              <a:rPr lang="en-US" dirty="0" smtClean="0"/>
              <a:t>BLX label</a:t>
            </a:r>
            <a:endParaRPr lang="zh-CN" altLang="en-US" dirty="0" smtClean="0"/>
          </a:p>
          <a:p>
            <a:r>
              <a:rPr lang="zh-CN" altLang="en-US" dirty="0" smtClean="0"/>
              <a:t>其中，</a:t>
            </a:r>
            <a:r>
              <a:rPr lang="en-US" dirty="0" err="1" smtClean="0"/>
              <a:t>Rm</a:t>
            </a:r>
            <a:r>
              <a:rPr lang="en-US" dirty="0" smtClean="0"/>
              <a:t> </a:t>
            </a:r>
            <a:r>
              <a:rPr lang="zh-CN" altLang="en-US" dirty="0" smtClean="0"/>
              <a:t>装有分支目的地址的</a:t>
            </a:r>
            <a:r>
              <a:rPr lang="en-US" dirty="0" smtClean="0"/>
              <a:t>ARM</a:t>
            </a:r>
            <a:r>
              <a:rPr lang="zh-CN" altLang="en-US" dirty="0" smtClean="0"/>
              <a:t>寄存器。</a:t>
            </a:r>
            <a:r>
              <a:rPr lang="en-US" dirty="0" err="1" smtClean="0"/>
              <a:t>Rm</a:t>
            </a:r>
            <a:r>
              <a:rPr lang="zh-CN" altLang="en-US" dirty="0" smtClean="0"/>
              <a:t>的位</a:t>
            </a:r>
            <a:r>
              <a:rPr lang="en-US" dirty="0" smtClean="0"/>
              <a:t>[0]</a:t>
            </a:r>
            <a:r>
              <a:rPr lang="zh-CN" altLang="en-US" dirty="0" smtClean="0"/>
              <a:t>不用于地址部分。若</a:t>
            </a:r>
            <a:r>
              <a:rPr lang="en-US" dirty="0" err="1" smtClean="0"/>
              <a:t>Rm</a:t>
            </a:r>
            <a:r>
              <a:rPr lang="en-US" dirty="0" smtClean="0"/>
              <a:t> </a:t>
            </a:r>
            <a:r>
              <a:rPr lang="zh-CN" altLang="en-US" dirty="0" smtClean="0"/>
              <a:t>的位</a:t>
            </a:r>
            <a:r>
              <a:rPr lang="en-US" dirty="0" smtClean="0"/>
              <a:t>[0]</a:t>
            </a:r>
            <a:r>
              <a:rPr lang="zh-CN" altLang="en-US" dirty="0" smtClean="0"/>
              <a:t>清零，则位</a:t>
            </a:r>
            <a:r>
              <a:rPr lang="en-US" dirty="0" smtClean="0"/>
              <a:t>[1]</a:t>
            </a:r>
            <a:r>
              <a:rPr lang="zh-CN" altLang="en-US" dirty="0" smtClean="0"/>
              <a:t>必须也清零，指令清除</a:t>
            </a:r>
            <a:r>
              <a:rPr lang="en-US" dirty="0" smtClean="0"/>
              <a:t>CPSR</a:t>
            </a:r>
            <a:r>
              <a:rPr lang="zh-CN" altLang="en-US" dirty="0" smtClean="0"/>
              <a:t>中的标志</a:t>
            </a:r>
            <a:r>
              <a:rPr lang="en-US" dirty="0" smtClean="0"/>
              <a:t>T</a:t>
            </a:r>
            <a:r>
              <a:rPr lang="zh-CN" altLang="en-US" dirty="0" smtClean="0"/>
              <a:t>，目的地址的代码被解释为</a:t>
            </a:r>
            <a:r>
              <a:rPr lang="en-US" dirty="0" smtClean="0"/>
              <a:t>ARM</a:t>
            </a:r>
            <a:r>
              <a:rPr lang="zh-CN" altLang="en-US" dirty="0" smtClean="0"/>
              <a:t>代码。</a:t>
            </a:r>
            <a:r>
              <a:rPr lang="en-US" dirty="0" smtClean="0"/>
              <a:t>label</a:t>
            </a:r>
            <a:r>
              <a:rPr lang="zh-CN" altLang="en-US" dirty="0" smtClean="0"/>
              <a:t>为程序相对偏移表达式，“</a:t>
            </a:r>
            <a:r>
              <a:rPr lang="en-US" dirty="0" smtClean="0"/>
              <a:t>BLX  label</a:t>
            </a:r>
            <a:r>
              <a:rPr lang="zh-CN" altLang="en-US" dirty="0" smtClean="0"/>
              <a:t>”始终引起处理器切换到</a:t>
            </a:r>
            <a:r>
              <a:rPr lang="en-US" dirty="0" smtClean="0"/>
              <a:t>ARM</a:t>
            </a:r>
            <a:r>
              <a:rPr lang="zh-CN" altLang="en-US" dirty="0" smtClean="0"/>
              <a:t>状态。</a:t>
            </a:r>
          </a:p>
          <a:p>
            <a:r>
              <a:rPr lang="en-US" dirty="0" smtClean="0"/>
              <a:t>BLX</a:t>
            </a:r>
            <a:r>
              <a:rPr lang="zh-CN" altLang="en-US" dirty="0" smtClean="0"/>
              <a:t>指令可用于：</a:t>
            </a:r>
          </a:p>
          <a:p>
            <a:r>
              <a:rPr lang="zh-CN" altLang="en-US" dirty="0" smtClean="0"/>
              <a:t>① 复制下一条指令的地址到</a:t>
            </a:r>
            <a:r>
              <a:rPr lang="en-US" dirty="0" smtClean="0"/>
              <a:t>R14</a:t>
            </a:r>
            <a:r>
              <a:rPr lang="zh-CN" altLang="en-US" dirty="0" smtClean="0"/>
              <a:t>；</a:t>
            </a:r>
          </a:p>
          <a:p>
            <a:r>
              <a:rPr lang="zh-CN" altLang="en-US" dirty="0" smtClean="0"/>
              <a:t>② 引起处理器转移到</a:t>
            </a:r>
            <a:r>
              <a:rPr lang="en-US" dirty="0" smtClean="0"/>
              <a:t>label</a:t>
            </a:r>
            <a:r>
              <a:rPr lang="zh-CN" altLang="en-US" dirty="0" smtClean="0"/>
              <a:t>或</a:t>
            </a:r>
            <a:r>
              <a:rPr lang="en-US" dirty="0" err="1" smtClean="0"/>
              <a:t>Rm</a:t>
            </a:r>
            <a:r>
              <a:rPr lang="zh-CN" altLang="en-US" dirty="0" smtClean="0"/>
              <a:t>存储的地址。</a:t>
            </a:r>
          </a:p>
          <a:p>
            <a:r>
              <a:rPr lang="zh-CN" altLang="en-US" dirty="0" smtClean="0"/>
              <a:t>如果</a:t>
            </a:r>
            <a:r>
              <a:rPr lang="en-US" dirty="0" err="1" smtClean="0"/>
              <a:t>Rm</a:t>
            </a:r>
            <a:r>
              <a:rPr lang="zh-CN" altLang="en-US" dirty="0" smtClean="0"/>
              <a:t>的位</a:t>
            </a:r>
            <a:r>
              <a:rPr lang="en-US" dirty="0" smtClean="0"/>
              <a:t>[0]</a:t>
            </a:r>
            <a:r>
              <a:rPr lang="zh-CN" altLang="en-US" dirty="0" smtClean="0"/>
              <a:t>清零，或使用“</a:t>
            </a:r>
            <a:r>
              <a:rPr lang="en-US" dirty="0" smtClean="0"/>
              <a:t>BLX  label</a:t>
            </a:r>
            <a:r>
              <a:rPr lang="zh-CN" altLang="en-US" dirty="0" smtClean="0"/>
              <a:t>”形式，则指令集切换到</a:t>
            </a:r>
            <a:r>
              <a:rPr lang="en-US" dirty="0" smtClean="0"/>
              <a:t>ARM</a:t>
            </a:r>
            <a:r>
              <a:rPr lang="zh-CN" altLang="en-US" dirty="0" smtClean="0"/>
              <a:t>状态。指令不能转移到当前指令</a:t>
            </a:r>
            <a:r>
              <a:rPr lang="en-US" altLang="zh-CN" dirty="0" smtClean="0"/>
              <a:t>±</a:t>
            </a:r>
            <a:r>
              <a:rPr lang="en-US" dirty="0" smtClean="0"/>
              <a:t>4MB</a:t>
            </a:r>
            <a:r>
              <a:rPr lang="zh-CN" altLang="en-US" dirty="0" smtClean="0"/>
              <a:t>范围以外的地址。必要时，</a:t>
            </a:r>
            <a:r>
              <a:rPr lang="en-US" dirty="0" smtClean="0"/>
              <a:t>ARM</a:t>
            </a:r>
            <a:r>
              <a:rPr lang="zh-CN" altLang="en-US" dirty="0" smtClean="0"/>
              <a:t>链接器插入代码以允许更长的转移。</a:t>
            </a:r>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sz="4000" dirty="0" smtClean="0"/>
              <a:t>分支指令</a:t>
            </a:r>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a:t>
            </a:r>
            <a:r>
              <a:rPr lang="en-US" dirty="0" smtClean="0"/>
              <a:t>1</a:t>
            </a:r>
            <a:r>
              <a:rPr lang="zh-CN" altLang="en-US" dirty="0" smtClean="0"/>
              <a:t>）软件中断</a:t>
            </a:r>
            <a:r>
              <a:rPr lang="en-US" dirty="0" smtClean="0"/>
              <a:t>SWI</a:t>
            </a:r>
            <a:r>
              <a:rPr lang="zh-CN" altLang="en-US" dirty="0" smtClean="0"/>
              <a:t>指令</a:t>
            </a:r>
          </a:p>
          <a:p>
            <a:r>
              <a:rPr lang="zh-CN" altLang="en-US" dirty="0" smtClean="0"/>
              <a:t>格式：</a:t>
            </a:r>
            <a:r>
              <a:rPr lang="en-US" dirty="0" smtClean="0"/>
              <a:t>SWI immed_8</a:t>
            </a:r>
            <a:endParaRPr lang="zh-CN" altLang="en-US" dirty="0" smtClean="0"/>
          </a:p>
          <a:p>
            <a:r>
              <a:rPr lang="zh-CN" altLang="en-US" dirty="0" smtClean="0"/>
              <a:t>其中，</a:t>
            </a:r>
            <a:r>
              <a:rPr lang="en-US" dirty="0" smtClean="0"/>
              <a:t>immed_8</a:t>
            </a:r>
            <a:r>
              <a:rPr lang="zh-CN" altLang="en-US" dirty="0" smtClean="0"/>
              <a:t>为数字表达式，其取值为</a:t>
            </a:r>
            <a:r>
              <a:rPr lang="en-US" dirty="0" smtClean="0"/>
              <a:t>0</a:t>
            </a:r>
            <a:r>
              <a:rPr lang="zh-CN" altLang="en-US" dirty="0" smtClean="0"/>
              <a:t>～</a:t>
            </a:r>
            <a:r>
              <a:rPr lang="en-US" dirty="0" smtClean="0"/>
              <a:t>255</a:t>
            </a:r>
            <a:r>
              <a:rPr lang="zh-CN" altLang="en-US" dirty="0" smtClean="0"/>
              <a:t>范围内的整数。</a:t>
            </a:r>
          </a:p>
          <a:p>
            <a:r>
              <a:rPr lang="en-US" dirty="0" smtClean="0"/>
              <a:t>SWI</a:t>
            </a:r>
            <a:r>
              <a:rPr lang="zh-CN" altLang="en-US" dirty="0" smtClean="0"/>
              <a:t>指令引起</a:t>
            </a:r>
            <a:r>
              <a:rPr lang="en-US" dirty="0" smtClean="0"/>
              <a:t>SWI</a:t>
            </a:r>
            <a:r>
              <a:rPr lang="zh-CN" altLang="en-US" dirty="0" smtClean="0"/>
              <a:t>异常。这意味着处理器状态切换到</a:t>
            </a:r>
            <a:r>
              <a:rPr lang="en-US" dirty="0" smtClean="0"/>
              <a:t>ARM</a:t>
            </a:r>
            <a:r>
              <a:rPr lang="zh-CN" altLang="en-US" dirty="0" smtClean="0"/>
              <a:t>状态；处理器模式切换到管理模式，</a:t>
            </a:r>
            <a:r>
              <a:rPr lang="en-US" dirty="0" smtClean="0"/>
              <a:t>CPSR</a:t>
            </a:r>
            <a:r>
              <a:rPr lang="zh-CN" altLang="en-US" dirty="0" smtClean="0"/>
              <a:t>保存到管理模式的</a:t>
            </a:r>
            <a:r>
              <a:rPr lang="en-US" dirty="0" smtClean="0"/>
              <a:t>SPSR</a:t>
            </a:r>
            <a:r>
              <a:rPr lang="zh-CN" altLang="en-US" dirty="0" smtClean="0"/>
              <a:t>中，执行转移到</a:t>
            </a:r>
            <a:r>
              <a:rPr lang="en-US" dirty="0" smtClean="0"/>
              <a:t>SWI</a:t>
            </a:r>
            <a:r>
              <a:rPr lang="zh-CN" altLang="en-US" dirty="0" smtClean="0"/>
              <a:t>向量地址。处理器忽略</a:t>
            </a:r>
            <a:r>
              <a:rPr lang="en-US" dirty="0" smtClean="0"/>
              <a:t>immed_8</a:t>
            </a:r>
            <a:r>
              <a:rPr lang="zh-CN" altLang="en-US" dirty="0" smtClean="0"/>
              <a:t>，但</a:t>
            </a:r>
            <a:r>
              <a:rPr lang="en-US" dirty="0" smtClean="0"/>
              <a:t>immed_8</a:t>
            </a:r>
            <a:r>
              <a:rPr lang="zh-CN" altLang="en-US" dirty="0" smtClean="0"/>
              <a:t>出现在指令操作码的位</a:t>
            </a:r>
            <a:r>
              <a:rPr lang="en-US" dirty="0" smtClean="0"/>
              <a:t>[7</a:t>
            </a:r>
            <a:r>
              <a:rPr lang="zh-CN" altLang="en-US" dirty="0" smtClean="0"/>
              <a:t>：</a:t>
            </a:r>
            <a:r>
              <a:rPr lang="en-US" dirty="0" smtClean="0"/>
              <a:t>0]</a:t>
            </a:r>
            <a:r>
              <a:rPr lang="zh-CN" altLang="en-US" dirty="0" smtClean="0"/>
              <a:t>中，而异常处理程序用它来确定正在请求何种服务，这条指令不影响条件码标志。</a:t>
            </a:r>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sz="3700" dirty="0" smtClean="0"/>
              <a:t>中断和断点指令</a:t>
            </a:r>
            <a:endParaRPr lang="zh-CN" altLang="en-US" sz="37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a:t>
            </a:r>
            <a:r>
              <a:rPr lang="en-US" dirty="0" smtClean="0"/>
              <a:t>2</a:t>
            </a:r>
            <a:r>
              <a:rPr lang="zh-CN" altLang="en-US" dirty="0" smtClean="0"/>
              <a:t>）断点</a:t>
            </a:r>
            <a:r>
              <a:rPr lang="en-US" dirty="0" smtClean="0"/>
              <a:t>BKPT</a:t>
            </a:r>
            <a:r>
              <a:rPr lang="zh-CN" altLang="en-US" dirty="0" smtClean="0"/>
              <a:t>指令</a:t>
            </a:r>
          </a:p>
          <a:p>
            <a:r>
              <a:rPr lang="zh-CN" altLang="en-US" dirty="0" smtClean="0"/>
              <a:t>格式：</a:t>
            </a:r>
            <a:r>
              <a:rPr lang="en-US" dirty="0" smtClean="0"/>
              <a:t>BKPT immed_8</a:t>
            </a:r>
            <a:endParaRPr lang="zh-CN" altLang="en-US" dirty="0" smtClean="0"/>
          </a:p>
          <a:p>
            <a:r>
              <a:rPr lang="zh-CN" altLang="en-US" dirty="0" smtClean="0"/>
              <a:t>其中，</a:t>
            </a:r>
            <a:r>
              <a:rPr lang="en-US" dirty="0" smtClean="0"/>
              <a:t>immed_8</a:t>
            </a:r>
            <a:r>
              <a:rPr lang="zh-CN" altLang="en-US" dirty="0" smtClean="0"/>
              <a:t>为数字表达式，取值为</a:t>
            </a:r>
            <a:r>
              <a:rPr lang="en-US" dirty="0" smtClean="0"/>
              <a:t>0</a:t>
            </a:r>
            <a:r>
              <a:rPr lang="zh-CN" altLang="en-US" dirty="0" smtClean="0"/>
              <a:t>～</a:t>
            </a:r>
            <a:r>
              <a:rPr lang="en-US" dirty="0" smtClean="0"/>
              <a:t>255</a:t>
            </a:r>
            <a:r>
              <a:rPr lang="zh-CN" altLang="en-US" dirty="0" smtClean="0"/>
              <a:t>范围内的整数。</a:t>
            </a:r>
          </a:p>
          <a:p>
            <a:r>
              <a:rPr lang="en-US" dirty="0" smtClean="0"/>
              <a:t>BKPT</a:t>
            </a:r>
            <a:r>
              <a:rPr lang="zh-CN" altLang="en-US" dirty="0" smtClean="0"/>
              <a:t>指令引起处理器进入调试模式。调试工具利用这一点来调查到达特定地址的指令时的系统状态。尽管</a:t>
            </a:r>
            <a:r>
              <a:rPr lang="en-US" dirty="0" smtClean="0"/>
              <a:t>immed_8</a:t>
            </a:r>
            <a:r>
              <a:rPr lang="zh-CN" altLang="en-US" dirty="0" smtClean="0"/>
              <a:t>出现在指令操作码的位</a:t>
            </a:r>
            <a:r>
              <a:rPr lang="en-US" dirty="0" smtClean="0"/>
              <a:t>[7:0]</a:t>
            </a:r>
            <a:r>
              <a:rPr lang="zh-CN" altLang="en-US" dirty="0" smtClean="0"/>
              <a:t>中，处理器忽略</a:t>
            </a:r>
            <a:r>
              <a:rPr lang="en-US" dirty="0" smtClean="0"/>
              <a:t>immed_8</a:t>
            </a:r>
            <a:r>
              <a:rPr lang="zh-CN" altLang="en-US" dirty="0" smtClean="0"/>
              <a:t>。调试器用它来保存有关断点的附加信息。</a:t>
            </a:r>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sz="3700" dirty="0" smtClean="0"/>
              <a:t>中断和断点指令</a:t>
            </a:r>
            <a:endParaRPr lang="zh-CN" altLang="en-US" sz="37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dirty="0" smtClean="0"/>
              <a:t>1</a:t>
            </a:r>
            <a:r>
              <a:rPr lang="zh-CN" altLang="en-US" dirty="0" smtClean="0"/>
              <a:t>．简述</a:t>
            </a:r>
            <a:r>
              <a:rPr lang="en-US" dirty="0" smtClean="0"/>
              <a:t>ARM</a:t>
            </a:r>
            <a:r>
              <a:rPr lang="zh-CN" altLang="en-US" dirty="0" smtClean="0"/>
              <a:t>体系结构版本的演化过程。</a:t>
            </a:r>
          </a:p>
          <a:p>
            <a:r>
              <a:rPr lang="en-US" dirty="0" smtClean="0"/>
              <a:t>2</a:t>
            </a:r>
            <a:r>
              <a:rPr lang="zh-CN" altLang="en-US" dirty="0" smtClean="0"/>
              <a:t>．试述</a:t>
            </a:r>
            <a:r>
              <a:rPr lang="en-US" dirty="0" smtClean="0"/>
              <a:t>ARM</a:t>
            </a:r>
            <a:r>
              <a:rPr lang="zh-CN" altLang="en-US" dirty="0" smtClean="0"/>
              <a:t>体系结构版本的命名规则，说明</a:t>
            </a:r>
            <a:r>
              <a:rPr lang="en-US" dirty="0" smtClean="0"/>
              <a:t>ARM7TDMI</a:t>
            </a:r>
            <a:r>
              <a:rPr lang="zh-CN" altLang="en-US" dirty="0" smtClean="0"/>
              <a:t>的含义。</a:t>
            </a:r>
          </a:p>
          <a:p>
            <a:r>
              <a:rPr lang="en-US" dirty="0" smtClean="0"/>
              <a:t>3</a:t>
            </a:r>
            <a:r>
              <a:rPr lang="zh-CN" altLang="en-US" dirty="0" smtClean="0"/>
              <a:t>．分析</a:t>
            </a:r>
            <a:r>
              <a:rPr lang="en-US" dirty="0" smtClean="0"/>
              <a:t>ARM7</a:t>
            </a:r>
            <a:r>
              <a:rPr lang="zh-CN" altLang="en-US" dirty="0" smtClean="0"/>
              <a:t>和</a:t>
            </a:r>
            <a:r>
              <a:rPr lang="en-US" dirty="0" smtClean="0"/>
              <a:t>ARM9</a:t>
            </a:r>
            <a:r>
              <a:rPr lang="zh-CN" altLang="en-US" dirty="0" smtClean="0"/>
              <a:t>采用的体系架构，并说明采用的流水线技术。</a:t>
            </a:r>
          </a:p>
          <a:p>
            <a:r>
              <a:rPr lang="en-US" dirty="0" smtClean="0"/>
              <a:t>4</a:t>
            </a:r>
            <a:r>
              <a:rPr lang="zh-CN" altLang="en-US" dirty="0" smtClean="0"/>
              <a:t>．</a:t>
            </a:r>
            <a:r>
              <a:rPr lang="en-US" dirty="0" smtClean="0"/>
              <a:t>ARM</a:t>
            </a:r>
            <a:r>
              <a:rPr lang="zh-CN" altLang="en-US" dirty="0" smtClean="0"/>
              <a:t>处理器的工作模式有哪几种？什么情况下会改变工作模式？</a:t>
            </a:r>
          </a:p>
          <a:p>
            <a:r>
              <a:rPr lang="en-US" dirty="0" smtClean="0"/>
              <a:t>5</a:t>
            </a:r>
            <a:r>
              <a:rPr lang="zh-CN" altLang="en-US" dirty="0" smtClean="0"/>
              <a:t>．说明</a:t>
            </a:r>
            <a:r>
              <a:rPr lang="en-US" dirty="0" smtClean="0"/>
              <a:t>ARM</a:t>
            </a:r>
            <a:r>
              <a:rPr lang="zh-CN" altLang="en-US" dirty="0" smtClean="0"/>
              <a:t>处理器的寄存器分类及各自的功能。</a:t>
            </a:r>
          </a:p>
          <a:p>
            <a:r>
              <a:rPr lang="en-US" dirty="0" smtClean="0"/>
              <a:t>6</a:t>
            </a:r>
            <a:r>
              <a:rPr lang="zh-CN" altLang="en-US" dirty="0" smtClean="0"/>
              <a:t>．说明</a:t>
            </a:r>
            <a:r>
              <a:rPr lang="en-US" dirty="0" smtClean="0"/>
              <a:t>CPSR</a:t>
            </a:r>
            <a:r>
              <a:rPr lang="zh-CN" altLang="en-US" dirty="0" smtClean="0"/>
              <a:t>寄存器状态位的作用。</a:t>
            </a:r>
          </a:p>
          <a:p>
            <a:r>
              <a:rPr lang="en-US" dirty="0" smtClean="0"/>
              <a:t>7</a:t>
            </a:r>
            <a:r>
              <a:rPr lang="zh-CN" altLang="en-US" dirty="0" smtClean="0"/>
              <a:t>．什么叫异常？说明异常的响应过程。</a:t>
            </a:r>
          </a:p>
          <a:p>
            <a:r>
              <a:rPr lang="en-US" dirty="0" smtClean="0"/>
              <a:t>8</a:t>
            </a:r>
            <a:r>
              <a:rPr lang="zh-CN" altLang="en-US" dirty="0" smtClean="0"/>
              <a:t>．简述</a:t>
            </a:r>
            <a:r>
              <a:rPr lang="en-US" dirty="0" smtClean="0"/>
              <a:t>ARM</a:t>
            </a:r>
            <a:r>
              <a:rPr lang="zh-CN" altLang="en-US" dirty="0" smtClean="0"/>
              <a:t>的寻址方式。</a:t>
            </a:r>
          </a:p>
          <a:p>
            <a:r>
              <a:rPr lang="en-US" dirty="0" smtClean="0"/>
              <a:t>9</a:t>
            </a:r>
            <a:r>
              <a:rPr lang="zh-CN" altLang="en-US" dirty="0" smtClean="0"/>
              <a:t>．举例说明</a:t>
            </a:r>
            <a:r>
              <a:rPr lang="en-US" dirty="0" smtClean="0"/>
              <a:t>ARM</a:t>
            </a:r>
            <a:r>
              <a:rPr lang="zh-CN" altLang="en-US" dirty="0" smtClean="0"/>
              <a:t>指令的寻址方式。</a:t>
            </a:r>
          </a:p>
          <a:p>
            <a:r>
              <a:rPr lang="en-US" dirty="0" smtClean="0"/>
              <a:t>10</a:t>
            </a:r>
            <a:r>
              <a:rPr lang="zh-CN" altLang="en-US" dirty="0" smtClean="0"/>
              <a:t>．已知</a:t>
            </a:r>
            <a:r>
              <a:rPr lang="en-US" dirty="0" smtClean="0"/>
              <a:t>R13</a:t>
            </a:r>
            <a:r>
              <a:rPr lang="zh-CN" altLang="en-US" dirty="0" smtClean="0"/>
              <a:t>等于</a:t>
            </a:r>
            <a:r>
              <a:rPr lang="en-US" dirty="0" smtClean="0"/>
              <a:t>0x8800</a:t>
            </a:r>
            <a:r>
              <a:rPr lang="zh-CN" altLang="en-US" dirty="0" smtClean="0"/>
              <a:t>，</a:t>
            </a:r>
            <a:r>
              <a:rPr lang="en-US" dirty="0" smtClean="0"/>
              <a:t>R0</a:t>
            </a:r>
            <a:r>
              <a:rPr lang="zh-CN" altLang="en-US" dirty="0" smtClean="0"/>
              <a:t>、</a:t>
            </a:r>
            <a:r>
              <a:rPr lang="en-US" dirty="0" smtClean="0"/>
              <a:t>R1</a:t>
            </a:r>
            <a:r>
              <a:rPr lang="zh-CN" altLang="en-US" dirty="0" smtClean="0"/>
              <a:t>、</a:t>
            </a:r>
            <a:r>
              <a:rPr lang="en-US" dirty="0" smtClean="0"/>
              <a:t>R2</a:t>
            </a:r>
            <a:r>
              <a:rPr lang="zh-CN" altLang="en-US" dirty="0" smtClean="0"/>
              <a:t>的值分别为</a:t>
            </a:r>
            <a:r>
              <a:rPr lang="en-US" dirty="0" smtClean="0"/>
              <a:t>0x01</a:t>
            </a:r>
            <a:r>
              <a:rPr lang="zh-CN" altLang="en-US" dirty="0" smtClean="0"/>
              <a:t>、</a:t>
            </a:r>
            <a:r>
              <a:rPr lang="en-US" dirty="0" smtClean="0"/>
              <a:t>0x02</a:t>
            </a:r>
            <a:r>
              <a:rPr lang="zh-CN" altLang="en-US" dirty="0" smtClean="0"/>
              <a:t>、</a:t>
            </a:r>
            <a:r>
              <a:rPr lang="en-US" dirty="0" smtClean="0"/>
              <a:t>0x03</a:t>
            </a:r>
            <a:r>
              <a:rPr lang="zh-CN" altLang="en-US" dirty="0" smtClean="0"/>
              <a:t>。试说明执行以下指令后寄存器和存储内容如何变化。</a:t>
            </a:r>
          </a:p>
          <a:p>
            <a:r>
              <a:rPr lang="en-US" dirty="0" smtClean="0"/>
              <a:t>STMFD R13!, {R0-R2}; </a:t>
            </a:r>
            <a:endParaRPr lang="zh-CN" altLang="en-US" dirty="0" smtClean="0"/>
          </a:p>
          <a:p>
            <a:r>
              <a:rPr lang="en-US" dirty="0" smtClean="0"/>
              <a:t>11</a:t>
            </a:r>
            <a:r>
              <a:rPr lang="zh-CN" altLang="en-US" dirty="0" smtClean="0"/>
              <a:t>．说明下列指令的含义和可能的执行过程。其中</a:t>
            </a:r>
            <a:r>
              <a:rPr lang="en-US" dirty="0" smtClean="0"/>
              <a:t>LOOP</a:t>
            </a:r>
            <a:r>
              <a:rPr lang="zh-CN" altLang="en-US" dirty="0" smtClean="0"/>
              <a:t>为已定义的行标。</a:t>
            </a:r>
          </a:p>
          <a:p>
            <a:r>
              <a:rPr lang="en-US" dirty="0" smtClean="0"/>
              <a:t>BEQ</a:t>
            </a:r>
            <a:r>
              <a:rPr lang="zh-CN" altLang="en-US" dirty="0" smtClean="0"/>
              <a:t>　</a:t>
            </a:r>
            <a:r>
              <a:rPr lang="en-US" dirty="0" smtClean="0"/>
              <a:t>LOOP </a:t>
            </a:r>
            <a:endParaRPr lang="zh-CN" altLang="en-US" dirty="0" smtClean="0"/>
          </a:p>
          <a:p>
            <a:r>
              <a:rPr lang="en-US" dirty="0" smtClean="0"/>
              <a:t> </a:t>
            </a:r>
            <a:endParaRPr lang="zh-CN" altLang="en-US" dirty="0" smtClean="0"/>
          </a:p>
          <a:p>
            <a:endParaRPr lang="zh-CN" altLang="en-US" dirty="0"/>
          </a:p>
        </p:txBody>
      </p:sp>
      <p:sp>
        <p:nvSpPr>
          <p:cNvPr id="3" name="标题 2"/>
          <p:cNvSpPr>
            <a:spLocks noGrp="1"/>
          </p:cNvSpPr>
          <p:nvPr>
            <p:ph type="title"/>
          </p:nvPr>
        </p:nvSpPr>
        <p:spPr>
          <a:xfrm>
            <a:off x="457200" y="357174"/>
            <a:ext cx="8229600" cy="1143000"/>
          </a:xfrm>
        </p:spPr>
        <p:txBody>
          <a:bodyPr>
            <a:normAutofit fontScale="90000"/>
          </a:bodyPr>
          <a:lstStyle/>
          <a:p>
            <a:r>
              <a:rPr lang="en-US" altLang="zh-CN" dirty="0" smtClean="0"/>
              <a:t/>
            </a:r>
            <a:br>
              <a:rPr lang="en-US" altLang="zh-CN" dirty="0" smtClean="0"/>
            </a:br>
            <a:r>
              <a:rPr lang="zh-CN" altLang="en-US" dirty="0" smtClean="0"/>
              <a:t>思考题与习题</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en-US" dirty="0" smtClean="0"/>
              <a:t>ARM11</a:t>
            </a:r>
            <a:r>
              <a:rPr lang="zh-CN" altLang="en-US" dirty="0" smtClean="0"/>
              <a:t>系列微处理器是</a:t>
            </a:r>
            <a:r>
              <a:rPr lang="en-US" dirty="0" smtClean="0"/>
              <a:t>ARM</a:t>
            </a:r>
            <a:r>
              <a:rPr lang="zh-CN" altLang="en-US" dirty="0" smtClean="0"/>
              <a:t>新指令架构</a:t>
            </a:r>
            <a:r>
              <a:rPr lang="en-US" altLang="zh-CN" dirty="0" smtClean="0"/>
              <a:t>—</a:t>
            </a:r>
            <a:r>
              <a:rPr lang="en-US" dirty="0" smtClean="0"/>
              <a:t>ARMv6</a:t>
            </a:r>
            <a:r>
              <a:rPr lang="zh-CN" altLang="en-US" dirty="0" smtClean="0"/>
              <a:t>的第一代设计实现，具有强劲的媒体处理能力和低功耗特点：</a:t>
            </a:r>
          </a:p>
          <a:p>
            <a:r>
              <a:rPr lang="zh-CN" altLang="en-US" dirty="0" smtClean="0"/>
              <a:t>① </a:t>
            </a:r>
            <a:r>
              <a:rPr lang="en-US" dirty="0" smtClean="0"/>
              <a:t>8</a:t>
            </a:r>
            <a:r>
              <a:rPr lang="zh-CN" altLang="en-US" dirty="0" smtClean="0"/>
              <a:t>级流水线为比以前的</a:t>
            </a:r>
            <a:r>
              <a:rPr lang="en-US" dirty="0" smtClean="0"/>
              <a:t>ARM</a:t>
            </a:r>
            <a:r>
              <a:rPr lang="zh-CN" altLang="en-US" dirty="0" smtClean="0"/>
              <a:t>内核提高了至少</a:t>
            </a:r>
            <a:r>
              <a:rPr lang="en-US" dirty="0" smtClean="0"/>
              <a:t>40%</a:t>
            </a:r>
            <a:r>
              <a:rPr lang="zh-CN" altLang="en-US" dirty="0" smtClean="0"/>
              <a:t>的吞吐量。</a:t>
            </a:r>
          </a:p>
          <a:p>
            <a:r>
              <a:rPr lang="zh-CN" altLang="en-US" dirty="0" smtClean="0"/>
              <a:t>② 低功耗，</a:t>
            </a:r>
            <a:r>
              <a:rPr lang="en-US" dirty="0" smtClean="0"/>
              <a:t>ARM11</a:t>
            </a:r>
            <a:r>
              <a:rPr lang="zh-CN" altLang="en-US" dirty="0" smtClean="0"/>
              <a:t>处理器是为了有效地提供高性能处理能力而设计的。在这里需要强调的是，</a:t>
            </a:r>
            <a:r>
              <a:rPr lang="en-US" dirty="0" smtClean="0"/>
              <a:t>ARM</a:t>
            </a:r>
            <a:r>
              <a:rPr lang="zh-CN" altLang="en-US" dirty="0" smtClean="0"/>
              <a:t>并不是不能设计出运行在更高频率的处理器，而是在处理器能提供超高性能的同时，还要保证功耗、面积的有效性。</a:t>
            </a:r>
          </a:p>
          <a:p>
            <a:r>
              <a:rPr lang="zh-CN" altLang="en-US" dirty="0" smtClean="0"/>
              <a:t>③ </a:t>
            </a:r>
            <a:r>
              <a:rPr lang="en-US" dirty="0" smtClean="0"/>
              <a:t>ARM11</a:t>
            </a:r>
            <a:r>
              <a:rPr lang="zh-CN" altLang="en-US" dirty="0" smtClean="0"/>
              <a:t>处理器软件可以与以前所有</a:t>
            </a:r>
            <a:r>
              <a:rPr lang="en-US" dirty="0" err="1" smtClean="0"/>
              <a:t>ARM</a:t>
            </a:r>
            <a:r>
              <a:rPr lang="en-US" dirty="0" err="1" smtClean="0">
                <a:hlinkClick r:id="rId2" tooltip="处理器"/>
              </a:rPr>
              <a:t>处理器</a:t>
            </a:r>
            <a:r>
              <a:rPr lang="zh-CN" altLang="en-US" dirty="0" smtClean="0"/>
              <a:t>兼容，并引入了用于媒体处理的</a:t>
            </a:r>
            <a:r>
              <a:rPr lang="en-US" dirty="0" smtClean="0"/>
              <a:t>32</a:t>
            </a:r>
            <a:r>
              <a:rPr lang="zh-CN" altLang="en-US" dirty="0" smtClean="0"/>
              <a:t>位</a:t>
            </a:r>
            <a:r>
              <a:rPr lang="en-US" dirty="0" smtClean="0">
                <a:hlinkClick r:id="rId3" tooltip="SIMD"/>
              </a:rPr>
              <a:t>SIMD</a:t>
            </a:r>
            <a:r>
              <a:rPr lang="zh-CN" altLang="en-US" dirty="0" smtClean="0"/>
              <a:t>、用于提高</a:t>
            </a:r>
            <a:r>
              <a:rPr lang="en-US" dirty="0" err="1" smtClean="0">
                <a:hlinkClick r:id="rId4"/>
              </a:rPr>
              <a:t>操作系统</a:t>
            </a:r>
            <a:r>
              <a:rPr lang="zh-CN" altLang="en-US" dirty="0" smtClean="0"/>
              <a:t>上下文切换性能的物理标记高速缓存、强制实施硬件安全措施的 </a:t>
            </a:r>
            <a:r>
              <a:rPr lang="en-US" dirty="0" err="1" smtClean="0">
                <a:hlinkClick r:id="rId5"/>
              </a:rPr>
              <a:t>TrustZone</a:t>
            </a:r>
            <a:r>
              <a:rPr lang="zh-CN" altLang="en-US" dirty="0" smtClean="0"/>
              <a:t>以及针对实时应用的紧密耦合内存。</a:t>
            </a:r>
          </a:p>
          <a:p>
            <a:endParaRPr lang="zh-CN" altLang="en-US" dirty="0"/>
          </a:p>
        </p:txBody>
      </p:sp>
      <p:sp>
        <p:nvSpPr>
          <p:cNvPr id="2" name="标题 1"/>
          <p:cNvSpPr>
            <a:spLocks noGrp="1"/>
          </p:cNvSpPr>
          <p:nvPr>
            <p:ph type="title"/>
          </p:nvPr>
        </p:nvSpPr>
        <p:spPr>
          <a:xfrm>
            <a:off x="457200" y="357174"/>
            <a:ext cx="8229600" cy="1143000"/>
          </a:xfrm>
        </p:spPr>
        <p:txBody>
          <a:bodyPr>
            <a:normAutofit/>
          </a:bodyPr>
          <a:lstStyle/>
          <a:p>
            <a:r>
              <a:rPr lang="en-US" sz="4400" dirty="0" smtClean="0"/>
              <a:t>ARM</a:t>
            </a:r>
            <a:r>
              <a:rPr lang="zh-CN" altLang="en-US" sz="4400" dirty="0" smtClean="0"/>
              <a:t>处理器内核系列</a:t>
            </a:r>
            <a:endParaRPr lang="zh-CN" altLang="en-US" sz="44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en-US" b="1" dirty="0" smtClean="0"/>
              <a:t>ARM Cortex</a:t>
            </a:r>
            <a:r>
              <a:rPr lang="zh-CN" altLang="en-US" b="1" dirty="0" smtClean="0"/>
              <a:t>系列</a:t>
            </a:r>
          </a:p>
          <a:p>
            <a:r>
              <a:rPr lang="en-US" dirty="0" smtClean="0"/>
              <a:t>Cortex-A</a:t>
            </a:r>
            <a:r>
              <a:rPr lang="zh-CN" altLang="en-US" dirty="0" smtClean="0"/>
              <a:t>系列处理器适用于具有高计算要求、运行丰富操作系统以及提供交互媒体和图形体验的应用领域。从最新技术的移动</a:t>
            </a:r>
            <a:r>
              <a:rPr lang="en-US" dirty="0" smtClean="0"/>
              <a:t> Internet</a:t>
            </a:r>
            <a:r>
              <a:rPr lang="zh-CN" altLang="en-US" dirty="0" smtClean="0"/>
              <a:t>必备设备（如手机和超便携的上网本或智能本）到汽车信息娱乐系统和下一代数字电视系统，性能较以往内核有很大提高，如</a:t>
            </a:r>
            <a:r>
              <a:rPr lang="en-US" dirty="0" smtClean="0"/>
              <a:t>ARM Cortex-A8</a:t>
            </a:r>
            <a:r>
              <a:rPr lang="zh-CN" altLang="en-US" dirty="0" smtClean="0"/>
              <a:t>核心能够提供</a:t>
            </a:r>
            <a:r>
              <a:rPr lang="en-US" dirty="0" smtClean="0"/>
              <a:t>3</a:t>
            </a:r>
            <a:r>
              <a:rPr lang="zh-CN" altLang="en-US" dirty="0" smtClean="0"/>
              <a:t>倍于</a:t>
            </a:r>
            <a:r>
              <a:rPr lang="en-US" dirty="0" smtClean="0"/>
              <a:t>ARM11</a:t>
            </a:r>
            <a:r>
              <a:rPr lang="zh-CN" altLang="en-US" dirty="0" smtClean="0"/>
              <a:t>的性能。</a:t>
            </a:r>
          </a:p>
          <a:p>
            <a:r>
              <a:rPr lang="en-US" dirty="0" smtClean="0"/>
              <a:t>Cortex-R</a:t>
            </a:r>
            <a:r>
              <a:rPr lang="zh-CN" altLang="en-US" dirty="0" smtClean="0"/>
              <a:t>系列专为高性能、可靠性和容错能力而设计的，其行为具有高确定性，同时保持很高的能效和成本效益。目标应用包括智能手机和基带调制解调器、硬盘驱动器、</a:t>
            </a:r>
            <a:r>
              <a:rPr lang="en-US" dirty="0" err="1" smtClean="0">
                <a:hlinkClick r:id="rId2" tooltip="家庭市场"/>
              </a:rPr>
              <a:t>家庭</a:t>
            </a:r>
            <a:r>
              <a:rPr lang="zh-CN" altLang="en-US" dirty="0" smtClean="0"/>
              <a:t>消费性电子产品、工业和汽车行业的可靠系统的</a:t>
            </a:r>
            <a:r>
              <a:rPr lang="en-US" dirty="0" err="1" smtClean="0">
                <a:hlinkClick r:id="rId3" tooltip="嵌入式市场"/>
              </a:rPr>
              <a:t>嵌入式</a:t>
            </a:r>
            <a:r>
              <a:rPr lang="zh-CN" altLang="en-US" dirty="0" smtClean="0"/>
              <a:t>微控制器。在这些应用中，采用的是对处理响应设置硬截止时间的系统，如果要避免数据丢失或机械损伤，则必须符合所设置的这些硬截止时间。</a:t>
            </a:r>
          </a:p>
          <a:p>
            <a:endParaRPr lang="zh-CN" altLang="en-US" dirty="0"/>
          </a:p>
        </p:txBody>
      </p:sp>
      <p:sp>
        <p:nvSpPr>
          <p:cNvPr id="2" name="标题 1"/>
          <p:cNvSpPr>
            <a:spLocks noGrp="1"/>
          </p:cNvSpPr>
          <p:nvPr>
            <p:ph type="title"/>
          </p:nvPr>
        </p:nvSpPr>
        <p:spPr>
          <a:xfrm>
            <a:off x="457200" y="357174"/>
            <a:ext cx="8229600" cy="1143000"/>
          </a:xfrm>
        </p:spPr>
        <p:txBody>
          <a:bodyPr>
            <a:normAutofit/>
          </a:bodyPr>
          <a:lstStyle/>
          <a:p>
            <a:r>
              <a:rPr lang="en-US" sz="4400" dirty="0" smtClean="0"/>
              <a:t>ARM</a:t>
            </a:r>
            <a:r>
              <a:rPr lang="zh-CN" altLang="en-US" sz="4400" dirty="0" smtClean="0"/>
              <a:t>处理器内核系列</a:t>
            </a:r>
            <a:endParaRPr lang="zh-CN" altLang="en-US" sz="44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dirty="0" smtClean="0"/>
              <a:t>ARM Cortex-M</a:t>
            </a:r>
            <a:r>
              <a:rPr lang="zh-CN" altLang="en-US" dirty="0" smtClean="0"/>
              <a:t>处理器系列是一系列可向上兼容的高能效、易于使用的处理器，这些处理器旨在帮助开发人员满足将来的嵌入式应用的需要。这些需要包括以更低的成本提供更多功能、不断增加连接、改善代码重用和提高能效。</a:t>
            </a:r>
            <a:r>
              <a:rPr lang="en-US" dirty="0" smtClean="0"/>
              <a:t>Cortex-M</a:t>
            </a:r>
            <a:r>
              <a:rPr lang="zh-CN" altLang="en-US" dirty="0" smtClean="0"/>
              <a:t>系列针对成本和功耗敏感的</a:t>
            </a:r>
            <a:r>
              <a:rPr lang="en-US" dirty="0" smtClean="0">
                <a:hlinkClick r:id="rId2"/>
              </a:rPr>
              <a:t>MCU</a:t>
            </a:r>
            <a:r>
              <a:rPr lang="zh-CN" altLang="en-US" dirty="0" smtClean="0"/>
              <a:t>和终端应用（如</a:t>
            </a:r>
            <a:r>
              <a:rPr lang="en-US" dirty="0" err="1" smtClean="0">
                <a:hlinkClick r:id="rId3"/>
              </a:rPr>
              <a:t>智能测量</a:t>
            </a:r>
            <a:r>
              <a:rPr lang="zh-CN" altLang="en-US" dirty="0" smtClean="0"/>
              <a:t>、</a:t>
            </a:r>
            <a:r>
              <a:rPr lang="en-US" dirty="0" err="1" smtClean="0">
                <a:hlinkClick r:id="rId4"/>
              </a:rPr>
              <a:t>人机接口设备</a:t>
            </a:r>
            <a:r>
              <a:rPr lang="zh-CN" altLang="en-US" dirty="0" smtClean="0"/>
              <a:t>、汽车和工业控制系统、大型家用电器、消费性产品和医疗器械）的混合信号设备进行过优化。</a:t>
            </a:r>
            <a:endParaRPr lang="zh-CN" altLang="en-US" dirty="0"/>
          </a:p>
        </p:txBody>
      </p:sp>
      <p:sp>
        <p:nvSpPr>
          <p:cNvPr id="2" name="标题 1"/>
          <p:cNvSpPr>
            <a:spLocks noGrp="1"/>
          </p:cNvSpPr>
          <p:nvPr>
            <p:ph type="title"/>
          </p:nvPr>
        </p:nvSpPr>
        <p:spPr>
          <a:xfrm>
            <a:off x="457200" y="357174"/>
            <a:ext cx="8229600" cy="1143000"/>
          </a:xfrm>
        </p:spPr>
        <p:txBody>
          <a:bodyPr>
            <a:normAutofit/>
          </a:bodyPr>
          <a:lstStyle/>
          <a:p>
            <a:r>
              <a:rPr lang="en-US" sz="4400" dirty="0" smtClean="0"/>
              <a:t>ARM</a:t>
            </a:r>
            <a:r>
              <a:rPr lang="zh-CN" altLang="en-US" sz="4400" dirty="0" smtClean="0"/>
              <a:t>处理器内核系列</a:t>
            </a:r>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zh-CN" altLang="en-US" dirty="0" smtClean="0"/>
              <a:t>（</a:t>
            </a:r>
            <a:r>
              <a:rPr lang="en-US" dirty="0" smtClean="0"/>
              <a:t>1</a:t>
            </a:r>
            <a:r>
              <a:rPr lang="zh-CN" altLang="en-US" dirty="0" smtClean="0"/>
              <a:t>）复杂指令集和精简指令集</a:t>
            </a:r>
          </a:p>
          <a:p>
            <a:r>
              <a:rPr lang="zh-CN" altLang="en-US" dirty="0" smtClean="0"/>
              <a:t>微处理器的架构根据指令结构可以分为复杂指令集（</a:t>
            </a:r>
            <a:r>
              <a:rPr lang="en-US" dirty="0" smtClean="0"/>
              <a:t>Complex Instruction Set Computer</a:t>
            </a:r>
            <a:r>
              <a:rPr lang="zh-CN" altLang="en-US" dirty="0" smtClean="0"/>
              <a:t>，</a:t>
            </a:r>
            <a:r>
              <a:rPr lang="en-US" dirty="0" smtClean="0"/>
              <a:t>CISC</a:t>
            </a:r>
            <a:r>
              <a:rPr lang="zh-CN" altLang="en-US" dirty="0" smtClean="0"/>
              <a:t>）架构和精简指令集（</a:t>
            </a:r>
            <a:r>
              <a:rPr lang="en-US" dirty="0" smtClean="0"/>
              <a:t>Reduced Instruction Set Computer</a:t>
            </a:r>
            <a:r>
              <a:rPr lang="zh-CN" altLang="en-US" dirty="0" smtClean="0"/>
              <a:t>，</a:t>
            </a:r>
            <a:r>
              <a:rPr lang="en-US" dirty="0" smtClean="0"/>
              <a:t>RISC</a:t>
            </a:r>
            <a:r>
              <a:rPr lang="zh-CN" altLang="en-US" dirty="0" smtClean="0"/>
              <a:t>）架构，</a:t>
            </a:r>
            <a:r>
              <a:rPr lang="en-US" dirty="0" smtClean="0"/>
              <a:t>CISC</a:t>
            </a:r>
            <a:r>
              <a:rPr lang="zh-CN" altLang="en-US" dirty="0" smtClean="0"/>
              <a:t>架构采用庞大的指令集，可以减少编程所需要的代码行数，减轻程式师的负担，</a:t>
            </a:r>
            <a:r>
              <a:rPr lang="en-US" dirty="0" smtClean="0"/>
              <a:t>RISC</a:t>
            </a:r>
            <a:r>
              <a:rPr lang="zh-CN" altLang="en-US" dirty="0" smtClean="0"/>
              <a:t>采用精简指令集，包含了简单、基本的指令，透过这些简单、基本的指令，就可以组合成复杂指令，二者各有优缺点。</a:t>
            </a:r>
            <a:r>
              <a:rPr lang="en-US" dirty="0" smtClean="0"/>
              <a:t>CISC</a:t>
            </a:r>
            <a:r>
              <a:rPr lang="zh-CN" altLang="en-US" dirty="0" smtClean="0"/>
              <a:t>在桌面电脑和服务器中应用广泛，而</a:t>
            </a:r>
            <a:r>
              <a:rPr lang="en-US" dirty="0" smtClean="0"/>
              <a:t>RISC</a:t>
            </a:r>
            <a:r>
              <a:rPr lang="zh-CN" altLang="en-US" dirty="0" smtClean="0"/>
              <a:t>在嵌入式微处理器中则占有较大的市场份额。</a:t>
            </a:r>
            <a:r>
              <a:rPr lang="en-US" dirty="0" smtClean="0"/>
              <a:t>ARM</a:t>
            </a:r>
            <a:r>
              <a:rPr lang="zh-CN" altLang="en-US" dirty="0" smtClean="0"/>
              <a:t>系列的芯片全部基于</a:t>
            </a:r>
            <a:r>
              <a:rPr lang="en-US" dirty="0" smtClean="0"/>
              <a:t>RISC</a:t>
            </a:r>
            <a:r>
              <a:rPr lang="zh-CN" altLang="en-US" dirty="0" smtClean="0"/>
              <a:t>技术。</a:t>
            </a:r>
          </a:p>
          <a:p>
            <a:endParaRPr lang="zh-CN" altLang="en-US" dirty="0"/>
          </a:p>
        </p:txBody>
      </p:sp>
      <p:sp>
        <p:nvSpPr>
          <p:cNvPr id="2" name="标题 1"/>
          <p:cNvSpPr>
            <a:spLocks noGrp="1"/>
          </p:cNvSpPr>
          <p:nvPr>
            <p:ph type="title"/>
          </p:nvPr>
        </p:nvSpPr>
        <p:spPr>
          <a:xfrm>
            <a:off x="457200" y="357174"/>
            <a:ext cx="8229600" cy="1143000"/>
          </a:xfrm>
        </p:spPr>
        <p:txBody>
          <a:bodyPr>
            <a:normAutofit/>
          </a:bodyPr>
          <a:lstStyle/>
          <a:p>
            <a:r>
              <a:rPr lang="zh-CN" altLang="en-US" sz="4400" dirty="0" smtClean="0"/>
              <a:t>体系架构分类</a:t>
            </a:r>
            <a:endParaRPr lang="zh-CN" altLang="en-US" sz="44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357166"/>
            <a:ext cx="8229600" cy="1143000"/>
          </a:xfrm>
        </p:spPr>
        <p:txBody>
          <a:bodyPr>
            <a:normAutofit/>
          </a:bodyPr>
          <a:lstStyle/>
          <a:p>
            <a:r>
              <a:rPr lang="zh-CN" altLang="en-US" sz="4400" dirty="0" smtClean="0"/>
              <a:t>体系架构分类</a:t>
            </a:r>
            <a:endParaRPr lang="zh-CN" altLang="en-US" sz="4400" dirty="0"/>
          </a:p>
        </p:txBody>
      </p:sp>
      <p:sp>
        <p:nvSpPr>
          <p:cNvPr id="8" name="内容占位符 7"/>
          <p:cNvSpPr>
            <a:spLocks noGrp="1"/>
          </p:cNvSpPr>
          <p:nvPr>
            <p:ph idx="1"/>
          </p:nvPr>
        </p:nvSpPr>
        <p:spPr/>
        <p:txBody>
          <a:bodyPr>
            <a:normAutofit fontScale="85000" lnSpcReduction="10000"/>
          </a:bodyPr>
          <a:lstStyle/>
          <a:p>
            <a:r>
              <a:rPr lang="zh-CN" altLang="en-US" dirty="0" smtClean="0"/>
              <a:t>（</a:t>
            </a:r>
            <a:r>
              <a:rPr lang="en-US" dirty="0" smtClean="0"/>
              <a:t>2</a:t>
            </a:r>
            <a:r>
              <a:rPr lang="zh-CN" altLang="en-US" dirty="0" smtClean="0"/>
              <a:t>）普林斯顿结构和哈佛结构</a:t>
            </a:r>
          </a:p>
          <a:p>
            <a:r>
              <a:rPr lang="zh-CN" altLang="en-US" dirty="0" smtClean="0"/>
              <a:t>微处理器根据存储器结构可以分为哈佛（</a:t>
            </a:r>
            <a:r>
              <a:rPr lang="en-US" dirty="0" smtClean="0"/>
              <a:t>Harvard</a:t>
            </a:r>
            <a:r>
              <a:rPr lang="zh-CN" altLang="en-US" dirty="0" smtClean="0"/>
              <a:t>）结构和普林斯顿（</a:t>
            </a:r>
            <a:r>
              <a:rPr lang="en-US" dirty="0" smtClean="0"/>
              <a:t>Princeton</a:t>
            </a:r>
            <a:r>
              <a:rPr lang="zh-CN" altLang="en-US" dirty="0" smtClean="0"/>
              <a:t>）结构。</a:t>
            </a:r>
            <a:r>
              <a:rPr lang="en-US" dirty="0" smtClean="0"/>
              <a:t>ARM</a:t>
            </a:r>
            <a:r>
              <a:rPr lang="zh-CN" altLang="en-US" dirty="0" smtClean="0"/>
              <a:t>内核中</a:t>
            </a:r>
            <a:r>
              <a:rPr lang="en-US" dirty="0" smtClean="0"/>
              <a:t>ARM7</a:t>
            </a:r>
            <a:r>
              <a:rPr lang="zh-CN" altLang="en-US" dirty="0" smtClean="0"/>
              <a:t>系列基于普林斯顿结构，</a:t>
            </a:r>
            <a:r>
              <a:rPr lang="en-US" dirty="0" smtClean="0"/>
              <a:t>ARM9</a:t>
            </a:r>
            <a:r>
              <a:rPr lang="zh-CN" altLang="en-US" dirty="0" smtClean="0"/>
              <a:t>系列之后基本都为哈佛结构。</a:t>
            </a:r>
          </a:p>
          <a:p>
            <a:r>
              <a:rPr lang="zh-CN" altLang="en-US" dirty="0" smtClean="0"/>
              <a:t>普林斯顿结构也称冯</a:t>
            </a:r>
            <a:r>
              <a:rPr lang="en-US" altLang="zh-CN" dirty="0" smtClean="0"/>
              <a:t>·</a:t>
            </a:r>
            <a:r>
              <a:rPr lang="zh-CN" altLang="en-US" dirty="0" smtClean="0"/>
              <a:t>诺伊曼结构，是一种将程序指令存储器和数据存储器合并在一起的存储器结构。程序指令存储地址和数据存储地址指向同一个存储器的不同物理位置，因此，程序指令和数据的宽度相同。哈佛结构是一种将程序指令存储和数据存储分开的存储器结构。中央处理器首先到程序指令存储器中读取程序指令内容，解码后得到数据地址，再到相应的数据存储器中读取数据，并进行下一步的操作（通常是执行）。程序指令存储和数据存储分开，可以使指令和数据有不同的数据宽度。其结构比较如图</a:t>
            </a:r>
            <a:r>
              <a:rPr lang="en-US" dirty="0" smtClean="0"/>
              <a:t>2-1</a:t>
            </a:r>
            <a:r>
              <a:rPr lang="zh-CN" altLang="en-US" dirty="0" smtClean="0"/>
              <a:t>所示。</a:t>
            </a:r>
          </a:p>
          <a:p>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57174"/>
            <a:ext cx="8229600" cy="1143000"/>
          </a:xfrm>
        </p:spPr>
        <p:txBody>
          <a:bodyPr>
            <a:normAutofit/>
          </a:bodyPr>
          <a:lstStyle/>
          <a:p>
            <a:r>
              <a:rPr lang="zh-CN" altLang="en-US" sz="4400" dirty="0" smtClean="0"/>
              <a:t>体系架构分类</a:t>
            </a:r>
            <a:endParaRPr lang="zh-CN" altLang="en-US" sz="4400" dirty="0"/>
          </a:p>
        </p:txBody>
      </p:sp>
      <p:pic>
        <p:nvPicPr>
          <p:cNvPr id="28675" name="Picture 3"/>
          <p:cNvPicPr>
            <a:picLocks noGrp="1" noChangeAspect="1" noChangeArrowheads="1"/>
          </p:cNvPicPr>
          <p:nvPr>
            <p:ph idx="1"/>
          </p:nvPr>
        </p:nvPicPr>
        <p:blipFill>
          <a:blip r:embed="rId2"/>
          <a:srcRect/>
          <a:stretch>
            <a:fillRect/>
          </a:stretch>
        </p:blipFill>
        <p:spPr bwMode="auto">
          <a:xfrm>
            <a:off x="571472" y="1928802"/>
            <a:ext cx="8189953" cy="3329796"/>
          </a:xfrm>
          <a:prstGeom prst="rect">
            <a:avLst/>
          </a:prstGeom>
          <a:noFill/>
          <a:ln w="9525">
            <a:noFill/>
            <a:miter lim="800000"/>
            <a:headEnd/>
            <a:tailEnd/>
          </a:ln>
          <a:effectLst/>
        </p:spPr>
      </p:pic>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en-US" dirty="0" smtClean="0"/>
              <a:t>ARM</a:t>
            </a:r>
            <a:r>
              <a:rPr lang="zh-CN" altLang="en-US" dirty="0" smtClean="0"/>
              <a:t>（</a:t>
            </a:r>
            <a:r>
              <a:rPr lang="en-US" dirty="0" smtClean="0"/>
              <a:t>Advanced RISC Machines</a:t>
            </a:r>
            <a:r>
              <a:rPr lang="zh-CN" altLang="en-US" dirty="0" smtClean="0"/>
              <a:t>）公司于</a:t>
            </a:r>
            <a:r>
              <a:rPr lang="en-US" dirty="0" smtClean="0"/>
              <a:t>1990</a:t>
            </a:r>
            <a:r>
              <a:rPr lang="zh-CN" altLang="en-US" dirty="0" smtClean="0"/>
              <a:t>年成立，由苹果电脑、</a:t>
            </a:r>
            <a:r>
              <a:rPr lang="en-US" dirty="0" smtClean="0"/>
              <a:t>Acorn</a:t>
            </a:r>
            <a:r>
              <a:rPr lang="zh-CN" altLang="en-US" dirty="0" smtClean="0"/>
              <a:t>电脑集团和</a:t>
            </a:r>
            <a:r>
              <a:rPr lang="en-US" dirty="0" smtClean="0"/>
              <a:t>VLSL Technology</a:t>
            </a:r>
            <a:r>
              <a:rPr lang="zh-CN" altLang="en-US" dirty="0" smtClean="0"/>
              <a:t>合资组建，主要推广</a:t>
            </a:r>
            <a:r>
              <a:rPr lang="en-US" dirty="0" smtClean="0"/>
              <a:t>Acorn Computer</a:t>
            </a:r>
            <a:r>
              <a:rPr lang="zh-CN" altLang="en-US" dirty="0" smtClean="0"/>
              <a:t>公司研发的首个商用</a:t>
            </a:r>
            <a:r>
              <a:rPr lang="en-US" dirty="0" smtClean="0"/>
              <a:t>RISC</a:t>
            </a:r>
            <a:r>
              <a:rPr lang="zh-CN" altLang="en-US" dirty="0" smtClean="0"/>
              <a:t>（</a:t>
            </a:r>
            <a:r>
              <a:rPr lang="en-US" dirty="0" smtClean="0"/>
              <a:t>Reduced Instruction Set Computer</a:t>
            </a:r>
            <a:r>
              <a:rPr lang="zh-CN" altLang="en-US" dirty="0" smtClean="0"/>
              <a:t>，精简指令集计算机）处理器</a:t>
            </a:r>
            <a:r>
              <a:rPr lang="en-US" altLang="zh-CN" dirty="0" smtClean="0"/>
              <a:t>—</a:t>
            </a:r>
            <a:r>
              <a:rPr lang="en-US" dirty="0" smtClean="0"/>
              <a:t>ARM</a:t>
            </a:r>
            <a:r>
              <a:rPr lang="zh-CN" altLang="en-US" dirty="0" smtClean="0"/>
              <a:t>处理器。</a:t>
            </a:r>
            <a:endParaRPr lang="en-US" altLang="zh-CN" dirty="0" smtClean="0"/>
          </a:p>
          <a:p>
            <a:r>
              <a:rPr lang="en-US" dirty="0" smtClean="0"/>
              <a:t>ARM</a:t>
            </a:r>
            <a:r>
              <a:rPr lang="zh-CN" altLang="en-US" dirty="0" smtClean="0"/>
              <a:t>公司是专门从事基于</a:t>
            </a:r>
            <a:r>
              <a:rPr lang="en-US" dirty="0" smtClean="0"/>
              <a:t>RISC</a:t>
            </a:r>
            <a:r>
              <a:rPr lang="zh-CN" altLang="en-US" dirty="0" smtClean="0"/>
              <a:t>技术芯片设计开发的公司，作为知识产权供应商，本身不直接从事芯片生产，靠转让设计许可，由合作公司生产各具特色的芯片。世界各大半导体生产商从</a:t>
            </a:r>
            <a:r>
              <a:rPr lang="en-US" dirty="0" smtClean="0"/>
              <a:t>ARM</a:t>
            </a:r>
            <a:r>
              <a:rPr lang="zh-CN" altLang="en-US" dirty="0" smtClean="0"/>
              <a:t>公司购买其</a:t>
            </a:r>
            <a:r>
              <a:rPr lang="en-US" dirty="0" smtClean="0"/>
              <a:t>ARM</a:t>
            </a:r>
            <a:r>
              <a:rPr lang="zh-CN" altLang="en-US" dirty="0" smtClean="0"/>
              <a:t>微处理器核，根据各自不同的应用领域，加入适当的外围电路，从而形成自己的</a:t>
            </a:r>
            <a:r>
              <a:rPr lang="en-US" dirty="0" smtClean="0"/>
              <a:t>ARM</a:t>
            </a:r>
            <a:r>
              <a:rPr lang="zh-CN" altLang="en-US" dirty="0" smtClean="0"/>
              <a:t>微处理器芯片进入市场。</a:t>
            </a:r>
          </a:p>
          <a:p>
            <a:endParaRPr lang="zh-CN" altLang="en-US" dirty="0"/>
          </a:p>
        </p:txBody>
      </p:sp>
      <p:sp>
        <p:nvSpPr>
          <p:cNvPr id="2" name="标题 1"/>
          <p:cNvSpPr>
            <a:spLocks noGrp="1"/>
          </p:cNvSpPr>
          <p:nvPr>
            <p:ph type="title"/>
          </p:nvPr>
        </p:nvSpPr>
        <p:spPr>
          <a:xfrm>
            <a:off x="457200" y="357174"/>
            <a:ext cx="8229600" cy="1143000"/>
          </a:xfrm>
        </p:spPr>
        <p:txBody>
          <a:bodyPr/>
          <a:lstStyle/>
          <a:p>
            <a:r>
              <a:rPr lang="en-US" dirty="0" smtClean="0"/>
              <a:t>ARM</a:t>
            </a:r>
            <a:r>
              <a:rPr lang="zh-CN" altLang="en-US" dirty="0" smtClean="0"/>
              <a:t>技术简介</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57174"/>
            <a:ext cx="8229600" cy="1143000"/>
          </a:xfrm>
        </p:spPr>
        <p:txBody>
          <a:bodyPr>
            <a:normAutofit/>
          </a:bodyPr>
          <a:lstStyle/>
          <a:p>
            <a:r>
              <a:rPr lang="zh-CN" altLang="en-US" sz="4400" dirty="0" smtClean="0"/>
              <a:t>流水线技术</a:t>
            </a:r>
            <a:endParaRPr lang="zh-CN" altLang="en-US" sz="4400" dirty="0"/>
          </a:p>
        </p:txBody>
      </p:sp>
      <p:sp>
        <p:nvSpPr>
          <p:cNvPr id="7" name="内容占位符 6"/>
          <p:cNvSpPr>
            <a:spLocks noGrp="1"/>
          </p:cNvSpPr>
          <p:nvPr>
            <p:ph idx="1"/>
          </p:nvPr>
        </p:nvSpPr>
        <p:spPr/>
        <p:txBody>
          <a:bodyPr/>
          <a:lstStyle/>
          <a:p>
            <a:r>
              <a:rPr lang="zh-CN" altLang="en-US" dirty="0" smtClean="0"/>
              <a:t>（</a:t>
            </a:r>
            <a:r>
              <a:rPr lang="en-US" dirty="0" smtClean="0"/>
              <a:t>1</a:t>
            </a:r>
            <a:r>
              <a:rPr lang="zh-CN" altLang="en-US" dirty="0" smtClean="0"/>
              <a:t>）三级流水线技术</a:t>
            </a:r>
          </a:p>
          <a:p>
            <a:r>
              <a:rPr lang="en-US" dirty="0" smtClean="0"/>
              <a:t>ARM7</a:t>
            </a:r>
            <a:r>
              <a:rPr lang="zh-CN" altLang="en-US" dirty="0" smtClean="0"/>
              <a:t>系列内核采用冯</a:t>
            </a:r>
            <a:r>
              <a:rPr lang="en-US" dirty="0" smtClean="0"/>
              <a:t>·</a:t>
            </a:r>
            <a:r>
              <a:rPr lang="zh-CN" altLang="en-US" dirty="0" smtClean="0"/>
              <a:t>诺伊曼结构，与之对应采用了三级流水线的内核结构，如图</a:t>
            </a:r>
            <a:r>
              <a:rPr lang="en-US" dirty="0" smtClean="0"/>
              <a:t>2-2</a:t>
            </a:r>
            <a:r>
              <a:rPr lang="zh-CN" altLang="en-US" dirty="0" smtClean="0"/>
              <a:t>所示。</a:t>
            </a:r>
          </a:p>
          <a:p>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57174"/>
            <a:ext cx="8229600" cy="1143000"/>
          </a:xfrm>
        </p:spPr>
        <p:txBody>
          <a:bodyPr>
            <a:normAutofit fontScale="90000"/>
          </a:bodyPr>
          <a:lstStyle/>
          <a:p>
            <a:r>
              <a:rPr lang="en-US" altLang="zh-CN" sz="4900" dirty="0" smtClean="0"/>
              <a:t/>
            </a:r>
            <a:br>
              <a:rPr lang="en-US" altLang="zh-CN" sz="4900" dirty="0" smtClean="0"/>
            </a:br>
            <a:r>
              <a:rPr lang="zh-CN" altLang="en-US" sz="4900" dirty="0" smtClean="0"/>
              <a:t>流水线技术</a:t>
            </a:r>
            <a:r>
              <a:rPr lang="zh-CN" altLang="en-US" dirty="0" smtClean="0"/>
              <a:t/>
            </a:r>
            <a:br>
              <a:rPr lang="zh-CN" altLang="en-US" dirty="0" smtClean="0"/>
            </a:br>
            <a:endParaRPr lang="zh-CN" altLang="en-US" dirty="0"/>
          </a:p>
        </p:txBody>
      </p:sp>
      <p:pic>
        <p:nvPicPr>
          <p:cNvPr id="26625" name="Picture 1"/>
          <p:cNvPicPr>
            <a:picLocks noGrp="1" noChangeAspect="1" noChangeArrowheads="1"/>
          </p:cNvPicPr>
          <p:nvPr>
            <p:ph idx="1"/>
          </p:nvPr>
        </p:nvPicPr>
        <p:blipFill>
          <a:blip r:embed="rId2"/>
          <a:srcRect/>
          <a:stretch>
            <a:fillRect/>
          </a:stretch>
        </p:blipFill>
        <p:spPr bwMode="auto">
          <a:xfrm>
            <a:off x="3000364" y="1785926"/>
            <a:ext cx="3519507" cy="3496653"/>
          </a:xfrm>
          <a:prstGeom prst="rect">
            <a:avLst/>
          </a:prstGeom>
          <a:noFill/>
          <a:ln w="9525">
            <a:noFill/>
            <a:miter lim="800000"/>
            <a:headEnd/>
            <a:tailEnd/>
          </a:ln>
          <a:effectLst/>
        </p:spPr>
      </p:pic>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在流水线中各级的功能如下。</a:t>
            </a:r>
          </a:p>
          <a:p>
            <a:r>
              <a:rPr lang="en-US" dirty="0" smtClean="0"/>
              <a:t>●  </a:t>
            </a:r>
            <a:r>
              <a:rPr lang="zh-CN" altLang="en-US" dirty="0" smtClean="0"/>
              <a:t>取指：将指令从存储器中取出，放入指令</a:t>
            </a:r>
            <a:r>
              <a:rPr lang="en-US" dirty="0" smtClean="0"/>
              <a:t>Cache</a:t>
            </a:r>
            <a:r>
              <a:rPr lang="zh-CN" altLang="en-US" dirty="0" smtClean="0"/>
              <a:t>中。</a:t>
            </a:r>
          </a:p>
          <a:p>
            <a:r>
              <a:rPr lang="en-US" dirty="0" smtClean="0"/>
              <a:t>●  </a:t>
            </a:r>
            <a:r>
              <a:rPr lang="zh-CN" altLang="en-US" dirty="0" smtClean="0"/>
              <a:t>译码：由译码逻辑单元完成，是将在上一步指令</a:t>
            </a:r>
            <a:r>
              <a:rPr lang="en-US" dirty="0" smtClean="0"/>
              <a:t>Cache</a:t>
            </a:r>
            <a:r>
              <a:rPr lang="zh-CN" altLang="en-US" dirty="0" smtClean="0"/>
              <a:t>中的指令进行解释，告诉</a:t>
            </a:r>
            <a:r>
              <a:rPr lang="en-US" dirty="0" smtClean="0"/>
              <a:t>CPU</a:t>
            </a:r>
            <a:r>
              <a:rPr lang="zh-CN" altLang="en-US" dirty="0" smtClean="0"/>
              <a:t>将如何操作。</a:t>
            </a:r>
          </a:p>
          <a:p>
            <a:r>
              <a:rPr lang="en-US" dirty="0" smtClean="0"/>
              <a:t>●  </a:t>
            </a:r>
            <a:r>
              <a:rPr lang="zh-CN" altLang="en-US" dirty="0" smtClean="0"/>
              <a:t>执行：这阶段包括移位操作、读通用寄存器内容、输出结果、写通用寄存器等。</a:t>
            </a:r>
            <a:endParaRPr lang="zh-CN" altLang="en-US" dirty="0"/>
          </a:p>
        </p:txBody>
      </p:sp>
      <p:sp>
        <p:nvSpPr>
          <p:cNvPr id="2" name="标题 1"/>
          <p:cNvSpPr>
            <a:spLocks noGrp="1"/>
          </p:cNvSpPr>
          <p:nvPr>
            <p:ph type="title"/>
          </p:nvPr>
        </p:nvSpPr>
        <p:spPr>
          <a:xfrm>
            <a:off x="457200" y="357174"/>
            <a:ext cx="8229600" cy="1143000"/>
          </a:xfrm>
        </p:spPr>
        <p:txBody>
          <a:bodyPr>
            <a:normAutofit fontScale="90000"/>
          </a:bodyPr>
          <a:lstStyle/>
          <a:p>
            <a:r>
              <a:rPr lang="en-US" altLang="zh-CN" sz="4900" dirty="0" smtClean="0"/>
              <a:t/>
            </a:r>
            <a:br>
              <a:rPr lang="en-US" altLang="zh-CN" sz="4900" dirty="0" smtClean="0"/>
            </a:br>
            <a:r>
              <a:rPr lang="zh-CN" altLang="en-US" sz="4900" dirty="0" smtClean="0"/>
              <a:t>流水线技术</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dirty="0" smtClean="0"/>
              <a:t>ARM7</a:t>
            </a:r>
            <a:r>
              <a:rPr lang="zh-CN" altLang="en-US" dirty="0" smtClean="0"/>
              <a:t>的三级流水线在执行单元完成了大量的工作，包括与操作数相关的寄存器和存储器读写操作、</a:t>
            </a:r>
            <a:r>
              <a:rPr lang="en-US" dirty="0" smtClean="0"/>
              <a:t>ALU</a:t>
            </a:r>
            <a:r>
              <a:rPr lang="zh-CN" altLang="en-US" dirty="0" smtClean="0"/>
              <a:t>操作以及相关器件之间的数据传输。执行单元的工作往往占用多个时钟周期，从而成为系统性能的瓶颈。在存在存储器访问指令、跳转指令的情况下会出现流水线阻断情况，导致流水线的性能下降。图</a:t>
            </a:r>
            <a:r>
              <a:rPr lang="en-US" dirty="0" smtClean="0"/>
              <a:t>2-4</a:t>
            </a:r>
            <a:r>
              <a:rPr lang="zh-CN" altLang="en-US" dirty="0" smtClean="0"/>
              <a:t>所示为带有存储器访问指令的流水线工作情况。</a:t>
            </a:r>
          </a:p>
          <a:p>
            <a:endParaRPr lang="zh-CN" altLang="en-US" dirty="0"/>
          </a:p>
        </p:txBody>
      </p:sp>
      <p:sp>
        <p:nvSpPr>
          <p:cNvPr id="2" name="标题 1"/>
          <p:cNvSpPr>
            <a:spLocks noGrp="1"/>
          </p:cNvSpPr>
          <p:nvPr>
            <p:ph type="title"/>
          </p:nvPr>
        </p:nvSpPr>
        <p:spPr>
          <a:xfrm>
            <a:off x="457200" y="357174"/>
            <a:ext cx="8229600" cy="1143000"/>
          </a:xfrm>
        </p:spPr>
        <p:txBody>
          <a:bodyPr>
            <a:normAutofit/>
          </a:bodyPr>
          <a:lstStyle/>
          <a:p>
            <a:r>
              <a:rPr lang="zh-CN" altLang="en-US" sz="4400" dirty="0" smtClean="0"/>
              <a:t>流水线技术</a:t>
            </a:r>
            <a:endParaRPr lang="zh-CN" altLang="en-US" sz="44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57174"/>
            <a:ext cx="8229600" cy="1143000"/>
          </a:xfrm>
        </p:spPr>
        <p:txBody>
          <a:bodyPr>
            <a:normAutofit/>
          </a:bodyPr>
          <a:lstStyle/>
          <a:p>
            <a:r>
              <a:rPr lang="zh-CN" altLang="en-US" sz="4400" dirty="0" smtClean="0"/>
              <a:t>流水线技术</a:t>
            </a:r>
            <a:endParaRPr lang="zh-CN" altLang="en-US" sz="4400" dirty="0"/>
          </a:p>
        </p:txBody>
      </p:sp>
      <p:pic>
        <p:nvPicPr>
          <p:cNvPr id="23553" name="Picture 1"/>
          <p:cNvPicPr>
            <a:picLocks noGrp="1" noChangeAspect="1" noChangeArrowheads="1"/>
          </p:cNvPicPr>
          <p:nvPr>
            <p:ph idx="1"/>
          </p:nvPr>
        </p:nvPicPr>
        <p:blipFill>
          <a:blip r:embed="rId2"/>
          <a:srcRect/>
          <a:stretch>
            <a:fillRect/>
          </a:stretch>
        </p:blipFill>
        <p:spPr bwMode="auto">
          <a:xfrm>
            <a:off x="785786" y="1714488"/>
            <a:ext cx="7470252" cy="3448857"/>
          </a:xfrm>
          <a:prstGeom prst="rect">
            <a:avLst/>
          </a:prstGeom>
          <a:noFill/>
          <a:ln w="9525">
            <a:noFill/>
            <a:miter lim="800000"/>
            <a:headEnd/>
            <a:tailEnd/>
          </a:ln>
          <a:effectLst/>
        </p:spPr>
      </p:pic>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r>
              <a:rPr lang="zh-CN" altLang="en-US" dirty="0" smtClean="0"/>
              <a:t>（</a:t>
            </a:r>
            <a:r>
              <a:rPr lang="en-US" dirty="0" smtClean="0"/>
              <a:t>2</a:t>
            </a:r>
            <a:r>
              <a:rPr lang="zh-CN" altLang="en-US" dirty="0" smtClean="0"/>
              <a:t>）五级流水线技术</a:t>
            </a:r>
          </a:p>
          <a:p>
            <a:pPr>
              <a:buNone/>
            </a:pPr>
            <a:r>
              <a:rPr lang="en-US" dirty="0" smtClean="0"/>
              <a:t> </a:t>
            </a:r>
            <a:endParaRPr lang="zh-CN" altLang="en-US" dirty="0" smtClean="0"/>
          </a:p>
          <a:p>
            <a:r>
              <a:rPr lang="en-US" dirty="0" smtClean="0"/>
              <a:t>ARM9</a:t>
            </a:r>
            <a:r>
              <a:rPr lang="zh-CN" altLang="en-US" dirty="0" smtClean="0"/>
              <a:t>采用哈佛架构，避免了数据访问和取指的总线冲突，采用更为高效的五级流水线设计。如图</a:t>
            </a:r>
            <a:r>
              <a:rPr lang="en-US" dirty="0" smtClean="0"/>
              <a:t>2-5</a:t>
            </a:r>
            <a:r>
              <a:rPr lang="zh-CN" altLang="en-US" dirty="0" smtClean="0"/>
              <a:t>所示，在指令操作上采用五级流水线。 各级的功能如下。</a:t>
            </a:r>
          </a:p>
          <a:p>
            <a:r>
              <a:rPr lang="en-US" dirty="0" smtClean="0"/>
              <a:t>●  </a:t>
            </a:r>
            <a:r>
              <a:rPr lang="zh-CN" altLang="en-US" dirty="0" smtClean="0"/>
              <a:t>取指：从指令</a:t>
            </a:r>
            <a:r>
              <a:rPr lang="en-US" dirty="0" smtClean="0"/>
              <a:t>Cache</a:t>
            </a:r>
            <a:r>
              <a:rPr lang="zh-CN" altLang="en-US" dirty="0" smtClean="0"/>
              <a:t>中读取指令。</a:t>
            </a:r>
          </a:p>
          <a:p>
            <a:r>
              <a:rPr lang="en-US" dirty="0" smtClean="0"/>
              <a:t>●  </a:t>
            </a:r>
            <a:r>
              <a:rPr lang="zh-CN" altLang="en-US" dirty="0" smtClean="0"/>
              <a:t>译码：对指令进行译码，识别出是对哪个寄存器进行操作并从通用寄存器中读取操作数。</a:t>
            </a:r>
          </a:p>
          <a:p>
            <a:r>
              <a:rPr lang="en-US" dirty="0" smtClean="0"/>
              <a:t>●  </a:t>
            </a:r>
            <a:r>
              <a:rPr lang="zh-CN" altLang="en-US" dirty="0" smtClean="0"/>
              <a:t>执行：进行</a:t>
            </a:r>
            <a:r>
              <a:rPr lang="en-US" dirty="0" smtClean="0"/>
              <a:t>ALU</a:t>
            </a:r>
            <a:r>
              <a:rPr lang="zh-CN" altLang="en-US" dirty="0" smtClean="0"/>
              <a:t>运算和移位操作，如果是对存储器操作的指令，则在</a:t>
            </a:r>
            <a:r>
              <a:rPr lang="en-US" dirty="0" smtClean="0"/>
              <a:t>ALU</a:t>
            </a:r>
            <a:r>
              <a:rPr lang="zh-CN" altLang="en-US" dirty="0" smtClean="0"/>
              <a:t>中计算出要访问的存储器地址。</a:t>
            </a:r>
          </a:p>
          <a:p>
            <a:r>
              <a:rPr lang="en-US" dirty="0" smtClean="0"/>
              <a:t>●  </a:t>
            </a:r>
            <a:r>
              <a:rPr lang="zh-CN" altLang="en-US" dirty="0" smtClean="0"/>
              <a:t>存储器访问：如果是对存储器访问的指令，用来实现数据缓冲功能（通过数据</a:t>
            </a:r>
            <a:r>
              <a:rPr lang="en-US" dirty="0" smtClean="0"/>
              <a:t>Cache</a:t>
            </a:r>
            <a:r>
              <a:rPr lang="zh-CN" altLang="en-US" dirty="0" smtClean="0"/>
              <a:t>）。</a:t>
            </a:r>
          </a:p>
          <a:p>
            <a:r>
              <a:rPr lang="en-US" dirty="0" smtClean="0"/>
              <a:t>●  </a:t>
            </a:r>
            <a:r>
              <a:rPr lang="zh-CN" altLang="en-US" dirty="0" smtClean="0"/>
              <a:t>寄存器回写：将指令运算或操作结果写回到目标寄存器中。</a:t>
            </a:r>
          </a:p>
          <a:p>
            <a:endParaRPr lang="zh-CN" altLang="en-US" dirty="0"/>
          </a:p>
        </p:txBody>
      </p:sp>
      <p:sp>
        <p:nvSpPr>
          <p:cNvPr id="2" name="标题 1"/>
          <p:cNvSpPr>
            <a:spLocks noGrp="1"/>
          </p:cNvSpPr>
          <p:nvPr>
            <p:ph type="title"/>
          </p:nvPr>
        </p:nvSpPr>
        <p:spPr>
          <a:xfrm>
            <a:off x="457200" y="357174"/>
            <a:ext cx="8229600" cy="1143000"/>
          </a:xfrm>
        </p:spPr>
        <p:txBody>
          <a:bodyPr>
            <a:normAutofit/>
          </a:bodyPr>
          <a:lstStyle/>
          <a:p>
            <a:r>
              <a:rPr lang="zh-CN" altLang="en-US" sz="4400" dirty="0" smtClean="0"/>
              <a:t>流水线技术</a:t>
            </a:r>
            <a:endParaRPr lang="zh-CN" altLang="en-US" sz="44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这种五级流水技术把三级流水线中的执行单元进一步细化，减少了在每个时钟周期内必须完成的工作量，进而允许使用较高的时钟频率，且具有分开的指令和数据存储器，解决了三级流水线中存储器访问指令在指令执行阶段的延迟问题。有资料表明，同样主频下</a:t>
            </a:r>
            <a:r>
              <a:rPr lang="en-US" dirty="0" smtClean="0"/>
              <a:t>ARM9</a:t>
            </a:r>
            <a:r>
              <a:rPr lang="zh-CN" altLang="en-US" dirty="0" smtClean="0"/>
              <a:t>的处理性能比</a:t>
            </a:r>
            <a:r>
              <a:rPr lang="en-US" dirty="0" smtClean="0"/>
              <a:t>ARM7</a:t>
            </a:r>
            <a:r>
              <a:rPr lang="zh-CN" altLang="en-US" dirty="0" smtClean="0"/>
              <a:t>高</a:t>
            </a:r>
            <a:r>
              <a:rPr lang="en-US" dirty="0" smtClean="0"/>
              <a:t>20%</a:t>
            </a:r>
            <a:r>
              <a:rPr lang="zh-CN" altLang="en-US" dirty="0" smtClean="0"/>
              <a:t>～</a:t>
            </a:r>
            <a:r>
              <a:rPr lang="en-US" dirty="0" smtClean="0"/>
              <a:t>30%</a:t>
            </a:r>
            <a:r>
              <a:rPr lang="zh-CN" altLang="en-US" dirty="0" smtClean="0"/>
              <a:t>。图</a:t>
            </a:r>
            <a:r>
              <a:rPr lang="en-US" dirty="0" smtClean="0"/>
              <a:t>2-6</a:t>
            </a:r>
            <a:r>
              <a:rPr lang="zh-CN" altLang="en-US" dirty="0" smtClean="0"/>
              <a:t>为五级流水线的最佳运行示意图。</a:t>
            </a:r>
          </a:p>
          <a:p>
            <a:endParaRPr lang="zh-CN" altLang="en-US" dirty="0"/>
          </a:p>
        </p:txBody>
      </p:sp>
      <p:sp>
        <p:nvSpPr>
          <p:cNvPr id="2" name="标题 1"/>
          <p:cNvSpPr>
            <a:spLocks noGrp="1"/>
          </p:cNvSpPr>
          <p:nvPr>
            <p:ph type="title"/>
          </p:nvPr>
        </p:nvSpPr>
        <p:spPr>
          <a:xfrm>
            <a:off x="457200" y="357174"/>
            <a:ext cx="8229600" cy="1143000"/>
          </a:xfrm>
        </p:spPr>
        <p:txBody>
          <a:bodyPr>
            <a:normAutofit/>
          </a:bodyPr>
          <a:lstStyle/>
          <a:p>
            <a:r>
              <a:rPr lang="zh-CN" altLang="en-US" sz="4400" dirty="0" smtClean="0"/>
              <a:t>流水线技术</a:t>
            </a:r>
            <a:endParaRPr lang="zh-CN" altLang="en-US" sz="44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57174"/>
            <a:ext cx="8229600" cy="1143000"/>
          </a:xfrm>
        </p:spPr>
        <p:txBody>
          <a:bodyPr>
            <a:normAutofit/>
          </a:bodyPr>
          <a:lstStyle/>
          <a:p>
            <a:r>
              <a:rPr lang="zh-CN" altLang="en-US" dirty="0" smtClean="0"/>
              <a:t>流水线技术</a:t>
            </a:r>
            <a:endParaRPr lang="zh-CN" altLang="en-US" dirty="0"/>
          </a:p>
        </p:txBody>
      </p:sp>
      <p:pic>
        <p:nvPicPr>
          <p:cNvPr id="20481" name="Picture 1"/>
          <p:cNvPicPr>
            <a:picLocks noGrp="1" noChangeAspect="1" noChangeArrowheads="1"/>
          </p:cNvPicPr>
          <p:nvPr>
            <p:ph idx="1"/>
          </p:nvPr>
        </p:nvPicPr>
        <p:blipFill>
          <a:blip r:embed="rId2"/>
          <a:srcRect/>
          <a:stretch>
            <a:fillRect/>
          </a:stretch>
        </p:blipFill>
        <p:spPr bwMode="auto">
          <a:xfrm>
            <a:off x="785786" y="2500306"/>
            <a:ext cx="7751792" cy="2548741"/>
          </a:xfrm>
          <a:prstGeom prst="rect">
            <a:avLst/>
          </a:prstGeom>
          <a:noFill/>
          <a:ln w="9525">
            <a:noFill/>
            <a:miter lim="800000"/>
            <a:headEnd/>
            <a:tailEnd/>
          </a:ln>
          <a:effectLst/>
        </p:spPr>
      </p:pic>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9"/>
            <a:ext cx="3686172" cy="661788"/>
          </a:xfrm>
        </p:spPr>
        <p:txBody>
          <a:bodyPr>
            <a:normAutofit/>
          </a:bodyPr>
          <a:lstStyle/>
          <a:p>
            <a:r>
              <a:rPr lang="zh-CN" altLang="en-US" dirty="0" smtClean="0"/>
              <a:t>五级流水互锁示意图</a:t>
            </a:r>
          </a:p>
          <a:p>
            <a:endParaRPr lang="zh-CN" altLang="en-US" dirty="0"/>
          </a:p>
        </p:txBody>
      </p:sp>
      <p:sp>
        <p:nvSpPr>
          <p:cNvPr id="2" name="标题 1"/>
          <p:cNvSpPr>
            <a:spLocks noGrp="1"/>
          </p:cNvSpPr>
          <p:nvPr>
            <p:ph type="title"/>
          </p:nvPr>
        </p:nvSpPr>
        <p:spPr>
          <a:xfrm>
            <a:off x="457200" y="357174"/>
            <a:ext cx="8229600" cy="1143000"/>
          </a:xfrm>
        </p:spPr>
        <p:txBody>
          <a:bodyPr>
            <a:normAutofit/>
          </a:bodyPr>
          <a:lstStyle/>
          <a:p>
            <a:r>
              <a:rPr lang="zh-CN" altLang="en-US" dirty="0" smtClean="0"/>
              <a:t>流水线技术</a:t>
            </a:r>
            <a:endParaRPr lang="zh-CN" altLang="en-US" dirty="0"/>
          </a:p>
        </p:txBody>
      </p:sp>
      <p:pic>
        <p:nvPicPr>
          <p:cNvPr id="19457" name="Picture 1"/>
          <p:cNvPicPr>
            <a:picLocks noChangeAspect="1" noChangeArrowheads="1"/>
          </p:cNvPicPr>
          <p:nvPr/>
        </p:nvPicPr>
        <p:blipFill>
          <a:blip r:embed="rId2"/>
          <a:srcRect/>
          <a:stretch>
            <a:fillRect/>
          </a:stretch>
        </p:blipFill>
        <p:spPr bwMode="auto">
          <a:xfrm>
            <a:off x="857224" y="2285992"/>
            <a:ext cx="7072362" cy="2857520"/>
          </a:xfrm>
          <a:prstGeom prst="rect">
            <a:avLst/>
          </a:prstGeom>
          <a:noFill/>
          <a:ln w="9525">
            <a:noFill/>
            <a:miter lim="800000"/>
            <a:headEnd/>
            <a:tailEnd/>
          </a:ln>
          <a:effectLst/>
        </p:spPr>
      </p:pic>
      <p:sp>
        <p:nvSpPr>
          <p:cNvPr id="5" name="TextBox 4"/>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en-US" dirty="0" smtClean="0"/>
              <a:t>ARM</a:t>
            </a:r>
            <a:r>
              <a:rPr lang="zh-CN" altLang="en-US" dirty="0" smtClean="0"/>
              <a:t>微处理器支持</a:t>
            </a:r>
            <a:r>
              <a:rPr lang="en-US" dirty="0" smtClean="0"/>
              <a:t>7</a:t>
            </a:r>
            <a:r>
              <a:rPr lang="zh-CN" altLang="en-US" dirty="0" smtClean="0"/>
              <a:t>种运行模式。</a:t>
            </a:r>
          </a:p>
          <a:p>
            <a:r>
              <a:rPr lang="zh-CN" altLang="en-US" dirty="0" smtClean="0"/>
              <a:t>① 用户模式（</a:t>
            </a:r>
            <a:r>
              <a:rPr lang="en-US" dirty="0" err="1" smtClean="0"/>
              <a:t>usr</a:t>
            </a:r>
            <a:r>
              <a:rPr lang="zh-CN" altLang="en-US" dirty="0" smtClean="0"/>
              <a:t>）：</a:t>
            </a:r>
            <a:r>
              <a:rPr lang="en-US" dirty="0" smtClean="0"/>
              <a:t>ARM</a:t>
            </a:r>
            <a:r>
              <a:rPr lang="zh-CN" altLang="en-US" dirty="0" smtClean="0"/>
              <a:t>处理器正常的程序执行状态。</a:t>
            </a:r>
          </a:p>
          <a:p>
            <a:r>
              <a:rPr lang="zh-CN" altLang="en-US" dirty="0" smtClean="0"/>
              <a:t>② 快速中断模式（</a:t>
            </a:r>
            <a:r>
              <a:rPr lang="en-US" dirty="0" err="1" smtClean="0"/>
              <a:t>fiq</a:t>
            </a:r>
            <a:r>
              <a:rPr lang="zh-CN" altLang="en-US" dirty="0" smtClean="0"/>
              <a:t>）：用于高速数据传输或通道处理。</a:t>
            </a:r>
          </a:p>
          <a:p>
            <a:r>
              <a:rPr lang="zh-CN" altLang="en-US" dirty="0" smtClean="0"/>
              <a:t>③ 外部中断模式（</a:t>
            </a:r>
            <a:r>
              <a:rPr lang="en-US" dirty="0" err="1" smtClean="0"/>
              <a:t>irq</a:t>
            </a:r>
            <a:r>
              <a:rPr lang="zh-CN" altLang="en-US" dirty="0" smtClean="0"/>
              <a:t>）：用于通用的中断处理。</a:t>
            </a:r>
          </a:p>
          <a:p>
            <a:r>
              <a:rPr lang="zh-CN" altLang="en-US" dirty="0" smtClean="0"/>
              <a:t>④ 管理模式（</a:t>
            </a:r>
            <a:r>
              <a:rPr lang="en-US" dirty="0" smtClean="0"/>
              <a:t>svc</a:t>
            </a:r>
            <a:r>
              <a:rPr lang="zh-CN" altLang="en-US" dirty="0" smtClean="0"/>
              <a:t>）：操作系统使用的保护模式。</a:t>
            </a:r>
          </a:p>
          <a:p>
            <a:r>
              <a:rPr lang="zh-CN" altLang="en-US" dirty="0" smtClean="0"/>
              <a:t>⑤ 数据访问终止模式（</a:t>
            </a:r>
            <a:r>
              <a:rPr lang="en-US" dirty="0" err="1" smtClean="0"/>
              <a:t>abt</a:t>
            </a:r>
            <a:r>
              <a:rPr lang="zh-CN" altLang="en-US" dirty="0" smtClean="0"/>
              <a:t>）：当数据或指令预取终止时进入该模式，可用于虚拟存储及存储保护。</a:t>
            </a:r>
          </a:p>
          <a:p>
            <a:r>
              <a:rPr lang="zh-CN" altLang="en-US" dirty="0" smtClean="0"/>
              <a:t>⑥ 系统模式（</a:t>
            </a:r>
            <a:r>
              <a:rPr lang="en-US" dirty="0" smtClean="0"/>
              <a:t>sys</a:t>
            </a:r>
            <a:r>
              <a:rPr lang="zh-CN" altLang="en-US" dirty="0" smtClean="0"/>
              <a:t>）：运行具有特权的操作系统任务。</a:t>
            </a:r>
          </a:p>
          <a:p>
            <a:r>
              <a:rPr lang="zh-CN" altLang="en-US" dirty="0" smtClean="0"/>
              <a:t>⑦ 未定义指令中止模式（</a:t>
            </a:r>
            <a:r>
              <a:rPr lang="en-US" dirty="0" smtClean="0"/>
              <a:t>und</a:t>
            </a:r>
            <a:r>
              <a:rPr lang="zh-CN" altLang="en-US" dirty="0" smtClean="0"/>
              <a:t>）：当未定义的指令执行时进入该模式，可用于支持硬件协处理器的软件仿真。</a:t>
            </a:r>
          </a:p>
          <a:p>
            <a:endParaRPr lang="zh-CN" altLang="en-US" dirty="0"/>
          </a:p>
        </p:txBody>
      </p:sp>
      <p:sp>
        <p:nvSpPr>
          <p:cNvPr id="2" name="标题 1"/>
          <p:cNvSpPr>
            <a:spLocks noGrp="1"/>
          </p:cNvSpPr>
          <p:nvPr>
            <p:ph type="title"/>
          </p:nvPr>
        </p:nvSpPr>
        <p:spPr>
          <a:xfrm>
            <a:off x="457200" y="357174"/>
            <a:ext cx="8229600" cy="1143000"/>
          </a:xfrm>
        </p:spPr>
        <p:txBody>
          <a:bodyPr>
            <a:normAutofit/>
          </a:bodyPr>
          <a:lstStyle/>
          <a:p>
            <a:r>
              <a:rPr lang="en-US" dirty="0" smtClean="0"/>
              <a:t>ARM</a:t>
            </a:r>
            <a:r>
              <a:rPr lang="zh-CN" altLang="en-US" dirty="0" smtClean="0"/>
              <a:t>处理器模式</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采用</a:t>
            </a:r>
            <a:r>
              <a:rPr lang="en-US" dirty="0" smtClean="0"/>
              <a:t>RISC</a:t>
            </a:r>
            <a:r>
              <a:rPr lang="zh-CN" altLang="en-US" dirty="0" smtClean="0"/>
              <a:t>架构的</a:t>
            </a:r>
            <a:r>
              <a:rPr lang="en-US" dirty="0" smtClean="0"/>
              <a:t>ARM</a:t>
            </a:r>
            <a:r>
              <a:rPr lang="zh-CN" altLang="en-US" dirty="0" smtClean="0"/>
              <a:t>微处理器一般具有如下特点。</a:t>
            </a:r>
          </a:p>
          <a:p>
            <a:r>
              <a:rPr lang="zh-CN" altLang="en-US" dirty="0" smtClean="0"/>
              <a:t>① 体积小、低功耗、低成本、高性能。</a:t>
            </a:r>
          </a:p>
          <a:p>
            <a:r>
              <a:rPr lang="zh-CN" altLang="en-US" dirty="0" smtClean="0"/>
              <a:t>② 支持</a:t>
            </a:r>
            <a:r>
              <a:rPr lang="en-US" dirty="0" smtClean="0"/>
              <a:t>Thumb</a:t>
            </a:r>
            <a:r>
              <a:rPr lang="zh-CN" altLang="en-US" dirty="0" smtClean="0"/>
              <a:t>（</a:t>
            </a:r>
            <a:r>
              <a:rPr lang="en-US" dirty="0" smtClean="0"/>
              <a:t>16</a:t>
            </a:r>
            <a:r>
              <a:rPr lang="zh-CN" altLang="en-US" dirty="0" smtClean="0"/>
              <a:t>位）</a:t>
            </a:r>
            <a:r>
              <a:rPr lang="en-US" dirty="0" smtClean="0"/>
              <a:t>/ARM</a:t>
            </a:r>
            <a:r>
              <a:rPr lang="zh-CN" altLang="en-US" dirty="0" smtClean="0"/>
              <a:t>（</a:t>
            </a:r>
            <a:r>
              <a:rPr lang="en-US" dirty="0" smtClean="0"/>
              <a:t>32</a:t>
            </a:r>
            <a:r>
              <a:rPr lang="zh-CN" altLang="en-US" dirty="0" smtClean="0"/>
              <a:t>位）双指令集，能很好的兼容</a:t>
            </a:r>
            <a:r>
              <a:rPr lang="en-US" dirty="0" smtClean="0"/>
              <a:t>8/16</a:t>
            </a:r>
            <a:r>
              <a:rPr lang="zh-CN" altLang="en-US" dirty="0" smtClean="0"/>
              <a:t>位器件。</a:t>
            </a:r>
          </a:p>
          <a:p>
            <a:r>
              <a:rPr lang="zh-CN" altLang="en-US" dirty="0" smtClean="0"/>
              <a:t>③ 大量使用寄存器，指令执行速度更快。</a:t>
            </a:r>
          </a:p>
          <a:p>
            <a:r>
              <a:rPr lang="zh-CN" altLang="en-US" dirty="0" smtClean="0"/>
              <a:t>④ 大多数数据操作都在寄存器中完成。</a:t>
            </a:r>
          </a:p>
          <a:p>
            <a:r>
              <a:rPr lang="zh-CN" altLang="en-US" dirty="0" smtClean="0"/>
              <a:t>⑤ 寻址方式灵活简单，执行效率高。</a:t>
            </a:r>
          </a:p>
          <a:p>
            <a:r>
              <a:rPr lang="zh-CN" altLang="en-US" dirty="0" smtClean="0"/>
              <a:t>⑥ 指令长度固定。</a:t>
            </a:r>
          </a:p>
          <a:p>
            <a:endParaRPr lang="zh-CN" altLang="en-US" dirty="0"/>
          </a:p>
        </p:txBody>
      </p:sp>
      <p:sp>
        <p:nvSpPr>
          <p:cNvPr id="2" name="标题 1"/>
          <p:cNvSpPr>
            <a:spLocks noGrp="1"/>
          </p:cNvSpPr>
          <p:nvPr>
            <p:ph type="title"/>
          </p:nvPr>
        </p:nvSpPr>
        <p:spPr>
          <a:xfrm>
            <a:off x="457200" y="357174"/>
            <a:ext cx="8229600" cy="1143000"/>
          </a:xfrm>
        </p:spPr>
        <p:txBody>
          <a:bodyPr>
            <a:normAutofit/>
          </a:bodyPr>
          <a:lstStyle/>
          <a:p>
            <a:r>
              <a:rPr lang="en-US" dirty="0" smtClean="0"/>
              <a:t>ARM</a:t>
            </a:r>
            <a:r>
              <a:rPr lang="zh-CN" altLang="en-US" dirty="0" smtClean="0"/>
              <a:t>技术简介</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通用寄存器包括</a:t>
            </a:r>
            <a:r>
              <a:rPr lang="en-US" dirty="0" smtClean="0"/>
              <a:t>R0</a:t>
            </a:r>
            <a:r>
              <a:rPr lang="zh-CN" altLang="en-US" dirty="0" smtClean="0"/>
              <a:t>～</a:t>
            </a:r>
            <a:r>
              <a:rPr lang="en-US" dirty="0" smtClean="0"/>
              <a:t>R15</a:t>
            </a:r>
            <a:r>
              <a:rPr lang="zh-CN" altLang="en-US" dirty="0" smtClean="0"/>
              <a:t>，可以分为未分组寄存器（</a:t>
            </a:r>
            <a:r>
              <a:rPr lang="en-US" dirty="0" smtClean="0"/>
              <a:t>R0</a:t>
            </a:r>
            <a:r>
              <a:rPr lang="zh-CN" altLang="en-US" dirty="0" smtClean="0"/>
              <a:t>～</a:t>
            </a:r>
            <a:r>
              <a:rPr lang="en-US" dirty="0" smtClean="0"/>
              <a:t>R7</a:t>
            </a:r>
            <a:r>
              <a:rPr lang="zh-CN" altLang="en-US" dirty="0" smtClean="0"/>
              <a:t>）、分组寄存器（</a:t>
            </a:r>
            <a:r>
              <a:rPr lang="en-US" dirty="0" smtClean="0"/>
              <a:t>R8</a:t>
            </a:r>
            <a:r>
              <a:rPr lang="zh-CN" altLang="en-US" dirty="0" smtClean="0"/>
              <a:t>～</a:t>
            </a:r>
            <a:r>
              <a:rPr lang="en-US" dirty="0" smtClean="0"/>
              <a:t>R14</a:t>
            </a:r>
            <a:r>
              <a:rPr lang="zh-CN" altLang="en-US" dirty="0" smtClean="0"/>
              <a:t>）和程序计数器</a:t>
            </a:r>
            <a:r>
              <a:rPr lang="en-US" dirty="0" smtClean="0"/>
              <a:t>PC</a:t>
            </a:r>
            <a:r>
              <a:rPr lang="zh-CN" altLang="en-US" dirty="0" smtClean="0"/>
              <a:t>（</a:t>
            </a:r>
            <a:r>
              <a:rPr lang="en-US" dirty="0" smtClean="0"/>
              <a:t>R15</a:t>
            </a:r>
            <a:r>
              <a:rPr lang="zh-CN" altLang="en-US" dirty="0" smtClean="0"/>
              <a:t>）</a:t>
            </a:r>
            <a:r>
              <a:rPr lang="en-US" dirty="0" smtClean="0"/>
              <a:t>3</a:t>
            </a:r>
            <a:r>
              <a:rPr lang="zh-CN" altLang="en-US" dirty="0" smtClean="0"/>
              <a:t>类。</a:t>
            </a:r>
          </a:p>
          <a:p>
            <a:r>
              <a:rPr lang="zh-CN" altLang="en-US" dirty="0" smtClean="0"/>
              <a:t>（</a:t>
            </a:r>
            <a:r>
              <a:rPr lang="en-US" dirty="0" smtClean="0"/>
              <a:t>1</a:t>
            </a:r>
            <a:r>
              <a:rPr lang="zh-CN" altLang="en-US" dirty="0" smtClean="0"/>
              <a:t>）未分组寄存器</a:t>
            </a:r>
            <a:r>
              <a:rPr lang="en-US" dirty="0" smtClean="0"/>
              <a:t>R0</a:t>
            </a:r>
            <a:r>
              <a:rPr lang="zh-CN" altLang="en-US" dirty="0" smtClean="0"/>
              <a:t>～</a:t>
            </a:r>
            <a:r>
              <a:rPr lang="en-US" dirty="0" smtClean="0"/>
              <a:t>R7</a:t>
            </a:r>
            <a:endParaRPr lang="zh-CN" altLang="en-US" dirty="0" smtClean="0"/>
          </a:p>
          <a:p>
            <a:r>
              <a:rPr lang="zh-CN" altLang="en-US" dirty="0" smtClean="0"/>
              <a:t>在所有的运行模式下，未分组寄存器都指向同一个物理寄存器，它们未被系统用作特殊的用途，因此，在中断或异常处理进行运行模式转换时，由于不同的处理器运行模式均使用相同的物理寄存器，可能会造成寄存器中数据的破坏，这一点在进行程序设计时应引起注意。</a:t>
            </a:r>
          </a:p>
          <a:p>
            <a:endParaRPr lang="zh-CN" altLang="en-US" dirty="0"/>
          </a:p>
        </p:txBody>
      </p:sp>
      <p:sp>
        <p:nvSpPr>
          <p:cNvPr id="2" name="标题 1"/>
          <p:cNvSpPr>
            <a:spLocks noGrp="1"/>
          </p:cNvSpPr>
          <p:nvPr>
            <p:ph type="title"/>
          </p:nvPr>
        </p:nvSpPr>
        <p:spPr>
          <a:xfrm>
            <a:off x="428596" y="357166"/>
            <a:ext cx="8229600" cy="1143000"/>
          </a:xfrm>
        </p:spPr>
        <p:txBody>
          <a:bodyPr>
            <a:normAutofit/>
          </a:bodyPr>
          <a:lstStyle/>
          <a:p>
            <a:r>
              <a:rPr lang="en-US" dirty="0" smtClean="0"/>
              <a:t>1</a:t>
            </a:r>
            <a:r>
              <a:rPr lang="zh-CN" altLang="en-US" dirty="0" smtClean="0"/>
              <a:t>．通用寄存器</a:t>
            </a:r>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57174"/>
            <a:ext cx="8229600" cy="1143000"/>
          </a:xfrm>
        </p:spPr>
        <p:txBody>
          <a:bodyPr>
            <a:normAutofit/>
          </a:bodyPr>
          <a:lstStyle/>
          <a:p>
            <a:r>
              <a:rPr lang="en-US" dirty="0" smtClean="0"/>
              <a:t>1</a:t>
            </a:r>
            <a:r>
              <a:rPr lang="zh-CN" altLang="en-US" dirty="0" smtClean="0"/>
              <a:t>．通用寄存器</a:t>
            </a:r>
            <a:endParaRPr lang="zh-CN" altLang="en-US" dirty="0"/>
          </a:p>
        </p:txBody>
      </p:sp>
      <p:pic>
        <p:nvPicPr>
          <p:cNvPr id="16385" name="Picture 1"/>
          <p:cNvPicPr>
            <a:picLocks noGrp="1" noChangeAspect="1" noChangeArrowheads="1"/>
          </p:cNvPicPr>
          <p:nvPr>
            <p:ph idx="1"/>
          </p:nvPr>
        </p:nvPicPr>
        <p:blipFill>
          <a:blip r:embed="rId2"/>
          <a:srcRect/>
          <a:stretch>
            <a:fillRect/>
          </a:stretch>
        </p:blipFill>
        <p:spPr bwMode="auto">
          <a:xfrm>
            <a:off x="2285984" y="1214422"/>
            <a:ext cx="4643470" cy="5021671"/>
          </a:xfrm>
          <a:prstGeom prst="rect">
            <a:avLst/>
          </a:prstGeom>
          <a:noFill/>
          <a:ln w="9525">
            <a:noFill/>
            <a:miter lim="800000"/>
            <a:headEnd/>
            <a:tailEnd/>
          </a:ln>
          <a:effectLst/>
        </p:spPr>
      </p:pic>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zh-CN" altLang="en-US" dirty="0" smtClean="0"/>
              <a:t>（</a:t>
            </a:r>
            <a:r>
              <a:rPr lang="en-US" dirty="0" smtClean="0"/>
              <a:t>2</a:t>
            </a:r>
            <a:r>
              <a:rPr lang="zh-CN" altLang="en-US" dirty="0" smtClean="0"/>
              <a:t>）分组寄存器</a:t>
            </a:r>
            <a:r>
              <a:rPr lang="en-US" dirty="0" smtClean="0"/>
              <a:t>R8</a:t>
            </a:r>
            <a:r>
              <a:rPr lang="zh-CN" altLang="en-US" dirty="0" smtClean="0"/>
              <a:t>～</a:t>
            </a:r>
            <a:r>
              <a:rPr lang="en-US" dirty="0" smtClean="0"/>
              <a:t>R14</a:t>
            </a:r>
            <a:endParaRPr lang="zh-CN" altLang="en-US" dirty="0" smtClean="0"/>
          </a:p>
          <a:p>
            <a:r>
              <a:rPr lang="zh-CN" altLang="en-US" dirty="0" smtClean="0"/>
              <a:t>对于分组寄存器，它们每一次所访问的物理寄存器与处理器当前的运行模式有关。</a:t>
            </a:r>
          </a:p>
          <a:p>
            <a:r>
              <a:rPr lang="zh-CN" altLang="en-US" dirty="0" smtClean="0"/>
              <a:t>对于</a:t>
            </a:r>
            <a:r>
              <a:rPr lang="en-US" dirty="0" smtClean="0"/>
              <a:t>R8</a:t>
            </a:r>
            <a:r>
              <a:rPr lang="zh-CN" altLang="en-US" dirty="0" smtClean="0"/>
              <a:t>～</a:t>
            </a:r>
            <a:r>
              <a:rPr lang="en-US" dirty="0" smtClean="0"/>
              <a:t>R12</a:t>
            </a:r>
            <a:r>
              <a:rPr lang="zh-CN" altLang="en-US" dirty="0" smtClean="0"/>
              <a:t>来说，每个寄存器对应两个不同的物理寄存器，当使用</a:t>
            </a:r>
            <a:r>
              <a:rPr lang="en-US" dirty="0" err="1" smtClean="0"/>
              <a:t>fiq</a:t>
            </a:r>
            <a:r>
              <a:rPr lang="zh-CN" altLang="en-US" dirty="0" smtClean="0"/>
              <a:t>模式时，访问寄存器</a:t>
            </a:r>
            <a:r>
              <a:rPr lang="en-US" dirty="0" smtClean="0"/>
              <a:t>R8_fiq</a:t>
            </a:r>
            <a:r>
              <a:rPr lang="zh-CN" altLang="en-US" dirty="0" smtClean="0"/>
              <a:t>～</a:t>
            </a:r>
            <a:r>
              <a:rPr lang="en-US" dirty="0" smtClean="0"/>
              <a:t>R12_fiq</a:t>
            </a:r>
            <a:r>
              <a:rPr lang="zh-CN" altLang="en-US" dirty="0" smtClean="0"/>
              <a:t>；当使用除</a:t>
            </a:r>
            <a:r>
              <a:rPr lang="en-US" dirty="0" err="1" smtClean="0"/>
              <a:t>fiq</a:t>
            </a:r>
            <a:r>
              <a:rPr lang="zh-CN" altLang="en-US" dirty="0" smtClean="0"/>
              <a:t>模式以外的其他模式时，访问寄存器</a:t>
            </a:r>
            <a:r>
              <a:rPr lang="en-US" dirty="0" smtClean="0"/>
              <a:t>R8_usr</a:t>
            </a:r>
            <a:r>
              <a:rPr lang="zh-CN" altLang="en-US" dirty="0" smtClean="0"/>
              <a:t>～</a:t>
            </a:r>
            <a:r>
              <a:rPr lang="en-US" dirty="0" smtClean="0"/>
              <a:t>R12_usr</a:t>
            </a:r>
            <a:r>
              <a:rPr lang="zh-CN" altLang="en-US" dirty="0" smtClean="0"/>
              <a:t>。</a:t>
            </a:r>
          </a:p>
          <a:p>
            <a:r>
              <a:rPr lang="zh-CN" altLang="en-US" dirty="0" smtClean="0"/>
              <a:t>对于</a:t>
            </a:r>
            <a:r>
              <a:rPr lang="en-US" dirty="0" smtClean="0"/>
              <a:t>R13</a:t>
            </a:r>
            <a:r>
              <a:rPr lang="zh-CN" altLang="en-US" dirty="0" smtClean="0"/>
              <a:t>、</a:t>
            </a:r>
            <a:r>
              <a:rPr lang="en-US" dirty="0" smtClean="0"/>
              <a:t>R14</a:t>
            </a:r>
            <a:r>
              <a:rPr lang="zh-CN" altLang="en-US" dirty="0" smtClean="0"/>
              <a:t>来说，每个寄存器对应</a:t>
            </a:r>
            <a:r>
              <a:rPr lang="en-US" dirty="0" smtClean="0"/>
              <a:t>6</a:t>
            </a:r>
            <a:r>
              <a:rPr lang="zh-CN" altLang="en-US" dirty="0" smtClean="0"/>
              <a:t>个不同的物理寄存器，其中的一个是用户模式与系统模式共用，另外</a:t>
            </a:r>
            <a:r>
              <a:rPr lang="en-US" dirty="0" smtClean="0"/>
              <a:t>5</a:t>
            </a:r>
            <a:r>
              <a:rPr lang="zh-CN" altLang="en-US" dirty="0" smtClean="0"/>
              <a:t>个物理寄存器对应于其他</a:t>
            </a:r>
            <a:r>
              <a:rPr lang="en-US" dirty="0" smtClean="0"/>
              <a:t>5</a:t>
            </a:r>
            <a:r>
              <a:rPr lang="zh-CN" altLang="en-US" dirty="0" smtClean="0"/>
              <a:t>种不同的运行模式。</a:t>
            </a:r>
          </a:p>
          <a:p>
            <a:r>
              <a:rPr lang="zh-CN" altLang="en-US" dirty="0" smtClean="0"/>
              <a:t>采用以下的记号来区分不同的物理寄存器：</a:t>
            </a:r>
          </a:p>
          <a:p>
            <a:r>
              <a:rPr lang="en-US" dirty="0" smtClean="0"/>
              <a:t>R13_&lt;mode&gt;</a:t>
            </a:r>
            <a:endParaRPr lang="zh-CN" altLang="en-US" dirty="0" smtClean="0"/>
          </a:p>
          <a:p>
            <a:r>
              <a:rPr lang="en-US" dirty="0" smtClean="0"/>
              <a:t>R14_&lt;mode&gt;</a:t>
            </a:r>
            <a:endParaRPr lang="zh-CN" altLang="en-US" dirty="0" smtClean="0"/>
          </a:p>
          <a:p>
            <a:endParaRPr lang="zh-CN" altLang="en-US" dirty="0"/>
          </a:p>
        </p:txBody>
      </p:sp>
      <p:sp>
        <p:nvSpPr>
          <p:cNvPr id="2" name="标题 1"/>
          <p:cNvSpPr>
            <a:spLocks noGrp="1"/>
          </p:cNvSpPr>
          <p:nvPr>
            <p:ph type="title"/>
          </p:nvPr>
        </p:nvSpPr>
        <p:spPr>
          <a:xfrm>
            <a:off x="457200" y="357174"/>
            <a:ext cx="8229600" cy="1143000"/>
          </a:xfrm>
        </p:spPr>
        <p:txBody>
          <a:bodyPr>
            <a:normAutofit/>
          </a:bodyPr>
          <a:lstStyle/>
          <a:p>
            <a:r>
              <a:rPr lang="en-US" dirty="0" smtClean="0"/>
              <a:t>1</a:t>
            </a:r>
            <a:r>
              <a:rPr lang="zh-CN" altLang="en-US" dirty="0" smtClean="0"/>
              <a:t>．通用寄存器</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zh-CN" altLang="en-US" dirty="0" smtClean="0"/>
              <a:t>寄存器</a:t>
            </a:r>
            <a:r>
              <a:rPr lang="en-US" dirty="0" smtClean="0"/>
              <a:t>R13</a:t>
            </a:r>
            <a:r>
              <a:rPr lang="zh-CN" altLang="en-US" dirty="0" smtClean="0"/>
              <a:t>在</a:t>
            </a:r>
            <a:r>
              <a:rPr lang="en-US" dirty="0" smtClean="0"/>
              <a:t>ARM</a:t>
            </a:r>
            <a:r>
              <a:rPr lang="zh-CN" altLang="en-US" dirty="0" smtClean="0"/>
              <a:t>指令中常用作堆栈指针，但这只是一种习惯用法，用户也可使用其他的寄存器作为堆栈指针。而在</a:t>
            </a:r>
            <a:r>
              <a:rPr lang="en-US" dirty="0" smtClean="0"/>
              <a:t>Thumb</a:t>
            </a:r>
            <a:r>
              <a:rPr lang="zh-CN" altLang="en-US" dirty="0" smtClean="0"/>
              <a:t>指令集中，某些指令强制性的要求使用</a:t>
            </a:r>
            <a:r>
              <a:rPr lang="en-US" dirty="0" smtClean="0"/>
              <a:t>R13</a:t>
            </a:r>
            <a:r>
              <a:rPr lang="zh-CN" altLang="en-US" dirty="0" smtClean="0"/>
              <a:t>作为堆栈指针。</a:t>
            </a:r>
          </a:p>
          <a:p>
            <a:r>
              <a:rPr lang="zh-CN" altLang="en-US" dirty="0" smtClean="0"/>
              <a:t>由于处理器的每种运行模式均有自己独立的物理寄存器</a:t>
            </a:r>
            <a:r>
              <a:rPr lang="en-US" dirty="0" smtClean="0"/>
              <a:t>R13</a:t>
            </a:r>
            <a:r>
              <a:rPr lang="zh-CN" altLang="en-US" dirty="0" smtClean="0"/>
              <a:t>，在用户应用程序的初始化部分，一般都要初始化每种模式下的</a:t>
            </a:r>
            <a:r>
              <a:rPr lang="en-US" dirty="0" smtClean="0"/>
              <a:t>R13</a:t>
            </a:r>
            <a:r>
              <a:rPr lang="zh-CN" altLang="en-US" dirty="0" smtClean="0"/>
              <a:t>，使其指向该运行模式的栈空间，这样，当程序的运行进入异常模式时，可以将需要保护的寄存器放入</a:t>
            </a:r>
            <a:r>
              <a:rPr lang="en-US" dirty="0" smtClean="0"/>
              <a:t>R13</a:t>
            </a:r>
            <a:r>
              <a:rPr lang="zh-CN" altLang="en-US" dirty="0" smtClean="0"/>
              <a:t>所指向的堆栈，而当程序从异常模式返回时，则从对应的堆栈中恢复，采用这种方式可以保证异常发生后程序的正常执行。</a:t>
            </a:r>
          </a:p>
          <a:p>
            <a:endParaRPr lang="zh-CN" altLang="en-US" dirty="0"/>
          </a:p>
        </p:txBody>
      </p:sp>
      <p:sp>
        <p:nvSpPr>
          <p:cNvPr id="2" name="标题 1"/>
          <p:cNvSpPr>
            <a:spLocks noGrp="1"/>
          </p:cNvSpPr>
          <p:nvPr>
            <p:ph type="title"/>
          </p:nvPr>
        </p:nvSpPr>
        <p:spPr>
          <a:xfrm>
            <a:off x="457200" y="357174"/>
            <a:ext cx="8229600" cy="1143000"/>
          </a:xfrm>
        </p:spPr>
        <p:txBody>
          <a:bodyPr>
            <a:normAutofit/>
          </a:bodyPr>
          <a:lstStyle/>
          <a:p>
            <a:r>
              <a:rPr lang="en-US" dirty="0" smtClean="0"/>
              <a:t>1</a:t>
            </a:r>
            <a:r>
              <a:rPr lang="zh-CN" altLang="en-US" dirty="0" smtClean="0"/>
              <a:t>．通用寄存器</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dirty="0" smtClean="0"/>
              <a:t>R14</a:t>
            </a:r>
            <a:r>
              <a:rPr lang="zh-CN" altLang="en-US" dirty="0" smtClean="0"/>
              <a:t>也称为子程序连接寄存器（</a:t>
            </a:r>
            <a:r>
              <a:rPr lang="en-US" dirty="0" smtClean="0"/>
              <a:t>Subroutine Link Register</a:t>
            </a:r>
            <a:r>
              <a:rPr lang="zh-CN" altLang="en-US" dirty="0" smtClean="0"/>
              <a:t>）或连接寄存器（</a:t>
            </a:r>
            <a:r>
              <a:rPr lang="en-US" dirty="0" smtClean="0"/>
              <a:t>LR</a:t>
            </a:r>
            <a:r>
              <a:rPr lang="zh-CN" altLang="en-US" dirty="0" smtClean="0"/>
              <a:t>）。当执行</a:t>
            </a:r>
            <a:r>
              <a:rPr lang="en-US" dirty="0" smtClean="0"/>
              <a:t>BL</a:t>
            </a:r>
            <a:r>
              <a:rPr lang="zh-CN" altLang="en-US" dirty="0" smtClean="0"/>
              <a:t>子程序调用指令时，</a:t>
            </a:r>
            <a:r>
              <a:rPr lang="en-US" dirty="0" smtClean="0"/>
              <a:t>R14</a:t>
            </a:r>
            <a:r>
              <a:rPr lang="zh-CN" altLang="en-US" dirty="0" smtClean="0"/>
              <a:t>中得到</a:t>
            </a:r>
            <a:r>
              <a:rPr lang="en-US" dirty="0" smtClean="0"/>
              <a:t>R15</a:t>
            </a:r>
            <a:r>
              <a:rPr lang="zh-CN" altLang="en-US" dirty="0" smtClean="0"/>
              <a:t>（程序计数器</a:t>
            </a:r>
            <a:r>
              <a:rPr lang="en-US" dirty="0" smtClean="0"/>
              <a:t>PC</a:t>
            </a:r>
            <a:r>
              <a:rPr lang="zh-CN" altLang="en-US" dirty="0" smtClean="0"/>
              <a:t>）的备份。其他情况下，</a:t>
            </a:r>
            <a:r>
              <a:rPr lang="en-US" dirty="0" smtClean="0"/>
              <a:t>R14</a:t>
            </a:r>
            <a:r>
              <a:rPr lang="zh-CN" altLang="en-US" dirty="0" smtClean="0"/>
              <a:t>用作通用寄存器。与之类似，当发生中断或异常时，对应的分组寄存器</a:t>
            </a:r>
            <a:r>
              <a:rPr lang="en-US" dirty="0" smtClean="0"/>
              <a:t>R14_svc</a:t>
            </a:r>
            <a:r>
              <a:rPr lang="zh-CN" altLang="en-US" dirty="0" smtClean="0"/>
              <a:t>、</a:t>
            </a:r>
            <a:r>
              <a:rPr lang="en-US" dirty="0" smtClean="0"/>
              <a:t>R14_irq</a:t>
            </a:r>
            <a:r>
              <a:rPr lang="zh-CN" altLang="en-US" dirty="0" smtClean="0"/>
              <a:t>、</a:t>
            </a:r>
            <a:r>
              <a:rPr lang="en-US" dirty="0" smtClean="0"/>
              <a:t>R14_fiq</a:t>
            </a:r>
            <a:r>
              <a:rPr lang="zh-CN" altLang="en-US" dirty="0" smtClean="0"/>
              <a:t>、</a:t>
            </a:r>
            <a:r>
              <a:rPr lang="en-US" dirty="0" smtClean="0"/>
              <a:t>R14_abt</a:t>
            </a:r>
            <a:r>
              <a:rPr lang="zh-CN" altLang="en-US" dirty="0" smtClean="0"/>
              <a:t>和</a:t>
            </a:r>
            <a:r>
              <a:rPr lang="en-US" dirty="0" smtClean="0"/>
              <a:t>R14_und</a:t>
            </a:r>
            <a:r>
              <a:rPr lang="zh-CN" altLang="en-US" dirty="0" smtClean="0"/>
              <a:t>用来保存</a:t>
            </a:r>
            <a:r>
              <a:rPr lang="en-US" dirty="0" smtClean="0"/>
              <a:t>R15</a:t>
            </a:r>
            <a:r>
              <a:rPr lang="zh-CN" altLang="en-US" dirty="0" smtClean="0"/>
              <a:t>的返回值。</a:t>
            </a:r>
          </a:p>
          <a:p>
            <a:endParaRPr lang="zh-CN" altLang="en-US" dirty="0"/>
          </a:p>
        </p:txBody>
      </p:sp>
      <p:sp>
        <p:nvSpPr>
          <p:cNvPr id="2" name="标题 1"/>
          <p:cNvSpPr>
            <a:spLocks noGrp="1"/>
          </p:cNvSpPr>
          <p:nvPr>
            <p:ph type="title"/>
          </p:nvPr>
        </p:nvSpPr>
        <p:spPr>
          <a:xfrm>
            <a:off x="457200" y="357174"/>
            <a:ext cx="8229600" cy="1143000"/>
          </a:xfrm>
        </p:spPr>
        <p:txBody>
          <a:bodyPr>
            <a:normAutofit/>
          </a:bodyPr>
          <a:lstStyle/>
          <a:p>
            <a:r>
              <a:rPr lang="en-US" dirty="0" smtClean="0"/>
              <a:t>1</a:t>
            </a:r>
            <a:r>
              <a:rPr lang="zh-CN" altLang="en-US" dirty="0" smtClean="0"/>
              <a:t>．通用寄存器</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a:t>
            </a:r>
            <a:r>
              <a:rPr lang="en-US" dirty="0" smtClean="0"/>
              <a:t>3</a:t>
            </a:r>
            <a:r>
              <a:rPr lang="zh-CN" altLang="en-US" dirty="0" smtClean="0"/>
              <a:t>）程序计数器</a:t>
            </a:r>
            <a:r>
              <a:rPr lang="en-US" dirty="0" smtClean="0"/>
              <a:t>PC</a:t>
            </a:r>
            <a:r>
              <a:rPr lang="zh-CN" altLang="en-US" dirty="0" smtClean="0"/>
              <a:t>（</a:t>
            </a:r>
            <a:r>
              <a:rPr lang="en-US" dirty="0" smtClean="0"/>
              <a:t>R15</a:t>
            </a:r>
            <a:r>
              <a:rPr lang="zh-CN" altLang="en-US" dirty="0" smtClean="0"/>
              <a:t>）</a:t>
            </a:r>
          </a:p>
          <a:p>
            <a:r>
              <a:rPr lang="zh-CN" altLang="en-US" dirty="0" smtClean="0"/>
              <a:t>寄存器</a:t>
            </a:r>
            <a:r>
              <a:rPr lang="en-US" dirty="0" smtClean="0"/>
              <a:t>R15</a:t>
            </a:r>
            <a:r>
              <a:rPr lang="zh-CN" altLang="en-US" dirty="0" smtClean="0"/>
              <a:t>用作程序计数器（</a:t>
            </a:r>
            <a:r>
              <a:rPr lang="en-US" dirty="0" smtClean="0"/>
              <a:t>PC</a:t>
            </a:r>
            <a:r>
              <a:rPr lang="zh-CN" altLang="en-US" dirty="0" smtClean="0"/>
              <a:t>）。在</a:t>
            </a:r>
            <a:r>
              <a:rPr lang="en-US" dirty="0" smtClean="0"/>
              <a:t>ARM</a:t>
            </a:r>
            <a:r>
              <a:rPr lang="zh-CN" altLang="en-US" dirty="0" smtClean="0"/>
              <a:t>状态下，位</a:t>
            </a:r>
            <a:r>
              <a:rPr lang="en-US" dirty="0" smtClean="0"/>
              <a:t>[1:0]</a:t>
            </a:r>
            <a:r>
              <a:rPr lang="zh-CN" altLang="en-US" dirty="0" smtClean="0"/>
              <a:t>为</a:t>
            </a:r>
            <a:r>
              <a:rPr lang="en-US" dirty="0" smtClean="0"/>
              <a:t>0</a:t>
            </a:r>
            <a:r>
              <a:rPr lang="zh-CN" altLang="en-US" dirty="0" smtClean="0"/>
              <a:t>，位</a:t>
            </a:r>
            <a:r>
              <a:rPr lang="en-US" dirty="0" smtClean="0"/>
              <a:t>[31:2]</a:t>
            </a:r>
            <a:r>
              <a:rPr lang="zh-CN" altLang="en-US" dirty="0" smtClean="0"/>
              <a:t>用于保存</a:t>
            </a:r>
            <a:r>
              <a:rPr lang="en-US" dirty="0" smtClean="0"/>
              <a:t>PC</a:t>
            </a:r>
            <a:r>
              <a:rPr lang="zh-CN" altLang="en-US" dirty="0" smtClean="0"/>
              <a:t>；在</a:t>
            </a:r>
            <a:r>
              <a:rPr lang="en-US" dirty="0" smtClean="0"/>
              <a:t>Thumb</a:t>
            </a:r>
            <a:r>
              <a:rPr lang="zh-CN" altLang="en-US" dirty="0" smtClean="0"/>
              <a:t>状态下，位</a:t>
            </a:r>
            <a:r>
              <a:rPr lang="en-US" dirty="0" smtClean="0"/>
              <a:t>[0]</a:t>
            </a:r>
            <a:r>
              <a:rPr lang="zh-CN" altLang="en-US" dirty="0" smtClean="0"/>
              <a:t>为</a:t>
            </a:r>
            <a:r>
              <a:rPr lang="en-US" dirty="0" smtClean="0"/>
              <a:t>0</a:t>
            </a:r>
            <a:r>
              <a:rPr lang="zh-CN" altLang="en-US" dirty="0" smtClean="0"/>
              <a:t>，位</a:t>
            </a:r>
            <a:r>
              <a:rPr lang="en-US" dirty="0" smtClean="0"/>
              <a:t>[31:1]</a:t>
            </a:r>
            <a:r>
              <a:rPr lang="zh-CN" altLang="en-US" dirty="0" smtClean="0"/>
              <a:t>用于保存</a:t>
            </a:r>
            <a:r>
              <a:rPr lang="en-US" dirty="0" smtClean="0"/>
              <a:t>PC</a:t>
            </a:r>
            <a:r>
              <a:rPr lang="zh-CN" altLang="en-US" dirty="0" smtClean="0"/>
              <a:t>。</a:t>
            </a:r>
            <a:r>
              <a:rPr lang="en-US" dirty="0" smtClean="0"/>
              <a:t>R15</a:t>
            </a:r>
            <a:r>
              <a:rPr lang="zh-CN" altLang="en-US" dirty="0" smtClean="0"/>
              <a:t>虽然可以用作通用寄存器，但是有一些指令在使用</a:t>
            </a:r>
            <a:r>
              <a:rPr lang="en-US" dirty="0" smtClean="0"/>
              <a:t>R15</a:t>
            </a:r>
            <a:r>
              <a:rPr lang="zh-CN" altLang="en-US" dirty="0" smtClean="0"/>
              <a:t>时有一些特殊限制，若不注意，执行的结果将是不可预料的。在</a:t>
            </a:r>
            <a:r>
              <a:rPr lang="en-US" dirty="0" smtClean="0"/>
              <a:t>ARM</a:t>
            </a:r>
            <a:r>
              <a:rPr lang="zh-CN" altLang="en-US" dirty="0" smtClean="0"/>
              <a:t>状态下，</a:t>
            </a:r>
            <a:r>
              <a:rPr lang="en-US" dirty="0" smtClean="0"/>
              <a:t>PC</a:t>
            </a:r>
            <a:r>
              <a:rPr lang="zh-CN" altLang="en-US" dirty="0" smtClean="0"/>
              <a:t>的</a:t>
            </a:r>
            <a:r>
              <a:rPr lang="en-US" dirty="0" smtClean="0"/>
              <a:t>0</a:t>
            </a:r>
            <a:r>
              <a:rPr lang="zh-CN" altLang="en-US" dirty="0" smtClean="0"/>
              <a:t>和</a:t>
            </a:r>
            <a:r>
              <a:rPr lang="en-US" dirty="0" smtClean="0"/>
              <a:t>1</a:t>
            </a:r>
            <a:r>
              <a:rPr lang="zh-CN" altLang="en-US" dirty="0" smtClean="0"/>
              <a:t>位是</a:t>
            </a:r>
            <a:r>
              <a:rPr lang="en-US" dirty="0" smtClean="0"/>
              <a:t>0</a:t>
            </a:r>
            <a:r>
              <a:rPr lang="zh-CN" altLang="en-US" dirty="0" smtClean="0"/>
              <a:t>，在</a:t>
            </a:r>
            <a:r>
              <a:rPr lang="en-US" dirty="0" smtClean="0"/>
              <a:t>Thumb</a:t>
            </a:r>
            <a:r>
              <a:rPr lang="zh-CN" altLang="en-US" dirty="0" smtClean="0"/>
              <a:t>状态下，</a:t>
            </a:r>
            <a:r>
              <a:rPr lang="en-US" dirty="0" smtClean="0"/>
              <a:t>PC</a:t>
            </a:r>
            <a:r>
              <a:rPr lang="zh-CN" altLang="en-US" dirty="0" smtClean="0"/>
              <a:t>的</a:t>
            </a:r>
            <a:r>
              <a:rPr lang="en-US" dirty="0" smtClean="0"/>
              <a:t>0</a:t>
            </a:r>
            <a:r>
              <a:rPr lang="zh-CN" altLang="en-US" dirty="0" smtClean="0"/>
              <a:t>位是</a:t>
            </a:r>
            <a:r>
              <a:rPr lang="en-US" dirty="0" smtClean="0"/>
              <a:t>0</a:t>
            </a:r>
            <a:r>
              <a:rPr lang="zh-CN" altLang="en-US" dirty="0" smtClean="0"/>
              <a:t>。</a:t>
            </a:r>
          </a:p>
          <a:p>
            <a:endParaRPr lang="zh-CN" altLang="en-US" dirty="0"/>
          </a:p>
        </p:txBody>
      </p:sp>
      <p:sp>
        <p:nvSpPr>
          <p:cNvPr id="2" name="标题 1"/>
          <p:cNvSpPr>
            <a:spLocks noGrp="1"/>
          </p:cNvSpPr>
          <p:nvPr>
            <p:ph type="title"/>
          </p:nvPr>
        </p:nvSpPr>
        <p:spPr>
          <a:xfrm>
            <a:off x="457200" y="357174"/>
            <a:ext cx="8229600" cy="1143000"/>
          </a:xfrm>
        </p:spPr>
        <p:txBody>
          <a:bodyPr>
            <a:normAutofit/>
          </a:bodyPr>
          <a:lstStyle/>
          <a:p>
            <a:r>
              <a:rPr lang="en-US" dirty="0" smtClean="0"/>
              <a:t>1</a:t>
            </a:r>
            <a:r>
              <a:rPr lang="zh-CN" altLang="en-US" dirty="0" smtClean="0"/>
              <a:t>．通用寄存器</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寄存器</a:t>
            </a:r>
            <a:r>
              <a:rPr lang="en-US" dirty="0" smtClean="0"/>
              <a:t>R16</a:t>
            </a:r>
            <a:r>
              <a:rPr lang="zh-CN" altLang="en-US" dirty="0" smtClean="0"/>
              <a:t>用作当前程序状态寄存器（</a:t>
            </a:r>
            <a:r>
              <a:rPr lang="en-US" dirty="0" smtClean="0"/>
              <a:t>Current Program Status Register</a:t>
            </a:r>
            <a:r>
              <a:rPr lang="zh-CN" altLang="en-US" dirty="0" smtClean="0"/>
              <a:t>，</a:t>
            </a:r>
            <a:r>
              <a:rPr lang="en-US" dirty="0" smtClean="0"/>
              <a:t>CPSR</a:t>
            </a:r>
            <a:r>
              <a:rPr lang="zh-CN" altLang="en-US" dirty="0" smtClean="0"/>
              <a:t>），</a:t>
            </a:r>
            <a:r>
              <a:rPr lang="en-US" dirty="0" smtClean="0"/>
              <a:t>CPSR</a:t>
            </a:r>
            <a:r>
              <a:rPr lang="zh-CN" altLang="en-US" dirty="0" smtClean="0"/>
              <a:t>可在任何运行模式下被访问，它包括条件标志位、中断禁止位、当前处理器模式标志位，以及其他一些相关的控制和状态位。</a:t>
            </a:r>
          </a:p>
          <a:p>
            <a:r>
              <a:rPr lang="zh-CN" altLang="en-US" dirty="0" smtClean="0"/>
              <a:t>程序状态寄存器的功能包括保存</a:t>
            </a:r>
            <a:r>
              <a:rPr lang="en-US" dirty="0" smtClean="0"/>
              <a:t>ALU</a:t>
            </a:r>
            <a:r>
              <a:rPr lang="zh-CN" altLang="en-US" dirty="0" smtClean="0"/>
              <a:t>中的当前操作信息、控制允许和禁止中断、设置处理器的运行模式，程序状态寄存器的每一位的安排如图</a:t>
            </a:r>
            <a:r>
              <a:rPr lang="en-US" dirty="0" smtClean="0"/>
              <a:t>2-9</a:t>
            </a:r>
            <a:r>
              <a:rPr lang="zh-CN" altLang="en-US" dirty="0" smtClean="0"/>
              <a:t>所示。</a:t>
            </a:r>
          </a:p>
          <a:p>
            <a:endParaRPr lang="zh-CN" altLang="en-US" dirty="0"/>
          </a:p>
        </p:txBody>
      </p:sp>
      <p:sp>
        <p:nvSpPr>
          <p:cNvPr id="2" name="标题 1"/>
          <p:cNvSpPr>
            <a:spLocks noGrp="1"/>
          </p:cNvSpPr>
          <p:nvPr>
            <p:ph type="title"/>
          </p:nvPr>
        </p:nvSpPr>
        <p:spPr>
          <a:xfrm>
            <a:off x="457200" y="357174"/>
            <a:ext cx="8229600" cy="1143000"/>
          </a:xfrm>
        </p:spPr>
        <p:txBody>
          <a:bodyPr>
            <a:normAutofit/>
          </a:bodyPr>
          <a:lstStyle/>
          <a:p>
            <a:r>
              <a:rPr lang="zh-CN" altLang="en-US" dirty="0" smtClean="0"/>
              <a:t>程序状态寄存器</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57174"/>
            <a:ext cx="8229600" cy="1143000"/>
          </a:xfrm>
        </p:spPr>
        <p:txBody>
          <a:bodyPr>
            <a:normAutofit/>
          </a:bodyPr>
          <a:lstStyle/>
          <a:p>
            <a:r>
              <a:rPr lang="zh-CN" altLang="en-US" dirty="0" smtClean="0"/>
              <a:t>程序状态寄存器</a:t>
            </a:r>
            <a:endParaRPr lang="zh-CN" altLang="en-US" dirty="0"/>
          </a:p>
        </p:txBody>
      </p:sp>
      <p:pic>
        <p:nvPicPr>
          <p:cNvPr id="10241" name="Picture 1"/>
          <p:cNvPicPr>
            <a:picLocks noGrp="1" noChangeAspect="1" noChangeArrowheads="1"/>
          </p:cNvPicPr>
          <p:nvPr>
            <p:ph idx="1"/>
          </p:nvPr>
        </p:nvPicPr>
        <p:blipFill>
          <a:blip r:embed="rId2"/>
          <a:srcRect/>
          <a:stretch>
            <a:fillRect/>
          </a:stretch>
        </p:blipFill>
        <p:spPr bwMode="auto">
          <a:xfrm>
            <a:off x="714348" y="1428736"/>
            <a:ext cx="7715304" cy="3149104"/>
          </a:xfrm>
          <a:prstGeom prst="rect">
            <a:avLst/>
          </a:prstGeom>
          <a:noFill/>
          <a:ln w="9525">
            <a:noFill/>
            <a:miter lim="800000"/>
            <a:headEnd/>
            <a:tailEnd/>
          </a:ln>
          <a:effectLst/>
        </p:spPr>
      </p:pic>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981262"/>
            <a:ext cx="3186106" cy="590350"/>
          </a:xfrm>
        </p:spPr>
        <p:txBody>
          <a:bodyPr>
            <a:normAutofit/>
          </a:bodyPr>
          <a:lstStyle/>
          <a:p>
            <a:r>
              <a:rPr lang="zh-CN" altLang="en-US" dirty="0" smtClean="0"/>
              <a:t>（</a:t>
            </a:r>
            <a:r>
              <a:rPr lang="en-US" dirty="0" smtClean="0"/>
              <a:t>1</a:t>
            </a:r>
            <a:r>
              <a:rPr lang="zh-CN" altLang="en-US" dirty="0" smtClean="0"/>
              <a:t>）条件码标志</a:t>
            </a:r>
            <a:endParaRPr lang="en-US" altLang="zh-CN" dirty="0" smtClean="0"/>
          </a:p>
        </p:txBody>
      </p:sp>
      <p:sp>
        <p:nvSpPr>
          <p:cNvPr id="2" name="标题 1"/>
          <p:cNvSpPr>
            <a:spLocks noGrp="1"/>
          </p:cNvSpPr>
          <p:nvPr>
            <p:ph type="title"/>
          </p:nvPr>
        </p:nvSpPr>
        <p:spPr>
          <a:xfrm>
            <a:off x="457200" y="346076"/>
            <a:ext cx="8229600" cy="796908"/>
          </a:xfrm>
        </p:spPr>
        <p:txBody>
          <a:bodyPr>
            <a:normAutofit/>
          </a:bodyPr>
          <a:lstStyle/>
          <a:p>
            <a:r>
              <a:rPr lang="zh-CN" altLang="en-US" sz="3200" dirty="0" smtClean="0"/>
              <a:t>程序状态寄存器</a:t>
            </a:r>
            <a:endParaRPr lang="zh-CN" altLang="en-US" sz="3200" dirty="0"/>
          </a:p>
        </p:txBody>
      </p:sp>
      <p:pic>
        <p:nvPicPr>
          <p:cNvPr id="9217" name="Picture 1"/>
          <p:cNvPicPr>
            <a:picLocks noChangeAspect="1" noChangeArrowheads="1"/>
          </p:cNvPicPr>
          <p:nvPr/>
        </p:nvPicPr>
        <p:blipFill>
          <a:blip r:embed="rId2"/>
          <a:srcRect/>
          <a:stretch>
            <a:fillRect/>
          </a:stretch>
        </p:blipFill>
        <p:spPr bwMode="auto">
          <a:xfrm>
            <a:off x="928662" y="1428736"/>
            <a:ext cx="7286676" cy="4572032"/>
          </a:xfrm>
          <a:prstGeom prst="rect">
            <a:avLst/>
          </a:prstGeom>
          <a:noFill/>
          <a:ln w="9525">
            <a:noFill/>
            <a:miter lim="800000"/>
            <a:headEnd/>
            <a:tailEnd/>
          </a:ln>
          <a:effectLst/>
        </p:spPr>
      </p:pic>
      <p:sp>
        <p:nvSpPr>
          <p:cNvPr id="5" name="TextBox 4"/>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zh-CN" altLang="en-US" dirty="0" smtClean="0"/>
              <a:t>（</a:t>
            </a:r>
            <a:r>
              <a:rPr lang="en-US" dirty="0" smtClean="0"/>
              <a:t>2</a:t>
            </a:r>
            <a:r>
              <a:rPr lang="zh-CN" altLang="en-US" dirty="0" smtClean="0"/>
              <a:t>）控制位</a:t>
            </a:r>
          </a:p>
          <a:p>
            <a:r>
              <a:rPr lang="en-US" dirty="0" smtClean="0"/>
              <a:t>PSR</a:t>
            </a:r>
            <a:r>
              <a:rPr lang="zh-CN" altLang="en-US" dirty="0" smtClean="0"/>
              <a:t>的低</a:t>
            </a:r>
            <a:r>
              <a:rPr lang="en-US" dirty="0" smtClean="0"/>
              <a:t>8</a:t>
            </a:r>
            <a:r>
              <a:rPr lang="zh-CN" altLang="en-US" dirty="0" smtClean="0"/>
              <a:t>位（包括</a:t>
            </a:r>
            <a:r>
              <a:rPr lang="en-US" dirty="0" smtClean="0"/>
              <a:t>I</a:t>
            </a:r>
            <a:r>
              <a:rPr lang="zh-CN" altLang="en-US" dirty="0" smtClean="0"/>
              <a:t>、</a:t>
            </a:r>
            <a:r>
              <a:rPr lang="en-US" dirty="0" smtClean="0"/>
              <a:t>F</a:t>
            </a:r>
            <a:r>
              <a:rPr lang="zh-CN" altLang="en-US" dirty="0" smtClean="0"/>
              <a:t>、</a:t>
            </a:r>
            <a:r>
              <a:rPr lang="en-US" dirty="0" smtClean="0"/>
              <a:t>T</a:t>
            </a:r>
            <a:r>
              <a:rPr lang="zh-CN" altLang="en-US" dirty="0" smtClean="0"/>
              <a:t>和</a:t>
            </a:r>
            <a:r>
              <a:rPr lang="en-US" dirty="0" smtClean="0"/>
              <a:t>M[4</a:t>
            </a:r>
            <a:r>
              <a:rPr lang="zh-CN" altLang="en-US" dirty="0" smtClean="0"/>
              <a:t>：</a:t>
            </a:r>
            <a:r>
              <a:rPr lang="en-US" dirty="0" smtClean="0"/>
              <a:t>0]</a:t>
            </a:r>
            <a:r>
              <a:rPr lang="zh-CN" altLang="en-US" dirty="0" smtClean="0"/>
              <a:t>）称为控制位，当发生异常时这些位可以被改变。如果处理器运行特权模式，这些位也可以由程序修改。</a:t>
            </a:r>
          </a:p>
          <a:p>
            <a:r>
              <a:rPr lang="en-US" dirty="0" smtClean="0"/>
              <a:t>I</a:t>
            </a:r>
            <a:r>
              <a:rPr lang="zh-CN" altLang="en-US" dirty="0" smtClean="0"/>
              <a:t>、</a:t>
            </a:r>
            <a:r>
              <a:rPr lang="en-US" dirty="0" smtClean="0"/>
              <a:t>F</a:t>
            </a:r>
            <a:r>
              <a:rPr lang="zh-CN" altLang="en-US" dirty="0" smtClean="0"/>
              <a:t>为中断禁止位，</a:t>
            </a:r>
            <a:r>
              <a:rPr lang="en-US" dirty="0" smtClean="0"/>
              <a:t>I=1</a:t>
            </a:r>
            <a:r>
              <a:rPr lang="zh-CN" altLang="en-US" dirty="0" smtClean="0"/>
              <a:t>禁止</a:t>
            </a:r>
            <a:r>
              <a:rPr lang="en-US" dirty="0" smtClean="0"/>
              <a:t>IRQ</a:t>
            </a:r>
            <a:r>
              <a:rPr lang="zh-CN" altLang="en-US" dirty="0" smtClean="0"/>
              <a:t>中断，</a:t>
            </a:r>
            <a:r>
              <a:rPr lang="en-US" dirty="0" smtClean="0"/>
              <a:t>F=1</a:t>
            </a:r>
            <a:r>
              <a:rPr lang="zh-CN" altLang="en-US" dirty="0" smtClean="0"/>
              <a:t>禁止</a:t>
            </a:r>
            <a:r>
              <a:rPr lang="en-US" dirty="0" smtClean="0"/>
              <a:t>FIQ</a:t>
            </a:r>
            <a:r>
              <a:rPr lang="zh-CN" altLang="en-US" dirty="0" smtClean="0"/>
              <a:t>中断；</a:t>
            </a:r>
          </a:p>
          <a:p>
            <a:r>
              <a:rPr lang="en-US" dirty="0" smtClean="0"/>
              <a:t>T</a:t>
            </a:r>
            <a:r>
              <a:rPr lang="zh-CN" altLang="en-US" dirty="0" smtClean="0"/>
              <a:t>标志位反映处理器的运行状态，运行模式位</a:t>
            </a:r>
            <a:r>
              <a:rPr lang="en-US" dirty="0" smtClean="0"/>
              <a:t>M</a:t>
            </a:r>
            <a:r>
              <a:rPr lang="zh-CN" altLang="en-US" dirty="0" smtClean="0"/>
              <a:t>决定了处理器的运行模式。</a:t>
            </a:r>
          </a:p>
          <a:p>
            <a:r>
              <a:rPr lang="zh-CN" altLang="en-US" dirty="0" smtClean="0"/>
              <a:t>对于</a:t>
            </a:r>
            <a:r>
              <a:rPr lang="en-US" dirty="0" smtClean="0"/>
              <a:t>ARM</a:t>
            </a:r>
            <a:r>
              <a:rPr lang="zh-CN" altLang="en-US" dirty="0" smtClean="0"/>
              <a:t>体系结构</a:t>
            </a:r>
            <a:r>
              <a:rPr lang="en-US" dirty="0" smtClean="0"/>
              <a:t>v5</a:t>
            </a:r>
            <a:r>
              <a:rPr lang="zh-CN" altLang="en-US" dirty="0" smtClean="0"/>
              <a:t>及以上的版本的</a:t>
            </a:r>
            <a:r>
              <a:rPr lang="en-US" dirty="0" smtClean="0"/>
              <a:t>T</a:t>
            </a:r>
            <a:r>
              <a:rPr lang="zh-CN" altLang="en-US" dirty="0" smtClean="0"/>
              <a:t>系列处理器，当该位为</a:t>
            </a:r>
            <a:r>
              <a:rPr lang="en-US" dirty="0" smtClean="0"/>
              <a:t>1</a:t>
            </a:r>
            <a:r>
              <a:rPr lang="zh-CN" altLang="en-US" dirty="0" smtClean="0"/>
              <a:t>时，程序运行于</a:t>
            </a:r>
            <a:r>
              <a:rPr lang="en-US" dirty="0" smtClean="0"/>
              <a:t>Thumb</a:t>
            </a:r>
            <a:r>
              <a:rPr lang="zh-CN" altLang="en-US" dirty="0" smtClean="0"/>
              <a:t>状态，否则运行于</a:t>
            </a:r>
            <a:r>
              <a:rPr lang="en-US" dirty="0" smtClean="0"/>
              <a:t>ARM</a:t>
            </a:r>
            <a:r>
              <a:rPr lang="zh-CN" altLang="en-US" dirty="0" smtClean="0"/>
              <a:t>状态。对于</a:t>
            </a:r>
            <a:r>
              <a:rPr lang="en-US" dirty="0" smtClean="0"/>
              <a:t>ARM</a:t>
            </a:r>
            <a:r>
              <a:rPr lang="zh-CN" altLang="en-US" dirty="0" smtClean="0"/>
              <a:t>体系结构</a:t>
            </a:r>
            <a:r>
              <a:rPr lang="en-US" dirty="0" smtClean="0"/>
              <a:t>v5</a:t>
            </a:r>
            <a:r>
              <a:rPr lang="zh-CN" altLang="en-US" dirty="0" smtClean="0"/>
              <a:t>及以上的版本的非</a:t>
            </a:r>
            <a:r>
              <a:rPr lang="en-US" dirty="0" smtClean="0"/>
              <a:t>T</a:t>
            </a:r>
            <a:r>
              <a:rPr lang="zh-CN" altLang="en-US" dirty="0" smtClean="0"/>
              <a:t>系列处理器，当该位为</a:t>
            </a:r>
            <a:r>
              <a:rPr lang="en-US" dirty="0" smtClean="0"/>
              <a:t>1</a:t>
            </a:r>
            <a:r>
              <a:rPr lang="zh-CN" altLang="en-US" dirty="0" smtClean="0"/>
              <a:t>时，执行下一条指令以引起为定义的指令异常；当该位为</a:t>
            </a:r>
            <a:r>
              <a:rPr lang="en-US" dirty="0" smtClean="0"/>
              <a:t>0</a:t>
            </a:r>
            <a:r>
              <a:rPr lang="zh-CN" altLang="en-US" dirty="0" smtClean="0"/>
              <a:t>时，表示运行于</a:t>
            </a:r>
            <a:r>
              <a:rPr lang="en-US" dirty="0" smtClean="0"/>
              <a:t>ARM</a:t>
            </a:r>
            <a:r>
              <a:rPr lang="zh-CN" altLang="en-US" dirty="0" smtClean="0"/>
              <a:t>状态。</a:t>
            </a:r>
          </a:p>
          <a:p>
            <a:endParaRPr lang="en-US" altLang="zh-CN" dirty="0" smtClean="0"/>
          </a:p>
        </p:txBody>
      </p:sp>
      <p:sp>
        <p:nvSpPr>
          <p:cNvPr id="2" name="标题 1"/>
          <p:cNvSpPr>
            <a:spLocks noGrp="1"/>
          </p:cNvSpPr>
          <p:nvPr>
            <p:ph type="title"/>
          </p:nvPr>
        </p:nvSpPr>
        <p:spPr>
          <a:xfrm>
            <a:off x="457200" y="357174"/>
            <a:ext cx="8229600" cy="1143000"/>
          </a:xfrm>
        </p:spPr>
        <p:txBody>
          <a:bodyPr>
            <a:normAutofit/>
          </a:bodyPr>
          <a:lstStyle/>
          <a:p>
            <a:r>
              <a:rPr lang="en-US" dirty="0" smtClean="0"/>
              <a:t>ARM</a:t>
            </a:r>
            <a:r>
              <a:rPr lang="zh-CN" altLang="en-US" dirty="0" smtClean="0"/>
              <a:t>内部寄存器</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57174"/>
            <a:ext cx="8229600" cy="1143000"/>
          </a:xfrm>
        </p:spPr>
        <p:txBody>
          <a:bodyPr>
            <a:normAutofit fontScale="90000"/>
          </a:bodyPr>
          <a:lstStyle/>
          <a:p>
            <a:r>
              <a:rPr lang="en-US" sz="4600" dirty="0" smtClean="0"/>
              <a:t/>
            </a:r>
            <a:br>
              <a:rPr lang="en-US" sz="4600" dirty="0" smtClean="0"/>
            </a:br>
            <a:r>
              <a:rPr lang="en-US" sz="4600" dirty="0" smtClean="0"/>
              <a:t>ARM</a:t>
            </a:r>
            <a:r>
              <a:rPr lang="zh-CN" altLang="en-US" sz="4600" dirty="0" smtClean="0"/>
              <a:t>体系结构的版本</a:t>
            </a:r>
            <a:r>
              <a:rPr lang="zh-CN" altLang="en-US" dirty="0" smtClean="0"/>
              <a:t/>
            </a:r>
            <a:br>
              <a:rPr lang="zh-CN" altLang="en-US" dirty="0" smtClean="0"/>
            </a:br>
            <a:endParaRPr lang="zh-CN" altLang="en-US" dirty="0"/>
          </a:p>
        </p:txBody>
      </p:sp>
      <p:sp>
        <p:nvSpPr>
          <p:cNvPr id="6" name="内容占位符 5"/>
          <p:cNvSpPr>
            <a:spLocks noGrp="1"/>
          </p:cNvSpPr>
          <p:nvPr>
            <p:ph idx="1"/>
          </p:nvPr>
        </p:nvSpPr>
        <p:spPr/>
        <p:txBody>
          <a:bodyPr/>
          <a:lstStyle/>
          <a:p>
            <a:r>
              <a:rPr lang="zh-CN" altLang="en-US" dirty="0" smtClean="0"/>
              <a:t>为了精确表述在</a:t>
            </a:r>
            <a:r>
              <a:rPr lang="en-US" dirty="0" smtClean="0"/>
              <a:t>ARM</a:t>
            </a:r>
            <a:r>
              <a:rPr lang="zh-CN" altLang="en-US" dirty="0" smtClean="0"/>
              <a:t>体系结构和实现中所使用的指令集，迄今为止，将其定义了</a:t>
            </a:r>
            <a:r>
              <a:rPr lang="en-US" dirty="0" smtClean="0"/>
              <a:t>7</a:t>
            </a:r>
            <a:r>
              <a:rPr lang="zh-CN" altLang="en-US" dirty="0" smtClean="0"/>
              <a:t>种主要版本，分别用版本号</a:t>
            </a:r>
            <a:r>
              <a:rPr lang="en-US" dirty="0" smtClean="0"/>
              <a:t>1</a:t>
            </a:r>
            <a:r>
              <a:rPr lang="zh-CN" altLang="en-US" dirty="0" smtClean="0"/>
              <a:t>～</a:t>
            </a:r>
            <a:r>
              <a:rPr lang="en-US" dirty="0" smtClean="0"/>
              <a:t>7</a:t>
            </a:r>
            <a:r>
              <a:rPr lang="zh-CN" altLang="en-US" dirty="0" smtClean="0"/>
              <a:t>表示。</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57174"/>
            <a:ext cx="8229600" cy="1143000"/>
          </a:xfrm>
        </p:spPr>
        <p:txBody>
          <a:bodyPr>
            <a:normAutofit/>
          </a:bodyPr>
          <a:lstStyle/>
          <a:p>
            <a:r>
              <a:rPr lang="en-US" dirty="0" smtClean="0"/>
              <a:t>ARM</a:t>
            </a:r>
            <a:r>
              <a:rPr lang="zh-CN" altLang="en-US" dirty="0" smtClean="0"/>
              <a:t>内部寄存器</a:t>
            </a:r>
            <a:endParaRPr lang="zh-CN" altLang="en-US" dirty="0"/>
          </a:p>
        </p:txBody>
      </p:sp>
      <p:sp>
        <p:nvSpPr>
          <p:cNvPr id="6" name="内容占位符 5"/>
          <p:cNvSpPr>
            <a:spLocks noGrp="1"/>
          </p:cNvSpPr>
          <p:nvPr>
            <p:ph idx="1"/>
          </p:nvPr>
        </p:nvSpPr>
        <p:spPr>
          <a:xfrm>
            <a:off x="285720" y="3643314"/>
            <a:ext cx="8229600" cy="2233424"/>
          </a:xfrm>
        </p:spPr>
        <p:txBody>
          <a:bodyPr/>
          <a:lstStyle/>
          <a:p>
            <a:r>
              <a:rPr lang="zh-CN" altLang="en-US" dirty="0" smtClean="0"/>
              <a:t>（</a:t>
            </a:r>
            <a:r>
              <a:rPr lang="en-US" dirty="0" smtClean="0"/>
              <a:t>3</a:t>
            </a:r>
            <a:r>
              <a:rPr lang="zh-CN" altLang="en-US" dirty="0" smtClean="0"/>
              <a:t>）保留位</a:t>
            </a:r>
          </a:p>
          <a:p>
            <a:r>
              <a:rPr lang="en-US" dirty="0" smtClean="0"/>
              <a:t>PSR</a:t>
            </a:r>
            <a:r>
              <a:rPr lang="zh-CN" altLang="en-US" dirty="0" smtClean="0"/>
              <a:t>中的其余位为保留位，当改变</a:t>
            </a:r>
            <a:r>
              <a:rPr lang="en-US" dirty="0" smtClean="0"/>
              <a:t>PSR</a:t>
            </a:r>
            <a:r>
              <a:rPr lang="zh-CN" altLang="en-US" dirty="0" smtClean="0"/>
              <a:t>中的条件码标志位或者控制位时，保留位不要被改变，在程序中也不要使用保留位来存储数据。保留位将用于</a:t>
            </a:r>
            <a:r>
              <a:rPr lang="en-US" dirty="0" smtClean="0"/>
              <a:t>ARM</a:t>
            </a:r>
            <a:r>
              <a:rPr lang="zh-CN" altLang="en-US" dirty="0" smtClean="0"/>
              <a:t>版本的扩展。</a:t>
            </a:r>
          </a:p>
          <a:p>
            <a:endParaRPr lang="zh-CN" altLang="en-US" dirty="0"/>
          </a:p>
        </p:txBody>
      </p:sp>
      <p:pic>
        <p:nvPicPr>
          <p:cNvPr id="7170" name="Picture 2"/>
          <p:cNvPicPr>
            <a:picLocks noChangeAspect="1" noChangeArrowheads="1"/>
          </p:cNvPicPr>
          <p:nvPr/>
        </p:nvPicPr>
        <p:blipFill>
          <a:blip r:embed="rId2"/>
          <a:srcRect/>
          <a:stretch>
            <a:fillRect/>
          </a:stretch>
        </p:blipFill>
        <p:spPr bwMode="auto">
          <a:xfrm>
            <a:off x="1214414" y="1285860"/>
            <a:ext cx="6457950" cy="2276475"/>
          </a:xfrm>
          <a:prstGeom prst="rect">
            <a:avLst/>
          </a:prstGeom>
          <a:noFill/>
          <a:ln w="9525">
            <a:noFill/>
            <a:miter lim="800000"/>
            <a:headEnd/>
            <a:tailEnd/>
          </a:ln>
          <a:effectLst/>
        </p:spPr>
      </p:pic>
      <p:sp>
        <p:nvSpPr>
          <p:cNvPr id="5" name="TextBox 4"/>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57174"/>
            <a:ext cx="8229600" cy="1143000"/>
          </a:xfrm>
        </p:spPr>
        <p:txBody>
          <a:bodyPr>
            <a:normAutofit/>
          </a:bodyPr>
          <a:lstStyle/>
          <a:p>
            <a:r>
              <a:rPr lang="zh-CN" altLang="en-US" dirty="0" smtClean="0"/>
              <a:t>不同模式下寄存器组织</a:t>
            </a:r>
            <a:endParaRPr lang="zh-CN" altLang="en-US" dirty="0"/>
          </a:p>
        </p:txBody>
      </p:sp>
      <p:pic>
        <p:nvPicPr>
          <p:cNvPr id="6145" name="Picture 1"/>
          <p:cNvPicPr>
            <a:picLocks noGrp="1" noChangeAspect="1" noChangeArrowheads="1"/>
          </p:cNvPicPr>
          <p:nvPr>
            <p:ph idx="1"/>
          </p:nvPr>
        </p:nvPicPr>
        <p:blipFill>
          <a:blip r:embed="rId2"/>
          <a:srcRect/>
          <a:stretch>
            <a:fillRect/>
          </a:stretch>
        </p:blipFill>
        <p:spPr bwMode="auto">
          <a:xfrm>
            <a:off x="2191813" y="1481138"/>
            <a:ext cx="4760374" cy="4525962"/>
          </a:xfrm>
          <a:prstGeom prst="rect">
            <a:avLst/>
          </a:prstGeom>
          <a:noFill/>
          <a:ln w="9525">
            <a:noFill/>
            <a:miter lim="800000"/>
            <a:headEnd/>
            <a:tailEnd/>
          </a:ln>
          <a:effectLst/>
        </p:spPr>
      </p:pic>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57174"/>
            <a:ext cx="8229600" cy="1143000"/>
          </a:xfrm>
        </p:spPr>
        <p:txBody>
          <a:bodyPr>
            <a:normAutofit/>
          </a:bodyPr>
          <a:lstStyle/>
          <a:p>
            <a:r>
              <a:rPr lang="zh-CN" altLang="en-US" dirty="0" smtClean="0"/>
              <a:t>异常类型</a:t>
            </a:r>
            <a:endParaRPr lang="zh-CN" altLang="en-US" dirty="0"/>
          </a:p>
        </p:txBody>
      </p:sp>
      <p:pic>
        <p:nvPicPr>
          <p:cNvPr id="5121" name="Picture 1"/>
          <p:cNvPicPr>
            <a:picLocks noGrp="1" noChangeAspect="1" noChangeArrowheads="1"/>
          </p:cNvPicPr>
          <p:nvPr>
            <p:ph idx="1"/>
          </p:nvPr>
        </p:nvPicPr>
        <p:blipFill>
          <a:blip r:embed="rId2"/>
          <a:srcRect/>
          <a:stretch>
            <a:fillRect/>
          </a:stretch>
        </p:blipFill>
        <p:spPr bwMode="auto">
          <a:xfrm>
            <a:off x="857224" y="1428736"/>
            <a:ext cx="7474018" cy="4067984"/>
          </a:xfrm>
          <a:prstGeom prst="rect">
            <a:avLst/>
          </a:prstGeom>
          <a:noFill/>
          <a:ln w="9525">
            <a:noFill/>
            <a:miter lim="800000"/>
            <a:headEnd/>
            <a:tailEnd/>
          </a:ln>
          <a:effectLst/>
        </p:spPr>
      </p:pic>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zh-CN" altLang="en-US" dirty="0" smtClean="0"/>
              <a:t>当一个异常出现以后，</a:t>
            </a:r>
            <a:r>
              <a:rPr lang="en-US" dirty="0" smtClean="0"/>
              <a:t>ARM</a:t>
            </a:r>
            <a:r>
              <a:rPr lang="zh-CN" altLang="en-US" dirty="0" smtClean="0"/>
              <a:t>微处理器会执行以下几步操作。</a:t>
            </a:r>
          </a:p>
          <a:p>
            <a:r>
              <a:rPr lang="zh-CN" altLang="en-US" dirty="0" smtClean="0"/>
              <a:t>① 将下一条指令的地址存入相应连接寄存器</a:t>
            </a:r>
            <a:r>
              <a:rPr lang="en-US" dirty="0" smtClean="0"/>
              <a:t>LR</a:t>
            </a:r>
            <a:r>
              <a:rPr lang="zh-CN" altLang="en-US" dirty="0" smtClean="0"/>
              <a:t>，以便程序在处理异常返回时能从正确的位置重新开始执行。若异常是从</a:t>
            </a:r>
            <a:r>
              <a:rPr lang="en-US" dirty="0" smtClean="0"/>
              <a:t>ARM</a:t>
            </a:r>
            <a:r>
              <a:rPr lang="zh-CN" altLang="en-US" dirty="0" smtClean="0"/>
              <a:t>状态进入，</a:t>
            </a:r>
            <a:r>
              <a:rPr lang="en-US" dirty="0" smtClean="0"/>
              <a:t>LR</a:t>
            </a:r>
            <a:r>
              <a:rPr lang="zh-CN" altLang="en-US" dirty="0" smtClean="0"/>
              <a:t>寄存器中保存的是下一条指令的地址（当前</a:t>
            </a:r>
            <a:r>
              <a:rPr lang="en-US" dirty="0" smtClean="0"/>
              <a:t>PC</a:t>
            </a:r>
            <a:r>
              <a:rPr lang="zh-CN" altLang="en-US" dirty="0" smtClean="0"/>
              <a:t>＋</a:t>
            </a:r>
            <a:r>
              <a:rPr lang="en-US" dirty="0" smtClean="0"/>
              <a:t>4</a:t>
            </a:r>
            <a:r>
              <a:rPr lang="zh-CN" altLang="en-US" dirty="0" smtClean="0"/>
              <a:t>或</a:t>
            </a:r>
            <a:r>
              <a:rPr lang="en-US" dirty="0" smtClean="0"/>
              <a:t>PC</a:t>
            </a:r>
            <a:r>
              <a:rPr lang="zh-CN" altLang="en-US" dirty="0" smtClean="0"/>
              <a:t>＋</a:t>
            </a:r>
            <a:r>
              <a:rPr lang="en-US" dirty="0" smtClean="0"/>
              <a:t>8</a:t>
            </a:r>
            <a:r>
              <a:rPr lang="zh-CN" altLang="en-US" dirty="0" smtClean="0"/>
              <a:t>，与异常的类型有关）；若异常是从</a:t>
            </a:r>
            <a:r>
              <a:rPr lang="en-US" dirty="0" smtClean="0"/>
              <a:t>Thumb</a:t>
            </a:r>
            <a:r>
              <a:rPr lang="zh-CN" altLang="en-US" dirty="0" smtClean="0"/>
              <a:t>状态进入，则在</a:t>
            </a:r>
            <a:r>
              <a:rPr lang="en-US" dirty="0" smtClean="0"/>
              <a:t>LR</a:t>
            </a:r>
            <a:r>
              <a:rPr lang="zh-CN" altLang="en-US" dirty="0" smtClean="0"/>
              <a:t>寄存器中保存当前</a:t>
            </a:r>
            <a:r>
              <a:rPr lang="en-US" dirty="0" smtClean="0"/>
              <a:t>PC</a:t>
            </a:r>
            <a:r>
              <a:rPr lang="zh-CN" altLang="en-US" dirty="0" smtClean="0"/>
              <a:t>的偏移量，这样，异常处理程序就不需要确定异常是从何种状态进入的。例如，在软件中断异常</a:t>
            </a:r>
            <a:r>
              <a:rPr lang="en-US" dirty="0" smtClean="0"/>
              <a:t>SWI</a:t>
            </a:r>
            <a:r>
              <a:rPr lang="zh-CN" altLang="en-US" dirty="0" smtClean="0"/>
              <a:t>，指令</a:t>
            </a:r>
            <a:r>
              <a:rPr lang="en-US" dirty="0" smtClean="0"/>
              <a:t>MOV PC</a:t>
            </a:r>
            <a:r>
              <a:rPr lang="zh-CN" altLang="en-US" dirty="0" smtClean="0"/>
              <a:t>，</a:t>
            </a:r>
            <a:r>
              <a:rPr lang="en-US" dirty="0" smtClean="0"/>
              <a:t>R14_svc</a:t>
            </a:r>
            <a:r>
              <a:rPr lang="zh-CN" altLang="en-US" dirty="0" smtClean="0"/>
              <a:t>总是返回到下一条指令，不管</a:t>
            </a:r>
            <a:r>
              <a:rPr lang="en-US" dirty="0" smtClean="0"/>
              <a:t>SWI</a:t>
            </a:r>
            <a:r>
              <a:rPr lang="zh-CN" altLang="en-US" dirty="0" smtClean="0"/>
              <a:t>是在</a:t>
            </a:r>
            <a:r>
              <a:rPr lang="en-US" dirty="0" smtClean="0"/>
              <a:t>ARM</a:t>
            </a:r>
            <a:r>
              <a:rPr lang="zh-CN" altLang="en-US" dirty="0" smtClean="0"/>
              <a:t>状态执行，还是在</a:t>
            </a:r>
            <a:r>
              <a:rPr lang="en-US" dirty="0" smtClean="0"/>
              <a:t>Thumb</a:t>
            </a:r>
            <a:r>
              <a:rPr lang="zh-CN" altLang="en-US" dirty="0" smtClean="0"/>
              <a:t>状态执行。</a:t>
            </a:r>
          </a:p>
          <a:p>
            <a:r>
              <a:rPr lang="zh-CN" altLang="en-US" dirty="0" smtClean="0"/>
              <a:t>② 将</a:t>
            </a:r>
            <a:r>
              <a:rPr lang="en-US" dirty="0" smtClean="0"/>
              <a:t>CPSR</a:t>
            </a:r>
            <a:r>
              <a:rPr lang="zh-CN" altLang="en-US" dirty="0" smtClean="0"/>
              <a:t>复制到相应的</a:t>
            </a:r>
            <a:r>
              <a:rPr lang="en-US" dirty="0" smtClean="0"/>
              <a:t>SPSR</a:t>
            </a:r>
            <a:r>
              <a:rPr lang="zh-CN" altLang="en-US" dirty="0" smtClean="0"/>
              <a:t>中。</a:t>
            </a:r>
          </a:p>
          <a:p>
            <a:r>
              <a:rPr lang="zh-CN" altLang="en-US" dirty="0" smtClean="0"/>
              <a:t>③ 根据异常类型，强制设置</a:t>
            </a:r>
            <a:r>
              <a:rPr lang="en-US" dirty="0" smtClean="0"/>
              <a:t>CPSR</a:t>
            </a:r>
            <a:r>
              <a:rPr lang="zh-CN" altLang="en-US" dirty="0" smtClean="0"/>
              <a:t>的运行模式位。</a:t>
            </a:r>
          </a:p>
          <a:p>
            <a:r>
              <a:rPr lang="zh-CN" altLang="en-US" dirty="0" smtClean="0"/>
              <a:t>④ 强制</a:t>
            </a:r>
            <a:r>
              <a:rPr lang="en-US" dirty="0" smtClean="0"/>
              <a:t>PC</a:t>
            </a:r>
            <a:r>
              <a:rPr lang="zh-CN" altLang="en-US" dirty="0" smtClean="0"/>
              <a:t>从相关的异常向量地址取下一条指令执行，从而跳转到相应的异常处理程序处。还可以设置中断禁止位，以禁止中断发生。如果异常发生时，处理器处于</a:t>
            </a:r>
            <a:r>
              <a:rPr lang="en-US" dirty="0" smtClean="0"/>
              <a:t>Thumb</a:t>
            </a:r>
            <a:r>
              <a:rPr lang="zh-CN" altLang="en-US" dirty="0" smtClean="0"/>
              <a:t>状态，则当异常向量地址加载入</a:t>
            </a:r>
            <a:r>
              <a:rPr lang="en-US" dirty="0" smtClean="0"/>
              <a:t>PC</a:t>
            </a:r>
            <a:r>
              <a:rPr lang="zh-CN" altLang="en-US" dirty="0" smtClean="0"/>
              <a:t>时，处理器自动切换到</a:t>
            </a:r>
            <a:r>
              <a:rPr lang="en-US" dirty="0" smtClean="0"/>
              <a:t>ARM</a:t>
            </a:r>
            <a:r>
              <a:rPr lang="zh-CN" altLang="en-US" dirty="0" smtClean="0"/>
              <a:t>状态。</a:t>
            </a:r>
          </a:p>
          <a:p>
            <a:endParaRPr lang="en-US" altLang="zh-CN" dirty="0" smtClean="0"/>
          </a:p>
        </p:txBody>
      </p:sp>
      <p:sp>
        <p:nvSpPr>
          <p:cNvPr id="2" name="标题 1"/>
          <p:cNvSpPr>
            <a:spLocks noGrp="1"/>
          </p:cNvSpPr>
          <p:nvPr>
            <p:ph type="title"/>
          </p:nvPr>
        </p:nvSpPr>
        <p:spPr>
          <a:xfrm>
            <a:off x="457200" y="357174"/>
            <a:ext cx="8229600" cy="1143000"/>
          </a:xfrm>
        </p:spPr>
        <p:txBody>
          <a:bodyPr>
            <a:normAutofit/>
          </a:bodyPr>
          <a:lstStyle/>
          <a:p>
            <a:r>
              <a:rPr lang="zh-CN" altLang="en-US" dirty="0" smtClean="0"/>
              <a:t>处理流程</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en-US" dirty="0" smtClean="0"/>
              <a:t>ARM</a:t>
            </a:r>
            <a:r>
              <a:rPr lang="zh-CN" altLang="en-US" dirty="0" smtClean="0"/>
              <a:t>微处理器对异常的响应过程用伪码描述如下：</a:t>
            </a:r>
          </a:p>
          <a:p>
            <a:r>
              <a:rPr lang="en-US" dirty="0" smtClean="0"/>
              <a:t> </a:t>
            </a:r>
            <a:endParaRPr lang="zh-CN" altLang="en-US" dirty="0" smtClean="0"/>
          </a:p>
          <a:p>
            <a:r>
              <a:rPr lang="fr-FR" dirty="0" smtClean="0"/>
              <a:t>R14_&lt;Exception_Mode&gt; = Return Link</a:t>
            </a:r>
            <a:endParaRPr lang="zh-CN" altLang="en-US" dirty="0" smtClean="0"/>
          </a:p>
          <a:p>
            <a:r>
              <a:rPr lang="fr-FR" dirty="0" smtClean="0"/>
              <a:t>SPSR_&lt;Exception_Mode&gt; = CPSR</a:t>
            </a:r>
            <a:endParaRPr lang="zh-CN" altLang="en-US" dirty="0" smtClean="0"/>
          </a:p>
          <a:p>
            <a:r>
              <a:rPr lang="fr-FR" dirty="0" smtClean="0"/>
              <a:t>CPSR[4:0] = Exception Mode Number</a:t>
            </a:r>
            <a:endParaRPr lang="zh-CN" altLang="en-US" dirty="0" smtClean="0"/>
          </a:p>
          <a:p>
            <a:r>
              <a:rPr lang="fr-FR" dirty="0" smtClean="0"/>
              <a:t>CPSR[5] = 0	;</a:t>
            </a:r>
            <a:r>
              <a:rPr lang="zh-CN" altLang="en-US" dirty="0" smtClean="0"/>
              <a:t>当运行于</a:t>
            </a:r>
            <a:r>
              <a:rPr lang="fr-FR" dirty="0" smtClean="0"/>
              <a:t>ARM</a:t>
            </a:r>
            <a:r>
              <a:rPr lang="zh-CN" altLang="en-US" dirty="0" smtClean="0"/>
              <a:t>工作状态时</a:t>
            </a:r>
          </a:p>
          <a:p>
            <a:r>
              <a:rPr lang="fr-FR" dirty="0" smtClean="0"/>
              <a:t>If &lt;Exception_Mode&gt; == Reset or FIQ then</a:t>
            </a:r>
            <a:endParaRPr lang="zh-CN" altLang="en-US" dirty="0" smtClean="0"/>
          </a:p>
          <a:p>
            <a:r>
              <a:rPr lang="fr-FR" dirty="0" smtClean="0"/>
              <a:t>	;</a:t>
            </a:r>
            <a:r>
              <a:rPr lang="zh-CN" altLang="en-US" dirty="0" smtClean="0"/>
              <a:t>当响应</a:t>
            </a:r>
            <a:r>
              <a:rPr lang="fr-FR" dirty="0" smtClean="0"/>
              <a:t>FIQ</a:t>
            </a:r>
            <a:r>
              <a:rPr lang="zh-CN" altLang="en-US" dirty="0" smtClean="0"/>
              <a:t>异常时，禁止新的</a:t>
            </a:r>
            <a:r>
              <a:rPr lang="fr-FR" dirty="0" smtClean="0"/>
              <a:t>FIQ</a:t>
            </a:r>
            <a:r>
              <a:rPr lang="zh-CN" altLang="en-US" dirty="0" smtClean="0"/>
              <a:t>异常</a:t>
            </a:r>
          </a:p>
          <a:p>
            <a:r>
              <a:rPr lang="en-US" dirty="0" smtClean="0"/>
              <a:t>CPSR[6] = 1	</a:t>
            </a:r>
            <a:endParaRPr lang="zh-CN" altLang="en-US" dirty="0" smtClean="0"/>
          </a:p>
          <a:p>
            <a:r>
              <a:rPr lang="en-US" dirty="0" smtClean="0"/>
              <a:t>CPSR[7] = 1</a:t>
            </a:r>
            <a:endParaRPr lang="zh-CN" altLang="en-US" dirty="0" smtClean="0"/>
          </a:p>
          <a:p>
            <a:r>
              <a:rPr lang="en-US" dirty="0" smtClean="0"/>
              <a:t>PC = Exception Vector Address </a:t>
            </a:r>
            <a:endParaRPr lang="zh-CN" altLang="en-US" dirty="0" smtClean="0"/>
          </a:p>
          <a:p>
            <a:r>
              <a:rPr lang="en-US" dirty="0" smtClean="0"/>
              <a:t> </a:t>
            </a:r>
            <a:endParaRPr lang="zh-CN" altLang="en-US" dirty="0" smtClean="0"/>
          </a:p>
          <a:p>
            <a:r>
              <a:rPr lang="zh-CN" altLang="en-US" dirty="0" smtClean="0"/>
              <a:t>⑤ 异常处理完毕之后，</a:t>
            </a:r>
            <a:r>
              <a:rPr lang="en-US" dirty="0" smtClean="0"/>
              <a:t>ARM</a:t>
            </a:r>
            <a:r>
              <a:rPr lang="zh-CN" altLang="en-US" dirty="0" smtClean="0"/>
              <a:t>微处理器会执行以下几步操作从异常返回： </a:t>
            </a:r>
            <a:endParaRPr lang="en-US" altLang="zh-CN" dirty="0" smtClean="0"/>
          </a:p>
        </p:txBody>
      </p:sp>
      <p:sp>
        <p:nvSpPr>
          <p:cNvPr id="2" name="标题 1"/>
          <p:cNvSpPr>
            <a:spLocks noGrp="1"/>
          </p:cNvSpPr>
          <p:nvPr>
            <p:ph type="title"/>
          </p:nvPr>
        </p:nvSpPr>
        <p:spPr>
          <a:xfrm>
            <a:off x="457200" y="357174"/>
            <a:ext cx="8229600" cy="1143000"/>
          </a:xfrm>
        </p:spPr>
        <p:txBody>
          <a:bodyPr>
            <a:normAutofit/>
          </a:bodyPr>
          <a:lstStyle/>
          <a:p>
            <a:r>
              <a:rPr lang="zh-CN" altLang="en-US" dirty="0" smtClean="0"/>
              <a:t>处理流程</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dirty="0" smtClean="0"/>
              <a:t>●  </a:t>
            </a:r>
            <a:r>
              <a:rPr lang="zh-CN" altLang="en-US" dirty="0" smtClean="0"/>
              <a:t>将连接寄存器</a:t>
            </a:r>
            <a:r>
              <a:rPr lang="en-US" dirty="0" smtClean="0"/>
              <a:t>LR</a:t>
            </a:r>
            <a:r>
              <a:rPr lang="zh-CN" altLang="en-US" dirty="0" smtClean="0"/>
              <a:t>的值减去相应的偏移量后送到</a:t>
            </a:r>
            <a:r>
              <a:rPr lang="en-US" dirty="0" smtClean="0"/>
              <a:t>PC</a:t>
            </a:r>
            <a:r>
              <a:rPr lang="zh-CN" altLang="en-US" dirty="0" smtClean="0"/>
              <a:t>中；</a:t>
            </a:r>
          </a:p>
          <a:p>
            <a:r>
              <a:rPr lang="en-US" dirty="0" smtClean="0"/>
              <a:t>●  </a:t>
            </a:r>
            <a:r>
              <a:rPr lang="zh-CN" altLang="en-US" dirty="0" smtClean="0"/>
              <a:t>将</a:t>
            </a:r>
            <a:r>
              <a:rPr lang="en-US" dirty="0" smtClean="0"/>
              <a:t>SPSR</a:t>
            </a:r>
            <a:r>
              <a:rPr lang="zh-CN" altLang="en-US" dirty="0" smtClean="0"/>
              <a:t>复制回</a:t>
            </a:r>
            <a:r>
              <a:rPr lang="en-US" dirty="0" smtClean="0"/>
              <a:t>CPSR</a:t>
            </a:r>
            <a:r>
              <a:rPr lang="zh-CN" altLang="en-US" dirty="0" smtClean="0"/>
              <a:t>中；</a:t>
            </a:r>
          </a:p>
          <a:p>
            <a:r>
              <a:rPr lang="en-US" dirty="0" smtClean="0"/>
              <a:t>●  </a:t>
            </a:r>
            <a:r>
              <a:rPr lang="zh-CN" altLang="en-US" dirty="0" smtClean="0"/>
              <a:t>若在进入异常处理时设置了中断禁止位，要在此清除。</a:t>
            </a:r>
          </a:p>
          <a:p>
            <a:r>
              <a:rPr lang="zh-CN" altLang="en-US" dirty="0" smtClean="0"/>
              <a:t>可以认为应用程序总是从复位异常处理程序开始执行的，因此，复位异常处理程序不需要返回。</a:t>
            </a:r>
          </a:p>
          <a:p>
            <a:endParaRPr lang="en-US" altLang="zh-CN" dirty="0" smtClean="0"/>
          </a:p>
        </p:txBody>
      </p:sp>
      <p:sp>
        <p:nvSpPr>
          <p:cNvPr id="2" name="标题 1"/>
          <p:cNvSpPr>
            <a:spLocks noGrp="1"/>
          </p:cNvSpPr>
          <p:nvPr>
            <p:ph type="title"/>
          </p:nvPr>
        </p:nvSpPr>
        <p:spPr>
          <a:xfrm>
            <a:off x="457200" y="357174"/>
            <a:ext cx="8229600" cy="1143000"/>
          </a:xfrm>
        </p:spPr>
        <p:txBody>
          <a:bodyPr>
            <a:normAutofit/>
          </a:bodyPr>
          <a:lstStyle/>
          <a:p>
            <a:r>
              <a:rPr lang="zh-CN" altLang="en-US" dirty="0" smtClean="0"/>
              <a:t>处理流程</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9"/>
            <a:ext cx="8329642" cy="1090416"/>
          </a:xfrm>
        </p:spPr>
        <p:txBody>
          <a:bodyPr>
            <a:normAutofit fontScale="92500" lnSpcReduction="20000"/>
          </a:bodyPr>
          <a:lstStyle/>
          <a:p>
            <a:r>
              <a:rPr lang="zh-CN" altLang="en-US" dirty="0" smtClean="0"/>
              <a:t>当多个异常同时发生时，系统根据固定的优先级（</a:t>
            </a:r>
            <a:r>
              <a:rPr lang="en-US" dirty="0" smtClean="0"/>
              <a:t>Exception Priorities</a:t>
            </a:r>
            <a:r>
              <a:rPr lang="zh-CN" altLang="en-US" dirty="0" smtClean="0"/>
              <a:t>）决定异常的处理次序。异常优先级由高到低的排列次序如表</a:t>
            </a:r>
            <a:r>
              <a:rPr lang="en-US" dirty="0" smtClean="0"/>
              <a:t>2-6</a:t>
            </a:r>
            <a:r>
              <a:rPr lang="zh-CN" altLang="en-US" dirty="0" smtClean="0"/>
              <a:t>所示。</a:t>
            </a:r>
          </a:p>
          <a:p>
            <a:endParaRPr lang="en-US" altLang="zh-CN" dirty="0" smtClean="0"/>
          </a:p>
        </p:txBody>
      </p:sp>
      <p:sp>
        <p:nvSpPr>
          <p:cNvPr id="2" name="标题 1"/>
          <p:cNvSpPr>
            <a:spLocks noGrp="1"/>
          </p:cNvSpPr>
          <p:nvPr>
            <p:ph type="title"/>
          </p:nvPr>
        </p:nvSpPr>
        <p:spPr>
          <a:xfrm>
            <a:off x="457200" y="357174"/>
            <a:ext cx="8229600" cy="1143000"/>
          </a:xfrm>
        </p:spPr>
        <p:txBody>
          <a:bodyPr>
            <a:normAutofit/>
          </a:bodyPr>
          <a:lstStyle/>
          <a:p>
            <a:r>
              <a:rPr lang="zh-CN" altLang="en-US" dirty="0" smtClean="0"/>
              <a:t>优先级</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9397" name="Picture 5"/>
          <p:cNvPicPr>
            <a:picLocks noChangeAspect="1" noChangeArrowheads="1"/>
          </p:cNvPicPr>
          <p:nvPr/>
        </p:nvPicPr>
        <p:blipFill>
          <a:blip r:embed="rId2"/>
          <a:srcRect/>
          <a:stretch>
            <a:fillRect/>
          </a:stretch>
        </p:blipFill>
        <p:spPr bwMode="auto">
          <a:xfrm>
            <a:off x="642910" y="2786058"/>
            <a:ext cx="8083454" cy="24288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b="1" dirty="0" smtClean="0"/>
              <a:t>1</a:t>
            </a:r>
            <a:r>
              <a:rPr lang="zh-CN" altLang="en-US" b="1" dirty="0" smtClean="0"/>
              <a:t>．地址空间</a:t>
            </a:r>
          </a:p>
          <a:p>
            <a:r>
              <a:rPr lang="en-US" dirty="0" smtClean="0"/>
              <a:t>ARM</a:t>
            </a:r>
            <a:r>
              <a:rPr lang="zh-CN" altLang="en-US" dirty="0" smtClean="0"/>
              <a:t>体系结构将存储器看做是从零地址开始的字节的线性组合。从</a:t>
            </a:r>
            <a:r>
              <a:rPr lang="en-US" dirty="0" smtClean="0"/>
              <a:t>0</a:t>
            </a:r>
            <a:r>
              <a:rPr lang="zh-CN" altLang="en-US" dirty="0" smtClean="0"/>
              <a:t>字节到</a:t>
            </a:r>
            <a:r>
              <a:rPr lang="en-US" dirty="0" smtClean="0"/>
              <a:t>3</a:t>
            </a:r>
            <a:r>
              <a:rPr lang="zh-CN" altLang="en-US" dirty="0" smtClean="0"/>
              <a:t>字节放置第</a:t>
            </a:r>
            <a:r>
              <a:rPr lang="en-US" dirty="0" smtClean="0"/>
              <a:t>1</a:t>
            </a:r>
            <a:r>
              <a:rPr lang="zh-CN" altLang="en-US" dirty="0" smtClean="0"/>
              <a:t>个存储的字数据，从第</a:t>
            </a:r>
            <a:r>
              <a:rPr lang="en-US" dirty="0" smtClean="0"/>
              <a:t>4</a:t>
            </a:r>
            <a:r>
              <a:rPr lang="zh-CN" altLang="en-US" dirty="0" smtClean="0"/>
              <a:t>个字节到第</a:t>
            </a:r>
            <a:r>
              <a:rPr lang="en-US" dirty="0" smtClean="0"/>
              <a:t>7</a:t>
            </a:r>
            <a:r>
              <a:rPr lang="zh-CN" altLang="en-US" dirty="0" smtClean="0"/>
              <a:t>个字节放置第</a:t>
            </a:r>
            <a:r>
              <a:rPr lang="en-US" dirty="0" smtClean="0"/>
              <a:t>2</a:t>
            </a:r>
            <a:r>
              <a:rPr lang="zh-CN" altLang="en-US" dirty="0" smtClean="0"/>
              <a:t>个存储的字数据，依次排列。作为</a:t>
            </a:r>
            <a:r>
              <a:rPr lang="en-US" dirty="0" smtClean="0"/>
              <a:t>32</a:t>
            </a:r>
            <a:r>
              <a:rPr lang="zh-CN" altLang="en-US" dirty="0" smtClean="0"/>
              <a:t>位的微处理器，</a:t>
            </a:r>
            <a:r>
              <a:rPr lang="en-US" dirty="0" smtClean="0"/>
              <a:t>ARM</a:t>
            </a:r>
            <a:r>
              <a:rPr lang="zh-CN" altLang="en-US" dirty="0" smtClean="0"/>
              <a:t>体系结构所支持的最大寻址空间为</a:t>
            </a:r>
            <a:r>
              <a:rPr lang="en-US" dirty="0" smtClean="0"/>
              <a:t>4GB</a:t>
            </a:r>
            <a:r>
              <a:rPr lang="zh-CN" altLang="en-US" dirty="0" smtClean="0"/>
              <a:t>（</a:t>
            </a:r>
            <a:r>
              <a:rPr lang="en-US" dirty="0" smtClean="0"/>
              <a:t>2</a:t>
            </a:r>
            <a:r>
              <a:rPr lang="en-US" baseline="30000" dirty="0" smtClean="0"/>
              <a:t>32</a:t>
            </a:r>
            <a:r>
              <a:rPr lang="zh-CN" altLang="en-US" dirty="0" smtClean="0"/>
              <a:t>字节）。当程序正常执行时，每执行一条</a:t>
            </a:r>
            <a:r>
              <a:rPr lang="en-US" dirty="0" smtClean="0"/>
              <a:t>ARM</a:t>
            </a:r>
            <a:r>
              <a:rPr lang="zh-CN" altLang="en-US" dirty="0" smtClean="0"/>
              <a:t>指令，当前指令计数器加</a:t>
            </a:r>
            <a:r>
              <a:rPr lang="en-US" dirty="0" smtClean="0"/>
              <a:t>4</a:t>
            </a:r>
            <a:r>
              <a:rPr lang="zh-CN" altLang="en-US" dirty="0" smtClean="0"/>
              <a:t>个字节；每执行一条</a:t>
            </a:r>
            <a:r>
              <a:rPr lang="en-US" dirty="0" smtClean="0"/>
              <a:t>Thumb</a:t>
            </a:r>
            <a:r>
              <a:rPr lang="zh-CN" altLang="en-US" dirty="0" smtClean="0"/>
              <a:t>指令，当前指令计数器加</a:t>
            </a:r>
            <a:r>
              <a:rPr lang="en-US" dirty="0" smtClean="0"/>
              <a:t>2</a:t>
            </a:r>
            <a:r>
              <a:rPr lang="zh-CN" altLang="en-US" dirty="0" smtClean="0"/>
              <a:t>个字节。</a:t>
            </a:r>
          </a:p>
          <a:p>
            <a:endParaRPr lang="en-US" altLang="zh-CN" dirty="0" smtClean="0"/>
          </a:p>
        </p:txBody>
      </p:sp>
      <p:sp>
        <p:nvSpPr>
          <p:cNvPr id="2" name="标题 1"/>
          <p:cNvSpPr>
            <a:spLocks noGrp="1"/>
          </p:cNvSpPr>
          <p:nvPr>
            <p:ph type="title"/>
          </p:nvPr>
        </p:nvSpPr>
        <p:spPr>
          <a:xfrm>
            <a:off x="457200" y="357174"/>
            <a:ext cx="8229600" cy="1143000"/>
          </a:xfrm>
        </p:spPr>
        <p:txBody>
          <a:bodyPr>
            <a:normAutofit/>
          </a:bodyPr>
          <a:lstStyle/>
          <a:p>
            <a:r>
              <a:rPr lang="en-US" dirty="0" smtClean="0"/>
              <a:t>ARM</a:t>
            </a:r>
            <a:r>
              <a:rPr lang="zh-CN" altLang="en-US" dirty="0" smtClean="0"/>
              <a:t>体系的存储系统</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b="1" dirty="0" smtClean="0"/>
              <a:t>2</a:t>
            </a:r>
            <a:r>
              <a:rPr lang="zh-CN" altLang="en-US" b="1" dirty="0" smtClean="0"/>
              <a:t>．存储器格式</a:t>
            </a:r>
          </a:p>
          <a:p>
            <a:r>
              <a:rPr lang="en-US" dirty="0" smtClean="0"/>
              <a:t>ARM</a:t>
            </a:r>
            <a:r>
              <a:rPr lang="zh-CN" altLang="en-US" dirty="0" smtClean="0"/>
              <a:t>体系结构可以用两种方法存储字数据，称之为大端格式和小端格式。大端格式中字数据的高字节存储在低地址中，而字数据的低字节则存放在高地址中，如图</a:t>
            </a:r>
            <a:r>
              <a:rPr lang="en-US" dirty="0" smtClean="0"/>
              <a:t>2-11</a:t>
            </a:r>
            <a:r>
              <a:rPr lang="zh-CN" altLang="en-US" dirty="0" smtClean="0"/>
              <a:t>所示。</a:t>
            </a:r>
          </a:p>
          <a:p>
            <a:r>
              <a:rPr lang="zh-CN" altLang="en-US" dirty="0" smtClean="0"/>
              <a:t>小端格式与大端存储格式相反，在小端存储格式中，低地址中存放的是字数据的低字节，高地址存放的是字数据的高字节，如图</a:t>
            </a:r>
            <a:r>
              <a:rPr lang="en-US" dirty="0" smtClean="0"/>
              <a:t>2-12</a:t>
            </a:r>
            <a:r>
              <a:rPr lang="zh-CN" altLang="en-US" dirty="0" smtClean="0"/>
              <a:t>所示。</a:t>
            </a:r>
          </a:p>
          <a:p>
            <a:endParaRPr lang="en-US" altLang="zh-CN" dirty="0" smtClean="0"/>
          </a:p>
        </p:txBody>
      </p:sp>
      <p:sp>
        <p:nvSpPr>
          <p:cNvPr id="2" name="标题 1"/>
          <p:cNvSpPr>
            <a:spLocks noGrp="1"/>
          </p:cNvSpPr>
          <p:nvPr>
            <p:ph type="title"/>
          </p:nvPr>
        </p:nvSpPr>
        <p:spPr>
          <a:xfrm>
            <a:off x="457200" y="357174"/>
            <a:ext cx="8229600" cy="1143000"/>
          </a:xfrm>
        </p:spPr>
        <p:txBody>
          <a:bodyPr>
            <a:normAutofit/>
          </a:bodyPr>
          <a:lstStyle/>
          <a:p>
            <a:r>
              <a:rPr lang="en-US" dirty="0" smtClean="0"/>
              <a:t>ARM</a:t>
            </a:r>
            <a:r>
              <a:rPr lang="zh-CN" altLang="en-US" dirty="0" smtClean="0"/>
              <a:t>体系的存储系统</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57174"/>
            <a:ext cx="8229600" cy="1143000"/>
          </a:xfrm>
        </p:spPr>
        <p:txBody>
          <a:bodyPr>
            <a:normAutofit/>
          </a:bodyPr>
          <a:lstStyle/>
          <a:p>
            <a:r>
              <a:rPr lang="en-US" dirty="0" smtClean="0"/>
              <a:t>ARM</a:t>
            </a:r>
            <a:r>
              <a:rPr lang="zh-CN" altLang="en-US" dirty="0" smtClean="0"/>
              <a:t>体系的存储系统</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Picture 5"/>
          <p:cNvPicPr>
            <a:picLocks noGrp="1" noChangeAspect="1" noChangeArrowheads="1"/>
          </p:cNvPicPr>
          <p:nvPr>
            <p:ph idx="1"/>
          </p:nvPr>
        </p:nvPicPr>
        <p:blipFill>
          <a:blip r:embed="rId2"/>
          <a:srcRect/>
          <a:stretch>
            <a:fillRect/>
          </a:stretch>
        </p:blipFill>
        <p:spPr bwMode="auto">
          <a:xfrm>
            <a:off x="1571604" y="1500174"/>
            <a:ext cx="5250693" cy="1500198"/>
          </a:xfrm>
          <a:prstGeom prst="rect">
            <a:avLst/>
          </a:prstGeom>
          <a:noFill/>
          <a:ln w="9525">
            <a:noFill/>
            <a:miter lim="800000"/>
            <a:headEnd/>
            <a:tailEnd/>
          </a:ln>
          <a:effectLst/>
        </p:spPr>
      </p:pic>
      <p:pic>
        <p:nvPicPr>
          <p:cNvPr id="62470" name="Picture 6"/>
          <p:cNvPicPr>
            <a:picLocks noChangeAspect="1" noChangeArrowheads="1"/>
          </p:cNvPicPr>
          <p:nvPr/>
        </p:nvPicPr>
        <p:blipFill>
          <a:blip r:embed="rId3"/>
          <a:srcRect/>
          <a:stretch>
            <a:fillRect/>
          </a:stretch>
        </p:blipFill>
        <p:spPr bwMode="auto">
          <a:xfrm>
            <a:off x="1571605" y="3286125"/>
            <a:ext cx="5429287" cy="1581914"/>
          </a:xfrm>
          <a:prstGeom prst="rect">
            <a:avLst/>
          </a:prstGeom>
          <a:noFill/>
          <a:ln w="9525">
            <a:noFill/>
            <a:miter lim="800000"/>
            <a:headEnd/>
            <a:tailEnd/>
          </a:ln>
          <a:effectLst/>
        </p:spPr>
      </p:pic>
      <p:sp>
        <p:nvSpPr>
          <p:cNvPr id="10" name="TextBox 9"/>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57200" y="346076"/>
            <a:ext cx="8229600" cy="1082660"/>
          </a:xfrm>
        </p:spPr>
        <p:txBody>
          <a:bodyPr>
            <a:normAutofit fontScale="90000"/>
          </a:bodyPr>
          <a:lstStyle/>
          <a:p>
            <a:r>
              <a:rPr lang="en-US" sz="4600" dirty="0" smtClean="0"/>
              <a:t/>
            </a:r>
            <a:br>
              <a:rPr lang="en-US" sz="4600" dirty="0" smtClean="0"/>
            </a:br>
            <a:r>
              <a:rPr lang="en-US" sz="4900" dirty="0" smtClean="0"/>
              <a:t>ARM</a:t>
            </a:r>
            <a:r>
              <a:rPr lang="zh-CN" altLang="en-US" sz="4900" dirty="0" smtClean="0"/>
              <a:t>体系结构的版本</a:t>
            </a:r>
            <a:r>
              <a:rPr lang="zh-CN" altLang="en-US" sz="4600" dirty="0" smtClean="0"/>
              <a:t/>
            </a:r>
            <a:br>
              <a:rPr lang="zh-CN" altLang="en-US" sz="4600" dirty="0" smtClean="0"/>
            </a:br>
            <a:r>
              <a:rPr lang="zh-CN" altLang="en-US" sz="2800" dirty="0" smtClean="0"/>
              <a:t>表</a:t>
            </a:r>
            <a:r>
              <a:rPr lang="en-US" sz="2800" dirty="0" smtClean="0"/>
              <a:t>2-1	</a:t>
            </a:r>
            <a:r>
              <a:rPr lang="zh-CN" altLang="en-US" sz="2800" dirty="0" smtClean="0"/>
              <a:t>体系结构版本和处理器内核的对应关系</a:t>
            </a:r>
            <a:br>
              <a:rPr lang="zh-CN" altLang="en-US" sz="2800" dirty="0" smtClean="0"/>
            </a:br>
            <a:endParaRPr lang="zh-CN" altLang="en-US" sz="2800" dirty="0"/>
          </a:p>
        </p:txBody>
      </p:sp>
      <p:pic>
        <p:nvPicPr>
          <p:cNvPr id="8" name="Picture 1"/>
          <p:cNvPicPr>
            <a:picLocks noGrp="1" noChangeAspect="1" noChangeArrowheads="1"/>
          </p:cNvPicPr>
          <p:nvPr>
            <p:ph idx="1"/>
          </p:nvPr>
        </p:nvPicPr>
        <p:blipFill>
          <a:blip r:embed="rId2"/>
          <a:srcRect/>
          <a:stretch>
            <a:fillRect/>
          </a:stretch>
        </p:blipFill>
        <p:spPr bwMode="auto">
          <a:xfrm>
            <a:off x="785786" y="1623220"/>
            <a:ext cx="7546594" cy="4020358"/>
          </a:xfrm>
          <a:prstGeom prst="rect">
            <a:avLst/>
          </a:prstGeom>
          <a:noFill/>
          <a:ln w="9525">
            <a:noFill/>
            <a:miter lim="800000"/>
            <a:headEnd/>
            <a:tailEnd/>
          </a:ln>
          <a:effectLst/>
        </p:spPr>
      </p:pic>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b="1" dirty="0" smtClean="0"/>
              <a:t>3</a:t>
            </a:r>
            <a:r>
              <a:rPr lang="zh-CN" altLang="en-US" b="1" dirty="0" smtClean="0"/>
              <a:t>．存储器访问对准</a:t>
            </a:r>
          </a:p>
          <a:p>
            <a:r>
              <a:rPr lang="en-US" dirty="0" smtClean="0"/>
              <a:t>ARM</a:t>
            </a:r>
            <a:r>
              <a:rPr lang="zh-CN" altLang="en-US" dirty="0" smtClean="0"/>
              <a:t>系统中无论取指还是内存访问都应根据指令以字、半字或字节对准访问，如果出现非对齐的情况，将发生错误。</a:t>
            </a:r>
          </a:p>
          <a:p>
            <a:r>
              <a:rPr lang="zh-CN" altLang="en-US" dirty="0" smtClean="0"/>
              <a:t>（</a:t>
            </a:r>
            <a:r>
              <a:rPr lang="en-US" dirty="0" smtClean="0"/>
              <a:t>1</a:t>
            </a:r>
            <a:r>
              <a:rPr lang="zh-CN" altLang="en-US" dirty="0" smtClean="0"/>
              <a:t>）非对齐的指令预取操作</a:t>
            </a:r>
          </a:p>
          <a:p>
            <a:r>
              <a:rPr lang="zh-CN" altLang="en-US" dirty="0" smtClean="0"/>
              <a:t>如果是在</a:t>
            </a:r>
            <a:r>
              <a:rPr lang="en-US" dirty="0" smtClean="0"/>
              <a:t>ARM</a:t>
            </a:r>
            <a:r>
              <a:rPr lang="zh-CN" altLang="en-US" dirty="0" smtClean="0"/>
              <a:t>状态下将一个非对齐地址写入</a:t>
            </a:r>
            <a:r>
              <a:rPr lang="en-US" dirty="0" smtClean="0"/>
              <a:t>PC</a:t>
            </a:r>
            <a:r>
              <a:rPr lang="zh-CN" altLang="en-US" dirty="0" smtClean="0"/>
              <a:t>，则数据在写入</a:t>
            </a:r>
            <a:r>
              <a:rPr lang="en-US" dirty="0" smtClean="0"/>
              <a:t>PC</a:t>
            </a:r>
            <a:r>
              <a:rPr lang="zh-CN" altLang="en-US" dirty="0" smtClean="0"/>
              <a:t>时，数据的第</a:t>
            </a:r>
            <a:r>
              <a:rPr lang="en-US" dirty="0" smtClean="0"/>
              <a:t>0</a:t>
            </a:r>
            <a:r>
              <a:rPr lang="zh-CN" altLang="en-US" dirty="0" smtClean="0"/>
              <a:t>位和第</a:t>
            </a:r>
            <a:r>
              <a:rPr lang="en-US" dirty="0" smtClean="0"/>
              <a:t>1</a:t>
            </a:r>
            <a:r>
              <a:rPr lang="zh-CN" altLang="en-US" dirty="0" smtClean="0"/>
              <a:t>位被忽略，最终</a:t>
            </a:r>
            <a:r>
              <a:rPr lang="en-US" dirty="0" smtClean="0"/>
              <a:t>PC</a:t>
            </a:r>
            <a:r>
              <a:rPr lang="zh-CN" altLang="en-US" dirty="0" smtClean="0"/>
              <a:t>的</a:t>
            </a:r>
            <a:r>
              <a:rPr lang="en-US" dirty="0" smtClean="0"/>
              <a:t>bit[1</a:t>
            </a:r>
            <a:r>
              <a:rPr lang="zh-CN" altLang="en-US" dirty="0" smtClean="0"/>
              <a:t>：</a:t>
            </a:r>
            <a:r>
              <a:rPr lang="en-US" dirty="0" smtClean="0"/>
              <a:t>0]</a:t>
            </a:r>
            <a:r>
              <a:rPr lang="zh-CN" altLang="en-US" dirty="0" smtClean="0"/>
              <a:t>为</a:t>
            </a:r>
            <a:r>
              <a:rPr lang="en-US" dirty="0" smtClean="0"/>
              <a:t>0</a:t>
            </a:r>
            <a:r>
              <a:rPr lang="zh-CN" altLang="en-US" dirty="0" smtClean="0"/>
              <a:t>；如果是在</a:t>
            </a:r>
            <a:r>
              <a:rPr lang="en-US" dirty="0" smtClean="0"/>
              <a:t>Thumb</a:t>
            </a:r>
            <a:r>
              <a:rPr lang="zh-CN" altLang="en-US" dirty="0" smtClean="0"/>
              <a:t>状态下将一个非对齐地址写入</a:t>
            </a:r>
            <a:r>
              <a:rPr lang="en-US" dirty="0" smtClean="0"/>
              <a:t>PC</a:t>
            </a:r>
            <a:r>
              <a:rPr lang="zh-CN" altLang="en-US" dirty="0" smtClean="0"/>
              <a:t>，则数据在写入</a:t>
            </a:r>
            <a:r>
              <a:rPr lang="en-US" dirty="0" smtClean="0"/>
              <a:t>PC</a:t>
            </a:r>
            <a:r>
              <a:rPr lang="zh-CN" altLang="en-US" dirty="0" smtClean="0"/>
              <a:t>时，数据的第</a:t>
            </a:r>
            <a:r>
              <a:rPr lang="en-US" dirty="0" smtClean="0"/>
              <a:t>0</a:t>
            </a:r>
            <a:r>
              <a:rPr lang="zh-CN" altLang="en-US" dirty="0" smtClean="0"/>
              <a:t>位被忽略，最终</a:t>
            </a:r>
            <a:r>
              <a:rPr lang="en-US" dirty="0" smtClean="0"/>
              <a:t>PC</a:t>
            </a:r>
            <a:r>
              <a:rPr lang="zh-CN" altLang="en-US" dirty="0" smtClean="0"/>
              <a:t>的</a:t>
            </a:r>
            <a:r>
              <a:rPr lang="en-US" dirty="0" smtClean="0"/>
              <a:t>bit[0]</a:t>
            </a:r>
            <a:r>
              <a:rPr lang="zh-CN" altLang="en-US" dirty="0" smtClean="0"/>
              <a:t>为</a:t>
            </a:r>
            <a:r>
              <a:rPr lang="en-US" dirty="0" smtClean="0"/>
              <a:t>0</a:t>
            </a:r>
            <a:r>
              <a:rPr lang="zh-CN" altLang="en-US" dirty="0" smtClean="0"/>
              <a:t>。</a:t>
            </a:r>
          </a:p>
          <a:p>
            <a:endParaRPr lang="en-US" altLang="zh-CN" dirty="0" smtClean="0"/>
          </a:p>
        </p:txBody>
      </p:sp>
      <p:sp>
        <p:nvSpPr>
          <p:cNvPr id="2" name="标题 1"/>
          <p:cNvSpPr>
            <a:spLocks noGrp="1"/>
          </p:cNvSpPr>
          <p:nvPr>
            <p:ph type="title"/>
          </p:nvPr>
        </p:nvSpPr>
        <p:spPr>
          <a:xfrm>
            <a:off x="457200" y="357174"/>
            <a:ext cx="8229600" cy="1143000"/>
          </a:xfrm>
        </p:spPr>
        <p:txBody>
          <a:bodyPr>
            <a:normAutofit/>
          </a:bodyPr>
          <a:lstStyle/>
          <a:p>
            <a:r>
              <a:rPr lang="en-US" dirty="0" smtClean="0"/>
              <a:t>ARM</a:t>
            </a:r>
            <a:r>
              <a:rPr lang="zh-CN" altLang="en-US" dirty="0" smtClean="0"/>
              <a:t>体系的存储系统</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a:t>
            </a:r>
            <a:r>
              <a:rPr lang="en-US" dirty="0" smtClean="0"/>
              <a:t>2</a:t>
            </a:r>
            <a:r>
              <a:rPr lang="zh-CN" altLang="en-US" dirty="0" smtClean="0"/>
              <a:t>）非对齐地址内存的访问操作</a:t>
            </a:r>
          </a:p>
          <a:p>
            <a:r>
              <a:rPr lang="zh-CN" altLang="en-US" dirty="0" smtClean="0"/>
              <a:t>对于</a:t>
            </a:r>
            <a:r>
              <a:rPr lang="en-US" dirty="0" smtClean="0"/>
              <a:t>LOAD/STORE</a:t>
            </a:r>
            <a:r>
              <a:rPr lang="zh-CN" altLang="en-US" dirty="0" smtClean="0"/>
              <a:t>操作，系统定义了下面</a:t>
            </a:r>
            <a:r>
              <a:rPr lang="en-US" dirty="0" smtClean="0"/>
              <a:t>3</a:t>
            </a:r>
            <a:r>
              <a:rPr lang="zh-CN" altLang="en-US" dirty="0" smtClean="0"/>
              <a:t>种可能的结果。</a:t>
            </a:r>
          </a:p>
          <a:p>
            <a:r>
              <a:rPr lang="zh-CN" altLang="en-US" dirty="0" smtClean="0"/>
              <a:t>① 执行结果不可预知。</a:t>
            </a:r>
          </a:p>
          <a:p>
            <a:r>
              <a:rPr lang="zh-CN" altLang="en-US" dirty="0" smtClean="0"/>
              <a:t>② 忽略字单元地址低两位的值，即访问地址为字单元；忽略半字单元最低位的值，即访问地址为半字单元。这种忽略是由存储系统自动实现的。</a:t>
            </a:r>
          </a:p>
          <a:p>
            <a:r>
              <a:rPr lang="zh-CN" altLang="en-US" dirty="0" smtClean="0"/>
              <a:t>③ 在</a:t>
            </a:r>
            <a:r>
              <a:rPr lang="en-US" dirty="0" smtClean="0"/>
              <a:t>LDR</a:t>
            </a:r>
            <a:r>
              <a:rPr lang="zh-CN" altLang="en-US" dirty="0" smtClean="0"/>
              <a:t>和</a:t>
            </a:r>
            <a:r>
              <a:rPr lang="en-US" dirty="0" smtClean="0"/>
              <a:t>SWP</a:t>
            </a:r>
            <a:r>
              <a:rPr lang="zh-CN" altLang="en-US" dirty="0" smtClean="0"/>
              <a:t>指令中，对存储器访问忽略造成地址不对齐的低地址位，然后使用这些低地址位控制装载数据的循环。</a:t>
            </a:r>
          </a:p>
          <a:p>
            <a:endParaRPr lang="en-US" altLang="zh-CN" dirty="0" smtClean="0"/>
          </a:p>
        </p:txBody>
      </p:sp>
      <p:sp>
        <p:nvSpPr>
          <p:cNvPr id="2" name="标题 1"/>
          <p:cNvSpPr>
            <a:spLocks noGrp="1"/>
          </p:cNvSpPr>
          <p:nvPr>
            <p:ph type="title"/>
          </p:nvPr>
        </p:nvSpPr>
        <p:spPr>
          <a:xfrm>
            <a:off x="457200" y="357174"/>
            <a:ext cx="8229600" cy="1143000"/>
          </a:xfrm>
        </p:spPr>
        <p:txBody>
          <a:bodyPr>
            <a:normAutofit/>
          </a:bodyPr>
          <a:lstStyle/>
          <a:p>
            <a:r>
              <a:rPr lang="en-US" dirty="0" smtClean="0"/>
              <a:t>ARM</a:t>
            </a:r>
            <a:r>
              <a:rPr lang="zh-CN" altLang="en-US" dirty="0" smtClean="0"/>
              <a:t>体系的存储系统</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en-US" dirty="0" smtClean="0"/>
              <a:t>ARM</a:t>
            </a:r>
            <a:r>
              <a:rPr lang="zh-CN" altLang="en-US" dirty="0" smtClean="0"/>
              <a:t>内核属于</a:t>
            </a:r>
            <a:r>
              <a:rPr lang="en-US" dirty="0" smtClean="0"/>
              <a:t>RISC</a:t>
            </a:r>
            <a:r>
              <a:rPr lang="zh-CN" altLang="en-US" dirty="0" smtClean="0"/>
              <a:t>结构，所以其指令集有着一些独特的特点：指令长度固定，指令格式的种类少，寻址方式简单。由于</a:t>
            </a:r>
            <a:r>
              <a:rPr lang="en-US" dirty="0" smtClean="0"/>
              <a:t>ARM</a:t>
            </a:r>
            <a:r>
              <a:rPr lang="zh-CN" altLang="en-US" dirty="0" smtClean="0"/>
              <a:t>处理器采用固定长度的</a:t>
            </a:r>
            <a:r>
              <a:rPr lang="en-US" dirty="0" smtClean="0"/>
              <a:t>32</a:t>
            </a:r>
            <a:r>
              <a:rPr lang="zh-CN" altLang="en-US" dirty="0" smtClean="0"/>
              <a:t>位指令，因此，处理器内部硬件设计能够被简化。</a:t>
            </a:r>
            <a:r>
              <a:rPr lang="en-US" dirty="0" smtClean="0"/>
              <a:t>ARM</a:t>
            </a:r>
            <a:r>
              <a:rPr lang="zh-CN" altLang="en-US" dirty="0" smtClean="0"/>
              <a:t>处理器内部的指令译码采用硬布线逻辑，不使用微程序控制，以减少指令的译码时间，大部分指令可以在一个时钟周期内完成。</a:t>
            </a:r>
          </a:p>
          <a:p>
            <a:r>
              <a:rPr lang="zh-CN" altLang="en-US" dirty="0" smtClean="0"/>
              <a:t>需要特别指出的是，</a:t>
            </a:r>
            <a:r>
              <a:rPr lang="en-US" dirty="0" smtClean="0"/>
              <a:t>ARM</a:t>
            </a:r>
            <a:r>
              <a:rPr lang="zh-CN" altLang="en-US" dirty="0" smtClean="0"/>
              <a:t>处理器的指令集是加载</a:t>
            </a:r>
            <a:r>
              <a:rPr lang="en-US" dirty="0" smtClean="0"/>
              <a:t>/</a:t>
            </a:r>
            <a:r>
              <a:rPr lang="zh-CN" altLang="en-US" dirty="0" smtClean="0"/>
              <a:t>存储型的，也即指令集仅能处理寄存器中的数据，而且处理结果都要放回寄存器中，而对系统存储器的访问则需要通过专门的加载</a:t>
            </a:r>
            <a:r>
              <a:rPr lang="en-US" dirty="0" smtClean="0"/>
              <a:t>/</a:t>
            </a:r>
            <a:r>
              <a:rPr lang="zh-CN" altLang="en-US" dirty="0" smtClean="0"/>
              <a:t>存储指令来完成。</a:t>
            </a:r>
          </a:p>
          <a:p>
            <a:endParaRPr lang="zh-CN" altLang="en-US" dirty="0"/>
          </a:p>
        </p:txBody>
      </p:sp>
      <p:sp>
        <p:nvSpPr>
          <p:cNvPr id="2" name="标题 1"/>
          <p:cNvSpPr>
            <a:spLocks noGrp="1"/>
          </p:cNvSpPr>
          <p:nvPr>
            <p:ph type="title"/>
          </p:nvPr>
        </p:nvSpPr>
        <p:spPr>
          <a:xfrm>
            <a:off x="457200" y="357174"/>
            <a:ext cx="8229600" cy="1143000"/>
          </a:xfrm>
        </p:spPr>
        <p:txBody>
          <a:bodyPr>
            <a:normAutofit/>
          </a:bodyPr>
          <a:lstStyle/>
          <a:p>
            <a:r>
              <a:rPr lang="en-US" dirty="0" smtClean="0"/>
              <a:t>ARM</a:t>
            </a:r>
            <a:r>
              <a:rPr lang="zh-CN" altLang="en-US" dirty="0" smtClean="0"/>
              <a:t>指令系统</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643182"/>
            <a:ext cx="8229600" cy="3364109"/>
          </a:xfrm>
        </p:spPr>
        <p:txBody>
          <a:bodyPr>
            <a:normAutofit fontScale="77500" lnSpcReduction="20000"/>
          </a:bodyPr>
          <a:lstStyle/>
          <a:p>
            <a:r>
              <a:rPr lang="zh-CN" altLang="en-US" dirty="0" smtClean="0"/>
              <a:t>用</a:t>
            </a:r>
            <a:r>
              <a:rPr lang="en-US" dirty="0" smtClean="0"/>
              <a:t>ARM</a:t>
            </a:r>
            <a:r>
              <a:rPr lang="zh-CN" altLang="en-US" dirty="0" smtClean="0"/>
              <a:t>指令助记符表示为：</a:t>
            </a:r>
          </a:p>
          <a:p>
            <a:r>
              <a:rPr lang="en-US" b="1" dirty="0" smtClean="0"/>
              <a:t>&lt;</a:t>
            </a:r>
            <a:r>
              <a:rPr lang="en-US" b="1" dirty="0" err="1" smtClean="0"/>
              <a:t>opcode</a:t>
            </a:r>
            <a:r>
              <a:rPr lang="en-US" b="1" dirty="0" smtClean="0"/>
              <a:t>&gt; {&lt;</a:t>
            </a:r>
            <a:r>
              <a:rPr lang="en-US" b="1" dirty="0" err="1" smtClean="0"/>
              <a:t>cond</a:t>
            </a:r>
            <a:r>
              <a:rPr lang="en-US" b="1" dirty="0" smtClean="0"/>
              <a:t>&gt;} {S} &lt;Rd&gt;, &lt;</a:t>
            </a:r>
            <a:r>
              <a:rPr lang="en-US" b="1" dirty="0" err="1" smtClean="0"/>
              <a:t>Rn</a:t>
            </a:r>
            <a:r>
              <a:rPr lang="en-US" b="1" dirty="0" smtClean="0"/>
              <a:t>&gt;, &lt;shift_op2&gt;</a:t>
            </a:r>
            <a:endParaRPr lang="zh-CN" altLang="en-US" dirty="0" smtClean="0"/>
          </a:p>
          <a:p>
            <a:r>
              <a:rPr lang="zh-CN" altLang="en-US" dirty="0" smtClean="0"/>
              <a:t>每个域的含义如下。</a:t>
            </a:r>
          </a:p>
          <a:p>
            <a:r>
              <a:rPr lang="zh-CN" altLang="en-US" dirty="0" smtClean="0"/>
              <a:t>①</a:t>
            </a:r>
            <a:r>
              <a:rPr lang="en-US" dirty="0" smtClean="0"/>
              <a:t> &lt;</a:t>
            </a:r>
            <a:r>
              <a:rPr lang="en-US" dirty="0" err="1" smtClean="0"/>
              <a:t>opcode</a:t>
            </a:r>
            <a:r>
              <a:rPr lang="en-US" dirty="0" smtClean="0"/>
              <a:t>&gt;</a:t>
            </a:r>
            <a:r>
              <a:rPr lang="zh-CN" altLang="en-US" dirty="0" smtClean="0"/>
              <a:t>：操作码域，指令编码的助记符。</a:t>
            </a:r>
          </a:p>
          <a:p>
            <a:r>
              <a:rPr lang="zh-CN" altLang="en-US" dirty="0" smtClean="0"/>
              <a:t>②</a:t>
            </a:r>
            <a:r>
              <a:rPr lang="en-US" dirty="0" smtClean="0"/>
              <a:t> {&lt;</a:t>
            </a:r>
            <a:r>
              <a:rPr lang="en-US" dirty="0" err="1" smtClean="0"/>
              <a:t>cond</a:t>
            </a:r>
            <a:r>
              <a:rPr lang="en-US" dirty="0" smtClean="0"/>
              <a:t>&gt;}</a:t>
            </a:r>
            <a:r>
              <a:rPr lang="zh-CN" altLang="en-US" dirty="0" smtClean="0"/>
              <a:t>：条件码域，指令允许执行的条件编码。花括号表示此项可默认。</a:t>
            </a:r>
          </a:p>
          <a:p>
            <a:r>
              <a:rPr lang="en-US" dirty="0" smtClean="0"/>
              <a:t>ARM</a:t>
            </a:r>
            <a:r>
              <a:rPr lang="zh-CN" altLang="en-US" dirty="0" smtClean="0"/>
              <a:t>指令的一个重要特点是可以条件执行，每条</a:t>
            </a:r>
            <a:r>
              <a:rPr lang="en-US" dirty="0" smtClean="0"/>
              <a:t>ARM</a:t>
            </a:r>
            <a:r>
              <a:rPr lang="zh-CN" altLang="en-US" dirty="0" smtClean="0"/>
              <a:t>指令的条件码域包含</a:t>
            </a:r>
            <a:r>
              <a:rPr lang="en-US" dirty="0" smtClean="0"/>
              <a:t>4</a:t>
            </a:r>
            <a:r>
              <a:rPr lang="zh-CN" altLang="en-US" dirty="0" smtClean="0"/>
              <a:t>位条件码，共</a:t>
            </a:r>
            <a:r>
              <a:rPr lang="en-US" dirty="0" smtClean="0"/>
              <a:t>16</a:t>
            </a:r>
            <a:r>
              <a:rPr lang="zh-CN" altLang="en-US" dirty="0" smtClean="0"/>
              <a:t>种。几乎所有指令均根据</a:t>
            </a:r>
            <a:r>
              <a:rPr lang="en-US" dirty="0" smtClean="0"/>
              <a:t>CPSR</a:t>
            </a:r>
            <a:r>
              <a:rPr lang="zh-CN" altLang="en-US" dirty="0" smtClean="0"/>
              <a:t>中条件码的状态和指令条件码域的设置有条件地执行。当指令执行条件满足时，指令被执行，否则被忽略。指令条件码及其助记符后缀表示如表</a:t>
            </a:r>
            <a:r>
              <a:rPr lang="en-US" dirty="0" smtClean="0"/>
              <a:t>2-7</a:t>
            </a:r>
            <a:r>
              <a:rPr lang="zh-CN" altLang="en-US" dirty="0" smtClean="0"/>
              <a:t>所示。</a:t>
            </a:r>
          </a:p>
          <a:p>
            <a:endParaRPr lang="zh-CN" altLang="en-US" dirty="0"/>
          </a:p>
        </p:txBody>
      </p:sp>
      <p:sp>
        <p:nvSpPr>
          <p:cNvPr id="3" name="标题 2"/>
          <p:cNvSpPr>
            <a:spLocks noGrp="1"/>
          </p:cNvSpPr>
          <p:nvPr>
            <p:ph type="title"/>
          </p:nvPr>
        </p:nvSpPr>
        <p:spPr>
          <a:xfrm>
            <a:off x="457200" y="357174"/>
            <a:ext cx="8229600" cy="1143000"/>
          </a:xfrm>
        </p:spPr>
        <p:txBody>
          <a:bodyPr/>
          <a:lstStyle/>
          <a:p>
            <a:r>
              <a:rPr lang="en-US" dirty="0" smtClean="0"/>
              <a:t>ARM</a:t>
            </a:r>
            <a:r>
              <a:rPr lang="zh-CN" altLang="en-US" dirty="0" smtClean="0"/>
              <a:t>指令格式</a:t>
            </a:r>
            <a:endParaRPr lang="zh-CN" altLang="en-US" dirty="0"/>
          </a:p>
        </p:txBody>
      </p:sp>
      <p:pic>
        <p:nvPicPr>
          <p:cNvPr id="67587" name="Picture 3"/>
          <p:cNvPicPr>
            <a:picLocks noChangeAspect="1" noChangeArrowheads="1"/>
          </p:cNvPicPr>
          <p:nvPr/>
        </p:nvPicPr>
        <p:blipFill>
          <a:blip r:embed="rId2"/>
          <a:srcRect/>
          <a:stretch>
            <a:fillRect/>
          </a:stretch>
        </p:blipFill>
        <p:spPr bwMode="auto">
          <a:xfrm>
            <a:off x="714348" y="1214422"/>
            <a:ext cx="8085101" cy="928694"/>
          </a:xfrm>
          <a:prstGeom prst="rect">
            <a:avLst/>
          </a:prstGeom>
          <a:noFill/>
          <a:ln w="9525">
            <a:noFill/>
            <a:miter lim="800000"/>
            <a:headEnd/>
            <a:tailEnd/>
          </a:ln>
          <a:effectLst/>
        </p:spPr>
      </p:pic>
      <p:sp>
        <p:nvSpPr>
          <p:cNvPr id="5" name="TextBox 4"/>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357174"/>
            <a:ext cx="8229600" cy="1143000"/>
          </a:xfrm>
        </p:spPr>
        <p:txBody>
          <a:bodyPr/>
          <a:lstStyle/>
          <a:p>
            <a:r>
              <a:rPr lang="en-US" dirty="0" smtClean="0"/>
              <a:t>ARM</a:t>
            </a:r>
            <a:r>
              <a:rPr lang="zh-CN" altLang="en-US" dirty="0" smtClean="0"/>
              <a:t>指令格式</a:t>
            </a:r>
            <a:endParaRPr lang="zh-CN" altLang="en-US" dirty="0"/>
          </a:p>
        </p:txBody>
      </p:sp>
      <p:pic>
        <p:nvPicPr>
          <p:cNvPr id="68610" name="Picture 2"/>
          <p:cNvPicPr>
            <a:picLocks noGrp="1" noChangeAspect="1" noChangeArrowheads="1"/>
          </p:cNvPicPr>
          <p:nvPr>
            <p:ph idx="1"/>
          </p:nvPr>
        </p:nvPicPr>
        <p:blipFill>
          <a:blip r:embed="rId2"/>
          <a:srcRect/>
          <a:stretch>
            <a:fillRect/>
          </a:stretch>
        </p:blipFill>
        <p:spPr bwMode="auto">
          <a:xfrm>
            <a:off x="1214414" y="1285860"/>
            <a:ext cx="6702152" cy="4429156"/>
          </a:xfrm>
          <a:prstGeom prst="rect">
            <a:avLst/>
          </a:prstGeom>
          <a:noFill/>
          <a:ln w="9525">
            <a:noFill/>
            <a:miter lim="800000"/>
            <a:headEnd/>
            <a:tailEnd/>
          </a:ln>
          <a:effectLst/>
        </p:spPr>
      </p:pic>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55000" lnSpcReduction="20000"/>
          </a:bodyPr>
          <a:lstStyle/>
          <a:p>
            <a:r>
              <a:rPr lang="zh-CN" altLang="en-US" dirty="0" smtClean="0"/>
              <a:t>每种条件码可用两个字符表示，这两个字符可以作为后缀添加在指令助记符的后面和指令同时使用。例如，跳转指令</a:t>
            </a:r>
            <a:r>
              <a:rPr lang="en-US" dirty="0" smtClean="0"/>
              <a:t>B</a:t>
            </a:r>
            <a:r>
              <a:rPr lang="zh-CN" altLang="en-US" dirty="0" smtClean="0"/>
              <a:t>可以加上后缀</a:t>
            </a:r>
            <a:r>
              <a:rPr lang="en-US" dirty="0" smtClean="0"/>
              <a:t>EQ</a:t>
            </a:r>
            <a:r>
              <a:rPr lang="zh-CN" altLang="en-US" dirty="0" smtClean="0"/>
              <a:t>变为</a:t>
            </a:r>
            <a:r>
              <a:rPr lang="en-US" dirty="0" smtClean="0"/>
              <a:t>BEQ</a:t>
            </a:r>
            <a:r>
              <a:rPr lang="zh-CN" altLang="en-US" dirty="0" smtClean="0"/>
              <a:t>，表示“相等则跳转”，即当</a:t>
            </a:r>
            <a:r>
              <a:rPr lang="en-US" dirty="0" smtClean="0"/>
              <a:t>CPSR</a:t>
            </a:r>
            <a:r>
              <a:rPr lang="zh-CN" altLang="en-US" dirty="0" smtClean="0"/>
              <a:t>中的</a:t>
            </a:r>
            <a:r>
              <a:rPr lang="en-US" dirty="0" smtClean="0"/>
              <a:t>Z</a:t>
            </a:r>
            <a:r>
              <a:rPr lang="zh-CN" altLang="en-US" dirty="0" smtClean="0"/>
              <a:t>标志置位时发生跳转。</a:t>
            </a:r>
          </a:p>
          <a:p>
            <a:r>
              <a:rPr lang="zh-CN" altLang="en-US" dirty="0" smtClean="0"/>
              <a:t>③</a:t>
            </a:r>
            <a:r>
              <a:rPr lang="en-US" dirty="0" smtClean="0"/>
              <a:t> {S}</a:t>
            </a:r>
            <a:r>
              <a:rPr lang="zh-CN" altLang="en-US" dirty="0" smtClean="0"/>
              <a:t>：条件码设置域。这是一个可选项，当在指令中设置</a:t>
            </a:r>
            <a:r>
              <a:rPr lang="en-US" dirty="0" smtClean="0"/>
              <a:t>{S}</a:t>
            </a:r>
            <a:r>
              <a:rPr lang="zh-CN" altLang="en-US" dirty="0" smtClean="0"/>
              <a:t>域时，指令执行的结果将会影响程序状态寄存器</a:t>
            </a:r>
            <a:r>
              <a:rPr lang="en-US" dirty="0" smtClean="0"/>
              <a:t>CPSR</a:t>
            </a:r>
            <a:r>
              <a:rPr lang="zh-CN" altLang="en-US" dirty="0" smtClean="0"/>
              <a:t>中相应的状态标志。</a:t>
            </a:r>
          </a:p>
          <a:p>
            <a:r>
              <a:rPr lang="zh-CN" altLang="en-US" dirty="0" smtClean="0"/>
              <a:t>例如：</a:t>
            </a:r>
          </a:p>
          <a:p>
            <a:r>
              <a:rPr lang="en-US" dirty="0" smtClean="0"/>
              <a:t> </a:t>
            </a:r>
            <a:endParaRPr lang="zh-CN" altLang="en-US" dirty="0" smtClean="0"/>
          </a:p>
          <a:p>
            <a:r>
              <a:rPr lang="en-US" dirty="0" smtClean="0"/>
              <a:t>ADD   R0,R1,R2	;R1</a:t>
            </a:r>
            <a:r>
              <a:rPr lang="zh-CN" altLang="en-US" dirty="0" smtClean="0"/>
              <a:t>与</a:t>
            </a:r>
            <a:r>
              <a:rPr lang="en-US" dirty="0" smtClean="0"/>
              <a:t>R2</a:t>
            </a:r>
            <a:r>
              <a:rPr lang="zh-CN" altLang="en-US" dirty="0" smtClean="0"/>
              <a:t>的和存放到</a:t>
            </a:r>
            <a:r>
              <a:rPr lang="en-US" dirty="0" smtClean="0"/>
              <a:t>R0</a:t>
            </a:r>
            <a:r>
              <a:rPr lang="zh-CN" altLang="en-US" dirty="0" smtClean="0"/>
              <a:t>寄存器中，不影响状态寄存器</a:t>
            </a:r>
          </a:p>
          <a:p>
            <a:r>
              <a:rPr lang="en-US" dirty="0" smtClean="0"/>
              <a:t>ADDS  R0,R1,R2	;</a:t>
            </a:r>
            <a:r>
              <a:rPr lang="zh-CN" altLang="en-US" dirty="0" smtClean="0"/>
              <a:t>执行加法的同时影响状态寄存器</a:t>
            </a:r>
          </a:p>
          <a:p>
            <a:r>
              <a:rPr lang="en-US" dirty="0" smtClean="0"/>
              <a:t> </a:t>
            </a:r>
            <a:endParaRPr lang="zh-CN" altLang="en-US" dirty="0" smtClean="0"/>
          </a:p>
          <a:p>
            <a:r>
              <a:rPr lang="zh-CN" altLang="en-US" dirty="0" smtClean="0"/>
              <a:t>指令中比较特殊的是</a:t>
            </a:r>
            <a:r>
              <a:rPr lang="en-US" dirty="0" smtClean="0"/>
              <a:t>CMP</a:t>
            </a:r>
            <a:r>
              <a:rPr lang="zh-CN" altLang="en-US" dirty="0" smtClean="0"/>
              <a:t>指令，它不需要加</a:t>
            </a:r>
            <a:r>
              <a:rPr lang="en-US" dirty="0" smtClean="0"/>
              <a:t>S</a:t>
            </a:r>
            <a:r>
              <a:rPr lang="zh-CN" altLang="en-US" dirty="0" smtClean="0"/>
              <a:t>后缀就默认地根据计算结构更改程序状态寄存器。</a:t>
            </a:r>
          </a:p>
          <a:p>
            <a:r>
              <a:rPr lang="zh-CN" altLang="en-US" dirty="0" smtClean="0"/>
              <a:t>④</a:t>
            </a:r>
            <a:r>
              <a:rPr lang="en-US" dirty="0" smtClean="0"/>
              <a:t> &lt;Rd&gt;</a:t>
            </a:r>
            <a:r>
              <a:rPr lang="zh-CN" altLang="en-US" dirty="0" smtClean="0"/>
              <a:t>：目的操作数。</a:t>
            </a:r>
            <a:r>
              <a:rPr lang="en-US" dirty="0" smtClean="0"/>
              <a:t>ARM</a:t>
            </a:r>
            <a:r>
              <a:rPr lang="zh-CN" altLang="en-US" dirty="0" smtClean="0"/>
              <a:t>指令中的目的操作数总是一个寄存器。如果</a:t>
            </a:r>
            <a:r>
              <a:rPr lang="en-US" dirty="0" smtClean="0"/>
              <a:t>&lt;Rd&gt;</a:t>
            </a:r>
            <a:r>
              <a:rPr lang="zh-CN" altLang="en-US" dirty="0" smtClean="0"/>
              <a:t>与第</a:t>
            </a:r>
            <a:r>
              <a:rPr lang="en-US" dirty="0" smtClean="0"/>
              <a:t>1</a:t>
            </a:r>
            <a:r>
              <a:rPr lang="zh-CN" altLang="en-US" dirty="0" smtClean="0"/>
              <a:t>操作数寄存器</a:t>
            </a:r>
            <a:r>
              <a:rPr lang="en-US" dirty="0" smtClean="0"/>
              <a:t>&lt;</a:t>
            </a:r>
            <a:r>
              <a:rPr lang="en-US" dirty="0" err="1" smtClean="0"/>
              <a:t>Rn</a:t>
            </a:r>
            <a:r>
              <a:rPr lang="en-US" dirty="0" smtClean="0"/>
              <a:t>&gt;</a:t>
            </a:r>
            <a:r>
              <a:rPr lang="zh-CN" altLang="en-US" dirty="0" smtClean="0"/>
              <a:t>相同，也必须要指明，不能默认。</a:t>
            </a:r>
          </a:p>
          <a:p>
            <a:r>
              <a:rPr lang="zh-CN" altLang="en-US" dirty="0" smtClean="0"/>
              <a:t>⑤</a:t>
            </a:r>
            <a:r>
              <a:rPr lang="en-US" dirty="0" smtClean="0"/>
              <a:t> &lt;</a:t>
            </a:r>
            <a:r>
              <a:rPr lang="en-US" dirty="0" err="1" smtClean="0"/>
              <a:t>Rn</a:t>
            </a:r>
            <a:r>
              <a:rPr lang="en-US" dirty="0" smtClean="0"/>
              <a:t>&gt;</a:t>
            </a:r>
            <a:r>
              <a:rPr lang="zh-CN" altLang="en-US" dirty="0" smtClean="0"/>
              <a:t>：第</a:t>
            </a:r>
            <a:r>
              <a:rPr lang="en-US" dirty="0" smtClean="0"/>
              <a:t>1</a:t>
            </a:r>
            <a:r>
              <a:rPr lang="zh-CN" altLang="en-US" dirty="0" smtClean="0"/>
              <a:t>操作数。</a:t>
            </a:r>
            <a:r>
              <a:rPr lang="en-US" dirty="0" smtClean="0"/>
              <a:t>ARM</a:t>
            </a:r>
            <a:r>
              <a:rPr lang="zh-CN" altLang="en-US" dirty="0" smtClean="0"/>
              <a:t>指令中的第</a:t>
            </a:r>
            <a:r>
              <a:rPr lang="en-US" dirty="0" smtClean="0"/>
              <a:t>1</a:t>
            </a:r>
            <a:r>
              <a:rPr lang="zh-CN" altLang="en-US" dirty="0" smtClean="0"/>
              <a:t>操作数也必须是个寄存器。</a:t>
            </a:r>
          </a:p>
          <a:p>
            <a:r>
              <a:rPr lang="zh-CN" altLang="en-US" dirty="0" smtClean="0"/>
              <a:t>⑥</a:t>
            </a:r>
            <a:r>
              <a:rPr lang="en-US" dirty="0" smtClean="0"/>
              <a:t> &lt;shift_op2&gt;</a:t>
            </a:r>
            <a:r>
              <a:rPr lang="zh-CN" altLang="en-US" dirty="0" smtClean="0"/>
              <a:t>：第</a:t>
            </a:r>
            <a:r>
              <a:rPr lang="en-US" dirty="0" smtClean="0"/>
              <a:t>2</a:t>
            </a:r>
            <a:r>
              <a:rPr lang="zh-CN" altLang="en-US" dirty="0" smtClean="0"/>
              <a:t>操作数。在第</a:t>
            </a:r>
            <a:r>
              <a:rPr lang="en-US" dirty="0" smtClean="0"/>
              <a:t>2</a:t>
            </a:r>
            <a:r>
              <a:rPr lang="zh-CN" altLang="en-US" dirty="0" smtClean="0"/>
              <a:t>操作数中可以是寄存器、内存存储单元或者立即数。</a:t>
            </a:r>
          </a:p>
          <a:p>
            <a:r>
              <a:rPr lang="zh-CN" altLang="en-US" dirty="0" smtClean="0"/>
              <a:t>由于第</a:t>
            </a:r>
            <a:r>
              <a:rPr lang="en-US" dirty="0" smtClean="0"/>
              <a:t>2</a:t>
            </a:r>
            <a:r>
              <a:rPr lang="zh-CN" altLang="en-US" dirty="0" smtClean="0"/>
              <a:t>操作数只有</a:t>
            </a:r>
            <a:r>
              <a:rPr lang="en-US" dirty="0" smtClean="0"/>
              <a:t>12</a:t>
            </a:r>
            <a:r>
              <a:rPr lang="zh-CN" altLang="en-US" dirty="0" smtClean="0"/>
              <a:t>个</a:t>
            </a:r>
            <a:r>
              <a:rPr lang="en-US" dirty="0" smtClean="0"/>
              <a:t>bit</a:t>
            </a:r>
            <a:r>
              <a:rPr lang="zh-CN" altLang="en-US" dirty="0" smtClean="0"/>
              <a:t>，用第</a:t>
            </a:r>
            <a:r>
              <a:rPr lang="en-US" dirty="0" smtClean="0"/>
              <a:t>2</a:t>
            </a:r>
            <a:r>
              <a:rPr lang="zh-CN" altLang="en-US" dirty="0" smtClean="0"/>
              <a:t>操作数表示立即数时，其取值范围为</a:t>
            </a:r>
            <a:r>
              <a:rPr lang="en-US" dirty="0" smtClean="0"/>
              <a:t>0</a:t>
            </a:r>
            <a:r>
              <a:rPr lang="zh-CN" altLang="en-US" dirty="0" smtClean="0"/>
              <a:t>～</a:t>
            </a:r>
            <a:r>
              <a:rPr lang="en-US" dirty="0" smtClean="0"/>
              <a:t>2</a:t>
            </a:r>
            <a:r>
              <a:rPr lang="en-US" baseline="30000" dirty="0" smtClean="0"/>
              <a:t>12</a:t>
            </a:r>
            <a:r>
              <a:rPr lang="en-US" dirty="0" smtClean="0"/>
              <a:t>−1</a:t>
            </a:r>
            <a:r>
              <a:rPr lang="zh-CN" altLang="en-US" dirty="0" smtClean="0"/>
              <a:t>，要表示超出这个范围的立即数，通常要依靠伪指令实现。</a:t>
            </a:r>
          </a:p>
          <a:p>
            <a:endParaRPr lang="zh-CN" altLang="en-US" dirty="0"/>
          </a:p>
        </p:txBody>
      </p:sp>
      <p:sp>
        <p:nvSpPr>
          <p:cNvPr id="3" name="标题 2"/>
          <p:cNvSpPr>
            <a:spLocks noGrp="1"/>
          </p:cNvSpPr>
          <p:nvPr>
            <p:ph type="title"/>
          </p:nvPr>
        </p:nvSpPr>
        <p:spPr>
          <a:xfrm>
            <a:off x="457200" y="357174"/>
            <a:ext cx="8229600" cy="1143000"/>
          </a:xfrm>
        </p:spPr>
        <p:txBody>
          <a:bodyPr/>
          <a:lstStyle/>
          <a:p>
            <a:r>
              <a:rPr lang="en-US" dirty="0" smtClean="0"/>
              <a:t>ARM</a:t>
            </a:r>
            <a:r>
              <a:rPr lang="zh-CN" altLang="en-US" dirty="0" smtClean="0"/>
              <a:t>指令格式</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立即寻址也叫立即数寻址，操作数本身就在指令中给出，只要取出指令也就取到了操作数。这个操作数被称为立即数，对应的寻址方式也就叫做立即寻址。例如，以下指令：</a:t>
            </a:r>
          </a:p>
          <a:p>
            <a:r>
              <a:rPr lang="en-US" dirty="0" smtClean="0"/>
              <a:t> </a:t>
            </a:r>
            <a:endParaRPr lang="zh-CN" altLang="en-US" dirty="0" smtClean="0"/>
          </a:p>
          <a:p>
            <a:r>
              <a:rPr lang="en-US" dirty="0" smtClean="0"/>
              <a:t>ADD  R0,R0,#1	;R3</a:t>
            </a:r>
            <a:r>
              <a:rPr lang="zh-CN" altLang="en-US" dirty="0" smtClean="0"/>
              <a:t>←</a:t>
            </a:r>
            <a:r>
              <a:rPr lang="en-US" dirty="0" smtClean="0"/>
              <a:t>R0+1</a:t>
            </a:r>
            <a:endParaRPr lang="zh-CN" altLang="en-US" dirty="0" smtClean="0"/>
          </a:p>
          <a:p>
            <a:r>
              <a:rPr lang="en-US" dirty="0" smtClean="0"/>
              <a:t> </a:t>
            </a:r>
            <a:endParaRPr lang="zh-CN" altLang="en-US" dirty="0" smtClean="0"/>
          </a:p>
          <a:p>
            <a:r>
              <a:rPr lang="zh-CN" altLang="en-US" dirty="0" smtClean="0"/>
              <a:t>立即数的表示以“</a:t>
            </a:r>
            <a:r>
              <a:rPr lang="en-US" dirty="0" smtClean="0"/>
              <a:t>#</a:t>
            </a:r>
            <a:r>
              <a:rPr lang="zh-CN" altLang="en-US" dirty="0" smtClean="0"/>
              <a:t>”为前缀，十六进制的立即数在“</a:t>
            </a:r>
            <a:r>
              <a:rPr lang="en-US" dirty="0" smtClean="0"/>
              <a:t>#</a:t>
            </a:r>
            <a:r>
              <a:rPr lang="zh-CN" altLang="en-US" dirty="0" smtClean="0"/>
              <a:t>”后面加“</a:t>
            </a:r>
            <a:r>
              <a:rPr lang="en-US" dirty="0" smtClean="0"/>
              <a:t>&amp;</a:t>
            </a:r>
            <a:r>
              <a:rPr lang="zh-CN" altLang="en-US" dirty="0" smtClean="0"/>
              <a:t>”符号，以二进制表示的立即数，要求在“</a:t>
            </a:r>
            <a:r>
              <a:rPr lang="en-US" dirty="0" smtClean="0"/>
              <a:t>#</a:t>
            </a:r>
            <a:r>
              <a:rPr lang="zh-CN" altLang="en-US" dirty="0" smtClean="0"/>
              <a:t>”后加上“</a:t>
            </a:r>
            <a:r>
              <a:rPr lang="en-US" dirty="0" smtClean="0"/>
              <a:t>%</a:t>
            </a:r>
            <a:r>
              <a:rPr lang="zh-CN" altLang="en-US" dirty="0" smtClean="0"/>
              <a:t>”。</a:t>
            </a:r>
          </a:p>
          <a:p>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sz="4000" dirty="0" smtClean="0"/>
              <a:t>立即寻址</a:t>
            </a:r>
            <a:endParaRPr lang="zh-CN" altLang="en-US" sz="40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指令地址码给出寄存器的编号，寄存器中的内容为操作数，这种寻址方式是各类微处理器经常采用的一种方式，也是一种执行效率较高的寻址方式。例如，以下指令：</a:t>
            </a:r>
          </a:p>
          <a:p>
            <a:r>
              <a:rPr lang="en-US" dirty="0" smtClean="0"/>
              <a:t> </a:t>
            </a:r>
            <a:endParaRPr lang="zh-CN" altLang="en-US" dirty="0" smtClean="0"/>
          </a:p>
          <a:p>
            <a:r>
              <a:rPr lang="en-US" dirty="0" smtClean="0"/>
              <a:t>ADD  R0</a:t>
            </a:r>
            <a:r>
              <a:rPr lang="zh-CN" altLang="en-US" dirty="0" smtClean="0"/>
              <a:t>，</a:t>
            </a:r>
            <a:r>
              <a:rPr lang="en-US" dirty="0" smtClean="0"/>
              <a:t>R1</a:t>
            </a:r>
            <a:r>
              <a:rPr lang="zh-CN" altLang="en-US" dirty="0" smtClean="0"/>
              <a:t>，</a:t>
            </a:r>
            <a:r>
              <a:rPr lang="en-US" dirty="0" smtClean="0"/>
              <a:t>R2	;R0</a:t>
            </a:r>
            <a:r>
              <a:rPr lang="zh-CN" altLang="en-US" dirty="0" smtClean="0"/>
              <a:t>←</a:t>
            </a:r>
            <a:r>
              <a:rPr lang="en-US" dirty="0" smtClean="0"/>
              <a:t>R1</a:t>
            </a:r>
            <a:r>
              <a:rPr lang="zh-CN" altLang="en-US" dirty="0" smtClean="0"/>
              <a:t>＋</a:t>
            </a:r>
            <a:r>
              <a:rPr lang="en-US" dirty="0" smtClean="0"/>
              <a:t>R2</a:t>
            </a:r>
            <a:endParaRPr lang="zh-CN" altLang="en-US" dirty="0" smtClean="0"/>
          </a:p>
          <a:p>
            <a:r>
              <a:rPr lang="en-US" dirty="0" smtClean="0"/>
              <a:t> </a:t>
            </a:r>
            <a:endParaRPr lang="zh-CN" altLang="en-US" dirty="0" smtClean="0"/>
          </a:p>
          <a:p>
            <a:r>
              <a:rPr lang="zh-CN" altLang="en-US" dirty="0" smtClean="0"/>
              <a:t>写操作数的顺序为：第</a:t>
            </a:r>
            <a:r>
              <a:rPr lang="en-US" dirty="0" smtClean="0"/>
              <a:t>1</a:t>
            </a:r>
            <a:r>
              <a:rPr lang="zh-CN" altLang="en-US" dirty="0" smtClean="0"/>
              <a:t>个寄存器</a:t>
            </a:r>
            <a:r>
              <a:rPr lang="en-US" dirty="0" smtClean="0"/>
              <a:t>R0</a:t>
            </a:r>
            <a:r>
              <a:rPr lang="zh-CN" altLang="en-US" dirty="0" smtClean="0"/>
              <a:t>为结果寄存器，第</a:t>
            </a:r>
            <a:r>
              <a:rPr lang="en-US" dirty="0" smtClean="0"/>
              <a:t>2</a:t>
            </a:r>
            <a:r>
              <a:rPr lang="zh-CN" altLang="en-US" dirty="0" smtClean="0"/>
              <a:t>个寄存器</a:t>
            </a:r>
            <a:r>
              <a:rPr lang="en-US" dirty="0" smtClean="0"/>
              <a:t>R1</a:t>
            </a:r>
            <a:r>
              <a:rPr lang="zh-CN" altLang="en-US" dirty="0" smtClean="0"/>
              <a:t>为第</a:t>
            </a:r>
            <a:r>
              <a:rPr lang="en-US" dirty="0" smtClean="0"/>
              <a:t>1</a:t>
            </a:r>
            <a:r>
              <a:rPr lang="zh-CN" altLang="en-US" dirty="0" smtClean="0"/>
              <a:t>操作数寄存器，第</a:t>
            </a:r>
            <a:r>
              <a:rPr lang="en-US" dirty="0" smtClean="0"/>
              <a:t>3</a:t>
            </a:r>
            <a:r>
              <a:rPr lang="zh-CN" altLang="en-US" dirty="0" smtClean="0"/>
              <a:t>个寄存器</a:t>
            </a:r>
            <a:r>
              <a:rPr lang="en-US" dirty="0" smtClean="0"/>
              <a:t>R2</a:t>
            </a:r>
            <a:r>
              <a:rPr lang="zh-CN" altLang="en-US" dirty="0" smtClean="0"/>
              <a:t>为第</a:t>
            </a:r>
            <a:r>
              <a:rPr lang="en-US" dirty="0" smtClean="0"/>
              <a:t>2</a:t>
            </a:r>
            <a:r>
              <a:rPr lang="zh-CN" altLang="en-US" dirty="0" smtClean="0"/>
              <a:t>操作数寄存器。</a:t>
            </a:r>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sz="4000" dirty="0" smtClean="0"/>
              <a:t>寄存器寻址</a:t>
            </a:r>
            <a:endParaRPr lang="zh-CN" altLang="en-US" sz="40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寄存器间接寻址就是以寄存器中的值作为操作数的地址，而操作数本身存放在存储器中。例如，以下指令：</a:t>
            </a:r>
          </a:p>
          <a:p>
            <a:r>
              <a:rPr lang="en-US" dirty="0" smtClean="0"/>
              <a:t> </a:t>
            </a:r>
            <a:endParaRPr lang="zh-CN" altLang="en-US" dirty="0" smtClean="0"/>
          </a:p>
          <a:p>
            <a:r>
              <a:rPr lang="pt-BR" dirty="0" smtClean="0"/>
              <a:t>LDR  R0,[R1]	</a:t>
            </a:r>
            <a:r>
              <a:rPr lang="en-US" dirty="0" smtClean="0"/>
              <a:t>;</a:t>
            </a:r>
            <a:r>
              <a:rPr lang="pt-BR" dirty="0" smtClean="0"/>
              <a:t>R0</a:t>
            </a:r>
            <a:r>
              <a:rPr lang="zh-CN" altLang="en-US" dirty="0" smtClean="0"/>
              <a:t>←</a:t>
            </a:r>
            <a:r>
              <a:rPr lang="pt-BR" dirty="0" smtClean="0"/>
              <a:t>[R1]</a:t>
            </a:r>
            <a:endParaRPr lang="zh-CN" altLang="en-US" dirty="0" smtClean="0"/>
          </a:p>
          <a:p>
            <a:r>
              <a:rPr lang="pt-BR" dirty="0" smtClean="0"/>
              <a:t>STR  R0,[R1]	</a:t>
            </a:r>
            <a:r>
              <a:rPr lang="en-US" dirty="0" smtClean="0"/>
              <a:t>;</a:t>
            </a:r>
            <a:r>
              <a:rPr lang="pt-BR" dirty="0" smtClean="0"/>
              <a:t>[R1]</a:t>
            </a:r>
            <a:r>
              <a:rPr lang="zh-CN" altLang="en-US" dirty="0" smtClean="0"/>
              <a:t>←</a:t>
            </a:r>
            <a:r>
              <a:rPr lang="pt-BR" dirty="0" smtClean="0"/>
              <a:t>R0</a:t>
            </a:r>
            <a:endParaRPr lang="zh-CN" altLang="en-US" dirty="0" smtClean="0"/>
          </a:p>
          <a:p>
            <a:r>
              <a:rPr lang="en-US" dirty="0" smtClean="0"/>
              <a:t> </a:t>
            </a:r>
            <a:endParaRPr lang="zh-CN" altLang="en-US" dirty="0" smtClean="0"/>
          </a:p>
          <a:p>
            <a:r>
              <a:rPr lang="zh-CN" altLang="en-US" dirty="0" smtClean="0"/>
              <a:t>第</a:t>
            </a:r>
            <a:r>
              <a:rPr lang="en-US" dirty="0" smtClean="0"/>
              <a:t>1</a:t>
            </a:r>
            <a:r>
              <a:rPr lang="zh-CN" altLang="en-US" dirty="0" smtClean="0"/>
              <a:t>条指令将以</a:t>
            </a:r>
            <a:r>
              <a:rPr lang="en-US" dirty="0" smtClean="0"/>
              <a:t>R1</a:t>
            </a:r>
            <a:r>
              <a:rPr lang="zh-CN" altLang="en-US" dirty="0" smtClean="0"/>
              <a:t>的值为地址的存储器中的数据传送到</a:t>
            </a:r>
            <a:r>
              <a:rPr lang="en-US" dirty="0" smtClean="0"/>
              <a:t>R0</a:t>
            </a:r>
            <a:r>
              <a:rPr lang="zh-CN" altLang="en-US" dirty="0" smtClean="0"/>
              <a:t>中。</a:t>
            </a:r>
          </a:p>
          <a:p>
            <a:r>
              <a:rPr lang="zh-CN" altLang="en-US" dirty="0" smtClean="0"/>
              <a:t>第</a:t>
            </a:r>
            <a:r>
              <a:rPr lang="en-US" dirty="0" smtClean="0"/>
              <a:t>2</a:t>
            </a:r>
            <a:r>
              <a:rPr lang="zh-CN" altLang="en-US" dirty="0" smtClean="0"/>
              <a:t>条指令将</a:t>
            </a:r>
            <a:r>
              <a:rPr lang="en-US" dirty="0" smtClean="0"/>
              <a:t>R0</a:t>
            </a:r>
            <a:r>
              <a:rPr lang="zh-CN" altLang="en-US" dirty="0" smtClean="0"/>
              <a:t>的值传送到以</a:t>
            </a:r>
            <a:r>
              <a:rPr lang="en-US" dirty="0" smtClean="0"/>
              <a:t>R1</a:t>
            </a:r>
            <a:r>
              <a:rPr lang="zh-CN" altLang="en-US" dirty="0" smtClean="0"/>
              <a:t>的值为地址的存储器中。</a:t>
            </a:r>
            <a:endParaRPr lang="zh-CN" altLang="en-US" dirty="0"/>
          </a:p>
        </p:txBody>
      </p:sp>
      <p:sp>
        <p:nvSpPr>
          <p:cNvPr id="3" name="标题 2"/>
          <p:cNvSpPr>
            <a:spLocks noGrp="1"/>
          </p:cNvSpPr>
          <p:nvPr>
            <p:ph type="title"/>
          </p:nvPr>
        </p:nvSpPr>
        <p:spPr>
          <a:xfrm>
            <a:off x="457200" y="357174"/>
            <a:ext cx="8229600" cy="1143000"/>
          </a:xfrm>
        </p:spPr>
        <p:txBody>
          <a:bodyPr>
            <a:normAutofit fontScale="90000"/>
          </a:bodyPr>
          <a:lstStyle/>
          <a:p>
            <a:r>
              <a:rPr lang="en-US" altLang="zh-CN" dirty="0" smtClean="0"/>
              <a:t/>
            </a:r>
            <a:br>
              <a:rPr lang="en-US" altLang="zh-CN" dirty="0" smtClean="0"/>
            </a:br>
            <a:r>
              <a:rPr lang="zh-CN" altLang="en-US" sz="4400" dirty="0" smtClean="0"/>
              <a:t>寄存器间接寻址</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42984"/>
            <a:ext cx="8229600" cy="4864307"/>
          </a:xfrm>
        </p:spPr>
        <p:txBody>
          <a:bodyPr>
            <a:normAutofit fontScale="85000" lnSpcReduction="20000"/>
          </a:bodyPr>
          <a:lstStyle/>
          <a:p>
            <a:r>
              <a:rPr lang="zh-CN" altLang="en-US" dirty="0" smtClean="0"/>
              <a:t>基址变址寻址就是将寄存器（该寄存器一般称作基址寄存器）的内容与指令中给出的地址偏移量相加，从而得到一个操作数的有效地址。变址寻址方式常用于访问某基地址附近的地址单元。包括基址加偏移量寻址和基址加索引寻址，可以将寄存器间接寻址看做是位移量为</a:t>
            </a:r>
            <a:r>
              <a:rPr lang="en-US" dirty="0" smtClean="0"/>
              <a:t>0</a:t>
            </a:r>
            <a:r>
              <a:rPr lang="zh-CN" altLang="en-US" dirty="0" smtClean="0"/>
              <a:t>的基址加偏移量寻址。</a:t>
            </a:r>
          </a:p>
          <a:p>
            <a:r>
              <a:rPr lang="zh-CN" altLang="en-US" dirty="0" smtClean="0"/>
              <a:t>前索引寻址举例：</a:t>
            </a:r>
          </a:p>
          <a:p>
            <a:r>
              <a:rPr lang="en-US" dirty="0" smtClean="0"/>
              <a:t> LDR R0,[R1,</a:t>
            </a:r>
            <a:r>
              <a:rPr lang="zh-CN" altLang="en-US" dirty="0" smtClean="0"/>
              <a:t>＃</a:t>
            </a:r>
            <a:r>
              <a:rPr lang="en-US" dirty="0" smtClean="0"/>
              <a:t>4]	;R0</a:t>
            </a:r>
            <a:r>
              <a:rPr lang="zh-CN" altLang="en-US" dirty="0" smtClean="0"/>
              <a:t>←</a:t>
            </a:r>
            <a:r>
              <a:rPr lang="en-US" dirty="0" smtClean="0"/>
              <a:t>[R1</a:t>
            </a:r>
            <a:r>
              <a:rPr lang="zh-CN" altLang="en-US" dirty="0" smtClean="0"/>
              <a:t>＋</a:t>
            </a:r>
            <a:r>
              <a:rPr lang="en-US" dirty="0" smtClean="0"/>
              <a:t>4]</a:t>
            </a:r>
            <a:endParaRPr lang="zh-CN" altLang="en-US" dirty="0" smtClean="0"/>
          </a:p>
          <a:p>
            <a:r>
              <a:rPr lang="en-US" dirty="0" smtClean="0"/>
              <a:t> </a:t>
            </a:r>
            <a:r>
              <a:rPr lang="zh-CN" altLang="en-US" dirty="0" smtClean="0"/>
              <a:t>后索引寻址举例：</a:t>
            </a:r>
          </a:p>
          <a:p>
            <a:r>
              <a:rPr lang="en-US" dirty="0" smtClean="0"/>
              <a:t> LDR R0,[R1] ,</a:t>
            </a:r>
            <a:r>
              <a:rPr lang="zh-CN" altLang="en-US" dirty="0" smtClean="0"/>
              <a:t>＃</a:t>
            </a:r>
            <a:r>
              <a:rPr lang="en-US" dirty="0" smtClean="0"/>
              <a:t>4	;R0</a:t>
            </a:r>
            <a:r>
              <a:rPr lang="zh-CN" altLang="en-US" dirty="0" smtClean="0"/>
              <a:t>←</a:t>
            </a:r>
            <a:r>
              <a:rPr lang="en-US" dirty="0" smtClean="0"/>
              <a:t>[R1]</a:t>
            </a:r>
            <a:endParaRPr lang="zh-CN" altLang="en-US" dirty="0" smtClean="0"/>
          </a:p>
          <a:p>
            <a:r>
              <a:rPr lang="en-US" dirty="0" smtClean="0"/>
              <a:t>	;R1</a:t>
            </a:r>
            <a:r>
              <a:rPr lang="zh-CN" altLang="en-US" dirty="0" smtClean="0"/>
              <a:t>←</a:t>
            </a:r>
            <a:r>
              <a:rPr lang="en-US" dirty="0" smtClean="0"/>
              <a:t>R1</a:t>
            </a:r>
            <a:r>
              <a:rPr lang="zh-CN" altLang="en-US" dirty="0" smtClean="0"/>
              <a:t>＋</a:t>
            </a:r>
            <a:r>
              <a:rPr lang="en-US" dirty="0" smtClean="0"/>
              <a:t>4</a:t>
            </a:r>
            <a:endParaRPr lang="zh-CN" altLang="en-US" dirty="0" smtClean="0"/>
          </a:p>
          <a:p>
            <a:r>
              <a:rPr lang="zh-CN" altLang="en-US" dirty="0" smtClean="0"/>
              <a:t>带自动索引的前索引寻址举例：</a:t>
            </a:r>
          </a:p>
          <a:p>
            <a:r>
              <a:rPr lang="pt-BR" dirty="0" smtClean="0"/>
              <a:t>LDR R0</a:t>
            </a:r>
            <a:r>
              <a:rPr lang="en-US" dirty="0" smtClean="0"/>
              <a:t>,</a:t>
            </a:r>
            <a:r>
              <a:rPr lang="pt-BR" dirty="0" smtClean="0"/>
              <a:t>[R1</a:t>
            </a:r>
            <a:r>
              <a:rPr lang="en-US" dirty="0" smtClean="0"/>
              <a:t>,</a:t>
            </a:r>
            <a:r>
              <a:rPr lang="zh-CN" altLang="en-US" dirty="0" smtClean="0"/>
              <a:t>＃</a:t>
            </a:r>
            <a:r>
              <a:rPr lang="pt-BR" dirty="0" smtClean="0"/>
              <a:t>4]</a:t>
            </a:r>
            <a:r>
              <a:rPr lang="zh-CN" altLang="en-US" dirty="0" smtClean="0"/>
              <a:t>！</a:t>
            </a:r>
            <a:r>
              <a:rPr lang="pt-BR" dirty="0" smtClean="0"/>
              <a:t>	;R0</a:t>
            </a:r>
            <a:r>
              <a:rPr lang="zh-CN" altLang="en-US" dirty="0" smtClean="0"/>
              <a:t>←</a:t>
            </a:r>
            <a:r>
              <a:rPr lang="pt-BR" dirty="0" smtClean="0"/>
              <a:t>[R1</a:t>
            </a:r>
            <a:r>
              <a:rPr lang="zh-CN" altLang="en-US" dirty="0" smtClean="0"/>
              <a:t>＋</a:t>
            </a:r>
            <a:r>
              <a:rPr lang="pt-BR" dirty="0" smtClean="0"/>
              <a:t>4]</a:t>
            </a:r>
            <a:endParaRPr lang="zh-CN" altLang="en-US" dirty="0" smtClean="0"/>
          </a:p>
          <a:p>
            <a:r>
              <a:rPr lang="en-US" dirty="0" smtClean="0"/>
              <a:t>	;R1</a:t>
            </a:r>
            <a:r>
              <a:rPr lang="zh-CN" altLang="en-US" dirty="0" smtClean="0"/>
              <a:t>←</a:t>
            </a:r>
            <a:r>
              <a:rPr lang="en-US" dirty="0" smtClean="0"/>
              <a:t>R1</a:t>
            </a:r>
            <a:r>
              <a:rPr lang="zh-CN" altLang="en-US" dirty="0" smtClean="0"/>
              <a:t>＋</a:t>
            </a:r>
            <a:r>
              <a:rPr lang="en-US" dirty="0" smtClean="0"/>
              <a:t>4</a:t>
            </a:r>
            <a:endParaRPr lang="zh-CN" altLang="en-US" dirty="0" smtClean="0"/>
          </a:p>
          <a:p>
            <a:r>
              <a:rPr lang="zh-CN" altLang="en-US" dirty="0" smtClean="0"/>
              <a:t>基址加索引寻址举例：</a:t>
            </a:r>
          </a:p>
          <a:p>
            <a:r>
              <a:rPr lang="en-US" dirty="0" smtClean="0"/>
              <a:t> </a:t>
            </a:r>
            <a:r>
              <a:rPr lang="pt-BR" dirty="0" smtClean="0"/>
              <a:t>LDR R0,[R1,R2]	</a:t>
            </a:r>
            <a:r>
              <a:rPr lang="en-US" dirty="0" smtClean="0"/>
              <a:t>;</a:t>
            </a:r>
            <a:r>
              <a:rPr lang="pt-BR" dirty="0" smtClean="0"/>
              <a:t>R0</a:t>
            </a:r>
            <a:r>
              <a:rPr lang="zh-CN" altLang="en-US" dirty="0" smtClean="0"/>
              <a:t>←</a:t>
            </a:r>
            <a:r>
              <a:rPr lang="pt-BR" dirty="0" smtClean="0"/>
              <a:t>[R1</a:t>
            </a:r>
            <a:r>
              <a:rPr lang="zh-CN" altLang="en-US" dirty="0" smtClean="0"/>
              <a:t>＋</a:t>
            </a:r>
            <a:r>
              <a:rPr lang="pt-BR" dirty="0" smtClean="0"/>
              <a:t>R2]</a:t>
            </a:r>
            <a:endParaRPr lang="zh-CN" altLang="en-US" dirty="0" smtClean="0"/>
          </a:p>
          <a:p>
            <a:endParaRPr lang="zh-CN" altLang="en-US" dirty="0"/>
          </a:p>
        </p:txBody>
      </p:sp>
      <p:sp>
        <p:nvSpPr>
          <p:cNvPr id="3" name="标题 2"/>
          <p:cNvSpPr>
            <a:spLocks noGrp="1"/>
          </p:cNvSpPr>
          <p:nvPr>
            <p:ph type="title"/>
          </p:nvPr>
        </p:nvSpPr>
        <p:spPr>
          <a:xfrm>
            <a:off x="457200" y="346076"/>
            <a:ext cx="8229600" cy="725470"/>
          </a:xfrm>
        </p:spPr>
        <p:txBody>
          <a:bodyPr>
            <a:normAutofit fontScale="90000"/>
          </a:bodyPr>
          <a:lstStyle/>
          <a:p>
            <a:r>
              <a:rPr lang="en-US" altLang="zh-CN" sz="3100" dirty="0" smtClean="0"/>
              <a:t/>
            </a:r>
            <a:br>
              <a:rPr lang="en-US" altLang="zh-CN" sz="3100" dirty="0" smtClean="0"/>
            </a:br>
            <a:r>
              <a:rPr lang="zh-CN" altLang="en-US" sz="4400" dirty="0" smtClean="0"/>
              <a:t>基址变址寻址</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zh-CN" altLang="en-US" dirty="0" smtClean="0"/>
              <a:t>其中，版本</a:t>
            </a:r>
            <a:r>
              <a:rPr lang="en-US" dirty="0" smtClean="0"/>
              <a:t>v1</a:t>
            </a:r>
            <a:r>
              <a:rPr lang="zh-CN" altLang="en-US" dirty="0" smtClean="0"/>
              <a:t>、</a:t>
            </a:r>
            <a:r>
              <a:rPr lang="en-US" dirty="0" smtClean="0"/>
              <a:t>v2</a:t>
            </a:r>
            <a:r>
              <a:rPr lang="zh-CN" altLang="en-US" dirty="0" smtClean="0"/>
              <a:t>、</a:t>
            </a:r>
            <a:r>
              <a:rPr lang="en-US" dirty="0" smtClean="0"/>
              <a:t>v3</a:t>
            </a:r>
            <a:r>
              <a:rPr lang="zh-CN" altLang="en-US" dirty="0" smtClean="0"/>
              <a:t>主要是处于开发和试验阶段，功能相对比较单一，并没有大规模占领市场。</a:t>
            </a:r>
          </a:p>
          <a:p>
            <a:r>
              <a:rPr lang="zh-CN" altLang="en-US" dirty="0" smtClean="0"/>
              <a:t>版本</a:t>
            </a:r>
            <a:r>
              <a:rPr lang="en-US" dirty="0" smtClean="0"/>
              <a:t>v4</a:t>
            </a:r>
            <a:r>
              <a:rPr lang="zh-CN" altLang="en-US" dirty="0" smtClean="0"/>
              <a:t>是第</a:t>
            </a:r>
            <a:r>
              <a:rPr lang="en-US" dirty="0" smtClean="0"/>
              <a:t>1</a:t>
            </a:r>
            <a:r>
              <a:rPr lang="zh-CN" altLang="en-US" dirty="0" smtClean="0"/>
              <a:t>个具有全部正式定义的体系结构版本。它具有</a:t>
            </a:r>
            <a:r>
              <a:rPr lang="en-US" dirty="0" smtClean="0"/>
              <a:t>32</a:t>
            </a:r>
            <a:r>
              <a:rPr lang="zh-CN" altLang="en-US" dirty="0" smtClean="0"/>
              <a:t>位寻址空间和</a:t>
            </a:r>
            <a:r>
              <a:rPr lang="en-US" dirty="0" smtClean="0"/>
              <a:t>7</a:t>
            </a:r>
            <a:r>
              <a:rPr lang="zh-CN" altLang="en-US" dirty="0" smtClean="0"/>
              <a:t>种工作模式，增加了有符号、无符号半字和有符号字节的加载</a:t>
            </a:r>
            <a:r>
              <a:rPr lang="en-US" dirty="0" smtClean="0"/>
              <a:t>/</a:t>
            </a:r>
            <a:r>
              <a:rPr lang="zh-CN" altLang="en-US" dirty="0" smtClean="0"/>
              <a:t>存储指令，并为结构定义的操作预留一些</a:t>
            </a:r>
            <a:r>
              <a:rPr lang="en-US" dirty="0" smtClean="0"/>
              <a:t>SWI</a:t>
            </a:r>
            <a:r>
              <a:rPr lang="zh-CN" altLang="en-US" dirty="0" smtClean="0"/>
              <a:t>空间；引入了系统模式，并将几个未使用指令空间的角落作为未定义指令使用。在体系结构版本</a:t>
            </a:r>
            <a:r>
              <a:rPr lang="en-US" dirty="0" smtClean="0"/>
              <a:t>4</a:t>
            </a:r>
            <a:r>
              <a:rPr lang="zh-CN" altLang="en-US" dirty="0" smtClean="0"/>
              <a:t>的变种版本</a:t>
            </a:r>
            <a:r>
              <a:rPr lang="en-US" dirty="0" smtClean="0"/>
              <a:t>4T</a:t>
            </a:r>
            <a:r>
              <a:rPr lang="zh-CN" altLang="en-US" dirty="0" smtClean="0"/>
              <a:t>中，引入了</a:t>
            </a:r>
            <a:r>
              <a:rPr lang="en-US" dirty="0" smtClean="0"/>
              <a:t>16</a:t>
            </a:r>
            <a:r>
              <a:rPr lang="zh-CN" altLang="en-US" dirty="0" smtClean="0"/>
              <a:t>位</a:t>
            </a:r>
            <a:r>
              <a:rPr lang="en-US" dirty="0" smtClean="0"/>
              <a:t>Thumb</a:t>
            </a:r>
            <a:r>
              <a:rPr lang="zh-CN" altLang="en-US" dirty="0" smtClean="0"/>
              <a:t>压缩形式的指令集。</a:t>
            </a:r>
            <a:r>
              <a:rPr lang="en-US" dirty="0" smtClean="0"/>
              <a:t>ARM</a:t>
            </a:r>
            <a:r>
              <a:rPr lang="zh-CN" altLang="en-US" dirty="0" smtClean="0"/>
              <a:t>技术从版本</a:t>
            </a:r>
            <a:r>
              <a:rPr lang="en-US" dirty="0" smtClean="0"/>
              <a:t>v4</a:t>
            </a:r>
            <a:r>
              <a:rPr lang="zh-CN" altLang="en-US" dirty="0" smtClean="0"/>
              <a:t>开始成熟，基于该版本的典型内核有</a:t>
            </a:r>
            <a:r>
              <a:rPr lang="en-US" dirty="0" smtClean="0"/>
              <a:t>ARM7TDMI</a:t>
            </a:r>
            <a:r>
              <a:rPr lang="zh-CN" altLang="en-US" dirty="0" smtClean="0"/>
              <a:t>、</a:t>
            </a:r>
            <a:r>
              <a:rPr lang="en-US" dirty="0" smtClean="0"/>
              <a:t>ARM720T</a:t>
            </a:r>
            <a:r>
              <a:rPr lang="zh-CN" altLang="en-US" dirty="0" smtClean="0"/>
              <a:t>、</a:t>
            </a:r>
            <a:r>
              <a:rPr lang="en-US" dirty="0" smtClean="0"/>
              <a:t>ARM9TDMI</a:t>
            </a:r>
            <a:r>
              <a:rPr lang="zh-CN" altLang="en-US" dirty="0" smtClean="0"/>
              <a:t>、</a:t>
            </a:r>
            <a:r>
              <a:rPr lang="en-US" dirty="0" smtClean="0"/>
              <a:t>ARM940T</a:t>
            </a:r>
            <a:r>
              <a:rPr lang="zh-CN" altLang="en-US" dirty="0" smtClean="0"/>
              <a:t>。其中正是</a:t>
            </a:r>
            <a:r>
              <a:rPr lang="en-US" dirty="0" smtClean="0"/>
              <a:t>ARM7</a:t>
            </a:r>
            <a:r>
              <a:rPr lang="zh-CN" altLang="en-US" dirty="0" smtClean="0"/>
              <a:t>芯片获得极大成功，占领了近</a:t>
            </a:r>
            <a:r>
              <a:rPr lang="en-US" dirty="0" smtClean="0"/>
              <a:t>70%</a:t>
            </a:r>
            <a:r>
              <a:rPr lang="zh-CN" altLang="en-US" dirty="0" smtClean="0"/>
              <a:t>市场份额，奠定了</a:t>
            </a:r>
            <a:r>
              <a:rPr lang="en-US" dirty="0" smtClean="0"/>
              <a:t>ARM</a:t>
            </a:r>
            <a:r>
              <a:rPr lang="zh-CN" altLang="en-US" dirty="0" smtClean="0"/>
              <a:t>在嵌入式处理器领域的领先地位。</a:t>
            </a:r>
          </a:p>
          <a:p>
            <a:endParaRPr lang="zh-CN" altLang="en-US" dirty="0"/>
          </a:p>
        </p:txBody>
      </p:sp>
      <p:sp>
        <p:nvSpPr>
          <p:cNvPr id="2" name="标题 1"/>
          <p:cNvSpPr>
            <a:spLocks noGrp="1"/>
          </p:cNvSpPr>
          <p:nvPr>
            <p:ph type="title"/>
          </p:nvPr>
        </p:nvSpPr>
        <p:spPr>
          <a:xfrm>
            <a:off x="457200" y="357174"/>
            <a:ext cx="8229600" cy="1143000"/>
          </a:xfrm>
        </p:spPr>
        <p:txBody>
          <a:bodyPr>
            <a:normAutofit/>
          </a:bodyPr>
          <a:lstStyle/>
          <a:p>
            <a:r>
              <a:rPr lang="en-US" sz="4400" dirty="0" smtClean="0"/>
              <a:t>ARM</a:t>
            </a:r>
            <a:r>
              <a:rPr lang="zh-CN" altLang="en-US" sz="4400" dirty="0" smtClean="0"/>
              <a:t>体系结构的版本</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733754"/>
          </a:xfrm>
        </p:spPr>
        <p:txBody>
          <a:bodyPr>
            <a:normAutofit fontScale="62500" lnSpcReduction="20000"/>
          </a:bodyPr>
          <a:lstStyle/>
          <a:p>
            <a:r>
              <a:rPr lang="zh-CN" altLang="en-US" dirty="0" smtClean="0"/>
              <a:t>多寄存器寻址是指一次可以传送多个寄存器的值，允许一条指令可以传送</a:t>
            </a:r>
            <a:r>
              <a:rPr lang="en-US" dirty="0" smtClean="0"/>
              <a:t>16</a:t>
            </a:r>
            <a:r>
              <a:rPr lang="zh-CN" altLang="en-US" dirty="0" smtClean="0"/>
              <a:t>个寄存器的任何子集。</a:t>
            </a:r>
          </a:p>
          <a:p>
            <a:r>
              <a:rPr lang="zh-CN" altLang="en-US" dirty="0" smtClean="0"/>
              <a:t>例如，以下指令：</a:t>
            </a:r>
          </a:p>
          <a:p>
            <a:r>
              <a:rPr lang="en-US" dirty="0" smtClean="0"/>
              <a:t> LDMIA R0,{R1,R2,R3,R4}	;R1</a:t>
            </a:r>
            <a:r>
              <a:rPr lang="zh-CN" altLang="en-US" dirty="0" smtClean="0"/>
              <a:t>←</a:t>
            </a:r>
            <a:r>
              <a:rPr lang="en-US" dirty="0" smtClean="0"/>
              <a:t>[R0]</a:t>
            </a:r>
            <a:endParaRPr lang="zh-CN" altLang="en-US" dirty="0" smtClean="0"/>
          </a:p>
          <a:p>
            <a:r>
              <a:rPr lang="en-US" dirty="0" smtClean="0"/>
              <a:t> 	</a:t>
            </a:r>
            <a:r>
              <a:rPr lang="pt-BR" dirty="0" smtClean="0"/>
              <a:t>;R2</a:t>
            </a:r>
            <a:r>
              <a:rPr lang="zh-CN" altLang="en-US" dirty="0" smtClean="0"/>
              <a:t>←</a:t>
            </a:r>
            <a:r>
              <a:rPr lang="pt-BR" dirty="0" smtClean="0"/>
              <a:t>[R0</a:t>
            </a:r>
            <a:r>
              <a:rPr lang="zh-CN" altLang="en-US" dirty="0" smtClean="0"/>
              <a:t>＋</a:t>
            </a:r>
            <a:r>
              <a:rPr lang="pt-BR" dirty="0" smtClean="0"/>
              <a:t>4]</a:t>
            </a:r>
            <a:endParaRPr lang="zh-CN" altLang="en-US" dirty="0" smtClean="0"/>
          </a:p>
          <a:p>
            <a:r>
              <a:rPr lang="en-US" dirty="0" smtClean="0"/>
              <a:t> </a:t>
            </a:r>
            <a:r>
              <a:rPr lang="pt-BR" dirty="0" smtClean="0"/>
              <a:t>	;R3</a:t>
            </a:r>
            <a:r>
              <a:rPr lang="zh-CN" altLang="en-US" dirty="0" smtClean="0"/>
              <a:t>←</a:t>
            </a:r>
            <a:r>
              <a:rPr lang="pt-BR" dirty="0" smtClean="0"/>
              <a:t>[R0</a:t>
            </a:r>
            <a:r>
              <a:rPr lang="zh-CN" altLang="en-US" dirty="0" smtClean="0"/>
              <a:t>＋</a:t>
            </a:r>
            <a:r>
              <a:rPr lang="pt-BR" dirty="0" smtClean="0"/>
              <a:t>8]</a:t>
            </a:r>
            <a:endParaRPr lang="zh-CN" altLang="en-US" dirty="0" smtClean="0"/>
          </a:p>
          <a:p>
            <a:r>
              <a:rPr lang="en-US" dirty="0" smtClean="0"/>
              <a:t> </a:t>
            </a:r>
            <a:r>
              <a:rPr lang="pt-BR" dirty="0" smtClean="0"/>
              <a:t>	;R4</a:t>
            </a:r>
            <a:r>
              <a:rPr lang="zh-CN" altLang="en-US" dirty="0" smtClean="0"/>
              <a:t>←</a:t>
            </a:r>
            <a:r>
              <a:rPr lang="pt-BR" dirty="0" smtClean="0"/>
              <a:t>[R0</a:t>
            </a:r>
            <a:r>
              <a:rPr lang="zh-CN" altLang="en-US" dirty="0" smtClean="0"/>
              <a:t>＋</a:t>
            </a:r>
            <a:r>
              <a:rPr lang="pt-BR" dirty="0" smtClean="0"/>
              <a:t>12]</a:t>
            </a:r>
            <a:endParaRPr lang="zh-CN" altLang="en-US" dirty="0" smtClean="0"/>
          </a:p>
          <a:p>
            <a:r>
              <a:rPr lang="en-US" dirty="0" smtClean="0"/>
              <a:t> </a:t>
            </a:r>
            <a:r>
              <a:rPr lang="zh-CN" altLang="en-US" dirty="0" smtClean="0"/>
              <a:t>多寄存器指令的后缀含义如下：</a:t>
            </a:r>
          </a:p>
          <a:p>
            <a:r>
              <a:rPr lang="pt-BR" dirty="0" smtClean="0"/>
              <a:t>I</a:t>
            </a:r>
            <a:r>
              <a:rPr lang="zh-CN" altLang="en-US" dirty="0" smtClean="0"/>
              <a:t>：</a:t>
            </a:r>
            <a:r>
              <a:rPr lang="pt-BR" dirty="0" smtClean="0"/>
              <a:t>Increment</a:t>
            </a:r>
            <a:endParaRPr lang="zh-CN" altLang="en-US" dirty="0" smtClean="0"/>
          </a:p>
          <a:p>
            <a:r>
              <a:rPr lang="pt-BR" dirty="0" smtClean="0"/>
              <a:t>D</a:t>
            </a:r>
            <a:r>
              <a:rPr lang="zh-CN" altLang="en-US" dirty="0" smtClean="0"/>
              <a:t>：</a:t>
            </a:r>
            <a:r>
              <a:rPr lang="pt-BR" dirty="0" smtClean="0"/>
              <a:t>Decrement </a:t>
            </a:r>
            <a:endParaRPr lang="zh-CN" altLang="en-US" dirty="0" smtClean="0"/>
          </a:p>
          <a:p>
            <a:r>
              <a:rPr lang="pt-BR" dirty="0" smtClean="0"/>
              <a:t>A</a:t>
            </a:r>
            <a:r>
              <a:rPr lang="zh-CN" altLang="en-US" dirty="0" smtClean="0"/>
              <a:t>：</a:t>
            </a:r>
            <a:r>
              <a:rPr lang="pt-BR" dirty="0" smtClean="0"/>
              <a:t>After </a:t>
            </a:r>
            <a:endParaRPr lang="zh-CN" altLang="en-US" dirty="0" smtClean="0"/>
          </a:p>
          <a:p>
            <a:r>
              <a:rPr lang="en-US" dirty="0" smtClean="0"/>
              <a:t>B</a:t>
            </a:r>
            <a:r>
              <a:rPr lang="zh-CN" altLang="en-US" dirty="0" smtClean="0"/>
              <a:t>：</a:t>
            </a:r>
            <a:r>
              <a:rPr lang="en-US" dirty="0" smtClean="0"/>
              <a:t>Before</a:t>
            </a:r>
            <a:endParaRPr lang="zh-CN" altLang="en-US" dirty="0" smtClean="0"/>
          </a:p>
          <a:p>
            <a:r>
              <a:rPr lang="zh-CN" altLang="en-US" dirty="0" smtClean="0"/>
              <a:t>该指令的后缀</a:t>
            </a:r>
            <a:r>
              <a:rPr lang="en-US" dirty="0" smtClean="0"/>
              <a:t>IA</a:t>
            </a:r>
            <a:r>
              <a:rPr lang="zh-CN" altLang="en-US" dirty="0" smtClean="0"/>
              <a:t>表示在每次执行完加载</a:t>
            </a:r>
            <a:r>
              <a:rPr lang="en-US" dirty="0" smtClean="0"/>
              <a:t>/</a:t>
            </a:r>
            <a:r>
              <a:rPr lang="zh-CN" altLang="en-US" dirty="0" smtClean="0"/>
              <a:t>存储操作后，</a:t>
            </a:r>
            <a:r>
              <a:rPr lang="en-US" dirty="0" smtClean="0"/>
              <a:t>R0</a:t>
            </a:r>
            <a:r>
              <a:rPr lang="zh-CN" altLang="en-US" dirty="0" smtClean="0"/>
              <a:t>按字长度增加，因此，指令可将连续存储单元的值传送到</a:t>
            </a:r>
            <a:r>
              <a:rPr lang="en-US" dirty="0" smtClean="0"/>
              <a:t>R1</a:t>
            </a:r>
            <a:r>
              <a:rPr lang="zh-CN" altLang="en-US" dirty="0" smtClean="0"/>
              <a:t>～</a:t>
            </a:r>
            <a:r>
              <a:rPr lang="en-US" dirty="0" smtClean="0"/>
              <a:t>R4</a:t>
            </a:r>
            <a:r>
              <a:rPr lang="zh-CN" altLang="en-US" dirty="0" smtClean="0"/>
              <a:t>。</a:t>
            </a:r>
          </a:p>
          <a:p>
            <a:r>
              <a:rPr lang="zh-CN" altLang="en-US" dirty="0" smtClean="0"/>
              <a:t>多个连续的寄存器可以用“</a:t>
            </a:r>
            <a:r>
              <a:rPr lang="en-US" dirty="0" smtClean="0"/>
              <a:t>-</a:t>
            </a:r>
            <a:r>
              <a:rPr lang="zh-CN" altLang="en-US" dirty="0" smtClean="0"/>
              <a:t>”符号连接；不连续的寄存器用“</a:t>
            </a:r>
            <a:r>
              <a:rPr lang="en-US" dirty="0" smtClean="0"/>
              <a:t>,</a:t>
            </a:r>
            <a:r>
              <a:rPr lang="zh-CN" altLang="en-US" dirty="0" smtClean="0"/>
              <a:t>”分隔书写，如上例可写成：</a:t>
            </a:r>
          </a:p>
          <a:p>
            <a:r>
              <a:rPr lang="en-US" dirty="0" smtClean="0"/>
              <a:t> </a:t>
            </a:r>
            <a:r>
              <a:rPr lang="pt-BR" dirty="0" smtClean="0"/>
              <a:t>LDMIA R0</a:t>
            </a:r>
            <a:r>
              <a:rPr lang="en-US" dirty="0" smtClean="0"/>
              <a:t>,</a:t>
            </a:r>
            <a:r>
              <a:rPr lang="pt-BR" dirty="0" smtClean="0"/>
              <a:t>{R1-R4}</a:t>
            </a:r>
            <a:endParaRPr lang="zh-CN" altLang="en-US" dirty="0" smtClean="0"/>
          </a:p>
          <a:p>
            <a:r>
              <a:rPr lang="pt-BR" dirty="0" smtClean="0"/>
              <a:t>LDMIA R0</a:t>
            </a:r>
            <a:r>
              <a:rPr lang="en-US" dirty="0" smtClean="0"/>
              <a:t>,</a:t>
            </a:r>
            <a:r>
              <a:rPr lang="pt-BR" dirty="0" smtClean="0"/>
              <a:t>{R1-R3</a:t>
            </a:r>
            <a:r>
              <a:rPr lang="en-US" dirty="0" smtClean="0"/>
              <a:t>,</a:t>
            </a:r>
            <a:r>
              <a:rPr lang="pt-BR" dirty="0" smtClean="0"/>
              <a:t>R4}</a:t>
            </a:r>
            <a:endParaRPr lang="zh-CN" altLang="en-US" dirty="0" smtClean="0"/>
          </a:p>
          <a:p>
            <a:endParaRPr lang="zh-CN" altLang="en-US" dirty="0"/>
          </a:p>
        </p:txBody>
      </p:sp>
      <p:sp>
        <p:nvSpPr>
          <p:cNvPr id="3" name="标题 2"/>
          <p:cNvSpPr>
            <a:spLocks noGrp="1"/>
          </p:cNvSpPr>
          <p:nvPr>
            <p:ph type="title"/>
          </p:nvPr>
        </p:nvSpPr>
        <p:spPr>
          <a:xfrm>
            <a:off x="457200" y="357174"/>
            <a:ext cx="8229600" cy="1143000"/>
          </a:xfrm>
        </p:spPr>
        <p:txBody>
          <a:bodyPr/>
          <a:lstStyle/>
          <a:p>
            <a:r>
              <a:rPr lang="zh-CN" altLang="en-US" dirty="0" smtClean="0"/>
              <a:t>多寄存器寻址</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10000"/>
          </a:bodyPr>
          <a:lstStyle/>
          <a:p>
            <a:r>
              <a:rPr lang="zh-CN" altLang="en-US" dirty="0" smtClean="0"/>
              <a:t>移位操作包括如下</a:t>
            </a:r>
            <a:r>
              <a:rPr lang="en-US" dirty="0" smtClean="0"/>
              <a:t>5</a:t>
            </a:r>
            <a:r>
              <a:rPr lang="zh-CN" altLang="en-US" dirty="0" smtClean="0"/>
              <a:t>种类型。</a:t>
            </a:r>
          </a:p>
          <a:p>
            <a:r>
              <a:rPr lang="en-US" dirty="0" smtClean="0"/>
              <a:t>LSL</a:t>
            </a:r>
            <a:r>
              <a:rPr lang="zh-CN" altLang="en-US" dirty="0" smtClean="0"/>
              <a:t>：逻辑左移（</a:t>
            </a:r>
            <a:r>
              <a:rPr lang="en-US" dirty="0" smtClean="0"/>
              <a:t>Logical Shift Left</a:t>
            </a:r>
            <a:r>
              <a:rPr lang="zh-CN" altLang="en-US" dirty="0" smtClean="0"/>
              <a:t>）。寄存器中字的低端空出的位补</a:t>
            </a:r>
            <a:r>
              <a:rPr lang="en-US" dirty="0" smtClean="0"/>
              <a:t>0</a:t>
            </a:r>
            <a:r>
              <a:rPr lang="zh-CN" altLang="en-US" dirty="0" smtClean="0"/>
              <a:t>。</a:t>
            </a:r>
          </a:p>
          <a:p>
            <a:r>
              <a:rPr lang="en-US" dirty="0" smtClean="0"/>
              <a:t>LSR</a:t>
            </a:r>
            <a:r>
              <a:rPr lang="zh-CN" altLang="en-US" dirty="0" smtClean="0"/>
              <a:t>：逻辑右移（</a:t>
            </a:r>
            <a:r>
              <a:rPr lang="en-US" dirty="0" smtClean="0"/>
              <a:t>Logical Shift Right</a:t>
            </a:r>
            <a:r>
              <a:rPr lang="zh-CN" altLang="en-US" dirty="0" smtClean="0"/>
              <a:t>）。寄存器中字的高端空出的位补</a:t>
            </a:r>
            <a:r>
              <a:rPr lang="en-US" dirty="0" smtClean="0"/>
              <a:t>0</a:t>
            </a:r>
            <a:r>
              <a:rPr lang="zh-CN" altLang="en-US" dirty="0" smtClean="0"/>
              <a:t>。</a:t>
            </a:r>
          </a:p>
          <a:p>
            <a:r>
              <a:rPr lang="en-US" dirty="0" smtClean="0"/>
              <a:t>ASR</a:t>
            </a:r>
            <a:r>
              <a:rPr lang="zh-CN" altLang="en-US" dirty="0" smtClean="0"/>
              <a:t>：算术右移（</a:t>
            </a:r>
            <a:r>
              <a:rPr lang="en-US" dirty="0" smtClean="0"/>
              <a:t>Arithmetic Shift Right</a:t>
            </a:r>
            <a:r>
              <a:rPr lang="zh-CN" altLang="en-US" dirty="0" smtClean="0"/>
              <a:t>）。算术移位的对象是带符号数。在移位过程中必须保持操作数的符号不变。若源操作数为正数，则字的高端空出的位补</a:t>
            </a:r>
            <a:r>
              <a:rPr lang="en-US" dirty="0" smtClean="0"/>
              <a:t>0</a:t>
            </a:r>
            <a:r>
              <a:rPr lang="zh-CN" altLang="en-US" dirty="0" smtClean="0"/>
              <a:t>；若源操作数为负数，则字的高端空出的位补</a:t>
            </a:r>
            <a:r>
              <a:rPr lang="en-US" dirty="0" smtClean="0"/>
              <a:t>1</a:t>
            </a:r>
            <a:r>
              <a:rPr lang="zh-CN" altLang="en-US" dirty="0" smtClean="0"/>
              <a:t>。</a:t>
            </a:r>
          </a:p>
          <a:p>
            <a:r>
              <a:rPr lang="en-US" dirty="0" smtClean="0"/>
              <a:t>ROR</a:t>
            </a:r>
            <a:r>
              <a:rPr lang="zh-CN" altLang="en-US" dirty="0" smtClean="0"/>
              <a:t>：循环右移（</a:t>
            </a:r>
            <a:r>
              <a:rPr lang="en-US" dirty="0" err="1" smtClean="0"/>
              <a:t>ROtate</a:t>
            </a:r>
            <a:r>
              <a:rPr lang="en-US" dirty="0" smtClean="0"/>
              <a:t> Right</a:t>
            </a:r>
            <a:r>
              <a:rPr lang="zh-CN" altLang="en-US" dirty="0" smtClean="0"/>
              <a:t>）。从字的最低端移出的位填入字的高端空出的位。</a:t>
            </a:r>
          </a:p>
          <a:p>
            <a:r>
              <a:rPr lang="en-US" dirty="0" smtClean="0"/>
              <a:t>RRX</a:t>
            </a:r>
            <a:r>
              <a:rPr lang="zh-CN" altLang="en-US" dirty="0" smtClean="0"/>
              <a:t>：扩展为</a:t>
            </a:r>
            <a:r>
              <a:rPr lang="en-US" dirty="0" smtClean="0"/>
              <a:t>1</a:t>
            </a:r>
            <a:r>
              <a:rPr lang="zh-CN" altLang="en-US" dirty="0" smtClean="0"/>
              <a:t>的循环右移（</a:t>
            </a:r>
            <a:r>
              <a:rPr lang="en-US" dirty="0" smtClean="0"/>
              <a:t>Rotate Right </a:t>
            </a:r>
            <a:r>
              <a:rPr lang="en-US" dirty="0" err="1" smtClean="0"/>
              <a:t>eXtended</a:t>
            </a:r>
            <a:r>
              <a:rPr lang="en-US" dirty="0" smtClean="0"/>
              <a:t> by 1 place</a:t>
            </a:r>
            <a:r>
              <a:rPr lang="zh-CN" altLang="en-US" dirty="0" smtClean="0"/>
              <a:t>）。操作数右移</a:t>
            </a:r>
            <a:r>
              <a:rPr lang="en-US" dirty="0" smtClean="0"/>
              <a:t>1</a:t>
            </a:r>
            <a:r>
              <a:rPr lang="zh-CN" altLang="en-US" dirty="0" smtClean="0"/>
              <a:t>位，空位（位</a:t>
            </a:r>
            <a:r>
              <a:rPr lang="en-US" dirty="0" smtClean="0"/>
              <a:t>[31]</a:t>
            </a:r>
            <a:r>
              <a:rPr lang="zh-CN" altLang="en-US" dirty="0" smtClean="0"/>
              <a:t>）用原</a:t>
            </a:r>
            <a:r>
              <a:rPr lang="en-US" dirty="0" smtClean="0"/>
              <a:t>C</a:t>
            </a:r>
            <a:r>
              <a:rPr lang="zh-CN" altLang="en-US" dirty="0" smtClean="0"/>
              <a:t>标志填充。</a:t>
            </a:r>
            <a:endParaRPr lang="zh-CN" altLang="en-US" dirty="0"/>
          </a:p>
        </p:txBody>
      </p:sp>
      <p:sp>
        <p:nvSpPr>
          <p:cNvPr id="3" name="标题 2"/>
          <p:cNvSpPr>
            <a:spLocks noGrp="1"/>
          </p:cNvSpPr>
          <p:nvPr>
            <p:ph type="title"/>
          </p:nvPr>
        </p:nvSpPr>
        <p:spPr>
          <a:xfrm>
            <a:off x="457200" y="357174"/>
            <a:ext cx="8229600" cy="1143000"/>
          </a:xfrm>
        </p:spPr>
        <p:txBody>
          <a:bodyPr/>
          <a:lstStyle/>
          <a:p>
            <a:r>
              <a:rPr lang="zh-CN" altLang="en-US" dirty="0" smtClean="0"/>
              <a:t>寄存器移位寻址</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与基址变址寻址方式相类似，相对寻址以程序计数器</a:t>
            </a:r>
            <a:r>
              <a:rPr lang="en-US" dirty="0" smtClean="0"/>
              <a:t>PC</a:t>
            </a:r>
            <a:r>
              <a:rPr lang="zh-CN" altLang="en-US" dirty="0" smtClean="0"/>
              <a:t>的当前值为基地址，指令中的地址标号作为偏移量，将两者相加之后得到操作数的有效地址。以下程序段完成子程序的调用和返回，跳转指令</a:t>
            </a:r>
            <a:r>
              <a:rPr lang="en-US" dirty="0" smtClean="0"/>
              <a:t>BL</a:t>
            </a:r>
            <a:r>
              <a:rPr lang="zh-CN" altLang="en-US" dirty="0" smtClean="0"/>
              <a:t>采用了相对寻址方式：</a:t>
            </a:r>
          </a:p>
          <a:p>
            <a:r>
              <a:rPr lang="en-US" dirty="0" smtClean="0"/>
              <a:t> </a:t>
            </a:r>
            <a:endParaRPr lang="zh-CN" altLang="en-US" dirty="0" smtClean="0"/>
          </a:p>
          <a:p>
            <a:r>
              <a:rPr lang="en-US" dirty="0" smtClean="0"/>
              <a:t>BL  LOOP	;</a:t>
            </a:r>
            <a:r>
              <a:rPr lang="zh-CN" altLang="en-US" dirty="0" smtClean="0"/>
              <a:t>跳转到子程序</a:t>
            </a:r>
            <a:r>
              <a:rPr lang="en-US" dirty="0" smtClean="0"/>
              <a:t>LOOP</a:t>
            </a:r>
            <a:r>
              <a:rPr lang="zh-CN" altLang="en-US" dirty="0" smtClean="0"/>
              <a:t>处执行</a:t>
            </a:r>
          </a:p>
          <a:p>
            <a:r>
              <a:rPr lang="en-US" altLang="zh-CN" dirty="0" smtClean="0"/>
              <a:t>……</a:t>
            </a:r>
          </a:p>
          <a:p>
            <a:r>
              <a:rPr lang="en-US" dirty="0" smtClean="0"/>
              <a:t>LOOP</a:t>
            </a:r>
            <a:endParaRPr lang="zh-CN" altLang="en-US" dirty="0" smtClean="0"/>
          </a:p>
          <a:p>
            <a:r>
              <a:rPr lang="en-US" altLang="zh-CN" dirty="0" smtClean="0"/>
              <a:t>……</a:t>
            </a:r>
          </a:p>
          <a:p>
            <a:r>
              <a:rPr lang="en-US" dirty="0" smtClean="0"/>
              <a:t>MOV  PC,LR	;</a:t>
            </a:r>
            <a:r>
              <a:rPr lang="zh-CN" altLang="en-US" dirty="0" smtClean="0"/>
              <a:t>从子程序返回</a:t>
            </a:r>
            <a:endParaRPr lang="zh-CN" altLang="en-US" dirty="0"/>
          </a:p>
        </p:txBody>
      </p:sp>
      <p:sp>
        <p:nvSpPr>
          <p:cNvPr id="3" name="标题 2"/>
          <p:cNvSpPr>
            <a:spLocks noGrp="1"/>
          </p:cNvSpPr>
          <p:nvPr>
            <p:ph type="title"/>
          </p:nvPr>
        </p:nvSpPr>
        <p:spPr>
          <a:xfrm>
            <a:off x="457200" y="357174"/>
            <a:ext cx="8229600" cy="1143000"/>
          </a:xfrm>
        </p:spPr>
        <p:txBody>
          <a:bodyPr/>
          <a:lstStyle/>
          <a:p>
            <a:r>
              <a:rPr lang="zh-CN" altLang="en-US" dirty="0" smtClean="0"/>
              <a:t>相对寻址</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en-US" dirty="0" smtClean="0"/>
              <a:t>堆栈是一种数据结构，按先进后出（</a:t>
            </a:r>
            <a:r>
              <a:rPr lang="en-US" dirty="0" smtClean="0"/>
              <a:t>First In Last Out</a:t>
            </a:r>
            <a:r>
              <a:rPr lang="zh-CN" altLang="en-US" dirty="0" smtClean="0"/>
              <a:t>，</a:t>
            </a:r>
            <a:r>
              <a:rPr lang="en-US" dirty="0" smtClean="0"/>
              <a:t>FILO</a:t>
            </a:r>
            <a:r>
              <a:rPr lang="zh-CN" altLang="en-US" dirty="0" smtClean="0"/>
              <a:t>）的方式工作，使用一个称为堆栈指针的专用寄存器指示当前的操作位置，堆栈指针总是指向栈顶。</a:t>
            </a:r>
          </a:p>
          <a:p>
            <a:r>
              <a:rPr lang="zh-CN" altLang="en-US" dirty="0" smtClean="0"/>
              <a:t>当堆栈指针指向最后压入堆栈的数据时，称为满堆栈（</a:t>
            </a:r>
            <a:r>
              <a:rPr lang="en-US" dirty="0" smtClean="0"/>
              <a:t>Full Stack</a:t>
            </a:r>
            <a:r>
              <a:rPr lang="zh-CN" altLang="en-US" dirty="0" smtClean="0"/>
              <a:t>），而当堆栈指针指向下一个将要放入数据的空位置时，称为空堆栈（</a:t>
            </a:r>
            <a:r>
              <a:rPr lang="en-US" dirty="0" smtClean="0"/>
              <a:t>Empty Stack</a:t>
            </a:r>
            <a:r>
              <a:rPr lang="zh-CN" altLang="en-US" dirty="0" smtClean="0"/>
              <a:t>）。同时，当堆栈由低地址向高地址生成时，称为递增堆栈（</a:t>
            </a:r>
            <a:r>
              <a:rPr lang="en-US" dirty="0" smtClean="0"/>
              <a:t>Ascending Stack</a:t>
            </a:r>
            <a:r>
              <a:rPr lang="zh-CN" altLang="en-US" dirty="0" smtClean="0"/>
              <a:t>），当堆栈由高地址向低地址生成时，称为递减堆栈（</a:t>
            </a:r>
            <a:r>
              <a:rPr lang="en-US" dirty="0" err="1" smtClean="0"/>
              <a:t>Decending</a:t>
            </a:r>
            <a:r>
              <a:rPr lang="en-US" dirty="0" smtClean="0"/>
              <a:t> Stack</a:t>
            </a:r>
            <a:r>
              <a:rPr lang="zh-CN" altLang="en-US" dirty="0" smtClean="0"/>
              <a:t>）。这样就有</a:t>
            </a:r>
            <a:r>
              <a:rPr lang="en-US" dirty="0" smtClean="0"/>
              <a:t>4</a:t>
            </a:r>
            <a:r>
              <a:rPr lang="zh-CN" altLang="en-US" dirty="0" smtClean="0"/>
              <a:t>种类型的堆栈工作方式，</a:t>
            </a:r>
            <a:r>
              <a:rPr lang="en-US" dirty="0" smtClean="0"/>
              <a:t>ARM</a:t>
            </a:r>
            <a:r>
              <a:rPr lang="zh-CN" altLang="en-US" dirty="0" smtClean="0"/>
              <a:t>微处理器支持这</a:t>
            </a:r>
            <a:r>
              <a:rPr lang="en-US" dirty="0" smtClean="0"/>
              <a:t>4</a:t>
            </a:r>
            <a:r>
              <a:rPr lang="zh-CN" altLang="en-US" dirty="0" smtClean="0"/>
              <a:t>种类型的堆栈工作方式。</a:t>
            </a:r>
          </a:p>
          <a:p>
            <a:endParaRPr lang="zh-CN" altLang="en-US" dirty="0"/>
          </a:p>
        </p:txBody>
      </p:sp>
      <p:sp>
        <p:nvSpPr>
          <p:cNvPr id="3" name="标题 2"/>
          <p:cNvSpPr>
            <a:spLocks noGrp="1"/>
          </p:cNvSpPr>
          <p:nvPr>
            <p:ph type="title"/>
          </p:nvPr>
        </p:nvSpPr>
        <p:spPr>
          <a:xfrm>
            <a:off x="457200" y="357174"/>
            <a:ext cx="8229600" cy="1143000"/>
          </a:xfrm>
        </p:spPr>
        <p:txBody>
          <a:bodyPr/>
          <a:lstStyle/>
          <a:p>
            <a:r>
              <a:rPr lang="zh-CN" altLang="en-US" dirty="0" smtClean="0"/>
              <a:t>堆栈寻址</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0"/>
            <a:r>
              <a:rPr lang="zh-CN" altLang="en-US" dirty="0" smtClean="0"/>
              <a:t>满递增堆栈（</a:t>
            </a:r>
            <a:r>
              <a:rPr lang="en-US" dirty="0" smtClean="0"/>
              <a:t>FA</a:t>
            </a:r>
            <a:r>
              <a:rPr lang="zh-CN" altLang="en-US" dirty="0" smtClean="0"/>
              <a:t>）：堆栈指针指向最后压入的数据，且由低地址向高地址生成。</a:t>
            </a:r>
          </a:p>
          <a:p>
            <a:r>
              <a:rPr lang="zh-CN" altLang="en-US" dirty="0" smtClean="0"/>
              <a:t>② 满递减堆栈（</a:t>
            </a:r>
            <a:r>
              <a:rPr lang="en-US" dirty="0" smtClean="0"/>
              <a:t>FD</a:t>
            </a:r>
            <a:r>
              <a:rPr lang="zh-CN" altLang="en-US" dirty="0" smtClean="0"/>
              <a:t>）：堆栈指针指向最后压入的数据，且由高地址向低地址生成。</a:t>
            </a:r>
          </a:p>
          <a:p>
            <a:r>
              <a:rPr lang="zh-CN" altLang="en-US" dirty="0" smtClean="0"/>
              <a:t>③ 空递增堆栈（</a:t>
            </a:r>
            <a:r>
              <a:rPr lang="en-US" dirty="0" smtClean="0"/>
              <a:t>EA</a:t>
            </a:r>
            <a:r>
              <a:rPr lang="zh-CN" altLang="en-US" dirty="0" smtClean="0"/>
              <a:t>）：堆栈指针指向下一个将要放入数据的空位置，且由低地址向高地址生成。</a:t>
            </a:r>
          </a:p>
          <a:p>
            <a:r>
              <a:rPr lang="zh-CN" altLang="en-US" dirty="0" smtClean="0"/>
              <a:t>④ 空递减堆栈（</a:t>
            </a:r>
            <a:r>
              <a:rPr lang="en-US" dirty="0" smtClean="0"/>
              <a:t>ED</a:t>
            </a:r>
            <a:r>
              <a:rPr lang="zh-CN" altLang="en-US" dirty="0" smtClean="0"/>
              <a:t>）：堆栈指针指向下一个将要放入数据的空位置，且由高地址向低地址生成。</a:t>
            </a:r>
          </a:p>
          <a:p>
            <a:endParaRPr lang="zh-CN" altLang="en-US" dirty="0"/>
          </a:p>
        </p:txBody>
      </p:sp>
      <p:sp>
        <p:nvSpPr>
          <p:cNvPr id="3" name="标题 2"/>
          <p:cNvSpPr>
            <a:spLocks noGrp="1"/>
          </p:cNvSpPr>
          <p:nvPr>
            <p:ph type="title"/>
          </p:nvPr>
        </p:nvSpPr>
        <p:spPr>
          <a:xfrm>
            <a:off x="457200" y="357174"/>
            <a:ext cx="8229600" cy="1143000"/>
          </a:xfrm>
        </p:spPr>
        <p:txBody>
          <a:bodyPr/>
          <a:lstStyle/>
          <a:p>
            <a:r>
              <a:rPr lang="zh-CN" altLang="en-US" dirty="0" smtClean="0"/>
              <a:t>堆栈寻址</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338452"/>
            <a:ext cx="8229600" cy="733226"/>
          </a:xfrm>
        </p:spPr>
        <p:txBody>
          <a:bodyPr>
            <a:normAutofit fontScale="62500" lnSpcReduction="20000"/>
          </a:bodyPr>
          <a:lstStyle/>
          <a:p>
            <a:r>
              <a:rPr lang="en-US" dirty="0" smtClean="0"/>
              <a:t>ARM</a:t>
            </a:r>
            <a:r>
              <a:rPr lang="zh-CN" altLang="en-US" dirty="0" smtClean="0"/>
              <a:t>处理器的指令按功能可分为</a:t>
            </a:r>
            <a:r>
              <a:rPr lang="en-US" dirty="0" smtClean="0"/>
              <a:t>7</a:t>
            </a:r>
            <a:r>
              <a:rPr lang="zh-CN" altLang="en-US" dirty="0" smtClean="0"/>
              <a:t>大类：加载</a:t>
            </a:r>
            <a:r>
              <a:rPr lang="en-US" dirty="0" smtClean="0"/>
              <a:t>/</a:t>
            </a:r>
            <a:r>
              <a:rPr lang="zh-CN" altLang="en-US" dirty="0" smtClean="0"/>
              <a:t>存储指令（包括批量加载</a:t>
            </a:r>
            <a:r>
              <a:rPr lang="en-US" dirty="0" smtClean="0"/>
              <a:t>/</a:t>
            </a:r>
            <a:r>
              <a:rPr lang="zh-CN" altLang="en-US" dirty="0" smtClean="0"/>
              <a:t>存储指令）、分支指令、数据处理指令、乘法指令、状态寄存器访问指令、异常中断指令和协处理器指令。</a:t>
            </a:r>
            <a:endParaRPr lang="zh-CN" altLang="en-US" dirty="0"/>
          </a:p>
        </p:txBody>
      </p:sp>
      <p:sp>
        <p:nvSpPr>
          <p:cNvPr id="3" name="标题 2"/>
          <p:cNvSpPr>
            <a:spLocks noGrp="1"/>
          </p:cNvSpPr>
          <p:nvPr>
            <p:ph type="title"/>
          </p:nvPr>
        </p:nvSpPr>
        <p:spPr>
          <a:xfrm>
            <a:off x="457200" y="357174"/>
            <a:ext cx="8229600" cy="1143000"/>
          </a:xfrm>
        </p:spPr>
        <p:txBody>
          <a:bodyPr>
            <a:normAutofit fontScale="90000"/>
          </a:bodyPr>
          <a:lstStyle/>
          <a:p>
            <a:r>
              <a:rPr lang="en-US" altLang="en-US" sz="4400" dirty="0" smtClean="0"/>
              <a:t/>
            </a:r>
            <a:br>
              <a:rPr lang="en-US" altLang="en-US" sz="4400" dirty="0" smtClean="0"/>
            </a:br>
            <a:r>
              <a:rPr lang="en-US" altLang="en-US" sz="4400" dirty="0" smtClean="0"/>
              <a:t>ARM</a:t>
            </a:r>
            <a:r>
              <a:rPr lang="zh-CN" altLang="en-US" sz="4400" dirty="0" smtClean="0"/>
              <a:t>指令集</a:t>
            </a:r>
            <a:r>
              <a:rPr lang="zh-CN" altLang="en-US" dirty="0" smtClean="0"/>
              <a:t/>
            </a:r>
            <a:br>
              <a:rPr lang="zh-CN" altLang="en-US" dirty="0" smtClean="0"/>
            </a:b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1214414" y="2071678"/>
            <a:ext cx="6786610" cy="4115869"/>
          </a:xfrm>
          <a:prstGeom prst="rect">
            <a:avLst/>
          </a:prstGeom>
          <a:noFill/>
          <a:ln w="9525">
            <a:noFill/>
            <a:miter lim="800000"/>
            <a:headEnd/>
            <a:tailEnd/>
          </a:ln>
          <a:effectLst/>
        </p:spPr>
      </p:pic>
      <p:sp>
        <p:nvSpPr>
          <p:cNvPr id="5" name="TextBox 4"/>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zh-CN" altLang="en-US" dirty="0" smtClean="0"/>
              <a:t>（</a:t>
            </a:r>
            <a:r>
              <a:rPr lang="en-US" dirty="0" smtClean="0"/>
              <a:t>1</a:t>
            </a:r>
            <a:r>
              <a:rPr lang="zh-CN" altLang="en-US" dirty="0" smtClean="0"/>
              <a:t>）</a:t>
            </a:r>
            <a:r>
              <a:rPr lang="en-US" dirty="0" smtClean="0"/>
              <a:t>LDR</a:t>
            </a:r>
            <a:r>
              <a:rPr lang="zh-CN" altLang="en-US" dirty="0" smtClean="0"/>
              <a:t>指令</a:t>
            </a:r>
          </a:p>
          <a:p>
            <a:r>
              <a:rPr lang="zh-CN" altLang="en-US" dirty="0" smtClean="0"/>
              <a:t>格式：</a:t>
            </a:r>
            <a:r>
              <a:rPr lang="en-US" dirty="0" smtClean="0"/>
              <a:t>LDR</a:t>
            </a:r>
            <a:r>
              <a:rPr lang="zh-CN" altLang="en-US" dirty="0" smtClean="0"/>
              <a:t>目的寄存器，</a:t>
            </a:r>
            <a:r>
              <a:rPr lang="en-US" dirty="0" smtClean="0"/>
              <a:t>&lt;</a:t>
            </a:r>
            <a:r>
              <a:rPr lang="zh-CN" altLang="en-US" dirty="0" smtClean="0"/>
              <a:t>存储器地址</a:t>
            </a:r>
            <a:r>
              <a:rPr lang="en-US" dirty="0" smtClean="0"/>
              <a:t>&gt;</a:t>
            </a:r>
            <a:endParaRPr lang="zh-CN" altLang="en-US" dirty="0" smtClean="0"/>
          </a:p>
          <a:p>
            <a:r>
              <a:rPr lang="zh-CN" altLang="en-US" dirty="0" smtClean="0"/>
              <a:t>功能：</a:t>
            </a:r>
            <a:r>
              <a:rPr lang="en-US" dirty="0" smtClean="0"/>
              <a:t>LDR</a:t>
            </a:r>
            <a:r>
              <a:rPr lang="zh-CN" altLang="en-US" dirty="0" smtClean="0"/>
              <a:t>指令用于从存储器中将一个</a:t>
            </a:r>
            <a:r>
              <a:rPr lang="en-US" dirty="0" smtClean="0"/>
              <a:t>32</a:t>
            </a:r>
            <a:r>
              <a:rPr lang="zh-CN" altLang="en-US" dirty="0" smtClean="0"/>
              <a:t>位的字数据传送到目的寄存器中。该指令通常用于从存储器中读取</a:t>
            </a:r>
            <a:r>
              <a:rPr lang="en-US" dirty="0" smtClean="0"/>
              <a:t>32</a:t>
            </a:r>
            <a:r>
              <a:rPr lang="zh-CN" altLang="en-US" dirty="0" smtClean="0"/>
              <a:t>位的字数据到通用寄存器，然后对数据进行处理。当程序计数器</a:t>
            </a:r>
            <a:r>
              <a:rPr lang="en-US" dirty="0" smtClean="0"/>
              <a:t>PC</a:t>
            </a:r>
            <a:r>
              <a:rPr lang="zh-CN" altLang="en-US" dirty="0" smtClean="0"/>
              <a:t>作为目的寄存器时，指令从存储器中读取的字数据被当作目的地址，从而可以实现程序流程的跳转。该指令在程序设计中比较常用，且寻址方式灵活多样。</a:t>
            </a:r>
          </a:p>
          <a:p>
            <a:r>
              <a:rPr lang="en-US" dirty="0" smtClean="0"/>
              <a:t> </a:t>
            </a:r>
            <a:endParaRPr lang="zh-CN" altLang="en-US" dirty="0" smtClean="0"/>
          </a:p>
          <a:p>
            <a:r>
              <a:rPr lang="en-US" dirty="0" smtClean="0"/>
              <a:t>LDR R0, [R1]	; </a:t>
            </a:r>
            <a:r>
              <a:rPr lang="zh-CN" altLang="en-US" dirty="0" smtClean="0"/>
              <a:t>将存储器地址为</a:t>
            </a:r>
            <a:r>
              <a:rPr lang="en-US" dirty="0" smtClean="0"/>
              <a:t>R1 </a:t>
            </a:r>
            <a:r>
              <a:rPr lang="zh-CN" altLang="en-US" dirty="0" smtClean="0"/>
              <a:t>的字数据读入寄存器</a:t>
            </a:r>
            <a:r>
              <a:rPr lang="en-US" dirty="0" smtClean="0"/>
              <a:t>R0</a:t>
            </a:r>
            <a:endParaRPr lang="zh-CN" altLang="en-US" dirty="0" smtClean="0"/>
          </a:p>
          <a:p>
            <a:r>
              <a:rPr lang="en-US" dirty="0" smtClean="0"/>
              <a:t>LDR R0, [R1, R2]	; </a:t>
            </a:r>
            <a:r>
              <a:rPr lang="zh-CN" altLang="en-US" dirty="0" smtClean="0"/>
              <a:t>将存储器地址为</a:t>
            </a:r>
            <a:r>
              <a:rPr lang="en-US" dirty="0" smtClean="0"/>
              <a:t>R1+R2 </a:t>
            </a:r>
            <a:r>
              <a:rPr lang="zh-CN" altLang="en-US" dirty="0" smtClean="0"/>
              <a:t>的字数据读入寄存器</a:t>
            </a:r>
            <a:r>
              <a:rPr lang="en-US" dirty="0" smtClean="0"/>
              <a:t>R0</a:t>
            </a:r>
            <a:endParaRPr lang="zh-CN" altLang="en-US" dirty="0" smtClean="0"/>
          </a:p>
          <a:p>
            <a:r>
              <a:rPr lang="en-US" dirty="0" smtClean="0"/>
              <a:t>LDR R0, [R1, </a:t>
            </a:r>
            <a:r>
              <a:rPr lang="zh-CN" altLang="en-US" dirty="0" smtClean="0"/>
              <a:t>＃</a:t>
            </a:r>
            <a:r>
              <a:rPr lang="en-US" dirty="0" smtClean="0"/>
              <a:t>8]	; </a:t>
            </a:r>
            <a:r>
              <a:rPr lang="zh-CN" altLang="en-US" dirty="0" smtClean="0"/>
              <a:t>将存储器地址为</a:t>
            </a:r>
            <a:r>
              <a:rPr lang="en-US" dirty="0" smtClean="0"/>
              <a:t>R1+8 </a:t>
            </a:r>
            <a:r>
              <a:rPr lang="zh-CN" altLang="en-US" dirty="0" smtClean="0"/>
              <a:t>的字数据读入寄存器</a:t>
            </a:r>
            <a:r>
              <a:rPr lang="en-US" dirty="0" smtClean="0"/>
              <a:t>R0</a:t>
            </a:r>
            <a:endParaRPr lang="zh-CN" altLang="en-US" dirty="0" smtClean="0"/>
          </a:p>
          <a:p>
            <a:r>
              <a:rPr lang="en-US" dirty="0" smtClean="0"/>
              <a:t>LDR R0, [R1, R2, LSL</a:t>
            </a:r>
            <a:r>
              <a:rPr lang="zh-CN" altLang="en-US" dirty="0" smtClean="0"/>
              <a:t>＃</a:t>
            </a:r>
            <a:r>
              <a:rPr lang="en-US" dirty="0" smtClean="0"/>
              <a:t>2]</a:t>
            </a:r>
            <a:r>
              <a:rPr lang="zh-CN" altLang="en-US" dirty="0" smtClean="0"/>
              <a:t>！</a:t>
            </a:r>
          </a:p>
          <a:p>
            <a:r>
              <a:rPr lang="en-US" dirty="0" smtClean="0"/>
              <a:t>                   ;</a:t>
            </a:r>
            <a:r>
              <a:rPr lang="zh-CN" altLang="en-US" dirty="0" smtClean="0"/>
              <a:t>将存储器地址为</a:t>
            </a:r>
            <a:r>
              <a:rPr lang="en-US" dirty="0" smtClean="0"/>
              <a:t>R1+R2×4</a:t>
            </a:r>
            <a:r>
              <a:rPr lang="zh-CN" altLang="en-US" dirty="0" smtClean="0"/>
              <a:t>的数据读入寄存器</a:t>
            </a:r>
            <a:r>
              <a:rPr lang="en-US" dirty="0" smtClean="0"/>
              <a:t>R0</a:t>
            </a:r>
            <a:r>
              <a:rPr lang="zh-CN" altLang="en-US" dirty="0" smtClean="0"/>
              <a:t>，并将新地址</a:t>
            </a:r>
            <a:r>
              <a:rPr lang="en-US" dirty="0" smtClean="0"/>
              <a:t>R1+R2×4</a:t>
            </a:r>
            <a:r>
              <a:rPr lang="zh-CN" altLang="en-US" dirty="0" smtClean="0"/>
              <a:t>写入</a:t>
            </a:r>
            <a:r>
              <a:rPr lang="en-US" dirty="0" smtClean="0"/>
              <a:t>R1</a:t>
            </a:r>
            <a:endParaRPr lang="zh-CN" altLang="en-US" dirty="0" smtClean="0"/>
          </a:p>
          <a:p>
            <a:r>
              <a:rPr lang="pt-BR" dirty="0" smtClean="0"/>
              <a:t>LDR R0, [R1], R2, LSL</a:t>
            </a:r>
            <a:r>
              <a:rPr lang="zh-CN" altLang="en-US" dirty="0" smtClean="0"/>
              <a:t>＃</a:t>
            </a:r>
            <a:r>
              <a:rPr lang="pt-BR" dirty="0" smtClean="0"/>
              <a:t>2</a:t>
            </a:r>
            <a:endParaRPr lang="zh-CN" altLang="en-US" dirty="0" smtClean="0"/>
          </a:p>
          <a:p>
            <a:r>
              <a:rPr lang="en-US" dirty="0" smtClean="0"/>
              <a:t>                   ; </a:t>
            </a:r>
            <a:r>
              <a:rPr lang="zh-CN" altLang="en-US" dirty="0" smtClean="0"/>
              <a:t>将存储器地址为</a:t>
            </a:r>
            <a:r>
              <a:rPr lang="en-US" dirty="0" smtClean="0"/>
              <a:t>R1</a:t>
            </a:r>
            <a:r>
              <a:rPr lang="zh-CN" altLang="en-US" dirty="0" smtClean="0"/>
              <a:t>的字数据读入寄存器</a:t>
            </a:r>
            <a:r>
              <a:rPr lang="en-US" dirty="0" smtClean="0"/>
              <a:t>R0</a:t>
            </a:r>
            <a:r>
              <a:rPr lang="zh-CN" altLang="en-US" dirty="0" smtClean="0"/>
              <a:t>，并将新地址</a:t>
            </a:r>
            <a:r>
              <a:rPr lang="en-US" dirty="0" smtClean="0"/>
              <a:t>R1+R2×4</a:t>
            </a:r>
            <a:r>
              <a:rPr lang="zh-CN" altLang="en-US" dirty="0" smtClean="0"/>
              <a:t>写入</a:t>
            </a:r>
            <a:r>
              <a:rPr lang="en-US" dirty="0" smtClean="0"/>
              <a:t>R1</a:t>
            </a:r>
            <a:endParaRPr lang="zh-CN" altLang="en-US" dirty="0" smtClean="0"/>
          </a:p>
          <a:p>
            <a:r>
              <a:rPr lang="en-US" dirty="0" smtClean="0"/>
              <a:t> </a:t>
            </a:r>
            <a:endParaRPr lang="zh-CN" altLang="en-US" dirty="0" smtClean="0"/>
          </a:p>
          <a:p>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sz="4000" dirty="0" smtClean="0"/>
              <a:t>加载</a:t>
            </a:r>
            <a:r>
              <a:rPr lang="en-US" altLang="en-US" sz="4000" dirty="0" smtClean="0"/>
              <a:t>/</a:t>
            </a:r>
            <a:r>
              <a:rPr lang="zh-CN" altLang="en-US" sz="4000" dirty="0" smtClean="0"/>
              <a:t>存储指令</a:t>
            </a:r>
            <a:endParaRPr lang="zh-CN" altLang="en-US" sz="40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en-US" dirty="0" smtClean="0"/>
              <a:t>（</a:t>
            </a:r>
            <a:r>
              <a:rPr lang="en-US" dirty="0" smtClean="0"/>
              <a:t>2</a:t>
            </a:r>
            <a:r>
              <a:rPr lang="zh-CN" altLang="en-US" dirty="0" smtClean="0"/>
              <a:t>）</a:t>
            </a:r>
            <a:r>
              <a:rPr lang="en-US" dirty="0" smtClean="0"/>
              <a:t>LDRB</a:t>
            </a:r>
            <a:r>
              <a:rPr lang="zh-CN" altLang="en-US" dirty="0" smtClean="0"/>
              <a:t>指令</a:t>
            </a:r>
            <a:endParaRPr lang="en-US" altLang="zh-CN" dirty="0" smtClean="0"/>
          </a:p>
          <a:p>
            <a:r>
              <a:rPr lang="zh-CN" altLang="en-US" dirty="0" smtClean="0"/>
              <a:t>格式：</a:t>
            </a:r>
            <a:r>
              <a:rPr lang="en-US" dirty="0" smtClean="0"/>
              <a:t>LDRB</a:t>
            </a:r>
            <a:r>
              <a:rPr lang="zh-CN" altLang="en-US" dirty="0" smtClean="0"/>
              <a:t>目的寄存器，</a:t>
            </a:r>
            <a:r>
              <a:rPr lang="en-US" dirty="0" smtClean="0"/>
              <a:t>&lt;</a:t>
            </a:r>
            <a:r>
              <a:rPr lang="zh-CN" altLang="en-US" dirty="0" smtClean="0"/>
              <a:t>存储器地址</a:t>
            </a:r>
            <a:r>
              <a:rPr lang="en-US" dirty="0" smtClean="0"/>
              <a:t>&gt;</a:t>
            </a:r>
            <a:endParaRPr lang="zh-CN" altLang="en-US" dirty="0" smtClean="0"/>
          </a:p>
          <a:p>
            <a:r>
              <a:rPr lang="zh-CN" altLang="en-US" dirty="0" smtClean="0"/>
              <a:t>功能：</a:t>
            </a:r>
            <a:r>
              <a:rPr lang="en-US" dirty="0" smtClean="0"/>
              <a:t>LDRB</a:t>
            </a:r>
            <a:r>
              <a:rPr lang="zh-CN" altLang="en-US" dirty="0" smtClean="0"/>
              <a:t>指令用于从存储器中将一个</a:t>
            </a:r>
            <a:r>
              <a:rPr lang="en-US" dirty="0" smtClean="0"/>
              <a:t>8</a:t>
            </a:r>
            <a:r>
              <a:rPr lang="zh-CN" altLang="en-US" dirty="0" smtClean="0"/>
              <a:t>位的字节数据传送到目的寄存器中，同时将寄存器的高</a:t>
            </a:r>
            <a:r>
              <a:rPr lang="en-US" dirty="0" smtClean="0"/>
              <a:t>24</a:t>
            </a:r>
            <a:r>
              <a:rPr lang="zh-CN" altLang="en-US" dirty="0" smtClean="0"/>
              <a:t>位清零。该指令通常用于从存储器中读取</a:t>
            </a:r>
            <a:r>
              <a:rPr lang="en-US" dirty="0" smtClean="0"/>
              <a:t>8</a:t>
            </a:r>
            <a:r>
              <a:rPr lang="zh-CN" altLang="en-US" dirty="0" smtClean="0"/>
              <a:t>位的字节数据到通用寄存器，然后对数据进行处理。当程序计数器</a:t>
            </a:r>
            <a:r>
              <a:rPr lang="en-US" dirty="0" smtClean="0"/>
              <a:t>PC</a:t>
            </a:r>
            <a:r>
              <a:rPr lang="zh-CN" altLang="en-US" dirty="0" smtClean="0"/>
              <a:t>作为目的寄存器时，指令从存储器中读取的字数据被当作目的地址，从而可以实现程序流程的跳转。</a:t>
            </a:r>
          </a:p>
          <a:p>
            <a:r>
              <a:rPr lang="en-US" dirty="0" smtClean="0"/>
              <a:t> </a:t>
            </a:r>
            <a:endParaRPr lang="zh-CN" altLang="en-US" dirty="0" smtClean="0"/>
          </a:p>
          <a:p>
            <a:r>
              <a:rPr lang="en-US" dirty="0" smtClean="0"/>
              <a:t>LDRB R0, [R1]      ; </a:t>
            </a:r>
            <a:r>
              <a:rPr lang="zh-CN" altLang="en-US" dirty="0" smtClean="0"/>
              <a:t>将存储器地址为</a:t>
            </a:r>
            <a:r>
              <a:rPr lang="en-US" dirty="0" smtClean="0"/>
              <a:t>R1</a:t>
            </a:r>
            <a:r>
              <a:rPr lang="zh-CN" altLang="en-US" dirty="0" smtClean="0"/>
              <a:t>的字节数据读入寄存器</a:t>
            </a:r>
            <a:r>
              <a:rPr lang="en-US" dirty="0" smtClean="0"/>
              <a:t>R0, </a:t>
            </a:r>
            <a:r>
              <a:rPr lang="zh-CN" altLang="en-US" dirty="0" smtClean="0"/>
              <a:t>并将</a:t>
            </a:r>
            <a:r>
              <a:rPr lang="en-US" dirty="0" smtClean="0"/>
              <a:t>R0</a:t>
            </a:r>
            <a:r>
              <a:rPr lang="zh-CN" altLang="en-US" dirty="0" smtClean="0"/>
              <a:t>的高</a:t>
            </a:r>
            <a:r>
              <a:rPr lang="en-US" dirty="0" smtClean="0"/>
              <a:t>24</a:t>
            </a:r>
            <a:r>
              <a:rPr lang="zh-CN" altLang="en-US" dirty="0" smtClean="0"/>
              <a:t>位清零</a:t>
            </a:r>
          </a:p>
          <a:p>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sz="4000" dirty="0" smtClean="0"/>
              <a:t>加载</a:t>
            </a:r>
            <a:r>
              <a:rPr lang="en-US" altLang="en-US" sz="4000" dirty="0" smtClean="0"/>
              <a:t>/</a:t>
            </a:r>
            <a:r>
              <a:rPr lang="zh-CN" altLang="en-US" sz="4000" dirty="0" smtClean="0"/>
              <a:t>存储指令</a:t>
            </a:r>
            <a:endParaRPr lang="zh-CN" altLang="en-US" sz="40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a:t>
            </a:r>
            <a:r>
              <a:rPr lang="en-US" dirty="0" smtClean="0"/>
              <a:t>3</a:t>
            </a:r>
            <a:r>
              <a:rPr lang="zh-CN" altLang="en-US" dirty="0" smtClean="0"/>
              <a:t>）</a:t>
            </a:r>
            <a:r>
              <a:rPr lang="en-US" dirty="0" smtClean="0"/>
              <a:t>LDRH</a:t>
            </a:r>
            <a:r>
              <a:rPr lang="zh-CN" altLang="en-US" dirty="0" smtClean="0"/>
              <a:t>指令</a:t>
            </a:r>
          </a:p>
          <a:p>
            <a:r>
              <a:rPr lang="zh-CN" altLang="en-US" dirty="0" smtClean="0"/>
              <a:t>格式：</a:t>
            </a:r>
            <a:r>
              <a:rPr lang="en-US" dirty="0" smtClean="0"/>
              <a:t>LDRH </a:t>
            </a:r>
            <a:r>
              <a:rPr lang="zh-CN" altLang="en-US" dirty="0" smtClean="0"/>
              <a:t>目的寄存器，</a:t>
            </a:r>
            <a:r>
              <a:rPr lang="en-US" dirty="0" smtClean="0"/>
              <a:t>&lt;</a:t>
            </a:r>
            <a:r>
              <a:rPr lang="zh-CN" altLang="en-US" dirty="0" smtClean="0"/>
              <a:t>存储器地址</a:t>
            </a:r>
            <a:r>
              <a:rPr lang="en-US" dirty="0" smtClean="0"/>
              <a:t>&gt;</a:t>
            </a:r>
            <a:endParaRPr lang="zh-CN" altLang="en-US" dirty="0" smtClean="0"/>
          </a:p>
          <a:p>
            <a:r>
              <a:rPr lang="zh-CN" altLang="en-US" dirty="0" smtClean="0"/>
              <a:t>功能：</a:t>
            </a:r>
            <a:r>
              <a:rPr lang="en-US" dirty="0" smtClean="0"/>
              <a:t>LDRH</a:t>
            </a:r>
            <a:r>
              <a:rPr lang="zh-CN" altLang="en-US" dirty="0" smtClean="0"/>
              <a:t>指令用于从存储器中将一个</a:t>
            </a:r>
            <a:r>
              <a:rPr lang="en-US" dirty="0" smtClean="0"/>
              <a:t>16</a:t>
            </a:r>
            <a:r>
              <a:rPr lang="zh-CN" altLang="en-US" dirty="0" smtClean="0"/>
              <a:t>位的半字数据传送到目的寄存器中，同时将寄存器的高</a:t>
            </a:r>
            <a:r>
              <a:rPr lang="en-US" dirty="0" smtClean="0"/>
              <a:t>16</a:t>
            </a:r>
            <a:r>
              <a:rPr lang="zh-CN" altLang="en-US" dirty="0" smtClean="0"/>
              <a:t>位清零。该指令通常用于从存储器中读取</a:t>
            </a:r>
            <a:r>
              <a:rPr lang="en-US" dirty="0" smtClean="0"/>
              <a:t>16</a:t>
            </a:r>
            <a:r>
              <a:rPr lang="zh-CN" altLang="en-US" dirty="0" smtClean="0"/>
              <a:t>位的半字数据到通用寄存器，然后对数据进行处理。当程序计数器</a:t>
            </a:r>
            <a:r>
              <a:rPr lang="en-US" dirty="0" smtClean="0"/>
              <a:t>PC</a:t>
            </a:r>
            <a:r>
              <a:rPr lang="zh-CN" altLang="en-US" dirty="0" smtClean="0"/>
              <a:t>作为目的寄存器时，指令从存储器中读取的字数据被当作目的地址，从而可以实现程序流程的跳转。</a:t>
            </a:r>
          </a:p>
          <a:p>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sz="4000" dirty="0" smtClean="0"/>
              <a:t>加载</a:t>
            </a:r>
            <a:r>
              <a:rPr lang="en-US" altLang="en-US" sz="4000" dirty="0" smtClean="0"/>
              <a:t>/</a:t>
            </a:r>
            <a:r>
              <a:rPr lang="zh-CN" altLang="en-US" sz="4000" dirty="0" smtClean="0"/>
              <a:t>存储指令</a:t>
            </a:r>
            <a:endParaRPr lang="zh-CN" altLang="en-US" sz="40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a:t>
            </a:r>
            <a:r>
              <a:rPr lang="en-US" dirty="0" smtClean="0"/>
              <a:t>4</a:t>
            </a:r>
            <a:r>
              <a:rPr lang="zh-CN" altLang="en-US" dirty="0" smtClean="0"/>
              <a:t>）</a:t>
            </a:r>
            <a:r>
              <a:rPr lang="en-US" dirty="0" smtClean="0"/>
              <a:t>STR</a:t>
            </a:r>
            <a:r>
              <a:rPr lang="zh-CN" altLang="en-US" dirty="0" smtClean="0"/>
              <a:t>指令</a:t>
            </a:r>
          </a:p>
          <a:p>
            <a:r>
              <a:rPr lang="zh-CN" altLang="en-US" dirty="0" smtClean="0"/>
              <a:t>格式：</a:t>
            </a:r>
            <a:r>
              <a:rPr lang="en-US" dirty="0" smtClean="0"/>
              <a:t>STR</a:t>
            </a:r>
            <a:r>
              <a:rPr lang="zh-CN" altLang="en-US" dirty="0" smtClean="0"/>
              <a:t>源寄存器，</a:t>
            </a:r>
            <a:r>
              <a:rPr lang="en-US" dirty="0" smtClean="0"/>
              <a:t>&lt;</a:t>
            </a:r>
            <a:r>
              <a:rPr lang="zh-CN" altLang="en-US" dirty="0" smtClean="0"/>
              <a:t>存储器地址</a:t>
            </a:r>
            <a:r>
              <a:rPr lang="en-US" dirty="0" smtClean="0"/>
              <a:t>&gt;</a:t>
            </a:r>
            <a:endParaRPr lang="zh-CN" altLang="en-US" dirty="0" smtClean="0"/>
          </a:p>
          <a:p>
            <a:r>
              <a:rPr lang="zh-CN" altLang="en-US" dirty="0" smtClean="0"/>
              <a:t>功能：</a:t>
            </a:r>
            <a:r>
              <a:rPr lang="en-US" dirty="0" smtClean="0"/>
              <a:t>STR</a:t>
            </a:r>
            <a:r>
              <a:rPr lang="zh-CN" altLang="en-US" dirty="0" smtClean="0"/>
              <a:t>指令用于从源寄存器中将一个</a:t>
            </a:r>
            <a:r>
              <a:rPr lang="en-US" dirty="0" smtClean="0"/>
              <a:t>32</a:t>
            </a:r>
            <a:r>
              <a:rPr lang="zh-CN" altLang="en-US" dirty="0" smtClean="0"/>
              <a:t>位的字数据传送到存储器中。该指令在程序设计中比较常用，且寻址方式灵活多样，使用方式可参考指令</a:t>
            </a:r>
            <a:r>
              <a:rPr lang="en-US" dirty="0" smtClean="0"/>
              <a:t>LDR</a:t>
            </a:r>
            <a:r>
              <a:rPr lang="zh-CN" altLang="en-US" dirty="0" smtClean="0"/>
              <a:t>。</a:t>
            </a:r>
          </a:p>
          <a:p>
            <a:r>
              <a:rPr lang="en-US" dirty="0" smtClean="0"/>
              <a:t> </a:t>
            </a:r>
            <a:endParaRPr lang="zh-CN" altLang="en-US" dirty="0" smtClean="0"/>
          </a:p>
          <a:p>
            <a:r>
              <a:rPr lang="en-US" dirty="0" smtClean="0"/>
              <a:t>STR R0, [R1], #8     ; </a:t>
            </a:r>
            <a:r>
              <a:rPr lang="zh-CN" altLang="en-US" dirty="0" smtClean="0"/>
              <a:t>将</a:t>
            </a:r>
            <a:r>
              <a:rPr lang="en-US" dirty="0" smtClean="0"/>
              <a:t>R0 </a:t>
            </a:r>
            <a:r>
              <a:rPr lang="zh-CN" altLang="en-US" dirty="0" smtClean="0"/>
              <a:t>中的字数据写入以</a:t>
            </a:r>
            <a:r>
              <a:rPr lang="en-US" dirty="0" smtClean="0"/>
              <a:t>R1</a:t>
            </a:r>
            <a:r>
              <a:rPr lang="zh-CN" altLang="en-US" dirty="0" smtClean="0"/>
              <a:t>为地址的存储器中，并将新地址</a:t>
            </a:r>
            <a:r>
              <a:rPr lang="en-US" dirty="0" smtClean="0"/>
              <a:t>R1+8</a:t>
            </a:r>
            <a:r>
              <a:rPr lang="zh-CN" altLang="en-US" dirty="0" smtClean="0"/>
              <a:t>写入</a:t>
            </a:r>
            <a:r>
              <a:rPr lang="en-US" dirty="0" smtClean="0"/>
              <a:t>R1</a:t>
            </a:r>
            <a:endParaRPr lang="zh-CN" altLang="en-US" dirty="0" smtClean="0"/>
          </a:p>
          <a:p>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sz="4000" dirty="0" smtClean="0"/>
              <a:t>加载</a:t>
            </a:r>
            <a:r>
              <a:rPr lang="en-US" altLang="en-US" sz="4000" dirty="0" smtClean="0"/>
              <a:t>/</a:t>
            </a:r>
            <a:r>
              <a:rPr lang="zh-CN" altLang="en-US" sz="4000" dirty="0" smtClean="0"/>
              <a:t>存储指令</a:t>
            </a:r>
            <a:endParaRPr lang="zh-CN" altLang="en-US" sz="40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dirty="0" smtClean="0"/>
              <a:t>版本</a:t>
            </a:r>
            <a:r>
              <a:rPr lang="en-US" dirty="0" smtClean="0"/>
              <a:t>v5</a:t>
            </a:r>
            <a:r>
              <a:rPr lang="zh-CN" altLang="en-US" dirty="0" smtClean="0"/>
              <a:t>通过增加一些指令以及对现有指令的定义略作修改，对版本</a:t>
            </a:r>
            <a:r>
              <a:rPr lang="en-US" dirty="0" smtClean="0"/>
              <a:t>v4</a:t>
            </a:r>
            <a:r>
              <a:rPr lang="zh-CN" altLang="en-US" dirty="0" smtClean="0"/>
              <a:t>进行了扩展。版本</a:t>
            </a:r>
            <a:r>
              <a:rPr lang="en-US" dirty="0" smtClean="0"/>
              <a:t>v5</a:t>
            </a:r>
            <a:r>
              <a:rPr lang="zh-CN" altLang="en-US" dirty="0" smtClean="0"/>
              <a:t>主要由两个变种版本</a:t>
            </a:r>
            <a:r>
              <a:rPr lang="en-US" dirty="0" smtClean="0"/>
              <a:t>v5T</a:t>
            </a:r>
            <a:r>
              <a:rPr lang="zh-CN" altLang="en-US" dirty="0" smtClean="0"/>
              <a:t>和</a:t>
            </a:r>
            <a:r>
              <a:rPr lang="en-US" dirty="0" smtClean="0"/>
              <a:t>v5TE</a:t>
            </a:r>
            <a:r>
              <a:rPr lang="zh-CN" altLang="en-US" dirty="0" smtClean="0"/>
              <a:t>组成。</a:t>
            </a:r>
          </a:p>
          <a:p>
            <a:r>
              <a:rPr lang="zh-CN" altLang="en-US" dirty="0" smtClean="0"/>
              <a:t>版本</a:t>
            </a:r>
            <a:r>
              <a:rPr lang="en-US" dirty="0" smtClean="0"/>
              <a:t>v6</a:t>
            </a:r>
            <a:r>
              <a:rPr lang="zh-CN" altLang="en-US" dirty="0" smtClean="0"/>
              <a:t>是</a:t>
            </a:r>
            <a:r>
              <a:rPr lang="en-US" dirty="0" smtClean="0"/>
              <a:t>2001</a:t>
            </a:r>
            <a:r>
              <a:rPr lang="zh-CN" altLang="en-US" dirty="0" smtClean="0"/>
              <a:t>年发布的。新架构版本</a:t>
            </a:r>
            <a:r>
              <a:rPr lang="en-US" dirty="0" smtClean="0"/>
              <a:t>v6</a:t>
            </a:r>
            <a:r>
              <a:rPr lang="zh-CN" altLang="en-US" dirty="0" smtClean="0"/>
              <a:t>在降低耗电量的同时，强化了图形处理性能。通过追加了能够有效进行多媒体处理的</a:t>
            </a:r>
            <a:r>
              <a:rPr lang="en-US" dirty="0" smtClean="0"/>
              <a:t>SIMD</a:t>
            </a:r>
            <a:r>
              <a:rPr lang="zh-CN" altLang="en-US" dirty="0" smtClean="0"/>
              <a:t>功能，将其对语音及图像的处理功能提供到原机型的</a:t>
            </a:r>
            <a:r>
              <a:rPr lang="en-US" dirty="0" smtClean="0"/>
              <a:t>4</a:t>
            </a:r>
            <a:r>
              <a:rPr lang="zh-CN" altLang="en-US" dirty="0" smtClean="0"/>
              <a:t>倍。此外，版本</a:t>
            </a:r>
            <a:r>
              <a:rPr lang="en-US" dirty="0" smtClean="0"/>
              <a:t>v6</a:t>
            </a:r>
            <a:r>
              <a:rPr lang="zh-CN" altLang="en-US" dirty="0" smtClean="0"/>
              <a:t>还支持多种微处理器内核版本，支持</a:t>
            </a:r>
            <a:r>
              <a:rPr lang="en-US" dirty="0" smtClean="0"/>
              <a:t>Thumb-2</a:t>
            </a:r>
            <a:r>
              <a:rPr lang="zh-CN" altLang="en-US" dirty="0" smtClean="0"/>
              <a:t>指令集，具有</a:t>
            </a:r>
            <a:r>
              <a:rPr lang="en-US" dirty="0" smtClean="0"/>
              <a:t>NEON</a:t>
            </a:r>
            <a:r>
              <a:rPr lang="zh-CN" altLang="en-US" dirty="0" smtClean="0"/>
              <a:t>媒体引擎，同时采用了</a:t>
            </a:r>
            <a:r>
              <a:rPr lang="en-US" dirty="0" err="1" smtClean="0"/>
              <a:t>Jazellec</a:t>
            </a:r>
            <a:r>
              <a:rPr lang="en-US" dirty="0" smtClean="0"/>
              <a:t>-RCT</a:t>
            </a:r>
            <a:r>
              <a:rPr lang="zh-CN" altLang="en-US" dirty="0" smtClean="0"/>
              <a:t>技术，极大改善了</a:t>
            </a:r>
            <a:r>
              <a:rPr lang="en-US" dirty="0" smtClean="0"/>
              <a:t>ARM</a:t>
            </a:r>
            <a:r>
              <a:rPr lang="zh-CN" altLang="en-US" dirty="0" smtClean="0"/>
              <a:t>对多媒体和</a:t>
            </a:r>
            <a:r>
              <a:rPr lang="en-US" dirty="0" smtClean="0"/>
              <a:t>Java</a:t>
            </a:r>
            <a:r>
              <a:rPr lang="zh-CN" altLang="en-US" dirty="0" smtClean="0"/>
              <a:t>的支持。</a:t>
            </a:r>
          </a:p>
          <a:p>
            <a:endParaRPr lang="zh-CN" altLang="en-US" dirty="0"/>
          </a:p>
        </p:txBody>
      </p:sp>
      <p:sp>
        <p:nvSpPr>
          <p:cNvPr id="2" name="标题 1"/>
          <p:cNvSpPr>
            <a:spLocks noGrp="1"/>
          </p:cNvSpPr>
          <p:nvPr>
            <p:ph type="title"/>
          </p:nvPr>
        </p:nvSpPr>
        <p:spPr>
          <a:xfrm>
            <a:off x="500034" y="357166"/>
            <a:ext cx="8229600" cy="1143000"/>
          </a:xfrm>
        </p:spPr>
        <p:txBody>
          <a:bodyPr>
            <a:normAutofit/>
          </a:bodyPr>
          <a:lstStyle/>
          <a:p>
            <a:r>
              <a:rPr lang="en-US" sz="4400" dirty="0" smtClean="0"/>
              <a:t>ARM</a:t>
            </a:r>
            <a:r>
              <a:rPr lang="zh-CN" altLang="en-US" sz="4400" dirty="0" smtClean="0"/>
              <a:t>体系结构的版本</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a:t>
            </a:r>
            <a:r>
              <a:rPr lang="en-US" dirty="0" smtClean="0"/>
              <a:t>5</a:t>
            </a:r>
            <a:r>
              <a:rPr lang="zh-CN" altLang="en-US" dirty="0" smtClean="0"/>
              <a:t>）</a:t>
            </a:r>
            <a:r>
              <a:rPr lang="en-US" dirty="0" smtClean="0"/>
              <a:t>STRB</a:t>
            </a:r>
            <a:r>
              <a:rPr lang="zh-CN" altLang="en-US" dirty="0" smtClean="0"/>
              <a:t>指令</a:t>
            </a:r>
          </a:p>
          <a:p>
            <a:r>
              <a:rPr lang="zh-CN" altLang="en-US" dirty="0" smtClean="0"/>
              <a:t>格式：</a:t>
            </a:r>
            <a:r>
              <a:rPr lang="en-US" dirty="0" smtClean="0"/>
              <a:t>STRB</a:t>
            </a:r>
            <a:r>
              <a:rPr lang="zh-CN" altLang="en-US" dirty="0" smtClean="0"/>
              <a:t>源寄存器，</a:t>
            </a:r>
            <a:r>
              <a:rPr lang="en-US" dirty="0" smtClean="0"/>
              <a:t>&lt;</a:t>
            </a:r>
            <a:r>
              <a:rPr lang="zh-CN" altLang="en-US" dirty="0" smtClean="0"/>
              <a:t>存储器地址</a:t>
            </a:r>
            <a:r>
              <a:rPr lang="en-US" dirty="0" smtClean="0"/>
              <a:t>&gt;</a:t>
            </a:r>
            <a:endParaRPr lang="zh-CN" altLang="en-US" dirty="0" smtClean="0"/>
          </a:p>
          <a:p>
            <a:r>
              <a:rPr lang="zh-CN" altLang="en-US" dirty="0" smtClean="0"/>
              <a:t>功能：</a:t>
            </a:r>
            <a:r>
              <a:rPr lang="en-US" dirty="0" smtClean="0"/>
              <a:t>STRB</a:t>
            </a:r>
            <a:r>
              <a:rPr lang="zh-CN" altLang="en-US" dirty="0" smtClean="0"/>
              <a:t>指令用于从源寄存器中将一个</a:t>
            </a:r>
            <a:r>
              <a:rPr lang="en-US" dirty="0" smtClean="0"/>
              <a:t>8</a:t>
            </a:r>
            <a:r>
              <a:rPr lang="zh-CN" altLang="en-US" dirty="0" smtClean="0"/>
              <a:t>位的字节数据传送到存储器中。该字节数据为源寄存器中的低</a:t>
            </a:r>
            <a:r>
              <a:rPr lang="en-US" dirty="0" smtClean="0"/>
              <a:t>8</a:t>
            </a:r>
            <a:r>
              <a:rPr lang="zh-CN" altLang="en-US" dirty="0" smtClean="0"/>
              <a:t>位。</a:t>
            </a:r>
          </a:p>
          <a:p>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sz="4000" dirty="0" smtClean="0"/>
              <a:t>加载</a:t>
            </a:r>
            <a:r>
              <a:rPr lang="en-US" altLang="en-US" sz="4000" dirty="0" smtClean="0"/>
              <a:t>/</a:t>
            </a:r>
            <a:r>
              <a:rPr lang="zh-CN" altLang="en-US" sz="4000" dirty="0" smtClean="0"/>
              <a:t>存储指令</a:t>
            </a:r>
            <a:endParaRPr lang="zh-CN" altLang="en-US" sz="40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a:t>
            </a:r>
            <a:r>
              <a:rPr lang="en-US" dirty="0" smtClean="0"/>
              <a:t>6</a:t>
            </a:r>
            <a:r>
              <a:rPr lang="zh-CN" altLang="en-US" dirty="0" smtClean="0"/>
              <a:t>）</a:t>
            </a:r>
            <a:r>
              <a:rPr lang="en-US" dirty="0" smtClean="0"/>
              <a:t>STRH</a:t>
            </a:r>
            <a:r>
              <a:rPr lang="zh-CN" altLang="en-US" dirty="0" smtClean="0"/>
              <a:t>指令</a:t>
            </a:r>
          </a:p>
          <a:p>
            <a:r>
              <a:rPr lang="zh-CN" altLang="en-US" dirty="0" smtClean="0"/>
              <a:t>格式：</a:t>
            </a:r>
            <a:r>
              <a:rPr lang="en-US" dirty="0" smtClean="0"/>
              <a:t>STRH </a:t>
            </a:r>
            <a:r>
              <a:rPr lang="zh-CN" altLang="en-US" dirty="0" smtClean="0"/>
              <a:t>源寄存器，</a:t>
            </a:r>
            <a:r>
              <a:rPr lang="en-US" dirty="0" smtClean="0"/>
              <a:t>&lt;</a:t>
            </a:r>
            <a:r>
              <a:rPr lang="zh-CN" altLang="en-US" dirty="0" smtClean="0"/>
              <a:t>存储器地址</a:t>
            </a:r>
            <a:r>
              <a:rPr lang="en-US" dirty="0" smtClean="0"/>
              <a:t>&gt;</a:t>
            </a:r>
            <a:endParaRPr lang="zh-CN" altLang="en-US" dirty="0" smtClean="0"/>
          </a:p>
          <a:p>
            <a:r>
              <a:rPr lang="zh-CN" altLang="en-US" dirty="0" smtClean="0"/>
              <a:t>功能：</a:t>
            </a:r>
            <a:r>
              <a:rPr lang="en-US" dirty="0" smtClean="0"/>
              <a:t>STRH</a:t>
            </a:r>
            <a:r>
              <a:rPr lang="zh-CN" altLang="en-US" dirty="0" smtClean="0"/>
              <a:t>指令用于从源寄存器中将一个</a:t>
            </a:r>
            <a:r>
              <a:rPr lang="en-US" dirty="0" smtClean="0"/>
              <a:t>16</a:t>
            </a:r>
            <a:r>
              <a:rPr lang="zh-CN" altLang="en-US" dirty="0" smtClean="0"/>
              <a:t>位的半字数据传送到存储器中。该半字数据为源寄存器中的低</a:t>
            </a:r>
            <a:r>
              <a:rPr lang="en-US" dirty="0" smtClean="0"/>
              <a:t>16</a:t>
            </a:r>
            <a:r>
              <a:rPr lang="zh-CN" altLang="en-US" dirty="0" smtClean="0"/>
              <a:t>位。</a:t>
            </a:r>
          </a:p>
          <a:p>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sz="4000" dirty="0" smtClean="0"/>
              <a:t>加载</a:t>
            </a:r>
            <a:r>
              <a:rPr lang="en-US" altLang="en-US" sz="4000" dirty="0" smtClean="0"/>
              <a:t>/</a:t>
            </a:r>
            <a:r>
              <a:rPr lang="zh-CN" altLang="en-US" sz="4000" dirty="0" smtClean="0"/>
              <a:t>存储指令</a:t>
            </a:r>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dirty="0" smtClean="0"/>
              <a:t>格式：</a:t>
            </a:r>
            <a:r>
              <a:rPr lang="en-US" dirty="0" smtClean="0"/>
              <a:t>LDM</a:t>
            </a:r>
            <a:r>
              <a:rPr lang="zh-CN" altLang="en-US" dirty="0" smtClean="0"/>
              <a:t>（或</a:t>
            </a:r>
            <a:r>
              <a:rPr lang="en-US" dirty="0" smtClean="0"/>
              <a:t>STM</a:t>
            </a:r>
            <a:r>
              <a:rPr lang="zh-CN" altLang="en-US" dirty="0" smtClean="0"/>
              <a:t>）</a:t>
            </a:r>
            <a:r>
              <a:rPr lang="en-US" dirty="0" smtClean="0"/>
              <a:t>{</a:t>
            </a:r>
            <a:r>
              <a:rPr lang="zh-CN" altLang="en-US" dirty="0" smtClean="0"/>
              <a:t>类型</a:t>
            </a:r>
            <a:r>
              <a:rPr lang="en-US" dirty="0" smtClean="0"/>
              <a:t>} </a:t>
            </a:r>
            <a:r>
              <a:rPr lang="zh-CN" altLang="en-US" dirty="0" smtClean="0"/>
              <a:t>基址寄存器</a:t>
            </a:r>
            <a:r>
              <a:rPr lang="en-US" dirty="0" smtClean="0"/>
              <a:t>{!}</a:t>
            </a:r>
            <a:r>
              <a:rPr lang="zh-CN" altLang="en-US" dirty="0" smtClean="0"/>
              <a:t>，寄存器列表</a:t>
            </a:r>
            <a:r>
              <a:rPr lang="en-US" dirty="0" smtClean="0"/>
              <a:t>{</a:t>
            </a:r>
            <a:r>
              <a:rPr lang="zh-CN" altLang="en-US" dirty="0" smtClean="0"/>
              <a:t>∧</a:t>
            </a:r>
            <a:r>
              <a:rPr lang="en-US" dirty="0" smtClean="0"/>
              <a:t>}</a:t>
            </a:r>
            <a:endParaRPr lang="zh-CN" altLang="en-US" dirty="0" smtClean="0"/>
          </a:p>
          <a:p>
            <a:r>
              <a:rPr lang="zh-CN" altLang="en-US" dirty="0" smtClean="0"/>
              <a:t>功能：</a:t>
            </a:r>
            <a:r>
              <a:rPr lang="en-US" dirty="0" smtClean="0"/>
              <a:t>LDM</a:t>
            </a:r>
            <a:r>
              <a:rPr lang="zh-CN" altLang="en-US" dirty="0" smtClean="0"/>
              <a:t>（或</a:t>
            </a:r>
            <a:r>
              <a:rPr lang="en-US" dirty="0" smtClean="0"/>
              <a:t>STM</a:t>
            </a:r>
            <a:r>
              <a:rPr lang="zh-CN" altLang="en-US" dirty="0" smtClean="0"/>
              <a:t>）指令用于从由基址寄存器所指示的一片连续存储器到寄存器列表所指示的多个寄存器之间传送数据，该指令的常见用途是将多个寄存器的内容入栈或出栈。</a:t>
            </a:r>
          </a:p>
          <a:p>
            <a:r>
              <a:rPr lang="zh-CN" altLang="en-US" dirty="0" smtClean="0"/>
              <a:t>其中，</a:t>
            </a:r>
            <a:r>
              <a:rPr lang="en-US" dirty="0" smtClean="0"/>
              <a:t>{</a:t>
            </a:r>
            <a:r>
              <a:rPr lang="zh-CN" altLang="en-US" dirty="0" smtClean="0"/>
              <a:t>类型</a:t>
            </a:r>
            <a:r>
              <a:rPr lang="en-US" dirty="0" smtClean="0"/>
              <a:t>}</a:t>
            </a:r>
            <a:r>
              <a:rPr lang="zh-CN" altLang="en-US" dirty="0" smtClean="0"/>
              <a:t>为以下几种情况。</a:t>
            </a:r>
          </a:p>
          <a:p>
            <a:r>
              <a:rPr lang="en-US" dirty="0" smtClean="0"/>
              <a:t>IA</a:t>
            </a:r>
            <a:r>
              <a:rPr lang="zh-CN" altLang="en-US" dirty="0" smtClean="0"/>
              <a:t>：每次传送后地址加</a:t>
            </a:r>
            <a:r>
              <a:rPr lang="en-US" dirty="0" smtClean="0"/>
              <a:t>1</a:t>
            </a:r>
            <a:r>
              <a:rPr lang="zh-CN" altLang="en-US" dirty="0" smtClean="0"/>
              <a:t>。</a:t>
            </a:r>
          </a:p>
          <a:p>
            <a:r>
              <a:rPr lang="en-US" dirty="0" smtClean="0"/>
              <a:t>IB</a:t>
            </a:r>
            <a:r>
              <a:rPr lang="zh-CN" altLang="en-US" dirty="0" smtClean="0"/>
              <a:t>：每次传送前地址加</a:t>
            </a:r>
            <a:r>
              <a:rPr lang="en-US" dirty="0" smtClean="0"/>
              <a:t>1</a:t>
            </a:r>
            <a:r>
              <a:rPr lang="zh-CN" altLang="en-US" dirty="0" smtClean="0"/>
              <a:t>。</a:t>
            </a:r>
          </a:p>
          <a:p>
            <a:r>
              <a:rPr lang="en-US" dirty="0" smtClean="0"/>
              <a:t>DA</a:t>
            </a:r>
            <a:r>
              <a:rPr lang="zh-CN" altLang="en-US" dirty="0" smtClean="0"/>
              <a:t>：每次传送后地址减</a:t>
            </a:r>
            <a:r>
              <a:rPr lang="en-US" dirty="0" smtClean="0"/>
              <a:t>1</a:t>
            </a:r>
            <a:r>
              <a:rPr lang="zh-CN" altLang="en-US" dirty="0" smtClean="0"/>
              <a:t>。</a:t>
            </a:r>
          </a:p>
          <a:p>
            <a:r>
              <a:rPr lang="en-US" dirty="0" smtClean="0"/>
              <a:t>DB</a:t>
            </a:r>
            <a:r>
              <a:rPr lang="zh-CN" altLang="en-US" dirty="0" smtClean="0"/>
              <a:t>：每次传送前地址减</a:t>
            </a:r>
            <a:r>
              <a:rPr lang="en-US" dirty="0" smtClean="0"/>
              <a:t>1</a:t>
            </a:r>
            <a:r>
              <a:rPr lang="zh-CN" altLang="en-US" dirty="0" smtClean="0"/>
              <a:t>。</a:t>
            </a:r>
          </a:p>
          <a:p>
            <a:r>
              <a:rPr lang="en-US" dirty="0" smtClean="0"/>
              <a:t>FD</a:t>
            </a:r>
            <a:r>
              <a:rPr lang="zh-CN" altLang="en-US" dirty="0" smtClean="0"/>
              <a:t>：满递减堆栈。</a:t>
            </a:r>
          </a:p>
          <a:p>
            <a:r>
              <a:rPr lang="en-US" dirty="0" smtClean="0"/>
              <a:t>ED</a:t>
            </a:r>
            <a:r>
              <a:rPr lang="zh-CN" altLang="en-US" dirty="0" smtClean="0"/>
              <a:t>：空递减堆栈。</a:t>
            </a:r>
          </a:p>
          <a:p>
            <a:r>
              <a:rPr lang="en-US" dirty="0" smtClean="0"/>
              <a:t>FA</a:t>
            </a:r>
            <a:r>
              <a:rPr lang="zh-CN" altLang="en-US" dirty="0" smtClean="0"/>
              <a:t>：满递增堆栈。</a:t>
            </a:r>
          </a:p>
          <a:p>
            <a:r>
              <a:rPr lang="en-US" dirty="0" smtClean="0"/>
              <a:t>EA</a:t>
            </a:r>
            <a:r>
              <a:rPr lang="zh-CN" altLang="en-US" dirty="0" smtClean="0"/>
              <a:t>：空递增堆栈。</a:t>
            </a:r>
          </a:p>
          <a:p>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sz="4000" dirty="0" smtClean="0"/>
              <a:t>批量加载</a:t>
            </a:r>
            <a:r>
              <a:rPr lang="en-US" altLang="en-US" sz="4000" dirty="0" smtClean="0"/>
              <a:t>/</a:t>
            </a:r>
            <a:r>
              <a:rPr lang="zh-CN" altLang="en-US" sz="4000" dirty="0" smtClean="0"/>
              <a:t>存储指令</a:t>
            </a:r>
            <a:endParaRPr lang="zh-CN" altLang="en-US" sz="40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10000"/>
          </a:bodyPr>
          <a:lstStyle/>
          <a:p>
            <a:r>
              <a:rPr lang="en-US" dirty="0" smtClean="0"/>
              <a:t>{!}</a:t>
            </a:r>
            <a:r>
              <a:rPr lang="zh-CN" altLang="en-US" dirty="0" smtClean="0"/>
              <a:t>为可选后缀，若选用该后缀，则当数据传送完毕之后，将最后的地址写入基址寄存器，否则基址寄存器的内容不改变。</a:t>
            </a:r>
          </a:p>
          <a:p>
            <a:r>
              <a:rPr lang="zh-CN" altLang="en-US" dirty="0" smtClean="0"/>
              <a:t>基址寄存器不允许为</a:t>
            </a:r>
            <a:r>
              <a:rPr lang="en-US" dirty="0" smtClean="0"/>
              <a:t>R15</a:t>
            </a:r>
            <a:r>
              <a:rPr lang="zh-CN" altLang="en-US" dirty="0" smtClean="0"/>
              <a:t>，寄存器列表可以为</a:t>
            </a:r>
            <a:r>
              <a:rPr lang="en-US" dirty="0" smtClean="0"/>
              <a:t>R0</a:t>
            </a:r>
            <a:r>
              <a:rPr lang="zh-CN" altLang="en-US" dirty="0" smtClean="0"/>
              <a:t>～</a:t>
            </a:r>
            <a:r>
              <a:rPr lang="en-US" dirty="0" smtClean="0"/>
              <a:t>R15</a:t>
            </a:r>
            <a:r>
              <a:rPr lang="zh-CN" altLang="en-US" dirty="0" smtClean="0"/>
              <a:t>的任意组合。</a:t>
            </a:r>
          </a:p>
          <a:p>
            <a:r>
              <a:rPr lang="en-US" dirty="0" smtClean="0"/>
              <a:t>{</a:t>
            </a:r>
            <a:r>
              <a:rPr lang="zh-CN" altLang="en-US" dirty="0" smtClean="0"/>
              <a:t>∧</a:t>
            </a:r>
            <a:r>
              <a:rPr lang="en-US" dirty="0" smtClean="0"/>
              <a:t>}</a:t>
            </a:r>
            <a:r>
              <a:rPr lang="zh-CN" altLang="en-US" dirty="0" smtClean="0"/>
              <a:t>为可选后缀，当指令为</a:t>
            </a:r>
            <a:r>
              <a:rPr lang="en-US" dirty="0" smtClean="0"/>
              <a:t>LDM </a:t>
            </a:r>
            <a:r>
              <a:rPr lang="zh-CN" altLang="en-US" dirty="0" smtClean="0"/>
              <a:t>且寄存器列表中包含</a:t>
            </a:r>
            <a:r>
              <a:rPr lang="en-US" dirty="0" smtClean="0"/>
              <a:t>R15</a:t>
            </a:r>
            <a:r>
              <a:rPr lang="zh-CN" altLang="en-US" dirty="0" smtClean="0"/>
              <a:t>，选用该后缀时表示除了正常的数据传送之外，还将</a:t>
            </a:r>
            <a:r>
              <a:rPr lang="en-US" dirty="0" smtClean="0"/>
              <a:t>SPSR </a:t>
            </a:r>
            <a:r>
              <a:rPr lang="zh-CN" altLang="en-US" dirty="0" smtClean="0"/>
              <a:t>复制到</a:t>
            </a:r>
            <a:r>
              <a:rPr lang="en-US" dirty="0" smtClean="0"/>
              <a:t>CPSR</a:t>
            </a:r>
            <a:r>
              <a:rPr lang="zh-CN" altLang="en-US" dirty="0" smtClean="0"/>
              <a:t>。同时，该后缀还表示传入或传出的是用户模式下的寄存器，而不是当前模式下的寄存器。</a:t>
            </a:r>
          </a:p>
          <a:p>
            <a:r>
              <a:rPr lang="en-US" dirty="0" smtClean="0"/>
              <a:t> </a:t>
            </a:r>
            <a:endParaRPr lang="zh-CN" altLang="en-US" dirty="0" smtClean="0"/>
          </a:p>
          <a:p>
            <a:r>
              <a:rPr lang="en-US" dirty="0" smtClean="0"/>
              <a:t>STMFD R13!, {R0, R4-R12, LR}          ; </a:t>
            </a:r>
            <a:r>
              <a:rPr lang="zh-CN" altLang="en-US" dirty="0" smtClean="0"/>
              <a:t>将寄存器列表中的寄存器</a:t>
            </a:r>
            <a:r>
              <a:rPr lang="en-US" dirty="0" smtClean="0"/>
              <a:t>(R0, R4 </a:t>
            </a:r>
            <a:r>
              <a:rPr lang="zh-CN" altLang="en-US" dirty="0" smtClean="0"/>
              <a:t>到</a:t>
            </a:r>
            <a:r>
              <a:rPr lang="en-US" dirty="0" smtClean="0"/>
              <a:t>R12, LR)</a:t>
            </a:r>
            <a:r>
              <a:rPr lang="zh-CN" altLang="en-US" dirty="0" smtClean="0"/>
              <a:t>存入堆栈</a:t>
            </a:r>
          </a:p>
          <a:p>
            <a:r>
              <a:rPr lang="en-US" dirty="0" smtClean="0"/>
              <a:t>LDMFD R13!, {R0, R4-R12, PC}          ; </a:t>
            </a:r>
            <a:r>
              <a:rPr lang="zh-CN" altLang="en-US" dirty="0" smtClean="0"/>
              <a:t>将堆栈内容恢复到寄存器</a:t>
            </a:r>
            <a:r>
              <a:rPr lang="en-US" dirty="0" smtClean="0"/>
              <a:t>(R0, R4 </a:t>
            </a:r>
            <a:r>
              <a:rPr lang="zh-CN" altLang="en-US" dirty="0" smtClean="0"/>
              <a:t>到</a:t>
            </a:r>
            <a:r>
              <a:rPr lang="en-US" dirty="0" smtClean="0"/>
              <a:t>R12, LR)</a:t>
            </a:r>
            <a:endParaRPr lang="zh-CN" altLang="en-US" dirty="0" smtClean="0"/>
          </a:p>
          <a:p>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sz="4000" dirty="0" smtClean="0"/>
              <a:t>批量加载</a:t>
            </a:r>
            <a:r>
              <a:rPr lang="en-US" altLang="en-US" sz="4000" dirty="0" smtClean="0"/>
              <a:t>/</a:t>
            </a:r>
            <a:r>
              <a:rPr lang="zh-CN" altLang="en-US" sz="4000" dirty="0" smtClean="0"/>
              <a:t>存储指令</a:t>
            </a:r>
            <a:endParaRPr lang="zh-CN" altLang="en-US" sz="40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en-US" dirty="0" smtClean="0"/>
              <a:t>ARM</a:t>
            </a:r>
            <a:r>
              <a:rPr lang="zh-CN" altLang="en-US" dirty="0" smtClean="0"/>
              <a:t>分支指令也称跳转指令，用于实现程序流程的跳转，在</a:t>
            </a:r>
            <a:r>
              <a:rPr lang="en-US" dirty="0" smtClean="0"/>
              <a:t>ARM</a:t>
            </a:r>
            <a:r>
              <a:rPr lang="zh-CN" altLang="en-US" dirty="0" smtClean="0"/>
              <a:t>程序中有如下两种方法可以实现程序流程的跳转：使用专门的跳转指令和直接向程序计数器</a:t>
            </a:r>
            <a:r>
              <a:rPr lang="en-US" dirty="0" smtClean="0"/>
              <a:t>PC</a:t>
            </a:r>
            <a:r>
              <a:rPr lang="zh-CN" altLang="en-US" dirty="0" smtClean="0"/>
              <a:t>写入跳转地址值。</a:t>
            </a:r>
          </a:p>
          <a:p>
            <a:r>
              <a:rPr lang="zh-CN" altLang="en-US" dirty="0" smtClean="0"/>
              <a:t>通过向程序计数器</a:t>
            </a:r>
            <a:r>
              <a:rPr lang="en-US" dirty="0" smtClean="0"/>
              <a:t>PC</a:t>
            </a:r>
            <a:r>
              <a:rPr lang="zh-CN" altLang="en-US" dirty="0" smtClean="0"/>
              <a:t>写入跳转地址值，可以实现在</a:t>
            </a:r>
            <a:r>
              <a:rPr lang="en-US" dirty="0" smtClean="0"/>
              <a:t>4GB</a:t>
            </a:r>
            <a:r>
              <a:rPr lang="zh-CN" altLang="en-US" dirty="0" smtClean="0"/>
              <a:t>的地址空间中的任意跳转，在跳转之前结合使用“</a:t>
            </a:r>
            <a:r>
              <a:rPr lang="en-US" dirty="0" smtClean="0"/>
              <a:t>MOV LR, PC</a:t>
            </a:r>
            <a:r>
              <a:rPr lang="zh-CN" altLang="en-US" dirty="0" smtClean="0"/>
              <a:t>”等类似指令，可以保存将来的返回地址值，从而实现在</a:t>
            </a:r>
            <a:r>
              <a:rPr lang="en-US" dirty="0" smtClean="0"/>
              <a:t>4GB</a:t>
            </a:r>
            <a:r>
              <a:rPr lang="zh-CN" altLang="en-US" dirty="0" smtClean="0"/>
              <a:t>连续的线性地址空间的子程序调用。</a:t>
            </a:r>
          </a:p>
          <a:p>
            <a:r>
              <a:rPr lang="en-US" dirty="0" smtClean="0"/>
              <a:t>ARM</a:t>
            </a:r>
            <a:r>
              <a:rPr lang="zh-CN" altLang="en-US" dirty="0" smtClean="0"/>
              <a:t>指令集中的跳转指令可以完成从当前指令向前或向后的</a:t>
            </a:r>
            <a:r>
              <a:rPr lang="en-US" dirty="0" smtClean="0"/>
              <a:t>32MB</a:t>
            </a:r>
            <a:r>
              <a:rPr lang="zh-CN" altLang="en-US" dirty="0" smtClean="0"/>
              <a:t>的地址空间的跳转，包括以下</a:t>
            </a:r>
            <a:r>
              <a:rPr lang="en-US" dirty="0" smtClean="0"/>
              <a:t>4</a:t>
            </a:r>
            <a:r>
              <a:rPr lang="zh-CN" altLang="en-US" dirty="0" smtClean="0"/>
              <a:t>条指令。</a:t>
            </a:r>
          </a:p>
          <a:p>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sz="4000" dirty="0" smtClean="0"/>
              <a:t>分支指令</a:t>
            </a:r>
            <a:endParaRPr lang="zh-CN" altLang="en-US" sz="40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en-US" dirty="0" smtClean="0"/>
              <a:t>（</a:t>
            </a:r>
            <a:r>
              <a:rPr lang="en-US" dirty="0" smtClean="0"/>
              <a:t>1</a:t>
            </a:r>
            <a:r>
              <a:rPr lang="zh-CN" altLang="en-US" dirty="0" smtClean="0"/>
              <a:t>）</a:t>
            </a:r>
            <a:r>
              <a:rPr lang="en-US" dirty="0" smtClean="0"/>
              <a:t>B</a:t>
            </a:r>
            <a:r>
              <a:rPr lang="zh-CN" altLang="en-US" dirty="0" smtClean="0"/>
              <a:t>指令</a:t>
            </a:r>
          </a:p>
          <a:p>
            <a:r>
              <a:rPr lang="zh-CN" altLang="en-US" dirty="0" smtClean="0"/>
              <a:t>格式：</a:t>
            </a:r>
            <a:r>
              <a:rPr lang="en-US" dirty="0" smtClean="0"/>
              <a:t>B </a:t>
            </a:r>
            <a:r>
              <a:rPr lang="zh-CN" altLang="en-US" dirty="0" smtClean="0"/>
              <a:t>目标地址</a:t>
            </a:r>
          </a:p>
          <a:p>
            <a:r>
              <a:rPr lang="zh-CN" altLang="en-US" dirty="0" smtClean="0"/>
              <a:t>功能：</a:t>
            </a:r>
            <a:r>
              <a:rPr lang="en-US" dirty="0" smtClean="0"/>
              <a:t>B</a:t>
            </a:r>
            <a:r>
              <a:rPr lang="zh-CN" altLang="en-US" dirty="0" smtClean="0"/>
              <a:t>指令是最简单的跳转指令。一旦遇到一个</a:t>
            </a:r>
            <a:r>
              <a:rPr lang="en-US" dirty="0" smtClean="0"/>
              <a:t>B</a:t>
            </a:r>
            <a:r>
              <a:rPr lang="zh-CN" altLang="en-US" dirty="0" smtClean="0"/>
              <a:t>指令，</a:t>
            </a:r>
            <a:r>
              <a:rPr lang="en-US" dirty="0" smtClean="0"/>
              <a:t>ARM</a:t>
            </a:r>
            <a:r>
              <a:rPr lang="zh-CN" altLang="en-US" dirty="0" smtClean="0"/>
              <a:t>处理器将立即跳转到给定的目标地址，从那里继续执行。注意存储在跳转指令中的实际值是相对当前</a:t>
            </a:r>
            <a:r>
              <a:rPr lang="en-US" dirty="0" smtClean="0"/>
              <a:t>PC</a:t>
            </a:r>
            <a:r>
              <a:rPr lang="zh-CN" altLang="en-US" dirty="0" smtClean="0"/>
              <a:t>值的一个偏移量，而不是一个绝对地址，它的值由汇编器来计算（参考寻址方式中的相对寻址）。它是</a:t>
            </a:r>
            <a:r>
              <a:rPr lang="en-US" dirty="0" smtClean="0"/>
              <a:t>24</a:t>
            </a:r>
            <a:r>
              <a:rPr lang="zh-CN" altLang="en-US" dirty="0" smtClean="0"/>
              <a:t>位有符号数，左移两位后有符号扩展为</a:t>
            </a:r>
            <a:r>
              <a:rPr lang="en-US" dirty="0" smtClean="0"/>
              <a:t>32</a:t>
            </a:r>
            <a:r>
              <a:rPr lang="zh-CN" altLang="en-US" dirty="0" smtClean="0"/>
              <a:t>位，表示的有效偏移为</a:t>
            </a:r>
            <a:r>
              <a:rPr lang="en-US" dirty="0" smtClean="0"/>
              <a:t>26</a:t>
            </a:r>
            <a:r>
              <a:rPr lang="zh-CN" altLang="en-US" dirty="0" smtClean="0"/>
              <a:t>位（前后</a:t>
            </a:r>
            <a:r>
              <a:rPr lang="en-US" dirty="0" smtClean="0"/>
              <a:t>32MB</a:t>
            </a:r>
            <a:r>
              <a:rPr lang="zh-CN" altLang="en-US" dirty="0" smtClean="0"/>
              <a:t>的地址空间），如下所示：</a:t>
            </a:r>
          </a:p>
          <a:p>
            <a:r>
              <a:rPr lang="en-US" dirty="0" smtClean="0"/>
              <a:t> </a:t>
            </a:r>
            <a:endParaRPr lang="zh-CN" altLang="en-US" dirty="0" smtClean="0"/>
          </a:p>
          <a:p>
            <a:r>
              <a:rPr lang="en-US" dirty="0" smtClean="0"/>
              <a:t>B Label                               ; </a:t>
            </a:r>
            <a:r>
              <a:rPr lang="zh-CN" altLang="en-US" dirty="0" smtClean="0"/>
              <a:t>程序无条件跳转到标号</a:t>
            </a:r>
            <a:r>
              <a:rPr lang="en-US" dirty="0" smtClean="0"/>
              <a:t>Label </a:t>
            </a:r>
            <a:r>
              <a:rPr lang="zh-CN" altLang="en-US" dirty="0" smtClean="0"/>
              <a:t>处执行</a:t>
            </a:r>
          </a:p>
          <a:p>
            <a:r>
              <a:rPr lang="en-US" dirty="0" smtClean="0"/>
              <a:t> </a:t>
            </a:r>
            <a:endParaRPr lang="zh-CN" altLang="en-US" dirty="0" smtClean="0"/>
          </a:p>
          <a:p>
            <a:r>
              <a:rPr lang="en-US" dirty="0" smtClean="0"/>
              <a:t>CMP R1, R0 </a:t>
            </a:r>
            <a:endParaRPr lang="zh-CN" altLang="en-US" dirty="0" smtClean="0"/>
          </a:p>
          <a:p>
            <a:r>
              <a:rPr lang="en-US" dirty="0" smtClean="0"/>
              <a:t>BEQ Label                             ; if R1=R0</a:t>
            </a:r>
            <a:r>
              <a:rPr lang="zh-CN" altLang="en-US" dirty="0" smtClean="0"/>
              <a:t>，程序跳转到标号</a:t>
            </a:r>
            <a:r>
              <a:rPr lang="en-US" dirty="0" smtClean="0"/>
              <a:t>Label </a:t>
            </a:r>
            <a:r>
              <a:rPr lang="zh-CN" altLang="en-US" dirty="0" smtClean="0"/>
              <a:t>处执行</a:t>
            </a:r>
          </a:p>
          <a:p>
            <a:endParaRPr lang="zh-CN" altLang="en-US" dirty="0"/>
          </a:p>
        </p:txBody>
      </p:sp>
      <p:sp>
        <p:nvSpPr>
          <p:cNvPr id="3" name="标题 2"/>
          <p:cNvSpPr>
            <a:spLocks noGrp="1"/>
          </p:cNvSpPr>
          <p:nvPr>
            <p:ph type="title"/>
          </p:nvPr>
        </p:nvSpPr>
        <p:spPr>
          <a:xfrm>
            <a:off x="457200" y="357174"/>
            <a:ext cx="8229600" cy="1143000"/>
          </a:xfrm>
        </p:spPr>
        <p:txBody>
          <a:bodyPr>
            <a:normAutofit fontScale="90000"/>
          </a:bodyPr>
          <a:lstStyle/>
          <a:p>
            <a:r>
              <a:rPr lang="en-US" altLang="zh-CN" sz="4400" dirty="0" smtClean="0"/>
              <a:t/>
            </a:r>
            <a:br>
              <a:rPr lang="en-US" altLang="zh-CN" sz="4400" dirty="0" smtClean="0"/>
            </a:br>
            <a:r>
              <a:rPr lang="zh-CN" altLang="en-US" sz="4400" dirty="0" smtClean="0"/>
              <a:t>分支指令</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a:t>
            </a:r>
            <a:r>
              <a:rPr lang="en-US" dirty="0" smtClean="0"/>
              <a:t>2</a:t>
            </a:r>
            <a:r>
              <a:rPr lang="zh-CN" altLang="en-US" dirty="0" smtClean="0"/>
              <a:t>）</a:t>
            </a:r>
            <a:r>
              <a:rPr lang="en-US" dirty="0" smtClean="0"/>
              <a:t>BL</a:t>
            </a:r>
            <a:r>
              <a:rPr lang="zh-CN" altLang="en-US" dirty="0" smtClean="0"/>
              <a:t>指令</a:t>
            </a:r>
          </a:p>
          <a:p>
            <a:r>
              <a:rPr lang="zh-CN" altLang="en-US" dirty="0" smtClean="0"/>
              <a:t>格式：</a:t>
            </a:r>
            <a:r>
              <a:rPr lang="en-US" dirty="0" smtClean="0"/>
              <a:t>BL </a:t>
            </a:r>
            <a:r>
              <a:rPr lang="zh-CN" altLang="en-US" dirty="0" smtClean="0"/>
              <a:t>目标地址</a:t>
            </a:r>
          </a:p>
          <a:p>
            <a:r>
              <a:rPr lang="zh-CN" altLang="en-US" dirty="0" smtClean="0"/>
              <a:t>功能：</a:t>
            </a:r>
            <a:r>
              <a:rPr lang="en-US" dirty="0" smtClean="0"/>
              <a:t>BL</a:t>
            </a:r>
            <a:r>
              <a:rPr lang="zh-CN" altLang="en-US" dirty="0" smtClean="0"/>
              <a:t>是另一个跳转指令，但跳转之前，会在寄存器</a:t>
            </a:r>
            <a:r>
              <a:rPr lang="en-US" dirty="0" smtClean="0"/>
              <a:t>R14</a:t>
            </a:r>
            <a:r>
              <a:rPr lang="zh-CN" altLang="en-US" dirty="0" smtClean="0"/>
              <a:t>中保存</a:t>
            </a:r>
            <a:r>
              <a:rPr lang="en-US" dirty="0" smtClean="0"/>
              <a:t>PC</a:t>
            </a:r>
            <a:r>
              <a:rPr lang="zh-CN" altLang="en-US" dirty="0" smtClean="0"/>
              <a:t>的当前内容，因此，可以通过将</a:t>
            </a:r>
            <a:r>
              <a:rPr lang="en-US" dirty="0" smtClean="0"/>
              <a:t>R14</a:t>
            </a:r>
            <a:r>
              <a:rPr lang="zh-CN" altLang="en-US" dirty="0" smtClean="0"/>
              <a:t>的内容重新加载到</a:t>
            </a:r>
            <a:r>
              <a:rPr lang="en-US" dirty="0" smtClean="0"/>
              <a:t>PC</a:t>
            </a:r>
            <a:r>
              <a:rPr lang="zh-CN" altLang="en-US" dirty="0" smtClean="0"/>
              <a:t>中，来返回到跳转指令之后的那个指令处执行。该指令是实现子程序调用的一个基本但常用的手段，如下所示：</a:t>
            </a:r>
          </a:p>
          <a:p>
            <a:r>
              <a:rPr lang="en-US" dirty="0" smtClean="0"/>
              <a:t> </a:t>
            </a:r>
            <a:endParaRPr lang="zh-CN" altLang="en-US" dirty="0" smtClean="0"/>
          </a:p>
          <a:p>
            <a:r>
              <a:rPr lang="en-US" dirty="0" smtClean="0"/>
              <a:t>BL Label          ; </a:t>
            </a:r>
            <a:r>
              <a:rPr lang="zh-CN" altLang="en-US" dirty="0" smtClean="0"/>
              <a:t>当程序无条件跳转到标号</a:t>
            </a:r>
            <a:r>
              <a:rPr lang="en-US" dirty="0" smtClean="0"/>
              <a:t>Label </a:t>
            </a:r>
            <a:r>
              <a:rPr lang="zh-CN" altLang="en-US" dirty="0" smtClean="0"/>
              <a:t>处执行时，同时将当前的</a:t>
            </a:r>
            <a:r>
              <a:rPr lang="en-US" dirty="0" smtClean="0"/>
              <a:t>PC </a:t>
            </a:r>
            <a:r>
              <a:rPr lang="zh-CN" altLang="en-US" dirty="0" smtClean="0"/>
              <a:t>值保存到</a:t>
            </a:r>
            <a:r>
              <a:rPr lang="en-US" dirty="0" smtClean="0"/>
              <a:t>R14 </a:t>
            </a:r>
            <a:r>
              <a:rPr lang="zh-CN" altLang="en-US" dirty="0" smtClean="0"/>
              <a:t>中</a:t>
            </a:r>
            <a:endParaRPr lang="zh-CN" altLang="en-US" dirty="0"/>
          </a:p>
        </p:txBody>
      </p:sp>
      <p:sp>
        <p:nvSpPr>
          <p:cNvPr id="3" name="标题 2"/>
          <p:cNvSpPr>
            <a:spLocks noGrp="1"/>
          </p:cNvSpPr>
          <p:nvPr>
            <p:ph type="title"/>
          </p:nvPr>
        </p:nvSpPr>
        <p:spPr>
          <a:xfrm>
            <a:off x="457200" y="357174"/>
            <a:ext cx="8229600" cy="1143000"/>
          </a:xfrm>
        </p:spPr>
        <p:txBody>
          <a:bodyPr>
            <a:normAutofit fontScale="90000"/>
          </a:bodyPr>
          <a:lstStyle/>
          <a:p>
            <a:r>
              <a:rPr lang="en-US" altLang="zh-CN" sz="4400" dirty="0" smtClean="0"/>
              <a:t/>
            </a:r>
            <a:br>
              <a:rPr lang="en-US" altLang="zh-CN" sz="4400" dirty="0" smtClean="0"/>
            </a:br>
            <a:r>
              <a:rPr lang="zh-CN" altLang="en-US" sz="4400" dirty="0" smtClean="0"/>
              <a:t>分支指令</a:t>
            </a:r>
            <a:r>
              <a:rPr lang="zh-CN" altLang="en-US" dirty="0" smtClean="0"/>
              <a:t/>
            </a:r>
            <a:br>
              <a:rPr lang="zh-CN" altLang="en-US" dirty="0" smtClean="0"/>
            </a:br>
            <a:endParaRPr lang="zh-CN" altLang="en-US" dirty="0"/>
          </a:p>
        </p:txBody>
      </p:sp>
      <p:sp>
        <p:nvSpPr>
          <p:cNvPr id="4" name="矩形 3"/>
          <p:cNvSpPr/>
          <p:nvPr/>
        </p:nvSpPr>
        <p:spPr>
          <a:xfrm>
            <a:off x="3726255" y="3244334"/>
            <a:ext cx="3198311" cy="369332"/>
          </a:xfrm>
          <a:prstGeom prst="rect">
            <a:avLst/>
          </a:prstGeom>
        </p:spPr>
        <p:txBody>
          <a:bodyPr wrap="none">
            <a:spAutoFit/>
          </a:bodyPr>
          <a:lstStyle/>
          <a:p>
            <a:r>
              <a:rPr lang="zh-CN" altLang="en-US" dirty="0" smtClean="0"/>
              <a:t>加载</a:t>
            </a:r>
            <a:r>
              <a:rPr lang="en-US" dirty="0" smtClean="0"/>
              <a:t>/</a:t>
            </a:r>
            <a:r>
              <a:rPr lang="zh-CN" altLang="en-US" dirty="0" smtClean="0"/>
              <a:t>存储指令加载</a:t>
            </a:r>
            <a:r>
              <a:rPr lang="en-US" dirty="0" smtClean="0"/>
              <a:t>/</a:t>
            </a:r>
            <a:r>
              <a:rPr lang="zh-CN" altLang="en-US" dirty="0" smtClean="0"/>
              <a:t>存储指令</a:t>
            </a:r>
            <a:endParaRPr lang="zh-CN" altLang="en-US" dirty="0"/>
          </a:p>
        </p:txBody>
      </p:sp>
      <p:sp>
        <p:nvSpPr>
          <p:cNvPr id="5" name="TextBox 4"/>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a:t>
            </a:r>
            <a:r>
              <a:rPr lang="en-US" dirty="0" smtClean="0"/>
              <a:t>3</a:t>
            </a:r>
            <a:r>
              <a:rPr lang="zh-CN" altLang="en-US" dirty="0" smtClean="0"/>
              <a:t>）</a:t>
            </a:r>
            <a:r>
              <a:rPr lang="en-US" dirty="0" smtClean="0"/>
              <a:t>BLX</a:t>
            </a:r>
            <a:r>
              <a:rPr lang="zh-CN" altLang="en-US" dirty="0" smtClean="0"/>
              <a:t>指令</a:t>
            </a:r>
          </a:p>
          <a:p>
            <a:r>
              <a:rPr lang="zh-CN" altLang="en-US" dirty="0" smtClean="0"/>
              <a:t>格式：</a:t>
            </a:r>
            <a:r>
              <a:rPr lang="en-US" dirty="0" smtClean="0"/>
              <a:t>BLX</a:t>
            </a:r>
            <a:r>
              <a:rPr lang="zh-CN" altLang="en-US" dirty="0" smtClean="0"/>
              <a:t>目标地址</a:t>
            </a:r>
          </a:p>
          <a:p>
            <a:r>
              <a:rPr lang="zh-CN" altLang="en-US" dirty="0" smtClean="0"/>
              <a:t>功能：</a:t>
            </a:r>
            <a:r>
              <a:rPr lang="en-US" dirty="0" smtClean="0"/>
              <a:t>BLX</a:t>
            </a:r>
            <a:r>
              <a:rPr lang="zh-CN" altLang="en-US" dirty="0" smtClean="0"/>
              <a:t>指令从</a:t>
            </a:r>
            <a:r>
              <a:rPr lang="en-US" dirty="0" smtClean="0"/>
              <a:t>ARM</a:t>
            </a:r>
            <a:r>
              <a:rPr lang="zh-CN" altLang="en-US" dirty="0" smtClean="0"/>
              <a:t>指令集跳转到指令中所指定的目标地址，并将处理器的工作状态由</a:t>
            </a:r>
            <a:r>
              <a:rPr lang="en-US" dirty="0" smtClean="0"/>
              <a:t>ARM</a:t>
            </a:r>
            <a:r>
              <a:rPr lang="zh-CN" altLang="en-US" dirty="0" smtClean="0"/>
              <a:t>状态切换到</a:t>
            </a:r>
            <a:r>
              <a:rPr lang="en-US" dirty="0" smtClean="0"/>
              <a:t>Thumb</a:t>
            </a:r>
            <a:r>
              <a:rPr lang="zh-CN" altLang="en-US" dirty="0" smtClean="0"/>
              <a:t>状态，该指令同时将</a:t>
            </a:r>
            <a:r>
              <a:rPr lang="en-US" dirty="0" smtClean="0"/>
              <a:t>PC</a:t>
            </a:r>
            <a:r>
              <a:rPr lang="zh-CN" altLang="en-US" dirty="0" smtClean="0"/>
              <a:t>的当前内容保存到寄存器</a:t>
            </a:r>
            <a:r>
              <a:rPr lang="en-US" dirty="0" smtClean="0"/>
              <a:t>R14</a:t>
            </a:r>
            <a:r>
              <a:rPr lang="zh-CN" altLang="en-US" dirty="0" smtClean="0"/>
              <a:t>中。因此，当子程序使用</a:t>
            </a:r>
            <a:r>
              <a:rPr lang="en-US" dirty="0" smtClean="0"/>
              <a:t>Thumb</a:t>
            </a:r>
            <a:r>
              <a:rPr lang="zh-CN" altLang="en-US" dirty="0" smtClean="0"/>
              <a:t>指令集，而调用者使用</a:t>
            </a:r>
            <a:r>
              <a:rPr lang="en-US" dirty="0" smtClean="0"/>
              <a:t>ARM</a:t>
            </a:r>
            <a:r>
              <a:rPr lang="zh-CN" altLang="en-US" dirty="0" smtClean="0"/>
              <a:t>指令集时，可以通过</a:t>
            </a:r>
            <a:r>
              <a:rPr lang="en-US" dirty="0" smtClean="0"/>
              <a:t>BLX</a:t>
            </a:r>
            <a:r>
              <a:rPr lang="zh-CN" altLang="en-US" dirty="0" smtClean="0"/>
              <a:t>指令实现子程序的调用和处理器工作状态的切换。</a:t>
            </a:r>
          </a:p>
          <a:p>
            <a:r>
              <a:rPr lang="zh-CN" altLang="en-US" dirty="0" smtClean="0"/>
              <a:t>同时，子程序的返回可以通过将寄存器</a:t>
            </a:r>
            <a:r>
              <a:rPr lang="en-US" dirty="0" smtClean="0"/>
              <a:t>R14</a:t>
            </a:r>
            <a:r>
              <a:rPr lang="zh-CN" altLang="en-US" dirty="0" smtClean="0"/>
              <a:t>值复制到</a:t>
            </a:r>
            <a:r>
              <a:rPr lang="en-US" dirty="0" smtClean="0"/>
              <a:t>PC</a:t>
            </a:r>
            <a:r>
              <a:rPr lang="zh-CN" altLang="en-US" dirty="0" smtClean="0"/>
              <a:t>中来完成。</a:t>
            </a:r>
          </a:p>
          <a:p>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sz="4000" dirty="0" smtClean="0"/>
              <a:t>分支指令</a:t>
            </a:r>
            <a:endParaRPr lang="zh-CN" altLang="en-US" sz="40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
        <p:nvSpPr>
          <p:cNvPr id="5" name="TextBox 4"/>
          <p:cNvSpPr txBox="1"/>
          <p:nvPr/>
        </p:nvSpPr>
        <p:spPr>
          <a:xfrm>
            <a:off x="5438780" y="64389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a:t>
            </a:r>
            <a:r>
              <a:rPr lang="en-US" dirty="0" smtClean="0"/>
              <a:t>4</a:t>
            </a:r>
            <a:r>
              <a:rPr lang="zh-CN" altLang="en-US" dirty="0" smtClean="0"/>
              <a:t>）</a:t>
            </a:r>
            <a:r>
              <a:rPr lang="en-US" dirty="0" smtClean="0"/>
              <a:t>BX</a:t>
            </a:r>
            <a:r>
              <a:rPr lang="zh-CN" altLang="en-US" dirty="0" smtClean="0"/>
              <a:t>指令</a:t>
            </a:r>
          </a:p>
          <a:p>
            <a:r>
              <a:rPr lang="zh-CN" altLang="en-US" dirty="0" smtClean="0"/>
              <a:t>格式：</a:t>
            </a:r>
            <a:r>
              <a:rPr lang="en-US" dirty="0" smtClean="0"/>
              <a:t>BX </a:t>
            </a:r>
            <a:r>
              <a:rPr lang="zh-CN" altLang="en-US" dirty="0" smtClean="0"/>
              <a:t>目标地址</a:t>
            </a:r>
          </a:p>
          <a:p>
            <a:r>
              <a:rPr lang="zh-CN" altLang="en-US" dirty="0" smtClean="0"/>
              <a:t>功能：</a:t>
            </a:r>
            <a:r>
              <a:rPr lang="en-US" dirty="0" smtClean="0"/>
              <a:t>BX</a:t>
            </a:r>
            <a:r>
              <a:rPr lang="zh-CN" altLang="en-US" dirty="0" smtClean="0"/>
              <a:t>指令跳转到指令中所指定的目标地址，目标地址处的指令既可以是</a:t>
            </a:r>
            <a:r>
              <a:rPr lang="en-US" dirty="0" smtClean="0"/>
              <a:t>ARM</a:t>
            </a:r>
            <a:r>
              <a:rPr lang="zh-CN" altLang="en-US" dirty="0" smtClean="0"/>
              <a:t>指令，也可以是</a:t>
            </a:r>
            <a:r>
              <a:rPr lang="en-US" dirty="0" smtClean="0"/>
              <a:t>Thumb</a:t>
            </a:r>
            <a:r>
              <a:rPr lang="zh-CN" altLang="en-US" dirty="0" smtClean="0"/>
              <a:t>指令。</a:t>
            </a:r>
          </a:p>
          <a:p>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sz="4000" dirty="0" smtClean="0"/>
              <a:t>分支指令</a:t>
            </a:r>
            <a:endParaRPr lang="zh-CN" altLang="en-US" sz="40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en-US" dirty="0" smtClean="0"/>
              <a:t>数据处理指令可分为数据传送指令、算术逻辑运算指令和比较指令等。数据传送指令用于在寄存器和存储器之间进行数据的双向传输。算术逻辑运算指令完成常用的算术与逻辑的运算，该类指令不但将运算结果保存在目的寄存器中，同时更新</a:t>
            </a:r>
            <a:r>
              <a:rPr lang="en-US" dirty="0" smtClean="0"/>
              <a:t>CPSR</a:t>
            </a:r>
            <a:r>
              <a:rPr lang="zh-CN" altLang="en-US" dirty="0" smtClean="0"/>
              <a:t>中的相应条件标志位。</a:t>
            </a:r>
          </a:p>
          <a:p>
            <a:r>
              <a:rPr lang="zh-CN" altLang="en-US" dirty="0" smtClean="0"/>
              <a:t>（</a:t>
            </a:r>
            <a:r>
              <a:rPr lang="en-US" dirty="0" smtClean="0"/>
              <a:t>1</a:t>
            </a:r>
            <a:r>
              <a:rPr lang="zh-CN" altLang="en-US" dirty="0" smtClean="0"/>
              <a:t>）</a:t>
            </a:r>
            <a:r>
              <a:rPr lang="en-US" dirty="0" smtClean="0"/>
              <a:t>MOV</a:t>
            </a:r>
            <a:r>
              <a:rPr lang="zh-CN" altLang="en-US" dirty="0" smtClean="0"/>
              <a:t>指令</a:t>
            </a:r>
          </a:p>
          <a:p>
            <a:r>
              <a:rPr lang="zh-CN" altLang="en-US" dirty="0" smtClean="0"/>
              <a:t>格式：</a:t>
            </a:r>
            <a:r>
              <a:rPr lang="en-US" dirty="0" smtClean="0"/>
              <a:t>MOV{S} </a:t>
            </a:r>
            <a:r>
              <a:rPr lang="zh-CN" altLang="en-US" dirty="0" smtClean="0"/>
              <a:t>目的寄存器，源操作数</a:t>
            </a:r>
          </a:p>
          <a:p>
            <a:r>
              <a:rPr lang="zh-CN" altLang="en-US" dirty="0" smtClean="0"/>
              <a:t>功能：</a:t>
            </a:r>
            <a:r>
              <a:rPr lang="en-US" dirty="0" smtClean="0"/>
              <a:t>MOV</a:t>
            </a:r>
            <a:r>
              <a:rPr lang="zh-CN" altLang="en-US" dirty="0" smtClean="0"/>
              <a:t>指令可完成从另一个寄存器、被移位的寄存器或将一个立即数加载到目的寄存器。其中，</a:t>
            </a:r>
            <a:r>
              <a:rPr lang="en-US" dirty="0" smtClean="0"/>
              <a:t>S</a:t>
            </a:r>
            <a:r>
              <a:rPr lang="zh-CN" altLang="en-US" dirty="0" smtClean="0"/>
              <a:t>选项决定指令的操作是否影响</a:t>
            </a:r>
            <a:r>
              <a:rPr lang="en-US" dirty="0" smtClean="0"/>
              <a:t>CPSR</a:t>
            </a:r>
            <a:r>
              <a:rPr lang="zh-CN" altLang="en-US" dirty="0" smtClean="0"/>
              <a:t>中条件标志位的值，当没有</a:t>
            </a:r>
            <a:r>
              <a:rPr lang="en-US" dirty="0" smtClean="0"/>
              <a:t>S</a:t>
            </a:r>
            <a:r>
              <a:rPr lang="zh-CN" altLang="en-US" dirty="0" smtClean="0"/>
              <a:t>时指令不更新</a:t>
            </a:r>
            <a:r>
              <a:rPr lang="en-US" dirty="0" smtClean="0"/>
              <a:t>CPSR</a:t>
            </a:r>
            <a:r>
              <a:rPr lang="zh-CN" altLang="en-US" dirty="0" smtClean="0"/>
              <a:t>中条件标志位的值。</a:t>
            </a:r>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sz="4000" dirty="0" smtClean="0"/>
              <a:t>数据处理指令</a:t>
            </a:r>
            <a:endParaRPr lang="zh-CN" altLang="en-US" sz="40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428736"/>
            <a:ext cx="8229600" cy="4525963"/>
          </a:xfrm>
        </p:spPr>
        <p:txBody>
          <a:bodyPr>
            <a:normAutofit fontScale="85000" lnSpcReduction="20000"/>
          </a:bodyPr>
          <a:lstStyle/>
          <a:p>
            <a:r>
              <a:rPr lang="en-US" dirty="0" smtClean="0"/>
              <a:t>1</a:t>
            </a:r>
            <a:r>
              <a:rPr lang="zh-CN" altLang="en-US" dirty="0" smtClean="0"/>
              <a:t>．</a:t>
            </a:r>
            <a:r>
              <a:rPr lang="en-US" dirty="0" smtClean="0"/>
              <a:t>ARM</a:t>
            </a:r>
            <a:r>
              <a:rPr lang="zh-CN" altLang="en-US" dirty="0" smtClean="0"/>
              <a:t>内核版本命名规则</a:t>
            </a:r>
          </a:p>
          <a:p>
            <a:r>
              <a:rPr lang="en-US" dirty="0" smtClean="0"/>
              <a:t>ARM</a:t>
            </a:r>
            <a:r>
              <a:rPr lang="zh-CN" altLang="en-US" dirty="0" smtClean="0"/>
              <a:t>内核命名时以数字表示内核的版本号，以字母表示内核所支持的额外功能。</a:t>
            </a:r>
          </a:p>
          <a:p>
            <a:r>
              <a:rPr lang="zh-CN" altLang="en-US" dirty="0" smtClean="0"/>
              <a:t>规则如下：</a:t>
            </a:r>
          </a:p>
          <a:p>
            <a:r>
              <a:rPr lang="en-US" dirty="0" smtClean="0"/>
              <a:t>ARM{x}{y}{z}{T}{D}{M}{I}{E}{J}{F}{-S}</a:t>
            </a:r>
            <a:endParaRPr lang="zh-CN" altLang="en-US" dirty="0" smtClean="0"/>
          </a:p>
          <a:p>
            <a:r>
              <a:rPr lang="zh-CN" altLang="en-US" dirty="0" smtClean="0"/>
              <a:t>大括号内的字母是可选的，各个字母的含义如下。</a:t>
            </a:r>
          </a:p>
          <a:p>
            <a:r>
              <a:rPr lang="en-US" dirty="0" smtClean="0"/>
              <a:t>x</a:t>
            </a:r>
            <a:r>
              <a:rPr lang="en-US" altLang="zh-CN" dirty="0" smtClean="0"/>
              <a:t>—</a:t>
            </a:r>
            <a:r>
              <a:rPr lang="zh-CN" altLang="en-US" dirty="0" smtClean="0"/>
              <a:t>系列号，如</a:t>
            </a:r>
            <a:r>
              <a:rPr lang="en-US" dirty="0" smtClean="0"/>
              <a:t>ARM7</a:t>
            </a:r>
            <a:r>
              <a:rPr lang="zh-CN" altLang="en-US" dirty="0" smtClean="0"/>
              <a:t>中的“</a:t>
            </a:r>
            <a:r>
              <a:rPr lang="en-US" dirty="0" smtClean="0"/>
              <a:t>7</a:t>
            </a:r>
            <a:r>
              <a:rPr lang="zh-CN" altLang="en-US" dirty="0" smtClean="0"/>
              <a:t>”、</a:t>
            </a:r>
            <a:r>
              <a:rPr lang="en-US" dirty="0" smtClean="0"/>
              <a:t>ARM9</a:t>
            </a:r>
            <a:r>
              <a:rPr lang="zh-CN" altLang="en-US" dirty="0" smtClean="0"/>
              <a:t>中的“</a:t>
            </a:r>
            <a:r>
              <a:rPr lang="en-US" dirty="0" smtClean="0"/>
              <a:t>9</a:t>
            </a:r>
            <a:r>
              <a:rPr lang="zh-CN" altLang="en-US" dirty="0" smtClean="0"/>
              <a:t>”。</a:t>
            </a:r>
          </a:p>
          <a:p>
            <a:r>
              <a:rPr lang="en-US" dirty="0" smtClean="0"/>
              <a:t>y</a:t>
            </a:r>
            <a:r>
              <a:rPr lang="en-US" altLang="zh-CN" dirty="0" smtClean="0"/>
              <a:t>—</a:t>
            </a:r>
            <a:r>
              <a:rPr lang="zh-CN" altLang="en-US" dirty="0" smtClean="0"/>
              <a:t>内部存储管理</a:t>
            </a:r>
            <a:r>
              <a:rPr lang="en-US" dirty="0" smtClean="0"/>
              <a:t>/</a:t>
            </a:r>
            <a:r>
              <a:rPr lang="zh-CN" altLang="en-US" dirty="0" smtClean="0"/>
              <a:t>保护单元，如</a:t>
            </a:r>
            <a:r>
              <a:rPr lang="en-US" dirty="0" smtClean="0"/>
              <a:t>ARM72</a:t>
            </a:r>
            <a:r>
              <a:rPr lang="zh-CN" altLang="en-US" dirty="0" smtClean="0"/>
              <a:t>中的“</a:t>
            </a:r>
            <a:r>
              <a:rPr lang="en-US" dirty="0" smtClean="0"/>
              <a:t>2</a:t>
            </a:r>
            <a:r>
              <a:rPr lang="zh-CN" altLang="en-US" dirty="0" smtClean="0"/>
              <a:t>”、</a:t>
            </a:r>
            <a:r>
              <a:rPr lang="en-US" dirty="0" smtClean="0"/>
              <a:t>ARM94</a:t>
            </a:r>
            <a:r>
              <a:rPr lang="zh-CN" altLang="en-US" dirty="0" smtClean="0"/>
              <a:t>中的“</a:t>
            </a:r>
            <a:r>
              <a:rPr lang="en-US" dirty="0" smtClean="0"/>
              <a:t>4</a:t>
            </a:r>
            <a:r>
              <a:rPr lang="zh-CN" altLang="en-US" dirty="0" smtClean="0"/>
              <a:t>”。</a:t>
            </a:r>
          </a:p>
          <a:p>
            <a:r>
              <a:rPr lang="en-US" dirty="0" smtClean="0"/>
              <a:t>z</a:t>
            </a:r>
            <a:r>
              <a:rPr lang="en-US" altLang="zh-CN" dirty="0" smtClean="0"/>
              <a:t>—</a:t>
            </a:r>
            <a:r>
              <a:rPr lang="zh-CN" altLang="en-US" dirty="0" smtClean="0"/>
              <a:t>内含有高速缓存（</a:t>
            </a:r>
            <a:r>
              <a:rPr lang="en-US" dirty="0" smtClean="0"/>
              <a:t>Cache</a:t>
            </a:r>
            <a:r>
              <a:rPr lang="zh-CN" altLang="en-US" dirty="0" smtClean="0"/>
              <a:t>）。</a:t>
            </a:r>
          </a:p>
          <a:p>
            <a:r>
              <a:rPr lang="en-US" dirty="0" smtClean="0"/>
              <a:t>T</a:t>
            </a:r>
            <a:r>
              <a:rPr lang="en-US" altLang="zh-CN" dirty="0" smtClean="0"/>
              <a:t>—</a:t>
            </a:r>
            <a:r>
              <a:rPr lang="zh-CN" altLang="en-US" dirty="0" smtClean="0"/>
              <a:t>支持</a:t>
            </a:r>
            <a:r>
              <a:rPr lang="en-US" dirty="0" smtClean="0"/>
              <a:t>16</a:t>
            </a:r>
            <a:r>
              <a:rPr lang="zh-CN" altLang="en-US" dirty="0" smtClean="0"/>
              <a:t>位的</a:t>
            </a:r>
            <a:r>
              <a:rPr lang="en-US" dirty="0" smtClean="0"/>
              <a:t>Thumb</a:t>
            </a:r>
            <a:r>
              <a:rPr lang="zh-CN" altLang="en-US" dirty="0" smtClean="0"/>
              <a:t>指令集。</a:t>
            </a:r>
          </a:p>
          <a:p>
            <a:r>
              <a:rPr lang="en-US" dirty="0" smtClean="0"/>
              <a:t>D</a:t>
            </a:r>
            <a:r>
              <a:rPr lang="en-US" altLang="zh-CN" dirty="0" smtClean="0"/>
              <a:t>—</a:t>
            </a:r>
            <a:r>
              <a:rPr lang="zh-CN" altLang="en-US" dirty="0" smtClean="0"/>
              <a:t>支持</a:t>
            </a:r>
            <a:r>
              <a:rPr lang="en-US" dirty="0" smtClean="0"/>
              <a:t>JTAG</a:t>
            </a:r>
            <a:r>
              <a:rPr lang="zh-CN" altLang="en-US" dirty="0" smtClean="0"/>
              <a:t>片上调试。</a:t>
            </a:r>
          </a:p>
          <a:p>
            <a:r>
              <a:rPr lang="en-US" dirty="0" smtClean="0"/>
              <a:t>M</a:t>
            </a:r>
            <a:r>
              <a:rPr lang="en-US" altLang="zh-CN" dirty="0" smtClean="0"/>
              <a:t>—</a:t>
            </a:r>
            <a:r>
              <a:rPr lang="zh-CN" altLang="en-US" dirty="0" smtClean="0"/>
              <a:t>支持用于长乘法操作（</a:t>
            </a:r>
            <a:r>
              <a:rPr lang="en-US" dirty="0" smtClean="0"/>
              <a:t>64</a:t>
            </a:r>
            <a:r>
              <a:rPr lang="zh-CN" altLang="en-US" dirty="0" smtClean="0"/>
              <a:t>位结果）的</a:t>
            </a:r>
            <a:r>
              <a:rPr lang="en-US" dirty="0" smtClean="0"/>
              <a:t>ARM</a:t>
            </a:r>
            <a:r>
              <a:rPr lang="zh-CN" altLang="en-US" dirty="0" smtClean="0"/>
              <a:t>指令，包含快速乘法器。</a:t>
            </a:r>
          </a:p>
          <a:p>
            <a:endParaRPr lang="zh-CN" altLang="en-US" dirty="0"/>
          </a:p>
        </p:txBody>
      </p:sp>
      <p:sp>
        <p:nvSpPr>
          <p:cNvPr id="2" name="标题 1"/>
          <p:cNvSpPr>
            <a:spLocks noGrp="1"/>
          </p:cNvSpPr>
          <p:nvPr>
            <p:ph type="title"/>
          </p:nvPr>
        </p:nvSpPr>
        <p:spPr>
          <a:xfrm>
            <a:off x="457200" y="357174"/>
            <a:ext cx="8229600" cy="1143000"/>
          </a:xfrm>
        </p:spPr>
        <p:txBody>
          <a:bodyPr>
            <a:normAutofit/>
          </a:bodyPr>
          <a:lstStyle/>
          <a:p>
            <a:r>
              <a:rPr lang="en-US" sz="4400" dirty="0" smtClean="0"/>
              <a:t>ARM</a:t>
            </a:r>
            <a:r>
              <a:rPr lang="zh-CN" altLang="en-US" sz="4400" dirty="0" smtClean="0"/>
              <a:t>处理器内核系列</a:t>
            </a:r>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en-US" dirty="0" smtClean="0"/>
              <a:t>MOV R1, R0            ; </a:t>
            </a:r>
            <a:r>
              <a:rPr lang="zh-CN" altLang="en-US" dirty="0" smtClean="0"/>
              <a:t>将寄存器</a:t>
            </a:r>
            <a:r>
              <a:rPr lang="en-US" dirty="0" smtClean="0"/>
              <a:t>R0 </a:t>
            </a:r>
            <a:r>
              <a:rPr lang="zh-CN" altLang="en-US" dirty="0" smtClean="0"/>
              <a:t>的值传送到寄存器</a:t>
            </a:r>
            <a:r>
              <a:rPr lang="en-US" dirty="0" smtClean="0"/>
              <a:t>R1</a:t>
            </a:r>
            <a:endParaRPr lang="zh-CN" altLang="en-US" dirty="0" smtClean="0"/>
          </a:p>
          <a:p>
            <a:r>
              <a:rPr lang="en-US" dirty="0" smtClean="0"/>
              <a:t>MOV PC, R14           ; </a:t>
            </a:r>
            <a:r>
              <a:rPr lang="zh-CN" altLang="en-US" dirty="0" smtClean="0"/>
              <a:t>将寄存器</a:t>
            </a:r>
            <a:r>
              <a:rPr lang="en-US" dirty="0" smtClean="0"/>
              <a:t>R14 </a:t>
            </a:r>
            <a:r>
              <a:rPr lang="zh-CN" altLang="en-US" dirty="0" smtClean="0"/>
              <a:t>的值传送到</a:t>
            </a:r>
            <a:r>
              <a:rPr lang="en-US" dirty="0" smtClean="0"/>
              <a:t>PC</a:t>
            </a:r>
            <a:r>
              <a:rPr lang="zh-CN" altLang="en-US" dirty="0" smtClean="0"/>
              <a:t>，常用于子程序返回</a:t>
            </a:r>
          </a:p>
          <a:p>
            <a:r>
              <a:rPr lang="en-US" dirty="0" smtClean="0"/>
              <a:t> </a:t>
            </a:r>
            <a:endParaRPr lang="zh-CN" altLang="en-US" dirty="0" smtClean="0"/>
          </a:p>
          <a:p>
            <a:r>
              <a:rPr lang="zh-CN" altLang="en-US" dirty="0" smtClean="0"/>
              <a:t>（</a:t>
            </a:r>
            <a:r>
              <a:rPr lang="en-US" dirty="0" smtClean="0"/>
              <a:t>2</a:t>
            </a:r>
            <a:r>
              <a:rPr lang="zh-CN" altLang="en-US" dirty="0" smtClean="0"/>
              <a:t>）</a:t>
            </a:r>
            <a:r>
              <a:rPr lang="en-US" dirty="0" smtClean="0"/>
              <a:t>MVN</a:t>
            </a:r>
            <a:r>
              <a:rPr lang="zh-CN" altLang="en-US" dirty="0" smtClean="0"/>
              <a:t>指令</a:t>
            </a:r>
          </a:p>
          <a:p>
            <a:r>
              <a:rPr lang="zh-CN" altLang="en-US" dirty="0" smtClean="0"/>
              <a:t>格式：</a:t>
            </a:r>
            <a:r>
              <a:rPr lang="en-US" dirty="0" smtClean="0"/>
              <a:t>MVN{S} </a:t>
            </a:r>
            <a:r>
              <a:rPr lang="zh-CN" altLang="en-US" dirty="0" smtClean="0"/>
              <a:t>目的寄存器，源操作数</a:t>
            </a:r>
          </a:p>
          <a:p>
            <a:r>
              <a:rPr lang="zh-CN" altLang="en-US" dirty="0" smtClean="0"/>
              <a:t>功能：</a:t>
            </a:r>
            <a:r>
              <a:rPr lang="en-US" dirty="0" smtClean="0"/>
              <a:t>MVN</a:t>
            </a:r>
            <a:r>
              <a:rPr lang="zh-CN" altLang="en-US" dirty="0" smtClean="0"/>
              <a:t>指令可完成从另一个寄存器、被移位的寄存器或将一个立即数加载到目的寄存器。与</a:t>
            </a:r>
            <a:r>
              <a:rPr lang="en-US" dirty="0" smtClean="0"/>
              <a:t>MOV</a:t>
            </a:r>
            <a:r>
              <a:rPr lang="zh-CN" altLang="en-US" dirty="0" smtClean="0"/>
              <a:t>指令不同之处是在传送之前按位被取反了，即把一个被取反的值传送到目的寄存器中。其中</a:t>
            </a:r>
            <a:r>
              <a:rPr lang="en-US" dirty="0" smtClean="0"/>
              <a:t>S </a:t>
            </a:r>
            <a:r>
              <a:rPr lang="zh-CN" altLang="en-US" dirty="0" smtClean="0"/>
              <a:t>定指令的操作是否影响</a:t>
            </a:r>
            <a:r>
              <a:rPr lang="en-US" dirty="0" smtClean="0"/>
              <a:t>CPSR</a:t>
            </a:r>
            <a:r>
              <a:rPr lang="zh-CN" altLang="en-US" dirty="0" smtClean="0"/>
              <a:t>中条件标志位的值，当没有</a:t>
            </a:r>
            <a:r>
              <a:rPr lang="en-US" dirty="0" smtClean="0"/>
              <a:t>S</a:t>
            </a:r>
            <a:r>
              <a:rPr lang="zh-CN" altLang="en-US" dirty="0" smtClean="0"/>
              <a:t>时指令不更新</a:t>
            </a:r>
            <a:r>
              <a:rPr lang="en-US" dirty="0" smtClean="0"/>
              <a:t>CPSR</a:t>
            </a:r>
            <a:r>
              <a:rPr lang="zh-CN" altLang="en-US" dirty="0" smtClean="0"/>
              <a:t>中条件标志位的值。例如：</a:t>
            </a:r>
          </a:p>
          <a:p>
            <a:r>
              <a:rPr lang="en-US" dirty="0" smtClean="0"/>
              <a:t> </a:t>
            </a:r>
            <a:endParaRPr lang="zh-CN" altLang="en-US" dirty="0" smtClean="0"/>
          </a:p>
          <a:p>
            <a:r>
              <a:rPr lang="en-US" dirty="0" smtClean="0"/>
              <a:t>MVN R0, </a:t>
            </a:r>
            <a:r>
              <a:rPr lang="zh-CN" altLang="en-US" dirty="0" smtClean="0"/>
              <a:t>＃</a:t>
            </a:r>
            <a:r>
              <a:rPr lang="en-US" dirty="0" smtClean="0"/>
              <a:t>0           ; </a:t>
            </a:r>
            <a:r>
              <a:rPr lang="zh-CN" altLang="en-US" dirty="0" smtClean="0"/>
              <a:t>将立即数</a:t>
            </a:r>
            <a:r>
              <a:rPr lang="en-US" dirty="0" smtClean="0"/>
              <a:t>0 </a:t>
            </a:r>
            <a:r>
              <a:rPr lang="zh-CN" altLang="en-US" dirty="0" smtClean="0"/>
              <a:t>取反传送到寄存器</a:t>
            </a:r>
            <a:r>
              <a:rPr lang="en-US" dirty="0" smtClean="0"/>
              <a:t>R0</a:t>
            </a:r>
            <a:r>
              <a:rPr lang="zh-CN" altLang="en-US" dirty="0" smtClean="0"/>
              <a:t>中，完成后</a:t>
            </a:r>
            <a:r>
              <a:rPr lang="en-US" dirty="0" smtClean="0"/>
              <a:t>R0=−1</a:t>
            </a:r>
            <a:endParaRPr lang="zh-CN" altLang="en-US" dirty="0" smtClean="0"/>
          </a:p>
          <a:p>
            <a:r>
              <a:rPr lang="en-US" dirty="0" smtClean="0"/>
              <a:t> </a:t>
            </a:r>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sz="4000" dirty="0" smtClean="0"/>
              <a:t>数据处理指令</a:t>
            </a:r>
            <a:endParaRPr lang="zh-CN" altLang="en-US" sz="40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dirty="0" smtClean="0"/>
              <a:t>（</a:t>
            </a:r>
            <a:r>
              <a:rPr lang="en-US" dirty="0" smtClean="0"/>
              <a:t>3</a:t>
            </a:r>
            <a:r>
              <a:rPr lang="zh-CN" altLang="en-US" dirty="0" smtClean="0"/>
              <a:t>）</a:t>
            </a:r>
            <a:r>
              <a:rPr lang="en-US" dirty="0" smtClean="0"/>
              <a:t>CMP </a:t>
            </a:r>
            <a:r>
              <a:rPr lang="zh-CN" altLang="en-US" dirty="0" smtClean="0"/>
              <a:t>指令</a:t>
            </a:r>
          </a:p>
          <a:p>
            <a:r>
              <a:rPr lang="zh-CN" altLang="en-US" dirty="0" smtClean="0"/>
              <a:t>格式：</a:t>
            </a:r>
            <a:r>
              <a:rPr lang="en-US" dirty="0" smtClean="0"/>
              <a:t>CMP </a:t>
            </a:r>
            <a:r>
              <a:rPr lang="zh-CN" altLang="en-US" dirty="0" smtClean="0"/>
              <a:t>操作数</a:t>
            </a:r>
            <a:r>
              <a:rPr lang="en-US" dirty="0" smtClean="0"/>
              <a:t>1</a:t>
            </a:r>
            <a:r>
              <a:rPr lang="zh-CN" altLang="en-US" dirty="0" smtClean="0"/>
              <a:t>，操作数</a:t>
            </a:r>
            <a:r>
              <a:rPr lang="en-US" dirty="0" smtClean="0"/>
              <a:t>2</a:t>
            </a:r>
            <a:endParaRPr lang="zh-CN" altLang="en-US" dirty="0" smtClean="0"/>
          </a:p>
          <a:p>
            <a:r>
              <a:rPr lang="zh-CN" altLang="en-US" dirty="0" smtClean="0"/>
              <a:t>功能：</a:t>
            </a:r>
            <a:r>
              <a:rPr lang="en-US" dirty="0" smtClean="0"/>
              <a:t>CMP</a:t>
            </a:r>
            <a:r>
              <a:rPr lang="zh-CN" altLang="en-US" dirty="0" smtClean="0"/>
              <a:t>指令用于把一个寄存器的内容和另一个寄存器的内容或立即数进行比较，同时更新</a:t>
            </a:r>
            <a:r>
              <a:rPr lang="en-US" dirty="0" smtClean="0"/>
              <a:t>CPSR</a:t>
            </a:r>
            <a:r>
              <a:rPr lang="zh-CN" altLang="en-US" dirty="0" smtClean="0"/>
              <a:t>中条件标志位的值。该指令进行一次减法运算，但不存储结果，只更改条件标志位。标志位表示的是操作数</a:t>
            </a:r>
            <a:r>
              <a:rPr lang="en-US" dirty="0" smtClean="0"/>
              <a:t>1</a:t>
            </a:r>
            <a:r>
              <a:rPr lang="zh-CN" altLang="en-US" dirty="0" smtClean="0"/>
              <a:t>与操作数</a:t>
            </a:r>
            <a:r>
              <a:rPr lang="en-US" dirty="0" smtClean="0"/>
              <a:t>2</a:t>
            </a:r>
            <a:r>
              <a:rPr lang="zh-CN" altLang="en-US" dirty="0" smtClean="0"/>
              <a:t>的关系（大、小、相等），例如，当操作数</a:t>
            </a:r>
            <a:r>
              <a:rPr lang="en-US" dirty="0" smtClean="0"/>
              <a:t>1</a:t>
            </a:r>
            <a:r>
              <a:rPr lang="zh-CN" altLang="en-US" dirty="0" smtClean="0"/>
              <a:t>大于操作数</a:t>
            </a:r>
            <a:r>
              <a:rPr lang="en-US" dirty="0" smtClean="0"/>
              <a:t>2</a:t>
            </a:r>
            <a:r>
              <a:rPr lang="zh-CN" altLang="en-US" dirty="0" smtClean="0"/>
              <a:t>，则此后的有</a:t>
            </a:r>
            <a:r>
              <a:rPr lang="en-US" dirty="0" smtClean="0"/>
              <a:t>GT</a:t>
            </a:r>
            <a:r>
              <a:rPr lang="zh-CN" altLang="en-US" dirty="0" smtClean="0"/>
              <a:t>后缀的指令将可以执行。例如：</a:t>
            </a:r>
          </a:p>
          <a:p>
            <a:r>
              <a:rPr lang="en-US" dirty="0" smtClean="0"/>
              <a:t> </a:t>
            </a:r>
            <a:endParaRPr lang="zh-CN" altLang="en-US" dirty="0" smtClean="0"/>
          </a:p>
          <a:p>
            <a:r>
              <a:rPr lang="en-US" dirty="0" smtClean="0"/>
              <a:t>CMP R1, R0            ; </a:t>
            </a:r>
            <a:r>
              <a:rPr lang="zh-CN" altLang="en-US" dirty="0" smtClean="0"/>
              <a:t>将寄存器</a:t>
            </a:r>
            <a:r>
              <a:rPr lang="en-US" dirty="0" smtClean="0"/>
              <a:t>R1 </a:t>
            </a:r>
            <a:r>
              <a:rPr lang="zh-CN" altLang="en-US" dirty="0" smtClean="0"/>
              <a:t>的值与寄存器</a:t>
            </a:r>
            <a:r>
              <a:rPr lang="en-US" dirty="0" smtClean="0"/>
              <a:t>R0 </a:t>
            </a:r>
            <a:r>
              <a:rPr lang="zh-CN" altLang="en-US" dirty="0" smtClean="0"/>
              <a:t>的值相减，并根据结果设置</a:t>
            </a:r>
            <a:r>
              <a:rPr lang="en-US" dirty="0" smtClean="0"/>
              <a:t>CPSR </a:t>
            </a:r>
            <a:r>
              <a:rPr lang="zh-CN" altLang="en-US" dirty="0" smtClean="0"/>
              <a:t>的标志位</a:t>
            </a:r>
          </a:p>
          <a:p>
            <a:r>
              <a:rPr lang="en-US" dirty="0" smtClean="0"/>
              <a:t>CMP R1, </a:t>
            </a:r>
            <a:r>
              <a:rPr lang="zh-CN" altLang="en-US" dirty="0" smtClean="0"/>
              <a:t>＃</a:t>
            </a:r>
            <a:r>
              <a:rPr lang="en-US" dirty="0" smtClean="0"/>
              <a:t>100         ; </a:t>
            </a:r>
            <a:r>
              <a:rPr lang="zh-CN" altLang="en-US" dirty="0" smtClean="0"/>
              <a:t>将寄存器</a:t>
            </a:r>
            <a:r>
              <a:rPr lang="en-US" dirty="0" smtClean="0"/>
              <a:t>R1 </a:t>
            </a:r>
            <a:r>
              <a:rPr lang="zh-CN" altLang="en-US" dirty="0" smtClean="0"/>
              <a:t>的值与立即数</a:t>
            </a:r>
            <a:r>
              <a:rPr lang="en-US" dirty="0" smtClean="0"/>
              <a:t>100 </a:t>
            </a:r>
            <a:r>
              <a:rPr lang="zh-CN" altLang="en-US" dirty="0" smtClean="0"/>
              <a:t>相减，并根据结果设置</a:t>
            </a:r>
            <a:r>
              <a:rPr lang="en-US" dirty="0" smtClean="0"/>
              <a:t>CPSR </a:t>
            </a:r>
            <a:r>
              <a:rPr lang="zh-CN" altLang="en-US" dirty="0" smtClean="0"/>
              <a:t>的标志位</a:t>
            </a:r>
          </a:p>
          <a:p>
            <a:r>
              <a:rPr lang="en-US" dirty="0" smtClean="0"/>
              <a:t> </a:t>
            </a:r>
            <a:endParaRPr lang="zh-CN" altLang="en-US" dirty="0" smtClean="0"/>
          </a:p>
          <a:p>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sz="4000" dirty="0" smtClean="0"/>
              <a:t>数据处理指令</a:t>
            </a:r>
            <a:endParaRPr lang="zh-CN" altLang="en-US" sz="40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smtClean="0"/>
              <a:t>（</a:t>
            </a:r>
            <a:r>
              <a:rPr lang="en-US" dirty="0" smtClean="0"/>
              <a:t>4</a:t>
            </a:r>
            <a:r>
              <a:rPr lang="zh-CN" altLang="en-US" dirty="0" smtClean="0"/>
              <a:t>）</a:t>
            </a:r>
            <a:r>
              <a:rPr lang="en-US" dirty="0" smtClean="0"/>
              <a:t>CMN</a:t>
            </a:r>
            <a:r>
              <a:rPr lang="zh-CN" altLang="en-US" dirty="0" smtClean="0"/>
              <a:t>指令</a:t>
            </a:r>
          </a:p>
          <a:p>
            <a:r>
              <a:rPr lang="zh-CN" altLang="en-US" dirty="0" smtClean="0"/>
              <a:t>格式：</a:t>
            </a:r>
            <a:r>
              <a:rPr lang="en-US" dirty="0" smtClean="0"/>
              <a:t>CMN </a:t>
            </a:r>
            <a:r>
              <a:rPr lang="zh-CN" altLang="en-US" dirty="0" smtClean="0"/>
              <a:t>操作数</a:t>
            </a:r>
            <a:r>
              <a:rPr lang="en-US" dirty="0" smtClean="0"/>
              <a:t>1</a:t>
            </a:r>
            <a:r>
              <a:rPr lang="zh-CN" altLang="en-US" dirty="0" smtClean="0"/>
              <a:t>，操作数</a:t>
            </a:r>
            <a:r>
              <a:rPr lang="en-US" dirty="0" smtClean="0"/>
              <a:t>2</a:t>
            </a:r>
            <a:endParaRPr lang="zh-CN" altLang="en-US" dirty="0" smtClean="0"/>
          </a:p>
          <a:p>
            <a:r>
              <a:rPr lang="zh-CN" altLang="en-US" dirty="0" smtClean="0"/>
              <a:t>功能：</a:t>
            </a:r>
            <a:r>
              <a:rPr lang="en-US" dirty="0" smtClean="0"/>
              <a:t>CMN</a:t>
            </a:r>
            <a:r>
              <a:rPr lang="zh-CN" altLang="en-US" dirty="0" smtClean="0"/>
              <a:t>指令用于把一个寄存器的内容和另一个寄存器的内容或立即数取反后进行比较，同时更新</a:t>
            </a:r>
            <a:r>
              <a:rPr lang="en-US" dirty="0" smtClean="0"/>
              <a:t>CPSR</a:t>
            </a:r>
            <a:r>
              <a:rPr lang="zh-CN" altLang="en-US" dirty="0" smtClean="0"/>
              <a:t>中条件标志位的值。该指令实际完成操作数</a:t>
            </a:r>
            <a:r>
              <a:rPr lang="en-US" dirty="0" smtClean="0"/>
              <a:t>1</a:t>
            </a:r>
            <a:r>
              <a:rPr lang="zh-CN" altLang="en-US" dirty="0" smtClean="0"/>
              <a:t>和操作数</a:t>
            </a:r>
            <a:r>
              <a:rPr lang="en-US" dirty="0" smtClean="0"/>
              <a:t>2</a:t>
            </a:r>
            <a:r>
              <a:rPr lang="zh-CN" altLang="en-US" dirty="0" smtClean="0"/>
              <a:t>相加，并根据结果更改条件标志位。</a:t>
            </a:r>
          </a:p>
          <a:p>
            <a:r>
              <a:rPr lang="zh-CN" altLang="en-US" dirty="0" smtClean="0"/>
              <a:t>（</a:t>
            </a:r>
            <a:r>
              <a:rPr lang="en-US" dirty="0" smtClean="0"/>
              <a:t>5</a:t>
            </a:r>
            <a:r>
              <a:rPr lang="zh-CN" altLang="en-US" dirty="0" smtClean="0"/>
              <a:t>）</a:t>
            </a:r>
            <a:r>
              <a:rPr lang="en-US" dirty="0" smtClean="0"/>
              <a:t>TST</a:t>
            </a:r>
            <a:r>
              <a:rPr lang="zh-CN" altLang="en-US" dirty="0" smtClean="0"/>
              <a:t>指令</a:t>
            </a:r>
          </a:p>
          <a:p>
            <a:r>
              <a:rPr lang="zh-CN" altLang="en-US" dirty="0" smtClean="0"/>
              <a:t>格式：</a:t>
            </a:r>
            <a:r>
              <a:rPr lang="en-US" dirty="0" smtClean="0"/>
              <a:t>TST </a:t>
            </a:r>
            <a:r>
              <a:rPr lang="zh-CN" altLang="en-US" dirty="0" smtClean="0"/>
              <a:t>操作数</a:t>
            </a:r>
            <a:r>
              <a:rPr lang="en-US" dirty="0" smtClean="0"/>
              <a:t>1</a:t>
            </a:r>
            <a:r>
              <a:rPr lang="zh-CN" altLang="en-US" dirty="0" smtClean="0"/>
              <a:t>，操作数</a:t>
            </a:r>
            <a:r>
              <a:rPr lang="en-US" dirty="0" smtClean="0"/>
              <a:t>2</a:t>
            </a:r>
            <a:endParaRPr lang="zh-CN" altLang="en-US" dirty="0" smtClean="0"/>
          </a:p>
          <a:p>
            <a:r>
              <a:rPr lang="zh-CN" altLang="en-US" dirty="0" smtClean="0"/>
              <a:t>功能：</a:t>
            </a:r>
            <a:r>
              <a:rPr lang="en-US" dirty="0" smtClean="0"/>
              <a:t>TST</a:t>
            </a:r>
            <a:r>
              <a:rPr lang="zh-CN" altLang="en-US" dirty="0" smtClean="0"/>
              <a:t>指令用于把一个寄存器的内容和另一个寄存器的内容或立即数进行按位的与运算，并根据运算结果更新</a:t>
            </a:r>
            <a:r>
              <a:rPr lang="en-US" dirty="0" smtClean="0"/>
              <a:t>CPSR</a:t>
            </a:r>
            <a:r>
              <a:rPr lang="zh-CN" altLang="en-US" dirty="0" smtClean="0"/>
              <a:t>中条件标志位的值。操作数</a:t>
            </a:r>
            <a:r>
              <a:rPr lang="en-US" dirty="0" smtClean="0"/>
              <a:t>1</a:t>
            </a:r>
            <a:r>
              <a:rPr lang="zh-CN" altLang="en-US" dirty="0" smtClean="0"/>
              <a:t>是要测试的数据，而操作数</a:t>
            </a:r>
            <a:r>
              <a:rPr lang="en-US" dirty="0" smtClean="0"/>
              <a:t>2</a:t>
            </a:r>
            <a:r>
              <a:rPr lang="zh-CN" altLang="en-US" dirty="0" smtClean="0"/>
              <a:t>是一个位掩码，该指令一般用来检测是否设置了特定的位。</a:t>
            </a:r>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sz="4000" dirty="0" smtClean="0"/>
              <a:t>数据处理指令</a:t>
            </a:r>
            <a:endParaRPr lang="zh-CN" altLang="en-US" sz="40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en-US" dirty="0" smtClean="0"/>
              <a:t>（</a:t>
            </a:r>
            <a:r>
              <a:rPr lang="en-US" dirty="0" smtClean="0"/>
              <a:t>6</a:t>
            </a:r>
            <a:r>
              <a:rPr lang="zh-CN" altLang="en-US" dirty="0" smtClean="0"/>
              <a:t>）</a:t>
            </a:r>
            <a:r>
              <a:rPr lang="en-US" dirty="0" smtClean="0"/>
              <a:t>TEQ</a:t>
            </a:r>
            <a:r>
              <a:rPr lang="zh-CN" altLang="en-US" dirty="0" smtClean="0"/>
              <a:t>指令</a:t>
            </a:r>
          </a:p>
          <a:p>
            <a:r>
              <a:rPr lang="zh-CN" altLang="en-US" dirty="0" smtClean="0"/>
              <a:t>格式：</a:t>
            </a:r>
            <a:r>
              <a:rPr lang="en-US" dirty="0" smtClean="0"/>
              <a:t>TEQ </a:t>
            </a:r>
            <a:r>
              <a:rPr lang="zh-CN" altLang="en-US" dirty="0" smtClean="0"/>
              <a:t>操作数</a:t>
            </a:r>
            <a:r>
              <a:rPr lang="en-US" dirty="0" smtClean="0"/>
              <a:t>1</a:t>
            </a:r>
            <a:r>
              <a:rPr lang="zh-CN" altLang="en-US" dirty="0" smtClean="0"/>
              <a:t>，操作数</a:t>
            </a:r>
            <a:r>
              <a:rPr lang="en-US" dirty="0" smtClean="0"/>
              <a:t>2</a:t>
            </a:r>
            <a:endParaRPr lang="zh-CN" altLang="en-US" dirty="0" smtClean="0"/>
          </a:p>
          <a:p>
            <a:r>
              <a:rPr lang="zh-CN" altLang="en-US" dirty="0" smtClean="0"/>
              <a:t>功能：</a:t>
            </a:r>
            <a:r>
              <a:rPr lang="en-US" dirty="0" smtClean="0"/>
              <a:t>TEQ</a:t>
            </a:r>
            <a:r>
              <a:rPr lang="zh-CN" altLang="en-US" dirty="0" smtClean="0"/>
              <a:t>指令用于把一个寄存器的内容和另一个寄存器的内容或立即数进行按位的异或运算，并根据运算结果更新</a:t>
            </a:r>
            <a:r>
              <a:rPr lang="en-US" dirty="0" smtClean="0"/>
              <a:t>CPSR </a:t>
            </a:r>
            <a:r>
              <a:rPr lang="zh-CN" altLang="en-US" dirty="0" smtClean="0"/>
              <a:t>中条件标志位的值。该指令通常用于比较操作数</a:t>
            </a:r>
            <a:r>
              <a:rPr lang="en-US" dirty="0" smtClean="0"/>
              <a:t>1</a:t>
            </a:r>
            <a:r>
              <a:rPr lang="zh-CN" altLang="en-US" dirty="0" smtClean="0"/>
              <a:t>和操作数</a:t>
            </a:r>
            <a:r>
              <a:rPr lang="en-US" dirty="0" smtClean="0"/>
              <a:t>2</a:t>
            </a:r>
            <a:r>
              <a:rPr lang="zh-CN" altLang="en-US" dirty="0" smtClean="0"/>
              <a:t>是否相等。</a:t>
            </a:r>
          </a:p>
          <a:p>
            <a:r>
              <a:rPr lang="zh-CN" altLang="en-US" dirty="0" smtClean="0"/>
              <a:t>（</a:t>
            </a:r>
            <a:r>
              <a:rPr lang="en-US" dirty="0" smtClean="0"/>
              <a:t>7</a:t>
            </a:r>
            <a:r>
              <a:rPr lang="zh-CN" altLang="en-US" dirty="0" smtClean="0"/>
              <a:t>）</a:t>
            </a:r>
            <a:r>
              <a:rPr lang="en-US" dirty="0" smtClean="0"/>
              <a:t>ADD</a:t>
            </a:r>
            <a:r>
              <a:rPr lang="zh-CN" altLang="en-US" dirty="0" smtClean="0"/>
              <a:t>指令</a:t>
            </a:r>
          </a:p>
          <a:p>
            <a:r>
              <a:rPr lang="zh-CN" altLang="en-US" dirty="0" smtClean="0"/>
              <a:t>格式：</a:t>
            </a:r>
            <a:r>
              <a:rPr lang="en-US" dirty="0" smtClean="0"/>
              <a:t>ADD{S} </a:t>
            </a:r>
            <a:r>
              <a:rPr lang="zh-CN" altLang="en-US" dirty="0" smtClean="0"/>
              <a:t>目的寄存器，操作数</a:t>
            </a:r>
            <a:r>
              <a:rPr lang="en-US" dirty="0" smtClean="0"/>
              <a:t>1</a:t>
            </a:r>
            <a:r>
              <a:rPr lang="zh-CN" altLang="en-US" dirty="0" smtClean="0"/>
              <a:t>，操作数</a:t>
            </a:r>
            <a:r>
              <a:rPr lang="en-US" dirty="0" smtClean="0"/>
              <a:t>2</a:t>
            </a:r>
            <a:endParaRPr lang="zh-CN" altLang="en-US" dirty="0" smtClean="0"/>
          </a:p>
          <a:p>
            <a:r>
              <a:rPr lang="zh-CN" altLang="en-US" dirty="0" smtClean="0"/>
              <a:t>功能：</a:t>
            </a:r>
            <a:r>
              <a:rPr lang="en-US" dirty="0" smtClean="0"/>
              <a:t>ADD</a:t>
            </a:r>
            <a:r>
              <a:rPr lang="zh-CN" altLang="en-US" dirty="0" smtClean="0"/>
              <a:t>指令用于把两个操作数相加，并将结果存放到目的寄存器中。操作数</a:t>
            </a:r>
            <a:r>
              <a:rPr lang="en-US" dirty="0" smtClean="0"/>
              <a:t>1</a:t>
            </a:r>
            <a:r>
              <a:rPr lang="zh-CN" altLang="en-US" dirty="0" smtClean="0"/>
              <a:t>应是一个寄存器，操作数</a:t>
            </a:r>
            <a:r>
              <a:rPr lang="en-US" dirty="0" smtClean="0"/>
              <a:t>2</a:t>
            </a:r>
            <a:r>
              <a:rPr lang="zh-CN" altLang="en-US" dirty="0" smtClean="0"/>
              <a:t>可以是一个寄存器，被移位的寄存器，或一个立即数。例如：</a:t>
            </a:r>
          </a:p>
          <a:p>
            <a:r>
              <a:rPr lang="en-US" dirty="0" smtClean="0"/>
              <a:t> </a:t>
            </a:r>
            <a:endParaRPr lang="zh-CN" altLang="en-US" dirty="0" smtClean="0"/>
          </a:p>
          <a:p>
            <a:r>
              <a:rPr lang="pt-BR" dirty="0" smtClean="0"/>
              <a:t>ADD R0, R1, R2	; R0 = R1 + R2</a:t>
            </a:r>
            <a:endParaRPr lang="zh-CN" altLang="en-US" dirty="0" smtClean="0"/>
          </a:p>
          <a:p>
            <a:r>
              <a:rPr lang="pt-BR" dirty="0" smtClean="0"/>
              <a:t>ADD R0, R1, #100  	; R0 = R1 + 100</a:t>
            </a:r>
            <a:endParaRPr lang="zh-CN" altLang="en-US" dirty="0" smtClean="0"/>
          </a:p>
          <a:p>
            <a:r>
              <a:rPr lang="pt-BR" dirty="0" smtClean="0"/>
              <a:t>ADD R0, R1, R2, LSL#1	; R0 = R1 + (R2 &lt;&lt; </a:t>
            </a:r>
            <a:r>
              <a:rPr lang="zh-CN" altLang="en-US" dirty="0" smtClean="0"/>
              <a:t>（</a:t>
            </a:r>
            <a:r>
              <a:rPr lang="pt-BR" dirty="0" smtClean="0"/>
              <a:t>1</a:t>
            </a:r>
            <a:r>
              <a:rPr lang="zh-CN" altLang="en-US" dirty="0" smtClean="0"/>
              <a:t>）</a:t>
            </a:r>
          </a:p>
          <a:p>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sz="4000" dirty="0" smtClean="0"/>
              <a:t>数据处理指令</a:t>
            </a:r>
            <a:endParaRPr lang="zh-CN" altLang="en-US" sz="40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smtClean="0"/>
              <a:t>（</a:t>
            </a:r>
            <a:r>
              <a:rPr lang="pt-BR" dirty="0" smtClean="0"/>
              <a:t>8</a:t>
            </a:r>
            <a:r>
              <a:rPr lang="zh-CN" altLang="en-US" dirty="0" smtClean="0"/>
              <a:t>）</a:t>
            </a:r>
            <a:r>
              <a:rPr lang="pt-BR" dirty="0" smtClean="0"/>
              <a:t>ADC</a:t>
            </a:r>
            <a:r>
              <a:rPr lang="zh-CN" altLang="en-US" dirty="0" smtClean="0"/>
              <a:t>指令</a:t>
            </a:r>
          </a:p>
          <a:p>
            <a:r>
              <a:rPr lang="zh-CN" altLang="en-US" dirty="0" smtClean="0"/>
              <a:t>格式：</a:t>
            </a:r>
            <a:r>
              <a:rPr lang="pt-BR" dirty="0" smtClean="0"/>
              <a:t>ADC{S} </a:t>
            </a:r>
            <a:r>
              <a:rPr lang="zh-CN" altLang="en-US" dirty="0" smtClean="0"/>
              <a:t>目的寄存器，操作数</a:t>
            </a:r>
            <a:r>
              <a:rPr lang="pt-BR" dirty="0" smtClean="0"/>
              <a:t>1</a:t>
            </a:r>
            <a:r>
              <a:rPr lang="zh-CN" altLang="en-US" dirty="0" smtClean="0"/>
              <a:t>，操作数</a:t>
            </a:r>
            <a:r>
              <a:rPr lang="pt-BR" dirty="0" smtClean="0"/>
              <a:t>2</a:t>
            </a:r>
            <a:endParaRPr lang="zh-CN" altLang="en-US" dirty="0" smtClean="0"/>
          </a:p>
          <a:p>
            <a:r>
              <a:rPr lang="zh-CN" altLang="en-US" dirty="0" smtClean="0"/>
              <a:t>功能：</a:t>
            </a:r>
            <a:r>
              <a:rPr lang="pt-BR" dirty="0" smtClean="0"/>
              <a:t>ADC</a:t>
            </a:r>
            <a:r>
              <a:rPr lang="zh-CN" altLang="en-US" dirty="0" smtClean="0"/>
              <a:t>指令用于把两个操作数相加，再加上</a:t>
            </a:r>
            <a:r>
              <a:rPr lang="pt-BR" dirty="0" smtClean="0"/>
              <a:t>CPSR</a:t>
            </a:r>
            <a:r>
              <a:rPr lang="zh-CN" altLang="en-US" dirty="0" smtClean="0"/>
              <a:t>中的</a:t>
            </a:r>
            <a:r>
              <a:rPr lang="pt-BR" dirty="0" smtClean="0"/>
              <a:t>C</a:t>
            </a:r>
            <a:r>
              <a:rPr lang="zh-CN" altLang="en-US" dirty="0" smtClean="0"/>
              <a:t>条件标志位的值，并将结果存放到目的寄存器中。它使用一个进位标志位，这样就可以做比</a:t>
            </a:r>
            <a:r>
              <a:rPr lang="pt-BR" dirty="0" smtClean="0"/>
              <a:t>32</a:t>
            </a:r>
            <a:r>
              <a:rPr lang="zh-CN" altLang="en-US" dirty="0" smtClean="0"/>
              <a:t>位大的数的加法，注意不要忘记设置</a:t>
            </a:r>
            <a:r>
              <a:rPr lang="en-US" dirty="0" smtClean="0"/>
              <a:t>S</a:t>
            </a:r>
            <a:r>
              <a:rPr lang="zh-CN" altLang="en-US" dirty="0" smtClean="0"/>
              <a:t>后缀来更改进位标志。操作数</a:t>
            </a:r>
            <a:r>
              <a:rPr lang="en-US" dirty="0" smtClean="0"/>
              <a:t>1</a:t>
            </a:r>
            <a:r>
              <a:rPr lang="zh-CN" altLang="en-US" dirty="0" smtClean="0"/>
              <a:t>应是一个寄存器，操作数</a:t>
            </a:r>
            <a:r>
              <a:rPr lang="en-US" dirty="0" smtClean="0"/>
              <a:t>2</a:t>
            </a:r>
            <a:r>
              <a:rPr lang="zh-CN" altLang="en-US" dirty="0" smtClean="0"/>
              <a:t>可以是一个寄存器，被移位的寄存器，或一个立即数。</a:t>
            </a:r>
          </a:p>
          <a:p>
            <a:r>
              <a:rPr lang="zh-CN" altLang="en-US" dirty="0" smtClean="0"/>
              <a:t>以下指令序列完成两个</a:t>
            </a:r>
            <a:r>
              <a:rPr lang="en-US" dirty="0" smtClean="0"/>
              <a:t>128</a:t>
            </a:r>
            <a:r>
              <a:rPr lang="zh-CN" altLang="en-US" dirty="0" smtClean="0"/>
              <a:t>位数的加法，第</a:t>
            </a:r>
            <a:r>
              <a:rPr lang="en-US" dirty="0" smtClean="0"/>
              <a:t>1</a:t>
            </a:r>
            <a:r>
              <a:rPr lang="zh-CN" altLang="en-US" dirty="0" smtClean="0"/>
              <a:t>个数由高到低存放在寄存器</a:t>
            </a:r>
            <a:r>
              <a:rPr lang="en-US" dirty="0" smtClean="0"/>
              <a:t>R7</a:t>
            </a:r>
            <a:r>
              <a:rPr lang="zh-CN" altLang="en-US" dirty="0" smtClean="0"/>
              <a:t>～</a:t>
            </a:r>
            <a:r>
              <a:rPr lang="en-US" dirty="0" smtClean="0"/>
              <a:t>R4</a:t>
            </a:r>
            <a:r>
              <a:rPr lang="zh-CN" altLang="en-US" dirty="0" smtClean="0"/>
              <a:t>，第</a:t>
            </a:r>
            <a:r>
              <a:rPr lang="en-US" dirty="0" smtClean="0"/>
              <a:t>2</a:t>
            </a:r>
            <a:r>
              <a:rPr lang="zh-CN" altLang="en-US" dirty="0" smtClean="0"/>
              <a:t>个数由高到低存放在寄存器</a:t>
            </a:r>
            <a:r>
              <a:rPr lang="en-US" dirty="0" smtClean="0"/>
              <a:t>R11</a:t>
            </a:r>
            <a:r>
              <a:rPr lang="zh-CN" altLang="en-US" dirty="0" smtClean="0"/>
              <a:t>～</a:t>
            </a:r>
            <a:r>
              <a:rPr lang="en-US" dirty="0" smtClean="0"/>
              <a:t>R8</a:t>
            </a:r>
            <a:r>
              <a:rPr lang="zh-CN" altLang="en-US" dirty="0" smtClean="0"/>
              <a:t>，运算结果由高到低存放在寄存器</a:t>
            </a:r>
            <a:r>
              <a:rPr lang="en-US" dirty="0" smtClean="0"/>
              <a:t>R3</a:t>
            </a:r>
            <a:r>
              <a:rPr lang="zh-CN" altLang="en-US" dirty="0" smtClean="0"/>
              <a:t>～</a:t>
            </a:r>
            <a:r>
              <a:rPr lang="en-US" dirty="0" smtClean="0"/>
              <a:t>R0</a:t>
            </a:r>
            <a:r>
              <a:rPr lang="zh-CN" altLang="en-US" dirty="0" smtClean="0"/>
              <a:t>。</a:t>
            </a:r>
          </a:p>
          <a:p>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sz="4000" dirty="0" smtClean="0"/>
              <a:t>数据处理指令</a:t>
            </a:r>
            <a:endParaRPr lang="zh-CN" altLang="en-US" sz="40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smtClean="0"/>
              <a:t>（</a:t>
            </a:r>
            <a:r>
              <a:rPr lang="en-US" dirty="0" smtClean="0"/>
              <a:t>9</a:t>
            </a:r>
            <a:r>
              <a:rPr lang="zh-CN" altLang="en-US" dirty="0" smtClean="0"/>
              <a:t>）</a:t>
            </a:r>
            <a:r>
              <a:rPr lang="en-US" dirty="0" smtClean="0"/>
              <a:t>SUB</a:t>
            </a:r>
            <a:r>
              <a:rPr lang="zh-CN" altLang="en-US" dirty="0" smtClean="0"/>
              <a:t>指令</a:t>
            </a:r>
          </a:p>
          <a:p>
            <a:r>
              <a:rPr lang="zh-CN" altLang="en-US" dirty="0" smtClean="0"/>
              <a:t>格式：</a:t>
            </a:r>
            <a:r>
              <a:rPr lang="en-US" dirty="0" smtClean="0"/>
              <a:t>SUB{S} </a:t>
            </a:r>
            <a:r>
              <a:rPr lang="zh-CN" altLang="en-US" dirty="0" smtClean="0"/>
              <a:t>目的寄存器，操作数</a:t>
            </a:r>
            <a:r>
              <a:rPr lang="en-US" dirty="0" smtClean="0"/>
              <a:t>1</a:t>
            </a:r>
            <a:r>
              <a:rPr lang="zh-CN" altLang="en-US" dirty="0" smtClean="0"/>
              <a:t>，操作数</a:t>
            </a:r>
            <a:r>
              <a:rPr lang="en-US" dirty="0" smtClean="0"/>
              <a:t>2</a:t>
            </a:r>
            <a:endParaRPr lang="zh-CN" altLang="en-US" dirty="0" smtClean="0"/>
          </a:p>
          <a:p>
            <a:r>
              <a:rPr lang="zh-CN" altLang="en-US" dirty="0" smtClean="0"/>
              <a:t>功能：</a:t>
            </a:r>
            <a:r>
              <a:rPr lang="en-US" dirty="0" smtClean="0"/>
              <a:t>SUB</a:t>
            </a:r>
            <a:r>
              <a:rPr lang="zh-CN" altLang="en-US" dirty="0" smtClean="0"/>
              <a:t>指令用于把操作数</a:t>
            </a:r>
            <a:r>
              <a:rPr lang="en-US" dirty="0" smtClean="0"/>
              <a:t>1</a:t>
            </a:r>
            <a:r>
              <a:rPr lang="zh-CN" altLang="en-US" dirty="0" smtClean="0"/>
              <a:t>减去操作数</a:t>
            </a:r>
            <a:r>
              <a:rPr lang="en-US" dirty="0" smtClean="0"/>
              <a:t>2</a:t>
            </a:r>
            <a:r>
              <a:rPr lang="zh-CN" altLang="en-US" dirty="0" smtClean="0"/>
              <a:t>，并将结果存放到目的寄存器中。操作数</a:t>
            </a:r>
            <a:r>
              <a:rPr lang="en-US" dirty="0" smtClean="0"/>
              <a:t>1</a:t>
            </a:r>
            <a:r>
              <a:rPr lang="zh-CN" altLang="en-US" dirty="0" smtClean="0"/>
              <a:t>应是一个寄存器，操作数</a:t>
            </a:r>
            <a:r>
              <a:rPr lang="en-US" dirty="0" smtClean="0"/>
              <a:t>2</a:t>
            </a:r>
            <a:r>
              <a:rPr lang="zh-CN" altLang="en-US" dirty="0" smtClean="0"/>
              <a:t>可以是一个寄存器，被移位的寄存器，或一个立即数。该指令可用于有符号数或无符号数的减法运算。例如：</a:t>
            </a:r>
          </a:p>
          <a:p>
            <a:r>
              <a:rPr lang="en-US" dirty="0" smtClean="0"/>
              <a:t> </a:t>
            </a:r>
            <a:endParaRPr lang="zh-CN" altLang="en-US" dirty="0" smtClean="0"/>
          </a:p>
          <a:p>
            <a:r>
              <a:rPr lang="pt-BR" dirty="0" smtClean="0"/>
              <a:t>SUB R0, R1, R2	; R0 = R1 - R2</a:t>
            </a:r>
            <a:endParaRPr lang="zh-CN" altLang="en-US" dirty="0" smtClean="0"/>
          </a:p>
          <a:p>
            <a:r>
              <a:rPr lang="pt-BR" dirty="0" smtClean="0"/>
              <a:t>SUB R0, R1, #100	; R0 = R1 - 100</a:t>
            </a:r>
            <a:endParaRPr lang="zh-CN" altLang="en-US" dirty="0" smtClean="0"/>
          </a:p>
          <a:p>
            <a:r>
              <a:rPr lang="pt-BR" dirty="0" smtClean="0"/>
              <a:t>SUB R0, R1, R2, LSL#1	; R0 = R1 - (R2 &lt;&lt; 1)</a:t>
            </a:r>
            <a:endParaRPr lang="zh-CN" altLang="en-US" dirty="0" smtClean="0"/>
          </a:p>
          <a:p>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sz="4000" dirty="0" smtClean="0"/>
              <a:t>数据处理指令</a:t>
            </a:r>
            <a:endParaRPr lang="zh-CN" altLang="en-US" sz="40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a:t>
            </a:r>
            <a:r>
              <a:rPr lang="pt-BR" dirty="0" smtClean="0"/>
              <a:t>10</a:t>
            </a:r>
            <a:r>
              <a:rPr lang="zh-CN" altLang="en-US" dirty="0" smtClean="0"/>
              <a:t>）</a:t>
            </a:r>
            <a:r>
              <a:rPr lang="pt-BR" dirty="0" smtClean="0"/>
              <a:t>SBC</a:t>
            </a:r>
            <a:r>
              <a:rPr lang="zh-CN" altLang="en-US" dirty="0" smtClean="0"/>
              <a:t>指令</a:t>
            </a:r>
          </a:p>
          <a:p>
            <a:r>
              <a:rPr lang="zh-CN" altLang="en-US" dirty="0" smtClean="0"/>
              <a:t>格式：</a:t>
            </a:r>
            <a:r>
              <a:rPr lang="pt-BR" dirty="0" smtClean="0"/>
              <a:t>SBC{S} </a:t>
            </a:r>
            <a:r>
              <a:rPr lang="zh-CN" altLang="en-US" dirty="0" smtClean="0"/>
              <a:t>目的寄存器，操作数</a:t>
            </a:r>
            <a:r>
              <a:rPr lang="pt-BR" dirty="0" smtClean="0"/>
              <a:t>1</a:t>
            </a:r>
            <a:r>
              <a:rPr lang="zh-CN" altLang="en-US" dirty="0" smtClean="0"/>
              <a:t>，操作数</a:t>
            </a:r>
            <a:r>
              <a:rPr lang="pt-BR" dirty="0" smtClean="0"/>
              <a:t>2</a:t>
            </a:r>
            <a:endParaRPr lang="zh-CN" altLang="en-US" dirty="0" smtClean="0"/>
          </a:p>
          <a:p>
            <a:r>
              <a:rPr lang="zh-CN" altLang="en-US" dirty="0" smtClean="0"/>
              <a:t>功能：</a:t>
            </a:r>
            <a:r>
              <a:rPr lang="pt-BR" dirty="0" smtClean="0"/>
              <a:t>SBC</a:t>
            </a:r>
            <a:r>
              <a:rPr lang="zh-CN" altLang="en-US" dirty="0" smtClean="0"/>
              <a:t>指令用于把操作数</a:t>
            </a:r>
            <a:r>
              <a:rPr lang="pt-BR" dirty="0" smtClean="0"/>
              <a:t>1</a:t>
            </a:r>
            <a:r>
              <a:rPr lang="zh-CN" altLang="en-US" dirty="0" smtClean="0"/>
              <a:t>减去操作数</a:t>
            </a:r>
            <a:r>
              <a:rPr lang="pt-BR" dirty="0" smtClean="0"/>
              <a:t>2</a:t>
            </a:r>
            <a:r>
              <a:rPr lang="zh-CN" altLang="en-US" dirty="0" smtClean="0"/>
              <a:t>，再减去</a:t>
            </a:r>
            <a:r>
              <a:rPr lang="pt-BR" dirty="0" smtClean="0"/>
              <a:t>CPSR</a:t>
            </a:r>
            <a:r>
              <a:rPr lang="zh-CN" altLang="en-US" dirty="0" smtClean="0"/>
              <a:t>中的</a:t>
            </a:r>
            <a:r>
              <a:rPr lang="pt-BR" dirty="0" smtClean="0"/>
              <a:t>C</a:t>
            </a:r>
            <a:r>
              <a:rPr lang="zh-CN" altLang="en-US" dirty="0" smtClean="0"/>
              <a:t>条件标志位的反码，并将结果存放到目的寄存器中。操作数</a:t>
            </a:r>
            <a:r>
              <a:rPr lang="pt-BR" dirty="0" smtClean="0"/>
              <a:t>1</a:t>
            </a:r>
            <a:r>
              <a:rPr lang="zh-CN" altLang="en-US" dirty="0" smtClean="0"/>
              <a:t>应是一个寄存器，操作数</a:t>
            </a:r>
            <a:r>
              <a:rPr lang="pt-BR" dirty="0" smtClean="0"/>
              <a:t>2</a:t>
            </a:r>
            <a:r>
              <a:rPr lang="zh-CN" altLang="en-US" dirty="0" smtClean="0"/>
              <a:t>可以是一个寄存器，被移位的寄存器，或一个立即数。该指令使用进位标志来表示借位，这样就可以做大于</a:t>
            </a:r>
            <a:r>
              <a:rPr lang="en-US" dirty="0" smtClean="0"/>
              <a:t>32</a:t>
            </a:r>
            <a:r>
              <a:rPr lang="zh-CN" altLang="en-US" dirty="0" smtClean="0"/>
              <a:t>位的减法，注意不要忘记设置</a:t>
            </a:r>
            <a:r>
              <a:rPr lang="en-US" dirty="0" smtClean="0"/>
              <a:t>S</a:t>
            </a:r>
            <a:r>
              <a:rPr lang="zh-CN" altLang="en-US" dirty="0" smtClean="0"/>
              <a:t>后缀来更改进位标志。该指令可用于有符号数或无符号数的减法 运算。</a:t>
            </a:r>
          </a:p>
          <a:p>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sz="4000" dirty="0" smtClean="0"/>
              <a:t>数据处理指令</a:t>
            </a:r>
            <a:endParaRPr lang="zh-CN" altLang="en-US" sz="40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en-US" dirty="0" smtClean="0"/>
              <a:t>（</a:t>
            </a:r>
            <a:r>
              <a:rPr lang="en-US" dirty="0" smtClean="0"/>
              <a:t>11</a:t>
            </a:r>
            <a:r>
              <a:rPr lang="zh-CN" altLang="en-US" dirty="0" smtClean="0"/>
              <a:t>）</a:t>
            </a:r>
            <a:r>
              <a:rPr lang="en-US" dirty="0" smtClean="0"/>
              <a:t>RSB</a:t>
            </a:r>
            <a:r>
              <a:rPr lang="zh-CN" altLang="en-US" dirty="0" smtClean="0"/>
              <a:t>指令</a:t>
            </a:r>
          </a:p>
          <a:p>
            <a:r>
              <a:rPr lang="zh-CN" altLang="en-US" dirty="0" smtClean="0"/>
              <a:t>格式：</a:t>
            </a:r>
            <a:r>
              <a:rPr lang="en-US" dirty="0" smtClean="0"/>
              <a:t>RSB{S} </a:t>
            </a:r>
            <a:r>
              <a:rPr lang="zh-CN" altLang="en-US" dirty="0" smtClean="0"/>
              <a:t>目的寄存器，操作数</a:t>
            </a:r>
            <a:r>
              <a:rPr lang="en-US" dirty="0" smtClean="0"/>
              <a:t>1</a:t>
            </a:r>
            <a:r>
              <a:rPr lang="zh-CN" altLang="en-US" dirty="0" smtClean="0"/>
              <a:t>，操作数</a:t>
            </a:r>
            <a:r>
              <a:rPr lang="en-US" dirty="0" smtClean="0"/>
              <a:t>2</a:t>
            </a:r>
            <a:endParaRPr lang="zh-CN" altLang="en-US" dirty="0" smtClean="0"/>
          </a:p>
          <a:p>
            <a:r>
              <a:rPr lang="zh-CN" altLang="en-US" dirty="0" smtClean="0"/>
              <a:t>功能：</a:t>
            </a:r>
            <a:r>
              <a:rPr lang="en-US" dirty="0" smtClean="0"/>
              <a:t>RSB</a:t>
            </a:r>
            <a:r>
              <a:rPr lang="zh-CN" altLang="en-US" dirty="0" smtClean="0"/>
              <a:t>指令称为逆向减法指令，用于把操作数</a:t>
            </a:r>
            <a:r>
              <a:rPr lang="en-US" dirty="0" smtClean="0"/>
              <a:t>2</a:t>
            </a:r>
            <a:r>
              <a:rPr lang="zh-CN" altLang="en-US" dirty="0" smtClean="0"/>
              <a:t>减去操作数</a:t>
            </a:r>
            <a:r>
              <a:rPr lang="en-US" dirty="0" smtClean="0"/>
              <a:t>1</a:t>
            </a:r>
            <a:r>
              <a:rPr lang="zh-CN" altLang="en-US" dirty="0" smtClean="0"/>
              <a:t>，并将结果存放到目的寄存器中。操作数</a:t>
            </a:r>
            <a:r>
              <a:rPr lang="en-US" dirty="0" smtClean="0"/>
              <a:t>1</a:t>
            </a:r>
            <a:r>
              <a:rPr lang="zh-CN" altLang="en-US" dirty="0" smtClean="0"/>
              <a:t>应是一个寄存器，操作数</a:t>
            </a:r>
            <a:r>
              <a:rPr lang="en-US" dirty="0" smtClean="0"/>
              <a:t>2</a:t>
            </a:r>
            <a:r>
              <a:rPr lang="zh-CN" altLang="en-US" dirty="0" smtClean="0"/>
              <a:t>可以是一个寄存器，被移位的寄存器，或一个立即数。该指令可用于有符号数或无符号数的减法运算。</a:t>
            </a:r>
          </a:p>
          <a:p>
            <a:r>
              <a:rPr lang="zh-CN" altLang="en-US" dirty="0" smtClean="0"/>
              <a:t>（</a:t>
            </a:r>
            <a:r>
              <a:rPr lang="en-US" dirty="0" smtClean="0"/>
              <a:t>12</a:t>
            </a:r>
            <a:r>
              <a:rPr lang="zh-CN" altLang="en-US" dirty="0" smtClean="0"/>
              <a:t>）</a:t>
            </a:r>
            <a:r>
              <a:rPr lang="en-US" dirty="0" smtClean="0"/>
              <a:t>RSC</a:t>
            </a:r>
            <a:r>
              <a:rPr lang="zh-CN" altLang="en-US" dirty="0" smtClean="0"/>
              <a:t>指令</a:t>
            </a:r>
          </a:p>
          <a:p>
            <a:r>
              <a:rPr lang="zh-CN" altLang="en-US" dirty="0" smtClean="0"/>
              <a:t>格式：</a:t>
            </a:r>
            <a:r>
              <a:rPr lang="en-US" dirty="0" smtClean="0"/>
              <a:t>RSC{S}</a:t>
            </a:r>
            <a:r>
              <a:rPr lang="zh-CN" altLang="en-US" dirty="0" smtClean="0"/>
              <a:t>目的寄存器，操作数</a:t>
            </a:r>
            <a:r>
              <a:rPr lang="en-US" dirty="0" smtClean="0"/>
              <a:t>1</a:t>
            </a:r>
            <a:r>
              <a:rPr lang="zh-CN" altLang="en-US" dirty="0" smtClean="0"/>
              <a:t>，操作数</a:t>
            </a:r>
            <a:r>
              <a:rPr lang="en-US" dirty="0" smtClean="0"/>
              <a:t>2</a:t>
            </a:r>
            <a:endParaRPr lang="zh-CN" altLang="en-US" dirty="0" smtClean="0"/>
          </a:p>
          <a:p>
            <a:r>
              <a:rPr lang="zh-CN" altLang="en-US" dirty="0" smtClean="0"/>
              <a:t>功能：</a:t>
            </a:r>
            <a:r>
              <a:rPr lang="en-US" dirty="0" smtClean="0"/>
              <a:t>RSC</a:t>
            </a:r>
            <a:r>
              <a:rPr lang="zh-CN" altLang="en-US" dirty="0" smtClean="0"/>
              <a:t>指令用于把操作数</a:t>
            </a:r>
            <a:r>
              <a:rPr lang="en-US" dirty="0" smtClean="0"/>
              <a:t>2</a:t>
            </a:r>
            <a:r>
              <a:rPr lang="zh-CN" altLang="en-US" dirty="0" smtClean="0"/>
              <a:t>减去操作数</a:t>
            </a:r>
            <a:r>
              <a:rPr lang="en-US" dirty="0" smtClean="0"/>
              <a:t>1</a:t>
            </a:r>
            <a:r>
              <a:rPr lang="zh-CN" altLang="en-US" dirty="0" smtClean="0"/>
              <a:t>，再减去</a:t>
            </a:r>
            <a:r>
              <a:rPr lang="en-US" dirty="0" smtClean="0"/>
              <a:t>CPSR</a:t>
            </a:r>
            <a:r>
              <a:rPr lang="zh-CN" altLang="en-US" dirty="0" smtClean="0"/>
              <a:t>中的</a:t>
            </a:r>
            <a:r>
              <a:rPr lang="en-US" dirty="0" smtClean="0"/>
              <a:t>C</a:t>
            </a:r>
            <a:r>
              <a:rPr lang="zh-CN" altLang="en-US" dirty="0" smtClean="0"/>
              <a:t>条件标志位的反码，并将结果存放到目的寄存器中。操作数</a:t>
            </a:r>
            <a:r>
              <a:rPr lang="en-US" dirty="0" smtClean="0"/>
              <a:t>1</a:t>
            </a:r>
            <a:r>
              <a:rPr lang="zh-CN" altLang="en-US" dirty="0" smtClean="0"/>
              <a:t>应是一个寄存器，操作数</a:t>
            </a:r>
            <a:r>
              <a:rPr lang="en-US" dirty="0" smtClean="0"/>
              <a:t>2</a:t>
            </a:r>
            <a:r>
              <a:rPr lang="zh-CN" altLang="en-US" dirty="0" smtClean="0"/>
              <a:t>可以是一个寄存器，被移位的寄存器，或一个立即数。该指令使用进位标志来表示借位，这样就可以做大于</a:t>
            </a:r>
            <a:r>
              <a:rPr lang="en-US" dirty="0" smtClean="0"/>
              <a:t>32</a:t>
            </a:r>
            <a:r>
              <a:rPr lang="zh-CN" altLang="en-US" dirty="0" smtClean="0"/>
              <a:t>位的减法，注意不要忘记设置</a:t>
            </a:r>
            <a:r>
              <a:rPr lang="en-US" dirty="0" smtClean="0"/>
              <a:t>S</a:t>
            </a:r>
            <a:r>
              <a:rPr lang="zh-CN" altLang="en-US" dirty="0" smtClean="0"/>
              <a:t>后缀来更改进位标志。该指令可用于有符号数或无符号数的减法运算。</a:t>
            </a:r>
          </a:p>
          <a:p>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sz="4000" dirty="0" smtClean="0"/>
              <a:t>数据处理指令</a:t>
            </a:r>
            <a:endParaRPr lang="zh-CN" altLang="en-US" sz="40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zh-CN" altLang="en-US" dirty="0" smtClean="0"/>
              <a:t>（</a:t>
            </a:r>
            <a:r>
              <a:rPr lang="en-US" dirty="0" smtClean="0"/>
              <a:t>13</a:t>
            </a:r>
            <a:r>
              <a:rPr lang="zh-CN" altLang="en-US" dirty="0" smtClean="0"/>
              <a:t>）</a:t>
            </a:r>
            <a:r>
              <a:rPr lang="en-US" dirty="0" smtClean="0"/>
              <a:t>AND</a:t>
            </a:r>
            <a:r>
              <a:rPr lang="zh-CN" altLang="en-US" dirty="0" smtClean="0"/>
              <a:t>指令</a:t>
            </a:r>
          </a:p>
          <a:p>
            <a:r>
              <a:rPr lang="zh-CN" altLang="en-US" dirty="0" smtClean="0"/>
              <a:t>格式：</a:t>
            </a:r>
            <a:r>
              <a:rPr lang="en-US" dirty="0" smtClean="0"/>
              <a:t>AND{S} </a:t>
            </a:r>
            <a:r>
              <a:rPr lang="zh-CN" altLang="en-US" dirty="0" smtClean="0"/>
              <a:t>目的寄存器，操作数</a:t>
            </a:r>
            <a:r>
              <a:rPr lang="en-US" dirty="0" smtClean="0"/>
              <a:t>1</a:t>
            </a:r>
            <a:r>
              <a:rPr lang="zh-CN" altLang="en-US" dirty="0" smtClean="0"/>
              <a:t>，操作数</a:t>
            </a:r>
            <a:r>
              <a:rPr lang="en-US" dirty="0" smtClean="0"/>
              <a:t>2</a:t>
            </a:r>
            <a:endParaRPr lang="zh-CN" altLang="en-US" dirty="0" smtClean="0"/>
          </a:p>
          <a:p>
            <a:r>
              <a:rPr lang="zh-CN" altLang="en-US" dirty="0" smtClean="0"/>
              <a:t>功能：</a:t>
            </a:r>
            <a:r>
              <a:rPr lang="en-US" dirty="0" smtClean="0"/>
              <a:t>AND</a:t>
            </a:r>
            <a:r>
              <a:rPr lang="zh-CN" altLang="en-US" dirty="0" smtClean="0"/>
              <a:t>指令用于在两个操作数上进行逻辑与运算，并把结果放置到目的寄存器中。操作数</a:t>
            </a:r>
            <a:r>
              <a:rPr lang="en-US" dirty="0" smtClean="0"/>
              <a:t>1</a:t>
            </a:r>
            <a:r>
              <a:rPr lang="zh-CN" altLang="en-US" dirty="0" smtClean="0"/>
              <a:t>应是一个寄存器，操作数</a:t>
            </a:r>
            <a:r>
              <a:rPr lang="en-US" dirty="0" smtClean="0"/>
              <a:t>2</a:t>
            </a:r>
            <a:r>
              <a:rPr lang="zh-CN" altLang="en-US" dirty="0" smtClean="0"/>
              <a:t>可以是一个寄存器，被移位的寄存器，或一个立即数。该指令常用于屏蔽操作数</a:t>
            </a:r>
            <a:r>
              <a:rPr lang="en-US" dirty="0" smtClean="0"/>
              <a:t>1</a:t>
            </a:r>
            <a:r>
              <a:rPr lang="zh-CN" altLang="en-US" dirty="0" smtClean="0"/>
              <a:t>的某些位。例如：</a:t>
            </a:r>
          </a:p>
          <a:p>
            <a:r>
              <a:rPr lang="en-US" dirty="0" smtClean="0"/>
              <a:t> </a:t>
            </a:r>
            <a:endParaRPr lang="zh-CN" altLang="en-US" dirty="0" smtClean="0"/>
          </a:p>
          <a:p>
            <a:r>
              <a:rPr lang="en-US" dirty="0" smtClean="0"/>
              <a:t>AND R0, R0, </a:t>
            </a:r>
            <a:r>
              <a:rPr lang="zh-CN" altLang="en-US" dirty="0" smtClean="0"/>
              <a:t>＃</a:t>
            </a:r>
            <a:r>
              <a:rPr lang="en-US" dirty="0" smtClean="0"/>
              <a:t>3	; </a:t>
            </a:r>
            <a:r>
              <a:rPr lang="zh-CN" altLang="en-US" dirty="0" smtClean="0"/>
              <a:t>该指令保持</a:t>
            </a:r>
            <a:r>
              <a:rPr lang="en-US" dirty="0" smtClean="0"/>
              <a:t>R0 </a:t>
            </a:r>
            <a:r>
              <a:rPr lang="zh-CN" altLang="en-US" dirty="0" smtClean="0"/>
              <a:t>的</a:t>
            </a:r>
            <a:r>
              <a:rPr lang="en-US" dirty="0" smtClean="0"/>
              <a:t>0</a:t>
            </a:r>
            <a:r>
              <a:rPr lang="zh-CN" altLang="en-US" dirty="0" smtClean="0"/>
              <a:t>、</a:t>
            </a:r>
            <a:r>
              <a:rPr lang="en-US" dirty="0" smtClean="0"/>
              <a:t>1 </a:t>
            </a:r>
            <a:r>
              <a:rPr lang="zh-CN" altLang="en-US" dirty="0" smtClean="0"/>
              <a:t>位，其余位清零</a:t>
            </a:r>
          </a:p>
          <a:p>
            <a:r>
              <a:rPr lang="en-US" dirty="0" smtClean="0"/>
              <a:t> </a:t>
            </a:r>
            <a:endParaRPr lang="zh-CN" altLang="en-US" dirty="0" smtClean="0"/>
          </a:p>
          <a:p>
            <a:r>
              <a:rPr lang="zh-CN" altLang="en-US" dirty="0" smtClean="0"/>
              <a:t>（</a:t>
            </a:r>
            <a:r>
              <a:rPr lang="en-US" dirty="0" smtClean="0"/>
              <a:t>14</a:t>
            </a:r>
            <a:r>
              <a:rPr lang="zh-CN" altLang="en-US" dirty="0" smtClean="0"/>
              <a:t>）</a:t>
            </a:r>
            <a:r>
              <a:rPr lang="en-US" dirty="0" smtClean="0"/>
              <a:t>ORR</a:t>
            </a:r>
            <a:r>
              <a:rPr lang="zh-CN" altLang="en-US" dirty="0" smtClean="0"/>
              <a:t>指令</a:t>
            </a:r>
          </a:p>
          <a:p>
            <a:r>
              <a:rPr lang="zh-CN" altLang="en-US" dirty="0" smtClean="0"/>
              <a:t>格式：</a:t>
            </a:r>
            <a:r>
              <a:rPr lang="en-US" dirty="0" smtClean="0"/>
              <a:t>ORR{S}</a:t>
            </a:r>
            <a:r>
              <a:rPr lang="zh-CN" altLang="en-US" dirty="0" smtClean="0"/>
              <a:t>目的寄存器，操作数</a:t>
            </a:r>
            <a:r>
              <a:rPr lang="en-US" dirty="0" smtClean="0"/>
              <a:t>1</a:t>
            </a:r>
            <a:r>
              <a:rPr lang="zh-CN" altLang="en-US" dirty="0" smtClean="0"/>
              <a:t>，操作数</a:t>
            </a:r>
            <a:r>
              <a:rPr lang="en-US" dirty="0" smtClean="0"/>
              <a:t>2</a:t>
            </a:r>
            <a:endParaRPr lang="zh-CN" altLang="en-US" dirty="0" smtClean="0"/>
          </a:p>
          <a:p>
            <a:r>
              <a:rPr lang="zh-CN" altLang="en-US" dirty="0" smtClean="0"/>
              <a:t>功能：</a:t>
            </a:r>
            <a:r>
              <a:rPr lang="en-US" dirty="0" smtClean="0"/>
              <a:t>ORR</a:t>
            </a:r>
            <a:r>
              <a:rPr lang="zh-CN" altLang="en-US" dirty="0" smtClean="0"/>
              <a:t>指令用于在两个操作数上进行逻辑或运算，并把结果放置到目的寄存器中。操作数</a:t>
            </a:r>
            <a:r>
              <a:rPr lang="en-US" dirty="0" smtClean="0"/>
              <a:t>1</a:t>
            </a:r>
            <a:r>
              <a:rPr lang="zh-CN" altLang="en-US" dirty="0" smtClean="0"/>
              <a:t>应是一个寄存器，操作数</a:t>
            </a:r>
            <a:r>
              <a:rPr lang="en-US" dirty="0" smtClean="0"/>
              <a:t>2</a:t>
            </a:r>
            <a:r>
              <a:rPr lang="zh-CN" altLang="en-US" dirty="0" smtClean="0"/>
              <a:t>可以是一个寄存器，被移位的寄存器，或一个立即数。该指令常用于设置操作数</a:t>
            </a:r>
            <a:r>
              <a:rPr lang="en-US" dirty="0" smtClean="0"/>
              <a:t>1</a:t>
            </a:r>
            <a:r>
              <a:rPr lang="zh-CN" altLang="en-US" dirty="0" smtClean="0"/>
              <a:t>的某些位。例如：</a:t>
            </a:r>
          </a:p>
          <a:p>
            <a:r>
              <a:rPr lang="en-US" dirty="0" smtClean="0"/>
              <a:t> </a:t>
            </a:r>
            <a:endParaRPr lang="zh-CN" altLang="en-US" dirty="0" smtClean="0"/>
          </a:p>
          <a:p>
            <a:r>
              <a:rPr lang="en-US" dirty="0" smtClean="0"/>
              <a:t>ORR R0, R0, </a:t>
            </a:r>
            <a:r>
              <a:rPr lang="zh-CN" altLang="en-US" dirty="0" smtClean="0"/>
              <a:t>＃</a:t>
            </a:r>
            <a:r>
              <a:rPr lang="en-US" dirty="0" smtClean="0"/>
              <a:t>3	; </a:t>
            </a:r>
            <a:r>
              <a:rPr lang="zh-CN" altLang="en-US" dirty="0" smtClean="0"/>
              <a:t>该指令设置</a:t>
            </a:r>
            <a:r>
              <a:rPr lang="en-US" dirty="0" smtClean="0"/>
              <a:t>R0 </a:t>
            </a:r>
            <a:r>
              <a:rPr lang="zh-CN" altLang="en-US" dirty="0" smtClean="0"/>
              <a:t>的</a:t>
            </a:r>
            <a:r>
              <a:rPr lang="en-US" dirty="0" smtClean="0"/>
              <a:t>0</a:t>
            </a:r>
            <a:r>
              <a:rPr lang="zh-CN" altLang="en-US" dirty="0" smtClean="0"/>
              <a:t>、</a:t>
            </a:r>
            <a:r>
              <a:rPr lang="en-US" dirty="0" smtClean="0"/>
              <a:t>1 </a:t>
            </a:r>
            <a:r>
              <a:rPr lang="zh-CN" altLang="en-US" dirty="0" smtClean="0"/>
              <a:t>位，其余位保持不变</a:t>
            </a:r>
          </a:p>
          <a:p>
            <a:r>
              <a:rPr lang="en-US" dirty="0" smtClean="0"/>
              <a:t> </a:t>
            </a:r>
            <a:endParaRPr lang="zh-CN" altLang="en-US" dirty="0" smtClean="0"/>
          </a:p>
          <a:p>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sz="4000" dirty="0" smtClean="0"/>
              <a:t>数据处理指令</a:t>
            </a:r>
            <a:endParaRPr lang="zh-CN" altLang="en-US" sz="40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a:t>
            </a:r>
            <a:r>
              <a:rPr lang="en-US" dirty="0" smtClean="0"/>
              <a:t>15</a:t>
            </a:r>
            <a:r>
              <a:rPr lang="zh-CN" altLang="en-US" dirty="0" smtClean="0"/>
              <a:t>）</a:t>
            </a:r>
            <a:r>
              <a:rPr lang="en-US" dirty="0" smtClean="0"/>
              <a:t>EOR</a:t>
            </a:r>
            <a:r>
              <a:rPr lang="zh-CN" altLang="en-US" dirty="0" smtClean="0"/>
              <a:t>指令</a:t>
            </a:r>
          </a:p>
          <a:p>
            <a:r>
              <a:rPr lang="zh-CN" altLang="en-US" dirty="0" smtClean="0"/>
              <a:t>格式：</a:t>
            </a:r>
            <a:r>
              <a:rPr lang="en-US" dirty="0" smtClean="0"/>
              <a:t>EOR{S} </a:t>
            </a:r>
            <a:r>
              <a:rPr lang="zh-CN" altLang="en-US" dirty="0" smtClean="0"/>
              <a:t>目的寄存器，操作数</a:t>
            </a:r>
            <a:r>
              <a:rPr lang="en-US" dirty="0" smtClean="0"/>
              <a:t>1</a:t>
            </a:r>
            <a:r>
              <a:rPr lang="zh-CN" altLang="en-US" dirty="0" smtClean="0"/>
              <a:t>，操作数</a:t>
            </a:r>
            <a:r>
              <a:rPr lang="en-US" dirty="0" smtClean="0"/>
              <a:t>2</a:t>
            </a:r>
            <a:endParaRPr lang="zh-CN" altLang="en-US" dirty="0" smtClean="0"/>
          </a:p>
          <a:p>
            <a:r>
              <a:rPr lang="zh-CN" altLang="en-US" dirty="0" smtClean="0"/>
              <a:t>功能：</a:t>
            </a:r>
            <a:r>
              <a:rPr lang="en-US" dirty="0" smtClean="0"/>
              <a:t>EOR</a:t>
            </a:r>
            <a:r>
              <a:rPr lang="zh-CN" altLang="en-US" dirty="0" smtClean="0"/>
              <a:t>指令用于在两个操作数上进行逻辑异或运算，并把结果放置到目的寄存器中。操作数</a:t>
            </a:r>
            <a:r>
              <a:rPr lang="en-US" dirty="0" smtClean="0"/>
              <a:t>1</a:t>
            </a:r>
            <a:r>
              <a:rPr lang="zh-CN" altLang="en-US" dirty="0" smtClean="0"/>
              <a:t>应是一个寄存器，操作数</a:t>
            </a:r>
            <a:r>
              <a:rPr lang="en-US" dirty="0" smtClean="0"/>
              <a:t>2</a:t>
            </a:r>
            <a:r>
              <a:rPr lang="zh-CN" altLang="en-US" dirty="0" smtClean="0"/>
              <a:t>可以是一个寄存器，被移位的寄存器，或一个立即数。该指令常用于反转操作数</a:t>
            </a:r>
            <a:r>
              <a:rPr lang="en-US" dirty="0" smtClean="0"/>
              <a:t>1</a:t>
            </a:r>
            <a:r>
              <a:rPr lang="zh-CN" altLang="en-US" dirty="0" smtClean="0"/>
              <a:t>的某些位。例如：</a:t>
            </a:r>
          </a:p>
          <a:p>
            <a:r>
              <a:rPr lang="en-US" dirty="0" smtClean="0"/>
              <a:t> </a:t>
            </a:r>
            <a:endParaRPr lang="zh-CN" altLang="en-US" dirty="0" smtClean="0"/>
          </a:p>
          <a:p>
            <a:r>
              <a:rPr lang="en-US" dirty="0" smtClean="0"/>
              <a:t>EOR R0, R0, </a:t>
            </a:r>
            <a:r>
              <a:rPr lang="zh-CN" altLang="en-US" dirty="0" smtClean="0"/>
              <a:t>＃</a:t>
            </a:r>
            <a:r>
              <a:rPr lang="en-US" dirty="0" smtClean="0"/>
              <a:t>3	; </a:t>
            </a:r>
            <a:r>
              <a:rPr lang="zh-CN" altLang="en-US" dirty="0" smtClean="0"/>
              <a:t>该指令反转</a:t>
            </a:r>
            <a:r>
              <a:rPr lang="en-US" dirty="0" smtClean="0"/>
              <a:t>R0 </a:t>
            </a:r>
            <a:r>
              <a:rPr lang="zh-CN" altLang="en-US" dirty="0" smtClean="0"/>
              <a:t>的</a:t>
            </a:r>
            <a:r>
              <a:rPr lang="en-US" dirty="0" smtClean="0"/>
              <a:t>0</a:t>
            </a:r>
            <a:r>
              <a:rPr lang="zh-CN" altLang="en-US" dirty="0" smtClean="0"/>
              <a:t>、</a:t>
            </a:r>
            <a:r>
              <a:rPr lang="en-US" dirty="0" smtClean="0"/>
              <a:t>1 </a:t>
            </a:r>
            <a:r>
              <a:rPr lang="zh-CN" altLang="en-US" dirty="0" smtClean="0"/>
              <a:t>位，其余位保持不变</a:t>
            </a:r>
          </a:p>
          <a:p>
            <a:r>
              <a:rPr lang="en-US" dirty="0" smtClean="0"/>
              <a:t> </a:t>
            </a:r>
            <a:endParaRPr lang="zh-CN" altLang="en-US" dirty="0" smtClean="0"/>
          </a:p>
          <a:p>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sz="4000" dirty="0" smtClean="0"/>
              <a:t>数据处理指令</a:t>
            </a:r>
            <a:endParaRPr lang="zh-CN" altLang="en-US" sz="40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en-US" dirty="0" smtClean="0"/>
              <a:t>I</a:t>
            </a:r>
            <a:r>
              <a:rPr lang="en-US" altLang="zh-CN" dirty="0" smtClean="0"/>
              <a:t>—</a:t>
            </a:r>
            <a:r>
              <a:rPr lang="zh-CN" altLang="en-US" dirty="0" smtClean="0"/>
              <a:t>带有嵌入式追踪宏单元</a:t>
            </a:r>
            <a:r>
              <a:rPr lang="en-US" dirty="0" smtClean="0"/>
              <a:t>ETM</a:t>
            </a:r>
            <a:r>
              <a:rPr lang="zh-CN" altLang="en-US" dirty="0" smtClean="0"/>
              <a:t>（</a:t>
            </a:r>
            <a:r>
              <a:rPr lang="en-US" dirty="0" smtClean="0"/>
              <a:t>Embedded Trace Macro</a:t>
            </a:r>
            <a:r>
              <a:rPr lang="zh-CN" altLang="en-US" dirty="0" smtClean="0"/>
              <a:t>），用来设置断点和观察点的调试硬件。</a:t>
            </a:r>
          </a:p>
          <a:p>
            <a:r>
              <a:rPr lang="en-US" dirty="0" smtClean="0"/>
              <a:t>E</a:t>
            </a:r>
            <a:r>
              <a:rPr lang="en-US" altLang="zh-CN" dirty="0" smtClean="0"/>
              <a:t>—</a:t>
            </a:r>
            <a:r>
              <a:rPr lang="zh-CN" altLang="en-US" dirty="0" smtClean="0"/>
              <a:t>增强型</a:t>
            </a:r>
            <a:r>
              <a:rPr lang="en-US" dirty="0" smtClean="0"/>
              <a:t>DSP</a:t>
            </a:r>
            <a:r>
              <a:rPr lang="zh-CN" altLang="en-US" dirty="0" smtClean="0"/>
              <a:t>指令（基于</a:t>
            </a:r>
            <a:r>
              <a:rPr lang="en-US" dirty="0" smtClean="0"/>
              <a:t>TDMI</a:t>
            </a:r>
            <a:r>
              <a:rPr lang="zh-CN" altLang="en-US" dirty="0" smtClean="0"/>
              <a:t>）。</a:t>
            </a:r>
          </a:p>
          <a:p>
            <a:r>
              <a:rPr lang="en-US" dirty="0" smtClean="0"/>
              <a:t>J</a:t>
            </a:r>
            <a:r>
              <a:rPr lang="en-US" altLang="zh-CN" dirty="0" smtClean="0"/>
              <a:t>—</a:t>
            </a:r>
            <a:r>
              <a:rPr lang="zh-CN" altLang="en-US" dirty="0" smtClean="0"/>
              <a:t>含有</a:t>
            </a:r>
            <a:r>
              <a:rPr lang="en-US" dirty="0" smtClean="0"/>
              <a:t>Java</a:t>
            </a:r>
            <a:r>
              <a:rPr lang="zh-CN" altLang="en-US" dirty="0" smtClean="0"/>
              <a:t>加速器</a:t>
            </a:r>
            <a:r>
              <a:rPr lang="en-US" dirty="0" err="1" smtClean="0"/>
              <a:t>Jazelle</a:t>
            </a:r>
            <a:r>
              <a:rPr lang="zh-CN" altLang="en-US" dirty="0" smtClean="0"/>
              <a:t>，与</a:t>
            </a:r>
            <a:r>
              <a:rPr lang="en-US" dirty="0" smtClean="0"/>
              <a:t>Java</a:t>
            </a:r>
            <a:r>
              <a:rPr lang="zh-CN" altLang="en-US" dirty="0" smtClean="0"/>
              <a:t>虚拟机相比，</a:t>
            </a:r>
            <a:r>
              <a:rPr lang="en-US" dirty="0" err="1" smtClean="0"/>
              <a:t>Jazelle</a:t>
            </a:r>
            <a:r>
              <a:rPr lang="zh-CN" altLang="en-US" dirty="0" smtClean="0"/>
              <a:t>使</a:t>
            </a:r>
            <a:r>
              <a:rPr lang="en-US" dirty="0" smtClean="0"/>
              <a:t>Java</a:t>
            </a:r>
            <a:r>
              <a:rPr lang="zh-CN" altLang="en-US" dirty="0" smtClean="0"/>
              <a:t>代码运行速度提高了</a:t>
            </a:r>
            <a:r>
              <a:rPr lang="en-US" dirty="0" smtClean="0"/>
              <a:t>8</a:t>
            </a:r>
            <a:r>
              <a:rPr lang="zh-CN" altLang="en-US" dirty="0" smtClean="0"/>
              <a:t>倍，功耗降低到原来的</a:t>
            </a:r>
            <a:r>
              <a:rPr lang="en-US" dirty="0" smtClean="0"/>
              <a:t>80%</a:t>
            </a:r>
            <a:r>
              <a:rPr lang="zh-CN" altLang="en-US" dirty="0" smtClean="0"/>
              <a:t>。</a:t>
            </a:r>
          </a:p>
          <a:p>
            <a:r>
              <a:rPr lang="en-US" dirty="0" smtClean="0"/>
              <a:t>F</a:t>
            </a:r>
            <a:r>
              <a:rPr lang="en-US" altLang="zh-CN" dirty="0" smtClean="0"/>
              <a:t>—</a:t>
            </a:r>
            <a:r>
              <a:rPr lang="zh-CN" altLang="en-US" dirty="0" smtClean="0"/>
              <a:t>向量浮点单元。</a:t>
            </a:r>
          </a:p>
          <a:p>
            <a:r>
              <a:rPr lang="en-US" dirty="0" smtClean="0"/>
              <a:t>S</a:t>
            </a:r>
            <a:r>
              <a:rPr lang="en-US" altLang="zh-CN" dirty="0" smtClean="0"/>
              <a:t>—</a:t>
            </a:r>
            <a:r>
              <a:rPr lang="zh-CN" altLang="en-US" dirty="0" smtClean="0"/>
              <a:t>可综合版本，意味着处理器内核是以源代码形式提供的。这种源代码形式又可以被编译成一种易于</a:t>
            </a:r>
            <a:r>
              <a:rPr lang="en-US" dirty="0" smtClean="0"/>
              <a:t>EDA</a:t>
            </a:r>
            <a:r>
              <a:rPr lang="zh-CN" altLang="en-US" dirty="0" smtClean="0"/>
              <a:t>工具使用的形式。</a:t>
            </a:r>
          </a:p>
        </p:txBody>
      </p:sp>
      <p:sp>
        <p:nvSpPr>
          <p:cNvPr id="2" name="标题 1"/>
          <p:cNvSpPr>
            <a:spLocks noGrp="1"/>
          </p:cNvSpPr>
          <p:nvPr>
            <p:ph type="title"/>
          </p:nvPr>
        </p:nvSpPr>
        <p:spPr>
          <a:xfrm>
            <a:off x="457200" y="357174"/>
            <a:ext cx="8229600" cy="1143000"/>
          </a:xfrm>
        </p:spPr>
        <p:txBody>
          <a:bodyPr>
            <a:normAutofit/>
          </a:bodyPr>
          <a:lstStyle/>
          <a:p>
            <a:r>
              <a:rPr lang="en-US" sz="4400" dirty="0" smtClean="0"/>
              <a:t>ARM</a:t>
            </a:r>
            <a:r>
              <a:rPr lang="zh-CN" altLang="en-US" sz="4400" dirty="0" smtClean="0"/>
              <a:t>处理器内核系列</a:t>
            </a:r>
            <a:endParaRPr lang="zh-CN" altLang="en-US" sz="44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smtClean="0"/>
              <a:t>（</a:t>
            </a:r>
            <a:r>
              <a:rPr lang="en-US" dirty="0" smtClean="0"/>
              <a:t>16</a:t>
            </a:r>
            <a:r>
              <a:rPr lang="zh-CN" altLang="en-US" dirty="0" smtClean="0"/>
              <a:t>）</a:t>
            </a:r>
            <a:r>
              <a:rPr lang="en-US" dirty="0" smtClean="0"/>
              <a:t>BIC</a:t>
            </a:r>
            <a:r>
              <a:rPr lang="zh-CN" altLang="en-US" dirty="0" smtClean="0"/>
              <a:t>指令</a:t>
            </a:r>
          </a:p>
          <a:p>
            <a:r>
              <a:rPr lang="zh-CN" altLang="en-US" dirty="0" smtClean="0"/>
              <a:t>格式：</a:t>
            </a:r>
            <a:r>
              <a:rPr lang="en-US" dirty="0" smtClean="0"/>
              <a:t>BIC{S} </a:t>
            </a:r>
            <a:r>
              <a:rPr lang="zh-CN" altLang="en-US" dirty="0" smtClean="0"/>
              <a:t>目的寄存器，操作数</a:t>
            </a:r>
            <a:r>
              <a:rPr lang="en-US" dirty="0" smtClean="0"/>
              <a:t>1</a:t>
            </a:r>
            <a:r>
              <a:rPr lang="zh-CN" altLang="en-US" dirty="0" smtClean="0"/>
              <a:t>，操作数</a:t>
            </a:r>
            <a:r>
              <a:rPr lang="en-US" dirty="0" smtClean="0"/>
              <a:t>2</a:t>
            </a:r>
            <a:endParaRPr lang="zh-CN" altLang="en-US" dirty="0" smtClean="0"/>
          </a:p>
          <a:p>
            <a:r>
              <a:rPr lang="zh-CN" altLang="en-US" dirty="0" smtClean="0"/>
              <a:t>功能：</a:t>
            </a:r>
            <a:r>
              <a:rPr lang="en-US" dirty="0" smtClean="0"/>
              <a:t>BIC</a:t>
            </a:r>
            <a:r>
              <a:rPr lang="zh-CN" altLang="en-US" dirty="0" smtClean="0"/>
              <a:t>指令用于清除操作数</a:t>
            </a:r>
            <a:r>
              <a:rPr lang="en-US" dirty="0" smtClean="0"/>
              <a:t>1</a:t>
            </a:r>
            <a:r>
              <a:rPr lang="zh-CN" altLang="en-US" dirty="0" smtClean="0"/>
              <a:t>的某些位，并把结果放置到目的寄存器中。操作数</a:t>
            </a:r>
            <a:r>
              <a:rPr lang="en-US" dirty="0" smtClean="0"/>
              <a:t>1</a:t>
            </a:r>
            <a:r>
              <a:rPr lang="zh-CN" altLang="en-US" dirty="0" smtClean="0"/>
              <a:t>应是一个寄存器，操作数</a:t>
            </a:r>
            <a:r>
              <a:rPr lang="en-US" dirty="0" smtClean="0"/>
              <a:t>2</a:t>
            </a:r>
            <a:r>
              <a:rPr lang="zh-CN" altLang="en-US" dirty="0" smtClean="0"/>
              <a:t>可以是一个寄存器，被移位的寄存器，或一个立即数。操作数</a:t>
            </a:r>
            <a:r>
              <a:rPr lang="en-US" dirty="0" smtClean="0"/>
              <a:t>2</a:t>
            </a:r>
            <a:r>
              <a:rPr lang="zh-CN" altLang="en-US" dirty="0" smtClean="0"/>
              <a:t>为</a:t>
            </a:r>
            <a:r>
              <a:rPr lang="en-US" dirty="0" smtClean="0"/>
              <a:t>32</a:t>
            </a:r>
            <a:r>
              <a:rPr lang="zh-CN" altLang="en-US" dirty="0" smtClean="0"/>
              <a:t>位的掩码，如果在掩码中设置了某一位，则清除这一位。未设置的掩码位保持不变。例如：</a:t>
            </a:r>
          </a:p>
          <a:p>
            <a:r>
              <a:rPr lang="en-US" dirty="0" smtClean="0"/>
              <a:t> </a:t>
            </a:r>
            <a:endParaRPr lang="zh-CN" altLang="en-US" dirty="0" smtClean="0"/>
          </a:p>
          <a:p>
            <a:r>
              <a:rPr lang="en-US" dirty="0" smtClean="0"/>
              <a:t>BIC R0, R0, </a:t>
            </a:r>
            <a:r>
              <a:rPr lang="zh-CN" altLang="en-US" dirty="0" smtClean="0"/>
              <a:t>＃</a:t>
            </a:r>
            <a:r>
              <a:rPr lang="en-US" dirty="0" smtClean="0"/>
              <a:t>%1011	; </a:t>
            </a:r>
            <a:r>
              <a:rPr lang="zh-CN" altLang="en-US" dirty="0" smtClean="0"/>
              <a:t>该指令清除</a:t>
            </a:r>
            <a:r>
              <a:rPr lang="en-US" dirty="0" smtClean="0"/>
              <a:t> R0 </a:t>
            </a:r>
            <a:r>
              <a:rPr lang="zh-CN" altLang="en-US" dirty="0" smtClean="0"/>
              <a:t>中的位</a:t>
            </a:r>
            <a:r>
              <a:rPr lang="en-US" dirty="0" smtClean="0"/>
              <a:t> 0</a:t>
            </a:r>
            <a:r>
              <a:rPr lang="zh-CN" altLang="en-US" dirty="0" smtClean="0"/>
              <a:t>、</a:t>
            </a:r>
            <a:r>
              <a:rPr lang="en-US" dirty="0" smtClean="0"/>
              <a:t>1</a:t>
            </a:r>
            <a:r>
              <a:rPr lang="zh-CN" altLang="en-US" dirty="0" smtClean="0"/>
              <a:t>、和</a:t>
            </a:r>
            <a:r>
              <a:rPr lang="en-US" dirty="0" smtClean="0"/>
              <a:t> 3</a:t>
            </a:r>
            <a:r>
              <a:rPr lang="zh-CN" altLang="en-US" dirty="0" smtClean="0"/>
              <a:t>，其余的位保持不变</a:t>
            </a:r>
          </a:p>
          <a:p>
            <a:r>
              <a:rPr lang="en-US" dirty="0" smtClean="0"/>
              <a:t> </a:t>
            </a:r>
            <a:endParaRPr lang="zh-CN" altLang="en-US" dirty="0" smtClean="0"/>
          </a:p>
          <a:p>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sz="4000" dirty="0" smtClean="0"/>
              <a:t>数据处理指令</a:t>
            </a:r>
            <a:endParaRPr lang="zh-CN" altLang="en-US" sz="40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10000"/>
          </a:bodyPr>
          <a:lstStyle/>
          <a:p>
            <a:r>
              <a:rPr lang="en-US" dirty="0" smtClean="0"/>
              <a:t>ARM</a:t>
            </a:r>
            <a:r>
              <a:rPr lang="zh-CN" altLang="en-US" dirty="0" smtClean="0"/>
              <a:t>微处理器支持的乘法指令与乘加指令共有</a:t>
            </a:r>
            <a:r>
              <a:rPr lang="en-US" dirty="0" smtClean="0"/>
              <a:t>6</a:t>
            </a:r>
            <a:r>
              <a:rPr lang="zh-CN" altLang="en-US" dirty="0" smtClean="0"/>
              <a:t>条，可分为运算结果为</a:t>
            </a:r>
            <a:r>
              <a:rPr lang="en-US" dirty="0" smtClean="0"/>
              <a:t>32</a:t>
            </a:r>
            <a:r>
              <a:rPr lang="zh-CN" altLang="en-US" dirty="0" smtClean="0"/>
              <a:t>位和运算结果为</a:t>
            </a:r>
            <a:r>
              <a:rPr lang="en-US" dirty="0" smtClean="0"/>
              <a:t>64</a:t>
            </a:r>
            <a:r>
              <a:rPr lang="zh-CN" altLang="en-US" dirty="0" smtClean="0"/>
              <a:t>位两类，与前面的数据处理指令不同，指令中的所有操作数、目的寄存器必须为通用寄存器，不能对操作数使用立即数或被移位的寄存器，同时，目的寄存器和操作数</a:t>
            </a:r>
            <a:r>
              <a:rPr lang="en-US" dirty="0" smtClean="0"/>
              <a:t>1</a:t>
            </a:r>
            <a:r>
              <a:rPr lang="zh-CN" altLang="en-US" dirty="0" smtClean="0"/>
              <a:t>必须是不同的寄存器。</a:t>
            </a:r>
          </a:p>
          <a:p>
            <a:r>
              <a:rPr lang="zh-CN" altLang="en-US" dirty="0" smtClean="0"/>
              <a:t>（</a:t>
            </a:r>
            <a:r>
              <a:rPr lang="en-US" dirty="0" smtClean="0"/>
              <a:t>1</a:t>
            </a:r>
            <a:r>
              <a:rPr lang="zh-CN" altLang="en-US" dirty="0" smtClean="0"/>
              <a:t>）</a:t>
            </a:r>
            <a:r>
              <a:rPr lang="en-US" dirty="0" smtClean="0"/>
              <a:t>MUL</a:t>
            </a:r>
            <a:r>
              <a:rPr lang="zh-CN" altLang="en-US" dirty="0" smtClean="0"/>
              <a:t>指令</a:t>
            </a:r>
          </a:p>
          <a:p>
            <a:r>
              <a:rPr lang="zh-CN" altLang="en-US" dirty="0" smtClean="0"/>
              <a:t>格式：</a:t>
            </a:r>
            <a:r>
              <a:rPr lang="en-US" dirty="0" smtClean="0"/>
              <a:t>MUL{S} </a:t>
            </a:r>
            <a:r>
              <a:rPr lang="zh-CN" altLang="en-US" dirty="0" smtClean="0"/>
              <a:t>目的寄存器，操作数</a:t>
            </a:r>
            <a:r>
              <a:rPr lang="en-US" dirty="0" smtClean="0"/>
              <a:t>1</a:t>
            </a:r>
            <a:r>
              <a:rPr lang="zh-CN" altLang="en-US" dirty="0" smtClean="0"/>
              <a:t>，操作数</a:t>
            </a:r>
            <a:r>
              <a:rPr lang="en-US" dirty="0" smtClean="0"/>
              <a:t>2</a:t>
            </a:r>
            <a:endParaRPr lang="zh-CN" altLang="en-US" dirty="0" smtClean="0"/>
          </a:p>
          <a:p>
            <a:r>
              <a:rPr lang="zh-CN" altLang="en-US" dirty="0" smtClean="0"/>
              <a:t>功能：</a:t>
            </a:r>
            <a:r>
              <a:rPr lang="en-US" dirty="0" smtClean="0"/>
              <a:t>32</a:t>
            </a:r>
            <a:r>
              <a:rPr lang="zh-CN" altLang="en-US" dirty="0" smtClean="0"/>
              <a:t>位乘法指令，完成将操作数</a:t>
            </a:r>
            <a:r>
              <a:rPr lang="en-US" dirty="0" smtClean="0"/>
              <a:t>1</a:t>
            </a:r>
            <a:r>
              <a:rPr lang="zh-CN" altLang="en-US" dirty="0" smtClean="0"/>
              <a:t>与操作数</a:t>
            </a:r>
            <a:r>
              <a:rPr lang="en-US" dirty="0" smtClean="0"/>
              <a:t>2</a:t>
            </a:r>
            <a:r>
              <a:rPr lang="zh-CN" altLang="en-US" dirty="0" smtClean="0"/>
              <a:t>的乘法运算，并把结果放置到目的寄存器中，同时可以根据运算结果设置</a:t>
            </a:r>
            <a:r>
              <a:rPr lang="en-US" dirty="0" smtClean="0"/>
              <a:t>CPSR</a:t>
            </a:r>
            <a:r>
              <a:rPr lang="zh-CN" altLang="en-US" dirty="0" smtClean="0"/>
              <a:t>中相应的条件标志位。其中，操作数</a:t>
            </a:r>
            <a:r>
              <a:rPr lang="en-US" dirty="0" smtClean="0"/>
              <a:t>1</a:t>
            </a:r>
            <a:r>
              <a:rPr lang="zh-CN" altLang="en-US" dirty="0" smtClean="0"/>
              <a:t>和操作数</a:t>
            </a:r>
            <a:r>
              <a:rPr lang="en-US" dirty="0" smtClean="0"/>
              <a:t>2</a:t>
            </a:r>
            <a:r>
              <a:rPr lang="zh-CN" altLang="en-US" dirty="0" smtClean="0"/>
              <a:t>均为</a:t>
            </a:r>
            <a:r>
              <a:rPr lang="en-US" dirty="0" smtClean="0"/>
              <a:t>32</a:t>
            </a:r>
            <a:r>
              <a:rPr lang="zh-CN" altLang="en-US" dirty="0" smtClean="0"/>
              <a:t>位的有符号数或无符号数。例如：</a:t>
            </a:r>
          </a:p>
          <a:p>
            <a:r>
              <a:rPr lang="en-US" dirty="0" smtClean="0"/>
              <a:t> </a:t>
            </a:r>
            <a:endParaRPr lang="zh-CN" altLang="en-US" dirty="0" smtClean="0"/>
          </a:p>
          <a:p>
            <a:r>
              <a:rPr lang="pt-BR" dirty="0" smtClean="0"/>
              <a:t>MUL R0, R1, R2	; R0 = R1×R2</a:t>
            </a:r>
            <a:endParaRPr lang="zh-CN" altLang="en-US" dirty="0" smtClean="0"/>
          </a:p>
          <a:p>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sz="4000" dirty="0" smtClean="0"/>
              <a:t>乘法指令与乘加指令</a:t>
            </a:r>
            <a:endParaRPr lang="zh-CN" altLang="en-US" sz="40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350775"/>
            <a:ext cx="8229600" cy="4864307"/>
          </a:xfrm>
        </p:spPr>
        <p:txBody>
          <a:bodyPr>
            <a:normAutofit fontScale="62500" lnSpcReduction="20000"/>
          </a:bodyPr>
          <a:lstStyle/>
          <a:p>
            <a:r>
              <a:rPr lang="zh-CN" altLang="en-US" dirty="0" smtClean="0"/>
              <a:t>（</a:t>
            </a:r>
            <a:r>
              <a:rPr lang="pt-BR" dirty="0" smtClean="0"/>
              <a:t>2</a:t>
            </a:r>
            <a:r>
              <a:rPr lang="zh-CN" altLang="en-US" dirty="0" smtClean="0"/>
              <a:t>）</a:t>
            </a:r>
            <a:r>
              <a:rPr lang="pt-BR" dirty="0" smtClean="0"/>
              <a:t>MLA</a:t>
            </a:r>
            <a:r>
              <a:rPr lang="zh-CN" altLang="en-US" dirty="0" smtClean="0"/>
              <a:t>指令</a:t>
            </a:r>
          </a:p>
          <a:p>
            <a:r>
              <a:rPr lang="zh-CN" altLang="en-US" dirty="0" smtClean="0"/>
              <a:t>格式：</a:t>
            </a:r>
            <a:r>
              <a:rPr lang="en-US" dirty="0" smtClean="0"/>
              <a:t>MLA{S} </a:t>
            </a:r>
            <a:r>
              <a:rPr lang="zh-CN" altLang="en-US" dirty="0" smtClean="0"/>
              <a:t>目的寄存器，操作数</a:t>
            </a:r>
            <a:r>
              <a:rPr lang="en-US" dirty="0" smtClean="0"/>
              <a:t>1</a:t>
            </a:r>
            <a:r>
              <a:rPr lang="zh-CN" altLang="en-US" dirty="0" smtClean="0"/>
              <a:t>，操作数</a:t>
            </a:r>
            <a:r>
              <a:rPr lang="en-US" dirty="0" smtClean="0"/>
              <a:t>2</a:t>
            </a:r>
            <a:r>
              <a:rPr lang="zh-CN" altLang="en-US" dirty="0" smtClean="0"/>
              <a:t>，操作数</a:t>
            </a:r>
            <a:r>
              <a:rPr lang="en-US" dirty="0" smtClean="0"/>
              <a:t>3</a:t>
            </a:r>
            <a:endParaRPr lang="zh-CN" altLang="en-US" dirty="0" smtClean="0"/>
          </a:p>
          <a:p>
            <a:r>
              <a:rPr lang="zh-CN" altLang="en-US" dirty="0" smtClean="0"/>
              <a:t>功能：</a:t>
            </a:r>
            <a:r>
              <a:rPr lang="en-US" dirty="0" smtClean="0"/>
              <a:t>32</a:t>
            </a:r>
            <a:r>
              <a:rPr lang="zh-CN" altLang="en-US" dirty="0" smtClean="0"/>
              <a:t>位乘法指令，完成将操作数</a:t>
            </a:r>
            <a:r>
              <a:rPr lang="en-US" dirty="0" smtClean="0"/>
              <a:t>1</a:t>
            </a:r>
            <a:r>
              <a:rPr lang="zh-CN" altLang="en-US" dirty="0" smtClean="0"/>
              <a:t>与操作数</a:t>
            </a:r>
            <a:r>
              <a:rPr lang="en-US" dirty="0" smtClean="0"/>
              <a:t>2</a:t>
            </a:r>
            <a:r>
              <a:rPr lang="zh-CN" altLang="en-US" dirty="0" smtClean="0"/>
              <a:t>的乘法运算，再将乘积加上操作数</a:t>
            </a:r>
            <a:r>
              <a:rPr lang="en-US" dirty="0" smtClean="0"/>
              <a:t>3</a:t>
            </a:r>
            <a:r>
              <a:rPr lang="zh-CN" altLang="en-US" dirty="0" smtClean="0"/>
              <a:t>，并把结果放置到目的寄存器中，同时可以根据运算结果设置</a:t>
            </a:r>
            <a:r>
              <a:rPr lang="en-US" dirty="0" smtClean="0"/>
              <a:t>CPSR</a:t>
            </a:r>
            <a:r>
              <a:rPr lang="zh-CN" altLang="en-US" dirty="0" smtClean="0"/>
              <a:t>中相应的条件标志位。其中，操作数</a:t>
            </a:r>
            <a:r>
              <a:rPr lang="en-US" dirty="0" smtClean="0"/>
              <a:t>1</a:t>
            </a:r>
            <a:r>
              <a:rPr lang="zh-CN" altLang="en-US" dirty="0" smtClean="0"/>
              <a:t>和操作数</a:t>
            </a:r>
            <a:r>
              <a:rPr lang="en-US" dirty="0" smtClean="0"/>
              <a:t>2</a:t>
            </a:r>
            <a:r>
              <a:rPr lang="zh-CN" altLang="en-US" dirty="0" smtClean="0"/>
              <a:t>均为</a:t>
            </a:r>
            <a:r>
              <a:rPr lang="en-US" dirty="0" smtClean="0"/>
              <a:t>32</a:t>
            </a:r>
            <a:r>
              <a:rPr lang="zh-CN" altLang="en-US" dirty="0" smtClean="0"/>
              <a:t>位的有符号数或无符号数。例如：</a:t>
            </a:r>
          </a:p>
          <a:p>
            <a:r>
              <a:rPr lang="en-US" dirty="0" smtClean="0"/>
              <a:t> </a:t>
            </a:r>
            <a:endParaRPr lang="zh-CN" altLang="en-US" dirty="0" smtClean="0"/>
          </a:p>
          <a:p>
            <a:r>
              <a:rPr lang="pt-BR" dirty="0" smtClean="0"/>
              <a:t>MLA R0, R1, R2, R3; R0 = R1 × R2 + R3</a:t>
            </a:r>
            <a:endParaRPr lang="zh-CN" altLang="en-US" dirty="0" smtClean="0"/>
          </a:p>
          <a:p>
            <a:r>
              <a:rPr lang="en-US" dirty="0" smtClean="0"/>
              <a:t> </a:t>
            </a:r>
            <a:endParaRPr lang="zh-CN" altLang="en-US" dirty="0" smtClean="0"/>
          </a:p>
          <a:p>
            <a:r>
              <a:rPr lang="zh-CN" altLang="en-US" dirty="0" smtClean="0"/>
              <a:t>（</a:t>
            </a:r>
            <a:r>
              <a:rPr lang="pt-BR" dirty="0" smtClean="0"/>
              <a:t>3</a:t>
            </a:r>
            <a:r>
              <a:rPr lang="zh-CN" altLang="en-US" dirty="0" smtClean="0"/>
              <a:t>）</a:t>
            </a:r>
            <a:r>
              <a:rPr lang="pt-BR" dirty="0" smtClean="0"/>
              <a:t>SMULL</a:t>
            </a:r>
            <a:r>
              <a:rPr lang="zh-CN" altLang="en-US" dirty="0" smtClean="0"/>
              <a:t>指令</a:t>
            </a:r>
          </a:p>
          <a:p>
            <a:r>
              <a:rPr lang="zh-CN" altLang="en-US" dirty="0" smtClean="0"/>
              <a:t>格式：</a:t>
            </a:r>
            <a:r>
              <a:rPr lang="en-US" dirty="0" smtClean="0"/>
              <a:t>SMULL{S} </a:t>
            </a:r>
            <a:r>
              <a:rPr lang="zh-CN" altLang="en-US" dirty="0" smtClean="0"/>
              <a:t>目的寄存器</a:t>
            </a:r>
            <a:r>
              <a:rPr lang="en-US" dirty="0" smtClean="0"/>
              <a:t>Low</a:t>
            </a:r>
            <a:r>
              <a:rPr lang="zh-CN" altLang="en-US" dirty="0" smtClean="0"/>
              <a:t>，目的寄存器低</a:t>
            </a:r>
            <a:r>
              <a:rPr lang="en-US" dirty="0" smtClean="0"/>
              <a:t>High</a:t>
            </a:r>
            <a:r>
              <a:rPr lang="zh-CN" altLang="en-US" dirty="0" smtClean="0"/>
              <a:t>，操作数</a:t>
            </a:r>
            <a:r>
              <a:rPr lang="en-US" dirty="0" smtClean="0"/>
              <a:t>1</a:t>
            </a:r>
            <a:r>
              <a:rPr lang="zh-CN" altLang="en-US" dirty="0" smtClean="0"/>
              <a:t>，操作数</a:t>
            </a:r>
            <a:r>
              <a:rPr lang="en-US" dirty="0" smtClean="0"/>
              <a:t>2	</a:t>
            </a:r>
            <a:endParaRPr lang="zh-CN" altLang="en-US" dirty="0" smtClean="0"/>
          </a:p>
          <a:p>
            <a:r>
              <a:rPr lang="zh-CN" altLang="en-US" dirty="0" smtClean="0"/>
              <a:t>功能：</a:t>
            </a:r>
            <a:r>
              <a:rPr lang="en-US" dirty="0" smtClean="0"/>
              <a:t>64</a:t>
            </a:r>
            <a:r>
              <a:rPr lang="zh-CN" altLang="en-US" dirty="0" smtClean="0"/>
              <a:t>位有符号数乘法指令，完成将操作数</a:t>
            </a:r>
            <a:r>
              <a:rPr lang="en-US" dirty="0" smtClean="0"/>
              <a:t>1</a:t>
            </a:r>
            <a:r>
              <a:rPr lang="zh-CN" altLang="en-US" dirty="0" smtClean="0"/>
              <a:t>与操作数</a:t>
            </a:r>
            <a:r>
              <a:rPr lang="en-US" dirty="0" smtClean="0"/>
              <a:t>2</a:t>
            </a:r>
            <a:r>
              <a:rPr lang="zh-CN" altLang="en-US" dirty="0" smtClean="0"/>
              <a:t>的乘法运算，并把结果的低</a:t>
            </a:r>
            <a:r>
              <a:rPr lang="en-US" dirty="0" smtClean="0"/>
              <a:t>32</a:t>
            </a:r>
            <a:r>
              <a:rPr lang="zh-CN" altLang="en-US" dirty="0" smtClean="0"/>
              <a:t>位放置到目的寄存器</a:t>
            </a:r>
            <a:r>
              <a:rPr lang="en-US" dirty="0" smtClean="0"/>
              <a:t>Low</a:t>
            </a:r>
            <a:r>
              <a:rPr lang="zh-CN" altLang="en-US" dirty="0" smtClean="0"/>
              <a:t>中，结果的高</a:t>
            </a:r>
            <a:r>
              <a:rPr lang="en-US" dirty="0" smtClean="0"/>
              <a:t>32</a:t>
            </a:r>
            <a:r>
              <a:rPr lang="zh-CN" altLang="en-US" dirty="0" smtClean="0"/>
              <a:t>位放置到目的寄存器</a:t>
            </a:r>
            <a:r>
              <a:rPr lang="en-US" dirty="0" smtClean="0"/>
              <a:t>High</a:t>
            </a:r>
            <a:r>
              <a:rPr lang="zh-CN" altLang="en-US" dirty="0" smtClean="0"/>
              <a:t>中，同时可以根据运算结果设置</a:t>
            </a:r>
            <a:r>
              <a:rPr lang="en-US" dirty="0" smtClean="0"/>
              <a:t>CPSR</a:t>
            </a:r>
            <a:r>
              <a:rPr lang="zh-CN" altLang="en-US" dirty="0" smtClean="0"/>
              <a:t>中相应的条件标志位。其中，操作数</a:t>
            </a:r>
            <a:r>
              <a:rPr lang="en-US" dirty="0" smtClean="0"/>
              <a:t>1</a:t>
            </a:r>
            <a:r>
              <a:rPr lang="zh-CN" altLang="en-US" dirty="0" smtClean="0"/>
              <a:t>和操作数</a:t>
            </a:r>
            <a:r>
              <a:rPr lang="en-US" dirty="0" smtClean="0"/>
              <a:t>2</a:t>
            </a:r>
            <a:r>
              <a:rPr lang="zh-CN" altLang="en-US" dirty="0" smtClean="0"/>
              <a:t>均为</a:t>
            </a:r>
            <a:r>
              <a:rPr lang="en-US" dirty="0" smtClean="0"/>
              <a:t>32</a:t>
            </a:r>
            <a:r>
              <a:rPr lang="zh-CN" altLang="en-US" dirty="0" smtClean="0"/>
              <a:t>位的有符号数。例如：</a:t>
            </a:r>
          </a:p>
          <a:p>
            <a:r>
              <a:rPr lang="en-US" dirty="0" smtClean="0"/>
              <a:t> </a:t>
            </a:r>
            <a:endParaRPr lang="zh-CN" altLang="en-US" dirty="0" smtClean="0"/>
          </a:p>
          <a:p>
            <a:r>
              <a:rPr lang="pt-BR" dirty="0" smtClean="0"/>
              <a:t>SMULL R0, R1, R2, R3     ; R0 = (R2 </a:t>
            </a:r>
            <a:r>
              <a:rPr lang="en-US" altLang="zh-CN" dirty="0" smtClean="0"/>
              <a:t>×</a:t>
            </a:r>
            <a:r>
              <a:rPr lang="pt-BR" dirty="0" smtClean="0"/>
              <a:t> R3)</a:t>
            </a:r>
            <a:r>
              <a:rPr lang="zh-CN" altLang="en-US" dirty="0" smtClean="0"/>
              <a:t>的低</a:t>
            </a:r>
            <a:r>
              <a:rPr lang="pt-BR" dirty="0" smtClean="0"/>
              <a:t>32 </a:t>
            </a:r>
            <a:r>
              <a:rPr lang="zh-CN" altLang="en-US" dirty="0" smtClean="0"/>
              <a:t>位</a:t>
            </a:r>
            <a:r>
              <a:rPr lang="pt-BR" dirty="0" smtClean="0"/>
              <a:t>, R1 = (R2 </a:t>
            </a:r>
            <a:r>
              <a:rPr lang="en-US" altLang="zh-CN" dirty="0" smtClean="0"/>
              <a:t>×</a:t>
            </a:r>
            <a:r>
              <a:rPr lang="pt-BR" dirty="0" smtClean="0"/>
              <a:t> R3)</a:t>
            </a:r>
            <a:r>
              <a:rPr lang="zh-CN" altLang="en-US" dirty="0" smtClean="0"/>
              <a:t>的高</a:t>
            </a:r>
            <a:r>
              <a:rPr lang="pt-BR" dirty="0" smtClean="0"/>
              <a:t>32 </a:t>
            </a:r>
            <a:r>
              <a:rPr lang="zh-CN" altLang="en-US" dirty="0" smtClean="0"/>
              <a:t>位</a:t>
            </a:r>
          </a:p>
          <a:p>
            <a:endParaRPr lang="zh-CN" altLang="en-US" dirty="0"/>
          </a:p>
        </p:txBody>
      </p:sp>
      <p:sp>
        <p:nvSpPr>
          <p:cNvPr id="3" name="标题 2"/>
          <p:cNvSpPr>
            <a:spLocks noGrp="1"/>
          </p:cNvSpPr>
          <p:nvPr>
            <p:ph type="title"/>
          </p:nvPr>
        </p:nvSpPr>
        <p:spPr>
          <a:xfrm>
            <a:off x="457200" y="357174"/>
            <a:ext cx="8229600" cy="1143000"/>
          </a:xfrm>
        </p:spPr>
        <p:txBody>
          <a:bodyPr>
            <a:normAutofit fontScale="90000"/>
          </a:bodyPr>
          <a:lstStyle/>
          <a:p>
            <a:r>
              <a:rPr lang="en-US" altLang="zh-CN" sz="4400" dirty="0" smtClean="0"/>
              <a:t/>
            </a:r>
            <a:br>
              <a:rPr lang="en-US" altLang="zh-CN" sz="4400" dirty="0" smtClean="0"/>
            </a:br>
            <a:r>
              <a:rPr lang="zh-CN" altLang="en-US" sz="4400" dirty="0" smtClean="0"/>
              <a:t>乘法指令与乘加指令</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en-US" dirty="0" smtClean="0"/>
              <a:t>（</a:t>
            </a:r>
            <a:r>
              <a:rPr lang="pt-BR" dirty="0" smtClean="0"/>
              <a:t>4</a:t>
            </a:r>
            <a:r>
              <a:rPr lang="zh-CN" altLang="en-US" dirty="0" smtClean="0"/>
              <a:t>）</a:t>
            </a:r>
            <a:r>
              <a:rPr lang="pt-BR" dirty="0" smtClean="0"/>
              <a:t>SMLAL</a:t>
            </a:r>
            <a:r>
              <a:rPr lang="zh-CN" altLang="en-US" dirty="0" smtClean="0"/>
              <a:t>指令</a:t>
            </a:r>
          </a:p>
          <a:p>
            <a:r>
              <a:rPr lang="zh-CN" altLang="en-US" dirty="0" smtClean="0"/>
              <a:t>格式：</a:t>
            </a:r>
            <a:r>
              <a:rPr lang="en-US" dirty="0" smtClean="0"/>
              <a:t>SMLAL{S} </a:t>
            </a:r>
            <a:r>
              <a:rPr lang="zh-CN" altLang="en-US" dirty="0" smtClean="0"/>
              <a:t>目的寄存器</a:t>
            </a:r>
            <a:r>
              <a:rPr lang="en-US" dirty="0" smtClean="0"/>
              <a:t>Low</a:t>
            </a:r>
            <a:r>
              <a:rPr lang="zh-CN" altLang="en-US" dirty="0" smtClean="0"/>
              <a:t>，目的寄存器低</a:t>
            </a:r>
            <a:r>
              <a:rPr lang="en-US" dirty="0" smtClean="0"/>
              <a:t>High</a:t>
            </a:r>
            <a:r>
              <a:rPr lang="zh-CN" altLang="en-US" dirty="0" smtClean="0"/>
              <a:t>，操作数</a:t>
            </a:r>
            <a:r>
              <a:rPr lang="en-US" dirty="0" smtClean="0"/>
              <a:t>1</a:t>
            </a:r>
            <a:r>
              <a:rPr lang="zh-CN" altLang="en-US" dirty="0" smtClean="0"/>
              <a:t>，操作数</a:t>
            </a:r>
            <a:r>
              <a:rPr lang="en-US" dirty="0" smtClean="0"/>
              <a:t>2</a:t>
            </a:r>
            <a:endParaRPr lang="zh-CN" altLang="en-US" dirty="0" smtClean="0"/>
          </a:p>
          <a:p>
            <a:r>
              <a:rPr lang="zh-CN" altLang="en-US" dirty="0" smtClean="0"/>
              <a:t>功能：</a:t>
            </a:r>
            <a:r>
              <a:rPr lang="en-US" dirty="0" smtClean="0"/>
              <a:t>64</a:t>
            </a:r>
            <a:r>
              <a:rPr lang="zh-CN" altLang="en-US" dirty="0" smtClean="0"/>
              <a:t>位有符号数乘加指令，完成将操作数</a:t>
            </a:r>
            <a:r>
              <a:rPr lang="en-US" dirty="0" smtClean="0"/>
              <a:t>1</a:t>
            </a:r>
            <a:r>
              <a:rPr lang="zh-CN" altLang="en-US" dirty="0" smtClean="0"/>
              <a:t>与操作数</a:t>
            </a:r>
            <a:r>
              <a:rPr lang="en-US" dirty="0" smtClean="0"/>
              <a:t>2</a:t>
            </a:r>
            <a:r>
              <a:rPr lang="zh-CN" altLang="en-US" dirty="0" smtClean="0"/>
              <a:t>的乘法运算，并把结果的低</a:t>
            </a:r>
            <a:r>
              <a:rPr lang="en-US" dirty="0" smtClean="0"/>
              <a:t>32</a:t>
            </a:r>
            <a:r>
              <a:rPr lang="zh-CN" altLang="en-US" dirty="0" smtClean="0"/>
              <a:t>位同目的寄存器</a:t>
            </a:r>
            <a:r>
              <a:rPr lang="en-US" dirty="0" smtClean="0"/>
              <a:t>Low</a:t>
            </a:r>
            <a:r>
              <a:rPr lang="zh-CN" altLang="en-US" dirty="0" smtClean="0"/>
              <a:t>中的值相加后又放置到目的寄存器</a:t>
            </a:r>
            <a:r>
              <a:rPr lang="en-US" dirty="0" smtClean="0"/>
              <a:t>Low</a:t>
            </a:r>
            <a:r>
              <a:rPr lang="zh-CN" altLang="en-US" dirty="0" smtClean="0"/>
              <a:t>中，结果的高</a:t>
            </a:r>
            <a:r>
              <a:rPr lang="en-US" dirty="0" smtClean="0"/>
              <a:t>32</a:t>
            </a:r>
            <a:r>
              <a:rPr lang="zh-CN" altLang="en-US" dirty="0" smtClean="0"/>
              <a:t>位同目的寄存器</a:t>
            </a:r>
            <a:r>
              <a:rPr lang="en-US" dirty="0" smtClean="0"/>
              <a:t>High</a:t>
            </a:r>
            <a:r>
              <a:rPr lang="zh-CN" altLang="en-US" dirty="0" smtClean="0"/>
              <a:t>中的值相加后又放置到目的寄存器</a:t>
            </a:r>
            <a:r>
              <a:rPr lang="en-US" dirty="0" smtClean="0"/>
              <a:t>High</a:t>
            </a:r>
            <a:r>
              <a:rPr lang="zh-CN" altLang="en-US" dirty="0" smtClean="0"/>
              <a:t>中，同时可以根据运算结果设置</a:t>
            </a:r>
            <a:r>
              <a:rPr lang="en-US" dirty="0" smtClean="0"/>
              <a:t>CPSR</a:t>
            </a:r>
            <a:r>
              <a:rPr lang="zh-CN" altLang="en-US" dirty="0" smtClean="0"/>
              <a:t>中相应的条件标志位。其中，操作数</a:t>
            </a:r>
            <a:r>
              <a:rPr lang="en-US" dirty="0" smtClean="0"/>
              <a:t>1</a:t>
            </a:r>
            <a:r>
              <a:rPr lang="zh-CN" altLang="en-US" dirty="0" smtClean="0"/>
              <a:t>和操作数</a:t>
            </a:r>
            <a:r>
              <a:rPr lang="en-US" dirty="0" smtClean="0"/>
              <a:t>2</a:t>
            </a:r>
            <a:r>
              <a:rPr lang="zh-CN" altLang="en-US" dirty="0" smtClean="0"/>
              <a:t>均为</a:t>
            </a:r>
            <a:r>
              <a:rPr lang="en-US" dirty="0" smtClean="0"/>
              <a:t>32</a:t>
            </a:r>
            <a:r>
              <a:rPr lang="zh-CN" altLang="en-US" dirty="0" smtClean="0"/>
              <a:t>位的有符号数。对于目的寄存器</a:t>
            </a:r>
            <a:r>
              <a:rPr lang="en-US" dirty="0" smtClean="0"/>
              <a:t>Low</a:t>
            </a:r>
            <a:r>
              <a:rPr lang="zh-CN" altLang="en-US" dirty="0" smtClean="0"/>
              <a:t>，在指令执行前存放</a:t>
            </a:r>
            <a:r>
              <a:rPr lang="en-US" dirty="0" smtClean="0"/>
              <a:t>64</a:t>
            </a:r>
            <a:r>
              <a:rPr lang="zh-CN" altLang="en-US" dirty="0" smtClean="0"/>
              <a:t>位加数的低</a:t>
            </a:r>
            <a:r>
              <a:rPr lang="en-US" dirty="0" smtClean="0"/>
              <a:t>32</a:t>
            </a:r>
            <a:r>
              <a:rPr lang="zh-CN" altLang="en-US" dirty="0" smtClean="0"/>
              <a:t>位，指令执行后存放结果的低</a:t>
            </a:r>
            <a:r>
              <a:rPr lang="en-US" dirty="0" smtClean="0"/>
              <a:t>32</a:t>
            </a:r>
            <a:r>
              <a:rPr lang="zh-CN" altLang="en-US" dirty="0" smtClean="0"/>
              <a:t>位。对于目的寄存器</a:t>
            </a:r>
            <a:r>
              <a:rPr lang="en-US" dirty="0" smtClean="0"/>
              <a:t>High</a:t>
            </a:r>
            <a:r>
              <a:rPr lang="zh-CN" altLang="en-US" dirty="0" smtClean="0"/>
              <a:t>，在指令执行前存放</a:t>
            </a:r>
            <a:r>
              <a:rPr lang="en-US" dirty="0" smtClean="0"/>
              <a:t>64</a:t>
            </a:r>
            <a:r>
              <a:rPr lang="zh-CN" altLang="en-US" dirty="0" smtClean="0"/>
              <a:t>位加数的高</a:t>
            </a:r>
            <a:r>
              <a:rPr lang="en-US" dirty="0" smtClean="0"/>
              <a:t>32 </a:t>
            </a:r>
            <a:r>
              <a:rPr lang="zh-CN" altLang="en-US" dirty="0" smtClean="0"/>
              <a:t>位，指令执行后存放结果的高</a:t>
            </a:r>
            <a:r>
              <a:rPr lang="en-US" dirty="0" smtClean="0"/>
              <a:t>32</a:t>
            </a:r>
            <a:r>
              <a:rPr lang="zh-CN" altLang="en-US" dirty="0" smtClean="0"/>
              <a:t>位。例如：</a:t>
            </a:r>
          </a:p>
          <a:p>
            <a:r>
              <a:rPr lang="en-US" dirty="0" smtClean="0"/>
              <a:t> </a:t>
            </a:r>
            <a:endParaRPr lang="zh-CN" altLang="en-US" dirty="0" smtClean="0"/>
          </a:p>
          <a:p>
            <a:r>
              <a:rPr lang="pt-BR" dirty="0" smtClean="0"/>
              <a:t>SMLAL R0, R1, R2, R3 	; R0 = (R2 </a:t>
            </a:r>
            <a:r>
              <a:rPr lang="en-US" dirty="0" smtClean="0"/>
              <a:t>×</a:t>
            </a:r>
            <a:r>
              <a:rPr lang="pt-BR" dirty="0" smtClean="0"/>
              <a:t> R3)</a:t>
            </a:r>
            <a:r>
              <a:rPr lang="zh-CN" altLang="en-US" dirty="0" smtClean="0"/>
              <a:t>的低</a:t>
            </a:r>
            <a:r>
              <a:rPr lang="pt-BR" dirty="0" smtClean="0"/>
              <a:t>32 </a:t>
            </a:r>
            <a:r>
              <a:rPr lang="zh-CN" altLang="en-US" dirty="0" smtClean="0"/>
              <a:t>位 </a:t>
            </a:r>
            <a:r>
              <a:rPr lang="en-US" dirty="0" smtClean="0"/>
              <a:t>+</a:t>
            </a:r>
            <a:r>
              <a:rPr lang="pt-BR" dirty="0" smtClean="0"/>
              <a:t> R0</a:t>
            </a:r>
            <a:endParaRPr lang="zh-CN" altLang="en-US" dirty="0" smtClean="0"/>
          </a:p>
          <a:p>
            <a:r>
              <a:rPr lang="pt-BR" dirty="0" smtClean="0"/>
              <a:t>	; R1 = (R2 × R3)</a:t>
            </a:r>
            <a:r>
              <a:rPr lang="zh-CN" altLang="en-US" dirty="0" smtClean="0"/>
              <a:t>的高</a:t>
            </a:r>
            <a:r>
              <a:rPr lang="pt-BR" dirty="0" smtClean="0"/>
              <a:t>32 </a:t>
            </a:r>
            <a:r>
              <a:rPr lang="zh-CN" altLang="en-US" dirty="0" smtClean="0"/>
              <a:t>位 </a:t>
            </a:r>
            <a:r>
              <a:rPr lang="pt-BR" dirty="0" smtClean="0"/>
              <a:t>+ R1</a:t>
            </a:r>
            <a:endParaRPr lang="zh-CN" altLang="en-US" dirty="0"/>
          </a:p>
        </p:txBody>
      </p:sp>
      <p:sp>
        <p:nvSpPr>
          <p:cNvPr id="3" name="标题 2"/>
          <p:cNvSpPr>
            <a:spLocks noGrp="1"/>
          </p:cNvSpPr>
          <p:nvPr>
            <p:ph type="title"/>
          </p:nvPr>
        </p:nvSpPr>
        <p:spPr>
          <a:xfrm>
            <a:off x="457200" y="357174"/>
            <a:ext cx="8229600" cy="1143000"/>
          </a:xfrm>
        </p:spPr>
        <p:txBody>
          <a:bodyPr>
            <a:normAutofit fontScale="90000"/>
          </a:bodyPr>
          <a:lstStyle/>
          <a:p>
            <a:r>
              <a:rPr lang="en-US" altLang="zh-CN" sz="4400" dirty="0" smtClean="0"/>
              <a:t/>
            </a:r>
            <a:br>
              <a:rPr lang="en-US" altLang="zh-CN" sz="4400" dirty="0" smtClean="0"/>
            </a:br>
            <a:r>
              <a:rPr lang="zh-CN" altLang="en-US" sz="4400" dirty="0" smtClean="0"/>
              <a:t>乘法指令与乘加指令</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en-US" dirty="0" smtClean="0"/>
              <a:t>（</a:t>
            </a:r>
            <a:r>
              <a:rPr lang="pt-BR" dirty="0" smtClean="0"/>
              <a:t>5</a:t>
            </a:r>
            <a:r>
              <a:rPr lang="zh-CN" altLang="en-US" dirty="0" smtClean="0"/>
              <a:t>）</a:t>
            </a:r>
            <a:r>
              <a:rPr lang="pt-BR" dirty="0" smtClean="0"/>
              <a:t>UMULL</a:t>
            </a:r>
            <a:r>
              <a:rPr lang="zh-CN" altLang="en-US" dirty="0" smtClean="0"/>
              <a:t>指令</a:t>
            </a:r>
          </a:p>
          <a:p>
            <a:r>
              <a:rPr lang="zh-CN" altLang="en-US" dirty="0" smtClean="0"/>
              <a:t>格式：</a:t>
            </a:r>
            <a:r>
              <a:rPr lang="en-US" dirty="0" smtClean="0"/>
              <a:t>UMULL{S} </a:t>
            </a:r>
            <a:r>
              <a:rPr lang="zh-CN" altLang="en-US" dirty="0" smtClean="0"/>
              <a:t>目的寄存器</a:t>
            </a:r>
            <a:r>
              <a:rPr lang="en-US" dirty="0" smtClean="0"/>
              <a:t>Low</a:t>
            </a:r>
            <a:r>
              <a:rPr lang="zh-CN" altLang="en-US" dirty="0" smtClean="0"/>
              <a:t>，目的寄存器低</a:t>
            </a:r>
            <a:r>
              <a:rPr lang="en-US" dirty="0" smtClean="0"/>
              <a:t>High</a:t>
            </a:r>
            <a:r>
              <a:rPr lang="zh-CN" altLang="en-US" dirty="0" smtClean="0"/>
              <a:t>，操作数</a:t>
            </a:r>
            <a:r>
              <a:rPr lang="en-US" dirty="0" smtClean="0"/>
              <a:t>1</a:t>
            </a:r>
            <a:r>
              <a:rPr lang="zh-CN" altLang="en-US" dirty="0" smtClean="0"/>
              <a:t>，操作数</a:t>
            </a:r>
            <a:r>
              <a:rPr lang="en-US" dirty="0" smtClean="0"/>
              <a:t>2</a:t>
            </a:r>
            <a:endParaRPr lang="zh-CN" altLang="en-US" dirty="0" smtClean="0"/>
          </a:p>
          <a:p>
            <a:r>
              <a:rPr lang="zh-CN" altLang="en-US" dirty="0" smtClean="0"/>
              <a:t>功能：</a:t>
            </a:r>
            <a:r>
              <a:rPr lang="en-US" dirty="0" smtClean="0"/>
              <a:t>64</a:t>
            </a:r>
            <a:r>
              <a:rPr lang="zh-CN" altLang="en-US" dirty="0" smtClean="0"/>
              <a:t>位无符号数乘法指令，完成将操作数</a:t>
            </a:r>
            <a:r>
              <a:rPr lang="en-US" dirty="0" smtClean="0"/>
              <a:t>1</a:t>
            </a:r>
            <a:r>
              <a:rPr lang="zh-CN" altLang="en-US" dirty="0" smtClean="0"/>
              <a:t>与操作数</a:t>
            </a:r>
            <a:r>
              <a:rPr lang="en-US" dirty="0" smtClean="0"/>
              <a:t>2</a:t>
            </a:r>
            <a:r>
              <a:rPr lang="zh-CN" altLang="en-US" dirty="0" smtClean="0"/>
              <a:t>的乘法运算，并把结果的低</a:t>
            </a:r>
            <a:r>
              <a:rPr lang="en-US" dirty="0" smtClean="0"/>
              <a:t>32</a:t>
            </a:r>
            <a:r>
              <a:rPr lang="zh-CN" altLang="en-US" dirty="0" smtClean="0"/>
              <a:t>位放置到目的寄存器</a:t>
            </a:r>
            <a:r>
              <a:rPr lang="en-US" dirty="0" smtClean="0"/>
              <a:t>Low</a:t>
            </a:r>
            <a:r>
              <a:rPr lang="zh-CN" altLang="en-US" dirty="0" smtClean="0"/>
              <a:t>中，结果的高</a:t>
            </a:r>
            <a:r>
              <a:rPr lang="en-US" dirty="0" smtClean="0"/>
              <a:t>32</a:t>
            </a:r>
            <a:r>
              <a:rPr lang="zh-CN" altLang="en-US" dirty="0" smtClean="0"/>
              <a:t>位放置到目的寄存器</a:t>
            </a:r>
            <a:r>
              <a:rPr lang="en-US" dirty="0" smtClean="0"/>
              <a:t>High </a:t>
            </a:r>
            <a:r>
              <a:rPr lang="zh-CN" altLang="en-US" dirty="0" smtClean="0"/>
              <a:t>中，同时可以根据运算结果设置</a:t>
            </a:r>
            <a:r>
              <a:rPr lang="en-US" dirty="0" smtClean="0"/>
              <a:t>CPSR</a:t>
            </a:r>
            <a:r>
              <a:rPr lang="zh-CN" altLang="en-US" dirty="0" smtClean="0"/>
              <a:t>中相应的条件标志位。其中，操作数</a:t>
            </a:r>
            <a:r>
              <a:rPr lang="en-US" dirty="0" smtClean="0"/>
              <a:t>1</a:t>
            </a:r>
            <a:r>
              <a:rPr lang="zh-CN" altLang="en-US" dirty="0" smtClean="0"/>
              <a:t>和操作数</a:t>
            </a:r>
            <a:r>
              <a:rPr lang="en-US" dirty="0" smtClean="0"/>
              <a:t>2</a:t>
            </a:r>
            <a:r>
              <a:rPr lang="zh-CN" altLang="en-US" dirty="0" smtClean="0"/>
              <a:t>均为</a:t>
            </a:r>
            <a:r>
              <a:rPr lang="en-US" dirty="0" smtClean="0"/>
              <a:t>32</a:t>
            </a:r>
            <a:r>
              <a:rPr lang="zh-CN" altLang="en-US" dirty="0" smtClean="0"/>
              <a:t>位的无符号数。例如：</a:t>
            </a:r>
          </a:p>
          <a:p>
            <a:r>
              <a:rPr lang="en-US" dirty="0" smtClean="0"/>
              <a:t> </a:t>
            </a:r>
            <a:endParaRPr lang="zh-CN" altLang="en-US" dirty="0" smtClean="0"/>
          </a:p>
          <a:p>
            <a:r>
              <a:rPr lang="pt-BR" dirty="0" smtClean="0"/>
              <a:t>UMULL R0, R1, R2, R3	; R0 = (R2</a:t>
            </a:r>
            <a:r>
              <a:rPr lang="en-US" dirty="0" smtClean="0"/>
              <a:t>×</a:t>
            </a:r>
            <a:r>
              <a:rPr lang="pt-BR" dirty="0" smtClean="0"/>
              <a:t>R3)</a:t>
            </a:r>
            <a:r>
              <a:rPr lang="zh-CN" altLang="en-US" dirty="0" smtClean="0"/>
              <a:t>的低</a:t>
            </a:r>
            <a:r>
              <a:rPr lang="pt-BR" dirty="0" smtClean="0"/>
              <a:t>32 </a:t>
            </a:r>
            <a:r>
              <a:rPr lang="zh-CN" altLang="en-US" dirty="0" smtClean="0"/>
              <a:t>位</a:t>
            </a:r>
            <a:r>
              <a:rPr lang="pt-BR" dirty="0" smtClean="0"/>
              <a:t>, R1 = (R2</a:t>
            </a:r>
            <a:r>
              <a:rPr lang="en-US" dirty="0" smtClean="0"/>
              <a:t>×</a:t>
            </a:r>
            <a:r>
              <a:rPr lang="pt-BR" dirty="0" smtClean="0"/>
              <a:t>R3)</a:t>
            </a:r>
            <a:r>
              <a:rPr lang="zh-CN" altLang="en-US" dirty="0" smtClean="0"/>
              <a:t>的高</a:t>
            </a:r>
            <a:r>
              <a:rPr lang="pt-BR" dirty="0" smtClean="0"/>
              <a:t>32</a:t>
            </a:r>
            <a:r>
              <a:rPr lang="zh-CN" altLang="en-US" dirty="0" smtClean="0"/>
              <a:t>位</a:t>
            </a:r>
          </a:p>
          <a:p>
            <a:endParaRPr lang="zh-CN" altLang="en-US" dirty="0"/>
          </a:p>
        </p:txBody>
      </p:sp>
      <p:sp>
        <p:nvSpPr>
          <p:cNvPr id="3" name="标题 2"/>
          <p:cNvSpPr>
            <a:spLocks noGrp="1"/>
          </p:cNvSpPr>
          <p:nvPr>
            <p:ph type="title"/>
          </p:nvPr>
        </p:nvSpPr>
        <p:spPr>
          <a:xfrm>
            <a:off x="457200" y="357174"/>
            <a:ext cx="8229600" cy="1143000"/>
          </a:xfrm>
        </p:spPr>
        <p:txBody>
          <a:bodyPr>
            <a:normAutofit fontScale="90000"/>
          </a:bodyPr>
          <a:lstStyle/>
          <a:p>
            <a:r>
              <a:rPr lang="en-US" altLang="zh-CN" sz="4400" dirty="0" smtClean="0"/>
              <a:t/>
            </a:r>
            <a:br>
              <a:rPr lang="en-US" altLang="zh-CN" sz="4400" dirty="0" smtClean="0"/>
            </a:br>
            <a:r>
              <a:rPr lang="zh-CN" altLang="en-US" sz="4400" dirty="0" smtClean="0"/>
              <a:t>乘法指令与乘加指令</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en-US" dirty="0" smtClean="0"/>
              <a:t>（</a:t>
            </a:r>
            <a:r>
              <a:rPr lang="pt-BR" dirty="0" smtClean="0"/>
              <a:t>6</a:t>
            </a:r>
            <a:r>
              <a:rPr lang="zh-CN" altLang="en-US" dirty="0" smtClean="0"/>
              <a:t>）</a:t>
            </a:r>
            <a:r>
              <a:rPr lang="pt-BR" dirty="0" smtClean="0"/>
              <a:t>UMLAL</a:t>
            </a:r>
            <a:r>
              <a:rPr lang="zh-CN" altLang="en-US" dirty="0" smtClean="0"/>
              <a:t>指令</a:t>
            </a:r>
          </a:p>
          <a:p>
            <a:r>
              <a:rPr lang="zh-CN" altLang="en-US" dirty="0" smtClean="0"/>
              <a:t>格式：</a:t>
            </a:r>
            <a:r>
              <a:rPr lang="en-US" dirty="0" smtClean="0"/>
              <a:t>UMLAL{S} </a:t>
            </a:r>
            <a:r>
              <a:rPr lang="zh-CN" altLang="en-US" dirty="0" smtClean="0"/>
              <a:t>目的寄存器</a:t>
            </a:r>
            <a:r>
              <a:rPr lang="en-US" dirty="0" smtClean="0"/>
              <a:t>Low</a:t>
            </a:r>
            <a:r>
              <a:rPr lang="zh-CN" altLang="en-US" dirty="0" smtClean="0"/>
              <a:t>，目的寄存器低</a:t>
            </a:r>
            <a:r>
              <a:rPr lang="en-US" dirty="0" smtClean="0"/>
              <a:t>High</a:t>
            </a:r>
            <a:r>
              <a:rPr lang="zh-CN" altLang="en-US" dirty="0" smtClean="0"/>
              <a:t>，操作数</a:t>
            </a:r>
            <a:r>
              <a:rPr lang="en-US" dirty="0" smtClean="0"/>
              <a:t>1</a:t>
            </a:r>
            <a:r>
              <a:rPr lang="zh-CN" altLang="en-US" dirty="0" smtClean="0"/>
              <a:t>，操作数</a:t>
            </a:r>
            <a:r>
              <a:rPr lang="en-US" dirty="0" smtClean="0"/>
              <a:t>2</a:t>
            </a:r>
            <a:endParaRPr lang="zh-CN" altLang="en-US" dirty="0" smtClean="0"/>
          </a:p>
          <a:p>
            <a:r>
              <a:rPr lang="zh-CN" altLang="en-US" dirty="0" smtClean="0"/>
              <a:t>功能：</a:t>
            </a:r>
            <a:r>
              <a:rPr lang="en-US" dirty="0" smtClean="0"/>
              <a:t>64</a:t>
            </a:r>
            <a:r>
              <a:rPr lang="zh-CN" altLang="en-US" dirty="0" smtClean="0"/>
              <a:t>位无符号数乘加指令，完成将操作数</a:t>
            </a:r>
            <a:r>
              <a:rPr lang="en-US" dirty="0" smtClean="0"/>
              <a:t>1</a:t>
            </a:r>
            <a:r>
              <a:rPr lang="zh-CN" altLang="en-US" dirty="0" smtClean="0"/>
              <a:t>与操作数</a:t>
            </a:r>
            <a:r>
              <a:rPr lang="en-US" dirty="0" smtClean="0"/>
              <a:t>2</a:t>
            </a:r>
            <a:r>
              <a:rPr lang="zh-CN" altLang="en-US" dirty="0" smtClean="0"/>
              <a:t>的乘法运算，并把结果的低</a:t>
            </a:r>
            <a:r>
              <a:rPr lang="en-US" dirty="0" smtClean="0"/>
              <a:t>32</a:t>
            </a:r>
            <a:r>
              <a:rPr lang="zh-CN" altLang="en-US" dirty="0" smtClean="0"/>
              <a:t>位同目的寄存器</a:t>
            </a:r>
            <a:r>
              <a:rPr lang="en-US" dirty="0" smtClean="0"/>
              <a:t>Low</a:t>
            </a:r>
            <a:r>
              <a:rPr lang="zh-CN" altLang="en-US" dirty="0" smtClean="0"/>
              <a:t>中的值相加后又放置到目的寄存器</a:t>
            </a:r>
            <a:r>
              <a:rPr lang="en-US" dirty="0" smtClean="0"/>
              <a:t>Low</a:t>
            </a:r>
            <a:r>
              <a:rPr lang="zh-CN" altLang="en-US" dirty="0" smtClean="0"/>
              <a:t>中，结果的高</a:t>
            </a:r>
            <a:r>
              <a:rPr lang="en-US" dirty="0" smtClean="0"/>
              <a:t>32</a:t>
            </a:r>
            <a:r>
              <a:rPr lang="zh-CN" altLang="en-US" dirty="0" smtClean="0"/>
              <a:t>位同目的寄存器</a:t>
            </a:r>
            <a:r>
              <a:rPr lang="en-US" dirty="0" smtClean="0"/>
              <a:t> High</a:t>
            </a:r>
            <a:r>
              <a:rPr lang="zh-CN" altLang="en-US" dirty="0" smtClean="0"/>
              <a:t>中的值相加后又放置到目的寄存器</a:t>
            </a:r>
            <a:r>
              <a:rPr lang="en-US" dirty="0" smtClean="0"/>
              <a:t>High</a:t>
            </a:r>
            <a:r>
              <a:rPr lang="zh-CN" altLang="en-US" dirty="0" smtClean="0"/>
              <a:t>中，同时可以根据运算结果设置</a:t>
            </a:r>
            <a:r>
              <a:rPr lang="en-US" dirty="0" smtClean="0"/>
              <a:t>CPSR</a:t>
            </a:r>
            <a:r>
              <a:rPr lang="zh-CN" altLang="en-US" dirty="0" smtClean="0"/>
              <a:t>中相应的条件标志位。其中，操作数</a:t>
            </a:r>
            <a:r>
              <a:rPr lang="en-US" dirty="0" smtClean="0"/>
              <a:t>1</a:t>
            </a:r>
            <a:r>
              <a:rPr lang="zh-CN" altLang="en-US" dirty="0" smtClean="0"/>
              <a:t>和操作数</a:t>
            </a:r>
            <a:r>
              <a:rPr lang="en-US" dirty="0" smtClean="0"/>
              <a:t>2</a:t>
            </a:r>
            <a:r>
              <a:rPr lang="zh-CN" altLang="en-US" dirty="0" smtClean="0"/>
              <a:t>均为</a:t>
            </a:r>
            <a:r>
              <a:rPr lang="en-US" dirty="0" smtClean="0"/>
              <a:t>32</a:t>
            </a:r>
            <a:r>
              <a:rPr lang="zh-CN" altLang="en-US" dirty="0" smtClean="0"/>
              <a:t>位的无符号数。对于目的寄存器</a:t>
            </a:r>
            <a:r>
              <a:rPr lang="en-US" dirty="0" smtClean="0"/>
              <a:t>Low</a:t>
            </a:r>
            <a:r>
              <a:rPr lang="zh-CN" altLang="en-US" dirty="0" smtClean="0"/>
              <a:t>，在指令执行前存放</a:t>
            </a:r>
            <a:r>
              <a:rPr lang="en-US" dirty="0" smtClean="0"/>
              <a:t>64</a:t>
            </a:r>
            <a:r>
              <a:rPr lang="zh-CN" altLang="en-US" dirty="0" smtClean="0"/>
              <a:t>位加数的低</a:t>
            </a:r>
            <a:r>
              <a:rPr lang="en-US" dirty="0" smtClean="0"/>
              <a:t>32</a:t>
            </a:r>
            <a:r>
              <a:rPr lang="zh-CN" altLang="en-US" dirty="0" smtClean="0"/>
              <a:t>位，指令执行后存放结果的低</a:t>
            </a:r>
            <a:r>
              <a:rPr lang="en-US" dirty="0" smtClean="0"/>
              <a:t>32</a:t>
            </a:r>
            <a:r>
              <a:rPr lang="zh-CN" altLang="en-US" dirty="0" smtClean="0"/>
              <a:t>位。对于目的寄存器</a:t>
            </a:r>
            <a:r>
              <a:rPr lang="en-US" dirty="0" smtClean="0"/>
              <a:t>High</a:t>
            </a:r>
            <a:r>
              <a:rPr lang="zh-CN" altLang="en-US" dirty="0" smtClean="0"/>
              <a:t>，在指令执行前存放</a:t>
            </a:r>
            <a:r>
              <a:rPr lang="en-US" dirty="0" smtClean="0"/>
              <a:t>64</a:t>
            </a:r>
            <a:r>
              <a:rPr lang="zh-CN" altLang="en-US" dirty="0" smtClean="0"/>
              <a:t>位加数的高</a:t>
            </a:r>
            <a:r>
              <a:rPr lang="en-US" dirty="0" smtClean="0"/>
              <a:t>32</a:t>
            </a:r>
            <a:r>
              <a:rPr lang="zh-CN" altLang="en-US" dirty="0" smtClean="0"/>
              <a:t>位，指令执行后存放结果的高</a:t>
            </a:r>
            <a:r>
              <a:rPr lang="en-US" dirty="0" smtClean="0"/>
              <a:t>32</a:t>
            </a:r>
            <a:r>
              <a:rPr lang="zh-CN" altLang="en-US" dirty="0" smtClean="0"/>
              <a:t>位。例如：</a:t>
            </a:r>
          </a:p>
          <a:p>
            <a:r>
              <a:rPr lang="en-US" dirty="0" smtClean="0"/>
              <a:t> </a:t>
            </a:r>
            <a:endParaRPr lang="zh-CN" altLang="en-US" dirty="0" smtClean="0"/>
          </a:p>
          <a:p>
            <a:r>
              <a:rPr lang="pt-BR" dirty="0" smtClean="0"/>
              <a:t>UMLAL R0, R1, R2, R3	; R0 = (R2 </a:t>
            </a:r>
            <a:r>
              <a:rPr lang="en-US" dirty="0" smtClean="0"/>
              <a:t>×</a:t>
            </a:r>
            <a:r>
              <a:rPr lang="pt-BR" dirty="0" smtClean="0"/>
              <a:t> R3)</a:t>
            </a:r>
            <a:r>
              <a:rPr lang="zh-CN" altLang="en-US" dirty="0" smtClean="0"/>
              <a:t>的低</a:t>
            </a:r>
            <a:r>
              <a:rPr lang="pt-BR" dirty="0" smtClean="0"/>
              <a:t>32 </a:t>
            </a:r>
            <a:r>
              <a:rPr lang="zh-CN" altLang="en-US" dirty="0" smtClean="0"/>
              <a:t>位 </a:t>
            </a:r>
            <a:r>
              <a:rPr lang="en-US" dirty="0" smtClean="0"/>
              <a:t>+</a:t>
            </a:r>
            <a:r>
              <a:rPr lang="pt-BR" dirty="0" smtClean="0"/>
              <a:t> R0</a:t>
            </a:r>
            <a:endParaRPr lang="zh-CN" altLang="en-US" dirty="0" smtClean="0"/>
          </a:p>
          <a:p>
            <a:r>
              <a:rPr lang="pt-BR" dirty="0" smtClean="0"/>
              <a:t>	; R1 = (R2 × R3)</a:t>
            </a:r>
            <a:r>
              <a:rPr lang="zh-CN" altLang="en-US" dirty="0" smtClean="0"/>
              <a:t>的高</a:t>
            </a:r>
            <a:r>
              <a:rPr lang="pt-BR" dirty="0" smtClean="0"/>
              <a:t>32 </a:t>
            </a:r>
            <a:r>
              <a:rPr lang="zh-CN" altLang="en-US" dirty="0" smtClean="0"/>
              <a:t>位 </a:t>
            </a:r>
            <a:r>
              <a:rPr lang="pt-BR" dirty="0" smtClean="0"/>
              <a:t>+ R1</a:t>
            </a:r>
            <a:endParaRPr lang="zh-CN" altLang="en-US" dirty="0" smtClean="0"/>
          </a:p>
          <a:p>
            <a:endParaRPr lang="zh-CN" altLang="en-US" dirty="0"/>
          </a:p>
        </p:txBody>
      </p:sp>
      <p:sp>
        <p:nvSpPr>
          <p:cNvPr id="3" name="标题 2"/>
          <p:cNvSpPr>
            <a:spLocks noGrp="1"/>
          </p:cNvSpPr>
          <p:nvPr>
            <p:ph type="title"/>
          </p:nvPr>
        </p:nvSpPr>
        <p:spPr>
          <a:xfrm>
            <a:off x="457200" y="357174"/>
            <a:ext cx="8229600" cy="1143000"/>
          </a:xfrm>
        </p:spPr>
        <p:txBody>
          <a:bodyPr>
            <a:normAutofit fontScale="90000"/>
          </a:bodyPr>
          <a:lstStyle/>
          <a:p>
            <a:r>
              <a:rPr lang="en-US" altLang="zh-CN" sz="4400" dirty="0" smtClean="0"/>
              <a:t/>
            </a:r>
            <a:br>
              <a:rPr lang="en-US" altLang="zh-CN" sz="4400" dirty="0" smtClean="0"/>
            </a:br>
            <a:r>
              <a:rPr lang="zh-CN" altLang="en-US" sz="4400" dirty="0" smtClean="0"/>
              <a:t>乘法指令与乘加指令</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dirty="0" smtClean="0"/>
              <a:t>ARM</a:t>
            </a:r>
            <a:r>
              <a:rPr lang="zh-CN" altLang="en-US" dirty="0" smtClean="0"/>
              <a:t>微处理器支持程序状态寄存器访问指令，用于在程序状态寄存器和通用寄存器之间传送数据，程序状态寄存器访问指令包括以下两条。</a:t>
            </a:r>
          </a:p>
          <a:p>
            <a:r>
              <a:rPr lang="zh-CN" altLang="en-US" dirty="0" smtClean="0"/>
              <a:t>（</a:t>
            </a:r>
            <a:r>
              <a:rPr lang="en-US" dirty="0" smtClean="0"/>
              <a:t>1</a:t>
            </a:r>
            <a:r>
              <a:rPr lang="zh-CN" altLang="en-US" dirty="0" smtClean="0"/>
              <a:t>）</a:t>
            </a:r>
            <a:r>
              <a:rPr lang="en-US" dirty="0" smtClean="0"/>
              <a:t>MRS</a:t>
            </a:r>
            <a:r>
              <a:rPr lang="zh-CN" altLang="en-US" dirty="0" smtClean="0"/>
              <a:t>指令</a:t>
            </a:r>
          </a:p>
          <a:p>
            <a:r>
              <a:rPr lang="zh-CN" altLang="en-US" dirty="0" smtClean="0"/>
              <a:t>格式：</a:t>
            </a:r>
            <a:r>
              <a:rPr lang="en-US" dirty="0" smtClean="0"/>
              <a:t>MRS{</a:t>
            </a:r>
            <a:r>
              <a:rPr lang="zh-CN" altLang="en-US" dirty="0" smtClean="0"/>
              <a:t>条件</a:t>
            </a:r>
            <a:r>
              <a:rPr lang="en-US" dirty="0" smtClean="0"/>
              <a:t>} </a:t>
            </a:r>
            <a:r>
              <a:rPr lang="zh-CN" altLang="en-US" dirty="0" smtClean="0"/>
              <a:t>通用寄存器，程序状态寄存器（</a:t>
            </a:r>
            <a:r>
              <a:rPr lang="en-US" dirty="0" smtClean="0"/>
              <a:t>CPSR</a:t>
            </a:r>
            <a:r>
              <a:rPr lang="zh-CN" altLang="en-US" dirty="0" smtClean="0"/>
              <a:t>或</a:t>
            </a:r>
            <a:r>
              <a:rPr lang="en-US" dirty="0" smtClean="0"/>
              <a:t>SPSR</a:t>
            </a:r>
            <a:r>
              <a:rPr lang="zh-CN" altLang="en-US" dirty="0" smtClean="0"/>
              <a:t>）</a:t>
            </a:r>
          </a:p>
          <a:p>
            <a:r>
              <a:rPr lang="zh-CN" altLang="en-US" dirty="0" smtClean="0"/>
              <a:t>功能：</a:t>
            </a:r>
            <a:r>
              <a:rPr lang="en-US" dirty="0" smtClean="0"/>
              <a:t>MRS</a:t>
            </a:r>
            <a:r>
              <a:rPr lang="zh-CN" altLang="en-US" dirty="0" smtClean="0"/>
              <a:t>指令用于将程序状态寄存器的内容传送到通用寄存器中。该指令一般用在以下两种情况。</a:t>
            </a:r>
          </a:p>
          <a:p>
            <a:r>
              <a:rPr lang="zh-CN" altLang="en-US" dirty="0" smtClean="0"/>
              <a:t>① 当需要改变程序状态寄存器的内容时，可用</a:t>
            </a:r>
            <a:r>
              <a:rPr lang="en-US" dirty="0" smtClean="0"/>
              <a:t>MRS</a:t>
            </a:r>
            <a:r>
              <a:rPr lang="zh-CN" altLang="en-US" dirty="0" smtClean="0"/>
              <a:t>将程序状态寄存器的内容读入通用寄存器，修改后再写回程序状态寄存器。</a:t>
            </a:r>
          </a:p>
          <a:p>
            <a:endParaRPr lang="zh-CN" altLang="en-US" dirty="0"/>
          </a:p>
        </p:txBody>
      </p:sp>
      <p:sp>
        <p:nvSpPr>
          <p:cNvPr id="3" name="标题 2"/>
          <p:cNvSpPr>
            <a:spLocks noGrp="1"/>
          </p:cNvSpPr>
          <p:nvPr>
            <p:ph type="title"/>
          </p:nvPr>
        </p:nvSpPr>
        <p:spPr>
          <a:xfrm>
            <a:off x="457200" y="357174"/>
            <a:ext cx="8229600" cy="1143000"/>
          </a:xfrm>
        </p:spPr>
        <p:txBody>
          <a:bodyPr>
            <a:normAutofit/>
          </a:bodyPr>
          <a:lstStyle/>
          <a:p>
            <a:r>
              <a:rPr lang="zh-CN" altLang="en-US" sz="4000" dirty="0" smtClean="0"/>
              <a:t>状态寄存器访问指令</a:t>
            </a:r>
            <a:endParaRPr lang="zh-CN" altLang="en-US" sz="4000"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zh-CN" altLang="en-US" dirty="0" smtClean="0"/>
              <a:t>② 当在异常处理或进程切换时，需要保存程序状态寄存器的值，可先用该指令读出程序状态寄存器的值，然后保存。例如：</a:t>
            </a:r>
          </a:p>
          <a:p>
            <a:r>
              <a:rPr lang="en-US" dirty="0" smtClean="0"/>
              <a:t> </a:t>
            </a:r>
            <a:endParaRPr lang="zh-CN" altLang="en-US" dirty="0" smtClean="0"/>
          </a:p>
          <a:p>
            <a:r>
              <a:rPr lang="en-US" dirty="0" smtClean="0"/>
              <a:t>MRS R0, CPSR	; </a:t>
            </a:r>
            <a:r>
              <a:rPr lang="zh-CN" altLang="en-US" dirty="0" smtClean="0"/>
              <a:t>传送</a:t>
            </a:r>
            <a:r>
              <a:rPr lang="en-US" dirty="0" smtClean="0"/>
              <a:t>CPSR </a:t>
            </a:r>
            <a:r>
              <a:rPr lang="zh-CN" altLang="en-US" dirty="0" smtClean="0"/>
              <a:t>的内容到</a:t>
            </a:r>
            <a:r>
              <a:rPr lang="en-US" dirty="0" smtClean="0"/>
              <a:t>R0</a:t>
            </a:r>
            <a:endParaRPr lang="zh-CN" altLang="en-US" dirty="0" smtClean="0"/>
          </a:p>
          <a:p>
            <a:r>
              <a:rPr lang="en-US" dirty="0" smtClean="0"/>
              <a:t>MRS R0, SPSR	; </a:t>
            </a:r>
            <a:r>
              <a:rPr lang="zh-CN" altLang="en-US" dirty="0" smtClean="0"/>
              <a:t>传送</a:t>
            </a:r>
            <a:r>
              <a:rPr lang="en-US" dirty="0" smtClean="0"/>
              <a:t>SPSR </a:t>
            </a:r>
            <a:r>
              <a:rPr lang="zh-CN" altLang="en-US" dirty="0" smtClean="0"/>
              <a:t>的内容到</a:t>
            </a:r>
            <a:r>
              <a:rPr lang="en-US" dirty="0" smtClean="0"/>
              <a:t>R0</a:t>
            </a:r>
            <a:endParaRPr lang="zh-CN" altLang="en-US" dirty="0" smtClean="0"/>
          </a:p>
          <a:p>
            <a:r>
              <a:rPr lang="en-US" dirty="0" smtClean="0"/>
              <a:t> </a:t>
            </a:r>
            <a:endParaRPr lang="zh-CN" altLang="en-US" dirty="0" smtClean="0"/>
          </a:p>
          <a:p>
            <a:r>
              <a:rPr lang="zh-CN" altLang="en-US" dirty="0" smtClean="0"/>
              <a:t>（</a:t>
            </a:r>
            <a:r>
              <a:rPr lang="en-US" dirty="0" smtClean="0"/>
              <a:t>2</a:t>
            </a:r>
            <a:r>
              <a:rPr lang="zh-CN" altLang="en-US" dirty="0" smtClean="0"/>
              <a:t>）</a:t>
            </a:r>
            <a:r>
              <a:rPr lang="en-US" dirty="0" smtClean="0"/>
              <a:t>MSR</a:t>
            </a:r>
            <a:r>
              <a:rPr lang="zh-CN" altLang="en-US" dirty="0" smtClean="0"/>
              <a:t>指令</a:t>
            </a:r>
          </a:p>
          <a:p>
            <a:r>
              <a:rPr lang="zh-CN" altLang="en-US" dirty="0" smtClean="0"/>
              <a:t>格式：</a:t>
            </a:r>
            <a:r>
              <a:rPr lang="en-US" dirty="0" smtClean="0"/>
              <a:t>MSR</a:t>
            </a:r>
            <a:r>
              <a:rPr lang="zh-CN" altLang="en-US" dirty="0" smtClean="0"/>
              <a:t>程序状态寄存器</a:t>
            </a:r>
            <a:r>
              <a:rPr lang="en-US" dirty="0" smtClean="0"/>
              <a:t>(CPSR</a:t>
            </a:r>
            <a:r>
              <a:rPr lang="zh-CN" altLang="en-US" dirty="0" smtClean="0"/>
              <a:t>或</a:t>
            </a:r>
            <a:r>
              <a:rPr lang="en-US" dirty="0" smtClean="0"/>
              <a:t>SPSR)_&lt;</a:t>
            </a:r>
            <a:r>
              <a:rPr lang="zh-CN" altLang="en-US" dirty="0" smtClean="0"/>
              <a:t>域</a:t>
            </a:r>
            <a:r>
              <a:rPr lang="en-US" dirty="0" smtClean="0"/>
              <a:t>&gt;</a:t>
            </a:r>
            <a:r>
              <a:rPr lang="zh-CN" altLang="en-US" dirty="0" smtClean="0"/>
              <a:t>，操作数</a:t>
            </a:r>
          </a:p>
          <a:p>
            <a:r>
              <a:rPr lang="zh-CN" altLang="en-US" dirty="0" smtClean="0"/>
              <a:t>功能：</a:t>
            </a:r>
            <a:r>
              <a:rPr lang="en-US" dirty="0" smtClean="0"/>
              <a:t>MSR</a:t>
            </a:r>
            <a:r>
              <a:rPr lang="zh-CN" altLang="en-US" dirty="0" smtClean="0"/>
              <a:t>指令用于将操作数的内容传送到程序状态寄存器的特定域中。其中，操作数可以为通用寄存器或立即数。</a:t>
            </a:r>
            <a:r>
              <a:rPr lang="en-US" dirty="0" smtClean="0"/>
              <a:t>&lt;</a:t>
            </a:r>
            <a:r>
              <a:rPr lang="zh-CN" altLang="en-US" dirty="0" smtClean="0"/>
              <a:t>域</a:t>
            </a:r>
            <a:r>
              <a:rPr lang="en-US" dirty="0" smtClean="0"/>
              <a:t>&gt;</a:t>
            </a:r>
            <a:r>
              <a:rPr lang="zh-CN" altLang="en-US" dirty="0" smtClean="0"/>
              <a:t>用于设置程序状态寄存器中需要操作的位，</a:t>
            </a:r>
            <a:r>
              <a:rPr lang="en-US" dirty="0" smtClean="0"/>
              <a:t>32</a:t>
            </a:r>
            <a:r>
              <a:rPr lang="zh-CN" altLang="en-US" dirty="0" smtClean="0"/>
              <a:t>位的程序状态寄存器可分为</a:t>
            </a:r>
            <a:r>
              <a:rPr lang="en-US" dirty="0" smtClean="0"/>
              <a:t>4</a:t>
            </a:r>
            <a:r>
              <a:rPr lang="zh-CN" altLang="en-US" dirty="0" smtClean="0"/>
              <a:t>个域：</a:t>
            </a:r>
          </a:p>
          <a:p>
            <a:r>
              <a:rPr lang="zh-CN" altLang="en-US" dirty="0" smtClean="0"/>
              <a:t>位</a:t>
            </a:r>
            <a:r>
              <a:rPr lang="en-US" dirty="0" smtClean="0"/>
              <a:t>[31:24]</a:t>
            </a:r>
            <a:r>
              <a:rPr lang="zh-CN" altLang="en-US" dirty="0" smtClean="0"/>
              <a:t>为条件标志位域，用</a:t>
            </a:r>
            <a:r>
              <a:rPr lang="en-US" dirty="0" smtClean="0"/>
              <a:t>f</a:t>
            </a:r>
            <a:r>
              <a:rPr lang="zh-CN" altLang="en-US" dirty="0" smtClean="0"/>
              <a:t>表示；</a:t>
            </a:r>
          </a:p>
          <a:p>
            <a:r>
              <a:rPr lang="zh-CN" altLang="en-US" dirty="0" smtClean="0"/>
              <a:t>位</a:t>
            </a:r>
            <a:r>
              <a:rPr lang="en-US" dirty="0" smtClean="0"/>
              <a:t>[23:16]</a:t>
            </a:r>
            <a:r>
              <a:rPr lang="zh-CN" altLang="en-US" dirty="0" smtClean="0"/>
              <a:t>为状态位域，用</a:t>
            </a:r>
            <a:r>
              <a:rPr lang="en-US" dirty="0" smtClean="0"/>
              <a:t>s</a:t>
            </a:r>
            <a:r>
              <a:rPr lang="zh-CN" altLang="en-US" dirty="0" smtClean="0"/>
              <a:t>表示；</a:t>
            </a:r>
          </a:p>
          <a:p>
            <a:r>
              <a:rPr lang="zh-CN" altLang="en-US" dirty="0" smtClean="0"/>
              <a:t>位</a:t>
            </a:r>
            <a:r>
              <a:rPr lang="en-US" dirty="0" smtClean="0"/>
              <a:t>[15:8]</a:t>
            </a:r>
            <a:r>
              <a:rPr lang="zh-CN" altLang="en-US" dirty="0" smtClean="0"/>
              <a:t>为扩展位域，用</a:t>
            </a:r>
            <a:r>
              <a:rPr lang="en-US" dirty="0" smtClean="0"/>
              <a:t>x</a:t>
            </a:r>
            <a:r>
              <a:rPr lang="zh-CN" altLang="en-US" dirty="0" smtClean="0"/>
              <a:t>表示；</a:t>
            </a:r>
          </a:p>
          <a:p>
            <a:r>
              <a:rPr lang="zh-CN" altLang="en-US" dirty="0" smtClean="0"/>
              <a:t>位</a:t>
            </a:r>
            <a:r>
              <a:rPr lang="en-US" dirty="0" smtClean="0"/>
              <a:t>[7:0]</a:t>
            </a:r>
            <a:r>
              <a:rPr lang="zh-CN" altLang="en-US" dirty="0" smtClean="0"/>
              <a:t>为控制位域，用</a:t>
            </a:r>
            <a:r>
              <a:rPr lang="en-US" dirty="0" smtClean="0"/>
              <a:t>c</a:t>
            </a:r>
            <a:r>
              <a:rPr lang="zh-CN" altLang="en-US" dirty="0" smtClean="0"/>
              <a:t>表示；</a:t>
            </a:r>
          </a:p>
          <a:p>
            <a:endParaRPr lang="zh-CN" altLang="en-US" dirty="0"/>
          </a:p>
        </p:txBody>
      </p:sp>
      <p:sp>
        <p:nvSpPr>
          <p:cNvPr id="3" name="标题 2"/>
          <p:cNvSpPr>
            <a:spLocks noGrp="1"/>
          </p:cNvSpPr>
          <p:nvPr>
            <p:ph type="title"/>
          </p:nvPr>
        </p:nvSpPr>
        <p:spPr>
          <a:xfrm>
            <a:off x="457200" y="357174"/>
            <a:ext cx="8229600" cy="1143000"/>
          </a:xfrm>
        </p:spPr>
        <p:txBody>
          <a:bodyPr>
            <a:normAutofit fontScale="90000"/>
          </a:bodyPr>
          <a:lstStyle/>
          <a:p>
            <a:r>
              <a:rPr lang="en-US" altLang="zh-CN" sz="4400" dirty="0" smtClean="0"/>
              <a:t/>
            </a:r>
            <a:br>
              <a:rPr lang="en-US" altLang="zh-CN" sz="4400" dirty="0" smtClean="0"/>
            </a:br>
            <a:r>
              <a:rPr lang="zh-CN" altLang="en-US" sz="4400" dirty="0" smtClean="0"/>
              <a:t>状态寄存器访问指令</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该指令通常用于恢复或改变程序状态寄存器的内容，在使用时，一般要在</a:t>
            </a:r>
            <a:r>
              <a:rPr lang="en-US" dirty="0" smtClean="0"/>
              <a:t>MSR</a:t>
            </a:r>
            <a:r>
              <a:rPr lang="zh-CN" altLang="en-US" dirty="0" smtClean="0"/>
              <a:t>指令中指明将要操作的域。例如：</a:t>
            </a:r>
          </a:p>
          <a:p>
            <a:r>
              <a:rPr lang="en-US" dirty="0" smtClean="0"/>
              <a:t> </a:t>
            </a:r>
            <a:endParaRPr lang="zh-CN" altLang="en-US" dirty="0" smtClean="0"/>
          </a:p>
          <a:p>
            <a:r>
              <a:rPr lang="en-US" dirty="0" smtClean="0"/>
              <a:t>MSR CPSR, R0	; </a:t>
            </a:r>
            <a:r>
              <a:rPr lang="zh-CN" altLang="en-US" dirty="0" smtClean="0"/>
              <a:t>传送</a:t>
            </a:r>
            <a:r>
              <a:rPr lang="en-US" dirty="0" smtClean="0"/>
              <a:t>R0 </a:t>
            </a:r>
            <a:r>
              <a:rPr lang="zh-CN" altLang="en-US" dirty="0" smtClean="0"/>
              <a:t>的内容到</a:t>
            </a:r>
            <a:r>
              <a:rPr lang="en-US" dirty="0" smtClean="0"/>
              <a:t>CPSR</a:t>
            </a:r>
            <a:endParaRPr lang="zh-CN" altLang="en-US" dirty="0" smtClean="0"/>
          </a:p>
          <a:p>
            <a:r>
              <a:rPr lang="en-US" dirty="0" smtClean="0"/>
              <a:t>MSR </a:t>
            </a:r>
            <a:r>
              <a:rPr lang="en-US" dirty="0" err="1" smtClean="0"/>
              <a:t>CPSR_c</a:t>
            </a:r>
            <a:r>
              <a:rPr lang="en-US" dirty="0" smtClean="0"/>
              <a:t>, R0	; </a:t>
            </a:r>
            <a:r>
              <a:rPr lang="zh-CN" altLang="en-US" dirty="0" smtClean="0"/>
              <a:t>传送</a:t>
            </a:r>
            <a:r>
              <a:rPr lang="en-US" dirty="0" smtClean="0"/>
              <a:t>R0</a:t>
            </a:r>
            <a:r>
              <a:rPr lang="zh-CN" altLang="en-US" dirty="0" smtClean="0"/>
              <a:t>的内容到</a:t>
            </a:r>
            <a:r>
              <a:rPr lang="en-US" dirty="0" smtClean="0"/>
              <a:t>SPSR</a:t>
            </a:r>
            <a:r>
              <a:rPr lang="zh-CN" altLang="en-US" dirty="0" smtClean="0"/>
              <a:t>，但仅仅修改</a:t>
            </a:r>
            <a:r>
              <a:rPr lang="en-US" dirty="0" smtClean="0"/>
              <a:t>CPSR</a:t>
            </a:r>
            <a:r>
              <a:rPr lang="zh-CN" altLang="en-US" dirty="0" smtClean="0"/>
              <a:t>中的控制位域</a:t>
            </a:r>
          </a:p>
          <a:p>
            <a:endParaRPr lang="zh-CN" altLang="en-US" dirty="0"/>
          </a:p>
        </p:txBody>
      </p:sp>
      <p:sp>
        <p:nvSpPr>
          <p:cNvPr id="3" name="标题 2"/>
          <p:cNvSpPr>
            <a:spLocks noGrp="1"/>
          </p:cNvSpPr>
          <p:nvPr>
            <p:ph type="title"/>
          </p:nvPr>
        </p:nvSpPr>
        <p:spPr>
          <a:xfrm>
            <a:off x="457200" y="357174"/>
            <a:ext cx="8229600" cy="1143000"/>
          </a:xfrm>
        </p:spPr>
        <p:txBody>
          <a:bodyPr>
            <a:normAutofit fontScale="90000"/>
          </a:bodyPr>
          <a:lstStyle/>
          <a:p>
            <a:r>
              <a:rPr lang="en-US" altLang="zh-CN" sz="4400" dirty="0" smtClean="0"/>
              <a:t/>
            </a:r>
            <a:br>
              <a:rPr lang="en-US" altLang="zh-CN" sz="4400" dirty="0" smtClean="0"/>
            </a:br>
            <a:r>
              <a:rPr lang="zh-CN" altLang="en-US" sz="4400" dirty="0" smtClean="0"/>
              <a:t>状态寄存器访问指令</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en-US" dirty="0" smtClean="0"/>
              <a:t>（</a:t>
            </a:r>
            <a:r>
              <a:rPr lang="en-US" dirty="0" smtClean="0"/>
              <a:t>1</a:t>
            </a:r>
            <a:r>
              <a:rPr lang="zh-CN" altLang="en-US" dirty="0" smtClean="0"/>
              <a:t>）</a:t>
            </a:r>
            <a:r>
              <a:rPr lang="en-US" dirty="0" smtClean="0"/>
              <a:t>SWI</a:t>
            </a:r>
            <a:r>
              <a:rPr lang="zh-CN" altLang="en-US" dirty="0" smtClean="0"/>
              <a:t>指令</a:t>
            </a:r>
          </a:p>
          <a:p>
            <a:r>
              <a:rPr lang="zh-CN" altLang="en-US" dirty="0" smtClean="0"/>
              <a:t>格式：</a:t>
            </a:r>
            <a:r>
              <a:rPr lang="en-US" dirty="0" smtClean="0"/>
              <a:t>SWI{</a:t>
            </a:r>
            <a:r>
              <a:rPr lang="zh-CN" altLang="en-US" dirty="0" smtClean="0"/>
              <a:t>条件</a:t>
            </a:r>
            <a:r>
              <a:rPr lang="en-US" dirty="0" smtClean="0"/>
              <a:t>} 24</a:t>
            </a:r>
            <a:r>
              <a:rPr lang="zh-CN" altLang="en-US" dirty="0" smtClean="0"/>
              <a:t>位的立即数</a:t>
            </a:r>
          </a:p>
          <a:p>
            <a:r>
              <a:rPr lang="zh-CN" altLang="en-US" dirty="0" smtClean="0"/>
              <a:t>功能：</a:t>
            </a:r>
            <a:r>
              <a:rPr lang="en-US" dirty="0" smtClean="0"/>
              <a:t>SWI</a:t>
            </a:r>
            <a:r>
              <a:rPr lang="zh-CN" altLang="en-US" dirty="0" smtClean="0"/>
              <a:t>指令用于产生软件中断，以便用户程序能调用操作系统的系统例程。操作系统在</a:t>
            </a:r>
            <a:r>
              <a:rPr lang="en-US" dirty="0" smtClean="0"/>
              <a:t>SWI</a:t>
            </a:r>
            <a:r>
              <a:rPr lang="zh-CN" altLang="en-US" dirty="0" smtClean="0"/>
              <a:t>的异常处理程序中提供相应的系统服务，指令中</a:t>
            </a:r>
            <a:r>
              <a:rPr lang="en-US" dirty="0" smtClean="0"/>
              <a:t>24</a:t>
            </a:r>
            <a:r>
              <a:rPr lang="zh-CN" altLang="en-US" dirty="0" smtClean="0"/>
              <a:t>位的立即数指定用户程序调用系统例程的类型，相关参数通过通用寄存器传递，当指令中</a:t>
            </a:r>
            <a:r>
              <a:rPr lang="en-US" dirty="0" smtClean="0"/>
              <a:t>24</a:t>
            </a:r>
            <a:r>
              <a:rPr lang="zh-CN" altLang="en-US" dirty="0" smtClean="0"/>
              <a:t>位的立即数被忽略时，用户程序调用系统例程的类型由通用寄存器</a:t>
            </a:r>
            <a:r>
              <a:rPr lang="en-US" dirty="0" smtClean="0"/>
              <a:t>R0</a:t>
            </a:r>
            <a:r>
              <a:rPr lang="zh-CN" altLang="en-US" dirty="0" smtClean="0"/>
              <a:t>的内容决定，同时，参数通过其他通用寄存器传递。例如：</a:t>
            </a:r>
          </a:p>
          <a:p>
            <a:r>
              <a:rPr lang="en-US" dirty="0" smtClean="0"/>
              <a:t> </a:t>
            </a:r>
            <a:endParaRPr lang="zh-CN" altLang="en-US" dirty="0" smtClean="0"/>
          </a:p>
          <a:p>
            <a:r>
              <a:rPr lang="en-US" dirty="0" smtClean="0"/>
              <a:t>SWI  0x02    	; </a:t>
            </a:r>
            <a:r>
              <a:rPr lang="zh-CN" altLang="en-US" dirty="0" smtClean="0"/>
              <a:t>该指令调用操作系统编号位</a:t>
            </a:r>
            <a:r>
              <a:rPr lang="en-US" dirty="0" smtClean="0"/>
              <a:t>02</a:t>
            </a:r>
            <a:r>
              <a:rPr lang="zh-CN" altLang="en-US" dirty="0" smtClean="0"/>
              <a:t>的系统例程。</a:t>
            </a:r>
          </a:p>
          <a:p>
            <a:r>
              <a:rPr lang="zh-CN" altLang="en-US" dirty="0" smtClean="0"/>
              <a:t>（</a:t>
            </a:r>
            <a:r>
              <a:rPr lang="en-US" dirty="0" smtClean="0"/>
              <a:t>2</a:t>
            </a:r>
            <a:r>
              <a:rPr lang="zh-CN" altLang="en-US" dirty="0" smtClean="0"/>
              <a:t>）</a:t>
            </a:r>
            <a:r>
              <a:rPr lang="en-US" dirty="0" smtClean="0"/>
              <a:t>BKPT</a:t>
            </a:r>
            <a:r>
              <a:rPr lang="zh-CN" altLang="en-US" dirty="0" smtClean="0"/>
              <a:t>指令</a:t>
            </a:r>
          </a:p>
          <a:p>
            <a:r>
              <a:rPr lang="zh-CN" altLang="en-US" dirty="0" smtClean="0"/>
              <a:t>格式：</a:t>
            </a:r>
            <a:r>
              <a:rPr lang="en-US" dirty="0" smtClean="0"/>
              <a:t>BKPT 16</a:t>
            </a:r>
            <a:r>
              <a:rPr lang="zh-CN" altLang="en-US" dirty="0" smtClean="0"/>
              <a:t>位的立即数</a:t>
            </a:r>
          </a:p>
          <a:p>
            <a:r>
              <a:rPr lang="zh-CN" altLang="en-US" dirty="0" smtClean="0"/>
              <a:t>功能：</a:t>
            </a:r>
            <a:r>
              <a:rPr lang="en-US" dirty="0" smtClean="0"/>
              <a:t>BKPT</a:t>
            </a:r>
            <a:r>
              <a:rPr lang="zh-CN" altLang="en-US" dirty="0" smtClean="0"/>
              <a:t>指令产生软件断点中断，可用于程序的调试。</a:t>
            </a:r>
          </a:p>
          <a:p>
            <a:r>
              <a:rPr lang="en-US" dirty="0" smtClean="0"/>
              <a:t> </a:t>
            </a:r>
            <a:endParaRPr lang="zh-CN" altLang="en-US" dirty="0" smtClean="0"/>
          </a:p>
          <a:p>
            <a:endParaRPr lang="zh-CN" altLang="en-US" dirty="0"/>
          </a:p>
        </p:txBody>
      </p:sp>
      <p:sp>
        <p:nvSpPr>
          <p:cNvPr id="3" name="标题 2"/>
          <p:cNvSpPr>
            <a:spLocks noGrp="1"/>
          </p:cNvSpPr>
          <p:nvPr>
            <p:ph type="title"/>
          </p:nvPr>
        </p:nvSpPr>
        <p:spPr>
          <a:xfrm>
            <a:off x="457200" y="357174"/>
            <a:ext cx="8229600" cy="1143000"/>
          </a:xfrm>
        </p:spPr>
        <p:txBody>
          <a:bodyPr>
            <a:normAutofit fontScale="90000"/>
          </a:bodyPr>
          <a:lstStyle/>
          <a:p>
            <a:r>
              <a:rPr lang="en-US" altLang="zh-CN" dirty="0" smtClean="0"/>
              <a:t/>
            </a:r>
            <a:br>
              <a:rPr lang="en-US" altLang="zh-CN" dirty="0" smtClean="0"/>
            </a:br>
            <a:r>
              <a:rPr lang="zh-CN" altLang="en-US" sz="4400" dirty="0" smtClean="0"/>
              <a:t>异常中断指令</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            ARM</a:t>
            </a:r>
            <a:r>
              <a:rPr lang="zh-CN" altLang="en-US" dirty="0" smtClean="0"/>
              <a:t>体系结构与指令集</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280</TotalTime>
  <Words>13803</Words>
  <PresentationFormat>全屏显示(4:3)</PresentationFormat>
  <Paragraphs>999</Paragraphs>
  <Slides>135</Slides>
  <Notes>0</Notes>
  <HiddenSlides>0</HiddenSlides>
  <MMClips>0</MMClips>
  <ScaleCrop>false</ScaleCrop>
  <HeadingPairs>
    <vt:vector size="4" baseType="variant">
      <vt:variant>
        <vt:lpstr>主题</vt:lpstr>
      </vt:variant>
      <vt:variant>
        <vt:i4>1</vt:i4>
      </vt:variant>
      <vt:variant>
        <vt:lpstr>幻灯片标题</vt:lpstr>
      </vt:variant>
      <vt:variant>
        <vt:i4>135</vt:i4>
      </vt:variant>
    </vt:vector>
  </HeadingPairs>
  <TitlesOfParts>
    <vt:vector size="136" baseType="lpstr">
      <vt:lpstr>聚合</vt:lpstr>
      <vt:lpstr>ARM体系结构与指令集</vt:lpstr>
      <vt:lpstr>ARM技术简介</vt:lpstr>
      <vt:lpstr>ARM技术简介</vt:lpstr>
      <vt:lpstr> ARM体系结构的版本 </vt:lpstr>
      <vt:lpstr> ARM体系结构的版本 表2-1 体系结构版本和处理器内核的对应关系 </vt:lpstr>
      <vt:lpstr>ARM体系结构的版本</vt:lpstr>
      <vt:lpstr>ARM体系结构的版本</vt:lpstr>
      <vt:lpstr>ARM处理器内核系列</vt:lpstr>
      <vt:lpstr>ARM处理器内核系列</vt:lpstr>
      <vt:lpstr>ARM处理器内核系列</vt:lpstr>
      <vt:lpstr>ARM处理器内核系列</vt:lpstr>
      <vt:lpstr>ARM处理器内核系列</vt:lpstr>
      <vt:lpstr>ARM处理器内核系列</vt:lpstr>
      <vt:lpstr>ARM处理器内核系列</vt:lpstr>
      <vt:lpstr>ARM处理器内核系列</vt:lpstr>
      <vt:lpstr>ARM处理器内核系列</vt:lpstr>
      <vt:lpstr>体系架构分类</vt:lpstr>
      <vt:lpstr>体系架构分类</vt:lpstr>
      <vt:lpstr>体系架构分类</vt:lpstr>
      <vt:lpstr>流水线技术</vt:lpstr>
      <vt:lpstr> 流水线技术 </vt:lpstr>
      <vt:lpstr> 流水线技术 </vt:lpstr>
      <vt:lpstr>流水线技术</vt:lpstr>
      <vt:lpstr>流水线技术</vt:lpstr>
      <vt:lpstr>流水线技术</vt:lpstr>
      <vt:lpstr>流水线技术</vt:lpstr>
      <vt:lpstr>流水线技术</vt:lpstr>
      <vt:lpstr>流水线技术</vt:lpstr>
      <vt:lpstr>ARM处理器模式</vt:lpstr>
      <vt:lpstr>1．通用寄存器</vt:lpstr>
      <vt:lpstr>1．通用寄存器</vt:lpstr>
      <vt:lpstr>1．通用寄存器</vt:lpstr>
      <vt:lpstr>1．通用寄存器</vt:lpstr>
      <vt:lpstr>1．通用寄存器</vt:lpstr>
      <vt:lpstr>1．通用寄存器</vt:lpstr>
      <vt:lpstr>程序状态寄存器</vt:lpstr>
      <vt:lpstr>程序状态寄存器</vt:lpstr>
      <vt:lpstr>程序状态寄存器</vt:lpstr>
      <vt:lpstr>ARM内部寄存器</vt:lpstr>
      <vt:lpstr>ARM内部寄存器</vt:lpstr>
      <vt:lpstr>不同模式下寄存器组织</vt:lpstr>
      <vt:lpstr>异常类型</vt:lpstr>
      <vt:lpstr>处理流程</vt:lpstr>
      <vt:lpstr>处理流程</vt:lpstr>
      <vt:lpstr>处理流程</vt:lpstr>
      <vt:lpstr>优先级</vt:lpstr>
      <vt:lpstr>ARM体系的存储系统</vt:lpstr>
      <vt:lpstr>ARM体系的存储系统</vt:lpstr>
      <vt:lpstr>ARM体系的存储系统</vt:lpstr>
      <vt:lpstr>ARM体系的存储系统</vt:lpstr>
      <vt:lpstr>ARM体系的存储系统</vt:lpstr>
      <vt:lpstr>ARM指令系统</vt:lpstr>
      <vt:lpstr>ARM指令格式</vt:lpstr>
      <vt:lpstr>ARM指令格式</vt:lpstr>
      <vt:lpstr>ARM指令格式</vt:lpstr>
      <vt:lpstr>立即寻址</vt:lpstr>
      <vt:lpstr>寄存器寻址</vt:lpstr>
      <vt:lpstr> 寄存器间接寻址 </vt:lpstr>
      <vt:lpstr> 基址变址寻址 </vt:lpstr>
      <vt:lpstr>多寄存器寻址</vt:lpstr>
      <vt:lpstr>寄存器移位寻址</vt:lpstr>
      <vt:lpstr>相对寻址</vt:lpstr>
      <vt:lpstr>堆栈寻址</vt:lpstr>
      <vt:lpstr>堆栈寻址</vt:lpstr>
      <vt:lpstr> ARM指令集 </vt:lpstr>
      <vt:lpstr>加载/存储指令</vt:lpstr>
      <vt:lpstr>加载/存储指令</vt:lpstr>
      <vt:lpstr>加载/存储指令</vt:lpstr>
      <vt:lpstr>加载/存储指令</vt:lpstr>
      <vt:lpstr>加载/存储指令</vt:lpstr>
      <vt:lpstr>加载/存储指令</vt:lpstr>
      <vt:lpstr>批量加载/存储指令</vt:lpstr>
      <vt:lpstr>批量加载/存储指令</vt:lpstr>
      <vt:lpstr>分支指令</vt:lpstr>
      <vt:lpstr> 分支指令 </vt:lpstr>
      <vt:lpstr> 分支指令 </vt:lpstr>
      <vt:lpstr>分支指令</vt:lpstr>
      <vt:lpstr>分支指令</vt:lpstr>
      <vt:lpstr>数据处理指令</vt:lpstr>
      <vt:lpstr>数据处理指令</vt:lpstr>
      <vt:lpstr>数据处理指令</vt:lpstr>
      <vt:lpstr>数据处理指令</vt:lpstr>
      <vt:lpstr>数据处理指令</vt:lpstr>
      <vt:lpstr>数据处理指令</vt:lpstr>
      <vt:lpstr>数据处理指令</vt:lpstr>
      <vt:lpstr>数据处理指令</vt:lpstr>
      <vt:lpstr>数据处理指令</vt:lpstr>
      <vt:lpstr>数据处理指令</vt:lpstr>
      <vt:lpstr>数据处理指令</vt:lpstr>
      <vt:lpstr>数据处理指令</vt:lpstr>
      <vt:lpstr>乘法指令与乘加指令</vt:lpstr>
      <vt:lpstr> 乘法指令与乘加指令 </vt:lpstr>
      <vt:lpstr> 乘法指令与乘加指令 </vt:lpstr>
      <vt:lpstr> 乘法指令与乘加指令 </vt:lpstr>
      <vt:lpstr> 乘法指令与乘加指令 </vt:lpstr>
      <vt:lpstr>状态寄存器访问指令</vt:lpstr>
      <vt:lpstr> 状态寄存器访问指令 </vt:lpstr>
      <vt:lpstr> 状态寄存器访问指令 </vt:lpstr>
      <vt:lpstr> 异常中断指令 </vt:lpstr>
      <vt:lpstr> 协处理器指令 </vt:lpstr>
      <vt:lpstr> 协处理器指令 </vt:lpstr>
      <vt:lpstr> 协处理器指令 </vt:lpstr>
      <vt:lpstr> 协处理器指令 </vt:lpstr>
      <vt:lpstr> 协处理器指令 </vt:lpstr>
      <vt:lpstr> 协处理器指令 </vt:lpstr>
      <vt:lpstr> Thumb指令系统 </vt:lpstr>
      <vt:lpstr> Thumb指令系统 </vt:lpstr>
      <vt:lpstr>Thumb状态寄存器组织</vt:lpstr>
      <vt:lpstr>Thumb状态寄存器组织</vt:lpstr>
      <vt:lpstr>  Thumb状态寄存器组织  </vt:lpstr>
      <vt:lpstr>  Thumb状态寄存器组织  </vt:lpstr>
      <vt:lpstr>  存储器访问指令  </vt:lpstr>
      <vt:lpstr>  存储器访问指令  </vt:lpstr>
      <vt:lpstr>  存储器访问指令  </vt:lpstr>
      <vt:lpstr> 存储器访问指令 </vt:lpstr>
      <vt:lpstr> 存储器访问指令 </vt:lpstr>
      <vt:lpstr> 存储器访问指令 </vt:lpstr>
      <vt:lpstr> 存储器访问指令 </vt:lpstr>
      <vt:lpstr> 数据处理指令 </vt:lpstr>
      <vt:lpstr>数据处理指令</vt:lpstr>
      <vt:lpstr> 数据处理指令 </vt:lpstr>
      <vt:lpstr> 数据处理指令 </vt:lpstr>
      <vt:lpstr>数据处理指令</vt:lpstr>
      <vt:lpstr>数据处理指令</vt:lpstr>
      <vt:lpstr>数据处理指令</vt:lpstr>
      <vt:lpstr> 数据处理指令 </vt:lpstr>
      <vt:lpstr>数据处理指令</vt:lpstr>
      <vt:lpstr>数据处理指令</vt:lpstr>
      <vt:lpstr> 分支指令 </vt:lpstr>
      <vt:lpstr> 分支指令 </vt:lpstr>
      <vt:lpstr>分支指令</vt:lpstr>
      <vt:lpstr>分支指令</vt:lpstr>
      <vt:lpstr>中断和断点指令</vt:lpstr>
      <vt:lpstr>中断和断点指令</vt:lpstr>
      <vt:lpstr> 思考题与习题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Java语言概述及编程基础</dc:title>
  <cp:lastModifiedBy>USER</cp:lastModifiedBy>
  <cp:revision>86</cp:revision>
  <dcterms:modified xsi:type="dcterms:W3CDTF">2011-12-06T03:24:38Z</dcterms:modified>
</cp:coreProperties>
</file>