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zsc.com/icstock/233/1020B.html" TargetMode="External"/><Relationship Id="rId2" Type="http://schemas.openxmlformats.org/officeDocument/2006/relationships/hyperlink" Target="http://www.dzsc.com/stock-ic/1020.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zsc.com/stock-ic/256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ARM</a:t>
            </a:r>
            <a:r>
              <a:rPr lang="zh-CN" altLang="en-US" dirty="0" smtClean="0"/>
              <a:t>汇编语言程序设计</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在汇编编译源程序时，</a:t>
            </a:r>
            <a:r>
              <a:rPr lang="en-US" dirty="0" smtClean="0"/>
              <a:t>LDR</a:t>
            </a:r>
            <a:r>
              <a:rPr lang="zh-CN" altLang="en-US" dirty="0" smtClean="0"/>
              <a:t>伪指令被编译器替换成一条合适的指令。若加载的常数未超出</a:t>
            </a:r>
            <a:r>
              <a:rPr lang="en-US" dirty="0" smtClean="0"/>
              <a:t>MOV</a:t>
            </a:r>
            <a:r>
              <a:rPr lang="zh-CN" altLang="en-US" dirty="0" smtClean="0"/>
              <a:t>或</a:t>
            </a:r>
            <a:r>
              <a:rPr lang="en-US" dirty="0" smtClean="0"/>
              <a:t>MVN</a:t>
            </a:r>
            <a:r>
              <a:rPr lang="zh-CN" altLang="en-US" dirty="0" smtClean="0"/>
              <a:t>的范围，则使用</a:t>
            </a:r>
            <a:r>
              <a:rPr lang="en-US" dirty="0" smtClean="0"/>
              <a:t>MOV</a:t>
            </a:r>
            <a:r>
              <a:rPr lang="zh-CN" altLang="en-US" dirty="0" smtClean="0"/>
              <a:t>或</a:t>
            </a:r>
            <a:r>
              <a:rPr lang="en-US" dirty="0" smtClean="0"/>
              <a:t>MVN</a:t>
            </a:r>
            <a:r>
              <a:rPr lang="zh-CN" altLang="en-US" dirty="0" smtClean="0"/>
              <a:t>指令代替该</a:t>
            </a:r>
            <a:r>
              <a:rPr lang="en-US" dirty="0" smtClean="0"/>
              <a:t>LDR</a:t>
            </a:r>
            <a:r>
              <a:rPr lang="zh-CN" altLang="en-US" dirty="0" smtClean="0"/>
              <a:t>伪指令，否则汇编器将常量放入文字池，并使用一条程序相对偏移的</a:t>
            </a:r>
            <a:r>
              <a:rPr lang="en-US" dirty="0" smtClean="0"/>
              <a:t>LDR</a:t>
            </a:r>
            <a:r>
              <a:rPr lang="zh-CN" altLang="en-US" dirty="0" smtClean="0"/>
              <a:t>指令从文字池读出常量。</a:t>
            </a:r>
          </a:p>
          <a:p>
            <a:r>
              <a:rPr lang="zh-CN" altLang="en-US" dirty="0" smtClean="0"/>
              <a:t>示例：</a:t>
            </a:r>
          </a:p>
          <a:p>
            <a:r>
              <a:rPr lang="en-US" dirty="0" smtClean="0"/>
              <a:t> </a:t>
            </a:r>
            <a:endParaRPr lang="zh-CN" altLang="en-US" dirty="0" smtClean="0"/>
          </a:p>
          <a:p>
            <a:r>
              <a:rPr lang="en-US" dirty="0" smtClean="0"/>
              <a:t>LDR  r1,=0xff	; </a:t>
            </a:r>
            <a:r>
              <a:rPr lang="zh-CN" altLang="en-US" dirty="0" smtClean="0"/>
              <a:t>将</a:t>
            </a:r>
            <a:r>
              <a:rPr lang="en-US" dirty="0" smtClean="0"/>
              <a:t>0xff</a:t>
            </a:r>
            <a:r>
              <a:rPr lang="zh-CN" altLang="en-US" dirty="0" smtClean="0"/>
              <a:t>读取到</a:t>
            </a:r>
            <a:r>
              <a:rPr lang="en-US" dirty="0" smtClean="0"/>
              <a:t>r1</a:t>
            </a:r>
            <a:r>
              <a:rPr lang="zh-CN" altLang="en-US" dirty="0" smtClean="0"/>
              <a:t>中</a:t>
            </a:r>
          </a:p>
          <a:p>
            <a:r>
              <a:rPr lang="en-US" dirty="0" smtClean="0"/>
              <a:t>	; </a:t>
            </a:r>
            <a:r>
              <a:rPr lang="zh-CN" altLang="en-US" dirty="0" smtClean="0"/>
              <a:t>编译后得到</a:t>
            </a:r>
            <a:r>
              <a:rPr lang="en-US" dirty="0" smtClean="0"/>
              <a:t>MOV  r1,0xff</a:t>
            </a:r>
            <a:endParaRPr lang="zh-CN" altLang="en-US" dirty="0" smtClean="0"/>
          </a:p>
          <a:p>
            <a:r>
              <a:rPr lang="zh-CN" altLang="en-US" dirty="0" smtClean="0"/>
              <a:t>示例：</a:t>
            </a:r>
            <a:r>
              <a:rPr lang="en-US" dirty="0" smtClean="0"/>
              <a:t> </a:t>
            </a:r>
            <a:endParaRPr lang="zh-CN" altLang="en-US" dirty="0" smtClean="0"/>
          </a:p>
          <a:p>
            <a:r>
              <a:rPr lang="en-US" dirty="0" smtClean="0"/>
              <a:t>LDR   r1, =ADDR	; </a:t>
            </a:r>
            <a:r>
              <a:rPr lang="zh-CN" altLang="en-US" dirty="0" smtClean="0"/>
              <a:t>将外部地址</a:t>
            </a:r>
            <a:r>
              <a:rPr lang="en-US" dirty="0" smtClean="0"/>
              <a:t>ADDR</a:t>
            </a:r>
            <a:r>
              <a:rPr lang="zh-CN" altLang="en-US" dirty="0" smtClean="0"/>
              <a:t>读取到</a:t>
            </a:r>
            <a:r>
              <a:rPr lang="en-US" dirty="0" smtClean="0"/>
              <a:t>R1</a:t>
            </a:r>
            <a:r>
              <a:rPr lang="zh-CN" altLang="en-US" dirty="0" smtClean="0"/>
              <a:t>中</a:t>
            </a:r>
          </a:p>
          <a:p>
            <a:r>
              <a:rPr lang="en-US" dirty="0" smtClean="0"/>
              <a:t> </a:t>
            </a:r>
            <a:endParaRPr lang="zh-CN" altLang="en-US" dirty="0" smtClean="0"/>
          </a:p>
          <a:p>
            <a:r>
              <a:rPr lang="en-US" dirty="0" smtClean="0"/>
              <a:t>; </a:t>
            </a:r>
            <a:r>
              <a:rPr lang="zh-CN" altLang="en-US" dirty="0" smtClean="0"/>
              <a:t>汇编后将得到：</a:t>
            </a:r>
          </a:p>
          <a:p>
            <a:r>
              <a:rPr lang="en-US" dirty="0" smtClean="0"/>
              <a:t>; LDR  r1,[PC,OFFSET_TO_LPOOL]</a:t>
            </a:r>
            <a:endParaRPr lang="zh-CN" altLang="en-US" dirty="0" smtClean="0"/>
          </a:p>
          <a:p>
            <a:r>
              <a:rPr lang="en-US" dirty="0" smtClean="0"/>
              <a:t>;…</a:t>
            </a:r>
            <a:endParaRPr lang="zh-CN" altLang="en-US" dirty="0" smtClean="0"/>
          </a:p>
          <a:p>
            <a:r>
              <a:rPr lang="en-US" dirty="0" smtClean="0"/>
              <a:t>; LPOOL   DCD   ADDR</a:t>
            </a:r>
            <a:endParaRPr lang="zh-CN" altLang="en-US" dirty="0" smtClean="0"/>
          </a:p>
          <a:p>
            <a:endParaRPr lang="zh-CN" altLang="en-US" dirty="0"/>
          </a:p>
        </p:txBody>
      </p:sp>
      <p:sp>
        <p:nvSpPr>
          <p:cNvPr id="2" name="标题 1"/>
          <p:cNvSpPr>
            <a:spLocks noGrp="1"/>
          </p:cNvSpPr>
          <p:nvPr>
            <p:ph type="title"/>
          </p:nvPr>
        </p:nvSpPr>
        <p:spPr/>
        <p:txBody>
          <a:bodyPr>
            <a:noAutofit/>
          </a:bodyPr>
          <a:lstStyle/>
          <a:p>
            <a:r>
              <a:rPr lang="en-US" altLang="en-US" dirty="0" smtClean="0"/>
              <a:t/>
            </a:r>
            <a:br>
              <a:rPr lang="en-US" altLang="en-US" dirty="0" smtClean="0"/>
            </a:br>
            <a:r>
              <a:rPr lang="en-US" altLang="en-US" dirty="0" smtClean="0"/>
              <a:t>LDR</a:t>
            </a:r>
            <a:r>
              <a:rPr lang="zh-CN" altLang="en-US" dirty="0" smtClean="0"/>
              <a:t>伪指令</a:t>
            </a:r>
            <a:r>
              <a:rPr lang="en-US" altLang="zh-CN" dirty="0" smtClean="0"/>
              <a:t>—</a:t>
            </a:r>
            <a:r>
              <a:rPr lang="zh-CN" altLang="en-US" dirty="0" smtClean="0"/>
              <a:t>大范围的地址读取</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dirty="0" smtClean="0"/>
              <a:t>【</a:t>
            </a:r>
            <a:r>
              <a:rPr lang="zh-CN" altLang="en-US" dirty="0" smtClean="0"/>
              <a:t>例</a:t>
            </a:r>
            <a:r>
              <a:rPr lang="en-US" b="1" dirty="0" smtClean="0"/>
              <a:t>3-1</a:t>
            </a:r>
            <a:r>
              <a:rPr lang="en-US" altLang="zh-CN" dirty="0" smtClean="0"/>
              <a:t>】</a:t>
            </a:r>
            <a:r>
              <a:rPr lang="en-US" dirty="0" smtClean="0"/>
              <a:t>  </a:t>
            </a:r>
            <a:r>
              <a:rPr lang="zh-CN" altLang="en-US" dirty="0" smtClean="0"/>
              <a:t>汇编语言源程序的基本格式。</a:t>
            </a:r>
          </a:p>
          <a:p>
            <a:r>
              <a:rPr lang="en-US" dirty="0" smtClean="0"/>
              <a:t> </a:t>
            </a:r>
            <a:endParaRPr lang="zh-CN" altLang="en-US" dirty="0" smtClean="0"/>
          </a:p>
          <a:p>
            <a:r>
              <a:rPr lang="en-US" dirty="0" smtClean="0"/>
              <a:t>    AREA EXAMPLE,CODE,READONLY	; </a:t>
            </a:r>
            <a:r>
              <a:rPr lang="zh-CN" altLang="en-US" dirty="0" smtClean="0"/>
              <a:t>定义段的名称和属性，表示了一个段的开始</a:t>
            </a:r>
          </a:p>
          <a:p>
            <a:r>
              <a:rPr lang="en-US" dirty="0" smtClean="0"/>
              <a:t>    ENTRY	; </a:t>
            </a:r>
            <a:r>
              <a:rPr lang="zh-CN" altLang="en-US" dirty="0" smtClean="0"/>
              <a:t>标识程序的入口点 </a:t>
            </a:r>
            <a:r>
              <a:rPr lang="en-US" dirty="0" smtClean="0"/>
              <a:t>  </a:t>
            </a:r>
            <a:endParaRPr lang="zh-CN" altLang="en-US" dirty="0" smtClean="0"/>
          </a:p>
          <a:p>
            <a:r>
              <a:rPr lang="en-US" dirty="0" smtClean="0"/>
              <a:t>start	; </a:t>
            </a:r>
            <a:r>
              <a:rPr lang="zh-CN" altLang="en-US" dirty="0" smtClean="0"/>
              <a:t>以下为具体指令</a:t>
            </a:r>
          </a:p>
          <a:p>
            <a:r>
              <a:rPr lang="en-US" dirty="0" smtClean="0"/>
              <a:t>       MOV    R0,#10  </a:t>
            </a:r>
            <a:endParaRPr lang="zh-CN" altLang="en-US" dirty="0" smtClean="0"/>
          </a:p>
          <a:p>
            <a:r>
              <a:rPr lang="en-US" dirty="0" smtClean="0"/>
              <a:t>       MOV    R1,#3</a:t>
            </a:r>
            <a:endParaRPr lang="zh-CN" altLang="en-US" dirty="0" smtClean="0"/>
          </a:p>
          <a:p>
            <a:r>
              <a:rPr lang="en-US" dirty="0" smtClean="0"/>
              <a:t>       ADD    R0,R0,R1</a:t>
            </a:r>
            <a:endParaRPr lang="zh-CN" altLang="en-US" dirty="0" smtClean="0"/>
          </a:p>
          <a:p>
            <a:r>
              <a:rPr lang="en-US" dirty="0" smtClean="0"/>
              <a:t>    END	; </a:t>
            </a:r>
            <a:r>
              <a:rPr lang="zh-CN" altLang="en-US" dirty="0" smtClean="0"/>
              <a:t>标识源文件的结束</a:t>
            </a:r>
          </a:p>
          <a:p>
            <a:endParaRPr lang="zh-CN" altLang="en-US" dirty="0"/>
          </a:p>
        </p:txBody>
      </p:sp>
      <p:sp>
        <p:nvSpPr>
          <p:cNvPr id="2" name="标题 1"/>
          <p:cNvSpPr>
            <a:spLocks noGrp="1"/>
          </p:cNvSpPr>
          <p:nvPr>
            <p:ph type="title"/>
          </p:nvPr>
        </p:nvSpPr>
        <p:spPr/>
        <p:txBody>
          <a:bodyPr>
            <a:normAutofit/>
          </a:bodyPr>
          <a:lstStyle/>
          <a:p>
            <a:r>
              <a:rPr lang="en-US" altLang="en-US" dirty="0" smtClean="0"/>
              <a:t>ARM</a:t>
            </a:r>
            <a:r>
              <a:rPr lang="zh-CN" altLang="en-US" dirty="0" smtClean="0"/>
              <a:t>汇编的程序结构</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305125"/>
          </a:xfrm>
        </p:spPr>
        <p:txBody>
          <a:bodyPr>
            <a:normAutofit fontScale="92500" lnSpcReduction="20000"/>
          </a:bodyPr>
          <a:lstStyle/>
          <a:p>
            <a:r>
              <a:rPr lang="zh-CN" altLang="en-US" dirty="0" smtClean="0"/>
              <a:t>没有分支、循环等架构的程序，会顺序执行汇编指令，实际的程序段中大量存在，可参见例</a:t>
            </a:r>
            <a:r>
              <a:rPr lang="en-US" dirty="0" smtClean="0"/>
              <a:t>3-1</a:t>
            </a:r>
            <a:r>
              <a:rPr lang="zh-CN" altLang="en-US" dirty="0" smtClean="0"/>
              <a:t>。</a:t>
            </a:r>
            <a:endParaRPr lang="en-US" altLang="zh-CN" dirty="0" smtClean="0"/>
          </a:p>
          <a:p>
            <a:r>
              <a:rPr lang="en-US" altLang="zh-CN" dirty="0" smtClean="0"/>
              <a:t>【</a:t>
            </a:r>
            <a:r>
              <a:rPr lang="zh-CN" altLang="en-US" dirty="0" smtClean="0"/>
              <a:t>例</a:t>
            </a:r>
            <a:r>
              <a:rPr lang="en-US" b="1" dirty="0" smtClean="0"/>
              <a:t>3-1</a:t>
            </a:r>
            <a:r>
              <a:rPr lang="en-US" altLang="zh-CN" dirty="0" smtClean="0"/>
              <a:t>】</a:t>
            </a:r>
            <a:r>
              <a:rPr lang="en-US" dirty="0" smtClean="0"/>
              <a:t>  </a:t>
            </a:r>
            <a:r>
              <a:rPr lang="zh-CN" altLang="en-US" dirty="0" smtClean="0"/>
              <a:t>汇编语言源程序的基本格式。</a:t>
            </a:r>
          </a:p>
          <a:p>
            <a:r>
              <a:rPr lang="en-US" dirty="0" smtClean="0"/>
              <a:t> </a:t>
            </a:r>
            <a:endParaRPr lang="zh-CN" altLang="en-US" dirty="0" smtClean="0"/>
          </a:p>
          <a:p>
            <a:r>
              <a:rPr lang="en-US" dirty="0" smtClean="0"/>
              <a:t>    AREA EXAMPLE,CODE,READONLY	; </a:t>
            </a:r>
            <a:r>
              <a:rPr lang="zh-CN" altLang="en-US" dirty="0" smtClean="0"/>
              <a:t>定义段的名称和属性，表示了一个段的开始</a:t>
            </a:r>
          </a:p>
          <a:p>
            <a:r>
              <a:rPr lang="en-US" dirty="0" smtClean="0"/>
              <a:t>    ENTRY	; </a:t>
            </a:r>
            <a:r>
              <a:rPr lang="zh-CN" altLang="en-US" dirty="0" smtClean="0"/>
              <a:t>标识程序的入口点 </a:t>
            </a:r>
            <a:r>
              <a:rPr lang="en-US" dirty="0" smtClean="0"/>
              <a:t>  </a:t>
            </a:r>
            <a:endParaRPr lang="zh-CN" altLang="en-US" dirty="0" smtClean="0"/>
          </a:p>
          <a:p>
            <a:r>
              <a:rPr lang="en-US" dirty="0" smtClean="0"/>
              <a:t>start	; </a:t>
            </a:r>
            <a:r>
              <a:rPr lang="zh-CN" altLang="en-US" dirty="0" smtClean="0"/>
              <a:t>以下为具体指令</a:t>
            </a:r>
          </a:p>
          <a:p>
            <a:r>
              <a:rPr lang="en-US" dirty="0" smtClean="0"/>
              <a:t>       MOV    R0,#10  </a:t>
            </a:r>
            <a:endParaRPr lang="zh-CN" altLang="en-US" dirty="0" smtClean="0"/>
          </a:p>
          <a:p>
            <a:r>
              <a:rPr lang="en-US" dirty="0" smtClean="0"/>
              <a:t>       MOV    R1,#3</a:t>
            </a:r>
            <a:endParaRPr lang="zh-CN" altLang="en-US" dirty="0" smtClean="0"/>
          </a:p>
          <a:p>
            <a:r>
              <a:rPr lang="en-US" dirty="0" smtClean="0"/>
              <a:t>       ADD    R0,R0,R1</a:t>
            </a:r>
            <a:endParaRPr lang="zh-CN" altLang="en-US" dirty="0" smtClean="0"/>
          </a:p>
          <a:p>
            <a:r>
              <a:rPr lang="en-US" dirty="0" smtClean="0"/>
              <a:t>    END	; </a:t>
            </a:r>
            <a:r>
              <a:rPr lang="zh-CN" altLang="en-US" dirty="0" smtClean="0"/>
              <a:t>标识源文件的结束</a:t>
            </a:r>
          </a:p>
          <a:p>
            <a:endParaRPr lang="zh-CN" altLang="en-US" dirty="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zh-CN" altLang="en-US" dirty="0" smtClean="0"/>
              <a:t>顺序程序设计</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0775"/>
            <a:ext cx="8229600" cy="4935745"/>
          </a:xfrm>
        </p:spPr>
        <p:txBody>
          <a:bodyPr>
            <a:normAutofit fontScale="70000" lnSpcReduction="20000"/>
          </a:bodyPr>
          <a:lstStyle/>
          <a:p>
            <a:r>
              <a:rPr lang="en-US" dirty="0" smtClean="0"/>
              <a:t>ARM</a:t>
            </a:r>
            <a:r>
              <a:rPr lang="zh-CN" altLang="en-US" dirty="0" smtClean="0"/>
              <a:t>汇编中大部分的指令都支持条件执行，因此类似</a:t>
            </a:r>
            <a:r>
              <a:rPr lang="en-US" dirty="0" smtClean="0"/>
              <a:t>C</a:t>
            </a:r>
            <a:r>
              <a:rPr lang="zh-CN" altLang="en-US" dirty="0" smtClean="0"/>
              <a:t>语言中的</a:t>
            </a:r>
            <a:r>
              <a:rPr lang="en-US" dirty="0" smtClean="0"/>
              <a:t>if-else</a:t>
            </a:r>
            <a:r>
              <a:rPr lang="zh-CN" altLang="en-US" dirty="0" smtClean="0"/>
              <a:t>分支很容易实现。</a:t>
            </a:r>
          </a:p>
          <a:p>
            <a:r>
              <a:rPr lang="zh-CN" altLang="en-US" dirty="0" smtClean="0"/>
              <a:t>例如：</a:t>
            </a:r>
          </a:p>
          <a:p>
            <a:r>
              <a:rPr lang="en-US" dirty="0" smtClean="0"/>
              <a:t> </a:t>
            </a:r>
            <a:endParaRPr lang="zh-CN" altLang="en-US" dirty="0" smtClean="0"/>
          </a:p>
          <a:p>
            <a:r>
              <a:rPr lang="pt-BR" dirty="0" smtClean="0"/>
              <a:t>CMP  R1,#3	; </a:t>
            </a:r>
            <a:r>
              <a:rPr lang="zh-CN" altLang="en-US" dirty="0" smtClean="0"/>
              <a:t>比较</a:t>
            </a:r>
            <a:r>
              <a:rPr lang="pt-BR" dirty="0" smtClean="0"/>
              <a:t>R1</a:t>
            </a:r>
            <a:r>
              <a:rPr lang="zh-CN" altLang="en-US" dirty="0" smtClean="0"/>
              <a:t>和</a:t>
            </a:r>
            <a:r>
              <a:rPr lang="pt-BR" dirty="0" smtClean="0"/>
              <a:t>#3</a:t>
            </a:r>
            <a:endParaRPr lang="zh-CN" altLang="en-US" dirty="0" smtClean="0"/>
          </a:p>
          <a:p>
            <a:r>
              <a:rPr lang="pt-BR" dirty="0" smtClean="0"/>
              <a:t>ADD  HI R0,R0,R1	; if R1&gt;3 then R0=R0+R1</a:t>
            </a:r>
            <a:endParaRPr lang="zh-CN" altLang="en-US" dirty="0" smtClean="0"/>
          </a:p>
          <a:p>
            <a:r>
              <a:rPr lang="pt-BR" dirty="0" smtClean="0"/>
              <a:t>ADD  LS R0,R0,#3	; if R1&lt;3 then R0=R0+3</a:t>
            </a:r>
            <a:endParaRPr lang="zh-CN" altLang="en-US" dirty="0" smtClean="0"/>
          </a:p>
          <a:p>
            <a:r>
              <a:rPr lang="en-US" dirty="0" smtClean="0"/>
              <a:t> </a:t>
            </a:r>
            <a:endParaRPr lang="zh-CN" altLang="en-US" dirty="0" smtClean="0"/>
          </a:p>
          <a:p>
            <a:r>
              <a:rPr lang="zh-CN" altLang="en-US" dirty="0" smtClean="0"/>
              <a:t>上述代码中，</a:t>
            </a:r>
            <a:r>
              <a:rPr lang="pt-BR" dirty="0" smtClean="0"/>
              <a:t>ADD</a:t>
            </a:r>
            <a:r>
              <a:rPr lang="zh-CN" altLang="en-US" dirty="0" smtClean="0"/>
              <a:t>指令可以根据已执行代码对状态寄存器的影响来决定是否执行，从而构成简单的分支结构。另外，</a:t>
            </a:r>
            <a:r>
              <a:rPr lang="pt-BR" dirty="0" smtClean="0"/>
              <a:t>B</a:t>
            </a:r>
            <a:r>
              <a:rPr lang="zh-CN" altLang="en-US" dirty="0" smtClean="0"/>
              <a:t>、</a:t>
            </a:r>
            <a:r>
              <a:rPr lang="pt-BR" dirty="0" smtClean="0"/>
              <a:t>BL</a:t>
            </a:r>
            <a:r>
              <a:rPr lang="zh-CN" altLang="en-US" dirty="0" smtClean="0"/>
              <a:t>可以条件执行，从而构成复杂的分支架构。</a:t>
            </a:r>
          </a:p>
          <a:p>
            <a:r>
              <a:rPr lang="zh-CN" altLang="en-US" dirty="0" smtClean="0"/>
              <a:t>例如：</a:t>
            </a:r>
          </a:p>
          <a:p>
            <a:r>
              <a:rPr lang="en-US" dirty="0" smtClean="0"/>
              <a:t> </a:t>
            </a:r>
            <a:endParaRPr lang="zh-CN" altLang="en-US" dirty="0" smtClean="0"/>
          </a:p>
          <a:p>
            <a:r>
              <a:rPr lang="pt-BR" dirty="0" smtClean="0"/>
              <a:t>CMP  R1,#3	; </a:t>
            </a:r>
            <a:r>
              <a:rPr lang="zh-CN" altLang="en-US" dirty="0" smtClean="0"/>
              <a:t>比较</a:t>
            </a:r>
            <a:r>
              <a:rPr lang="pt-BR" dirty="0" smtClean="0"/>
              <a:t>R1</a:t>
            </a:r>
            <a:r>
              <a:rPr lang="zh-CN" altLang="en-US" dirty="0" smtClean="0"/>
              <a:t>和</a:t>
            </a:r>
            <a:r>
              <a:rPr lang="pt-BR" dirty="0" smtClean="0"/>
              <a:t>#3</a:t>
            </a:r>
            <a:endParaRPr lang="zh-CN" altLang="en-US" dirty="0" smtClean="0"/>
          </a:p>
          <a:p>
            <a:r>
              <a:rPr lang="pt-BR" dirty="0" smtClean="0"/>
              <a:t>BHI  END	; if R1&gt;3 then END</a:t>
            </a:r>
            <a:endParaRPr lang="zh-CN" altLang="en-US" dirty="0" smtClean="0"/>
          </a:p>
          <a:p>
            <a:r>
              <a:rPr lang="pt-BR" dirty="0" smtClean="0"/>
              <a:t>ADD  R0,R0,#3	; R0=R0+3</a:t>
            </a:r>
            <a:endParaRPr lang="zh-CN" altLang="en-US" dirty="0" smtClean="0"/>
          </a:p>
          <a:p>
            <a:r>
              <a:rPr lang="pt-BR" dirty="0" smtClean="0"/>
              <a:t>END</a:t>
            </a:r>
            <a:endParaRPr lang="zh-CN" altLang="en-US"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分支程序设计</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用预先设定的行标与</a:t>
            </a:r>
            <a:r>
              <a:rPr lang="en-US" dirty="0" smtClean="0"/>
              <a:t>B</a:t>
            </a:r>
            <a:r>
              <a:rPr lang="zh-CN" altLang="en-US" dirty="0" smtClean="0"/>
              <a:t>、</a:t>
            </a:r>
            <a:r>
              <a:rPr lang="en-US" dirty="0" smtClean="0"/>
              <a:t>BL</a:t>
            </a:r>
            <a:r>
              <a:rPr lang="zh-CN" altLang="en-US" dirty="0" smtClean="0"/>
              <a:t>结合可以设计各种循环结构。</a:t>
            </a:r>
          </a:p>
          <a:p>
            <a:r>
              <a:rPr lang="zh-CN" altLang="en-US" dirty="0" smtClean="0"/>
              <a:t>例如：</a:t>
            </a:r>
          </a:p>
          <a:p>
            <a:r>
              <a:rPr lang="en-US" dirty="0" smtClean="0"/>
              <a:t> </a:t>
            </a:r>
            <a:endParaRPr lang="zh-CN" altLang="en-US" dirty="0" smtClean="0"/>
          </a:p>
          <a:p>
            <a:r>
              <a:rPr lang="en-US" dirty="0" smtClean="0"/>
              <a:t>LOOP   ADD   R0,R0,R1	; R0=R0+R1</a:t>
            </a:r>
            <a:endParaRPr lang="zh-CN" altLang="en-US" dirty="0" smtClean="0"/>
          </a:p>
          <a:p>
            <a:r>
              <a:rPr lang="en-US" dirty="0" smtClean="0"/>
              <a:t>       CMP   R0,#3	; </a:t>
            </a:r>
            <a:r>
              <a:rPr lang="zh-CN" altLang="en-US" dirty="0" smtClean="0"/>
              <a:t>比较</a:t>
            </a:r>
            <a:r>
              <a:rPr lang="en-US" dirty="0" smtClean="0"/>
              <a:t>R0</a:t>
            </a:r>
            <a:r>
              <a:rPr lang="zh-CN" altLang="en-US" dirty="0" smtClean="0"/>
              <a:t>和</a:t>
            </a:r>
            <a:r>
              <a:rPr lang="en-US" dirty="0" smtClean="0"/>
              <a:t>#3 </a:t>
            </a:r>
            <a:endParaRPr lang="zh-CN" altLang="en-US" dirty="0" smtClean="0"/>
          </a:p>
          <a:p>
            <a:r>
              <a:rPr lang="en-US" dirty="0" smtClean="0"/>
              <a:t>       BLS   LOOP	; if R0&lt;3 then </a:t>
            </a:r>
            <a:r>
              <a:rPr lang="zh-CN" altLang="en-US" dirty="0" smtClean="0"/>
              <a:t>跳转到</a:t>
            </a:r>
            <a:r>
              <a:rPr lang="en-US" dirty="0" smtClean="0"/>
              <a:t>LOOP </a:t>
            </a:r>
            <a:r>
              <a:rPr lang="zh-CN" altLang="en-US" dirty="0" smtClean="0"/>
              <a:t>循环</a:t>
            </a:r>
          </a:p>
          <a:p>
            <a:r>
              <a:rPr lang="en-US" dirty="0" smtClean="0"/>
              <a:t>       END</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循环程序设计</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792869"/>
          </a:xfrm>
        </p:spPr>
        <p:txBody>
          <a:bodyPr>
            <a:normAutofit fontScale="62500" lnSpcReduction="20000"/>
          </a:bodyPr>
          <a:lstStyle/>
          <a:p>
            <a:r>
              <a:rPr lang="zh-CN" altLang="en-US" dirty="0" smtClean="0"/>
              <a:t>在</a:t>
            </a:r>
            <a:r>
              <a:rPr lang="en-US" dirty="0" smtClean="0"/>
              <a:t>ARM</a:t>
            </a:r>
            <a:r>
              <a:rPr lang="zh-CN" altLang="en-US" dirty="0" smtClean="0"/>
              <a:t>汇编语言程序中，子程序的调用一般是通过</a:t>
            </a:r>
            <a:r>
              <a:rPr lang="en-US" dirty="0" smtClean="0"/>
              <a:t>BL</a:t>
            </a:r>
            <a:r>
              <a:rPr lang="zh-CN" altLang="en-US" dirty="0" smtClean="0"/>
              <a:t>指令来实现的。在程序中，使用指令：</a:t>
            </a:r>
          </a:p>
          <a:p>
            <a:r>
              <a:rPr lang="en-US" dirty="0" smtClean="0"/>
              <a:t>BL</a:t>
            </a:r>
            <a:r>
              <a:rPr lang="zh-CN" altLang="en-US" dirty="0" smtClean="0"/>
              <a:t>子程序名</a:t>
            </a:r>
            <a:r>
              <a:rPr lang="en-US" dirty="0" smtClean="0"/>
              <a:t> </a:t>
            </a:r>
            <a:endParaRPr lang="zh-CN" altLang="en-US" dirty="0" smtClean="0"/>
          </a:p>
          <a:p>
            <a:r>
              <a:rPr lang="zh-CN" altLang="en-US" dirty="0" smtClean="0"/>
              <a:t>即可完成子程序的调用。</a:t>
            </a:r>
          </a:p>
          <a:p>
            <a:r>
              <a:rPr lang="zh-CN" altLang="en-US" dirty="0" smtClean="0"/>
              <a:t>该指令在执行时完成如下操作：将子程序的返回地址存放在连接寄存器</a:t>
            </a:r>
            <a:r>
              <a:rPr lang="en-US" dirty="0" smtClean="0"/>
              <a:t>LR</a:t>
            </a:r>
            <a:r>
              <a:rPr lang="zh-CN" altLang="en-US" dirty="0" smtClean="0"/>
              <a:t>中，同时将程序计数器</a:t>
            </a:r>
            <a:r>
              <a:rPr lang="en-US" dirty="0" smtClean="0"/>
              <a:t>PC</a:t>
            </a:r>
            <a:r>
              <a:rPr lang="zh-CN" altLang="en-US" dirty="0" smtClean="0"/>
              <a:t>指向子程序的入口点，当子程序执行完毕需要返回调用处时，只需要将存放在</a:t>
            </a:r>
            <a:r>
              <a:rPr lang="en-US" dirty="0" smtClean="0"/>
              <a:t>LR</a:t>
            </a:r>
            <a:r>
              <a:rPr lang="zh-CN" altLang="en-US" dirty="0" smtClean="0"/>
              <a:t>中的返回地址重新复制给程序计数器</a:t>
            </a:r>
            <a:r>
              <a:rPr lang="en-US" dirty="0" smtClean="0"/>
              <a:t>PC</a:t>
            </a:r>
            <a:r>
              <a:rPr lang="zh-CN" altLang="en-US" dirty="0" smtClean="0"/>
              <a:t>即可。在调用子程序的同时，也可以完成参数的传递和从子程序返回运算的结果，通常可以使用寄存器</a:t>
            </a:r>
            <a:r>
              <a:rPr lang="en-US" dirty="0" smtClean="0"/>
              <a:t>R0</a:t>
            </a:r>
            <a:r>
              <a:rPr lang="zh-CN" altLang="en-US" dirty="0" smtClean="0"/>
              <a:t>～</a:t>
            </a:r>
            <a:r>
              <a:rPr lang="en-US" dirty="0" smtClean="0"/>
              <a:t>R3</a:t>
            </a:r>
            <a:r>
              <a:rPr lang="zh-CN" altLang="en-US" dirty="0" smtClean="0"/>
              <a:t>完成。</a:t>
            </a:r>
          </a:p>
          <a:p>
            <a:r>
              <a:rPr lang="zh-CN" altLang="en-US" dirty="0" smtClean="0"/>
              <a:t>以下是使用</a:t>
            </a:r>
            <a:r>
              <a:rPr lang="en-US" dirty="0" smtClean="0"/>
              <a:t>BL</a:t>
            </a:r>
            <a:r>
              <a:rPr lang="zh-CN" altLang="en-US" dirty="0" smtClean="0"/>
              <a:t>指令调用子程序的汇编语言源程序的基本结构： </a:t>
            </a:r>
          </a:p>
          <a:p>
            <a:r>
              <a:rPr lang="en-US" dirty="0" smtClean="0"/>
              <a:t> </a:t>
            </a:r>
            <a:endParaRPr lang="zh-CN" altLang="en-US" dirty="0" smtClean="0"/>
          </a:p>
          <a:p>
            <a:r>
              <a:rPr lang="en-US" dirty="0" smtClean="0"/>
              <a:t>    </a:t>
            </a:r>
            <a:r>
              <a:rPr lang="en-US" altLang="zh-CN" dirty="0" smtClean="0"/>
              <a:t>……</a:t>
            </a:r>
          </a:p>
          <a:p>
            <a:r>
              <a:rPr lang="en-US" dirty="0" smtClean="0"/>
              <a:t>    BL PRINT_TEXT 	; </a:t>
            </a:r>
            <a:r>
              <a:rPr lang="zh-CN" altLang="en-US" dirty="0" smtClean="0"/>
              <a:t>跳转到子程序 </a:t>
            </a:r>
            <a:r>
              <a:rPr lang="en-US" dirty="0" smtClean="0"/>
              <a:t>PRINT_TEXT</a:t>
            </a:r>
            <a:r>
              <a:rPr lang="zh-CN" altLang="en-US" dirty="0" smtClean="0"/>
              <a:t>，并保存</a:t>
            </a:r>
            <a:r>
              <a:rPr lang="en-US" dirty="0" smtClean="0"/>
              <a:t>PC</a:t>
            </a:r>
            <a:r>
              <a:rPr lang="zh-CN" altLang="en-US" dirty="0" smtClean="0"/>
              <a:t>至</a:t>
            </a:r>
            <a:r>
              <a:rPr lang="en-US" dirty="0" smtClean="0"/>
              <a:t>LR</a:t>
            </a:r>
            <a:endParaRPr lang="zh-CN" altLang="en-US" dirty="0" smtClean="0"/>
          </a:p>
          <a:p>
            <a:r>
              <a:rPr lang="en-US" dirty="0" smtClean="0"/>
              <a:t>    </a:t>
            </a:r>
            <a:r>
              <a:rPr lang="en-US" altLang="zh-CN" dirty="0" smtClean="0"/>
              <a:t>……</a:t>
            </a:r>
          </a:p>
          <a:p>
            <a:r>
              <a:rPr lang="en-US" dirty="0" smtClean="0"/>
              <a:t>PRINT_TEXT 	; </a:t>
            </a:r>
            <a:r>
              <a:rPr lang="zh-CN" altLang="en-US" dirty="0" smtClean="0"/>
              <a:t>子程序入口</a:t>
            </a:r>
          </a:p>
          <a:p>
            <a:r>
              <a:rPr lang="en-US" dirty="0" smtClean="0"/>
              <a:t>    </a:t>
            </a:r>
            <a:r>
              <a:rPr lang="en-US" altLang="zh-CN" dirty="0" smtClean="0"/>
              <a:t>……</a:t>
            </a:r>
          </a:p>
          <a:p>
            <a:r>
              <a:rPr lang="en-US" dirty="0" smtClean="0"/>
              <a:t>    MOV PC</a:t>
            </a:r>
            <a:r>
              <a:rPr lang="zh-CN" altLang="en-US" dirty="0" smtClean="0"/>
              <a:t>，</a:t>
            </a:r>
            <a:r>
              <a:rPr lang="en-US" dirty="0" smtClean="0"/>
              <a:t>LR 	; </a:t>
            </a:r>
            <a:r>
              <a:rPr lang="zh-CN" altLang="en-US" dirty="0" smtClean="0"/>
              <a:t>子程序运行完毕将</a:t>
            </a:r>
            <a:r>
              <a:rPr lang="en-US" dirty="0" smtClean="0"/>
              <a:t>PC</a:t>
            </a:r>
            <a:r>
              <a:rPr lang="zh-CN" altLang="en-US" dirty="0" smtClean="0"/>
              <a:t>置为</a:t>
            </a:r>
            <a:r>
              <a:rPr lang="en-US" dirty="0" smtClean="0"/>
              <a:t>LR</a:t>
            </a:r>
            <a:r>
              <a:rPr lang="zh-CN" altLang="en-US" dirty="0" smtClean="0"/>
              <a:t>，准备返回</a:t>
            </a:r>
          </a:p>
          <a:p>
            <a:r>
              <a:rPr lang="en-US" dirty="0" smtClean="0"/>
              <a:t>    END </a:t>
            </a:r>
            <a:endParaRPr lang="zh-CN" altLang="en-US"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子程序</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en-US" altLang="zh-CN" dirty="0" smtClean="0"/>
              <a:t>【</a:t>
            </a:r>
            <a:r>
              <a:rPr lang="zh-CN" altLang="en-US" dirty="0" smtClean="0"/>
              <a:t>例</a:t>
            </a:r>
            <a:r>
              <a:rPr lang="en-US" b="1" dirty="0" smtClean="0"/>
              <a:t>3-2</a:t>
            </a:r>
            <a:r>
              <a:rPr lang="en-US" altLang="zh-CN" dirty="0" smtClean="0"/>
              <a:t>】</a:t>
            </a:r>
            <a:r>
              <a:rPr lang="en-US" dirty="0" smtClean="0"/>
              <a:t>  </a:t>
            </a:r>
            <a:r>
              <a:rPr lang="zh-CN" altLang="en-US" dirty="0" smtClean="0"/>
              <a:t>实现</a:t>
            </a:r>
            <a:r>
              <a:rPr lang="en-US" dirty="0" smtClean="0"/>
              <a:t>1+2+</a:t>
            </a:r>
            <a:r>
              <a:rPr lang="en-US" altLang="zh-CN" dirty="0" smtClean="0"/>
              <a:t>……</a:t>
            </a:r>
            <a:r>
              <a:rPr lang="en-US" dirty="0" smtClean="0"/>
              <a:t>+</a:t>
            </a:r>
            <a:r>
              <a:rPr lang="en-US" i="1" dirty="0" smtClean="0"/>
              <a:t>N</a:t>
            </a:r>
            <a:r>
              <a:rPr lang="zh-CN" altLang="en-US" dirty="0" smtClean="0"/>
              <a:t>。</a:t>
            </a:r>
          </a:p>
          <a:p>
            <a:r>
              <a:rPr lang="en-US" dirty="0" smtClean="0"/>
              <a:t> </a:t>
            </a:r>
            <a:endParaRPr lang="zh-CN" altLang="en-US" dirty="0" smtClean="0"/>
          </a:p>
          <a:p>
            <a:r>
              <a:rPr lang="en-US" dirty="0" smtClean="0"/>
              <a:t>       N      EQU      5;	; </a:t>
            </a:r>
            <a:r>
              <a:rPr lang="zh-CN" altLang="en-US" dirty="0" smtClean="0"/>
              <a:t>常量的定义</a:t>
            </a:r>
          </a:p>
          <a:p>
            <a:r>
              <a:rPr lang="en-US" dirty="0" smtClean="0"/>
              <a:t>       AREA </a:t>
            </a:r>
            <a:r>
              <a:rPr lang="en-US" dirty="0" err="1" smtClean="0"/>
              <a:t>Example,CODE,READONLY</a:t>
            </a:r>
            <a:r>
              <a:rPr lang="en-US" dirty="0" smtClean="0"/>
              <a:t>	; </a:t>
            </a:r>
            <a:r>
              <a:rPr lang="zh-CN" altLang="en-US" dirty="0" smtClean="0"/>
              <a:t>定义段名属性等</a:t>
            </a:r>
          </a:p>
          <a:p>
            <a:r>
              <a:rPr lang="en-US" dirty="0" smtClean="0"/>
              <a:t>    </a:t>
            </a:r>
            <a:r>
              <a:rPr lang="pt-BR" dirty="0" smtClean="0"/>
              <a:t>   E</a:t>
            </a:r>
            <a:r>
              <a:rPr lang="en-US" dirty="0" smtClean="0"/>
              <a:t>NTRY	; </a:t>
            </a:r>
            <a:r>
              <a:rPr lang="zh-CN" altLang="en-US" dirty="0" smtClean="0"/>
              <a:t>程序入口</a:t>
            </a:r>
          </a:p>
          <a:p>
            <a:r>
              <a:rPr lang="en-US" dirty="0" smtClean="0"/>
              <a:t>       CODE32	; ARM</a:t>
            </a:r>
            <a:r>
              <a:rPr lang="zh-CN" altLang="en-US" dirty="0" smtClean="0"/>
              <a:t>代码</a:t>
            </a:r>
          </a:p>
          <a:p>
            <a:r>
              <a:rPr lang="en-US" dirty="0" smtClean="0"/>
              <a:t>START	; </a:t>
            </a:r>
            <a:r>
              <a:rPr lang="zh-CN" altLang="en-US" dirty="0" smtClean="0"/>
              <a:t>行标定义</a:t>
            </a:r>
          </a:p>
          <a:p>
            <a:r>
              <a:rPr lang="en-US" dirty="0" smtClean="0"/>
              <a:t>       LDR R0,=N	; R0</a:t>
            </a:r>
            <a:r>
              <a:rPr lang="zh-CN" altLang="en-US" dirty="0" smtClean="0"/>
              <a:t>赋值</a:t>
            </a:r>
          </a:p>
          <a:p>
            <a:r>
              <a:rPr lang="en-US" dirty="0" smtClean="0"/>
              <a:t>       MOV R2,R0	; R2</a:t>
            </a:r>
            <a:r>
              <a:rPr lang="zh-CN" altLang="en-US" dirty="0" smtClean="0"/>
              <a:t>充当计数器</a:t>
            </a:r>
          </a:p>
          <a:p>
            <a:r>
              <a:rPr lang="en-US" dirty="0" smtClean="0"/>
              <a:t>       </a:t>
            </a:r>
            <a:r>
              <a:rPr lang="pt-BR" dirty="0" smtClean="0"/>
              <a:t>MOV R0,#0	; R0</a:t>
            </a:r>
            <a:r>
              <a:rPr lang="zh-CN" altLang="en-US" dirty="0" smtClean="0"/>
              <a:t>←</a:t>
            </a:r>
            <a:r>
              <a:rPr lang="pt-BR" dirty="0" smtClean="0"/>
              <a:t>0</a:t>
            </a:r>
            <a:endParaRPr lang="zh-CN" altLang="en-US" dirty="0" smtClean="0"/>
          </a:p>
          <a:p>
            <a:r>
              <a:rPr lang="en-US" dirty="0" smtClean="0"/>
              <a:t>    </a:t>
            </a:r>
            <a:r>
              <a:rPr lang="pt-BR" dirty="0" smtClean="0"/>
              <a:t>   MOV R1,#0	; R1</a:t>
            </a:r>
            <a:r>
              <a:rPr lang="zh-CN" altLang="en-US" dirty="0" smtClean="0"/>
              <a:t>←</a:t>
            </a:r>
            <a:r>
              <a:rPr lang="pt-BR" dirty="0" smtClean="0"/>
              <a:t>0</a:t>
            </a:r>
            <a:endParaRPr lang="zh-CN" altLang="en-US" dirty="0" smtClean="0"/>
          </a:p>
          <a:p>
            <a:r>
              <a:rPr lang="pt-BR" dirty="0" smtClean="0"/>
              <a:t>LOOP	; </a:t>
            </a:r>
            <a:r>
              <a:rPr lang="zh-CN" altLang="en-US" dirty="0" smtClean="0"/>
              <a:t>行标</a:t>
            </a:r>
          </a:p>
          <a:p>
            <a:r>
              <a:rPr lang="pt-BR" dirty="0" smtClean="0"/>
              <a:t> </a:t>
            </a:r>
            <a:r>
              <a:rPr lang="en-US" dirty="0" smtClean="0"/>
              <a:t>    </a:t>
            </a:r>
            <a:r>
              <a:rPr lang="pt-BR" dirty="0" smtClean="0"/>
              <a:t>  CMP R1,R2	; </a:t>
            </a:r>
            <a:r>
              <a:rPr lang="zh-CN" altLang="en-US" dirty="0" smtClean="0"/>
              <a:t>比较</a:t>
            </a:r>
            <a:r>
              <a:rPr lang="pt-BR" dirty="0" smtClean="0"/>
              <a:t>R1 R2</a:t>
            </a:r>
            <a:endParaRPr lang="zh-CN" altLang="en-US" dirty="0" smtClean="0"/>
          </a:p>
          <a:p>
            <a:r>
              <a:rPr lang="pt-BR" dirty="0" smtClean="0"/>
              <a:t> </a:t>
            </a:r>
            <a:r>
              <a:rPr lang="en-US" dirty="0" smtClean="0"/>
              <a:t>    </a:t>
            </a:r>
            <a:r>
              <a:rPr lang="pt-BR" dirty="0" smtClean="0"/>
              <a:t>  BHI ADD_END	; </a:t>
            </a:r>
            <a:r>
              <a:rPr lang="zh-CN" altLang="en-US" dirty="0" smtClean="0"/>
              <a:t>如果</a:t>
            </a:r>
            <a:r>
              <a:rPr lang="pt-BR" dirty="0" smtClean="0"/>
              <a:t>R1&gt;R2 </a:t>
            </a:r>
            <a:r>
              <a:rPr lang="zh-CN" altLang="en-US" dirty="0" smtClean="0"/>
              <a:t>跳转到</a:t>
            </a:r>
            <a:r>
              <a:rPr lang="pt-BR" dirty="0" smtClean="0"/>
              <a:t> ADD_END</a:t>
            </a:r>
            <a:endParaRPr lang="zh-CN" altLang="en-US" dirty="0" smtClean="0"/>
          </a:p>
          <a:p>
            <a:r>
              <a:rPr lang="pt-BR" dirty="0" smtClean="0"/>
              <a:t>	; </a:t>
            </a:r>
            <a:r>
              <a:rPr lang="zh-CN" altLang="en-US" dirty="0" smtClean="0"/>
              <a:t>分支的实现</a:t>
            </a:r>
          </a:p>
          <a:p>
            <a:r>
              <a:rPr lang="pt-BR" dirty="0" smtClean="0"/>
              <a:t>       ADD R0,R0,R1	; R0</a:t>
            </a:r>
            <a:r>
              <a:rPr lang="zh-CN" altLang="en-US" dirty="0" smtClean="0"/>
              <a:t>←</a:t>
            </a:r>
            <a:r>
              <a:rPr lang="pt-BR" dirty="0" smtClean="0"/>
              <a:t>R0+R1</a:t>
            </a:r>
            <a:endParaRPr lang="zh-CN" altLang="en-US" dirty="0" smtClean="0"/>
          </a:p>
          <a:p>
            <a:r>
              <a:rPr lang="pt-BR" dirty="0" smtClean="0"/>
              <a:t>       ADD R1,R1,#1	; R1</a:t>
            </a:r>
            <a:r>
              <a:rPr lang="zh-CN" altLang="en-US" dirty="0" smtClean="0"/>
              <a:t>←</a:t>
            </a:r>
            <a:r>
              <a:rPr lang="pt-BR" dirty="0" smtClean="0"/>
              <a:t>R1+1</a:t>
            </a:r>
            <a:endParaRPr lang="zh-CN" altLang="en-US" dirty="0" smtClean="0"/>
          </a:p>
          <a:p>
            <a:r>
              <a:rPr lang="pt-BR" dirty="0" smtClean="0"/>
              <a:t>       B LOOP	; </a:t>
            </a:r>
            <a:r>
              <a:rPr lang="zh-CN" altLang="en-US" dirty="0" smtClean="0"/>
              <a:t>无条件跳转至</a:t>
            </a:r>
            <a:r>
              <a:rPr lang="pt-BR" dirty="0" smtClean="0"/>
              <a:t>LOOP</a:t>
            </a:r>
            <a:endParaRPr lang="zh-CN" altLang="en-US" dirty="0" smtClean="0"/>
          </a:p>
          <a:p>
            <a:r>
              <a:rPr lang="pt-BR" dirty="0" smtClean="0"/>
              <a:t>	; </a:t>
            </a:r>
            <a:r>
              <a:rPr lang="zh-CN" altLang="en-US" dirty="0" smtClean="0"/>
              <a:t>循环的实现</a:t>
            </a:r>
          </a:p>
          <a:p>
            <a:r>
              <a:rPr lang="pt-BR" dirty="0" smtClean="0"/>
              <a:t>ADD_END	; </a:t>
            </a:r>
            <a:r>
              <a:rPr lang="zh-CN" altLang="en-US" dirty="0" smtClean="0"/>
              <a:t>行标定义</a:t>
            </a:r>
          </a:p>
          <a:p>
            <a:r>
              <a:rPr lang="pt-BR" dirty="0" smtClean="0"/>
              <a:t>       B  ADD_END	; </a:t>
            </a:r>
            <a:r>
              <a:rPr lang="zh-CN" altLang="en-US" dirty="0" smtClean="0"/>
              <a:t>无条件跳转</a:t>
            </a:r>
            <a:r>
              <a:rPr lang="pt-BR" dirty="0" smtClean="0"/>
              <a:t>ADD_END</a:t>
            </a:r>
            <a:endParaRPr lang="zh-CN" altLang="en-US" dirty="0" smtClean="0"/>
          </a:p>
          <a:p>
            <a:r>
              <a:rPr lang="pt-BR" dirty="0" smtClean="0"/>
              <a:t>  </a:t>
            </a:r>
            <a:r>
              <a:rPr lang="en-US" dirty="0" smtClean="0"/>
              <a:t>    </a:t>
            </a:r>
            <a:r>
              <a:rPr lang="pt-BR" dirty="0" smtClean="0"/>
              <a:t> END	; </a:t>
            </a:r>
            <a:r>
              <a:rPr lang="zh-CN" altLang="en-US" dirty="0" smtClean="0"/>
              <a:t>代码结束</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altLang="en-US" sz="4600" dirty="0" smtClean="0"/>
              <a:t>ARM</a:t>
            </a:r>
            <a:r>
              <a:rPr lang="zh-CN" altLang="en-US" sz="4600" dirty="0" smtClean="0"/>
              <a:t>汇编语言程序设计举例</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altLang="zh-CN" dirty="0" smtClean="0"/>
              <a:t>【</a:t>
            </a:r>
            <a:r>
              <a:rPr lang="zh-CN" altLang="en-US" dirty="0" smtClean="0"/>
              <a:t>例</a:t>
            </a:r>
            <a:r>
              <a:rPr lang="en-US" b="1" dirty="0" smtClean="0"/>
              <a:t>3-3</a:t>
            </a:r>
            <a:r>
              <a:rPr lang="en-US" altLang="zh-CN" dirty="0" smtClean="0"/>
              <a:t>】</a:t>
            </a:r>
            <a:r>
              <a:rPr lang="en-US" dirty="0" smtClean="0"/>
              <a:t>  </a:t>
            </a:r>
            <a:r>
              <a:rPr lang="zh-CN" altLang="en-US" dirty="0" smtClean="0"/>
              <a:t>给出一个输出</a:t>
            </a:r>
            <a:r>
              <a:rPr lang="en-US" dirty="0" smtClean="0"/>
              <a:t>Hello World</a:t>
            </a:r>
            <a:r>
              <a:rPr lang="zh-CN" altLang="en-US" dirty="0" smtClean="0"/>
              <a:t>的程序。</a:t>
            </a:r>
          </a:p>
          <a:p>
            <a:r>
              <a:rPr lang="en-US" dirty="0" smtClean="0"/>
              <a:t> </a:t>
            </a:r>
            <a:endParaRPr lang="zh-CN" altLang="en-US" dirty="0" smtClean="0"/>
          </a:p>
          <a:p>
            <a:r>
              <a:rPr lang="en-US" dirty="0" smtClean="0"/>
              <a:t>AREA </a:t>
            </a:r>
            <a:r>
              <a:rPr lang="en-US" dirty="0" err="1" smtClean="0"/>
              <a:t>HelloWorld,CODE,READONLY</a:t>
            </a:r>
            <a:r>
              <a:rPr lang="en-US" dirty="0" smtClean="0"/>
              <a:t>	; </a:t>
            </a:r>
            <a:r>
              <a:rPr lang="zh-CN" altLang="en-US" dirty="0" smtClean="0"/>
              <a:t>声明代码段</a:t>
            </a:r>
          </a:p>
          <a:p>
            <a:r>
              <a:rPr lang="en-US" dirty="0" err="1" smtClean="0"/>
              <a:t>SWI_WriteC</a:t>
            </a:r>
            <a:r>
              <a:rPr lang="en-US" dirty="0" smtClean="0"/>
              <a:t>    EQU   &amp;0	; </a:t>
            </a:r>
            <a:r>
              <a:rPr lang="zh-CN" altLang="en-US" dirty="0" smtClean="0"/>
              <a:t>输出</a:t>
            </a:r>
            <a:r>
              <a:rPr lang="en-US" dirty="0" smtClean="0"/>
              <a:t>R0</a:t>
            </a:r>
            <a:r>
              <a:rPr lang="zh-CN" altLang="en-US" dirty="0" smtClean="0"/>
              <a:t>中的字符，</a:t>
            </a:r>
            <a:r>
              <a:rPr lang="en-US" dirty="0" smtClean="0"/>
              <a:t>&amp;0</a:t>
            </a:r>
            <a:r>
              <a:rPr lang="zh-CN" altLang="en-US" dirty="0" smtClean="0"/>
              <a:t>为预定义的输出代码段入口</a:t>
            </a:r>
          </a:p>
          <a:p>
            <a:r>
              <a:rPr lang="en-US" dirty="0" err="1" smtClean="0"/>
              <a:t>SWI_Exit</a:t>
            </a:r>
            <a:r>
              <a:rPr lang="en-US" dirty="0" smtClean="0"/>
              <a:t>      EQU   &amp;11	; </a:t>
            </a:r>
            <a:r>
              <a:rPr lang="zh-CN" altLang="en-US" dirty="0" smtClean="0"/>
              <a:t>程序结束 </a:t>
            </a:r>
            <a:r>
              <a:rPr lang="en-US" dirty="0" smtClean="0"/>
              <a:t>&amp;11</a:t>
            </a:r>
            <a:r>
              <a:rPr lang="zh-CN" altLang="en-US" dirty="0" smtClean="0"/>
              <a:t>为预定义程序结束代码入口</a:t>
            </a:r>
          </a:p>
          <a:p>
            <a:r>
              <a:rPr lang="en-US" dirty="0" smtClean="0"/>
              <a:t>    ENTRY  	; </a:t>
            </a:r>
            <a:r>
              <a:rPr lang="zh-CN" altLang="en-US" dirty="0" smtClean="0"/>
              <a:t>代码的入口</a:t>
            </a:r>
          </a:p>
          <a:p>
            <a:r>
              <a:rPr lang="en-US" dirty="0" smtClean="0"/>
              <a:t>START         ADR   R1,TEXT	; R1</a:t>
            </a:r>
            <a:r>
              <a:rPr lang="zh-CN" altLang="en-US" dirty="0" smtClean="0"/>
              <a:t>→</a:t>
            </a:r>
            <a:r>
              <a:rPr lang="en-US" dirty="0" smtClean="0"/>
              <a:t>"Hello World"</a:t>
            </a:r>
            <a:endParaRPr lang="zh-CN" altLang="en-US" dirty="0" smtClean="0"/>
          </a:p>
          <a:p>
            <a:r>
              <a:rPr lang="en-US" dirty="0" smtClean="0"/>
              <a:t>LOOP          LDRB  R0,[R1],#1	; </a:t>
            </a:r>
            <a:r>
              <a:rPr lang="zh-CN" altLang="en-US" dirty="0" smtClean="0"/>
              <a:t>读取下一个字节</a:t>
            </a:r>
          </a:p>
          <a:p>
            <a:r>
              <a:rPr lang="en-US" dirty="0" smtClean="0"/>
              <a:t>              CMP   R0,#0	; </a:t>
            </a:r>
            <a:r>
              <a:rPr lang="zh-CN" altLang="en-US" dirty="0" smtClean="0"/>
              <a:t>检查文本终点</a:t>
            </a:r>
          </a:p>
          <a:p>
            <a:r>
              <a:rPr lang="en-US" dirty="0" smtClean="0"/>
              <a:t>              SWINE </a:t>
            </a:r>
            <a:r>
              <a:rPr lang="en-US" dirty="0" err="1" smtClean="0"/>
              <a:t>SWI_WriteC</a:t>
            </a:r>
            <a:r>
              <a:rPr lang="en-US" dirty="0" smtClean="0"/>
              <a:t>	; </a:t>
            </a:r>
            <a:r>
              <a:rPr lang="zh-CN" altLang="en-US" dirty="0" smtClean="0"/>
              <a:t>若非终点，则打印</a:t>
            </a:r>
          </a:p>
          <a:p>
            <a:r>
              <a:rPr lang="en-US" dirty="0" smtClean="0"/>
              <a:t>              BNE   LOOP	; </a:t>
            </a:r>
            <a:r>
              <a:rPr lang="zh-CN" altLang="en-US" dirty="0" smtClean="0"/>
              <a:t>并返回</a:t>
            </a:r>
            <a:r>
              <a:rPr lang="en-US" dirty="0" smtClean="0"/>
              <a:t>LOOP</a:t>
            </a:r>
            <a:endParaRPr lang="zh-CN" altLang="en-US" dirty="0" smtClean="0"/>
          </a:p>
          <a:p>
            <a:r>
              <a:rPr lang="en-US" dirty="0" smtClean="0"/>
              <a:t>              SWI   </a:t>
            </a:r>
            <a:r>
              <a:rPr lang="en-US" dirty="0" err="1" smtClean="0"/>
              <a:t>SWI_Exit</a:t>
            </a:r>
            <a:r>
              <a:rPr lang="en-US" dirty="0" smtClean="0"/>
              <a:t>	; </a:t>
            </a:r>
            <a:r>
              <a:rPr lang="zh-CN" altLang="en-US" dirty="0" smtClean="0"/>
              <a:t>执行结束</a:t>
            </a:r>
          </a:p>
          <a:p>
            <a:r>
              <a:rPr lang="en-US" dirty="0" smtClean="0"/>
              <a:t>TEXT              =     "Hello World",&amp;0a,&amp;0d,0</a:t>
            </a:r>
            <a:endParaRPr lang="zh-CN" altLang="en-US" dirty="0" smtClean="0"/>
          </a:p>
          <a:p>
            <a:r>
              <a:rPr lang="en-US" dirty="0" smtClean="0"/>
              <a:t>    END	; </a:t>
            </a:r>
            <a:r>
              <a:rPr lang="zh-CN" altLang="en-US" dirty="0" smtClean="0"/>
              <a:t>程序源代码结束</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altLang="en-US" sz="4600" dirty="0" smtClean="0"/>
              <a:t>ARM</a:t>
            </a:r>
            <a:r>
              <a:rPr lang="zh-CN" altLang="en-US" sz="4600" dirty="0" smtClean="0"/>
              <a:t>汇编语言程序设计举例</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36"/>
            <a:ext cx="8229600" cy="1143000"/>
          </a:xfrm>
        </p:spPr>
        <p:txBody>
          <a:bodyPr>
            <a:normAutofit/>
          </a:bodyPr>
          <a:lstStyle/>
          <a:p>
            <a:r>
              <a:rPr lang="en-US" altLang="en-US" dirty="0" smtClean="0"/>
              <a:t>ARM C </a:t>
            </a:r>
            <a:r>
              <a:rPr lang="zh-CN" altLang="en-US" dirty="0" smtClean="0"/>
              <a:t>语言基础及混合编程</a:t>
            </a:r>
            <a:endParaRPr lang="zh-CN" altLang="en-US" dirty="0"/>
          </a:p>
        </p:txBody>
      </p:sp>
      <p:sp>
        <p:nvSpPr>
          <p:cNvPr id="8" name="内容占位符 7"/>
          <p:cNvSpPr>
            <a:spLocks noGrp="1"/>
          </p:cNvSpPr>
          <p:nvPr>
            <p:ph idx="1"/>
          </p:nvPr>
        </p:nvSpPr>
        <p:spPr/>
        <p:txBody>
          <a:bodyPr>
            <a:normAutofit fontScale="92500" lnSpcReduction="10000"/>
          </a:bodyPr>
          <a:lstStyle/>
          <a:p>
            <a:r>
              <a:rPr lang="en-US" dirty="0" smtClean="0"/>
              <a:t>C</a:t>
            </a:r>
            <a:r>
              <a:rPr lang="zh-CN" altLang="en-US" dirty="0" smtClean="0"/>
              <a:t>语言的优点是运行速度快、编译效率高、移植性好和可读性强。</a:t>
            </a:r>
            <a:r>
              <a:rPr lang="en-US" dirty="0" smtClean="0"/>
              <a:t>C</a:t>
            </a:r>
            <a:r>
              <a:rPr lang="zh-CN" altLang="en-US" dirty="0" smtClean="0"/>
              <a:t>语言支持模块化程序设计，支持自顶向下的结构化程序设计方法。因此，在嵌入式程序设计中经常会用到</a:t>
            </a:r>
            <a:r>
              <a:rPr lang="en-US" dirty="0" smtClean="0"/>
              <a:t>C</a:t>
            </a:r>
            <a:r>
              <a:rPr lang="zh-CN" altLang="en-US" dirty="0" smtClean="0"/>
              <a:t>语言程序设计。</a:t>
            </a:r>
          </a:p>
          <a:p>
            <a:r>
              <a:rPr lang="zh-CN" altLang="en-US" dirty="0" smtClean="0"/>
              <a:t>嵌入式</a:t>
            </a:r>
            <a:r>
              <a:rPr lang="en-US" dirty="0" smtClean="0"/>
              <a:t>C</a:t>
            </a:r>
            <a:r>
              <a:rPr lang="zh-CN" altLang="en-US" dirty="0" smtClean="0"/>
              <a:t>语言程序设计是利用基本的</a:t>
            </a:r>
            <a:r>
              <a:rPr lang="en-US" dirty="0" smtClean="0"/>
              <a:t>C</a:t>
            </a:r>
            <a:r>
              <a:rPr lang="zh-CN" altLang="en-US" dirty="0" smtClean="0"/>
              <a:t>语言知识，面向嵌入式工程实际应用进行程序设计。也就是说它首先是</a:t>
            </a:r>
            <a:r>
              <a:rPr lang="en-US" dirty="0" smtClean="0"/>
              <a:t>C</a:t>
            </a:r>
            <a:r>
              <a:rPr lang="zh-CN" altLang="en-US" dirty="0" smtClean="0"/>
              <a:t>语言程序设计，因此必须符合</a:t>
            </a:r>
            <a:r>
              <a:rPr lang="en-US" dirty="0" smtClean="0"/>
              <a:t>C</a:t>
            </a:r>
            <a:r>
              <a:rPr lang="zh-CN" altLang="en-US" dirty="0" smtClean="0"/>
              <a:t>语言基本语法，只是它是面向嵌入式的应用而设计的程序。</a:t>
            </a:r>
          </a:p>
          <a:p>
            <a:r>
              <a:rPr lang="zh-CN" altLang="en-US" dirty="0" smtClean="0"/>
              <a:t>为了使单独编译的</a:t>
            </a:r>
            <a:r>
              <a:rPr lang="en-US" dirty="0" smtClean="0"/>
              <a:t>C</a:t>
            </a:r>
            <a:r>
              <a:rPr lang="zh-CN" altLang="en-US" dirty="0" smtClean="0"/>
              <a:t>语言程序和汇编程序之间能够相互调用，必须为子程序之间的调用规定一定的规则。</a:t>
            </a:r>
            <a:r>
              <a:rPr lang="en-US" dirty="0" smtClean="0"/>
              <a:t>ATPCS</a:t>
            </a:r>
            <a:r>
              <a:rPr lang="zh-CN" altLang="en-US" dirty="0" smtClean="0"/>
              <a:t>就是</a:t>
            </a:r>
            <a:r>
              <a:rPr lang="en-US" dirty="0" smtClean="0"/>
              <a:t>ARM</a:t>
            </a:r>
            <a:r>
              <a:rPr lang="zh-CN" altLang="en-US" dirty="0" smtClean="0"/>
              <a:t>程序和</a:t>
            </a:r>
            <a:r>
              <a:rPr lang="en-US" dirty="0" smtClean="0"/>
              <a:t>Thumb</a:t>
            </a:r>
            <a:r>
              <a:rPr lang="zh-CN" altLang="en-US" dirty="0" smtClean="0"/>
              <a:t>程序中子程序调用的基本规则。</a:t>
            </a:r>
          </a:p>
          <a:p>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ATPCS</a:t>
            </a:r>
            <a:r>
              <a:rPr lang="zh-CN" altLang="en-US" dirty="0" smtClean="0"/>
              <a:t>概述</a:t>
            </a:r>
            <a:br>
              <a:rPr lang="zh-CN" altLang="en-US" dirty="0" smtClean="0"/>
            </a:br>
            <a:endParaRPr lang="zh-CN" altLang="en-US" dirty="0"/>
          </a:p>
        </p:txBody>
      </p:sp>
      <p:sp>
        <p:nvSpPr>
          <p:cNvPr id="8" name="内容占位符 7"/>
          <p:cNvSpPr>
            <a:spLocks noGrp="1"/>
          </p:cNvSpPr>
          <p:nvPr>
            <p:ph idx="1"/>
          </p:nvPr>
        </p:nvSpPr>
        <p:spPr/>
        <p:txBody>
          <a:bodyPr>
            <a:normAutofit lnSpcReduction="10000"/>
          </a:bodyPr>
          <a:lstStyle/>
          <a:p>
            <a:r>
              <a:rPr lang="en-US" dirty="0" smtClean="0"/>
              <a:t>PCS</a:t>
            </a:r>
            <a:r>
              <a:rPr lang="zh-CN" altLang="en-US" dirty="0" smtClean="0"/>
              <a:t>即</a:t>
            </a:r>
            <a:r>
              <a:rPr lang="en-US" dirty="0" smtClean="0"/>
              <a:t>Procedure Call Standard</a:t>
            </a:r>
            <a:r>
              <a:rPr lang="zh-CN" altLang="en-US" dirty="0" smtClean="0"/>
              <a:t>（过程调用规范），</a:t>
            </a:r>
            <a:r>
              <a:rPr lang="en-US" dirty="0" smtClean="0"/>
              <a:t>ATPCS</a:t>
            </a:r>
            <a:r>
              <a:rPr lang="zh-CN" altLang="en-US" dirty="0" smtClean="0"/>
              <a:t>即</a:t>
            </a:r>
            <a:r>
              <a:rPr lang="en-US" dirty="0" smtClean="0"/>
              <a:t>ARM-Thumb Procedure Call Standard</a:t>
            </a:r>
            <a:r>
              <a:rPr lang="zh-CN" altLang="en-US" dirty="0" smtClean="0"/>
              <a:t>。</a:t>
            </a:r>
            <a:r>
              <a:rPr lang="en-US" dirty="0" smtClean="0"/>
              <a:t>ATPCS</a:t>
            </a:r>
            <a:r>
              <a:rPr lang="zh-CN" altLang="en-US" dirty="0" smtClean="0"/>
              <a:t>规定了一些子程序之间调用的基本规则，这些基本规则包括子程序调用过程中寄存器的使用规则，数据栈的使用规则，参数的传递规则。为适应一些特定的需要，对这些基本的调用规则进行一些修改得到几种不同的子程序调用规则，这些特定的调用规则包括：支持数据栈限制检查的</a:t>
            </a:r>
            <a:r>
              <a:rPr lang="en-US" dirty="0" smtClean="0"/>
              <a:t>ATPCS</a:t>
            </a:r>
            <a:r>
              <a:rPr lang="zh-CN" altLang="en-US" dirty="0" smtClean="0"/>
              <a:t>，支持只读段位置无关的</a:t>
            </a:r>
            <a:r>
              <a:rPr lang="en-US" dirty="0" smtClean="0"/>
              <a:t>ATPCS</a:t>
            </a:r>
            <a:r>
              <a:rPr lang="zh-CN" altLang="en-US" dirty="0" smtClean="0"/>
              <a:t>，支持可读写段位置无关的</a:t>
            </a:r>
            <a:r>
              <a:rPr lang="en-US" dirty="0" smtClean="0"/>
              <a:t>ATPCS</a:t>
            </a:r>
            <a:r>
              <a:rPr lang="zh-CN" altLang="en-US" dirty="0" smtClean="0"/>
              <a:t>，支持</a:t>
            </a:r>
            <a:r>
              <a:rPr lang="en-US" dirty="0" smtClean="0"/>
              <a:t>ARM</a:t>
            </a:r>
            <a:r>
              <a:rPr lang="zh-CN" altLang="en-US" dirty="0" smtClean="0"/>
              <a:t>程序和</a:t>
            </a:r>
            <a:r>
              <a:rPr lang="en-US" dirty="0" smtClean="0"/>
              <a:t>Thumb</a:t>
            </a:r>
            <a:r>
              <a:rPr lang="zh-CN" altLang="en-US" dirty="0" smtClean="0"/>
              <a:t>程序混合使用的</a:t>
            </a:r>
            <a:r>
              <a:rPr lang="en-US" dirty="0" smtClean="0"/>
              <a:t>ATPCS</a:t>
            </a:r>
            <a:r>
              <a:rPr lang="zh-CN" altLang="en-US" dirty="0" smtClean="0"/>
              <a:t>，处理浮点运算的</a:t>
            </a:r>
            <a:r>
              <a:rPr lang="en-US" dirty="0" smtClean="0"/>
              <a:t>ATPCS</a:t>
            </a:r>
            <a:r>
              <a:rPr lang="zh-CN" altLang="en-US" dirty="0" smtClean="0"/>
              <a:t>。</a:t>
            </a:r>
          </a:p>
          <a:p>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汇编语言都具有一些相同的基本特征。</a:t>
            </a:r>
          </a:p>
          <a:p>
            <a:r>
              <a:rPr lang="zh-CN" altLang="en-US" dirty="0" smtClean="0"/>
              <a:t>① 一条指令一行。</a:t>
            </a:r>
          </a:p>
          <a:p>
            <a:r>
              <a:rPr lang="zh-CN" altLang="en-US" dirty="0" smtClean="0"/>
              <a:t>② 使用标号（</a:t>
            </a:r>
            <a:r>
              <a:rPr lang="en-US" dirty="0" smtClean="0"/>
              <a:t>label</a:t>
            </a:r>
            <a:r>
              <a:rPr lang="zh-CN" altLang="en-US" dirty="0" smtClean="0"/>
              <a:t>）给内存单元提供名称，从第</a:t>
            </a:r>
            <a:r>
              <a:rPr lang="en-US" dirty="0" smtClean="0"/>
              <a:t>1</a:t>
            </a:r>
            <a:r>
              <a:rPr lang="zh-CN" altLang="en-US" dirty="0" smtClean="0"/>
              <a:t>列开始书写。</a:t>
            </a:r>
          </a:p>
          <a:p>
            <a:r>
              <a:rPr lang="zh-CN" altLang="en-US" dirty="0" smtClean="0"/>
              <a:t>③ 指令必须从第</a:t>
            </a:r>
            <a:r>
              <a:rPr lang="en-US" dirty="0" smtClean="0"/>
              <a:t>2</a:t>
            </a:r>
            <a:r>
              <a:rPr lang="zh-CN" altLang="en-US" dirty="0" smtClean="0"/>
              <a:t>列或能区分标号的地方开始书写。</a:t>
            </a:r>
          </a:p>
          <a:p>
            <a:r>
              <a:rPr lang="zh-CN" altLang="en-US" dirty="0" smtClean="0"/>
              <a:t>④ 注释跟在指定的注释字符后面（</a:t>
            </a:r>
            <a:r>
              <a:rPr lang="en-US" dirty="0" smtClean="0"/>
              <a:t>ARM</a:t>
            </a:r>
            <a:r>
              <a:rPr lang="zh-CN" altLang="en-US" dirty="0" smtClean="0"/>
              <a:t>使用的是“</a:t>
            </a:r>
            <a:r>
              <a:rPr lang="en-US" dirty="0" smtClean="0"/>
              <a:t>;</a:t>
            </a:r>
            <a:r>
              <a:rPr lang="zh-CN" altLang="en-US" dirty="0" smtClean="0"/>
              <a:t>”），一直书写到行尾。</a:t>
            </a:r>
          </a:p>
          <a:p>
            <a:r>
              <a:rPr lang="en-US" dirty="0" smtClean="0"/>
              <a:t>ARM</a:t>
            </a:r>
            <a:r>
              <a:rPr lang="zh-CN" altLang="en-US" dirty="0" smtClean="0"/>
              <a:t>汇编语言基本的的语句格式如下：</a:t>
            </a:r>
          </a:p>
          <a:p>
            <a:r>
              <a:rPr lang="en-US" dirty="0" smtClean="0"/>
              <a:t> </a:t>
            </a:r>
            <a:endParaRPr lang="zh-CN" altLang="en-US" dirty="0" smtClean="0"/>
          </a:p>
          <a:p>
            <a:r>
              <a:rPr lang="en-US" dirty="0" smtClean="0"/>
              <a:t>{symbol}  {instruction |directive | pseudo-instruction}  {;comment} </a:t>
            </a:r>
            <a:endParaRPr lang="zh-CN" altLang="en-US" dirty="0" smtClean="0"/>
          </a:p>
          <a:p>
            <a:r>
              <a:rPr lang="zh-CN" altLang="en-US" dirty="0" smtClean="0"/>
              <a:t>符号</a:t>
            </a:r>
            <a:r>
              <a:rPr lang="en-US" dirty="0" smtClean="0"/>
              <a:t>    </a:t>
            </a:r>
            <a:r>
              <a:rPr lang="zh-CN" altLang="en-US" dirty="0" smtClean="0"/>
              <a:t>指令、伪指令或伪操作</a:t>
            </a:r>
            <a:r>
              <a:rPr lang="en-US" dirty="0" smtClean="0"/>
              <a:t>	                [; </a:t>
            </a:r>
            <a:r>
              <a:rPr lang="zh-CN" altLang="en-US" dirty="0" smtClean="0"/>
              <a:t>注释</a:t>
            </a:r>
            <a:r>
              <a:rPr lang="en-US" dirty="0" smtClean="0"/>
              <a:t>] </a:t>
            </a:r>
            <a:endParaRPr lang="zh-CN" altLang="en-US" dirty="0"/>
          </a:p>
        </p:txBody>
      </p:sp>
      <p:sp>
        <p:nvSpPr>
          <p:cNvPr id="2" name="标题 1"/>
          <p:cNvSpPr>
            <a:spLocks noGrp="1"/>
          </p:cNvSpPr>
          <p:nvPr>
            <p:ph type="title"/>
          </p:nvPr>
        </p:nvSpPr>
        <p:spPr/>
        <p:txBody>
          <a:bodyPr>
            <a:noAutofit/>
          </a:bodyPr>
          <a:lstStyle/>
          <a:p>
            <a:r>
              <a:rPr lang="en-US" altLang="en-US" dirty="0" smtClean="0"/>
              <a:t/>
            </a:r>
            <a:br>
              <a:rPr lang="en-US" altLang="en-US" dirty="0" smtClean="0"/>
            </a:br>
            <a:r>
              <a:rPr lang="en-US" altLang="en-US" dirty="0" smtClean="0"/>
              <a:t>ARM</a:t>
            </a:r>
            <a:r>
              <a:rPr lang="zh-CN" altLang="en-US" dirty="0" smtClean="0"/>
              <a:t>汇编的语句格式</a:t>
            </a:r>
            <a:br>
              <a:rPr lang="zh-CN" altLang="en-US" dirty="0" smtClean="0"/>
            </a:br>
            <a:endParaRPr lang="zh-CN" altLang="en-US" dirty="0" smtClean="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基本</a:t>
            </a:r>
            <a:r>
              <a:rPr lang="en-US" altLang="en-US" sz="4600" dirty="0" smtClean="0"/>
              <a:t>ATPCS</a:t>
            </a:r>
            <a:r>
              <a:rPr lang="zh-CN" altLang="en-US" dirty="0" smtClean="0"/>
              <a:t/>
            </a:r>
            <a:br>
              <a:rPr lang="zh-CN" altLang="en-US" dirty="0" smtClean="0"/>
            </a:br>
            <a:endParaRPr lang="zh-CN" altLang="en-US" dirty="0"/>
          </a:p>
        </p:txBody>
      </p:sp>
      <p:sp>
        <p:nvSpPr>
          <p:cNvPr id="7" name="内容占位符 6"/>
          <p:cNvSpPr>
            <a:spLocks noGrp="1"/>
          </p:cNvSpPr>
          <p:nvPr>
            <p:ph idx="1"/>
          </p:nvPr>
        </p:nvSpPr>
        <p:spPr/>
        <p:txBody>
          <a:bodyPr/>
          <a:lstStyle/>
          <a:p>
            <a:r>
              <a:rPr lang="zh-CN" altLang="en-US" dirty="0" smtClean="0"/>
              <a:t>基本</a:t>
            </a:r>
            <a:r>
              <a:rPr lang="en-US" dirty="0" smtClean="0"/>
              <a:t>ATPCS</a:t>
            </a:r>
            <a:r>
              <a:rPr lang="zh-CN" altLang="en-US" dirty="0" smtClean="0"/>
              <a:t>规定了在子程序调用时的一些基本规则，包括以下</a:t>
            </a:r>
            <a:r>
              <a:rPr lang="en-US" dirty="0" smtClean="0"/>
              <a:t>3</a:t>
            </a:r>
            <a:r>
              <a:rPr lang="zh-CN" altLang="en-US" dirty="0" smtClean="0"/>
              <a:t>个方面的内容：各寄存器的使用规则及其相应的名字，数据栈的使用规则，参数传递的规则。相对于其他类型的</a:t>
            </a:r>
            <a:r>
              <a:rPr lang="en-US" dirty="0" smtClean="0"/>
              <a:t>ATPCS</a:t>
            </a:r>
            <a:r>
              <a:rPr lang="zh-CN" altLang="en-US" dirty="0" smtClean="0"/>
              <a:t>，满足基本</a:t>
            </a:r>
            <a:r>
              <a:rPr lang="en-US" dirty="0" smtClean="0"/>
              <a:t>ATPCS</a:t>
            </a:r>
            <a:r>
              <a:rPr lang="zh-CN" altLang="en-US" dirty="0" smtClean="0"/>
              <a:t>的程序的执行速度更快，所占用的内存更少。但是它不能提供以下的支持：</a:t>
            </a:r>
            <a:r>
              <a:rPr lang="en-US" dirty="0" smtClean="0"/>
              <a:t>ARM</a:t>
            </a:r>
            <a:r>
              <a:rPr lang="zh-CN" altLang="en-US" dirty="0" smtClean="0"/>
              <a:t>程序和</a:t>
            </a:r>
            <a:r>
              <a:rPr lang="en-US" dirty="0" smtClean="0"/>
              <a:t>Thumb</a:t>
            </a:r>
            <a:r>
              <a:rPr lang="zh-CN" altLang="en-US" dirty="0" smtClean="0"/>
              <a:t>程序相互调用，数据以及代码的位置无关的支持，子程序的可重入性，数据栈检查的支持。而派生的其他几种特定的</a:t>
            </a:r>
            <a:r>
              <a:rPr lang="en-US" dirty="0" smtClean="0"/>
              <a:t>ATPCS</a:t>
            </a:r>
            <a:r>
              <a:rPr lang="zh-CN" altLang="en-US" dirty="0" smtClean="0"/>
              <a:t>就是在基本</a:t>
            </a:r>
            <a:r>
              <a:rPr lang="en-US" dirty="0" smtClean="0"/>
              <a:t>ATPCS</a:t>
            </a:r>
            <a:r>
              <a:rPr lang="zh-CN" altLang="en-US" dirty="0" smtClean="0"/>
              <a:t>的基础上再添加其他的规则而形成的，其目的就是提供上述的功能。</a:t>
            </a:r>
          </a:p>
          <a:p>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b="1" dirty="0" smtClean="0"/>
              <a:t>1</a:t>
            </a:r>
            <a:r>
              <a:rPr lang="zh-CN" altLang="en-US" b="1" dirty="0" smtClean="0"/>
              <a:t>．寄存器的使用规则</a:t>
            </a:r>
          </a:p>
          <a:p>
            <a:r>
              <a:rPr lang="en-US" dirty="0" smtClean="0"/>
              <a:t>ATPCS</a:t>
            </a:r>
            <a:r>
              <a:rPr lang="zh-CN" altLang="en-US" dirty="0" smtClean="0"/>
              <a:t>中定义的寄存器如表</a:t>
            </a:r>
            <a:r>
              <a:rPr lang="en-US" dirty="0" smtClean="0"/>
              <a:t>3-3</a:t>
            </a:r>
            <a:r>
              <a:rPr lang="zh-CN" altLang="en-US" dirty="0" smtClean="0"/>
              <a:t>所示。</a:t>
            </a:r>
          </a:p>
          <a:p>
            <a:r>
              <a:rPr lang="zh-CN" altLang="en-US" dirty="0" smtClean="0"/>
              <a:t>表</a:t>
            </a:r>
            <a:r>
              <a:rPr lang="en-US" b="1" dirty="0" smtClean="0"/>
              <a:t>3-3</a:t>
            </a:r>
            <a:r>
              <a:rPr lang="en-US" dirty="0" smtClean="0"/>
              <a:t>	</a:t>
            </a:r>
            <a:r>
              <a:rPr lang="en-US" b="1" dirty="0" smtClean="0"/>
              <a:t>ATPCS</a:t>
            </a:r>
            <a:r>
              <a:rPr lang="zh-CN" altLang="en-US" dirty="0" smtClean="0"/>
              <a:t>中定义的寄存器</a:t>
            </a:r>
          </a:p>
          <a:p>
            <a:r>
              <a:rPr lang="zh-CN" altLang="en-US" dirty="0" smtClean="0"/>
              <a:t>其中：</a:t>
            </a:r>
            <a:r>
              <a:rPr lang="en-US" dirty="0" smtClean="0"/>
              <a:t>R0</a:t>
            </a:r>
            <a:r>
              <a:rPr lang="zh-CN" altLang="en-US" dirty="0" smtClean="0"/>
              <a:t>～</a:t>
            </a:r>
            <a:r>
              <a:rPr lang="en-US" dirty="0" smtClean="0"/>
              <a:t>R3</a:t>
            </a:r>
            <a:r>
              <a:rPr lang="zh-CN" altLang="en-US" dirty="0" smtClean="0"/>
              <a:t>：用于传参，</a:t>
            </a:r>
            <a:r>
              <a:rPr lang="en-US" dirty="0" smtClean="0"/>
              <a:t>r0</a:t>
            </a:r>
            <a:r>
              <a:rPr lang="zh-CN" altLang="en-US" dirty="0" smtClean="0"/>
              <a:t>用于返回值。</a:t>
            </a:r>
          </a:p>
          <a:p>
            <a:r>
              <a:rPr lang="en-US" dirty="0" smtClean="0"/>
              <a:t>      R4</a:t>
            </a:r>
            <a:r>
              <a:rPr lang="zh-CN" altLang="en-US" dirty="0" smtClean="0"/>
              <a:t>～</a:t>
            </a:r>
            <a:r>
              <a:rPr lang="en-US" dirty="0" smtClean="0"/>
              <a:t>R11</a:t>
            </a:r>
            <a:r>
              <a:rPr lang="zh-CN" altLang="en-US" dirty="0" smtClean="0"/>
              <a:t>：通用变量寄存器。</a:t>
            </a:r>
            <a:r>
              <a:rPr lang="en-US" dirty="0" smtClean="0"/>
              <a:t> </a:t>
            </a:r>
            <a:endParaRPr lang="zh-CN" altLang="en-US" dirty="0" smtClean="0"/>
          </a:p>
          <a:p>
            <a:r>
              <a:rPr lang="en-US" dirty="0" smtClean="0"/>
              <a:t>      R12</a:t>
            </a:r>
            <a:r>
              <a:rPr lang="zh-CN" altLang="en-US" dirty="0" smtClean="0"/>
              <a:t>：用作过程调用中间临时过渡寄存器</a:t>
            </a:r>
            <a:r>
              <a:rPr lang="en-US" dirty="0" smtClean="0"/>
              <a:t>IP</a:t>
            </a:r>
            <a:r>
              <a:rPr lang="zh-CN" altLang="en-US" dirty="0" smtClean="0"/>
              <a:t>。</a:t>
            </a:r>
          </a:p>
          <a:p>
            <a:r>
              <a:rPr lang="en-US" dirty="0" smtClean="0"/>
              <a:t>      R13</a:t>
            </a:r>
            <a:r>
              <a:rPr lang="zh-CN" altLang="en-US" dirty="0" smtClean="0"/>
              <a:t>：堆栈指针。</a:t>
            </a:r>
          </a:p>
          <a:p>
            <a:r>
              <a:rPr lang="en-US" dirty="0" smtClean="0"/>
              <a:t>      R14</a:t>
            </a:r>
            <a:r>
              <a:rPr lang="zh-CN" altLang="en-US" dirty="0" smtClean="0"/>
              <a:t>：连接寄存器。</a:t>
            </a:r>
          </a:p>
          <a:p>
            <a:r>
              <a:rPr lang="en-US" dirty="0" smtClean="0"/>
              <a:t>      R15</a:t>
            </a:r>
            <a:r>
              <a:rPr lang="zh-CN" altLang="en-US" dirty="0" smtClean="0"/>
              <a:t>：</a:t>
            </a:r>
            <a:r>
              <a:rPr lang="en-US" dirty="0" smtClean="0"/>
              <a:t>PC</a:t>
            </a:r>
            <a:r>
              <a:rPr lang="zh-CN" altLang="en-US" dirty="0" smtClean="0"/>
              <a:t>。</a:t>
            </a:r>
          </a:p>
          <a:p>
            <a:r>
              <a:rPr lang="zh-CN" altLang="en-US" dirty="0" smtClean="0"/>
              <a:t>另外，</a:t>
            </a:r>
            <a:r>
              <a:rPr lang="en-US" dirty="0" smtClean="0"/>
              <a:t>R9</a:t>
            </a:r>
            <a:r>
              <a:rPr lang="zh-CN" altLang="en-US" dirty="0" smtClean="0"/>
              <a:t>、</a:t>
            </a:r>
            <a:r>
              <a:rPr lang="en-US" dirty="0" smtClean="0"/>
              <a:t>R10</a:t>
            </a:r>
            <a:r>
              <a:rPr lang="zh-CN" altLang="en-US" dirty="0" smtClean="0"/>
              <a:t>和</a:t>
            </a:r>
            <a:r>
              <a:rPr lang="en-US" dirty="0" smtClean="0"/>
              <a:t>R11</a:t>
            </a:r>
            <a:r>
              <a:rPr lang="zh-CN" altLang="en-US" dirty="0" smtClean="0"/>
              <a:t>还有一个特殊作用，分别记为：静态基址寄存器</a:t>
            </a:r>
            <a:r>
              <a:rPr lang="en-US" dirty="0" smtClean="0"/>
              <a:t>SB</a:t>
            </a:r>
            <a:r>
              <a:rPr lang="zh-CN" altLang="en-US" dirty="0" smtClean="0"/>
              <a:t>，数据栈限制指针</a:t>
            </a:r>
            <a:r>
              <a:rPr lang="en-US" dirty="0" smtClean="0"/>
              <a:t>SL</a:t>
            </a:r>
            <a:r>
              <a:rPr lang="zh-CN" altLang="en-US" dirty="0" smtClean="0"/>
              <a:t>和桢指针</a:t>
            </a:r>
            <a:r>
              <a:rPr lang="en-US" dirty="0" smtClean="0"/>
              <a:t>FP</a:t>
            </a:r>
            <a:r>
              <a:rPr lang="zh-CN" altLang="en-US" dirty="0" smtClean="0"/>
              <a:t>。</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寄存器的使用规则</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3447869"/>
          </a:xfrm>
        </p:spPr>
        <p:txBody>
          <a:bodyPr>
            <a:normAutofit fontScale="85000" lnSpcReduction="20000"/>
          </a:bodyPr>
          <a:lstStyle/>
          <a:p>
            <a:r>
              <a:rPr lang="zh-CN" altLang="en-US" dirty="0" smtClean="0"/>
              <a:t>① 子程序通过寄存器</a:t>
            </a:r>
            <a:r>
              <a:rPr lang="en-US" dirty="0" smtClean="0"/>
              <a:t>R0</a:t>
            </a:r>
            <a:r>
              <a:rPr lang="zh-CN" altLang="en-US" dirty="0" smtClean="0"/>
              <a:t>～</a:t>
            </a:r>
            <a:r>
              <a:rPr lang="en-US" dirty="0" smtClean="0"/>
              <a:t>R3</a:t>
            </a:r>
            <a:r>
              <a:rPr lang="zh-CN" altLang="en-US" dirty="0" smtClean="0"/>
              <a:t>来传递参数，这时寄存器可以记作</a:t>
            </a:r>
            <a:r>
              <a:rPr lang="en-US" dirty="0" smtClean="0"/>
              <a:t>A0</a:t>
            </a:r>
            <a:r>
              <a:rPr lang="zh-CN" altLang="en-US" dirty="0" smtClean="0"/>
              <a:t>～</a:t>
            </a:r>
            <a:r>
              <a:rPr lang="en-US" dirty="0" smtClean="0"/>
              <a:t>A3</a:t>
            </a:r>
            <a:r>
              <a:rPr lang="zh-CN" altLang="en-US" dirty="0" smtClean="0"/>
              <a:t>，被调用的子程序在返回前无须恢复寄存器</a:t>
            </a:r>
            <a:r>
              <a:rPr lang="en-US" dirty="0" smtClean="0"/>
              <a:t>R0</a:t>
            </a:r>
            <a:r>
              <a:rPr lang="zh-CN" altLang="en-US" dirty="0" smtClean="0"/>
              <a:t>～</a:t>
            </a:r>
            <a:r>
              <a:rPr lang="en-US" dirty="0" smtClean="0"/>
              <a:t>R3</a:t>
            </a:r>
            <a:r>
              <a:rPr lang="zh-CN" altLang="en-US" dirty="0" smtClean="0"/>
              <a:t>的内容。</a:t>
            </a:r>
          </a:p>
          <a:p>
            <a:r>
              <a:rPr lang="zh-CN" altLang="en-US" dirty="0" smtClean="0"/>
              <a:t>② 在子程序中，使用</a:t>
            </a:r>
            <a:r>
              <a:rPr lang="en-US" dirty="0" smtClean="0"/>
              <a:t>R4</a:t>
            </a:r>
            <a:r>
              <a:rPr lang="zh-CN" altLang="en-US" dirty="0" smtClean="0"/>
              <a:t>～</a:t>
            </a:r>
            <a:r>
              <a:rPr lang="en-US" dirty="0" smtClean="0"/>
              <a:t>R11</a:t>
            </a:r>
            <a:r>
              <a:rPr lang="zh-CN" altLang="en-US" dirty="0" smtClean="0"/>
              <a:t>来保存局部变量，这时寄存器</a:t>
            </a:r>
            <a:r>
              <a:rPr lang="en-US" dirty="0" smtClean="0"/>
              <a:t>R4</a:t>
            </a:r>
            <a:r>
              <a:rPr lang="zh-CN" altLang="en-US" dirty="0" smtClean="0"/>
              <a:t>～</a:t>
            </a:r>
            <a:r>
              <a:rPr lang="en-US" dirty="0" smtClean="0"/>
              <a:t>R11</a:t>
            </a:r>
            <a:r>
              <a:rPr lang="zh-CN" altLang="en-US" dirty="0" smtClean="0"/>
              <a:t>可以记作</a:t>
            </a:r>
            <a:r>
              <a:rPr lang="en-US" dirty="0" smtClean="0"/>
              <a:t>V1</a:t>
            </a:r>
            <a:r>
              <a:rPr lang="zh-CN" altLang="en-US" dirty="0" smtClean="0"/>
              <a:t>～</a:t>
            </a:r>
            <a:r>
              <a:rPr lang="en-US" dirty="0" smtClean="0"/>
              <a:t>V8</a:t>
            </a:r>
            <a:r>
              <a:rPr lang="zh-CN" altLang="en-US" dirty="0" smtClean="0"/>
              <a:t>。如果在子程序中使用到</a:t>
            </a:r>
            <a:r>
              <a:rPr lang="en-US" dirty="0" smtClean="0"/>
              <a:t>V1</a:t>
            </a:r>
            <a:r>
              <a:rPr lang="zh-CN" altLang="en-US" dirty="0" smtClean="0"/>
              <a:t>～</a:t>
            </a:r>
            <a:r>
              <a:rPr lang="en-US" dirty="0" smtClean="0"/>
              <a:t>V8</a:t>
            </a:r>
            <a:r>
              <a:rPr lang="zh-CN" altLang="en-US" dirty="0" smtClean="0"/>
              <a:t>的某些寄存器，子程序进入时必须保存这些寄存器的值，在返回前必须恢复这些寄存器的值，对于子程序中没有用到的寄存器则不必执行这些操作。在</a:t>
            </a:r>
            <a:r>
              <a:rPr lang="en-US" dirty="0" smtClean="0"/>
              <a:t>Thumb</a:t>
            </a:r>
            <a:r>
              <a:rPr lang="zh-CN" altLang="en-US" dirty="0" smtClean="0"/>
              <a:t>程序中，通常只能使用寄存器</a:t>
            </a:r>
            <a:r>
              <a:rPr lang="en-US" dirty="0" smtClean="0"/>
              <a:t>R4</a:t>
            </a:r>
            <a:r>
              <a:rPr lang="zh-CN" altLang="en-US" dirty="0" smtClean="0"/>
              <a:t>～</a:t>
            </a:r>
            <a:r>
              <a:rPr lang="en-US" dirty="0" smtClean="0"/>
              <a:t>R7</a:t>
            </a:r>
            <a:r>
              <a:rPr lang="zh-CN" altLang="en-US" dirty="0" smtClean="0"/>
              <a:t>来保存局部变量。</a:t>
            </a:r>
          </a:p>
          <a:p>
            <a:r>
              <a:rPr lang="zh-CN" altLang="en-US" dirty="0" smtClean="0"/>
              <a:t>③ 寄存器</a:t>
            </a:r>
            <a:r>
              <a:rPr lang="en-US" dirty="0" smtClean="0"/>
              <a:t>R12</a:t>
            </a:r>
            <a:r>
              <a:rPr lang="zh-CN" altLang="en-US" dirty="0" smtClean="0"/>
              <a:t>用作子程序间临时过渡寄存器，记作</a:t>
            </a:r>
            <a:r>
              <a:rPr lang="en-US" dirty="0" smtClean="0"/>
              <a:t>IP</a:t>
            </a:r>
            <a:r>
              <a:rPr lang="zh-CN" altLang="en-US" dirty="0" smtClean="0"/>
              <a:t>，在子程序的连接代码段中经常会有这种使用规则。</a:t>
            </a:r>
          </a:p>
          <a:p>
            <a:endParaRPr lang="zh-CN" altLang="en-US" dirty="0"/>
          </a:p>
        </p:txBody>
      </p:sp>
      <p:sp>
        <p:nvSpPr>
          <p:cNvPr id="2" name="标题 1"/>
          <p:cNvSpPr>
            <a:spLocks noGrp="1"/>
          </p:cNvSpPr>
          <p:nvPr>
            <p:ph type="title"/>
          </p:nvPr>
        </p:nvSpPr>
        <p:spPr/>
        <p:txBody>
          <a:bodyPr>
            <a:normAutofit/>
          </a:bodyPr>
          <a:lstStyle/>
          <a:p>
            <a:r>
              <a:rPr lang="zh-CN" altLang="en-US" dirty="0" smtClean="0"/>
              <a:t>寄存器的使用规则</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071538" y="5000636"/>
            <a:ext cx="6991350" cy="971550"/>
          </a:xfrm>
          <a:prstGeom prst="rect">
            <a:avLst/>
          </a:prstGeom>
          <a:noFill/>
          <a:ln w="9525">
            <a:noFill/>
            <a:miter lim="800000"/>
            <a:headEnd/>
            <a:tailEnd/>
          </a:ln>
          <a:effectLst/>
        </p:spPr>
      </p:pic>
      <p:sp>
        <p:nvSpPr>
          <p:cNvPr id="5" name="TextBox 4"/>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④ 寄存器</a:t>
            </a:r>
            <a:r>
              <a:rPr lang="en-US" dirty="0" smtClean="0"/>
              <a:t>R13</a:t>
            </a:r>
            <a:r>
              <a:rPr lang="zh-CN" altLang="en-US" dirty="0" smtClean="0"/>
              <a:t>用作数据栈指针，记做</a:t>
            </a:r>
            <a:r>
              <a:rPr lang="en-US" dirty="0" smtClean="0"/>
              <a:t>SP</a:t>
            </a:r>
            <a:r>
              <a:rPr lang="zh-CN" altLang="en-US" dirty="0" smtClean="0"/>
              <a:t>，在子程序中寄存器</a:t>
            </a:r>
            <a:r>
              <a:rPr lang="en-US" dirty="0" smtClean="0"/>
              <a:t>R13</a:t>
            </a:r>
            <a:r>
              <a:rPr lang="zh-CN" altLang="en-US" dirty="0" smtClean="0"/>
              <a:t>不能用作其他用途。寄存器</a:t>
            </a:r>
            <a:r>
              <a:rPr lang="en-US" dirty="0" smtClean="0"/>
              <a:t>SP</a:t>
            </a:r>
            <a:r>
              <a:rPr lang="zh-CN" altLang="en-US" dirty="0" smtClean="0"/>
              <a:t>在进入子程序时的值和退出子程序时的值必须相等。</a:t>
            </a:r>
          </a:p>
          <a:p>
            <a:r>
              <a:rPr lang="zh-CN" altLang="en-US" dirty="0" smtClean="0"/>
              <a:t>⑤ 寄存器</a:t>
            </a:r>
            <a:r>
              <a:rPr lang="en-US" dirty="0" smtClean="0"/>
              <a:t>R14</a:t>
            </a:r>
            <a:r>
              <a:rPr lang="zh-CN" altLang="en-US" dirty="0" smtClean="0"/>
              <a:t>用作连接寄存器，记作</a:t>
            </a:r>
            <a:r>
              <a:rPr lang="en-US" dirty="0" smtClean="0"/>
              <a:t>LR</a:t>
            </a:r>
            <a:r>
              <a:rPr lang="zh-CN" altLang="en-US" dirty="0" smtClean="0"/>
              <a:t>。它用于保存子程序的返回地址，如果在子程序中保存了返回地址，则</a:t>
            </a:r>
            <a:r>
              <a:rPr lang="en-US" dirty="0" smtClean="0"/>
              <a:t>R14</a:t>
            </a:r>
            <a:r>
              <a:rPr lang="zh-CN" altLang="en-US" dirty="0" smtClean="0"/>
              <a:t>可用作其他的用途。</a:t>
            </a:r>
          </a:p>
          <a:p>
            <a:r>
              <a:rPr lang="zh-CN" altLang="en-US" dirty="0" smtClean="0"/>
              <a:t>⑥ 寄存器</a:t>
            </a:r>
            <a:r>
              <a:rPr lang="en-US" dirty="0" smtClean="0"/>
              <a:t>R15</a:t>
            </a:r>
            <a:r>
              <a:rPr lang="zh-CN" altLang="en-US" dirty="0" smtClean="0"/>
              <a:t>是程序计数器，记作</a:t>
            </a:r>
            <a:r>
              <a:rPr lang="en-US" dirty="0" smtClean="0"/>
              <a:t>PC</a:t>
            </a:r>
            <a:r>
              <a:rPr lang="zh-CN" altLang="en-US" dirty="0" smtClean="0"/>
              <a:t>，它不能用作其他用途。</a:t>
            </a:r>
          </a:p>
          <a:p>
            <a:r>
              <a:rPr lang="zh-CN" altLang="en-US" dirty="0" smtClean="0"/>
              <a:t>⑦</a:t>
            </a:r>
            <a:r>
              <a:rPr lang="en-US" dirty="0" smtClean="0"/>
              <a:t> ATPCS</a:t>
            </a:r>
            <a:r>
              <a:rPr lang="zh-CN" altLang="en-US" dirty="0" smtClean="0"/>
              <a:t>中的各寄存器在</a:t>
            </a:r>
            <a:r>
              <a:rPr lang="en-US" dirty="0" smtClean="0"/>
              <a:t>ARM</a:t>
            </a:r>
            <a:r>
              <a:rPr lang="zh-CN" altLang="en-US" dirty="0" smtClean="0"/>
              <a:t>编译器和汇编器中都是预定义的。</a:t>
            </a:r>
            <a:endParaRPr lang="zh-CN" altLang="en-US" dirty="0"/>
          </a:p>
        </p:txBody>
      </p:sp>
      <p:sp>
        <p:nvSpPr>
          <p:cNvPr id="2" name="标题 1"/>
          <p:cNvSpPr>
            <a:spLocks noGrp="1"/>
          </p:cNvSpPr>
          <p:nvPr>
            <p:ph type="title"/>
          </p:nvPr>
        </p:nvSpPr>
        <p:spPr/>
        <p:txBody>
          <a:bodyPr>
            <a:normAutofit/>
          </a:bodyPr>
          <a:lstStyle/>
          <a:p>
            <a:r>
              <a:rPr lang="zh-CN" altLang="en-US" dirty="0" smtClean="0"/>
              <a:t>寄存器的使用规则</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栈指针通常可以指向不同的位置。当栈指针指向栈顶元素（即最后一个入栈的数据元素）时，称为</a:t>
            </a:r>
            <a:r>
              <a:rPr lang="en-US" dirty="0" smtClean="0"/>
              <a:t>FULL</a:t>
            </a:r>
            <a:r>
              <a:rPr lang="zh-CN" altLang="en-US" dirty="0" smtClean="0"/>
              <a:t>栈。当栈指针指向与栈顶元素相邻的一个元素时，称为</a:t>
            </a:r>
            <a:r>
              <a:rPr lang="en-US" dirty="0" smtClean="0"/>
              <a:t>Empty</a:t>
            </a:r>
            <a:r>
              <a:rPr lang="zh-CN" altLang="en-US" dirty="0" smtClean="0"/>
              <a:t>栈。数据栈的增长方向也可以不同，当数据栈向内存减小的地址方向增长时，称为</a:t>
            </a:r>
            <a:r>
              <a:rPr lang="en-US" dirty="0" smtClean="0"/>
              <a:t>Descending</a:t>
            </a:r>
            <a:r>
              <a:rPr lang="zh-CN" altLang="en-US" dirty="0" smtClean="0"/>
              <a:t>栈；当数据栈向着内存地址增加的方向增长时，称为</a:t>
            </a:r>
            <a:r>
              <a:rPr lang="en-US" dirty="0" smtClean="0"/>
              <a:t>Ascending</a:t>
            </a:r>
            <a:r>
              <a:rPr lang="zh-CN" altLang="en-US" dirty="0" smtClean="0"/>
              <a:t>栈。综合这两种特点可以有以下</a:t>
            </a:r>
            <a:r>
              <a:rPr lang="en-US" dirty="0" smtClean="0"/>
              <a:t>4</a:t>
            </a:r>
            <a:r>
              <a:rPr lang="zh-CN" altLang="en-US" dirty="0" smtClean="0"/>
              <a:t>种数据栈，即</a:t>
            </a:r>
            <a:r>
              <a:rPr lang="en-US" dirty="0" smtClean="0"/>
              <a:t>FD</a:t>
            </a:r>
            <a:r>
              <a:rPr lang="zh-CN" altLang="en-US" dirty="0" smtClean="0"/>
              <a:t>、</a:t>
            </a:r>
            <a:r>
              <a:rPr lang="en-US" dirty="0" smtClean="0"/>
              <a:t>ED</a:t>
            </a:r>
            <a:r>
              <a:rPr lang="zh-CN" altLang="en-US" dirty="0" smtClean="0"/>
              <a:t>、</a:t>
            </a:r>
            <a:r>
              <a:rPr lang="en-US" dirty="0" smtClean="0"/>
              <a:t>FA</a:t>
            </a:r>
            <a:r>
              <a:rPr lang="zh-CN" altLang="en-US" dirty="0" smtClean="0"/>
              <a:t>、</a:t>
            </a:r>
            <a:r>
              <a:rPr lang="en-US" dirty="0" smtClean="0"/>
              <a:t>EA</a:t>
            </a:r>
            <a:r>
              <a:rPr lang="zh-CN" altLang="en-US" dirty="0" smtClean="0"/>
              <a:t>。</a:t>
            </a:r>
            <a:r>
              <a:rPr lang="en-US" dirty="0" smtClean="0"/>
              <a:t>ATPCS</a:t>
            </a:r>
            <a:r>
              <a:rPr lang="zh-CN" altLang="en-US" dirty="0" smtClean="0"/>
              <a:t>规定数据栈为</a:t>
            </a:r>
            <a:r>
              <a:rPr lang="en-US" dirty="0" smtClean="0"/>
              <a:t>FD</a:t>
            </a:r>
            <a:r>
              <a:rPr lang="zh-CN" altLang="en-US" dirty="0" smtClean="0"/>
              <a:t>类型，并对数据栈的操作是</a:t>
            </a:r>
            <a:r>
              <a:rPr lang="en-US" dirty="0" smtClean="0"/>
              <a:t>8</a:t>
            </a:r>
            <a:r>
              <a:rPr lang="zh-CN" altLang="en-US" dirty="0" smtClean="0"/>
              <a:t>字节对齐的，下面是一个数据栈的示例及相关的名词。</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数据栈的使用规则</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① 数据栈栈指针（</a:t>
            </a:r>
            <a:r>
              <a:rPr lang="en-US" dirty="0" smtClean="0"/>
              <a:t>stack pointer</a:t>
            </a:r>
            <a:r>
              <a:rPr lang="zh-CN" altLang="en-US" dirty="0" smtClean="0"/>
              <a:t>）：指向最后一个写入栈的数据的内存地址。</a:t>
            </a:r>
          </a:p>
          <a:p>
            <a:r>
              <a:rPr lang="zh-CN" altLang="en-US" dirty="0" smtClean="0"/>
              <a:t>② 数据栈的基地址（</a:t>
            </a:r>
            <a:r>
              <a:rPr lang="en-US" dirty="0" smtClean="0"/>
              <a:t>stack base</a:t>
            </a:r>
            <a:r>
              <a:rPr lang="zh-CN" altLang="en-US" dirty="0" smtClean="0"/>
              <a:t>）：指数据栈的最高地址。由于</a:t>
            </a:r>
            <a:r>
              <a:rPr lang="en-US" dirty="0" smtClean="0"/>
              <a:t>ATPCS</a:t>
            </a:r>
            <a:r>
              <a:rPr lang="zh-CN" altLang="en-US" dirty="0" smtClean="0"/>
              <a:t>中的数据栈是</a:t>
            </a:r>
            <a:r>
              <a:rPr lang="en-US" dirty="0" smtClean="0"/>
              <a:t>FD</a:t>
            </a:r>
            <a:r>
              <a:rPr lang="zh-CN" altLang="en-US" dirty="0" smtClean="0"/>
              <a:t>类型的，实际上数据栈中最早入栈数据占据的内存单元是基地址的下一个内存单元。</a:t>
            </a:r>
          </a:p>
          <a:p>
            <a:r>
              <a:rPr lang="zh-CN" altLang="en-US" dirty="0" smtClean="0"/>
              <a:t>③ 数据栈界限（</a:t>
            </a:r>
            <a:r>
              <a:rPr lang="en-US" dirty="0" smtClean="0"/>
              <a:t>stack limit</a:t>
            </a:r>
            <a:r>
              <a:rPr lang="zh-CN" altLang="en-US" dirty="0" smtClean="0"/>
              <a:t>）：数据栈中可以使用的最低的内存单元地址。</a:t>
            </a:r>
          </a:p>
          <a:p>
            <a:r>
              <a:rPr lang="zh-CN" altLang="en-US" dirty="0" smtClean="0"/>
              <a:t>④ 已占用的数据栈（</a:t>
            </a:r>
            <a:r>
              <a:rPr lang="en-US" dirty="0" smtClean="0"/>
              <a:t>used stack</a:t>
            </a:r>
            <a:r>
              <a:rPr lang="zh-CN" altLang="en-US" dirty="0" smtClean="0"/>
              <a:t>）：数据栈的基地址和数据栈栈指针之间的区域，其中包括数据栈栈指针对应的内存单元。</a:t>
            </a:r>
          </a:p>
          <a:p>
            <a:r>
              <a:rPr lang="zh-CN" altLang="en-US" dirty="0" smtClean="0"/>
              <a:t>⑤ 数据栈中的数据帧（</a:t>
            </a:r>
            <a:r>
              <a:rPr lang="en-US" dirty="0" smtClean="0"/>
              <a:t>stack frames</a:t>
            </a:r>
            <a:r>
              <a:rPr lang="zh-CN" altLang="en-US" dirty="0" smtClean="0"/>
              <a:t>）：在数据栈中，为子程序分配的用来保存寄存器和局部变量的区域。</a:t>
            </a:r>
          </a:p>
          <a:p>
            <a:endParaRPr lang="zh-CN" altLang="en-US" dirty="0"/>
          </a:p>
        </p:txBody>
      </p:sp>
      <p:sp>
        <p:nvSpPr>
          <p:cNvPr id="2" name="标题 1"/>
          <p:cNvSpPr>
            <a:spLocks noGrp="1"/>
          </p:cNvSpPr>
          <p:nvPr>
            <p:ph type="title"/>
          </p:nvPr>
        </p:nvSpPr>
        <p:spPr/>
        <p:txBody>
          <a:bodyPr>
            <a:normAutofit/>
          </a:bodyPr>
          <a:lstStyle/>
          <a:p>
            <a:r>
              <a:rPr lang="zh-CN" altLang="en-US" dirty="0" smtClean="0"/>
              <a:t>数据栈的使用规则</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a:t>
            </a:r>
            <a:r>
              <a:rPr lang="en-US" dirty="0" smtClean="0"/>
              <a:t>1</a:t>
            </a:r>
            <a:r>
              <a:rPr lang="zh-CN" altLang="en-US" dirty="0" smtClean="0"/>
              <a:t>）参数个数可变的子程序参数传递规则</a:t>
            </a:r>
          </a:p>
          <a:p>
            <a:r>
              <a:rPr lang="zh-CN" altLang="en-US" dirty="0" smtClean="0"/>
              <a:t>对于参数个数可变的子程序，当参数不超过</a:t>
            </a:r>
            <a:r>
              <a:rPr lang="en-US" dirty="0" smtClean="0"/>
              <a:t>4</a:t>
            </a:r>
            <a:r>
              <a:rPr lang="zh-CN" altLang="en-US" dirty="0" smtClean="0"/>
              <a:t>个时，可以使用寄存器</a:t>
            </a:r>
            <a:r>
              <a:rPr lang="en-US" dirty="0" smtClean="0"/>
              <a:t>R0</a:t>
            </a:r>
            <a:r>
              <a:rPr lang="zh-CN" altLang="en-US" dirty="0" smtClean="0"/>
              <a:t>～</a:t>
            </a:r>
            <a:r>
              <a:rPr lang="en-US" dirty="0" smtClean="0"/>
              <a:t>R3</a:t>
            </a:r>
            <a:r>
              <a:rPr lang="zh-CN" altLang="en-US" dirty="0" smtClean="0"/>
              <a:t>来进行参数传递；当参数超过</a:t>
            </a:r>
            <a:r>
              <a:rPr lang="en-US" dirty="0" smtClean="0"/>
              <a:t>4</a:t>
            </a:r>
            <a:r>
              <a:rPr lang="zh-CN" altLang="en-US" dirty="0" smtClean="0"/>
              <a:t>个时，还可以使用数据栈来传递参数。在参数传递时，将所有参数看做是存放在连续的内存单元中的字数据。然后，依次将各名字数据传送到寄存器</a:t>
            </a:r>
            <a:r>
              <a:rPr lang="en-US" dirty="0" smtClean="0"/>
              <a:t>R0</a:t>
            </a:r>
            <a:r>
              <a:rPr lang="zh-CN" altLang="en-US" dirty="0" smtClean="0"/>
              <a:t>，</a:t>
            </a:r>
            <a:r>
              <a:rPr lang="en-US" dirty="0" smtClean="0"/>
              <a:t>R1</a:t>
            </a:r>
            <a:r>
              <a:rPr lang="zh-CN" altLang="en-US" dirty="0" smtClean="0"/>
              <a:t>，</a:t>
            </a:r>
            <a:r>
              <a:rPr lang="en-US" dirty="0" smtClean="0"/>
              <a:t>R2</a:t>
            </a:r>
            <a:r>
              <a:rPr lang="zh-CN" altLang="en-US" dirty="0" smtClean="0"/>
              <a:t>，</a:t>
            </a:r>
            <a:r>
              <a:rPr lang="en-US" dirty="0" smtClean="0"/>
              <a:t>R3</a:t>
            </a:r>
            <a:r>
              <a:rPr lang="zh-CN" altLang="en-US" dirty="0" smtClean="0"/>
              <a:t>；如果参数多于</a:t>
            </a:r>
            <a:r>
              <a:rPr lang="en-US" dirty="0" smtClean="0"/>
              <a:t>4</a:t>
            </a:r>
            <a:r>
              <a:rPr lang="zh-CN" altLang="en-US" dirty="0" smtClean="0"/>
              <a:t>个，将剩余的字数据传送到数据栈中，入栈的顺序与参数顺序相反，即最后一个字数据先入栈。按照上面的规则，一个浮点数参数可以通过寄存器传递，也可以通过数据栈传递，也可能一半通过寄存器传递，另一半通过数据栈传递。</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参数的传递规则</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a:t>
            </a:r>
            <a:r>
              <a:rPr lang="en-US" dirty="0" smtClean="0"/>
              <a:t>2</a:t>
            </a:r>
            <a:r>
              <a:rPr lang="zh-CN" altLang="en-US" dirty="0" smtClean="0"/>
              <a:t>）参数个数固定的子程序参数传递规则</a:t>
            </a:r>
          </a:p>
          <a:p>
            <a:r>
              <a:rPr lang="zh-CN" altLang="en-US" dirty="0" smtClean="0"/>
              <a:t>对于参数个数固定的子程序，参数传递与参数个数可变的子程序参数传递规则不同，如果系统包含浮点运算的硬件部件，浮点参数将按照下面的规则传递：各个浮点参数按顺序处理；为每个浮点参数分配</a:t>
            </a:r>
            <a:r>
              <a:rPr lang="en-US" dirty="0" smtClean="0"/>
              <a:t>FP</a:t>
            </a:r>
            <a:r>
              <a:rPr lang="zh-CN" altLang="en-US" dirty="0" smtClean="0"/>
              <a:t>寄存器；分配的方法是，满足该浮点参数需要的且编号最小的一组连续的</a:t>
            </a:r>
            <a:r>
              <a:rPr lang="en-US" dirty="0" smtClean="0"/>
              <a:t>FP</a:t>
            </a:r>
            <a:r>
              <a:rPr lang="zh-CN" altLang="en-US" dirty="0" smtClean="0"/>
              <a:t>寄存器。第</a:t>
            </a:r>
            <a:r>
              <a:rPr lang="en-US" dirty="0" smtClean="0"/>
              <a:t>1</a:t>
            </a:r>
            <a:r>
              <a:rPr lang="zh-CN" altLang="en-US" dirty="0" smtClean="0"/>
              <a:t>个整数参数通过寄存器</a:t>
            </a:r>
            <a:r>
              <a:rPr lang="en-US" dirty="0" smtClean="0"/>
              <a:t>R0</a:t>
            </a:r>
            <a:r>
              <a:rPr lang="zh-CN" altLang="en-US" dirty="0" smtClean="0"/>
              <a:t>～</a:t>
            </a:r>
            <a:r>
              <a:rPr lang="en-US" dirty="0" smtClean="0"/>
              <a:t>R3</a:t>
            </a:r>
            <a:r>
              <a:rPr lang="zh-CN" altLang="en-US" dirty="0" smtClean="0"/>
              <a:t>来传递，其他参数通过数据栈传递。</a:t>
            </a:r>
          </a:p>
          <a:p>
            <a:endParaRPr lang="zh-CN" altLang="en-US" dirty="0"/>
          </a:p>
        </p:txBody>
      </p:sp>
      <p:sp>
        <p:nvSpPr>
          <p:cNvPr id="2" name="标题 1"/>
          <p:cNvSpPr>
            <a:spLocks noGrp="1"/>
          </p:cNvSpPr>
          <p:nvPr>
            <p:ph type="title"/>
          </p:nvPr>
        </p:nvSpPr>
        <p:spPr/>
        <p:txBody>
          <a:bodyPr>
            <a:normAutofit/>
          </a:bodyPr>
          <a:lstStyle/>
          <a:p>
            <a:r>
              <a:rPr lang="zh-CN" altLang="en-US" dirty="0" smtClean="0"/>
              <a:t>参数的传递规则</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a:t>
            </a:r>
            <a:r>
              <a:rPr lang="en-US" dirty="0" smtClean="0"/>
              <a:t>3</a:t>
            </a:r>
            <a:r>
              <a:rPr lang="zh-CN" altLang="en-US" dirty="0" smtClean="0"/>
              <a:t>）子程序结果返回规则</a:t>
            </a:r>
          </a:p>
          <a:p>
            <a:r>
              <a:rPr lang="zh-CN" altLang="en-US" dirty="0" smtClean="0"/>
              <a:t>① 结果为一个</a:t>
            </a:r>
            <a:r>
              <a:rPr lang="en-US" dirty="0" smtClean="0"/>
              <a:t>32</a:t>
            </a:r>
            <a:r>
              <a:rPr lang="zh-CN" altLang="en-US" dirty="0" smtClean="0"/>
              <a:t>位的整数时，可以通过寄存器</a:t>
            </a:r>
            <a:r>
              <a:rPr lang="en-US" dirty="0" smtClean="0"/>
              <a:t>R0</a:t>
            </a:r>
            <a:r>
              <a:rPr lang="zh-CN" altLang="en-US" dirty="0" smtClean="0"/>
              <a:t>返回。</a:t>
            </a:r>
          </a:p>
          <a:p>
            <a:r>
              <a:rPr lang="zh-CN" altLang="en-US" dirty="0" smtClean="0"/>
              <a:t>② 结果为一个</a:t>
            </a:r>
            <a:r>
              <a:rPr lang="en-US" dirty="0" smtClean="0"/>
              <a:t>64</a:t>
            </a:r>
            <a:r>
              <a:rPr lang="zh-CN" altLang="en-US" dirty="0" smtClean="0"/>
              <a:t>位整数时，可以通过</a:t>
            </a:r>
            <a:r>
              <a:rPr lang="en-US" dirty="0" smtClean="0"/>
              <a:t>R0</a:t>
            </a:r>
            <a:r>
              <a:rPr lang="zh-CN" altLang="en-US" dirty="0" smtClean="0"/>
              <a:t>和</a:t>
            </a:r>
            <a:r>
              <a:rPr lang="en-US" dirty="0" smtClean="0"/>
              <a:t>R1</a:t>
            </a:r>
            <a:r>
              <a:rPr lang="zh-CN" altLang="en-US" dirty="0" smtClean="0"/>
              <a:t>返回，依此类推。</a:t>
            </a:r>
          </a:p>
          <a:p>
            <a:r>
              <a:rPr lang="zh-CN" altLang="en-US" dirty="0" smtClean="0"/>
              <a:t>③ 结果为一个浮点数时，可以通过浮点运算部件的寄存器</a:t>
            </a:r>
            <a:r>
              <a:rPr lang="en-US" dirty="0" smtClean="0"/>
              <a:t>f0</a:t>
            </a:r>
            <a:r>
              <a:rPr lang="zh-CN" altLang="en-US" dirty="0" smtClean="0"/>
              <a:t>、</a:t>
            </a:r>
            <a:r>
              <a:rPr lang="en-US" dirty="0" smtClean="0"/>
              <a:t>d0</a:t>
            </a:r>
            <a:r>
              <a:rPr lang="zh-CN" altLang="en-US" dirty="0" smtClean="0"/>
              <a:t>或者</a:t>
            </a:r>
            <a:r>
              <a:rPr lang="en-US" dirty="0" smtClean="0"/>
              <a:t>s0</a:t>
            </a:r>
            <a:r>
              <a:rPr lang="zh-CN" altLang="en-US" dirty="0" smtClean="0"/>
              <a:t>来返回。</a:t>
            </a:r>
          </a:p>
          <a:p>
            <a:r>
              <a:rPr lang="zh-CN" altLang="en-US" dirty="0" smtClean="0"/>
              <a:t>④ 结果为一个复合的浮点数时，可以通过寄存器</a:t>
            </a:r>
            <a:r>
              <a:rPr lang="en-US" dirty="0" smtClean="0"/>
              <a:t>f0</a:t>
            </a:r>
            <a:r>
              <a:rPr lang="zh-CN" altLang="en-US" dirty="0" smtClean="0"/>
              <a:t>～</a:t>
            </a:r>
            <a:r>
              <a:rPr lang="en-US" dirty="0" err="1" smtClean="0"/>
              <a:t>fN</a:t>
            </a:r>
            <a:r>
              <a:rPr lang="zh-CN" altLang="en-US" dirty="0" smtClean="0"/>
              <a:t>或者</a:t>
            </a:r>
            <a:r>
              <a:rPr lang="en-US" dirty="0" smtClean="0"/>
              <a:t>d0</a:t>
            </a:r>
            <a:r>
              <a:rPr lang="zh-CN" altLang="en-US" dirty="0" smtClean="0"/>
              <a:t>～</a:t>
            </a:r>
            <a:r>
              <a:rPr lang="en-US" dirty="0" err="1" smtClean="0"/>
              <a:t>dN</a:t>
            </a:r>
            <a:r>
              <a:rPr lang="zh-CN" altLang="en-US" dirty="0" smtClean="0"/>
              <a:t>来返回。</a:t>
            </a:r>
          </a:p>
          <a:p>
            <a:r>
              <a:rPr lang="zh-CN" altLang="en-US" dirty="0" smtClean="0"/>
              <a:t>⑤ 对于位数更多的结果，需要通过调用内存来传递。</a:t>
            </a:r>
          </a:p>
          <a:p>
            <a:endParaRPr lang="zh-CN" altLang="en-US" dirty="0"/>
          </a:p>
        </p:txBody>
      </p:sp>
      <p:sp>
        <p:nvSpPr>
          <p:cNvPr id="2" name="标题 1"/>
          <p:cNvSpPr>
            <a:spLocks noGrp="1"/>
          </p:cNvSpPr>
          <p:nvPr>
            <p:ph type="title"/>
          </p:nvPr>
        </p:nvSpPr>
        <p:spPr/>
        <p:txBody>
          <a:bodyPr>
            <a:normAutofit/>
          </a:bodyPr>
          <a:lstStyle/>
          <a:p>
            <a:r>
              <a:rPr lang="zh-CN" altLang="en-US" dirty="0" smtClean="0"/>
              <a:t>参数的传递规则</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在编译或汇编时，使用</a:t>
            </a:r>
            <a:r>
              <a:rPr lang="en-US" dirty="0" smtClean="0"/>
              <a:t>/</a:t>
            </a:r>
            <a:r>
              <a:rPr lang="en-US" dirty="0" err="1" smtClean="0"/>
              <a:t>intework</a:t>
            </a:r>
            <a:r>
              <a:rPr lang="zh-CN" altLang="en-US" dirty="0" smtClean="0"/>
              <a:t>告诉编译器或汇编器生成的目标代码遵守支持</a:t>
            </a:r>
            <a:r>
              <a:rPr lang="en-US" dirty="0" smtClean="0"/>
              <a:t>ARM</a:t>
            </a:r>
            <a:r>
              <a:rPr lang="zh-CN" altLang="en-US" dirty="0" smtClean="0"/>
              <a:t>程序和</a:t>
            </a:r>
            <a:r>
              <a:rPr lang="en-US" dirty="0" smtClean="0"/>
              <a:t>Thumb</a:t>
            </a:r>
            <a:r>
              <a:rPr lang="zh-CN" altLang="en-US" dirty="0" smtClean="0"/>
              <a:t>程序混合使用的</a:t>
            </a:r>
            <a:r>
              <a:rPr lang="en-US" dirty="0" smtClean="0"/>
              <a:t>ATPCS</a:t>
            </a:r>
            <a:r>
              <a:rPr lang="zh-CN" altLang="en-US" dirty="0" smtClean="0"/>
              <a:t>，它用在以下场合：程序中存在</a:t>
            </a:r>
            <a:r>
              <a:rPr lang="en-US" dirty="0" smtClean="0"/>
              <a:t>ARM</a:t>
            </a:r>
            <a:r>
              <a:rPr lang="zh-CN" altLang="en-US" dirty="0" smtClean="0"/>
              <a:t>程序调用</a:t>
            </a:r>
            <a:r>
              <a:rPr lang="en-US" dirty="0" smtClean="0"/>
              <a:t>Thumb</a:t>
            </a:r>
            <a:r>
              <a:rPr lang="zh-CN" altLang="en-US" dirty="0" smtClean="0"/>
              <a:t>程序的情况；程序中存在</a:t>
            </a:r>
            <a:r>
              <a:rPr lang="en-US" dirty="0" smtClean="0"/>
              <a:t>THUMB</a:t>
            </a:r>
            <a:r>
              <a:rPr lang="zh-CN" altLang="en-US" dirty="0" smtClean="0"/>
              <a:t>程序调用</a:t>
            </a:r>
            <a:r>
              <a:rPr lang="en-US" dirty="0" smtClean="0"/>
              <a:t>ARM</a:t>
            </a:r>
            <a:r>
              <a:rPr lang="zh-CN" altLang="en-US" dirty="0" smtClean="0"/>
              <a:t>程序的情况；需要连接器来进行</a:t>
            </a:r>
            <a:r>
              <a:rPr lang="en-US" dirty="0" smtClean="0"/>
              <a:t>ARM</a:t>
            </a:r>
            <a:r>
              <a:rPr lang="zh-CN" altLang="en-US" dirty="0" smtClean="0"/>
              <a:t>状态和</a:t>
            </a:r>
            <a:r>
              <a:rPr lang="en-US" dirty="0" smtClean="0"/>
              <a:t>Thumb</a:t>
            </a:r>
            <a:r>
              <a:rPr lang="zh-CN" altLang="en-US" dirty="0" smtClean="0"/>
              <a:t>状态切换的情况；在下述情况下使用选项</a:t>
            </a:r>
            <a:r>
              <a:rPr lang="en-US" dirty="0" err="1" smtClean="0"/>
              <a:t>nointerwork</a:t>
            </a:r>
            <a:r>
              <a:rPr lang="zh-CN" altLang="en-US" dirty="0" smtClean="0"/>
              <a:t>：程序中不包含</a:t>
            </a:r>
            <a:r>
              <a:rPr lang="en-US" dirty="0" smtClean="0"/>
              <a:t>Thumb</a:t>
            </a:r>
            <a:r>
              <a:rPr lang="zh-CN" altLang="en-US" dirty="0" smtClean="0"/>
              <a:t>程序；用户自己进行</a:t>
            </a:r>
            <a:r>
              <a:rPr lang="en-US" dirty="0" smtClean="0"/>
              <a:t>ARM</a:t>
            </a:r>
            <a:r>
              <a:rPr lang="zh-CN" altLang="en-US" dirty="0" smtClean="0"/>
              <a:t>程序和</a:t>
            </a:r>
            <a:r>
              <a:rPr lang="en-US" dirty="0" smtClean="0"/>
              <a:t>Thumb</a:t>
            </a:r>
            <a:r>
              <a:rPr lang="zh-CN" altLang="en-US" dirty="0" smtClean="0"/>
              <a:t>程序切换。需要注意的是：在同一个</a:t>
            </a:r>
            <a:r>
              <a:rPr lang="en-US" dirty="0" smtClean="0"/>
              <a:t>C/C++</a:t>
            </a:r>
            <a:r>
              <a:rPr lang="zh-CN" altLang="en-US" dirty="0" smtClean="0"/>
              <a:t>程序中不能同时有</a:t>
            </a:r>
            <a:r>
              <a:rPr lang="en-US" dirty="0" smtClean="0"/>
              <a:t>ARM</a:t>
            </a:r>
            <a:r>
              <a:rPr lang="zh-CN" altLang="en-US" dirty="0" smtClean="0"/>
              <a:t>指令和</a:t>
            </a:r>
            <a:r>
              <a:rPr lang="en-US" dirty="0" smtClean="0"/>
              <a:t>Thumb</a:t>
            </a:r>
            <a:r>
              <a:rPr lang="zh-CN" altLang="en-US" dirty="0" smtClean="0"/>
              <a:t>指令。</a:t>
            </a:r>
          </a:p>
          <a:p>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支持</a:t>
            </a:r>
            <a:r>
              <a:rPr lang="en-US" dirty="0" smtClean="0"/>
              <a:t>ARM</a:t>
            </a:r>
            <a:r>
              <a:rPr lang="zh-CN" altLang="en-US" dirty="0" smtClean="0"/>
              <a:t>程序和</a:t>
            </a:r>
            <a:r>
              <a:rPr lang="en-US" dirty="0" smtClean="0"/>
              <a:t>Thumb</a:t>
            </a:r>
            <a:r>
              <a:rPr lang="zh-CN" altLang="en-US" dirty="0" smtClean="0"/>
              <a:t>程序混合使用的</a:t>
            </a:r>
            <a:r>
              <a:rPr lang="en-US" dirty="0" smtClean="0"/>
              <a:t>ATPCS</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① 符号由大小写字母、数字及下画线组成，符号不能用数字开头。</a:t>
            </a:r>
          </a:p>
          <a:p>
            <a:r>
              <a:rPr lang="zh-CN" altLang="en-US" dirty="0" smtClean="0"/>
              <a:t>② 符号区分大小写，同名的大、小写符号会被编译器认为是两个不同的符号。</a:t>
            </a:r>
          </a:p>
          <a:p>
            <a:r>
              <a:rPr lang="zh-CN" altLang="en-US" dirty="0" smtClean="0"/>
              <a:t>③ 符号在其作用范围内必须唯一。</a:t>
            </a:r>
          </a:p>
          <a:p>
            <a:r>
              <a:rPr lang="zh-CN" altLang="en-US" dirty="0" smtClean="0"/>
              <a:t>④ 自定义的符号名不能与系统的保留字相同。</a:t>
            </a:r>
          </a:p>
          <a:p>
            <a:r>
              <a:rPr lang="zh-CN" altLang="en-US" dirty="0" smtClean="0"/>
              <a:t>⑤ 符号名不应与指令或伪指令同名。</a:t>
            </a:r>
          </a:p>
          <a:p>
            <a:endParaRPr lang="zh-CN" altLang="en-US" dirty="0"/>
          </a:p>
        </p:txBody>
      </p:sp>
      <p:sp>
        <p:nvSpPr>
          <p:cNvPr id="2" name="标题 1"/>
          <p:cNvSpPr>
            <a:spLocks noGrp="1"/>
          </p:cNvSpPr>
          <p:nvPr>
            <p:ph type="title"/>
          </p:nvPr>
        </p:nvSpPr>
        <p:spPr/>
        <p:txBody>
          <a:bodyPr>
            <a:normAutofit fontScale="90000"/>
          </a:bodyPr>
          <a:lstStyle/>
          <a:p>
            <a:r>
              <a:rPr lang="zh-CN" altLang="en-US" sz="4600" dirty="0" smtClean="0"/>
              <a:t> </a:t>
            </a:r>
            <a:r>
              <a:rPr lang="en-US" altLang="zh-CN" sz="4600" dirty="0" smtClean="0"/>
              <a:t/>
            </a:r>
            <a:br>
              <a:rPr lang="en-US" altLang="zh-CN" sz="4600" dirty="0" smtClean="0"/>
            </a:br>
            <a:r>
              <a:rPr lang="zh-CN" altLang="en-US" sz="4600" dirty="0" smtClean="0"/>
              <a:t>符号命名规则</a:t>
            </a:r>
            <a:r>
              <a:rPr lang="zh-CN" altLang="en-US" sz="2800" dirty="0" smtClean="0"/>
              <a:t/>
            </a:r>
            <a:br>
              <a:rPr lang="zh-CN" altLang="en-US" sz="2800" dirty="0" smtClean="0"/>
            </a:br>
            <a:endParaRPr lang="zh-CN" altLang="en-US" sz="2800"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在嵌入式系统开发中，目前使用的主要编程语言是</a:t>
            </a:r>
            <a:r>
              <a:rPr lang="en-US" dirty="0" smtClean="0"/>
              <a:t>C</a:t>
            </a:r>
            <a:r>
              <a:rPr lang="zh-CN" altLang="en-US" dirty="0" smtClean="0"/>
              <a:t>和汇编，</a:t>
            </a:r>
            <a:r>
              <a:rPr lang="en-US" dirty="0" smtClean="0"/>
              <a:t>C++</a:t>
            </a:r>
            <a:r>
              <a:rPr lang="zh-CN" altLang="en-US" dirty="0" smtClean="0"/>
              <a:t>已经有相应的编译器，但是现在使用还是比较少的。在稍大规模的嵌入式软件中，如含有</a:t>
            </a:r>
            <a:r>
              <a:rPr lang="en-US" dirty="0" smtClean="0"/>
              <a:t>OS</a:t>
            </a:r>
            <a:r>
              <a:rPr lang="zh-CN" altLang="en-US" dirty="0" smtClean="0"/>
              <a:t>，大部分的代码都是用</a:t>
            </a:r>
            <a:r>
              <a:rPr lang="en-US" dirty="0" smtClean="0"/>
              <a:t>C</a:t>
            </a:r>
            <a:r>
              <a:rPr lang="zh-CN" altLang="en-US" dirty="0" smtClean="0"/>
              <a:t>语言编写的，主要是因为</a:t>
            </a:r>
            <a:r>
              <a:rPr lang="en-US" dirty="0" smtClean="0"/>
              <a:t>C</a:t>
            </a:r>
            <a:r>
              <a:rPr lang="zh-CN" altLang="en-US" dirty="0" smtClean="0"/>
              <a:t>语言的结构比较好，便于人的理解，而且有大量的支持库。尽管如此，很多地方还是要用到汇编语言，如开机时硬件系统的初始化，包括</a:t>
            </a:r>
            <a:r>
              <a:rPr lang="en-US" dirty="0" smtClean="0"/>
              <a:t>CPU</a:t>
            </a:r>
            <a:r>
              <a:rPr lang="zh-CN" altLang="en-US" dirty="0" smtClean="0"/>
              <a:t>状态的设定，中断的使能，主频的设定，以及</a:t>
            </a:r>
            <a:r>
              <a:rPr lang="en-US" dirty="0" smtClean="0"/>
              <a:t>RAM</a:t>
            </a:r>
            <a:r>
              <a:rPr lang="zh-CN" altLang="en-US" dirty="0" smtClean="0"/>
              <a:t>的控制参数及初始化，一些中断处理方面也可能涉及汇编。另外一个使用汇编的地方就是一些对性能非常敏感的代码块，这是不能依靠</a:t>
            </a:r>
            <a:r>
              <a:rPr lang="en-US" dirty="0" smtClean="0"/>
              <a:t>C</a:t>
            </a:r>
            <a:r>
              <a:rPr lang="zh-CN" altLang="en-US" dirty="0" smtClean="0"/>
              <a:t>编译器的生成代码，而要手工编写汇编，达到优化的目的。而且，汇编语言是和</a:t>
            </a:r>
            <a:r>
              <a:rPr lang="en-US" dirty="0" smtClean="0"/>
              <a:t>CPU</a:t>
            </a:r>
            <a:r>
              <a:rPr lang="zh-CN" altLang="en-US" dirty="0" smtClean="0"/>
              <a:t>的指令集紧密相连的，作为涉及底层的嵌入式系统开发，熟练对应汇编语言的使用也是必须的。</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C</a:t>
            </a:r>
            <a:r>
              <a:rPr lang="zh-CN" altLang="en-US" dirty="0" smtClean="0"/>
              <a:t>语言及汇编语言混合编程</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在</a:t>
            </a:r>
            <a:r>
              <a:rPr lang="en-US" dirty="0" smtClean="0"/>
              <a:t>C</a:t>
            </a:r>
            <a:r>
              <a:rPr lang="zh-CN" altLang="en-US" dirty="0" smtClean="0"/>
              <a:t>语言中内嵌的汇编指令包含大部分的</a:t>
            </a:r>
            <a:r>
              <a:rPr lang="en-US" dirty="0" smtClean="0"/>
              <a:t>ARM</a:t>
            </a:r>
            <a:r>
              <a:rPr lang="zh-CN" altLang="en-US" dirty="0" smtClean="0"/>
              <a:t>和</a:t>
            </a:r>
            <a:r>
              <a:rPr lang="en-US" dirty="0" smtClean="0"/>
              <a:t>Thumb</a:t>
            </a:r>
            <a:r>
              <a:rPr lang="zh-CN" altLang="en-US" dirty="0" smtClean="0"/>
              <a:t>指令，不过其使用与汇编文件中的指令有些不同，存在一些限制，主要有下面几个方面。</a:t>
            </a:r>
          </a:p>
          <a:p>
            <a:r>
              <a:rPr lang="zh-CN" altLang="en-US" dirty="0" smtClean="0"/>
              <a:t>① 不能直接向</a:t>
            </a:r>
            <a:r>
              <a:rPr lang="en-US" dirty="0" smtClean="0"/>
              <a:t>PC</a:t>
            </a:r>
            <a:r>
              <a:rPr lang="zh-CN" altLang="en-US" dirty="0" smtClean="0"/>
              <a:t>寄存器赋值，程序跳转要使用</a:t>
            </a:r>
            <a:r>
              <a:rPr lang="en-US" dirty="0" smtClean="0"/>
              <a:t>B</a:t>
            </a:r>
            <a:r>
              <a:rPr lang="zh-CN" altLang="en-US" dirty="0" smtClean="0"/>
              <a:t>或者</a:t>
            </a:r>
            <a:r>
              <a:rPr lang="en-US" dirty="0" smtClean="0"/>
              <a:t>BL</a:t>
            </a:r>
            <a:r>
              <a:rPr lang="zh-CN" altLang="en-US" dirty="0" smtClean="0"/>
              <a:t>指令。</a:t>
            </a:r>
          </a:p>
          <a:p>
            <a:r>
              <a:rPr lang="zh-CN" altLang="en-US" dirty="0" smtClean="0"/>
              <a:t>② 在使用物理寄存器时，不要使用过于复杂的</a:t>
            </a:r>
            <a:r>
              <a:rPr lang="en-US" dirty="0" smtClean="0"/>
              <a:t>C</a:t>
            </a:r>
            <a:r>
              <a:rPr lang="zh-CN" altLang="en-US" dirty="0" smtClean="0"/>
              <a:t>表达式，避免物理寄存器冲突。</a:t>
            </a:r>
          </a:p>
          <a:p>
            <a:r>
              <a:rPr lang="zh-CN" altLang="en-US" dirty="0" smtClean="0"/>
              <a:t>③</a:t>
            </a:r>
            <a:r>
              <a:rPr lang="en-US" dirty="0" smtClean="0"/>
              <a:t> R12</a:t>
            </a:r>
            <a:r>
              <a:rPr lang="zh-CN" altLang="en-US" dirty="0" smtClean="0"/>
              <a:t>和</a:t>
            </a:r>
            <a:r>
              <a:rPr lang="en-US" dirty="0" smtClean="0"/>
              <a:t>R13</a:t>
            </a:r>
            <a:r>
              <a:rPr lang="zh-CN" altLang="en-US" dirty="0" smtClean="0"/>
              <a:t>可能被编译器用来存放中间编译结果，计算表达式值时可能将</a:t>
            </a:r>
            <a:r>
              <a:rPr lang="en-US" dirty="0" smtClean="0"/>
              <a:t>R0</a:t>
            </a:r>
            <a:r>
              <a:rPr lang="zh-CN" altLang="en-US" dirty="0" smtClean="0"/>
              <a:t>到</a:t>
            </a:r>
            <a:r>
              <a:rPr lang="en-US" dirty="0" smtClean="0"/>
              <a:t>R3</a:t>
            </a:r>
            <a:r>
              <a:rPr lang="zh-CN" altLang="en-US" dirty="0" smtClean="0"/>
              <a:t>、</a:t>
            </a:r>
            <a:r>
              <a:rPr lang="en-US" dirty="0" smtClean="0"/>
              <a:t>R12</a:t>
            </a:r>
            <a:r>
              <a:rPr lang="zh-CN" altLang="en-US" dirty="0" smtClean="0"/>
              <a:t>及</a:t>
            </a:r>
            <a:r>
              <a:rPr lang="en-US" dirty="0" smtClean="0"/>
              <a:t>R14</a:t>
            </a:r>
            <a:r>
              <a:rPr lang="zh-CN" altLang="en-US" dirty="0" smtClean="0"/>
              <a:t>用于子程序调用，因此，要避免直接使用这些物理寄存器。</a:t>
            </a:r>
          </a:p>
          <a:p>
            <a:r>
              <a:rPr lang="zh-CN" altLang="en-US" dirty="0" smtClean="0"/>
              <a:t>④ 一般不要直接指定物理寄存器，而让编译器进行分配。</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在</a:t>
            </a:r>
            <a:r>
              <a:rPr lang="en-US" dirty="0" smtClean="0"/>
              <a:t>C</a:t>
            </a:r>
            <a:r>
              <a:rPr lang="zh-CN" altLang="en-US" dirty="0" smtClean="0"/>
              <a:t>语言中内嵌汇编</a:t>
            </a:r>
            <a:r>
              <a:rPr lang="en-US" dirty="0" smtClean="0"/>
              <a:t> </a:t>
            </a:r>
            <a:r>
              <a:rPr lang="zh-CN" altLang="en-US" dirty="0" smtClean="0"/>
              <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内嵌汇编不用单独编辑汇编语言文件，比较简洁，但是有诸多限制，当汇编的代码较多时一般放在单独的汇编文件中，这时就需要在汇编和</a:t>
            </a:r>
            <a:r>
              <a:rPr lang="en-US" dirty="0" smtClean="0"/>
              <a:t>C</a:t>
            </a:r>
            <a:r>
              <a:rPr lang="zh-CN" altLang="en-US" dirty="0" smtClean="0"/>
              <a:t>之间进行一些数据的传递，最简便的办法就是使用全局变量。汇编中使用</a:t>
            </a:r>
            <a:r>
              <a:rPr lang="en-US" dirty="0" smtClean="0"/>
              <a:t>C</a:t>
            </a:r>
            <a:r>
              <a:rPr lang="zh-CN" altLang="en-US" dirty="0" smtClean="0"/>
              <a:t>定义的全局变量。</a:t>
            </a:r>
          </a:p>
          <a:p>
            <a:endParaRPr lang="zh-CN" altLang="en-US" dirty="0"/>
          </a:p>
        </p:txBody>
      </p:sp>
      <p:sp>
        <p:nvSpPr>
          <p:cNvPr id="2" name="标题 1"/>
          <p:cNvSpPr>
            <a:spLocks noGrp="1"/>
          </p:cNvSpPr>
          <p:nvPr>
            <p:ph type="title"/>
          </p:nvPr>
        </p:nvSpPr>
        <p:spPr/>
        <p:txBody>
          <a:bodyPr>
            <a:normAutofit/>
          </a:bodyPr>
          <a:lstStyle/>
          <a:p>
            <a:r>
              <a:rPr lang="zh-CN" altLang="en-US" dirty="0" smtClean="0"/>
              <a:t>在汇编中使用</a:t>
            </a:r>
            <a:r>
              <a:rPr lang="en-US" dirty="0" smtClean="0"/>
              <a:t>C</a:t>
            </a:r>
            <a:r>
              <a:rPr lang="zh-CN" altLang="en-US" dirty="0" smtClean="0"/>
              <a:t>定义的全局变量</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在</a:t>
            </a:r>
            <a:r>
              <a:rPr lang="en-US" dirty="0" smtClean="0"/>
              <a:t>C</a:t>
            </a:r>
            <a:r>
              <a:rPr lang="zh-CN" altLang="en-US" dirty="0" smtClean="0"/>
              <a:t>中调用汇编文件中的函数，要做的主要工作有两个，一是在</a:t>
            </a:r>
            <a:r>
              <a:rPr lang="en-US" dirty="0" smtClean="0"/>
              <a:t>C</a:t>
            </a:r>
            <a:r>
              <a:rPr lang="zh-CN" altLang="en-US" dirty="0" smtClean="0"/>
              <a:t>中声明函数原型，并加</a:t>
            </a:r>
            <a:r>
              <a:rPr lang="en-US" dirty="0" smtClean="0"/>
              <a:t>extern</a:t>
            </a:r>
            <a:r>
              <a:rPr lang="zh-CN" altLang="en-US" dirty="0" smtClean="0"/>
              <a:t>关键字；二是在汇编中用</a:t>
            </a:r>
            <a:r>
              <a:rPr lang="en-US" dirty="0" smtClean="0"/>
              <a:t>EXPORT</a:t>
            </a:r>
            <a:r>
              <a:rPr lang="zh-CN" altLang="en-US" dirty="0" smtClean="0"/>
              <a:t>导出函数名，并用该函数名作为汇编代码段的标识，最后用</a:t>
            </a:r>
            <a:r>
              <a:rPr lang="en-US" dirty="0" err="1" smtClean="0"/>
              <a:t>mov</a:t>
            </a:r>
            <a:r>
              <a:rPr lang="en-US" dirty="0" smtClean="0"/>
              <a:t> pc, </a:t>
            </a:r>
            <a:r>
              <a:rPr lang="en-US" dirty="0" err="1" smtClean="0"/>
              <a:t>lr</a:t>
            </a:r>
            <a:r>
              <a:rPr lang="zh-CN" altLang="en-US" dirty="0" smtClean="0"/>
              <a:t>返回。然后，就可以在</a:t>
            </a:r>
            <a:r>
              <a:rPr lang="en-US" dirty="0" smtClean="0"/>
              <a:t>C</a:t>
            </a:r>
            <a:r>
              <a:rPr lang="zh-CN" altLang="en-US" dirty="0" smtClean="0"/>
              <a:t>中使用该函数了。从</a:t>
            </a:r>
            <a:r>
              <a:rPr lang="en-US" dirty="0" smtClean="0"/>
              <a:t>C</a:t>
            </a:r>
            <a:r>
              <a:rPr lang="zh-CN" altLang="en-US" dirty="0" smtClean="0"/>
              <a:t>的角度，并不知道该函数的实现是用</a:t>
            </a:r>
            <a:r>
              <a:rPr lang="en-US" dirty="0" smtClean="0"/>
              <a:t>C</a:t>
            </a:r>
            <a:r>
              <a:rPr lang="zh-CN" altLang="en-US" dirty="0" smtClean="0"/>
              <a:t>还是汇编。更深的原因是因为</a:t>
            </a:r>
            <a:r>
              <a:rPr lang="en-US" dirty="0" smtClean="0"/>
              <a:t>C</a:t>
            </a:r>
            <a:r>
              <a:rPr lang="zh-CN" altLang="en-US" dirty="0" smtClean="0"/>
              <a:t>的函数名起到表明函数代码起始地址的作用，这个和汇编的</a:t>
            </a:r>
            <a:r>
              <a:rPr lang="en-US" dirty="0" smtClean="0"/>
              <a:t>label</a:t>
            </a:r>
            <a:r>
              <a:rPr lang="zh-CN" altLang="en-US" dirty="0" smtClean="0"/>
              <a:t>是一致的。</a:t>
            </a:r>
            <a:endParaRPr lang="zh-CN" altLang="en-US" dirty="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altLang="zh-CN" dirty="0" smtClean="0"/>
              <a:t>【</a:t>
            </a:r>
            <a:r>
              <a:rPr lang="zh-CN" altLang="en-US" dirty="0" smtClean="0"/>
              <a:t>例</a:t>
            </a:r>
            <a:r>
              <a:rPr lang="en-US" b="1" dirty="0" smtClean="0"/>
              <a:t>3-6</a:t>
            </a:r>
            <a:r>
              <a:rPr lang="en-US" altLang="zh-CN" dirty="0" smtClean="0"/>
              <a:t>】</a:t>
            </a:r>
            <a:r>
              <a:rPr lang="en-US" dirty="0" smtClean="0"/>
              <a:t>  </a:t>
            </a:r>
            <a:r>
              <a:rPr lang="zh-CN" altLang="en-US" dirty="0" smtClean="0"/>
              <a:t>在</a:t>
            </a:r>
            <a:r>
              <a:rPr lang="en-US" dirty="0" smtClean="0"/>
              <a:t>C</a:t>
            </a:r>
            <a:r>
              <a:rPr lang="zh-CN" altLang="en-US" dirty="0" smtClean="0"/>
              <a:t>中调用汇编的函数（函数不多于</a:t>
            </a:r>
            <a:r>
              <a:rPr lang="en-US" dirty="0" smtClean="0"/>
              <a:t>4</a:t>
            </a:r>
            <a:r>
              <a:rPr lang="zh-CN" altLang="en-US" dirty="0" smtClean="0"/>
              <a:t>个参数）。</a:t>
            </a:r>
          </a:p>
          <a:p>
            <a:r>
              <a:rPr lang="en-US" dirty="0" smtClean="0"/>
              <a:t> </a:t>
            </a:r>
            <a:endParaRPr lang="zh-CN" altLang="en-US" dirty="0" smtClean="0"/>
          </a:p>
          <a:p>
            <a:r>
              <a:rPr lang="en-US" dirty="0" smtClean="0"/>
              <a:t>//C</a:t>
            </a:r>
            <a:r>
              <a:rPr lang="zh-CN" altLang="en-US" dirty="0" smtClean="0"/>
              <a:t>程序</a:t>
            </a:r>
          </a:p>
          <a:p>
            <a:r>
              <a:rPr lang="en-US" dirty="0" smtClean="0"/>
              <a:t>#include &lt;</a:t>
            </a:r>
            <a:r>
              <a:rPr lang="en-US" dirty="0" err="1" smtClean="0"/>
              <a:t>stdio.h</a:t>
            </a:r>
            <a:r>
              <a:rPr lang="en-US" dirty="0" smtClean="0"/>
              <a:t>&gt;</a:t>
            </a:r>
            <a:endParaRPr lang="zh-CN" altLang="en-US" dirty="0" smtClean="0"/>
          </a:p>
          <a:p>
            <a:r>
              <a:rPr lang="en-US" dirty="0" smtClean="0"/>
              <a:t>extern void </a:t>
            </a:r>
            <a:r>
              <a:rPr lang="en-US" dirty="0" err="1" smtClean="0"/>
              <a:t>do_strcpy</a:t>
            </a:r>
            <a:r>
              <a:rPr lang="en-US" dirty="0" smtClean="0"/>
              <a:t>(const char *</a:t>
            </a:r>
            <a:r>
              <a:rPr lang="en-US" dirty="0" err="1" smtClean="0"/>
              <a:t>src</a:t>
            </a:r>
            <a:r>
              <a:rPr lang="en-US" dirty="0" smtClean="0"/>
              <a:t>, char *</a:t>
            </a:r>
            <a:r>
              <a:rPr lang="en-US" dirty="0" err="1" smtClean="0"/>
              <a:t>dest</a:t>
            </a:r>
            <a:r>
              <a:rPr lang="en-US" dirty="0" smtClean="0"/>
              <a:t>);</a:t>
            </a:r>
            <a:endParaRPr lang="zh-CN" altLang="en-US" dirty="0" smtClean="0"/>
          </a:p>
          <a:p>
            <a:r>
              <a:rPr lang="en-US" dirty="0" err="1" smtClean="0"/>
              <a:t>int</a:t>
            </a:r>
            <a:r>
              <a:rPr lang="en-US" dirty="0" smtClean="0"/>
              <a:t> main()</a:t>
            </a:r>
            <a:endParaRPr lang="zh-CN" altLang="en-US" dirty="0" smtClean="0"/>
          </a:p>
          <a:p>
            <a:r>
              <a:rPr lang="en-US" dirty="0" smtClean="0"/>
              <a:t>{</a:t>
            </a:r>
            <a:endParaRPr lang="zh-CN" altLang="en-US" dirty="0" smtClean="0"/>
          </a:p>
          <a:p>
            <a:r>
              <a:rPr lang="en-US" dirty="0" smtClean="0"/>
              <a:t>const char *s = "my test string!";</a:t>
            </a:r>
            <a:endParaRPr lang="zh-CN" altLang="en-US" dirty="0" smtClean="0"/>
          </a:p>
          <a:p>
            <a:r>
              <a:rPr lang="pt-BR" dirty="0" smtClean="0"/>
              <a:t>char d[128];</a:t>
            </a:r>
            <a:endParaRPr lang="zh-CN" altLang="en-US" dirty="0" smtClean="0"/>
          </a:p>
          <a:p>
            <a:r>
              <a:rPr lang="pt-BR" dirty="0" smtClean="0"/>
              <a:t>do_strcpy(s, d);</a:t>
            </a:r>
            <a:endParaRPr lang="zh-CN" altLang="en-US" dirty="0" smtClean="0"/>
          </a:p>
          <a:p>
            <a:r>
              <a:rPr lang="en-US" dirty="0" err="1" smtClean="0"/>
              <a:t>printf</a:t>
            </a:r>
            <a:r>
              <a:rPr lang="en-US" dirty="0" smtClean="0"/>
              <a:t>("old: %s\r\n", s);</a:t>
            </a:r>
            <a:endParaRPr lang="zh-CN" altLang="en-US" dirty="0" smtClean="0"/>
          </a:p>
          <a:p>
            <a:r>
              <a:rPr lang="en-US" dirty="0" err="1" smtClean="0"/>
              <a:t>printf</a:t>
            </a:r>
            <a:r>
              <a:rPr lang="en-US" dirty="0" smtClean="0"/>
              <a:t>("new: %s\r\</a:t>
            </a:r>
            <a:r>
              <a:rPr lang="en-US" dirty="0" err="1" smtClean="0"/>
              <a:t>n",d</a:t>
            </a:r>
            <a:r>
              <a:rPr lang="en-US" dirty="0" smtClean="0"/>
              <a:t>);</a:t>
            </a:r>
            <a:endParaRPr lang="zh-CN" altLang="en-US" dirty="0" smtClean="0"/>
          </a:p>
          <a:p>
            <a:r>
              <a:rPr lang="en-US" dirty="0" smtClean="0"/>
              <a:t>return 0;</a:t>
            </a:r>
            <a:endParaRPr lang="zh-CN" altLang="en-US" dirty="0" smtClean="0"/>
          </a:p>
          <a:p>
            <a:r>
              <a:rPr lang="en-US" dirty="0" smtClean="0"/>
              <a:t>}</a:t>
            </a:r>
            <a:endParaRPr lang="zh-CN" altLang="en-US" dirty="0" smtClean="0"/>
          </a:p>
          <a:p>
            <a:r>
              <a:rPr lang="en-US" dirty="0" smtClean="0"/>
              <a:t>;</a:t>
            </a:r>
            <a:r>
              <a:rPr lang="en-US" dirty="0" err="1" smtClean="0"/>
              <a:t>asm</a:t>
            </a:r>
            <a:r>
              <a:rPr lang="en-US" dirty="0" smtClean="0"/>
              <a:t> </a:t>
            </a:r>
            <a:r>
              <a:rPr lang="zh-CN" altLang="en-US" dirty="0" smtClean="0"/>
              <a:t>程序</a:t>
            </a:r>
          </a:p>
          <a:p>
            <a:endParaRPr lang="zh-CN" altLang="en-US" dirty="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dirty="0" smtClean="0"/>
              <a:t>AREA </a:t>
            </a:r>
            <a:r>
              <a:rPr lang="en-US" dirty="0" err="1" smtClean="0"/>
              <a:t>asmfunc</a:t>
            </a:r>
            <a:r>
              <a:rPr lang="en-US" dirty="0" smtClean="0"/>
              <a:t>, CODE, READONLY</a:t>
            </a:r>
            <a:endParaRPr lang="zh-CN" altLang="en-US" dirty="0" smtClean="0"/>
          </a:p>
          <a:p>
            <a:r>
              <a:rPr lang="en-US" dirty="0" smtClean="0"/>
              <a:t>EXPORT </a:t>
            </a:r>
            <a:r>
              <a:rPr lang="en-US" dirty="0" err="1" smtClean="0"/>
              <a:t>do_strcpy</a:t>
            </a:r>
            <a:endParaRPr lang="zh-CN" altLang="en-US" dirty="0" smtClean="0"/>
          </a:p>
          <a:p>
            <a:r>
              <a:rPr lang="pt-BR" dirty="0" smtClean="0"/>
              <a:t>do_strcpy</a:t>
            </a:r>
            <a:endParaRPr lang="zh-CN" altLang="en-US" dirty="0" smtClean="0"/>
          </a:p>
          <a:p>
            <a:r>
              <a:rPr lang="pt-BR" dirty="0" smtClean="0"/>
              <a:t>loop</a:t>
            </a:r>
            <a:endParaRPr lang="zh-CN" altLang="en-US" dirty="0" smtClean="0"/>
          </a:p>
          <a:p>
            <a:r>
              <a:rPr lang="pt-BR" dirty="0" smtClean="0"/>
              <a:t>ldrb r4, [r0], #1	; r4</a:t>
            </a:r>
            <a:r>
              <a:rPr lang="zh-CN" altLang="en-US" dirty="0" smtClean="0"/>
              <a:t>←</a:t>
            </a:r>
            <a:r>
              <a:rPr lang="pt-BR" dirty="0" smtClean="0"/>
              <a:t>[r0],r1</a:t>
            </a:r>
            <a:r>
              <a:rPr lang="en-US" dirty="0" smtClean="0">
                <a:sym typeface="Wingdings"/>
              </a:rPr>
              <a:t></a:t>
            </a:r>
            <a:r>
              <a:rPr lang="pt-BR" dirty="0" smtClean="0"/>
              <a:t>r0+1</a:t>
            </a:r>
            <a:endParaRPr lang="zh-CN" altLang="en-US" dirty="0" smtClean="0"/>
          </a:p>
          <a:p>
            <a:r>
              <a:rPr lang="pt-BR" dirty="0" smtClean="0"/>
              <a:t>cmp r4, #0	; </a:t>
            </a:r>
            <a:r>
              <a:rPr lang="zh-CN" altLang="en-US" dirty="0" smtClean="0"/>
              <a:t>检查文本终点</a:t>
            </a:r>
          </a:p>
          <a:p>
            <a:r>
              <a:rPr lang="pt-BR" dirty="0" smtClean="0"/>
              <a:t>beq over	; </a:t>
            </a:r>
            <a:r>
              <a:rPr lang="zh-CN" altLang="en-US" dirty="0" smtClean="0"/>
              <a:t>若终点转移到</a:t>
            </a:r>
            <a:r>
              <a:rPr lang="pt-BR" dirty="0" smtClean="0"/>
              <a:t>over</a:t>
            </a:r>
            <a:endParaRPr lang="zh-CN" altLang="en-US" dirty="0" smtClean="0"/>
          </a:p>
          <a:p>
            <a:r>
              <a:rPr lang="pt-BR" dirty="0" smtClean="0"/>
              <a:t>strb r4, [r1], #1	; [r1]</a:t>
            </a:r>
            <a:r>
              <a:rPr lang="zh-CN" altLang="en-US" dirty="0" smtClean="0"/>
              <a:t>←</a:t>
            </a:r>
            <a:r>
              <a:rPr lang="pt-BR" dirty="0" smtClean="0"/>
              <a:t>r4,r1</a:t>
            </a:r>
            <a:r>
              <a:rPr lang="zh-CN" altLang="en-US" dirty="0" smtClean="0"/>
              <a:t>←</a:t>
            </a:r>
            <a:r>
              <a:rPr lang="pt-BR" dirty="0" smtClean="0"/>
              <a:t>r1+1</a:t>
            </a:r>
            <a:endParaRPr lang="zh-CN" altLang="en-US" dirty="0" smtClean="0"/>
          </a:p>
          <a:p>
            <a:r>
              <a:rPr lang="pt-BR" dirty="0" smtClean="0"/>
              <a:t>b loop</a:t>
            </a:r>
            <a:endParaRPr lang="zh-CN" altLang="en-US" dirty="0" smtClean="0"/>
          </a:p>
          <a:p>
            <a:r>
              <a:rPr lang="pt-BR" dirty="0" smtClean="0"/>
              <a:t>over</a:t>
            </a:r>
            <a:endParaRPr lang="zh-CN" altLang="en-US" dirty="0" smtClean="0"/>
          </a:p>
          <a:p>
            <a:r>
              <a:rPr lang="pt-BR" dirty="0" smtClean="0"/>
              <a:t>mov pc, lr	; </a:t>
            </a:r>
            <a:r>
              <a:rPr lang="zh-CN" altLang="en-US" dirty="0" smtClean="0"/>
              <a:t>从子程序返回</a:t>
            </a:r>
          </a:p>
          <a:p>
            <a:r>
              <a:rPr lang="pt-BR" dirty="0" smtClean="0"/>
              <a:t>END</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altLang="zh-CN" dirty="0" smtClean="0"/>
              <a:t>【</a:t>
            </a:r>
            <a:r>
              <a:rPr lang="zh-CN" altLang="en-US" dirty="0" smtClean="0"/>
              <a:t>例</a:t>
            </a:r>
            <a:r>
              <a:rPr lang="en-US" b="1" dirty="0" smtClean="0"/>
              <a:t>3-8</a:t>
            </a:r>
            <a:r>
              <a:rPr lang="en-US" altLang="zh-CN" dirty="0" smtClean="0"/>
              <a:t>】</a:t>
            </a:r>
            <a:r>
              <a:rPr lang="en-US" dirty="0" smtClean="0"/>
              <a:t>  </a:t>
            </a:r>
            <a:r>
              <a:rPr lang="zh-CN" altLang="en-US" dirty="0" smtClean="0"/>
              <a:t>在汇编语言中调用</a:t>
            </a:r>
            <a:r>
              <a:rPr lang="en-US" dirty="0" smtClean="0"/>
              <a:t>C</a:t>
            </a:r>
            <a:r>
              <a:rPr lang="zh-CN" altLang="en-US" dirty="0" smtClean="0"/>
              <a:t>语言的函数（参数不多于</a:t>
            </a:r>
            <a:r>
              <a:rPr lang="en-US" dirty="0" smtClean="0"/>
              <a:t>4</a:t>
            </a:r>
            <a:r>
              <a:rPr lang="zh-CN" altLang="en-US" dirty="0" smtClean="0"/>
              <a:t>个）。</a:t>
            </a:r>
          </a:p>
          <a:p>
            <a:r>
              <a:rPr lang="en-US" dirty="0" smtClean="0"/>
              <a:t> </a:t>
            </a:r>
            <a:endParaRPr lang="zh-CN" altLang="en-US" dirty="0" smtClean="0"/>
          </a:p>
          <a:p>
            <a:r>
              <a:rPr lang="en-US" dirty="0" smtClean="0"/>
              <a:t>;prog1_asm.asm</a:t>
            </a:r>
            <a:endParaRPr lang="zh-CN" altLang="en-US" dirty="0" smtClean="0"/>
          </a:p>
          <a:p>
            <a:r>
              <a:rPr lang="en-US" dirty="0" smtClean="0"/>
              <a:t>IMPORT prog1_c 	; </a:t>
            </a:r>
            <a:r>
              <a:rPr lang="zh-CN" altLang="en-US" dirty="0" smtClean="0"/>
              <a:t>声明</a:t>
            </a:r>
            <a:r>
              <a:rPr lang="en-US" dirty="0" smtClean="0"/>
              <a:t>prog1_c</a:t>
            </a:r>
            <a:r>
              <a:rPr lang="zh-CN" altLang="en-US" dirty="0" smtClean="0"/>
              <a:t>函数</a:t>
            </a:r>
          </a:p>
          <a:p>
            <a:r>
              <a:rPr lang="en-US" dirty="0" smtClean="0"/>
              <a:t>AREA PROG1_ASM, CODE, READONLY</a:t>
            </a:r>
            <a:endParaRPr lang="zh-CN" altLang="en-US" dirty="0" smtClean="0"/>
          </a:p>
          <a:p>
            <a:r>
              <a:rPr lang="en-US" dirty="0" smtClean="0"/>
              <a:t>EXPORT prog1_asm</a:t>
            </a:r>
            <a:endParaRPr lang="zh-CN" altLang="en-US" dirty="0" smtClean="0"/>
          </a:p>
          <a:p>
            <a:r>
              <a:rPr lang="en-US" dirty="0" smtClean="0"/>
              <a:t>prog1_asm</a:t>
            </a:r>
            <a:endParaRPr lang="zh-CN" altLang="en-US" dirty="0" smtClean="0"/>
          </a:p>
          <a:p>
            <a:r>
              <a:rPr lang="en-US" dirty="0" smtClean="0"/>
              <a:t>STR </a:t>
            </a:r>
            <a:r>
              <a:rPr lang="en-US" dirty="0" err="1" smtClean="0"/>
              <a:t>lr</a:t>
            </a:r>
            <a:r>
              <a:rPr lang="en-US" dirty="0" smtClean="0"/>
              <a:t>, [sp, #-4]! 	; </a:t>
            </a:r>
            <a:r>
              <a:rPr lang="zh-CN" altLang="en-US" dirty="0" smtClean="0"/>
              <a:t>保存当前</a:t>
            </a:r>
            <a:r>
              <a:rPr lang="en-US" dirty="0" err="1" smtClean="0"/>
              <a:t>lr</a:t>
            </a:r>
            <a:endParaRPr lang="zh-CN" altLang="en-US" dirty="0" smtClean="0"/>
          </a:p>
          <a:p>
            <a:r>
              <a:rPr lang="en-US" dirty="0" err="1" smtClean="0"/>
              <a:t>ldr</a:t>
            </a:r>
            <a:r>
              <a:rPr lang="en-US" dirty="0" smtClean="0"/>
              <a:t> r0,=0x1 	; </a:t>
            </a:r>
            <a:r>
              <a:rPr lang="zh-CN" altLang="en-US" dirty="0" smtClean="0"/>
              <a:t>参数</a:t>
            </a:r>
            <a:r>
              <a:rPr lang="en-US" dirty="0" smtClean="0"/>
              <a:t>1</a:t>
            </a:r>
            <a:endParaRPr lang="zh-CN" altLang="en-US" dirty="0" smtClean="0"/>
          </a:p>
          <a:p>
            <a:r>
              <a:rPr lang="en-US" dirty="0" err="1" smtClean="0"/>
              <a:t>ldr</a:t>
            </a:r>
            <a:r>
              <a:rPr lang="en-US" dirty="0" smtClean="0"/>
              <a:t> r1,=0x2 	; </a:t>
            </a:r>
            <a:r>
              <a:rPr lang="zh-CN" altLang="en-US" dirty="0" smtClean="0"/>
              <a:t>参数</a:t>
            </a:r>
            <a:r>
              <a:rPr lang="en-US" dirty="0" smtClean="0"/>
              <a:t>2</a:t>
            </a:r>
            <a:endParaRPr lang="zh-CN" altLang="en-US" dirty="0" smtClean="0"/>
          </a:p>
          <a:p>
            <a:r>
              <a:rPr lang="en-US" dirty="0" err="1" smtClean="0"/>
              <a:t>ldr</a:t>
            </a:r>
            <a:r>
              <a:rPr lang="en-US" dirty="0" smtClean="0"/>
              <a:t> r2,=0x3 	; </a:t>
            </a:r>
            <a:r>
              <a:rPr lang="zh-CN" altLang="en-US" dirty="0" smtClean="0"/>
              <a:t>参数</a:t>
            </a:r>
            <a:r>
              <a:rPr lang="en-US" dirty="0" smtClean="0"/>
              <a:t>3</a:t>
            </a:r>
            <a:endParaRPr lang="zh-CN" altLang="en-US" dirty="0" smtClean="0"/>
          </a:p>
          <a:p>
            <a:r>
              <a:rPr lang="en-US" dirty="0" err="1" smtClean="0"/>
              <a:t>bl</a:t>
            </a:r>
            <a:r>
              <a:rPr lang="en-US" dirty="0" smtClean="0"/>
              <a:t> prog1_c 	; </a:t>
            </a:r>
            <a:r>
              <a:rPr lang="zh-CN" altLang="en-US" dirty="0" smtClean="0"/>
              <a:t>调用</a:t>
            </a:r>
            <a:r>
              <a:rPr lang="en-US" dirty="0" smtClean="0"/>
              <a:t>C</a:t>
            </a:r>
            <a:r>
              <a:rPr lang="zh-CN" altLang="en-US" dirty="0" smtClean="0"/>
              <a:t>函数</a:t>
            </a:r>
          </a:p>
          <a:p>
            <a:r>
              <a:rPr lang="en-US" dirty="0" smtClean="0"/>
              <a:t>LDR pc, [sp], #4 	; </a:t>
            </a:r>
            <a:r>
              <a:rPr lang="zh-CN" altLang="en-US" dirty="0" smtClean="0"/>
              <a:t>将</a:t>
            </a:r>
            <a:r>
              <a:rPr lang="en-US" dirty="0" err="1" smtClean="0"/>
              <a:t>lr</a:t>
            </a:r>
            <a:r>
              <a:rPr lang="zh-CN" altLang="en-US" dirty="0" smtClean="0"/>
              <a:t>装进</a:t>
            </a:r>
            <a:r>
              <a:rPr lang="en-US" dirty="0" smtClean="0"/>
              <a:t>pc(</a:t>
            </a:r>
            <a:r>
              <a:rPr lang="zh-CN" altLang="en-US" dirty="0" smtClean="0"/>
              <a:t>返回</a:t>
            </a:r>
            <a:r>
              <a:rPr lang="en-US" dirty="0" smtClean="0"/>
              <a:t>main</a:t>
            </a:r>
            <a:r>
              <a:rPr lang="zh-CN" altLang="en-US" dirty="0" smtClean="0"/>
              <a:t>函数</a:t>
            </a:r>
            <a:r>
              <a:rPr lang="en-US" dirty="0" smtClean="0"/>
              <a:t>) </a:t>
            </a:r>
            <a:endParaRPr lang="zh-CN" altLang="en-US" dirty="0" smtClean="0"/>
          </a:p>
          <a:p>
            <a:r>
              <a:rPr lang="en-US" dirty="0" smtClean="0"/>
              <a:t>END</a:t>
            </a:r>
            <a:endParaRPr lang="zh-CN" altLang="en-US" dirty="0" smtClean="0"/>
          </a:p>
          <a:p>
            <a:r>
              <a:rPr lang="en-US" dirty="0" smtClean="0"/>
              <a:t>//prog1_c.c</a:t>
            </a:r>
            <a:endParaRPr lang="zh-CN" altLang="en-US" dirty="0" smtClean="0"/>
          </a:p>
          <a:p>
            <a:r>
              <a:rPr lang="en-US" dirty="0" smtClean="0"/>
              <a:t>void prog1_c(</a:t>
            </a:r>
            <a:r>
              <a:rPr lang="en-US" dirty="0" err="1" smtClean="0"/>
              <a:t>int</a:t>
            </a:r>
            <a:r>
              <a:rPr lang="en-US" dirty="0" smtClean="0"/>
              <a:t> p1,int p2,int p3)</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在汇编中调用</a:t>
            </a:r>
            <a:r>
              <a:rPr lang="en-US" dirty="0" smtClean="0"/>
              <a:t>C</a:t>
            </a:r>
            <a:r>
              <a:rPr lang="zh-CN" altLang="en-US" dirty="0" smtClean="0"/>
              <a:t>的函数 </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t>
            </a:r>
            <a:endParaRPr lang="zh-CN" altLang="en-US" dirty="0" smtClean="0"/>
          </a:p>
          <a:p>
            <a:r>
              <a:rPr lang="en-US" dirty="0" err="1" smtClean="0"/>
              <a:t>printk</a:t>
            </a:r>
            <a:r>
              <a:rPr lang="en-US" dirty="0" smtClean="0"/>
              <a:t>("%0x %0x %0x\r\n",p1,p2,p3);	// </a:t>
            </a:r>
            <a:r>
              <a:rPr lang="zh-CN" altLang="en-US" dirty="0" smtClean="0"/>
              <a:t>输出参数值</a:t>
            </a:r>
          </a:p>
          <a:p>
            <a:r>
              <a:rPr lang="en-US" dirty="0" smtClean="0"/>
              <a:t>}</a:t>
            </a:r>
            <a:endParaRPr lang="zh-CN" altLang="en-US" dirty="0" smtClean="0"/>
          </a:p>
          <a:p>
            <a:r>
              <a:rPr lang="en-US" dirty="0" smtClean="0"/>
              <a:t>//</a:t>
            </a:r>
            <a:r>
              <a:rPr lang="en-US" dirty="0" err="1" smtClean="0"/>
              <a:t>main.c</a:t>
            </a:r>
            <a:endParaRPr lang="zh-CN" altLang="en-US" dirty="0" smtClean="0"/>
          </a:p>
          <a:p>
            <a:r>
              <a:rPr lang="en-US" dirty="0" err="1" smtClean="0"/>
              <a:t>int</a:t>
            </a:r>
            <a:r>
              <a:rPr lang="en-US" dirty="0" smtClean="0"/>
              <a:t> main()</a:t>
            </a:r>
            <a:endParaRPr lang="zh-CN" altLang="en-US" dirty="0" smtClean="0"/>
          </a:p>
          <a:p>
            <a:r>
              <a:rPr lang="en-US" dirty="0" smtClean="0"/>
              <a:t>{   prog1_asm();</a:t>
            </a:r>
            <a:endParaRPr lang="zh-CN" altLang="en-US" dirty="0" smtClean="0"/>
          </a:p>
          <a:p>
            <a:r>
              <a:rPr lang="en-US" dirty="0" smtClean="0"/>
              <a:t>while(1);</a:t>
            </a:r>
            <a:endParaRPr lang="zh-CN" altLang="en-US" dirty="0" smtClean="0"/>
          </a:p>
          <a:p>
            <a:r>
              <a:rPr lang="en-US" dirty="0" smtClean="0"/>
              <a:t>}</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中调用汇编的函数</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dirty="0" smtClean="0"/>
              <a:t>【</a:t>
            </a:r>
            <a:r>
              <a:rPr lang="zh-CN" altLang="en-US" dirty="0" smtClean="0"/>
              <a:t>例</a:t>
            </a:r>
            <a:r>
              <a:rPr lang="en-US" b="1" dirty="0" smtClean="0"/>
              <a:t>3-9</a:t>
            </a:r>
            <a:r>
              <a:rPr lang="en-US" altLang="zh-CN" dirty="0" smtClean="0"/>
              <a:t>】</a:t>
            </a:r>
            <a:r>
              <a:rPr lang="en-US" dirty="0" smtClean="0"/>
              <a:t>  </a:t>
            </a:r>
            <a:r>
              <a:rPr lang="zh-CN" altLang="en-US" dirty="0" smtClean="0"/>
              <a:t>在汇编语言中调用</a:t>
            </a:r>
            <a:r>
              <a:rPr lang="en-US" dirty="0" smtClean="0"/>
              <a:t>C</a:t>
            </a:r>
            <a:r>
              <a:rPr lang="zh-CN" altLang="en-US" dirty="0" smtClean="0"/>
              <a:t>语言的函数（参数多于</a:t>
            </a:r>
            <a:r>
              <a:rPr lang="en-US" dirty="0" smtClean="0"/>
              <a:t>4</a:t>
            </a:r>
            <a:r>
              <a:rPr lang="zh-CN" altLang="en-US" dirty="0" smtClean="0"/>
              <a:t>个）。</a:t>
            </a:r>
          </a:p>
          <a:p>
            <a:r>
              <a:rPr lang="en-US" dirty="0" smtClean="0"/>
              <a:t> </a:t>
            </a:r>
            <a:endParaRPr lang="zh-CN" altLang="en-US" dirty="0" smtClean="0"/>
          </a:p>
          <a:p>
            <a:r>
              <a:rPr lang="en-US" dirty="0" smtClean="0"/>
              <a:t>;prog2_asm.asm</a:t>
            </a:r>
            <a:endParaRPr lang="zh-CN" altLang="en-US" dirty="0" smtClean="0"/>
          </a:p>
          <a:p>
            <a:r>
              <a:rPr lang="en-US" dirty="0" smtClean="0"/>
              <a:t>IMPORT prog2_c	; </a:t>
            </a:r>
            <a:r>
              <a:rPr lang="zh-CN" altLang="en-US" dirty="0" smtClean="0"/>
              <a:t>声明</a:t>
            </a:r>
            <a:r>
              <a:rPr lang="en-US" dirty="0" smtClean="0"/>
              <a:t>prog2_c</a:t>
            </a:r>
            <a:r>
              <a:rPr lang="zh-CN" altLang="en-US" dirty="0" smtClean="0"/>
              <a:t>函数</a:t>
            </a:r>
          </a:p>
          <a:p>
            <a:r>
              <a:rPr lang="en-US" dirty="0" smtClean="0"/>
              <a:t>AREA PROG2_ASM, CODE, READONLY</a:t>
            </a:r>
            <a:endParaRPr lang="zh-CN" altLang="en-US" dirty="0" smtClean="0"/>
          </a:p>
          <a:p>
            <a:r>
              <a:rPr lang="en-US" dirty="0" smtClean="0"/>
              <a:t>EXPORT prog2_asm</a:t>
            </a:r>
            <a:endParaRPr lang="zh-CN" altLang="en-US" dirty="0" smtClean="0"/>
          </a:p>
          <a:p>
            <a:r>
              <a:rPr lang="en-US" dirty="0" smtClean="0"/>
              <a:t>prog2_asm</a:t>
            </a:r>
            <a:endParaRPr lang="zh-CN" altLang="en-US" dirty="0" smtClean="0"/>
          </a:p>
          <a:p>
            <a:r>
              <a:rPr lang="en-US" dirty="0" smtClean="0"/>
              <a:t>STR </a:t>
            </a:r>
            <a:r>
              <a:rPr lang="en-US" dirty="0" err="1" smtClean="0"/>
              <a:t>lr</a:t>
            </a:r>
            <a:r>
              <a:rPr lang="en-US" dirty="0" smtClean="0"/>
              <a:t>, [sp, #-4]!  	; </a:t>
            </a:r>
            <a:r>
              <a:rPr lang="zh-CN" altLang="en-US" dirty="0" smtClean="0"/>
              <a:t>保存当前</a:t>
            </a:r>
            <a:r>
              <a:rPr lang="en-US" dirty="0" err="1" smtClean="0"/>
              <a:t>lr</a:t>
            </a:r>
            <a:endParaRPr lang="zh-CN" altLang="en-US" dirty="0" smtClean="0"/>
          </a:p>
          <a:p>
            <a:r>
              <a:rPr lang="en-US" dirty="0" err="1" smtClean="0"/>
              <a:t>ldr</a:t>
            </a:r>
            <a:r>
              <a:rPr lang="en-US" dirty="0" smtClean="0"/>
              <a:t> r0,=0x1 	; </a:t>
            </a:r>
            <a:r>
              <a:rPr lang="zh-CN" altLang="en-US" dirty="0" smtClean="0"/>
              <a:t>参数</a:t>
            </a:r>
            <a:r>
              <a:rPr lang="en-US" dirty="0" smtClean="0"/>
              <a:t>1</a:t>
            </a:r>
            <a:endParaRPr lang="zh-CN" altLang="en-US" dirty="0" smtClean="0"/>
          </a:p>
          <a:p>
            <a:r>
              <a:rPr lang="en-US" dirty="0" err="1" smtClean="0"/>
              <a:t>ldr</a:t>
            </a:r>
            <a:r>
              <a:rPr lang="en-US" dirty="0" smtClean="0"/>
              <a:t> r1,=0x2 	; </a:t>
            </a:r>
            <a:r>
              <a:rPr lang="zh-CN" altLang="en-US" dirty="0" smtClean="0"/>
              <a:t>参数</a:t>
            </a:r>
            <a:r>
              <a:rPr lang="en-US" dirty="0" smtClean="0"/>
              <a:t>2</a:t>
            </a:r>
            <a:endParaRPr lang="zh-CN" altLang="en-US" dirty="0" smtClean="0"/>
          </a:p>
          <a:p>
            <a:r>
              <a:rPr lang="en-US" dirty="0" err="1" smtClean="0"/>
              <a:t>ldr</a:t>
            </a:r>
            <a:r>
              <a:rPr lang="en-US" dirty="0" smtClean="0"/>
              <a:t> r2,=0x3 	; </a:t>
            </a:r>
            <a:r>
              <a:rPr lang="zh-CN" altLang="en-US" dirty="0" smtClean="0"/>
              <a:t>参数</a:t>
            </a:r>
            <a:r>
              <a:rPr lang="en-US" dirty="0" smtClean="0"/>
              <a:t>3</a:t>
            </a:r>
            <a:endParaRPr lang="zh-CN" altLang="en-US" dirty="0" smtClean="0"/>
          </a:p>
          <a:p>
            <a:r>
              <a:rPr lang="en-US" dirty="0" err="1" smtClean="0"/>
              <a:t>ldr</a:t>
            </a:r>
            <a:r>
              <a:rPr lang="en-US" dirty="0" smtClean="0"/>
              <a:t> r3,=0x4 	; </a:t>
            </a:r>
            <a:r>
              <a:rPr lang="zh-CN" altLang="en-US" dirty="0" smtClean="0"/>
              <a:t>参数</a:t>
            </a:r>
            <a:r>
              <a:rPr lang="en-US" dirty="0" smtClean="0"/>
              <a:t>4</a:t>
            </a:r>
            <a:endParaRPr lang="zh-CN" altLang="en-US" dirty="0" smtClean="0"/>
          </a:p>
          <a:p>
            <a:r>
              <a:rPr lang="en-US" dirty="0" err="1" smtClean="0"/>
              <a:t>ldr</a:t>
            </a:r>
            <a:r>
              <a:rPr lang="en-US" dirty="0" smtClean="0"/>
              <a:t> r4,=0x6</a:t>
            </a: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中调用汇编的函数</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dirty="0" err="1" smtClean="0"/>
              <a:t>str</a:t>
            </a:r>
            <a:r>
              <a:rPr lang="en-US" dirty="0" smtClean="0"/>
              <a:t> r4,[sp,#-4]! 	; </a:t>
            </a:r>
            <a:r>
              <a:rPr lang="zh-CN" altLang="en-US" dirty="0" smtClean="0"/>
              <a:t>参数</a:t>
            </a:r>
            <a:r>
              <a:rPr lang="en-US" dirty="0" smtClean="0"/>
              <a:t>6</a:t>
            </a:r>
            <a:r>
              <a:rPr lang="zh-CN" altLang="en-US" dirty="0" smtClean="0"/>
              <a:t>入栈</a:t>
            </a:r>
          </a:p>
          <a:p>
            <a:r>
              <a:rPr lang="en-US" dirty="0" err="1" smtClean="0"/>
              <a:t>ldr</a:t>
            </a:r>
            <a:r>
              <a:rPr lang="en-US" dirty="0" smtClean="0"/>
              <a:t> r4,=0x5</a:t>
            </a:r>
            <a:endParaRPr lang="zh-CN" altLang="en-US" dirty="0" smtClean="0"/>
          </a:p>
          <a:p>
            <a:r>
              <a:rPr lang="en-US" dirty="0" err="1" smtClean="0"/>
              <a:t>str</a:t>
            </a:r>
            <a:r>
              <a:rPr lang="en-US" dirty="0" smtClean="0"/>
              <a:t> r4,[sp,#-4]! 	; </a:t>
            </a:r>
            <a:r>
              <a:rPr lang="zh-CN" altLang="en-US" dirty="0" smtClean="0"/>
              <a:t>参数</a:t>
            </a:r>
            <a:r>
              <a:rPr lang="en-US" dirty="0" smtClean="0"/>
              <a:t>5</a:t>
            </a:r>
            <a:r>
              <a:rPr lang="zh-CN" altLang="en-US" dirty="0" smtClean="0"/>
              <a:t>入栈</a:t>
            </a:r>
          </a:p>
          <a:p>
            <a:r>
              <a:rPr lang="en-US" dirty="0" err="1" smtClean="0"/>
              <a:t>bl</a:t>
            </a:r>
            <a:r>
              <a:rPr lang="en-US" dirty="0" smtClean="0"/>
              <a:t> prog2_c</a:t>
            </a:r>
            <a:endParaRPr lang="zh-CN" altLang="en-US" dirty="0" smtClean="0"/>
          </a:p>
          <a:p>
            <a:r>
              <a:rPr lang="en-US" dirty="0" smtClean="0"/>
              <a:t>ADD sp, sp, #4 	; </a:t>
            </a:r>
            <a:r>
              <a:rPr lang="zh-CN" altLang="en-US" dirty="0" smtClean="0"/>
              <a:t>清除栈中参数</a:t>
            </a:r>
            <a:r>
              <a:rPr lang="en-US" dirty="0" smtClean="0"/>
              <a:t>5</a:t>
            </a:r>
            <a:r>
              <a:rPr lang="zh-CN" altLang="en-US" dirty="0" smtClean="0"/>
              <a:t>，本语句执行完后</a:t>
            </a:r>
            <a:r>
              <a:rPr lang="en-US" dirty="0" smtClean="0"/>
              <a:t>sp</a:t>
            </a:r>
            <a:r>
              <a:rPr lang="zh-CN" altLang="en-US" dirty="0" smtClean="0"/>
              <a:t>指向参数</a:t>
            </a:r>
            <a:r>
              <a:rPr lang="en-US" dirty="0" smtClean="0"/>
              <a:t>6</a:t>
            </a:r>
            <a:endParaRPr lang="zh-CN" altLang="en-US" dirty="0" smtClean="0"/>
          </a:p>
          <a:p>
            <a:r>
              <a:rPr lang="en-US" dirty="0" smtClean="0"/>
              <a:t>ADD sp, sp, #4 	; </a:t>
            </a:r>
            <a:r>
              <a:rPr lang="zh-CN" altLang="en-US" dirty="0" smtClean="0"/>
              <a:t>清除栈中参数</a:t>
            </a:r>
            <a:r>
              <a:rPr lang="en-US" dirty="0" smtClean="0"/>
              <a:t>6</a:t>
            </a:r>
            <a:r>
              <a:rPr lang="zh-CN" altLang="en-US" dirty="0" smtClean="0"/>
              <a:t>，本语句执行完后</a:t>
            </a:r>
            <a:r>
              <a:rPr lang="en-US" dirty="0" smtClean="0"/>
              <a:t>sp</a:t>
            </a:r>
            <a:r>
              <a:rPr lang="zh-CN" altLang="en-US" dirty="0" smtClean="0"/>
              <a:t>指向</a:t>
            </a:r>
            <a:r>
              <a:rPr lang="en-US" dirty="0" err="1" smtClean="0"/>
              <a:t>lr</a:t>
            </a:r>
            <a:endParaRPr lang="zh-CN" altLang="en-US" dirty="0" smtClean="0"/>
          </a:p>
          <a:p>
            <a:r>
              <a:rPr lang="en-US" dirty="0" smtClean="0"/>
              <a:t>LDR pc, [sp],#4 	; </a:t>
            </a:r>
            <a:r>
              <a:rPr lang="zh-CN" altLang="en-US" dirty="0" smtClean="0"/>
              <a:t>将</a:t>
            </a:r>
            <a:r>
              <a:rPr lang="en-US" dirty="0" err="1" smtClean="0"/>
              <a:t>lr</a:t>
            </a:r>
            <a:r>
              <a:rPr lang="zh-CN" altLang="en-US" dirty="0" smtClean="0"/>
              <a:t>装进</a:t>
            </a:r>
            <a:r>
              <a:rPr lang="en-US" dirty="0" smtClean="0"/>
              <a:t>pc(</a:t>
            </a:r>
            <a:r>
              <a:rPr lang="zh-CN" altLang="en-US" dirty="0" smtClean="0"/>
              <a:t>返回</a:t>
            </a:r>
            <a:r>
              <a:rPr lang="en-US" dirty="0" smtClean="0"/>
              <a:t>main</a:t>
            </a:r>
            <a:r>
              <a:rPr lang="zh-CN" altLang="en-US" dirty="0" smtClean="0"/>
              <a:t>函数</a:t>
            </a:r>
            <a:r>
              <a:rPr lang="en-US" dirty="0" smtClean="0"/>
              <a:t>)</a:t>
            </a:r>
            <a:endParaRPr lang="zh-CN" altLang="en-US" dirty="0" smtClean="0"/>
          </a:p>
          <a:p>
            <a:r>
              <a:rPr lang="en-US" dirty="0" smtClean="0"/>
              <a:t>END</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在</a:t>
            </a:r>
            <a:r>
              <a:rPr lang="en-US" dirty="0" smtClean="0"/>
              <a:t>C</a:t>
            </a:r>
            <a:r>
              <a:rPr lang="zh-CN" altLang="en-US" dirty="0" smtClean="0"/>
              <a:t>中调用汇编的函数</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186766" cy="4019373"/>
          </a:xfrm>
        </p:spPr>
        <p:txBody>
          <a:bodyPr>
            <a:normAutofit/>
          </a:bodyPr>
          <a:lstStyle/>
          <a:p>
            <a:r>
              <a:rPr lang="zh-CN" altLang="en-US" dirty="0" smtClean="0"/>
              <a:t>伪操作（</a:t>
            </a:r>
            <a:r>
              <a:rPr lang="en-US" dirty="0" smtClean="0"/>
              <a:t>Directive</a:t>
            </a:r>
            <a:r>
              <a:rPr lang="zh-CN" altLang="en-US" dirty="0" smtClean="0"/>
              <a:t>）是</a:t>
            </a:r>
            <a:r>
              <a:rPr lang="en-US" dirty="0" smtClean="0"/>
              <a:t>ARM</a:t>
            </a:r>
            <a:r>
              <a:rPr lang="zh-CN" altLang="en-US" dirty="0" smtClean="0"/>
              <a:t>汇编语言程序里的一些特殊的指令助记符，其作用主要是为完成汇编程序做各种准备工作，对源程序运行汇编程序处理，而不是在计算机运行期间由处理器执行。不同的编译程序所使用的伪操作有所不同，本书中仅列举在</a:t>
            </a:r>
            <a:r>
              <a:rPr lang="en-US" dirty="0" smtClean="0"/>
              <a:t>ARM</a:t>
            </a:r>
            <a:r>
              <a:rPr lang="zh-CN" altLang="en-US" dirty="0" smtClean="0"/>
              <a:t>公司推出的开发工具</a:t>
            </a:r>
            <a:r>
              <a:rPr lang="en-US" dirty="0" smtClean="0"/>
              <a:t>ADS/SDT</a:t>
            </a:r>
            <a:r>
              <a:rPr lang="zh-CN" altLang="en-US" dirty="0" smtClean="0"/>
              <a:t>中常用的部分伪操作，如表</a:t>
            </a:r>
            <a:r>
              <a:rPr lang="en-US" dirty="0" smtClean="0"/>
              <a:t>3-1</a:t>
            </a:r>
            <a:r>
              <a:rPr lang="zh-CN" altLang="en-US" dirty="0" smtClean="0"/>
              <a:t>所示，如有更进一步需要，请查阅编译工具的技术文档。</a:t>
            </a:r>
          </a:p>
          <a:p>
            <a:endParaRPr lang="zh-CN" altLang="en-US" dirty="0"/>
          </a:p>
        </p:txBody>
      </p:sp>
      <p:sp>
        <p:nvSpPr>
          <p:cNvPr id="2" name="标题 1"/>
          <p:cNvSpPr>
            <a:spLocks noGrp="1"/>
          </p:cNvSpPr>
          <p:nvPr>
            <p:ph type="title"/>
          </p:nvPr>
        </p:nvSpPr>
        <p:spPr/>
        <p:txBody>
          <a:bodyPr>
            <a:normAutofit/>
          </a:bodyPr>
          <a:lstStyle/>
          <a:p>
            <a:r>
              <a:rPr lang="en-US" altLang="en-US" dirty="0" smtClean="0"/>
              <a:t>ARM</a:t>
            </a:r>
            <a:r>
              <a:rPr lang="zh-CN" altLang="en-US" dirty="0" smtClean="0"/>
              <a:t>汇编语言伪操作</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//prog2_c.c</a:t>
            </a:r>
            <a:br>
              <a:rPr lang="en-US" dirty="0" smtClean="0"/>
            </a:br>
            <a:r>
              <a:rPr lang="en-US" dirty="0" smtClean="0"/>
              <a:t>void prog2_c(</a:t>
            </a:r>
            <a:r>
              <a:rPr lang="en-US" dirty="0" err="1" smtClean="0"/>
              <a:t>int</a:t>
            </a:r>
            <a:r>
              <a:rPr lang="en-US" dirty="0" smtClean="0"/>
              <a:t> p1,int p2,int p3,int p4,int p5,int p6)</a:t>
            </a:r>
            <a:endParaRPr lang="zh-CN" altLang="en-US" dirty="0" smtClean="0"/>
          </a:p>
          <a:p>
            <a:r>
              <a:rPr lang="en-US" dirty="0" smtClean="0"/>
              <a:t>{</a:t>
            </a:r>
            <a:endParaRPr lang="zh-CN" altLang="en-US" dirty="0" smtClean="0"/>
          </a:p>
          <a:p>
            <a:r>
              <a:rPr lang="en-US" dirty="0" smtClean="0"/>
              <a:t>    </a:t>
            </a:r>
            <a:r>
              <a:rPr lang="en-US" dirty="0" err="1" smtClean="0"/>
              <a:t>printk</a:t>
            </a:r>
            <a:r>
              <a:rPr lang="en-US" dirty="0" smtClean="0"/>
              <a:t>("%0x %0x %0x %0x %0x %0x\r\n",p1,p2,p3,p4,p5,p6);	 // </a:t>
            </a:r>
            <a:r>
              <a:rPr lang="zh-CN" altLang="en-US" dirty="0" smtClean="0"/>
              <a:t>输出参数值</a:t>
            </a:r>
          </a:p>
          <a:p>
            <a:r>
              <a:rPr lang="en-US" dirty="0" smtClean="0"/>
              <a:t>}</a:t>
            </a:r>
            <a:endParaRPr lang="zh-CN" altLang="en-US" dirty="0" smtClean="0"/>
          </a:p>
          <a:p>
            <a:r>
              <a:rPr lang="en-US" dirty="0" smtClean="0"/>
              <a:t>//</a:t>
            </a:r>
            <a:r>
              <a:rPr lang="en-US" dirty="0" err="1" smtClean="0"/>
              <a:t>main.c</a:t>
            </a:r>
            <a:r>
              <a:rPr lang="en-US" dirty="0" smtClean="0"/>
              <a:t/>
            </a:r>
            <a:br>
              <a:rPr lang="en-US" dirty="0" smtClean="0"/>
            </a:br>
            <a:r>
              <a:rPr lang="en-US" dirty="0" err="1" smtClean="0"/>
              <a:t>int</a:t>
            </a:r>
            <a:r>
              <a:rPr lang="en-US" dirty="0" smtClean="0"/>
              <a:t> main()</a:t>
            </a:r>
            <a:endParaRPr lang="zh-CN" altLang="en-US" dirty="0" smtClean="0"/>
          </a:p>
          <a:p>
            <a:r>
              <a:rPr lang="en-US" dirty="0" smtClean="0"/>
              <a:t>{</a:t>
            </a:r>
            <a:endParaRPr lang="zh-CN" altLang="en-US" dirty="0" smtClean="0"/>
          </a:p>
          <a:p>
            <a:r>
              <a:rPr lang="en-US" dirty="0" smtClean="0"/>
              <a:t>prog2_asm();</a:t>
            </a:r>
            <a:endParaRPr lang="zh-CN" altLang="en-US" dirty="0" smtClean="0"/>
          </a:p>
          <a:p>
            <a:r>
              <a:rPr lang="en-US" dirty="0" smtClean="0"/>
              <a:t>while (1);</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在</a:t>
            </a:r>
            <a:r>
              <a:rPr lang="en-US" dirty="0" smtClean="0"/>
              <a:t>C</a:t>
            </a:r>
            <a:r>
              <a:rPr lang="zh-CN" altLang="en-US" dirty="0" smtClean="0"/>
              <a:t>中调用汇编的函数</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1</a:t>
            </a:r>
            <a:r>
              <a:rPr lang="zh-CN" altLang="en-US" dirty="0" smtClean="0"/>
              <a:t>．用汇编语言设计程序实现</a:t>
            </a:r>
            <a:r>
              <a:rPr lang="en-US" dirty="0" smtClean="0"/>
              <a:t>10</a:t>
            </a:r>
            <a:r>
              <a:rPr lang="zh-CN" altLang="en-US" dirty="0" smtClean="0"/>
              <a:t>！</a:t>
            </a:r>
            <a:r>
              <a:rPr lang="en-US" dirty="0" smtClean="0"/>
              <a:t>(10</a:t>
            </a:r>
            <a:r>
              <a:rPr lang="zh-CN" altLang="en-US" dirty="0" smtClean="0"/>
              <a:t>的阶乘</a:t>
            </a:r>
            <a:r>
              <a:rPr lang="en-US" dirty="0" smtClean="0"/>
              <a:t>)</a:t>
            </a:r>
            <a:r>
              <a:rPr lang="zh-CN" altLang="en-US" dirty="0" smtClean="0"/>
              <a:t>。</a:t>
            </a:r>
          </a:p>
          <a:p>
            <a:r>
              <a:rPr lang="en-US" dirty="0" smtClean="0"/>
              <a:t>2</a:t>
            </a:r>
            <a:r>
              <a:rPr lang="zh-CN" altLang="en-US" dirty="0" smtClean="0"/>
              <a:t>．实现字符串的逆序复制</a:t>
            </a:r>
            <a:r>
              <a:rPr lang="en-US" dirty="0" smtClean="0"/>
              <a:t> TEXT1="HELLO" =</a:t>
            </a:r>
            <a:r>
              <a:rPr lang="en-US" altLang="zh-CN" dirty="0" smtClean="0"/>
              <a:t>〉</a:t>
            </a:r>
            <a:r>
              <a:rPr lang="en-US" dirty="0" smtClean="0"/>
              <a:t>TEXT2="OLLEH "</a:t>
            </a:r>
            <a:r>
              <a:rPr lang="zh-CN" altLang="en-US" dirty="0" smtClean="0"/>
              <a:t>。</a:t>
            </a:r>
          </a:p>
          <a:p>
            <a:r>
              <a:rPr lang="en-US" dirty="0" smtClean="0"/>
              <a:t>3</a:t>
            </a:r>
            <a:r>
              <a:rPr lang="zh-CN" altLang="en-US" dirty="0" smtClean="0"/>
              <a:t>．用调用子程序的方法实现</a:t>
            </a:r>
            <a:r>
              <a:rPr lang="en-US" dirty="0" smtClean="0"/>
              <a:t>1</a:t>
            </a:r>
            <a:r>
              <a:rPr lang="zh-CN" altLang="en-US" dirty="0" smtClean="0"/>
              <a:t>！</a:t>
            </a:r>
            <a:r>
              <a:rPr lang="en-US" dirty="0" smtClean="0"/>
              <a:t>+2</a:t>
            </a:r>
            <a:r>
              <a:rPr lang="zh-CN" altLang="en-US" dirty="0" smtClean="0"/>
              <a:t>！</a:t>
            </a:r>
            <a:r>
              <a:rPr lang="en-US" dirty="0" smtClean="0"/>
              <a:t>+3</a:t>
            </a:r>
            <a:r>
              <a:rPr lang="zh-CN" altLang="en-US" dirty="0" smtClean="0"/>
              <a:t>！</a:t>
            </a:r>
            <a:r>
              <a:rPr lang="en-US" dirty="0" smtClean="0"/>
              <a:t>+</a:t>
            </a:r>
            <a:r>
              <a:rPr lang="en-US" altLang="zh-CN" dirty="0" smtClean="0"/>
              <a:t>…</a:t>
            </a:r>
            <a:r>
              <a:rPr lang="en-US" dirty="0" smtClean="0"/>
              <a:t>+10!</a:t>
            </a:r>
            <a:r>
              <a:rPr lang="zh-CN" altLang="en-US" dirty="0" smtClean="0"/>
              <a:t>。</a:t>
            </a:r>
          </a:p>
          <a:p>
            <a:r>
              <a:rPr lang="en-US" dirty="0" smtClean="0"/>
              <a:t>4</a:t>
            </a:r>
            <a:r>
              <a:rPr lang="zh-CN" altLang="en-US" dirty="0" smtClean="0"/>
              <a:t>．什么是内嵌汇编？使用内嵌汇编时需要注意什么？</a:t>
            </a:r>
          </a:p>
          <a:p>
            <a:r>
              <a:rPr lang="en-US" dirty="0" smtClean="0"/>
              <a:t>5</a:t>
            </a:r>
            <a:r>
              <a:rPr lang="zh-CN" altLang="en-US" dirty="0" smtClean="0"/>
              <a:t>．</a:t>
            </a:r>
            <a:r>
              <a:rPr lang="en-US" dirty="0" smtClean="0"/>
              <a:t>C</a:t>
            </a:r>
            <a:r>
              <a:rPr lang="zh-CN" altLang="en-US" dirty="0" smtClean="0"/>
              <a:t>语言与汇编语言混合编程时的参数传递规则有哪些？</a:t>
            </a:r>
          </a:p>
          <a:p>
            <a:endParaRPr lang="en-US" altLang="zh-CN" dirty="0" smtClean="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思考题与习题</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en-US" altLang="en-US" dirty="0" smtClean="0"/>
              <a:t>ARM</a:t>
            </a:r>
            <a:r>
              <a:rPr lang="zh-CN" altLang="en-US" dirty="0" smtClean="0"/>
              <a:t>汇编语言伪操作</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55342"/>
            <a:ext cx="8229600" cy="4177553"/>
          </a:xfrm>
          <a:prstGeom prst="rect">
            <a:avLst/>
          </a:prstGeom>
          <a:noFill/>
          <a:ln w="9525">
            <a:noFill/>
            <a:miter lim="800000"/>
            <a:headEnd/>
            <a:tailEnd/>
          </a:ln>
          <a:effectLst/>
        </p:spPr>
      </p:pic>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伪指令是</a:t>
            </a:r>
            <a:r>
              <a:rPr lang="en-US" dirty="0" smtClean="0"/>
              <a:t>ARM</a:t>
            </a:r>
            <a:r>
              <a:rPr lang="zh-CN" altLang="en-US" dirty="0" smtClean="0"/>
              <a:t>处理器支持的汇编语言程序里的特殊助记符，它不在处理器运行期间由机器执行，只是在汇编时将被合适的机器指令代替成</a:t>
            </a:r>
            <a:r>
              <a:rPr lang="en-US" dirty="0" smtClean="0"/>
              <a:t>ARM</a:t>
            </a:r>
            <a:r>
              <a:rPr lang="zh-CN" altLang="en-US" dirty="0" smtClean="0"/>
              <a:t>或</a:t>
            </a:r>
            <a:r>
              <a:rPr lang="en-US" dirty="0" smtClean="0"/>
              <a:t>Thumb</a:t>
            </a:r>
            <a:r>
              <a:rPr lang="zh-CN" altLang="en-US" dirty="0" smtClean="0"/>
              <a:t>指令，从而实现真正的指令操作。</a:t>
            </a:r>
            <a:r>
              <a:rPr lang="en-US" dirty="0" smtClean="0"/>
              <a:t>ARM</a:t>
            </a:r>
            <a:r>
              <a:rPr lang="zh-CN" altLang="en-US" dirty="0" smtClean="0"/>
              <a:t>汇编语言伪指令如表</a:t>
            </a:r>
            <a:r>
              <a:rPr lang="en-US" dirty="0" smtClean="0"/>
              <a:t>3-2</a:t>
            </a:r>
            <a:r>
              <a:rPr lang="zh-CN" altLang="en-US" dirty="0" smtClean="0"/>
              <a:t>所示。</a:t>
            </a:r>
          </a:p>
          <a:p>
            <a:endParaRPr lang="zh-CN" altLang="en-US" dirty="0"/>
          </a:p>
        </p:txBody>
      </p:sp>
      <p:sp>
        <p:nvSpPr>
          <p:cNvPr id="2" name="标题 1"/>
          <p:cNvSpPr>
            <a:spLocks noGrp="1"/>
          </p:cNvSpPr>
          <p:nvPr>
            <p:ph type="title"/>
          </p:nvPr>
        </p:nvSpPr>
        <p:spPr/>
        <p:txBody>
          <a:bodyPr>
            <a:noAutofit/>
          </a:bodyPr>
          <a:lstStyle/>
          <a:p>
            <a:r>
              <a:rPr lang="en-US" altLang="en-US" dirty="0" smtClean="0"/>
              <a:t/>
            </a:r>
            <a:br>
              <a:rPr lang="en-US" altLang="en-US" dirty="0" smtClean="0"/>
            </a:br>
            <a:r>
              <a:rPr lang="en-US" altLang="en-US" dirty="0" smtClean="0"/>
              <a:t>ARM</a:t>
            </a:r>
            <a:r>
              <a:rPr lang="zh-CN" altLang="en-US" dirty="0" smtClean="0"/>
              <a:t>汇编语言伪指令</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8229600" cy="1143000"/>
          </a:xfrm>
        </p:spPr>
        <p:txBody>
          <a:bodyPr>
            <a:normAutofit/>
          </a:bodyPr>
          <a:lstStyle/>
          <a:p>
            <a:r>
              <a:rPr lang="en-US" altLang="en-US" dirty="0" smtClean="0"/>
              <a:t>ARM</a:t>
            </a:r>
            <a:r>
              <a:rPr lang="zh-CN" altLang="en-US" dirty="0" smtClean="0"/>
              <a:t>汇编语言伪指令</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282670"/>
            <a:ext cx="8229600" cy="2922898"/>
          </a:xfrm>
          <a:prstGeom prst="rect">
            <a:avLst/>
          </a:prstGeom>
          <a:noFill/>
          <a:ln w="9525">
            <a:noFill/>
            <a:miter lim="800000"/>
            <a:headEnd/>
            <a:tailEnd/>
          </a:ln>
          <a:effectLst/>
        </p:spPr>
      </p:pic>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fontScale="92500"/>
          </a:bodyPr>
          <a:lstStyle/>
          <a:p>
            <a:r>
              <a:rPr lang="zh-CN" altLang="en-US" dirty="0" smtClean="0"/>
              <a:t>在汇编编译器编译源程序时，</a:t>
            </a:r>
            <a:r>
              <a:rPr lang="en-US" dirty="0" smtClean="0"/>
              <a:t>ADR</a:t>
            </a:r>
            <a:r>
              <a:rPr lang="zh-CN" altLang="en-US" dirty="0" smtClean="0"/>
              <a:t>伪指令被编译器替换成一条合适的指令。通常，编译器用一条</a:t>
            </a:r>
            <a:r>
              <a:rPr lang="en-US" dirty="0" smtClean="0"/>
              <a:t>ADD</a:t>
            </a:r>
            <a:r>
              <a:rPr lang="zh-CN" altLang="en-US" dirty="0" smtClean="0"/>
              <a:t>指令或</a:t>
            </a:r>
            <a:r>
              <a:rPr lang="en-US" dirty="0" smtClean="0"/>
              <a:t>SUB</a:t>
            </a:r>
            <a:r>
              <a:rPr lang="zh-CN" altLang="en-US" dirty="0" smtClean="0"/>
              <a:t>指令来实现该</a:t>
            </a:r>
            <a:r>
              <a:rPr lang="en-US" dirty="0" smtClean="0"/>
              <a:t>ADR</a:t>
            </a:r>
            <a:r>
              <a:rPr lang="zh-CN" altLang="en-US" dirty="0" smtClean="0"/>
              <a:t>伪指令的功能，若不能用一条指令实现，则产生错误，编译失败。</a:t>
            </a:r>
            <a:r>
              <a:rPr lang="en-US" dirty="0" smtClean="0"/>
              <a:t>ADR</a:t>
            </a:r>
            <a:r>
              <a:rPr lang="zh-CN" altLang="en-US" dirty="0" smtClean="0"/>
              <a:t>伪指令中的地址是基于</a:t>
            </a:r>
            <a:r>
              <a:rPr lang="en-US" dirty="0" smtClean="0"/>
              <a:t>PC</a:t>
            </a:r>
            <a:r>
              <a:rPr lang="zh-CN" altLang="en-US" dirty="0" smtClean="0"/>
              <a:t>或寄存器的，当</a:t>
            </a:r>
            <a:r>
              <a:rPr lang="en-US" dirty="0" smtClean="0"/>
              <a:t>ADR</a:t>
            </a:r>
            <a:r>
              <a:rPr lang="zh-CN" altLang="en-US" dirty="0" smtClean="0"/>
              <a:t>伪指令中的地址是基于</a:t>
            </a:r>
            <a:r>
              <a:rPr lang="en-US" dirty="0" smtClean="0"/>
              <a:t>PC</a:t>
            </a:r>
            <a:r>
              <a:rPr lang="zh-CN" altLang="en-US" dirty="0" smtClean="0"/>
              <a:t>时，该地址与</a:t>
            </a:r>
            <a:r>
              <a:rPr lang="en-US" dirty="0" smtClean="0"/>
              <a:t>ADR</a:t>
            </a:r>
            <a:r>
              <a:rPr lang="zh-CN" altLang="en-US" dirty="0" smtClean="0"/>
              <a:t>伪指令必须在同一个代码段中。</a:t>
            </a:r>
          </a:p>
          <a:p>
            <a:r>
              <a:rPr lang="zh-CN" altLang="en-US" dirty="0" smtClean="0"/>
              <a:t>地址表达式</a:t>
            </a:r>
            <a:r>
              <a:rPr lang="en-US" dirty="0" err="1" smtClean="0"/>
              <a:t>expr</a:t>
            </a:r>
            <a:r>
              <a:rPr lang="zh-CN" altLang="en-US" dirty="0" smtClean="0"/>
              <a:t>的取值范围如下：</a:t>
            </a:r>
          </a:p>
          <a:p>
            <a:r>
              <a:rPr lang="zh-CN" altLang="en-US" dirty="0" smtClean="0"/>
              <a:t>当地址值是字节对齐时，其取指范围为</a:t>
            </a:r>
            <a:r>
              <a:rPr lang="en-US" dirty="0" smtClean="0"/>
              <a:t>−255B</a:t>
            </a:r>
            <a:r>
              <a:rPr lang="zh-CN" altLang="en-US" dirty="0" smtClean="0"/>
              <a:t>～</a:t>
            </a:r>
            <a:r>
              <a:rPr lang="en-US" dirty="0" smtClean="0"/>
              <a:t>255B</a:t>
            </a:r>
            <a:r>
              <a:rPr lang="zh-CN" altLang="en-US" dirty="0" smtClean="0"/>
              <a:t>；</a:t>
            </a:r>
          </a:p>
          <a:p>
            <a:r>
              <a:rPr lang="zh-CN" altLang="en-US" dirty="0" smtClean="0"/>
              <a:t>当地址值是字对齐时，其取指范围为</a:t>
            </a:r>
            <a:r>
              <a:rPr lang="en-US" dirty="0" smtClean="0"/>
              <a:t>−</a:t>
            </a:r>
            <a:r>
              <a:rPr lang="en-US" dirty="0" smtClean="0">
                <a:hlinkClick r:id="rId2"/>
              </a:rPr>
              <a:t>1020</a:t>
            </a:r>
            <a:r>
              <a:rPr lang="en-US" dirty="0" smtClean="0"/>
              <a:t>B</a:t>
            </a:r>
            <a:r>
              <a:rPr lang="zh-CN" altLang="en-US" dirty="0" smtClean="0"/>
              <a:t>～</a:t>
            </a:r>
            <a:r>
              <a:rPr lang="en-US" dirty="0" smtClean="0">
                <a:hlinkClick r:id="rId3"/>
              </a:rPr>
              <a:t>1020B</a:t>
            </a:r>
            <a:r>
              <a:rPr lang="zh-CN" altLang="en-US" dirty="0" smtClean="0"/>
              <a:t>。</a:t>
            </a:r>
            <a:endParaRPr lang="zh-CN" altLang="en-US" dirty="0"/>
          </a:p>
        </p:txBody>
      </p:sp>
      <p:sp>
        <p:nvSpPr>
          <p:cNvPr id="2" name="标题 1"/>
          <p:cNvSpPr>
            <a:spLocks noGrp="1"/>
          </p:cNvSpPr>
          <p:nvPr>
            <p:ph type="title"/>
          </p:nvPr>
        </p:nvSpPr>
        <p:spPr/>
        <p:txBody>
          <a:bodyPr>
            <a:normAutofit/>
          </a:bodyPr>
          <a:lstStyle/>
          <a:p>
            <a:r>
              <a:rPr lang="en-US" dirty="0" smtClean="0"/>
              <a:t>ADR</a:t>
            </a:r>
            <a:r>
              <a:rPr lang="zh-CN" altLang="en-US" dirty="0" smtClean="0"/>
              <a:t>伪指令</a:t>
            </a:r>
            <a:r>
              <a:rPr lang="en-US" altLang="zh-CN" dirty="0" smtClean="0"/>
              <a:t>—</a:t>
            </a:r>
            <a:r>
              <a:rPr lang="zh-CN" altLang="en-US" dirty="0" smtClean="0"/>
              <a:t>小范围的地址读取</a:t>
            </a: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 ADRL</a:t>
            </a:r>
            <a:r>
              <a:rPr lang="zh-CN" altLang="en-US" dirty="0" smtClean="0"/>
              <a:t>比</a:t>
            </a:r>
            <a:r>
              <a:rPr lang="en-US" dirty="0" smtClean="0"/>
              <a:t>ADR</a:t>
            </a:r>
            <a:r>
              <a:rPr lang="zh-CN" altLang="en-US" dirty="0" smtClean="0"/>
              <a:t>伪指令可以读取更大范围的地址。在汇编编译器编译源程序时，</a:t>
            </a:r>
            <a:r>
              <a:rPr lang="en-US" dirty="0" smtClean="0"/>
              <a:t>ADRL</a:t>
            </a:r>
            <a:r>
              <a:rPr lang="zh-CN" altLang="en-US" dirty="0" smtClean="0"/>
              <a:t>伪指令被编译器替换成两条合适的指令。若不能用两条指令实现，则产生错误，编译失败。</a:t>
            </a:r>
          </a:p>
          <a:p>
            <a:r>
              <a:rPr lang="zh-CN" altLang="en-US" dirty="0" smtClean="0"/>
              <a:t>地址表达式</a:t>
            </a:r>
            <a:r>
              <a:rPr lang="en-US" dirty="0" err="1" smtClean="0"/>
              <a:t>expr</a:t>
            </a:r>
            <a:r>
              <a:rPr lang="zh-CN" altLang="en-US" dirty="0" smtClean="0"/>
              <a:t>的取值范围如下：</a:t>
            </a:r>
          </a:p>
          <a:p>
            <a:r>
              <a:rPr lang="zh-CN" altLang="en-US" dirty="0" smtClean="0"/>
              <a:t>当地址值是字节对齐时，其取指范围为</a:t>
            </a:r>
            <a:r>
              <a:rPr lang="en-US" dirty="0" smtClean="0"/>
              <a:t>−64KB</a:t>
            </a:r>
            <a:r>
              <a:rPr lang="zh-CN" altLang="en-US" dirty="0" smtClean="0"/>
              <a:t>～</a:t>
            </a:r>
            <a:r>
              <a:rPr lang="en-US" dirty="0" smtClean="0"/>
              <a:t>64KB</a:t>
            </a:r>
            <a:r>
              <a:rPr lang="zh-CN" altLang="en-US" dirty="0" smtClean="0"/>
              <a:t>；</a:t>
            </a:r>
          </a:p>
          <a:p>
            <a:r>
              <a:rPr lang="zh-CN" altLang="en-US" dirty="0" smtClean="0"/>
              <a:t>当地址值是字对齐时，其取指范围为</a:t>
            </a:r>
            <a:r>
              <a:rPr lang="en-US" dirty="0" smtClean="0"/>
              <a:t>−</a:t>
            </a:r>
            <a:r>
              <a:rPr lang="en-US" dirty="0" smtClean="0">
                <a:hlinkClick r:id="rId2"/>
              </a:rPr>
              <a:t>256K</a:t>
            </a:r>
            <a:r>
              <a:rPr lang="en-US" dirty="0" smtClean="0"/>
              <a:t>B</a:t>
            </a:r>
            <a:r>
              <a:rPr lang="zh-CN" altLang="en-US" dirty="0" smtClean="0"/>
              <a:t>～</a:t>
            </a:r>
            <a:r>
              <a:rPr lang="en-US" dirty="0" smtClean="0"/>
              <a:t>256KB</a:t>
            </a:r>
            <a:r>
              <a:rPr lang="zh-CN" altLang="en-US" dirty="0" smtClean="0"/>
              <a:t>。</a:t>
            </a:r>
          </a:p>
          <a:p>
            <a:r>
              <a:rPr lang="zh-CN" altLang="en-US" dirty="0" smtClean="0"/>
              <a:t>示例：</a:t>
            </a:r>
          </a:p>
          <a:p>
            <a:r>
              <a:rPr lang="en-US" dirty="0" smtClean="0"/>
              <a:t> </a:t>
            </a:r>
            <a:endParaRPr lang="zh-CN" altLang="en-US" dirty="0" smtClean="0"/>
          </a:p>
          <a:p>
            <a:r>
              <a:rPr lang="en-US" dirty="0" smtClean="0"/>
              <a:t>LOOP  MOV   r0,#10	; LOOP</a:t>
            </a:r>
            <a:r>
              <a:rPr lang="zh-CN" altLang="en-US" dirty="0" smtClean="0"/>
              <a:t>为行标，指示某一行代码</a:t>
            </a:r>
          </a:p>
          <a:p>
            <a:r>
              <a:rPr lang="en-US" dirty="0" smtClean="0"/>
              <a:t>ADRL  r4,LOOP	; </a:t>
            </a:r>
            <a:r>
              <a:rPr lang="zh-CN" altLang="en-US" dirty="0" smtClean="0"/>
              <a:t>将</a:t>
            </a:r>
            <a:r>
              <a:rPr lang="en-US" dirty="0" smtClean="0"/>
              <a:t>LOOP</a:t>
            </a:r>
            <a:r>
              <a:rPr lang="zh-CN" altLang="en-US" dirty="0" smtClean="0"/>
              <a:t>地址放入</a:t>
            </a:r>
            <a:r>
              <a:rPr lang="en-US" dirty="0" smtClean="0"/>
              <a:t>r4(</a:t>
            </a:r>
            <a:r>
              <a:rPr lang="zh-CN" altLang="en-US" dirty="0" smtClean="0"/>
              <a:t>相对地址</a:t>
            </a:r>
            <a:r>
              <a:rPr lang="en-US" dirty="0" smtClean="0"/>
              <a:t>)      </a:t>
            </a:r>
            <a:endParaRPr lang="zh-CN" altLang="en-US" dirty="0" smtClean="0"/>
          </a:p>
          <a:p>
            <a:r>
              <a:rPr lang="en-US" dirty="0" smtClean="0"/>
              <a:t>;</a:t>
            </a:r>
            <a:r>
              <a:rPr lang="zh-CN" altLang="en-US" dirty="0" smtClean="0"/>
              <a:t>因为</a:t>
            </a:r>
            <a:r>
              <a:rPr lang="en-US" dirty="0" smtClean="0"/>
              <a:t>PC</a:t>
            </a:r>
            <a:r>
              <a:rPr lang="zh-CN" altLang="en-US" dirty="0" smtClean="0"/>
              <a:t>值为当前指令地址值加</a:t>
            </a:r>
            <a:r>
              <a:rPr lang="en-US" dirty="0" smtClean="0"/>
              <a:t>8</a:t>
            </a:r>
            <a:r>
              <a:rPr lang="zh-CN" altLang="en-US" dirty="0" smtClean="0"/>
              <a:t>字节，替换成本</a:t>
            </a:r>
            <a:r>
              <a:rPr lang="en-US" dirty="0" smtClean="0"/>
              <a:t>ADR</a:t>
            </a:r>
            <a:r>
              <a:rPr lang="zh-CN" altLang="en-US" dirty="0" smtClean="0"/>
              <a:t>伪指令将被编译器编译为</a:t>
            </a:r>
          </a:p>
          <a:p>
            <a:r>
              <a:rPr lang="en-US" dirty="0" smtClean="0"/>
              <a:t>;SUB r4,PC,#0xc</a:t>
            </a:r>
            <a:endParaRPr lang="zh-CN" altLang="en-US" dirty="0" smtClean="0"/>
          </a:p>
          <a:p>
            <a:r>
              <a:rPr lang="en-US" dirty="0" smtClean="0"/>
              <a:t>;NOP   (MOV r0,r0)</a:t>
            </a:r>
            <a:endParaRPr lang="zh-CN" altLang="en-US" dirty="0" smtClean="0"/>
          </a:p>
          <a:p>
            <a:r>
              <a:rPr lang="en-US" dirty="0" smtClean="0"/>
              <a:t> </a:t>
            </a:r>
            <a:endParaRPr lang="zh-CN" altLang="en-US" dirty="0" smtClean="0"/>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ADRL</a:t>
            </a:r>
            <a:r>
              <a:rPr lang="zh-CN" altLang="en-US" dirty="0" smtClean="0"/>
              <a:t>伪指令</a:t>
            </a:r>
            <a:r>
              <a:rPr lang="en-US" altLang="zh-CN" dirty="0" smtClean="0"/>
              <a:t>—</a:t>
            </a:r>
            <a:r>
              <a:rPr lang="zh-CN" altLang="en-US" dirty="0" smtClean="0"/>
              <a:t>中等范围的地址读取</a:t>
            </a:r>
            <a:br>
              <a:rPr lang="zh-CN" altLang="en-US" dirty="0" smtClean="0"/>
            </a:br>
            <a:endParaRPr lang="zh-CN" altLang="en-US" dirty="0"/>
          </a:p>
        </p:txBody>
      </p:sp>
      <p:sp>
        <p:nvSpPr>
          <p:cNvPr id="4" name="TextBox 3"/>
          <p:cNvSpPr txBox="1"/>
          <p:nvPr/>
        </p:nvSpPr>
        <p:spPr>
          <a:xfrm>
            <a:off x="5000628" y="6215082"/>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ARM</a:t>
            </a:r>
            <a:r>
              <a:rPr lang="zh-CN" altLang="en-US" dirty="0" smtClean="0"/>
              <a:t>汇编语言程序设计</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169</TotalTime>
  <Words>3264</Words>
  <PresentationFormat>全屏显示(4:3)</PresentationFormat>
  <Paragraphs>346</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聚合</vt:lpstr>
      <vt:lpstr>ARM汇编语言程序设计</vt:lpstr>
      <vt:lpstr> ARM汇编的语句格式 </vt:lpstr>
      <vt:lpstr>  符号命名规则 </vt:lpstr>
      <vt:lpstr>ARM汇编语言伪操作</vt:lpstr>
      <vt:lpstr>ARM汇编语言伪操作</vt:lpstr>
      <vt:lpstr> ARM汇编语言伪指令 </vt:lpstr>
      <vt:lpstr>ARM汇编语言伪指令</vt:lpstr>
      <vt:lpstr>ADR伪指令—小范围的地址读取</vt:lpstr>
      <vt:lpstr> ADRL伪指令—中等范围的地址读取 </vt:lpstr>
      <vt:lpstr> LDR伪指令—大范围的地址读取 </vt:lpstr>
      <vt:lpstr>ARM汇编的程序结构</vt:lpstr>
      <vt:lpstr> 顺序程序设计 </vt:lpstr>
      <vt:lpstr> 分支程序设计 </vt:lpstr>
      <vt:lpstr>循环程序设计</vt:lpstr>
      <vt:lpstr> 子程序 </vt:lpstr>
      <vt:lpstr> ARM汇编语言程序设计举例 </vt:lpstr>
      <vt:lpstr> ARM汇编语言程序设计举例 </vt:lpstr>
      <vt:lpstr>ARM C 语言基础及混合编程</vt:lpstr>
      <vt:lpstr> ATPCS概述 </vt:lpstr>
      <vt:lpstr> 基本ATPCS </vt:lpstr>
      <vt:lpstr> 寄存器的使用规则 </vt:lpstr>
      <vt:lpstr>寄存器的使用规则</vt:lpstr>
      <vt:lpstr>寄存器的使用规则</vt:lpstr>
      <vt:lpstr> 数据栈的使用规则 </vt:lpstr>
      <vt:lpstr>数据栈的使用规则</vt:lpstr>
      <vt:lpstr> 参数的传递规则 </vt:lpstr>
      <vt:lpstr>参数的传递规则</vt:lpstr>
      <vt:lpstr>参数的传递规则</vt:lpstr>
      <vt:lpstr>支持ARM程序和Thumb程序混合使用的ATPCS</vt:lpstr>
      <vt:lpstr> C语言及汇编语言混合编程 </vt:lpstr>
      <vt:lpstr> 在C语言中内嵌汇编  </vt:lpstr>
      <vt:lpstr>在汇编中使用C定义的全局变量</vt:lpstr>
      <vt:lpstr>在C中调用汇编的函</vt:lpstr>
      <vt:lpstr>在C中调用汇编的函</vt:lpstr>
      <vt:lpstr>在C中调用汇编的函</vt:lpstr>
      <vt:lpstr>在汇编中调用C的函数 </vt:lpstr>
      <vt:lpstr>在C中调用汇编的函数</vt:lpstr>
      <vt:lpstr>在C中调用汇编的函数</vt:lpstr>
      <vt:lpstr>在C中调用汇编的函数</vt:lpstr>
      <vt:lpstr>在C中调用汇编的函数</vt:lpstr>
      <vt:lpstr> 思考题与习题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73</cp:revision>
  <dcterms:modified xsi:type="dcterms:W3CDTF">2011-12-06T03:25:04Z</dcterms:modified>
</cp:coreProperties>
</file>