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392" r:id="rId33"/>
    <p:sldId id="289" r:id="rId34"/>
    <p:sldId id="290" r:id="rId35"/>
    <p:sldId id="291" r:id="rId36"/>
    <p:sldId id="292" r:id="rId37"/>
    <p:sldId id="293" r:id="rId38"/>
    <p:sldId id="294" r:id="rId39"/>
    <p:sldId id="295" r:id="rId40"/>
    <p:sldId id="296" r:id="rId41"/>
    <p:sldId id="393" r:id="rId42"/>
    <p:sldId id="394" r:id="rId43"/>
    <p:sldId id="395" r:id="rId44"/>
    <p:sldId id="396" r:id="rId45"/>
    <p:sldId id="397" r:id="rId46"/>
    <p:sldId id="398" r:id="rId47"/>
    <p:sldId id="399" r:id="rId48"/>
    <p:sldId id="400" r:id="rId49"/>
    <p:sldId id="401" r:id="rId50"/>
    <p:sldId id="402" r:id="rId51"/>
    <p:sldId id="403" r:id="rId52"/>
    <p:sldId id="297" r:id="rId53"/>
    <p:sldId id="298" r:id="rId54"/>
    <p:sldId id="299" r:id="rId55"/>
    <p:sldId id="439" r:id="rId56"/>
    <p:sldId id="300" r:id="rId57"/>
    <p:sldId id="301" r:id="rId58"/>
    <p:sldId id="302" r:id="rId59"/>
    <p:sldId id="440" r:id="rId60"/>
    <p:sldId id="303" r:id="rId61"/>
    <p:sldId id="441" r:id="rId62"/>
    <p:sldId id="304" r:id="rId63"/>
    <p:sldId id="305" r:id="rId64"/>
    <p:sldId id="306" r:id="rId65"/>
    <p:sldId id="307" r:id="rId66"/>
    <p:sldId id="308" r:id="rId67"/>
    <p:sldId id="404" r:id="rId68"/>
    <p:sldId id="407" r:id="rId69"/>
    <p:sldId id="406" r:id="rId70"/>
    <p:sldId id="405" r:id="rId71"/>
    <p:sldId id="408" r:id="rId72"/>
    <p:sldId id="414" r:id="rId73"/>
    <p:sldId id="413" r:id="rId74"/>
    <p:sldId id="412" r:id="rId75"/>
    <p:sldId id="411" r:id="rId76"/>
    <p:sldId id="410" r:id="rId77"/>
    <p:sldId id="409" r:id="rId78"/>
    <p:sldId id="415" r:id="rId79"/>
    <p:sldId id="416" r:id="rId80"/>
    <p:sldId id="417" r:id="rId81"/>
    <p:sldId id="420" r:id="rId82"/>
    <p:sldId id="418" r:id="rId83"/>
    <p:sldId id="419" r:id="rId84"/>
    <p:sldId id="421" r:id="rId85"/>
    <p:sldId id="423" r:id="rId86"/>
    <p:sldId id="424" r:id="rId87"/>
    <p:sldId id="425" r:id="rId88"/>
    <p:sldId id="309" r:id="rId89"/>
    <p:sldId id="310" r:id="rId90"/>
    <p:sldId id="311" r:id="rId91"/>
    <p:sldId id="312" r:id="rId92"/>
    <p:sldId id="313" r:id="rId93"/>
    <p:sldId id="426" r:id="rId94"/>
    <p:sldId id="314" r:id="rId95"/>
    <p:sldId id="315" r:id="rId96"/>
    <p:sldId id="316" r:id="rId97"/>
    <p:sldId id="317" r:id="rId98"/>
    <p:sldId id="318" r:id="rId99"/>
    <p:sldId id="319" r:id="rId100"/>
    <p:sldId id="320" r:id="rId101"/>
    <p:sldId id="321" r:id="rId102"/>
    <p:sldId id="427" r:id="rId103"/>
    <p:sldId id="322" r:id="rId104"/>
    <p:sldId id="324" r:id="rId105"/>
    <p:sldId id="325" r:id="rId106"/>
    <p:sldId id="326" r:id="rId107"/>
    <p:sldId id="327" r:id="rId108"/>
    <p:sldId id="328" r:id="rId109"/>
    <p:sldId id="329" r:id="rId110"/>
    <p:sldId id="428" r:id="rId111"/>
    <p:sldId id="429" r:id="rId112"/>
    <p:sldId id="430" r:id="rId113"/>
    <p:sldId id="431" r:id="rId114"/>
    <p:sldId id="432" r:id="rId115"/>
    <p:sldId id="433" r:id="rId116"/>
    <p:sldId id="434" r:id="rId117"/>
    <p:sldId id="330" r:id="rId118"/>
    <p:sldId id="331" r:id="rId119"/>
    <p:sldId id="332" r:id="rId120"/>
    <p:sldId id="333" r:id="rId121"/>
    <p:sldId id="334" r:id="rId122"/>
    <p:sldId id="442" r:id="rId123"/>
    <p:sldId id="435" r:id="rId124"/>
    <p:sldId id="436" r:id="rId125"/>
    <p:sldId id="437" r:id="rId126"/>
    <p:sldId id="335" r:id="rId127"/>
    <p:sldId id="336" r:id="rId128"/>
    <p:sldId id="337" r:id="rId129"/>
    <p:sldId id="338" r:id="rId130"/>
    <p:sldId id="339" r:id="rId131"/>
    <p:sldId id="340" r:id="rId132"/>
    <p:sldId id="341" r:id="rId133"/>
    <p:sldId id="342" r:id="rId134"/>
    <p:sldId id="343" r:id="rId135"/>
    <p:sldId id="344" r:id="rId136"/>
    <p:sldId id="345" r:id="rId137"/>
    <p:sldId id="346" r:id="rId138"/>
    <p:sldId id="347" r:id="rId139"/>
    <p:sldId id="348" r:id="rId140"/>
    <p:sldId id="349" r:id="rId141"/>
    <p:sldId id="350" r:id="rId142"/>
    <p:sldId id="351" r:id="rId143"/>
    <p:sldId id="352" r:id="rId144"/>
    <p:sldId id="353" r:id="rId145"/>
    <p:sldId id="354" r:id="rId146"/>
    <p:sldId id="355" r:id="rId147"/>
    <p:sldId id="356" r:id="rId148"/>
    <p:sldId id="357" r:id="rId149"/>
    <p:sldId id="358" r:id="rId150"/>
    <p:sldId id="359" r:id="rId151"/>
    <p:sldId id="360" r:id="rId152"/>
    <p:sldId id="443" r:id="rId153"/>
    <p:sldId id="438" r:id="rId154"/>
    <p:sldId id="444" r:id="rId155"/>
    <p:sldId id="361" r:id="rId156"/>
    <p:sldId id="445" r:id="rId157"/>
    <p:sldId id="362" r:id="rId158"/>
    <p:sldId id="446" r:id="rId159"/>
    <p:sldId id="363" r:id="rId160"/>
    <p:sldId id="447" r:id="rId161"/>
    <p:sldId id="364" r:id="rId162"/>
    <p:sldId id="448" r:id="rId163"/>
    <p:sldId id="365" r:id="rId164"/>
    <p:sldId id="366" r:id="rId165"/>
    <p:sldId id="367" r:id="rId166"/>
    <p:sldId id="368" r:id="rId167"/>
    <p:sldId id="369" r:id="rId168"/>
    <p:sldId id="370" r:id="rId16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ACB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01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2011-12-6</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530820CF-B880-4189-942D-D702A7CBA730}" type="datetimeFigureOut">
              <a:rPr lang="zh-CN" altLang="en-US" smtClean="0"/>
              <a:pPr/>
              <a:t>2011-12-6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2011-12-6</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2011-12-6</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基于</a:t>
            </a:r>
            <a:r>
              <a:rPr lang="en-US" dirty="0" smtClean="0"/>
              <a:t>S3C2410</a:t>
            </a:r>
            <a:r>
              <a:rPr lang="zh-CN" altLang="en-US" dirty="0" smtClean="0"/>
              <a:t>的硬件结构与接口编程</a:t>
            </a:r>
            <a:endParaRPr lang="zh-CN" altLang="en-US" dirty="0"/>
          </a:p>
        </p:txBody>
      </p:sp>
      <p:sp>
        <p:nvSpPr>
          <p:cNvPr id="8" name="TextBox 7"/>
          <p:cNvSpPr txBox="1"/>
          <p:nvPr/>
        </p:nvSpPr>
        <p:spPr>
          <a:xfrm>
            <a:off x="5000628" y="6286520"/>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
        <p:nvSpPr>
          <p:cNvPr id="6" name="副标题 5"/>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en-US" b="1" dirty="0" smtClean="0"/>
              <a:t>6</a:t>
            </a:r>
            <a:r>
              <a:rPr lang="zh-CN" altLang="en-US" b="1" dirty="0" smtClean="0"/>
              <a:t>．中断控制 </a:t>
            </a:r>
          </a:p>
          <a:p>
            <a:r>
              <a:rPr lang="en-US" dirty="0" smtClean="0"/>
              <a:t>●  55</a:t>
            </a:r>
            <a:r>
              <a:rPr lang="zh-CN" altLang="en-US" dirty="0" smtClean="0"/>
              <a:t>个中断源（</a:t>
            </a:r>
            <a:r>
              <a:rPr lang="en-US" dirty="0" smtClean="0"/>
              <a:t>1</a:t>
            </a:r>
            <a:r>
              <a:rPr lang="zh-CN" altLang="en-US" dirty="0" smtClean="0"/>
              <a:t>个看门狗定时器，</a:t>
            </a:r>
            <a:r>
              <a:rPr lang="en-US" dirty="0" smtClean="0"/>
              <a:t>5</a:t>
            </a:r>
            <a:r>
              <a:rPr lang="zh-CN" altLang="en-US" dirty="0" smtClean="0"/>
              <a:t>个定时器，</a:t>
            </a:r>
            <a:r>
              <a:rPr lang="en-US" dirty="0" smtClean="0"/>
              <a:t>9</a:t>
            </a:r>
            <a:r>
              <a:rPr lang="zh-CN" altLang="en-US" dirty="0" smtClean="0"/>
              <a:t>个通用异步串行口，</a:t>
            </a:r>
            <a:r>
              <a:rPr lang="en-US" dirty="0" smtClean="0"/>
              <a:t>24</a:t>
            </a:r>
            <a:r>
              <a:rPr lang="zh-CN" altLang="en-US" dirty="0" smtClean="0"/>
              <a:t>个外部中断，</a:t>
            </a:r>
            <a:r>
              <a:rPr lang="en-US" dirty="0" smtClean="0"/>
              <a:t>4</a:t>
            </a:r>
            <a:r>
              <a:rPr lang="zh-CN" altLang="en-US" dirty="0" smtClean="0"/>
              <a:t>个</a:t>
            </a:r>
            <a:r>
              <a:rPr lang="en-US" dirty="0" smtClean="0"/>
              <a:t>DMA</a:t>
            </a:r>
            <a:r>
              <a:rPr lang="zh-CN" altLang="en-US" dirty="0" smtClean="0"/>
              <a:t>，</a:t>
            </a:r>
            <a:r>
              <a:rPr lang="en-US" dirty="0" smtClean="0"/>
              <a:t>2</a:t>
            </a:r>
            <a:r>
              <a:rPr lang="zh-CN" altLang="en-US" dirty="0" smtClean="0"/>
              <a:t>个</a:t>
            </a:r>
            <a:r>
              <a:rPr lang="en-US" dirty="0" smtClean="0"/>
              <a:t>RTC</a:t>
            </a:r>
            <a:r>
              <a:rPr lang="zh-CN" altLang="en-US" dirty="0" smtClean="0"/>
              <a:t>，</a:t>
            </a:r>
            <a:r>
              <a:rPr lang="en-US" dirty="0" smtClean="0"/>
              <a:t>2</a:t>
            </a:r>
            <a:r>
              <a:rPr lang="zh-CN" altLang="en-US" dirty="0" smtClean="0"/>
              <a:t>个</a:t>
            </a:r>
            <a:r>
              <a:rPr lang="en-US" dirty="0" smtClean="0"/>
              <a:t>USB</a:t>
            </a:r>
            <a:r>
              <a:rPr lang="zh-CN" altLang="en-US" dirty="0" smtClean="0"/>
              <a:t>，</a:t>
            </a:r>
            <a:r>
              <a:rPr lang="en-US" dirty="0" smtClean="0"/>
              <a:t>1</a:t>
            </a:r>
            <a:r>
              <a:rPr lang="zh-CN" altLang="en-US" dirty="0" smtClean="0"/>
              <a:t>个</a:t>
            </a:r>
            <a:r>
              <a:rPr lang="en-US" dirty="0" smtClean="0"/>
              <a:t>LCD</a:t>
            </a:r>
            <a:r>
              <a:rPr lang="zh-CN" altLang="en-US" dirty="0" smtClean="0"/>
              <a:t>和</a:t>
            </a:r>
            <a:r>
              <a:rPr lang="en-US" dirty="0" smtClean="0"/>
              <a:t>1</a:t>
            </a:r>
            <a:r>
              <a:rPr lang="zh-CN" altLang="en-US" dirty="0" smtClean="0"/>
              <a:t>个电池故障）；</a:t>
            </a:r>
            <a:r>
              <a:rPr lang="en-US" dirty="0" smtClean="0"/>
              <a:t> </a:t>
            </a:r>
            <a:endParaRPr lang="zh-CN" altLang="en-US" dirty="0" smtClean="0"/>
          </a:p>
          <a:p>
            <a:r>
              <a:rPr lang="en-US" dirty="0" smtClean="0"/>
              <a:t>●  </a:t>
            </a:r>
            <a:r>
              <a:rPr lang="zh-CN" altLang="en-US" dirty="0" smtClean="0"/>
              <a:t>外部中断源具有电平</a:t>
            </a:r>
            <a:r>
              <a:rPr lang="en-US" dirty="0" smtClean="0"/>
              <a:t>/</a:t>
            </a:r>
            <a:r>
              <a:rPr lang="zh-CN" altLang="en-US" dirty="0" smtClean="0"/>
              <a:t>边沿触发模式；</a:t>
            </a:r>
            <a:r>
              <a:rPr lang="en-US" dirty="0" smtClean="0"/>
              <a:t> </a:t>
            </a:r>
            <a:endParaRPr lang="zh-CN" altLang="en-US" dirty="0" smtClean="0"/>
          </a:p>
          <a:p>
            <a:r>
              <a:rPr lang="en-US" dirty="0" smtClean="0"/>
              <a:t>●  </a:t>
            </a:r>
            <a:r>
              <a:rPr lang="zh-CN" altLang="en-US" dirty="0" smtClean="0"/>
              <a:t>可编程极性的边沿触发或电平触发；</a:t>
            </a:r>
            <a:r>
              <a:rPr lang="en-US" dirty="0" smtClean="0"/>
              <a:t> </a:t>
            </a:r>
            <a:endParaRPr lang="zh-CN" altLang="en-US" dirty="0" smtClean="0"/>
          </a:p>
          <a:p>
            <a:r>
              <a:rPr lang="en-US" dirty="0" smtClean="0"/>
              <a:t>●  </a:t>
            </a:r>
            <a:r>
              <a:rPr lang="zh-CN" altLang="en-US" dirty="0" smtClean="0"/>
              <a:t>在非常紧急中断的情况下支持快中断请求（</a:t>
            </a:r>
            <a:r>
              <a:rPr lang="en-US" dirty="0" smtClean="0"/>
              <a:t>FIQ</a:t>
            </a:r>
            <a:r>
              <a:rPr lang="zh-CN" altLang="en-US" dirty="0" smtClean="0"/>
              <a:t>）。</a:t>
            </a:r>
          </a:p>
          <a:p>
            <a:r>
              <a:rPr lang="en-US" b="1" dirty="0" smtClean="0"/>
              <a:t>7</a:t>
            </a:r>
            <a:r>
              <a:rPr lang="zh-CN" altLang="en-US" b="1" dirty="0" smtClean="0"/>
              <a:t>．带脉冲宽度调制器（</a:t>
            </a:r>
            <a:r>
              <a:rPr lang="en-US" b="1" dirty="0" smtClean="0"/>
              <a:t>PWM</a:t>
            </a:r>
            <a:r>
              <a:rPr lang="zh-CN" altLang="en-US" b="1" dirty="0" smtClean="0"/>
              <a:t>）的定时器</a:t>
            </a:r>
            <a:r>
              <a:rPr lang="en-US" b="1" dirty="0" smtClean="0"/>
              <a:t> </a:t>
            </a:r>
            <a:endParaRPr lang="zh-CN" altLang="en-US" b="1" dirty="0" smtClean="0"/>
          </a:p>
          <a:p>
            <a:r>
              <a:rPr lang="en-US" dirty="0" smtClean="0"/>
              <a:t>●  4</a:t>
            </a:r>
            <a:r>
              <a:rPr lang="zh-CN" altLang="en-US" dirty="0" smtClean="0"/>
              <a:t>通道</a:t>
            </a:r>
            <a:r>
              <a:rPr lang="en-US" dirty="0" smtClean="0"/>
              <a:t>16</a:t>
            </a:r>
            <a:r>
              <a:rPr lang="zh-CN" altLang="en-US" dirty="0" smtClean="0"/>
              <a:t>位带</a:t>
            </a:r>
            <a:r>
              <a:rPr lang="en-US" dirty="0" smtClean="0"/>
              <a:t>PWM</a:t>
            </a:r>
            <a:r>
              <a:rPr lang="zh-CN" altLang="en-US" dirty="0" smtClean="0"/>
              <a:t>的定时器</a:t>
            </a:r>
            <a:r>
              <a:rPr lang="en-US" dirty="0" smtClean="0"/>
              <a:t>/1</a:t>
            </a:r>
            <a:r>
              <a:rPr lang="zh-CN" altLang="en-US" dirty="0" smtClean="0"/>
              <a:t>通道</a:t>
            </a:r>
            <a:r>
              <a:rPr lang="en-US" dirty="0" smtClean="0"/>
              <a:t>16</a:t>
            </a:r>
            <a:r>
              <a:rPr lang="zh-CN" altLang="en-US" dirty="0" smtClean="0"/>
              <a:t>位基于</a:t>
            </a:r>
            <a:r>
              <a:rPr lang="en-US" dirty="0" smtClean="0"/>
              <a:t>DMA</a:t>
            </a:r>
            <a:r>
              <a:rPr lang="zh-CN" altLang="en-US" dirty="0" smtClean="0"/>
              <a:t>或基于中断操作的内部定时器；</a:t>
            </a:r>
            <a:r>
              <a:rPr lang="en-US" dirty="0" smtClean="0"/>
              <a:t> </a:t>
            </a:r>
            <a:endParaRPr lang="zh-CN" altLang="en-US" dirty="0" smtClean="0"/>
          </a:p>
          <a:p>
            <a:r>
              <a:rPr lang="en-US" dirty="0" smtClean="0"/>
              <a:t>●  </a:t>
            </a:r>
            <a:r>
              <a:rPr lang="zh-CN" altLang="en-US" dirty="0" smtClean="0"/>
              <a:t>可编程的占空比、频率和极性；</a:t>
            </a:r>
          </a:p>
          <a:p>
            <a:r>
              <a:rPr lang="en-US" dirty="0" smtClean="0"/>
              <a:t>●  </a:t>
            </a:r>
            <a:r>
              <a:rPr lang="zh-CN" altLang="en-US" dirty="0" smtClean="0"/>
              <a:t>失效区发生器；</a:t>
            </a:r>
          </a:p>
          <a:p>
            <a:r>
              <a:rPr lang="en-US" dirty="0" smtClean="0"/>
              <a:t>●  </a:t>
            </a:r>
            <a:r>
              <a:rPr lang="zh-CN" altLang="en-US" dirty="0" smtClean="0"/>
              <a:t>支持外部时钟源。</a:t>
            </a:r>
          </a:p>
          <a:p>
            <a:endParaRPr lang="zh-CN" altLang="en-US" dirty="0"/>
          </a:p>
        </p:txBody>
      </p:sp>
      <p:sp>
        <p:nvSpPr>
          <p:cNvPr id="2" name="标题 1"/>
          <p:cNvSpPr>
            <a:spLocks noGrp="1"/>
          </p:cNvSpPr>
          <p:nvPr>
            <p:ph type="title"/>
          </p:nvPr>
        </p:nvSpPr>
        <p:spPr/>
        <p:txBody>
          <a:bodyPr>
            <a:normAutofit/>
          </a:bodyPr>
          <a:lstStyle/>
          <a:p>
            <a:r>
              <a:rPr lang="en-US" sz="3700" dirty="0" smtClean="0"/>
              <a:t>S3C2410X</a:t>
            </a:r>
            <a:r>
              <a:rPr lang="zh-CN" altLang="en-US" sz="3700" dirty="0" smtClean="0"/>
              <a:t>的特点</a:t>
            </a: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en-US" b="1" dirty="0" smtClean="0"/>
              <a:t>7</a:t>
            </a:r>
            <a:r>
              <a:rPr lang="zh-CN" altLang="en-US" b="1" dirty="0" smtClean="0"/>
              <a:t>．死区发生器</a:t>
            </a:r>
          </a:p>
          <a:p>
            <a:r>
              <a:rPr lang="zh-CN" altLang="en-US" dirty="0" smtClean="0"/>
              <a:t>死区是一小段时间间隔，在这个时间间隔内，禁止两个开关同时处于开启状态，即使是一段非常短的时间内。死区是在功率设备控制中常采用的一种技术，防止两个开关同时打开起反作用。</a:t>
            </a:r>
            <a:r>
              <a:rPr lang="en-US" dirty="0" smtClean="0"/>
              <a:t>S3C2410X</a:t>
            </a:r>
            <a:r>
              <a:rPr lang="zh-CN" altLang="en-US" dirty="0" smtClean="0"/>
              <a:t>的</a:t>
            </a:r>
            <a:r>
              <a:rPr lang="en-US" dirty="0" smtClean="0"/>
              <a:t>Timer0</a:t>
            </a:r>
            <a:r>
              <a:rPr lang="zh-CN" altLang="en-US" dirty="0" smtClean="0"/>
              <a:t>具有死区发生器功能，可用于控制大功率设备。</a:t>
            </a:r>
          </a:p>
          <a:p>
            <a:r>
              <a:rPr lang="en-US" dirty="0" smtClean="0"/>
              <a:t>TOUT0</a:t>
            </a:r>
            <a:r>
              <a:rPr lang="zh-CN" altLang="en-US" dirty="0" smtClean="0"/>
              <a:t>是一个</a:t>
            </a:r>
            <a:r>
              <a:rPr lang="en-US" dirty="0" smtClean="0"/>
              <a:t>PWM</a:t>
            </a:r>
            <a:r>
              <a:rPr lang="zh-CN" altLang="en-US" dirty="0" smtClean="0"/>
              <a:t>输出，</a:t>
            </a:r>
            <a:r>
              <a:rPr lang="en-US" dirty="0" smtClean="0"/>
              <a:t>nTOUT0</a:t>
            </a:r>
            <a:r>
              <a:rPr lang="zh-CN" altLang="en-US" dirty="0" smtClean="0"/>
              <a:t>是</a:t>
            </a:r>
            <a:r>
              <a:rPr lang="en-US" dirty="0" smtClean="0"/>
              <a:t>TOUT0</a:t>
            </a:r>
            <a:r>
              <a:rPr lang="zh-CN" altLang="en-US" dirty="0" smtClean="0"/>
              <a:t>的反相。如果死区使能，则</a:t>
            </a:r>
            <a:r>
              <a:rPr lang="en-US" dirty="0" smtClean="0"/>
              <a:t>TOUT0</a:t>
            </a:r>
            <a:r>
              <a:rPr lang="zh-CN" altLang="en-US" dirty="0" smtClean="0"/>
              <a:t>和</a:t>
            </a:r>
            <a:r>
              <a:rPr lang="en-US" dirty="0" smtClean="0"/>
              <a:t>nTOUT0</a:t>
            </a:r>
            <a:r>
              <a:rPr lang="zh-CN" altLang="en-US" dirty="0" smtClean="0"/>
              <a:t>的输出波形将是</a:t>
            </a:r>
            <a:r>
              <a:rPr lang="en-US" dirty="0" smtClean="0"/>
              <a:t>TOUT0_DZ</a:t>
            </a:r>
            <a:r>
              <a:rPr lang="zh-CN" altLang="en-US" dirty="0" smtClean="0"/>
              <a:t>和</a:t>
            </a:r>
            <a:r>
              <a:rPr lang="en-US" dirty="0" smtClean="0"/>
              <a:t>nTOUT0_DZ</a:t>
            </a:r>
            <a:r>
              <a:rPr lang="zh-CN" altLang="en-US" dirty="0" smtClean="0"/>
              <a:t>。</a:t>
            </a:r>
            <a:r>
              <a:rPr lang="en-US" dirty="0" smtClean="0"/>
              <a:t>nTOUT0_DZ</a:t>
            </a:r>
            <a:r>
              <a:rPr lang="zh-CN" altLang="en-US" dirty="0" smtClean="0"/>
              <a:t>由</a:t>
            </a:r>
            <a:r>
              <a:rPr lang="en-US" dirty="0" smtClean="0"/>
              <a:t>TOUT1</a:t>
            </a:r>
            <a:r>
              <a:rPr lang="zh-CN" altLang="en-US" dirty="0" smtClean="0"/>
              <a:t>脚输出。在死区间隔，</a:t>
            </a:r>
            <a:r>
              <a:rPr lang="en-US" dirty="0" smtClean="0"/>
              <a:t>TOUT0_DZ</a:t>
            </a:r>
            <a:r>
              <a:rPr lang="zh-CN" altLang="en-US" dirty="0" smtClean="0"/>
              <a:t>和</a:t>
            </a:r>
            <a:r>
              <a:rPr lang="en-US" dirty="0" smtClean="0"/>
              <a:t>nTOUT0_DZ</a:t>
            </a:r>
            <a:r>
              <a:rPr lang="zh-CN" altLang="en-US" dirty="0" smtClean="0"/>
              <a:t>将不会同时开启。</a:t>
            </a:r>
          </a:p>
          <a:p>
            <a:endParaRPr lang="zh-CN" altLang="en-US" dirty="0"/>
          </a:p>
        </p:txBody>
      </p:sp>
      <p:sp>
        <p:nvSpPr>
          <p:cNvPr id="3" name="标题 2"/>
          <p:cNvSpPr>
            <a:spLocks noGrp="1"/>
          </p:cNvSpPr>
          <p:nvPr>
            <p:ph type="title"/>
          </p:nvPr>
        </p:nvSpPr>
        <p:spPr/>
        <p:txBody>
          <a:bodyPr>
            <a:noAutofit/>
          </a:bodyPr>
          <a:lstStyle/>
          <a:p>
            <a:r>
              <a:rPr lang="en-US" sz="3700" dirty="0" smtClean="0"/>
              <a:t/>
            </a:r>
            <a:br>
              <a:rPr lang="en-US" sz="3700" dirty="0" smtClean="0"/>
            </a:br>
            <a:r>
              <a:rPr lang="en-US" sz="3700" dirty="0" smtClean="0"/>
              <a:t>S3C2410X</a:t>
            </a:r>
            <a:r>
              <a:rPr lang="zh-CN" altLang="en-US" sz="3700" dirty="0" smtClean="0"/>
              <a:t>定时器的工作原理 </a:t>
            </a:r>
            <a:br>
              <a:rPr lang="zh-CN" altLang="en-US" sz="3700" dirty="0" smtClean="0"/>
            </a:br>
            <a:endParaRPr lang="zh-CN" altLang="en-US" sz="3700"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b="1" dirty="0" smtClean="0"/>
              <a:t>8</a:t>
            </a:r>
            <a:r>
              <a:rPr lang="zh-CN" altLang="en-US" b="1" dirty="0" smtClean="0"/>
              <a:t>．</a:t>
            </a:r>
            <a:r>
              <a:rPr lang="en-US" b="1" dirty="0" smtClean="0"/>
              <a:t>DMA</a:t>
            </a:r>
            <a:r>
              <a:rPr lang="zh-CN" altLang="en-US" b="1" dirty="0" smtClean="0"/>
              <a:t>请求模式</a:t>
            </a:r>
          </a:p>
          <a:p>
            <a:r>
              <a:rPr lang="en-US" dirty="0" smtClean="0"/>
              <a:t>PWM</a:t>
            </a:r>
            <a:r>
              <a:rPr lang="zh-CN" altLang="en-US" dirty="0" smtClean="0"/>
              <a:t>定时器能在任何时间产生一个</a:t>
            </a:r>
            <a:r>
              <a:rPr lang="en-US" dirty="0" smtClean="0"/>
              <a:t>DMA</a:t>
            </a:r>
            <a:r>
              <a:rPr lang="zh-CN" altLang="en-US" dirty="0" smtClean="0"/>
              <a:t>请求。定时器保持</a:t>
            </a:r>
            <a:r>
              <a:rPr lang="en-US" dirty="0" smtClean="0"/>
              <a:t>DMA</a:t>
            </a:r>
            <a:r>
              <a:rPr lang="zh-CN" altLang="en-US" dirty="0" smtClean="0"/>
              <a:t>请求信号（</a:t>
            </a:r>
            <a:r>
              <a:rPr lang="en-US" dirty="0" err="1" smtClean="0"/>
              <a:t>nDMA_REQ</a:t>
            </a:r>
            <a:r>
              <a:rPr lang="zh-CN" altLang="en-US" dirty="0" smtClean="0"/>
              <a:t>）为低直到定时器接收到</a:t>
            </a:r>
            <a:r>
              <a:rPr lang="en-US" dirty="0" smtClean="0"/>
              <a:t>ACK</a:t>
            </a:r>
            <a:r>
              <a:rPr lang="zh-CN" altLang="en-US" dirty="0" smtClean="0"/>
              <a:t>信号。当定时器接收到</a:t>
            </a:r>
            <a:r>
              <a:rPr lang="en-US" dirty="0" smtClean="0"/>
              <a:t>ACK</a:t>
            </a:r>
            <a:r>
              <a:rPr lang="zh-CN" altLang="en-US" dirty="0" smtClean="0"/>
              <a:t>信号时，定时器将使请求信号无效。产生</a:t>
            </a:r>
            <a:r>
              <a:rPr lang="en-US" dirty="0" smtClean="0"/>
              <a:t>DMA</a:t>
            </a:r>
            <a:r>
              <a:rPr lang="zh-CN" altLang="en-US" dirty="0" smtClean="0"/>
              <a:t>请求的定时器由设置</a:t>
            </a:r>
            <a:r>
              <a:rPr lang="en-US" dirty="0" smtClean="0"/>
              <a:t>DMA</a:t>
            </a:r>
            <a:r>
              <a:rPr lang="zh-CN" altLang="en-US" dirty="0" smtClean="0"/>
              <a:t>模式位（</a:t>
            </a:r>
            <a:r>
              <a:rPr lang="en-US" dirty="0" smtClean="0"/>
              <a:t>TCFG1</a:t>
            </a:r>
            <a:r>
              <a:rPr lang="zh-CN" altLang="en-US" dirty="0" smtClean="0"/>
              <a:t>）决定。如果一个定时器配置成</a:t>
            </a:r>
            <a:r>
              <a:rPr lang="en-US" dirty="0" smtClean="0"/>
              <a:t>DMA</a:t>
            </a:r>
            <a:r>
              <a:rPr lang="zh-CN" altLang="en-US" dirty="0" smtClean="0"/>
              <a:t>请求模式，则此定时器将不能产生中断请求，而其他定时器将正常产生中断请求。</a:t>
            </a:r>
            <a:endParaRPr lang="zh-CN" altLang="en-US" dirty="0"/>
          </a:p>
        </p:txBody>
      </p:sp>
      <p:sp>
        <p:nvSpPr>
          <p:cNvPr id="3" name="标题 2"/>
          <p:cNvSpPr>
            <a:spLocks noGrp="1"/>
          </p:cNvSpPr>
          <p:nvPr>
            <p:ph type="title"/>
          </p:nvPr>
        </p:nvSpPr>
        <p:spPr/>
        <p:txBody>
          <a:bodyPr>
            <a:normAutofit/>
          </a:bodyPr>
          <a:lstStyle/>
          <a:p>
            <a:r>
              <a:rPr lang="en-US" sz="3700" dirty="0" smtClean="0"/>
              <a:t>S3C2410X</a:t>
            </a:r>
            <a:r>
              <a:rPr lang="zh-CN" altLang="en-US" sz="3700" dirty="0" smtClean="0"/>
              <a:t>定时器的工作原理</a:t>
            </a:r>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sz="3700" dirty="0" smtClean="0"/>
              <a:t>S3C2410X</a:t>
            </a:r>
            <a:r>
              <a:rPr lang="zh-CN" altLang="en-US" sz="3700" dirty="0" smtClean="0"/>
              <a:t>定时器的工作原理</a:t>
            </a:r>
            <a:endParaRPr lang="zh-CN" altLang="en-US" sz="3700" dirty="0"/>
          </a:p>
        </p:txBody>
      </p:sp>
      <p:pic>
        <p:nvPicPr>
          <p:cNvPr id="45058" name="Picture 2"/>
          <p:cNvPicPr>
            <a:picLocks noGrp="1" noChangeAspect="1" noChangeArrowheads="1"/>
          </p:cNvPicPr>
          <p:nvPr>
            <p:ph idx="1"/>
          </p:nvPr>
        </p:nvPicPr>
        <p:blipFill>
          <a:blip r:embed="rId2"/>
          <a:srcRect/>
          <a:stretch>
            <a:fillRect/>
          </a:stretch>
        </p:blipFill>
        <p:spPr bwMode="auto">
          <a:xfrm>
            <a:off x="614362" y="1928802"/>
            <a:ext cx="7915275" cy="2990850"/>
          </a:xfrm>
          <a:prstGeom prst="rect">
            <a:avLst/>
          </a:prstGeom>
          <a:noFill/>
          <a:ln w="9525">
            <a:noFill/>
            <a:miter lim="800000"/>
            <a:headEnd/>
            <a:tailEnd/>
          </a:ln>
          <a:effectLst/>
        </p:spPr>
      </p:pic>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09890"/>
            <a:ext cx="8229600" cy="661788"/>
          </a:xfrm>
        </p:spPr>
        <p:txBody>
          <a:bodyPr>
            <a:normAutofit fontScale="77500" lnSpcReduction="20000"/>
          </a:bodyPr>
          <a:lstStyle/>
          <a:p>
            <a:r>
              <a:rPr lang="en-US" b="1" dirty="0" smtClean="0"/>
              <a:t>9</a:t>
            </a:r>
            <a:r>
              <a:rPr lang="zh-CN" altLang="en-US" b="1" dirty="0" smtClean="0"/>
              <a:t>．定时器专用寄存器</a:t>
            </a:r>
          </a:p>
          <a:p>
            <a:r>
              <a:rPr lang="zh-CN" altLang="en-US" dirty="0" smtClean="0"/>
              <a:t>定时器专用寄存器共有</a:t>
            </a:r>
            <a:r>
              <a:rPr lang="en-US" dirty="0" smtClean="0"/>
              <a:t>6</a:t>
            </a:r>
            <a:r>
              <a:rPr lang="zh-CN" altLang="en-US" dirty="0" smtClean="0"/>
              <a:t>种、</a:t>
            </a:r>
            <a:r>
              <a:rPr lang="en-US" dirty="0" smtClean="0"/>
              <a:t>17</a:t>
            </a:r>
            <a:r>
              <a:rPr lang="zh-CN" altLang="en-US" dirty="0" smtClean="0"/>
              <a:t>个寄存器，如表</a:t>
            </a:r>
            <a:r>
              <a:rPr lang="en-US" dirty="0" smtClean="0"/>
              <a:t>4-41</a:t>
            </a:r>
            <a:r>
              <a:rPr lang="zh-CN" altLang="en-US" dirty="0" smtClean="0"/>
              <a:t>所示。</a:t>
            </a:r>
          </a:p>
          <a:p>
            <a:endParaRPr lang="zh-CN" altLang="en-US" dirty="0"/>
          </a:p>
        </p:txBody>
      </p:sp>
      <p:sp>
        <p:nvSpPr>
          <p:cNvPr id="3" name="标题 2"/>
          <p:cNvSpPr>
            <a:spLocks noGrp="1"/>
          </p:cNvSpPr>
          <p:nvPr>
            <p:ph type="title"/>
          </p:nvPr>
        </p:nvSpPr>
        <p:spPr/>
        <p:txBody>
          <a:bodyPr>
            <a:normAutofit/>
          </a:bodyPr>
          <a:lstStyle/>
          <a:p>
            <a:r>
              <a:rPr lang="en-US" sz="3700" dirty="0" smtClean="0"/>
              <a:t>S3C2410X</a:t>
            </a:r>
            <a:r>
              <a:rPr lang="zh-CN" altLang="en-US" sz="3700" dirty="0" smtClean="0"/>
              <a:t>定时器的工作原理</a:t>
            </a:r>
          </a:p>
        </p:txBody>
      </p:sp>
      <p:pic>
        <p:nvPicPr>
          <p:cNvPr id="46082" name="Picture 2"/>
          <p:cNvPicPr>
            <a:picLocks noChangeAspect="1" noChangeArrowheads="1"/>
          </p:cNvPicPr>
          <p:nvPr/>
        </p:nvPicPr>
        <p:blipFill>
          <a:blip r:embed="rId2"/>
          <a:srcRect/>
          <a:stretch>
            <a:fillRect/>
          </a:stretch>
        </p:blipFill>
        <p:spPr bwMode="auto">
          <a:xfrm>
            <a:off x="700088" y="2409836"/>
            <a:ext cx="7743825" cy="2590800"/>
          </a:xfrm>
          <a:prstGeom prst="rect">
            <a:avLst/>
          </a:prstGeom>
          <a:noFill/>
          <a:ln w="9525">
            <a:noFill/>
            <a:miter lim="800000"/>
            <a:headEnd/>
            <a:tailEnd/>
          </a:ln>
          <a:effectLst/>
        </p:spPr>
      </p:pic>
      <p:sp>
        <p:nvSpPr>
          <p:cNvPr id="5" name="TextBox 4"/>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其中：</a:t>
            </a:r>
            <a:r>
              <a:rPr lang="en-US" dirty="0" err="1" smtClean="0"/>
              <a:t>TCNTBn</a:t>
            </a:r>
            <a:r>
              <a:rPr lang="zh-CN" altLang="en-US" dirty="0" smtClean="0"/>
              <a:t>为</a:t>
            </a:r>
            <a:r>
              <a:rPr lang="en-US" dirty="0" err="1" smtClean="0"/>
              <a:t>Timern</a:t>
            </a:r>
            <a:r>
              <a:rPr lang="zh-CN" altLang="en-US" dirty="0" smtClean="0"/>
              <a:t>计数初值寄存器（计数缓冲寄存器，</a:t>
            </a:r>
            <a:r>
              <a:rPr lang="en-US" dirty="0" smtClean="0"/>
              <a:t>16</a:t>
            </a:r>
            <a:r>
              <a:rPr lang="zh-CN" altLang="en-US" dirty="0" smtClean="0"/>
              <a:t>位）；</a:t>
            </a:r>
          </a:p>
          <a:p>
            <a:r>
              <a:rPr lang="en-US" dirty="0" err="1" smtClean="0"/>
              <a:t>TCMPBn</a:t>
            </a:r>
            <a:r>
              <a:rPr lang="zh-CN" altLang="en-US" dirty="0" smtClean="0"/>
              <a:t>为</a:t>
            </a:r>
            <a:r>
              <a:rPr lang="en-US" dirty="0" err="1" smtClean="0"/>
              <a:t>Timern</a:t>
            </a:r>
            <a:r>
              <a:rPr lang="zh-CN" altLang="en-US" dirty="0" smtClean="0"/>
              <a:t>比较寄存器（比较缓冲寄存器，</a:t>
            </a:r>
            <a:r>
              <a:rPr lang="en-US" dirty="0" smtClean="0"/>
              <a:t>16</a:t>
            </a:r>
            <a:r>
              <a:rPr lang="zh-CN" altLang="en-US" dirty="0" smtClean="0"/>
              <a:t>位）；</a:t>
            </a:r>
          </a:p>
          <a:p>
            <a:r>
              <a:rPr lang="en-US" dirty="0" err="1" smtClean="0"/>
              <a:t>TCNTOn</a:t>
            </a:r>
            <a:r>
              <a:rPr lang="zh-CN" altLang="en-US" dirty="0" smtClean="0"/>
              <a:t>为</a:t>
            </a:r>
            <a:r>
              <a:rPr lang="en-US" dirty="0" err="1" smtClean="0"/>
              <a:t>Timern</a:t>
            </a:r>
            <a:r>
              <a:rPr lang="zh-CN" altLang="en-US" dirty="0" smtClean="0"/>
              <a:t>计数读出寄存器（</a:t>
            </a:r>
            <a:r>
              <a:rPr lang="en-US" dirty="0" smtClean="0"/>
              <a:t>16</a:t>
            </a:r>
            <a:r>
              <a:rPr lang="zh-CN" altLang="en-US" dirty="0" smtClean="0"/>
              <a:t>位）。</a:t>
            </a:r>
          </a:p>
          <a:p>
            <a:r>
              <a:rPr lang="zh-CN" altLang="en-US" dirty="0" smtClean="0"/>
              <a:t>（</a:t>
            </a:r>
            <a:r>
              <a:rPr lang="en-US" dirty="0" smtClean="0"/>
              <a:t>1</a:t>
            </a:r>
            <a:r>
              <a:rPr lang="zh-CN" altLang="en-US" dirty="0" smtClean="0"/>
              <a:t>）定时器配置寄存器</a:t>
            </a:r>
            <a:r>
              <a:rPr lang="en-US" dirty="0" smtClean="0"/>
              <a:t>0</a:t>
            </a:r>
            <a:r>
              <a:rPr lang="zh-CN" altLang="en-US" dirty="0" smtClean="0"/>
              <a:t>（</a:t>
            </a:r>
            <a:r>
              <a:rPr lang="en-US" dirty="0" smtClean="0"/>
              <a:t>TCFG0</a:t>
            </a:r>
            <a:r>
              <a:rPr lang="zh-CN" altLang="en-US" dirty="0" smtClean="0"/>
              <a:t>）及其位描述（参见表</a:t>
            </a:r>
            <a:r>
              <a:rPr lang="en-US" dirty="0" smtClean="0"/>
              <a:t>4-42</a:t>
            </a:r>
            <a:r>
              <a:rPr lang="zh-CN" altLang="en-US" dirty="0" smtClean="0"/>
              <a:t>和表</a:t>
            </a:r>
            <a:r>
              <a:rPr lang="en-US" dirty="0" smtClean="0"/>
              <a:t>4-43</a:t>
            </a:r>
            <a:r>
              <a:rPr lang="zh-CN" altLang="en-US" dirty="0" smtClean="0"/>
              <a:t>）</a:t>
            </a:r>
          </a:p>
          <a:p>
            <a:r>
              <a:rPr lang="zh-CN" altLang="en-US" dirty="0" smtClean="0"/>
              <a:t>定时器的输入频率</a:t>
            </a:r>
            <a:r>
              <a:rPr lang="en-US" dirty="0" smtClean="0"/>
              <a:t> = PCLK/</a:t>
            </a:r>
            <a:r>
              <a:rPr lang="zh-CN" altLang="en-US" dirty="0" smtClean="0"/>
              <a:t>（预标定器</a:t>
            </a:r>
            <a:r>
              <a:rPr lang="en-US" dirty="0" smtClean="0"/>
              <a:t>+1</a:t>
            </a:r>
            <a:r>
              <a:rPr lang="zh-CN" altLang="en-US" dirty="0" smtClean="0"/>
              <a:t>）</a:t>
            </a:r>
            <a:r>
              <a:rPr lang="en-US" dirty="0" smtClean="0"/>
              <a:t>/</a:t>
            </a:r>
            <a:r>
              <a:rPr lang="zh-CN" altLang="en-US" dirty="0" smtClean="0"/>
              <a:t>分频器；</a:t>
            </a:r>
          </a:p>
          <a:p>
            <a:r>
              <a:rPr lang="zh-CN" altLang="en-US" dirty="0" smtClean="0"/>
              <a:t>预标定器的值：</a:t>
            </a:r>
            <a:r>
              <a:rPr lang="en-US" dirty="0" smtClean="0"/>
              <a:t>0</a:t>
            </a:r>
            <a:r>
              <a:rPr lang="zh-CN" altLang="en-US" dirty="0" smtClean="0"/>
              <a:t>～</a:t>
            </a:r>
            <a:r>
              <a:rPr lang="en-US" dirty="0" smtClean="0"/>
              <a:t>255</a:t>
            </a:r>
            <a:r>
              <a:rPr lang="zh-CN" altLang="en-US" dirty="0" smtClean="0"/>
              <a:t>；</a:t>
            </a:r>
          </a:p>
          <a:p>
            <a:r>
              <a:rPr lang="zh-CN" altLang="en-US" dirty="0" smtClean="0"/>
              <a:t>分频器：</a:t>
            </a:r>
            <a:r>
              <a:rPr lang="en-US" dirty="0" smtClean="0"/>
              <a:t>2</a:t>
            </a:r>
            <a:r>
              <a:rPr lang="zh-CN" altLang="en-US" dirty="0" smtClean="0"/>
              <a:t>，</a:t>
            </a:r>
            <a:r>
              <a:rPr lang="en-US" dirty="0" smtClean="0"/>
              <a:t>4</a:t>
            </a:r>
            <a:r>
              <a:rPr lang="zh-CN" altLang="en-US" dirty="0" smtClean="0"/>
              <a:t>，</a:t>
            </a:r>
            <a:r>
              <a:rPr lang="en-US" dirty="0" smtClean="0"/>
              <a:t>8</a:t>
            </a:r>
            <a:r>
              <a:rPr lang="zh-CN" altLang="en-US" dirty="0" smtClean="0"/>
              <a:t>，</a:t>
            </a:r>
            <a:r>
              <a:rPr lang="en-US" dirty="0" smtClean="0"/>
              <a:t>16</a:t>
            </a:r>
            <a:r>
              <a:rPr lang="zh-CN" altLang="en-US" dirty="0" smtClean="0"/>
              <a:t>。</a:t>
            </a:r>
          </a:p>
          <a:p>
            <a:endParaRPr lang="zh-CN" altLang="en-US" dirty="0"/>
          </a:p>
        </p:txBody>
      </p:sp>
      <p:sp>
        <p:nvSpPr>
          <p:cNvPr id="3" name="标题 2"/>
          <p:cNvSpPr>
            <a:spLocks noGrp="1"/>
          </p:cNvSpPr>
          <p:nvPr>
            <p:ph type="title"/>
          </p:nvPr>
        </p:nvSpPr>
        <p:spPr/>
        <p:txBody>
          <a:bodyPr>
            <a:normAutofit/>
          </a:bodyPr>
          <a:lstStyle/>
          <a:p>
            <a:r>
              <a:rPr lang="en-US" sz="3700" dirty="0" smtClean="0"/>
              <a:t>S3C2410X</a:t>
            </a:r>
            <a:r>
              <a:rPr lang="zh-CN" altLang="en-US" sz="3700" dirty="0" smtClean="0"/>
              <a:t>定时器的工作原理</a:t>
            </a:r>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sz="3700" dirty="0" smtClean="0"/>
              <a:t>S3C2410X</a:t>
            </a:r>
            <a:r>
              <a:rPr lang="zh-CN" altLang="en-US" sz="3700" dirty="0" smtClean="0"/>
              <a:t>定时器的工作原理</a:t>
            </a:r>
          </a:p>
        </p:txBody>
      </p:sp>
      <p:pic>
        <p:nvPicPr>
          <p:cNvPr id="47107" name="Picture 3"/>
          <p:cNvPicPr>
            <a:picLocks noGrp="1" noChangeAspect="1" noChangeArrowheads="1"/>
          </p:cNvPicPr>
          <p:nvPr>
            <p:ph idx="1"/>
          </p:nvPr>
        </p:nvPicPr>
        <p:blipFill>
          <a:blip r:embed="rId2"/>
          <a:srcRect/>
          <a:stretch>
            <a:fillRect/>
          </a:stretch>
        </p:blipFill>
        <p:spPr bwMode="auto">
          <a:xfrm>
            <a:off x="652462" y="1500174"/>
            <a:ext cx="7839075" cy="3562350"/>
          </a:xfrm>
          <a:prstGeom prst="rect">
            <a:avLst/>
          </a:prstGeom>
          <a:noFill/>
          <a:ln w="9525">
            <a:noFill/>
            <a:miter lim="800000"/>
            <a:headEnd/>
            <a:tailEnd/>
          </a:ln>
          <a:effectLst/>
        </p:spPr>
      </p:pic>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sz="3700" dirty="0" smtClean="0"/>
              <a:t>S3C2410X</a:t>
            </a:r>
            <a:r>
              <a:rPr lang="zh-CN" altLang="en-US" sz="3700" dirty="0" smtClean="0"/>
              <a:t>定时器的工作原理</a:t>
            </a:r>
            <a:endParaRPr lang="zh-CN" altLang="en-US" sz="3700" dirty="0"/>
          </a:p>
        </p:txBody>
      </p:sp>
      <p:pic>
        <p:nvPicPr>
          <p:cNvPr id="48130" name="Picture 2"/>
          <p:cNvPicPr>
            <a:picLocks noGrp="1" noChangeAspect="1" noChangeArrowheads="1"/>
          </p:cNvPicPr>
          <p:nvPr>
            <p:ph idx="1"/>
          </p:nvPr>
        </p:nvPicPr>
        <p:blipFill>
          <a:blip r:embed="rId2"/>
          <a:srcRect/>
          <a:stretch>
            <a:fillRect/>
          </a:stretch>
        </p:blipFill>
        <p:spPr bwMode="auto">
          <a:xfrm>
            <a:off x="590550" y="1285860"/>
            <a:ext cx="7962900" cy="1543050"/>
          </a:xfrm>
          <a:prstGeom prst="rect">
            <a:avLst/>
          </a:prstGeom>
          <a:noFill/>
          <a:ln w="9525">
            <a:noFill/>
            <a:miter lim="800000"/>
            <a:headEnd/>
            <a:tailEnd/>
          </a:ln>
          <a:effectLst/>
        </p:spPr>
      </p:pic>
      <p:pic>
        <p:nvPicPr>
          <p:cNvPr id="48131" name="Picture 3"/>
          <p:cNvPicPr>
            <a:picLocks noChangeAspect="1" noChangeArrowheads="1"/>
          </p:cNvPicPr>
          <p:nvPr/>
        </p:nvPicPr>
        <p:blipFill>
          <a:blip r:embed="rId3"/>
          <a:srcRect/>
          <a:stretch>
            <a:fillRect/>
          </a:stretch>
        </p:blipFill>
        <p:spPr bwMode="auto">
          <a:xfrm>
            <a:off x="600075" y="2986102"/>
            <a:ext cx="7943850" cy="2514600"/>
          </a:xfrm>
          <a:prstGeom prst="rect">
            <a:avLst/>
          </a:prstGeom>
          <a:noFill/>
          <a:ln w="9525">
            <a:noFill/>
            <a:miter lim="800000"/>
            <a:headEnd/>
            <a:tailEnd/>
          </a:ln>
          <a:effectLst/>
        </p:spPr>
      </p:pic>
      <p:sp>
        <p:nvSpPr>
          <p:cNvPr id="5" name="TextBox 4"/>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sz="3700" dirty="0" smtClean="0"/>
              <a:t>S3C2410X</a:t>
            </a:r>
            <a:r>
              <a:rPr lang="zh-CN" altLang="en-US" sz="3700" dirty="0" smtClean="0"/>
              <a:t>定时器的工作原理</a:t>
            </a:r>
            <a:endParaRPr lang="zh-CN" altLang="en-US" sz="3700" dirty="0"/>
          </a:p>
        </p:txBody>
      </p:sp>
      <p:pic>
        <p:nvPicPr>
          <p:cNvPr id="8" name="Picture 3"/>
          <p:cNvPicPr>
            <a:picLocks noGrp="1" noChangeAspect="1" noChangeArrowheads="1"/>
          </p:cNvPicPr>
          <p:nvPr>
            <p:ph idx="1"/>
          </p:nvPr>
        </p:nvPicPr>
        <p:blipFill>
          <a:blip r:embed="rId2"/>
          <a:srcRect/>
          <a:stretch>
            <a:fillRect/>
          </a:stretch>
        </p:blipFill>
        <p:spPr bwMode="auto">
          <a:xfrm>
            <a:off x="528637" y="1857364"/>
            <a:ext cx="8086725" cy="1952625"/>
          </a:xfrm>
          <a:prstGeom prst="rect">
            <a:avLst/>
          </a:prstGeom>
          <a:noFill/>
          <a:ln w="9525">
            <a:noFill/>
            <a:miter lim="800000"/>
            <a:headEnd/>
            <a:tailEnd/>
          </a:ln>
          <a:effectLst/>
        </p:spPr>
      </p:pic>
      <p:pic>
        <p:nvPicPr>
          <p:cNvPr id="49156" name="Picture 4"/>
          <p:cNvPicPr>
            <a:picLocks noChangeAspect="1" noChangeArrowheads="1"/>
          </p:cNvPicPr>
          <p:nvPr/>
        </p:nvPicPr>
        <p:blipFill>
          <a:blip r:embed="rId3"/>
          <a:srcRect/>
          <a:stretch>
            <a:fillRect/>
          </a:stretch>
        </p:blipFill>
        <p:spPr bwMode="auto">
          <a:xfrm>
            <a:off x="542925" y="3852872"/>
            <a:ext cx="8058150" cy="933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sz="3700" dirty="0" smtClean="0"/>
              <a:t>S3C2410X</a:t>
            </a:r>
            <a:r>
              <a:rPr lang="zh-CN" altLang="en-US" sz="3700" dirty="0" smtClean="0"/>
              <a:t>定时器的工作原理</a:t>
            </a:r>
            <a:endParaRPr lang="zh-CN" altLang="en-US" sz="3700" dirty="0"/>
          </a:p>
        </p:txBody>
      </p:sp>
      <p:pic>
        <p:nvPicPr>
          <p:cNvPr id="50178" name="Picture 2"/>
          <p:cNvPicPr>
            <a:picLocks noGrp="1" noChangeAspect="1" noChangeArrowheads="1"/>
          </p:cNvPicPr>
          <p:nvPr>
            <p:ph idx="1"/>
          </p:nvPr>
        </p:nvPicPr>
        <p:blipFill>
          <a:blip r:embed="rId2"/>
          <a:srcRect/>
          <a:stretch>
            <a:fillRect/>
          </a:stretch>
        </p:blipFill>
        <p:spPr bwMode="auto">
          <a:xfrm>
            <a:off x="566737" y="1571612"/>
            <a:ext cx="8010525" cy="2266950"/>
          </a:xfrm>
          <a:prstGeom prst="rect">
            <a:avLst/>
          </a:prstGeom>
          <a:noFill/>
          <a:ln w="9525">
            <a:noFill/>
            <a:miter lim="800000"/>
            <a:headEnd/>
            <a:tailEnd/>
          </a:ln>
          <a:effectLst/>
        </p:spPr>
      </p:pic>
      <p:pic>
        <p:nvPicPr>
          <p:cNvPr id="50179" name="Picture 3"/>
          <p:cNvPicPr>
            <a:picLocks noChangeAspect="1" noChangeArrowheads="1"/>
          </p:cNvPicPr>
          <p:nvPr/>
        </p:nvPicPr>
        <p:blipFill>
          <a:blip r:embed="rId3"/>
          <a:srcRect/>
          <a:stretch>
            <a:fillRect/>
          </a:stretch>
        </p:blipFill>
        <p:spPr bwMode="auto">
          <a:xfrm>
            <a:off x="576263" y="4005277"/>
            <a:ext cx="7991475" cy="1495425"/>
          </a:xfrm>
          <a:prstGeom prst="rect">
            <a:avLst/>
          </a:prstGeom>
          <a:noFill/>
          <a:ln w="9525">
            <a:noFill/>
            <a:miter lim="800000"/>
            <a:headEnd/>
            <a:tailEnd/>
          </a:ln>
          <a:effectLst/>
        </p:spPr>
      </p:pic>
      <p:sp>
        <p:nvSpPr>
          <p:cNvPr id="5" name="TextBox 4"/>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sz="3700" dirty="0" smtClean="0"/>
              <a:t>S3C2410X</a:t>
            </a:r>
            <a:r>
              <a:rPr lang="zh-CN" altLang="en-US" sz="3700" dirty="0" smtClean="0"/>
              <a:t>定时器的工作原理</a:t>
            </a:r>
          </a:p>
        </p:txBody>
      </p:sp>
      <p:pic>
        <p:nvPicPr>
          <p:cNvPr id="51202" name="Picture 2"/>
          <p:cNvPicPr>
            <a:picLocks noGrp="1" noChangeAspect="1" noChangeArrowheads="1"/>
          </p:cNvPicPr>
          <p:nvPr>
            <p:ph idx="1"/>
          </p:nvPr>
        </p:nvPicPr>
        <p:blipFill>
          <a:blip r:embed="rId2"/>
          <a:srcRect/>
          <a:stretch>
            <a:fillRect/>
          </a:stretch>
        </p:blipFill>
        <p:spPr bwMode="auto">
          <a:xfrm>
            <a:off x="576262" y="1500174"/>
            <a:ext cx="7991475" cy="4076700"/>
          </a:xfrm>
          <a:prstGeom prst="rect">
            <a:avLst/>
          </a:prstGeom>
          <a:noFill/>
          <a:ln w="9525">
            <a:noFill/>
            <a:miter lim="800000"/>
            <a:headEnd/>
            <a:tailEnd/>
          </a:ln>
          <a:effectLst/>
        </p:spPr>
      </p:pic>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b="1" dirty="0" smtClean="0"/>
              <a:t>8</a:t>
            </a:r>
            <a:r>
              <a:rPr lang="zh-CN" altLang="en-US" b="1" dirty="0" smtClean="0"/>
              <a:t>．</a:t>
            </a:r>
            <a:r>
              <a:rPr lang="en-US" b="1" dirty="0" smtClean="0"/>
              <a:t>RTC</a:t>
            </a:r>
            <a:r>
              <a:rPr lang="zh-CN" altLang="en-US" b="1" dirty="0" smtClean="0"/>
              <a:t>（实时时钟）</a:t>
            </a:r>
          </a:p>
          <a:p>
            <a:r>
              <a:rPr lang="en-US" dirty="0" smtClean="0"/>
              <a:t>●  </a:t>
            </a:r>
            <a:r>
              <a:rPr lang="zh-CN" altLang="en-US" dirty="0" smtClean="0"/>
              <a:t>全部时钟特点：毫秒，秒，分，时，天，星期，月，年；</a:t>
            </a:r>
            <a:r>
              <a:rPr lang="en-US" dirty="0" smtClean="0"/>
              <a:t> </a:t>
            </a:r>
            <a:endParaRPr lang="zh-CN" altLang="en-US" dirty="0" smtClean="0"/>
          </a:p>
          <a:p>
            <a:r>
              <a:rPr lang="en-US" dirty="0" smtClean="0"/>
              <a:t>●  32.768kHz</a:t>
            </a:r>
            <a:r>
              <a:rPr lang="zh-CN" altLang="en-US" dirty="0" smtClean="0"/>
              <a:t>工作频率；</a:t>
            </a:r>
            <a:r>
              <a:rPr lang="en-US" dirty="0" smtClean="0"/>
              <a:t> </a:t>
            </a:r>
            <a:endParaRPr lang="zh-CN" altLang="en-US" dirty="0" smtClean="0"/>
          </a:p>
          <a:p>
            <a:r>
              <a:rPr lang="en-US" dirty="0" smtClean="0"/>
              <a:t>●  </a:t>
            </a:r>
            <a:r>
              <a:rPr lang="zh-CN" altLang="en-US" dirty="0" smtClean="0"/>
              <a:t>具有报警中断；</a:t>
            </a:r>
          </a:p>
          <a:p>
            <a:r>
              <a:rPr lang="en-US" dirty="0" smtClean="0"/>
              <a:t>●  </a:t>
            </a:r>
            <a:r>
              <a:rPr lang="zh-CN" altLang="en-US" dirty="0" smtClean="0"/>
              <a:t>具有定时中断。</a:t>
            </a:r>
          </a:p>
          <a:p>
            <a:r>
              <a:rPr lang="en-US" b="1" dirty="0" smtClean="0"/>
              <a:t>9</a:t>
            </a:r>
            <a:r>
              <a:rPr lang="zh-CN" altLang="en-US" b="1" dirty="0" smtClean="0"/>
              <a:t>．通用输入</a:t>
            </a:r>
            <a:r>
              <a:rPr lang="en-US" b="1" dirty="0" smtClean="0"/>
              <a:t>/</a:t>
            </a:r>
            <a:r>
              <a:rPr lang="zh-CN" altLang="en-US" b="1" dirty="0" smtClean="0"/>
              <a:t>输出口</a:t>
            </a:r>
            <a:r>
              <a:rPr lang="en-US" b="1" dirty="0" smtClean="0"/>
              <a:t> </a:t>
            </a:r>
            <a:endParaRPr lang="zh-CN" altLang="en-US" b="1" dirty="0" smtClean="0"/>
          </a:p>
          <a:p>
            <a:r>
              <a:rPr lang="en-US" dirty="0" smtClean="0"/>
              <a:t>●  24</a:t>
            </a:r>
            <a:r>
              <a:rPr lang="zh-CN" altLang="en-US" dirty="0" smtClean="0"/>
              <a:t>个外部中断口；</a:t>
            </a:r>
            <a:r>
              <a:rPr lang="en-US" dirty="0" smtClean="0"/>
              <a:t> </a:t>
            </a:r>
            <a:endParaRPr lang="zh-CN" altLang="en-US" dirty="0" smtClean="0"/>
          </a:p>
          <a:p>
            <a:r>
              <a:rPr lang="en-US" dirty="0" smtClean="0"/>
              <a:t>●  </a:t>
            </a:r>
            <a:r>
              <a:rPr lang="zh-CN" altLang="en-US" dirty="0" smtClean="0"/>
              <a:t>多路输入输出口。</a:t>
            </a:r>
          </a:p>
          <a:p>
            <a:endParaRPr lang="zh-CN" altLang="en-US" dirty="0"/>
          </a:p>
        </p:txBody>
      </p:sp>
      <p:sp>
        <p:nvSpPr>
          <p:cNvPr id="2" name="标题 1"/>
          <p:cNvSpPr>
            <a:spLocks noGrp="1"/>
          </p:cNvSpPr>
          <p:nvPr>
            <p:ph type="title"/>
          </p:nvPr>
        </p:nvSpPr>
        <p:spPr/>
        <p:txBody>
          <a:bodyPr>
            <a:normAutofit/>
          </a:bodyPr>
          <a:lstStyle/>
          <a:p>
            <a:r>
              <a:rPr lang="en-US" sz="3700" dirty="0" smtClean="0"/>
              <a:t>S3C2410X</a:t>
            </a:r>
            <a:r>
              <a:rPr lang="zh-CN" altLang="en-US" sz="3700" dirty="0" smtClean="0"/>
              <a:t>的特点</a:t>
            </a: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sz="3700" dirty="0" smtClean="0"/>
              <a:t>S3C2410X</a:t>
            </a:r>
            <a:r>
              <a:rPr lang="zh-CN" altLang="en-US" sz="3700" dirty="0" smtClean="0"/>
              <a:t>定时器的工作原理</a:t>
            </a:r>
          </a:p>
        </p:txBody>
      </p:sp>
      <p:pic>
        <p:nvPicPr>
          <p:cNvPr id="52226" name="Picture 2"/>
          <p:cNvPicPr>
            <a:picLocks noGrp="1" noChangeAspect="1" noChangeArrowheads="1"/>
          </p:cNvPicPr>
          <p:nvPr>
            <p:ph idx="1"/>
          </p:nvPr>
        </p:nvPicPr>
        <p:blipFill>
          <a:blip r:embed="rId2"/>
          <a:srcRect/>
          <a:stretch>
            <a:fillRect/>
          </a:stretch>
        </p:blipFill>
        <p:spPr bwMode="auto">
          <a:xfrm>
            <a:off x="600075" y="2015331"/>
            <a:ext cx="7943850" cy="3457575"/>
          </a:xfrm>
          <a:prstGeom prst="rect">
            <a:avLst/>
          </a:prstGeom>
          <a:noFill/>
          <a:ln w="9525">
            <a:noFill/>
            <a:miter lim="800000"/>
            <a:headEnd/>
            <a:tailEnd/>
          </a:ln>
          <a:effectLst/>
        </p:spPr>
      </p:pic>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sz="3700" dirty="0" smtClean="0"/>
              <a:t>S3C2410X</a:t>
            </a:r>
            <a:r>
              <a:rPr lang="zh-CN" altLang="en-US" sz="3700" dirty="0" smtClean="0"/>
              <a:t>定时器的工作原理</a:t>
            </a:r>
          </a:p>
        </p:txBody>
      </p:sp>
      <p:pic>
        <p:nvPicPr>
          <p:cNvPr id="53250" name="Picture 2"/>
          <p:cNvPicPr>
            <a:picLocks noGrp="1" noChangeAspect="1" noChangeArrowheads="1"/>
          </p:cNvPicPr>
          <p:nvPr>
            <p:ph idx="1"/>
          </p:nvPr>
        </p:nvPicPr>
        <p:blipFill>
          <a:blip r:embed="rId2"/>
          <a:srcRect/>
          <a:stretch>
            <a:fillRect/>
          </a:stretch>
        </p:blipFill>
        <p:spPr bwMode="auto">
          <a:xfrm>
            <a:off x="600142" y="1214422"/>
            <a:ext cx="7943715" cy="4525962"/>
          </a:xfrm>
          <a:prstGeom prst="rect">
            <a:avLst/>
          </a:prstGeom>
          <a:noFill/>
          <a:ln w="9525">
            <a:noFill/>
            <a:miter lim="800000"/>
            <a:headEnd/>
            <a:tailEnd/>
          </a:ln>
          <a:effectLst/>
        </p:spPr>
      </p:pic>
      <p:pic>
        <p:nvPicPr>
          <p:cNvPr id="53251" name="Picture 3"/>
          <p:cNvPicPr>
            <a:picLocks noChangeAspect="1" noChangeArrowheads="1"/>
          </p:cNvPicPr>
          <p:nvPr/>
        </p:nvPicPr>
        <p:blipFill>
          <a:blip r:embed="rId3"/>
          <a:srcRect/>
          <a:stretch>
            <a:fillRect/>
          </a:stretch>
        </p:blipFill>
        <p:spPr bwMode="auto">
          <a:xfrm>
            <a:off x="585816" y="5715016"/>
            <a:ext cx="8058150" cy="638175"/>
          </a:xfrm>
          <a:prstGeom prst="rect">
            <a:avLst/>
          </a:prstGeom>
          <a:noFill/>
          <a:ln w="9525">
            <a:noFill/>
            <a:miter lim="800000"/>
            <a:headEnd/>
            <a:tailEnd/>
          </a:ln>
          <a:effectLst/>
        </p:spPr>
      </p:pic>
      <p:sp>
        <p:nvSpPr>
          <p:cNvPr id="5" name="TextBox 4"/>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sz="3700" dirty="0" smtClean="0"/>
              <a:t>S3C2410X</a:t>
            </a:r>
            <a:r>
              <a:rPr lang="zh-CN" altLang="en-US" sz="3700" dirty="0" smtClean="0"/>
              <a:t>定时器的工作原理</a:t>
            </a:r>
            <a:endParaRPr lang="zh-CN" altLang="en-US" sz="3700" dirty="0"/>
          </a:p>
        </p:txBody>
      </p:sp>
      <p:pic>
        <p:nvPicPr>
          <p:cNvPr id="54274" name="Picture 2"/>
          <p:cNvPicPr>
            <a:picLocks noGrp="1" noChangeAspect="1" noChangeArrowheads="1"/>
          </p:cNvPicPr>
          <p:nvPr>
            <p:ph idx="1"/>
          </p:nvPr>
        </p:nvPicPr>
        <p:blipFill>
          <a:blip r:embed="rId2"/>
          <a:srcRect/>
          <a:stretch>
            <a:fillRect/>
          </a:stretch>
        </p:blipFill>
        <p:spPr bwMode="auto">
          <a:xfrm>
            <a:off x="604837" y="1500174"/>
            <a:ext cx="7934325" cy="2162175"/>
          </a:xfrm>
          <a:prstGeom prst="rect">
            <a:avLst/>
          </a:prstGeom>
          <a:noFill/>
          <a:ln w="9525">
            <a:noFill/>
            <a:miter lim="800000"/>
            <a:headEnd/>
            <a:tailEnd/>
          </a:ln>
          <a:effectLst/>
        </p:spPr>
      </p:pic>
      <p:pic>
        <p:nvPicPr>
          <p:cNvPr id="54275" name="Picture 3"/>
          <p:cNvPicPr>
            <a:picLocks noChangeAspect="1" noChangeArrowheads="1"/>
          </p:cNvPicPr>
          <p:nvPr/>
        </p:nvPicPr>
        <p:blipFill>
          <a:blip r:embed="rId3"/>
          <a:srcRect/>
          <a:stretch>
            <a:fillRect/>
          </a:stretch>
        </p:blipFill>
        <p:spPr bwMode="auto">
          <a:xfrm>
            <a:off x="623888" y="3714752"/>
            <a:ext cx="7896225" cy="1609725"/>
          </a:xfrm>
          <a:prstGeom prst="rect">
            <a:avLst/>
          </a:prstGeom>
          <a:noFill/>
          <a:ln w="9525">
            <a:noFill/>
            <a:miter lim="800000"/>
            <a:headEnd/>
            <a:tailEnd/>
          </a:ln>
          <a:effectLst/>
        </p:spPr>
      </p:pic>
      <p:sp>
        <p:nvSpPr>
          <p:cNvPr id="5" name="TextBox 4"/>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sz="3700" dirty="0" smtClean="0"/>
              <a:t>S3C2410X</a:t>
            </a:r>
            <a:r>
              <a:rPr lang="zh-CN" altLang="en-US" sz="3700" dirty="0" smtClean="0"/>
              <a:t>定时器的工作原理</a:t>
            </a:r>
            <a:endParaRPr lang="zh-CN" altLang="en-US" sz="3700" dirty="0"/>
          </a:p>
        </p:txBody>
      </p:sp>
      <p:pic>
        <p:nvPicPr>
          <p:cNvPr id="55298" name="Picture 2"/>
          <p:cNvPicPr>
            <a:picLocks noGrp="1" noChangeAspect="1" noChangeArrowheads="1"/>
          </p:cNvPicPr>
          <p:nvPr>
            <p:ph idx="1"/>
          </p:nvPr>
        </p:nvPicPr>
        <p:blipFill>
          <a:blip r:embed="rId2"/>
          <a:srcRect/>
          <a:stretch>
            <a:fillRect/>
          </a:stretch>
        </p:blipFill>
        <p:spPr bwMode="auto">
          <a:xfrm>
            <a:off x="628650" y="1357298"/>
            <a:ext cx="7886700" cy="2162175"/>
          </a:xfrm>
          <a:prstGeom prst="rect">
            <a:avLst/>
          </a:prstGeom>
          <a:noFill/>
          <a:ln w="9525">
            <a:noFill/>
            <a:miter lim="800000"/>
            <a:headEnd/>
            <a:tailEnd/>
          </a:ln>
          <a:effectLst/>
        </p:spPr>
      </p:pic>
      <p:pic>
        <p:nvPicPr>
          <p:cNvPr id="55299" name="Picture 3"/>
          <p:cNvPicPr>
            <a:picLocks noChangeAspect="1" noChangeArrowheads="1"/>
          </p:cNvPicPr>
          <p:nvPr/>
        </p:nvPicPr>
        <p:blipFill>
          <a:blip r:embed="rId3"/>
          <a:srcRect/>
          <a:stretch>
            <a:fillRect/>
          </a:stretch>
        </p:blipFill>
        <p:spPr bwMode="auto">
          <a:xfrm>
            <a:off x="638175" y="3648088"/>
            <a:ext cx="7867650" cy="1638300"/>
          </a:xfrm>
          <a:prstGeom prst="rect">
            <a:avLst/>
          </a:prstGeom>
          <a:noFill/>
          <a:ln w="9525">
            <a:noFill/>
            <a:miter lim="800000"/>
            <a:headEnd/>
            <a:tailEnd/>
          </a:ln>
          <a:effectLst/>
        </p:spPr>
      </p:pic>
      <p:sp>
        <p:nvSpPr>
          <p:cNvPr id="5" name="TextBox 4"/>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sz="3700" dirty="0" smtClean="0"/>
              <a:t>S3C2410X</a:t>
            </a:r>
            <a:r>
              <a:rPr lang="zh-CN" altLang="en-US" sz="3700" dirty="0" smtClean="0"/>
              <a:t>定时器的工作原理</a:t>
            </a:r>
            <a:endParaRPr lang="zh-CN" altLang="en-US" sz="3700" dirty="0"/>
          </a:p>
        </p:txBody>
      </p:sp>
      <p:pic>
        <p:nvPicPr>
          <p:cNvPr id="56322" name="Picture 2"/>
          <p:cNvPicPr>
            <a:picLocks noGrp="1" noChangeAspect="1" noChangeArrowheads="1"/>
          </p:cNvPicPr>
          <p:nvPr>
            <p:ph idx="1"/>
          </p:nvPr>
        </p:nvPicPr>
        <p:blipFill>
          <a:blip r:embed="rId2"/>
          <a:srcRect/>
          <a:stretch>
            <a:fillRect/>
          </a:stretch>
        </p:blipFill>
        <p:spPr bwMode="auto">
          <a:xfrm>
            <a:off x="595312" y="1748631"/>
            <a:ext cx="7953375" cy="3990975"/>
          </a:xfrm>
          <a:prstGeom prst="rect">
            <a:avLst/>
          </a:prstGeom>
          <a:noFill/>
          <a:ln w="9525">
            <a:noFill/>
            <a:miter lim="800000"/>
            <a:headEnd/>
            <a:tailEnd/>
          </a:ln>
          <a:effectLst/>
        </p:spPr>
      </p:pic>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sz="3700" dirty="0" smtClean="0"/>
              <a:t>S3C2410X</a:t>
            </a:r>
            <a:r>
              <a:rPr lang="zh-CN" altLang="en-US" sz="3700" dirty="0" smtClean="0"/>
              <a:t>定时器的工作原理</a:t>
            </a:r>
            <a:endParaRPr lang="zh-CN" altLang="en-US" sz="3700" dirty="0"/>
          </a:p>
        </p:txBody>
      </p:sp>
      <p:pic>
        <p:nvPicPr>
          <p:cNvPr id="57346" name="Picture 2"/>
          <p:cNvPicPr>
            <a:picLocks noGrp="1" noChangeAspect="1" noChangeArrowheads="1"/>
          </p:cNvPicPr>
          <p:nvPr>
            <p:ph idx="1"/>
          </p:nvPr>
        </p:nvPicPr>
        <p:blipFill>
          <a:blip r:embed="rId2"/>
          <a:srcRect/>
          <a:stretch>
            <a:fillRect/>
          </a:stretch>
        </p:blipFill>
        <p:spPr bwMode="auto">
          <a:xfrm>
            <a:off x="571500" y="1748631"/>
            <a:ext cx="8001000" cy="3990975"/>
          </a:xfrm>
          <a:prstGeom prst="rect">
            <a:avLst/>
          </a:prstGeom>
          <a:noFill/>
          <a:ln w="9525">
            <a:noFill/>
            <a:miter lim="800000"/>
            <a:headEnd/>
            <a:tailEnd/>
          </a:ln>
          <a:effectLst/>
        </p:spPr>
      </p:pic>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sz="3700" dirty="0" smtClean="0"/>
              <a:t>S3C2410X</a:t>
            </a:r>
            <a:r>
              <a:rPr lang="zh-CN" altLang="en-US" sz="3700" dirty="0" smtClean="0"/>
              <a:t>定时器的工作原理</a:t>
            </a:r>
            <a:endParaRPr lang="zh-CN" altLang="en-US" sz="3700" dirty="0"/>
          </a:p>
        </p:txBody>
      </p:sp>
      <p:pic>
        <p:nvPicPr>
          <p:cNvPr id="58370" name="Picture 2"/>
          <p:cNvPicPr>
            <a:picLocks noGrp="1" noChangeAspect="1" noChangeArrowheads="1"/>
          </p:cNvPicPr>
          <p:nvPr>
            <p:ph idx="1"/>
          </p:nvPr>
        </p:nvPicPr>
        <p:blipFill>
          <a:blip r:embed="rId2"/>
          <a:srcRect/>
          <a:stretch>
            <a:fillRect/>
          </a:stretch>
        </p:blipFill>
        <p:spPr bwMode="auto">
          <a:xfrm>
            <a:off x="633412" y="1643050"/>
            <a:ext cx="7877175" cy="1676400"/>
          </a:xfrm>
          <a:prstGeom prst="rect">
            <a:avLst/>
          </a:prstGeom>
          <a:noFill/>
          <a:ln w="9525">
            <a:noFill/>
            <a:miter lim="800000"/>
            <a:headEnd/>
            <a:tailEnd/>
          </a:ln>
          <a:effectLst/>
        </p:spPr>
      </p:pic>
      <p:pic>
        <p:nvPicPr>
          <p:cNvPr id="58371" name="Picture 3"/>
          <p:cNvPicPr>
            <a:picLocks noChangeAspect="1" noChangeArrowheads="1"/>
          </p:cNvPicPr>
          <p:nvPr/>
        </p:nvPicPr>
        <p:blipFill>
          <a:blip r:embed="rId3"/>
          <a:srcRect/>
          <a:stretch>
            <a:fillRect/>
          </a:stretch>
        </p:blipFill>
        <p:spPr bwMode="auto">
          <a:xfrm>
            <a:off x="709613" y="3538550"/>
            <a:ext cx="7724775" cy="1676400"/>
          </a:xfrm>
          <a:prstGeom prst="rect">
            <a:avLst/>
          </a:prstGeom>
          <a:noFill/>
          <a:ln w="9525">
            <a:noFill/>
            <a:miter lim="800000"/>
            <a:headEnd/>
            <a:tailEnd/>
          </a:ln>
          <a:effectLst/>
        </p:spPr>
      </p:pic>
      <p:sp>
        <p:nvSpPr>
          <p:cNvPr id="5" name="TextBox 4"/>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14422"/>
            <a:ext cx="8229600" cy="4525963"/>
          </a:xfrm>
        </p:spPr>
        <p:txBody>
          <a:bodyPr>
            <a:normAutofit fontScale="92500" lnSpcReduction="20000"/>
          </a:bodyPr>
          <a:lstStyle/>
          <a:p>
            <a:r>
              <a:rPr lang="zh-CN" altLang="en-US" dirty="0" smtClean="0"/>
              <a:t>晶体管的导通时间也被称为导通角</a:t>
            </a:r>
            <a:r>
              <a:rPr lang="en-US" i="1" dirty="0" smtClean="0">
                <a:sym typeface="Symbol"/>
              </a:rPr>
              <a:t></a:t>
            </a:r>
            <a:r>
              <a:rPr lang="zh-CN" altLang="en-US" dirty="0" smtClean="0"/>
              <a:t>，若改变调制晶体管的开关时间，也就是说通过改变导通角</a:t>
            </a:r>
            <a:r>
              <a:rPr lang="en-US" i="1" dirty="0" smtClean="0">
                <a:sym typeface="Symbol"/>
              </a:rPr>
              <a:t></a:t>
            </a:r>
            <a:r>
              <a:rPr lang="zh-CN" altLang="en-US" dirty="0" smtClean="0"/>
              <a:t>的大小（见图</a:t>
            </a:r>
            <a:r>
              <a:rPr lang="en-US" dirty="0" smtClean="0"/>
              <a:t>4-13</a:t>
            </a:r>
            <a:r>
              <a:rPr lang="zh-CN" altLang="en-US" dirty="0" smtClean="0"/>
              <a:t>），来改变加在负载上的平均电压的大小，以实现对电动机的变速控制，称为脉宽调制（</a:t>
            </a:r>
            <a:r>
              <a:rPr lang="en-US" dirty="0" smtClean="0"/>
              <a:t>PWM</a:t>
            </a:r>
            <a:r>
              <a:rPr lang="zh-CN" altLang="en-US" dirty="0" smtClean="0"/>
              <a:t>）变速控制。在</a:t>
            </a:r>
            <a:r>
              <a:rPr lang="en-US" dirty="0" smtClean="0"/>
              <a:t>PWM</a:t>
            </a:r>
            <a:r>
              <a:rPr lang="zh-CN" altLang="en-US" dirty="0" smtClean="0"/>
              <a:t>变速控制中，系统采用直流电源，放大器的频率是固定的，变速控制通过调节脉宽来实现。</a:t>
            </a:r>
          </a:p>
          <a:p>
            <a:r>
              <a:rPr lang="zh-CN" altLang="en-US" dirty="0" smtClean="0"/>
              <a:t>构成</a:t>
            </a:r>
            <a:r>
              <a:rPr lang="en-US" dirty="0" smtClean="0"/>
              <a:t>PWM</a:t>
            </a:r>
            <a:r>
              <a:rPr lang="zh-CN" altLang="en-US" dirty="0" smtClean="0"/>
              <a:t>的功率转换电路或者采用“</a:t>
            </a:r>
            <a:r>
              <a:rPr lang="en-US" dirty="0" smtClean="0"/>
              <a:t>H</a:t>
            </a:r>
            <a:r>
              <a:rPr lang="zh-CN" altLang="en-US" dirty="0" smtClean="0"/>
              <a:t>”桥式驱动，或者采用“</a:t>
            </a:r>
            <a:r>
              <a:rPr lang="en-US" dirty="0" smtClean="0"/>
              <a:t>T</a:t>
            </a:r>
            <a:r>
              <a:rPr lang="zh-CN" altLang="en-US" dirty="0" smtClean="0"/>
              <a:t>”式驱动。由于“</a:t>
            </a:r>
            <a:r>
              <a:rPr lang="en-US" dirty="0" smtClean="0"/>
              <a:t>T</a:t>
            </a:r>
            <a:r>
              <a:rPr lang="zh-CN" altLang="en-US" dirty="0" smtClean="0"/>
              <a:t>”式电路要求双电源供电，而且功率晶体管承受的反向电压为电源电压的两倍。因此，只适用于小功率低电压的电动机系统。而“</a:t>
            </a:r>
            <a:r>
              <a:rPr lang="en-US" dirty="0" smtClean="0"/>
              <a:t>H</a:t>
            </a:r>
            <a:r>
              <a:rPr lang="zh-CN" altLang="en-US" dirty="0" smtClean="0"/>
              <a:t>”桥式驱动电路只需一个电源，功率晶体管的耐压相对要求也低些，所以应用得较广泛，尤其用在耐高压的电动机系统中。</a:t>
            </a:r>
          </a:p>
          <a:p>
            <a:endParaRPr lang="zh-CN" altLang="en-US" dirty="0"/>
          </a:p>
        </p:txBody>
      </p:sp>
      <p:sp>
        <p:nvSpPr>
          <p:cNvPr id="3" name="标题 2"/>
          <p:cNvSpPr>
            <a:spLocks noGrp="1"/>
          </p:cNvSpPr>
          <p:nvPr>
            <p:ph type="title"/>
          </p:nvPr>
        </p:nvSpPr>
        <p:spPr/>
        <p:txBody>
          <a:bodyPr>
            <a:normAutofit fontScale="90000"/>
          </a:bodyPr>
          <a:lstStyle/>
          <a:p>
            <a:r>
              <a:rPr lang="en-US" altLang="zh-CN" dirty="0" smtClean="0"/>
              <a:t/>
            </a:r>
            <a:br>
              <a:rPr lang="en-US" altLang="zh-CN" dirty="0" smtClean="0"/>
            </a:br>
            <a:r>
              <a:rPr lang="en-US" altLang="zh-CN" dirty="0" smtClean="0"/>
              <a:t/>
            </a:r>
            <a:br>
              <a:rPr lang="en-US" altLang="zh-CN" dirty="0" smtClean="0"/>
            </a:br>
            <a:r>
              <a:rPr lang="zh-CN" altLang="en-US" dirty="0" smtClean="0"/>
              <a:t>直流电动机的</a:t>
            </a:r>
            <a:r>
              <a:rPr lang="en-US" dirty="0" smtClean="0"/>
              <a:t>PWM</a:t>
            </a:r>
            <a:r>
              <a:rPr lang="zh-CN" altLang="en-US" dirty="0" smtClean="0"/>
              <a:t>电路原理</a:t>
            </a:r>
            <a:br>
              <a:rPr lang="zh-CN" altLang="en-US" dirty="0" smtClean="0"/>
            </a:br>
            <a:r>
              <a:rPr lang="zh-CN" altLang="en-US" dirty="0" smtClean="0"/>
              <a:t/>
            </a:r>
            <a:br>
              <a:rPr lang="zh-CN" altLang="en-US" dirty="0" smtClean="0"/>
            </a:br>
            <a:endParaRPr lang="zh-CN" altLang="en-US"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zh-CN" altLang="en-US" dirty="0" smtClean="0"/>
              <a:t>对于开发板中的直流电动机的驱动，由于</a:t>
            </a:r>
            <a:r>
              <a:rPr lang="en-US" dirty="0" smtClean="0"/>
              <a:t>S3C2410X</a:t>
            </a:r>
            <a:r>
              <a:rPr lang="zh-CN" altLang="en-US" dirty="0" smtClean="0"/>
              <a:t>芯片自带</a:t>
            </a:r>
            <a:r>
              <a:rPr lang="en-US" dirty="0" smtClean="0"/>
              <a:t>PWM</a:t>
            </a:r>
            <a:r>
              <a:rPr lang="zh-CN" altLang="en-US" dirty="0" smtClean="0"/>
              <a:t>定时器，所以控制部分省去了三角波产生电路、脉冲调制电路和</a:t>
            </a:r>
            <a:r>
              <a:rPr lang="en-US" dirty="0" smtClean="0"/>
              <a:t>PWM</a:t>
            </a:r>
            <a:r>
              <a:rPr lang="zh-CN" altLang="en-US" dirty="0" smtClean="0"/>
              <a:t>信号延迟及信号分配电路，取而代之的是</a:t>
            </a:r>
            <a:r>
              <a:rPr lang="en-US" dirty="0" smtClean="0"/>
              <a:t>S3C2410X</a:t>
            </a:r>
            <a:r>
              <a:rPr lang="zh-CN" altLang="en-US" dirty="0" smtClean="0"/>
              <a:t>芯片的定时器</a:t>
            </a:r>
            <a:r>
              <a:rPr lang="en-US" dirty="0" smtClean="0"/>
              <a:t>0</a:t>
            </a:r>
            <a:r>
              <a:rPr lang="zh-CN" altLang="en-US" dirty="0" smtClean="0"/>
              <a:t>、</a:t>
            </a:r>
            <a:r>
              <a:rPr lang="en-US" dirty="0" smtClean="0"/>
              <a:t>1</a:t>
            </a:r>
            <a:r>
              <a:rPr lang="zh-CN" altLang="en-US" dirty="0" smtClean="0"/>
              <a:t>组成的双极性</a:t>
            </a:r>
            <a:r>
              <a:rPr lang="en-US" dirty="0" smtClean="0"/>
              <a:t>PWM</a:t>
            </a:r>
            <a:r>
              <a:rPr lang="zh-CN" altLang="en-US" dirty="0" smtClean="0"/>
              <a:t>发生器。</a:t>
            </a:r>
          </a:p>
          <a:p>
            <a:r>
              <a:rPr lang="en-US" dirty="0" smtClean="0"/>
              <a:t>PWM </a:t>
            </a:r>
            <a:r>
              <a:rPr lang="zh-CN" altLang="en-US" dirty="0" smtClean="0"/>
              <a:t>发生器用到的寄存器主要有以下几个。</a:t>
            </a:r>
          </a:p>
          <a:p>
            <a:r>
              <a:rPr lang="zh-CN" altLang="en-US" dirty="0" smtClean="0"/>
              <a:t>（</a:t>
            </a:r>
            <a:r>
              <a:rPr lang="en-US" dirty="0" smtClean="0"/>
              <a:t>1</a:t>
            </a:r>
            <a:r>
              <a:rPr lang="zh-CN" altLang="en-US" dirty="0" smtClean="0"/>
              <a:t>）</a:t>
            </a:r>
            <a:r>
              <a:rPr lang="en-US" dirty="0" smtClean="0"/>
              <a:t>TCFG0</a:t>
            </a:r>
            <a:r>
              <a:rPr lang="zh-CN" altLang="en-US" dirty="0" smtClean="0"/>
              <a:t>，参考：</a:t>
            </a:r>
            <a:r>
              <a:rPr lang="en-US" dirty="0" smtClean="0"/>
              <a:t>Dead zone length=0</a:t>
            </a:r>
            <a:r>
              <a:rPr lang="zh-CN" altLang="en-US" dirty="0" smtClean="0"/>
              <a:t>；</a:t>
            </a:r>
            <a:r>
              <a:rPr lang="en-US" dirty="0" err="1" smtClean="0"/>
              <a:t>prescaler</a:t>
            </a:r>
            <a:r>
              <a:rPr lang="en-US" dirty="0" smtClean="0"/>
              <a:t> value=2</a:t>
            </a:r>
            <a:r>
              <a:rPr lang="zh-CN" altLang="en-US" dirty="0" smtClean="0"/>
              <a:t>。</a:t>
            </a:r>
          </a:p>
          <a:p>
            <a:r>
              <a:rPr lang="zh-CN" altLang="en-US" dirty="0" smtClean="0"/>
              <a:t>（</a:t>
            </a:r>
            <a:r>
              <a:rPr lang="en-US" dirty="0" smtClean="0"/>
              <a:t>2</a:t>
            </a:r>
            <a:r>
              <a:rPr lang="zh-CN" altLang="en-US" dirty="0" smtClean="0"/>
              <a:t>）</a:t>
            </a:r>
            <a:r>
              <a:rPr lang="en-US" dirty="0" smtClean="0"/>
              <a:t>TCFG1</a:t>
            </a:r>
            <a:r>
              <a:rPr lang="zh-CN" altLang="en-US" dirty="0" smtClean="0"/>
              <a:t>。时钟输入频率</a:t>
            </a:r>
            <a:r>
              <a:rPr lang="en-US" dirty="0" smtClean="0"/>
              <a:t>=PCLK/</a:t>
            </a:r>
            <a:r>
              <a:rPr lang="zh-CN" altLang="en-US" dirty="0" smtClean="0"/>
              <a:t>（</a:t>
            </a:r>
            <a:r>
              <a:rPr lang="en-US" dirty="0" err="1" smtClean="0"/>
              <a:t>prescaler</a:t>
            </a:r>
            <a:r>
              <a:rPr lang="en-US" dirty="0" smtClean="0"/>
              <a:t> value+1)/</a:t>
            </a:r>
            <a:r>
              <a:rPr lang="zh-CN" altLang="en-US" dirty="0" smtClean="0"/>
              <a:t>（</a:t>
            </a:r>
            <a:r>
              <a:rPr lang="en-US" dirty="0" smtClean="0"/>
              <a:t>divider value)</a:t>
            </a:r>
            <a:r>
              <a:rPr lang="zh-CN" altLang="en-US" dirty="0" smtClean="0"/>
              <a:t>。</a:t>
            </a:r>
          </a:p>
          <a:p>
            <a:r>
              <a:rPr lang="en-US" dirty="0" err="1" smtClean="0"/>
              <a:t>prescaler</a:t>
            </a:r>
            <a:r>
              <a:rPr lang="en-US" dirty="0" smtClean="0"/>
              <a:t> value</a:t>
            </a:r>
            <a:r>
              <a:rPr lang="zh-CN" altLang="en-US" dirty="0" smtClean="0"/>
              <a:t>由</a:t>
            </a:r>
            <a:r>
              <a:rPr lang="en-US" dirty="0" smtClean="0"/>
              <a:t>TCFG0</a:t>
            </a:r>
            <a:r>
              <a:rPr lang="zh-CN" altLang="en-US" dirty="0" smtClean="0"/>
              <a:t>决定；</a:t>
            </a:r>
            <a:r>
              <a:rPr lang="en-US" dirty="0" smtClean="0"/>
              <a:t>divider value </a:t>
            </a:r>
            <a:r>
              <a:rPr lang="zh-CN" altLang="en-US" dirty="0" smtClean="0"/>
              <a:t>由</a:t>
            </a:r>
            <a:r>
              <a:rPr lang="en-US" dirty="0" smtClean="0"/>
              <a:t>TCFG1</a:t>
            </a:r>
            <a:r>
              <a:rPr lang="zh-CN" altLang="en-US" dirty="0" smtClean="0"/>
              <a:t>决定。</a:t>
            </a:r>
          </a:p>
          <a:p>
            <a:r>
              <a:rPr lang="zh-CN" altLang="en-US" dirty="0" smtClean="0"/>
              <a:t>参考：无</a:t>
            </a:r>
            <a:r>
              <a:rPr lang="en-US" dirty="0" smtClean="0"/>
              <a:t>DMA</a:t>
            </a:r>
            <a:r>
              <a:rPr lang="zh-CN" altLang="en-US" dirty="0" smtClean="0"/>
              <a:t>模式，</a:t>
            </a:r>
            <a:r>
              <a:rPr lang="en-US" dirty="0" smtClean="0"/>
              <a:t>divider value=2</a:t>
            </a:r>
            <a:r>
              <a:rPr lang="zh-CN" altLang="en-US" dirty="0" smtClean="0"/>
              <a:t>。本系统中</a:t>
            </a:r>
            <a:r>
              <a:rPr lang="en-US" dirty="0" smtClean="0"/>
              <a:t>PCLK=50.7MHz</a:t>
            </a:r>
            <a:r>
              <a:rPr lang="zh-CN" altLang="en-US" dirty="0" smtClean="0"/>
              <a:t>。</a:t>
            </a:r>
            <a:r>
              <a:rPr lang="en-US" dirty="0" smtClean="0"/>
              <a:t> 	</a:t>
            </a:r>
            <a:endParaRPr lang="zh-CN" altLang="en-US" dirty="0" smtClean="0"/>
          </a:p>
          <a:p>
            <a:r>
              <a:rPr lang="zh-CN" altLang="en-US" dirty="0" smtClean="0"/>
              <a:t>（</a:t>
            </a:r>
            <a:r>
              <a:rPr lang="en-US" dirty="0" smtClean="0"/>
              <a:t>3</a:t>
            </a:r>
            <a:r>
              <a:rPr lang="zh-CN" altLang="en-US" dirty="0" smtClean="0"/>
              <a:t>）</a:t>
            </a:r>
            <a:r>
              <a:rPr lang="en-US" dirty="0" smtClean="0"/>
              <a:t>TCON</a:t>
            </a:r>
            <a:r>
              <a:rPr lang="zh-CN" altLang="en-US" dirty="0" smtClean="0"/>
              <a:t>。参考：</a:t>
            </a:r>
            <a:r>
              <a:rPr lang="en-US" dirty="0" smtClean="0"/>
              <a:t>dead zone operation enable</a:t>
            </a:r>
            <a:r>
              <a:rPr lang="zh-CN" altLang="en-US" dirty="0" smtClean="0"/>
              <a:t>；</a:t>
            </a:r>
            <a:r>
              <a:rPr lang="en-US" dirty="0" smtClean="0"/>
              <a:t>Inverter off</a:t>
            </a:r>
            <a:r>
              <a:rPr lang="zh-CN" altLang="en-US" dirty="0" smtClean="0"/>
              <a:t>。</a:t>
            </a:r>
          </a:p>
          <a:p>
            <a:r>
              <a:rPr lang="zh-CN" altLang="en-US" dirty="0" smtClean="0"/>
              <a:t>（</a:t>
            </a:r>
            <a:r>
              <a:rPr lang="en-US" dirty="0" smtClean="0"/>
              <a:t>4</a:t>
            </a:r>
            <a:r>
              <a:rPr lang="zh-CN" altLang="en-US" dirty="0" smtClean="0"/>
              <a:t>）</a:t>
            </a:r>
            <a:r>
              <a:rPr lang="en-US" dirty="0" smtClean="0"/>
              <a:t>TCNTB0&amp;TCMPB0</a:t>
            </a:r>
            <a:r>
              <a:rPr lang="zh-CN" altLang="en-US" dirty="0" smtClean="0"/>
              <a:t>。</a:t>
            </a:r>
            <a:r>
              <a:rPr lang="en-US" dirty="0" smtClean="0"/>
              <a:t>TCNTB0</a:t>
            </a:r>
            <a:r>
              <a:rPr lang="zh-CN" altLang="en-US" dirty="0" smtClean="0"/>
              <a:t>决定了脉冲的频率，</a:t>
            </a:r>
            <a:r>
              <a:rPr lang="en-US" dirty="0" smtClean="0"/>
              <a:t>TCMPB0</a:t>
            </a:r>
            <a:r>
              <a:rPr lang="zh-CN" altLang="en-US" dirty="0" smtClean="0"/>
              <a:t>决定了正脉冲的宽度。</a:t>
            </a:r>
          </a:p>
          <a:p>
            <a:r>
              <a:rPr lang="zh-CN" altLang="en-US" dirty="0" smtClean="0"/>
              <a:t>当</a:t>
            </a:r>
            <a:r>
              <a:rPr lang="en-US" dirty="0" smtClean="0"/>
              <a:t>TCMPB0=TCNTB0/2</a:t>
            </a:r>
            <a:r>
              <a:rPr lang="zh-CN" altLang="en-US" dirty="0" smtClean="0"/>
              <a:t>时，正负脉冲宽度相同；当</a:t>
            </a:r>
            <a:r>
              <a:rPr lang="en-US" dirty="0" smtClean="0"/>
              <a:t>TCMPB0</a:t>
            </a:r>
            <a:r>
              <a:rPr lang="zh-CN" altLang="en-US" dirty="0" smtClean="0"/>
              <a:t>由</a:t>
            </a:r>
            <a:r>
              <a:rPr lang="en-US" dirty="0" smtClean="0"/>
              <a:t>0</a:t>
            </a:r>
            <a:r>
              <a:rPr lang="zh-CN" altLang="en-US" dirty="0" smtClean="0"/>
              <a:t>变到</a:t>
            </a:r>
            <a:r>
              <a:rPr lang="en-US" dirty="0" smtClean="0"/>
              <a:t>TCNTB0</a:t>
            </a:r>
            <a:r>
              <a:rPr lang="zh-CN" altLang="en-US" dirty="0" smtClean="0"/>
              <a:t>时，负脉冲宽度不断增加。参考：脉冲频率为</a:t>
            </a:r>
            <a:r>
              <a:rPr lang="en-US" dirty="0" smtClean="0"/>
              <a:t>1Hz</a:t>
            </a:r>
            <a:r>
              <a:rPr lang="zh-CN" altLang="en-US" dirty="0" smtClean="0"/>
              <a:t>。</a:t>
            </a:r>
          </a:p>
          <a:p>
            <a:endParaRPr lang="zh-CN" altLang="en-US" dirty="0"/>
          </a:p>
        </p:txBody>
      </p:sp>
      <p:sp>
        <p:nvSpPr>
          <p:cNvPr id="3" name="标题 2"/>
          <p:cNvSpPr>
            <a:spLocks noGrp="1"/>
          </p:cNvSpPr>
          <p:nvPr>
            <p:ph type="title"/>
          </p:nvPr>
        </p:nvSpPr>
        <p:spPr/>
        <p:txBody>
          <a:bodyPr>
            <a:noAutofit/>
          </a:bodyPr>
          <a:lstStyle/>
          <a:p>
            <a:r>
              <a:rPr lang="en-US" altLang="zh-CN" sz="3700" dirty="0" smtClean="0"/>
              <a:t/>
            </a:r>
            <a:br>
              <a:rPr lang="en-US" altLang="zh-CN" sz="3700" dirty="0" smtClean="0"/>
            </a:br>
            <a:r>
              <a:rPr lang="zh-CN" altLang="en-US" sz="3700" dirty="0" smtClean="0"/>
              <a:t>开发平台中直流电动机驱动的实现</a:t>
            </a:r>
            <a:br>
              <a:rPr lang="zh-CN" altLang="en-US" sz="3700" dirty="0" smtClean="0"/>
            </a:b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en-US" altLang="zh-CN" dirty="0" smtClean="0"/>
              <a:t>【</a:t>
            </a:r>
            <a:r>
              <a:rPr lang="zh-CN" altLang="en-US" dirty="0" smtClean="0"/>
              <a:t>例</a:t>
            </a:r>
            <a:r>
              <a:rPr lang="en-US" b="1" dirty="0" smtClean="0"/>
              <a:t>4-3</a:t>
            </a:r>
            <a:r>
              <a:rPr lang="en-US" altLang="zh-CN" dirty="0" smtClean="0"/>
              <a:t>】</a:t>
            </a:r>
            <a:r>
              <a:rPr lang="en-US" dirty="0" smtClean="0"/>
              <a:t>  PWM</a:t>
            </a:r>
            <a:r>
              <a:rPr lang="zh-CN" altLang="en-US" dirty="0" smtClean="0"/>
              <a:t>直流电动机驱动程序。</a:t>
            </a:r>
          </a:p>
          <a:p>
            <a:r>
              <a:rPr lang="zh-CN" altLang="en-US" dirty="0" smtClean="0"/>
              <a:t>主要程序参考代码如下：</a:t>
            </a:r>
          </a:p>
          <a:p>
            <a:r>
              <a:rPr lang="en-US" dirty="0" smtClean="0"/>
              <a:t> </a:t>
            </a:r>
            <a:endParaRPr lang="zh-CN" altLang="en-US" dirty="0" smtClean="0"/>
          </a:p>
          <a:p>
            <a:r>
              <a:rPr lang="en-US" dirty="0" smtClean="0"/>
              <a:t>//</a:t>
            </a:r>
            <a:r>
              <a:rPr lang="zh-CN" altLang="en-US" dirty="0" smtClean="0"/>
              <a:t>主程序</a:t>
            </a:r>
          </a:p>
          <a:p>
            <a:r>
              <a:rPr lang="en-US" dirty="0" err="1" smtClean="0"/>
              <a:t>int</a:t>
            </a:r>
            <a:r>
              <a:rPr lang="en-US" dirty="0" smtClean="0"/>
              <a:t> main(void)</a:t>
            </a:r>
            <a:endParaRPr lang="zh-CN" altLang="en-US" dirty="0" smtClean="0"/>
          </a:p>
          <a:p>
            <a:r>
              <a:rPr lang="en-US" dirty="0" smtClean="0"/>
              <a:t>{</a:t>
            </a:r>
            <a:endParaRPr lang="zh-CN" altLang="en-US" dirty="0" smtClean="0"/>
          </a:p>
          <a:p>
            <a:r>
              <a:rPr lang="en-US" dirty="0" smtClean="0"/>
              <a:t>     </a:t>
            </a:r>
            <a:r>
              <a:rPr lang="en-US" dirty="0" err="1" smtClean="0"/>
              <a:t>int</a:t>
            </a:r>
            <a:r>
              <a:rPr lang="en-US" dirty="0" smtClean="0"/>
              <a:t> </a:t>
            </a:r>
            <a:r>
              <a:rPr lang="en-US" dirty="0" err="1" smtClean="0"/>
              <a:t>i,j,ADData,lastADData,count</a:t>
            </a:r>
            <a:r>
              <a:rPr lang="en-US" dirty="0" smtClean="0"/>
              <a:t>=0;</a:t>
            </a:r>
            <a:endParaRPr lang="zh-CN" altLang="en-US" dirty="0" smtClean="0"/>
          </a:p>
          <a:p>
            <a:r>
              <a:rPr lang="en-US" dirty="0" smtClean="0"/>
              <a:t>     </a:t>
            </a:r>
            <a:r>
              <a:rPr lang="en-US" dirty="0" err="1" smtClean="0"/>
              <a:t>ARMTargetInit</a:t>
            </a:r>
            <a:r>
              <a:rPr lang="en-US" dirty="0" smtClean="0"/>
              <a:t>();	//</a:t>
            </a:r>
            <a:r>
              <a:rPr lang="zh-CN" altLang="en-US" dirty="0" smtClean="0"/>
              <a:t>开发版初始化</a:t>
            </a:r>
          </a:p>
          <a:p>
            <a:r>
              <a:rPr lang="en-US" dirty="0" smtClean="0"/>
              <a:t>     </a:t>
            </a:r>
            <a:r>
              <a:rPr lang="en-US" dirty="0" err="1" smtClean="0"/>
              <a:t>init_MotorPort</a:t>
            </a:r>
            <a:r>
              <a:rPr lang="en-US" dirty="0" smtClean="0"/>
              <a:t>();</a:t>
            </a:r>
            <a:endParaRPr lang="zh-CN" altLang="en-US" dirty="0" smtClean="0"/>
          </a:p>
          <a:p>
            <a:r>
              <a:rPr lang="en-US" dirty="0" smtClean="0"/>
              <a:t>     </a:t>
            </a:r>
            <a:r>
              <a:rPr lang="en-US" dirty="0" err="1" smtClean="0"/>
              <a:t>init_ADdevice</a:t>
            </a:r>
            <a:r>
              <a:rPr lang="en-US" dirty="0" smtClean="0"/>
              <a:t>();</a:t>
            </a:r>
            <a:endParaRPr lang="zh-CN" altLang="en-US" dirty="0" smtClean="0"/>
          </a:p>
          <a:p>
            <a:r>
              <a:rPr lang="en-US" dirty="0" smtClean="0"/>
              <a:t>     </a:t>
            </a:r>
            <a:r>
              <a:rPr lang="en-US" dirty="0" err="1" smtClean="0"/>
              <a:t>Uart_Printf</a:t>
            </a:r>
            <a:r>
              <a:rPr lang="en-US" dirty="0" smtClean="0"/>
              <a:t>(0,"\</a:t>
            </a:r>
            <a:r>
              <a:rPr lang="en-US" dirty="0" err="1" smtClean="0"/>
              <a:t>nBegin</a:t>
            </a:r>
            <a:r>
              <a:rPr lang="en-US" dirty="0" smtClean="0"/>
              <a:t> control DC motor.\t\</a:t>
            </a:r>
            <a:r>
              <a:rPr lang="en-US" dirty="0" err="1" smtClean="0"/>
              <a:t>tPress</a:t>
            </a:r>
            <a:r>
              <a:rPr lang="en-US" dirty="0" smtClean="0"/>
              <a:t> any key to stop DC motor.\n");</a:t>
            </a:r>
            <a:endParaRPr lang="zh-CN" altLang="en-US" dirty="0" smtClean="0"/>
          </a:p>
          <a:p>
            <a:r>
              <a:rPr lang="en-US" dirty="0" smtClean="0"/>
              <a:t>     for(;;)</a:t>
            </a:r>
            <a:endParaRPr lang="zh-CN" altLang="en-US" dirty="0" smtClean="0"/>
          </a:p>
          <a:p>
            <a:r>
              <a:rPr lang="en-US" dirty="0" smtClean="0"/>
              <a:t>     {</a:t>
            </a:r>
            <a:endParaRPr lang="zh-CN" altLang="en-US" dirty="0"/>
          </a:p>
        </p:txBody>
      </p:sp>
      <p:sp>
        <p:nvSpPr>
          <p:cNvPr id="3" name="标题 2"/>
          <p:cNvSpPr>
            <a:spLocks noGrp="1"/>
          </p:cNvSpPr>
          <p:nvPr>
            <p:ph type="title"/>
          </p:nvPr>
        </p:nvSpPr>
        <p:spPr/>
        <p:txBody>
          <a:bodyPr>
            <a:normAutofit/>
          </a:bodyPr>
          <a:lstStyle/>
          <a:p>
            <a:r>
              <a:rPr lang="zh-CN" altLang="en-US" sz="3700" dirty="0" smtClean="0"/>
              <a:t>参考程序</a:t>
            </a: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r>
              <a:rPr lang="en-US" b="1" dirty="0" smtClean="0"/>
              <a:t>10</a:t>
            </a:r>
            <a:r>
              <a:rPr lang="zh-CN" altLang="en-US" b="1" dirty="0" smtClean="0"/>
              <a:t>．通用串行异步通信口（</a:t>
            </a:r>
            <a:r>
              <a:rPr lang="en-US" b="1" dirty="0" smtClean="0"/>
              <a:t>UART</a:t>
            </a:r>
            <a:r>
              <a:rPr lang="zh-CN" altLang="en-US" b="1" dirty="0" smtClean="0"/>
              <a:t>）</a:t>
            </a:r>
          </a:p>
          <a:p>
            <a:r>
              <a:rPr lang="en-US" dirty="0" smtClean="0"/>
              <a:t>●  3</a:t>
            </a:r>
            <a:r>
              <a:rPr lang="zh-CN" altLang="en-US" dirty="0" smtClean="0"/>
              <a:t>通道基于</a:t>
            </a:r>
            <a:r>
              <a:rPr lang="en-US" dirty="0" smtClean="0"/>
              <a:t>DMA</a:t>
            </a:r>
            <a:r>
              <a:rPr lang="zh-CN" altLang="en-US" dirty="0" smtClean="0"/>
              <a:t>或基于中断操作的</a:t>
            </a:r>
            <a:r>
              <a:rPr lang="en-US" dirty="0" smtClean="0"/>
              <a:t>UART</a:t>
            </a:r>
            <a:r>
              <a:rPr lang="zh-CN" altLang="en-US" dirty="0" smtClean="0"/>
              <a:t>；</a:t>
            </a:r>
            <a:r>
              <a:rPr lang="en-US" dirty="0" smtClean="0"/>
              <a:t> </a:t>
            </a:r>
            <a:endParaRPr lang="zh-CN" altLang="en-US" dirty="0" smtClean="0"/>
          </a:p>
          <a:p>
            <a:r>
              <a:rPr lang="en-US" dirty="0" smtClean="0"/>
              <a:t>●  </a:t>
            </a:r>
            <a:r>
              <a:rPr lang="zh-CN" altLang="en-US" dirty="0" smtClean="0"/>
              <a:t>支持</a:t>
            </a:r>
            <a:r>
              <a:rPr lang="en-US" dirty="0" smtClean="0"/>
              <a:t>5</a:t>
            </a:r>
            <a:r>
              <a:rPr lang="zh-CN" altLang="en-US" dirty="0" smtClean="0"/>
              <a:t>位、</a:t>
            </a:r>
            <a:r>
              <a:rPr lang="en-US" dirty="0" smtClean="0"/>
              <a:t>6</a:t>
            </a:r>
            <a:r>
              <a:rPr lang="zh-CN" altLang="en-US" dirty="0" smtClean="0"/>
              <a:t>位、</a:t>
            </a:r>
            <a:r>
              <a:rPr lang="en-US" dirty="0" smtClean="0"/>
              <a:t>7</a:t>
            </a:r>
            <a:r>
              <a:rPr lang="zh-CN" altLang="en-US" dirty="0" smtClean="0"/>
              <a:t>位或</a:t>
            </a:r>
            <a:r>
              <a:rPr lang="en-US" dirty="0" smtClean="0"/>
              <a:t>8</a:t>
            </a:r>
            <a:r>
              <a:rPr lang="zh-CN" altLang="en-US" dirty="0" smtClean="0"/>
              <a:t>位串行数据发送</a:t>
            </a:r>
            <a:r>
              <a:rPr lang="en-US" dirty="0" smtClean="0"/>
              <a:t>/</a:t>
            </a:r>
            <a:r>
              <a:rPr lang="zh-CN" altLang="en-US" dirty="0" smtClean="0"/>
              <a:t>接收（</a:t>
            </a:r>
            <a:r>
              <a:rPr lang="en-US" dirty="0" err="1" smtClean="0"/>
              <a:t>Tx</a:t>
            </a:r>
            <a:r>
              <a:rPr lang="en-US" dirty="0" smtClean="0"/>
              <a:t>/Rx</a:t>
            </a:r>
            <a:r>
              <a:rPr lang="zh-CN" altLang="en-US" dirty="0" smtClean="0"/>
              <a:t>）；</a:t>
            </a:r>
          </a:p>
          <a:p>
            <a:r>
              <a:rPr lang="en-US" dirty="0" smtClean="0"/>
              <a:t>●  </a:t>
            </a:r>
            <a:r>
              <a:rPr lang="zh-CN" altLang="en-US" dirty="0" smtClean="0"/>
              <a:t>可编程的波特率；</a:t>
            </a:r>
          </a:p>
          <a:p>
            <a:r>
              <a:rPr lang="en-US" dirty="0" smtClean="0"/>
              <a:t>●  </a:t>
            </a:r>
            <a:r>
              <a:rPr lang="zh-CN" altLang="en-US" dirty="0" smtClean="0"/>
              <a:t>支持</a:t>
            </a:r>
            <a:r>
              <a:rPr lang="en-US" dirty="0" smtClean="0"/>
              <a:t>IrDA 1.0</a:t>
            </a:r>
            <a:r>
              <a:rPr lang="zh-CN" altLang="en-US" dirty="0" smtClean="0"/>
              <a:t>；</a:t>
            </a:r>
          </a:p>
          <a:p>
            <a:r>
              <a:rPr lang="en-US" dirty="0" smtClean="0"/>
              <a:t>●  </a:t>
            </a:r>
            <a:r>
              <a:rPr lang="zh-CN" altLang="en-US" dirty="0" smtClean="0"/>
              <a:t>具有回环测试功能；</a:t>
            </a:r>
            <a:r>
              <a:rPr lang="en-US" dirty="0" smtClean="0"/>
              <a:t> </a:t>
            </a:r>
            <a:endParaRPr lang="zh-CN" altLang="en-US" dirty="0" smtClean="0"/>
          </a:p>
          <a:p>
            <a:r>
              <a:rPr lang="en-US" dirty="0" smtClean="0"/>
              <a:t>●  </a:t>
            </a:r>
            <a:r>
              <a:rPr lang="zh-CN" altLang="en-US" dirty="0" smtClean="0"/>
              <a:t>每个通道有内置的</a:t>
            </a:r>
            <a:r>
              <a:rPr lang="en-US" dirty="0" smtClean="0"/>
              <a:t>16</a:t>
            </a:r>
            <a:r>
              <a:rPr lang="zh-CN" altLang="en-US" dirty="0" smtClean="0"/>
              <a:t>字节发送</a:t>
            </a:r>
            <a:r>
              <a:rPr lang="en-US" dirty="0" smtClean="0"/>
              <a:t>FIFO</a:t>
            </a:r>
            <a:r>
              <a:rPr lang="zh-CN" altLang="en-US" dirty="0" smtClean="0"/>
              <a:t>和</a:t>
            </a:r>
            <a:r>
              <a:rPr lang="en-US" dirty="0" smtClean="0"/>
              <a:t>16</a:t>
            </a:r>
            <a:r>
              <a:rPr lang="zh-CN" altLang="en-US" dirty="0" smtClean="0"/>
              <a:t>字节接收</a:t>
            </a:r>
            <a:r>
              <a:rPr lang="en-US" dirty="0" smtClean="0"/>
              <a:t>FIFO</a:t>
            </a:r>
            <a:r>
              <a:rPr lang="zh-CN" altLang="en-US" dirty="0" smtClean="0"/>
              <a:t>。</a:t>
            </a:r>
          </a:p>
          <a:p>
            <a:r>
              <a:rPr lang="en-US" b="1" dirty="0" smtClean="0"/>
              <a:t>11</a:t>
            </a:r>
            <a:r>
              <a:rPr lang="zh-CN" altLang="en-US" b="1" dirty="0" smtClean="0"/>
              <a:t>．</a:t>
            </a:r>
            <a:r>
              <a:rPr lang="en-US" b="1" dirty="0" smtClean="0"/>
              <a:t>DMA </a:t>
            </a:r>
            <a:r>
              <a:rPr lang="zh-CN" altLang="en-US" b="1" dirty="0" smtClean="0"/>
              <a:t>控制器</a:t>
            </a:r>
            <a:r>
              <a:rPr lang="en-US" b="1" dirty="0" smtClean="0"/>
              <a:t> </a:t>
            </a:r>
            <a:endParaRPr lang="zh-CN" altLang="en-US" b="1" dirty="0" smtClean="0"/>
          </a:p>
          <a:p>
            <a:r>
              <a:rPr lang="en-US" dirty="0" smtClean="0"/>
              <a:t>●  4</a:t>
            </a:r>
            <a:r>
              <a:rPr lang="zh-CN" altLang="en-US" dirty="0" smtClean="0"/>
              <a:t>通道</a:t>
            </a:r>
            <a:r>
              <a:rPr lang="en-US" dirty="0" smtClean="0"/>
              <a:t>DMA</a:t>
            </a:r>
            <a:r>
              <a:rPr lang="zh-CN" altLang="en-US" dirty="0" smtClean="0"/>
              <a:t>控制器；</a:t>
            </a:r>
            <a:r>
              <a:rPr lang="en-US" dirty="0" smtClean="0"/>
              <a:t> </a:t>
            </a:r>
            <a:endParaRPr lang="zh-CN" altLang="en-US" dirty="0" smtClean="0"/>
          </a:p>
          <a:p>
            <a:r>
              <a:rPr lang="en-US" dirty="0" smtClean="0"/>
              <a:t>●  </a:t>
            </a:r>
            <a:r>
              <a:rPr lang="zh-CN" altLang="en-US" dirty="0" smtClean="0"/>
              <a:t>支持存储器到存储器、</a:t>
            </a:r>
            <a:r>
              <a:rPr lang="en-US" dirty="0" smtClean="0"/>
              <a:t>IO</a:t>
            </a:r>
            <a:r>
              <a:rPr lang="zh-CN" altLang="en-US" dirty="0" smtClean="0"/>
              <a:t>到存储器、存储器到</a:t>
            </a:r>
            <a:r>
              <a:rPr lang="en-US" dirty="0" smtClean="0"/>
              <a:t>IO</a:t>
            </a:r>
            <a:r>
              <a:rPr lang="zh-CN" altLang="en-US" dirty="0" smtClean="0"/>
              <a:t>和</a:t>
            </a:r>
            <a:r>
              <a:rPr lang="en-US" dirty="0" smtClean="0"/>
              <a:t>IO</a:t>
            </a:r>
            <a:r>
              <a:rPr lang="zh-CN" altLang="en-US" dirty="0" smtClean="0"/>
              <a:t>到</a:t>
            </a:r>
            <a:r>
              <a:rPr lang="en-US" dirty="0" smtClean="0"/>
              <a:t>IO</a:t>
            </a:r>
            <a:r>
              <a:rPr lang="zh-CN" altLang="en-US" dirty="0" smtClean="0"/>
              <a:t>传输；</a:t>
            </a:r>
            <a:r>
              <a:rPr lang="en-US" dirty="0" smtClean="0"/>
              <a:t> </a:t>
            </a:r>
            <a:endParaRPr lang="zh-CN" altLang="en-US" dirty="0" smtClean="0"/>
          </a:p>
          <a:p>
            <a:r>
              <a:rPr lang="en-US" dirty="0" smtClean="0"/>
              <a:t>●  </a:t>
            </a:r>
            <a:r>
              <a:rPr lang="zh-CN" altLang="en-US" dirty="0" smtClean="0"/>
              <a:t>突发传输模式增强了传输速率。</a:t>
            </a:r>
          </a:p>
          <a:p>
            <a:endParaRPr lang="zh-CN" altLang="en-US" dirty="0"/>
          </a:p>
        </p:txBody>
      </p:sp>
      <p:sp>
        <p:nvSpPr>
          <p:cNvPr id="2" name="标题 1"/>
          <p:cNvSpPr>
            <a:spLocks noGrp="1"/>
          </p:cNvSpPr>
          <p:nvPr>
            <p:ph type="title"/>
          </p:nvPr>
        </p:nvSpPr>
        <p:spPr/>
        <p:txBody>
          <a:bodyPr>
            <a:normAutofit/>
          </a:bodyPr>
          <a:lstStyle/>
          <a:p>
            <a:r>
              <a:rPr lang="en-US" sz="3700" dirty="0" smtClean="0"/>
              <a:t>S3C2410X</a:t>
            </a:r>
            <a:r>
              <a:rPr lang="zh-CN" altLang="en-US" sz="3700" dirty="0" smtClean="0"/>
              <a:t>的特点</a:t>
            </a: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62500" lnSpcReduction="20000"/>
          </a:bodyPr>
          <a:lstStyle/>
          <a:p>
            <a:r>
              <a:rPr lang="zh-CN" altLang="en-US" dirty="0" smtClean="0"/>
              <a:t> </a:t>
            </a:r>
            <a:r>
              <a:rPr lang="en-US" dirty="0" smtClean="0"/>
              <a:t>for(</a:t>
            </a:r>
            <a:r>
              <a:rPr lang="en-US" dirty="0" err="1" smtClean="0"/>
              <a:t>i</a:t>
            </a:r>
            <a:r>
              <a:rPr lang="en-US" dirty="0" smtClean="0"/>
              <a:t>=0;i&lt;2;i++)</a:t>
            </a:r>
            <a:endParaRPr lang="zh-CN" altLang="en-US" dirty="0" smtClean="0"/>
          </a:p>
          <a:p>
            <a:r>
              <a:rPr lang="en-US" dirty="0" smtClean="0"/>
              <a:t>          </a:t>
            </a:r>
            <a:r>
              <a:rPr lang="en-US" dirty="0" err="1" smtClean="0"/>
              <a:t>ADData</a:t>
            </a:r>
            <a:r>
              <a:rPr lang="en-US" dirty="0" smtClean="0"/>
              <a:t>=</a:t>
            </a:r>
            <a:r>
              <a:rPr lang="en-US" dirty="0" err="1" smtClean="0"/>
              <a:t>GetADresult</a:t>
            </a:r>
            <a:r>
              <a:rPr lang="en-US" dirty="0" smtClean="0"/>
              <a:t>(0);       	//</a:t>
            </a:r>
            <a:r>
              <a:rPr lang="zh-CN" altLang="en-US" dirty="0" smtClean="0"/>
              <a:t>取采样值</a:t>
            </a:r>
          </a:p>
          <a:p>
            <a:r>
              <a:rPr lang="en-US" dirty="0" smtClean="0"/>
              <a:t>          </a:t>
            </a:r>
            <a:r>
              <a:rPr lang="en-US" dirty="0" err="1" smtClean="0"/>
              <a:t>Uart_Printf</a:t>
            </a:r>
            <a:r>
              <a:rPr lang="en-US" dirty="0" smtClean="0"/>
              <a:t>(0,"addata=%</a:t>
            </a:r>
            <a:r>
              <a:rPr lang="en-US" dirty="0" err="1" smtClean="0"/>
              <a:t>d",ADData</a:t>
            </a:r>
            <a:r>
              <a:rPr lang="en-US" dirty="0" smtClean="0"/>
              <a:t>);</a:t>
            </a:r>
            <a:endParaRPr lang="zh-CN" altLang="en-US" dirty="0" smtClean="0"/>
          </a:p>
          <a:p>
            <a:r>
              <a:rPr lang="en-US" dirty="0" smtClean="0"/>
              <a:t>               </a:t>
            </a:r>
            <a:r>
              <a:rPr lang="en-US" dirty="0" err="1" smtClean="0"/>
              <a:t>hudelay</a:t>
            </a:r>
            <a:r>
              <a:rPr lang="en-US" dirty="0" smtClean="0"/>
              <a:t>(10);</a:t>
            </a:r>
            <a:endParaRPr lang="zh-CN" altLang="en-US" dirty="0" smtClean="0"/>
          </a:p>
          <a:p>
            <a:r>
              <a:rPr lang="en-US" dirty="0" smtClean="0"/>
              <a:t>               </a:t>
            </a:r>
            <a:r>
              <a:rPr lang="en-US" dirty="0" err="1" smtClean="0"/>
              <a:t>SetPWM</a:t>
            </a:r>
            <a:r>
              <a:rPr lang="en-US" dirty="0" smtClean="0"/>
              <a:t>((ADData-512)*MOTOR_CONT/1024);</a:t>
            </a:r>
            <a:endParaRPr lang="zh-CN" altLang="en-US" dirty="0" smtClean="0"/>
          </a:p>
          <a:p>
            <a:r>
              <a:rPr lang="en-US" dirty="0" smtClean="0"/>
              <a:t>               </a:t>
            </a:r>
            <a:r>
              <a:rPr lang="en-US" dirty="0" err="1" smtClean="0"/>
              <a:t>hudelay</a:t>
            </a:r>
            <a:r>
              <a:rPr lang="en-US" dirty="0" smtClean="0"/>
              <a:t>(10);</a:t>
            </a:r>
            <a:endParaRPr lang="zh-CN" altLang="en-US" dirty="0" smtClean="0"/>
          </a:p>
          <a:p>
            <a:r>
              <a:rPr lang="en-US" dirty="0" smtClean="0"/>
              <a:t>               if((rUTRSTAT0 &amp; 0x1))	//</a:t>
            </a:r>
            <a:r>
              <a:rPr lang="zh-CN" altLang="en-US" dirty="0" smtClean="0"/>
              <a:t>有输入，则跳出</a:t>
            </a:r>
          </a:p>
          <a:p>
            <a:r>
              <a:rPr lang="en-US" dirty="0" smtClean="0"/>
              <a:t>               {</a:t>
            </a:r>
            <a:endParaRPr lang="zh-CN" altLang="en-US" dirty="0" smtClean="0"/>
          </a:p>
          <a:p>
            <a:r>
              <a:rPr lang="en-US" dirty="0" smtClean="0"/>
              <a:t>                    *</a:t>
            </a:r>
            <a:r>
              <a:rPr lang="en-US" dirty="0" err="1" smtClean="0"/>
              <a:t>Revdata</a:t>
            </a:r>
            <a:r>
              <a:rPr lang="en-US" dirty="0" smtClean="0"/>
              <a:t>=RdURXH0();</a:t>
            </a:r>
            <a:endParaRPr lang="zh-CN" altLang="en-US" dirty="0" smtClean="0"/>
          </a:p>
          <a:p>
            <a:r>
              <a:rPr lang="en-US" dirty="0" smtClean="0"/>
              <a:t>                    break;</a:t>
            </a:r>
            <a:endParaRPr lang="zh-CN" altLang="en-US" dirty="0" smtClean="0"/>
          </a:p>
          <a:p>
            <a:r>
              <a:rPr lang="en-US" dirty="0" smtClean="0"/>
              <a:t>               }</a:t>
            </a:r>
            <a:endParaRPr lang="zh-CN" altLang="en-US" dirty="0" smtClean="0"/>
          </a:p>
          <a:p>
            <a:r>
              <a:rPr lang="en-US" dirty="0" smtClean="0"/>
              <a:t>     }</a:t>
            </a:r>
            <a:endParaRPr lang="zh-CN" altLang="en-US" dirty="0" smtClean="0"/>
          </a:p>
          <a:p>
            <a:r>
              <a:rPr lang="en-US" dirty="0" smtClean="0"/>
              <a:t>     </a:t>
            </a:r>
            <a:r>
              <a:rPr lang="en-US" dirty="0" err="1" smtClean="0"/>
              <a:t>SetPWM</a:t>
            </a:r>
            <a:r>
              <a:rPr lang="en-US" dirty="0" smtClean="0"/>
              <a:t>(0);</a:t>
            </a:r>
            <a:endParaRPr lang="zh-CN" altLang="en-US" dirty="0" smtClean="0"/>
          </a:p>
          <a:p>
            <a:r>
              <a:rPr lang="en-US" dirty="0" smtClean="0"/>
              <a:t>     </a:t>
            </a:r>
            <a:r>
              <a:rPr lang="en-US" dirty="0" err="1" smtClean="0"/>
              <a:t>hudelay</a:t>
            </a:r>
            <a:r>
              <a:rPr lang="en-US" dirty="0" smtClean="0"/>
              <a:t>(10);</a:t>
            </a:r>
            <a:endParaRPr lang="zh-CN" altLang="en-US" dirty="0" smtClean="0"/>
          </a:p>
          <a:p>
            <a:r>
              <a:rPr lang="en-US" dirty="0" smtClean="0"/>
              <a:t>     return 0;</a:t>
            </a:r>
            <a:endParaRPr lang="zh-CN" altLang="en-US" dirty="0" smtClean="0"/>
          </a:p>
          <a:p>
            <a:r>
              <a:rPr lang="en-US" dirty="0" smtClean="0"/>
              <a:t>}</a:t>
            </a:r>
            <a:endParaRPr lang="zh-CN" altLang="en-US" dirty="0" smtClean="0"/>
          </a:p>
          <a:p>
            <a:r>
              <a:rPr lang="en-US" dirty="0" smtClean="0"/>
              <a:t> </a:t>
            </a:r>
            <a:endParaRPr lang="zh-CN" altLang="en-US" dirty="0" smtClean="0"/>
          </a:p>
          <a:p>
            <a:endParaRPr lang="zh-CN" altLang="en-US" dirty="0"/>
          </a:p>
        </p:txBody>
      </p:sp>
      <p:sp>
        <p:nvSpPr>
          <p:cNvPr id="3" name="标题 2"/>
          <p:cNvSpPr>
            <a:spLocks noGrp="1"/>
          </p:cNvSpPr>
          <p:nvPr>
            <p:ph type="title"/>
          </p:nvPr>
        </p:nvSpPr>
        <p:spPr/>
        <p:txBody>
          <a:bodyPr>
            <a:normAutofit/>
          </a:bodyPr>
          <a:lstStyle/>
          <a:p>
            <a:r>
              <a:rPr lang="zh-CN" altLang="en-US" sz="3700" dirty="0" smtClean="0"/>
              <a:t>参考程序</a:t>
            </a: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
        <p:nvSpPr>
          <p:cNvPr id="5" name="TextBox 4"/>
          <p:cNvSpPr txBox="1"/>
          <p:nvPr/>
        </p:nvSpPr>
        <p:spPr>
          <a:xfrm>
            <a:off x="5153028" y="62960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dirty="0" smtClean="0"/>
              <a:t>主要的定义和函数如下：</a:t>
            </a:r>
          </a:p>
          <a:p>
            <a:r>
              <a:rPr lang="en-US" dirty="0" smtClean="0"/>
              <a:t> </a:t>
            </a:r>
            <a:endParaRPr lang="zh-CN" altLang="en-US" dirty="0" smtClean="0"/>
          </a:p>
          <a:p>
            <a:r>
              <a:rPr lang="en-US" dirty="0" smtClean="0"/>
              <a:t>#include "../inc/</a:t>
            </a:r>
            <a:r>
              <a:rPr lang="en-US" dirty="0" err="1" smtClean="0"/>
              <a:t>drivers.h</a:t>
            </a:r>
            <a:r>
              <a:rPr lang="en-US" dirty="0" smtClean="0"/>
              <a:t>"</a:t>
            </a:r>
            <a:endParaRPr lang="zh-CN" altLang="en-US" dirty="0" smtClean="0"/>
          </a:p>
          <a:p>
            <a:r>
              <a:rPr lang="en-US" dirty="0" smtClean="0"/>
              <a:t>#include "../inc/</a:t>
            </a:r>
            <a:r>
              <a:rPr lang="en-US" dirty="0" err="1" smtClean="0"/>
              <a:t>lib.h</a:t>
            </a:r>
            <a:r>
              <a:rPr lang="en-US" dirty="0" smtClean="0"/>
              <a:t>"</a:t>
            </a:r>
            <a:endParaRPr lang="zh-CN" altLang="en-US" dirty="0" smtClean="0"/>
          </a:p>
          <a:p>
            <a:r>
              <a:rPr lang="en-US" dirty="0" smtClean="0"/>
              <a:t>#include &lt;</a:t>
            </a:r>
            <a:r>
              <a:rPr lang="en-US" dirty="0" err="1" smtClean="0"/>
              <a:t>string.h</a:t>
            </a:r>
            <a:r>
              <a:rPr lang="en-US" dirty="0" smtClean="0"/>
              <a:t>&gt;</a:t>
            </a:r>
            <a:endParaRPr lang="zh-CN" altLang="en-US" dirty="0" smtClean="0"/>
          </a:p>
          <a:p>
            <a:r>
              <a:rPr lang="en-US" dirty="0" smtClean="0"/>
              <a:t>#include &lt;</a:t>
            </a:r>
            <a:r>
              <a:rPr lang="en-US" dirty="0" err="1" smtClean="0"/>
              <a:t>stdio.h</a:t>
            </a:r>
            <a:r>
              <a:rPr lang="en-US" dirty="0" smtClean="0"/>
              <a:t>&gt;</a:t>
            </a:r>
            <a:endParaRPr lang="zh-CN" altLang="en-US" dirty="0" smtClean="0"/>
          </a:p>
          <a:p>
            <a:r>
              <a:rPr lang="en-US" dirty="0" smtClean="0"/>
              <a:t>#include "inc/max504</a:t>
            </a:r>
            <a:r>
              <a:rPr lang="zh-CN" altLang="en-US" dirty="0" smtClean="0"/>
              <a:t>．</a:t>
            </a:r>
            <a:r>
              <a:rPr lang="en-US" dirty="0" smtClean="0"/>
              <a:t>h"</a:t>
            </a:r>
            <a:endParaRPr lang="zh-CN" altLang="en-US" dirty="0" smtClean="0"/>
          </a:p>
          <a:p>
            <a:r>
              <a:rPr lang="en-US" dirty="0" smtClean="0"/>
              <a:t>#include "inc/</a:t>
            </a:r>
            <a:r>
              <a:rPr lang="en-US" dirty="0" err="1" smtClean="0"/>
              <a:t>MotorCtrl.h</a:t>
            </a:r>
            <a:r>
              <a:rPr lang="en-US" dirty="0" smtClean="0"/>
              <a:t>"</a:t>
            </a:r>
            <a:endParaRPr lang="zh-CN" altLang="en-US" dirty="0" smtClean="0"/>
          </a:p>
          <a:p>
            <a:r>
              <a:rPr lang="en-US" dirty="0" smtClean="0"/>
              <a:t>#include "inc/</a:t>
            </a:r>
            <a:r>
              <a:rPr lang="en-US" dirty="0" err="1" smtClean="0"/>
              <a:t>EXIO.h</a:t>
            </a:r>
            <a:r>
              <a:rPr lang="en-US" dirty="0" smtClean="0"/>
              <a:t>"</a:t>
            </a:r>
            <a:endParaRPr lang="zh-CN" altLang="en-US" dirty="0" smtClean="0"/>
          </a:p>
          <a:p>
            <a:r>
              <a:rPr lang="en-US" dirty="0" smtClean="0"/>
              <a:t>#</a:t>
            </a:r>
            <a:r>
              <a:rPr lang="en-US" dirty="0" err="1" smtClean="0"/>
              <a:t>pragma</a:t>
            </a:r>
            <a:r>
              <a:rPr lang="en-US" dirty="0" smtClean="0"/>
              <a:t> import(__</a:t>
            </a:r>
            <a:r>
              <a:rPr lang="en-US" dirty="0" err="1" smtClean="0"/>
              <a:t>use_no_semihosting_swi</a:t>
            </a:r>
            <a:r>
              <a:rPr lang="en-US" dirty="0" smtClean="0"/>
              <a:t>)  </a:t>
            </a:r>
            <a:endParaRPr lang="zh-CN" altLang="en-US" dirty="0" smtClean="0"/>
          </a:p>
          <a:p>
            <a:r>
              <a:rPr lang="en-US" dirty="0" smtClean="0"/>
              <a:t>#define PCLK (50700000)</a:t>
            </a:r>
            <a:endParaRPr lang="zh-CN" altLang="en-US" dirty="0" smtClean="0"/>
          </a:p>
          <a:p>
            <a:r>
              <a:rPr lang="en-US" dirty="0" smtClean="0"/>
              <a:t>#define MOTOR_SEVER_FRE 1000		//20kHz</a:t>
            </a:r>
            <a:endParaRPr lang="zh-CN" altLang="en-US" dirty="0" smtClean="0"/>
          </a:p>
        </p:txBody>
      </p:sp>
      <p:sp>
        <p:nvSpPr>
          <p:cNvPr id="3" name="标题 2"/>
          <p:cNvSpPr>
            <a:spLocks noGrp="1"/>
          </p:cNvSpPr>
          <p:nvPr>
            <p:ph type="title"/>
          </p:nvPr>
        </p:nvSpPr>
        <p:spPr/>
        <p:txBody>
          <a:bodyPr>
            <a:normAutofit/>
          </a:bodyPr>
          <a:lstStyle/>
          <a:p>
            <a:r>
              <a:rPr lang="zh-CN" altLang="en-US" sz="3700" dirty="0" smtClean="0"/>
              <a:t>参考程序</a:t>
            </a: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10000"/>
          </a:bodyPr>
          <a:lstStyle/>
          <a:p>
            <a:r>
              <a:rPr lang="en-US" dirty="0" smtClean="0"/>
              <a:t>#define MOTOR_CONT (PCLK/2/2/MOTOR_SEVER_FRE)</a:t>
            </a:r>
            <a:endParaRPr lang="zh-CN" altLang="en-US" dirty="0" smtClean="0"/>
          </a:p>
          <a:p>
            <a:r>
              <a:rPr lang="en-US" dirty="0" smtClean="0"/>
              <a:t>#define MOTOR_MID (MOTOR_CONT/2)</a:t>
            </a:r>
            <a:endParaRPr lang="zh-CN" altLang="en-US" dirty="0" smtClean="0"/>
          </a:p>
          <a:p>
            <a:r>
              <a:rPr lang="en-US" dirty="0" smtClean="0"/>
              <a:t>#define rTCFG0  (*(volatile unsigned *)0x51000000)</a:t>
            </a:r>
            <a:endParaRPr lang="zh-CN" altLang="en-US" dirty="0" smtClean="0"/>
          </a:p>
          <a:p>
            <a:r>
              <a:rPr lang="en-US" dirty="0" smtClean="0"/>
              <a:t>#define rTCFG1  (*(volatile unsigned *)0x51000004)</a:t>
            </a:r>
            <a:endParaRPr lang="zh-CN" altLang="en-US" dirty="0" smtClean="0"/>
          </a:p>
          <a:p>
            <a:r>
              <a:rPr lang="en-US" dirty="0" smtClean="0"/>
              <a:t>#define rTCNTB0  (*(volatile unsigned *)0x5100000C)</a:t>
            </a:r>
            <a:endParaRPr lang="zh-CN" altLang="en-US" dirty="0" smtClean="0"/>
          </a:p>
          <a:p>
            <a:r>
              <a:rPr lang="en-US" dirty="0" smtClean="0"/>
              <a:t>#define rTCMPB0  (*(volatile unsigned *)0x51000010)</a:t>
            </a:r>
            <a:endParaRPr lang="zh-CN" altLang="en-US" dirty="0" smtClean="0"/>
          </a:p>
          <a:p>
            <a:r>
              <a:rPr lang="en-US" dirty="0" smtClean="0"/>
              <a:t>#define </a:t>
            </a:r>
            <a:r>
              <a:rPr lang="en-US" dirty="0" err="1" smtClean="0"/>
              <a:t>rTCON</a:t>
            </a:r>
            <a:r>
              <a:rPr lang="en-US" dirty="0" smtClean="0"/>
              <a:t>  (*(volatile unsigned *)0x51000008)</a:t>
            </a:r>
            <a:endParaRPr lang="zh-CN" altLang="en-US" dirty="0" smtClean="0"/>
          </a:p>
          <a:p>
            <a:r>
              <a:rPr lang="en-US" dirty="0" smtClean="0"/>
              <a:t>#define </a:t>
            </a:r>
            <a:r>
              <a:rPr lang="en-US" dirty="0" err="1" smtClean="0"/>
              <a:t>rGPBCON</a:t>
            </a:r>
            <a:r>
              <a:rPr lang="en-US" dirty="0" smtClean="0"/>
              <a:t>  (*(volatile unsigned *)0x56000010)</a:t>
            </a:r>
            <a:endParaRPr lang="zh-CN" altLang="en-US" dirty="0" smtClean="0"/>
          </a:p>
          <a:p>
            <a:r>
              <a:rPr lang="en-US" dirty="0" smtClean="0"/>
              <a:t>#define </a:t>
            </a:r>
            <a:r>
              <a:rPr lang="en-US" dirty="0" err="1" smtClean="0"/>
              <a:t>rGPBUP</a:t>
            </a:r>
            <a:r>
              <a:rPr lang="en-US" dirty="0" smtClean="0"/>
              <a:t>  (*(volatile unsigned *)0x56000018)</a:t>
            </a:r>
            <a:endParaRPr lang="zh-CN" altLang="en-US" dirty="0" smtClean="0"/>
          </a:p>
          <a:p>
            <a:r>
              <a:rPr lang="en-US" dirty="0" smtClean="0"/>
              <a:t>#define </a:t>
            </a:r>
            <a:r>
              <a:rPr lang="en-US" dirty="0" err="1" smtClean="0"/>
              <a:t>rGPBDAT</a:t>
            </a:r>
            <a:r>
              <a:rPr lang="en-US" dirty="0" smtClean="0"/>
              <a:t>  (*(volatile unsigned *)0x56000014)</a:t>
            </a:r>
            <a:endParaRPr lang="zh-CN" altLang="en-US" dirty="0" smtClean="0"/>
          </a:p>
          <a:p>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sz="4400" dirty="0" smtClean="0"/>
              <a:t>参考程序</a:t>
            </a:r>
            <a:endParaRPr lang="zh-CN" altLang="en-US"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62500" lnSpcReduction="20000"/>
          </a:bodyPr>
          <a:lstStyle/>
          <a:p>
            <a:r>
              <a:rPr lang="en-US" dirty="0" smtClean="0"/>
              <a:t>#define ADCCON_FLAG (0x1&lt;&lt;15)</a:t>
            </a:r>
            <a:endParaRPr lang="zh-CN" altLang="en-US" dirty="0" smtClean="0"/>
          </a:p>
          <a:p>
            <a:r>
              <a:rPr lang="en-US" dirty="0" smtClean="0"/>
              <a:t>#define ADCCON_ENABLE_START_BYREAD (0x1&lt;&lt;1)</a:t>
            </a:r>
            <a:endParaRPr lang="zh-CN" altLang="en-US" dirty="0" smtClean="0"/>
          </a:p>
          <a:p>
            <a:r>
              <a:rPr lang="en-US" dirty="0" smtClean="0"/>
              <a:t>#define </a:t>
            </a:r>
            <a:r>
              <a:rPr lang="en-US" dirty="0" err="1" smtClean="0"/>
              <a:t>rADCCON</a:t>
            </a:r>
            <a:r>
              <a:rPr lang="en-US" dirty="0" smtClean="0"/>
              <a:t> (*(volatile unsigned *)0x58000000)</a:t>
            </a:r>
            <a:endParaRPr lang="zh-CN" altLang="en-US" dirty="0" smtClean="0"/>
          </a:p>
          <a:p>
            <a:r>
              <a:rPr lang="en-US" dirty="0" smtClean="0"/>
              <a:t>#define rADCDAT0 (*(volatile unsigned *)0x5800000C)</a:t>
            </a:r>
            <a:endParaRPr lang="zh-CN" altLang="en-US" dirty="0" smtClean="0"/>
          </a:p>
          <a:p>
            <a:r>
              <a:rPr lang="en-US" dirty="0" smtClean="0"/>
              <a:t>#define rUTRSTAT0  (*(volatile unsigned *)0x50000010)</a:t>
            </a:r>
            <a:endParaRPr lang="zh-CN" altLang="en-US" dirty="0" smtClean="0"/>
          </a:p>
          <a:p>
            <a:r>
              <a:rPr lang="en-US" dirty="0" smtClean="0"/>
              <a:t>#define RdURXH0() (*(volatile unsigned char *)0x50000024)</a:t>
            </a:r>
            <a:endParaRPr lang="zh-CN" altLang="en-US" dirty="0" smtClean="0"/>
          </a:p>
          <a:p>
            <a:r>
              <a:rPr lang="en-US" dirty="0" smtClean="0"/>
              <a:t>#define PRSCVL (49&lt;&lt;6)</a:t>
            </a:r>
            <a:endParaRPr lang="zh-CN" altLang="en-US" dirty="0" smtClean="0"/>
          </a:p>
          <a:p>
            <a:r>
              <a:rPr lang="en-US" dirty="0" smtClean="0"/>
              <a:t>#define ADCCON_ENABLE_START (0x1)</a:t>
            </a:r>
            <a:endParaRPr lang="zh-CN" altLang="en-US" dirty="0" smtClean="0"/>
          </a:p>
          <a:p>
            <a:r>
              <a:rPr lang="en-US" dirty="0" smtClean="0"/>
              <a:t>#define STDBM (0x0&lt;&lt;2)</a:t>
            </a:r>
            <a:endParaRPr lang="zh-CN" altLang="en-US" dirty="0" smtClean="0"/>
          </a:p>
          <a:p>
            <a:r>
              <a:rPr lang="en-US" dirty="0" smtClean="0"/>
              <a:t>#define PRSCEN (0x1&lt;&lt;14)</a:t>
            </a:r>
            <a:endParaRPr lang="zh-CN" altLang="en-US" dirty="0" smtClean="0"/>
          </a:p>
          <a:p>
            <a:r>
              <a:rPr lang="en-US" dirty="0" smtClean="0"/>
              <a:t> </a:t>
            </a:r>
            <a:endParaRPr lang="zh-CN" altLang="en-US" dirty="0" smtClean="0"/>
          </a:p>
          <a:p>
            <a:r>
              <a:rPr lang="en-US" dirty="0" smtClean="0"/>
              <a:t>void </a:t>
            </a:r>
            <a:r>
              <a:rPr lang="en-US" dirty="0" err="1" smtClean="0"/>
              <a:t>init_ADdevice</a:t>
            </a:r>
            <a:r>
              <a:rPr lang="en-US" dirty="0" smtClean="0"/>
              <a:t>()</a:t>
            </a:r>
            <a:endParaRPr lang="zh-CN" altLang="en-US" dirty="0" smtClean="0"/>
          </a:p>
          <a:p>
            <a:r>
              <a:rPr lang="en-US" dirty="0" smtClean="0"/>
              <a:t>{		//</a:t>
            </a:r>
            <a:r>
              <a:rPr lang="zh-CN" altLang="en-US" dirty="0" smtClean="0"/>
              <a:t>初始化</a:t>
            </a:r>
          </a:p>
          <a:p>
            <a:r>
              <a:rPr lang="en-US" dirty="0" smtClean="0"/>
              <a:t>     </a:t>
            </a:r>
            <a:r>
              <a:rPr lang="en-US" dirty="0" err="1" smtClean="0"/>
              <a:t>rADCCON</a:t>
            </a:r>
            <a:r>
              <a:rPr lang="en-US" dirty="0" smtClean="0"/>
              <a:t>=(PRSCVL|ADCCON_ENABLE_START|STDBM|PRSCEN);</a:t>
            </a:r>
            <a:endParaRPr lang="zh-CN" altLang="en-US" dirty="0" smtClean="0"/>
          </a:p>
          <a:p>
            <a:r>
              <a:rPr lang="en-US" dirty="0" smtClean="0"/>
              <a:t>}</a:t>
            </a:r>
            <a:endParaRPr lang="zh-CN" altLang="en-US" dirty="0" smtClean="0"/>
          </a:p>
          <a:p>
            <a:r>
              <a:rPr lang="en-US" dirty="0" smtClean="0"/>
              <a:t> </a:t>
            </a:r>
            <a:endParaRPr lang="zh-CN" altLang="en-US" dirty="0" smtClean="0"/>
          </a:p>
          <a:p>
            <a:endParaRPr lang="zh-CN" altLang="en-US" dirty="0"/>
          </a:p>
        </p:txBody>
      </p:sp>
      <p:sp>
        <p:nvSpPr>
          <p:cNvPr id="3" name="标题 2"/>
          <p:cNvSpPr>
            <a:spLocks noGrp="1"/>
          </p:cNvSpPr>
          <p:nvPr>
            <p:ph type="title"/>
          </p:nvPr>
        </p:nvSpPr>
        <p:spPr/>
        <p:txBody>
          <a:bodyPr>
            <a:normAutofit/>
          </a:bodyPr>
          <a:lstStyle/>
          <a:p>
            <a:r>
              <a:rPr lang="zh-CN" altLang="en-US" sz="3700" dirty="0" smtClean="0"/>
              <a:t>参考程序</a:t>
            </a: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55000" lnSpcReduction="20000"/>
          </a:bodyPr>
          <a:lstStyle/>
          <a:p>
            <a:r>
              <a:rPr lang="en-US" dirty="0" smtClean="0"/>
              <a:t>void </a:t>
            </a:r>
            <a:r>
              <a:rPr lang="en-US" dirty="0" err="1" smtClean="0"/>
              <a:t>init_MotorPort</a:t>
            </a:r>
            <a:r>
              <a:rPr lang="en-US" dirty="0" smtClean="0"/>
              <a:t>()</a:t>
            </a:r>
            <a:endParaRPr lang="zh-CN" altLang="en-US" dirty="0" smtClean="0"/>
          </a:p>
          <a:p>
            <a:r>
              <a:rPr lang="en-US" dirty="0" smtClean="0"/>
              <a:t>{   </a:t>
            </a:r>
            <a:r>
              <a:rPr lang="en-US" dirty="0" err="1" smtClean="0"/>
              <a:t>rGPBCON</a:t>
            </a:r>
            <a:r>
              <a:rPr lang="en-US" dirty="0" smtClean="0"/>
              <a:t>=rGPBCON&amp;0x3ffff0|0xa;</a:t>
            </a:r>
            <a:endParaRPr lang="zh-CN" altLang="en-US" dirty="0" smtClean="0"/>
          </a:p>
          <a:p>
            <a:r>
              <a:rPr lang="en-US" dirty="0" smtClean="0"/>
              <a:t>     //Dead Zone=24, PreScalero1=2;</a:t>
            </a:r>
            <a:endParaRPr lang="zh-CN" altLang="en-US" dirty="0" smtClean="0"/>
          </a:p>
          <a:p>
            <a:r>
              <a:rPr lang="en-US" dirty="0" smtClean="0"/>
              <a:t>     rTCFG0=(0&lt;&lt;16)|2;</a:t>
            </a:r>
            <a:endParaRPr lang="zh-CN" altLang="en-US" dirty="0" smtClean="0"/>
          </a:p>
          <a:p>
            <a:r>
              <a:rPr lang="en-US" dirty="0" smtClean="0"/>
              <a:t>     //divider timer0=1/2;</a:t>
            </a:r>
            <a:endParaRPr lang="zh-CN" altLang="en-US" dirty="0" smtClean="0"/>
          </a:p>
          <a:p>
            <a:r>
              <a:rPr lang="en-US" dirty="0" smtClean="0"/>
              <a:t>     rTCFG1=0;</a:t>
            </a:r>
            <a:endParaRPr lang="zh-CN" altLang="en-US" dirty="0" smtClean="0"/>
          </a:p>
          <a:p>
            <a:r>
              <a:rPr lang="en-US" dirty="0" smtClean="0"/>
              <a:t>     rTCNTB0= MOTOR_CONT;</a:t>
            </a:r>
            <a:endParaRPr lang="zh-CN" altLang="en-US" dirty="0" smtClean="0"/>
          </a:p>
          <a:p>
            <a:r>
              <a:rPr lang="en-US" dirty="0" smtClean="0"/>
              <a:t>     rTCMPB0= MOTOR_MID;</a:t>
            </a:r>
            <a:endParaRPr lang="zh-CN" altLang="en-US" dirty="0" smtClean="0"/>
          </a:p>
          <a:p>
            <a:r>
              <a:rPr lang="en-US" dirty="0" smtClean="0"/>
              <a:t>     </a:t>
            </a:r>
            <a:r>
              <a:rPr lang="en-US" dirty="0" err="1" smtClean="0"/>
              <a:t>rTCON</a:t>
            </a:r>
            <a:r>
              <a:rPr lang="en-US" dirty="0" smtClean="0"/>
              <a:t>=0x2;	//update mode for TCNTB0 and TCMPB0.</a:t>
            </a:r>
            <a:endParaRPr lang="zh-CN" altLang="en-US" dirty="0" smtClean="0"/>
          </a:p>
          <a:p>
            <a:r>
              <a:rPr lang="en-US" dirty="0" smtClean="0"/>
              <a:t>     </a:t>
            </a:r>
            <a:r>
              <a:rPr lang="en-US" dirty="0" err="1" smtClean="0"/>
              <a:t>rTCON</a:t>
            </a:r>
            <a:r>
              <a:rPr lang="en-US" dirty="0" smtClean="0"/>
              <a:t>=0x19;	//timer0 = auto reload, start. Dead Zone</a:t>
            </a:r>
            <a:endParaRPr lang="zh-CN" altLang="en-US" dirty="0" smtClean="0"/>
          </a:p>
          <a:p>
            <a:r>
              <a:rPr lang="en-US" dirty="0" smtClean="0"/>
              <a:t>}</a:t>
            </a:r>
            <a:endParaRPr lang="zh-CN" altLang="en-US" dirty="0" smtClean="0"/>
          </a:p>
          <a:p>
            <a:r>
              <a:rPr lang="en-US" dirty="0" smtClean="0"/>
              <a:t> </a:t>
            </a:r>
            <a:endParaRPr lang="zh-CN" altLang="en-US" dirty="0" smtClean="0"/>
          </a:p>
          <a:p>
            <a:r>
              <a:rPr lang="en-US" dirty="0" smtClean="0"/>
              <a:t>void </a:t>
            </a:r>
            <a:r>
              <a:rPr lang="en-US" dirty="0" err="1" smtClean="0"/>
              <a:t>SetPWM</a:t>
            </a:r>
            <a:r>
              <a:rPr lang="en-US" dirty="0" smtClean="0"/>
              <a:t>(</a:t>
            </a:r>
            <a:r>
              <a:rPr lang="en-US" dirty="0" err="1" smtClean="0"/>
              <a:t>int</a:t>
            </a:r>
            <a:r>
              <a:rPr lang="en-US" dirty="0" smtClean="0"/>
              <a:t> value)</a:t>
            </a:r>
            <a:endParaRPr lang="zh-CN" altLang="en-US" dirty="0" smtClean="0"/>
          </a:p>
          <a:p>
            <a:r>
              <a:rPr lang="en-US" dirty="0" smtClean="0"/>
              <a:t>{</a:t>
            </a:r>
            <a:endParaRPr lang="zh-CN" altLang="en-US" dirty="0" smtClean="0"/>
          </a:p>
          <a:p>
            <a:r>
              <a:rPr lang="en-US" dirty="0" smtClean="0"/>
              <a:t>     rTCMPB0= </a:t>
            </a:r>
            <a:r>
              <a:rPr lang="en-US" dirty="0" err="1" smtClean="0"/>
              <a:t>MOTOR_MID+value</a:t>
            </a:r>
            <a:r>
              <a:rPr lang="en-US" dirty="0" smtClean="0"/>
              <a:t>;</a:t>
            </a:r>
            <a:endParaRPr lang="zh-CN" altLang="en-US" dirty="0" smtClean="0"/>
          </a:p>
          <a:p>
            <a:r>
              <a:rPr lang="en-US" dirty="0" smtClean="0"/>
              <a:t>}</a:t>
            </a:r>
            <a:endParaRPr lang="zh-CN" altLang="en-US" dirty="0" smtClean="0"/>
          </a:p>
          <a:p>
            <a:r>
              <a:rPr lang="en-US" dirty="0" smtClean="0"/>
              <a:t> </a:t>
            </a:r>
            <a:endParaRPr lang="zh-CN" altLang="en-US" dirty="0" smtClean="0"/>
          </a:p>
          <a:p>
            <a:r>
              <a:rPr lang="en-US" dirty="0" err="1" smtClean="0"/>
              <a:t>int</a:t>
            </a:r>
            <a:r>
              <a:rPr lang="en-US" dirty="0" smtClean="0"/>
              <a:t> </a:t>
            </a:r>
            <a:r>
              <a:rPr lang="en-US" dirty="0" err="1" smtClean="0"/>
              <a:t>GetADresult</a:t>
            </a:r>
            <a:r>
              <a:rPr lang="en-US" dirty="0" smtClean="0"/>
              <a:t>(</a:t>
            </a:r>
            <a:r>
              <a:rPr lang="en-US" dirty="0" err="1" smtClean="0"/>
              <a:t>int</a:t>
            </a:r>
            <a:r>
              <a:rPr lang="en-US" dirty="0" smtClean="0"/>
              <a:t> channel)</a:t>
            </a:r>
            <a:endParaRPr lang="zh-CN" altLang="en-US" dirty="0" smtClean="0"/>
          </a:p>
          <a:p>
            <a:endParaRPr lang="zh-CN" altLang="en-US" dirty="0"/>
          </a:p>
        </p:txBody>
      </p:sp>
      <p:sp>
        <p:nvSpPr>
          <p:cNvPr id="3" name="标题 2"/>
          <p:cNvSpPr>
            <a:spLocks noGrp="1"/>
          </p:cNvSpPr>
          <p:nvPr>
            <p:ph type="title"/>
          </p:nvPr>
        </p:nvSpPr>
        <p:spPr/>
        <p:txBody>
          <a:bodyPr>
            <a:normAutofit/>
          </a:bodyPr>
          <a:lstStyle/>
          <a:p>
            <a:r>
              <a:rPr lang="zh-CN" altLang="en-US" sz="3700" dirty="0" smtClean="0"/>
              <a:t>参考程序</a:t>
            </a: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dirty="0" smtClean="0"/>
              <a:t>{   </a:t>
            </a:r>
            <a:endParaRPr lang="zh-CN" altLang="en-US" dirty="0" smtClean="0"/>
          </a:p>
          <a:p>
            <a:r>
              <a:rPr lang="en-US" dirty="0" smtClean="0"/>
              <a:t>     </a:t>
            </a:r>
            <a:r>
              <a:rPr lang="en-US" dirty="0" err="1" smtClean="0"/>
              <a:t>rADCCON</a:t>
            </a:r>
            <a:r>
              <a:rPr lang="en-US" dirty="0" smtClean="0"/>
              <a:t>=ADCCON_ENABLE_START_BYREAD|(channel&lt;&lt;3)|PRSCEN|PRSCVL;</a:t>
            </a:r>
            <a:endParaRPr lang="zh-CN" altLang="en-US" dirty="0" smtClean="0"/>
          </a:p>
          <a:p>
            <a:r>
              <a:rPr lang="en-US" dirty="0" smtClean="0"/>
              <a:t>     </a:t>
            </a:r>
            <a:r>
              <a:rPr lang="en-US" dirty="0" err="1" smtClean="0"/>
              <a:t>hudelay</a:t>
            </a:r>
            <a:r>
              <a:rPr lang="en-US" dirty="0" smtClean="0"/>
              <a:t>(10);</a:t>
            </a:r>
            <a:endParaRPr lang="zh-CN" altLang="en-US" dirty="0" smtClean="0"/>
          </a:p>
          <a:p>
            <a:r>
              <a:rPr lang="en-US" dirty="0" smtClean="0"/>
              <a:t>     while(!(</a:t>
            </a:r>
            <a:r>
              <a:rPr lang="en-US" dirty="0" err="1" smtClean="0"/>
              <a:t>rADCCON&amp;ADCCON_FLAG</a:t>
            </a:r>
            <a:r>
              <a:rPr lang="en-US" dirty="0" smtClean="0"/>
              <a:t>));	//</a:t>
            </a:r>
            <a:r>
              <a:rPr lang="zh-CN" altLang="en-US" dirty="0" smtClean="0"/>
              <a:t>转换结束</a:t>
            </a:r>
          </a:p>
          <a:p>
            <a:r>
              <a:rPr lang="en-US" dirty="0" smtClean="0"/>
              <a:t>     return (0x3ff&amp;rADCDAT0);	//</a:t>
            </a:r>
            <a:r>
              <a:rPr lang="zh-CN" altLang="en-US" dirty="0" smtClean="0"/>
              <a:t>返回采样值</a:t>
            </a:r>
          </a:p>
          <a:p>
            <a:r>
              <a:rPr lang="en-US" dirty="0" smtClean="0"/>
              <a:t>}</a:t>
            </a:r>
            <a:endParaRPr lang="zh-CN" altLang="en-US" dirty="0" smtClean="0"/>
          </a:p>
          <a:p>
            <a:endParaRPr lang="zh-CN" altLang="en-US" dirty="0"/>
          </a:p>
        </p:txBody>
      </p:sp>
      <p:sp>
        <p:nvSpPr>
          <p:cNvPr id="3" name="标题 2"/>
          <p:cNvSpPr>
            <a:spLocks noGrp="1"/>
          </p:cNvSpPr>
          <p:nvPr>
            <p:ph type="title"/>
          </p:nvPr>
        </p:nvSpPr>
        <p:spPr/>
        <p:txBody>
          <a:bodyPr>
            <a:normAutofit/>
          </a:bodyPr>
          <a:lstStyle/>
          <a:p>
            <a:r>
              <a:rPr lang="zh-CN" altLang="en-US" sz="3700" dirty="0" smtClean="0"/>
              <a:t>参考程序</a:t>
            </a:r>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zh-CN" altLang="en-US" dirty="0" smtClean="0"/>
              <a:t>异步串行方式是将传输数据的每个字符一位接一位（如先低位、后高位）地传送。数据的各不同位可以分时使用同一传输通道，因此，串行</a:t>
            </a:r>
            <a:r>
              <a:rPr lang="en-US" dirty="0" smtClean="0"/>
              <a:t>I/O</a:t>
            </a:r>
            <a:r>
              <a:rPr lang="zh-CN" altLang="en-US" dirty="0" smtClean="0"/>
              <a:t>可以减少信号连线，最少用一对线即可进行。接收方对于同一根线上一连串的数字信号，首先要分割成位，再按位组成字符。为了恢复发送的信息，双方必须协调工作。在微机中大量使用异步串行</a:t>
            </a:r>
            <a:r>
              <a:rPr lang="en-US" dirty="0" smtClean="0"/>
              <a:t>I/O</a:t>
            </a:r>
            <a:r>
              <a:rPr lang="zh-CN" altLang="en-US" dirty="0" smtClean="0"/>
              <a:t>方式，双方使用各自的时钟信号，而且允许时钟频率有一定误差，因此实现较容易。但是，由于每个字符都要独立确定起始和结束（即每个字符都要重新同步），字符和字符间还可能有长度不定的空闲时间，因此效率较低。</a:t>
            </a:r>
          </a:p>
          <a:p>
            <a:endParaRPr lang="zh-CN" altLang="en-US" dirty="0"/>
          </a:p>
        </p:txBody>
      </p:sp>
      <p:sp>
        <p:nvSpPr>
          <p:cNvPr id="3" name="标题 2"/>
          <p:cNvSpPr>
            <a:spLocks noGrp="1"/>
          </p:cNvSpPr>
          <p:nvPr>
            <p:ph type="title"/>
          </p:nvPr>
        </p:nvSpPr>
        <p:spPr/>
        <p:txBody>
          <a:bodyPr>
            <a:normAutofit fontScale="90000"/>
          </a:bodyPr>
          <a:lstStyle/>
          <a:p>
            <a:r>
              <a:rPr lang="en-US" altLang="zh-CN" dirty="0" smtClean="0"/>
              <a:t/>
            </a:r>
            <a:br>
              <a:rPr lang="en-US" altLang="zh-CN" dirty="0" smtClean="0"/>
            </a:br>
            <a:r>
              <a:rPr lang="zh-CN" altLang="en-US" dirty="0" smtClean="0"/>
              <a:t>异步串口通信基本原理</a:t>
            </a:r>
            <a:br>
              <a:rPr lang="zh-CN" altLang="en-US" dirty="0" smtClean="0"/>
            </a:br>
            <a:endParaRPr lang="zh-CN" altLang="en-US"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dirty="0" smtClean="0"/>
              <a:t>通用的串行</a:t>
            </a:r>
            <a:r>
              <a:rPr lang="en-US" dirty="0" smtClean="0"/>
              <a:t>I/O</a:t>
            </a:r>
            <a:r>
              <a:rPr lang="zh-CN" altLang="en-US" dirty="0" smtClean="0"/>
              <a:t>接口有许多种，现仅就最常见的</a:t>
            </a:r>
            <a:r>
              <a:rPr lang="en-US" dirty="0" smtClean="0"/>
              <a:t>EIA-RS-232C</a:t>
            </a:r>
            <a:r>
              <a:rPr lang="zh-CN" altLang="en-US" dirty="0" smtClean="0"/>
              <a:t>标准做简单介绍。</a:t>
            </a:r>
            <a:r>
              <a:rPr lang="en-US" dirty="0" smtClean="0"/>
              <a:t> </a:t>
            </a:r>
            <a:endParaRPr lang="zh-CN" altLang="en-US" dirty="0" smtClean="0"/>
          </a:p>
          <a:p>
            <a:r>
              <a:rPr lang="en-US" dirty="0" smtClean="0"/>
              <a:t>EIA-RS-232C</a:t>
            </a:r>
            <a:r>
              <a:rPr lang="zh-CN" altLang="en-US" dirty="0" smtClean="0"/>
              <a:t>标准是美国电子工业协会推荐的一种标准，它在一种</a:t>
            </a:r>
            <a:r>
              <a:rPr lang="en-US" dirty="0" smtClean="0"/>
              <a:t>25</a:t>
            </a:r>
            <a:r>
              <a:rPr lang="zh-CN" altLang="en-US" dirty="0" smtClean="0"/>
              <a:t>针接插件（</a:t>
            </a:r>
            <a:r>
              <a:rPr lang="en-US" dirty="0" smtClean="0"/>
              <a:t>DB-25</a:t>
            </a:r>
            <a:r>
              <a:rPr lang="zh-CN" altLang="en-US" dirty="0" smtClean="0"/>
              <a:t>）上定义了串行通信的有关信号。这个标准后来被世界各国所接受并使用到计算机的</a:t>
            </a:r>
            <a:r>
              <a:rPr lang="en-US" dirty="0" smtClean="0"/>
              <a:t>I/O</a:t>
            </a:r>
            <a:r>
              <a:rPr lang="zh-CN" altLang="en-US" dirty="0" smtClean="0"/>
              <a:t>接口中。</a:t>
            </a:r>
          </a:p>
          <a:p>
            <a:r>
              <a:rPr lang="zh-CN" altLang="en-US" dirty="0" smtClean="0"/>
              <a:t>电气特性：</a:t>
            </a:r>
            <a:r>
              <a:rPr lang="en-US" dirty="0" smtClean="0"/>
              <a:t>EIA-RS-232C</a:t>
            </a:r>
            <a:r>
              <a:rPr lang="zh-CN" altLang="en-US" dirty="0" smtClean="0"/>
              <a:t>对电器特性、逻辑电平和各种信号线功能都做了规定。</a:t>
            </a:r>
          </a:p>
          <a:p>
            <a:r>
              <a:rPr lang="zh-CN" altLang="en-US" dirty="0" smtClean="0"/>
              <a:t>在</a:t>
            </a:r>
            <a:r>
              <a:rPr lang="en-US" dirty="0" err="1" smtClean="0"/>
              <a:t>TxD</a:t>
            </a:r>
            <a:r>
              <a:rPr lang="zh-CN" altLang="en-US" dirty="0" smtClean="0"/>
              <a:t>和</a:t>
            </a:r>
            <a:r>
              <a:rPr lang="en-US" dirty="0" err="1" smtClean="0"/>
              <a:t>RxD</a:t>
            </a:r>
            <a:r>
              <a:rPr lang="zh-CN" altLang="en-US" dirty="0" smtClean="0"/>
              <a:t>上：逻辑</a:t>
            </a:r>
            <a:r>
              <a:rPr lang="en-US" dirty="0" smtClean="0"/>
              <a:t>1(MARK)=−3V</a:t>
            </a:r>
            <a:r>
              <a:rPr lang="zh-CN" altLang="en-US" dirty="0" smtClean="0"/>
              <a:t>～</a:t>
            </a:r>
            <a:r>
              <a:rPr lang="en-US" dirty="0" smtClean="0"/>
              <a:t>−15V</a:t>
            </a:r>
            <a:r>
              <a:rPr lang="zh-CN" altLang="en-US" dirty="0" smtClean="0"/>
              <a:t>，逻辑</a:t>
            </a:r>
            <a:r>
              <a:rPr lang="en-US" dirty="0" smtClean="0"/>
              <a:t>0(SPACE)=+3</a:t>
            </a:r>
            <a:r>
              <a:rPr lang="zh-CN" altLang="en-US" dirty="0" smtClean="0"/>
              <a:t>～</a:t>
            </a:r>
            <a:r>
              <a:rPr lang="en-US" dirty="0" smtClean="0"/>
              <a:t>+15V</a:t>
            </a:r>
            <a:r>
              <a:rPr lang="zh-CN" altLang="en-US" dirty="0" smtClean="0"/>
              <a:t>。</a:t>
            </a:r>
          </a:p>
          <a:p>
            <a:r>
              <a:rPr lang="zh-CN" altLang="en-US" dirty="0" smtClean="0"/>
              <a:t>在</a:t>
            </a:r>
            <a:r>
              <a:rPr lang="en-US" dirty="0" smtClean="0"/>
              <a:t>RTS</a:t>
            </a:r>
            <a:r>
              <a:rPr lang="zh-CN" altLang="en-US" dirty="0" smtClean="0"/>
              <a:t>、</a:t>
            </a:r>
            <a:r>
              <a:rPr lang="en-US" dirty="0" smtClean="0"/>
              <a:t>CTS</a:t>
            </a:r>
            <a:r>
              <a:rPr lang="zh-CN" altLang="en-US" dirty="0" smtClean="0"/>
              <a:t>、</a:t>
            </a:r>
            <a:r>
              <a:rPr lang="en-US" dirty="0" smtClean="0"/>
              <a:t>DSR</a:t>
            </a:r>
            <a:r>
              <a:rPr lang="zh-CN" altLang="en-US" dirty="0" smtClean="0"/>
              <a:t>、</a:t>
            </a:r>
            <a:r>
              <a:rPr lang="en-US" dirty="0" smtClean="0"/>
              <a:t>DTR</a:t>
            </a:r>
            <a:r>
              <a:rPr lang="zh-CN" altLang="en-US" dirty="0" smtClean="0"/>
              <a:t>、</a:t>
            </a:r>
            <a:r>
              <a:rPr lang="en-US" dirty="0" smtClean="0"/>
              <a:t>DCD</a:t>
            </a:r>
            <a:r>
              <a:rPr lang="zh-CN" altLang="en-US" dirty="0" smtClean="0"/>
              <a:t>等控制线上：信号有效（接通，</a:t>
            </a:r>
            <a:r>
              <a:rPr lang="en-US" dirty="0" smtClean="0"/>
              <a:t>ON</a:t>
            </a:r>
            <a:r>
              <a:rPr lang="zh-CN" altLang="en-US" dirty="0" smtClean="0"/>
              <a:t>状态，正电压）</a:t>
            </a:r>
            <a:r>
              <a:rPr lang="en-US" dirty="0" smtClean="0"/>
              <a:t>=+3V</a:t>
            </a:r>
            <a:r>
              <a:rPr lang="zh-CN" altLang="en-US" dirty="0" smtClean="0"/>
              <a:t>～</a:t>
            </a:r>
            <a:r>
              <a:rPr lang="en-US" dirty="0" smtClean="0"/>
              <a:t>+15V</a:t>
            </a:r>
            <a:r>
              <a:rPr lang="zh-CN" altLang="en-US" dirty="0" smtClean="0"/>
              <a:t>，信号无效（断开，</a:t>
            </a:r>
            <a:r>
              <a:rPr lang="en-US" dirty="0" smtClean="0"/>
              <a:t>OFF</a:t>
            </a:r>
            <a:r>
              <a:rPr lang="zh-CN" altLang="en-US" dirty="0" smtClean="0"/>
              <a:t>状态，负电压）</a:t>
            </a:r>
            <a:r>
              <a:rPr lang="en-US" dirty="0" smtClean="0"/>
              <a:t>=−3V</a:t>
            </a:r>
            <a:r>
              <a:rPr lang="zh-CN" altLang="en-US" dirty="0" smtClean="0"/>
              <a:t>～</a:t>
            </a:r>
            <a:r>
              <a:rPr lang="en-US" dirty="0" smtClean="0"/>
              <a:t>−15V</a:t>
            </a:r>
            <a:r>
              <a:rPr lang="zh-CN" altLang="en-US" dirty="0" smtClean="0"/>
              <a:t>。</a:t>
            </a:r>
          </a:p>
          <a:p>
            <a:endParaRPr lang="zh-CN" altLang="en-US" dirty="0"/>
          </a:p>
        </p:txBody>
      </p:sp>
      <p:sp>
        <p:nvSpPr>
          <p:cNvPr id="3" name="标题 2"/>
          <p:cNvSpPr>
            <a:spLocks noGrp="1"/>
          </p:cNvSpPr>
          <p:nvPr>
            <p:ph type="title"/>
          </p:nvPr>
        </p:nvSpPr>
        <p:spPr/>
        <p:txBody>
          <a:bodyPr>
            <a:normAutofit/>
          </a:bodyPr>
          <a:lstStyle/>
          <a:p>
            <a:r>
              <a:rPr lang="zh-CN" altLang="en-US" sz="3700" dirty="0" smtClean="0"/>
              <a:t>串行接口的物理层标准 </a:t>
            </a: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dirty="0" smtClean="0"/>
              <a:t>电缆长度：在通信速率低于</a:t>
            </a:r>
            <a:r>
              <a:rPr lang="en-US" dirty="0" smtClean="0"/>
              <a:t>20kbit/s</a:t>
            </a:r>
            <a:r>
              <a:rPr lang="zh-CN" altLang="en-US" dirty="0" smtClean="0"/>
              <a:t>时，</a:t>
            </a:r>
            <a:r>
              <a:rPr lang="en-US" dirty="0" smtClean="0"/>
              <a:t>EIA-RS-232C</a:t>
            </a:r>
            <a:r>
              <a:rPr lang="zh-CN" altLang="en-US" dirty="0" smtClean="0"/>
              <a:t>所直接连接的最大物理距离为</a:t>
            </a:r>
            <a:r>
              <a:rPr lang="en-US" dirty="0" smtClean="0"/>
              <a:t>15m</a:t>
            </a:r>
            <a:r>
              <a:rPr lang="zh-CN" altLang="en-US" dirty="0" smtClean="0"/>
              <a:t>（</a:t>
            </a:r>
            <a:r>
              <a:rPr lang="en-US" dirty="0" smtClean="0"/>
              <a:t>50</a:t>
            </a:r>
            <a:r>
              <a:rPr lang="zh-CN" altLang="en-US" dirty="0" smtClean="0"/>
              <a:t>英尺）。最大直接传输距离说明：</a:t>
            </a:r>
            <a:r>
              <a:rPr lang="en-US" dirty="0" smtClean="0"/>
              <a:t>EIA-RS-232C</a:t>
            </a:r>
            <a:r>
              <a:rPr lang="zh-CN" altLang="en-US" dirty="0" smtClean="0"/>
              <a:t>标准规定，若不使用</a:t>
            </a:r>
            <a:r>
              <a:rPr lang="en-US" dirty="0" smtClean="0"/>
              <a:t>MODEM</a:t>
            </a:r>
            <a:r>
              <a:rPr lang="zh-CN" altLang="en-US" dirty="0" smtClean="0"/>
              <a:t>，在码元畸变小于</a:t>
            </a:r>
            <a:r>
              <a:rPr lang="en-US" dirty="0" smtClean="0"/>
              <a:t>4%</a:t>
            </a:r>
            <a:r>
              <a:rPr lang="zh-CN" altLang="en-US" dirty="0" smtClean="0"/>
              <a:t>的情况下，</a:t>
            </a:r>
            <a:r>
              <a:rPr lang="en-US" dirty="0" smtClean="0"/>
              <a:t>DTE</a:t>
            </a:r>
            <a:r>
              <a:rPr lang="zh-CN" altLang="en-US" dirty="0" smtClean="0"/>
              <a:t>和</a:t>
            </a:r>
            <a:r>
              <a:rPr lang="en-US" dirty="0" smtClean="0"/>
              <a:t>DCE</a:t>
            </a:r>
            <a:r>
              <a:rPr lang="zh-CN" altLang="en-US" dirty="0" smtClean="0"/>
              <a:t>之间最大传输距离为</a:t>
            </a:r>
            <a:r>
              <a:rPr lang="en-US" dirty="0" smtClean="0"/>
              <a:t>15m</a:t>
            </a:r>
            <a:r>
              <a:rPr lang="zh-CN" altLang="en-US" dirty="0" smtClean="0"/>
              <a:t>（</a:t>
            </a:r>
            <a:r>
              <a:rPr lang="en-US" dirty="0" smtClean="0"/>
              <a:t>50</a:t>
            </a:r>
            <a:r>
              <a:rPr lang="zh-CN" altLang="en-US" dirty="0" smtClean="0"/>
              <a:t>英尺）。可见这个最大的距离是在码元畸变小于</a:t>
            </a:r>
            <a:r>
              <a:rPr lang="en-US" dirty="0" smtClean="0"/>
              <a:t>4%</a:t>
            </a:r>
            <a:r>
              <a:rPr lang="zh-CN" altLang="en-US" dirty="0" smtClean="0"/>
              <a:t>的前提下给出的。为了保证码元畸变小于</a:t>
            </a:r>
            <a:r>
              <a:rPr lang="en-US" dirty="0" smtClean="0"/>
              <a:t>4%</a:t>
            </a:r>
            <a:r>
              <a:rPr lang="zh-CN" altLang="en-US" dirty="0" smtClean="0"/>
              <a:t>的要求，接口标准在电气特性中规定，驱动器的负载电容应小于</a:t>
            </a:r>
            <a:r>
              <a:rPr lang="en-US" dirty="0" smtClean="0"/>
              <a:t>2 500pF</a:t>
            </a:r>
            <a:r>
              <a:rPr lang="zh-CN" altLang="en-US" dirty="0" smtClean="0"/>
              <a:t>。</a:t>
            </a:r>
          </a:p>
          <a:p>
            <a:r>
              <a:rPr lang="zh-CN" altLang="en-US" dirty="0" smtClean="0"/>
              <a:t>连接器：在实际异步串行通信中，并不要求用全部的</a:t>
            </a:r>
            <a:r>
              <a:rPr lang="en-US" dirty="0" smtClean="0"/>
              <a:t>EIA-RS-232C</a:t>
            </a:r>
            <a:r>
              <a:rPr lang="zh-CN" altLang="en-US" dirty="0" smtClean="0"/>
              <a:t>信号，</a:t>
            </a:r>
            <a:r>
              <a:rPr lang="en-US" dirty="0" smtClean="0"/>
              <a:t>PC</a:t>
            </a:r>
            <a:r>
              <a:rPr lang="zh-CN" altLang="en-US" dirty="0" smtClean="0"/>
              <a:t>中更是大量采用</a:t>
            </a:r>
            <a:r>
              <a:rPr lang="en-US" dirty="0" smtClean="0"/>
              <a:t>9</a:t>
            </a:r>
            <a:r>
              <a:rPr lang="zh-CN" altLang="en-US" dirty="0" smtClean="0"/>
              <a:t>针接插件（</a:t>
            </a:r>
            <a:r>
              <a:rPr lang="en-US" dirty="0" smtClean="0"/>
              <a:t>DB-9</a:t>
            </a:r>
            <a:r>
              <a:rPr lang="zh-CN" altLang="en-US" dirty="0" smtClean="0"/>
              <a:t>）来担当此任，因此这里也不打算就</a:t>
            </a:r>
            <a:r>
              <a:rPr lang="en-US" dirty="0" smtClean="0"/>
              <a:t>EIA-RS-232C</a:t>
            </a:r>
            <a:r>
              <a:rPr lang="zh-CN" altLang="en-US" dirty="0" smtClean="0"/>
              <a:t>的全部信号做详细解释。</a:t>
            </a:r>
            <a:endParaRPr lang="zh-CN" altLang="en-US" dirty="0"/>
          </a:p>
        </p:txBody>
      </p:sp>
      <p:sp>
        <p:nvSpPr>
          <p:cNvPr id="3" name="标题 2"/>
          <p:cNvSpPr>
            <a:spLocks noGrp="1"/>
          </p:cNvSpPr>
          <p:nvPr>
            <p:ph type="title"/>
          </p:nvPr>
        </p:nvSpPr>
        <p:spPr/>
        <p:txBody>
          <a:bodyPr>
            <a:normAutofit/>
          </a:bodyPr>
          <a:lstStyle/>
          <a:p>
            <a:r>
              <a:rPr lang="zh-CN" altLang="en-US" sz="3700" dirty="0" smtClean="0"/>
              <a:t>串行接口的物理层标准 </a:t>
            </a: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3700" dirty="0" smtClean="0"/>
              <a:t>串行接口的物理层标准 </a:t>
            </a:r>
            <a:endParaRPr lang="zh-CN" altLang="en-US" sz="3700" dirty="0"/>
          </a:p>
        </p:txBody>
      </p:sp>
      <p:pic>
        <p:nvPicPr>
          <p:cNvPr id="59394" name="Picture 2"/>
          <p:cNvPicPr>
            <a:picLocks noGrp="1" noChangeAspect="1" noChangeArrowheads="1"/>
          </p:cNvPicPr>
          <p:nvPr>
            <p:ph idx="1"/>
          </p:nvPr>
        </p:nvPicPr>
        <p:blipFill>
          <a:blip r:embed="rId2"/>
          <a:srcRect/>
          <a:stretch>
            <a:fillRect/>
          </a:stretch>
        </p:blipFill>
        <p:spPr bwMode="auto">
          <a:xfrm>
            <a:off x="1924050" y="2220119"/>
            <a:ext cx="5295900" cy="3048000"/>
          </a:xfrm>
          <a:prstGeom prst="rect">
            <a:avLst/>
          </a:prstGeom>
          <a:noFill/>
          <a:ln w="9525">
            <a:noFill/>
            <a:miter lim="800000"/>
            <a:headEnd/>
            <a:tailEnd/>
          </a:ln>
          <a:effectLst/>
        </p:spPr>
      </p:pic>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en-US" b="1" dirty="0" smtClean="0"/>
              <a:t>12</a:t>
            </a:r>
            <a:r>
              <a:rPr lang="zh-CN" altLang="en-US" b="1" dirty="0" smtClean="0"/>
              <a:t>．带触摸屏接口的</a:t>
            </a:r>
            <a:r>
              <a:rPr lang="en-US" b="1" dirty="0" smtClean="0"/>
              <a:t> A/D</a:t>
            </a:r>
            <a:r>
              <a:rPr lang="zh-CN" altLang="en-US" b="1" dirty="0" smtClean="0"/>
              <a:t>转换器 </a:t>
            </a:r>
          </a:p>
          <a:p>
            <a:r>
              <a:rPr lang="en-US" dirty="0" smtClean="0"/>
              <a:t>●  8</a:t>
            </a:r>
            <a:r>
              <a:rPr lang="zh-CN" altLang="en-US" dirty="0" smtClean="0"/>
              <a:t>通道多路</a:t>
            </a:r>
            <a:r>
              <a:rPr lang="en-US" dirty="0" smtClean="0"/>
              <a:t>ADC</a:t>
            </a:r>
            <a:r>
              <a:rPr lang="zh-CN" altLang="en-US" dirty="0" smtClean="0"/>
              <a:t>；</a:t>
            </a:r>
          </a:p>
          <a:p>
            <a:r>
              <a:rPr lang="en-US" dirty="0" smtClean="0"/>
              <a:t>●  </a:t>
            </a:r>
            <a:r>
              <a:rPr lang="zh-CN" altLang="en-US" dirty="0" smtClean="0"/>
              <a:t>最大</a:t>
            </a:r>
            <a:r>
              <a:rPr lang="en-US" dirty="0" smtClean="0"/>
              <a:t>500KSPS</a:t>
            </a:r>
            <a:r>
              <a:rPr lang="zh-CN" altLang="en-US" dirty="0" smtClean="0"/>
              <a:t>转换速率</a:t>
            </a:r>
            <a:r>
              <a:rPr lang="en-US" dirty="0" smtClean="0"/>
              <a:t>10</a:t>
            </a:r>
            <a:r>
              <a:rPr lang="zh-CN" altLang="en-US" dirty="0" smtClean="0"/>
              <a:t>位分辨率。</a:t>
            </a:r>
          </a:p>
          <a:p>
            <a:r>
              <a:rPr lang="en-US" b="1" dirty="0" smtClean="0"/>
              <a:t>13</a:t>
            </a:r>
            <a:r>
              <a:rPr lang="zh-CN" altLang="en-US" b="1" dirty="0" smtClean="0"/>
              <a:t>．</a:t>
            </a:r>
            <a:r>
              <a:rPr lang="en-US" b="1" dirty="0" smtClean="0"/>
              <a:t>LCD</a:t>
            </a:r>
            <a:r>
              <a:rPr lang="zh-CN" altLang="en-US" b="1" dirty="0" smtClean="0"/>
              <a:t>控制器</a:t>
            </a:r>
            <a:r>
              <a:rPr lang="en-US" b="1" dirty="0" smtClean="0"/>
              <a:t>STN LCD</a:t>
            </a:r>
            <a:r>
              <a:rPr lang="zh-CN" altLang="en-US" b="1" dirty="0" smtClean="0"/>
              <a:t>显示特性</a:t>
            </a:r>
            <a:r>
              <a:rPr lang="en-US" b="1" dirty="0" smtClean="0"/>
              <a:t> </a:t>
            </a:r>
            <a:endParaRPr lang="zh-CN" altLang="en-US" b="1" dirty="0" smtClean="0"/>
          </a:p>
          <a:p>
            <a:r>
              <a:rPr lang="en-US" dirty="0" smtClean="0"/>
              <a:t>●  </a:t>
            </a:r>
            <a:r>
              <a:rPr lang="zh-CN" altLang="en-US" dirty="0" smtClean="0"/>
              <a:t>支持</a:t>
            </a:r>
            <a:r>
              <a:rPr lang="en-US" dirty="0" smtClean="0"/>
              <a:t>3</a:t>
            </a:r>
            <a:r>
              <a:rPr lang="zh-CN" altLang="en-US" dirty="0" smtClean="0"/>
              <a:t>种类型的</a:t>
            </a:r>
            <a:r>
              <a:rPr lang="en-US" dirty="0" smtClean="0"/>
              <a:t>STN LCD</a:t>
            </a:r>
            <a:r>
              <a:rPr lang="zh-CN" altLang="en-US" dirty="0" smtClean="0"/>
              <a:t>显示屏：</a:t>
            </a:r>
            <a:r>
              <a:rPr lang="en-US" dirty="0" smtClean="0"/>
              <a:t>4</a:t>
            </a:r>
            <a:r>
              <a:rPr lang="zh-CN" altLang="en-US" dirty="0" smtClean="0"/>
              <a:t>位双扫描，</a:t>
            </a:r>
            <a:r>
              <a:rPr lang="en-US" dirty="0" smtClean="0"/>
              <a:t>4</a:t>
            </a:r>
            <a:r>
              <a:rPr lang="zh-CN" altLang="en-US" dirty="0" smtClean="0"/>
              <a:t>位单扫描，</a:t>
            </a:r>
            <a:r>
              <a:rPr lang="en-US" dirty="0" smtClean="0"/>
              <a:t>8</a:t>
            </a:r>
            <a:r>
              <a:rPr lang="zh-CN" altLang="en-US" dirty="0" smtClean="0"/>
              <a:t>位单扫描显示</a:t>
            </a:r>
            <a:r>
              <a:rPr lang="en-US" dirty="0" smtClean="0"/>
              <a:t>    </a:t>
            </a:r>
            <a:r>
              <a:rPr lang="zh-CN" altLang="en-US" dirty="0" smtClean="0"/>
              <a:t>类型；</a:t>
            </a:r>
          </a:p>
          <a:p>
            <a:r>
              <a:rPr lang="en-US" dirty="0" smtClean="0"/>
              <a:t>●  </a:t>
            </a:r>
            <a:r>
              <a:rPr lang="zh-CN" altLang="en-US" dirty="0" smtClean="0"/>
              <a:t>支持单色模式、</a:t>
            </a:r>
            <a:r>
              <a:rPr lang="en-US" dirty="0" smtClean="0"/>
              <a:t>4</a:t>
            </a:r>
            <a:r>
              <a:rPr lang="zh-CN" altLang="en-US" dirty="0" smtClean="0"/>
              <a:t>级灰度、</a:t>
            </a:r>
            <a:r>
              <a:rPr lang="en-US" dirty="0" smtClean="0"/>
              <a:t>16</a:t>
            </a:r>
            <a:r>
              <a:rPr lang="zh-CN" altLang="en-US" dirty="0" smtClean="0"/>
              <a:t>级灰度、</a:t>
            </a:r>
            <a:r>
              <a:rPr lang="en-US" dirty="0" smtClean="0"/>
              <a:t>256</a:t>
            </a:r>
            <a:r>
              <a:rPr lang="zh-CN" altLang="en-US" dirty="0" smtClean="0"/>
              <a:t>色和</a:t>
            </a:r>
            <a:r>
              <a:rPr lang="en-US" dirty="0" smtClean="0"/>
              <a:t>4096</a:t>
            </a:r>
            <a:r>
              <a:rPr lang="zh-CN" altLang="en-US" dirty="0" smtClean="0"/>
              <a:t>色</a:t>
            </a:r>
            <a:r>
              <a:rPr lang="en-US" dirty="0" smtClean="0"/>
              <a:t>STN LCD</a:t>
            </a:r>
            <a:r>
              <a:rPr lang="zh-CN" altLang="en-US" dirty="0" smtClean="0"/>
              <a:t>； </a:t>
            </a:r>
          </a:p>
          <a:p>
            <a:r>
              <a:rPr lang="en-US" dirty="0" smtClean="0"/>
              <a:t>●  </a:t>
            </a:r>
            <a:r>
              <a:rPr lang="zh-CN" altLang="en-US" dirty="0" smtClean="0"/>
              <a:t>支持多种不同尺寸的液晶屏，</a:t>
            </a:r>
            <a:r>
              <a:rPr lang="en-US" dirty="0" smtClean="0"/>
              <a:t>LCD</a:t>
            </a:r>
            <a:r>
              <a:rPr lang="zh-CN" altLang="en-US" dirty="0" smtClean="0"/>
              <a:t>实际尺寸的典型值是</a:t>
            </a:r>
            <a:r>
              <a:rPr lang="en-US" dirty="0" smtClean="0"/>
              <a:t>640×480</a:t>
            </a:r>
            <a:r>
              <a:rPr lang="zh-CN" altLang="en-US" dirty="0" smtClean="0"/>
              <a:t>，</a:t>
            </a:r>
            <a:r>
              <a:rPr lang="en-US" dirty="0" smtClean="0"/>
              <a:t>320×240</a:t>
            </a:r>
            <a:r>
              <a:rPr lang="zh-CN" altLang="en-US" dirty="0" smtClean="0"/>
              <a:t>，</a:t>
            </a:r>
            <a:r>
              <a:rPr lang="en-US" dirty="0" smtClean="0"/>
              <a:t>160×160</a:t>
            </a:r>
            <a:r>
              <a:rPr lang="zh-CN" altLang="en-US" dirty="0" smtClean="0"/>
              <a:t>；</a:t>
            </a:r>
          </a:p>
          <a:p>
            <a:r>
              <a:rPr lang="en-US" dirty="0" smtClean="0"/>
              <a:t>●  </a:t>
            </a:r>
            <a:r>
              <a:rPr lang="zh-CN" altLang="en-US" dirty="0" smtClean="0"/>
              <a:t>最大虚拟屏幕大小是</a:t>
            </a:r>
            <a:r>
              <a:rPr lang="en-US" dirty="0" smtClean="0"/>
              <a:t>4MB</a:t>
            </a:r>
            <a:r>
              <a:rPr lang="zh-CN" altLang="en-US" dirty="0" smtClean="0"/>
              <a:t>，最大虚屏像素为</a:t>
            </a:r>
            <a:r>
              <a:rPr lang="en-US" dirty="0" smtClean="0"/>
              <a:t>4MB</a:t>
            </a:r>
            <a:r>
              <a:rPr lang="zh-CN" altLang="en-US" dirty="0" smtClean="0"/>
              <a:t>；</a:t>
            </a:r>
          </a:p>
          <a:p>
            <a:r>
              <a:rPr lang="en-US" dirty="0" smtClean="0"/>
              <a:t>●  </a:t>
            </a:r>
            <a:r>
              <a:rPr lang="zh-CN" altLang="en-US" dirty="0" smtClean="0"/>
              <a:t>在</a:t>
            </a:r>
            <a:r>
              <a:rPr lang="en-US" dirty="0" smtClean="0"/>
              <a:t>256</a:t>
            </a:r>
            <a:r>
              <a:rPr lang="zh-CN" altLang="en-US" dirty="0" smtClean="0"/>
              <a:t>色模式下支持的最大虚拟屏是</a:t>
            </a:r>
            <a:r>
              <a:rPr lang="en-US" dirty="0" smtClean="0"/>
              <a:t>4096×1024</a:t>
            </a:r>
            <a:r>
              <a:rPr lang="zh-CN" altLang="en-US" dirty="0" smtClean="0"/>
              <a:t>，</a:t>
            </a:r>
            <a:r>
              <a:rPr lang="en-US" dirty="0" smtClean="0"/>
              <a:t>2048×2048</a:t>
            </a:r>
            <a:r>
              <a:rPr lang="zh-CN" altLang="en-US" dirty="0" smtClean="0"/>
              <a:t>，</a:t>
            </a:r>
            <a:r>
              <a:rPr lang="en-US" dirty="0" smtClean="0"/>
              <a:t>1024×4096</a:t>
            </a:r>
            <a:r>
              <a:rPr lang="zh-CN" altLang="en-US" dirty="0" smtClean="0"/>
              <a:t>。</a:t>
            </a:r>
          </a:p>
          <a:p>
            <a:endParaRPr lang="zh-CN" altLang="en-US" dirty="0"/>
          </a:p>
        </p:txBody>
      </p:sp>
      <p:sp>
        <p:nvSpPr>
          <p:cNvPr id="2" name="标题 1"/>
          <p:cNvSpPr>
            <a:spLocks noGrp="1"/>
          </p:cNvSpPr>
          <p:nvPr>
            <p:ph type="title"/>
          </p:nvPr>
        </p:nvSpPr>
        <p:spPr/>
        <p:txBody>
          <a:bodyPr>
            <a:normAutofit/>
          </a:bodyPr>
          <a:lstStyle/>
          <a:p>
            <a:r>
              <a:rPr lang="en-US" sz="3700" dirty="0" smtClean="0"/>
              <a:t>S3C2410X</a:t>
            </a:r>
            <a:r>
              <a:rPr lang="zh-CN" altLang="en-US" sz="3700" dirty="0" smtClean="0"/>
              <a:t>的特点</a:t>
            </a: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zh-CN" altLang="en-US" dirty="0" smtClean="0"/>
              <a:t>下面对图</a:t>
            </a:r>
            <a:r>
              <a:rPr lang="en-US" dirty="0" smtClean="0"/>
              <a:t>4-16</a:t>
            </a:r>
            <a:r>
              <a:rPr lang="zh-CN" altLang="en-US" dirty="0" smtClean="0"/>
              <a:t>中几个主要信号做简要说明。</a:t>
            </a:r>
          </a:p>
          <a:p>
            <a:r>
              <a:rPr lang="en-US" dirty="0" smtClean="0"/>
              <a:t>●  </a:t>
            </a:r>
            <a:r>
              <a:rPr lang="zh-CN" altLang="en-US" dirty="0" smtClean="0"/>
              <a:t>保护地：通信线两端所接设备的金属外壳通过此线相连。当通信电缆使用屏蔽线时，常利用其外皮金属屏蔽网来实现。由于各设备往往已通过电源线接通保护地，因此，通信线中不必重复接此地线。例如，使用</a:t>
            </a:r>
            <a:r>
              <a:rPr lang="en-US" dirty="0" smtClean="0"/>
              <a:t>9</a:t>
            </a:r>
            <a:r>
              <a:rPr lang="zh-CN" altLang="en-US" dirty="0" smtClean="0"/>
              <a:t>针插头（</a:t>
            </a:r>
            <a:r>
              <a:rPr lang="en-US" dirty="0" smtClean="0"/>
              <a:t>DB-9</a:t>
            </a:r>
            <a:r>
              <a:rPr lang="zh-CN" altLang="en-US" dirty="0" smtClean="0"/>
              <a:t>）的异步串行</a:t>
            </a:r>
            <a:r>
              <a:rPr lang="en-US" dirty="0" smtClean="0"/>
              <a:t>I/O</a:t>
            </a:r>
            <a:r>
              <a:rPr lang="zh-CN" altLang="en-US" dirty="0" smtClean="0"/>
              <a:t>接口就没有引出保护地信号。</a:t>
            </a:r>
            <a:r>
              <a:rPr lang="en-US" dirty="0" smtClean="0"/>
              <a:t> </a:t>
            </a:r>
            <a:endParaRPr lang="zh-CN" altLang="en-US" dirty="0" smtClean="0"/>
          </a:p>
          <a:p>
            <a:r>
              <a:rPr lang="en-US" dirty="0" smtClean="0"/>
              <a:t>●  TXD/RXD</a:t>
            </a:r>
            <a:r>
              <a:rPr lang="zh-CN" altLang="en-US" dirty="0" smtClean="0"/>
              <a:t>：这是一对数据线，</a:t>
            </a:r>
            <a:r>
              <a:rPr lang="en-US" dirty="0" smtClean="0"/>
              <a:t>TXD</a:t>
            </a:r>
            <a:r>
              <a:rPr lang="zh-CN" altLang="en-US" dirty="0" smtClean="0"/>
              <a:t>称发送数据输出，</a:t>
            </a:r>
            <a:r>
              <a:rPr lang="en-US" dirty="0" smtClean="0"/>
              <a:t>RXD</a:t>
            </a:r>
            <a:r>
              <a:rPr lang="zh-CN" altLang="en-US" dirty="0" smtClean="0"/>
              <a:t>称接收数据输入。当两台微机以全双工方式直接通信（无</a:t>
            </a:r>
            <a:r>
              <a:rPr lang="en-US" dirty="0" smtClean="0"/>
              <a:t>MODEM</a:t>
            </a:r>
            <a:r>
              <a:rPr lang="zh-CN" altLang="en-US" dirty="0" smtClean="0"/>
              <a:t>方式）时，双方的这两根线应交叉连接（扭接）。</a:t>
            </a:r>
          </a:p>
          <a:p>
            <a:r>
              <a:rPr lang="en-US" dirty="0" smtClean="0"/>
              <a:t>●  SG</a:t>
            </a:r>
            <a:r>
              <a:rPr lang="zh-CN" altLang="en-US" dirty="0" smtClean="0"/>
              <a:t>：信号地，所有的信号都要通过信号地线构成耦合回路。通信线有以上</a:t>
            </a:r>
            <a:r>
              <a:rPr lang="en-US" dirty="0" smtClean="0"/>
              <a:t>3</a:t>
            </a:r>
            <a:r>
              <a:rPr lang="zh-CN" altLang="en-US" dirty="0" smtClean="0"/>
              <a:t>条（</a:t>
            </a:r>
            <a:r>
              <a:rPr lang="en-US" dirty="0" smtClean="0"/>
              <a:t>TXD</a:t>
            </a:r>
            <a:r>
              <a:rPr lang="zh-CN" altLang="en-US" dirty="0" smtClean="0"/>
              <a:t>、</a:t>
            </a:r>
            <a:r>
              <a:rPr lang="en-US" dirty="0" smtClean="0"/>
              <a:t>RXD </a:t>
            </a:r>
            <a:r>
              <a:rPr lang="zh-CN" altLang="en-US" dirty="0" smtClean="0"/>
              <a:t>和信号地）就能工作了。其余信号主要用于双方设备通信过程中的联络（握手信号），而且有些信号仅用于和</a:t>
            </a:r>
            <a:r>
              <a:rPr lang="en-US" dirty="0" smtClean="0"/>
              <a:t>MODEM</a:t>
            </a:r>
            <a:r>
              <a:rPr lang="zh-CN" altLang="en-US" dirty="0" smtClean="0"/>
              <a:t>的联络。若采取微型机对微型机直接通信，且双方可直接对异步串行通信电路芯片编程，若设置成不要任何联络信号，则其他线都可不接。有时在通信线的同一端将相关信号短接以“自握手”方式满足联络要求。</a:t>
            </a:r>
          </a:p>
          <a:p>
            <a:r>
              <a:rPr lang="en-US" dirty="0" smtClean="0"/>
              <a:t>●  RTS/CTS</a:t>
            </a:r>
            <a:r>
              <a:rPr lang="zh-CN" altLang="en-US" dirty="0" smtClean="0"/>
              <a:t>：请求发送信号</a:t>
            </a:r>
            <a:r>
              <a:rPr lang="en-US" dirty="0" smtClean="0"/>
              <a:t>RTS</a:t>
            </a:r>
            <a:r>
              <a:rPr lang="zh-CN" altLang="en-US" dirty="0" smtClean="0"/>
              <a:t>是发送器输出的准备好信号。接收方准备好后送回清除发送信号</a:t>
            </a:r>
            <a:r>
              <a:rPr lang="en-US" dirty="0" smtClean="0"/>
              <a:t> CTS</a:t>
            </a:r>
            <a:r>
              <a:rPr lang="zh-CN" altLang="en-US" dirty="0" smtClean="0"/>
              <a:t>后，发送数据开始进行，在同一端将这两个信号短接就意味着只要发送器准备好即可发送。</a:t>
            </a:r>
            <a:r>
              <a:rPr lang="en-US" dirty="0" smtClean="0"/>
              <a:t> </a:t>
            </a:r>
            <a:endParaRPr lang="zh-CN" altLang="en-US" dirty="0" smtClean="0"/>
          </a:p>
          <a:p>
            <a:endParaRPr lang="zh-CN" altLang="en-US" dirty="0"/>
          </a:p>
        </p:txBody>
      </p:sp>
      <p:sp>
        <p:nvSpPr>
          <p:cNvPr id="3" name="标题 2"/>
          <p:cNvSpPr>
            <a:spLocks noGrp="1"/>
          </p:cNvSpPr>
          <p:nvPr>
            <p:ph type="title"/>
          </p:nvPr>
        </p:nvSpPr>
        <p:spPr/>
        <p:txBody>
          <a:bodyPr>
            <a:normAutofit/>
          </a:bodyPr>
          <a:lstStyle/>
          <a:p>
            <a:r>
              <a:rPr lang="zh-CN" altLang="en-US" sz="3700" dirty="0" smtClean="0"/>
              <a:t>串行接口的物理层标准 </a:t>
            </a: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en-US" dirty="0" smtClean="0"/>
              <a:t>●  DCD</a:t>
            </a:r>
            <a:r>
              <a:rPr lang="zh-CN" altLang="en-US" dirty="0" smtClean="0"/>
              <a:t>：载波检测（又称接收线路信号检测）。本意是</a:t>
            </a:r>
            <a:r>
              <a:rPr lang="en-US" dirty="0" smtClean="0"/>
              <a:t>MODEM</a:t>
            </a:r>
            <a:r>
              <a:rPr lang="zh-CN" altLang="en-US" dirty="0" smtClean="0"/>
              <a:t>检测到线路中的载波信号后，通知终端准备接收数据的信号，在没有接</a:t>
            </a:r>
            <a:r>
              <a:rPr lang="en-US" dirty="0" smtClean="0"/>
              <a:t>MODEM</a:t>
            </a:r>
            <a:r>
              <a:rPr lang="zh-CN" altLang="en-US" dirty="0" smtClean="0"/>
              <a:t>的情况下，也可以和</a:t>
            </a:r>
            <a:r>
              <a:rPr lang="en-US" dirty="0" smtClean="0"/>
              <a:t>RTS</a:t>
            </a:r>
            <a:r>
              <a:rPr lang="zh-CN" altLang="en-US" dirty="0" smtClean="0"/>
              <a:t>、</a:t>
            </a:r>
            <a:r>
              <a:rPr lang="en-US" dirty="0" smtClean="0"/>
              <a:t>CTS</a:t>
            </a:r>
            <a:r>
              <a:rPr lang="zh-CN" altLang="en-US" dirty="0" smtClean="0"/>
              <a:t>短接。 </a:t>
            </a:r>
          </a:p>
          <a:p>
            <a:r>
              <a:rPr lang="zh-CN" altLang="en-US" dirty="0" smtClean="0"/>
              <a:t>相对于</a:t>
            </a:r>
            <a:r>
              <a:rPr lang="en-US" dirty="0" smtClean="0"/>
              <a:t>MODEM</a:t>
            </a:r>
            <a:r>
              <a:rPr lang="zh-CN" altLang="en-US" dirty="0" smtClean="0"/>
              <a:t>而言，微型机和终端机一样被称为数据终端（</a:t>
            </a:r>
            <a:r>
              <a:rPr lang="en-US" dirty="0" smtClean="0"/>
              <a:t>Data Terminal  Equipment</a:t>
            </a:r>
            <a:r>
              <a:rPr lang="zh-CN" altLang="en-US" dirty="0" smtClean="0"/>
              <a:t>，</a:t>
            </a:r>
            <a:r>
              <a:rPr lang="en-US" dirty="0" smtClean="0"/>
              <a:t>DTE</a:t>
            </a:r>
            <a:r>
              <a:rPr lang="zh-CN" altLang="en-US" dirty="0" smtClean="0"/>
              <a:t>）而</a:t>
            </a:r>
            <a:r>
              <a:rPr lang="en-US" dirty="0" smtClean="0"/>
              <a:t> MODEM </a:t>
            </a:r>
            <a:r>
              <a:rPr lang="zh-CN" altLang="en-US" dirty="0" smtClean="0"/>
              <a:t>被称为数据通信装置（</a:t>
            </a:r>
            <a:r>
              <a:rPr lang="en-US" dirty="0" smtClean="0"/>
              <a:t>Data Communications Equipment</a:t>
            </a:r>
            <a:r>
              <a:rPr lang="zh-CN" altLang="en-US" dirty="0" smtClean="0"/>
              <a:t>，</a:t>
            </a:r>
            <a:r>
              <a:rPr lang="en-US" dirty="0" smtClean="0"/>
              <a:t>DCE</a:t>
            </a:r>
            <a:r>
              <a:rPr lang="zh-CN" altLang="en-US" dirty="0" smtClean="0"/>
              <a:t>），</a:t>
            </a:r>
            <a:r>
              <a:rPr lang="en-US" dirty="0" smtClean="0"/>
              <a:t>DTE</a:t>
            </a:r>
            <a:r>
              <a:rPr lang="zh-CN" altLang="en-US" dirty="0" smtClean="0"/>
              <a:t>和</a:t>
            </a:r>
            <a:r>
              <a:rPr lang="en-US" dirty="0" smtClean="0"/>
              <a:t>DCE</a:t>
            </a:r>
            <a:r>
              <a:rPr lang="zh-CN" altLang="en-US" dirty="0" smtClean="0"/>
              <a:t>之间的连接应该是按接插件芯号，同名端对应相接。此处介绍的</a:t>
            </a:r>
            <a:r>
              <a:rPr lang="en-US" dirty="0" smtClean="0"/>
              <a:t>RS-232C</a:t>
            </a:r>
            <a:r>
              <a:rPr lang="zh-CN" altLang="en-US" dirty="0" smtClean="0"/>
              <a:t>的信号名称及信号流向都是对</a:t>
            </a:r>
            <a:r>
              <a:rPr lang="en-US" dirty="0" smtClean="0"/>
              <a:t>DTE</a:t>
            </a:r>
            <a:r>
              <a:rPr lang="zh-CN" altLang="en-US" dirty="0" smtClean="0"/>
              <a:t>而言的。</a:t>
            </a:r>
            <a:r>
              <a:rPr lang="en-US" dirty="0" smtClean="0"/>
              <a:t> </a:t>
            </a:r>
            <a:endParaRPr lang="zh-CN" altLang="en-US" dirty="0" smtClean="0"/>
          </a:p>
          <a:p>
            <a:r>
              <a:rPr lang="en-US" dirty="0" smtClean="0"/>
              <a:t>●  DTR/DSR</a:t>
            </a:r>
            <a:r>
              <a:rPr lang="zh-CN" altLang="en-US" dirty="0" smtClean="0"/>
              <a:t>：数据终端准备好时发</a:t>
            </a:r>
            <a:r>
              <a:rPr lang="en-US" dirty="0" smtClean="0"/>
              <a:t>DTR</a:t>
            </a:r>
            <a:r>
              <a:rPr lang="zh-CN" altLang="en-US" dirty="0" smtClean="0"/>
              <a:t>信号，在收到数据通信装置装备好</a:t>
            </a:r>
            <a:r>
              <a:rPr lang="en-US" dirty="0" smtClean="0"/>
              <a:t>DSR</a:t>
            </a:r>
            <a:r>
              <a:rPr lang="zh-CN" altLang="en-US" dirty="0" smtClean="0"/>
              <a:t>信号后，方可通信。</a:t>
            </a:r>
          </a:p>
          <a:p>
            <a:r>
              <a:rPr lang="en-US" dirty="0" smtClean="0"/>
              <a:t>●  RI</a:t>
            </a:r>
            <a:r>
              <a:rPr lang="zh-CN" altLang="en-US" dirty="0" smtClean="0"/>
              <a:t>：原意是在</a:t>
            </a:r>
            <a:r>
              <a:rPr lang="en-US" dirty="0" smtClean="0"/>
              <a:t>MODEM</a:t>
            </a:r>
            <a:r>
              <a:rPr lang="zh-CN" altLang="en-US" dirty="0" smtClean="0"/>
              <a:t>接收到电话交换机有效的拨号时，使</a:t>
            </a:r>
            <a:r>
              <a:rPr lang="en-US" dirty="0" smtClean="0"/>
              <a:t>RI</a:t>
            </a:r>
            <a:r>
              <a:rPr lang="zh-CN" altLang="en-US" dirty="0" smtClean="0"/>
              <a:t>有效，通知数据终端准备传送。在无</a:t>
            </a:r>
            <a:r>
              <a:rPr lang="en-US" dirty="0" smtClean="0"/>
              <a:t>MODEM</a:t>
            </a:r>
            <a:r>
              <a:rPr lang="zh-CN" altLang="en-US" dirty="0" smtClean="0"/>
              <a:t>时也可和</a:t>
            </a:r>
            <a:r>
              <a:rPr lang="en-US" dirty="0" smtClean="0"/>
              <a:t>DTR</a:t>
            </a:r>
            <a:r>
              <a:rPr lang="zh-CN" altLang="en-US" dirty="0" smtClean="0"/>
              <a:t>相接。</a:t>
            </a:r>
            <a:r>
              <a:rPr lang="en-US" dirty="0" smtClean="0"/>
              <a:t> </a:t>
            </a:r>
            <a:endParaRPr lang="zh-CN" altLang="en-US" dirty="0" smtClean="0"/>
          </a:p>
          <a:p>
            <a:endParaRPr lang="zh-CN" altLang="en-US" dirty="0"/>
          </a:p>
        </p:txBody>
      </p:sp>
      <p:sp>
        <p:nvSpPr>
          <p:cNvPr id="3" name="标题 2"/>
          <p:cNvSpPr>
            <a:spLocks noGrp="1"/>
          </p:cNvSpPr>
          <p:nvPr>
            <p:ph type="title"/>
          </p:nvPr>
        </p:nvSpPr>
        <p:spPr/>
        <p:txBody>
          <a:bodyPr>
            <a:normAutofit/>
          </a:bodyPr>
          <a:lstStyle/>
          <a:p>
            <a:r>
              <a:rPr lang="zh-CN" altLang="en-US" sz="3700" dirty="0" smtClean="0"/>
              <a:t>串行接口的物理层标准 </a:t>
            </a: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62500" lnSpcReduction="20000"/>
          </a:bodyPr>
          <a:lstStyle/>
          <a:p>
            <a:r>
              <a:rPr lang="en-US" dirty="0" smtClean="0"/>
              <a:t>S3C2410X</a:t>
            </a:r>
            <a:r>
              <a:rPr lang="zh-CN" altLang="en-US" dirty="0" smtClean="0"/>
              <a:t>的异步串行口（</a:t>
            </a:r>
            <a:r>
              <a:rPr lang="en-US" dirty="0" smtClean="0"/>
              <a:t>UART</a:t>
            </a:r>
            <a:r>
              <a:rPr lang="zh-CN" altLang="en-US" dirty="0" smtClean="0"/>
              <a:t>）提供</a:t>
            </a:r>
            <a:r>
              <a:rPr lang="en-US" dirty="0" smtClean="0"/>
              <a:t>3</a:t>
            </a:r>
            <a:r>
              <a:rPr lang="zh-CN" altLang="en-US" dirty="0" smtClean="0"/>
              <a:t>个独立的异步串行通信端口，每个端口可以基于中断或者</a:t>
            </a:r>
            <a:r>
              <a:rPr lang="en-US" dirty="0" smtClean="0"/>
              <a:t>DMA</a:t>
            </a:r>
            <a:r>
              <a:rPr lang="zh-CN" altLang="en-US" dirty="0" smtClean="0"/>
              <a:t>进行操作。换句话说，</a:t>
            </a:r>
            <a:r>
              <a:rPr lang="en-US" dirty="0" smtClean="0"/>
              <a:t>UART</a:t>
            </a:r>
            <a:r>
              <a:rPr lang="zh-CN" altLang="en-US" dirty="0" smtClean="0"/>
              <a:t>控制器可以在</a:t>
            </a:r>
            <a:r>
              <a:rPr lang="en-US" dirty="0" smtClean="0"/>
              <a:t>CPU</a:t>
            </a:r>
            <a:r>
              <a:rPr lang="zh-CN" altLang="en-US" dirty="0" smtClean="0"/>
              <a:t>和</a:t>
            </a:r>
            <a:r>
              <a:rPr lang="en-US" dirty="0" smtClean="0"/>
              <a:t>UART</a:t>
            </a:r>
            <a:r>
              <a:rPr lang="zh-CN" altLang="en-US" dirty="0" smtClean="0"/>
              <a:t>之间产生一个中断或者</a:t>
            </a:r>
            <a:r>
              <a:rPr lang="en-US" dirty="0" smtClean="0"/>
              <a:t>DMA</a:t>
            </a:r>
            <a:r>
              <a:rPr lang="zh-CN" altLang="en-US" dirty="0" smtClean="0"/>
              <a:t>请求来传输数据。</a:t>
            </a:r>
            <a:r>
              <a:rPr lang="en-US" dirty="0" smtClean="0"/>
              <a:t>UART</a:t>
            </a:r>
            <a:r>
              <a:rPr lang="zh-CN" altLang="en-US" dirty="0" smtClean="0"/>
              <a:t>在系统时钟下运行可支持高达</a:t>
            </a:r>
            <a:r>
              <a:rPr lang="en-US" dirty="0" smtClean="0"/>
              <a:t>230.4K</a:t>
            </a:r>
            <a:r>
              <a:rPr lang="zh-CN" altLang="en-US" dirty="0" smtClean="0"/>
              <a:t>的波特率，如果使用外部设备提供的</a:t>
            </a:r>
            <a:r>
              <a:rPr lang="en-US" dirty="0" smtClean="0"/>
              <a:t>UEXTCLK</a:t>
            </a:r>
            <a:r>
              <a:rPr lang="zh-CN" altLang="en-US" dirty="0" smtClean="0"/>
              <a:t>，</a:t>
            </a:r>
            <a:r>
              <a:rPr lang="en-US" dirty="0" smtClean="0"/>
              <a:t>UART</a:t>
            </a:r>
            <a:r>
              <a:rPr lang="zh-CN" altLang="en-US" dirty="0" smtClean="0"/>
              <a:t>的速度还可以更高。每个</a:t>
            </a:r>
            <a:r>
              <a:rPr lang="en-US" dirty="0" smtClean="0"/>
              <a:t>UART</a:t>
            </a:r>
            <a:r>
              <a:rPr lang="zh-CN" altLang="en-US" dirty="0" smtClean="0"/>
              <a:t>通道各含有两个</a:t>
            </a:r>
            <a:r>
              <a:rPr lang="en-US" dirty="0" smtClean="0"/>
              <a:t>16</a:t>
            </a:r>
            <a:r>
              <a:rPr lang="zh-CN" altLang="en-US" dirty="0" smtClean="0"/>
              <a:t>位的接收和发送</a:t>
            </a:r>
            <a:r>
              <a:rPr lang="en-US" dirty="0" smtClean="0"/>
              <a:t>FIFO</a:t>
            </a:r>
            <a:r>
              <a:rPr lang="zh-CN" altLang="en-US" dirty="0" smtClean="0"/>
              <a:t>。</a:t>
            </a:r>
          </a:p>
          <a:p>
            <a:r>
              <a:rPr lang="en-US" dirty="0" smtClean="0"/>
              <a:t>S3C2410X</a:t>
            </a:r>
            <a:r>
              <a:rPr lang="zh-CN" altLang="en-US" dirty="0" smtClean="0"/>
              <a:t>的</a:t>
            </a:r>
            <a:r>
              <a:rPr lang="en-US" dirty="0" smtClean="0"/>
              <a:t>UART</a:t>
            </a:r>
            <a:r>
              <a:rPr lang="zh-CN" altLang="en-US" dirty="0" smtClean="0"/>
              <a:t>包括可编程的波特率，红外，接收</a:t>
            </a:r>
            <a:r>
              <a:rPr lang="en-US" dirty="0" smtClean="0"/>
              <a:t>/</a:t>
            </a:r>
            <a:r>
              <a:rPr lang="zh-CN" altLang="en-US" dirty="0" smtClean="0"/>
              <a:t>发送，一个或两个停止位插入，</a:t>
            </a:r>
            <a:r>
              <a:rPr lang="en-US" dirty="0" smtClean="0"/>
              <a:t>5</a:t>
            </a:r>
            <a:r>
              <a:rPr lang="zh-CN" altLang="en-US" dirty="0" smtClean="0"/>
              <a:t>～</a:t>
            </a:r>
            <a:r>
              <a:rPr lang="en-US" dirty="0" smtClean="0"/>
              <a:t>8</a:t>
            </a:r>
            <a:r>
              <a:rPr lang="zh-CN" altLang="en-US" dirty="0" smtClean="0"/>
              <a:t>位数据宽度和奇偶校验。</a:t>
            </a:r>
          </a:p>
          <a:p>
            <a:r>
              <a:rPr lang="zh-CN" altLang="en-US" dirty="0" smtClean="0"/>
              <a:t>每个</a:t>
            </a:r>
            <a:r>
              <a:rPr lang="en-US" dirty="0" smtClean="0"/>
              <a:t>UART</a:t>
            </a:r>
            <a:r>
              <a:rPr lang="zh-CN" altLang="en-US" dirty="0" smtClean="0"/>
              <a:t>包括一个波特率发生器、一个发送器、一个接收器和一个控制单元。波特率发生器的输入可以是</a:t>
            </a:r>
            <a:r>
              <a:rPr lang="en-US" dirty="0" smtClean="0"/>
              <a:t>PCLK</a:t>
            </a:r>
            <a:r>
              <a:rPr lang="zh-CN" altLang="en-US" dirty="0" smtClean="0"/>
              <a:t>或者</a:t>
            </a:r>
            <a:r>
              <a:rPr lang="en-US" dirty="0" smtClean="0"/>
              <a:t>UEXTCLK</a:t>
            </a:r>
            <a:r>
              <a:rPr lang="zh-CN" altLang="en-US" dirty="0" smtClean="0"/>
              <a:t>。发送器和接收器包含</a:t>
            </a:r>
            <a:r>
              <a:rPr lang="en-US" dirty="0" smtClean="0"/>
              <a:t>16</a:t>
            </a:r>
            <a:r>
              <a:rPr lang="zh-CN" altLang="en-US" dirty="0" smtClean="0"/>
              <a:t>位的</a:t>
            </a:r>
            <a:r>
              <a:rPr lang="en-US" dirty="0" smtClean="0"/>
              <a:t>FIFO</a:t>
            </a:r>
            <a:r>
              <a:rPr lang="zh-CN" altLang="en-US" dirty="0" smtClean="0"/>
              <a:t>和移位寄存器，数据被送入</a:t>
            </a:r>
            <a:r>
              <a:rPr lang="en-US" dirty="0" smtClean="0"/>
              <a:t>FIFO</a:t>
            </a:r>
            <a:r>
              <a:rPr lang="zh-CN" altLang="en-US" dirty="0" smtClean="0"/>
              <a:t>，然后被复制到发送移位寄存器准备发送，然后数据按位从发送数据引脚</a:t>
            </a:r>
            <a:r>
              <a:rPr lang="en-US" dirty="0" err="1" smtClean="0"/>
              <a:t>TxDn</a:t>
            </a:r>
            <a:r>
              <a:rPr lang="zh-CN" altLang="en-US" dirty="0" smtClean="0"/>
              <a:t>输出。同时，接收数据从接收数据引脚</a:t>
            </a:r>
            <a:r>
              <a:rPr lang="en-US" dirty="0" err="1" smtClean="0"/>
              <a:t>RxDn</a:t>
            </a:r>
            <a:r>
              <a:rPr lang="zh-CN" altLang="en-US" dirty="0" smtClean="0"/>
              <a:t>按位移入接收移位寄存器，并复制到</a:t>
            </a:r>
            <a:r>
              <a:rPr lang="en-US" dirty="0" smtClean="0"/>
              <a:t>FIFO</a:t>
            </a:r>
            <a:r>
              <a:rPr lang="zh-CN" altLang="en-US" dirty="0" smtClean="0"/>
              <a:t>。</a:t>
            </a:r>
          </a:p>
          <a:p>
            <a:r>
              <a:rPr lang="en-US" dirty="0" smtClean="0"/>
              <a:t>S3C2410X</a:t>
            </a:r>
            <a:r>
              <a:rPr lang="zh-CN" altLang="en-US" dirty="0" smtClean="0"/>
              <a:t>异步串口特性如下：</a:t>
            </a:r>
          </a:p>
          <a:p>
            <a:r>
              <a:rPr lang="en-US" dirty="0" smtClean="0"/>
              <a:t>●  RxD0</a:t>
            </a:r>
            <a:r>
              <a:rPr lang="zh-CN" altLang="en-US" dirty="0" smtClean="0"/>
              <a:t>，</a:t>
            </a:r>
            <a:r>
              <a:rPr lang="en-US" dirty="0" smtClean="0"/>
              <a:t>TxD0</a:t>
            </a:r>
            <a:r>
              <a:rPr lang="zh-CN" altLang="en-US" dirty="0" smtClean="0"/>
              <a:t>，</a:t>
            </a:r>
            <a:r>
              <a:rPr lang="en-US" dirty="0" smtClean="0"/>
              <a:t>RxD1</a:t>
            </a:r>
            <a:r>
              <a:rPr lang="zh-CN" altLang="en-US" dirty="0" smtClean="0"/>
              <a:t>，</a:t>
            </a:r>
            <a:r>
              <a:rPr lang="en-US" dirty="0" smtClean="0"/>
              <a:t>TxD1</a:t>
            </a:r>
            <a:r>
              <a:rPr lang="zh-CN" altLang="en-US" dirty="0" smtClean="0"/>
              <a:t>，</a:t>
            </a:r>
            <a:r>
              <a:rPr lang="en-US" dirty="0" smtClean="0"/>
              <a:t>RxD2</a:t>
            </a:r>
            <a:r>
              <a:rPr lang="zh-CN" altLang="en-US" dirty="0" smtClean="0"/>
              <a:t>和</a:t>
            </a:r>
            <a:r>
              <a:rPr lang="en-US" dirty="0" smtClean="0"/>
              <a:t>TxD2</a:t>
            </a:r>
            <a:r>
              <a:rPr lang="zh-CN" altLang="en-US" dirty="0" smtClean="0"/>
              <a:t>基于中断或者</a:t>
            </a:r>
            <a:r>
              <a:rPr lang="en-US" dirty="0" smtClean="0"/>
              <a:t>DMA</a:t>
            </a:r>
            <a:r>
              <a:rPr lang="zh-CN" altLang="en-US" dirty="0" smtClean="0"/>
              <a:t>操作；</a:t>
            </a:r>
          </a:p>
          <a:p>
            <a:r>
              <a:rPr lang="en-US" dirty="0" smtClean="0"/>
              <a:t>●  UART Ch0</a:t>
            </a:r>
            <a:r>
              <a:rPr lang="zh-CN" altLang="en-US" dirty="0" smtClean="0"/>
              <a:t>，</a:t>
            </a:r>
            <a:r>
              <a:rPr lang="en-US" dirty="0" smtClean="0"/>
              <a:t>1</a:t>
            </a:r>
            <a:r>
              <a:rPr lang="zh-CN" altLang="en-US" dirty="0" smtClean="0"/>
              <a:t>，和</a:t>
            </a:r>
            <a:r>
              <a:rPr lang="en-US" dirty="0" smtClean="0"/>
              <a:t>2</a:t>
            </a:r>
            <a:r>
              <a:rPr lang="zh-CN" altLang="en-US" dirty="0" smtClean="0"/>
              <a:t>具有</a:t>
            </a:r>
            <a:r>
              <a:rPr lang="en-US" dirty="0" smtClean="0"/>
              <a:t>IrDA 1.0</a:t>
            </a:r>
            <a:r>
              <a:rPr lang="zh-CN" altLang="en-US" dirty="0" smtClean="0"/>
              <a:t>和</a:t>
            </a:r>
            <a:r>
              <a:rPr lang="en-US" dirty="0" smtClean="0"/>
              <a:t>16</a:t>
            </a:r>
            <a:r>
              <a:rPr lang="zh-CN" altLang="en-US" dirty="0" smtClean="0"/>
              <a:t>字节</a:t>
            </a:r>
            <a:r>
              <a:rPr lang="en-US" dirty="0" smtClean="0"/>
              <a:t>FIFO</a:t>
            </a:r>
            <a:r>
              <a:rPr lang="zh-CN" altLang="en-US" dirty="0" smtClean="0"/>
              <a:t>；</a:t>
            </a:r>
          </a:p>
          <a:p>
            <a:r>
              <a:rPr lang="en-US" dirty="0" smtClean="0"/>
              <a:t>●  UART Ch0</a:t>
            </a:r>
            <a:r>
              <a:rPr lang="zh-CN" altLang="en-US" dirty="0" smtClean="0"/>
              <a:t>和</a:t>
            </a:r>
            <a:r>
              <a:rPr lang="en-US" dirty="0" smtClean="0"/>
              <a:t>1</a:t>
            </a:r>
            <a:r>
              <a:rPr lang="zh-CN" altLang="en-US" dirty="0" smtClean="0"/>
              <a:t>具有</a:t>
            </a:r>
            <a:r>
              <a:rPr lang="en-US" dirty="0" smtClean="0"/>
              <a:t>nRTS0</a:t>
            </a:r>
            <a:r>
              <a:rPr lang="zh-CN" altLang="en-US" dirty="0" smtClean="0"/>
              <a:t>，</a:t>
            </a:r>
            <a:r>
              <a:rPr lang="en-US" dirty="0" smtClean="0"/>
              <a:t>nCTS0</a:t>
            </a:r>
            <a:r>
              <a:rPr lang="zh-CN" altLang="en-US" dirty="0" smtClean="0"/>
              <a:t>，</a:t>
            </a:r>
            <a:r>
              <a:rPr lang="en-US" dirty="0" smtClean="0"/>
              <a:t>nRTS1</a:t>
            </a:r>
            <a:r>
              <a:rPr lang="zh-CN" altLang="en-US" dirty="0" smtClean="0"/>
              <a:t>和</a:t>
            </a:r>
            <a:r>
              <a:rPr lang="en-US" dirty="0" smtClean="0"/>
              <a:t>nCTS1</a:t>
            </a:r>
            <a:r>
              <a:rPr lang="zh-CN" altLang="en-US" dirty="0" smtClean="0"/>
              <a:t>；</a:t>
            </a:r>
          </a:p>
          <a:p>
            <a:r>
              <a:rPr lang="en-US" dirty="0" smtClean="0"/>
              <a:t>●  </a:t>
            </a:r>
            <a:r>
              <a:rPr lang="zh-CN" altLang="en-US" dirty="0" smtClean="0"/>
              <a:t>支持发生</a:t>
            </a:r>
            <a:r>
              <a:rPr lang="en-US" dirty="0" smtClean="0"/>
              <a:t>/</a:t>
            </a:r>
            <a:r>
              <a:rPr lang="zh-CN" altLang="en-US" dirty="0" smtClean="0"/>
              <a:t>接收握手。</a:t>
            </a:r>
          </a:p>
          <a:p>
            <a:endParaRPr lang="zh-CN" altLang="en-US" dirty="0"/>
          </a:p>
        </p:txBody>
      </p:sp>
      <p:sp>
        <p:nvSpPr>
          <p:cNvPr id="3" name="标题 2"/>
          <p:cNvSpPr>
            <a:spLocks noGrp="1"/>
          </p:cNvSpPr>
          <p:nvPr>
            <p:ph type="title"/>
          </p:nvPr>
        </p:nvSpPr>
        <p:spPr/>
        <p:txBody>
          <a:bodyPr>
            <a:normAutofit/>
          </a:bodyPr>
          <a:lstStyle/>
          <a:p>
            <a:r>
              <a:rPr lang="en-US" sz="3700" dirty="0" smtClean="0"/>
              <a:t>S3C2410X</a:t>
            </a:r>
            <a:r>
              <a:rPr lang="zh-CN" altLang="en-US" sz="3700" dirty="0" smtClean="0"/>
              <a:t>的异步串行口简介</a:t>
            </a: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zh-CN" altLang="en-US" dirty="0" smtClean="0"/>
              <a:t>下面介绍</a:t>
            </a:r>
            <a:r>
              <a:rPr lang="en-US" dirty="0" smtClean="0"/>
              <a:t>UART</a:t>
            </a:r>
            <a:r>
              <a:rPr lang="zh-CN" altLang="en-US" dirty="0" smtClean="0"/>
              <a:t>的一些工作机制，包括数据发送、数据接收、中断产生、波特率发生等、回环（</a:t>
            </a:r>
            <a:r>
              <a:rPr lang="en-US" dirty="0" smtClean="0"/>
              <a:t>loop-back</a:t>
            </a:r>
            <a:r>
              <a:rPr lang="zh-CN" altLang="en-US" dirty="0" smtClean="0"/>
              <a:t>）模式、红外模式、自动流控制等。</a:t>
            </a:r>
          </a:p>
          <a:p>
            <a:r>
              <a:rPr lang="zh-CN" altLang="en-US" dirty="0" smtClean="0"/>
              <a:t>（</a:t>
            </a:r>
            <a:r>
              <a:rPr lang="en-US" dirty="0" smtClean="0"/>
              <a:t>1</a:t>
            </a:r>
            <a:r>
              <a:rPr lang="zh-CN" altLang="en-US" dirty="0" smtClean="0"/>
              <a:t>）数据发送</a:t>
            </a:r>
          </a:p>
          <a:p>
            <a:r>
              <a:rPr lang="zh-CN" altLang="en-US" dirty="0" smtClean="0"/>
              <a:t>发送数据的帧结构是可编程的，它由</a:t>
            </a:r>
            <a:r>
              <a:rPr lang="en-US" dirty="0" smtClean="0"/>
              <a:t>1</a:t>
            </a:r>
            <a:r>
              <a:rPr lang="zh-CN" altLang="en-US" dirty="0" smtClean="0"/>
              <a:t>个起始位、</a:t>
            </a:r>
            <a:r>
              <a:rPr lang="en-US" dirty="0" smtClean="0"/>
              <a:t>5</a:t>
            </a:r>
            <a:r>
              <a:rPr lang="zh-CN" altLang="en-US" dirty="0" smtClean="0"/>
              <a:t>～</a:t>
            </a:r>
            <a:r>
              <a:rPr lang="en-US" dirty="0" smtClean="0"/>
              <a:t>8</a:t>
            </a:r>
            <a:r>
              <a:rPr lang="zh-CN" altLang="en-US" dirty="0" smtClean="0"/>
              <a:t>个数据位、</a:t>
            </a:r>
            <a:r>
              <a:rPr lang="en-US" dirty="0" smtClean="0"/>
              <a:t>1</a:t>
            </a:r>
            <a:r>
              <a:rPr lang="zh-CN" altLang="en-US" dirty="0" smtClean="0"/>
              <a:t>个可选的奇偶位和</a:t>
            </a:r>
            <a:r>
              <a:rPr lang="en-US" dirty="0" smtClean="0"/>
              <a:t>1</a:t>
            </a:r>
            <a:r>
              <a:rPr lang="zh-CN" altLang="en-US" dirty="0" smtClean="0"/>
              <a:t>～</a:t>
            </a:r>
            <a:r>
              <a:rPr lang="en-US" dirty="0" smtClean="0"/>
              <a:t>2</a:t>
            </a:r>
            <a:r>
              <a:rPr lang="zh-CN" altLang="en-US" dirty="0" smtClean="0"/>
              <a:t>个停止位组成，这些可以在线控制寄存器</a:t>
            </a:r>
            <a:r>
              <a:rPr lang="en-US" dirty="0" err="1" smtClean="0"/>
              <a:t>ULCONn</a:t>
            </a:r>
            <a:r>
              <a:rPr lang="zh-CN" altLang="en-US" dirty="0" smtClean="0"/>
              <a:t>中设定。接收器可以产生一个断点条件</a:t>
            </a:r>
            <a:r>
              <a:rPr lang="en-US" altLang="zh-CN" dirty="0" smtClean="0"/>
              <a:t>—</a:t>
            </a:r>
            <a:r>
              <a:rPr lang="zh-CN" altLang="en-US" dirty="0" smtClean="0"/>
              <a:t>使串行输出保持</a:t>
            </a:r>
            <a:r>
              <a:rPr lang="en-US" dirty="0" smtClean="0"/>
              <a:t>1</a:t>
            </a:r>
            <a:r>
              <a:rPr lang="zh-CN" altLang="en-US" dirty="0" smtClean="0"/>
              <a:t>帧发送时间的逻辑</a:t>
            </a:r>
            <a:r>
              <a:rPr lang="en-US" dirty="0" smtClean="0"/>
              <a:t>0</a:t>
            </a:r>
            <a:r>
              <a:rPr lang="zh-CN" altLang="en-US" dirty="0" smtClean="0"/>
              <a:t>状态。当前发送字被完全发送出去后，这个断点信号随后发送。断点信号发送之后，继续发送数据到</a:t>
            </a:r>
            <a:r>
              <a:rPr lang="en-US" dirty="0" err="1" smtClean="0"/>
              <a:t>Tx</a:t>
            </a:r>
            <a:r>
              <a:rPr lang="en-US" dirty="0" smtClean="0"/>
              <a:t> FIFO</a:t>
            </a:r>
            <a:r>
              <a:rPr lang="zh-CN" altLang="en-US" dirty="0" smtClean="0"/>
              <a:t>（如果没有</a:t>
            </a:r>
            <a:r>
              <a:rPr lang="en-US" dirty="0" smtClean="0"/>
              <a:t>FIFO</a:t>
            </a:r>
            <a:r>
              <a:rPr lang="zh-CN" altLang="en-US" dirty="0" smtClean="0"/>
              <a:t>则发送到</a:t>
            </a:r>
            <a:r>
              <a:rPr lang="en-US" dirty="0" err="1" smtClean="0"/>
              <a:t>Tx</a:t>
            </a:r>
            <a:r>
              <a:rPr lang="zh-CN" altLang="en-US" dirty="0" smtClean="0"/>
              <a:t>保持寄存器）。</a:t>
            </a:r>
          </a:p>
          <a:p>
            <a:r>
              <a:rPr lang="zh-CN" altLang="en-US" dirty="0" smtClean="0"/>
              <a:t>（</a:t>
            </a:r>
            <a:r>
              <a:rPr lang="en-US" dirty="0" smtClean="0"/>
              <a:t>2</a:t>
            </a:r>
            <a:r>
              <a:rPr lang="zh-CN" altLang="en-US" dirty="0" smtClean="0"/>
              <a:t>）数据接收</a:t>
            </a:r>
          </a:p>
          <a:p>
            <a:r>
              <a:rPr lang="zh-CN" altLang="en-US" dirty="0" smtClean="0"/>
              <a:t>与数据发送一样，接收数据的帧格式也是可编程的。它由</a:t>
            </a:r>
            <a:r>
              <a:rPr lang="en-US" dirty="0" smtClean="0"/>
              <a:t>1</a:t>
            </a:r>
            <a:r>
              <a:rPr lang="zh-CN" altLang="en-US" dirty="0" smtClean="0"/>
              <a:t>个起始位、</a:t>
            </a:r>
            <a:r>
              <a:rPr lang="en-US" dirty="0" smtClean="0"/>
              <a:t>5</a:t>
            </a:r>
            <a:r>
              <a:rPr lang="zh-CN" altLang="en-US" dirty="0" smtClean="0"/>
              <a:t>～</a:t>
            </a:r>
            <a:r>
              <a:rPr lang="en-US" dirty="0" smtClean="0"/>
              <a:t>8</a:t>
            </a:r>
            <a:r>
              <a:rPr lang="zh-CN" altLang="en-US" dirty="0" smtClean="0"/>
              <a:t>个数据位、</a:t>
            </a:r>
            <a:r>
              <a:rPr lang="en-US" dirty="0" smtClean="0"/>
              <a:t>1</a:t>
            </a:r>
            <a:r>
              <a:rPr lang="zh-CN" altLang="en-US" dirty="0" smtClean="0"/>
              <a:t>个可选的奇偶位和</a:t>
            </a:r>
            <a:r>
              <a:rPr lang="en-US" dirty="0" smtClean="0"/>
              <a:t>1</a:t>
            </a:r>
            <a:r>
              <a:rPr lang="zh-CN" altLang="en-US" dirty="0" smtClean="0"/>
              <a:t>～</a:t>
            </a:r>
            <a:r>
              <a:rPr lang="en-US" dirty="0" smtClean="0"/>
              <a:t>2</a:t>
            </a:r>
            <a:r>
              <a:rPr lang="zh-CN" altLang="en-US" dirty="0" smtClean="0"/>
              <a:t>个停止位组成，这些可以在行控制寄存器</a:t>
            </a:r>
            <a:r>
              <a:rPr lang="en-US" dirty="0" err="1" smtClean="0"/>
              <a:t>ULCONn</a:t>
            </a:r>
            <a:r>
              <a:rPr lang="zh-CN" altLang="en-US" dirty="0" smtClean="0"/>
              <a:t>中设定。接收器可以探测到溢出错误和帧错误。</a:t>
            </a:r>
          </a:p>
          <a:p>
            <a:r>
              <a:rPr lang="zh-CN" altLang="en-US" dirty="0" smtClean="0"/>
              <a:t>溢出错误：在旧数据被读出来之前新的数据覆盖了旧的数据。</a:t>
            </a:r>
          </a:p>
          <a:p>
            <a:r>
              <a:rPr lang="zh-CN" altLang="en-US" dirty="0" smtClean="0"/>
              <a:t>帧错误：接收数据没有有效的停止位。</a:t>
            </a:r>
          </a:p>
          <a:p>
            <a:r>
              <a:rPr lang="zh-CN" altLang="en-US" dirty="0" smtClean="0"/>
              <a:t>当在</a:t>
            </a:r>
            <a:r>
              <a:rPr lang="en-US" dirty="0" smtClean="0"/>
              <a:t>3</a:t>
            </a:r>
            <a:r>
              <a:rPr lang="zh-CN" altLang="en-US" dirty="0" smtClean="0"/>
              <a:t>个字时间（与字长度位的设置有关）内没有接收到任何数据并且</a:t>
            </a:r>
            <a:r>
              <a:rPr lang="en-US" dirty="0" smtClean="0"/>
              <a:t>Rx FIFO</a:t>
            </a:r>
            <a:r>
              <a:rPr lang="zh-CN" altLang="en-US" dirty="0" smtClean="0"/>
              <a:t>非空时，将会产生一个接收超时条件。</a:t>
            </a:r>
          </a:p>
          <a:p>
            <a:endParaRPr lang="zh-CN" altLang="en-US" dirty="0"/>
          </a:p>
        </p:txBody>
      </p:sp>
      <p:sp>
        <p:nvSpPr>
          <p:cNvPr id="3" name="标题 2"/>
          <p:cNvSpPr>
            <a:spLocks noGrp="1"/>
          </p:cNvSpPr>
          <p:nvPr>
            <p:ph type="title"/>
          </p:nvPr>
        </p:nvSpPr>
        <p:spPr/>
        <p:txBody>
          <a:bodyPr>
            <a:normAutofit fontScale="90000"/>
          </a:bodyPr>
          <a:lstStyle/>
          <a:p>
            <a:r>
              <a:rPr lang="en-US" dirty="0" smtClean="0"/>
              <a:t/>
            </a:r>
            <a:br>
              <a:rPr lang="en-US" dirty="0" smtClean="0"/>
            </a:br>
            <a:r>
              <a:rPr lang="en-US" dirty="0" smtClean="0"/>
              <a:t>UART</a:t>
            </a:r>
            <a:r>
              <a:rPr lang="zh-CN" altLang="en-US" dirty="0" smtClean="0"/>
              <a:t>的工作机制</a:t>
            </a:r>
            <a:br>
              <a:rPr lang="zh-CN" altLang="en-US" dirty="0" smtClean="0"/>
            </a:br>
            <a:endParaRPr lang="zh-CN" altLang="en-US"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zh-CN" altLang="en-US" dirty="0" smtClean="0"/>
              <a:t>（</a:t>
            </a:r>
            <a:r>
              <a:rPr lang="en-US" dirty="0" smtClean="0"/>
              <a:t>3</a:t>
            </a:r>
            <a:r>
              <a:rPr lang="zh-CN" altLang="en-US" dirty="0" smtClean="0"/>
              <a:t>）自动流控制（</a:t>
            </a:r>
            <a:r>
              <a:rPr lang="en-US" dirty="0" smtClean="0"/>
              <a:t>AFC</a:t>
            </a:r>
            <a:r>
              <a:rPr lang="zh-CN" altLang="en-US" dirty="0" smtClean="0"/>
              <a:t>）</a:t>
            </a:r>
          </a:p>
          <a:p>
            <a:r>
              <a:rPr lang="en-US" dirty="0" smtClean="0"/>
              <a:t>S3C2410X</a:t>
            </a:r>
            <a:r>
              <a:rPr lang="zh-CN" altLang="en-US" dirty="0" smtClean="0"/>
              <a:t>的</a:t>
            </a:r>
            <a:r>
              <a:rPr lang="en-US" dirty="0" smtClean="0"/>
              <a:t>UART0</a:t>
            </a:r>
            <a:r>
              <a:rPr lang="zh-CN" altLang="en-US" dirty="0" smtClean="0"/>
              <a:t>和</a:t>
            </a:r>
            <a:r>
              <a:rPr lang="en-US" dirty="0" smtClean="0"/>
              <a:t>UART1</a:t>
            </a:r>
            <a:r>
              <a:rPr lang="zh-CN" altLang="en-US" dirty="0" smtClean="0"/>
              <a:t>通过</a:t>
            </a:r>
            <a:r>
              <a:rPr lang="en-US" dirty="0" err="1" smtClean="0"/>
              <a:t>nRTS</a:t>
            </a:r>
            <a:r>
              <a:rPr lang="en-US" dirty="0" smtClean="0"/>
              <a:t> and </a:t>
            </a:r>
            <a:r>
              <a:rPr lang="en-US" dirty="0" err="1" smtClean="0"/>
              <a:t>nCTS</a:t>
            </a:r>
            <a:r>
              <a:rPr lang="zh-CN" altLang="en-US" dirty="0" smtClean="0"/>
              <a:t>信号支持自动流控制，如连接到外部</a:t>
            </a:r>
            <a:r>
              <a:rPr lang="en-US" dirty="0" smtClean="0"/>
              <a:t>UART</a:t>
            </a:r>
            <a:r>
              <a:rPr lang="zh-CN" altLang="en-US" dirty="0" smtClean="0"/>
              <a:t>时。如果用户希望将</a:t>
            </a:r>
            <a:r>
              <a:rPr lang="en-US" dirty="0" smtClean="0"/>
              <a:t>UART</a:t>
            </a:r>
            <a:r>
              <a:rPr lang="zh-CN" altLang="en-US" dirty="0" smtClean="0"/>
              <a:t>连接到一个</a:t>
            </a:r>
            <a:r>
              <a:rPr lang="en-US" dirty="0" smtClean="0"/>
              <a:t>MODEM</a:t>
            </a:r>
            <a:r>
              <a:rPr lang="zh-CN" altLang="en-US" dirty="0" smtClean="0"/>
              <a:t>，可以在</a:t>
            </a:r>
            <a:r>
              <a:rPr lang="en-US" dirty="0" err="1" smtClean="0"/>
              <a:t>UMCONn</a:t>
            </a:r>
            <a:r>
              <a:rPr lang="zh-CN" altLang="en-US" dirty="0" smtClean="0"/>
              <a:t>寄存器中禁止自动流控制，并且通过软件控制</a:t>
            </a:r>
            <a:r>
              <a:rPr lang="en-US" dirty="0" err="1" smtClean="0"/>
              <a:t>nRTS</a:t>
            </a:r>
            <a:r>
              <a:rPr lang="zh-CN" altLang="en-US" dirty="0" smtClean="0"/>
              <a:t>信号。</a:t>
            </a:r>
          </a:p>
          <a:p>
            <a:r>
              <a:rPr lang="zh-CN" altLang="en-US" dirty="0" smtClean="0"/>
              <a:t>在</a:t>
            </a:r>
            <a:r>
              <a:rPr lang="en-US" dirty="0" smtClean="0"/>
              <a:t>AFC</a:t>
            </a:r>
            <a:r>
              <a:rPr lang="zh-CN" altLang="en-US" dirty="0" smtClean="0"/>
              <a:t>时，</a:t>
            </a:r>
            <a:r>
              <a:rPr lang="en-US" dirty="0" err="1" smtClean="0"/>
              <a:t>nRTS</a:t>
            </a:r>
            <a:r>
              <a:rPr lang="zh-CN" altLang="en-US" dirty="0" smtClean="0"/>
              <a:t>由接收器的状态决定，而</a:t>
            </a:r>
            <a:r>
              <a:rPr lang="en-US" dirty="0" err="1" smtClean="0"/>
              <a:t>nCTS</a:t>
            </a:r>
            <a:r>
              <a:rPr lang="zh-CN" altLang="en-US" dirty="0" smtClean="0"/>
              <a:t>信号控制发送器的操作。只有当</a:t>
            </a:r>
            <a:r>
              <a:rPr lang="en-US" dirty="0" err="1" smtClean="0"/>
              <a:t>nCTS</a:t>
            </a:r>
            <a:r>
              <a:rPr lang="zh-CN" altLang="en-US" dirty="0" smtClean="0"/>
              <a:t>信号有效的时候（在</a:t>
            </a:r>
            <a:r>
              <a:rPr lang="en-US" dirty="0" smtClean="0"/>
              <a:t>AFC</a:t>
            </a:r>
            <a:r>
              <a:rPr lang="zh-CN" altLang="en-US" dirty="0" smtClean="0"/>
              <a:t>时，</a:t>
            </a:r>
            <a:r>
              <a:rPr lang="en-US" dirty="0" err="1" smtClean="0"/>
              <a:t>nCTS</a:t>
            </a:r>
            <a:r>
              <a:rPr lang="zh-CN" altLang="en-US" dirty="0" smtClean="0"/>
              <a:t>意味着其他</a:t>
            </a:r>
            <a:r>
              <a:rPr lang="en-US" dirty="0" smtClean="0"/>
              <a:t>UART</a:t>
            </a:r>
            <a:r>
              <a:rPr lang="zh-CN" altLang="en-US" dirty="0" smtClean="0"/>
              <a:t>的</a:t>
            </a:r>
            <a:r>
              <a:rPr lang="en-US" dirty="0" smtClean="0"/>
              <a:t>FIFO</a:t>
            </a:r>
            <a:r>
              <a:rPr lang="zh-CN" altLang="en-US" dirty="0" smtClean="0"/>
              <a:t>准备接收数据）</a:t>
            </a:r>
            <a:r>
              <a:rPr lang="en-US" dirty="0" smtClean="0"/>
              <a:t>UART</a:t>
            </a:r>
            <a:r>
              <a:rPr lang="zh-CN" altLang="en-US" dirty="0" smtClean="0"/>
              <a:t>发送器才会发送</a:t>
            </a:r>
            <a:r>
              <a:rPr lang="en-US" dirty="0" smtClean="0"/>
              <a:t>FIFO</a:t>
            </a:r>
            <a:r>
              <a:rPr lang="zh-CN" altLang="en-US" dirty="0" smtClean="0"/>
              <a:t>中的数据。在</a:t>
            </a:r>
            <a:r>
              <a:rPr lang="en-US" dirty="0" smtClean="0"/>
              <a:t>UART</a:t>
            </a:r>
            <a:r>
              <a:rPr lang="zh-CN" altLang="en-US" dirty="0" smtClean="0"/>
              <a:t>接收数据之前，当它的接收</a:t>
            </a:r>
            <a:r>
              <a:rPr lang="en-US" dirty="0" smtClean="0"/>
              <a:t>FIFO</a:t>
            </a:r>
            <a:r>
              <a:rPr lang="zh-CN" altLang="en-US" dirty="0" smtClean="0"/>
              <a:t>多于</a:t>
            </a:r>
            <a:r>
              <a:rPr lang="en-US" dirty="0" smtClean="0"/>
              <a:t>2</a:t>
            </a:r>
            <a:r>
              <a:rPr lang="zh-CN" altLang="en-US" dirty="0" smtClean="0"/>
              <a:t>字节的剩余空间时</a:t>
            </a:r>
            <a:r>
              <a:rPr lang="en-US" dirty="0" err="1" smtClean="0"/>
              <a:t>nRTS</a:t>
            </a:r>
            <a:r>
              <a:rPr lang="zh-CN" altLang="en-US" dirty="0" smtClean="0"/>
              <a:t>必须有效，当它的接收</a:t>
            </a:r>
            <a:r>
              <a:rPr lang="en-US" dirty="0" smtClean="0"/>
              <a:t>FIFO</a:t>
            </a:r>
            <a:r>
              <a:rPr lang="zh-CN" altLang="en-US" dirty="0" smtClean="0"/>
              <a:t>少于</a:t>
            </a:r>
            <a:r>
              <a:rPr lang="en-US" dirty="0" smtClean="0"/>
              <a:t>1</a:t>
            </a:r>
            <a:r>
              <a:rPr lang="zh-CN" altLang="en-US" dirty="0" smtClean="0"/>
              <a:t>字节的剩余空间时</a:t>
            </a:r>
            <a:r>
              <a:rPr lang="en-US" dirty="0" err="1" smtClean="0"/>
              <a:t>nRTS</a:t>
            </a:r>
            <a:r>
              <a:rPr lang="zh-CN" altLang="en-US" dirty="0" smtClean="0"/>
              <a:t>必须无效（</a:t>
            </a:r>
            <a:r>
              <a:rPr lang="en-US" dirty="0" err="1" smtClean="0"/>
              <a:t>nRTS</a:t>
            </a:r>
            <a:r>
              <a:rPr lang="zh-CN" altLang="en-US" dirty="0" smtClean="0"/>
              <a:t>意味着它自己的接收</a:t>
            </a:r>
            <a:r>
              <a:rPr lang="en-US" dirty="0" smtClean="0"/>
              <a:t>FIFO</a:t>
            </a:r>
            <a:r>
              <a:rPr lang="zh-CN" altLang="en-US" dirty="0" smtClean="0"/>
              <a:t>开始准备接收数据）。</a:t>
            </a:r>
            <a:r>
              <a:rPr lang="en-US" dirty="0" smtClean="0"/>
              <a:t>UART2</a:t>
            </a:r>
            <a:r>
              <a:rPr lang="zh-CN" altLang="en-US" dirty="0" smtClean="0"/>
              <a:t>不支持</a:t>
            </a:r>
            <a:r>
              <a:rPr lang="en-US" dirty="0" smtClean="0"/>
              <a:t>AFC</a:t>
            </a:r>
            <a:r>
              <a:rPr lang="zh-CN" altLang="en-US" dirty="0" smtClean="0"/>
              <a:t>功能，因为</a:t>
            </a:r>
            <a:r>
              <a:rPr lang="en-US" dirty="0" smtClean="0"/>
              <a:t>S3C2410X</a:t>
            </a:r>
            <a:r>
              <a:rPr lang="zh-CN" altLang="en-US" dirty="0" smtClean="0"/>
              <a:t>没有</a:t>
            </a:r>
            <a:r>
              <a:rPr lang="en-US" dirty="0" smtClean="0"/>
              <a:t>nRTS2</a:t>
            </a:r>
            <a:r>
              <a:rPr lang="zh-CN" altLang="en-US" dirty="0" smtClean="0"/>
              <a:t>和</a:t>
            </a:r>
            <a:r>
              <a:rPr lang="en-US" dirty="0" smtClean="0"/>
              <a:t>nCTS2</a:t>
            </a:r>
            <a:r>
              <a:rPr lang="zh-CN" altLang="en-US" dirty="0" smtClean="0"/>
              <a:t>。</a:t>
            </a:r>
          </a:p>
          <a:p>
            <a:r>
              <a:rPr lang="zh-CN" altLang="en-US" dirty="0" smtClean="0"/>
              <a:t>（</a:t>
            </a:r>
            <a:r>
              <a:rPr lang="en-US" dirty="0" smtClean="0"/>
              <a:t>4</a:t>
            </a:r>
            <a:r>
              <a:rPr lang="zh-CN" altLang="en-US" dirty="0" smtClean="0"/>
              <a:t>）</a:t>
            </a:r>
            <a:r>
              <a:rPr lang="en-US" dirty="0" smtClean="0"/>
              <a:t>RS-232C</a:t>
            </a:r>
            <a:r>
              <a:rPr lang="zh-CN" altLang="en-US" dirty="0" smtClean="0"/>
              <a:t>接口</a:t>
            </a:r>
          </a:p>
          <a:p>
            <a:r>
              <a:rPr lang="zh-CN" altLang="en-US" dirty="0" smtClean="0"/>
              <a:t>如果希望将</a:t>
            </a:r>
            <a:r>
              <a:rPr lang="en-US" dirty="0" smtClean="0"/>
              <a:t>UART</a:t>
            </a:r>
            <a:r>
              <a:rPr lang="zh-CN" altLang="en-US" dirty="0" smtClean="0"/>
              <a:t>连接到</a:t>
            </a:r>
            <a:r>
              <a:rPr lang="en-US" dirty="0" smtClean="0"/>
              <a:t>MODEM</a:t>
            </a:r>
            <a:r>
              <a:rPr lang="zh-CN" altLang="en-US" dirty="0" smtClean="0"/>
              <a:t>，</a:t>
            </a:r>
            <a:r>
              <a:rPr lang="en-US" dirty="0" err="1" smtClean="0"/>
              <a:t>nRTS</a:t>
            </a:r>
            <a:r>
              <a:rPr lang="zh-CN" altLang="en-US" dirty="0" smtClean="0"/>
              <a:t>、</a:t>
            </a:r>
            <a:r>
              <a:rPr lang="en-US" dirty="0" err="1" smtClean="0"/>
              <a:t>nCTS</a:t>
            </a:r>
            <a:r>
              <a:rPr lang="zh-CN" altLang="en-US" dirty="0" smtClean="0"/>
              <a:t>、</a:t>
            </a:r>
            <a:r>
              <a:rPr lang="en-US" dirty="0" err="1" smtClean="0"/>
              <a:t>nDSR</a:t>
            </a:r>
            <a:r>
              <a:rPr lang="zh-CN" altLang="en-US" dirty="0" smtClean="0"/>
              <a:t>、</a:t>
            </a:r>
            <a:r>
              <a:rPr lang="en-US" dirty="0" err="1" smtClean="0"/>
              <a:t>nDTR</a:t>
            </a:r>
            <a:r>
              <a:rPr lang="zh-CN" altLang="en-US" dirty="0" smtClean="0"/>
              <a:t>、</a:t>
            </a:r>
            <a:r>
              <a:rPr lang="en-US" dirty="0" smtClean="0"/>
              <a:t>DCD</a:t>
            </a:r>
            <a:r>
              <a:rPr lang="zh-CN" altLang="en-US" dirty="0" smtClean="0"/>
              <a:t>和</a:t>
            </a:r>
            <a:r>
              <a:rPr lang="en-US" dirty="0" err="1" smtClean="0"/>
              <a:t>nRI</a:t>
            </a:r>
            <a:r>
              <a:rPr lang="zh-CN" altLang="en-US" dirty="0" smtClean="0"/>
              <a:t>信号是必须的。这种情况下用户可以通过</a:t>
            </a:r>
            <a:r>
              <a:rPr lang="en-US" dirty="0" smtClean="0"/>
              <a:t>GPIO</a:t>
            </a:r>
            <a:r>
              <a:rPr lang="zh-CN" altLang="en-US" dirty="0" smtClean="0"/>
              <a:t>控制这些信号，因为</a:t>
            </a:r>
            <a:r>
              <a:rPr lang="en-US" dirty="0" smtClean="0"/>
              <a:t>AFC</a:t>
            </a:r>
            <a:r>
              <a:rPr lang="zh-CN" altLang="en-US" dirty="0" smtClean="0"/>
              <a:t>不支持</a:t>
            </a:r>
            <a:r>
              <a:rPr lang="en-US" dirty="0" smtClean="0"/>
              <a:t>RS-232C</a:t>
            </a:r>
            <a:r>
              <a:rPr lang="zh-CN" altLang="en-US" dirty="0" smtClean="0"/>
              <a:t>接口。</a:t>
            </a:r>
          </a:p>
          <a:p>
            <a:endParaRPr lang="zh-CN" altLang="en-US" dirty="0"/>
          </a:p>
        </p:txBody>
      </p:sp>
      <p:sp>
        <p:nvSpPr>
          <p:cNvPr id="3" name="标题 2"/>
          <p:cNvSpPr>
            <a:spLocks noGrp="1"/>
          </p:cNvSpPr>
          <p:nvPr>
            <p:ph type="title"/>
          </p:nvPr>
        </p:nvSpPr>
        <p:spPr/>
        <p:txBody>
          <a:bodyPr>
            <a:normAutofit/>
          </a:bodyPr>
          <a:lstStyle/>
          <a:p>
            <a:r>
              <a:rPr lang="en-US" sz="3700" dirty="0" smtClean="0"/>
              <a:t>UART</a:t>
            </a:r>
            <a:r>
              <a:rPr lang="zh-CN" altLang="en-US" sz="3700" dirty="0" smtClean="0"/>
              <a:t>的工作机制</a:t>
            </a: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zh-CN" altLang="en-US" dirty="0" smtClean="0"/>
              <a:t>（</a:t>
            </a:r>
            <a:r>
              <a:rPr lang="en-US" dirty="0" smtClean="0"/>
              <a:t>5</a:t>
            </a:r>
            <a:r>
              <a:rPr lang="zh-CN" altLang="en-US" dirty="0" smtClean="0"/>
              <a:t>）中断</a:t>
            </a:r>
            <a:r>
              <a:rPr lang="en-US" dirty="0" smtClean="0"/>
              <a:t>/DMA</a:t>
            </a:r>
            <a:r>
              <a:rPr lang="zh-CN" altLang="en-US" dirty="0" smtClean="0"/>
              <a:t>请求的产生</a:t>
            </a:r>
          </a:p>
          <a:p>
            <a:r>
              <a:rPr lang="en-US" dirty="0" smtClean="0"/>
              <a:t>S3C2410X</a:t>
            </a:r>
            <a:r>
              <a:rPr lang="zh-CN" altLang="en-US" dirty="0" smtClean="0"/>
              <a:t>的每个</a:t>
            </a:r>
            <a:r>
              <a:rPr lang="en-US" dirty="0" smtClean="0"/>
              <a:t>UART</a:t>
            </a:r>
            <a:r>
              <a:rPr lang="zh-CN" altLang="en-US" dirty="0" smtClean="0"/>
              <a:t>有</a:t>
            </a:r>
            <a:r>
              <a:rPr lang="en-US" dirty="0" smtClean="0"/>
              <a:t>5</a:t>
            </a:r>
            <a:r>
              <a:rPr lang="zh-CN" altLang="en-US" dirty="0" smtClean="0"/>
              <a:t>个状态（</a:t>
            </a:r>
            <a:r>
              <a:rPr lang="en-US" dirty="0" err="1" smtClean="0"/>
              <a:t>Tx</a:t>
            </a:r>
            <a:r>
              <a:rPr lang="en-US" dirty="0" smtClean="0"/>
              <a:t>/Rx/Error</a:t>
            </a:r>
            <a:r>
              <a:rPr lang="zh-CN" altLang="en-US" dirty="0" smtClean="0"/>
              <a:t>）信号：溢出错误、帧错误、接收缓冲满、发送缓冲空和发送移位寄存器空。这些状态体现在</a:t>
            </a:r>
            <a:r>
              <a:rPr lang="en-US" dirty="0" smtClean="0"/>
              <a:t>UART</a:t>
            </a:r>
            <a:r>
              <a:rPr lang="zh-CN" altLang="en-US" dirty="0" smtClean="0"/>
              <a:t>状态寄存器中的相关位（</a:t>
            </a:r>
            <a:r>
              <a:rPr lang="en-US" dirty="0" err="1" smtClean="0"/>
              <a:t>UTRSTATn</a:t>
            </a:r>
            <a:r>
              <a:rPr lang="en-US" dirty="0" smtClean="0"/>
              <a:t>/</a:t>
            </a:r>
            <a:r>
              <a:rPr lang="en-US" dirty="0" err="1" smtClean="0"/>
              <a:t>UERSTATn</a:t>
            </a:r>
            <a:r>
              <a:rPr lang="zh-CN" altLang="en-US" dirty="0" smtClean="0"/>
              <a:t>）。</a:t>
            </a:r>
          </a:p>
          <a:p>
            <a:r>
              <a:rPr lang="zh-CN" altLang="en-US" dirty="0" smtClean="0"/>
              <a:t>溢出错误和帧错误与接收错误状态相关，每个错误可以产生一个接收错误状态中断请求，如果控制寄存器</a:t>
            </a:r>
            <a:r>
              <a:rPr lang="en-US" dirty="0" err="1" smtClean="0"/>
              <a:t>UCONn</a:t>
            </a:r>
            <a:r>
              <a:rPr lang="zh-CN" altLang="en-US" dirty="0" smtClean="0"/>
              <a:t>中的接收错误状态中断使能位被置</a:t>
            </a:r>
            <a:r>
              <a:rPr lang="en-US" dirty="0" smtClean="0"/>
              <a:t>1</a:t>
            </a:r>
            <a:r>
              <a:rPr lang="zh-CN" altLang="en-US" dirty="0" smtClean="0"/>
              <a:t>的话。如果探测到一个接收错误状态中断使能位，通过读</a:t>
            </a:r>
            <a:r>
              <a:rPr lang="en-US" dirty="0" err="1" smtClean="0"/>
              <a:t>UERSTSTn</a:t>
            </a:r>
            <a:r>
              <a:rPr lang="zh-CN" altLang="en-US" dirty="0" smtClean="0"/>
              <a:t>的值可以识别这一中断请求。</a:t>
            </a:r>
          </a:p>
          <a:p>
            <a:r>
              <a:rPr lang="zh-CN" altLang="en-US" dirty="0" smtClean="0"/>
              <a:t>控制寄存器</a:t>
            </a:r>
            <a:r>
              <a:rPr lang="en-US" dirty="0" err="1" smtClean="0"/>
              <a:t>UCONn</a:t>
            </a:r>
            <a:r>
              <a:rPr lang="zh-CN" altLang="en-US" dirty="0" smtClean="0"/>
              <a:t>的接收器模式为</a:t>
            </a:r>
            <a:r>
              <a:rPr lang="en-US" dirty="0" smtClean="0"/>
              <a:t>1</a:t>
            </a:r>
            <a:r>
              <a:rPr lang="zh-CN" altLang="en-US" dirty="0" smtClean="0"/>
              <a:t>（中断或者循环检测模式）：当接收器在</a:t>
            </a:r>
            <a:r>
              <a:rPr lang="en-US" dirty="0" smtClean="0"/>
              <a:t>FIFO</a:t>
            </a:r>
            <a:r>
              <a:rPr lang="zh-CN" altLang="en-US" dirty="0" smtClean="0"/>
              <a:t>模式下将一个数据从接收移位寄存器写入</a:t>
            </a:r>
            <a:r>
              <a:rPr lang="en-US" dirty="0" smtClean="0"/>
              <a:t>FIFO</a:t>
            </a:r>
            <a:r>
              <a:rPr lang="zh-CN" altLang="en-US" dirty="0" smtClean="0"/>
              <a:t>时，如果接收到的数据到达了</a:t>
            </a:r>
            <a:r>
              <a:rPr lang="en-US" dirty="0" smtClean="0"/>
              <a:t>Rx FIFO</a:t>
            </a:r>
            <a:r>
              <a:rPr lang="zh-CN" altLang="en-US" dirty="0" smtClean="0"/>
              <a:t>的触发条件，</a:t>
            </a:r>
            <a:r>
              <a:rPr lang="en-US" dirty="0" smtClean="0"/>
              <a:t>Rx</a:t>
            </a:r>
            <a:r>
              <a:rPr lang="zh-CN" altLang="en-US" dirty="0" smtClean="0"/>
              <a:t>中断就产生了。在无</a:t>
            </a:r>
            <a:r>
              <a:rPr lang="en-US" dirty="0" smtClean="0"/>
              <a:t>FIFO</a:t>
            </a:r>
            <a:r>
              <a:rPr lang="zh-CN" altLang="en-US" dirty="0" smtClean="0"/>
              <a:t>模式下，每次接收器将数据从移位寄存器写入接收保持寄存器都将产生一个</a:t>
            </a:r>
            <a:r>
              <a:rPr lang="en-US" dirty="0" smtClean="0"/>
              <a:t>RX</a:t>
            </a:r>
            <a:r>
              <a:rPr lang="zh-CN" altLang="en-US" dirty="0" smtClean="0"/>
              <a:t>中断请求。</a:t>
            </a:r>
          </a:p>
          <a:p>
            <a:r>
              <a:rPr lang="zh-CN" altLang="en-US" dirty="0" smtClean="0"/>
              <a:t>如果控制寄存器的接收和发送模式选择为</a:t>
            </a:r>
            <a:r>
              <a:rPr lang="en-US" dirty="0" err="1" smtClean="0"/>
              <a:t>DMAn</a:t>
            </a:r>
            <a:r>
              <a:rPr lang="zh-CN" altLang="en-US" dirty="0" smtClean="0"/>
              <a:t>请求模式，在上面的情况下则是</a:t>
            </a:r>
            <a:r>
              <a:rPr lang="en-US" dirty="0" err="1" smtClean="0"/>
              <a:t>DMAn</a:t>
            </a:r>
            <a:r>
              <a:rPr lang="zh-CN" altLang="en-US" dirty="0" smtClean="0"/>
              <a:t>请求发生而不是</a:t>
            </a:r>
            <a:r>
              <a:rPr lang="en-US" dirty="0" smtClean="0"/>
              <a:t>RX/</a:t>
            </a:r>
            <a:r>
              <a:rPr lang="en-US" dirty="0" err="1" smtClean="0"/>
              <a:t>Tx</a:t>
            </a:r>
            <a:r>
              <a:rPr lang="zh-CN" altLang="en-US" dirty="0" smtClean="0"/>
              <a:t>中断请求产生。</a:t>
            </a:r>
          </a:p>
          <a:p>
            <a:endParaRPr lang="zh-CN" altLang="en-US" dirty="0"/>
          </a:p>
        </p:txBody>
      </p:sp>
      <p:sp>
        <p:nvSpPr>
          <p:cNvPr id="3" name="标题 2"/>
          <p:cNvSpPr>
            <a:spLocks noGrp="1"/>
          </p:cNvSpPr>
          <p:nvPr>
            <p:ph type="title"/>
          </p:nvPr>
        </p:nvSpPr>
        <p:spPr/>
        <p:txBody>
          <a:bodyPr>
            <a:normAutofit/>
          </a:bodyPr>
          <a:lstStyle/>
          <a:p>
            <a:r>
              <a:rPr lang="en-US" sz="3700" dirty="0" smtClean="0"/>
              <a:t>UART</a:t>
            </a:r>
            <a:r>
              <a:rPr lang="zh-CN" altLang="en-US" sz="3700" dirty="0" smtClean="0"/>
              <a:t>的工作机制</a:t>
            </a: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019505"/>
          </a:xfrm>
        </p:spPr>
        <p:txBody>
          <a:bodyPr>
            <a:normAutofit fontScale="55000" lnSpcReduction="20000"/>
          </a:bodyPr>
          <a:lstStyle/>
          <a:p>
            <a:r>
              <a:rPr lang="zh-CN" altLang="en-US" dirty="0" smtClean="0"/>
              <a:t>（</a:t>
            </a:r>
            <a:r>
              <a:rPr lang="en-US" dirty="0" smtClean="0"/>
              <a:t>6</a:t>
            </a:r>
            <a:r>
              <a:rPr lang="zh-CN" altLang="en-US" dirty="0" smtClean="0"/>
              <a:t>）</a:t>
            </a:r>
            <a:r>
              <a:rPr lang="en-US" dirty="0" smtClean="0"/>
              <a:t>UART</a:t>
            </a:r>
            <a:r>
              <a:rPr lang="zh-CN" altLang="en-US" dirty="0" smtClean="0"/>
              <a:t>错误状态</a:t>
            </a:r>
            <a:r>
              <a:rPr lang="en-US" dirty="0" smtClean="0"/>
              <a:t>FIFO</a:t>
            </a:r>
            <a:endParaRPr lang="zh-CN" altLang="en-US" dirty="0" smtClean="0"/>
          </a:p>
          <a:p>
            <a:r>
              <a:rPr lang="en-US" dirty="0" smtClean="0"/>
              <a:t>UART</a:t>
            </a:r>
            <a:r>
              <a:rPr lang="zh-CN" altLang="en-US" dirty="0" smtClean="0"/>
              <a:t>除了</a:t>
            </a:r>
            <a:r>
              <a:rPr lang="en-US" dirty="0" smtClean="0"/>
              <a:t>Rx FIFO</a:t>
            </a:r>
            <a:r>
              <a:rPr lang="zh-CN" altLang="en-US" dirty="0" smtClean="0"/>
              <a:t>外还有错误状态</a:t>
            </a:r>
            <a:r>
              <a:rPr lang="en-US" dirty="0" smtClean="0"/>
              <a:t>FIFO</a:t>
            </a:r>
            <a:r>
              <a:rPr lang="zh-CN" altLang="en-US" dirty="0" smtClean="0"/>
              <a:t>。错误状态</a:t>
            </a:r>
            <a:r>
              <a:rPr lang="en-US" dirty="0" smtClean="0"/>
              <a:t>FIFO</a:t>
            </a:r>
            <a:r>
              <a:rPr lang="zh-CN" altLang="en-US" dirty="0" smtClean="0"/>
              <a:t>指示接收到的哪个数据有错误。只有当有错误的数据准备读出的时候才会产生错误中断。要清除错误状态</a:t>
            </a:r>
            <a:r>
              <a:rPr lang="en-US" dirty="0" smtClean="0"/>
              <a:t>FIFO</a:t>
            </a:r>
            <a:r>
              <a:rPr lang="zh-CN" altLang="en-US" dirty="0" smtClean="0"/>
              <a:t>，</a:t>
            </a:r>
            <a:r>
              <a:rPr lang="en-US" dirty="0" err="1" smtClean="0"/>
              <a:t>URXHn</a:t>
            </a:r>
            <a:r>
              <a:rPr lang="zh-CN" altLang="en-US" dirty="0" smtClean="0"/>
              <a:t>和</a:t>
            </a:r>
            <a:r>
              <a:rPr lang="en-US" dirty="0" err="1" smtClean="0"/>
              <a:t>UERSTATn</a:t>
            </a:r>
            <a:r>
              <a:rPr lang="zh-CN" altLang="en-US" dirty="0" smtClean="0"/>
              <a:t>必须被读出。</a:t>
            </a:r>
          </a:p>
          <a:p>
            <a:r>
              <a:rPr lang="zh-CN" altLang="en-US" dirty="0" smtClean="0"/>
              <a:t>例如：假设</a:t>
            </a:r>
            <a:r>
              <a:rPr lang="en-US" dirty="0" smtClean="0"/>
              <a:t>UART Rx FIFO</a:t>
            </a:r>
            <a:r>
              <a:rPr lang="zh-CN" altLang="en-US" dirty="0" smtClean="0"/>
              <a:t>顺序接收到</a:t>
            </a:r>
            <a:r>
              <a:rPr lang="en-US" dirty="0" smtClean="0"/>
              <a:t>ABCD 4</a:t>
            </a:r>
            <a:r>
              <a:rPr lang="zh-CN" altLang="en-US" dirty="0" smtClean="0"/>
              <a:t>个字符，在接收</a:t>
            </a:r>
            <a:r>
              <a:rPr lang="en-US" dirty="0" smtClean="0"/>
              <a:t>B</a:t>
            </a:r>
            <a:r>
              <a:rPr lang="zh-CN" altLang="en-US" dirty="0" smtClean="0"/>
              <a:t>的时候发生了帧错误。事实上</a:t>
            </a:r>
            <a:r>
              <a:rPr lang="en-US" dirty="0" smtClean="0"/>
              <a:t>UART</a:t>
            </a:r>
            <a:r>
              <a:rPr lang="zh-CN" altLang="en-US" dirty="0" smtClean="0"/>
              <a:t>接收错误并未产生任务错误中断，因为错误的数据</a:t>
            </a:r>
            <a:r>
              <a:rPr lang="en-US" dirty="0" smtClean="0"/>
              <a:t>B</a:t>
            </a:r>
            <a:r>
              <a:rPr lang="zh-CN" altLang="en-US" dirty="0" smtClean="0"/>
              <a:t>还没有被读出，只有当读</a:t>
            </a:r>
            <a:r>
              <a:rPr lang="en-US" dirty="0" smtClean="0"/>
              <a:t>B</a:t>
            </a:r>
            <a:r>
              <a:rPr lang="zh-CN" altLang="en-US" dirty="0" smtClean="0"/>
              <a:t>字符的时候才会发生错误中断。</a:t>
            </a:r>
          </a:p>
          <a:p>
            <a:r>
              <a:rPr lang="zh-CN" altLang="en-US" dirty="0" smtClean="0"/>
              <a:t>（</a:t>
            </a:r>
            <a:r>
              <a:rPr lang="en-US" dirty="0" smtClean="0"/>
              <a:t>7</a:t>
            </a:r>
            <a:r>
              <a:rPr lang="zh-CN" altLang="en-US" dirty="0" smtClean="0"/>
              <a:t>）波特率发生器</a:t>
            </a:r>
          </a:p>
          <a:p>
            <a:r>
              <a:rPr lang="zh-CN" altLang="en-US" dirty="0" smtClean="0"/>
              <a:t>每个</a:t>
            </a:r>
            <a:r>
              <a:rPr lang="en-US" dirty="0" smtClean="0"/>
              <a:t>UART</a:t>
            </a:r>
            <a:r>
              <a:rPr lang="zh-CN" altLang="en-US" dirty="0" smtClean="0"/>
              <a:t>的波特率发生器提供串行时钟给接收器和发送器。波特率发生器的时钟源可以选择内部系统时钟或者</a:t>
            </a:r>
            <a:r>
              <a:rPr lang="en-US" dirty="0" smtClean="0"/>
              <a:t>UEXTCLK</a:t>
            </a:r>
            <a:r>
              <a:rPr lang="zh-CN" altLang="en-US" dirty="0" smtClean="0"/>
              <a:t>。换句话说，通过设置</a:t>
            </a:r>
            <a:r>
              <a:rPr lang="en-US" dirty="0" err="1" smtClean="0"/>
              <a:t>UCONn</a:t>
            </a:r>
            <a:r>
              <a:rPr lang="zh-CN" altLang="en-US" dirty="0" smtClean="0"/>
              <a:t>的时钟选择被除数是可选的。波特率时钟通过对时钟源（</a:t>
            </a:r>
            <a:r>
              <a:rPr lang="en-US" dirty="0" smtClean="0"/>
              <a:t>PCLK OR UEXTCLK</a:t>
            </a:r>
            <a:r>
              <a:rPr lang="zh-CN" altLang="en-US" dirty="0" smtClean="0"/>
              <a:t>）进行</a:t>
            </a:r>
            <a:r>
              <a:rPr lang="en-US" dirty="0" smtClean="0"/>
              <a:t>16</a:t>
            </a:r>
            <a:r>
              <a:rPr lang="zh-CN" altLang="en-US" dirty="0" smtClean="0"/>
              <a:t>分频，然后进行一个</a:t>
            </a:r>
            <a:r>
              <a:rPr lang="en-US" dirty="0" smtClean="0"/>
              <a:t>16</a:t>
            </a:r>
            <a:r>
              <a:rPr lang="zh-CN" altLang="en-US" dirty="0" smtClean="0"/>
              <a:t>位的除数分频得到，这个分频数由波特率因子寄存器</a:t>
            </a:r>
            <a:r>
              <a:rPr lang="en-US" dirty="0" err="1" smtClean="0"/>
              <a:t>UBRDIVn</a:t>
            </a:r>
            <a:r>
              <a:rPr lang="zh-CN" altLang="en-US" dirty="0" smtClean="0"/>
              <a:t>指定。</a:t>
            </a:r>
            <a:r>
              <a:rPr lang="en-US" dirty="0" err="1" smtClean="0"/>
              <a:t>UBRDIVn</a:t>
            </a:r>
            <a:r>
              <a:rPr lang="zh-CN" altLang="en-US" dirty="0" smtClean="0"/>
              <a:t>可由下式得出：</a:t>
            </a:r>
          </a:p>
          <a:p>
            <a:r>
              <a:rPr lang="en-US" dirty="0" smtClean="0"/>
              <a:t>	</a:t>
            </a:r>
            <a:r>
              <a:rPr lang="en-US" dirty="0" err="1" smtClean="0"/>
              <a:t>UBRDIVn</a:t>
            </a:r>
            <a:r>
              <a:rPr lang="en-US" dirty="0" smtClean="0"/>
              <a:t> = (</a:t>
            </a:r>
            <a:r>
              <a:rPr lang="en-US" dirty="0" err="1" smtClean="0"/>
              <a:t>int</a:t>
            </a:r>
            <a:r>
              <a:rPr lang="en-US" dirty="0" smtClean="0"/>
              <a:t>)(PCLK/(</a:t>
            </a:r>
            <a:r>
              <a:rPr lang="en-US" i="1" dirty="0" smtClean="0"/>
              <a:t>s</a:t>
            </a:r>
            <a:r>
              <a:rPr lang="en-US" dirty="0" smtClean="0"/>
              <a:t>(bi+/s);</a:t>
            </a:r>
            <a:r>
              <a:rPr lang="en-US" altLang="zh-CN" dirty="0" smtClean="0"/>
              <a:t>×</a:t>
            </a:r>
            <a:r>
              <a:rPr lang="en-US" dirty="0" smtClean="0"/>
              <a:t>16) ) −1</a:t>
            </a:r>
            <a:endParaRPr lang="zh-CN" altLang="en-US" dirty="0" smtClean="0"/>
          </a:p>
          <a:p>
            <a:r>
              <a:rPr lang="zh-CN" altLang="en-US" dirty="0" smtClean="0"/>
              <a:t>此除数应该在</a:t>
            </a:r>
            <a:r>
              <a:rPr lang="en-US" dirty="0" smtClean="0"/>
              <a:t>1</a:t>
            </a:r>
            <a:r>
              <a:rPr lang="zh-CN" altLang="en-US" dirty="0" smtClean="0"/>
              <a:t>～（</a:t>
            </a:r>
            <a:r>
              <a:rPr lang="en-US" dirty="0" smtClean="0"/>
              <a:t>2-1</a:t>
            </a:r>
            <a:r>
              <a:rPr lang="zh-CN" altLang="en-US" dirty="0" smtClean="0"/>
              <a:t>）之间。</a:t>
            </a:r>
          </a:p>
          <a:p>
            <a:r>
              <a:rPr lang="zh-CN" altLang="en-US" dirty="0" smtClean="0"/>
              <a:t>为了</a:t>
            </a:r>
            <a:r>
              <a:rPr lang="en-US" dirty="0" smtClean="0"/>
              <a:t>UART</a:t>
            </a:r>
            <a:r>
              <a:rPr lang="zh-CN" altLang="en-US" dirty="0" smtClean="0"/>
              <a:t>的精确性，</a:t>
            </a:r>
            <a:r>
              <a:rPr lang="en-US" dirty="0" smtClean="0"/>
              <a:t>S3C2410X</a:t>
            </a:r>
            <a:r>
              <a:rPr lang="zh-CN" altLang="en-US" dirty="0" smtClean="0"/>
              <a:t>还支持</a:t>
            </a:r>
            <a:r>
              <a:rPr lang="en-US" dirty="0" smtClean="0"/>
              <a:t>UEXTCLK</a:t>
            </a:r>
            <a:r>
              <a:rPr lang="zh-CN" altLang="en-US" dirty="0" smtClean="0"/>
              <a:t>作为被除数。如果使用</a:t>
            </a:r>
            <a:r>
              <a:rPr lang="en-US" dirty="0" smtClean="0"/>
              <a:t>UEXTCLK</a:t>
            </a:r>
            <a:r>
              <a:rPr lang="zh-CN" altLang="en-US" dirty="0" smtClean="0"/>
              <a:t>（由外部</a:t>
            </a:r>
            <a:r>
              <a:rPr lang="en-US" dirty="0" smtClean="0"/>
              <a:t>UART</a:t>
            </a:r>
            <a:r>
              <a:rPr lang="zh-CN" altLang="en-US" dirty="0" smtClean="0"/>
              <a:t>设备或者系统提供），串行时钟能够精确地和</a:t>
            </a:r>
            <a:r>
              <a:rPr lang="en-US" dirty="0" smtClean="0"/>
              <a:t>UEXTCLK</a:t>
            </a:r>
            <a:r>
              <a:rPr lang="zh-CN" altLang="en-US" dirty="0" smtClean="0"/>
              <a:t>同步，因此用户可以得到更精确的</a:t>
            </a:r>
            <a:r>
              <a:rPr lang="en-US" dirty="0" smtClean="0"/>
              <a:t>UART</a:t>
            </a:r>
            <a:r>
              <a:rPr lang="zh-CN" altLang="en-US" dirty="0" smtClean="0"/>
              <a:t>操作，</a:t>
            </a:r>
            <a:r>
              <a:rPr lang="en-US" dirty="0" err="1" smtClean="0"/>
              <a:t>UBRDIVn</a:t>
            </a:r>
            <a:r>
              <a:rPr lang="zh-CN" altLang="en-US" dirty="0" smtClean="0"/>
              <a:t>由下式决定：</a:t>
            </a:r>
          </a:p>
          <a:p>
            <a:r>
              <a:rPr lang="en-US" dirty="0" smtClean="0"/>
              <a:t>	</a:t>
            </a:r>
            <a:r>
              <a:rPr lang="en-US" dirty="0" err="1" smtClean="0"/>
              <a:t>UBRDIVn</a:t>
            </a:r>
            <a:r>
              <a:rPr lang="en-US" dirty="0" smtClean="0"/>
              <a:t> = (</a:t>
            </a:r>
            <a:r>
              <a:rPr lang="en-US" dirty="0" err="1" smtClean="0"/>
              <a:t>int</a:t>
            </a:r>
            <a:r>
              <a:rPr lang="en-US" dirty="0" smtClean="0"/>
              <a:t>)(UEXTCLK /(</a:t>
            </a:r>
            <a:r>
              <a:rPr lang="en-US" i="1" dirty="0" smtClean="0"/>
              <a:t>s</a:t>
            </a:r>
            <a:r>
              <a:rPr lang="en-US" dirty="0" smtClean="0"/>
              <a:t>(bi+/s);</a:t>
            </a:r>
            <a:r>
              <a:rPr lang="en-US" altLang="zh-CN" dirty="0" smtClean="0"/>
              <a:t>×</a:t>
            </a:r>
            <a:r>
              <a:rPr lang="en-US" dirty="0" smtClean="0"/>
              <a:t>16) ) –1</a:t>
            </a:r>
            <a:endParaRPr lang="zh-CN" altLang="en-US" dirty="0" smtClean="0"/>
          </a:p>
          <a:p>
            <a:r>
              <a:rPr lang="zh-CN" altLang="en-US" dirty="0" smtClean="0"/>
              <a:t>此除数应该在</a:t>
            </a:r>
            <a:r>
              <a:rPr lang="en-US" dirty="0" smtClean="0"/>
              <a:t>1–(2–1)</a:t>
            </a:r>
            <a:r>
              <a:rPr lang="zh-CN" altLang="en-US" dirty="0" smtClean="0"/>
              <a:t>之间，且</a:t>
            </a:r>
            <a:r>
              <a:rPr lang="en-US" dirty="0" smtClean="0"/>
              <a:t>UEXTCLK</a:t>
            </a:r>
            <a:r>
              <a:rPr lang="zh-CN" altLang="en-US" dirty="0" smtClean="0"/>
              <a:t>要比</a:t>
            </a:r>
            <a:r>
              <a:rPr lang="en-US" dirty="0" smtClean="0"/>
              <a:t>PCLK</a:t>
            </a:r>
            <a:r>
              <a:rPr lang="zh-CN" altLang="en-US" dirty="0" smtClean="0"/>
              <a:t>低。</a:t>
            </a:r>
          </a:p>
          <a:p>
            <a:r>
              <a:rPr lang="zh-CN" altLang="en-US" dirty="0" smtClean="0"/>
              <a:t>例如，如果波特率为</a:t>
            </a:r>
            <a:r>
              <a:rPr lang="en-US" dirty="0" smtClean="0"/>
              <a:t>115 200bit/s</a:t>
            </a:r>
            <a:r>
              <a:rPr lang="zh-CN" altLang="en-US" dirty="0" smtClean="0"/>
              <a:t>，而</a:t>
            </a:r>
            <a:r>
              <a:rPr lang="en-US" dirty="0" smtClean="0"/>
              <a:t>PCLK</a:t>
            </a:r>
            <a:r>
              <a:rPr lang="zh-CN" altLang="en-US" dirty="0" smtClean="0"/>
              <a:t>或者</a:t>
            </a:r>
            <a:r>
              <a:rPr lang="en-US" dirty="0" smtClean="0"/>
              <a:t>UEXTCLK</a:t>
            </a:r>
            <a:r>
              <a:rPr lang="zh-CN" altLang="en-US" dirty="0" smtClean="0"/>
              <a:t>为</a:t>
            </a:r>
            <a:r>
              <a:rPr lang="en-US" dirty="0" smtClean="0"/>
              <a:t>40MHz</a:t>
            </a:r>
            <a:r>
              <a:rPr lang="zh-CN" altLang="en-US" dirty="0" smtClean="0"/>
              <a:t>，则</a:t>
            </a:r>
            <a:r>
              <a:rPr lang="en-US" dirty="0" err="1" smtClean="0"/>
              <a:t>UBRDIVn</a:t>
            </a:r>
            <a:r>
              <a:rPr lang="zh-CN" altLang="en-US" dirty="0" smtClean="0"/>
              <a:t>为</a:t>
            </a:r>
          </a:p>
          <a:p>
            <a:r>
              <a:rPr lang="en-US" dirty="0" smtClean="0"/>
              <a:t>	</a:t>
            </a:r>
            <a:r>
              <a:rPr lang="en-US" dirty="0" err="1" smtClean="0"/>
              <a:t>UBRDIVn</a:t>
            </a:r>
            <a:r>
              <a:rPr lang="en-US" dirty="0" smtClean="0"/>
              <a:t> = (</a:t>
            </a:r>
            <a:r>
              <a:rPr lang="en-US" dirty="0" err="1" smtClean="0"/>
              <a:t>int</a:t>
            </a:r>
            <a:r>
              <a:rPr lang="en-US" dirty="0" smtClean="0"/>
              <a:t>)(40000000/(115200</a:t>
            </a:r>
            <a:r>
              <a:rPr lang="en-US" altLang="zh-CN" dirty="0" smtClean="0"/>
              <a:t>×</a:t>
            </a:r>
            <a:r>
              <a:rPr lang="en-US" dirty="0" smtClean="0"/>
              <a:t>16)) –1= (</a:t>
            </a:r>
            <a:r>
              <a:rPr lang="en-US" dirty="0" err="1" smtClean="0"/>
              <a:t>int</a:t>
            </a:r>
            <a:r>
              <a:rPr lang="en-US" dirty="0" smtClean="0"/>
              <a:t>)(21.7) –1= 21 –1 = 20	</a:t>
            </a:r>
            <a:endParaRPr lang="zh-CN" altLang="en-US" dirty="0"/>
          </a:p>
        </p:txBody>
      </p:sp>
      <p:sp>
        <p:nvSpPr>
          <p:cNvPr id="3" name="标题 2"/>
          <p:cNvSpPr>
            <a:spLocks noGrp="1"/>
          </p:cNvSpPr>
          <p:nvPr>
            <p:ph type="title"/>
          </p:nvPr>
        </p:nvSpPr>
        <p:spPr/>
        <p:txBody>
          <a:bodyPr>
            <a:normAutofit/>
          </a:bodyPr>
          <a:lstStyle/>
          <a:p>
            <a:r>
              <a:rPr lang="en-US" sz="3700" dirty="0" smtClean="0"/>
              <a:t>UART</a:t>
            </a:r>
            <a:r>
              <a:rPr lang="zh-CN" altLang="en-US" sz="3700" dirty="0" smtClean="0"/>
              <a:t>的工作机制</a:t>
            </a: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233820"/>
          </a:xfrm>
        </p:spPr>
        <p:txBody>
          <a:bodyPr>
            <a:normAutofit fontScale="62500" lnSpcReduction="20000"/>
          </a:bodyPr>
          <a:lstStyle/>
          <a:p>
            <a:r>
              <a:rPr lang="zh-CN" altLang="en-US" dirty="0" smtClean="0"/>
              <a:t>（</a:t>
            </a:r>
            <a:r>
              <a:rPr lang="en-US" dirty="0" smtClean="0"/>
              <a:t>8)</a:t>
            </a:r>
            <a:r>
              <a:rPr lang="zh-CN" altLang="en-US" dirty="0" smtClean="0"/>
              <a:t>串行口波特率误差极限</a:t>
            </a:r>
          </a:p>
          <a:p>
            <a:r>
              <a:rPr lang="zh-CN" altLang="en-US" dirty="0" smtClean="0"/>
              <a:t>在应用中，实际波特率往往与理想波特率有差别，其误差不能超过一定的范围，其极限为：</a:t>
            </a:r>
            <a:r>
              <a:rPr lang="en-US" dirty="0" smtClean="0"/>
              <a:t>UART</a:t>
            </a:r>
            <a:r>
              <a:rPr lang="zh-CN" altLang="en-US" dirty="0" smtClean="0"/>
              <a:t>传输</a:t>
            </a:r>
            <a:r>
              <a:rPr lang="en-US" dirty="0" smtClean="0"/>
              <a:t>10bit</a:t>
            </a:r>
            <a:r>
              <a:rPr lang="zh-CN" altLang="en-US" dirty="0" smtClean="0"/>
              <a:t>数据的时间误差应该小于</a:t>
            </a:r>
            <a:r>
              <a:rPr lang="en-US" dirty="0" smtClean="0"/>
              <a:t>1.87%</a:t>
            </a:r>
            <a:r>
              <a:rPr lang="zh-CN" altLang="en-US" dirty="0" smtClean="0"/>
              <a:t>（</a:t>
            </a:r>
            <a:r>
              <a:rPr lang="en-US" dirty="0" smtClean="0"/>
              <a:t>3/160</a:t>
            </a:r>
            <a:r>
              <a:rPr lang="zh-CN" altLang="en-US" dirty="0" smtClean="0"/>
              <a:t>）。</a:t>
            </a:r>
          </a:p>
          <a:p>
            <a:r>
              <a:rPr lang="en-US" dirty="0" smtClean="0"/>
              <a:t>	</a:t>
            </a:r>
            <a:r>
              <a:rPr lang="en-US" dirty="0" err="1" smtClean="0"/>
              <a:t>tUPCLK</a:t>
            </a:r>
            <a:r>
              <a:rPr lang="en-US" dirty="0" smtClean="0"/>
              <a:t> = (</a:t>
            </a:r>
            <a:r>
              <a:rPr lang="en-US" dirty="0" err="1" smtClean="0"/>
              <a:t>UBRDIVn</a:t>
            </a:r>
            <a:r>
              <a:rPr lang="en-US" dirty="0" smtClean="0"/>
              <a:t> + 1)</a:t>
            </a:r>
            <a:r>
              <a:rPr lang="en-US" altLang="zh-CN" dirty="0" smtClean="0"/>
              <a:t>×</a:t>
            </a:r>
            <a:r>
              <a:rPr lang="en-US" dirty="0" smtClean="0"/>
              <a:t>16</a:t>
            </a:r>
            <a:r>
              <a:rPr lang="en-US" altLang="zh-CN" dirty="0" smtClean="0"/>
              <a:t>×</a:t>
            </a:r>
            <a:r>
              <a:rPr lang="en-US" dirty="0" smtClean="0"/>
              <a:t>1Frame / PCLK </a:t>
            </a:r>
            <a:r>
              <a:rPr lang="en-US" dirty="0" err="1" smtClean="0"/>
              <a:t>tUPCLK</a:t>
            </a:r>
            <a:r>
              <a:rPr lang="en-US" dirty="0" smtClean="0"/>
              <a:t> : Real UART Clock</a:t>
            </a:r>
            <a:endParaRPr lang="zh-CN" altLang="en-US" dirty="0" smtClean="0"/>
          </a:p>
          <a:p>
            <a:r>
              <a:rPr lang="en-US" dirty="0" smtClean="0"/>
              <a:t>	</a:t>
            </a:r>
            <a:r>
              <a:rPr lang="en-US" dirty="0" err="1" smtClean="0"/>
              <a:t>tUEXACT</a:t>
            </a:r>
            <a:r>
              <a:rPr lang="en-US" dirty="0" smtClean="0"/>
              <a:t> = 1Frame / baud-rate </a:t>
            </a:r>
            <a:r>
              <a:rPr lang="en-US" dirty="0" err="1" smtClean="0"/>
              <a:t>tUEXACT</a:t>
            </a:r>
            <a:r>
              <a:rPr lang="en-US" dirty="0" smtClean="0"/>
              <a:t> : Ideal UART Clock</a:t>
            </a:r>
            <a:endParaRPr lang="zh-CN" altLang="en-US" dirty="0" smtClean="0"/>
          </a:p>
          <a:p>
            <a:r>
              <a:rPr lang="en-US" dirty="0" smtClean="0"/>
              <a:t>	UART error = (</a:t>
            </a:r>
            <a:r>
              <a:rPr lang="en-US" dirty="0" err="1" smtClean="0"/>
              <a:t>tUPCLK</a:t>
            </a:r>
            <a:r>
              <a:rPr lang="en-US" dirty="0" smtClean="0"/>
              <a:t> – </a:t>
            </a:r>
            <a:r>
              <a:rPr lang="en-US" dirty="0" err="1" smtClean="0"/>
              <a:t>tUEXACT</a:t>
            </a:r>
            <a:r>
              <a:rPr lang="en-US" dirty="0" smtClean="0"/>
              <a:t>) / tUEXACT</a:t>
            </a:r>
            <a:r>
              <a:rPr lang="en-US" altLang="zh-CN" dirty="0" smtClean="0"/>
              <a:t>×</a:t>
            </a:r>
            <a:r>
              <a:rPr lang="en-US" dirty="0" smtClean="0"/>
              <a:t>100%</a:t>
            </a:r>
            <a:endParaRPr lang="zh-CN" altLang="en-US" dirty="0" smtClean="0"/>
          </a:p>
          <a:p>
            <a:r>
              <a:rPr lang="zh-CN" altLang="en-US" dirty="0" smtClean="0"/>
              <a:t>注意：①</a:t>
            </a:r>
            <a:r>
              <a:rPr lang="en-US" dirty="0" smtClean="0"/>
              <a:t> 1</a:t>
            </a:r>
            <a:r>
              <a:rPr lang="zh-CN" altLang="en-US" dirty="0" smtClean="0"/>
              <a:t>帧</a:t>
            </a:r>
            <a:r>
              <a:rPr lang="en-US" dirty="0" smtClean="0"/>
              <a:t>=</a:t>
            </a:r>
            <a:r>
              <a:rPr lang="zh-CN" altLang="en-US" dirty="0" smtClean="0"/>
              <a:t>起始位</a:t>
            </a:r>
            <a:r>
              <a:rPr lang="en-US" dirty="0" smtClean="0"/>
              <a:t>+</a:t>
            </a:r>
            <a:r>
              <a:rPr lang="zh-CN" altLang="en-US" dirty="0" smtClean="0"/>
              <a:t>数据位</a:t>
            </a:r>
            <a:r>
              <a:rPr lang="en-US" dirty="0" smtClean="0"/>
              <a:t>+</a:t>
            </a:r>
            <a:r>
              <a:rPr lang="zh-CN" altLang="en-US" dirty="0" smtClean="0"/>
              <a:t>奇偶位</a:t>
            </a:r>
            <a:r>
              <a:rPr lang="en-US" dirty="0" smtClean="0"/>
              <a:t>+</a:t>
            </a:r>
            <a:r>
              <a:rPr lang="zh-CN" altLang="en-US" dirty="0" smtClean="0"/>
              <a:t>停止位；</a:t>
            </a:r>
          </a:p>
          <a:p>
            <a:r>
              <a:rPr lang="en-US" dirty="0" smtClean="0"/>
              <a:t>       </a:t>
            </a:r>
            <a:r>
              <a:rPr lang="zh-CN" altLang="en-US" dirty="0" smtClean="0"/>
              <a:t>② 在特定条件下，波特率上限可达</a:t>
            </a:r>
            <a:r>
              <a:rPr lang="en-US" dirty="0" smtClean="0"/>
              <a:t>921.6kbit/s</a:t>
            </a:r>
            <a:r>
              <a:rPr lang="zh-CN" altLang="en-US" dirty="0" smtClean="0"/>
              <a:t>。</a:t>
            </a:r>
          </a:p>
          <a:p>
            <a:r>
              <a:rPr lang="zh-CN" altLang="en-US" dirty="0" smtClean="0"/>
              <a:t>（</a:t>
            </a:r>
            <a:r>
              <a:rPr lang="en-US" dirty="0" smtClean="0"/>
              <a:t>9</a:t>
            </a:r>
            <a:r>
              <a:rPr lang="zh-CN" altLang="en-US" dirty="0" smtClean="0"/>
              <a:t>）回送（</a:t>
            </a:r>
            <a:r>
              <a:rPr lang="en-US" dirty="0" smtClean="0"/>
              <a:t>loop-back</a:t>
            </a:r>
            <a:r>
              <a:rPr lang="zh-CN" altLang="en-US" dirty="0" smtClean="0"/>
              <a:t>）模式</a:t>
            </a:r>
          </a:p>
          <a:p>
            <a:r>
              <a:rPr lang="zh-CN" altLang="en-US" dirty="0" smtClean="0"/>
              <a:t>为了识别通信连接中的故障，</a:t>
            </a:r>
            <a:r>
              <a:rPr lang="en-US" dirty="0" smtClean="0"/>
              <a:t>UART</a:t>
            </a:r>
            <a:r>
              <a:rPr lang="zh-CN" altLang="en-US" dirty="0" smtClean="0"/>
              <a:t>提供了一种叫做</a:t>
            </a:r>
            <a:r>
              <a:rPr lang="en-US" dirty="0" smtClean="0"/>
              <a:t>loop-back</a:t>
            </a:r>
            <a:r>
              <a:rPr lang="zh-CN" altLang="en-US" dirty="0" smtClean="0"/>
              <a:t>模式的测试模式。这种模式结构上能使</a:t>
            </a:r>
            <a:r>
              <a:rPr lang="en-US" dirty="0" smtClean="0"/>
              <a:t>UART</a:t>
            </a:r>
            <a:r>
              <a:rPr lang="zh-CN" altLang="en-US" dirty="0" smtClean="0"/>
              <a:t>的</a:t>
            </a:r>
            <a:r>
              <a:rPr lang="en-US" dirty="0" smtClean="0"/>
              <a:t>TXD</a:t>
            </a:r>
            <a:r>
              <a:rPr lang="zh-CN" altLang="en-US" dirty="0" smtClean="0"/>
              <a:t>和</a:t>
            </a:r>
            <a:r>
              <a:rPr lang="en-US" dirty="0" smtClean="0"/>
              <a:t>RXD</a:t>
            </a:r>
            <a:r>
              <a:rPr lang="zh-CN" altLang="en-US" dirty="0" smtClean="0"/>
              <a:t>连接，因此发送数据被接收器通过</a:t>
            </a:r>
            <a:r>
              <a:rPr lang="en-US" dirty="0" smtClean="0"/>
              <a:t>RXD</a:t>
            </a:r>
            <a:r>
              <a:rPr lang="zh-CN" altLang="en-US" dirty="0" smtClean="0"/>
              <a:t>接收。这一特性允许处理器检查每个</a:t>
            </a:r>
            <a:r>
              <a:rPr lang="en-US" dirty="0" smtClean="0"/>
              <a:t>SIO</a:t>
            </a:r>
            <a:r>
              <a:rPr lang="zh-CN" altLang="en-US" dirty="0" smtClean="0"/>
              <a:t>通道的内部发送到接收的数据路径。可以通过设置</a:t>
            </a:r>
            <a:r>
              <a:rPr lang="en-US" dirty="0" smtClean="0"/>
              <a:t>UART</a:t>
            </a:r>
            <a:r>
              <a:rPr lang="zh-CN" altLang="en-US" dirty="0" smtClean="0"/>
              <a:t>控制寄存器</a:t>
            </a:r>
            <a:r>
              <a:rPr lang="en-US" dirty="0" err="1" smtClean="0"/>
              <a:t>UCONn</a:t>
            </a:r>
            <a:r>
              <a:rPr lang="zh-CN" altLang="en-US" dirty="0" smtClean="0"/>
              <a:t>中的</a:t>
            </a:r>
            <a:r>
              <a:rPr lang="en-US" dirty="0" smtClean="0"/>
              <a:t>loopback</a:t>
            </a:r>
            <a:r>
              <a:rPr lang="zh-CN" altLang="en-US" dirty="0" smtClean="0"/>
              <a:t>位选择这一模式。</a:t>
            </a:r>
          </a:p>
          <a:p>
            <a:r>
              <a:rPr lang="zh-CN" altLang="en-US" dirty="0" smtClean="0"/>
              <a:t>（</a:t>
            </a:r>
            <a:r>
              <a:rPr lang="en-US" dirty="0" smtClean="0"/>
              <a:t>10</a:t>
            </a:r>
            <a:r>
              <a:rPr lang="zh-CN" altLang="en-US" dirty="0" smtClean="0"/>
              <a:t>）红外（</a:t>
            </a:r>
            <a:r>
              <a:rPr lang="en-US" dirty="0" smtClean="0"/>
              <a:t>IR</a:t>
            </a:r>
            <a:r>
              <a:rPr lang="zh-CN" altLang="en-US" dirty="0" smtClean="0"/>
              <a:t>）模式</a:t>
            </a:r>
          </a:p>
          <a:p>
            <a:r>
              <a:rPr lang="en-US" dirty="0" smtClean="0"/>
              <a:t>UART</a:t>
            </a:r>
            <a:r>
              <a:rPr lang="zh-CN" altLang="en-US" dirty="0" smtClean="0"/>
              <a:t>支持</a:t>
            </a:r>
            <a:r>
              <a:rPr lang="en-US" dirty="0" smtClean="0"/>
              <a:t>IR</a:t>
            </a:r>
            <a:r>
              <a:rPr lang="zh-CN" altLang="en-US" dirty="0" smtClean="0"/>
              <a:t>接收和发送，可以通过设置</a:t>
            </a:r>
            <a:r>
              <a:rPr lang="en-US" dirty="0" smtClean="0"/>
              <a:t>UART</a:t>
            </a:r>
            <a:r>
              <a:rPr lang="zh-CN" altLang="en-US" dirty="0" smtClean="0"/>
              <a:t>行控制寄存器</a:t>
            </a:r>
            <a:r>
              <a:rPr lang="en-US" dirty="0" err="1" smtClean="0"/>
              <a:t>ULCONn</a:t>
            </a:r>
            <a:r>
              <a:rPr lang="zh-CN" altLang="en-US" dirty="0" smtClean="0"/>
              <a:t>的</a:t>
            </a:r>
            <a:r>
              <a:rPr lang="en-US" dirty="0" smtClean="0"/>
              <a:t>Infra-red-mode</a:t>
            </a:r>
            <a:r>
              <a:rPr lang="zh-CN" altLang="en-US" dirty="0" smtClean="0"/>
              <a:t>位来进入这一模式。</a:t>
            </a:r>
          </a:p>
          <a:p>
            <a:r>
              <a:rPr lang="zh-CN" altLang="en-US" dirty="0" smtClean="0"/>
              <a:t>在</a:t>
            </a:r>
            <a:r>
              <a:rPr lang="en-US" dirty="0" smtClean="0"/>
              <a:t>IR</a:t>
            </a:r>
            <a:r>
              <a:rPr lang="zh-CN" altLang="en-US" dirty="0" smtClean="0"/>
              <a:t>发送模式下，发送脉冲的比例是</a:t>
            </a:r>
            <a:r>
              <a:rPr lang="en-US" dirty="0" smtClean="0"/>
              <a:t>3/16</a:t>
            </a:r>
            <a:r>
              <a:rPr lang="zh-CN" altLang="en-US" dirty="0" smtClean="0"/>
              <a:t>正常的发送比率（当发送数据位为</a:t>
            </a:r>
            <a:r>
              <a:rPr lang="en-US" dirty="0" smtClean="0"/>
              <a:t>0</a:t>
            </a:r>
            <a:r>
              <a:rPr lang="zh-CN" altLang="en-US" dirty="0" smtClean="0"/>
              <a:t>的时候）；在</a:t>
            </a:r>
            <a:r>
              <a:rPr lang="en-US" dirty="0" smtClean="0"/>
              <a:t>IR</a:t>
            </a:r>
            <a:r>
              <a:rPr lang="zh-CN" altLang="en-US" dirty="0" smtClean="0"/>
              <a:t>接收模式下，接收器必须检测</a:t>
            </a:r>
            <a:r>
              <a:rPr lang="en-US" dirty="0" smtClean="0"/>
              <a:t>3/16</a:t>
            </a:r>
            <a:r>
              <a:rPr lang="zh-CN" altLang="en-US" dirty="0" smtClean="0"/>
              <a:t>的脉冲来识别</a:t>
            </a:r>
            <a:r>
              <a:rPr lang="en-US" dirty="0" smtClean="0"/>
              <a:t>0</a:t>
            </a:r>
            <a:r>
              <a:rPr lang="zh-CN" altLang="en-US" dirty="0" smtClean="0"/>
              <a:t>值。</a:t>
            </a:r>
          </a:p>
          <a:p>
            <a:endParaRPr lang="zh-CN" altLang="en-US" dirty="0"/>
          </a:p>
        </p:txBody>
      </p:sp>
      <p:sp>
        <p:nvSpPr>
          <p:cNvPr id="3" name="标题 2"/>
          <p:cNvSpPr>
            <a:spLocks noGrp="1"/>
          </p:cNvSpPr>
          <p:nvPr>
            <p:ph type="title"/>
          </p:nvPr>
        </p:nvSpPr>
        <p:spPr/>
        <p:txBody>
          <a:bodyPr>
            <a:normAutofit/>
          </a:bodyPr>
          <a:lstStyle/>
          <a:p>
            <a:r>
              <a:rPr lang="en-US" sz="3700" dirty="0" smtClean="0"/>
              <a:t>UART</a:t>
            </a:r>
            <a:r>
              <a:rPr lang="zh-CN" altLang="en-US" sz="3700" dirty="0" smtClean="0"/>
              <a:t>的工作机制</a:t>
            </a: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zh-CN" altLang="en-US" dirty="0" smtClean="0"/>
              <a:t>与</a:t>
            </a:r>
            <a:r>
              <a:rPr lang="en-US" dirty="0" smtClean="0"/>
              <a:t>UART</a:t>
            </a:r>
            <a:r>
              <a:rPr lang="zh-CN" altLang="en-US" dirty="0" smtClean="0"/>
              <a:t>相关的寄存器如下。</a:t>
            </a:r>
          </a:p>
          <a:p>
            <a:r>
              <a:rPr lang="en-US" dirty="0" smtClean="0"/>
              <a:t>●  UART</a:t>
            </a:r>
            <a:r>
              <a:rPr lang="zh-CN" altLang="en-US" dirty="0" smtClean="0"/>
              <a:t>控制寄存器（</a:t>
            </a:r>
            <a:r>
              <a:rPr lang="en-US" dirty="0" err="1" smtClean="0"/>
              <a:t>UCONn</a:t>
            </a:r>
            <a:r>
              <a:rPr lang="zh-CN" altLang="en-US" dirty="0" smtClean="0"/>
              <a:t>）。</a:t>
            </a:r>
          </a:p>
          <a:p>
            <a:r>
              <a:rPr lang="en-US" dirty="0" smtClean="0"/>
              <a:t>●  UART</a:t>
            </a:r>
            <a:r>
              <a:rPr lang="zh-CN" altLang="en-US" dirty="0" smtClean="0"/>
              <a:t>行控制寄存器（</a:t>
            </a:r>
            <a:r>
              <a:rPr lang="en-US" dirty="0" err="1" smtClean="0"/>
              <a:t>ULCONn</a:t>
            </a:r>
            <a:r>
              <a:rPr lang="zh-CN" altLang="en-US" dirty="0" smtClean="0"/>
              <a:t>）。</a:t>
            </a:r>
          </a:p>
          <a:p>
            <a:r>
              <a:rPr lang="en-US" dirty="0" smtClean="0"/>
              <a:t>●  UART FIFO</a:t>
            </a:r>
            <a:r>
              <a:rPr lang="zh-CN" altLang="en-US" dirty="0" smtClean="0"/>
              <a:t>控制寄存器（</a:t>
            </a:r>
            <a:r>
              <a:rPr lang="en-US" dirty="0" err="1" smtClean="0"/>
              <a:t>UFCONn</a:t>
            </a:r>
            <a:r>
              <a:rPr lang="zh-CN" altLang="en-US" dirty="0" smtClean="0"/>
              <a:t>）。</a:t>
            </a:r>
          </a:p>
          <a:p>
            <a:r>
              <a:rPr lang="en-US" dirty="0" smtClean="0"/>
              <a:t>●  </a:t>
            </a:r>
            <a:r>
              <a:rPr lang="fr-FR" dirty="0" smtClean="0"/>
              <a:t>UART Modem</a:t>
            </a:r>
            <a:r>
              <a:rPr lang="zh-CN" altLang="en-US" dirty="0" smtClean="0"/>
              <a:t>控制寄存器（</a:t>
            </a:r>
            <a:r>
              <a:rPr lang="fr-FR" dirty="0" smtClean="0"/>
              <a:t>UMCONn</a:t>
            </a:r>
            <a:r>
              <a:rPr lang="zh-CN" altLang="en-US" dirty="0" smtClean="0"/>
              <a:t>）。</a:t>
            </a:r>
          </a:p>
          <a:p>
            <a:r>
              <a:rPr lang="fr-FR" dirty="0" smtClean="0"/>
              <a:t>●  UART TX/RX</a:t>
            </a:r>
            <a:r>
              <a:rPr lang="zh-CN" altLang="en-US" dirty="0" smtClean="0"/>
              <a:t>状态寄存器（</a:t>
            </a:r>
            <a:r>
              <a:rPr lang="fr-FR" dirty="0" smtClean="0"/>
              <a:t>UTRSTATn</a:t>
            </a:r>
            <a:r>
              <a:rPr lang="zh-CN" altLang="en-US" dirty="0" smtClean="0"/>
              <a:t>）。</a:t>
            </a:r>
          </a:p>
          <a:p>
            <a:r>
              <a:rPr lang="fr-FR" dirty="0" smtClean="0"/>
              <a:t>●  UART</a:t>
            </a:r>
            <a:r>
              <a:rPr lang="zh-CN" altLang="en-US" dirty="0" smtClean="0"/>
              <a:t>错误状态寄存器（</a:t>
            </a:r>
            <a:r>
              <a:rPr lang="fr-FR" dirty="0" smtClean="0"/>
              <a:t>UERSTATn</a:t>
            </a:r>
            <a:r>
              <a:rPr lang="zh-CN" altLang="en-US" dirty="0" smtClean="0"/>
              <a:t>）。</a:t>
            </a:r>
          </a:p>
          <a:p>
            <a:r>
              <a:rPr lang="fr-FR" dirty="0" smtClean="0"/>
              <a:t>●  UART FIFO</a:t>
            </a:r>
            <a:r>
              <a:rPr lang="zh-CN" altLang="en-US" dirty="0" smtClean="0"/>
              <a:t>状态寄存器（</a:t>
            </a:r>
            <a:r>
              <a:rPr lang="fr-FR" dirty="0" smtClean="0"/>
              <a:t>UFSTATn</a:t>
            </a:r>
            <a:r>
              <a:rPr lang="zh-CN" altLang="en-US" dirty="0" smtClean="0"/>
              <a:t>）。</a:t>
            </a:r>
            <a:r>
              <a:rPr lang="fr-FR" dirty="0" smtClean="0"/>
              <a:t> </a:t>
            </a:r>
            <a:endParaRPr lang="zh-CN" altLang="en-US" dirty="0" smtClean="0"/>
          </a:p>
          <a:p>
            <a:r>
              <a:rPr lang="fr-FR" dirty="0" smtClean="0"/>
              <a:t>●  UART MODEM</a:t>
            </a:r>
            <a:r>
              <a:rPr lang="zh-CN" altLang="en-US" dirty="0" smtClean="0"/>
              <a:t>状态寄存器（</a:t>
            </a:r>
            <a:r>
              <a:rPr lang="fr-FR" dirty="0" smtClean="0"/>
              <a:t>UMSTATn</a:t>
            </a:r>
            <a:r>
              <a:rPr lang="zh-CN" altLang="en-US" dirty="0" smtClean="0"/>
              <a:t>）。</a:t>
            </a:r>
          </a:p>
          <a:p>
            <a:r>
              <a:rPr lang="fr-FR" dirty="0" smtClean="0"/>
              <a:t>●  UART</a:t>
            </a:r>
            <a:r>
              <a:rPr lang="zh-CN" altLang="en-US" dirty="0" smtClean="0"/>
              <a:t>发送缓冲寄存器（</a:t>
            </a:r>
            <a:r>
              <a:rPr lang="fr-FR" dirty="0" smtClean="0"/>
              <a:t>UTXHn</a:t>
            </a:r>
            <a:r>
              <a:rPr lang="zh-CN" altLang="en-US" dirty="0" smtClean="0"/>
              <a:t>）。</a:t>
            </a:r>
          </a:p>
          <a:p>
            <a:r>
              <a:rPr lang="fr-FR" dirty="0" smtClean="0"/>
              <a:t>●  UART</a:t>
            </a:r>
            <a:r>
              <a:rPr lang="zh-CN" altLang="en-US" dirty="0" smtClean="0"/>
              <a:t>接收缓冲寄存器（</a:t>
            </a:r>
            <a:r>
              <a:rPr lang="fr-FR" dirty="0" smtClean="0"/>
              <a:t>URXHn</a:t>
            </a:r>
            <a:r>
              <a:rPr lang="zh-CN" altLang="en-US" dirty="0" smtClean="0"/>
              <a:t>）。</a:t>
            </a:r>
          </a:p>
          <a:p>
            <a:r>
              <a:rPr lang="fr-FR" dirty="0" smtClean="0"/>
              <a:t>●  UART</a:t>
            </a:r>
            <a:r>
              <a:rPr lang="zh-CN" altLang="en-US" dirty="0" smtClean="0"/>
              <a:t>波特率因子寄存器（</a:t>
            </a:r>
            <a:r>
              <a:rPr lang="fr-FR" dirty="0" smtClean="0"/>
              <a:t>UBRDIVn</a:t>
            </a:r>
            <a:r>
              <a:rPr lang="zh-CN" altLang="en-US" dirty="0" smtClean="0"/>
              <a:t>）。</a:t>
            </a:r>
          </a:p>
          <a:p>
            <a:r>
              <a:rPr lang="zh-CN" altLang="en-US" dirty="0" smtClean="0"/>
              <a:t>下面对这些寄存器分别进行说明。</a:t>
            </a:r>
          </a:p>
          <a:p>
            <a:r>
              <a:rPr lang="zh-CN" altLang="en-US" dirty="0" smtClean="0"/>
              <a:t>（</a:t>
            </a:r>
            <a:r>
              <a:rPr lang="en-US" dirty="0" smtClean="0"/>
              <a:t>1</a:t>
            </a:r>
            <a:r>
              <a:rPr lang="zh-CN" altLang="en-US" dirty="0" smtClean="0"/>
              <a:t>）行控制寄存器（</a:t>
            </a:r>
            <a:r>
              <a:rPr lang="en-US" dirty="0" smtClean="0"/>
              <a:t>ULCON</a:t>
            </a:r>
            <a:r>
              <a:rPr lang="zh-CN" altLang="en-US" dirty="0" smtClean="0"/>
              <a:t>）及其位描述（参见表</a:t>
            </a:r>
            <a:r>
              <a:rPr lang="en-US" dirty="0" smtClean="0"/>
              <a:t>4-58</a:t>
            </a:r>
            <a:r>
              <a:rPr lang="zh-CN" altLang="en-US" dirty="0" smtClean="0"/>
              <a:t>、表</a:t>
            </a:r>
            <a:r>
              <a:rPr lang="en-US" dirty="0" smtClean="0"/>
              <a:t>4-59</a:t>
            </a:r>
            <a:r>
              <a:rPr lang="zh-CN" altLang="en-US" dirty="0" smtClean="0"/>
              <a:t>）</a:t>
            </a:r>
          </a:p>
          <a:p>
            <a:r>
              <a:rPr lang="zh-CN" altLang="en-US" dirty="0" smtClean="0"/>
              <a:t>行控制寄存器，主要用来规定传输帧的格式。</a:t>
            </a:r>
          </a:p>
          <a:p>
            <a:endParaRPr lang="zh-CN" altLang="en-US" dirty="0"/>
          </a:p>
        </p:txBody>
      </p:sp>
      <p:sp>
        <p:nvSpPr>
          <p:cNvPr id="3" name="标题 2"/>
          <p:cNvSpPr>
            <a:spLocks noGrp="1"/>
          </p:cNvSpPr>
          <p:nvPr>
            <p:ph type="title"/>
          </p:nvPr>
        </p:nvSpPr>
        <p:spPr/>
        <p:txBody>
          <a:bodyPr>
            <a:normAutofit/>
          </a:bodyPr>
          <a:lstStyle/>
          <a:p>
            <a:r>
              <a:rPr lang="zh-CN" altLang="en-US" sz="3700" dirty="0" smtClean="0"/>
              <a:t>与</a:t>
            </a:r>
            <a:r>
              <a:rPr lang="en-US" sz="3700" dirty="0" smtClean="0"/>
              <a:t>UART</a:t>
            </a:r>
            <a:r>
              <a:rPr lang="zh-CN" altLang="en-US" sz="3700" dirty="0" smtClean="0"/>
              <a:t>相关的寄存器</a:t>
            </a:r>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3700" dirty="0" smtClean="0"/>
              <a:t>与</a:t>
            </a:r>
            <a:r>
              <a:rPr lang="en-US" sz="3700" dirty="0" smtClean="0"/>
              <a:t>UART</a:t>
            </a:r>
            <a:r>
              <a:rPr lang="zh-CN" altLang="en-US" sz="3700" dirty="0" smtClean="0"/>
              <a:t>相关的寄存器</a:t>
            </a:r>
          </a:p>
        </p:txBody>
      </p:sp>
      <p:pic>
        <p:nvPicPr>
          <p:cNvPr id="60418" name="Picture 2"/>
          <p:cNvPicPr>
            <a:picLocks noGrp="1" noChangeAspect="1" noChangeArrowheads="1"/>
          </p:cNvPicPr>
          <p:nvPr>
            <p:ph idx="1"/>
          </p:nvPr>
        </p:nvPicPr>
        <p:blipFill>
          <a:blip r:embed="rId2"/>
          <a:srcRect/>
          <a:stretch>
            <a:fillRect/>
          </a:stretch>
        </p:blipFill>
        <p:spPr bwMode="auto">
          <a:xfrm>
            <a:off x="608802" y="1500174"/>
            <a:ext cx="7535098" cy="3929090"/>
          </a:xfrm>
          <a:prstGeom prst="rect">
            <a:avLst/>
          </a:prstGeom>
          <a:noFill/>
          <a:ln w="9525">
            <a:noFill/>
            <a:miter lim="800000"/>
            <a:headEnd/>
            <a:tailEnd/>
          </a:ln>
          <a:effectLst/>
        </p:spPr>
      </p:pic>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en-US" b="1" dirty="0" smtClean="0"/>
              <a:t>14</a:t>
            </a:r>
            <a:r>
              <a:rPr lang="zh-CN" altLang="en-US" b="1" dirty="0" smtClean="0"/>
              <a:t>．</a:t>
            </a:r>
            <a:r>
              <a:rPr lang="en-US" b="1" dirty="0" smtClean="0"/>
              <a:t>TFT</a:t>
            </a:r>
            <a:r>
              <a:rPr lang="zh-CN" altLang="en-US" b="1" dirty="0" smtClean="0"/>
              <a:t>彩色显示特性</a:t>
            </a:r>
          </a:p>
          <a:p>
            <a:r>
              <a:rPr lang="en-US" dirty="0" smtClean="0"/>
              <a:t>●  </a:t>
            </a:r>
            <a:r>
              <a:rPr lang="zh-CN" altLang="en-US" dirty="0" smtClean="0"/>
              <a:t>支持彩色</a:t>
            </a:r>
            <a:r>
              <a:rPr lang="en-US" dirty="0" smtClean="0"/>
              <a:t>TFT</a:t>
            </a:r>
            <a:r>
              <a:rPr lang="zh-CN" altLang="en-US" dirty="0" smtClean="0"/>
              <a:t>模式</a:t>
            </a:r>
            <a:r>
              <a:rPr lang="en-US" dirty="0" smtClean="0"/>
              <a:t>1</a:t>
            </a:r>
            <a:r>
              <a:rPr lang="zh-CN" altLang="en-US" dirty="0" smtClean="0"/>
              <a:t>、</a:t>
            </a:r>
            <a:r>
              <a:rPr lang="en-US" dirty="0" smtClean="0"/>
              <a:t>2</a:t>
            </a:r>
            <a:r>
              <a:rPr lang="zh-CN" altLang="en-US" dirty="0" smtClean="0"/>
              <a:t>、</a:t>
            </a:r>
            <a:r>
              <a:rPr lang="en-US" dirty="0" smtClean="0"/>
              <a:t>4</a:t>
            </a:r>
            <a:r>
              <a:rPr lang="zh-CN" altLang="en-US" dirty="0" smtClean="0"/>
              <a:t>或</a:t>
            </a:r>
            <a:r>
              <a:rPr lang="en-US" dirty="0" smtClean="0"/>
              <a:t>8</a:t>
            </a:r>
            <a:r>
              <a:rPr lang="zh-CN" altLang="en-US" dirty="0" smtClean="0"/>
              <a:t>位</a:t>
            </a:r>
            <a:r>
              <a:rPr lang="en-US" dirty="0" smtClean="0"/>
              <a:t>/</a:t>
            </a:r>
            <a:r>
              <a:rPr lang="zh-CN" altLang="en-US" dirty="0" smtClean="0"/>
              <a:t>像素（</a:t>
            </a:r>
            <a:r>
              <a:rPr lang="en-US" dirty="0" err="1" smtClean="0"/>
              <a:t>bpp</a:t>
            </a:r>
            <a:r>
              <a:rPr lang="zh-CN" altLang="en-US" dirty="0" smtClean="0"/>
              <a:t>）带调色板彩色显示；</a:t>
            </a:r>
          </a:p>
          <a:p>
            <a:r>
              <a:rPr lang="en-US" dirty="0" smtClean="0"/>
              <a:t>●  </a:t>
            </a:r>
            <a:r>
              <a:rPr lang="zh-CN" altLang="en-US" dirty="0" smtClean="0"/>
              <a:t>支持彩色</a:t>
            </a:r>
            <a:r>
              <a:rPr lang="en-US" dirty="0" smtClean="0"/>
              <a:t>TFT</a:t>
            </a:r>
            <a:r>
              <a:rPr lang="zh-CN" altLang="en-US" dirty="0" smtClean="0"/>
              <a:t>模式</a:t>
            </a:r>
            <a:r>
              <a:rPr lang="en-US" dirty="0" smtClean="0"/>
              <a:t>16bpp</a:t>
            </a:r>
            <a:r>
              <a:rPr lang="zh-CN" altLang="en-US" dirty="0" smtClean="0"/>
              <a:t>不带调色板真彩色显示；</a:t>
            </a:r>
            <a:r>
              <a:rPr lang="en-US" dirty="0" smtClean="0"/>
              <a:t> </a:t>
            </a:r>
            <a:endParaRPr lang="zh-CN" altLang="en-US" dirty="0" smtClean="0"/>
          </a:p>
          <a:p>
            <a:r>
              <a:rPr lang="en-US" dirty="0" smtClean="0"/>
              <a:t>●  </a:t>
            </a:r>
            <a:r>
              <a:rPr lang="zh-CN" altLang="en-US" dirty="0" smtClean="0"/>
              <a:t>支持</a:t>
            </a:r>
            <a:r>
              <a:rPr lang="en-US" dirty="0" smtClean="0"/>
              <a:t>24bpp</a:t>
            </a:r>
            <a:r>
              <a:rPr lang="zh-CN" altLang="en-US" dirty="0" smtClean="0"/>
              <a:t>下最大</a:t>
            </a:r>
            <a:r>
              <a:rPr lang="en-US" dirty="0" smtClean="0"/>
              <a:t>16MB</a:t>
            </a:r>
            <a:r>
              <a:rPr lang="zh-CN" altLang="en-US" dirty="0" smtClean="0"/>
              <a:t>彩色</a:t>
            </a:r>
            <a:r>
              <a:rPr lang="en-US" dirty="0" smtClean="0"/>
              <a:t>TFT</a:t>
            </a:r>
            <a:r>
              <a:rPr lang="zh-CN" altLang="en-US" dirty="0" smtClean="0"/>
              <a:t>模式；</a:t>
            </a:r>
            <a:r>
              <a:rPr lang="en-US" dirty="0" smtClean="0"/>
              <a:t> </a:t>
            </a:r>
            <a:endParaRPr lang="zh-CN" altLang="en-US" dirty="0" smtClean="0"/>
          </a:p>
          <a:p>
            <a:r>
              <a:rPr lang="en-US" dirty="0" smtClean="0"/>
              <a:t>●  </a:t>
            </a:r>
            <a:r>
              <a:rPr lang="zh-CN" altLang="en-US" dirty="0" smtClean="0"/>
              <a:t>支持多种不同尺寸的液晶屏，典型实屏尺寸为</a:t>
            </a:r>
            <a:r>
              <a:rPr lang="en-US" dirty="0" smtClean="0"/>
              <a:t>640×480</a:t>
            </a:r>
            <a:r>
              <a:rPr lang="zh-CN" altLang="en-US" dirty="0" smtClean="0"/>
              <a:t>，</a:t>
            </a:r>
            <a:r>
              <a:rPr lang="en-US" dirty="0" smtClean="0"/>
              <a:t>320×240</a:t>
            </a:r>
            <a:r>
              <a:rPr lang="zh-CN" altLang="en-US" dirty="0" smtClean="0"/>
              <a:t>，</a:t>
            </a:r>
            <a:r>
              <a:rPr lang="en-US" dirty="0" smtClean="0"/>
              <a:t>160×160</a:t>
            </a:r>
            <a:r>
              <a:rPr lang="zh-CN" altLang="en-US" dirty="0" smtClean="0"/>
              <a:t>；</a:t>
            </a:r>
          </a:p>
          <a:p>
            <a:r>
              <a:rPr lang="en-US" dirty="0" smtClean="0"/>
              <a:t>●  </a:t>
            </a:r>
            <a:r>
              <a:rPr lang="zh-CN" altLang="en-US" dirty="0" smtClean="0"/>
              <a:t>最大虚拟屏大小</a:t>
            </a:r>
            <a:r>
              <a:rPr lang="en-US" dirty="0" smtClean="0"/>
              <a:t>4MB</a:t>
            </a:r>
            <a:r>
              <a:rPr lang="zh-CN" altLang="en-US" dirty="0" smtClean="0"/>
              <a:t>；</a:t>
            </a:r>
          </a:p>
          <a:p>
            <a:r>
              <a:rPr lang="en-US" dirty="0" smtClean="0"/>
              <a:t>●  64K</a:t>
            </a:r>
            <a:r>
              <a:rPr lang="zh-CN" altLang="en-US" dirty="0" smtClean="0"/>
              <a:t>色彩模式下最大的虚拟屏尺寸为</a:t>
            </a:r>
            <a:r>
              <a:rPr lang="en-US" dirty="0" smtClean="0"/>
              <a:t>2048×1024</a:t>
            </a:r>
            <a:r>
              <a:rPr lang="zh-CN" altLang="en-US" dirty="0" smtClean="0"/>
              <a:t>。</a:t>
            </a:r>
          </a:p>
          <a:p>
            <a:r>
              <a:rPr lang="en-US" b="1" dirty="0" smtClean="0"/>
              <a:t>15</a:t>
            </a:r>
            <a:r>
              <a:rPr lang="zh-CN" altLang="en-US" b="1" dirty="0" smtClean="0"/>
              <a:t>．看门狗定时器</a:t>
            </a:r>
            <a:r>
              <a:rPr lang="en-US" b="1" dirty="0" smtClean="0"/>
              <a:t> </a:t>
            </a:r>
            <a:endParaRPr lang="zh-CN" altLang="en-US" b="1" dirty="0" smtClean="0"/>
          </a:p>
          <a:p>
            <a:r>
              <a:rPr lang="en-US" dirty="0" smtClean="0"/>
              <a:t>●  16</a:t>
            </a:r>
            <a:r>
              <a:rPr lang="zh-CN" altLang="en-US" dirty="0" smtClean="0"/>
              <a:t>位看门狗定时器；</a:t>
            </a:r>
            <a:r>
              <a:rPr lang="en-US" dirty="0" smtClean="0"/>
              <a:t> </a:t>
            </a:r>
            <a:endParaRPr lang="zh-CN" altLang="en-US" dirty="0" smtClean="0"/>
          </a:p>
          <a:p>
            <a:r>
              <a:rPr lang="en-US" dirty="0" smtClean="0"/>
              <a:t>●  </a:t>
            </a:r>
            <a:r>
              <a:rPr lang="zh-CN" altLang="en-US" dirty="0" smtClean="0"/>
              <a:t>超时时发出中断请求或系统复位。</a:t>
            </a:r>
          </a:p>
          <a:p>
            <a:endParaRPr lang="zh-CN" altLang="en-US" dirty="0"/>
          </a:p>
        </p:txBody>
      </p:sp>
      <p:sp>
        <p:nvSpPr>
          <p:cNvPr id="2" name="标题 1"/>
          <p:cNvSpPr>
            <a:spLocks noGrp="1"/>
          </p:cNvSpPr>
          <p:nvPr>
            <p:ph type="title"/>
          </p:nvPr>
        </p:nvSpPr>
        <p:spPr/>
        <p:txBody>
          <a:bodyPr>
            <a:normAutofit/>
          </a:bodyPr>
          <a:lstStyle/>
          <a:p>
            <a:r>
              <a:rPr lang="en-US" sz="3700" dirty="0" smtClean="0"/>
              <a:t>S3C2410X</a:t>
            </a:r>
            <a:r>
              <a:rPr lang="zh-CN" altLang="en-US" sz="3700" dirty="0" smtClean="0"/>
              <a:t>的特点</a:t>
            </a: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3700" dirty="0" smtClean="0"/>
              <a:t>与</a:t>
            </a:r>
            <a:r>
              <a:rPr lang="en-US" sz="3700" dirty="0" smtClean="0"/>
              <a:t>UART</a:t>
            </a:r>
            <a:r>
              <a:rPr lang="zh-CN" altLang="en-US" sz="3700" dirty="0" smtClean="0"/>
              <a:t>相关的寄存器</a:t>
            </a:r>
            <a:endParaRPr lang="zh-CN" altLang="en-US" sz="3700" dirty="0"/>
          </a:p>
        </p:txBody>
      </p:sp>
      <p:pic>
        <p:nvPicPr>
          <p:cNvPr id="61442" name="Picture 2"/>
          <p:cNvPicPr>
            <a:picLocks noGrp="1" noChangeAspect="1" noChangeArrowheads="1"/>
          </p:cNvPicPr>
          <p:nvPr>
            <p:ph idx="1"/>
          </p:nvPr>
        </p:nvPicPr>
        <p:blipFill>
          <a:blip r:embed="rId2"/>
          <a:srcRect/>
          <a:stretch>
            <a:fillRect/>
          </a:stretch>
        </p:blipFill>
        <p:spPr bwMode="auto">
          <a:xfrm>
            <a:off x="356321" y="1571612"/>
            <a:ext cx="7930455" cy="3675873"/>
          </a:xfrm>
          <a:prstGeom prst="rect">
            <a:avLst/>
          </a:prstGeom>
          <a:noFill/>
          <a:ln w="9525">
            <a:noFill/>
            <a:miter lim="800000"/>
            <a:headEnd/>
            <a:tailEnd/>
          </a:ln>
          <a:effectLst/>
        </p:spPr>
      </p:pic>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3700" dirty="0" smtClean="0"/>
              <a:t>与</a:t>
            </a:r>
            <a:r>
              <a:rPr lang="en-US" sz="3700" dirty="0" smtClean="0"/>
              <a:t>UART</a:t>
            </a:r>
            <a:r>
              <a:rPr lang="zh-CN" altLang="en-US" sz="3700" dirty="0" smtClean="0"/>
              <a:t>相关的寄存器</a:t>
            </a:r>
            <a:endParaRPr lang="zh-CN" altLang="en-US" sz="3700" dirty="0"/>
          </a:p>
        </p:txBody>
      </p:sp>
      <p:pic>
        <p:nvPicPr>
          <p:cNvPr id="62466" name="Picture 2"/>
          <p:cNvPicPr>
            <a:picLocks noGrp="1" noChangeAspect="1" noChangeArrowheads="1"/>
          </p:cNvPicPr>
          <p:nvPr>
            <p:ph idx="1"/>
          </p:nvPr>
        </p:nvPicPr>
        <p:blipFill>
          <a:blip r:embed="rId2"/>
          <a:srcRect/>
          <a:stretch>
            <a:fillRect/>
          </a:stretch>
        </p:blipFill>
        <p:spPr bwMode="auto">
          <a:xfrm>
            <a:off x="1090612" y="1620044"/>
            <a:ext cx="6962775" cy="4248150"/>
          </a:xfrm>
          <a:prstGeom prst="rect">
            <a:avLst/>
          </a:prstGeom>
          <a:noFill/>
          <a:ln w="9525">
            <a:noFill/>
            <a:miter lim="800000"/>
            <a:headEnd/>
            <a:tailEnd/>
          </a:ln>
          <a:effectLst/>
        </p:spPr>
      </p:pic>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3700" dirty="0" smtClean="0"/>
              <a:t>与</a:t>
            </a:r>
            <a:r>
              <a:rPr lang="en-US" sz="3700" dirty="0" smtClean="0"/>
              <a:t>UART</a:t>
            </a:r>
            <a:r>
              <a:rPr lang="zh-CN" altLang="en-US" sz="3700" dirty="0" smtClean="0"/>
              <a:t>相关的寄存器</a:t>
            </a:r>
            <a:endParaRPr lang="zh-CN" altLang="en-US" sz="3700" dirty="0"/>
          </a:p>
        </p:txBody>
      </p:sp>
      <p:pic>
        <p:nvPicPr>
          <p:cNvPr id="63490" name="Picture 2"/>
          <p:cNvPicPr>
            <a:picLocks noGrp="1" noChangeAspect="1" noChangeArrowheads="1"/>
          </p:cNvPicPr>
          <p:nvPr>
            <p:ph idx="1"/>
          </p:nvPr>
        </p:nvPicPr>
        <p:blipFill>
          <a:blip r:embed="rId2"/>
          <a:srcRect/>
          <a:stretch>
            <a:fillRect/>
          </a:stretch>
        </p:blipFill>
        <p:spPr bwMode="auto">
          <a:xfrm>
            <a:off x="1076325" y="1176338"/>
            <a:ext cx="6991350" cy="2324100"/>
          </a:xfrm>
          <a:prstGeom prst="rect">
            <a:avLst/>
          </a:prstGeom>
          <a:noFill/>
          <a:ln w="9525">
            <a:noFill/>
            <a:miter lim="800000"/>
            <a:headEnd/>
            <a:tailEnd/>
          </a:ln>
          <a:effectLst/>
        </p:spPr>
      </p:pic>
      <p:pic>
        <p:nvPicPr>
          <p:cNvPr id="63491" name="Picture 3"/>
          <p:cNvPicPr>
            <a:picLocks noChangeAspect="1" noChangeArrowheads="1"/>
          </p:cNvPicPr>
          <p:nvPr/>
        </p:nvPicPr>
        <p:blipFill>
          <a:blip r:embed="rId3"/>
          <a:srcRect/>
          <a:stretch>
            <a:fillRect/>
          </a:stretch>
        </p:blipFill>
        <p:spPr bwMode="auto">
          <a:xfrm>
            <a:off x="1104900" y="3467119"/>
            <a:ext cx="6934200" cy="2676525"/>
          </a:xfrm>
          <a:prstGeom prst="rect">
            <a:avLst/>
          </a:prstGeom>
          <a:noFill/>
          <a:ln w="9525">
            <a:noFill/>
            <a:miter lim="800000"/>
            <a:headEnd/>
            <a:tailEnd/>
          </a:ln>
          <a:effectLst/>
        </p:spPr>
      </p:pic>
      <p:sp>
        <p:nvSpPr>
          <p:cNvPr id="5" name="TextBox 4"/>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3700" dirty="0" smtClean="0"/>
              <a:t>与</a:t>
            </a:r>
            <a:r>
              <a:rPr lang="en-US" sz="3700" dirty="0" smtClean="0"/>
              <a:t>UART</a:t>
            </a:r>
            <a:r>
              <a:rPr lang="zh-CN" altLang="en-US" sz="3700" dirty="0" smtClean="0"/>
              <a:t>相关的寄存器</a:t>
            </a:r>
            <a:endParaRPr lang="zh-CN" altLang="en-US" sz="3700" dirty="0"/>
          </a:p>
        </p:txBody>
      </p:sp>
      <p:pic>
        <p:nvPicPr>
          <p:cNvPr id="64514" name="Picture 2"/>
          <p:cNvPicPr>
            <a:picLocks noGrp="1" noChangeAspect="1" noChangeArrowheads="1"/>
          </p:cNvPicPr>
          <p:nvPr>
            <p:ph idx="1"/>
          </p:nvPr>
        </p:nvPicPr>
        <p:blipFill>
          <a:blip r:embed="rId2"/>
          <a:srcRect/>
          <a:stretch>
            <a:fillRect/>
          </a:stretch>
        </p:blipFill>
        <p:spPr bwMode="auto">
          <a:xfrm>
            <a:off x="1332224" y="1481138"/>
            <a:ext cx="6479551" cy="4525962"/>
          </a:xfrm>
          <a:prstGeom prst="rect">
            <a:avLst/>
          </a:prstGeom>
          <a:noFill/>
          <a:ln w="9525">
            <a:noFill/>
            <a:miter lim="800000"/>
            <a:headEnd/>
            <a:tailEnd/>
          </a:ln>
          <a:effectLst/>
        </p:spPr>
      </p:pic>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3700" dirty="0" smtClean="0"/>
              <a:t>与</a:t>
            </a:r>
            <a:r>
              <a:rPr lang="en-US" sz="3700" dirty="0" smtClean="0"/>
              <a:t>UART</a:t>
            </a:r>
            <a:r>
              <a:rPr lang="zh-CN" altLang="en-US" sz="3700" dirty="0" smtClean="0"/>
              <a:t>相关的寄存器</a:t>
            </a:r>
            <a:endParaRPr lang="zh-CN" altLang="en-US" sz="3700" dirty="0"/>
          </a:p>
        </p:txBody>
      </p:sp>
      <p:pic>
        <p:nvPicPr>
          <p:cNvPr id="65538" name="Picture 2"/>
          <p:cNvPicPr>
            <a:picLocks noGrp="1" noChangeAspect="1" noChangeArrowheads="1"/>
          </p:cNvPicPr>
          <p:nvPr>
            <p:ph idx="1"/>
          </p:nvPr>
        </p:nvPicPr>
        <p:blipFill>
          <a:blip r:embed="rId2"/>
          <a:srcRect/>
          <a:stretch>
            <a:fillRect/>
          </a:stretch>
        </p:blipFill>
        <p:spPr bwMode="auto">
          <a:xfrm>
            <a:off x="1038225" y="1714488"/>
            <a:ext cx="7067550" cy="1933575"/>
          </a:xfrm>
          <a:prstGeom prst="rect">
            <a:avLst/>
          </a:prstGeom>
          <a:noFill/>
          <a:ln w="9525">
            <a:noFill/>
            <a:miter lim="800000"/>
            <a:headEnd/>
            <a:tailEnd/>
          </a:ln>
          <a:effectLst/>
        </p:spPr>
      </p:pic>
      <p:pic>
        <p:nvPicPr>
          <p:cNvPr id="65539" name="Picture 3"/>
          <p:cNvPicPr>
            <a:picLocks noChangeAspect="1" noChangeArrowheads="1"/>
          </p:cNvPicPr>
          <p:nvPr/>
        </p:nvPicPr>
        <p:blipFill>
          <a:blip r:embed="rId3"/>
          <a:srcRect/>
          <a:stretch>
            <a:fillRect/>
          </a:stretch>
        </p:blipFill>
        <p:spPr bwMode="auto">
          <a:xfrm>
            <a:off x="1023938" y="3571876"/>
            <a:ext cx="7096125" cy="2390775"/>
          </a:xfrm>
          <a:prstGeom prst="rect">
            <a:avLst/>
          </a:prstGeom>
          <a:noFill/>
          <a:ln w="9525">
            <a:noFill/>
            <a:miter lim="800000"/>
            <a:headEnd/>
            <a:tailEnd/>
          </a:ln>
          <a:effectLst/>
        </p:spPr>
      </p:pic>
      <p:sp>
        <p:nvSpPr>
          <p:cNvPr id="5" name="TextBox 4"/>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14422"/>
            <a:ext cx="8229600" cy="590350"/>
          </a:xfrm>
        </p:spPr>
        <p:txBody>
          <a:bodyPr>
            <a:normAutofit fontScale="70000" lnSpcReduction="20000"/>
          </a:bodyPr>
          <a:lstStyle/>
          <a:p>
            <a:r>
              <a:rPr lang="zh-CN" altLang="en-US" dirty="0" smtClean="0"/>
              <a:t>（</a:t>
            </a:r>
            <a:r>
              <a:rPr lang="en-US" dirty="0" smtClean="0"/>
              <a:t>5</a:t>
            </a:r>
            <a:r>
              <a:rPr lang="zh-CN" altLang="en-US" dirty="0" smtClean="0"/>
              <a:t>）发送</a:t>
            </a:r>
            <a:r>
              <a:rPr lang="en-US" dirty="0" smtClean="0"/>
              <a:t>/</a:t>
            </a:r>
            <a:r>
              <a:rPr lang="zh-CN" altLang="en-US" dirty="0" smtClean="0"/>
              <a:t>接收状态寄存器（</a:t>
            </a:r>
            <a:r>
              <a:rPr lang="en-US" dirty="0" smtClean="0"/>
              <a:t>UTRSTAT</a:t>
            </a:r>
            <a:r>
              <a:rPr lang="zh-CN" altLang="en-US" dirty="0" smtClean="0"/>
              <a:t>）及其位描述（参见表</a:t>
            </a:r>
            <a:r>
              <a:rPr lang="en-US" dirty="0" smtClean="0"/>
              <a:t>4-66</a:t>
            </a:r>
            <a:r>
              <a:rPr lang="zh-CN" altLang="en-US" dirty="0" smtClean="0"/>
              <a:t>、表</a:t>
            </a:r>
            <a:r>
              <a:rPr lang="en-US" dirty="0" smtClean="0"/>
              <a:t>4-67</a:t>
            </a:r>
            <a:r>
              <a:rPr lang="zh-CN" altLang="en-US" dirty="0" smtClean="0"/>
              <a:t>）</a:t>
            </a:r>
          </a:p>
          <a:p>
            <a:endParaRPr lang="zh-CN" altLang="en-US" dirty="0"/>
          </a:p>
        </p:txBody>
      </p:sp>
      <p:sp>
        <p:nvSpPr>
          <p:cNvPr id="3" name="标题 2"/>
          <p:cNvSpPr>
            <a:spLocks noGrp="1"/>
          </p:cNvSpPr>
          <p:nvPr>
            <p:ph type="title"/>
          </p:nvPr>
        </p:nvSpPr>
        <p:spPr/>
        <p:txBody>
          <a:bodyPr>
            <a:normAutofit/>
          </a:bodyPr>
          <a:lstStyle/>
          <a:p>
            <a:r>
              <a:rPr lang="zh-CN" altLang="en-US" sz="3700" dirty="0" smtClean="0"/>
              <a:t>与</a:t>
            </a:r>
            <a:r>
              <a:rPr lang="en-US" sz="3700" dirty="0" smtClean="0"/>
              <a:t>UART</a:t>
            </a:r>
            <a:r>
              <a:rPr lang="zh-CN" altLang="en-US" sz="3700" dirty="0" smtClean="0"/>
              <a:t>相关的寄存器</a:t>
            </a:r>
          </a:p>
        </p:txBody>
      </p:sp>
      <p:pic>
        <p:nvPicPr>
          <p:cNvPr id="66562" name="Picture 2"/>
          <p:cNvPicPr>
            <a:picLocks noChangeAspect="1" noChangeArrowheads="1"/>
          </p:cNvPicPr>
          <p:nvPr/>
        </p:nvPicPr>
        <p:blipFill>
          <a:blip r:embed="rId2"/>
          <a:srcRect/>
          <a:stretch>
            <a:fillRect/>
          </a:stretch>
        </p:blipFill>
        <p:spPr bwMode="auto">
          <a:xfrm>
            <a:off x="1138238" y="1895490"/>
            <a:ext cx="6867525" cy="3676650"/>
          </a:xfrm>
          <a:prstGeom prst="rect">
            <a:avLst/>
          </a:prstGeom>
          <a:noFill/>
          <a:ln w="9525">
            <a:noFill/>
            <a:miter lim="800000"/>
            <a:headEnd/>
            <a:tailEnd/>
          </a:ln>
          <a:effectLst/>
        </p:spPr>
      </p:pic>
      <p:sp>
        <p:nvSpPr>
          <p:cNvPr id="5" name="TextBox 4"/>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3700" dirty="0" smtClean="0"/>
              <a:t>与</a:t>
            </a:r>
            <a:r>
              <a:rPr lang="en-US" sz="3700" dirty="0" smtClean="0"/>
              <a:t>UART</a:t>
            </a:r>
            <a:r>
              <a:rPr lang="zh-CN" altLang="en-US" sz="3700" dirty="0" smtClean="0"/>
              <a:t>相关的寄存器</a:t>
            </a:r>
          </a:p>
        </p:txBody>
      </p:sp>
      <p:pic>
        <p:nvPicPr>
          <p:cNvPr id="67586" name="Picture 2"/>
          <p:cNvPicPr>
            <a:picLocks noGrp="1" noChangeAspect="1" noChangeArrowheads="1"/>
          </p:cNvPicPr>
          <p:nvPr>
            <p:ph idx="1"/>
          </p:nvPr>
        </p:nvPicPr>
        <p:blipFill>
          <a:blip r:embed="rId2"/>
          <a:srcRect/>
          <a:stretch>
            <a:fillRect/>
          </a:stretch>
        </p:blipFill>
        <p:spPr bwMode="auto">
          <a:xfrm>
            <a:off x="1071562" y="1643050"/>
            <a:ext cx="7000875" cy="1828800"/>
          </a:xfrm>
          <a:prstGeom prst="rect">
            <a:avLst/>
          </a:prstGeom>
          <a:noFill/>
          <a:ln w="9525">
            <a:noFill/>
            <a:miter lim="800000"/>
            <a:headEnd/>
            <a:tailEnd/>
          </a:ln>
          <a:effectLst/>
        </p:spPr>
      </p:pic>
      <p:pic>
        <p:nvPicPr>
          <p:cNvPr id="67587" name="Picture 3"/>
          <p:cNvPicPr>
            <a:picLocks noChangeAspect="1" noChangeArrowheads="1"/>
          </p:cNvPicPr>
          <p:nvPr/>
        </p:nvPicPr>
        <p:blipFill>
          <a:blip r:embed="rId3"/>
          <a:srcRect/>
          <a:stretch>
            <a:fillRect/>
          </a:stretch>
        </p:blipFill>
        <p:spPr bwMode="auto">
          <a:xfrm>
            <a:off x="1057275" y="3662379"/>
            <a:ext cx="7029450" cy="2124075"/>
          </a:xfrm>
          <a:prstGeom prst="rect">
            <a:avLst/>
          </a:prstGeom>
          <a:noFill/>
          <a:ln w="9525">
            <a:noFill/>
            <a:miter lim="800000"/>
            <a:headEnd/>
            <a:tailEnd/>
          </a:ln>
          <a:effectLst/>
        </p:spPr>
      </p:pic>
      <p:sp>
        <p:nvSpPr>
          <p:cNvPr id="5" name="TextBox 4"/>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3700" dirty="0" smtClean="0"/>
              <a:t>与</a:t>
            </a:r>
            <a:r>
              <a:rPr lang="en-US" sz="3700" dirty="0" smtClean="0"/>
              <a:t>UART</a:t>
            </a:r>
            <a:r>
              <a:rPr lang="zh-CN" altLang="en-US" sz="3700" dirty="0" smtClean="0"/>
              <a:t>相关的寄存器</a:t>
            </a:r>
            <a:endParaRPr lang="zh-CN" altLang="en-US" sz="3700" dirty="0"/>
          </a:p>
        </p:txBody>
      </p:sp>
      <p:pic>
        <p:nvPicPr>
          <p:cNvPr id="68610" name="Picture 2"/>
          <p:cNvPicPr>
            <a:picLocks noGrp="1" noChangeAspect="1" noChangeArrowheads="1"/>
          </p:cNvPicPr>
          <p:nvPr>
            <p:ph idx="1"/>
          </p:nvPr>
        </p:nvPicPr>
        <p:blipFill>
          <a:blip r:embed="rId2"/>
          <a:srcRect/>
          <a:stretch>
            <a:fillRect/>
          </a:stretch>
        </p:blipFill>
        <p:spPr bwMode="auto">
          <a:xfrm>
            <a:off x="1071562" y="1539081"/>
            <a:ext cx="7000875" cy="4410075"/>
          </a:xfrm>
          <a:prstGeom prst="rect">
            <a:avLst/>
          </a:prstGeom>
          <a:noFill/>
          <a:ln w="9525">
            <a:noFill/>
            <a:miter lim="800000"/>
            <a:headEnd/>
            <a:tailEnd/>
          </a:ln>
          <a:effectLst/>
        </p:spPr>
      </p:pic>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3700" dirty="0" smtClean="0"/>
              <a:t>与</a:t>
            </a:r>
            <a:r>
              <a:rPr lang="en-US" sz="3700" dirty="0" smtClean="0"/>
              <a:t>UART</a:t>
            </a:r>
            <a:r>
              <a:rPr lang="zh-CN" altLang="en-US" sz="3700" dirty="0" smtClean="0"/>
              <a:t>相关的寄存器</a:t>
            </a:r>
          </a:p>
        </p:txBody>
      </p:sp>
      <p:pic>
        <p:nvPicPr>
          <p:cNvPr id="69634" name="Picture 2"/>
          <p:cNvPicPr>
            <a:picLocks noGrp="1" noChangeAspect="1" noChangeArrowheads="1"/>
          </p:cNvPicPr>
          <p:nvPr>
            <p:ph idx="1"/>
          </p:nvPr>
        </p:nvPicPr>
        <p:blipFill>
          <a:blip r:embed="rId2"/>
          <a:srcRect/>
          <a:stretch>
            <a:fillRect/>
          </a:stretch>
        </p:blipFill>
        <p:spPr bwMode="auto">
          <a:xfrm>
            <a:off x="1181100" y="2067719"/>
            <a:ext cx="6781800" cy="3352800"/>
          </a:xfrm>
          <a:prstGeom prst="rect">
            <a:avLst/>
          </a:prstGeom>
          <a:noFill/>
          <a:ln w="9525">
            <a:noFill/>
            <a:miter lim="800000"/>
            <a:headEnd/>
            <a:tailEnd/>
          </a:ln>
          <a:effectLst/>
        </p:spPr>
      </p:pic>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3700" dirty="0" smtClean="0"/>
              <a:t>与</a:t>
            </a:r>
            <a:r>
              <a:rPr lang="en-US" sz="3700" dirty="0" smtClean="0"/>
              <a:t>UART</a:t>
            </a:r>
            <a:r>
              <a:rPr lang="zh-CN" altLang="en-US" sz="3700" dirty="0" smtClean="0"/>
              <a:t>相关的寄存器</a:t>
            </a:r>
            <a:endParaRPr lang="zh-CN" altLang="en-US" sz="3700" dirty="0"/>
          </a:p>
        </p:txBody>
      </p:sp>
      <p:pic>
        <p:nvPicPr>
          <p:cNvPr id="70658" name="Picture 2"/>
          <p:cNvPicPr>
            <a:picLocks noGrp="1" noChangeAspect="1" noChangeArrowheads="1"/>
          </p:cNvPicPr>
          <p:nvPr>
            <p:ph idx="1"/>
          </p:nvPr>
        </p:nvPicPr>
        <p:blipFill>
          <a:blip r:embed="rId2"/>
          <a:srcRect/>
          <a:stretch>
            <a:fillRect/>
          </a:stretch>
        </p:blipFill>
        <p:spPr bwMode="auto">
          <a:xfrm>
            <a:off x="1071562" y="1524794"/>
            <a:ext cx="7000875" cy="4438650"/>
          </a:xfrm>
          <a:prstGeom prst="rect">
            <a:avLst/>
          </a:prstGeom>
          <a:noFill/>
          <a:ln w="9525">
            <a:noFill/>
            <a:miter lim="800000"/>
            <a:headEnd/>
            <a:tailEnd/>
          </a:ln>
          <a:effectLst/>
        </p:spPr>
      </p:pic>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en-US" b="1" dirty="0" smtClean="0"/>
              <a:t>16</a:t>
            </a:r>
            <a:r>
              <a:rPr lang="zh-CN" altLang="en-US" b="1" dirty="0" smtClean="0"/>
              <a:t>．</a:t>
            </a:r>
            <a:r>
              <a:rPr lang="en-US" b="1" dirty="0" smtClean="0"/>
              <a:t>I</a:t>
            </a:r>
            <a:r>
              <a:rPr lang="en-US" b="1" baseline="30000" dirty="0" smtClean="0"/>
              <a:t>2</a:t>
            </a:r>
            <a:r>
              <a:rPr lang="en-US" b="1" dirty="0" smtClean="0"/>
              <a:t>C</a:t>
            </a:r>
            <a:r>
              <a:rPr lang="zh-CN" altLang="en-US" b="1" dirty="0" smtClean="0"/>
              <a:t>总线接口 </a:t>
            </a:r>
          </a:p>
          <a:p>
            <a:r>
              <a:rPr lang="en-US" dirty="0" smtClean="0"/>
              <a:t>●  1</a:t>
            </a:r>
            <a:r>
              <a:rPr lang="zh-CN" altLang="en-US" dirty="0" smtClean="0"/>
              <a:t>通道多主设备</a:t>
            </a:r>
            <a:r>
              <a:rPr lang="en-US" dirty="0" smtClean="0"/>
              <a:t>I</a:t>
            </a:r>
            <a:r>
              <a:rPr lang="en-US" baseline="30000" dirty="0" smtClean="0"/>
              <a:t>2</a:t>
            </a:r>
            <a:r>
              <a:rPr lang="en-US" dirty="0" smtClean="0"/>
              <a:t>C</a:t>
            </a:r>
            <a:r>
              <a:rPr lang="zh-CN" altLang="en-US" dirty="0" smtClean="0"/>
              <a:t>总线；</a:t>
            </a:r>
            <a:r>
              <a:rPr lang="en-US" dirty="0" smtClean="0"/>
              <a:t> </a:t>
            </a:r>
            <a:endParaRPr lang="zh-CN" altLang="en-US" dirty="0" smtClean="0"/>
          </a:p>
          <a:p>
            <a:r>
              <a:rPr lang="en-US" dirty="0" smtClean="0"/>
              <a:t>●  </a:t>
            </a:r>
            <a:r>
              <a:rPr lang="zh-CN" altLang="en-US" dirty="0" smtClean="0"/>
              <a:t>可进行串行、</a:t>
            </a:r>
            <a:r>
              <a:rPr lang="en-US" dirty="0" smtClean="0"/>
              <a:t>8</a:t>
            </a:r>
            <a:r>
              <a:rPr lang="zh-CN" altLang="en-US" dirty="0" smtClean="0"/>
              <a:t>位、双向数据传输，标准模式下数据传输速度可达</a:t>
            </a:r>
            <a:r>
              <a:rPr lang="en-US" dirty="0" smtClean="0"/>
              <a:t>100kbit/s</a:t>
            </a:r>
            <a:r>
              <a:rPr lang="zh-CN" altLang="en-US" dirty="0" smtClean="0"/>
              <a:t>，快速模式下可达到</a:t>
            </a:r>
            <a:r>
              <a:rPr lang="en-US" dirty="0" smtClean="0"/>
              <a:t>400kbit/s</a:t>
            </a:r>
            <a:r>
              <a:rPr lang="zh-CN" altLang="en-US" dirty="0" smtClean="0"/>
              <a:t>。</a:t>
            </a:r>
          </a:p>
          <a:p>
            <a:r>
              <a:rPr lang="en-US" b="1" dirty="0" smtClean="0"/>
              <a:t>17</a:t>
            </a:r>
            <a:r>
              <a:rPr lang="zh-CN" altLang="en-US" b="1" dirty="0" smtClean="0"/>
              <a:t>．</a:t>
            </a:r>
            <a:r>
              <a:rPr lang="en-US" b="1" dirty="0" smtClean="0"/>
              <a:t>I</a:t>
            </a:r>
            <a:r>
              <a:rPr lang="en-US" b="1" baseline="30000" dirty="0" smtClean="0"/>
              <a:t>2</a:t>
            </a:r>
            <a:r>
              <a:rPr lang="en-US" b="1" dirty="0" smtClean="0"/>
              <a:t>S</a:t>
            </a:r>
            <a:r>
              <a:rPr lang="zh-CN" altLang="en-US" b="1" dirty="0" smtClean="0"/>
              <a:t>总线接口</a:t>
            </a:r>
            <a:r>
              <a:rPr lang="en-US" b="1" dirty="0" smtClean="0"/>
              <a:t> </a:t>
            </a:r>
            <a:endParaRPr lang="zh-CN" altLang="en-US" b="1" dirty="0" smtClean="0"/>
          </a:p>
          <a:p>
            <a:r>
              <a:rPr lang="en-US" dirty="0" smtClean="0"/>
              <a:t>●  1</a:t>
            </a:r>
            <a:r>
              <a:rPr lang="zh-CN" altLang="en-US" dirty="0" smtClean="0"/>
              <a:t>通道基于</a:t>
            </a:r>
            <a:r>
              <a:rPr lang="en-US" dirty="0" smtClean="0"/>
              <a:t>DMA</a:t>
            </a:r>
            <a:r>
              <a:rPr lang="zh-CN" altLang="en-US" dirty="0" smtClean="0"/>
              <a:t>的</a:t>
            </a:r>
            <a:r>
              <a:rPr lang="en-US" dirty="0" smtClean="0"/>
              <a:t>I</a:t>
            </a:r>
            <a:r>
              <a:rPr lang="en-US" baseline="30000" dirty="0" smtClean="0"/>
              <a:t>2</a:t>
            </a:r>
            <a:r>
              <a:rPr lang="en-US" dirty="0" smtClean="0"/>
              <a:t>S</a:t>
            </a:r>
            <a:r>
              <a:rPr lang="zh-CN" altLang="en-US" dirty="0" smtClean="0"/>
              <a:t>总线用于音频接口；</a:t>
            </a:r>
            <a:r>
              <a:rPr lang="en-US" dirty="0" smtClean="0"/>
              <a:t> </a:t>
            </a:r>
            <a:endParaRPr lang="zh-CN" altLang="en-US" dirty="0" smtClean="0"/>
          </a:p>
          <a:p>
            <a:r>
              <a:rPr lang="en-US" dirty="0" smtClean="0"/>
              <a:t>●  </a:t>
            </a:r>
            <a:r>
              <a:rPr lang="zh-CN" altLang="en-US" dirty="0" smtClean="0"/>
              <a:t>串行，每通道</a:t>
            </a:r>
            <a:r>
              <a:rPr lang="en-US" dirty="0" smtClean="0"/>
              <a:t>8/16</a:t>
            </a:r>
            <a:r>
              <a:rPr lang="zh-CN" altLang="en-US" dirty="0" smtClean="0"/>
              <a:t>位数据传输；</a:t>
            </a:r>
            <a:r>
              <a:rPr lang="en-US" dirty="0" smtClean="0"/>
              <a:t> </a:t>
            </a:r>
            <a:endParaRPr lang="zh-CN" altLang="en-US" dirty="0" smtClean="0"/>
          </a:p>
          <a:p>
            <a:r>
              <a:rPr lang="en-US" dirty="0" smtClean="0"/>
              <a:t>●  </a:t>
            </a:r>
            <a:r>
              <a:rPr lang="zh-CN" altLang="en-US" dirty="0" smtClean="0"/>
              <a:t>具有</a:t>
            </a:r>
            <a:r>
              <a:rPr lang="en-US" dirty="0" smtClean="0"/>
              <a:t>128</a:t>
            </a:r>
            <a:r>
              <a:rPr lang="zh-CN" altLang="en-US" dirty="0" smtClean="0"/>
              <a:t>字节（</a:t>
            </a:r>
            <a:r>
              <a:rPr lang="en-US" dirty="0" smtClean="0"/>
              <a:t>64</a:t>
            </a:r>
            <a:r>
              <a:rPr lang="zh-CN" altLang="en-US" dirty="0" smtClean="0"/>
              <a:t>字节</a:t>
            </a:r>
            <a:r>
              <a:rPr lang="en-US" dirty="0" smtClean="0"/>
              <a:t>+64</a:t>
            </a:r>
            <a:r>
              <a:rPr lang="zh-CN" altLang="en-US" dirty="0" smtClean="0"/>
              <a:t>字节），</a:t>
            </a:r>
            <a:r>
              <a:rPr lang="en-US" dirty="0" smtClean="0"/>
              <a:t>FIFO</a:t>
            </a:r>
            <a:r>
              <a:rPr lang="zh-CN" altLang="en-US" dirty="0" smtClean="0"/>
              <a:t>用于发送</a:t>
            </a:r>
            <a:r>
              <a:rPr lang="en-US" dirty="0" smtClean="0"/>
              <a:t>/</a:t>
            </a:r>
            <a:r>
              <a:rPr lang="zh-CN" altLang="en-US" dirty="0" smtClean="0"/>
              <a:t>接收；</a:t>
            </a:r>
          </a:p>
          <a:p>
            <a:r>
              <a:rPr lang="en-US" dirty="0" smtClean="0"/>
              <a:t>●  </a:t>
            </a:r>
            <a:r>
              <a:rPr lang="zh-CN" altLang="en-US" dirty="0" smtClean="0"/>
              <a:t>支持</a:t>
            </a:r>
            <a:r>
              <a:rPr lang="en-US" dirty="0" smtClean="0"/>
              <a:t>I</a:t>
            </a:r>
            <a:r>
              <a:rPr lang="en-US" baseline="30000" dirty="0" smtClean="0"/>
              <a:t>2</a:t>
            </a:r>
            <a:r>
              <a:rPr lang="en-US" dirty="0" smtClean="0"/>
              <a:t>S</a:t>
            </a:r>
            <a:r>
              <a:rPr lang="zh-CN" altLang="en-US" dirty="0" smtClean="0"/>
              <a:t>格式和</a:t>
            </a:r>
            <a:r>
              <a:rPr lang="en-US" dirty="0" smtClean="0"/>
              <a:t>MSB</a:t>
            </a:r>
            <a:r>
              <a:rPr lang="zh-CN" altLang="en-US" dirty="0" smtClean="0"/>
              <a:t>验证数据格式。</a:t>
            </a:r>
            <a:r>
              <a:rPr lang="en-US" dirty="0" smtClean="0"/>
              <a:t> </a:t>
            </a:r>
            <a:endParaRPr lang="zh-CN" altLang="en-US" dirty="0"/>
          </a:p>
        </p:txBody>
      </p:sp>
      <p:sp>
        <p:nvSpPr>
          <p:cNvPr id="2" name="标题 1"/>
          <p:cNvSpPr>
            <a:spLocks noGrp="1"/>
          </p:cNvSpPr>
          <p:nvPr>
            <p:ph type="title"/>
          </p:nvPr>
        </p:nvSpPr>
        <p:spPr/>
        <p:txBody>
          <a:bodyPr>
            <a:normAutofit/>
          </a:bodyPr>
          <a:lstStyle/>
          <a:p>
            <a:r>
              <a:rPr lang="en-US" sz="3700" dirty="0" smtClean="0"/>
              <a:t>S3C2410X</a:t>
            </a:r>
            <a:r>
              <a:rPr lang="zh-CN" altLang="en-US" sz="3700" dirty="0" smtClean="0"/>
              <a:t>的特点</a:t>
            </a: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3700" dirty="0" smtClean="0"/>
              <a:t>与</a:t>
            </a:r>
            <a:r>
              <a:rPr lang="en-US" sz="3700" dirty="0" smtClean="0"/>
              <a:t>UART</a:t>
            </a:r>
            <a:r>
              <a:rPr lang="zh-CN" altLang="en-US" sz="3700" dirty="0" smtClean="0"/>
              <a:t>相关的寄存器</a:t>
            </a:r>
            <a:endParaRPr lang="zh-CN" altLang="en-US" sz="3700" dirty="0"/>
          </a:p>
        </p:txBody>
      </p:sp>
      <p:pic>
        <p:nvPicPr>
          <p:cNvPr id="71682" name="Picture 2"/>
          <p:cNvPicPr>
            <a:picLocks noGrp="1" noChangeAspect="1" noChangeArrowheads="1"/>
          </p:cNvPicPr>
          <p:nvPr>
            <p:ph idx="1"/>
          </p:nvPr>
        </p:nvPicPr>
        <p:blipFill>
          <a:blip r:embed="rId2"/>
          <a:srcRect/>
          <a:stretch>
            <a:fillRect/>
          </a:stretch>
        </p:blipFill>
        <p:spPr bwMode="auto">
          <a:xfrm>
            <a:off x="1050236" y="1481138"/>
            <a:ext cx="7043528" cy="4525962"/>
          </a:xfrm>
          <a:prstGeom prst="rect">
            <a:avLst/>
          </a:prstGeom>
          <a:noFill/>
          <a:ln w="9525">
            <a:noFill/>
            <a:miter lim="800000"/>
            <a:headEnd/>
            <a:tailEnd/>
          </a:ln>
          <a:effectLst/>
        </p:spPr>
      </p:pic>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en-US" altLang="zh-CN" dirty="0" smtClean="0"/>
              <a:t>【</a:t>
            </a:r>
            <a:r>
              <a:rPr lang="zh-CN" altLang="en-US" dirty="0" smtClean="0"/>
              <a:t>例</a:t>
            </a:r>
            <a:r>
              <a:rPr lang="en-US" b="1" dirty="0" smtClean="0"/>
              <a:t>4-4</a:t>
            </a:r>
            <a:r>
              <a:rPr lang="en-US" altLang="zh-CN" dirty="0" smtClean="0"/>
              <a:t>】</a:t>
            </a:r>
            <a:r>
              <a:rPr lang="en-US" dirty="0" smtClean="0"/>
              <a:t>  </a:t>
            </a:r>
            <a:r>
              <a:rPr lang="zh-CN" altLang="en-US" dirty="0" smtClean="0"/>
              <a:t>测试串行口功能的程序。</a:t>
            </a:r>
          </a:p>
          <a:p>
            <a:r>
              <a:rPr lang="zh-CN" altLang="en-US" dirty="0" smtClean="0"/>
              <a:t>根据前面的原理介绍，下面给出了一个测试串行口功能的程序。这里使用</a:t>
            </a:r>
            <a:r>
              <a:rPr lang="en-US" dirty="0" smtClean="0"/>
              <a:t>UART0</a:t>
            </a:r>
            <a:r>
              <a:rPr lang="zh-CN" altLang="en-US" dirty="0" smtClean="0"/>
              <a:t>。该程序从串行口</a:t>
            </a:r>
            <a:r>
              <a:rPr lang="en-US" dirty="0" smtClean="0"/>
              <a:t>0</a:t>
            </a:r>
            <a:r>
              <a:rPr lang="zh-CN" altLang="en-US" dirty="0" smtClean="0"/>
              <a:t>采集数据并将接收到的数据回送，异步串口通信部分样例代码如下。</a:t>
            </a:r>
          </a:p>
          <a:p>
            <a:r>
              <a:rPr lang="zh-CN" altLang="en-US" dirty="0" smtClean="0"/>
              <a:t>主要的定义如下：</a:t>
            </a:r>
          </a:p>
          <a:p>
            <a:r>
              <a:rPr lang="en-US" dirty="0" smtClean="0"/>
              <a:t> </a:t>
            </a:r>
            <a:endParaRPr lang="zh-CN" altLang="en-US" dirty="0" smtClean="0"/>
          </a:p>
          <a:p>
            <a:r>
              <a:rPr lang="en-US" dirty="0" smtClean="0"/>
              <a:t>#include &lt;</a:t>
            </a:r>
            <a:r>
              <a:rPr lang="en-US" dirty="0" err="1" smtClean="0"/>
              <a:t>string.h</a:t>
            </a:r>
            <a:r>
              <a:rPr lang="en-US" dirty="0" smtClean="0"/>
              <a:t>&gt;</a:t>
            </a:r>
            <a:endParaRPr lang="zh-CN" altLang="en-US" dirty="0" smtClean="0"/>
          </a:p>
          <a:p>
            <a:r>
              <a:rPr lang="en-US" dirty="0" smtClean="0"/>
              <a:t>#include &lt;</a:t>
            </a:r>
            <a:r>
              <a:rPr lang="en-US" dirty="0" err="1" smtClean="0"/>
              <a:t>stdio.h</a:t>
            </a:r>
            <a:r>
              <a:rPr lang="en-US" dirty="0" smtClean="0"/>
              <a:t>&gt;</a:t>
            </a:r>
            <a:endParaRPr lang="zh-CN" altLang="en-US" dirty="0" smtClean="0"/>
          </a:p>
          <a:p>
            <a:r>
              <a:rPr lang="en-US" dirty="0" smtClean="0"/>
              <a:t>#define TRUE  1</a:t>
            </a:r>
            <a:endParaRPr lang="zh-CN" altLang="en-US" dirty="0" smtClean="0"/>
          </a:p>
          <a:p>
            <a:r>
              <a:rPr lang="en-US" dirty="0" smtClean="0"/>
              <a:t>#define FALSE  0</a:t>
            </a:r>
            <a:endParaRPr lang="zh-CN" altLang="en-US" dirty="0" smtClean="0"/>
          </a:p>
          <a:p>
            <a:r>
              <a:rPr lang="en-US" dirty="0" smtClean="0"/>
              <a:t>#</a:t>
            </a:r>
            <a:r>
              <a:rPr lang="en-US" dirty="0" err="1" smtClean="0"/>
              <a:t>pragma</a:t>
            </a:r>
            <a:r>
              <a:rPr lang="en-US" dirty="0" smtClean="0"/>
              <a:t> import(__</a:t>
            </a:r>
            <a:r>
              <a:rPr lang="en-US" dirty="0" err="1" smtClean="0"/>
              <a:t>use_no_semihosting_swi</a:t>
            </a:r>
            <a:r>
              <a:rPr lang="en-US" dirty="0" smtClean="0"/>
              <a:t>)  // ensure no functions that use </a:t>
            </a:r>
            <a:r>
              <a:rPr lang="en-US" dirty="0" err="1" smtClean="0"/>
              <a:t>semihosting</a:t>
            </a:r>
            <a:r>
              <a:rPr lang="en-US" dirty="0" smtClean="0"/>
              <a:t> </a:t>
            </a:r>
            <a:endParaRPr lang="zh-CN" altLang="en-US" dirty="0" smtClean="0"/>
          </a:p>
          <a:p>
            <a:r>
              <a:rPr lang="en-US" dirty="0" smtClean="0"/>
              <a:t> </a:t>
            </a:r>
            <a:endParaRPr lang="zh-CN" altLang="en-US" dirty="0" smtClean="0"/>
          </a:p>
        </p:txBody>
      </p:sp>
      <p:sp>
        <p:nvSpPr>
          <p:cNvPr id="3" name="标题 2"/>
          <p:cNvSpPr>
            <a:spLocks noGrp="1"/>
          </p:cNvSpPr>
          <p:nvPr>
            <p:ph type="title"/>
          </p:nvPr>
        </p:nvSpPr>
        <p:spPr/>
        <p:txBody>
          <a:bodyPr>
            <a:normAutofit/>
          </a:bodyPr>
          <a:lstStyle/>
          <a:p>
            <a:r>
              <a:rPr lang="en-US" sz="3700" dirty="0" smtClean="0"/>
              <a:t>S3C2410X UART</a:t>
            </a:r>
            <a:r>
              <a:rPr lang="zh-CN" altLang="en-US" sz="3700" dirty="0" smtClean="0"/>
              <a:t>编程实例</a:t>
            </a:r>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10000"/>
          </a:bodyPr>
          <a:lstStyle/>
          <a:p>
            <a:r>
              <a:rPr lang="en-US" dirty="0" smtClean="0"/>
              <a:t>#define rULCON0     (*(volatile unsigned *)0x50000000) 		//UART 0 </a:t>
            </a:r>
            <a:r>
              <a:rPr lang="zh-CN" altLang="en-US" dirty="0" smtClean="0"/>
              <a:t>行控制寄存器</a:t>
            </a:r>
          </a:p>
          <a:p>
            <a:r>
              <a:rPr lang="en-US" dirty="0" smtClean="0"/>
              <a:t>#define rUCON0      (*(volatile unsigned *)0x50000004) 		//UART 0</a:t>
            </a:r>
            <a:r>
              <a:rPr lang="zh-CN" altLang="en-US" dirty="0" smtClean="0"/>
              <a:t>控制寄存器</a:t>
            </a:r>
          </a:p>
          <a:p>
            <a:r>
              <a:rPr lang="en-US" dirty="0" smtClean="0"/>
              <a:t>#define rUFCON0     (*(volatile unsigned *)0x50000008) 		//UART 0 FIFO</a:t>
            </a:r>
            <a:r>
              <a:rPr lang="zh-CN" altLang="en-US" dirty="0" smtClean="0"/>
              <a:t>控制寄存器</a:t>
            </a:r>
          </a:p>
          <a:p>
            <a:r>
              <a:rPr lang="en-US" dirty="0" smtClean="0"/>
              <a:t>#define rUMCON0     (*(volatile unsigned *)0x5000000c) 		//UART 0 Modem</a:t>
            </a:r>
            <a:r>
              <a:rPr lang="zh-CN" altLang="en-US" dirty="0" smtClean="0"/>
              <a:t>控制寄存器</a:t>
            </a:r>
          </a:p>
          <a:p>
            <a:r>
              <a:rPr lang="en-US" dirty="0" smtClean="0"/>
              <a:t>#define rUTRSTAT0   (*(volatile unsigned *)0x50000010) 		//UART 0 </a:t>
            </a:r>
            <a:r>
              <a:rPr lang="en-US" dirty="0" err="1" smtClean="0"/>
              <a:t>Tx</a:t>
            </a:r>
            <a:r>
              <a:rPr lang="en-US" dirty="0" smtClean="0"/>
              <a:t>/Rx </a:t>
            </a:r>
            <a:r>
              <a:rPr lang="zh-CN" altLang="en-US" dirty="0" smtClean="0"/>
              <a:t>状态寄存器</a:t>
            </a:r>
          </a:p>
          <a:p>
            <a:r>
              <a:rPr lang="en-US" dirty="0" smtClean="0"/>
              <a:t>#define rUERSTAT0   (*(volatile unsigned *)0x50000014) 		//UART 0 Rx </a:t>
            </a:r>
            <a:r>
              <a:rPr lang="zh-CN" altLang="en-US" dirty="0" smtClean="0"/>
              <a:t>错误状态寄存器</a:t>
            </a:r>
          </a:p>
          <a:p>
            <a:endParaRPr lang="zh-CN" altLang="en-US" dirty="0" smtClean="0"/>
          </a:p>
          <a:p>
            <a:endParaRPr lang="zh-CN" altLang="en-US" dirty="0"/>
          </a:p>
        </p:txBody>
      </p:sp>
      <p:sp>
        <p:nvSpPr>
          <p:cNvPr id="3" name="标题 2"/>
          <p:cNvSpPr>
            <a:spLocks noGrp="1"/>
          </p:cNvSpPr>
          <p:nvPr>
            <p:ph type="title"/>
          </p:nvPr>
        </p:nvSpPr>
        <p:spPr/>
        <p:txBody>
          <a:bodyPr/>
          <a:lstStyle/>
          <a:p>
            <a:r>
              <a:rPr lang="en-US" sz="4400" dirty="0" smtClean="0"/>
              <a:t>S3C2410X UART</a:t>
            </a:r>
            <a:r>
              <a:rPr lang="zh-CN" altLang="en-US" sz="4400" dirty="0" smtClean="0"/>
              <a:t>编程实例</a:t>
            </a:r>
            <a:endParaRPr lang="zh-CN" alt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090944"/>
          </a:xfrm>
        </p:spPr>
        <p:txBody>
          <a:bodyPr>
            <a:normAutofit fontScale="85000" lnSpcReduction="20000"/>
          </a:bodyPr>
          <a:lstStyle/>
          <a:p>
            <a:r>
              <a:rPr lang="en-US" dirty="0" smtClean="0"/>
              <a:t>#define rUFSTAT0    (*(volatile unsigned *)0x50000018) 		//UART 0 FIFO </a:t>
            </a:r>
            <a:r>
              <a:rPr lang="zh-CN" altLang="en-US" dirty="0" smtClean="0"/>
              <a:t>状态寄存器</a:t>
            </a:r>
          </a:p>
          <a:p>
            <a:r>
              <a:rPr lang="en-US" dirty="0" smtClean="0"/>
              <a:t>#define rUMSTAT0    (*(volatile unsigned *)0x5000001c) 		//UART 0 Modem </a:t>
            </a:r>
            <a:r>
              <a:rPr lang="zh-CN" altLang="en-US" dirty="0" smtClean="0"/>
              <a:t>状态寄存器</a:t>
            </a:r>
          </a:p>
          <a:p>
            <a:r>
              <a:rPr lang="en-US" dirty="0" smtClean="0"/>
              <a:t>#define rUBRDIV0    (*(volatile unsigned *)0x50000028) 		//UART 0 </a:t>
            </a:r>
            <a:r>
              <a:rPr lang="zh-CN" altLang="en-US" dirty="0" smtClean="0"/>
              <a:t>波特率因子寄存器</a:t>
            </a:r>
          </a:p>
          <a:p>
            <a:r>
              <a:rPr lang="en-US" dirty="0" smtClean="0"/>
              <a:t>#</a:t>
            </a:r>
            <a:r>
              <a:rPr lang="en-US" dirty="0" err="1" smtClean="0"/>
              <a:t>ifdef</a:t>
            </a:r>
            <a:r>
              <a:rPr lang="en-US" dirty="0" smtClean="0"/>
              <a:t> __BIG_ENDIAN</a:t>
            </a:r>
            <a:endParaRPr lang="zh-CN" altLang="en-US" dirty="0" smtClean="0"/>
          </a:p>
          <a:p>
            <a:r>
              <a:rPr lang="en-US" dirty="0" smtClean="0"/>
              <a:t>#define rUTXH0      (*(volatile unsigned char *)0x50000023)	//UART 0 </a:t>
            </a:r>
            <a:r>
              <a:rPr lang="zh-CN" altLang="en-US" dirty="0" smtClean="0"/>
              <a:t>发送缓冲寄存器</a:t>
            </a:r>
          </a:p>
          <a:p>
            <a:r>
              <a:rPr lang="en-US" dirty="0" smtClean="0"/>
              <a:t>#define rURXH0      (*(volatile unsigned char *)0x50000027)	//UART 0 </a:t>
            </a:r>
            <a:r>
              <a:rPr lang="zh-CN" altLang="en-US" dirty="0" smtClean="0"/>
              <a:t>接收缓冲寄存器</a:t>
            </a:r>
          </a:p>
          <a:p>
            <a:r>
              <a:rPr lang="en-US" dirty="0" smtClean="0"/>
              <a:t>#define WrUTXH0(</a:t>
            </a:r>
            <a:r>
              <a:rPr lang="en-US" dirty="0" err="1" smtClean="0"/>
              <a:t>ch</a:t>
            </a:r>
            <a:r>
              <a:rPr lang="en-US" dirty="0" smtClean="0"/>
              <a:t>) (*(volatile unsigned char *)0x50000023)=(unsigned char)(</a:t>
            </a:r>
            <a:r>
              <a:rPr lang="en-US" dirty="0" err="1" smtClean="0"/>
              <a:t>ch</a:t>
            </a:r>
            <a:r>
              <a:rPr lang="en-US" dirty="0" smtClean="0"/>
              <a:t>)</a:t>
            </a:r>
            <a:endParaRPr lang="zh-CN" altLang="en-US" dirty="0" smtClean="0"/>
          </a:p>
          <a:p>
            <a:r>
              <a:rPr lang="en-US" dirty="0" smtClean="0"/>
              <a:t>#define RdURXH0()   (*(volatile unsigned char *)0x50000027)</a:t>
            </a:r>
            <a:endParaRPr lang="zh-CN" altLang="en-US" dirty="0" smtClean="0"/>
          </a:p>
          <a:p>
            <a:endParaRPr lang="zh-CN" altLang="en-US" dirty="0"/>
          </a:p>
        </p:txBody>
      </p:sp>
      <p:sp>
        <p:nvSpPr>
          <p:cNvPr id="3" name="标题 2"/>
          <p:cNvSpPr>
            <a:spLocks noGrp="1"/>
          </p:cNvSpPr>
          <p:nvPr>
            <p:ph type="title"/>
          </p:nvPr>
        </p:nvSpPr>
        <p:spPr/>
        <p:txBody>
          <a:bodyPr>
            <a:normAutofit/>
          </a:bodyPr>
          <a:lstStyle/>
          <a:p>
            <a:r>
              <a:rPr lang="en-US" sz="3700" dirty="0" smtClean="0"/>
              <a:t>S3C2410X UART</a:t>
            </a:r>
            <a:r>
              <a:rPr lang="zh-CN" altLang="en-US" sz="3700" dirty="0" smtClean="0"/>
              <a:t>编程实例</a:t>
            </a: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en-US" dirty="0" smtClean="0"/>
              <a:t>#define UTXH0       (0x50000020+3)  					//DMA</a:t>
            </a:r>
            <a:r>
              <a:rPr lang="zh-CN" altLang="en-US" dirty="0" smtClean="0"/>
              <a:t>使用的字节访问地址</a:t>
            </a:r>
          </a:p>
          <a:p>
            <a:r>
              <a:rPr lang="en-US" dirty="0" smtClean="0"/>
              <a:t>#define URXH0       (0x50000024+3)</a:t>
            </a:r>
            <a:endParaRPr lang="zh-CN" altLang="en-US" dirty="0" smtClean="0"/>
          </a:p>
          <a:p>
            <a:r>
              <a:rPr lang="en-US" dirty="0" smtClean="0"/>
              <a:t>#else //Little </a:t>
            </a:r>
            <a:r>
              <a:rPr lang="en-US" dirty="0" err="1" smtClean="0"/>
              <a:t>Endian</a:t>
            </a:r>
            <a:endParaRPr lang="zh-CN" altLang="en-US" dirty="0" smtClean="0"/>
          </a:p>
          <a:p>
            <a:r>
              <a:rPr lang="en-US" dirty="0" smtClean="0"/>
              <a:t>#define rUTXH0      (*(volatile unsigned char *)0x50000020)	//UART 0</a:t>
            </a:r>
            <a:r>
              <a:rPr lang="zh-CN" altLang="en-US" dirty="0" smtClean="0"/>
              <a:t>发送缓冲寄存器</a:t>
            </a:r>
          </a:p>
          <a:p>
            <a:r>
              <a:rPr lang="en-US" dirty="0" smtClean="0"/>
              <a:t>#define rURXH0      (*(volatile unsigned char *)0x50000024)	//UART 0</a:t>
            </a:r>
            <a:r>
              <a:rPr lang="zh-CN" altLang="en-US" dirty="0" smtClean="0"/>
              <a:t>接收缓冲寄存器</a:t>
            </a:r>
          </a:p>
          <a:p>
            <a:r>
              <a:rPr lang="en-US" dirty="0" smtClean="0"/>
              <a:t>#define WrUTXH0(</a:t>
            </a:r>
            <a:r>
              <a:rPr lang="en-US" dirty="0" err="1" smtClean="0"/>
              <a:t>ch</a:t>
            </a:r>
            <a:r>
              <a:rPr lang="en-US" dirty="0" smtClean="0"/>
              <a:t>) (*(volatile unsigned char *)0x50000020)=(unsigned char)(</a:t>
            </a:r>
            <a:r>
              <a:rPr lang="en-US" dirty="0" err="1" smtClean="0"/>
              <a:t>ch</a:t>
            </a:r>
            <a:r>
              <a:rPr lang="en-US" dirty="0" smtClean="0"/>
              <a:t>)</a:t>
            </a:r>
            <a:endParaRPr lang="zh-CN" altLang="en-US" dirty="0" smtClean="0"/>
          </a:p>
          <a:p>
            <a:r>
              <a:rPr lang="en-US" dirty="0" smtClean="0"/>
              <a:t>#define RdURXH0()   (*(volatile unsigned char *)0x50000024)</a:t>
            </a:r>
            <a:endParaRPr lang="zh-CN" altLang="en-US" dirty="0" smtClean="0"/>
          </a:p>
          <a:p>
            <a:r>
              <a:rPr lang="en-US" dirty="0" smtClean="0"/>
              <a:t>#define UTXH0       (0x50000020)    					//DMA</a:t>
            </a:r>
            <a:r>
              <a:rPr lang="zh-CN" altLang="en-US" dirty="0" smtClean="0"/>
              <a:t>使用的字节访问地址</a:t>
            </a:r>
          </a:p>
          <a:p>
            <a:r>
              <a:rPr lang="en-US" dirty="0" smtClean="0"/>
              <a:t>#define URXH0       (0x50000024)</a:t>
            </a:r>
            <a:endParaRPr lang="zh-CN" altLang="en-US" dirty="0" smtClean="0"/>
          </a:p>
          <a:p>
            <a:r>
              <a:rPr lang="en-US" dirty="0" smtClean="0"/>
              <a:t>#</a:t>
            </a:r>
            <a:r>
              <a:rPr lang="en-US" dirty="0" err="1" smtClean="0"/>
              <a:t>endif</a:t>
            </a:r>
            <a:endParaRPr lang="zh-CN" altLang="en-US" dirty="0" smtClean="0"/>
          </a:p>
          <a:p>
            <a:endParaRPr lang="zh-CN" altLang="en-US" dirty="0"/>
          </a:p>
        </p:txBody>
      </p:sp>
      <p:sp>
        <p:nvSpPr>
          <p:cNvPr id="3" name="标题 2"/>
          <p:cNvSpPr>
            <a:spLocks noGrp="1"/>
          </p:cNvSpPr>
          <p:nvPr>
            <p:ph type="title"/>
          </p:nvPr>
        </p:nvSpPr>
        <p:spPr/>
        <p:txBody>
          <a:bodyPr/>
          <a:lstStyle/>
          <a:p>
            <a:r>
              <a:rPr lang="en-US" sz="4400" dirty="0" smtClean="0"/>
              <a:t>S3C2410X UART</a:t>
            </a:r>
            <a:r>
              <a:rPr lang="zh-CN" altLang="en-US" sz="4400" dirty="0" smtClean="0"/>
              <a:t>编程实例</a:t>
            </a:r>
            <a:endParaRPr lang="zh-CN" alt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090944"/>
          </a:xfrm>
        </p:spPr>
        <p:txBody>
          <a:bodyPr>
            <a:normAutofit fontScale="85000" lnSpcReduction="20000"/>
          </a:bodyPr>
          <a:lstStyle/>
          <a:p>
            <a:r>
              <a:rPr lang="en-US" dirty="0" smtClean="0"/>
              <a:t>#define rUFSTAT0    (*(volatile unsigned *)0x50000018) 		//UART 0 FIFO </a:t>
            </a:r>
            <a:r>
              <a:rPr lang="zh-CN" altLang="en-US" dirty="0" smtClean="0"/>
              <a:t>状态寄存器</a:t>
            </a:r>
          </a:p>
          <a:p>
            <a:r>
              <a:rPr lang="en-US" dirty="0" smtClean="0"/>
              <a:t>#define rUMSTAT0    (*(volatile unsigned *)0x5000001c) 		//UART 0 Modem </a:t>
            </a:r>
            <a:r>
              <a:rPr lang="zh-CN" altLang="en-US" dirty="0" smtClean="0"/>
              <a:t>状态寄存器</a:t>
            </a:r>
          </a:p>
          <a:p>
            <a:r>
              <a:rPr lang="en-US" dirty="0" smtClean="0"/>
              <a:t>#define rUBRDIV0    (*(volatile unsigned *)0x50000028) 		//UART 0 </a:t>
            </a:r>
            <a:r>
              <a:rPr lang="zh-CN" altLang="en-US" dirty="0" smtClean="0"/>
              <a:t>波特率因子寄存器</a:t>
            </a:r>
          </a:p>
          <a:p>
            <a:r>
              <a:rPr lang="en-US" dirty="0" smtClean="0"/>
              <a:t>#</a:t>
            </a:r>
            <a:r>
              <a:rPr lang="en-US" dirty="0" err="1" smtClean="0"/>
              <a:t>ifdef</a:t>
            </a:r>
            <a:r>
              <a:rPr lang="en-US" dirty="0" smtClean="0"/>
              <a:t> __BIG_ENDIAN</a:t>
            </a:r>
            <a:endParaRPr lang="zh-CN" altLang="en-US" dirty="0" smtClean="0"/>
          </a:p>
          <a:p>
            <a:r>
              <a:rPr lang="en-US" dirty="0" smtClean="0"/>
              <a:t>#define rUTXH0      (*(volatile unsigned char *)0x50000023)	//UART 0 </a:t>
            </a:r>
            <a:r>
              <a:rPr lang="zh-CN" altLang="en-US" dirty="0" smtClean="0"/>
              <a:t>发送缓冲寄存器</a:t>
            </a:r>
          </a:p>
          <a:p>
            <a:r>
              <a:rPr lang="en-US" dirty="0" smtClean="0"/>
              <a:t>#define rURXH0      (*(volatile unsigned char *)0x50000027)	//UART 0 </a:t>
            </a:r>
            <a:r>
              <a:rPr lang="zh-CN" altLang="en-US" dirty="0" smtClean="0"/>
              <a:t>接收缓冲寄存器</a:t>
            </a:r>
          </a:p>
          <a:p>
            <a:r>
              <a:rPr lang="en-US" dirty="0" smtClean="0"/>
              <a:t>#define WrUTXH0(</a:t>
            </a:r>
            <a:r>
              <a:rPr lang="en-US" dirty="0" err="1" smtClean="0"/>
              <a:t>ch</a:t>
            </a:r>
            <a:r>
              <a:rPr lang="en-US" dirty="0" smtClean="0"/>
              <a:t>) (*(volatile unsigned char *)0x50000023)=(unsigned char)(</a:t>
            </a:r>
            <a:r>
              <a:rPr lang="en-US" dirty="0" err="1" smtClean="0"/>
              <a:t>ch</a:t>
            </a:r>
            <a:r>
              <a:rPr lang="en-US" dirty="0" smtClean="0"/>
              <a:t>)</a:t>
            </a:r>
            <a:endParaRPr lang="zh-CN" altLang="en-US" dirty="0" smtClean="0"/>
          </a:p>
          <a:p>
            <a:r>
              <a:rPr lang="en-US" dirty="0" smtClean="0"/>
              <a:t>#define RdURXH0()   (*(volatile unsigned char *)0x50000027)</a:t>
            </a:r>
            <a:endParaRPr lang="zh-CN" altLang="en-US" dirty="0" smtClean="0"/>
          </a:p>
          <a:p>
            <a:endParaRPr lang="zh-CN" altLang="en-US" dirty="0"/>
          </a:p>
        </p:txBody>
      </p:sp>
      <p:sp>
        <p:nvSpPr>
          <p:cNvPr id="3" name="标题 2"/>
          <p:cNvSpPr>
            <a:spLocks noGrp="1"/>
          </p:cNvSpPr>
          <p:nvPr>
            <p:ph type="title"/>
          </p:nvPr>
        </p:nvSpPr>
        <p:spPr/>
        <p:txBody>
          <a:bodyPr>
            <a:normAutofit/>
          </a:bodyPr>
          <a:lstStyle/>
          <a:p>
            <a:r>
              <a:rPr lang="en-US" sz="3700" dirty="0" smtClean="0"/>
              <a:t>S3C2410X UART</a:t>
            </a:r>
            <a:r>
              <a:rPr lang="zh-CN" altLang="en-US" sz="3700" dirty="0" smtClean="0"/>
              <a:t>编程实例</a:t>
            </a: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en-US" dirty="0" smtClean="0"/>
              <a:t>#define UTXH0       (0x50000020+3)  					//DMA</a:t>
            </a:r>
            <a:r>
              <a:rPr lang="zh-CN" altLang="en-US" dirty="0" smtClean="0"/>
              <a:t>使用的字节访问地址</a:t>
            </a:r>
          </a:p>
          <a:p>
            <a:r>
              <a:rPr lang="en-US" dirty="0" smtClean="0"/>
              <a:t>#define URXH0       (0x50000024+3)</a:t>
            </a:r>
            <a:endParaRPr lang="zh-CN" altLang="en-US" dirty="0" smtClean="0"/>
          </a:p>
          <a:p>
            <a:r>
              <a:rPr lang="en-US" dirty="0" smtClean="0"/>
              <a:t>#else //Little </a:t>
            </a:r>
            <a:r>
              <a:rPr lang="en-US" dirty="0" err="1" smtClean="0"/>
              <a:t>Endian</a:t>
            </a:r>
            <a:endParaRPr lang="zh-CN" altLang="en-US" dirty="0" smtClean="0"/>
          </a:p>
          <a:p>
            <a:r>
              <a:rPr lang="en-US" dirty="0" smtClean="0"/>
              <a:t>#define rUTXH0      (*(volatile unsigned char *)0x50000020)	//UART 0</a:t>
            </a:r>
            <a:r>
              <a:rPr lang="zh-CN" altLang="en-US" dirty="0" smtClean="0"/>
              <a:t>发送缓冲寄存器</a:t>
            </a:r>
          </a:p>
          <a:p>
            <a:r>
              <a:rPr lang="en-US" dirty="0" smtClean="0"/>
              <a:t>#define rURXH0      (*(volatile unsigned char *)0x50000024)	//UART 0</a:t>
            </a:r>
            <a:r>
              <a:rPr lang="zh-CN" altLang="en-US" dirty="0" smtClean="0"/>
              <a:t>接收缓冲寄存器</a:t>
            </a:r>
          </a:p>
          <a:p>
            <a:r>
              <a:rPr lang="en-US" dirty="0" smtClean="0"/>
              <a:t>#define WrUTXH0(</a:t>
            </a:r>
            <a:r>
              <a:rPr lang="en-US" dirty="0" err="1" smtClean="0"/>
              <a:t>ch</a:t>
            </a:r>
            <a:r>
              <a:rPr lang="en-US" dirty="0" smtClean="0"/>
              <a:t>) (*(volatile unsigned char *)0x50000020)=(unsigned char)(</a:t>
            </a:r>
            <a:r>
              <a:rPr lang="en-US" dirty="0" err="1" smtClean="0"/>
              <a:t>ch</a:t>
            </a:r>
            <a:r>
              <a:rPr lang="en-US" dirty="0" smtClean="0"/>
              <a:t>)</a:t>
            </a:r>
            <a:endParaRPr lang="zh-CN" altLang="en-US" dirty="0" smtClean="0"/>
          </a:p>
          <a:p>
            <a:r>
              <a:rPr lang="en-US" dirty="0" smtClean="0"/>
              <a:t>#define RdURXH0()   (*(volatile unsigned char *)0x50000024)</a:t>
            </a:r>
            <a:endParaRPr lang="zh-CN" altLang="en-US" dirty="0" smtClean="0"/>
          </a:p>
          <a:p>
            <a:r>
              <a:rPr lang="en-US" dirty="0" smtClean="0"/>
              <a:t>#define UTXH0       (0x50000020)    					//DMA</a:t>
            </a:r>
            <a:r>
              <a:rPr lang="zh-CN" altLang="en-US" dirty="0" smtClean="0"/>
              <a:t>使用的字节访问地址</a:t>
            </a:r>
          </a:p>
          <a:p>
            <a:r>
              <a:rPr lang="en-US" dirty="0" smtClean="0"/>
              <a:t>#define URXH0       (0x50000024)</a:t>
            </a:r>
            <a:endParaRPr lang="zh-CN" altLang="en-US" dirty="0" smtClean="0"/>
          </a:p>
          <a:p>
            <a:r>
              <a:rPr lang="en-US" dirty="0" smtClean="0"/>
              <a:t>#</a:t>
            </a:r>
            <a:r>
              <a:rPr lang="en-US" dirty="0" err="1" smtClean="0"/>
              <a:t>endif</a:t>
            </a:r>
            <a:endParaRPr lang="zh-CN" altLang="en-US" dirty="0" smtClean="0"/>
          </a:p>
          <a:p>
            <a:endParaRPr lang="zh-CN" altLang="en-US" dirty="0"/>
          </a:p>
        </p:txBody>
      </p:sp>
      <p:sp>
        <p:nvSpPr>
          <p:cNvPr id="3" name="标题 2"/>
          <p:cNvSpPr>
            <a:spLocks noGrp="1"/>
          </p:cNvSpPr>
          <p:nvPr>
            <p:ph type="title"/>
          </p:nvPr>
        </p:nvSpPr>
        <p:spPr/>
        <p:txBody>
          <a:bodyPr/>
          <a:lstStyle/>
          <a:p>
            <a:r>
              <a:rPr lang="en-US" sz="4400" dirty="0" smtClean="0"/>
              <a:t>S3C2410X UART</a:t>
            </a:r>
            <a:r>
              <a:rPr lang="zh-CN" altLang="en-US" sz="4400" dirty="0" smtClean="0"/>
              <a:t>编程实例</a:t>
            </a:r>
            <a:endParaRPr lang="zh-CN" alt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en-US" dirty="0" smtClean="0"/>
              <a:t>#define U8 unsigned char</a:t>
            </a:r>
            <a:endParaRPr lang="zh-CN" altLang="en-US" dirty="0" smtClean="0"/>
          </a:p>
          <a:p>
            <a:r>
              <a:rPr lang="en-US" dirty="0" smtClean="0"/>
              <a:t>void </a:t>
            </a:r>
            <a:r>
              <a:rPr lang="en-US" dirty="0" err="1" smtClean="0"/>
              <a:t>Uart_Init</a:t>
            </a:r>
            <a:r>
              <a:rPr lang="en-US" dirty="0" smtClean="0"/>
              <a:t>(</a:t>
            </a:r>
            <a:r>
              <a:rPr lang="en-US" dirty="0" err="1" smtClean="0"/>
              <a:t>int</a:t>
            </a:r>
            <a:r>
              <a:rPr lang="en-US" dirty="0" smtClean="0"/>
              <a:t> </a:t>
            </a:r>
            <a:r>
              <a:rPr lang="en-US" dirty="0" err="1" smtClean="0"/>
              <a:t>pclk,int</a:t>
            </a:r>
            <a:r>
              <a:rPr lang="en-US" dirty="0" smtClean="0"/>
              <a:t> baud)</a:t>
            </a:r>
            <a:endParaRPr lang="zh-CN" altLang="en-US" dirty="0" smtClean="0"/>
          </a:p>
          <a:p>
            <a:r>
              <a:rPr lang="en-US" dirty="0" smtClean="0"/>
              <a:t>void </a:t>
            </a:r>
            <a:r>
              <a:rPr lang="en-US" dirty="0" err="1" smtClean="0"/>
              <a:t>Uart_SendByten</a:t>
            </a:r>
            <a:r>
              <a:rPr lang="en-US" dirty="0" smtClean="0"/>
              <a:t>(int,U8);</a:t>
            </a:r>
            <a:endParaRPr lang="zh-CN" altLang="en-US" dirty="0" smtClean="0"/>
          </a:p>
          <a:p>
            <a:r>
              <a:rPr lang="en-US" dirty="0" smtClean="0"/>
              <a:t>char </a:t>
            </a:r>
            <a:r>
              <a:rPr lang="en-US" dirty="0" err="1" smtClean="0"/>
              <a:t>Uart_Getchn</a:t>
            </a:r>
            <a:r>
              <a:rPr lang="en-US" dirty="0" smtClean="0"/>
              <a:t>(char* </a:t>
            </a:r>
            <a:r>
              <a:rPr lang="en-US" dirty="0" err="1" smtClean="0"/>
              <a:t>Revdata</a:t>
            </a:r>
            <a:r>
              <a:rPr lang="en-US" dirty="0" smtClean="0"/>
              <a:t>, </a:t>
            </a:r>
            <a:r>
              <a:rPr lang="en-US" dirty="0" err="1" smtClean="0"/>
              <a:t>int</a:t>
            </a:r>
            <a:r>
              <a:rPr lang="en-US" dirty="0" smtClean="0"/>
              <a:t> </a:t>
            </a:r>
            <a:r>
              <a:rPr lang="en-US" dirty="0" err="1" smtClean="0"/>
              <a:t>Uartnum</a:t>
            </a:r>
            <a:r>
              <a:rPr lang="en-US" dirty="0" smtClean="0"/>
              <a:t>, </a:t>
            </a:r>
            <a:r>
              <a:rPr lang="en-US" dirty="0" err="1" smtClean="0"/>
              <a:t>int</a:t>
            </a:r>
            <a:r>
              <a:rPr lang="en-US" dirty="0" smtClean="0"/>
              <a:t> timeout);</a:t>
            </a:r>
            <a:endParaRPr lang="zh-CN" altLang="en-US" dirty="0" smtClean="0"/>
          </a:p>
          <a:p>
            <a:r>
              <a:rPr lang="en-US" dirty="0" smtClean="0"/>
              <a:t>void </a:t>
            </a:r>
            <a:r>
              <a:rPr lang="en-US" dirty="0" err="1" smtClean="0"/>
              <a:t>ARMTargetInit</a:t>
            </a:r>
            <a:r>
              <a:rPr lang="en-US" dirty="0" smtClean="0"/>
              <a:t>(void);</a:t>
            </a:r>
            <a:endParaRPr lang="zh-CN" altLang="en-US" dirty="0" smtClean="0"/>
          </a:p>
          <a:p>
            <a:r>
              <a:rPr lang="en-US" dirty="0" smtClean="0"/>
              <a:t>void </a:t>
            </a:r>
            <a:r>
              <a:rPr lang="en-US" dirty="0" err="1" smtClean="0"/>
              <a:t>hudelay</a:t>
            </a:r>
            <a:r>
              <a:rPr lang="en-US" dirty="0" smtClean="0"/>
              <a:t>(</a:t>
            </a:r>
            <a:r>
              <a:rPr lang="en-US" dirty="0" err="1" smtClean="0"/>
              <a:t>int</a:t>
            </a:r>
            <a:r>
              <a:rPr lang="en-US" dirty="0" smtClean="0"/>
              <a:t> time);</a:t>
            </a:r>
            <a:endParaRPr lang="zh-CN" altLang="en-US" dirty="0" smtClean="0"/>
          </a:p>
          <a:p>
            <a:r>
              <a:rPr lang="en-US" dirty="0" smtClean="0"/>
              <a:t> </a:t>
            </a:r>
            <a:endParaRPr lang="zh-CN" altLang="en-US" dirty="0" smtClean="0"/>
          </a:p>
          <a:p>
            <a:r>
              <a:rPr lang="zh-CN" altLang="en-US" dirty="0" smtClean="0"/>
              <a:t>主函数如下：</a:t>
            </a:r>
          </a:p>
          <a:p>
            <a:r>
              <a:rPr lang="en-US" dirty="0" smtClean="0"/>
              <a:t> </a:t>
            </a:r>
            <a:endParaRPr lang="zh-CN" altLang="en-US" dirty="0" smtClean="0"/>
          </a:p>
          <a:p>
            <a:r>
              <a:rPr lang="en-US" dirty="0" err="1" smtClean="0"/>
              <a:t>int</a:t>
            </a:r>
            <a:r>
              <a:rPr lang="en-US" dirty="0" smtClean="0"/>
              <a:t> main(void)</a:t>
            </a:r>
            <a:endParaRPr lang="zh-CN" altLang="en-US" dirty="0" smtClean="0"/>
          </a:p>
          <a:p>
            <a:r>
              <a:rPr lang="en-US" dirty="0" smtClean="0"/>
              <a:t>{   </a:t>
            </a:r>
            <a:endParaRPr lang="zh-CN" altLang="en-US" dirty="0" smtClean="0"/>
          </a:p>
        </p:txBody>
      </p:sp>
      <p:sp>
        <p:nvSpPr>
          <p:cNvPr id="3" name="标题 2"/>
          <p:cNvSpPr>
            <a:spLocks noGrp="1"/>
          </p:cNvSpPr>
          <p:nvPr>
            <p:ph type="title"/>
          </p:nvPr>
        </p:nvSpPr>
        <p:spPr/>
        <p:txBody>
          <a:bodyPr>
            <a:normAutofit/>
          </a:bodyPr>
          <a:lstStyle/>
          <a:p>
            <a:r>
              <a:rPr lang="en-US" sz="3700" dirty="0" smtClean="0"/>
              <a:t>S3C2410X UART</a:t>
            </a:r>
            <a:r>
              <a:rPr lang="zh-CN" altLang="en-US" sz="3700" dirty="0" smtClean="0"/>
              <a:t>编程实例</a:t>
            </a:r>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en-US" dirty="0" smtClean="0"/>
              <a:t> char c1[1];</a:t>
            </a:r>
            <a:endParaRPr lang="zh-CN" altLang="en-US" dirty="0" smtClean="0"/>
          </a:p>
          <a:p>
            <a:r>
              <a:rPr lang="en-US" dirty="0" smtClean="0"/>
              <a:t>     char err;</a:t>
            </a:r>
            <a:endParaRPr lang="zh-CN" altLang="en-US" dirty="0" smtClean="0"/>
          </a:p>
          <a:p>
            <a:r>
              <a:rPr lang="en-US" dirty="0" smtClean="0"/>
              <a:t>     </a:t>
            </a:r>
            <a:r>
              <a:rPr lang="en-US" dirty="0" err="1" smtClean="0"/>
              <a:t>ARMTargetInit</a:t>
            </a:r>
            <a:r>
              <a:rPr lang="en-US" dirty="0" smtClean="0"/>
              <a:t>();         	//</a:t>
            </a:r>
            <a:r>
              <a:rPr lang="zh-CN" altLang="en-US" dirty="0" smtClean="0"/>
              <a:t>开发版初始化</a:t>
            </a:r>
          </a:p>
          <a:p>
            <a:r>
              <a:rPr lang="en-US" dirty="0" smtClean="0"/>
              <a:t>     </a:t>
            </a:r>
            <a:r>
              <a:rPr lang="en-US" dirty="0" err="1" smtClean="0"/>
              <a:t>Uart_Init</a:t>
            </a:r>
            <a:r>
              <a:rPr lang="en-US" dirty="0" smtClean="0"/>
              <a:t>(0,115200)	//</a:t>
            </a:r>
            <a:r>
              <a:rPr lang="zh-CN" altLang="en-US" dirty="0" smtClean="0"/>
              <a:t>串行口初始化</a:t>
            </a:r>
          </a:p>
          <a:p>
            <a:r>
              <a:rPr lang="en-US" dirty="0" smtClean="0"/>
              <a:t>     while</a:t>
            </a:r>
            <a:r>
              <a:rPr lang="zh-CN" altLang="en-US" dirty="0" smtClean="0"/>
              <a:t>（</a:t>
            </a:r>
            <a:r>
              <a:rPr lang="en-US" dirty="0" smtClean="0"/>
              <a:t>1</a:t>
            </a:r>
            <a:r>
              <a:rPr lang="zh-CN" altLang="en-US" dirty="0" smtClean="0"/>
              <a:t>）</a:t>
            </a:r>
          </a:p>
          <a:p>
            <a:r>
              <a:rPr lang="en-US" dirty="0" smtClean="0"/>
              <a:t>    {</a:t>
            </a:r>
            <a:endParaRPr lang="zh-CN" altLang="en-US" dirty="0" smtClean="0"/>
          </a:p>
          <a:p>
            <a:r>
              <a:rPr lang="en-US" dirty="0" smtClean="0"/>
              <a:t>          </a:t>
            </a:r>
            <a:r>
              <a:rPr lang="en-US" dirty="0" err="1" smtClean="0"/>
              <a:t>Uart_SendByten</a:t>
            </a:r>
            <a:r>
              <a:rPr lang="en-US" dirty="0" smtClean="0"/>
              <a:t>(0,0xa);	//</a:t>
            </a:r>
            <a:r>
              <a:rPr lang="zh-CN" altLang="en-US" dirty="0" smtClean="0"/>
              <a:t>换行</a:t>
            </a:r>
          </a:p>
          <a:p>
            <a:r>
              <a:rPr lang="en-US" dirty="0" smtClean="0"/>
              <a:t>          </a:t>
            </a:r>
            <a:r>
              <a:rPr lang="en-US" dirty="0" err="1" smtClean="0"/>
              <a:t>Uart_SendByten</a:t>
            </a:r>
            <a:r>
              <a:rPr lang="en-US" dirty="0" smtClean="0"/>
              <a:t>(0,0xd);	//</a:t>
            </a:r>
            <a:r>
              <a:rPr lang="zh-CN" altLang="en-US" dirty="0" smtClean="0"/>
              <a:t>回车</a:t>
            </a:r>
          </a:p>
          <a:p>
            <a:r>
              <a:rPr lang="en-US" dirty="0" smtClean="0"/>
              <a:t>        err=</a:t>
            </a:r>
            <a:r>
              <a:rPr lang="en-US" dirty="0" err="1" smtClean="0"/>
              <a:t>Uart_Getchn</a:t>
            </a:r>
            <a:r>
              <a:rPr lang="en-US" dirty="0" smtClean="0"/>
              <a:t>(c1,0,0);	//</a:t>
            </a:r>
            <a:r>
              <a:rPr lang="zh-CN" altLang="en-US" dirty="0" smtClean="0"/>
              <a:t>从串口采集数据</a:t>
            </a:r>
          </a:p>
          <a:p>
            <a:r>
              <a:rPr lang="en-US" dirty="0" smtClean="0"/>
              <a:t>        </a:t>
            </a:r>
            <a:r>
              <a:rPr lang="en-US" dirty="0" err="1" smtClean="0"/>
              <a:t>Uart_SendByten</a:t>
            </a:r>
            <a:r>
              <a:rPr lang="en-US" dirty="0" smtClean="0"/>
              <a:t>(0,c1[0]);	//</a:t>
            </a:r>
            <a:r>
              <a:rPr lang="zh-CN" altLang="en-US" dirty="0" smtClean="0"/>
              <a:t>显示采集的数据</a:t>
            </a:r>
          </a:p>
          <a:p>
            <a:r>
              <a:rPr lang="en-US" dirty="0" smtClean="0"/>
              <a:t>     }</a:t>
            </a:r>
            <a:endParaRPr lang="zh-CN" altLang="en-US" dirty="0" smtClean="0"/>
          </a:p>
          <a:p>
            <a:r>
              <a:rPr lang="en-US" dirty="0" smtClean="0"/>
              <a:t>     </a:t>
            </a:r>
            <a:endParaRPr lang="zh-CN" altLang="en-US" dirty="0" smtClean="0"/>
          </a:p>
          <a:p>
            <a:r>
              <a:rPr lang="en-US" dirty="0" smtClean="0"/>
              <a:t>}</a:t>
            </a:r>
            <a:endParaRPr lang="zh-CN" altLang="en-US" dirty="0"/>
          </a:p>
        </p:txBody>
      </p:sp>
      <p:sp>
        <p:nvSpPr>
          <p:cNvPr id="3" name="标题 2"/>
          <p:cNvSpPr>
            <a:spLocks noGrp="1"/>
          </p:cNvSpPr>
          <p:nvPr>
            <p:ph type="title"/>
          </p:nvPr>
        </p:nvSpPr>
        <p:spPr/>
        <p:txBody>
          <a:bodyPr/>
          <a:lstStyle/>
          <a:p>
            <a:r>
              <a:rPr lang="en-US" sz="4400" dirty="0" smtClean="0"/>
              <a:t>S3C2410X UART</a:t>
            </a:r>
            <a:r>
              <a:rPr lang="zh-CN" altLang="en-US" sz="4400" dirty="0" smtClean="0"/>
              <a:t>编程实例</a:t>
            </a:r>
            <a:endParaRPr lang="zh-CN" alt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zh-CN" altLang="en-US" dirty="0" smtClean="0"/>
              <a:t>串口初始化及发送和接收函数如下：</a:t>
            </a:r>
          </a:p>
          <a:p>
            <a:r>
              <a:rPr lang="en-US" dirty="0" smtClean="0"/>
              <a:t> </a:t>
            </a:r>
            <a:endParaRPr lang="zh-CN" altLang="en-US" dirty="0" smtClean="0"/>
          </a:p>
          <a:p>
            <a:r>
              <a:rPr lang="en-US" dirty="0" smtClean="0"/>
              <a:t>void </a:t>
            </a:r>
            <a:r>
              <a:rPr lang="en-US" dirty="0" err="1" smtClean="0"/>
              <a:t>Uart_Init</a:t>
            </a:r>
            <a:r>
              <a:rPr lang="en-US" dirty="0" smtClean="0"/>
              <a:t>(</a:t>
            </a:r>
            <a:r>
              <a:rPr lang="en-US" dirty="0" err="1" smtClean="0"/>
              <a:t>int</a:t>
            </a:r>
            <a:r>
              <a:rPr lang="en-US" dirty="0" smtClean="0"/>
              <a:t> </a:t>
            </a:r>
            <a:r>
              <a:rPr lang="en-US" dirty="0" err="1" smtClean="0"/>
              <a:t>pclk,int</a:t>
            </a:r>
            <a:r>
              <a:rPr lang="en-US" dirty="0" smtClean="0"/>
              <a:t> baud)</a:t>
            </a:r>
            <a:endParaRPr lang="zh-CN" altLang="en-US" dirty="0" smtClean="0"/>
          </a:p>
          <a:p>
            <a:r>
              <a:rPr lang="en-US" dirty="0" smtClean="0"/>
              <a:t>{</a:t>
            </a:r>
            <a:endParaRPr lang="zh-CN" altLang="en-US" dirty="0" smtClean="0"/>
          </a:p>
          <a:p>
            <a:r>
              <a:rPr lang="en-US" dirty="0" smtClean="0"/>
              <a:t>     </a:t>
            </a:r>
            <a:r>
              <a:rPr lang="en-US" dirty="0" err="1" smtClean="0"/>
              <a:t>int</a:t>
            </a:r>
            <a:r>
              <a:rPr lang="en-US" dirty="0" smtClean="0"/>
              <a:t> </a:t>
            </a:r>
            <a:r>
              <a:rPr lang="en-US" dirty="0" err="1" smtClean="0"/>
              <a:t>i</a:t>
            </a:r>
            <a:r>
              <a:rPr lang="en-US" dirty="0" smtClean="0"/>
              <a:t>;     </a:t>
            </a:r>
            <a:endParaRPr lang="zh-CN" altLang="en-US" dirty="0" smtClean="0"/>
          </a:p>
          <a:p>
            <a:r>
              <a:rPr lang="en-US" dirty="0" smtClean="0"/>
              <a:t>     if(</a:t>
            </a:r>
            <a:r>
              <a:rPr lang="en-US" dirty="0" err="1" smtClean="0"/>
              <a:t>pclk</a:t>
            </a:r>
            <a:r>
              <a:rPr lang="en-US" dirty="0" smtClean="0"/>
              <a:t> == 0) </a:t>
            </a:r>
            <a:r>
              <a:rPr lang="en-US" dirty="0" err="1" smtClean="0"/>
              <a:t>pclk</a:t>
            </a:r>
            <a:r>
              <a:rPr lang="en-US" dirty="0" smtClean="0"/>
              <a:t> = SYS_PCLK;</a:t>
            </a:r>
            <a:endParaRPr lang="zh-CN" altLang="en-US" dirty="0" smtClean="0"/>
          </a:p>
          <a:p>
            <a:r>
              <a:rPr lang="en-US" dirty="0" smtClean="0"/>
              <a:t>     rUFCON0 = 0x0;   	//UART 0 FIFO</a:t>
            </a:r>
            <a:r>
              <a:rPr lang="zh-CN" altLang="en-US" dirty="0" smtClean="0"/>
              <a:t>控制寄存器</a:t>
            </a:r>
            <a:r>
              <a:rPr lang="en-US" dirty="0" smtClean="0"/>
              <a:t>, FIFO</a:t>
            </a:r>
            <a:r>
              <a:rPr lang="zh-CN" altLang="en-US" dirty="0" smtClean="0"/>
              <a:t>禁止</a:t>
            </a:r>
          </a:p>
          <a:p>
            <a:r>
              <a:rPr lang="en-US" dirty="0" smtClean="0"/>
              <a:t>rUMCON0 = 0x0;   	//UART 0 MODEM </a:t>
            </a:r>
            <a:r>
              <a:rPr lang="zh-CN" altLang="en-US" dirty="0" smtClean="0"/>
              <a:t>控制寄存器</a:t>
            </a:r>
            <a:r>
              <a:rPr lang="en-US" dirty="0" smtClean="0"/>
              <a:t>, AFC</a:t>
            </a:r>
            <a:r>
              <a:rPr lang="zh-CN" altLang="en-US" dirty="0" smtClean="0"/>
              <a:t>禁止</a:t>
            </a:r>
          </a:p>
          <a:p>
            <a:r>
              <a:rPr lang="en-US" dirty="0" smtClean="0"/>
              <a:t>//UART0</a:t>
            </a:r>
            <a:endParaRPr lang="zh-CN" altLang="en-US" dirty="0" smtClean="0"/>
          </a:p>
          <a:p>
            <a:r>
              <a:rPr lang="en-US" dirty="0" smtClean="0"/>
              <a:t>     rULCON0 = 0x3;   //</a:t>
            </a:r>
            <a:r>
              <a:rPr lang="zh-CN" altLang="en-US" dirty="0" smtClean="0"/>
              <a:t>控制寄存器：正常模式，无校验，</a:t>
            </a:r>
            <a:r>
              <a:rPr lang="en-US" dirty="0" smtClean="0"/>
              <a:t>1</a:t>
            </a:r>
            <a:r>
              <a:rPr lang="zh-CN" altLang="en-US" dirty="0" smtClean="0"/>
              <a:t>个停止位，</a:t>
            </a:r>
            <a:r>
              <a:rPr lang="en-US" dirty="0" smtClean="0"/>
              <a:t>8</a:t>
            </a:r>
            <a:r>
              <a:rPr lang="zh-CN" altLang="en-US" dirty="0" smtClean="0"/>
              <a:t>个数据位</a:t>
            </a:r>
          </a:p>
          <a:p>
            <a:r>
              <a:rPr lang="en-US" dirty="0" smtClean="0"/>
              <a:t>// [10]      [9]     [8]    [7]        [6]      [5]         [4]      [3:2]        [1:0]</a:t>
            </a:r>
            <a:endParaRPr lang="zh-CN" altLang="en-US" dirty="0" smtClean="0"/>
          </a:p>
          <a:p>
            <a:endParaRPr lang="zh-CN" altLang="en-US" dirty="0"/>
          </a:p>
        </p:txBody>
      </p:sp>
      <p:sp>
        <p:nvSpPr>
          <p:cNvPr id="3" name="标题 2"/>
          <p:cNvSpPr>
            <a:spLocks noGrp="1"/>
          </p:cNvSpPr>
          <p:nvPr>
            <p:ph type="title"/>
          </p:nvPr>
        </p:nvSpPr>
        <p:spPr/>
        <p:txBody>
          <a:bodyPr>
            <a:normAutofit/>
          </a:bodyPr>
          <a:lstStyle/>
          <a:p>
            <a:r>
              <a:rPr lang="en-US" sz="3700" dirty="0" smtClean="0"/>
              <a:t>S3C2410X UART</a:t>
            </a:r>
            <a:r>
              <a:rPr lang="zh-CN" altLang="en-US" sz="3700" dirty="0" smtClean="0"/>
              <a:t>编程实例</a:t>
            </a:r>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r>
              <a:rPr lang="en-US" b="1" dirty="0" smtClean="0"/>
              <a:t>18</a:t>
            </a:r>
            <a:r>
              <a:rPr lang="zh-CN" altLang="en-US" b="1" dirty="0" smtClean="0"/>
              <a:t>．</a:t>
            </a:r>
            <a:r>
              <a:rPr lang="en-US" b="1" dirty="0" smtClean="0"/>
              <a:t>USB</a:t>
            </a:r>
            <a:r>
              <a:rPr lang="zh-CN" altLang="en-US" b="1" dirty="0" smtClean="0"/>
              <a:t>主设备 </a:t>
            </a:r>
          </a:p>
          <a:p>
            <a:r>
              <a:rPr lang="en-US" dirty="0" smtClean="0"/>
              <a:t>●  2</a:t>
            </a:r>
            <a:r>
              <a:rPr lang="zh-CN" altLang="en-US" dirty="0" smtClean="0"/>
              <a:t>个</a:t>
            </a:r>
            <a:r>
              <a:rPr lang="en-US" dirty="0" smtClean="0"/>
              <a:t>USB</a:t>
            </a:r>
            <a:r>
              <a:rPr lang="zh-CN" altLang="en-US" dirty="0" smtClean="0"/>
              <a:t>主设备接口；</a:t>
            </a:r>
            <a:r>
              <a:rPr lang="en-US" dirty="0" smtClean="0"/>
              <a:t> </a:t>
            </a:r>
            <a:endParaRPr lang="zh-CN" altLang="en-US" dirty="0" smtClean="0"/>
          </a:p>
          <a:p>
            <a:r>
              <a:rPr lang="en-US" dirty="0" smtClean="0"/>
              <a:t>●  </a:t>
            </a:r>
            <a:r>
              <a:rPr lang="zh-CN" altLang="en-US" dirty="0" smtClean="0"/>
              <a:t>遵守</a:t>
            </a:r>
            <a:r>
              <a:rPr lang="en-US" dirty="0" smtClean="0"/>
              <a:t>OHCI 1.0</a:t>
            </a:r>
            <a:r>
              <a:rPr lang="zh-CN" altLang="en-US" dirty="0" smtClean="0"/>
              <a:t>版；</a:t>
            </a:r>
            <a:r>
              <a:rPr lang="en-US" dirty="0" smtClean="0"/>
              <a:t> </a:t>
            </a:r>
            <a:endParaRPr lang="zh-CN" altLang="en-US" dirty="0" smtClean="0"/>
          </a:p>
          <a:p>
            <a:r>
              <a:rPr lang="en-US" dirty="0" smtClean="0"/>
              <a:t>●  </a:t>
            </a:r>
            <a:r>
              <a:rPr lang="zh-CN" altLang="en-US" dirty="0" smtClean="0"/>
              <a:t>兼容</a:t>
            </a:r>
            <a:r>
              <a:rPr lang="en-US" dirty="0" smtClean="0"/>
              <a:t>USB1.1</a:t>
            </a:r>
            <a:r>
              <a:rPr lang="zh-CN" altLang="en-US" dirty="0" smtClean="0"/>
              <a:t>版本规范。</a:t>
            </a:r>
          </a:p>
          <a:p>
            <a:r>
              <a:rPr lang="en-US" b="1" dirty="0" smtClean="0"/>
              <a:t>19</a:t>
            </a:r>
            <a:r>
              <a:rPr lang="zh-CN" altLang="en-US" b="1" dirty="0" smtClean="0"/>
              <a:t>．</a:t>
            </a:r>
            <a:r>
              <a:rPr lang="en-US" b="1" dirty="0" smtClean="0"/>
              <a:t>USB</a:t>
            </a:r>
            <a:r>
              <a:rPr lang="zh-CN" altLang="en-US" b="1" dirty="0" smtClean="0"/>
              <a:t>从设备</a:t>
            </a:r>
            <a:r>
              <a:rPr lang="en-US" b="1" dirty="0" smtClean="0"/>
              <a:t> </a:t>
            </a:r>
            <a:endParaRPr lang="zh-CN" altLang="en-US" b="1" dirty="0" smtClean="0"/>
          </a:p>
          <a:p>
            <a:r>
              <a:rPr lang="en-US" dirty="0" smtClean="0"/>
              <a:t>●  1</a:t>
            </a:r>
            <a:r>
              <a:rPr lang="zh-CN" altLang="en-US" dirty="0" smtClean="0"/>
              <a:t>个</a:t>
            </a:r>
            <a:r>
              <a:rPr lang="en-US" dirty="0" smtClean="0"/>
              <a:t>USB</a:t>
            </a:r>
            <a:r>
              <a:rPr lang="zh-CN" altLang="en-US" dirty="0" smtClean="0"/>
              <a:t>从设备接口；</a:t>
            </a:r>
            <a:r>
              <a:rPr lang="en-US" dirty="0" smtClean="0"/>
              <a:t> </a:t>
            </a:r>
            <a:endParaRPr lang="zh-CN" altLang="en-US" dirty="0" smtClean="0"/>
          </a:p>
          <a:p>
            <a:r>
              <a:rPr lang="en-US" dirty="0" smtClean="0"/>
              <a:t>●  5</a:t>
            </a:r>
            <a:r>
              <a:rPr lang="zh-CN" altLang="en-US" dirty="0" smtClean="0"/>
              <a:t>端点</a:t>
            </a:r>
            <a:r>
              <a:rPr lang="en-US" dirty="0" smtClean="0"/>
              <a:t>USB</a:t>
            </a:r>
            <a:r>
              <a:rPr lang="zh-CN" altLang="en-US" dirty="0" smtClean="0"/>
              <a:t>传输通道；</a:t>
            </a:r>
            <a:r>
              <a:rPr lang="en-US" dirty="0" smtClean="0"/>
              <a:t> </a:t>
            </a:r>
            <a:endParaRPr lang="zh-CN" altLang="en-US" dirty="0" smtClean="0"/>
          </a:p>
          <a:p>
            <a:r>
              <a:rPr lang="en-US" dirty="0" smtClean="0"/>
              <a:t>●  </a:t>
            </a:r>
            <a:r>
              <a:rPr lang="zh-CN" altLang="en-US" dirty="0" smtClean="0"/>
              <a:t>兼容</a:t>
            </a:r>
            <a:r>
              <a:rPr lang="en-US" dirty="0" smtClean="0"/>
              <a:t>USB1.1</a:t>
            </a:r>
            <a:r>
              <a:rPr lang="zh-CN" altLang="en-US" dirty="0" smtClean="0"/>
              <a:t>版本规范。</a:t>
            </a:r>
            <a:r>
              <a:rPr lang="en-US" dirty="0" smtClean="0"/>
              <a:t> </a:t>
            </a:r>
            <a:endParaRPr lang="zh-CN" altLang="en-US" dirty="0" smtClean="0"/>
          </a:p>
          <a:p>
            <a:r>
              <a:rPr lang="en-US" b="1" dirty="0" smtClean="0"/>
              <a:t>20</a:t>
            </a:r>
            <a:r>
              <a:rPr lang="zh-CN" altLang="en-US" b="1" dirty="0" smtClean="0"/>
              <a:t>．</a:t>
            </a:r>
            <a:r>
              <a:rPr lang="en-US" b="1" dirty="0" smtClean="0"/>
              <a:t>SD</a:t>
            </a:r>
            <a:r>
              <a:rPr lang="zh-CN" altLang="en-US" b="1" dirty="0" smtClean="0"/>
              <a:t>主接口</a:t>
            </a:r>
            <a:r>
              <a:rPr lang="en-US" b="1" dirty="0" smtClean="0"/>
              <a:t> </a:t>
            </a:r>
            <a:endParaRPr lang="zh-CN" altLang="en-US" b="1" dirty="0" smtClean="0"/>
          </a:p>
          <a:p>
            <a:r>
              <a:rPr lang="en-US" dirty="0" smtClean="0"/>
              <a:t>●  </a:t>
            </a:r>
            <a:r>
              <a:rPr lang="zh-CN" altLang="en-US" dirty="0" smtClean="0"/>
              <a:t>与</a:t>
            </a:r>
            <a:r>
              <a:rPr lang="en-US" dirty="0" smtClean="0"/>
              <a:t>SD</a:t>
            </a:r>
            <a:r>
              <a:rPr lang="zh-CN" altLang="en-US" dirty="0" smtClean="0"/>
              <a:t>存储卡协议</a:t>
            </a:r>
            <a:r>
              <a:rPr lang="en-US" dirty="0" smtClean="0"/>
              <a:t>1.0</a:t>
            </a:r>
            <a:r>
              <a:rPr lang="zh-CN" altLang="en-US" dirty="0" smtClean="0"/>
              <a:t>版本兼容；</a:t>
            </a:r>
          </a:p>
          <a:p>
            <a:r>
              <a:rPr lang="en-US" dirty="0" smtClean="0"/>
              <a:t>●  </a:t>
            </a:r>
            <a:r>
              <a:rPr lang="zh-CN" altLang="en-US" dirty="0" smtClean="0"/>
              <a:t>与</a:t>
            </a:r>
            <a:r>
              <a:rPr lang="en-US" dirty="0" smtClean="0"/>
              <a:t>SDIO</a:t>
            </a:r>
            <a:r>
              <a:rPr lang="zh-CN" altLang="en-US" dirty="0" smtClean="0"/>
              <a:t>卡协议</a:t>
            </a:r>
            <a:r>
              <a:rPr lang="en-US" dirty="0" smtClean="0"/>
              <a:t>1.0</a:t>
            </a:r>
            <a:r>
              <a:rPr lang="zh-CN" altLang="en-US" dirty="0" smtClean="0"/>
              <a:t>版本兼容；</a:t>
            </a:r>
          </a:p>
          <a:p>
            <a:r>
              <a:rPr lang="en-US" dirty="0" smtClean="0"/>
              <a:t>●  </a:t>
            </a:r>
            <a:r>
              <a:rPr lang="zh-CN" altLang="en-US" dirty="0" smtClean="0"/>
              <a:t>具有字节</a:t>
            </a:r>
            <a:r>
              <a:rPr lang="en-US" dirty="0" smtClean="0"/>
              <a:t>FIFO</a:t>
            </a:r>
            <a:r>
              <a:rPr lang="zh-CN" altLang="en-US" dirty="0" smtClean="0"/>
              <a:t>用于发送</a:t>
            </a:r>
            <a:r>
              <a:rPr lang="en-US" dirty="0" smtClean="0"/>
              <a:t>/</a:t>
            </a:r>
            <a:r>
              <a:rPr lang="zh-CN" altLang="en-US" dirty="0" smtClean="0"/>
              <a:t>接收；</a:t>
            </a:r>
          </a:p>
          <a:p>
            <a:r>
              <a:rPr lang="en-US" dirty="0" smtClean="0"/>
              <a:t>●  </a:t>
            </a:r>
            <a:r>
              <a:rPr lang="zh-CN" altLang="en-US" dirty="0" smtClean="0"/>
              <a:t>基于</a:t>
            </a:r>
            <a:r>
              <a:rPr lang="en-US" dirty="0" smtClean="0"/>
              <a:t>DMA</a:t>
            </a:r>
            <a:r>
              <a:rPr lang="zh-CN" altLang="en-US" dirty="0" smtClean="0"/>
              <a:t>或基于中断模式操作；</a:t>
            </a:r>
          </a:p>
          <a:p>
            <a:r>
              <a:rPr lang="en-US" dirty="0" smtClean="0"/>
              <a:t>●  </a:t>
            </a:r>
            <a:r>
              <a:rPr lang="zh-CN" altLang="en-US" dirty="0" smtClean="0"/>
              <a:t>与多媒体卡</a:t>
            </a:r>
            <a:r>
              <a:rPr lang="en-US" dirty="0" smtClean="0"/>
              <a:t>2.11</a:t>
            </a:r>
            <a:r>
              <a:rPr lang="zh-CN" altLang="en-US" dirty="0" smtClean="0"/>
              <a:t>版本兼容。</a:t>
            </a:r>
          </a:p>
          <a:p>
            <a:endParaRPr lang="zh-CN" altLang="en-US" dirty="0"/>
          </a:p>
        </p:txBody>
      </p:sp>
      <p:sp>
        <p:nvSpPr>
          <p:cNvPr id="2" name="标题 1"/>
          <p:cNvSpPr>
            <a:spLocks noGrp="1"/>
          </p:cNvSpPr>
          <p:nvPr>
            <p:ph type="title"/>
          </p:nvPr>
        </p:nvSpPr>
        <p:spPr/>
        <p:txBody>
          <a:bodyPr>
            <a:normAutofit/>
          </a:bodyPr>
          <a:lstStyle/>
          <a:p>
            <a:r>
              <a:rPr lang="en-US" sz="3700" dirty="0" smtClean="0"/>
              <a:t>S3C2410X</a:t>
            </a:r>
            <a:r>
              <a:rPr lang="zh-CN" altLang="en-US" sz="3700" dirty="0" smtClean="0"/>
              <a:t>的特点</a:t>
            </a: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en-US" dirty="0" smtClean="0"/>
              <a:t>//Clock </a:t>
            </a:r>
            <a:r>
              <a:rPr lang="en-US" dirty="0" err="1" smtClean="0"/>
              <a:t>Sel,Tx</a:t>
            </a:r>
            <a:r>
              <a:rPr lang="en-US" dirty="0" smtClean="0"/>
              <a:t> </a:t>
            </a:r>
            <a:r>
              <a:rPr lang="en-US" dirty="0" err="1" smtClean="0"/>
              <a:t>Int</a:t>
            </a:r>
            <a:r>
              <a:rPr lang="en-US" dirty="0" smtClean="0"/>
              <a:t>, Rx </a:t>
            </a:r>
            <a:r>
              <a:rPr lang="en-US" dirty="0" err="1" smtClean="0"/>
              <a:t>Int</a:t>
            </a:r>
            <a:r>
              <a:rPr lang="en-US" dirty="0" smtClean="0"/>
              <a:t>, Rx Time Out, Rx err, Loop-back, Send </a:t>
            </a:r>
            <a:r>
              <a:rPr lang="en-US" dirty="0" err="1" smtClean="0"/>
              <a:t>break,Transmit</a:t>
            </a:r>
            <a:r>
              <a:rPr lang="en-US" dirty="0" smtClean="0"/>
              <a:t> </a:t>
            </a:r>
            <a:r>
              <a:rPr lang="en-US" dirty="0" err="1" smtClean="0"/>
              <a:t>Mode,Receive</a:t>
            </a:r>
            <a:r>
              <a:rPr lang="en-US" dirty="0" smtClean="0"/>
              <a:t> Mode</a:t>
            </a:r>
            <a:endParaRPr lang="zh-CN" altLang="en-US" dirty="0" smtClean="0"/>
          </a:p>
          <a:p>
            <a:r>
              <a:rPr lang="en-US" dirty="0" smtClean="0"/>
              <a:t>// 0          1       0      0          1        0           0        01          01</a:t>
            </a:r>
            <a:endParaRPr lang="zh-CN" altLang="en-US" dirty="0" smtClean="0"/>
          </a:p>
          <a:p>
            <a:r>
              <a:rPr lang="en-US" dirty="0" smtClean="0"/>
              <a:t>//PCLK,     Level, Pulse, Disable,    Generate, Normal,  Normal,    Interrupt or Polling</a:t>
            </a:r>
            <a:endParaRPr lang="zh-CN" altLang="en-US" dirty="0" smtClean="0"/>
          </a:p>
          <a:p>
            <a:r>
              <a:rPr lang="en-US" dirty="0" smtClean="0"/>
              <a:t>rUCON0  = 0x245;   //</a:t>
            </a:r>
            <a:r>
              <a:rPr lang="zh-CN" altLang="en-US" dirty="0" smtClean="0"/>
              <a:t>控制寄存器</a:t>
            </a:r>
          </a:p>
          <a:p>
            <a:r>
              <a:rPr lang="en-US" dirty="0" smtClean="0"/>
              <a:t>     rUBRDIV0=( (</a:t>
            </a:r>
            <a:r>
              <a:rPr lang="en-US" dirty="0" err="1" smtClean="0"/>
              <a:t>int</a:t>
            </a:r>
            <a:r>
              <a:rPr lang="en-US" dirty="0" smtClean="0"/>
              <a:t>)(</a:t>
            </a:r>
            <a:r>
              <a:rPr lang="en-US" dirty="0" err="1" smtClean="0"/>
              <a:t>pclk</a:t>
            </a:r>
            <a:r>
              <a:rPr lang="en-US" dirty="0" smtClean="0"/>
              <a:t>/16./baud+0.5) -1 );	//</a:t>
            </a:r>
            <a:r>
              <a:rPr lang="zh-CN" altLang="en-US" dirty="0" smtClean="0"/>
              <a:t>波特率因子寄存器</a:t>
            </a:r>
            <a:r>
              <a:rPr lang="en-US" dirty="0" smtClean="0"/>
              <a:t>0</a:t>
            </a:r>
            <a:endParaRPr lang="zh-CN" altLang="en-US" dirty="0" smtClean="0"/>
          </a:p>
          <a:p>
            <a:r>
              <a:rPr lang="en-US" dirty="0" smtClean="0"/>
              <a:t>//  </a:t>
            </a:r>
            <a:r>
              <a:rPr lang="en-US" dirty="0" err="1" smtClean="0"/>
              <a:t>Console_Baud</a:t>
            </a:r>
            <a:r>
              <a:rPr lang="en-US" dirty="0" smtClean="0"/>
              <a:t> = baud;	</a:t>
            </a:r>
            <a:endParaRPr lang="zh-CN" altLang="en-US" dirty="0" smtClean="0"/>
          </a:p>
          <a:p>
            <a:r>
              <a:rPr lang="en-US" dirty="0" smtClean="0"/>
              <a:t>     for(</a:t>
            </a:r>
            <a:r>
              <a:rPr lang="en-US" dirty="0" err="1" smtClean="0"/>
              <a:t>i</a:t>
            </a:r>
            <a:r>
              <a:rPr lang="en-US" dirty="0" smtClean="0"/>
              <a:t>=0;i&lt;100;i++);</a:t>
            </a:r>
            <a:endParaRPr lang="zh-CN" altLang="en-US" dirty="0" smtClean="0"/>
          </a:p>
          <a:p>
            <a:r>
              <a:rPr lang="en-US" dirty="0" smtClean="0"/>
              <a:t>}</a:t>
            </a:r>
            <a:endParaRPr lang="zh-CN" altLang="en-US" dirty="0" smtClean="0"/>
          </a:p>
          <a:p>
            <a:endParaRPr lang="zh-CN" altLang="en-US" dirty="0"/>
          </a:p>
        </p:txBody>
      </p:sp>
      <p:sp>
        <p:nvSpPr>
          <p:cNvPr id="3" name="标题 2"/>
          <p:cNvSpPr>
            <a:spLocks noGrp="1"/>
          </p:cNvSpPr>
          <p:nvPr>
            <p:ph type="title"/>
          </p:nvPr>
        </p:nvSpPr>
        <p:spPr/>
        <p:txBody>
          <a:bodyPr/>
          <a:lstStyle/>
          <a:p>
            <a:r>
              <a:rPr lang="en-US" sz="4400" dirty="0" smtClean="0"/>
              <a:t>S3C2410X UART</a:t>
            </a:r>
            <a:r>
              <a:rPr lang="zh-CN" altLang="en-US" sz="4400" dirty="0" smtClean="0"/>
              <a:t>编程实例</a:t>
            </a:r>
            <a:endParaRPr lang="zh-CN" alt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090944"/>
          </a:xfrm>
        </p:spPr>
        <p:txBody>
          <a:bodyPr>
            <a:normAutofit fontScale="85000" lnSpcReduction="20000"/>
          </a:bodyPr>
          <a:lstStyle/>
          <a:p>
            <a:r>
              <a:rPr lang="en-US" dirty="0" smtClean="0"/>
              <a:t>void </a:t>
            </a:r>
            <a:r>
              <a:rPr lang="en-US" dirty="0" err="1" smtClean="0"/>
              <a:t>Uart_SendByten</a:t>
            </a:r>
            <a:r>
              <a:rPr lang="en-US" dirty="0" smtClean="0"/>
              <a:t>(</a:t>
            </a:r>
            <a:r>
              <a:rPr lang="en-US" dirty="0" err="1" smtClean="0"/>
              <a:t>int</a:t>
            </a:r>
            <a:r>
              <a:rPr lang="en-US" dirty="0" smtClean="0"/>
              <a:t> </a:t>
            </a:r>
            <a:r>
              <a:rPr lang="en-US" dirty="0" err="1" smtClean="0"/>
              <a:t>Uartnum</a:t>
            </a:r>
            <a:r>
              <a:rPr lang="en-US" dirty="0" smtClean="0"/>
              <a:t>, U8 data) </a:t>
            </a:r>
            <a:endParaRPr lang="zh-CN" altLang="en-US" dirty="0" smtClean="0"/>
          </a:p>
          <a:p>
            <a:r>
              <a:rPr lang="en-US" dirty="0" smtClean="0"/>
              <a:t>{   </a:t>
            </a:r>
            <a:endParaRPr lang="zh-CN" altLang="en-US" dirty="0" smtClean="0"/>
          </a:p>
          <a:p>
            <a:r>
              <a:rPr lang="en-US" dirty="0" smtClean="0"/>
              <a:t>     if(</a:t>
            </a:r>
            <a:r>
              <a:rPr lang="en-US" dirty="0" err="1" smtClean="0"/>
              <a:t>Uartnum</a:t>
            </a:r>
            <a:r>
              <a:rPr lang="en-US" dirty="0" smtClean="0"/>
              <a:t>==0) 	//</a:t>
            </a:r>
            <a:r>
              <a:rPr lang="zh-CN" altLang="en-US" dirty="0" smtClean="0"/>
              <a:t>串口</a:t>
            </a:r>
            <a:r>
              <a:rPr lang="en-US" dirty="0" smtClean="0"/>
              <a:t>0</a:t>
            </a:r>
            <a:endParaRPr lang="zh-CN" altLang="en-US" dirty="0" smtClean="0"/>
          </a:p>
          <a:p>
            <a:r>
              <a:rPr lang="en-US" dirty="0" smtClean="0"/>
              <a:t>     {</a:t>
            </a:r>
            <a:endParaRPr lang="zh-CN" altLang="en-US" dirty="0" smtClean="0"/>
          </a:p>
          <a:p>
            <a:r>
              <a:rPr lang="en-US" dirty="0" smtClean="0"/>
              <a:t>          while(!(rUTRSTAT0 &amp; 0x4));  	//</a:t>
            </a:r>
            <a:r>
              <a:rPr lang="zh-CN" altLang="en-US" dirty="0" smtClean="0"/>
              <a:t>等到</a:t>
            </a:r>
            <a:r>
              <a:rPr lang="en-US" dirty="0" smtClean="0"/>
              <a:t>THR</a:t>
            </a:r>
            <a:r>
              <a:rPr lang="zh-CN" altLang="en-US" dirty="0" smtClean="0"/>
              <a:t>为空</a:t>
            </a:r>
          </a:p>
          <a:p>
            <a:r>
              <a:rPr lang="en-US" dirty="0" smtClean="0"/>
              <a:t>          </a:t>
            </a:r>
            <a:r>
              <a:rPr lang="en-US" dirty="0" err="1" smtClean="0"/>
              <a:t>hudelay</a:t>
            </a:r>
            <a:r>
              <a:rPr lang="en-US" dirty="0" smtClean="0"/>
              <a:t>(10);</a:t>
            </a:r>
            <a:endParaRPr lang="zh-CN" altLang="en-US" dirty="0" smtClean="0"/>
          </a:p>
          <a:p>
            <a:r>
              <a:rPr lang="en-US" dirty="0" smtClean="0"/>
              <a:t>          WrUTXH0(data);	//</a:t>
            </a:r>
            <a:r>
              <a:rPr lang="zh-CN" altLang="en-US" dirty="0" smtClean="0"/>
              <a:t>向串口</a:t>
            </a:r>
            <a:r>
              <a:rPr lang="en-US" dirty="0" smtClean="0"/>
              <a:t>0</a:t>
            </a:r>
            <a:r>
              <a:rPr lang="zh-CN" altLang="en-US" dirty="0" smtClean="0"/>
              <a:t>发送一个字符</a:t>
            </a:r>
          </a:p>
          <a:p>
            <a:r>
              <a:rPr lang="en-US" dirty="0" smtClean="0"/>
              <a:t>     }</a:t>
            </a:r>
            <a:endParaRPr lang="zh-CN" altLang="en-US" dirty="0" smtClean="0"/>
          </a:p>
          <a:p>
            <a:r>
              <a:rPr lang="en-US" dirty="0" smtClean="0"/>
              <a:t>     Else	//</a:t>
            </a:r>
            <a:r>
              <a:rPr lang="zh-CN" altLang="en-US" dirty="0" smtClean="0"/>
              <a:t>串口</a:t>
            </a:r>
            <a:r>
              <a:rPr lang="en-US" dirty="0" smtClean="0"/>
              <a:t>1</a:t>
            </a:r>
            <a:endParaRPr lang="zh-CN" altLang="en-US" dirty="0" smtClean="0"/>
          </a:p>
          <a:p>
            <a:r>
              <a:rPr lang="en-US" dirty="0" smtClean="0"/>
              <a:t>     {</a:t>
            </a:r>
            <a:endParaRPr lang="zh-CN" altLang="en-US" dirty="0" smtClean="0"/>
          </a:p>
          <a:p>
            <a:r>
              <a:rPr lang="en-US" dirty="0" smtClean="0"/>
              <a:t>          while(!(rUTRSTAT1 &amp; 0x4));  	//</a:t>
            </a:r>
            <a:r>
              <a:rPr lang="zh-CN" altLang="en-US" dirty="0" smtClean="0"/>
              <a:t>等到</a:t>
            </a:r>
            <a:r>
              <a:rPr lang="en-US" dirty="0" smtClean="0"/>
              <a:t>THR</a:t>
            </a:r>
            <a:r>
              <a:rPr lang="zh-CN" altLang="en-US" dirty="0" smtClean="0"/>
              <a:t>为空</a:t>
            </a:r>
          </a:p>
          <a:p>
            <a:r>
              <a:rPr lang="en-US" dirty="0" smtClean="0"/>
              <a:t>          </a:t>
            </a:r>
            <a:r>
              <a:rPr lang="en-US" dirty="0" err="1" smtClean="0"/>
              <a:t>hudelay</a:t>
            </a:r>
            <a:r>
              <a:rPr lang="en-US" dirty="0" smtClean="0"/>
              <a:t>(10);</a:t>
            </a:r>
            <a:endParaRPr lang="zh-CN" altLang="en-US" dirty="0" smtClean="0"/>
          </a:p>
          <a:p>
            <a:r>
              <a:rPr lang="en-US" dirty="0" smtClean="0"/>
              <a:t>          WrUTXH1(data);	//</a:t>
            </a:r>
            <a:r>
              <a:rPr lang="zh-CN" altLang="en-US" dirty="0" smtClean="0"/>
              <a:t>向串口</a:t>
            </a:r>
            <a:r>
              <a:rPr lang="en-US" dirty="0" smtClean="0"/>
              <a:t>1</a:t>
            </a:r>
            <a:r>
              <a:rPr lang="zh-CN" altLang="en-US" dirty="0" smtClean="0"/>
              <a:t>发送一个字符</a:t>
            </a:r>
          </a:p>
          <a:p>
            <a:r>
              <a:rPr lang="en-US" dirty="0" smtClean="0"/>
              <a:t>     }</a:t>
            </a:r>
            <a:endParaRPr lang="zh-CN" altLang="en-US" dirty="0" smtClean="0"/>
          </a:p>
          <a:p>
            <a:endParaRPr lang="zh-CN" altLang="en-US" dirty="0" smtClean="0"/>
          </a:p>
          <a:p>
            <a:endParaRPr lang="zh-CN" altLang="en-US" dirty="0"/>
          </a:p>
        </p:txBody>
      </p:sp>
      <p:sp>
        <p:nvSpPr>
          <p:cNvPr id="3" name="标题 2"/>
          <p:cNvSpPr>
            <a:spLocks noGrp="1"/>
          </p:cNvSpPr>
          <p:nvPr>
            <p:ph type="title"/>
          </p:nvPr>
        </p:nvSpPr>
        <p:spPr/>
        <p:txBody>
          <a:bodyPr>
            <a:normAutofit/>
          </a:bodyPr>
          <a:lstStyle/>
          <a:p>
            <a:r>
              <a:rPr lang="en-US" sz="3700" dirty="0" smtClean="0"/>
              <a:t>S3C2410X UART</a:t>
            </a:r>
            <a:r>
              <a:rPr lang="zh-CN" altLang="en-US" sz="3700" dirty="0" smtClean="0"/>
              <a:t>编程实例</a:t>
            </a:r>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en-US" dirty="0" smtClean="0"/>
              <a:t>}</a:t>
            </a:r>
            <a:endParaRPr lang="zh-CN" altLang="en-US" dirty="0" smtClean="0"/>
          </a:p>
          <a:p>
            <a:r>
              <a:rPr lang="en-US" dirty="0" smtClean="0"/>
              <a:t>char </a:t>
            </a:r>
            <a:r>
              <a:rPr lang="en-US" dirty="0" err="1" smtClean="0"/>
              <a:t>Uart_Getchn</a:t>
            </a:r>
            <a:r>
              <a:rPr lang="en-US" dirty="0" smtClean="0"/>
              <a:t>(char* </a:t>
            </a:r>
            <a:r>
              <a:rPr lang="en-US" dirty="0" err="1" smtClean="0"/>
              <a:t>Revdata</a:t>
            </a:r>
            <a:r>
              <a:rPr lang="en-US" dirty="0" smtClean="0"/>
              <a:t>, </a:t>
            </a:r>
            <a:r>
              <a:rPr lang="en-US" dirty="0" err="1" smtClean="0"/>
              <a:t>int</a:t>
            </a:r>
            <a:r>
              <a:rPr lang="en-US" dirty="0" smtClean="0"/>
              <a:t> </a:t>
            </a:r>
            <a:r>
              <a:rPr lang="en-US" dirty="0" err="1" smtClean="0"/>
              <a:t>Uartnum</a:t>
            </a:r>
            <a:r>
              <a:rPr lang="en-US" dirty="0" smtClean="0"/>
              <a:t>, </a:t>
            </a:r>
            <a:r>
              <a:rPr lang="en-US" dirty="0" err="1" smtClean="0"/>
              <a:t>int</a:t>
            </a:r>
            <a:r>
              <a:rPr lang="en-US" dirty="0" smtClean="0"/>
              <a:t> timeout)</a:t>
            </a:r>
            <a:endParaRPr lang="zh-CN" altLang="en-US" dirty="0" smtClean="0"/>
          </a:p>
          <a:p>
            <a:r>
              <a:rPr lang="en-US" dirty="0" smtClean="0"/>
              <a:t>{</a:t>
            </a:r>
            <a:endParaRPr lang="zh-CN" altLang="en-US" dirty="0" smtClean="0"/>
          </a:p>
          <a:p>
            <a:r>
              <a:rPr lang="en-US" dirty="0" smtClean="0"/>
              <a:t>     if(</a:t>
            </a:r>
            <a:r>
              <a:rPr lang="en-US" dirty="0" err="1" smtClean="0"/>
              <a:t>Uartnum</a:t>
            </a:r>
            <a:r>
              <a:rPr lang="en-US" dirty="0" smtClean="0"/>
              <a:t>==0){</a:t>
            </a:r>
            <a:endParaRPr lang="zh-CN" altLang="en-US" dirty="0" smtClean="0"/>
          </a:p>
          <a:p>
            <a:r>
              <a:rPr lang="en-US" dirty="0" smtClean="0"/>
              <a:t>          while(!(rUTRSTAT0 &amp; 0x1)); 	//</a:t>
            </a:r>
            <a:r>
              <a:rPr lang="zh-CN" altLang="en-US" dirty="0" smtClean="0"/>
              <a:t>重复检查串口</a:t>
            </a:r>
            <a:r>
              <a:rPr lang="en-US" dirty="0" smtClean="0"/>
              <a:t>0</a:t>
            </a:r>
            <a:r>
              <a:rPr lang="zh-CN" altLang="en-US" dirty="0" smtClean="0"/>
              <a:t>直到收到字符</a:t>
            </a:r>
          </a:p>
          <a:p>
            <a:r>
              <a:rPr lang="en-US" dirty="0" smtClean="0"/>
              <a:t>          *</a:t>
            </a:r>
            <a:r>
              <a:rPr lang="en-US" dirty="0" err="1" smtClean="0"/>
              <a:t>Revdata</a:t>
            </a:r>
            <a:r>
              <a:rPr lang="en-US" dirty="0" smtClean="0"/>
              <a:t>=RdURXH0();	//</a:t>
            </a:r>
            <a:r>
              <a:rPr lang="zh-CN" altLang="en-US" dirty="0" smtClean="0"/>
              <a:t>从串口</a:t>
            </a:r>
            <a:r>
              <a:rPr lang="en-US" dirty="0" smtClean="0"/>
              <a:t>0</a:t>
            </a:r>
            <a:r>
              <a:rPr lang="zh-CN" altLang="en-US" dirty="0" smtClean="0"/>
              <a:t>接收一个字符</a:t>
            </a:r>
          </a:p>
          <a:p>
            <a:r>
              <a:rPr lang="en-US" dirty="0" smtClean="0"/>
              <a:t>          return TRUE;</a:t>
            </a:r>
            <a:endParaRPr lang="zh-CN" altLang="en-US" dirty="0" smtClean="0"/>
          </a:p>
          <a:p>
            <a:r>
              <a:rPr lang="en-US" dirty="0" smtClean="0"/>
              <a:t>     }</a:t>
            </a:r>
            <a:endParaRPr lang="zh-CN" altLang="en-US" dirty="0" smtClean="0"/>
          </a:p>
          <a:p>
            <a:r>
              <a:rPr lang="en-US" dirty="0" smtClean="0"/>
              <a:t> else{</a:t>
            </a:r>
            <a:endParaRPr lang="zh-CN" altLang="en-US" dirty="0" smtClean="0"/>
          </a:p>
          <a:p>
            <a:r>
              <a:rPr lang="en-US" dirty="0" smtClean="0"/>
              <a:t>          while(!(rUTRSTAT1 &amp; 0x1));	//</a:t>
            </a:r>
            <a:r>
              <a:rPr lang="zh-CN" altLang="en-US" dirty="0" smtClean="0"/>
              <a:t>重复检查串口</a:t>
            </a:r>
            <a:r>
              <a:rPr lang="en-US" dirty="0" smtClean="0"/>
              <a:t>1</a:t>
            </a:r>
            <a:r>
              <a:rPr lang="zh-CN" altLang="en-US" dirty="0" smtClean="0"/>
              <a:t>直到收到字符</a:t>
            </a:r>
          </a:p>
          <a:p>
            <a:r>
              <a:rPr lang="en-US" dirty="0" smtClean="0"/>
              <a:t>          *</a:t>
            </a:r>
            <a:r>
              <a:rPr lang="en-US" dirty="0" err="1" smtClean="0"/>
              <a:t>Revdata</a:t>
            </a:r>
            <a:r>
              <a:rPr lang="en-US" dirty="0" smtClean="0"/>
              <a:t>=RdURXH1();	//</a:t>
            </a:r>
            <a:r>
              <a:rPr lang="zh-CN" altLang="en-US" dirty="0" smtClean="0"/>
              <a:t>从串口</a:t>
            </a:r>
            <a:r>
              <a:rPr lang="en-US" dirty="0" smtClean="0"/>
              <a:t>1</a:t>
            </a:r>
            <a:r>
              <a:rPr lang="zh-CN" altLang="en-US" dirty="0" smtClean="0"/>
              <a:t>接收一个字符</a:t>
            </a:r>
          </a:p>
          <a:p>
            <a:r>
              <a:rPr lang="en-US" dirty="0" smtClean="0"/>
              <a:t>          return TRUE;</a:t>
            </a:r>
            <a:endParaRPr lang="zh-CN" altLang="en-US" dirty="0" smtClean="0"/>
          </a:p>
          <a:p>
            <a:r>
              <a:rPr lang="en-US" dirty="0" smtClean="0"/>
              <a:t>     }</a:t>
            </a:r>
            <a:endParaRPr lang="zh-CN" altLang="en-US" dirty="0" smtClean="0"/>
          </a:p>
          <a:p>
            <a:r>
              <a:rPr lang="en-US" dirty="0" smtClean="0"/>
              <a:t>}</a:t>
            </a:r>
            <a:endParaRPr lang="zh-CN" altLang="en-US" dirty="0"/>
          </a:p>
        </p:txBody>
      </p:sp>
      <p:sp>
        <p:nvSpPr>
          <p:cNvPr id="3" name="标题 2"/>
          <p:cNvSpPr>
            <a:spLocks noGrp="1"/>
          </p:cNvSpPr>
          <p:nvPr>
            <p:ph type="title"/>
          </p:nvPr>
        </p:nvSpPr>
        <p:spPr/>
        <p:txBody>
          <a:bodyPr/>
          <a:lstStyle/>
          <a:p>
            <a:r>
              <a:rPr lang="en-US" sz="4400" dirty="0" smtClean="0"/>
              <a:t>S3C2410X UART</a:t>
            </a:r>
            <a:r>
              <a:rPr lang="zh-CN" altLang="en-US" sz="4400" dirty="0" smtClean="0"/>
              <a:t>编程实例</a:t>
            </a:r>
            <a:endParaRPr lang="zh-CN" alt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dirty="0" smtClean="0"/>
              <a:t>A/D</a:t>
            </a:r>
            <a:r>
              <a:rPr lang="zh-CN" altLang="en-US" dirty="0" smtClean="0"/>
              <a:t>转换器是模拟信号源和</a:t>
            </a:r>
            <a:r>
              <a:rPr lang="en-US" dirty="0" smtClean="0"/>
              <a:t>CPU</a:t>
            </a:r>
            <a:r>
              <a:rPr lang="zh-CN" altLang="en-US" dirty="0" smtClean="0"/>
              <a:t>之间联系的接口，它的任务是将连续变化的模拟信号转换为数字信号，以便计算机和数字系统进行处理、存储、控制和显示。在工业控制和数据采集及许多其他领域中，</a:t>
            </a:r>
            <a:r>
              <a:rPr lang="en-US" dirty="0" smtClean="0"/>
              <a:t>A/D</a:t>
            </a:r>
            <a:r>
              <a:rPr lang="zh-CN" altLang="en-US" dirty="0" smtClean="0"/>
              <a:t>转换是不可缺少的。</a:t>
            </a:r>
          </a:p>
          <a:p>
            <a:r>
              <a:rPr lang="en-US" dirty="0" smtClean="0"/>
              <a:t>A/D</a:t>
            </a:r>
            <a:r>
              <a:rPr lang="zh-CN" altLang="en-US" dirty="0" smtClean="0"/>
              <a:t>转换器有以下类型：逐位比较型、积分型、计数型、并行比较型、电压－频率型，主要应根据使用场合的具体要求，按照转换速度、精度、价格、功能、接口条件等因素来决定选择何种类型。下面介绍常用的两种</a:t>
            </a:r>
            <a:r>
              <a:rPr lang="en-US" dirty="0" smtClean="0"/>
              <a:t>A/D</a:t>
            </a:r>
            <a:r>
              <a:rPr lang="zh-CN" altLang="en-US" dirty="0" smtClean="0"/>
              <a:t>转换器。</a:t>
            </a:r>
          </a:p>
          <a:p>
            <a:endParaRPr lang="zh-CN" altLang="en-US" dirty="0"/>
          </a:p>
        </p:txBody>
      </p:sp>
      <p:sp>
        <p:nvSpPr>
          <p:cNvPr id="3" name="标题 2"/>
          <p:cNvSpPr>
            <a:spLocks noGrp="1"/>
          </p:cNvSpPr>
          <p:nvPr>
            <p:ph type="title"/>
          </p:nvPr>
        </p:nvSpPr>
        <p:spPr/>
        <p:txBody>
          <a:bodyPr>
            <a:normAutofit/>
          </a:bodyPr>
          <a:lstStyle/>
          <a:p>
            <a:r>
              <a:rPr lang="en-US" sz="3700" dirty="0" smtClean="0"/>
              <a:t>A/D</a:t>
            </a:r>
            <a:r>
              <a:rPr lang="zh-CN" altLang="en-US" sz="3700" dirty="0" smtClean="0"/>
              <a:t>转换器简介</a:t>
            </a:r>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zh-CN" altLang="en-US" dirty="0" smtClean="0"/>
              <a:t>双积分式也称二重积分式，其实质是测量和比较两个积分的时间，一个是对模拟输入电压积分的时间</a:t>
            </a:r>
            <a:r>
              <a:rPr lang="en-US" i="1" dirty="0" smtClean="0"/>
              <a:t>T</a:t>
            </a:r>
            <a:r>
              <a:rPr lang="en-US" baseline="-25000" dirty="0" smtClean="0"/>
              <a:t>0</a:t>
            </a:r>
            <a:r>
              <a:rPr lang="zh-CN" altLang="en-US" dirty="0" smtClean="0"/>
              <a:t>，此时间往往是固定的；另一个是以充电后的电压为初值，对参考电源</a:t>
            </a:r>
            <a:r>
              <a:rPr lang="en-US" i="1" dirty="0" err="1" smtClean="0"/>
              <a:t>V</a:t>
            </a:r>
            <a:r>
              <a:rPr lang="en-US" baseline="-25000" dirty="0" err="1" smtClean="0"/>
              <a:t>Ref</a:t>
            </a:r>
            <a:r>
              <a:rPr lang="zh-CN" altLang="en-US" dirty="0" smtClean="0"/>
              <a:t>反向积分，积分电容被放电至零所需的时间</a:t>
            </a:r>
            <a:r>
              <a:rPr lang="en-US" i="1" dirty="0" smtClean="0"/>
              <a:t>T</a:t>
            </a:r>
            <a:r>
              <a:rPr lang="en-US" baseline="-25000" dirty="0" smtClean="0"/>
              <a:t>1</a:t>
            </a:r>
            <a:r>
              <a:rPr lang="zh-CN" altLang="en-US" dirty="0" smtClean="0"/>
              <a:t>。模拟输入电压</a:t>
            </a:r>
            <a:r>
              <a:rPr lang="en-US" i="1" dirty="0" smtClean="0"/>
              <a:t>V</a:t>
            </a:r>
            <a:r>
              <a:rPr lang="en-US" baseline="-25000" dirty="0" smtClean="0"/>
              <a:t>i</a:t>
            </a:r>
            <a:r>
              <a:rPr lang="zh-CN" altLang="en-US" dirty="0" smtClean="0"/>
              <a:t>与参考电压</a:t>
            </a:r>
            <a:r>
              <a:rPr lang="en-US" i="1" dirty="0" err="1" smtClean="0"/>
              <a:t>V</a:t>
            </a:r>
            <a:r>
              <a:rPr lang="en-US" baseline="-25000" dirty="0" err="1" smtClean="0"/>
              <a:t>Ref</a:t>
            </a:r>
            <a:r>
              <a:rPr lang="zh-CN" altLang="en-US" dirty="0" smtClean="0"/>
              <a:t>之比，等于上述两个时间之比。由于</a:t>
            </a:r>
            <a:r>
              <a:rPr lang="en-US" i="1" dirty="0" err="1" smtClean="0"/>
              <a:t>V</a:t>
            </a:r>
            <a:r>
              <a:rPr lang="en-US" baseline="-25000" dirty="0" err="1" smtClean="0"/>
              <a:t>Ref</a:t>
            </a:r>
            <a:r>
              <a:rPr lang="zh-CN" altLang="en-US" dirty="0" smtClean="0"/>
              <a:t>、</a:t>
            </a:r>
            <a:r>
              <a:rPr lang="en-US" i="1" dirty="0" smtClean="0"/>
              <a:t>T</a:t>
            </a:r>
            <a:r>
              <a:rPr lang="en-US" baseline="-25000" dirty="0" smtClean="0"/>
              <a:t>0</a:t>
            </a:r>
            <a:r>
              <a:rPr lang="zh-CN" altLang="en-US" dirty="0" smtClean="0"/>
              <a:t>固定，而放电时间</a:t>
            </a:r>
            <a:r>
              <a:rPr lang="en-US" i="1" dirty="0" smtClean="0"/>
              <a:t>T</a:t>
            </a:r>
            <a:r>
              <a:rPr lang="en-US" baseline="-25000" dirty="0" smtClean="0"/>
              <a:t>1</a:t>
            </a:r>
            <a:r>
              <a:rPr lang="zh-CN" altLang="en-US" dirty="0" smtClean="0"/>
              <a:t>可以测出，因而可计算出模拟输入电压的大小（</a:t>
            </a:r>
            <a:r>
              <a:rPr lang="en-US" i="1" dirty="0" err="1" smtClean="0"/>
              <a:t>V</a:t>
            </a:r>
            <a:r>
              <a:rPr lang="en-US" baseline="-25000" dirty="0" err="1" smtClean="0"/>
              <a:t>Ref</a:t>
            </a:r>
            <a:r>
              <a:rPr lang="zh-CN" altLang="en-US" dirty="0" smtClean="0"/>
              <a:t>与</a:t>
            </a:r>
            <a:r>
              <a:rPr lang="en-US" i="1" dirty="0" smtClean="0"/>
              <a:t>V</a:t>
            </a:r>
            <a:r>
              <a:rPr lang="en-US" baseline="-25000" dirty="0" smtClean="0"/>
              <a:t>i</a:t>
            </a:r>
            <a:r>
              <a:rPr lang="zh-CN" altLang="en-US" dirty="0" smtClean="0"/>
              <a:t>符号相反）。</a:t>
            </a:r>
          </a:p>
          <a:p>
            <a:r>
              <a:rPr lang="zh-CN" altLang="en-US" dirty="0" smtClean="0"/>
              <a:t>由于</a:t>
            </a:r>
            <a:r>
              <a:rPr lang="en-US" i="1" dirty="0" smtClean="0"/>
              <a:t>T</a:t>
            </a:r>
            <a:r>
              <a:rPr lang="en-US" baseline="-25000" dirty="0" smtClean="0"/>
              <a:t>0</a:t>
            </a:r>
            <a:r>
              <a:rPr lang="zh-CN" altLang="en-US" dirty="0" smtClean="0"/>
              <a:t>、</a:t>
            </a:r>
            <a:r>
              <a:rPr lang="en-US" i="1" dirty="0" err="1" smtClean="0"/>
              <a:t>V</a:t>
            </a:r>
            <a:r>
              <a:rPr lang="en-US" baseline="-25000" dirty="0" err="1" smtClean="0"/>
              <a:t>Ref</a:t>
            </a:r>
            <a:r>
              <a:rPr lang="zh-CN" altLang="en-US" dirty="0" smtClean="0"/>
              <a:t>为已知的固定常数，因此反向积分时间</a:t>
            </a:r>
            <a:r>
              <a:rPr lang="en-US" i="1" dirty="0" smtClean="0"/>
              <a:t>T</a:t>
            </a:r>
            <a:r>
              <a:rPr lang="en-US" baseline="-25000" dirty="0" smtClean="0"/>
              <a:t>1</a:t>
            </a:r>
            <a:r>
              <a:rPr lang="zh-CN" altLang="en-US" dirty="0" smtClean="0"/>
              <a:t>与输入模拟电压</a:t>
            </a:r>
            <a:r>
              <a:rPr lang="en-US" i="1" dirty="0" smtClean="0"/>
              <a:t>V</a:t>
            </a:r>
            <a:r>
              <a:rPr lang="en-US" baseline="-25000" dirty="0" smtClean="0"/>
              <a:t>i</a:t>
            </a:r>
            <a:r>
              <a:rPr lang="zh-CN" altLang="en-US" dirty="0" smtClean="0"/>
              <a:t>在</a:t>
            </a:r>
            <a:r>
              <a:rPr lang="en-US" i="1" dirty="0" smtClean="0"/>
              <a:t>T</a:t>
            </a:r>
            <a:r>
              <a:rPr lang="en-US" baseline="-25000" dirty="0" smtClean="0"/>
              <a:t>0</a:t>
            </a:r>
            <a:r>
              <a:rPr lang="zh-CN" altLang="en-US" dirty="0" smtClean="0"/>
              <a:t>时间内的平均值成正比。输入电压</a:t>
            </a:r>
            <a:r>
              <a:rPr lang="en-US" i="1" dirty="0" smtClean="0"/>
              <a:t>V</a:t>
            </a:r>
            <a:r>
              <a:rPr lang="en-US" baseline="-25000" dirty="0" smtClean="0"/>
              <a:t>i</a:t>
            </a:r>
            <a:r>
              <a:rPr lang="zh-CN" altLang="en-US" dirty="0" smtClean="0"/>
              <a:t>愈高，</a:t>
            </a:r>
            <a:r>
              <a:rPr lang="en-US" i="1" dirty="0" smtClean="0"/>
              <a:t>V</a:t>
            </a:r>
            <a:r>
              <a:rPr lang="en-US" baseline="-25000" dirty="0" smtClean="0"/>
              <a:t>i</a:t>
            </a:r>
            <a:r>
              <a:rPr lang="zh-CN" altLang="en-US" dirty="0" smtClean="0"/>
              <a:t>愈大，</a:t>
            </a:r>
            <a:r>
              <a:rPr lang="en-US" i="1" dirty="0" smtClean="0"/>
              <a:t>T</a:t>
            </a:r>
            <a:r>
              <a:rPr lang="en-US" baseline="-25000" dirty="0" smtClean="0"/>
              <a:t>1</a:t>
            </a:r>
            <a:r>
              <a:rPr lang="zh-CN" altLang="en-US" dirty="0" smtClean="0"/>
              <a:t>就愈长。在</a:t>
            </a:r>
            <a:r>
              <a:rPr lang="en-US" i="1" dirty="0" smtClean="0"/>
              <a:t>T</a:t>
            </a:r>
            <a:r>
              <a:rPr lang="en-US" baseline="-25000" dirty="0" smtClean="0"/>
              <a:t>1</a:t>
            </a:r>
            <a:r>
              <a:rPr lang="zh-CN" altLang="en-US" dirty="0" smtClean="0"/>
              <a:t>开始时刻，控制逻辑同时打开计数器的控制门开始计数，直到积分器恢复到零电平时，计数停止，则计数器所计出的数字即正比于输入电压</a:t>
            </a:r>
            <a:r>
              <a:rPr lang="en-US" i="1" dirty="0" smtClean="0"/>
              <a:t>V</a:t>
            </a:r>
            <a:r>
              <a:rPr lang="en-US" baseline="-25000" dirty="0" smtClean="0"/>
              <a:t>i</a:t>
            </a:r>
            <a:r>
              <a:rPr lang="zh-CN" altLang="en-US" dirty="0" smtClean="0"/>
              <a:t>在</a:t>
            </a:r>
            <a:r>
              <a:rPr lang="en-US" i="1" dirty="0" smtClean="0"/>
              <a:t>T</a:t>
            </a:r>
            <a:r>
              <a:rPr lang="en-US" baseline="-25000" dirty="0" smtClean="0"/>
              <a:t>0</a:t>
            </a:r>
            <a:r>
              <a:rPr lang="zh-CN" altLang="en-US" dirty="0" smtClean="0"/>
              <a:t>时间内的平均值，于是完成了一次</a:t>
            </a:r>
            <a:r>
              <a:rPr lang="en-US" dirty="0" smtClean="0"/>
              <a:t>A/D</a:t>
            </a:r>
            <a:r>
              <a:rPr lang="zh-CN" altLang="en-US" dirty="0" smtClean="0"/>
              <a:t>转换。</a:t>
            </a:r>
          </a:p>
          <a:p>
            <a:r>
              <a:rPr lang="zh-CN" altLang="en-US" dirty="0" smtClean="0"/>
              <a:t>由于双积分型</a:t>
            </a:r>
            <a:r>
              <a:rPr lang="en-US" dirty="0" smtClean="0"/>
              <a:t>A/D</a:t>
            </a:r>
            <a:r>
              <a:rPr lang="zh-CN" altLang="en-US" dirty="0" smtClean="0"/>
              <a:t>转换是测量输入电压</a:t>
            </a:r>
            <a:r>
              <a:rPr lang="en-US" i="1" dirty="0" smtClean="0"/>
              <a:t>V</a:t>
            </a:r>
            <a:r>
              <a:rPr lang="en-US" baseline="-25000" dirty="0" smtClean="0"/>
              <a:t>i</a:t>
            </a:r>
            <a:r>
              <a:rPr lang="zh-CN" altLang="en-US" dirty="0" smtClean="0"/>
              <a:t>在</a:t>
            </a:r>
            <a:r>
              <a:rPr lang="en-US" i="1" dirty="0" smtClean="0"/>
              <a:t>T</a:t>
            </a:r>
            <a:r>
              <a:rPr lang="en-US" baseline="-25000" dirty="0" smtClean="0"/>
              <a:t>0</a:t>
            </a:r>
            <a:r>
              <a:rPr lang="zh-CN" altLang="en-US" dirty="0" smtClean="0"/>
              <a:t>时间内的平均值，所以对常态干扰（串摸干扰）有很强的抑制作用，尤其对正负波形对称的干扰信号，抑制效果更好。</a:t>
            </a:r>
          </a:p>
          <a:p>
            <a:endParaRPr lang="zh-CN" altLang="en-US" dirty="0"/>
          </a:p>
        </p:txBody>
      </p:sp>
      <p:sp>
        <p:nvSpPr>
          <p:cNvPr id="3" name="标题 2"/>
          <p:cNvSpPr>
            <a:spLocks noGrp="1"/>
          </p:cNvSpPr>
          <p:nvPr>
            <p:ph type="title"/>
          </p:nvPr>
        </p:nvSpPr>
        <p:spPr/>
        <p:txBody>
          <a:bodyPr>
            <a:normAutofit/>
          </a:bodyPr>
          <a:lstStyle/>
          <a:p>
            <a:r>
              <a:rPr lang="zh-CN" altLang="en-US" sz="3700" dirty="0" smtClean="0"/>
              <a:t>双积分型的</a:t>
            </a:r>
            <a:r>
              <a:rPr lang="en-US" sz="3700" dirty="0" smtClean="0"/>
              <a:t>A/D</a:t>
            </a:r>
            <a:r>
              <a:rPr lang="zh-CN" altLang="en-US" sz="3700" dirty="0" smtClean="0"/>
              <a:t>转换器</a:t>
            </a: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逐次逼近型（也称逐位比较式）的</a:t>
            </a:r>
            <a:r>
              <a:rPr lang="en-US" dirty="0" smtClean="0"/>
              <a:t>A/D</a:t>
            </a:r>
            <a:r>
              <a:rPr lang="zh-CN" altLang="en-US" dirty="0" smtClean="0"/>
              <a:t>转换器的应用比积分型更为广泛，其原理框图如图</a:t>
            </a:r>
            <a:r>
              <a:rPr lang="en-US" dirty="0" smtClean="0"/>
              <a:t>4-18</a:t>
            </a:r>
            <a:r>
              <a:rPr lang="zh-CN" altLang="en-US" dirty="0" smtClean="0"/>
              <a:t>（</a:t>
            </a:r>
            <a:r>
              <a:rPr lang="en-US" dirty="0" smtClean="0"/>
              <a:t>a</a:t>
            </a:r>
            <a:r>
              <a:rPr lang="zh-CN" altLang="en-US" dirty="0" smtClean="0"/>
              <a:t>）所示，主要由逐次逼近寄存器</a:t>
            </a:r>
            <a:r>
              <a:rPr lang="en-US" dirty="0" smtClean="0"/>
              <a:t>SAR</a:t>
            </a:r>
            <a:r>
              <a:rPr lang="zh-CN" altLang="en-US" dirty="0" smtClean="0"/>
              <a:t>、</a:t>
            </a:r>
            <a:r>
              <a:rPr lang="en-US" dirty="0" smtClean="0"/>
              <a:t>D/A</a:t>
            </a:r>
            <a:r>
              <a:rPr lang="zh-CN" altLang="en-US" dirty="0" smtClean="0"/>
              <a:t>转换器、比较器以及时序和控制逻辑等部分组成。它的实质是逐次把设定的</a:t>
            </a:r>
            <a:r>
              <a:rPr lang="en-US" dirty="0" smtClean="0"/>
              <a:t>SAR</a:t>
            </a:r>
            <a:r>
              <a:rPr lang="zh-CN" altLang="en-US" dirty="0" smtClean="0"/>
              <a:t>寄存器中的数字量经</a:t>
            </a:r>
            <a:r>
              <a:rPr lang="en-US" dirty="0" smtClean="0"/>
              <a:t>D/A</a:t>
            </a:r>
            <a:r>
              <a:rPr lang="zh-CN" altLang="en-US" dirty="0" smtClean="0"/>
              <a:t>转换后得到电压</a:t>
            </a:r>
            <a:r>
              <a:rPr lang="en-US" i="1" dirty="0" err="1" smtClean="0"/>
              <a:t>V</a:t>
            </a:r>
            <a:r>
              <a:rPr lang="en-US" baseline="-25000" dirty="0" err="1" smtClean="0"/>
              <a:t>c</a:t>
            </a:r>
            <a:r>
              <a:rPr lang="zh-CN" altLang="en-US" dirty="0" smtClean="0"/>
              <a:t>与待转换模拟电压</a:t>
            </a:r>
            <a:r>
              <a:rPr lang="en-US" i="1" dirty="0" smtClean="0"/>
              <a:t>V</a:t>
            </a:r>
            <a:r>
              <a:rPr lang="en-US" baseline="-25000" dirty="0" smtClean="0"/>
              <a:t>o</a:t>
            </a:r>
            <a:r>
              <a:rPr lang="zh-CN" altLang="en-US" dirty="0" smtClean="0"/>
              <a:t>进行比较。比较时，先从</a:t>
            </a:r>
            <a:r>
              <a:rPr lang="en-US" dirty="0" smtClean="0"/>
              <a:t>SAR</a:t>
            </a:r>
            <a:r>
              <a:rPr lang="zh-CN" altLang="en-US" dirty="0" smtClean="0"/>
              <a:t>的最高位开始，逐次确定各位的数码应是“</a:t>
            </a:r>
            <a:r>
              <a:rPr lang="en-US" dirty="0" smtClean="0"/>
              <a:t>1</a:t>
            </a:r>
            <a:r>
              <a:rPr lang="zh-CN" altLang="en-US" dirty="0" smtClean="0"/>
              <a:t>”还是“</a:t>
            </a:r>
            <a:r>
              <a:rPr lang="en-US" dirty="0" smtClean="0"/>
              <a:t>0</a:t>
            </a:r>
            <a:r>
              <a:rPr lang="zh-CN" altLang="en-US" dirty="0" smtClean="0"/>
              <a:t>”</a:t>
            </a:r>
            <a:r>
              <a:rPr lang="en-US" altLang="zh-CN" dirty="0" smtClean="0"/>
              <a:t>.</a:t>
            </a:r>
            <a:endParaRPr lang="zh-CN" altLang="en-US" dirty="0"/>
          </a:p>
        </p:txBody>
      </p:sp>
      <p:sp>
        <p:nvSpPr>
          <p:cNvPr id="3" name="标题 2"/>
          <p:cNvSpPr>
            <a:spLocks noGrp="1"/>
          </p:cNvSpPr>
          <p:nvPr>
            <p:ph type="title"/>
          </p:nvPr>
        </p:nvSpPr>
        <p:spPr/>
        <p:txBody>
          <a:bodyPr>
            <a:normAutofit fontScale="90000"/>
          </a:bodyPr>
          <a:lstStyle/>
          <a:p>
            <a:r>
              <a:rPr lang="en-US" altLang="zh-CN" dirty="0" smtClean="0"/>
              <a:t/>
            </a:r>
            <a:br>
              <a:rPr lang="en-US" altLang="zh-CN" dirty="0" smtClean="0"/>
            </a:br>
            <a:r>
              <a:rPr lang="zh-CN" altLang="en-US" dirty="0" smtClean="0"/>
              <a:t>逐次逼近型的</a:t>
            </a:r>
            <a:r>
              <a:rPr lang="en-US" dirty="0" smtClean="0"/>
              <a:t>A/D</a:t>
            </a:r>
            <a:r>
              <a:rPr lang="zh-CN" altLang="en-US" dirty="0" smtClean="0"/>
              <a:t>转换器</a:t>
            </a:r>
            <a:br>
              <a:rPr lang="zh-CN" altLang="en-US" dirty="0" smtClean="0"/>
            </a:br>
            <a:endParaRPr lang="zh-CN" altLang="en-US"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分辨率（</a:t>
            </a:r>
            <a:r>
              <a:rPr lang="en-US" dirty="0" smtClean="0"/>
              <a:t>Resolution</a:t>
            </a:r>
            <a:r>
              <a:rPr lang="zh-CN" altLang="en-US" dirty="0" smtClean="0"/>
              <a:t>）反映</a:t>
            </a:r>
            <a:r>
              <a:rPr lang="en-US" dirty="0" smtClean="0"/>
              <a:t>A/D</a:t>
            </a:r>
            <a:r>
              <a:rPr lang="zh-CN" altLang="en-US" dirty="0" smtClean="0"/>
              <a:t>转换器对输入微小变化响应的能力，通常用数字输出最低位（</a:t>
            </a:r>
            <a:r>
              <a:rPr lang="en-US" dirty="0" smtClean="0"/>
              <a:t>LSB</a:t>
            </a:r>
            <a:r>
              <a:rPr lang="zh-CN" altLang="en-US" dirty="0" smtClean="0"/>
              <a:t>）所对应的模拟输入的电平值表示。</a:t>
            </a:r>
            <a:r>
              <a:rPr lang="en-US" i="1" dirty="0" smtClean="0"/>
              <a:t>n</a:t>
            </a:r>
            <a:r>
              <a:rPr lang="zh-CN" altLang="en-US" dirty="0" smtClean="0"/>
              <a:t>位</a:t>
            </a:r>
            <a:r>
              <a:rPr lang="en-US" dirty="0" smtClean="0"/>
              <a:t>A/D</a:t>
            </a:r>
            <a:r>
              <a:rPr lang="zh-CN" altLang="en-US" dirty="0" smtClean="0"/>
              <a:t>能反应</a:t>
            </a:r>
            <a:r>
              <a:rPr lang="en-US" dirty="0" smtClean="0"/>
              <a:t>1/2</a:t>
            </a:r>
            <a:r>
              <a:rPr lang="en-US" i="1" baseline="30000" dirty="0" smtClean="0"/>
              <a:t>n</a:t>
            </a:r>
            <a:r>
              <a:rPr lang="zh-CN" altLang="en-US" dirty="0" smtClean="0"/>
              <a:t>满量程的模拟输入电平。由于分辨率直接与转换器的位数有关，所以一般也可简单地用数字量的位数来表示分辨率，即</a:t>
            </a:r>
            <a:r>
              <a:rPr lang="en-US" i="1" dirty="0" smtClean="0"/>
              <a:t>n</a:t>
            </a:r>
            <a:r>
              <a:rPr lang="zh-CN" altLang="en-US" dirty="0" smtClean="0"/>
              <a:t>位二进制数，最低位所具有的权值，就是它的分辨率。</a:t>
            </a:r>
          </a:p>
          <a:p>
            <a:r>
              <a:rPr lang="zh-CN" altLang="en-US" dirty="0" smtClean="0"/>
              <a:t>值得注意的是，分辨率与精度是两个不同的概念，不要把两者相混淆。即使分辨率很高，也可能由于温度漂移、线性度等原因，而使其精度不够高。</a:t>
            </a:r>
          </a:p>
          <a:p>
            <a:endParaRPr lang="zh-CN" altLang="en-US" dirty="0"/>
          </a:p>
        </p:txBody>
      </p:sp>
      <p:sp>
        <p:nvSpPr>
          <p:cNvPr id="3" name="标题 2"/>
          <p:cNvSpPr>
            <a:spLocks noGrp="1"/>
          </p:cNvSpPr>
          <p:nvPr>
            <p:ph type="title"/>
          </p:nvPr>
        </p:nvSpPr>
        <p:spPr/>
        <p:txBody>
          <a:bodyPr>
            <a:normAutofit/>
          </a:bodyPr>
          <a:lstStyle/>
          <a:p>
            <a:r>
              <a:rPr lang="zh-CN" altLang="en-US" sz="3700" dirty="0" smtClean="0"/>
              <a:t>分辨率</a:t>
            </a: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62500" lnSpcReduction="20000"/>
          </a:bodyPr>
          <a:lstStyle/>
          <a:p>
            <a:r>
              <a:rPr lang="zh-CN" altLang="en-US" dirty="0" smtClean="0"/>
              <a:t>精度（</a:t>
            </a:r>
            <a:r>
              <a:rPr lang="en-US" dirty="0" smtClean="0"/>
              <a:t>Accuracy</a:t>
            </a:r>
            <a:r>
              <a:rPr lang="zh-CN" altLang="en-US" dirty="0" smtClean="0"/>
              <a:t>）有绝对精度（</a:t>
            </a:r>
            <a:r>
              <a:rPr lang="en-US" dirty="0" smtClean="0"/>
              <a:t>Absolute Accuracy</a:t>
            </a:r>
            <a:r>
              <a:rPr lang="zh-CN" altLang="en-US" dirty="0" smtClean="0"/>
              <a:t>）和相对精度（</a:t>
            </a:r>
            <a:r>
              <a:rPr lang="en-US" dirty="0" smtClean="0"/>
              <a:t>Relative Accuracy</a:t>
            </a:r>
            <a:r>
              <a:rPr lang="zh-CN" altLang="en-US" dirty="0" smtClean="0"/>
              <a:t>）两种表示方法。</a:t>
            </a:r>
          </a:p>
          <a:p>
            <a:r>
              <a:rPr lang="zh-CN" altLang="en-US" dirty="0" smtClean="0"/>
              <a:t>（</a:t>
            </a:r>
            <a:r>
              <a:rPr lang="en-US" dirty="0" smtClean="0"/>
              <a:t>1</a:t>
            </a:r>
            <a:r>
              <a:rPr lang="zh-CN" altLang="en-US" dirty="0" smtClean="0"/>
              <a:t>）绝对误差</a:t>
            </a:r>
          </a:p>
          <a:p>
            <a:r>
              <a:rPr lang="zh-CN" altLang="en-US" dirty="0" smtClean="0"/>
              <a:t>在一个转换器中，对应于一个数字量的实际模拟输入电压和理想的模拟输入电压之差并非是一个常数。我们把它们之间的差的最大值，定义为“绝对误差”。通常以数字量的最小有效位（</a:t>
            </a:r>
            <a:r>
              <a:rPr lang="en-US" dirty="0" smtClean="0"/>
              <a:t>LSB</a:t>
            </a:r>
            <a:r>
              <a:rPr lang="zh-CN" altLang="en-US" dirty="0" smtClean="0"/>
              <a:t>）的分数值来表示绝对误差，如</a:t>
            </a:r>
            <a:r>
              <a:rPr lang="en-US" dirty="0" smtClean="0"/>
              <a:t>±1LSB</a:t>
            </a:r>
            <a:r>
              <a:rPr lang="zh-CN" altLang="en-US" dirty="0" smtClean="0"/>
              <a:t>等。绝对误差包括量化误差和其他所有误差。</a:t>
            </a:r>
          </a:p>
          <a:p>
            <a:r>
              <a:rPr lang="zh-CN" altLang="en-US" dirty="0" smtClean="0"/>
              <a:t>（</a:t>
            </a:r>
            <a:r>
              <a:rPr lang="en-US" dirty="0" smtClean="0"/>
              <a:t>2</a:t>
            </a:r>
            <a:r>
              <a:rPr lang="zh-CN" altLang="en-US" dirty="0" smtClean="0"/>
              <a:t>）相对误差</a:t>
            </a:r>
          </a:p>
          <a:p>
            <a:r>
              <a:rPr lang="zh-CN" altLang="en-US" dirty="0" smtClean="0"/>
              <a:t>相对误差是指整个转换范围内，任一数字量所对应的模拟输入量的实际值与理论值之差，用模拟电压满量程的百分比表示。</a:t>
            </a:r>
          </a:p>
          <a:p>
            <a:r>
              <a:rPr lang="zh-CN" altLang="en-US" dirty="0" smtClean="0"/>
              <a:t>例如，满量程为</a:t>
            </a:r>
            <a:r>
              <a:rPr lang="en-US" dirty="0" smtClean="0"/>
              <a:t>10V</a:t>
            </a:r>
            <a:r>
              <a:rPr lang="zh-CN" altLang="en-US" dirty="0" smtClean="0"/>
              <a:t>，</a:t>
            </a:r>
            <a:r>
              <a:rPr lang="en-US" dirty="0" smtClean="0"/>
              <a:t>10</a:t>
            </a:r>
            <a:r>
              <a:rPr lang="zh-CN" altLang="en-US" dirty="0" smtClean="0"/>
              <a:t>位</a:t>
            </a:r>
            <a:r>
              <a:rPr lang="en-US" dirty="0" smtClean="0"/>
              <a:t>A/D</a:t>
            </a:r>
            <a:r>
              <a:rPr lang="zh-CN" altLang="en-US" dirty="0" smtClean="0"/>
              <a:t>芯片，若其绝对精度为</a:t>
            </a:r>
            <a:r>
              <a:rPr lang="en-US" dirty="0" smtClean="0"/>
              <a:t> ± 1/2LSB</a:t>
            </a:r>
            <a:r>
              <a:rPr lang="zh-CN" altLang="en-US" dirty="0" smtClean="0"/>
              <a:t>，则其最小有效位的量化单位为</a:t>
            </a:r>
            <a:r>
              <a:rPr lang="en-US" dirty="0" smtClean="0"/>
              <a:t>9.77mV</a:t>
            </a:r>
            <a:r>
              <a:rPr lang="zh-CN" altLang="en-US" dirty="0" smtClean="0"/>
              <a:t>，其绝对精度为</a:t>
            </a:r>
            <a:r>
              <a:rPr lang="en-US" dirty="0" smtClean="0"/>
              <a:t>4.88mV</a:t>
            </a:r>
            <a:r>
              <a:rPr lang="zh-CN" altLang="en-US" dirty="0" smtClean="0"/>
              <a:t>，其相对精度为</a:t>
            </a:r>
            <a:r>
              <a:rPr lang="en-US" dirty="0" smtClean="0"/>
              <a:t>0.048%</a:t>
            </a:r>
            <a:r>
              <a:rPr lang="zh-CN" altLang="en-US" dirty="0" smtClean="0"/>
              <a:t>。</a:t>
            </a:r>
          </a:p>
          <a:p>
            <a:r>
              <a:rPr lang="zh-CN" altLang="en-US" dirty="0" smtClean="0"/>
              <a:t>（</a:t>
            </a:r>
            <a:r>
              <a:rPr lang="en-US" dirty="0" smtClean="0"/>
              <a:t>3</a:t>
            </a:r>
            <a:r>
              <a:rPr lang="zh-CN" altLang="en-US" dirty="0" smtClean="0"/>
              <a:t>）转换时间</a:t>
            </a:r>
          </a:p>
          <a:p>
            <a:r>
              <a:rPr lang="zh-CN" altLang="en-US" dirty="0" smtClean="0"/>
              <a:t>转换时间（</a:t>
            </a:r>
            <a:r>
              <a:rPr lang="en-US" dirty="0" smtClean="0"/>
              <a:t>Conversion Time</a:t>
            </a:r>
            <a:r>
              <a:rPr lang="zh-CN" altLang="en-US" dirty="0" smtClean="0"/>
              <a:t>）是指完成一次</a:t>
            </a:r>
            <a:r>
              <a:rPr lang="en-US" dirty="0" smtClean="0"/>
              <a:t>A/D</a:t>
            </a:r>
            <a:r>
              <a:rPr lang="zh-CN" altLang="en-US" dirty="0" smtClean="0"/>
              <a:t>转换所需的时间，即由发出启动转换命令信号到转换结束信号开始有效的时间间隔。</a:t>
            </a:r>
          </a:p>
          <a:p>
            <a:r>
              <a:rPr lang="zh-CN" altLang="en-US" dirty="0" smtClean="0"/>
              <a:t>转换时间的倒数称为转换速率，如</a:t>
            </a:r>
            <a:r>
              <a:rPr lang="en-US" dirty="0" smtClean="0"/>
              <a:t>AD570</a:t>
            </a:r>
            <a:r>
              <a:rPr lang="zh-CN" altLang="en-US" dirty="0" smtClean="0"/>
              <a:t>的转换时间为</a:t>
            </a:r>
            <a:r>
              <a:rPr lang="en-US" dirty="0" smtClean="0"/>
              <a:t>25</a:t>
            </a:r>
            <a:r>
              <a:rPr lang="en-US" dirty="0" smtClean="0">
                <a:sym typeface="Symbol"/>
              </a:rPr>
              <a:t></a:t>
            </a:r>
            <a:r>
              <a:rPr lang="en-US" dirty="0" smtClean="0"/>
              <a:t>s</a:t>
            </a:r>
            <a:r>
              <a:rPr lang="zh-CN" altLang="en-US" dirty="0" smtClean="0"/>
              <a:t>，其转换速率为</a:t>
            </a:r>
            <a:r>
              <a:rPr lang="en-US" dirty="0" smtClean="0"/>
              <a:t>40kHz</a:t>
            </a:r>
            <a:r>
              <a:rPr lang="zh-CN" altLang="en-US" dirty="0" smtClean="0"/>
              <a:t>。</a:t>
            </a:r>
          </a:p>
        </p:txBody>
      </p:sp>
      <p:sp>
        <p:nvSpPr>
          <p:cNvPr id="3" name="标题 2"/>
          <p:cNvSpPr>
            <a:spLocks noGrp="1"/>
          </p:cNvSpPr>
          <p:nvPr>
            <p:ph type="title"/>
          </p:nvPr>
        </p:nvSpPr>
        <p:spPr/>
        <p:txBody>
          <a:bodyPr>
            <a:noAutofit/>
          </a:bodyPr>
          <a:lstStyle/>
          <a:p>
            <a:r>
              <a:rPr lang="en-US" altLang="zh-CN" sz="3700" dirty="0" smtClean="0"/>
              <a:t/>
            </a:r>
            <a:br>
              <a:rPr lang="en-US" altLang="zh-CN" sz="3700" dirty="0" smtClean="0"/>
            </a:br>
            <a:r>
              <a:rPr lang="zh-CN" altLang="en-US" sz="3700" dirty="0" smtClean="0"/>
              <a:t>精度</a:t>
            </a:r>
            <a:br>
              <a:rPr lang="zh-CN" altLang="en-US" sz="3700" dirty="0" smtClean="0"/>
            </a:b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62500" lnSpcReduction="20000"/>
          </a:bodyPr>
          <a:lstStyle/>
          <a:p>
            <a:r>
              <a:rPr lang="zh-CN" altLang="en-US" dirty="0" smtClean="0"/>
              <a:t>（</a:t>
            </a:r>
            <a:r>
              <a:rPr lang="en-US" dirty="0" smtClean="0"/>
              <a:t>4</a:t>
            </a:r>
            <a:r>
              <a:rPr lang="zh-CN" altLang="en-US" dirty="0" smtClean="0"/>
              <a:t>）电源灵敏度</a:t>
            </a:r>
          </a:p>
          <a:p>
            <a:r>
              <a:rPr lang="zh-CN" altLang="en-US" dirty="0" smtClean="0"/>
              <a:t>电源灵敏度（</a:t>
            </a:r>
            <a:r>
              <a:rPr lang="en-US" dirty="0" smtClean="0"/>
              <a:t>Power Supply Sensitivity</a:t>
            </a:r>
            <a:r>
              <a:rPr lang="zh-CN" altLang="en-US" dirty="0" smtClean="0"/>
              <a:t>）是指</a:t>
            </a:r>
            <a:r>
              <a:rPr lang="en-US" dirty="0" smtClean="0"/>
              <a:t>A/D</a:t>
            </a:r>
            <a:r>
              <a:rPr lang="zh-CN" altLang="en-US" dirty="0" smtClean="0"/>
              <a:t>转换芯片的供电电源的电压发生变化时，产生的转换误差。一般用电源电压变化</a:t>
            </a:r>
            <a:r>
              <a:rPr lang="en-US" dirty="0" smtClean="0"/>
              <a:t>1%</a:t>
            </a:r>
            <a:r>
              <a:rPr lang="zh-CN" altLang="en-US" dirty="0" smtClean="0"/>
              <a:t>时相当的模拟量变化的百分数来表示。</a:t>
            </a:r>
          </a:p>
          <a:p>
            <a:pPr>
              <a:buNone/>
            </a:pPr>
            <a:endParaRPr lang="en-US" altLang="zh-CN" dirty="0" smtClean="0"/>
          </a:p>
          <a:p>
            <a:r>
              <a:rPr lang="zh-CN" altLang="en-US" dirty="0" smtClean="0"/>
              <a:t>（</a:t>
            </a:r>
            <a:r>
              <a:rPr lang="en-US" dirty="0" smtClean="0"/>
              <a:t>5</a:t>
            </a:r>
            <a:r>
              <a:rPr lang="zh-CN" altLang="en-US" dirty="0" smtClean="0"/>
              <a:t>）量程</a:t>
            </a:r>
          </a:p>
          <a:p>
            <a:r>
              <a:rPr lang="zh-CN" altLang="en-US" dirty="0" smtClean="0"/>
              <a:t>量程是指所能转换的模拟输入电压范围，分单极性和双极性两种类型。</a:t>
            </a:r>
          </a:p>
          <a:p>
            <a:r>
              <a:rPr lang="zh-CN" altLang="en-US" dirty="0" smtClean="0"/>
              <a:t>例如，单极性</a:t>
            </a:r>
            <a:r>
              <a:rPr lang="en-US" dirty="0" smtClean="0"/>
              <a:t>  </a:t>
            </a:r>
            <a:r>
              <a:rPr lang="zh-CN" altLang="en-US" dirty="0" smtClean="0"/>
              <a:t>量程为</a:t>
            </a:r>
            <a:r>
              <a:rPr lang="en-US" dirty="0" smtClean="0"/>
              <a:t>0</a:t>
            </a:r>
            <a:r>
              <a:rPr lang="zh-CN" altLang="en-US" dirty="0" smtClean="0"/>
              <a:t>～</a:t>
            </a:r>
            <a:r>
              <a:rPr lang="en-US" dirty="0" smtClean="0"/>
              <a:t>+5V</a:t>
            </a:r>
            <a:r>
              <a:rPr lang="zh-CN" altLang="en-US" dirty="0" smtClean="0"/>
              <a:t>，</a:t>
            </a:r>
            <a:r>
              <a:rPr lang="en-US" dirty="0" smtClean="0"/>
              <a:t>0</a:t>
            </a:r>
            <a:r>
              <a:rPr lang="zh-CN" altLang="en-US" dirty="0" smtClean="0"/>
              <a:t>～</a:t>
            </a:r>
            <a:r>
              <a:rPr lang="en-US" dirty="0" smtClean="0"/>
              <a:t>+10V</a:t>
            </a:r>
            <a:r>
              <a:rPr lang="zh-CN" altLang="en-US" dirty="0" smtClean="0"/>
              <a:t>，</a:t>
            </a:r>
            <a:r>
              <a:rPr lang="en-US" dirty="0" smtClean="0"/>
              <a:t>0</a:t>
            </a:r>
            <a:r>
              <a:rPr lang="zh-CN" altLang="en-US" dirty="0" smtClean="0"/>
              <a:t>～</a:t>
            </a:r>
            <a:r>
              <a:rPr lang="en-US" dirty="0" smtClean="0"/>
              <a:t>+20V</a:t>
            </a:r>
            <a:r>
              <a:rPr lang="zh-CN" altLang="en-US" dirty="0" smtClean="0"/>
              <a:t>；</a:t>
            </a:r>
          </a:p>
          <a:p>
            <a:r>
              <a:rPr lang="zh-CN" altLang="en-US" dirty="0" smtClean="0"/>
              <a:t>双极性</a:t>
            </a:r>
            <a:r>
              <a:rPr lang="en-US" dirty="0" smtClean="0"/>
              <a:t>  </a:t>
            </a:r>
            <a:r>
              <a:rPr lang="zh-CN" altLang="en-US" dirty="0" smtClean="0"/>
              <a:t>量程为</a:t>
            </a:r>
            <a:r>
              <a:rPr lang="en-US" dirty="0" smtClean="0"/>
              <a:t>−5</a:t>
            </a:r>
            <a:r>
              <a:rPr lang="zh-CN" altLang="en-US" dirty="0" smtClean="0"/>
              <a:t>～</a:t>
            </a:r>
            <a:r>
              <a:rPr lang="en-US" dirty="0" smtClean="0"/>
              <a:t>+5V</a:t>
            </a:r>
            <a:r>
              <a:rPr lang="zh-CN" altLang="en-US" dirty="0" smtClean="0"/>
              <a:t>，</a:t>
            </a:r>
            <a:r>
              <a:rPr lang="en-US" dirty="0" smtClean="0"/>
              <a:t>−10</a:t>
            </a:r>
            <a:r>
              <a:rPr lang="zh-CN" altLang="en-US" dirty="0" smtClean="0"/>
              <a:t>～</a:t>
            </a:r>
            <a:r>
              <a:rPr lang="en-US" dirty="0" smtClean="0"/>
              <a:t>+10V</a:t>
            </a:r>
            <a:r>
              <a:rPr lang="zh-CN" altLang="en-US" dirty="0" smtClean="0"/>
              <a:t>。</a:t>
            </a:r>
          </a:p>
          <a:p>
            <a:r>
              <a:rPr lang="zh-CN" altLang="en-US" dirty="0" smtClean="0"/>
              <a:t>（</a:t>
            </a:r>
            <a:r>
              <a:rPr lang="en-US" dirty="0" smtClean="0"/>
              <a:t>6</a:t>
            </a:r>
            <a:r>
              <a:rPr lang="zh-CN" altLang="en-US" dirty="0" smtClean="0"/>
              <a:t>）输出逻辑电平</a:t>
            </a:r>
          </a:p>
          <a:p>
            <a:r>
              <a:rPr lang="zh-CN" altLang="en-US" dirty="0" smtClean="0"/>
              <a:t>多数</a:t>
            </a:r>
            <a:r>
              <a:rPr lang="en-US" dirty="0" smtClean="0"/>
              <a:t>A/D</a:t>
            </a:r>
            <a:r>
              <a:rPr lang="zh-CN" altLang="en-US" dirty="0" smtClean="0"/>
              <a:t>转换器的输出逻辑电平与</a:t>
            </a:r>
            <a:r>
              <a:rPr lang="en-US" dirty="0" smtClean="0"/>
              <a:t>TTL</a:t>
            </a:r>
            <a:r>
              <a:rPr lang="zh-CN" altLang="en-US" dirty="0" smtClean="0"/>
              <a:t>电平兼容。在考虑数字量输出与微处理的数据总线接口时，应注意是否要三态逻辑输出，是否要对数据进行锁存等。</a:t>
            </a:r>
          </a:p>
          <a:p>
            <a:r>
              <a:rPr lang="zh-CN" altLang="en-US" dirty="0" smtClean="0"/>
              <a:t>（</a:t>
            </a:r>
            <a:r>
              <a:rPr lang="en-US" dirty="0" smtClean="0"/>
              <a:t>7</a:t>
            </a:r>
            <a:r>
              <a:rPr lang="zh-CN" altLang="en-US" dirty="0" smtClean="0"/>
              <a:t>）工作温度范围</a:t>
            </a:r>
          </a:p>
          <a:p>
            <a:r>
              <a:rPr lang="zh-CN" altLang="en-US" dirty="0" smtClean="0"/>
              <a:t>由于温度会对比较器、运算放大器、电阻网络等产生影响，故只在一定的温度范围内才能保证额定精度指标。一般</a:t>
            </a:r>
            <a:r>
              <a:rPr lang="en-US" dirty="0" smtClean="0"/>
              <a:t>A/D</a:t>
            </a:r>
            <a:r>
              <a:rPr lang="zh-CN" altLang="en-US" dirty="0" smtClean="0"/>
              <a:t>转换器的工作温度范围为（</a:t>
            </a:r>
            <a:r>
              <a:rPr lang="en-US" dirty="0" smtClean="0"/>
              <a:t>0</a:t>
            </a:r>
            <a:r>
              <a:rPr lang="zh-CN" altLang="en-US" dirty="0" smtClean="0"/>
              <a:t>℃～</a:t>
            </a:r>
            <a:r>
              <a:rPr lang="en-US" dirty="0" smtClean="0"/>
              <a:t>70</a:t>
            </a:r>
            <a:r>
              <a:rPr lang="zh-CN" altLang="en-US" dirty="0" smtClean="0"/>
              <a:t>℃），军用品的工作温度范围为（</a:t>
            </a:r>
            <a:r>
              <a:rPr lang="en-US" dirty="0" smtClean="0"/>
              <a:t>−55</a:t>
            </a:r>
            <a:r>
              <a:rPr lang="zh-CN" altLang="en-US" dirty="0" smtClean="0"/>
              <a:t>℃～</a:t>
            </a:r>
            <a:r>
              <a:rPr lang="en-US" dirty="0" smtClean="0"/>
              <a:t>+125</a:t>
            </a:r>
            <a:r>
              <a:rPr lang="zh-CN" altLang="en-US" dirty="0" smtClean="0"/>
              <a:t>℃）。</a:t>
            </a:r>
          </a:p>
          <a:p>
            <a:endParaRPr lang="zh-CN" altLang="en-US" dirty="0"/>
          </a:p>
        </p:txBody>
      </p:sp>
      <p:sp>
        <p:nvSpPr>
          <p:cNvPr id="3" name="标题 2"/>
          <p:cNvSpPr>
            <a:spLocks noGrp="1"/>
          </p:cNvSpPr>
          <p:nvPr>
            <p:ph type="title"/>
          </p:nvPr>
        </p:nvSpPr>
        <p:spPr/>
        <p:txBody>
          <a:bodyPr>
            <a:normAutofit/>
          </a:bodyPr>
          <a:lstStyle/>
          <a:p>
            <a:r>
              <a:rPr lang="zh-CN" altLang="en-US" sz="3700" dirty="0" smtClean="0"/>
              <a:t>精度</a:t>
            </a: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en-US" b="1" dirty="0" smtClean="0"/>
              <a:t>21</a:t>
            </a:r>
            <a:r>
              <a:rPr lang="zh-CN" altLang="en-US" b="1" dirty="0" smtClean="0"/>
              <a:t>．</a:t>
            </a:r>
            <a:r>
              <a:rPr lang="en-US" b="1" dirty="0" smtClean="0"/>
              <a:t>SPI</a:t>
            </a:r>
            <a:r>
              <a:rPr lang="zh-CN" altLang="en-US" b="1" dirty="0" smtClean="0"/>
              <a:t>接口 </a:t>
            </a:r>
          </a:p>
          <a:p>
            <a:r>
              <a:rPr lang="en-US" dirty="0" smtClean="0"/>
              <a:t>●  </a:t>
            </a:r>
            <a:r>
              <a:rPr lang="zh-CN" altLang="en-US" dirty="0" smtClean="0"/>
              <a:t>与</a:t>
            </a:r>
            <a:r>
              <a:rPr lang="en-US" dirty="0" smtClean="0"/>
              <a:t>2</a:t>
            </a:r>
            <a:r>
              <a:rPr lang="zh-CN" altLang="en-US" dirty="0" smtClean="0"/>
              <a:t>通道串行外部接口</a:t>
            </a:r>
            <a:r>
              <a:rPr lang="en-US" dirty="0" smtClean="0"/>
              <a:t>2.11</a:t>
            </a:r>
            <a:r>
              <a:rPr lang="zh-CN" altLang="en-US" dirty="0" smtClean="0"/>
              <a:t>版本协议兼容；</a:t>
            </a:r>
          </a:p>
          <a:p>
            <a:r>
              <a:rPr lang="en-US" dirty="0" smtClean="0"/>
              <a:t>●  2</a:t>
            </a:r>
            <a:r>
              <a:rPr lang="zh-CN" altLang="en-US" dirty="0" smtClean="0"/>
              <a:t>个</a:t>
            </a:r>
            <a:r>
              <a:rPr lang="en-US" dirty="0" smtClean="0"/>
              <a:t>8</a:t>
            </a:r>
            <a:r>
              <a:rPr lang="zh-CN" altLang="en-US" dirty="0" smtClean="0"/>
              <a:t>位移位寄存器，用于发送</a:t>
            </a:r>
            <a:r>
              <a:rPr lang="en-US" dirty="0" smtClean="0"/>
              <a:t>/</a:t>
            </a:r>
            <a:r>
              <a:rPr lang="zh-CN" altLang="en-US" dirty="0" smtClean="0"/>
              <a:t>接收；</a:t>
            </a:r>
            <a:r>
              <a:rPr lang="en-US" dirty="0" smtClean="0"/>
              <a:t> </a:t>
            </a:r>
            <a:endParaRPr lang="zh-CN" altLang="en-US" dirty="0" smtClean="0"/>
          </a:p>
          <a:p>
            <a:r>
              <a:rPr lang="en-US" dirty="0" smtClean="0"/>
              <a:t>●  </a:t>
            </a:r>
            <a:r>
              <a:rPr lang="zh-CN" altLang="en-US" dirty="0" smtClean="0"/>
              <a:t>基于</a:t>
            </a:r>
            <a:r>
              <a:rPr lang="en-US" dirty="0" smtClean="0"/>
              <a:t>DMA</a:t>
            </a:r>
            <a:r>
              <a:rPr lang="zh-CN" altLang="en-US" dirty="0" smtClean="0"/>
              <a:t>或基于中断模式操作。</a:t>
            </a:r>
            <a:r>
              <a:rPr lang="en-US" dirty="0" smtClean="0"/>
              <a:t> </a:t>
            </a:r>
            <a:endParaRPr lang="zh-CN" altLang="en-US" dirty="0" smtClean="0"/>
          </a:p>
          <a:p>
            <a:r>
              <a:rPr lang="en-US" b="1" dirty="0" smtClean="0"/>
              <a:t>22</a:t>
            </a:r>
            <a:r>
              <a:rPr lang="zh-CN" altLang="en-US" b="1" dirty="0" smtClean="0"/>
              <a:t>．工作电压范围</a:t>
            </a:r>
            <a:r>
              <a:rPr lang="en-US" b="1" dirty="0" smtClean="0"/>
              <a:t> </a:t>
            </a:r>
            <a:endParaRPr lang="zh-CN" altLang="en-US" b="1" dirty="0" smtClean="0"/>
          </a:p>
          <a:p>
            <a:r>
              <a:rPr lang="en-US" dirty="0" smtClean="0"/>
              <a:t>●  </a:t>
            </a:r>
            <a:r>
              <a:rPr lang="zh-CN" altLang="en-US" dirty="0" smtClean="0"/>
              <a:t>内核</a:t>
            </a:r>
            <a:r>
              <a:rPr lang="en-US" dirty="0" smtClean="0"/>
              <a:t>1.8V</a:t>
            </a:r>
            <a:r>
              <a:rPr lang="zh-CN" altLang="en-US" dirty="0" smtClean="0"/>
              <a:t>；</a:t>
            </a:r>
            <a:r>
              <a:rPr lang="en-US" dirty="0" smtClean="0"/>
              <a:t> </a:t>
            </a:r>
            <a:endParaRPr lang="zh-CN" altLang="en-US" dirty="0" smtClean="0"/>
          </a:p>
          <a:p>
            <a:r>
              <a:rPr lang="en-US" dirty="0" smtClean="0"/>
              <a:t>●  </a:t>
            </a:r>
            <a:r>
              <a:rPr lang="zh-CN" altLang="en-US" dirty="0" smtClean="0"/>
              <a:t>存储器：</a:t>
            </a:r>
            <a:r>
              <a:rPr lang="en-US" dirty="0" smtClean="0"/>
              <a:t>2.5V/3.3V</a:t>
            </a:r>
            <a:r>
              <a:rPr lang="zh-CN" altLang="en-US" dirty="0" smtClean="0"/>
              <a:t>；</a:t>
            </a:r>
            <a:r>
              <a:rPr lang="en-US" dirty="0" smtClean="0"/>
              <a:t> </a:t>
            </a:r>
            <a:endParaRPr lang="zh-CN" altLang="en-US" dirty="0" smtClean="0"/>
          </a:p>
          <a:p>
            <a:r>
              <a:rPr lang="en-US" dirty="0" smtClean="0"/>
              <a:t>●  </a:t>
            </a:r>
            <a:r>
              <a:rPr lang="zh-CN" altLang="en-US" dirty="0" smtClean="0"/>
              <a:t>输入</a:t>
            </a:r>
            <a:r>
              <a:rPr lang="en-US" dirty="0" smtClean="0"/>
              <a:t>/</a:t>
            </a:r>
            <a:r>
              <a:rPr lang="zh-CN" altLang="en-US" dirty="0" smtClean="0"/>
              <a:t>输出口：</a:t>
            </a:r>
            <a:r>
              <a:rPr lang="en-US" dirty="0" smtClean="0"/>
              <a:t>3.3V</a:t>
            </a:r>
            <a:r>
              <a:rPr lang="zh-CN" altLang="en-US" dirty="0" smtClean="0"/>
              <a:t>。</a:t>
            </a:r>
            <a:r>
              <a:rPr lang="en-US" dirty="0" smtClean="0"/>
              <a:t> </a:t>
            </a:r>
            <a:endParaRPr lang="zh-CN" altLang="en-US" dirty="0" smtClean="0"/>
          </a:p>
          <a:p>
            <a:r>
              <a:rPr lang="en-US" b="1" dirty="0" smtClean="0"/>
              <a:t>23</a:t>
            </a:r>
            <a:r>
              <a:rPr lang="zh-CN" altLang="en-US" b="1" dirty="0" smtClean="0"/>
              <a:t>．工作频率</a:t>
            </a:r>
            <a:r>
              <a:rPr lang="en-US" b="1" dirty="0" smtClean="0"/>
              <a:t> </a:t>
            </a:r>
            <a:endParaRPr lang="zh-CN" altLang="en-US" b="1" dirty="0" smtClean="0"/>
          </a:p>
          <a:p>
            <a:r>
              <a:rPr lang="en-US" dirty="0" smtClean="0"/>
              <a:t>●  </a:t>
            </a:r>
            <a:r>
              <a:rPr lang="zh-CN" altLang="en-US" dirty="0" smtClean="0"/>
              <a:t>最大</a:t>
            </a:r>
            <a:r>
              <a:rPr lang="en-US" dirty="0" smtClean="0"/>
              <a:t>203MHz</a:t>
            </a:r>
            <a:r>
              <a:rPr lang="zh-CN" altLang="en-US" dirty="0" smtClean="0"/>
              <a:t>。</a:t>
            </a:r>
          </a:p>
          <a:p>
            <a:r>
              <a:rPr lang="en-US" b="1" dirty="0" smtClean="0"/>
              <a:t>24</a:t>
            </a:r>
            <a:r>
              <a:rPr lang="zh-CN" altLang="en-US" b="1" dirty="0" smtClean="0"/>
              <a:t>．封装</a:t>
            </a:r>
          </a:p>
          <a:p>
            <a:r>
              <a:rPr lang="en-US" dirty="0" smtClean="0"/>
              <a:t>●  272-FBGA</a:t>
            </a:r>
            <a:r>
              <a:rPr lang="zh-CN" altLang="en-US" dirty="0" smtClean="0"/>
              <a:t>。</a:t>
            </a:r>
          </a:p>
          <a:p>
            <a:endParaRPr lang="zh-CN" altLang="en-US" dirty="0"/>
          </a:p>
        </p:txBody>
      </p:sp>
      <p:sp>
        <p:nvSpPr>
          <p:cNvPr id="2" name="标题 1"/>
          <p:cNvSpPr>
            <a:spLocks noGrp="1"/>
          </p:cNvSpPr>
          <p:nvPr>
            <p:ph type="title"/>
          </p:nvPr>
        </p:nvSpPr>
        <p:spPr/>
        <p:txBody>
          <a:bodyPr>
            <a:normAutofit/>
          </a:bodyPr>
          <a:lstStyle/>
          <a:p>
            <a:r>
              <a:rPr lang="en-US" sz="3700" dirty="0" smtClean="0"/>
              <a:t>S3C2410X</a:t>
            </a:r>
            <a:r>
              <a:rPr lang="zh-CN" altLang="en-US" sz="3700" dirty="0" smtClean="0"/>
              <a:t>的特点</a:t>
            </a: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357166"/>
            <a:ext cx="8229600" cy="1143000"/>
          </a:xfrm>
        </p:spPr>
        <p:txBody>
          <a:bodyPr>
            <a:noAutofit/>
          </a:bodyPr>
          <a:lstStyle/>
          <a:p>
            <a:r>
              <a:rPr lang="en-US" sz="3700" dirty="0" smtClean="0"/>
              <a:t/>
            </a:r>
            <a:br>
              <a:rPr lang="en-US" sz="3700" dirty="0" smtClean="0"/>
            </a:br>
            <a:r>
              <a:rPr lang="en-US" sz="3700" dirty="0" smtClean="0"/>
              <a:t>S3C2410X</a:t>
            </a:r>
            <a:r>
              <a:rPr lang="zh-CN" altLang="en-US" sz="3700" dirty="0" smtClean="0"/>
              <a:t>的存储器控制器 </a:t>
            </a:r>
            <a:br>
              <a:rPr lang="zh-CN" altLang="en-US" sz="3700" dirty="0" smtClean="0"/>
            </a:br>
            <a:endParaRPr lang="zh-CN" altLang="en-US" sz="3700" dirty="0"/>
          </a:p>
        </p:txBody>
      </p:sp>
      <p:sp>
        <p:nvSpPr>
          <p:cNvPr id="8" name="内容占位符 7"/>
          <p:cNvSpPr>
            <a:spLocks noGrp="1"/>
          </p:cNvSpPr>
          <p:nvPr>
            <p:ph idx="1"/>
          </p:nvPr>
        </p:nvSpPr>
        <p:spPr/>
        <p:txBody>
          <a:bodyPr>
            <a:normAutofit fontScale="77500" lnSpcReduction="20000"/>
          </a:bodyPr>
          <a:lstStyle/>
          <a:p>
            <a:r>
              <a:rPr lang="en-US" dirty="0" smtClean="0"/>
              <a:t>S3C2410X</a:t>
            </a:r>
            <a:r>
              <a:rPr lang="zh-CN" altLang="en-US" dirty="0" smtClean="0"/>
              <a:t>的存储器控制器提供访问外部存储器所需要的存储器控制信号，</a:t>
            </a:r>
            <a:r>
              <a:rPr lang="en-US" dirty="0" smtClean="0"/>
              <a:t>S3C2410X</a:t>
            </a:r>
            <a:r>
              <a:rPr lang="zh-CN" altLang="en-US" dirty="0" smtClean="0"/>
              <a:t>的存储器控制器有以下的特性：</a:t>
            </a:r>
          </a:p>
          <a:p>
            <a:r>
              <a:rPr lang="en-US" dirty="0" smtClean="0"/>
              <a:t>●  </a:t>
            </a:r>
            <a:r>
              <a:rPr lang="zh-CN" altLang="en-US" dirty="0" smtClean="0"/>
              <a:t>小</a:t>
            </a:r>
            <a:r>
              <a:rPr lang="en-US" dirty="0" smtClean="0"/>
              <a:t>/</a:t>
            </a:r>
            <a:r>
              <a:rPr lang="zh-CN" altLang="en-US" dirty="0" smtClean="0"/>
              <a:t>大端（通过软件选择）；</a:t>
            </a:r>
          </a:p>
          <a:p>
            <a:r>
              <a:rPr lang="en-US" dirty="0" smtClean="0"/>
              <a:t>●  </a:t>
            </a:r>
            <a:r>
              <a:rPr lang="zh-CN" altLang="en-US" dirty="0" smtClean="0"/>
              <a:t>地址空间：每</a:t>
            </a:r>
            <a:r>
              <a:rPr lang="en-US" dirty="0" smtClean="0"/>
              <a:t> bank</a:t>
            </a:r>
            <a:r>
              <a:rPr lang="zh-CN" altLang="en-US" dirty="0" smtClean="0"/>
              <a:t>有</a:t>
            </a:r>
            <a:r>
              <a:rPr lang="en-US" dirty="0" smtClean="0"/>
              <a:t>128MB</a:t>
            </a:r>
            <a:r>
              <a:rPr lang="zh-CN" altLang="en-US" dirty="0" smtClean="0"/>
              <a:t>（</a:t>
            </a:r>
            <a:r>
              <a:rPr lang="en-US" dirty="0" smtClean="0"/>
              <a:t>8 banks</a:t>
            </a:r>
            <a:r>
              <a:rPr lang="zh-CN" altLang="en-US" dirty="0" smtClean="0"/>
              <a:t>，总共</a:t>
            </a:r>
            <a:r>
              <a:rPr lang="en-US" dirty="0" smtClean="0"/>
              <a:t>1GB</a:t>
            </a:r>
            <a:r>
              <a:rPr lang="zh-CN" altLang="en-US" dirty="0" smtClean="0"/>
              <a:t>）；</a:t>
            </a:r>
          </a:p>
          <a:p>
            <a:r>
              <a:rPr lang="en-US" dirty="0" smtClean="0"/>
              <a:t>●  </a:t>
            </a:r>
            <a:r>
              <a:rPr lang="zh-CN" altLang="en-US" dirty="0" smtClean="0"/>
              <a:t>除</a:t>
            </a:r>
            <a:r>
              <a:rPr lang="en-US" dirty="0" smtClean="0"/>
              <a:t>bank0</a:t>
            </a:r>
            <a:r>
              <a:rPr lang="zh-CN" altLang="en-US" dirty="0" smtClean="0"/>
              <a:t>（只能是</a:t>
            </a:r>
            <a:r>
              <a:rPr lang="en-US" dirty="0" smtClean="0"/>
              <a:t>16/32</a:t>
            </a:r>
            <a:r>
              <a:rPr lang="zh-CN" altLang="en-US" dirty="0" smtClean="0"/>
              <a:t>位宽）之外，其他</a:t>
            </a:r>
            <a:r>
              <a:rPr lang="en-US" dirty="0" smtClean="0"/>
              <a:t> bank </a:t>
            </a:r>
            <a:r>
              <a:rPr lang="zh-CN" altLang="en-US" dirty="0" smtClean="0"/>
              <a:t>都具有可编程的访问大小（可以是</a:t>
            </a:r>
            <a:r>
              <a:rPr lang="en-US" dirty="0" smtClean="0"/>
              <a:t>8/16/32</a:t>
            </a:r>
            <a:r>
              <a:rPr lang="zh-CN" altLang="en-US" dirty="0" smtClean="0"/>
              <a:t>位宽）；</a:t>
            </a:r>
          </a:p>
          <a:p>
            <a:r>
              <a:rPr lang="en-US" dirty="0" smtClean="0"/>
              <a:t>●  </a:t>
            </a:r>
            <a:r>
              <a:rPr lang="zh-CN" altLang="en-US" dirty="0" smtClean="0"/>
              <a:t>总共</a:t>
            </a:r>
            <a:r>
              <a:rPr lang="en-US" dirty="0" smtClean="0"/>
              <a:t>8</a:t>
            </a:r>
            <a:r>
              <a:rPr lang="zh-CN" altLang="en-US" dirty="0" smtClean="0"/>
              <a:t>个存储器</a:t>
            </a:r>
            <a:r>
              <a:rPr lang="en-US" dirty="0" smtClean="0"/>
              <a:t> bank</a:t>
            </a:r>
            <a:r>
              <a:rPr lang="zh-CN" altLang="en-US" dirty="0" smtClean="0"/>
              <a:t>，其中</a:t>
            </a:r>
            <a:r>
              <a:rPr lang="en-US" dirty="0" smtClean="0"/>
              <a:t>6</a:t>
            </a:r>
            <a:r>
              <a:rPr lang="zh-CN" altLang="en-US" dirty="0" smtClean="0"/>
              <a:t>个是</a:t>
            </a:r>
            <a:r>
              <a:rPr lang="en-US" dirty="0" smtClean="0"/>
              <a:t>ROM</a:t>
            </a:r>
            <a:r>
              <a:rPr lang="zh-CN" altLang="en-US" dirty="0" smtClean="0"/>
              <a:t>、</a:t>
            </a:r>
            <a:r>
              <a:rPr lang="en-US" dirty="0" smtClean="0"/>
              <a:t>SRAM</a:t>
            </a:r>
            <a:r>
              <a:rPr lang="zh-CN" altLang="en-US" dirty="0" smtClean="0"/>
              <a:t>等类型存储器</a:t>
            </a:r>
            <a:r>
              <a:rPr lang="en-US" dirty="0" smtClean="0"/>
              <a:t>bank</a:t>
            </a:r>
            <a:r>
              <a:rPr lang="zh-CN" altLang="en-US" dirty="0" smtClean="0"/>
              <a:t>，剩下的</a:t>
            </a:r>
            <a:r>
              <a:rPr lang="en-US" dirty="0" smtClean="0"/>
              <a:t>2</a:t>
            </a:r>
            <a:r>
              <a:rPr lang="zh-CN" altLang="en-US" dirty="0" smtClean="0"/>
              <a:t>个可以作为</a:t>
            </a:r>
            <a:r>
              <a:rPr lang="en-US" dirty="0" smtClean="0"/>
              <a:t>ROM</a:t>
            </a:r>
            <a:r>
              <a:rPr lang="zh-CN" altLang="en-US" dirty="0" smtClean="0"/>
              <a:t>、</a:t>
            </a:r>
            <a:r>
              <a:rPr lang="en-US" dirty="0" smtClean="0"/>
              <a:t>SRAM</a:t>
            </a:r>
            <a:r>
              <a:rPr lang="zh-CN" altLang="en-US" dirty="0" smtClean="0"/>
              <a:t>、</a:t>
            </a:r>
            <a:r>
              <a:rPr lang="en-US" dirty="0" smtClean="0"/>
              <a:t>SDRAM</a:t>
            </a:r>
            <a:r>
              <a:rPr lang="zh-CN" altLang="en-US" dirty="0" smtClean="0"/>
              <a:t>等存储器</a:t>
            </a:r>
            <a:r>
              <a:rPr lang="en-US" dirty="0" smtClean="0"/>
              <a:t>bank</a:t>
            </a:r>
            <a:r>
              <a:rPr lang="zh-CN" altLang="en-US" dirty="0" smtClean="0"/>
              <a:t>；</a:t>
            </a:r>
          </a:p>
          <a:p>
            <a:r>
              <a:rPr lang="en-US" dirty="0" smtClean="0"/>
              <a:t>●  7</a:t>
            </a:r>
            <a:r>
              <a:rPr lang="zh-CN" altLang="en-US" dirty="0" smtClean="0"/>
              <a:t>个固定的存储器</a:t>
            </a:r>
            <a:r>
              <a:rPr lang="en-US" dirty="0" smtClean="0"/>
              <a:t>bank</a:t>
            </a:r>
            <a:r>
              <a:rPr lang="zh-CN" altLang="en-US" dirty="0" smtClean="0"/>
              <a:t>的起始地址；</a:t>
            </a:r>
          </a:p>
          <a:p>
            <a:r>
              <a:rPr lang="en-US" dirty="0" smtClean="0"/>
              <a:t>●  </a:t>
            </a:r>
            <a:r>
              <a:rPr lang="zh-CN" altLang="en-US" dirty="0" smtClean="0"/>
              <a:t>最后一个</a:t>
            </a:r>
            <a:r>
              <a:rPr lang="en-US" dirty="0" smtClean="0"/>
              <a:t>bank</a:t>
            </a:r>
            <a:r>
              <a:rPr lang="zh-CN" altLang="en-US" dirty="0" smtClean="0"/>
              <a:t>的起始地址是可调整的；最后两个</a:t>
            </a:r>
            <a:r>
              <a:rPr lang="en-US" dirty="0" smtClean="0"/>
              <a:t>bank</a:t>
            </a:r>
            <a:r>
              <a:rPr lang="zh-CN" altLang="en-US" dirty="0" smtClean="0"/>
              <a:t>的大小是可编程的；</a:t>
            </a:r>
          </a:p>
          <a:p>
            <a:r>
              <a:rPr lang="en-US" dirty="0" smtClean="0"/>
              <a:t>●  </a:t>
            </a:r>
            <a:r>
              <a:rPr lang="zh-CN" altLang="en-US" dirty="0" smtClean="0"/>
              <a:t>所有存</a:t>
            </a:r>
            <a:r>
              <a:rPr lang="en-US" dirty="0" smtClean="0"/>
              <a:t>bank</a:t>
            </a:r>
            <a:r>
              <a:rPr lang="zh-CN" altLang="en-US" dirty="0" smtClean="0"/>
              <a:t>的访问周期都是可编程的；总线访问周期可以通过插入外部等待来延长；</a:t>
            </a:r>
          </a:p>
          <a:p>
            <a:r>
              <a:rPr lang="en-US" dirty="0" smtClean="0"/>
              <a:t>●  </a:t>
            </a:r>
            <a:r>
              <a:rPr lang="zh-CN" altLang="en-US" dirty="0" smtClean="0"/>
              <a:t>支持</a:t>
            </a:r>
            <a:r>
              <a:rPr lang="en-US" dirty="0" smtClean="0"/>
              <a:t>SDRAM </a:t>
            </a:r>
            <a:r>
              <a:rPr lang="zh-CN" altLang="en-US" dirty="0" smtClean="0"/>
              <a:t>的自刷新和掉电模式。</a:t>
            </a:r>
          </a:p>
          <a:p>
            <a:endParaRPr lang="zh-CN" altLang="en-US"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700" dirty="0" smtClean="0"/>
              <a:t>NAND Flash</a:t>
            </a:r>
            <a:r>
              <a:rPr lang="zh-CN" altLang="en-US" sz="3700" dirty="0" smtClean="0"/>
              <a:t>控制器</a:t>
            </a:r>
          </a:p>
        </p:txBody>
      </p:sp>
      <p:sp>
        <p:nvSpPr>
          <p:cNvPr id="8" name="内容占位符 7"/>
          <p:cNvSpPr>
            <a:spLocks noGrp="1"/>
          </p:cNvSpPr>
          <p:nvPr>
            <p:ph idx="1"/>
          </p:nvPr>
        </p:nvSpPr>
        <p:spPr/>
        <p:txBody>
          <a:bodyPr>
            <a:normAutofit fontScale="92500" lnSpcReduction="20000"/>
          </a:bodyPr>
          <a:lstStyle/>
          <a:p>
            <a:r>
              <a:rPr lang="en-US" dirty="0" smtClean="0"/>
              <a:t>NOR Flash</a:t>
            </a:r>
            <a:r>
              <a:rPr lang="zh-CN" altLang="en-US" dirty="0" smtClean="0"/>
              <a:t>存储器的价格比较昂贵，而</a:t>
            </a:r>
            <a:r>
              <a:rPr lang="en-US" dirty="0" smtClean="0"/>
              <a:t>SDRAM</a:t>
            </a:r>
            <a:r>
              <a:rPr lang="zh-CN" altLang="en-US" dirty="0" smtClean="0"/>
              <a:t>和</a:t>
            </a:r>
            <a:r>
              <a:rPr lang="en-US" dirty="0" smtClean="0"/>
              <a:t>NAND Flash</a:t>
            </a:r>
            <a:r>
              <a:rPr lang="zh-CN" altLang="en-US" dirty="0" smtClean="0"/>
              <a:t>存储器的价格相对来说比较合适，这样就激发了一些用户产生希望从</a:t>
            </a:r>
            <a:r>
              <a:rPr lang="en-US" dirty="0" smtClean="0"/>
              <a:t>NAND Flash</a:t>
            </a:r>
            <a:r>
              <a:rPr lang="zh-CN" altLang="en-US" dirty="0" smtClean="0"/>
              <a:t>启动和引导系统，而在</a:t>
            </a:r>
            <a:r>
              <a:rPr lang="en-US" dirty="0" smtClean="0"/>
              <a:t>SDRAM</a:t>
            </a:r>
            <a:r>
              <a:rPr lang="zh-CN" altLang="en-US" dirty="0" smtClean="0"/>
              <a:t>上执行主程序代码的想法。</a:t>
            </a:r>
            <a:r>
              <a:rPr lang="en-US" dirty="0" smtClean="0"/>
              <a:t>S3C2410X</a:t>
            </a:r>
            <a:r>
              <a:rPr lang="zh-CN" altLang="en-US" dirty="0" smtClean="0"/>
              <a:t>恰好满足这一要求，它可以实现从</a:t>
            </a:r>
            <a:r>
              <a:rPr lang="en-US" dirty="0" smtClean="0"/>
              <a:t>NAND Flash</a:t>
            </a:r>
            <a:r>
              <a:rPr lang="zh-CN" altLang="en-US" dirty="0" smtClean="0"/>
              <a:t>上执行引导程序。为了支持</a:t>
            </a:r>
            <a:r>
              <a:rPr lang="en-US" dirty="0" smtClean="0"/>
              <a:t>NAND Flash</a:t>
            </a:r>
            <a:r>
              <a:rPr lang="zh-CN" altLang="en-US" dirty="0" smtClean="0"/>
              <a:t>的系统引导，</a:t>
            </a:r>
            <a:r>
              <a:rPr lang="en-US" dirty="0" smtClean="0"/>
              <a:t>S3C2410X</a:t>
            </a:r>
            <a:r>
              <a:rPr lang="zh-CN" altLang="en-US" dirty="0" smtClean="0"/>
              <a:t>具备了一个内部</a:t>
            </a:r>
            <a:r>
              <a:rPr lang="en-US" dirty="0" smtClean="0"/>
              <a:t>SRAM</a:t>
            </a:r>
            <a:r>
              <a:rPr lang="zh-CN" altLang="en-US" dirty="0" smtClean="0"/>
              <a:t>缓冲器，叫做“</a:t>
            </a:r>
            <a:r>
              <a:rPr lang="en-US" dirty="0" smtClean="0"/>
              <a:t>Steppingstone</a:t>
            </a:r>
            <a:r>
              <a:rPr lang="zh-CN" altLang="en-US" dirty="0" smtClean="0"/>
              <a:t>”。当系统启动时，</a:t>
            </a:r>
            <a:r>
              <a:rPr lang="en-US" dirty="0" smtClean="0"/>
              <a:t>NAND Flash</a:t>
            </a:r>
            <a:r>
              <a:rPr lang="zh-CN" altLang="en-US" dirty="0" smtClean="0"/>
              <a:t>存储器的前面</a:t>
            </a:r>
            <a:r>
              <a:rPr lang="en-US" dirty="0" smtClean="0"/>
              <a:t>4KB</a:t>
            </a:r>
            <a:r>
              <a:rPr lang="zh-CN" altLang="en-US" dirty="0" smtClean="0"/>
              <a:t>将被自动载入到</a:t>
            </a:r>
            <a:r>
              <a:rPr lang="en-US" dirty="0" smtClean="0"/>
              <a:t>Steppingstone</a:t>
            </a:r>
            <a:r>
              <a:rPr lang="zh-CN" altLang="en-US" dirty="0" smtClean="0"/>
              <a:t>中，然后系统自动执行这些载入的引导代码。</a:t>
            </a:r>
          </a:p>
          <a:p>
            <a:r>
              <a:rPr lang="zh-CN" altLang="en-US" dirty="0" smtClean="0"/>
              <a:t>一般情况下，这</a:t>
            </a:r>
            <a:r>
              <a:rPr lang="en-US" dirty="0" smtClean="0"/>
              <a:t>4KB</a:t>
            </a:r>
            <a:r>
              <a:rPr lang="zh-CN" altLang="en-US" dirty="0" smtClean="0"/>
              <a:t>的引导代码需要将</a:t>
            </a:r>
            <a:r>
              <a:rPr lang="en-US" dirty="0" smtClean="0"/>
              <a:t>NAND Flash</a:t>
            </a:r>
            <a:r>
              <a:rPr lang="zh-CN" altLang="en-US" dirty="0" smtClean="0"/>
              <a:t>中的程序内容复制到</a:t>
            </a:r>
            <a:r>
              <a:rPr lang="en-US" dirty="0" smtClean="0"/>
              <a:t>SDRAM</a:t>
            </a:r>
            <a:r>
              <a:rPr lang="zh-CN" altLang="en-US" dirty="0" smtClean="0"/>
              <a:t>中，在引导代码执行完毕后跳转到</a:t>
            </a:r>
            <a:r>
              <a:rPr lang="en-US" dirty="0" smtClean="0"/>
              <a:t>SDRAM</a:t>
            </a:r>
            <a:r>
              <a:rPr lang="zh-CN" altLang="en-US" dirty="0" smtClean="0"/>
              <a:t>执行。使用</a:t>
            </a:r>
            <a:r>
              <a:rPr lang="en-US" dirty="0" smtClean="0"/>
              <a:t>S3C2410X</a:t>
            </a:r>
            <a:r>
              <a:rPr lang="zh-CN" altLang="en-US" dirty="0" smtClean="0"/>
              <a:t>内部硬件</a:t>
            </a:r>
            <a:r>
              <a:rPr lang="en-US" dirty="0" smtClean="0"/>
              <a:t>ECC</a:t>
            </a:r>
            <a:r>
              <a:rPr lang="zh-CN" altLang="en-US" dirty="0" smtClean="0"/>
              <a:t>功能可以对</a:t>
            </a:r>
            <a:r>
              <a:rPr lang="en-US" dirty="0" smtClean="0"/>
              <a:t>NAND Flash</a:t>
            </a:r>
            <a:r>
              <a:rPr lang="zh-CN" altLang="en-US" dirty="0" smtClean="0"/>
              <a:t>的数据进行有效性地检测。</a:t>
            </a:r>
          </a:p>
          <a:p>
            <a:endParaRPr lang="zh-CN" altLang="en-US"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en-US" dirty="0" smtClean="0"/>
              <a:t>S3C2410X</a:t>
            </a:r>
            <a:r>
              <a:rPr lang="zh-CN" altLang="en-US" dirty="0" smtClean="0"/>
              <a:t>集成的主要片上功能包括以下内容：</a:t>
            </a:r>
          </a:p>
          <a:p>
            <a:r>
              <a:rPr lang="en-US" dirty="0" smtClean="0"/>
              <a:t>●  1.8V ARM920T</a:t>
            </a:r>
            <a:r>
              <a:rPr lang="zh-CN" altLang="en-US" dirty="0" smtClean="0"/>
              <a:t>内核，</a:t>
            </a:r>
            <a:r>
              <a:rPr lang="en-US" dirty="0" smtClean="0"/>
              <a:t>1.8V/2.5V/3.3V</a:t>
            </a:r>
            <a:r>
              <a:rPr lang="zh-CN" altLang="en-US" dirty="0" smtClean="0"/>
              <a:t>存储系统，带有</a:t>
            </a:r>
            <a:r>
              <a:rPr lang="en-US" dirty="0" smtClean="0"/>
              <a:t>3.3V16KB</a:t>
            </a:r>
            <a:r>
              <a:rPr lang="zh-CN" altLang="en-US" dirty="0" smtClean="0"/>
              <a:t>指令和</a:t>
            </a:r>
            <a:r>
              <a:rPr lang="en-US" dirty="0" smtClean="0"/>
              <a:t>16KB</a:t>
            </a:r>
            <a:r>
              <a:rPr lang="zh-CN" altLang="en-US" dirty="0" smtClean="0"/>
              <a:t>数据缓存及</a:t>
            </a:r>
            <a:r>
              <a:rPr lang="en-US" dirty="0" smtClean="0"/>
              <a:t>MMU</a:t>
            </a:r>
            <a:r>
              <a:rPr lang="zh-CN" altLang="en-US" dirty="0" smtClean="0"/>
              <a:t>单元的外部</a:t>
            </a:r>
            <a:r>
              <a:rPr lang="en-US" dirty="0" smtClean="0"/>
              <a:t>O</a:t>
            </a:r>
            <a:r>
              <a:rPr lang="zh-CN" altLang="en-US" dirty="0" smtClean="0"/>
              <a:t>接口的微处理器；</a:t>
            </a:r>
          </a:p>
          <a:p>
            <a:r>
              <a:rPr lang="en-US" dirty="0" smtClean="0"/>
              <a:t>●  </a:t>
            </a:r>
            <a:r>
              <a:rPr lang="zh-CN" altLang="en-US" dirty="0" smtClean="0"/>
              <a:t>外部存储器控制（</a:t>
            </a:r>
            <a:r>
              <a:rPr lang="en-US" dirty="0" smtClean="0"/>
              <a:t>SDRAM</a:t>
            </a:r>
            <a:r>
              <a:rPr lang="zh-CN" altLang="en-US" dirty="0" smtClean="0"/>
              <a:t>控制和芯片选择逻辑）；</a:t>
            </a:r>
          </a:p>
          <a:p>
            <a:r>
              <a:rPr lang="en-US" dirty="0" smtClean="0"/>
              <a:t>●  LCD</a:t>
            </a:r>
            <a:r>
              <a:rPr lang="zh-CN" altLang="en-US" dirty="0" smtClean="0"/>
              <a:t>控制器（支持</a:t>
            </a:r>
            <a:r>
              <a:rPr lang="en-US" dirty="0" smtClean="0"/>
              <a:t>4K</a:t>
            </a:r>
            <a:r>
              <a:rPr lang="zh-CN" altLang="en-US" dirty="0" smtClean="0"/>
              <a:t>颜色的</a:t>
            </a:r>
            <a:r>
              <a:rPr lang="en-US" dirty="0" smtClean="0"/>
              <a:t>STN</a:t>
            </a:r>
            <a:r>
              <a:rPr lang="zh-CN" altLang="en-US" dirty="0" smtClean="0"/>
              <a:t>或</a:t>
            </a:r>
            <a:r>
              <a:rPr lang="en-US" dirty="0" smtClean="0"/>
              <a:t>256K</a:t>
            </a:r>
            <a:r>
              <a:rPr lang="zh-CN" altLang="en-US" dirty="0" smtClean="0"/>
              <a:t>色</a:t>
            </a:r>
            <a:r>
              <a:rPr lang="en-US" dirty="0" smtClean="0"/>
              <a:t>TFT</a:t>
            </a:r>
            <a:r>
              <a:rPr lang="zh-CN" altLang="en-US" dirty="0" smtClean="0"/>
              <a:t>的</a:t>
            </a:r>
            <a:r>
              <a:rPr lang="en-US" dirty="0" smtClean="0"/>
              <a:t>LCD</a:t>
            </a:r>
            <a:r>
              <a:rPr lang="zh-CN" altLang="en-US" dirty="0" smtClean="0"/>
              <a:t>），带有</a:t>
            </a:r>
            <a:r>
              <a:rPr lang="en-US" dirty="0" smtClean="0"/>
              <a:t>1</a:t>
            </a:r>
            <a:r>
              <a:rPr lang="zh-CN" altLang="en-US" dirty="0" smtClean="0"/>
              <a:t>个通道的</a:t>
            </a:r>
            <a:r>
              <a:rPr lang="en-US" dirty="0" smtClean="0"/>
              <a:t>LCD</a:t>
            </a:r>
            <a:r>
              <a:rPr lang="zh-CN" altLang="en-US" dirty="0" smtClean="0"/>
              <a:t>专用</a:t>
            </a:r>
            <a:r>
              <a:rPr lang="en-US" dirty="0" smtClean="0"/>
              <a:t>DMA</a:t>
            </a:r>
            <a:r>
              <a:rPr lang="zh-CN" altLang="en-US" dirty="0" smtClean="0"/>
              <a:t>控制器；</a:t>
            </a:r>
          </a:p>
          <a:p>
            <a:r>
              <a:rPr lang="en-US" dirty="0" smtClean="0"/>
              <a:t>●  4</a:t>
            </a:r>
            <a:r>
              <a:rPr lang="zh-CN" altLang="en-US" dirty="0" smtClean="0"/>
              <a:t>通道</a:t>
            </a:r>
            <a:r>
              <a:rPr lang="en-US" dirty="0" smtClean="0"/>
              <a:t>DMA</a:t>
            </a:r>
            <a:r>
              <a:rPr lang="zh-CN" altLang="en-US" dirty="0" smtClean="0"/>
              <a:t>，具有外部请求引脚；</a:t>
            </a:r>
          </a:p>
          <a:p>
            <a:r>
              <a:rPr lang="en-US" dirty="0" smtClean="0"/>
              <a:t>●  3</a:t>
            </a:r>
            <a:r>
              <a:rPr lang="zh-CN" altLang="en-US" dirty="0" smtClean="0"/>
              <a:t>通道</a:t>
            </a:r>
            <a:r>
              <a:rPr lang="en-US" dirty="0" smtClean="0"/>
              <a:t>UART</a:t>
            </a:r>
            <a:r>
              <a:rPr lang="zh-CN" altLang="en-US" dirty="0" smtClean="0"/>
              <a:t>（支持</a:t>
            </a:r>
            <a:r>
              <a:rPr lang="en-US" dirty="0" smtClean="0"/>
              <a:t>IrDA1.0</a:t>
            </a:r>
            <a:r>
              <a:rPr lang="zh-CN" altLang="en-US" dirty="0" smtClean="0"/>
              <a:t>，</a:t>
            </a:r>
            <a:r>
              <a:rPr lang="en-US" dirty="0" smtClean="0"/>
              <a:t>16</a:t>
            </a:r>
            <a:r>
              <a:rPr lang="zh-CN" altLang="en-US" dirty="0" smtClean="0"/>
              <a:t>字节发送</a:t>
            </a:r>
            <a:r>
              <a:rPr lang="en-US" dirty="0" smtClean="0"/>
              <a:t>FIFO</a:t>
            </a:r>
            <a:r>
              <a:rPr lang="zh-CN" altLang="en-US" dirty="0" smtClean="0"/>
              <a:t>及</a:t>
            </a:r>
            <a:r>
              <a:rPr lang="en-US" dirty="0" smtClean="0"/>
              <a:t>16</a:t>
            </a:r>
            <a:r>
              <a:rPr lang="zh-CN" altLang="en-US" dirty="0" smtClean="0"/>
              <a:t>字节接收</a:t>
            </a:r>
            <a:r>
              <a:rPr lang="en-US" dirty="0" smtClean="0"/>
              <a:t>FIFO</a:t>
            </a:r>
            <a:r>
              <a:rPr lang="zh-CN" altLang="en-US" dirty="0" smtClean="0"/>
              <a:t>）和</a:t>
            </a:r>
            <a:r>
              <a:rPr lang="en-US" dirty="0" smtClean="0"/>
              <a:t>2</a:t>
            </a:r>
            <a:r>
              <a:rPr lang="zh-CN" altLang="en-US" dirty="0" smtClean="0"/>
              <a:t>通道</a:t>
            </a:r>
            <a:r>
              <a:rPr lang="en-US" dirty="0" smtClean="0"/>
              <a:t>SPI</a:t>
            </a:r>
            <a:r>
              <a:rPr lang="zh-CN" altLang="en-US" dirty="0" smtClean="0"/>
              <a:t>接口；</a:t>
            </a:r>
          </a:p>
          <a:p>
            <a:r>
              <a:rPr lang="en-US" dirty="0" smtClean="0"/>
              <a:t>●  1</a:t>
            </a:r>
            <a:r>
              <a:rPr lang="zh-CN" altLang="en-US" dirty="0" smtClean="0"/>
              <a:t>个通道多主</a:t>
            </a:r>
            <a:r>
              <a:rPr lang="en-US" dirty="0" smtClean="0"/>
              <a:t>IIC</a:t>
            </a:r>
            <a:r>
              <a:rPr lang="zh-CN" altLang="en-US" dirty="0" smtClean="0"/>
              <a:t>总线控制器和</a:t>
            </a:r>
            <a:r>
              <a:rPr lang="en-US" dirty="0" smtClean="0"/>
              <a:t>1</a:t>
            </a:r>
            <a:r>
              <a:rPr lang="zh-CN" altLang="en-US" dirty="0" smtClean="0"/>
              <a:t>通道</a:t>
            </a:r>
            <a:r>
              <a:rPr lang="en-US" dirty="0" smtClean="0"/>
              <a:t>IIS</a:t>
            </a:r>
            <a:r>
              <a:rPr lang="zh-CN" altLang="en-US" dirty="0" smtClean="0"/>
              <a:t>总线控制器；</a:t>
            </a:r>
          </a:p>
          <a:p>
            <a:r>
              <a:rPr lang="en-US" dirty="0" smtClean="0"/>
              <a:t>●  1.0</a:t>
            </a:r>
            <a:r>
              <a:rPr lang="zh-CN" altLang="en-US" dirty="0" smtClean="0"/>
              <a:t>版本</a:t>
            </a:r>
            <a:r>
              <a:rPr lang="en-US" dirty="0" smtClean="0"/>
              <a:t>SD</a:t>
            </a:r>
            <a:r>
              <a:rPr lang="zh-CN" altLang="en-US" dirty="0" smtClean="0"/>
              <a:t>主机接口及</a:t>
            </a:r>
            <a:r>
              <a:rPr lang="en-US" dirty="0" smtClean="0"/>
              <a:t>2.11</a:t>
            </a:r>
            <a:r>
              <a:rPr lang="zh-CN" altLang="en-US" dirty="0" smtClean="0"/>
              <a:t>版本兼容的</a:t>
            </a:r>
            <a:r>
              <a:rPr lang="en-US" dirty="0" smtClean="0"/>
              <a:t>MMC</a:t>
            </a:r>
            <a:r>
              <a:rPr lang="zh-CN" altLang="en-US" dirty="0" smtClean="0"/>
              <a:t>卡协议；</a:t>
            </a:r>
          </a:p>
          <a:p>
            <a:r>
              <a:rPr lang="en-US" dirty="0" smtClean="0"/>
              <a:t>●  2</a:t>
            </a:r>
            <a:r>
              <a:rPr lang="zh-CN" altLang="en-US" dirty="0" smtClean="0"/>
              <a:t>个主机接口的</a:t>
            </a:r>
            <a:r>
              <a:rPr lang="en-US" dirty="0" smtClean="0"/>
              <a:t>USB</a:t>
            </a:r>
            <a:r>
              <a:rPr lang="zh-CN" altLang="en-US" dirty="0" smtClean="0"/>
              <a:t>口和</a:t>
            </a:r>
            <a:r>
              <a:rPr lang="en-US" dirty="0" smtClean="0"/>
              <a:t>1</a:t>
            </a:r>
            <a:r>
              <a:rPr lang="zh-CN" altLang="en-US" dirty="0" smtClean="0"/>
              <a:t>个设备</a:t>
            </a:r>
            <a:r>
              <a:rPr lang="en-US" dirty="0" smtClean="0"/>
              <a:t>USB</a:t>
            </a:r>
            <a:r>
              <a:rPr lang="zh-CN" altLang="en-US" dirty="0" smtClean="0"/>
              <a:t>口（</a:t>
            </a:r>
            <a:r>
              <a:rPr lang="en-US" dirty="0" smtClean="0"/>
              <a:t>1.1</a:t>
            </a:r>
            <a:r>
              <a:rPr lang="zh-CN" altLang="en-US" dirty="0" smtClean="0"/>
              <a:t>版本）；</a:t>
            </a:r>
          </a:p>
          <a:p>
            <a:endParaRPr lang="zh-CN" altLang="en-US" dirty="0"/>
          </a:p>
        </p:txBody>
      </p:sp>
      <p:sp>
        <p:nvSpPr>
          <p:cNvPr id="2" name="标题 1"/>
          <p:cNvSpPr>
            <a:spLocks noGrp="1"/>
          </p:cNvSpPr>
          <p:nvPr>
            <p:ph type="title"/>
          </p:nvPr>
        </p:nvSpPr>
        <p:spPr/>
        <p:txBody>
          <a:bodyPr>
            <a:normAutofit fontScale="90000"/>
          </a:bodyPr>
          <a:lstStyle/>
          <a:p>
            <a:r>
              <a:rPr lang="en-US" dirty="0" smtClean="0"/>
              <a:t> </a:t>
            </a:r>
            <a:br>
              <a:rPr lang="en-US" dirty="0" smtClean="0"/>
            </a:br>
            <a:r>
              <a:rPr lang="en-US" dirty="0" smtClean="0"/>
              <a:t>S3C2410X</a:t>
            </a:r>
            <a:r>
              <a:rPr lang="zh-CN" altLang="en-US" dirty="0" smtClean="0"/>
              <a:t>集成的主要片上功能</a:t>
            </a:r>
            <a:br>
              <a:rPr lang="zh-CN" altLang="en-US" dirty="0" smtClean="0"/>
            </a:br>
            <a:endParaRPr lang="zh-CN" altLang="en-US"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700" dirty="0" smtClean="0"/>
              <a:t>NAND Flash</a:t>
            </a:r>
            <a:r>
              <a:rPr lang="zh-CN" altLang="en-US" sz="3700" dirty="0" smtClean="0"/>
              <a:t>控制器的功能特性</a:t>
            </a:r>
            <a:endParaRPr lang="zh-CN" altLang="en-US" sz="3700" dirty="0"/>
          </a:p>
        </p:txBody>
      </p:sp>
      <p:sp>
        <p:nvSpPr>
          <p:cNvPr id="7" name="内容占位符 6"/>
          <p:cNvSpPr>
            <a:spLocks noGrp="1"/>
          </p:cNvSpPr>
          <p:nvPr>
            <p:ph idx="1"/>
          </p:nvPr>
        </p:nvSpPr>
        <p:spPr/>
        <p:txBody>
          <a:bodyPr>
            <a:normAutofit lnSpcReduction="10000"/>
          </a:bodyPr>
          <a:lstStyle/>
          <a:p>
            <a:r>
              <a:rPr lang="en-US" dirty="0" smtClean="0"/>
              <a:t>NAND Flash</a:t>
            </a:r>
            <a:r>
              <a:rPr lang="zh-CN" altLang="en-US" dirty="0" smtClean="0"/>
              <a:t>控制器的功能特性如下。</a:t>
            </a:r>
          </a:p>
          <a:p>
            <a:r>
              <a:rPr lang="en-US" dirty="0" smtClean="0"/>
              <a:t>●  NAND Flash</a:t>
            </a:r>
            <a:r>
              <a:rPr lang="zh-CN" altLang="en-US" dirty="0" smtClean="0"/>
              <a:t>模式：支持读</a:t>
            </a:r>
            <a:r>
              <a:rPr lang="en-US" dirty="0" smtClean="0"/>
              <a:t>/</a:t>
            </a:r>
            <a:r>
              <a:rPr lang="zh-CN" altLang="en-US" dirty="0" smtClean="0"/>
              <a:t>擦</a:t>
            </a:r>
            <a:r>
              <a:rPr lang="en-US" dirty="0" smtClean="0"/>
              <a:t>/</a:t>
            </a:r>
            <a:r>
              <a:rPr lang="zh-CN" altLang="en-US" dirty="0" smtClean="0"/>
              <a:t>编程</a:t>
            </a:r>
            <a:r>
              <a:rPr lang="en-US" dirty="0" smtClean="0"/>
              <a:t>NAND Flash</a:t>
            </a:r>
            <a:r>
              <a:rPr lang="zh-CN" altLang="en-US" dirty="0" smtClean="0"/>
              <a:t>存储器；</a:t>
            </a:r>
          </a:p>
          <a:p>
            <a:r>
              <a:rPr lang="en-US" dirty="0" smtClean="0"/>
              <a:t>●  </a:t>
            </a:r>
            <a:r>
              <a:rPr lang="zh-CN" altLang="en-US" dirty="0" smtClean="0"/>
              <a:t>自动导入模式：复位后，引导代码被送入</a:t>
            </a:r>
            <a:r>
              <a:rPr lang="en-US" dirty="0" smtClean="0"/>
              <a:t>Steppingstone</a:t>
            </a:r>
            <a:r>
              <a:rPr lang="zh-CN" altLang="en-US" dirty="0" smtClean="0"/>
              <a:t>，传送后，引导代码在</a:t>
            </a:r>
            <a:r>
              <a:rPr lang="en-US" dirty="0" smtClean="0"/>
              <a:t>Steppingstone</a:t>
            </a:r>
            <a:r>
              <a:rPr lang="zh-CN" altLang="en-US" dirty="0" smtClean="0"/>
              <a:t>中执行；</a:t>
            </a:r>
          </a:p>
          <a:p>
            <a:r>
              <a:rPr lang="en-US" dirty="0" smtClean="0"/>
              <a:t>●  </a:t>
            </a:r>
            <a:r>
              <a:rPr lang="zh-CN" altLang="en-US" dirty="0" smtClean="0"/>
              <a:t>具备硬件</a:t>
            </a:r>
            <a:r>
              <a:rPr lang="en-US" dirty="0" smtClean="0"/>
              <a:t>ECC</a:t>
            </a:r>
            <a:r>
              <a:rPr lang="zh-CN" altLang="en-US" dirty="0" smtClean="0"/>
              <a:t>产生模块（硬件产生，软件纠正）；</a:t>
            </a:r>
          </a:p>
          <a:p>
            <a:r>
              <a:rPr lang="en-US" dirty="0" smtClean="0"/>
              <a:t>●  4KB</a:t>
            </a:r>
            <a:r>
              <a:rPr lang="zh-CN" altLang="en-US" dirty="0" smtClean="0"/>
              <a:t>内部</a:t>
            </a:r>
            <a:r>
              <a:rPr lang="en-US" dirty="0" smtClean="0"/>
              <a:t>SRAM</a:t>
            </a:r>
            <a:r>
              <a:rPr lang="zh-CN" altLang="en-US" dirty="0" smtClean="0"/>
              <a:t>缓冲器</a:t>
            </a:r>
            <a:r>
              <a:rPr lang="en-US" dirty="0" smtClean="0"/>
              <a:t>Steppingstone</a:t>
            </a:r>
            <a:r>
              <a:rPr lang="zh-CN" altLang="en-US" dirty="0" smtClean="0"/>
              <a:t>，在</a:t>
            </a:r>
            <a:r>
              <a:rPr lang="en-US" dirty="0" smtClean="0"/>
              <a:t>NAND Flash</a:t>
            </a:r>
            <a:r>
              <a:rPr lang="zh-CN" altLang="en-US" dirty="0" smtClean="0"/>
              <a:t>引导后可以作为其他用途使用；</a:t>
            </a:r>
          </a:p>
          <a:p>
            <a:r>
              <a:rPr lang="en-US" dirty="0" smtClean="0"/>
              <a:t>●  NAND Flash</a:t>
            </a:r>
            <a:r>
              <a:rPr lang="zh-CN" altLang="en-US" dirty="0" smtClean="0"/>
              <a:t>控制器不能通过</a:t>
            </a:r>
            <a:r>
              <a:rPr lang="en-US" dirty="0" smtClean="0"/>
              <a:t>DMA</a:t>
            </a:r>
            <a:r>
              <a:rPr lang="zh-CN" altLang="en-US" dirty="0" smtClean="0"/>
              <a:t>访问，使用</a:t>
            </a:r>
            <a:r>
              <a:rPr lang="en-US" dirty="0" smtClean="0"/>
              <a:t>LDM/STM</a:t>
            </a:r>
            <a:r>
              <a:rPr lang="zh-CN" altLang="en-US" dirty="0" smtClean="0"/>
              <a:t>指令来代替</a:t>
            </a:r>
            <a:r>
              <a:rPr lang="en-US" dirty="0" smtClean="0"/>
              <a:t>DMA</a:t>
            </a:r>
            <a:r>
              <a:rPr lang="zh-CN" altLang="en-US" dirty="0" smtClean="0"/>
              <a:t>操作。</a:t>
            </a:r>
            <a:endParaRPr lang="zh-CN" altLang="en-US"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自动导入模式的步骤如下。</a:t>
            </a:r>
          </a:p>
          <a:p>
            <a:r>
              <a:rPr lang="zh-CN" altLang="en-US" dirty="0" smtClean="0"/>
              <a:t>① 完成复位。</a:t>
            </a:r>
          </a:p>
          <a:p>
            <a:r>
              <a:rPr lang="zh-CN" altLang="en-US" dirty="0" smtClean="0"/>
              <a:t>② 如果自动导入模式使能，</a:t>
            </a:r>
            <a:r>
              <a:rPr lang="en-US" dirty="0" smtClean="0"/>
              <a:t>NAND Flash</a:t>
            </a:r>
            <a:r>
              <a:rPr lang="zh-CN" altLang="en-US" dirty="0" smtClean="0"/>
              <a:t>存储器的前面</a:t>
            </a:r>
            <a:r>
              <a:rPr lang="en-US" dirty="0" smtClean="0"/>
              <a:t>4KB</a:t>
            </a:r>
            <a:r>
              <a:rPr lang="zh-CN" altLang="en-US" dirty="0" smtClean="0"/>
              <a:t>被自动复制到</a:t>
            </a:r>
            <a:r>
              <a:rPr lang="en-US" dirty="0" err="1" smtClean="0"/>
              <a:t>Steppingston</a:t>
            </a:r>
            <a:r>
              <a:rPr lang="zh-CN" altLang="en-US" dirty="0" smtClean="0"/>
              <a:t>内部缓冲器中。</a:t>
            </a:r>
          </a:p>
          <a:p>
            <a:r>
              <a:rPr lang="zh-CN" altLang="en-US" dirty="0" smtClean="0"/>
              <a:t>③</a:t>
            </a:r>
            <a:r>
              <a:rPr lang="en-US" dirty="0" smtClean="0"/>
              <a:t> Steppingstone</a:t>
            </a:r>
            <a:r>
              <a:rPr lang="zh-CN" altLang="en-US" dirty="0" smtClean="0"/>
              <a:t>被映射到</a:t>
            </a:r>
            <a:r>
              <a:rPr lang="en-US" dirty="0" smtClean="0"/>
              <a:t>nGCS0</a:t>
            </a:r>
            <a:r>
              <a:rPr lang="zh-CN" altLang="en-US" dirty="0" smtClean="0"/>
              <a:t>。</a:t>
            </a:r>
          </a:p>
          <a:p>
            <a:r>
              <a:rPr lang="zh-CN" altLang="en-US" dirty="0" smtClean="0"/>
              <a:t>④</a:t>
            </a:r>
            <a:r>
              <a:rPr lang="en-US" dirty="0" smtClean="0"/>
              <a:t> CPU</a:t>
            </a:r>
            <a:r>
              <a:rPr lang="zh-CN" altLang="en-US" dirty="0" smtClean="0"/>
              <a:t>在</a:t>
            </a:r>
            <a:r>
              <a:rPr lang="en-US" dirty="0" smtClean="0"/>
              <a:t>Steppingstone</a:t>
            </a:r>
            <a:r>
              <a:rPr lang="zh-CN" altLang="en-US" dirty="0" smtClean="0"/>
              <a:t>的</a:t>
            </a:r>
            <a:r>
              <a:rPr lang="en-US" dirty="0" smtClean="0"/>
              <a:t>4KB</a:t>
            </a:r>
            <a:r>
              <a:rPr lang="zh-CN" altLang="en-US" dirty="0" smtClean="0"/>
              <a:t>内部缓冲器中开始执行引导代码。</a:t>
            </a:r>
          </a:p>
          <a:p>
            <a:r>
              <a:rPr lang="zh-CN" altLang="en-US" dirty="0" smtClean="0"/>
              <a:t>注意：在自动导入模式下，不进行</a:t>
            </a:r>
            <a:r>
              <a:rPr lang="en-US" dirty="0" smtClean="0"/>
              <a:t>ECC</a:t>
            </a:r>
            <a:r>
              <a:rPr lang="zh-CN" altLang="en-US" dirty="0" smtClean="0"/>
              <a:t>检测。因此，</a:t>
            </a:r>
            <a:r>
              <a:rPr lang="en-US" dirty="0" smtClean="0"/>
              <a:t>NAND Flash</a:t>
            </a:r>
            <a:r>
              <a:rPr lang="zh-CN" altLang="en-US" dirty="0" smtClean="0"/>
              <a:t>的前</a:t>
            </a:r>
            <a:r>
              <a:rPr lang="en-US" dirty="0" smtClean="0"/>
              <a:t>4KB</a:t>
            </a:r>
            <a:r>
              <a:rPr lang="zh-CN" altLang="en-US" dirty="0" smtClean="0"/>
              <a:t>应确保不能有位错误（一般</a:t>
            </a:r>
            <a:r>
              <a:rPr lang="en-US" dirty="0" smtClean="0"/>
              <a:t>NAND Flash</a:t>
            </a:r>
            <a:r>
              <a:rPr lang="zh-CN" altLang="en-US" dirty="0" smtClean="0"/>
              <a:t>厂家都确保）。</a:t>
            </a:r>
            <a:endParaRPr lang="zh-CN" altLang="en-US" dirty="0"/>
          </a:p>
        </p:txBody>
      </p:sp>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en-US" dirty="0" smtClean="0"/>
              <a:t>自动导入模式</a:t>
            </a:r>
            <a:br>
              <a:rPr lang="zh-CN" altLang="en-US" dirty="0" smtClean="0"/>
            </a:br>
            <a:endParaRPr lang="zh-CN" altLang="en-US"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b="1" dirty="0" smtClean="0"/>
              <a:t>3</a:t>
            </a:r>
            <a:r>
              <a:rPr lang="zh-CN" altLang="en-US" b="1" dirty="0" smtClean="0"/>
              <a:t>．</a:t>
            </a:r>
            <a:r>
              <a:rPr lang="en-US" b="1" dirty="0" smtClean="0"/>
              <a:t>NAND Flash</a:t>
            </a:r>
            <a:r>
              <a:rPr lang="zh-CN" altLang="en-US" b="1" dirty="0" smtClean="0"/>
              <a:t>模式配置</a:t>
            </a:r>
          </a:p>
          <a:p>
            <a:r>
              <a:rPr lang="zh-CN" altLang="en-US" dirty="0" smtClean="0"/>
              <a:t>① 通过</a:t>
            </a:r>
            <a:r>
              <a:rPr lang="en-US" dirty="0" smtClean="0"/>
              <a:t>NFCONF</a:t>
            </a:r>
            <a:r>
              <a:rPr lang="zh-CN" altLang="en-US" dirty="0" smtClean="0"/>
              <a:t>寄存器配置</a:t>
            </a:r>
            <a:r>
              <a:rPr lang="en-US" dirty="0" smtClean="0"/>
              <a:t>NAND Flash</a:t>
            </a:r>
            <a:r>
              <a:rPr lang="zh-CN" altLang="en-US" dirty="0" smtClean="0"/>
              <a:t>。</a:t>
            </a:r>
          </a:p>
          <a:p>
            <a:r>
              <a:rPr lang="zh-CN" altLang="en-US" dirty="0" smtClean="0"/>
              <a:t>② 写</a:t>
            </a:r>
            <a:r>
              <a:rPr lang="en-US" dirty="0" smtClean="0"/>
              <a:t>NAND Flash</a:t>
            </a:r>
            <a:r>
              <a:rPr lang="zh-CN" altLang="en-US" dirty="0" smtClean="0"/>
              <a:t>命令到</a:t>
            </a:r>
            <a:r>
              <a:rPr lang="en-US" dirty="0" smtClean="0"/>
              <a:t>NFCMD</a:t>
            </a:r>
            <a:r>
              <a:rPr lang="zh-CN" altLang="en-US" dirty="0" smtClean="0"/>
              <a:t>寄存器。</a:t>
            </a:r>
          </a:p>
          <a:p>
            <a:r>
              <a:rPr lang="zh-CN" altLang="en-US" dirty="0" smtClean="0"/>
              <a:t>③ 写</a:t>
            </a:r>
            <a:r>
              <a:rPr lang="en-US" dirty="0" smtClean="0"/>
              <a:t>NAND Flash</a:t>
            </a:r>
            <a:r>
              <a:rPr lang="zh-CN" altLang="en-US" dirty="0" smtClean="0"/>
              <a:t>地址到</a:t>
            </a:r>
            <a:r>
              <a:rPr lang="en-US" dirty="0" smtClean="0"/>
              <a:t>NFADDR</a:t>
            </a:r>
            <a:r>
              <a:rPr lang="zh-CN" altLang="en-US" dirty="0" smtClean="0"/>
              <a:t>寄存器。</a:t>
            </a:r>
          </a:p>
          <a:p>
            <a:r>
              <a:rPr lang="zh-CN" altLang="en-US" dirty="0" smtClean="0"/>
              <a:t>④ 在读</a:t>
            </a:r>
            <a:r>
              <a:rPr lang="en-US" dirty="0" smtClean="0"/>
              <a:t>/</a:t>
            </a:r>
            <a:r>
              <a:rPr lang="zh-CN" altLang="en-US" dirty="0" smtClean="0"/>
              <a:t>写数据时，通过</a:t>
            </a:r>
            <a:r>
              <a:rPr lang="en-US" dirty="0" smtClean="0"/>
              <a:t>NFSTAT</a:t>
            </a:r>
            <a:r>
              <a:rPr lang="zh-CN" altLang="en-US" dirty="0" smtClean="0"/>
              <a:t>寄存器来获得</a:t>
            </a:r>
            <a:r>
              <a:rPr lang="en-US" dirty="0" smtClean="0"/>
              <a:t>NAND Flash</a:t>
            </a:r>
            <a:r>
              <a:rPr lang="zh-CN" altLang="en-US" dirty="0" smtClean="0"/>
              <a:t>的状态信息。应该在读操作前或写入之后检查</a:t>
            </a:r>
            <a:r>
              <a:rPr lang="en-US" dirty="0" smtClean="0"/>
              <a:t>R/</a:t>
            </a:r>
            <a:r>
              <a:rPr lang="en-US" dirty="0" err="1" smtClean="0"/>
              <a:t>nB</a:t>
            </a:r>
            <a:r>
              <a:rPr lang="zh-CN" altLang="en-US" dirty="0" smtClean="0"/>
              <a:t>信号（准备好</a:t>
            </a:r>
            <a:r>
              <a:rPr lang="en-US" dirty="0" smtClean="0"/>
              <a:t>/</a:t>
            </a:r>
            <a:r>
              <a:rPr lang="zh-CN" altLang="en-US" dirty="0" smtClean="0"/>
              <a:t>忙信号）。</a:t>
            </a:r>
          </a:p>
          <a:p>
            <a:endParaRPr lang="zh-CN" altLang="en-US" dirty="0"/>
          </a:p>
        </p:txBody>
      </p:sp>
      <p:sp>
        <p:nvSpPr>
          <p:cNvPr id="2" name="标题 1"/>
          <p:cNvSpPr>
            <a:spLocks noGrp="1"/>
          </p:cNvSpPr>
          <p:nvPr>
            <p:ph type="title"/>
          </p:nvPr>
        </p:nvSpPr>
        <p:spPr/>
        <p:txBody>
          <a:bodyPr>
            <a:normAutofit/>
          </a:bodyPr>
          <a:lstStyle/>
          <a:p>
            <a:r>
              <a:rPr lang="en-US" sz="3700" dirty="0" smtClean="0"/>
              <a:t>NAND Flash</a:t>
            </a:r>
            <a:r>
              <a:rPr lang="zh-CN" altLang="en-US" sz="3700" dirty="0" smtClean="0"/>
              <a:t>模式配置</a:t>
            </a: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
            </a:r>
            <a:br>
              <a:rPr lang="en-US" dirty="0" smtClean="0"/>
            </a:br>
            <a:r>
              <a:rPr lang="en-US" dirty="0" smtClean="0"/>
              <a:t>NAND Flash</a:t>
            </a:r>
            <a:r>
              <a:rPr lang="zh-CN" altLang="en-US" dirty="0" smtClean="0"/>
              <a:t>存储器时序</a:t>
            </a:r>
            <a:br>
              <a:rPr lang="zh-CN" altLang="en-US" dirty="0" smtClean="0"/>
            </a:br>
            <a:endParaRPr lang="zh-CN" altLang="en-US" dirty="0"/>
          </a:p>
        </p:txBody>
      </p:sp>
      <p:sp>
        <p:nvSpPr>
          <p:cNvPr id="4" name="内容占位符 2"/>
          <p:cNvSpPr txBox="1">
            <a:spLocks/>
          </p:cNvSpPr>
          <p:nvPr/>
        </p:nvSpPr>
        <p:spPr>
          <a:xfrm>
            <a:off x="500034" y="1500174"/>
            <a:ext cx="8229600" cy="4525963"/>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zh-CN" altLang="en-US" sz="27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6" name="Picture 2"/>
          <p:cNvPicPr>
            <a:picLocks noGrp="1" noChangeAspect="1" noChangeArrowheads="1"/>
          </p:cNvPicPr>
          <p:nvPr>
            <p:ph idx="1"/>
          </p:nvPr>
        </p:nvPicPr>
        <p:blipFill>
          <a:blip r:embed="rId2"/>
          <a:srcRect/>
          <a:stretch>
            <a:fillRect/>
          </a:stretch>
        </p:blipFill>
        <p:spPr bwMode="auto">
          <a:xfrm>
            <a:off x="428596" y="1214422"/>
            <a:ext cx="8229600" cy="4320073"/>
          </a:xfrm>
          <a:prstGeom prst="rect">
            <a:avLst/>
          </a:prstGeom>
          <a:noFill/>
          <a:ln w="9525">
            <a:noFill/>
            <a:miter lim="800000"/>
            <a:headEnd/>
            <a:tailEnd/>
          </a:ln>
          <a:effectLst/>
        </p:spPr>
      </p:pic>
      <p:sp>
        <p:nvSpPr>
          <p:cNvPr id="5" name="TextBox 4"/>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dirty="0" smtClean="0"/>
              <a:t>D[7:0]</a:t>
            </a:r>
            <a:r>
              <a:rPr lang="zh-CN" altLang="en-US" dirty="0" smtClean="0"/>
              <a:t>：数据</a:t>
            </a:r>
            <a:r>
              <a:rPr lang="en-US" dirty="0" smtClean="0"/>
              <a:t>/</a:t>
            </a:r>
            <a:r>
              <a:rPr lang="zh-CN" altLang="en-US" dirty="0" smtClean="0"/>
              <a:t>命令</a:t>
            </a:r>
            <a:r>
              <a:rPr lang="en-US" dirty="0" smtClean="0"/>
              <a:t>/</a:t>
            </a:r>
            <a:r>
              <a:rPr lang="zh-CN" altLang="en-US" dirty="0" smtClean="0"/>
              <a:t>地址</a:t>
            </a:r>
            <a:r>
              <a:rPr lang="en-US" dirty="0" smtClean="0"/>
              <a:t>/</a:t>
            </a:r>
            <a:r>
              <a:rPr lang="zh-CN" altLang="en-US" dirty="0" smtClean="0"/>
              <a:t>的输入</a:t>
            </a:r>
            <a:r>
              <a:rPr lang="en-US" dirty="0" smtClean="0"/>
              <a:t>/</a:t>
            </a:r>
            <a:r>
              <a:rPr lang="zh-CN" altLang="en-US" dirty="0" smtClean="0"/>
              <a:t>输出口（与数据总线共享）；</a:t>
            </a:r>
          </a:p>
          <a:p>
            <a:r>
              <a:rPr lang="en-US" dirty="0" smtClean="0"/>
              <a:t>CLE</a:t>
            </a:r>
            <a:r>
              <a:rPr lang="zh-CN" altLang="en-US" dirty="0" smtClean="0"/>
              <a:t>：命令锁存使能（输出）；</a:t>
            </a:r>
          </a:p>
          <a:p>
            <a:r>
              <a:rPr lang="en-US" dirty="0" smtClean="0"/>
              <a:t>ALE</a:t>
            </a:r>
            <a:r>
              <a:rPr lang="zh-CN" altLang="en-US" dirty="0" smtClean="0"/>
              <a:t>：地址锁存使能（输出）；</a:t>
            </a:r>
          </a:p>
          <a:p>
            <a:r>
              <a:rPr lang="en-US" dirty="0" err="1" smtClean="0"/>
              <a:t>nFCE</a:t>
            </a:r>
            <a:r>
              <a:rPr lang="zh-CN" altLang="en-US" dirty="0" smtClean="0"/>
              <a:t>：</a:t>
            </a:r>
            <a:r>
              <a:rPr lang="en-US" dirty="0" smtClean="0"/>
              <a:t>NAND Flash</a:t>
            </a:r>
            <a:r>
              <a:rPr lang="zh-CN" altLang="en-US" dirty="0" smtClean="0"/>
              <a:t>片选使能（输出）；</a:t>
            </a:r>
          </a:p>
          <a:p>
            <a:r>
              <a:rPr lang="en-US" dirty="0" err="1" smtClean="0"/>
              <a:t>nFRE</a:t>
            </a:r>
            <a:r>
              <a:rPr lang="zh-CN" altLang="en-US" dirty="0" smtClean="0"/>
              <a:t>：</a:t>
            </a:r>
            <a:r>
              <a:rPr lang="en-US" dirty="0" smtClean="0"/>
              <a:t>NAND Flash</a:t>
            </a:r>
            <a:r>
              <a:rPr lang="zh-CN" altLang="en-US" dirty="0" smtClean="0"/>
              <a:t>读使能（输出）；</a:t>
            </a:r>
          </a:p>
          <a:p>
            <a:r>
              <a:rPr lang="en-US" dirty="0" err="1" smtClean="0"/>
              <a:t>nFWE</a:t>
            </a:r>
            <a:r>
              <a:rPr lang="zh-CN" altLang="en-US" dirty="0" smtClean="0"/>
              <a:t>：</a:t>
            </a:r>
            <a:r>
              <a:rPr lang="en-US" dirty="0" smtClean="0"/>
              <a:t>NAND Flash</a:t>
            </a:r>
            <a:r>
              <a:rPr lang="zh-CN" altLang="en-US" dirty="0" smtClean="0"/>
              <a:t>写使能（输出）；</a:t>
            </a:r>
          </a:p>
          <a:p>
            <a:r>
              <a:rPr lang="en-US" dirty="0" smtClean="0"/>
              <a:t>R/</a:t>
            </a:r>
            <a:r>
              <a:rPr lang="en-US" dirty="0" err="1" smtClean="0"/>
              <a:t>nB</a:t>
            </a:r>
            <a:r>
              <a:rPr lang="zh-CN" altLang="en-US" dirty="0" smtClean="0"/>
              <a:t>：</a:t>
            </a:r>
            <a:r>
              <a:rPr lang="en-US" dirty="0" smtClean="0"/>
              <a:t>NAND Flash</a:t>
            </a:r>
            <a:r>
              <a:rPr lang="zh-CN" altLang="en-US" dirty="0" smtClean="0"/>
              <a:t>准备好</a:t>
            </a:r>
            <a:r>
              <a:rPr lang="en-US" dirty="0" smtClean="0"/>
              <a:t>/</a:t>
            </a:r>
            <a:r>
              <a:rPr lang="zh-CN" altLang="en-US" dirty="0" smtClean="0"/>
              <a:t>繁忙（输入）。</a:t>
            </a:r>
          </a:p>
          <a:p>
            <a:endParaRPr lang="zh-CN" altLang="en-US" dirty="0"/>
          </a:p>
        </p:txBody>
      </p:sp>
      <p:sp>
        <p:nvSpPr>
          <p:cNvPr id="2" name="标题 1"/>
          <p:cNvSpPr>
            <a:spLocks noGrp="1"/>
          </p:cNvSpPr>
          <p:nvPr>
            <p:ph type="title"/>
          </p:nvPr>
        </p:nvSpPr>
        <p:spPr/>
        <p:txBody>
          <a:bodyPr>
            <a:normAutofit/>
          </a:bodyPr>
          <a:lstStyle/>
          <a:p>
            <a:r>
              <a:rPr lang="zh-CN" altLang="en-US" sz="3700" dirty="0" smtClean="0"/>
              <a:t>管脚配置</a:t>
            </a: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10000"/>
          </a:bodyPr>
          <a:lstStyle/>
          <a:p>
            <a:r>
              <a:rPr lang="zh-CN" altLang="en-US" dirty="0" smtClean="0"/>
              <a:t>①</a:t>
            </a:r>
            <a:r>
              <a:rPr lang="en-US" dirty="0" smtClean="0"/>
              <a:t> OM[1:0] = 00b</a:t>
            </a:r>
            <a:r>
              <a:rPr lang="zh-CN" altLang="en-US" dirty="0" smtClean="0"/>
              <a:t>：使能</a:t>
            </a:r>
            <a:r>
              <a:rPr lang="en-US" dirty="0" smtClean="0"/>
              <a:t>NAND Flash</a:t>
            </a:r>
            <a:r>
              <a:rPr lang="zh-CN" altLang="en-US" dirty="0" smtClean="0"/>
              <a:t>控制器自动导入模式。</a:t>
            </a:r>
          </a:p>
          <a:p>
            <a:r>
              <a:rPr lang="zh-CN" altLang="en-US" dirty="0" smtClean="0"/>
              <a:t>②</a:t>
            </a:r>
            <a:r>
              <a:rPr lang="en-US" dirty="0" smtClean="0"/>
              <a:t> NAND Flash</a:t>
            </a:r>
            <a:r>
              <a:rPr lang="zh-CN" altLang="en-US" dirty="0" smtClean="0"/>
              <a:t>的存储页面大小应该为</a:t>
            </a:r>
            <a:r>
              <a:rPr lang="en-US" dirty="0" smtClean="0"/>
              <a:t>512B</a:t>
            </a:r>
            <a:r>
              <a:rPr lang="zh-CN" altLang="en-US" dirty="0" smtClean="0"/>
              <a:t>。</a:t>
            </a:r>
          </a:p>
          <a:p>
            <a:r>
              <a:rPr lang="zh-CN" altLang="en-US" dirty="0" smtClean="0"/>
              <a:t>③</a:t>
            </a:r>
            <a:r>
              <a:rPr lang="en-US" dirty="0" smtClean="0"/>
              <a:t> NCON</a:t>
            </a:r>
            <a:r>
              <a:rPr lang="zh-CN" altLang="en-US" dirty="0" smtClean="0"/>
              <a:t>：</a:t>
            </a:r>
            <a:r>
              <a:rPr lang="en-US" dirty="0" smtClean="0"/>
              <a:t>NAND Flash</a:t>
            </a:r>
            <a:r>
              <a:rPr lang="zh-CN" altLang="en-US" dirty="0" smtClean="0"/>
              <a:t>寻址步数选择，</a:t>
            </a:r>
            <a:r>
              <a:rPr lang="en-US" dirty="0" smtClean="0"/>
              <a:t>0</a:t>
            </a:r>
            <a:r>
              <a:rPr lang="zh-CN" altLang="en-US" dirty="0" smtClean="0"/>
              <a:t>为</a:t>
            </a:r>
            <a:r>
              <a:rPr lang="en-US" dirty="0" smtClean="0"/>
              <a:t>3</a:t>
            </a:r>
            <a:r>
              <a:rPr lang="zh-CN" altLang="en-US" dirty="0" smtClean="0"/>
              <a:t>步寻址，</a:t>
            </a:r>
            <a:r>
              <a:rPr lang="en-US" dirty="0" smtClean="0"/>
              <a:t>1</a:t>
            </a:r>
            <a:r>
              <a:rPr lang="zh-CN" altLang="en-US" dirty="0" smtClean="0"/>
              <a:t>为</a:t>
            </a:r>
            <a:r>
              <a:rPr lang="en-US" dirty="0" smtClean="0"/>
              <a:t>4</a:t>
            </a:r>
            <a:r>
              <a:rPr lang="zh-CN" altLang="en-US" dirty="0" smtClean="0"/>
              <a:t>步寻址。</a:t>
            </a:r>
          </a:p>
          <a:p>
            <a:r>
              <a:rPr lang="en-US" dirty="0" smtClean="0"/>
              <a:t>S3C2410X</a:t>
            </a:r>
            <a:r>
              <a:rPr lang="zh-CN" altLang="en-US" dirty="0" smtClean="0"/>
              <a:t>在写</a:t>
            </a:r>
            <a:r>
              <a:rPr lang="en-US" dirty="0" smtClean="0"/>
              <a:t>/</a:t>
            </a:r>
            <a:r>
              <a:rPr lang="zh-CN" altLang="en-US" dirty="0" smtClean="0"/>
              <a:t>读操作时，自动生成</a:t>
            </a:r>
            <a:r>
              <a:rPr lang="en-US" dirty="0" smtClean="0"/>
              <a:t>512B</a:t>
            </a:r>
            <a:r>
              <a:rPr lang="zh-CN" altLang="en-US" dirty="0" smtClean="0"/>
              <a:t>的奇偶代码。每</a:t>
            </a:r>
            <a:r>
              <a:rPr lang="en-US" dirty="0" smtClean="0"/>
              <a:t>512B</a:t>
            </a:r>
            <a:r>
              <a:rPr lang="zh-CN" altLang="en-US" dirty="0" smtClean="0"/>
              <a:t>数据产生</a:t>
            </a:r>
            <a:r>
              <a:rPr lang="en-US" dirty="0" smtClean="0"/>
              <a:t>3B</a:t>
            </a:r>
            <a:r>
              <a:rPr lang="zh-CN" altLang="en-US" dirty="0" smtClean="0"/>
              <a:t>的</a:t>
            </a:r>
            <a:r>
              <a:rPr lang="en-US" dirty="0" smtClean="0"/>
              <a:t>ECC</a:t>
            </a:r>
            <a:r>
              <a:rPr lang="zh-CN" altLang="en-US" dirty="0" smtClean="0"/>
              <a:t>奇偶代码。</a:t>
            </a:r>
          </a:p>
          <a:p>
            <a:r>
              <a:rPr lang="en-US" dirty="0" smtClean="0"/>
              <a:t>24</a:t>
            </a:r>
            <a:r>
              <a:rPr lang="zh-CN" altLang="en-US" dirty="0" smtClean="0"/>
              <a:t>位</a:t>
            </a:r>
            <a:r>
              <a:rPr lang="en-US" dirty="0" smtClean="0"/>
              <a:t>ECC </a:t>
            </a:r>
            <a:r>
              <a:rPr lang="zh-CN" altLang="en-US" dirty="0" smtClean="0"/>
              <a:t>奇偶代码</a:t>
            </a:r>
            <a:r>
              <a:rPr lang="en-US" dirty="0" smtClean="0"/>
              <a:t> = 18</a:t>
            </a:r>
            <a:r>
              <a:rPr lang="zh-CN" altLang="en-US" dirty="0" smtClean="0"/>
              <a:t>位行奇偶</a:t>
            </a:r>
            <a:r>
              <a:rPr lang="en-US" dirty="0" smtClean="0"/>
              <a:t>+6</a:t>
            </a:r>
            <a:r>
              <a:rPr lang="zh-CN" altLang="en-US" dirty="0" smtClean="0"/>
              <a:t>位列奇偶</a:t>
            </a:r>
          </a:p>
          <a:p>
            <a:r>
              <a:rPr lang="en-US" dirty="0" smtClean="0"/>
              <a:t>ECC</a:t>
            </a:r>
            <a:r>
              <a:rPr lang="zh-CN" altLang="en-US" dirty="0" smtClean="0"/>
              <a:t>产生模块执行以下步骤。</a:t>
            </a:r>
          </a:p>
          <a:p>
            <a:r>
              <a:rPr lang="zh-CN" altLang="en-US" dirty="0" smtClean="0"/>
              <a:t>① 当</a:t>
            </a:r>
            <a:r>
              <a:rPr lang="en-US" dirty="0" smtClean="0"/>
              <a:t>MCU</a:t>
            </a:r>
            <a:r>
              <a:rPr lang="zh-CN" altLang="en-US" dirty="0" smtClean="0"/>
              <a:t>写数据到</a:t>
            </a:r>
            <a:r>
              <a:rPr lang="en-US" dirty="0" smtClean="0"/>
              <a:t>NAND</a:t>
            </a:r>
            <a:r>
              <a:rPr lang="zh-CN" altLang="en-US" dirty="0" smtClean="0"/>
              <a:t>时，</a:t>
            </a:r>
            <a:r>
              <a:rPr lang="en-US" dirty="0" smtClean="0"/>
              <a:t>ECC</a:t>
            </a:r>
            <a:r>
              <a:rPr lang="zh-CN" altLang="en-US" dirty="0" smtClean="0"/>
              <a:t>产生模块生成</a:t>
            </a:r>
            <a:r>
              <a:rPr lang="en-US" dirty="0" smtClean="0"/>
              <a:t>ECC</a:t>
            </a:r>
            <a:r>
              <a:rPr lang="zh-CN" altLang="en-US" dirty="0" smtClean="0"/>
              <a:t>代码。</a:t>
            </a:r>
          </a:p>
          <a:p>
            <a:r>
              <a:rPr lang="zh-CN" altLang="en-US" dirty="0" smtClean="0"/>
              <a:t>② 当</a:t>
            </a:r>
            <a:r>
              <a:rPr lang="en-US" dirty="0" smtClean="0"/>
              <a:t>MCU</a:t>
            </a:r>
            <a:r>
              <a:rPr lang="zh-CN" altLang="en-US" dirty="0" smtClean="0"/>
              <a:t>从</a:t>
            </a:r>
            <a:r>
              <a:rPr lang="en-US" dirty="0" smtClean="0"/>
              <a:t>NAND</a:t>
            </a:r>
            <a:r>
              <a:rPr lang="zh-CN" altLang="en-US" dirty="0" smtClean="0"/>
              <a:t>读数据时，</a:t>
            </a:r>
            <a:r>
              <a:rPr lang="en-US" dirty="0" smtClean="0"/>
              <a:t>ECC</a:t>
            </a:r>
            <a:r>
              <a:rPr lang="zh-CN" altLang="en-US" dirty="0" smtClean="0"/>
              <a:t>产生模块生成</a:t>
            </a:r>
            <a:r>
              <a:rPr lang="en-US" dirty="0" smtClean="0"/>
              <a:t>ECC</a:t>
            </a:r>
            <a:r>
              <a:rPr lang="zh-CN" altLang="en-US" dirty="0" smtClean="0"/>
              <a:t>代码，同时用户程序将它与先前写入时产生的</a:t>
            </a:r>
            <a:r>
              <a:rPr lang="en-US" dirty="0" smtClean="0"/>
              <a:t>ECC</a:t>
            </a:r>
            <a:r>
              <a:rPr lang="zh-CN" altLang="en-US" dirty="0" smtClean="0"/>
              <a:t>代码比较。表</a:t>
            </a:r>
            <a:r>
              <a:rPr lang="en-US" dirty="0" smtClean="0"/>
              <a:t>4-2</a:t>
            </a:r>
            <a:r>
              <a:rPr lang="zh-CN" altLang="en-US" dirty="0" smtClean="0"/>
              <a:t>所示为</a:t>
            </a:r>
            <a:r>
              <a:rPr lang="en-US" dirty="0" smtClean="0"/>
              <a:t>512BECC</a:t>
            </a:r>
            <a:r>
              <a:rPr lang="zh-CN" altLang="en-US" dirty="0" smtClean="0"/>
              <a:t>奇偶代码分配情况。</a:t>
            </a:r>
          </a:p>
          <a:p>
            <a:endParaRPr lang="zh-CN" altLang="en-US" dirty="0"/>
          </a:p>
        </p:txBody>
      </p:sp>
      <p:sp>
        <p:nvSpPr>
          <p:cNvPr id="2" name="标题 1"/>
          <p:cNvSpPr>
            <a:spLocks noGrp="1"/>
          </p:cNvSpPr>
          <p:nvPr>
            <p:ph type="title"/>
          </p:nvPr>
        </p:nvSpPr>
        <p:spPr/>
        <p:txBody>
          <a:bodyPr>
            <a:normAutofit/>
          </a:bodyPr>
          <a:lstStyle/>
          <a:p>
            <a:r>
              <a:rPr lang="zh-CN" altLang="en-US" sz="3700" dirty="0" smtClean="0"/>
              <a:t>系统引导和</a:t>
            </a:r>
            <a:r>
              <a:rPr lang="en-US" sz="3700" dirty="0" smtClean="0"/>
              <a:t> NAND Flash</a:t>
            </a:r>
            <a:r>
              <a:rPr lang="zh-CN" altLang="en-US" sz="3700" dirty="0" smtClean="0"/>
              <a:t>配置</a:t>
            </a: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r>
              <a:rPr lang="en-US" dirty="0" smtClean="0"/>
              <a:t>S3C2410X</a:t>
            </a:r>
            <a:r>
              <a:rPr lang="zh-CN" altLang="en-US" dirty="0" smtClean="0"/>
              <a:t>有各种针对不同任务提供的最佳电源管理策略，电源管理模块能够使系统工作在如下</a:t>
            </a:r>
            <a:r>
              <a:rPr lang="en-US" dirty="0" smtClean="0"/>
              <a:t>4</a:t>
            </a:r>
            <a:r>
              <a:rPr lang="zh-CN" altLang="en-US" dirty="0" smtClean="0"/>
              <a:t>种模式：正常模式、低速模式、空闲模式和掉电模式。</a:t>
            </a:r>
          </a:p>
          <a:p>
            <a:r>
              <a:rPr lang="en-US" dirty="0" smtClean="0"/>
              <a:t>●  </a:t>
            </a:r>
            <a:r>
              <a:rPr lang="zh-CN" altLang="en-US" dirty="0" smtClean="0"/>
              <a:t>正常模式：电源管理模块向</a:t>
            </a:r>
            <a:r>
              <a:rPr lang="en-US" dirty="0" smtClean="0"/>
              <a:t>CPU</a:t>
            </a:r>
            <a:r>
              <a:rPr lang="zh-CN" altLang="en-US" dirty="0" smtClean="0"/>
              <a:t>和所有外设提供时钟。这种模式下，当所有外设都开启时，系统功耗将达到最大。用户可以通过软件控制各种外设的开关。例如，如果不需要定时器，用户可以将定时器时钟断开以降低功耗。</a:t>
            </a:r>
          </a:p>
          <a:p>
            <a:r>
              <a:rPr lang="en-US" dirty="0" smtClean="0"/>
              <a:t>●  </a:t>
            </a:r>
            <a:r>
              <a:rPr lang="zh-CN" altLang="en-US" dirty="0" smtClean="0"/>
              <a:t>低速模式：没有</a:t>
            </a:r>
            <a:r>
              <a:rPr lang="en-US" dirty="0" smtClean="0"/>
              <a:t>PLL</a:t>
            </a:r>
            <a:r>
              <a:rPr lang="zh-CN" altLang="en-US" dirty="0" smtClean="0"/>
              <a:t>的模式。与正常模式不同，低速模式直接使用外部时钟（</a:t>
            </a:r>
            <a:r>
              <a:rPr lang="en-US" dirty="0" err="1" smtClean="0"/>
              <a:t>XTIpll</a:t>
            </a:r>
            <a:r>
              <a:rPr lang="zh-CN" altLang="en-US" dirty="0" smtClean="0"/>
              <a:t>或者</a:t>
            </a:r>
            <a:r>
              <a:rPr lang="en-US" dirty="0" smtClean="0"/>
              <a:t>EXTCLK</a:t>
            </a:r>
            <a:r>
              <a:rPr lang="zh-CN" altLang="en-US" dirty="0" smtClean="0"/>
              <a:t>）作为</a:t>
            </a:r>
            <a:r>
              <a:rPr lang="en-US" dirty="0" smtClean="0"/>
              <a:t>FCLK</a:t>
            </a:r>
            <a:r>
              <a:rPr lang="zh-CN" altLang="en-US" dirty="0" smtClean="0"/>
              <a:t>，这种模式下，功耗仅由外部时钟决定。</a:t>
            </a:r>
          </a:p>
          <a:p>
            <a:r>
              <a:rPr lang="en-US" dirty="0" smtClean="0"/>
              <a:t>●  </a:t>
            </a:r>
            <a:r>
              <a:rPr lang="zh-CN" altLang="en-US" dirty="0" smtClean="0"/>
              <a:t>空闲模式：电源管理模块仅关掉</a:t>
            </a:r>
            <a:r>
              <a:rPr lang="en-US" dirty="0" smtClean="0"/>
              <a:t>FCLK</a:t>
            </a:r>
            <a:r>
              <a:rPr lang="zh-CN" altLang="en-US" dirty="0" smtClean="0"/>
              <a:t>，而继续提供时钟给其他外设。空闲模式可以减少由于</a:t>
            </a:r>
            <a:r>
              <a:rPr lang="en-US" dirty="0" smtClean="0"/>
              <a:t>CPU</a:t>
            </a:r>
            <a:r>
              <a:rPr lang="zh-CN" altLang="en-US" dirty="0" smtClean="0"/>
              <a:t>核心产生的功耗。任何中断请求都可以将</a:t>
            </a:r>
            <a:r>
              <a:rPr lang="en-US" dirty="0" smtClean="0"/>
              <a:t>CPU</a:t>
            </a:r>
            <a:r>
              <a:rPr lang="zh-CN" altLang="en-US" dirty="0" smtClean="0"/>
              <a:t>从中断模式唤醒。</a:t>
            </a:r>
          </a:p>
          <a:p>
            <a:r>
              <a:rPr lang="en-US" dirty="0" smtClean="0"/>
              <a:t>●  </a:t>
            </a:r>
            <a:r>
              <a:rPr lang="zh-CN" altLang="en-US" dirty="0" smtClean="0"/>
              <a:t>掉电模式：电源管理模块断开内部电源，因此，</a:t>
            </a:r>
            <a:r>
              <a:rPr lang="en-US" dirty="0" smtClean="0"/>
              <a:t>CPU</a:t>
            </a:r>
            <a:r>
              <a:rPr lang="zh-CN" altLang="en-US" dirty="0" smtClean="0"/>
              <a:t>和除唤醒逻辑单元以外的外设都不会产生功耗。要执行掉电模式需要有两个独立的电源，其中一个给唤醒逻辑单元供电，另一个给包括</a:t>
            </a:r>
            <a:r>
              <a:rPr lang="en-US" dirty="0" smtClean="0"/>
              <a:t>CPU</a:t>
            </a:r>
            <a:r>
              <a:rPr lang="zh-CN" altLang="en-US" dirty="0" smtClean="0"/>
              <a:t>在内的其他模块供电。在掉电模式下，第</a:t>
            </a:r>
            <a:r>
              <a:rPr lang="en-US" dirty="0" smtClean="0"/>
              <a:t>2</a:t>
            </a:r>
            <a:r>
              <a:rPr lang="zh-CN" altLang="en-US" dirty="0" smtClean="0"/>
              <a:t>个电源将被关掉。掉电模式可以由外部中断</a:t>
            </a:r>
            <a:r>
              <a:rPr lang="en-US" dirty="0" smtClean="0"/>
              <a:t>EINT[15:0]</a:t>
            </a:r>
            <a:r>
              <a:rPr lang="zh-CN" altLang="en-US" dirty="0" smtClean="0"/>
              <a:t>或</a:t>
            </a:r>
            <a:r>
              <a:rPr lang="en-US" dirty="0" smtClean="0"/>
              <a:t>RTC</a:t>
            </a:r>
            <a:r>
              <a:rPr lang="zh-CN" altLang="en-US" dirty="0" smtClean="0"/>
              <a:t>唤醒。</a:t>
            </a:r>
          </a:p>
          <a:p>
            <a:endParaRPr lang="zh-CN" altLang="en-US" dirty="0"/>
          </a:p>
        </p:txBody>
      </p:sp>
      <p:sp>
        <p:nvSpPr>
          <p:cNvPr id="2" name="标题 1"/>
          <p:cNvSpPr>
            <a:spLocks noGrp="1"/>
          </p:cNvSpPr>
          <p:nvPr>
            <p:ph type="title"/>
          </p:nvPr>
        </p:nvSpPr>
        <p:spPr/>
        <p:txBody>
          <a:bodyPr>
            <a:normAutofit/>
          </a:bodyPr>
          <a:lstStyle/>
          <a:p>
            <a:r>
              <a:rPr lang="zh-CN" altLang="en-US" sz="3700" dirty="0" smtClean="0"/>
              <a:t>时钟和电源管理</a:t>
            </a: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en-US" dirty="0" smtClean="0"/>
              <a:t>S3C2410X</a:t>
            </a:r>
            <a:r>
              <a:rPr lang="zh-CN" altLang="en-US" dirty="0" smtClean="0"/>
              <a:t>支持位于系统总线和外设总线之间的</a:t>
            </a:r>
            <a:r>
              <a:rPr lang="en-US" dirty="0" smtClean="0"/>
              <a:t>4</a:t>
            </a:r>
            <a:r>
              <a:rPr lang="zh-CN" altLang="en-US" dirty="0" smtClean="0"/>
              <a:t>个通道的</a:t>
            </a:r>
            <a:r>
              <a:rPr lang="en-US" dirty="0" smtClean="0"/>
              <a:t>DMA</a:t>
            </a:r>
            <a:r>
              <a:rPr lang="zh-CN" altLang="en-US" dirty="0" smtClean="0"/>
              <a:t>控制器。每一个通道的</a:t>
            </a:r>
            <a:r>
              <a:rPr lang="en-US" dirty="0" smtClean="0"/>
              <a:t>DMA</a:t>
            </a:r>
            <a:r>
              <a:rPr lang="zh-CN" altLang="en-US" dirty="0" smtClean="0"/>
              <a:t>控制器都能没有约束地实现系统总线或者外设总线之间的数据传输，即每个通道都能处理以下</a:t>
            </a:r>
            <a:r>
              <a:rPr lang="en-US" dirty="0" smtClean="0"/>
              <a:t>4</a:t>
            </a:r>
            <a:r>
              <a:rPr lang="zh-CN" altLang="en-US" dirty="0" smtClean="0"/>
              <a:t>种情况：</a:t>
            </a:r>
          </a:p>
          <a:p>
            <a:r>
              <a:rPr lang="en-US" dirty="0" smtClean="0"/>
              <a:t>●  </a:t>
            </a:r>
            <a:r>
              <a:rPr lang="zh-CN" altLang="en-US" dirty="0" smtClean="0"/>
              <a:t>源器件和目的器件都在系统总线；</a:t>
            </a:r>
          </a:p>
          <a:p>
            <a:r>
              <a:rPr lang="en-US" dirty="0" smtClean="0"/>
              <a:t>●  </a:t>
            </a:r>
            <a:r>
              <a:rPr lang="zh-CN" altLang="en-US" dirty="0" smtClean="0"/>
              <a:t>源器件在系统总线，目的器件在外设总线；</a:t>
            </a:r>
          </a:p>
          <a:p>
            <a:r>
              <a:rPr lang="en-US" dirty="0" smtClean="0"/>
              <a:t>●  </a:t>
            </a:r>
            <a:r>
              <a:rPr lang="zh-CN" altLang="en-US" dirty="0" smtClean="0"/>
              <a:t>源器件在外设总线，目的器件在系统总线；</a:t>
            </a:r>
          </a:p>
          <a:p>
            <a:r>
              <a:rPr lang="en-US" dirty="0" smtClean="0"/>
              <a:t>●  </a:t>
            </a:r>
            <a:r>
              <a:rPr lang="zh-CN" altLang="en-US" dirty="0" smtClean="0"/>
              <a:t>源器件和目的器件都在外设总线。</a:t>
            </a:r>
          </a:p>
          <a:p>
            <a:r>
              <a:rPr lang="en-US" dirty="0" smtClean="0"/>
              <a:t>DMA</a:t>
            </a:r>
            <a:r>
              <a:rPr lang="zh-CN" altLang="en-US" dirty="0" smtClean="0"/>
              <a:t>的主要优点是：可以不通过</a:t>
            </a:r>
            <a:r>
              <a:rPr lang="en-US" dirty="0" smtClean="0"/>
              <a:t>CPU</a:t>
            </a:r>
            <a:r>
              <a:rPr lang="zh-CN" altLang="en-US" dirty="0" smtClean="0"/>
              <a:t>的干预来实现数据的传输，</a:t>
            </a:r>
            <a:r>
              <a:rPr lang="en-US" dirty="0" smtClean="0"/>
              <a:t>DMA</a:t>
            </a:r>
            <a:r>
              <a:rPr lang="zh-CN" altLang="en-US" dirty="0" smtClean="0"/>
              <a:t>的运行可以通过软件、内部外设或外部请求引脚信号的请求来初始化。</a:t>
            </a:r>
          </a:p>
          <a:p>
            <a:endParaRPr lang="zh-CN" altLang="en-US" dirty="0"/>
          </a:p>
        </p:txBody>
      </p:sp>
      <p:sp>
        <p:nvSpPr>
          <p:cNvPr id="2" name="标题 1"/>
          <p:cNvSpPr>
            <a:spLocks noGrp="1"/>
          </p:cNvSpPr>
          <p:nvPr>
            <p:ph type="title"/>
          </p:nvPr>
        </p:nvSpPr>
        <p:spPr/>
        <p:txBody>
          <a:bodyPr>
            <a:normAutofit/>
          </a:bodyPr>
          <a:lstStyle/>
          <a:p>
            <a:r>
              <a:rPr lang="en-US" sz="3700" dirty="0" smtClean="0"/>
              <a:t>DMA</a:t>
            </a: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700" dirty="0" smtClean="0"/>
              <a:t>DMA</a:t>
            </a:r>
            <a:r>
              <a:rPr lang="zh-CN" altLang="en-US" sz="3700" dirty="0" smtClean="0"/>
              <a:t>请求源</a:t>
            </a:r>
            <a:endParaRPr lang="zh-CN" altLang="en-US" sz="3700" dirty="0"/>
          </a:p>
        </p:txBody>
      </p:sp>
      <p:pic>
        <p:nvPicPr>
          <p:cNvPr id="2050" name="Picture 2"/>
          <p:cNvPicPr>
            <a:picLocks noGrp="1" noChangeAspect="1" noChangeArrowheads="1"/>
          </p:cNvPicPr>
          <p:nvPr>
            <p:ph idx="1"/>
          </p:nvPr>
        </p:nvPicPr>
        <p:blipFill>
          <a:blip r:embed="rId2"/>
          <a:srcRect/>
          <a:stretch>
            <a:fillRect/>
          </a:stretch>
        </p:blipFill>
        <p:spPr bwMode="auto">
          <a:xfrm>
            <a:off x="500034" y="1785926"/>
            <a:ext cx="8086725" cy="1971675"/>
          </a:xfrm>
          <a:prstGeom prst="rect">
            <a:avLst/>
          </a:prstGeom>
          <a:noFill/>
          <a:ln w="9525">
            <a:noFill/>
            <a:miter lim="800000"/>
            <a:headEnd/>
            <a:tailEnd/>
          </a:ln>
          <a:effectLst/>
        </p:spPr>
      </p:pic>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r>
              <a:rPr lang="en-US" dirty="0" smtClean="0"/>
              <a:t>DMA</a:t>
            </a:r>
            <a:r>
              <a:rPr lang="zh-CN" altLang="en-US" dirty="0" smtClean="0"/>
              <a:t>使用三态</a:t>
            </a:r>
            <a:r>
              <a:rPr lang="en-US" dirty="0" smtClean="0"/>
              <a:t>FSM</a:t>
            </a:r>
            <a:r>
              <a:rPr lang="zh-CN" altLang="en-US" dirty="0" smtClean="0"/>
              <a:t>（有限状态机）进行操作，以下用</a:t>
            </a:r>
            <a:r>
              <a:rPr lang="en-US" dirty="0" smtClean="0"/>
              <a:t>3</a:t>
            </a:r>
            <a:r>
              <a:rPr lang="zh-CN" altLang="en-US" dirty="0" smtClean="0"/>
              <a:t>个步骤描述。</a:t>
            </a:r>
          </a:p>
          <a:p>
            <a:r>
              <a:rPr lang="zh-CN" altLang="en-US" dirty="0" smtClean="0"/>
              <a:t>状态</a:t>
            </a:r>
            <a:r>
              <a:rPr lang="en-US" dirty="0" smtClean="0"/>
              <a:t>1</a:t>
            </a:r>
            <a:r>
              <a:rPr lang="zh-CN" altLang="en-US" dirty="0" smtClean="0"/>
              <a:t>：初始状态，</a:t>
            </a:r>
            <a:r>
              <a:rPr lang="en-US" dirty="0" smtClean="0"/>
              <a:t>DMA</a:t>
            </a:r>
            <a:r>
              <a:rPr lang="zh-CN" altLang="en-US" dirty="0" smtClean="0"/>
              <a:t>等待</a:t>
            </a:r>
            <a:r>
              <a:rPr lang="en-US" dirty="0" smtClean="0"/>
              <a:t>DMA</a:t>
            </a:r>
            <a:r>
              <a:rPr lang="zh-CN" altLang="en-US" dirty="0" smtClean="0"/>
              <a:t>请求。若请求到达，进入状态</a:t>
            </a:r>
            <a:r>
              <a:rPr lang="en-US" dirty="0" smtClean="0"/>
              <a:t>2</a:t>
            </a:r>
            <a:r>
              <a:rPr lang="zh-CN" altLang="en-US" dirty="0" smtClean="0"/>
              <a:t>。此阶段，</a:t>
            </a:r>
            <a:r>
              <a:rPr lang="en-US" dirty="0" smtClean="0"/>
              <a:t>DMA ACK</a:t>
            </a:r>
            <a:r>
              <a:rPr lang="zh-CN" altLang="en-US" dirty="0" smtClean="0"/>
              <a:t>和</a:t>
            </a:r>
            <a:r>
              <a:rPr lang="en-US" dirty="0" smtClean="0"/>
              <a:t>INT REQ</a:t>
            </a:r>
            <a:r>
              <a:rPr lang="zh-CN" altLang="en-US" dirty="0" smtClean="0"/>
              <a:t>都为</a:t>
            </a:r>
            <a:r>
              <a:rPr lang="en-US" dirty="0" smtClean="0"/>
              <a:t>0</a:t>
            </a:r>
            <a:r>
              <a:rPr lang="zh-CN" altLang="en-US" dirty="0" smtClean="0"/>
              <a:t>。</a:t>
            </a:r>
          </a:p>
          <a:p>
            <a:r>
              <a:rPr lang="zh-CN" altLang="en-US" dirty="0" smtClean="0"/>
              <a:t>状态</a:t>
            </a:r>
            <a:r>
              <a:rPr lang="en-US" dirty="0" smtClean="0"/>
              <a:t>2</a:t>
            </a:r>
            <a:r>
              <a:rPr lang="zh-CN" altLang="en-US" dirty="0" smtClean="0"/>
              <a:t>：在此状态，</a:t>
            </a:r>
            <a:r>
              <a:rPr lang="en-US" dirty="0" smtClean="0"/>
              <a:t>DMA ACK</a:t>
            </a:r>
            <a:r>
              <a:rPr lang="zh-CN" altLang="en-US" dirty="0" smtClean="0"/>
              <a:t>变为</a:t>
            </a:r>
            <a:r>
              <a:rPr lang="en-US" dirty="0" smtClean="0"/>
              <a:t>1</a:t>
            </a:r>
            <a:r>
              <a:rPr lang="zh-CN" altLang="en-US" dirty="0" smtClean="0"/>
              <a:t>，计数器的值（</a:t>
            </a:r>
            <a:r>
              <a:rPr lang="en-US" dirty="0" smtClean="0"/>
              <a:t>CURR_TC</a:t>
            </a:r>
            <a:r>
              <a:rPr lang="zh-CN" altLang="en-US" dirty="0" smtClean="0"/>
              <a:t>）从</a:t>
            </a:r>
            <a:r>
              <a:rPr lang="en-US" dirty="0" smtClean="0"/>
              <a:t>DCON[19:0]</a:t>
            </a:r>
            <a:r>
              <a:rPr lang="zh-CN" altLang="en-US" dirty="0" smtClean="0"/>
              <a:t>寄存器加载。注意：</a:t>
            </a:r>
            <a:r>
              <a:rPr lang="en-US" dirty="0" smtClean="0"/>
              <a:t>DMA ACK</a:t>
            </a:r>
            <a:r>
              <a:rPr lang="zh-CN" altLang="en-US" dirty="0" smtClean="0"/>
              <a:t>仍然为</a:t>
            </a:r>
            <a:r>
              <a:rPr lang="en-US" dirty="0" smtClean="0"/>
              <a:t>1</a:t>
            </a:r>
            <a:r>
              <a:rPr lang="zh-CN" altLang="en-US" dirty="0" smtClean="0"/>
              <a:t>，直到它随后被清</a:t>
            </a:r>
            <a:r>
              <a:rPr lang="en-US" dirty="0" smtClean="0"/>
              <a:t>0</a:t>
            </a:r>
            <a:r>
              <a:rPr lang="zh-CN" altLang="en-US" dirty="0" smtClean="0"/>
              <a:t>。</a:t>
            </a:r>
          </a:p>
          <a:p>
            <a:r>
              <a:rPr lang="zh-CN" altLang="en-US" dirty="0" smtClean="0"/>
              <a:t>状态</a:t>
            </a:r>
            <a:r>
              <a:rPr lang="en-US" dirty="0" smtClean="0"/>
              <a:t>3</a:t>
            </a:r>
            <a:r>
              <a:rPr lang="zh-CN" altLang="en-US" dirty="0" smtClean="0"/>
              <a:t>：在此状态，对</a:t>
            </a:r>
            <a:r>
              <a:rPr lang="en-US" dirty="0" smtClean="0"/>
              <a:t>DMA</a:t>
            </a:r>
            <a:r>
              <a:rPr lang="zh-CN" altLang="en-US" dirty="0" smtClean="0"/>
              <a:t>进行原子操作的子</a:t>
            </a:r>
            <a:r>
              <a:rPr lang="en-US" dirty="0" smtClean="0"/>
              <a:t>FSM</a:t>
            </a:r>
            <a:r>
              <a:rPr lang="zh-CN" altLang="en-US" dirty="0" smtClean="0"/>
              <a:t>（子状态机）被初始化。子</a:t>
            </a:r>
            <a:r>
              <a:rPr lang="en-US" dirty="0" smtClean="0"/>
              <a:t>FSM</a:t>
            </a:r>
            <a:r>
              <a:rPr lang="zh-CN" altLang="en-US" dirty="0" smtClean="0"/>
              <a:t>从源地址读取数据，然后将数据写入目的地址。在此操作中，要考虑数据大小和传输的尺寸（</a:t>
            </a:r>
            <a:r>
              <a:rPr lang="en-US" dirty="0" smtClean="0"/>
              <a:t>single or burst</a:t>
            </a:r>
            <a:r>
              <a:rPr lang="zh-CN" altLang="en-US" dirty="0" smtClean="0"/>
              <a:t>）。在</a:t>
            </a:r>
            <a:r>
              <a:rPr lang="en-US" dirty="0" smtClean="0"/>
              <a:t>Whole service</a:t>
            </a:r>
            <a:r>
              <a:rPr lang="zh-CN" altLang="en-US" dirty="0" smtClean="0"/>
              <a:t>模式下这种操作重复进行直到计数器（</a:t>
            </a:r>
            <a:r>
              <a:rPr lang="en-US" dirty="0" smtClean="0"/>
              <a:t>CURR_TC</a:t>
            </a:r>
            <a:r>
              <a:rPr lang="zh-CN" altLang="en-US" dirty="0" smtClean="0"/>
              <a:t>）变为</a:t>
            </a:r>
            <a:r>
              <a:rPr lang="en-US" dirty="0" smtClean="0"/>
              <a:t>0</a:t>
            </a:r>
            <a:r>
              <a:rPr lang="zh-CN" altLang="en-US" dirty="0" smtClean="0"/>
              <a:t>，然而在</a:t>
            </a:r>
            <a:r>
              <a:rPr lang="en-US" dirty="0" smtClean="0"/>
              <a:t> Single service</a:t>
            </a:r>
            <a:r>
              <a:rPr lang="zh-CN" altLang="en-US" dirty="0" smtClean="0"/>
              <a:t>模式中只进行一次。当子</a:t>
            </a:r>
            <a:r>
              <a:rPr lang="en-US" dirty="0" smtClean="0"/>
              <a:t>FSM</a:t>
            </a:r>
            <a:r>
              <a:rPr lang="zh-CN" altLang="en-US" dirty="0" smtClean="0"/>
              <a:t>完成每一个原子操作，</a:t>
            </a:r>
            <a:r>
              <a:rPr lang="en-US" dirty="0" smtClean="0"/>
              <a:t>main FSM</a:t>
            </a:r>
            <a:r>
              <a:rPr lang="zh-CN" altLang="en-US" dirty="0" smtClean="0"/>
              <a:t>（主状态机）对</a:t>
            </a:r>
            <a:r>
              <a:rPr lang="en-US" dirty="0" smtClean="0"/>
              <a:t>CURR_TC</a:t>
            </a:r>
            <a:r>
              <a:rPr lang="zh-CN" altLang="en-US" dirty="0" smtClean="0"/>
              <a:t>减计数。此外，当</a:t>
            </a:r>
            <a:r>
              <a:rPr lang="en-US" dirty="0" smtClean="0"/>
              <a:t>CURR_TC </a:t>
            </a:r>
            <a:r>
              <a:rPr lang="zh-CN" altLang="en-US" dirty="0" smtClean="0"/>
              <a:t>变为</a:t>
            </a:r>
            <a:r>
              <a:rPr lang="en-US" dirty="0" smtClean="0"/>
              <a:t>0</a:t>
            </a:r>
            <a:r>
              <a:rPr lang="zh-CN" altLang="en-US" dirty="0" smtClean="0"/>
              <a:t>并且中断设置位</a:t>
            </a:r>
            <a:r>
              <a:rPr lang="en-US" dirty="0" smtClean="0"/>
              <a:t>DCON[29]</a:t>
            </a:r>
            <a:r>
              <a:rPr lang="zh-CN" altLang="en-US" dirty="0" smtClean="0"/>
              <a:t>为</a:t>
            </a:r>
            <a:r>
              <a:rPr lang="en-US" dirty="0" smtClean="0"/>
              <a:t>1</a:t>
            </a:r>
            <a:r>
              <a:rPr lang="zh-CN" altLang="en-US" dirty="0" smtClean="0"/>
              <a:t>时，</a:t>
            </a:r>
            <a:r>
              <a:rPr lang="en-US" dirty="0" smtClean="0"/>
              <a:t>main FSM</a:t>
            </a:r>
            <a:r>
              <a:rPr lang="zh-CN" altLang="en-US" dirty="0" smtClean="0"/>
              <a:t>（主状态机）发出中断请求信号（</a:t>
            </a:r>
            <a:r>
              <a:rPr lang="en-US" dirty="0" smtClean="0"/>
              <a:t>INT REQ</a:t>
            </a:r>
            <a:r>
              <a:rPr lang="zh-CN" altLang="en-US" dirty="0" smtClean="0"/>
              <a:t>）。</a:t>
            </a:r>
            <a:endParaRPr lang="zh-CN" altLang="en-US" dirty="0"/>
          </a:p>
        </p:txBody>
      </p:sp>
      <p:sp>
        <p:nvSpPr>
          <p:cNvPr id="2" name="标题 1"/>
          <p:cNvSpPr>
            <a:spLocks noGrp="1"/>
          </p:cNvSpPr>
          <p:nvPr>
            <p:ph type="title"/>
          </p:nvPr>
        </p:nvSpPr>
        <p:spPr/>
        <p:txBody>
          <a:bodyPr>
            <a:normAutofit/>
          </a:bodyPr>
          <a:lstStyle/>
          <a:p>
            <a:r>
              <a:rPr lang="en-US" sz="3700" dirty="0" smtClean="0"/>
              <a:t>DMA</a:t>
            </a:r>
            <a:r>
              <a:rPr lang="zh-CN" altLang="en-US" sz="3700" dirty="0" smtClean="0"/>
              <a:t>工作过程</a:t>
            </a: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dirty="0" smtClean="0"/>
              <a:t>●  4</a:t>
            </a:r>
            <a:r>
              <a:rPr lang="zh-CN" altLang="en-US" dirty="0" smtClean="0"/>
              <a:t>通道</a:t>
            </a:r>
            <a:r>
              <a:rPr lang="en-US" dirty="0" smtClean="0"/>
              <a:t>PWM</a:t>
            </a:r>
            <a:r>
              <a:rPr lang="zh-CN" altLang="en-US" dirty="0" smtClean="0"/>
              <a:t>定时器和</a:t>
            </a:r>
            <a:r>
              <a:rPr lang="en-US" dirty="0" smtClean="0"/>
              <a:t>1</a:t>
            </a:r>
            <a:r>
              <a:rPr lang="zh-CN" altLang="en-US" dirty="0" smtClean="0"/>
              <a:t>通道内部计时器；</a:t>
            </a:r>
          </a:p>
          <a:p>
            <a:r>
              <a:rPr lang="en-US" dirty="0" smtClean="0"/>
              <a:t>●  </a:t>
            </a:r>
            <a:r>
              <a:rPr lang="zh-CN" altLang="en-US" dirty="0" smtClean="0"/>
              <a:t>看门狗定时器；</a:t>
            </a:r>
          </a:p>
          <a:p>
            <a:r>
              <a:rPr lang="en-US" dirty="0" smtClean="0"/>
              <a:t>●  117</a:t>
            </a:r>
            <a:r>
              <a:rPr lang="zh-CN" altLang="en-US" dirty="0" smtClean="0"/>
              <a:t>位通用目的</a:t>
            </a:r>
            <a:r>
              <a:rPr lang="en-US" dirty="0" smtClean="0"/>
              <a:t>I/O</a:t>
            </a:r>
            <a:r>
              <a:rPr lang="zh-CN" altLang="en-US" dirty="0" smtClean="0"/>
              <a:t>口和</a:t>
            </a:r>
            <a:r>
              <a:rPr lang="en-US" dirty="0" smtClean="0"/>
              <a:t>24</a:t>
            </a:r>
            <a:r>
              <a:rPr lang="zh-CN" altLang="en-US" dirty="0" smtClean="0"/>
              <a:t>通道外部中断源；</a:t>
            </a:r>
          </a:p>
          <a:p>
            <a:r>
              <a:rPr lang="en-US" dirty="0" smtClean="0"/>
              <a:t>●  </a:t>
            </a:r>
            <a:r>
              <a:rPr lang="zh-CN" altLang="en-US" dirty="0" smtClean="0"/>
              <a:t>电源控制：正常、慢速、空闲及电源关闭模式；</a:t>
            </a:r>
          </a:p>
          <a:p>
            <a:r>
              <a:rPr lang="en-US" dirty="0" smtClean="0"/>
              <a:t>●  </a:t>
            </a:r>
            <a:r>
              <a:rPr lang="zh-CN" altLang="en-US" dirty="0" smtClean="0"/>
              <a:t>带触摸屏接口的</a:t>
            </a:r>
            <a:r>
              <a:rPr lang="en-US" dirty="0" smtClean="0"/>
              <a:t>8</a:t>
            </a:r>
            <a:r>
              <a:rPr lang="zh-CN" altLang="en-US" dirty="0" smtClean="0"/>
              <a:t>通道</a:t>
            </a:r>
            <a:r>
              <a:rPr lang="en-US" dirty="0" smtClean="0"/>
              <a:t>10</a:t>
            </a:r>
            <a:r>
              <a:rPr lang="zh-CN" altLang="en-US" dirty="0" smtClean="0"/>
              <a:t>位</a:t>
            </a:r>
            <a:r>
              <a:rPr lang="en-US" dirty="0" smtClean="0"/>
              <a:t>ADC</a:t>
            </a:r>
            <a:r>
              <a:rPr lang="zh-CN" altLang="en-US" dirty="0" smtClean="0"/>
              <a:t>；</a:t>
            </a:r>
          </a:p>
          <a:p>
            <a:r>
              <a:rPr lang="en-US" dirty="0" smtClean="0"/>
              <a:t>●  </a:t>
            </a:r>
            <a:r>
              <a:rPr lang="zh-CN" altLang="en-US" dirty="0" smtClean="0"/>
              <a:t>带日历功能的实时时钟控制器；</a:t>
            </a:r>
          </a:p>
          <a:p>
            <a:r>
              <a:rPr lang="en-US" dirty="0" smtClean="0"/>
              <a:t>●  </a:t>
            </a:r>
            <a:r>
              <a:rPr lang="zh-CN" altLang="en-US" dirty="0" smtClean="0"/>
              <a:t>具有</a:t>
            </a:r>
            <a:r>
              <a:rPr lang="en-US" dirty="0" smtClean="0"/>
              <a:t>PLL</a:t>
            </a:r>
            <a:r>
              <a:rPr lang="zh-CN" altLang="en-US" dirty="0" smtClean="0"/>
              <a:t>的片上时钟发生器。</a:t>
            </a:r>
          </a:p>
          <a:p>
            <a:r>
              <a:rPr lang="en-US" dirty="0" smtClean="0"/>
              <a:t>S3C2410X</a:t>
            </a:r>
            <a:r>
              <a:rPr lang="zh-CN" altLang="en-US" dirty="0" smtClean="0"/>
              <a:t>的结构框图如图</a:t>
            </a:r>
            <a:r>
              <a:rPr lang="en-US" dirty="0" smtClean="0"/>
              <a:t>4-1</a:t>
            </a:r>
            <a:r>
              <a:rPr lang="zh-CN" altLang="en-US" dirty="0" smtClean="0"/>
              <a:t>所示。</a:t>
            </a:r>
            <a:endParaRPr lang="zh-CN" altLang="en-US" dirty="0"/>
          </a:p>
        </p:txBody>
      </p:sp>
      <p:sp>
        <p:nvSpPr>
          <p:cNvPr id="2" name="标题 1"/>
          <p:cNvSpPr>
            <a:spLocks noGrp="1"/>
          </p:cNvSpPr>
          <p:nvPr>
            <p:ph type="title"/>
          </p:nvPr>
        </p:nvSpPr>
        <p:spPr/>
        <p:txBody>
          <a:bodyPr>
            <a:normAutofit/>
          </a:bodyPr>
          <a:lstStyle/>
          <a:p>
            <a:r>
              <a:rPr lang="en-US" sz="2800" dirty="0" smtClean="0"/>
              <a:t> </a:t>
            </a:r>
            <a:r>
              <a:rPr lang="en-US" sz="3700" dirty="0" smtClean="0"/>
              <a:t>S3C2410X</a:t>
            </a:r>
            <a:r>
              <a:rPr lang="zh-CN" altLang="en-US" sz="3700" dirty="0" smtClean="0"/>
              <a:t>集成的主要片上功能</a:t>
            </a:r>
            <a:endParaRPr lang="zh-CN" altLang="en-US" sz="3700" dirty="0"/>
          </a:p>
        </p:txBody>
      </p:sp>
      <p:sp>
        <p:nvSpPr>
          <p:cNvPr id="5" name="TextBox 4"/>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r>
              <a:rPr lang="zh-CN" altLang="en-US" dirty="0" smtClean="0"/>
              <a:t>另外，如果以下条件之一满足，</a:t>
            </a:r>
            <a:r>
              <a:rPr lang="en-US" dirty="0" smtClean="0"/>
              <a:t>main FSM</a:t>
            </a:r>
            <a:r>
              <a:rPr lang="zh-CN" altLang="en-US" dirty="0" smtClean="0"/>
              <a:t>（主状态机）清除</a:t>
            </a:r>
            <a:r>
              <a:rPr lang="en-US" dirty="0" smtClean="0"/>
              <a:t>DMA ACK</a:t>
            </a:r>
            <a:r>
              <a:rPr lang="zh-CN" altLang="en-US" dirty="0" smtClean="0"/>
              <a:t>信号。</a:t>
            </a:r>
          </a:p>
          <a:p>
            <a:r>
              <a:rPr lang="zh-CN" altLang="en-US" dirty="0" smtClean="0"/>
              <a:t>① 在</a:t>
            </a:r>
            <a:r>
              <a:rPr lang="en-US" dirty="0" smtClean="0"/>
              <a:t>Whole service</a:t>
            </a:r>
            <a:r>
              <a:rPr lang="zh-CN" altLang="en-US" dirty="0" smtClean="0"/>
              <a:t>模式下</a:t>
            </a:r>
            <a:r>
              <a:rPr lang="en-US" dirty="0" smtClean="0"/>
              <a:t>CURR_TC</a:t>
            </a:r>
            <a:r>
              <a:rPr lang="zh-CN" altLang="en-US" dirty="0" smtClean="0"/>
              <a:t>变为</a:t>
            </a:r>
            <a:r>
              <a:rPr lang="en-US" dirty="0" smtClean="0"/>
              <a:t>0</a:t>
            </a:r>
            <a:r>
              <a:rPr lang="zh-CN" altLang="en-US" dirty="0" smtClean="0"/>
              <a:t>。</a:t>
            </a:r>
          </a:p>
          <a:p>
            <a:r>
              <a:rPr lang="zh-CN" altLang="en-US" dirty="0" smtClean="0"/>
              <a:t>② 在</a:t>
            </a:r>
            <a:r>
              <a:rPr lang="en-US" dirty="0" smtClean="0"/>
              <a:t>Single service</a:t>
            </a:r>
            <a:r>
              <a:rPr lang="zh-CN" altLang="en-US" dirty="0" smtClean="0"/>
              <a:t>模式下原子操作完成。</a:t>
            </a:r>
          </a:p>
          <a:p>
            <a:r>
              <a:rPr lang="zh-CN" altLang="en-US" dirty="0" smtClean="0"/>
              <a:t>注意：在</a:t>
            </a:r>
            <a:r>
              <a:rPr lang="en-US" dirty="0" smtClean="0"/>
              <a:t>Single service</a:t>
            </a:r>
            <a:r>
              <a:rPr lang="zh-CN" altLang="en-US" dirty="0" smtClean="0"/>
              <a:t>模式下，主</a:t>
            </a:r>
            <a:r>
              <a:rPr lang="en-US" dirty="0" smtClean="0"/>
              <a:t>FSM</a:t>
            </a:r>
            <a:r>
              <a:rPr lang="zh-CN" altLang="en-US" dirty="0" smtClean="0"/>
              <a:t>（主状态机）的</a:t>
            </a:r>
            <a:r>
              <a:rPr lang="en-US" dirty="0" smtClean="0"/>
              <a:t>3</a:t>
            </a:r>
            <a:r>
              <a:rPr lang="zh-CN" altLang="en-US" dirty="0" smtClean="0"/>
              <a:t>个状态执行然后停止，再等待另外的</a:t>
            </a:r>
            <a:r>
              <a:rPr lang="en-US" dirty="0" smtClean="0"/>
              <a:t>DMA REQ</a:t>
            </a:r>
            <a:r>
              <a:rPr lang="zh-CN" altLang="en-US" dirty="0" smtClean="0"/>
              <a:t>。如果</a:t>
            </a:r>
            <a:r>
              <a:rPr lang="en-US" dirty="0" smtClean="0"/>
              <a:t>DMA REQ</a:t>
            </a:r>
            <a:r>
              <a:rPr lang="zh-CN" altLang="en-US" dirty="0" smtClean="0"/>
              <a:t>到来，就重复进行这样的</a:t>
            </a:r>
            <a:r>
              <a:rPr lang="en-US" dirty="0" smtClean="0"/>
              <a:t>3</a:t>
            </a:r>
            <a:r>
              <a:rPr lang="zh-CN" altLang="en-US" dirty="0" smtClean="0"/>
              <a:t>个状态。因此，每一次原子传输的过程中</a:t>
            </a:r>
            <a:r>
              <a:rPr lang="en-US" dirty="0" smtClean="0"/>
              <a:t>DMA ACK</a:t>
            </a:r>
            <a:r>
              <a:rPr lang="zh-CN" altLang="en-US" dirty="0" smtClean="0"/>
              <a:t>总是先有效然后再无效。相反，在整体服务模式下，主</a:t>
            </a:r>
            <a:r>
              <a:rPr lang="en-US" dirty="0" smtClean="0"/>
              <a:t>FSM</a:t>
            </a:r>
            <a:r>
              <a:rPr lang="zh-CN" altLang="en-US" dirty="0" smtClean="0"/>
              <a:t>一直在状态</a:t>
            </a:r>
            <a:r>
              <a:rPr lang="en-US" dirty="0" smtClean="0"/>
              <a:t>3</a:t>
            </a:r>
            <a:r>
              <a:rPr lang="zh-CN" altLang="en-US" dirty="0" smtClean="0"/>
              <a:t>等待，直到</a:t>
            </a:r>
            <a:r>
              <a:rPr lang="en-US" dirty="0" smtClean="0"/>
              <a:t>CURR_TC</a:t>
            </a:r>
            <a:r>
              <a:rPr lang="zh-CN" altLang="en-US" dirty="0" smtClean="0"/>
              <a:t>变为</a:t>
            </a:r>
            <a:r>
              <a:rPr lang="en-US" dirty="0" smtClean="0"/>
              <a:t>0</a:t>
            </a:r>
            <a:r>
              <a:rPr lang="zh-CN" altLang="en-US" dirty="0" smtClean="0"/>
              <a:t>。所以</a:t>
            </a:r>
            <a:r>
              <a:rPr lang="en-US" dirty="0" smtClean="0"/>
              <a:t>DMA ACK</a:t>
            </a:r>
            <a:r>
              <a:rPr lang="zh-CN" altLang="en-US" dirty="0" smtClean="0"/>
              <a:t>在整个传输过程中有效，然后当</a:t>
            </a:r>
            <a:r>
              <a:rPr lang="en-US" dirty="0" smtClean="0"/>
              <a:t>TC</a:t>
            </a:r>
            <a:r>
              <a:rPr lang="zh-CN" altLang="en-US" dirty="0" smtClean="0"/>
              <a:t>为</a:t>
            </a:r>
            <a:r>
              <a:rPr lang="en-US" dirty="0" smtClean="0"/>
              <a:t>0</a:t>
            </a:r>
            <a:r>
              <a:rPr lang="zh-CN" altLang="en-US" dirty="0" smtClean="0"/>
              <a:t>时无效。</a:t>
            </a:r>
          </a:p>
          <a:p>
            <a:r>
              <a:rPr lang="zh-CN" altLang="en-US" dirty="0" smtClean="0"/>
              <a:t>然而，只要</a:t>
            </a:r>
            <a:r>
              <a:rPr lang="en-US" dirty="0" smtClean="0"/>
              <a:t>CURR_TC</a:t>
            </a:r>
            <a:r>
              <a:rPr lang="zh-CN" altLang="en-US" dirty="0" smtClean="0"/>
              <a:t>变为</a:t>
            </a:r>
            <a:r>
              <a:rPr lang="en-US" dirty="0" smtClean="0"/>
              <a:t>0</a:t>
            </a:r>
            <a:r>
              <a:rPr lang="zh-CN" altLang="en-US" dirty="0" smtClean="0"/>
              <a:t>，中断请求信号（</a:t>
            </a:r>
            <a:r>
              <a:rPr lang="en-US" dirty="0" smtClean="0"/>
              <a:t>INT REQ</a:t>
            </a:r>
            <a:r>
              <a:rPr lang="zh-CN" altLang="en-US" dirty="0" smtClean="0"/>
              <a:t>）总是被发出而与服务模式无关（单个服务模式或是整体服务模式）。</a:t>
            </a:r>
          </a:p>
          <a:p>
            <a:r>
              <a:rPr lang="zh-CN" altLang="en-US" dirty="0" smtClean="0"/>
              <a:t>有</a:t>
            </a:r>
            <a:r>
              <a:rPr lang="en-US" dirty="0" smtClean="0"/>
              <a:t>3</a:t>
            </a:r>
            <a:r>
              <a:rPr lang="zh-CN" altLang="en-US" dirty="0" smtClean="0"/>
              <a:t>种外部</a:t>
            </a:r>
            <a:r>
              <a:rPr lang="en-US" dirty="0" smtClean="0"/>
              <a:t>DMA</a:t>
            </a:r>
            <a:r>
              <a:rPr lang="zh-CN" altLang="en-US" dirty="0" smtClean="0"/>
              <a:t>请求</a:t>
            </a:r>
            <a:r>
              <a:rPr lang="en-US" dirty="0" smtClean="0"/>
              <a:t>/</a:t>
            </a:r>
            <a:r>
              <a:rPr lang="zh-CN" altLang="en-US" dirty="0" smtClean="0"/>
              <a:t>响应协议（单个服务请求、单个服务握手和整体服务握手模式）。每种类型都定义了像</a:t>
            </a:r>
            <a:r>
              <a:rPr lang="en-US" dirty="0" smtClean="0"/>
              <a:t>DMA</a:t>
            </a:r>
            <a:r>
              <a:rPr lang="zh-CN" altLang="en-US" dirty="0" smtClean="0"/>
              <a:t>请求和</a:t>
            </a:r>
            <a:r>
              <a:rPr lang="en-US" dirty="0" smtClean="0"/>
              <a:t>DMA</a:t>
            </a:r>
            <a:r>
              <a:rPr lang="zh-CN" altLang="en-US" dirty="0" smtClean="0"/>
              <a:t>响应这些信号是怎样与这些规则相联系的。</a:t>
            </a:r>
          </a:p>
          <a:p>
            <a:endParaRPr lang="zh-CN" altLang="en-US" dirty="0"/>
          </a:p>
        </p:txBody>
      </p:sp>
      <p:sp>
        <p:nvSpPr>
          <p:cNvPr id="2" name="标题 1"/>
          <p:cNvSpPr>
            <a:spLocks noGrp="1"/>
          </p:cNvSpPr>
          <p:nvPr>
            <p:ph type="title"/>
          </p:nvPr>
        </p:nvSpPr>
        <p:spPr/>
        <p:txBody>
          <a:bodyPr>
            <a:normAutofit/>
          </a:bodyPr>
          <a:lstStyle/>
          <a:p>
            <a:r>
              <a:rPr lang="en-US" sz="3700" dirty="0" smtClean="0"/>
              <a:t>DMA</a:t>
            </a:r>
            <a:r>
              <a:rPr lang="zh-CN" altLang="en-US" sz="3700" dirty="0" smtClean="0"/>
              <a:t>工作过程</a:t>
            </a:r>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700" dirty="0" smtClean="0"/>
              <a:t>基本的</a:t>
            </a:r>
            <a:r>
              <a:rPr lang="en-US" sz="3700" dirty="0" smtClean="0"/>
              <a:t>DMA</a:t>
            </a:r>
            <a:r>
              <a:rPr lang="zh-CN" altLang="en-US" sz="3700" dirty="0" smtClean="0"/>
              <a:t>时序 </a:t>
            </a:r>
          </a:p>
        </p:txBody>
      </p:sp>
      <p:pic>
        <p:nvPicPr>
          <p:cNvPr id="3074" name="Picture 2"/>
          <p:cNvPicPr>
            <a:picLocks noGrp="1" noChangeAspect="1" noChangeArrowheads="1"/>
          </p:cNvPicPr>
          <p:nvPr>
            <p:ph idx="1"/>
          </p:nvPr>
        </p:nvPicPr>
        <p:blipFill>
          <a:blip r:embed="rId2"/>
          <a:srcRect/>
          <a:stretch>
            <a:fillRect/>
          </a:stretch>
        </p:blipFill>
        <p:spPr bwMode="auto">
          <a:xfrm>
            <a:off x="457200" y="1714488"/>
            <a:ext cx="8229600" cy="3215640"/>
          </a:xfrm>
          <a:prstGeom prst="rect">
            <a:avLst/>
          </a:prstGeom>
          <a:noFill/>
          <a:ln w="9525">
            <a:noFill/>
            <a:miter lim="800000"/>
            <a:headEnd/>
            <a:tailEnd/>
          </a:ln>
          <a:effectLst/>
        </p:spPr>
      </p:pic>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zh-CN" altLang="en-US" dirty="0" smtClean="0"/>
              <a:t>在所有模式下，</a:t>
            </a:r>
            <a:r>
              <a:rPr lang="en-US" dirty="0" err="1" smtClean="0"/>
              <a:t>XnXDREQ</a:t>
            </a:r>
            <a:r>
              <a:rPr lang="zh-CN" altLang="en-US" dirty="0" smtClean="0"/>
              <a:t>和</a:t>
            </a:r>
            <a:r>
              <a:rPr lang="en-US" dirty="0" err="1" smtClean="0"/>
              <a:t>XnXDACK</a:t>
            </a:r>
            <a:r>
              <a:rPr lang="zh-CN" altLang="en-US" dirty="0" smtClean="0"/>
              <a:t>信号的建立时间和延迟时间都相同。</a:t>
            </a:r>
          </a:p>
          <a:p>
            <a:r>
              <a:rPr lang="zh-CN" altLang="en-US" dirty="0" smtClean="0"/>
              <a:t>如果</a:t>
            </a:r>
            <a:r>
              <a:rPr lang="en-US" dirty="0" err="1" smtClean="0"/>
              <a:t>XnXDREQ</a:t>
            </a:r>
            <a:r>
              <a:rPr lang="zh-CN" altLang="en-US" dirty="0" smtClean="0"/>
              <a:t>信号的建立时间满足要求，则在两个周期内实现同步，然后</a:t>
            </a:r>
            <a:r>
              <a:rPr lang="en-US" dirty="0" err="1" smtClean="0"/>
              <a:t>XnXDACK</a:t>
            </a:r>
            <a:r>
              <a:rPr lang="zh-CN" altLang="en-US" dirty="0" smtClean="0"/>
              <a:t>信号有效。</a:t>
            </a:r>
          </a:p>
          <a:p>
            <a:r>
              <a:rPr lang="zh-CN" altLang="en-US" dirty="0" smtClean="0"/>
              <a:t>在</a:t>
            </a:r>
            <a:r>
              <a:rPr lang="en-US" dirty="0" err="1" smtClean="0"/>
              <a:t>XnXDACK</a:t>
            </a:r>
            <a:r>
              <a:rPr lang="zh-CN" altLang="en-US" dirty="0" smtClean="0"/>
              <a:t>信号有效后，</a:t>
            </a:r>
            <a:r>
              <a:rPr lang="en-US" dirty="0" smtClean="0"/>
              <a:t>DMA</a:t>
            </a:r>
            <a:r>
              <a:rPr lang="zh-CN" altLang="en-US" dirty="0" smtClean="0"/>
              <a:t>请求总线。如果</a:t>
            </a:r>
            <a:r>
              <a:rPr lang="en-US" dirty="0" smtClean="0"/>
              <a:t>DMA</a:t>
            </a:r>
            <a:r>
              <a:rPr lang="zh-CN" altLang="en-US" dirty="0" smtClean="0"/>
              <a:t>得到总线就开始执行</a:t>
            </a:r>
            <a:r>
              <a:rPr lang="en-US" dirty="0" smtClean="0"/>
              <a:t>DMA</a:t>
            </a:r>
            <a:r>
              <a:rPr lang="zh-CN" altLang="en-US" dirty="0" smtClean="0"/>
              <a:t>操作。当</a:t>
            </a:r>
            <a:r>
              <a:rPr lang="en-US" dirty="0" smtClean="0"/>
              <a:t>DMA</a:t>
            </a:r>
            <a:r>
              <a:rPr lang="zh-CN" altLang="en-US" dirty="0" smtClean="0"/>
              <a:t>操作完成后，</a:t>
            </a:r>
            <a:r>
              <a:rPr lang="en-US" dirty="0" err="1" smtClean="0"/>
              <a:t>XnXDACK</a:t>
            </a:r>
            <a:r>
              <a:rPr lang="zh-CN" altLang="en-US" dirty="0" smtClean="0"/>
              <a:t>信号无效。</a:t>
            </a:r>
          </a:p>
          <a:p>
            <a:r>
              <a:rPr lang="zh-CN" altLang="en-US" dirty="0" smtClean="0"/>
              <a:t>请求和握手模式与</a:t>
            </a:r>
            <a:r>
              <a:rPr lang="en-US" dirty="0" err="1" smtClean="0"/>
              <a:t>XnXDREQ</a:t>
            </a:r>
            <a:r>
              <a:rPr lang="zh-CN" altLang="en-US" dirty="0" smtClean="0"/>
              <a:t>和</a:t>
            </a:r>
            <a:r>
              <a:rPr lang="en-US" dirty="0" err="1" smtClean="0"/>
              <a:t>XnXDACK</a:t>
            </a:r>
            <a:r>
              <a:rPr lang="zh-CN" altLang="en-US" dirty="0" smtClean="0"/>
              <a:t>之间的协议相关。在一次传输的最后（</a:t>
            </a:r>
            <a:r>
              <a:rPr lang="en-US" dirty="0" smtClean="0"/>
              <a:t>Single</a:t>
            </a:r>
            <a:r>
              <a:rPr lang="zh-CN" altLang="en-US" dirty="0" smtClean="0"/>
              <a:t>或</a:t>
            </a:r>
            <a:r>
              <a:rPr lang="en-US" dirty="0" smtClean="0"/>
              <a:t>Burst</a:t>
            </a:r>
            <a:r>
              <a:rPr lang="zh-CN" altLang="en-US" dirty="0" smtClean="0"/>
              <a:t>传输），</a:t>
            </a:r>
            <a:r>
              <a:rPr lang="en-US" dirty="0" smtClean="0"/>
              <a:t>DMA</a:t>
            </a:r>
            <a:r>
              <a:rPr lang="zh-CN" altLang="en-US" dirty="0" smtClean="0"/>
              <a:t>检测</a:t>
            </a:r>
            <a:r>
              <a:rPr lang="en-US" dirty="0" err="1" smtClean="0"/>
              <a:t>XnXDREQ</a:t>
            </a:r>
            <a:r>
              <a:rPr lang="zh-CN" altLang="en-US" dirty="0" smtClean="0"/>
              <a:t>信号的状态。</a:t>
            </a:r>
          </a:p>
          <a:p>
            <a:r>
              <a:rPr lang="zh-CN" altLang="en-US" dirty="0" smtClean="0"/>
              <a:t>请求模式（</a:t>
            </a:r>
            <a:r>
              <a:rPr lang="en-US" dirty="0" smtClean="0"/>
              <a:t>Demand Mode</a:t>
            </a:r>
            <a:r>
              <a:rPr lang="zh-CN" altLang="en-US" dirty="0" smtClean="0"/>
              <a:t>）：如果</a:t>
            </a:r>
            <a:r>
              <a:rPr lang="en-US" dirty="0" err="1" smtClean="0"/>
              <a:t>XnXDREQ</a:t>
            </a:r>
            <a:r>
              <a:rPr lang="zh-CN" altLang="en-US" dirty="0" smtClean="0"/>
              <a:t>信号仍然有效，则马上开始下一次的传输。否则等待</a:t>
            </a:r>
            <a:r>
              <a:rPr lang="en-US" dirty="0" err="1" smtClean="0"/>
              <a:t>XnXDREQ</a:t>
            </a:r>
            <a:r>
              <a:rPr lang="zh-CN" altLang="en-US" dirty="0" smtClean="0"/>
              <a:t>信号有效。</a:t>
            </a:r>
          </a:p>
          <a:p>
            <a:r>
              <a:rPr lang="zh-CN" altLang="en-US" dirty="0" smtClean="0"/>
              <a:t>握手模式（</a:t>
            </a:r>
            <a:r>
              <a:rPr lang="en-US" dirty="0" smtClean="0"/>
              <a:t>Handshake Mode</a:t>
            </a:r>
            <a:r>
              <a:rPr lang="zh-CN" altLang="en-US" dirty="0" smtClean="0"/>
              <a:t>）：如果</a:t>
            </a:r>
            <a:r>
              <a:rPr lang="en-US" dirty="0" err="1" smtClean="0"/>
              <a:t>XnXDREQ</a:t>
            </a:r>
            <a:r>
              <a:rPr lang="zh-CN" altLang="en-US" dirty="0" smtClean="0"/>
              <a:t>信号无效，</a:t>
            </a:r>
            <a:r>
              <a:rPr lang="en-US" dirty="0" smtClean="0"/>
              <a:t>DMA</a:t>
            </a:r>
            <a:r>
              <a:rPr lang="zh-CN" altLang="en-US" dirty="0" smtClean="0"/>
              <a:t>在两个周期内使</a:t>
            </a:r>
            <a:r>
              <a:rPr lang="en-US" dirty="0" err="1" smtClean="0"/>
              <a:t>XnXDACK</a:t>
            </a:r>
            <a:r>
              <a:rPr lang="zh-CN" altLang="en-US" dirty="0" smtClean="0"/>
              <a:t>信号无效。否则，一直等待直到</a:t>
            </a:r>
            <a:r>
              <a:rPr lang="en-US" dirty="0" err="1" smtClean="0"/>
              <a:t>XnXDREQ</a:t>
            </a:r>
            <a:r>
              <a:rPr lang="zh-CN" altLang="en-US" dirty="0" smtClean="0"/>
              <a:t>信号无效为止。</a:t>
            </a:r>
          </a:p>
          <a:p>
            <a:r>
              <a:rPr lang="zh-CN" altLang="en-US" dirty="0" smtClean="0"/>
              <a:t>只有在</a:t>
            </a:r>
            <a:r>
              <a:rPr lang="en-US" dirty="0" err="1" smtClean="0"/>
              <a:t>XnXDACK</a:t>
            </a:r>
            <a:r>
              <a:rPr lang="zh-CN" altLang="en-US" dirty="0" smtClean="0"/>
              <a:t>信号无效（高电平）之后，</a:t>
            </a:r>
            <a:r>
              <a:rPr lang="en-US" dirty="0" err="1" smtClean="0"/>
              <a:t>XnXDREQ</a:t>
            </a:r>
            <a:r>
              <a:rPr lang="zh-CN" altLang="en-US" dirty="0" smtClean="0"/>
              <a:t>信号才能有效（低电平）。</a:t>
            </a:r>
            <a:endParaRPr lang="zh-CN" altLang="en-US" dirty="0"/>
          </a:p>
        </p:txBody>
      </p:sp>
      <p:sp>
        <p:nvSpPr>
          <p:cNvPr id="3" name="标题 2"/>
          <p:cNvSpPr>
            <a:spLocks noGrp="1"/>
          </p:cNvSpPr>
          <p:nvPr>
            <p:ph type="title"/>
          </p:nvPr>
        </p:nvSpPr>
        <p:spPr/>
        <p:txBody>
          <a:bodyPr>
            <a:normAutofit/>
          </a:bodyPr>
          <a:lstStyle/>
          <a:p>
            <a:r>
              <a:rPr lang="zh-CN" altLang="en-US" sz="3700" dirty="0" smtClean="0"/>
              <a:t>基本的</a:t>
            </a:r>
            <a:r>
              <a:rPr lang="en-US" sz="3700" dirty="0" smtClean="0"/>
              <a:t>DMA</a:t>
            </a:r>
            <a:r>
              <a:rPr lang="zh-CN" altLang="en-US" sz="3700" dirty="0" smtClean="0"/>
              <a:t>时序 </a:t>
            </a: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dirty="0" smtClean="0"/>
              <a:t>DMA</a:t>
            </a:r>
            <a:r>
              <a:rPr lang="zh-CN" altLang="en-US" dirty="0" smtClean="0"/>
              <a:t>有两种不同的传输尺寸：</a:t>
            </a:r>
            <a:r>
              <a:rPr lang="en-US" dirty="0" smtClean="0"/>
              <a:t>unit</a:t>
            </a:r>
            <a:r>
              <a:rPr lang="zh-CN" altLang="en-US" dirty="0" smtClean="0"/>
              <a:t>和</a:t>
            </a:r>
            <a:r>
              <a:rPr lang="en-US" dirty="0" smtClean="0"/>
              <a:t>Burst4</a:t>
            </a:r>
            <a:r>
              <a:rPr lang="zh-CN" altLang="en-US" dirty="0" smtClean="0"/>
              <a:t>。</a:t>
            </a:r>
          </a:p>
          <a:p>
            <a:r>
              <a:rPr lang="zh-CN" altLang="en-US" dirty="0" smtClean="0"/>
              <a:t>单位（</a:t>
            </a:r>
            <a:r>
              <a:rPr lang="en-US" dirty="0" smtClean="0"/>
              <a:t>unit</a:t>
            </a:r>
            <a:r>
              <a:rPr lang="zh-CN" altLang="en-US" dirty="0" smtClean="0"/>
              <a:t>）传输尺寸：一次读操作和一次写操作被执行。</a:t>
            </a:r>
          </a:p>
          <a:p>
            <a:r>
              <a:rPr lang="zh-CN" altLang="en-US" dirty="0" smtClean="0"/>
              <a:t>突发（</a:t>
            </a:r>
            <a:r>
              <a:rPr lang="en-US" dirty="0" smtClean="0"/>
              <a:t>Burst4</a:t>
            </a:r>
            <a:r>
              <a:rPr lang="zh-CN" altLang="en-US" dirty="0" smtClean="0"/>
              <a:t>）传输尺寸：在</a:t>
            </a:r>
            <a:r>
              <a:rPr lang="en-US" dirty="0" smtClean="0"/>
              <a:t>Burst4</a:t>
            </a:r>
            <a:r>
              <a:rPr lang="zh-CN" altLang="en-US" dirty="0" smtClean="0"/>
              <a:t>传输过程中，</a:t>
            </a:r>
            <a:r>
              <a:rPr lang="en-US" dirty="0" smtClean="0"/>
              <a:t>4</a:t>
            </a:r>
            <a:r>
              <a:rPr lang="zh-CN" altLang="en-US" dirty="0" smtClean="0"/>
              <a:t>次连续的读操作和写操作被分别执行。在传输一块数据时</a:t>
            </a:r>
            <a:r>
              <a:rPr lang="en-US" dirty="0" smtClean="0"/>
              <a:t>DMA</a:t>
            </a:r>
            <a:r>
              <a:rPr lang="zh-CN" altLang="en-US" dirty="0" smtClean="0"/>
              <a:t>牢牢地占据总线，这样，其他的总线主设备就不能够得到总线使用权。</a:t>
            </a:r>
          </a:p>
          <a:p>
            <a:endParaRPr lang="zh-CN" altLang="en-US" dirty="0"/>
          </a:p>
        </p:txBody>
      </p:sp>
      <p:sp>
        <p:nvSpPr>
          <p:cNvPr id="2" name="标题 1"/>
          <p:cNvSpPr>
            <a:spLocks noGrp="1"/>
          </p:cNvSpPr>
          <p:nvPr>
            <p:ph type="title"/>
          </p:nvPr>
        </p:nvSpPr>
        <p:spPr/>
        <p:txBody>
          <a:bodyPr>
            <a:normAutofit/>
          </a:bodyPr>
          <a:lstStyle/>
          <a:p>
            <a:r>
              <a:rPr lang="en-US" sz="3700" dirty="0" smtClean="0"/>
              <a:t>DMA</a:t>
            </a:r>
            <a:r>
              <a:rPr lang="zh-CN" altLang="en-US" sz="3700" dirty="0" smtClean="0"/>
              <a:t>传输尺寸</a:t>
            </a:r>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85860"/>
            <a:ext cx="8229600" cy="518911"/>
          </a:xfrm>
        </p:spPr>
        <p:txBody>
          <a:bodyPr>
            <a:normAutofit fontScale="70000" lnSpcReduction="20000"/>
          </a:bodyPr>
          <a:lstStyle/>
          <a:p>
            <a:r>
              <a:rPr lang="en-US" b="1" dirty="0" smtClean="0"/>
              <a:t>1</a:t>
            </a:r>
            <a:r>
              <a:rPr lang="zh-CN" altLang="en-US" b="1" dirty="0" smtClean="0"/>
              <a:t>．</a:t>
            </a:r>
            <a:r>
              <a:rPr lang="en-US" b="1" dirty="0" smtClean="0"/>
              <a:t>DMA</a:t>
            </a:r>
            <a:r>
              <a:rPr lang="zh-CN" altLang="en-US" b="1" dirty="0" smtClean="0"/>
              <a:t>初始源地址寄存器（</a:t>
            </a:r>
            <a:r>
              <a:rPr lang="en-US" b="1" dirty="0" smtClean="0"/>
              <a:t>DISRC</a:t>
            </a:r>
            <a:r>
              <a:rPr lang="zh-CN" altLang="en-US" b="1" dirty="0" smtClean="0"/>
              <a:t>）及其位描述（参见表</a:t>
            </a:r>
            <a:r>
              <a:rPr lang="en-US" b="1" dirty="0" smtClean="0"/>
              <a:t>4-4</a:t>
            </a:r>
            <a:r>
              <a:rPr lang="zh-CN" altLang="en-US" b="1" dirty="0" smtClean="0"/>
              <a:t>、表</a:t>
            </a:r>
            <a:r>
              <a:rPr lang="en-US" b="1" dirty="0" smtClean="0"/>
              <a:t>4-5</a:t>
            </a:r>
            <a:r>
              <a:rPr lang="zh-CN" altLang="en-US" b="1" dirty="0" smtClean="0"/>
              <a:t>）</a:t>
            </a:r>
          </a:p>
          <a:p>
            <a:endParaRPr lang="zh-CN" altLang="en-US" dirty="0"/>
          </a:p>
        </p:txBody>
      </p:sp>
      <p:sp>
        <p:nvSpPr>
          <p:cNvPr id="2" name="标题 1"/>
          <p:cNvSpPr>
            <a:spLocks noGrp="1"/>
          </p:cNvSpPr>
          <p:nvPr>
            <p:ph type="title"/>
          </p:nvPr>
        </p:nvSpPr>
        <p:spPr/>
        <p:txBody>
          <a:bodyPr>
            <a:normAutofit/>
          </a:bodyPr>
          <a:lstStyle/>
          <a:p>
            <a:r>
              <a:rPr lang="en-US" sz="3700" dirty="0" smtClean="0"/>
              <a:t>DMA</a:t>
            </a:r>
            <a:r>
              <a:rPr lang="zh-CN" altLang="en-US" sz="3700" dirty="0" smtClean="0"/>
              <a:t>专用寄存器</a:t>
            </a:r>
            <a:endParaRPr lang="zh-CN" altLang="en-US" sz="3700" dirty="0"/>
          </a:p>
        </p:txBody>
      </p:sp>
      <p:pic>
        <p:nvPicPr>
          <p:cNvPr id="4098" name="Picture 2"/>
          <p:cNvPicPr>
            <a:picLocks noChangeAspect="1" noChangeArrowheads="1"/>
          </p:cNvPicPr>
          <p:nvPr/>
        </p:nvPicPr>
        <p:blipFill>
          <a:blip r:embed="rId2"/>
          <a:srcRect/>
          <a:stretch>
            <a:fillRect/>
          </a:stretch>
        </p:blipFill>
        <p:spPr bwMode="auto">
          <a:xfrm>
            <a:off x="142876" y="1785926"/>
            <a:ext cx="8858280" cy="3678802"/>
          </a:xfrm>
          <a:prstGeom prst="rect">
            <a:avLst/>
          </a:prstGeom>
          <a:noFill/>
          <a:ln w="9525">
            <a:noFill/>
            <a:miter lim="800000"/>
            <a:headEnd/>
            <a:tailEnd/>
          </a:ln>
          <a:effectLst/>
        </p:spPr>
      </p:pic>
      <p:sp>
        <p:nvSpPr>
          <p:cNvPr id="5" name="TextBox 4"/>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52767"/>
            <a:ext cx="8229600" cy="804663"/>
          </a:xfrm>
        </p:spPr>
        <p:txBody>
          <a:bodyPr>
            <a:normAutofit fontScale="62500" lnSpcReduction="20000"/>
          </a:bodyPr>
          <a:lstStyle/>
          <a:p>
            <a:r>
              <a:rPr lang="en-US" b="1" dirty="0" smtClean="0"/>
              <a:t>2</a:t>
            </a:r>
            <a:r>
              <a:rPr lang="zh-CN" altLang="en-US" b="1" dirty="0" smtClean="0"/>
              <a:t>．</a:t>
            </a:r>
            <a:r>
              <a:rPr lang="en-US" b="1" dirty="0" smtClean="0"/>
              <a:t>DMA</a:t>
            </a:r>
            <a:r>
              <a:rPr lang="zh-CN" altLang="en-US" b="1" dirty="0" smtClean="0"/>
              <a:t>初始源控制寄存器（</a:t>
            </a:r>
            <a:r>
              <a:rPr lang="en-US" b="1" dirty="0" smtClean="0"/>
              <a:t>DISRCC</a:t>
            </a:r>
            <a:r>
              <a:rPr lang="zh-CN" altLang="en-US" b="1" dirty="0" smtClean="0"/>
              <a:t>）及其位描述（参见表</a:t>
            </a:r>
            <a:r>
              <a:rPr lang="en-US" b="1" dirty="0" smtClean="0"/>
              <a:t>4-6</a:t>
            </a:r>
            <a:r>
              <a:rPr lang="zh-CN" altLang="en-US" b="1" dirty="0" smtClean="0"/>
              <a:t>、表</a:t>
            </a:r>
            <a:r>
              <a:rPr lang="en-US" b="1" dirty="0" smtClean="0"/>
              <a:t>4-7</a:t>
            </a:r>
            <a:r>
              <a:rPr lang="zh-CN" altLang="en-US" b="1" dirty="0" smtClean="0"/>
              <a:t>）</a:t>
            </a:r>
          </a:p>
          <a:p>
            <a:r>
              <a:rPr lang="zh-CN" altLang="en-US" dirty="0" smtClean="0"/>
              <a:t>该寄存器用于选择源数据位于系统总线（</a:t>
            </a:r>
            <a:r>
              <a:rPr lang="en-US" dirty="0" smtClean="0"/>
              <a:t>AHB</a:t>
            </a:r>
            <a:r>
              <a:rPr lang="zh-CN" altLang="en-US" dirty="0" smtClean="0"/>
              <a:t>）上还是位于外设总线（</a:t>
            </a:r>
            <a:r>
              <a:rPr lang="en-US" dirty="0" smtClean="0"/>
              <a:t>APB</a:t>
            </a:r>
            <a:r>
              <a:rPr lang="zh-CN" altLang="en-US" dirty="0" smtClean="0"/>
              <a:t>）上，并控制源地址增量方式。</a:t>
            </a:r>
          </a:p>
          <a:p>
            <a:endParaRPr lang="zh-CN" altLang="en-US" dirty="0"/>
          </a:p>
        </p:txBody>
      </p:sp>
      <p:sp>
        <p:nvSpPr>
          <p:cNvPr id="2" name="标题 1"/>
          <p:cNvSpPr>
            <a:spLocks noGrp="1"/>
          </p:cNvSpPr>
          <p:nvPr>
            <p:ph type="title"/>
          </p:nvPr>
        </p:nvSpPr>
        <p:spPr>
          <a:xfrm>
            <a:off x="457200" y="285728"/>
            <a:ext cx="8229600" cy="1143000"/>
          </a:xfrm>
        </p:spPr>
        <p:txBody>
          <a:bodyPr>
            <a:normAutofit/>
          </a:bodyPr>
          <a:lstStyle/>
          <a:p>
            <a:r>
              <a:rPr lang="en-US" sz="3700" dirty="0" smtClean="0"/>
              <a:t>DMA</a:t>
            </a:r>
            <a:r>
              <a:rPr lang="zh-CN" altLang="en-US" sz="3700" dirty="0" smtClean="0"/>
              <a:t>专用寄存器</a:t>
            </a:r>
            <a:endParaRPr lang="zh-CN" altLang="en-US" sz="3700" dirty="0"/>
          </a:p>
        </p:txBody>
      </p:sp>
      <p:pic>
        <p:nvPicPr>
          <p:cNvPr id="5122" name="Picture 2"/>
          <p:cNvPicPr>
            <a:picLocks noChangeAspect="1" noChangeArrowheads="1"/>
          </p:cNvPicPr>
          <p:nvPr/>
        </p:nvPicPr>
        <p:blipFill>
          <a:blip r:embed="rId2"/>
          <a:srcRect/>
          <a:stretch>
            <a:fillRect/>
          </a:stretch>
        </p:blipFill>
        <p:spPr bwMode="auto">
          <a:xfrm>
            <a:off x="571472" y="2757497"/>
            <a:ext cx="7858125" cy="2028825"/>
          </a:xfrm>
          <a:prstGeom prst="rect">
            <a:avLst/>
          </a:prstGeom>
          <a:noFill/>
          <a:ln w="9525">
            <a:noFill/>
            <a:miter lim="800000"/>
            <a:headEnd/>
            <a:tailEnd/>
          </a:ln>
          <a:effectLst/>
        </p:spPr>
      </p:pic>
      <p:sp>
        <p:nvSpPr>
          <p:cNvPr id="5" name="TextBox 4"/>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700" dirty="0" smtClean="0"/>
              <a:t>DMA</a:t>
            </a:r>
            <a:r>
              <a:rPr lang="zh-CN" altLang="en-US" sz="3700" dirty="0" smtClean="0"/>
              <a:t>专用寄存器</a:t>
            </a:r>
          </a:p>
        </p:txBody>
      </p:sp>
      <p:pic>
        <p:nvPicPr>
          <p:cNvPr id="4" name="Picture 3"/>
          <p:cNvPicPr>
            <a:picLocks noGrp="1" noChangeAspect="1" noChangeArrowheads="1"/>
          </p:cNvPicPr>
          <p:nvPr>
            <p:ph idx="1"/>
          </p:nvPr>
        </p:nvPicPr>
        <p:blipFill>
          <a:blip r:embed="rId2"/>
          <a:srcRect/>
          <a:stretch>
            <a:fillRect/>
          </a:stretch>
        </p:blipFill>
        <p:spPr bwMode="auto">
          <a:xfrm>
            <a:off x="642910" y="1643050"/>
            <a:ext cx="7886700" cy="3467100"/>
          </a:xfrm>
          <a:prstGeom prst="rect">
            <a:avLst/>
          </a:prstGeom>
          <a:noFill/>
          <a:ln w="9525">
            <a:noFill/>
            <a:miter lim="800000"/>
            <a:headEnd/>
            <a:tailEnd/>
          </a:ln>
          <a:effectLst/>
        </p:spPr>
      </p:pic>
      <p:sp>
        <p:nvSpPr>
          <p:cNvPr id="5" name="TextBox 4"/>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9"/>
            <a:ext cx="8229600" cy="661788"/>
          </a:xfrm>
        </p:spPr>
        <p:txBody>
          <a:bodyPr>
            <a:normAutofit fontScale="70000" lnSpcReduction="20000"/>
          </a:bodyPr>
          <a:lstStyle/>
          <a:p>
            <a:r>
              <a:rPr lang="en-US" b="1" dirty="0" smtClean="0"/>
              <a:t>3</a:t>
            </a:r>
            <a:r>
              <a:rPr lang="zh-CN" altLang="en-US" b="1" dirty="0" smtClean="0"/>
              <a:t>．</a:t>
            </a:r>
            <a:r>
              <a:rPr lang="en-US" b="1" dirty="0" smtClean="0"/>
              <a:t>DMA</a:t>
            </a:r>
            <a:r>
              <a:rPr lang="zh-CN" altLang="en-US" b="1" dirty="0" smtClean="0"/>
              <a:t>初始目标寄存器（</a:t>
            </a:r>
            <a:r>
              <a:rPr lang="en-US" b="1" dirty="0" smtClean="0"/>
              <a:t>DIDST</a:t>
            </a:r>
            <a:r>
              <a:rPr lang="zh-CN" altLang="en-US" b="1" dirty="0" smtClean="0"/>
              <a:t>）及其位描述（参见表</a:t>
            </a:r>
            <a:r>
              <a:rPr lang="en-US" b="1" dirty="0" smtClean="0"/>
              <a:t>4-8</a:t>
            </a:r>
            <a:r>
              <a:rPr lang="zh-CN" altLang="en-US" b="1" dirty="0" smtClean="0"/>
              <a:t>、表</a:t>
            </a:r>
            <a:r>
              <a:rPr lang="en-US" b="1" dirty="0" smtClean="0"/>
              <a:t>4-9</a:t>
            </a:r>
            <a:r>
              <a:rPr lang="zh-CN" altLang="en-US" b="1" dirty="0" smtClean="0"/>
              <a:t>）</a:t>
            </a:r>
          </a:p>
          <a:p>
            <a:r>
              <a:rPr lang="zh-CN" altLang="en-US" dirty="0" smtClean="0"/>
              <a:t>该寄存器用于存放要传输目标的起始地址。</a:t>
            </a:r>
            <a:endParaRPr lang="zh-CN" altLang="en-US" dirty="0"/>
          </a:p>
        </p:txBody>
      </p:sp>
      <p:sp>
        <p:nvSpPr>
          <p:cNvPr id="2" name="标题 1"/>
          <p:cNvSpPr>
            <a:spLocks noGrp="1"/>
          </p:cNvSpPr>
          <p:nvPr>
            <p:ph type="title"/>
          </p:nvPr>
        </p:nvSpPr>
        <p:spPr/>
        <p:txBody>
          <a:bodyPr>
            <a:normAutofit/>
          </a:bodyPr>
          <a:lstStyle/>
          <a:p>
            <a:r>
              <a:rPr lang="en-US" sz="3700" dirty="0" smtClean="0"/>
              <a:t>DMA</a:t>
            </a:r>
            <a:r>
              <a:rPr lang="zh-CN" altLang="en-US" sz="3700" dirty="0" smtClean="0"/>
              <a:t>专用寄存器</a:t>
            </a:r>
          </a:p>
        </p:txBody>
      </p:sp>
      <p:pic>
        <p:nvPicPr>
          <p:cNvPr id="6146" name="Picture 2"/>
          <p:cNvPicPr>
            <a:picLocks noChangeAspect="1" noChangeArrowheads="1"/>
          </p:cNvPicPr>
          <p:nvPr/>
        </p:nvPicPr>
        <p:blipFill>
          <a:blip r:embed="rId2"/>
          <a:srcRect/>
          <a:stretch>
            <a:fillRect/>
          </a:stretch>
        </p:blipFill>
        <p:spPr bwMode="auto">
          <a:xfrm>
            <a:off x="747740" y="2214554"/>
            <a:ext cx="7753350" cy="3457575"/>
          </a:xfrm>
          <a:prstGeom prst="rect">
            <a:avLst/>
          </a:prstGeom>
          <a:noFill/>
          <a:ln w="9525">
            <a:noFill/>
            <a:miter lim="800000"/>
            <a:headEnd/>
            <a:tailEnd/>
          </a:ln>
          <a:effectLst/>
        </p:spPr>
      </p:pic>
      <p:sp>
        <p:nvSpPr>
          <p:cNvPr id="5" name="TextBox 4"/>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57298"/>
            <a:ext cx="8229600" cy="1018978"/>
          </a:xfrm>
        </p:spPr>
        <p:txBody>
          <a:bodyPr>
            <a:normAutofit fontScale="62500" lnSpcReduction="20000"/>
          </a:bodyPr>
          <a:lstStyle/>
          <a:p>
            <a:r>
              <a:rPr lang="en-US" b="1" dirty="0" smtClean="0"/>
              <a:t>4</a:t>
            </a:r>
            <a:r>
              <a:rPr lang="zh-CN" altLang="en-US" b="1" dirty="0" smtClean="0"/>
              <a:t>．</a:t>
            </a:r>
            <a:r>
              <a:rPr lang="en-US" b="1" dirty="0" smtClean="0"/>
              <a:t>DMA</a:t>
            </a:r>
            <a:r>
              <a:rPr lang="zh-CN" altLang="en-US" b="1" dirty="0" smtClean="0"/>
              <a:t>初始目标控制寄存器（</a:t>
            </a:r>
            <a:r>
              <a:rPr lang="en-US" b="1" dirty="0" smtClean="0"/>
              <a:t>DIDSTC</a:t>
            </a:r>
            <a:r>
              <a:rPr lang="zh-CN" altLang="en-US" b="1" dirty="0" smtClean="0"/>
              <a:t>）及其位描述（参见表</a:t>
            </a:r>
            <a:r>
              <a:rPr lang="en-US" b="1" dirty="0" smtClean="0"/>
              <a:t>4-10</a:t>
            </a:r>
            <a:r>
              <a:rPr lang="zh-CN" altLang="en-US" b="1" dirty="0" smtClean="0"/>
              <a:t>、表</a:t>
            </a:r>
            <a:r>
              <a:rPr lang="en-US" b="1" dirty="0" smtClean="0"/>
              <a:t>4-11</a:t>
            </a:r>
            <a:r>
              <a:rPr lang="zh-CN" altLang="en-US" b="1" dirty="0" smtClean="0"/>
              <a:t>）</a:t>
            </a:r>
          </a:p>
          <a:p>
            <a:r>
              <a:rPr lang="zh-CN" altLang="en-US" dirty="0" smtClean="0"/>
              <a:t>该寄存器用来选择目标位于系统总线（</a:t>
            </a:r>
            <a:r>
              <a:rPr lang="en-US" dirty="0" smtClean="0"/>
              <a:t>AHB</a:t>
            </a:r>
            <a:r>
              <a:rPr lang="zh-CN" altLang="en-US" dirty="0" smtClean="0"/>
              <a:t>）上还是位于外设总线（</a:t>
            </a:r>
            <a:r>
              <a:rPr lang="en-US" dirty="0" smtClean="0"/>
              <a:t>APB</a:t>
            </a:r>
            <a:r>
              <a:rPr lang="zh-CN" altLang="en-US" dirty="0" smtClean="0"/>
              <a:t>）上，并控制目标地址增量方式。</a:t>
            </a:r>
          </a:p>
          <a:p>
            <a:endParaRPr lang="zh-CN" altLang="en-US" dirty="0"/>
          </a:p>
        </p:txBody>
      </p:sp>
      <p:sp>
        <p:nvSpPr>
          <p:cNvPr id="2" name="标题 1"/>
          <p:cNvSpPr>
            <a:spLocks noGrp="1"/>
          </p:cNvSpPr>
          <p:nvPr>
            <p:ph type="title"/>
          </p:nvPr>
        </p:nvSpPr>
        <p:spPr/>
        <p:txBody>
          <a:bodyPr>
            <a:normAutofit/>
          </a:bodyPr>
          <a:lstStyle/>
          <a:p>
            <a:r>
              <a:rPr lang="en-US" dirty="0" smtClean="0"/>
              <a:t>DMA</a:t>
            </a:r>
            <a:r>
              <a:rPr lang="zh-CN" altLang="en-US" dirty="0" smtClean="0"/>
              <a:t>专用寄存器</a:t>
            </a:r>
            <a:endParaRPr lang="zh-CN" altLang="en-US" dirty="0"/>
          </a:p>
        </p:txBody>
      </p:sp>
      <p:pic>
        <p:nvPicPr>
          <p:cNvPr id="7171" name="Picture 3"/>
          <p:cNvPicPr>
            <a:picLocks noChangeAspect="1" noChangeArrowheads="1"/>
          </p:cNvPicPr>
          <p:nvPr/>
        </p:nvPicPr>
        <p:blipFill>
          <a:blip r:embed="rId2"/>
          <a:srcRect/>
          <a:stretch>
            <a:fillRect/>
          </a:stretch>
        </p:blipFill>
        <p:spPr bwMode="auto">
          <a:xfrm>
            <a:off x="647700" y="2419350"/>
            <a:ext cx="7848600" cy="2019300"/>
          </a:xfrm>
          <a:prstGeom prst="rect">
            <a:avLst/>
          </a:prstGeom>
          <a:noFill/>
          <a:ln w="9525">
            <a:noFill/>
            <a:miter lim="800000"/>
            <a:headEnd/>
            <a:tailEnd/>
          </a:ln>
          <a:effectLst/>
        </p:spPr>
      </p:pic>
      <p:sp>
        <p:nvSpPr>
          <p:cNvPr id="5" name="TextBox 4"/>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700" dirty="0" smtClean="0"/>
              <a:t>DMA</a:t>
            </a:r>
            <a:r>
              <a:rPr lang="zh-CN" altLang="en-US" sz="3700" dirty="0" smtClean="0"/>
              <a:t>专用寄存器</a:t>
            </a:r>
          </a:p>
        </p:txBody>
      </p:sp>
      <p:pic>
        <p:nvPicPr>
          <p:cNvPr id="8194" name="Picture 2"/>
          <p:cNvPicPr>
            <a:picLocks noGrp="1" noChangeAspect="1" noChangeArrowheads="1"/>
          </p:cNvPicPr>
          <p:nvPr>
            <p:ph idx="1"/>
          </p:nvPr>
        </p:nvPicPr>
        <p:blipFill>
          <a:blip r:embed="rId2"/>
          <a:srcRect/>
          <a:stretch>
            <a:fillRect/>
          </a:stretch>
        </p:blipFill>
        <p:spPr bwMode="auto">
          <a:xfrm>
            <a:off x="585787" y="2867819"/>
            <a:ext cx="7972425" cy="175260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785786" y="1214422"/>
            <a:ext cx="7620000" cy="1543050"/>
          </a:xfrm>
          <a:prstGeom prst="rect">
            <a:avLst/>
          </a:prstGeom>
          <a:noFill/>
          <a:ln w="9525">
            <a:noFill/>
            <a:miter lim="800000"/>
            <a:headEnd/>
            <a:tailEnd/>
          </a:ln>
          <a:effectLst/>
        </p:spPr>
      </p:pic>
      <p:sp>
        <p:nvSpPr>
          <p:cNvPr id="5" name="TextBox 4"/>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700" dirty="0" smtClean="0"/>
              <a:t>S3C2410X</a:t>
            </a:r>
            <a:r>
              <a:rPr lang="zh-CN" altLang="en-US" sz="3700" dirty="0" smtClean="0"/>
              <a:t>集成的主要片上功能</a:t>
            </a:r>
          </a:p>
        </p:txBody>
      </p:sp>
      <p:pic>
        <p:nvPicPr>
          <p:cNvPr id="1026" name="Picture 2"/>
          <p:cNvPicPr>
            <a:picLocks noGrp="1" noChangeAspect="1" noChangeArrowheads="1"/>
          </p:cNvPicPr>
          <p:nvPr>
            <p:ph idx="1"/>
          </p:nvPr>
        </p:nvPicPr>
        <p:blipFill>
          <a:blip r:embed="rId2"/>
          <a:srcRect/>
          <a:stretch>
            <a:fillRect/>
          </a:stretch>
        </p:blipFill>
        <p:spPr bwMode="auto">
          <a:xfrm>
            <a:off x="1785918" y="1857364"/>
            <a:ext cx="5353050" cy="3333750"/>
          </a:xfrm>
          <a:prstGeom prst="rect">
            <a:avLst/>
          </a:prstGeom>
          <a:noFill/>
          <a:ln w="9525">
            <a:noFill/>
            <a:miter lim="800000"/>
            <a:headEnd/>
            <a:tailEnd/>
          </a:ln>
          <a:effectLst/>
        </p:spPr>
      </p:pic>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9"/>
            <a:ext cx="8229600" cy="590350"/>
          </a:xfrm>
        </p:spPr>
        <p:txBody>
          <a:bodyPr>
            <a:normAutofit fontScale="70000" lnSpcReduction="20000"/>
          </a:bodyPr>
          <a:lstStyle/>
          <a:p>
            <a:r>
              <a:rPr lang="en-US" b="1" dirty="0" smtClean="0"/>
              <a:t>5</a:t>
            </a:r>
            <a:r>
              <a:rPr lang="zh-CN" altLang="en-US" b="1" dirty="0" smtClean="0"/>
              <a:t>．</a:t>
            </a:r>
            <a:r>
              <a:rPr lang="en-US" b="1" dirty="0" smtClean="0"/>
              <a:t>DMA</a:t>
            </a:r>
            <a:r>
              <a:rPr lang="zh-CN" altLang="en-US" b="1" dirty="0" smtClean="0"/>
              <a:t>控制寄存器（</a:t>
            </a:r>
            <a:r>
              <a:rPr lang="en-US" b="1" dirty="0" smtClean="0"/>
              <a:t>DCON</a:t>
            </a:r>
            <a:r>
              <a:rPr lang="zh-CN" altLang="en-US" b="1" dirty="0" smtClean="0"/>
              <a:t>）及其位描述（参见表</a:t>
            </a:r>
            <a:r>
              <a:rPr lang="en-US" b="1" dirty="0" smtClean="0"/>
              <a:t>4-12</a:t>
            </a:r>
            <a:r>
              <a:rPr lang="zh-CN" altLang="en-US" b="1" dirty="0" smtClean="0"/>
              <a:t>、表</a:t>
            </a:r>
            <a:r>
              <a:rPr lang="en-US" b="1" dirty="0" smtClean="0"/>
              <a:t>4-13</a:t>
            </a:r>
            <a:r>
              <a:rPr lang="zh-CN" altLang="en-US" b="1" dirty="0" smtClean="0"/>
              <a:t>）</a:t>
            </a:r>
          </a:p>
          <a:p>
            <a:endParaRPr lang="en-US" altLang="zh-CN" dirty="0" smtClean="0"/>
          </a:p>
        </p:txBody>
      </p:sp>
      <p:sp>
        <p:nvSpPr>
          <p:cNvPr id="2" name="标题 1"/>
          <p:cNvSpPr>
            <a:spLocks noGrp="1"/>
          </p:cNvSpPr>
          <p:nvPr>
            <p:ph type="title"/>
          </p:nvPr>
        </p:nvSpPr>
        <p:spPr/>
        <p:txBody>
          <a:bodyPr>
            <a:normAutofit/>
          </a:bodyPr>
          <a:lstStyle/>
          <a:p>
            <a:r>
              <a:rPr lang="en-US" sz="3700" dirty="0" smtClean="0"/>
              <a:t>DMA</a:t>
            </a:r>
            <a:r>
              <a:rPr lang="zh-CN" altLang="en-US" sz="3700" dirty="0" smtClean="0"/>
              <a:t>专用寄存器</a:t>
            </a:r>
          </a:p>
        </p:txBody>
      </p:sp>
      <p:pic>
        <p:nvPicPr>
          <p:cNvPr id="9218" name="Picture 2"/>
          <p:cNvPicPr>
            <a:picLocks noChangeAspect="1" noChangeArrowheads="1"/>
          </p:cNvPicPr>
          <p:nvPr/>
        </p:nvPicPr>
        <p:blipFill>
          <a:blip r:embed="rId2"/>
          <a:srcRect/>
          <a:stretch>
            <a:fillRect/>
          </a:stretch>
        </p:blipFill>
        <p:spPr bwMode="auto">
          <a:xfrm>
            <a:off x="671513" y="2476500"/>
            <a:ext cx="7800975" cy="1905000"/>
          </a:xfrm>
          <a:prstGeom prst="rect">
            <a:avLst/>
          </a:prstGeom>
          <a:noFill/>
          <a:ln w="9525">
            <a:noFill/>
            <a:miter lim="800000"/>
            <a:headEnd/>
            <a:tailEnd/>
          </a:ln>
          <a:effectLst/>
        </p:spPr>
      </p:pic>
      <p:sp>
        <p:nvSpPr>
          <p:cNvPr id="5" name="TextBox 4"/>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sz="3700" dirty="0" smtClean="0"/>
              <a:t>DMA</a:t>
            </a:r>
            <a:r>
              <a:rPr lang="zh-CN" altLang="en-US" sz="3700" dirty="0" smtClean="0"/>
              <a:t>专用寄存器</a:t>
            </a:r>
          </a:p>
        </p:txBody>
      </p:sp>
      <p:pic>
        <p:nvPicPr>
          <p:cNvPr id="10242" name="Picture 2"/>
          <p:cNvPicPr>
            <a:picLocks noGrp="1" noChangeAspect="1" noChangeArrowheads="1"/>
          </p:cNvPicPr>
          <p:nvPr>
            <p:ph idx="1"/>
          </p:nvPr>
        </p:nvPicPr>
        <p:blipFill>
          <a:blip r:embed="rId2"/>
          <a:srcRect/>
          <a:stretch>
            <a:fillRect/>
          </a:stretch>
        </p:blipFill>
        <p:spPr bwMode="auto">
          <a:xfrm>
            <a:off x="676275" y="1357298"/>
            <a:ext cx="7791450" cy="3886200"/>
          </a:xfrm>
          <a:prstGeom prst="rect">
            <a:avLst/>
          </a:prstGeom>
          <a:noFill/>
          <a:ln w="9525">
            <a:noFill/>
            <a:miter lim="800000"/>
            <a:headEnd/>
            <a:tailEnd/>
          </a:ln>
          <a:effectLst/>
        </p:spPr>
      </p:pic>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sz="3700" dirty="0" smtClean="0"/>
              <a:t>DMA</a:t>
            </a:r>
            <a:r>
              <a:rPr lang="zh-CN" altLang="en-US" sz="3700" dirty="0" smtClean="0"/>
              <a:t>专用寄存器</a:t>
            </a:r>
          </a:p>
        </p:txBody>
      </p:sp>
      <p:pic>
        <p:nvPicPr>
          <p:cNvPr id="11266" name="Picture 2"/>
          <p:cNvPicPr>
            <a:picLocks noGrp="1" noChangeAspect="1" noChangeArrowheads="1"/>
          </p:cNvPicPr>
          <p:nvPr>
            <p:ph idx="1"/>
          </p:nvPr>
        </p:nvPicPr>
        <p:blipFill>
          <a:blip r:embed="rId2"/>
          <a:srcRect/>
          <a:stretch>
            <a:fillRect/>
          </a:stretch>
        </p:blipFill>
        <p:spPr bwMode="auto">
          <a:xfrm>
            <a:off x="642910" y="1785926"/>
            <a:ext cx="8020050" cy="2800350"/>
          </a:xfrm>
          <a:prstGeom prst="rect">
            <a:avLst/>
          </a:prstGeom>
          <a:noFill/>
          <a:ln w="9525">
            <a:noFill/>
            <a:miter lim="800000"/>
            <a:headEnd/>
            <a:tailEnd/>
          </a:ln>
          <a:effectLst/>
        </p:spPr>
      </p:pic>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sz="3700" dirty="0" smtClean="0"/>
              <a:t>DMA</a:t>
            </a:r>
            <a:r>
              <a:rPr lang="zh-CN" altLang="en-US" sz="3700" dirty="0" smtClean="0"/>
              <a:t>专用寄存器</a:t>
            </a:r>
          </a:p>
        </p:txBody>
      </p:sp>
      <p:pic>
        <p:nvPicPr>
          <p:cNvPr id="12290" name="Picture 2"/>
          <p:cNvPicPr>
            <a:picLocks noGrp="1" noChangeAspect="1" noChangeArrowheads="1"/>
          </p:cNvPicPr>
          <p:nvPr>
            <p:ph idx="1"/>
          </p:nvPr>
        </p:nvPicPr>
        <p:blipFill>
          <a:blip r:embed="rId2"/>
          <a:srcRect/>
          <a:stretch>
            <a:fillRect/>
          </a:stretch>
        </p:blipFill>
        <p:spPr bwMode="auto">
          <a:xfrm>
            <a:off x="614362" y="1571612"/>
            <a:ext cx="7915275" cy="3552825"/>
          </a:xfrm>
          <a:prstGeom prst="rect">
            <a:avLst/>
          </a:prstGeom>
          <a:noFill/>
          <a:ln w="9525">
            <a:noFill/>
            <a:miter lim="800000"/>
            <a:headEnd/>
            <a:tailEnd/>
          </a:ln>
          <a:effectLst/>
        </p:spPr>
      </p:pic>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sz="3700" dirty="0" smtClean="0"/>
              <a:t>DMA</a:t>
            </a:r>
            <a:r>
              <a:rPr lang="zh-CN" altLang="en-US" sz="3700" dirty="0" smtClean="0"/>
              <a:t>专用寄存器</a:t>
            </a:r>
          </a:p>
        </p:txBody>
      </p:sp>
      <p:pic>
        <p:nvPicPr>
          <p:cNvPr id="13314" name="Picture 2"/>
          <p:cNvPicPr>
            <a:picLocks noGrp="1" noChangeAspect="1" noChangeArrowheads="1"/>
          </p:cNvPicPr>
          <p:nvPr>
            <p:ph idx="1"/>
          </p:nvPr>
        </p:nvPicPr>
        <p:blipFill>
          <a:blip r:embed="rId2"/>
          <a:srcRect/>
          <a:stretch>
            <a:fillRect/>
          </a:stretch>
        </p:blipFill>
        <p:spPr bwMode="auto">
          <a:xfrm>
            <a:off x="681037" y="1753394"/>
            <a:ext cx="7781925" cy="3981450"/>
          </a:xfrm>
          <a:prstGeom prst="rect">
            <a:avLst/>
          </a:prstGeom>
          <a:noFill/>
          <a:ln w="9525">
            <a:noFill/>
            <a:miter lim="800000"/>
            <a:headEnd/>
            <a:tailEnd/>
          </a:ln>
          <a:effectLst/>
        </p:spPr>
      </p:pic>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sz="3700" dirty="0" smtClean="0"/>
              <a:t>DMA</a:t>
            </a:r>
            <a:r>
              <a:rPr lang="zh-CN" altLang="en-US" sz="3700" dirty="0" smtClean="0"/>
              <a:t>专用寄存器</a:t>
            </a:r>
          </a:p>
        </p:txBody>
      </p:sp>
      <p:pic>
        <p:nvPicPr>
          <p:cNvPr id="14338" name="Picture 2"/>
          <p:cNvPicPr>
            <a:picLocks noGrp="1" noChangeAspect="1" noChangeArrowheads="1"/>
          </p:cNvPicPr>
          <p:nvPr>
            <p:ph idx="1"/>
          </p:nvPr>
        </p:nvPicPr>
        <p:blipFill>
          <a:blip r:embed="rId2"/>
          <a:srcRect/>
          <a:stretch>
            <a:fillRect/>
          </a:stretch>
        </p:blipFill>
        <p:spPr bwMode="auto">
          <a:xfrm>
            <a:off x="609600" y="1285860"/>
            <a:ext cx="7924800" cy="4229100"/>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a:srcRect/>
          <a:stretch>
            <a:fillRect/>
          </a:stretch>
        </p:blipFill>
        <p:spPr bwMode="auto">
          <a:xfrm>
            <a:off x="571472" y="5500702"/>
            <a:ext cx="7839075" cy="390525"/>
          </a:xfrm>
          <a:prstGeom prst="rect">
            <a:avLst/>
          </a:prstGeom>
          <a:noFill/>
          <a:ln w="9525">
            <a:noFill/>
            <a:miter lim="800000"/>
            <a:headEnd/>
            <a:tailEnd/>
          </a:ln>
          <a:effectLst/>
        </p:spPr>
      </p:pic>
      <p:sp>
        <p:nvSpPr>
          <p:cNvPr id="5" name="TextBox 4"/>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000108"/>
            <a:ext cx="8229600" cy="590350"/>
          </a:xfrm>
        </p:spPr>
        <p:txBody>
          <a:bodyPr>
            <a:normAutofit fontScale="62500" lnSpcReduction="20000"/>
          </a:bodyPr>
          <a:lstStyle/>
          <a:p>
            <a:r>
              <a:rPr lang="en-US" b="1" dirty="0" smtClean="0"/>
              <a:t>6</a:t>
            </a:r>
            <a:r>
              <a:rPr lang="zh-CN" altLang="en-US" b="1" dirty="0" smtClean="0"/>
              <a:t>．</a:t>
            </a:r>
            <a:r>
              <a:rPr lang="en-US" b="1" dirty="0" smtClean="0"/>
              <a:t>DMA</a:t>
            </a:r>
            <a:r>
              <a:rPr lang="zh-CN" altLang="en-US" b="1" dirty="0" smtClean="0"/>
              <a:t>状态寄存器（</a:t>
            </a:r>
            <a:r>
              <a:rPr lang="en-US" b="1" dirty="0" smtClean="0"/>
              <a:t>DSTAT</a:t>
            </a:r>
            <a:r>
              <a:rPr lang="zh-CN" altLang="en-US" b="1" dirty="0" smtClean="0"/>
              <a:t>）及其位描述（参见表</a:t>
            </a:r>
            <a:r>
              <a:rPr lang="en-US" b="1" dirty="0" smtClean="0"/>
              <a:t>4-14</a:t>
            </a:r>
            <a:r>
              <a:rPr lang="zh-CN" altLang="en-US" b="1" dirty="0" smtClean="0"/>
              <a:t>、表</a:t>
            </a:r>
            <a:r>
              <a:rPr lang="en-US" b="1" dirty="0" smtClean="0"/>
              <a:t>4-15</a:t>
            </a:r>
            <a:r>
              <a:rPr lang="zh-CN" altLang="en-US" b="1" dirty="0" smtClean="0"/>
              <a:t>）</a:t>
            </a:r>
          </a:p>
          <a:p>
            <a:r>
              <a:rPr lang="zh-CN" altLang="en-US" dirty="0" smtClean="0"/>
              <a:t>该寄存器用于保存</a:t>
            </a:r>
            <a:r>
              <a:rPr lang="en-US" dirty="0" smtClean="0"/>
              <a:t>DMA</a:t>
            </a:r>
            <a:r>
              <a:rPr lang="zh-CN" altLang="en-US" dirty="0" smtClean="0"/>
              <a:t>当前状态。</a:t>
            </a:r>
          </a:p>
          <a:p>
            <a:endParaRPr lang="zh-CN" altLang="en-US" dirty="0"/>
          </a:p>
        </p:txBody>
      </p:sp>
      <p:sp>
        <p:nvSpPr>
          <p:cNvPr id="3" name="标题 2"/>
          <p:cNvSpPr>
            <a:spLocks noGrp="1"/>
          </p:cNvSpPr>
          <p:nvPr>
            <p:ph type="title"/>
          </p:nvPr>
        </p:nvSpPr>
        <p:spPr>
          <a:xfrm>
            <a:off x="457200" y="-24"/>
            <a:ext cx="8229600" cy="1143000"/>
          </a:xfrm>
        </p:spPr>
        <p:txBody>
          <a:bodyPr>
            <a:normAutofit/>
          </a:bodyPr>
          <a:lstStyle/>
          <a:p>
            <a:r>
              <a:rPr lang="en-US" sz="3700" dirty="0" smtClean="0"/>
              <a:t>DMA</a:t>
            </a:r>
            <a:r>
              <a:rPr lang="zh-CN" altLang="en-US" sz="3700" dirty="0" smtClean="0"/>
              <a:t>专用寄存器</a:t>
            </a:r>
            <a:endParaRPr lang="zh-CN" altLang="en-US" sz="3700" dirty="0"/>
          </a:p>
        </p:txBody>
      </p:sp>
      <p:pic>
        <p:nvPicPr>
          <p:cNvPr id="15362" name="Picture 2"/>
          <p:cNvPicPr>
            <a:picLocks noChangeAspect="1" noChangeArrowheads="1"/>
          </p:cNvPicPr>
          <p:nvPr/>
        </p:nvPicPr>
        <p:blipFill>
          <a:blip r:embed="rId2"/>
          <a:srcRect/>
          <a:stretch>
            <a:fillRect/>
          </a:stretch>
        </p:blipFill>
        <p:spPr bwMode="auto">
          <a:xfrm>
            <a:off x="600075" y="1571612"/>
            <a:ext cx="7943850" cy="2076450"/>
          </a:xfrm>
          <a:prstGeom prst="rect">
            <a:avLst/>
          </a:prstGeom>
          <a:noFill/>
          <a:ln w="9525">
            <a:noFill/>
            <a:miter lim="800000"/>
            <a:headEnd/>
            <a:tailEnd/>
          </a:ln>
          <a:effectLst/>
        </p:spPr>
      </p:pic>
      <p:pic>
        <p:nvPicPr>
          <p:cNvPr id="15363" name="Picture 3"/>
          <p:cNvPicPr>
            <a:picLocks noChangeAspect="1" noChangeArrowheads="1"/>
          </p:cNvPicPr>
          <p:nvPr/>
        </p:nvPicPr>
        <p:blipFill>
          <a:blip r:embed="rId3"/>
          <a:srcRect/>
          <a:stretch>
            <a:fillRect/>
          </a:stretch>
        </p:blipFill>
        <p:spPr bwMode="auto">
          <a:xfrm>
            <a:off x="642910" y="3633806"/>
            <a:ext cx="7715250" cy="2438400"/>
          </a:xfrm>
          <a:prstGeom prst="rect">
            <a:avLst/>
          </a:prstGeom>
          <a:noFill/>
          <a:ln w="9525">
            <a:noFill/>
            <a:miter lim="800000"/>
            <a:headEnd/>
            <a:tailEnd/>
          </a:ln>
          <a:effectLst/>
        </p:spPr>
      </p:pic>
      <p:sp>
        <p:nvSpPr>
          <p:cNvPr id="6" name="TextBox 5"/>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14422"/>
            <a:ext cx="8229600" cy="733226"/>
          </a:xfrm>
        </p:spPr>
        <p:txBody>
          <a:bodyPr>
            <a:normAutofit fontScale="62500" lnSpcReduction="20000"/>
          </a:bodyPr>
          <a:lstStyle/>
          <a:p>
            <a:r>
              <a:rPr lang="en-US" b="1" dirty="0" smtClean="0"/>
              <a:t>7</a:t>
            </a:r>
            <a:r>
              <a:rPr lang="zh-CN" altLang="en-US" b="1" dirty="0" smtClean="0"/>
              <a:t>．</a:t>
            </a:r>
            <a:r>
              <a:rPr lang="en-US" b="1" dirty="0" smtClean="0"/>
              <a:t>DMA</a:t>
            </a:r>
            <a:r>
              <a:rPr lang="zh-CN" altLang="en-US" b="1" dirty="0" smtClean="0"/>
              <a:t>当前源地址寄存器（</a:t>
            </a:r>
            <a:r>
              <a:rPr lang="en-US" b="1" dirty="0" smtClean="0"/>
              <a:t>DCSRC</a:t>
            </a:r>
            <a:r>
              <a:rPr lang="zh-CN" altLang="en-US" b="1" dirty="0" smtClean="0"/>
              <a:t>）及其位描述（参见表</a:t>
            </a:r>
            <a:r>
              <a:rPr lang="en-US" b="1" dirty="0" smtClean="0"/>
              <a:t>4-16</a:t>
            </a:r>
            <a:r>
              <a:rPr lang="zh-CN" altLang="en-US" b="1" dirty="0" smtClean="0"/>
              <a:t>、表</a:t>
            </a:r>
            <a:r>
              <a:rPr lang="en-US" b="1" dirty="0" smtClean="0"/>
              <a:t>4-17</a:t>
            </a:r>
            <a:r>
              <a:rPr lang="zh-CN" altLang="en-US" b="1" dirty="0" smtClean="0"/>
              <a:t>）</a:t>
            </a:r>
          </a:p>
          <a:p>
            <a:r>
              <a:rPr lang="zh-CN" altLang="en-US" dirty="0" smtClean="0"/>
              <a:t>该寄存器用于保存</a:t>
            </a:r>
            <a:r>
              <a:rPr lang="en-US" dirty="0" err="1" smtClean="0"/>
              <a:t>DMAn</a:t>
            </a:r>
            <a:r>
              <a:rPr lang="zh-CN" altLang="en-US" dirty="0" smtClean="0"/>
              <a:t>当前源地址。</a:t>
            </a:r>
            <a:endParaRPr lang="zh-CN" altLang="en-US" dirty="0"/>
          </a:p>
        </p:txBody>
      </p:sp>
      <p:sp>
        <p:nvSpPr>
          <p:cNvPr id="3" name="标题 2"/>
          <p:cNvSpPr>
            <a:spLocks noGrp="1"/>
          </p:cNvSpPr>
          <p:nvPr>
            <p:ph type="title"/>
          </p:nvPr>
        </p:nvSpPr>
        <p:spPr/>
        <p:txBody>
          <a:bodyPr>
            <a:normAutofit/>
          </a:bodyPr>
          <a:lstStyle/>
          <a:p>
            <a:r>
              <a:rPr lang="en-US" sz="3700" dirty="0" smtClean="0"/>
              <a:t>DMA</a:t>
            </a:r>
            <a:r>
              <a:rPr lang="zh-CN" altLang="en-US" sz="3700" dirty="0" smtClean="0"/>
              <a:t>专用寄存器</a:t>
            </a:r>
          </a:p>
        </p:txBody>
      </p:sp>
      <p:pic>
        <p:nvPicPr>
          <p:cNvPr id="16386" name="Picture 2"/>
          <p:cNvPicPr>
            <a:picLocks noChangeAspect="1" noChangeArrowheads="1"/>
          </p:cNvPicPr>
          <p:nvPr/>
        </p:nvPicPr>
        <p:blipFill>
          <a:blip r:embed="rId2"/>
          <a:srcRect/>
          <a:stretch>
            <a:fillRect/>
          </a:stretch>
        </p:blipFill>
        <p:spPr bwMode="auto">
          <a:xfrm>
            <a:off x="700088" y="1857364"/>
            <a:ext cx="7743825" cy="2057400"/>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a:srcRect/>
          <a:stretch>
            <a:fillRect/>
          </a:stretch>
        </p:blipFill>
        <p:spPr bwMode="auto">
          <a:xfrm>
            <a:off x="642910" y="4000504"/>
            <a:ext cx="7839075" cy="1009650"/>
          </a:xfrm>
          <a:prstGeom prst="rect">
            <a:avLst/>
          </a:prstGeom>
          <a:noFill/>
          <a:ln w="9525">
            <a:noFill/>
            <a:miter lim="800000"/>
            <a:headEnd/>
            <a:tailEnd/>
          </a:ln>
          <a:effectLst/>
        </p:spPr>
      </p:pic>
      <p:sp>
        <p:nvSpPr>
          <p:cNvPr id="6" name="TextBox 5"/>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876102"/>
          </a:xfrm>
        </p:spPr>
        <p:txBody>
          <a:bodyPr>
            <a:normAutofit fontScale="70000" lnSpcReduction="20000"/>
          </a:bodyPr>
          <a:lstStyle/>
          <a:p>
            <a:r>
              <a:rPr lang="en-US" b="1" dirty="0" smtClean="0"/>
              <a:t>8</a:t>
            </a:r>
            <a:r>
              <a:rPr lang="zh-CN" altLang="en-US" b="1" dirty="0" smtClean="0"/>
              <a:t>．</a:t>
            </a:r>
            <a:r>
              <a:rPr lang="en-US" b="1" dirty="0" smtClean="0"/>
              <a:t>DMA</a:t>
            </a:r>
            <a:r>
              <a:rPr lang="zh-CN" altLang="en-US" b="1" dirty="0" smtClean="0"/>
              <a:t>当前目标地址寄存器（</a:t>
            </a:r>
            <a:r>
              <a:rPr lang="en-US" b="1" dirty="0" smtClean="0"/>
              <a:t>DCDST</a:t>
            </a:r>
            <a:r>
              <a:rPr lang="zh-CN" altLang="en-US" b="1" dirty="0" smtClean="0"/>
              <a:t>）及其位描述（参见表</a:t>
            </a:r>
            <a:r>
              <a:rPr lang="en-US" b="1" dirty="0" smtClean="0"/>
              <a:t>4-18</a:t>
            </a:r>
            <a:r>
              <a:rPr lang="zh-CN" altLang="en-US" b="1" dirty="0" smtClean="0"/>
              <a:t>、表</a:t>
            </a:r>
            <a:r>
              <a:rPr lang="en-US" b="1" dirty="0" smtClean="0"/>
              <a:t>4-19</a:t>
            </a:r>
            <a:r>
              <a:rPr lang="zh-CN" altLang="en-US" b="1" dirty="0" smtClean="0"/>
              <a:t>）</a:t>
            </a:r>
          </a:p>
          <a:p>
            <a:r>
              <a:rPr lang="zh-CN" altLang="en-US" dirty="0" smtClean="0"/>
              <a:t>该寄存器用于保存</a:t>
            </a:r>
            <a:r>
              <a:rPr lang="en-US" dirty="0" err="1" smtClean="0"/>
              <a:t>DMAn</a:t>
            </a:r>
            <a:r>
              <a:rPr lang="zh-CN" altLang="en-US" dirty="0" smtClean="0"/>
              <a:t>当前目标地址。</a:t>
            </a:r>
          </a:p>
          <a:p>
            <a:endParaRPr lang="zh-CN" altLang="en-US" dirty="0"/>
          </a:p>
        </p:txBody>
      </p:sp>
      <p:sp>
        <p:nvSpPr>
          <p:cNvPr id="3" name="标题 2"/>
          <p:cNvSpPr>
            <a:spLocks noGrp="1"/>
          </p:cNvSpPr>
          <p:nvPr>
            <p:ph type="title"/>
          </p:nvPr>
        </p:nvSpPr>
        <p:spPr/>
        <p:txBody>
          <a:bodyPr>
            <a:normAutofit/>
          </a:bodyPr>
          <a:lstStyle/>
          <a:p>
            <a:r>
              <a:rPr lang="en-US" sz="3700" dirty="0" smtClean="0"/>
              <a:t>DMA</a:t>
            </a:r>
            <a:r>
              <a:rPr lang="zh-CN" altLang="en-US" sz="3700" dirty="0" smtClean="0"/>
              <a:t>专用寄存器</a:t>
            </a:r>
            <a:endParaRPr lang="zh-CN" altLang="en-US" sz="3700" dirty="0"/>
          </a:p>
        </p:txBody>
      </p:sp>
      <p:pic>
        <p:nvPicPr>
          <p:cNvPr id="17410" name="Picture 2"/>
          <p:cNvPicPr>
            <a:picLocks noChangeAspect="1" noChangeArrowheads="1"/>
          </p:cNvPicPr>
          <p:nvPr/>
        </p:nvPicPr>
        <p:blipFill>
          <a:blip r:embed="rId2"/>
          <a:srcRect/>
          <a:stretch>
            <a:fillRect/>
          </a:stretch>
        </p:blipFill>
        <p:spPr bwMode="auto">
          <a:xfrm>
            <a:off x="661988" y="2400314"/>
            <a:ext cx="7820025" cy="3028950"/>
          </a:xfrm>
          <a:prstGeom prst="rect">
            <a:avLst/>
          </a:prstGeom>
          <a:noFill/>
          <a:ln w="9525">
            <a:noFill/>
            <a:miter lim="800000"/>
            <a:headEnd/>
            <a:tailEnd/>
          </a:ln>
          <a:effectLst/>
        </p:spPr>
      </p:pic>
      <p:sp>
        <p:nvSpPr>
          <p:cNvPr id="5" name="TextBox 4"/>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590350"/>
          </a:xfrm>
        </p:spPr>
        <p:txBody>
          <a:bodyPr>
            <a:normAutofit fontScale="70000" lnSpcReduction="20000"/>
          </a:bodyPr>
          <a:lstStyle/>
          <a:p>
            <a:r>
              <a:rPr lang="en-US" b="1" dirty="0" smtClean="0"/>
              <a:t>9</a:t>
            </a:r>
            <a:r>
              <a:rPr lang="zh-CN" altLang="en-US" b="1" dirty="0" smtClean="0"/>
              <a:t>．</a:t>
            </a:r>
            <a:r>
              <a:rPr lang="en-US" b="1" dirty="0" smtClean="0"/>
              <a:t>DMA</a:t>
            </a:r>
            <a:r>
              <a:rPr lang="zh-CN" altLang="en-US" b="1" dirty="0" smtClean="0"/>
              <a:t>屏蔽触发寄存器（</a:t>
            </a:r>
            <a:r>
              <a:rPr lang="en-US" b="1" dirty="0" smtClean="0"/>
              <a:t>DMASKTRIG</a:t>
            </a:r>
            <a:r>
              <a:rPr lang="zh-CN" altLang="en-US" b="1" dirty="0" smtClean="0"/>
              <a:t>）及其位描述（参见表</a:t>
            </a:r>
            <a:r>
              <a:rPr lang="en-US" b="1" dirty="0" smtClean="0"/>
              <a:t>4-20</a:t>
            </a:r>
            <a:r>
              <a:rPr lang="zh-CN" altLang="en-US" b="1" dirty="0" smtClean="0"/>
              <a:t>、表</a:t>
            </a:r>
            <a:r>
              <a:rPr lang="en-US" b="1" dirty="0" smtClean="0"/>
              <a:t>4-21</a:t>
            </a:r>
            <a:r>
              <a:rPr lang="zh-CN" altLang="en-US" b="1" dirty="0" smtClean="0"/>
              <a:t>）</a:t>
            </a:r>
          </a:p>
          <a:p>
            <a:endParaRPr lang="zh-CN" altLang="en-US" dirty="0"/>
          </a:p>
        </p:txBody>
      </p:sp>
      <p:sp>
        <p:nvSpPr>
          <p:cNvPr id="3" name="标题 2"/>
          <p:cNvSpPr>
            <a:spLocks noGrp="1"/>
          </p:cNvSpPr>
          <p:nvPr>
            <p:ph type="title"/>
          </p:nvPr>
        </p:nvSpPr>
        <p:spPr/>
        <p:txBody>
          <a:bodyPr>
            <a:normAutofit/>
          </a:bodyPr>
          <a:lstStyle/>
          <a:p>
            <a:r>
              <a:rPr lang="en-US" sz="3700" dirty="0" smtClean="0"/>
              <a:t>DMA</a:t>
            </a:r>
            <a:r>
              <a:rPr lang="zh-CN" altLang="en-US" sz="3700" dirty="0" smtClean="0"/>
              <a:t>专用寄存器</a:t>
            </a:r>
            <a:endParaRPr lang="zh-CN" altLang="en-US" sz="3700" dirty="0"/>
          </a:p>
        </p:txBody>
      </p:sp>
      <p:pic>
        <p:nvPicPr>
          <p:cNvPr id="18434" name="Picture 2"/>
          <p:cNvPicPr>
            <a:picLocks noChangeAspect="1" noChangeArrowheads="1"/>
          </p:cNvPicPr>
          <p:nvPr/>
        </p:nvPicPr>
        <p:blipFill>
          <a:blip r:embed="rId2"/>
          <a:srcRect/>
          <a:stretch>
            <a:fillRect/>
          </a:stretch>
        </p:blipFill>
        <p:spPr bwMode="auto">
          <a:xfrm>
            <a:off x="676275" y="2071678"/>
            <a:ext cx="7791450" cy="1790700"/>
          </a:xfrm>
          <a:prstGeom prst="rect">
            <a:avLst/>
          </a:prstGeom>
          <a:noFill/>
          <a:ln w="9525">
            <a:noFill/>
            <a:miter lim="800000"/>
            <a:headEnd/>
            <a:tailEnd/>
          </a:ln>
          <a:effectLst/>
        </p:spPr>
      </p:pic>
      <p:sp>
        <p:nvSpPr>
          <p:cNvPr id="5" name="TextBox 4"/>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57200" y="274638"/>
            <a:ext cx="8229600" cy="1082660"/>
          </a:xfrm>
        </p:spPr>
        <p:txBody>
          <a:bodyPr>
            <a:normAutofit/>
          </a:bodyPr>
          <a:lstStyle/>
          <a:p>
            <a:r>
              <a:rPr lang="en-US" sz="3700" dirty="0" smtClean="0"/>
              <a:t>S3C2410X</a:t>
            </a:r>
            <a:r>
              <a:rPr lang="zh-CN" altLang="en-US" sz="3700" dirty="0" smtClean="0"/>
              <a:t>集成的主要片上功能</a:t>
            </a:r>
            <a:endParaRPr lang="zh-CN" altLang="en-US" sz="3700" dirty="0"/>
          </a:p>
        </p:txBody>
      </p:sp>
      <p:pic>
        <p:nvPicPr>
          <p:cNvPr id="2050" name="Picture 2"/>
          <p:cNvPicPr>
            <a:picLocks noGrp="1" noChangeAspect="1" noChangeArrowheads="1"/>
          </p:cNvPicPr>
          <p:nvPr>
            <p:ph idx="1"/>
          </p:nvPr>
        </p:nvPicPr>
        <p:blipFill>
          <a:blip r:embed="rId2"/>
          <a:srcRect/>
          <a:stretch>
            <a:fillRect/>
          </a:stretch>
        </p:blipFill>
        <p:spPr bwMode="auto">
          <a:xfrm>
            <a:off x="1571604" y="1357298"/>
            <a:ext cx="5262948" cy="4525962"/>
          </a:xfrm>
          <a:prstGeom prst="rect">
            <a:avLst/>
          </a:prstGeom>
          <a:noFill/>
          <a:ln w="9525">
            <a:noFill/>
            <a:miter lim="800000"/>
            <a:headEnd/>
            <a:tailEnd/>
          </a:ln>
          <a:effectLst/>
        </p:spPr>
      </p:pic>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sz="3700" dirty="0" smtClean="0"/>
              <a:t>DMA</a:t>
            </a:r>
            <a:r>
              <a:rPr lang="zh-CN" altLang="en-US" sz="3700" dirty="0" smtClean="0"/>
              <a:t>专用寄存器</a:t>
            </a:r>
            <a:endParaRPr lang="zh-CN" altLang="en-US" sz="3700" dirty="0"/>
          </a:p>
        </p:txBody>
      </p:sp>
      <p:pic>
        <p:nvPicPr>
          <p:cNvPr id="19458" name="Picture 2"/>
          <p:cNvPicPr>
            <a:picLocks noGrp="1" noChangeAspect="1" noChangeArrowheads="1"/>
          </p:cNvPicPr>
          <p:nvPr>
            <p:ph idx="1"/>
          </p:nvPr>
        </p:nvPicPr>
        <p:blipFill>
          <a:blip r:embed="rId2"/>
          <a:srcRect/>
          <a:stretch>
            <a:fillRect/>
          </a:stretch>
        </p:blipFill>
        <p:spPr bwMode="auto">
          <a:xfrm>
            <a:off x="1054253" y="1481138"/>
            <a:ext cx="7035493" cy="4525962"/>
          </a:xfrm>
          <a:prstGeom prst="rect">
            <a:avLst/>
          </a:prstGeom>
          <a:noFill/>
          <a:ln w="9525">
            <a:noFill/>
            <a:miter lim="800000"/>
            <a:headEnd/>
            <a:tailEnd/>
          </a:ln>
          <a:effectLst/>
        </p:spPr>
      </p:pic>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sz="3700" dirty="0" smtClean="0"/>
              <a:t>DMA</a:t>
            </a:r>
            <a:r>
              <a:rPr lang="zh-CN" altLang="en-US" sz="3700" dirty="0" smtClean="0"/>
              <a:t>专用寄存器</a:t>
            </a:r>
            <a:endParaRPr lang="zh-CN" altLang="en-US" sz="3700" dirty="0"/>
          </a:p>
        </p:txBody>
      </p:sp>
      <p:pic>
        <p:nvPicPr>
          <p:cNvPr id="20482" name="Picture 2"/>
          <p:cNvPicPr>
            <a:picLocks noGrp="1" noChangeAspect="1" noChangeArrowheads="1"/>
          </p:cNvPicPr>
          <p:nvPr>
            <p:ph idx="1"/>
          </p:nvPr>
        </p:nvPicPr>
        <p:blipFill>
          <a:blip r:embed="rId2"/>
          <a:srcRect/>
          <a:stretch>
            <a:fillRect/>
          </a:stretch>
        </p:blipFill>
        <p:spPr bwMode="auto">
          <a:xfrm>
            <a:off x="566737" y="1714488"/>
            <a:ext cx="8010525" cy="1000125"/>
          </a:xfrm>
          <a:prstGeom prst="rect">
            <a:avLst/>
          </a:prstGeom>
          <a:noFill/>
          <a:ln w="9525">
            <a:noFill/>
            <a:miter lim="800000"/>
            <a:headEnd/>
            <a:tailEnd/>
          </a:ln>
          <a:effectLst/>
        </p:spPr>
      </p:pic>
      <p:pic>
        <p:nvPicPr>
          <p:cNvPr id="20483" name="Picture 3"/>
          <p:cNvPicPr>
            <a:picLocks noChangeAspect="1" noChangeArrowheads="1"/>
          </p:cNvPicPr>
          <p:nvPr/>
        </p:nvPicPr>
        <p:blipFill>
          <a:blip r:embed="rId3"/>
          <a:srcRect/>
          <a:stretch>
            <a:fillRect/>
          </a:stretch>
        </p:blipFill>
        <p:spPr bwMode="auto">
          <a:xfrm>
            <a:off x="685800" y="2828126"/>
            <a:ext cx="7772400" cy="419100"/>
          </a:xfrm>
          <a:prstGeom prst="rect">
            <a:avLst/>
          </a:prstGeom>
          <a:noFill/>
          <a:ln w="9525">
            <a:noFill/>
            <a:miter lim="800000"/>
            <a:headEnd/>
            <a:tailEnd/>
          </a:ln>
          <a:effectLst/>
        </p:spPr>
      </p:pic>
      <p:sp>
        <p:nvSpPr>
          <p:cNvPr id="5" name="TextBox 4"/>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47500" lnSpcReduction="20000"/>
          </a:bodyPr>
          <a:lstStyle/>
          <a:p>
            <a:r>
              <a:rPr lang="en-US" altLang="zh-CN" dirty="0" smtClean="0"/>
              <a:t>【</a:t>
            </a:r>
            <a:r>
              <a:rPr lang="zh-CN" altLang="en-US" dirty="0" smtClean="0"/>
              <a:t>例</a:t>
            </a:r>
            <a:r>
              <a:rPr lang="en-US" b="1" dirty="0" smtClean="0"/>
              <a:t>4-1</a:t>
            </a:r>
            <a:r>
              <a:rPr lang="en-US" altLang="zh-CN" dirty="0" smtClean="0"/>
              <a:t>】</a:t>
            </a:r>
            <a:r>
              <a:rPr lang="en-US" dirty="0" smtClean="0"/>
              <a:t>  </a:t>
            </a:r>
            <a:r>
              <a:rPr lang="zh-CN" altLang="en-US" dirty="0" smtClean="0"/>
              <a:t>实现</a:t>
            </a:r>
            <a:r>
              <a:rPr lang="en-US" dirty="0" smtClean="0"/>
              <a:t>DMA0</a:t>
            </a:r>
            <a:r>
              <a:rPr lang="zh-CN" altLang="en-US" dirty="0" smtClean="0"/>
              <a:t>方式内存到内存的复制动作，修改</a:t>
            </a:r>
            <a:r>
              <a:rPr lang="en-US" dirty="0" smtClean="0"/>
              <a:t>DMA</a:t>
            </a:r>
            <a:r>
              <a:rPr lang="zh-CN" altLang="en-US" dirty="0" smtClean="0"/>
              <a:t>设置并比较其工作效率。</a:t>
            </a:r>
          </a:p>
          <a:p>
            <a:r>
              <a:rPr lang="zh-CN" altLang="en-US" dirty="0" smtClean="0"/>
              <a:t>主程序如下：</a:t>
            </a:r>
          </a:p>
          <a:p>
            <a:r>
              <a:rPr lang="en-US" dirty="0" smtClean="0"/>
              <a:t> </a:t>
            </a:r>
            <a:endParaRPr lang="zh-CN" altLang="en-US" dirty="0" smtClean="0"/>
          </a:p>
          <a:p>
            <a:r>
              <a:rPr lang="en-US" dirty="0" smtClean="0"/>
              <a:t>void Main(void)</a:t>
            </a:r>
            <a:endParaRPr lang="zh-CN" altLang="en-US" dirty="0" smtClean="0"/>
          </a:p>
          <a:p>
            <a:r>
              <a:rPr lang="en-US" dirty="0" smtClean="0"/>
              <a:t>{</a:t>
            </a:r>
            <a:endParaRPr lang="zh-CN" altLang="en-US" dirty="0" smtClean="0"/>
          </a:p>
          <a:p>
            <a:r>
              <a:rPr lang="en-US" dirty="0" smtClean="0"/>
              <a:t>     /* </a:t>
            </a:r>
            <a:r>
              <a:rPr lang="zh-CN" altLang="en-US" dirty="0" smtClean="0"/>
              <a:t>配置系统时钟</a:t>
            </a:r>
            <a:r>
              <a:rPr lang="en-US" dirty="0" smtClean="0"/>
              <a:t> */</a:t>
            </a:r>
            <a:endParaRPr lang="zh-CN" altLang="en-US" dirty="0" smtClean="0"/>
          </a:p>
          <a:p>
            <a:r>
              <a:rPr lang="en-US" dirty="0" smtClean="0"/>
              <a:t>     </a:t>
            </a:r>
            <a:r>
              <a:rPr lang="en-US" dirty="0" err="1" smtClean="0"/>
              <a:t>ChangeClockDivider</a:t>
            </a:r>
            <a:r>
              <a:rPr lang="en-US" dirty="0" smtClean="0"/>
              <a:t>(1,1);         		// 1:2:4    </a:t>
            </a:r>
            <a:endParaRPr lang="zh-CN" altLang="en-US" dirty="0" smtClean="0"/>
          </a:p>
          <a:p>
            <a:r>
              <a:rPr lang="en-US" dirty="0" smtClean="0"/>
              <a:t>     </a:t>
            </a:r>
            <a:r>
              <a:rPr lang="en-US" dirty="0" err="1" smtClean="0"/>
              <a:t>ChangeMPllValue</a:t>
            </a:r>
            <a:r>
              <a:rPr lang="en-US" dirty="0" smtClean="0"/>
              <a:t>(0xa1,0x3,0x1);   		// FCLK=202.8MHz  </a:t>
            </a:r>
            <a:endParaRPr lang="zh-CN" altLang="en-US" dirty="0" smtClean="0"/>
          </a:p>
          <a:p>
            <a:r>
              <a:rPr lang="en-US" dirty="0" smtClean="0"/>
              <a:t>     </a:t>
            </a:r>
            <a:r>
              <a:rPr lang="en-US" dirty="0" err="1" smtClean="0"/>
              <a:t>Isr_Init</a:t>
            </a:r>
            <a:r>
              <a:rPr lang="en-US" dirty="0" smtClean="0"/>
              <a:t>();		/* </a:t>
            </a:r>
            <a:r>
              <a:rPr lang="zh-CN" altLang="en-US" dirty="0" smtClean="0"/>
              <a:t>中断初始化</a:t>
            </a:r>
            <a:r>
              <a:rPr lang="en-US" dirty="0" smtClean="0"/>
              <a:t> */</a:t>
            </a:r>
            <a:endParaRPr lang="zh-CN" altLang="en-US" dirty="0" smtClean="0"/>
          </a:p>
          <a:p>
            <a:r>
              <a:rPr lang="en-US" dirty="0" smtClean="0"/>
              <a:t>     </a:t>
            </a:r>
            <a:r>
              <a:rPr lang="en-US" dirty="0" err="1" smtClean="0"/>
              <a:t>Port_Init</a:t>
            </a:r>
            <a:r>
              <a:rPr lang="en-US" dirty="0" smtClean="0"/>
              <a:t>();		/* </a:t>
            </a:r>
            <a:r>
              <a:rPr lang="zh-CN" altLang="en-US" dirty="0" smtClean="0"/>
              <a:t>初始化端口</a:t>
            </a:r>
            <a:r>
              <a:rPr lang="en-US" dirty="0" smtClean="0"/>
              <a:t> */</a:t>
            </a:r>
            <a:endParaRPr lang="zh-CN" altLang="en-US" dirty="0" smtClean="0"/>
          </a:p>
          <a:p>
            <a:r>
              <a:rPr lang="en-US" dirty="0" smtClean="0"/>
              <a:t>     </a:t>
            </a:r>
            <a:r>
              <a:rPr lang="en-US" dirty="0" err="1" smtClean="0"/>
              <a:t>Uart_Init</a:t>
            </a:r>
            <a:r>
              <a:rPr lang="en-US" dirty="0" smtClean="0"/>
              <a:t>(0,115200);		/* </a:t>
            </a:r>
            <a:r>
              <a:rPr lang="zh-CN" altLang="en-US" dirty="0" smtClean="0"/>
              <a:t>初始化串口</a:t>
            </a:r>
            <a:r>
              <a:rPr lang="en-US" dirty="0" smtClean="0"/>
              <a:t> */</a:t>
            </a:r>
            <a:endParaRPr lang="zh-CN" altLang="en-US" dirty="0" smtClean="0"/>
          </a:p>
          <a:p>
            <a:r>
              <a:rPr lang="en-US" dirty="0" smtClean="0"/>
              <a:t>     </a:t>
            </a:r>
            <a:r>
              <a:rPr lang="en-US" dirty="0" err="1" smtClean="0"/>
              <a:t>Uart_Select</a:t>
            </a:r>
            <a:r>
              <a:rPr lang="en-US" dirty="0" smtClean="0"/>
              <a:t>(0);</a:t>
            </a:r>
            <a:endParaRPr lang="zh-CN" altLang="en-US" dirty="0" smtClean="0"/>
          </a:p>
          <a:p>
            <a:r>
              <a:rPr lang="en-US" dirty="0" smtClean="0"/>
              <a:t>     PRINTF("\n---DMA</a:t>
            </a:r>
            <a:r>
              <a:rPr lang="zh-CN" altLang="en-US" dirty="0" smtClean="0"/>
              <a:t>操作实验主程序</a:t>
            </a:r>
            <a:r>
              <a:rPr lang="en-US" dirty="0" smtClean="0"/>
              <a:t>---\n");</a:t>
            </a:r>
            <a:endParaRPr lang="zh-CN" altLang="en-US" dirty="0" smtClean="0"/>
          </a:p>
          <a:p>
            <a:r>
              <a:rPr lang="en-US" dirty="0" smtClean="0"/>
              <a:t>     PRINTF("\n</a:t>
            </a:r>
            <a:r>
              <a:rPr lang="zh-CN" altLang="en-US" dirty="0" smtClean="0"/>
              <a:t>请将</a:t>
            </a:r>
            <a:r>
              <a:rPr lang="en-US" dirty="0" smtClean="0"/>
              <a:t>UART0</a:t>
            </a:r>
            <a:r>
              <a:rPr lang="zh-CN" altLang="en-US" dirty="0" smtClean="0"/>
              <a:t>与</a:t>
            </a:r>
            <a:r>
              <a:rPr lang="en-US" dirty="0" smtClean="0"/>
              <a:t>PC</a:t>
            </a:r>
            <a:r>
              <a:rPr lang="zh-CN" altLang="en-US" dirty="0" smtClean="0"/>
              <a:t>串口进行连接，然后启动超级终端程序</a:t>
            </a:r>
            <a:r>
              <a:rPr lang="en-US" dirty="0" smtClean="0"/>
              <a:t>(115200, 8, N, 1)\n");</a:t>
            </a:r>
            <a:endParaRPr lang="zh-CN" altLang="en-US" dirty="0" smtClean="0"/>
          </a:p>
          <a:p>
            <a:r>
              <a:rPr lang="en-US" dirty="0" smtClean="0"/>
              <a:t>     PRINTF("\n</a:t>
            </a:r>
            <a:r>
              <a:rPr lang="zh-CN" altLang="en-US" dirty="0" smtClean="0"/>
              <a:t>开始</a:t>
            </a:r>
            <a:r>
              <a:rPr lang="en-US" dirty="0" smtClean="0"/>
              <a:t>DMA</a:t>
            </a:r>
            <a:r>
              <a:rPr lang="zh-CN" altLang="en-US" dirty="0" smtClean="0"/>
              <a:t>测试</a:t>
            </a:r>
            <a:r>
              <a:rPr lang="en-US" dirty="0" smtClean="0"/>
              <a:t>\n");</a:t>
            </a:r>
            <a:endParaRPr lang="zh-CN" altLang="en-US" dirty="0" smtClean="0"/>
          </a:p>
          <a:p>
            <a:r>
              <a:rPr lang="en-US" dirty="0" smtClean="0"/>
              <a:t>     </a:t>
            </a:r>
            <a:r>
              <a:rPr lang="en-US" dirty="0" err="1" smtClean="0"/>
              <a:t>Test_DMA</a:t>
            </a:r>
            <a:r>
              <a:rPr lang="en-US" dirty="0" smtClean="0"/>
              <a:t>();</a:t>
            </a:r>
            <a:endParaRPr lang="zh-CN" altLang="en-US" dirty="0" smtClean="0"/>
          </a:p>
          <a:p>
            <a:r>
              <a:rPr lang="en-US" dirty="0" smtClean="0"/>
              <a:t>     PRINTF("\</a:t>
            </a:r>
            <a:r>
              <a:rPr lang="en-US" dirty="0" err="1" smtClean="0"/>
              <a:t>nDMA</a:t>
            </a:r>
            <a:r>
              <a:rPr lang="zh-CN" altLang="en-US" dirty="0" smtClean="0"/>
              <a:t>测试结束</a:t>
            </a:r>
            <a:r>
              <a:rPr lang="en-US" dirty="0" smtClean="0"/>
              <a:t>\n");</a:t>
            </a:r>
            <a:endParaRPr lang="zh-CN" altLang="en-US" dirty="0" smtClean="0"/>
          </a:p>
          <a:p>
            <a:r>
              <a:rPr lang="en-US" dirty="0" smtClean="0"/>
              <a:t>     while</a:t>
            </a:r>
            <a:r>
              <a:rPr lang="zh-CN" altLang="en-US" dirty="0" smtClean="0"/>
              <a:t>（</a:t>
            </a:r>
            <a:r>
              <a:rPr lang="en-US" dirty="0" smtClean="0"/>
              <a:t>1</a:t>
            </a:r>
            <a:r>
              <a:rPr lang="zh-CN" altLang="en-US" dirty="0" smtClean="0"/>
              <a:t>）</a:t>
            </a:r>
            <a:r>
              <a:rPr lang="en-US" dirty="0" smtClean="0"/>
              <a:t>{}</a:t>
            </a:r>
            <a:endParaRPr lang="zh-CN" altLang="en-US" dirty="0" smtClean="0"/>
          </a:p>
          <a:p>
            <a:r>
              <a:rPr lang="en-US" dirty="0" smtClean="0"/>
              <a:t>}</a:t>
            </a:r>
            <a:endParaRPr lang="zh-CN" altLang="en-US" dirty="0" smtClean="0"/>
          </a:p>
          <a:p>
            <a:endParaRPr lang="en-US" altLang="zh-CN" dirty="0" smtClean="0"/>
          </a:p>
        </p:txBody>
      </p:sp>
      <p:sp>
        <p:nvSpPr>
          <p:cNvPr id="2" name="标题 1"/>
          <p:cNvSpPr>
            <a:spLocks noGrp="1"/>
          </p:cNvSpPr>
          <p:nvPr>
            <p:ph type="title"/>
          </p:nvPr>
        </p:nvSpPr>
        <p:spPr/>
        <p:txBody>
          <a:bodyPr>
            <a:normAutofit fontScale="90000"/>
          </a:bodyPr>
          <a:lstStyle/>
          <a:p>
            <a:r>
              <a:rPr lang="en-US" dirty="0" smtClean="0"/>
              <a:t/>
            </a:r>
            <a:br>
              <a:rPr lang="en-US" dirty="0" smtClean="0"/>
            </a:br>
            <a:r>
              <a:rPr lang="en-US" dirty="0" smtClean="0"/>
              <a:t>DMA</a:t>
            </a:r>
            <a:r>
              <a:rPr lang="zh-CN" altLang="en-US" dirty="0" smtClean="0"/>
              <a:t>编程实例</a:t>
            </a:r>
            <a:br>
              <a:rPr lang="zh-CN" altLang="en-US" dirty="0" smtClean="0"/>
            </a:br>
            <a:endParaRPr lang="zh-CN" altLang="en-US"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40000" lnSpcReduction="20000"/>
          </a:bodyPr>
          <a:lstStyle/>
          <a:p>
            <a:r>
              <a:rPr lang="zh-CN" altLang="en-US" dirty="0" smtClean="0"/>
              <a:t>程序中主要的定义和函数如下：</a:t>
            </a:r>
          </a:p>
          <a:p>
            <a:r>
              <a:rPr lang="en-US" dirty="0" smtClean="0"/>
              <a:t> </a:t>
            </a:r>
            <a:endParaRPr lang="zh-CN" altLang="en-US" dirty="0" smtClean="0"/>
          </a:p>
          <a:p>
            <a:r>
              <a:rPr lang="en-US" dirty="0" smtClean="0"/>
              <a:t>/* </a:t>
            </a:r>
            <a:r>
              <a:rPr lang="zh-CN" altLang="en-US" dirty="0" smtClean="0"/>
              <a:t>包含文件</a:t>
            </a:r>
            <a:r>
              <a:rPr lang="en-US" dirty="0" smtClean="0"/>
              <a:t> */</a:t>
            </a:r>
            <a:endParaRPr lang="zh-CN" altLang="en-US" dirty="0" smtClean="0"/>
          </a:p>
          <a:p>
            <a:r>
              <a:rPr lang="en-US" dirty="0" smtClean="0"/>
              <a:t>#include "</a:t>
            </a:r>
            <a:r>
              <a:rPr lang="en-US" dirty="0" err="1" smtClean="0"/>
              <a:t>def.h</a:t>
            </a:r>
            <a:r>
              <a:rPr lang="en-US" dirty="0" smtClean="0"/>
              <a:t>"</a:t>
            </a:r>
            <a:endParaRPr lang="zh-CN" altLang="en-US" dirty="0" smtClean="0"/>
          </a:p>
          <a:p>
            <a:r>
              <a:rPr lang="en-US" dirty="0" smtClean="0"/>
              <a:t>#include "2410lib.h"</a:t>
            </a:r>
            <a:endParaRPr lang="zh-CN" altLang="en-US" dirty="0" smtClean="0"/>
          </a:p>
          <a:p>
            <a:r>
              <a:rPr lang="en-US" dirty="0" smtClean="0"/>
              <a:t>#include "</a:t>
            </a:r>
            <a:r>
              <a:rPr lang="en-US" dirty="0" err="1" smtClean="0"/>
              <a:t>option.h</a:t>
            </a:r>
            <a:r>
              <a:rPr lang="en-US" dirty="0" smtClean="0"/>
              <a:t>"</a:t>
            </a:r>
            <a:endParaRPr lang="zh-CN" altLang="en-US" dirty="0" smtClean="0"/>
          </a:p>
          <a:p>
            <a:r>
              <a:rPr lang="en-US" dirty="0" smtClean="0"/>
              <a:t>#include "2410addr.h"</a:t>
            </a:r>
            <a:endParaRPr lang="zh-CN" altLang="en-US" dirty="0" smtClean="0"/>
          </a:p>
          <a:p>
            <a:r>
              <a:rPr lang="en-US" dirty="0" smtClean="0"/>
              <a:t>#include "</a:t>
            </a:r>
            <a:r>
              <a:rPr lang="en-US" dirty="0" err="1" smtClean="0"/>
              <a:t>interrupt.h</a:t>
            </a:r>
            <a:r>
              <a:rPr lang="en-US" dirty="0" smtClean="0"/>
              <a:t>"</a:t>
            </a:r>
            <a:endParaRPr lang="zh-CN" altLang="en-US" dirty="0" smtClean="0"/>
          </a:p>
          <a:p>
            <a:r>
              <a:rPr lang="en-US" dirty="0" smtClean="0"/>
              <a:t>/* </a:t>
            </a:r>
            <a:r>
              <a:rPr lang="zh-CN" altLang="en-US" dirty="0" smtClean="0"/>
              <a:t>函数声明</a:t>
            </a:r>
            <a:r>
              <a:rPr lang="en-US" dirty="0" smtClean="0"/>
              <a:t> */</a:t>
            </a:r>
            <a:endParaRPr lang="zh-CN" altLang="en-US" dirty="0" smtClean="0"/>
          </a:p>
          <a:p>
            <a:r>
              <a:rPr lang="en-US" dirty="0" smtClean="0"/>
              <a:t>static void Dma0Done() __attribute__ ((interrupt("IRQ")));</a:t>
            </a:r>
            <a:endParaRPr lang="zh-CN" altLang="en-US" dirty="0" smtClean="0"/>
          </a:p>
          <a:p>
            <a:r>
              <a:rPr lang="en-US" dirty="0" smtClean="0"/>
              <a:t>void DMA_M2M(</a:t>
            </a:r>
            <a:r>
              <a:rPr lang="en-US" dirty="0" err="1" smtClean="0"/>
              <a:t>int</a:t>
            </a:r>
            <a:r>
              <a:rPr lang="en-US" dirty="0" smtClean="0"/>
              <a:t> </a:t>
            </a:r>
            <a:r>
              <a:rPr lang="en-US" dirty="0" err="1" smtClean="0"/>
              <a:t>ch,int</a:t>
            </a:r>
            <a:r>
              <a:rPr lang="en-US" dirty="0" smtClean="0"/>
              <a:t> </a:t>
            </a:r>
            <a:r>
              <a:rPr lang="en-US" dirty="0" err="1" smtClean="0"/>
              <a:t>srcAddr,int</a:t>
            </a:r>
            <a:r>
              <a:rPr lang="en-US" dirty="0" smtClean="0"/>
              <a:t> </a:t>
            </a:r>
            <a:r>
              <a:rPr lang="en-US" dirty="0" err="1" smtClean="0"/>
              <a:t>dstAddr,int</a:t>
            </a:r>
            <a:r>
              <a:rPr lang="en-US" dirty="0" smtClean="0"/>
              <a:t> </a:t>
            </a:r>
            <a:r>
              <a:rPr lang="en-US" dirty="0" err="1" smtClean="0"/>
              <a:t>tc,int</a:t>
            </a:r>
            <a:r>
              <a:rPr lang="en-US" dirty="0" smtClean="0"/>
              <a:t> </a:t>
            </a:r>
            <a:r>
              <a:rPr lang="en-US" dirty="0" err="1" smtClean="0"/>
              <a:t>dsz,int</a:t>
            </a:r>
            <a:r>
              <a:rPr lang="en-US" dirty="0" smtClean="0"/>
              <a:t> burst);</a:t>
            </a:r>
            <a:endParaRPr lang="zh-CN" altLang="en-US" dirty="0" smtClean="0"/>
          </a:p>
          <a:p>
            <a:r>
              <a:rPr lang="en-US" dirty="0" smtClean="0"/>
              <a:t>void </a:t>
            </a:r>
            <a:r>
              <a:rPr lang="en-US" dirty="0" err="1" smtClean="0"/>
              <a:t>Test_DMA</a:t>
            </a:r>
            <a:r>
              <a:rPr lang="en-US" dirty="0" smtClean="0"/>
              <a:t>(void);</a:t>
            </a:r>
            <a:endParaRPr lang="zh-CN" altLang="en-US" dirty="0" smtClean="0"/>
          </a:p>
          <a:p>
            <a:r>
              <a:rPr lang="en-US" dirty="0" smtClean="0"/>
              <a:t>/* DMA</a:t>
            </a:r>
            <a:r>
              <a:rPr lang="zh-CN" altLang="en-US" dirty="0" smtClean="0"/>
              <a:t>特殊功能寄存器</a:t>
            </a:r>
            <a:r>
              <a:rPr lang="en-US" dirty="0" smtClean="0"/>
              <a:t> */</a:t>
            </a:r>
            <a:endParaRPr lang="zh-CN" altLang="en-US" dirty="0" smtClean="0"/>
          </a:p>
          <a:p>
            <a:r>
              <a:rPr lang="en-US" dirty="0" err="1" smtClean="0"/>
              <a:t>typedef</a:t>
            </a:r>
            <a:r>
              <a:rPr lang="en-US" dirty="0" smtClean="0"/>
              <a:t> </a:t>
            </a:r>
            <a:r>
              <a:rPr lang="en-US" dirty="0" err="1" smtClean="0"/>
              <a:t>struct</a:t>
            </a:r>
            <a:r>
              <a:rPr lang="en-US" dirty="0" smtClean="0"/>
              <a:t> </a:t>
            </a:r>
            <a:r>
              <a:rPr lang="en-US" dirty="0" err="1" smtClean="0"/>
              <a:t>tagDMA</a:t>
            </a:r>
            <a:endParaRPr lang="zh-CN" altLang="en-US" dirty="0" smtClean="0"/>
          </a:p>
          <a:p>
            <a:r>
              <a:rPr lang="en-US" dirty="0" smtClean="0"/>
              <a:t>{</a:t>
            </a:r>
            <a:endParaRPr lang="zh-CN" altLang="en-US" dirty="0" smtClean="0"/>
          </a:p>
          <a:p>
            <a:r>
              <a:rPr lang="en-US" dirty="0" smtClean="0"/>
              <a:t>     volatile U32 DISRC;		//0x0     DMA</a:t>
            </a:r>
            <a:r>
              <a:rPr lang="zh-CN" altLang="en-US" dirty="0" smtClean="0"/>
              <a:t>初始源寄存器</a:t>
            </a:r>
          </a:p>
          <a:p>
            <a:r>
              <a:rPr lang="en-US" dirty="0" smtClean="0"/>
              <a:t>     volatile U32 DISRCC;     		//0x4     DMA</a:t>
            </a:r>
            <a:r>
              <a:rPr lang="zh-CN" altLang="en-US" dirty="0" smtClean="0"/>
              <a:t>初始源控制寄存器</a:t>
            </a:r>
          </a:p>
          <a:p>
            <a:r>
              <a:rPr lang="en-US" dirty="0" smtClean="0"/>
              <a:t>     volatile U32 DIDST;		//0x8     DMA</a:t>
            </a:r>
            <a:r>
              <a:rPr lang="zh-CN" altLang="en-US" dirty="0" smtClean="0"/>
              <a:t>初始目的寄存器</a:t>
            </a:r>
          </a:p>
          <a:p>
            <a:r>
              <a:rPr lang="en-US" dirty="0" smtClean="0"/>
              <a:t>     volatile U32 DIDSTC;     //0xc     DMA</a:t>
            </a:r>
            <a:r>
              <a:rPr lang="zh-CN" altLang="en-US" dirty="0" smtClean="0"/>
              <a:t>初始目的控制寄存器</a:t>
            </a:r>
          </a:p>
          <a:p>
            <a:r>
              <a:rPr lang="en-US" dirty="0" smtClean="0"/>
              <a:t>     volatile U32 DCON;		//0x10    DMA</a:t>
            </a:r>
            <a:r>
              <a:rPr lang="zh-CN" altLang="en-US" dirty="0" smtClean="0"/>
              <a:t>控制寄存器</a:t>
            </a:r>
          </a:p>
          <a:p>
            <a:r>
              <a:rPr lang="en-US" dirty="0" smtClean="0"/>
              <a:t>     volatile U32 DSTAT;		//0x14    DMA</a:t>
            </a:r>
            <a:r>
              <a:rPr lang="zh-CN" altLang="en-US" dirty="0" smtClean="0"/>
              <a:t>状态寄存器</a:t>
            </a:r>
          </a:p>
          <a:p>
            <a:r>
              <a:rPr lang="en-US" dirty="0" smtClean="0"/>
              <a:t>     volatile U32 DCSRC;		//0x18    </a:t>
            </a:r>
            <a:r>
              <a:rPr lang="zh-CN" altLang="en-US" dirty="0" smtClean="0"/>
              <a:t>当前源寄存器</a:t>
            </a:r>
          </a:p>
          <a:p>
            <a:endParaRPr lang="en-US" altLang="zh-CN" dirty="0" smtClean="0"/>
          </a:p>
        </p:txBody>
      </p:sp>
      <p:sp>
        <p:nvSpPr>
          <p:cNvPr id="2" name="标题 1"/>
          <p:cNvSpPr>
            <a:spLocks noGrp="1"/>
          </p:cNvSpPr>
          <p:nvPr>
            <p:ph type="title"/>
          </p:nvPr>
        </p:nvSpPr>
        <p:spPr/>
        <p:txBody>
          <a:bodyPr>
            <a:normAutofit fontScale="90000"/>
          </a:bodyPr>
          <a:lstStyle/>
          <a:p>
            <a:r>
              <a:rPr lang="en-US" dirty="0" smtClean="0"/>
              <a:t/>
            </a:r>
            <a:br>
              <a:rPr lang="en-US" dirty="0" smtClean="0"/>
            </a:br>
            <a:r>
              <a:rPr lang="en-US" dirty="0" smtClean="0"/>
              <a:t>DMA</a:t>
            </a:r>
            <a:r>
              <a:rPr lang="zh-CN" altLang="en-US" dirty="0" smtClean="0"/>
              <a:t>编程实例</a:t>
            </a:r>
            <a:br>
              <a:rPr lang="zh-CN" altLang="en-US" dirty="0" smtClean="0"/>
            </a:br>
            <a:endParaRPr lang="zh-CN" altLang="en-US"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r>
              <a:rPr lang="en-US" dirty="0" smtClean="0"/>
              <a:t> volatile U32 DCDST;		//0x1c    </a:t>
            </a:r>
            <a:r>
              <a:rPr lang="zh-CN" altLang="en-US" dirty="0" smtClean="0"/>
              <a:t>当前目的寄存器</a:t>
            </a:r>
          </a:p>
          <a:p>
            <a:r>
              <a:rPr lang="en-US" dirty="0" smtClean="0"/>
              <a:t>     volatile U32 DMASKTRIG;		//0x20 DMA</a:t>
            </a:r>
            <a:r>
              <a:rPr lang="zh-CN" altLang="en-US" dirty="0" smtClean="0"/>
              <a:t>掩码触发寄存器</a:t>
            </a:r>
          </a:p>
          <a:p>
            <a:r>
              <a:rPr lang="en-US" dirty="0" smtClean="0"/>
              <a:t>}DMA;</a:t>
            </a:r>
            <a:endParaRPr lang="zh-CN" altLang="en-US" dirty="0" smtClean="0"/>
          </a:p>
          <a:p>
            <a:r>
              <a:rPr lang="en-US" dirty="0" smtClean="0"/>
              <a:t>static volatile </a:t>
            </a:r>
            <a:r>
              <a:rPr lang="en-US" dirty="0" err="1" smtClean="0"/>
              <a:t>int</a:t>
            </a:r>
            <a:r>
              <a:rPr lang="en-US" dirty="0" smtClean="0"/>
              <a:t> </a:t>
            </a:r>
            <a:r>
              <a:rPr lang="en-US" dirty="0" err="1" smtClean="0"/>
              <a:t>dmaDone</a:t>
            </a:r>
            <a:r>
              <a:rPr lang="en-US" dirty="0" smtClean="0"/>
              <a:t>;			// DMA</a:t>
            </a:r>
            <a:r>
              <a:rPr lang="zh-CN" altLang="en-US" dirty="0" smtClean="0"/>
              <a:t>复制完成标志</a:t>
            </a:r>
          </a:p>
          <a:p>
            <a:r>
              <a:rPr lang="en-US" dirty="0" smtClean="0"/>
              <a:t> </a:t>
            </a:r>
            <a:endParaRPr lang="zh-CN" altLang="en-US" dirty="0" smtClean="0"/>
          </a:p>
          <a:p>
            <a:r>
              <a:rPr lang="en-US" dirty="0" smtClean="0"/>
              <a:t>void </a:t>
            </a:r>
            <a:r>
              <a:rPr lang="en-US" dirty="0" err="1" smtClean="0"/>
              <a:t>Isr_Init</a:t>
            </a:r>
            <a:r>
              <a:rPr lang="en-US" dirty="0" smtClean="0"/>
              <a:t>(void) 			//</a:t>
            </a:r>
            <a:r>
              <a:rPr lang="zh-CN" altLang="en-US" dirty="0" smtClean="0"/>
              <a:t>中断初始化功能</a:t>
            </a:r>
          </a:p>
          <a:p>
            <a:r>
              <a:rPr lang="en-US" dirty="0" smtClean="0"/>
              <a:t>{</a:t>
            </a:r>
            <a:endParaRPr lang="zh-CN" altLang="en-US" dirty="0" smtClean="0"/>
          </a:p>
          <a:p>
            <a:r>
              <a:rPr lang="en-US" dirty="0" smtClean="0"/>
              <a:t>     </a:t>
            </a:r>
            <a:r>
              <a:rPr lang="en-US" dirty="0" err="1" smtClean="0"/>
              <a:t>pISR_UNDEF</a:t>
            </a:r>
            <a:r>
              <a:rPr lang="en-US" dirty="0" smtClean="0"/>
              <a:t>  = (unsigned)</a:t>
            </a:r>
            <a:r>
              <a:rPr lang="en-US" dirty="0" err="1" smtClean="0"/>
              <a:t>HaltUndef</a:t>
            </a:r>
            <a:r>
              <a:rPr lang="en-US" dirty="0" smtClean="0"/>
              <a:t>;</a:t>
            </a:r>
            <a:endParaRPr lang="zh-CN" altLang="en-US" dirty="0" smtClean="0"/>
          </a:p>
          <a:p>
            <a:r>
              <a:rPr lang="en-US" dirty="0" smtClean="0"/>
              <a:t>     </a:t>
            </a:r>
            <a:r>
              <a:rPr lang="en-US" dirty="0" err="1" smtClean="0"/>
              <a:t>pISR_SWI</a:t>
            </a:r>
            <a:r>
              <a:rPr lang="en-US" dirty="0" smtClean="0"/>
              <a:t>    = (unsigned)</a:t>
            </a:r>
            <a:r>
              <a:rPr lang="en-US" dirty="0" err="1" smtClean="0"/>
              <a:t>HaltSwi</a:t>
            </a:r>
            <a:r>
              <a:rPr lang="en-US" dirty="0" smtClean="0"/>
              <a:t>;</a:t>
            </a:r>
            <a:endParaRPr lang="zh-CN" altLang="en-US" dirty="0" smtClean="0"/>
          </a:p>
          <a:p>
            <a:r>
              <a:rPr lang="en-US" dirty="0" smtClean="0"/>
              <a:t>     </a:t>
            </a:r>
            <a:r>
              <a:rPr lang="en-US" dirty="0" err="1" smtClean="0"/>
              <a:t>pISR_PABORT</a:t>
            </a:r>
            <a:r>
              <a:rPr lang="en-US" dirty="0" smtClean="0"/>
              <a:t> = (unsigned)</a:t>
            </a:r>
            <a:r>
              <a:rPr lang="en-US" dirty="0" err="1" smtClean="0"/>
              <a:t>HaltPabort</a:t>
            </a:r>
            <a:r>
              <a:rPr lang="en-US" dirty="0" smtClean="0"/>
              <a:t>;</a:t>
            </a:r>
            <a:endParaRPr lang="zh-CN" altLang="en-US" dirty="0" smtClean="0"/>
          </a:p>
          <a:p>
            <a:r>
              <a:rPr lang="en-US" dirty="0" smtClean="0"/>
              <a:t>     </a:t>
            </a:r>
            <a:r>
              <a:rPr lang="en-US" dirty="0" err="1" smtClean="0"/>
              <a:t>pISR_DABORT</a:t>
            </a:r>
            <a:r>
              <a:rPr lang="en-US" dirty="0" smtClean="0"/>
              <a:t> = (unsigned)</a:t>
            </a:r>
            <a:r>
              <a:rPr lang="en-US" dirty="0" err="1" smtClean="0"/>
              <a:t>HaltDabort</a:t>
            </a:r>
            <a:r>
              <a:rPr lang="en-US" dirty="0" smtClean="0"/>
              <a:t>;</a:t>
            </a:r>
            <a:endParaRPr lang="zh-CN" altLang="en-US" dirty="0" smtClean="0"/>
          </a:p>
          <a:p>
            <a:r>
              <a:rPr lang="en-US" dirty="0" smtClean="0"/>
              <a:t>     </a:t>
            </a:r>
            <a:r>
              <a:rPr lang="en-US" dirty="0" err="1" smtClean="0"/>
              <a:t>rINTMOD</a:t>
            </a:r>
            <a:r>
              <a:rPr lang="en-US" dirty="0" smtClean="0"/>
              <a:t>     = 0x0;                    		//</a:t>
            </a:r>
            <a:r>
              <a:rPr lang="zh-CN" altLang="en-US" dirty="0" smtClean="0"/>
              <a:t>全部</a:t>
            </a:r>
            <a:r>
              <a:rPr lang="en-US" dirty="0" smtClean="0"/>
              <a:t>IRQ</a:t>
            </a:r>
            <a:r>
              <a:rPr lang="zh-CN" altLang="en-US" dirty="0" smtClean="0"/>
              <a:t>模式</a:t>
            </a:r>
          </a:p>
        </p:txBody>
      </p:sp>
      <p:sp>
        <p:nvSpPr>
          <p:cNvPr id="2" name="标题 1"/>
          <p:cNvSpPr>
            <a:spLocks noGrp="1"/>
          </p:cNvSpPr>
          <p:nvPr>
            <p:ph type="title"/>
          </p:nvPr>
        </p:nvSpPr>
        <p:spPr/>
        <p:txBody>
          <a:bodyPr>
            <a:normAutofit/>
          </a:bodyPr>
          <a:lstStyle/>
          <a:p>
            <a:r>
              <a:rPr lang="en-US" sz="3700" dirty="0" smtClean="0"/>
              <a:t>DMA</a:t>
            </a:r>
            <a:r>
              <a:rPr lang="zh-CN" altLang="en-US" sz="3700" dirty="0" smtClean="0"/>
              <a:t>编程实例</a:t>
            </a: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62500" lnSpcReduction="20000"/>
          </a:bodyPr>
          <a:lstStyle/>
          <a:p>
            <a:r>
              <a:rPr lang="en-US" dirty="0" smtClean="0"/>
              <a:t> </a:t>
            </a:r>
            <a:r>
              <a:rPr lang="en-US" dirty="0" err="1" smtClean="0"/>
              <a:t>rINTMSK</a:t>
            </a:r>
            <a:r>
              <a:rPr lang="en-US" dirty="0" smtClean="0"/>
              <a:t>     = BIT_ALLMSK;           			//</a:t>
            </a:r>
            <a:r>
              <a:rPr lang="zh-CN" altLang="en-US" dirty="0" smtClean="0"/>
              <a:t>屏蔽全部中断</a:t>
            </a:r>
          </a:p>
          <a:p>
            <a:r>
              <a:rPr lang="en-US" dirty="0" err="1" smtClean="0"/>
              <a:t>rINTSUBMSK</a:t>
            </a:r>
            <a:r>
              <a:rPr lang="en-US" dirty="0" smtClean="0"/>
              <a:t>  = BIT_SUB_ALLMSK;         			//</a:t>
            </a:r>
            <a:r>
              <a:rPr lang="zh-CN" altLang="en-US" dirty="0" smtClean="0"/>
              <a:t>屏蔽全部子中断</a:t>
            </a:r>
          </a:p>
          <a:p>
            <a:r>
              <a:rPr lang="en-US" dirty="0" smtClean="0"/>
              <a:t>}</a:t>
            </a:r>
            <a:endParaRPr lang="zh-CN" altLang="en-US" dirty="0" smtClean="0"/>
          </a:p>
          <a:p>
            <a:r>
              <a:rPr lang="en-US" dirty="0" smtClean="0"/>
              <a:t>void </a:t>
            </a:r>
            <a:r>
              <a:rPr lang="en-US" dirty="0" err="1" smtClean="0"/>
              <a:t>Irq_Request</a:t>
            </a:r>
            <a:r>
              <a:rPr lang="en-US" dirty="0" smtClean="0"/>
              <a:t>(</a:t>
            </a:r>
            <a:r>
              <a:rPr lang="en-US" dirty="0" err="1" smtClean="0"/>
              <a:t>int</a:t>
            </a:r>
            <a:r>
              <a:rPr lang="en-US" dirty="0" smtClean="0"/>
              <a:t> </a:t>
            </a:r>
            <a:r>
              <a:rPr lang="en-US" dirty="0" err="1" smtClean="0"/>
              <a:t>irq_no</a:t>
            </a:r>
            <a:r>
              <a:rPr lang="en-US" dirty="0" smtClean="0"/>
              <a:t>, void* </a:t>
            </a:r>
            <a:r>
              <a:rPr lang="en-US" dirty="0" err="1" smtClean="0"/>
              <a:t>irq_routine</a:t>
            </a:r>
            <a:r>
              <a:rPr lang="en-US" dirty="0" smtClean="0"/>
              <a:t>)	//</a:t>
            </a:r>
            <a:r>
              <a:rPr lang="zh-CN" altLang="en-US" dirty="0" smtClean="0"/>
              <a:t>注册中断处理函数</a:t>
            </a:r>
          </a:p>
          <a:p>
            <a:r>
              <a:rPr lang="en-US" dirty="0" smtClean="0"/>
              <a:t>{</a:t>
            </a:r>
            <a:endParaRPr lang="zh-CN" altLang="en-US" dirty="0" smtClean="0"/>
          </a:p>
          <a:p>
            <a:r>
              <a:rPr lang="en-US" dirty="0" smtClean="0"/>
              <a:t>     if(</a:t>
            </a:r>
            <a:r>
              <a:rPr lang="en-US" dirty="0" err="1" smtClean="0"/>
              <a:t>irq_no</a:t>
            </a:r>
            <a:r>
              <a:rPr lang="en-US" dirty="0" smtClean="0"/>
              <a:t> &gt;= IRQ_MIN &amp;&amp; </a:t>
            </a:r>
            <a:r>
              <a:rPr lang="en-US" dirty="0" err="1" smtClean="0"/>
              <a:t>irq_no</a:t>
            </a:r>
            <a:r>
              <a:rPr lang="en-US" dirty="0" smtClean="0"/>
              <a:t> &lt;= IRQ_MAX)</a:t>
            </a:r>
            <a:endParaRPr lang="zh-CN" altLang="en-US" dirty="0" smtClean="0"/>
          </a:p>
          <a:p>
            <a:r>
              <a:rPr lang="en-US" dirty="0" smtClean="0"/>
              <a:t>           *(unsigned </a:t>
            </a:r>
            <a:r>
              <a:rPr lang="en-US" dirty="0" err="1" smtClean="0"/>
              <a:t>int</a:t>
            </a:r>
            <a:r>
              <a:rPr lang="en-US" dirty="0" smtClean="0"/>
              <a:t>*)((</a:t>
            </a:r>
            <a:r>
              <a:rPr lang="en-US" dirty="0" err="1" smtClean="0"/>
              <a:t>irq_no</a:t>
            </a:r>
            <a:r>
              <a:rPr lang="en-US" dirty="0" smtClean="0"/>
              <a:t> - 1) * </a:t>
            </a:r>
            <a:r>
              <a:rPr lang="en-US" dirty="0" err="1" smtClean="0"/>
              <a:t>sizeof</a:t>
            </a:r>
            <a:r>
              <a:rPr lang="en-US" dirty="0" smtClean="0"/>
              <a:t>(unsigned </a:t>
            </a:r>
            <a:r>
              <a:rPr lang="en-US" dirty="0" err="1" smtClean="0"/>
              <a:t>int</a:t>
            </a:r>
            <a:r>
              <a:rPr lang="en-US" dirty="0" smtClean="0"/>
              <a:t>) + (unsigned </a:t>
            </a:r>
            <a:r>
              <a:rPr lang="en-US" dirty="0" err="1" smtClean="0"/>
              <a:t>int</a:t>
            </a:r>
            <a:r>
              <a:rPr lang="en-US" dirty="0" smtClean="0"/>
              <a:t>)(_ISR_ STARTADDRESS+0x20)) = (unsigned </a:t>
            </a:r>
            <a:r>
              <a:rPr lang="en-US" dirty="0" err="1" smtClean="0"/>
              <a:t>int</a:t>
            </a:r>
            <a:r>
              <a:rPr lang="en-US" dirty="0" smtClean="0"/>
              <a:t>)</a:t>
            </a:r>
            <a:r>
              <a:rPr lang="en-US" dirty="0" err="1" smtClean="0"/>
              <a:t>irq_routine</a:t>
            </a:r>
            <a:r>
              <a:rPr lang="en-US" dirty="0" smtClean="0"/>
              <a:t>;</a:t>
            </a:r>
            <a:endParaRPr lang="zh-CN" altLang="en-US" dirty="0" smtClean="0"/>
          </a:p>
          <a:p>
            <a:r>
              <a:rPr lang="en-US" dirty="0" smtClean="0"/>
              <a:t>}</a:t>
            </a:r>
            <a:endParaRPr lang="zh-CN" altLang="en-US" dirty="0" smtClean="0"/>
          </a:p>
          <a:p>
            <a:r>
              <a:rPr lang="en-US" dirty="0" smtClean="0"/>
              <a:t>void </a:t>
            </a:r>
            <a:r>
              <a:rPr lang="en-US" dirty="0" err="1" smtClean="0"/>
              <a:t>Irq_Enable</a:t>
            </a:r>
            <a:r>
              <a:rPr lang="en-US" dirty="0" smtClean="0"/>
              <a:t>(</a:t>
            </a:r>
            <a:r>
              <a:rPr lang="en-US" dirty="0" err="1" smtClean="0"/>
              <a:t>int</a:t>
            </a:r>
            <a:r>
              <a:rPr lang="en-US" dirty="0" smtClean="0"/>
              <a:t> </a:t>
            </a:r>
            <a:r>
              <a:rPr lang="en-US" dirty="0" err="1" smtClean="0"/>
              <a:t>irq_no</a:t>
            </a:r>
            <a:r>
              <a:rPr lang="en-US" dirty="0" smtClean="0"/>
              <a:t>)  			//</a:t>
            </a:r>
            <a:r>
              <a:rPr lang="zh-CN" altLang="en-US" dirty="0" smtClean="0"/>
              <a:t>开中断</a:t>
            </a:r>
          </a:p>
          <a:p>
            <a:r>
              <a:rPr lang="en-US" dirty="0" smtClean="0"/>
              <a:t>{</a:t>
            </a:r>
            <a:endParaRPr lang="zh-CN" altLang="en-US" dirty="0" smtClean="0"/>
          </a:p>
          <a:p>
            <a:r>
              <a:rPr lang="en-US" dirty="0" smtClean="0"/>
              <a:t>     if(</a:t>
            </a:r>
            <a:r>
              <a:rPr lang="en-US" dirty="0" err="1" smtClean="0"/>
              <a:t>irq_no</a:t>
            </a:r>
            <a:r>
              <a:rPr lang="en-US" dirty="0" smtClean="0"/>
              <a:t> &gt;= IRQ_MIN &amp;&amp; </a:t>
            </a:r>
            <a:r>
              <a:rPr lang="en-US" dirty="0" err="1" smtClean="0"/>
              <a:t>irq_no</a:t>
            </a:r>
            <a:r>
              <a:rPr lang="en-US" dirty="0" smtClean="0"/>
              <a:t> &lt;= IRQ_MAX)</a:t>
            </a:r>
            <a:endParaRPr lang="zh-CN" altLang="en-US" dirty="0" smtClean="0"/>
          </a:p>
          <a:p>
            <a:r>
              <a:rPr lang="en-US" dirty="0" smtClean="0"/>
              <a:t>           </a:t>
            </a:r>
            <a:r>
              <a:rPr lang="en-US" dirty="0" err="1" smtClean="0"/>
              <a:t>rINTMSK</a:t>
            </a:r>
            <a:r>
              <a:rPr lang="en-US" dirty="0" smtClean="0"/>
              <a:t> &amp;=</a:t>
            </a:r>
            <a:r>
              <a:rPr lang="zh-CN" altLang="en-US" dirty="0" smtClean="0"/>
              <a:t>～</a:t>
            </a:r>
            <a:r>
              <a:rPr lang="en-US" dirty="0" smtClean="0"/>
              <a:t>(1 &lt;&lt; (</a:t>
            </a:r>
            <a:r>
              <a:rPr lang="en-US" dirty="0" err="1" smtClean="0"/>
              <a:t>irq_no</a:t>
            </a:r>
            <a:r>
              <a:rPr lang="en-US" dirty="0" smtClean="0"/>
              <a:t> - 1));</a:t>
            </a:r>
            <a:endParaRPr lang="zh-CN" altLang="en-US" dirty="0"/>
          </a:p>
        </p:txBody>
      </p:sp>
      <p:sp>
        <p:nvSpPr>
          <p:cNvPr id="3" name="标题 2"/>
          <p:cNvSpPr>
            <a:spLocks noGrp="1"/>
          </p:cNvSpPr>
          <p:nvPr>
            <p:ph type="title"/>
          </p:nvPr>
        </p:nvSpPr>
        <p:spPr/>
        <p:txBody>
          <a:bodyPr/>
          <a:lstStyle/>
          <a:p>
            <a:r>
              <a:rPr lang="en-US" sz="4400" dirty="0" smtClean="0"/>
              <a:t>DMA</a:t>
            </a:r>
            <a:r>
              <a:rPr lang="zh-CN" altLang="en-US" sz="4400" dirty="0" smtClean="0"/>
              <a:t>编程实例</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47500" lnSpcReduction="20000"/>
          </a:bodyPr>
          <a:lstStyle/>
          <a:p>
            <a:r>
              <a:rPr lang="en-US" dirty="0" smtClean="0"/>
              <a:t>}</a:t>
            </a:r>
            <a:endParaRPr lang="zh-CN" altLang="en-US" dirty="0" smtClean="0"/>
          </a:p>
          <a:p>
            <a:r>
              <a:rPr lang="en-US" dirty="0" smtClean="0"/>
              <a:t>void </a:t>
            </a:r>
            <a:r>
              <a:rPr lang="en-US" dirty="0" err="1" smtClean="0"/>
              <a:t>Irq_Disable</a:t>
            </a:r>
            <a:r>
              <a:rPr lang="en-US" dirty="0" smtClean="0"/>
              <a:t>(</a:t>
            </a:r>
            <a:r>
              <a:rPr lang="en-US" dirty="0" err="1" smtClean="0"/>
              <a:t>int</a:t>
            </a:r>
            <a:r>
              <a:rPr lang="en-US" dirty="0" smtClean="0"/>
              <a:t> </a:t>
            </a:r>
            <a:r>
              <a:rPr lang="en-US" dirty="0" err="1" smtClean="0"/>
              <a:t>irq_no</a:t>
            </a:r>
            <a:r>
              <a:rPr lang="en-US" dirty="0" smtClean="0"/>
              <a:t>)  			//</a:t>
            </a:r>
            <a:r>
              <a:rPr lang="zh-CN" altLang="en-US" dirty="0" smtClean="0"/>
              <a:t>关中断</a:t>
            </a:r>
          </a:p>
          <a:p>
            <a:r>
              <a:rPr lang="en-US" dirty="0" smtClean="0"/>
              <a:t>{</a:t>
            </a:r>
            <a:endParaRPr lang="zh-CN" altLang="en-US" dirty="0" smtClean="0"/>
          </a:p>
          <a:p>
            <a:r>
              <a:rPr lang="en-US" dirty="0" smtClean="0"/>
              <a:t>     if(</a:t>
            </a:r>
            <a:r>
              <a:rPr lang="en-US" dirty="0" err="1" smtClean="0"/>
              <a:t>irq_no</a:t>
            </a:r>
            <a:r>
              <a:rPr lang="en-US" dirty="0" smtClean="0"/>
              <a:t> &gt;= IRQ_MIN &amp;&amp; </a:t>
            </a:r>
            <a:r>
              <a:rPr lang="en-US" dirty="0" err="1" smtClean="0"/>
              <a:t>irq_no</a:t>
            </a:r>
            <a:r>
              <a:rPr lang="en-US" dirty="0" smtClean="0"/>
              <a:t> &lt;= IRQ_MAX)</a:t>
            </a:r>
            <a:endParaRPr lang="zh-CN" altLang="en-US" dirty="0" smtClean="0"/>
          </a:p>
          <a:p>
            <a:r>
              <a:rPr lang="en-US" dirty="0" smtClean="0"/>
              <a:t>           </a:t>
            </a:r>
            <a:r>
              <a:rPr lang="en-US" dirty="0" err="1" smtClean="0"/>
              <a:t>rINTMSK</a:t>
            </a:r>
            <a:r>
              <a:rPr lang="en-US" dirty="0" smtClean="0"/>
              <a:t> |= (1 &lt;&lt; (</a:t>
            </a:r>
            <a:r>
              <a:rPr lang="en-US" dirty="0" err="1" smtClean="0"/>
              <a:t>irq_no</a:t>
            </a:r>
            <a:r>
              <a:rPr lang="en-US" dirty="0" smtClean="0"/>
              <a:t> - 1));</a:t>
            </a:r>
            <a:endParaRPr lang="zh-CN" altLang="en-US" dirty="0" smtClean="0"/>
          </a:p>
          <a:p>
            <a:r>
              <a:rPr lang="en-US" dirty="0" smtClean="0"/>
              <a:t>}</a:t>
            </a:r>
            <a:endParaRPr lang="zh-CN" altLang="en-US" dirty="0" smtClean="0"/>
          </a:p>
          <a:p>
            <a:r>
              <a:rPr lang="en-US" dirty="0" smtClean="0"/>
              <a:t>void </a:t>
            </a:r>
            <a:r>
              <a:rPr lang="en-US" dirty="0" err="1" smtClean="0"/>
              <a:t>Irq_Clear</a:t>
            </a:r>
            <a:r>
              <a:rPr lang="en-US" dirty="0" smtClean="0"/>
              <a:t>(</a:t>
            </a:r>
            <a:r>
              <a:rPr lang="en-US" dirty="0" err="1" smtClean="0"/>
              <a:t>int</a:t>
            </a:r>
            <a:r>
              <a:rPr lang="en-US" dirty="0" smtClean="0"/>
              <a:t> </a:t>
            </a:r>
            <a:r>
              <a:rPr lang="en-US" dirty="0" err="1" smtClean="0"/>
              <a:t>irq_no</a:t>
            </a:r>
            <a:r>
              <a:rPr lang="en-US" dirty="0" smtClean="0"/>
              <a:t>)    			//</a:t>
            </a:r>
            <a:r>
              <a:rPr lang="zh-CN" altLang="en-US" dirty="0" smtClean="0"/>
              <a:t>清除中断</a:t>
            </a:r>
          </a:p>
          <a:p>
            <a:r>
              <a:rPr lang="en-US" dirty="0" smtClean="0"/>
              <a:t>{</a:t>
            </a:r>
            <a:endParaRPr lang="zh-CN" altLang="en-US" dirty="0" smtClean="0"/>
          </a:p>
          <a:p>
            <a:r>
              <a:rPr lang="en-US" dirty="0" smtClean="0"/>
              <a:t>    </a:t>
            </a:r>
            <a:r>
              <a:rPr lang="en-US" dirty="0" err="1" smtClean="0"/>
              <a:t>rSRCPND</a:t>
            </a:r>
            <a:r>
              <a:rPr lang="en-US" dirty="0" smtClean="0"/>
              <a:t> = (1 &lt;&lt; (</a:t>
            </a:r>
            <a:r>
              <a:rPr lang="en-US" dirty="0" err="1" smtClean="0"/>
              <a:t>irq_no</a:t>
            </a:r>
            <a:r>
              <a:rPr lang="en-US" dirty="0" smtClean="0"/>
              <a:t> - 1));			/*</a:t>
            </a:r>
            <a:r>
              <a:rPr lang="zh-CN" altLang="en-US" dirty="0" smtClean="0"/>
              <a:t>清除</a:t>
            </a:r>
            <a:r>
              <a:rPr lang="en-US" dirty="0" smtClean="0"/>
              <a:t>RTC</a:t>
            </a:r>
            <a:r>
              <a:rPr lang="zh-CN" altLang="en-US" dirty="0" smtClean="0"/>
              <a:t>中断</a:t>
            </a:r>
            <a:r>
              <a:rPr lang="en-US" dirty="0" smtClean="0"/>
              <a:t>	*/</a:t>
            </a:r>
            <a:endParaRPr lang="zh-CN" altLang="en-US" dirty="0" smtClean="0"/>
          </a:p>
          <a:p>
            <a:r>
              <a:rPr lang="en-US" dirty="0" smtClean="0"/>
              <a:t>    </a:t>
            </a:r>
            <a:r>
              <a:rPr lang="en-US" dirty="0" err="1" smtClean="0"/>
              <a:t>rINTPND</a:t>
            </a:r>
            <a:r>
              <a:rPr lang="en-US" dirty="0" smtClean="0"/>
              <a:t> = (1 &lt;&lt; (</a:t>
            </a:r>
            <a:r>
              <a:rPr lang="en-US" dirty="0" err="1" smtClean="0"/>
              <a:t>irq_no</a:t>
            </a:r>
            <a:r>
              <a:rPr lang="en-US" dirty="0" smtClean="0"/>
              <a:t> - 1));</a:t>
            </a:r>
            <a:endParaRPr lang="zh-CN" altLang="en-US" dirty="0" smtClean="0"/>
          </a:p>
          <a:p>
            <a:r>
              <a:rPr lang="en-US" dirty="0" smtClean="0"/>
              <a:t>    </a:t>
            </a:r>
            <a:r>
              <a:rPr lang="en-US" dirty="0" err="1" smtClean="0"/>
              <a:t>rINTPND</a:t>
            </a:r>
            <a:r>
              <a:rPr lang="en-US" dirty="0" smtClean="0"/>
              <a:t>;</a:t>
            </a:r>
            <a:endParaRPr lang="zh-CN" altLang="en-US" dirty="0" smtClean="0"/>
          </a:p>
          <a:p>
            <a:r>
              <a:rPr lang="en-US" dirty="0" smtClean="0"/>
              <a:t>}</a:t>
            </a:r>
            <a:endParaRPr lang="zh-CN" altLang="en-US" dirty="0" smtClean="0"/>
          </a:p>
          <a:p>
            <a:r>
              <a:rPr lang="en-US" dirty="0" smtClean="0"/>
              <a:t>void </a:t>
            </a:r>
            <a:r>
              <a:rPr lang="en-US" dirty="0" err="1" smtClean="0"/>
              <a:t>Test_DMA</a:t>
            </a:r>
            <a:r>
              <a:rPr lang="en-US" dirty="0" smtClean="0"/>
              <a:t>(void)  			//DMA</a:t>
            </a:r>
            <a:r>
              <a:rPr lang="zh-CN" altLang="en-US" dirty="0" smtClean="0"/>
              <a:t>方式内存复制测试</a:t>
            </a:r>
          </a:p>
          <a:p>
            <a:r>
              <a:rPr lang="en-US" dirty="0" smtClean="0"/>
              <a:t>{</a:t>
            </a:r>
            <a:endParaRPr lang="zh-CN" altLang="en-US" dirty="0" smtClean="0"/>
          </a:p>
          <a:p>
            <a:r>
              <a:rPr lang="en-US" dirty="0" smtClean="0"/>
              <a:t>DMA_M2M(0,_NONCACHE_STARTADDRESS,_NONCACHE_STARTADDRESS+0x800000,0x80000,0,0);  //</a:t>
            </a:r>
            <a:r>
              <a:rPr lang="en-US" dirty="0" err="1" smtClean="0"/>
              <a:t>byte,single</a:t>
            </a:r>
            <a:endParaRPr lang="zh-CN" altLang="en-US" dirty="0" smtClean="0"/>
          </a:p>
          <a:p>
            <a:r>
              <a:rPr lang="en-US" dirty="0" smtClean="0"/>
              <a:t>DMA_M2M(0,_NONCACHE_STARTADDRESS,_NONCACHE_STARTADDRESS+0x800000,0x20000,2,0);  //</a:t>
            </a:r>
            <a:r>
              <a:rPr lang="en-US" dirty="0" err="1" smtClean="0"/>
              <a:t>word,single</a:t>
            </a:r>
            <a:endParaRPr lang="zh-CN" altLang="en-US" dirty="0" smtClean="0"/>
          </a:p>
          <a:p>
            <a:r>
              <a:rPr lang="en-US" dirty="0" smtClean="0"/>
              <a:t>DMA_M2M(0,_NONCACHE_STARTADDRESS,_NONCACHE_STARTADDRESS+0x800000,0x20000,0,1);  //</a:t>
            </a:r>
            <a:r>
              <a:rPr lang="en-US" dirty="0" err="1" smtClean="0"/>
              <a:t>byte,b</a:t>
            </a:r>
            <a:endParaRPr lang="en-US" altLang="zh-CN" dirty="0" smtClean="0"/>
          </a:p>
        </p:txBody>
      </p:sp>
      <p:sp>
        <p:nvSpPr>
          <p:cNvPr id="2" name="标题 1"/>
          <p:cNvSpPr>
            <a:spLocks noGrp="1"/>
          </p:cNvSpPr>
          <p:nvPr>
            <p:ph type="title"/>
          </p:nvPr>
        </p:nvSpPr>
        <p:spPr/>
        <p:txBody>
          <a:bodyPr>
            <a:normAutofit fontScale="90000"/>
          </a:bodyPr>
          <a:lstStyle/>
          <a:p>
            <a:r>
              <a:rPr lang="en-US" dirty="0" smtClean="0"/>
              <a:t/>
            </a:r>
            <a:br>
              <a:rPr lang="en-US" dirty="0" smtClean="0"/>
            </a:br>
            <a:r>
              <a:rPr lang="en-US" dirty="0" smtClean="0"/>
              <a:t>DMA</a:t>
            </a:r>
            <a:r>
              <a:rPr lang="zh-CN" altLang="en-US" dirty="0" smtClean="0"/>
              <a:t>编程实例</a:t>
            </a:r>
            <a:br>
              <a:rPr lang="zh-CN" altLang="en-US" dirty="0" smtClean="0"/>
            </a:br>
            <a:endParaRPr lang="zh-CN" altLang="en-US"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55000" lnSpcReduction="20000"/>
          </a:bodyPr>
          <a:lstStyle/>
          <a:p>
            <a:r>
              <a:rPr lang="en-US" dirty="0" err="1" smtClean="0"/>
              <a:t>urst</a:t>
            </a:r>
            <a:endParaRPr lang="zh-CN" altLang="en-US" dirty="0" smtClean="0"/>
          </a:p>
          <a:p>
            <a:r>
              <a:rPr lang="en-US" dirty="0" smtClean="0"/>
              <a:t>DMA_M2M(0,_NONCACHE_STARTADDRESS,_NONCACHE_STARTADDRESS+0x800000,0x8000,2,1); //</a:t>
            </a:r>
            <a:r>
              <a:rPr lang="en-US" dirty="0" err="1" smtClean="0"/>
              <a:t>word,burst</a:t>
            </a:r>
            <a:endParaRPr lang="zh-CN" altLang="en-US" dirty="0" smtClean="0"/>
          </a:p>
          <a:p>
            <a:r>
              <a:rPr lang="en-US" dirty="0" smtClean="0"/>
              <a:t>}</a:t>
            </a:r>
            <a:endParaRPr lang="zh-CN" altLang="en-US" dirty="0" smtClean="0"/>
          </a:p>
          <a:p>
            <a:r>
              <a:rPr lang="en-US" dirty="0" smtClean="0"/>
              <a:t> </a:t>
            </a:r>
            <a:endParaRPr lang="zh-CN" altLang="en-US" dirty="0" smtClean="0"/>
          </a:p>
          <a:p>
            <a:r>
              <a:rPr lang="en-US" dirty="0" smtClean="0"/>
              <a:t>/********************************************************************</a:t>
            </a:r>
            <a:endParaRPr lang="zh-CN" altLang="en-US" dirty="0" smtClean="0"/>
          </a:p>
          <a:p>
            <a:r>
              <a:rPr lang="en-US" dirty="0" smtClean="0"/>
              <a:t>// Function name    : DMA_M2M</a:t>
            </a:r>
            <a:endParaRPr lang="zh-CN" altLang="en-US" dirty="0" smtClean="0"/>
          </a:p>
          <a:p>
            <a:r>
              <a:rPr lang="en-US" dirty="0" smtClean="0"/>
              <a:t>// Description      : DMA</a:t>
            </a:r>
            <a:r>
              <a:rPr lang="zh-CN" altLang="en-US" dirty="0" smtClean="0"/>
              <a:t>方式内存复制</a:t>
            </a:r>
          </a:p>
          <a:p>
            <a:r>
              <a:rPr lang="en-US" dirty="0" smtClean="0"/>
              <a:t>// Return type      : void</a:t>
            </a:r>
            <a:endParaRPr lang="zh-CN" altLang="en-US" dirty="0" smtClean="0"/>
          </a:p>
          <a:p>
            <a:r>
              <a:rPr lang="en-US" dirty="0" smtClean="0"/>
              <a:t>// Argument         : </a:t>
            </a:r>
            <a:r>
              <a:rPr lang="en-US" dirty="0" err="1" smtClean="0"/>
              <a:t>int</a:t>
            </a:r>
            <a:r>
              <a:rPr lang="en-US" dirty="0" smtClean="0"/>
              <a:t> </a:t>
            </a:r>
            <a:r>
              <a:rPr lang="en-US" dirty="0" err="1" smtClean="0"/>
              <a:t>ch:DMA</a:t>
            </a:r>
            <a:r>
              <a:rPr lang="zh-CN" altLang="en-US" dirty="0" smtClean="0"/>
              <a:t>通道</a:t>
            </a:r>
            <a:r>
              <a:rPr lang="en-US" dirty="0" smtClean="0"/>
              <a:t>   0-DMA0</a:t>
            </a:r>
            <a:endParaRPr lang="zh-CN" altLang="en-US" dirty="0" smtClean="0"/>
          </a:p>
          <a:p>
            <a:r>
              <a:rPr lang="en-US" dirty="0" smtClean="0"/>
              <a:t>// Argument         : </a:t>
            </a:r>
            <a:r>
              <a:rPr lang="en-US" dirty="0" err="1" smtClean="0"/>
              <a:t>int</a:t>
            </a:r>
            <a:r>
              <a:rPr lang="en-US" dirty="0" smtClean="0"/>
              <a:t> </a:t>
            </a:r>
            <a:r>
              <a:rPr lang="en-US" dirty="0" err="1" smtClean="0"/>
              <a:t>srcAddr</a:t>
            </a:r>
            <a:r>
              <a:rPr lang="en-US" dirty="0" smtClean="0"/>
              <a:t>:</a:t>
            </a:r>
            <a:r>
              <a:rPr lang="zh-CN" altLang="en-US" dirty="0" smtClean="0"/>
              <a:t>源地址</a:t>
            </a:r>
          </a:p>
          <a:p>
            <a:r>
              <a:rPr lang="en-US" dirty="0" smtClean="0"/>
              <a:t>// Argument         : </a:t>
            </a:r>
            <a:r>
              <a:rPr lang="en-US" dirty="0" err="1" smtClean="0"/>
              <a:t>int</a:t>
            </a:r>
            <a:r>
              <a:rPr lang="en-US" dirty="0" smtClean="0"/>
              <a:t> </a:t>
            </a:r>
            <a:r>
              <a:rPr lang="en-US" dirty="0" err="1" smtClean="0"/>
              <a:t>dstAddr</a:t>
            </a:r>
            <a:r>
              <a:rPr lang="en-US" dirty="0" smtClean="0"/>
              <a:t>:</a:t>
            </a:r>
            <a:r>
              <a:rPr lang="zh-CN" altLang="en-US" dirty="0" smtClean="0"/>
              <a:t>目的地址</a:t>
            </a:r>
          </a:p>
          <a:p>
            <a:r>
              <a:rPr lang="en-US" dirty="0" smtClean="0"/>
              <a:t>// Argument         : </a:t>
            </a:r>
            <a:r>
              <a:rPr lang="en-US" dirty="0" err="1" smtClean="0"/>
              <a:t>int</a:t>
            </a:r>
            <a:r>
              <a:rPr lang="en-US" dirty="0" smtClean="0"/>
              <a:t> </a:t>
            </a:r>
            <a:r>
              <a:rPr lang="en-US" dirty="0" err="1" smtClean="0"/>
              <a:t>tc</a:t>
            </a:r>
            <a:r>
              <a:rPr lang="en-US" dirty="0" smtClean="0"/>
              <a:t>:</a:t>
            </a:r>
            <a:r>
              <a:rPr lang="zh-CN" altLang="en-US" dirty="0" smtClean="0"/>
              <a:t>初始传输计数值</a:t>
            </a:r>
          </a:p>
          <a:p>
            <a:r>
              <a:rPr lang="en-US" dirty="0" smtClean="0"/>
              <a:t>// Argument         : </a:t>
            </a:r>
            <a:r>
              <a:rPr lang="en-US" dirty="0" err="1" smtClean="0"/>
              <a:t>int</a:t>
            </a:r>
            <a:r>
              <a:rPr lang="en-US" dirty="0" smtClean="0"/>
              <a:t> </a:t>
            </a:r>
            <a:r>
              <a:rPr lang="en-US" dirty="0" err="1" smtClean="0"/>
              <a:t>dsz</a:t>
            </a:r>
            <a:r>
              <a:rPr lang="en-US" dirty="0" smtClean="0"/>
              <a:t>:</a:t>
            </a:r>
            <a:r>
              <a:rPr lang="zh-CN" altLang="en-US" dirty="0" smtClean="0"/>
              <a:t>传输数据宽度</a:t>
            </a:r>
            <a:r>
              <a:rPr lang="en-US" dirty="0" smtClean="0"/>
              <a:t>  0</a:t>
            </a:r>
            <a:r>
              <a:rPr lang="zh-CN" altLang="en-US" dirty="0" smtClean="0"/>
              <a:t>～</a:t>
            </a:r>
            <a:r>
              <a:rPr lang="en-US" dirty="0" smtClean="0"/>
              <a:t>1</a:t>
            </a:r>
            <a:r>
              <a:rPr lang="zh-CN" altLang="en-US" dirty="0" smtClean="0"/>
              <a:t>字节</a:t>
            </a:r>
            <a:r>
              <a:rPr lang="en-US" dirty="0" smtClean="0"/>
              <a:t> 1</a:t>
            </a:r>
            <a:r>
              <a:rPr lang="zh-CN" altLang="en-US" dirty="0" smtClean="0"/>
              <a:t>～</a:t>
            </a:r>
            <a:r>
              <a:rPr lang="en-US" dirty="0" smtClean="0"/>
              <a:t>2</a:t>
            </a:r>
            <a:r>
              <a:rPr lang="zh-CN" altLang="en-US" dirty="0" smtClean="0"/>
              <a:t>字节</a:t>
            </a:r>
            <a:r>
              <a:rPr lang="en-US" dirty="0" smtClean="0"/>
              <a:t> 2</a:t>
            </a:r>
            <a:r>
              <a:rPr lang="zh-CN" altLang="en-US" dirty="0" smtClean="0"/>
              <a:t>～</a:t>
            </a:r>
            <a:r>
              <a:rPr lang="en-US" dirty="0" smtClean="0"/>
              <a:t>3</a:t>
            </a:r>
            <a:r>
              <a:rPr lang="zh-CN" altLang="en-US" dirty="0" smtClean="0"/>
              <a:t>字节</a:t>
            </a:r>
          </a:p>
          <a:p>
            <a:r>
              <a:rPr lang="en-US" dirty="0" smtClean="0"/>
              <a:t>// Argument         : </a:t>
            </a:r>
            <a:r>
              <a:rPr lang="en-US" dirty="0" err="1" smtClean="0"/>
              <a:t>int</a:t>
            </a:r>
            <a:r>
              <a:rPr lang="en-US" dirty="0" smtClean="0"/>
              <a:t> burst:</a:t>
            </a:r>
            <a:r>
              <a:rPr lang="zh-CN" altLang="en-US" dirty="0" smtClean="0"/>
              <a:t>自动传输的传输宽度</a:t>
            </a:r>
            <a:r>
              <a:rPr lang="en-US" dirty="0" smtClean="0"/>
              <a:t>  0-</a:t>
            </a:r>
            <a:r>
              <a:rPr lang="zh-CN" altLang="en-US" dirty="0" smtClean="0"/>
              <a:t>单元传输（</a:t>
            </a:r>
            <a:r>
              <a:rPr lang="en-US" dirty="0" smtClean="0"/>
              <a:t>1</a:t>
            </a:r>
            <a:r>
              <a:rPr lang="zh-CN" altLang="en-US" dirty="0" smtClean="0"/>
              <a:t>个字节）</a:t>
            </a:r>
            <a:r>
              <a:rPr lang="en-US" dirty="0" smtClean="0"/>
              <a:t>1-</a:t>
            </a:r>
            <a:r>
              <a:rPr lang="zh-CN" altLang="en-US" dirty="0" smtClean="0"/>
              <a:t>突发模式传输（</a:t>
            </a:r>
            <a:r>
              <a:rPr lang="en-US" dirty="0" smtClean="0"/>
              <a:t>4</a:t>
            </a:r>
            <a:r>
              <a:rPr lang="zh-CN" altLang="en-US" dirty="0" smtClean="0"/>
              <a:t>个字节）</a:t>
            </a:r>
          </a:p>
          <a:p>
            <a:r>
              <a:rPr lang="en-US" dirty="0" smtClean="0"/>
              <a:t>*********************************************************************/</a:t>
            </a:r>
            <a:endParaRPr lang="zh-CN" altLang="en-US" dirty="0" smtClean="0"/>
          </a:p>
          <a:p>
            <a:r>
              <a:rPr lang="en-US" dirty="0" smtClean="0"/>
              <a:t>void DMA_M2M(</a:t>
            </a:r>
            <a:r>
              <a:rPr lang="en-US" dirty="0" err="1" smtClean="0"/>
              <a:t>int</a:t>
            </a:r>
            <a:r>
              <a:rPr lang="en-US" dirty="0" smtClean="0"/>
              <a:t> </a:t>
            </a:r>
            <a:r>
              <a:rPr lang="en-US" dirty="0" err="1" smtClean="0"/>
              <a:t>ch,int</a:t>
            </a:r>
            <a:r>
              <a:rPr lang="en-US" dirty="0" smtClean="0"/>
              <a:t> </a:t>
            </a:r>
            <a:r>
              <a:rPr lang="en-US" dirty="0" err="1" smtClean="0"/>
              <a:t>srcAddr,int</a:t>
            </a:r>
            <a:r>
              <a:rPr lang="en-US" dirty="0" smtClean="0"/>
              <a:t> </a:t>
            </a:r>
            <a:r>
              <a:rPr lang="en-US" dirty="0" err="1" smtClean="0"/>
              <a:t>dstAddr,int</a:t>
            </a:r>
            <a:r>
              <a:rPr lang="en-US" dirty="0" smtClean="0"/>
              <a:t> </a:t>
            </a:r>
            <a:r>
              <a:rPr lang="en-US" dirty="0" err="1" smtClean="0"/>
              <a:t>tc,int</a:t>
            </a:r>
            <a:r>
              <a:rPr lang="en-US" dirty="0" smtClean="0"/>
              <a:t> </a:t>
            </a:r>
            <a:r>
              <a:rPr lang="en-US" dirty="0" err="1" smtClean="0"/>
              <a:t>dsz,int</a:t>
            </a:r>
            <a:r>
              <a:rPr lang="en-US" dirty="0" smtClean="0"/>
              <a:t> burst)</a:t>
            </a:r>
            <a:endParaRPr lang="zh-CN" altLang="en-US" dirty="0" smtClean="0"/>
          </a:p>
          <a:p>
            <a:endParaRPr lang="en-US" altLang="zh-CN" dirty="0" smtClean="0"/>
          </a:p>
        </p:txBody>
      </p:sp>
      <p:sp>
        <p:nvSpPr>
          <p:cNvPr id="2" name="标题 1"/>
          <p:cNvSpPr>
            <a:spLocks noGrp="1"/>
          </p:cNvSpPr>
          <p:nvPr>
            <p:ph type="title"/>
          </p:nvPr>
        </p:nvSpPr>
        <p:spPr/>
        <p:txBody>
          <a:bodyPr>
            <a:normAutofit fontScale="90000"/>
          </a:bodyPr>
          <a:lstStyle/>
          <a:p>
            <a:r>
              <a:rPr lang="en-US" dirty="0" smtClean="0"/>
              <a:t/>
            </a:r>
            <a:br>
              <a:rPr lang="en-US" dirty="0" smtClean="0"/>
            </a:br>
            <a:r>
              <a:rPr lang="en-US" dirty="0" smtClean="0"/>
              <a:t>DMA</a:t>
            </a:r>
            <a:r>
              <a:rPr lang="zh-CN" altLang="en-US" dirty="0" smtClean="0"/>
              <a:t>编程实例</a:t>
            </a:r>
            <a:br>
              <a:rPr lang="zh-CN" altLang="en-US" dirty="0" smtClean="0"/>
            </a:br>
            <a:endParaRPr lang="zh-CN" altLang="en-US"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r>
              <a:rPr lang="en-US" dirty="0" smtClean="0"/>
              <a:t>{</a:t>
            </a:r>
            <a:endParaRPr lang="zh-CN" altLang="en-US" dirty="0" smtClean="0"/>
          </a:p>
          <a:p>
            <a:r>
              <a:rPr lang="en-US" dirty="0" smtClean="0"/>
              <a:t>    </a:t>
            </a:r>
            <a:r>
              <a:rPr lang="en-US" dirty="0" err="1" smtClean="0"/>
              <a:t>int</a:t>
            </a:r>
            <a:r>
              <a:rPr lang="en-US" dirty="0" smtClean="0"/>
              <a:t> </a:t>
            </a:r>
            <a:r>
              <a:rPr lang="en-US" dirty="0" err="1" smtClean="0"/>
              <a:t>i,time</a:t>
            </a:r>
            <a:r>
              <a:rPr lang="en-US" dirty="0" smtClean="0"/>
              <a:t>;</a:t>
            </a:r>
            <a:endParaRPr lang="zh-CN" altLang="en-US" dirty="0" smtClean="0"/>
          </a:p>
          <a:p>
            <a:r>
              <a:rPr lang="en-US" dirty="0" smtClean="0"/>
              <a:t>    volatile U32 memSum0=0,memSum1=0;</a:t>
            </a:r>
            <a:endParaRPr lang="zh-CN" altLang="en-US" dirty="0" smtClean="0"/>
          </a:p>
          <a:p>
            <a:r>
              <a:rPr lang="en-US" dirty="0" smtClean="0"/>
              <a:t>    DMA *</a:t>
            </a:r>
            <a:r>
              <a:rPr lang="en-US" dirty="0" err="1" smtClean="0"/>
              <a:t>pDMA</a:t>
            </a:r>
            <a:r>
              <a:rPr lang="en-US" dirty="0" smtClean="0"/>
              <a:t>;</a:t>
            </a:r>
            <a:endParaRPr lang="zh-CN" altLang="en-US" dirty="0" smtClean="0"/>
          </a:p>
          <a:p>
            <a:r>
              <a:rPr lang="en-US" dirty="0" smtClean="0"/>
              <a:t>    </a:t>
            </a:r>
            <a:r>
              <a:rPr lang="en-US" dirty="0" err="1" smtClean="0"/>
              <a:t>int</a:t>
            </a:r>
            <a:r>
              <a:rPr lang="en-US" dirty="0" smtClean="0"/>
              <a:t> length;</a:t>
            </a:r>
            <a:endParaRPr lang="zh-CN" altLang="en-US" dirty="0" smtClean="0"/>
          </a:p>
          <a:p>
            <a:r>
              <a:rPr lang="en-US" dirty="0" smtClean="0"/>
              <a:t>    length=</a:t>
            </a:r>
            <a:r>
              <a:rPr lang="en-US" dirty="0" err="1" smtClean="0"/>
              <a:t>tc</a:t>
            </a:r>
            <a:r>
              <a:rPr lang="en-US" dirty="0" smtClean="0"/>
              <a:t>*(burst ? 4:1)*((</a:t>
            </a:r>
            <a:r>
              <a:rPr lang="en-US" dirty="0" err="1" smtClean="0"/>
              <a:t>dsz</a:t>
            </a:r>
            <a:r>
              <a:rPr lang="en-US" dirty="0" smtClean="0"/>
              <a:t>==0)+(</a:t>
            </a:r>
            <a:r>
              <a:rPr lang="en-US" dirty="0" err="1" smtClean="0"/>
              <a:t>dsz</a:t>
            </a:r>
            <a:r>
              <a:rPr lang="en-US" dirty="0" smtClean="0"/>
              <a:t>==1)*2+(</a:t>
            </a:r>
            <a:r>
              <a:rPr lang="en-US" dirty="0" err="1" smtClean="0"/>
              <a:t>dsz</a:t>
            </a:r>
            <a:r>
              <a:rPr lang="en-US" dirty="0" smtClean="0"/>
              <a:t>==2)*4);</a:t>
            </a:r>
            <a:endParaRPr lang="zh-CN" altLang="en-US" dirty="0" smtClean="0"/>
          </a:p>
          <a:p>
            <a:r>
              <a:rPr lang="en-US" dirty="0" smtClean="0"/>
              <a:t>    PRINTF("[</a:t>
            </a:r>
            <a:r>
              <a:rPr lang="en-US" dirty="0" err="1" smtClean="0"/>
              <a:t>DMA%d</a:t>
            </a:r>
            <a:r>
              <a:rPr lang="en-US" dirty="0" smtClean="0"/>
              <a:t> MEM2MEM Test]\</a:t>
            </a:r>
            <a:r>
              <a:rPr lang="en-US" dirty="0" err="1" smtClean="0"/>
              <a:t>n",ch</a:t>
            </a:r>
            <a:r>
              <a:rPr lang="en-US" dirty="0" smtClean="0"/>
              <a:t>);</a:t>
            </a:r>
            <a:endParaRPr lang="zh-CN" altLang="en-US" dirty="0" smtClean="0"/>
          </a:p>
          <a:p>
            <a:r>
              <a:rPr lang="en-US" dirty="0" smtClean="0"/>
              <a:t>    </a:t>
            </a:r>
            <a:r>
              <a:rPr lang="en-US" dirty="0" err="1" smtClean="0"/>
              <a:t>Irq_Request</a:t>
            </a:r>
            <a:r>
              <a:rPr lang="en-US" dirty="0" smtClean="0"/>
              <a:t>(IRQ_DMA0, Dma0Done);		//</a:t>
            </a:r>
            <a:r>
              <a:rPr lang="zh-CN" altLang="en-US" dirty="0" smtClean="0"/>
              <a:t>注册</a:t>
            </a:r>
            <a:r>
              <a:rPr lang="en-US" dirty="0" smtClean="0"/>
              <a:t>IRQ_DMA0</a:t>
            </a:r>
            <a:r>
              <a:rPr lang="zh-CN" altLang="en-US" dirty="0" smtClean="0"/>
              <a:t>中断处理函数</a:t>
            </a:r>
          </a:p>
          <a:p>
            <a:r>
              <a:rPr lang="en-US" dirty="0" smtClean="0"/>
              <a:t>    </a:t>
            </a:r>
            <a:r>
              <a:rPr lang="en-US" dirty="0" err="1" smtClean="0"/>
              <a:t>Irq_Enable</a:t>
            </a:r>
            <a:r>
              <a:rPr lang="en-US" dirty="0" smtClean="0"/>
              <a:t>(IRQ_DMA0);`		//</a:t>
            </a:r>
            <a:r>
              <a:rPr lang="zh-CN" altLang="en-US" dirty="0" smtClean="0"/>
              <a:t>打开</a:t>
            </a:r>
            <a:r>
              <a:rPr lang="en-US" dirty="0" smtClean="0"/>
              <a:t>IRQ_DMA0</a:t>
            </a:r>
            <a:r>
              <a:rPr lang="zh-CN" altLang="en-US" dirty="0" smtClean="0"/>
              <a:t>中断</a:t>
            </a:r>
          </a:p>
          <a:p>
            <a:r>
              <a:rPr lang="en-US" dirty="0" smtClean="0"/>
              <a:t>    </a:t>
            </a:r>
            <a:r>
              <a:rPr lang="en-US" dirty="0" err="1" smtClean="0"/>
              <a:t>pDMA</a:t>
            </a:r>
            <a:r>
              <a:rPr lang="en-US" dirty="0" smtClean="0"/>
              <a:t>=(void *)0x4b000000;</a:t>
            </a:r>
            <a:endParaRPr lang="zh-CN" altLang="en-US" dirty="0" smtClean="0"/>
          </a:p>
          <a:p>
            <a:r>
              <a:rPr lang="en-US" dirty="0" smtClean="0"/>
              <a:t>    PRINTF("</a:t>
            </a:r>
            <a:r>
              <a:rPr lang="en-US" dirty="0" err="1" smtClean="0"/>
              <a:t>DMA%d</a:t>
            </a:r>
            <a:r>
              <a:rPr lang="en-US" dirty="0" smtClean="0"/>
              <a:t> %8xh-&gt;%8xh,size=%</a:t>
            </a:r>
            <a:r>
              <a:rPr lang="en-US" dirty="0" err="1" smtClean="0"/>
              <a:t>xh</a:t>
            </a:r>
            <a:r>
              <a:rPr lang="en-US" dirty="0" smtClean="0"/>
              <a:t>(</a:t>
            </a:r>
            <a:r>
              <a:rPr lang="en-US" dirty="0" err="1" smtClean="0"/>
              <a:t>tc</a:t>
            </a:r>
            <a:r>
              <a:rPr lang="en-US" dirty="0" smtClean="0"/>
              <a:t>=%</a:t>
            </a:r>
            <a:r>
              <a:rPr lang="en-US" dirty="0" err="1" smtClean="0"/>
              <a:t>xh</a:t>
            </a:r>
            <a:r>
              <a:rPr lang="en-US" dirty="0" smtClean="0"/>
              <a:t>),</a:t>
            </a:r>
            <a:r>
              <a:rPr lang="en-US" dirty="0" err="1" smtClean="0"/>
              <a:t>dsz</a:t>
            </a:r>
            <a:r>
              <a:rPr lang="en-US" dirty="0" smtClean="0"/>
              <a:t>=%</a:t>
            </a:r>
            <a:r>
              <a:rPr lang="en-US" dirty="0" err="1" smtClean="0"/>
              <a:t>d,burst</a:t>
            </a:r>
            <a:r>
              <a:rPr lang="en-US" dirty="0" smtClean="0"/>
              <a:t>=%d\</a:t>
            </a:r>
            <a:r>
              <a:rPr lang="en-US" dirty="0" err="1" smtClean="0"/>
              <a:t>n",ch</a:t>
            </a:r>
            <a:r>
              <a:rPr lang="en-US" dirty="0" smtClean="0"/>
              <a:t>,</a:t>
            </a:r>
            <a:endParaRPr lang="zh-CN" altLang="en-US" dirty="0" smtClean="0"/>
          </a:p>
          <a:p>
            <a:r>
              <a:rPr lang="en-US" dirty="0" smtClean="0"/>
              <a:t>        </a:t>
            </a:r>
            <a:r>
              <a:rPr lang="en-US" dirty="0" err="1" smtClean="0"/>
              <a:t>srcAddr,dstAddr,length,tc,dsz,burst</a:t>
            </a:r>
            <a:r>
              <a:rPr lang="en-US" dirty="0" smtClean="0"/>
              <a:t>);</a:t>
            </a:r>
            <a:endParaRPr lang="zh-CN" altLang="en-US" dirty="0" smtClean="0"/>
          </a:p>
          <a:p>
            <a:r>
              <a:rPr lang="en-US" dirty="0" smtClean="0"/>
              <a:t>    PRINTF("Initialize the </a:t>
            </a:r>
            <a:r>
              <a:rPr lang="en-US" dirty="0" err="1" smtClean="0"/>
              <a:t>src</a:t>
            </a:r>
            <a:r>
              <a:rPr lang="en-US" dirty="0" smtClean="0"/>
              <a:t>.\n");</a:t>
            </a:r>
            <a:endParaRPr lang="zh-CN" altLang="en-US" dirty="0" smtClean="0"/>
          </a:p>
          <a:p>
            <a:endParaRPr lang="en-US" altLang="zh-CN" dirty="0" smtClean="0"/>
          </a:p>
        </p:txBody>
      </p:sp>
      <p:sp>
        <p:nvSpPr>
          <p:cNvPr id="2" name="标题 1"/>
          <p:cNvSpPr>
            <a:spLocks noGrp="1"/>
          </p:cNvSpPr>
          <p:nvPr>
            <p:ph type="title"/>
          </p:nvPr>
        </p:nvSpPr>
        <p:spPr/>
        <p:txBody>
          <a:bodyPr>
            <a:normAutofit fontScale="90000"/>
          </a:bodyPr>
          <a:lstStyle/>
          <a:p>
            <a:r>
              <a:rPr lang="en-US" dirty="0" smtClean="0"/>
              <a:t/>
            </a:r>
            <a:br>
              <a:rPr lang="en-US" dirty="0" smtClean="0"/>
            </a:br>
            <a:r>
              <a:rPr lang="en-US" dirty="0" smtClean="0"/>
              <a:t>DMA</a:t>
            </a:r>
            <a:r>
              <a:rPr lang="zh-CN" altLang="en-US" dirty="0" smtClean="0"/>
              <a:t>编程实例</a:t>
            </a:r>
            <a:br>
              <a:rPr lang="zh-CN" altLang="en-US" dirty="0" smtClean="0"/>
            </a:b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en-US" dirty="0" smtClean="0"/>
              <a:t> for(</a:t>
            </a:r>
            <a:r>
              <a:rPr lang="en-US" dirty="0" err="1" smtClean="0"/>
              <a:t>i</a:t>
            </a:r>
            <a:r>
              <a:rPr lang="en-US" dirty="0" smtClean="0"/>
              <a:t>=</a:t>
            </a:r>
            <a:r>
              <a:rPr lang="en-US" dirty="0" err="1" smtClean="0"/>
              <a:t>srcAddr;i</a:t>
            </a:r>
            <a:r>
              <a:rPr lang="en-US" dirty="0" smtClean="0"/>
              <a:t>&lt;(</a:t>
            </a:r>
            <a:r>
              <a:rPr lang="en-US" dirty="0" err="1" smtClean="0"/>
              <a:t>srcAddr+length</a:t>
            </a:r>
            <a:r>
              <a:rPr lang="en-US" dirty="0" smtClean="0"/>
              <a:t>);</a:t>
            </a:r>
            <a:r>
              <a:rPr lang="en-US" dirty="0" err="1" smtClean="0"/>
              <a:t>i</a:t>
            </a:r>
            <a:r>
              <a:rPr lang="en-US" dirty="0" smtClean="0"/>
              <a:t>+=4)  	//</a:t>
            </a:r>
            <a:r>
              <a:rPr lang="zh-CN" altLang="en-US" dirty="0" smtClean="0"/>
              <a:t>计算源数据校验和</a:t>
            </a:r>
          </a:p>
          <a:p>
            <a:r>
              <a:rPr lang="en-US" dirty="0" smtClean="0"/>
              <a:t>    {</a:t>
            </a:r>
            <a:endParaRPr lang="zh-CN" altLang="en-US" dirty="0" smtClean="0"/>
          </a:p>
          <a:p>
            <a:r>
              <a:rPr lang="en-US" dirty="0" smtClean="0"/>
              <a:t>    *((U32 *)</a:t>
            </a:r>
            <a:r>
              <a:rPr lang="en-US" dirty="0" err="1" smtClean="0"/>
              <a:t>i</a:t>
            </a:r>
            <a:r>
              <a:rPr lang="en-US" dirty="0" smtClean="0"/>
              <a:t>)=i^0x55aa5aa5;</a:t>
            </a:r>
            <a:endParaRPr lang="zh-CN" altLang="en-US" dirty="0" smtClean="0"/>
          </a:p>
          <a:p>
            <a:r>
              <a:rPr lang="en-US" dirty="0" smtClean="0"/>
              <a:t>    memSum0+=i^0x55aa5aa5;</a:t>
            </a:r>
            <a:endParaRPr lang="zh-CN" altLang="en-US" dirty="0" smtClean="0"/>
          </a:p>
          <a:p>
            <a:r>
              <a:rPr lang="en-US" dirty="0" smtClean="0"/>
              <a:t>    }</a:t>
            </a:r>
            <a:endParaRPr lang="zh-CN" altLang="en-US" dirty="0" smtClean="0"/>
          </a:p>
          <a:p>
            <a:r>
              <a:rPr lang="en-US" dirty="0" smtClean="0"/>
              <a:t>    PRINTF("</a:t>
            </a:r>
            <a:r>
              <a:rPr lang="en-US" dirty="0" err="1" smtClean="0"/>
              <a:t>DMA%d</a:t>
            </a:r>
            <a:r>
              <a:rPr lang="en-US" dirty="0" smtClean="0"/>
              <a:t> start\</a:t>
            </a:r>
            <a:r>
              <a:rPr lang="en-US" dirty="0" err="1" smtClean="0"/>
              <a:t>n",ch</a:t>
            </a:r>
            <a:r>
              <a:rPr lang="en-US" dirty="0" smtClean="0"/>
              <a:t>);</a:t>
            </a:r>
            <a:endParaRPr lang="zh-CN" altLang="en-US" dirty="0" smtClean="0"/>
          </a:p>
          <a:p>
            <a:r>
              <a:rPr lang="en-US" dirty="0" smtClean="0"/>
              <a:t>    </a:t>
            </a:r>
            <a:r>
              <a:rPr lang="en-US" dirty="0" err="1" smtClean="0"/>
              <a:t>dmaDone</a:t>
            </a:r>
            <a:r>
              <a:rPr lang="en-US" dirty="0" smtClean="0"/>
              <a:t>=0;</a:t>
            </a:r>
            <a:endParaRPr lang="zh-CN" altLang="en-US" dirty="0" smtClean="0"/>
          </a:p>
          <a:p>
            <a:r>
              <a:rPr lang="en-US" dirty="0" smtClean="0"/>
              <a:t>    </a:t>
            </a:r>
            <a:r>
              <a:rPr lang="en-US" dirty="0" err="1" smtClean="0"/>
              <a:t>pDMA</a:t>
            </a:r>
            <a:r>
              <a:rPr lang="en-US" dirty="0" smtClean="0"/>
              <a:t>-&gt;DISRC=</a:t>
            </a:r>
            <a:r>
              <a:rPr lang="en-US" dirty="0" err="1" smtClean="0"/>
              <a:t>srcAddr</a:t>
            </a:r>
            <a:r>
              <a:rPr lang="en-US" dirty="0" smtClean="0"/>
              <a:t>;		//DMA</a:t>
            </a:r>
            <a:r>
              <a:rPr lang="zh-CN" altLang="en-US" dirty="0" smtClean="0"/>
              <a:t>原地址</a:t>
            </a:r>
          </a:p>
          <a:p>
            <a:r>
              <a:rPr lang="en-US" dirty="0" smtClean="0"/>
              <a:t>    </a:t>
            </a:r>
            <a:r>
              <a:rPr lang="en-US" dirty="0" err="1" smtClean="0"/>
              <a:t>pDMA</a:t>
            </a:r>
            <a:r>
              <a:rPr lang="en-US" dirty="0" smtClean="0"/>
              <a:t>-&gt;DISRCC=(0&lt;&lt;1)|(0&lt;&lt;0); 		// </a:t>
            </a:r>
            <a:r>
              <a:rPr lang="zh-CN" altLang="en-US" dirty="0" smtClean="0"/>
              <a:t>原地址</a:t>
            </a:r>
            <a:r>
              <a:rPr lang="en-US" dirty="0" smtClean="0"/>
              <a:t>=AHB,</a:t>
            </a:r>
            <a:r>
              <a:rPr lang="zh-CN" altLang="en-US" dirty="0" smtClean="0"/>
              <a:t>传送后原地址增加</a:t>
            </a:r>
          </a:p>
          <a:p>
            <a:r>
              <a:rPr lang="en-US" dirty="0" smtClean="0"/>
              <a:t>    </a:t>
            </a:r>
            <a:r>
              <a:rPr lang="en-US" dirty="0" err="1" smtClean="0"/>
              <a:t>pDMA</a:t>
            </a:r>
            <a:r>
              <a:rPr lang="en-US" dirty="0" smtClean="0"/>
              <a:t>-&gt;DIDST=</a:t>
            </a:r>
            <a:r>
              <a:rPr lang="en-US" dirty="0" err="1" smtClean="0"/>
              <a:t>dstAddr</a:t>
            </a:r>
            <a:r>
              <a:rPr lang="en-US" dirty="0" smtClean="0"/>
              <a:t>;		//DMA</a:t>
            </a:r>
            <a:r>
              <a:rPr lang="zh-CN" altLang="en-US" dirty="0" smtClean="0"/>
              <a:t>目的地址</a:t>
            </a:r>
          </a:p>
          <a:p>
            <a:r>
              <a:rPr lang="en-US" dirty="0" smtClean="0"/>
              <a:t>    </a:t>
            </a:r>
            <a:r>
              <a:rPr lang="en-US" dirty="0" err="1" smtClean="0"/>
              <a:t>pDMA</a:t>
            </a:r>
            <a:r>
              <a:rPr lang="en-US" dirty="0" smtClean="0"/>
              <a:t>-&gt;DIDSTC=(0&lt;&lt;1)|(0&lt;&lt;0); 		//</a:t>
            </a:r>
            <a:r>
              <a:rPr lang="zh-CN" altLang="en-US" dirty="0" smtClean="0"/>
              <a:t>目的地址</a:t>
            </a:r>
            <a:r>
              <a:rPr lang="en-US" dirty="0" smtClean="0"/>
              <a:t>=AHB,</a:t>
            </a:r>
            <a:r>
              <a:rPr lang="zh-CN" altLang="en-US" dirty="0" smtClean="0"/>
              <a:t>传送后目的地址增加</a:t>
            </a:r>
          </a:p>
          <a:p>
            <a:r>
              <a:rPr lang="en-US" dirty="0" smtClean="0"/>
              <a:t>    </a:t>
            </a:r>
            <a:r>
              <a:rPr lang="en-US" dirty="0" err="1" smtClean="0"/>
              <a:t>pDMA</a:t>
            </a:r>
            <a:r>
              <a:rPr lang="en-US" dirty="0" smtClean="0"/>
              <a:t>-&gt;DCON=</a:t>
            </a:r>
            <a:r>
              <a:rPr lang="en-US" dirty="0" err="1" smtClean="0"/>
              <a:t>tc</a:t>
            </a:r>
            <a:r>
              <a:rPr lang="en-US" dirty="0" smtClean="0"/>
              <a:t>|(1&lt;&lt;31)|(1&lt;&lt;30)|(1&lt;&lt;29)|(burst&lt;&lt;28)|(1&lt;&lt;27)|\</a:t>
            </a:r>
            <a:endParaRPr lang="zh-CN" altLang="en-US" dirty="0" smtClean="0"/>
          </a:p>
          <a:p>
            <a:r>
              <a:rPr lang="en-US" dirty="0" smtClean="0"/>
              <a:t>           (0&lt;&lt;23)|(1&lt;&lt;22)|(</a:t>
            </a:r>
            <a:r>
              <a:rPr lang="en-US" dirty="0" err="1" smtClean="0"/>
              <a:t>dsz</a:t>
            </a:r>
            <a:r>
              <a:rPr lang="en-US" dirty="0" smtClean="0"/>
              <a:t>&lt;&lt;20)|(</a:t>
            </a:r>
            <a:r>
              <a:rPr lang="en-US" dirty="0" err="1" smtClean="0"/>
              <a:t>tc</a:t>
            </a:r>
            <a:r>
              <a:rPr lang="en-US" dirty="0" smtClean="0"/>
              <a:t>);</a:t>
            </a:r>
            <a:endParaRPr lang="zh-CN" altLang="en-US" dirty="0"/>
          </a:p>
        </p:txBody>
      </p:sp>
      <p:sp>
        <p:nvSpPr>
          <p:cNvPr id="3" name="标题 2"/>
          <p:cNvSpPr>
            <a:spLocks noGrp="1"/>
          </p:cNvSpPr>
          <p:nvPr>
            <p:ph type="title"/>
          </p:nvPr>
        </p:nvSpPr>
        <p:spPr/>
        <p:txBody>
          <a:bodyPr/>
          <a:lstStyle/>
          <a:p>
            <a:r>
              <a:rPr lang="en-US" dirty="0" smtClean="0"/>
              <a:t>DMA</a:t>
            </a:r>
            <a:r>
              <a:rPr lang="zh-CN" altLang="en-US" dirty="0" smtClean="0"/>
              <a:t>编程实例</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en-US" b="1" dirty="0" smtClean="0"/>
              <a:t>1</a:t>
            </a:r>
            <a:r>
              <a:rPr lang="zh-CN" altLang="en-US" b="1" dirty="0" smtClean="0"/>
              <a:t>．体系结构 </a:t>
            </a:r>
          </a:p>
          <a:p>
            <a:r>
              <a:rPr lang="en-US" dirty="0" smtClean="0"/>
              <a:t>●  </a:t>
            </a:r>
            <a:r>
              <a:rPr lang="zh-CN" altLang="en-US" dirty="0" smtClean="0"/>
              <a:t>集成了手持设备和通用嵌入式系统的解决方案；</a:t>
            </a:r>
          </a:p>
          <a:p>
            <a:r>
              <a:rPr lang="en-US" dirty="0" smtClean="0"/>
              <a:t>●  32/16</a:t>
            </a:r>
            <a:r>
              <a:rPr lang="zh-CN" altLang="en-US" dirty="0" smtClean="0"/>
              <a:t>位结构体系和</a:t>
            </a:r>
            <a:r>
              <a:rPr lang="en-US" dirty="0" smtClean="0"/>
              <a:t>ARM920T CPU</a:t>
            </a:r>
            <a:r>
              <a:rPr lang="zh-CN" altLang="en-US" dirty="0" smtClean="0"/>
              <a:t>核的强大指令体系；</a:t>
            </a:r>
            <a:r>
              <a:rPr lang="en-US" dirty="0" smtClean="0"/>
              <a:t> </a:t>
            </a:r>
            <a:endParaRPr lang="zh-CN" altLang="en-US" dirty="0" smtClean="0"/>
          </a:p>
          <a:p>
            <a:r>
              <a:rPr lang="en-US" dirty="0" smtClean="0"/>
              <a:t>●  </a:t>
            </a:r>
            <a:r>
              <a:rPr lang="zh-CN" altLang="en-US" dirty="0" smtClean="0"/>
              <a:t>增强的</a:t>
            </a:r>
            <a:r>
              <a:rPr lang="en-US" dirty="0" smtClean="0"/>
              <a:t>ARM MMU</a:t>
            </a:r>
            <a:r>
              <a:rPr lang="zh-CN" altLang="en-US" dirty="0" smtClean="0"/>
              <a:t>体系结构支持</a:t>
            </a:r>
            <a:r>
              <a:rPr lang="en-US" dirty="0" smtClean="0"/>
              <a:t>WinCE</a:t>
            </a:r>
            <a:r>
              <a:rPr lang="zh-CN" altLang="en-US" dirty="0" smtClean="0"/>
              <a:t>、</a:t>
            </a:r>
            <a:r>
              <a:rPr lang="en-US" dirty="0" smtClean="0"/>
              <a:t>EPOC 32</a:t>
            </a:r>
            <a:r>
              <a:rPr lang="zh-CN" altLang="en-US" dirty="0" smtClean="0"/>
              <a:t>和</a:t>
            </a:r>
            <a:r>
              <a:rPr lang="en-US" dirty="0" smtClean="0"/>
              <a:t>Linux</a:t>
            </a:r>
            <a:r>
              <a:rPr lang="zh-CN" altLang="en-US" dirty="0" smtClean="0"/>
              <a:t>操作系统；</a:t>
            </a:r>
            <a:r>
              <a:rPr lang="en-US" dirty="0" smtClean="0"/>
              <a:t> </a:t>
            </a:r>
            <a:endParaRPr lang="zh-CN" altLang="en-US" dirty="0" smtClean="0"/>
          </a:p>
          <a:p>
            <a:r>
              <a:rPr lang="en-US" dirty="0" smtClean="0"/>
              <a:t>●  </a:t>
            </a:r>
            <a:r>
              <a:rPr lang="zh-CN" altLang="en-US" dirty="0" smtClean="0"/>
              <a:t>指令缓存、数据缓存、写缓冲器和</a:t>
            </a:r>
            <a:r>
              <a:rPr lang="en-US" dirty="0" smtClean="0"/>
              <a:t>RAM</a:t>
            </a:r>
            <a:r>
              <a:rPr lang="zh-CN" altLang="en-US" dirty="0" smtClean="0"/>
              <a:t>物理地址标签减少了主存储器带宽和潜在性能的影响；</a:t>
            </a:r>
          </a:p>
          <a:p>
            <a:r>
              <a:rPr lang="en-US" dirty="0" smtClean="0"/>
              <a:t>●  ARM920T CPU</a:t>
            </a:r>
            <a:r>
              <a:rPr lang="zh-CN" altLang="en-US" dirty="0" smtClean="0"/>
              <a:t>核支持</a:t>
            </a:r>
            <a:r>
              <a:rPr lang="en-US" dirty="0" smtClean="0"/>
              <a:t>ARM</a:t>
            </a:r>
            <a:r>
              <a:rPr lang="zh-CN" altLang="en-US" dirty="0" smtClean="0"/>
              <a:t>调试体系结构；</a:t>
            </a:r>
            <a:r>
              <a:rPr lang="en-US" dirty="0" smtClean="0"/>
              <a:t> </a:t>
            </a:r>
            <a:endParaRPr lang="zh-CN" altLang="en-US" dirty="0" smtClean="0"/>
          </a:p>
          <a:p>
            <a:r>
              <a:rPr lang="en-US" dirty="0" smtClean="0"/>
              <a:t>●  </a:t>
            </a:r>
            <a:r>
              <a:rPr lang="zh-CN" altLang="en-US" dirty="0" smtClean="0"/>
              <a:t>内置的高级微控制总线体系结构（</a:t>
            </a:r>
            <a:r>
              <a:rPr lang="en-US" dirty="0" smtClean="0"/>
              <a:t>AMBA</a:t>
            </a:r>
            <a:r>
              <a:rPr lang="zh-CN" altLang="en-US" dirty="0" smtClean="0"/>
              <a:t>）（</a:t>
            </a:r>
            <a:r>
              <a:rPr lang="en-US" dirty="0" smtClean="0"/>
              <a:t>AMBA2</a:t>
            </a:r>
            <a:r>
              <a:rPr lang="zh-CN" altLang="en-US" dirty="0" smtClean="0"/>
              <a:t>．</a:t>
            </a:r>
            <a:r>
              <a:rPr lang="en-US" dirty="0" smtClean="0"/>
              <a:t>0</a:t>
            </a:r>
            <a:r>
              <a:rPr lang="zh-CN" altLang="en-US" dirty="0" smtClean="0"/>
              <a:t>，</a:t>
            </a:r>
            <a:r>
              <a:rPr lang="en-US" dirty="0" smtClean="0"/>
              <a:t>AHB/APB</a:t>
            </a:r>
            <a:r>
              <a:rPr lang="zh-CN" altLang="en-US" dirty="0" smtClean="0"/>
              <a:t>）；</a:t>
            </a:r>
            <a:endParaRPr lang="zh-CN" altLang="en-US" dirty="0"/>
          </a:p>
        </p:txBody>
      </p:sp>
      <p:sp>
        <p:nvSpPr>
          <p:cNvPr id="2" name="标题 1"/>
          <p:cNvSpPr>
            <a:spLocks noGrp="1"/>
          </p:cNvSpPr>
          <p:nvPr>
            <p:ph type="title"/>
          </p:nvPr>
        </p:nvSpPr>
        <p:spPr/>
        <p:txBody>
          <a:bodyPr>
            <a:normAutofit fontScale="90000"/>
          </a:bodyPr>
          <a:lstStyle/>
          <a:p>
            <a:r>
              <a:rPr lang="en-US" dirty="0" smtClean="0"/>
              <a:t/>
            </a:r>
            <a:br>
              <a:rPr lang="en-US" dirty="0" smtClean="0"/>
            </a:br>
            <a:r>
              <a:rPr lang="en-US" dirty="0" smtClean="0"/>
              <a:t>S3C2410X</a:t>
            </a:r>
            <a:r>
              <a:rPr lang="zh-CN" altLang="en-US" dirty="0" smtClean="0"/>
              <a:t>的特点</a:t>
            </a:r>
            <a:r>
              <a:rPr lang="en-US" dirty="0" smtClean="0"/>
              <a:t>  </a:t>
            </a:r>
            <a:r>
              <a:rPr lang="zh-CN" altLang="en-US" dirty="0" smtClean="0"/>
              <a:t/>
            </a:r>
            <a:br>
              <a:rPr lang="zh-CN" altLang="en-US" dirty="0" smtClean="0"/>
            </a:br>
            <a:endParaRPr lang="zh-CN" altLang="en-US"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r>
              <a:rPr lang="en-US" dirty="0" smtClean="0"/>
              <a:t> //</a:t>
            </a:r>
            <a:r>
              <a:rPr lang="zh-CN" altLang="en-US" dirty="0" smtClean="0"/>
              <a:t>握手模式</a:t>
            </a:r>
            <a:r>
              <a:rPr lang="en-US" dirty="0" smtClean="0"/>
              <a:t>,</a:t>
            </a:r>
            <a:r>
              <a:rPr lang="zh-CN" altLang="en-US" dirty="0" smtClean="0"/>
              <a:t>同步模式</a:t>
            </a:r>
            <a:r>
              <a:rPr lang="en-US" dirty="0" smtClean="0"/>
              <a:t>1</a:t>
            </a:r>
            <a:r>
              <a:rPr lang="zh-CN" altLang="en-US" dirty="0" smtClean="0"/>
              <a:t>，</a:t>
            </a:r>
            <a:r>
              <a:rPr lang="en-US" dirty="0" smtClean="0"/>
              <a:t>DREQ</a:t>
            </a:r>
            <a:r>
              <a:rPr lang="zh-CN" altLang="en-US" dirty="0" smtClean="0"/>
              <a:t>和</a:t>
            </a:r>
            <a:r>
              <a:rPr lang="en-US" dirty="0" smtClean="0"/>
              <a:t>DACK</a:t>
            </a:r>
            <a:r>
              <a:rPr lang="zh-CN" altLang="en-US" dirty="0" smtClean="0"/>
              <a:t>与</a:t>
            </a:r>
            <a:r>
              <a:rPr lang="en-US" dirty="0" smtClean="0"/>
              <a:t>AHB</a:t>
            </a:r>
            <a:r>
              <a:rPr lang="zh-CN" altLang="en-US" dirty="0" smtClean="0"/>
              <a:t>同步</a:t>
            </a:r>
            <a:r>
              <a:rPr lang="en-US" dirty="0" smtClean="0"/>
              <a:t>,</a:t>
            </a:r>
            <a:r>
              <a:rPr lang="zh-CN" altLang="en-US" dirty="0" smtClean="0"/>
              <a:t>当计数器到达</a:t>
            </a:r>
            <a:r>
              <a:rPr lang="en-US" dirty="0" smtClean="0"/>
              <a:t>0</a:t>
            </a:r>
            <a:r>
              <a:rPr lang="zh-CN" altLang="en-US" dirty="0" smtClean="0"/>
              <a:t>时使能中断</a:t>
            </a:r>
          </a:p>
          <a:p>
            <a:r>
              <a:rPr lang="en-US" dirty="0" smtClean="0"/>
              <a:t>    //</a:t>
            </a:r>
            <a:r>
              <a:rPr lang="zh-CN" altLang="en-US" dirty="0" smtClean="0"/>
              <a:t>自动传输的传输宽度</a:t>
            </a:r>
            <a:r>
              <a:rPr lang="en-US" dirty="0" smtClean="0"/>
              <a:t>burst</a:t>
            </a:r>
            <a:r>
              <a:rPr lang="zh-CN" altLang="en-US" dirty="0" smtClean="0"/>
              <a:t>，整体服务模式</a:t>
            </a:r>
            <a:r>
              <a:rPr lang="en-US" dirty="0" smtClean="0"/>
              <a:t>, </a:t>
            </a:r>
            <a:r>
              <a:rPr lang="zh-CN" altLang="en-US" dirty="0" smtClean="0"/>
              <a:t>软件请求模式触发</a:t>
            </a:r>
            <a:r>
              <a:rPr lang="en-US" dirty="0" smtClean="0"/>
              <a:t>,</a:t>
            </a:r>
            <a:r>
              <a:rPr lang="zh-CN" altLang="en-US" dirty="0" smtClean="0"/>
              <a:t>不重新加载</a:t>
            </a:r>
          </a:p>
          <a:p>
            <a:r>
              <a:rPr lang="en-US" dirty="0" smtClean="0"/>
              <a:t>    //</a:t>
            </a:r>
            <a:r>
              <a:rPr lang="zh-CN" altLang="en-US" dirty="0" smtClean="0"/>
              <a:t>传输数据宽度</a:t>
            </a:r>
            <a:r>
              <a:rPr lang="en-US" dirty="0" err="1" smtClean="0"/>
              <a:t>dsz</a:t>
            </a:r>
            <a:r>
              <a:rPr lang="zh-CN" altLang="en-US" dirty="0" smtClean="0"/>
              <a:t>，初始传输计数值</a:t>
            </a:r>
            <a:r>
              <a:rPr lang="en-US" dirty="0" err="1" smtClean="0"/>
              <a:t>tc</a:t>
            </a:r>
            <a:endParaRPr lang="zh-CN" altLang="en-US" dirty="0" smtClean="0"/>
          </a:p>
          <a:p>
            <a:r>
              <a:rPr lang="en-US" dirty="0" smtClean="0"/>
              <a:t>    </a:t>
            </a:r>
            <a:r>
              <a:rPr lang="en-US" dirty="0" err="1" smtClean="0"/>
              <a:t>pDMA</a:t>
            </a:r>
            <a:r>
              <a:rPr lang="en-US" dirty="0" smtClean="0"/>
              <a:t>-&gt;DMASKTRIG=(1&lt;&lt;1)|1; 	//DMA </a:t>
            </a:r>
            <a:r>
              <a:rPr lang="zh-CN" altLang="en-US" dirty="0" smtClean="0"/>
              <a:t>开</a:t>
            </a:r>
            <a:r>
              <a:rPr lang="en-US" dirty="0" smtClean="0"/>
              <a:t>, </a:t>
            </a:r>
            <a:r>
              <a:rPr lang="zh-CN" altLang="en-US" dirty="0" smtClean="0"/>
              <a:t>软件请求模式触发</a:t>
            </a:r>
          </a:p>
          <a:p>
            <a:r>
              <a:rPr lang="en-US" dirty="0" smtClean="0"/>
              <a:t>    </a:t>
            </a:r>
            <a:r>
              <a:rPr lang="en-US" dirty="0" err="1" smtClean="0"/>
              <a:t>Timer_Start</a:t>
            </a:r>
            <a:r>
              <a:rPr lang="zh-CN" altLang="en-US" dirty="0" smtClean="0"/>
              <a:t>（</a:t>
            </a:r>
            <a:r>
              <a:rPr lang="en-US" dirty="0" smtClean="0"/>
              <a:t>3</a:t>
            </a:r>
            <a:r>
              <a:rPr lang="zh-CN" altLang="en-US" dirty="0" smtClean="0"/>
              <a:t>）</a:t>
            </a:r>
            <a:r>
              <a:rPr lang="en-US" dirty="0" smtClean="0"/>
              <a:t>;	//</a:t>
            </a:r>
            <a:r>
              <a:rPr lang="zh-CN" altLang="en-US" dirty="0" smtClean="0"/>
              <a:t>开始计时，</a:t>
            </a:r>
            <a:r>
              <a:rPr lang="en-US" dirty="0" smtClean="0"/>
              <a:t>128</a:t>
            </a:r>
            <a:r>
              <a:rPr lang="en-US" dirty="0" smtClean="0">
                <a:sym typeface="Symbol"/>
              </a:rPr>
              <a:t></a:t>
            </a:r>
            <a:r>
              <a:rPr lang="en-US" dirty="0" smtClean="0"/>
              <a:t>s</a:t>
            </a:r>
            <a:r>
              <a:rPr lang="zh-CN" altLang="en-US" dirty="0" smtClean="0"/>
              <a:t>分辨率</a:t>
            </a:r>
            <a:r>
              <a:rPr lang="en-US" dirty="0" smtClean="0"/>
              <a:t>	      </a:t>
            </a:r>
            <a:endParaRPr lang="zh-CN" altLang="en-US" dirty="0" smtClean="0"/>
          </a:p>
          <a:p>
            <a:r>
              <a:rPr lang="en-US" dirty="0" smtClean="0"/>
              <a:t>    while(</a:t>
            </a:r>
            <a:r>
              <a:rPr lang="en-US" dirty="0" err="1" smtClean="0"/>
              <a:t>dmaDone</a:t>
            </a:r>
            <a:r>
              <a:rPr lang="en-US" dirty="0" smtClean="0"/>
              <a:t>==0);        	//</a:t>
            </a:r>
            <a:r>
              <a:rPr lang="zh-CN" altLang="en-US" dirty="0" smtClean="0"/>
              <a:t>等待</a:t>
            </a:r>
            <a:r>
              <a:rPr lang="en-US" dirty="0" smtClean="0"/>
              <a:t>DMA</a:t>
            </a:r>
            <a:r>
              <a:rPr lang="zh-CN" altLang="en-US" dirty="0" smtClean="0"/>
              <a:t>完成</a:t>
            </a:r>
          </a:p>
          <a:p>
            <a:r>
              <a:rPr lang="en-US" dirty="0" smtClean="0"/>
              <a:t>    time=</a:t>
            </a:r>
            <a:r>
              <a:rPr lang="en-US" dirty="0" err="1" smtClean="0"/>
              <a:t>Timer_Stop</a:t>
            </a:r>
            <a:r>
              <a:rPr lang="en-US" dirty="0" smtClean="0"/>
              <a:t>();        	//</a:t>
            </a:r>
            <a:r>
              <a:rPr lang="zh-CN" altLang="en-US" dirty="0" smtClean="0"/>
              <a:t>停止计时</a:t>
            </a:r>
          </a:p>
          <a:p>
            <a:r>
              <a:rPr lang="en-US" dirty="0" smtClean="0"/>
              <a:t>        PRINTF("DMA transfer done. time=%f, %</a:t>
            </a:r>
            <a:r>
              <a:rPr lang="en-US" dirty="0" err="1" smtClean="0"/>
              <a:t>fMB</a:t>
            </a:r>
            <a:r>
              <a:rPr lang="en-US" dirty="0" smtClean="0"/>
              <a:t>/S\n",(float)time/ONESEC3,</a:t>
            </a:r>
            <a:endParaRPr lang="zh-CN" altLang="en-US" dirty="0" smtClean="0"/>
          </a:p>
          <a:p>
            <a:r>
              <a:rPr lang="en-US" dirty="0" smtClean="0"/>
              <a:t>        length/((float)time/ONESEC3)/1000000.);  //</a:t>
            </a:r>
            <a:r>
              <a:rPr lang="zh-CN" altLang="en-US" dirty="0" smtClean="0"/>
              <a:t>输出</a:t>
            </a:r>
            <a:r>
              <a:rPr lang="en-US" dirty="0" smtClean="0"/>
              <a:t>DMA</a:t>
            </a:r>
            <a:r>
              <a:rPr lang="zh-CN" altLang="en-US" dirty="0" smtClean="0"/>
              <a:t>传输时间</a:t>
            </a:r>
          </a:p>
          <a:p>
            <a:r>
              <a:rPr lang="en-US" dirty="0" smtClean="0"/>
              <a:t>    </a:t>
            </a:r>
            <a:r>
              <a:rPr lang="en-US" dirty="0" err="1" smtClean="0"/>
              <a:t>Irq_Disable</a:t>
            </a:r>
            <a:r>
              <a:rPr lang="en-US" dirty="0" smtClean="0"/>
              <a:t>(IRQ_DMA0);    	// IRQ_DMA0</a:t>
            </a:r>
            <a:r>
              <a:rPr lang="zh-CN" altLang="en-US" dirty="0" smtClean="0"/>
              <a:t>关中断</a:t>
            </a:r>
          </a:p>
          <a:p>
            <a:r>
              <a:rPr lang="en-US" dirty="0" smtClean="0"/>
              <a:t>    for(</a:t>
            </a:r>
            <a:r>
              <a:rPr lang="en-US" dirty="0" err="1" smtClean="0"/>
              <a:t>i</a:t>
            </a:r>
            <a:r>
              <a:rPr lang="en-US" dirty="0" smtClean="0"/>
              <a:t>=</a:t>
            </a:r>
            <a:r>
              <a:rPr lang="en-US" dirty="0" err="1" smtClean="0"/>
              <a:t>dstAddr;i</a:t>
            </a:r>
            <a:r>
              <a:rPr lang="en-US" dirty="0" smtClean="0"/>
              <a:t>&lt;</a:t>
            </a:r>
            <a:r>
              <a:rPr lang="en-US" dirty="0" err="1" smtClean="0"/>
              <a:t>dstAddr+length;i</a:t>
            </a:r>
            <a:r>
              <a:rPr lang="en-US" dirty="0" smtClean="0"/>
              <a:t>+=4)	//</a:t>
            </a:r>
            <a:r>
              <a:rPr lang="zh-CN" altLang="en-US" dirty="0" smtClean="0"/>
              <a:t>计算校验和</a:t>
            </a:r>
          </a:p>
          <a:p>
            <a:endParaRPr lang="zh-CN" altLang="en-US" dirty="0" smtClean="0"/>
          </a:p>
          <a:p>
            <a:endParaRPr lang="en-US" altLang="zh-CN" dirty="0" smtClean="0"/>
          </a:p>
        </p:txBody>
      </p:sp>
      <p:sp>
        <p:nvSpPr>
          <p:cNvPr id="2" name="标题 1"/>
          <p:cNvSpPr>
            <a:spLocks noGrp="1"/>
          </p:cNvSpPr>
          <p:nvPr>
            <p:ph type="title"/>
          </p:nvPr>
        </p:nvSpPr>
        <p:spPr/>
        <p:txBody>
          <a:bodyPr>
            <a:normAutofit fontScale="90000"/>
          </a:bodyPr>
          <a:lstStyle/>
          <a:p>
            <a:r>
              <a:rPr lang="en-US" dirty="0" smtClean="0"/>
              <a:t/>
            </a:r>
            <a:br>
              <a:rPr lang="en-US" dirty="0" smtClean="0"/>
            </a:br>
            <a:r>
              <a:rPr lang="en-US" dirty="0" smtClean="0"/>
              <a:t>DMA</a:t>
            </a:r>
            <a:r>
              <a:rPr lang="zh-CN" altLang="en-US" dirty="0" smtClean="0"/>
              <a:t>编程实例</a:t>
            </a:r>
            <a:br>
              <a:rPr lang="zh-CN" altLang="en-US" dirty="0" smtClean="0"/>
            </a:b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en-US" dirty="0" smtClean="0"/>
              <a:t> {</a:t>
            </a:r>
            <a:endParaRPr lang="zh-CN" altLang="en-US" dirty="0" smtClean="0"/>
          </a:p>
          <a:p>
            <a:r>
              <a:rPr lang="en-US" dirty="0" smtClean="0"/>
              <a:t>    memSum1+=*((U32 *)</a:t>
            </a:r>
            <a:r>
              <a:rPr lang="en-US" dirty="0" err="1" smtClean="0"/>
              <a:t>i</a:t>
            </a:r>
            <a:r>
              <a:rPr lang="en-US" dirty="0" smtClean="0"/>
              <a:t>)=i^0x55aa5aa5;</a:t>
            </a:r>
            <a:endParaRPr lang="zh-CN" altLang="en-US" dirty="0" smtClean="0"/>
          </a:p>
          <a:p>
            <a:r>
              <a:rPr lang="en-US" dirty="0" smtClean="0"/>
              <a:t>    }</a:t>
            </a:r>
            <a:endParaRPr lang="zh-CN" altLang="en-US" dirty="0" smtClean="0"/>
          </a:p>
          <a:p>
            <a:r>
              <a:rPr lang="en-US" dirty="0" smtClean="0"/>
              <a:t>    PRINTF("memSum0=%x,memSum1=%x\n",memSum0,memSum1);</a:t>
            </a:r>
            <a:endParaRPr lang="zh-CN" altLang="en-US" dirty="0" smtClean="0"/>
          </a:p>
          <a:p>
            <a:r>
              <a:rPr lang="en-US" dirty="0" smtClean="0"/>
              <a:t>    if(memSum0==memSum1)         	//</a:t>
            </a:r>
            <a:r>
              <a:rPr lang="zh-CN" altLang="en-US" dirty="0" smtClean="0"/>
              <a:t>比较校验和</a:t>
            </a:r>
          </a:p>
          <a:p>
            <a:r>
              <a:rPr lang="en-US" dirty="0" smtClean="0"/>
              <a:t>    PRINTF("DMA test result---------------------O.K.\n");</a:t>
            </a:r>
            <a:endParaRPr lang="zh-CN" altLang="en-US" dirty="0" smtClean="0"/>
          </a:p>
          <a:p>
            <a:r>
              <a:rPr lang="en-US" dirty="0" smtClean="0"/>
              <a:t>    else </a:t>
            </a:r>
            <a:endParaRPr lang="zh-CN" altLang="en-US" dirty="0" smtClean="0"/>
          </a:p>
          <a:p>
            <a:r>
              <a:rPr lang="en-US" dirty="0" smtClean="0"/>
              <a:t>    PRINTF("DMA test result---------------------ERROR!!!\n");</a:t>
            </a:r>
            <a:endParaRPr lang="zh-CN" altLang="en-US" dirty="0" smtClean="0"/>
          </a:p>
          <a:p>
            <a:r>
              <a:rPr lang="en-US" dirty="0" smtClean="0"/>
              <a:t>}</a:t>
            </a:r>
            <a:endParaRPr lang="zh-CN" altLang="en-US" dirty="0" smtClean="0"/>
          </a:p>
          <a:p>
            <a:r>
              <a:rPr lang="en-US" dirty="0" smtClean="0"/>
              <a:t>static void Dma0Done(void)	//</a:t>
            </a:r>
            <a:r>
              <a:rPr lang="zh-CN" altLang="en-US" dirty="0" smtClean="0"/>
              <a:t>中断处理函数</a:t>
            </a:r>
          </a:p>
          <a:p>
            <a:r>
              <a:rPr lang="en-US" dirty="0" smtClean="0"/>
              <a:t>{</a:t>
            </a:r>
            <a:endParaRPr lang="zh-CN" altLang="en-US" dirty="0" smtClean="0"/>
          </a:p>
          <a:p>
            <a:r>
              <a:rPr lang="en-US" dirty="0" smtClean="0"/>
              <a:t>    </a:t>
            </a:r>
            <a:r>
              <a:rPr lang="en-US" dirty="0" err="1" smtClean="0"/>
              <a:t>Irq_Clear</a:t>
            </a:r>
            <a:r>
              <a:rPr lang="en-US" dirty="0" smtClean="0"/>
              <a:t>(IRQ_DMA0);</a:t>
            </a:r>
            <a:endParaRPr lang="zh-CN" altLang="en-US" dirty="0" smtClean="0"/>
          </a:p>
          <a:p>
            <a:r>
              <a:rPr lang="en-US" dirty="0" smtClean="0"/>
              <a:t>    </a:t>
            </a:r>
            <a:r>
              <a:rPr lang="en-US" dirty="0" err="1" smtClean="0"/>
              <a:t>dmaDone</a:t>
            </a:r>
            <a:r>
              <a:rPr lang="en-US" dirty="0" smtClean="0"/>
              <a:t>=1;</a:t>
            </a:r>
            <a:endParaRPr lang="zh-CN" altLang="en-US" dirty="0" smtClean="0"/>
          </a:p>
          <a:p>
            <a:r>
              <a:rPr lang="en-US" dirty="0" smtClean="0"/>
              <a:t>}</a:t>
            </a:r>
            <a:endParaRPr lang="zh-CN" altLang="en-US" dirty="0"/>
          </a:p>
        </p:txBody>
      </p:sp>
      <p:sp>
        <p:nvSpPr>
          <p:cNvPr id="3" name="标题 2"/>
          <p:cNvSpPr>
            <a:spLocks noGrp="1"/>
          </p:cNvSpPr>
          <p:nvPr>
            <p:ph type="title"/>
          </p:nvPr>
        </p:nvSpPr>
        <p:spPr/>
        <p:txBody>
          <a:bodyPr/>
          <a:lstStyle/>
          <a:p>
            <a:r>
              <a:rPr lang="en-US" dirty="0" smtClean="0"/>
              <a:t>DMA</a:t>
            </a:r>
            <a:r>
              <a:rPr lang="zh-CN" altLang="en-US" dirty="0" smtClean="0"/>
              <a:t>编程实例</a:t>
            </a:r>
            <a:endParaRPr lang="zh-CN" altLang="en-US" b="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r>
              <a:rPr lang="en-US" dirty="0" smtClean="0"/>
              <a:t>S3C2410X</a:t>
            </a:r>
            <a:r>
              <a:rPr lang="zh-CN" altLang="en-US" dirty="0" smtClean="0"/>
              <a:t>有</a:t>
            </a:r>
            <a:r>
              <a:rPr lang="en-US" dirty="0" smtClean="0"/>
              <a:t>117</a:t>
            </a:r>
            <a:r>
              <a:rPr lang="zh-CN" altLang="en-US" dirty="0" smtClean="0"/>
              <a:t>个多功能的输入</a:t>
            </a:r>
            <a:r>
              <a:rPr lang="en-US" dirty="0" smtClean="0"/>
              <a:t>/</a:t>
            </a:r>
            <a:r>
              <a:rPr lang="zh-CN" altLang="en-US" dirty="0" smtClean="0"/>
              <a:t>输出引脚，这些端口是：</a:t>
            </a:r>
          </a:p>
          <a:p>
            <a:r>
              <a:rPr lang="en-US" dirty="0" smtClean="0"/>
              <a:t>●  </a:t>
            </a:r>
            <a:r>
              <a:rPr lang="zh-CN" altLang="en-US" dirty="0" smtClean="0"/>
              <a:t>端口</a:t>
            </a:r>
            <a:r>
              <a:rPr lang="en-US" dirty="0" smtClean="0"/>
              <a:t>A(GPA)</a:t>
            </a:r>
            <a:r>
              <a:rPr lang="zh-CN" altLang="en-US" dirty="0" smtClean="0"/>
              <a:t>：</a:t>
            </a:r>
            <a:r>
              <a:rPr lang="en-US" dirty="0" smtClean="0"/>
              <a:t>23</a:t>
            </a:r>
            <a:r>
              <a:rPr lang="zh-CN" altLang="en-US" dirty="0" smtClean="0"/>
              <a:t>个输出口；</a:t>
            </a:r>
          </a:p>
          <a:p>
            <a:r>
              <a:rPr lang="en-US" dirty="0" smtClean="0"/>
              <a:t>●  </a:t>
            </a:r>
            <a:r>
              <a:rPr lang="zh-CN" altLang="en-US" dirty="0" smtClean="0"/>
              <a:t>端口</a:t>
            </a:r>
            <a:r>
              <a:rPr lang="en-US" dirty="0" smtClean="0"/>
              <a:t>B(GPB)</a:t>
            </a:r>
            <a:r>
              <a:rPr lang="zh-CN" altLang="en-US" dirty="0" smtClean="0"/>
              <a:t>：</a:t>
            </a:r>
            <a:r>
              <a:rPr lang="en-US" dirty="0" smtClean="0"/>
              <a:t>11</a:t>
            </a:r>
            <a:r>
              <a:rPr lang="zh-CN" altLang="en-US" dirty="0" smtClean="0"/>
              <a:t>个输入输出口；</a:t>
            </a:r>
          </a:p>
          <a:p>
            <a:r>
              <a:rPr lang="en-US" dirty="0" smtClean="0"/>
              <a:t>●  </a:t>
            </a:r>
            <a:r>
              <a:rPr lang="zh-CN" altLang="en-US" dirty="0" smtClean="0"/>
              <a:t>端口</a:t>
            </a:r>
            <a:r>
              <a:rPr lang="en-US" dirty="0" smtClean="0"/>
              <a:t>C(GPC)</a:t>
            </a:r>
            <a:r>
              <a:rPr lang="zh-CN" altLang="en-US" dirty="0" smtClean="0"/>
              <a:t>：</a:t>
            </a:r>
            <a:r>
              <a:rPr lang="en-US" dirty="0" smtClean="0"/>
              <a:t>16</a:t>
            </a:r>
            <a:r>
              <a:rPr lang="zh-CN" altLang="en-US" dirty="0" smtClean="0"/>
              <a:t>个输入输出口；</a:t>
            </a:r>
          </a:p>
          <a:p>
            <a:r>
              <a:rPr lang="en-US" dirty="0" smtClean="0"/>
              <a:t>●  </a:t>
            </a:r>
            <a:r>
              <a:rPr lang="zh-CN" altLang="en-US" dirty="0" smtClean="0"/>
              <a:t>端口</a:t>
            </a:r>
            <a:r>
              <a:rPr lang="en-US" dirty="0" smtClean="0"/>
              <a:t>D(GPD)</a:t>
            </a:r>
            <a:r>
              <a:rPr lang="zh-CN" altLang="en-US" dirty="0" smtClean="0"/>
              <a:t>：</a:t>
            </a:r>
            <a:r>
              <a:rPr lang="en-US" dirty="0" smtClean="0"/>
              <a:t>16</a:t>
            </a:r>
            <a:r>
              <a:rPr lang="zh-CN" altLang="en-US" dirty="0" smtClean="0"/>
              <a:t>个输入输出口；</a:t>
            </a:r>
          </a:p>
          <a:p>
            <a:r>
              <a:rPr lang="en-US" dirty="0" smtClean="0"/>
              <a:t>●  </a:t>
            </a:r>
            <a:r>
              <a:rPr lang="zh-CN" altLang="en-US" dirty="0" smtClean="0"/>
              <a:t>端口</a:t>
            </a:r>
            <a:r>
              <a:rPr lang="en-US" dirty="0" smtClean="0"/>
              <a:t>E(GPE)</a:t>
            </a:r>
            <a:r>
              <a:rPr lang="zh-CN" altLang="en-US" dirty="0" smtClean="0"/>
              <a:t>：</a:t>
            </a:r>
            <a:r>
              <a:rPr lang="en-US" dirty="0" smtClean="0"/>
              <a:t>16</a:t>
            </a:r>
            <a:r>
              <a:rPr lang="zh-CN" altLang="en-US" dirty="0" smtClean="0"/>
              <a:t>个输入输出口；</a:t>
            </a:r>
          </a:p>
          <a:p>
            <a:r>
              <a:rPr lang="en-US" dirty="0" smtClean="0"/>
              <a:t>●  </a:t>
            </a:r>
            <a:r>
              <a:rPr lang="zh-CN" altLang="en-US" dirty="0" smtClean="0"/>
              <a:t>端口</a:t>
            </a:r>
            <a:r>
              <a:rPr lang="en-US" dirty="0" smtClean="0"/>
              <a:t>F(GPF)</a:t>
            </a:r>
            <a:r>
              <a:rPr lang="zh-CN" altLang="en-US" dirty="0" smtClean="0"/>
              <a:t>：</a:t>
            </a:r>
            <a:r>
              <a:rPr lang="en-US" dirty="0" smtClean="0"/>
              <a:t>8</a:t>
            </a:r>
            <a:r>
              <a:rPr lang="zh-CN" altLang="en-US" dirty="0" smtClean="0"/>
              <a:t>个输入输出口；</a:t>
            </a:r>
          </a:p>
          <a:p>
            <a:r>
              <a:rPr lang="en-US" dirty="0" smtClean="0"/>
              <a:t>●  </a:t>
            </a:r>
            <a:r>
              <a:rPr lang="zh-CN" altLang="en-US" dirty="0" smtClean="0"/>
              <a:t>端口</a:t>
            </a:r>
            <a:r>
              <a:rPr lang="en-US" dirty="0" smtClean="0"/>
              <a:t>G(GPG)</a:t>
            </a:r>
            <a:r>
              <a:rPr lang="zh-CN" altLang="en-US" dirty="0" smtClean="0"/>
              <a:t>：</a:t>
            </a:r>
            <a:r>
              <a:rPr lang="en-US" dirty="0" smtClean="0"/>
              <a:t>16</a:t>
            </a:r>
            <a:r>
              <a:rPr lang="zh-CN" altLang="en-US" dirty="0" smtClean="0"/>
              <a:t>个输入输出口；</a:t>
            </a:r>
          </a:p>
          <a:p>
            <a:r>
              <a:rPr lang="en-US" dirty="0" smtClean="0"/>
              <a:t>●  </a:t>
            </a:r>
            <a:r>
              <a:rPr lang="zh-CN" altLang="en-US" dirty="0" smtClean="0"/>
              <a:t>端口</a:t>
            </a:r>
            <a:r>
              <a:rPr lang="en-US" dirty="0" smtClean="0"/>
              <a:t>H(GPH)</a:t>
            </a:r>
            <a:r>
              <a:rPr lang="zh-CN" altLang="en-US" dirty="0" smtClean="0"/>
              <a:t>：</a:t>
            </a:r>
            <a:r>
              <a:rPr lang="en-US" dirty="0" smtClean="0"/>
              <a:t>11</a:t>
            </a:r>
            <a:r>
              <a:rPr lang="zh-CN" altLang="en-US" dirty="0" smtClean="0"/>
              <a:t>个输入输出口。</a:t>
            </a:r>
            <a:endParaRPr lang="en-US" altLang="zh-CN" dirty="0" smtClean="0"/>
          </a:p>
          <a:p>
            <a:r>
              <a:rPr lang="zh-CN" altLang="en-US" dirty="0" smtClean="0"/>
              <a:t>每个端口可以根据系统配置和设计需求通过软件配置成相应的功能。在启动主程序之前，必须定义好每个引脚的功能。如果某个引脚不用作复用功能，则可以将它配置成</a:t>
            </a:r>
            <a:r>
              <a:rPr lang="en-US" dirty="0" smtClean="0"/>
              <a:t>I/O</a:t>
            </a:r>
            <a:r>
              <a:rPr lang="zh-CN" altLang="en-US" dirty="0" smtClean="0"/>
              <a:t>脚。</a:t>
            </a:r>
            <a:r>
              <a:rPr lang="en-US" dirty="0" smtClean="0"/>
              <a:t>S3C2410X</a:t>
            </a:r>
            <a:r>
              <a:rPr lang="zh-CN" altLang="en-US" dirty="0" smtClean="0"/>
              <a:t>的</a:t>
            </a:r>
            <a:r>
              <a:rPr lang="en-US" dirty="0" smtClean="0"/>
              <a:t>I/O</a:t>
            </a:r>
            <a:r>
              <a:rPr lang="zh-CN" altLang="en-US" dirty="0" smtClean="0"/>
              <a:t>口配置如表</a:t>
            </a:r>
            <a:r>
              <a:rPr lang="en-US" dirty="0" smtClean="0"/>
              <a:t>4-22</a:t>
            </a:r>
            <a:r>
              <a:rPr lang="zh-CN" altLang="en-US" dirty="0" smtClean="0"/>
              <a:t>所示。</a:t>
            </a:r>
          </a:p>
          <a:p>
            <a:endParaRPr lang="zh-CN" altLang="en-US" dirty="0" smtClean="0"/>
          </a:p>
          <a:p>
            <a:endParaRPr lang="en-US" altLang="zh-CN" dirty="0" smtClean="0"/>
          </a:p>
        </p:txBody>
      </p:sp>
      <p:sp>
        <p:nvSpPr>
          <p:cNvPr id="2" name="标题 1"/>
          <p:cNvSpPr>
            <a:spLocks noGrp="1"/>
          </p:cNvSpPr>
          <p:nvPr>
            <p:ph type="title"/>
          </p:nvPr>
        </p:nvSpPr>
        <p:spPr/>
        <p:txBody>
          <a:bodyPr>
            <a:normAutofit/>
          </a:bodyPr>
          <a:lstStyle/>
          <a:p>
            <a:r>
              <a:rPr lang="en-US" sz="3700" dirty="0" smtClean="0"/>
              <a:t>S3C2410X I/O</a:t>
            </a:r>
            <a:r>
              <a:rPr lang="zh-CN" altLang="en-US" sz="3700" dirty="0" smtClean="0"/>
              <a:t>端口的工作机制 </a:t>
            </a:r>
            <a:endParaRPr lang="zh-CN" altLang="en-US" sz="3700"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700" dirty="0" smtClean="0"/>
              <a:t>S3C2410X I/O</a:t>
            </a:r>
            <a:r>
              <a:rPr lang="zh-CN" altLang="en-US" sz="3700" dirty="0" smtClean="0"/>
              <a:t>端口的工作机制 </a:t>
            </a:r>
            <a:endParaRPr lang="zh-CN" altLang="en-US" sz="3700"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1506" name="Picture 2"/>
          <p:cNvPicPr>
            <a:picLocks noGrp="1" noChangeAspect="1" noChangeArrowheads="1"/>
          </p:cNvPicPr>
          <p:nvPr>
            <p:ph idx="1"/>
          </p:nvPr>
        </p:nvPicPr>
        <p:blipFill>
          <a:blip r:embed="rId2"/>
          <a:srcRect/>
          <a:stretch>
            <a:fillRect/>
          </a:stretch>
        </p:blipFill>
        <p:spPr bwMode="auto">
          <a:xfrm>
            <a:off x="1428513" y="1481138"/>
            <a:ext cx="6286973" cy="4525962"/>
          </a:xfrm>
          <a:prstGeom prst="rect">
            <a:avLst/>
          </a:prstGeom>
          <a:noFill/>
          <a:ln w="9525">
            <a:noFill/>
            <a:miter lim="800000"/>
            <a:headEnd/>
            <a:tailEnd/>
          </a:ln>
          <a:effectLst/>
        </p:spPr>
      </p:pic>
      <p:sp>
        <p:nvSpPr>
          <p:cNvPr id="8" name="TextBox 7"/>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700" dirty="0" smtClean="0"/>
              <a:t>S3C2410X I/O</a:t>
            </a:r>
            <a:r>
              <a:rPr lang="zh-CN" altLang="en-US" sz="3700" dirty="0" smtClean="0"/>
              <a:t>端口的工作机制 </a:t>
            </a:r>
            <a:endParaRPr lang="zh-CN" altLang="en-US" sz="3700"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2530" name="Picture 2"/>
          <p:cNvPicPr>
            <a:picLocks noGrp="1" noChangeAspect="1" noChangeArrowheads="1"/>
          </p:cNvPicPr>
          <p:nvPr>
            <p:ph idx="1"/>
          </p:nvPr>
        </p:nvPicPr>
        <p:blipFill>
          <a:blip r:embed="rId2"/>
          <a:srcRect/>
          <a:stretch>
            <a:fillRect/>
          </a:stretch>
        </p:blipFill>
        <p:spPr bwMode="auto">
          <a:xfrm>
            <a:off x="1207486" y="1214422"/>
            <a:ext cx="6729027" cy="4525962"/>
          </a:xfrm>
          <a:prstGeom prst="rect">
            <a:avLst/>
          </a:prstGeom>
          <a:noFill/>
          <a:ln w="9525">
            <a:noFill/>
            <a:miter lim="800000"/>
            <a:headEnd/>
            <a:tailEnd/>
          </a:ln>
          <a:effectLst/>
        </p:spPr>
      </p:pic>
      <p:pic>
        <p:nvPicPr>
          <p:cNvPr id="22531" name="Picture 3"/>
          <p:cNvPicPr>
            <a:picLocks noChangeAspect="1" noChangeArrowheads="1"/>
          </p:cNvPicPr>
          <p:nvPr/>
        </p:nvPicPr>
        <p:blipFill>
          <a:blip r:embed="rId3"/>
          <a:srcRect/>
          <a:stretch>
            <a:fillRect/>
          </a:stretch>
        </p:blipFill>
        <p:spPr bwMode="auto">
          <a:xfrm>
            <a:off x="1133475" y="5786454"/>
            <a:ext cx="6877050" cy="247650"/>
          </a:xfrm>
          <a:prstGeom prst="rect">
            <a:avLst/>
          </a:prstGeom>
          <a:noFill/>
          <a:ln w="9525">
            <a:noFill/>
            <a:miter lim="800000"/>
            <a:headEnd/>
            <a:tailEnd/>
          </a:ln>
          <a:effectLst/>
        </p:spPr>
      </p:pic>
      <p:sp>
        <p:nvSpPr>
          <p:cNvPr id="10" name="TextBox 9"/>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700" dirty="0" smtClean="0"/>
              <a:t>S3C2410X I/O</a:t>
            </a:r>
            <a:r>
              <a:rPr lang="zh-CN" altLang="en-US" sz="3700" dirty="0" smtClean="0"/>
              <a:t>端口的工作机制 </a:t>
            </a:r>
            <a:endParaRPr lang="zh-CN" altLang="en-US" sz="3700"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3554" name="Picture 2"/>
          <p:cNvPicPr>
            <a:picLocks noGrp="1" noChangeAspect="1" noChangeArrowheads="1"/>
          </p:cNvPicPr>
          <p:nvPr>
            <p:ph idx="1"/>
          </p:nvPr>
        </p:nvPicPr>
        <p:blipFill>
          <a:blip r:embed="rId2"/>
          <a:srcRect/>
          <a:stretch>
            <a:fillRect/>
          </a:stretch>
        </p:blipFill>
        <p:spPr bwMode="auto">
          <a:xfrm>
            <a:off x="1360596" y="1481138"/>
            <a:ext cx="6422808" cy="4525962"/>
          </a:xfrm>
          <a:prstGeom prst="rect">
            <a:avLst/>
          </a:prstGeom>
          <a:noFill/>
          <a:ln w="9525">
            <a:noFill/>
            <a:miter lim="800000"/>
            <a:headEnd/>
            <a:tailEnd/>
          </a:ln>
          <a:effectLst/>
        </p:spPr>
      </p:pic>
      <p:sp>
        <p:nvSpPr>
          <p:cNvPr id="10" name="TextBox 9"/>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700" dirty="0" smtClean="0"/>
              <a:t>S3C2410X I/O</a:t>
            </a:r>
            <a:r>
              <a:rPr lang="zh-CN" altLang="en-US" sz="3700" dirty="0" smtClean="0"/>
              <a:t>端口的工作机制 </a:t>
            </a: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4578" name="Picture 2"/>
          <p:cNvPicPr>
            <a:picLocks noGrp="1" noChangeAspect="1" noChangeArrowheads="1"/>
          </p:cNvPicPr>
          <p:nvPr>
            <p:ph idx="1"/>
          </p:nvPr>
        </p:nvPicPr>
        <p:blipFill>
          <a:blip r:embed="rId2"/>
          <a:srcRect/>
          <a:stretch>
            <a:fillRect/>
          </a:stretch>
        </p:blipFill>
        <p:spPr bwMode="auto">
          <a:xfrm>
            <a:off x="1128712" y="1857364"/>
            <a:ext cx="6886575" cy="2914650"/>
          </a:xfrm>
          <a:prstGeom prst="rect">
            <a:avLst/>
          </a:prstGeom>
          <a:noFill/>
          <a:ln w="9525">
            <a:noFill/>
            <a:miter lim="800000"/>
            <a:headEnd/>
            <a:tailEnd/>
          </a:ln>
          <a:effectLst/>
        </p:spPr>
      </p:pic>
      <p:sp>
        <p:nvSpPr>
          <p:cNvPr id="10" name="TextBox 9"/>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62500" lnSpcReduction="20000"/>
          </a:bodyPr>
          <a:lstStyle/>
          <a:p>
            <a:r>
              <a:rPr lang="zh-CN" altLang="en-US" dirty="0" smtClean="0"/>
              <a:t>在</a:t>
            </a:r>
            <a:r>
              <a:rPr lang="en-US" dirty="0" smtClean="0"/>
              <a:t>S3C2410X</a:t>
            </a:r>
            <a:r>
              <a:rPr lang="zh-CN" altLang="en-US" dirty="0" smtClean="0"/>
              <a:t>中，大部分端口都是复用的，因此需要决定每个引脚使用哪个功能。配置这些端口，要通过设置一系列寄存器来实现。与</a:t>
            </a:r>
            <a:r>
              <a:rPr lang="en-US" dirty="0" smtClean="0"/>
              <a:t>I/O</a:t>
            </a:r>
            <a:r>
              <a:rPr lang="zh-CN" altLang="en-US" dirty="0" smtClean="0"/>
              <a:t>端口配置相关的寄存器包括端口配置寄存器、端口数据寄存器、端口上拉电阻寄存器、外部中断控制寄存器、杂项控制寄存器等。</a:t>
            </a:r>
          </a:p>
          <a:p>
            <a:r>
              <a:rPr lang="zh-CN" altLang="en-US" dirty="0" smtClean="0"/>
              <a:t>端口控制寄存器（</a:t>
            </a:r>
            <a:r>
              <a:rPr lang="en-US" dirty="0" err="1" smtClean="0"/>
              <a:t>GPnCON</a:t>
            </a:r>
            <a:r>
              <a:rPr lang="zh-CN" altLang="en-US" dirty="0" smtClean="0"/>
              <a:t>）：决定每个引脚的功能。如果</a:t>
            </a:r>
            <a:r>
              <a:rPr lang="en-US" dirty="0" smtClean="0"/>
              <a:t>GPF0</a:t>
            </a:r>
            <a:r>
              <a:rPr lang="zh-CN" altLang="en-US" dirty="0" smtClean="0"/>
              <a:t>～</a:t>
            </a:r>
            <a:r>
              <a:rPr lang="en-US" dirty="0" smtClean="0"/>
              <a:t>GPF7</a:t>
            </a:r>
            <a:r>
              <a:rPr lang="zh-CN" altLang="en-US" dirty="0" smtClean="0"/>
              <a:t>和</a:t>
            </a:r>
            <a:r>
              <a:rPr lang="en-US" dirty="0" smtClean="0"/>
              <a:t>GPG0</a:t>
            </a:r>
            <a:r>
              <a:rPr lang="zh-CN" altLang="en-US" dirty="0" smtClean="0"/>
              <a:t>～</a:t>
            </a:r>
            <a:r>
              <a:rPr lang="en-US" dirty="0" smtClean="0"/>
              <a:t>GPG7</a:t>
            </a:r>
            <a:r>
              <a:rPr lang="zh-CN" altLang="en-US" dirty="0" smtClean="0"/>
              <a:t>用于掉电模式的唤醒信号，这些端口必须被配置成中断模式。</a:t>
            </a:r>
          </a:p>
          <a:p>
            <a:r>
              <a:rPr lang="zh-CN" altLang="en-US" dirty="0" smtClean="0"/>
              <a:t>端口数据寄存器（</a:t>
            </a:r>
            <a:r>
              <a:rPr lang="en-US" dirty="0" smtClean="0"/>
              <a:t>GPADAT-GPHDAT</a:t>
            </a:r>
            <a:r>
              <a:rPr lang="zh-CN" altLang="en-US" dirty="0" smtClean="0"/>
              <a:t>）：如果端口被配置成输出端口，可以向</a:t>
            </a:r>
            <a:r>
              <a:rPr lang="en-US" dirty="0" err="1" smtClean="0"/>
              <a:t>GPnDAT</a:t>
            </a:r>
            <a:r>
              <a:rPr lang="zh-CN" altLang="en-US" dirty="0" smtClean="0"/>
              <a:t>中的相关位写入数据；如果端口被配置成输入端口，可以从</a:t>
            </a:r>
            <a:r>
              <a:rPr lang="en-US" dirty="0" err="1" smtClean="0"/>
              <a:t>GPnDAT</a:t>
            </a:r>
            <a:r>
              <a:rPr lang="zh-CN" altLang="en-US" dirty="0" smtClean="0"/>
              <a:t>中的相关位读入数据。</a:t>
            </a:r>
          </a:p>
          <a:p>
            <a:r>
              <a:rPr lang="zh-CN" altLang="en-US" dirty="0" smtClean="0"/>
              <a:t>端口上拉电阻寄存器（</a:t>
            </a:r>
            <a:r>
              <a:rPr lang="en-US" dirty="0" smtClean="0"/>
              <a:t>GPBUP-GPHUP</a:t>
            </a:r>
            <a:r>
              <a:rPr lang="zh-CN" altLang="en-US" dirty="0" smtClean="0"/>
              <a:t>）：端口上拉电阻寄存器控制每个端口组的上拉电阻的使能和禁止。当相关位为</a:t>
            </a:r>
            <a:r>
              <a:rPr lang="en-US" dirty="0" smtClean="0"/>
              <a:t>0</a:t>
            </a:r>
            <a:r>
              <a:rPr lang="zh-CN" altLang="en-US" dirty="0" smtClean="0"/>
              <a:t>，上拉电阻使能；当相关位为</a:t>
            </a:r>
            <a:r>
              <a:rPr lang="en-US" dirty="0" smtClean="0"/>
              <a:t>1</a:t>
            </a:r>
            <a:r>
              <a:rPr lang="zh-CN" altLang="en-US" dirty="0" smtClean="0"/>
              <a:t>，上拉电阻禁止；当端口上拉电阻寄存器使能时，不管引脚选择什么功能（输入、输出、数据、外部中断等），上拉电阻都工作。</a:t>
            </a:r>
          </a:p>
          <a:p>
            <a:r>
              <a:rPr lang="zh-CN" altLang="en-US" dirty="0" smtClean="0"/>
              <a:t>外部中断控制寄存器（</a:t>
            </a:r>
            <a:r>
              <a:rPr lang="en-US" dirty="0" smtClean="0"/>
              <a:t>EXTINTN</a:t>
            </a:r>
            <a:r>
              <a:rPr lang="zh-CN" altLang="en-US" dirty="0" smtClean="0"/>
              <a:t>）：</a:t>
            </a:r>
            <a:r>
              <a:rPr lang="en-US" dirty="0" smtClean="0"/>
              <a:t>24</a:t>
            </a:r>
            <a:r>
              <a:rPr lang="zh-CN" altLang="en-US" dirty="0" smtClean="0"/>
              <a:t>个外部中断可响应各种信号请求方式。</a:t>
            </a:r>
            <a:r>
              <a:rPr lang="en-US" dirty="0" err="1" smtClean="0"/>
              <a:t>EXTINTn</a:t>
            </a:r>
            <a:r>
              <a:rPr lang="zh-CN" altLang="en-US" dirty="0" smtClean="0"/>
              <a:t>寄存器可以配置如下信号请求方式：低电平触发、高电平触发、上升沿触发、下降沿触发、双边沿触发。</a:t>
            </a:r>
          </a:p>
          <a:p>
            <a:r>
              <a:rPr lang="zh-CN" altLang="en-US" dirty="0" smtClean="0"/>
              <a:t>杂项控制寄存器（</a:t>
            </a:r>
            <a:r>
              <a:rPr lang="en-US" dirty="0" smtClean="0"/>
              <a:t>MISCCR</a:t>
            </a:r>
            <a:r>
              <a:rPr lang="zh-CN" altLang="en-US" dirty="0" smtClean="0"/>
              <a:t>）：用于控制数据端口上的上拉电阻、高阻状态、</a:t>
            </a:r>
            <a:r>
              <a:rPr lang="en-US" dirty="0" smtClean="0"/>
              <a:t>USB Pad</a:t>
            </a:r>
            <a:r>
              <a:rPr lang="zh-CN" altLang="en-US" dirty="0" smtClean="0"/>
              <a:t>和</a:t>
            </a:r>
            <a:r>
              <a:rPr lang="en-US" dirty="0" smtClean="0"/>
              <a:t>CLKOUT</a:t>
            </a:r>
            <a:r>
              <a:rPr lang="zh-CN" altLang="en-US" dirty="0" smtClean="0"/>
              <a:t>的选择。</a:t>
            </a:r>
          </a:p>
          <a:p>
            <a:endParaRPr lang="zh-CN" altLang="en-US" dirty="0"/>
          </a:p>
        </p:txBody>
      </p:sp>
      <p:sp>
        <p:nvSpPr>
          <p:cNvPr id="3" name="标题 2"/>
          <p:cNvSpPr>
            <a:spLocks noGrp="1"/>
          </p:cNvSpPr>
          <p:nvPr>
            <p:ph type="title"/>
          </p:nvPr>
        </p:nvSpPr>
        <p:spPr/>
        <p:txBody>
          <a:bodyPr/>
          <a:lstStyle/>
          <a:p>
            <a:r>
              <a:rPr lang="en-US" dirty="0" smtClean="0"/>
              <a:t>S3C2410X I/O</a:t>
            </a:r>
            <a:r>
              <a:rPr lang="zh-CN" altLang="en-US" dirty="0" smtClean="0"/>
              <a:t>端口的工作机制 </a:t>
            </a:r>
            <a:endParaRPr lang="zh-CN" altLang="en-US"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sz="3700" dirty="0" smtClean="0"/>
              <a:t>S3C2410X I/O</a:t>
            </a:r>
            <a:r>
              <a:rPr lang="zh-CN" altLang="en-US" sz="3700" dirty="0" smtClean="0"/>
              <a:t>端口的工作机制 </a:t>
            </a:r>
            <a:endParaRPr lang="zh-CN" altLang="en-US" sz="3700" dirty="0"/>
          </a:p>
        </p:txBody>
      </p:sp>
      <p:pic>
        <p:nvPicPr>
          <p:cNvPr id="25602" name="Picture 2"/>
          <p:cNvPicPr>
            <a:picLocks noGrp="1" noChangeAspect="1" noChangeArrowheads="1"/>
          </p:cNvPicPr>
          <p:nvPr>
            <p:ph idx="1"/>
          </p:nvPr>
        </p:nvPicPr>
        <p:blipFill>
          <a:blip r:embed="rId2"/>
          <a:srcRect/>
          <a:stretch>
            <a:fillRect/>
          </a:stretch>
        </p:blipFill>
        <p:spPr bwMode="auto">
          <a:xfrm>
            <a:off x="642937" y="1714488"/>
            <a:ext cx="7858125" cy="2933700"/>
          </a:xfrm>
          <a:prstGeom prst="rect">
            <a:avLst/>
          </a:prstGeom>
          <a:noFill/>
          <a:ln w="9525">
            <a:noFill/>
            <a:miter lim="800000"/>
            <a:headEnd/>
            <a:tailEnd/>
          </a:ln>
          <a:effectLst/>
        </p:spPr>
      </p:pic>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sz="3700" dirty="0" smtClean="0"/>
              <a:t>S3C2410X I/O</a:t>
            </a:r>
            <a:r>
              <a:rPr lang="zh-CN" altLang="en-US" sz="3700" dirty="0" smtClean="0"/>
              <a:t>端口的工作机制 </a:t>
            </a:r>
          </a:p>
        </p:txBody>
      </p:sp>
      <p:pic>
        <p:nvPicPr>
          <p:cNvPr id="26626" name="Picture 2"/>
          <p:cNvPicPr>
            <a:picLocks noGrp="1" noChangeAspect="1" noChangeArrowheads="1"/>
          </p:cNvPicPr>
          <p:nvPr>
            <p:ph idx="1"/>
          </p:nvPr>
        </p:nvPicPr>
        <p:blipFill>
          <a:blip r:embed="rId2"/>
          <a:srcRect/>
          <a:stretch>
            <a:fillRect/>
          </a:stretch>
        </p:blipFill>
        <p:spPr bwMode="auto">
          <a:xfrm>
            <a:off x="481012" y="1643050"/>
            <a:ext cx="8181975" cy="3667125"/>
          </a:xfrm>
          <a:prstGeom prst="rect">
            <a:avLst/>
          </a:prstGeom>
          <a:noFill/>
          <a:ln w="9525">
            <a:noFill/>
            <a:miter lim="800000"/>
            <a:headEnd/>
            <a:tailEnd/>
          </a:ln>
          <a:effectLst/>
        </p:spPr>
      </p:pic>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r>
              <a:rPr lang="en-US" b="1" dirty="0" smtClean="0"/>
              <a:t>2</a:t>
            </a:r>
            <a:r>
              <a:rPr lang="zh-CN" altLang="en-US" b="1" dirty="0" smtClean="0"/>
              <a:t>．系统管理器</a:t>
            </a:r>
          </a:p>
          <a:p>
            <a:r>
              <a:rPr lang="en-US" dirty="0" smtClean="0"/>
              <a:t>●  </a:t>
            </a:r>
            <a:r>
              <a:rPr lang="zh-CN" altLang="en-US" dirty="0" smtClean="0"/>
              <a:t>支持小</a:t>
            </a:r>
            <a:r>
              <a:rPr lang="en-US" dirty="0" smtClean="0"/>
              <a:t>/</a:t>
            </a:r>
            <a:r>
              <a:rPr lang="zh-CN" altLang="en-US" dirty="0" smtClean="0"/>
              <a:t>大端模式；</a:t>
            </a:r>
            <a:r>
              <a:rPr lang="en-US" dirty="0" smtClean="0"/>
              <a:t> </a:t>
            </a:r>
            <a:endParaRPr lang="zh-CN" altLang="en-US" dirty="0" smtClean="0"/>
          </a:p>
          <a:p>
            <a:r>
              <a:rPr lang="en-US" dirty="0" smtClean="0"/>
              <a:t>●  </a:t>
            </a:r>
            <a:r>
              <a:rPr lang="zh-CN" altLang="en-US" dirty="0" smtClean="0"/>
              <a:t>寻址空间：每个</a:t>
            </a:r>
            <a:r>
              <a:rPr lang="en-US" dirty="0" smtClean="0"/>
              <a:t>bank 128MB</a:t>
            </a:r>
            <a:r>
              <a:rPr lang="zh-CN" altLang="en-US" dirty="0" smtClean="0"/>
              <a:t>（总共</a:t>
            </a:r>
            <a:r>
              <a:rPr lang="en-US" dirty="0" smtClean="0"/>
              <a:t>1GB</a:t>
            </a:r>
            <a:r>
              <a:rPr lang="zh-CN" altLang="en-US" dirty="0" smtClean="0"/>
              <a:t>）；</a:t>
            </a:r>
          </a:p>
          <a:p>
            <a:r>
              <a:rPr lang="en-US" dirty="0" smtClean="0"/>
              <a:t>●  </a:t>
            </a:r>
            <a:r>
              <a:rPr lang="zh-CN" altLang="en-US" dirty="0" smtClean="0"/>
              <a:t>支持每个</a:t>
            </a:r>
            <a:r>
              <a:rPr lang="en-US" dirty="0" smtClean="0"/>
              <a:t>bank</a:t>
            </a:r>
            <a:r>
              <a:rPr lang="zh-CN" altLang="en-US" dirty="0" smtClean="0"/>
              <a:t>可编程的</a:t>
            </a:r>
            <a:r>
              <a:rPr lang="en-US" dirty="0" smtClean="0"/>
              <a:t>8/16/32</a:t>
            </a:r>
            <a:r>
              <a:rPr lang="zh-CN" altLang="en-US" dirty="0" smtClean="0"/>
              <a:t>位数据总线宽度；</a:t>
            </a:r>
          </a:p>
          <a:p>
            <a:r>
              <a:rPr lang="en-US" dirty="0" smtClean="0"/>
              <a:t>●  bank0</a:t>
            </a:r>
            <a:r>
              <a:rPr lang="zh-CN" altLang="en-US" dirty="0" smtClean="0"/>
              <a:t>到</a:t>
            </a:r>
            <a:r>
              <a:rPr lang="en-US" dirty="0" smtClean="0"/>
              <a:t>bank6</a:t>
            </a:r>
            <a:r>
              <a:rPr lang="zh-CN" altLang="en-US" dirty="0" smtClean="0"/>
              <a:t>具有固定的</a:t>
            </a:r>
            <a:r>
              <a:rPr lang="en-US" dirty="0" smtClean="0"/>
              <a:t>bank</a:t>
            </a:r>
            <a:r>
              <a:rPr lang="zh-CN" altLang="en-US" dirty="0" smtClean="0"/>
              <a:t>起始地址；</a:t>
            </a:r>
          </a:p>
          <a:p>
            <a:r>
              <a:rPr lang="en-US" dirty="0" smtClean="0"/>
              <a:t>●  bank7</a:t>
            </a:r>
            <a:r>
              <a:rPr lang="zh-CN" altLang="en-US" dirty="0" smtClean="0"/>
              <a:t>具有可编程的</a:t>
            </a:r>
            <a:r>
              <a:rPr lang="en-US" dirty="0" smtClean="0"/>
              <a:t>bank</a:t>
            </a:r>
            <a:r>
              <a:rPr lang="zh-CN" altLang="en-US" dirty="0" smtClean="0"/>
              <a:t>起始地址和</a:t>
            </a:r>
            <a:r>
              <a:rPr lang="en-US" dirty="0" smtClean="0"/>
              <a:t>bank</a:t>
            </a:r>
            <a:r>
              <a:rPr lang="zh-CN" altLang="en-US" dirty="0" smtClean="0"/>
              <a:t>大小；</a:t>
            </a:r>
          </a:p>
          <a:p>
            <a:r>
              <a:rPr lang="en-US" dirty="0" smtClean="0"/>
              <a:t>●  </a:t>
            </a:r>
            <a:r>
              <a:rPr lang="zh-CN" altLang="en-US" dirty="0" smtClean="0"/>
              <a:t>共有</a:t>
            </a:r>
            <a:r>
              <a:rPr lang="en-US" dirty="0" smtClean="0"/>
              <a:t>8</a:t>
            </a:r>
            <a:r>
              <a:rPr lang="zh-CN" altLang="en-US" dirty="0" smtClean="0"/>
              <a:t>个存储器</a:t>
            </a:r>
            <a:r>
              <a:rPr lang="en-US" dirty="0" smtClean="0"/>
              <a:t>bank</a:t>
            </a:r>
            <a:r>
              <a:rPr lang="zh-CN" altLang="en-US" dirty="0" smtClean="0"/>
              <a:t>：</a:t>
            </a:r>
            <a:r>
              <a:rPr lang="en-US" dirty="0" smtClean="0"/>
              <a:t>6</a:t>
            </a:r>
            <a:r>
              <a:rPr lang="zh-CN" altLang="en-US" dirty="0" smtClean="0"/>
              <a:t>个存储器</a:t>
            </a:r>
            <a:r>
              <a:rPr lang="en-US" dirty="0" smtClean="0"/>
              <a:t>bank</a:t>
            </a:r>
            <a:r>
              <a:rPr lang="zh-CN" altLang="en-US" dirty="0" smtClean="0"/>
              <a:t>用于</a:t>
            </a:r>
            <a:r>
              <a:rPr lang="en-US" dirty="0" smtClean="0"/>
              <a:t>ROM</a:t>
            </a:r>
            <a:r>
              <a:rPr lang="zh-CN" altLang="en-US" dirty="0" smtClean="0"/>
              <a:t>、</a:t>
            </a:r>
            <a:r>
              <a:rPr lang="en-US" dirty="0" smtClean="0"/>
              <a:t>SRAM</a:t>
            </a:r>
            <a:r>
              <a:rPr lang="zh-CN" altLang="en-US" dirty="0" smtClean="0"/>
              <a:t>，其他</a:t>
            </a:r>
            <a:r>
              <a:rPr lang="en-US" dirty="0" smtClean="0"/>
              <a:t>2</a:t>
            </a:r>
            <a:r>
              <a:rPr lang="zh-CN" altLang="en-US" dirty="0" smtClean="0"/>
              <a:t>个存储器</a:t>
            </a:r>
            <a:r>
              <a:rPr lang="en-US" dirty="0" smtClean="0"/>
              <a:t>bank</a:t>
            </a:r>
            <a:r>
              <a:rPr lang="zh-CN" altLang="en-US" dirty="0" smtClean="0"/>
              <a:t>用于</a:t>
            </a:r>
            <a:r>
              <a:rPr lang="en-US" dirty="0" smtClean="0"/>
              <a:t>ROM</a:t>
            </a:r>
            <a:r>
              <a:rPr lang="zh-CN" altLang="en-US" dirty="0" smtClean="0"/>
              <a:t>、</a:t>
            </a:r>
            <a:r>
              <a:rPr lang="en-US" dirty="0" smtClean="0"/>
              <a:t>SRAM</a:t>
            </a:r>
            <a:r>
              <a:rPr lang="zh-CN" altLang="en-US" dirty="0" smtClean="0"/>
              <a:t>、同步</a:t>
            </a:r>
            <a:r>
              <a:rPr lang="en-US" dirty="0" smtClean="0"/>
              <a:t>DRAM</a:t>
            </a:r>
            <a:r>
              <a:rPr lang="zh-CN" altLang="en-US" dirty="0" smtClean="0"/>
              <a:t>；</a:t>
            </a:r>
          </a:p>
          <a:p>
            <a:r>
              <a:rPr lang="en-US" dirty="0" smtClean="0"/>
              <a:t>●  </a:t>
            </a:r>
            <a:r>
              <a:rPr lang="zh-CN" altLang="en-US" dirty="0" smtClean="0"/>
              <a:t>所有的存储器</a:t>
            </a:r>
            <a:r>
              <a:rPr lang="en-US" dirty="0" smtClean="0"/>
              <a:t>bank</a:t>
            </a:r>
            <a:r>
              <a:rPr lang="zh-CN" altLang="en-US" dirty="0" smtClean="0"/>
              <a:t>具有可编程的操作周期；</a:t>
            </a:r>
            <a:r>
              <a:rPr lang="en-US" dirty="0" smtClean="0"/>
              <a:t> </a:t>
            </a:r>
            <a:endParaRPr lang="zh-CN" altLang="en-US" dirty="0" smtClean="0"/>
          </a:p>
          <a:p>
            <a:r>
              <a:rPr lang="en-US" dirty="0" smtClean="0"/>
              <a:t>●  </a:t>
            </a:r>
            <a:r>
              <a:rPr lang="zh-CN" altLang="en-US" dirty="0" smtClean="0"/>
              <a:t>支持外部等待信号延长总线周期；</a:t>
            </a:r>
            <a:r>
              <a:rPr lang="en-US" dirty="0" smtClean="0"/>
              <a:t> </a:t>
            </a:r>
            <a:endParaRPr lang="zh-CN" altLang="en-US" dirty="0" smtClean="0"/>
          </a:p>
          <a:p>
            <a:r>
              <a:rPr lang="en-US" dirty="0" smtClean="0"/>
              <a:t>●  </a:t>
            </a:r>
            <a:r>
              <a:rPr lang="zh-CN" altLang="en-US" dirty="0" smtClean="0"/>
              <a:t>支持掉电时的</a:t>
            </a:r>
            <a:r>
              <a:rPr lang="en-US" dirty="0" smtClean="0"/>
              <a:t>SDRAM</a:t>
            </a:r>
            <a:r>
              <a:rPr lang="zh-CN" altLang="en-US" dirty="0" smtClean="0"/>
              <a:t>自刷新模式；</a:t>
            </a:r>
            <a:r>
              <a:rPr lang="en-US" dirty="0" smtClean="0"/>
              <a:t> </a:t>
            </a:r>
            <a:endParaRPr lang="zh-CN" altLang="en-US" dirty="0" smtClean="0"/>
          </a:p>
          <a:p>
            <a:r>
              <a:rPr lang="en-US" dirty="0" smtClean="0"/>
              <a:t>●  </a:t>
            </a:r>
            <a:r>
              <a:rPr lang="zh-CN" altLang="en-US" dirty="0" smtClean="0"/>
              <a:t>支持多种类型的引导</a:t>
            </a:r>
            <a:r>
              <a:rPr lang="en-US" dirty="0" smtClean="0"/>
              <a:t>ROM</a:t>
            </a:r>
            <a:r>
              <a:rPr lang="zh-CN" altLang="en-US" dirty="0" smtClean="0"/>
              <a:t>（</a:t>
            </a:r>
            <a:r>
              <a:rPr lang="en-US" dirty="0" smtClean="0"/>
              <a:t>NOR/NAND Flash</a:t>
            </a:r>
            <a:r>
              <a:rPr lang="zh-CN" altLang="en-US" dirty="0" smtClean="0"/>
              <a:t>，</a:t>
            </a:r>
            <a:r>
              <a:rPr lang="en-US" dirty="0" smtClean="0"/>
              <a:t>EEPROM</a:t>
            </a:r>
            <a:r>
              <a:rPr lang="zh-CN" altLang="en-US" dirty="0" smtClean="0"/>
              <a:t>及其他）。</a:t>
            </a:r>
          </a:p>
          <a:p>
            <a:endParaRPr lang="zh-CN" altLang="en-US" dirty="0"/>
          </a:p>
        </p:txBody>
      </p:sp>
      <p:sp>
        <p:nvSpPr>
          <p:cNvPr id="2" name="标题 1"/>
          <p:cNvSpPr>
            <a:spLocks noGrp="1"/>
          </p:cNvSpPr>
          <p:nvPr>
            <p:ph type="title"/>
          </p:nvPr>
        </p:nvSpPr>
        <p:spPr>
          <a:xfrm>
            <a:off x="500034" y="357166"/>
            <a:ext cx="8229600" cy="1143000"/>
          </a:xfrm>
        </p:spPr>
        <p:txBody>
          <a:bodyPr>
            <a:normAutofit/>
          </a:bodyPr>
          <a:lstStyle/>
          <a:p>
            <a:r>
              <a:rPr lang="en-US" sz="3700" dirty="0" smtClean="0"/>
              <a:t>S3C2410X</a:t>
            </a:r>
            <a:r>
              <a:rPr lang="zh-CN" altLang="en-US" sz="3700" dirty="0" smtClean="0"/>
              <a:t>的特点</a:t>
            </a: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sz="3700" dirty="0" smtClean="0"/>
              <a:t>S3C2410X I/O</a:t>
            </a:r>
            <a:r>
              <a:rPr lang="zh-CN" altLang="en-US" sz="3700" dirty="0" smtClean="0"/>
              <a:t>端口的工作机制 </a:t>
            </a:r>
            <a:endParaRPr lang="zh-CN" altLang="en-US" sz="3700" dirty="0"/>
          </a:p>
        </p:txBody>
      </p:sp>
      <p:pic>
        <p:nvPicPr>
          <p:cNvPr id="27650" name="Picture 2"/>
          <p:cNvPicPr>
            <a:picLocks noGrp="1" noChangeAspect="1" noChangeArrowheads="1"/>
          </p:cNvPicPr>
          <p:nvPr>
            <p:ph idx="1"/>
          </p:nvPr>
        </p:nvPicPr>
        <p:blipFill>
          <a:blip r:embed="rId2"/>
          <a:srcRect/>
          <a:stretch>
            <a:fillRect/>
          </a:stretch>
        </p:blipFill>
        <p:spPr bwMode="auto">
          <a:xfrm>
            <a:off x="619125" y="1428736"/>
            <a:ext cx="7905750" cy="4162425"/>
          </a:xfrm>
          <a:prstGeom prst="rect">
            <a:avLst/>
          </a:prstGeom>
          <a:noFill/>
          <a:ln w="9525">
            <a:noFill/>
            <a:miter lim="800000"/>
            <a:headEnd/>
            <a:tailEnd/>
          </a:ln>
          <a:effectLst/>
        </p:spPr>
      </p:pic>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sz="3700" dirty="0" smtClean="0"/>
              <a:t>S3C2410X I/O</a:t>
            </a:r>
            <a:r>
              <a:rPr lang="zh-CN" altLang="en-US" sz="3700" dirty="0" smtClean="0"/>
              <a:t>端口的工作机制 </a:t>
            </a:r>
            <a:endParaRPr lang="zh-CN" altLang="en-US" sz="3700" dirty="0"/>
          </a:p>
        </p:txBody>
      </p:sp>
      <p:pic>
        <p:nvPicPr>
          <p:cNvPr id="28674" name="Picture 2"/>
          <p:cNvPicPr>
            <a:picLocks noGrp="1" noChangeAspect="1" noChangeArrowheads="1"/>
          </p:cNvPicPr>
          <p:nvPr>
            <p:ph idx="1"/>
          </p:nvPr>
        </p:nvPicPr>
        <p:blipFill>
          <a:blip r:embed="rId2"/>
          <a:srcRect/>
          <a:stretch>
            <a:fillRect/>
          </a:stretch>
        </p:blipFill>
        <p:spPr bwMode="auto">
          <a:xfrm>
            <a:off x="519112" y="1643050"/>
            <a:ext cx="8105775" cy="3467100"/>
          </a:xfrm>
          <a:prstGeom prst="rect">
            <a:avLst/>
          </a:prstGeom>
          <a:noFill/>
          <a:ln w="9525">
            <a:noFill/>
            <a:miter lim="800000"/>
            <a:headEnd/>
            <a:tailEnd/>
          </a:ln>
          <a:effectLst/>
        </p:spPr>
      </p:pic>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sz="3700" dirty="0" smtClean="0"/>
              <a:t>S3C2410X I/O</a:t>
            </a:r>
            <a:r>
              <a:rPr lang="zh-CN" altLang="en-US" sz="3700" dirty="0" smtClean="0"/>
              <a:t>端口的工作机制 </a:t>
            </a:r>
            <a:endParaRPr lang="zh-CN" altLang="en-US" sz="3700" dirty="0"/>
          </a:p>
        </p:txBody>
      </p:sp>
      <p:pic>
        <p:nvPicPr>
          <p:cNvPr id="29698" name="Picture 2"/>
          <p:cNvPicPr>
            <a:picLocks noGrp="1" noChangeAspect="1" noChangeArrowheads="1"/>
          </p:cNvPicPr>
          <p:nvPr>
            <p:ph idx="1"/>
          </p:nvPr>
        </p:nvPicPr>
        <p:blipFill>
          <a:blip r:embed="rId2"/>
          <a:srcRect/>
          <a:stretch>
            <a:fillRect/>
          </a:stretch>
        </p:blipFill>
        <p:spPr bwMode="auto">
          <a:xfrm>
            <a:off x="619125" y="2001044"/>
            <a:ext cx="7905750" cy="3486150"/>
          </a:xfrm>
          <a:prstGeom prst="rect">
            <a:avLst/>
          </a:prstGeom>
          <a:noFill/>
          <a:ln w="9525">
            <a:noFill/>
            <a:miter lim="800000"/>
            <a:headEnd/>
            <a:tailEnd/>
          </a:ln>
          <a:effectLst/>
        </p:spPr>
      </p:pic>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sz="3700" dirty="0" smtClean="0"/>
              <a:t>S3C2410X I/O</a:t>
            </a:r>
            <a:r>
              <a:rPr lang="zh-CN" altLang="en-US" sz="3700" dirty="0" smtClean="0"/>
              <a:t>端口的工作机制 </a:t>
            </a:r>
            <a:endParaRPr lang="zh-CN" altLang="en-US" sz="3700" dirty="0"/>
          </a:p>
        </p:txBody>
      </p:sp>
      <p:pic>
        <p:nvPicPr>
          <p:cNvPr id="30722" name="Picture 2"/>
          <p:cNvPicPr>
            <a:picLocks noGrp="1" noChangeAspect="1" noChangeArrowheads="1"/>
          </p:cNvPicPr>
          <p:nvPr>
            <p:ph idx="1"/>
          </p:nvPr>
        </p:nvPicPr>
        <p:blipFill>
          <a:blip r:embed="rId2"/>
          <a:srcRect/>
          <a:stretch>
            <a:fillRect/>
          </a:stretch>
        </p:blipFill>
        <p:spPr bwMode="auto">
          <a:xfrm>
            <a:off x="557212" y="1357298"/>
            <a:ext cx="8029575" cy="4191000"/>
          </a:xfrm>
          <a:prstGeom prst="rect">
            <a:avLst/>
          </a:prstGeom>
          <a:noFill/>
          <a:ln w="9525">
            <a:noFill/>
            <a:miter lim="800000"/>
            <a:headEnd/>
            <a:tailEnd/>
          </a:ln>
          <a:effectLst/>
        </p:spPr>
      </p:pic>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sz="3700" dirty="0" smtClean="0"/>
              <a:t>S3C2410X I/O</a:t>
            </a:r>
            <a:r>
              <a:rPr lang="zh-CN" altLang="en-US" sz="3700" dirty="0" smtClean="0"/>
              <a:t>端口的工作机制 </a:t>
            </a:r>
            <a:endParaRPr lang="zh-CN" altLang="en-US" sz="3700" dirty="0"/>
          </a:p>
        </p:txBody>
      </p:sp>
      <p:pic>
        <p:nvPicPr>
          <p:cNvPr id="31746" name="Picture 2"/>
          <p:cNvPicPr>
            <a:picLocks noGrp="1" noChangeAspect="1" noChangeArrowheads="1"/>
          </p:cNvPicPr>
          <p:nvPr>
            <p:ph idx="1"/>
          </p:nvPr>
        </p:nvPicPr>
        <p:blipFill>
          <a:blip r:embed="rId2"/>
          <a:srcRect/>
          <a:stretch>
            <a:fillRect/>
          </a:stretch>
        </p:blipFill>
        <p:spPr bwMode="auto">
          <a:xfrm>
            <a:off x="609600" y="1500174"/>
            <a:ext cx="7924800" cy="3638550"/>
          </a:xfrm>
          <a:prstGeom prst="rect">
            <a:avLst/>
          </a:prstGeom>
          <a:noFill/>
          <a:ln w="9525">
            <a:noFill/>
            <a:miter lim="800000"/>
            <a:headEnd/>
            <a:tailEnd/>
          </a:ln>
          <a:effectLst/>
        </p:spPr>
      </p:pic>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sz="3700" dirty="0" smtClean="0"/>
              <a:t>S3C2410X I/O</a:t>
            </a:r>
            <a:r>
              <a:rPr lang="zh-CN" altLang="en-US" sz="3700" dirty="0" smtClean="0"/>
              <a:t>端口的工作机制 </a:t>
            </a:r>
            <a:endParaRPr lang="zh-CN" altLang="en-US" sz="3700" dirty="0"/>
          </a:p>
        </p:txBody>
      </p:sp>
      <p:pic>
        <p:nvPicPr>
          <p:cNvPr id="32770" name="Picture 2"/>
          <p:cNvPicPr>
            <a:picLocks noGrp="1" noChangeAspect="1" noChangeArrowheads="1"/>
          </p:cNvPicPr>
          <p:nvPr>
            <p:ph idx="1"/>
          </p:nvPr>
        </p:nvPicPr>
        <p:blipFill>
          <a:blip r:embed="rId2"/>
          <a:srcRect/>
          <a:stretch>
            <a:fillRect/>
          </a:stretch>
        </p:blipFill>
        <p:spPr bwMode="auto">
          <a:xfrm>
            <a:off x="500062" y="1571612"/>
            <a:ext cx="8143875" cy="3705225"/>
          </a:xfrm>
          <a:prstGeom prst="rect">
            <a:avLst/>
          </a:prstGeom>
          <a:noFill/>
          <a:ln w="9525">
            <a:noFill/>
            <a:miter lim="800000"/>
            <a:headEnd/>
            <a:tailEnd/>
          </a:ln>
          <a:effectLst/>
        </p:spPr>
      </p:pic>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sz="3700" dirty="0" smtClean="0"/>
              <a:t>S3C2410X I/O</a:t>
            </a:r>
            <a:r>
              <a:rPr lang="zh-CN" altLang="en-US" sz="3700" dirty="0" smtClean="0"/>
              <a:t>端口的工作机制 </a:t>
            </a:r>
            <a:endParaRPr lang="zh-CN" altLang="en-US" sz="3700" dirty="0"/>
          </a:p>
        </p:txBody>
      </p:sp>
      <p:pic>
        <p:nvPicPr>
          <p:cNvPr id="33794" name="Picture 2"/>
          <p:cNvPicPr>
            <a:picLocks noGrp="1" noChangeAspect="1" noChangeArrowheads="1"/>
          </p:cNvPicPr>
          <p:nvPr>
            <p:ph idx="1"/>
          </p:nvPr>
        </p:nvPicPr>
        <p:blipFill>
          <a:blip r:embed="rId2"/>
          <a:srcRect/>
          <a:stretch>
            <a:fillRect/>
          </a:stretch>
        </p:blipFill>
        <p:spPr bwMode="auto">
          <a:xfrm>
            <a:off x="652462" y="1214422"/>
            <a:ext cx="7839075" cy="1676400"/>
          </a:xfrm>
          <a:prstGeom prst="rect">
            <a:avLst/>
          </a:prstGeom>
          <a:noFill/>
          <a:ln w="9525">
            <a:noFill/>
            <a:miter lim="800000"/>
            <a:headEnd/>
            <a:tailEnd/>
          </a:ln>
          <a:effectLst/>
        </p:spPr>
      </p:pic>
      <p:pic>
        <p:nvPicPr>
          <p:cNvPr id="33796" name="Picture 4"/>
          <p:cNvPicPr>
            <a:picLocks noChangeAspect="1" noChangeArrowheads="1"/>
          </p:cNvPicPr>
          <p:nvPr/>
        </p:nvPicPr>
        <p:blipFill>
          <a:blip r:embed="rId3"/>
          <a:srcRect/>
          <a:stretch>
            <a:fillRect/>
          </a:stretch>
        </p:blipFill>
        <p:spPr bwMode="auto">
          <a:xfrm>
            <a:off x="638175" y="2857496"/>
            <a:ext cx="7867650" cy="2762250"/>
          </a:xfrm>
          <a:prstGeom prst="rect">
            <a:avLst/>
          </a:prstGeom>
          <a:noFill/>
          <a:ln w="9525">
            <a:noFill/>
            <a:miter lim="800000"/>
            <a:headEnd/>
            <a:tailEnd/>
          </a:ln>
          <a:effectLst/>
        </p:spPr>
      </p:pic>
      <p:sp>
        <p:nvSpPr>
          <p:cNvPr id="5" name="TextBox 4"/>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sz="3700" dirty="0" smtClean="0"/>
              <a:t>S3C2410X I/O</a:t>
            </a:r>
            <a:r>
              <a:rPr lang="zh-CN" altLang="en-US" sz="3700" dirty="0" smtClean="0"/>
              <a:t>端口的工作机制 </a:t>
            </a:r>
            <a:endParaRPr lang="zh-CN" altLang="en-US" sz="3700" dirty="0"/>
          </a:p>
        </p:txBody>
      </p:sp>
      <p:pic>
        <p:nvPicPr>
          <p:cNvPr id="34818" name="Picture 2"/>
          <p:cNvPicPr>
            <a:picLocks noGrp="1" noChangeAspect="1" noChangeArrowheads="1"/>
          </p:cNvPicPr>
          <p:nvPr>
            <p:ph idx="1"/>
          </p:nvPr>
        </p:nvPicPr>
        <p:blipFill>
          <a:blip r:embed="rId2"/>
          <a:srcRect/>
          <a:stretch>
            <a:fillRect/>
          </a:stretch>
        </p:blipFill>
        <p:spPr bwMode="auto">
          <a:xfrm>
            <a:off x="552450" y="1214422"/>
            <a:ext cx="8039100" cy="3829050"/>
          </a:xfrm>
          <a:prstGeom prst="rect">
            <a:avLst/>
          </a:prstGeom>
          <a:noFill/>
          <a:ln w="9525">
            <a:noFill/>
            <a:miter lim="800000"/>
            <a:headEnd/>
            <a:tailEnd/>
          </a:ln>
          <a:effectLst/>
        </p:spPr>
      </p:pic>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sz="3700" dirty="0" smtClean="0"/>
              <a:t>S3C2410X I/O</a:t>
            </a:r>
            <a:r>
              <a:rPr lang="zh-CN" altLang="en-US" sz="3700" dirty="0" smtClean="0"/>
              <a:t>端口的工作机制 </a:t>
            </a:r>
            <a:endParaRPr lang="zh-CN" altLang="en-US" sz="3700" dirty="0"/>
          </a:p>
        </p:txBody>
      </p:sp>
      <p:pic>
        <p:nvPicPr>
          <p:cNvPr id="35842" name="Picture 2"/>
          <p:cNvPicPr>
            <a:picLocks noGrp="1" noChangeAspect="1" noChangeArrowheads="1"/>
          </p:cNvPicPr>
          <p:nvPr>
            <p:ph idx="1"/>
          </p:nvPr>
        </p:nvPicPr>
        <p:blipFill>
          <a:blip r:embed="rId2"/>
          <a:srcRect/>
          <a:stretch>
            <a:fillRect/>
          </a:stretch>
        </p:blipFill>
        <p:spPr bwMode="auto">
          <a:xfrm>
            <a:off x="571500" y="1214422"/>
            <a:ext cx="8001000" cy="2867025"/>
          </a:xfrm>
          <a:prstGeom prst="rect">
            <a:avLst/>
          </a:prstGeom>
          <a:noFill/>
          <a:ln w="9525">
            <a:noFill/>
            <a:miter lim="800000"/>
            <a:headEnd/>
            <a:tailEnd/>
          </a:ln>
          <a:effectLst/>
        </p:spPr>
      </p:pic>
      <p:pic>
        <p:nvPicPr>
          <p:cNvPr id="35843" name="Picture 3"/>
          <p:cNvPicPr>
            <a:picLocks noChangeAspect="1" noChangeArrowheads="1"/>
          </p:cNvPicPr>
          <p:nvPr/>
        </p:nvPicPr>
        <p:blipFill>
          <a:blip r:embed="rId3"/>
          <a:srcRect/>
          <a:stretch>
            <a:fillRect/>
          </a:stretch>
        </p:blipFill>
        <p:spPr bwMode="auto">
          <a:xfrm>
            <a:off x="647700" y="4143380"/>
            <a:ext cx="7848600" cy="1628775"/>
          </a:xfrm>
          <a:prstGeom prst="rect">
            <a:avLst/>
          </a:prstGeom>
          <a:noFill/>
          <a:ln w="9525">
            <a:noFill/>
            <a:miter lim="800000"/>
            <a:headEnd/>
            <a:tailEnd/>
          </a:ln>
          <a:effectLst/>
        </p:spPr>
      </p:pic>
      <p:sp>
        <p:nvSpPr>
          <p:cNvPr id="5" name="TextBox 4"/>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sz="3700" dirty="0" smtClean="0"/>
              <a:t>S3C2410X I/O</a:t>
            </a:r>
            <a:r>
              <a:rPr lang="zh-CN" altLang="en-US" sz="3700" dirty="0" smtClean="0"/>
              <a:t>端口的工作机制 </a:t>
            </a:r>
            <a:endParaRPr lang="zh-CN" altLang="en-US" sz="3700" dirty="0"/>
          </a:p>
        </p:txBody>
      </p:sp>
      <p:pic>
        <p:nvPicPr>
          <p:cNvPr id="35842" name="Picture 2"/>
          <p:cNvPicPr>
            <a:picLocks noGrp="1" noChangeAspect="1" noChangeArrowheads="1"/>
          </p:cNvPicPr>
          <p:nvPr>
            <p:ph idx="1"/>
          </p:nvPr>
        </p:nvPicPr>
        <p:blipFill>
          <a:blip r:embed="rId2"/>
          <a:srcRect/>
          <a:stretch>
            <a:fillRect/>
          </a:stretch>
        </p:blipFill>
        <p:spPr bwMode="auto">
          <a:xfrm>
            <a:off x="571500" y="1214422"/>
            <a:ext cx="8001000" cy="2867025"/>
          </a:xfrm>
          <a:prstGeom prst="rect">
            <a:avLst/>
          </a:prstGeom>
          <a:noFill/>
          <a:ln w="9525">
            <a:noFill/>
            <a:miter lim="800000"/>
            <a:headEnd/>
            <a:tailEnd/>
          </a:ln>
          <a:effectLst/>
        </p:spPr>
      </p:pic>
      <p:pic>
        <p:nvPicPr>
          <p:cNvPr id="35843" name="Picture 3"/>
          <p:cNvPicPr>
            <a:picLocks noChangeAspect="1" noChangeArrowheads="1"/>
          </p:cNvPicPr>
          <p:nvPr/>
        </p:nvPicPr>
        <p:blipFill>
          <a:blip r:embed="rId3"/>
          <a:srcRect/>
          <a:stretch>
            <a:fillRect/>
          </a:stretch>
        </p:blipFill>
        <p:spPr bwMode="auto">
          <a:xfrm>
            <a:off x="647700" y="4143380"/>
            <a:ext cx="7848600" cy="1628775"/>
          </a:xfrm>
          <a:prstGeom prst="rect">
            <a:avLst/>
          </a:prstGeom>
          <a:noFill/>
          <a:ln w="9525">
            <a:noFill/>
            <a:miter lim="800000"/>
            <a:headEnd/>
            <a:tailEnd/>
          </a:ln>
          <a:effectLst/>
        </p:spPr>
      </p:pic>
      <p:sp>
        <p:nvSpPr>
          <p:cNvPr id="5" name="TextBox 4"/>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428736"/>
            <a:ext cx="8229600" cy="4525963"/>
          </a:xfrm>
        </p:spPr>
        <p:txBody>
          <a:bodyPr>
            <a:normAutofit fontScale="92500" lnSpcReduction="20000"/>
          </a:bodyPr>
          <a:lstStyle/>
          <a:p>
            <a:r>
              <a:rPr lang="en-US" b="1" dirty="0" smtClean="0"/>
              <a:t>3</a:t>
            </a:r>
            <a:r>
              <a:rPr lang="zh-CN" altLang="en-US" b="1" dirty="0" smtClean="0"/>
              <a:t>．</a:t>
            </a:r>
            <a:r>
              <a:rPr lang="en-US" b="1" dirty="0" smtClean="0"/>
              <a:t>NAND Flash </a:t>
            </a:r>
            <a:r>
              <a:rPr lang="zh-CN" altLang="en-US" b="1" dirty="0" smtClean="0"/>
              <a:t>引导装载器 </a:t>
            </a:r>
          </a:p>
          <a:p>
            <a:r>
              <a:rPr lang="en-US" dirty="0" smtClean="0"/>
              <a:t>●  </a:t>
            </a:r>
            <a:r>
              <a:rPr lang="zh-CN" altLang="en-US" dirty="0" smtClean="0"/>
              <a:t>支持从</a:t>
            </a:r>
            <a:r>
              <a:rPr lang="en-US" dirty="0" smtClean="0"/>
              <a:t>NAND Flash</a:t>
            </a:r>
            <a:r>
              <a:rPr lang="zh-CN" altLang="en-US" dirty="0" smtClean="0"/>
              <a:t>存储器引导；</a:t>
            </a:r>
            <a:r>
              <a:rPr lang="en-US" dirty="0" smtClean="0"/>
              <a:t> </a:t>
            </a:r>
            <a:endParaRPr lang="zh-CN" altLang="en-US" dirty="0" smtClean="0"/>
          </a:p>
          <a:p>
            <a:r>
              <a:rPr lang="en-US" dirty="0" smtClean="0"/>
              <a:t>●  4KB</a:t>
            </a:r>
            <a:r>
              <a:rPr lang="zh-CN" altLang="en-US" dirty="0" smtClean="0"/>
              <a:t>内置缓冲存储器用于引导；</a:t>
            </a:r>
            <a:r>
              <a:rPr lang="en-US" dirty="0" smtClean="0"/>
              <a:t> </a:t>
            </a:r>
            <a:endParaRPr lang="zh-CN" altLang="en-US" dirty="0" smtClean="0"/>
          </a:p>
          <a:p>
            <a:r>
              <a:rPr lang="en-US" dirty="0" smtClean="0"/>
              <a:t>●  </a:t>
            </a:r>
            <a:r>
              <a:rPr lang="zh-CN" altLang="en-US" dirty="0" smtClean="0"/>
              <a:t>支持引导后从</a:t>
            </a:r>
            <a:r>
              <a:rPr lang="en-US" dirty="0" smtClean="0"/>
              <a:t>NAND Flash</a:t>
            </a:r>
            <a:r>
              <a:rPr lang="zh-CN" altLang="en-US" dirty="0" smtClean="0"/>
              <a:t>存储器向内存加载。</a:t>
            </a:r>
          </a:p>
          <a:p>
            <a:r>
              <a:rPr lang="en-US" b="1" dirty="0" smtClean="0"/>
              <a:t>4</a:t>
            </a:r>
            <a:r>
              <a:rPr lang="zh-CN" altLang="en-US" b="1" dirty="0" smtClean="0"/>
              <a:t>．缓冲存储器</a:t>
            </a:r>
            <a:r>
              <a:rPr lang="en-US" b="1" dirty="0" smtClean="0"/>
              <a:t> </a:t>
            </a:r>
            <a:endParaRPr lang="zh-CN" altLang="en-US" b="1" dirty="0" smtClean="0"/>
          </a:p>
          <a:p>
            <a:r>
              <a:rPr lang="en-US" dirty="0" smtClean="0"/>
              <a:t>●  </a:t>
            </a:r>
            <a:r>
              <a:rPr lang="zh-CN" altLang="en-US" dirty="0" smtClean="0"/>
              <a:t>带有指令缓存（</a:t>
            </a:r>
            <a:r>
              <a:rPr lang="en-US" dirty="0" smtClean="0"/>
              <a:t>16KB</a:t>
            </a:r>
            <a:r>
              <a:rPr lang="zh-CN" altLang="en-US" dirty="0" smtClean="0"/>
              <a:t>）和数据缓存（</a:t>
            </a:r>
            <a:r>
              <a:rPr lang="en-US" dirty="0" smtClean="0"/>
              <a:t>16KB</a:t>
            </a:r>
            <a:r>
              <a:rPr lang="zh-CN" altLang="en-US" dirty="0" smtClean="0"/>
              <a:t>）的联合缓存；</a:t>
            </a:r>
          </a:p>
          <a:p>
            <a:r>
              <a:rPr lang="en-US" dirty="0" smtClean="0"/>
              <a:t>●  </a:t>
            </a:r>
            <a:r>
              <a:rPr lang="zh-CN" altLang="en-US" dirty="0" smtClean="0"/>
              <a:t>每行</a:t>
            </a:r>
            <a:r>
              <a:rPr lang="en-US" dirty="0" smtClean="0"/>
              <a:t>8</a:t>
            </a:r>
            <a:r>
              <a:rPr lang="zh-CN" altLang="en-US" dirty="0" smtClean="0"/>
              <a:t>字长度，其中每行带有</a:t>
            </a:r>
            <a:r>
              <a:rPr lang="en-US" dirty="0" smtClean="0"/>
              <a:t>1</a:t>
            </a:r>
            <a:r>
              <a:rPr lang="zh-CN" altLang="en-US" dirty="0" smtClean="0"/>
              <a:t>个有效位和</a:t>
            </a:r>
            <a:r>
              <a:rPr lang="en-US" dirty="0" smtClean="0"/>
              <a:t>2</a:t>
            </a:r>
            <a:r>
              <a:rPr lang="zh-CN" altLang="en-US" dirty="0" smtClean="0"/>
              <a:t>个无效位；</a:t>
            </a:r>
            <a:r>
              <a:rPr lang="en-US" dirty="0" smtClean="0"/>
              <a:t> </a:t>
            </a:r>
            <a:endParaRPr lang="zh-CN" altLang="en-US" dirty="0" smtClean="0"/>
          </a:p>
          <a:p>
            <a:r>
              <a:rPr lang="en-US" dirty="0" smtClean="0"/>
              <a:t>●  </a:t>
            </a:r>
            <a:r>
              <a:rPr lang="zh-CN" altLang="en-US" dirty="0" smtClean="0"/>
              <a:t>伪随机的或循环移位算法；</a:t>
            </a:r>
          </a:p>
          <a:p>
            <a:r>
              <a:rPr lang="en-US" dirty="0" smtClean="0"/>
              <a:t>●  </a:t>
            </a:r>
            <a:r>
              <a:rPr lang="zh-CN" altLang="en-US" dirty="0" smtClean="0"/>
              <a:t>采用写直达或写回缓存操作来更新主存储器；</a:t>
            </a:r>
            <a:r>
              <a:rPr lang="en-US" dirty="0" smtClean="0"/>
              <a:t> </a:t>
            </a:r>
            <a:endParaRPr lang="zh-CN" altLang="en-US" dirty="0" smtClean="0"/>
          </a:p>
          <a:p>
            <a:r>
              <a:rPr lang="en-US" dirty="0" smtClean="0"/>
              <a:t>●  </a:t>
            </a:r>
            <a:r>
              <a:rPr lang="zh-CN" altLang="en-US" dirty="0" smtClean="0"/>
              <a:t>写缓冲器能够保存</a:t>
            </a:r>
            <a:r>
              <a:rPr lang="en-US" dirty="0" smtClean="0"/>
              <a:t>16</a:t>
            </a:r>
            <a:r>
              <a:rPr lang="zh-CN" altLang="en-US" dirty="0" smtClean="0"/>
              <a:t>字的数据值和</a:t>
            </a:r>
            <a:r>
              <a:rPr lang="en-US" dirty="0" smtClean="0"/>
              <a:t>4</a:t>
            </a:r>
            <a:r>
              <a:rPr lang="zh-CN" altLang="en-US" dirty="0" smtClean="0"/>
              <a:t>个地址值。</a:t>
            </a:r>
          </a:p>
          <a:p>
            <a:endParaRPr lang="zh-CN" altLang="en-US" dirty="0"/>
          </a:p>
        </p:txBody>
      </p:sp>
      <p:sp>
        <p:nvSpPr>
          <p:cNvPr id="2" name="标题 1"/>
          <p:cNvSpPr>
            <a:spLocks noGrp="1"/>
          </p:cNvSpPr>
          <p:nvPr>
            <p:ph type="title"/>
          </p:nvPr>
        </p:nvSpPr>
        <p:spPr/>
        <p:txBody>
          <a:bodyPr>
            <a:normAutofit/>
          </a:bodyPr>
          <a:lstStyle/>
          <a:p>
            <a:r>
              <a:rPr lang="en-US" sz="3700" dirty="0" smtClean="0"/>
              <a:t>S3C2410X</a:t>
            </a:r>
            <a:r>
              <a:rPr lang="zh-CN" altLang="en-US" sz="3700" dirty="0" smtClean="0"/>
              <a:t>的特点</a:t>
            </a: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sz="3700" dirty="0" smtClean="0"/>
              <a:t>S3C2410X I/O</a:t>
            </a:r>
            <a:r>
              <a:rPr lang="zh-CN" altLang="en-US" sz="3700" dirty="0" smtClean="0"/>
              <a:t>端口的工作机制 </a:t>
            </a:r>
            <a:endParaRPr lang="zh-CN" altLang="en-US" sz="3700" dirty="0"/>
          </a:p>
        </p:txBody>
      </p:sp>
      <p:pic>
        <p:nvPicPr>
          <p:cNvPr id="36866" name="Picture 2"/>
          <p:cNvPicPr>
            <a:picLocks noGrp="1" noChangeAspect="1" noChangeArrowheads="1"/>
          </p:cNvPicPr>
          <p:nvPr>
            <p:ph idx="1"/>
          </p:nvPr>
        </p:nvPicPr>
        <p:blipFill>
          <a:blip r:embed="rId2"/>
          <a:srcRect/>
          <a:stretch>
            <a:fillRect/>
          </a:stretch>
        </p:blipFill>
        <p:spPr bwMode="auto">
          <a:xfrm>
            <a:off x="600075" y="1571612"/>
            <a:ext cx="7943850" cy="3638550"/>
          </a:xfrm>
          <a:prstGeom prst="rect">
            <a:avLst/>
          </a:prstGeom>
          <a:noFill/>
          <a:ln w="9525">
            <a:noFill/>
            <a:miter lim="800000"/>
            <a:headEnd/>
            <a:tailEnd/>
          </a:ln>
          <a:effectLst/>
        </p:spPr>
      </p:pic>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sz="3700" dirty="0" smtClean="0"/>
              <a:t>S3C2410X I/O</a:t>
            </a:r>
            <a:r>
              <a:rPr lang="zh-CN" altLang="en-US" sz="3700" dirty="0" smtClean="0"/>
              <a:t>端口的工作机制 </a:t>
            </a:r>
            <a:endParaRPr lang="zh-CN" altLang="en-US" sz="3700" dirty="0"/>
          </a:p>
        </p:txBody>
      </p:sp>
      <p:pic>
        <p:nvPicPr>
          <p:cNvPr id="37890" name="Picture 2"/>
          <p:cNvPicPr>
            <a:picLocks noGrp="1" noChangeAspect="1" noChangeArrowheads="1"/>
          </p:cNvPicPr>
          <p:nvPr>
            <p:ph idx="1"/>
          </p:nvPr>
        </p:nvPicPr>
        <p:blipFill>
          <a:blip r:embed="rId2"/>
          <a:srcRect/>
          <a:stretch>
            <a:fillRect/>
          </a:stretch>
        </p:blipFill>
        <p:spPr bwMode="auto">
          <a:xfrm>
            <a:off x="509587" y="1643050"/>
            <a:ext cx="8124825" cy="3190875"/>
          </a:xfrm>
          <a:prstGeom prst="rect">
            <a:avLst/>
          </a:prstGeom>
          <a:noFill/>
          <a:ln w="9525">
            <a:noFill/>
            <a:miter lim="800000"/>
            <a:headEnd/>
            <a:tailEnd/>
          </a:ln>
          <a:effectLst/>
        </p:spPr>
      </p:pic>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sz="3700" dirty="0" smtClean="0"/>
              <a:t>S3C2410X I/O</a:t>
            </a:r>
            <a:r>
              <a:rPr lang="zh-CN" altLang="en-US" sz="3700" dirty="0" smtClean="0"/>
              <a:t>端口的工作机制 </a:t>
            </a:r>
            <a:endParaRPr lang="zh-CN" altLang="en-US" sz="3700" dirty="0"/>
          </a:p>
        </p:txBody>
      </p:sp>
      <p:pic>
        <p:nvPicPr>
          <p:cNvPr id="38914" name="Picture 2"/>
          <p:cNvPicPr>
            <a:picLocks noGrp="1" noChangeAspect="1" noChangeArrowheads="1"/>
          </p:cNvPicPr>
          <p:nvPr>
            <p:ph idx="1"/>
          </p:nvPr>
        </p:nvPicPr>
        <p:blipFill>
          <a:blip r:embed="rId2"/>
          <a:srcRect/>
          <a:stretch>
            <a:fillRect/>
          </a:stretch>
        </p:blipFill>
        <p:spPr bwMode="auto">
          <a:xfrm>
            <a:off x="661987" y="1529556"/>
            <a:ext cx="7820025" cy="4429125"/>
          </a:xfrm>
          <a:prstGeom prst="rect">
            <a:avLst/>
          </a:prstGeom>
          <a:noFill/>
          <a:ln w="9525">
            <a:noFill/>
            <a:miter lim="800000"/>
            <a:headEnd/>
            <a:tailEnd/>
          </a:ln>
          <a:effectLst/>
        </p:spPr>
      </p:pic>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sz="3700" dirty="0" smtClean="0"/>
              <a:t>S3C2410X I/O</a:t>
            </a:r>
            <a:r>
              <a:rPr lang="zh-CN" altLang="en-US" sz="3700" dirty="0" smtClean="0"/>
              <a:t>端口的工作机制 </a:t>
            </a:r>
            <a:endParaRPr lang="zh-CN" altLang="en-US" sz="3700" dirty="0"/>
          </a:p>
        </p:txBody>
      </p:sp>
      <p:pic>
        <p:nvPicPr>
          <p:cNvPr id="39938" name="Picture 2"/>
          <p:cNvPicPr>
            <a:picLocks noGrp="1" noChangeAspect="1" noChangeArrowheads="1"/>
          </p:cNvPicPr>
          <p:nvPr>
            <p:ph idx="1"/>
          </p:nvPr>
        </p:nvPicPr>
        <p:blipFill>
          <a:blip r:embed="rId2"/>
          <a:srcRect/>
          <a:stretch>
            <a:fillRect/>
          </a:stretch>
        </p:blipFill>
        <p:spPr bwMode="auto">
          <a:xfrm>
            <a:off x="466725" y="1357298"/>
            <a:ext cx="8210550" cy="2466975"/>
          </a:xfrm>
          <a:prstGeom prst="rect">
            <a:avLst/>
          </a:prstGeom>
          <a:noFill/>
          <a:ln w="9525">
            <a:noFill/>
            <a:miter lim="800000"/>
            <a:headEnd/>
            <a:tailEnd/>
          </a:ln>
          <a:effectLst/>
        </p:spPr>
      </p:pic>
      <p:pic>
        <p:nvPicPr>
          <p:cNvPr id="39939" name="Picture 3"/>
          <p:cNvPicPr>
            <a:picLocks noChangeAspect="1" noChangeArrowheads="1"/>
          </p:cNvPicPr>
          <p:nvPr/>
        </p:nvPicPr>
        <p:blipFill>
          <a:blip r:embed="rId3"/>
          <a:srcRect/>
          <a:stretch>
            <a:fillRect/>
          </a:stretch>
        </p:blipFill>
        <p:spPr bwMode="auto">
          <a:xfrm>
            <a:off x="600075" y="3429000"/>
            <a:ext cx="7943850" cy="2466975"/>
          </a:xfrm>
          <a:prstGeom prst="rect">
            <a:avLst/>
          </a:prstGeom>
          <a:noFill/>
          <a:ln w="9525">
            <a:noFill/>
            <a:miter lim="800000"/>
            <a:headEnd/>
            <a:tailEnd/>
          </a:ln>
          <a:effectLst/>
        </p:spPr>
      </p:pic>
      <p:sp>
        <p:nvSpPr>
          <p:cNvPr id="5" name="TextBox 4"/>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14423"/>
            <a:ext cx="8229600" cy="285752"/>
          </a:xfrm>
        </p:spPr>
        <p:txBody>
          <a:bodyPr>
            <a:normAutofit fontScale="55000" lnSpcReduction="20000"/>
          </a:bodyPr>
          <a:lstStyle/>
          <a:p>
            <a:r>
              <a:rPr lang="en-US" b="1" dirty="0" smtClean="0"/>
              <a:t>15</a:t>
            </a:r>
            <a:r>
              <a:rPr lang="zh-CN" altLang="en-US" b="1" dirty="0" smtClean="0"/>
              <a:t>．通用状态寄存器及引脚配置（参见表</a:t>
            </a:r>
            <a:r>
              <a:rPr lang="en-US" b="1" dirty="0" smtClean="0"/>
              <a:t>4-38</a:t>
            </a:r>
            <a:r>
              <a:rPr lang="zh-CN" altLang="en-US" b="1" dirty="0" smtClean="0"/>
              <a:t>）</a:t>
            </a:r>
          </a:p>
          <a:p>
            <a:endParaRPr lang="zh-CN" altLang="en-US" dirty="0"/>
          </a:p>
        </p:txBody>
      </p:sp>
      <p:sp>
        <p:nvSpPr>
          <p:cNvPr id="3" name="标题 2"/>
          <p:cNvSpPr>
            <a:spLocks noGrp="1"/>
          </p:cNvSpPr>
          <p:nvPr>
            <p:ph type="title"/>
          </p:nvPr>
        </p:nvSpPr>
        <p:spPr/>
        <p:txBody>
          <a:bodyPr>
            <a:normAutofit/>
          </a:bodyPr>
          <a:lstStyle/>
          <a:p>
            <a:r>
              <a:rPr lang="en-US" sz="3700" dirty="0" smtClean="0"/>
              <a:t>S3C2410X I/O</a:t>
            </a:r>
            <a:r>
              <a:rPr lang="zh-CN" altLang="en-US" sz="3700" dirty="0" smtClean="0"/>
              <a:t>端口的工作机制 </a:t>
            </a:r>
            <a:endParaRPr lang="zh-CN" altLang="en-US" sz="3700" dirty="0"/>
          </a:p>
        </p:txBody>
      </p:sp>
      <p:pic>
        <p:nvPicPr>
          <p:cNvPr id="40962" name="Picture 2"/>
          <p:cNvPicPr>
            <a:picLocks noChangeAspect="1" noChangeArrowheads="1"/>
          </p:cNvPicPr>
          <p:nvPr/>
        </p:nvPicPr>
        <p:blipFill>
          <a:blip r:embed="rId2"/>
          <a:srcRect/>
          <a:stretch>
            <a:fillRect/>
          </a:stretch>
        </p:blipFill>
        <p:spPr bwMode="auto">
          <a:xfrm>
            <a:off x="609600" y="1571612"/>
            <a:ext cx="7924800" cy="4676775"/>
          </a:xfrm>
          <a:prstGeom prst="rect">
            <a:avLst/>
          </a:prstGeom>
          <a:noFill/>
          <a:ln w="9525">
            <a:noFill/>
            <a:miter lim="800000"/>
            <a:headEnd/>
            <a:tailEnd/>
          </a:ln>
          <a:effectLst/>
        </p:spPr>
      </p:pic>
      <p:sp>
        <p:nvSpPr>
          <p:cNvPr id="5" name="TextBox 4"/>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sz="3700" dirty="0" smtClean="0"/>
              <a:t>S3C2410X I/O</a:t>
            </a:r>
            <a:r>
              <a:rPr lang="zh-CN" altLang="en-US" sz="3700" dirty="0" smtClean="0"/>
              <a:t>端口的工作机制 </a:t>
            </a:r>
            <a:endParaRPr lang="zh-CN" altLang="en-US" sz="3700" dirty="0"/>
          </a:p>
        </p:txBody>
      </p:sp>
      <p:pic>
        <p:nvPicPr>
          <p:cNvPr id="41986" name="Picture 2"/>
          <p:cNvPicPr>
            <a:picLocks noGrp="1" noChangeAspect="1" noChangeArrowheads="1"/>
          </p:cNvPicPr>
          <p:nvPr>
            <p:ph idx="1"/>
          </p:nvPr>
        </p:nvPicPr>
        <p:blipFill>
          <a:blip r:embed="rId2"/>
          <a:srcRect/>
          <a:stretch>
            <a:fillRect/>
          </a:stretch>
        </p:blipFill>
        <p:spPr bwMode="auto">
          <a:xfrm>
            <a:off x="523875" y="1857364"/>
            <a:ext cx="8096250" cy="581025"/>
          </a:xfrm>
          <a:prstGeom prst="rect">
            <a:avLst/>
          </a:prstGeom>
          <a:noFill/>
          <a:ln w="9525">
            <a:noFill/>
            <a:miter lim="800000"/>
            <a:headEnd/>
            <a:tailEnd/>
          </a:ln>
          <a:effectLst/>
        </p:spPr>
      </p:pic>
      <p:pic>
        <p:nvPicPr>
          <p:cNvPr id="41987" name="Picture 3"/>
          <p:cNvPicPr>
            <a:picLocks noChangeAspect="1" noChangeArrowheads="1"/>
          </p:cNvPicPr>
          <p:nvPr/>
        </p:nvPicPr>
        <p:blipFill>
          <a:blip r:embed="rId3"/>
          <a:srcRect/>
          <a:stretch>
            <a:fillRect/>
          </a:stretch>
        </p:blipFill>
        <p:spPr bwMode="auto">
          <a:xfrm>
            <a:off x="576263" y="2495546"/>
            <a:ext cx="7991475" cy="361950"/>
          </a:xfrm>
          <a:prstGeom prst="rect">
            <a:avLst/>
          </a:prstGeom>
          <a:noFill/>
          <a:ln w="9525">
            <a:noFill/>
            <a:miter lim="800000"/>
            <a:headEnd/>
            <a:tailEnd/>
          </a:ln>
          <a:effectLst/>
        </p:spPr>
      </p:pic>
      <p:sp>
        <p:nvSpPr>
          <p:cNvPr id="5" name="TextBox 4"/>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sz="3700" dirty="0" smtClean="0"/>
              <a:t>S3C2410X</a:t>
            </a:r>
            <a:r>
              <a:rPr lang="zh-CN" altLang="en-US" sz="3700" dirty="0" smtClean="0"/>
              <a:t>端口的编程实例 </a:t>
            </a:r>
            <a:endParaRPr lang="zh-CN" altLang="en-US" sz="3700" dirty="0"/>
          </a:p>
        </p:txBody>
      </p:sp>
      <p:pic>
        <p:nvPicPr>
          <p:cNvPr id="43010" name="Picture 2"/>
          <p:cNvPicPr>
            <a:picLocks noGrp="1" noChangeAspect="1" noChangeArrowheads="1"/>
          </p:cNvPicPr>
          <p:nvPr>
            <p:ph idx="1"/>
          </p:nvPr>
        </p:nvPicPr>
        <p:blipFill>
          <a:blip r:embed="rId2"/>
          <a:srcRect/>
          <a:stretch>
            <a:fillRect/>
          </a:stretch>
        </p:blipFill>
        <p:spPr bwMode="auto">
          <a:xfrm>
            <a:off x="457200" y="1643050"/>
            <a:ext cx="8229600" cy="3426166"/>
          </a:xfrm>
          <a:prstGeom prst="rect">
            <a:avLst/>
          </a:prstGeom>
          <a:noFill/>
          <a:ln w="9525">
            <a:noFill/>
            <a:miter lim="800000"/>
            <a:headEnd/>
            <a:tailEnd/>
          </a:ln>
          <a:effectLst/>
        </p:spPr>
      </p:pic>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62500" lnSpcReduction="20000"/>
          </a:bodyPr>
          <a:lstStyle/>
          <a:p>
            <a:r>
              <a:rPr lang="zh-CN" altLang="en-US" dirty="0" smtClean="0"/>
              <a:t>图</a:t>
            </a:r>
            <a:r>
              <a:rPr lang="en-US" dirty="0" smtClean="0"/>
              <a:t>4-7</a:t>
            </a:r>
            <a:r>
              <a:rPr lang="zh-CN" altLang="en-US" dirty="0" smtClean="0"/>
              <a:t>　</a:t>
            </a:r>
            <a:r>
              <a:rPr lang="en-US" dirty="0" smtClean="0"/>
              <a:t>LED</a:t>
            </a:r>
            <a:r>
              <a:rPr lang="zh-CN" altLang="en-US" dirty="0" smtClean="0"/>
              <a:t>的硬件连接</a:t>
            </a:r>
          </a:p>
          <a:p>
            <a:r>
              <a:rPr lang="en-US" altLang="zh-CN" dirty="0" smtClean="0"/>
              <a:t>【</a:t>
            </a:r>
            <a:r>
              <a:rPr lang="zh-CN" altLang="en-US" dirty="0" smtClean="0"/>
              <a:t>例</a:t>
            </a:r>
            <a:r>
              <a:rPr lang="en-US" b="1" dirty="0" smtClean="0"/>
              <a:t>4-2</a:t>
            </a:r>
            <a:r>
              <a:rPr lang="en-US" altLang="zh-CN" dirty="0" smtClean="0"/>
              <a:t>】</a:t>
            </a:r>
            <a:r>
              <a:rPr lang="en-US" dirty="0" smtClean="0"/>
              <a:t>  </a:t>
            </a:r>
            <a:r>
              <a:rPr lang="zh-CN" altLang="en-US" dirty="0" smtClean="0"/>
              <a:t>利用</a:t>
            </a:r>
            <a:r>
              <a:rPr lang="en-US" dirty="0" smtClean="0"/>
              <a:t>GPF4-7</a:t>
            </a:r>
            <a:r>
              <a:rPr lang="zh-CN" altLang="en-US" dirty="0" smtClean="0"/>
              <a:t>控制</a:t>
            </a:r>
            <a:r>
              <a:rPr lang="en-US" dirty="0" smtClean="0"/>
              <a:t>4</a:t>
            </a:r>
            <a:r>
              <a:rPr lang="zh-CN" altLang="en-US" dirty="0" smtClean="0"/>
              <a:t>个发光二极管的亮灭。</a:t>
            </a:r>
          </a:p>
          <a:p>
            <a:r>
              <a:rPr lang="zh-CN" altLang="en-US" dirty="0" smtClean="0"/>
              <a:t>参考程序如下：</a:t>
            </a:r>
          </a:p>
          <a:p>
            <a:r>
              <a:rPr lang="en-US" dirty="0" smtClean="0"/>
              <a:t> </a:t>
            </a:r>
            <a:endParaRPr lang="zh-CN" altLang="en-US" dirty="0" smtClean="0"/>
          </a:p>
          <a:p>
            <a:r>
              <a:rPr lang="en-US" dirty="0" smtClean="0"/>
              <a:t>#include "2410addr.h"</a:t>
            </a:r>
            <a:endParaRPr lang="zh-CN" altLang="en-US" dirty="0" smtClean="0"/>
          </a:p>
          <a:p>
            <a:r>
              <a:rPr lang="en-US" dirty="0" smtClean="0"/>
              <a:t>#include "2410lib.h"</a:t>
            </a:r>
            <a:endParaRPr lang="zh-CN" altLang="en-US" dirty="0" smtClean="0"/>
          </a:p>
          <a:p>
            <a:r>
              <a:rPr lang="en-US" dirty="0" smtClean="0"/>
              <a:t>void main(void)</a:t>
            </a:r>
            <a:endParaRPr lang="zh-CN" altLang="en-US" dirty="0" smtClean="0"/>
          </a:p>
          <a:p>
            <a:r>
              <a:rPr lang="en-US" dirty="0" smtClean="0"/>
              <a:t>{</a:t>
            </a:r>
            <a:endParaRPr lang="zh-CN" altLang="en-US" dirty="0" smtClean="0"/>
          </a:p>
          <a:p>
            <a:r>
              <a:rPr lang="en-US" dirty="0" err="1" smtClean="0"/>
              <a:t>int</a:t>
            </a:r>
            <a:r>
              <a:rPr lang="en-US" dirty="0" smtClean="0"/>
              <a:t> </a:t>
            </a:r>
            <a:r>
              <a:rPr lang="en-US" dirty="0" err="1" smtClean="0"/>
              <a:t>i</a:t>
            </a:r>
            <a:r>
              <a:rPr lang="en-US" dirty="0" smtClean="0"/>
              <a:t>;</a:t>
            </a:r>
            <a:endParaRPr lang="zh-CN" altLang="en-US" dirty="0" smtClean="0"/>
          </a:p>
          <a:p>
            <a:r>
              <a:rPr lang="en-US" dirty="0" err="1" smtClean="0"/>
              <a:t>rGPFCON</a:t>
            </a:r>
            <a:r>
              <a:rPr lang="en-US" dirty="0" smtClean="0"/>
              <a:t> = 0x5500;    	// </a:t>
            </a:r>
            <a:r>
              <a:rPr lang="zh-CN" altLang="en-US" dirty="0" smtClean="0"/>
              <a:t>设置</a:t>
            </a:r>
            <a:r>
              <a:rPr lang="en-US" dirty="0" smtClean="0"/>
              <a:t>GPF4</a:t>
            </a:r>
            <a:r>
              <a:rPr lang="zh-CN" altLang="en-US" dirty="0" smtClean="0"/>
              <a:t>～</a:t>
            </a:r>
            <a:r>
              <a:rPr lang="en-US" dirty="0" smtClean="0"/>
              <a:t>GPF7</a:t>
            </a:r>
            <a:r>
              <a:rPr lang="zh-CN" altLang="en-US" dirty="0" smtClean="0"/>
              <a:t>为输出</a:t>
            </a:r>
          </a:p>
          <a:p>
            <a:r>
              <a:rPr lang="en-US" dirty="0" err="1" smtClean="0"/>
              <a:t>rGPFUP</a:t>
            </a:r>
            <a:r>
              <a:rPr lang="en-US" dirty="0" smtClean="0"/>
              <a:t>=0xf0;	// </a:t>
            </a:r>
            <a:r>
              <a:rPr lang="zh-CN" altLang="en-US" dirty="0" smtClean="0"/>
              <a:t>禁止</a:t>
            </a:r>
            <a:r>
              <a:rPr lang="en-US" dirty="0" smtClean="0"/>
              <a:t>GPF4</a:t>
            </a:r>
            <a:r>
              <a:rPr lang="zh-CN" altLang="en-US" dirty="0" smtClean="0"/>
              <a:t>～</a:t>
            </a:r>
            <a:r>
              <a:rPr lang="en-US" dirty="0" smtClean="0"/>
              <a:t>GPF7</a:t>
            </a:r>
            <a:r>
              <a:rPr lang="zh-CN" altLang="en-US" dirty="0" smtClean="0"/>
              <a:t>端口的上拉电阻</a:t>
            </a:r>
          </a:p>
          <a:p>
            <a:r>
              <a:rPr lang="en-US" dirty="0" err="1" smtClean="0"/>
              <a:t>rGPFDAT</a:t>
            </a:r>
            <a:r>
              <a:rPr lang="en-US" dirty="0" smtClean="0"/>
              <a:t>=0;	// GPF4</a:t>
            </a:r>
            <a:r>
              <a:rPr lang="zh-CN" altLang="en-US" dirty="0" smtClean="0"/>
              <a:t>～</a:t>
            </a:r>
            <a:r>
              <a:rPr lang="en-US" dirty="0" smtClean="0"/>
              <a:t>GPF7</a:t>
            </a:r>
            <a:r>
              <a:rPr lang="zh-CN" altLang="en-US" dirty="0" smtClean="0"/>
              <a:t>输出</a:t>
            </a:r>
            <a:r>
              <a:rPr lang="en-US" dirty="0" smtClean="0"/>
              <a:t>0</a:t>
            </a:r>
            <a:r>
              <a:rPr lang="zh-CN" altLang="en-US" dirty="0" smtClean="0"/>
              <a:t>，使</a:t>
            </a:r>
            <a:r>
              <a:rPr lang="en-US" dirty="0" smtClean="0"/>
              <a:t>LED</a:t>
            </a:r>
            <a:r>
              <a:rPr lang="zh-CN" altLang="en-US" dirty="0" smtClean="0"/>
              <a:t>亮</a:t>
            </a:r>
          </a:p>
          <a:p>
            <a:r>
              <a:rPr lang="en-US" dirty="0" smtClean="0"/>
              <a:t>for(</a:t>
            </a:r>
            <a:r>
              <a:rPr lang="en-US" dirty="0" err="1" smtClean="0"/>
              <a:t>i</a:t>
            </a:r>
            <a:r>
              <a:rPr lang="en-US" dirty="0" smtClean="0"/>
              <a:t>=0;i&lt;100000;i++);  	// </a:t>
            </a:r>
            <a:r>
              <a:rPr lang="zh-CN" altLang="en-US" dirty="0" smtClean="0"/>
              <a:t>延时</a:t>
            </a:r>
          </a:p>
          <a:p>
            <a:r>
              <a:rPr lang="en-US" dirty="0" err="1" smtClean="0"/>
              <a:t>rGPFDAT</a:t>
            </a:r>
            <a:r>
              <a:rPr lang="en-US" dirty="0" smtClean="0"/>
              <a:t>=0xF0;      	// GPF4</a:t>
            </a:r>
            <a:r>
              <a:rPr lang="zh-CN" altLang="en-US" dirty="0" smtClean="0"/>
              <a:t>～</a:t>
            </a:r>
            <a:r>
              <a:rPr lang="en-US" dirty="0" smtClean="0"/>
              <a:t>GPF7</a:t>
            </a:r>
            <a:r>
              <a:rPr lang="zh-CN" altLang="en-US" dirty="0" smtClean="0"/>
              <a:t>输出</a:t>
            </a:r>
            <a:r>
              <a:rPr lang="en-US" dirty="0" smtClean="0"/>
              <a:t>1</a:t>
            </a:r>
            <a:r>
              <a:rPr lang="zh-CN" altLang="en-US" dirty="0" smtClean="0"/>
              <a:t>，使</a:t>
            </a:r>
            <a:r>
              <a:rPr lang="en-US" dirty="0" smtClean="0"/>
              <a:t>LED</a:t>
            </a:r>
            <a:r>
              <a:rPr lang="zh-CN" altLang="en-US" dirty="0" smtClean="0"/>
              <a:t>灭</a:t>
            </a:r>
          </a:p>
          <a:p>
            <a:r>
              <a:rPr lang="en-US" dirty="0" smtClean="0"/>
              <a:t>for(</a:t>
            </a:r>
            <a:r>
              <a:rPr lang="en-US" dirty="0" err="1" smtClean="0"/>
              <a:t>i</a:t>
            </a:r>
            <a:r>
              <a:rPr lang="en-US" dirty="0" smtClean="0"/>
              <a:t>=0;i&lt;100000;i++);  	// </a:t>
            </a:r>
            <a:r>
              <a:rPr lang="zh-CN" altLang="en-US" dirty="0" smtClean="0"/>
              <a:t>延时</a:t>
            </a:r>
          </a:p>
          <a:p>
            <a:r>
              <a:rPr lang="en-US" dirty="0" smtClean="0"/>
              <a:t>} </a:t>
            </a:r>
            <a:endParaRPr lang="zh-CN" altLang="en-US" dirty="0" smtClean="0"/>
          </a:p>
          <a:p>
            <a:endParaRPr lang="zh-CN" altLang="en-US" dirty="0"/>
          </a:p>
        </p:txBody>
      </p:sp>
      <p:sp>
        <p:nvSpPr>
          <p:cNvPr id="3" name="标题 2"/>
          <p:cNvSpPr>
            <a:spLocks noGrp="1"/>
          </p:cNvSpPr>
          <p:nvPr>
            <p:ph type="title"/>
          </p:nvPr>
        </p:nvSpPr>
        <p:spPr/>
        <p:txBody>
          <a:bodyPr>
            <a:normAutofit/>
          </a:bodyPr>
          <a:lstStyle/>
          <a:p>
            <a:r>
              <a:rPr lang="en-US" sz="3700" dirty="0" smtClean="0"/>
              <a:t>S3C2410X</a:t>
            </a:r>
            <a:r>
              <a:rPr lang="zh-CN" altLang="en-US" sz="3700" dirty="0" smtClean="0"/>
              <a:t>端口的编程实例 </a:t>
            </a: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dirty="0" smtClean="0"/>
              <a:t>S3C2410X</a:t>
            </a:r>
            <a:r>
              <a:rPr lang="zh-CN" altLang="en-US" dirty="0" smtClean="0"/>
              <a:t>有</a:t>
            </a:r>
            <a:r>
              <a:rPr lang="en-US" dirty="0" smtClean="0"/>
              <a:t>5</a:t>
            </a:r>
            <a:r>
              <a:rPr lang="zh-CN" altLang="en-US" dirty="0" smtClean="0"/>
              <a:t>个</a:t>
            </a:r>
            <a:r>
              <a:rPr lang="en-US" dirty="0" smtClean="0"/>
              <a:t>16</a:t>
            </a:r>
            <a:r>
              <a:rPr lang="zh-CN" altLang="en-US" dirty="0" smtClean="0"/>
              <a:t>位定时器。其中定时器</a:t>
            </a:r>
            <a:r>
              <a:rPr lang="en-US" dirty="0" smtClean="0"/>
              <a:t>0</a:t>
            </a:r>
            <a:r>
              <a:rPr lang="zh-CN" altLang="en-US" dirty="0" smtClean="0"/>
              <a:t>、</a:t>
            </a:r>
            <a:r>
              <a:rPr lang="en-US" dirty="0" smtClean="0"/>
              <a:t>1</a:t>
            </a:r>
            <a:r>
              <a:rPr lang="zh-CN" altLang="en-US" dirty="0" smtClean="0"/>
              <a:t>、</a:t>
            </a:r>
            <a:r>
              <a:rPr lang="en-US" dirty="0" smtClean="0"/>
              <a:t>2</a:t>
            </a:r>
            <a:r>
              <a:rPr lang="zh-CN" altLang="en-US" dirty="0" smtClean="0"/>
              <a:t>、</a:t>
            </a:r>
            <a:r>
              <a:rPr lang="en-US" dirty="0" smtClean="0"/>
              <a:t>3</a:t>
            </a:r>
            <a:r>
              <a:rPr lang="zh-CN" altLang="en-US" dirty="0" smtClean="0"/>
              <a:t>有脉宽调制（</a:t>
            </a:r>
            <a:r>
              <a:rPr lang="en-US" dirty="0" smtClean="0"/>
              <a:t>PWM</a:t>
            </a:r>
            <a:r>
              <a:rPr lang="zh-CN" altLang="en-US" dirty="0" smtClean="0"/>
              <a:t>）功能。定时器</a:t>
            </a:r>
            <a:r>
              <a:rPr lang="en-US" dirty="0" smtClean="0"/>
              <a:t>4</a:t>
            </a:r>
            <a:r>
              <a:rPr lang="zh-CN" altLang="en-US" dirty="0" smtClean="0"/>
              <a:t>只有一个内部定时器而没有输出管脚。定时器</a:t>
            </a:r>
            <a:r>
              <a:rPr lang="en-US" dirty="0" smtClean="0"/>
              <a:t>0</a:t>
            </a:r>
            <a:r>
              <a:rPr lang="zh-CN" altLang="en-US" dirty="0" smtClean="0"/>
              <a:t>有一个死区发生器，用于大电流器件。</a:t>
            </a:r>
          </a:p>
          <a:p>
            <a:r>
              <a:rPr lang="zh-CN" altLang="en-US" dirty="0" smtClean="0"/>
              <a:t>有</a:t>
            </a:r>
            <a:r>
              <a:rPr lang="en-US" dirty="0" smtClean="0"/>
              <a:t>2</a:t>
            </a:r>
            <a:r>
              <a:rPr lang="zh-CN" altLang="en-US" dirty="0" smtClean="0"/>
              <a:t>个</a:t>
            </a:r>
            <a:r>
              <a:rPr lang="en-US" dirty="0" smtClean="0"/>
              <a:t>8</a:t>
            </a:r>
            <a:r>
              <a:rPr lang="zh-CN" altLang="en-US" dirty="0" smtClean="0"/>
              <a:t>位预标定器和</a:t>
            </a:r>
            <a:r>
              <a:rPr lang="en-US" dirty="0" smtClean="0"/>
              <a:t>2</a:t>
            </a:r>
            <a:r>
              <a:rPr lang="zh-CN" altLang="en-US" dirty="0" smtClean="0"/>
              <a:t>个</a:t>
            </a:r>
            <a:r>
              <a:rPr lang="en-US" dirty="0" smtClean="0"/>
              <a:t>4</a:t>
            </a:r>
            <a:r>
              <a:rPr lang="zh-CN" altLang="en-US" dirty="0" smtClean="0"/>
              <a:t>位分频器。定时器</a:t>
            </a:r>
            <a:r>
              <a:rPr lang="en-US" dirty="0" smtClean="0"/>
              <a:t>0</a:t>
            </a:r>
            <a:r>
              <a:rPr lang="zh-CN" altLang="en-US" dirty="0" smtClean="0"/>
              <a:t>和</a:t>
            </a:r>
            <a:r>
              <a:rPr lang="en-US" dirty="0" smtClean="0"/>
              <a:t>1</a:t>
            </a:r>
            <a:r>
              <a:rPr lang="zh-CN" altLang="en-US" dirty="0" smtClean="0"/>
              <a:t>共享一个</a:t>
            </a:r>
            <a:r>
              <a:rPr lang="en-US" dirty="0" smtClean="0"/>
              <a:t>8</a:t>
            </a:r>
            <a:r>
              <a:rPr lang="zh-CN" altLang="en-US" dirty="0" smtClean="0"/>
              <a:t>位预定标器，定时器</a:t>
            </a:r>
            <a:r>
              <a:rPr lang="en-US" dirty="0" smtClean="0"/>
              <a:t>2</a:t>
            </a:r>
            <a:r>
              <a:rPr lang="zh-CN" altLang="en-US" dirty="0" smtClean="0"/>
              <a:t>、</a:t>
            </a:r>
            <a:r>
              <a:rPr lang="en-US" dirty="0" smtClean="0"/>
              <a:t>3</a:t>
            </a:r>
            <a:r>
              <a:rPr lang="zh-CN" altLang="en-US" dirty="0" smtClean="0"/>
              <a:t>和</a:t>
            </a:r>
            <a:r>
              <a:rPr lang="en-US" dirty="0" smtClean="0"/>
              <a:t>4</a:t>
            </a:r>
            <a:r>
              <a:rPr lang="zh-CN" altLang="en-US" dirty="0" smtClean="0"/>
              <a:t>共享另一个</a:t>
            </a:r>
            <a:r>
              <a:rPr lang="en-US" dirty="0" smtClean="0"/>
              <a:t>8</a:t>
            </a:r>
            <a:r>
              <a:rPr lang="zh-CN" altLang="en-US" dirty="0" smtClean="0"/>
              <a:t>位预定标器。每一个定时器有一个有</a:t>
            </a:r>
            <a:r>
              <a:rPr lang="en-US" dirty="0" smtClean="0"/>
              <a:t>5</a:t>
            </a:r>
            <a:r>
              <a:rPr lang="zh-CN" altLang="en-US" dirty="0" smtClean="0"/>
              <a:t>种不同值的分频器（</a:t>
            </a:r>
            <a:r>
              <a:rPr lang="en-US" dirty="0" smtClean="0"/>
              <a:t>1/2</a:t>
            </a:r>
            <a:r>
              <a:rPr lang="zh-CN" altLang="en-US" dirty="0" smtClean="0"/>
              <a:t>，</a:t>
            </a:r>
            <a:r>
              <a:rPr lang="en-US" dirty="0" smtClean="0"/>
              <a:t>1/4</a:t>
            </a:r>
            <a:r>
              <a:rPr lang="zh-CN" altLang="en-US" dirty="0" smtClean="0"/>
              <a:t>，</a:t>
            </a:r>
            <a:r>
              <a:rPr lang="en-US" dirty="0" smtClean="0"/>
              <a:t>1/8</a:t>
            </a:r>
            <a:r>
              <a:rPr lang="zh-CN" altLang="en-US" dirty="0" smtClean="0"/>
              <a:t>，</a:t>
            </a:r>
            <a:r>
              <a:rPr lang="en-US" dirty="0" smtClean="0"/>
              <a:t>1/16</a:t>
            </a:r>
            <a:r>
              <a:rPr lang="zh-CN" altLang="en-US" dirty="0" smtClean="0"/>
              <a:t>和</a:t>
            </a:r>
            <a:r>
              <a:rPr lang="en-US" dirty="0" smtClean="0"/>
              <a:t>TCLK</a:t>
            </a:r>
            <a:r>
              <a:rPr lang="zh-CN" altLang="en-US" dirty="0" smtClean="0"/>
              <a:t>）。其中每一个定时器块从分频器接收时钟信号，而分频器从相应的预定标器接收时钟信号。</a:t>
            </a:r>
          </a:p>
          <a:p>
            <a:endParaRPr lang="zh-CN" altLang="en-US" dirty="0"/>
          </a:p>
        </p:txBody>
      </p:sp>
      <p:sp>
        <p:nvSpPr>
          <p:cNvPr id="2" name="标题 1"/>
          <p:cNvSpPr>
            <a:spLocks noGrp="1"/>
          </p:cNvSpPr>
          <p:nvPr>
            <p:ph type="title"/>
          </p:nvPr>
        </p:nvSpPr>
        <p:spPr/>
        <p:txBody>
          <a:bodyPr>
            <a:normAutofit/>
          </a:bodyPr>
          <a:lstStyle/>
          <a:p>
            <a:r>
              <a:rPr lang="en-US" sz="3700" dirty="0" smtClean="0"/>
              <a:t>S3C2410X</a:t>
            </a:r>
            <a:r>
              <a:rPr lang="zh-CN" altLang="en-US" sz="3700" dirty="0" smtClean="0"/>
              <a:t>定时器概述</a:t>
            </a:r>
            <a:endParaRPr lang="zh-CN" altLang="en-US" sz="3700"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dirty="0" smtClean="0"/>
              <a:t>S3C2410X</a:t>
            </a:r>
            <a:r>
              <a:rPr lang="zh-CN" altLang="en-US" dirty="0" smtClean="0"/>
              <a:t>定时器主要特性如下：</a:t>
            </a:r>
          </a:p>
          <a:p>
            <a:r>
              <a:rPr lang="en-US" dirty="0" smtClean="0"/>
              <a:t>●  5</a:t>
            </a:r>
            <a:r>
              <a:rPr lang="zh-CN" altLang="en-US" dirty="0" smtClean="0"/>
              <a:t>个</a:t>
            </a:r>
            <a:r>
              <a:rPr lang="en-US" dirty="0" smtClean="0"/>
              <a:t>16</a:t>
            </a:r>
            <a:r>
              <a:rPr lang="zh-CN" altLang="en-US" dirty="0" smtClean="0"/>
              <a:t>位定时器；</a:t>
            </a:r>
          </a:p>
          <a:p>
            <a:r>
              <a:rPr lang="en-US" dirty="0" smtClean="0"/>
              <a:t>●  2</a:t>
            </a:r>
            <a:r>
              <a:rPr lang="zh-CN" altLang="en-US" dirty="0" smtClean="0"/>
              <a:t>个</a:t>
            </a:r>
            <a:r>
              <a:rPr lang="en-US" dirty="0" smtClean="0"/>
              <a:t>8</a:t>
            </a:r>
            <a:r>
              <a:rPr lang="zh-CN" altLang="en-US" dirty="0" smtClean="0"/>
              <a:t>位预定标器和</a:t>
            </a:r>
            <a:r>
              <a:rPr lang="en-US" dirty="0" smtClean="0"/>
              <a:t>2</a:t>
            </a:r>
            <a:r>
              <a:rPr lang="zh-CN" altLang="en-US" dirty="0" smtClean="0"/>
              <a:t>个</a:t>
            </a:r>
            <a:r>
              <a:rPr lang="en-US" dirty="0" smtClean="0"/>
              <a:t>4</a:t>
            </a:r>
            <a:r>
              <a:rPr lang="zh-CN" altLang="en-US" dirty="0" smtClean="0"/>
              <a:t>位分割器；</a:t>
            </a:r>
          </a:p>
          <a:p>
            <a:r>
              <a:rPr lang="en-US" dirty="0" smtClean="0"/>
              <a:t>●  </a:t>
            </a:r>
            <a:r>
              <a:rPr lang="zh-CN" altLang="en-US" dirty="0" smtClean="0"/>
              <a:t>可编程的占空比；</a:t>
            </a:r>
          </a:p>
          <a:p>
            <a:r>
              <a:rPr lang="en-US" dirty="0" smtClean="0"/>
              <a:t>●  </a:t>
            </a:r>
            <a:r>
              <a:rPr lang="zh-CN" altLang="en-US" dirty="0" smtClean="0"/>
              <a:t>自动再装入模式或一次脉冲模式；</a:t>
            </a:r>
          </a:p>
          <a:p>
            <a:r>
              <a:rPr lang="en-US" dirty="0" smtClean="0"/>
              <a:t>●  </a:t>
            </a:r>
            <a:r>
              <a:rPr lang="zh-CN" altLang="en-US" dirty="0" smtClean="0"/>
              <a:t>死区发生器。</a:t>
            </a:r>
            <a:endParaRPr lang="zh-CN" altLang="en-US" dirty="0"/>
          </a:p>
        </p:txBody>
      </p:sp>
      <p:sp>
        <p:nvSpPr>
          <p:cNvPr id="3" name="标题 2"/>
          <p:cNvSpPr>
            <a:spLocks noGrp="1"/>
          </p:cNvSpPr>
          <p:nvPr>
            <p:ph type="title"/>
          </p:nvPr>
        </p:nvSpPr>
        <p:spPr/>
        <p:txBody>
          <a:bodyPr>
            <a:normAutofit/>
          </a:bodyPr>
          <a:lstStyle/>
          <a:p>
            <a:r>
              <a:rPr lang="en-US" sz="3700" dirty="0" smtClean="0"/>
              <a:t>S3C2410X</a:t>
            </a:r>
            <a:r>
              <a:rPr lang="zh-CN" altLang="en-US" sz="3700" dirty="0" smtClean="0"/>
              <a:t>定时器概述</a:t>
            </a: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en-US" b="1" dirty="0" smtClean="0"/>
              <a:t>5</a:t>
            </a:r>
            <a:r>
              <a:rPr lang="zh-CN" altLang="en-US" b="1" dirty="0" smtClean="0"/>
              <a:t>．时钟和电源管理 </a:t>
            </a:r>
          </a:p>
          <a:p>
            <a:r>
              <a:rPr lang="en-US" dirty="0" smtClean="0"/>
              <a:t>●  </a:t>
            </a:r>
            <a:r>
              <a:rPr lang="zh-CN" altLang="en-US" dirty="0" smtClean="0"/>
              <a:t>在片</a:t>
            </a:r>
            <a:r>
              <a:rPr lang="en-US" dirty="0" smtClean="0"/>
              <a:t>MPLL</a:t>
            </a:r>
            <a:r>
              <a:rPr lang="zh-CN" altLang="en-US" dirty="0" smtClean="0"/>
              <a:t>和</a:t>
            </a:r>
            <a:r>
              <a:rPr lang="en-US" dirty="0" smtClean="0"/>
              <a:t>UPLL</a:t>
            </a:r>
            <a:r>
              <a:rPr lang="zh-CN" altLang="en-US" dirty="0" smtClean="0"/>
              <a:t>：</a:t>
            </a:r>
            <a:r>
              <a:rPr lang="en-US" dirty="0" smtClean="0"/>
              <a:t>UPLL</a:t>
            </a:r>
            <a:r>
              <a:rPr lang="zh-CN" altLang="en-US" dirty="0" smtClean="0"/>
              <a:t>时钟发生器用于主</a:t>
            </a:r>
            <a:r>
              <a:rPr lang="en-US" dirty="0" smtClean="0"/>
              <a:t>/</a:t>
            </a:r>
            <a:r>
              <a:rPr lang="zh-CN" altLang="en-US" dirty="0" smtClean="0"/>
              <a:t>从</a:t>
            </a:r>
            <a:r>
              <a:rPr lang="en-US" dirty="0" smtClean="0"/>
              <a:t>USB</a:t>
            </a:r>
            <a:r>
              <a:rPr lang="zh-CN" altLang="en-US" dirty="0" smtClean="0"/>
              <a:t>操作，</a:t>
            </a:r>
            <a:r>
              <a:rPr lang="en-US" dirty="0" smtClean="0"/>
              <a:t>MPLL</a:t>
            </a:r>
            <a:r>
              <a:rPr lang="zh-CN" altLang="en-US" dirty="0" smtClean="0"/>
              <a:t>时钟发生器用于产生</a:t>
            </a:r>
            <a:r>
              <a:rPr lang="en-US" dirty="0" smtClean="0"/>
              <a:t>MCU</a:t>
            </a:r>
            <a:r>
              <a:rPr lang="zh-CN" altLang="en-US" dirty="0" smtClean="0"/>
              <a:t>的时钟。在</a:t>
            </a:r>
            <a:r>
              <a:rPr lang="en-US" dirty="0" smtClean="0"/>
              <a:t>1.8V</a:t>
            </a:r>
            <a:r>
              <a:rPr lang="zh-CN" altLang="en-US" dirty="0" smtClean="0"/>
              <a:t>时，时钟最高频率为</a:t>
            </a:r>
            <a:r>
              <a:rPr lang="en-US" dirty="0" smtClean="0"/>
              <a:t>203MHz</a:t>
            </a:r>
            <a:r>
              <a:rPr lang="zh-CN" altLang="en-US" dirty="0" smtClean="0"/>
              <a:t>；</a:t>
            </a:r>
            <a:r>
              <a:rPr lang="en-US" dirty="0" smtClean="0"/>
              <a:t> </a:t>
            </a:r>
            <a:endParaRPr lang="zh-CN" altLang="en-US" dirty="0" smtClean="0"/>
          </a:p>
          <a:p>
            <a:r>
              <a:rPr lang="en-US" dirty="0" smtClean="0"/>
              <a:t>●  </a:t>
            </a:r>
            <a:r>
              <a:rPr lang="zh-CN" altLang="en-US" dirty="0" smtClean="0"/>
              <a:t>每一个功能块可以用软件选择时钟；</a:t>
            </a:r>
            <a:r>
              <a:rPr lang="en-US" dirty="0" smtClean="0"/>
              <a:t> </a:t>
            </a:r>
            <a:endParaRPr lang="zh-CN" altLang="en-US" dirty="0" smtClean="0"/>
          </a:p>
          <a:p>
            <a:r>
              <a:rPr lang="en-US" dirty="0" smtClean="0"/>
              <a:t>●  </a:t>
            </a:r>
            <a:r>
              <a:rPr lang="zh-CN" altLang="en-US" dirty="0" smtClean="0"/>
              <a:t>电源模式：正常、慢速、空闲和掉电，</a:t>
            </a:r>
          </a:p>
          <a:p>
            <a:r>
              <a:rPr lang="en-US" dirty="0" smtClean="0"/>
              <a:t>   </a:t>
            </a:r>
            <a:r>
              <a:rPr lang="zh-CN" altLang="en-US" dirty="0" smtClean="0"/>
              <a:t>正常模式：正常操作模式，</a:t>
            </a:r>
          </a:p>
          <a:p>
            <a:r>
              <a:rPr lang="en-US" dirty="0" smtClean="0"/>
              <a:t>   </a:t>
            </a:r>
            <a:r>
              <a:rPr lang="zh-CN" altLang="en-US" dirty="0" smtClean="0"/>
              <a:t>慢速模式：不加</a:t>
            </a:r>
            <a:r>
              <a:rPr lang="en-US" dirty="0" smtClean="0"/>
              <a:t>PLL</a:t>
            </a:r>
            <a:r>
              <a:rPr lang="zh-CN" altLang="en-US" dirty="0" smtClean="0"/>
              <a:t>的低频率时钟模式，</a:t>
            </a:r>
          </a:p>
          <a:p>
            <a:r>
              <a:rPr lang="en-US" dirty="0" smtClean="0"/>
              <a:t>   </a:t>
            </a:r>
            <a:r>
              <a:rPr lang="zh-CN" altLang="en-US" dirty="0" smtClean="0"/>
              <a:t>空闲模式：仅停止</a:t>
            </a:r>
            <a:r>
              <a:rPr lang="en-US" dirty="0" smtClean="0"/>
              <a:t>CPU</a:t>
            </a:r>
            <a:r>
              <a:rPr lang="zh-CN" altLang="en-US" dirty="0" smtClean="0"/>
              <a:t>的时钟，</a:t>
            </a:r>
          </a:p>
          <a:p>
            <a:r>
              <a:rPr lang="en-US" dirty="0" smtClean="0"/>
              <a:t>   </a:t>
            </a:r>
            <a:r>
              <a:rPr lang="zh-CN" altLang="en-US" dirty="0" smtClean="0"/>
              <a:t>掉电模式：所有外围设备全部掉电仅内核电源供电；</a:t>
            </a:r>
          </a:p>
          <a:p>
            <a:r>
              <a:rPr lang="en-US" dirty="0" smtClean="0"/>
              <a:t>●  </a:t>
            </a:r>
            <a:r>
              <a:rPr lang="zh-CN" altLang="en-US" dirty="0" smtClean="0"/>
              <a:t>可以从掉电模式借助于</a:t>
            </a:r>
            <a:r>
              <a:rPr lang="en-US" dirty="0" smtClean="0"/>
              <a:t>EINT[15</a:t>
            </a:r>
            <a:r>
              <a:rPr lang="zh-CN" altLang="en-US" dirty="0" smtClean="0"/>
              <a:t>：</a:t>
            </a:r>
            <a:r>
              <a:rPr lang="en-US" dirty="0" smtClean="0"/>
              <a:t>0]</a:t>
            </a:r>
            <a:r>
              <a:rPr lang="zh-CN" altLang="en-US" dirty="0" smtClean="0"/>
              <a:t>或</a:t>
            </a:r>
            <a:r>
              <a:rPr lang="en-US" dirty="0" smtClean="0"/>
              <a:t>RTC</a:t>
            </a:r>
            <a:r>
              <a:rPr lang="zh-CN" altLang="en-US" dirty="0" smtClean="0"/>
              <a:t>报警中断唤醒过来。</a:t>
            </a:r>
            <a:endParaRPr lang="zh-CN" altLang="en-US" dirty="0"/>
          </a:p>
        </p:txBody>
      </p:sp>
      <p:sp>
        <p:nvSpPr>
          <p:cNvPr id="2" name="标题 1"/>
          <p:cNvSpPr>
            <a:spLocks noGrp="1"/>
          </p:cNvSpPr>
          <p:nvPr>
            <p:ph type="title"/>
          </p:nvPr>
        </p:nvSpPr>
        <p:spPr/>
        <p:txBody>
          <a:bodyPr>
            <a:normAutofit/>
          </a:bodyPr>
          <a:lstStyle/>
          <a:p>
            <a:r>
              <a:rPr lang="en-US" sz="3700" dirty="0" smtClean="0"/>
              <a:t>S3C2410X</a:t>
            </a:r>
            <a:r>
              <a:rPr lang="zh-CN" altLang="en-US" sz="3700" dirty="0" smtClean="0"/>
              <a:t>的特点</a:t>
            </a:r>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sz="3700" dirty="0" smtClean="0"/>
              <a:t>S3C2410X</a:t>
            </a:r>
            <a:r>
              <a:rPr lang="zh-CN" altLang="en-US" sz="3700" dirty="0" smtClean="0"/>
              <a:t>定时器概述</a:t>
            </a:r>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pic>
        <p:nvPicPr>
          <p:cNvPr id="1026" name="Picture 2"/>
          <p:cNvPicPr>
            <a:picLocks noGrp="1" noChangeAspect="1" noChangeArrowheads="1"/>
          </p:cNvPicPr>
          <p:nvPr>
            <p:ph idx="1"/>
          </p:nvPr>
        </p:nvPicPr>
        <p:blipFill>
          <a:blip r:embed="rId2"/>
          <a:srcRect/>
          <a:stretch>
            <a:fillRect/>
          </a:stretch>
        </p:blipFill>
        <p:spPr bwMode="auto">
          <a:xfrm>
            <a:off x="2260113" y="1142984"/>
            <a:ext cx="5097969" cy="49901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系统为每个定时器设置有预定标器、分频器来产生定时时钟。每个定时器由减法计数器、初值寄存器、比较寄存器、观察寄存器、控制逻辑等部分构成。</a:t>
            </a:r>
          </a:p>
          <a:p>
            <a:endParaRPr lang="zh-CN" altLang="en-US" dirty="0"/>
          </a:p>
        </p:txBody>
      </p:sp>
      <p:sp>
        <p:nvSpPr>
          <p:cNvPr id="3" name="标题 2"/>
          <p:cNvSpPr>
            <a:spLocks noGrp="1"/>
          </p:cNvSpPr>
          <p:nvPr>
            <p:ph type="title"/>
          </p:nvPr>
        </p:nvSpPr>
        <p:spPr/>
        <p:txBody>
          <a:bodyPr>
            <a:noAutofit/>
          </a:bodyPr>
          <a:lstStyle/>
          <a:p>
            <a:r>
              <a:rPr lang="en-US" sz="3700" dirty="0" smtClean="0"/>
              <a:t/>
            </a:r>
            <a:br>
              <a:rPr lang="en-US" sz="3700" dirty="0" smtClean="0"/>
            </a:br>
            <a:r>
              <a:rPr lang="en-US" sz="3700" dirty="0" smtClean="0"/>
              <a:t>S3C2410X</a:t>
            </a:r>
            <a:r>
              <a:rPr lang="zh-CN" altLang="en-US" sz="3700" dirty="0" smtClean="0"/>
              <a:t>定时器的工作原理 </a:t>
            </a:r>
            <a:br>
              <a:rPr lang="zh-CN" altLang="en-US" sz="3700" dirty="0" smtClean="0"/>
            </a:b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en-US" b="1" dirty="0" smtClean="0"/>
              <a:t>1</a:t>
            </a:r>
            <a:r>
              <a:rPr lang="zh-CN" altLang="en-US" b="1" dirty="0" smtClean="0"/>
              <a:t>．预定标器和分频器</a:t>
            </a:r>
          </a:p>
          <a:p>
            <a:r>
              <a:rPr lang="zh-CN" altLang="en-US" dirty="0" smtClean="0"/>
              <a:t>一个</a:t>
            </a:r>
            <a:r>
              <a:rPr lang="en-US" dirty="0" smtClean="0"/>
              <a:t>8</a:t>
            </a:r>
            <a:r>
              <a:rPr lang="zh-CN" altLang="en-US" dirty="0" smtClean="0"/>
              <a:t>位预定标器和一个</a:t>
            </a:r>
            <a:r>
              <a:rPr lang="en-US" dirty="0" smtClean="0"/>
              <a:t>4</a:t>
            </a:r>
            <a:r>
              <a:rPr lang="zh-CN" altLang="en-US" dirty="0" smtClean="0"/>
              <a:t>位分频器作用下的输出频率参见表</a:t>
            </a:r>
            <a:r>
              <a:rPr lang="en-US" dirty="0" smtClean="0"/>
              <a:t>4-39</a:t>
            </a:r>
            <a:r>
              <a:rPr lang="zh-CN" altLang="en-US" dirty="0" smtClean="0"/>
              <a:t>中定时器最大、最小输出周期。</a:t>
            </a:r>
            <a:r>
              <a:rPr lang="en-US" dirty="0" smtClean="0"/>
              <a:t>8</a:t>
            </a:r>
            <a:r>
              <a:rPr lang="zh-CN" altLang="en-US" dirty="0" smtClean="0"/>
              <a:t>位预定标器是可编程的，它根据</a:t>
            </a:r>
            <a:r>
              <a:rPr lang="en-US" dirty="0" smtClean="0"/>
              <a:t>TCFG0</a:t>
            </a:r>
            <a:r>
              <a:rPr lang="zh-CN" altLang="en-US" dirty="0" smtClean="0"/>
              <a:t>和</a:t>
            </a:r>
            <a:r>
              <a:rPr lang="en-US" dirty="0" smtClean="0"/>
              <a:t>TCFG1</a:t>
            </a:r>
            <a:r>
              <a:rPr lang="zh-CN" altLang="en-US" dirty="0" smtClean="0"/>
              <a:t>中的数值分割</a:t>
            </a:r>
            <a:r>
              <a:rPr lang="en-US" dirty="0" smtClean="0"/>
              <a:t>PCLK</a:t>
            </a:r>
            <a:r>
              <a:rPr lang="zh-CN" altLang="en-US" dirty="0" smtClean="0"/>
              <a:t>。设</a:t>
            </a:r>
            <a:r>
              <a:rPr lang="en-US" dirty="0" smtClean="0"/>
              <a:t>PCLK</a:t>
            </a:r>
            <a:r>
              <a:rPr lang="zh-CN" altLang="en-US" dirty="0" smtClean="0"/>
              <a:t>的频率为</a:t>
            </a:r>
            <a:r>
              <a:rPr lang="en-US" dirty="0" smtClean="0"/>
              <a:t>50MHz</a:t>
            </a:r>
            <a:r>
              <a:rPr lang="zh-CN" altLang="en-US" dirty="0" smtClean="0"/>
              <a:t>，经过预标定和分频器后，计算送给定时器的计数时钟频率。</a:t>
            </a:r>
          </a:p>
          <a:p>
            <a:r>
              <a:rPr lang="zh-CN" altLang="en-US" dirty="0" smtClean="0"/>
              <a:t>计数时钟和输出计算：</a:t>
            </a:r>
          </a:p>
          <a:p>
            <a:r>
              <a:rPr lang="zh-CN" altLang="en-US" dirty="0" smtClean="0"/>
              <a:t>（</a:t>
            </a:r>
            <a:r>
              <a:rPr lang="en-US" dirty="0" smtClean="0"/>
              <a:t>1</a:t>
            </a:r>
            <a:r>
              <a:rPr lang="zh-CN" altLang="en-US" dirty="0" smtClean="0"/>
              <a:t>）定时器输入时钟频率</a:t>
            </a:r>
            <a:r>
              <a:rPr lang="en-US" i="1" dirty="0" err="1" smtClean="0"/>
              <a:t>f</a:t>
            </a:r>
            <a:r>
              <a:rPr lang="en-US" i="1" baseline="-25000" dirty="0" err="1" smtClean="0"/>
              <a:t>Tclk</a:t>
            </a:r>
            <a:r>
              <a:rPr lang="zh-CN" altLang="en-US" dirty="0" smtClean="0"/>
              <a:t>（即计数时钟频率）</a:t>
            </a:r>
          </a:p>
          <a:p>
            <a:r>
              <a:rPr lang="en-US" i="1" dirty="0" smtClean="0"/>
              <a:t>	</a:t>
            </a:r>
            <a:r>
              <a:rPr lang="en-US" i="1" dirty="0" err="1" smtClean="0"/>
              <a:t>f</a:t>
            </a:r>
            <a:r>
              <a:rPr lang="en-US" baseline="-25000" dirty="0" err="1" smtClean="0"/>
              <a:t>Tclk</a:t>
            </a:r>
            <a:r>
              <a:rPr lang="en-US" dirty="0" smtClean="0"/>
              <a:t>=[</a:t>
            </a:r>
            <a:r>
              <a:rPr lang="en-US" i="1" dirty="0" err="1" smtClean="0"/>
              <a:t>f</a:t>
            </a:r>
            <a:r>
              <a:rPr lang="en-US" baseline="-25000" dirty="0" err="1" smtClean="0"/>
              <a:t>pclk</a:t>
            </a:r>
            <a:r>
              <a:rPr lang="en-US" dirty="0" smtClean="0"/>
              <a:t>/(Prescaler+1)] × </a:t>
            </a:r>
            <a:r>
              <a:rPr lang="zh-CN" altLang="en-US" dirty="0" smtClean="0"/>
              <a:t>分频值</a:t>
            </a:r>
            <a:r>
              <a:rPr lang="en-US" dirty="0" smtClean="0"/>
              <a:t>	</a:t>
            </a:r>
            <a:endParaRPr lang="zh-CN" altLang="en-US" dirty="0" smtClean="0"/>
          </a:p>
          <a:p>
            <a:r>
              <a:rPr lang="zh-CN" altLang="en-US" dirty="0" smtClean="0"/>
              <a:t>式中：</a:t>
            </a:r>
            <a:r>
              <a:rPr lang="en-US" dirty="0" err="1" smtClean="0"/>
              <a:t>Prescaler</a:t>
            </a:r>
            <a:r>
              <a:rPr lang="zh-CN" altLang="en-US" dirty="0" smtClean="0"/>
              <a:t>为预标定值，其值为</a:t>
            </a:r>
            <a:r>
              <a:rPr lang="en-US" dirty="0" smtClean="0"/>
              <a:t>0</a:t>
            </a:r>
            <a:r>
              <a:rPr lang="zh-CN" altLang="en-US" dirty="0" smtClean="0"/>
              <a:t>～</a:t>
            </a:r>
            <a:r>
              <a:rPr lang="en-US" dirty="0" smtClean="0"/>
              <a:t>255</a:t>
            </a:r>
            <a:r>
              <a:rPr lang="zh-CN" altLang="en-US" dirty="0" smtClean="0"/>
              <a:t>；分频值为</a:t>
            </a:r>
            <a:r>
              <a:rPr lang="en-US" dirty="0" smtClean="0"/>
              <a:t>1/2</a:t>
            </a:r>
            <a:r>
              <a:rPr lang="zh-CN" altLang="en-US" dirty="0" smtClean="0"/>
              <a:t>、</a:t>
            </a:r>
            <a:r>
              <a:rPr lang="en-US" dirty="0" smtClean="0"/>
              <a:t>1/4</a:t>
            </a:r>
            <a:r>
              <a:rPr lang="zh-CN" altLang="en-US" dirty="0" smtClean="0"/>
              <a:t>、</a:t>
            </a:r>
            <a:r>
              <a:rPr lang="en-US" dirty="0" smtClean="0"/>
              <a:t>1/8</a:t>
            </a:r>
            <a:r>
              <a:rPr lang="zh-CN" altLang="en-US" dirty="0" smtClean="0"/>
              <a:t>、</a:t>
            </a:r>
            <a:r>
              <a:rPr lang="en-US" dirty="0" smtClean="0"/>
              <a:t>1/16</a:t>
            </a:r>
            <a:r>
              <a:rPr lang="zh-CN" altLang="en-US" dirty="0" smtClean="0"/>
              <a:t>。</a:t>
            </a:r>
            <a:r>
              <a:rPr lang="en-US" dirty="0" smtClean="0"/>
              <a:t> </a:t>
            </a:r>
            <a:endParaRPr lang="zh-CN" altLang="en-US" dirty="0" smtClean="0"/>
          </a:p>
          <a:p>
            <a:r>
              <a:rPr lang="zh-CN" altLang="en-US" dirty="0" smtClean="0"/>
              <a:t>（</a:t>
            </a:r>
            <a:r>
              <a:rPr lang="en-US" dirty="0" smtClean="0"/>
              <a:t>2</a:t>
            </a:r>
            <a:r>
              <a:rPr lang="zh-CN" altLang="en-US" dirty="0" smtClean="0"/>
              <a:t>）</a:t>
            </a:r>
            <a:r>
              <a:rPr lang="en-US" dirty="0" smtClean="0"/>
              <a:t>PWM</a:t>
            </a:r>
            <a:r>
              <a:rPr lang="zh-CN" altLang="en-US" dirty="0" smtClean="0"/>
              <a:t>输出时钟频率</a:t>
            </a:r>
          </a:p>
          <a:p>
            <a:r>
              <a:rPr lang="en-US" dirty="0" smtClean="0"/>
              <a:t>	PWM</a:t>
            </a:r>
            <a:r>
              <a:rPr lang="zh-CN" altLang="en-US" dirty="0" smtClean="0"/>
              <a:t>输出时钟频率</a:t>
            </a:r>
            <a:r>
              <a:rPr lang="en-US" dirty="0" smtClean="0"/>
              <a:t> = </a:t>
            </a:r>
            <a:r>
              <a:rPr lang="en-US" i="1" dirty="0" err="1" smtClean="0"/>
              <a:t>f</a:t>
            </a:r>
            <a:r>
              <a:rPr lang="en-US" baseline="-25000" dirty="0" err="1" smtClean="0"/>
              <a:t>Tclk</a:t>
            </a:r>
            <a:r>
              <a:rPr lang="en-US" dirty="0" smtClean="0"/>
              <a:t>/</a:t>
            </a:r>
            <a:r>
              <a:rPr lang="en-US" dirty="0" err="1" smtClean="0"/>
              <a:t>TCNTBn</a:t>
            </a:r>
            <a:r>
              <a:rPr lang="en-US" dirty="0" smtClean="0"/>
              <a:t>	</a:t>
            </a:r>
            <a:endParaRPr lang="zh-CN" altLang="en-US" dirty="0" smtClean="0"/>
          </a:p>
          <a:p>
            <a:r>
              <a:rPr lang="zh-CN" altLang="en-US" dirty="0" smtClean="0"/>
              <a:t>（</a:t>
            </a:r>
            <a:r>
              <a:rPr lang="en-US" dirty="0" smtClean="0"/>
              <a:t>3</a:t>
            </a:r>
            <a:r>
              <a:rPr lang="zh-CN" altLang="en-US" dirty="0" smtClean="0"/>
              <a:t>）</a:t>
            </a:r>
            <a:r>
              <a:rPr lang="en-US" dirty="0" smtClean="0"/>
              <a:t>PWM</a:t>
            </a:r>
            <a:r>
              <a:rPr lang="zh-CN" altLang="en-US" dirty="0" smtClean="0"/>
              <a:t>输出信号占空比（即高电平持续时间所占信号周期的比例）</a:t>
            </a:r>
          </a:p>
          <a:p>
            <a:r>
              <a:rPr lang="en-US" dirty="0" smtClean="0"/>
              <a:t>	PWM</a:t>
            </a:r>
            <a:r>
              <a:rPr lang="zh-CN" altLang="en-US" dirty="0" smtClean="0"/>
              <a:t>输出信号占空比</a:t>
            </a:r>
            <a:r>
              <a:rPr lang="en-US" dirty="0" smtClean="0"/>
              <a:t> = </a:t>
            </a:r>
            <a:r>
              <a:rPr lang="en-US" dirty="0" err="1" smtClean="0"/>
              <a:t>TCMPBn</a:t>
            </a:r>
            <a:r>
              <a:rPr lang="en-US" dirty="0" smtClean="0"/>
              <a:t>/</a:t>
            </a:r>
            <a:r>
              <a:rPr lang="en-US" dirty="0" err="1" smtClean="0"/>
              <a:t>TCNTBn</a:t>
            </a:r>
            <a:endParaRPr lang="zh-CN" altLang="en-US" dirty="0"/>
          </a:p>
        </p:txBody>
      </p:sp>
      <p:sp>
        <p:nvSpPr>
          <p:cNvPr id="3" name="标题 2"/>
          <p:cNvSpPr>
            <a:spLocks noGrp="1"/>
          </p:cNvSpPr>
          <p:nvPr>
            <p:ph type="title"/>
          </p:nvPr>
        </p:nvSpPr>
        <p:spPr/>
        <p:txBody>
          <a:bodyPr>
            <a:normAutofit fontScale="90000"/>
          </a:bodyPr>
          <a:lstStyle/>
          <a:p>
            <a:r>
              <a:rPr lang="en-US" dirty="0" smtClean="0"/>
              <a:t/>
            </a:r>
            <a:br>
              <a:rPr lang="en-US" dirty="0" smtClean="0"/>
            </a:br>
            <a:r>
              <a:rPr lang="en-US" dirty="0" smtClean="0"/>
              <a:t>S3C2410X</a:t>
            </a:r>
            <a:r>
              <a:rPr lang="zh-CN" altLang="en-US" dirty="0" smtClean="0"/>
              <a:t>定时器的工作原理 </a:t>
            </a:r>
            <a:br>
              <a:rPr lang="zh-CN" altLang="en-US" dirty="0" smtClean="0"/>
            </a:br>
            <a:endParaRPr lang="zh-CN" altLang="en-US"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sz="3700" dirty="0" smtClean="0"/>
              <a:t>S3C2410X</a:t>
            </a:r>
            <a:r>
              <a:rPr lang="zh-CN" altLang="en-US" sz="3700" dirty="0" smtClean="0"/>
              <a:t>定时器的工作原理</a:t>
            </a:r>
            <a:endParaRPr lang="zh-CN" altLang="en-US" sz="3700" dirty="0"/>
          </a:p>
        </p:txBody>
      </p:sp>
      <p:pic>
        <p:nvPicPr>
          <p:cNvPr id="44034" name="Picture 2"/>
          <p:cNvPicPr>
            <a:picLocks noGrp="1" noChangeAspect="1" noChangeArrowheads="1"/>
          </p:cNvPicPr>
          <p:nvPr>
            <p:ph idx="1"/>
          </p:nvPr>
        </p:nvPicPr>
        <p:blipFill>
          <a:blip r:embed="rId2"/>
          <a:srcRect/>
          <a:stretch>
            <a:fillRect/>
          </a:stretch>
        </p:blipFill>
        <p:spPr bwMode="auto">
          <a:xfrm>
            <a:off x="519112" y="1857364"/>
            <a:ext cx="8105775" cy="1847850"/>
          </a:xfrm>
          <a:prstGeom prst="rect">
            <a:avLst/>
          </a:prstGeom>
          <a:noFill/>
          <a:ln w="9525">
            <a:noFill/>
            <a:miter lim="800000"/>
            <a:headEnd/>
            <a:tailEnd/>
          </a:ln>
          <a:effectLst/>
        </p:spPr>
      </p:pic>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en-US" b="1" dirty="0" smtClean="0"/>
              <a:t>2</a:t>
            </a:r>
            <a:r>
              <a:rPr lang="zh-CN" altLang="en-US" b="1" dirty="0" smtClean="0"/>
              <a:t>．定时器基本操作</a:t>
            </a:r>
          </a:p>
          <a:p>
            <a:r>
              <a:rPr lang="zh-CN" altLang="en-US" dirty="0" smtClean="0"/>
              <a:t>一个定时器（定时器</a:t>
            </a:r>
            <a:r>
              <a:rPr lang="en-US" dirty="0" smtClean="0"/>
              <a:t>4</a:t>
            </a:r>
            <a:r>
              <a:rPr lang="zh-CN" altLang="en-US" dirty="0" smtClean="0"/>
              <a:t>除外）都包含</a:t>
            </a:r>
            <a:r>
              <a:rPr lang="en-US" dirty="0" err="1" smtClean="0"/>
              <a:t>TCNTBn</a:t>
            </a:r>
            <a:r>
              <a:rPr lang="zh-CN" altLang="en-US" dirty="0" smtClean="0"/>
              <a:t>、</a:t>
            </a:r>
            <a:r>
              <a:rPr lang="en-US" dirty="0" err="1" smtClean="0"/>
              <a:t>TCNTn</a:t>
            </a:r>
            <a:r>
              <a:rPr lang="zh-CN" altLang="en-US" dirty="0" smtClean="0"/>
              <a:t>、</a:t>
            </a:r>
            <a:r>
              <a:rPr lang="en-US" dirty="0" err="1" smtClean="0"/>
              <a:t>TCMPBn</a:t>
            </a:r>
            <a:r>
              <a:rPr lang="zh-CN" altLang="en-US" dirty="0" smtClean="0"/>
              <a:t>和</a:t>
            </a:r>
            <a:r>
              <a:rPr lang="en-US" dirty="0" err="1" smtClean="0"/>
              <a:t>TCMPn</a:t>
            </a:r>
            <a:r>
              <a:rPr lang="zh-CN" altLang="en-US" dirty="0" smtClean="0"/>
              <a:t>几个寄存器。在定时器计数缓冲寄存器（</a:t>
            </a:r>
            <a:r>
              <a:rPr lang="en-US" dirty="0" err="1" smtClean="0"/>
              <a:t>TCNTBn</a:t>
            </a:r>
            <a:r>
              <a:rPr lang="zh-CN" altLang="en-US" dirty="0" smtClean="0"/>
              <a:t>）中有一个初始值，当定时器使能后，这个值就被装载到递减计数器中。而在定时器比较缓冲寄存器（</a:t>
            </a:r>
            <a:r>
              <a:rPr lang="en-US" dirty="0" err="1" smtClean="0"/>
              <a:t>TCMPBn</a:t>
            </a:r>
            <a:r>
              <a:rPr lang="zh-CN" altLang="en-US" dirty="0" smtClean="0"/>
              <a:t>）中也有一个初始值，这一值被装载到比较寄存器中，用来与递减计数器的值进行比较。这两个缓冲器使得在频率和占空比发生改变时仍能产生一个稳定的输出。当</a:t>
            </a:r>
            <a:r>
              <a:rPr lang="en-US" dirty="0" err="1" smtClean="0"/>
              <a:t>TCNTn</a:t>
            </a:r>
            <a:r>
              <a:rPr lang="zh-CN" altLang="en-US" dirty="0" smtClean="0"/>
              <a:t>到</a:t>
            </a:r>
            <a:r>
              <a:rPr lang="en-US" dirty="0" smtClean="0"/>
              <a:t>0</a:t>
            </a:r>
            <a:r>
              <a:rPr lang="zh-CN" altLang="en-US" dirty="0" smtClean="0"/>
              <a:t>且中断使能时，定时器将产生一个中断请求。</a:t>
            </a:r>
          </a:p>
          <a:p>
            <a:r>
              <a:rPr lang="zh-CN" altLang="en-US" dirty="0" smtClean="0"/>
              <a:t>自动加载和双缓冲模式脉宽调制定时器有一个双缓冲功能，在这种情况下，改变下次加载值的同时不影响当前定时周期。因此，尽管设置一个新的定时器值，当前定时器的操作将会继续完成而不受影响。定时器的值可以写入定时器计数值缓冲寄存器（</a:t>
            </a:r>
            <a:r>
              <a:rPr lang="en-US" dirty="0" err="1" smtClean="0"/>
              <a:t>TCNTBn</a:t>
            </a:r>
            <a:r>
              <a:rPr lang="zh-CN" altLang="en-US" dirty="0" smtClean="0"/>
              <a:t>）中，而当前计数器的值可以通过读定时器计数值观测寄存器（</a:t>
            </a:r>
            <a:r>
              <a:rPr lang="en-US" dirty="0" err="1" smtClean="0"/>
              <a:t>TCNTOn</a:t>
            </a:r>
            <a:r>
              <a:rPr lang="zh-CN" altLang="en-US" dirty="0" smtClean="0"/>
              <a:t>）得到。当</a:t>
            </a:r>
            <a:r>
              <a:rPr lang="en-US" dirty="0" err="1" smtClean="0"/>
              <a:t>TCNTn</a:t>
            </a:r>
            <a:r>
              <a:rPr lang="zh-CN" altLang="en-US" dirty="0" smtClean="0"/>
              <a:t>的值到</a:t>
            </a:r>
            <a:r>
              <a:rPr lang="en-US" dirty="0" smtClean="0"/>
              <a:t>0</a:t>
            </a:r>
            <a:r>
              <a:rPr lang="zh-CN" altLang="en-US" dirty="0" smtClean="0"/>
              <a:t>时，自动加载操作复制</a:t>
            </a:r>
            <a:r>
              <a:rPr lang="en-US" dirty="0" err="1" smtClean="0"/>
              <a:t>TCNTBn</a:t>
            </a:r>
            <a:r>
              <a:rPr lang="zh-CN" altLang="en-US" dirty="0" smtClean="0"/>
              <a:t>的值到</a:t>
            </a:r>
            <a:r>
              <a:rPr lang="en-US" dirty="0" err="1" smtClean="0"/>
              <a:t>TCNTn</a:t>
            </a:r>
            <a:r>
              <a:rPr lang="zh-CN" altLang="en-US" dirty="0" smtClean="0"/>
              <a:t>中。</a:t>
            </a:r>
            <a:endParaRPr lang="zh-CN" altLang="en-US" dirty="0"/>
          </a:p>
        </p:txBody>
      </p:sp>
      <p:sp>
        <p:nvSpPr>
          <p:cNvPr id="3" name="标题 2"/>
          <p:cNvSpPr>
            <a:spLocks noGrp="1"/>
          </p:cNvSpPr>
          <p:nvPr>
            <p:ph type="title"/>
          </p:nvPr>
        </p:nvSpPr>
        <p:spPr/>
        <p:txBody>
          <a:bodyPr>
            <a:normAutofit fontScale="90000"/>
          </a:bodyPr>
          <a:lstStyle/>
          <a:p>
            <a:r>
              <a:rPr lang="en-US" dirty="0" smtClean="0"/>
              <a:t/>
            </a:r>
            <a:br>
              <a:rPr lang="en-US" dirty="0" smtClean="0"/>
            </a:br>
            <a:r>
              <a:rPr lang="en-US" dirty="0" smtClean="0"/>
              <a:t>S3C2410X</a:t>
            </a:r>
            <a:r>
              <a:rPr lang="zh-CN" altLang="en-US" dirty="0" smtClean="0"/>
              <a:t>定时器的工作原理 </a:t>
            </a:r>
            <a:br>
              <a:rPr lang="zh-CN" altLang="en-US" dirty="0" smtClean="0"/>
            </a:br>
            <a:endParaRPr lang="zh-CN" altLang="en-US"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en-US" b="1" dirty="0" smtClean="0"/>
              <a:t>3</a:t>
            </a:r>
            <a:r>
              <a:rPr lang="zh-CN" altLang="en-US" b="1" dirty="0" smtClean="0"/>
              <a:t>．用手动更新位和逆变器位对定时器进行初始化</a:t>
            </a:r>
          </a:p>
          <a:p>
            <a:r>
              <a:rPr lang="zh-CN" altLang="en-US" dirty="0" smtClean="0"/>
              <a:t>当递减计数器的值到</a:t>
            </a:r>
            <a:r>
              <a:rPr lang="en-US" dirty="0" smtClean="0"/>
              <a:t>0</a:t>
            </a:r>
            <a:r>
              <a:rPr lang="zh-CN" altLang="en-US" dirty="0" smtClean="0"/>
              <a:t>时，自动加载操作才能进行。所以，用户必须预先对</a:t>
            </a:r>
            <a:r>
              <a:rPr lang="en-US" dirty="0" err="1" smtClean="0"/>
              <a:t>TCNTn</a:t>
            </a:r>
            <a:r>
              <a:rPr lang="zh-CN" altLang="en-US" dirty="0" smtClean="0"/>
              <a:t>定义一个起始值。因此，起始值必须由手动更新位载入。以下步骤描述了怎么起始一个定时器。</a:t>
            </a:r>
          </a:p>
          <a:p>
            <a:r>
              <a:rPr lang="zh-CN" altLang="en-US" dirty="0" smtClean="0"/>
              <a:t>① 将初始值写入到</a:t>
            </a:r>
            <a:r>
              <a:rPr lang="en-US" dirty="0" err="1" smtClean="0"/>
              <a:t>TCNTBn</a:t>
            </a:r>
            <a:r>
              <a:rPr lang="zh-CN" altLang="en-US" dirty="0" smtClean="0"/>
              <a:t>和</a:t>
            </a:r>
            <a:r>
              <a:rPr lang="en-US" dirty="0" err="1" smtClean="0"/>
              <a:t>TCMPBn</a:t>
            </a:r>
            <a:r>
              <a:rPr lang="zh-CN" altLang="en-US" dirty="0" smtClean="0"/>
              <a:t>中。</a:t>
            </a:r>
          </a:p>
          <a:p>
            <a:r>
              <a:rPr lang="zh-CN" altLang="en-US" dirty="0" smtClean="0"/>
              <a:t>② 设置相应定时器的手动更新位。推荐配置逆变器位开或关（不管逆变器用与否）。</a:t>
            </a:r>
          </a:p>
          <a:p>
            <a:r>
              <a:rPr lang="zh-CN" altLang="en-US" dirty="0" smtClean="0"/>
              <a:t>③ 设置相应定时器的起始位从而启动一个定时器（同时清除手动更新位）。</a:t>
            </a:r>
          </a:p>
          <a:p>
            <a:r>
              <a:rPr lang="zh-CN" altLang="en-US" dirty="0" smtClean="0"/>
              <a:t>④ 如果定时器被迫停止，</a:t>
            </a:r>
            <a:r>
              <a:rPr lang="en-US" dirty="0" err="1" smtClean="0"/>
              <a:t>TCNTn</a:t>
            </a:r>
            <a:r>
              <a:rPr lang="zh-CN" altLang="en-US" dirty="0" smtClean="0"/>
              <a:t>将保留计数器的值且不重载</a:t>
            </a:r>
            <a:r>
              <a:rPr lang="en-US" dirty="0" err="1" smtClean="0"/>
              <a:t>TCNTBn</a:t>
            </a:r>
            <a:r>
              <a:rPr lang="zh-CN" altLang="en-US" dirty="0" smtClean="0"/>
              <a:t>。如果用户需要设置一个新值，必须执行手动更新。</a:t>
            </a:r>
          </a:p>
          <a:p>
            <a:endParaRPr lang="zh-CN" altLang="en-US" dirty="0"/>
          </a:p>
        </p:txBody>
      </p:sp>
      <p:sp>
        <p:nvSpPr>
          <p:cNvPr id="3" name="标题 2"/>
          <p:cNvSpPr>
            <a:spLocks noGrp="1"/>
          </p:cNvSpPr>
          <p:nvPr>
            <p:ph type="title"/>
          </p:nvPr>
        </p:nvSpPr>
        <p:spPr/>
        <p:txBody>
          <a:bodyPr>
            <a:normAutofit fontScale="90000"/>
          </a:bodyPr>
          <a:lstStyle/>
          <a:p>
            <a:r>
              <a:rPr lang="en-US" dirty="0" smtClean="0"/>
              <a:t/>
            </a:r>
            <a:br>
              <a:rPr lang="en-US" dirty="0" smtClean="0"/>
            </a:br>
            <a:r>
              <a:rPr lang="en-US" dirty="0" smtClean="0"/>
              <a:t>S3C2410X</a:t>
            </a:r>
            <a:r>
              <a:rPr lang="zh-CN" altLang="en-US" dirty="0" smtClean="0"/>
              <a:t>定时器的工作原理 </a:t>
            </a:r>
            <a:br>
              <a:rPr lang="zh-CN" altLang="en-US" dirty="0" smtClean="0"/>
            </a:br>
            <a:endParaRPr lang="zh-CN" altLang="en-US"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en-US" b="1" dirty="0" smtClean="0"/>
              <a:t>4</a:t>
            </a:r>
            <a:r>
              <a:rPr lang="zh-CN" altLang="en-US" b="1" dirty="0" smtClean="0"/>
              <a:t>．定时器操作步骤</a:t>
            </a:r>
          </a:p>
          <a:p>
            <a:r>
              <a:rPr lang="zh-CN" altLang="en-US" dirty="0" smtClean="0"/>
              <a:t>以上操作步骤的结果如图</a:t>
            </a:r>
            <a:r>
              <a:rPr lang="en-US" dirty="0" smtClean="0"/>
              <a:t>4-10</a:t>
            </a:r>
            <a:r>
              <a:rPr lang="zh-CN" altLang="en-US" dirty="0" smtClean="0"/>
              <a:t>所示。</a:t>
            </a:r>
          </a:p>
          <a:p>
            <a:r>
              <a:rPr lang="zh-CN" altLang="en-US" dirty="0" smtClean="0"/>
              <a:t>图</a:t>
            </a:r>
            <a:r>
              <a:rPr lang="en-US" dirty="0" smtClean="0"/>
              <a:t>4-10  </a:t>
            </a:r>
            <a:r>
              <a:rPr lang="zh-CN" altLang="en-US" dirty="0" smtClean="0"/>
              <a:t>定时器操作示意图</a:t>
            </a:r>
          </a:p>
          <a:p>
            <a:r>
              <a:rPr lang="en-US" dirty="0" smtClean="0"/>
              <a:t> </a:t>
            </a:r>
            <a:endParaRPr lang="zh-CN" altLang="en-US" dirty="0" smtClean="0"/>
          </a:p>
          <a:p>
            <a:r>
              <a:rPr lang="zh-CN" altLang="en-US" dirty="0" smtClean="0"/>
              <a:t>① 使能自动加载功能。设置</a:t>
            </a:r>
            <a:r>
              <a:rPr lang="en-US" dirty="0" err="1" smtClean="0"/>
              <a:t>TCNTBn</a:t>
            </a:r>
            <a:r>
              <a:rPr lang="zh-CN" altLang="en-US" dirty="0" smtClean="0"/>
              <a:t>为</a:t>
            </a:r>
            <a:r>
              <a:rPr lang="en-US" dirty="0" smtClean="0"/>
              <a:t>160</a:t>
            </a:r>
            <a:r>
              <a:rPr lang="zh-CN" altLang="en-US" dirty="0" smtClean="0"/>
              <a:t>，</a:t>
            </a:r>
            <a:r>
              <a:rPr lang="en-US" dirty="0" err="1" smtClean="0"/>
              <a:t>TCMPBn</a:t>
            </a:r>
            <a:r>
              <a:rPr lang="en-US" dirty="0" smtClean="0"/>
              <a:t> </a:t>
            </a:r>
            <a:r>
              <a:rPr lang="zh-CN" altLang="en-US" dirty="0" smtClean="0"/>
              <a:t>为</a:t>
            </a:r>
            <a:r>
              <a:rPr lang="en-US" dirty="0" smtClean="0"/>
              <a:t>110</a:t>
            </a:r>
            <a:r>
              <a:rPr lang="zh-CN" altLang="en-US" dirty="0" smtClean="0"/>
              <a:t>。设置手动更新位并配置逆变器位。手动更新位设置</a:t>
            </a:r>
            <a:r>
              <a:rPr lang="en-US" dirty="0" err="1" smtClean="0"/>
              <a:t>TCNTn</a:t>
            </a:r>
            <a:r>
              <a:rPr lang="en-US" dirty="0" smtClean="0"/>
              <a:t> </a:t>
            </a:r>
            <a:r>
              <a:rPr lang="zh-CN" altLang="en-US" dirty="0" smtClean="0"/>
              <a:t>和</a:t>
            </a:r>
            <a:r>
              <a:rPr lang="en-US" dirty="0" smtClean="0"/>
              <a:t> </a:t>
            </a:r>
            <a:r>
              <a:rPr lang="en-US" dirty="0" err="1" smtClean="0"/>
              <a:t>TCMPn</a:t>
            </a:r>
            <a:r>
              <a:rPr lang="en-US" dirty="0" smtClean="0"/>
              <a:t> </a:t>
            </a:r>
            <a:r>
              <a:rPr lang="zh-CN" altLang="en-US" dirty="0" smtClean="0"/>
              <a:t>的值与</a:t>
            </a:r>
            <a:r>
              <a:rPr lang="en-US" dirty="0" smtClean="0"/>
              <a:t> </a:t>
            </a:r>
            <a:r>
              <a:rPr lang="en-US" dirty="0" err="1" smtClean="0"/>
              <a:t>TCNTBn</a:t>
            </a:r>
            <a:r>
              <a:rPr lang="en-US" dirty="0" smtClean="0"/>
              <a:t> </a:t>
            </a:r>
            <a:r>
              <a:rPr lang="zh-CN" altLang="en-US" dirty="0" smtClean="0"/>
              <a:t>和</a:t>
            </a:r>
            <a:r>
              <a:rPr lang="en-US" dirty="0" err="1" smtClean="0"/>
              <a:t>TCMPBn</a:t>
            </a:r>
            <a:r>
              <a:rPr lang="en-US" dirty="0" smtClean="0"/>
              <a:t> </a:t>
            </a:r>
            <a:r>
              <a:rPr lang="zh-CN" altLang="en-US" dirty="0" smtClean="0"/>
              <a:t>相同。然后设置</a:t>
            </a:r>
            <a:r>
              <a:rPr lang="en-US" dirty="0" smtClean="0"/>
              <a:t> </a:t>
            </a:r>
            <a:r>
              <a:rPr lang="en-US" dirty="0" err="1" smtClean="0"/>
              <a:t>TCNTBn</a:t>
            </a:r>
            <a:r>
              <a:rPr lang="en-US" dirty="0" smtClean="0"/>
              <a:t> </a:t>
            </a:r>
            <a:r>
              <a:rPr lang="zh-CN" altLang="en-US" dirty="0" smtClean="0"/>
              <a:t>和</a:t>
            </a:r>
            <a:r>
              <a:rPr lang="en-US" dirty="0" err="1" smtClean="0"/>
              <a:t>TCMPBn</a:t>
            </a:r>
            <a:r>
              <a:rPr lang="zh-CN" altLang="en-US" dirty="0" smtClean="0"/>
              <a:t>的值分别为</a:t>
            </a:r>
            <a:r>
              <a:rPr lang="en-US" dirty="0" smtClean="0"/>
              <a:t>80</a:t>
            </a:r>
            <a:r>
              <a:rPr lang="zh-CN" altLang="en-US" dirty="0" smtClean="0"/>
              <a:t>和</a:t>
            </a:r>
            <a:r>
              <a:rPr lang="en-US" dirty="0" smtClean="0"/>
              <a:t>40</a:t>
            </a:r>
            <a:r>
              <a:rPr lang="zh-CN" altLang="en-US" dirty="0" smtClean="0"/>
              <a:t>，确定下一个周期的值。 ② 如果手动更新位为</a:t>
            </a:r>
            <a:r>
              <a:rPr lang="en-US" dirty="0" smtClean="0"/>
              <a:t>0</a:t>
            </a:r>
            <a:r>
              <a:rPr lang="zh-CN" altLang="en-US" dirty="0" smtClean="0"/>
              <a:t>、逆变器关且自动加载开，则设置起始位，在定时器的延迟时间后定时器开始递减计数。</a:t>
            </a:r>
          </a:p>
          <a:p>
            <a:r>
              <a:rPr lang="zh-CN" altLang="en-US" dirty="0" smtClean="0"/>
              <a:t>③ 当</a:t>
            </a:r>
            <a:r>
              <a:rPr lang="en-US" dirty="0" err="1" smtClean="0"/>
              <a:t>TCNTn</a:t>
            </a:r>
            <a:r>
              <a:rPr lang="zh-CN" altLang="en-US" dirty="0" smtClean="0"/>
              <a:t>的值和</a:t>
            </a:r>
            <a:r>
              <a:rPr lang="en-US" dirty="0" err="1" smtClean="0"/>
              <a:t>TCMPn</a:t>
            </a:r>
            <a:r>
              <a:rPr lang="zh-CN" altLang="en-US" dirty="0" smtClean="0"/>
              <a:t>相等时，则</a:t>
            </a:r>
            <a:r>
              <a:rPr lang="en-US" dirty="0" err="1" smtClean="0"/>
              <a:t>TOUTn</a:t>
            </a:r>
            <a:r>
              <a:rPr lang="zh-CN" altLang="en-US" dirty="0" smtClean="0"/>
              <a:t>的逻辑电平将发生改变，由低到高。</a:t>
            </a:r>
          </a:p>
          <a:p>
            <a:r>
              <a:rPr lang="zh-CN" altLang="en-US" dirty="0" smtClean="0"/>
              <a:t>④ 当</a:t>
            </a:r>
            <a:r>
              <a:rPr lang="en-US" dirty="0" err="1" smtClean="0"/>
              <a:t>TCNTn</a:t>
            </a:r>
            <a:r>
              <a:rPr lang="zh-CN" altLang="en-US" dirty="0" smtClean="0"/>
              <a:t>的值到</a:t>
            </a:r>
            <a:r>
              <a:rPr lang="en-US" dirty="0" smtClean="0"/>
              <a:t>0</a:t>
            </a:r>
            <a:r>
              <a:rPr lang="zh-CN" altLang="en-US" dirty="0" smtClean="0"/>
              <a:t>时，产生一个中断并且将</a:t>
            </a:r>
            <a:r>
              <a:rPr lang="en-US" dirty="0" err="1" smtClean="0"/>
              <a:t>TCNTBn</a:t>
            </a:r>
            <a:r>
              <a:rPr lang="zh-CN" altLang="en-US" dirty="0" smtClean="0"/>
              <a:t>的值加载到一个临时寄存器。在下一个时钟周期，</a:t>
            </a:r>
            <a:r>
              <a:rPr lang="en-US" dirty="0" err="1" smtClean="0"/>
              <a:t>TCNTn</a:t>
            </a:r>
            <a:r>
              <a:rPr lang="zh-CN" altLang="en-US" dirty="0" smtClean="0"/>
              <a:t>由临时寄存器加载到</a:t>
            </a:r>
            <a:r>
              <a:rPr lang="en-US" dirty="0" err="1" smtClean="0"/>
              <a:t>TCNTn</a:t>
            </a:r>
            <a:r>
              <a:rPr lang="zh-CN" altLang="en-US" dirty="0" smtClean="0"/>
              <a:t>中。</a:t>
            </a:r>
          </a:p>
          <a:p>
            <a:endParaRPr lang="zh-CN" altLang="en-US" dirty="0"/>
          </a:p>
        </p:txBody>
      </p:sp>
      <p:sp>
        <p:nvSpPr>
          <p:cNvPr id="3" name="标题 2"/>
          <p:cNvSpPr>
            <a:spLocks noGrp="1"/>
          </p:cNvSpPr>
          <p:nvPr>
            <p:ph type="title"/>
          </p:nvPr>
        </p:nvSpPr>
        <p:spPr/>
        <p:txBody>
          <a:bodyPr>
            <a:normAutofit fontScale="90000"/>
          </a:bodyPr>
          <a:lstStyle/>
          <a:p>
            <a:r>
              <a:rPr lang="en-US" dirty="0" smtClean="0"/>
              <a:t/>
            </a:r>
            <a:br>
              <a:rPr lang="en-US" dirty="0" smtClean="0"/>
            </a:br>
            <a:r>
              <a:rPr lang="en-US" dirty="0" smtClean="0"/>
              <a:t>S3C2410X</a:t>
            </a:r>
            <a:r>
              <a:rPr lang="zh-CN" altLang="en-US" dirty="0" smtClean="0"/>
              <a:t>定时器的工作原理 </a:t>
            </a:r>
            <a:br>
              <a:rPr lang="zh-CN" altLang="en-US" dirty="0" smtClean="0"/>
            </a:br>
            <a:endParaRPr lang="zh-CN" altLang="en-US"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dirty="0" smtClean="0"/>
              <a:t>⑤ 在中断服务程序中，</a:t>
            </a:r>
            <a:r>
              <a:rPr lang="en-US" dirty="0" err="1" smtClean="0"/>
              <a:t>TCNTBn</a:t>
            </a:r>
            <a:r>
              <a:rPr lang="zh-CN" altLang="en-US" dirty="0" smtClean="0"/>
              <a:t>和</a:t>
            </a:r>
            <a:r>
              <a:rPr lang="en-US" dirty="0" err="1" smtClean="0"/>
              <a:t>TCMPBn</a:t>
            </a:r>
            <a:r>
              <a:rPr lang="zh-CN" altLang="en-US" dirty="0" smtClean="0"/>
              <a:t>分别设置成</a:t>
            </a:r>
            <a:r>
              <a:rPr lang="en-US" dirty="0" smtClean="0"/>
              <a:t>80</a:t>
            </a:r>
            <a:r>
              <a:rPr lang="zh-CN" altLang="en-US" dirty="0" smtClean="0"/>
              <a:t>和</a:t>
            </a:r>
            <a:r>
              <a:rPr lang="en-US" dirty="0" smtClean="0"/>
              <a:t>60</a:t>
            </a:r>
            <a:r>
              <a:rPr lang="zh-CN" altLang="en-US" dirty="0" smtClean="0"/>
              <a:t>。</a:t>
            </a:r>
          </a:p>
          <a:p>
            <a:r>
              <a:rPr lang="zh-CN" altLang="en-US" dirty="0" smtClean="0"/>
              <a:t>⑥ 当</a:t>
            </a:r>
            <a:r>
              <a:rPr lang="en-US" dirty="0" err="1" smtClean="0"/>
              <a:t>TCNTn</a:t>
            </a:r>
            <a:r>
              <a:rPr lang="zh-CN" altLang="en-US" dirty="0" smtClean="0"/>
              <a:t>的值和</a:t>
            </a:r>
            <a:r>
              <a:rPr lang="en-US" dirty="0" err="1" smtClean="0"/>
              <a:t>TCMPn</a:t>
            </a:r>
            <a:r>
              <a:rPr lang="zh-CN" altLang="en-US" dirty="0" smtClean="0"/>
              <a:t>相等时，则</a:t>
            </a:r>
            <a:r>
              <a:rPr lang="en-US" dirty="0" err="1" smtClean="0"/>
              <a:t>TOUTn</a:t>
            </a:r>
            <a:r>
              <a:rPr lang="zh-CN" altLang="en-US" dirty="0" smtClean="0"/>
              <a:t>的逻辑电平将发生改变，由低到高。</a:t>
            </a:r>
          </a:p>
          <a:p>
            <a:r>
              <a:rPr lang="zh-CN" altLang="en-US" dirty="0" smtClean="0"/>
              <a:t>⑦ 当</a:t>
            </a:r>
            <a:r>
              <a:rPr lang="en-US" dirty="0" err="1" smtClean="0"/>
              <a:t>TCNTn</a:t>
            </a:r>
            <a:r>
              <a:rPr lang="zh-CN" altLang="en-US" dirty="0" smtClean="0"/>
              <a:t>到</a:t>
            </a:r>
            <a:r>
              <a:rPr lang="en-US" dirty="0" smtClean="0"/>
              <a:t>0</a:t>
            </a:r>
            <a:r>
              <a:rPr lang="zh-CN" altLang="en-US" dirty="0" smtClean="0"/>
              <a:t>时，</a:t>
            </a:r>
            <a:r>
              <a:rPr lang="en-US" dirty="0" err="1" smtClean="0"/>
              <a:t>TCNTn</a:t>
            </a:r>
            <a:r>
              <a:rPr lang="zh-CN" altLang="en-US" dirty="0" smtClean="0"/>
              <a:t>自动重新加载，并出发一个中断请求。</a:t>
            </a:r>
          </a:p>
          <a:p>
            <a:r>
              <a:rPr lang="zh-CN" altLang="en-US" dirty="0" smtClean="0"/>
              <a:t>⑧ 在中断服务子程序，自动加载和中断请求都被禁止，从而将停止定时器。</a:t>
            </a:r>
          </a:p>
          <a:p>
            <a:r>
              <a:rPr lang="zh-CN" altLang="en-US" dirty="0" smtClean="0"/>
              <a:t>⑨ 当</a:t>
            </a:r>
            <a:r>
              <a:rPr lang="en-US" dirty="0" err="1" smtClean="0"/>
              <a:t>TCNTn</a:t>
            </a:r>
            <a:r>
              <a:rPr lang="zh-CN" altLang="en-US" dirty="0" smtClean="0"/>
              <a:t>的值和</a:t>
            </a:r>
            <a:r>
              <a:rPr lang="en-US" dirty="0" err="1" smtClean="0"/>
              <a:t>TCMPn</a:t>
            </a:r>
            <a:r>
              <a:rPr lang="zh-CN" altLang="en-US" dirty="0" smtClean="0"/>
              <a:t>相等时，则</a:t>
            </a:r>
            <a:r>
              <a:rPr lang="en-US" dirty="0" err="1" smtClean="0"/>
              <a:t>TOUTn</a:t>
            </a:r>
            <a:r>
              <a:rPr lang="zh-CN" altLang="en-US" dirty="0" smtClean="0"/>
              <a:t>的逻辑电平将发生改变，由低到高。</a:t>
            </a:r>
          </a:p>
          <a:p>
            <a:pPr fontAlgn="ctr"/>
            <a:r>
              <a:rPr lang="en-US" dirty="0" smtClean="0"/>
              <a:t> </a:t>
            </a:r>
            <a:r>
              <a:rPr lang="zh-CN" altLang="en-US" dirty="0" smtClean="0"/>
              <a:t>当</a:t>
            </a:r>
            <a:r>
              <a:rPr lang="en-US" dirty="0" err="1" smtClean="0"/>
              <a:t>TCNTn</a:t>
            </a:r>
            <a:r>
              <a:rPr lang="zh-CN" altLang="en-US" dirty="0" smtClean="0"/>
              <a:t>的值为</a:t>
            </a:r>
            <a:r>
              <a:rPr lang="en-US" dirty="0" smtClean="0"/>
              <a:t>0</a:t>
            </a:r>
            <a:r>
              <a:rPr lang="zh-CN" altLang="en-US" dirty="0" smtClean="0"/>
              <a:t>时，</a:t>
            </a:r>
            <a:r>
              <a:rPr lang="en-US" dirty="0" err="1" smtClean="0"/>
              <a:t>TCNTn</a:t>
            </a:r>
            <a:r>
              <a:rPr lang="zh-CN" altLang="en-US" dirty="0" smtClean="0"/>
              <a:t>将不再重新加载新的值，从而定时器停止。</a:t>
            </a:r>
          </a:p>
          <a:p>
            <a:pPr fontAlgn="ctr"/>
            <a:r>
              <a:rPr lang="en-US" dirty="0" smtClean="0"/>
              <a:t> </a:t>
            </a:r>
            <a:r>
              <a:rPr lang="zh-CN" altLang="en-US" dirty="0" smtClean="0"/>
              <a:t>由于中断请求被禁止，不再产生中断请求。</a:t>
            </a:r>
          </a:p>
          <a:p>
            <a:endParaRPr lang="zh-CN" altLang="en-US" dirty="0"/>
          </a:p>
        </p:txBody>
      </p:sp>
      <p:sp>
        <p:nvSpPr>
          <p:cNvPr id="3" name="标题 2"/>
          <p:cNvSpPr>
            <a:spLocks noGrp="1"/>
          </p:cNvSpPr>
          <p:nvPr>
            <p:ph type="title"/>
          </p:nvPr>
        </p:nvSpPr>
        <p:spPr/>
        <p:txBody>
          <a:bodyPr>
            <a:noAutofit/>
          </a:bodyPr>
          <a:lstStyle/>
          <a:p>
            <a:r>
              <a:rPr lang="en-US" sz="3700" dirty="0" smtClean="0"/>
              <a:t/>
            </a:r>
            <a:br>
              <a:rPr lang="en-US" sz="3700" dirty="0" smtClean="0"/>
            </a:br>
            <a:r>
              <a:rPr lang="en-US" sz="3700" dirty="0" smtClean="0"/>
              <a:t>S3C2410X</a:t>
            </a:r>
            <a:r>
              <a:rPr lang="zh-CN" altLang="en-US" sz="3700" dirty="0" smtClean="0"/>
              <a:t>定时器的工作原理 </a:t>
            </a:r>
            <a:br>
              <a:rPr lang="zh-CN" altLang="en-US" sz="3700" dirty="0" smtClean="0"/>
            </a:b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b="1" dirty="0" smtClean="0"/>
              <a:t>5</a:t>
            </a:r>
            <a:r>
              <a:rPr lang="zh-CN" altLang="en-US" b="1" dirty="0" smtClean="0"/>
              <a:t>．脉宽调制</a:t>
            </a:r>
          </a:p>
          <a:p>
            <a:r>
              <a:rPr lang="zh-CN" altLang="en-US" dirty="0" smtClean="0"/>
              <a:t>脉宽调制功能可以通过改变</a:t>
            </a:r>
            <a:r>
              <a:rPr lang="en-US" dirty="0" err="1" smtClean="0"/>
              <a:t>TCMPBn</a:t>
            </a:r>
            <a:r>
              <a:rPr lang="zh-CN" altLang="en-US" dirty="0" smtClean="0"/>
              <a:t>的值实现。寄存器</a:t>
            </a:r>
            <a:r>
              <a:rPr lang="en-US" dirty="0" err="1" smtClean="0"/>
              <a:t>TCMPBn</a:t>
            </a:r>
            <a:r>
              <a:rPr lang="zh-CN" altLang="en-US" dirty="0" smtClean="0"/>
              <a:t>的作用是：当计数器</a:t>
            </a:r>
            <a:r>
              <a:rPr lang="en-US" dirty="0" err="1" smtClean="0"/>
              <a:t>TCNTn</a:t>
            </a:r>
            <a:r>
              <a:rPr lang="zh-CN" altLang="en-US" dirty="0" smtClean="0"/>
              <a:t>中的值减到与</a:t>
            </a:r>
            <a:r>
              <a:rPr lang="en-US" dirty="0" err="1" smtClean="0"/>
              <a:t>TCMPBn</a:t>
            </a:r>
            <a:r>
              <a:rPr lang="zh-CN" altLang="en-US" dirty="0" smtClean="0"/>
              <a:t>的值相同时，</a:t>
            </a:r>
            <a:r>
              <a:rPr lang="en-US" dirty="0" smtClean="0"/>
              <a:t>TOUT</a:t>
            </a:r>
            <a:r>
              <a:rPr lang="zh-CN" altLang="en-US" dirty="0" smtClean="0"/>
              <a:t>的输出值取反。</a:t>
            </a:r>
            <a:r>
              <a:rPr lang="en-US" dirty="0" smtClean="0"/>
              <a:t>PWM</a:t>
            </a:r>
            <a:r>
              <a:rPr lang="zh-CN" altLang="en-US" dirty="0" smtClean="0"/>
              <a:t>的频率由</a:t>
            </a:r>
            <a:r>
              <a:rPr lang="en-US" dirty="0" err="1" smtClean="0"/>
              <a:t>TCNTBn</a:t>
            </a:r>
            <a:r>
              <a:rPr lang="zh-CN" altLang="en-US" dirty="0" smtClean="0"/>
              <a:t>决定，改变</a:t>
            </a:r>
            <a:r>
              <a:rPr lang="en-US" dirty="0" smtClean="0"/>
              <a:t>TCMPB</a:t>
            </a:r>
            <a:r>
              <a:rPr lang="zh-CN" altLang="en-US" dirty="0" smtClean="0"/>
              <a:t>的值，便改变了输出方波的占空比。</a:t>
            </a:r>
            <a:endParaRPr lang="zh-CN" altLang="en-US" dirty="0"/>
          </a:p>
        </p:txBody>
      </p:sp>
      <p:sp>
        <p:nvSpPr>
          <p:cNvPr id="3" name="标题 2"/>
          <p:cNvSpPr>
            <a:spLocks noGrp="1"/>
          </p:cNvSpPr>
          <p:nvPr>
            <p:ph type="title"/>
          </p:nvPr>
        </p:nvSpPr>
        <p:spPr/>
        <p:txBody>
          <a:bodyPr>
            <a:noAutofit/>
          </a:bodyPr>
          <a:lstStyle/>
          <a:p>
            <a:r>
              <a:rPr lang="en-US" sz="3700" dirty="0" smtClean="0"/>
              <a:t/>
            </a:r>
            <a:br>
              <a:rPr lang="en-US" sz="3700" dirty="0" smtClean="0"/>
            </a:br>
            <a:r>
              <a:rPr lang="en-US" sz="3700" dirty="0" smtClean="0"/>
              <a:t>S3C2410X</a:t>
            </a:r>
            <a:r>
              <a:rPr lang="zh-CN" altLang="en-US" sz="3700" dirty="0" smtClean="0"/>
              <a:t>定时器的工作原理 </a:t>
            </a:r>
            <a:br>
              <a:rPr lang="zh-CN" altLang="en-US" sz="3700" dirty="0" smtClean="0"/>
            </a:b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b="1" dirty="0" smtClean="0"/>
              <a:t>6</a:t>
            </a:r>
            <a:r>
              <a:rPr lang="zh-CN" altLang="en-US" b="1" dirty="0" smtClean="0"/>
              <a:t>．输出电平控制</a:t>
            </a:r>
          </a:p>
          <a:p>
            <a:r>
              <a:rPr lang="zh-CN" altLang="en-US" dirty="0" smtClean="0"/>
              <a:t>以下步骤描述了如何在逆变器关闭的情况下，控制</a:t>
            </a:r>
            <a:r>
              <a:rPr lang="en-US" dirty="0" err="1" smtClean="0"/>
              <a:t>TOUTn</a:t>
            </a:r>
            <a:r>
              <a:rPr lang="zh-CN" altLang="en-US" dirty="0" smtClean="0"/>
              <a:t>的值为高或低。</a:t>
            </a:r>
          </a:p>
          <a:p>
            <a:r>
              <a:rPr lang="zh-CN" altLang="en-US" dirty="0" smtClean="0"/>
              <a:t>① 关闭自动加载位，</a:t>
            </a:r>
            <a:r>
              <a:rPr lang="en-US" dirty="0" err="1" smtClean="0"/>
              <a:t>TOUTn</a:t>
            </a:r>
            <a:r>
              <a:rPr lang="zh-CN" altLang="en-US" dirty="0" smtClean="0"/>
              <a:t>的值变高且在</a:t>
            </a:r>
            <a:r>
              <a:rPr lang="en-US" dirty="0" err="1" smtClean="0"/>
              <a:t>TCNTn</a:t>
            </a:r>
            <a:r>
              <a:rPr lang="zh-CN" altLang="en-US" dirty="0" smtClean="0"/>
              <a:t>为</a:t>
            </a:r>
            <a:r>
              <a:rPr lang="en-US" dirty="0" smtClean="0"/>
              <a:t>0</a:t>
            </a:r>
            <a:r>
              <a:rPr lang="zh-CN" altLang="en-US" dirty="0" smtClean="0"/>
              <a:t>后定时器停止运行。</a:t>
            </a:r>
          </a:p>
          <a:p>
            <a:r>
              <a:rPr lang="zh-CN" altLang="en-US" dirty="0" smtClean="0"/>
              <a:t>② 通过定时器开始位清零来停止定时器运行。如果</a:t>
            </a:r>
            <a:r>
              <a:rPr lang="en-US" dirty="0" err="1" smtClean="0"/>
              <a:t>TCNTn</a:t>
            </a:r>
            <a:r>
              <a:rPr lang="en-US" dirty="0" smtClean="0"/>
              <a:t>&lt;=</a:t>
            </a:r>
            <a:r>
              <a:rPr lang="en-US" dirty="0" err="1" smtClean="0"/>
              <a:t>TCMPn</a:t>
            </a:r>
            <a:r>
              <a:rPr lang="zh-CN" altLang="en-US" dirty="0" smtClean="0"/>
              <a:t>，输出为高；如果</a:t>
            </a:r>
            <a:r>
              <a:rPr lang="en-US" dirty="0" err="1" smtClean="0"/>
              <a:t>TCNTn</a:t>
            </a:r>
            <a:r>
              <a:rPr lang="en-US" dirty="0" smtClean="0"/>
              <a:t>&gt;</a:t>
            </a:r>
            <a:r>
              <a:rPr lang="en-US" dirty="0" err="1" smtClean="0"/>
              <a:t>TCMPn</a:t>
            </a:r>
            <a:r>
              <a:rPr lang="zh-CN" altLang="en-US" dirty="0" smtClean="0"/>
              <a:t>，输出为低。</a:t>
            </a:r>
          </a:p>
          <a:p>
            <a:r>
              <a:rPr lang="zh-CN" altLang="en-US" dirty="0" smtClean="0"/>
              <a:t>③ 通过改变</a:t>
            </a:r>
            <a:r>
              <a:rPr lang="en-US" dirty="0" smtClean="0"/>
              <a:t>TCON</a:t>
            </a:r>
            <a:r>
              <a:rPr lang="zh-CN" altLang="en-US" dirty="0" smtClean="0"/>
              <a:t>中的逆变器开关位来使</a:t>
            </a:r>
            <a:r>
              <a:rPr lang="en-US" dirty="0" err="1" smtClean="0"/>
              <a:t>TOUTn</a:t>
            </a:r>
            <a:r>
              <a:rPr lang="zh-CN" altLang="en-US" dirty="0" smtClean="0"/>
              <a:t>为高或为低。</a:t>
            </a:r>
          </a:p>
          <a:p>
            <a:endParaRPr lang="zh-CN" altLang="en-US" dirty="0"/>
          </a:p>
        </p:txBody>
      </p:sp>
      <p:sp>
        <p:nvSpPr>
          <p:cNvPr id="3" name="标题 2"/>
          <p:cNvSpPr>
            <a:spLocks noGrp="1"/>
          </p:cNvSpPr>
          <p:nvPr>
            <p:ph type="title"/>
          </p:nvPr>
        </p:nvSpPr>
        <p:spPr/>
        <p:txBody>
          <a:bodyPr>
            <a:noAutofit/>
          </a:bodyPr>
          <a:lstStyle/>
          <a:p>
            <a:r>
              <a:rPr lang="en-US" sz="3700" dirty="0" smtClean="0"/>
              <a:t/>
            </a:r>
            <a:br>
              <a:rPr lang="en-US" sz="3700" dirty="0" smtClean="0"/>
            </a:br>
            <a:r>
              <a:rPr lang="en-US" sz="3700" dirty="0" smtClean="0"/>
              <a:t>S3C2410X</a:t>
            </a:r>
            <a:r>
              <a:rPr lang="zh-CN" altLang="en-US" sz="3700" dirty="0" smtClean="0"/>
              <a:t>定时器的工作原理 </a:t>
            </a:r>
            <a:br>
              <a:rPr lang="zh-CN" altLang="en-US" sz="3700" dirty="0" smtClean="0"/>
            </a:br>
            <a:endParaRPr lang="zh-CN" altLang="en-US" sz="3700" dirty="0"/>
          </a:p>
        </p:txBody>
      </p:sp>
      <p:sp>
        <p:nvSpPr>
          <p:cNvPr id="4" name="TextBox 3"/>
          <p:cNvSpPr txBox="1"/>
          <p:nvPr/>
        </p:nvSpPr>
        <p:spPr>
          <a:xfrm>
            <a:off x="5000628" y="6143644"/>
            <a:ext cx="414337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270</TotalTime>
  <Words>11479</Words>
  <PresentationFormat>全屏显示(4:3)</PresentationFormat>
  <Paragraphs>1132</Paragraphs>
  <Slides>168</Slides>
  <Notes>0</Notes>
  <HiddenSlides>0</HiddenSlides>
  <MMClips>0</MMClips>
  <ScaleCrop>false</ScaleCrop>
  <HeadingPairs>
    <vt:vector size="4" baseType="variant">
      <vt:variant>
        <vt:lpstr>主题</vt:lpstr>
      </vt:variant>
      <vt:variant>
        <vt:i4>1</vt:i4>
      </vt:variant>
      <vt:variant>
        <vt:lpstr>幻灯片标题</vt:lpstr>
      </vt:variant>
      <vt:variant>
        <vt:i4>168</vt:i4>
      </vt:variant>
    </vt:vector>
  </HeadingPairs>
  <TitlesOfParts>
    <vt:vector size="169" baseType="lpstr">
      <vt:lpstr>聚合</vt:lpstr>
      <vt:lpstr>基于S3C2410的硬件结构与接口编程</vt:lpstr>
      <vt:lpstr>  S3C2410X集成的主要片上功能 </vt:lpstr>
      <vt:lpstr> S3C2410X集成的主要片上功能</vt:lpstr>
      <vt:lpstr>S3C2410X集成的主要片上功能</vt:lpstr>
      <vt:lpstr>S3C2410X集成的主要片上功能</vt:lpstr>
      <vt:lpstr> S3C2410X的特点   </vt:lpstr>
      <vt:lpstr>S3C2410X的特点</vt:lpstr>
      <vt:lpstr>S3C2410X的特点</vt:lpstr>
      <vt:lpstr>S3C2410X的特点</vt:lpstr>
      <vt:lpstr>S3C2410X的特点</vt:lpstr>
      <vt:lpstr>S3C2410X的特点</vt:lpstr>
      <vt:lpstr>S3C2410X的特点</vt:lpstr>
      <vt:lpstr>S3C2410X的特点</vt:lpstr>
      <vt:lpstr>S3C2410X的特点</vt:lpstr>
      <vt:lpstr>S3C2410X的特点</vt:lpstr>
      <vt:lpstr>S3C2410X的特点</vt:lpstr>
      <vt:lpstr>S3C2410X的特点</vt:lpstr>
      <vt:lpstr> S3C2410X的存储器控制器  </vt:lpstr>
      <vt:lpstr>NAND Flash控制器</vt:lpstr>
      <vt:lpstr>NAND Flash控制器的功能特性</vt:lpstr>
      <vt:lpstr> 自动导入模式 </vt:lpstr>
      <vt:lpstr>NAND Flash模式配置</vt:lpstr>
      <vt:lpstr> NAND Flash存储器时序 </vt:lpstr>
      <vt:lpstr>管脚配置</vt:lpstr>
      <vt:lpstr>系统引导和 NAND Flash配置</vt:lpstr>
      <vt:lpstr>时钟和电源管理</vt:lpstr>
      <vt:lpstr>DMA</vt:lpstr>
      <vt:lpstr>DMA请求源</vt:lpstr>
      <vt:lpstr>DMA工作过程</vt:lpstr>
      <vt:lpstr>DMA工作过程</vt:lpstr>
      <vt:lpstr>基本的DMA时序 </vt:lpstr>
      <vt:lpstr>基本的DMA时序 </vt:lpstr>
      <vt:lpstr>DMA传输尺寸</vt:lpstr>
      <vt:lpstr>DMA专用寄存器</vt:lpstr>
      <vt:lpstr>DMA专用寄存器</vt:lpstr>
      <vt:lpstr>DMA专用寄存器</vt:lpstr>
      <vt:lpstr>DMA专用寄存器</vt:lpstr>
      <vt:lpstr>DMA专用寄存器</vt:lpstr>
      <vt:lpstr>DMA专用寄存器</vt:lpstr>
      <vt:lpstr>DMA专用寄存器</vt:lpstr>
      <vt:lpstr>DMA专用寄存器</vt:lpstr>
      <vt:lpstr>DMA专用寄存器</vt:lpstr>
      <vt:lpstr>DMA专用寄存器</vt:lpstr>
      <vt:lpstr>DMA专用寄存器</vt:lpstr>
      <vt:lpstr>DMA专用寄存器</vt:lpstr>
      <vt:lpstr>DMA专用寄存器</vt:lpstr>
      <vt:lpstr>DMA专用寄存器</vt:lpstr>
      <vt:lpstr>DMA专用寄存器</vt:lpstr>
      <vt:lpstr>DMA专用寄存器</vt:lpstr>
      <vt:lpstr>DMA专用寄存器</vt:lpstr>
      <vt:lpstr>DMA专用寄存器</vt:lpstr>
      <vt:lpstr> DMA编程实例 </vt:lpstr>
      <vt:lpstr> DMA编程实例 </vt:lpstr>
      <vt:lpstr>DMA编程实例</vt:lpstr>
      <vt:lpstr>DMA编程实例</vt:lpstr>
      <vt:lpstr> DMA编程实例 </vt:lpstr>
      <vt:lpstr> DMA编程实例 </vt:lpstr>
      <vt:lpstr> DMA编程实例 </vt:lpstr>
      <vt:lpstr>DMA编程实例</vt:lpstr>
      <vt:lpstr> DMA编程实例 </vt:lpstr>
      <vt:lpstr>DMA编程实例</vt:lpstr>
      <vt:lpstr>S3C2410X I/O端口的工作机制 </vt:lpstr>
      <vt:lpstr>S3C2410X I/O端口的工作机制 </vt:lpstr>
      <vt:lpstr>S3C2410X I/O端口的工作机制 </vt:lpstr>
      <vt:lpstr>S3C2410X I/O端口的工作机制 </vt:lpstr>
      <vt:lpstr>S3C2410X I/O端口的工作机制 </vt:lpstr>
      <vt:lpstr>S3C2410X I/O端口的工作机制 </vt:lpstr>
      <vt:lpstr>S3C2410X I/O端口的工作机制 </vt:lpstr>
      <vt:lpstr>S3C2410X I/O端口的工作机制 </vt:lpstr>
      <vt:lpstr>S3C2410X I/O端口的工作机制 </vt:lpstr>
      <vt:lpstr>S3C2410X I/O端口的工作机制 </vt:lpstr>
      <vt:lpstr>S3C2410X I/O端口的工作机制 </vt:lpstr>
      <vt:lpstr>S3C2410X I/O端口的工作机制 </vt:lpstr>
      <vt:lpstr>S3C2410X I/O端口的工作机制 </vt:lpstr>
      <vt:lpstr>S3C2410X I/O端口的工作机制 </vt:lpstr>
      <vt:lpstr>S3C2410X I/O端口的工作机制 </vt:lpstr>
      <vt:lpstr>S3C2410X I/O端口的工作机制 </vt:lpstr>
      <vt:lpstr>S3C2410X I/O端口的工作机制 </vt:lpstr>
      <vt:lpstr>S3C2410X I/O端口的工作机制 </vt:lpstr>
      <vt:lpstr>S3C2410X I/O端口的工作机制 </vt:lpstr>
      <vt:lpstr>S3C2410X I/O端口的工作机制 </vt:lpstr>
      <vt:lpstr>S3C2410X I/O端口的工作机制 </vt:lpstr>
      <vt:lpstr>S3C2410X I/O端口的工作机制 </vt:lpstr>
      <vt:lpstr>S3C2410X I/O端口的工作机制 </vt:lpstr>
      <vt:lpstr>S3C2410X I/O端口的工作机制 </vt:lpstr>
      <vt:lpstr>S3C2410X端口的编程实例 </vt:lpstr>
      <vt:lpstr>S3C2410X端口的编程实例 </vt:lpstr>
      <vt:lpstr>S3C2410X定时器概述</vt:lpstr>
      <vt:lpstr>S3C2410X定时器概述</vt:lpstr>
      <vt:lpstr>S3C2410X定时器概述</vt:lpstr>
      <vt:lpstr> S3C2410X定时器的工作原理  </vt:lpstr>
      <vt:lpstr> S3C2410X定时器的工作原理  </vt:lpstr>
      <vt:lpstr>S3C2410X定时器的工作原理</vt:lpstr>
      <vt:lpstr> S3C2410X定时器的工作原理  </vt:lpstr>
      <vt:lpstr> S3C2410X定时器的工作原理  </vt:lpstr>
      <vt:lpstr> S3C2410X定时器的工作原理  </vt:lpstr>
      <vt:lpstr> S3C2410X定时器的工作原理  </vt:lpstr>
      <vt:lpstr> S3C2410X定时器的工作原理  </vt:lpstr>
      <vt:lpstr> S3C2410X定时器的工作原理  </vt:lpstr>
      <vt:lpstr> S3C2410X定时器的工作原理  </vt:lpstr>
      <vt:lpstr>S3C2410X定时器的工作原理</vt:lpstr>
      <vt:lpstr>S3C2410X定时器的工作原理</vt:lpstr>
      <vt:lpstr>S3C2410X定时器的工作原理</vt:lpstr>
      <vt:lpstr>S3C2410X定时器的工作原理</vt:lpstr>
      <vt:lpstr>S3C2410X定时器的工作原理</vt:lpstr>
      <vt:lpstr>S3C2410X定时器的工作原理</vt:lpstr>
      <vt:lpstr>S3C2410X定时器的工作原理</vt:lpstr>
      <vt:lpstr>S3C2410X定时器的工作原理</vt:lpstr>
      <vt:lpstr>S3C2410X定时器的工作原理</vt:lpstr>
      <vt:lpstr>S3C2410X定时器的工作原理</vt:lpstr>
      <vt:lpstr>S3C2410X定时器的工作原理</vt:lpstr>
      <vt:lpstr>S3C2410X定时器的工作原理</vt:lpstr>
      <vt:lpstr>S3C2410X定时器的工作原理</vt:lpstr>
      <vt:lpstr>S3C2410X定时器的工作原理</vt:lpstr>
      <vt:lpstr>S3C2410X定时器的工作原理</vt:lpstr>
      <vt:lpstr>S3C2410X定时器的工作原理</vt:lpstr>
      <vt:lpstr>  直流电动机的PWM电路原理  </vt:lpstr>
      <vt:lpstr> 开发平台中直流电动机驱动的实现 </vt:lpstr>
      <vt:lpstr>参考程序</vt:lpstr>
      <vt:lpstr>参考程序</vt:lpstr>
      <vt:lpstr>参考程序</vt:lpstr>
      <vt:lpstr>参考程序</vt:lpstr>
      <vt:lpstr>参考程序</vt:lpstr>
      <vt:lpstr>参考程序</vt:lpstr>
      <vt:lpstr>参考程序</vt:lpstr>
      <vt:lpstr> 异步串口通信基本原理 </vt:lpstr>
      <vt:lpstr>串行接口的物理层标准 </vt:lpstr>
      <vt:lpstr>串行接口的物理层标准 </vt:lpstr>
      <vt:lpstr>串行接口的物理层标准 </vt:lpstr>
      <vt:lpstr>串行接口的物理层标准 </vt:lpstr>
      <vt:lpstr>串行接口的物理层标准 </vt:lpstr>
      <vt:lpstr>S3C2410X的异步串行口简介</vt:lpstr>
      <vt:lpstr> UART的工作机制 </vt:lpstr>
      <vt:lpstr>UART的工作机制</vt:lpstr>
      <vt:lpstr>UART的工作机制</vt:lpstr>
      <vt:lpstr>UART的工作机制</vt:lpstr>
      <vt:lpstr>UART的工作机制</vt:lpstr>
      <vt:lpstr>与UART相关的寄存器</vt:lpstr>
      <vt:lpstr>与UART相关的寄存器</vt:lpstr>
      <vt:lpstr>与UART相关的寄存器</vt:lpstr>
      <vt:lpstr>与UART相关的寄存器</vt:lpstr>
      <vt:lpstr>与UART相关的寄存器</vt:lpstr>
      <vt:lpstr>与UART相关的寄存器</vt:lpstr>
      <vt:lpstr>与UART相关的寄存器</vt:lpstr>
      <vt:lpstr>与UART相关的寄存器</vt:lpstr>
      <vt:lpstr>与UART相关的寄存器</vt:lpstr>
      <vt:lpstr>与UART相关的寄存器</vt:lpstr>
      <vt:lpstr>与UART相关的寄存器</vt:lpstr>
      <vt:lpstr>与UART相关的寄存器</vt:lpstr>
      <vt:lpstr>与UART相关的寄存器</vt:lpstr>
      <vt:lpstr>S3C2410X UART编程实例</vt:lpstr>
      <vt:lpstr>S3C2410X UART编程实例</vt:lpstr>
      <vt:lpstr>S3C2410X UART编程实例</vt:lpstr>
      <vt:lpstr>S3C2410X UART编程实例</vt:lpstr>
      <vt:lpstr>S3C2410X UART编程实例</vt:lpstr>
      <vt:lpstr>S3C2410X UART编程实例</vt:lpstr>
      <vt:lpstr>S3C2410X UART编程实例</vt:lpstr>
      <vt:lpstr>S3C2410X UART编程实例</vt:lpstr>
      <vt:lpstr>S3C2410X UART编程实例</vt:lpstr>
      <vt:lpstr>S3C2410X UART编程实例</vt:lpstr>
      <vt:lpstr>S3C2410X UART编程实例</vt:lpstr>
      <vt:lpstr>S3C2410X UART编程实例</vt:lpstr>
      <vt:lpstr>A/D转换器简介</vt:lpstr>
      <vt:lpstr>双积分型的A/D转换器</vt:lpstr>
      <vt:lpstr> 逐次逼近型的A/D转换器 </vt:lpstr>
      <vt:lpstr>分辨率</vt:lpstr>
      <vt:lpstr> 精度 </vt:lpstr>
      <vt:lpstr>精度</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Java语言概述及编程基础</dc:title>
  <cp:lastModifiedBy>USER</cp:lastModifiedBy>
  <cp:revision>92</cp:revision>
  <dcterms:modified xsi:type="dcterms:W3CDTF">2011-12-06T03:26:10Z</dcterms:modified>
</cp:coreProperties>
</file>