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ppt/slides/slide153.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414" r:id="rId9"/>
    <p:sldId id="263" r:id="rId10"/>
    <p:sldId id="264" r:id="rId11"/>
    <p:sldId id="265" r:id="rId12"/>
    <p:sldId id="266" r:id="rId13"/>
    <p:sldId id="267" r:id="rId14"/>
    <p:sldId id="268" r:id="rId15"/>
    <p:sldId id="269" r:id="rId16"/>
    <p:sldId id="271" r:id="rId17"/>
    <p:sldId id="272" r:id="rId18"/>
    <p:sldId id="273" r:id="rId19"/>
    <p:sldId id="274" r:id="rId20"/>
    <p:sldId id="276" r:id="rId21"/>
    <p:sldId id="277" r:id="rId22"/>
    <p:sldId id="278"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11" r:id="rId53"/>
    <p:sldId id="310" r:id="rId54"/>
    <p:sldId id="314" r:id="rId55"/>
    <p:sldId id="313" r:id="rId56"/>
    <p:sldId id="312" r:id="rId57"/>
    <p:sldId id="315" r:id="rId58"/>
    <p:sldId id="316" r:id="rId59"/>
    <p:sldId id="318" r:id="rId60"/>
    <p:sldId id="317" r:id="rId61"/>
    <p:sldId id="319" r:id="rId62"/>
    <p:sldId id="320" r:id="rId63"/>
    <p:sldId id="321" r:id="rId64"/>
    <p:sldId id="323" r:id="rId65"/>
    <p:sldId id="324" r:id="rId66"/>
    <p:sldId id="322" r:id="rId67"/>
    <p:sldId id="325" r:id="rId68"/>
    <p:sldId id="326" r:id="rId69"/>
    <p:sldId id="327" r:id="rId70"/>
    <p:sldId id="328" r:id="rId71"/>
    <p:sldId id="329" r:id="rId72"/>
    <p:sldId id="330" r:id="rId73"/>
    <p:sldId id="331" r:id="rId74"/>
    <p:sldId id="332" r:id="rId75"/>
    <p:sldId id="333" r:id="rId76"/>
    <p:sldId id="334" r:id="rId77"/>
    <p:sldId id="337" r:id="rId78"/>
    <p:sldId id="336" r:id="rId79"/>
    <p:sldId id="335" r:id="rId80"/>
    <p:sldId id="338" r:id="rId81"/>
    <p:sldId id="340" r:id="rId82"/>
    <p:sldId id="339" r:id="rId83"/>
    <p:sldId id="341" r:id="rId84"/>
    <p:sldId id="342" r:id="rId85"/>
    <p:sldId id="343" r:id="rId86"/>
    <p:sldId id="346" r:id="rId87"/>
    <p:sldId id="345" r:id="rId88"/>
    <p:sldId id="344" r:id="rId89"/>
    <p:sldId id="347" r:id="rId90"/>
    <p:sldId id="348" r:id="rId91"/>
    <p:sldId id="349" r:id="rId92"/>
    <p:sldId id="353" r:id="rId93"/>
    <p:sldId id="352" r:id="rId94"/>
    <p:sldId id="351" r:id="rId95"/>
    <p:sldId id="350" r:id="rId96"/>
    <p:sldId id="357" r:id="rId97"/>
    <p:sldId id="356" r:id="rId98"/>
    <p:sldId id="355" r:id="rId99"/>
    <p:sldId id="354" r:id="rId100"/>
    <p:sldId id="360" r:id="rId101"/>
    <p:sldId id="359" r:id="rId102"/>
    <p:sldId id="358" r:id="rId103"/>
    <p:sldId id="363" r:id="rId104"/>
    <p:sldId id="362" r:id="rId105"/>
    <p:sldId id="361" r:id="rId106"/>
    <p:sldId id="366" r:id="rId107"/>
    <p:sldId id="365" r:id="rId108"/>
    <p:sldId id="364" r:id="rId109"/>
    <p:sldId id="369" r:id="rId110"/>
    <p:sldId id="368" r:id="rId111"/>
    <p:sldId id="367" r:id="rId112"/>
    <p:sldId id="372" r:id="rId113"/>
    <p:sldId id="371" r:id="rId114"/>
    <p:sldId id="370" r:id="rId115"/>
    <p:sldId id="374" r:id="rId116"/>
    <p:sldId id="375" r:id="rId117"/>
    <p:sldId id="377" r:id="rId118"/>
    <p:sldId id="373" r:id="rId119"/>
    <p:sldId id="376" r:id="rId120"/>
    <p:sldId id="378" r:id="rId121"/>
    <p:sldId id="379" r:id="rId122"/>
    <p:sldId id="380" r:id="rId123"/>
    <p:sldId id="413" r:id="rId124"/>
    <p:sldId id="384" r:id="rId125"/>
    <p:sldId id="412" r:id="rId126"/>
    <p:sldId id="383" r:id="rId127"/>
    <p:sldId id="382" r:id="rId128"/>
    <p:sldId id="411" r:id="rId129"/>
    <p:sldId id="385" r:id="rId130"/>
    <p:sldId id="410" r:id="rId131"/>
    <p:sldId id="381" r:id="rId132"/>
    <p:sldId id="386" r:id="rId133"/>
    <p:sldId id="387" r:id="rId134"/>
    <p:sldId id="391" r:id="rId135"/>
    <p:sldId id="390" r:id="rId136"/>
    <p:sldId id="389" r:id="rId137"/>
    <p:sldId id="388" r:id="rId138"/>
    <p:sldId id="392" r:id="rId139"/>
    <p:sldId id="396" r:id="rId140"/>
    <p:sldId id="409" r:id="rId141"/>
    <p:sldId id="395" r:id="rId142"/>
    <p:sldId id="408" r:id="rId143"/>
    <p:sldId id="394" r:id="rId144"/>
    <p:sldId id="407" r:id="rId145"/>
    <p:sldId id="393" r:id="rId146"/>
    <p:sldId id="406" r:id="rId147"/>
    <p:sldId id="397" r:id="rId148"/>
    <p:sldId id="402" r:id="rId149"/>
    <p:sldId id="405" r:id="rId150"/>
    <p:sldId id="401" r:id="rId151"/>
    <p:sldId id="404" r:id="rId152"/>
    <p:sldId id="400" r:id="rId153"/>
    <p:sldId id="403" r:id="rId1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ACB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5" d="100"/>
          <a:sy n="75" d="100"/>
        </p:scale>
        <p:origin x="-101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2011-12-6</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2011-12-6</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基于</a:t>
            </a:r>
            <a:r>
              <a:rPr lang="en-US" altLang="zh-CN" dirty="0" smtClean="0"/>
              <a:t>S3C2410</a:t>
            </a:r>
            <a:r>
              <a:rPr lang="zh-CN" altLang="en-US" dirty="0" smtClean="0"/>
              <a:t>的硬件结构与接口编程</a:t>
            </a:r>
            <a:endParaRPr lang="zh-CN" altLang="en-US" dirty="0"/>
          </a:p>
        </p:txBody>
      </p:sp>
      <p:sp>
        <p:nvSpPr>
          <p:cNvPr id="8" name="TextBox 7"/>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
        <p:nvSpPr>
          <p:cNvPr id="6" name="副标题 5"/>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en-US" dirty="0" smtClean="0"/>
              <a:t>S3C2410X</a:t>
            </a:r>
            <a:r>
              <a:rPr lang="zh-CN" altLang="en-US" dirty="0" smtClean="0"/>
              <a:t>中断控制器可以接收来自</a:t>
            </a:r>
            <a:r>
              <a:rPr lang="en-US" dirty="0" smtClean="0"/>
              <a:t>56</a:t>
            </a:r>
            <a:r>
              <a:rPr lang="zh-CN" altLang="en-US" dirty="0" smtClean="0"/>
              <a:t>个中断源的中断请求。这些中断源来自</a:t>
            </a:r>
            <a:r>
              <a:rPr lang="en-US" dirty="0" smtClean="0"/>
              <a:t>DMA</a:t>
            </a:r>
            <a:r>
              <a:rPr lang="zh-CN" altLang="en-US" dirty="0" smtClean="0"/>
              <a:t>、</a:t>
            </a:r>
            <a:r>
              <a:rPr lang="en-US" dirty="0" smtClean="0"/>
              <a:t>UART</a:t>
            </a:r>
            <a:r>
              <a:rPr lang="zh-CN" altLang="en-US" dirty="0" smtClean="0"/>
              <a:t>、</a:t>
            </a:r>
            <a:r>
              <a:rPr lang="en-US" dirty="0" smtClean="0"/>
              <a:t>I</a:t>
            </a:r>
            <a:r>
              <a:rPr lang="en-US" baseline="30000" dirty="0" smtClean="0"/>
              <a:t>2</a:t>
            </a:r>
            <a:r>
              <a:rPr lang="en-US" dirty="0" smtClean="0"/>
              <a:t>C</a:t>
            </a:r>
            <a:r>
              <a:rPr lang="zh-CN" altLang="en-US" dirty="0" smtClean="0"/>
              <a:t>等这样的片内外围或片外外部引脚。其中</a:t>
            </a:r>
            <a:r>
              <a:rPr lang="en-US" dirty="0" smtClean="0"/>
              <a:t>24</a:t>
            </a:r>
            <a:r>
              <a:rPr lang="zh-CN" altLang="en-US" dirty="0" smtClean="0"/>
              <a:t>路为外部中断</a:t>
            </a:r>
            <a:r>
              <a:rPr lang="en-US" dirty="0" err="1" smtClean="0"/>
              <a:t>EINTn</a:t>
            </a:r>
            <a:r>
              <a:rPr lang="zh-CN" altLang="en-US" dirty="0" smtClean="0"/>
              <a:t>，外部中断中</a:t>
            </a:r>
            <a:r>
              <a:rPr lang="en-US" dirty="0" smtClean="0"/>
              <a:t>EINT4</a:t>
            </a:r>
            <a:r>
              <a:rPr lang="zh-CN" altLang="en-US" dirty="0" smtClean="0"/>
              <a:t>～</a:t>
            </a:r>
            <a:r>
              <a:rPr lang="en-US" dirty="0" smtClean="0"/>
              <a:t>EINT7</a:t>
            </a:r>
            <a:r>
              <a:rPr lang="zh-CN" altLang="en-US" dirty="0" smtClean="0"/>
              <a:t>、</a:t>
            </a:r>
            <a:r>
              <a:rPr lang="en-US" dirty="0" smtClean="0"/>
              <a:t>EINT8</a:t>
            </a:r>
            <a:r>
              <a:rPr lang="zh-CN" altLang="en-US" dirty="0" smtClean="0"/>
              <a:t>～</a:t>
            </a:r>
            <a:r>
              <a:rPr lang="en-US" dirty="0" smtClean="0"/>
              <a:t>EINT23</a:t>
            </a:r>
            <a:r>
              <a:rPr lang="zh-CN" altLang="en-US" dirty="0" smtClean="0"/>
              <a:t>是逻辑或的关系，它们共享一条中断请求线。</a:t>
            </a:r>
          </a:p>
          <a:p>
            <a:r>
              <a:rPr lang="zh-CN" altLang="en-US" dirty="0" smtClean="0"/>
              <a:t>当从内部外设和外部中断请求引脚接收到多个中断请求时，经过中断仲裁后，中断控制器向</a:t>
            </a:r>
            <a:r>
              <a:rPr lang="en-US" dirty="0" smtClean="0"/>
              <a:t>ARM920T</a:t>
            </a:r>
            <a:r>
              <a:rPr lang="zh-CN" altLang="en-US" dirty="0" smtClean="0"/>
              <a:t>请求</a:t>
            </a:r>
            <a:r>
              <a:rPr lang="en-US" dirty="0" smtClean="0"/>
              <a:t>FIQ</a:t>
            </a:r>
            <a:r>
              <a:rPr lang="zh-CN" altLang="en-US" dirty="0" smtClean="0"/>
              <a:t>或者</a:t>
            </a:r>
            <a:r>
              <a:rPr lang="en-US" dirty="0" smtClean="0"/>
              <a:t>IRQ</a:t>
            </a:r>
            <a:r>
              <a:rPr lang="zh-CN" altLang="en-US" dirty="0" smtClean="0"/>
              <a:t>中断。</a:t>
            </a:r>
          </a:p>
          <a:p>
            <a:r>
              <a:rPr lang="zh-CN" altLang="en-US" dirty="0" smtClean="0"/>
              <a:t>仲裁过程与硬件优先级有关，仲裁结果写入中断请求寄存器。中断请求寄存器帮助用户确定哪个中断产生。</a:t>
            </a:r>
            <a:endParaRPr lang="zh-CN" altLang="en-US" dirty="0"/>
          </a:p>
        </p:txBody>
      </p:sp>
      <p:sp>
        <p:nvSpPr>
          <p:cNvPr id="2" name="标题 1"/>
          <p:cNvSpPr>
            <a:spLocks noGrp="1"/>
          </p:cNvSpPr>
          <p:nvPr>
            <p:ph type="title"/>
          </p:nvPr>
        </p:nvSpPr>
        <p:spPr/>
        <p:txBody>
          <a:bodyPr>
            <a:normAutofit fontScale="90000"/>
          </a:bodyPr>
          <a:lstStyle/>
          <a:p>
            <a:r>
              <a:rPr lang="en-US" sz="4600" dirty="0" smtClean="0"/>
              <a:t/>
            </a:r>
            <a:br>
              <a:rPr lang="en-US" sz="4600" dirty="0" smtClean="0"/>
            </a:br>
            <a:r>
              <a:rPr lang="en-US" sz="4600" dirty="0" smtClean="0"/>
              <a:t>ARM</a:t>
            </a:r>
            <a:r>
              <a:rPr lang="zh-CN" altLang="en-US" sz="4600" dirty="0" smtClean="0"/>
              <a:t>中断</a:t>
            </a:r>
            <a:r>
              <a:rPr lang="zh-CN" altLang="en-US" dirty="0" smtClean="0"/>
              <a:t/>
            </a:r>
            <a:br>
              <a:rPr lang="zh-CN" altLang="en-US" dirty="0" smtClean="0"/>
            </a:b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I</a:t>
            </a:r>
            <a:r>
              <a:rPr lang="en-US" baseline="30000" dirty="0" smtClean="0"/>
              <a:t>2</a:t>
            </a:r>
            <a:r>
              <a:rPr lang="en-US" dirty="0" smtClean="0"/>
              <a:t>C</a:t>
            </a:r>
            <a:r>
              <a:rPr lang="zh-CN" altLang="en-US" dirty="0" smtClean="0"/>
              <a:t>总线简介</a:t>
            </a:r>
            <a:endParaRPr lang="zh-CN" altLang="en-US" dirty="0"/>
          </a:p>
        </p:txBody>
      </p:sp>
      <p:pic>
        <p:nvPicPr>
          <p:cNvPr id="45058" name="Picture 2"/>
          <p:cNvPicPr>
            <a:picLocks noGrp="1" noChangeAspect="1" noChangeArrowheads="1"/>
          </p:cNvPicPr>
          <p:nvPr>
            <p:ph idx="1"/>
          </p:nvPr>
        </p:nvPicPr>
        <p:blipFill>
          <a:blip r:embed="rId2"/>
          <a:srcRect/>
          <a:stretch>
            <a:fillRect/>
          </a:stretch>
        </p:blipFill>
        <p:spPr bwMode="auto">
          <a:xfrm>
            <a:off x="1714500" y="1910556"/>
            <a:ext cx="5715000" cy="3667125"/>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I</a:t>
            </a:r>
            <a:r>
              <a:rPr lang="en-US" baseline="30000" dirty="0" smtClean="0"/>
              <a:t>2</a:t>
            </a:r>
            <a:r>
              <a:rPr lang="en-US" dirty="0" smtClean="0"/>
              <a:t>C</a:t>
            </a:r>
            <a:r>
              <a:rPr lang="zh-CN" altLang="en-US" dirty="0" smtClean="0"/>
              <a:t>总线简介</a:t>
            </a:r>
            <a:endParaRPr lang="zh-CN" altLang="en-US" dirty="0"/>
          </a:p>
        </p:txBody>
      </p:sp>
      <p:sp>
        <p:nvSpPr>
          <p:cNvPr id="4" name="内容占位符 3"/>
          <p:cNvSpPr>
            <a:spLocks noGrp="1"/>
          </p:cNvSpPr>
          <p:nvPr>
            <p:ph idx="1"/>
          </p:nvPr>
        </p:nvSpPr>
        <p:spPr/>
        <p:txBody>
          <a:bodyPr>
            <a:normAutofit fontScale="62500" lnSpcReduction="20000"/>
          </a:bodyPr>
          <a:lstStyle/>
          <a:p>
            <a:r>
              <a:rPr lang="zh-CN" altLang="en-US" dirty="0" smtClean="0"/>
              <a:t>（</a:t>
            </a:r>
            <a:r>
              <a:rPr lang="en-US" dirty="0" smtClean="0"/>
              <a:t>2</a:t>
            </a:r>
            <a:r>
              <a:rPr lang="zh-CN" altLang="en-US" dirty="0" smtClean="0"/>
              <a:t>）</a:t>
            </a:r>
            <a:r>
              <a:rPr lang="en-US" dirty="0" smtClean="0"/>
              <a:t>I</a:t>
            </a:r>
            <a:r>
              <a:rPr lang="en-US" baseline="30000" dirty="0" smtClean="0"/>
              <a:t>2</a:t>
            </a:r>
            <a:r>
              <a:rPr lang="en-US" dirty="0" smtClean="0"/>
              <a:t>C</a:t>
            </a:r>
            <a:r>
              <a:rPr lang="zh-CN" altLang="en-US" dirty="0" smtClean="0"/>
              <a:t>总线基本概念</a:t>
            </a:r>
          </a:p>
          <a:p>
            <a:r>
              <a:rPr lang="en-US" dirty="0" smtClean="0"/>
              <a:t>●  </a:t>
            </a:r>
            <a:r>
              <a:rPr lang="zh-CN" altLang="en-US" dirty="0" smtClean="0"/>
              <a:t>发送器（</a:t>
            </a:r>
            <a:r>
              <a:rPr lang="en-US" dirty="0" smtClean="0"/>
              <a:t>Transmitter</a:t>
            </a:r>
            <a:r>
              <a:rPr lang="zh-CN" altLang="en-US" dirty="0" smtClean="0"/>
              <a:t>）：发送数据到总线的器件。</a:t>
            </a:r>
          </a:p>
          <a:p>
            <a:r>
              <a:rPr lang="en-US" dirty="0" smtClean="0"/>
              <a:t>●  </a:t>
            </a:r>
            <a:r>
              <a:rPr lang="zh-CN" altLang="en-US" dirty="0" smtClean="0"/>
              <a:t>接收器（</a:t>
            </a:r>
            <a:r>
              <a:rPr lang="en-US" dirty="0" smtClean="0"/>
              <a:t>Receiver</a:t>
            </a:r>
            <a:r>
              <a:rPr lang="zh-CN" altLang="en-US" dirty="0" smtClean="0"/>
              <a:t>）：从总线接收数据的器件。</a:t>
            </a:r>
          </a:p>
          <a:p>
            <a:r>
              <a:rPr lang="en-US" dirty="0" smtClean="0"/>
              <a:t>●  </a:t>
            </a:r>
            <a:r>
              <a:rPr lang="zh-CN" altLang="en-US" dirty="0" smtClean="0"/>
              <a:t>主设备（</a:t>
            </a:r>
            <a:r>
              <a:rPr lang="en-US" dirty="0" smtClean="0"/>
              <a:t>Master</a:t>
            </a:r>
            <a:r>
              <a:rPr lang="zh-CN" altLang="en-US" dirty="0" smtClean="0"/>
              <a:t>）：初始化发送、产生时钟信号和终止发送的器件。</a:t>
            </a:r>
          </a:p>
          <a:p>
            <a:r>
              <a:rPr lang="en-US" dirty="0" smtClean="0"/>
              <a:t>●  </a:t>
            </a:r>
            <a:r>
              <a:rPr lang="zh-CN" altLang="en-US" dirty="0" smtClean="0"/>
              <a:t>从设备（</a:t>
            </a:r>
            <a:r>
              <a:rPr lang="en-US" dirty="0" smtClean="0"/>
              <a:t>Slave</a:t>
            </a:r>
            <a:r>
              <a:rPr lang="zh-CN" altLang="en-US" dirty="0" smtClean="0"/>
              <a:t>）：被主设备寻址的器件。</a:t>
            </a:r>
          </a:p>
          <a:p>
            <a:r>
              <a:rPr lang="en-US" dirty="0" smtClean="0"/>
              <a:t>I</a:t>
            </a:r>
            <a:r>
              <a:rPr lang="en-US" baseline="30000" dirty="0" smtClean="0"/>
              <a:t>2</a:t>
            </a:r>
            <a:r>
              <a:rPr lang="en-US" dirty="0" smtClean="0"/>
              <a:t>C</a:t>
            </a:r>
            <a:r>
              <a:rPr lang="zh-CN" altLang="en-US" dirty="0" smtClean="0"/>
              <a:t>总线是双向传输的总线，因此主设备和从设备都可能成为发送器和接收器。如果主设备向从设备发送数据，则主设备是发送器，而从设备是接收器；如果主设备从从设备读取数据，则主设备是接收器，而从设备是发送器。</a:t>
            </a:r>
          </a:p>
          <a:p>
            <a:r>
              <a:rPr lang="zh-CN" altLang="en-US" dirty="0" smtClean="0"/>
              <a:t>（</a:t>
            </a:r>
            <a:r>
              <a:rPr lang="en-US" dirty="0" smtClean="0"/>
              <a:t>3</a:t>
            </a:r>
            <a:r>
              <a:rPr lang="zh-CN" altLang="en-US" dirty="0" smtClean="0"/>
              <a:t>）</a:t>
            </a:r>
            <a:r>
              <a:rPr lang="en-US" dirty="0" smtClean="0"/>
              <a:t>I</a:t>
            </a:r>
            <a:r>
              <a:rPr lang="en-US" baseline="30000" dirty="0" smtClean="0"/>
              <a:t>2</a:t>
            </a:r>
            <a:r>
              <a:rPr lang="en-US" dirty="0" smtClean="0"/>
              <a:t>C</a:t>
            </a:r>
            <a:r>
              <a:rPr lang="zh-CN" altLang="en-US" dirty="0" smtClean="0"/>
              <a:t>总线数据传输速率</a:t>
            </a:r>
          </a:p>
          <a:p>
            <a:r>
              <a:rPr lang="en-US" dirty="0" smtClean="0"/>
              <a:t>I</a:t>
            </a:r>
            <a:r>
              <a:rPr lang="en-US" baseline="30000" dirty="0" smtClean="0"/>
              <a:t>2</a:t>
            </a:r>
            <a:r>
              <a:rPr lang="en-US" dirty="0" smtClean="0"/>
              <a:t>C</a:t>
            </a:r>
            <a:r>
              <a:rPr lang="zh-CN" altLang="en-US" dirty="0" smtClean="0"/>
              <a:t>总线的数据传输速率受主设备控制，能快能慢。但是最高速率是有限制的，</a:t>
            </a:r>
            <a:r>
              <a:rPr lang="en-US" dirty="0" smtClean="0"/>
              <a:t>I</a:t>
            </a:r>
            <a:r>
              <a:rPr lang="en-US" baseline="30000" dirty="0" smtClean="0"/>
              <a:t>2</a:t>
            </a:r>
            <a:r>
              <a:rPr lang="en-US" dirty="0" smtClean="0"/>
              <a:t>C</a:t>
            </a:r>
            <a:r>
              <a:rPr lang="zh-CN" altLang="en-US" dirty="0" smtClean="0"/>
              <a:t>总线上数据的传输速率在标准模式（</a:t>
            </a:r>
            <a:r>
              <a:rPr lang="en-US" dirty="0" smtClean="0"/>
              <a:t>Standard-mode</a:t>
            </a:r>
            <a:r>
              <a:rPr lang="zh-CN" altLang="en-US" dirty="0" smtClean="0"/>
              <a:t>）下最高可达</a:t>
            </a:r>
            <a:r>
              <a:rPr lang="en-US" dirty="0" smtClean="0"/>
              <a:t>100kbit/s</a:t>
            </a:r>
            <a:r>
              <a:rPr lang="zh-CN" altLang="en-US" dirty="0" smtClean="0"/>
              <a:t>。</a:t>
            </a:r>
          </a:p>
          <a:p>
            <a:r>
              <a:rPr lang="zh-CN" altLang="en-US" dirty="0" smtClean="0"/>
              <a:t>（</a:t>
            </a:r>
            <a:r>
              <a:rPr lang="en-US" dirty="0" smtClean="0"/>
              <a:t>4</a:t>
            </a:r>
            <a:r>
              <a:rPr lang="zh-CN" altLang="en-US" dirty="0" smtClean="0"/>
              <a:t>）</a:t>
            </a:r>
            <a:r>
              <a:rPr lang="en-US" dirty="0" smtClean="0"/>
              <a:t>I</a:t>
            </a:r>
            <a:r>
              <a:rPr lang="en-US" baseline="30000" dirty="0" smtClean="0"/>
              <a:t>2</a:t>
            </a:r>
            <a:r>
              <a:rPr lang="en-US" dirty="0" smtClean="0"/>
              <a:t>C</a:t>
            </a:r>
            <a:r>
              <a:rPr lang="zh-CN" altLang="en-US" dirty="0" smtClean="0"/>
              <a:t>总线上数据的有效性</a:t>
            </a:r>
          </a:p>
          <a:p>
            <a:r>
              <a:rPr lang="zh-CN" altLang="en-US" dirty="0" smtClean="0"/>
              <a:t>数据线</a:t>
            </a:r>
            <a:r>
              <a:rPr lang="en-US" dirty="0" smtClean="0"/>
              <a:t>SDA</a:t>
            </a:r>
            <a:r>
              <a:rPr lang="zh-CN" altLang="en-US" dirty="0" smtClean="0"/>
              <a:t>的电平状态必须在时钟线</a:t>
            </a:r>
            <a:r>
              <a:rPr lang="en-US" dirty="0" smtClean="0"/>
              <a:t>SCL</a:t>
            </a:r>
            <a:r>
              <a:rPr lang="zh-CN" altLang="en-US" dirty="0" smtClean="0"/>
              <a:t>处于高电平期间保持稳定不变。</a:t>
            </a:r>
            <a:r>
              <a:rPr lang="en-US" dirty="0" smtClean="0"/>
              <a:t>SDA</a:t>
            </a:r>
            <a:r>
              <a:rPr lang="zh-CN" altLang="en-US" dirty="0" smtClean="0"/>
              <a:t>的电平状态只有在</a:t>
            </a:r>
            <a:r>
              <a:rPr lang="en-US" dirty="0" smtClean="0"/>
              <a:t>SCL</a:t>
            </a:r>
            <a:r>
              <a:rPr lang="zh-CN" altLang="en-US" dirty="0" smtClean="0"/>
              <a:t>处于低电平期间才允许改变。但是在</a:t>
            </a:r>
            <a:r>
              <a:rPr lang="en-US" dirty="0" smtClean="0"/>
              <a:t>I</a:t>
            </a:r>
            <a:r>
              <a:rPr lang="en-US" baseline="30000" dirty="0" smtClean="0"/>
              <a:t>2</a:t>
            </a:r>
            <a:r>
              <a:rPr lang="en-US" dirty="0" smtClean="0"/>
              <a:t>C</a:t>
            </a:r>
            <a:r>
              <a:rPr lang="zh-CN" altLang="en-US" dirty="0" smtClean="0"/>
              <a:t>总线的起始和结束时例外。某些其他的串行总线协议可能规定数据在时钟信号的边沿（上升沿或下降沿）有效，而</a:t>
            </a:r>
            <a:r>
              <a:rPr lang="en-US" dirty="0" smtClean="0"/>
              <a:t>I</a:t>
            </a:r>
            <a:r>
              <a:rPr lang="en-US" baseline="30000" dirty="0" smtClean="0"/>
              <a:t>2</a:t>
            </a:r>
            <a:r>
              <a:rPr lang="en-US" dirty="0" smtClean="0"/>
              <a:t>C</a:t>
            </a:r>
            <a:r>
              <a:rPr lang="zh-CN" altLang="en-US" dirty="0" smtClean="0"/>
              <a:t>总线则是电平有效。</a:t>
            </a:r>
            <a:r>
              <a:rPr lang="en-US" dirty="0" smtClean="0"/>
              <a:t>I</a:t>
            </a:r>
            <a:r>
              <a:rPr lang="en-US" baseline="30000" dirty="0" smtClean="0"/>
              <a:t>2</a:t>
            </a:r>
            <a:r>
              <a:rPr lang="en-US" dirty="0" smtClean="0"/>
              <a:t>C</a:t>
            </a:r>
            <a:r>
              <a:rPr lang="zh-CN" altLang="en-US" dirty="0" smtClean="0"/>
              <a:t>总线上数据有效性（</a:t>
            </a:r>
            <a:r>
              <a:rPr lang="en-US" dirty="0" smtClean="0"/>
              <a:t>Data validity</a:t>
            </a:r>
            <a:r>
              <a:rPr lang="zh-CN" altLang="en-US" dirty="0" smtClean="0"/>
              <a:t>）示意图如图</a:t>
            </a:r>
            <a:r>
              <a:rPr lang="en-US" dirty="0" smtClean="0"/>
              <a:t>4-31</a:t>
            </a:r>
            <a:r>
              <a:rPr lang="zh-CN" altLang="en-US" dirty="0" smtClean="0"/>
              <a:t>所示。</a:t>
            </a:r>
          </a:p>
          <a:p>
            <a:endParaRPr lang="zh-CN" altLang="en-US" dirty="0"/>
          </a:p>
        </p:txBody>
      </p:sp>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I</a:t>
            </a:r>
            <a:r>
              <a:rPr lang="en-US" baseline="30000" dirty="0" smtClean="0"/>
              <a:t>2</a:t>
            </a:r>
            <a:r>
              <a:rPr lang="en-US" dirty="0" smtClean="0"/>
              <a:t>C</a:t>
            </a:r>
            <a:r>
              <a:rPr lang="zh-CN" altLang="en-US" dirty="0" smtClean="0"/>
              <a:t>总线简介</a:t>
            </a:r>
            <a:endParaRPr lang="zh-CN" altLang="en-US" dirty="0"/>
          </a:p>
        </p:txBody>
      </p:sp>
      <p:pic>
        <p:nvPicPr>
          <p:cNvPr id="47106" name="Picture 2"/>
          <p:cNvPicPr>
            <a:picLocks noGrp="1" noChangeAspect="1" noChangeArrowheads="1"/>
          </p:cNvPicPr>
          <p:nvPr>
            <p:ph idx="1"/>
          </p:nvPr>
        </p:nvPicPr>
        <p:blipFill>
          <a:blip r:embed="rId2"/>
          <a:srcRect/>
          <a:stretch>
            <a:fillRect/>
          </a:stretch>
        </p:blipFill>
        <p:spPr bwMode="auto">
          <a:xfrm>
            <a:off x="1314450" y="2253456"/>
            <a:ext cx="6515100" cy="2981325"/>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I</a:t>
            </a:r>
            <a:r>
              <a:rPr lang="en-US" baseline="30000" dirty="0" smtClean="0"/>
              <a:t>2</a:t>
            </a:r>
            <a:r>
              <a:rPr lang="en-US" dirty="0" smtClean="0"/>
              <a:t>C</a:t>
            </a:r>
            <a:r>
              <a:rPr lang="zh-CN" altLang="en-US" dirty="0" smtClean="0"/>
              <a:t>总线简介</a:t>
            </a:r>
            <a:endParaRPr lang="zh-CN" altLang="en-US" dirty="0"/>
          </a:p>
        </p:txBody>
      </p:sp>
      <p:sp>
        <p:nvSpPr>
          <p:cNvPr id="4" name="内容占位符 3"/>
          <p:cNvSpPr>
            <a:spLocks noGrp="1"/>
          </p:cNvSpPr>
          <p:nvPr>
            <p:ph idx="1"/>
          </p:nvPr>
        </p:nvSpPr>
        <p:spPr/>
        <p:txBody>
          <a:bodyPr/>
          <a:lstStyle/>
          <a:p>
            <a:r>
              <a:rPr lang="zh-CN" altLang="en-US" dirty="0" smtClean="0"/>
              <a:t>（</a:t>
            </a:r>
            <a:r>
              <a:rPr lang="en-US" dirty="0" smtClean="0"/>
              <a:t>5</a:t>
            </a:r>
            <a:r>
              <a:rPr lang="zh-CN" altLang="en-US" dirty="0" smtClean="0"/>
              <a:t>）起始条件和停止条件</a:t>
            </a:r>
          </a:p>
          <a:p>
            <a:r>
              <a:rPr lang="zh-CN" altLang="en-US" dirty="0" smtClean="0"/>
              <a:t>起始条件：当</a:t>
            </a:r>
            <a:r>
              <a:rPr lang="en-US" dirty="0" smtClean="0"/>
              <a:t>SCL</a:t>
            </a:r>
            <a:r>
              <a:rPr lang="zh-CN" altLang="en-US" dirty="0" smtClean="0"/>
              <a:t>处于高电平期间时，</a:t>
            </a:r>
            <a:r>
              <a:rPr lang="en-US" dirty="0" smtClean="0"/>
              <a:t>SDA</a:t>
            </a:r>
            <a:r>
              <a:rPr lang="zh-CN" altLang="en-US" dirty="0" smtClean="0"/>
              <a:t>从高电平向低电平跳变时产生起始条件。总线在起始条件产生后便处于忙的状态。起始条件常常简记为</a:t>
            </a:r>
            <a:r>
              <a:rPr lang="en-US" dirty="0" smtClean="0"/>
              <a:t>S</a:t>
            </a:r>
            <a:r>
              <a:rPr lang="zh-CN" altLang="en-US" dirty="0" smtClean="0"/>
              <a:t>。</a:t>
            </a:r>
          </a:p>
          <a:p>
            <a:r>
              <a:rPr lang="zh-CN" altLang="en-US" dirty="0" smtClean="0"/>
              <a:t>停止条件：当</a:t>
            </a:r>
            <a:r>
              <a:rPr lang="en-US" dirty="0" smtClean="0"/>
              <a:t>SCL</a:t>
            </a:r>
            <a:r>
              <a:rPr lang="zh-CN" altLang="en-US" dirty="0" smtClean="0"/>
              <a:t>处于高电平期间时，</a:t>
            </a:r>
            <a:r>
              <a:rPr lang="en-US" dirty="0" smtClean="0"/>
              <a:t>SDA</a:t>
            </a:r>
            <a:r>
              <a:rPr lang="zh-CN" altLang="en-US" dirty="0" smtClean="0"/>
              <a:t>从低电平向高电平跳变时产生停止条件。总线在停止条件产生后处于空闲状态。停止条件简记为</a:t>
            </a:r>
            <a:r>
              <a:rPr lang="en-US" dirty="0" smtClean="0"/>
              <a:t>P</a:t>
            </a:r>
            <a:r>
              <a:rPr lang="zh-CN" altLang="en-US" dirty="0" smtClean="0"/>
              <a:t>。</a:t>
            </a:r>
          </a:p>
          <a:p>
            <a:r>
              <a:rPr lang="en-US" dirty="0" smtClean="0"/>
              <a:t>I</a:t>
            </a:r>
            <a:r>
              <a:rPr lang="en-US" baseline="30000" dirty="0" smtClean="0"/>
              <a:t>2</a:t>
            </a:r>
            <a:r>
              <a:rPr lang="en-US" dirty="0" smtClean="0"/>
              <a:t>C</a:t>
            </a:r>
            <a:r>
              <a:rPr lang="zh-CN" altLang="en-US" dirty="0" smtClean="0"/>
              <a:t>起始条件和停止条件（</a:t>
            </a:r>
            <a:r>
              <a:rPr lang="en-US" dirty="0" smtClean="0"/>
              <a:t>START and STOP conditions</a:t>
            </a:r>
            <a:r>
              <a:rPr lang="zh-CN" altLang="en-US" dirty="0" smtClean="0"/>
              <a:t>）示意图如图</a:t>
            </a:r>
            <a:r>
              <a:rPr lang="en-US" dirty="0" smtClean="0"/>
              <a:t>4-32</a:t>
            </a:r>
            <a:r>
              <a:rPr lang="zh-CN" altLang="en-US" dirty="0" smtClean="0"/>
              <a:t>所示。</a:t>
            </a:r>
            <a:endParaRPr lang="zh-CN" altLang="en-US" dirty="0"/>
          </a:p>
        </p:txBody>
      </p:sp>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I</a:t>
            </a:r>
            <a:r>
              <a:rPr lang="en-US" baseline="30000" dirty="0" smtClean="0"/>
              <a:t>2</a:t>
            </a:r>
            <a:r>
              <a:rPr lang="en-US" dirty="0" smtClean="0"/>
              <a:t>C</a:t>
            </a:r>
            <a:r>
              <a:rPr lang="zh-CN" altLang="en-US" dirty="0" smtClean="0"/>
              <a:t>总线简介</a:t>
            </a:r>
            <a:endParaRPr lang="zh-CN" altLang="en-US" dirty="0"/>
          </a:p>
        </p:txBody>
      </p:sp>
      <p:pic>
        <p:nvPicPr>
          <p:cNvPr id="48130" name="Picture 2"/>
          <p:cNvPicPr>
            <a:picLocks noGrp="1" noChangeAspect="1" noChangeArrowheads="1"/>
          </p:cNvPicPr>
          <p:nvPr>
            <p:ph idx="1"/>
          </p:nvPr>
        </p:nvPicPr>
        <p:blipFill>
          <a:blip r:embed="rId2"/>
          <a:srcRect/>
          <a:stretch>
            <a:fillRect/>
          </a:stretch>
        </p:blipFill>
        <p:spPr bwMode="auto">
          <a:xfrm>
            <a:off x="1762125" y="2205831"/>
            <a:ext cx="5619750" cy="3076575"/>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I</a:t>
            </a:r>
            <a:r>
              <a:rPr lang="en-US" baseline="30000" dirty="0" smtClean="0"/>
              <a:t>2</a:t>
            </a:r>
            <a:r>
              <a:rPr lang="en-US" dirty="0" smtClean="0"/>
              <a:t>C</a:t>
            </a:r>
            <a:r>
              <a:rPr lang="zh-CN" altLang="en-US" dirty="0" smtClean="0"/>
              <a:t>总线简介</a:t>
            </a:r>
            <a:endParaRPr lang="zh-CN" altLang="en-US" dirty="0"/>
          </a:p>
        </p:txBody>
      </p:sp>
      <p:sp>
        <p:nvSpPr>
          <p:cNvPr id="4" name="内容占位符 3"/>
          <p:cNvSpPr>
            <a:spLocks noGrp="1"/>
          </p:cNvSpPr>
          <p:nvPr>
            <p:ph idx="1"/>
          </p:nvPr>
        </p:nvSpPr>
        <p:spPr>
          <a:xfrm>
            <a:off x="457200" y="1214422"/>
            <a:ext cx="8229600" cy="5090944"/>
          </a:xfrm>
        </p:spPr>
        <p:txBody>
          <a:bodyPr>
            <a:normAutofit fontScale="85000" lnSpcReduction="20000"/>
          </a:bodyPr>
          <a:lstStyle/>
          <a:p>
            <a:r>
              <a:rPr lang="zh-CN" altLang="en-US" dirty="0" smtClean="0"/>
              <a:t>（</a:t>
            </a:r>
            <a:r>
              <a:rPr lang="en-US" dirty="0" smtClean="0"/>
              <a:t>6</a:t>
            </a:r>
            <a:r>
              <a:rPr lang="zh-CN" altLang="en-US" dirty="0" smtClean="0"/>
              <a:t>）从设备地址</a:t>
            </a:r>
          </a:p>
          <a:p>
            <a:r>
              <a:rPr lang="en-US" dirty="0" smtClean="0"/>
              <a:t>I</a:t>
            </a:r>
            <a:r>
              <a:rPr lang="en-US" baseline="30000" dirty="0" smtClean="0"/>
              <a:t>2</a:t>
            </a:r>
            <a:r>
              <a:rPr lang="en-US" dirty="0" smtClean="0"/>
              <a:t>C</a:t>
            </a:r>
            <a:r>
              <a:rPr lang="zh-CN" altLang="en-US" dirty="0" smtClean="0"/>
              <a:t>总线不需要额外的地址译码器和片选信号。多个具有</a:t>
            </a:r>
            <a:r>
              <a:rPr lang="en-US" dirty="0" smtClean="0"/>
              <a:t>I</a:t>
            </a:r>
            <a:r>
              <a:rPr lang="en-US" baseline="30000" dirty="0" smtClean="0"/>
              <a:t>2</a:t>
            </a:r>
            <a:r>
              <a:rPr lang="en-US" dirty="0" smtClean="0"/>
              <a:t>C</a:t>
            </a:r>
            <a:r>
              <a:rPr lang="zh-CN" altLang="en-US" dirty="0" smtClean="0"/>
              <a:t>总线接口的器件都可以连接到同一条</a:t>
            </a:r>
            <a:r>
              <a:rPr lang="en-US" dirty="0" smtClean="0"/>
              <a:t>I</a:t>
            </a:r>
            <a:r>
              <a:rPr lang="en-US" baseline="30000" dirty="0" smtClean="0"/>
              <a:t>2</a:t>
            </a:r>
            <a:r>
              <a:rPr lang="en-US" dirty="0" smtClean="0"/>
              <a:t>C</a:t>
            </a:r>
            <a:r>
              <a:rPr lang="zh-CN" altLang="en-US" dirty="0" smtClean="0"/>
              <a:t>总线上，它们之间通过器件地址来区分。主设备是主控器件，它不需要器件地址，其他器件都属于从设备，要有器件地址。必须保证同一条</a:t>
            </a:r>
            <a:r>
              <a:rPr lang="en-US" dirty="0" smtClean="0"/>
              <a:t>I</a:t>
            </a:r>
            <a:r>
              <a:rPr lang="en-US" baseline="30000" dirty="0" smtClean="0"/>
              <a:t>2</a:t>
            </a:r>
            <a:r>
              <a:rPr lang="en-US" dirty="0" smtClean="0"/>
              <a:t>C</a:t>
            </a:r>
            <a:r>
              <a:rPr lang="zh-CN" altLang="en-US" dirty="0" smtClean="0"/>
              <a:t>总线上所有从设备的地址都是唯一确定的，不能有重复，否则</a:t>
            </a:r>
            <a:r>
              <a:rPr lang="en-US" dirty="0" smtClean="0"/>
              <a:t>I</a:t>
            </a:r>
            <a:r>
              <a:rPr lang="en-US" baseline="30000" dirty="0" smtClean="0"/>
              <a:t>2</a:t>
            </a:r>
            <a:r>
              <a:rPr lang="en-US" dirty="0" smtClean="0"/>
              <a:t>C</a:t>
            </a:r>
            <a:r>
              <a:rPr lang="zh-CN" altLang="en-US" dirty="0" smtClean="0"/>
              <a:t>总线将不能正常工作。一般从设备地址（</a:t>
            </a:r>
            <a:r>
              <a:rPr lang="en-US" dirty="0" smtClean="0"/>
              <a:t>Slave Address</a:t>
            </a:r>
            <a:r>
              <a:rPr lang="zh-CN" altLang="en-US" dirty="0" smtClean="0"/>
              <a:t>）由</a:t>
            </a:r>
            <a:r>
              <a:rPr lang="en-US" dirty="0" smtClean="0"/>
              <a:t>7</a:t>
            </a:r>
            <a:r>
              <a:rPr lang="zh-CN" altLang="en-US" dirty="0" smtClean="0"/>
              <a:t>位地址位和一位读写标志（</a:t>
            </a:r>
            <a:r>
              <a:rPr lang="en-US" dirty="0" smtClean="0"/>
              <a:t>R/W</a:t>
            </a:r>
            <a:r>
              <a:rPr lang="zh-CN" altLang="en-US" dirty="0" smtClean="0"/>
              <a:t>）组成，</a:t>
            </a:r>
            <a:r>
              <a:rPr lang="en-US" dirty="0" smtClean="0"/>
              <a:t>7</a:t>
            </a:r>
            <a:r>
              <a:rPr lang="zh-CN" altLang="en-US" dirty="0" smtClean="0"/>
              <a:t>位地址占据高</a:t>
            </a:r>
            <a:r>
              <a:rPr lang="en-US" dirty="0" smtClean="0"/>
              <a:t>7</a:t>
            </a:r>
            <a:r>
              <a:rPr lang="zh-CN" altLang="en-US" dirty="0" smtClean="0"/>
              <a:t>位，读写位在最后。读写位是</a:t>
            </a:r>
            <a:r>
              <a:rPr lang="en-US" dirty="0" smtClean="0"/>
              <a:t>0</a:t>
            </a:r>
            <a:r>
              <a:rPr lang="zh-CN" altLang="en-US" dirty="0" smtClean="0"/>
              <a:t>，表示主设备将要向从设备写入数据；读写位是</a:t>
            </a:r>
            <a:r>
              <a:rPr lang="en-US" dirty="0" smtClean="0"/>
              <a:t>1</a:t>
            </a:r>
            <a:r>
              <a:rPr lang="zh-CN" altLang="en-US" dirty="0" smtClean="0"/>
              <a:t>，则表示主设备将要从从设备读取数据。</a:t>
            </a:r>
          </a:p>
          <a:p>
            <a:r>
              <a:rPr lang="zh-CN" altLang="en-US" dirty="0" smtClean="0"/>
              <a:t>（</a:t>
            </a:r>
            <a:r>
              <a:rPr lang="en-US" dirty="0" smtClean="0"/>
              <a:t>7</a:t>
            </a:r>
            <a:r>
              <a:rPr lang="zh-CN" altLang="en-US" dirty="0" smtClean="0"/>
              <a:t>）数据传输的基本格式</a:t>
            </a:r>
          </a:p>
          <a:p>
            <a:r>
              <a:rPr lang="en-US" dirty="0" smtClean="0"/>
              <a:t>I</a:t>
            </a:r>
            <a:r>
              <a:rPr lang="en-US" baseline="30000" dirty="0" smtClean="0"/>
              <a:t>2</a:t>
            </a:r>
            <a:r>
              <a:rPr lang="en-US" dirty="0" smtClean="0"/>
              <a:t>C</a:t>
            </a:r>
            <a:r>
              <a:rPr lang="zh-CN" altLang="en-US" dirty="0" smtClean="0"/>
              <a:t>总线以字节为单位收发数据。传输到</a:t>
            </a:r>
            <a:r>
              <a:rPr lang="en-US" dirty="0" smtClean="0"/>
              <a:t>SDA</a:t>
            </a:r>
            <a:r>
              <a:rPr lang="zh-CN" altLang="en-US" dirty="0" smtClean="0"/>
              <a:t>线上的每个字节必须为</a:t>
            </a:r>
            <a:r>
              <a:rPr lang="en-US" dirty="0" smtClean="0"/>
              <a:t>8</a:t>
            </a:r>
            <a:r>
              <a:rPr lang="zh-CN" altLang="en-US" dirty="0" smtClean="0"/>
              <a:t>位。每次传输的字节数量不受限制。首先传输的是数据的最高位（</a:t>
            </a:r>
            <a:r>
              <a:rPr lang="en-US" dirty="0" smtClean="0"/>
              <a:t>MSB</a:t>
            </a:r>
            <a:r>
              <a:rPr lang="zh-CN" altLang="en-US" dirty="0" smtClean="0"/>
              <a:t>，第</a:t>
            </a:r>
            <a:r>
              <a:rPr lang="en-US" dirty="0" smtClean="0"/>
              <a:t>7</a:t>
            </a:r>
            <a:r>
              <a:rPr lang="zh-CN" altLang="en-US" dirty="0" smtClean="0"/>
              <a:t>位），最后传输的是最低位（</a:t>
            </a:r>
            <a:r>
              <a:rPr lang="en-US" dirty="0" smtClean="0"/>
              <a:t>LSB</a:t>
            </a:r>
            <a:r>
              <a:rPr lang="zh-CN" altLang="en-US" dirty="0" smtClean="0"/>
              <a:t>，第</a:t>
            </a:r>
            <a:r>
              <a:rPr lang="en-US" dirty="0" smtClean="0"/>
              <a:t>0</a:t>
            </a:r>
            <a:r>
              <a:rPr lang="zh-CN" altLang="en-US" dirty="0" smtClean="0"/>
              <a:t>位）。另外，每个字节之后还要跟一个响应位，称为应答。</a:t>
            </a:r>
          </a:p>
          <a:p>
            <a:endParaRPr lang="zh-CN" altLang="en-US" dirty="0"/>
          </a:p>
        </p:txBody>
      </p:sp>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I</a:t>
            </a:r>
            <a:r>
              <a:rPr lang="en-US" baseline="30000" dirty="0" smtClean="0"/>
              <a:t>2</a:t>
            </a:r>
            <a:r>
              <a:rPr lang="en-US" dirty="0" smtClean="0"/>
              <a:t>C</a:t>
            </a:r>
            <a:r>
              <a:rPr lang="zh-CN" altLang="en-US" dirty="0" smtClean="0"/>
              <a:t>总线简介</a:t>
            </a:r>
            <a:endParaRPr lang="zh-CN" altLang="en-US" dirty="0"/>
          </a:p>
        </p:txBody>
      </p:sp>
      <p:sp>
        <p:nvSpPr>
          <p:cNvPr id="4" name="内容占位符 3"/>
          <p:cNvSpPr>
            <a:spLocks noGrp="1"/>
          </p:cNvSpPr>
          <p:nvPr>
            <p:ph idx="1"/>
          </p:nvPr>
        </p:nvSpPr>
        <p:spPr/>
        <p:txBody>
          <a:bodyPr>
            <a:normAutofit fontScale="77500" lnSpcReduction="20000"/>
          </a:bodyPr>
          <a:lstStyle/>
          <a:p>
            <a:r>
              <a:rPr lang="zh-CN" altLang="en-US" dirty="0" smtClean="0"/>
              <a:t>（</a:t>
            </a:r>
            <a:r>
              <a:rPr lang="en-US" dirty="0" smtClean="0"/>
              <a:t>8</a:t>
            </a:r>
            <a:r>
              <a:rPr lang="zh-CN" altLang="en-US" dirty="0" smtClean="0"/>
              <a:t>）应答</a:t>
            </a:r>
          </a:p>
          <a:p>
            <a:r>
              <a:rPr lang="zh-CN" altLang="en-US" dirty="0" smtClean="0"/>
              <a:t>在</a:t>
            </a:r>
            <a:r>
              <a:rPr lang="en-US" dirty="0" smtClean="0"/>
              <a:t>I</a:t>
            </a:r>
            <a:r>
              <a:rPr lang="en-US" baseline="30000" dirty="0" smtClean="0"/>
              <a:t>2</a:t>
            </a:r>
            <a:r>
              <a:rPr lang="en-US" dirty="0" smtClean="0"/>
              <a:t>C</a:t>
            </a:r>
            <a:r>
              <a:rPr lang="zh-CN" altLang="en-US" dirty="0" smtClean="0"/>
              <a:t>总线传输数据过程中，每传输一个字节，都要跟一个应答（</a:t>
            </a:r>
            <a:r>
              <a:rPr lang="en-US" dirty="0" smtClean="0"/>
              <a:t>Acknowledge</a:t>
            </a:r>
            <a:r>
              <a:rPr lang="zh-CN" altLang="en-US" dirty="0" smtClean="0"/>
              <a:t>）位。接收器接收数据的情况可以通过应答位来告知发送器。应答位的时钟脉冲仍由主设备产生，而应答位的数据状态则遵循“谁接收谁产生”的原则，即总是由接收器产生应答位。主设备向从设备发送数据时，应答位由从设备产生；主设备从从设备接收数据时，应答位由主设备产生。</a:t>
            </a:r>
            <a:r>
              <a:rPr lang="en-US" dirty="0" smtClean="0"/>
              <a:t>I</a:t>
            </a:r>
            <a:r>
              <a:rPr lang="en-US" baseline="30000" dirty="0" smtClean="0"/>
              <a:t>2</a:t>
            </a:r>
            <a:r>
              <a:rPr lang="en-US" dirty="0" smtClean="0"/>
              <a:t>C</a:t>
            </a:r>
            <a:r>
              <a:rPr lang="zh-CN" altLang="en-US" dirty="0" smtClean="0"/>
              <a:t>总线标准规定：应答位为</a:t>
            </a:r>
            <a:r>
              <a:rPr lang="en-US" dirty="0" smtClean="0"/>
              <a:t>0</a:t>
            </a:r>
            <a:r>
              <a:rPr lang="zh-CN" altLang="en-US" dirty="0" smtClean="0"/>
              <a:t>表示接收器应答（</a:t>
            </a:r>
            <a:r>
              <a:rPr lang="en-US" dirty="0" smtClean="0"/>
              <a:t>ACK</a:t>
            </a:r>
            <a:r>
              <a:rPr lang="zh-CN" altLang="en-US" dirty="0" smtClean="0"/>
              <a:t>），常简记为</a:t>
            </a:r>
            <a:r>
              <a:rPr lang="en-US" dirty="0" smtClean="0"/>
              <a:t>A</a:t>
            </a:r>
            <a:r>
              <a:rPr lang="zh-CN" altLang="en-US" dirty="0" smtClean="0"/>
              <a:t>；为</a:t>
            </a:r>
            <a:r>
              <a:rPr lang="en-US" dirty="0" smtClean="0"/>
              <a:t>1</a:t>
            </a:r>
            <a:r>
              <a:rPr lang="zh-CN" altLang="en-US" dirty="0" smtClean="0"/>
              <a:t>则表示非应答（</a:t>
            </a:r>
            <a:r>
              <a:rPr lang="en-US" dirty="0" smtClean="0"/>
              <a:t>NACK</a:t>
            </a:r>
            <a:r>
              <a:rPr lang="zh-CN" altLang="en-US" dirty="0" smtClean="0"/>
              <a:t>），常简记为</a:t>
            </a:r>
            <a:r>
              <a:rPr lang="en-US" dirty="0" smtClean="0"/>
              <a:t> </a:t>
            </a:r>
            <a:r>
              <a:rPr lang="zh-CN" altLang="en-US" dirty="0" smtClean="0"/>
              <a:t>。发送器发送完</a:t>
            </a:r>
            <a:r>
              <a:rPr lang="en-US" dirty="0" smtClean="0"/>
              <a:t>LSB</a:t>
            </a:r>
            <a:r>
              <a:rPr lang="zh-CN" altLang="en-US" dirty="0" smtClean="0"/>
              <a:t>之后，应当释放</a:t>
            </a:r>
            <a:r>
              <a:rPr lang="en-US" dirty="0" smtClean="0"/>
              <a:t>SDA</a:t>
            </a:r>
            <a:r>
              <a:rPr lang="zh-CN" altLang="en-US" dirty="0" smtClean="0"/>
              <a:t>线（拉高</a:t>
            </a:r>
            <a:r>
              <a:rPr lang="en-US" dirty="0" smtClean="0"/>
              <a:t>SDA</a:t>
            </a:r>
            <a:r>
              <a:rPr lang="zh-CN" altLang="en-US" dirty="0" smtClean="0"/>
              <a:t>，输出晶体管截止），以等待接收器产生应答位。如果接收器在接收完最后一个字节的数据，或者不能再接收更多的数据时，应当产生非应答来通知发送器。发送器如果发现接收器产生了非应答状态，则应当终止发送。</a:t>
            </a:r>
          </a:p>
          <a:p>
            <a:r>
              <a:rPr lang="zh-CN" altLang="en-US" dirty="0" smtClean="0"/>
              <a:t>（</a:t>
            </a:r>
            <a:r>
              <a:rPr lang="en-US" dirty="0" smtClean="0"/>
              <a:t>9</a:t>
            </a:r>
            <a:r>
              <a:rPr lang="zh-CN" altLang="en-US" dirty="0" smtClean="0"/>
              <a:t>）基本的数据传输格式主设备发送数据和接收数据的基本格式如图</a:t>
            </a:r>
            <a:r>
              <a:rPr lang="en-US" dirty="0" smtClean="0"/>
              <a:t> 4-33</a:t>
            </a:r>
            <a:r>
              <a:rPr lang="zh-CN" altLang="en-US" dirty="0" smtClean="0"/>
              <a:t>、图</a:t>
            </a:r>
            <a:r>
              <a:rPr lang="en-US" dirty="0" smtClean="0"/>
              <a:t> 4-34</a:t>
            </a:r>
            <a:r>
              <a:rPr lang="zh-CN" altLang="en-US" dirty="0" smtClean="0"/>
              <a:t>所示。</a:t>
            </a:r>
          </a:p>
          <a:p>
            <a:endParaRPr lang="zh-CN" altLang="en-US" dirty="0"/>
          </a:p>
        </p:txBody>
      </p:sp>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I</a:t>
            </a:r>
            <a:r>
              <a:rPr lang="en-US" baseline="30000" dirty="0" smtClean="0"/>
              <a:t>2</a:t>
            </a:r>
            <a:r>
              <a:rPr lang="en-US" dirty="0" smtClean="0"/>
              <a:t>C</a:t>
            </a:r>
            <a:r>
              <a:rPr lang="zh-CN" altLang="en-US" dirty="0" smtClean="0"/>
              <a:t>总线简介</a:t>
            </a:r>
            <a:endParaRPr lang="zh-CN" altLang="en-US" dirty="0"/>
          </a:p>
        </p:txBody>
      </p:sp>
      <p:pic>
        <p:nvPicPr>
          <p:cNvPr id="49154" name="Picture 2"/>
          <p:cNvPicPr>
            <a:picLocks noGrp="1" noChangeAspect="1" noChangeArrowheads="1"/>
          </p:cNvPicPr>
          <p:nvPr>
            <p:ph idx="1"/>
          </p:nvPr>
        </p:nvPicPr>
        <p:blipFill>
          <a:blip r:embed="rId2"/>
          <a:srcRect/>
          <a:stretch>
            <a:fillRect/>
          </a:stretch>
        </p:blipFill>
        <p:spPr bwMode="auto">
          <a:xfrm>
            <a:off x="1009650" y="2258219"/>
            <a:ext cx="7124700" cy="2971800"/>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I</a:t>
            </a:r>
            <a:r>
              <a:rPr lang="en-US" baseline="30000" dirty="0" smtClean="0"/>
              <a:t>2</a:t>
            </a:r>
            <a:r>
              <a:rPr lang="en-US" dirty="0" smtClean="0"/>
              <a:t>C</a:t>
            </a:r>
            <a:r>
              <a:rPr lang="zh-CN" altLang="en-US" dirty="0" smtClean="0"/>
              <a:t>总线简介</a:t>
            </a:r>
            <a:endParaRPr lang="zh-CN" altLang="en-US" dirty="0"/>
          </a:p>
        </p:txBody>
      </p:sp>
      <p:sp>
        <p:nvSpPr>
          <p:cNvPr id="4" name="内容占位符 3"/>
          <p:cNvSpPr>
            <a:spLocks noGrp="1"/>
          </p:cNvSpPr>
          <p:nvPr>
            <p:ph idx="1"/>
          </p:nvPr>
        </p:nvSpPr>
        <p:spPr/>
        <p:txBody>
          <a:bodyPr>
            <a:normAutofit fontScale="92500" lnSpcReduction="20000"/>
          </a:bodyPr>
          <a:lstStyle/>
          <a:p>
            <a:r>
              <a:rPr lang="zh-CN" altLang="en-US" dirty="0" smtClean="0"/>
              <a:t>在图</a:t>
            </a:r>
            <a:r>
              <a:rPr lang="en-US" dirty="0" smtClean="0"/>
              <a:t>4-33</a:t>
            </a:r>
            <a:r>
              <a:rPr lang="zh-CN" altLang="en-US" dirty="0" smtClean="0"/>
              <a:t>和图</a:t>
            </a:r>
            <a:r>
              <a:rPr lang="en-US" dirty="0" smtClean="0"/>
              <a:t>4-34</a:t>
            </a:r>
            <a:r>
              <a:rPr lang="zh-CN" altLang="en-US" dirty="0" smtClean="0"/>
              <a:t>中，各种符号的意义如下。</a:t>
            </a:r>
          </a:p>
          <a:p>
            <a:r>
              <a:rPr lang="en-US" dirty="0" smtClean="0"/>
              <a:t>●  S</a:t>
            </a:r>
            <a:r>
              <a:rPr lang="zh-CN" altLang="en-US" dirty="0" smtClean="0"/>
              <a:t>：起始位（</a:t>
            </a:r>
            <a:r>
              <a:rPr lang="en-US" dirty="0" smtClean="0"/>
              <a:t>START</a:t>
            </a:r>
            <a:r>
              <a:rPr lang="zh-CN" altLang="en-US" dirty="0" smtClean="0"/>
              <a:t>）；</a:t>
            </a:r>
          </a:p>
          <a:p>
            <a:r>
              <a:rPr lang="en-US" dirty="0" smtClean="0"/>
              <a:t>●  SA</a:t>
            </a:r>
            <a:r>
              <a:rPr lang="zh-CN" altLang="en-US" dirty="0" smtClean="0"/>
              <a:t>：从设备地址（</a:t>
            </a:r>
            <a:r>
              <a:rPr lang="en-US" dirty="0" smtClean="0"/>
              <a:t>Slave Address</a:t>
            </a:r>
            <a:r>
              <a:rPr lang="zh-CN" altLang="en-US" dirty="0" smtClean="0"/>
              <a:t>），</a:t>
            </a:r>
            <a:r>
              <a:rPr lang="en-US" dirty="0" smtClean="0"/>
              <a:t>7</a:t>
            </a:r>
            <a:r>
              <a:rPr lang="zh-CN" altLang="en-US" dirty="0" smtClean="0"/>
              <a:t>位从设备地址；</a:t>
            </a:r>
          </a:p>
          <a:p>
            <a:r>
              <a:rPr lang="en-US" dirty="0" smtClean="0"/>
              <a:t>●  W</a:t>
            </a:r>
            <a:r>
              <a:rPr lang="zh-CN" altLang="en-US" dirty="0" smtClean="0"/>
              <a:t>：写标志位（</a:t>
            </a:r>
            <a:r>
              <a:rPr lang="en-US" dirty="0" smtClean="0"/>
              <a:t>Write</a:t>
            </a:r>
            <a:r>
              <a:rPr lang="zh-CN" altLang="en-US" dirty="0" smtClean="0"/>
              <a:t>），</a:t>
            </a:r>
            <a:r>
              <a:rPr lang="en-US" dirty="0" smtClean="0"/>
              <a:t>1</a:t>
            </a:r>
            <a:r>
              <a:rPr lang="zh-CN" altLang="en-US" dirty="0" smtClean="0"/>
              <a:t>位写标志；</a:t>
            </a:r>
          </a:p>
          <a:p>
            <a:r>
              <a:rPr lang="en-US" dirty="0" smtClean="0"/>
              <a:t>●  R</a:t>
            </a:r>
            <a:r>
              <a:rPr lang="zh-CN" altLang="en-US" dirty="0" smtClean="0"/>
              <a:t>：读标志位（</a:t>
            </a:r>
            <a:r>
              <a:rPr lang="en-US" dirty="0" smtClean="0"/>
              <a:t>Read</a:t>
            </a:r>
            <a:r>
              <a:rPr lang="zh-CN" altLang="en-US" dirty="0" smtClean="0"/>
              <a:t>），</a:t>
            </a:r>
            <a:r>
              <a:rPr lang="en-US" dirty="0" smtClean="0"/>
              <a:t>1</a:t>
            </a:r>
            <a:r>
              <a:rPr lang="zh-CN" altLang="en-US" dirty="0" smtClean="0"/>
              <a:t>位读标志；</a:t>
            </a:r>
          </a:p>
          <a:p>
            <a:r>
              <a:rPr lang="en-US" dirty="0" smtClean="0"/>
              <a:t>●  A</a:t>
            </a:r>
            <a:r>
              <a:rPr lang="zh-CN" altLang="en-US" dirty="0" smtClean="0"/>
              <a:t>：应答位（</a:t>
            </a:r>
            <a:r>
              <a:rPr lang="en-US" dirty="0" smtClean="0"/>
              <a:t>Acknowledge</a:t>
            </a:r>
            <a:r>
              <a:rPr lang="zh-CN" altLang="en-US" dirty="0" smtClean="0"/>
              <a:t>），</a:t>
            </a:r>
            <a:r>
              <a:rPr lang="en-US" dirty="0" smtClean="0"/>
              <a:t>1</a:t>
            </a:r>
            <a:r>
              <a:rPr lang="zh-CN" altLang="en-US" dirty="0" smtClean="0"/>
              <a:t>位应答；</a:t>
            </a:r>
          </a:p>
          <a:p>
            <a:r>
              <a:rPr lang="en-US" dirty="0" smtClean="0"/>
              <a:t>●  </a:t>
            </a:r>
            <a:r>
              <a:rPr lang="zh-CN" altLang="en-US" dirty="0" smtClean="0"/>
              <a:t>：非应答位（</a:t>
            </a:r>
            <a:r>
              <a:rPr lang="en-US" dirty="0" smtClean="0"/>
              <a:t>Not Acknowledge</a:t>
            </a:r>
            <a:r>
              <a:rPr lang="zh-CN" altLang="en-US" dirty="0" smtClean="0"/>
              <a:t>），</a:t>
            </a:r>
            <a:r>
              <a:rPr lang="en-US" dirty="0" smtClean="0"/>
              <a:t>1</a:t>
            </a:r>
            <a:r>
              <a:rPr lang="zh-CN" altLang="en-US" dirty="0" smtClean="0"/>
              <a:t>位非应答；</a:t>
            </a:r>
          </a:p>
          <a:p>
            <a:r>
              <a:rPr lang="en-US" dirty="0" smtClean="0"/>
              <a:t>●  D</a:t>
            </a:r>
            <a:r>
              <a:rPr lang="zh-CN" altLang="en-US" dirty="0" smtClean="0"/>
              <a:t>：数据（</a:t>
            </a:r>
            <a:r>
              <a:rPr lang="en-US" dirty="0" smtClean="0"/>
              <a:t>Data</a:t>
            </a:r>
            <a:r>
              <a:rPr lang="zh-CN" altLang="en-US" dirty="0" smtClean="0"/>
              <a:t>），每个数据都必须是</a:t>
            </a:r>
            <a:r>
              <a:rPr lang="en-US" dirty="0" smtClean="0"/>
              <a:t>8</a:t>
            </a:r>
            <a:r>
              <a:rPr lang="zh-CN" altLang="en-US" dirty="0" smtClean="0"/>
              <a:t>位；</a:t>
            </a:r>
          </a:p>
          <a:p>
            <a:r>
              <a:rPr lang="en-US" dirty="0" smtClean="0"/>
              <a:t>●  P</a:t>
            </a:r>
            <a:r>
              <a:rPr lang="zh-CN" altLang="en-US" dirty="0" smtClean="0"/>
              <a:t>：停止位（</a:t>
            </a:r>
            <a:r>
              <a:rPr lang="en-US" dirty="0" smtClean="0"/>
              <a:t>STOP</a:t>
            </a:r>
            <a:r>
              <a:rPr lang="zh-CN" altLang="en-US" dirty="0" smtClean="0"/>
              <a:t>）；</a:t>
            </a:r>
          </a:p>
          <a:p>
            <a:r>
              <a:rPr lang="en-US" dirty="0" smtClean="0"/>
              <a:t>●  </a:t>
            </a:r>
            <a:r>
              <a:rPr lang="zh-CN" altLang="en-US" dirty="0" smtClean="0"/>
              <a:t>阴影：主设备产生的信号；</a:t>
            </a:r>
          </a:p>
          <a:p>
            <a:r>
              <a:rPr lang="en-US" dirty="0" smtClean="0"/>
              <a:t>●  </a:t>
            </a:r>
            <a:r>
              <a:rPr lang="zh-CN" altLang="en-US" dirty="0" smtClean="0"/>
              <a:t>无阴影：从设备产生的信号。</a:t>
            </a:r>
          </a:p>
          <a:p>
            <a:endParaRPr lang="zh-CN" altLang="en-US" dirty="0"/>
          </a:p>
        </p:txBody>
      </p:sp>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I</a:t>
            </a:r>
            <a:r>
              <a:rPr lang="en-US" baseline="30000" dirty="0" smtClean="0"/>
              <a:t>2</a:t>
            </a:r>
            <a:r>
              <a:rPr lang="en-US" dirty="0" smtClean="0"/>
              <a:t>C</a:t>
            </a:r>
            <a:r>
              <a:rPr lang="zh-CN" altLang="en-US" dirty="0" smtClean="0"/>
              <a:t>总线简介</a:t>
            </a:r>
            <a:endParaRPr lang="zh-CN" altLang="en-US" dirty="0"/>
          </a:p>
        </p:txBody>
      </p:sp>
      <p:sp>
        <p:nvSpPr>
          <p:cNvPr id="4" name="内容占位符 3"/>
          <p:cNvSpPr>
            <a:spLocks noGrp="1"/>
          </p:cNvSpPr>
          <p:nvPr>
            <p:ph idx="1"/>
          </p:nvPr>
        </p:nvSpPr>
        <p:spPr/>
        <p:txBody>
          <a:bodyPr>
            <a:normAutofit fontScale="92500" lnSpcReduction="20000"/>
          </a:bodyPr>
          <a:lstStyle/>
          <a:p>
            <a:r>
              <a:rPr lang="zh-CN" altLang="en-US" dirty="0" smtClean="0"/>
              <a:t>（</a:t>
            </a:r>
            <a:r>
              <a:rPr lang="en-US" dirty="0" smtClean="0"/>
              <a:t>10</a:t>
            </a:r>
            <a:r>
              <a:rPr lang="zh-CN" altLang="en-US" dirty="0" smtClean="0"/>
              <a:t>）重复起始条件</a:t>
            </a:r>
          </a:p>
          <a:p>
            <a:r>
              <a:rPr lang="zh-CN" altLang="en-US" dirty="0" smtClean="0"/>
              <a:t>主设备与从设备进行通信时，有时需要切换数据的收发方向，如访问某一具有</a:t>
            </a:r>
            <a:r>
              <a:rPr lang="en-US" dirty="0" smtClean="0"/>
              <a:t>I</a:t>
            </a:r>
            <a:r>
              <a:rPr lang="en-US" baseline="30000" dirty="0" smtClean="0"/>
              <a:t>2</a:t>
            </a:r>
            <a:r>
              <a:rPr lang="en-US" dirty="0" smtClean="0"/>
              <a:t>C</a:t>
            </a:r>
            <a:r>
              <a:rPr lang="zh-CN" altLang="en-US" dirty="0" smtClean="0"/>
              <a:t>总线接口的</a:t>
            </a:r>
            <a:r>
              <a:rPr lang="en-US" dirty="0" smtClean="0"/>
              <a:t>E2PROM</a:t>
            </a:r>
            <a:r>
              <a:rPr lang="zh-CN" altLang="en-US" dirty="0" smtClean="0"/>
              <a:t>存储器时，主设备先向存储器输入存储单元的地址信息（发送数据），然后再读取其中的存储内容（接收数据）。在切换数据的传输方向时，可以不必先产生停止条件再开始下次传输，而是直接再一次产生开始条件。</a:t>
            </a:r>
            <a:r>
              <a:rPr lang="en-US" dirty="0" smtClean="0"/>
              <a:t>I</a:t>
            </a:r>
            <a:r>
              <a:rPr lang="en-US" baseline="30000" dirty="0" smtClean="0"/>
              <a:t>2</a:t>
            </a:r>
            <a:r>
              <a:rPr lang="en-US" dirty="0" smtClean="0"/>
              <a:t>C</a:t>
            </a:r>
            <a:r>
              <a:rPr lang="zh-CN" altLang="en-US" dirty="0" smtClean="0"/>
              <a:t>总线在已经处于忙的状态下，再一次直接产生起始条件的情况被称为重复起始条件（</a:t>
            </a:r>
            <a:r>
              <a:rPr lang="en-US" dirty="0" smtClean="0"/>
              <a:t>Repeated START condition</a:t>
            </a:r>
            <a:r>
              <a:rPr lang="zh-CN" altLang="en-US" dirty="0" smtClean="0"/>
              <a:t>）。重复起始条件简记为</a:t>
            </a:r>
            <a:r>
              <a:rPr lang="en-US" dirty="0" err="1" smtClean="0"/>
              <a:t>Sr</a:t>
            </a:r>
            <a:r>
              <a:rPr lang="zh-CN" altLang="en-US" dirty="0" smtClean="0"/>
              <a:t>。正常的起始条件和重复起始条件在物理波形上并没有什么不同，区别仅仅是在逻辑方面。在进行多字节数据传输过程中，只要数据的收发方向发生了切换，就要用到重复起始条件。</a:t>
            </a:r>
            <a:endParaRPr lang="zh-CN" altLang="en-US" dirty="0"/>
          </a:p>
        </p:txBody>
      </p:sp>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en-US" b="1" dirty="0" smtClean="0"/>
              <a:t>1</a:t>
            </a:r>
            <a:r>
              <a:rPr lang="zh-CN" altLang="en-US" b="1" dirty="0" smtClean="0"/>
              <a:t>．中断控制器的运行</a:t>
            </a:r>
          </a:p>
          <a:p>
            <a:r>
              <a:rPr lang="zh-CN" altLang="en-US" dirty="0" smtClean="0"/>
              <a:t>程序状态寄存器</a:t>
            </a:r>
            <a:r>
              <a:rPr lang="en-US" dirty="0" smtClean="0"/>
              <a:t>PSR</a:t>
            </a:r>
            <a:r>
              <a:rPr lang="zh-CN" altLang="en-US" dirty="0" smtClean="0"/>
              <a:t>中有</a:t>
            </a:r>
            <a:r>
              <a:rPr lang="en-US" dirty="0" smtClean="0"/>
              <a:t>F</a:t>
            </a:r>
            <a:r>
              <a:rPr lang="zh-CN" altLang="en-US" dirty="0" smtClean="0"/>
              <a:t>位和</a:t>
            </a:r>
            <a:r>
              <a:rPr lang="en-US" dirty="0" smtClean="0"/>
              <a:t>I</a:t>
            </a:r>
            <a:r>
              <a:rPr lang="zh-CN" altLang="en-US" dirty="0" smtClean="0"/>
              <a:t>位。如果</a:t>
            </a:r>
            <a:r>
              <a:rPr lang="en-US" dirty="0" smtClean="0"/>
              <a:t>PSR</a:t>
            </a:r>
            <a:r>
              <a:rPr lang="zh-CN" altLang="en-US" dirty="0" smtClean="0"/>
              <a:t>中的</a:t>
            </a:r>
            <a:r>
              <a:rPr lang="en-US" dirty="0" smtClean="0"/>
              <a:t>F</a:t>
            </a:r>
            <a:r>
              <a:rPr lang="zh-CN" altLang="en-US" dirty="0" smtClean="0"/>
              <a:t>位被置</a:t>
            </a:r>
            <a:r>
              <a:rPr lang="en-US" dirty="0" smtClean="0"/>
              <a:t>1</a:t>
            </a:r>
            <a:r>
              <a:rPr lang="zh-CN" altLang="en-US" dirty="0" smtClean="0"/>
              <a:t>，</a:t>
            </a:r>
            <a:r>
              <a:rPr lang="en-US" dirty="0" smtClean="0"/>
              <a:t>CPU</a:t>
            </a:r>
            <a:r>
              <a:rPr lang="zh-CN" altLang="en-US" dirty="0" smtClean="0"/>
              <a:t>不接收</a:t>
            </a:r>
            <a:r>
              <a:rPr lang="en-US" dirty="0" smtClean="0"/>
              <a:t>FIQ</a:t>
            </a:r>
            <a:r>
              <a:rPr lang="zh-CN" altLang="en-US" dirty="0" smtClean="0"/>
              <a:t>快速中断，同样如果</a:t>
            </a:r>
            <a:r>
              <a:rPr lang="en-US" dirty="0" smtClean="0"/>
              <a:t>I</a:t>
            </a:r>
            <a:r>
              <a:rPr lang="zh-CN" altLang="en-US" dirty="0" smtClean="0"/>
              <a:t>位</a:t>
            </a:r>
            <a:r>
              <a:rPr lang="en-US" dirty="0" smtClean="0"/>
              <a:t>PSR</a:t>
            </a:r>
            <a:r>
              <a:rPr lang="zh-CN" altLang="en-US" dirty="0" smtClean="0"/>
              <a:t>被置</a:t>
            </a:r>
            <a:r>
              <a:rPr lang="en-US" dirty="0" smtClean="0"/>
              <a:t>1</a:t>
            </a:r>
            <a:r>
              <a:rPr lang="zh-CN" altLang="en-US" dirty="0" smtClean="0"/>
              <a:t>，</a:t>
            </a:r>
            <a:r>
              <a:rPr lang="en-US" dirty="0" smtClean="0"/>
              <a:t>CPU</a:t>
            </a:r>
            <a:r>
              <a:rPr lang="zh-CN" altLang="en-US" dirty="0" smtClean="0"/>
              <a:t>不接收</a:t>
            </a:r>
            <a:r>
              <a:rPr lang="en-US" dirty="0" smtClean="0"/>
              <a:t>IRQ</a:t>
            </a:r>
            <a:r>
              <a:rPr lang="zh-CN" altLang="en-US" dirty="0" smtClean="0"/>
              <a:t>中断，因此中断控制器能够通过将</a:t>
            </a:r>
            <a:r>
              <a:rPr lang="en-US" dirty="0" smtClean="0"/>
              <a:t>PSR</a:t>
            </a:r>
            <a:r>
              <a:rPr lang="zh-CN" altLang="en-US" dirty="0" smtClean="0"/>
              <a:t>的</a:t>
            </a:r>
            <a:r>
              <a:rPr lang="en-US" dirty="0" smtClean="0"/>
              <a:t>F</a:t>
            </a:r>
            <a:r>
              <a:rPr lang="zh-CN" altLang="en-US" dirty="0" smtClean="0"/>
              <a:t>位、</a:t>
            </a:r>
            <a:r>
              <a:rPr lang="en-US" dirty="0" smtClean="0"/>
              <a:t>I</a:t>
            </a:r>
            <a:r>
              <a:rPr lang="zh-CN" altLang="en-US" dirty="0" smtClean="0"/>
              <a:t>位和相应的</a:t>
            </a:r>
            <a:r>
              <a:rPr lang="en-US" dirty="0" smtClean="0"/>
              <a:t>INTMSK</a:t>
            </a:r>
            <a:r>
              <a:rPr lang="zh-CN" altLang="en-US" dirty="0" smtClean="0"/>
              <a:t>中的位清零来接收中断。</a:t>
            </a:r>
          </a:p>
          <a:p>
            <a:r>
              <a:rPr lang="en-US" b="1" dirty="0" smtClean="0"/>
              <a:t>2</a:t>
            </a:r>
            <a:r>
              <a:rPr lang="zh-CN" altLang="en-US" b="1" dirty="0" smtClean="0"/>
              <a:t>．中断模式</a:t>
            </a:r>
          </a:p>
          <a:p>
            <a:r>
              <a:rPr lang="en-US" dirty="0" smtClean="0"/>
              <a:t>ARM920T</a:t>
            </a:r>
            <a:r>
              <a:rPr lang="zh-CN" altLang="en-US" dirty="0" smtClean="0"/>
              <a:t>有两种中断模式（</a:t>
            </a:r>
            <a:r>
              <a:rPr lang="en-US" dirty="0" smtClean="0"/>
              <a:t>INTMOD</a:t>
            </a:r>
            <a:r>
              <a:rPr lang="zh-CN" altLang="en-US" dirty="0" smtClean="0"/>
              <a:t>）：</a:t>
            </a:r>
            <a:r>
              <a:rPr lang="en-US" dirty="0" smtClean="0"/>
              <a:t>FIQ</a:t>
            </a:r>
            <a:r>
              <a:rPr lang="zh-CN" altLang="en-US" dirty="0" smtClean="0"/>
              <a:t>和</a:t>
            </a:r>
            <a:r>
              <a:rPr lang="en-US" dirty="0" smtClean="0"/>
              <a:t>IRQ</a:t>
            </a:r>
            <a:r>
              <a:rPr lang="zh-CN" altLang="en-US" dirty="0" smtClean="0"/>
              <a:t>。在中断请求时所有的中断源要决定使用哪个模式。</a:t>
            </a:r>
          </a:p>
          <a:p>
            <a:r>
              <a:rPr lang="en-US" b="1" dirty="0" smtClean="0"/>
              <a:t>3</a:t>
            </a:r>
            <a:r>
              <a:rPr lang="zh-CN" altLang="en-US" b="1" dirty="0" smtClean="0"/>
              <a:t>．中断请求寄存器</a:t>
            </a:r>
          </a:p>
          <a:p>
            <a:r>
              <a:rPr lang="en-US" dirty="0" smtClean="0"/>
              <a:t>S3C2410X</a:t>
            </a:r>
            <a:r>
              <a:rPr lang="zh-CN" altLang="en-US" dirty="0" smtClean="0"/>
              <a:t>有两种中断请求寄存器：源挂起寄存器（</a:t>
            </a:r>
            <a:r>
              <a:rPr lang="en-US" dirty="0" smtClean="0"/>
              <a:t>SRCPND</a:t>
            </a:r>
            <a:r>
              <a:rPr lang="zh-CN" altLang="en-US" dirty="0" smtClean="0"/>
              <a:t>）和中断挂起寄存器（</a:t>
            </a:r>
            <a:r>
              <a:rPr lang="en-US" dirty="0" smtClean="0"/>
              <a:t>INTPND</a:t>
            </a:r>
            <a:r>
              <a:rPr lang="zh-CN" altLang="en-US" dirty="0" smtClean="0"/>
              <a:t>）。这些请求挂起寄存器揭示了一个中断是否正在请求。当中断源请求中断服务时，</a:t>
            </a:r>
            <a:r>
              <a:rPr lang="en-US" dirty="0" smtClean="0"/>
              <a:t>SRCPND</a:t>
            </a:r>
            <a:r>
              <a:rPr lang="zh-CN" altLang="en-US" dirty="0" smtClean="0"/>
              <a:t>寄存器中的相应位肯定被置</a:t>
            </a:r>
            <a:r>
              <a:rPr lang="en-US" dirty="0" smtClean="0"/>
              <a:t>1</a:t>
            </a:r>
            <a:r>
              <a:rPr lang="zh-CN" altLang="en-US" dirty="0" smtClean="0"/>
              <a:t>，然而，中断仲裁之后则只有</a:t>
            </a:r>
            <a:r>
              <a:rPr lang="en-US" dirty="0" smtClean="0"/>
              <a:t>INTPND</a:t>
            </a:r>
            <a:r>
              <a:rPr lang="zh-CN" altLang="en-US" dirty="0" smtClean="0"/>
              <a:t>寄存器的某</a:t>
            </a:r>
            <a:r>
              <a:rPr lang="en-US" dirty="0" smtClean="0"/>
              <a:t>1</a:t>
            </a:r>
            <a:r>
              <a:rPr lang="zh-CN" altLang="en-US" dirty="0" smtClean="0"/>
              <a:t>位被自动置</a:t>
            </a:r>
            <a:r>
              <a:rPr lang="en-US" dirty="0" smtClean="0"/>
              <a:t>1</a:t>
            </a:r>
            <a:r>
              <a:rPr lang="zh-CN" altLang="en-US" dirty="0" smtClean="0"/>
              <a:t>。即使该中断被屏蔽，</a:t>
            </a:r>
            <a:r>
              <a:rPr lang="en-US" dirty="0" smtClean="0"/>
              <a:t>SRCPND</a:t>
            </a:r>
            <a:r>
              <a:rPr lang="zh-CN" altLang="en-US" dirty="0" smtClean="0"/>
              <a:t>寄存器中的相应位也会被置</a:t>
            </a:r>
            <a:r>
              <a:rPr lang="en-US" dirty="0" smtClean="0"/>
              <a:t>1</a:t>
            </a:r>
            <a:r>
              <a:rPr lang="zh-CN" altLang="en-US" dirty="0" smtClean="0"/>
              <a:t>，但是</a:t>
            </a:r>
            <a:r>
              <a:rPr lang="en-US" dirty="0" smtClean="0"/>
              <a:t>INTPND</a:t>
            </a:r>
            <a:r>
              <a:rPr lang="zh-CN" altLang="en-US" dirty="0" smtClean="0"/>
              <a:t>寄存器将不会改变。当</a:t>
            </a:r>
            <a:r>
              <a:rPr lang="en-US" dirty="0" smtClean="0"/>
              <a:t>INTPND</a:t>
            </a:r>
            <a:r>
              <a:rPr lang="zh-CN" altLang="en-US" dirty="0" smtClean="0"/>
              <a:t>寄存器的某位被置</a:t>
            </a:r>
            <a:r>
              <a:rPr lang="en-US" dirty="0" smtClean="0"/>
              <a:t>1</a:t>
            </a:r>
            <a:r>
              <a:rPr lang="zh-CN" altLang="en-US" dirty="0" smtClean="0"/>
              <a:t>，且</a:t>
            </a:r>
            <a:r>
              <a:rPr lang="en-US" dirty="0" smtClean="0"/>
              <a:t>I</a:t>
            </a:r>
            <a:r>
              <a:rPr lang="zh-CN" altLang="en-US" dirty="0" smtClean="0"/>
              <a:t>位或者</a:t>
            </a:r>
            <a:r>
              <a:rPr lang="en-US" dirty="0" smtClean="0"/>
              <a:t>F</a:t>
            </a:r>
            <a:r>
              <a:rPr lang="zh-CN" altLang="en-US" dirty="0" smtClean="0"/>
              <a:t>位清零时中断服务即开始。</a:t>
            </a:r>
            <a:r>
              <a:rPr lang="en-US" dirty="0" smtClean="0"/>
              <a:t>SRCPND</a:t>
            </a:r>
            <a:r>
              <a:rPr lang="zh-CN" altLang="en-US" dirty="0" smtClean="0"/>
              <a:t>和</a:t>
            </a:r>
            <a:r>
              <a:rPr lang="en-US" dirty="0" smtClean="0"/>
              <a:t>INTPND</a:t>
            </a:r>
            <a:r>
              <a:rPr lang="zh-CN" altLang="en-US" dirty="0" smtClean="0"/>
              <a:t>寄存器能够被读和写，因此服务函数必须通过向</a:t>
            </a:r>
            <a:r>
              <a:rPr lang="en-US" dirty="0" smtClean="0"/>
              <a:t>SRCPND</a:t>
            </a:r>
            <a:r>
              <a:rPr lang="zh-CN" altLang="en-US" dirty="0" smtClean="0"/>
              <a:t>和</a:t>
            </a:r>
            <a:r>
              <a:rPr lang="en-US" dirty="0" smtClean="0"/>
              <a:t>INTPND</a:t>
            </a:r>
            <a:r>
              <a:rPr lang="zh-CN" altLang="en-US" dirty="0" smtClean="0"/>
              <a:t>中相应位写入“</a:t>
            </a:r>
            <a:r>
              <a:rPr lang="en-US" dirty="0" smtClean="0"/>
              <a:t>1</a:t>
            </a:r>
            <a:r>
              <a:rPr lang="zh-CN" altLang="en-US" dirty="0" smtClean="0"/>
              <a:t>”来清除中断请求条件。</a:t>
            </a:r>
          </a:p>
          <a:p>
            <a:endParaRPr lang="zh-CN" altLang="en-US" dirty="0"/>
          </a:p>
        </p:txBody>
      </p:sp>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sz="4600" dirty="0" smtClean="0"/>
              <a:t/>
            </a:r>
            <a:br>
              <a:rPr lang="en-US" altLang="zh-CN" sz="4600" dirty="0" smtClean="0"/>
            </a:br>
            <a:r>
              <a:rPr lang="en-US" sz="4600" dirty="0" smtClean="0"/>
              <a:t> ARM</a:t>
            </a:r>
            <a:r>
              <a:rPr lang="zh-CN" altLang="en-US" sz="4600" dirty="0" smtClean="0"/>
              <a:t>中断</a:t>
            </a:r>
            <a:br>
              <a:rPr lang="zh-CN" altLang="en-US" sz="4600" dirty="0" smtClean="0"/>
            </a:br>
            <a:r>
              <a:rPr lang="zh-CN" altLang="en-US" dirty="0" smtClean="0"/>
              <a:t/>
            </a:r>
            <a:br>
              <a:rPr lang="zh-CN" altLang="en-US" dirty="0" smtClean="0"/>
            </a:b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I</a:t>
            </a:r>
            <a:r>
              <a:rPr lang="en-US" baseline="30000" dirty="0" smtClean="0"/>
              <a:t>2</a:t>
            </a:r>
            <a:r>
              <a:rPr lang="en-US" dirty="0" smtClean="0"/>
              <a:t>C</a:t>
            </a:r>
            <a:r>
              <a:rPr lang="zh-CN" altLang="en-US" dirty="0" smtClean="0"/>
              <a:t>总线简介</a:t>
            </a:r>
            <a:endParaRPr lang="zh-CN" altLang="en-US" dirty="0"/>
          </a:p>
        </p:txBody>
      </p:sp>
      <p:sp>
        <p:nvSpPr>
          <p:cNvPr id="4" name="内容占位符 3"/>
          <p:cNvSpPr>
            <a:spLocks noGrp="1"/>
          </p:cNvSpPr>
          <p:nvPr>
            <p:ph idx="1"/>
          </p:nvPr>
        </p:nvSpPr>
        <p:spPr/>
        <p:txBody>
          <a:bodyPr>
            <a:normAutofit fontScale="92500" lnSpcReduction="20000"/>
          </a:bodyPr>
          <a:lstStyle/>
          <a:p>
            <a:r>
              <a:rPr lang="zh-CN" altLang="en-US" dirty="0" smtClean="0"/>
              <a:t>（</a:t>
            </a:r>
            <a:r>
              <a:rPr lang="en-US" dirty="0" smtClean="0"/>
              <a:t>11</a:t>
            </a:r>
            <a:r>
              <a:rPr lang="zh-CN" altLang="en-US" dirty="0" smtClean="0"/>
              <a:t>）无子地址器件与有子地址器件</a:t>
            </a:r>
          </a:p>
          <a:p>
            <a:r>
              <a:rPr lang="zh-CN" altLang="en-US" dirty="0" smtClean="0"/>
              <a:t>带有</a:t>
            </a:r>
            <a:r>
              <a:rPr lang="en-US" dirty="0" smtClean="0"/>
              <a:t> I</a:t>
            </a:r>
            <a:r>
              <a:rPr lang="en-US" baseline="30000" dirty="0" smtClean="0"/>
              <a:t>2</a:t>
            </a:r>
            <a:r>
              <a:rPr lang="en-US" dirty="0" smtClean="0"/>
              <a:t>C </a:t>
            </a:r>
            <a:r>
              <a:rPr lang="zh-CN" altLang="en-US" dirty="0" smtClean="0"/>
              <a:t>总线的器件除了有从设备地址（</a:t>
            </a:r>
            <a:r>
              <a:rPr lang="en-US" dirty="0" smtClean="0"/>
              <a:t>Slave Address</a:t>
            </a:r>
            <a:r>
              <a:rPr lang="zh-CN" altLang="en-US" dirty="0" smtClean="0"/>
              <a:t>）外，还可能有子地址（</a:t>
            </a:r>
            <a:r>
              <a:rPr lang="en-US" dirty="0" smtClean="0"/>
              <a:t>Sub- Address</a:t>
            </a:r>
            <a:r>
              <a:rPr lang="zh-CN" altLang="en-US" dirty="0" smtClean="0"/>
              <a:t>）。从设备地址是指该器件在</a:t>
            </a:r>
            <a:r>
              <a:rPr lang="en-US" dirty="0" smtClean="0"/>
              <a:t>I</a:t>
            </a:r>
            <a:r>
              <a:rPr lang="en-US" baseline="30000" dirty="0" smtClean="0"/>
              <a:t>2</a:t>
            </a:r>
            <a:r>
              <a:rPr lang="en-US" dirty="0" smtClean="0"/>
              <a:t>C</a:t>
            </a:r>
            <a:r>
              <a:rPr lang="zh-CN" altLang="en-US" dirty="0" smtClean="0"/>
              <a:t>总线上被主设备寻址的地址，而子地址是指该器件内部不同部件或存储单元的编址。例如，带</a:t>
            </a:r>
            <a:r>
              <a:rPr lang="en-US" dirty="0" smtClean="0"/>
              <a:t>I</a:t>
            </a:r>
            <a:r>
              <a:rPr lang="en-US" baseline="30000" dirty="0" smtClean="0"/>
              <a:t>2</a:t>
            </a:r>
            <a:r>
              <a:rPr lang="en-US" dirty="0" smtClean="0"/>
              <a:t>C</a:t>
            </a:r>
            <a:r>
              <a:rPr lang="zh-CN" altLang="en-US" dirty="0" smtClean="0"/>
              <a:t>总线接口的</a:t>
            </a:r>
            <a:r>
              <a:rPr lang="en-US" dirty="0" smtClean="0"/>
              <a:t>E2PROM</a:t>
            </a:r>
            <a:r>
              <a:rPr lang="zh-CN" altLang="en-US" dirty="0" smtClean="0"/>
              <a:t>就是拥有子地址器件的典型代表。另外，一些器件（只占少数）内部结构比较简单，可能没有子地址，只有必需的从设备地址。与从设备地址一样，子地址实际上也是像普通数据那样进行传输，传输格式仍然是与数据相统一的，区分传输的到底是地址还是数据要靠收发双方具体的逻辑约定。子地址的长度必须由整数个字节组成，可能是单字节（</a:t>
            </a:r>
            <a:r>
              <a:rPr lang="en-US" dirty="0" smtClean="0"/>
              <a:t>8</a:t>
            </a:r>
            <a:r>
              <a:rPr lang="zh-CN" altLang="en-US" dirty="0" smtClean="0"/>
              <a:t>位子地址），也可能是双字节（</a:t>
            </a:r>
            <a:r>
              <a:rPr lang="en-US" dirty="0" smtClean="0"/>
              <a:t>16</a:t>
            </a:r>
            <a:r>
              <a:rPr lang="zh-CN" altLang="en-US" dirty="0" smtClean="0"/>
              <a:t>位子地址），还可能是</a:t>
            </a:r>
            <a:r>
              <a:rPr lang="en-US" dirty="0" smtClean="0"/>
              <a:t>3</a:t>
            </a:r>
            <a:r>
              <a:rPr lang="zh-CN" altLang="en-US" dirty="0" smtClean="0"/>
              <a:t>字节以上，这要看具体器件的规定。</a:t>
            </a:r>
          </a:p>
          <a:p>
            <a:endParaRPr lang="zh-CN" altLang="en-US" dirty="0"/>
          </a:p>
        </p:txBody>
      </p:sp>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I</a:t>
            </a:r>
            <a:r>
              <a:rPr lang="en-US" baseline="30000" dirty="0" smtClean="0"/>
              <a:t>2</a:t>
            </a:r>
            <a:r>
              <a:rPr lang="en-US" dirty="0" smtClean="0"/>
              <a:t>C</a:t>
            </a:r>
            <a:r>
              <a:rPr lang="zh-CN" altLang="en-US" dirty="0" smtClean="0"/>
              <a:t>总线简介</a:t>
            </a:r>
            <a:endParaRPr lang="zh-CN" altLang="en-US" dirty="0"/>
          </a:p>
        </p:txBody>
      </p:sp>
      <p:sp>
        <p:nvSpPr>
          <p:cNvPr id="4" name="内容占位符 3"/>
          <p:cNvSpPr>
            <a:spLocks noGrp="1"/>
          </p:cNvSpPr>
          <p:nvPr>
            <p:ph idx="1"/>
          </p:nvPr>
        </p:nvSpPr>
        <p:spPr>
          <a:xfrm>
            <a:off x="457200" y="1357298"/>
            <a:ext cx="8229600" cy="4876630"/>
          </a:xfrm>
        </p:spPr>
        <p:txBody>
          <a:bodyPr>
            <a:normAutofit fontScale="70000" lnSpcReduction="20000"/>
          </a:bodyPr>
          <a:lstStyle/>
          <a:p>
            <a:r>
              <a:rPr lang="zh-CN" altLang="en-US" dirty="0" smtClean="0"/>
              <a:t>（</a:t>
            </a:r>
            <a:r>
              <a:rPr lang="en-US" dirty="0" smtClean="0"/>
              <a:t>12</a:t>
            </a:r>
            <a:r>
              <a:rPr lang="zh-CN" altLang="en-US" dirty="0" smtClean="0"/>
              <a:t>）</a:t>
            </a:r>
            <a:r>
              <a:rPr lang="en-US" dirty="0" smtClean="0"/>
              <a:t>I</a:t>
            </a:r>
            <a:r>
              <a:rPr lang="en-US" baseline="30000" dirty="0" smtClean="0"/>
              <a:t>2</a:t>
            </a:r>
            <a:r>
              <a:rPr lang="en-US" dirty="0" smtClean="0"/>
              <a:t>C</a:t>
            </a:r>
            <a:r>
              <a:rPr lang="zh-CN" altLang="en-US" dirty="0" smtClean="0"/>
              <a:t>总线数据传送过程</a:t>
            </a:r>
          </a:p>
          <a:p>
            <a:r>
              <a:rPr lang="zh-CN" altLang="en-US" dirty="0" smtClean="0"/>
              <a:t>数据传送每次都是先传最高位，通常从设备在接收到每个字节后都会做出响应，即释放</a:t>
            </a:r>
            <a:r>
              <a:rPr lang="en-US" dirty="0" smtClean="0"/>
              <a:t>SCL</a:t>
            </a:r>
            <a:r>
              <a:rPr lang="zh-CN" altLang="en-US" dirty="0" smtClean="0"/>
              <a:t>线返回高电平，准备接收下一个数据字节，主设备可继续传送。</a:t>
            </a:r>
          </a:p>
          <a:p>
            <a:r>
              <a:rPr lang="zh-CN" altLang="en-US" dirty="0" smtClean="0"/>
              <a:t>如果从设备正在处理一个实时事件而不能接收数据，（如正在处理一个内部中断，在这个中断处理完之前就不能接收</a:t>
            </a:r>
            <a:r>
              <a:rPr lang="en-US" dirty="0" smtClean="0"/>
              <a:t>I</a:t>
            </a:r>
            <a:r>
              <a:rPr lang="en-US" baseline="30000" dirty="0" smtClean="0"/>
              <a:t>2</a:t>
            </a:r>
            <a:r>
              <a:rPr lang="en-US" dirty="0" smtClean="0"/>
              <a:t>C</a:t>
            </a:r>
            <a:r>
              <a:rPr lang="zh-CN" altLang="en-US" dirty="0" smtClean="0"/>
              <a:t>总线上的数据字节），可以使时钟</a:t>
            </a:r>
            <a:r>
              <a:rPr lang="en-US" dirty="0" smtClean="0"/>
              <a:t>SCL</a:t>
            </a:r>
            <a:r>
              <a:rPr lang="zh-CN" altLang="en-US" dirty="0" smtClean="0"/>
              <a:t>线保持低电平，从设备必须使</a:t>
            </a:r>
            <a:r>
              <a:rPr lang="en-US" dirty="0" smtClean="0"/>
              <a:t>SDA</a:t>
            </a:r>
            <a:r>
              <a:rPr lang="zh-CN" altLang="en-US" dirty="0" smtClean="0"/>
              <a:t>保持高电平，此时主设备产生</a:t>
            </a:r>
            <a:r>
              <a:rPr lang="en-US" dirty="0" smtClean="0"/>
              <a:t>1</a:t>
            </a:r>
            <a:r>
              <a:rPr lang="zh-CN" altLang="en-US" dirty="0" smtClean="0"/>
              <a:t>个结束信号，使传送异常结束，迫使主设备处于等待状态。当从设备处理完毕时将释放</a:t>
            </a:r>
            <a:r>
              <a:rPr lang="en-US" dirty="0" smtClean="0"/>
              <a:t>SCL</a:t>
            </a:r>
            <a:r>
              <a:rPr lang="zh-CN" altLang="en-US" dirty="0" smtClean="0"/>
              <a:t>线，主设备继续传送。</a:t>
            </a:r>
          </a:p>
          <a:p>
            <a:r>
              <a:rPr lang="zh-CN" altLang="en-US" dirty="0" smtClean="0"/>
              <a:t>（</a:t>
            </a:r>
            <a:r>
              <a:rPr lang="en-US" dirty="0" smtClean="0"/>
              <a:t>13</a:t>
            </a:r>
            <a:r>
              <a:rPr lang="zh-CN" altLang="en-US" dirty="0" smtClean="0"/>
              <a:t>）读写操作</a:t>
            </a:r>
          </a:p>
          <a:p>
            <a:r>
              <a:rPr lang="zh-CN" altLang="en-US" dirty="0" smtClean="0"/>
              <a:t>在发送模式下，当一个数据传输时，</a:t>
            </a:r>
            <a:r>
              <a:rPr lang="en-US" dirty="0" smtClean="0"/>
              <a:t>I</a:t>
            </a:r>
            <a:r>
              <a:rPr lang="en-US" baseline="30000" dirty="0" smtClean="0"/>
              <a:t>2</a:t>
            </a:r>
            <a:r>
              <a:rPr lang="en-US" dirty="0" smtClean="0"/>
              <a:t>C</a:t>
            </a:r>
            <a:r>
              <a:rPr lang="zh-CN" altLang="en-US" dirty="0" smtClean="0"/>
              <a:t>总线接口将等待直到</a:t>
            </a:r>
            <a:r>
              <a:rPr lang="en-US" dirty="0" smtClean="0"/>
              <a:t>IICDS</a:t>
            </a:r>
            <a:r>
              <a:rPr lang="zh-CN" altLang="en-US" dirty="0" smtClean="0"/>
              <a:t>寄存器收到一个新数据。在一个新数据写入</a:t>
            </a:r>
            <a:r>
              <a:rPr lang="en-US" dirty="0" smtClean="0"/>
              <a:t>IICDS</a:t>
            </a:r>
            <a:r>
              <a:rPr lang="zh-CN" altLang="en-US" dirty="0" smtClean="0"/>
              <a:t>寄存器前，</a:t>
            </a:r>
            <a:r>
              <a:rPr lang="en-US" dirty="0" smtClean="0"/>
              <a:t>SCL</a:t>
            </a:r>
            <a:r>
              <a:rPr lang="zh-CN" altLang="en-US" dirty="0" smtClean="0"/>
              <a:t>信号将保持为低。在数据被写入之后，信号线被释放（为高）。</a:t>
            </a:r>
            <a:r>
              <a:rPr lang="en-US" dirty="0" smtClean="0"/>
              <a:t>ARM</a:t>
            </a:r>
            <a:r>
              <a:rPr lang="zh-CN" altLang="en-US" dirty="0" smtClean="0"/>
              <a:t>需要保持中断信号来辨别当前数据发送完成。在</a:t>
            </a:r>
            <a:r>
              <a:rPr lang="en-US" dirty="0" smtClean="0"/>
              <a:t>ARM</a:t>
            </a:r>
            <a:r>
              <a:rPr lang="zh-CN" altLang="en-US" dirty="0" smtClean="0"/>
              <a:t>接到一个中断请求后，它将写一个新的数据到</a:t>
            </a:r>
            <a:r>
              <a:rPr lang="en-US" dirty="0" smtClean="0"/>
              <a:t>IICDS</a:t>
            </a:r>
            <a:r>
              <a:rPr lang="zh-CN" altLang="en-US" dirty="0" smtClean="0"/>
              <a:t>。</a:t>
            </a:r>
          </a:p>
          <a:p>
            <a:r>
              <a:rPr lang="zh-CN" altLang="en-US" dirty="0" smtClean="0"/>
              <a:t>在接收模式下，当一个数据接收时，</a:t>
            </a:r>
            <a:r>
              <a:rPr lang="en-US" dirty="0" smtClean="0"/>
              <a:t>I</a:t>
            </a:r>
            <a:r>
              <a:rPr lang="en-US" baseline="30000" dirty="0" smtClean="0"/>
              <a:t>2</a:t>
            </a:r>
            <a:r>
              <a:rPr lang="en-US" dirty="0" smtClean="0"/>
              <a:t>C</a:t>
            </a:r>
            <a:r>
              <a:rPr lang="zh-CN" altLang="en-US" dirty="0" smtClean="0"/>
              <a:t>总线接口将等待直到</a:t>
            </a:r>
            <a:r>
              <a:rPr lang="en-US" dirty="0" smtClean="0"/>
              <a:t>IICDS</a:t>
            </a:r>
            <a:r>
              <a:rPr lang="zh-CN" altLang="en-US" dirty="0" smtClean="0"/>
              <a:t>寄存器数据被读出。在新数据被读出之前，</a:t>
            </a:r>
            <a:r>
              <a:rPr lang="en-US" dirty="0" smtClean="0"/>
              <a:t>SCL</a:t>
            </a:r>
            <a:r>
              <a:rPr lang="zh-CN" altLang="en-US" dirty="0" smtClean="0"/>
              <a:t>信号保持为低。在数据被读出后，信号线被释放（为高）。</a:t>
            </a:r>
            <a:r>
              <a:rPr lang="en-US" dirty="0" smtClean="0"/>
              <a:t>ARM</a:t>
            </a:r>
            <a:r>
              <a:rPr lang="zh-CN" altLang="en-US" dirty="0" smtClean="0"/>
              <a:t>应保持中断信号以辨别接收数据操作完成。在</a:t>
            </a:r>
            <a:r>
              <a:rPr lang="en-US" dirty="0" smtClean="0"/>
              <a:t>ARM</a:t>
            </a:r>
            <a:r>
              <a:rPr lang="zh-CN" altLang="en-US" dirty="0" smtClean="0"/>
              <a:t>收到一个中断请求时，它将从</a:t>
            </a:r>
            <a:r>
              <a:rPr lang="en-US" dirty="0" smtClean="0"/>
              <a:t>IICDS</a:t>
            </a:r>
            <a:r>
              <a:rPr lang="zh-CN" altLang="en-US" dirty="0" smtClean="0"/>
              <a:t>读出数据。</a:t>
            </a:r>
          </a:p>
          <a:p>
            <a:endParaRPr lang="zh-CN" altLang="en-US" dirty="0"/>
          </a:p>
        </p:txBody>
      </p:sp>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I</a:t>
            </a:r>
            <a:r>
              <a:rPr lang="en-US" baseline="30000" dirty="0" smtClean="0"/>
              <a:t>2</a:t>
            </a:r>
            <a:r>
              <a:rPr lang="en-US" dirty="0" smtClean="0"/>
              <a:t>C</a:t>
            </a:r>
            <a:r>
              <a:rPr lang="zh-CN" altLang="en-US" dirty="0" smtClean="0"/>
              <a:t>总线简介</a:t>
            </a:r>
            <a:endParaRPr lang="zh-CN" altLang="en-US" dirty="0"/>
          </a:p>
        </p:txBody>
      </p:sp>
      <p:sp>
        <p:nvSpPr>
          <p:cNvPr id="4" name="内容占位符 3"/>
          <p:cNvSpPr>
            <a:spLocks noGrp="1"/>
          </p:cNvSpPr>
          <p:nvPr>
            <p:ph idx="1"/>
          </p:nvPr>
        </p:nvSpPr>
        <p:spPr/>
        <p:txBody>
          <a:bodyPr>
            <a:normAutofit fontScale="70000" lnSpcReduction="20000"/>
          </a:bodyPr>
          <a:lstStyle/>
          <a:p>
            <a:r>
              <a:rPr lang="zh-CN" altLang="en-US" dirty="0" smtClean="0"/>
              <a:t>（</a:t>
            </a:r>
            <a:r>
              <a:rPr lang="en-US" dirty="0" smtClean="0"/>
              <a:t>14</a:t>
            </a:r>
            <a:r>
              <a:rPr lang="zh-CN" altLang="en-US" dirty="0" smtClean="0"/>
              <a:t>）</a:t>
            </a:r>
            <a:r>
              <a:rPr lang="en-US" dirty="0" smtClean="0"/>
              <a:t>I</a:t>
            </a:r>
            <a:r>
              <a:rPr lang="en-US" baseline="30000" dirty="0" smtClean="0"/>
              <a:t>2</a:t>
            </a:r>
            <a:r>
              <a:rPr lang="en-US" dirty="0" smtClean="0"/>
              <a:t>C</a:t>
            </a:r>
            <a:r>
              <a:rPr lang="zh-CN" altLang="en-US" dirty="0" smtClean="0"/>
              <a:t>总线竞争和仲裁机制</a:t>
            </a:r>
          </a:p>
          <a:p>
            <a:r>
              <a:rPr lang="zh-CN" altLang="en-US" dirty="0" smtClean="0"/>
              <a:t>总线上可能挂接有多个器件，有时会发生两个或多个主设备同时想占用总线的情况，这就是总线竞争。</a:t>
            </a:r>
          </a:p>
          <a:p>
            <a:r>
              <a:rPr lang="en-US" dirty="0" smtClean="0"/>
              <a:t>I</a:t>
            </a:r>
            <a:r>
              <a:rPr lang="en-US" baseline="30000" dirty="0" smtClean="0"/>
              <a:t>2</a:t>
            </a:r>
            <a:r>
              <a:rPr lang="en-US" dirty="0" smtClean="0"/>
              <a:t>C</a:t>
            </a:r>
            <a:r>
              <a:rPr lang="zh-CN" altLang="en-US" dirty="0" smtClean="0"/>
              <a:t>总线具有多主控能力，可以对发生在</a:t>
            </a:r>
            <a:r>
              <a:rPr lang="en-US" dirty="0" smtClean="0"/>
              <a:t>SDA</a:t>
            </a:r>
            <a:r>
              <a:rPr lang="zh-CN" altLang="en-US" dirty="0" smtClean="0"/>
              <a:t>线上的总线竞争进行仲裁。其仲裁原则为：当多个主设备同时想占用总线时，如果某个主设备发送高电平，而另一个主设备发送低电平，则发送电平与此时</a:t>
            </a:r>
            <a:r>
              <a:rPr lang="en-US" dirty="0" smtClean="0"/>
              <a:t>SDA</a:t>
            </a:r>
            <a:r>
              <a:rPr lang="zh-CN" altLang="en-US" dirty="0" smtClean="0"/>
              <a:t>总线电平不符的那个器件将自动关闭其输出级。</a:t>
            </a:r>
          </a:p>
          <a:p>
            <a:r>
              <a:rPr lang="zh-CN" altLang="en-US" dirty="0" smtClean="0"/>
              <a:t>（</a:t>
            </a:r>
            <a:r>
              <a:rPr lang="en-US" dirty="0" smtClean="0"/>
              <a:t>15</a:t>
            </a:r>
            <a:r>
              <a:rPr lang="zh-CN" altLang="en-US" dirty="0" smtClean="0"/>
              <a:t>）</a:t>
            </a:r>
            <a:r>
              <a:rPr lang="en-US" dirty="0" smtClean="0"/>
              <a:t>I</a:t>
            </a:r>
            <a:r>
              <a:rPr lang="en-US" baseline="30000" dirty="0" smtClean="0"/>
              <a:t>2</a:t>
            </a:r>
            <a:r>
              <a:rPr lang="en-US" dirty="0" smtClean="0"/>
              <a:t>C</a:t>
            </a:r>
            <a:r>
              <a:rPr lang="zh-CN" altLang="en-US" dirty="0" smtClean="0"/>
              <a:t>总线工作流程</a:t>
            </a:r>
          </a:p>
          <a:p>
            <a:r>
              <a:rPr lang="en-US" dirty="0" smtClean="0"/>
              <a:t>●  </a:t>
            </a:r>
            <a:r>
              <a:rPr lang="zh-CN" altLang="en-US" dirty="0" smtClean="0"/>
              <a:t>开始：信号表明传输开始。</a:t>
            </a:r>
          </a:p>
          <a:p>
            <a:r>
              <a:rPr lang="en-US" dirty="0" smtClean="0"/>
              <a:t>●  </a:t>
            </a:r>
            <a:r>
              <a:rPr lang="zh-CN" altLang="en-US" dirty="0" smtClean="0"/>
              <a:t>地址：主设备发送地址信息，包含</a:t>
            </a:r>
            <a:r>
              <a:rPr lang="en-US" dirty="0" smtClean="0"/>
              <a:t>7</a:t>
            </a:r>
            <a:r>
              <a:rPr lang="zh-CN" altLang="en-US" dirty="0" smtClean="0"/>
              <a:t>位的从设备地址和</a:t>
            </a:r>
            <a:r>
              <a:rPr lang="en-US" dirty="0" smtClean="0"/>
              <a:t>1</a:t>
            </a:r>
            <a:r>
              <a:rPr lang="zh-CN" altLang="en-US" dirty="0" smtClean="0"/>
              <a:t>位的指示位（表明读或者写，即数据流的方向）。</a:t>
            </a:r>
          </a:p>
          <a:p>
            <a:r>
              <a:rPr lang="en-US" dirty="0" smtClean="0"/>
              <a:t>●  </a:t>
            </a:r>
            <a:r>
              <a:rPr lang="zh-CN" altLang="en-US" dirty="0" smtClean="0"/>
              <a:t>数据：根据指示位，数据在主设备和从设备之间传输。数据一般以</a:t>
            </a:r>
            <a:r>
              <a:rPr lang="en-US" dirty="0" smtClean="0"/>
              <a:t> 8 </a:t>
            </a:r>
            <a:r>
              <a:rPr lang="zh-CN" altLang="en-US" dirty="0" smtClean="0"/>
              <a:t>位传输，最重要的位放在前面，具体能传输多少量的数据并没有限制。接收器上用一位的</a:t>
            </a:r>
            <a:r>
              <a:rPr lang="en-US" dirty="0" smtClean="0"/>
              <a:t>ACK</a:t>
            </a:r>
            <a:r>
              <a:rPr lang="zh-CN" altLang="en-US" dirty="0" smtClean="0"/>
              <a:t>表明每一个字节都收到了。传输可以被终止和重新开始。</a:t>
            </a:r>
          </a:p>
          <a:p>
            <a:r>
              <a:rPr lang="en-US" dirty="0" smtClean="0"/>
              <a:t>●  </a:t>
            </a:r>
            <a:r>
              <a:rPr lang="zh-CN" altLang="en-US" dirty="0" smtClean="0"/>
              <a:t>停止：信号结束传输。</a:t>
            </a:r>
          </a:p>
          <a:p>
            <a:endParaRPr lang="zh-CN" altLang="en-US" dirty="0"/>
          </a:p>
        </p:txBody>
      </p:sp>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S3C2410X</a:t>
            </a:r>
            <a:r>
              <a:rPr lang="zh-CN" altLang="en-US" dirty="0" smtClean="0"/>
              <a:t>的</a:t>
            </a:r>
            <a:r>
              <a:rPr lang="en-US" dirty="0" smtClean="0"/>
              <a:t>I</a:t>
            </a:r>
            <a:r>
              <a:rPr lang="en-US" baseline="30000" dirty="0" smtClean="0"/>
              <a:t>2</a:t>
            </a:r>
            <a:r>
              <a:rPr lang="en-US" dirty="0" smtClean="0"/>
              <a:t>C</a:t>
            </a:r>
            <a:r>
              <a:rPr lang="zh-CN" altLang="en-US" dirty="0" smtClean="0"/>
              <a:t>总线控制器</a:t>
            </a:r>
            <a:endParaRPr lang="zh-CN" altLang="en-US" dirty="0"/>
          </a:p>
        </p:txBody>
      </p:sp>
      <p:sp>
        <p:nvSpPr>
          <p:cNvPr id="4" name="内容占位符 3"/>
          <p:cNvSpPr>
            <a:spLocks noGrp="1"/>
          </p:cNvSpPr>
          <p:nvPr>
            <p:ph idx="1"/>
          </p:nvPr>
        </p:nvSpPr>
        <p:spPr/>
        <p:txBody>
          <a:bodyPr/>
          <a:lstStyle/>
          <a:p>
            <a:r>
              <a:rPr lang="en-US" dirty="0" smtClean="0"/>
              <a:t>S3C2410X</a:t>
            </a:r>
            <a:r>
              <a:rPr lang="zh-CN" altLang="en-US" dirty="0" smtClean="0"/>
              <a:t>处理器提供了一个</a:t>
            </a:r>
            <a:r>
              <a:rPr lang="en-US" dirty="0" smtClean="0"/>
              <a:t>I</a:t>
            </a:r>
            <a:r>
              <a:rPr lang="en-US" baseline="30000" dirty="0" smtClean="0"/>
              <a:t>2</a:t>
            </a:r>
            <a:r>
              <a:rPr lang="en-US" dirty="0" smtClean="0"/>
              <a:t>C</a:t>
            </a:r>
            <a:r>
              <a:rPr lang="zh-CN" altLang="en-US" dirty="0" smtClean="0"/>
              <a:t>串行总线，包括一个专门的串行数据线和串行时钟线。它的操作模式有</a:t>
            </a:r>
            <a:r>
              <a:rPr lang="en-US" dirty="0" smtClean="0"/>
              <a:t>4</a:t>
            </a:r>
            <a:r>
              <a:rPr lang="zh-CN" altLang="en-US" dirty="0" smtClean="0"/>
              <a:t>种：</a:t>
            </a:r>
          </a:p>
          <a:p>
            <a:r>
              <a:rPr lang="en-US" dirty="0" smtClean="0"/>
              <a:t>●  </a:t>
            </a:r>
            <a:r>
              <a:rPr lang="zh-CN" altLang="en-US" dirty="0" smtClean="0"/>
              <a:t>主设备发送模式；</a:t>
            </a:r>
          </a:p>
          <a:p>
            <a:r>
              <a:rPr lang="en-US" dirty="0" smtClean="0"/>
              <a:t>●  </a:t>
            </a:r>
            <a:r>
              <a:rPr lang="zh-CN" altLang="en-US" dirty="0" smtClean="0"/>
              <a:t>主设备接收模式；</a:t>
            </a:r>
          </a:p>
          <a:p>
            <a:r>
              <a:rPr lang="en-US" dirty="0" smtClean="0"/>
              <a:t>●  </a:t>
            </a:r>
            <a:r>
              <a:rPr lang="zh-CN" altLang="en-US" dirty="0" smtClean="0"/>
              <a:t>从设备发送模式；</a:t>
            </a:r>
          </a:p>
          <a:p>
            <a:r>
              <a:rPr lang="en-US" dirty="0" smtClean="0"/>
              <a:t>●  </a:t>
            </a:r>
            <a:r>
              <a:rPr lang="zh-CN" altLang="en-US" dirty="0" smtClean="0"/>
              <a:t>从设备接收模式。</a:t>
            </a:r>
          </a:p>
          <a:p>
            <a:r>
              <a:rPr lang="en-US" dirty="0" smtClean="0"/>
              <a:t>S3C2410X</a:t>
            </a:r>
            <a:r>
              <a:rPr lang="zh-CN" altLang="en-US" dirty="0" smtClean="0"/>
              <a:t>的</a:t>
            </a:r>
            <a:r>
              <a:rPr lang="en-US" dirty="0" smtClean="0"/>
              <a:t>I</a:t>
            </a:r>
            <a:r>
              <a:rPr lang="en-US" baseline="30000" dirty="0" smtClean="0"/>
              <a:t>2</a:t>
            </a:r>
            <a:r>
              <a:rPr lang="en-US" dirty="0" smtClean="0"/>
              <a:t>C</a:t>
            </a:r>
            <a:r>
              <a:rPr lang="zh-CN" altLang="en-US" dirty="0" smtClean="0"/>
              <a:t>功能框图如图</a:t>
            </a:r>
            <a:r>
              <a:rPr lang="en-US" dirty="0" smtClean="0"/>
              <a:t>4-36</a:t>
            </a:r>
            <a:r>
              <a:rPr lang="zh-CN" altLang="en-US" dirty="0" smtClean="0"/>
              <a:t>所示。</a:t>
            </a:r>
          </a:p>
          <a:p>
            <a:endParaRPr lang="zh-CN" altLang="en-US" dirty="0"/>
          </a:p>
        </p:txBody>
      </p:sp>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S3C2410X</a:t>
            </a:r>
            <a:r>
              <a:rPr lang="zh-CN" altLang="en-US" dirty="0" smtClean="0"/>
              <a:t>的</a:t>
            </a:r>
            <a:r>
              <a:rPr lang="en-US" dirty="0" smtClean="0"/>
              <a:t>I</a:t>
            </a:r>
            <a:r>
              <a:rPr lang="en-US" baseline="30000" dirty="0" smtClean="0"/>
              <a:t>2</a:t>
            </a:r>
            <a:r>
              <a:rPr lang="en-US" dirty="0" smtClean="0"/>
              <a:t>C</a:t>
            </a:r>
            <a:r>
              <a:rPr lang="zh-CN" altLang="en-US" dirty="0" smtClean="0"/>
              <a:t>总线控制器</a:t>
            </a:r>
            <a:endParaRPr lang="zh-CN" altLang="en-US" dirty="0"/>
          </a:p>
        </p:txBody>
      </p:sp>
      <p:pic>
        <p:nvPicPr>
          <p:cNvPr id="51202" name="Picture 2"/>
          <p:cNvPicPr>
            <a:picLocks noGrp="1" noChangeAspect="1" noChangeArrowheads="1"/>
          </p:cNvPicPr>
          <p:nvPr>
            <p:ph idx="1"/>
          </p:nvPr>
        </p:nvPicPr>
        <p:blipFill>
          <a:blip r:embed="rId2"/>
          <a:srcRect/>
          <a:stretch>
            <a:fillRect/>
          </a:stretch>
        </p:blipFill>
        <p:spPr bwMode="auto">
          <a:xfrm>
            <a:off x="1204912" y="1901031"/>
            <a:ext cx="6734175" cy="3686175"/>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S3C2410X</a:t>
            </a:r>
            <a:r>
              <a:rPr lang="zh-CN" altLang="en-US" dirty="0" smtClean="0"/>
              <a:t>的</a:t>
            </a:r>
            <a:r>
              <a:rPr lang="en-US" dirty="0" smtClean="0"/>
              <a:t>I</a:t>
            </a:r>
            <a:r>
              <a:rPr lang="en-US" baseline="30000" dirty="0" smtClean="0"/>
              <a:t>2</a:t>
            </a:r>
            <a:r>
              <a:rPr lang="en-US" dirty="0" smtClean="0"/>
              <a:t>C</a:t>
            </a:r>
            <a:r>
              <a:rPr lang="zh-CN" altLang="en-US" dirty="0" smtClean="0"/>
              <a:t>总线控制器</a:t>
            </a:r>
            <a:endParaRPr lang="zh-CN" altLang="en-US" dirty="0"/>
          </a:p>
        </p:txBody>
      </p:sp>
      <p:sp>
        <p:nvSpPr>
          <p:cNvPr id="4" name="内容占位符 3"/>
          <p:cNvSpPr>
            <a:spLocks noGrp="1"/>
          </p:cNvSpPr>
          <p:nvPr>
            <p:ph idx="1"/>
          </p:nvPr>
        </p:nvSpPr>
        <p:spPr/>
        <p:txBody>
          <a:bodyPr>
            <a:normAutofit fontScale="92500" lnSpcReduction="10000"/>
          </a:bodyPr>
          <a:lstStyle/>
          <a:p>
            <a:r>
              <a:rPr lang="zh-CN" altLang="en-US" dirty="0" smtClean="0"/>
              <a:t>在任何</a:t>
            </a:r>
            <a:r>
              <a:rPr lang="en-US" dirty="0" smtClean="0"/>
              <a:t>I</a:t>
            </a:r>
            <a:r>
              <a:rPr lang="en-US" baseline="30000" dirty="0" smtClean="0"/>
              <a:t>2</a:t>
            </a:r>
            <a:r>
              <a:rPr lang="en-US" dirty="0" smtClean="0"/>
              <a:t>C </a:t>
            </a:r>
            <a:r>
              <a:rPr lang="en-US" dirty="0" err="1" smtClean="0"/>
              <a:t>Tx</a:t>
            </a:r>
            <a:r>
              <a:rPr lang="en-US" dirty="0" smtClean="0"/>
              <a:t>/Rx</a:t>
            </a:r>
            <a:r>
              <a:rPr lang="zh-CN" altLang="en-US" dirty="0" smtClean="0"/>
              <a:t>操作之前，下面的步骤必须被执行。</a:t>
            </a:r>
          </a:p>
          <a:p>
            <a:r>
              <a:rPr lang="en-US" dirty="0" smtClean="0"/>
              <a:t>●  </a:t>
            </a:r>
            <a:r>
              <a:rPr lang="zh-CN" altLang="en-US" dirty="0" smtClean="0"/>
              <a:t>如果需要的话，向</a:t>
            </a:r>
            <a:r>
              <a:rPr lang="en-US" dirty="0" smtClean="0"/>
              <a:t>IICADD</a:t>
            </a:r>
            <a:r>
              <a:rPr lang="zh-CN" altLang="en-US" dirty="0" smtClean="0"/>
              <a:t>寄存器写从设备地址。</a:t>
            </a:r>
          </a:p>
          <a:p>
            <a:r>
              <a:rPr lang="en-US" dirty="0" smtClean="0"/>
              <a:t>●  </a:t>
            </a:r>
            <a:r>
              <a:rPr lang="zh-CN" altLang="en-US" dirty="0" smtClean="0"/>
              <a:t>设置</a:t>
            </a:r>
            <a:r>
              <a:rPr lang="en-US" dirty="0" smtClean="0"/>
              <a:t>IICCON</a:t>
            </a:r>
            <a:r>
              <a:rPr lang="zh-CN" altLang="en-US" dirty="0" smtClean="0"/>
              <a:t>寄存器，允许中断，定义</a:t>
            </a:r>
            <a:r>
              <a:rPr lang="en-US" dirty="0" smtClean="0"/>
              <a:t>SCL</a:t>
            </a:r>
            <a:r>
              <a:rPr lang="zh-CN" altLang="en-US" dirty="0" smtClean="0"/>
              <a:t>的时钟周期。</a:t>
            </a:r>
          </a:p>
          <a:p>
            <a:r>
              <a:rPr lang="en-US" dirty="0" smtClean="0"/>
              <a:t>●  </a:t>
            </a:r>
            <a:r>
              <a:rPr lang="zh-CN" altLang="en-US" dirty="0" smtClean="0"/>
              <a:t>设置</a:t>
            </a:r>
            <a:r>
              <a:rPr lang="en-US" dirty="0" smtClean="0"/>
              <a:t>IICSTAT</a:t>
            </a:r>
            <a:r>
              <a:rPr lang="zh-CN" altLang="en-US" dirty="0" smtClean="0"/>
              <a:t>来允许串行输出。</a:t>
            </a:r>
          </a:p>
          <a:p>
            <a:r>
              <a:rPr lang="en-US" b="1" dirty="0" smtClean="0"/>
              <a:t>3</a:t>
            </a:r>
            <a:r>
              <a:rPr lang="zh-CN" altLang="en-US" b="1" dirty="0" smtClean="0"/>
              <a:t>．</a:t>
            </a:r>
            <a:r>
              <a:rPr lang="en-US" b="1" dirty="0" smtClean="0"/>
              <a:t>S3C2410X</a:t>
            </a:r>
            <a:r>
              <a:rPr lang="zh-CN" altLang="en-US" b="1" dirty="0" smtClean="0"/>
              <a:t>的</a:t>
            </a:r>
            <a:r>
              <a:rPr lang="en-US" b="1" dirty="0" smtClean="0"/>
              <a:t>I</a:t>
            </a:r>
            <a:r>
              <a:rPr lang="en-US" b="1" baseline="30000" dirty="0" smtClean="0"/>
              <a:t>2</a:t>
            </a:r>
            <a:r>
              <a:rPr lang="en-US" b="1" dirty="0" smtClean="0"/>
              <a:t>C</a:t>
            </a:r>
            <a:r>
              <a:rPr lang="zh-CN" altLang="en-US" b="1" dirty="0" smtClean="0"/>
              <a:t>总线控制相关寄存器</a:t>
            </a:r>
          </a:p>
          <a:p>
            <a:r>
              <a:rPr lang="en-US" dirty="0" smtClean="0"/>
              <a:t>I</a:t>
            </a:r>
            <a:r>
              <a:rPr lang="en-US" baseline="30000" dirty="0" smtClean="0"/>
              <a:t>2</a:t>
            </a:r>
            <a:r>
              <a:rPr lang="en-US" dirty="0" smtClean="0"/>
              <a:t>C </a:t>
            </a:r>
            <a:r>
              <a:rPr lang="zh-CN" altLang="en-US" dirty="0" smtClean="0"/>
              <a:t>总线控制相关寄存器包括：</a:t>
            </a:r>
            <a:r>
              <a:rPr lang="en-US" dirty="0" smtClean="0"/>
              <a:t>I</a:t>
            </a:r>
            <a:r>
              <a:rPr lang="en-US" baseline="30000" dirty="0" smtClean="0"/>
              <a:t>2</a:t>
            </a:r>
            <a:r>
              <a:rPr lang="en-US" dirty="0" smtClean="0"/>
              <a:t>C </a:t>
            </a:r>
            <a:r>
              <a:rPr lang="zh-CN" altLang="en-US" dirty="0" smtClean="0"/>
              <a:t>总线控制寄存器（</a:t>
            </a:r>
            <a:r>
              <a:rPr lang="en-US" dirty="0" smtClean="0"/>
              <a:t>IICCON</a:t>
            </a:r>
            <a:r>
              <a:rPr lang="zh-CN" altLang="en-US" dirty="0" smtClean="0"/>
              <a:t>），</a:t>
            </a:r>
            <a:r>
              <a:rPr lang="en-US" dirty="0" smtClean="0"/>
              <a:t>I</a:t>
            </a:r>
            <a:r>
              <a:rPr lang="en-US" baseline="30000" dirty="0" smtClean="0"/>
              <a:t>2</a:t>
            </a:r>
            <a:r>
              <a:rPr lang="en-US" dirty="0" smtClean="0"/>
              <a:t>C </a:t>
            </a:r>
            <a:r>
              <a:rPr lang="zh-CN" altLang="en-US" dirty="0" smtClean="0"/>
              <a:t>状态寄存器（</a:t>
            </a:r>
            <a:r>
              <a:rPr lang="en-US" dirty="0" smtClean="0"/>
              <a:t>IICSTAT</a:t>
            </a:r>
            <a:r>
              <a:rPr lang="zh-CN" altLang="en-US" dirty="0" smtClean="0"/>
              <a:t>），</a:t>
            </a:r>
            <a:r>
              <a:rPr lang="en-US" dirty="0" smtClean="0"/>
              <a:t>I</a:t>
            </a:r>
            <a:r>
              <a:rPr lang="en-US" baseline="30000" dirty="0" smtClean="0"/>
              <a:t>2</a:t>
            </a:r>
            <a:r>
              <a:rPr lang="en-US" dirty="0" smtClean="0"/>
              <a:t>C</a:t>
            </a:r>
            <a:r>
              <a:rPr lang="zh-CN" altLang="en-US" dirty="0" smtClean="0"/>
              <a:t>地址寄存器（</a:t>
            </a:r>
            <a:r>
              <a:rPr lang="en-US" dirty="0" smtClean="0"/>
              <a:t>IICADD</a:t>
            </a:r>
            <a:r>
              <a:rPr lang="zh-CN" altLang="en-US" dirty="0" smtClean="0"/>
              <a:t>）和</a:t>
            </a:r>
            <a:r>
              <a:rPr lang="en-US" dirty="0" smtClean="0"/>
              <a:t>I</a:t>
            </a:r>
            <a:r>
              <a:rPr lang="en-US" baseline="30000" dirty="0" smtClean="0"/>
              <a:t>2</a:t>
            </a:r>
            <a:r>
              <a:rPr lang="en-US" dirty="0" smtClean="0"/>
              <a:t>C</a:t>
            </a:r>
            <a:r>
              <a:rPr lang="zh-CN" altLang="en-US" dirty="0" smtClean="0"/>
              <a:t>移位数据寄存器（</a:t>
            </a:r>
            <a:r>
              <a:rPr lang="en-US" dirty="0" smtClean="0"/>
              <a:t>IICDS</a:t>
            </a:r>
            <a:r>
              <a:rPr lang="zh-CN" altLang="en-US" dirty="0" smtClean="0"/>
              <a:t>）。下面对它们分别进行说明。</a:t>
            </a:r>
          </a:p>
          <a:p>
            <a:r>
              <a:rPr lang="zh-CN" altLang="en-US" dirty="0" smtClean="0"/>
              <a:t>（</a:t>
            </a:r>
            <a:r>
              <a:rPr lang="en-US" dirty="0" smtClean="0"/>
              <a:t>1</a:t>
            </a:r>
            <a:r>
              <a:rPr lang="zh-CN" altLang="en-US" dirty="0" smtClean="0"/>
              <a:t>）</a:t>
            </a:r>
            <a:r>
              <a:rPr lang="en-US" dirty="0" smtClean="0"/>
              <a:t>I</a:t>
            </a:r>
            <a:r>
              <a:rPr lang="en-US" baseline="30000" dirty="0" smtClean="0"/>
              <a:t>2</a:t>
            </a:r>
            <a:r>
              <a:rPr lang="en-US" dirty="0" smtClean="0"/>
              <a:t>C</a:t>
            </a:r>
            <a:r>
              <a:rPr lang="zh-CN" altLang="en-US" dirty="0" smtClean="0"/>
              <a:t>总线控制寄存器（</a:t>
            </a:r>
            <a:r>
              <a:rPr lang="en-US" dirty="0" smtClean="0"/>
              <a:t>IICCON</a:t>
            </a:r>
            <a:r>
              <a:rPr lang="zh-CN" altLang="en-US" dirty="0" smtClean="0"/>
              <a:t>）及其位描述（参见表</a:t>
            </a:r>
            <a:r>
              <a:rPr lang="en-US" dirty="0" smtClean="0"/>
              <a:t>4-150</a:t>
            </a:r>
            <a:r>
              <a:rPr lang="zh-CN" altLang="en-US" dirty="0" smtClean="0"/>
              <a:t>、表</a:t>
            </a:r>
            <a:r>
              <a:rPr lang="en-US" dirty="0" smtClean="0"/>
              <a:t>4-151</a:t>
            </a:r>
            <a:r>
              <a:rPr lang="zh-CN" altLang="en-US" dirty="0" smtClean="0"/>
              <a:t>）</a:t>
            </a:r>
          </a:p>
          <a:p>
            <a:endParaRPr lang="zh-CN" altLang="en-US" dirty="0"/>
          </a:p>
        </p:txBody>
      </p:sp>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S3C2410X</a:t>
            </a:r>
            <a:r>
              <a:rPr lang="zh-CN" altLang="en-US" dirty="0" smtClean="0"/>
              <a:t>的</a:t>
            </a:r>
            <a:r>
              <a:rPr lang="en-US" dirty="0" smtClean="0"/>
              <a:t>I</a:t>
            </a:r>
            <a:r>
              <a:rPr lang="en-US" baseline="30000" dirty="0" smtClean="0"/>
              <a:t>2</a:t>
            </a:r>
            <a:r>
              <a:rPr lang="en-US" dirty="0" smtClean="0"/>
              <a:t>C</a:t>
            </a:r>
            <a:r>
              <a:rPr lang="zh-CN" altLang="en-US" dirty="0" smtClean="0"/>
              <a:t>总线控制器</a:t>
            </a:r>
            <a:endParaRPr lang="zh-CN" altLang="en-US" dirty="0"/>
          </a:p>
        </p:txBody>
      </p:sp>
      <p:pic>
        <p:nvPicPr>
          <p:cNvPr id="52226" name="Picture 2"/>
          <p:cNvPicPr>
            <a:picLocks noGrp="1" noChangeAspect="1" noChangeArrowheads="1"/>
          </p:cNvPicPr>
          <p:nvPr>
            <p:ph idx="1"/>
          </p:nvPr>
        </p:nvPicPr>
        <p:blipFill>
          <a:blip r:embed="rId2"/>
          <a:srcRect/>
          <a:stretch>
            <a:fillRect/>
          </a:stretch>
        </p:blipFill>
        <p:spPr bwMode="auto">
          <a:xfrm>
            <a:off x="457200" y="1816424"/>
            <a:ext cx="8229600" cy="3855389"/>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S3C2410X</a:t>
            </a:r>
            <a:r>
              <a:rPr lang="zh-CN" altLang="en-US" dirty="0" smtClean="0"/>
              <a:t>的</a:t>
            </a:r>
            <a:r>
              <a:rPr lang="en-US" dirty="0" smtClean="0"/>
              <a:t>I</a:t>
            </a:r>
            <a:r>
              <a:rPr lang="en-US" baseline="30000" dirty="0" smtClean="0"/>
              <a:t>2</a:t>
            </a:r>
            <a:r>
              <a:rPr lang="en-US" dirty="0" smtClean="0"/>
              <a:t>C</a:t>
            </a:r>
            <a:r>
              <a:rPr lang="zh-CN" altLang="en-US" dirty="0" smtClean="0"/>
              <a:t>总线控制器</a:t>
            </a:r>
            <a:endParaRPr lang="zh-CN" altLang="en-US" dirty="0"/>
          </a:p>
        </p:txBody>
      </p:sp>
      <p:sp>
        <p:nvSpPr>
          <p:cNvPr id="4" name="内容占位符 3"/>
          <p:cNvSpPr>
            <a:spLocks noGrp="1"/>
          </p:cNvSpPr>
          <p:nvPr>
            <p:ph idx="1"/>
          </p:nvPr>
        </p:nvSpPr>
        <p:spPr>
          <a:xfrm>
            <a:off x="457200" y="1481328"/>
            <a:ext cx="8229600" cy="2233423"/>
          </a:xfrm>
        </p:spPr>
        <p:txBody>
          <a:bodyPr>
            <a:normAutofit fontScale="47500" lnSpcReduction="20000"/>
          </a:bodyPr>
          <a:lstStyle/>
          <a:p>
            <a:r>
              <a:rPr lang="zh-CN" altLang="en-US" dirty="0" smtClean="0"/>
              <a:t>注：① 与</a:t>
            </a:r>
            <a:r>
              <a:rPr lang="en-US" dirty="0" smtClean="0"/>
              <a:t>EEPROM</a:t>
            </a:r>
            <a:r>
              <a:rPr lang="zh-CN" altLang="en-US" dirty="0" smtClean="0"/>
              <a:t>接口时，为了在接收模式产生停止条件，</a:t>
            </a:r>
            <a:r>
              <a:rPr lang="en-US" dirty="0" smtClean="0"/>
              <a:t>ACK</a:t>
            </a:r>
            <a:r>
              <a:rPr lang="zh-CN" altLang="en-US" dirty="0" smtClean="0"/>
              <a:t>产生也许会在读最后一个数据前被禁止。</a:t>
            </a:r>
          </a:p>
          <a:p>
            <a:r>
              <a:rPr lang="en-US" dirty="0" smtClean="0"/>
              <a:t>    </a:t>
            </a:r>
            <a:r>
              <a:rPr lang="zh-CN" altLang="en-US" dirty="0" smtClean="0"/>
              <a:t>② </a:t>
            </a:r>
            <a:r>
              <a:rPr lang="en-US" dirty="0" smtClean="0"/>
              <a:t>I</a:t>
            </a:r>
            <a:r>
              <a:rPr lang="en-US" baseline="30000" dirty="0" smtClean="0"/>
              <a:t>2</a:t>
            </a:r>
            <a:r>
              <a:rPr lang="en-US" dirty="0" smtClean="0"/>
              <a:t>C</a:t>
            </a:r>
            <a:r>
              <a:rPr lang="zh-CN" altLang="en-US" dirty="0" smtClean="0"/>
              <a:t>总线中断发生在：①</a:t>
            </a:r>
            <a:r>
              <a:rPr lang="en-US" dirty="0" smtClean="0"/>
              <a:t>1</a:t>
            </a:r>
            <a:r>
              <a:rPr lang="zh-CN" altLang="en-US" dirty="0" smtClean="0"/>
              <a:t>个字节的数据发送或接收完毕；②通用调用或者从地址匹配成功；③总线仲裁失败。</a:t>
            </a:r>
          </a:p>
          <a:p>
            <a:r>
              <a:rPr lang="en-US" dirty="0" smtClean="0"/>
              <a:t>    </a:t>
            </a:r>
            <a:r>
              <a:rPr lang="zh-CN" altLang="en-US" dirty="0" smtClean="0"/>
              <a:t>③ 为了在</a:t>
            </a:r>
            <a:r>
              <a:rPr lang="en-US" dirty="0" smtClean="0"/>
              <a:t>SCL</a:t>
            </a:r>
            <a:r>
              <a:rPr lang="zh-CN" altLang="en-US" dirty="0" smtClean="0"/>
              <a:t>上升沿到来之前调整好</a:t>
            </a:r>
            <a:r>
              <a:rPr lang="en-US" dirty="0" smtClean="0"/>
              <a:t>SDA</a:t>
            </a:r>
            <a:r>
              <a:rPr lang="zh-CN" altLang="en-US" dirty="0" smtClean="0"/>
              <a:t>的建立时间，清除</a:t>
            </a:r>
            <a:r>
              <a:rPr lang="en-US" dirty="0" smtClean="0"/>
              <a:t>I</a:t>
            </a:r>
            <a:r>
              <a:rPr lang="en-US" baseline="30000" dirty="0" smtClean="0"/>
              <a:t>2</a:t>
            </a:r>
            <a:r>
              <a:rPr lang="en-US" dirty="0" smtClean="0"/>
              <a:t>C</a:t>
            </a:r>
            <a:r>
              <a:rPr lang="zh-CN" altLang="en-US" dirty="0" smtClean="0"/>
              <a:t>中断请求位前</a:t>
            </a:r>
            <a:r>
              <a:rPr lang="en-US" dirty="0" smtClean="0"/>
              <a:t>IICDS</a:t>
            </a:r>
            <a:r>
              <a:rPr lang="zh-CN" altLang="en-US" dirty="0" smtClean="0"/>
              <a:t>必须被写入。</a:t>
            </a:r>
          </a:p>
          <a:p>
            <a:r>
              <a:rPr lang="en-US" dirty="0" smtClean="0"/>
              <a:t>    </a:t>
            </a:r>
            <a:r>
              <a:rPr lang="zh-CN" altLang="en-US" dirty="0" smtClean="0"/>
              <a:t>④</a:t>
            </a:r>
            <a:r>
              <a:rPr lang="en-US" dirty="0" smtClean="0"/>
              <a:t> IICCLK</a:t>
            </a:r>
            <a:r>
              <a:rPr lang="zh-CN" altLang="en-US" dirty="0" smtClean="0"/>
              <a:t>由</a:t>
            </a:r>
            <a:r>
              <a:rPr lang="en-US" dirty="0" smtClean="0"/>
              <a:t>IICCON[6]</a:t>
            </a:r>
            <a:r>
              <a:rPr lang="zh-CN" altLang="en-US" dirty="0" smtClean="0"/>
              <a:t>决定，发送时钟可以由</a:t>
            </a:r>
            <a:r>
              <a:rPr lang="en-US" dirty="0" smtClean="0"/>
              <a:t>SCL</a:t>
            </a:r>
            <a:r>
              <a:rPr lang="zh-CN" altLang="en-US" dirty="0" smtClean="0"/>
              <a:t>跳变时间改变。当</a:t>
            </a:r>
            <a:r>
              <a:rPr lang="en-US" dirty="0" smtClean="0"/>
              <a:t>IICCON[6]=0</a:t>
            </a:r>
            <a:r>
              <a:rPr lang="zh-CN" altLang="en-US" dirty="0" smtClean="0"/>
              <a:t>时，</a:t>
            </a:r>
            <a:r>
              <a:rPr lang="en-US" dirty="0" smtClean="0"/>
              <a:t>IICCON[3:0]=0</a:t>
            </a:r>
            <a:r>
              <a:rPr lang="zh-CN" altLang="en-US" dirty="0" smtClean="0"/>
              <a:t>或</a:t>
            </a:r>
            <a:r>
              <a:rPr lang="en-US" dirty="0" smtClean="0"/>
              <a:t>1</a:t>
            </a:r>
            <a:r>
              <a:rPr lang="zh-CN" altLang="en-US" dirty="0" smtClean="0"/>
              <a:t>是不可能的。</a:t>
            </a:r>
          </a:p>
          <a:p>
            <a:r>
              <a:rPr lang="en-US" dirty="0" smtClean="0"/>
              <a:t>    </a:t>
            </a:r>
            <a:r>
              <a:rPr lang="zh-CN" altLang="en-US" dirty="0" smtClean="0"/>
              <a:t>⑤ 如果</a:t>
            </a:r>
            <a:r>
              <a:rPr lang="en-US" dirty="0" smtClean="0"/>
              <a:t>IICCON[5]=0</a:t>
            </a:r>
            <a:r>
              <a:rPr lang="zh-CN" altLang="en-US" dirty="0" smtClean="0"/>
              <a:t>，</a:t>
            </a:r>
            <a:r>
              <a:rPr lang="en-US" dirty="0" smtClean="0"/>
              <a:t>IICON[4]</a:t>
            </a:r>
            <a:r>
              <a:rPr lang="zh-CN" altLang="en-US" dirty="0" smtClean="0"/>
              <a:t>不会正确操作，因此，建议将</a:t>
            </a:r>
            <a:r>
              <a:rPr lang="en-US" dirty="0" smtClean="0"/>
              <a:t>IICCON[5]</a:t>
            </a:r>
            <a:r>
              <a:rPr lang="zh-CN" altLang="en-US" dirty="0" smtClean="0"/>
              <a:t>设置成</a:t>
            </a:r>
            <a:r>
              <a:rPr lang="en-US" dirty="0" smtClean="0"/>
              <a:t>1</a:t>
            </a:r>
            <a:r>
              <a:rPr lang="zh-CN" altLang="en-US" dirty="0" smtClean="0"/>
              <a:t>，即使不使用</a:t>
            </a:r>
            <a:r>
              <a:rPr lang="en-US" dirty="0" smtClean="0"/>
              <a:t>I</a:t>
            </a:r>
            <a:r>
              <a:rPr lang="en-US" baseline="30000" dirty="0" smtClean="0"/>
              <a:t>2</a:t>
            </a:r>
            <a:r>
              <a:rPr lang="en-US" dirty="0" smtClean="0"/>
              <a:t>C</a:t>
            </a:r>
            <a:r>
              <a:rPr lang="zh-CN" altLang="en-US" dirty="0" smtClean="0"/>
              <a:t>中断。</a:t>
            </a:r>
          </a:p>
          <a:p>
            <a:r>
              <a:rPr lang="en-US" dirty="0" smtClean="0"/>
              <a:t> </a:t>
            </a:r>
            <a:endParaRPr lang="zh-CN" altLang="en-US" dirty="0" smtClean="0"/>
          </a:p>
          <a:p>
            <a:r>
              <a:rPr lang="zh-CN" altLang="en-US" dirty="0" smtClean="0"/>
              <a:t>（</a:t>
            </a:r>
            <a:r>
              <a:rPr lang="en-US" dirty="0" smtClean="0"/>
              <a:t>2</a:t>
            </a:r>
            <a:r>
              <a:rPr lang="zh-CN" altLang="en-US" dirty="0" smtClean="0"/>
              <a:t>）</a:t>
            </a:r>
            <a:r>
              <a:rPr lang="en-US" dirty="0" smtClean="0"/>
              <a:t>I</a:t>
            </a:r>
            <a:r>
              <a:rPr lang="en-US" baseline="30000" dirty="0" smtClean="0"/>
              <a:t>2</a:t>
            </a:r>
            <a:r>
              <a:rPr lang="en-US" dirty="0" smtClean="0"/>
              <a:t>C</a:t>
            </a:r>
            <a:r>
              <a:rPr lang="zh-CN" altLang="en-US" dirty="0" smtClean="0"/>
              <a:t>状态寄存器（</a:t>
            </a:r>
            <a:r>
              <a:rPr lang="en-US" dirty="0" smtClean="0"/>
              <a:t>IICSTAT</a:t>
            </a:r>
            <a:r>
              <a:rPr lang="zh-CN" altLang="en-US" dirty="0" smtClean="0"/>
              <a:t>）及其位描述（参见表</a:t>
            </a:r>
            <a:r>
              <a:rPr lang="en-US" dirty="0" smtClean="0"/>
              <a:t>4-152</a:t>
            </a:r>
            <a:r>
              <a:rPr lang="zh-CN" altLang="en-US" dirty="0" smtClean="0"/>
              <a:t>、表</a:t>
            </a:r>
            <a:r>
              <a:rPr lang="en-US" dirty="0" smtClean="0"/>
              <a:t>4-153</a:t>
            </a:r>
            <a:r>
              <a:rPr lang="zh-CN" altLang="en-US" dirty="0" smtClean="0"/>
              <a:t>）</a:t>
            </a:r>
          </a:p>
          <a:p>
            <a:endParaRPr lang="zh-CN" altLang="en-US" dirty="0"/>
          </a:p>
        </p:txBody>
      </p:sp>
      <p:pic>
        <p:nvPicPr>
          <p:cNvPr id="53250" name="Picture 2"/>
          <p:cNvPicPr>
            <a:picLocks noChangeAspect="1" noChangeArrowheads="1"/>
          </p:cNvPicPr>
          <p:nvPr/>
        </p:nvPicPr>
        <p:blipFill>
          <a:blip r:embed="rId2"/>
          <a:srcRect/>
          <a:stretch>
            <a:fillRect/>
          </a:stretch>
        </p:blipFill>
        <p:spPr bwMode="auto">
          <a:xfrm>
            <a:off x="223838" y="3562368"/>
            <a:ext cx="8696325" cy="2438400"/>
          </a:xfrm>
          <a:prstGeom prst="rect">
            <a:avLst/>
          </a:prstGeom>
          <a:noFill/>
          <a:ln w="9525">
            <a:noFill/>
            <a:miter lim="800000"/>
            <a:headEnd/>
            <a:tailEnd/>
          </a:ln>
          <a:effectLst/>
        </p:spPr>
      </p:pic>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S3C2410X</a:t>
            </a:r>
            <a:r>
              <a:rPr lang="zh-CN" altLang="en-US" dirty="0" smtClean="0"/>
              <a:t>的</a:t>
            </a:r>
            <a:r>
              <a:rPr lang="en-US" dirty="0" smtClean="0"/>
              <a:t>I</a:t>
            </a:r>
            <a:r>
              <a:rPr lang="en-US" baseline="30000" dirty="0" smtClean="0"/>
              <a:t>2</a:t>
            </a:r>
            <a:r>
              <a:rPr lang="en-US" dirty="0" smtClean="0"/>
              <a:t>C</a:t>
            </a:r>
            <a:r>
              <a:rPr lang="zh-CN" altLang="en-US" dirty="0" smtClean="0"/>
              <a:t>总线控制器</a:t>
            </a:r>
            <a:endParaRPr lang="zh-CN" altLang="en-US" dirty="0"/>
          </a:p>
        </p:txBody>
      </p:sp>
      <p:pic>
        <p:nvPicPr>
          <p:cNvPr id="54274" name="Picture 2"/>
          <p:cNvPicPr>
            <a:picLocks noGrp="1" noChangeAspect="1" noChangeArrowheads="1"/>
          </p:cNvPicPr>
          <p:nvPr>
            <p:ph idx="1"/>
          </p:nvPr>
        </p:nvPicPr>
        <p:blipFill>
          <a:blip r:embed="rId2"/>
          <a:srcRect/>
          <a:stretch>
            <a:fillRect/>
          </a:stretch>
        </p:blipFill>
        <p:spPr bwMode="auto">
          <a:xfrm>
            <a:off x="629602" y="1481138"/>
            <a:ext cx="7884796" cy="4525962"/>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S3C2410X</a:t>
            </a:r>
            <a:r>
              <a:rPr lang="zh-CN" altLang="en-US" dirty="0" smtClean="0"/>
              <a:t>的</a:t>
            </a:r>
            <a:r>
              <a:rPr lang="en-US" dirty="0" smtClean="0"/>
              <a:t>I</a:t>
            </a:r>
            <a:r>
              <a:rPr lang="en-US" baseline="30000" dirty="0" smtClean="0"/>
              <a:t>2</a:t>
            </a:r>
            <a:r>
              <a:rPr lang="en-US" dirty="0" smtClean="0"/>
              <a:t>C</a:t>
            </a:r>
            <a:r>
              <a:rPr lang="zh-CN" altLang="en-US" dirty="0" smtClean="0"/>
              <a:t>总线控制器</a:t>
            </a:r>
            <a:endParaRPr lang="zh-CN" altLang="en-US" dirty="0"/>
          </a:p>
        </p:txBody>
      </p:sp>
      <p:pic>
        <p:nvPicPr>
          <p:cNvPr id="55298" name="Picture 2"/>
          <p:cNvPicPr>
            <a:picLocks noGrp="1" noChangeAspect="1" noChangeArrowheads="1"/>
          </p:cNvPicPr>
          <p:nvPr>
            <p:ph idx="1"/>
          </p:nvPr>
        </p:nvPicPr>
        <p:blipFill>
          <a:blip r:embed="rId2"/>
          <a:srcRect/>
          <a:stretch>
            <a:fillRect/>
          </a:stretch>
        </p:blipFill>
        <p:spPr bwMode="auto">
          <a:xfrm>
            <a:off x="457200" y="1846739"/>
            <a:ext cx="8229600" cy="3794760"/>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229600" cy="1519043"/>
          </a:xfrm>
        </p:spPr>
        <p:txBody>
          <a:bodyPr>
            <a:normAutofit fontScale="62500" lnSpcReduction="20000"/>
          </a:bodyPr>
          <a:lstStyle/>
          <a:p>
            <a:r>
              <a:rPr lang="en-US" b="1" dirty="0" smtClean="0"/>
              <a:t>4</a:t>
            </a:r>
            <a:r>
              <a:rPr lang="zh-CN" altLang="en-US" b="1" dirty="0" smtClean="0"/>
              <a:t>．中断屏蔽寄存器</a:t>
            </a:r>
            <a:r>
              <a:rPr lang="en-US" b="1" dirty="0" smtClean="0"/>
              <a:t>INTMSK</a:t>
            </a:r>
            <a:endParaRPr lang="zh-CN" altLang="en-US" b="1" dirty="0" smtClean="0"/>
          </a:p>
          <a:p>
            <a:r>
              <a:rPr lang="zh-CN" altLang="en-US" dirty="0" smtClean="0"/>
              <a:t>通过中断屏蔽寄存器的哪个屏蔽位被置</a:t>
            </a:r>
            <a:r>
              <a:rPr lang="en-US" dirty="0" smtClean="0"/>
              <a:t>1</a:t>
            </a:r>
            <a:r>
              <a:rPr lang="zh-CN" altLang="en-US" dirty="0" smtClean="0"/>
              <a:t>可以知道哪个中断被禁止。如果</a:t>
            </a:r>
            <a:r>
              <a:rPr lang="en-US" dirty="0" smtClean="0"/>
              <a:t>INTMSK</a:t>
            </a:r>
            <a:r>
              <a:rPr lang="zh-CN" altLang="en-US" dirty="0" smtClean="0"/>
              <a:t>的某个屏蔽位为</a:t>
            </a:r>
            <a:r>
              <a:rPr lang="en-US" dirty="0" smtClean="0"/>
              <a:t>0</a:t>
            </a:r>
            <a:r>
              <a:rPr lang="zh-CN" altLang="en-US" dirty="0" smtClean="0"/>
              <a:t>，此中断将会被正常服务。如果中断源产生了一个请求，</a:t>
            </a:r>
            <a:r>
              <a:rPr lang="en-US" dirty="0" smtClean="0"/>
              <a:t>SRCPND</a:t>
            </a:r>
            <a:r>
              <a:rPr lang="zh-CN" altLang="en-US" dirty="0" smtClean="0"/>
              <a:t>中的源请求位被置位，即使相应屏蔽位为</a:t>
            </a:r>
            <a:r>
              <a:rPr lang="en-US" dirty="0" smtClean="0"/>
              <a:t>1</a:t>
            </a:r>
            <a:r>
              <a:rPr lang="zh-CN" altLang="en-US" dirty="0" smtClean="0"/>
              <a:t>。</a:t>
            </a:r>
          </a:p>
          <a:p>
            <a:r>
              <a:rPr lang="en-US" b="1" dirty="0" smtClean="0"/>
              <a:t>5</a:t>
            </a:r>
            <a:r>
              <a:rPr lang="zh-CN" altLang="en-US" b="1" dirty="0" smtClean="0"/>
              <a:t>．中断源</a:t>
            </a:r>
          </a:p>
          <a:p>
            <a:r>
              <a:rPr lang="zh-CN" altLang="en-US" dirty="0" smtClean="0"/>
              <a:t>表</a:t>
            </a:r>
            <a:r>
              <a:rPr lang="en-US" dirty="0" smtClean="0"/>
              <a:t>4-81</a:t>
            </a:r>
            <a:r>
              <a:rPr lang="zh-CN" altLang="en-US" dirty="0" smtClean="0"/>
              <a:t>所示为中断控制器支持的</a:t>
            </a:r>
            <a:r>
              <a:rPr lang="en-US" dirty="0" smtClean="0"/>
              <a:t>56</a:t>
            </a:r>
            <a:r>
              <a:rPr lang="zh-CN" altLang="en-US" dirty="0" smtClean="0"/>
              <a:t>个中断源。</a:t>
            </a:r>
          </a:p>
          <a:p>
            <a:endParaRPr lang="zh-CN" altLang="en-US" dirty="0"/>
          </a:p>
        </p:txBody>
      </p:sp>
      <p:sp>
        <p:nvSpPr>
          <p:cNvPr id="2" name="标题 1"/>
          <p:cNvSpPr>
            <a:spLocks noGrp="1"/>
          </p:cNvSpPr>
          <p:nvPr>
            <p:ph type="title"/>
          </p:nvPr>
        </p:nvSpPr>
        <p:spPr/>
        <p:txBody>
          <a:bodyPr>
            <a:noAutofit/>
          </a:bodyPr>
          <a:lstStyle/>
          <a:p>
            <a:r>
              <a:rPr lang="en-US" altLang="zh-CN" dirty="0" smtClean="0"/>
              <a:t/>
            </a:r>
            <a:br>
              <a:rPr lang="en-US" altLang="zh-CN" dirty="0" smtClean="0"/>
            </a:br>
            <a:r>
              <a:rPr lang="en-US" dirty="0" smtClean="0"/>
              <a:t> ARM</a:t>
            </a:r>
            <a:r>
              <a:rPr lang="zh-CN" altLang="en-US" dirty="0" smtClean="0"/>
              <a:t>中断</a:t>
            </a:r>
            <a:br>
              <a:rPr lang="zh-CN" altLang="en-US" dirty="0" smtClean="0"/>
            </a:b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1038225" y="2824179"/>
            <a:ext cx="7067550" cy="2962275"/>
          </a:xfrm>
          <a:prstGeom prst="rect">
            <a:avLst/>
          </a:prstGeom>
          <a:noFill/>
          <a:ln w="9525">
            <a:noFill/>
            <a:miter lim="800000"/>
            <a:headEnd/>
            <a:tailEnd/>
          </a:ln>
          <a:effectLst/>
        </p:spPr>
      </p:pic>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S3C2410X</a:t>
            </a:r>
            <a:r>
              <a:rPr lang="zh-CN" altLang="en-US" dirty="0" smtClean="0"/>
              <a:t>的</a:t>
            </a:r>
            <a:r>
              <a:rPr lang="en-US" dirty="0" smtClean="0"/>
              <a:t>I</a:t>
            </a:r>
            <a:r>
              <a:rPr lang="en-US" baseline="30000" dirty="0" smtClean="0"/>
              <a:t>2</a:t>
            </a:r>
            <a:r>
              <a:rPr lang="en-US" dirty="0" smtClean="0"/>
              <a:t>C</a:t>
            </a:r>
            <a:r>
              <a:rPr lang="zh-CN" altLang="en-US" dirty="0" smtClean="0"/>
              <a:t>总线控制器</a:t>
            </a:r>
            <a:endParaRPr lang="zh-CN" altLang="en-US" dirty="0"/>
          </a:p>
        </p:txBody>
      </p:sp>
      <p:pic>
        <p:nvPicPr>
          <p:cNvPr id="56322" name="Picture 2"/>
          <p:cNvPicPr>
            <a:picLocks noGrp="1" noChangeAspect="1" noChangeArrowheads="1"/>
          </p:cNvPicPr>
          <p:nvPr>
            <p:ph idx="1"/>
          </p:nvPr>
        </p:nvPicPr>
        <p:blipFill>
          <a:blip r:embed="rId2"/>
          <a:srcRect/>
          <a:stretch>
            <a:fillRect/>
          </a:stretch>
        </p:blipFill>
        <p:spPr bwMode="auto">
          <a:xfrm>
            <a:off x="500034" y="1643050"/>
            <a:ext cx="8229600" cy="3043950"/>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S3C2410X</a:t>
            </a:r>
            <a:r>
              <a:rPr lang="zh-CN" altLang="en-US" dirty="0" smtClean="0"/>
              <a:t>的</a:t>
            </a:r>
            <a:r>
              <a:rPr lang="en-US" dirty="0" smtClean="0"/>
              <a:t>I</a:t>
            </a:r>
            <a:r>
              <a:rPr lang="en-US" baseline="30000" dirty="0" smtClean="0"/>
              <a:t>2</a:t>
            </a:r>
            <a:r>
              <a:rPr lang="en-US" dirty="0" smtClean="0"/>
              <a:t>C</a:t>
            </a:r>
            <a:r>
              <a:rPr lang="zh-CN" altLang="en-US" dirty="0" smtClean="0"/>
              <a:t>总线控制器</a:t>
            </a:r>
            <a:endParaRPr lang="zh-CN" altLang="en-US" dirty="0"/>
          </a:p>
        </p:txBody>
      </p:sp>
      <p:pic>
        <p:nvPicPr>
          <p:cNvPr id="57346" name="Picture 2"/>
          <p:cNvPicPr>
            <a:picLocks noGrp="1" noChangeAspect="1" noChangeArrowheads="1"/>
          </p:cNvPicPr>
          <p:nvPr>
            <p:ph idx="1"/>
          </p:nvPr>
        </p:nvPicPr>
        <p:blipFill>
          <a:blip r:embed="rId2"/>
          <a:srcRect/>
          <a:stretch>
            <a:fillRect/>
          </a:stretch>
        </p:blipFill>
        <p:spPr bwMode="auto">
          <a:xfrm>
            <a:off x="500034" y="1571612"/>
            <a:ext cx="8229600" cy="3477296"/>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805192"/>
          </a:xfrm>
        </p:spPr>
        <p:txBody>
          <a:bodyPr>
            <a:normAutofit fontScale="92500" lnSpcReduction="10000"/>
          </a:bodyPr>
          <a:lstStyle/>
          <a:p>
            <a:r>
              <a:rPr lang="en-US" altLang="zh-CN" dirty="0" smtClean="0"/>
              <a:t>【</a:t>
            </a:r>
            <a:r>
              <a:rPr lang="zh-CN" altLang="en-US" dirty="0" smtClean="0"/>
              <a:t>例</a:t>
            </a:r>
            <a:r>
              <a:rPr lang="en-US" b="1" dirty="0" smtClean="0"/>
              <a:t>4-11</a:t>
            </a:r>
            <a:r>
              <a:rPr lang="en-US" altLang="zh-CN" dirty="0" smtClean="0"/>
              <a:t>】</a:t>
            </a:r>
            <a:r>
              <a:rPr lang="en-US" dirty="0" smtClean="0"/>
              <a:t>  </a:t>
            </a:r>
            <a:r>
              <a:rPr lang="zh-CN" altLang="en-US" dirty="0" smtClean="0"/>
              <a:t>键盘及</a:t>
            </a:r>
            <a:r>
              <a:rPr lang="en-US" dirty="0" smtClean="0"/>
              <a:t>LED</a:t>
            </a:r>
            <a:r>
              <a:rPr lang="zh-CN" altLang="en-US" dirty="0" smtClean="0"/>
              <a:t>控制编程。</a:t>
            </a:r>
          </a:p>
          <a:p>
            <a:r>
              <a:rPr lang="zh-CN" altLang="en-US" dirty="0" smtClean="0"/>
              <a:t>（</a:t>
            </a:r>
            <a:r>
              <a:rPr lang="en-US" dirty="0" smtClean="0"/>
              <a:t>1</a:t>
            </a:r>
            <a:r>
              <a:rPr lang="zh-CN" altLang="en-US" dirty="0" smtClean="0"/>
              <a:t>）键盘中断</a:t>
            </a:r>
          </a:p>
          <a:p>
            <a:r>
              <a:rPr lang="zh-CN" altLang="en-US" dirty="0" smtClean="0"/>
              <a:t>在本例子中，键盘扫描码是通过中断的方式获得的，当设置好上位机的</a:t>
            </a:r>
            <a:r>
              <a:rPr lang="en-US" dirty="0" smtClean="0"/>
              <a:t>I</a:t>
            </a:r>
            <a:r>
              <a:rPr lang="en-US" baseline="30000" dirty="0" smtClean="0"/>
              <a:t>2</a:t>
            </a:r>
            <a:r>
              <a:rPr lang="en-US" dirty="0" smtClean="0"/>
              <a:t>C</a:t>
            </a:r>
            <a:r>
              <a:rPr lang="zh-CN" altLang="en-US" dirty="0" smtClean="0"/>
              <a:t>地址以后，单片机（</a:t>
            </a:r>
            <a:r>
              <a:rPr lang="en-US" dirty="0" smtClean="0"/>
              <a:t>MEGA8</a:t>
            </a:r>
            <a:r>
              <a:rPr lang="zh-CN" altLang="en-US" dirty="0" smtClean="0"/>
              <a:t>）检测到键盘变化时，会主动发送键盘扫描码。这时</a:t>
            </a:r>
            <a:r>
              <a:rPr lang="en-US" dirty="0" smtClean="0"/>
              <a:t>ARM</a:t>
            </a:r>
            <a:r>
              <a:rPr lang="zh-CN" altLang="en-US" dirty="0" smtClean="0"/>
              <a:t>将产生</a:t>
            </a:r>
            <a:r>
              <a:rPr lang="en-US" dirty="0" smtClean="0"/>
              <a:t>I</a:t>
            </a:r>
            <a:r>
              <a:rPr lang="en-US" baseline="30000" dirty="0" smtClean="0"/>
              <a:t>2</a:t>
            </a:r>
            <a:r>
              <a:rPr lang="en-US" dirty="0" smtClean="0"/>
              <a:t>C</a:t>
            </a:r>
            <a:r>
              <a:rPr lang="zh-CN" altLang="en-US" dirty="0" smtClean="0"/>
              <a:t>中断，在中断服务程序中获得键盘扫描码，键盘按下时发送</a:t>
            </a:r>
            <a:r>
              <a:rPr lang="en-US" dirty="0" smtClean="0"/>
              <a:t>0x80|scancode</a:t>
            </a:r>
            <a:r>
              <a:rPr lang="zh-CN" altLang="en-US" dirty="0" smtClean="0"/>
              <a:t>，抬起时发送</a:t>
            </a:r>
            <a:r>
              <a:rPr lang="en-US" dirty="0" err="1" smtClean="0"/>
              <a:t>scancode</a:t>
            </a:r>
            <a:r>
              <a:rPr lang="zh-CN" altLang="en-US" dirty="0" smtClean="0"/>
              <a:t>，</a:t>
            </a:r>
            <a:r>
              <a:rPr lang="en-US" dirty="0" err="1" smtClean="0"/>
              <a:t>scancode</a:t>
            </a:r>
            <a:r>
              <a:rPr lang="zh-CN" altLang="en-US" dirty="0" smtClean="0"/>
              <a:t>即为键盘扫描码，再通过</a:t>
            </a:r>
            <a:r>
              <a:rPr lang="en-US" dirty="0" err="1" smtClean="0"/>
              <a:t>GetKey</a:t>
            </a:r>
            <a:r>
              <a:rPr lang="en-US" dirty="0" smtClean="0"/>
              <a:t>()</a:t>
            </a:r>
            <a:r>
              <a:rPr lang="zh-CN" altLang="en-US" dirty="0" smtClean="0"/>
              <a:t>函数映射成可以在</a:t>
            </a:r>
            <a:r>
              <a:rPr lang="en-US" dirty="0" smtClean="0"/>
              <a:t>led</a:t>
            </a:r>
            <a:r>
              <a:rPr lang="zh-CN" altLang="en-US" dirty="0" smtClean="0"/>
              <a:t>上显示的数据。下面主要说明键盘中断的流程，本实验在中断前进行了两步初始化。</a:t>
            </a:r>
          </a:p>
          <a:p>
            <a:r>
              <a:rPr lang="zh-CN" altLang="en-US" dirty="0" smtClean="0"/>
              <a:t>首先是对中断中用到一个结构体的设置，结构体中各成员变量的意义见</a:t>
            </a:r>
            <a:endParaRPr lang="zh-CN" altLang="en-US" dirty="0"/>
          </a:p>
        </p:txBody>
      </p:sp>
      <p:sp>
        <p:nvSpPr>
          <p:cNvPr id="3" name="标题 2"/>
          <p:cNvSpPr>
            <a:spLocks noGrp="1"/>
          </p:cNvSpPr>
          <p:nvPr>
            <p:ph type="title"/>
          </p:nvPr>
        </p:nvSpPr>
        <p:spPr>
          <a:xfrm>
            <a:off x="500034" y="285728"/>
            <a:ext cx="8229600" cy="1143000"/>
          </a:xfrm>
        </p:spPr>
        <p:txBody>
          <a:bodyPr>
            <a:normAutofit/>
          </a:bodyPr>
          <a:lstStyle/>
          <a:p>
            <a:r>
              <a:rPr lang="zh-CN" altLang="en-US" dirty="0" smtClean="0"/>
              <a:t>键盘及</a:t>
            </a:r>
            <a:r>
              <a:rPr lang="en-US" dirty="0" smtClean="0"/>
              <a:t>LED</a:t>
            </a:r>
            <a:r>
              <a:rPr lang="zh-CN" altLang="en-US" dirty="0" smtClean="0"/>
              <a:t>控制编程实例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结构体的定义，这一步是在函数</a:t>
            </a:r>
            <a:r>
              <a:rPr lang="en-US" dirty="0" err="1" smtClean="0"/>
              <a:t>ISR_Init</a:t>
            </a:r>
            <a:r>
              <a:rPr lang="en-US" dirty="0" smtClean="0"/>
              <a:t>()</a:t>
            </a:r>
            <a:r>
              <a:rPr lang="zh-CN" altLang="en-US" dirty="0" smtClean="0"/>
              <a:t>中完成的，这个函数在</a:t>
            </a:r>
            <a:r>
              <a:rPr lang="en-US" dirty="0" smtClean="0"/>
              <a:t>ISR.C</a:t>
            </a:r>
            <a:r>
              <a:rPr lang="zh-CN" altLang="en-US" dirty="0" smtClean="0"/>
              <a:t>中，主要是对中断中用到的寄存器进行初始化，这些寄存器包括</a:t>
            </a:r>
            <a:r>
              <a:rPr lang="en-US" dirty="0" smtClean="0"/>
              <a:t>INTMOD</a:t>
            </a:r>
            <a:r>
              <a:rPr lang="zh-CN" altLang="en-US" dirty="0" smtClean="0"/>
              <a:t>，</a:t>
            </a:r>
            <a:r>
              <a:rPr lang="en-US" dirty="0" smtClean="0"/>
              <a:t>INTMSK</a:t>
            </a:r>
            <a:r>
              <a:rPr lang="zh-CN" altLang="en-US" dirty="0" smtClean="0"/>
              <a:t>，</a:t>
            </a:r>
            <a:r>
              <a:rPr lang="en-US" dirty="0" smtClean="0"/>
              <a:t>INTSUBMSK</a:t>
            </a:r>
            <a:r>
              <a:rPr lang="zh-CN" altLang="en-US" dirty="0" smtClean="0"/>
              <a:t>，</a:t>
            </a:r>
            <a:r>
              <a:rPr lang="en-US" dirty="0" smtClean="0"/>
              <a:t>SRCPND</a:t>
            </a:r>
            <a:r>
              <a:rPr lang="zh-CN" altLang="en-US" dirty="0" smtClean="0"/>
              <a:t>，</a:t>
            </a:r>
            <a:r>
              <a:rPr lang="en-US" dirty="0" smtClean="0"/>
              <a:t>INTPND</a:t>
            </a:r>
            <a:r>
              <a:rPr lang="zh-CN" altLang="en-US" dirty="0" smtClean="0"/>
              <a:t>。</a:t>
            </a:r>
          </a:p>
          <a:p>
            <a:r>
              <a:rPr lang="zh-CN" altLang="en-US" dirty="0" smtClean="0"/>
              <a:t>其次是在主函数中完成对键盘中断服务函数和中断偏移量（</a:t>
            </a:r>
            <a:r>
              <a:rPr lang="en-US" dirty="0" smtClean="0"/>
              <a:t>INTOFFSET</a:t>
            </a:r>
            <a:r>
              <a:rPr lang="zh-CN" altLang="en-US" dirty="0" smtClean="0"/>
              <a:t>）的关联，对单片机（</a:t>
            </a:r>
            <a:r>
              <a:rPr lang="en-US" dirty="0" smtClean="0"/>
              <a:t>MEGA8</a:t>
            </a:r>
            <a:r>
              <a:rPr lang="zh-CN" altLang="en-US" dirty="0" smtClean="0"/>
              <a:t>）工作方式进行设置，其中包括对</a:t>
            </a:r>
            <a:r>
              <a:rPr lang="en-US" dirty="0" smtClean="0"/>
              <a:t>I</a:t>
            </a:r>
            <a:r>
              <a:rPr lang="en-US" baseline="30000" dirty="0" smtClean="0"/>
              <a:t>2</a:t>
            </a:r>
            <a:r>
              <a:rPr lang="en-US" dirty="0" smtClean="0"/>
              <a:t>C</a:t>
            </a:r>
            <a:r>
              <a:rPr lang="zh-CN" altLang="en-US" dirty="0" smtClean="0"/>
              <a:t>总线的初始化，这是在函数</a:t>
            </a:r>
            <a:r>
              <a:rPr lang="en-US" dirty="0" err="1" smtClean="0"/>
              <a:t>Key_init</a:t>
            </a:r>
            <a:r>
              <a:rPr lang="en-US" dirty="0" smtClean="0"/>
              <a:t>()</a:t>
            </a:r>
            <a:r>
              <a:rPr lang="zh-CN" altLang="en-US" dirty="0" smtClean="0"/>
              <a:t>中完成的，此函数在</a:t>
            </a:r>
            <a:r>
              <a:rPr lang="en-US" dirty="0" err="1" smtClean="0"/>
              <a:t>KeyBoard.c</a:t>
            </a:r>
            <a:r>
              <a:rPr lang="zh-CN" altLang="en-US" dirty="0" smtClean="0"/>
              <a:t>中。中断服务函数和中断偏移量（</a:t>
            </a:r>
            <a:r>
              <a:rPr lang="en-US" dirty="0" smtClean="0"/>
              <a:t>INTOFFSET</a:t>
            </a:r>
            <a:r>
              <a:rPr lang="zh-CN" altLang="en-US" dirty="0" smtClean="0"/>
              <a:t>）的关联是通过函数</a:t>
            </a:r>
            <a:r>
              <a:rPr lang="en-US" dirty="0" err="1" smtClean="0"/>
              <a:t>SetISR_Interrupt</a:t>
            </a:r>
            <a:r>
              <a:rPr lang="zh-CN" altLang="en-US" dirty="0" smtClean="0"/>
              <a:t>（</a:t>
            </a:r>
            <a:r>
              <a:rPr lang="en-US" dirty="0" smtClean="0"/>
              <a:t>IRQ_KBD</a:t>
            </a:r>
            <a:r>
              <a:rPr lang="zh-CN" altLang="en-US" dirty="0" smtClean="0"/>
              <a:t>，</a:t>
            </a:r>
            <a:r>
              <a:rPr lang="en-US" dirty="0" err="1" smtClean="0"/>
              <a:t>Key_ISR</a:t>
            </a:r>
            <a:r>
              <a:rPr lang="zh-CN" altLang="en-US" dirty="0" smtClean="0"/>
              <a:t>，</a:t>
            </a:r>
            <a:r>
              <a:rPr lang="en-US" dirty="0" smtClean="0"/>
              <a:t>NULL</a:t>
            </a:r>
            <a:r>
              <a:rPr lang="zh-CN" altLang="en-US" dirty="0" smtClean="0"/>
              <a:t>）来完成的</a:t>
            </a:r>
            <a:r>
              <a:rPr lang="en-US" dirty="0" smtClean="0"/>
              <a:t>.</a:t>
            </a:r>
            <a:r>
              <a:rPr lang="zh-CN" altLang="en-US" dirty="0" smtClean="0"/>
              <a:t>有了这一步的关联以后当查询到中断偏移量是</a:t>
            </a:r>
            <a:r>
              <a:rPr lang="en-US" dirty="0" smtClean="0"/>
              <a:t>IRQ_KBD</a:t>
            </a:r>
            <a:r>
              <a:rPr lang="zh-CN" altLang="en-US" dirty="0" smtClean="0"/>
              <a:t>时就会根据此偏移量调用键盘中断服务函数</a:t>
            </a:r>
            <a:r>
              <a:rPr lang="en-US" dirty="0" err="1" smtClean="0"/>
              <a:t>Key_ISR</a:t>
            </a:r>
            <a:r>
              <a:rPr lang="zh-CN" altLang="en-US" dirty="0" smtClean="0"/>
              <a:t>。</a:t>
            </a:r>
          </a:p>
          <a:p>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smtClean="0"/>
              <a:t>有了上面两步的初始化工作以后，当有键盘按下时就会发生</a:t>
            </a:r>
            <a:r>
              <a:rPr lang="en-US" dirty="0" smtClean="0"/>
              <a:t>IRQ</a:t>
            </a:r>
            <a:r>
              <a:rPr lang="zh-CN" altLang="en-US" dirty="0" smtClean="0"/>
              <a:t>中断，过程是先跳转到</a:t>
            </a:r>
            <a:r>
              <a:rPr lang="en-US" dirty="0" err="1" smtClean="0"/>
              <a:t>startup.s</a:t>
            </a:r>
            <a:r>
              <a:rPr lang="zh-CN" altLang="en-US" dirty="0" smtClean="0"/>
              <a:t>中的</a:t>
            </a:r>
            <a:r>
              <a:rPr lang="en-US" dirty="0" smtClean="0"/>
              <a:t>b </a:t>
            </a:r>
            <a:r>
              <a:rPr lang="en-US" dirty="0" err="1" smtClean="0"/>
              <a:t>IRQ_Handler</a:t>
            </a:r>
            <a:r>
              <a:rPr lang="zh-CN" altLang="en-US" dirty="0" smtClean="0"/>
              <a:t>处，然后保存寄存器</a:t>
            </a:r>
            <a:r>
              <a:rPr lang="en-US" dirty="0" smtClean="0"/>
              <a:t>r0-r12</a:t>
            </a:r>
            <a:r>
              <a:rPr lang="zh-CN" altLang="en-US" dirty="0" smtClean="0"/>
              <a:t>，</a:t>
            </a:r>
            <a:r>
              <a:rPr lang="en-US" dirty="0" err="1" smtClean="0"/>
              <a:t>lr</a:t>
            </a:r>
            <a:r>
              <a:rPr lang="zh-CN" altLang="en-US" dirty="0" smtClean="0"/>
              <a:t>跳转到函数</a:t>
            </a:r>
            <a:r>
              <a:rPr lang="en-US" dirty="0" err="1" smtClean="0"/>
              <a:t>ISR_IrqHandler</a:t>
            </a:r>
            <a:r>
              <a:rPr lang="zh-CN" altLang="en-US" dirty="0" smtClean="0"/>
              <a:t>中，在这个函数中查询中断向量的偏移量，根据这个偏移量调用相应的中断服务函数。执行完中断服务函数后再跳转回</a:t>
            </a:r>
            <a:r>
              <a:rPr lang="en-US" dirty="0" err="1" smtClean="0"/>
              <a:t>startup.s</a:t>
            </a:r>
            <a:r>
              <a:rPr lang="zh-CN" altLang="en-US" dirty="0" smtClean="0"/>
              <a:t>中的</a:t>
            </a:r>
            <a:r>
              <a:rPr lang="en-US" dirty="0" smtClean="0"/>
              <a:t>LDMFD  sp!, {r0-r12, </a:t>
            </a:r>
            <a:r>
              <a:rPr lang="en-US" dirty="0" err="1" smtClean="0"/>
              <a:t>lr</a:t>
            </a:r>
            <a:r>
              <a:rPr lang="en-US" dirty="0" smtClean="0"/>
              <a:t>}</a:t>
            </a:r>
            <a:r>
              <a:rPr lang="zh-CN" altLang="en-US" dirty="0" smtClean="0"/>
              <a:t>处，恢复执行中断服务函数之前的状态，继续执行发生中断服务前的下一条指令，至此中断过程结束，在中断服务函数中获得键盘的扫描码，再通过</a:t>
            </a:r>
            <a:r>
              <a:rPr lang="en-US" dirty="0" err="1" smtClean="0"/>
              <a:t>GetKey</a:t>
            </a:r>
            <a:r>
              <a:rPr lang="en-US" dirty="0" smtClean="0"/>
              <a:t>()</a:t>
            </a:r>
            <a:r>
              <a:rPr lang="zh-CN" altLang="en-US" dirty="0" smtClean="0"/>
              <a:t>函数映射成</a:t>
            </a:r>
            <a:r>
              <a:rPr lang="en-US" dirty="0" smtClean="0"/>
              <a:t>led</a:t>
            </a:r>
            <a:r>
              <a:rPr lang="zh-CN" altLang="en-US" dirty="0" smtClean="0"/>
              <a:t>可以显示的数据。</a:t>
            </a:r>
          </a:p>
          <a:p>
            <a:r>
              <a:rPr lang="zh-CN" altLang="en-US" dirty="0" smtClean="0"/>
              <a:t>（</a:t>
            </a:r>
            <a:r>
              <a:rPr lang="en-US" dirty="0" smtClean="0"/>
              <a:t>2</a:t>
            </a:r>
            <a:r>
              <a:rPr lang="zh-CN" altLang="en-US" dirty="0" smtClean="0"/>
              <a:t>）键盘及</a:t>
            </a:r>
            <a:r>
              <a:rPr lang="en-US" dirty="0" smtClean="0"/>
              <a:t>LED</a:t>
            </a:r>
            <a:r>
              <a:rPr lang="zh-CN" altLang="en-US" dirty="0" smtClean="0"/>
              <a:t>控制编程实例主要参考代码</a:t>
            </a:r>
          </a:p>
          <a:p>
            <a:r>
              <a:rPr lang="zh-CN" altLang="en-US" dirty="0" smtClean="0"/>
              <a:t>主函数代码如下：</a:t>
            </a:r>
          </a:p>
        </p:txBody>
      </p:sp>
      <p:sp>
        <p:nvSpPr>
          <p:cNvPr id="3" name="标题 2"/>
          <p:cNvSpPr>
            <a:spLocks noGrp="1"/>
          </p:cNvSpPr>
          <p:nvPr>
            <p:ph type="title"/>
          </p:nvPr>
        </p:nvSpPr>
        <p:spPr/>
        <p:txBody>
          <a:bodyPr>
            <a:normAutofit/>
          </a:bodyPr>
          <a:lstStyle/>
          <a:p>
            <a:r>
              <a:rPr lang="zh-CN" altLang="en-US" dirty="0" smtClean="0"/>
              <a:t>键盘及</a:t>
            </a:r>
            <a:r>
              <a:rPr lang="en-US" dirty="0" smtClean="0"/>
              <a:t>LED</a:t>
            </a:r>
            <a:r>
              <a:rPr lang="zh-CN" altLang="en-US" dirty="0" smtClean="0"/>
              <a:t>控制编程实例</a:t>
            </a:r>
            <a:endParaRPr lang="zh-CN" alt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en-US" dirty="0" smtClean="0"/>
              <a:t> </a:t>
            </a:r>
            <a:endParaRPr lang="zh-CN" altLang="en-US" dirty="0" smtClean="0"/>
          </a:p>
          <a:p>
            <a:r>
              <a:rPr lang="en-US" dirty="0" err="1" smtClean="0"/>
              <a:t>int</a:t>
            </a:r>
            <a:r>
              <a:rPr lang="en-US" dirty="0" smtClean="0"/>
              <a:t> main(void)</a:t>
            </a:r>
            <a:endParaRPr lang="zh-CN" altLang="en-US" dirty="0" smtClean="0"/>
          </a:p>
          <a:p>
            <a:r>
              <a:rPr lang="en-US" dirty="0" smtClean="0"/>
              <a:t>{   U8 key;</a:t>
            </a:r>
            <a:endParaRPr lang="zh-CN" altLang="en-US" dirty="0" smtClean="0"/>
          </a:p>
          <a:p>
            <a:r>
              <a:rPr lang="en-US" dirty="0" smtClean="0"/>
              <a:t>    </a:t>
            </a:r>
            <a:r>
              <a:rPr lang="en-US" dirty="0" err="1" smtClean="0"/>
              <a:t>ARMTargetInit</a:t>
            </a:r>
            <a:r>
              <a:rPr lang="en-US" dirty="0" smtClean="0"/>
              <a:t>();              			//ARM</a:t>
            </a:r>
            <a:r>
              <a:rPr lang="zh-CN" altLang="en-US" dirty="0" smtClean="0"/>
              <a:t>开发板初始化</a:t>
            </a:r>
          </a:p>
          <a:p>
            <a:r>
              <a:rPr lang="en-US" dirty="0" smtClean="0"/>
              <a:t>    </a:t>
            </a:r>
            <a:r>
              <a:rPr lang="en-US" dirty="0" err="1" smtClean="0"/>
              <a:t>Key_init</a:t>
            </a:r>
            <a:r>
              <a:rPr lang="en-US" dirty="0" smtClean="0"/>
              <a:t>();                 			//</a:t>
            </a:r>
            <a:r>
              <a:rPr lang="zh-CN" altLang="en-US" dirty="0" smtClean="0"/>
              <a:t>键盘初始化</a:t>
            </a:r>
          </a:p>
          <a:p>
            <a:r>
              <a:rPr lang="en-US" dirty="0" smtClean="0"/>
              <a:t>    while</a:t>
            </a:r>
            <a:r>
              <a:rPr lang="zh-CN" altLang="en-US" dirty="0" smtClean="0"/>
              <a:t>（</a:t>
            </a:r>
            <a:r>
              <a:rPr lang="en-US" dirty="0" smtClean="0"/>
              <a:t>1</a:t>
            </a:r>
            <a:r>
              <a:rPr lang="zh-CN" altLang="en-US" dirty="0" smtClean="0"/>
              <a:t>）</a:t>
            </a:r>
            <a:r>
              <a:rPr lang="en-US" dirty="0" smtClean="0"/>
              <a:t>{</a:t>
            </a:r>
            <a:endParaRPr lang="zh-CN" altLang="en-US" dirty="0" smtClean="0"/>
          </a:p>
          <a:p>
            <a:r>
              <a:rPr lang="en-US" dirty="0" smtClean="0"/>
              <a:t>key=</a:t>
            </a:r>
            <a:r>
              <a:rPr lang="en-US" dirty="0" err="1" smtClean="0"/>
              <a:t>GetKey</a:t>
            </a:r>
            <a:r>
              <a:rPr lang="en-US" dirty="0" smtClean="0"/>
              <a:t>();                			//</a:t>
            </a:r>
            <a:r>
              <a:rPr lang="zh-CN" altLang="en-US" dirty="0" smtClean="0"/>
              <a:t>取键值</a:t>
            </a:r>
          </a:p>
          <a:p>
            <a:r>
              <a:rPr lang="en-US" dirty="0" smtClean="0"/>
              <a:t>    </a:t>
            </a:r>
            <a:r>
              <a:rPr lang="en-US" dirty="0" err="1" smtClean="0"/>
              <a:t>Led_IIC_init</a:t>
            </a:r>
            <a:r>
              <a:rPr lang="en-US" dirty="0" smtClean="0"/>
              <a:t>();             			//LED IIC</a:t>
            </a:r>
            <a:r>
              <a:rPr lang="zh-CN" altLang="en-US" dirty="0" smtClean="0"/>
              <a:t>初始化</a:t>
            </a:r>
          </a:p>
          <a:p>
            <a:r>
              <a:rPr lang="en-US" dirty="0" smtClean="0"/>
              <a:t>    </a:t>
            </a:r>
            <a:r>
              <a:rPr lang="en-US" dirty="0" err="1" smtClean="0"/>
              <a:t>hudelay</a:t>
            </a:r>
            <a:r>
              <a:rPr lang="en-US" dirty="0" smtClean="0"/>
              <a:t>(100);               			//</a:t>
            </a:r>
            <a:r>
              <a:rPr lang="zh-CN" altLang="en-US" dirty="0" smtClean="0"/>
              <a:t>延迟 </a:t>
            </a:r>
          </a:p>
          <a:p>
            <a:r>
              <a:rPr lang="en-US" dirty="0" err="1" smtClean="0"/>
              <a:t>IIC_Write</a:t>
            </a:r>
            <a:r>
              <a:rPr lang="en-US" dirty="0" smtClean="0"/>
              <a:t>(ZLG7290_ADDR, ZLG7290_ScanNum, 0);  		//</a:t>
            </a:r>
            <a:r>
              <a:rPr lang="zh-CN" altLang="en-US" dirty="0" smtClean="0"/>
              <a:t>设置数码管显示位</a:t>
            </a:r>
          </a:p>
          <a:p>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55000" lnSpcReduction="20000"/>
          </a:bodyPr>
          <a:lstStyle/>
          <a:p>
            <a:r>
              <a:rPr lang="en-US" dirty="0" err="1" smtClean="0"/>
              <a:t>IIC_Write</a:t>
            </a:r>
            <a:r>
              <a:rPr lang="en-US" dirty="0" smtClean="0"/>
              <a:t>(ZLG7290_ADDR, ZLG7290_DpRam0, key);	//</a:t>
            </a:r>
            <a:r>
              <a:rPr lang="zh-CN" altLang="en-US" dirty="0" smtClean="0"/>
              <a:t>数码管显示键值</a:t>
            </a:r>
          </a:p>
          <a:p>
            <a:r>
              <a:rPr lang="en-US" dirty="0" smtClean="0"/>
              <a:t>    </a:t>
            </a:r>
            <a:r>
              <a:rPr lang="en-US" dirty="0" err="1" smtClean="0"/>
              <a:t>hudelay</a:t>
            </a:r>
            <a:r>
              <a:rPr lang="en-US" dirty="0" smtClean="0"/>
              <a:t>(2000);             			//</a:t>
            </a:r>
            <a:r>
              <a:rPr lang="zh-CN" altLang="en-US" dirty="0" smtClean="0"/>
              <a:t>延迟</a:t>
            </a:r>
          </a:p>
          <a:p>
            <a:r>
              <a:rPr lang="en-US" dirty="0" err="1" smtClean="0"/>
              <a:t>Key_init_restor</a:t>
            </a:r>
            <a:r>
              <a:rPr lang="en-US" dirty="0" smtClean="0"/>
              <a:t>();            			//I</a:t>
            </a:r>
            <a:r>
              <a:rPr lang="en-US" baseline="30000" dirty="0" smtClean="0"/>
              <a:t>2</a:t>
            </a:r>
            <a:r>
              <a:rPr lang="en-US" dirty="0" smtClean="0"/>
              <a:t>C</a:t>
            </a:r>
            <a:r>
              <a:rPr lang="zh-CN" altLang="en-US" dirty="0" smtClean="0"/>
              <a:t>初始化，设置</a:t>
            </a:r>
            <a:r>
              <a:rPr lang="en-US" dirty="0" smtClean="0"/>
              <a:t>I</a:t>
            </a:r>
            <a:r>
              <a:rPr lang="en-US" baseline="30000" dirty="0" smtClean="0"/>
              <a:t>2</a:t>
            </a:r>
            <a:r>
              <a:rPr lang="en-US" dirty="0" smtClean="0"/>
              <a:t>C</a:t>
            </a:r>
            <a:r>
              <a:rPr lang="zh-CN" altLang="en-US" dirty="0" smtClean="0"/>
              <a:t>模式</a:t>
            </a:r>
          </a:p>
          <a:p>
            <a:r>
              <a:rPr lang="en-US" dirty="0" smtClean="0"/>
              <a:t>     </a:t>
            </a:r>
            <a:r>
              <a:rPr lang="en-US" dirty="0" err="1" smtClean="0"/>
              <a:t>hudelay</a:t>
            </a:r>
            <a:r>
              <a:rPr lang="en-US" dirty="0" smtClean="0"/>
              <a:t>(100);              			//</a:t>
            </a:r>
            <a:r>
              <a:rPr lang="zh-CN" altLang="en-US" dirty="0" smtClean="0"/>
              <a:t>延迟</a:t>
            </a:r>
          </a:p>
          <a:p>
            <a:r>
              <a:rPr lang="en-US" dirty="0" smtClean="0"/>
              <a:t>    }</a:t>
            </a:r>
            <a:endParaRPr lang="zh-CN" altLang="en-US" dirty="0" smtClean="0"/>
          </a:p>
          <a:p>
            <a:r>
              <a:rPr lang="en-US" dirty="0" smtClean="0"/>
              <a:t>    return 0;            </a:t>
            </a:r>
            <a:endParaRPr lang="zh-CN" altLang="en-US" dirty="0" smtClean="0"/>
          </a:p>
          <a:p>
            <a:r>
              <a:rPr lang="en-US" dirty="0" smtClean="0"/>
              <a:t>}</a:t>
            </a:r>
            <a:endParaRPr lang="zh-CN" altLang="en-US" dirty="0" smtClean="0"/>
          </a:p>
          <a:p>
            <a:r>
              <a:rPr lang="en-US" dirty="0" smtClean="0"/>
              <a:t> </a:t>
            </a:r>
            <a:endParaRPr lang="zh-CN" altLang="en-US" dirty="0" smtClean="0"/>
          </a:p>
          <a:p>
            <a:r>
              <a:rPr lang="zh-CN" altLang="en-US" dirty="0" smtClean="0"/>
              <a:t>涉及中断的主要定义和函数代码如下：</a:t>
            </a:r>
          </a:p>
          <a:p>
            <a:r>
              <a:rPr lang="en-US" dirty="0" smtClean="0"/>
              <a:t> </a:t>
            </a:r>
            <a:endParaRPr lang="zh-CN" altLang="en-US" dirty="0" smtClean="0"/>
          </a:p>
          <a:p>
            <a:r>
              <a:rPr lang="en-US" dirty="0" err="1" smtClean="0"/>
              <a:t>typedef</a:t>
            </a:r>
            <a:r>
              <a:rPr lang="en-US" dirty="0" smtClean="0"/>
              <a:t> void (*</a:t>
            </a:r>
            <a:r>
              <a:rPr lang="en-US" dirty="0" err="1" smtClean="0"/>
              <a:t>mask_func_t</a:t>
            </a:r>
            <a:r>
              <a:rPr lang="en-US" dirty="0" smtClean="0"/>
              <a:t>)(unsigned </a:t>
            </a:r>
            <a:r>
              <a:rPr lang="en-US" dirty="0" err="1" smtClean="0"/>
              <a:t>int</a:t>
            </a:r>
            <a:r>
              <a:rPr lang="en-US" dirty="0" smtClean="0"/>
              <a:t>);</a:t>
            </a:r>
            <a:endParaRPr lang="zh-CN" altLang="en-US" dirty="0" smtClean="0"/>
          </a:p>
          <a:p>
            <a:r>
              <a:rPr lang="en-US" dirty="0" err="1" smtClean="0"/>
              <a:t>typedef</a:t>
            </a:r>
            <a:r>
              <a:rPr lang="en-US" dirty="0" smtClean="0"/>
              <a:t> </a:t>
            </a:r>
            <a:r>
              <a:rPr lang="en-US" dirty="0" err="1" smtClean="0"/>
              <a:t>struct</a:t>
            </a:r>
            <a:r>
              <a:rPr lang="en-US" dirty="0" smtClean="0"/>
              <a:t>{</a:t>
            </a:r>
            <a:endParaRPr lang="zh-CN" altLang="en-US" dirty="0" smtClean="0"/>
          </a:p>
          <a:p>
            <a:r>
              <a:rPr lang="en-US" dirty="0" smtClean="0"/>
              <a:t>    </a:t>
            </a:r>
            <a:r>
              <a:rPr lang="en-US" dirty="0" err="1" smtClean="0"/>
              <a:t>Interrupt_func_t</a:t>
            </a:r>
            <a:r>
              <a:rPr lang="en-US" dirty="0" smtClean="0"/>
              <a:t> </a:t>
            </a:r>
            <a:r>
              <a:rPr lang="en-US" dirty="0" err="1" smtClean="0"/>
              <a:t>InterruptHandlers</a:t>
            </a:r>
            <a:r>
              <a:rPr lang="en-US" dirty="0" smtClean="0"/>
              <a:t>;</a:t>
            </a:r>
            <a:endParaRPr lang="zh-CN" altLang="en-US" dirty="0" smtClean="0"/>
          </a:p>
          <a:p>
            <a:r>
              <a:rPr lang="en-US" dirty="0" smtClean="0"/>
              <a:t>    void* data;</a:t>
            </a:r>
            <a:endParaRPr lang="zh-CN" altLang="en-US" dirty="0" smtClean="0"/>
          </a:p>
          <a:p>
            <a:r>
              <a:rPr lang="en-US" dirty="0" smtClean="0"/>
              <a:t>    </a:t>
            </a:r>
            <a:r>
              <a:rPr lang="en-US" dirty="0" err="1" smtClean="0"/>
              <a:t>int</a:t>
            </a:r>
            <a:r>
              <a:rPr lang="en-US" dirty="0" smtClean="0"/>
              <a:t> valid;        //</a:t>
            </a:r>
            <a:r>
              <a:rPr lang="zh-CN" altLang="en-US" dirty="0" smtClean="0"/>
              <a:t>设置中断</a:t>
            </a:r>
            <a:r>
              <a:rPr lang="en-US" dirty="0" smtClean="0"/>
              <a:t>1=</a:t>
            </a:r>
            <a:r>
              <a:rPr lang="zh-CN" altLang="en-US" dirty="0" smtClean="0"/>
              <a:t>有效</a:t>
            </a:r>
            <a:r>
              <a:rPr lang="en-US" dirty="0" smtClean="0"/>
              <a:t>0=</a:t>
            </a:r>
            <a:r>
              <a:rPr lang="zh-CN" altLang="en-US" dirty="0" smtClean="0"/>
              <a:t>无效</a:t>
            </a:r>
          </a:p>
          <a:p>
            <a:r>
              <a:rPr lang="en-US" dirty="0" smtClean="0"/>
              <a:t>    </a:t>
            </a:r>
            <a:r>
              <a:rPr lang="en-US" dirty="0" err="1" smtClean="0"/>
              <a:t>mask_func_t</a:t>
            </a:r>
            <a:r>
              <a:rPr lang="en-US" dirty="0" smtClean="0"/>
              <a:t> mask;</a:t>
            </a:r>
            <a:endParaRPr lang="zh-CN" altLang="en-US" dirty="0" smtClean="0"/>
          </a:p>
          <a:p>
            <a:r>
              <a:rPr lang="en-US" dirty="0" smtClean="0"/>
              <a:t>    </a:t>
            </a:r>
            <a:r>
              <a:rPr lang="en-US" dirty="0" err="1" smtClean="0"/>
              <a:t>mask_func_t</a:t>
            </a:r>
            <a:r>
              <a:rPr lang="en-US" dirty="0" smtClean="0"/>
              <a:t> unmask;</a:t>
            </a:r>
            <a:endParaRPr lang="zh-CN" altLang="en-US" dirty="0" smtClean="0"/>
          </a:p>
          <a:p>
            <a:r>
              <a:rPr lang="en-US" dirty="0" smtClean="0"/>
              <a:t>    </a:t>
            </a:r>
            <a:r>
              <a:rPr lang="en-US" dirty="0" err="1" smtClean="0"/>
              <a:t>mask_func_t</a:t>
            </a:r>
            <a:r>
              <a:rPr lang="en-US" dirty="0" smtClean="0"/>
              <a:t> </a:t>
            </a:r>
            <a:r>
              <a:rPr lang="en-US" dirty="0" err="1" smtClean="0"/>
              <a:t>ack_irq</a:t>
            </a:r>
            <a:r>
              <a:rPr lang="en-US" dirty="0" smtClean="0"/>
              <a:t>;</a:t>
            </a:r>
            <a:endParaRPr lang="zh-CN" altLang="en-US" dirty="0" smtClean="0"/>
          </a:p>
          <a:p>
            <a:endParaRPr lang="zh-CN" altLang="en-US" dirty="0"/>
          </a:p>
        </p:txBody>
      </p:sp>
      <p:sp>
        <p:nvSpPr>
          <p:cNvPr id="3" name="标题 2"/>
          <p:cNvSpPr>
            <a:spLocks noGrp="1"/>
          </p:cNvSpPr>
          <p:nvPr>
            <p:ph type="title"/>
          </p:nvPr>
        </p:nvSpPr>
        <p:spPr/>
        <p:txBody>
          <a:bodyPr>
            <a:normAutofit/>
          </a:bodyPr>
          <a:lstStyle/>
          <a:p>
            <a:r>
              <a:rPr lang="zh-CN" altLang="en-US" dirty="0" smtClean="0"/>
              <a:t>键盘及</a:t>
            </a:r>
            <a:r>
              <a:rPr lang="en-US" dirty="0" smtClean="0"/>
              <a:t>LED</a:t>
            </a:r>
            <a:r>
              <a:rPr lang="zh-CN" altLang="en-US" dirty="0" smtClean="0"/>
              <a:t>控制编程实例</a:t>
            </a:r>
            <a:endParaRPr lang="zh-CN" altLang="en-US" dirty="0"/>
          </a:p>
        </p:txBody>
      </p:sp>
      <p:sp>
        <p:nvSpPr>
          <p:cNvPr id="5" name="TextBox 4"/>
          <p:cNvSpPr txBox="1"/>
          <p:nvPr/>
        </p:nvSpPr>
        <p:spPr>
          <a:xfrm>
            <a:off x="5081590" y="64389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805192"/>
          </a:xfrm>
        </p:spPr>
        <p:txBody>
          <a:bodyPr>
            <a:normAutofit fontScale="92500" lnSpcReduction="20000"/>
          </a:bodyPr>
          <a:lstStyle/>
          <a:p>
            <a:r>
              <a:rPr lang="en-US" dirty="0" smtClean="0"/>
              <a:t>}</a:t>
            </a:r>
            <a:r>
              <a:rPr lang="en-US" dirty="0" err="1" smtClean="0"/>
              <a:t>struct_InterruptFunc</a:t>
            </a:r>
            <a:r>
              <a:rPr lang="en-US" dirty="0" smtClean="0"/>
              <a:t>;</a:t>
            </a:r>
            <a:endParaRPr lang="zh-CN" altLang="en-US" dirty="0" smtClean="0"/>
          </a:p>
          <a:p>
            <a:r>
              <a:rPr lang="en-US" dirty="0" smtClean="0"/>
              <a:t>static </a:t>
            </a:r>
            <a:r>
              <a:rPr lang="en-US" dirty="0" err="1" smtClean="0"/>
              <a:t>struct_InterruptFunc</a:t>
            </a:r>
            <a:r>
              <a:rPr lang="en-US" dirty="0" smtClean="0"/>
              <a:t> </a:t>
            </a:r>
            <a:r>
              <a:rPr lang="en-US" dirty="0" err="1" smtClean="0"/>
              <a:t>InterruptFunc</a:t>
            </a:r>
            <a:r>
              <a:rPr lang="en-US" dirty="0" smtClean="0"/>
              <a:t>[NR_IRQS]={NULL,};</a:t>
            </a:r>
            <a:endParaRPr lang="zh-CN" altLang="en-US" dirty="0" smtClean="0"/>
          </a:p>
          <a:p>
            <a:r>
              <a:rPr lang="en-US" dirty="0" smtClean="0"/>
              <a:t>#define </a:t>
            </a:r>
            <a:r>
              <a:rPr lang="en-US" dirty="0" err="1" smtClean="0"/>
              <a:t>GetISROffsetClr</a:t>
            </a:r>
            <a:r>
              <a:rPr lang="en-US" dirty="0" smtClean="0"/>
              <a:t>()        </a:t>
            </a:r>
            <a:r>
              <a:rPr lang="en-US" dirty="0" err="1" smtClean="0"/>
              <a:t>rINTOFFSET</a:t>
            </a:r>
            <a:endParaRPr lang="zh-CN" altLang="en-US" dirty="0" smtClean="0"/>
          </a:p>
          <a:p>
            <a:r>
              <a:rPr lang="en-US" dirty="0" smtClean="0"/>
              <a:t>#define </a:t>
            </a:r>
            <a:r>
              <a:rPr lang="en-US" dirty="0" err="1" smtClean="0"/>
              <a:t>ClearPending</a:t>
            </a:r>
            <a:r>
              <a:rPr lang="en-US" dirty="0" smtClean="0"/>
              <a:t>(x)          do{</a:t>
            </a:r>
            <a:r>
              <a:rPr lang="en-US" dirty="0" err="1" smtClean="0"/>
              <a:t>rSRCPND</a:t>
            </a:r>
            <a:r>
              <a:rPr lang="en-US" dirty="0" smtClean="0"/>
              <a:t> = (1u &lt;&lt; (x));    </a:t>
            </a:r>
            <a:r>
              <a:rPr lang="en-US" dirty="0" err="1" smtClean="0"/>
              <a:t>rINTPND</a:t>
            </a:r>
            <a:r>
              <a:rPr lang="en-US" dirty="0" smtClean="0"/>
              <a:t> = </a:t>
            </a:r>
            <a:r>
              <a:rPr lang="en-US" dirty="0" err="1" smtClean="0"/>
              <a:t>rINTPND</a:t>
            </a:r>
            <a:r>
              <a:rPr lang="en-US" dirty="0" smtClean="0"/>
              <a:t>;}while(0)</a:t>
            </a:r>
            <a:endParaRPr lang="zh-CN" altLang="en-US" dirty="0" smtClean="0"/>
          </a:p>
          <a:p>
            <a:r>
              <a:rPr lang="en-US" dirty="0" smtClean="0"/>
              <a:t>#define EINT_OFFSET(x)           ((x) - NORMAL_IRQ_OFFSET + 4)</a:t>
            </a:r>
            <a:endParaRPr lang="zh-CN" altLang="en-US" dirty="0" smtClean="0"/>
          </a:p>
          <a:p>
            <a:r>
              <a:rPr lang="en-US" dirty="0" smtClean="0"/>
              <a:t>#define SUBIRQ_OFFSET(x)         ((x) - EXT_IRQ_OFFSET)</a:t>
            </a:r>
            <a:endParaRPr lang="zh-CN" altLang="en-US" dirty="0" smtClean="0"/>
          </a:p>
          <a:p>
            <a:r>
              <a:rPr lang="en-US" dirty="0" smtClean="0"/>
              <a:t>#define EXTINT_MASK               0x7</a:t>
            </a:r>
            <a:endParaRPr lang="zh-CN" altLang="en-US" dirty="0" smtClean="0"/>
          </a:p>
          <a:p>
            <a:r>
              <a:rPr lang="en-US" dirty="0" smtClean="0"/>
              <a:t> </a:t>
            </a:r>
            <a:endParaRPr lang="zh-CN" altLang="en-US" dirty="0" smtClean="0"/>
          </a:p>
          <a:p>
            <a:r>
              <a:rPr lang="en-US" dirty="0" smtClean="0"/>
              <a:t>/* </a:t>
            </a:r>
            <a:r>
              <a:rPr lang="zh-CN" altLang="en-US" dirty="0" smtClean="0"/>
              <a:t>定义</a:t>
            </a:r>
            <a:r>
              <a:rPr lang="en-US" dirty="0" err="1" smtClean="0"/>
              <a:t>irq</a:t>
            </a:r>
            <a:r>
              <a:rPr lang="zh-CN" altLang="en-US" dirty="0" smtClean="0"/>
              <a:t>处理例程</a:t>
            </a:r>
            <a:r>
              <a:rPr lang="en-US" dirty="0" smtClean="0"/>
              <a:t> */</a:t>
            </a:r>
            <a:endParaRPr lang="zh-CN" altLang="en-US" dirty="0" smtClean="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en-US" dirty="0" smtClean="0"/>
              <a:t>static void </a:t>
            </a:r>
            <a:r>
              <a:rPr lang="en-US" dirty="0" err="1" smtClean="0"/>
              <a:t>ack_irq</a:t>
            </a:r>
            <a:r>
              <a:rPr lang="en-US" dirty="0" smtClean="0"/>
              <a:t>(unsigned </a:t>
            </a:r>
            <a:r>
              <a:rPr lang="en-US" dirty="0" err="1" smtClean="0"/>
              <a:t>int</a:t>
            </a:r>
            <a:r>
              <a:rPr lang="en-US" dirty="0" smtClean="0"/>
              <a:t> </a:t>
            </a:r>
            <a:r>
              <a:rPr lang="en-US" dirty="0" err="1" smtClean="0"/>
              <a:t>irq</a:t>
            </a:r>
            <a:r>
              <a:rPr lang="en-US" dirty="0" smtClean="0"/>
              <a:t>)</a:t>
            </a:r>
            <a:endParaRPr lang="zh-CN" altLang="en-US" dirty="0" smtClean="0"/>
          </a:p>
          <a:p>
            <a:r>
              <a:rPr lang="en-US" dirty="0" smtClean="0"/>
              <a:t>{</a:t>
            </a:r>
            <a:endParaRPr lang="zh-CN" altLang="en-US" dirty="0" smtClean="0"/>
          </a:p>
          <a:p>
            <a:r>
              <a:rPr lang="en-US" dirty="0" smtClean="0"/>
              <a:t>    </a:t>
            </a:r>
            <a:r>
              <a:rPr lang="en-US" dirty="0" err="1" smtClean="0"/>
              <a:t>rSRCPND</a:t>
            </a:r>
            <a:r>
              <a:rPr lang="en-US" dirty="0" smtClean="0"/>
              <a:t> = (1 &lt;&lt; </a:t>
            </a:r>
            <a:r>
              <a:rPr lang="en-US" dirty="0" err="1" smtClean="0"/>
              <a:t>irq</a:t>
            </a:r>
            <a:r>
              <a:rPr lang="en-US" dirty="0" smtClean="0"/>
              <a:t>);</a:t>
            </a:r>
            <a:endParaRPr lang="zh-CN" altLang="en-US" dirty="0" smtClean="0"/>
          </a:p>
          <a:p>
            <a:r>
              <a:rPr lang="en-US" dirty="0" smtClean="0"/>
              <a:t>    </a:t>
            </a:r>
            <a:r>
              <a:rPr lang="en-US" dirty="0" err="1" smtClean="0"/>
              <a:t>rINTPND</a:t>
            </a:r>
            <a:r>
              <a:rPr lang="en-US" dirty="0" smtClean="0"/>
              <a:t> = (1 &lt;&lt; </a:t>
            </a:r>
            <a:r>
              <a:rPr lang="en-US" dirty="0" err="1" smtClean="0"/>
              <a:t>irq</a:t>
            </a:r>
            <a:r>
              <a:rPr lang="en-US" dirty="0" smtClean="0"/>
              <a:t>);</a:t>
            </a:r>
            <a:endParaRPr lang="zh-CN" altLang="en-US" dirty="0" smtClean="0"/>
          </a:p>
          <a:p>
            <a:r>
              <a:rPr lang="en-US" dirty="0" smtClean="0"/>
              <a:t>}</a:t>
            </a:r>
            <a:endParaRPr lang="zh-CN" altLang="en-US" dirty="0" smtClean="0"/>
          </a:p>
          <a:p>
            <a:r>
              <a:rPr lang="en-US" dirty="0" smtClean="0"/>
              <a:t>static void </a:t>
            </a:r>
            <a:r>
              <a:rPr lang="en-US" dirty="0" err="1" smtClean="0"/>
              <a:t>mask_irq</a:t>
            </a:r>
            <a:r>
              <a:rPr lang="en-US" dirty="0" smtClean="0"/>
              <a:t>(unsigned </a:t>
            </a:r>
            <a:r>
              <a:rPr lang="en-US" dirty="0" err="1" smtClean="0"/>
              <a:t>int</a:t>
            </a:r>
            <a:r>
              <a:rPr lang="en-US" dirty="0" smtClean="0"/>
              <a:t> </a:t>
            </a:r>
            <a:r>
              <a:rPr lang="en-US" dirty="0" err="1" smtClean="0"/>
              <a:t>irq</a:t>
            </a:r>
            <a:r>
              <a:rPr lang="en-US" dirty="0" smtClean="0"/>
              <a:t>)</a:t>
            </a:r>
            <a:endParaRPr lang="zh-CN" altLang="en-US" dirty="0" smtClean="0"/>
          </a:p>
          <a:p>
            <a:r>
              <a:rPr lang="en-US" dirty="0" smtClean="0"/>
              <a:t>{</a:t>
            </a:r>
            <a:endParaRPr lang="zh-CN" altLang="en-US" dirty="0" smtClean="0"/>
          </a:p>
          <a:p>
            <a:r>
              <a:rPr lang="en-US" dirty="0" smtClean="0"/>
              <a:t>    </a:t>
            </a:r>
            <a:r>
              <a:rPr lang="en-US" dirty="0" err="1" smtClean="0"/>
              <a:t>rINTMSK</a:t>
            </a:r>
            <a:r>
              <a:rPr lang="en-US" dirty="0" smtClean="0"/>
              <a:t> |= (1 &lt;&lt; </a:t>
            </a:r>
            <a:r>
              <a:rPr lang="en-US" dirty="0" err="1" smtClean="0"/>
              <a:t>irq</a:t>
            </a:r>
            <a:r>
              <a:rPr lang="en-US" dirty="0" smtClean="0"/>
              <a:t>);</a:t>
            </a:r>
            <a:endParaRPr lang="zh-CN" altLang="en-US" dirty="0" smtClean="0"/>
          </a:p>
          <a:p>
            <a:r>
              <a:rPr lang="en-US" dirty="0" smtClean="0"/>
              <a:t>}</a:t>
            </a:r>
            <a:endParaRPr lang="zh-CN" altLang="en-US" dirty="0" smtClean="0"/>
          </a:p>
          <a:p>
            <a:r>
              <a:rPr lang="en-US" dirty="0" smtClean="0"/>
              <a:t>static void </a:t>
            </a:r>
            <a:r>
              <a:rPr lang="en-US" dirty="0" err="1" smtClean="0"/>
              <a:t>unmask_irq</a:t>
            </a:r>
            <a:r>
              <a:rPr lang="en-US" dirty="0" smtClean="0"/>
              <a:t>(unsigned </a:t>
            </a:r>
            <a:r>
              <a:rPr lang="en-US" dirty="0" err="1" smtClean="0"/>
              <a:t>int</a:t>
            </a:r>
            <a:r>
              <a:rPr lang="en-US" dirty="0" smtClean="0"/>
              <a:t> </a:t>
            </a:r>
            <a:r>
              <a:rPr lang="en-US" dirty="0" err="1" smtClean="0"/>
              <a:t>irq</a:t>
            </a:r>
            <a:r>
              <a:rPr lang="en-US" dirty="0" smtClean="0"/>
              <a:t>)</a:t>
            </a:r>
            <a:endParaRPr lang="zh-CN" altLang="en-US" dirty="0" smtClean="0"/>
          </a:p>
          <a:p>
            <a:r>
              <a:rPr lang="en-US" dirty="0" smtClean="0"/>
              <a:t>{</a:t>
            </a:r>
            <a:endParaRPr lang="zh-CN" altLang="en-US" dirty="0" smtClean="0"/>
          </a:p>
          <a:p>
            <a:r>
              <a:rPr lang="en-US" dirty="0" smtClean="0"/>
              <a:t>    </a:t>
            </a:r>
            <a:r>
              <a:rPr lang="en-US" dirty="0" err="1" smtClean="0"/>
              <a:t>rINTMSK</a:t>
            </a:r>
            <a:r>
              <a:rPr lang="en-US" dirty="0" smtClean="0"/>
              <a:t> &amp;= ~(1 &lt;&lt; </a:t>
            </a:r>
            <a:r>
              <a:rPr lang="en-US" dirty="0" err="1" smtClean="0"/>
              <a:t>irq</a:t>
            </a:r>
            <a:r>
              <a:rPr lang="en-US" dirty="0" smtClean="0"/>
              <a:t>);</a:t>
            </a:r>
            <a:endParaRPr lang="zh-CN" altLang="en-US" dirty="0" smtClean="0"/>
          </a:p>
          <a:p>
            <a:r>
              <a:rPr lang="en-US" dirty="0" smtClean="0"/>
              <a:t>}</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dirty="0" smtClean="0"/>
              <a:t>/* </a:t>
            </a:r>
            <a:r>
              <a:rPr lang="zh-CN" altLang="en-US" dirty="0" smtClean="0"/>
              <a:t>用于</a:t>
            </a:r>
            <a:r>
              <a:rPr lang="en-US" dirty="0" smtClean="0"/>
              <a:t>EINT? */</a:t>
            </a:r>
            <a:endParaRPr lang="zh-CN" altLang="en-US" dirty="0" smtClean="0"/>
          </a:p>
          <a:p>
            <a:r>
              <a:rPr lang="en-US" dirty="0" smtClean="0"/>
              <a:t>static void EINT4_23ack_irq(unsigned </a:t>
            </a:r>
            <a:r>
              <a:rPr lang="en-US" dirty="0" err="1" smtClean="0"/>
              <a:t>int</a:t>
            </a:r>
            <a:r>
              <a:rPr lang="en-US" dirty="0" smtClean="0"/>
              <a:t> </a:t>
            </a:r>
            <a:r>
              <a:rPr lang="en-US" dirty="0" err="1" smtClean="0"/>
              <a:t>irq</a:t>
            </a:r>
            <a:r>
              <a:rPr lang="en-US" dirty="0" smtClean="0"/>
              <a:t>)</a:t>
            </a:r>
            <a:endParaRPr lang="zh-CN" altLang="en-US" dirty="0" smtClean="0"/>
          </a:p>
          <a:p>
            <a:r>
              <a:rPr lang="en-US" dirty="0" smtClean="0"/>
              <a:t>{</a:t>
            </a:r>
            <a:endParaRPr lang="zh-CN" altLang="en-US" dirty="0" smtClean="0"/>
          </a:p>
          <a:p>
            <a:r>
              <a:rPr lang="en-US" dirty="0" smtClean="0"/>
              <a:t>    </a:t>
            </a:r>
            <a:r>
              <a:rPr lang="en-US" dirty="0" err="1" smtClean="0"/>
              <a:t>irq</a:t>
            </a:r>
            <a:r>
              <a:rPr lang="en-US" dirty="0" smtClean="0"/>
              <a:t> = EINT_OFFSET(</a:t>
            </a:r>
            <a:r>
              <a:rPr lang="en-US" dirty="0" err="1" smtClean="0"/>
              <a:t>irq</a:t>
            </a:r>
            <a:r>
              <a:rPr lang="en-US" dirty="0" smtClean="0"/>
              <a:t>);</a:t>
            </a:r>
            <a:endParaRPr lang="zh-CN" altLang="en-US" dirty="0" smtClean="0"/>
          </a:p>
          <a:p>
            <a:r>
              <a:rPr lang="en-US" dirty="0" smtClean="0"/>
              <a:t>    </a:t>
            </a:r>
            <a:r>
              <a:rPr lang="en-US" dirty="0" err="1" smtClean="0"/>
              <a:t>rEINTPEND</a:t>
            </a:r>
            <a:r>
              <a:rPr lang="en-US" dirty="0" smtClean="0"/>
              <a:t> = (1 &lt;&lt; </a:t>
            </a:r>
            <a:r>
              <a:rPr lang="en-US" dirty="0" err="1" smtClean="0"/>
              <a:t>irq</a:t>
            </a:r>
            <a:r>
              <a:rPr lang="en-US" dirty="0" smtClean="0"/>
              <a:t>);</a:t>
            </a:r>
            <a:endParaRPr lang="zh-CN" altLang="en-US" dirty="0" smtClean="0"/>
          </a:p>
          <a:p>
            <a:r>
              <a:rPr lang="en-US" dirty="0" smtClean="0"/>
              <a:t> </a:t>
            </a:r>
            <a:endParaRPr lang="zh-CN" altLang="en-US" dirty="0" smtClean="0"/>
          </a:p>
          <a:p>
            <a:r>
              <a:rPr lang="en-US" dirty="0" smtClean="0"/>
              <a:t>    if (</a:t>
            </a:r>
            <a:r>
              <a:rPr lang="en-US" dirty="0" err="1" smtClean="0"/>
              <a:t>irq</a:t>
            </a:r>
            <a:r>
              <a:rPr lang="en-US" dirty="0" smtClean="0"/>
              <a:t> &lt; EINT_OFFSET(IRQ_EINT8)) {</a:t>
            </a:r>
            <a:endParaRPr lang="zh-CN" altLang="en-US" dirty="0" smtClean="0"/>
          </a:p>
          <a:p>
            <a:r>
              <a:rPr lang="en-US" dirty="0" smtClean="0"/>
              <a:t>        </a:t>
            </a:r>
            <a:r>
              <a:rPr lang="en-US" dirty="0" err="1" smtClean="0"/>
              <a:t>ClearPending</a:t>
            </a:r>
            <a:r>
              <a:rPr lang="en-US" dirty="0" smtClean="0"/>
              <a:t>(SHIFT_EINT4_7);</a:t>
            </a:r>
            <a:endParaRPr lang="zh-CN" altLang="en-US" dirty="0" smtClean="0"/>
          </a:p>
          <a:p>
            <a:r>
              <a:rPr lang="en-US" dirty="0" smtClean="0"/>
              <a:t>    } else {</a:t>
            </a:r>
            <a:endParaRPr lang="zh-CN" altLang="en-US" dirty="0" smtClean="0"/>
          </a:p>
          <a:p>
            <a:r>
              <a:rPr lang="en-US" dirty="0" smtClean="0"/>
              <a:t>        </a:t>
            </a:r>
            <a:r>
              <a:rPr lang="en-US" dirty="0" err="1" smtClean="0"/>
              <a:t>ClearPending</a:t>
            </a:r>
            <a:r>
              <a:rPr lang="en-US" dirty="0" smtClean="0"/>
              <a:t>(SHIFT_EINT8_23);</a:t>
            </a:r>
            <a:endParaRPr lang="zh-CN" altLang="en-US" dirty="0" smtClean="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smtClean="0"/>
              <a:t/>
            </a:r>
            <a:br>
              <a:rPr lang="en-US" altLang="zh-CN" dirty="0" smtClean="0"/>
            </a:br>
            <a:r>
              <a:rPr lang="en-US" dirty="0" smtClean="0"/>
              <a:t> ARM</a:t>
            </a:r>
            <a:r>
              <a:rPr lang="zh-CN" altLang="en-US" dirty="0" smtClean="0"/>
              <a:t>中断</a:t>
            </a:r>
            <a:br>
              <a:rPr lang="zh-CN" altLang="en-US" dirty="0" smtClean="0"/>
            </a:br>
            <a:endParaRPr lang="zh-CN" alt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047750" y="1376369"/>
            <a:ext cx="7048500" cy="1666875"/>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1052513" y="3019443"/>
            <a:ext cx="7038975" cy="2981325"/>
          </a:xfrm>
          <a:prstGeom prst="rect">
            <a:avLst/>
          </a:prstGeom>
          <a:noFill/>
          <a:ln w="9525">
            <a:noFill/>
            <a:miter lim="800000"/>
            <a:headEnd/>
            <a:tailEnd/>
          </a:ln>
          <a:effectLst/>
        </p:spPr>
      </p:pic>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dirty="0" smtClean="0"/>
              <a:t> }</a:t>
            </a:r>
            <a:endParaRPr lang="zh-CN" altLang="en-US" dirty="0" smtClean="0"/>
          </a:p>
          <a:p>
            <a:r>
              <a:rPr lang="en-US" dirty="0" smtClean="0"/>
              <a:t>}</a:t>
            </a:r>
            <a:endParaRPr lang="zh-CN" altLang="en-US" dirty="0" smtClean="0"/>
          </a:p>
          <a:p>
            <a:r>
              <a:rPr lang="en-US" dirty="0" smtClean="0"/>
              <a:t>static void EINT4_23mask_irq(unsigned </a:t>
            </a:r>
            <a:r>
              <a:rPr lang="en-US" dirty="0" err="1" smtClean="0"/>
              <a:t>int</a:t>
            </a:r>
            <a:r>
              <a:rPr lang="en-US" dirty="0" smtClean="0"/>
              <a:t> </a:t>
            </a:r>
            <a:r>
              <a:rPr lang="en-US" dirty="0" err="1" smtClean="0"/>
              <a:t>irq</a:t>
            </a:r>
            <a:r>
              <a:rPr lang="en-US" dirty="0" smtClean="0"/>
              <a:t>)</a:t>
            </a:r>
            <a:endParaRPr lang="zh-CN" altLang="en-US" dirty="0" smtClean="0"/>
          </a:p>
          <a:p>
            <a:r>
              <a:rPr lang="en-US" dirty="0" smtClean="0"/>
              <a:t>{</a:t>
            </a:r>
            <a:endParaRPr lang="zh-CN" altLang="en-US" dirty="0" smtClean="0"/>
          </a:p>
          <a:p>
            <a:r>
              <a:rPr lang="en-US" dirty="0" smtClean="0"/>
              <a:t>    </a:t>
            </a:r>
            <a:r>
              <a:rPr lang="en-US" dirty="0" err="1" smtClean="0"/>
              <a:t>irq</a:t>
            </a:r>
            <a:r>
              <a:rPr lang="en-US" dirty="0" smtClean="0"/>
              <a:t> = EINT_OFFSET(</a:t>
            </a:r>
            <a:r>
              <a:rPr lang="en-US" dirty="0" err="1" smtClean="0"/>
              <a:t>irq</a:t>
            </a:r>
            <a:r>
              <a:rPr lang="en-US" dirty="0" smtClean="0"/>
              <a:t>);</a:t>
            </a:r>
            <a:endParaRPr lang="zh-CN" altLang="en-US" dirty="0" smtClean="0"/>
          </a:p>
          <a:p>
            <a:r>
              <a:rPr lang="en-US" dirty="0" smtClean="0"/>
              <a:t>    </a:t>
            </a:r>
            <a:r>
              <a:rPr lang="en-US" dirty="0" err="1" smtClean="0"/>
              <a:t>rEINTMASK</a:t>
            </a:r>
            <a:r>
              <a:rPr lang="en-US" dirty="0" smtClean="0"/>
              <a:t> |= (1 &lt;&lt; </a:t>
            </a:r>
            <a:r>
              <a:rPr lang="en-US" dirty="0" err="1" smtClean="0"/>
              <a:t>irq</a:t>
            </a:r>
            <a:r>
              <a:rPr lang="en-US" dirty="0" smtClean="0"/>
              <a:t>);</a:t>
            </a:r>
            <a:endParaRPr lang="zh-CN" altLang="en-US" dirty="0" smtClean="0"/>
          </a:p>
          <a:p>
            <a:r>
              <a:rPr lang="en-US" dirty="0" smtClean="0"/>
              <a:t>}</a:t>
            </a:r>
            <a:endParaRPr lang="zh-CN" altLang="en-US" dirty="0" smtClean="0"/>
          </a:p>
          <a:p>
            <a:r>
              <a:rPr lang="en-US" dirty="0" smtClean="0"/>
              <a:t>static void EINT4_23unmask_irq(unsigned </a:t>
            </a:r>
            <a:r>
              <a:rPr lang="en-US" dirty="0" err="1" smtClean="0"/>
              <a:t>int</a:t>
            </a:r>
            <a:r>
              <a:rPr lang="en-US" dirty="0" smtClean="0"/>
              <a:t> </a:t>
            </a:r>
            <a:r>
              <a:rPr lang="en-US" dirty="0" err="1" smtClean="0"/>
              <a:t>irq</a:t>
            </a:r>
            <a:r>
              <a:rPr lang="en-US" dirty="0" smtClean="0"/>
              <a:t>)</a:t>
            </a:r>
            <a:endParaRPr lang="zh-CN" altLang="en-US" dirty="0" smtClean="0"/>
          </a:p>
          <a:p>
            <a:r>
              <a:rPr lang="en-US" dirty="0" smtClean="0"/>
              <a:t>{</a:t>
            </a:r>
            <a:endParaRPr lang="zh-CN" altLang="en-US" dirty="0" smtClean="0"/>
          </a:p>
          <a:p>
            <a:r>
              <a:rPr lang="en-US" dirty="0" smtClean="0"/>
              <a:t>    </a:t>
            </a:r>
            <a:r>
              <a:rPr lang="en-US" dirty="0" err="1" smtClean="0"/>
              <a:t>rEINTMASK</a:t>
            </a:r>
            <a:r>
              <a:rPr lang="en-US" dirty="0" smtClean="0"/>
              <a:t> &amp;= ~(1 &lt;&lt; EINT_OFFSET(</a:t>
            </a:r>
            <a:r>
              <a:rPr lang="en-US" dirty="0" err="1" smtClean="0"/>
              <a:t>irq</a:t>
            </a:r>
            <a:r>
              <a:rPr lang="en-US" dirty="0" smtClean="0"/>
              <a:t>));</a:t>
            </a:r>
            <a:endParaRPr lang="zh-CN" altLang="en-US" dirty="0" smtClean="0"/>
          </a:p>
          <a:p>
            <a:r>
              <a:rPr lang="en-US" dirty="0" smtClean="0"/>
              <a:t>    if (</a:t>
            </a:r>
            <a:r>
              <a:rPr lang="en-US" dirty="0" err="1" smtClean="0"/>
              <a:t>irq</a:t>
            </a:r>
            <a:r>
              <a:rPr lang="en-US" dirty="0" smtClean="0"/>
              <a:t> &lt; IRQ_EINT8)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733754"/>
          </a:xfrm>
        </p:spPr>
        <p:txBody>
          <a:bodyPr>
            <a:normAutofit fontScale="55000" lnSpcReduction="20000"/>
          </a:bodyPr>
          <a:lstStyle/>
          <a:p>
            <a:r>
              <a:rPr lang="en-US" dirty="0" smtClean="0"/>
              <a:t> </a:t>
            </a:r>
            <a:r>
              <a:rPr lang="en-US" dirty="0" err="1" smtClean="0"/>
              <a:t>rINTMSK</a:t>
            </a:r>
            <a:r>
              <a:rPr lang="en-US" dirty="0" smtClean="0"/>
              <a:t> &amp;= ~(1 &lt;&lt; SHIFT_EINT4_7);</a:t>
            </a:r>
            <a:endParaRPr lang="zh-CN" altLang="en-US" dirty="0" smtClean="0"/>
          </a:p>
          <a:p>
            <a:r>
              <a:rPr lang="en-US" dirty="0" smtClean="0"/>
              <a:t>    } else {</a:t>
            </a:r>
            <a:endParaRPr lang="zh-CN" altLang="en-US" dirty="0" smtClean="0"/>
          </a:p>
          <a:p>
            <a:r>
              <a:rPr lang="en-US" dirty="0" smtClean="0"/>
              <a:t>      </a:t>
            </a:r>
            <a:r>
              <a:rPr lang="en-US" dirty="0" err="1" smtClean="0"/>
              <a:t>rINTMSK</a:t>
            </a:r>
            <a:r>
              <a:rPr lang="en-US" dirty="0" smtClean="0"/>
              <a:t> &amp;= ~(1 &lt;&lt; SHIFT_EINT8_23);</a:t>
            </a:r>
            <a:endParaRPr lang="zh-CN" altLang="en-US" dirty="0" smtClean="0"/>
          </a:p>
          <a:p>
            <a:r>
              <a:rPr lang="en-US" dirty="0" smtClean="0"/>
              <a:t>    }</a:t>
            </a:r>
            <a:endParaRPr lang="zh-CN" altLang="en-US" dirty="0" smtClean="0"/>
          </a:p>
          <a:p>
            <a:r>
              <a:rPr lang="en-US" dirty="0" smtClean="0"/>
              <a:t>}</a:t>
            </a:r>
            <a:endParaRPr lang="zh-CN" altLang="en-US" dirty="0" smtClean="0"/>
          </a:p>
          <a:p>
            <a:r>
              <a:rPr lang="en-US" dirty="0" smtClean="0"/>
              <a:t> </a:t>
            </a:r>
            <a:endParaRPr lang="zh-CN" altLang="en-US" dirty="0" smtClean="0"/>
          </a:p>
          <a:p>
            <a:r>
              <a:rPr lang="en-US" dirty="0" smtClean="0"/>
              <a:t>void </a:t>
            </a:r>
            <a:r>
              <a:rPr lang="en-US" dirty="0" err="1" smtClean="0"/>
              <a:t>ISR_Init</a:t>
            </a:r>
            <a:r>
              <a:rPr lang="en-US" dirty="0" smtClean="0"/>
              <a:t>(void)</a:t>
            </a:r>
            <a:endParaRPr lang="zh-CN" altLang="en-US" dirty="0" smtClean="0"/>
          </a:p>
          <a:p>
            <a:r>
              <a:rPr lang="en-US" dirty="0" smtClean="0"/>
              <a:t>{</a:t>
            </a:r>
            <a:endParaRPr lang="zh-CN" altLang="en-US" dirty="0" smtClean="0"/>
          </a:p>
          <a:p>
            <a:r>
              <a:rPr lang="en-US" dirty="0" smtClean="0"/>
              <a:t>    </a:t>
            </a:r>
            <a:r>
              <a:rPr lang="en-US" dirty="0" err="1" smtClean="0"/>
              <a:t>int</a:t>
            </a:r>
            <a:r>
              <a:rPr lang="en-US" dirty="0" smtClean="0"/>
              <a:t> </a:t>
            </a:r>
            <a:r>
              <a:rPr lang="en-US" dirty="0" err="1" smtClean="0"/>
              <a:t>irq</a:t>
            </a:r>
            <a:r>
              <a:rPr lang="en-US" dirty="0" smtClean="0"/>
              <a:t>;</a:t>
            </a:r>
            <a:endParaRPr lang="zh-CN" altLang="en-US" dirty="0" smtClean="0"/>
          </a:p>
          <a:p>
            <a:r>
              <a:rPr lang="en-US" dirty="0" smtClean="0"/>
              <a:t>    //FIQ disable and disable all interrupt</a:t>
            </a:r>
            <a:endParaRPr lang="zh-CN" altLang="en-US" dirty="0" smtClean="0"/>
          </a:p>
          <a:p>
            <a:r>
              <a:rPr lang="en-US" dirty="0" smtClean="0"/>
              <a:t>    </a:t>
            </a:r>
            <a:r>
              <a:rPr lang="en-US" dirty="0" err="1" smtClean="0"/>
              <a:t>rINTMOD</a:t>
            </a:r>
            <a:r>
              <a:rPr lang="en-US" dirty="0" smtClean="0"/>
              <a:t>     = 0x0;      	//All=IRQ mode</a:t>
            </a:r>
            <a:endParaRPr lang="zh-CN" altLang="en-US" dirty="0" smtClean="0"/>
          </a:p>
          <a:p>
            <a:r>
              <a:rPr lang="en-US" dirty="0" smtClean="0"/>
              <a:t>    </a:t>
            </a:r>
            <a:r>
              <a:rPr lang="en-US" dirty="0" err="1" smtClean="0"/>
              <a:t>rINTMSK</a:t>
            </a:r>
            <a:r>
              <a:rPr lang="en-US" dirty="0" smtClean="0"/>
              <a:t>     = BIT_ALLMSK;  	//All interrupt is masked.</a:t>
            </a:r>
            <a:endParaRPr lang="zh-CN" altLang="en-US" dirty="0" smtClean="0"/>
          </a:p>
          <a:p>
            <a:r>
              <a:rPr lang="en-US" dirty="0" smtClean="0"/>
              <a:t>    </a:t>
            </a:r>
            <a:r>
              <a:rPr lang="en-US" dirty="0" err="1" smtClean="0"/>
              <a:t>rINTSUBMSK</a:t>
            </a:r>
            <a:r>
              <a:rPr lang="en-US" dirty="0" smtClean="0"/>
              <a:t>  = BIT_SUB_ALLMSK;  	//All sub-interrupt is masked</a:t>
            </a:r>
            <a:endParaRPr lang="zh-CN" altLang="en-US" dirty="0" smtClean="0"/>
          </a:p>
          <a:p>
            <a:r>
              <a:rPr lang="en-US" dirty="0" smtClean="0"/>
              <a:t>    // Define </a:t>
            </a:r>
            <a:r>
              <a:rPr lang="en-US" dirty="0" err="1" smtClean="0"/>
              <a:t>irq</a:t>
            </a:r>
            <a:r>
              <a:rPr lang="en-US" dirty="0" smtClean="0"/>
              <a:t> handler</a:t>
            </a:r>
            <a:endParaRPr lang="zh-CN" altLang="en-US" dirty="0" smtClean="0"/>
          </a:p>
          <a:p>
            <a:r>
              <a:rPr lang="en-US" dirty="0" smtClean="0"/>
              <a:t>    for (</a:t>
            </a:r>
            <a:r>
              <a:rPr lang="en-US" dirty="0" err="1" smtClean="0"/>
              <a:t>irq</a:t>
            </a:r>
            <a:r>
              <a:rPr lang="en-US" dirty="0" smtClean="0"/>
              <a:t>=0; </a:t>
            </a:r>
            <a:r>
              <a:rPr lang="en-US" dirty="0" err="1" smtClean="0"/>
              <a:t>irq</a:t>
            </a:r>
            <a:r>
              <a:rPr lang="en-US" dirty="0" smtClean="0"/>
              <a:t> &lt; NORMAL_IRQ_OFFSET; </a:t>
            </a:r>
            <a:r>
              <a:rPr lang="en-US" dirty="0" err="1" smtClean="0"/>
              <a:t>irq</a:t>
            </a:r>
            <a:r>
              <a:rPr lang="en-US" dirty="0" smtClean="0"/>
              <a:t>++) {</a:t>
            </a:r>
            <a:endParaRPr lang="zh-CN" altLang="en-US" dirty="0" smtClean="0"/>
          </a:p>
          <a:p>
            <a:r>
              <a:rPr lang="en-US" dirty="0" smtClean="0"/>
              <a:t>        </a:t>
            </a:r>
            <a:r>
              <a:rPr lang="en-US" dirty="0" err="1" smtClean="0"/>
              <a:t>InterruptFunc</a:t>
            </a:r>
            <a:r>
              <a:rPr lang="en-US" dirty="0" smtClean="0"/>
              <a:t>[</a:t>
            </a:r>
            <a:r>
              <a:rPr lang="en-US" dirty="0" err="1" smtClean="0"/>
              <a:t>irq</a:t>
            </a:r>
            <a:r>
              <a:rPr lang="en-US" dirty="0" smtClean="0"/>
              <a:t>].valid = 1;</a:t>
            </a:r>
            <a:endParaRPr lang="zh-CN" altLang="en-US" dirty="0" smtClean="0"/>
          </a:p>
          <a:p>
            <a:r>
              <a:rPr lang="en-US" dirty="0" smtClean="0"/>
              <a:t>        </a:t>
            </a:r>
            <a:r>
              <a:rPr lang="en-US" dirty="0" err="1" smtClean="0"/>
              <a:t>InterruptFunc</a:t>
            </a:r>
            <a:r>
              <a:rPr lang="en-US" dirty="0" smtClean="0"/>
              <a:t>[</a:t>
            </a:r>
            <a:r>
              <a:rPr lang="en-US" dirty="0" err="1" smtClean="0"/>
              <a:t>irq</a:t>
            </a:r>
            <a:r>
              <a:rPr lang="en-US" dirty="0" smtClean="0"/>
              <a:t>].</a:t>
            </a:r>
            <a:r>
              <a:rPr lang="en-US" dirty="0" err="1" smtClean="0"/>
              <a:t>ack_irq</a:t>
            </a:r>
            <a:r>
              <a:rPr lang="en-US" dirty="0" smtClean="0"/>
              <a:t> = </a:t>
            </a:r>
            <a:r>
              <a:rPr lang="en-US" dirty="0" err="1" smtClean="0"/>
              <a:t>ack_irq</a:t>
            </a:r>
            <a:r>
              <a:rPr lang="en-US" dirty="0" smtClean="0"/>
              <a:t>;</a:t>
            </a:r>
            <a:endParaRPr lang="zh-CN" altLang="en-US" dirty="0" smtClean="0"/>
          </a:p>
          <a:p>
            <a:r>
              <a:rPr lang="en-US" dirty="0" smtClean="0"/>
              <a:t>        </a:t>
            </a:r>
            <a:r>
              <a:rPr lang="en-US" dirty="0" err="1" smtClean="0"/>
              <a:t>InterruptFunc</a:t>
            </a:r>
            <a:r>
              <a:rPr lang="en-US" dirty="0" smtClean="0"/>
              <a:t>[</a:t>
            </a:r>
            <a:r>
              <a:rPr lang="en-US" dirty="0" err="1" smtClean="0"/>
              <a:t>irq</a:t>
            </a:r>
            <a:r>
              <a:rPr lang="en-US" dirty="0" smtClean="0"/>
              <a:t>].mask =  </a:t>
            </a:r>
            <a:r>
              <a:rPr lang="en-US" dirty="0" err="1" smtClean="0"/>
              <a:t>mask_irq</a:t>
            </a:r>
            <a:r>
              <a:rPr lang="en-US" dirty="0" smtClean="0"/>
              <a:t>;</a:t>
            </a:r>
            <a:endParaRPr lang="zh-CN" altLang="en-US" dirty="0" smtClean="0"/>
          </a:p>
          <a:p>
            <a:r>
              <a:rPr lang="en-US" dirty="0" smtClean="0"/>
              <a:t>        </a:t>
            </a:r>
            <a:r>
              <a:rPr lang="en-US" dirty="0" err="1" smtClean="0"/>
              <a:t>InterruptFunc</a:t>
            </a:r>
            <a:r>
              <a:rPr lang="en-US" dirty="0" smtClean="0"/>
              <a:t>[</a:t>
            </a:r>
            <a:r>
              <a:rPr lang="en-US" dirty="0" err="1" smtClean="0"/>
              <a:t>irq</a:t>
            </a:r>
            <a:r>
              <a:rPr lang="en-US" dirty="0" smtClean="0"/>
              <a:t>].unmask = </a:t>
            </a:r>
            <a:r>
              <a:rPr lang="en-US" dirty="0" err="1" smtClean="0"/>
              <a:t>unmask_irq</a:t>
            </a:r>
            <a:r>
              <a:rPr lang="en-US" dirty="0" smtClean="0"/>
              <a:t>;</a:t>
            </a:r>
            <a:endParaRPr lang="zh-CN" altLang="en-US" dirty="0" smtClean="0"/>
          </a:p>
          <a:p>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err="1" smtClean="0"/>
              <a:t>InterruptFunc</a:t>
            </a:r>
            <a:r>
              <a:rPr lang="en-US" dirty="0" smtClean="0"/>
              <a:t>[IRQ_RESERVED6].valid  = 0;</a:t>
            </a:r>
            <a:endParaRPr lang="zh-CN" altLang="en-US" dirty="0" smtClean="0"/>
          </a:p>
          <a:p>
            <a:r>
              <a:rPr lang="en-US" dirty="0" smtClean="0"/>
              <a:t>    </a:t>
            </a:r>
            <a:r>
              <a:rPr lang="en-US" dirty="0" err="1" smtClean="0"/>
              <a:t>InterruptFunc</a:t>
            </a:r>
            <a:r>
              <a:rPr lang="en-US" dirty="0" smtClean="0"/>
              <a:t>[IRQ_RESERVED24].valid = 0;</a:t>
            </a:r>
            <a:endParaRPr lang="zh-CN" altLang="en-US" dirty="0" smtClean="0"/>
          </a:p>
          <a:p>
            <a:r>
              <a:rPr lang="en-US" dirty="0" smtClean="0"/>
              <a:t>    </a:t>
            </a:r>
            <a:r>
              <a:rPr lang="en-US" dirty="0" err="1" smtClean="0"/>
              <a:t>InterruptFunc</a:t>
            </a:r>
            <a:r>
              <a:rPr lang="en-US" dirty="0" smtClean="0"/>
              <a:t>[IRQ_EINT4_7].valid    = 0;</a:t>
            </a:r>
            <a:endParaRPr lang="zh-CN" altLang="en-US" dirty="0" smtClean="0"/>
          </a:p>
          <a:p>
            <a:r>
              <a:rPr lang="en-US" dirty="0" smtClean="0"/>
              <a:t>    </a:t>
            </a:r>
            <a:r>
              <a:rPr lang="en-US" dirty="0" err="1" smtClean="0"/>
              <a:t>InterruptFunc</a:t>
            </a:r>
            <a:r>
              <a:rPr lang="en-US" dirty="0" smtClean="0"/>
              <a:t>[IRQ_EINT8_23].valid   = 0;</a:t>
            </a:r>
            <a:endParaRPr lang="zh-CN" altLang="en-US" dirty="0" smtClean="0"/>
          </a:p>
          <a:p>
            <a:r>
              <a:rPr lang="en-US" dirty="0" smtClean="0"/>
              <a:t>    </a:t>
            </a:r>
            <a:r>
              <a:rPr lang="en-US" dirty="0" err="1" smtClean="0"/>
              <a:t>InterruptFunc</a:t>
            </a:r>
            <a:r>
              <a:rPr lang="en-US" dirty="0" smtClean="0"/>
              <a:t>[IRQ_EINT0].valid      = 0;</a:t>
            </a:r>
            <a:endParaRPr lang="zh-CN" altLang="en-US" dirty="0" smtClean="0"/>
          </a:p>
          <a:p>
            <a:r>
              <a:rPr lang="en-US" dirty="0" smtClean="0"/>
              <a:t>    </a:t>
            </a:r>
            <a:r>
              <a:rPr lang="en-US" dirty="0" err="1" smtClean="0"/>
              <a:t>InterruptFunc</a:t>
            </a:r>
            <a:r>
              <a:rPr lang="en-US" dirty="0" smtClean="0"/>
              <a:t>[IRQ_EINT1].valid      = 0;</a:t>
            </a:r>
            <a:endParaRPr lang="zh-CN" altLang="en-US" dirty="0" smtClean="0"/>
          </a:p>
          <a:p>
            <a:r>
              <a:rPr lang="en-US" dirty="0" smtClean="0"/>
              <a:t>    </a:t>
            </a:r>
            <a:r>
              <a:rPr lang="en-US" dirty="0" err="1" smtClean="0"/>
              <a:t>InterruptFunc</a:t>
            </a:r>
            <a:r>
              <a:rPr lang="en-US" dirty="0" smtClean="0"/>
              <a:t>[IRQ_EINT2].valid      = 0;</a:t>
            </a:r>
            <a:endParaRPr lang="zh-CN" altLang="en-US" dirty="0" smtClean="0"/>
          </a:p>
          <a:p>
            <a:r>
              <a:rPr lang="en-US" dirty="0" smtClean="0"/>
              <a:t>    </a:t>
            </a:r>
            <a:r>
              <a:rPr lang="en-US" dirty="0" err="1" smtClean="0"/>
              <a:t>InterruptFunc</a:t>
            </a:r>
            <a:r>
              <a:rPr lang="en-US" dirty="0" smtClean="0"/>
              <a:t>[IRQ_EINT3].valid      = 0;</a:t>
            </a:r>
            <a:endParaRPr lang="zh-CN" altLang="en-US" dirty="0" smtClean="0"/>
          </a:p>
          <a:p>
            <a:r>
              <a:rPr lang="en-US" dirty="0" smtClean="0"/>
              <a:t>    for (</a:t>
            </a:r>
            <a:r>
              <a:rPr lang="en-US" dirty="0" err="1" smtClean="0"/>
              <a:t>irq</a:t>
            </a:r>
            <a:r>
              <a:rPr lang="en-US" dirty="0" smtClean="0"/>
              <a:t>=NORMAL_IRQ_OFFSET; </a:t>
            </a:r>
            <a:r>
              <a:rPr lang="en-US" dirty="0" err="1" smtClean="0"/>
              <a:t>irq</a:t>
            </a:r>
            <a:r>
              <a:rPr lang="en-US" dirty="0" smtClean="0"/>
              <a:t> &lt; EXT_IRQ_OFFSET; </a:t>
            </a:r>
            <a:r>
              <a:rPr lang="en-US" dirty="0" err="1" smtClean="0"/>
              <a:t>irq</a:t>
            </a:r>
            <a:r>
              <a:rPr lang="en-US" dirty="0" smtClean="0"/>
              <a:t>++) {</a:t>
            </a:r>
            <a:endParaRPr lang="zh-CN" altLang="en-US" dirty="0" smtClean="0"/>
          </a:p>
          <a:p>
            <a:r>
              <a:rPr lang="en-US" dirty="0" smtClean="0"/>
              <a:t>        </a:t>
            </a:r>
            <a:r>
              <a:rPr lang="en-US" dirty="0" err="1" smtClean="0"/>
              <a:t>InterruptFunc</a:t>
            </a:r>
            <a:r>
              <a:rPr lang="en-US" dirty="0" smtClean="0"/>
              <a:t>[</a:t>
            </a:r>
            <a:r>
              <a:rPr lang="en-US" dirty="0" err="1" smtClean="0"/>
              <a:t>irq</a:t>
            </a:r>
            <a:r>
              <a:rPr lang="en-US" dirty="0" smtClean="0"/>
              <a:t>].valid    = 0;</a:t>
            </a:r>
            <a:endParaRPr lang="zh-CN" altLang="en-US" dirty="0" smtClean="0"/>
          </a:p>
          <a:p>
            <a:r>
              <a:rPr lang="en-US" dirty="0" smtClean="0"/>
              <a:t>        </a:t>
            </a:r>
            <a:r>
              <a:rPr lang="en-US" dirty="0" err="1" smtClean="0"/>
              <a:t>InterruptFunc</a:t>
            </a:r>
            <a:r>
              <a:rPr lang="en-US" dirty="0" smtClean="0"/>
              <a:t>[</a:t>
            </a:r>
            <a:r>
              <a:rPr lang="en-US" dirty="0" err="1" smtClean="0"/>
              <a:t>irq</a:t>
            </a:r>
            <a:r>
              <a:rPr lang="en-US" dirty="0" smtClean="0"/>
              <a:t>].</a:t>
            </a:r>
            <a:r>
              <a:rPr lang="en-US" dirty="0" err="1" smtClean="0"/>
              <a:t>ack_irq</a:t>
            </a:r>
            <a:r>
              <a:rPr lang="en-US" dirty="0" smtClean="0"/>
              <a:t>  = EINT4_23ack_irq;</a:t>
            </a:r>
            <a:endParaRPr lang="zh-CN" altLang="en-US" dirty="0" smtClean="0"/>
          </a:p>
          <a:p>
            <a:r>
              <a:rPr lang="en-US" dirty="0" smtClean="0"/>
              <a:t>        </a:t>
            </a:r>
            <a:r>
              <a:rPr lang="en-US" dirty="0" err="1" smtClean="0"/>
              <a:t>InterruptFunc</a:t>
            </a:r>
            <a:r>
              <a:rPr lang="en-US" dirty="0" smtClean="0"/>
              <a:t>[</a:t>
            </a:r>
            <a:r>
              <a:rPr lang="en-US" dirty="0" err="1" smtClean="0"/>
              <a:t>irq</a:t>
            </a:r>
            <a:r>
              <a:rPr lang="en-US" dirty="0" smtClean="0"/>
              <a:t>].mask     = EINT4_23mask_irq;</a:t>
            </a:r>
            <a:endParaRPr lang="zh-CN" altLang="en-US" dirty="0" smtClean="0"/>
          </a:p>
          <a:p>
            <a:r>
              <a:rPr lang="en-US" dirty="0" smtClean="0"/>
              <a:t>        </a:t>
            </a:r>
            <a:r>
              <a:rPr lang="en-US" dirty="0" err="1" smtClean="0"/>
              <a:t>InterruptFunc</a:t>
            </a:r>
            <a:r>
              <a:rPr lang="en-US" dirty="0" smtClean="0"/>
              <a:t>[</a:t>
            </a:r>
            <a:r>
              <a:rPr lang="en-US" dirty="0" err="1" smtClean="0"/>
              <a:t>irq</a:t>
            </a:r>
            <a:r>
              <a:rPr lang="en-US" dirty="0" smtClean="0"/>
              <a:t>].unmask   = EINT4_23unmask_irq;</a:t>
            </a:r>
            <a:endParaRPr lang="zh-CN" altLang="en-US" dirty="0" smtClean="0"/>
          </a:p>
          <a:p>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for (</a:t>
            </a:r>
            <a:r>
              <a:rPr lang="en-US" dirty="0" err="1" smtClean="0"/>
              <a:t>irq</a:t>
            </a:r>
            <a:r>
              <a:rPr lang="en-US" dirty="0" smtClean="0"/>
              <a:t>=EXT_IRQ_OFFSET; </a:t>
            </a:r>
            <a:r>
              <a:rPr lang="en-US" dirty="0" err="1" smtClean="0"/>
              <a:t>irq</a:t>
            </a:r>
            <a:r>
              <a:rPr lang="en-US" dirty="0" smtClean="0"/>
              <a:t> &lt; SUB_IRQ_OFFSET; </a:t>
            </a:r>
            <a:r>
              <a:rPr lang="en-US" dirty="0" err="1" smtClean="0"/>
              <a:t>irq</a:t>
            </a:r>
            <a:r>
              <a:rPr lang="en-US" dirty="0" smtClean="0"/>
              <a:t>++) {</a:t>
            </a:r>
            <a:endParaRPr lang="zh-CN" altLang="en-US" dirty="0" smtClean="0"/>
          </a:p>
          <a:p>
            <a:r>
              <a:rPr lang="en-US" dirty="0" smtClean="0"/>
              <a:t>        </a:t>
            </a:r>
            <a:r>
              <a:rPr lang="en-US" dirty="0" err="1" smtClean="0"/>
              <a:t>InterruptFunc</a:t>
            </a:r>
            <a:r>
              <a:rPr lang="en-US" dirty="0" smtClean="0"/>
              <a:t>[</a:t>
            </a:r>
            <a:r>
              <a:rPr lang="en-US" dirty="0" err="1" smtClean="0"/>
              <a:t>irq</a:t>
            </a:r>
            <a:r>
              <a:rPr lang="en-US" dirty="0" smtClean="0"/>
              <a:t>].valid    = 1;</a:t>
            </a:r>
            <a:endParaRPr lang="zh-CN" altLang="en-US" dirty="0" smtClean="0"/>
          </a:p>
          <a:p>
            <a:r>
              <a:rPr lang="en-US" dirty="0" smtClean="0"/>
              <a:t>        </a:t>
            </a:r>
            <a:r>
              <a:rPr lang="en-US" dirty="0" err="1" smtClean="0"/>
              <a:t>InterruptFunc</a:t>
            </a:r>
            <a:r>
              <a:rPr lang="en-US" dirty="0" smtClean="0"/>
              <a:t>[</a:t>
            </a:r>
            <a:r>
              <a:rPr lang="en-US" dirty="0" err="1" smtClean="0"/>
              <a:t>irq</a:t>
            </a:r>
            <a:r>
              <a:rPr lang="en-US" dirty="0" smtClean="0"/>
              <a:t>].</a:t>
            </a:r>
            <a:r>
              <a:rPr lang="en-US" dirty="0" err="1" smtClean="0"/>
              <a:t>ack_irq</a:t>
            </a:r>
            <a:r>
              <a:rPr lang="en-US" dirty="0" smtClean="0"/>
              <a:t>  = </a:t>
            </a:r>
            <a:r>
              <a:rPr lang="en-US" dirty="0" err="1" smtClean="0"/>
              <a:t>SUB_ack_irq</a:t>
            </a:r>
            <a:r>
              <a:rPr lang="en-US" dirty="0" smtClean="0"/>
              <a:t>;</a:t>
            </a:r>
            <a:endParaRPr lang="zh-CN" altLang="en-US" dirty="0" smtClean="0"/>
          </a:p>
          <a:p>
            <a:r>
              <a:rPr lang="en-US" dirty="0" smtClean="0"/>
              <a:t>        </a:t>
            </a:r>
            <a:r>
              <a:rPr lang="en-US" dirty="0" err="1" smtClean="0"/>
              <a:t>InterruptFunc</a:t>
            </a:r>
            <a:r>
              <a:rPr lang="en-US" dirty="0" smtClean="0"/>
              <a:t>[</a:t>
            </a:r>
            <a:r>
              <a:rPr lang="en-US" dirty="0" err="1" smtClean="0"/>
              <a:t>irq</a:t>
            </a:r>
            <a:r>
              <a:rPr lang="en-US" dirty="0" smtClean="0"/>
              <a:t>].mask     = </a:t>
            </a:r>
            <a:r>
              <a:rPr lang="en-US" dirty="0" err="1" smtClean="0"/>
              <a:t>SUB_mask_irq</a:t>
            </a:r>
            <a:r>
              <a:rPr lang="en-US" dirty="0" smtClean="0"/>
              <a:t>;</a:t>
            </a:r>
            <a:endParaRPr lang="zh-CN" altLang="en-US" dirty="0" smtClean="0"/>
          </a:p>
          <a:p>
            <a:r>
              <a:rPr lang="en-US" dirty="0" smtClean="0"/>
              <a:t>        </a:t>
            </a:r>
            <a:r>
              <a:rPr lang="en-US" dirty="0" err="1" smtClean="0"/>
              <a:t>InterruptFunc</a:t>
            </a:r>
            <a:r>
              <a:rPr lang="en-US" dirty="0" smtClean="0"/>
              <a:t>[</a:t>
            </a:r>
            <a:r>
              <a:rPr lang="en-US" dirty="0" err="1" smtClean="0"/>
              <a:t>irq</a:t>
            </a:r>
            <a:r>
              <a:rPr lang="en-US" dirty="0" smtClean="0"/>
              <a:t>].unmask   = </a:t>
            </a:r>
            <a:r>
              <a:rPr lang="en-US" dirty="0" err="1" smtClean="0"/>
              <a:t>SUB_unmask_irq</a:t>
            </a:r>
            <a:r>
              <a:rPr lang="en-US" dirty="0" smtClean="0"/>
              <a:t>;</a:t>
            </a:r>
            <a:endParaRPr lang="zh-CN" altLang="en-US" dirty="0" smtClean="0"/>
          </a:p>
          <a:p>
            <a:r>
              <a:rPr lang="en-US" dirty="0" smtClean="0"/>
              <a:t>    }  </a:t>
            </a:r>
            <a:endParaRPr lang="zh-CN" altLang="en-US" dirty="0" smtClean="0"/>
          </a:p>
          <a:p>
            <a:r>
              <a:rPr lang="en-US" dirty="0" smtClean="0"/>
              <a:t>}</a:t>
            </a:r>
            <a:endParaRPr lang="zh-CN" altLang="en-US" dirty="0" smtClean="0"/>
          </a:p>
          <a:p>
            <a:r>
              <a:rPr lang="en-US" dirty="0" smtClean="0"/>
              <a:t> </a:t>
            </a:r>
            <a:endParaRPr lang="zh-CN" altLang="en-US" dirty="0" smtClean="0"/>
          </a:p>
          <a:p>
            <a:r>
              <a:rPr lang="zh-CN" altLang="en-US" dirty="0" smtClean="0"/>
              <a:t>涉及</a:t>
            </a:r>
            <a:r>
              <a:rPr lang="en-US" dirty="0" smtClean="0"/>
              <a:t>IIC</a:t>
            </a:r>
            <a:r>
              <a:rPr lang="zh-CN" altLang="en-US" dirty="0" smtClean="0"/>
              <a:t>的主要定义及函数如下：</a:t>
            </a:r>
          </a:p>
          <a:p>
            <a:r>
              <a:rPr lang="en-US" dirty="0" smtClean="0"/>
              <a:t> </a:t>
            </a:r>
            <a:endParaRPr lang="zh-CN" altLang="en-US" dirty="0" smtClean="0"/>
          </a:p>
          <a:p>
            <a:r>
              <a:rPr lang="en-US" dirty="0" smtClean="0"/>
              <a:t>//MEGA8</a:t>
            </a:r>
            <a:endParaRPr lang="zh-CN" altLang="en-US" dirty="0" smtClean="0"/>
          </a:p>
          <a:p>
            <a:r>
              <a:rPr lang="en-US" dirty="0" smtClean="0"/>
              <a:t>#define I2COWNER_ADDRESS      (0x10&gt;&gt;1)</a:t>
            </a:r>
            <a:endParaRPr lang="zh-CN" altLang="en-US" dirty="0" smtClean="0"/>
          </a:p>
          <a:p>
            <a:r>
              <a:rPr lang="en-US" dirty="0" smtClean="0"/>
              <a:t>#define MEGA8_I2CADDRESS      (0x60) </a:t>
            </a:r>
            <a:endParaRPr lang="zh-CN" altLang="en-US" dirty="0" smtClean="0"/>
          </a:p>
          <a:p>
            <a:r>
              <a:rPr lang="en-US" dirty="0" smtClean="0"/>
              <a:t>#define CMD_CTRL_BASE          0x0</a:t>
            </a:r>
            <a:endParaRPr lang="zh-CN" altLang="en-US" dirty="0" smtClean="0"/>
          </a:p>
          <a:p>
            <a:r>
              <a:rPr lang="en-US" dirty="0" smtClean="0"/>
              <a:t>#define CMD_CTRL            (CMD_CTRL_BASE+0)			//</a:t>
            </a:r>
            <a:r>
              <a:rPr lang="zh-CN" altLang="en-US" dirty="0" smtClean="0"/>
              <a:t>控制字</a:t>
            </a:r>
          </a:p>
          <a:p>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42984"/>
            <a:ext cx="8229600" cy="5214974"/>
          </a:xfrm>
        </p:spPr>
        <p:txBody>
          <a:bodyPr>
            <a:normAutofit fontScale="55000" lnSpcReduction="20000"/>
          </a:bodyPr>
          <a:lstStyle/>
          <a:p>
            <a:r>
              <a:rPr lang="en-US" dirty="0" smtClean="0"/>
              <a:t>#define CMD_MST_ADDR        (CMD_CTRL_BASE+1)			//</a:t>
            </a:r>
            <a:r>
              <a:rPr lang="zh-CN" altLang="en-US" dirty="0" smtClean="0"/>
              <a:t>主控端地址</a:t>
            </a:r>
          </a:p>
          <a:p>
            <a:r>
              <a:rPr lang="en-US" dirty="0" smtClean="0"/>
              <a:t>#define CMD_GET_MKEY        (CMD_CTRL_BASE+2)			//</a:t>
            </a:r>
            <a:r>
              <a:rPr lang="zh-CN" altLang="en-US" dirty="0" smtClean="0"/>
              <a:t>读取扫描键盘码</a:t>
            </a:r>
          </a:p>
          <a:p>
            <a:r>
              <a:rPr lang="en-US" dirty="0" smtClean="0"/>
              <a:t>#define CMD_GET_TEST1        (CMD_CTRL_BASE+0xa)		//</a:t>
            </a:r>
            <a:r>
              <a:rPr lang="zh-CN" altLang="en-US" dirty="0" smtClean="0"/>
              <a:t>读取测试寄存器</a:t>
            </a:r>
          </a:p>
          <a:p>
            <a:r>
              <a:rPr lang="en-US" dirty="0" smtClean="0"/>
              <a:t>#define </a:t>
            </a:r>
            <a:r>
              <a:rPr lang="en-US" dirty="0" err="1" smtClean="0"/>
              <a:t>CTRL_MKEn</a:t>
            </a:r>
            <a:r>
              <a:rPr lang="en-US" dirty="0" smtClean="0"/>
              <a:t>            (1&lt;&lt;3)              		//</a:t>
            </a:r>
            <a:r>
              <a:rPr lang="zh-CN" altLang="en-US" dirty="0" smtClean="0"/>
              <a:t>扫描键盘开启</a:t>
            </a:r>
          </a:p>
          <a:p>
            <a:r>
              <a:rPr lang="en-US" dirty="0" smtClean="0"/>
              <a:t>#define MCU_IICCON            (IICCON_ACKEN  | IICCON_INTR | IICCON_CLKPRE</a:t>
            </a:r>
            <a:r>
              <a:rPr lang="zh-CN" altLang="en-US" dirty="0" smtClean="0"/>
              <a:t>（</a:t>
            </a:r>
            <a:r>
              <a:rPr lang="en-US" dirty="0" smtClean="0"/>
              <a:t>7</a:t>
            </a:r>
            <a:r>
              <a:rPr lang="zh-CN" altLang="en-US" dirty="0" smtClean="0"/>
              <a:t>）</a:t>
            </a:r>
            <a:r>
              <a:rPr lang="en-US" dirty="0" smtClean="0"/>
              <a:t>)</a:t>
            </a:r>
            <a:endParaRPr lang="zh-CN" altLang="en-US" dirty="0" smtClean="0"/>
          </a:p>
          <a:p>
            <a:r>
              <a:rPr lang="en-US" dirty="0" smtClean="0"/>
              <a:t>//ZLG7290</a:t>
            </a:r>
            <a:endParaRPr lang="zh-CN" altLang="en-US" dirty="0" smtClean="0"/>
          </a:p>
          <a:p>
            <a:r>
              <a:rPr lang="en-US" dirty="0" smtClean="0"/>
              <a:t>#define ZLG7290_ADDR 0x70        </a:t>
            </a:r>
            <a:endParaRPr lang="zh-CN" altLang="en-US" dirty="0" smtClean="0"/>
          </a:p>
          <a:p>
            <a:r>
              <a:rPr lang="en-US" dirty="0" smtClean="0"/>
              <a:t>#define ZLG7290_ScanNum 0x0D     //</a:t>
            </a:r>
            <a:r>
              <a:rPr lang="zh-CN" altLang="en-US" dirty="0" smtClean="0"/>
              <a:t>设置数码管显示位地址</a:t>
            </a:r>
          </a:p>
          <a:p>
            <a:r>
              <a:rPr lang="en-US" dirty="0" smtClean="0"/>
              <a:t>#define ZLG7290_DpRam0 0x10      //</a:t>
            </a:r>
            <a:r>
              <a:rPr lang="zh-CN" altLang="en-US" dirty="0" smtClean="0"/>
              <a:t>数码管显示键值地址</a:t>
            </a:r>
          </a:p>
          <a:p>
            <a:r>
              <a:rPr lang="en-US" dirty="0" smtClean="0"/>
              <a:t>//</a:t>
            </a:r>
            <a:r>
              <a:rPr lang="zh-CN" altLang="en-US" dirty="0" smtClean="0"/>
              <a:t>位处理</a:t>
            </a:r>
          </a:p>
          <a:p>
            <a:r>
              <a:rPr lang="en-US" dirty="0" smtClean="0"/>
              <a:t>#</a:t>
            </a:r>
            <a:r>
              <a:rPr lang="en-US" dirty="0" err="1" smtClean="0"/>
              <a:t>ifndef</a:t>
            </a:r>
            <a:r>
              <a:rPr lang="en-US" dirty="0" smtClean="0"/>
              <a:t> __ASSEMBLY__</a:t>
            </a:r>
            <a:endParaRPr lang="zh-CN" altLang="en-US" dirty="0" smtClean="0"/>
          </a:p>
          <a:p>
            <a:r>
              <a:rPr lang="en-US" dirty="0" smtClean="0"/>
              <a:t>#define </a:t>
            </a:r>
            <a:r>
              <a:rPr lang="en-US" dirty="0" err="1" smtClean="0"/>
              <a:t>UData</a:t>
            </a:r>
            <a:r>
              <a:rPr lang="en-US" dirty="0" smtClean="0"/>
              <a:t>(Data)    ((unsigned long) (Data))</a:t>
            </a:r>
            <a:endParaRPr lang="zh-CN" altLang="en-US" dirty="0" smtClean="0"/>
          </a:p>
          <a:p>
            <a:r>
              <a:rPr lang="en-US" dirty="0" smtClean="0"/>
              <a:t>#else</a:t>
            </a:r>
            <a:endParaRPr lang="zh-CN" altLang="en-US" dirty="0" smtClean="0"/>
          </a:p>
          <a:p>
            <a:r>
              <a:rPr lang="en-US" dirty="0" smtClean="0"/>
              <a:t>#define </a:t>
            </a:r>
            <a:r>
              <a:rPr lang="en-US" dirty="0" err="1" smtClean="0"/>
              <a:t>UData</a:t>
            </a:r>
            <a:r>
              <a:rPr lang="en-US" dirty="0" smtClean="0"/>
              <a:t>(Data)    (Data)</a:t>
            </a:r>
            <a:endParaRPr lang="zh-CN" altLang="en-US" dirty="0" smtClean="0"/>
          </a:p>
          <a:p>
            <a:r>
              <a:rPr lang="en-US" dirty="0" smtClean="0"/>
              <a:t>#</a:t>
            </a:r>
            <a:r>
              <a:rPr lang="en-US" dirty="0" err="1" smtClean="0"/>
              <a:t>endif</a:t>
            </a:r>
            <a:endParaRPr lang="zh-CN" altLang="en-US" dirty="0" smtClean="0"/>
          </a:p>
          <a:p>
            <a:r>
              <a:rPr lang="en-US" dirty="0" smtClean="0"/>
              <a:t>#define </a:t>
            </a:r>
            <a:r>
              <a:rPr lang="en-US" dirty="0" err="1" smtClean="0"/>
              <a:t>Fld</a:t>
            </a:r>
            <a:r>
              <a:rPr lang="en-US" dirty="0" smtClean="0"/>
              <a:t>(Size, </a:t>
            </a:r>
            <a:r>
              <a:rPr lang="en-US" dirty="0" err="1" smtClean="0"/>
              <a:t>Shft</a:t>
            </a:r>
            <a:r>
              <a:rPr lang="en-US" dirty="0" smtClean="0"/>
              <a:t>)    (((Size) &lt;&lt; 16) + (</a:t>
            </a:r>
            <a:r>
              <a:rPr lang="en-US" dirty="0" err="1" smtClean="0"/>
              <a:t>Shft</a:t>
            </a:r>
            <a:r>
              <a:rPr lang="en-US" dirty="0" smtClean="0"/>
              <a:t>))</a:t>
            </a:r>
            <a:endParaRPr lang="zh-CN" altLang="en-US" dirty="0" smtClean="0"/>
          </a:p>
          <a:p>
            <a:r>
              <a:rPr lang="en-US" dirty="0" smtClean="0"/>
              <a:t>#define </a:t>
            </a:r>
            <a:r>
              <a:rPr lang="en-US" dirty="0" err="1" smtClean="0"/>
              <a:t>FShft</a:t>
            </a:r>
            <a:r>
              <a:rPr lang="en-US" dirty="0" smtClean="0"/>
              <a:t>(Field)        ((Field) &amp; 0x0000FFFF)</a:t>
            </a:r>
            <a:endParaRPr lang="zh-CN" altLang="en-US" dirty="0" smtClean="0"/>
          </a:p>
          <a:p>
            <a:r>
              <a:rPr lang="en-US" dirty="0" smtClean="0"/>
              <a:t>#define </a:t>
            </a:r>
            <a:r>
              <a:rPr lang="en-US" dirty="0" err="1" smtClean="0"/>
              <a:t>FInsrt</a:t>
            </a:r>
            <a:r>
              <a:rPr lang="en-US" dirty="0" smtClean="0"/>
              <a:t>(Value, Field)        (</a:t>
            </a:r>
            <a:r>
              <a:rPr lang="en-US" dirty="0" err="1" smtClean="0"/>
              <a:t>UData</a:t>
            </a:r>
            <a:r>
              <a:rPr lang="en-US" dirty="0" smtClean="0"/>
              <a:t> (Value) &lt;&lt; </a:t>
            </a:r>
            <a:r>
              <a:rPr lang="en-US" dirty="0" err="1" smtClean="0"/>
              <a:t>FShft</a:t>
            </a:r>
            <a:r>
              <a:rPr lang="en-US" dirty="0" smtClean="0"/>
              <a:t> (Field))</a:t>
            </a:r>
            <a:endParaRPr lang="zh-CN" altLang="en-US" dirty="0" smtClean="0"/>
          </a:p>
          <a:p>
            <a:r>
              <a:rPr lang="en-US" dirty="0" smtClean="0"/>
              <a:t>//IIC</a:t>
            </a:r>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
        <p:nvSpPr>
          <p:cNvPr id="5" name="TextBox 4"/>
          <p:cNvSpPr txBox="1"/>
          <p:nvPr/>
        </p:nvSpPr>
        <p:spPr>
          <a:xfrm>
            <a:off x="5081590" y="64389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en-US" dirty="0" smtClean="0"/>
              <a:t>#define IICCON_ACKEN        (1&lt;&lt;7)	//I</a:t>
            </a:r>
            <a:r>
              <a:rPr lang="en-US" baseline="30000" dirty="0" smtClean="0"/>
              <a:t>2</a:t>
            </a:r>
            <a:r>
              <a:rPr lang="en-US" dirty="0" smtClean="0"/>
              <a:t>C</a:t>
            </a:r>
            <a:r>
              <a:rPr lang="zh-CN" altLang="en-US" dirty="0" smtClean="0"/>
              <a:t>总线确认位使能；</a:t>
            </a:r>
            <a:r>
              <a:rPr lang="en-US" dirty="0" smtClean="0"/>
              <a:t>1 =</a:t>
            </a:r>
            <a:r>
              <a:rPr lang="zh-CN" altLang="en-US" dirty="0" smtClean="0"/>
              <a:t>使能</a:t>
            </a:r>
          </a:p>
          <a:p>
            <a:r>
              <a:rPr lang="en-US" dirty="0" smtClean="0"/>
              <a:t>#define IICCON_CLK512       (1&lt;&lt;6)	//I</a:t>
            </a:r>
            <a:r>
              <a:rPr lang="en-US" baseline="30000" dirty="0" smtClean="0"/>
              <a:t>2</a:t>
            </a:r>
            <a:r>
              <a:rPr lang="en-US" dirty="0" smtClean="0"/>
              <a:t>C</a:t>
            </a:r>
            <a:r>
              <a:rPr lang="zh-CN" altLang="en-US" dirty="0" smtClean="0"/>
              <a:t>总线传输时间对于资源时间的分频位</a:t>
            </a:r>
          </a:p>
          <a:p>
            <a:r>
              <a:rPr lang="en-US" dirty="0" smtClean="0"/>
              <a:t>                                  	//1 = IICCLK = </a:t>
            </a:r>
            <a:r>
              <a:rPr lang="en-US" i="1" dirty="0" err="1" smtClean="0"/>
              <a:t>f</a:t>
            </a:r>
            <a:r>
              <a:rPr lang="en-US" baseline="-25000" dirty="0" err="1" smtClean="0"/>
              <a:t>PCLK</a:t>
            </a:r>
            <a:r>
              <a:rPr lang="en-US" dirty="0" smtClean="0"/>
              <a:t> /512</a:t>
            </a:r>
            <a:endParaRPr lang="zh-CN" altLang="en-US" dirty="0" smtClean="0"/>
          </a:p>
          <a:p>
            <a:r>
              <a:rPr lang="en-US" dirty="0" smtClean="0"/>
              <a:t>#define IICCON_INTR         (1&lt;&lt;5)  	//I</a:t>
            </a:r>
            <a:r>
              <a:rPr lang="en-US" baseline="30000" dirty="0" smtClean="0"/>
              <a:t>2</a:t>
            </a:r>
            <a:r>
              <a:rPr lang="en-US" dirty="0" smtClean="0"/>
              <a:t>C</a:t>
            </a:r>
            <a:r>
              <a:rPr lang="zh-CN" altLang="en-US" dirty="0" smtClean="0"/>
              <a:t>总线</a:t>
            </a:r>
            <a:r>
              <a:rPr lang="en-US" dirty="0" smtClean="0"/>
              <a:t> </a:t>
            </a:r>
            <a:r>
              <a:rPr lang="en-US" dirty="0" err="1" smtClean="0"/>
              <a:t>Tx</a:t>
            </a:r>
            <a:r>
              <a:rPr lang="en-US" dirty="0" smtClean="0"/>
              <a:t>/Rx</a:t>
            </a:r>
            <a:r>
              <a:rPr lang="zh-CN" altLang="en-US" dirty="0" smtClean="0"/>
              <a:t>中断使能</a:t>
            </a:r>
            <a:r>
              <a:rPr lang="en-US" dirty="0" smtClean="0"/>
              <a:t>/</a:t>
            </a:r>
            <a:r>
              <a:rPr lang="zh-CN" altLang="en-US" dirty="0" smtClean="0"/>
              <a:t>禁止位</a:t>
            </a:r>
            <a:r>
              <a:rPr lang="en-US" dirty="0" smtClean="0"/>
              <a:t>. 1 =</a:t>
            </a:r>
            <a:r>
              <a:rPr lang="zh-CN" altLang="en-US" dirty="0" smtClean="0"/>
              <a:t>使能</a:t>
            </a:r>
          </a:p>
          <a:p>
            <a:r>
              <a:rPr lang="en-US" dirty="0" smtClean="0"/>
              <a:t>#define IICCON_INTPEND      (1&lt;&lt;4) 	//I</a:t>
            </a:r>
            <a:r>
              <a:rPr lang="en-US" baseline="30000" dirty="0" smtClean="0"/>
              <a:t>2</a:t>
            </a:r>
            <a:r>
              <a:rPr lang="en-US" dirty="0" smtClean="0"/>
              <a:t>C</a:t>
            </a:r>
            <a:r>
              <a:rPr lang="zh-CN" altLang="en-US" dirty="0" smtClean="0"/>
              <a:t>总线</a:t>
            </a:r>
            <a:r>
              <a:rPr lang="en-US" dirty="0" err="1" smtClean="0"/>
              <a:t>Tx</a:t>
            </a:r>
            <a:r>
              <a:rPr lang="en-US" dirty="0" smtClean="0"/>
              <a:t>/Rx</a:t>
            </a:r>
            <a:r>
              <a:rPr lang="zh-CN" altLang="en-US" dirty="0" smtClean="0"/>
              <a:t>中断未决标志位</a:t>
            </a:r>
            <a:r>
              <a:rPr lang="en-US" dirty="0" smtClean="0"/>
              <a:t>. 1=</a:t>
            </a:r>
            <a:r>
              <a:rPr lang="zh-CN" altLang="en-US" dirty="0" smtClean="0"/>
              <a:t>中断未决</a:t>
            </a:r>
            <a:r>
              <a:rPr lang="en-US" dirty="0" smtClean="0"/>
              <a:t>(</a:t>
            </a:r>
            <a:r>
              <a:rPr lang="zh-CN" altLang="en-US" dirty="0" smtClean="0"/>
              <a:t>读</a:t>
            </a:r>
            <a:r>
              <a:rPr lang="en-US" dirty="0" smtClean="0"/>
              <a:t>) </a:t>
            </a:r>
            <a:endParaRPr lang="zh-CN" altLang="en-US" dirty="0" smtClean="0"/>
          </a:p>
          <a:p>
            <a:r>
              <a:rPr lang="en-US" dirty="0" smtClean="0"/>
              <a:t>#define IICCON_CLKPRE(x)    </a:t>
            </a:r>
            <a:r>
              <a:rPr lang="en-US" dirty="0" err="1" smtClean="0"/>
              <a:t>FInsrt</a:t>
            </a:r>
            <a:r>
              <a:rPr lang="en-US" dirty="0" smtClean="0"/>
              <a:t>((x), </a:t>
            </a:r>
            <a:r>
              <a:rPr lang="en-US" dirty="0" err="1" smtClean="0"/>
              <a:t>Fld</a:t>
            </a:r>
            <a:r>
              <a:rPr lang="en-US" dirty="0" smtClean="0"/>
              <a:t>(4, 0))</a:t>
            </a:r>
            <a:endParaRPr lang="zh-CN" altLang="en-US" dirty="0" smtClean="0"/>
          </a:p>
          <a:p>
            <a:r>
              <a:rPr lang="en-US" dirty="0" smtClean="0"/>
              <a:t>#define IICSTAT_MODE_SR     (0&lt;&lt;6)	//</a:t>
            </a:r>
            <a:r>
              <a:rPr lang="zh-CN" altLang="en-US" dirty="0" smtClean="0"/>
              <a:t>从接收模式</a:t>
            </a:r>
          </a:p>
          <a:p>
            <a:r>
              <a:rPr lang="en-US" dirty="0" smtClean="0"/>
              <a:t>#define IICSTAT_MODE_ST     (1&lt;&lt;6)	//</a:t>
            </a:r>
            <a:r>
              <a:rPr lang="zh-CN" altLang="en-US" dirty="0" smtClean="0"/>
              <a:t>从发送模式</a:t>
            </a:r>
          </a:p>
          <a:p>
            <a:r>
              <a:rPr lang="en-US" dirty="0" smtClean="0"/>
              <a:t>#define IICSTAT_MODE_MR     (2&lt;&lt;6)	//</a:t>
            </a:r>
            <a:r>
              <a:rPr lang="zh-CN" altLang="en-US" dirty="0" smtClean="0"/>
              <a:t>主接收模式</a:t>
            </a:r>
          </a:p>
          <a:p>
            <a:r>
              <a:rPr lang="en-US" dirty="0" smtClean="0"/>
              <a:t>#define IICSTAT_MODE_MT     (3&lt;&lt;6)	//</a:t>
            </a:r>
            <a:r>
              <a:rPr lang="zh-CN" altLang="en-US" dirty="0" smtClean="0"/>
              <a:t>主发送模式</a:t>
            </a:r>
          </a:p>
          <a:p>
            <a:r>
              <a:rPr lang="en-US" dirty="0" smtClean="0"/>
              <a:t>#define IICSTAT_MODE_MSK    (3&lt;&lt;6)</a:t>
            </a:r>
            <a:endParaRPr lang="zh-CN" altLang="en-US" dirty="0" smtClean="0"/>
          </a:p>
          <a:p>
            <a:r>
              <a:rPr lang="en-US" dirty="0" smtClean="0"/>
              <a:t>#define IICSTAT_BUSY        (1&lt;&lt;5)	//I</a:t>
            </a:r>
            <a:r>
              <a:rPr lang="en-US" baseline="30000" dirty="0" smtClean="0"/>
              <a:t>2</a:t>
            </a:r>
            <a:r>
              <a:rPr lang="en-US" dirty="0" smtClean="0"/>
              <a:t>C</a:t>
            </a:r>
            <a:r>
              <a:rPr lang="zh-CN" altLang="en-US" dirty="0" smtClean="0"/>
              <a:t>总线忙信号状态位</a:t>
            </a:r>
            <a:r>
              <a:rPr lang="en-US" dirty="0" smtClean="0"/>
              <a:t>(</a:t>
            </a:r>
            <a:r>
              <a:rPr lang="zh-CN" altLang="en-US" dirty="0" smtClean="0"/>
              <a:t>读</a:t>
            </a:r>
            <a:r>
              <a:rPr lang="en-US" dirty="0" smtClean="0"/>
              <a:t>)</a:t>
            </a:r>
            <a:endParaRPr lang="zh-CN" altLang="en-US" dirty="0" smtClean="0"/>
          </a:p>
          <a:p>
            <a:r>
              <a:rPr lang="en-US" dirty="0" smtClean="0"/>
              <a:t>#define IICSTAT_START       (1&lt;&lt;5)	//START</a:t>
            </a:r>
            <a:r>
              <a:rPr lang="zh-CN" altLang="en-US" dirty="0" smtClean="0"/>
              <a:t>信号发生位</a:t>
            </a:r>
            <a:r>
              <a:rPr lang="en-US" dirty="0" smtClean="0"/>
              <a:t>(</a:t>
            </a:r>
            <a:r>
              <a:rPr lang="zh-CN" altLang="en-US" dirty="0" smtClean="0"/>
              <a:t>写</a:t>
            </a:r>
            <a:r>
              <a:rPr lang="en-US" dirty="0" smtClean="0"/>
              <a:t>)</a:t>
            </a:r>
            <a:endParaRPr lang="zh-CN" altLang="en-US" dirty="0" smtClean="0"/>
          </a:p>
          <a:p>
            <a:r>
              <a:rPr lang="en-US" dirty="0" smtClean="0"/>
              <a:t>#define IICSTAT_OUTEN       (1&lt;&lt;4)	//I</a:t>
            </a:r>
            <a:r>
              <a:rPr lang="en-US" baseline="30000" dirty="0" smtClean="0"/>
              <a:t>2</a:t>
            </a:r>
            <a:r>
              <a:rPr lang="en-US" dirty="0" smtClean="0"/>
              <a:t>C</a:t>
            </a:r>
            <a:r>
              <a:rPr lang="zh-CN" altLang="en-US" dirty="0" smtClean="0"/>
              <a:t>总线数据输出使能</a:t>
            </a:r>
          </a:p>
          <a:p>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55000" lnSpcReduction="20000"/>
          </a:bodyPr>
          <a:lstStyle/>
          <a:p>
            <a:r>
              <a:rPr lang="en-US" dirty="0" smtClean="0"/>
              <a:t>#define IICSTAT_ARBFAILED   (1&lt;&lt;3)	//I</a:t>
            </a:r>
            <a:r>
              <a:rPr lang="en-US" baseline="30000" dirty="0" smtClean="0"/>
              <a:t>2</a:t>
            </a:r>
            <a:r>
              <a:rPr lang="en-US" dirty="0" smtClean="0"/>
              <a:t>C</a:t>
            </a:r>
            <a:r>
              <a:rPr lang="zh-CN" altLang="en-US" dirty="0" smtClean="0"/>
              <a:t>总线过程仲裁状态位，</a:t>
            </a:r>
            <a:r>
              <a:rPr lang="en-US" dirty="0" smtClean="0"/>
              <a:t>1 = </a:t>
            </a:r>
            <a:r>
              <a:rPr lang="zh-CN" altLang="en-US" dirty="0" smtClean="0"/>
              <a:t>在连续</a:t>
            </a:r>
            <a:r>
              <a:rPr lang="en-US" dirty="0" smtClean="0"/>
              <a:t>I/O </a:t>
            </a:r>
            <a:r>
              <a:rPr lang="zh-CN" altLang="en-US" dirty="0" smtClean="0"/>
              <a:t>中总线仲裁失败</a:t>
            </a:r>
          </a:p>
          <a:p>
            <a:r>
              <a:rPr lang="en-US" dirty="0" smtClean="0"/>
              <a:t>#define IICSTAT_SLAVEADDR    (1&lt;&lt;2)	//I</a:t>
            </a:r>
            <a:r>
              <a:rPr lang="en-US" baseline="30000" dirty="0" smtClean="0"/>
              <a:t>2</a:t>
            </a:r>
            <a:r>
              <a:rPr lang="en-US" dirty="0" smtClean="0"/>
              <a:t>C</a:t>
            </a:r>
            <a:r>
              <a:rPr lang="zh-CN" altLang="en-US" dirty="0" smtClean="0"/>
              <a:t>总线从地址匹配</a:t>
            </a:r>
          </a:p>
          <a:p>
            <a:r>
              <a:rPr lang="en-US" dirty="0" smtClean="0"/>
              <a:t>#define IICSTAT_ACK         </a:t>
            </a:r>
            <a:r>
              <a:rPr lang="zh-CN" altLang="en-US" dirty="0" smtClean="0"/>
              <a:t>（</a:t>
            </a:r>
            <a:r>
              <a:rPr lang="en-US" dirty="0" smtClean="0"/>
              <a:t>1</a:t>
            </a:r>
            <a:r>
              <a:rPr lang="zh-CN" altLang="en-US" dirty="0" smtClean="0"/>
              <a:t>）</a:t>
            </a:r>
          </a:p>
          <a:p>
            <a:r>
              <a:rPr lang="en-US" dirty="0" smtClean="0"/>
              <a:t>#define GPIO_IIC_SCL        (GPIO_MODE_ALT0 | GPIO_PULLUP_DIS | GPIO_E14)</a:t>
            </a:r>
            <a:endParaRPr lang="zh-CN" altLang="en-US" dirty="0" smtClean="0"/>
          </a:p>
          <a:p>
            <a:r>
              <a:rPr lang="en-US" dirty="0" smtClean="0"/>
              <a:t>#define GPIO_IIC_SDA        (GPIO_MODE_ALT0 | GPIO_PULLUP_DIS | GPIO_E15)</a:t>
            </a:r>
            <a:endParaRPr lang="zh-CN" altLang="en-US" dirty="0" smtClean="0"/>
          </a:p>
          <a:p>
            <a:r>
              <a:rPr lang="en-US" dirty="0" smtClean="0"/>
              <a:t>#define IIC_READ            1</a:t>
            </a:r>
            <a:endParaRPr lang="zh-CN" altLang="en-US" dirty="0" smtClean="0"/>
          </a:p>
          <a:p>
            <a:r>
              <a:rPr lang="en-US" dirty="0" smtClean="0"/>
              <a:t>#define WAIT_IICACK()    do{</a:t>
            </a:r>
            <a:r>
              <a:rPr lang="en-US" dirty="0" err="1" smtClean="0"/>
              <a:t>int</a:t>
            </a:r>
            <a:r>
              <a:rPr lang="en-US" dirty="0" smtClean="0"/>
              <a:t> </a:t>
            </a:r>
            <a:r>
              <a:rPr lang="en-US" dirty="0" err="1" smtClean="0"/>
              <a:t>i</a:t>
            </a:r>
            <a:r>
              <a:rPr lang="en-US" dirty="0" smtClean="0"/>
              <a:t>=0; \   	//</a:t>
            </a:r>
            <a:r>
              <a:rPr lang="zh-CN" altLang="en-US" dirty="0" smtClean="0"/>
              <a:t>等待</a:t>
            </a:r>
            <a:r>
              <a:rPr lang="en-US" dirty="0" smtClean="0"/>
              <a:t>ACK</a:t>
            </a:r>
            <a:endParaRPr lang="zh-CN" altLang="en-US" dirty="0" smtClean="0"/>
          </a:p>
          <a:p>
            <a:r>
              <a:rPr lang="en-US" dirty="0" smtClean="0"/>
              <a:t>            while(!(</a:t>
            </a:r>
            <a:r>
              <a:rPr lang="en-US" dirty="0" err="1" smtClean="0"/>
              <a:t>rIICCON&amp;IICCON_INTPEND</a:t>
            </a:r>
            <a:r>
              <a:rPr lang="en-US" dirty="0" smtClean="0"/>
              <a:t>)){ </a:t>
            </a:r>
            <a:r>
              <a:rPr lang="en-US" dirty="0" err="1" smtClean="0"/>
              <a:t>i</a:t>
            </a:r>
            <a:r>
              <a:rPr lang="en-US" dirty="0" smtClean="0"/>
              <a:t>++; </a:t>
            </a:r>
            <a:r>
              <a:rPr lang="en-US" dirty="0" err="1" smtClean="0"/>
              <a:t>hudelay</a:t>
            </a:r>
            <a:r>
              <a:rPr lang="zh-CN" altLang="en-US" dirty="0" smtClean="0"/>
              <a:t>（</a:t>
            </a:r>
            <a:r>
              <a:rPr lang="en-US" dirty="0" smtClean="0"/>
              <a:t>1</a:t>
            </a:r>
            <a:r>
              <a:rPr lang="zh-CN" altLang="en-US" dirty="0" smtClean="0"/>
              <a:t>）</a:t>
            </a:r>
            <a:r>
              <a:rPr lang="en-US" dirty="0" smtClean="0"/>
              <a:t>;\</a:t>
            </a:r>
            <a:endParaRPr lang="zh-CN" altLang="en-US" dirty="0" smtClean="0"/>
          </a:p>
          <a:p>
            <a:r>
              <a:rPr lang="en-US" dirty="0" smtClean="0"/>
              <a:t>             if(</a:t>
            </a:r>
            <a:r>
              <a:rPr lang="en-US" dirty="0" err="1" smtClean="0"/>
              <a:t>i</a:t>
            </a:r>
            <a:r>
              <a:rPr lang="en-US" dirty="0" smtClean="0"/>
              <a:t>&gt;1000){ </a:t>
            </a:r>
            <a:r>
              <a:rPr lang="en-US" dirty="0" err="1" smtClean="0"/>
              <a:t>printk</a:t>
            </a:r>
            <a:r>
              <a:rPr lang="en-US" dirty="0" smtClean="0"/>
              <a:t>("</a:t>
            </a:r>
            <a:r>
              <a:rPr lang="en-US" dirty="0" err="1" smtClean="0"/>
              <a:t>iic</a:t>
            </a:r>
            <a:r>
              <a:rPr lang="en-US" dirty="0" smtClean="0"/>
              <a:t> </a:t>
            </a:r>
            <a:r>
              <a:rPr lang="en-US" dirty="0" err="1" smtClean="0"/>
              <a:t>ack</a:t>
            </a:r>
            <a:r>
              <a:rPr lang="en-US" dirty="0" smtClean="0"/>
              <a:t> time out!\n"); break;} }\</a:t>
            </a:r>
            <a:endParaRPr lang="zh-CN" altLang="en-US" dirty="0" smtClean="0"/>
          </a:p>
          <a:p>
            <a:r>
              <a:rPr lang="en-US" dirty="0" smtClean="0"/>
              <a:t>            }while(0)</a:t>
            </a:r>
            <a:endParaRPr lang="zh-CN" altLang="en-US" dirty="0" smtClean="0"/>
          </a:p>
          <a:p>
            <a:r>
              <a:rPr lang="en-US" dirty="0" smtClean="0"/>
              <a:t>void </a:t>
            </a:r>
            <a:r>
              <a:rPr lang="en-US" dirty="0" err="1" smtClean="0"/>
              <a:t>Set_IIC_mode</a:t>
            </a:r>
            <a:r>
              <a:rPr lang="en-US" dirty="0" smtClean="0"/>
              <a:t>(</a:t>
            </a:r>
            <a:r>
              <a:rPr lang="en-US" dirty="0" err="1" smtClean="0"/>
              <a:t>int</a:t>
            </a:r>
            <a:r>
              <a:rPr lang="en-US" dirty="0" smtClean="0"/>
              <a:t> </a:t>
            </a:r>
            <a:r>
              <a:rPr lang="en-US" dirty="0" err="1" smtClean="0"/>
              <a:t>nIICCON</a:t>
            </a:r>
            <a:r>
              <a:rPr lang="en-US" dirty="0" smtClean="0"/>
              <a:t>, </a:t>
            </a:r>
            <a:r>
              <a:rPr lang="en-US" dirty="0" err="1" smtClean="0"/>
              <a:t>int</a:t>
            </a:r>
            <a:r>
              <a:rPr lang="en-US" dirty="0" smtClean="0"/>
              <a:t> *</a:t>
            </a:r>
            <a:r>
              <a:rPr lang="en-US" dirty="0" err="1" smtClean="0"/>
              <a:t>poldIICCON</a:t>
            </a:r>
            <a:r>
              <a:rPr lang="en-US" dirty="0" smtClean="0"/>
              <a:t>)</a:t>
            </a:r>
            <a:endParaRPr lang="zh-CN" altLang="en-US" dirty="0" smtClean="0"/>
          </a:p>
          <a:p>
            <a:r>
              <a:rPr lang="en-US" dirty="0" smtClean="0"/>
              <a:t>{    //</a:t>
            </a:r>
            <a:r>
              <a:rPr lang="zh-CN" altLang="en-US" dirty="0" smtClean="0"/>
              <a:t>设置</a:t>
            </a:r>
            <a:r>
              <a:rPr lang="en-US" dirty="0" smtClean="0"/>
              <a:t>I</a:t>
            </a:r>
            <a:r>
              <a:rPr lang="en-US" baseline="30000" dirty="0" smtClean="0"/>
              <a:t>2</a:t>
            </a:r>
            <a:r>
              <a:rPr lang="en-US" dirty="0" smtClean="0"/>
              <a:t>C</a:t>
            </a:r>
            <a:r>
              <a:rPr lang="zh-CN" altLang="en-US" dirty="0" smtClean="0"/>
              <a:t>模式</a:t>
            </a:r>
          </a:p>
          <a:p>
            <a:r>
              <a:rPr lang="en-US" dirty="0" smtClean="0"/>
              <a:t>    if(</a:t>
            </a:r>
            <a:r>
              <a:rPr lang="en-US" dirty="0" err="1" smtClean="0"/>
              <a:t>poldIICCON</a:t>
            </a:r>
            <a:r>
              <a:rPr lang="en-US" dirty="0" smtClean="0"/>
              <a:t>){</a:t>
            </a:r>
            <a:endParaRPr lang="zh-CN" altLang="en-US" dirty="0" smtClean="0"/>
          </a:p>
          <a:p>
            <a:r>
              <a:rPr lang="en-US" dirty="0" smtClean="0"/>
              <a:t>        *</a:t>
            </a:r>
            <a:r>
              <a:rPr lang="en-US" dirty="0" err="1" smtClean="0"/>
              <a:t>poldIICCON</a:t>
            </a:r>
            <a:r>
              <a:rPr lang="en-US" dirty="0" smtClean="0"/>
              <a:t>=</a:t>
            </a:r>
            <a:r>
              <a:rPr lang="en-US" dirty="0" err="1" smtClean="0"/>
              <a:t>rIICCON</a:t>
            </a:r>
            <a:r>
              <a:rPr lang="en-US" dirty="0" smtClean="0"/>
              <a:t>;</a:t>
            </a:r>
            <a:endParaRPr lang="zh-CN" altLang="en-US" dirty="0" smtClean="0"/>
          </a:p>
          <a:p>
            <a:r>
              <a:rPr lang="en-US" dirty="0" smtClean="0"/>
              <a:t>    }</a:t>
            </a:r>
            <a:endParaRPr lang="zh-CN" altLang="en-US" dirty="0" smtClean="0"/>
          </a:p>
          <a:p>
            <a:r>
              <a:rPr lang="en-US" dirty="0" smtClean="0"/>
              <a:t>    </a:t>
            </a:r>
            <a:r>
              <a:rPr lang="en-US" dirty="0" err="1" smtClean="0"/>
              <a:t>rIICCON</a:t>
            </a:r>
            <a:r>
              <a:rPr lang="en-US" dirty="0" smtClean="0"/>
              <a:t>=</a:t>
            </a:r>
            <a:r>
              <a:rPr lang="en-US" dirty="0" err="1" smtClean="0"/>
              <a:t>nIICCON</a:t>
            </a:r>
            <a:r>
              <a:rPr lang="en-US" dirty="0" smtClean="0"/>
              <a:t>;</a:t>
            </a:r>
            <a:endParaRPr lang="zh-CN" altLang="en-US" dirty="0" smtClean="0"/>
          </a:p>
          <a:p>
            <a:r>
              <a:rPr lang="en-US" dirty="0" smtClean="0"/>
              <a:t>}</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47500" lnSpcReduction="20000"/>
          </a:bodyPr>
          <a:lstStyle/>
          <a:p>
            <a:r>
              <a:rPr lang="en-US" dirty="0" smtClean="0"/>
              <a:t>void </a:t>
            </a:r>
            <a:r>
              <a:rPr lang="en-US" dirty="0" err="1" smtClean="0"/>
              <a:t>IIC_init</a:t>
            </a:r>
            <a:r>
              <a:rPr lang="en-US" dirty="0" smtClean="0"/>
              <a:t>(void)</a:t>
            </a:r>
            <a:endParaRPr lang="zh-CN" altLang="en-US" dirty="0" smtClean="0"/>
          </a:p>
          <a:p>
            <a:r>
              <a:rPr lang="en-US" dirty="0" smtClean="0"/>
              <a:t>{    //I2C</a:t>
            </a:r>
            <a:r>
              <a:rPr lang="zh-CN" altLang="en-US" dirty="0" smtClean="0"/>
              <a:t>初始化</a:t>
            </a:r>
          </a:p>
          <a:p>
            <a:r>
              <a:rPr lang="en-US" dirty="0" smtClean="0"/>
              <a:t>    static </a:t>
            </a:r>
            <a:r>
              <a:rPr lang="en-US" dirty="0" err="1" smtClean="0"/>
              <a:t>int</a:t>
            </a:r>
            <a:r>
              <a:rPr lang="en-US" dirty="0" smtClean="0"/>
              <a:t> time=0;</a:t>
            </a:r>
            <a:endParaRPr lang="zh-CN" altLang="en-US" dirty="0" smtClean="0"/>
          </a:p>
          <a:p>
            <a:r>
              <a:rPr lang="en-US" dirty="0" smtClean="0"/>
              <a:t>    if(time!=0)</a:t>
            </a:r>
            <a:endParaRPr lang="zh-CN" altLang="en-US" dirty="0" smtClean="0"/>
          </a:p>
          <a:p>
            <a:r>
              <a:rPr lang="en-US" dirty="0" smtClean="0"/>
              <a:t>        return;</a:t>
            </a:r>
            <a:endParaRPr lang="zh-CN" altLang="en-US" dirty="0" smtClean="0"/>
          </a:p>
          <a:p>
            <a:r>
              <a:rPr lang="en-US" dirty="0" smtClean="0"/>
              <a:t>    time++;</a:t>
            </a:r>
            <a:endParaRPr lang="zh-CN" altLang="en-US" dirty="0" smtClean="0"/>
          </a:p>
          <a:p>
            <a:r>
              <a:rPr lang="en-US" dirty="0" smtClean="0"/>
              <a:t>    </a:t>
            </a:r>
            <a:r>
              <a:rPr lang="en-US" dirty="0" err="1" smtClean="0"/>
              <a:t>set_gpio_ctrl</a:t>
            </a:r>
            <a:r>
              <a:rPr lang="en-US" dirty="0" smtClean="0"/>
              <a:t> (GPIO_IIC_SCL);</a:t>
            </a:r>
            <a:endParaRPr lang="zh-CN" altLang="en-US" dirty="0" smtClean="0"/>
          </a:p>
          <a:p>
            <a:r>
              <a:rPr lang="en-US" dirty="0" smtClean="0"/>
              <a:t>    </a:t>
            </a:r>
            <a:r>
              <a:rPr lang="en-US" dirty="0" err="1" smtClean="0"/>
              <a:t>set_gpio_ctrl</a:t>
            </a:r>
            <a:r>
              <a:rPr lang="en-US" dirty="0" smtClean="0"/>
              <a:t> (GPIO_IIC_SDA);</a:t>
            </a:r>
            <a:endParaRPr lang="zh-CN" altLang="en-US" dirty="0" smtClean="0"/>
          </a:p>
          <a:p>
            <a:r>
              <a:rPr lang="en-US" dirty="0" smtClean="0"/>
              <a:t>//</a:t>
            </a:r>
            <a:r>
              <a:rPr lang="zh-CN" altLang="en-US" dirty="0" smtClean="0"/>
              <a:t>使能</a:t>
            </a:r>
            <a:r>
              <a:rPr lang="en-US" dirty="0" smtClean="0"/>
              <a:t>ACK, </a:t>
            </a:r>
            <a:r>
              <a:rPr lang="zh-CN" altLang="en-US" dirty="0" smtClean="0"/>
              <a:t>预标定器</a:t>
            </a:r>
            <a:r>
              <a:rPr lang="en-US" dirty="0" smtClean="0"/>
              <a:t>IICCLK=PCLK/512, </a:t>
            </a:r>
            <a:r>
              <a:rPr lang="zh-CN" altLang="en-US" dirty="0" smtClean="0"/>
              <a:t>使能中断</a:t>
            </a:r>
            <a:r>
              <a:rPr lang="en-US" dirty="0" smtClean="0"/>
              <a:t>, </a:t>
            </a:r>
            <a:r>
              <a:rPr lang="zh-CN" altLang="en-US" dirty="0" smtClean="0"/>
              <a:t>发送时钟值</a:t>
            </a:r>
            <a:r>
              <a:rPr lang="en-US" dirty="0" smtClean="0"/>
              <a:t>=IICCLK/4</a:t>
            </a:r>
            <a:endParaRPr lang="zh-CN" altLang="en-US" dirty="0" smtClean="0"/>
          </a:p>
          <a:p>
            <a:r>
              <a:rPr lang="en-US" dirty="0" smtClean="0"/>
              <a:t>    // If PCLK 50.7MHz, IICCLK = 99KHz, </a:t>
            </a:r>
            <a:r>
              <a:rPr lang="en-US" dirty="0" err="1" smtClean="0"/>
              <a:t>Tx</a:t>
            </a:r>
            <a:r>
              <a:rPr lang="en-US" dirty="0" smtClean="0"/>
              <a:t> Clock = 25KHz</a:t>
            </a:r>
            <a:endParaRPr lang="zh-CN" altLang="en-US" dirty="0" smtClean="0"/>
          </a:p>
          <a:p>
            <a:r>
              <a:rPr lang="en-US" dirty="0" smtClean="0"/>
              <a:t>    </a:t>
            </a:r>
            <a:r>
              <a:rPr lang="en-US" dirty="0" err="1" smtClean="0"/>
              <a:t>rIICCON</a:t>
            </a:r>
            <a:r>
              <a:rPr lang="en-US" dirty="0" smtClean="0"/>
              <a:t> = IICCON_ACKEN |IICCON_CLK512 | IICCON_INTR | IICCON_CLKPRE(0x3);</a:t>
            </a:r>
            <a:endParaRPr lang="zh-CN" altLang="en-US" dirty="0" smtClean="0"/>
          </a:p>
          <a:p>
            <a:r>
              <a:rPr lang="en-US" dirty="0" smtClean="0"/>
              <a:t>    </a:t>
            </a:r>
            <a:r>
              <a:rPr lang="en-US" dirty="0" err="1" smtClean="0"/>
              <a:t>rIICADD</a:t>
            </a:r>
            <a:r>
              <a:rPr lang="en-US" dirty="0" smtClean="0"/>
              <a:t>  = 0x10;	//2410 </a:t>
            </a:r>
            <a:r>
              <a:rPr lang="zh-CN" altLang="en-US" dirty="0" smtClean="0"/>
              <a:t>从地址</a:t>
            </a:r>
            <a:r>
              <a:rPr lang="en-US" dirty="0" smtClean="0"/>
              <a:t> = [7:1]</a:t>
            </a:r>
            <a:endParaRPr lang="zh-CN" altLang="en-US" dirty="0" smtClean="0"/>
          </a:p>
          <a:p>
            <a:r>
              <a:rPr lang="en-US" dirty="0" smtClean="0"/>
              <a:t>    </a:t>
            </a:r>
            <a:r>
              <a:rPr lang="en-US" dirty="0" err="1" smtClean="0"/>
              <a:t>rIICSTAT</a:t>
            </a:r>
            <a:r>
              <a:rPr lang="en-US" dirty="0" smtClean="0"/>
              <a:t> = 0x10;	//I2C </a:t>
            </a:r>
            <a:r>
              <a:rPr lang="zh-CN" altLang="en-US" dirty="0" smtClean="0"/>
              <a:t>总线数据输出使能</a:t>
            </a:r>
            <a:r>
              <a:rPr lang="en-US" dirty="0" smtClean="0"/>
              <a:t>(Rx/</a:t>
            </a:r>
            <a:r>
              <a:rPr lang="en-US" dirty="0" err="1" smtClean="0"/>
              <a:t>Tx</a:t>
            </a:r>
            <a:r>
              <a:rPr lang="en-US" dirty="0" smtClean="0"/>
              <a:t>)</a:t>
            </a:r>
            <a:endParaRPr lang="zh-CN" altLang="en-US" dirty="0" smtClean="0"/>
          </a:p>
          <a:p>
            <a:r>
              <a:rPr lang="en-US" dirty="0" smtClean="0"/>
              <a:t>}</a:t>
            </a:r>
            <a:endParaRPr lang="zh-CN" altLang="en-US" dirty="0" smtClean="0"/>
          </a:p>
          <a:p>
            <a:r>
              <a:rPr lang="en-US" dirty="0" smtClean="0"/>
              <a:t>void </a:t>
            </a:r>
            <a:r>
              <a:rPr lang="en-US" dirty="0" err="1" smtClean="0"/>
              <a:t>Led_IIC_init</a:t>
            </a:r>
            <a:r>
              <a:rPr lang="en-US" dirty="0" smtClean="0"/>
              <a:t>(void)</a:t>
            </a:r>
            <a:endParaRPr lang="zh-CN" altLang="en-US" dirty="0" smtClean="0"/>
          </a:p>
          <a:p>
            <a:r>
              <a:rPr lang="en-US" dirty="0" smtClean="0"/>
              <a:t>{    //LED I</a:t>
            </a:r>
            <a:r>
              <a:rPr lang="en-US" baseline="30000" dirty="0" smtClean="0"/>
              <a:t>2</a:t>
            </a:r>
            <a:r>
              <a:rPr lang="en-US" dirty="0" smtClean="0"/>
              <a:t>C</a:t>
            </a:r>
            <a:r>
              <a:rPr lang="zh-CN" altLang="en-US" dirty="0" smtClean="0"/>
              <a:t>初始化</a:t>
            </a:r>
          </a:p>
          <a:p>
            <a:r>
              <a:rPr lang="en-US" dirty="0" smtClean="0"/>
              <a:t>//</a:t>
            </a:r>
            <a:r>
              <a:rPr lang="zh-CN" altLang="en-US" dirty="0" smtClean="0"/>
              <a:t>使能</a:t>
            </a:r>
            <a:r>
              <a:rPr lang="en-US" dirty="0" smtClean="0"/>
              <a:t>ACK, </a:t>
            </a:r>
            <a:r>
              <a:rPr lang="zh-CN" altLang="en-US" dirty="0" smtClean="0"/>
              <a:t>预标定器</a:t>
            </a:r>
            <a:r>
              <a:rPr lang="en-US" dirty="0" smtClean="0"/>
              <a:t>IICCLK=PCLK/512, </a:t>
            </a:r>
            <a:r>
              <a:rPr lang="zh-CN" altLang="en-US" dirty="0" smtClean="0"/>
              <a:t>使能中断</a:t>
            </a:r>
            <a:r>
              <a:rPr lang="en-US" dirty="0" smtClean="0"/>
              <a:t>, </a:t>
            </a:r>
            <a:r>
              <a:rPr lang="zh-CN" altLang="en-US" dirty="0" smtClean="0"/>
              <a:t>发送时钟值</a:t>
            </a:r>
            <a:r>
              <a:rPr lang="en-US" dirty="0" smtClean="0"/>
              <a:t>=IICCLK/4</a:t>
            </a:r>
            <a:endParaRPr lang="zh-CN" altLang="en-US" dirty="0" smtClean="0"/>
          </a:p>
          <a:p>
            <a:r>
              <a:rPr lang="en-US" dirty="0" smtClean="0"/>
              <a:t>    // If PCLK 50.7MHz, IICCLK = 99kHz, </a:t>
            </a:r>
            <a:r>
              <a:rPr lang="en-US" dirty="0" err="1" smtClean="0"/>
              <a:t>Tx</a:t>
            </a:r>
            <a:r>
              <a:rPr lang="en-US" dirty="0" smtClean="0"/>
              <a:t> Clock = 25KHz</a:t>
            </a:r>
            <a:endParaRPr lang="zh-CN" altLang="en-US" dirty="0" smtClean="0"/>
          </a:p>
          <a:p>
            <a:r>
              <a:rPr lang="en-US" dirty="0" smtClean="0"/>
              <a:t>    </a:t>
            </a:r>
            <a:r>
              <a:rPr lang="en-US" dirty="0" err="1" smtClean="0"/>
              <a:t>rIICCON</a:t>
            </a:r>
            <a:r>
              <a:rPr lang="en-US" dirty="0" smtClean="0"/>
              <a:t> = IICCON_ACKEN |IICCON_CLK512 | IICCON_INTR | IICCON_CLKPRE(0x3);</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47500" lnSpcReduction="20000"/>
          </a:bodyPr>
          <a:lstStyle/>
          <a:p>
            <a:r>
              <a:rPr lang="en-US" dirty="0" smtClean="0"/>
              <a:t> </a:t>
            </a:r>
            <a:r>
              <a:rPr lang="en-US" dirty="0" err="1" smtClean="0"/>
              <a:t>rIICADD</a:t>
            </a:r>
            <a:r>
              <a:rPr lang="en-US" dirty="0" smtClean="0"/>
              <a:t>  = 0x10;    //2410 </a:t>
            </a:r>
            <a:r>
              <a:rPr lang="zh-CN" altLang="en-US" dirty="0" smtClean="0"/>
              <a:t>从地址</a:t>
            </a:r>
            <a:r>
              <a:rPr lang="en-US" dirty="0" smtClean="0"/>
              <a:t> = [7:1]</a:t>
            </a:r>
            <a:endParaRPr lang="zh-CN" altLang="en-US" dirty="0" smtClean="0"/>
          </a:p>
          <a:p>
            <a:r>
              <a:rPr lang="en-US" dirty="0" smtClean="0"/>
              <a:t>    </a:t>
            </a:r>
            <a:r>
              <a:rPr lang="en-US" dirty="0" err="1" smtClean="0"/>
              <a:t>rIICSTAT</a:t>
            </a:r>
            <a:r>
              <a:rPr lang="en-US" dirty="0" smtClean="0"/>
              <a:t> = 0xd0;    	//</a:t>
            </a:r>
            <a:r>
              <a:rPr lang="zh-CN" altLang="en-US" dirty="0" smtClean="0"/>
              <a:t>停止主发送，</a:t>
            </a:r>
            <a:r>
              <a:rPr lang="en-US" dirty="0" smtClean="0"/>
              <a:t>0xd0</a:t>
            </a:r>
            <a:endParaRPr lang="zh-CN" altLang="en-US" dirty="0" smtClean="0"/>
          </a:p>
          <a:p>
            <a:r>
              <a:rPr lang="en-US" dirty="0" smtClean="0"/>
              <a:t>}</a:t>
            </a:r>
            <a:endParaRPr lang="zh-CN" altLang="en-US" dirty="0" smtClean="0"/>
          </a:p>
          <a:p>
            <a:r>
              <a:rPr lang="en-US" dirty="0" smtClean="0"/>
              <a:t> </a:t>
            </a:r>
            <a:endParaRPr lang="zh-CN" altLang="en-US" dirty="0" smtClean="0"/>
          </a:p>
          <a:p>
            <a:r>
              <a:rPr lang="en-US" dirty="0" smtClean="0"/>
              <a:t>void </a:t>
            </a:r>
            <a:r>
              <a:rPr lang="en-US" dirty="0" err="1" smtClean="0"/>
              <a:t>IIC_MasterTxStart</a:t>
            </a:r>
            <a:r>
              <a:rPr lang="en-US" dirty="0" smtClean="0"/>
              <a:t>(char data)</a:t>
            </a:r>
            <a:endParaRPr lang="zh-CN" altLang="en-US" dirty="0" smtClean="0"/>
          </a:p>
          <a:p>
            <a:r>
              <a:rPr lang="en-US" dirty="0" smtClean="0"/>
              <a:t>{    //</a:t>
            </a:r>
            <a:r>
              <a:rPr lang="zh-CN" altLang="en-US" dirty="0" smtClean="0"/>
              <a:t>主发送开始</a:t>
            </a:r>
          </a:p>
          <a:p>
            <a:r>
              <a:rPr lang="en-US" dirty="0" smtClean="0"/>
              <a:t>    </a:t>
            </a:r>
            <a:r>
              <a:rPr lang="en-US" dirty="0" err="1" smtClean="0"/>
              <a:t>int</a:t>
            </a:r>
            <a:r>
              <a:rPr lang="en-US" dirty="0" smtClean="0"/>
              <a:t> </a:t>
            </a:r>
            <a:r>
              <a:rPr lang="en-US" dirty="0" err="1" smtClean="0"/>
              <a:t>i</a:t>
            </a:r>
            <a:r>
              <a:rPr lang="en-US" dirty="0" smtClean="0"/>
              <a:t>;</a:t>
            </a:r>
            <a:endParaRPr lang="zh-CN" altLang="en-US" dirty="0" smtClean="0"/>
          </a:p>
          <a:p>
            <a:r>
              <a:rPr lang="en-US" dirty="0" smtClean="0"/>
              <a:t>    </a:t>
            </a:r>
            <a:r>
              <a:rPr lang="en-US" dirty="0" err="1" smtClean="0"/>
              <a:t>Disable_Irq</a:t>
            </a:r>
            <a:r>
              <a:rPr lang="en-US" dirty="0" smtClean="0"/>
              <a:t>(IRQ_IIC); 	//</a:t>
            </a:r>
            <a:r>
              <a:rPr lang="zh-CN" altLang="en-US" dirty="0" smtClean="0"/>
              <a:t>禁止</a:t>
            </a:r>
            <a:r>
              <a:rPr lang="en-US" dirty="0" smtClean="0"/>
              <a:t>IRQ_IIC</a:t>
            </a:r>
            <a:endParaRPr lang="zh-CN" altLang="en-US" dirty="0" smtClean="0"/>
          </a:p>
          <a:p>
            <a:r>
              <a:rPr lang="en-US" dirty="0" smtClean="0"/>
              <a:t>    </a:t>
            </a:r>
            <a:r>
              <a:rPr lang="en-US" dirty="0" err="1" smtClean="0"/>
              <a:t>rIICDS</a:t>
            </a:r>
            <a:r>
              <a:rPr lang="en-US" dirty="0" smtClean="0"/>
              <a:t>   = data;</a:t>
            </a:r>
            <a:endParaRPr lang="zh-CN" altLang="en-US" dirty="0" smtClean="0"/>
          </a:p>
          <a:p>
            <a:r>
              <a:rPr lang="en-US" dirty="0" smtClean="0"/>
              <a:t>    for(</a:t>
            </a:r>
            <a:r>
              <a:rPr lang="en-US" dirty="0" err="1" smtClean="0"/>
              <a:t>i</a:t>
            </a:r>
            <a:r>
              <a:rPr lang="en-US" dirty="0" smtClean="0"/>
              <a:t>=0;i&lt;10;i++);	//</a:t>
            </a:r>
            <a:r>
              <a:rPr lang="zh-CN" altLang="en-US" dirty="0" smtClean="0"/>
              <a:t>用于建立时间延时，直到</a:t>
            </a:r>
            <a:r>
              <a:rPr lang="en-US" dirty="0" smtClean="0"/>
              <a:t>IICSCL</a:t>
            </a:r>
            <a:r>
              <a:rPr lang="zh-CN" altLang="en-US" dirty="0" smtClean="0"/>
              <a:t>上升沿到达</a:t>
            </a:r>
          </a:p>
          <a:p>
            <a:r>
              <a:rPr lang="en-US" dirty="0" smtClean="0"/>
              <a:t>    </a:t>
            </a:r>
            <a:r>
              <a:rPr lang="en-US" dirty="0" err="1" smtClean="0"/>
              <a:t>rIICSTAT</a:t>
            </a:r>
            <a:r>
              <a:rPr lang="en-US" dirty="0" smtClean="0"/>
              <a:t> = IICSTAT_MODE_MT|IICSTAT_START|IICSTAT_OUTEN;    //</a:t>
            </a:r>
            <a:r>
              <a:rPr lang="zh-CN" altLang="en-US" dirty="0" smtClean="0"/>
              <a:t>主发送，开始，</a:t>
            </a:r>
            <a:r>
              <a:rPr lang="en-US" dirty="0" smtClean="0"/>
              <a:t>0xf0</a:t>
            </a:r>
            <a:endParaRPr lang="zh-CN" altLang="en-US" dirty="0" smtClean="0"/>
          </a:p>
          <a:p>
            <a:r>
              <a:rPr lang="en-US" dirty="0" smtClean="0"/>
              <a:t>    WAIT_IICACK();	//</a:t>
            </a:r>
            <a:r>
              <a:rPr lang="zh-CN" altLang="en-US" dirty="0" smtClean="0"/>
              <a:t>等待</a:t>
            </a:r>
            <a:r>
              <a:rPr lang="en-US" dirty="0" smtClean="0"/>
              <a:t>ACK</a:t>
            </a:r>
            <a:endParaRPr lang="zh-CN" altLang="en-US" dirty="0" smtClean="0"/>
          </a:p>
          <a:p>
            <a:r>
              <a:rPr lang="en-US" dirty="0" smtClean="0"/>
              <a:t>}</a:t>
            </a:r>
            <a:endParaRPr lang="zh-CN" altLang="en-US" dirty="0" smtClean="0"/>
          </a:p>
          <a:p>
            <a:r>
              <a:rPr lang="en-US" dirty="0" smtClean="0"/>
              <a:t>void </a:t>
            </a:r>
            <a:r>
              <a:rPr lang="en-US" dirty="0" err="1" smtClean="0"/>
              <a:t>IIC_MasterTx</a:t>
            </a:r>
            <a:r>
              <a:rPr lang="en-US" dirty="0" smtClean="0"/>
              <a:t>(char data)</a:t>
            </a:r>
            <a:endParaRPr lang="zh-CN" altLang="en-US" dirty="0" smtClean="0"/>
          </a:p>
          <a:p>
            <a:r>
              <a:rPr lang="en-US" dirty="0" smtClean="0"/>
              <a:t>{    //</a:t>
            </a:r>
            <a:r>
              <a:rPr lang="zh-CN" altLang="en-US" dirty="0" smtClean="0"/>
              <a:t>主发送</a:t>
            </a:r>
          </a:p>
          <a:p>
            <a:r>
              <a:rPr lang="en-US" dirty="0" smtClean="0"/>
              <a:t>    U32 temp;</a:t>
            </a:r>
            <a:endParaRPr lang="zh-CN" altLang="en-US" dirty="0" smtClean="0"/>
          </a:p>
          <a:p>
            <a:r>
              <a:rPr lang="en-US" dirty="0" smtClean="0"/>
              <a:t>    </a:t>
            </a:r>
            <a:r>
              <a:rPr lang="en-US" dirty="0" err="1" smtClean="0"/>
              <a:t>int</a:t>
            </a:r>
            <a:r>
              <a:rPr lang="en-US" dirty="0" smtClean="0"/>
              <a:t> </a:t>
            </a:r>
            <a:r>
              <a:rPr lang="en-US" dirty="0" err="1" smtClean="0"/>
              <a:t>i</a:t>
            </a:r>
            <a:r>
              <a:rPr lang="en-US" dirty="0" smtClean="0"/>
              <a:t>;</a:t>
            </a:r>
            <a:endParaRPr lang="zh-CN" altLang="en-US" dirty="0" smtClean="0"/>
          </a:p>
          <a:p>
            <a:r>
              <a:rPr lang="en-US" dirty="0" smtClean="0"/>
              <a:t>    temp=</a:t>
            </a:r>
            <a:r>
              <a:rPr lang="en-US" dirty="0" err="1" smtClean="0"/>
              <a:t>rIICCON</a:t>
            </a:r>
            <a:r>
              <a:rPr lang="en-US" dirty="0" smtClean="0"/>
              <a:t>;</a:t>
            </a:r>
            <a:endParaRPr lang="zh-CN" altLang="en-US" dirty="0" smtClean="0"/>
          </a:p>
          <a:p>
            <a:r>
              <a:rPr lang="en-US" dirty="0" smtClean="0"/>
              <a:t>    temp  &amp;= (~IICCON_INTPEND);    </a:t>
            </a:r>
            <a:endParaRPr lang="zh-CN" altLang="en-US" dirty="0" smtClean="0"/>
          </a:p>
          <a:p>
            <a:r>
              <a:rPr lang="en-US" dirty="0" smtClean="0"/>
              <a:t>    temp |= IICCON_ACKEN;</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dirty="0" err="1" smtClean="0"/>
              <a:t>rIICDS</a:t>
            </a:r>
            <a:r>
              <a:rPr lang="en-US" dirty="0" smtClean="0"/>
              <a:t>   = data;</a:t>
            </a:r>
            <a:endParaRPr lang="zh-CN" altLang="en-US" dirty="0" smtClean="0"/>
          </a:p>
          <a:p>
            <a:r>
              <a:rPr lang="en-US" dirty="0" smtClean="0"/>
              <a:t>    for(</a:t>
            </a:r>
            <a:r>
              <a:rPr lang="en-US" dirty="0" err="1" smtClean="0"/>
              <a:t>i</a:t>
            </a:r>
            <a:r>
              <a:rPr lang="en-US" dirty="0" smtClean="0"/>
              <a:t>=0;i&lt;10;i++);      	//</a:t>
            </a:r>
            <a:r>
              <a:rPr lang="zh-CN" altLang="en-US" dirty="0" smtClean="0"/>
              <a:t>用于建立时间延时</a:t>
            </a:r>
            <a:r>
              <a:rPr lang="en-US" dirty="0" smtClean="0"/>
              <a:t>, </a:t>
            </a:r>
            <a:r>
              <a:rPr lang="zh-CN" altLang="en-US" dirty="0" smtClean="0"/>
              <a:t>直到</a:t>
            </a:r>
            <a:r>
              <a:rPr lang="en-US" dirty="0" smtClean="0"/>
              <a:t>IICSCL</a:t>
            </a:r>
            <a:r>
              <a:rPr lang="zh-CN" altLang="en-US" dirty="0" smtClean="0"/>
              <a:t>上升沿到达</a:t>
            </a:r>
          </a:p>
          <a:p>
            <a:r>
              <a:rPr lang="en-US" dirty="0" smtClean="0"/>
              <a:t>    </a:t>
            </a:r>
            <a:r>
              <a:rPr lang="en-US" dirty="0" err="1" smtClean="0"/>
              <a:t>rIICCON</a:t>
            </a:r>
            <a:r>
              <a:rPr lang="en-US" dirty="0" smtClean="0"/>
              <a:t>  = temp;        	//</a:t>
            </a:r>
            <a:r>
              <a:rPr lang="zh-CN" altLang="en-US" dirty="0" smtClean="0"/>
              <a:t>恢复</a:t>
            </a:r>
            <a:r>
              <a:rPr lang="en-US" dirty="0" smtClean="0"/>
              <a:t>I</a:t>
            </a:r>
            <a:r>
              <a:rPr lang="en-US" baseline="30000" dirty="0" smtClean="0"/>
              <a:t>2</a:t>
            </a:r>
            <a:r>
              <a:rPr lang="en-US" dirty="0" smtClean="0"/>
              <a:t>C</a:t>
            </a:r>
            <a:r>
              <a:rPr lang="zh-CN" altLang="en-US" dirty="0" smtClean="0"/>
              <a:t>操作</a:t>
            </a:r>
          </a:p>
          <a:p>
            <a:r>
              <a:rPr lang="en-US" dirty="0" smtClean="0"/>
              <a:t>    WAIT_IICACK();        	//</a:t>
            </a:r>
            <a:r>
              <a:rPr lang="zh-CN" altLang="en-US" dirty="0" smtClean="0"/>
              <a:t>等待</a:t>
            </a:r>
            <a:r>
              <a:rPr lang="en-US" dirty="0" smtClean="0"/>
              <a:t>ACK</a:t>
            </a:r>
            <a:endParaRPr lang="zh-CN" altLang="en-US" dirty="0" smtClean="0"/>
          </a:p>
          <a:p>
            <a:r>
              <a:rPr lang="en-US" dirty="0" smtClean="0"/>
              <a:t>}</a:t>
            </a:r>
            <a:endParaRPr lang="zh-CN" altLang="en-US" dirty="0" smtClean="0"/>
          </a:p>
          <a:p>
            <a:r>
              <a:rPr lang="en-US" dirty="0" smtClean="0"/>
              <a:t>char </a:t>
            </a:r>
            <a:r>
              <a:rPr lang="en-US" dirty="0" err="1" smtClean="0"/>
              <a:t>IIC_MasterRx</a:t>
            </a:r>
            <a:r>
              <a:rPr lang="en-US" dirty="0" smtClean="0"/>
              <a:t>(</a:t>
            </a:r>
            <a:r>
              <a:rPr lang="en-US" dirty="0" err="1" smtClean="0"/>
              <a:t>int</a:t>
            </a:r>
            <a:r>
              <a:rPr lang="en-US" dirty="0" smtClean="0"/>
              <a:t> </a:t>
            </a:r>
            <a:r>
              <a:rPr lang="en-US" dirty="0" err="1" smtClean="0"/>
              <a:t>isACK</a:t>
            </a:r>
            <a:r>
              <a:rPr lang="en-US" dirty="0" smtClean="0"/>
              <a:t>)</a:t>
            </a:r>
            <a:endParaRPr lang="zh-CN" altLang="en-US" dirty="0" smtClean="0"/>
          </a:p>
          <a:p>
            <a:r>
              <a:rPr lang="en-US" dirty="0" smtClean="0"/>
              <a:t>{    //</a:t>
            </a:r>
            <a:r>
              <a:rPr lang="zh-CN" altLang="en-US" dirty="0" smtClean="0"/>
              <a:t>主接收</a:t>
            </a:r>
          </a:p>
          <a:p>
            <a:r>
              <a:rPr lang="en-US" dirty="0" smtClean="0"/>
              <a:t>    char data;</a:t>
            </a:r>
            <a:endParaRPr lang="zh-CN" altLang="en-US" dirty="0" smtClean="0"/>
          </a:p>
          <a:p>
            <a:r>
              <a:rPr lang="en-US" dirty="0" smtClean="0"/>
              <a:t>    U32 temp;</a:t>
            </a:r>
            <a:endParaRPr lang="zh-CN" altLang="en-US" dirty="0" smtClean="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ARM</a:t>
            </a:r>
            <a:r>
              <a:rPr lang="zh-CN" altLang="en-US" dirty="0" smtClean="0"/>
              <a:t>中断</a:t>
            </a:r>
            <a:endParaRPr lang="zh-CN" altLang="en-US" dirty="0"/>
          </a:p>
        </p:txBody>
      </p:sp>
      <p:pic>
        <p:nvPicPr>
          <p:cNvPr id="7170" name="Picture 2"/>
          <p:cNvPicPr>
            <a:picLocks noGrp="1" noChangeAspect="1" noChangeArrowheads="1"/>
          </p:cNvPicPr>
          <p:nvPr>
            <p:ph idx="1"/>
          </p:nvPr>
        </p:nvPicPr>
        <p:blipFill>
          <a:blip r:embed="rId2"/>
          <a:srcRect/>
          <a:stretch>
            <a:fillRect/>
          </a:stretch>
        </p:blipFill>
        <p:spPr bwMode="auto">
          <a:xfrm>
            <a:off x="1119187" y="1643050"/>
            <a:ext cx="6905625" cy="1876425"/>
          </a:xfrm>
          <a:prstGeom prst="rect">
            <a:avLst/>
          </a:prstGeom>
          <a:noFill/>
          <a:ln w="9525">
            <a:noFill/>
            <a:miter lim="800000"/>
            <a:headEnd/>
            <a:tailEnd/>
          </a:ln>
          <a:effectLst/>
        </p:spPr>
      </p:pic>
      <p:sp>
        <p:nvSpPr>
          <p:cNvPr id="7" name="TextBox 6"/>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en-US" dirty="0" smtClean="0"/>
              <a:t> temp=</a:t>
            </a:r>
            <a:r>
              <a:rPr lang="en-US" dirty="0" err="1" smtClean="0"/>
              <a:t>rIICCON</a:t>
            </a:r>
            <a:r>
              <a:rPr lang="en-US" dirty="0" smtClean="0"/>
              <a:t>;</a:t>
            </a:r>
            <a:endParaRPr lang="zh-CN" altLang="en-US" dirty="0" smtClean="0"/>
          </a:p>
          <a:p>
            <a:r>
              <a:rPr lang="en-US" dirty="0" smtClean="0"/>
              <a:t>    if(</a:t>
            </a:r>
            <a:r>
              <a:rPr lang="en-US" dirty="0" err="1" smtClean="0"/>
              <a:t>isACK</a:t>
            </a:r>
            <a:r>
              <a:rPr lang="en-US" dirty="0" smtClean="0"/>
              <a:t>){    	//</a:t>
            </a:r>
            <a:r>
              <a:rPr lang="zh-CN" altLang="en-US" dirty="0" smtClean="0"/>
              <a:t>收到</a:t>
            </a:r>
            <a:r>
              <a:rPr lang="en-US" dirty="0" smtClean="0"/>
              <a:t>ACK</a:t>
            </a:r>
            <a:r>
              <a:rPr lang="zh-CN" altLang="en-US" dirty="0" smtClean="0"/>
              <a:t>，恢复</a:t>
            </a:r>
            <a:r>
              <a:rPr lang="en-US" dirty="0" smtClean="0"/>
              <a:t>I</a:t>
            </a:r>
            <a:r>
              <a:rPr lang="en-US" baseline="30000" dirty="0" smtClean="0"/>
              <a:t>2</a:t>
            </a:r>
            <a:r>
              <a:rPr lang="en-US" dirty="0" smtClean="0"/>
              <a:t>C</a:t>
            </a:r>
            <a:r>
              <a:rPr lang="zh-CN" altLang="en-US" dirty="0" smtClean="0"/>
              <a:t>操作</a:t>
            </a:r>
          </a:p>
          <a:p>
            <a:r>
              <a:rPr lang="en-US" dirty="0" smtClean="0"/>
              <a:t>        temp  &amp;= (~IICCON_INTPEND);    </a:t>
            </a:r>
            <a:endParaRPr lang="zh-CN" altLang="en-US" dirty="0" smtClean="0"/>
          </a:p>
          <a:p>
            <a:r>
              <a:rPr lang="en-US" dirty="0" smtClean="0"/>
              <a:t>        temp |= IICCON_ACKEN;</a:t>
            </a:r>
            <a:endParaRPr lang="zh-CN" altLang="en-US" dirty="0" smtClean="0"/>
          </a:p>
          <a:p>
            <a:r>
              <a:rPr lang="en-US" dirty="0" smtClean="0"/>
              <a:t>    }</a:t>
            </a:r>
            <a:endParaRPr lang="zh-CN" altLang="en-US" dirty="0" smtClean="0"/>
          </a:p>
          <a:p>
            <a:r>
              <a:rPr lang="en-US" dirty="0" smtClean="0"/>
              <a:t>    else{    	//</a:t>
            </a:r>
            <a:r>
              <a:rPr lang="zh-CN" altLang="en-US" dirty="0" smtClean="0"/>
              <a:t>收到</a:t>
            </a:r>
            <a:r>
              <a:rPr lang="en-US" dirty="0" smtClean="0"/>
              <a:t>NOACK</a:t>
            </a:r>
            <a:r>
              <a:rPr lang="zh-CN" altLang="en-US" dirty="0" smtClean="0"/>
              <a:t>，恢复</a:t>
            </a:r>
            <a:r>
              <a:rPr lang="en-US" dirty="0" smtClean="0"/>
              <a:t>I</a:t>
            </a:r>
            <a:r>
              <a:rPr lang="en-US" baseline="30000" dirty="0" smtClean="0"/>
              <a:t>2</a:t>
            </a:r>
            <a:r>
              <a:rPr lang="en-US" dirty="0" smtClean="0"/>
              <a:t>C</a:t>
            </a:r>
            <a:r>
              <a:rPr lang="zh-CN" altLang="en-US" dirty="0" smtClean="0"/>
              <a:t>操作</a:t>
            </a:r>
          </a:p>
          <a:p>
            <a:r>
              <a:rPr lang="en-US" dirty="0" smtClean="0"/>
              <a:t>        temp  &amp;= ~(IICCON_INTPEND|IICCON_ACKEN);</a:t>
            </a:r>
            <a:endParaRPr lang="zh-CN" altLang="en-US" dirty="0" smtClean="0"/>
          </a:p>
          <a:p>
            <a:r>
              <a:rPr lang="en-US" dirty="0" smtClean="0"/>
              <a:t>    }</a:t>
            </a:r>
            <a:endParaRPr lang="zh-CN" altLang="en-US" dirty="0" smtClean="0"/>
          </a:p>
          <a:p>
            <a:r>
              <a:rPr lang="en-US" dirty="0" smtClean="0"/>
              <a:t>    </a:t>
            </a:r>
            <a:r>
              <a:rPr lang="en-US" dirty="0" err="1" smtClean="0"/>
              <a:t>rIICCON</a:t>
            </a:r>
            <a:r>
              <a:rPr lang="en-US" dirty="0" smtClean="0"/>
              <a:t> = temp;</a:t>
            </a:r>
            <a:endParaRPr lang="zh-CN" altLang="en-US" dirty="0" smtClean="0"/>
          </a:p>
          <a:p>
            <a:r>
              <a:rPr lang="en-US" dirty="0" smtClean="0"/>
              <a:t>    WAIT_IICACK();    	//</a:t>
            </a:r>
            <a:r>
              <a:rPr lang="zh-CN" altLang="en-US" dirty="0" smtClean="0"/>
              <a:t>等待</a:t>
            </a:r>
            <a:r>
              <a:rPr lang="en-US" dirty="0" smtClean="0"/>
              <a:t>ACK</a:t>
            </a:r>
            <a:endParaRPr lang="zh-CN" altLang="en-US" dirty="0" smtClean="0"/>
          </a:p>
          <a:p>
            <a:r>
              <a:rPr lang="en-US" dirty="0" smtClean="0"/>
              <a:t>    data = </a:t>
            </a:r>
            <a:r>
              <a:rPr lang="en-US" dirty="0" err="1" smtClean="0"/>
              <a:t>rIICDS</a:t>
            </a:r>
            <a:r>
              <a:rPr lang="en-US" dirty="0" smtClean="0"/>
              <a:t> ;</a:t>
            </a:r>
            <a:endParaRPr lang="zh-CN" altLang="en-US" dirty="0" smtClean="0"/>
          </a:p>
          <a:p>
            <a:r>
              <a:rPr lang="en-US" dirty="0" smtClean="0"/>
              <a:t>    return data;</a:t>
            </a:r>
            <a:endParaRPr lang="zh-CN" altLang="en-US" dirty="0" smtClean="0"/>
          </a:p>
          <a:p>
            <a:r>
              <a:rPr lang="en-US" dirty="0" smtClean="0"/>
              <a:t>}</a:t>
            </a:r>
            <a:endParaRPr lang="zh-CN" altLang="en-US" dirty="0" smtClean="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14422"/>
            <a:ext cx="8229600" cy="5376672"/>
          </a:xfrm>
        </p:spPr>
        <p:txBody>
          <a:bodyPr>
            <a:normAutofit fontScale="92500" lnSpcReduction="10000"/>
          </a:bodyPr>
          <a:lstStyle/>
          <a:p>
            <a:r>
              <a:rPr lang="en-US" dirty="0" smtClean="0"/>
              <a:t>void </a:t>
            </a:r>
            <a:r>
              <a:rPr lang="en-US" dirty="0" err="1" smtClean="0"/>
              <a:t>IIC_MasterRxStart</a:t>
            </a:r>
            <a:r>
              <a:rPr lang="en-US" dirty="0" smtClean="0"/>
              <a:t>(char address)</a:t>
            </a:r>
            <a:endParaRPr lang="zh-CN" altLang="en-US" dirty="0" smtClean="0"/>
          </a:p>
          <a:p>
            <a:r>
              <a:rPr lang="en-US" dirty="0" smtClean="0"/>
              <a:t>{    	//</a:t>
            </a:r>
            <a:r>
              <a:rPr lang="zh-CN" altLang="en-US" dirty="0" smtClean="0"/>
              <a:t>主接收开始</a:t>
            </a:r>
          </a:p>
          <a:p>
            <a:r>
              <a:rPr lang="en-US" dirty="0" smtClean="0"/>
              <a:t>    U32 temp;</a:t>
            </a:r>
            <a:endParaRPr lang="zh-CN" altLang="en-US" dirty="0" smtClean="0"/>
          </a:p>
          <a:p>
            <a:r>
              <a:rPr lang="en-US" dirty="0" smtClean="0"/>
              <a:t>    temp=</a:t>
            </a:r>
            <a:r>
              <a:rPr lang="en-US" dirty="0" err="1" smtClean="0"/>
              <a:t>rIICCON</a:t>
            </a:r>
            <a:r>
              <a:rPr lang="en-US" dirty="0" smtClean="0"/>
              <a:t>;</a:t>
            </a:r>
            <a:endParaRPr lang="zh-CN" altLang="en-US" dirty="0" smtClean="0"/>
          </a:p>
          <a:p>
            <a:r>
              <a:rPr lang="en-US" dirty="0" smtClean="0"/>
              <a:t>    temp  &amp;= (~IICCON_INTPEND);    </a:t>
            </a:r>
            <a:endParaRPr lang="zh-CN" altLang="en-US" dirty="0" smtClean="0"/>
          </a:p>
          <a:p>
            <a:r>
              <a:rPr lang="en-US" dirty="0" smtClean="0"/>
              <a:t>    temp |= IICCON_ACKEN;</a:t>
            </a:r>
            <a:endParaRPr lang="zh-CN" altLang="en-US" dirty="0" smtClean="0"/>
          </a:p>
          <a:p>
            <a:r>
              <a:rPr lang="en-US" dirty="0" smtClean="0"/>
              <a:t>    </a:t>
            </a:r>
            <a:r>
              <a:rPr lang="en-US" dirty="0" err="1" smtClean="0"/>
              <a:t>rIICDS</a:t>
            </a:r>
            <a:r>
              <a:rPr lang="en-US" dirty="0" smtClean="0"/>
              <a:t>   = address;</a:t>
            </a:r>
            <a:endParaRPr lang="zh-CN" altLang="en-US" dirty="0" smtClean="0"/>
          </a:p>
          <a:p>
            <a:r>
              <a:rPr lang="en-US" dirty="0" smtClean="0"/>
              <a:t>    </a:t>
            </a:r>
            <a:r>
              <a:rPr lang="en-US" dirty="0" err="1" smtClean="0"/>
              <a:t>rIICSTAT</a:t>
            </a:r>
            <a:r>
              <a:rPr lang="en-US" dirty="0" smtClean="0"/>
              <a:t> = IICSTAT_MODE_MR|IICSTAT_START|IICSTAT_OUTEN;	//</a:t>
            </a:r>
            <a:r>
              <a:rPr lang="zh-CN" altLang="en-US" dirty="0" smtClean="0"/>
              <a:t>主接收，开始，</a:t>
            </a:r>
            <a:r>
              <a:rPr lang="en-US" dirty="0" smtClean="0"/>
              <a:t>0xb0</a:t>
            </a:r>
            <a:endParaRPr lang="zh-CN" altLang="en-US" dirty="0" smtClean="0"/>
          </a:p>
          <a:p>
            <a:r>
              <a:rPr lang="en-US" dirty="0" smtClean="0"/>
              <a:t>    </a:t>
            </a:r>
            <a:r>
              <a:rPr lang="en-US" dirty="0" err="1" smtClean="0"/>
              <a:t>rIICCON</a:t>
            </a:r>
            <a:r>
              <a:rPr lang="en-US" dirty="0" smtClean="0"/>
              <a:t> = temp;</a:t>
            </a:r>
            <a:endParaRPr lang="zh-CN" altLang="en-US" dirty="0" smtClean="0"/>
          </a:p>
          <a:p>
            <a:r>
              <a:rPr lang="en-US" dirty="0" smtClean="0"/>
              <a:t>    WAIT_IICACK();    					//</a:t>
            </a:r>
            <a:r>
              <a:rPr lang="zh-CN" altLang="en-US" dirty="0" smtClean="0"/>
              <a:t>等待</a:t>
            </a:r>
            <a:r>
              <a:rPr lang="en-US" dirty="0" smtClean="0"/>
              <a:t>ACK</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en-US" dirty="0" smtClean="0"/>
              <a:t>}</a:t>
            </a:r>
            <a:endParaRPr lang="zh-CN" altLang="en-US" dirty="0" smtClean="0"/>
          </a:p>
          <a:p>
            <a:r>
              <a:rPr lang="en-US" dirty="0" smtClean="0"/>
              <a:t>void </a:t>
            </a:r>
            <a:r>
              <a:rPr lang="en-US" dirty="0" err="1" smtClean="0"/>
              <a:t>IIC_MasterTxStop</a:t>
            </a:r>
            <a:r>
              <a:rPr lang="en-US" dirty="0" smtClean="0"/>
              <a:t>(void)</a:t>
            </a:r>
            <a:endParaRPr lang="zh-CN" altLang="en-US" dirty="0" smtClean="0"/>
          </a:p>
          <a:p>
            <a:r>
              <a:rPr lang="en-US" dirty="0" smtClean="0"/>
              <a:t>{    //</a:t>
            </a:r>
            <a:r>
              <a:rPr lang="zh-CN" altLang="en-US" dirty="0" smtClean="0"/>
              <a:t>主发送停止</a:t>
            </a:r>
          </a:p>
          <a:p>
            <a:r>
              <a:rPr lang="en-US" dirty="0" smtClean="0"/>
              <a:t>    U32 temp;</a:t>
            </a:r>
            <a:endParaRPr lang="zh-CN" altLang="en-US" dirty="0" smtClean="0"/>
          </a:p>
          <a:p>
            <a:r>
              <a:rPr lang="en-US" dirty="0" smtClean="0"/>
              <a:t>    temp=</a:t>
            </a:r>
            <a:r>
              <a:rPr lang="en-US" dirty="0" err="1" smtClean="0"/>
              <a:t>rIICCON</a:t>
            </a:r>
            <a:r>
              <a:rPr lang="en-US" dirty="0" smtClean="0"/>
              <a:t>;</a:t>
            </a:r>
            <a:endParaRPr lang="zh-CN" altLang="en-US" dirty="0" smtClean="0"/>
          </a:p>
          <a:p>
            <a:r>
              <a:rPr lang="en-US" dirty="0" smtClean="0"/>
              <a:t>    temp  &amp;= (~IICCON_INTPEND);    </a:t>
            </a:r>
            <a:endParaRPr lang="zh-CN" altLang="en-US" dirty="0" smtClean="0"/>
          </a:p>
          <a:p>
            <a:r>
              <a:rPr lang="en-US" dirty="0" smtClean="0"/>
              <a:t>    temp |= IICCON_ACKEN;</a:t>
            </a:r>
            <a:endParaRPr lang="zh-CN" altLang="en-US" dirty="0" smtClean="0"/>
          </a:p>
          <a:p>
            <a:r>
              <a:rPr lang="en-US" dirty="0" smtClean="0"/>
              <a:t>    </a:t>
            </a:r>
            <a:r>
              <a:rPr lang="en-US" dirty="0" err="1" smtClean="0"/>
              <a:t>rIICSTAT</a:t>
            </a:r>
            <a:r>
              <a:rPr lang="en-US" dirty="0" smtClean="0"/>
              <a:t> = IICSTAT_MODE_MT|IICSTAT_OUTEN;				//</a:t>
            </a:r>
            <a:r>
              <a:rPr lang="zh-CN" altLang="en-US" dirty="0" smtClean="0"/>
              <a:t>停止主发送，</a:t>
            </a:r>
            <a:r>
              <a:rPr lang="en-US" dirty="0" smtClean="0"/>
              <a:t>0xd0</a:t>
            </a:r>
            <a:endParaRPr lang="zh-CN" altLang="en-US" dirty="0" smtClean="0"/>
          </a:p>
          <a:p>
            <a:r>
              <a:rPr lang="en-US" dirty="0" smtClean="0"/>
              <a:t>    </a:t>
            </a:r>
            <a:r>
              <a:rPr lang="en-US" dirty="0" err="1" smtClean="0"/>
              <a:t>rIICCON</a:t>
            </a:r>
            <a:r>
              <a:rPr lang="en-US" dirty="0" smtClean="0"/>
              <a:t> = temp;</a:t>
            </a:r>
            <a:endParaRPr lang="zh-CN" altLang="en-US" dirty="0" smtClean="0"/>
          </a:p>
          <a:p>
            <a:r>
              <a:rPr lang="en-US" dirty="0" smtClean="0"/>
              <a:t>    </a:t>
            </a:r>
            <a:r>
              <a:rPr lang="en-US" dirty="0" err="1" smtClean="0"/>
              <a:t>hudelay</a:t>
            </a:r>
            <a:r>
              <a:rPr lang="zh-CN" altLang="en-US" dirty="0" smtClean="0"/>
              <a:t>（</a:t>
            </a:r>
            <a:r>
              <a:rPr lang="en-US" dirty="0" smtClean="0"/>
              <a:t>1</a:t>
            </a:r>
            <a:r>
              <a:rPr lang="zh-CN" altLang="en-US" dirty="0" smtClean="0"/>
              <a:t>）</a:t>
            </a:r>
            <a:r>
              <a:rPr lang="en-US" dirty="0" smtClean="0"/>
              <a:t>;             					//</a:t>
            </a:r>
            <a:r>
              <a:rPr lang="zh-CN" altLang="en-US" dirty="0" smtClean="0"/>
              <a:t>等待直到停止条件有效</a:t>
            </a:r>
            <a:r>
              <a:rPr lang="en-US" dirty="0" smtClean="0"/>
              <a:t>.</a:t>
            </a:r>
            <a:endParaRPr lang="zh-CN" altLang="en-US" dirty="0" smtClean="0"/>
          </a:p>
          <a:p>
            <a:r>
              <a:rPr lang="en-US" dirty="0" smtClean="0"/>
              <a:t>    </a:t>
            </a:r>
            <a:r>
              <a:rPr lang="en-US" dirty="0" err="1" smtClean="0"/>
              <a:t>rIICSTAT</a:t>
            </a:r>
            <a:r>
              <a:rPr lang="en-US" dirty="0" smtClean="0"/>
              <a:t> = IICSTAT_MODE_SR|IICSTAT_OUTEN;				//</a:t>
            </a:r>
            <a:r>
              <a:rPr lang="zh-CN" altLang="en-US" dirty="0" smtClean="0"/>
              <a:t>从接收条件</a:t>
            </a:r>
          </a:p>
          <a:p>
            <a:r>
              <a:rPr lang="en-US" dirty="0" smtClean="0"/>
              <a:t>    </a:t>
            </a:r>
            <a:r>
              <a:rPr lang="en-US" dirty="0" err="1" smtClean="0"/>
              <a:t>Enable_Irq</a:t>
            </a:r>
            <a:r>
              <a:rPr lang="en-US" dirty="0" smtClean="0"/>
              <a:t>(IRQ_IIC);      					//</a:t>
            </a:r>
            <a:r>
              <a:rPr lang="zh-CN" altLang="en-US" dirty="0" smtClean="0"/>
              <a:t>使能</a:t>
            </a:r>
            <a:r>
              <a:rPr lang="en-US" dirty="0" smtClean="0"/>
              <a:t>IRQ_IIC</a:t>
            </a:r>
            <a:r>
              <a:rPr lang="zh-CN" altLang="en-US" dirty="0" smtClean="0"/>
              <a:t>中断</a:t>
            </a:r>
          </a:p>
          <a:p>
            <a:r>
              <a:rPr lang="en-US" dirty="0" smtClean="0"/>
              <a:t>}</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dirty="0" smtClean="0"/>
              <a:t>void </a:t>
            </a:r>
            <a:r>
              <a:rPr lang="en-US" dirty="0" err="1" smtClean="0"/>
              <a:t>IIC_MasterRxStop</a:t>
            </a:r>
            <a:r>
              <a:rPr lang="en-US" dirty="0" smtClean="0"/>
              <a:t>(void)</a:t>
            </a:r>
            <a:endParaRPr lang="zh-CN" altLang="en-US" dirty="0" smtClean="0"/>
          </a:p>
          <a:p>
            <a:r>
              <a:rPr lang="en-US" dirty="0" smtClean="0"/>
              <a:t>{    //</a:t>
            </a:r>
            <a:r>
              <a:rPr lang="zh-CN" altLang="en-US" dirty="0" smtClean="0"/>
              <a:t>主接收停止</a:t>
            </a:r>
          </a:p>
          <a:p>
            <a:r>
              <a:rPr lang="en-US" dirty="0" smtClean="0"/>
              <a:t>    U32 temp;</a:t>
            </a:r>
            <a:endParaRPr lang="zh-CN" altLang="en-US" dirty="0" smtClean="0"/>
          </a:p>
          <a:p>
            <a:r>
              <a:rPr lang="en-US" dirty="0" smtClean="0"/>
              <a:t>    temp=</a:t>
            </a:r>
            <a:r>
              <a:rPr lang="en-US" dirty="0" err="1" smtClean="0"/>
              <a:t>rIICCON</a:t>
            </a:r>
            <a:r>
              <a:rPr lang="en-US" dirty="0" smtClean="0"/>
              <a:t>;</a:t>
            </a:r>
            <a:endParaRPr lang="zh-CN" altLang="en-US" dirty="0" smtClean="0"/>
          </a:p>
          <a:p>
            <a:r>
              <a:rPr lang="en-US" dirty="0" smtClean="0"/>
              <a:t>    temp  &amp;= (~IICCON_INTPEND);    </a:t>
            </a:r>
            <a:endParaRPr lang="zh-CN" altLang="en-US" dirty="0" smtClean="0"/>
          </a:p>
          <a:p>
            <a:r>
              <a:rPr lang="en-US" dirty="0" smtClean="0"/>
              <a:t>    temp |= IICCON_ACKEN;</a:t>
            </a:r>
            <a:endParaRPr lang="zh-CN" altLang="en-US" dirty="0" smtClean="0"/>
          </a:p>
          <a:p>
            <a:r>
              <a:rPr lang="en-US" dirty="0" smtClean="0"/>
              <a:t>    </a:t>
            </a:r>
            <a:r>
              <a:rPr lang="en-US" dirty="0" err="1" smtClean="0"/>
              <a:t>rIICSTAT</a:t>
            </a:r>
            <a:r>
              <a:rPr lang="en-US" dirty="0" smtClean="0"/>
              <a:t> = IICSTAT_MODE_MR|IICSTAT_OUTEN;				//</a:t>
            </a:r>
            <a:r>
              <a:rPr lang="zh-CN" altLang="en-US" dirty="0" smtClean="0"/>
              <a:t>停止主接收，</a:t>
            </a:r>
            <a:r>
              <a:rPr lang="en-US" dirty="0" smtClean="0"/>
              <a:t>0x90</a:t>
            </a:r>
            <a:endParaRPr lang="zh-CN" altLang="en-US" dirty="0" smtClean="0"/>
          </a:p>
          <a:p>
            <a:r>
              <a:rPr lang="en-US" dirty="0" smtClean="0"/>
              <a:t>    </a:t>
            </a:r>
            <a:r>
              <a:rPr lang="en-US" dirty="0" err="1" smtClean="0"/>
              <a:t>rIICCON</a:t>
            </a:r>
            <a:r>
              <a:rPr lang="en-US" dirty="0" smtClean="0"/>
              <a:t> = temp;</a:t>
            </a:r>
            <a:endParaRPr lang="zh-CN" altLang="en-US" dirty="0" smtClean="0"/>
          </a:p>
          <a:p>
            <a:r>
              <a:rPr lang="en-US" dirty="0" smtClean="0"/>
              <a:t>    </a:t>
            </a:r>
            <a:r>
              <a:rPr lang="en-US" dirty="0" err="1" smtClean="0"/>
              <a:t>hudelay</a:t>
            </a:r>
            <a:r>
              <a:rPr lang="en-US" dirty="0" smtClean="0"/>
              <a:t> (1)               					//</a:t>
            </a:r>
            <a:r>
              <a:rPr lang="zh-CN" altLang="en-US" dirty="0" smtClean="0"/>
              <a:t>等待直到停止条件有效</a:t>
            </a:r>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 </a:t>
            </a:r>
            <a:r>
              <a:rPr lang="en-US" dirty="0" err="1" smtClean="0"/>
              <a:t>rIICSTAT</a:t>
            </a:r>
            <a:r>
              <a:rPr lang="en-US" dirty="0" smtClean="0"/>
              <a:t> = IICSTAT_MODE_SR|IICSTAT_OUTEN;				//</a:t>
            </a:r>
            <a:r>
              <a:rPr lang="zh-CN" altLang="en-US" dirty="0" smtClean="0"/>
              <a:t>从接收条件</a:t>
            </a:r>
          </a:p>
          <a:p>
            <a:r>
              <a:rPr lang="en-US" dirty="0" smtClean="0"/>
              <a:t>    </a:t>
            </a:r>
            <a:r>
              <a:rPr lang="en-US" dirty="0" err="1" smtClean="0"/>
              <a:t>Enable_Irq</a:t>
            </a:r>
            <a:r>
              <a:rPr lang="en-US" dirty="0" smtClean="0"/>
              <a:t>(IRQ_IIC);      					//</a:t>
            </a:r>
            <a:r>
              <a:rPr lang="zh-CN" altLang="en-US" dirty="0" smtClean="0"/>
              <a:t>使能</a:t>
            </a:r>
            <a:r>
              <a:rPr lang="en-US" dirty="0" smtClean="0"/>
              <a:t>IRQ_IIC</a:t>
            </a:r>
            <a:r>
              <a:rPr lang="zh-CN" altLang="en-US" dirty="0" smtClean="0"/>
              <a:t>中断</a:t>
            </a:r>
          </a:p>
          <a:p>
            <a:r>
              <a:rPr lang="en-US" dirty="0" smtClean="0"/>
              <a:t>}</a:t>
            </a:r>
            <a:endParaRPr lang="zh-CN" altLang="en-US" dirty="0" smtClean="0"/>
          </a:p>
          <a:p>
            <a:r>
              <a:rPr lang="en-US" dirty="0" smtClean="0"/>
              <a:t>U8 </a:t>
            </a:r>
            <a:r>
              <a:rPr lang="en-US" dirty="0" err="1" smtClean="0"/>
              <a:t>IIC_Read</a:t>
            </a:r>
            <a:r>
              <a:rPr lang="en-US" dirty="0" smtClean="0"/>
              <a:t>(char </a:t>
            </a:r>
            <a:r>
              <a:rPr lang="en-US" dirty="0" err="1" smtClean="0"/>
              <a:t>devaddr</a:t>
            </a:r>
            <a:r>
              <a:rPr lang="en-US" dirty="0" smtClean="0"/>
              <a:t>, char address)</a:t>
            </a:r>
            <a:endParaRPr lang="zh-CN" altLang="en-US" dirty="0" smtClean="0"/>
          </a:p>
          <a:p>
            <a:r>
              <a:rPr lang="en-US" dirty="0" smtClean="0"/>
              <a:t>{    //I</a:t>
            </a:r>
            <a:r>
              <a:rPr lang="en-US" baseline="30000" dirty="0" smtClean="0"/>
              <a:t>2</a:t>
            </a:r>
            <a:r>
              <a:rPr lang="en-US" dirty="0" smtClean="0"/>
              <a:t>C</a:t>
            </a:r>
            <a:r>
              <a:rPr lang="zh-CN" altLang="en-US" dirty="0" smtClean="0"/>
              <a:t>读</a:t>
            </a:r>
          </a:p>
          <a:p>
            <a:r>
              <a:rPr lang="en-US" dirty="0" smtClean="0"/>
              <a:t>    U8 data;</a:t>
            </a:r>
            <a:endParaRPr lang="zh-CN" altLang="en-US" dirty="0" smtClean="0"/>
          </a:p>
          <a:p>
            <a:r>
              <a:rPr lang="en-US" dirty="0" smtClean="0"/>
              <a:t>    </a:t>
            </a:r>
            <a:r>
              <a:rPr lang="en-US" dirty="0" err="1" smtClean="0"/>
              <a:t>IIC_MasterTxStart</a:t>
            </a:r>
            <a:r>
              <a:rPr lang="en-US" dirty="0" smtClean="0"/>
              <a:t>(</a:t>
            </a:r>
            <a:r>
              <a:rPr lang="en-US" dirty="0" err="1" smtClean="0"/>
              <a:t>devaddr</a:t>
            </a:r>
            <a:r>
              <a:rPr lang="en-US" dirty="0" smtClean="0"/>
              <a:t>);</a:t>
            </a:r>
            <a:endParaRPr lang="zh-CN" altLang="en-US" dirty="0" smtClean="0"/>
          </a:p>
          <a:p>
            <a:r>
              <a:rPr lang="en-US" dirty="0" smtClean="0"/>
              <a:t>    </a:t>
            </a:r>
            <a:r>
              <a:rPr lang="en-US" dirty="0" err="1" smtClean="0"/>
              <a:t>IIC_MasterTx</a:t>
            </a:r>
            <a:r>
              <a:rPr lang="en-US" dirty="0" smtClean="0"/>
              <a:t>(address);</a:t>
            </a:r>
            <a:endParaRPr lang="zh-CN" altLang="en-US" dirty="0" smtClean="0"/>
          </a:p>
          <a:p>
            <a:r>
              <a:rPr lang="en-US" dirty="0" smtClean="0"/>
              <a:t>    </a:t>
            </a:r>
            <a:r>
              <a:rPr lang="en-US" dirty="0" err="1" smtClean="0"/>
              <a:t>IIC_MasterRxStart</a:t>
            </a:r>
            <a:r>
              <a:rPr lang="en-US" dirty="0" smtClean="0"/>
              <a:t>(</a:t>
            </a:r>
            <a:r>
              <a:rPr lang="en-US" dirty="0" err="1" smtClean="0"/>
              <a:t>devaddr|IIC_READ</a:t>
            </a:r>
            <a:r>
              <a:rPr lang="en-US" dirty="0" smtClean="0"/>
              <a:t>);</a:t>
            </a:r>
            <a:endParaRPr lang="zh-CN" altLang="en-US" dirty="0" smtClean="0"/>
          </a:p>
          <a:p>
            <a:r>
              <a:rPr lang="en-US" dirty="0" smtClean="0"/>
              <a:t>    data=</a:t>
            </a:r>
            <a:r>
              <a:rPr lang="en-US" dirty="0" err="1" smtClean="0"/>
              <a:t>IIC_MasterRx</a:t>
            </a:r>
            <a:r>
              <a:rPr lang="en-US" dirty="0" smtClean="0"/>
              <a:t>(FALSE);</a:t>
            </a:r>
            <a:endParaRPr lang="zh-CN" altLang="en-US" dirty="0" smtClean="0"/>
          </a:p>
          <a:p>
            <a:r>
              <a:rPr lang="en-US" dirty="0" smtClean="0"/>
              <a:t>    </a:t>
            </a:r>
            <a:r>
              <a:rPr lang="en-US" dirty="0" err="1" smtClean="0"/>
              <a:t>IIC_MasterRxStop</a:t>
            </a:r>
            <a:r>
              <a:rPr lang="en-US" dirty="0" smtClean="0"/>
              <a:t>();</a:t>
            </a:r>
            <a:endParaRPr lang="zh-CN" altLang="en-US" dirty="0" smtClean="0"/>
          </a:p>
          <a:p>
            <a:r>
              <a:rPr lang="en-US" dirty="0" smtClean="0"/>
              <a:t>    return data;</a:t>
            </a:r>
            <a:endParaRPr lang="zh-CN" altLang="en-US" dirty="0" smtClean="0"/>
          </a:p>
          <a:p>
            <a:r>
              <a:rPr lang="en-US" dirty="0" smtClean="0"/>
              <a:t>}</a:t>
            </a:r>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void </a:t>
            </a:r>
            <a:r>
              <a:rPr lang="en-US" dirty="0" err="1" smtClean="0"/>
              <a:t>IIC_Write</a:t>
            </a:r>
            <a:r>
              <a:rPr lang="en-US" dirty="0" smtClean="0"/>
              <a:t>(char </a:t>
            </a:r>
            <a:r>
              <a:rPr lang="en-US" dirty="0" err="1" smtClean="0"/>
              <a:t>devaddr</a:t>
            </a:r>
            <a:r>
              <a:rPr lang="en-US" dirty="0" smtClean="0"/>
              <a:t>, char address, unsigned char data)</a:t>
            </a:r>
            <a:endParaRPr lang="zh-CN" altLang="en-US" dirty="0" smtClean="0"/>
          </a:p>
          <a:p>
            <a:r>
              <a:rPr lang="en-US" dirty="0" smtClean="0"/>
              <a:t>{    //I</a:t>
            </a:r>
            <a:r>
              <a:rPr lang="en-US" baseline="30000" dirty="0" smtClean="0"/>
              <a:t>2</a:t>
            </a:r>
            <a:r>
              <a:rPr lang="en-US" dirty="0" smtClean="0"/>
              <a:t>C</a:t>
            </a:r>
            <a:r>
              <a:rPr lang="zh-CN" altLang="en-US" dirty="0" smtClean="0"/>
              <a:t>写</a:t>
            </a:r>
          </a:p>
          <a:p>
            <a:r>
              <a:rPr lang="en-US" dirty="0" smtClean="0"/>
              <a:t>    </a:t>
            </a:r>
            <a:r>
              <a:rPr lang="en-US" dirty="0" err="1" smtClean="0"/>
              <a:t>IIC_MasterTxStart</a:t>
            </a:r>
            <a:r>
              <a:rPr lang="en-US" dirty="0" smtClean="0"/>
              <a:t>(</a:t>
            </a:r>
            <a:r>
              <a:rPr lang="en-US" dirty="0" err="1" smtClean="0"/>
              <a:t>devaddr</a:t>
            </a:r>
            <a:r>
              <a:rPr lang="en-US" dirty="0" smtClean="0"/>
              <a:t>);</a:t>
            </a:r>
            <a:endParaRPr lang="zh-CN" altLang="en-US" dirty="0" smtClean="0"/>
          </a:p>
          <a:p>
            <a:r>
              <a:rPr lang="en-US" dirty="0" smtClean="0"/>
              <a:t>    </a:t>
            </a:r>
            <a:r>
              <a:rPr lang="en-US" dirty="0" err="1" smtClean="0"/>
              <a:t>IIC_MasterTx</a:t>
            </a:r>
            <a:r>
              <a:rPr lang="en-US" dirty="0" smtClean="0"/>
              <a:t>(address);</a:t>
            </a:r>
            <a:endParaRPr lang="zh-CN" altLang="en-US" dirty="0" smtClean="0"/>
          </a:p>
          <a:p>
            <a:r>
              <a:rPr lang="en-US" dirty="0" smtClean="0"/>
              <a:t>    </a:t>
            </a:r>
            <a:r>
              <a:rPr lang="en-US" dirty="0" err="1" smtClean="0"/>
              <a:t>IIC_MasterTx</a:t>
            </a:r>
            <a:r>
              <a:rPr lang="en-US" dirty="0" smtClean="0"/>
              <a:t>(data);</a:t>
            </a:r>
            <a:endParaRPr lang="zh-CN" altLang="en-US" dirty="0" smtClean="0"/>
          </a:p>
          <a:p>
            <a:r>
              <a:rPr lang="en-US" dirty="0" smtClean="0"/>
              <a:t>    </a:t>
            </a:r>
            <a:r>
              <a:rPr lang="en-US" dirty="0" err="1" smtClean="0"/>
              <a:t>IIC_MasterTxStop</a:t>
            </a:r>
            <a:r>
              <a:rPr lang="en-US" dirty="0" smtClean="0"/>
              <a:t>();</a:t>
            </a:r>
            <a:endParaRPr lang="zh-CN" altLang="en-US" dirty="0" smtClean="0"/>
          </a:p>
          <a:p>
            <a:r>
              <a:rPr lang="en-US" dirty="0" smtClean="0"/>
              <a:t>}</a:t>
            </a:r>
            <a:endParaRPr lang="zh-CN" altLang="en-US" dirty="0" smtClean="0"/>
          </a:p>
          <a:p>
            <a:r>
              <a:rPr lang="en-US" dirty="0" smtClean="0"/>
              <a:t>void </a:t>
            </a:r>
            <a:r>
              <a:rPr lang="en-US" dirty="0" err="1" smtClean="0"/>
              <a:t>IIC_Send</a:t>
            </a:r>
            <a:r>
              <a:rPr lang="en-US" dirty="0" smtClean="0"/>
              <a:t>(char </a:t>
            </a:r>
            <a:r>
              <a:rPr lang="en-US" dirty="0" err="1" smtClean="0"/>
              <a:t>devaddr</a:t>
            </a:r>
            <a:r>
              <a:rPr lang="en-US" dirty="0" smtClean="0"/>
              <a:t>, const char* </a:t>
            </a:r>
            <a:r>
              <a:rPr lang="en-US" dirty="0" err="1" smtClean="0"/>
              <a:t>pdata</a:t>
            </a:r>
            <a:r>
              <a:rPr lang="en-US" dirty="0" smtClean="0"/>
              <a:t>, </a:t>
            </a:r>
            <a:r>
              <a:rPr lang="en-US" dirty="0" err="1" smtClean="0"/>
              <a:t>int</a:t>
            </a:r>
            <a:r>
              <a:rPr lang="en-US" dirty="0" smtClean="0"/>
              <a:t> n)</a:t>
            </a:r>
            <a:endParaRPr lang="zh-CN" altLang="en-US" dirty="0" smtClean="0"/>
          </a:p>
          <a:p>
            <a:r>
              <a:rPr lang="en-US" dirty="0" smtClean="0"/>
              <a:t>{    //I</a:t>
            </a:r>
            <a:r>
              <a:rPr lang="en-US" baseline="30000" dirty="0" smtClean="0"/>
              <a:t>2</a:t>
            </a:r>
            <a:r>
              <a:rPr lang="en-US" dirty="0" smtClean="0"/>
              <a:t>C</a:t>
            </a:r>
            <a:r>
              <a:rPr lang="zh-CN" altLang="en-US" dirty="0" smtClean="0"/>
              <a:t>发送</a:t>
            </a:r>
          </a:p>
          <a:p>
            <a:r>
              <a:rPr lang="en-US" dirty="0" smtClean="0"/>
              <a:t>    if (n &lt;=0 )</a:t>
            </a:r>
            <a:endParaRPr lang="zh-CN" altLang="en-US" dirty="0" smtClean="0"/>
          </a:p>
          <a:p>
            <a:r>
              <a:rPr lang="en-US" dirty="0" smtClean="0"/>
              <a:t>        return;</a:t>
            </a:r>
            <a:endParaRPr lang="zh-CN" altLang="en-US" dirty="0" smtClean="0"/>
          </a:p>
          <a:p>
            <a:r>
              <a:rPr lang="en-US" dirty="0" smtClean="0"/>
              <a:t>    </a:t>
            </a:r>
            <a:r>
              <a:rPr lang="en-US" dirty="0" err="1" smtClean="0"/>
              <a:t>IIC_MasterTxStart</a:t>
            </a:r>
            <a:r>
              <a:rPr lang="en-US" dirty="0" smtClean="0"/>
              <a:t>(</a:t>
            </a:r>
            <a:r>
              <a:rPr lang="en-US" dirty="0" err="1" smtClean="0"/>
              <a:t>devaddr</a:t>
            </a:r>
            <a:r>
              <a:rPr lang="en-US" dirty="0" smtClean="0"/>
              <a:t>&lt;&lt;1);</a:t>
            </a:r>
            <a:endParaRPr lang="zh-CN" altLang="en-US" dirty="0" smtClean="0"/>
          </a:p>
          <a:p>
            <a:r>
              <a:rPr lang="en-US" dirty="0" smtClean="0"/>
              <a:t>    for(;n&gt;0;n--){</a:t>
            </a:r>
            <a:endParaRPr lang="zh-CN" altLang="en-US" dirty="0" smtClean="0"/>
          </a:p>
          <a:p>
            <a:r>
              <a:rPr lang="en-US" dirty="0" smtClean="0"/>
              <a:t>        </a:t>
            </a:r>
            <a:r>
              <a:rPr lang="en-US" dirty="0" err="1" smtClean="0"/>
              <a:t>IIC_MasterTx</a:t>
            </a:r>
            <a:r>
              <a:rPr lang="en-US" dirty="0" smtClean="0"/>
              <a:t>(*</a:t>
            </a:r>
            <a:r>
              <a:rPr lang="en-US" dirty="0" err="1" smtClean="0"/>
              <a:t>pdata</a:t>
            </a:r>
            <a:r>
              <a:rPr lang="en-US" dirty="0" smtClean="0"/>
              <a:t>);</a:t>
            </a:r>
            <a:endParaRPr lang="zh-CN" altLang="en-US" dirty="0" smtClean="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 </a:t>
            </a:r>
            <a:r>
              <a:rPr lang="en-US" dirty="0" err="1" smtClean="0"/>
              <a:t>pdata</a:t>
            </a:r>
            <a:r>
              <a:rPr lang="en-US" dirty="0" smtClean="0"/>
              <a:t>++;</a:t>
            </a:r>
            <a:endParaRPr lang="zh-CN" altLang="en-US" dirty="0" smtClean="0"/>
          </a:p>
          <a:p>
            <a:r>
              <a:rPr lang="en-US" dirty="0" smtClean="0"/>
              <a:t>    }</a:t>
            </a:r>
            <a:endParaRPr lang="zh-CN" altLang="en-US" dirty="0" smtClean="0"/>
          </a:p>
          <a:p>
            <a:r>
              <a:rPr lang="en-US" dirty="0" smtClean="0"/>
              <a:t>    </a:t>
            </a:r>
            <a:r>
              <a:rPr lang="en-US" dirty="0" err="1" smtClean="0"/>
              <a:t>IIC_MasterTxStop</a:t>
            </a:r>
            <a:r>
              <a:rPr lang="en-US" dirty="0" smtClean="0"/>
              <a:t>();</a:t>
            </a:r>
            <a:endParaRPr lang="zh-CN" altLang="en-US" dirty="0" smtClean="0"/>
          </a:p>
          <a:p>
            <a:r>
              <a:rPr lang="en-US" dirty="0" smtClean="0"/>
              <a:t>}</a:t>
            </a:r>
            <a:endParaRPr lang="zh-CN" altLang="en-US" dirty="0" smtClean="0"/>
          </a:p>
          <a:p>
            <a:r>
              <a:rPr lang="en-US" dirty="0" smtClean="0"/>
              <a:t> </a:t>
            </a:r>
            <a:endParaRPr lang="zh-CN" altLang="en-US" dirty="0" smtClean="0"/>
          </a:p>
          <a:p>
            <a:r>
              <a:rPr lang="zh-CN" altLang="en-US" dirty="0" smtClean="0"/>
              <a:t>涉及键盘的主要定义及函数如下：</a:t>
            </a:r>
          </a:p>
          <a:p>
            <a:r>
              <a:rPr lang="en-US" dirty="0" smtClean="0"/>
              <a:t> </a:t>
            </a:r>
            <a:endParaRPr lang="zh-CN" altLang="en-US" dirty="0" smtClean="0"/>
          </a:p>
          <a:p>
            <a:r>
              <a:rPr lang="en-US" dirty="0" smtClean="0"/>
              <a:t>#define IRQ_KBD        IRQ_IIC</a:t>
            </a:r>
            <a:endParaRPr lang="zh-CN" altLang="en-US" dirty="0" smtClean="0"/>
          </a:p>
          <a:p>
            <a:r>
              <a:rPr lang="en-US" dirty="0" smtClean="0"/>
              <a:t>#define MCU_IICCON    (IICCON_ACKEN  | IICCON_INTR | IICCON_CLKPRE</a:t>
            </a:r>
            <a:r>
              <a:rPr lang="zh-CN" altLang="en-US" dirty="0" smtClean="0"/>
              <a:t>（</a:t>
            </a:r>
            <a:r>
              <a:rPr lang="en-US" dirty="0" smtClean="0"/>
              <a:t>7</a:t>
            </a:r>
            <a:r>
              <a:rPr lang="zh-CN" altLang="en-US" dirty="0" smtClean="0"/>
              <a:t>）</a:t>
            </a:r>
            <a:r>
              <a:rPr lang="en-US" dirty="0" smtClean="0"/>
              <a:t>)</a:t>
            </a:r>
            <a:endParaRPr lang="zh-CN" altLang="en-US" dirty="0" smtClean="0"/>
          </a:p>
          <a:p>
            <a:r>
              <a:rPr lang="en-US" dirty="0" smtClean="0"/>
              <a:t>unsigned short </a:t>
            </a:r>
            <a:r>
              <a:rPr lang="en-US" dirty="0" err="1" smtClean="0"/>
              <a:t>mcukey,tempmcukey,up,count</a:t>
            </a:r>
            <a:r>
              <a:rPr lang="en-US" dirty="0" smtClean="0"/>
              <a:t>;</a:t>
            </a:r>
            <a:endParaRPr lang="zh-CN" altLang="en-US" dirty="0" smtClean="0"/>
          </a:p>
          <a:p>
            <a:r>
              <a:rPr lang="en-US" dirty="0" smtClean="0"/>
              <a:t>static void </a:t>
            </a:r>
            <a:r>
              <a:rPr lang="en-US" dirty="0" err="1" smtClean="0"/>
              <a:t>Key_ISR</a:t>
            </a:r>
            <a:r>
              <a:rPr lang="en-US" dirty="0" smtClean="0"/>
              <a:t>(</a:t>
            </a:r>
            <a:r>
              <a:rPr lang="en-US" dirty="0" err="1" smtClean="0"/>
              <a:t>int</a:t>
            </a:r>
            <a:r>
              <a:rPr lang="en-US" dirty="0" smtClean="0"/>
              <a:t> vector, void* data)</a:t>
            </a:r>
            <a:endParaRPr lang="zh-CN" altLang="en-US" dirty="0" smtClean="0"/>
          </a:p>
          <a:p>
            <a:r>
              <a:rPr lang="en-US" dirty="0" smtClean="0"/>
              <a:t>{   // </a:t>
            </a:r>
            <a:r>
              <a:rPr lang="zh-CN" altLang="en-US" dirty="0" smtClean="0"/>
              <a:t>键盘中断服务程序</a:t>
            </a:r>
          </a:p>
          <a:p>
            <a:r>
              <a:rPr lang="en-US" dirty="0" smtClean="0"/>
              <a:t>    static </a:t>
            </a:r>
            <a:r>
              <a:rPr lang="en-US" dirty="0" err="1" smtClean="0"/>
              <a:t>int</a:t>
            </a:r>
            <a:r>
              <a:rPr lang="en-US" dirty="0" smtClean="0"/>
              <a:t> </a:t>
            </a:r>
            <a:r>
              <a:rPr lang="en-US" dirty="0" err="1" smtClean="0"/>
              <a:t>framecnt</a:t>
            </a:r>
            <a:r>
              <a:rPr lang="en-US" dirty="0" smtClean="0"/>
              <a:t>=0;</a:t>
            </a:r>
            <a:endParaRPr lang="zh-CN" altLang="en-US" dirty="0" smtClean="0"/>
          </a:p>
          <a:p>
            <a:r>
              <a:rPr lang="en-US" dirty="0" smtClean="0"/>
              <a:t>    U8 status ,</a:t>
            </a:r>
            <a:r>
              <a:rPr lang="en-US" dirty="0" err="1" smtClean="0"/>
              <a:t>kdata</a:t>
            </a:r>
            <a:r>
              <a:rPr lang="en-US" dirty="0" smtClean="0"/>
              <a:t>;</a:t>
            </a:r>
            <a:endParaRPr lang="zh-CN" altLang="en-US" dirty="0" smtClean="0"/>
          </a:p>
          <a:p>
            <a:r>
              <a:rPr lang="en-US" dirty="0" smtClean="0"/>
              <a:t>    status = </a:t>
            </a:r>
            <a:r>
              <a:rPr lang="en-US" dirty="0" err="1" smtClean="0"/>
              <a:t>rIICSTAT</a:t>
            </a:r>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en-US" dirty="0" smtClean="0"/>
              <a:t>if( (status &amp; IICSTAT_MODE_MSK) != IICSTAT_MODE_SR)</a:t>
            </a:r>
            <a:endParaRPr lang="zh-CN" altLang="en-US" dirty="0" smtClean="0"/>
          </a:p>
          <a:p>
            <a:r>
              <a:rPr lang="en-US" dirty="0" smtClean="0"/>
              <a:t>        return;          		//</a:t>
            </a:r>
            <a:r>
              <a:rPr lang="zh-CN" altLang="en-US" dirty="0" smtClean="0"/>
              <a:t>必须为从接收模式</a:t>
            </a:r>
          </a:p>
          <a:p>
            <a:r>
              <a:rPr lang="en-US" dirty="0" smtClean="0"/>
              <a:t>    </a:t>
            </a:r>
            <a:r>
              <a:rPr lang="en-US" dirty="0" err="1" smtClean="0"/>
              <a:t>kdata</a:t>
            </a:r>
            <a:r>
              <a:rPr lang="en-US" dirty="0" smtClean="0"/>
              <a:t> = </a:t>
            </a:r>
            <a:r>
              <a:rPr lang="en-US" dirty="0" err="1" smtClean="0"/>
              <a:t>rIICDS</a:t>
            </a:r>
            <a:r>
              <a:rPr lang="en-US" dirty="0" smtClean="0"/>
              <a:t>;</a:t>
            </a:r>
            <a:endParaRPr lang="zh-CN" altLang="en-US" dirty="0" smtClean="0"/>
          </a:p>
          <a:p>
            <a:r>
              <a:rPr lang="en-US" dirty="0" smtClean="0"/>
              <a:t>    switch(</a:t>
            </a:r>
            <a:r>
              <a:rPr lang="en-US" dirty="0" err="1" smtClean="0"/>
              <a:t>framecnt</a:t>
            </a:r>
            <a:r>
              <a:rPr lang="en-US" dirty="0" smtClean="0"/>
              <a:t>){</a:t>
            </a:r>
            <a:endParaRPr lang="zh-CN" altLang="en-US" dirty="0" smtClean="0"/>
          </a:p>
          <a:p>
            <a:r>
              <a:rPr lang="en-US" dirty="0" smtClean="0"/>
              <a:t>    case 0:</a:t>
            </a:r>
            <a:endParaRPr lang="zh-CN" altLang="en-US" dirty="0" smtClean="0"/>
          </a:p>
          <a:p>
            <a:r>
              <a:rPr lang="en-US" dirty="0" smtClean="0"/>
              <a:t>        if(status &amp; IICSTAT_SLAVEADDR){</a:t>
            </a:r>
            <a:endParaRPr lang="zh-CN" altLang="en-US" dirty="0" smtClean="0"/>
          </a:p>
          <a:p>
            <a:r>
              <a:rPr lang="en-US" dirty="0" smtClean="0"/>
              <a:t>            //</a:t>
            </a:r>
            <a:r>
              <a:rPr lang="zh-CN" altLang="en-US" dirty="0" smtClean="0"/>
              <a:t>若匹配自己的从地址，开始从接收数据</a:t>
            </a:r>
          </a:p>
          <a:p>
            <a:r>
              <a:rPr lang="en-US" dirty="0" smtClean="0"/>
              <a:t>            </a:t>
            </a:r>
            <a:r>
              <a:rPr lang="en-US" dirty="0" err="1" smtClean="0"/>
              <a:t>framecnt</a:t>
            </a:r>
            <a:r>
              <a:rPr lang="en-US" dirty="0" smtClean="0"/>
              <a:t>++;</a:t>
            </a:r>
            <a:endParaRPr lang="zh-CN" altLang="en-US" dirty="0" smtClean="0"/>
          </a:p>
          <a:p>
            <a:r>
              <a:rPr lang="en-US" dirty="0" smtClean="0"/>
              <a:t>        }</a:t>
            </a:r>
            <a:endParaRPr lang="zh-CN" altLang="en-US" dirty="0" smtClean="0"/>
          </a:p>
          <a:p>
            <a:r>
              <a:rPr lang="en-US" dirty="0" smtClean="0"/>
              <a:t>        break;</a:t>
            </a:r>
            <a:endParaRPr lang="zh-CN" altLang="en-US" dirty="0" smtClean="0"/>
          </a:p>
          <a:p>
            <a:r>
              <a:rPr lang="en-US" dirty="0" smtClean="0"/>
              <a:t>    case 1:</a:t>
            </a:r>
            <a:endParaRPr lang="zh-CN" altLang="en-US" dirty="0" smtClean="0"/>
          </a:p>
          <a:p>
            <a:r>
              <a:rPr lang="en-US" dirty="0" smtClean="0"/>
              <a:t>        if(GetI2C_Devtype(</a:t>
            </a:r>
            <a:r>
              <a:rPr lang="en-US" dirty="0" err="1" smtClean="0"/>
              <a:t>kdata</a:t>
            </a:r>
            <a:r>
              <a:rPr lang="en-US" dirty="0" smtClean="0"/>
              <a:t>) != DTYPE_MKEYB){</a:t>
            </a:r>
            <a:endParaRPr lang="zh-CN" altLang="en-US" dirty="0" smtClean="0"/>
          </a:p>
          <a:p>
            <a:r>
              <a:rPr lang="en-US" dirty="0" smtClean="0"/>
              <a:t>            //</a:t>
            </a:r>
            <a:r>
              <a:rPr lang="zh-CN" altLang="en-US" dirty="0" smtClean="0"/>
              <a:t>若非</a:t>
            </a:r>
            <a:r>
              <a:rPr lang="en-US" dirty="0" smtClean="0"/>
              <a:t>DTYPE_MKEYB</a:t>
            </a:r>
            <a:r>
              <a:rPr lang="zh-CN" altLang="en-US" dirty="0" smtClean="0"/>
              <a:t>设备类型，退出</a:t>
            </a:r>
          </a:p>
          <a:p>
            <a:r>
              <a:rPr lang="en-US" dirty="0" smtClean="0"/>
              <a:t>            </a:t>
            </a:r>
            <a:r>
              <a:rPr lang="en-US" dirty="0" err="1" smtClean="0"/>
              <a:t>framecnt</a:t>
            </a:r>
            <a:r>
              <a:rPr lang="en-US" dirty="0" smtClean="0"/>
              <a:t>=0;</a:t>
            </a:r>
            <a:endParaRPr lang="zh-CN" altLang="en-US" dirty="0" smtClean="0"/>
          </a:p>
          <a:p>
            <a:r>
              <a:rPr lang="en-US" dirty="0" smtClean="0"/>
              <a:t>        }</a:t>
            </a:r>
            <a:endParaRPr lang="zh-CN" altLang="en-US" dirty="0" smtClean="0"/>
          </a:p>
          <a:p>
            <a:r>
              <a:rPr lang="en-US" dirty="0" smtClean="0"/>
              <a:t>        </a:t>
            </a:r>
            <a:r>
              <a:rPr lang="en-US" dirty="0" err="1" smtClean="0"/>
              <a:t>framecnt</a:t>
            </a:r>
            <a:r>
              <a:rPr lang="en-US" dirty="0" smtClean="0"/>
              <a:t>++;</a:t>
            </a:r>
            <a:endParaRPr lang="zh-CN" altLang="en-US" dirty="0" smtClean="0"/>
          </a:p>
          <a:p>
            <a:r>
              <a:rPr lang="en-US" dirty="0" smtClean="0"/>
              <a:t>        break;</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en-US" dirty="0" smtClean="0"/>
              <a:t>case 2:</a:t>
            </a:r>
            <a:endParaRPr lang="zh-CN" altLang="en-US" dirty="0" smtClean="0"/>
          </a:p>
          <a:p>
            <a:r>
              <a:rPr lang="en-US" dirty="0" smtClean="0"/>
              <a:t>        </a:t>
            </a:r>
            <a:r>
              <a:rPr lang="en-US" dirty="0" err="1" smtClean="0"/>
              <a:t>mcukey</a:t>
            </a:r>
            <a:r>
              <a:rPr lang="en-US" dirty="0" smtClean="0"/>
              <a:t> = </a:t>
            </a:r>
            <a:r>
              <a:rPr lang="en-US" dirty="0" err="1" smtClean="0"/>
              <a:t>kdata</a:t>
            </a:r>
            <a:r>
              <a:rPr lang="en-US" dirty="0" smtClean="0"/>
              <a:t>;    		//</a:t>
            </a:r>
            <a:r>
              <a:rPr lang="zh-CN" altLang="en-US" dirty="0" smtClean="0"/>
              <a:t>接收数据，取键值</a:t>
            </a:r>
          </a:p>
          <a:p>
            <a:r>
              <a:rPr lang="en-US" dirty="0" smtClean="0"/>
              <a:t>        if(mcukey&amp;0x80)</a:t>
            </a:r>
            <a:endParaRPr lang="zh-CN" altLang="en-US" dirty="0" smtClean="0"/>
          </a:p>
          <a:p>
            <a:r>
              <a:rPr lang="en-US" dirty="0" smtClean="0"/>
              <a:t>        {</a:t>
            </a:r>
            <a:r>
              <a:rPr lang="en-US" dirty="0" err="1" smtClean="0"/>
              <a:t>framecnt</a:t>
            </a:r>
            <a:r>
              <a:rPr lang="en-US" dirty="0" smtClean="0"/>
              <a:t>=0;</a:t>
            </a:r>
            <a:endParaRPr lang="zh-CN" altLang="en-US" dirty="0" smtClean="0"/>
          </a:p>
          <a:p>
            <a:r>
              <a:rPr lang="en-US" dirty="0" smtClean="0"/>
              <a:t>        break;</a:t>
            </a:r>
            <a:endParaRPr lang="zh-CN" altLang="en-US" dirty="0" smtClean="0"/>
          </a:p>
          <a:p>
            <a:r>
              <a:rPr lang="en-US" dirty="0" smtClean="0"/>
              <a:t>}</a:t>
            </a:r>
            <a:endParaRPr lang="zh-CN" altLang="en-US" dirty="0" smtClean="0"/>
          </a:p>
          <a:p>
            <a:r>
              <a:rPr lang="en-US" dirty="0" smtClean="0"/>
              <a:t>        else if(!(mcukey&amp;0x80)){</a:t>
            </a:r>
            <a:endParaRPr lang="zh-CN" altLang="en-US" dirty="0" smtClean="0"/>
          </a:p>
          <a:p>
            <a:r>
              <a:rPr lang="en-US" dirty="0" smtClean="0"/>
              <a:t>        up=1;</a:t>
            </a:r>
            <a:endParaRPr lang="zh-CN" altLang="en-US" dirty="0" smtClean="0"/>
          </a:p>
          <a:p>
            <a:r>
              <a:rPr lang="en-US" dirty="0" smtClean="0"/>
              <a:t>        count=1;</a:t>
            </a:r>
            <a:endParaRPr lang="zh-CN" altLang="en-US" dirty="0" smtClean="0"/>
          </a:p>
          <a:p>
            <a:r>
              <a:rPr lang="en-US" dirty="0" smtClean="0"/>
              <a:t>        </a:t>
            </a:r>
            <a:r>
              <a:rPr lang="en-US" dirty="0" err="1" smtClean="0"/>
              <a:t>tempmcukey</a:t>
            </a:r>
            <a:r>
              <a:rPr lang="en-US" dirty="0" smtClean="0"/>
              <a:t>=</a:t>
            </a:r>
            <a:r>
              <a:rPr lang="en-US" dirty="0" err="1" smtClean="0"/>
              <a:t>mcukey</a:t>
            </a:r>
            <a:r>
              <a:rPr lang="en-US" dirty="0" smtClean="0"/>
              <a:t>;</a:t>
            </a:r>
            <a:endParaRPr lang="zh-CN" altLang="en-US" dirty="0" smtClean="0"/>
          </a:p>
          <a:p>
            <a:r>
              <a:rPr lang="en-US" dirty="0" smtClean="0"/>
              <a:t>        }</a:t>
            </a:r>
            <a:endParaRPr lang="zh-CN" altLang="en-US" dirty="0" smtClean="0"/>
          </a:p>
          <a:p>
            <a:r>
              <a:rPr lang="en-US" dirty="0" smtClean="0"/>
              <a:t>        </a:t>
            </a:r>
            <a:r>
              <a:rPr lang="en-US" dirty="0" err="1" smtClean="0"/>
              <a:t>framecnt</a:t>
            </a:r>
            <a:r>
              <a:rPr lang="en-US" dirty="0" smtClean="0"/>
              <a:t>=0;</a:t>
            </a:r>
            <a:endParaRPr lang="zh-CN" altLang="en-US" dirty="0" smtClean="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dirty="0" smtClean="0"/>
              <a:t> break;</a:t>
            </a:r>
            <a:endParaRPr lang="zh-CN" altLang="en-US" dirty="0" smtClean="0"/>
          </a:p>
          <a:p>
            <a:r>
              <a:rPr lang="en-US" dirty="0" smtClean="0"/>
              <a:t>    }</a:t>
            </a:r>
            <a:endParaRPr lang="zh-CN" altLang="en-US" dirty="0" smtClean="0"/>
          </a:p>
          <a:p>
            <a:r>
              <a:rPr lang="en-US" dirty="0" smtClean="0"/>
              <a:t>    </a:t>
            </a:r>
            <a:r>
              <a:rPr lang="en-US" dirty="0" err="1" smtClean="0"/>
              <a:t>rIICCON</a:t>
            </a:r>
            <a:r>
              <a:rPr lang="en-US" dirty="0" smtClean="0"/>
              <a:t> &amp;= ~IICCON_INTPEND;</a:t>
            </a:r>
            <a:endParaRPr lang="zh-CN" altLang="en-US" dirty="0" smtClean="0"/>
          </a:p>
          <a:p>
            <a:r>
              <a:rPr lang="en-US" dirty="0" smtClean="0"/>
              <a:t>}</a:t>
            </a:r>
            <a:endParaRPr lang="zh-CN" altLang="en-US" dirty="0" smtClean="0"/>
          </a:p>
          <a:p>
            <a:r>
              <a:rPr lang="en-US" dirty="0" smtClean="0"/>
              <a:t> </a:t>
            </a:r>
            <a:endParaRPr lang="zh-CN" altLang="en-US" dirty="0" smtClean="0"/>
          </a:p>
          <a:p>
            <a:r>
              <a:rPr lang="en-US" dirty="0" smtClean="0"/>
              <a:t>void </a:t>
            </a:r>
            <a:r>
              <a:rPr lang="en-US" dirty="0" err="1" smtClean="0"/>
              <a:t>Key_init</a:t>
            </a:r>
            <a:r>
              <a:rPr lang="en-US" dirty="0" smtClean="0"/>
              <a:t>(void)</a:t>
            </a:r>
            <a:endParaRPr lang="zh-CN" altLang="en-US" dirty="0" smtClean="0"/>
          </a:p>
          <a:p>
            <a:r>
              <a:rPr lang="en-US" dirty="0" smtClean="0"/>
              <a:t>{    //</a:t>
            </a:r>
            <a:r>
              <a:rPr lang="zh-CN" altLang="en-US" dirty="0" smtClean="0"/>
              <a:t>键盘初始化</a:t>
            </a:r>
          </a:p>
          <a:p>
            <a:r>
              <a:rPr lang="en-US" dirty="0" smtClean="0"/>
              <a:t>    I2C_control i2c_ctrl;</a:t>
            </a:r>
            <a:endParaRPr lang="zh-CN" altLang="en-US" dirty="0" smtClean="0"/>
          </a:p>
          <a:p>
            <a:r>
              <a:rPr lang="en-US" dirty="0" smtClean="0"/>
              <a:t>    </a:t>
            </a:r>
            <a:r>
              <a:rPr lang="en-US" dirty="0" err="1" smtClean="0"/>
              <a:t>IIC_init</a:t>
            </a:r>
            <a:r>
              <a:rPr lang="en-US" dirty="0" smtClean="0"/>
              <a:t>();                    		//I</a:t>
            </a:r>
            <a:r>
              <a:rPr lang="en-US" baseline="30000" dirty="0" smtClean="0"/>
              <a:t>2</a:t>
            </a:r>
            <a:r>
              <a:rPr lang="en-US" dirty="0" smtClean="0"/>
              <a:t>C</a:t>
            </a:r>
            <a:r>
              <a:rPr lang="zh-CN" altLang="en-US" dirty="0" smtClean="0"/>
              <a:t>初始化</a:t>
            </a:r>
          </a:p>
          <a:p>
            <a:r>
              <a:rPr lang="en-US" dirty="0" smtClean="0"/>
              <a:t>    </a:t>
            </a:r>
            <a:r>
              <a:rPr lang="en-US" dirty="0" err="1" smtClean="0"/>
              <a:t>Set_IIC_mode</a:t>
            </a:r>
            <a:r>
              <a:rPr lang="en-US" dirty="0" smtClean="0"/>
              <a:t>(MCU_IICCON, NULL);    		//</a:t>
            </a:r>
            <a:r>
              <a:rPr lang="zh-CN" altLang="en-US" dirty="0" smtClean="0"/>
              <a:t>设置</a:t>
            </a:r>
            <a:r>
              <a:rPr lang="en-US" dirty="0" smtClean="0"/>
              <a:t>I</a:t>
            </a:r>
            <a:r>
              <a:rPr lang="en-US" baseline="30000" dirty="0" smtClean="0"/>
              <a:t>2</a:t>
            </a:r>
            <a:r>
              <a:rPr lang="en-US" dirty="0" smtClean="0"/>
              <a:t>C</a:t>
            </a:r>
            <a:r>
              <a:rPr lang="zh-CN" altLang="en-US" dirty="0" smtClean="0"/>
              <a:t>模式</a:t>
            </a:r>
          </a:p>
          <a:p>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b="1" dirty="0" smtClean="0"/>
              <a:t>6</a:t>
            </a:r>
            <a:r>
              <a:rPr lang="zh-CN" altLang="en-US" b="1" dirty="0" smtClean="0"/>
              <a:t>．中断优先级产生模块</a:t>
            </a:r>
          </a:p>
          <a:p>
            <a:r>
              <a:rPr lang="zh-CN" altLang="en-US" dirty="0" smtClean="0"/>
              <a:t>其中</a:t>
            </a:r>
            <a:r>
              <a:rPr lang="en-US" dirty="0" smtClean="0"/>
              <a:t>32</a:t>
            </a:r>
            <a:r>
              <a:rPr lang="zh-CN" altLang="en-US" dirty="0" smtClean="0"/>
              <a:t>个中断请求的优先级逻辑由</a:t>
            </a:r>
            <a:r>
              <a:rPr lang="en-US" dirty="0" smtClean="0"/>
              <a:t>7</a:t>
            </a:r>
            <a:r>
              <a:rPr lang="zh-CN" altLang="en-US" dirty="0" smtClean="0"/>
              <a:t>个仲裁位组成：</a:t>
            </a:r>
            <a:r>
              <a:rPr lang="en-US" dirty="0" smtClean="0"/>
              <a:t>6</a:t>
            </a:r>
            <a:r>
              <a:rPr lang="zh-CN" altLang="en-US" dirty="0" smtClean="0"/>
              <a:t>个一级仲裁位和一个二级仲裁位，如图</a:t>
            </a:r>
            <a:r>
              <a:rPr lang="en-US" dirty="0" smtClean="0"/>
              <a:t>4-21</a:t>
            </a:r>
            <a:r>
              <a:rPr lang="zh-CN" altLang="en-US" dirty="0" smtClean="0"/>
              <a:t>所示。</a:t>
            </a:r>
          </a:p>
          <a:p>
            <a:r>
              <a:rPr lang="zh-CN" altLang="en-US" dirty="0" smtClean="0"/>
              <a:t>每个仲裁器可以处理</a:t>
            </a:r>
            <a:r>
              <a:rPr lang="en-US" dirty="0" smtClean="0"/>
              <a:t>6</a:t>
            </a:r>
            <a:r>
              <a:rPr lang="zh-CN" altLang="en-US" dirty="0" smtClean="0"/>
              <a:t>个中断请求，基于一位仲裁器模式（</a:t>
            </a:r>
            <a:r>
              <a:rPr lang="en-US" dirty="0" smtClean="0"/>
              <a:t>ARB_MODE</a:t>
            </a:r>
            <a:r>
              <a:rPr lang="zh-CN" altLang="en-US" dirty="0" smtClean="0"/>
              <a:t>）和两位选择信号（</a:t>
            </a:r>
            <a:r>
              <a:rPr lang="en-US" dirty="0" smtClean="0"/>
              <a:t>ARB_SEL</a:t>
            </a:r>
            <a:r>
              <a:rPr lang="zh-CN" altLang="en-US" dirty="0" smtClean="0"/>
              <a:t>）。</a:t>
            </a:r>
          </a:p>
          <a:p>
            <a:r>
              <a:rPr lang="en-US" dirty="0" smtClean="0"/>
              <a:t>●  </a:t>
            </a:r>
            <a:r>
              <a:rPr lang="zh-CN" altLang="en-US" dirty="0" smtClean="0"/>
              <a:t>如果</a:t>
            </a:r>
            <a:r>
              <a:rPr lang="en-US" dirty="0" smtClean="0"/>
              <a:t>ARB_SEL</a:t>
            </a:r>
            <a:r>
              <a:rPr lang="zh-CN" altLang="en-US" dirty="0" smtClean="0"/>
              <a:t>位为</a:t>
            </a:r>
            <a:r>
              <a:rPr lang="en-US" dirty="0" smtClean="0"/>
              <a:t>00B</a:t>
            </a:r>
            <a:r>
              <a:rPr lang="zh-CN" altLang="en-US" dirty="0" smtClean="0"/>
              <a:t>，优先级顺序是：</a:t>
            </a:r>
            <a:r>
              <a:rPr lang="en-US" dirty="0" smtClean="0"/>
              <a:t>REQ0, REQ1, REQ2, REQ3, REQ4, and REQ5</a:t>
            </a:r>
            <a:r>
              <a:rPr lang="zh-CN" altLang="en-US" dirty="0" smtClean="0"/>
              <a:t>。</a:t>
            </a:r>
          </a:p>
          <a:p>
            <a:r>
              <a:rPr lang="en-US" dirty="0" smtClean="0"/>
              <a:t>●  </a:t>
            </a:r>
            <a:r>
              <a:rPr lang="zh-CN" altLang="en-US" dirty="0" smtClean="0"/>
              <a:t>如果</a:t>
            </a:r>
            <a:r>
              <a:rPr lang="en-US" dirty="0" smtClean="0"/>
              <a:t>ARB_SEL</a:t>
            </a:r>
            <a:r>
              <a:rPr lang="zh-CN" altLang="en-US" dirty="0" smtClean="0"/>
              <a:t>位为</a:t>
            </a:r>
            <a:r>
              <a:rPr lang="en-US" dirty="0" smtClean="0"/>
              <a:t>01B</a:t>
            </a:r>
            <a:r>
              <a:rPr lang="zh-CN" altLang="en-US" dirty="0" smtClean="0"/>
              <a:t>，优先级顺序是：</a:t>
            </a:r>
            <a:r>
              <a:rPr lang="en-US" dirty="0" smtClean="0"/>
              <a:t>REQ0, REQ2, REQ3, REQ4, REQ1, and REQ5</a:t>
            </a:r>
            <a:r>
              <a:rPr lang="zh-CN" altLang="en-US" dirty="0" smtClean="0"/>
              <a:t>。</a:t>
            </a:r>
          </a:p>
          <a:p>
            <a:r>
              <a:rPr lang="en-US" dirty="0" smtClean="0"/>
              <a:t>●  </a:t>
            </a:r>
            <a:r>
              <a:rPr lang="zh-CN" altLang="en-US" dirty="0" smtClean="0"/>
              <a:t>如果</a:t>
            </a:r>
            <a:r>
              <a:rPr lang="en-US" dirty="0" smtClean="0"/>
              <a:t>ARB_SEL</a:t>
            </a:r>
            <a:r>
              <a:rPr lang="zh-CN" altLang="en-US" dirty="0" smtClean="0"/>
              <a:t>位为</a:t>
            </a:r>
            <a:r>
              <a:rPr lang="en-US" dirty="0" smtClean="0"/>
              <a:t>10B</a:t>
            </a:r>
            <a:r>
              <a:rPr lang="zh-CN" altLang="en-US" dirty="0" smtClean="0"/>
              <a:t>，优先级顺序是：</a:t>
            </a:r>
            <a:r>
              <a:rPr lang="en-US" dirty="0" smtClean="0"/>
              <a:t>REQ0, REQ3, REQ4, REQ1, REQ2, and REQ5</a:t>
            </a:r>
            <a:r>
              <a:rPr lang="zh-CN" altLang="en-US" dirty="0" smtClean="0"/>
              <a:t>。</a:t>
            </a:r>
            <a:endParaRPr lang="en-US" altLang="zh-CN" dirty="0" smtClean="0"/>
          </a:p>
          <a:p>
            <a:r>
              <a:rPr lang="en-US" dirty="0" smtClean="0"/>
              <a:t>●  </a:t>
            </a:r>
            <a:r>
              <a:rPr lang="zh-CN" altLang="en-US" dirty="0" smtClean="0"/>
              <a:t>如果</a:t>
            </a:r>
            <a:r>
              <a:rPr lang="en-US" dirty="0" smtClean="0"/>
              <a:t>ARB_SEL</a:t>
            </a:r>
            <a:r>
              <a:rPr lang="zh-CN" altLang="en-US" dirty="0" smtClean="0"/>
              <a:t>位为</a:t>
            </a:r>
            <a:r>
              <a:rPr lang="en-US" dirty="0" smtClean="0"/>
              <a:t>11B</a:t>
            </a:r>
            <a:r>
              <a:rPr lang="zh-CN" altLang="en-US" dirty="0" smtClean="0"/>
              <a:t>，优先级顺序是：</a:t>
            </a:r>
            <a:r>
              <a:rPr lang="en-US" dirty="0" smtClean="0"/>
              <a:t>REQ0, REQ4, REQ1, REQ2, REQ3, and REQ5</a:t>
            </a:r>
            <a:r>
              <a:rPr lang="zh-CN" altLang="en-US" dirty="0" smtClean="0"/>
              <a:t>。</a:t>
            </a:r>
          </a:p>
          <a:p>
            <a:endParaRPr lang="zh-CN" altLang="en-US" dirty="0" smtClean="0"/>
          </a:p>
          <a:p>
            <a:endParaRPr lang="zh-CN" altLang="en-US" dirty="0"/>
          </a:p>
        </p:txBody>
      </p:sp>
      <p:sp>
        <p:nvSpPr>
          <p:cNvPr id="2" name="标题 1"/>
          <p:cNvSpPr>
            <a:spLocks noGrp="1"/>
          </p:cNvSpPr>
          <p:nvPr>
            <p:ph type="title"/>
          </p:nvPr>
        </p:nvSpPr>
        <p:spPr/>
        <p:txBody>
          <a:bodyPr>
            <a:normAutofit/>
          </a:bodyPr>
          <a:lstStyle/>
          <a:p>
            <a:r>
              <a:rPr lang="en-US" dirty="0" smtClean="0"/>
              <a:t>ARM</a:t>
            </a:r>
            <a:r>
              <a:rPr lang="zh-CN" altLang="en-US" dirty="0" smtClean="0"/>
              <a:t>中断</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dirty="0" smtClean="0"/>
              <a:t>//</a:t>
            </a:r>
            <a:r>
              <a:rPr lang="zh-CN" altLang="en-US" dirty="0" smtClean="0"/>
              <a:t>设置自己的</a:t>
            </a:r>
            <a:r>
              <a:rPr lang="en-US" dirty="0" smtClean="0"/>
              <a:t>I</a:t>
            </a:r>
            <a:r>
              <a:rPr lang="en-US" baseline="30000" dirty="0" smtClean="0"/>
              <a:t>2</a:t>
            </a:r>
            <a:r>
              <a:rPr lang="en-US" dirty="0" smtClean="0"/>
              <a:t>C</a:t>
            </a:r>
            <a:r>
              <a:rPr lang="zh-CN" altLang="en-US" dirty="0" smtClean="0"/>
              <a:t>地址到</a:t>
            </a:r>
            <a:r>
              <a:rPr lang="en-US" dirty="0" smtClean="0"/>
              <a:t>mega8</a:t>
            </a:r>
            <a:endParaRPr lang="zh-CN" altLang="en-US" dirty="0" smtClean="0"/>
          </a:p>
          <a:p>
            <a:r>
              <a:rPr lang="en-US" dirty="0" smtClean="0"/>
              <a:t>    i2c_ctrl.cmd=CMD_MST_ADDR;</a:t>
            </a:r>
            <a:endParaRPr lang="zh-CN" altLang="en-US" dirty="0" smtClean="0"/>
          </a:p>
          <a:p>
            <a:r>
              <a:rPr lang="en-US" dirty="0" smtClean="0"/>
              <a:t>    i2c_ctrl.ctrl=I2COWNER_ADDRESS;</a:t>
            </a:r>
            <a:endParaRPr lang="zh-CN" altLang="en-US" dirty="0" smtClean="0"/>
          </a:p>
          <a:p>
            <a:r>
              <a:rPr lang="en-US" dirty="0" smtClean="0"/>
              <a:t>    </a:t>
            </a:r>
            <a:r>
              <a:rPr lang="en-US" dirty="0" err="1" smtClean="0"/>
              <a:t>IIC_Send</a:t>
            </a:r>
            <a:r>
              <a:rPr lang="en-US" dirty="0" smtClean="0"/>
              <a:t>(MEGA8_I2CADDRESS, (const char*)&amp;i2c_ctrl, </a:t>
            </a:r>
            <a:r>
              <a:rPr lang="en-US" dirty="0" err="1" smtClean="0"/>
              <a:t>sizeof</a:t>
            </a:r>
            <a:r>
              <a:rPr lang="en-US" dirty="0" smtClean="0"/>
              <a:t>(i2c_ctrl));</a:t>
            </a:r>
            <a:endParaRPr lang="zh-CN" altLang="en-US" dirty="0" smtClean="0"/>
          </a:p>
          <a:p>
            <a:r>
              <a:rPr lang="en-US" dirty="0" smtClean="0"/>
              <a:t> </a:t>
            </a:r>
            <a:endParaRPr lang="zh-CN" altLang="en-US" dirty="0" smtClean="0"/>
          </a:p>
          <a:p>
            <a:r>
              <a:rPr lang="en-US" dirty="0" smtClean="0"/>
              <a:t>    //</a:t>
            </a:r>
            <a:r>
              <a:rPr lang="zh-CN" altLang="en-US" dirty="0" smtClean="0"/>
              <a:t>使能键盘</a:t>
            </a:r>
          </a:p>
          <a:p>
            <a:r>
              <a:rPr lang="en-US" dirty="0" smtClean="0"/>
              <a:t>    i2c_ctrl.cmd=CMD_CTRL;</a:t>
            </a:r>
            <a:endParaRPr lang="zh-CN" altLang="en-US" dirty="0" smtClean="0"/>
          </a:p>
          <a:p>
            <a:r>
              <a:rPr lang="en-US" dirty="0" smtClean="0"/>
              <a:t>    i2c_ctrl.ctrl = </a:t>
            </a:r>
            <a:r>
              <a:rPr lang="en-US" dirty="0" err="1" smtClean="0"/>
              <a:t>CTRL_MKEn</a:t>
            </a:r>
            <a:r>
              <a:rPr lang="en-US" dirty="0" smtClean="0"/>
              <a:t>;</a:t>
            </a:r>
            <a:endParaRPr lang="zh-CN" altLang="en-US" dirty="0" smtClean="0"/>
          </a:p>
          <a:p>
            <a:r>
              <a:rPr lang="en-US" dirty="0" smtClean="0"/>
              <a:t>    </a:t>
            </a:r>
            <a:r>
              <a:rPr lang="en-US" dirty="0" err="1" smtClean="0"/>
              <a:t>IIC_Send</a:t>
            </a:r>
            <a:r>
              <a:rPr lang="en-US" dirty="0" smtClean="0"/>
              <a:t>(MEGA8_I2CADDRESS, (const char*)&amp;i2c_ctrl, </a:t>
            </a:r>
            <a:r>
              <a:rPr lang="en-US" dirty="0" err="1" smtClean="0"/>
              <a:t>sizeof</a:t>
            </a:r>
            <a:r>
              <a:rPr lang="en-US" dirty="0" smtClean="0"/>
              <a:t>(i2c_ctrl));</a:t>
            </a:r>
            <a:endParaRPr lang="zh-CN" altLang="en-US" dirty="0" smtClean="0"/>
          </a:p>
          <a:p>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dirty="0" smtClean="0"/>
              <a:t> INTS_OFF(); </a:t>
            </a:r>
            <a:r>
              <a:rPr lang="zh-CN" altLang="en-US" dirty="0" smtClean="0"/>
              <a:t>禁止</a:t>
            </a:r>
            <a:r>
              <a:rPr lang="en-US" dirty="0" smtClean="0"/>
              <a:t>IRQ and FIQ</a:t>
            </a:r>
            <a:r>
              <a:rPr lang="zh-CN" altLang="en-US" dirty="0" smtClean="0"/>
              <a:t>中断</a:t>
            </a:r>
          </a:p>
          <a:p>
            <a:r>
              <a:rPr lang="en-US" dirty="0" smtClean="0"/>
              <a:t>    </a:t>
            </a:r>
            <a:r>
              <a:rPr lang="en-US" dirty="0" err="1" smtClean="0"/>
              <a:t>SetISR_Interrupt</a:t>
            </a:r>
            <a:r>
              <a:rPr lang="en-US" dirty="0" smtClean="0"/>
              <a:t>(IRQ_KBD, </a:t>
            </a:r>
            <a:r>
              <a:rPr lang="en-US" dirty="0" err="1" smtClean="0"/>
              <a:t>Key_ISR</a:t>
            </a:r>
            <a:r>
              <a:rPr lang="en-US" dirty="0" smtClean="0"/>
              <a:t>, NULL);	//</a:t>
            </a:r>
            <a:r>
              <a:rPr lang="zh-CN" altLang="en-US" dirty="0" smtClean="0"/>
              <a:t>键盘注册中断服务程序</a:t>
            </a:r>
          </a:p>
          <a:p>
            <a:r>
              <a:rPr lang="en-US" dirty="0" smtClean="0"/>
              <a:t>    INTS_ON(); </a:t>
            </a:r>
            <a:r>
              <a:rPr lang="zh-CN" altLang="en-US" dirty="0" smtClean="0"/>
              <a:t>开启</a:t>
            </a:r>
            <a:r>
              <a:rPr lang="en-US" dirty="0" smtClean="0"/>
              <a:t>IRQ and FIQ</a:t>
            </a:r>
            <a:r>
              <a:rPr lang="zh-CN" altLang="en-US" dirty="0" smtClean="0"/>
              <a:t>中断</a:t>
            </a:r>
          </a:p>
          <a:p>
            <a:r>
              <a:rPr lang="en-US" dirty="0" smtClean="0"/>
              <a:t>}</a:t>
            </a:r>
            <a:endParaRPr lang="zh-CN" altLang="en-US" dirty="0" smtClean="0"/>
          </a:p>
          <a:p>
            <a:r>
              <a:rPr lang="en-US" dirty="0" smtClean="0"/>
              <a:t> </a:t>
            </a:r>
            <a:endParaRPr lang="zh-CN" altLang="en-US" dirty="0" smtClean="0"/>
          </a:p>
          <a:p>
            <a:r>
              <a:rPr lang="en-US" dirty="0" smtClean="0"/>
              <a:t>void </a:t>
            </a:r>
            <a:r>
              <a:rPr lang="en-US" dirty="0" err="1" smtClean="0"/>
              <a:t>Key_init_restor</a:t>
            </a:r>
            <a:r>
              <a:rPr lang="en-US" dirty="0" smtClean="0"/>
              <a:t>(void)</a:t>
            </a:r>
            <a:endParaRPr lang="zh-CN" altLang="en-US" dirty="0" smtClean="0"/>
          </a:p>
          <a:p>
            <a:r>
              <a:rPr lang="en-US" dirty="0" smtClean="0"/>
              <a:t>{    //I</a:t>
            </a:r>
            <a:r>
              <a:rPr lang="en-US" baseline="30000" dirty="0" smtClean="0"/>
              <a:t>2</a:t>
            </a:r>
            <a:r>
              <a:rPr lang="en-US" dirty="0" smtClean="0"/>
              <a:t>C</a:t>
            </a:r>
            <a:r>
              <a:rPr lang="zh-CN" altLang="en-US" dirty="0" smtClean="0"/>
              <a:t>初始化，设置</a:t>
            </a:r>
            <a:r>
              <a:rPr lang="en-US" dirty="0" smtClean="0"/>
              <a:t>I</a:t>
            </a:r>
            <a:r>
              <a:rPr lang="en-US" baseline="30000" dirty="0" smtClean="0"/>
              <a:t>2</a:t>
            </a:r>
            <a:r>
              <a:rPr lang="en-US" dirty="0" smtClean="0"/>
              <a:t>C</a:t>
            </a:r>
            <a:r>
              <a:rPr lang="zh-CN" altLang="en-US" dirty="0" smtClean="0"/>
              <a:t>模式</a:t>
            </a:r>
          </a:p>
          <a:p>
            <a:r>
              <a:rPr lang="en-US" dirty="0" smtClean="0"/>
              <a:t>    </a:t>
            </a:r>
            <a:r>
              <a:rPr lang="en-US" dirty="0" err="1" smtClean="0"/>
              <a:t>IIC_init</a:t>
            </a:r>
            <a:r>
              <a:rPr lang="en-US" dirty="0" smtClean="0"/>
              <a:t>();</a:t>
            </a:r>
            <a:endParaRPr lang="zh-CN" altLang="en-US" dirty="0" smtClean="0"/>
          </a:p>
          <a:p>
            <a:r>
              <a:rPr lang="en-US" dirty="0" smtClean="0"/>
              <a:t>    </a:t>
            </a:r>
            <a:r>
              <a:rPr lang="en-US" dirty="0" err="1" smtClean="0"/>
              <a:t>Set_IIC_mode</a:t>
            </a:r>
            <a:r>
              <a:rPr lang="en-US" dirty="0" smtClean="0"/>
              <a:t>(MCU_IICCON, NULL);</a:t>
            </a:r>
            <a:endParaRPr lang="zh-CN" altLang="en-US" dirty="0" smtClean="0"/>
          </a:p>
          <a:p>
            <a:r>
              <a:rPr lang="en-US" dirty="0" smtClean="0"/>
              <a:t>}</a:t>
            </a:r>
            <a:endParaRPr lang="zh-CN" altLang="en-US" dirty="0" smtClean="0"/>
          </a:p>
          <a:p>
            <a:r>
              <a:rPr lang="en-US" dirty="0" smtClean="0"/>
              <a:t> </a:t>
            </a:r>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57298"/>
            <a:ext cx="8229600" cy="4649993"/>
          </a:xfrm>
        </p:spPr>
        <p:txBody>
          <a:bodyPr>
            <a:normAutofit fontScale="77500" lnSpcReduction="20000"/>
          </a:bodyPr>
          <a:lstStyle/>
          <a:p>
            <a:r>
              <a:rPr lang="en-US" dirty="0" smtClean="0"/>
              <a:t>unsigned char </a:t>
            </a:r>
            <a:r>
              <a:rPr lang="en-US" dirty="0" err="1" smtClean="0"/>
              <a:t>GetKey</a:t>
            </a:r>
            <a:r>
              <a:rPr lang="en-US" dirty="0" smtClean="0"/>
              <a:t>()</a:t>
            </a:r>
            <a:endParaRPr lang="zh-CN" altLang="en-US" dirty="0" smtClean="0"/>
          </a:p>
          <a:p>
            <a:r>
              <a:rPr lang="en-US" dirty="0" smtClean="0"/>
              <a:t>{    //</a:t>
            </a:r>
            <a:r>
              <a:rPr lang="zh-CN" altLang="en-US" dirty="0" smtClean="0"/>
              <a:t>取键值</a:t>
            </a:r>
          </a:p>
          <a:p>
            <a:r>
              <a:rPr lang="en-US" dirty="0" smtClean="0"/>
              <a:t>unsigned char </a:t>
            </a:r>
            <a:r>
              <a:rPr lang="en-US" dirty="0" err="1" smtClean="0"/>
              <a:t>scankey</a:t>
            </a:r>
            <a:r>
              <a:rPr lang="en-US" dirty="0" smtClean="0"/>
              <a:t>;</a:t>
            </a:r>
            <a:endParaRPr lang="zh-CN" altLang="en-US" dirty="0" smtClean="0"/>
          </a:p>
          <a:p>
            <a:r>
              <a:rPr lang="en-US" dirty="0" smtClean="0"/>
              <a:t>    unsigned char </a:t>
            </a:r>
            <a:r>
              <a:rPr lang="en-US" dirty="0" err="1" smtClean="0"/>
              <a:t>KeyBoard_Map</a:t>
            </a:r>
            <a:r>
              <a:rPr lang="en-US" dirty="0" smtClean="0"/>
              <a:t>[]={0,0,0x9e,0,0,0xe0,0x66,0x60,0,0,0x8e</a:t>
            </a:r>
            <a:endParaRPr lang="zh-CN" altLang="en-US" dirty="0" smtClean="0"/>
          </a:p>
          <a:p>
            <a:r>
              <a:rPr lang="en-US" dirty="0" smtClean="0"/>
              <a:t>                                      ,14,0,0xfe,0xb6,0xda,0xfc,0x1c,0x6e,0,0</a:t>
            </a:r>
            <a:endParaRPr lang="zh-CN" altLang="en-US" dirty="0" smtClean="0"/>
          </a:p>
          <a:p>
            <a:r>
              <a:rPr lang="en-US" dirty="0" smtClean="0"/>
              <a:t>                                      ,0xf6,0xbe,0xf2,0x3e,0,0,0,0,0xce,0</a:t>
            </a:r>
            <a:endParaRPr lang="zh-CN" altLang="en-US" dirty="0" smtClean="0"/>
          </a:p>
          <a:p>
            <a:r>
              <a:rPr lang="en-US" dirty="0" smtClean="0"/>
              <a:t>                                      ,0x7c,0,1,0,0,17,2,0,0,0</a:t>
            </a:r>
            <a:endParaRPr lang="zh-CN" altLang="en-US" dirty="0" smtClean="0"/>
          </a:p>
          <a:p>
            <a:r>
              <a:rPr lang="en-US" dirty="0" smtClean="0"/>
              <a:t>                                      ,4,0,6,0,5,0,0,0,7,0</a:t>
            </a:r>
            <a:endParaRPr lang="zh-CN" altLang="en-US" dirty="0" smtClean="0"/>
          </a:p>
          <a:p>
            <a:r>
              <a:rPr lang="en-US" dirty="0" smtClean="0"/>
              <a:t>                                      ,9,15,8,0,0,0,0,0,0,0</a:t>
            </a:r>
            <a:endParaRPr lang="zh-CN" altLang="en-US" dirty="0" smtClean="0"/>
          </a:p>
          <a:p>
            <a:r>
              <a:rPr lang="en-US" dirty="0" smtClean="0"/>
              <a:t>                                      ,0,0,0</a:t>
            </a:r>
            <a:endParaRPr lang="zh-CN" altLang="en-US" dirty="0" smtClean="0"/>
          </a:p>
          <a:p>
            <a:r>
              <a:rPr lang="en-US" dirty="0" smtClean="0"/>
              <a:t>                                      }; //64,</a:t>
            </a:r>
            <a:r>
              <a:rPr lang="zh-CN" altLang="en-US" dirty="0" smtClean="0"/>
              <a:t>键值映射表</a:t>
            </a:r>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dirty="0" smtClean="0"/>
              <a:t> while</a:t>
            </a:r>
            <a:r>
              <a:rPr lang="zh-CN" altLang="en-US" dirty="0" smtClean="0"/>
              <a:t>（</a:t>
            </a:r>
            <a:r>
              <a:rPr lang="en-US" dirty="0" smtClean="0"/>
              <a:t>1</a:t>
            </a:r>
            <a:r>
              <a:rPr lang="zh-CN" altLang="en-US" dirty="0" smtClean="0"/>
              <a:t>）</a:t>
            </a:r>
            <a:r>
              <a:rPr lang="en-US" dirty="0" smtClean="0"/>
              <a:t>{                                </a:t>
            </a:r>
            <a:endParaRPr lang="zh-CN" altLang="en-US" dirty="0" smtClean="0"/>
          </a:p>
          <a:p>
            <a:r>
              <a:rPr lang="en-US" dirty="0" smtClean="0"/>
              <a:t>         if((up==1)&amp;&amp;(count==1)){</a:t>
            </a:r>
            <a:endParaRPr lang="zh-CN" altLang="en-US" dirty="0" smtClean="0"/>
          </a:p>
          <a:p>
            <a:r>
              <a:rPr lang="en-US" dirty="0" smtClean="0"/>
              <a:t>               up=0;</a:t>
            </a:r>
            <a:endParaRPr lang="zh-CN" altLang="en-US" dirty="0" smtClean="0"/>
          </a:p>
          <a:p>
            <a:r>
              <a:rPr lang="en-US" dirty="0" smtClean="0"/>
              <a:t>               count=0;</a:t>
            </a:r>
            <a:endParaRPr lang="zh-CN" altLang="en-US" dirty="0" smtClean="0"/>
          </a:p>
          <a:p>
            <a:r>
              <a:rPr lang="en-US" dirty="0" smtClean="0"/>
              <a:t>               </a:t>
            </a:r>
            <a:r>
              <a:rPr lang="en-US" dirty="0" err="1" smtClean="0"/>
              <a:t>scankey</a:t>
            </a:r>
            <a:r>
              <a:rPr lang="en-US" dirty="0" smtClean="0"/>
              <a:t>=</a:t>
            </a:r>
            <a:r>
              <a:rPr lang="en-US" dirty="0" err="1" smtClean="0"/>
              <a:t>KeyBoard_Map</a:t>
            </a:r>
            <a:r>
              <a:rPr lang="en-US" dirty="0" smtClean="0"/>
              <a:t>[</a:t>
            </a:r>
            <a:r>
              <a:rPr lang="en-US" dirty="0" err="1" smtClean="0"/>
              <a:t>tempmcukey</a:t>
            </a:r>
            <a:r>
              <a:rPr lang="en-US" dirty="0" smtClean="0"/>
              <a:t>];</a:t>
            </a:r>
            <a:endParaRPr lang="zh-CN" altLang="en-US" dirty="0" smtClean="0"/>
          </a:p>
          <a:p>
            <a:r>
              <a:rPr lang="en-US" dirty="0" smtClean="0"/>
              <a:t>               break;</a:t>
            </a:r>
            <a:endParaRPr lang="zh-CN" altLang="en-US" dirty="0" smtClean="0"/>
          </a:p>
          <a:p>
            <a:r>
              <a:rPr lang="en-US" dirty="0" smtClean="0"/>
              <a:t>         }</a:t>
            </a:r>
            <a:endParaRPr lang="zh-CN" altLang="en-US" dirty="0" smtClean="0"/>
          </a:p>
          <a:p>
            <a:r>
              <a:rPr lang="en-US" dirty="0" smtClean="0"/>
              <a:t>         else continue;</a:t>
            </a:r>
            <a:endParaRPr lang="zh-CN" altLang="en-US" dirty="0" smtClean="0"/>
          </a:p>
          <a:p>
            <a:r>
              <a:rPr lang="en-US" dirty="0" smtClean="0"/>
              <a:t>     }</a:t>
            </a:r>
            <a:endParaRPr lang="zh-CN" altLang="en-US" dirty="0" smtClean="0"/>
          </a:p>
          <a:p>
            <a:r>
              <a:rPr lang="en-US" dirty="0" smtClean="0"/>
              <a:t>       return </a:t>
            </a:r>
            <a:r>
              <a:rPr lang="en-US" dirty="0" err="1" smtClean="0"/>
              <a:t>scankey</a:t>
            </a:r>
            <a:r>
              <a:rPr lang="en-US" dirty="0" smtClean="0"/>
              <a:t>;</a:t>
            </a:r>
            <a:endParaRPr lang="zh-CN" altLang="en-US" dirty="0" smtClean="0"/>
          </a:p>
          <a:p>
            <a:r>
              <a:rPr lang="en-US" dirty="0" smtClean="0"/>
              <a:t>}</a:t>
            </a:r>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控制编程实例</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en-US" b="1" dirty="0" smtClean="0"/>
              <a:t>7</a:t>
            </a:r>
            <a:r>
              <a:rPr lang="zh-CN" altLang="en-US" b="1" dirty="0" smtClean="0"/>
              <a:t>．中断控制器特殊寄存器</a:t>
            </a:r>
            <a:r>
              <a:rPr lang="en-US" b="1" dirty="0" smtClean="0"/>
              <a:t>SFR</a:t>
            </a:r>
            <a:endParaRPr lang="zh-CN" altLang="en-US" b="1" dirty="0" smtClean="0"/>
          </a:p>
          <a:p>
            <a:r>
              <a:rPr lang="zh-CN" altLang="en-US" dirty="0" smtClean="0"/>
              <a:t>中断控制器有</a:t>
            </a:r>
            <a:r>
              <a:rPr lang="en-US" dirty="0" smtClean="0"/>
              <a:t>5</a:t>
            </a:r>
            <a:r>
              <a:rPr lang="zh-CN" altLang="en-US" dirty="0" smtClean="0"/>
              <a:t>个控制寄存器：源挂起寄存器、中断模式寄存器、屏蔽寄存器、优先级寄存器和中断请求寄存器。</a:t>
            </a:r>
          </a:p>
          <a:p>
            <a:r>
              <a:rPr lang="zh-CN" altLang="en-US" dirty="0" smtClean="0"/>
              <a:t>（</a:t>
            </a:r>
            <a:r>
              <a:rPr lang="en-US" dirty="0" smtClean="0"/>
              <a:t>1</a:t>
            </a:r>
            <a:r>
              <a:rPr lang="zh-CN" altLang="en-US" dirty="0" smtClean="0"/>
              <a:t>）源挂起寄存器（</a:t>
            </a:r>
            <a:r>
              <a:rPr lang="en-US" dirty="0" smtClean="0"/>
              <a:t>SRCPND</a:t>
            </a:r>
            <a:r>
              <a:rPr lang="zh-CN" altLang="en-US" dirty="0" smtClean="0"/>
              <a:t>）及其位描述（参见表</a:t>
            </a:r>
            <a:r>
              <a:rPr lang="en-US" dirty="0" smtClean="0"/>
              <a:t>4-82</a:t>
            </a:r>
            <a:r>
              <a:rPr lang="zh-CN" altLang="en-US" dirty="0" smtClean="0"/>
              <a:t>、表</a:t>
            </a:r>
            <a:r>
              <a:rPr lang="en-US" dirty="0" smtClean="0"/>
              <a:t>4-83</a:t>
            </a:r>
            <a:r>
              <a:rPr lang="zh-CN" altLang="en-US" dirty="0" smtClean="0"/>
              <a:t>）</a:t>
            </a:r>
          </a:p>
          <a:p>
            <a:r>
              <a:rPr lang="zh-CN" altLang="en-US" dirty="0" smtClean="0"/>
              <a:t>该寄存器是</a:t>
            </a:r>
            <a:r>
              <a:rPr lang="en-US" dirty="0" smtClean="0"/>
              <a:t>32</a:t>
            </a:r>
            <a:r>
              <a:rPr lang="zh-CN" altLang="en-US" dirty="0" smtClean="0"/>
              <a:t>位的，每一位都同一个中断源相联系。如果中断源产生中断请求并等待中断服务，那么相应的位要设为</a:t>
            </a:r>
            <a:r>
              <a:rPr lang="en-US" dirty="0" smtClean="0"/>
              <a:t>1</a:t>
            </a:r>
            <a:r>
              <a:rPr lang="zh-CN" altLang="en-US" dirty="0" smtClean="0"/>
              <a:t>。相应的，该寄存器表明哪个中断源在等待请求被服务。注意，源挂起寄存器中的位被中断源自动置</a:t>
            </a:r>
            <a:r>
              <a:rPr lang="en-US" dirty="0" smtClean="0"/>
              <a:t>1</a:t>
            </a:r>
            <a:r>
              <a:rPr lang="zh-CN" altLang="en-US" dirty="0" smtClean="0"/>
              <a:t>不管屏蔽寄存器的值。另外，源挂起寄存器也不被优先级寄存器和中断控制器影响。</a:t>
            </a:r>
          </a:p>
          <a:p>
            <a:r>
              <a:rPr lang="zh-CN" altLang="en-US" dirty="0" smtClean="0"/>
              <a:t>在一个特定的中断源的中断服务程序中，</a:t>
            </a:r>
            <a:r>
              <a:rPr lang="en-US" dirty="0" smtClean="0"/>
              <a:t>SRCPND</a:t>
            </a:r>
            <a:r>
              <a:rPr lang="zh-CN" altLang="en-US" dirty="0" smtClean="0"/>
              <a:t>中的相应位应该被清除，这样才能正确得到下一次同一个中断源的中断。如果在中断服务程序返回时没有清除相应的位，中断控制器会认为该中断源又产生了一个中断。换句话说，如果</a:t>
            </a:r>
            <a:r>
              <a:rPr lang="en-US" dirty="0" smtClean="0"/>
              <a:t>SRCPND</a:t>
            </a:r>
            <a:r>
              <a:rPr lang="zh-CN" altLang="en-US" dirty="0" smtClean="0"/>
              <a:t>中有一位为</a:t>
            </a:r>
            <a:r>
              <a:rPr lang="en-US" dirty="0" smtClean="0"/>
              <a:t>1</a:t>
            </a:r>
            <a:r>
              <a:rPr lang="zh-CN" altLang="en-US" dirty="0" smtClean="0"/>
              <a:t>，中断控制器会始终认为一个有效的中断请求等待服务。</a:t>
            </a:r>
          </a:p>
          <a:p>
            <a:endParaRPr lang="zh-CN" altLang="en-US" dirty="0"/>
          </a:p>
        </p:txBody>
      </p:sp>
      <p:sp>
        <p:nvSpPr>
          <p:cNvPr id="2" name="标题 1"/>
          <p:cNvSpPr>
            <a:spLocks noGrp="1"/>
          </p:cNvSpPr>
          <p:nvPr>
            <p:ph type="title"/>
          </p:nvPr>
        </p:nvSpPr>
        <p:spPr/>
        <p:txBody>
          <a:bodyPr>
            <a:normAutofit/>
          </a:bodyPr>
          <a:lstStyle/>
          <a:p>
            <a:r>
              <a:rPr lang="en-US" dirty="0" smtClean="0"/>
              <a:t>ARM</a:t>
            </a:r>
            <a:r>
              <a:rPr lang="zh-CN" altLang="en-US" dirty="0" smtClean="0"/>
              <a:t>中断</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ARM</a:t>
            </a:r>
            <a:r>
              <a:rPr lang="zh-CN" altLang="en-US" dirty="0" smtClean="0"/>
              <a:t>中断</a:t>
            </a:r>
            <a:endParaRPr lang="zh-CN" alt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028700" y="1548606"/>
            <a:ext cx="7086600" cy="4391025"/>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ARM</a:t>
            </a:r>
            <a:r>
              <a:rPr lang="zh-CN" altLang="en-US" dirty="0" smtClean="0"/>
              <a:t>中断</a:t>
            </a:r>
            <a:endParaRPr lang="zh-CN" altLang="en-US" dirty="0"/>
          </a:p>
        </p:txBody>
      </p:sp>
      <p:pic>
        <p:nvPicPr>
          <p:cNvPr id="9218" name="Picture 2"/>
          <p:cNvPicPr>
            <a:picLocks noGrp="1" noChangeAspect="1" noChangeArrowheads="1"/>
          </p:cNvPicPr>
          <p:nvPr>
            <p:ph idx="1"/>
          </p:nvPr>
        </p:nvPicPr>
        <p:blipFill>
          <a:blip r:embed="rId2"/>
          <a:srcRect/>
          <a:stretch>
            <a:fillRect/>
          </a:stretch>
        </p:blipFill>
        <p:spPr bwMode="auto">
          <a:xfrm>
            <a:off x="1066800" y="1428736"/>
            <a:ext cx="7010400" cy="284797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1119188" y="4357694"/>
            <a:ext cx="6905625" cy="1447800"/>
          </a:xfrm>
          <a:prstGeom prst="rect">
            <a:avLst/>
          </a:prstGeom>
          <a:noFill/>
          <a:ln w="9525">
            <a:noFill/>
            <a:miter lim="800000"/>
            <a:headEnd/>
            <a:tailEnd/>
          </a:ln>
          <a:effectLst/>
        </p:spPr>
      </p:pic>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85728"/>
            <a:ext cx="8229600" cy="1143000"/>
          </a:xfrm>
        </p:spPr>
        <p:txBody>
          <a:bodyPr>
            <a:normAutofit/>
          </a:bodyPr>
          <a:lstStyle/>
          <a:p>
            <a:r>
              <a:rPr lang="en-US" dirty="0" smtClean="0"/>
              <a:t>ARM</a:t>
            </a:r>
            <a:r>
              <a:rPr lang="zh-CN" altLang="en-US" dirty="0" smtClean="0"/>
              <a:t>中断</a:t>
            </a:r>
            <a:endParaRPr lang="zh-CN" alt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1095375" y="2162969"/>
            <a:ext cx="6953250" cy="3162300"/>
          </a:xfrm>
          <a:prstGeom prst="rect">
            <a:avLst/>
          </a:prstGeom>
          <a:noFill/>
          <a:ln w="9525">
            <a:noFill/>
            <a:miter lim="800000"/>
            <a:headEnd/>
            <a:tailEnd/>
          </a:ln>
          <a:effectLst/>
        </p:spPr>
      </p:pic>
      <p:sp>
        <p:nvSpPr>
          <p:cNvPr id="7" name="TextBox 6"/>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ARM</a:t>
            </a:r>
            <a:r>
              <a:rPr lang="zh-CN" altLang="en-US" dirty="0" smtClean="0"/>
              <a:t>自带的</a:t>
            </a:r>
            <a:r>
              <a:rPr lang="en-US" dirty="0" smtClean="0"/>
              <a:t>10</a:t>
            </a:r>
            <a:r>
              <a:rPr lang="zh-CN" altLang="en-US" dirty="0" smtClean="0"/>
              <a:t>位</a:t>
            </a:r>
            <a:r>
              <a:rPr lang="en-US" dirty="0" smtClean="0"/>
              <a:t>A/D</a:t>
            </a:r>
            <a:r>
              <a:rPr lang="zh-CN" altLang="en-US" dirty="0" smtClean="0"/>
              <a:t>转换器</a:t>
            </a:r>
            <a:endParaRPr lang="zh-CN" alt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123950" y="1596231"/>
            <a:ext cx="6896100" cy="4295775"/>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ARM</a:t>
            </a:r>
            <a:r>
              <a:rPr lang="zh-CN" altLang="en-US" dirty="0" smtClean="0"/>
              <a:t>中断</a:t>
            </a:r>
            <a:endParaRPr lang="zh-CN" alt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1019175" y="1428736"/>
            <a:ext cx="7105650" cy="4229100"/>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ARM</a:t>
            </a:r>
            <a:r>
              <a:rPr lang="zh-CN" altLang="en-US" dirty="0" smtClean="0"/>
              <a:t>中断</a:t>
            </a:r>
            <a:endParaRPr lang="zh-CN" alt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000125" y="1214422"/>
            <a:ext cx="7143750" cy="14001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038225" y="2643182"/>
            <a:ext cx="7067550" cy="3457575"/>
          </a:xfrm>
          <a:prstGeom prst="rect">
            <a:avLst/>
          </a:prstGeom>
          <a:noFill/>
          <a:ln w="9525">
            <a:noFill/>
            <a:miter lim="800000"/>
            <a:headEnd/>
            <a:tailEnd/>
          </a:ln>
          <a:effectLst/>
        </p:spPr>
      </p:pic>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ARM</a:t>
            </a:r>
            <a:r>
              <a:rPr lang="zh-CN" altLang="en-US" dirty="0" smtClean="0"/>
              <a:t>中断</a:t>
            </a:r>
            <a:endParaRPr lang="zh-CN" alt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066800" y="1586706"/>
            <a:ext cx="7010400" cy="4314825"/>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ARM</a:t>
            </a:r>
            <a:r>
              <a:rPr lang="zh-CN" altLang="en-US" dirty="0" smtClean="0"/>
              <a:t>中断</a:t>
            </a:r>
            <a:endParaRPr lang="zh-CN" alt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119187" y="1928802"/>
            <a:ext cx="6905625" cy="1466850"/>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a:t>
            </a:r>
            <a:r>
              <a:rPr lang="en-US" dirty="0" smtClean="0"/>
              <a:t>5</a:t>
            </a:r>
            <a:r>
              <a:rPr lang="zh-CN" altLang="en-US" dirty="0" smtClean="0"/>
              <a:t>）中断挂起寄存器（</a:t>
            </a:r>
            <a:r>
              <a:rPr lang="en-US" dirty="0" smtClean="0"/>
              <a:t>INTPND</a:t>
            </a:r>
            <a:r>
              <a:rPr lang="zh-CN" altLang="en-US" dirty="0" smtClean="0"/>
              <a:t>）（参见表</a:t>
            </a:r>
            <a:r>
              <a:rPr lang="en-US" dirty="0" smtClean="0"/>
              <a:t>4-88</a:t>
            </a:r>
            <a:r>
              <a:rPr lang="zh-CN" altLang="en-US" dirty="0" smtClean="0"/>
              <a:t>）</a:t>
            </a:r>
          </a:p>
          <a:p>
            <a:r>
              <a:rPr lang="en-US" dirty="0" smtClean="0"/>
              <a:t>32</a:t>
            </a:r>
            <a:r>
              <a:rPr lang="zh-CN" altLang="en-US" dirty="0" smtClean="0"/>
              <a:t>位的该寄存器显示了那个没有被屏蔽的，等待被服务的中断请求是否拥有最高的优先级。既然</a:t>
            </a:r>
            <a:r>
              <a:rPr lang="en-US" dirty="0" smtClean="0"/>
              <a:t>INTPND</a:t>
            </a:r>
            <a:r>
              <a:rPr lang="zh-CN" altLang="en-US" dirty="0" smtClean="0"/>
              <a:t>排在优先级寄存器后面，显然只有一位能够被置</a:t>
            </a:r>
            <a:r>
              <a:rPr lang="en-US" dirty="0" smtClean="0"/>
              <a:t>1</a:t>
            </a:r>
            <a:r>
              <a:rPr lang="zh-CN" altLang="en-US" dirty="0" smtClean="0"/>
              <a:t>，并且该中断请求向</a:t>
            </a:r>
            <a:r>
              <a:rPr lang="en-US" dirty="0" smtClean="0"/>
              <a:t>CPU</a:t>
            </a:r>
            <a:r>
              <a:rPr lang="zh-CN" altLang="en-US" dirty="0" smtClean="0"/>
              <a:t>产生一个</a:t>
            </a:r>
            <a:r>
              <a:rPr lang="en-US" dirty="0" smtClean="0"/>
              <a:t>IRQ</a:t>
            </a:r>
            <a:r>
              <a:rPr lang="zh-CN" altLang="en-US" dirty="0" smtClean="0"/>
              <a:t>。在</a:t>
            </a:r>
            <a:r>
              <a:rPr lang="en-US" dirty="0" smtClean="0"/>
              <a:t>IRQ</a:t>
            </a:r>
            <a:r>
              <a:rPr lang="zh-CN" altLang="en-US" dirty="0" smtClean="0"/>
              <a:t>的中断服务程序中，可以读取该寄存器以确定哪一个中断源被服务。像</a:t>
            </a:r>
            <a:r>
              <a:rPr lang="en-US" dirty="0" smtClean="0"/>
              <a:t>SRCPND</a:t>
            </a:r>
            <a:r>
              <a:rPr lang="zh-CN" altLang="en-US" dirty="0" smtClean="0"/>
              <a:t>一样，需要在中断服务程序中将</a:t>
            </a:r>
            <a:r>
              <a:rPr lang="en-US" dirty="0" smtClean="0"/>
              <a:t>SRCPND</a:t>
            </a:r>
            <a:r>
              <a:rPr lang="zh-CN" altLang="en-US" dirty="0" smtClean="0"/>
              <a:t>清除后将</a:t>
            </a:r>
            <a:r>
              <a:rPr lang="en-US" dirty="0" smtClean="0"/>
              <a:t>INTPND</a:t>
            </a:r>
            <a:r>
              <a:rPr lang="zh-CN" altLang="en-US" dirty="0" smtClean="0"/>
              <a:t>相应位清除。</a:t>
            </a:r>
          </a:p>
          <a:p>
            <a:endParaRPr lang="zh-CN" altLang="en-US" dirty="0"/>
          </a:p>
        </p:txBody>
      </p:sp>
      <p:sp>
        <p:nvSpPr>
          <p:cNvPr id="2" name="标题 1"/>
          <p:cNvSpPr>
            <a:spLocks noGrp="1"/>
          </p:cNvSpPr>
          <p:nvPr>
            <p:ph type="title"/>
          </p:nvPr>
        </p:nvSpPr>
        <p:spPr/>
        <p:txBody>
          <a:bodyPr>
            <a:normAutofit/>
          </a:bodyPr>
          <a:lstStyle/>
          <a:p>
            <a:r>
              <a:rPr lang="en-US" dirty="0" smtClean="0"/>
              <a:t>ARM</a:t>
            </a:r>
            <a:r>
              <a:rPr lang="zh-CN" altLang="en-US" dirty="0" smtClean="0"/>
              <a:t>中断</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ARM</a:t>
            </a:r>
            <a:r>
              <a:rPr lang="zh-CN" altLang="en-US" dirty="0" smtClean="0"/>
              <a:t>中断</a:t>
            </a:r>
            <a:endParaRPr lang="zh-CN" altLang="en-US" dirty="0"/>
          </a:p>
        </p:txBody>
      </p:sp>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ARM</a:t>
            </a:r>
            <a:r>
              <a:rPr lang="zh-CN" altLang="en-US" dirty="0" smtClean="0"/>
              <a:t>嵌入式系统原理与开发</a:t>
            </a:r>
            <a:endParaRPr lang="zh-CN" altLang="en-US" dirty="0">
              <a:effectLst>
                <a:outerShdw blurRad="50800" dist="38100" dir="5400000" algn="t" rotWithShape="0">
                  <a:prstClr val="black">
                    <a:alpha val="40000"/>
                  </a:prstClr>
                </a:outerShdw>
              </a:effectLst>
            </a:endParaRPr>
          </a:p>
        </p:txBody>
      </p:sp>
      <p:pic>
        <p:nvPicPr>
          <p:cNvPr id="4098" name="Picture 2"/>
          <p:cNvPicPr>
            <a:picLocks noGrp="1" noChangeAspect="1" noChangeArrowheads="1"/>
          </p:cNvPicPr>
          <p:nvPr>
            <p:ph idx="1"/>
          </p:nvPr>
        </p:nvPicPr>
        <p:blipFill>
          <a:blip r:embed="rId2"/>
          <a:srcRect/>
          <a:stretch>
            <a:fillRect/>
          </a:stretch>
        </p:blipFill>
        <p:spPr bwMode="auto">
          <a:xfrm>
            <a:off x="1071562" y="2053431"/>
            <a:ext cx="7000875" cy="3381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ARM</a:t>
            </a:r>
            <a:r>
              <a:rPr lang="zh-CN" altLang="en-US" dirty="0" smtClean="0"/>
              <a:t>中断</a:t>
            </a:r>
            <a:endParaRPr lang="zh-CN" alt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085850" y="1662906"/>
            <a:ext cx="6972300" cy="4162425"/>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ARM</a:t>
            </a:r>
            <a:r>
              <a:rPr lang="zh-CN" altLang="en-US" dirty="0" smtClean="0"/>
              <a:t>中断</a:t>
            </a:r>
            <a:endParaRPr lang="zh-CN" altLang="en-US" dirty="0"/>
          </a:p>
        </p:txBody>
      </p:sp>
      <p:pic>
        <p:nvPicPr>
          <p:cNvPr id="5" name="Picture 2"/>
          <p:cNvPicPr>
            <a:picLocks noGrp="1" noChangeAspect="1" noChangeArrowheads="1"/>
          </p:cNvPicPr>
          <p:nvPr>
            <p:ph idx="1"/>
          </p:nvPr>
        </p:nvPicPr>
        <p:blipFill>
          <a:blip r:embed="rId2"/>
          <a:srcRect/>
          <a:stretch>
            <a:fillRect/>
          </a:stretch>
        </p:blipFill>
        <p:spPr bwMode="auto">
          <a:xfrm>
            <a:off x="1071538" y="1857364"/>
            <a:ext cx="6962775" cy="1228725"/>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1267015"/>
            <a:ext cx="8229600" cy="376035"/>
          </a:xfrm>
        </p:spPr>
        <p:txBody>
          <a:bodyPr>
            <a:normAutofit fontScale="62500" lnSpcReduction="20000"/>
          </a:bodyPr>
          <a:lstStyle/>
          <a:p>
            <a:r>
              <a:rPr lang="zh-CN" altLang="en-US" dirty="0" smtClean="0"/>
              <a:t>（</a:t>
            </a:r>
            <a:r>
              <a:rPr lang="en-US" dirty="0" smtClean="0"/>
              <a:t>7</a:t>
            </a:r>
            <a:r>
              <a:rPr lang="zh-CN" altLang="en-US" dirty="0" smtClean="0"/>
              <a:t>）子源挂起寄存器（</a:t>
            </a:r>
            <a:r>
              <a:rPr lang="en-US" dirty="0" smtClean="0"/>
              <a:t>SUBSRCPND</a:t>
            </a:r>
            <a:r>
              <a:rPr lang="zh-CN" altLang="en-US" dirty="0" smtClean="0"/>
              <a:t>）及其位描述（参见表</a:t>
            </a:r>
            <a:r>
              <a:rPr lang="en-US" dirty="0" smtClean="0"/>
              <a:t>4-91</a:t>
            </a:r>
            <a:r>
              <a:rPr lang="zh-CN" altLang="en-US" dirty="0" smtClean="0"/>
              <a:t>、表</a:t>
            </a:r>
            <a:r>
              <a:rPr lang="en-US" dirty="0" smtClean="0"/>
              <a:t>4-92</a:t>
            </a:r>
            <a:r>
              <a:rPr lang="zh-CN" altLang="en-US" dirty="0" smtClean="0"/>
              <a:t>）</a:t>
            </a:r>
          </a:p>
          <a:p>
            <a:endParaRPr lang="zh-CN" altLang="en-US" dirty="0"/>
          </a:p>
        </p:txBody>
      </p:sp>
      <p:sp>
        <p:nvSpPr>
          <p:cNvPr id="2" name="标题 1"/>
          <p:cNvSpPr>
            <a:spLocks noGrp="1"/>
          </p:cNvSpPr>
          <p:nvPr>
            <p:ph type="title"/>
          </p:nvPr>
        </p:nvSpPr>
        <p:spPr>
          <a:xfrm>
            <a:off x="457200" y="274638"/>
            <a:ext cx="8229600" cy="868346"/>
          </a:xfrm>
        </p:spPr>
        <p:txBody>
          <a:bodyPr>
            <a:normAutofit/>
          </a:bodyPr>
          <a:lstStyle/>
          <a:p>
            <a:r>
              <a:rPr lang="en-US" dirty="0" smtClean="0"/>
              <a:t>ARM</a:t>
            </a:r>
            <a:r>
              <a:rPr lang="zh-CN" altLang="en-US" dirty="0" smtClean="0"/>
              <a:t>中断</a:t>
            </a:r>
            <a:endParaRPr lang="zh-CN" altLang="en-US" dirty="0"/>
          </a:p>
        </p:txBody>
      </p:sp>
      <p:pic>
        <p:nvPicPr>
          <p:cNvPr id="7170" name="Picture 2"/>
          <p:cNvPicPr>
            <a:picLocks noChangeAspect="1" noChangeArrowheads="1"/>
          </p:cNvPicPr>
          <p:nvPr/>
        </p:nvPicPr>
        <p:blipFill>
          <a:blip r:embed="rId2"/>
          <a:srcRect/>
          <a:stretch>
            <a:fillRect/>
          </a:stretch>
        </p:blipFill>
        <p:spPr bwMode="auto">
          <a:xfrm>
            <a:off x="1562128" y="1628795"/>
            <a:ext cx="7010400" cy="4657725"/>
          </a:xfrm>
          <a:prstGeom prst="rect">
            <a:avLst/>
          </a:prstGeom>
          <a:noFill/>
          <a:ln w="9525">
            <a:noFill/>
            <a:miter lim="800000"/>
            <a:headEnd/>
            <a:tailEnd/>
          </a:ln>
          <a:effectLst/>
        </p:spPr>
      </p:pic>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ARM</a:t>
            </a:r>
            <a:r>
              <a:rPr lang="zh-CN" altLang="en-US" dirty="0" smtClean="0"/>
              <a:t>中断</a:t>
            </a:r>
            <a:endParaRPr lang="zh-CN" alt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446125" y="1285860"/>
            <a:ext cx="6251749" cy="4525962"/>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en-US" dirty="0" smtClean="0"/>
              <a:t>编程注意事项如下。</a:t>
            </a:r>
          </a:p>
          <a:p>
            <a:r>
              <a:rPr lang="zh-CN" altLang="en-US" dirty="0" smtClean="0"/>
              <a:t>（</a:t>
            </a:r>
            <a:r>
              <a:rPr lang="en-US" dirty="0" smtClean="0"/>
              <a:t>1</a:t>
            </a:r>
            <a:r>
              <a:rPr lang="zh-CN" altLang="en-US" dirty="0" smtClean="0"/>
              <a:t>）</a:t>
            </a:r>
            <a:r>
              <a:rPr lang="en-US" dirty="0" smtClean="0"/>
              <a:t>A/D</a:t>
            </a:r>
            <a:r>
              <a:rPr lang="zh-CN" altLang="en-US" dirty="0" smtClean="0"/>
              <a:t>转换的数据可以通过中断或查询的方式来访问，如果是用中断方式，全部的转换时间（从</a:t>
            </a:r>
            <a:r>
              <a:rPr lang="en-US" dirty="0" smtClean="0"/>
              <a:t>A/D</a:t>
            </a:r>
            <a:r>
              <a:rPr lang="zh-CN" altLang="en-US" dirty="0" smtClean="0"/>
              <a:t>转换的开始到数据读出）要更长，因为中断服务程序返回和数据访问的原因。如果是查询方式则要检测</a:t>
            </a:r>
            <a:r>
              <a:rPr lang="en-US" dirty="0" smtClean="0"/>
              <a:t>ADCCON[15]</a:t>
            </a:r>
            <a:r>
              <a:rPr lang="zh-CN" altLang="en-US" dirty="0" smtClean="0"/>
              <a:t>（转换结束标志位）来确定从</a:t>
            </a:r>
            <a:r>
              <a:rPr lang="en-US" dirty="0" smtClean="0"/>
              <a:t>ADCDAT</a:t>
            </a:r>
            <a:r>
              <a:rPr lang="zh-CN" altLang="en-US" dirty="0" smtClean="0"/>
              <a:t>寄存器读取的数据是否是最新的转换数据。</a:t>
            </a:r>
          </a:p>
          <a:p>
            <a:r>
              <a:rPr lang="zh-CN" altLang="en-US" dirty="0" smtClean="0"/>
              <a:t>（</a:t>
            </a:r>
            <a:r>
              <a:rPr lang="en-US" dirty="0" smtClean="0"/>
              <a:t>2</a:t>
            </a:r>
            <a:r>
              <a:rPr lang="zh-CN" altLang="en-US" dirty="0" smtClean="0"/>
              <a:t>）</a:t>
            </a:r>
            <a:r>
              <a:rPr lang="en-US" dirty="0" smtClean="0"/>
              <a:t>A/D</a:t>
            </a:r>
            <a:r>
              <a:rPr lang="zh-CN" altLang="en-US" dirty="0" smtClean="0"/>
              <a:t>转换开始的另一种方式是将</a:t>
            </a:r>
            <a:r>
              <a:rPr lang="en-US" dirty="0" smtClean="0"/>
              <a:t>ADCCON[1]</a:t>
            </a:r>
            <a:r>
              <a:rPr lang="zh-CN" altLang="en-US" dirty="0" smtClean="0"/>
              <a:t>置为</a:t>
            </a:r>
            <a:r>
              <a:rPr lang="en-US" dirty="0" smtClean="0"/>
              <a:t>1</a:t>
            </a:r>
            <a:r>
              <a:rPr lang="zh-CN" altLang="en-US" dirty="0" smtClean="0"/>
              <a:t>，这时只要有读转换数据的信号</a:t>
            </a:r>
            <a:r>
              <a:rPr lang="en-US" dirty="0" smtClean="0"/>
              <a:t>A/D</a:t>
            </a:r>
            <a:r>
              <a:rPr lang="zh-CN" altLang="en-US" dirty="0" smtClean="0"/>
              <a:t>转换就会同步开始。</a:t>
            </a:r>
          </a:p>
          <a:p>
            <a:r>
              <a:rPr lang="zh-CN" altLang="en-US" dirty="0" smtClean="0"/>
              <a:t>（</a:t>
            </a:r>
            <a:r>
              <a:rPr lang="en-US" dirty="0" smtClean="0"/>
              <a:t>3</a:t>
            </a:r>
            <a:r>
              <a:rPr lang="zh-CN" altLang="en-US" dirty="0" smtClean="0"/>
              <a:t>）与</a:t>
            </a:r>
            <a:r>
              <a:rPr lang="en-US" dirty="0" smtClean="0"/>
              <a:t>AD</a:t>
            </a:r>
            <a:r>
              <a:rPr lang="zh-CN" altLang="en-US" dirty="0" smtClean="0"/>
              <a:t>相关的寄存器</a:t>
            </a:r>
          </a:p>
          <a:p>
            <a:r>
              <a:rPr lang="zh-CN" altLang="en-US" dirty="0" smtClean="0"/>
              <a:t>① </a:t>
            </a:r>
            <a:r>
              <a:rPr lang="en-US" dirty="0" smtClean="0"/>
              <a:t>A/D</a:t>
            </a:r>
            <a:r>
              <a:rPr lang="zh-CN" altLang="en-US" dirty="0" smtClean="0"/>
              <a:t>采样控制寄存器</a:t>
            </a:r>
            <a:r>
              <a:rPr lang="en-US" dirty="0" smtClean="0"/>
              <a:t>ADCCON</a:t>
            </a:r>
            <a:r>
              <a:rPr lang="zh-CN" altLang="en-US" dirty="0" smtClean="0"/>
              <a:t>及其位描述（参见表</a:t>
            </a:r>
            <a:r>
              <a:rPr lang="en-US" dirty="0" smtClean="0"/>
              <a:t>4-77</a:t>
            </a:r>
            <a:r>
              <a:rPr lang="zh-CN" altLang="en-US" dirty="0" smtClean="0"/>
              <a:t>、表</a:t>
            </a:r>
            <a:r>
              <a:rPr lang="en-US" dirty="0" smtClean="0"/>
              <a:t>4-78</a:t>
            </a:r>
            <a:r>
              <a:rPr lang="zh-CN" altLang="en-US" dirty="0" smtClean="0"/>
              <a:t>）</a:t>
            </a:r>
          </a:p>
          <a:p>
            <a:endParaRPr lang="zh-CN" altLang="en-US" dirty="0"/>
          </a:p>
        </p:txBody>
      </p:sp>
      <p:sp>
        <p:nvSpPr>
          <p:cNvPr id="2" name="标题 1"/>
          <p:cNvSpPr>
            <a:spLocks noGrp="1"/>
          </p:cNvSpPr>
          <p:nvPr>
            <p:ph type="title"/>
          </p:nvPr>
        </p:nvSpPr>
        <p:spPr/>
        <p:txBody>
          <a:bodyPr>
            <a:normAutofit/>
          </a:bodyPr>
          <a:lstStyle/>
          <a:p>
            <a:r>
              <a:rPr lang="en-US" dirty="0" smtClean="0"/>
              <a:t>ARM</a:t>
            </a:r>
            <a:r>
              <a:rPr lang="zh-CN" altLang="en-US" dirty="0" smtClean="0"/>
              <a:t>自带的</a:t>
            </a:r>
            <a:r>
              <a:rPr lang="en-US" dirty="0" smtClean="0"/>
              <a:t>10</a:t>
            </a:r>
            <a:r>
              <a:rPr lang="zh-CN" altLang="en-US" dirty="0" smtClean="0"/>
              <a:t>位</a:t>
            </a:r>
            <a:r>
              <a:rPr lang="en-US" dirty="0" smtClean="0"/>
              <a:t>A/D</a:t>
            </a:r>
            <a:r>
              <a:rPr lang="zh-CN" altLang="en-US" dirty="0" smtClean="0"/>
              <a:t>转换器</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ARM</a:t>
            </a:r>
            <a:r>
              <a:rPr lang="zh-CN" altLang="en-US" dirty="0" smtClean="0"/>
              <a:t>中断</a:t>
            </a:r>
            <a:endParaRPr lang="zh-CN" altLang="en-US" dirty="0"/>
          </a:p>
        </p:txBody>
      </p:sp>
      <p:pic>
        <p:nvPicPr>
          <p:cNvPr id="9218" name="Picture 2"/>
          <p:cNvPicPr>
            <a:picLocks noGrp="1" noChangeAspect="1" noChangeArrowheads="1"/>
          </p:cNvPicPr>
          <p:nvPr>
            <p:ph idx="1"/>
          </p:nvPr>
        </p:nvPicPr>
        <p:blipFill>
          <a:blip r:embed="rId2"/>
          <a:srcRect/>
          <a:stretch>
            <a:fillRect/>
          </a:stretch>
        </p:blipFill>
        <p:spPr bwMode="auto">
          <a:xfrm>
            <a:off x="1071538" y="1785926"/>
            <a:ext cx="6934200" cy="29527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1028700" y="2357430"/>
            <a:ext cx="7086600" cy="1971675"/>
          </a:xfrm>
          <a:prstGeom prst="rect">
            <a:avLst/>
          </a:prstGeom>
          <a:noFill/>
          <a:ln w="9525">
            <a:noFill/>
            <a:miter lim="800000"/>
            <a:headEnd/>
            <a:tailEnd/>
          </a:ln>
          <a:effectLst/>
        </p:spPr>
      </p:pic>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ARM</a:t>
            </a:r>
            <a:r>
              <a:rPr lang="zh-CN" altLang="en-US" dirty="0" smtClean="0"/>
              <a:t>中断</a:t>
            </a:r>
            <a:endParaRPr lang="zh-CN" alt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1423987" y="1571612"/>
            <a:ext cx="6296025" cy="2457450"/>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en-US" dirty="0" smtClean="0"/>
              <a:t>ARM920T</a:t>
            </a:r>
            <a:r>
              <a:rPr lang="zh-CN" altLang="en-US" dirty="0" smtClean="0"/>
              <a:t>有一个当前程序状态寄存器（</a:t>
            </a:r>
            <a:r>
              <a:rPr lang="en-US" dirty="0" smtClean="0"/>
              <a:t>CPSR</a:t>
            </a:r>
            <a:r>
              <a:rPr lang="zh-CN" altLang="en-US" dirty="0" smtClean="0"/>
              <a:t>）和</a:t>
            </a:r>
            <a:r>
              <a:rPr lang="en-US" dirty="0" smtClean="0"/>
              <a:t>5</a:t>
            </a:r>
            <a:r>
              <a:rPr lang="zh-CN" altLang="en-US" dirty="0" smtClean="0"/>
              <a:t>个保留程序状态寄存器（</a:t>
            </a:r>
            <a:r>
              <a:rPr lang="en-US" dirty="0" smtClean="0"/>
              <a:t>SPSR</a:t>
            </a:r>
            <a:r>
              <a:rPr lang="zh-CN" altLang="en-US" dirty="0" smtClean="0"/>
              <a:t>）用于异常处理。这些寄存器的功能如下。</a:t>
            </a:r>
          </a:p>
          <a:p>
            <a:r>
              <a:rPr lang="zh-CN" altLang="en-US" dirty="0" smtClean="0"/>
              <a:t>① 保存最常用的</a:t>
            </a:r>
            <a:r>
              <a:rPr lang="en-US" dirty="0" smtClean="0"/>
              <a:t>ALU</a:t>
            </a:r>
            <a:r>
              <a:rPr lang="zh-CN" altLang="en-US" dirty="0" smtClean="0"/>
              <a:t>操作的有关信息；</a:t>
            </a:r>
          </a:p>
          <a:p>
            <a:r>
              <a:rPr lang="zh-CN" altLang="en-US" dirty="0" smtClean="0"/>
              <a:t>② 控制中断的使能与禁止；</a:t>
            </a:r>
          </a:p>
          <a:p>
            <a:r>
              <a:rPr lang="zh-CN" altLang="en-US" dirty="0" smtClean="0"/>
              <a:t>③ 设定处理器的工作模式。</a:t>
            </a:r>
          </a:p>
          <a:p>
            <a:r>
              <a:rPr lang="zh-CN" altLang="en-US" dirty="0" smtClean="0"/>
              <a:t>寄存器的格式如下。</a:t>
            </a:r>
          </a:p>
          <a:p>
            <a:r>
              <a:rPr lang="en-US" dirty="0" smtClean="0"/>
              <a:t>●  </a:t>
            </a:r>
            <a:r>
              <a:rPr lang="zh-CN" altLang="en-US" dirty="0" smtClean="0"/>
              <a:t>条件码标志：</a:t>
            </a:r>
            <a:r>
              <a:rPr lang="en-US" dirty="0" smtClean="0"/>
              <a:t>N</a:t>
            </a:r>
            <a:r>
              <a:rPr lang="zh-CN" altLang="en-US" dirty="0" smtClean="0"/>
              <a:t>、</a:t>
            </a:r>
            <a:r>
              <a:rPr lang="en-US" dirty="0" smtClean="0"/>
              <a:t>Z</a:t>
            </a:r>
            <a:r>
              <a:rPr lang="zh-CN" altLang="en-US" dirty="0" smtClean="0"/>
              <a:t>、</a:t>
            </a:r>
            <a:r>
              <a:rPr lang="en-US" dirty="0" smtClean="0"/>
              <a:t>C</a:t>
            </a:r>
            <a:r>
              <a:rPr lang="zh-CN" altLang="en-US" dirty="0" smtClean="0"/>
              <a:t>、</a:t>
            </a:r>
            <a:r>
              <a:rPr lang="en-US" dirty="0" smtClean="0"/>
              <a:t>V</a:t>
            </a:r>
            <a:r>
              <a:rPr lang="zh-CN" altLang="en-US" dirty="0" smtClean="0"/>
              <a:t>是条件码标志，它们可能会因为逻辑或算术运算的结果变化。有时候可能会被检测以决定某条指令是否执行。</a:t>
            </a:r>
          </a:p>
          <a:p>
            <a:r>
              <a:rPr lang="en-US" dirty="0" smtClean="0"/>
              <a:t>●  </a:t>
            </a:r>
            <a:r>
              <a:rPr lang="zh-CN" altLang="en-US" dirty="0" smtClean="0"/>
              <a:t>控制位：低</a:t>
            </a:r>
            <a:r>
              <a:rPr lang="en-US" dirty="0" smtClean="0"/>
              <a:t>8</a:t>
            </a:r>
            <a:r>
              <a:rPr lang="zh-CN" altLang="en-US" dirty="0" smtClean="0"/>
              <a:t>位被称为控制位。当异常发生时，它的值可能会发生变化。如果处理器工作在特权模式下，它们的值也可被软件改变。</a:t>
            </a:r>
          </a:p>
          <a:p>
            <a:r>
              <a:rPr lang="en-US" dirty="0" smtClean="0"/>
              <a:t>●  T</a:t>
            </a:r>
            <a:r>
              <a:rPr lang="zh-CN" altLang="en-US" dirty="0" smtClean="0"/>
              <a:t>位：它反应了工作的状态，该位为</a:t>
            </a:r>
            <a:r>
              <a:rPr lang="en-US" dirty="0" smtClean="0"/>
              <a:t>1</a:t>
            </a:r>
            <a:r>
              <a:rPr lang="zh-CN" altLang="en-US" dirty="0" smtClean="0"/>
              <a:t>表示工作在</a:t>
            </a:r>
            <a:r>
              <a:rPr lang="en-US" dirty="0" smtClean="0"/>
              <a:t>Thumb</a:t>
            </a:r>
            <a:r>
              <a:rPr lang="zh-CN" altLang="en-US" dirty="0" smtClean="0"/>
              <a:t>状态下，为</a:t>
            </a:r>
            <a:r>
              <a:rPr lang="en-US" dirty="0" smtClean="0"/>
              <a:t>0</a:t>
            </a:r>
            <a:r>
              <a:rPr lang="zh-CN" altLang="en-US" dirty="0" smtClean="0"/>
              <a:t>表示工作在</a:t>
            </a:r>
            <a:r>
              <a:rPr lang="en-US" dirty="0" smtClean="0"/>
              <a:t>Arm</a:t>
            </a:r>
            <a:r>
              <a:rPr lang="zh-CN" altLang="en-US" dirty="0" smtClean="0"/>
              <a:t>状态下。</a:t>
            </a:r>
          </a:p>
          <a:p>
            <a:r>
              <a:rPr lang="en-US" dirty="0" smtClean="0"/>
              <a:t>●  I</a:t>
            </a:r>
            <a:r>
              <a:rPr lang="zh-CN" altLang="en-US" dirty="0" smtClean="0"/>
              <a:t>位、</a:t>
            </a:r>
            <a:r>
              <a:rPr lang="en-US" dirty="0" smtClean="0"/>
              <a:t>F</a:t>
            </a:r>
            <a:r>
              <a:rPr lang="zh-CN" altLang="en-US" dirty="0" smtClean="0"/>
              <a:t>位：这是中断禁止位，当被置</a:t>
            </a:r>
            <a:r>
              <a:rPr lang="en-US" dirty="0" smtClean="0"/>
              <a:t>1</a:t>
            </a:r>
            <a:r>
              <a:rPr lang="zh-CN" altLang="en-US" dirty="0" smtClean="0"/>
              <a:t>时，</a:t>
            </a:r>
            <a:r>
              <a:rPr lang="en-US" dirty="0" smtClean="0"/>
              <a:t>IRQ</a:t>
            </a:r>
            <a:r>
              <a:rPr lang="zh-CN" altLang="en-US" dirty="0" smtClean="0"/>
              <a:t>和</a:t>
            </a:r>
            <a:r>
              <a:rPr lang="en-US" dirty="0" smtClean="0"/>
              <a:t>FIQ</a:t>
            </a:r>
            <a:r>
              <a:rPr lang="zh-CN" altLang="en-US" dirty="0" smtClean="0"/>
              <a:t>就被禁止了。</a:t>
            </a:r>
          </a:p>
          <a:p>
            <a:r>
              <a:rPr lang="en-US" dirty="0" smtClean="0"/>
              <a:t>●  </a:t>
            </a:r>
            <a:r>
              <a:rPr lang="zh-CN" altLang="en-US" dirty="0" smtClean="0"/>
              <a:t>模式位：它们决定了处理器的工作模式。并非任意一个组合就可以定义一个有效的工作模式。用户需要注意，如果非法的值写入这些位，处理器会进入一个无法恢复的状态，只能复位解决。</a:t>
            </a:r>
          </a:p>
          <a:p>
            <a:endParaRPr lang="zh-CN" altLang="en-US" dirty="0"/>
          </a:p>
        </p:txBody>
      </p:sp>
      <p:sp>
        <p:nvSpPr>
          <p:cNvPr id="2" name="标题 1"/>
          <p:cNvSpPr>
            <a:spLocks noGrp="1"/>
          </p:cNvSpPr>
          <p:nvPr>
            <p:ph type="title"/>
          </p:nvPr>
        </p:nvSpPr>
        <p:spPr/>
        <p:txBody>
          <a:bodyPr>
            <a:normAutofit/>
          </a:bodyPr>
          <a:lstStyle/>
          <a:p>
            <a:r>
              <a:rPr lang="en-US" dirty="0" smtClean="0"/>
              <a:t>ARM</a:t>
            </a:r>
            <a:r>
              <a:rPr lang="zh-CN" altLang="en-US" dirty="0" smtClean="0"/>
              <a:t>中断</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62500" lnSpcReduction="20000"/>
          </a:bodyPr>
          <a:lstStyle/>
          <a:p>
            <a:r>
              <a:rPr lang="en-US" b="1" dirty="0" smtClean="0"/>
              <a:t>8</a:t>
            </a:r>
            <a:r>
              <a:rPr lang="zh-CN" altLang="en-US" b="1" dirty="0" smtClean="0"/>
              <a:t>．异常中断的响应过程与返回过程</a:t>
            </a:r>
          </a:p>
          <a:p>
            <a:r>
              <a:rPr lang="zh-CN" altLang="en-US" dirty="0" smtClean="0"/>
              <a:t>异常中断的响应过程如下。</a:t>
            </a:r>
          </a:p>
          <a:p>
            <a:r>
              <a:rPr lang="zh-CN" altLang="en-US" dirty="0" smtClean="0"/>
              <a:t>① 在合适的</a:t>
            </a:r>
            <a:r>
              <a:rPr lang="en-US" dirty="0" err="1" smtClean="0"/>
              <a:t>Lr</a:t>
            </a:r>
            <a:r>
              <a:rPr lang="zh-CN" altLang="en-US" dirty="0" smtClean="0"/>
              <a:t>寄存器中保存下一条指令的地址。</a:t>
            </a:r>
          </a:p>
          <a:p>
            <a:r>
              <a:rPr lang="zh-CN" altLang="en-US" dirty="0" smtClean="0"/>
              <a:t>② 将处理器当前状态寄存器（</a:t>
            </a:r>
            <a:r>
              <a:rPr lang="en-US" dirty="0" smtClean="0"/>
              <a:t>CPSR</a:t>
            </a:r>
            <a:r>
              <a:rPr lang="zh-CN" altLang="en-US" dirty="0" smtClean="0"/>
              <a:t>）的值保存到异常中断的</a:t>
            </a:r>
            <a:r>
              <a:rPr lang="en-US" dirty="0" smtClean="0"/>
              <a:t>SPSR</a:t>
            </a:r>
            <a:r>
              <a:rPr lang="zh-CN" altLang="en-US" dirty="0" smtClean="0"/>
              <a:t>中。</a:t>
            </a:r>
          </a:p>
          <a:p>
            <a:r>
              <a:rPr lang="zh-CN" altLang="en-US" dirty="0" smtClean="0"/>
              <a:t>③ 设置当前状态寄存器（</a:t>
            </a:r>
            <a:r>
              <a:rPr lang="en-US" dirty="0" smtClean="0"/>
              <a:t>CPSR</a:t>
            </a:r>
            <a:r>
              <a:rPr lang="zh-CN" altLang="en-US" dirty="0" smtClean="0"/>
              <a:t>）的值，包括设置</a:t>
            </a:r>
            <a:r>
              <a:rPr lang="en-US" dirty="0" smtClean="0"/>
              <a:t>CPSR</a:t>
            </a:r>
            <a:r>
              <a:rPr lang="zh-CN" altLang="en-US" dirty="0" smtClean="0"/>
              <a:t>相应位的值使处理器进入特定的处理器模式。按要求屏蔽中断，通常应该屏蔽</a:t>
            </a:r>
            <a:r>
              <a:rPr lang="en-US" dirty="0" smtClean="0"/>
              <a:t>IRQ</a:t>
            </a:r>
            <a:r>
              <a:rPr lang="zh-CN" altLang="en-US" dirty="0" smtClean="0"/>
              <a:t>中断，在</a:t>
            </a:r>
            <a:r>
              <a:rPr lang="en-US" dirty="0" smtClean="0"/>
              <a:t>FIQ</a:t>
            </a:r>
            <a:r>
              <a:rPr lang="zh-CN" altLang="en-US" dirty="0" smtClean="0"/>
              <a:t>中断时屏蔽</a:t>
            </a:r>
            <a:r>
              <a:rPr lang="en-US" dirty="0" smtClean="0"/>
              <a:t>FIQ</a:t>
            </a:r>
            <a:r>
              <a:rPr lang="zh-CN" altLang="en-US" dirty="0" smtClean="0"/>
              <a:t>中断。</a:t>
            </a:r>
          </a:p>
          <a:p>
            <a:r>
              <a:rPr lang="zh-CN" altLang="en-US" dirty="0" smtClean="0"/>
              <a:t>④ 处理程序计数器（</a:t>
            </a:r>
            <a:r>
              <a:rPr lang="en-US" dirty="0" smtClean="0"/>
              <a:t>PC</a:t>
            </a:r>
            <a:r>
              <a:rPr lang="zh-CN" altLang="en-US" dirty="0" smtClean="0"/>
              <a:t>）。将</a:t>
            </a:r>
            <a:r>
              <a:rPr lang="en-US" dirty="0" smtClean="0"/>
              <a:t>PC</a:t>
            </a:r>
            <a:r>
              <a:rPr lang="zh-CN" altLang="en-US" dirty="0" smtClean="0"/>
              <a:t>值设为相应的中断服务程序的地址，从而实现跳转以执行中断程序。</a:t>
            </a:r>
          </a:p>
          <a:p>
            <a:r>
              <a:rPr lang="zh-CN" altLang="en-US" dirty="0" smtClean="0"/>
              <a:t>异常中断返回过程如下。</a:t>
            </a:r>
          </a:p>
          <a:p>
            <a:r>
              <a:rPr lang="zh-CN" altLang="en-US" dirty="0" smtClean="0"/>
              <a:t>① 恢复状态寄存器。将保存在中断模式中的</a:t>
            </a:r>
            <a:r>
              <a:rPr lang="en-US" dirty="0" smtClean="0"/>
              <a:t>SPSR</a:t>
            </a:r>
            <a:r>
              <a:rPr lang="zh-CN" altLang="en-US" dirty="0" smtClean="0"/>
              <a:t>值赋予当前的状态寄存器。</a:t>
            </a:r>
          </a:p>
          <a:p>
            <a:r>
              <a:rPr lang="zh-CN" altLang="en-US" dirty="0" smtClean="0"/>
              <a:t>② 将返回地址复制到程序计数器。这样程序将返回到异常中断产生的下一条指令或出现问题的指令处执行。</a:t>
            </a:r>
          </a:p>
          <a:p>
            <a:r>
              <a:rPr lang="zh-CN" altLang="en-US" dirty="0" smtClean="0"/>
              <a:t>③ 清除中断禁止位，如果中断入口处关闭了中断。</a:t>
            </a:r>
          </a:p>
          <a:p>
            <a:r>
              <a:rPr lang="en-US" b="1" dirty="0" smtClean="0"/>
              <a:t>9</a:t>
            </a:r>
            <a:r>
              <a:rPr lang="zh-CN" altLang="en-US" b="1" dirty="0" smtClean="0"/>
              <a:t>．中断编程实例</a:t>
            </a:r>
          </a:p>
          <a:p>
            <a:r>
              <a:rPr lang="zh-CN" altLang="en-US" dirty="0" smtClean="0"/>
              <a:t>中断编程实例可参考本章</a:t>
            </a:r>
            <a:r>
              <a:rPr lang="en-US" dirty="0" smtClean="0"/>
              <a:t>4.4.6</a:t>
            </a:r>
            <a:r>
              <a:rPr lang="zh-CN" altLang="en-US" dirty="0" smtClean="0"/>
              <a:t>节的</a:t>
            </a:r>
            <a:r>
              <a:rPr lang="en-US" dirty="0" smtClean="0"/>
              <a:t>DMA</a:t>
            </a:r>
            <a:r>
              <a:rPr lang="zh-CN" altLang="en-US" dirty="0" smtClean="0"/>
              <a:t>编程实例，该实例是利用中断的一个特例。</a:t>
            </a:r>
          </a:p>
          <a:p>
            <a:endParaRPr lang="zh-CN" altLang="en-US" dirty="0"/>
          </a:p>
        </p:txBody>
      </p:sp>
      <p:sp>
        <p:nvSpPr>
          <p:cNvPr id="2" name="标题 1"/>
          <p:cNvSpPr>
            <a:spLocks noGrp="1"/>
          </p:cNvSpPr>
          <p:nvPr>
            <p:ph type="title"/>
          </p:nvPr>
        </p:nvSpPr>
        <p:spPr/>
        <p:txBody>
          <a:bodyPr>
            <a:normAutofit/>
          </a:bodyPr>
          <a:lstStyle/>
          <a:p>
            <a:r>
              <a:rPr lang="en-US" dirty="0" smtClean="0"/>
              <a:t>ARM</a:t>
            </a:r>
            <a:r>
              <a:rPr lang="zh-CN" altLang="en-US" dirty="0" smtClean="0"/>
              <a:t>中断</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dirty="0" smtClean="0"/>
              <a:t>液晶得名于其物理特性：它的分子晶体以液态而非固态存在。这些晶体分子的液体特性使得它具有两种非常有用的特点：</a:t>
            </a:r>
            <a:r>
              <a:rPr lang="en-US" dirty="0" smtClean="0"/>
              <a:t>①</a:t>
            </a:r>
            <a:r>
              <a:rPr lang="zh-CN" altLang="en-US" dirty="0" smtClean="0"/>
              <a:t>如果让电流通过液晶层，这些分子将会以电流的流向方向进行排列，如果没有电流，它们将会彼此平行排列。</a:t>
            </a:r>
            <a:r>
              <a:rPr lang="en-US" dirty="0" smtClean="0"/>
              <a:t>②</a:t>
            </a:r>
            <a:r>
              <a:rPr lang="zh-CN" altLang="en-US" dirty="0" smtClean="0"/>
              <a:t>如果提供了带有细小沟槽的外层，将液晶倒入后，液晶分子会顺着槽排列，并且内层与外层以同样的方式进行排列。液晶的第</a:t>
            </a:r>
            <a:r>
              <a:rPr lang="en-US" dirty="0" smtClean="0"/>
              <a:t>3</a:t>
            </a:r>
            <a:r>
              <a:rPr lang="zh-CN" altLang="en-US" dirty="0" smtClean="0"/>
              <a:t>个特性是很神奇的：液晶层能使光线发生扭转。液晶层表现的有些类似偏光器，这就意味着它能够过滤除了那些从特殊方向射入之外的所有光线。此外，如果液晶层发生了扭转，光线将会随之扭转，以不同的方向从另外一个面中射出。</a:t>
            </a:r>
          </a:p>
          <a:p>
            <a:endParaRPr lang="zh-CN" altLang="en-US" dirty="0"/>
          </a:p>
        </p:txBody>
      </p:sp>
      <p:sp>
        <p:nvSpPr>
          <p:cNvPr id="2" name="标题 1"/>
          <p:cNvSpPr>
            <a:spLocks noGrp="1"/>
          </p:cNvSpPr>
          <p:nvPr>
            <p:ph type="title"/>
          </p:nvPr>
        </p:nvSpPr>
        <p:spPr/>
        <p:txBody>
          <a:bodyPr>
            <a:normAutofit fontScale="90000"/>
          </a:bodyPr>
          <a:lstStyle/>
          <a:p>
            <a:r>
              <a:rPr lang="en-US" sz="4600" dirty="0" smtClean="0"/>
              <a:t/>
            </a:r>
            <a:br>
              <a:rPr lang="en-US" sz="4600" dirty="0" smtClean="0"/>
            </a:br>
            <a:r>
              <a:rPr lang="en-US" sz="4600" dirty="0" smtClean="0"/>
              <a:t>LCD</a:t>
            </a:r>
            <a:r>
              <a:rPr lang="zh-CN" altLang="en-US" sz="4600" dirty="0" smtClean="0"/>
              <a:t>原理</a:t>
            </a:r>
            <a:r>
              <a:rPr lang="zh-CN" altLang="en-US" dirty="0" smtClean="0"/>
              <a:t/>
            </a:r>
            <a:br>
              <a:rPr lang="zh-CN" altLang="en-US" dirty="0" smtClean="0"/>
            </a:b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b="1" dirty="0" smtClean="0"/>
              <a:t>1</a:t>
            </a:r>
            <a:r>
              <a:rPr lang="zh-CN" altLang="en-US" b="1" dirty="0" smtClean="0"/>
              <a:t>．总线驱动方式</a:t>
            </a:r>
          </a:p>
          <a:p>
            <a:r>
              <a:rPr lang="zh-CN" altLang="en-US" dirty="0" smtClean="0"/>
              <a:t>一般带有驱动模块的</a:t>
            </a:r>
            <a:r>
              <a:rPr lang="en-US" dirty="0" smtClean="0"/>
              <a:t>LCD</a:t>
            </a:r>
            <a:r>
              <a:rPr lang="zh-CN" altLang="en-US" dirty="0" smtClean="0"/>
              <a:t>显示屏使用这种驱动方式，由于</a:t>
            </a:r>
            <a:r>
              <a:rPr lang="en-US" dirty="0" smtClean="0"/>
              <a:t>LCD</a:t>
            </a:r>
            <a:r>
              <a:rPr lang="zh-CN" altLang="en-US" dirty="0" smtClean="0"/>
              <a:t>已经带有驱动硬件电路，因此模块给出的是总线接口，便于与单片机的总线进行接口。驱动模块具有</a:t>
            </a:r>
            <a:r>
              <a:rPr lang="en-US" dirty="0" smtClean="0"/>
              <a:t>8</a:t>
            </a:r>
            <a:r>
              <a:rPr lang="zh-CN" altLang="en-US" dirty="0" smtClean="0"/>
              <a:t>位数据总线，外加一些电源接口和控制信号。而且自带显示缓存，只需要将要显示的内容送到显示缓存中就可以实现内容的显示。由于只有</a:t>
            </a:r>
            <a:r>
              <a:rPr lang="en-US" dirty="0" smtClean="0"/>
              <a:t>8</a:t>
            </a:r>
            <a:r>
              <a:rPr lang="zh-CN" altLang="en-US" dirty="0" smtClean="0"/>
              <a:t>条数据线，因此，常常通过引脚信号来实现地址与数据线复用，以达到把相应数据送到相应显示缓存的目的。</a:t>
            </a:r>
          </a:p>
          <a:p>
            <a:endParaRPr lang="zh-CN" altLang="en-US" dirty="0"/>
          </a:p>
        </p:txBody>
      </p:sp>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en-US" altLang="zh-CN" sz="4600" dirty="0" smtClean="0"/>
              <a:t/>
            </a:r>
            <a:br>
              <a:rPr lang="en-US" altLang="zh-CN" sz="4600" dirty="0" smtClean="0"/>
            </a:br>
            <a:r>
              <a:rPr lang="en-US" sz="4600" dirty="0" smtClean="0"/>
              <a:t>LCD</a:t>
            </a:r>
            <a:r>
              <a:rPr lang="zh-CN" altLang="en-US" sz="4600" dirty="0" smtClean="0"/>
              <a:t>的驱动控制</a:t>
            </a:r>
            <a:br>
              <a:rPr lang="zh-CN" altLang="en-US" sz="4600" dirty="0" smtClean="0"/>
            </a:br>
            <a:r>
              <a:rPr lang="zh-CN" altLang="en-US" dirty="0" smtClean="0"/>
              <a:t/>
            </a:r>
            <a:br>
              <a:rPr lang="zh-CN" altLang="en-US" dirty="0" smtClean="0"/>
            </a:br>
            <a:endParaRPr lang="zh-CN" altLang="en-US" dirty="0"/>
          </a:p>
        </p:txBody>
      </p:sp>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en-US" dirty="0" smtClean="0"/>
              <a:t>ARM</a:t>
            </a:r>
            <a:r>
              <a:rPr lang="zh-CN" altLang="en-US" dirty="0" smtClean="0"/>
              <a:t>嵌入式系统原理与开发</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en-US" b="1" dirty="0" smtClean="0"/>
              <a:t>2</a:t>
            </a:r>
            <a:r>
              <a:rPr lang="zh-CN" altLang="en-US" b="1" dirty="0" smtClean="0"/>
              <a:t>．控制器扫描方式</a:t>
            </a:r>
          </a:p>
          <a:p>
            <a:r>
              <a:rPr lang="zh-CN" altLang="en-US" dirty="0" smtClean="0"/>
              <a:t>内置的</a:t>
            </a:r>
            <a:r>
              <a:rPr lang="en-US" dirty="0" smtClean="0"/>
              <a:t>LCD</a:t>
            </a:r>
            <a:r>
              <a:rPr lang="zh-CN" altLang="en-US" dirty="0" smtClean="0"/>
              <a:t>控制器提供了下列外部接口信号：</a:t>
            </a:r>
          </a:p>
          <a:p>
            <a:r>
              <a:rPr lang="en-US" dirty="0" smtClean="0"/>
              <a:t>VFRAME/VSYNC/STV</a:t>
            </a:r>
            <a:r>
              <a:rPr lang="zh-CN" altLang="en-US" dirty="0" smtClean="0"/>
              <a:t>：帧同步信号（</a:t>
            </a:r>
            <a:r>
              <a:rPr lang="en-US" dirty="0" smtClean="0"/>
              <a:t>STN</a:t>
            </a:r>
            <a:r>
              <a:rPr lang="zh-CN" altLang="en-US" dirty="0" smtClean="0"/>
              <a:t>）</a:t>
            </a:r>
            <a:r>
              <a:rPr lang="en-US" dirty="0" smtClean="0"/>
              <a:t>/</a:t>
            </a:r>
            <a:r>
              <a:rPr lang="zh-CN" altLang="en-US" dirty="0" smtClean="0"/>
              <a:t>垂直同步信号（</a:t>
            </a:r>
            <a:r>
              <a:rPr lang="en-US" dirty="0" smtClean="0"/>
              <a:t>TFT</a:t>
            </a:r>
            <a:r>
              <a:rPr lang="zh-CN" altLang="en-US" dirty="0" smtClean="0"/>
              <a:t>）</a:t>
            </a:r>
            <a:r>
              <a:rPr lang="en-US" dirty="0" smtClean="0"/>
              <a:t>/SEC TFT</a:t>
            </a:r>
            <a:r>
              <a:rPr lang="zh-CN" altLang="en-US" dirty="0" smtClean="0"/>
              <a:t>信号；</a:t>
            </a:r>
          </a:p>
          <a:p>
            <a:r>
              <a:rPr lang="en-US" dirty="0" smtClean="0"/>
              <a:t>VLINE/HSYNC/CPV</a:t>
            </a:r>
            <a:r>
              <a:rPr lang="zh-CN" altLang="en-US" dirty="0" smtClean="0"/>
              <a:t>：行同步脉冲信号（</a:t>
            </a:r>
            <a:r>
              <a:rPr lang="en-US" dirty="0" smtClean="0"/>
              <a:t>STN</a:t>
            </a:r>
            <a:r>
              <a:rPr lang="zh-CN" altLang="en-US" dirty="0" smtClean="0"/>
              <a:t>）</a:t>
            </a:r>
            <a:r>
              <a:rPr lang="en-US" dirty="0" smtClean="0"/>
              <a:t>/</a:t>
            </a:r>
            <a:r>
              <a:rPr lang="zh-CN" altLang="en-US" dirty="0" smtClean="0"/>
              <a:t>水平同步信号（</a:t>
            </a:r>
            <a:r>
              <a:rPr lang="en-US" dirty="0" smtClean="0"/>
              <a:t>TFT</a:t>
            </a:r>
            <a:r>
              <a:rPr lang="zh-CN" altLang="en-US" dirty="0" smtClean="0"/>
              <a:t>）</a:t>
            </a:r>
            <a:r>
              <a:rPr lang="en-US" dirty="0" smtClean="0"/>
              <a:t>/SEC TFT</a:t>
            </a:r>
            <a:r>
              <a:rPr lang="zh-CN" altLang="en-US" dirty="0" smtClean="0"/>
              <a:t>信号；</a:t>
            </a:r>
          </a:p>
          <a:p>
            <a:r>
              <a:rPr lang="en-US" dirty="0" smtClean="0"/>
              <a:t>VCLK/LCD_HCLK</a:t>
            </a:r>
            <a:r>
              <a:rPr lang="zh-CN" altLang="en-US" dirty="0" smtClean="0"/>
              <a:t>：像素时钟信号（</a:t>
            </a:r>
            <a:r>
              <a:rPr lang="en-US" dirty="0" smtClean="0"/>
              <a:t>STN/TFT</a:t>
            </a:r>
            <a:r>
              <a:rPr lang="zh-CN" altLang="en-US" dirty="0" smtClean="0"/>
              <a:t>）</a:t>
            </a:r>
            <a:r>
              <a:rPr lang="en-US" dirty="0" smtClean="0"/>
              <a:t>/SEC TFT</a:t>
            </a:r>
            <a:r>
              <a:rPr lang="zh-CN" altLang="en-US" dirty="0" smtClean="0"/>
              <a:t>信号；</a:t>
            </a:r>
          </a:p>
          <a:p>
            <a:r>
              <a:rPr lang="en-US" dirty="0" smtClean="0"/>
              <a:t>VD[23:0]</a:t>
            </a:r>
            <a:r>
              <a:rPr lang="zh-CN" altLang="en-US" dirty="0" smtClean="0"/>
              <a:t>：</a:t>
            </a:r>
            <a:r>
              <a:rPr lang="en-US" dirty="0" smtClean="0"/>
              <a:t>LCD</a:t>
            </a:r>
            <a:r>
              <a:rPr lang="zh-CN" altLang="en-US" dirty="0" smtClean="0"/>
              <a:t>像素数据输出端口（</a:t>
            </a:r>
            <a:r>
              <a:rPr lang="en-US" dirty="0" smtClean="0"/>
              <a:t>STN/TFT/SEC TFT</a:t>
            </a:r>
            <a:r>
              <a:rPr lang="zh-CN" altLang="en-US" dirty="0" smtClean="0"/>
              <a:t>）；</a:t>
            </a:r>
          </a:p>
          <a:p>
            <a:r>
              <a:rPr lang="en-US" dirty="0" smtClean="0"/>
              <a:t>VM/VDEN/TP</a:t>
            </a:r>
            <a:r>
              <a:rPr lang="zh-CN" altLang="en-US" dirty="0" smtClean="0"/>
              <a:t>：</a:t>
            </a:r>
            <a:r>
              <a:rPr lang="en-US" dirty="0" smtClean="0"/>
              <a:t>LCD</a:t>
            </a:r>
            <a:r>
              <a:rPr lang="zh-CN" altLang="en-US" dirty="0" smtClean="0"/>
              <a:t>驱动交流偏置信号（</a:t>
            </a:r>
            <a:r>
              <a:rPr lang="en-US" dirty="0" smtClean="0"/>
              <a:t>STN</a:t>
            </a:r>
            <a:r>
              <a:rPr lang="zh-CN" altLang="en-US" dirty="0" smtClean="0"/>
              <a:t>）</a:t>
            </a:r>
            <a:r>
              <a:rPr lang="en-US" dirty="0" smtClean="0"/>
              <a:t>/</a:t>
            </a:r>
            <a:r>
              <a:rPr lang="zh-CN" altLang="en-US" dirty="0" smtClean="0"/>
              <a:t>数据使能信号（</a:t>
            </a:r>
            <a:r>
              <a:rPr lang="en-US" dirty="0" smtClean="0"/>
              <a:t>TFT</a:t>
            </a:r>
            <a:r>
              <a:rPr lang="zh-CN" altLang="en-US" dirty="0" smtClean="0"/>
              <a:t>）</a:t>
            </a:r>
            <a:r>
              <a:rPr lang="en-US" dirty="0" smtClean="0"/>
              <a:t>/SEC TFT</a:t>
            </a:r>
            <a:r>
              <a:rPr lang="zh-CN" altLang="en-US" dirty="0" smtClean="0"/>
              <a:t>信号；</a:t>
            </a:r>
          </a:p>
          <a:p>
            <a:r>
              <a:rPr lang="en-US" dirty="0" smtClean="0"/>
              <a:t>LEND/STH</a:t>
            </a:r>
            <a:r>
              <a:rPr lang="zh-CN" altLang="en-US" dirty="0" smtClean="0"/>
              <a:t>：行结束信号（</a:t>
            </a:r>
            <a:r>
              <a:rPr lang="en-US" dirty="0" smtClean="0"/>
              <a:t>TFT</a:t>
            </a:r>
            <a:r>
              <a:rPr lang="zh-CN" altLang="en-US" dirty="0" smtClean="0"/>
              <a:t>）</a:t>
            </a:r>
            <a:r>
              <a:rPr lang="en-US" dirty="0" smtClean="0"/>
              <a:t>/SEC TFT</a:t>
            </a:r>
            <a:r>
              <a:rPr lang="zh-CN" altLang="en-US" dirty="0" smtClean="0"/>
              <a:t>信号；</a:t>
            </a:r>
          </a:p>
          <a:p>
            <a:r>
              <a:rPr lang="en-US" dirty="0" smtClean="0"/>
              <a:t>LCD_PWREN</a:t>
            </a:r>
            <a:r>
              <a:rPr lang="zh-CN" altLang="en-US" dirty="0" smtClean="0"/>
              <a:t>：</a:t>
            </a:r>
            <a:r>
              <a:rPr lang="en-US" dirty="0" smtClean="0"/>
              <a:t>LCD</a:t>
            </a:r>
            <a:r>
              <a:rPr lang="zh-CN" altLang="en-US" dirty="0" smtClean="0"/>
              <a:t>面板电源使能控制信号；</a:t>
            </a:r>
          </a:p>
          <a:p>
            <a:r>
              <a:rPr lang="en-US" dirty="0" smtClean="0"/>
              <a:t>LCDVF0</a:t>
            </a:r>
            <a:r>
              <a:rPr lang="zh-CN" altLang="en-US" dirty="0" smtClean="0"/>
              <a:t>：</a:t>
            </a:r>
            <a:r>
              <a:rPr lang="en-US" dirty="0" smtClean="0"/>
              <a:t>SEC TFT OE</a:t>
            </a:r>
            <a:r>
              <a:rPr lang="zh-CN" altLang="en-US" dirty="0" smtClean="0"/>
              <a:t>信号；</a:t>
            </a:r>
          </a:p>
          <a:p>
            <a:r>
              <a:rPr lang="en-US" dirty="0" smtClean="0"/>
              <a:t>LCDVF1</a:t>
            </a:r>
            <a:r>
              <a:rPr lang="zh-CN" altLang="en-US" dirty="0" smtClean="0"/>
              <a:t>：</a:t>
            </a:r>
            <a:r>
              <a:rPr lang="en-US" dirty="0" smtClean="0"/>
              <a:t>SEC TFT REV</a:t>
            </a:r>
            <a:r>
              <a:rPr lang="zh-CN" altLang="en-US" dirty="0" smtClean="0"/>
              <a:t>信号；</a:t>
            </a:r>
          </a:p>
          <a:p>
            <a:r>
              <a:rPr lang="en-US" dirty="0" smtClean="0"/>
              <a:t>LCDVF2</a:t>
            </a:r>
            <a:r>
              <a:rPr lang="zh-CN" altLang="en-US" dirty="0" smtClean="0"/>
              <a:t>：</a:t>
            </a:r>
            <a:r>
              <a:rPr lang="en-US" dirty="0" smtClean="0"/>
              <a:t>SEC TFT REVB</a:t>
            </a:r>
            <a:r>
              <a:rPr lang="zh-CN" altLang="en-US" dirty="0" smtClean="0"/>
              <a:t>信号。</a:t>
            </a:r>
          </a:p>
          <a:p>
            <a:endParaRPr lang="zh-CN" altLang="en-US" dirty="0"/>
          </a:p>
        </p:txBody>
      </p:sp>
      <p:sp>
        <p:nvSpPr>
          <p:cNvPr id="2" name="标题 1"/>
          <p:cNvSpPr>
            <a:spLocks noGrp="1"/>
          </p:cNvSpPr>
          <p:nvPr>
            <p:ph type="title"/>
          </p:nvPr>
        </p:nvSpPr>
        <p:spPr/>
        <p:txBody>
          <a:bodyPr>
            <a:normAutofit fontScale="90000"/>
          </a:bodyPr>
          <a:lstStyle/>
          <a:p>
            <a:r>
              <a:rPr lang="en-US" dirty="0" smtClean="0"/>
              <a:t/>
            </a:r>
            <a:br>
              <a:rPr lang="en-US" dirty="0" smtClean="0"/>
            </a:br>
            <a:r>
              <a:rPr lang="en-US" sz="4600" dirty="0" smtClean="0"/>
              <a:t>LCD</a:t>
            </a:r>
            <a:r>
              <a:rPr lang="zh-CN" altLang="en-US" sz="4600" dirty="0" smtClean="0"/>
              <a:t>的驱动控制</a:t>
            </a:r>
            <a:r>
              <a:rPr lang="zh-CN" altLang="en-US" dirty="0" smtClean="0"/>
              <a:t/>
            </a:r>
            <a:br>
              <a:rPr lang="zh-CN" altLang="en-US" dirty="0" smtClean="0"/>
            </a:b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端口</a:t>
            </a:r>
            <a:r>
              <a:rPr lang="en-US" dirty="0" smtClean="0"/>
              <a:t>D</a:t>
            </a:r>
            <a:r>
              <a:rPr lang="zh-CN" altLang="en-US" dirty="0" smtClean="0"/>
              <a:t>寄存器</a:t>
            </a:r>
            <a:endParaRPr lang="zh-CN" alt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1057275" y="1620044"/>
            <a:ext cx="7029450" cy="4248150"/>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LCD</a:t>
            </a:r>
            <a:r>
              <a:rPr lang="zh-CN" altLang="en-US" dirty="0" smtClean="0"/>
              <a:t>特殊控制寄存器</a:t>
            </a:r>
          </a:p>
        </p:txBody>
      </p:sp>
      <p:pic>
        <p:nvPicPr>
          <p:cNvPr id="12290" name="Picture 2"/>
          <p:cNvPicPr>
            <a:picLocks noGrp="1" noChangeAspect="1" noChangeArrowheads="1"/>
          </p:cNvPicPr>
          <p:nvPr>
            <p:ph idx="1"/>
          </p:nvPr>
        </p:nvPicPr>
        <p:blipFill>
          <a:blip r:embed="rId2"/>
          <a:srcRect/>
          <a:stretch>
            <a:fillRect/>
          </a:stretch>
        </p:blipFill>
        <p:spPr bwMode="auto">
          <a:xfrm>
            <a:off x="1195387" y="2239169"/>
            <a:ext cx="6753225" cy="30099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500034" y="1500174"/>
            <a:ext cx="8229600" cy="3471429"/>
          </a:xfrm>
          <a:prstGeom prst="rect">
            <a:avLst/>
          </a:prstGeom>
          <a:noFill/>
          <a:ln w="9525">
            <a:noFill/>
            <a:miter lim="800000"/>
            <a:headEnd/>
            <a:tailEnd/>
          </a:ln>
          <a:effectLst/>
        </p:spPr>
      </p:pic>
      <p:sp>
        <p:nvSpPr>
          <p:cNvPr id="6" name="TextBox 5"/>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LCD</a:t>
            </a:r>
            <a:r>
              <a:rPr lang="zh-CN" altLang="en-US" dirty="0" smtClean="0"/>
              <a:t>特殊控制寄存器</a:t>
            </a:r>
            <a:endParaRPr lang="zh-CN" altLang="en-US" dirty="0"/>
          </a:p>
        </p:txBody>
      </p:sp>
      <p:pic>
        <p:nvPicPr>
          <p:cNvPr id="13315" name="Picture 3"/>
          <p:cNvPicPr>
            <a:picLocks noGrp="1" noChangeAspect="1" noChangeArrowheads="1"/>
          </p:cNvPicPr>
          <p:nvPr>
            <p:ph idx="1"/>
          </p:nvPr>
        </p:nvPicPr>
        <p:blipFill>
          <a:blip r:embed="rId2"/>
          <a:srcRect/>
          <a:stretch>
            <a:fillRect/>
          </a:stretch>
        </p:blipFill>
        <p:spPr bwMode="auto">
          <a:xfrm>
            <a:off x="1284441" y="1481138"/>
            <a:ext cx="6575118" cy="4525962"/>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ARM</a:t>
            </a:r>
            <a:r>
              <a:rPr lang="zh-CN" altLang="en-US" dirty="0" smtClean="0"/>
              <a:t>自带的</a:t>
            </a:r>
            <a:r>
              <a:rPr lang="en-US" dirty="0" smtClean="0"/>
              <a:t>10</a:t>
            </a:r>
            <a:r>
              <a:rPr lang="zh-CN" altLang="en-US" dirty="0" smtClean="0"/>
              <a:t>位</a:t>
            </a:r>
            <a:r>
              <a:rPr lang="en-US" dirty="0" smtClean="0"/>
              <a:t>A/D</a:t>
            </a:r>
            <a:r>
              <a:rPr lang="zh-CN" altLang="en-US" dirty="0" smtClean="0"/>
              <a:t>转换器</a:t>
            </a:r>
            <a:endParaRPr lang="zh-CN" alt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023937" y="1400167"/>
            <a:ext cx="7096125" cy="8858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028700" y="2419368"/>
            <a:ext cx="7086600" cy="3581400"/>
          </a:xfrm>
          <a:prstGeom prst="rect">
            <a:avLst/>
          </a:prstGeom>
          <a:noFill/>
          <a:ln w="9525">
            <a:noFill/>
            <a:miter lim="800000"/>
            <a:headEnd/>
            <a:tailEnd/>
          </a:ln>
          <a:effectLst/>
        </p:spPr>
      </p:pic>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LCD</a:t>
            </a:r>
            <a:r>
              <a:rPr lang="zh-CN" altLang="en-US" dirty="0" smtClean="0"/>
              <a:t>特殊控制寄存器</a:t>
            </a:r>
            <a:endParaRPr lang="zh-CN" altLang="en-US" dirty="0"/>
          </a:p>
        </p:txBody>
      </p:sp>
      <p:pic>
        <p:nvPicPr>
          <p:cNvPr id="14338" name="Picture 2"/>
          <p:cNvPicPr>
            <a:picLocks noGrp="1" noChangeAspect="1" noChangeArrowheads="1"/>
          </p:cNvPicPr>
          <p:nvPr>
            <p:ph idx="1"/>
          </p:nvPr>
        </p:nvPicPr>
        <p:blipFill>
          <a:blip r:embed="rId2"/>
          <a:srcRect/>
          <a:stretch>
            <a:fillRect/>
          </a:stretch>
        </p:blipFill>
        <p:spPr bwMode="auto">
          <a:xfrm>
            <a:off x="1428268" y="1481138"/>
            <a:ext cx="6287463" cy="45259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LCD</a:t>
            </a:r>
            <a:r>
              <a:rPr lang="zh-CN" altLang="en-US" dirty="0" smtClean="0"/>
              <a:t>特殊控制寄存器</a:t>
            </a:r>
            <a:endParaRPr lang="zh-CN" altLang="en-US" dirty="0"/>
          </a:p>
        </p:txBody>
      </p:sp>
      <p:pic>
        <p:nvPicPr>
          <p:cNvPr id="15362" name="Picture 2"/>
          <p:cNvPicPr>
            <a:picLocks noGrp="1" noChangeAspect="1" noChangeArrowheads="1"/>
          </p:cNvPicPr>
          <p:nvPr>
            <p:ph idx="1"/>
          </p:nvPr>
        </p:nvPicPr>
        <p:blipFill>
          <a:blip r:embed="rId2"/>
          <a:srcRect/>
          <a:stretch>
            <a:fillRect/>
          </a:stretch>
        </p:blipFill>
        <p:spPr bwMode="auto">
          <a:xfrm>
            <a:off x="1133475" y="1677194"/>
            <a:ext cx="6877050" cy="4133850"/>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LCD</a:t>
            </a:r>
            <a:r>
              <a:rPr lang="zh-CN" altLang="en-US" dirty="0" smtClean="0"/>
              <a:t>特殊控制寄存器</a:t>
            </a:r>
            <a:endParaRPr lang="zh-CN" alt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1057275" y="3044031"/>
            <a:ext cx="7029450" cy="1400175"/>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LCD</a:t>
            </a:r>
            <a:r>
              <a:rPr lang="zh-CN" altLang="en-US" dirty="0" smtClean="0"/>
              <a:t>特殊控制寄存器</a:t>
            </a:r>
            <a:endParaRPr lang="zh-CN" altLang="en-US" dirty="0"/>
          </a:p>
        </p:txBody>
      </p:sp>
      <p:pic>
        <p:nvPicPr>
          <p:cNvPr id="17410" name="Picture 2"/>
          <p:cNvPicPr>
            <a:picLocks noGrp="1" noChangeAspect="1" noChangeArrowheads="1"/>
          </p:cNvPicPr>
          <p:nvPr>
            <p:ph idx="1"/>
          </p:nvPr>
        </p:nvPicPr>
        <p:blipFill>
          <a:blip r:embed="rId2"/>
          <a:srcRect/>
          <a:stretch>
            <a:fillRect/>
          </a:stretch>
        </p:blipFill>
        <p:spPr bwMode="auto">
          <a:xfrm>
            <a:off x="1081087" y="1781969"/>
            <a:ext cx="6981825" cy="3924300"/>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9"/>
            <a:ext cx="8229600" cy="518912"/>
          </a:xfrm>
        </p:spPr>
        <p:txBody>
          <a:bodyPr>
            <a:normAutofit fontScale="62500" lnSpcReduction="20000"/>
          </a:bodyPr>
          <a:lstStyle/>
          <a:p>
            <a:r>
              <a:rPr lang="zh-CN" altLang="en-US" dirty="0" smtClean="0"/>
              <a:t>（</a:t>
            </a:r>
            <a:r>
              <a:rPr lang="en-US" dirty="0" smtClean="0"/>
              <a:t>5</a:t>
            </a:r>
            <a:r>
              <a:rPr lang="zh-CN" altLang="en-US" dirty="0" smtClean="0"/>
              <a:t>）</a:t>
            </a:r>
            <a:r>
              <a:rPr lang="en-US" dirty="0" smtClean="0"/>
              <a:t>LCD</a:t>
            </a:r>
            <a:r>
              <a:rPr lang="zh-CN" altLang="en-US" dirty="0" smtClean="0"/>
              <a:t>控制寄存器</a:t>
            </a:r>
            <a:r>
              <a:rPr lang="en-US" dirty="0" smtClean="0"/>
              <a:t>5</a:t>
            </a:r>
            <a:r>
              <a:rPr lang="zh-CN" altLang="en-US" dirty="0" smtClean="0"/>
              <a:t>（</a:t>
            </a:r>
            <a:r>
              <a:rPr lang="en-US" dirty="0" smtClean="0"/>
              <a:t>LCDCON5</a:t>
            </a:r>
            <a:r>
              <a:rPr lang="zh-CN" altLang="en-US" dirty="0" smtClean="0"/>
              <a:t>）及其位描述（参见表</a:t>
            </a:r>
            <a:r>
              <a:rPr lang="en-US" dirty="0" smtClean="0"/>
              <a:t>4-106</a:t>
            </a:r>
            <a:r>
              <a:rPr lang="zh-CN" altLang="en-US" dirty="0" smtClean="0"/>
              <a:t>、表</a:t>
            </a:r>
            <a:r>
              <a:rPr lang="en-US" dirty="0" smtClean="0"/>
              <a:t>4-107</a:t>
            </a:r>
            <a:r>
              <a:rPr lang="zh-CN" altLang="en-US" dirty="0" smtClean="0"/>
              <a:t>）</a:t>
            </a:r>
          </a:p>
          <a:p>
            <a:endParaRPr lang="en-US" altLang="zh-CN" dirty="0" smtClean="0"/>
          </a:p>
        </p:txBody>
      </p:sp>
      <p:sp>
        <p:nvSpPr>
          <p:cNvPr id="2" name="标题 1"/>
          <p:cNvSpPr>
            <a:spLocks noGrp="1"/>
          </p:cNvSpPr>
          <p:nvPr>
            <p:ph type="title"/>
          </p:nvPr>
        </p:nvSpPr>
        <p:spPr/>
        <p:txBody>
          <a:bodyPr>
            <a:normAutofit/>
          </a:bodyPr>
          <a:lstStyle/>
          <a:p>
            <a:r>
              <a:rPr lang="en-US" dirty="0" smtClean="0"/>
              <a:t>LCD</a:t>
            </a:r>
            <a:r>
              <a:rPr lang="zh-CN" altLang="en-US" dirty="0" smtClean="0"/>
              <a:t>特殊控制寄存器</a:t>
            </a:r>
            <a:endParaRPr lang="zh-CN" altLang="en-US" dirty="0"/>
          </a:p>
        </p:txBody>
      </p:sp>
      <p:pic>
        <p:nvPicPr>
          <p:cNvPr id="18434" name="Picture 2"/>
          <p:cNvPicPr>
            <a:picLocks noChangeAspect="1" noChangeArrowheads="1"/>
          </p:cNvPicPr>
          <p:nvPr/>
        </p:nvPicPr>
        <p:blipFill>
          <a:blip r:embed="rId2"/>
          <a:srcRect/>
          <a:stretch>
            <a:fillRect/>
          </a:stretch>
        </p:blipFill>
        <p:spPr bwMode="auto">
          <a:xfrm>
            <a:off x="1390676" y="1785926"/>
            <a:ext cx="6896100" cy="4610100"/>
          </a:xfrm>
          <a:prstGeom prst="rect">
            <a:avLst/>
          </a:prstGeom>
          <a:noFill/>
          <a:ln w="9525">
            <a:noFill/>
            <a:miter lim="800000"/>
            <a:headEnd/>
            <a:tailEnd/>
          </a:ln>
          <a:effectLst/>
        </p:spPr>
      </p:pic>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LCD</a:t>
            </a:r>
            <a:r>
              <a:rPr lang="zh-CN" altLang="en-US" dirty="0" smtClean="0"/>
              <a:t>特殊控制寄存器</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9458" name="Picture 2"/>
          <p:cNvPicPr>
            <a:picLocks noGrp="1" noChangeAspect="1" noChangeArrowheads="1"/>
          </p:cNvPicPr>
          <p:nvPr>
            <p:ph idx="1"/>
          </p:nvPr>
        </p:nvPicPr>
        <p:blipFill>
          <a:blip r:embed="rId2"/>
          <a:srcRect/>
          <a:stretch>
            <a:fillRect/>
          </a:stretch>
        </p:blipFill>
        <p:spPr bwMode="auto">
          <a:xfrm>
            <a:off x="1062037" y="1729581"/>
            <a:ext cx="7019925" cy="4029075"/>
          </a:xfrm>
          <a:prstGeom prst="rect">
            <a:avLst/>
          </a:prstGeom>
          <a:noFill/>
          <a:ln w="9525">
            <a:noFill/>
            <a:miter lim="800000"/>
            <a:headEnd/>
            <a:tailEnd/>
          </a:ln>
          <a:effectLst/>
        </p:spPr>
      </p:pic>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LCD</a:t>
            </a:r>
            <a:r>
              <a:rPr lang="zh-CN" altLang="en-US" dirty="0" smtClean="0"/>
              <a:t>特殊控制寄存器</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82" name="Picture 2"/>
          <p:cNvPicPr>
            <a:picLocks noGrp="1" noChangeAspect="1" noChangeArrowheads="1"/>
          </p:cNvPicPr>
          <p:nvPr>
            <p:ph idx="1"/>
          </p:nvPr>
        </p:nvPicPr>
        <p:blipFill>
          <a:blip r:embed="rId2"/>
          <a:srcRect/>
          <a:stretch>
            <a:fillRect/>
          </a:stretch>
        </p:blipFill>
        <p:spPr bwMode="auto">
          <a:xfrm>
            <a:off x="985837" y="1643050"/>
            <a:ext cx="7172325" cy="1343025"/>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a:srcRect/>
          <a:stretch>
            <a:fillRect/>
          </a:stretch>
        </p:blipFill>
        <p:spPr bwMode="auto">
          <a:xfrm>
            <a:off x="1004888" y="3076591"/>
            <a:ext cx="7134225" cy="2638425"/>
          </a:xfrm>
          <a:prstGeom prst="rect">
            <a:avLst/>
          </a:prstGeom>
          <a:noFill/>
          <a:ln w="9525">
            <a:noFill/>
            <a:miter lim="800000"/>
            <a:headEnd/>
            <a:tailEnd/>
          </a:ln>
          <a:effectLst/>
        </p:spPr>
      </p:pic>
      <p:sp>
        <p:nvSpPr>
          <p:cNvPr id="7" name="TextBox 6"/>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LCD</a:t>
            </a:r>
            <a:r>
              <a:rPr lang="zh-CN" altLang="en-US" dirty="0" smtClean="0"/>
              <a:t>特殊控制寄存器</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1506" name="Picture 2"/>
          <p:cNvPicPr>
            <a:picLocks noGrp="1" noChangeAspect="1" noChangeArrowheads="1"/>
          </p:cNvPicPr>
          <p:nvPr>
            <p:ph idx="1"/>
          </p:nvPr>
        </p:nvPicPr>
        <p:blipFill>
          <a:blip r:embed="rId2"/>
          <a:srcRect/>
          <a:stretch>
            <a:fillRect/>
          </a:stretch>
        </p:blipFill>
        <p:spPr bwMode="auto">
          <a:xfrm>
            <a:off x="1085850" y="1824831"/>
            <a:ext cx="6972300" cy="3838575"/>
          </a:xfrm>
          <a:prstGeom prst="rect">
            <a:avLst/>
          </a:prstGeom>
          <a:noFill/>
          <a:ln w="9525">
            <a:noFill/>
            <a:miter lim="800000"/>
            <a:headEnd/>
            <a:tailEnd/>
          </a:ln>
          <a:effectLst/>
        </p:spPr>
      </p:pic>
      <p:sp>
        <p:nvSpPr>
          <p:cNvPr id="6" name="TextBox 5"/>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LCD</a:t>
            </a:r>
            <a:r>
              <a:rPr lang="zh-CN" altLang="en-US" dirty="0" smtClean="0"/>
              <a:t>特殊控制寄存器</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2530" name="Picture 2"/>
          <p:cNvPicPr>
            <a:picLocks noGrp="1" noChangeAspect="1" noChangeArrowheads="1"/>
          </p:cNvPicPr>
          <p:nvPr>
            <p:ph idx="1"/>
          </p:nvPr>
        </p:nvPicPr>
        <p:blipFill>
          <a:blip r:embed="rId2"/>
          <a:srcRect/>
          <a:stretch>
            <a:fillRect/>
          </a:stretch>
        </p:blipFill>
        <p:spPr bwMode="auto">
          <a:xfrm>
            <a:off x="1047750" y="1785926"/>
            <a:ext cx="7048500" cy="1457325"/>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995363" y="3400437"/>
            <a:ext cx="7153275" cy="1743075"/>
          </a:xfrm>
          <a:prstGeom prst="rect">
            <a:avLst/>
          </a:prstGeom>
          <a:noFill/>
          <a:ln w="9525">
            <a:noFill/>
            <a:miter lim="800000"/>
            <a:headEnd/>
            <a:tailEnd/>
          </a:ln>
          <a:effectLst/>
        </p:spPr>
      </p:pic>
      <p:sp>
        <p:nvSpPr>
          <p:cNvPr id="9" name="TextBox 8"/>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40000" lnSpcReduction="20000"/>
          </a:bodyPr>
          <a:lstStyle/>
          <a:p>
            <a:r>
              <a:rPr lang="en-US" altLang="zh-CN" dirty="0" smtClean="0"/>
              <a:t>【</a:t>
            </a:r>
            <a:r>
              <a:rPr lang="zh-CN" altLang="en-US" dirty="0" smtClean="0"/>
              <a:t>例</a:t>
            </a:r>
            <a:r>
              <a:rPr lang="en-US" b="1" dirty="0" smtClean="0"/>
              <a:t>4-9</a:t>
            </a:r>
            <a:r>
              <a:rPr lang="en-US" altLang="zh-CN" dirty="0" smtClean="0"/>
              <a:t>】  </a:t>
            </a:r>
            <a:r>
              <a:rPr lang="en-US" dirty="0" smtClean="0"/>
              <a:t>640x480 TFT LCD</a:t>
            </a:r>
            <a:r>
              <a:rPr lang="zh-CN" altLang="en-US" dirty="0" smtClean="0"/>
              <a:t>屏测试。</a:t>
            </a:r>
          </a:p>
          <a:p>
            <a:r>
              <a:rPr lang="zh-CN" altLang="en-US" dirty="0" smtClean="0"/>
              <a:t>此程序完成</a:t>
            </a:r>
            <a:r>
              <a:rPr lang="en-US" dirty="0" smtClean="0"/>
              <a:t>640x480 TFT LCD</a:t>
            </a:r>
            <a:r>
              <a:rPr lang="zh-CN" altLang="en-US" dirty="0" smtClean="0"/>
              <a:t>屏的初始化操作，并循环显示各种颜色来实现对</a:t>
            </a:r>
            <a:r>
              <a:rPr lang="en-US" dirty="0" smtClean="0"/>
              <a:t>LCD</a:t>
            </a:r>
            <a:r>
              <a:rPr lang="zh-CN" altLang="en-US" dirty="0" smtClean="0"/>
              <a:t>屏的测试。主函数如下：</a:t>
            </a:r>
          </a:p>
          <a:p>
            <a:r>
              <a:rPr lang="en-US" dirty="0" smtClean="0"/>
              <a:t> </a:t>
            </a:r>
            <a:endParaRPr lang="zh-CN" altLang="en-US" dirty="0" smtClean="0"/>
          </a:p>
          <a:p>
            <a:r>
              <a:rPr lang="en-US" dirty="0" smtClean="0"/>
              <a:t>U32 LCDBufferII2[480][640];</a:t>
            </a:r>
            <a:endParaRPr lang="zh-CN" altLang="en-US" dirty="0" smtClean="0"/>
          </a:p>
          <a:p>
            <a:r>
              <a:rPr lang="en-US" dirty="0" err="1" smtClean="0"/>
              <a:t>int</a:t>
            </a:r>
            <a:r>
              <a:rPr lang="en-US" dirty="0" smtClean="0"/>
              <a:t> main(void)</a:t>
            </a:r>
            <a:endParaRPr lang="zh-CN" altLang="en-US" dirty="0" smtClean="0"/>
          </a:p>
          <a:p>
            <a:r>
              <a:rPr lang="en-US" dirty="0" smtClean="0"/>
              <a:t>/*</a:t>
            </a:r>
            <a:r>
              <a:rPr lang="zh-CN" altLang="en-US" dirty="0" smtClean="0"/>
              <a:t>在</a:t>
            </a:r>
            <a:r>
              <a:rPr lang="en-US" dirty="0" smtClean="0"/>
              <a:t>LCD</a:t>
            </a:r>
            <a:r>
              <a:rPr lang="zh-CN" altLang="en-US" dirty="0" smtClean="0"/>
              <a:t>上显示</a:t>
            </a:r>
            <a:r>
              <a:rPr lang="en-US" dirty="0" smtClean="0"/>
              <a:t>16</a:t>
            </a:r>
            <a:r>
              <a:rPr lang="zh-CN" altLang="en-US" dirty="0" smtClean="0"/>
              <a:t>位色图形的关键是填充二级显示缓冲，将显示像素的</a:t>
            </a:r>
            <a:r>
              <a:rPr lang="en-US" dirty="0" smtClean="0"/>
              <a:t>24</a:t>
            </a:r>
            <a:r>
              <a:rPr lang="zh-CN" altLang="en-US" dirty="0" smtClean="0"/>
              <a:t>位颜色信息写</a:t>
            </a:r>
            <a:r>
              <a:rPr lang="en-US" dirty="0" smtClean="0"/>
              <a:t> </a:t>
            </a:r>
            <a:r>
              <a:rPr lang="zh-CN" altLang="en-US" dirty="0" smtClean="0"/>
              <a:t>入</a:t>
            </a:r>
            <a:r>
              <a:rPr lang="en-US" dirty="0" smtClean="0"/>
              <a:t>LCDBufferII2</a:t>
            </a:r>
            <a:r>
              <a:rPr lang="zh-CN" altLang="en-US" dirty="0" smtClean="0"/>
              <a:t>。将</a:t>
            </a:r>
            <a:r>
              <a:rPr lang="en-US" dirty="0" smtClean="0"/>
              <a:t>RGB 3</a:t>
            </a:r>
            <a:r>
              <a:rPr lang="zh-CN" altLang="en-US" dirty="0" smtClean="0"/>
              <a:t>种基本颜色按一定比例混合即可构成更复杂的颜色，每个像素的</a:t>
            </a:r>
            <a:r>
              <a:rPr lang="en-US" dirty="0" smtClean="0"/>
              <a:t>3</a:t>
            </a:r>
            <a:r>
              <a:rPr lang="zh-CN" altLang="en-US" dirty="0" smtClean="0"/>
              <a:t>种基本颜色分别占一个字节，可以方便地在程序里改写各基本颜色的数值，从而改变该像素的混合颜色。</a:t>
            </a:r>
          </a:p>
          <a:p>
            <a:r>
              <a:rPr lang="en-US" dirty="0" smtClean="0"/>
              <a:t>*/</a:t>
            </a:r>
            <a:endParaRPr lang="zh-CN" altLang="en-US" dirty="0" smtClean="0"/>
          </a:p>
          <a:p>
            <a:r>
              <a:rPr lang="en-US" dirty="0" smtClean="0"/>
              <a:t>{   </a:t>
            </a:r>
            <a:endParaRPr lang="zh-CN" altLang="en-US" dirty="0" smtClean="0"/>
          </a:p>
          <a:p>
            <a:r>
              <a:rPr lang="en-US" dirty="0" err="1" smtClean="0"/>
              <a:t>int</a:t>
            </a:r>
            <a:r>
              <a:rPr lang="en-US" dirty="0" smtClean="0"/>
              <a:t> </a:t>
            </a:r>
            <a:r>
              <a:rPr lang="en-US" dirty="0" err="1" smtClean="0"/>
              <a:t>i,j,k</a:t>
            </a:r>
            <a:r>
              <a:rPr lang="en-US" dirty="0" smtClean="0"/>
              <a:t>;</a:t>
            </a:r>
            <a:endParaRPr lang="zh-CN" altLang="en-US" dirty="0" smtClean="0"/>
          </a:p>
          <a:p>
            <a:r>
              <a:rPr lang="en-US" dirty="0" smtClean="0"/>
              <a:t>    U32 </a:t>
            </a:r>
            <a:r>
              <a:rPr lang="en-US" dirty="0" err="1" smtClean="0"/>
              <a:t>jcolor</a:t>
            </a:r>
            <a:r>
              <a:rPr lang="en-US" dirty="0" smtClean="0"/>
              <a:t>;</a:t>
            </a:r>
            <a:endParaRPr lang="zh-CN" altLang="en-US" dirty="0" smtClean="0"/>
          </a:p>
          <a:p>
            <a:r>
              <a:rPr lang="en-US" dirty="0" err="1" smtClean="0"/>
              <a:t>ARMTargetInit</a:t>
            </a:r>
            <a:r>
              <a:rPr lang="en-US" dirty="0" smtClean="0"/>
              <a:t>();       	 //</a:t>
            </a:r>
            <a:r>
              <a:rPr lang="zh-CN" altLang="en-US" dirty="0" smtClean="0"/>
              <a:t>开发版初始化</a:t>
            </a:r>
          </a:p>
          <a:p>
            <a:r>
              <a:rPr lang="en-US" dirty="0" err="1" smtClean="0"/>
              <a:t>LCD_Init</a:t>
            </a:r>
            <a:r>
              <a:rPr lang="en-US" dirty="0" smtClean="0"/>
              <a:t>();            	//LCD</a:t>
            </a:r>
            <a:r>
              <a:rPr lang="zh-CN" altLang="en-US" dirty="0" smtClean="0"/>
              <a:t>初始化</a:t>
            </a:r>
          </a:p>
          <a:p>
            <a:r>
              <a:rPr lang="en-US" dirty="0" smtClean="0"/>
              <a:t>  </a:t>
            </a:r>
            <a:r>
              <a:rPr lang="zh-CN" altLang="en-US" dirty="0" smtClean="0"/>
              <a:t>　</a:t>
            </a:r>
            <a:r>
              <a:rPr lang="en-US" dirty="0" smtClean="0"/>
              <a:t>for (</a:t>
            </a:r>
            <a:r>
              <a:rPr lang="en-US" dirty="0" err="1" smtClean="0"/>
              <a:t>i</a:t>
            </a:r>
            <a:r>
              <a:rPr lang="en-US" dirty="0" smtClean="0"/>
              <a:t>=0;i&lt;9;i++)        	//</a:t>
            </a:r>
            <a:r>
              <a:rPr lang="zh-CN" altLang="en-US" dirty="0" smtClean="0"/>
              <a:t>以下循环为用不同颜色填充显示缓冲区</a:t>
            </a:r>
          </a:p>
          <a:p>
            <a:r>
              <a:rPr lang="en-US" dirty="0" smtClean="0"/>
              <a:t>     {  switch (</a:t>
            </a:r>
            <a:r>
              <a:rPr lang="en-US" dirty="0" err="1" smtClean="0"/>
              <a:t>i</a:t>
            </a:r>
            <a:r>
              <a:rPr lang="en-US" dirty="0" smtClean="0"/>
              <a:t>)</a:t>
            </a:r>
            <a:endParaRPr lang="zh-CN" altLang="en-US" dirty="0" smtClean="0"/>
          </a:p>
          <a:p>
            <a:r>
              <a:rPr lang="en-US" dirty="0" smtClean="0"/>
              <a:t>        {  case 0: </a:t>
            </a:r>
            <a:r>
              <a:rPr lang="en-US" dirty="0" err="1" smtClean="0"/>
              <a:t>jcolor</a:t>
            </a:r>
            <a:r>
              <a:rPr lang="en-US" dirty="0" smtClean="0"/>
              <a:t>=0x00000000;  	//RGB</a:t>
            </a:r>
            <a:r>
              <a:rPr lang="zh-CN" altLang="en-US" dirty="0" smtClean="0"/>
              <a:t>均为</a:t>
            </a:r>
            <a:r>
              <a:rPr lang="en-US" dirty="0" smtClean="0"/>
              <a:t>0   </a:t>
            </a:r>
            <a:r>
              <a:rPr lang="zh-CN" altLang="en-US" dirty="0" smtClean="0"/>
              <a:t>黑色</a:t>
            </a:r>
          </a:p>
          <a:p>
            <a:r>
              <a:rPr lang="en-US" dirty="0" smtClean="0"/>
              <a:t>                   break;</a:t>
            </a:r>
            <a:endParaRPr lang="zh-CN" altLang="en-US" dirty="0" smtClean="0"/>
          </a:p>
          <a:p>
            <a:r>
              <a:rPr lang="en-US" dirty="0" smtClean="0"/>
              <a:t>           case 1: </a:t>
            </a:r>
            <a:r>
              <a:rPr lang="en-US" dirty="0" err="1" smtClean="0"/>
              <a:t>jcolor</a:t>
            </a:r>
            <a:r>
              <a:rPr lang="en-US" dirty="0" smtClean="0"/>
              <a:t>=0x000000f8;  	//R   </a:t>
            </a:r>
            <a:r>
              <a:rPr lang="zh-CN" altLang="en-US" dirty="0" smtClean="0"/>
              <a:t>红色</a:t>
            </a:r>
          </a:p>
          <a:p>
            <a:r>
              <a:rPr lang="en-US" dirty="0" smtClean="0"/>
              <a:t>                   break;</a:t>
            </a:r>
            <a:endParaRPr lang="zh-CN" altLang="en-US" dirty="0" smtClean="0"/>
          </a:p>
          <a:p>
            <a:r>
              <a:rPr lang="en-US" dirty="0" smtClean="0"/>
              <a:t>           case 2: </a:t>
            </a:r>
            <a:r>
              <a:rPr lang="en-US" dirty="0" err="1" smtClean="0"/>
              <a:t>jcolor</a:t>
            </a:r>
            <a:r>
              <a:rPr lang="en-US" dirty="0" smtClean="0"/>
              <a:t>=0x0000f0f8;  	//R  and G </a:t>
            </a:r>
            <a:r>
              <a:rPr lang="zh-CN" altLang="en-US" dirty="0" smtClean="0"/>
              <a:t>橙色</a:t>
            </a:r>
          </a:p>
          <a:p>
            <a:r>
              <a:rPr lang="en-US" dirty="0" smtClean="0"/>
              <a:t>                   break;</a:t>
            </a:r>
            <a:endParaRPr lang="zh-CN" altLang="en-US" dirty="0" smtClean="0"/>
          </a:p>
          <a:p>
            <a:r>
              <a:rPr lang="en-US" dirty="0" smtClean="0"/>
              <a:t>           case 3: </a:t>
            </a:r>
            <a:r>
              <a:rPr lang="en-US" dirty="0" err="1" smtClean="0"/>
              <a:t>jcolor</a:t>
            </a:r>
            <a:r>
              <a:rPr lang="en-US" dirty="0" smtClean="0"/>
              <a:t>=0x0000fcf8;   	//R  and G </a:t>
            </a:r>
            <a:r>
              <a:rPr lang="zh-CN" altLang="en-US" dirty="0" smtClean="0"/>
              <a:t>黄</a:t>
            </a:r>
          </a:p>
          <a:p>
            <a:r>
              <a:rPr lang="en-US" dirty="0" smtClean="0"/>
              <a:t>                   break;</a:t>
            </a:r>
            <a:endParaRPr lang="zh-CN" altLang="en-US" dirty="0" smtClean="0"/>
          </a:p>
          <a:p>
            <a:endParaRPr lang="en-US" altLang="zh-CN" dirty="0" smtClean="0"/>
          </a:p>
        </p:txBody>
      </p:sp>
      <p:sp>
        <p:nvSpPr>
          <p:cNvPr id="2" name="标题 1"/>
          <p:cNvSpPr>
            <a:spLocks noGrp="1"/>
          </p:cNvSpPr>
          <p:nvPr>
            <p:ph type="title"/>
          </p:nvPr>
        </p:nvSpPr>
        <p:spPr/>
        <p:txBody>
          <a:bodyPr>
            <a:noAutofit/>
          </a:bodyPr>
          <a:lstStyle/>
          <a:p>
            <a:r>
              <a:rPr lang="en-US" dirty="0" smtClean="0"/>
              <a:t/>
            </a:r>
            <a:br>
              <a:rPr lang="en-US" dirty="0" smtClean="0"/>
            </a:br>
            <a:r>
              <a:rPr lang="en-US" dirty="0" smtClean="0"/>
              <a:t>LCD</a:t>
            </a:r>
            <a:r>
              <a:rPr lang="zh-CN" altLang="en-US" dirty="0" smtClean="0"/>
              <a:t>编程实例</a:t>
            </a:r>
            <a:br>
              <a:rPr lang="zh-CN" altLang="en-US" dirty="0" smtClean="0"/>
            </a:b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57200" y="274638"/>
            <a:ext cx="8229600" cy="1082660"/>
          </a:xfrm>
        </p:spPr>
        <p:txBody>
          <a:bodyPr>
            <a:normAutofit/>
          </a:bodyPr>
          <a:lstStyle/>
          <a:p>
            <a:r>
              <a:rPr lang="en-US" dirty="0" smtClean="0"/>
              <a:t>ARM</a:t>
            </a:r>
            <a:r>
              <a:rPr lang="zh-CN" altLang="en-US" dirty="0" smtClean="0"/>
              <a:t>自带的</a:t>
            </a:r>
            <a:r>
              <a:rPr lang="en-US" dirty="0" smtClean="0"/>
              <a:t>10</a:t>
            </a:r>
            <a:r>
              <a:rPr lang="zh-CN" altLang="en-US" dirty="0" smtClean="0"/>
              <a:t>位</a:t>
            </a:r>
            <a:r>
              <a:rPr lang="en-US" dirty="0" smtClean="0"/>
              <a:t>A/D</a:t>
            </a:r>
            <a:r>
              <a:rPr lang="zh-CN" altLang="en-US" dirty="0" smtClean="0"/>
              <a:t>转换器</a:t>
            </a:r>
            <a:endParaRPr lang="zh-CN" alt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095375" y="1357298"/>
            <a:ext cx="6953250" cy="4143375"/>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4948068"/>
          </a:xfrm>
        </p:spPr>
        <p:txBody>
          <a:bodyPr>
            <a:normAutofit fontScale="40000" lnSpcReduction="20000"/>
          </a:bodyPr>
          <a:lstStyle/>
          <a:p>
            <a:r>
              <a:rPr lang="en-US" dirty="0" smtClean="0"/>
              <a:t> case 4: </a:t>
            </a:r>
            <a:r>
              <a:rPr lang="en-US" dirty="0" err="1" smtClean="0"/>
              <a:t>jcolor</a:t>
            </a:r>
            <a:r>
              <a:rPr lang="en-US" dirty="0" smtClean="0"/>
              <a:t>=0x0000fc00;  	//G  </a:t>
            </a:r>
            <a:r>
              <a:rPr lang="zh-CN" altLang="en-US" dirty="0" smtClean="0"/>
              <a:t>绿色</a:t>
            </a:r>
          </a:p>
          <a:p>
            <a:r>
              <a:rPr lang="en-US" dirty="0" smtClean="0"/>
              <a:t>                   break;</a:t>
            </a:r>
            <a:endParaRPr lang="zh-CN" altLang="en-US" dirty="0" smtClean="0"/>
          </a:p>
          <a:p>
            <a:r>
              <a:rPr lang="en-US" dirty="0" smtClean="0"/>
              <a:t>           case 5: </a:t>
            </a:r>
            <a:r>
              <a:rPr lang="en-US" dirty="0" err="1" smtClean="0"/>
              <a:t>jcolor</a:t>
            </a:r>
            <a:r>
              <a:rPr lang="en-US" dirty="0" smtClean="0"/>
              <a:t>=0x00f8fc00;  	//G  B   </a:t>
            </a:r>
            <a:r>
              <a:rPr lang="zh-CN" altLang="en-US" dirty="0" smtClean="0"/>
              <a:t>青色</a:t>
            </a:r>
          </a:p>
          <a:p>
            <a:r>
              <a:rPr lang="en-US" dirty="0" smtClean="0"/>
              <a:t>                   break;</a:t>
            </a:r>
            <a:endParaRPr lang="zh-CN" altLang="en-US" dirty="0" smtClean="0"/>
          </a:p>
          <a:p>
            <a:r>
              <a:rPr lang="en-US" dirty="0" smtClean="0"/>
              <a:t>           case 6: </a:t>
            </a:r>
            <a:r>
              <a:rPr lang="en-US" dirty="0" err="1" smtClean="0"/>
              <a:t>jcolor</a:t>
            </a:r>
            <a:r>
              <a:rPr lang="en-US" dirty="0" smtClean="0"/>
              <a:t>=0x00f80000;  	//B    </a:t>
            </a:r>
            <a:r>
              <a:rPr lang="zh-CN" altLang="en-US" dirty="0" smtClean="0"/>
              <a:t>蓝色</a:t>
            </a:r>
          </a:p>
          <a:p>
            <a:r>
              <a:rPr lang="en-US" dirty="0" smtClean="0"/>
              <a:t>                   break;</a:t>
            </a:r>
            <a:endParaRPr lang="zh-CN" altLang="en-US" dirty="0" smtClean="0"/>
          </a:p>
          <a:p>
            <a:r>
              <a:rPr lang="en-US" dirty="0" smtClean="0"/>
              <a:t>           case 7: </a:t>
            </a:r>
            <a:r>
              <a:rPr lang="en-US" dirty="0" err="1" smtClean="0"/>
              <a:t>jcolor</a:t>
            </a:r>
            <a:r>
              <a:rPr lang="en-US" dirty="0" smtClean="0"/>
              <a:t>=0x00f800f8;  	//R  and B   </a:t>
            </a:r>
            <a:r>
              <a:rPr lang="zh-CN" altLang="en-US" dirty="0" smtClean="0"/>
              <a:t>紫色</a:t>
            </a:r>
          </a:p>
          <a:p>
            <a:r>
              <a:rPr lang="en-US" dirty="0" smtClean="0"/>
              <a:t>                   break;</a:t>
            </a:r>
            <a:endParaRPr lang="zh-CN" altLang="en-US" dirty="0" smtClean="0"/>
          </a:p>
          <a:p>
            <a:r>
              <a:rPr lang="en-US" dirty="0" smtClean="0"/>
              <a:t>           case 8: </a:t>
            </a:r>
            <a:r>
              <a:rPr lang="en-US" dirty="0" err="1" smtClean="0"/>
              <a:t>jcolor</a:t>
            </a:r>
            <a:r>
              <a:rPr lang="en-US" dirty="0" smtClean="0"/>
              <a:t>=0x00f8fcf8;  	//RGB   </a:t>
            </a:r>
            <a:r>
              <a:rPr lang="zh-CN" altLang="en-US" dirty="0" smtClean="0"/>
              <a:t>白色</a:t>
            </a:r>
          </a:p>
          <a:p>
            <a:r>
              <a:rPr lang="en-US" dirty="0" smtClean="0"/>
              <a:t>                   break;   </a:t>
            </a:r>
            <a:endParaRPr lang="zh-CN" altLang="en-US" dirty="0" smtClean="0"/>
          </a:p>
          <a:p>
            <a:r>
              <a:rPr lang="en-US" dirty="0" smtClean="0"/>
              <a:t>         }</a:t>
            </a:r>
          </a:p>
          <a:p>
            <a:r>
              <a:rPr lang="en-US" dirty="0" smtClean="0"/>
              <a:t>for (k=0;k&lt;480;k++)</a:t>
            </a:r>
            <a:endParaRPr lang="zh-CN" altLang="en-US" dirty="0" smtClean="0"/>
          </a:p>
          <a:p>
            <a:r>
              <a:rPr lang="en-US" dirty="0" smtClean="0"/>
              <a:t>        for (j=</a:t>
            </a:r>
            <a:r>
              <a:rPr lang="en-US" dirty="0" err="1" smtClean="0"/>
              <a:t>i</a:t>
            </a:r>
            <a:r>
              <a:rPr lang="en-US" dirty="0" smtClean="0"/>
              <a:t>*64;j&lt;</a:t>
            </a:r>
            <a:r>
              <a:rPr lang="en-US" dirty="0" err="1" smtClean="0"/>
              <a:t>i</a:t>
            </a:r>
            <a:r>
              <a:rPr lang="en-US" dirty="0" smtClean="0"/>
              <a:t>*64+64;j++) </a:t>
            </a:r>
            <a:endParaRPr lang="zh-CN" altLang="en-US" dirty="0" smtClean="0"/>
          </a:p>
          <a:p>
            <a:r>
              <a:rPr lang="en-US" dirty="0" smtClean="0"/>
              <a:t>          LCDBufferII2[k][j]=</a:t>
            </a:r>
            <a:r>
              <a:rPr lang="en-US" dirty="0" err="1" smtClean="0"/>
              <a:t>jcolor</a:t>
            </a:r>
            <a:r>
              <a:rPr lang="en-US" dirty="0" smtClean="0"/>
              <a:t>; </a:t>
            </a:r>
            <a:endParaRPr lang="zh-CN" altLang="en-US" dirty="0" smtClean="0"/>
          </a:p>
          <a:p>
            <a:r>
              <a:rPr lang="en-US" dirty="0" smtClean="0"/>
              <a:t>     }</a:t>
            </a:r>
            <a:endParaRPr lang="zh-CN" altLang="en-US" dirty="0" smtClean="0"/>
          </a:p>
          <a:p>
            <a:r>
              <a:rPr lang="en-US" dirty="0" smtClean="0"/>
              <a:t>     </a:t>
            </a:r>
            <a:r>
              <a:rPr lang="en-US" dirty="0" err="1" smtClean="0"/>
              <a:t>jcolor</a:t>
            </a:r>
            <a:r>
              <a:rPr lang="en-US" dirty="0" smtClean="0"/>
              <a:t>=0x000000ff;</a:t>
            </a:r>
            <a:endParaRPr lang="zh-CN" altLang="en-US" dirty="0" smtClean="0"/>
          </a:p>
          <a:p>
            <a:r>
              <a:rPr lang="en-US" dirty="0" smtClean="0"/>
              <a:t>     for (</a:t>
            </a:r>
            <a:r>
              <a:rPr lang="en-US" dirty="0" err="1" smtClean="0"/>
              <a:t>i</a:t>
            </a:r>
            <a:r>
              <a:rPr lang="en-US" dirty="0" smtClean="0"/>
              <a:t>=0;i&lt;480;i++)                </a:t>
            </a:r>
            <a:endParaRPr lang="zh-CN" altLang="en-US" dirty="0" smtClean="0"/>
          </a:p>
          <a:p>
            <a:r>
              <a:rPr lang="en-US" dirty="0" smtClean="0"/>
              <a:t>     { if (</a:t>
            </a:r>
            <a:r>
              <a:rPr lang="en-US" dirty="0" err="1" smtClean="0"/>
              <a:t>i</a:t>
            </a:r>
            <a:r>
              <a:rPr lang="en-US" dirty="0" smtClean="0"/>
              <a:t>==160||</a:t>
            </a:r>
            <a:r>
              <a:rPr lang="en-US" dirty="0" err="1" smtClean="0"/>
              <a:t>i</a:t>
            </a:r>
            <a:r>
              <a:rPr lang="en-US" dirty="0" smtClean="0"/>
              <a:t>==320)</a:t>
            </a:r>
            <a:endParaRPr lang="zh-CN" altLang="en-US" dirty="0" smtClean="0"/>
          </a:p>
          <a:p>
            <a:r>
              <a:rPr lang="en-US" dirty="0" smtClean="0"/>
              <a:t>         </a:t>
            </a:r>
            <a:r>
              <a:rPr lang="en-US" dirty="0" err="1" smtClean="0"/>
              <a:t>jcolor</a:t>
            </a:r>
            <a:r>
              <a:rPr lang="en-US" dirty="0" smtClean="0"/>
              <a:t>&lt;&lt;=8;</a:t>
            </a:r>
            <a:endParaRPr lang="zh-CN" altLang="en-US" dirty="0" smtClean="0"/>
          </a:p>
          <a:p>
            <a:r>
              <a:rPr lang="en-US" dirty="0" smtClean="0"/>
              <a:t>         for (j=576;j&lt;640;j++)  </a:t>
            </a:r>
            <a:endParaRPr lang="zh-CN" altLang="en-US" dirty="0" smtClean="0"/>
          </a:p>
          <a:p>
            <a:r>
              <a:rPr lang="en-US" dirty="0" smtClean="0"/>
              <a:t>           LCDBufferII2[</a:t>
            </a:r>
            <a:r>
              <a:rPr lang="en-US" dirty="0" err="1" smtClean="0"/>
              <a:t>i</a:t>
            </a:r>
            <a:r>
              <a:rPr lang="en-US" dirty="0" smtClean="0"/>
              <a:t>][j]=</a:t>
            </a:r>
            <a:r>
              <a:rPr lang="en-US" dirty="0" err="1" smtClean="0"/>
              <a:t>jcolor</a:t>
            </a:r>
            <a:r>
              <a:rPr lang="en-US" dirty="0" smtClean="0"/>
              <a:t>;</a:t>
            </a:r>
            <a:endParaRPr lang="zh-CN" altLang="en-US" dirty="0" smtClean="0"/>
          </a:p>
          <a:p>
            <a:r>
              <a:rPr lang="en-US" dirty="0" smtClean="0"/>
              <a:t>     }</a:t>
            </a:r>
            <a:endParaRPr lang="zh-CN" altLang="en-US" dirty="0" smtClean="0"/>
          </a:p>
          <a:p>
            <a:r>
              <a:rPr lang="en-US" dirty="0" smtClean="0"/>
              <a:t>    </a:t>
            </a:r>
            <a:r>
              <a:rPr lang="en-US" dirty="0" err="1" smtClean="0"/>
              <a:t>LCD_Refresh</a:t>
            </a:r>
            <a:r>
              <a:rPr lang="en-US" dirty="0" smtClean="0"/>
              <a:t>();         		//LCD</a:t>
            </a:r>
            <a:r>
              <a:rPr lang="zh-CN" altLang="en-US" dirty="0" smtClean="0"/>
              <a:t>刷新</a:t>
            </a:r>
          </a:p>
          <a:p>
            <a:r>
              <a:rPr lang="en-US" dirty="0" smtClean="0"/>
              <a:t>    while(1);</a:t>
            </a:r>
            <a:endParaRPr lang="zh-CN" altLang="en-US" dirty="0" smtClean="0"/>
          </a:p>
          <a:p>
            <a:r>
              <a:rPr lang="en-US" dirty="0" smtClean="0"/>
              <a:t>return 0;</a:t>
            </a:r>
            <a:endParaRPr lang="zh-CN" altLang="en-US" dirty="0" smtClean="0"/>
          </a:p>
          <a:p>
            <a:r>
              <a:rPr lang="en-US" dirty="0" smtClean="0"/>
              <a:t>}</a:t>
            </a:r>
            <a:endParaRPr lang="zh-CN" altLang="en-US" dirty="0" smtClean="0"/>
          </a:p>
          <a:p>
            <a:endParaRPr lang="en-US" altLang="zh-CN" dirty="0" smtClean="0"/>
          </a:p>
        </p:txBody>
      </p:sp>
      <p:sp>
        <p:nvSpPr>
          <p:cNvPr id="2" name="标题 1"/>
          <p:cNvSpPr>
            <a:spLocks noGrp="1"/>
          </p:cNvSpPr>
          <p:nvPr>
            <p:ph type="title"/>
          </p:nvPr>
        </p:nvSpPr>
        <p:spPr/>
        <p:txBody>
          <a:bodyPr>
            <a:normAutofit/>
          </a:bodyPr>
          <a:lstStyle/>
          <a:p>
            <a:r>
              <a:rPr lang="en-US" dirty="0" smtClean="0"/>
              <a:t>LCD</a:t>
            </a:r>
            <a:r>
              <a:rPr lang="zh-CN" altLang="en-US" dirty="0" smtClean="0"/>
              <a:t>编程实例</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62500" lnSpcReduction="20000"/>
          </a:bodyPr>
          <a:lstStyle/>
          <a:p>
            <a:r>
              <a:rPr lang="zh-CN" altLang="en-US" dirty="0" smtClean="0"/>
              <a:t>主要参数的定义和功能函数如下：</a:t>
            </a:r>
          </a:p>
          <a:p>
            <a:r>
              <a:rPr lang="en-US" dirty="0" smtClean="0"/>
              <a:t> </a:t>
            </a:r>
            <a:endParaRPr lang="zh-CN" altLang="en-US" dirty="0" smtClean="0"/>
          </a:p>
          <a:p>
            <a:r>
              <a:rPr lang="en-US" dirty="0" smtClean="0"/>
              <a:t>#define LCDCON1_CLKVAL        (1&lt;&lt;8)    		//</a:t>
            </a:r>
            <a:r>
              <a:rPr lang="zh-CN" altLang="en-US" dirty="0" smtClean="0"/>
              <a:t>确定</a:t>
            </a:r>
            <a:r>
              <a:rPr lang="en-US" dirty="0" smtClean="0"/>
              <a:t>VCLK</a:t>
            </a:r>
            <a:r>
              <a:rPr lang="zh-CN" altLang="en-US" dirty="0" smtClean="0"/>
              <a:t>的频率</a:t>
            </a:r>
          </a:p>
          <a:p>
            <a:r>
              <a:rPr lang="en-US" dirty="0" smtClean="0"/>
              <a:t>//VCLK=HCLK/[(CLKVAL+1)x2](CLKVAL&gt;=0)</a:t>
            </a:r>
            <a:endParaRPr lang="zh-CN" altLang="en-US" dirty="0" smtClean="0"/>
          </a:p>
          <a:p>
            <a:r>
              <a:rPr lang="en-US" dirty="0" smtClean="0"/>
              <a:t>#define LCDCON1_MMODE        (0&lt;&lt;7)    		//VM</a:t>
            </a:r>
            <a:r>
              <a:rPr lang="zh-CN" altLang="en-US" dirty="0" smtClean="0"/>
              <a:t>的启动速率</a:t>
            </a:r>
            <a:r>
              <a:rPr lang="en-US" dirty="0" smtClean="0"/>
              <a:t>, </a:t>
            </a:r>
            <a:r>
              <a:rPr lang="zh-CN" altLang="en-US" dirty="0" smtClean="0"/>
              <a:t>每一帧</a:t>
            </a:r>
          </a:p>
          <a:p>
            <a:r>
              <a:rPr lang="en-US" dirty="0" smtClean="0"/>
              <a:t>#define LCDCON1_PNRMODE        (0x3&lt;&lt;5)    	//TFT</a:t>
            </a:r>
            <a:r>
              <a:rPr lang="zh-CN" altLang="en-US" dirty="0" smtClean="0"/>
              <a:t>显示器</a:t>
            </a:r>
          </a:p>
          <a:p>
            <a:r>
              <a:rPr lang="en-US" dirty="0" smtClean="0"/>
              <a:t>#define LCDCON1_BPPMODE        (0xc&lt;&lt;1)    	//TFT16</a:t>
            </a:r>
            <a:r>
              <a:rPr lang="zh-CN" altLang="en-US" dirty="0" smtClean="0"/>
              <a:t>位</a:t>
            </a:r>
            <a:r>
              <a:rPr lang="en-US" dirty="0" smtClean="0"/>
              <a:t>/</a:t>
            </a:r>
            <a:r>
              <a:rPr lang="zh-CN" altLang="en-US" dirty="0" smtClean="0"/>
              <a:t>像素模式</a:t>
            </a:r>
          </a:p>
          <a:p>
            <a:r>
              <a:rPr lang="en-US" dirty="0" smtClean="0"/>
              <a:t>#define LCDCON1_ENVID        </a:t>
            </a:r>
            <a:r>
              <a:rPr lang="zh-CN" altLang="en-US" dirty="0" smtClean="0"/>
              <a:t>（</a:t>
            </a:r>
            <a:r>
              <a:rPr lang="en-US" dirty="0" smtClean="0"/>
              <a:t>1</a:t>
            </a:r>
            <a:r>
              <a:rPr lang="zh-CN" altLang="en-US" dirty="0" smtClean="0"/>
              <a:t>）</a:t>
            </a:r>
            <a:r>
              <a:rPr lang="en-US" dirty="0" smtClean="0"/>
              <a:t>            	//</a:t>
            </a:r>
            <a:r>
              <a:rPr lang="zh-CN" altLang="en-US" dirty="0" smtClean="0"/>
              <a:t>使视频输出和</a:t>
            </a:r>
            <a:r>
              <a:rPr lang="en-US" dirty="0" smtClean="0"/>
              <a:t>LCD</a:t>
            </a:r>
            <a:r>
              <a:rPr lang="zh-CN" altLang="en-US" dirty="0" smtClean="0"/>
              <a:t>控制信号使能</a:t>
            </a:r>
          </a:p>
          <a:p>
            <a:r>
              <a:rPr lang="en-US" dirty="0" smtClean="0"/>
              <a:t>#define LCDCON2_VBPD 32        //VBPD</a:t>
            </a:r>
            <a:r>
              <a:rPr lang="zh-CN" altLang="en-US" dirty="0" smtClean="0"/>
              <a:t>是在垂直同步周期之后的在每一帧起始位置的不活动列的数目</a:t>
            </a:r>
          </a:p>
          <a:p>
            <a:r>
              <a:rPr lang="en-US" dirty="0" smtClean="0"/>
              <a:t>#define LCDCON2_LINEVAL 479    //LCD</a:t>
            </a:r>
            <a:r>
              <a:rPr lang="zh-CN" altLang="en-US" dirty="0" smtClean="0"/>
              <a:t>面板的垂直尺寸</a:t>
            </a:r>
          </a:p>
          <a:p>
            <a:r>
              <a:rPr lang="en-US" dirty="0" smtClean="0"/>
              <a:t>#define LCDCON2_VFPD 9         //</a:t>
            </a:r>
            <a:r>
              <a:rPr lang="zh-CN" altLang="en-US" dirty="0" smtClean="0"/>
              <a:t>在垂直同步周期之前的在每一帧结束位置的不活动列的数目</a:t>
            </a:r>
          </a:p>
          <a:p>
            <a:r>
              <a:rPr lang="en-US" dirty="0" smtClean="0"/>
              <a:t>#define LCDCON2_VSPW 1         //</a:t>
            </a:r>
            <a:r>
              <a:rPr lang="zh-CN" altLang="en-US" dirty="0" smtClean="0"/>
              <a:t>垂直同步脉冲宽度通过计数不活动列的数目决定</a:t>
            </a:r>
            <a:r>
              <a:rPr lang="en-US" dirty="0" smtClean="0"/>
              <a:t>VSYNC</a:t>
            </a:r>
            <a:r>
              <a:rPr lang="zh-CN" altLang="en-US" dirty="0" smtClean="0"/>
              <a:t>脉冲的峰值宽度</a:t>
            </a:r>
          </a:p>
          <a:p>
            <a:endParaRPr lang="en-US" altLang="zh-CN" dirty="0" smtClean="0"/>
          </a:p>
        </p:txBody>
      </p:sp>
      <p:sp>
        <p:nvSpPr>
          <p:cNvPr id="2" name="标题 1"/>
          <p:cNvSpPr>
            <a:spLocks noGrp="1"/>
          </p:cNvSpPr>
          <p:nvPr>
            <p:ph type="title"/>
          </p:nvPr>
        </p:nvSpPr>
        <p:spPr/>
        <p:txBody>
          <a:bodyPr>
            <a:normAutofit fontScale="90000"/>
          </a:bodyPr>
          <a:lstStyle/>
          <a:p>
            <a:r>
              <a:rPr lang="en-US" sz="4600" dirty="0" smtClean="0"/>
              <a:t/>
            </a:r>
            <a:br>
              <a:rPr lang="en-US" sz="4600" dirty="0" smtClean="0"/>
            </a:br>
            <a:r>
              <a:rPr lang="en-US" sz="4600" dirty="0" smtClean="0"/>
              <a:t>LCD</a:t>
            </a:r>
            <a:r>
              <a:rPr lang="zh-CN" altLang="en-US" sz="4600" dirty="0" smtClean="0"/>
              <a:t>编程实例</a:t>
            </a:r>
            <a:r>
              <a:rPr lang="zh-CN" altLang="en-US" dirty="0" smtClean="0"/>
              <a:t/>
            </a:r>
            <a:br>
              <a:rPr lang="zh-CN" altLang="en-US" dirty="0" smtClean="0"/>
            </a:b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229600" cy="5090944"/>
          </a:xfrm>
        </p:spPr>
        <p:txBody>
          <a:bodyPr>
            <a:normAutofit fontScale="55000" lnSpcReduction="20000"/>
          </a:bodyPr>
          <a:lstStyle/>
          <a:p>
            <a:r>
              <a:rPr lang="en-US" dirty="0" smtClean="0"/>
              <a:t>#define LCDCON3_HBPD 47        //</a:t>
            </a:r>
            <a:r>
              <a:rPr lang="zh-CN" altLang="en-US" dirty="0" smtClean="0"/>
              <a:t>在</a:t>
            </a:r>
            <a:r>
              <a:rPr lang="en-US" dirty="0" smtClean="0"/>
              <a:t>HSYNC</a:t>
            </a:r>
            <a:r>
              <a:rPr lang="zh-CN" altLang="en-US" dirty="0" smtClean="0"/>
              <a:t>的下降沿和活动数据的起始位置之间的</a:t>
            </a:r>
            <a:r>
              <a:rPr lang="en-US" dirty="0" smtClean="0"/>
              <a:t>VCLK</a:t>
            </a:r>
            <a:r>
              <a:rPr lang="zh-CN" altLang="en-US" dirty="0" smtClean="0"/>
              <a:t>周期的数目</a:t>
            </a:r>
          </a:p>
          <a:p>
            <a:r>
              <a:rPr lang="en-US" dirty="0" smtClean="0"/>
              <a:t>#define LCDCON3_HOZVAL 639     //</a:t>
            </a:r>
            <a:r>
              <a:rPr lang="zh-CN" altLang="en-US" dirty="0" smtClean="0"/>
              <a:t>这些位决定</a:t>
            </a:r>
            <a:r>
              <a:rPr lang="en-US" dirty="0" smtClean="0"/>
              <a:t>LCD</a:t>
            </a:r>
            <a:r>
              <a:rPr lang="zh-CN" altLang="en-US" dirty="0" smtClean="0"/>
              <a:t>面板的水平尺寸</a:t>
            </a:r>
          </a:p>
          <a:p>
            <a:r>
              <a:rPr lang="en-US" dirty="0" smtClean="0"/>
              <a:t>#define LCDCON3_HFPD 15        //HFP</a:t>
            </a:r>
            <a:r>
              <a:rPr lang="zh-CN" altLang="en-US" dirty="0" smtClean="0"/>
              <a:t>是在</a:t>
            </a:r>
            <a:r>
              <a:rPr lang="en-US" dirty="0" smtClean="0"/>
              <a:t>HSYNC</a:t>
            </a:r>
            <a:r>
              <a:rPr lang="zh-CN" altLang="en-US" dirty="0" smtClean="0"/>
              <a:t>的上升沿和活动数据的结束位置之间的</a:t>
            </a:r>
            <a:r>
              <a:rPr lang="en-US" dirty="0" smtClean="0"/>
              <a:t>VCLK</a:t>
            </a:r>
            <a:r>
              <a:rPr lang="zh-CN" altLang="en-US" dirty="0" smtClean="0"/>
              <a:t>周期的数目</a:t>
            </a:r>
          </a:p>
          <a:p>
            <a:r>
              <a:rPr lang="en-US" dirty="0" smtClean="0"/>
              <a:t>#define LCDCON4_HSPW 95        //</a:t>
            </a:r>
            <a:r>
              <a:rPr lang="zh-CN" altLang="en-US" dirty="0" smtClean="0"/>
              <a:t>水平同步脉冲宽度通过计数</a:t>
            </a:r>
            <a:r>
              <a:rPr lang="en-US" dirty="0" smtClean="0"/>
              <a:t>VCLK</a:t>
            </a:r>
            <a:r>
              <a:rPr lang="zh-CN" altLang="en-US" dirty="0" smtClean="0"/>
              <a:t>的数目决定</a:t>
            </a:r>
            <a:r>
              <a:rPr lang="en-US" dirty="0" smtClean="0"/>
              <a:t>HSYNC</a:t>
            </a:r>
            <a:r>
              <a:rPr lang="zh-CN" altLang="en-US" dirty="0" smtClean="0"/>
              <a:t>脉冲的峰值宽度</a:t>
            </a:r>
          </a:p>
          <a:p>
            <a:r>
              <a:rPr lang="en-US" dirty="0" smtClean="0"/>
              <a:t>#define LCDCON5_FRM565 1       //</a:t>
            </a:r>
            <a:r>
              <a:rPr lang="zh-CN" altLang="en-US" dirty="0" smtClean="0"/>
              <a:t>这一位选择</a:t>
            </a:r>
            <a:r>
              <a:rPr lang="en-US" dirty="0" smtClean="0"/>
              <a:t>16</a:t>
            </a:r>
            <a:r>
              <a:rPr lang="zh-CN" altLang="en-US" dirty="0" smtClean="0"/>
              <a:t>位</a:t>
            </a:r>
            <a:r>
              <a:rPr lang="en-US" dirty="0" smtClean="0"/>
              <a:t>/</a:t>
            </a:r>
            <a:r>
              <a:rPr lang="zh-CN" altLang="en-US" dirty="0" smtClean="0"/>
              <a:t>像素输出视频数据的格式。</a:t>
            </a:r>
            <a:r>
              <a:rPr lang="en-US" dirty="0" smtClean="0"/>
              <a:t>1 = 5:6:5</a:t>
            </a:r>
            <a:r>
              <a:rPr lang="zh-CN" altLang="en-US" dirty="0" smtClean="0"/>
              <a:t>格式</a:t>
            </a:r>
          </a:p>
          <a:p>
            <a:r>
              <a:rPr lang="en-US" dirty="0" smtClean="0"/>
              <a:t>#define LCDCON5_INVVCLK 0      //</a:t>
            </a:r>
            <a:r>
              <a:rPr lang="zh-CN" altLang="en-US" dirty="0" smtClean="0"/>
              <a:t>这一位控制</a:t>
            </a:r>
            <a:r>
              <a:rPr lang="en-US" dirty="0" smtClean="0"/>
              <a:t>VCLK</a:t>
            </a:r>
            <a:r>
              <a:rPr lang="zh-CN" altLang="en-US" dirty="0" smtClean="0"/>
              <a:t>活动沿的极性。</a:t>
            </a:r>
            <a:r>
              <a:rPr lang="en-US" dirty="0" smtClean="0"/>
              <a:t>0 = </a:t>
            </a:r>
            <a:r>
              <a:rPr lang="zh-CN" altLang="en-US" dirty="0" smtClean="0"/>
              <a:t>视频数据在</a:t>
            </a:r>
            <a:r>
              <a:rPr lang="en-US" dirty="0" smtClean="0"/>
              <a:t>VCLK</a:t>
            </a:r>
            <a:r>
              <a:rPr lang="zh-CN" altLang="en-US" dirty="0" smtClean="0"/>
              <a:t>的下降沿取得</a:t>
            </a:r>
          </a:p>
          <a:p>
            <a:r>
              <a:rPr lang="en-US" dirty="0" smtClean="0"/>
              <a:t>#define LCDCON5_INVVLINE 1     //</a:t>
            </a:r>
            <a:r>
              <a:rPr lang="zh-CN" altLang="en-US" dirty="0" smtClean="0"/>
              <a:t>这一位显示</a:t>
            </a:r>
            <a:r>
              <a:rPr lang="en-US" dirty="0" smtClean="0"/>
              <a:t>VLINE/HSYNC</a:t>
            </a:r>
            <a:r>
              <a:rPr lang="zh-CN" altLang="en-US" dirty="0" smtClean="0"/>
              <a:t>脉冲的极性。</a:t>
            </a:r>
            <a:r>
              <a:rPr lang="en-US" dirty="0" smtClean="0"/>
              <a:t>1 = </a:t>
            </a:r>
            <a:r>
              <a:rPr lang="zh-CN" altLang="en-US" dirty="0" smtClean="0"/>
              <a:t>倒向</a:t>
            </a:r>
          </a:p>
          <a:p>
            <a:r>
              <a:rPr lang="en-US" dirty="0" smtClean="0"/>
              <a:t>#define LCDCON5_INVVFRAME 1    //</a:t>
            </a:r>
            <a:r>
              <a:rPr lang="zh-CN" altLang="en-US" dirty="0" smtClean="0"/>
              <a:t>这一位显示</a:t>
            </a:r>
            <a:r>
              <a:rPr lang="en-US" dirty="0" smtClean="0"/>
              <a:t>VFRAME/VSYNC</a:t>
            </a:r>
            <a:r>
              <a:rPr lang="zh-CN" altLang="en-US" dirty="0" smtClean="0"/>
              <a:t>脉冲的极性。</a:t>
            </a:r>
            <a:r>
              <a:rPr lang="en-US" dirty="0" smtClean="0"/>
              <a:t>1 = </a:t>
            </a:r>
            <a:r>
              <a:rPr lang="zh-CN" altLang="en-US" dirty="0" smtClean="0"/>
              <a:t>倒向</a:t>
            </a:r>
          </a:p>
          <a:p>
            <a:r>
              <a:rPr lang="en-US" dirty="0" smtClean="0"/>
              <a:t>#define LCDCON5_INVVD 0        //</a:t>
            </a:r>
            <a:r>
              <a:rPr lang="zh-CN" altLang="en-US" dirty="0" smtClean="0"/>
              <a:t>这一位显示</a:t>
            </a:r>
            <a:r>
              <a:rPr lang="en-US" dirty="0" smtClean="0"/>
              <a:t>VD</a:t>
            </a:r>
            <a:r>
              <a:rPr lang="zh-CN" altLang="en-US" dirty="0" smtClean="0"/>
              <a:t>（视频数据）脉冲的极性。</a:t>
            </a:r>
            <a:r>
              <a:rPr lang="en-US" dirty="0" smtClean="0"/>
              <a:t>0 = </a:t>
            </a:r>
            <a:r>
              <a:rPr lang="zh-CN" altLang="en-US" dirty="0" smtClean="0"/>
              <a:t>正常</a:t>
            </a:r>
          </a:p>
          <a:p>
            <a:r>
              <a:rPr lang="en-US" dirty="0" smtClean="0"/>
              <a:t>#define LCDCON5_INVVDEN 0      //</a:t>
            </a:r>
            <a:r>
              <a:rPr lang="zh-CN" altLang="en-US" dirty="0" smtClean="0"/>
              <a:t>这一位显示</a:t>
            </a:r>
            <a:r>
              <a:rPr lang="en-US" dirty="0" smtClean="0"/>
              <a:t>VDEN</a:t>
            </a:r>
            <a:r>
              <a:rPr lang="zh-CN" altLang="en-US" dirty="0" smtClean="0"/>
              <a:t>信号的极性。</a:t>
            </a:r>
            <a:r>
              <a:rPr lang="en-US" dirty="0" smtClean="0"/>
              <a:t>0 = </a:t>
            </a:r>
            <a:r>
              <a:rPr lang="zh-CN" altLang="en-US" dirty="0" smtClean="0"/>
              <a:t>正常</a:t>
            </a:r>
          </a:p>
          <a:p>
            <a:r>
              <a:rPr lang="en-US" dirty="0" smtClean="0"/>
              <a:t>#define LCDCON5_INVPWREN 0     //</a:t>
            </a:r>
            <a:r>
              <a:rPr lang="zh-CN" altLang="en-US" dirty="0" smtClean="0"/>
              <a:t>这一位显示</a:t>
            </a:r>
            <a:r>
              <a:rPr lang="en-US" dirty="0" smtClean="0"/>
              <a:t>PWREN</a:t>
            </a:r>
            <a:r>
              <a:rPr lang="zh-CN" altLang="en-US" dirty="0" smtClean="0"/>
              <a:t>信号的极性。</a:t>
            </a:r>
            <a:r>
              <a:rPr lang="en-US" dirty="0" smtClean="0"/>
              <a:t>0 = </a:t>
            </a:r>
            <a:r>
              <a:rPr lang="zh-CN" altLang="en-US" dirty="0" smtClean="0"/>
              <a:t>正常</a:t>
            </a:r>
          </a:p>
          <a:p>
            <a:r>
              <a:rPr lang="en-US" dirty="0" smtClean="0"/>
              <a:t>#define LCDCON5_INVLEND 0      //</a:t>
            </a:r>
            <a:r>
              <a:rPr lang="zh-CN" altLang="en-US" dirty="0" smtClean="0"/>
              <a:t>这一位显示</a:t>
            </a:r>
            <a:r>
              <a:rPr lang="en-US" dirty="0" smtClean="0"/>
              <a:t>LEND</a:t>
            </a:r>
            <a:r>
              <a:rPr lang="zh-CN" altLang="en-US" dirty="0" smtClean="0"/>
              <a:t>信号的极性。</a:t>
            </a:r>
            <a:r>
              <a:rPr lang="en-US" dirty="0" smtClean="0"/>
              <a:t>0 = </a:t>
            </a:r>
            <a:r>
              <a:rPr lang="zh-CN" altLang="en-US" dirty="0" smtClean="0"/>
              <a:t>正常</a:t>
            </a:r>
          </a:p>
          <a:p>
            <a:r>
              <a:rPr lang="en-US" dirty="0" smtClean="0"/>
              <a:t>#define LCDCON5_PWREN 1        //LCD_PWREN</a:t>
            </a:r>
            <a:r>
              <a:rPr lang="zh-CN" altLang="en-US" dirty="0" smtClean="0"/>
              <a:t>输出信号的使能</a:t>
            </a:r>
            <a:r>
              <a:rPr lang="en-US" dirty="0" smtClean="0"/>
              <a:t>/</a:t>
            </a:r>
            <a:r>
              <a:rPr lang="zh-CN" altLang="en-US" dirty="0" smtClean="0"/>
              <a:t>禁止。</a:t>
            </a:r>
            <a:r>
              <a:rPr lang="en-US" dirty="0" smtClean="0"/>
              <a:t>1 = </a:t>
            </a:r>
            <a:r>
              <a:rPr lang="zh-CN" altLang="en-US" dirty="0" smtClean="0"/>
              <a:t>使</a:t>
            </a:r>
            <a:r>
              <a:rPr lang="en-US" dirty="0" smtClean="0"/>
              <a:t>PWREN</a:t>
            </a:r>
            <a:r>
              <a:rPr lang="zh-CN" altLang="en-US" dirty="0" smtClean="0"/>
              <a:t>信号使能</a:t>
            </a:r>
          </a:p>
          <a:p>
            <a:r>
              <a:rPr lang="en-US" dirty="0" smtClean="0"/>
              <a:t>#define LCDCON5_ENLEND 0       //LEND</a:t>
            </a:r>
            <a:r>
              <a:rPr lang="zh-CN" altLang="en-US" dirty="0" smtClean="0"/>
              <a:t>输出信号的使能</a:t>
            </a:r>
            <a:r>
              <a:rPr lang="en-US" dirty="0" smtClean="0"/>
              <a:t>/</a:t>
            </a:r>
            <a:r>
              <a:rPr lang="zh-CN" altLang="en-US" dirty="0" smtClean="0"/>
              <a:t>禁止。</a:t>
            </a:r>
            <a:r>
              <a:rPr lang="en-US" dirty="0" smtClean="0"/>
              <a:t>0 = </a:t>
            </a:r>
            <a:r>
              <a:rPr lang="zh-CN" altLang="en-US" dirty="0" smtClean="0"/>
              <a:t>使</a:t>
            </a:r>
            <a:r>
              <a:rPr lang="en-US" dirty="0" smtClean="0"/>
              <a:t>LEND</a:t>
            </a:r>
            <a:r>
              <a:rPr lang="zh-CN" altLang="en-US" dirty="0" smtClean="0"/>
              <a:t>信号禁止</a:t>
            </a:r>
            <a:r>
              <a:rPr lang="en-US" dirty="0" smtClean="0"/>
              <a:t> </a:t>
            </a:r>
            <a:endParaRPr lang="zh-CN" altLang="en-US" dirty="0" smtClean="0"/>
          </a:p>
          <a:p>
            <a:r>
              <a:rPr lang="en-US" dirty="0" smtClean="0"/>
              <a:t>#define LCDCON5_BSWP 0         //</a:t>
            </a:r>
            <a:r>
              <a:rPr lang="zh-CN" altLang="en-US" dirty="0" smtClean="0"/>
              <a:t>字节交换控制位。</a:t>
            </a:r>
            <a:r>
              <a:rPr lang="en-US" dirty="0" smtClean="0"/>
              <a:t>0 = </a:t>
            </a:r>
            <a:r>
              <a:rPr lang="zh-CN" altLang="en-US" dirty="0" smtClean="0"/>
              <a:t>交换禁止</a:t>
            </a:r>
          </a:p>
          <a:p>
            <a:r>
              <a:rPr lang="en-US" dirty="0" smtClean="0"/>
              <a:t>#define LCDCON5_HWSWP 1        //</a:t>
            </a:r>
            <a:r>
              <a:rPr lang="zh-CN" altLang="en-US" dirty="0" smtClean="0"/>
              <a:t>半字交换控制位。</a:t>
            </a:r>
            <a:r>
              <a:rPr lang="en-US" dirty="0" smtClean="0"/>
              <a:t>1 = </a:t>
            </a:r>
            <a:r>
              <a:rPr lang="zh-CN" altLang="en-US" dirty="0" smtClean="0"/>
              <a:t>交换使能</a:t>
            </a:r>
          </a:p>
          <a:p>
            <a:endParaRPr lang="en-US" altLang="zh-CN" dirty="0" smtClean="0"/>
          </a:p>
        </p:txBody>
      </p:sp>
      <p:sp>
        <p:nvSpPr>
          <p:cNvPr id="2" name="标题 1"/>
          <p:cNvSpPr>
            <a:spLocks noGrp="1"/>
          </p:cNvSpPr>
          <p:nvPr>
            <p:ph type="title"/>
          </p:nvPr>
        </p:nvSpPr>
        <p:spPr/>
        <p:txBody>
          <a:bodyPr>
            <a:normAutofit fontScale="90000"/>
          </a:bodyPr>
          <a:lstStyle/>
          <a:p>
            <a:r>
              <a:rPr lang="en-US" sz="4600" dirty="0" smtClean="0"/>
              <a:t/>
            </a:r>
            <a:br>
              <a:rPr lang="en-US" sz="4600" dirty="0" smtClean="0"/>
            </a:br>
            <a:r>
              <a:rPr lang="en-US" sz="4600" dirty="0" smtClean="0"/>
              <a:t>LCD</a:t>
            </a:r>
            <a:r>
              <a:rPr lang="zh-CN" altLang="en-US" sz="4600" dirty="0" smtClean="0"/>
              <a:t>编程实例</a:t>
            </a:r>
            <a:r>
              <a:rPr lang="zh-CN" altLang="en-US" dirty="0" smtClean="0"/>
              <a:t/>
            </a:r>
            <a:br>
              <a:rPr lang="zh-CN" altLang="en-US" dirty="0" smtClean="0"/>
            </a:b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42984"/>
            <a:ext cx="8229600" cy="4876630"/>
          </a:xfrm>
        </p:spPr>
        <p:txBody>
          <a:bodyPr>
            <a:normAutofit fontScale="62500" lnSpcReduction="20000"/>
          </a:bodyPr>
          <a:lstStyle/>
          <a:p>
            <a:r>
              <a:rPr lang="en-US" dirty="0" smtClean="0"/>
              <a:t>#define BPP24BL 0              //</a:t>
            </a:r>
            <a:r>
              <a:rPr lang="zh-CN" altLang="en-US" dirty="0" smtClean="0"/>
              <a:t>这一位决定</a:t>
            </a:r>
            <a:r>
              <a:rPr lang="en-US" dirty="0" smtClean="0"/>
              <a:t>24</a:t>
            </a:r>
            <a:r>
              <a:rPr lang="zh-CN" altLang="en-US" dirty="0" smtClean="0"/>
              <a:t>位</a:t>
            </a:r>
            <a:r>
              <a:rPr lang="en-US" dirty="0" smtClean="0"/>
              <a:t>/</a:t>
            </a:r>
            <a:r>
              <a:rPr lang="zh-CN" altLang="en-US" dirty="0" smtClean="0"/>
              <a:t>像素视频存储器的次序。</a:t>
            </a:r>
            <a:r>
              <a:rPr lang="en-US" dirty="0" smtClean="0"/>
              <a:t>0 = LSB</a:t>
            </a:r>
            <a:r>
              <a:rPr lang="zh-CN" altLang="en-US" dirty="0" smtClean="0"/>
              <a:t>有效</a:t>
            </a:r>
          </a:p>
          <a:p>
            <a:r>
              <a:rPr lang="en-US" dirty="0" smtClean="0"/>
              <a:t>#define TPALEN 1               //</a:t>
            </a:r>
            <a:r>
              <a:rPr lang="zh-CN" altLang="en-US" dirty="0" smtClean="0"/>
              <a:t>临时调色板寄存器使能位。</a:t>
            </a:r>
            <a:r>
              <a:rPr lang="en-US" dirty="0" smtClean="0"/>
              <a:t>1 = </a:t>
            </a:r>
            <a:r>
              <a:rPr lang="zh-CN" altLang="en-US" dirty="0" smtClean="0"/>
              <a:t>使能</a:t>
            </a:r>
          </a:p>
          <a:p>
            <a:r>
              <a:rPr lang="en-US" dirty="0" smtClean="0"/>
              <a:t>#define LPC_EN 1               //</a:t>
            </a:r>
            <a:r>
              <a:rPr lang="zh-CN" altLang="en-US" dirty="0" smtClean="0"/>
              <a:t>决定</a:t>
            </a:r>
            <a:r>
              <a:rPr lang="en-US" dirty="0" smtClean="0"/>
              <a:t>LPC3600</a:t>
            </a:r>
            <a:r>
              <a:rPr lang="zh-CN" altLang="en-US" dirty="0" smtClean="0"/>
              <a:t>使能</a:t>
            </a:r>
            <a:r>
              <a:rPr lang="en-US" dirty="0" smtClean="0"/>
              <a:t>/</a:t>
            </a:r>
            <a:r>
              <a:rPr lang="zh-CN" altLang="en-US" dirty="0" smtClean="0"/>
              <a:t>禁止。</a:t>
            </a:r>
            <a:r>
              <a:rPr lang="en-US" dirty="0" smtClean="0"/>
              <a:t>1 = LPC3600</a:t>
            </a:r>
            <a:r>
              <a:rPr lang="zh-CN" altLang="en-US" dirty="0" smtClean="0"/>
              <a:t>使能</a:t>
            </a:r>
          </a:p>
          <a:p>
            <a:r>
              <a:rPr lang="en-US" dirty="0" smtClean="0"/>
              <a:t>#define FIWSEL 0               //</a:t>
            </a:r>
            <a:r>
              <a:rPr lang="zh-CN" altLang="en-US" dirty="0" smtClean="0"/>
              <a:t>决定</a:t>
            </a:r>
            <a:r>
              <a:rPr lang="en-US" dirty="0" smtClean="0"/>
              <a:t>LCD</a:t>
            </a:r>
            <a:r>
              <a:rPr lang="zh-CN" altLang="en-US" dirty="0" smtClean="0"/>
              <a:t>的输入输出的触发电平。</a:t>
            </a:r>
            <a:r>
              <a:rPr lang="en-US" dirty="0" smtClean="0"/>
              <a:t>0 = 4</a:t>
            </a:r>
            <a:r>
              <a:rPr lang="zh-CN" altLang="en-US" dirty="0" smtClean="0"/>
              <a:t>个字</a:t>
            </a:r>
          </a:p>
          <a:p>
            <a:r>
              <a:rPr lang="en-US" dirty="0" smtClean="0"/>
              <a:t>#define </a:t>
            </a:r>
            <a:r>
              <a:rPr lang="en-US" dirty="0" err="1" smtClean="0"/>
              <a:t>INT_FrSyn</a:t>
            </a:r>
            <a:r>
              <a:rPr lang="en-US" dirty="0" smtClean="0"/>
              <a:t> 1            //</a:t>
            </a:r>
            <a:r>
              <a:rPr lang="zh-CN" altLang="en-US" dirty="0" smtClean="0"/>
              <a:t>屏蔽</a:t>
            </a:r>
            <a:r>
              <a:rPr lang="en-US" dirty="0" smtClean="0"/>
              <a:t>LCD</a:t>
            </a:r>
            <a:r>
              <a:rPr lang="zh-CN" altLang="en-US" dirty="0" smtClean="0"/>
              <a:t>帧同步中断。</a:t>
            </a:r>
            <a:r>
              <a:rPr lang="en-US" dirty="0" smtClean="0"/>
              <a:t>1 = </a:t>
            </a:r>
            <a:r>
              <a:rPr lang="zh-CN" altLang="en-US" dirty="0" smtClean="0"/>
              <a:t>中断服务被屏蔽</a:t>
            </a:r>
          </a:p>
          <a:p>
            <a:r>
              <a:rPr lang="en-US" dirty="0" smtClean="0"/>
              <a:t>#define </a:t>
            </a:r>
            <a:r>
              <a:rPr lang="en-US" dirty="0" err="1" smtClean="0"/>
              <a:t>INT_FiCnt</a:t>
            </a:r>
            <a:r>
              <a:rPr lang="en-US" dirty="0" smtClean="0"/>
              <a:t> 1            //</a:t>
            </a:r>
            <a:r>
              <a:rPr lang="zh-CN" altLang="en-US" dirty="0" smtClean="0"/>
              <a:t>屏蔽</a:t>
            </a:r>
            <a:r>
              <a:rPr lang="en-US" dirty="0" smtClean="0"/>
              <a:t>LCD</a:t>
            </a:r>
            <a:r>
              <a:rPr lang="zh-CN" altLang="en-US" dirty="0" smtClean="0"/>
              <a:t>输入输出中断。</a:t>
            </a:r>
            <a:r>
              <a:rPr lang="en-US" dirty="0" smtClean="0"/>
              <a:t>1 = </a:t>
            </a:r>
            <a:r>
              <a:rPr lang="zh-CN" altLang="en-US" dirty="0" smtClean="0"/>
              <a:t>中断服务被屏蔽</a:t>
            </a:r>
          </a:p>
          <a:p>
            <a:r>
              <a:rPr lang="en-US" dirty="0" smtClean="0"/>
              <a:t>#define MVAL 13                //</a:t>
            </a:r>
            <a:r>
              <a:rPr lang="zh-CN" altLang="en-US" dirty="0" smtClean="0"/>
              <a:t>由</a:t>
            </a:r>
            <a:r>
              <a:rPr lang="en-US" dirty="0" smtClean="0"/>
              <a:t>MVAL</a:t>
            </a:r>
            <a:r>
              <a:rPr lang="zh-CN" altLang="en-US" dirty="0" smtClean="0"/>
              <a:t>定义的</a:t>
            </a:r>
            <a:r>
              <a:rPr lang="en-US" dirty="0" smtClean="0"/>
              <a:t>VM</a:t>
            </a:r>
            <a:r>
              <a:rPr lang="zh-CN" altLang="en-US" dirty="0" smtClean="0"/>
              <a:t>速度</a:t>
            </a:r>
          </a:p>
          <a:p>
            <a:r>
              <a:rPr lang="en-US" dirty="0" smtClean="0"/>
              <a:t>U16* pLCDBuffer16I1=(U16*)0x32000000;</a:t>
            </a:r>
            <a:endParaRPr lang="zh-CN" altLang="en-US" dirty="0" smtClean="0"/>
          </a:p>
          <a:p>
            <a:r>
              <a:rPr lang="en-US" dirty="0" smtClean="0"/>
              <a:t>U16* pLCDBuffer16I2=(U16*)0x32096000;</a:t>
            </a:r>
            <a:endParaRPr lang="zh-CN" altLang="en-US" dirty="0" smtClean="0"/>
          </a:p>
          <a:p>
            <a:r>
              <a:rPr lang="en-US" dirty="0" smtClean="0"/>
              <a:t>U32 LCDBufferII2[LCDHEIGHT][LCDWIDTH];</a:t>
            </a:r>
            <a:endParaRPr lang="zh-CN" altLang="en-US" dirty="0" smtClean="0"/>
          </a:p>
          <a:p>
            <a:r>
              <a:rPr lang="en-US" dirty="0" smtClean="0"/>
              <a:t>U16 LCDBufferII1[307200];</a:t>
            </a:r>
            <a:endParaRPr lang="zh-CN" altLang="en-US" dirty="0" smtClean="0"/>
          </a:p>
          <a:p>
            <a:r>
              <a:rPr lang="en-US" dirty="0" smtClean="0"/>
              <a:t> </a:t>
            </a:r>
            <a:endParaRPr lang="zh-CN" altLang="en-US" dirty="0" smtClean="0"/>
          </a:p>
          <a:p>
            <a:r>
              <a:rPr lang="en-US" dirty="0" smtClean="0"/>
              <a:t>void </a:t>
            </a:r>
            <a:r>
              <a:rPr lang="en-US" dirty="0" err="1" smtClean="0"/>
              <a:t>LCD_Init</a:t>
            </a:r>
            <a:r>
              <a:rPr lang="en-US" dirty="0" smtClean="0"/>
              <a:t>()                //LCD</a:t>
            </a:r>
            <a:r>
              <a:rPr lang="zh-CN" altLang="en-US" dirty="0" smtClean="0"/>
              <a:t>初始化</a:t>
            </a:r>
          </a:p>
          <a:p>
            <a:r>
              <a:rPr lang="en-US" dirty="0" smtClean="0"/>
              <a:t>{</a:t>
            </a:r>
            <a:endParaRPr lang="zh-CN" altLang="en-US" dirty="0" smtClean="0"/>
          </a:p>
          <a:p>
            <a:r>
              <a:rPr lang="en-US" dirty="0" smtClean="0"/>
              <a:t>U32 </a:t>
            </a:r>
            <a:r>
              <a:rPr lang="en-US" dirty="0" err="1" smtClean="0"/>
              <a:t>i</a:t>
            </a:r>
            <a:r>
              <a:rPr lang="en-US" dirty="0" smtClean="0"/>
              <a:t>;</a:t>
            </a:r>
            <a:endParaRPr lang="zh-CN" altLang="en-US" dirty="0" smtClean="0"/>
          </a:p>
          <a:p>
            <a:r>
              <a:rPr lang="en-US" dirty="0" smtClean="0"/>
              <a:t>U32 LCDBASEU,LCDBASEL,LCDBANK;</a:t>
            </a:r>
            <a:endParaRPr lang="zh-CN" altLang="en-US" dirty="0" smtClean="0"/>
          </a:p>
          <a:p>
            <a:r>
              <a:rPr lang="en-US" dirty="0" err="1" smtClean="0"/>
              <a:t>rGPCUP</a:t>
            </a:r>
            <a:r>
              <a:rPr lang="en-US" dirty="0" smtClean="0"/>
              <a:t>=0xffffffff;             //</a:t>
            </a:r>
            <a:r>
              <a:rPr lang="zh-CN" altLang="en-US" dirty="0" smtClean="0"/>
              <a:t>禁止上拉电阻</a:t>
            </a:r>
          </a:p>
          <a:p>
            <a:endParaRPr lang="en-US" altLang="zh-CN" dirty="0" smtClean="0"/>
          </a:p>
        </p:txBody>
      </p:sp>
      <p:sp>
        <p:nvSpPr>
          <p:cNvPr id="2" name="标题 1"/>
          <p:cNvSpPr>
            <a:spLocks noGrp="1"/>
          </p:cNvSpPr>
          <p:nvPr>
            <p:ph type="title"/>
          </p:nvPr>
        </p:nvSpPr>
        <p:spPr/>
        <p:txBody>
          <a:bodyPr>
            <a:normAutofit fontScale="90000"/>
          </a:bodyPr>
          <a:lstStyle/>
          <a:p>
            <a:r>
              <a:rPr lang="en-US" sz="4600" dirty="0" smtClean="0"/>
              <a:t/>
            </a:r>
            <a:br>
              <a:rPr lang="en-US" sz="4600" dirty="0" smtClean="0"/>
            </a:br>
            <a:r>
              <a:rPr lang="en-US" sz="4600" dirty="0" smtClean="0"/>
              <a:t>LCD</a:t>
            </a:r>
            <a:r>
              <a:rPr lang="zh-CN" altLang="en-US" sz="4600" dirty="0" smtClean="0"/>
              <a:t>编程实例</a:t>
            </a:r>
            <a:r>
              <a:rPr lang="zh-CN" altLang="en-US" dirty="0" smtClean="0"/>
              <a:t/>
            </a:r>
            <a:br>
              <a:rPr lang="zh-CN" altLang="en-US" dirty="0" smtClean="0"/>
            </a:b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7014"/>
            <a:ext cx="8229600" cy="4948068"/>
          </a:xfrm>
        </p:spPr>
        <p:txBody>
          <a:bodyPr>
            <a:normAutofit fontScale="55000" lnSpcReduction="20000"/>
          </a:bodyPr>
          <a:lstStyle/>
          <a:p>
            <a:r>
              <a:rPr lang="en-US" dirty="0" err="1" smtClean="0"/>
              <a:t>rGPCCON</a:t>
            </a:r>
            <a:r>
              <a:rPr lang="en-US" dirty="0" smtClean="0"/>
              <a:t>=0xaaaaaaaa;            //</a:t>
            </a:r>
            <a:r>
              <a:rPr lang="zh-CN" altLang="en-US" dirty="0" smtClean="0"/>
              <a:t>初始化</a:t>
            </a:r>
            <a:r>
              <a:rPr lang="en-US" dirty="0" smtClean="0"/>
              <a:t> VD[7:0],LCDVF[2:0],VM,VFRAME,VLINE,VCLK,LEND </a:t>
            </a:r>
            <a:endParaRPr lang="zh-CN" altLang="en-US" dirty="0" smtClean="0"/>
          </a:p>
          <a:p>
            <a:r>
              <a:rPr lang="en-US" dirty="0" err="1" smtClean="0"/>
              <a:t>rGPDUP</a:t>
            </a:r>
            <a:r>
              <a:rPr lang="en-US" dirty="0" smtClean="0"/>
              <a:t>=0xffffffff;             //</a:t>
            </a:r>
            <a:r>
              <a:rPr lang="zh-CN" altLang="en-US" dirty="0" smtClean="0"/>
              <a:t>禁止上拉电阻</a:t>
            </a:r>
          </a:p>
          <a:p>
            <a:r>
              <a:rPr lang="en-US" dirty="0" err="1" smtClean="0"/>
              <a:t>rGPDCON</a:t>
            </a:r>
            <a:r>
              <a:rPr lang="en-US" dirty="0" smtClean="0"/>
              <a:t>=0xaaaaaaaa;             //</a:t>
            </a:r>
            <a:r>
              <a:rPr lang="zh-CN" altLang="en-US" dirty="0" smtClean="0"/>
              <a:t>初始化</a:t>
            </a:r>
            <a:r>
              <a:rPr lang="en-US" dirty="0" smtClean="0"/>
              <a:t>VD[23:8]</a:t>
            </a:r>
            <a:endParaRPr lang="zh-CN" altLang="en-US" dirty="0" smtClean="0"/>
          </a:p>
          <a:p>
            <a:r>
              <a:rPr lang="en-US" dirty="0" smtClean="0"/>
              <a:t>rLCDCON1=0|LCDCON1_BPPMODE|LCDCON1_PNRMODE|LCDCON1_MMODE|LCDCON1_CLKVAL; </a:t>
            </a:r>
            <a:endParaRPr lang="zh-CN" altLang="en-US" dirty="0" smtClean="0"/>
          </a:p>
          <a:p>
            <a:r>
              <a:rPr lang="en-US" dirty="0" smtClean="0"/>
              <a:t>rLCDCON2=(LCDCON2_VBPD&lt;&lt;24)|(LCDCON2_LINEVAL&lt;&lt;14)|(LCDCON2_VFPD&lt;&lt;6)|LCDCON2_VSPW;</a:t>
            </a:r>
            <a:endParaRPr lang="zh-CN" altLang="en-US" dirty="0" smtClean="0"/>
          </a:p>
          <a:p>
            <a:r>
              <a:rPr lang="en-US" dirty="0" smtClean="0"/>
              <a:t>rLCDCON3=(LCDCON3_HBPD&lt;&lt;19)|(LCDCON3_HOZVAL&lt;&lt;8)|LCDCON3_HFPD;</a:t>
            </a:r>
            <a:endParaRPr lang="zh-CN" altLang="en-US" dirty="0" smtClean="0"/>
          </a:p>
          <a:p>
            <a:r>
              <a:rPr lang="en-US" dirty="0" smtClean="0"/>
              <a:t>rLCDCON4=LCDCON4_HSPW|(MVAL&lt;&lt;8);</a:t>
            </a:r>
            <a:endParaRPr lang="zh-CN" altLang="en-US" dirty="0" smtClean="0"/>
          </a:p>
          <a:p>
            <a:r>
              <a:rPr lang="en-US" dirty="0" smtClean="0"/>
              <a:t>rLCDCON5=(BPP24BL&lt;&lt;12)|(LCDCON5_FRM565&lt;&lt;11)|(LCDCON5_INVVCLK&lt;&lt;10)|(LCDCON5_INVVLINE&lt;&lt;9)|(LCDCON5_INVVFRAME&lt;&lt;8)|(LCDCON5_INVVD&lt;&lt;7)|\ (LCDCON5_INVVDEN&lt;&lt;6)|(LCDCON5_INVPWREN&lt;&lt;5)|(LCDCON5_</a:t>
            </a:r>
            <a:br>
              <a:rPr lang="en-US" dirty="0" smtClean="0"/>
            </a:br>
            <a:r>
              <a:rPr lang="en-US" dirty="0" smtClean="0"/>
              <a:t>INVLEND&lt;&lt;4)|(LCDCON5_PWREN&lt;&lt;3)|(LCDCON5_ENLEND&lt;&lt;2)|(LCDCON5_BSWP&lt;&lt;1)|LCDCON5_HWSWP;</a:t>
            </a:r>
            <a:endParaRPr lang="zh-CN" altLang="en-US" dirty="0" smtClean="0"/>
          </a:p>
          <a:p>
            <a:r>
              <a:rPr lang="en-US" dirty="0" smtClean="0"/>
              <a:t>LCDBANK=0x32000000&gt;&gt;22;</a:t>
            </a:r>
            <a:endParaRPr lang="zh-CN" altLang="en-US" dirty="0" smtClean="0"/>
          </a:p>
          <a:p>
            <a:r>
              <a:rPr lang="en-US" dirty="0" smtClean="0"/>
              <a:t>LCDBASEU=0x0;      </a:t>
            </a:r>
            <a:endParaRPr lang="zh-CN" altLang="en-US" dirty="0" smtClean="0"/>
          </a:p>
          <a:p>
            <a:r>
              <a:rPr lang="en-US" dirty="0" smtClean="0"/>
              <a:t>LCDBASEL=LCDBASEU+(480)*640;</a:t>
            </a:r>
            <a:endParaRPr lang="zh-CN" altLang="en-US" dirty="0" smtClean="0"/>
          </a:p>
          <a:p>
            <a:r>
              <a:rPr lang="en-US" dirty="0" smtClean="0"/>
              <a:t>rLCDADDR1= (LCDBANK&lt;&lt;21)|LCDBASEU;    </a:t>
            </a:r>
            <a:endParaRPr lang="zh-CN" altLang="en-US" dirty="0" smtClean="0"/>
          </a:p>
          <a:p>
            <a:r>
              <a:rPr lang="en-US" dirty="0" smtClean="0"/>
              <a:t>rLCDADDR2=LCDBASEL;    </a:t>
            </a:r>
            <a:endParaRPr lang="zh-CN" altLang="en-US" dirty="0" smtClean="0"/>
          </a:p>
          <a:p>
            <a:r>
              <a:rPr lang="en-US" dirty="0" smtClean="0"/>
              <a:t>rLCDADDR3= (640)|(0&lt;&lt;11);</a:t>
            </a:r>
            <a:endParaRPr lang="zh-CN" altLang="en-US" dirty="0" smtClean="0"/>
          </a:p>
          <a:p>
            <a:r>
              <a:rPr lang="en-US" dirty="0" err="1" smtClean="0"/>
              <a:t>rLCDINTMSK</a:t>
            </a:r>
            <a:r>
              <a:rPr lang="en-US" dirty="0" smtClean="0"/>
              <a:t>=(</a:t>
            </a:r>
            <a:r>
              <a:rPr lang="en-US" dirty="0" err="1" smtClean="0"/>
              <a:t>INT_FrSyn</a:t>
            </a:r>
            <a:r>
              <a:rPr lang="en-US" dirty="0" smtClean="0"/>
              <a:t>&lt;&lt;1)|</a:t>
            </a:r>
            <a:r>
              <a:rPr lang="en-US" dirty="0" err="1" smtClean="0"/>
              <a:t>INT_FiCnt</a:t>
            </a:r>
            <a:r>
              <a:rPr lang="en-US" dirty="0" smtClean="0"/>
              <a:t>;</a:t>
            </a:r>
            <a:endParaRPr lang="zh-CN" altLang="en-US" dirty="0"/>
          </a:p>
        </p:txBody>
      </p:sp>
      <p:sp>
        <p:nvSpPr>
          <p:cNvPr id="2" name="标题 1"/>
          <p:cNvSpPr>
            <a:spLocks noGrp="1"/>
          </p:cNvSpPr>
          <p:nvPr>
            <p:ph type="title"/>
          </p:nvPr>
        </p:nvSpPr>
        <p:spPr/>
        <p:txBody>
          <a:bodyPr>
            <a:normAutofit fontScale="90000"/>
          </a:bodyPr>
          <a:lstStyle/>
          <a:p>
            <a:r>
              <a:rPr lang="en-US" sz="4600" dirty="0" smtClean="0"/>
              <a:t/>
            </a:r>
            <a:br>
              <a:rPr lang="en-US" sz="4600" dirty="0" smtClean="0"/>
            </a:br>
            <a:r>
              <a:rPr lang="en-US" sz="4600" dirty="0" smtClean="0"/>
              <a:t>LCD</a:t>
            </a:r>
            <a:r>
              <a:rPr lang="zh-CN" altLang="en-US" sz="4600" dirty="0" smtClean="0"/>
              <a:t>编程实例</a:t>
            </a:r>
            <a:r>
              <a:rPr lang="zh-CN" altLang="en-US" dirty="0" smtClean="0"/>
              <a:t/>
            </a:r>
            <a:br>
              <a:rPr lang="zh-CN" altLang="en-US" dirty="0" smtClean="0"/>
            </a:b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7242" y="1071546"/>
            <a:ext cx="8229600" cy="5286412"/>
          </a:xfrm>
        </p:spPr>
        <p:txBody>
          <a:bodyPr>
            <a:normAutofit fontScale="62500" lnSpcReduction="20000"/>
          </a:bodyPr>
          <a:lstStyle/>
          <a:p>
            <a:r>
              <a:rPr lang="en-US" dirty="0" err="1" smtClean="0"/>
              <a:t>rLCDLPCSEL</a:t>
            </a:r>
            <a:r>
              <a:rPr lang="en-US" dirty="0" smtClean="0"/>
              <a:t>=0;</a:t>
            </a:r>
            <a:endParaRPr lang="zh-CN" altLang="en-US" dirty="0" smtClean="0"/>
          </a:p>
          <a:p>
            <a:r>
              <a:rPr lang="en-US" dirty="0" err="1" smtClean="0"/>
              <a:t>rTPAL</a:t>
            </a:r>
            <a:r>
              <a:rPr lang="en-US" dirty="0" smtClean="0"/>
              <a:t>=(0&lt;&lt;24);        </a:t>
            </a:r>
            <a:endParaRPr lang="zh-CN" altLang="en-US" dirty="0" smtClean="0"/>
          </a:p>
          <a:p>
            <a:r>
              <a:rPr lang="en-US" dirty="0" smtClean="0"/>
              <a:t>for(</a:t>
            </a:r>
            <a:r>
              <a:rPr lang="en-US" dirty="0" err="1" smtClean="0"/>
              <a:t>i</a:t>
            </a:r>
            <a:r>
              <a:rPr lang="en-US" dirty="0" smtClean="0"/>
              <a:t>=0;i&lt;640*480;i++)</a:t>
            </a:r>
            <a:endParaRPr lang="zh-CN" altLang="en-US" dirty="0" smtClean="0"/>
          </a:p>
          <a:p>
            <a:r>
              <a:rPr lang="en-US" dirty="0" smtClean="0"/>
              <a:t>*(pLCDBuffer16I1+i)=0x0;</a:t>
            </a:r>
            <a:endParaRPr lang="zh-CN" altLang="en-US" dirty="0" smtClean="0"/>
          </a:p>
          <a:p>
            <a:r>
              <a:rPr lang="en-US" dirty="0" smtClean="0"/>
              <a:t>rLCDCON1+=LCDCON1_ENVID;</a:t>
            </a:r>
            <a:endParaRPr lang="zh-CN" altLang="en-US" dirty="0" smtClean="0"/>
          </a:p>
          <a:p>
            <a:r>
              <a:rPr lang="en-US" dirty="0" smtClean="0"/>
              <a:t>}</a:t>
            </a:r>
            <a:endParaRPr lang="zh-CN" altLang="en-US" dirty="0" smtClean="0"/>
          </a:p>
          <a:p>
            <a:r>
              <a:rPr lang="en-US" dirty="0" smtClean="0"/>
              <a:t>void </a:t>
            </a:r>
            <a:r>
              <a:rPr lang="en-US" dirty="0" err="1" smtClean="0"/>
              <a:t>LCD_Refresh</a:t>
            </a:r>
            <a:r>
              <a:rPr lang="en-US" dirty="0" smtClean="0"/>
              <a:t>()</a:t>
            </a:r>
            <a:endParaRPr lang="zh-CN" altLang="en-US" dirty="0" smtClean="0"/>
          </a:p>
          <a:p>
            <a:r>
              <a:rPr lang="en-US" dirty="0" smtClean="0"/>
              <a:t>/*</a:t>
            </a:r>
            <a:r>
              <a:rPr lang="zh-CN" altLang="en-US" dirty="0" smtClean="0"/>
              <a:t>此函数主要是将二级缓存</a:t>
            </a:r>
            <a:r>
              <a:rPr lang="en-US" dirty="0" smtClean="0"/>
              <a:t>LCDBufferII2 </a:t>
            </a:r>
            <a:r>
              <a:rPr lang="zh-CN" altLang="en-US" dirty="0" smtClean="0"/>
              <a:t>的数据由</a:t>
            </a:r>
            <a:r>
              <a:rPr lang="en-US" dirty="0" smtClean="0"/>
              <a:t>32 </a:t>
            </a:r>
            <a:r>
              <a:rPr lang="zh-CN" altLang="en-US" dirty="0" smtClean="0"/>
              <a:t>位彩色图形信息转换成</a:t>
            </a:r>
            <a:r>
              <a:rPr lang="en-US" dirty="0" smtClean="0"/>
              <a:t>16 </a:t>
            </a:r>
            <a:r>
              <a:rPr lang="zh-CN" altLang="en-US" dirty="0" smtClean="0"/>
              <a:t>位的图形信息，然后放到</a:t>
            </a:r>
            <a:r>
              <a:rPr lang="en-US" dirty="0" smtClean="0"/>
              <a:t>pLCDBuffer16I2</a:t>
            </a:r>
            <a:r>
              <a:rPr lang="zh-CN" altLang="en-US" dirty="0" smtClean="0"/>
              <a:t>指向的一级缓存</a:t>
            </a:r>
          </a:p>
          <a:p>
            <a:r>
              <a:rPr lang="zh-CN" altLang="en-US" dirty="0" smtClean="0"/>
              <a:t>转换公式：</a:t>
            </a:r>
            <a:r>
              <a:rPr lang="en-US" dirty="0" err="1" smtClean="0"/>
              <a:t>pixcolor</a:t>
            </a:r>
            <a:r>
              <a:rPr lang="en-US" dirty="0" smtClean="0"/>
              <a:t>=((</a:t>
            </a:r>
            <a:r>
              <a:rPr lang="en-US" dirty="0" err="1" smtClean="0"/>
              <a:t>pbuf</a:t>
            </a:r>
            <a:r>
              <a:rPr lang="en-US" dirty="0" smtClean="0"/>
              <a:t>[0]&amp;0xf8)&lt;&lt;11)|((</a:t>
            </a:r>
            <a:r>
              <a:rPr lang="en-US" dirty="0" err="1" smtClean="0"/>
              <a:t>pbuf</a:t>
            </a:r>
            <a:r>
              <a:rPr lang="en-US" dirty="0" smtClean="0"/>
              <a:t>[1]&amp;0xfc)&lt;&lt;6)|(</a:t>
            </a:r>
            <a:r>
              <a:rPr lang="en-US" dirty="0" err="1" smtClean="0"/>
              <a:t>pbuf</a:t>
            </a:r>
            <a:r>
              <a:rPr lang="en-US" dirty="0" smtClean="0"/>
              <a:t>[2]&amp;0xf8)</a:t>
            </a:r>
            <a:endParaRPr lang="zh-CN" altLang="en-US" dirty="0" smtClean="0"/>
          </a:p>
          <a:p>
            <a:r>
              <a:rPr lang="zh-CN" altLang="en-US" dirty="0" smtClean="0"/>
              <a:t>其中，</a:t>
            </a:r>
            <a:r>
              <a:rPr lang="en-US" dirty="0" err="1" smtClean="0"/>
              <a:t>pbuf</a:t>
            </a:r>
            <a:r>
              <a:rPr lang="en-US" dirty="0" smtClean="0"/>
              <a:t>[0]</a:t>
            </a:r>
            <a:r>
              <a:rPr lang="zh-CN" altLang="en-US" dirty="0" smtClean="0"/>
              <a:t>、</a:t>
            </a:r>
            <a:r>
              <a:rPr lang="en-US" dirty="0" err="1" smtClean="0"/>
              <a:t>pbuf</a:t>
            </a:r>
            <a:r>
              <a:rPr lang="en-US" dirty="0" smtClean="0"/>
              <a:t>[1]</a:t>
            </a:r>
            <a:r>
              <a:rPr lang="zh-CN" altLang="en-US" dirty="0" smtClean="0"/>
              <a:t>、</a:t>
            </a:r>
            <a:r>
              <a:rPr lang="en-US" dirty="0" err="1" smtClean="0"/>
              <a:t>pbuf</a:t>
            </a:r>
            <a:r>
              <a:rPr lang="en-US" dirty="0" smtClean="0"/>
              <a:t>[2]</a:t>
            </a:r>
            <a:r>
              <a:rPr lang="zh-CN" altLang="en-US" dirty="0" smtClean="0"/>
              <a:t>是一个象素的</a:t>
            </a:r>
            <a:r>
              <a:rPr lang="en-US" dirty="0" smtClean="0"/>
              <a:t>32 </a:t>
            </a:r>
            <a:r>
              <a:rPr lang="zh-CN" altLang="en-US" dirty="0" smtClean="0"/>
              <a:t>位彩色数据的前</a:t>
            </a:r>
            <a:r>
              <a:rPr lang="en-US" dirty="0" smtClean="0"/>
              <a:t>24 </a:t>
            </a:r>
            <a:r>
              <a:rPr lang="zh-CN" altLang="en-US" dirty="0" smtClean="0"/>
              <a:t>位，分别代表</a:t>
            </a:r>
            <a:r>
              <a:rPr lang="en-US" dirty="0" smtClean="0"/>
              <a:t>R</a:t>
            </a:r>
            <a:r>
              <a:rPr lang="zh-CN" altLang="en-US" dirty="0" smtClean="0"/>
              <a:t>、</a:t>
            </a:r>
            <a:r>
              <a:rPr lang="en-US" dirty="0" smtClean="0"/>
              <a:t>G</a:t>
            </a:r>
            <a:r>
              <a:rPr lang="zh-CN" altLang="en-US" dirty="0" smtClean="0"/>
              <a:t>、</a:t>
            </a:r>
            <a:r>
              <a:rPr lang="en-US" dirty="0" smtClean="0"/>
              <a:t>B</a:t>
            </a:r>
            <a:endParaRPr lang="zh-CN" altLang="en-US" dirty="0" smtClean="0"/>
          </a:p>
          <a:p>
            <a:r>
              <a:rPr lang="en-US" dirty="0" smtClean="0"/>
              <a:t>*/</a:t>
            </a:r>
            <a:endParaRPr lang="zh-CN" altLang="en-US" dirty="0" smtClean="0"/>
          </a:p>
          <a:p>
            <a:r>
              <a:rPr lang="en-US" dirty="0" smtClean="0"/>
              <a:t>{</a:t>
            </a:r>
            <a:endParaRPr lang="zh-CN" altLang="en-US" dirty="0" smtClean="0"/>
          </a:p>
          <a:p>
            <a:r>
              <a:rPr lang="en-US" dirty="0" err="1" smtClean="0"/>
              <a:t>int</a:t>
            </a:r>
            <a:r>
              <a:rPr lang="en-US" dirty="0" smtClean="0"/>
              <a:t> </a:t>
            </a:r>
            <a:r>
              <a:rPr lang="en-US" dirty="0" err="1" smtClean="0"/>
              <a:t>i,j</a:t>
            </a:r>
            <a:r>
              <a:rPr lang="en-US" dirty="0" smtClean="0"/>
              <a:t>;</a:t>
            </a:r>
            <a:endParaRPr lang="zh-CN" altLang="en-US" dirty="0" smtClean="0"/>
          </a:p>
          <a:p>
            <a:r>
              <a:rPr lang="en-US" dirty="0" smtClean="0"/>
              <a:t>U32 </a:t>
            </a:r>
            <a:r>
              <a:rPr lang="en-US" dirty="0" err="1" smtClean="0"/>
              <a:t>lcddata</a:t>
            </a:r>
            <a:r>
              <a:rPr lang="en-US" dirty="0" smtClean="0"/>
              <a:t>;</a:t>
            </a:r>
            <a:endParaRPr lang="zh-CN" altLang="en-US" dirty="0" smtClean="0"/>
          </a:p>
          <a:p>
            <a:r>
              <a:rPr lang="en-US" dirty="0" smtClean="0"/>
              <a:t>U16 </a:t>
            </a:r>
            <a:r>
              <a:rPr lang="en-US" dirty="0" err="1" smtClean="0"/>
              <a:t>pixcolor</a:t>
            </a:r>
            <a:r>
              <a:rPr lang="en-US" dirty="0" smtClean="0"/>
              <a:t>;               							//</a:t>
            </a:r>
            <a:r>
              <a:rPr lang="zh-CN" altLang="en-US" dirty="0" smtClean="0"/>
              <a:t>一个像素点的颜色</a:t>
            </a:r>
          </a:p>
          <a:p>
            <a:r>
              <a:rPr lang="en-US" dirty="0" smtClean="0"/>
              <a:t>U8* </a:t>
            </a:r>
            <a:r>
              <a:rPr lang="en-US" dirty="0" err="1" smtClean="0"/>
              <a:t>pbuf</a:t>
            </a:r>
            <a:r>
              <a:rPr lang="en-US" dirty="0" smtClean="0"/>
              <a:t>=(U8*)LCDBufferII2[0];</a:t>
            </a:r>
            <a:endParaRPr lang="zh-CN" altLang="en-US" dirty="0" smtClean="0"/>
          </a:p>
          <a:p>
            <a:r>
              <a:rPr lang="en-US" dirty="0" smtClean="0"/>
              <a:t>U32 LCDBASEU,LCDBASEL,LCDBANK;</a:t>
            </a:r>
            <a:endParaRPr lang="zh-CN" altLang="en-US" dirty="0" smtClean="0"/>
          </a:p>
          <a:p>
            <a:endParaRPr lang="en-US" altLang="zh-CN" dirty="0" smtClean="0"/>
          </a:p>
        </p:txBody>
      </p:sp>
      <p:sp>
        <p:nvSpPr>
          <p:cNvPr id="2" name="标题 1"/>
          <p:cNvSpPr>
            <a:spLocks noGrp="1"/>
          </p:cNvSpPr>
          <p:nvPr>
            <p:ph type="title"/>
          </p:nvPr>
        </p:nvSpPr>
        <p:spPr/>
        <p:txBody>
          <a:bodyPr>
            <a:normAutofit fontScale="90000"/>
          </a:bodyPr>
          <a:lstStyle/>
          <a:p>
            <a:r>
              <a:rPr lang="en-US" sz="4600" dirty="0" smtClean="0"/>
              <a:t/>
            </a:r>
            <a:br>
              <a:rPr lang="en-US" sz="4600" dirty="0" smtClean="0"/>
            </a:br>
            <a:r>
              <a:rPr lang="en-US" sz="4600" dirty="0" smtClean="0"/>
              <a:t>LCD</a:t>
            </a:r>
            <a:r>
              <a:rPr lang="zh-CN" altLang="en-US" sz="4600" dirty="0" smtClean="0"/>
              <a:t>编程实例</a:t>
            </a:r>
            <a:r>
              <a:rPr lang="zh-CN" altLang="en-US" dirty="0" smtClean="0"/>
              <a:t/>
            </a:r>
            <a:br>
              <a:rPr lang="zh-CN" altLang="en-US" dirty="0" smtClean="0"/>
            </a:b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en-US" dirty="0" smtClean="0"/>
              <a:t>for(</a:t>
            </a:r>
            <a:r>
              <a:rPr lang="en-US" dirty="0" err="1" smtClean="0"/>
              <a:t>i</a:t>
            </a:r>
            <a:r>
              <a:rPr lang="en-US" dirty="0" smtClean="0"/>
              <a:t>=0;i&lt;LCDWIDTH*</a:t>
            </a:r>
            <a:r>
              <a:rPr lang="en-US" dirty="0" err="1" smtClean="0"/>
              <a:t>LCDHEIGHT;i</a:t>
            </a:r>
            <a:r>
              <a:rPr lang="en-US" dirty="0" smtClean="0"/>
              <a:t>++) {    </a:t>
            </a:r>
            <a:endParaRPr lang="zh-CN" altLang="en-US" dirty="0" smtClean="0"/>
          </a:p>
          <a:p>
            <a:r>
              <a:rPr lang="en-US" dirty="0" err="1" smtClean="0"/>
              <a:t>pixcolor</a:t>
            </a:r>
            <a:r>
              <a:rPr lang="en-US" dirty="0" smtClean="0"/>
              <a:t>=((</a:t>
            </a:r>
            <a:r>
              <a:rPr lang="en-US" dirty="0" err="1" smtClean="0"/>
              <a:t>pbuf</a:t>
            </a:r>
            <a:r>
              <a:rPr lang="en-US" dirty="0" smtClean="0"/>
              <a:t>[0]&amp;0xf8)&lt;&lt;11)|((</a:t>
            </a:r>
            <a:r>
              <a:rPr lang="en-US" dirty="0" err="1" smtClean="0"/>
              <a:t>pbuf</a:t>
            </a:r>
            <a:r>
              <a:rPr lang="en-US" dirty="0" smtClean="0"/>
              <a:t>[1]&amp;0xfc)&lt;&lt;6)|(</a:t>
            </a:r>
            <a:r>
              <a:rPr lang="en-US" dirty="0" err="1" smtClean="0"/>
              <a:t>pbuf</a:t>
            </a:r>
            <a:r>
              <a:rPr lang="en-US" dirty="0" smtClean="0"/>
              <a:t>[2]&amp;0xf8);		//</a:t>
            </a:r>
            <a:r>
              <a:rPr lang="zh-CN" altLang="en-US" dirty="0" smtClean="0"/>
              <a:t>变换</a:t>
            </a:r>
            <a:r>
              <a:rPr lang="en-US" dirty="0" smtClean="0"/>
              <a:t>RGB</a:t>
            </a:r>
            <a:endParaRPr lang="zh-CN" altLang="en-US" dirty="0" smtClean="0"/>
          </a:p>
          <a:p>
            <a:r>
              <a:rPr lang="en-US" dirty="0" err="1" smtClean="0"/>
              <a:t>pbuf</a:t>
            </a:r>
            <a:r>
              <a:rPr lang="en-US" dirty="0" smtClean="0"/>
              <a:t>+=4;    </a:t>
            </a:r>
            <a:endParaRPr lang="zh-CN" altLang="en-US" dirty="0" smtClean="0"/>
          </a:p>
          <a:p>
            <a:r>
              <a:rPr lang="en-US" dirty="0" smtClean="0"/>
              <a:t>  *(pLCDBuffer16I2+i)=</a:t>
            </a:r>
            <a:r>
              <a:rPr lang="en-US" dirty="0" err="1" smtClean="0"/>
              <a:t>pixcolor</a:t>
            </a:r>
            <a:r>
              <a:rPr lang="en-US" dirty="0" smtClean="0"/>
              <a:t>;</a:t>
            </a:r>
            <a:endParaRPr lang="zh-CN" altLang="en-US" dirty="0" smtClean="0"/>
          </a:p>
          <a:p>
            <a:r>
              <a:rPr lang="en-US" dirty="0" smtClean="0"/>
              <a:t>}</a:t>
            </a:r>
            <a:endParaRPr lang="zh-CN" altLang="en-US" dirty="0" smtClean="0"/>
          </a:p>
          <a:p>
            <a:endParaRPr lang="en-US" dirty="0" smtClean="0"/>
          </a:p>
          <a:p>
            <a:r>
              <a:rPr lang="en-US" dirty="0" smtClean="0"/>
              <a:t>LCDBANK=0x32096000&gt;&gt;22;</a:t>
            </a:r>
            <a:endParaRPr lang="zh-CN" altLang="en-US" dirty="0" smtClean="0"/>
          </a:p>
          <a:p>
            <a:r>
              <a:rPr lang="en-US" dirty="0" smtClean="0"/>
              <a:t>LCDBASEU=(0x32096000&lt;&lt;9)&gt;&gt;10;      </a:t>
            </a:r>
            <a:endParaRPr lang="zh-CN" altLang="en-US" dirty="0" smtClean="0"/>
          </a:p>
          <a:p>
            <a:r>
              <a:rPr lang="en-US" dirty="0" smtClean="0"/>
              <a:t>LCDBASEL=LCDBASEU+(480)*640;</a:t>
            </a:r>
            <a:endParaRPr lang="zh-CN" altLang="en-US" dirty="0" smtClean="0"/>
          </a:p>
          <a:p>
            <a:r>
              <a:rPr lang="en-US" dirty="0" smtClean="0"/>
              <a:t>rLCDADDR1= (LCDBANK&lt;&lt;21)|LCDBASEU;    </a:t>
            </a:r>
            <a:endParaRPr lang="zh-CN" altLang="en-US" dirty="0" smtClean="0"/>
          </a:p>
          <a:p>
            <a:r>
              <a:rPr lang="en-US" dirty="0" smtClean="0"/>
              <a:t>rLCDADDR2=LCDBASEL;    </a:t>
            </a:r>
            <a:endParaRPr lang="zh-CN" altLang="en-US" dirty="0" smtClean="0"/>
          </a:p>
          <a:p>
            <a:r>
              <a:rPr lang="en-US" dirty="0" smtClean="0"/>
              <a:t>rLCDADDR3= (640)|(0&lt;&lt;11);</a:t>
            </a:r>
            <a:endParaRPr lang="zh-CN" altLang="en-US" dirty="0" smtClean="0"/>
          </a:p>
          <a:p>
            <a:r>
              <a:rPr lang="en-US" dirty="0" smtClean="0"/>
              <a:t>}</a:t>
            </a:r>
            <a:endParaRPr lang="zh-CN" altLang="en-US" dirty="0" smtClean="0"/>
          </a:p>
          <a:p>
            <a:r>
              <a:rPr lang="en-US" dirty="0" smtClean="0"/>
              <a:t> </a:t>
            </a:r>
            <a:endParaRPr lang="zh-CN" altLang="en-US" dirty="0" smtClean="0"/>
          </a:p>
          <a:p>
            <a:endParaRPr lang="en-US" altLang="zh-CN" dirty="0" smtClean="0"/>
          </a:p>
        </p:txBody>
      </p:sp>
      <p:sp>
        <p:nvSpPr>
          <p:cNvPr id="2" name="标题 1"/>
          <p:cNvSpPr>
            <a:spLocks noGrp="1"/>
          </p:cNvSpPr>
          <p:nvPr>
            <p:ph type="title"/>
          </p:nvPr>
        </p:nvSpPr>
        <p:spPr/>
        <p:txBody>
          <a:bodyPr>
            <a:normAutofit fontScale="90000"/>
          </a:bodyPr>
          <a:lstStyle/>
          <a:p>
            <a:r>
              <a:rPr lang="en-US" sz="4600" dirty="0" smtClean="0"/>
              <a:t/>
            </a:r>
            <a:br>
              <a:rPr lang="en-US" sz="4600" dirty="0" smtClean="0"/>
            </a:br>
            <a:r>
              <a:rPr lang="en-US" sz="4600" dirty="0" smtClean="0"/>
              <a:t>LCD</a:t>
            </a:r>
            <a:r>
              <a:rPr lang="zh-CN" altLang="en-US" sz="4600" dirty="0" smtClean="0"/>
              <a:t>编程实例</a:t>
            </a:r>
            <a:r>
              <a:rPr lang="zh-CN" altLang="en-US" dirty="0" smtClean="0"/>
              <a:t/>
            </a:r>
            <a:br>
              <a:rPr lang="zh-CN" altLang="en-US" dirty="0" smtClean="0"/>
            </a:b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触摸屏按其工作原理的不同分为表面声波屏、电容屏、电阻屏和红外屏几种，常见的为电阻触摸屏。如图</a:t>
            </a:r>
            <a:r>
              <a:rPr lang="en-US" dirty="0" smtClean="0"/>
              <a:t>4-24</a:t>
            </a:r>
            <a:r>
              <a:rPr lang="zh-CN" altLang="en-US" dirty="0" smtClean="0"/>
              <a:t>所示，电阻触摸屏的屏体部分是一块与显示器表面非常配合的多层复合薄膜，由一层玻璃或有机玻璃作为基层，表面涂有一层透明的导电层，上面再盖有一层外表面硬化处理、光滑防刮的塑料层，它的内表面也涂有一层透明导电层，在两层导电层之间有许多细小</a:t>
            </a:r>
            <a:r>
              <a:rPr lang="en-US" dirty="0" smtClean="0"/>
              <a:t>(</a:t>
            </a:r>
            <a:r>
              <a:rPr lang="zh-CN" altLang="en-US" dirty="0" smtClean="0"/>
              <a:t>小于千分之一英寸</a:t>
            </a:r>
            <a:r>
              <a:rPr lang="en-US" dirty="0" smtClean="0"/>
              <a:t>)</a:t>
            </a:r>
            <a:r>
              <a:rPr lang="zh-CN" altLang="en-US" dirty="0" smtClean="0"/>
              <a:t>的透明隔离点把它们隔开绝缘。</a:t>
            </a:r>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触摸屏的工作原理</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触摸屏的工作原理</a:t>
            </a:r>
            <a:endParaRPr lang="zh-CN" altLang="en-US" dirty="0"/>
          </a:p>
        </p:txBody>
      </p:sp>
      <p:pic>
        <p:nvPicPr>
          <p:cNvPr id="23554" name="Picture 2"/>
          <p:cNvPicPr>
            <a:picLocks noGrp="1" noChangeAspect="1" noChangeArrowheads="1"/>
          </p:cNvPicPr>
          <p:nvPr>
            <p:ph idx="1"/>
          </p:nvPr>
        </p:nvPicPr>
        <p:blipFill>
          <a:blip r:embed="rId2"/>
          <a:srcRect/>
          <a:stretch>
            <a:fillRect/>
          </a:stretch>
        </p:blipFill>
        <p:spPr bwMode="auto">
          <a:xfrm>
            <a:off x="1209675" y="2182019"/>
            <a:ext cx="6724650" cy="3124200"/>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如图</a:t>
            </a:r>
            <a:r>
              <a:rPr lang="en-US" dirty="0" smtClean="0"/>
              <a:t>4-25</a:t>
            </a:r>
            <a:r>
              <a:rPr lang="zh-CN" altLang="en-US" dirty="0" smtClean="0"/>
              <a:t>所示，当手指或笔触摸屏幕时（见图</a:t>
            </a:r>
            <a:r>
              <a:rPr lang="en-US" dirty="0" smtClean="0"/>
              <a:t>4-25</a:t>
            </a:r>
            <a:r>
              <a:rPr lang="zh-CN" altLang="en-US" dirty="0" smtClean="0"/>
              <a:t>（</a:t>
            </a:r>
            <a:r>
              <a:rPr lang="en-US" dirty="0" smtClean="0"/>
              <a:t>c</a:t>
            </a:r>
            <a:r>
              <a:rPr lang="zh-CN" altLang="en-US" dirty="0" smtClean="0"/>
              <a:t>）），平常相互绝缘的两层导电层就在触摸点位置有了一个接触，因其中一面导电层（顶层）接通</a:t>
            </a:r>
            <a:r>
              <a:rPr lang="en-US" i="1" dirty="0" smtClean="0"/>
              <a:t>x</a:t>
            </a:r>
            <a:r>
              <a:rPr lang="zh-CN" altLang="en-US" dirty="0" smtClean="0"/>
              <a:t>轴方向的</a:t>
            </a:r>
            <a:r>
              <a:rPr lang="en-US" dirty="0" smtClean="0"/>
              <a:t>5V</a:t>
            </a:r>
            <a:r>
              <a:rPr lang="zh-CN" altLang="en-US" dirty="0" smtClean="0"/>
              <a:t>均匀电压场（见图</a:t>
            </a:r>
            <a:r>
              <a:rPr lang="en-US" dirty="0" smtClean="0"/>
              <a:t>4-25</a:t>
            </a:r>
            <a:r>
              <a:rPr lang="zh-CN" altLang="en-US" dirty="0" smtClean="0"/>
              <a:t>（</a:t>
            </a:r>
            <a:r>
              <a:rPr lang="en-US" dirty="0" smtClean="0"/>
              <a:t>a</a:t>
            </a:r>
            <a:r>
              <a:rPr lang="zh-CN" altLang="en-US" dirty="0" smtClean="0"/>
              <a:t>）），使得检测层（底层）的电压由零变为非零，控制器侦测到这个接通后，进行</a:t>
            </a:r>
            <a:r>
              <a:rPr lang="en-US" dirty="0" smtClean="0"/>
              <a:t>A/D</a:t>
            </a:r>
            <a:r>
              <a:rPr lang="zh-CN" altLang="en-US" dirty="0" smtClean="0"/>
              <a:t>转换，并将得到的电压值与</a:t>
            </a:r>
            <a:r>
              <a:rPr lang="en-US" dirty="0" smtClean="0"/>
              <a:t>5V</a:t>
            </a:r>
            <a:r>
              <a:rPr lang="zh-CN" altLang="en-US" dirty="0" smtClean="0"/>
              <a:t>相比即可得触摸点的</a:t>
            </a:r>
            <a:r>
              <a:rPr lang="en-US" i="1" dirty="0" smtClean="0"/>
              <a:t>x</a:t>
            </a:r>
            <a:r>
              <a:rPr lang="zh-CN" altLang="en-US" dirty="0" smtClean="0"/>
              <a:t>轴坐标为（原点在靠近接地点的那端）：</a:t>
            </a:r>
          </a:p>
          <a:p>
            <a:r>
              <a:rPr lang="en-US" i="1" dirty="0" smtClean="0"/>
              <a:t>	X</a:t>
            </a:r>
            <a:r>
              <a:rPr lang="en-US" baseline="-25000" dirty="0" smtClean="0"/>
              <a:t>i</a:t>
            </a:r>
            <a:r>
              <a:rPr lang="en-US" dirty="0" smtClean="0"/>
              <a:t>=</a:t>
            </a:r>
            <a:r>
              <a:rPr lang="en-US" i="1" dirty="0" smtClean="0"/>
              <a:t>L</a:t>
            </a:r>
            <a:r>
              <a:rPr lang="en-US" baseline="-25000" dirty="0" smtClean="0"/>
              <a:t>x </a:t>
            </a:r>
            <a:r>
              <a:rPr lang="en-US" dirty="0" smtClean="0"/>
              <a:t>× </a:t>
            </a:r>
            <a:r>
              <a:rPr lang="en-US" i="1" dirty="0" smtClean="0"/>
              <a:t>V</a:t>
            </a:r>
            <a:r>
              <a:rPr lang="en-US" baseline="-25000" dirty="0" smtClean="0"/>
              <a:t>i</a:t>
            </a:r>
            <a:r>
              <a:rPr lang="en-US" dirty="0" smtClean="0"/>
              <a:t>/</a:t>
            </a:r>
            <a:r>
              <a:rPr lang="en-US" i="1" dirty="0" smtClean="0"/>
              <a:t>V</a:t>
            </a:r>
            <a:r>
              <a:rPr lang="zh-CN" altLang="en-US" dirty="0" smtClean="0"/>
              <a:t>（即分压原理）</a:t>
            </a:r>
          </a:p>
          <a:p>
            <a:r>
              <a:rPr lang="zh-CN" altLang="en-US" dirty="0" smtClean="0"/>
              <a:t>同理得出</a:t>
            </a:r>
            <a:r>
              <a:rPr lang="en-US" i="1" dirty="0" smtClean="0"/>
              <a:t>y</a:t>
            </a:r>
            <a:r>
              <a:rPr lang="zh-CN" altLang="en-US" dirty="0" smtClean="0"/>
              <a:t>轴的坐标，这就是所有电阻触摸屏共同的最基本原理。</a:t>
            </a:r>
          </a:p>
          <a:p>
            <a:endParaRPr lang="zh-CN" altLang="en-US" dirty="0"/>
          </a:p>
        </p:txBody>
      </p:sp>
      <p:sp>
        <p:nvSpPr>
          <p:cNvPr id="3" name="标题 2"/>
          <p:cNvSpPr>
            <a:spLocks noGrp="1"/>
          </p:cNvSpPr>
          <p:nvPr>
            <p:ph type="title"/>
          </p:nvPr>
        </p:nvSpPr>
        <p:spPr/>
        <p:txBody>
          <a:bodyPr/>
          <a:lstStyle/>
          <a:p>
            <a:r>
              <a:rPr lang="zh-CN" altLang="en-US" dirty="0" smtClean="0"/>
              <a:t>触摸屏的工作原理</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A/D</a:t>
            </a:r>
            <a:r>
              <a:rPr lang="zh-CN" altLang="en-US" dirty="0" smtClean="0"/>
              <a:t>转换器在扩展版的接法</a:t>
            </a:r>
            <a:endParaRPr lang="zh-CN" altLang="en-US" dirty="0"/>
          </a:p>
        </p:txBody>
      </p:sp>
      <p:pic>
        <p:nvPicPr>
          <p:cNvPr id="4098" name="Picture 2"/>
          <p:cNvPicPr>
            <a:picLocks noGrp="1" noChangeAspect="1" noChangeArrowheads="1"/>
          </p:cNvPicPr>
          <p:nvPr>
            <p:ph idx="1"/>
          </p:nvPr>
        </p:nvPicPr>
        <p:blipFill>
          <a:blip r:embed="rId2"/>
          <a:srcRect/>
          <a:stretch>
            <a:fillRect/>
          </a:stretch>
        </p:blipFill>
        <p:spPr bwMode="auto">
          <a:xfrm>
            <a:off x="857224" y="1357298"/>
            <a:ext cx="7531031" cy="4215621"/>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触摸屏的工作原理</a:t>
            </a:r>
            <a:endParaRPr lang="zh-CN" altLang="en-US" dirty="0"/>
          </a:p>
        </p:txBody>
      </p:sp>
      <p:pic>
        <p:nvPicPr>
          <p:cNvPr id="24578" name="Picture 2"/>
          <p:cNvPicPr>
            <a:picLocks noGrp="1" noChangeAspect="1" noChangeArrowheads="1"/>
          </p:cNvPicPr>
          <p:nvPr>
            <p:ph idx="1"/>
          </p:nvPr>
        </p:nvPicPr>
        <p:blipFill>
          <a:blip r:embed="rId2"/>
          <a:srcRect/>
          <a:stretch>
            <a:fillRect/>
          </a:stretch>
        </p:blipFill>
        <p:spPr bwMode="auto">
          <a:xfrm>
            <a:off x="457200" y="1857364"/>
            <a:ext cx="8229600" cy="3215244"/>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dirty="0" smtClean="0"/>
              <a:t>S3C2410X</a:t>
            </a:r>
            <a:r>
              <a:rPr lang="zh-CN" altLang="en-US" dirty="0" smtClean="0"/>
              <a:t>具有</a:t>
            </a:r>
            <a:r>
              <a:rPr lang="en-US" dirty="0" smtClean="0"/>
              <a:t>8</a:t>
            </a:r>
            <a:r>
              <a:rPr lang="zh-CN" altLang="en-US" dirty="0" smtClean="0"/>
              <a:t>通道模拟输入的</a:t>
            </a:r>
            <a:r>
              <a:rPr lang="en-US" dirty="0" smtClean="0"/>
              <a:t>10</a:t>
            </a:r>
            <a:r>
              <a:rPr lang="zh-CN" altLang="en-US" dirty="0" smtClean="0"/>
              <a:t>位</a:t>
            </a:r>
            <a:r>
              <a:rPr lang="en-US" dirty="0" smtClean="0"/>
              <a:t>CMOS</a:t>
            </a:r>
            <a:r>
              <a:rPr lang="zh-CN" altLang="en-US" dirty="0" smtClean="0"/>
              <a:t>模</a:t>
            </a:r>
            <a:r>
              <a:rPr lang="en-US" dirty="0" smtClean="0"/>
              <a:t>/</a:t>
            </a:r>
            <a:r>
              <a:rPr lang="zh-CN" altLang="en-US" dirty="0" smtClean="0"/>
              <a:t>数转换器（</a:t>
            </a:r>
            <a:r>
              <a:rPr lang="en-US" dirty="0" smtClean="0"/>
              <a:t>ADC</a:t>
            </a:r>
            <a:r>
              <a:rPr lang="zh-CN" altLang="en-US" dirty="0" smtClean="0"/>
              <a:t>）。它将输入的模拟信号转换为</a:t>
            </a:r>
            <a:r>
              <a:rPr lang="en-US" dirty="0" smtClean="0"/>
              <a:t>10</a:t>
            </a:r>
            <a:r>
              <a:rPr lang="zh-CN" altLang="en-US" dirty="0" smtClean="0"/>
              <a:t>位的二进制数字代码。在</a:t>
            </a:r>
            <a:r>
              <a:rPr lang="en-US" dirty="0" smtClean="0"/>
              <a:t>2.5MHz</a:t>
            </a:r>
            <a:r>
              <a:rPr lang="zh-CN" altLang="en-US" dirty="0" smtClean="0"/>
              <a:t>的</a:t>
            </a:r>
            <a:r>
              <a:rPr lang="en-US" dirty="0" smtClean="0"/>
              <a:t>A/D</a:t>
            </a:r>
            <a:r>
              <a:rPr lang="zh-CN" altLang="en-US" dirty="0" smtClean="0"/>
              <a:t>转换器时钟下，最大转化速率可达到</a:t>
            </a:r>
            <a:r>
              <a:rPr lang="en-US" dirty="0" smtClean="0"/>
              <a:t>500KSPS</a:t>
            </a:r>
            <a:r>
              <a:rPr lang="zh-CN" altLang="en-US" dirty="0" smtClean="0"/>
              <a:t>。</a:t>
            </a:r>
            <a:r>
              <a:rPr lang="en-US" dirty="0" smtClean="0"/>
              <a:t>A/D</a:t>
            </a:r>
            <a:r>
              <a:rPr lang="zh-CN" altLang="en-US" dirty="0" smtClean="0"/>
              <a:t>转换器支持片上采样和保持功能，并支持掉电模式。</a:t>
            </a:r>
          </a:p>
          <a:p>
            <a:r>
              <a:rPr lang="zh-CN" altLang="en-US" dirty="0" smtClean="0"/>
              <a:t>一种</a:t>
            </a:r>
            <a:r>
              <a:rPr lang="en-US" dirty="0" smtClean="0"/>
              <a:t>ADC</a:t>
            </a:r>
            <a:r>
              <a:rPr lang="zh-CN" altLang="en-US" dirty="0" smtClean="0"/>
              <a:t>和触摸屏推荐电路如图</a:t>
            </a:r>
            <a:r>
              <a:rPr lang="en-US" dirty="0" smtClean="0"/>
              <a:t>4-26</a:t>
            </a:r>
            <a:r>
              <a:rPr lang="zh-CN" altLang="en-US" dirty="0" smtClean="0"/>
              <a:t>所示。</a:t>
            </a:r>
            <a:endParaRPr lang="zh-CN" altLang="en-US" dirty="0"/>
          </a:p>
        </p:txBody>
      </p:sp>
      <p:sp>
        <p:nvSpPr>
          <p:cNvPr id="3" name="标题 2"/>
          <p:cNvSpPr>
            <a:spLocks noGrp="1"/>
          </p:cNvSpPr>
          <p:nvPr>
            <p:ph type="title"/>
          </p:nvPr>
        </p:nvSpPr>
        <p:spPr/>
        <p:txBody>
          <a:bodyPr/>
          <a:lstStyle/>
          <a:p>
            <a:r>
              <a:rPr lang="zh-CN" altLang="en-US" dirty="0" smtClean="0"/>
              <a:t>触摸屏的控制</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触摸屏的控制</a:t>
            </a:r>
            <a:endParaRPr lang="zh-CN" altLang="en-US" dirty="0"/>
          </a:p>
        </p:txBody>
      </p:sp>
      <p:pic>
        <p:nvPicPr>
          <p:cNvPr id="25602" name="Picture 2"/>
          <p:cNvPicPr>
            <a:picLocks noGrp="1" noChangeAspect="1" noChangeArrowheads="1"/>
          </p:cNvPicPr>
          <p:nvPr>
            <p:ph idx="1"/>
          </p:nvPr>
        </p:nvPicPr>
        <p:blipFill>
          <a:blip r:embed="rId2"/>
          <a:srcRect/>
          <a:stretch>
            <a:fillRect/>
          </a:stretch>
        </p:blipFill>
        <p:spPr bwMode="auto">
          <a:xfrm>
            <a:off x="762000" y="1142984"/>
            <a:ext cx="7620000" cy="4438650"/>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en-US" b="1" dirty="0" smtClean="0"/>
              <a:t>1</a:t>
            </a:r>
            <a:r>
              <a:rPr lang="zh-CN" altLang="en-US" b="1" dirty="0" smtClean="0"/>
              <a:t>．针对图</a:t>
            </a:r>
            <a:r>
              <a:rPr lang="en-US" b="1" dirty="0" smtClean="0"/>
              <a:t>4-26</a:t>
            </a:r>
            <a:r>
              <a:rPr lang="zh-CN" altLang="en-US" b="1" dirty="0" smtClean="0"/>
              <a:t>中的接口结构，推荐的操作步骤</a:t>
            </a:r>
          </a:p>
          <a:p>
            <a:r>
              <a:rPr lang="zh-CN" altLang="en-US" dirty="0" smtClean="0"/>
              <a:t>① 采用外部晶体管连接触摸屏到</a:t>
            </a:r>
            <a:r>
              <a:rPr lang="en-US" dirty="0" smtClean="0"/>
              <a:t>S3C2410X</a:t>
            </a:r>
            <a:r>
              <a:rPr lang="zh-CN" altLang="en-US" dirty="0" smtClean="0"/>
              <a:t>的接口电路。</a:t>
            </a:r>
          </a:p>
          <a:p>
            <a:r>
              <a:rPr lang="zh-CN" altLang="en-US" dirty="0" smtClean="0"/>
              <a:t>② 选择分离的</a:t>
            </a:r>
            <a:r>
              <a:rPr lang="en-US" i="1" dirty="0" smtClean="0"/>
              <a:t>x</a:t>
            </a:r>
            <a:r>
              <a:rPr lang="en-US" dirty="0" smtClean="0"/>
              <a:t>/</a:t>
            </a:r>
            <a:r>
              <a:rPr lang="en-US" i="1" dirty="0" smtClean="0"/>
              <a:t>y</a:t>
            </a:r>
            <a:r>
              <a:rPr lang="zh-CN" altLang="en-US" dirty="0" smtClean="0"/>
              <a:t>轴坐标转换模式或者自动（连续的）</a:t>
            </a:r>
            <a:r>
              <a:rPr lang="en-US" i="1" dirty="0" smtClean="0"/>
              <a:t>x</a:t>
            </a:r>
            <a:r>
              <a:rPr lang="en-US" dirty="0" smtClean="0"/>
              <a:t>/</a:t>
            </a:r>
            <a:r>
              <a:rPr lang="en-US" i="1" dirty="0" smtClean="0"/>
              <a:t>y</a:t>
            </a:r>
            <a:r>
              <a:rPr lang="zh-CN" altLang="en-US" dirty="0" smtClean="0"/>
              <a:t>轴坐标转换模式来获取触摸点的</a:t>
            </a:r>
            <a:r>
              <a:rPr lang="en-US" i="1" dirty="0" smtClean="0"/>
              <a:t>x</a:t>
            </a:r>
            <a:r>
              <a:rPr lang="en-US" dirty="0" smtClean="0"/>
              <a:t>/</a:t>
            </a:r>
            <a:r>
              <a:rPr lang="en-US" i="1" dirty="0" smtClean="0"/>
              <a:t>y</a:t>
            </a:r>
            <a:r>
              <a:rPr lang="zh-CN" altLang="en-US" dirty="0" smtClean="0"/>
              <a:t>坐标。</a:t>
            </a:r>
          </a:p>
          <a:p>
            <a:r>
              <a:rPr lang="zh-CN" altLang="en-US" dirty="0" smtClean="0"/>
              <a:t>③ 设置触摸屏接口为等待中断模式（注意，等待的是</a:t>
            </a:r>
            <a:r>
              <a:rPr lang="en-US" dirty="0" smtClean="0"/>
              <a:t>INT_TC</a:t>
            </a:r>
            <a:r>
              <a:rPr lang="zh-CN" altLang="en-US" dirty="0" smtClean="0"/>
              <a:t>中断）。</a:t>
            </a:r>
          </a:p>
          <a:p>
            <a:r>
              <a:rPr lang="zh-CN" altLang="en-US" dirty="0" smtClean="0"/>
              <a:t>④ 如果中断（</a:t>
            </a:r>
            <a:r>
              <a:rPr lang="en-US" dirty="0" smtClean="0"/>
              <a:t>INT_TC</a:t>
            </a:r>
            <a:r>
              <a:rPr lang="zh-CN" altLang="en-US" dirty="0" smtClean="0"/>
              <a:t>）发生，那么立即激活相应的</a:t>
            </a:r>
            <a:r>
              <a:rPr lang="en-US" dirty="0" smtClean="0"/>
              <a:t>A/D</a:t>
            </a:r>
            <a:r>
              <a:rPr lang="zh-CN" altLang="en-US" dirty="0" smtClean="0"/>
              <a:t>转换（分离的</a:t>
            </a:r>
            <a:r>
              <a:rPr lang="en-US" i="1" dirty="0" smtClean="0"/>
              <a:t>x</a:t>
            </a:r>
            <a:r>
              <a:rPr lang="en-US" dirty="0" smtClean="0"/>
              <a:t>/</a:t>
            </a:r>
            <a:r>
              <a:rPr lang="en-US" i="1" dirty="0" smtClean="0"/>
              <a:t>y</a:t>
            </a:r>
            <a:r>
              <a:rPr lang="zh-CN" altLang="en-US" dirty="0" smtClean="0"/>
              <a:t>轴坐标转换或者自动（连续的）</a:t>
            </a:r>
            <a:r>
              <a:rPr lang="en-US" i="1" dirty="0" smtClean="0"/>
              <a:t>x</a:t>
            </a:r>
            <a:r>
              <a:rPr lang="en-US" dirty="0" smtClean="0"/>
              <a:t>/</a:t>
            </a:r>
            <a:r>
              <a:rPr lang="en-US" i="1" dirty="0" smtClean="0"/>
              <a:t>y</a:t>
            </a:r>
            <a:r>
              <a:rPr lang="zh-CN" altLang="en-US" dirty="0" smtClean="0"/>
              <a:t>轴坐标转换）。</a:t>
            </a:r>
          </a:p>
          <a:p>
            <a:r>
              <a:rPr lang="zh-CN" altLang="en-US" dirty="0" smtClean="0"/>
              <a:t>⑤ 在得到触摸点的</a:t>
            </a:r>
            <a:r>
              <a:rPr lang="en-US" i="1" dirty="0" smtClean="0"/>
              <a:t>x</a:t>
            </a:r>
            <a:r>
              <a:rPr lang="en-US" dirty="0" smtClean="0"/>
              <a:t>/</a:t>
            </a:r>
            <a:r>
              <a:rPr lang="en-US" i="1" dirty="0" smtClean="0"/>
              <a:t>y</a:t>
            </a:r>
            <a:r>
              <a:rPr lang="zh-CN" altLang="en-US" dirty="0" smtClean="0"/>
              <a:t>轴坐标值后，返回到等待中断模式（第③步）。</a:t>
            </a:r>
          </a:p>
          <a:p>
            <a:r>
              <a:rPr lang="zh-CN" altLang="en-US" dirty="0" smtClean="0"/>
              <a:t>注意：</a:t>
            </a:r>
          </a:p>
          <a:p>
            <a:r>
              <a:rPr lang="zh-CN" altLang="en-US" dirty="0" smtClean="0"/>
              <a:t>（</a:t>
            </a:r>
            <a:r>
              <a:rPr lang="en-US" dirty="0" smtClean="0"/>
              <a:t>1</a:t>
            </a:r>
            <a:r>
              <a:rPr lang="zh-CN" altLang="en-US" dirty="0" smtClean="0"/>
              <a:t>）外部电压源应该是</a:t>
            </a:r>
            <a:r>
              <a:rPr lang="en-US" dirty="0" smtClean="0"/>
              <a:t>3.3V</a:t>
            </a:r>
            <a:r>
              <a:rPr lang="zh-CN" altLang="en-US" dirty="0" smtClean="0"/>
              <a:t>。</a:t>
            </a:r>
          </a:p>
          <a:p>
            <a:r>
              <a:rPr lang="zh-CN" altLang="en-US" dirty="0" smtClean="0"/>
              <a:t>（</a:t>
            </a:r>
            <a:r>
              <a:rPr lang="en-US" dirty="0" smtClean="0"/>
              <a:t>2</a:t>
            </a:r>
            <a:r>
              <a:rPr lang="zh-CN" altLang="en-US" dirty="0" smtClean="0"/>
              <a:t>）外部晶体管的内部阻抗应该小于</a:t>
            </a:r>
            <a:r>
              <a:rPr lang="en-US" dirty="0" smtClean="0"/>
              <a:t>5</a:t>
            </a:r>
            <a:r>
              <a:rPr lang="en-US" dirty="0" smtClean="0">
                <a:sym typeface="Symbol"/>
              </a:rPr>
              <a:t></a:t>
            </a:r>
            <a:r>
              <a:rPr lang="zh-CN" altLang="en-US" dirty="0" smtClean="0"/>
              <a:t>。</a:t>
            </a:r>
          </a:p>
          <a:p>
            <a:endParaRPr lang="zh-CN" altLang="en-US" dirty="0"/>
          </a:p>
        </p:txBody>
      </p:sp>
      <p:sp>
        <p:nvSpPr>
          <p:cNvPr id="3" name="标题 2"/>
          <p:cNvSpPr>
            <a:spLocks noGrp="1"/>
          </p:cNvSpPr>
          <p:nvPr>
            <p:ph type="title"/>
          </p:nvPr>
        </p:nvSpPr>
        <p:spPr/>
        <p:txBody>
          <a:bodyPr/>
          <a:lstStyle/>
          <a:p>
            <a:r>
              <a:rPr lang="zh-CN" altLang="en-US" dirty="0" smtClean="0"/>
              <a:t>触摸屏的控制</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019506"/>
          </a:xfrm>
        </p:spPr>
        <p:txBody>
          <a:bodyPr>
            <a:normAutofit fontScale="62500" lnSpcReduction="20000"/>
          </a:bodyPr>
          <a:lstStyle/>
          <a:p>
            <a:r>
              <a:rPr lang="en-US" b="1" dirty="0" smtClean="0"/>
              <a:t>2</a:t>
            </a:r>
            <a:r>
              <a:rPr lang="zh-CN" altLang="en-US" b="1" dirty="0" smtClean="0"/>
              <a:t>．触摸屏接口的主要功能</a:t>
            </a:r>
          </a:p>
          <a:p>
            <a:r>
              <a:rPr lang="zh-CN" altLang="en-US" dirty="0" smtClean="0"/>
              <a:t>（</a:t>
            </a:r>
            <a:r>
              <a:rPr lang="en-US" dirty="0" smtClean="0"/>
              <a:t>1</a:t>
            </a:r>
            <a:r>
              <a:rPr lang="zh-CN" altLang="en-US" dirty="0" smtClean="0"/>
              <a:t>）</a:t>
            </a:r>
            <a:r>
              <a:rPr lang="en-US" dirty="0" smtClean="0"/>
              <a:t>A/D</a:t>
            </a:r>
            <a:r>
              <a:rPr lang="zh-CN" altLang="en-US" dirty="0" smtClean="0"/>
              <a:t>转换时间</a:t>
            </a:r>
          </a:p>
          <a:p>
            <a:r>
              <a:rPr lang="zh-CN" altLang="en-US" dirty="0" smtClean="0"/>
              <a:t>当</a:t>
            </a:r>
            <a:r>
              <a:rPr lang="en-US" dirty="0" smtClean="0"/>
              <a:t>PCLK</a:t>
            </a:r>
            <a:r>
              <a:rPr lang="zh-CN" altLang="en-US" dirty="0" smtClean="0"/>
              <a:t>频率是</a:t>
            </a:r>
            <a:r>
              <a:rPr lang="en-US" dirty="0" smtClean="0"/>
              <a:t>50MHz</a:t>
            </a:r>
            <a:r>
              <a:rPr lang="zh-CN" altLang="en-US" dirty="0" smtClean="0"/>
              <a:t>且</a:t>
            </a:r>
            <a:r>
              <a:rPr lang="en-US" dirty="0" smtClean="0"/>
              <a:t>ADCCON</a:t>
            </a:r>
            <a:r>
              <a:rPr lang="zh-CN" altLang="en-US" dirty="0" smtClean="0"/>
              <a:t>寄存器中预标定器的设置值是</a:t>
            </a:r>
            <a:r>
              <a:rPr lang="en-US" dirty="0" smtClean="0"/>
              <a:t>49</a:t>
            </a:r>
            <a:r>
              <a:rPr lang="zh-CN" altLang="en-US" dirty="0" smtClean="0"/>
              <a:t>时，转换得到</a:t>
            </a:r>
            <a:r>
              <a:rPr lang="en-US" dirty="0" smtClean="0"/>
              <a:t>10</a:t>
            </a:r>
            <a:r>
              <a:rPr lang="zh-CN" altLang="en-US" dirty="0" smtClean="0"/>
              <a:t>位数字量时间，总共需要：</a:t>
            </a:r>
          </a:p>
          <a:p>
            <a:r>
              <a:rPr lang="en-US" dirty="0" smtClean="0"/>
              <a:t>	A/D</a:t>
            </a:r>
            <a:r>
              <a:rPr lang="zh-CN" altLang="en-US" dirty="0" smtClean="0"/>
              <a:t>转换器频率</a:t>
            </a:r>
            <a:r>
              <a:rPr lang="en-US" dirty="0" smtClean="0"/>
              <a:t> = 50MHz/(49+1) = 1 MHz</a:t>
            </a:r>
            <a:endParaRPr lang="zh-CN" altLang="en-US" dirty="0" smtClean="0"/>
          </a:p>
          <a:p>
            <a:r>
              <a:rPr lang="en-US" dirty="0" smtClean="0"/>
              <a:t>	   </a:t>
            </a:r>
            <a:r>
              <a:rPr lang="zh-CN" altLang="en-US" dirty="0" smtClean="0"/>
              <a:t>转换时间</a:t>
            </a:r>
            <a:r>
              <a:rPr lang="en-US" dirty="0" smtClean="0"/>
              <a:t> = 1/(1MHz/5</a:t>
            </a:r>
            <a:r>
              <a:rPr lang="zh-CN" altLang="en-US" dirty="0" smtClean="0"/>
              <a:t>周期</a:t>
            </a:r>
            <a:r>
              <a:rPr lang="en-US" dirty="0" smtClean="0"/>
              <a:t>) = 1/200 kHz = 5</a:t>
            </a:r>
            <a:r>
              <a:rPr lang="en-US" dirty="0" smtClean="0">
                <a:sym typeface="Symbol"/>
              </a:rPr>
              <a:t></a:t>
            </a:r>
            <a:r>
              <a:rPr lang="en-US" dirty="0" smtClean="0"/>
              <a:t>s</a:t>
            </a:r>
            <a:endParaRPr lang="zh-CN" altLang="en-US" dirty="0" smtClean="0"/>
          </a:p>
          <a:p>
            <a:r>
              <a:rPr lang="zh-CN" altLang="en-US" dirty="0" smtClean="0"/>
              <a:t>注：</a:t>
            </a:r>
            <a:r>
              <a:rPr lang="en-US" dirty="0" smtClean="0"/>
              <a:t>A/D</a:t>
            </a:r>
            <a:r>
              <a:rPr lang="zh-CN" altLang="en-US" dirty="0" smtClean="0"/>
              <a:t>转换器最大可以工作在</a:t>
            </a:r>
            <a:r>
              <a:rPr lang="en-US" dirty="0" smtClean="0"/>
              <a:t>2.5MHz</a:t>
            </a:r>
            <a:r>
              <a:rPr lang="zh-CN" altLang="en-US" dirty="0" smtClean="0"/>
              <a:t>时钟下（</a:t>
            </a:r>
            <a:r>
              <a:rPr lang="en-US" dirty="0" smtClean="0"/>
              <a:t>A/D</a:t>
            </a:r>
            <a:r>
              <a:rPr lang="zh-CN" altLang="en-US" dirty="0" smtClean="0"/>
              <a:t>转换器频率小于等于</a:t>
            </a:r>
            <a:r>
              <a:rPr lang="en-US" dirty="0" smtClean="0"/>
              <a:t>2.5MHz</a:t>
            </a:r>
            <a:r>
              <a:rPr lang="zh-CN" altLang="en-US" dirty="0" smtClean="0"/>
              <a:t>），因此最大转换率能达到</a:t>
            </a:r>
            <a:r>
              <a:rPr lang="en-US" dirty="0" smtClean="0"/>
              <a:t>500KSPS</a:t>
            </a:r>
            <a:r>
              <a:rPr lang="zh-CN" altLang="en-US" dirty="0" smtClean="0"/>
              <a:t>。</a:t>
            </a:r>
          </a:p>
          <a:p>
            <a:r>
              <a:rPr lang="zh-CN" altLang="en-US" dirty="0" smtClean="0"/>
              <a:t>（</a:t>
            </a:r>
            <a:r>
              <a:rPr lang="en-US" dirty="0" smtClean="0"/>
              <a:t>2</a:t>
            </a:r>
            <a:r>
              <a:rPr lang="zh-CN" altLang="en-US" dirty="0" smtClean="0"/>
              <a:t>）屏接口工作模式</a:t>
            </a:r>
          </a:p>
          <a:p>
            <a:r>
              <a:rPr lang="zh-CN" altLang="en-US" dirty="0" smtClean="0"/>
              <a:t>① 普通转换模式。普通转换模式（</a:t>
            </a:r>
            <a:r>
              <a:rPr lang="en-US" dirty="0" smtClean="0"/>
              <a:t>AUTO_PST = 0</a:t>
            </a:r>
            <a:r>
              <a:rPr lang="zh-CN" altLang="en-US" dirty="0" smtClean="0"/>
              <a:t>，</a:t>
            </a:r>
            <a:r>
              <a:rPr lang="en-US" dirty="0" smtClean="0"/>
              <a:t>XY_PST = 0</a:t>
            </a:r>
            <a:r>
              <a:rPr lang="zh-CN" altLang="en-US" dirty="0" smtClean="0"/>
              <a:t>）是用作一般目的下的</a:t>
            </a:r>
            <a:r>
              <a:rPr lang="en-US" dirty="0" smtClean="0"/>
              <a:t>ADC</a:t>
            </a:r>
            <a:r>
              <a:rPr lang="zh-CN" altLang="en-US" dirty="0" smtClean="0"/>
              <a:t>转换。这个模式可以通过设置</a:t>
            </a:r>
            <a:r>
              <a:rPr lang="en-US" dirty="0" smtClean="0"/>
              <a:t>ADCCON</a:t>
            </a:r>
            <a:r>
              <a:rPr lang="zh-CN" altLang="en-US" dirty="0" smtClean="0"/>
              <a:t>和</a:t>
            </a:r>
            <a:r>
              <a:rPr lang="en-US" dirty="0" smtClean="0"/>
              <a:t>ADCTSC</a:t>
            </a:r>
            <a:r>
              <a:rPr lang="zh-CN" altLang="en-US" dirty="0" smtClean="0"/>
              <a:t>来进行对</a:t>
            </a:r>
            <a:r>
              <a:rPr lang="en-US" dirty="0" smtClean="0"/>
              <a:t>AD</a:t>
            </a:r>
            <a:r>
              <a:rPr lang="zh-CN" altLang="en-US" dirty="0" smtClean="0"/>
              <a:t>转换的初始化；而后读取</a:t>
            </a:r>
            <a:r>
              <a:rPr lang="en-US" dirty="0" smtClean="0"/>
              <a:t>ADCDAT0</a:t>
            </a:r>
            <a:r>
              <a:rPr lang="zh-CN" altLang="en-US" dirty="0" smtClean="0"/>
              <a:t>（</a:t>
            </a:r>
            <a:r>
              <a:rPr lang="en-US" dirty="0" smtClean="0"/>
              <a:t>ADC</a:t>
            </a:r>
            <a:r>
              <a:rPr lang="zh-CN" altLang="en-US" dirty="0" smtClean="0"/>
              <a:t>数据寄存器</a:t>
            </a:r>
            <a:r>
              <a:rPr lang="en-US" dirty="0" smtClean="0"/>
              <a:t>0</a:t>
            </a:r>
            <a:r>
              <a:rPr lang="zh-CN" altLang="en-US" dirty="0" smtClean="0"/>
              <a:t>）的</a:t>
            </a:r>
            <a:r>
              <a:rPr lang="en-US" dirty="0" smtClean="0"/>
              <a:t>XPDATA</a:t>
            </a:r>
            <a:r>
              <a:rPr lang="zh-CN" altLang="en-US" dirty="0" smtClean="0"/>
              <a:t>域（普通</a:t>
            </a:r>
            <a:r>
              <a:rPr lang="en-US" dirty="0" smtClean="0"/>
              <a:t>ADC</a:t>
            </a:r>
            <a:r>
              <a:rPr lang="zh-CN" altLang="en-US" dirty="0" smtClean="0"/>
              <a:t>转换）的值来完成转换。</a:t>
            </a:r>
          </a:p>
          <a:p>
            <a:r>
              <a:rPr lang="zh-CN" altLang="en-US" dirty="0" smtClean="0"/>
              <a:t>② 分离的</a:t>
            </a:r>
            <a:r>
              <a:rPr lang="en-US" i="1" dirty="0" smtClean="0"/>
              <a:t>x</a:t>
            </a:r>
            <a:r>
              <a:rPr lang="en-US" dirty="0" smtClean="0"/>
              <a:t>/</a:t>
            </a:r>
            <a:r>
              <a:rPr lang="en-US" i="1" dirty="0" smtClean="0"/>
              <a:t>y</a:t>
            </a:r>
            <a:r>
              <a:rPr lang="zh-CN" altLang="en-US" dirty="0" smtClean="0"/>
              <a:t>轴坐标转换模式。分离的</a:t>
            </a:r>
            <a:r>
              <a:rPr lang="en-US" i="1" dirty="0" smtClean="0"/>
              <a:t>x</a:t>
            </a:r>
            <a:r>
              <a:rPr lang="en-US" dirty="0" smtClean="0"/>
              <a:t>/</a:t>
            </a:r>
            <a:r>
              <a:rPr lang="en-US" i="1" dirty="0" smtClean="0"/>
              <a:t>y</a:t>
            </a:r>
            <a:r>
              <a:rPr lang="zh-CN" altLang="en-US" dirty="0" smtClean="0"/>
              <a:t>轴坐标转换模式可以分为两个转换步骤：</a:t>
            </a:r>
            <a:r>
              <a:rPr lang="en-US" i="1" dirty="0" smtClean="0"/>
              <a:t>x</a:t>
            </a:r>
            <a:r>
              <a:rPr lang="zh-CN" altLang="en-US" dirty="0" smtClean="0"/>
              <a:t>轴坐标转换和</a:t>
            </a:r>
            <a:r>
              <a:rPr lang="en-US" i="1" dirty="0" smtClean="0"/>
              <a:t>y</a:t>
            </a:r>
            <a:r>
              <a:rPr lang="zh-CN" altLang="en-US" dirty="0" smtClean="0"/>
              <a:t>轴坐标转换。</a:t>
            </a:r>
            <a:r>
              <a:rPr lang="en-US" i="1" dirty="0" smtClean="0"/>
              <a:t>x</a:t>
            </a:r>
            <a:r>
              <a:rPr lang="zh-CN" altLang="en-US" dirty="0" smtClean="0"/>
              <a:t>轴坐标转换（</a:t>
            </a:r>
            <a:r>
              <a:rPr lang="en-US" dirty="0" smtClean="0"/>
              <a:t>AUTO_PST=0</a:t>
            </a:r>
            <a:r>
              <a:rPr lang="zh-CN" altLang="en-US" dirty="0" smtClean="0"/>
              <a:t>且</a:t>
            </a:r>
            <a:r>
              <a:rPr lang="en-US" dirty="0" smtClean="0"/>
              <a:t>XY_PST=1</a:t>
            </a:r>
            <a:r>
              <a:rPr lang="zh-CN" altLang="en-US" dirty="0" smtClean="0"/>
              <a:t>）将</a:t>
            </a:r>
            <a:r>
              <a:rPr lang="en-US" i="1" dirty="0" smtClean="0"/>
              <a:t>x</a:t>
            </a:r>
            <a:r>
              <a:rPr lang="zh-CN" altLang="en-US" dirty="0" smtClean="0"/>
              <a:t>轴坐标转换数值写入到</a:t>
            </a:r>
            <a:r>
              <a:rPr lang="en-US" dirty="0" smtClean="0"/>
              <a:t>ADCDAT0</a:t>
            </a:r>
            <a:r>
              <a:rPr lang="zh-CN" altLang="en-US" dirty="0" smtClean="0"/>
              <a:t>寄存器的</a:t>
            </a:r>
            <a:r>
              <a:rPr lang="en-US" dirty="0" smtClean="0"/>
              <a:t>XPDATA</a:t>
            </a:r>
            <a:r>
              <a:rPr lang="zh-CN" altLang="en-US" dirty="0" smtClean="0"/>
              <a:t>域。转换后，触摸屏接口将产生中断源（</a:t>
            </a:r>
            <a:r>
              <a:rPr lang="en-US" dirty="0" smtClean="0"/>
              <a:t>INT_ADC</a:t>
            </a:r>
            <a:r>
              <a:rPr lang="zh-CN" altLang="en-US" dirty="0" smtClean="0"/>
              <a:t>）到中断控制器。</a:t>
            </a:r>
            <a:r>
              <a:rPr lang="en-US" i="1" dirty="0" smtClean="0"/>
              <a:t>y</a:t>
            </a:r>
            <a:r>
              <a:rPr lang="zh-CN" altLang="en-US" dirty="0" smtClean="0"/>
              <a:t>轴坐标转换（</a:t>
            </a:r>
            <a:r>
              <a:rPr lang="en-US" dirty="0" smtClean="0"/>
              <a:t>AUTO_PST=0</a:t>
            </a:r>
            <a:r>
              <a:rPr lang="zh-CN" altLang="en-US" dirty="0" smtClean="0"/>
              <a:t>且</a:t>
            </a:r>
            <a:r>
              <a:rPr lang="en-US" dirty="0" smtClean="0"/>
              <a:t>XY_PST=2</a:t>
            </a:r>
            <a:r>
              <a:rPr lang="zh-CN" altLang="en-US" dirty="0" smtClean="0"/>
              <a:t>）将</a:t>
            </a:r>
            <a:r>
              <a:rPr lang="en-US" i="1" dirty="0" smtClean="0"/>
              <a:t>y</a:t>
            </a:r>
            <a:r>
              <a:rPr lang="zh-CN" altLang="en-US" dirty="0" smtClean="0"/>
              <a:t>轴坐标转换数值写入到</a:t>
            </a:r>
            <a:r>
              <a:rPr lang="en-US" dirty="0" smtClean="0"/>
              <a:t>ADCDAT1</a:t>
            </a:r>
            <a:r>
              <a:rPr lang="zh-CN" altLang="en-US" dirty="0" smtClean="0"/>
              <a:t>寄存器的</a:t>
            </a:r>
            <a:r>
              <a:rPr lang="en-US" dirty="0" smtClean="0"/>
              <a:t>YPDATA</a:t>
            </a:r>
            <a:r>
              <a:rPr lang="zh-CN" altLang="en-US" dirty="0" smtClean="0"/>
              <a:t>域。转换后，触摸屏接口将产生中断源（</a:t>
            </a:r>
            <a:r>
              <a:rPr lang="en-US" dirty="0" smtClean="0"/>
              <a:t>INT_ADC</a:t>
            </a:r>
            <a:r>
              <a:rPr lang="zh-CN" altLang="en-US" dirty="0" smtClean="0"/>
              <a:t>）到中断控制器。分离</a:t>
            </a:r>
            <a:r>
              <a:rPr lang="en-US" i="1" dirty="0" smtClean="0"/>
              <a:t>x</a:t>
            </a:r>
            <a:r>
              <a:rPr lang="en-US" dirty="0" smtClean="0"/>
              <a:t>/</a:t>
            </a:r>
            <a:r>
              <a:rPr lang="en-US" i="1" dirty="0" smtClean="0"/>
              <a:t>y</a:t>
            </a:r>
            <a:r>
              <a:rPr lang="zh-CN" altLang="en-US" dirty="0" smtClean="0"/>
              <a:t>轴坐标转换模式下的触摸屏引脚状况哪表</a:t>
            </a:r>
            <a:r>
              <a:rPr lang="en-US" dirty="0" smtClean="0"/>
              <a:t>4-132</a:t>
            </a:r>
            <a:r>
              <a:rPr lang="zh-CN" altLang="en-US" dirty="0" smtClean="0"/>
              <a:t>所示。</a:t>
            </a:r>
          </a:p>
          <a:p>
            <a:endParaRPr lang="zh-CN" altLang="en-US" dirty="0"/>
          </a:p>
        </p:txBody>
      </p:sp>
      <p:sp>
        <p:nvSpPr>
          <p:cNvPr id="3" name="标题 2"/>
          <p:cNvSpPr>
            <a:spLocks noGrp="1"/>
          </p:cNvSpPr>
          <p:nvPr>
            <p:ph type="title"/>
          </p:nvPr>
        </p:nvSpPr>
        <p:spPr/>
        <p:txBody>
          <a:bodyPr/>
          <a:lstStyle/>
          <a:p>
            <a:r>
              <a:rPr lang="zh-CN" altLang="en-US" dirty="0" smtClean="0"/>
              <a:t>触摸屏的控制</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3286124"/>
            <a:ext cx="8229600" cy="2721167"/>
          </a:xfrm>
        </p:spPr>
        <p:txBody>
          <a:bodyPr>
            <a:normAutofit fontScale="77500" lnSpcReduction="20000"/>
          </a:bodyPr>
          <a:lstStyle/>
          <a:p>
            <a:r>
              <a:rPr lang="zh-CN" altLang="en-US" dirty="0" smtClean="0"/>
              <a:t>③ 自动（连续）</a:t>
            </a:r>
            <a:r>
              <a:rPr lang="en-US" i="1" dirty="0" smtClean="0"/>
              <a:t>x</a:t>
            </a:r>
            <a:r>
              <a:rPr lang="en-US" dirty="0" smtClean="0"/>
              <a:t>/</a:t>
            </a:r>
            <a:r>
              <a:rPr lang="en-US" i="1" dirty="0" smtClean="0"/>
              <a:t>y</a:t>
            </a:r>
            <a:r>
              <a:rPr lang="zh-CN" altLang="en-US" dirty="0" smtClean="0"/>
              <a:t>轴坐标转换模式。自动（连续）</a:t>
            </a:r>
            <a:r>
              <a:rPr lang="en-US" i="1" dirty="0" smtClean="0"/>
              <a:t>x</a:t>
            </a:r>
            <a:r>
              <a:rPr lang="en-US" dirty="0" smtClean="0"/>
              <a:t>/</a:t>
            </a:r>
            <a:r>
              <a:rPr lang="en-US" i="1" dirty="0" smtClean="0"/>
              <a:t>y</a:t>
            </a:r>
            <a:r>
              <a:rPr lang="zh-CN" altLang="en-US" dirty="0" smtClean="0"/>
              <a:t>轴坐标转换模式（</a:t>
            </a:r>
            <a:r>
              <a:rPr lang="en-US" dirty="0" smtClean="0"/>
              <a:t>AUTO_PST=1</a:t>
            </a:r>
            <a:r>
              <a:rPr lang="zh-CN" altLang="en-US" dirty="0" smtClean="0"/>
              <a:t>且</a:t>
            </a:r>
            <a:r>
              <a:rPr lang="en-US" dirty="0" smtClean="0"/>
              <a:t>XY_PST = 0</a:t>
            </a:r>
            <a:r>
              <a:rPr lang="zh-CN" altLang="en-US" dirty="0" smtClean="0"/>
              <a:t>）以下面的步骤工作。</a:t>
            </a:r>
          </a:p>
          <a:p>
            <a:r>
              <a:rPr lang="zh-CN" altLang="en-US" dirty="0" smtClean="0"/>
              <a:t>触摸屏控制器将自动地切换</a:t>
            </a:r>
            <a:r>
              <a:rPr lang="en-US" i="1" dirty="0" smtClean="0"/>
              <a:t>x</a:t>
            </a:r>
            <a:r>
              <a:rPr lang="zh-CN" altLang="en-US" dirty="0" smtClean="0"/>
              <a:t>轴坐标和</a:t>
            </a:r>
            <a:r>
              <a:rPr lang="en-US" i="1" dirty="0" smtClean="0"/>
              <a:t>y</a:t>
            </a:r>
            <a:r>
              <a:rPr lang="zh-CN" altLang="en-US" dirty="0" smtClean="0"/>
              <a:t>轴坐标并读取两个坐标轴方向上的坐标。触摸屏控制器自动将测量得到的</a:t>
            </a:r>
            <a:r>
              <a:rPr lang="en-US" i="1" dirty="0" smtClean="0"/>
              <a:t>x</a:t>
            </a:r>
            <a:r>
              <a:rPr lang="zh-CN" altLang="en-US" dirty="0" smtClean="0"/>
              <a:t>轴数据写入到</a:t>
            </a:r>
            <a:r>
              <a:rPr lang="en-US" dirty="0" smtClean="0"/>
              <a:t>ADCDAT0</a:t>
            </a:r>
            <a:r>
              <a:rPr lang="zh-CN" altLang="en-US" dirty="0" smtClean="0"/>
              <a:t>寄存器的</a:t>
            </a:r>
            <a:r>
              <a:rPr lang="en-US" dirty="0" smtClean="0"/>
              <a:t>XPDATA</a:t>
            </a:r>
            <a:r>
              <a:rPr lang="zh-CN" altLang="en-US" dirty="0" smtClean="0"/>
              <a:t>域，然后将测量到的</a:t>
            </a:r>
            <a:r>
              <a:rPr lang="en-US" i="1" dirty="0" smtClean="0"/>
              <a:t>y</a:t>
            </a:r>
            <a:r>
              <a:rPr lang="zh-CN" altLang="en-US" dirty="0" smtClean="0"/>
              <a:t>轴数据到</a:t>
            </a:r>
            <a:r>
              <a:rPr lang="en-US" dirty="0" smtClean="0"/>
              <a:t>ADCDAT1</a:t>
            </a:r>
            <a:r>
              <a:rPr lang="zh-CN" altLang="en-US" dirty="0" smtClean="0"/>
              <a:t>的</a:t>
            </a:r>
            <a:r>
              <a:rPr lang="en-US" dirty="0" smtClean="0"/>
              <a:t>YPDATA</a:t>
            </a:r>
            <a:r>
              <a:rPr lang="zh-CN" altLang="en-US" dirty="0" smtClean="0"/>
              <a:t>域。自动（连续）转换之后，触摸屏控制器产生中断源（</a:t>
            </a:r>
            <a:r>
              <a:rPr lang="en-US" dirty="0" smtClean="0"/>
              <a:t>INT_ADC</a:t>
            </a:r>
            <a:r>
              <a:rPr lang="zh-CN" altLang="en-US" dirty="0" smtClean="0"/>
              <a:t>）到中断控制器。自动（连续）</a:t>
            </a:r>
            <a:r>
              <a:rPr lang="en-US" i="1" dirty="0" smtClean="0"/>
              <a:t>x</a:t>
            </a:r>
            <a:r>
              <a:rPr lang="en-US" dirty="0" smtClean="0"/>
              <a:t>/</a:t>
            </a:r>
            <a:r>
              <a:rPr lang="en-US" i="1" dirty="0" smtClean="0"/>
              <a:t>y</a:t>
            </a:r>
            <a:r>
              <a:rPr lang="zh-CN" altLang="en-US" dirty="0" smtClean="0"/>
              <a:t>位置转换模式下的触模屏引脚状况如表</a:t>
            </a:r>
            <a:r>
              <a:rPr lang="en-US" dirty="0" smtClean="0"/>
              <a:t>4-133</a:t>
            </a:r>
            <a:r>
              <a:rPr lang="zh-CN" altLang="en-US" dirty="0" smtClean="0"/>
              <a:t>所示，其时序图如图</a:t>
            </a:r>
            <a:r>
              <a:rPr lang="en-US" dirty="0" smtClean="0"/>
              <a:t>4-27</a:t>
            </a:r>
            <a:r>
              <a:rPr lang="zh-CN" altLang="en-US" dirty="0" smtClean="0"/>
              <a:t>所示。</a:t>
            </a:r>
          </a:p>
          <a:p>
            <a:endParaRPr lang="zh-CN" altLang="en-US" dirty="0"/>
          </a:p>
        </p:txBody>
      </p:sp>
      <p:sp>
        <p:nvSpPr>
          <p:cNvPr id="3" name="标题 2"/>
          <p:cNvSpPr>
            <a:spLocks noGrp="1"/>
          </p:cNvSpPr>
          <p:nvPr>
            <p:ph type="title"/>
          </p:nvPr>
        </p:nvSpPr>
        <p:spPr/>
        <p:txBody>
          <a:bodyPr/>
          <a:lstStyle/>
          <a:p>
            <a:r>
              <a:rPr lang="zh-CN" altLang="en-US" dirty="0" smtClean="0"/>
              <a:t>触摸屏的控制</a:t>
            </a:r>
            <a:endParaRPr lang="zh-CN" altLang="en-US" dirty="0"/>
          </a:p>
        </p:txBody>
      </p:sp>
      <p:pic>
        <p:nvPicPr>
          <p:cNvPr id="26626" name="Picture 2"/>
          <p:cNvPicPr>
            <a:picLocks noChangeAspect="1" noChangeArrowheads="1"/>
          </p:cNvPicPr>
          <p:nvPr/>
        </p:nvPicPr>
        <p:blipFill>
          <a:blip r:embed="rId2"/>
          <a:srcRect/>
          <a:stretch>
            <a:fillRect/>
          </a:stretch>
        </p:blipFill>
        <p:spPr bwMode="auto">
          <a:xfrm>
            <a:off x="609600" y="1357298"/>
            <a:ext cx="8534400" cy="1428750"/>
          </a:xfrm>
          <a:prstGeom prst="rect">
            <a:avLst/>
          </a:prstGeom>
          <a:noFill/>
          <a:ln w="9525">
            <a:noFill/>
            <a:miter lim="800000"/>
            <a:headEnd/>
            <a:tailEnd/>
          </a:ln>
          <a:effectLst/>
        </p:spPr>
      </p:pic>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触摸屏的控制</a:t>
            </a:r>
            <a:endParaRPr lang="zh-CN" altLang="en-US" dirty="0"/>
          </a:p>
        </p:txBody>
      </p:sp>
      <p:pic>
        <p:nvPicPr>
          <p:cNvPr id="27650" name="Picture 2"/>
          <p:cNvPicPr>
            <a:picLocks noGrp="1" noChangeAspect="1" noChangeArrowheads="1"/>
          </p:cNvPicPr>
          <p:nvPr>
            <p:ph idx="1"/>
          </p:nvPr>
        </p:nvPicPr>
        <p:blipFill>
          <a:blip r:embed="rId2"/>
          <a:srcRect/>
          <a:stretch>
            <a:fillRect/>
          </a:stretch>
        </p:blipFill>
        <p:spPr bwMode="auto">
          <a:xfrm>
            <a:off x="1809750" y="1729581"/>
            <a:ext cx="5524500" cy="4029075"/>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触摸屏的控制</a:t>
            </a:r>
            <a:endParaRPr lang="zh-CN" altLang="en-US" dirty="0"/>
          </a:p>
        </p:txBody>
      </p:sp>
      <p:pic>
        <p:nvPicPr>
          <p:cNvPr id="28674" name="Picture 2"/>
          <p:cNvPicPr>
            <a:picLocks noGrp="1" noChangeAspect="1" noChangeArrowheads="1"/>
          </p:cNvPicPr>
          <p:nvPr>
            <p:ph idx="1"/>
          </p:nvPr>
        </p:nvPicPr>
        <p:blipFill>
          <a:blip r:embed="rId2"/>
          <a:srcRect/>
          <a:stretch>
            <a:fillRect/>
          </a:stretch>
        </p:blipFill>
        <p:spPr bwMode="auto">
          <a:xfrm>
            <a:off x="457200" y="1785926"/>
            <a:ext cx="8229600" cy="2846997"/>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733358"/>
          </a:xfrm>
        </p:spPr>
        <p:txBody>
          <a:bodyPr>
            <a:normAutofit fontScale="77500" lnSpcReduction="20000"/>
          </a:bodyPr>
          <a:lstStyle/>
          <a:p>
            <a:r>
              <a:rPr lang="zh-CN" altLang="en-US" dirty="0" smtClean="0"/>
              <a:t>④ 等待中断模式。当触摸屏控制器处于等待中断模式下时，它实际上是在等待触摸笔的点击。在触摸笔点击到触摸屏上时，控制器产生中断信号（</a:t>
            </a:r>
            <a:r>
              <a:rPr lang="en-US" dirty="0" smtClean="0"/>
              <a:t>INC_TC</a:t>
            </a:r>
            <a:r>
              <a:rPr lang="zh-CN" altLang="en-US" dirty="0" smtClean="0"/>
              <a:t>）。中断产生后，就可以通过设置适当的转换模式（分离的</a:t>
            </a:r>
            <a:r>
              <a:rPr lang="en-US" i="1" dirty="0" smtClean="0"/>
              <a:t>x</a:t>
            </a:r>
            <a:r>
              <a:rPr lang="en-US" dirty="0" smtClean="0"/>
              <a:t>/</a:t>
            </a:r>
            <a:r>
              <a:rPr lang="en-US" i="1" dirty="0" smtClean="0"/>
              <a:t>y</a:t>
            </a:r>
            <a:r>
              <a:rPr lang="zh-CN" altLang="en-US" dirty="0" smtClean="0"/>
              <a:t>轴坐标转换模式或自动</a:t>
            </a:r>
            <a:r>
              <a:rPr lang="en-US" i="1" dirty="0" smtClean="0"/>
              <a:t>x</a:t>
            </a:r>
            <a:r>
              <a:rPr lang="en-US" dirty="0" smtClean="0"/>
              <a:t>/</a:t>
            </a:r>
            <a:r>
              <a:rPr lang="en-US" i="1" dirty="0" smtClean="0"/>
              <a:t>y</a:t>
            </a:r>
            <a:r>
              <a:rPr lang="zh-CN" altLang="en-US" dirty="0" smtClean="0"/>
              <a:t>轴坐标转换模式）来读取</a:t>
            </a:r>
            <a:r>
              <a:rPr lang="en-US" i="1" dirty="0" smtClean="0"/>
              <a:t>x</a:t>
            </a:r>
            <a:r>
              <a:rPr lang="zh-CN" altLang="en-US" dirty="0" smtClean="0"/>
              <a:t>和</a:t>
            </a:r>
            <a:r>
              <a:rPr lang="en-US" i="1" dirty="0" smtClean="0"/>
              <a:t>y</a:t>
            </a:r>
            <a:r>
              <a:rPr lang="zh-CN" altLang="en-US" dirty="0" smtClean="0"/>
              <a:t>的位置。等待中断模式下的触模屏引脚状况如表</a:t>
            </a:r>
            <a:r>
              <a:rPr lang="en-US" dirty="0" smtClean="0"/>
              <a:t>4-134</a:t>
            </a:r>
            <a:r>
              <a:rPr lang="zh-CN" altLang="en-US" dirty="0" smtClean="0"/>
              <a:t>所示。</a:t>
            </a:r>
          </a:p>
          <a:p>
            <a:endParaRPr lang="zh-CN" altLang="en-US" dirty="0"/>
          </a:p>
        </p:txBody>
      </p:sp>
      <p:sp>
        <p:nvSpPr>
          <p:cNvPr id="3" name="标题 2"/>
          <p:cNvSpPr>
            <a:spLocks noGrp="1"/>
          </p:cNvSpPr>
          <p:nvPr>
            <p:ph type="title"/>
          </p:nvPr>
        </p:nvSpPr>
        <p:spPr/>
        <p:txBody>
          <a:bodyPr/>
          <a:lstStyle/>
          <a:p>
            <a:r>
              <a:rPr lang="zh-CN" altLang="en-US" dirty="0" smtClean="0"/>
              <a:t>触摸屏的控制</a:t>
            </a:r>
            <a:endParaRPr lang="zh-CN" altLang="en-US" dirty="0"/>
          </a:p>
        </p:txBody>
      </p:sp>
      <p:pic>
        <p:nvPicPr>
          <p:cNvPr id="29698" name="Picture 2"/>
          <p:cNvPicPr>
            <a:picLocks noChangeAspect="1" noChangeArrowheads="1"/>
          </p:cNvPicPr>
          <p:nvPr/>
        </p:nvPicPr>
        <p:blipFill>
          <a:blip r:embed="rId2"/>
          <a:srcRect/>
          <a:stretch>
            <a:fillRect/>
          </a:stretch>
        </p:blipFill>
        <p:spPr bwMode="auto">
          <a:xfrm>
            <a:off x="342900" y="3257557"/>
            <a:ext cx="8458200" cy="1171575"/>
          </a:xfrm>
          <a:prstGeom prst="rect">
            <a:avLst/>
          </a:prstGeom>
          <a:noFill/>
          <a:ln w="9525">
            <a:noFill/>
            <a:miter lim="800000"/>
            <a:headEnd/>
            <a:tailEnd/>
          </a:ln>
          <a:effectLst/>
        </p:spPr>
      </p:pic>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590482"/>
          </a:xfrm>
        </p:spPr>
        <p:txBody>
          <a:bodyPr>
            <a:normAutofit fontScale="85000" lnSpcReduction="10000"/>
          </a:bodyPr>
          <a:lstStyle/>
          <a:p>
            <a:r>
              <a:rPr lang="zh-CN" altLang="en-US" dirty="0" smtClean="0"/>
              <a:t>⑤ 静态（</a:t>
            </a:r>
            <a:r>
              <a:rPr lang="en-US" dirty="0" smtClean="0"/>
              <a:t>Standby</a:t>
            </a:r>
            <a:r>
              <a:rPr lang="zh-CN" altLang="en-US" dirty="0" smtClean="0"/>
              <a:t>）模式。当</a:t>
            </a:r>
            <a:r>
              <a:rPr lang="en-US" dirty="0" smtClean="0"/>
              <a:t>ADCCON</a:t>
            </a:r>
            <a:r>
              <a:rPr lang="zh-CN" altLang="en-US" dirty="0" smtClean="0"/>
              <a:t>寄存器的</a:t>
            </a:r>
            <a:r>
              <a:rPr lang="en-US" dirty="0" smtClean="0"/>
              <a:t>STDBM</a:t>
            </a:r>
            <a:r>
              <a:rPr lang="zh-CN" altLang="en-US" dirty="0" smtClean="0"/>
              <a:t>位被设为</a:t>
            </a:r>
            <a:r>
              <a:rPr lang="en-US" dirty="0" smtClean="0"/>
              <a:t>1</a:t>
            </a:r>
            <a:r>
              <a:rPr lang="zh-CN" altLang="en-US" dirty="0" smtClean="0"/>
              <a:t>时，</a:t>
            </a:r>
            <a:r>
              <a:rPr lang="en-US" dirty="0" smtClean="0"/>
              <a:t>Standby</a:t>
            </a:r>
            <a:r>
              <a:rPr lang="zh-CN" altLang="en-US" dirty="0" smtClean="0"/>
              <a:t>模式被激活。在该模式下，</a:t>
            </a:r>
            <a:r>
              <a:rPr lang="en-US" dirty="0" smtClean="0"/>
              <a:t>A/D</a:t>
            </a:r>
            <a:r>
              <a:rPr lang="zh-CN" altLang="en-US" dirty="0" smtClean="0"/>
              <a:t>转换操作停止，</a:t>
            </a:r>
            <a:r>
              <a:rPr lang="en-US" dirty="0" smtClean="0"/>
              <a:t>ADCDAT0</a:t>
            </a:r>
            <a:r>
              <a:rPr lang="zh-CN" altLang="en-US" dirty="0" smtClean="0"/>
              <a:t>寄存器的</a:t>
            </a:r>
            <a:r>
              <a:rPr lang="en-US" dirty="0" smtClean="0"/>
              <a:t>XPDATA</a:t>
            </a:r>
            <a:r>
              <a:rPr lang="zh-CN" altLang="en-US" dirty="0" smtClean="0"/>
              <a:t>域和</a:t>
            </a:r>
            <a:r>
              <a:rPr lang="en-US" dirty="0" smtClean="0"/>
              <a:t>ADCDAT1</a:t>
            </a:r>
            <a:r>
              <a:rPr lang="zh-CN" altLang="en-US" dirty="0" smtClean="0"/>
              <a:t>寄存器的</a:t>
            </a:r>
            <a:r>
              <a:rPr lang="en-US" dirty="0" smtClean="0"/>
              <a:t>YPDATA</a:t>
            </a:r>
            <a:r>
              <a:rPr lang="zh-CN" altLang="en-US" dirty="0" smtClean="0"/>
              <a:t>（正常</a:t>
            </a:r>
            <a:r>
              <a:rPr lang="en-US" dirty="0" smtClean="0"/>
              <a:t>ADC</a:t>
            </a:r>
            <a:r>
              <a:rPr lang="zh-CN" altLang="en-US" dirty="0" smtClean="0"/>
              <a:t>）域保持着先前转换所得的值。</a:t>
            </a:r>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触摸屏的控制</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8"/>
            <a:ext cx="8229600" cy="5019506"/>
          </a:xfrm>
        </p:spPr>
        <p:txBody>
          <a:bodyPr>
            <a:normAutofit fontScale="85000" lnSpcReduction="20000"/>
          </a:bodyPr>
          <a:lstStyle/>
          <a:p>
            <a:r>
              <a:rPr lang="en-US" altLang="zh-CN" dirty="0" smtClean="0"/>
              <a:t>【</a:t>
            </a:r>
            <a:r>
              <a:rPr lang="zh-CN" altLang="en-US" dirty="0" smtClean="0"/>
              <a:t>例</a:t>
            </a:r>
            <a:r>
              <a:rPr lang="en-US" b="1" dirty="0" smtClean="0"/>
              <a:t>4-5</a:t>
            </a:r>
            <a:r>
              <a:rPr lang="en-US" altLang="zh-CN" dirty="0" smtClean="0"/>
              <a:t>】  </a:t>
            </a:r>
            <a:r>
              <a:rPr lang="zh-CN" altLang="en-US" dirty="0" smtClean="0"/>
              <a:t>调节</a:t>
            </a:r>
            <a:r>
              <a:rPr lang="en-US" dirty="0" smtClean="0"/>
              <a:t>A/D</a:t>
            </a:r>
            <a:r>
              <a:rPr lang="zh-CN" altLang="en-US" dirty="0" smtClean="0"/>
              <a:t>转换测试程序。</a:t>
            </a:r>
          </a:p>
          <a:p>
            <a:r>
              <a:rPr lang="zh-CN" altLang="en-US" dirty="0" smtClean="0"/>
              <a:t>功能：调节</a:t>
            </a:r>
            <a:r>
              <a:rPr lang="en-US" dirty="0" smtClean="0"/>
              <a:t>A/D</a:t>
            </a:r>
            <a:r>
              <a:rPr lang="zh-CN" altLang="en-US" dirty="0" smtClean="0"/>
              <a:t>转换时的输入电位器，从串行口</a:t>
            </a:r>
            <a:r>
              <a:rPr lang="en-US" dirty="0" smtClean="0"/>
              <a:t>0</a:t>
            </a:r>
            <a:r>
              <a:rPr lang="zh-CN" altLang="en-US" dirty="0" smtClean="0"/>
              <a:t>输出</a:t>
            </a:r>
            <a:r>
              <a:rPr lang="en-US" dirty="0" smtClean="0"/>
              <a:t>A/D</a:t>
            </a:r>
            <a:r>
              <a:rPr lang="zh-CN" altLang="en-US" dirty="0" smtClean="0"/>
              <a:t>转换结果数值。</a:t>
            </a:r>
          </a:p>
          <a:p>
            <a:r>
              <a:rPr lang="zh-CN" altLang="en-US" dirty="0" smtClean="0"/>
              <a:t>主参考代码如下：</a:t>
            </a:r>
          </a:p>
          <a:p>
            <a:r>
              <a:rPr lang="en-US" dirty="0" smtClean="0"/>
              <a:t> </a:t>
            </a:r>
            <a:endParaRPr lang="zh-CN" altLang="en-US" dirty="0" smtClean="0"/>
          </a:p>
          <a:p>
            <a:r>
              <a:rPr lang="en-US" dirty="0" err="1" smtClean="0"/>
              <a:t>int</a:t>
            </a:r>
            <a:r>
              <a:rPr lang="en-US" dirty="0" smtClean="0"/>
              <a:t> main(void)</a:t>
            </a:r>
            <a:endParaRPr lang="zh-CN" altLang="en-US" dirty="0" smtClean="0"/>
          </a:p>
          <a:p>
            <a:r>
              <a:rPr lang="en-US" dirty="0" smtClean="0"/>
              <a:t>{</a:t>
            </a:r>
            <a:endParaRPr lang="zh-CN" altLang="en-US" dirty="0" smtClean="0"/>
          </a:p>
          <a:p>
            <a:r>
              <a:rPr lang="en-US" dirty="0" smtClean="0"/>
              <a:t>    </a:t>
            </a:r>
            <a:r>
              <a:rPr lang="en-US" dirty="0" err="1" smtClean="0"/>
              <a:t>int</a:t>
            </a:r>
            <a:r>
              <a:rPr lang="en-US" dirty="0" smtClean="0"/>
              <a:t> </a:t>
            </a:r>
            <a:r>
              <a:rPr lang="en-US" dirty="0" err="1" smtClean="0"/>
              <a:t>i,j</a:t>
            </a:r>
            <a:r>
              <a:rPr lang="en-US" dirty="0" smtClean="0"/>
              <a:t>; </a:t>
            </a:r>
            <a:endParaRPr lang="zh-CN" altLang="en-US" dirty="0" smtClean="0"/>
          </a:p>
          <a:p>
            <a:r>
              <a:rPr lang="en-US" dirty="0" smtClean="0"/>
              <a:t>    float d;</a:t>
            </a:r>
            <a:endParaRPr lang="zh-CN" altLang="en-US" dirty="0" smtClean="0"/>
          </a:p>
          <a:p>
            <a:r>
              <a:rPr lang="en-US" dirty="0" smtClean="0"/>
              <a:t>    </a:t>
            </a:r>
            <a:r>
              <a:rPr lang="en-US" dirty="0" err="1" smtClean="0"/>
              <a:t>ARMTargetInit</a:t>
            </a:r>
            <a:r>
              <a:rPr lang="en-US" dirty="0" smtClean="0"/>
              <a:t>(); 			//</a:t>
            </a:r>
            <a:r>
              <a:rPr lang="zh-CN" altLang="en-US" dirty="0" smtClean="0"/>
              <a:t>开发版初始化</a:t>
            </a:r>
          </a:p>
          <a:p>
            <a:r>
              <a:rPr lang="en-US" dirty="0" smtClean="0"/>
              <a:t>    </a:t>
            </a:r>
            <a:r>
              <a:rPr lang="en-US" dirty="0" err="1" smtClean="0"/>
              <a:t>init_ADdevice</a:t>
            </a:r>
            <a:r>
              <a:rPr lang="en-US" dirty="0" smtClean="0"/>
              <a:t>();           			//A/D</a:t>
            </a:r>
            <a:r>
              <a:rPr lang="zh-CN" altLang="en-US" dirty="0" smtClean="0"/>
              <a:t>初始化</a:t>
            </a:r>
          </a:p>
          <a:p>
            <a:r>
              <a:rPr lang="en-US" dirty="0" smtClean="0"/>
              <a:t>    </a:t>
            </a:r>
            <a:r>
              <a:rPr lang="en-US" dirty="0" err="1" smtClean="0"/>
              <a:t>Uart_Printf</a:t>
            </a:r>
            <a:r>
              <a:rPr lang="en-US" dirty="0" smtClean="0"/>
              <a:t>(0,"\n");</a:t>
            </a:r>
            <a:endParaRPr lang="zh-CN" altLang="en-US" dirty="0" smtClean="0"/>
          </a:p>
          <a:p>
            <a:r>
              <a:rPr lang="en-US" dirty="0" smtClean="0"/>
              <a:t>    While (1)</a:t>
            </a:r>
            <a:endParaRPr lang="zh-CN" altLang="en-US" dirty="0" smtClean="0"/>
          </a:p>
        </p:txBody>
      </p:sp>
      <p:sp>
        <p:nvSpPr>
          <p:cNvPr id="2" name="标题 1"/>
          <p:cNvSpPr>
            <a:spLocks noGrp="1"/>
          </p:cNvSpPr>
          <p:nvPr>
            <p:ph type="title"/>
          </p:nvPr>
        </p:nvSpPr>
        <p:spPr>
          <a:xfrm>
            <a:off x="500034" y="285728"/>
            <a:ext cx="8229600" cy="1143000"/>
          </a:xfrm>
        </p:spPr>
        <p:txBody>
          <a:bodyPr>
            <a:normAutofit/>
          </a:bodyPr>
          <a:lstStyle/>
          <a:p>
            <a:r>
              <a:rPr lang="en-US" dirty="0" smtClean="0"/>
              <a:t> A/D</a:t>
            </a:r>
            <a:r>
              <a:rPr lang="zh-CN" altLang="en-US" dirty="0" smtClean="0"/>
              <a:t>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2804928"/>
          </a:xfrm>
        </p:spPr>
        <p:txBody>
          <a:bodyPr>
            <a:normAutofit fontScale="77500" lnSpcReduction="20000"/>
          </a:bodyPr>
          <a:lstStyle/>
          <a:p>
            <a:r>
              <a:rPr lang="en-US" dirty="0" smtClean="0"/>
              <a:t>S3C2410X</a:t>
            </a:r>
            <a:r>
              <a:rPr lang="zh-CN" altLang="en-US" dirty="0" smtClean="0"/>
              <a:t>中触摸屏接口的相关寄存器主要有：</a:t>
            </a:r>
            <a:r>
              <a:rPr lang="en-US" dirty="0" smtClean="0"/>
              <a:t>A/D</a:t>
            </a:r>
            <a:r>
              <a:rPr lang="zh-CN" altLang="en-US" dirty="0" smtClean="0"/>
              <a:t>采样控制寄存器</a:t>
            </a:r>
            <a:r>
              <a:rPr lang="en-US" dirty="0" smtClean="0"/>
              <a:t>ADCCON</a:t>
            </a:r>
            <a:r>
              <a:rPr lang="zh-CN" altLang="en-US" dirty="0" smtClean="0"/>
              <a:t>，</a:t>
            </a:r>
            <a:r>
              <a:rPr lang="en-US" dirty="0" smtClean="0"/>
              <a:t> ADC</a:t>
            </a:r>
            <a:r>
              <a:rPr lang="zh-CN" altLang="en-US" dirty="0" smtClean="0"/>
              <a:t>转换数据寄存器（</a:t>
            </a:r>
            <a:r>
              <a:rPr lang="en-US" dirty="0" smtClean="0"/>
              <a:t>ADCDAT0</a:t>
            </a:r>
            <a:r>
              <a:rPr lang="zh-CN" altLang="en-US" dirty="0" smtClean="0"/>
              <a:t>），</a:t>
            </a:r>
            <a:r>
              <a:rPr lang="en-US" dirty="0" smtClean="0"/>
              <a:t>ADC</a:t>
            </a:r>
            <a:r>
              <a:rPr lang="zh-CN" altLang="en-US" dirty="0" smtClean="0"/>
              <a:t>转换数据寄存器（</a:t>
            </a:r>
            <a:r>
              <a:rPr lang="en-US" dirty="0" smtClean="0"/>
              <a:t>ADCDAT1</a:t>
            </a:r>
            <a:r>
              <a:rPr lang="zh-CN" altLang="en-US" dirty="0" smtClean="0"/>
              <a:t>），</a:t>
            </a:r>
            <a:r>
              <a:rPr lang="en-US" dirty="0" smtClean="0"/>
              <a:t>ADC</a:t>
            </a:r>
            <a:r>
              <a:rPr lang="zh-CN" altLang="en-US" dirty="0" smtClean="0"/>
              <a:t>触摸屏控制寄存器（</a:t>
            </a:r>
            <a:r>
              <a:rPr lang="en-US" dirty="0" smtClean="0"/>
              <a:t>ADCTSC</a:t>
            </a:r>
            <a:r>
              <a:rPr lang="zh-CN" altLang="en-US" dirty="0" smtClean="0"/>
              <a:t>），</a:t>
            </a:r>
            <a:r>
              <a:rPr lang="en-US" dirty="0" smtClean="0"/>
              <a:t>ADC</a:t>
            </a:r>
            <a:r>
              <a:rPr lang="zh-CN" altLang="en-US" dirty="0" smtClean="0"/>
              <a:t>开始延迟寄存器（</a:t>
            </a:r>
            <a:r>
              <a:rPr lang="en-US" dirty="0" smtClean="0"/>
              <a:t>ADCDLY</a:t>
            </a:r>
            <a:r>
              <a:rPr lang="zh-CN" altLang="en-US" dirty="0" smtClean="0"/>
              <a:t>）。</a:t>
            </a:r>
          </a:p>
          <a:p>
            <a:r>
              <a:rPr lang="zh-CN" altLang="en-US" dirty="0" smtClean="0"/>
              <a:t>（</a:t>
            </a:r>
            <a:r>
              <a:rPr lang="en-US" dirty="0" smtClean="0"/>
              <a:t>1</a:t>
            </a:r>
            <a:r>
              <a:rPr lang="zh-CN" altLang="en-US" dirty="0" smtClean="0"/>
              <a:t>）</a:t>
            </a:r>
            <a:r>
              <a:rPr lang="en-US" dirty="0" smtClean="0"/>
              <a:t>A/D</a:t>
            </a:r>
            <a:r>
              <a:rPr lang="zh-CN" altLang="en-US" dirty="0" smtClean="0"/>
              <a:t>采样控制寄存器（</a:t>
            </a:r>
            <a:r>
              <a:rPr lang="en-US" dirty="0" smtClean="0"/>
              <a:t>ADCCON</a:t>
            </a:r>
            <a:r>
              <a:rPr lang="zh-CN" altLang="en-US" dirty="0" smtClean="0"/>
              <a:t>）及其位描述的说明参见表</a:t>
            </a:r>
            <a:r>
              <a:rPr lang="en-US" dirty="0" smtClean="0"/>
              <a:t>4-77</a:t>
            </a:r>
            <a:r>
              <a:rPr lang="zh-CN" altLang="en-US" dirty="0" smtClean="0"/>
              <a:t>和表</a:t>
            </a:r>
            <a:r>
              <a:rPr lang="en-US" dirty="0" smtClean="0"/>
              <a:t>4-78</a:t>
            </a:r>
            <a:r>
              <a:rPr lang="zh-CN" altLang="en-US" dirty="0" smtClean="0"/>
              <a:t>。</a:t>
            </a:r>
          </a:p>
          <a:p>
            <a:r>
              <a:rPr lang="zh-CN" altLang="en-US" dirty="0" smtClean="0"/>
              <a:t>（</a:t>
            </a:r>
            <a:r>
              <a:rPr lang="en-US" dirty="0" smtClean="0"/>
              <a:t>2</a:t>
            </a:r>
            <a:r>
              <a:rPr lang="zh-CN" altLang="en-US" dirty="0" smtClean="0"/>
              <a:t>）</a:t>
            </a:r>
            <a:r>
              <a:rPr lang="en-US" dirty="0" smtClean="0"/>
              <a:t>AD </a:t>
            </a:r>
            <a:r>
              <a:rPr lang="zh-CN" altLang="en-US" dirty="0" smtClean="0"/>
              <a:t>转换结果数据寄存器（</a:t>
            </a:r>
            <a:r>
              <a:rPr lang="en-US" dirty="0" smtClean="0"/>
              <a:t>ADCDAT0</a:t>
            </a:r>
            <a:r>
              <a:rPr lang="zh-CN" altLang="en-US" dirty="0" smtClean="0"/>
              <a:t>、</a:t>
            </a:r>
            <a:r>
              <a:rPr lang="en-US" dirty="0" smtClean="0"/>
              <a:t>ADCDAT1</a:t>
            </a:r>
            <a:r>
              <a:rPr lang="zh-CN" altLang="en-US" dirty="0" smtClean="0"/>
              <a:t>）及其位描述参见表</a:t>
            </a:r>
            <a:r>
              <a:rPr lang="en-US" dirty="0" smtClean="0"/>
              <a:t> 4-79</a:t>
            </a:r>
            <a:r>
              <a:rPr lang="zh-CN" altLang="en-US" dirty="0" smtClean="0"/>
              <a:t>和</a:t>
            </a:r>
            <a:r>
              <a:rPr lang="en-US" dirty="0" smtClean="0"/>
              <a:t>    </a:t>
            </a:r>
            <a:r>
              <a:rPr lang="zh-CN" altLang="en-US" dirty="0" smtClean="0"/>
              <a:t>表</a:t>
            </a:r>
            <a:r>
              <a:rPr lang="en-US" dirty="0" smtClean="0"/>
              <a:t>4-80</a:t>
            </a:r>
            <a:r>
              <a:rPr lang="zh-CN" altLang="en-US" dirty="0" smtClean="0"/>
              <a:t>。</a:t>
            </a:r>
          </a:p>
          <a:p>
            <a:r>
              <a:rPr lang="zh-CN" altLang="en-US" dirty="0" smtClean="0"/>
              <a:t>（</a:t>
            </a:r>
            <a:r>
              <a:rPr lang="en-US" dirty="0" smtClean="0"/>
              <a:t>3</a:t>
            </a:r>
            <a:r>
              <a:rPr lang="zh-CN" altLang="en-US" dirty="0" smtClean="0"/>
              <a:t>）</a:t>
            </a:r>
            <a:r>
              <a:rPr lang="en-US" dirty="0" smtClean="0"/>
              <a:t>ADC</a:t>
            </a:r>
            <a:r>
              <a:rPr lang="zh-CN" altLang="en-US" dirty="0" smtClean="0"/>
              <a:t>触摸屏控制寄存器（</a:t>
            </a:r>
            <a:r>
              <a:rPr lang="en-US" dirty="0" smtClean="0"/>
              <a:t>ADCTSC</a:t>
            </a:r>
            <a:r>
              <a:rPr lang="zh-CN" altLang="en-US" dirty="0" smtClean="0"/>
              <a:t>）及其位描述如表</a:t>
            </a:r>
            <a:r>
              <a:rPr lang="en-US" dirty="0" smtClean="0"/>
              <a:t>4-135</a:t>
            </a:r>
            <a:r>
              <a:rPr lang="zh-CN" altLang="en-US" dirty="0" smtClean="0"/>
              <a:t>和表</a:t>
            </a:r>
            <a:r>
              <a:rPr lang="en-US" dirty="0" smtClean="0"/>
              <a:t>4-136</a:t>
            </a:r>
            <a:r>
              <a:rPr lang="zh-CN" altLang="en-US" dirty="0" smtClean="0"/>
              <a:t>所示。</a:t>
            </a:r>
          </a:p>
          <a:p>
            <a:endParaRPr lang="zh-CN" altLang="en-US" dirty="0"/>
          </a:p>
        </p:txBody>
      </p:sp>
      <p:sp>
        <p:nvSpPr>
          <p:cNvPr id="3" name="标题 2"/>
          <p:cNvSpPr>
            <a:spLocks noGrp="1"/>
          </p:cNvSpPr>
          <p:nvPr>
            <p:ph type="title"/>
          </p:nvPr>
        </p:nvSpPr>
        <p:spPr/>
        <p:txBody>
          <a:bodyPr>
            <a:normAutofit fontScale="90000"/>
          </a:bodyPr>
          <a:lstStyle/>
          <a:p>
            <a:r>
              <a:rPr lang="en-US" dirty="0" smtClean="0"/>
              <a:t>S3C2410X</a:t>
            </a:r>
            <a:r>
              <a:rPr lang="zh-CN" altLang="en-US" dirty="0" smtClean="0"/>
              <a:t>中触摸屏接口的相关寄存器</a:t>
            </a: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1428728" y="4429132"/>
            <a:ext cx="6410325" cy="876300"/>
          </a:xfrm>
          <a:prstGeom prst="rect">
            <a:avLst/>
          </a:prstGeom>
          <a:noFill/>
          <a:ln w="9525">
            <a:noFill/>
            <a:miter lim="800000"/>
            <a:headEnd/>
            <a:tailEnd/>
          </a:ln>
          <a:effectLst/>
        </p:spPr>
      </p:pic>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dirty="0" smtClean="0"/>
              <a:t>S3C2410X</a:t>
            </a:r>
            <a:r>
              <a:rPr lang="zh-CN" altLang="en-US" dirty="0" smtClean="0"/>
              <a:t>中触摸屏接口的相关寄存器</a:t>
            </a:r>
            <a:endParaRPr lang="zh-CN" altLang="en-US" dirty="0"/>
          </a:p>
        </p:txBody>
      </p:sp>
      <p:pic>
        <p:nvPicPr>
          <p:cNvPr id="6" name="Picture 2"/>
          <p:cNvPicPr>
            <a:picLocks noGrp="1" noChangeAspect="1" noChangeArrowheads="1"/>
          </p:cNvPicPr>
          <p:nvPr>
            <p:ph idx="1"/>
          </p:nvPr>
        </p:nvPicPr>
        <p:blipFill>
          <a:blip r:embed="rId2"/>
          <a:srcRect/>
          <a:stretch>
            <a:fillRect/>
          </a:stretch>
        </p:blipFill>
        <p:spPr bwMode="auto">
          <a:xfrm>
            <a:off x="1357290" y="1285860"/>
            <a:ext cx="6535414" cy="4525962"/>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dirty="0" smtClean="0"/>
              <a:t>S3C2410X</a:t>
            </a:r>
            <a:r>
              <a:rPr lang="zh-CN" altLang="en-US" dirty="0" smtClean="0"/>
              <a:t>中触摸屏接口的相关寄存器</a:t>
            </a:r>
            <a:endParaRPr lang="zh-CN" altLang="en-US" dirty="0"/>
          </a:p>
        </p:txBody>
      </p:sp>
      <p:pic>
        <p:nvPicPr>
          <p:cNvPr id="31747" name="Picture 3"/>
          <p:cNvPicPr>
            <a:picLocks noGrp="1" noChangeAspect="1" noChangeArrowheads="1"/>
          </p:cNvPicPr>
          <p:nvPr>
            <p:ph idx="1"/>
          </p:nvPr>
        </p:nvPicPr>
        <p:blipFill>
          <a:blip r:embed="rId2"/>
          <a:srcRect/>
          <a:stretch>
            <a:fillRect/>
          </a:stretch>
        </p:blipFill>
        <p:spPr bwMode="auto">
          <a:xfrm>
            <a:off x="1071538" y="1571612"/>
            <a:ext cx="6962775" cy="3743325"/>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47500" lnSpcReduction="20000"/>
          </a:bodyPr>
          <a:lstStyle/>
          <a:p>
            <a:r>
              <a:rPr lang="en-US" altLang="zh-CN" dirty="0" smtClean="0"/>
              <a:t>【</a:t>
            </a:r>
            <a:r>
              <a:rPr lang="zh-CN" altLang="en-US" dirty="0" smtClean="0"/>
              <a:t>例</a:t>
            </a:r>
            <a:r>
              <a:rPr lang="en-US" b="1" dirty="0" smtClean="0"/>
              <a:t>4-10</a:t>
            </a:r>
            <a:r>
              <a:rPr lang="en-US" altLang="zh-CN" dirty="0" smtClean="0"/>
              <a:t>】</a:t>
            </a:r>
            <a:r>
              <a:rPr lang="en-US" dirty="0" smtClean="0"/>
              <a:t>  </a:t>
            </a:r>
            <a:r>
              <a:rPr lang="zh-CN" altLang="en-US" dirty="0" smtClean="0"/>
              <a:t>触摸屏测试程序。</a:t>
            </a:r>
          </a:p>
          <a:p>
            <a:r>
              <a:rPr lang="zh-CN" altLang="en-US" dirty="0" smtClean="0"/>
              <a:t>主程序如下：</a:t>
            </a:r>
          </a:p>
          <a:p>
            <a:r>
              <a:rPr lang="en-US" dirty="0" err="1" smtClean="0"/>
              <a:t>int</a:t>
            </a:r>
            <a:r>
              <a:rPr lang="en-US" dirty="0" smtClean="0"/>
              <a:t> main(void)</a:t>
            </a:r>
            <a:endParaRPr lang="zh-CN" altLang="en-US" dirty="0" smtClean="0"/>
          </a:p>
          <a:p>
            <a:r>
              <a:rPr lang="en-US" dirty="0" smtClean="0"/>
              <a:t>{</a:t>
            </a:r>
            <a:endParaRPr lang="zh-CN" altLang="en-US" dirty="0" smtClean="0"/>
          </a:p>
          <a:p>
            <a:r>
              <a:rPr lang="en-US" dirty="0" smtClean="0"/>
              <a:t>    </a:t>
            </a:r>
            <a:r>
              <a:rPr lang="en-US" dirty="0" err="1" smtClean="0"/>
              <a:t>ARMTargetInit</a:t>
            </a:r>
            <a:r>
              <a:rPr lang="en-US" dirty="0" smtClean="0"/>
              <a:t>();    	//</a:t>
            </a:r>
            <a:r>
              <a:rPr lang="zh-CN" altLang="en-US" dirty="0" smtClean="0"/>
              <a:t>开发版初始化</a:t>
            </a:r>
          </a:p>
          <a:p>
            <a:r>
              <a:rPr lang="en-US" dirty="0" smtClean="0"/>
              <a:t>    </a:t>
            </a:r>
            <a:r>
              <a:rPr lang="en-US" dirty="0" err="1" smtClean="0"/>
              <a:t>TchScr_init</a:t>
            </a:r>
            <a:r>
              <a:rPr lang="en-US" dirty="0" smtClean="0"/>
              <a:t>();        	//</a:t>
            </a:r>
            <a:r>
              <a:rPr lang="zh-CN" altLang="en-US" dirty="0" smtClean="0"/>
              <a:t>触摸屏初始化</a:t>
            </a:r>
          </a:p>
          <a:p>
            <a:r>
              <a:rPr lang="en-US" dirty="0" smtClean="0"/>
              <a:t>    </a:t>
            </a:r>
            <a:r>
              <a:rPr lang="en-US" dirty="0" err="1" smtClean="0"/>
              <a:t>TchScr_Test</a:t>
            </a:r>
            <a:r>
              <a:rPr lang="en-US" dirty="0" smtClean="0"/>
              <a:t>();        	//</a:t>
            </a:r>
            <a:r>
              <a:rPr lang="zh-CN" altLang="en-US" dirty="0" smtClean="0"/>
              <a:t>触摸屏测试</a:t>
            </a:r>
          </a:p>
          <a:p>
            <a:r>
              <a:rPr lang="en-US" dirty="0" smtClean="0"/>
              <a:t>}    </a:t>
            </a:r>
            <a:endParaRPr lang="zh-CN" altLang="en-US" dirty="0" smtClean="0"/>
          </a:p>
          <a:p>
            <a:r>
              <a:rPr lang="en-US" dirty="0" smtClean="0"/>
              <a:t> </a:t>
            </a:r>
            <a:endParaRPr lang="zh-CN" altLang="en-US" dirty="0" smtClean="0"/>
          </a:p>
          <a:p>
            <a:r>
              <a:rPr lang="zh-CN" altLang="en-US" dirty="0" smtClean="0"/>
              <a:t>主要的定义及实现函数：</a:t>
            </a:r>
          </a:p>
          <a:p>
            <a:r>
              <a:rPr lang="en-US" dirty="0" smtClean="0"/>
              <a:t> </a:t>
            </a:r>
            <a:endParaRPr lang="zh-CN" altLang="en-US" dirty="0" smtClean="0"/>
          </a:p>
          <a:p>
            <a:r>
              <a:rPr lang="en-US" dirty="0" smtClean="0"/>
              <a:t>/*</a:t>
            </a:r>
            <a:r>
              <a:rPr lang="zh-CN" altLang="en-US" dirty="0" smtClean="0"/>
              <a:t>复用功能管脚定义宏</a:t>
            </a:r>
            <a:r>
              <a:rPr lang="en-US" dirty="0" smtClean="0"/>
              <a:t>*/</a:t>
            </a:r>
            <a:endParaRPr lang="zh-CN" altLang="en-US" dirty="0" smtClean="0"/>
          </a:p>
          <a:p>
            <a:r>
              <a:rPr lang="en-US" dirty="0" smtClean="0"/>
              <a:t>#define </a:t>
            </a:r>
            <a:r>
              <a:rPr lang="en-US" dirty="0" err="1" smtClean="0"/>
              <a:t>nYPON</a:t>
            </a:r>
            <a:r>
              <a:rPr lang="en-US" dirty="0" smtClean="0"/>
              <a:t> 0x3</a:t>
            </a:r>
            <a:endParaRPr lang="zh-CN" altLang="en-US" dirty="0" smtClean="0"/>
          </a:p>
          <a:p>
            <a:r>
              <a:rPr lang="en-US" dirty="0" smtClean="0"/>
              <a:t>#define YMON 0x3</a:t>
            </a:r>
            <a:endParaRPr lang="zh-CN" altLang="en-US" dirty="0" smtClean="0"/>
          </a:p>
          <a:p>
            <a:r>
              <a:rPr lang="en-US" dirty="0" smtClean="0"/>
              <a:t>#define </a:t>
            </a:r>
            <a:r>
              <a:rPr lang="en-US" dirty="0" err="1" smtClean="0"/>
              <a:t>nXPON</a:t>
            </a:r>
            <a:r>
              <a:rPr lang="en-US" dirty="0" smtClean="0"/>
              <a:t> 0x3</a:t>
            </a:r>
            <a:endParaRPr lang="zh-CN" altLang="en-US" dirty="0" smtClean="0"/>
          </a:p>
          <a:p>
            <a:r>
              <a:rPr lang="en-US" dirty="0" smtClean="0"/>
              <a:t>#define XMON 0x3</a:t>
            </a:r>
            <a:endParaRPr lang="zh-CN" altLang="en-US" dirty="0" smtClean="0"/>
          </a:p>
          <a:p>
            <a:r>
              <a:rPr lang="en-US" dirty="0" smtClean="0"/>
              <a:t>/*ACDCON</a:t>
            </a:r>
            <a:r>
              <a:rPr lang="zh-CN" altLang="en-US" dirty="0" smtClean="0"/>
              <a:t>宏</a:t>
            </a:r>
            <a:r>
              <a:rPr lang="en-US" dirty="0" smtClean="0"/>
              <a:t>*/</a:t>
            </a:r>
            <a:endParaRPr lang="zh-CN" altLang="en-US" dirty="0" smtClean="0"/>
          </a:p>
          <a:p>
            <a:r>
              <a:rPr lang="en-US" dirty="0" smtClean="0"/>
              <a:t>#define ECFLG_END 1	//A/D</a:t>
            </a:r>
            <a:r>
              <a:rPr lang="zh-CN" altLang="en-US" dirty="0" smtClean="0"/>
              <a:t>转换结束的标志</a:t>
            </a:r>
          </a:p>
          <a:p>
            <a:r>
              <a:rPr lang="en-US" dirty="0" smtClean="0"/>
              <a:t>#define </a:t>
            </a:r>
            <a:r>
              <a:rPr lang="en-US" dirty="0" err="1" smtClean="0"/>
              <a:t>PRSCEN_Enable</a:t>
            </a:r>
            <a:r>
              <a:rPr lang="en-US" dirty="0" smtClean="0"/>
              <a:t> 1 	//A/D</a:t>
            </a:r>
            <a:r>
              <a:rPr lang="zh-CN" altLang="en-US" dirty="0" smtClean="0"/>
              <a:t>转换时钟使能</a:t>
            </a:r>
          </a:p>
          <a:p>
            <a:r>
              <a:rPr lang="en-US" dirty="0" smtClean="0"/>
              <a:t>#define PRSCVL 49      	//A/D</a:t>
            </a:r>
            <a:r>
              <a:rPr lang="zh-CN" altLang="en-US" dirty="0" smtClean="0"/>
              <a:t>转换时钟预标定参数</a:t>
            </a:r>
          </a:p>
          <a:p>
            <a:endParaRPr lang="zh-CN" altLang="en-US" b="1" dirty="0"/>
          </a:p>
        </p:txBody>
      </p:sp>
      <p:sp>
        <p:nvSpPr>
          <p:cNvPr id="3" name="标题 2"/>
          <p:cNvSpPr>
            <a:spLocks noGrp="1"/>
          </p:cNvSpPr>
          <p:nvPr>
            <p:ph type="title"/>
          </p:nvPr>
        </p:nvSpPr>
        <p:spPr/>
        <p:txBody>
          <a:bodyPr/>
          <a:lstStyle/>
          <a:p>
            <a:r>
              <a:rPr lang="zh-CN" altLang="en-US" dirty="0" smtClean="0"/>
              <a:t>触摸屏编程实例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47500" lnSpcReduction="20000"/>
          </a:bodyPr>
          <a:lstStyle/>
          <a:p>
            <a:r>
              <a:rPr lang="en-US" dirty="0" smtClean="0"/>
              <a:t>#define SEL_MUX 7       	//</a:t>
            </a:r>
            <a:r>
              <a:rPr lang="zh-CN" altLang="en-US" dirty="0" smtClean="0"/>
              <a:t>选择需要进行转换的</a:t>
            </a:r>
            <a:r>
              <a:rPr lang="en-US" dirty="0" smtClean="0"/>
              <a:t>ADC </a:t>
            </a:r>
            <a:r>
              <a:rPr lang="zh-CN" altLang="en-US" dirty="0" smtClean="0"/>
              <a:t>信道（</a:t>
            </a:r>
            <a:r>
              <a:rPr lang="en-US" dirty="0" err="1" smtClean="0"/>
              <a:t>xp</a:t>
            </a:r>
            <a:r>
              <a:rPr lang="zh-CN" altLang="en-US" dirty="0" smtClean="0"/>
              <a:t>）</a:t>
            </a:r>
          </a:p>
          <a:p>
            <a:r>
              <a:rPr lang="en-US" dirty="0" smtClean="0"/>
              <a:t>#define STDBM_NORMAL 0     	//</a:t>
            </a:r>
            <a:r>
              <a:rPr lang="zh-CN" altLang="en-US" dirty="0" smtClean="0"/>
              <a:t>正常模式</a:t>
            </a:r>
          </a:p>
          <a:p>
            <a:r>
              <a:rPr lang="en-US" dirty="0" smtClean="0"/>
              <a:t>#define STDBM_STANDBY 1  	//</a:t>
            </a:r>
            <a:r>
              <a:rPr lang="zh-CN" altLang="en-US" dirty="0" smtClean="0"/>
              <a:t>闲置模式</a:t>
            </a:r>
          </a:p>
          <a:p>
            <a:r>
              <a:rPr lang="en-US" dirty="0" smtClean="0"/>
              <a:t>#define READ_START 0    	//A/D</a:t>
            </a:r>
            <a:r>
              <a:rPr lang="zh-CN" altLang="en-US" dirty="0" smtClean="0"/>
              <a:t>转换由读数据开始</a:t>
            </a:r>
            <a:r>
              <a:rPr lang="en-US" dirty="0" smtClean="0"/>
              <a:t>. 0 = </a:t>
            </a:r>
            <a:r>
              <a:rPr lang="zh-CN" altLang="en-US" dirty="0" smtClean="0"/>
              <a:t>禁止由读操作开始转换</a:t>
            </a:r>
          </a:p>
          <a:p>
            <a:r>
              <a:rPr lang="en-US" dirty="0" smtClean="0"/>
              <a:t>#define ENABLE_START 0      	//A/D</a:t>
            </a:r>
            <a:r>
              <a:rPr lang="zh-CN" altLang="en-US" dirty="0" smtClean="0"/>
              <a:t>由设置该位启动</a:t>
            </a:r>
            <a:r>
              <a:rPr lang="en-US" dirty="0" smtClean="0"/>
              <a:t>A/D</a:t>
            </a:r>
            <a:r>
              <a:rPr lang="zh-CN" altLang="en-US" dirty="0" smtClean="0"/>
              <a:t>转换</a:t>
            </a:r>
            <a:r>
              <a:rPr lang="en-US" dirty="0" smtClean="0"/>
              <a:t>. 0 = </a:t>
            </a:r>
            <a:r>
              <a:rPr lang="zh-CN" altLang="en-US" dirty="0" smtClean="0"/>
              <a:t>无操作</a:t>
            </a:r>
          </a:p>
          <a:p>
            <a:r>
              <a:rPr lang="en-US" dirty="0" smtClean="0"/>
              <a:t>/*ADC </a:t>
            </a:r>
            <a:r>
              <a:rPr lang="zh-CN" altLang="en-US" dirty="0" smtClean="0"/>
              <a:t>触摸屏控制寄存器宏</a:t>
            </a:r>
            <a:r>
              <a:rPr lang="en-US" dirty="0" smtClean="0"/>
              <a:t>*/</a:t>
            </a:r>
            <a:endParaRPr lang="zh-CN" altLang="en-US" dirty="0" smtClean="0"/>
          </a:p>
          <a:p>
            <a:r>
              <a:rPr lang="en-US" dirty="0" smtClean="0"/>
              <a:t>#define </a:t>
            </a:r>
            <a:r>
              <a:rPr lang="en-US" dirty="0" err="1" smtClean="0"/>
              <a:t>YM_SEN_Hi_Z</a:t>
            </a:r>
            <a:r>
              <a:rPr lang="en-US" dirty="0" smtClean="0"/>
              <a:t> 0        	//YM=Hi-Z</a:t>
            </a:r>
            <a:r>
              <a:rPr lang="zh-CN" altLang="en-US" dirty="0" smtClean="0"/>
              <a:t>，选择</a:t>
            </a:r>
            <a:r>
              <a:rPr lang="en-US" dirty="0" smtClean="0"/>
              <a:t>YMON</a:t>
            </a:r>
            <a:r>
              <a:rPr lang="zh-CN" altLang="en-US" dirty="0" smtClean="0"/>
              <a:t>的输出值 </a:t>
            </a:r>
            <a:r>
              <a:rPr lang="en-US" dirty="0" smtClean="0"/>
              <a:t>0  (YM </a:t>
            </a:r>
            <a:r>
              <a:rPr lang="zh-CN" altLang="en-US" dirty="0" smtClean="0"/>
              <a:t>高阻</a:t>
            </a:r>
            <a:r>
              <a:rPr lang="en-US" dirty="0" smtClean="0"/>
              <a:t>) </a:t>
            </a:r>
            <a:endParaRPr lang="zh-CN" altLang="en-US" dirty="0" smtClean="0"/>
          </a:p>
          <a:p>
            <a:r>
              <a:rPr lang="en-US" dirty="0" smtClean="0"/>
              <a:t>#define YM_SEN_GND 1           	//YM=GND</a:t>
            </a:r>
            <a:r>
              <a:rPr lang="zh-CN" altLang="en-US" dirty="0" smtClean="0"/>
              <a:t>，选择</a:t>
            </a:r>
            <a:r>
              <a:rPr lang="en-US" dirty="0" smtClean="0"/>
              <a:t>YMON</a:t>
            </a:r>
            <a:r>
              <a:rPr lang="zh-CN" altLang="en-US" dirty="0" smtClean="0"/>
              <a:t>的输出值 </a:t>
            </a:r>
            <a:r>
              <a:rPr lang="en-US" dirty="0" smtClean="0"/>
              <a:t>1  (YM </a:t>
            </a:r>
            <a:r>
              <a:rPr lang="zh-CN" altLang="en-US" dirty="0" smtClean="0"/>
              <a:t>接地</a:t>
            </a:r>
            <a:r>
              <a:rPr lang="en-US" dirty="0" smtClean="0"/>
              <a:t>)</a:t>
            </a:r>
            <a:endParaRPr lang="zh-CN" altLang="en-US" dirty="0" smtClean="0"/>
          </a:p>
          <a:p>
            <a:r>
              <a:rPr lang="en-US" dirty="0" smtClean="0"/>
              <a:t>#define </a:t>
            </a:r>
            <a:r>
              <a:rPr lang="en-US" dirty="0" err="1" smtClean="0"/>
              <a:t>YP_SEN_External_voltage</a:t>
            </a:r>
            <a:r>
              <a:rPr lang="en-US" dirty="0" smtClean="0"/>
              <a:t> 0	//</a:t>
            </a:r>
            <a:r>
              <a:rPr lang="zh-CN" altLang="en-US" dirty="0" smtClean="0"/>
              <a:t>选择</a:t>
            </a:r>
            <a:r>
              <a:rPr lang="en-US" dirty="0" err="1" smtClean="0"/>
              <a:t>nYPON</a:t>
            </a:r>
            <a:r>
              <a:rPr lang="zh-CN" altLang="en-US" dirty="0" smtClean="0"/>
              <a:t>的输出值</a:t>
            </a:r>
            <a:r>
              <a:rPr lang="en-US" dirty="0" smtClean="0"/>
              <a:t>0,YP=</a:t>
            </a:r>
            <a:r>
              <a:rPr lang="zh-CN" altLang="en-US" dirty="0" smtClean="0"/>
              <a:t>外部电压</a:t>
            </a:r>
          </a:p>
          <a:p>
            <a:r>
              <a:rPr lang="en-US" dirty="0" smtClean="0"/>
              <a:t>#define YP_SEN_AIN5 1        	//</a:t>
            </a:r>
            <a:r>
              <a:rPr lang="zh-CN" altLang="en-US" dirty="0" smtClean="0"/>
              <a:t>选择</a:t>
            </a:r>
            <a:r>
              <a:rPr lang="en-US" dirty="0" err="1" smtClean="0"/>
              <a:t>nYPON</a:t>
            </a:r>
            <a:r>
              <a:rPr lang="zh-CN" altLang="en-US" dirty="0" smtClean="0"/>
              <a:t>的输出值</a:t>
            </a:r>
            <a:r>
              <a:rPr lang="en-US" dirty="0" smtClean="0"/>
              <a:t>1,</a:t>
            </a:r>
            <a:r>
              <a:rPr lang="zh-CN" altLang="en-US" dirty="0" smtClean="0"/>
              <a:t>连接到</a:t>
            </a:r>
            <a:r>
              <a:rPr lang="en-US" dirty="0" smtClean="0"/>
              <a:t> AIN5</a:t>
            </a:r>
            <a:endParaRPr lang="zh-CN" altLang="en-US" dirty="0" smtClean="0"/>
          </a:p>
          <a:p>
            <a:r>
              <a:rPr lang="en-US" dirty="0" smtClean="0"/>
              <a:t>#define </a:t>
            </a:r>
            <a:r>
              <a:rPr lang="en-US" dirty="0" err="1" smtClean="0"/>
              <a:t>XM_SEN_Hi_Z</a:t>
            </a:r>
            <a:r>
              <a:rPr lang="en-US" dirty="0" smtClean="0"/>
              <a:t> 0       	//XM=Hi-Z</a:t>
            </a:r>
            <a:r>
              <a:rPr lang="zh-CN" altLang="en-US" dirty="0" smtClean="0"/>
              <a:t>，选择</a:t>
            </a:r>
            <a:r>
              <a:rPr lang="en-US" dirty="0" smtClean="0"/>
              <a:t>YMON</a:t>
            </a:r>
            <a:r>
              <a:rPr lang="zh-CN" altLang="en-US" dirty="0" smtClean="0"/>
              <a:t>的输出值 </a:t>
            </a:r>
            <a:r>
              <a:rPr lang="en-US" dirty="0" smtClean="0"/>
              <a:t>0  (XM </a:t>
            </a:r>
            <a:r>
              <a:rPr lang="zh-CN" altLang="en-US" dirty="0" smtClean="0"/>
              <a:t>高阻</a:t>
            </a:r>
            <a:r>
              <a:rPr lang="en-US" dirty="0" smtClean="0"/>
              <a:t>)</a:t>
            </a:r>
            <a:endParaRPr lang="zh-CN" altLang="en-US" dirty="0" smtClean="0"/>
          </a:p>
          <a:p>
            <a:r>
              <a:rPr lang="en-US" dirty="0" smtClean="0"/>
              <a:t>#define XM_SEN_GND  1          	//XM=GND</a:t>
            </a:r>
            <a:r>
              <a:rPr lang="zh-CN" altLang="en-US" dirty="0" smtClean="0"/>
              <a:t>，选择</a:t>
            </a:r>
            <a:r>
              <a:rPr lang="en-US" dirty="0" smtClean="0"/>
              <a:t>YMON</a:t>
            </a:r>
            <a:r>
              <a:rPr lang="zh-CN" altLang="en-US" dirty="0" smtClean="0"/>
              <a:t>的输出值 </a:t>
            </a:r>
            <a:r>
              <a:rPr lang="en-US" dirty="0" smtClean="0"/>
              <a:t>1  (XM </a:t>
            </a:r>
            <a:r>
              <a:rPr lang="zh-CN" altLang="en-US" dirty="0" smtClean="0"/>
              <a:t>接地</a:t>
            </a:r>
            <a:r>
              <a:rPr lang="en-US" dirty="0" smtClean="0"/>
              <a:t>)</a:t>
            </a:r>
            <a:endParaRPr lang="zh-CN" altLang="en-US" dirty="0" smtClean="0"/>
          </a:p>
          <a:p>
            <a:r>
              <a:rPr lang="en-US" dirty="0" smtClean="0"/>
              <a:t>#define </a:t>
            </a:r>
            <a:r>
              <a:rPr lang="en-US" dirty="0" err="1" smtClean="0"/>
              <a:t>XP_SEN_External_voltage</a:t>
            </a:r>
            <a:r>
              <a:rPr lang="en-US" dirty="0" smtClean="0"/>
              <a:t> 0	//</a:t>
            </a:r>
            <a:r>
              <a:rPr lang="zh-CN" altLang="en-US" dirty="0" smtClean="0"/>
              <a:t>选择</a:t>
            </a:r>
            <a:r>
              <a:rPr lang="en-US" dirty="0" err="1" smtClean="0"/>
              <a:t>nXPON</a:t>
            </a:r>
            <a:r>
              <a:rPr lang="zh-CN" altLang="en-US" dirty="0" smtClean="0"/>
              <a:t>的输出值</a:t>
            </a:r>
            <a:r>
              <a:rPr lang="en-US" dirty="0" smtClean="0"/>
              <a:t>0,XP=</a:t>
            </a:r>
            <a:r>
              <a:rPr lang="zh-CN" altLang="en-US" dirty="0" smtClean="0"/>
              <a:t>外部电压</a:t>
            </a:r>
          </a:p>
          <a:p>
            <a:r>
              <a:rPr lang="en-US" dirty="0" smtClean="0"/>
              <a:t>#define xp_SEN_AIN7 1       	//</a:t>
            </a:r>
            <a:r>
              <a:rPr lang="zh-CN" altLang="en-US" dirty="0" smtClean="0"/>
              <a:t>选择</a:t>
            </a:r>
            <a:r>
              <a:rPr lang="en-US" dirty="0" err="1" smtClean="0"/>
              <a:t>nXPON</a:t>
            </a:r>
            <a:r>
              <a:rPr lang="zh-CN" altLang="en-US" dirty="0" smtClean="0"/>
              <a:t>的输出值</a:t>
            </a:r>
            <a:r>
              <a:rPr lang="en-US" dirty="0" smtClean="0"/>
              <a:t>1,</a:t>
            </a:r>
            <a:r>
              <a:rPr lang="zh-CN" altLang="en-US" dirty="0" smtClean="0"/>
              <a:t>连接到</a:t>
            </a:r>
            <a:r>
              <a:rPr lang="en-US" dirty="0" smtClean="0"/>
              <a:t> AIN5</a:t>
            </a:r>
            <a:endParaRPr lang="zh-CN" altLang="en-US" dirty="0" smtClean="0"/>
          </a:p>
          <a:p>
            <a:r>
              <a:rPr lang="en-US" dirty="0" smtClean="0"/>
              <a:t>#define PULL_UP_ENABLE 0    	//</a:t>
            </a:r>
            <a:r>
              <a:rPr lang="zh-CN" altLang="en-US" dirty="0" smtClean="0"/>
              <a:t>上拉使能</a:t>
            </a:r>
          </a:p>
          <a:p>
            <a:r>
              <a:rPr lang="en-US" dirty="0" smtClean="0"/>
              <a:t>#define PULL_UP_DISABLE 1    	//</a:t>
            </a:r>
            <a:r>
              <a:rPr lang="zh-CN" altLang="en-US" dirty="0" smtClean="0"/>
              <a:t>上拉禁止</a:t>
            </a:r>
          </a:p>
          <a:p>
            <a:r>
              <a:rPr lang="en-US" dirty="0" smtClean="0"/>
              <a:t>#define </a:t>
            </a:r>
            <a:r>
              <a:rPr lang="en-US" dirty="0" err="1" smtClean="0"/>
              <a:t>AUTO_PST_Normal</a:t>
            </a:r>
            <a:r>
              <a:rPr lang="en-US" dirty="0" smtClean="0"/>
              <a:t> 0    	//</a:t>
            </a:r>
            <a:r>
              <a:rPr lang="zh-CN" altLang="en-US" dirty="0" smtClean="0"/>
              <a:t>正常</a:t>
            </a:r>
            <a:r>
              <a:rPr lang="en-US" dirty="0" smtClean="0"/>
              <a:t>ADC</a:t>
            </a:r>
            <a:r>
              <a:rPr lang="zh-CN" altLang="en-US" dirty="0" smtClean="0"/>
              <a:t>转换</a:t>
            </a:r>
          </a:p>
          <a:p>
            <a:r>
              <a:rPr lang="en-US" dirty="0" smtClean="0"/>
              <a:t>#define AUTO_PST_AUTO   1  	//</a:t>
            </a:r>
            <a:r>
              <a:rPr lang="zh-CN" altLang="en-US" dirty="0" smtClean="0"/>
              <a:t>自动连续转换</a:t>
            </a:r>
            <a:r>
              <a:rPr lang="en-US" i="1" dirty="0" smtClean="0"/>
              <a:t>x</a:t>
            </a:r>
            <a:r>
              <a:rPr lang="en-US" dirty="0" smtClean="0"/>
              <a:t>/</a:t>
            </a:r>
            <a:r>
              <a:rPr lang="en-US" i="1" dirty="0" smtClean="0"/>
              <a:t>y</a:t>
            </a:r>
            <a:r>
              <a:rPr lang="zh-CN" altLang="en-US" dirty="0" smtClean="0"/>
              <a:t>轴坐标模式</a:t>
            </a:r>
          </a:p>
          <a:p>
            <a:r>
              <a:rPr lang="en-US" dirty="0" smtClean="0"/>
              <a:t>#define XY_PST 0             	//</a:t>
            </a:r>
            <a:r>
              <a:rPr lang="zh-CN" altLang="en-US" dirty="0" smtClean="0"/>
              <a:t>无操作模式</a:t>
            </a:r>
          </a:p>
          <a:p>
            <a:r>
              <a:rPr lang="en-US" dirty="0" smtClean="0"/>
              <a:t>#define XY_PST_INT 0x3         	//</a:t>
            </a:r>
            <a:r>
              <a:rPr lang="zh-CN" altLang="en-US" dirty="0" smtClean="0"/>
              <a:t>等待中断模式</a:t>
            </a:r>
          </a:p>
          <a:p>
            <a:r>
              <a:rPr lang="en-US" dirty="0" smtClean="0"/>
              <a:t>/*ADC </a:t>
            </a:r>
            <a:r>
              <a:rPr lang="zh-CN" altLang="en-US" dirty="0" smtClean="0"/>
              <a:t>开始延时寄存器宏</a:t>
            </a:r>
            <a:r>
              <a:rPr lang="en-US" dirty="0" smtClean="0"/>
              <a:t>*/</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触摸屏编程实例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55000" lnSpcReduction="20000"/>
          </a:bodyPr>
          <a:lstStyle/>
          <a:p>
            <a:r>
              <a:rPr lang="en-US" dirty="0" smtClean="0"/>
              <a:t>#define DELAY 0xff</a:t>
            </a:r>
            <a:endParaRPr lang="zh-CN" altLang="en-US" dirty="0" smtClean="0"/>
          </a:p>
          <a:p>
            <a:r>
              <a:rPr lang="en-US" dirty="0" smtClean="0"/>
              <a:t>/* ADC</a:t>
            </a:r>
            <a:r>
              <a:rPr lang="zh-CN" altLang="en-US" dirty="0" smtClean="0"/>
              <a:t>转换结果数据寄存器</a:t>
            </a:r>
            <a:r>
              <a:rPr lang="en-US" dirty="0" smtClean="0"/>
              <a:t>(ADCDAT0) </a:t>
            </a:r>
            <a:r>
              <a:rPr lang="zh-CN" altLang="en-US" dirty="0" smtClean="0"/>
              <a:t>宏</a:t>
            </a:r>
            <a:r>
              <a:rPr lang="en-US" dirty="0" smtClean="0"/>
              <a:t>*/</a:t>
            </a:r>
            <a:endParaRPr lang="zh-CN" altLang="en-US" dirty="0" smtClean="0"/>
          </a:p>
          <a:p>
            <a:r>
              <a:rPr lang="en-US" dirty="0" smtClean="0"/>
              <a:t>#define UPDOWN_DOWN_0 0     	//</a:t>
            </a:r>
            <a:r>
              <a:rPr lang="zh-CN" altLang="en-US" dirty="0" smtClean="0"/>
              <a:t>选择中断等待模式的类型</a:t>
            </a:r>
            <a:r>
              <a:rPr lang="en-US" dirty="0" smtClean="0"/>
              <a:t>, 0 =</a:t>
            </a:r>
            <a:r>
              <a:rPr lang="zh-CN" altLang="en-US" dirty="0" smtClean="0"/>
              <a:t>按下产生中断</a:t>
            </a:r>
          </a:p>
          <a:p>
            <a:r>
              <a:rPr lang="en-US" dirty="0" smtClean="0"/>
              <a:t>#define UPDOWN_UP_0 1         	//</a:t>
            </a:r>
            <a:r>
              <a:rPr lang="zh-CN" altLang="en-US" dirty="0" smtClean="0"/>
              <a:t>选择中断等待模式的类型</a:t>
            </a:r>
            <a:r>
              <a:rPr lang="en-US" dirty="0" smtClean="0"/>
              <a:t>, 1 =</a:t>
            </a:r>
            <a:r>
              <a:rPr lang="zh-CN" altLang="en-US" dirty="0" smtClean="0"/>
              <a:t>释放产生中断</a:t>
            </a:r>
          </a:p>
          <a:p>
            <a:r>
              <a:rPr lang="en-US" dirty="0" smtClean="0"/>
              <a:t>#define AUTO_PST_sequencing_0 	//1=</a:t>
            </a:r>
            <a:r>
              <a:rPr lang="zh-CN" altLang="en-US" dirty="0" smtClean="0"/>
              <a:t>自动连续转换</a:t>
            </a:r>
            <a:r>
              <a:rPr lang="en-US" i="1" dirty="0" smtClean="0"/>
              <a:t>x</a:t>
            </a:r>
            <a:r>
              <a:rPr lang="zh-CN" altLang="en-US" dirty="0" smtClean="0"/>
              <a:t>轴坐标和</a:t>
            </a:r>
            <a:r>
              <a:rPr lang="en-US" i="1" dirty="0" smtClean="0"/>
              <a:t>y</a:t>
            </a:r>
            <a:r>
              <a:rPr lang="zh-CN" altLang="en-US" dirty="0" smtClean="0"/>
              <a:t>轴坐标</a:t>
            </a:r>
            <a:r>
              <a:rPr lang="en-US" dirty="0" smtClean="0"/>
              <a:t> </a:t>
            </a:r>
            <a:endParaRPr lang="zh-CN" altLang="en-US" dirty="0" smtClean="0"/>
          </a:p>
          <a:p>
            <a:r>
              <a:rPr lang="en-US" dirty="0" smtClean="0"/>
              <a:t>#define XY_PST_0 0             	//</a:t>
            </a:r>
            <a:r>
              <a:rPr lang="zh-CN" altLang="en-US" dirty="0" smtClean="0"/>
              <a:t>手动测量</a:t>
            </a:r>
            <a:r>
              <a:rPr lang="en-US" i="1" dirty="0" smtClean="0"/>
              <a:t>x</a:t>
            </a:r>
            <a:r>
              <a:rPr lang="zh-CN" altLang="en-US" dirty="0" smtClean="0"/>
              <a:t>轴坐标和</a:t>
            </a:r>
            <a:r>
              <a:rPr lang="en-US" i="1" dirty="0" smtClean="0"/>
              <a:t>y</a:t>
            </a:r>
            <a:r>
              <a:rPr lang="zh-CN" altLang="en-US" dirty="0" smtClean="0"/>
              <a:t>轴坐标</a:t>
            </a:r>
            <a:r>
              <a:rPr lang="en-US" dirty="0" smtClean="0"/>
              <a:t>,00 =</a:t>
            </a:r>
            <a:r>
              <a:rPr lang="zh-CN" altLang="en-US" dirty="0" smtClean="0"/>
              <a:t>无操作模式</a:t>
            </a:r>
          </a:p>
          <a:p>
            <a:r>
              <a:rPr lang="en-US" dirty="0" smtClean="0"/>
              <a:t>/* ADC</a:t>
            </a:r>
            <a:r>
              <a:rPr lang="zh-CN" altLang="en-US" dirty="0" smtClean="0"/>
              <a:t>转换结果数据寄存器</a:t>
            </a:r>
            <a:r>
              <a:rPr lang="en-US" dirty="0" smtClean="0"/>
              <a:t>(ADCDAT0) </a:t>
            </a:r>
            <a:r>
              <a:rPr lang="zh-CN" altLang="en-US" dirty="0" smtClean="0"/>
              <a:t>宏</a:t>
            </a:r>
            <a:r>
              <a:rPr lang="en-US" dirty="0" smtClean="0"/>
              <a:t>*/</a:t>
            </a:r>
            <a:endParaRPr lang="zh-CN" altLang="en-US" dirty="0" smtClean="0"/>
          </a:p>
          <a:p>
            <a:r>
              <a:rPr lang="en-US" dirty="0" smtClean="0"/>
              <a:t>#define UPDOWN_DOWN_1 0      	//</a:t>
            </a:r>
            <a:r>
              <a:rPr lang="zh-CN" altLang="en-US" dirty="0" smtClean="0"/>
              <a:t>选择中断等待模式的类型</a:t>
            </a:r>
            <a:r>
              <a:rPr lang="en-US" dirty="0" smtClean="0"/>
              <a:t>, 0 =</a:t>
            </a:r>
            <a:r>
              <a:rPr lang="zh-CN" altLang="en-US" dirty="0" smtClean="0"/>
              <a:t>按下产生中断</a:t>
            </a:r>
          </a:p>
          <a:p>
            <a:r>
              <a:rPr lang="en-US" dirty="0" smtClean="0"/>
              <a:t>#define UPDOWN_UP_1 1           	//</a:t>
            </a:r>
            <a:r>
              <a:rPr lang="zh-CN" altLang="en-US" dirty="0" smtClean="0"/>
              <a:t>选择中断等待模式的类型</a:t>
            </a:r>
            <a:r>
              <a:rPr lang="en-US" dirty="0" smtClean="0"/>
              <a:t>, 1 =</a:t>
            </a:r>
            <a:r>
              <a:rPr lang="zh-CN" altLang="en-US" dirty="0" smtClean="0"/>
              <a:t>释放产生中断</a:t>
            </a:r>
          </a:p>
          <a:p>
            <a:r>
              <a:rPr lang="en-US" dirty="0" smtClean="0"/>
              <a:t>#define AUTO_PST_sequencing_1 1  	//1=</a:t>
            </a:r>
            <a:r>
              <a:rPr lang="zh-CN" altLang="en-US" dirty="0" smtClean="0"/>
              <a:t>自动连续转换</a:t>
            </a:r>
            <a:r>
              <a:rPr lang="en-US" i="1" dirty="0" smtClean="0"/>
              <a:t>x</a:t>
            </a:r>
            <a:r>
              <a:rPr lang="zh-CN" altLang="en-US" dirty="0" smtClean="0"/>
              <a:t>轴坐标和</a:t>
            </a:r>
            <a:r>
              <a:rPr lang="en-US" i="1" dirty="0" smtClean="0"/>
              <a:t>y</a:t>
            </a:r>
            <a:r>
              <a:rPr lang="zh-CN" altLang="en-US" dirty="0" smtClean="0"/>
              <a:t>轴坐标</a:t>
            </a:r>
          </a:p>
          <a:p>
            <a:r>
              <a:rPr lang="en-US" dirty="0" smtClean="0"/>
              <a:t>#define XY_PST_1 0             	//</a:t>
            </a:r>
            <a:r>
              <a:rPr lang="zh-CN" altLang="en-US" dirty="0" smtClean="0"/>
              <a:t>手动测量</a:t>
            </a:r>
            <a:r>
              <a:rPr lang="en-US" i="1" dirty="0" smtClean="0"/>
              <a:t>x</a:t>
            </a:r>
            <a:r>
              <a:rPr lang="zh-CN" altLang="en-US" dirty="0" smtClean="0"/>
              <a:t>轴坐标和</a:t>
            </a:r>
            <a:r>
              <a:rPr lang="en-US" i="1" dirty="0" smtClean="0"/>
              <a:t>y</a:t>
            </a:r>
            <a:r>
              <a:rPr lang="zh-CN" altLang="en-US" dirty="0" smtClean="0"/>
              <a:t>轴坐标</a:t>
            </a:r>
            <a:r>
              <a:rPr lang="en-US" dirty="0" smtClean="0"/>
              <a:t>,00 =</a:t>
            </a:r>
            <a:r>
              <a:rPr lang="zh-CN" altLang="en-US" dirty="0" smtClean="0"/>
              <a:t>无操作模式</a:t>
            </a:r>
          </a:p>
          <a:p>
            <a:r>
              <a:rPr lang="en-US" dirty="0" smtClean="0"/>
              <a:t>#define LCDWIDTH 320           	//</a:t>
            </a:r>
            <a:r>
              <a:rPr lang="zh-CN" altLang="en-US" dirty="0" smtClean="0"/>
              <a:t>触摸屏宽度</a:t>
            </a:r>
          </a:p>
          <a:p>
            <a:r>
              <a:rPr lang="en-US" dirty="0" smtClean="0"/>
              <a:t>#define LCDHEIGHT 240      	//</a:t>
            </a:r>
            <a:r>
              <a:rPr lang="zh-CN" altLang="en-US" dirty="0" smtClean="0"/>
              <a:t>触摸屏高度</a:t>
            </a:r>
          </a:p>
          <a:p>
            <a:endParaRPr lang="zh-CN" altLang="en-US" dirty="0"/>
          </a:p>
        </p:txBody>
      </p:sp>
      <p:sp>
        <p:nvSpPr>
          <p:cNvPr id="3" name="标题 2"/>
          <p:cNvSpPr>
            <a:spLocks noGrp="1"/>
          </p:cNvSpPr>
          <p:nvPr>
            <p:ph type="title"/>
          </p:nvPr>
        </p:nvSpPr>
        <p:spPr/>
        <p:txBody>
          <a:bodyPr/>
          <a:lstStyle/>
          <a:p>
            <a:r>
              <a:rPr lang="zh-CN" altLang="en-US" dirty="0" smtClean="0"/>
              <a:t>触摸屏编程实例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948068"/>
          </a:xfrm>
        </p:spPr>
        <p:txBody>
          <a:bodyPr>
            <a:normAutofit fontScale="40000" lnSpcReduction="20000"/>
          </a:bodyPr>
          <a:lstStyle/>
          <a:p>
            <a:r>
              <a:rPr lang="en-US" dirty="0" err="1" smtClean="0"/>
              <a:t>int</a:t>
            </a:r>
            <a:r>
              <a:rPr lang="en-US" dirty="0" smtClean="0"/>
              <a:t> </a:t>
            </a:r>
            <a:r>
              <a:rPr lang="en-US" dirty="0" err="1" smtClean="0"/>
              <a:t>TchScr_Xmin</a:t>
            </a:r>
            <a:r>
              <a:rPr lang="en-US" dirty="0" smtClean="0"/>
              <a:t>=145,TchScr_Xmax=902,TchScr_Ymin=142,TchScr_Ymax=902; </a:t>
            </a:r>
            <a:endParaRPr lang="zh-CN" altLang="en-US" dirty="0" smtClean="0"/>
          </a:p>
          <a:p>
            <a:r>
              <a:rPr lang="en-US" dirty="0" smtClean="0"/>
              <a:t>void </a:t>
            </a:r>
            <a:r>
              <a:rPr lang="en-US" dirty="0" err="1" smtClean="0"/>
              <a:t>TchScr_init</a:t>
            </a:r>
            <a:r>
              <a:rPr lang="en-US" dirty="0" smtClean="0"/>
              <a:t>()</a:t>
            </a:r>
            <a:endParaRPr lang="zh-CN" altLang="en-US" dirty="0" smtClean="0"/>
          </a:p>
          <a:p>
            <a:r>
              <a:rPr lang="en-US" dirty="0" smtClean="0"/>
              <a:t>{</a:t>
            </a:r>
            <a:endParaRPr lang="zh-CN" altLang="en-US" dirty="0" smtClean="0"/>
          </a:p>
          <a:p>
            <a:r>
              <a:rPr lang="en-US" dirty="0" smtClean="0"/>
              <a:t>    /*</a:t>
            </a:r>
            <a:r>
              <a:rPr lang="zh-CN" altLang="en-US" dirty="0" smtClean="0"/>
              <a:t>复用管脚功能定义</a:t>
            </a:r>
            <a:r>
              <a:rPr lang="en-US" dirty="0" smtClean="0"/>
              <a:t>*/</a:t>
            </a:r>
            <a:endParaRPr lang="zh-CN" altLang="en-US" dirty="0" smtClean="0"/>
          </a:p>
          <a:p>
            <a:r>
              <a:rPr lang="en-US" dirty="0" smtClean="0"/>
              <a:t>    </a:t>
            </a:r>
            <a:r>
              <a:rPr lang="en-US" dirty="0" err="1" smtClean="0"/>
              <a:t>rGPGCON</a:t>
            </a:r>
            <a:r>
              <a:rPr lang="en-US" dirty="0" smtClean="0"/>
              <a:t> &amp;= ~((0x03 &lt;&lt; 30)|(0x03 &lt;&lt; 28)|(0x03 &lt;&lt; 26)|(0x03 &lt;&lt; 24));</a:t>
            </a:r>
            <a:endParaRPr lang="zh-CN" altLang="en-US" dirty="0" smtClean="0"/>
          </a:p>
          <a:p>
            <a:r>
              <a:rPr lang="en-US" dirty="0" smtClean="0"/>
              <a:t>    </a:t>
            </a:r>
            <a:r>
              <a:rPr lang="en-US" dirty="0" err="1" smtClean="0"/>
              <a:t>rGPGCON</a:t>
            </a:r>
            <a:r>
              <a:rPr lang="en-US" dirty="0" smtClean="0"/>
              <a:t>|=(</a:t>
            </a:r>
            <a:r>
              <a:rPr lang="en-US" dirty="0" err="1" smtClean="0"/>
              <a:t>nYPON</a:t>
            </a:r>
            <a:r>
              <a:rPr lang="en-US" dirty="0" smtClean="0"/>
              <a:t>&lt;&lt;30)|(YMON&lt;&lt;28)|(</a:t>
            </a:r>
            <a:r>
              <a:rPr lang="en-US" dirty="0" err="1" smtClean="0"/>
              <a:t>nXPON</a:t>
            </a:r>
            <a:r>
              <a:rPr lang="en-US" dirty="0" smtClean="0"/>
              <a:t>&lt;&lt;26)|(XMON&lt;&lt;24);</a:t>
            </a:r>
            <a:endParaRPr lang="zh-CN" altLang="en-US" dirty="0" smtClean="0"/>
          </a:p>
          <a:p>
            <a:r>
              <a:rPr lang="en-US" dirty="0" smtClean="0"/>
              <a:t>    /*set ACDCON*/</a:t>
            </a:r>
            <a:endParaRPr lang="zh-CN" altLang="en-US" dirty="0" smtClean="0"/>
          </a:p>
          <a:p>
            <a:r>
              <a:rPr lang="en-US" dirty="0" smtClean="0"/>
              <a:t>    </a:t>
            </a:r>
            <a:r>
              <a:rPr lang="en-US" dirty="0" err="1" smtClean="0"/>
              <a:t>rADCCON</a:t>
            </a:r>
            <a:r>
              <a:rPr lang="en-US" dirty="0" smtClean="0"/>
              <a:t>=(</a:t>
            </a:r>
            <a:r>
              <a:rPr lang="en-US" dirty="0" err="1" smtClean="0"/>
              <a:t>PRSCEN_Enable</a:t>
            </a:r>
            <a:r>
              <a:rPr lang="en-US" dirty="0" smtClean="0"/>
              <a:t>&lt;&lt;14)|(PRSCVL&lt;&lt;6)|(SEL_MUX&lt;&lt;3);</a:t>
            </a:r>
            <a:endParaRPr lang="zh-CN" altLang="en-US" dirty="0" smtClean="0"/>
          </a:p>
          <a:p>
            <a:r>
              <a:rPr lang="en-US" dirty="0" smtClean="0"/>
              <a:t>    /*ADC</a:t>
            </a:r>
            <a:r>
              <a:rPr lang="zh-CN" altLang="en-US" dirty="0" smtClean="0"/>
              <a:t>开始延时寄存器</a:t>
            </a:r>
            <a:r>
              <a:rPr lang="en-US" dirty="0" smtClean="0"/>
              <a:t>*/</a:t>
            </a:r>
            <a:endParaRPr lang="zh-CN" altLang="en-US" dirty="0" smtClean="0"/>
          </a:p>
          <a:p>
            <a:r>
              <a:rPr lang="en-US" dirty="0" smtClean="0"/>
              <a:t>    </a:t>
            </a:r>
            <a:r>
              <a:rPr lang="en-US" dirty="0" err="1" smtClean="0"/>
              <a:t>rADCDLY</a:t>
            </a:r>
            <a:r>
              <a:rPr lang="en-US" dirty="0" smtClean="0"/>
              <a:t>=0xff;</a:t>
            </a:r>
            <a:endParaRPr lang="zh-CN" altLang="en-US" dirty="0" smtClean="0"/>
          </a:p>
          <a:p>
            <a:r>
              <a:rPr lang="en-US" dirty="0" smtClean="0"/>
              <a:t>    /*</a:t>
            </a:r>
            <a:r>
              <a:rPr lang="zh-CN" altLang="en-US" dirty="0" smtClean="0"/>
              <a:t>设置</a:t>
            </a:r>
            <a:r>
              <a:rPr lang="en-US" dirty="0" smtClean="0"/>
              <a:t>ADC </a:t>
            </a:r>
            <a:r>
              <a:rPr lang="zh-CN" altLang="en-US" dirty="0" smtClean="0"/>
              <a:t>触摸屏控制寄存器</a:t>
            </a:r>
            <a:r>
              <a:rPr lang="en-US" dirty="0" smtClean="0"/>
              <a:t>*/</a:t>
            </a:r>
            <a:endParaRPr lang="zh-CN" altLang="en-US" dirty="0" smtClean="0"/>
          </a:p>
          <a:p>
            <a:r>
              <a:rPr lang="en-US" dirty="0" smtClean="0"/>
              <a:t>    </a:t>
            </a:r>
            <a:r>
              <a:rPr lang="en-US" dirty="0" err="1" smtClean="0"/>
              <a:t>rADCTSC</a:t>
            </a:r>
            <a:r>
              <a:rPr lang="en-US" dirty="0" smtClean="0"/>
              <a:t> = (0&lt;&lt;8)|(1&lt;&lt;7)|(1&lt;&lt;6)|(0&lt;&lt;5)|(1&lt;&lt;4)|(0&lt;&lt;3)|(0&lt;&lt;2)|</a:t>
            </a:r>
            <a:r>
              <a:rPr lang="zh-CN" altLang="en-US" dirty="0" smtClean="0"/>
              <a:t>（</a:t>
            </a:r>
            <a:r>
              <a:rPr lang="en-US" dirty="0" smtClean="0"/>
              <a:t>3</a:t>
            </a:r>
            <a:r>
              <a:rPr lang="zh-CN" altLang="en-US" dirty="0" smtClean="0"/>
              <a:t>）</a:t>
            </a:r>
            <a:r>
              <a:rPr lang="en-US" dirty="0" smtClean="0"/>
              <a:t>;</a:t>
            </a:r>
            <a:endParaRPr lang="zh-CN" altLang="en-US" dirty="0" smtClean="0"/>
          </a:p>
          <a:p>
            <a:r>
              <a:rPr lang="en-US" dirty="0" smtClean="0"/>
              <a:t>}</a:t>
            </a:r>
            <a:endParaRPr lang="zh-CN" altLang="en-US" dirty="0" smtClean="0"/>
          </a:p>
          <a:p>
            <a:r>
              <a:rPr lang="en-US" dirty="0" smtClean="0"/>
              <a:t> </a:t>
            </a:r>
            <a:endParaRPr lang="zh-CN" altLang="en-US" dirty="0" smtClean="0"/>
          </a:p>
          <a:p>
            <a:r>
              <a:rPr lang="en-US" dirty="0" smtClean="0"/>
              <a:t>#define CLOCK_DELAY()    do{</a:t>
            </a:r>
            <a:r>
              <a:rPr lang="en-US" dirty="0" err="1" smtClean="0"/>
              <a:t>int</a:t>
            </a:r>
            <a:r>
              <a:rPr lang="en-US" dirty="0" smtClean="0"/>
              <a:t> </a:t>
            </a:r>
            <a:r>
              <a:rPr lang="en-US" dirty="0" err="1" smtClean="0"/>
              <a:t>i</a:t>
            </a:r>
            <a:r>
              <a:rPr lang="en-US" dirty="0" smtClean="0"/>
              <a:t>; for(</a:t>
            </a:r>
            <a:r>
              <a:rPr lang="en-US" dirty="0" err="1" smtClean="0"/>
              <a:t>i</a:t>
            </a:r>
            <a:r>
              <a:rPr lang="en-US" dirty="0" smtClean="0"/>
              <a:t>=0; </a:t>
            </a:r>
            <a:r>
              <a:rPr lang="en-US" dirty="0" err="1" smtClean="0"/>
              <a:t>i</a:t>
            </a:r>
            <a:r>
              <a:rPr lang="en-US" dirty="0" smtClean="0"/>
              <a:t>&lt;20; </a:t>
            </a:r>
            <a:r>
              <a:rPr lang="en-US" dirty="0" err="1" smtClean="0"/>
              <a:t>i</a:t>
            </a:r>
            <a:r>
              <a:rPr lang="en-US" dirty="0" smtClean="0"/>
              <a:t>++);}while(0)</a:t>
            </a:r>
            <a:endParaRPr lang="zh-CN" altLang="en-US" dirty="0" smtClean="0"/>
          </a:p>
          <a:p>
            <a:r>
              <a:rPr lang="en-US" dirty="0" smtClean="0"/>
              <a:t>void </a:t>
            </a:r>
            <a:r>
              <a:rPr lang="en-US" dirty="0" err="1" smtClean="0"/>
              <a:t>TchScr_GetScrXY</a:t>
            </a:r>
            <a:r>
              <a:rPr lang="en-US" dirty="0" smtClean="0"/>
              <a:t>(</a:t>
            </a:r>
            <a:r>
              <a:rPr lang="en-US" dirty="0" err="1" smtClean="0"/>
              <a:t>int</a:t>
            </a:r>
            <a:r>
              <a:rPr lang="en-US" dirty="0" smtClean="0"/>
              <a:t> *x, </a:t>
            </a:r>
            <a:r>
              <a:rPr lang="en-US" dirty="0" err="1" smtClean="0"/>
              <a:t>int</a:t>
            </a:r>
            <a:r>
              <a:rPr lang="en-US" dirty="0" smtClean="0"/>
              <a:t> *y) </a:t>
            </a:r>
            <a:endParaRPr lang="zh-CN" altLang="en-US" dirty="0" smtClean="0"/>
          </a:p>
          <a:p>
            <a:r>
              <a:rPr lang="en-US" dirty="0" smtClean="0"/>
              <a:t>{   //</a:t>
            </a:r>
            <a:r>
              <a:rPr lang="zh-CN" altLang="en-US" dirty="0" smtClean="0"/>
              <a:t>得到触摸点坐标</a:t>
            </a:r>
          </a:p>
          <a:p>
            <a:r>
              <a:rPr lang="en-US" dirty="0" smtClean="0"/>
              <a:t>    </a:t>
            </a:r>
            <a:r>
              <a:rPr lang="en-US" dirty="0" err="1" smtClean="0"/>
              <a:t>int</a:t>
            </a:r>
            <a:r>
              <a:rPr lang="en-US" dirty="0" smtClean="0"/>
              <a:t> </a:t>
            </a:r>
            <a:r>
              <a:rPr lang="en-US" dirty="0" err="1" smtClean="0"/>
              <a:t>oldx,oldy</a:t>
            </a:r>
            <a:r>
              <a:rPr lang="en-US" dirty="0" smtClean="0"/>
              <a:t>;</a:t>
            </a:r>
            <a:endParaRPr lang="zh-CN" altLang="en-US" dirty="0" smtClean="0"/>
          </a:p>
          <a:p>
            <a:r>
              <a:rPr lang="en-US" dirty="0" smtClean="0"/>
              <a:t>    </a:t>
            </a:r>
            <a:r>
              <a:rPr lang="en-US" dirty="0" err="1" smtClean="0"/>
              <a:t>rADCTSC</a:t>
            </a:r>
            <a:r>
              <a:rPr lang="en-US" dirty="0" smtClean="0"/>
              <a:t>|=(1&lt;&lt;3)|(1&lt;&lt;2)|(0);</a:t>
            </a:r>
            <a:endParaRPr lang="zh-CN" altLang="en-US" dirty="0" smtClean="0"/>
          </a:p>
          <a:p>
            <a:r>
              <a:rPr lang="en-US" dirty="0" smtClean="0"/>
              <a:t>    </a:t>
            </a:r>
            <a:r>
              <a:rPr lang="en-US" dirty="0" err="1" smtClean="0"/>
              <a:t>rADCCON</a:t>
            </a:r>
            <a:r>
              <a:rPr lang="en-US" dirty="0" smtClean="0"/>
              <a:t>|=1;</a:t>
            </a:r>
            <a:endParaRPr lang="zh-CN" altLang="en-US" dirty="0" smtClean="0"/>
          </a:p>
          <a:p>
            <a:r>
              <a:rPr lang="en-US" dirty="0" smtClean="0"/>
              <a:t>    //CLOCK_DELAY();</a:t>
            </a:r>
            <a:endParaRPr lang="zh-CN" altLang="en-US" dirty="0" smtClean="0"/>
          </a:p>
          <a:p>
            <a:r>
              <a:rPr lang="en-US" dirty="0" smtClean="0"/>
              <a:t>    while(!(SUBSRCPND&amp;(1&lt;&lt;10)));    </a:t>
            </a:r>
            <a:endParaRPr lang="zh-CN" altLang="en-US" dirty="0" smtClean="0"/>
          </a:p>
          <a:p>
            <a:r>
              <a:rPr lang="en-US" dirty="0" smtClean="0"/>
              <a:t>    </a:t>
            </a:r>
            <a:r>
              <a:rPr lang="en-US" dirty="0" err="1" smtClean="0"/>
              <a:t>oldx</a:t>
            </a:r>
            <a:r>
              <a:rPr lang="en-US" dirty="0" smtClean="0"/>
              <a:t>=rADCDAT0&amp;0x3ff;</a:t>
            </a:r>
            <a:endParaRPr lang="zh-CN" altLang="en-US" dirty="0" smtClean="0"/>
          </a:p>
          <a:p>
            <a:r>
              <a:rPr lang="en-US" dirty="0" smtClean="0"/>
              <a:t>    </a:t>
            </a:r>
            <a:r>
              <a:rPr lang="en-US" dirty="0" err="1" smtClean="0"/>
              <a:t>oldy</a:t>
            </a:r>
            <a:r>
              <a:rPr lang="en-US" dirty="0" smtClean="0"/>
              <a:t>=rADCDAT1&amp;0x3ff;</a:t>
            </a:r>
            <a:endParaRPr lang="zh-CN" altLang="en-US" dirty="0" smtClean="0"/>
          </a:p>
          <a:p>
            <a:r>
              <a:rPr lang="en-US" dirty="0" smtClean="0"/>
              <a:t>    if(</a:t>
            </a:r>
            <a:r>
              <a:rPr lang="en-US" dirty="0" err="1" smtClean="0"/>
              <a:t>oldx</a:t>
            </a:r>
            <a:r>
              <a:rPr lang="en-US" dirty="0" smtClean="0"/>
              <a:t>!=0)</a:t>
            </a:r>
            <a:endParaRPr lang="zh-CN" altLang="en-US" dirty="0" smtClean="0"/>
          </a:p>
          <a:p>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触摸屏编程实例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71472" y="1214422"/>
            <a:ext cx="8229600" cy="5214974"/>
          </a:xfrm>
        </p:spPr>
        <p:txBody>
          <a:bodyPr>
            <a:normAutofit fontScale="47500" lnSpcReduction="20000"/>
          </a:bodyPr>
          <a:lstStyle/>
          <a:p>
            <a:r>
              <a:rPr lang="en-US" dirty="0" smtClean="0"/>
              <a:t> *x=</a:t>
            </a:r>
            <a:r>
              <a:rPr lang="en-US" dirty="0" err="1" smtClean="0"/>
              <a:t>oldx</a:t>
            </a:r>
            <a:r>
              <a:rPr lang="en-US" dirty="0" smtClean="0"/>
              <a:t>;</a:t>
            </a:r>
            <a:endParaRPr lang="zh-CN" altLang="en-US" dirty="0" smtClean="0"/>
          </a:p>
          <a:p>
            <a:r>
              <a:rPr lang="en-US" dirty="0" smtClean="0"/>
              <a:t>    *y=</a:t>
            </a:r>
            <a:r>
              <a:rPr lang="en-US" dirty="0" err="1" smtClean="0"/>
              <a:t>oldy</a:t>
            </a:r>
            <a:r>
              <a:rPr lang="en-US" dirty="0" smtClean="0"/>
              <a:t>;</a:t>
            </a:r>
            <a:endParaRPr lang="zh-CN" altLang="en-US" dirty="0" smtClean="0"/>
          </a:p>
          <a:p>
            <a:r>
              <a:rPr lang="en-US" dirty="0" smtClean="0"/>
              <a:t>    }</a:t>
            </a:r>
            <a:endParaRPr lang="zh-CN" altLang="en-US" dirty="0" smtClean="0"/>
          </a:p>
          <a:p>
            <a:r>
              <a:rPr lang="en-US" dirty="0" smtClean="0"/>
              <a:t>    </a:t>
            </a:r>
            <a:r>
              <a:rPr lang="en-US" dirty="0" err="1" smtClean="0"/>
              <a:t>rADCTSC</a:t>
            </a:r>
            <a:r>
              <a:rPr lang="en-US" dirty="0" smtClean="0"/>
              <a:t> = (0&lt;&lt;8)|(1&lt;&lt;7)|(1&lt;&lt;6)|(0&lt;&lt;5)|(1&lt;&lt;4)|(0&lt;&lt;3)|(0&lt;&lt;2)|</a:t>
            </a:r>
            <a:r>
              <a:rPr lang="zh-CN" altLang="en-US" dirty="0" smtClean="0"/>
              <a:t>（</a:t>
            </a:r>
            <a:r>
              <a:rPr lang="en-US" dirty="0" smtClean="0"/>
              <a:t>3</a:t>
            </a:r>
            <a:r>
              <a:rPr lang="zh-CN" altLang="en-US" dirty="0" smtClean="0"/>
              <a:t>）</a:t>
            </a:r>
            <a:r>
              <a:rPr lang="en-US" dirty="0" smtClean="0"/>
              <a:t>;</a:t>
            </a:r>
            <a:endParaRPr lang="zh-CN" altLang="en-US" dirty="0" smtClean="0"/>
          </a:p>
          <a:p>
            <a:r>
              <a:rPr lang="en-US" dirty="0" smtClean="0"/>
              <a:t>    SUBSRCPND|=(1&lt;&lt;9); </a:t>
            </a:r>
            <a:endParaRPr lang="zh-CN" altLang="en-US" dirty="0" smtClean="0"/>
          </a:p>
          <a:p>
            <a:r>
              <a:rPr lang="en-US" dirty="0" smtClean="0"/>
              <a:t>    SUBSRCPND|=(1&lt;&lt;10);   </a:t>
            </a:r>
            <a:endParaRPr lang="zh-CN" altLang="en-US" dirty="0" smtClean="0"/>
          </a:p>
          <a:p>
            <a:r>
              <a:rPr lang="en-US" dirty="0" smtClean="0"/>
              <a:t>}</a:t>
            </a:r>
            <a:endParaRPr lang="zh-CN" altLang="en-US" dirty="0" smtClean="0"/>
          </a:p>
          <a:p>
            <a:r>
              <a:rPr lang="en-US" dirty="0" smtClean="0"/>
              <a:t> </a:t>
            </a:r>
            <a:endParaRPr lang="zh-CN" altLang="en-US" dirty="0" smtClean="0"/>
          </a:p>
          <a:p>
            <a:r>
              <a:rPr lang="en-US" dirty="0" smtClean="0"/>
              <a:t>U32 </a:t>
            </a:r>
            <a:r>
              <a:rPr lang="en-US" dirty="0" err="1" smtClean="0"/>
              <a:t>TchScr_GetOSXY</a:t>
            </a:r>
            <a:r>
              <a:rPr lang="en-US" dirty="0" smtClean="0"/>
              <a:t>(</a:t>
            </a:r>
            <a:r>
              <a:rPr lang="en-US" dirty="0" err="1" smtClean="0"/>
              <a:t>int</a:t>
            </a:r>
            <a:r>
              <a:rPr lang="en-US" dirty="0" smtClean="0"/>
              <a:t> *x, </a:t>
            </a:r>
            <a:r>
              <a:rPr lang="en-US" dirty="0" err="1" smtClean="0"/>
              <a:t>int</a:t>
            </a:r>
            <a:r>
              <a:rPr lang="en-US" dirty="0" smtClean="0"/>
              <a:t> *y)</a:t>
            </a:r>
            <a:endParaRPr lang="zh-CN" altLang="en-US" dirty="0" smtClean="0"/>
          </a:p>
          <a:p>
            <a:r>
              <a:rPr lang="en-US" dirty="0" smtClean="0"/>
              <a:t>{    //</a:t>
            </a:r>
            <a:r>
              <a:rPr lang="zh-CN" altLang="en-US" dirty="0" smtClean="0"/>
              <a:t>获得触摸点坐标并返回触摸动作</a:t>
            </a:r>
          </a:p>
          <a:p>
            <a:r>
              <a:rPr lang="en-US" dirty="0" smtClean="0"/>
              <a:t>    static U32 mode=0;</a:t>
            </a:r>
            <a:endParaRPr lang="zh-CN" altLang="en-US" dirty="0" smtClean="0"/>
          </a:p>
          <a:p>
            <a:r>
              <a:rPr lang="en-US" dirty="0" smtClean="0"/>
              <a:t>    static </a:t>
            </a:r>
            <a:r>
              <a:rPr lang="en-US" dirty="0" err="1" smtClean="0"/>
              <a:t>int</a:t>
            </a:r>
            <a:r>
              <a:rPr lang="en-US" dirty="0" smtClean="0"/>
              <a:t> </a:t>
            </a:r>
            <a:r>
              <a:rPr lang="en-US" dirty="0" err="1" smtClean="0"/>
              <a:t>oldx,oldy</a:t>
            </a:r>
            <a:r>
              <a:rPr lang="en-US" dirty="0" smtClean="0"/>
              <a:t>;</a:t>
            </a:r>
            <a:endParaRPr lang="zh-CN" altLang="en-US" dirty="0" smtClean="0"/>
          </a:p>
          <a:p>
            <a:r>
              <a:rPr lang="en-US" dirty="0" smtClean="0"/>
              <a:t>    </a:t>
            </a:r>
            <a:r>
              <a:rPr lang="en-US" dirty="0" err="1" smtClean="0"/>
              <a:t>int</a:t>
            </a:r>
            <a:r>
              <a:rPr lang="en-US" dirty="0" smtClean="0"/>
              <a:t> </a:t>
            </a:r>
            <a:r>
              <a:rPr lang="en-US" dirty="0" err="1" smtClean="0"/>
              <a:t>i,j</a:t>
            </a:r>
            <a:r>
              <a:rPr lang="en-US" dirty="0" smtClean="0"/>
              <a:t>;</a:t>
            </a:r>
            <a:endParaRPr lang="zh-CN" altLang="en-US" dirty="0" smtClean="0"/>
          </a:p>
          <a:p>
            <a:r>
              <a:rPr lang="en-US" dirty="0" smtClean="0"/>
              <a:t>    for(;;){</a:t>
            </a:r>
            <a:endParaRPr lang="zh-CN" altLang="en-US" dirty="0" smtClean="0"/>
          </a:p>
          <a:p>
            <a:r>
              <a:rPr lang="en-US" dirty="0" smtClean="0"/>
              <a:t>        if((mode!=TCHSCR_ACTION_DOWN) &amp;&amp; (mode!=TCHSCR_ACTION_MOVE)){     </a:t>
            </a:r>
            <a:endParaRPr lang="zh-CN" altLang="en-US" dirty="0" smtClean="0"/>
          </a:p>
          <a:p>
            <a:r>
              <a:rPr lang="en-US" dirty="0" smtClean="0"/>
              <a:t>             if(!(rADCDAT0&amp;(1&lt;&lt;15))){			//</a:t>
            </a:r>
            <a:r>
              <a:rPr lang="zh-CN" altLang="en-US" dirty="0" smtClean="0"/>
              <a:t>有触摸动作</a:t>
            </a:r>
          </a:p>
          <a:p>
            <a:r>
              <a:rPr lang="en-US" dirty="0" smtClean="0"/>
              <a:t>                 </a:t>
            </a:r>
            <a:r>
              <a:rPr lang="en-US" dirty="0" err="1" smtClean="0"/>
              <a:t>TchScr_GetScrXY</a:t>
            </a:r>
            <a:r>
              <a:rPr lang="en-US" dirty="0" smtClean="0"/>
              <a:t>(x, y);		 	//</a:t>
            </a:r>
            <a:r>
              <a:rPr lang="zh-CN" altLang="en-US" dirty="0" smtClean="0"/>
              <a:t>得到触摸点坐标</a:t>
            </a:r>
          </a:p>
          <a:p>
            <a:r>
              <a:rPr lang="en-US" dirty="0" smtClean="0"/>
              <a:t>                 </a:t>
            </a:r>
            <a:r>
              <a:rPr lang="en-US" dirty="0" err="1" smtClean="0"/>
              <a:t>oldx</a:t>
            </a:r>
            <a:r>
              <a:rPr lang="en-US" dirty="0" smtClean="0"/>
              <a:t>=*x;</a:t>
            </a:r>
            <a:endParaRPr lang="zh-CN" altLang="en-US" dirty="0" smtClean="0"/>
          </a:p>
          <a:p>
            <a:r>
              <a:rPr lang="en-US" dirty="0" smtClean="0"/>
              <a:t>                </a:t>
            </a:r>
            <a:r>
              <a:rPr lang="en-US" dirty="0" err="1" smtClean="0"/>
              <a:t>oldy</a:t>
            </a:r>
            <a:r>
              <a:rPr lang="en-US" dirty="0" smtClean="0"/>
              <a:t>=*y;                </a:t>
            </a:r>
            <a:endParaRPr lang="zh-CN" altLang="en-US" dirty="0" smtClean="0"/>
          </a:p>
          <a:p>
            <a:r>
              <a:rPr lang="en-US" dirty="0" smtClean="0"/>
              <a:t>                     for(</a:t>
            </a:r>
            <a:r>
              <a:rPr lang="en-US" dirty="0" err="1" smtClean="0"/>
              <a:t>i</a:t>
            </a:r>
            <a:r>
              <a:rPr lang="en-US" dirty="0" smtClean="0"/>
              <a:t>=0;i&lt;40;i++){                    </a:t>
            </a:r>
            <a:endParaRPr lang="zh-CN" altLang="en-US" dirty="0" smtClean="0"/>
          </a:p>
          <a:p>
            <a:r>
              <a:rPr lang="en-US" dirty="0" smtClean="0"/>
              <a:t>                          if(rADCDAT0&amp;(1&lt;&lt;15)){    	//</a:t>
            </a:r>
            <a:r>
              <a:rPr lang="zh-CN" altLang="en-US" dirty="0" smtClean="0"/>
              <a:t>抬起</a:t>
            </a:r>
          </a:p>
          <a:p>
            <a:r>
              <a:rPr lang="en-US" dirty="0" smtClean="0"/>
              <a:t>                          break;</a:t>
            </a:r>
            <a:endParaRPr lang="zh-CN" altLang="en-US" dirty="0" smtClean="0"/>
          </a:p>
          <a:p>
            <a:r>
              <a:rPr lang="en-US" dirty="0" smtClean="0"/>
              <a:t>                          }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触摸屏编程实例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25000" lnSpcReduction="20000"/>
          </a:bodyPr>
          <a:lstStyle/>
          <a:p>
            <a:r>
              <a:rPr lang="en-US" dirty="0" smtClean="0"/>
              <a:t> </a:t>
            </a:r>
            <a:r>
              <a:rPr lang="en-US" dirty="0" err="1" smtClean="0"/>
              <a:t>hudelay</a:t>
            </a:r>
            <a:r>
              <a:rPr lang="en-US" dirty="0" smtClean="0"/>
              <a:t>(20);</a:t>
            </a:r>
            <a:endParaRPr lang="zh-CN" altLang="en-US" dirty="0" smtClean="0"/>
          </a:p>
          <a:p>
            <a:r>
              <a:rPr lang="en-US" dirty="0" smtClean="0"/>
              <a:t>                }</a:t>
            </a:r>
            <a:endParaRPr lang="zh-CN" altLang="en-US" dirty="0" smtClean="0"/>
          </a:p>
          <a:p>
            <a:r>
              <a:rPr lang="en-US" dirty="0" smtClean="0"/>
              <a:t>                if(</a:t>
            </a:r>
            <a:r>
              <a:rPr lang="en-US" dirty="0" err="1" smtClean="0"/>
              <a:t>i</a:t>
            </a:r>
            <a:r>
              <a:rPr lang="en-US" dirty="0" smtClean="0"/>
              <a:t>&lt;40){    //</a:t>
            </a:r>
            <a:r>
              <a:rPr lang="zh-CN" altLang="en-US" dirty="0" smtClean="0"/>
              <a:t>在规定的双击时间之内抬起，检测是不是及时按下</a:t>
            </a:r>
          </a:p>
          <a:p>
            <a:r>
              <a:rPr lang="en-US" dirty="0" smtClean="0"/>
              <a:t>                     for(</a:t>
            </a:r>
            <a:r>
              <a:rPr lang="en-US" dirty="0" err="1" smtClean="0"/>
              <a:t>i</a:t>
            </a:r>
            <a:r>
              <a:rPr lang="en-US" dirty="0" smtClean="0"/>
              <a:t>=0;i&lt;60;i++){                        </a:t>
            </a:r>
            <a:endParaRPr lang="zh-CN" altLang="en-US" dirty="0" smtClean="0"/>
          </a:p>
          <a:p>
            <a:r>
              <a:rPr lang="en-US" dirty="0" smtClean="0"/>
              <a:t>                          if(!(rADCDAT0&amp;(1&lt;&lt;15))){                </a:t>
            </a:r>
            <a:endParaRPr lang="zh-CN" altLang="en-US" dirty="0" smtClean="0"/>
          </a:p>
          <a:p>
            <a:r>
              <a:rPr lang="en-US" dirty="0" smtClean="0"/>
              <a:t>                          SUBSRCPND|=(1&lt;&lt;9);                            </a:t>
            </a:r>
            <a:endParaRPr lang="zh-CN" altLang="en-US" dirty="0" smtClean="0"/>
          </a:p>
          <a:p>
            <a:r>
              <a:rPr lang="en-US" dirty="0" smtClean="0"/>
              <a:t>                          if (</a:t>
            </a:r>
            <a:r>
              <a:rPr lang="en-US" dirty="0" err="1" smtClean="0"/>
              <a:t>i</a:t>
            </a:r>
            <a:r>
              <a:rPr lang="en-US" dirty="0" smtClean="0"/>
              <a:t>&lt;10){</a:t>
            </a:r>
            <a:r>
              <a:rPr lang="en-US" dirty="0" err="1" smtClean="0"/>
              <a:t>i</a:t>
            </a:r>
            <a:r>
              <a:rPr lang="en-US" dirty="0" smtClean="0"/>
              <a:t>=60;break;}  //</a:t>
            </a:r>
            <a:r>
              <a:rPr lang="zh-CN" altLang="en-US" dirty="0" smtClean="0"/>
              <a:t>如果单击后很短时间内按下，不视为双击</a:t>
            </a:r>
            <a:r>
              <a:rPr lang="en-US" dirty="0" smtClean="0"/>
              <a:t> </a:t>
            </a:r>
            <a:endParaRPr lang="zh-CN" altLang="en-US" dirty="0" smtClean="0"/>
          </a:p>
          <a:p>
            <a:r>
              <a:rPr lang="en-US" dirty="0" smtClean="0"/>
              <a:t>                                mode=TCHSCR_ACTION_DBCLICK;</a:t>
            </a:r>
            <a:endParaRPr lang="zh-CN" altLang="en-US" dirty="0" smtClean="0"/>
          </a:p>
          <a:p>
            <a:r>
              <a:rPr lang="en-US" dirty="0" smtClean="0"/>
              <a:t>                                for(j=0;j&lt;40;j++) </a:t>
            </a:r>
            <a:r>
              <a:rPr lang="en-US" dirty="0" err="1" smtClean="0"/>
              <a:t>hudelay</a:t>
            </a:r>
            <a:r>
              <a:rPr lang="en-US" dirty="0" smtClean="0"/>
              <a:t>(50); //</a:t>
            </a:r>
            <a:r>
              <a:rPr lang="zh-CN" altLang="en-US" dirty="0" smtClean="0"/>
              <a:t>检测到双击后延时，防止拖尾</a:t>
            </a:r>
          </a:p>
          <a:p>
            <a:r>
              <a:rPr lang="en-US" dirty="0" smtClean="0"/>
              <a:t>                          break;</a:t>
            </a:r>
            <a:endParaRPr lang="zh-CN" altLang="en-US" dirty="0" smtClean="0"/>
          </a:p>
          <a:p>
            <a:r>
              <a:rPr lang="en-US" dirty="0" smtClean="0"/>
              <a:t>                          }</a:t>
            </a:r>
            <a:endParaRPr lang="zh-CN" altLang="en-US" dirty="0" smtClean="0"/>
          </a:p>
          <a:p>
            <a:r>
              <a:rPr lang="en-US" dirty="0" smtClean="0"/>
              <a:t>                          </a:t>
            </a:r>
            <a:r>
              <a:rPr lang="en-US" dirty="0" err="1" smtClean="0"/>
              <a:t>hudelay</a:t>
            </a:r>
            <a:r>
              <a:rPr lang="en-US" dirty="0" smtClean="0"/>
              <a:t>(20);    </a:t>
            </a:r>
            <a:endParaRPr lang="zh-CN" altLang="en-US" dirty="0" smtClean="0"/>
          </a:p>
          <a:p>
            <a:r>
              <a:rPr lang="en-US" dirty="0" smtClean="0"/>
              <a:t>                }</a:t>
            </a:r>
            <a:endParaRPr lang="zh-CN" altLang="en-US" dirty="0" smtClean="0"/>
          </a:p>
          <a:p>
            <a:r>
              <a:rPr lang="en-US" dirty="0" smtClean="0"/>
              <a:t>                    if(</a:t>
            </a:r>
            <a:r>
              <a:rPr lang="en-US" dirty="0" err="1" smtClean="0"/>
              <a:t>i</a:t>
            </a:r>
            <a:r>
              <a:rPr lang="en-US" dirty="0" smtClean="0"/>
              <a:t>==60)    		//</a:t>
            </a:r>
            <a:r>
              <a:rPr lang="zh-CN" altLang="en-US" dirty="0" smtClean="0"/>
              <a:t>没有在规定的时间内按下</a:t>
            </a:r>
            <a:r>
              <a:rPr lang="en-US" dirty="0" smtClean="0"/>
              <a:t>,</a:t>
            </a:r>
            <a:r>
              <a:rPr lang="zh-CN" altLang="en-US" dirty="0" smtClean="0"/>
              <a:t>视为单击</a:t>
            </a:r>
          </a:p>
          <a:p>
            <a:r>
              <a:rPr lang="en-US" dirty="0" smtClean="0"/>
              <a:t>                          mode=TCHSCR_ACTION_CLICK;</a:t>
            </a:r>
            <a:endParaRPr lang="zh-CN" altLang="en-US" dirty="0" smtClean="0"/>
          </a:p>
          <a:p>
            <a:r>
              <a:rPr lang="en-US" dirty="0" smtClean="0"/>
              <a:t>                    }</a:t>
            </a:r>
            <a:endParaRPr lang="zh-CN" altLang="en-US" dirty="0" smtClean="0"/>
          </a:p>
          <a:p>
            <a:r>
              <a:rPr lang="en-US" dirty="0" smtClean="0"/>
              <a:t>                    else{        		//</a:t>
            </a:r>
            <a:r>
              <a:rPr lang="zh-CN" altLang="en-US" dirty="0" smtClean="0"/>
              <a:t>没有在规定的时间内抬起，视为按下</a:t>
            </a:r>
          </a:p>
          <a:p>
            <a:r>
              <a:rPr lang="en-US" dirty="0" smtClean="0"/>
              <a:t>                          mode=TCHSCR_ACTION_DOWN;</a:t>
            </a:r>
            <a:endParaRPr lang="zh-CN" altLang="en-US" dirty="0" smtClean="0"/>
          </a:p>
          <a:p>
            <a:r>
              <a:rPr lang="en-US" dirty="0" smtClean="0"/>
              <a:t>                    }</a:t>
            </a:r>
            <a:endParaRPr lang="zh-CN" altLang="en-US" dirty="0" smtClean="0"/>
          </a:p>
          <a:p>
            <a:r>
              <a:rPr lang="en-US" dirty="0" smtClean="0"/>
              <a:t>                    break;</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else{</a:t>
            </a:r>
            <a:endParaRPr lang="zh-CN" altLang="en-US" dirty="0" smtClean="0"/>
          </a:p>
          <a:p>
            <a:r>
              <a:rPr lang="en-US" dirty="0" smtClean="0"/>
              <a:t>                </a:t>
            </a:r>
            <a:r>
              <a:rPr lang="en-US" dirty="0" err="1" smtClean="0"/>
              <a:t>TchScr_GetScrXY</a:t>
            </a:r>
            <a:r>
              <a:rPr lang="en-US" dirty="0" smtClean="0"/>
              <a:t>(x, y);        	//</a:t>
            </a:r>
            <a:r>
              <a:rPr lang="zh-CN" altLang="en-US" dirty="0" smtClean="0"/>
              <a:t>得到触摸点坐标</a:t>
            </a:r>
          </a:p>
          <a:p>
            <a:r>
              <a:rPr lang="en-US" dirty="0" smtClean="0"/>
              <a:t>                if(rADCDAT0&amp;(1&lt;&lt;15)){    		//</a:t>
            </a:r>
            <a:r>
              <a:rPr lang="zh-CN" altLang="en-US" dirty="0" smtClean="0"/>
              <a:t>抬起</a:t>
            </a:r>
          </a:p>
          <a:p>
            <a:r>
              <a:rPr lang="en-US" dirty="0" smtClean="0"/>
              <a:t>                    mode=TCHSCR_ACTION_UP;</a:t>
            </a:r>
            <a:endParaRPr lang="zh-CN" altLang="en-US" dirty="0" smtClean="0"/>
          </a:p>
          <a:p>
            <a:r>
              <a:rPr lang="en-US" dirty="0" smtClean="0"/>
              <a:t>                    break;</a:t>
            </a:r>
            <a:endParaRPr lang="zh-CN" altLang="en-US" dirty="0" smtClean="0"/>
          </a:p>
          <a:p>
            <a:r>
              <a:rPr lang="en-US" dirty="0" smtClean="0"/>
              <a:t>                }</a:t>
            </a:r>
            <a:endParaRPr lang="zh-CN" altLang="en-US" dirty="0"/>
          </a:p>
        </p:txBody>
      </p:sp>
      <p:sp>
        <p:nvSpPr>
          <p:cNvPr id="3" name="标题 2"/>
          <p:cNvSpPr>
            <a:spLocks noGrp="1"/>
          </p:cNvSpPr>
          <p:nvPr>
            <p:ph type="title"/>
          </p:nvPr>
        </p:nvSpPr>
        <p:spPr/>
        <p:txBody>
          <a:bodyPr/>
          <a:lstStyle/>
          <a:p>
            <a:r>
              <a:rPr lang="zh-CN" altLang="en-US" dirty="0" smtClean="0"/>
              <a:t>触摸屏编程实例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14422"/>
            <a:ext cx="8229600" cy="5072098"/>
          </a:xfrm>
        </p:spPr>
        <p:txBody>
          <a:bodyPr>
            <a:normAutofit fontScale="47500" lnSpcReduction="20000"/>
          </a:bodyPr>
          <a:lstStyle/>
          <a:p>
            <a:r>
              <a:rPr lang="zh-CN" altLang="en-US" dirty="0" smtClean="0"/>
              <a:t> </a:t>
            </a:r>
            <a:r>
              <a:rPr lang="en-US" dirty="0" smtClean="0"/>
              <a:t>else{                </a:t>
            </a:r>
            <a:endParaRPr lang="zh-CN" altLang="en-US" dirty="0" smtClean="0"/>
          </a:p>
          <a:p>
            <a:r>
              <a:rPr lang="en-US" dirty="0" smtClean="0"/>
              <a:t>                    if(ABS(</a:t>
            </a:r>
            <a:r>
              <a:rPr lang="en-US" dirty="0" err="1" smtClean="0"/>
              <a:t>oldx</a:t>
            </a:r>
            <a:r>
              <a:rPr lang="en-US" dirty="0" smtClean="0"/>
              <a:t>-*x)&gt;25 ||ABS(</a:t>
            </a:r>
            <a:r>
              <a:rPr lang="en-US" dirty="0" err="1" smtClean="0"/>
              <a:t>oldy</a:t>
            </a:r>
            <a:r>
              <a:rPr lang="en-US" dirty="0" smtClean="0"/>
              <a:t>-*y)&gt;25){    //</a:t>
            </a:r>
            <a:r>
              <a:rPr lang="zh-CN" altLang="en-US" dirty="0" smtClean="0"/>
              <a:t>有移动动作</a:t>
            </a:r>
          </a:p>
          <a:p>
            <a:r>
              <a:rPr lang="en-US" dirty="0" smtClean="0"/>
              <a:t>                        mode=TCHSCR_ACTION_MOVE;</a:t>
            </a:r>
            <a:endParaRPr lang="zh-CN" altLang="en-US" dirty="0" smtClean="0"/>
          </a:p>
          <a:p>
            <a:r>
              <a:rPr lang="en-US" dirty="0" smtClean="0"/>
              <a:t>                        break;</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a:t>
            </a:r>
            <a:endParaRPr lang="zh-CN" altLang="en-US" dirty="0" smtClean="0"/>
          </a:p>
          <a:p>
            <a:r>
              <a:rPr lang="en-US" dirty="0" smtClean="0"/>
              <a:t>        </a:t>
            </a:r>
            <a:r>
              <a:rPr lang="en-US" dirty="0" err="1" smtClean="0"/>
              <a:t>hudelay</a:t>
            </a:r>
            <a:r>
              <a:rPr lang="en-US" dirty="0" smtClean="0"/>
              <a:t>(10);</a:t>
            </a:r>
            <a:endParaRPr lang="zh-CN" altLang="en-US" dirty="0" smtClean="0"/>
          </a:p>
          <a:p>
            <a:r>
              <a:rPr lang="en-US" dirty="0" smtClean="0"/>
              <a:t>}</a:t>
            </a:r>
            <a:endParaRPr lang="zh-CN" altLang="en-US" dirty="0" smtClean="0"/>
          </a:p>
          <a:p>
            <a:r>
              <a:rPr lang="en-US" dirty="0" smtClean="0"/>
              <a:t>    </a:t>
            </a:r>
            <a:r>
              <a:rPr lang="en-US" dirty="0" err="1" smtClean="0"/>
              <a:t>oldx</a:t>
            </a:r>
            <a:r>
              <a:rPr lang="en-US" dirty="0" smtClean="0"/>
              <a:t>=*x;</a:t>
            </a:r>
            <a:endParaRPr lang="zh-CN" altLang="en-US" dirty="0" smtClean="0"/>
          </a:p>
          <a:p>
            <a:r>
              <a:rPr lang="en-US" dirty="0" smtClean="0"/>
              <a:t>    </a:t>
            </a:r>
            <a:r>
              <a:rPr lang="en-US" dirty="0" err="1" smtClean="0"/>
              <a:t>oldy</a:t>
            </a:r>
            <a:r>
              <a:rPr lang="en-US" dirty="0" smtClean="0"/>
              <a:t>=*y;</a:t>
            </a:r>
            <a:endParaRPr lang="zh-CN" altLang="en-US" dirty="0" smtClean="0"/>
          </a:p>
          <a:p>
            <a:r>
              <a:rPr lang="en-US" dirty="0" smtClean="0"/>
              <a:t>    return mode;</a:t>
            </a:r>
            <a:endParaRPr lang="zh-CN" altLang="en-US" dirty="0" smtClean="0"/>
          </a:p>
          <a:p>
            <a:r>
              <a:rPr lang="en-US" dirty="0" smtClean="0"/>
              <a:t>}</a:t>
            </a:r>
            <a:endParaRPr lang="zh-CN" altLang="en-US" dirty="0" smtClean="0"/>
          </a:p>
          <a:p>
            <a:r>
              <a:rPr lang="en-US" dirty="0" smtClean="0"/>
              <a:t> </a:t>
            </a:r>
            <a:endParaRPr lang="zh-CN" altLang="en-US" dirty="0" smtClean="0"/>
          </a:p>
          <a:p>
            <a:r>
              <a:rPr lang="en-US" dirty="0" smtClean="0"/>
              <a:t>void </a:t>
            </a:r>
            <a:r>
              <a:rPr lang="en-US" dirty="0" err="1" smtClean="0"/>
              <a:t>TchScr_Test</a:t>
            </a:r>
            <a:r>
              <a:rPr lang="en-US" dirty="0" smtClean="0"/>
              <a:t>()</a:t>
            </a:r>
            <a:endParaRPr lang="zh-CN" altLang="en-US" dirty="0" smtClean="0"/>
          </a:p>
          <a:p>
            <a:r>
              <a:rPr lang="en-US" dirty="0" smtClean="0"/>
              <a:t>{</a:t>
            </a:r>
            <a:endParaRPr lang="zh-CN" altLang="en-US" dirty="0" smtClean="0"/>
          </a:p>
          <a:p>
            <a:r>
              <a:rPr lang="en-US" dirty="0" smtClean="0"/>
              <a:t>    U32 mode;</a:t>
            </a:r>
            <a:endParaRPr lang="zh-CN" altLang="en-US" dirty="0" smtClean="0"/>
          </a:p>
          <a:p>
            <a:r>
              <a:rPr lang="en-US" dirty="0" smtClean="0"/>
              <a:t>    </a:t>
            </a:r>
            <a:r>
              <a:rPr lang="en-US" dirty="0" err="1" smtClean="0"/>
              <a:t>int</a:t>
            </a:r>
            <a:r>
              <a:rPr lang="en-US" dirty="0" smtClean="0"/>
              <a:t> </a:t>
            </a:r>
            <a:r>
              <a:rPr lang="en-US" dirty="0" err="1" smtClean="0"/>
              <a:t>x,y</a:t>
            </a:r>
            <a:r>
              <a:rPr lang="en-US" dirty="0" smtClean="0"/>
              <a:t>;</a:t>
            </a:r>
            <a:endParaRPr lang="zh-CN" altLang="en-US" dirty="0" smtClean="0"/>
          </a:p>
          <a:p>
            <a:r>
              <a:rPr lang="en-US" dirty="0" smtClean="0"/>
              <a:t>    </a:t>
            </a:r>
            <a:r>
              <a:rPr lang="en-US" dirty="0" err="1" smtClean="0"/>
              <a:t>Uart_Printf</a:t>
            </a:r>
            <a:r>
              <a:rPr lang="en-US" dirty="0" smtClean="0"/>
              <a:t>(0, "\</a:t>
            </a:r>
            <a:r>
              <a:rPr lang="en-US" dirty="0" err="1" smtClean="0"/>
              <a:t>nplease</a:t>
            </a:r>
            <a:r>
              <a:rPr lang="en-US" dirty="0" smtClean="0"/>
              <a:t> touch the screen\n");</a:t>
            </a:r>
            <a:endParaRPr lang="zh-CN" altLang="en-US" dirty="0" smtClean="0"/>
          </a:p>
          <a:p>
            <a:r>
              <a:rPr lang="en-US" dirty="0" smtClean="0"/>
              <a:t>    for(;;){</a:t>
            </a:r>
            <a:endParaRPr lang="zh-CN" altLang="en-US" dirty="0" smtClean="0"/>
          </a:p>
          <a:p>
            <a:r>
              <a:rPr lang="en-US" dirty="0" smtClean="0"/>
              <a:t>        mode=</a:t>
            </a:r>
            <a:r>
              <a:rPr lang="en-US" dirty="0" err="1" smtClean="0"/>
              <a:t>TchScr_GetOSXY</a:t>
            </a:r>
            <a:r>
              <a:rPr lang="en-US" dirty="0" smtClean="0"/>
              <a:t>(&amp;x, &amp;y);</a:t>
            </a:r>
            <a:endParaRPr lang="zh-CN" altLang="en-US" dirty="0" smtClean="0"/>
          </a:p>
          <a:p>
            <a:r>
              <a:rPr lang="en-US" dirty="0" smtClean="0"/>
              <a:t>        switch(mode){</a:t>
            </a:r>
            <a:endParaRPr lang="zh-CN" altLang="en-US" dirty="0" smtClean="0"/>
          </a:p>
          <a:p>
            <a:r>
              <a:rPr lang="en-US" dirty="0" smtClean="0"/>
              <a:t>        case TCHSCR_ACTION_CLICK:            </a:t>
            </a:r>
            <a:endParaRPr lang="zh-CN" altLang="en-US" dirty="0" smtClean="0"/>
          </a:p>
          <a:p>
            <a:r>
              <a:rPr lang="en-US" dirty="0" smtClean="0"/>
              <a:t>            </a:t>
            </a:r>
            <a:r>
              <a:rPr lang="en-US" dirty="0" err="1" smtClean="0"/>
              <a:t>Uart_Printf</a:t>
            </a:r>
            <a:r>
              <a:rPr lang="en-US" dirty="0" smtClean="0"/>
              <a:t>(0, "Action=</a:t>
            </a:r>
            <a:r>
              <a:rPr lang="en-US" dirty="0" err="1" smtClean="0"/>
              <a:t>click:x</a:t>
            </a:r>
            <a:r>
              <a:rPr lang="en-US" dirty="0" smtClean="0"/>
              <a:t>=%d,\</a:t>
            </a:r>
            <a:r>
              <a:rPr lang="en-US" dirty="0" err="1" smtClean="0"/>
              <a:t>ty</a:t>
            </a:r>
            <a:r>
              <a:rPr lang="en-US" dirty="0" smtClean="0"/>
              <a:t>=%d\</a:t>
            </a:r>
            <a:r>
              <a:rPr lang="en-US" dirty="0" err="1" smtClean="0"/>
              <a:t>n",x,y</a:t>
            </a:r>
            <a:r>
              <a:rPr lang="en-US" dirty="0" smtClean="0"/>
              <a:t>); </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触摸屏编程实例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dirty="0" smtClean="0"/>
              <a:t> {</a:t>
            </a:r>
            <a:endParaRPr lang="zh-CN" altLang="en-US" dirty="0" smtClean="0"/>
          </a:p>
          <a:p>
            <a:r>
              <a:rPr lang="en-US" dirty="0" smtClean="0"/>
              <a:t>        for(</a:t>
            </a:r>
            <a:r>
              <a:rPr lang="en-US" dirty="0" err="1" smtClean="0"/>
              <a:t>i</a:t>
            </a:r>
            <a:r>
              <a:rPr lang="en-US" dirty="0" smtClean="0"/>
              <a:t>=0; </a:t>
            </a:r>
            <a:r>
              <a:rPr lang="en-US" dirty="0" err="1" smtClean="0"/>
              <a:t>i</a:t>
            </a:r>
            <a:r>
              <a:rPr lang="en-US" dirty="0" smtClean="0"/>
              <a:t>&lt;=2; </a:t>
            </a:r>
            <a:r>
              <a:rPr lang="en-US" dirty="0" err="1" smtClean="0"/>
              <a:t>i</a:t>
            </a:r>
            <a:r>
              <a:rPr lang="en-US" dirty="0" smtClean="0"/>
              <a:t>++)                		//</a:t>
            </a:r>
            <a:r>
              <a:rPr lang="zh-CN" altLang="en-US" dirty="0" smtClean="0"/>
              <a:t>采样</a:t>
            </a:r>
            <a:r>
              <a:rPr lang="en-US" dirty="0" smtClean="0"/>
              <a:t>0</a:t>
            </a:r>
            <a:r>
              <a:rPr lang="zh-CN" altLang="en-US" dirty="0" smtClean="0"/>
              <a:t>～</a:t>
            </a:r>
            <a:r>
              <a:rPr lang="en-US" dirty="0" smtClean="0"/>
              <a:t>3</a:t>
            </a:r>
            <a:r>
              <a:rPr lang="zh-CN" altLang="en-US" dirty="0" smtClean="0"/>
              <a:t>路</a:t>
            </a:r>
            <a:r>
              <a:rPr lang="en-US" dirty="0" smtClean="0"/>
              <a:t>A/D</a:t>
            </a:r>
            <a:r>
              <a:rPr lang="zh-CN" altLang="en-US" dirty="0" smtClean="0"/>
              <a:t>值</a:t>
            </a:r>
          </a:p>
          <a:p>
            <a:r>
              <a:rPr lang="en-US" dirty="0" smtClean="0"/>
              <a:t>        {                               </a:t>
            </a:r>
            <a:endParaRPr lang="zh-CN" altLang="en-US" dirty="0" smtClean="0"/>
          </a:p>
          <a:p>
            <a:r>
              <a:rPr lang="en-US" dirty="0" smtClean="0"/>
              <a:t>            for(j=0;j&lt;=1;j++)</a:t>
            </a:r>
            <a:endParaRPr lang="zh-CN" altLang="en-US" dirty="0" smtClean="0"/>
          </a:p>
          <a:p>
            <a:r>
              <a:rPr lang="en-US" dirty="0" smtClean="0"/>
              <a:t>            {d=</a:t>
            </a:r>
            <a:r>
              <a:rPr lang="en-US" dirty="0" err="1" smtClean="0"/>
              <a:t>GetADresult</a:t>
            </a:r>
            <a:r>
              <a:rPr lang="en-US" dirty="0" smtClean="0"/>
              <a:t>(</a:t>
            </a:r>
            <a:r>
              <a:rPr lang="en-US" dirty="0" err="1" smtClean="0"/>
              <a:t>i</a:t>
            </a:r>
            <a:r>
              <a:rPr lang="en-US" dirty="0" smtClean="0"/>
              <a:t>)*3.3/1023; 			//</a:t>
            </a:r>
            <a:r>
              <a:rPr lang="zh-CN" altLang="en-US" dirty="0" smtClean="0"/>
              <a:t>数据采集，处理</a:t>
            </a:r>
          </a:p>
          <a:p>
            <a:r>
              <a:rPr lang="en-US" dirty="0" smtClean="0"/>
              <a:t>            }</a:t>
            </a:r>
            <a:endParaRPr lang="zh-CN" altLang="en-US" dirty="0" smtClean="0"/>
          </a:p>
          <a:p>
            <a:r>
              <a:rPr lang="en-US" dirty="0" smtClean="0"/>
              <a:t>            </a:t>
            </a:r>
            <a:r>
              <a:rPr lang="en-US" dirty="0" err="1" smtClean="0"/>
              <a:t>Uart_Printf</a:t>
            </a:r>
            <a:r>
              <a:rPr lang="en-US" dirty="0" smtClean="0"/>
              <a:t>(0, "</a:t>
            </a:r>
            <a:r>
              <a:rPr lang="en-US" dirty="0" err="1" smtClean="0"/>
              <a:t>a%d</a:t>
            </a:r>
            <a:r>
              <a:rPr lang="en-US" dirty="0" smtClean="0"/>
              <a:t>=%f\</a:t>
            </a:r>
            <a:r>
              <a:rPr lang="en-US" dirty="0" err="1" smtClean="0"/>
              <a:t>t",i,d</a:t>
            </a:r>
            <a:r>
              <a:rPr lang="en-US" dirty="0" smtClean="0"/>
              <a:t>);</a:t>
            </a:r>
            <a:endParaRPr lang="zh-CN" altLang="en-US" dirty="0" smtClean="0"/>
          </a:p>
          <a:p>
            <a:r>
              <a:rPr lang="en-US" dirty="0" smtClean="0"/>
              <a:t> </a:t>
            </a:r>
            <a:r>
              <a:rPr lang="en-US" dirty="0" err="1" smtClean="0"/>
              <a:t>hudelay</a:t>
            </a:r>
            <a:r>
              <a:rPr lang="en-US" dirty="0" smtClean="0"/>
              <a:t>(1000);                		//</a:t>
            </a:r>
            <a:r>
              <a:rPr lang="zh-CN" altLang="en-US" dirty="0" smtClean="0"/>
              <a:t>延时</a:t>
            </a:r>
          </a:p>
          <a:p>
            <a:r>
              <a:rPr lang="en-US" dirty="0" smtClean="0"/>
              <a:t>        }    </a:t>
            </a:r>
            <a:endParaRPr lang="zh-CN" altLang="en-US" dirty="0" smtClean="0"/>
          </a:p>
          <a:p>
            <a:r>
              <a:rPr lang="en-US" dirty="0" smtClean="0"/>
              <a:t>        </a:t>
            </a:r>
            <a:r>
              <a:rPr lang="en-US" dirty="0" err="1" smtClean="0"/>
              <a:t>Uart_Printf</a:t>
            </a:r>
            <a:r>
              <a:rPr lang="en-US" dirty="0" smtClean="0"/>
              <a:t>(0, "\r");</a:t>
            </a:r>
            <a:endParaRPr lang="zh-CN" altLang="en-US" dirty="0" smtClean="0"/>
          </a:p>
          <a:p>
            <a:r>
              <a:rPr lang="en-US" dirty="0" smtClean="0"/>
              <a:t>    }</a:t>
            </a:r>
            <a:endParaRPr lang="zh-CN" altLang="en-US" dirty="0" smtClean="0"/>
          </a:p>
          <a:p>
            <a:r>
              <a:rPr lang="en-US" dirty="0" smtClean="0"/>
              <a:t>    return 0;</a:t>
            </a:r>
            <a:endParaRPr lang="zh-CN" altLang="en-US" dirty="0" smtClean="0"/>
          </a:p>
          <a:p>
            <a:r>
              <a:rPr lang="en-US" dirty="0" smtClean="0"/>
              <a:t>}</a:t>
            </a:r>
            <a:endParaRPr lang="zh-CN" altLang="en-US" dirty="0"/>
          </a:p>
        </p:txBody>
      </p:sp>
      <p:sp>
        <p:nvSpPr>
          <p:cNvPr id="3" name="标题 2"/>
          <p:cNvSpPr>
            <a:spLocks noGrp="1"/>
          </p:cNvSpPr>
          <p:nvPr>
            <p:ph type="title"/>
          </p:nvPr>
        </p:nvSpPr>
        <p:spPr/>
        <p:txBody>
          <a:bodyPr/>
          <a:lstStyle/>
          <a:p>
            <a:r>
              <a:rPr lang="en-US" dirty="0" smtClean="0"/>
              <a:t> A/D</a:t>
            </a:r>
            <a:r>
              <a:rPr lang="zh-CN" altLang="en-US" dirty="0" smtClean="0"/>
              <a:t>编程实例</a:t>
            </a: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en-US" dirty="0" smtClean="0"/>
              <a:t> break;</a:t>
            </a:r>
            <a:endParaRPr lang="zh-CN" altLang="en-US" dirty="0" smtClean="0"/>
          </a:p>
          <a:p>
            <a:r>
              <a:rPr lang="en-US" dirty="0" smtClean="0"/>
              <a:t>        case TCHSCR_ACTION_DBCLICK:            </a:t>
            </a:r>
            <a:endParaRPr lang="zh-CN" altLang="en-US" dirty="0" smtClean="0"/>
          </a:p>
          <a:p>
            <a:r>
              <a:rPr lang="en-US" dirty="0" smtClean="0"/>
              <a:t>            </a:t>
            </a:r>
            <a:r>
              <a:rPr lang="en-US" dirty="0" err="1" smtClean="0"/>
              <a:t>Uart_Printf</a:t>
            </a:r>
            <a:r>
              <a:rPr lang="en-US" dirty="0" smtClean="0"/>
              <a:t>(0, "Action=double </a:t>
            </a:r>
            <a:r>
              <a:rPr lang="en-US" dirty="0" err="1" smtClean="0"/>
              <a:t>click:x</a:t>
            </a:r>
            <a:r>
              <a:rPr lang="en-US" dirty="0" smtClean="0"/>
              <a:t>=%d,\</a:t>
            </a:r>
            <a:r>
              <a:rPr lang="en-US" dirty="0" err="1" smtClean="0"/>
              <a:t>ty</a:t>
            </a:r>
            <a:r>
              <a:rPr lang="en-US" dirty="0" smtClean="0"/>
              <a:t>=%d\</a:t>
            </a:r>
            <a:r>
              <a:rPr lang="en-US" dirty="0" err="1" smtClean="0"/>
              <a:t>n",x,y</a:t>
            </a:r>
            <a:r>
              <a:rPr lang="en-US" dirty="0" smtClean="0"/>
              <a:t>);</a:t>
            </a:r>
            <a:endParaRPr lang="zh-CN" altLang="en-US" dirty="0" smtClean="0"/>
          </a:p>
          <a:p>
            <a:r>
              <a:rPr lang="en-US" dirty="0" smtClean="0"/>
              <a:t>            break;</a:t>
            </a:r>
            <a:endParaRPr lang="zh-CN" altLang="en-US" dirty="0" smtClean="0"/>
          </a:p>
          <a:p>
            <a:r>
              <a:rPr lang="en-US" dirty="0" smtClean="0"/>
              <a:t>        case TCHSCR_ACTION_DOWN:            </a:t>
            </a:r>
            <a:endParaRPr lang="zh-CN" altLang="en-US" dirty="0" smtClean="0"/>
          </a:p>
          <a:p>
            <a:r>
              <a:rPr lang="en-US" dirty="0" smtClean="0"/>
              <a:t>            </a:t>
            </a:r>
            <a:r>
              <a:rPr lang="en-US" dirty="0" err="1" smtClean="0"/>
              <a:t>Uart_Printf</a:t>
            </a:r>
            <a:r>
              <a:rPr lang="en-US" dirty="0" smtClean="0"/>
              <a:t>(0, "Action=</a:t>
            </a:r>
            <a:r>
              <a:rPr lang="en-US" dirty="0" err="1" smtClean="0"/>
              <a:t>down:x</a:t>
            </a:r>
            <a:r>
              <a:rPr lang="en-US" dirty="0" smtClean="0"/>
              <a:t>=%d,\</a:t>
            </a:r>
            <a:r>
              <a:rPr lang="en-US" dirty="0" err="1" smtClean="0"/>
              <a:t>ty</a:t>
            </a:r>
            <a:r>
              <a:rPr lang="en-US" dirty="0" smtClean="0"/>
              <a:t>=%d\</a:t>
            </a:r>
            <a:r>
              <a:rPr lang="en-US" dirty="0" err="1" smtClean="0"/>
              <a:t>n",x,y</a:t>
            </a:r>
            <a:r>
              <a:rPr lang="en-US" dirty="0" smtClean="0"/>
              <a:t>);</a:t>
            </a:r>
            <a:endParaRPr lang="zh-CN" altLang="en-US" dirty="0" smtClean="0"/>
          </a:p>
          <a:p>
            <a:r>
              <a:rPr lang="en-US" dirty="0" smtClean="0"/>
              <a:t>            break;</a:t>
            </a:r>
            <a:endParaRPr lang="zh-CN" altLang="en-US" dirty="0" smtClean="0"/>
          </a:p>
          <a:p>
            <a:r>
              <a:rPr lang="en-US" dirty="0" smtClean="0"/>
              <a:t>        case TCHSCR_ACTION_UP:            </a:t>
            </a:r>
            <a:endParaRPr lang="zh-CN" altLang="en-US" dirty="0" smtClean="0"/>
          </a:p>
          <a:p>
            <a:r>
              <a:rPr lang="en-US" dirty="0" smtClean="0"/>
              <a:t>            </a:t>
            </a:r>
            <a:r>
              <a:rPr lang="en-US" dirty="0" err="1" smtClean="0"/>
              <a:t>Uart_Printf</a:t>
            </a:r>
            <a:r>
              <a:rPr lang="en-US" dirty="0" smtClean="0"/>
              <a:t>(0, "Action=</a:t>
            </a:r>
            <a:r>
              <a:rPr lang="en-US" dirty="0" err="1" smtClean="0"/>
              <a:t>up:x</a:t>
            </a:r>
            <a:r>
              <a:rPr lang="en-US" dirty="0" smtClean="0"/>
              <a:t>=%d,\</a:t>
            </a:r>
            <a:r>
              <a:rPr lang="en-US" dirty="0" err="1" smtClean="0"/>
              <a:t>ty</a:t>
            </a:r>
            <a:r>
              <a:rPr lang="en-US" dirty="0" smtClean="0"/>
              <a:t>=%d\</a:t>
            </a:r>
            <a:r>
              <a:rPr lang="en-US" dirty="0" err="1" smtClean="0"/>
              <a:t>n",x,y</a:t>
            </a:r>
            <a:r>
              <a:rPr lang="en-US" dirty="0" smtClean="0"/>
              <a:t>);</a:t>
            </a:r>
            <a:endParaRPr lang="zh-CN" altLang="en-US" dirty="0" smtClean="0"/>
          </a:p>
          <a:p>
            <a:r>
              <a:rPr lang="en-US" dirty="0" smtClean="0"/>
              <a:t>            break;</a:t>
            </a:r>
            <a:endParaRPr lang="zh-CN" altLang="en-US" dirty="0" smtClean="0"/>
          </a:p>
          <a:p>
            <a:r>
              <a:rPr lang="en-US" dirty="0" smtClean="0"/>
              <a:t>        case TCHSCR_ACTION_MOVE:            </a:t>
            </a:r>
            <a:endParaRPr lang="zh-CN" altLang="en-US" dirty="0" smtClean="0"/>
          </a:p>
          <a:p>
            <a:r>
              <a:rPr lang="en-US" dirty="0" smtClean="0"/>
              <a:t>            </a:t>
            </a:r>
            <a:r>
              <a:rPr lang="en-US" dirty="0" err="1" smtClean="0"/>
              <a:t>Uart_Printf</a:t>
            </a:r>
            <a:r>
              <a:rPr lang="en-US" dirty="0" smtClean="0"/>
              <a:t>(0, "Action=</a:t>
            </a:r>
            <a:r>
              <a:rPr lang="en-US" dirty="0" err="1" smtClean="0"/>
              <a:t>move:x</a:t>
            </a:r>
            <a:r>
              <a:rPr lang="en-US" dirty="0" smtClean="0"/>
              <a:t>=%d,\</a:t>
            </a:r>
            <a:r>
              <a:rPr lang="en-US" dirty="0" err="1" smtClean="0"/>
              <a:t>ty</a:t>
            </a:r>
            <a:r>
              <a:rPr lang="en-US" dirty="0" smtClean="0"/>
              <a:t>=%d\</a:t>
            </a:r>
            <a:r>
              <a:rPr lang="en-US" dirty="0" err="1" smtClean="0"/>
              <a:t>n",x,y</a:t>
            </a:r>
            <a:r>
              <a:rPr lang="en-US" dirty="0" smtClean="0"/>
              <a:t>);</a:t>
            </a:r>
            <a:endParaRPr lang="zh-CN" altLang="en-US" dirty="0" smtClean="0"/>
          </a:p>
          <a:p>
            <a:r>
              <a:rPr lang="en-US" dirty="0" smtClean="0"/>
              <a:t>            break;</a:t>
            </a:r>
            <a:endParaRPr lang="zh-CN" altLang="en-US" dirty="0" smtClean="0"/>
          </a:p>
          <a:p>
            <a:r>
              <a:rPr lang="en-US" dirty="0" smtClean="0"/>
              <a:t>        }</a:t>
            </a:r>
            <a:endParaRPr lang="zh-CN" altLang="en-US" dirty="0" smtClean="0"/>
          </a:p>
          <a:p>
            <a:r>
              <a:rPr lang="en-US" dirty="0" smtClean="0"/>
              <a:t>        </a:t>
            </a:r>
            <a:r>
              <a:rPr lang="en-US" dirty="0" err="1" smtClean="0"/>
              <a:t>hudelay</a:t>
            </a:r>
            <a:r>
              <a:rPr lang="en-US" dirty="0" smtClean="0"/>
              <a:t>(1000);</a:t>
            </a:r>
            <a:endParaRPr lang="zh-CN" altLang="en-US" dirty="0" smtClean="0"/>
          </a:p>
          <a:p>
            <a:r>
              <a:rPr lang="en-US" dirty="0" smtClean="0"/>
              <a:t>    }</a:t>
            </a:r>
            <a:endParaRPr lang="zh-CN" altLang="en-US" dirty="0" smtClean="0"/>
          </a:p>
          <a:p>
            <a:r>
              <a:rPr lang="en-US" dirty="0" smtClean="0"/>
              <a:t>}</a:t>
            </a:r>
            <a:endParaRPr lang="zh-CN" altLang="en-US" dirty="0" smtClean="0"/>
          </a:p>
          <a:p>
            <a:endParaRPr lang="zh-CN" altLang="en-US" dirty="0"/>
          </a:p>
        </p:txBody>
      </p:sp>
      <p:sp>
        <p:nvSpPr>
          <p:cNvPr id="3" name="标题 2"/>
          <p:cNvSpPr>
            <a:spLocks noGrp="1"/>
          </p:cNvSpPr>
          <p:nvPr>
            <p:ph type="title"/>
          </p:nvPr>
        </p:nvSpPr>
        <p:spPr/>
        <p:txBody>
          <a:bodyPr/>
          <a:lstStyle/>
          <a:p>
            <a:r>
              <a:rPr lang="zh-CN" altLang="en-US" dirty="0" smtClean="0"/>
              <a:t>触摸屏编程实例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dirty="0" smtClean="0"/>
              <a:t>LED</a:t>
            </a:r>
            <a:r>
              <a:rPr lang="zh-CN" altLang="en-US" dirty="0" smtClean="0"/>
              <a:t>接口的特点如下。</a:t>
            </a:r>
          </a:p>
          <a:p>
            <a:r>
              <a:rPr lang="en-US" dirty="0" smtClean="0"/>
              <a:t>●  I</a:t>
            </a:r>
            <a:r>
              <a:rPr lang="en-US" baseline="30000" dirty="0" smtClean="0"/>
              <a:t>2</a:t>
            </a:r>
            <a:r>
              <a:rPr lang="en-US" dirty="0" smtClean="0"/>
              <a:t>C</a:t>
            </a:r>
            <a:r>
              <a:rPr lang="zh-CN" altLang="en-US" dirty="0" smtClean="0"/>
              <a:t>串行接口提供键盘中断信号方便与处理器接口；</a:t>
            </a:r>
          </a:p>
          <a:p>
            <a:r>
              <a:rPr lang="en-US" dirty="0" smtClean="0"/>
              <a:t>●  </a:t>
            </a:r>
            <a:r>
              <a:rPr lang="zh-CN" altLang="en-US" dirty="0" smtClean="0"/>
              <a:t>可驱动</a:t>
            </a:r>
            <a:r>
              <a:rPr lang="en-US" dirty="0" smtClean="0"/>
              <a:t>8</a:t>
            </a:r>
            <a:r>
              <a:rPr lang="zh-CN" altLang="en-US" dirty="0" smtClean="0"/>
              <a:t>位共阴数码管或</a:t>
            </a:r>
            <a:r>
              <a:rPr lang="en-US" dirty="0" smtClean="0"/>
              <a:t>64</a:t>
            </a:r>
            <a:r>
              <a:rPr lang="zh-CN" altLang="en-US" dirty="0" smtClean="0"/>
              <a:t>只独立</a:t>
            </a:r>
            <a:r>
              <a:rPr lang="en-US" dirty="0" smtClean="0"/>
              <a:t>LED</a:t>
            </a:r>
            <a:r>
              <a:rPr lang="zh-CN" altLang="en-US" dirty="0" smtClean="0"/>
              <a:t>和</a:t>
            </a:r>
            <a:r>
              <a:rPr lang="en-US" dirty="0" smtClean="0"/>
              <a:t>64</a:t>
            </a:r>
            <a:r>
              <a:rPr lang="zh-CN" altLang="en-US" dirty="0" smtClean="0"/>
              <a:t>个按键；</a:t>
            </a:r>
          </a:p>
          <a:p>
            <a:r>
              <a:rPr lang="en-US" dirty="0" smtClean="0"/>
              <a:t>●  </a:t>
            </a:r>
            <a:r>
              <a:rPr lang="zh-CN" altLang="en-US" dirty="0" smtClean="0"/>
              <a:t>可控扫描位数可控任一数码管闪烁；</a:t>
            </a:r>
          </a:p>
          <a:p>
            <a:r>
              <a:rPr lang="en-US" dirty="0" smtClean="0"/>
              <a:t>●  </a:t>
            </a:r>
            <a:r>
              <a:rPr lang="zh-CN" altLang="en-US" dirty="0" smtClean="0"/>
              <a:t>提供数据译码和循环移位段寻址等控制；</a:t>
            </a:r>
          </a:p>
          <a:p>
            <a:r>
              <a:rPr lang="en-US" dirty="0" smtClean="0"/>
              <a:t>●  8</a:t>
            </a:r>
            <a:r>
              <a:rPr lang="zh-CN" altLang="en-US" dirty="0" smtClean="0"/>
              <a:t>个功能键可检测任一键的连击次数；</a:t>
            </a:r>
          </a:p>
          <a:p>
            <a:r>
              <a:rPr lang="en-US" dirty="0" smtClean="0"/>
              <a:t>●  </a:t>
            </a:r>
            <a:r>
              <a:rPr lang="zh-CN" altLang="en-US" dirty="0" smtClean="0"/>
              <a:t>无须外接元件即直接驱动</a:t>
            </a:r>
            <a:r>
              <a:rPr lang="en-US" dirty="0" smtClean="0"/>
              <a:t>LED</a:t>
            </a:r>
            <a:r>
              <a:rPr lang="zh-CN" altLang="en-US" dirty="0" smtClean="0"/>
              <a:t>，可扩展驱动电流和驱动电压；</a:t>
            </a:r>
          </a:p>
          <a:p>
            <a:r>
              <a:rPr lang="en-US" dirty="0" smtClean="0"/>
              <a:t>●  </a:t>
            </a:r>
            <a:r>
              <a:rPr lang="zh-CN" altLang="en-US" dirty="0" smtClean="0"/>
              <a:t>提供工业级器件多种封装形式</a:t>
            </a:r>
            <a:r>
              <a:rPr lang="en-US" dirty="0" smtClean="0"/>
              <a:t>PDIP24</a:t>
            </a:r>
            <a:r>
              <a:rPr lang="zh-CN" altLang="en-US" dirty="0" smtClean="0"/>
              <a:t>、</a:t>
            </a:r>
            <a:r>
              <a:rPr lang="en-US" dirty="0" smtClean="0"/>
              <a:t>SO24</a:t>
            </a:r>
            <a:r>
              <a:rPr lang="zh-CN" altLang="en-US" dirty="0" smtClean="0"/>
              <a:t>。</a:t>
            </a:r>
          </a:p>
          <a:p>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的接口原理</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的接口原理</a:t>
            </a:r>
            <a:endParaRPr lang="zh-CN" altLang="en-US" dirty="0"/>
          </a:p>
        </p:txBody>
      </p:sp>
      <p:pic>
        <p:nvPicPr>
          <p:cNvPr id="32770" name="Picture 2"/>
          <p:cNvPicPr>
            <a:picLocks noGrp="1" noChangeAspect="1" noChangeArrowheads="1"/>
          </p:cNvPicPr>
          <p:nvPr>
            <p:ph idx="1"/>
          </p:nvPr>
        </p:nvPicPr>
        <p:blipFill>
          <a:blip r:embed="rId2"/>
          <a:srcRect/>
          <a:stretch>
            <a:fillRect/>
          </a:stretch>
        </p:blipFill>
        <p:spPr bwMode="auto">
          <a:xfrm>
            <a:off x="1052512" y="1571612"/>
            <a:ext cx="7038975" cy="3686175"/>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的接口原理</a:t>
            </a:r>
            <a:endParaRPr lang="zh-CN" altLang="en-US" dirty="0"/>
          </a:p>
        </p:txBody>
      </p:sp>
      <p:pic>
        <p:nvPicPr>
          <p:cNvPr id="33794" name="Picture 2"/>
          <p:cNvPicPr>
            <a:picLocks noGrp="1" noChangeAspect="1" noChangeArrowheads="1"/>
          </p:cNvPicPr>
          <p:nvPr>
            <p:ph idx="1"/>
          </p:nvPr>
        </p:nvPicPr>
        <p:blipFill>
          <a:blip r:embed="rId2"/>
          <a:srcRect/>
          <a:stretch>
            <a:fillRect/>
          </a:stretch>
        </p:blipFill>
        <p:spPr bwMode="auto">
          <a:xfrm>
            <a:off x="1285852" y="1500174"/>
            <a:ext cx="6143625" cy="3714750"/>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的接口原理</a:t>
            </a:r>
            <a:endParaRPr lang="zh-CN" altLang="en-US" dirty="0"/>
          </a:p>
        </p:txBody>
      </p:sp>
      <p:pic>
        <p:nvPicPr>
          <p:cNvPr id="34818" name="Picture 2"/>
          <p:cNvPicPr>
            <a:picLocks noGrp="1" noChangeAspect="1" noChangeArrowheads="1"/>
          </p:cNvPicPr>
          <p:nvPr>
            <p:ph idx="1"/>
          </p:nvPr>
        </p:nvPicPr>
        <p:blipFill>
          <a:blip r:embed="rId2"/>
          <a:srcRect/>
          <a:stretch>
            <a:fillRect/>
          </a:stretch>
        </p:blipFill>
        <p:spPr bwMode="auto">
          <a:xfrm>
            <a:off x="1448999" y="1481138"/>
            <a:ext cx="6246001" cy="4525962"/>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的接口原理</a:t>
            </a:r>
            <a:endParaRPr lang="zh-CN" altLang="en-US" dirty="0"/>
          </a:p>
        </p:txBody>
      </p:sp>
      <p:pic>
        <p:nvPicPr>
          <p:cNvPr id="35842" name="Picture 2"/>
          <p:cNvPicPr>
            <a:picLocks noGrp="1" noChangeAspect="1" noChangeArrowheads="1"/>
          </p:cNvPicPr>
          <p:nvPr>
            <p:ph idx="1"/>
          </p:nvPr>
        </p:nvPicPr>
        <p:blipFill>
          <a:blip r:embed="rId2"/>
          <a:srcRect/>
          <a:stretch>
            <a:fillRect/>
          </a:stretch>
        </p:blipFill>
        <p:spPr bwMode="auto">
          <a:xfrm>
            <a:off x="1453822" y="1481138"/>
            <a:ext cx="6236355" cy="4525962"/>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b="1" dirty="0" smtClean="0"/>
              <a:t>1</a:t>
            </a:r>
            <a:r>
              <a:rPr lang="zh-CN" altLang="en-US" b="1" dirty="0" smtClean="0"/>
              <a:t>．键盘及显示处理说明</a:t>
            </a:r>
          </a:p>
          <a:p>
            <a:r>
              <a:rPr lang="zh-CN" altLang="en-US" dirty="0" smtClean="0"/>
              <a:t>（</a:t>
            </a:r>
            <a:r>
              <a:rPr lang="en-US" dirty="0" smtClean="0"/>
              <a:t>1</a:t>
            </a:r>
            <a:r>
              <a:rPr lang="zh-CN" altLang="en-US" dirty="0" smtClean="0"/>
              <a:t>）键盘部</a:t>
            </a:r>
          </a:p>
          <a:p>
            <a:r>
              <a:rPr lang="en-US" dirty="0" smtClean="0"/>
              <a:t>ZLG7290</a:t>
            </a:r>
            <a:r>
              <a:rPr lang="zh-CN" altLang="en-US" dirty="0" smtClean="0"/>
              <a:t>可采样</a:t>
            </a:r>
            <a:r>
              <a:rPr lang="en-US" dirty="0" smtClean="0"/>
              <a:t>64</a:t>
            </a:r>
            <a:r>
              <a:rPr lang="zh-CN" altLang="en-US" dirty="0" smtClean="0"/>
              <a:t>个按键或传感器可检测每个按键的连击次数，其基本功能如下。</a:t>
            </a:r>
          </a:p>
          <a:p>
            <a:r>
              <a:rPr lang="en-US" dirty="0" smtClean="0"/>
              <a:t>●  </a:t>
            </a:r>
            <a:r>
              <a:rPr lang="zh-CN" altLang="en-US" dirty="0" smtClean="0"/>
              <a:t>键盘去抖动处理：当键被按下和放开时，可能会出现电平状态反复变化，称做键盘抖动。若不作处理会引起按键盘命令错误，所以要进行去抖动处理，以读取稳定的键盘状态为准。</a:t>
            </a:r>
          </a:p>
          <a:p>
            <a:r>
              <a:rPr lang="en-US" dirty="0" smtClean="0"/>
              <a:t>●  </a:t>
            </a:r>
            <a:r>
              <a:rPr lang="zh-CN" altLang="en-US" dirty="0" smtClean="0"/>
              <a:t>双键互锁处理：当有两个以上按键被同时按下时，</a:t>
            </a:r>
            <a:r>
              <a:rPr lang="en-US" dirty="0" smtClean="0"/>
              <a:t>ZLG7290</a:t>
            </a:r>
            <a:r>
              <a:rPr lang="zh-CN" altLang="en-US" dirty="0" smtClean="0"/>
              <a:t>只采样优先级高的按键。优先顺序为</a:t>
            </a:r>
            <a:r>
              <a:rPr lang="en-US" dirty="0" smtClean="0"/>
              <a:t>K1&gt;K2&gt;</a:t>
            </a:r>
            <a:r>
              <a:rPr lang="en-US" altLang="zh-CN" dirty="0" smtClean="0"/>
              <a:t>…</a:t>
            </a:r>
            <a:r>
              <a:rPr lang="en-US" dirty="0" smtClean="0"/>
              <a:t>&gt;K64</a:t>
            </a:r>
            <a:r>
              <a:rPr lang="zh-CN" altLang="en-US" dirty="0" smtClean="0"/>
              <a:t>，如同时按下</a:t>
            </a:r>
            <a:r>
              <a:rPr lang="en-US" dirty="0" smtClean="0"/>
              <a:t>K2</a:t>
            </a:r>
            <a:r>
              <a:rPr lang="zh-CN" altLang="en-US" dirty="0" smtClean="0"/>
              <a:t>和</a:t>
            </a:r>
            <a:r>
              <a:rPr lang="en-US" dirty="0" smtClean="0"/>
              <a:t>K18</a:t>
            </a:r>
            <a:r>
              <a:rPr lang="zh-CN" altLang="en-US" dirty="0" smtClean="0"/>
              <a:t>时采样到</a:t>
            </a:r>
            <a:r>
              <a:rPr lang="en-US" dirty="0" smtClean="0"/>
              <a:t>K2</a:t>
            </a:r>
            <a:r>
              <a:rPr lang="zh-CN" altLang="en-US" dirty="0" smtClean="0"/>
              <a:t>。</a:t>
            </a:r>
          </a:p>
          <a:p>
            <a:r>
              <a:rPr lang="en-US" dirty="0" smtClean="0"/>
              <a:t>●  </a:t>
            </a:r>
            <a:r>
              <a:rPr lang="zh-CN" altLang="en-US" dirty="0" smtClean="0"/>
              <a:t>连击键处理：当某个按键按下时，输出一次键值后，如果该按键还未释放，该键值连续有效，就像连续压按该键一样，这种功能称为连击。连击次数计数器</a:t>
            </a:r>
            <a:r>
              <a:rPr lang="en-US" dirty="0" err="1" smtClean="0"/>
              <a:t>RepeatCnt</a:t>
            </a:r>
            <a:r>
              <a:rPr lang="zh-CN" altLang="en-US" dirty="0" smtClean="0"/>
              <a:t>可区别出单击（某些功能不允许连击，如开</a:t>
            </a:r>
            <a:r>
              <a:rPr lang="en-US" dirty="0" smtClean="0"/>
              <a:t>/</a:t>
            </a:r>
            <a:r>
              <a:rPr lang="zh-CN" altLang="en-US" dirty="0" smtClean="0"/>
              <a:t>关）或连击。判断连击次数可以检测被按时间，以防止某些功能误操作（如连续按</a:t>
            </a:r>
            <a:r>
              <a:rPr lang="en-US" dirty="0" smtClean="0"/>
              <a:t>5s</a:t>
            </a:r>
            <a:r>
              <a:rPr lang="zh-CN" altLang="en-US" dirty="0" smtClean="0"/>
              <a:t>进入参数设置状态）。</a:t>
            </a:r>
          </a:p>
          <a:p>
            <a:r>
              <a:rPr lang="en-US" dirty="0" smtClean="0"/>
              <a:t>●  </a:t>
            </a:r>
            <a:r>
              <a:rPr lang="zh-CN" altLang="en-US" dirty="0" smtClean="0"/>
              <a:t>功能键处理：功能键能实现</a:t>
            </a:r>
            <a:r>
              <a:rPr lang="en-US" dirty="0" smtClean="0"/>
              <a:t>2</a:t>
            </a:r>
            <a:r>
              <a:rPr lang="zh-CN" altLang="en-US" dirty="0" smtClean="0"/>
              <a:t>个以上按键同时按下来扩展按键数目或实现特殊功能，如</a:t>
            </a:r>
            <a:r>
              <a:rPr lang="en-US" dirty="0" smtClean="0"/>
              <a:t>PC</a:t>
            </a:r>
            <a:r>
              <a:rPr lang="zh-CN" altLang="en-US" dirty="0" smtClean="0"/>
              <a:t>上的“</a:t>
            </a:r>
            <a:r>
              <a:rPr lang="en-US" dirty="0" smtClean="0"/>
              <a:t>Shift</a:t>
            </a:r>
            <a:r>
              <a:rPr lang="zh-CN" altLang="en-US" dirty="0" smtClean="0"/>
              <a:t>”键、“</a:t>
            </a:r>
            <a:r>
              <a:rPr lang="en-US" dirty="0" smtClean="0"/>
              <a:t>Ctrl</a:t>
            </a:r>
            <a:r>
              <a:rPr lang="zh-CN" altLang="en-US" dirty="0" smtClean="0"/>
              <a:t>”键、“</a:t>
            </a:r>
            <a:r>
              <a:rPr lang="en-US" dirty="0" smtClean="0"/>
              <a:t>Alt</a:t>
            </a:r>
            <a:r>
              <a:rPr lang="zh-CN" altLang="en-US" dirty="0" smtClean="0"/>
              <a:t>”键。</a:t>
            </a:r>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的接口原理</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smtClean="0"/>
              <a:t>（</a:t>
            </a:r>
            <a:r>
              <a:rPr lang="en-US" dirty="0" smtClean="0"/>
              <a:t>2</a:t>
            </a:r>
            <a:r>
              <a:rPr lang="zh-CN" altLang="en-US" dirty="0" smtClean="0"/>
              <a:t>）显示部分：</a:t>
            </a:r>
          </a:p>
          <a:p>
            <a:r>
              <a:rPr lang="zh-CN" altLang="en-US" dirty="0" smtClean="0"/>
              <a:t>在每个显示刷新周期，</a:t>
            </a:r>
            <a:r>
              <a:rPr lang="en-US" dirty="0" smtClean="0"/>
              <a:t>ZLG7290</a:t>
            </a:r>
            <a:r>
              <a:rPr lang="zh-CN" altLang="en-US" dirty="0" smtClean="0"/>
              <a:t>按照扫描位数寄存器</a:t>
            </a:r>
            <a:r>
              <a:rPr lang="en-US" dirty="0" err="1" smtClean="0"/>
              <a:t>ScanNum</a:t>
            </a:r>
            <a:r>
              <a:rPr lang="zh-CN" altLang="en-US" dirty="0" smtClean="0"/>
              <a:t>指定的显示位数</a:t>
            </a:r>
            <a:r>
              <a:rPr lang="en-US" i="1" dirty="0" smtClean="0"/>
              <a:t>N</a:t>
            </a:r>
            <a:r>
              <a:rPr lang="zh-CN" altLang="en-US" dirty="0" smtClean="0"/>
              <a:t>，把显示缓存</a:t>
            </a:r>
            <a:r>
              <a:rPr lang="en-US" dirty="0" smtClean="0"/>
              <a:t>DpRam0</a:t>
            </a:r>
            <a:r>
              <a:rPr lang="zh-CN" altLang="en-US" dirty="0" smtClean="0"/>
              <a:t>～</a:t>
            </a:r>
            <a:r>
              <a:rPr lang="en-US" dirty="0" err="1" smtClean="0"/>
              <a:t>DpRam</a:t>
            </a:r>
            <a:r>
              <a:rPr lang="en-US" i="1" dirty="0" err="1" smtClean="0"/>
              <a:t>N</a:t>
            </a:r>
            <a:r>
              <a:rPr lang="zh-CN" altLang="en-US" dirty="0" smtClean="0"/>
              <a:t>的内容按先后循序送入</a:t>
            </a:r>
            <a:r>
              <a:rPr lang="en-US" dirty="0" smtClean="0"/>
              <a:t>LED</a:t>
            </a:r>
            <a:r>
              <a:rPr lang="zh-CN" altLang="en-US" dirty="0" smtClean="0"/>
              <a:t>驱动器实现动态显示，减少</a:t>
            </a:r>
            <a:r>
              <a:rPr lang="en-US" i="1" dirty="0" smtClean="0"/>
              <a:t>N</a:t>
            </a:r>
            <a:r>
              <a:rPr lang="zh-CN" altLang="en-US" dirty="0" smtClean="0"/>
              <a:t>值可提高每位显示扫描时间的占空比，以提高</a:t>
            </a:r>
            <a:r>
              <a:rPr lang="en-US" dirty="0" smtClean="0"/>
              <a:t>LED</a:t>
            </a:r>
            <a:r>
              <a:rPr lang="zh-CN" altLang="en-US" dirty="0" smtClean="0"/>
              <a:t>亮度，显示缓存中的内容不受影响。修改闪烁控制寄器</a:t>
            </a:r>
            <a:r>
              <a:rPr lang="en-US" dirty="0" err="1" smtClean="0"/>
              <a:t>FlashOnOff</a:t>
            </a:r>
            <a:r>
              <a:rPr lang="zh-CN" altLang="en-US" dirty="0" smtClean="0"/>
              <a:t>可改变闪烁频率和占空比（亮和灭的时间）。</a:t>
            </a:r>
          </a:p>
          <a:p>
            <a:r>
              <a:rPr lang="en-US" dirty="0" smtClean="0"/>
              <a:t>ZLG7290</a:t>
            </a:r>
            <a:r>
              <a:rPr lang="zh-CN" altLang="en-US" dirty="0" smtClean="0"/>
              <a:t>提供两种控制方式：寄存器映像控制和命令解释控制，如上述对显示部分的控制。寄存器映像控制是指直接访问底层寄存器，实现基本控制功能，这些寄存器须字节操作。</a:t>
            </a:r>
          </a:p>
          <a:p>
            <a:r>
              <a:rPr lang="zh-CN" altLang="en-US" dirty="0" smtClean="0"/>
              <a:t>命令解释控制是指通过解释命令缓冲区（</a:t>
            </a:r>
            <a:r>
              <a:rPr lang="en-US" dirty="0" smtClean="0"/>
              <a:t>CmdBuf0</a:t>
            </a:r>
            <a:r>
              <a:rPr lang="zh-CN" altLang="en-US" dirty="0" smtClean="0"/>
              <a:t>～</a:t>
            </a:r>
            <a:r>
              <a:rPr lang="en-US" dirty="0" err="1" smtClean="0"/>
              <a:t>CmdBuf</a:t>
            </a:r>
            <a:r>
              <a:rPr lang="en-US" dirty="0" smtClean="0"/>
              <a:t> 1</a:t>
            </a:r>
            <a:r>
              <a:rPr lang="zh-CN" altLang="en-US" dirty="0" smtClean="0"/>
              <a:t>）中的指令，间接访问底层寄存器实现扩展控制功能。例如，实现寄存器的位操作：对显示缓存循环，移位；对操作数译码等操作。</a:t>
            </a:r>
          </a:p>
          <a:p>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的接口原理</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85860"/>
            <a:ext cx="8229600" cy="4948068"/>
          </a:xfrm>
        </p:spPr>
        <p:txBody>
          <a:bodyPr>
            <a:normAutofit fontScale="70000" lnSpcReduction="20000"/>
          </a:bodyPr>
          <a:lstStyle/>
          <a:p>
            <a:r>
              <a:rPr lang="en-US" b="1" dirty="0" smtClean="0"/>
              <a:t>2</a:t>
            </a:r>
            <a:r>
              <a:rPr lang="zh-CN" altLang="en-US" b="1" dirty="0" smtClean="0"/>
              <a:t>．寄存器详解 </a:t>
            </a:r>
          </a:p>
          <a:p>
            <a:r>
              <a:rPr lang="zh-CN" altLang="en-US" dirty="0" smtClean="0"/>
              <a:t>（</a:t>
            </a:r>
            <a:r>
              <a:rPr lang="en-US" dirty="0" smtClean="0"/>
              <a:t>1</a:t>
            </a:r>
            <a:r>
              <a:rPr lang="zh-CN" altLang="en-US" dirty="0" smtClean="0"/>
              <a:t>）系统状态部分</a:t>
            </a:r>
          </a:p>
          <a:p>
            <a:r>
              <a:rPr lang="zh-CN" altLang="en-US" dirty="0" smtClean="0"/>
              <a:t>系统寄存器（</a:t>
            </a:r>
            <a:r>
              <a:rPr lang="en-US" dirty="0" err="1" smtClean="0"/>
              <a:t>SystemReg</a:t>
            </a:r>
            <a:r>
              <a:rPr lang="zh-CN" altLang="en-US" dirty="0" smtClean="0"/>
              <a:t>）：地址</a:t>
            </a:r>
            <a:r>
              <a:rPr lang="en-US" dirty="0" smtClean="0"/>
              <a:t>00H</a:t>
            </a:r>
            <a:r>
              <a:rPr lang="zh-CN" altLang="en-US" dirty="0" smtClean="0"/>
              <a:t>，复位值</a:t>
            </a:r>
            <a:r>
              <a:rPr lang="en-US" dirty="0" smtClean="0"/>
              <a:t>11110000B</a:t>
            </a:r>
            <a:r>
              <a:rPr lang="zh-CN" altLang="en-US" dirty="0" smtClean="0"/>
              <a:t>，系统寄存器保存</a:t>
            </a:r>
            <a:r>
              <a:rPr lang="en-US" dirty="0" smtClean="0"/>
              <a:t>ZLG7290</a:t>
            </a:r>
            <a:r>
              <a:rPr lang="zh-CN" altLang="en-US" dirty="0" smtClean="0"/>
              <a:t>系统状态，并可对系统运行状态进行配置，其功能分位描述如下。</a:t>
            </a:r>
          </a:p>
          <a:p>
            <a:r>
              <a:rPr lang="en-US" dirty="0" err="1" smtClean="0"/>
              <a:t>KeyAvi</a:t>
            </a:r>
            <a:r>
              <a:rPr lang="zh-CN" altLang="en-US" dirty="0" smtClean="0"/>
              <a:t>（</a:t>
            </a:r>
            <a:r>
              <a:rPr lang="en-US" dirty="0" smtClean="0"/>
              <a:t>SystemReg.0</a:t>
            </a:r>
            <a:r>
              <a:rPr lang="zh-CN" altLang="en-US" dirty="0" smtClean="0"/>
              <a:t>）：置</a:t>
            </a:r>
            <a:r>
              <a:rPr lang="en-US" dirty="0" smtClean="0"/>
              <a:t>1</a:t>
            </a:r>
            <a:r>
              <a:rPr lang="zh-CN" altLang="en-US" dirty="0" smtClean="0"/>
              <a:t>时表示有效的按键动作（普通键的单击、连击和功能键状态变化），</a:t>
            </a:r>
            <a:r>
              <a:rPr lang="en-US" dirty="0" smtClean="0"/>
              <a:t>/INT</a:t>
            </a:r>
            <a:r>
              <a:rPr lang="zh-CN" altLang="en-US" dirty="0" smtClean="0"/>
              <a:t>引脚信号有效（变为低电平）；清</a:t>
            </a:r>
            <a:r>
              <a:rPr lang="en-US" dirty="0" smtClean="0"/>
              <a:t>0</a:t>
            </a:r>
            <a:r>
              <a:rPr lang="zh-CN" altLang="en-US" dirty="0" smtClean="0"/>
              <a:t>表示无按键动作，</a:t>
            </a:r>
            <a:r>
              <a:rPr lang="en-US" dirty="0" smtClean="0"/>
              <a:t>/INT</a:t>
            </a:r>
            <a:r>
              <a:rPr lang="zh-CN" altLang="en-US" dirty="0" smtClean="0"/>
              <a:t>引脚信号无效（变为高阻态）。有效的按键动作消失后或读</a:t>
            </a:r>
            <a:r>
              <a:rPr lang="en-US" dirty="0" smtClean="0"/>
              <a:t>Key</a:t>
            </a:r>
            <a:r>
              <a:rPr lang="zh-CN" altLang="en-US" dirty="0" smtClean="0"/>
              <a:t>后，</a:t>
            </a:r>
            <a:r>
              <a:rPr lang="en-US" dirty="0" err="1" smtClean="0"/>
              <a:t>KeyAvi</a:t>
            </a:r>
            <a:r>
              <a:rPr lang="zh-CN" altLang="en-US" dirty="0" smtClean="0"/>
              <a:t>位自动清</a:t>
            </a:r>
            <a:r>
              <a:rPr lang="en-US" dirty="0" smtClean="0"/>
              <a:t>0</a:t>
            </a:r>
            <a:r>
              <a:rPr lang="zh-CN" altLang="en-US" dirty="0" smtClean="0"/>
              <a:t>。</a:t>
            </a:r>
          </a:p>
          <a:p>
            <a:r>
              <a:rPr lang="zh-CN" altLang="en-US" dirty="0" smtClean="0"/>
              <a:t>（</a:t>
            </a:r>
            <a:r>
              <a:rPr lang="en-US" dirty="0" smtClean="0"/>
              <a:t>2</a:t>
            </a:r>
            <a:r>
              <a:rPr lang="zh-CN" altLang="en-US" dirty="0" smtClean="0"/>
              <a:t>）键盘部分</a:t>
            </a:r>
          </a:p>
          <a:p>
            <a:r>
              <a:rPr lang="en-US" dirty="0" smtClean="0"/>
              <a:t>●  </a:t>
            </a:r>
            <a:r>
              <a:rPr lang="zh-CN" altLang="en-US" dirty="0" smtClean="0"/>
              <a:t>键值寄存器（</a:t>
            </a:r>
            <a:r>
              <a:rPr lang="en-US" dirty="0" smtClean="0"/>
              <a:t>Key</a:t>
            </a:r>
            <a:r>
              <a:rPr lang="zh-CN" altLang="en-US" dirty="0" smtClean="0"/>
              <a:t>）：地址</a:t>
            </a:r>
            <a:r>
              <a:rPr lang="en-US" dirty="0" smtClean="0"/>
              <a:t>01H</a:t>
            </a:r>
            <a:r>
              <a:rPr lang="zh-CN" altLang="en-US" dirty="0" smtClean="0"/>
              <a:t>，复位值</a:t>
            </a:r>
            <a:r>
              <a:rPr lang="en-US" dirty="0" smtClean="0"/>
              <a:t>00H</a:t>
            </a:r>
            <a:r>
              <a:rPr lang="zh-CN" altLang="en-US" dirty="0" smtClean="0"/>
              <a:t>。</a:t>
            </a:r>
            <a:r>
              <a:rPr lang="en-US" dirty="0" smtClean="0"/>
              <a:t>Key</a:t>
            </a:r>
            <a:r>
              <a:rPr lang="zh-CN" altLang="en-US" dirty="0" smtClean="0"/>
              <a:t>表示被压按键的键值，当</a:t>
            </a:r>
            <a:r>
              <a:rPr lang="en-US" dirty="0" smtClean="0"/>
              <a:t>Key=0</a:t>
            </a:r>
            <a:r>
              <a:rPr lang="zh-CN" altLang="en-US" dirty="0" smtClean="0"/>
              <a:t>时，表示没有键被压按。</a:t>
            </a:r>
          </a:p>
          <a:p>
            <a:r>
              <a:rPr lang="en-US" dirty="0" smtClean="0"/>
              <a:t>●  </a:t>
            </a:r>
            <a:r>
              <a:rPr lang="zh-CN" altLang="en-US" dirty="0" smtClean="0"/>
              <a:t>连击次数计数器（</a:t>
            </a:r>
            <a:r>
              <a:rPr lang="en-US" dirty="0" err="1" smtClean="0"/>
              <a:t>RepeatCnt</a:t>
            </a:r>
            <a:r>
              <a:rPr lang="zh-CN" altLang="en-US" dirty="0" smtClean="0"/>
              <a:t>）：地址</a:t>
            </a:r>
            <a:r>
              <a:rPr lang="en-US" dirty="0" smtClean="0"/>
              <a:t>02H</a:t>
            </a:r>
            <a:r>
              <a:rPr lang="zh-CN" altLang="en-US" dirty="0" smtClean="0"/>
              <a:t>，复位值</a:t>
            </a:r>
            <a:r>
              <a:rPr lang="en-US" dirty="0" smtClean="0"/>
              <a:t>00H</a:t>
            </a:r>
            <a:r>
              <a:rPr lang="zh-CN" altLang="en-US" dirty="0" smtClean="0"/>
              <a:t>。</a:t>
            </a:r>
            <a:r>
              <a:rPr lang="en-US" dirty="0" err="1" smtClean="0"/>
              <a:t>RepeatCnt</a:t>
            </a:r>
            <a:r>
              <a:rPr lang="en-US" dirty="0" smtClean="0"/>
              <a:t>=0</a:t>
            </a:r>
            <a:r>
              <a:rPr lang="zh-CN" altLang="en-US" dirty="0" smtClean="0"/>
              <a:t>时，表示单击键。</a:t>
            </a:r>
            <a:r>
              <a:rPr lang="en-US" dirty="0" err="1" smtClean="0"/>
              <a:t>RepeatCnt</a:t>
            </a:r>
            <a:r>
              <a:rPr lang="zh-CN" altLang="en-US" dirty="0" smtClean="0"/>
              <a:t>大于</a:t>
            </a:r>
            <a:r>
              <a:rPr lang="en-US" dirty="0" smtClean="0"/>
              <a:t>0</a:t>
            </a:r>
            <a:r>
              <a:rPr lang="zh-CN" altLang="en-US" dirty="0" smtClean="0"/>
              <a:t>时，表示键的连击次数。该计数器用于区别出单击键或连击，键判断连击次数可以检测被按时间。</a:t>
            </a:r>
          </a:p>
          <a:p>
            <a:r>
              <a:rPr lang="en-US" dirty="0" smtClean="0"/>
              <a:t>●  </a:t>
            </a:r>
            <a:r>
              <a:rPr lang="zh-CN" altLang="en-US" dirty="0" smtClean="0"/>
              <a:t>功能键寄存器（</a:t>
            </a:r>
            <a:r>
              <a:rPr lang="en-US" dirty="0" err="1" smtClean="0"/>
              <a:t>FunctionKey</a:t>
            </a:r>
            <a:r>
              <a:rPr lang="zh-CN" altLang="en-US" dirty="0" smtClean="0"/>
              <a:t>）：地址</a:t>
            </a:r>
            <a:r>
              <a:rPr lang="en-US" dirty="0" smtClean="0"/>
              <a:t>03H</a:t>
            </a:r>
            <a:r>
              <a:rPr lang="zh-CN" altLang="en-US" dirty="0" smtClean="0"/>
              <a:t>，复位值</a:t>
            </a:r>
            <a:r>
              <a:rPr lang="en-US" dirty="0" smtClean="0"/>
              <a:t>0FFH</a:t>
            </a:r>
            <a:r>
              <a:rPr lang="zh-CN" altLang="en-US" dirty="0" smtClean="0"/>
              <a:t>。</a:t>
            </a:r>
            <a:r>
              <a:rPr lang="en-US" dirty="0" err="1" smtClean="0"/>
              <a:t>FunctionKey</a:t>
            </a:r>
            <a:r>
              <a:rPr lang="zh-CN" altLang="en-US" dirty="0" smtClean="0"/>
              <a:t>对应位的值为</a:t>
            </a:r>
            <a:r>
              <a:rPr lang="en-US" dirty="0" smtClean="0"/>
              <a:t>0</a:t>
            </a:r>
            <a:r>
              <a:rPr lang="zh-CN" altLang="en-US" dirty="0" smtClean="0"/>
              <a:t>表示对应功能键被压按（</a:t>
            </a:r>
            <a:r>
              <a:rPr lang="en-US" dirty="0" smtClean="0"/>
              <a:t>FunctionKey7</a:t>
            </a:r>
            <a:r>
              <a:rPr lang="zh-CN" altLang="en-US" dirty="0" smtClean="0"/>
              <a:t>～</a:t>
            </a:r>
            <a:r>
              <a:rPr lang="en-US" dirty="0" smtClean="0"/>
              <a:t>FunctionKey0</a:t>
            </a:r>
            <a:r>
              <a:rPr lang="zh-CN" altLang="en-US" dirty="0" smtClean="0"/>
              <a:t>对应</a:t>
            </a:r>
            <a:r>
              <a:rPr lang="en-US" dirty="0" smtClean="0"/>
              <a:t>K64</a:t>
            </a:r>
            <a:r>
              <a:rPr lang="zh-CN" altLang="en-US" dirty="0" smtClean="0"/>
              <a:t>～</a:t>
            </a:r>
            <a:r>
              <a:rPr lang="en-US" dirty="0" smtClean="0"/>
              <a:t>K5 7</a:t>
            </a:r>
            <a:r>
              <a:rPr lang="zh-CN" altLang="en-US" dirty="0" smtClean="0"/>
              <a:t>）。</a:t>
            </a:r>
          </a:p>
          <a:p>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的接口原理</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dirty="0" smtClean="0"/>
              <a:t>（</a:t>
            </a:r>
            <a:r>
              <a:rPr lang="en-US" dirty="0" smtClean="0"/>
              <a:t>3</a:t>
            </a:r>
            <a:r>
              <a:rPr lang="zh-CN" altLang="en-US" dirty="0" smtClean="0"/>
              <a:t>）命令接口部分</a:t>
            </a:r>
          </a:p>
          <a:p>
            <a:r>
              <a:rPr lang="zh-CN" altLang="en-US" dirty="0" smtClean="0"/>
              <a:t>命令缓冲区（</a:t>
            </a:r>
            <a:r>
              <a:rPr lang="en-US" dirty="0" smtClean="0"/>
              <a:t>CmdBuf0</a:t>
            </a:r>
            <a:r>
              <a:rPr lang="zh-CN" altLang="en-US" dirty="0" smtClean="0"/>
              <a:t>～</a:t>
            </a:r>
            <a:r>
              <a:rPr lang="en-US" dirty="0" err="1" smtClean="0"/>
              <a:t>CmdBuf</a:t>
            </a:r>
            <a:r>
              <a:rPr lang="en-US" dirty="0" smtClean="0"/>
              <a:t> 1</a:t>
            </a:r>
            <a:r>
              <a:rPr lang="zh-CN" altLang="en-US" dirty="0" smtClean="0"/>
              <a:t>）：地址</a:t>
            </a:r>
            <a:r>
              <a:rPr lang="en-US" dirty="0" smtClean="0"/>
              <a:t>07H</a:t>
            </a:r>
            <a:r>
              <a:rPr lang="zh-CN" altLang="en-US" dirty="0" smtClean="0"/>
              <a:t>～</a:t>
            </a:r>
            <a:r>
              <a:rPr lang="en-US" dirty="0" smtClean="0"/>
              <a:t>08H</a:t>
            </a:r>
            <a:r>
              <a:rPr lang="zh-CN" altLang="en-US" dirty="0" smtClean="0"/>
              <a:t>，复位值</a:t>
            </a:r>
            <a:r>
              <a:rPr lang="en-US" dirty="0" smtClean="0"/>
              <a:t>00H</a:t>
            </a:r>
            <a:r>
              <a:rPr lang="zh-CN" altLang="en-US" dirty="0" smtClean="0"/>
              <a:t>～</a:t>
            </a:r>
            <a:r>
              <a:rPr lang="en-US" dirty="0" smtClean="0"/>
              <a:t>00H</a:t>
            </a:r>
            <a:r>
              <a:rPr lang="zh-CN" altLang="en-US" dirty="0" smtClean="0"/>
              <a:t>。用于传输指令。</a:t>
            </a:r>
          </a:p>
          <a:p>
            <a:r>
              <a:rPr lang="zh-CN" altLang="en-US" dirty="0" smtClean="0"/>
              <a:t>（</a:t>
            </a:r>
            <a:r>
              <a:rPr lang="en-US" dirty="0" smtClean="0"/>
              <a:t>4</a:t>
            </a:r>
            <a:r>
              <a:rPr lang="zh-CN" altLang="en-US" dirty="0" smtClean="0"/>
              <a:t>）显示部分</a:t>
            </a:r>
          </a:p>
          <a:p>
            <a:r>
              <a:rPr lang="en-US" dirty="0" smtClean="0"/>
              <a:t>●  </a:t>
            </a:r>
            <a:r>
              <a:rPr lang="zh-CN" altLang="en-US" dirty="0" smtClean="0"/>
              <a:t>闪烁控制寄存器（</a:t>
            </a:r>
            <a:r>
              <a:rPr lang="en-US" dirty="0" err="1" smtClean="0"/>
              <a:t>FlashOnOff</a:t>
            </a:r>
            <a:r>
              <a:rPr lang="zh-CN" altLang="en-US" dirty="0" smtClean="0"/>
              <a:t>）：地址</a:t>
            </a:r>
            <a:r>
              <a:rPr lang="en-US" dirty="0" smtClean="0"/>
              <a:t>0CH</a:t>
            </a:r>
            <a:r>
              <a:rPr lang="zh-CN" altLang="en-US" dirty="0" smtClean="0"/>
              <a:t>，复位值</a:t>
            </a:r>
            <a:r>
              <a:rPr lang="en-US" dirty="0" smtClean="0"/>
              <a:t>0111B/0111B</a:t>
            </a:r>
            <a:r>
              <a:rPr lang="zh-CN" altLang="en-US" dirty="0" smtClean="0"/>
              <a:t>。高</a:t>
            </a:r>
            <a:r>
              <a:rPr lang="en-US" dirty="0" smtClean="0"/>
              <a:t>4</a:t>
            </a:r>
            <a:r>
              <a:rPr lang="zh-CN" altLang="en-US" dirty="0" smtClean="0"/>
              <a:t>位表示闪烁时亮的时间，低</a:t>
            </a:r>
            <a:r>
              <a:rPr lang="en-US" dirty="0" smtClean="0"/>
              <a:t>4</a:t>
            </a:r>
            <a:r>
              <a:rPr lang="zh-CN" altLang="en-US" dirty="0" smtClean="0"/>
              <a:t>位表示闪烁时灭的时间，改变其值同时也改变了闪烁频率，也能改变亮和灭的占空比。</a:t>
            </a:r>
            <a:r>
              <a:rPr lang="en-US" dirty="0" err="1" smtClean="0"/>
              <a:t>FlashOnOff</a:t>
            </a:r>
            <a:r>
              <a:rPr lang="zh-CN" altLang="en-US" dirty="0" smtClean="0"/>
              <a:t>的</a:t>
            </a:r>
            <a:r>
              <a:rPr lang="en-US" dirty="0" smtClean="0"/>
              <a:t>1</a:t>
            </a:r>
            <a:r>
              <a:rPr lang="zh-CN" altLang="en-US" dirty="0" smtClean="0"/>
              <a:t>个单位相当于</a:t>
            </a:r>
            <a:r>
              <a:rPr lang="en-US" dirty="0" smtClean="0"/>
              <a:t>150</a:t>
            </a:r>
            <a:r>
              <a:rPr lang="zh-CN" altLang="en-US" dirty="0" smtClean="0"/>
              <a:t>～</a:t>
            </a:r>
            <a:r>
              <a:rPr lang="en-US" dirty="0" smtClean="0"/>
              <a:t>250ms</a:t>
            </a:r>
            <a:r>
              <a:rPr lang="zh-CN" altLang="en-US" dirty="0" smtClean="0"/>
              <a:t>（亮和灭的时间范围为</a:t>
            </a:r>
            <a:r>
              <a:rPr lang="en-US" dirty="0" smtClean="0"/>
              <a:t>1</a:t>
            </a:r>
            <a:r>
              <a:rPr lang="zh-CN" altLang="en-US" dirty="0" smtClean="0"/>
              <a:t>～</a:t>
            </a:r>
            <a:r>
              <a:rPr lang="en-US" dirty="0" smtClean="0"/>
              <a:t>16 0000B</a:t>
            </a:r>
            <a:r>
              <a:rPr lang="zh-CN" altLang="en-US" dirty="0" smtClean="0"/>
              <a:t>相当</a:t>
            </a:r>
            <a:r>
              <a:rPr lang="en-US" dirty="0" smtClean="0"/>
              <a:t>1</a:t>
            </a:r>
            <a:r>
              <a:rPr lang="zh-CN" altLang="en-US" dirty="0" smtClean="0"/>
              <a:t>个时间单位），所有像素的闪烁频率和占空比相同。</a:t>
            </a:r>
          </a:p>
          <a:p>
            <a:r>
              <a:rPr lang="en-US" dirty="0" smtClean="0"/>
              <a:t>●  </a:t>
            </a:r>
            <a:r>
              <a:rPr lang="zh-CN" altLang="en-US" dirty="0" smtClean="0"/>
              <a:t>扫描位数寄存器（</a:t>
            </a:r>
            <a:r>
              <a:rPr lang="en-US" dirty="0" err="1" smtClean="0"/>
              <a:t>ScanNum</a:t>
            </a:r>
            <a:r>
              <a:rPr lang="zh-CN" altLang="en-US" dirty="0" smtClean="0"/>
              <a:t>）：地址</a:t>
            </a:r>
            <a:r>
              <a:rPr lang="en-US" dirty="0" smtClean="0"/>
              <a:t>0DH</a:t>
            </a:r>
            <a:r>
              <a:rPr lang="zh-CN" altLang="en-US" dirty="0" smtClean="0"/>
              <a:t>，复位值</a:t>
            </a:r>
            <a:r>
              <a:rPr lang="en-US" dirty="0" smtClean="0"/>
              <a:t>7</a:t>
            </a:r>
            <a:r>
              <a:rPr lang="zh-CN" altLang="en-US" dirty="0" smtClean="0"/>
              <a:t>。用于控制最大的扫描显示位数（有效范围为</a:t>
            </a:r>
            <a:r>
              <a:rPr lang="en-US" dirty="0" smtClean="0"/>
              <a:t>0</a:t>
            </a:r>
            <a:r>
              <a:rPr lang="zh-CN" altLang="en-US" dirty="0" smtClean="0"/>
              <a:t>～</a:t>
            </a:r>
            <a:r>
              <a:rPr lang="en-US" dirty="0" smtClean="0"/>
              <a:t>7</a:t>
            </a:r>
            <a:r>
              <a:rPr lang="zh-CN" altLang="en-US" dirty="0" smtClean="0"/>
              <a:t>，对应的显示位数为</a:t>
            </a:r>
            <a:r>
              <a:rPr lang="en-US" dirty="0" smtClean="0"/>
              <a:t>1</a:t>
            </a:r>
            <a:r>
              <a:rPr lang="zh-CN" altLang="en-US" dirty="0" smtClean="0"/>
              <a:t>～</a:t>
            </a:r>
            <a:r>
              <a:rPr lang="en-US" dirty="0" smtClean="0"/>
              <a:t>8</a:t>
            </a:r>
            <a:r>
              <a:rPr lang="zh-CN" altLang="en-US" dirty="0" smtClean="0"/>
              <a:t>），减少扫描位数可提高每位显示扫描时间的占空比，以提高</a:t>
            </a:r>
            <a:r>
              <a:rPr lang="en-US" dirty="0" smtClean="0"/>
              <a:t>LED</a:t>
            </a:r>
            <a:r>
              <a:rPr lang="zh-CN" altLang="en-US" dirty="0" smtClean="0"/>
              <a:t>亮度。不扫描显示的显示缓存寄存器则保持不变，如</a:t>
            </a:r>
            <a:r>
              <a:rPr lang="en-US" dirty="0" err="1" smtClean="0"/>
              <a:t>ScanNum</a:t>
            </a:r>
            <a:r>
              <a:rPr lang="en-US" dirty="0" smtClean="0"/>
              <a:t>=3</a:t>
            </a:r>
            <a:r>
              <a:rPr lang="zh-CN" altLang="en-US" dirty="0" smtClean="0"/>
              <a:t>时只显示</a:t>
            </a:r>
            <a:r>
              <a:rPr lang="en-US" dirty="0" smtClean="0"/>
              <a:t>DpRam0</a:t>
            </a:r>
            <a:r>
              <a:rPr lang="zh-CN" altLang="en-US" dirty="0" smtClean="0"/>
              <a:t>～</a:t>
            </a:r>
            <a:r>
              <a:rPr lang="en-US" dirty="0" smtClean="0"/>
              <a:t>DpRam3</a:t>
            </a:r>
            <a:r>
              <a:rPr lang="zh-CN" altLang="en-US" dirty="0" smtClean="0"/>
              <a:t>的内容。</a:t>
            </a:r>
          </a:p>
          <a:p>
            <a:r>
              <a:rPr lang="en-US" dirty="0" smtClean="0"/>
              <a:t>●  </a:t>
            </a:r>
            <a:r>
              <a:rPr lang="zh-CN" altLang="en-US" dirty="0" smtClean="0"/>
              <a:t>显示缓存寄存器（</a:t>
            </a:r>
            <a:r>
              <a:rPr lang="en-US" dirty="0" smtClean="0"/>
              <a:t>DpRam0</a:t>
            </a:r>
            <a:r>
              <a:rPr lang="zh-CN" altLang="en-US" dirty="0" smtClean="0"/>
              <a:t>～</a:t>
            </a:r>
            <a:r>
              <a:rPr lang="en-US" dirty="0" err="1" smtClean="0"/>
              <a:t>DpRam</a:t>
            </a:r>
            <a:r>
              <a:rPr lang="en-US" dirty="0" smtClean="0"/>
              <a:t> 7</a:t>
            </a:r>
            <a:r>
              <a:rPr lang="zh-CN" altLang="en-US" dirty="0" smtClean="0"/>
              <a:t>）：地址</a:t>
            </a:r>
            <a:r>
              <a:rPr lang="en-US" dirty="0" smtClean="0"/>
              <a:t>10H</a:t>
            </a:r>
            <a:r>
              <a:rPr lang="zh-CN" altLang="en-US" dirty="0" smtClean="0"/>
              <a:t>～</a:t>
            </a:r>
            <a:r>
              <a:rPr lang="en-US" dirty="0" smtClean="0"/>
              <a:t>17H</a:t>
            </a:r>
            <a:r>
              <a:rPr lang="zh-CN" altLang="en-US" dirty="0" smtClean="0"/>
              <a:t>，复位值</a:t>
            </a:r>
            <a:r>
              <a:rPr lang="en-US" dirty="0" smtClean="0"/>
              <a:t>00H</a:t>
            </a:r>
            <a:r>
              <a:rPr lang="zh-CN" altLang="en-US" dirty="0" smtClean="0"/>
              <a:t>～</a:t>
            </a:r>
            <a:r>
              <a:rPr lang="en-US" dirty="0" smtClean="0"/>
              <a:t>00H</a:t>
            </a:r>
            <a:r>
              <a:rPr lang="zh-CN" altLang="en-US" dirty="0" smtClean="0"/>
              <a:t>。缓存中一位置</a:t>
            </a:r>
            <a:r>
              <a:rPr lang="en-US" dirty="0" smtClean="0"/>
              <a:t>1</a:t>
            </a:r>
            <a:r>
              <a:rPr lang="zh-CN" altLang="en-US" dirty="0" smtClean="0"/>
              <a:t>表示该像素亮，</a:t>
            </a:r>
            <a:r>
              <a:rPr lang="en-US" dirty="0" smtClean="0"/>
              <a:t>DpRam7</a:t>
            </a:r>
            <a:r>
              <a:rPr lang="zh-CN" altLang="en-US" dirty="0" smtClean="0"/>
              <a:t>～</a:t>
            </a:r>
            <a:r>
              <a:rPr lang="en-US" dirty="0" smtClean="0"/>
              <a:t>DpRam0</a:t>
            </a:r>
            <a:r>
              <a:rPr lang="zh-CN" altLang="en-US" dirty="0" smtClean="0"/>
              <a:t>的显示内容对应</a:t>
            </a:r>
            <a:r>
              <a:rPr lang="en-US" dirty="0" smtClean="0"/>
              <a:t>Dig7</a:t>
            </a:r>
            <a:r>
              <a:rPr lang="zh-CN" altLang="en-US" dirty="0" smtClean="0"/>
              <a:t>～</a:t>
            </a:r>
            <a:r>
              <a:rPr lang="en-US" dirty="0" smtClean="0"/>
              <a:t>Dig0</a:t>
            </a:r>
            <a:r>
              <a:rPr lang="zh-CN" altLang="en-US" dirty="0" smtClean="0"/>
              <a:t>引脚。</a:t>
            </a:r>
          </a:p>
          <a:p>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的接口原理</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428736"/>
            <a:ext cx="8229600" cy="4525963"/>
          </a:xfrm>
        </p:spPr>
        <p:txBody>
          <a:bodyPr>
            <a:normAutofit fontScale="47500" lnSpcReduction="20000"/>
          </a:bodyPr>
          <a:lstStyle/>
          <a:p>
            <a:r>
              <a:rPr lang="zh-CN" altLang="en-US" dirty="0" smtClean="0"/>
              <a:t>主要的定义和函数参考代码如下：</a:t>
            </a:r>
          </a:p>
          <a:p>
            <a:r>
              <a:rPr lang="en-US" dirty="0" smtClean="0"/>
              <a:t> </a:t>
            </a:r>
            <a:endParaRPr lang="zh-CN" altLang="en-US" dirty="0" smtClean="0"/>
          </a:p>
          <a:p>
            <a:r>
              <a:rPr lang="en-US" dirty="0" smtClean="0"/>
              <a:t>#define ADCCON_FLAG    (0x1&lt;&lt;15)</a:t>
            </a:r>
            <a:endParaRPr lang="zh-CN" altLang="en-US" dirty="0" smtClean="0"/>
          </a:p>
          <a:p>
            <a:r>
              <a:rPr lang="en-US" dirty="0" smtClean="0"/>
              <a:t>#define ADCCON_ENABLE_START_BYREAD    (0x1&lt;&lt;1)</a:t>
            </a:r>
            <a:endParaRPr lang="zh-CN" altLang="en-US" dirty="0" smtClean="0"/>
          </a:p>
          <a:p>
            <a:r>
              <a:rPr lang="en-US" dirty="0" smtClean="0"/>
              <a:t>#define </a:t>
            </a:r>
            <a:r>
              <a:rPr lang="en-US" dirty="0" err="1" smtClean="0"/>
              <a:t>rADCCON</a:t>
            </a:r>
            <a:r>
              <a:rPr lang="en-US" dirty="0" smtClean="0"/>
              <a:t>        (*(volatile unsigned *)0x58000000)</a:t>
            </a:r>
            <a:endParaRPr lang="zh-CN" altLang="en-US" dirty="0" smtClean="0"/>
          </a:p>
          <a:p>
            <a:r>
              <a:rPr lang="en-US" dirty="0" smtClean="0"/>
              <a:t>#define rADCDAT0       (*(volatile unsigned *)0x5800000C)</a:t>
            </a:r>
            <a:endParaRPr lang="zh-CN" altLang="en-US" dirty="0" smtClean="0"/>
          </a:p>
          <a:p>
            <a:r>
              <a:rPr lang="en-US" dirty="0" smtClean="0"/>
              <a:t>#define PRSCVL (49&lt;&lt;6)</a:t>
            </a:r>
            <a:endParaRPr lang="zh-CN" altLang="en-US" dirty="0" smtClean="0"/>
          </a:p>
          <a:p>
            <a:r>
              <a:rPr lang="en-US" dirty="0" smtClean="0"/>
              <a:t>#define ADCCON_ENABLE_START (0x1)</a:t>
            </a:r>
            <a:endParaRPr lang="zh-CN" altLang="en-US" dirty="0" smtClean="0"/>
          </a:p>
          <a:p>
            <a:r>
              <a:rPr lang="en-US" dirty="0" smtClean="0"/>
              <a:t>#define STDBM (0x0&lt;&lt;2)</a:t>
            </a:r>
            <a:endParaRPr lang="zh-CN" altLang="en-US" dirty="0" smtClean="0"/>
          </a:p>
          <a:p>
            <a:r>
              <a:rPr lang="en-US" dirty="0" smtClean="0"/>
              <a:t>#define PRSCEN (0x1&lt;&lt;14)</a:t>
            </a:r>
            <a:endParaRPr lang="zh-CN" altLang="en-US" dirty="0" smtClean="0"/>
          </a:p>
          <a:p>
            <a:r>
              <a:rPr lang="en-US" dirty="0" smtClean="0"/>
              <a:t>void  </a:t>
            </a:r>
            <a:r>
              <a:rPr lang="en-US" dirty="0" err="1" smtClean="0"/>
              <a:t>ARMTargetInit</a:t>
            </a:r>
            <a:r>
              <a:rPr lang="en-US" dirty="0" smtClean="0"/>
              <a:t>(void); </a:t>
            </a:r>
            <a:endParaRPr lang="zh-CN" altLang="en-US" dirty="0" smtClean="0"/>
          </a:p>
          <a:p>
            <a:r>
              <a:rPr lang="en-US" dirty="0" smtClean="0"/>
              <a:t>void </a:t>
            </a:r>
            <a:r>
              <a:rPr lang="en-US" dirty="0" err="1" smtClean="0"/>
              <a:t>init_ADdevice</a:t>
            </a:r>
            <a:r>
              <a:rPr lang="en-US" dirty="0" smtClean="0"/>
              <a:t>()          		//</a:t>
            </a:r>
            <a:r>
              <a:rPr lang="zh-CN" altLang="en-US" dirty="0" smtClean="0"/>
              <a:t>初始化</a:t>
            </a:r>
            <a:r>
              <a:rPr lang="en-US" dirty="0" smtClean="0"/>
              <a:t>AD</a:t>
            </a:r>
            <a:endParaRPr lang="zh-CN" altLang="en-US" dirty="0" smtClean="0"/>
          </a:p>
          <a:p>
            <a:r>
              <a:rPr lang="en-US" dirty="0" smtClean="0"/>
              <a:t>{    </a:t>
            </a:r>
            <a:r>
              <a:rPr lang="en-US" dirty="0" err="1" smtClean="0"/>
              <a:t>rADCCON</a:t>
            </a:r>
            <a:r>
              <a:rPr lang="en-US" dirty="0" smtClean="0"/>
              <a:t>=(PRSCVL|ADCCON_ENABLE_START|STDBM|PRSCEN);</a:t>
            </a:r>
            <a:endParaRPr lang="zh-CN" altLang="en-US" dirty="0" smtClean="0"/>
          </a:p>
          <a:p>
            <a:r>
              <a:rPr lang="en-US" dirty="0" smtClean="0"/>
              <a:t>}</a:t>
            </a:r>
            <a:endParaRPr lang="zh-CN" altLang="en-US" dirty="0" smtClean="0"/>
          </a:p>
          <a:p>
            <a:r>
              <a:rPr lang="en-US" dirty="0" err="1" smtClean="0"/>
              <a:t>int</a:t>
            </a:r>
            <a:r>
              <a:rPr lang="en-US" dirty="0" smtClean="0"/>
              <a:t> </a:t>
            </a:r>
            <a:r>
              <a:rPr lang="en-US" dirty="0" err="1" smtClean="0"/>
              <a:t>GetADresult</a:t>
            </a:r>
            <a:r>
              <a:rPr lang="en-US" dirty="0" smtClean="0"/>
              <a:t>(</a:t>
            </a:r>
            <a:r>
              <a:rPr lang="en-US" dirty="0" err="1" smtClean="0"/>
              <a:t>int</a:t>
            </a:r>
            <a:r>
              <a:rPr lang="en-US" dirty="0" smtClean="0"/>
              <a:t> channel) 		//</a:t>
            </a:r>
            <a:r>
              <a:rPr lang="zh-CN" altLang="en-US" dirty="0" smtClean="0"/>
              <a:t>取采样值</a:t>
            </a:r>
          </a:p>
          <a:p>
            <a:r>
              <a:rPr lang="en-US" dirty="0" smtClean="0"/>
              <a:t>{   </a:t>
            </a:r>
            <a:r>
              <a:rPr lang="en-US" dirty="0" err="1" smtClean="0"/>
              <a:t>rADCCON</a:t>
            </a:r>
            <a:r>
              <a:rPr lang="en-US" dirty="0" smtClean="0"/>
              <a:t>=ADCCON_ENABLE_START_BYREAD|(channel&lt;&lt;3)|PRSCEN|PRSCVL;</a:t>
            </a:r>
            <a:endParaRPr lang="zh-CN" altLang="en-US" dirty="0" smtClean="0"/>
          </a:p>
          <a:p>
            <a:r>
              <a:rPr lang="en-US" dirty="0" smtClean="0"/>
              <a:t>    </a:t>
            </a:r>
            <a:r>
              <a:rPr lang="en-US" dirty="0" err="1" smtClean="0"/>
              <a:t>hudelay</a:t>
            </a:r>
            <a:r>
              <a:rPr lang="en-US" dirty="0" smtClean="0"/>
              <a:t>(10);</a:t>
            </a:r>
            <a:endParaRPr lang="zh-CN" altLang="en-US" dirty="0" smtClean="0"/>
          </a:p>
          <a:p>
            <a:r>
              <a:rPr lang="en-US" dirty="0" smtClean="0"/>
              <a:t>    while(!(</a:t>
            </a:r>
            <a:r>
              <a:rPr lang="en-US" dirty="0" err="1" smtClean="0"/>
              <a:t>rADCCON&amp;ADCCON_FLAG</a:t>
            </a:r>
            <a:r>
              <a:rPr lang="en-US" dirty="0" smtClean="0"/>
              <a:t>)); 		//</a:t>
            </a:r>
            <a:r>
              <a:rPr lang="zh-CN" altLang="en-US" dirty="0" smtClean="0"/>
              <a:t>转换结束</a:t>
            </a:r>
          </a:p>
          <a:p>
            <a:r>
              <a:rPr lang="en-US" dirty="0" smtClean="0"/>
              <a:t>        return (0x3ff&amp;rADCDAT0);   		//</a:t>
            </a:r>
            <a:r>
              <a:rPr lang="zh-CN" altLang="en-US" dirty="0" smtClean="0"/>
              <a:t>返回采样值</a:t>
            </a:r>
          </a:p>
          <a:p>
            <a:r>
              <a:rPr lang="en-US" dirty="0" smtClean="0"/>
              <a:t>}</a:t>
            </a:r>
            <a:endParaRPr lang="zh-CN" altLang="en-US" dirty="0" smtClean="0"/>
          </a:p>
          <a:p>
            <a:endParaRPr lang="zh-CN" altLang="en-US" dirty="0"/>
          </a:p>
        </p:txBody>
      </p:sp>
      <p:sp>
        <p:nvSpPr>
          <p:cNvPr id="2" name="标题 1"/>
          <p:cNvSpPr>
            <a:spLocks noGrp="1"/>
          </p:cNvSpPr>
          <p:nvPr>
            <p:ph type="title"/>
          </p:nvPr>
        </p:nvSpPr>
        <p:spPr>
          <a:xfrm>
            <a:off x="500034" y="285736"/>
            <a:ext cx="8229600" cy="1143000"/>
          </a:xfrm>
        </p:spPr>
        <p:txBody>
          <a:bodyPr>
            <a:normAutofit/>
          </a:bodyPr>
          <a:lstStyle/>
          <a:p>
            <a:r>
              <a:rPr lang="en-US" dirty="0" smtClean="0"/>
              <a:t> A/D</a:t>
            </a:r>
            <a:r>
              <a:rPr lang="zh-CN" altLang="en-US" dirty="0" smtClean="0"/>
              <a:t>编程实例</a:t>
            </a:r>
            <a:endParaRPr lang="zh-CN" altLang="en-US" dirty="0"/>
          </a:p>
        </p:txBody>
      </p:sp>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14422"/>
            <a:ext cx="8229600" cy="2019109"/>
          </a:xfrm>
        </p:spPr>
        <p:txBody>
          <a:bodyPr>
            <a:normAutofit fontScale="70000" lnSpcReduction="20000"/>
          </a:bodyPr>
          <a:lstStyle/>
          <a:p>
            <a:r>
              <a:rPr lang="en-US" b="1" dirty="0" smtClean="0"/>
              <a:t>3</a:t>
            </a:r>
            <a:r>
              <a:rPr lang="zh-CN" altLang="en-US" b="1" dirty="0" smtClean="0"/>
              <a:t>．指令详解 </a:t>
            </a:r>
          </a:p>
          <a:p>
            <a:r>
              <a:rPr lang="zh-CN" altLang="en-US" dirty="0" smtClean="0"/>
              <a:t>一个有效的指令由一字节操作码和数个操作数组成，只有操作码的指令称为纯指令，带操作数的指令称为复合指令。一个完整的指令须在一个</a:t>
            </a:r>
            <a:r>
              <a:rPr lang="en-US" dirty="0" smtClean="0"/>
              <a:t>I</a:t>
            </a:r>
            <a:r>
              <a:rPr lang="en-US" baseline="30000" dirty="0" smtClean="0"/>
              <a:t>2</a:t>
            </a:r>
            <a:r>
              <a:rPr lang="en-US" dirty="0" smtClean="0"/>
              <a:t>C</a:t>
            </a:r>
            <a:r>
              <a:rPr lang="zh-CN" altLang="en-US" dirty="0" smtClean="0"/>
              <a:t>帧中（起始信号和结束信号间）连续传输到命令（</a:t>
            </a:r>
            <a:r>
              <a:rPr lang="en-US" dirty="0" smtClean="0"/>
              <a:t>CmdBuf0</a:t>
            </a:r>
            <a:r>
              <a:rPr lang="zh-CN" altLang="en-US" dirty="0" smtClean="0"/>
              <a:t>～</a:t>
            </a:r>
            <a:r>
              <a:rPr lang="en-US" dirty="0" smtClean="0"/>
              <a:t>CmdBuf1</a:t>
            </a:r>
            <a:r>
              <a:rPr lang="zh-CN" altLang="en-US" dirty="0" smtClean="0"/>
              <a:t>）中，否则会引起错误。</a:t>
            </a:r>
          </a:p>
          <a:p>
            <a:r>
              <a:rPr lang="zh-CN" altLang="en-US" dirty="0" smtClean="0"/>
              <a:t>（</a:t>
            </a:r>
            <a:r>
              <a:rPr lang="en-US" dirty="0" smtClean="0"/>
              <a:t>1</a:t>
            </a:r>
            <a:r>
              <a:rPr lang="zh-CN" altLang="en-US" dirty="0" smtClean="0"/>
              <a:t>）纯指令</a:t>
            </a:r>
          </a:p>
          <a:p>
            <a:r>
              <a:rPr lang="en-US" dirty="0" smtClean="0"/>
              <a:t>●  </a:t>
            </a:r>
            <a:r>
              <a:rPr lang="zh-CN" altLang="en-US" dirty="0" smtClean="0"/>
              <a:t>左移指令（参见表</a:t>
            </a:r>
            <a:r>
              <a:rPr lang="en-US" dirty="0" smtClean="0"/>
              <a:t>4-140</a:t>
            </a:r>
            <a:r>
              <a:rPr lang="zh-CN" altLang="en-US" dirty="0" smtClean="0"/>
              <a:t>）</a:t>
            </a:r>
          </a:p>
          <a:p>
            <a:endParaRPr lang="zh-CN" altLang="en-US" dirty="0"/>
          </a:p>
        </p:txBody>
      </p:sp>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的接口原理</a:t>
            </a:r>
            <a:endParaRPr lang="zh-CN" altLang="en-US" dirty="0"/>
          </a:p>
        </p:txBody>
      </p:sp>
      <p:pic>
        <p:nvPicPr>
          <p:cNvPr id="36866" name="Picture 2"/>
          <p:cNvPicPr>
            <a:picLocks noChangeAspect="1" noChangeArrowheads="1"/>
          </p:cNvPicPr>
          <p:nvPr/>
        </p:nvPicPr>
        <p:blipFill>
          <a:blip r:embed="rId2"/>
          <a:srcRect/>
          <a:stretch>
            <a:fillRect/>
          </a:stretch>
        </p:blipFill>
        <p:spPr bwMode="auto">
          <a:xfrm>
            <a:off x="1357290" y="3571876"/>
            <a:ext cx="6362700" cy="923925"/>
          </a:xfrm>
          <a:prstGeom prst="rect">
            <a:avLst/>
          </a:prstGeom>
          <a:noFill/>
          <a:ln w="9525">
            <a:noFill/>
            <a:miter lim="800000"/>
            <a:headEnd/>
            <a:tailEnd/>
          </a:ln>
          <a:effectLst/>
        </p:spPr>
      </p:pic>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的接口原理</a:t>
            </a:r>
            <a:endParaRPr lang="zh-CN" altLang="en-US" dirty="0"/>
          </a:p>
        </p:txBody>
      </p:sp>
      <p:pic>
        <p:nvPicPr>
          <p:cNvPr id="37890" name="Picture 2"/>
          <p:cNvPicPr>
            <a:picLocks noGrp="1" noChangeAspect="1" noChangeArrowheads="1"/>
          </p:cNvPicPr>
          <p:nvPr>
            <p:ph idx="1"/>
          </p:nvPr>
        </p:nvPicPr>
        <p:blipFill>
          <a:blip r:embed="rId2"/>
          <a:srcRect/>
          <a:stretch>
            <a:fillRect/>
          </a:stretch>
        </p:blipFill>
        <p:spPr bwMode="auto">
          <a:xfrm>
            <a:off x="571472" y="1357298"/>
            <a:ext cx="7848600" cy="2838450"/>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的接口原理</a:t>
            </a:r>
            <a:endParaRPr lang="zh-CN" altLang="en-US" dirty="0"/>
          </a:p>
        </p:txBody>
      </p:sp>
      <p:pic>
        <p:nvPicPr>
          <p:cNvPr id="38914" name="Picture 2"/>
          <p:cNvPicPr>
            <a:picLocks noGrp="1" noChangeAspect="1" noChangeArrowheads="1"/>
          </p:cNvPicPr>
          <p:nvPr>
            <p:ph idx="1"/>
          </p:nvPr>
        </p:nvPicPr>
        <p:blipFill>
          <a:blip r:embed="rId2"/>
          <a:srcRect/>
          <a:stretch>
            <a:fillRect/>
          </a:stretch>
        </p:blipFill>
        <p:spPr bwMode="auto">
          <a:xfrm>
            <a:off x="500034" y="1500174"/>
            <a:ext cx="8229600" cy="3474310"/>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的接口原理</a:t>
            </a:r>
            <a:endParaRPr lang="zh-CN" altLang="en-US" dirty="0"/>
          </a:p>
        </p:txBody>
      </p:sp>
      <p:pic>
        <p:nvPicPr>
          <p:cNvPr id="39938" name="Picture 2"/>
          <p:cNvPicPr>
            <a:picLocks noGrp="1" noChangeAspect="1" noChangeArrowheads="1"/>
          </p:cNvPicPr>
          <p:nvPr>
            <p:ph idx="1"/>
          </p:nvPr>
        </p:nvPicPr>
        <p:blipFill>
          <a:blip r:embed="rId2"/>
          <a:srcRect/>
          <a:stretch>
            <a:fillRect/>
          </a:stretch>
        </p:blipFill>
        <p:spPr bwMode="auto">
          <a:xfrm>
            <a:off x="642910" y="1214422"/>
            <a:ext cx="7666980" cy="4525962"/>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的接口原理</a:t>
            </a:r>
            <a:endParaRPr lang="zh-CN" altLang="en-US" dirty="0"/>
          </a:p>
        </p:txBody>
      </p:sp>
      <p:pic>
        <p:nvPicPr>
          <p:cNvPr id="40962" name="Picture 2"/>
          <p:cNvPicPr>
            <a:picLocks noGrp="1" noChangeAspect="1" noChangeArrowheads="1"/>
          </p:cNvPicPr>
          <p:nvPr>
            <p:ph idx="1"/>
          </p:nvPr>
        </p:nvPicPr>
        <p:blipFill>
          <a:blip r:embed="rId2"/>
          <a:srcRect/>
          <a:stretch>
            <a:fillRect/>
          </a:stretch>
        </p:blipFill>
        <p:spPr bwMode="auto">
          <a:xfrm>
            <a:off x="714348" y="1643050"/>
            <a:ext cx="7448550" cy="2905125"/>
          </a:xfrm>
          <a:prstGeom prst="rect">
            <a:avLst/>
          </a:prstGeom>
          <a:noFill/>
          <a:ln w="9525">
            <a:noFill/>
            <a:miter lim="800000"/>
            <a:headEnd/>
            <a:tailEnd/>
          </a:ln>
          <a:effectLst/>
        </p:spPr>
      </p:pic>
      <p:sp>
        <p:nvSpPr>
          <p:cNvPr id="5" name="内容占位符 1"/>
          <p:cNvSpPr txBox="1">
            <a:spLocks/>
          </p:cNvSpPr>
          <p:nvPr/>
        </p:nvSpPr>
        <p:spPr>
          <a:xfrm>
            <a:off x="428596" y="4500570"/>
            <a:ext cx="8229600" cy="714380"/>
          </a:xfrm>
          <a:prstGeom prst="rect">
            <a:avLst/>
          </a:prstGeom>
        </p:spPr>
        <p:txBody>
          <a:bodyPr vert="horz">
            <a:normAutofit fontScale="550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zh-CN" altLang="en-US" sz="2700" b="0" i="0" u="none" strike="noStrike" kern="1200" cap="none" spc="0" normalizeH="0" baseline="0" noProof="0" dirty="0" smtClean="0">
                <a:ln>
                  <a:noFill/>
                </a:ln>
                <a:solidFill>
                  <a:schemeClr val="tx1"/>
                </a:solidFill>
                <a:effectLst/>
                <a:uLnTx/>
                <a:uFillTx/>
                <a:latin typeface="+mn-lt"/>
                <a:ea typeface="+mn-ea"/>
                <a:cs typeface="+mn-cs"/>
              </a:rPr>
              <a:t>的内容影响。</a:t>
            </a:r>
            <a:r>
              <a:rPr kumimoji="0" lang="en-US" sz="2700" b="0" i="0" u="none" strike="noStrike" kern="1200" cap="none" spc="0" normalizeH="0" baseline="0" noProof="0" dirty="0" smtClean="0">
                <a:ln>
                  <a:noFill/>
                </a:ln>
                <a:solidFill>
                  <a:schemeClr val="tx1"/>
                </a:solidFill>
                <a:effectLst/>
                <a:uLnTx/>
                <a:uFillTx/>
                <a:latin typeface="+mn-lt"/>
                <a:ea typeface="+mn-ea"/>
                <a:cs typeface="+mn-cs"/>
              </a:rPr>
              <a:t>S6</a:t>
            </a:r>
            <a:r>
              <a:rPr kumimoji="0" lang="zh-CN" altLang="en-US" sz="27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700" b="0" i="0" u="none" strike="noStrike" kern="1200" cap="none" spc="0" normalizeH="0" baseline="0" noProof="0" dirty="0" smtClean="0">
                <a:ln>
                  <a:noFill/>
                </a:ln>
                <a:solidFill>
                  <a:schemeClr val="tx1"/>
                </a:solidFill>
                <a:effectLst/>
                <a:uLnTx/>
                <a:uFillTx/>
                <a:latin typeface="+mn-lt"/>
                <a:ea typeface="+mn-ea"/>
                <a:cs typeface="+mn-cs"/>
              </a:rPr>
              <a:t>S0 </a:t>
            </a:r>
            <a:r>
              <a:rPr kumimoji="0" lang="zh-CN" altLang="en-US" sz="2700" b="0" i="0" u="none" strike="noStrike" kern="1200" cap="none" spc="0" normalizeH="0" baseline="0" noProof="0" dirty="0" smtClean="0">
                <a:ln>
                  <a:noFill/>
                </a:ln>
                <a:solidFill>
                  <a:schemeClr val="tx1"/>
                </a:solidFill>
                <a:effectLst/>
                <a:uLnTx/>
                <a:uFillTx/>
                <a:latin typeface="+mn-lt"/>
                <a:ea typeface="+mn-ea"/>
                <a:cs typeface="+mn-cs"/>
              </a:rPr>
              <a:t>为像素地址，有效范围从</a:t>
            </a:r>
            <a:r>
              <a:rPr kumimoji="0" lang="en-US" sz="2700" b="0" i="0" u="none" strike="noStrike" kern="1200" cap="none" spc="0" normalizeH="0" baseline="0" noProof="0" dirty="0" smtClean="0">
                <a:ln>
                  <a:noFill/>
                </a:ln>
                <a:solidFill>
                  <a:schemeClr val="tx1"/>
                </a:solidFill>
                <a:effectLst/>
                <a:uLnTx/>
                <a:uFillTx/>
                <a:latin typeface="+mn-lt"/>
                <a:ea typeface="+mn-ea"/>
                <a:cs typeface="+mn-cs"/>
              </a:rPr>
              <a:t> 00H</a:t>
            </a:r>
            <a:r>
              <a:rPr kumimoji="0" lang="zh-CN" altLang="en-US" sz="27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700" b="0" i="0" u="none" strike="noStrike" kern="1200" cap="none" spc="0" normalizeH="0" baseline="0" noProof="0" dirty="0" smtClean="0">
                <a:ln>
                  <a:noFill/>
                </a:ln>
                <a:solidFill>
                  <a:schemeClr val="tx1"/>
                </a:solidFill>
                <a:effectLst/>
                <a:uLnTx/>
                <a:uFillTx/>
                <a:latin typeface="+mn-lt"/>
                <a:ea typeface="+mn-ea"/>
                <a:cs typeface="+mn-cs"/>
              </a:rPr>
              <a:t>3FH</a:t>
            </a:r>
            <a:r>
              <a:rPr kumimoji="0" lang="zh-CN" altLang="en-US" sz="2700" b="0" i="0" u="none" strike="noStrike" kern="1200" cap="none" spc="0" normalizeH="0" baseline="0" noProof="0" dirty="0" smtClean="0">
                <a:ln>
                  <a:noFill/>
                </a:ln>
                <a:solidFill>
                  <a:schemeClr val="tx1"/>
                </a:solidFill>
                <a:effectLst/>
                <a:uLnTx/>
                <a:uFillTx/>
                <a:latin typeface="+mn-lt"/>
                <a:ea typeface="+mn-ea"/>
                <a:cs typeface="+mn-cs"/>
              </a:rPr>
              <a:t>，无效的地址不会产生任何</a:t>
            </a:r>
            <a:r>
              <a:rPr kumimoji="0" lang="en-US" sz="27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700" b="0" i="0" u="none" strike="noStrike" kern="1200" cap="none" spc="0" normalizeH="0" baseline="0" noProof="0" dirty="0" smtClean="0">
                <a:ln>
                  <a:noFill/>
                </a:ln>
                <a:solidFill>
                  <a:schemeClr val="tx1"/>
                </a:solidFill>
                <a:effectLst/>
                <a:uLnTx/>
                <a:uFillTx/>
                <a:latin typeface="+mn-lt"/>
                <a:ea typeface="+mn-ea"/>
                <a:cs typeface="+mn-cs"/>
              </a:rPr>
              <a:t>作用。</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zh-CN" altLang="en-US" sz="2700" b="0" i="0" u="none" strike="noStrike" kern="1200" cap="none" spc="0" normalizeH="0" baseline="0" noProof="0" dirty="0" smtClean="0">
                <a:ln>
                  <a:noFill/>
                </a:ln>
                <a:solidFill>
                  <a:schemeClr val="tx1"/>
                </a:solidFill>
                <a:effectLst/>
                <a:uLnTx/>
                <a:uFillTx/>
                <a:latin typeface="+mn-lt"/>
                <a:ea typeface="+mn-ea"/>
                <a:cs typeface="+mn-cs"/>
              </a:rPr>
              <a:t>像素位地址映像如表</a:t>
            </a:r>
            <a:r>
              <a:rPr kumimoji="0" lang="en-US" sz="2700" b="0" i="0" u="none" strike="noStrike" kern="1200" cap="none" spc="0" normalizeH="0" baseline="0" noProof="0" dirty="0" smtClean="0">
                <a:ln>
                  <a:noFill/>
                </a:ln>
                <a:solidFill>
                  <a:schemeClr val="tx1"/>
                </a:solidFill>
                <a:effectLst/>
                <a:uLnTx/>
                <a:uFillTx/>
                <a:latin typeface="+mn-lt"/>
                <a:ea typeface="+mn-ea"/>
                <a:cs typeface="+mn-cs"/>
              </a:rPr>
              <a:t>4-146</a:t>
            </a:r>
            <a:r>
              <a:rPr kumimoji="0" lang="zh-CN" altLang="en-US" sz="2700" b="0" i="0" u="none" strike="noStrike" kern="1200" cap="none" spc="0" normalizeH="0" baseline="0" noProof="0" dirty="0" smtClean="0">
                <a:ln>
                  <a:noFill/>
                </a:ln>
                <a:solidFill>
                  <a:schemeClr val="tx1"/>
                </a:solidFill>
                <a:effectLst/>
                <a:uLnTx/>
                <a:uFillTx/>
                <a:latin typeface="+mn-lt"/>
                <a:ea typeface="+mn-ea"/>
                <a:cs typeface="+mn-cs"/>
              </a:rPr>
              <a:t>所示。</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zh-CN" altLang="en-US"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的接口原理</a:t>
            </a:r>
            <a:endParaRPr lang="zh-CN" altLang="en-US" dirty="0"/>
          </a:p>
        </p:txBody>
      </p:sp>
      <p:pic>
        <p:nvPicPr>
          <p:cNvPr id="41986" name="Picture 2"/>
          <p:cNvPicPr>
            <a:picLocks noGrp="1" noChangeAspect="1" noChangeArrowheads="1"/>
          </p:cNvPicPr>
          <p:nvPr>
            <p:ph idx="1"/>
          </p:nvPr>
        </p:nvPicPr>
        <p:blipFill>
          <a:blip r:embed="rId2"/>
          <a:srcRect/>
          <a:stretch>
            <a:fillRect/>
          </a:stretch>
        </p:blipFill>
        <p:spPr bwMode="auto">
          <a:xfrm>
            <a:off x="571472" y="1357298"/>
            <a:ext cx="7934325" cy="4505325"/>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的接口原理</a:t>
            </a:r>
            <a:endParaRPr lang="zh-CN" altLang="en-US" dirty="0"/>
          </a:p>
        </p:txBody>
      </p:sp>
      <p:pic>
        <p:nvPicPr>
          <p:cNvPr id="43010" name="Picture 2"/>
          <p:cNvPicPr>
            <a:picLocks noGrp="1" noChangeAspect="1" noChangeArrowheads="1"/>
          </p:cNvPicPr>
          <p:nvPr>
            <p:ph idx="1"/>
          </p:nvPr>
        </p:nvPicPr>
        <p:blipFill>
          <a:blip r:embed="rId2"/>
          <a:srcRect/>
          <a:stretch>
            <a:fillRect/>
          </a:stretch>
        </p:blipFill>
        <p:spPr bwMode="auto">
          <a:xfrm>
            <a:off x="962523" y="1481138"/>
            <a:ext cx="7218953" cy="4525962"/>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的接口原理</a:t>
            </a:r>
            <a:endParaRPr lang="zh-CN" altLang="en-US" dirty="0"/>
          </a:p>
        </p:txBody>
      </p:sp>
      <p:pic>
        <p:nvPicPr>
          <p:cNvPr id="44034" name="Picture 2"/>
          <p:cNvPicPr>
            <a:picLocks noGrp="1" noChangeAspect="1" noChangeArrowheads="1"/>
          </p:cNvPicPr>
          <p:nvPr>
            <p:ph idx="1"/>
          </p:nvPr>
        </p:nvPicPr>
        <p:blipFill>
          <a:blip r:embed="rId2"/>
          <a:srcRect/>
          <a:stretch>
            <a:fillRect/>
          </a:stretch>
        </p:blipFill>
        <p:spPr bwMode="auto">
          <a:xfrm>
            <a:off x="714348" y="1500174"/>
            <a:ext cx="7591425" cy="2419350"/>
          </a:xfrm>
          <a:prstGeom prst="rect">
            <a:avLst/>
          </a:prstGeom>
          <a:noFill/>
          <a:ln w="9525">
            <a:noFill/>
            <a:miter lim="800000"/>
            <a:headEnd/>
            <a:tailEnd/>
          </a:ln>
          <a:effectLst/>
        </p:spPr>
      </p:pic>
      <p:sp>
        <p:nvSpPr>
          <p:cNvPr id="4" name="TextBox 3"/>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键盘及</a:t>
            </a:r>
            <a:r>
              <a:rPr lang="en-US" dirty="0" smtClean="0"/>
              <a:t>LED</a:t>
            </a:r>
            <a:r>
              <a:rPr lang="zh-CN" altLang="en-US" dirty="0" smtClean="0"/>
              <a:t>的接口原理</a:t>
            </a:r>
            <a:endParaRPr lang="zh-CN" altLang="en-US" dirty="0"/>
          </a:p>
        </p:txBody>
      </p:sp>
      <p:sp>
        <p:nvSpPr>
          <p:cNvPr id="4" name="内容占位符 3"/>
          <p:cNvSpPr>
            <a:spLocks noGrp="1"/>
          </p:cNvSpPr>
          <p:nvPr>
            <p:ph idx="1"/>
          </p:nvPr>
        </p:nvSpPr>
        <p:spPr>
          <a:xfrm>
            <a:off x="457200" y="1481328"/>
            <a:ext cx="8229600" cy="4733754"/>
          </a:xfrm>
        </p:spPr>
        <p:txBody>
          <a:bodyPr>
            <a:normAutofit fontScale="70000" lnSpcReduction="20000"/>
          </a:bodyPr>
          <a:lstStyle/>
          <a:p>
            <a:r>
              <a:rPr lang="en-US" b="1" dirty="0" smtClean="0"/>
              <a:t>4</a:t>
            </a:r>
            <a:r>
              <a:rPr lang="zh-CN" altLang="en-US" b="1" dirty="0" smtClean="0"/>
              <a:t>．通信接口</a:t>
            </a:r>
          </a:p>
          <a:p>
            <a:r>
              <a:rPr lang="en-US" dirty="0" smtClean="0"/>
              <a:t>ZLG7290</a:t>
            </a:r>
            <a:r>
              <a:rPr lang="zh-CN" altLang="en-US" dirty="0" smtClean="0"/>
              <a:t>的</a:t>
            </a:r>
            <a:r>
              <a:rPr lang="en-US" dirty="0" smtClean="0"/>
              <a:t>I</a:t>
            </a:r>
            <a:r>
              <a:rPr lang="en-US" baseline="30000" dirty="0" smtClean="0"/>
              <a:t>2</a:t>
            </a:r>
            <a:r>
              <a:rPr lang="en-US" dirty="0" smtClean="0"/>
              <a:t>C</a:t>
            </a:r>
            <a:r>
              <a:rPr lang="zh-CN" altLang="en-US" dirty="0" smtClean="0"/>
              <a:t>接口传输速率可达</a:t>
            </a:r>
            <a:r>
              <a:rPr lang="en-US" dirty="0" smtClean="0"/>
              <a:t>32kbit/s</a:t>
            </a:r>
            <a:r>
              <a:rPr lang="zh-CN" altLang="en-US" dirty="0" smtClean="0"/>
              <a:t>，容易与处理器接口，可提供键盘中断信号，提高主处理器的时间效率。</a:t>
            </a:r>
            <a:r>
              <a:rPr lang="en-US" dirty="0" smtClean="0"/>
              <a:t>ZLG7290</a:t>
            </a:r>
            <a:r>
              <a:rPr lang="zh-CN" altLang="en-US" dirty="0" smtClean="0"/>
              <a:t>的从地址（</a:t>
            </a:r>
            <a:r>
              <a:rPr lang="en-US" dirty="0" smtClean="0"/>
              <a:t>slave address</a:t>
            </a:r>
            <a:r>
              <a:rPr lang="zh-CN" altLang="en-US" dirty="0" smtClean="0"/>
              <a:t>）为</a:t>
            </a:r>
            <a:r>
              <a:rPr lang="en-US" dirty="0" smtClean="0"/>
              <a:t>70H</a:t>
            </a:r>
            <a:r>
              <a:rPr lang="zh-CN" altLang="en-US" dirty="0" smtClean="0"/>
              <a:t>（</a:t>
            </a:r>
            <a:r>
              <a:rPr lang="en-US" dirty="0" smtClean="0"/>
              <a:t>01110000B</a:t>
            </a:r>
            <a:r>
              <a:rPr lang="zh-CN" altLang="en-US" dirty="0" smtClean="0"/>
              <a:t>）。</a:t>
            </a:r>
          </a:p>
          <a:p>
            <a:r>
              <a:rPr lang="zh-CN" altLang="en-US" dirty="0" smtClean="0"/>
              <a:t>有效的按键动作（普通键的单击、连击和功能键状态变化），都会令系统寄存器</a:t>
            </a:r>
            <a:r>
              <a:rPr lang="en-US" dirty="0" err="1" smtClean="0"/>
              <a:t>SystemReg</a:t>
            </a:r>
            <a:r>
              <a:rPr lang="en-US" dirty="0" smtClean="0"/>
              <a:t> </a:t>
            </a:r>
            <a:r>
              <a:rPr lang="zh-CN" altLang="en-US" dirty="0" smtClean="0"/>
              <a:t>的</a:t>
            </a:r>
            <a:r>
              <a:rPr lang="en-US" dirty="0" err="1" smtClean="0"/>
              <a:t>KeyAvi</a:t>
            </a:r>
            <a:r>
              <a:rPr lang="zh-CN" altLang="en-US" dirty="0" smtClean="0"/>
              <a:t>位置</a:t>
            </a:r>
            <a:r>
              <a:rPr lang="en-US" dirty="0" smtClean="0"/>
              <a:t>1</a:t>
            </a:r>
            <a:r>
              <a:rPr lang="zh-CN" altLang="en-US" dirty="0" smtClean="0"/>
              <a:t>，</a:t>
            </a:r>
            <a:r>
              <a:rPr lang="en-US" dirty="0" smtClean="0"/>
              <a:t>/INT </a:t>
            </a:r>
            <a:r>
              <a:rPr lang="zh-CN" altLang="en-US" dirty="0" smtClean="0"/>
              <a:t>引脚信号有效（变为低电平），用户的键盘处理程序可由</a:t>
            </a:r>
            <a:r>
              <a:rPr lang="en-US" dirty="0" smtClean="0"/>
              <a:t>/INT </a:t>
            </a:r>
            <a:r>
              <a:rPr lang="zh-CN" altLang="en-US" dirty="0" smtClean="0"/>
              <a:t>引脚低电平中断触发，以提高程序效率；也可以不采样</a:t>
            </a:r>
            <a:r>
              <a:rPr lang="en-US" dirty="0" smtClean="0"/>
              <a:t>/INT</a:t>
            </a:r>
            <a:r>
              <a:rPr lang="zh-CN" altLang="en-US" dirty="0" smtClean="0"/>
              <a:t>引脚信号节省系统的</a:t>
            </a:r>
            <a:r>
              <a:rPr lang="en-US" dirty="0" smtClean="0"/>
              <a:t>I/O</a:t>
            </a:r>
            <a:r>
              <a:rPr lang="zh-CN" altLang="en-US" dirty="0" smtClean="0"/>
              <a:t>数，而轮询系统寄存器的</a:t>
            </a:r>
            <a:r>
              <a:rPr lang="en-US" dirty="0" err="1" smtClean="0"/>
              <a:t>KeyAvi</a:t>
            </a:r>
            <a:r>
              <a:rPr lang="zh-CN" altLang="en-US" dirty="0" smtClean="0"/>
              <a:t>位。要注意读键值寄存器会令</a:t>
            </a:r>
            <a:r>
              <a:rPr lang="en-US" dirty="0" err="1" smtClean="0"/>
              <a:t>KeyAvi</a:t>
            </a:r>
            <a:r>
              <a:rPr lang="zh-CN" altLang="en-US" dirty="0" smtClean="0"/>
              <a:t>位清</a:t>
            </a:r>
            <a:r>
              <a:rPr lang="en-US" dirty="0" smtClean="0"/>
              <a:t>0</a:t>
            </a:r>
            <a:r>
              <a:rPr lang="zh-CN" altLang="en-US" dirty="0" smtClean="0"/>
              <a:t>，并会令</a:t>
            </a:r>
            <a:r>
              <a:rPr lang="en-US" dirty="0" smtClean="0"/>
              <a:t>/INT</a:t>
            </a:r>
            <a:r>
              <a:rPr lang="zh-CN" altLang="en-US" dirty="0" smtClean="0"/>
              <a:t>引脚信号无效。为确保某个有效的按键动作所有参数寄存器的同步性，建议利用</a:t>
            </a:r>
            <a:r>
              <a:rPr lang="en-US" dirty="0" smtClean="0"/>
              <a:t>I</a:t>
            </a:r>
            <a:r>
              <a:rPr lang="en-US" baseline="30000" dirty="0" smtClean="0"/>
              <a:t>2</a:t>
            </a:r>
            <a:r>
              <a:rPr lang="en-US" dirty="0" smtClean="0"/>
              <a:t>C</a:t>
            </a:r>
            <a:r>
              <a:rPr lang="zh-CN" altLang="en-US" dirty="0" smtClean="0"/>
              <a:t>通信的自动增址功能，连续读</a:t>
            </a:r>
            <a:r>
              <a:rPr lang="en-US" dirty="0" err="1" smtClean="0"/>
              <a:t>RepeatCnt</a:t>
            </a:r>
            <a:r>
              <a:rPr lang="en-US" dirty="0" smtClean="0"/>
              <a:t> </a:t>
            </a:r>
            <a:r>
              <a:rPr lang="en-US" dirty="0" err="1" smtClean="0"/>
              <a:t>FunctionKey</a:t>
            </a:r>
            <a:r>
              <a:rPr lang="zh-CN" altLang="en-US" dirty="0" smtClean="0"/>
              <a:t>和</a:t>
            </a:r>
            <a:r>
              <a:rPr lang="en-US" dirty="0" smtClean="0"/>
              <a:t>Key</a:t>
            </a:r>
            <a:r>
              <a:rPr lang="zh-CN" altLang="en-US" dirty="0" smtClean="0"/>
              <a:t>寄存器。但用户无须担心寄存器的同步性问题，因为键参数寄存器变化速度较缓慢（典型为</a:t>
            </a:r>
            <a:r>
              <a:rPr lang="en-US" dirty="0" smtClean="0"/>
              <a:t>250ms</a:t>
            </a:r>
            <a:r>
              <a:rPr lang="zh-CN" altLang="en-US" dirty="0" smtClean="0"/>
              <a:t>，最快</a:t>
            </a:r>
            <a:r>
              <a:rPr lang="en-US" dirty="0" smtClean="0"/>
              <a:t>     </a:t>
            </a:r>
            <a:r>
              <a:rPr lang="zh-CN" altLang="en-US" dirty="0" smtClean="0"/>
              <a:t>为</a:t>
            </a:r>
            <a:r>
              <a:rPr lang="en-US" dirty="0" smtClean="0"/>
              <a:t>9ms</a:t>
            </a:r>
            <a:r>
              <a:rPr lang="zh-CN" altLang="en-US" dirty="0" smtClean="0"/>
              <a:t>）。</a:t>
            </a:r>
          </a:p>
          <a:p>
            <a:r>
              <a:rPr lang="en-US" dirty="0" smtClean="0"/>
              <a:t>ZLG7290</a:t>
            </a:r>
            <a:r>
              <a:rPr lang="zh-CN" altLang="en-US" dirty="0" smtClean="0"/>
              <a:t>内可通过</a:t>
            </a:r>
            <a:r>
              <a:rPr lang="en-US" dirty="0" smtClean="0"/>
              <a:t>I</a:t>
            </a:r>
            <a:r>
              <a:rPr lang="en-US" baseline="30000" dirty="0" smtClean="0"/>
              <a:t>2</a:t>
            </a:r>
            <a:r>
              <a:rPr lang="en-US" dirty="0" smtClean="0"/>
              <a:t>C</a:t>
            </a:r>
            <a:r>
              <a:rPr lang="zh-CN" altLang="en-US" dirty="0" smtClean="0"/>
              <a:t>总线访问的寄存器地址范围为</a:t>
            </a:r>
            <a:r>
              <a:rPr lang="en-US" dirty="0" smtClean="0"/>
              <a:t>00H</a:t>
            </a:r>
            <a:r>
              <a:rPr lang="zh-CN" altLang="en-US" dirty="0" smtClean="0"/>
              <a:t>～</a:t>
            </a:r>
            <a:r>
              <a:rPr lang="en-US" dirty="0" smtClean="0"/>
              <a:t>17H</a:t>
            </a:r>
            <a:r>
              <a:rPr lang="zh-CN" altLang="en-US" dirty="0" smtClean="0"/>
              <a:t>。任一寄存器都可按字节直接读写，也可以通过命令接口间接读写或按位读写。支持自动增址功能（访问一寄存器后，寄存器子地址自动加一）和地址翻转功能（访问最后一寄存器（子地址为</a:t>
            </a:r>
            <a:r>
              <a:rPr lang="en-US" dirty="0" smtClean="0"/>
              <a:t>17H</a:t>
            </a:r>
            <a:r>
              <a:rPr lang="zh-CN" altLang="en-US" dirty="0" smtClean="0"/>
              <a:t>）后，寄存器子地址翻转为</a:t>
            </a:r>
            <a:r>
              <a:rPr lang="en-US" dirty="0" smtClean="0"/>
              <a:t>00H</a:t>
            </a:r>
            <a:r>
              <a:rPr lang="zh-CN" altLang="en-US" dirty="0" smtClean="0"/>
              <a:t>）。</a:t>
            </a:r>
            <a:r>
              <a:rPr lang="en-US" dirty="0" smtClean="0"/>
              <a:t>ZLG7290</a:t>
            </a:r>
            <a:r>
              <a:rPr lang="zh-CN" altLang="en-US" dirty="0" smtClean="0"/>
              <a:t>的控制和状态查询全部都是通过读</a:t>
            </a:r>
            <a:r>
              <a:rPr lang="en-US" dirty="0" smtClean="0"/>
              <a:t>/</a:t>
            </a:r>
            <a:r>
              <a:rPr lang="zh-CN" altLang="en-US" dirty="0" smtClean="0"/>
              <a:t>写寄存器实现的。关于</a:t>
            </a:r>
            <a:r>
              <a:rPr lang="en-US" dirty="0" smtClean="0"/>
              <a:t>I</a:t>
            </a:r>
            <a:r>
              <a:rPr lang="en-US" baseline="30000" dirty="0" smtClean="0"/>
              <a:t>2</a:t>
            </a:r>
            <a:r>
              <a:rPr lang="en-US" dirty="0" smtClean="0"/>
              <a:t>C </a:t>
            </a:r>
            <a:r>
              <a:rPr lang="zh-CN" altLang="en-US" dirty="0" smtClean="0"/>
              <a:t>总线访问的细节请参考</a:t>
            </a:r>
            <a:r>
              <a:rPr lang="en-US" dirty="0" smtClean="0"/>
              <a:t>I</a:t>
            </a:r>
            <a:r>
              <a:rPr lang="en-US" baseline="30000" dirty="0" smtClean="0"/>
              <a:t>2</a:t>
            </a:r>
            <a:r>
              <a:rPr lang="en-US" dirty="0" smtClean="0"/>
              <a:t>C</a:t>
            </a:r>
            <a:r>
              <a:rPr lang="zh-CN" altLang="en-US" dirty="0" smtClean="0"/>
              <a:t>总线规范。</a:t>
            </a:r>
          </a:p>
          <a:p>
            <a:endParaRPr lang="zh-CN" altLang="en-US" dirty="0"/>
          </a:p>
        </p:txBody>
      </p:sp>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dirty="0" smtClean="0"/>
              <a:t>I</a:t>
            </a:r>
            <a:r>
              <a:rPr lang="en-US" baseline="30000" dirty="0" smtClean="0"/>
              <a:t>2</a:t>
            </a:r>
            <a:r>
              <a:rPr lang="en-US" dirty="0" smtClean="0"/>
              <a:t>C</a:t>
            </a:r>
            <a:r>
              <a:rPr lang="zh-CN" altLang="en-US" dirty="0" smtClean="0"/>
              <a:t>总线简介</a:t>
            </a:r>
            <a:endParaRPr lang="zh-CN" altLang="en-US" dirty="0"/>
          </a:p>
        </p:txBody>
      </p:sp>
      <p:sp>
        <p:nvSpPr>
          <p:cNvPr id="4" name="内容占位符 3"/>
          <p:cNvSpPr>
            <a:spLocks noGrp="1"/>
          </p:cNvSpPr>
          <p:nvPr>
            <p:ph idx="1"/>
          </p:nvPr>
        </p:nvSpPr>
        <p:spPr/>
        <p:txBody>
          <a:bodyPr>
            <a:normAutofit fontScale="92500" lnSpcReduction="20000"/>
          </a:bodyPr>
          <a:lstStyle/>
          <a:p>
            <a:r>
              <a:rPr lang="zh-CN" altLang="en-US" dirty="0" smtClean="0"/>
              <a:t>（</a:t>
            </a:r>
            <a:r>
              <a:rPr lang="en-US" dirty="0" smtClean="0"/>
              <a:t>1</a:t>
            </a:r>
            <a:r>
              <a:rPr lang="zh-CN" altLang="en-US" dirty="0" smtClean="0"/>
              <a:t>）</a:t>
            </a:r>
            <a:r>
              <a:rPr lang="en-US" dirty="0" smtClean="0"/>
              <a:t>I</a:t>
            </a:r>
            <a:r>
              <a:rPr lang="en-US" baseline="30000" dirty="0" smtClean="0"/>
              <a:t>2</a:t>
            </a:r>
            <a:r>
              <a:rPr lang="en-US" dirty="0" smtClean="0"/>
              <a:t>C</a:t>
            </a:r>
            <a:r>
              <a:rPr lang="zh-CN" altLang="en-US" dirty="0" smtClean="0"/>
              <a:t>总线的信号线</a:t>
            </a:r>
          </a:p>
          <a:p>
            <a:r>
              <a:rPr lang="en-US" dirty="0" smtClean="0"/>
              <a:t>I</a:t>
            </a:r>
            <a:r>
              <a:rPr lang="en-US" baseline="30000" dirty="0" smtClean="0"/>
              <a:t>2</a:t>
            </a:r>
            <a:r>
              <a:rPr lang="en-US" dirty="0" smtClean="0"/>
              <a:t>C</a:t>
            </a:r>
            <a:r>
              <a:rPr lang="zh-CN" altLang="en-US" dirty="0" smtClean="0"/>
              <a:t>总线由两根信号线组成，一根是串行数据线</a:t>
            </a:r>
            <a:r>
              <a:rPr lang="en-US" dirty="0" smtClean="0"/>
              <a:t>SDA</a:t>
            </a:r>
            <a:r>
              <a:rPr lang="zh-CN" altLang="en-US" dirty="0" smtClean="0"/>
              <a:t>，另一根是串行时钟线</a:t>
            </a:r>
            <a:r>
              <a:rPr lang="en-US" dirty="0" smtClean="0"/>
              <a:t>SCL</a:t>
            </a:r>
            <a:r>
              <a:rPr lang="zh-CN" altLang="en-US" dirty="0" smtClean="0"/>
              <a:t>。一般具有</a:t>
            </a:r>
            <a:r>
              <a:rPr lang="en-US" dirty="0" smtClean="0"/>
              <a:t>I</a:t>
            </a:r>
            <a:r>
              <a:rPr lang="en-US" baseline="30000" dirty="0" smtClean="0"/>
              <a:t>2</a:t>
            </a:r>
            <a:r>
              <a:rPr lang="en-US" dirty="0" smtClean="0"/>
              <a:t>C</a:t>
            </a:r>
            <a:r>
              <a:rPr lang="zh-CN" altLang="en-US" dirty="0" smtClean="0"/>
              <a:t>总线的器件其</a:t>
            </a:r>
            <a:r>
              <a:rPr lang="en-US" dirty="0" smtClean="0"/>
              <a:t>SDA</a:t>
            </a:r>
            <a:r>
              <a:rPr lang="zh-CN" altLang="en-US" dirty="0" smtClean="0"/>
              <a:t>和</a:t>
            </a:r>
            <a:r>
              <a:rPr lang="en-US" dirty="0" smtClean="0"/>
              <a:t>SCL</a:t>
            </a:r>
            <a:r>
              <a:rPr lang="zh-CN" altLang="en-US" dirty="0" smtClean="0"/>
              <a:t>引脚都是漏极开路（或集电极开路）输出结构。因此，实际使用时，</a:t>
            </a:r>
            <a:r>
              <a:rPr lang="en-US" dirty="0" smtClean="0"/>
              <a:t>SDA</a:t>
            </a:r>
            <a:r>
              <a:rPr lang="zh-CN" altLang="en-US" dirty="0" smtClean="0"/>
              <a:t>和</a:t>
            </a:r>
            <a:r>
              <a:rPr lang="en-US" dirty="0" smtClean="0"/>
              <a:t>SCL</a:t>
            </a:r>
            <a:r>
              <a:rPr lang="zh-CN" altLang="en-US" dirty="0" smtClean="0"/>
              <a:t>信号线都必须要加上拉电阻（</a:t>
            </a:r>
            <a:r>
              <a:rPr lang="en-US" dirty="0" err="1" smtClean="0"/>
              <a:t>Rp</a:t>
            </a:r>
            <a:r>
              <a:rPr lang="zh-CN" altLang="en-US" dirty="0" smtClean="0"/>
              <a:t>，</a:t>
            </a:r>
            <a:r>
              <a:rPr lang="en-US" dirty="0" smtClean="0"/>
              <a:t>Pull-Up Resistor</a:t>
            </a:r>
            <a:r>
              <a:rPr lang="zh-CN" altLang="en-US" dirty="0" smtClean="0"/>
              <a:t>）。上拉电阻一般取值</a:t>
            </a:r>
            <a:r>
              <a:rPr lang="en-US" dirty="0" smtClean="0"/>
              <a:t>3</a:t>
            </a:r>
            <a:r>
              <a:rPr lang="zh-CN" altLang="en-US" dirty="0" smtClean="0"/>
              <a:t>～</a:t>
            </a:r>
            <a:r>
              <a:rPr lang="en-US" dirty="0" smtClean="0"/>
              <a:t>10kΩ</a:t>
            </a:r>
            <a:r>
              <a:rPr lang="zh-CN" altLang="en-US" dirty="0" smtClean="0"/>
              <a:t>。开漏结构的好处是：当总线空闲时，这两条信号线都保持高电平，几乎不消耗电流；电气兼容性好，上拉电阻接</a:t>
            </a:r>
            <a:r>
              <a:rPr lang="en-US" dirty="0" smtClean="0"/>
              <a:t>5V</a:t>
            </a:r>
            <a:r>
              <a:rPr lang="zh-CN" altLang="en-US" dirty="0" smtClean="0"/>
              <a:t>电源就能与</a:t>
            </a:r>
            <a:r>
              <a:rPr lang="en-US" dirty="0" smtClean="0"/>
              <a:t>5V</a:t>
            </a:r>
            <a:r>
              <a:rPr lang="zh-CN" altLang="en-US" dirty="0" smtClean="0"/>
              <a:t>逻辑器件接口，上拉电阻接</a:t>
            </a:r>
            <a:r>
              <a:rPr lang="en-US" dirty="0" smtClean="0"/>
              <a:t>3V</a:t>
            </a:r>
            <a:r>
              <a:rPr lang="zh-CN" altLang="en-US" dirty="0" smtClean="0"/>
              <a:t>电源又能与</a:t>
            </a:r>
            <a:r>
              <a:rPr lang="en-US" dirty="0" smtClean="0"/>
              <a:t>3V</a:t>
            </a:r>
            <a:r>
              <a:rPr lang="zh-CN" altLang="en-US" dirty="0" smtClean="0"/>
              <a:t>逻辑器件接口；因为是开漏结构，所以不同器件的</a:t>
            </a:r>
            <a:r>
              <a:rPr lang="en-US" dirty="0" smtClean="0"/>
              <a:t>SDA</a:t>
            </a:r>
            <a:r>
              <a:rPr lang="zh-CN" altLang="en-US" dirty="0" smtClean="0"/>
              <a:t>与</a:t>
            </a:r>
            <a:r>
              <a:rPr lang="en-US" dirty="0" smtClean="0"/>
              <a:t>SDA</a:t>
            </a:r>
            <a:r>
              <a:rPr lang="zh-CN" altLang="en-US" dirty="0" smtClean="0"/>
              <a:t>之间、</a:t>
            </a:r>
            <a:r>
              <a:rPr lang="en-US" dirty="0" smtClean="0"/>
              <a:t>SCL</a:t>
            </a:r>
            <a:r>
              <a:rPr lang="zh-CN" altLang="en-US" dirty="0" smtClean="0"/>
              <a:t>与</a:t>
            </a:r>
            <a:r>
              <a:rPr lang="en-US" dirty="0" smtClean="0"/>
              <a:t>SCL</a:t>
            </a:r>
            <a:r>
              <a:rPr lang="zh-CN" altLang="en-US" dirty="0" smtClean="0"/>
              <a:t>之间可以直接相连，不需要额外的转换电路。</a:t>
            </a:r>
            <a:r>
              <a:rPr lang="en-US" dirty="0" smtClean="0"/>
              <a:t>I</a:t>
            </a:r>
            <a:r>
              <a:rPr lang="en-US" baseline="30000" dirty="0" smtClean="0"/>
              <a:t>2</a:t>
            </a:r>
            <a:r>
              <a:rPr lang="en-US" dirty="0" smtClean="0"/>
              <a:t>C</a:t>
            </a:r>
            <a:r>
              <a:rPr lang="zh-CN" altLang="en-US" dirty="0" smtClean="0"/>
              <a:t>总线信号连接示意图如图</a:t>
            </a:r>
            <a:r>
              <a:rPr lang="en-US" dirty="0" smtClean="0"/>
              <a:t>4-30</a:t>
            </a:r>
            <a:r>
              <a:rPr lang="zh-CN" altLang="en-US" dirty="0" smtClean="0"/>
              <a:t>所示。</a:t>
            </a:r>
          </a:p>
          <a:p>
            <a:endParaRPr lang="zh-CN" altLang="en-US" dirty="0"/>
          </a:p>
        </p:txBody>
      </p:sp>
      <p:sp>
        <p:nvSpPr>
          <p:cNvPr id="5" name="TextBox 4"/>
          <p:cNvSpPr txBox="1"/>
          <p:nvPr/>
        </p:nvSpPr>
        <p:spPr>
          <a:xfrm>
            <a:off x="4929190" y="6286520"/>
            <a:ext cx="4572032"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基于</a:t>
            </a:r>
            <a:r>
              <a:rPr lang="en-US" altLang="zh-CN" dirty="0" smtClean="0"/>
              <a:t>S3C2410</a:t>
            </a:r>
            <a:r>
              <a:rPr lang="zh-CN" altLang="en-US" dirty="0" smtClean="0"/>
              <a:t>的硬件结构与接口编程</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237</TotalTime>
  <Words>10494</Words>
  <PresentationFormat>全屏显示(4:3)</PresentationFormat>
  <Paragraphs>1263</Paragraphs>
  <Slides>153</Slides>
  <Notes>0</Notes>
  <HiddenSlides>0</HiddenSlides>
  <MMClips>0</MMClips>
  <ScaleCrop>false</ScaleCrop>
  <HeadingPairs>
    <vt:vector size="4" baseType="variant">
      <vt:variant>
        <vt:lpstr>主题</vt:lpstr>
      </vt:variant>
      <vt:variant>
        <vt:i4>1</vt:i4>
      </vt:variant>
      <vt:variant>
        <vt:lpstr>幻灯片标题</vt:lpstr>
      </vt:variant>
      <vt:variant>
        <vt:i4>153</vt:i4>
      </vt:variant>
    </vt:vector>
  </HeadingPairs>
  <TitlesOfParts>
    <vt:vector size="154" baseType="lpstr">
      <vt:lpstr>聚合</vt:lpstr>
      <vt:lpstr>基于S3C2410的硬件结构与接口编程</vt:lpstr>
      <vt:lpstr>ARM自带的10位A/D转换器</vt:lpstr>
      <vt:lpstr>ARM自带的10位A/D转换器</vt:lpstr>
      <vt:lpstr>ARM自带的10位A/D转换器</vt:lpstr>
      <vt:lpstr>ARM自带的10位A/D转换器</vt:lpstr>
      <vt:lpstr>A/D转换器在扩展版的接法</vt:lpstr>
      <vt:lpstr> A/D编程实例</vt:lpstr>
      <vt:lpstr> A/D编程实例</vt:lpstr>
      <vt:lpstr> A/D编程实例</vt:lpstr>
      <vt:lpstr> ARM中断 </vt:lpstr>
      <vt:lpstr>   ARM中断  </vt:lpstr>
      <vt:lpstr>  ARM中断 </vt:lpstr>
      <vt:lpstr>  ARM中断 </vt:lpstr>
      <vt:lpstr>ARM中断</vt:lpstr>
      <vt:lpstr>ARM中断</vt:lpstr>
      <vt:lpstr>ARM中断</vt:lpstr>
      <vt:lpstr>ARM中断</vt:lpstr>
      <vt:lpstr>ARM中断</vt:lpstr>
      <vt:lpstr>ARM中断</vt:lpstr>
      <vt:lpstr>ARM中断</vt:lpstr>
      <vt:lpstr>ARM中断</vt:lpstr>
      <vt:lpstr>ARM中断</vt:lpstr>
      <vt:lpstr>ARM中断</vt:lpstr>
      <vt:lpstr>ARM中断</vt:lpstr>
      <vt:lpstr>ARM中断</vt:lpstr>
      <vt:lpstr>ARM中断</vt:lpstr>
      <vt:lpstr>ARM中断</vt:lpstr>
      <vt:lpstr>ARM中断</vt:lpstr>
      <vt:lpstr>ARM中断</vt:lpstr>
      <vt:lpstr>ARM中断</vt:lpstr>
      <vt:lpstr>ARM中断</vt:lpstr>
      <vt:lpstr>ARM中断</vt:lpstr>
      <vt:lpstr>ARM中断</vt:lpstr>
      <vt:lpstr> LCD原理 </vt:lpstr>
      <vt:lpstr>  LCD的驱动控制  </vt:lpstr>
      <vt:lpstr> LCD的驱动控制 </vt:lpstr>
      <vt:lpstr>端口D寄存器</vt:lpstr>
      <vt:lpstr>LCD特殊控制寄存器</vt:lpstr>
      <vt:lpstr>LCD特殊控制寄存器</vt:lpstr>
      <vt:lpstr>LCD特殊控制寄存器</vt:lpstr>
      <vt:lpstr>LCD特殊控制寄存器</vt:lpstr>
      <vt:lpstr>LCD特殊控制寄存器</vt:lpstr>
      <vt:lpstr>LCD特殊控制寄存器</vt:lpstr>
      <vt:lpstr>LCD特殊控制寄存器</vt:lpstr>
      <vt:lpstr>LCD特殊控制寄存器</vt:lpstr>
      <vt:lpstr>LCD特殊控制寄存器</vt:lpstr>
      <vt:lpstr>LCD特殊控制寄存器</vt:lpstr>
      <vt:lpstr>LCD特殊控制寄存器</vt:lpstr>
      <vt:lpstr> LCD编程实例 </vt:lpstr>
      <vt:lpstr>LCD编程实例</vt:lpstr>
      <vt:lpstr> LCD编程实例 </vt:lpstr>
      <vt:lpstr> LCD编程实例 </vt:lpstr>
      <vt:lpstr> LCD编程实例 </vt:lpstr>
      <vt:lpstr> LCD编程实例 </vt:lpstr>
      <vt:lpstr> LCD编程实例 </vt:lpstr>
      <vt:lpstr> LCD编程实例 </vt:lpstr>
      <vt:lpstr>触摸屏的工作原理</vt:lpstr>
      <vt:lpstr>触摸屏的工作原理</vt:lpstr>
      <vt:lpstr>触摸屏的工作原理</vt:lpstr>
      <vt:lpstr>触摸屏的工作原理</vt:lpstr>
      <vt:lpstr>触摸屏的控制</vt:lpstr>
      <vt:lpstr>触摸屏的控制</vt:lpstr>
      <vt:lpstr>触摸屏的控制</vt:lpstr>
      <vt:lpstr>触摸屏的控制</vt:lpstr>
      <vt:lpstr>触摸屏的控制</vt:lpstr>
      <vt:lpstr>触摸屏的控制</vt:lpstr>
      <vt:lpstr>触摸屏的控制</vt:lpstr>
      <vt:lpstr>触摸屏的控制</vt:lpstr>
      <vt:lpstr>触摸屏的控制</vt:lpstr>
      <vt:lpstr>S3C2410X中触摸屏接口的相关寄存器</vt:lpstr>
      <vt:lpstr>S3C2410X中触摸屏接口的相关寄存器</vt:lpstr>
      <vt:lpstr>S3C2410X中触摸屏接口的相关寄存器</vt:lpstr>
      <vt:lpstr>触摸屏编程实例</vt:lpstr>
      <vt:lpstr>触摸屏编程实例</vt:lpstr>
      <vt:lpstr>触摸屏编程实例</vt:lpstr>
      <vt:lpstr>触摸屏编程实例</vt:lpstr>
      <vt:lpstr>触摸屏编程实例</vt:lpstr>
      <vt:lpstr>触摸屏编程实例</vt:lpstr>
      <vt:lpstr>触摸屏编程实例</vt:lpstr>
      <vt:lpstr>触摸屏编程实例</vt:lpstr>
      <vt:lpstr>键盘及LED的接口原理</vt:lpstr>
      <vt:lpstr>键盘及LED的接口原理</vt:lpstr>
      <vt:lpstr>键盘及LED的接口原理</vt:lpstr>
      <vt:lpstr>键盘及LED的接口原理</vt:lpstr>
      <vt:lpstr>键盘及LED的接口原理</vt:lpstr>
      <vt:lpstr>键盘及LED的接口原理</vt:lpstr>
      <vt:lpstr>键盘及LED的接口原理</vt:lpstr>
      <vt:lpstr>键盘及LED的接口原理</vt:lpstr>
      <vt:lpstr>键盘及LED的接口原理</vt:lpstr>
      <vt:lpstr>键盘及LED的接口原理</vt:lpstr>
      <vt:lpstr>键盘及LED的接口原理</vt:lpstr>
      <vt:lpstr>键盘及LED的接口原理</vt:lpstr>
      <vt:lpstr>键盘及LED的接口原理</vt:lpstr>
      <vt:lpstr>键盘及LED的接口原理</vt:lpstr>
      <vt:lpstr>键盘及LED的接口原理</vt:lpstr>
      <vt:lpstr>键盘及LED的接口原理</vt:lpstr>
      <vt:lpstr>键盘及LED的接口原理</vt:lpstr>
      <vt:lpstr>键盘及LED的接口原理</vt:lpstr>
      <vt:lpstr>I2C总线简介</vt:lpstr>
      <vt:lpstr>I2C总线简介</vt:lpstr>
      <vt:lpstr>I2C总线简介</vt:lpstr>
      <vt:lpstr>I2C总线简介</vt:lpstr>
      <vt:lpstr>I2C总线简介</vt:lpstr>
      <vt:lpstr>I2C总线简介</vt:lpstr>
      <vt:lpstr>I2C总线简介</vt:lpstr>
      <vt:lpstr>I2C总线简介</vt:lpstr>
      <vt:lpstr>I2C总线简介</vt:lpstr>
      <vt:lpstr>I2C总线简介</vt:lpstr>
      <vt:lpstr>I2C总线简介</vt:lpstr>
      <vt:lpstr>I2C总线简介</vt:lpstr>
      <vt:lpstr>I2C总线简介</vt:lpstr>
      <vt:lpstr>I2C总线简介</vt:lpstr>
      <vt:lpstr>S3C2410X的I2C总线控制器</vt:lpstr>
      <vt:lpstr>S3C2410X的I2C总线控制器</vt:lpstr>
      <vt:lpstr>S3C2410X的I2C总线控制器</vt:lpstr>
      <vt:lpstr>S3C2410X的I2C总线控制器</vt:lpstr>
      <vt:lpstr>S3C2410X的I2C总线控制器</vt:lpstr>
      <vt:lpstr>S3C2410X的I2C总线控制器</vt:lpstr>
      <vt:lpstr>S3C2410X的I2C总线控制器</vt:lpstr>
      <vt:lpstr>S3C2410X的I2C总线控制器</vt:lpstr>
      <vt:lpstr>S3C2410X的I2C总线控制器</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lpstr>键盘及LED控制编程实例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Java语言概述及编程基础</dc:title>
  <cp:lastModifiedBy>USER</cp:lastModifiedBy>
  <cp:revision>83</cp:revision>
  <dcterms:modified xsi:type="dcterms:W3CDTF">2011-12-06T03:27:22Z</dcterms:modified>
</cp:coreProperties>
</file>