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slides/slide187.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95" r:id="rId4"/>
    <p:sldId id="258" r:id="rId5"/>
    <p:sldId id="396" r:id="rId6"/>
    <p:sldId id="259" r:id="rId7"/>
    <p:sldId id="397" r:id="rId8"/>
    <p:sldId id="260" r:id="rId9"/>
    <p:sldId id="261" r:id="rId10"/>
    <p:sldId id="262" r:id="rId11"/>
    <p:sldId id="398" r:id="rId12"/>
    <p:sldId id="263" r:id="rId13"/>
    <p:sldId id="264" r:id="rId14"/>
    <p:sldId id="399" r:id="rId15"/>
    <p:sldId id="265" r:id="rId16"/>
    <p:sldId id="266" r:id="rId17"/>
    <p:sldId id="267" r:id="rId18"/>
    <p:sldId id="268" r:id="rId19"/>
    <p:sldId id="269" r:id="rId20"/>
    <p:sldId id="400" r:id="rId21"/>
    <p:sldId id="271" r:id="rId22"/>
    <p:sldId id="401" r:id="rId23"/>
    <p:sldId id="272" r:id="rId24"/>
    <p:sldId id="273" r:id="rId25"/>
    <p:sldId id="274"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402" r:id="rId43"/>
    <p:sldId id="292" r:id="rId44"/>
    <p:sldId id="293" r:id="rId45"/>
    <p:sldId id="294" r:id="rId46"/>
    <p:sldId id="403" r:id="rId47"/>
    <p:sldId id="295" r:id="rId48"/>
    <p:sldId id="296" r:id="rId49"/>
    <p:sldId id="404" r:id="rId50"/>
    <p:sldId id="297" r:id="rId51"/>
    <p:sldId id="405" r:id="rId52"/>
    <p:sldId id="298" r:id="rId53"/>
    <p:sldId id="406" r:id="rId54"/>
    <p:sldId id="299" r:id="rId55"/>
    <p:sldId id="300" r:id="rId56"/>
    <p:sldId id="407" r:id="rId57"/>
    <p:sldId id="301" r:id="rId58"/>
    <p:sldId id="408" r:id="rId59"/>
    <p:sldId id="302" r:id="rId60"/>
    <p:sldId id="409" r:id="rId61"/>
    <p:sldId id="303" r:id="rId62"/>
    <p:sldId id="410" r:id="rId63"/>
    <p:sldId id="304" r:id="rId64"/>
    <p:sldId id="411" r:id="rId65"/>
    <p:sldId id="305" r:id="rId66"/>
    <p:sldId id="306" r:id="rId67"/>
    <p:sldId id="412" r:id="rId68"/>
    <p:sldId id="307" r:id="rId69"/>
    <p:sldId id="413" r:id="rId70"/>
    <p:sldId id="308" r:id="rId71"/>
    <p:sldId id="310" r:id="rId72"/>
    <p:sldId id="314" r:id="rId73"/>
    <p:sldId id="315" r:id="rId74"/>
    <p:sldId id="414" r:id="rId75"/>
    <p:sldId id="313" r:id="rId76"/>
    <p:sldId id="312" r:id="rId77"/>
    <p:sldId id="316" r:id="rId78"/>
    <p:sldId id="318" r:id="rId79"/>
    <p:sldId id="415" r:id="rId80"/>
    <p:sldId id="317" r:id="rId81"/>
    <p:sldId id="416" r:id="rId82"/>
    <p:sldId id="311" r:id="rId83"/>
    <p:sldId id="417" r:id="rId84"/>
    <p:sldId id="319" r:id="rId85"/>
    <p:sldId id="325" r:id="rId86"/>
    <p:sldId id="324" r:id="rId87"/>
    <p:sldId id="323" r:id="rId88"/>
    <p:sldId id="322" r:id="rId89"/>
    <p:sldId id="320" r:id="rId90"/>
    <p:sldId id="418" r:id="rId91"/>
    <p:sldId id="321" r:id="rId92"/>
    <p:sldId id="419" r:id="rId93"/>
    <p:sldId id="331" r:id="rId94"/>
    <p:sldId id="420" r:id="rId95"/>
    <p:sldId id="330" r:id="rId96"/>
    <p:sldId id="421" r:id="rId97"/>
    <p:sldId id="329" r:id="rId98"/>
    <p:sldId id="422" r:id="rId99"/>
    <p:sldId id="328" r:id="rId100"/>
    <p:sldId id="326" r:id="rId101"/>
    <p:sldId id="327" r:id="rId102"/>
    <p:sldId id="334" r:id="rId103"/>
    <p:sldId id="335" r:id="rId104"/>
    <p:sldId id="423" r:id="rId105"/>
    <p:sldId id="336" r:id="rId106"/>
    <p:sldId id="424" r:id="rId107"/>
    <p:sldId id="337" r:id="rId108"/>
    <p:sldId id="338" r:id="rId109"/>
    <p:sldId id="425" r:id="rId110"/>
    <p:sldId id="339" r:id="rId111"/>
    <p:sldId id="340" r:id="rId112"/>
    <p:sldId id="426" r:id="rId113"/>
    <p:sldId id="341" r:id="rId114"/>
    <p:sldId id="427" r:id="rId115"/>
    <p:sldId id="342" r:id="rId116"/>
    <p:sldId id="428" r:id="rId117"/>
    <p:sldId id="343" r:id="rId118"/>
    <p:sldId id="429" r:id="rId119"/>
    <p:sldId id="344" r:id="rId120"/>
    <p:sldId id="345" r:id="rId121"/>
    <p:sldId id="346" r:id="rId122"/>
    <p:sldId id="430" r:id="rId123"/>
    <p:sldId id="347" r:id="rId124"/>
    <p:sldId id="348" r:id="rId125"/>
    <p:sldId id="349" r:id="rId126"/>
    <p:sldId id="431" r:id="rId127"/>
    <p:sldId id="350" r:id="rId128"/>
    <p:sldId id="432" r:id="rId129"/>
    <p:sldId id="351" r:id="rId130"/>
    <p:sldId id="433" r:id="rId131"/>
    <p:sldId id="352" r:id="rId132"/>
    <p:sldId id="434" r:id="rId133"/>
    <p:sldId id="353" r:id="rId134"/>
    <p:sldId id="435" r:id="rId135"/>
    <p:sldId id="354" r:id="rId136"/>
    <p:sldId id="355" r:id="rId137"/>
    <p:sldId id="436" r:id="rId138"/>
    <p:sldId id="356" r:id="rId139"/>
    <p:sldId id="437" r:id="rId140"/>
    <p:sldId id="333" r:id="rId141"/>
    <p:sldId id="438" r:id="rId142"/>
    <p:sldId id="332" r:id="rId143"/>
    <p:sldId id="358" r:id="rId144"/>
    <p:sldId id="357" r:id="rId145"/>
    <p:sldId id="359" r:id="rId146"/>
    <p:sldId id="360" r:id="rId147"/>
    <p:sldId id="361" r:id="rId148"/>
    <p:sldId id="439" r:id="rId149"/>
    <p:sldId id="362" r:id="rId150"/>
    <p:sldId id="363" r:id="rId151"/>
    <p:sldId id="440" r:id="rId152"/>
    <p:sldId id="364" r:id="rId153"/>
    <p:sldId id="365" r:id="rId154"/>
    <p:sldId id="441" r:id="rId155"/>
    <p:sldId id="366" r:id="rId156"/>
    <p:sldId id="367" r:id="rId157"/>
    <p:sldId id="442" r:id="rId158"/>
    <p:sldId id="368" r:id="rId159"/>
    <p:sldId id="443" r:id="rId160"/>
    <p:sldId id="369" r:id="rId161"/>
    <p:sldId id="370" r:id="rId162"/>
    <p:sldId id="371" r:id="rId163"/>
    <p:sldId id="372" r:id="rId164"/>
    <p:sldId id="373" r:id="rId165"/>
    <p:sldId id="374" r:id="rId166"/>
    <p:sldId id="375" r:id="rId167"/>
    <p:sldId id="376" r:id="rId168"/>
    <p:sldId id="444" r:id="rId169"/>
    <p:sldId id="377" r:id="rId170"/>
    <p:sldId id="378" r:id="rId171"/>
    <p:sldId id="379" r:id="rId172"/>
    <p:sldId id="445" r:id="rId173"/>
    <p:sldId id="380" r:id="rId174"/>
    <p:sldId id="381" r:id="rId175"/>
    <p:sldId id="394" r:id="rId176"/>
    <p:sldId id="382" r:id="rId177"/>
    <p:sldId id="383" r:id="rId178"/>
    <p:sldId id="384" r:id="rId179"/>
    <p:sldId id="385" r:id="rId180"/>
    <p:sldId id="446" r:id="rId181"/>
    <p:sldId id="386" r:id="rId182"/>
    <p:sldId id="447" r:id="rId183"/>
    <p:sldId id="387" r:id="rId184"/>
    <p:sldId id="448" r:id="rId185"/>
    <p:sldId id="388" r:id="rId186"/>
    <p:sldId id="389" r:id="rId187"/>
    <p:sldId id="449" r:id="rId188"/>
    <p:sldId id="390" r:id="rId189"/>
    <p:sldId id="391" r:id="rId190"/>
    <p:sldId id="392" r:id="rId191"/>
    <p:sldId id="450" r:id="rId192"/>
    <p:sldId id="393" r:id="rId193"/>
    <p:sldId id="451" r:id="rId1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C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71" autoAdjust="0"/>
    <p:restoredTop sz="94660"/>
  </p:normalViewPr>
  <p:slideViewPr>
    <p:cSldViewPr>
      <p:cViewPr varScale="1">
        <p:scale>
          <a:sx n="75" d="100"/>
          <a:sy n="75"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2011-12-6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2011-12-6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嵌入式</a:t>
            </a:r>
            <a:r>
              <a:rPr lang="en-US" dirty="0" smtClean="0"/>
              <a:t>Linux</a:t>
            </a:r>
            <a:r>
              <a:rPr lang="zh-CN" altLang="en-US" dirty="0" smtClean="0"/>
              <a:t>操作系统</a:t>
            </a:r>
            <a:endParaRPr lang="zh-CN" altLang="en-US" dirty="0"/>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fontAlgn="ctr"/>
            <a:r>
              <a:rPr lang="zh-CN" altLang="en-US" dirty="0" smtClean="0"/>
              <a:t>嵌入式</a:t>
            </a:r>
            <a:r>
              <a:rPr lang="en-US" dirty="0" smtClean="0"/>
              <a:t>Linux</a:t>
            </a:r>
            <a:r>
              <a:rPr lang="zh-CN" altLang="en-US" dirty="0" smtClean="0"/>
              <a:t>是以</a:t>
            </a:r>
            <a:r>
              <a:rPr lang="en-US" dirty="0" smtClean="0"/>
              <a:t>Linux</a:t>
            </a:r>
            <a:r>
              <a:rPr lang="zh-CN" altLang="en-US" dirty="0" smtClean="0"/>
              <a:t>为基础的嵌入式操作系统，被广泛地使用在移动电话、</a:t>
            </a:r>
            <a:r>
              <a:rPr lang="en-US" dirty="0" smtClean="0"/>
              <a:t>PDA</a:t>
            </a:r>
            <a:r>
              <a:rPr lang="zh-CN" altLang="en-US" dirty="0" smtClean="0"/>
              <a:t>、媒体播放器以及众多消费性电子装置中。在过去，嵌入式应用通常使用专用的组合语言程式码，开发者必须撰写所有的硬件驱动程式以及接口。自从嵌入式</a:t>
            </a:r>
            <a:r>
              <a:rPr lang="en-US" dirty="0" smtClean="0"/>
              <a:t>Linux</a:t>
            </a:r>
            <a:r>
              <a:rPr lang="zh-CN" altLang="en-US" dirty="0" smtClean="0"/>
              <a:t>出现之后，以自由软件为主的核心与公用程序被放进嵌入式装置的硬件资源中。典型的嵌入式</a:t>
            </a:r>
            <a:r>
              <a:rPr lang="en-US" dirty="0" smtClean="0"/>
              <a:t>Linux</a:t>
            </a:r>
            <a:r>
              <a:rPr lang="zh-CN" altLang="en-US" dirty="0" smtClean="0"/>
              <a:t>安装大概需要</a:t>
            </a:r>
            <a:r>
              <a:rPr lang="en-US" dirty="0" smtClean="0"/>
              <a:t>2MB</a:t>
            </a:r>
            <a:r>
              <a:rPr lang="zh-CN" altLang="en-US" dirty="0" smtClean="0"/>
              <a:t>的系统内存。</a:t>
            </a:r>
          </a:p>
          <a:p>
            <a:pPr fontAlgn="ctr"/>
            <a:r>
              <a:rPr lang="zh-CN" altLang="en-US" dirty="0" smtClean="0"/>
              <a:t>嵌入式</a:t>
            </a:r>
            <a:r>
              <a:rPr lang="en-US" dirty="0" smtClean="0"/>
              <a:t>Linux</a:t>
            </a:r>
            <a:r>
              <a:rPr lang="zh-CN" altLang="en-US" dirty="0" smtClean="0"/>
              <a:t>与其他嵌入式操作系统相比具有如下优点。</a:t>
            </a:r>
          </a:p>
          <a:p>
            <a:pPr fontAlgn="ctr"/>
            <a:r>
              <a:rPr lang="zh-CN" altLang="en-US" dirty="0" smtClean="0"/>
              <a:t>① 开放源码。</a:t>
            </a:r>
          </a:p>
          <a:p>
            <a:endParaRPr lang="zh-CN" altLang="en-US" dirty="0"/>
          </a:p>
        </p:txBody>
      </p:sp>
      <p:sp>
        <p:nvSpPr>
          <p:cNvPr id="2" name="标题 1"/>
          <p:cNvSpPr>
            <a:spLocks noGrp="1"/>
          </p:cNvSpPr>
          <p:nvPr>
            <p:ph type="title"/>
          </p:nvPr>
        </p:nvSpPr>
        <p:spPr>
          <a:xfrm>
            <a:off x="500034" y="285728"/>
            <a:ext cx="8229600" cy="1143000"/>
          </a:xfrm>
        </p:spPr>
        <p:txBody>
          <a:bodyPr>
            <a:normAutofit/>
          </a:bodyPr>
          <a:lstStyle/>
          <a:p>
            <a:r>
              <a:rPr lang="zh-CN" altLang="en-US" dirty="0" smtClean="0"/>
              <a:t>嵌入式</a:t>
            </a:r>
            <a:r>
              <a:rPr lang="en-US" altLang="en-US" dirty="0" smtClean="0"/>
              <a:t>Linux</a:t>
            </a:r>
            <a:r>
              <a:rPr lang="zh-CN" altLang="en-US" dirty="0" smtClean="0"/>
              <a:t>操作系统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a:p>
            <a:r>
              <a:rPr lang="en-US" dirty="0" smtClean="0"/>
              <a:t>Units = cylinders of 16128 * 512 = 8257536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/dev/sda1               1          25      201568+   c  W95 FAT32 (LBA) </a:t>
            </a:r>
            <a:endParaRPr lang="zh-CN" altLang="en-US" dirty="0" smtClean="0"/>
          </a:p>
          <a:p>
            <a:r>
              <a:rPr lang="en-US" dirty="0" smtClean="0"/>
              <a:t>/dev/sda2              26         125      806400    5  Extended </a:t>
            </a:r>
            <a:endParaRPr lang="zh-CN" altLang="en-US" dirty="0" smtClean="0"/>
          </a:p>
          <a:p>
            <a:r>
              <a:rPr lang="en-US" dirty="0" smtClean="0"/>
              <a:t>/dev/sda5              26          50      201568+  83  Linux </a:t>
            </a:r>
            <a:endParaRPr lang="zh-CN" altLang="en-US" dirty="0" smtClean="0"/>
          </a:p>
          <a:p>
            <a:r>
              <a:rPr lang="en-US" dirty="0" smtClean="0"/>
              <a:t>/dev/sda6              51          76      200781   83  Linux </a:t>
            </a:r>
            <a:endParaRPr lang="zh-CN" altLang="en-US" dirty="0" smtClean="0"/>
          </a:p>
          <a:p>
            <a:r>
              <a:rPr lang="en-US" dirty="0" smtClean="0"/>
              <a:t> </a:t>
            </a:r>
            <a:endParaRPr lang="zh-CN" altLang="en-US" dirty="0" smtClean="0"/>
          </a:p>
          <a:p>
            <a:pPr fontAlgn="ctr"/>
            <a:r>
              <a:rPr lang="zh-CN" altLang="en-US" dirty="0" smtClean="0"/>
              <a:t>通过上面的信息，可以知道此机器中挂载两个硬盘（或移动硬盘），其中一个是</a:t>
            </a:r>
            <a:r>
              <a:rPr lang="en-US" dirty="0" smtClean="0"/>
              <a:t>had</a:t>
            </a:r>
            <a:r>
              <a:rPr lang="zh-CN" altLang="en-US" dirty="0" smtClean="0"/>
              <a:t>，另一个是</a:t>
            </a:r>
            <a:r>
              <a:rPr lang="en-US" dirty="0" err="1" smtClean="0"/>
              <a:t>sda</a:t>
            </a:r>
            <a:r>
              <a:rPr lang="zh-CN" altLang="en-US" dirty="0" smtClean="0"/>
              <a:t>，如果想查看单个硬盘情况，可以通过</a:t>
            </a:r>
            <a:r>
              <a:rPr lang="en-US" dirty="0" err="1" smtClean="0"/>
              <a:t>fdisk</a:t>
            </a:r>
            <a:r>
              <a:rPr lang="en-US" dirty="0" smtClean="0"/>
              <a:t> -l /dev/hda1</a:t>
            </a:r>
            <a:r>
              <a:rPr lang="zh-CN" altLang="en-US" dirty="0" smtClean="0"/>
              <a:t>或者</a:t>
            </a:r>
            <a:r>
              <a:rPr lang="en-US" dirty="0" err="1" smtClean="0"/>
              <a:t>fdisk</a:t>
            </a:r>
            <a:r>
              <a:rPr lang="en-US" dirty="0" smtClean="0"/>
              <a:t> -l/dev/sda1</a:t>
            </a:r>
            <a:r>
              <a:rPr lang="zh-CN" altLang="en-US" dirty="0" smtClean="0"/>
              <a:t>来操作，本例中以</a:t>
            </a:r>
            <a:r>
              <a:rPr lang="en-US" dirty="0" err="1" smtClean="0"/>
              <a:t>fdisk</a:t>
            </a:r>
            <a:r>
              <a:rPr lang="en-US" dirty="0" smtClean="0"/>
              <a:t> -l</a:t>
            </a:r>
            <a:r>
              <a:rPr lang="zh-CN" altLang="en-US" dirty="0" smtClean="0"/>
              <a:t>输出的硬盘标识为准。</a:t>
            </a:r>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一个是</a:t>
            </a:r>
            <a:r>
              <a:rPr lang="en-US" dirty="0" err="1" smtClean="0"/>
              <a:t>sda</a:t>
            </a:r>
            <a:r>
              <a:rPr lang="zh-CN" altLang="en-US" dirty="0" smtClean="0"/>
              <a:t>，如果想查看单个硬盘情况，可以通过</a:t>
            </a:r>
            <a:r>
              <a:rPr lang="en-US" dirty="0" err="1" smtClean="0"/>
              <a:t>fdisk</a:t>
            </a:r>
            <a:r>
              <a:rPr lang="en-US" dirty="0" smtClean="0"/>
              <a:t> -l /dev/hda1</a:t>
            </a:r>
            <a:r>
              <a:rPr lang="zh-CN" altLang="en-US" dirty="0" smtClean="0"/>
              <a:t>或者</a:t>
            </a:r>
            <a:r>
              <a:rPr lang="en-US" dirty="0" err="1" smtClean="0"/>
              <a:t>fdisk</a:t>
            </a:r>
            <a:r>
              <a:rPr lang="en-US" dirty="0" smtClean="0"/>
              <a:t> -l/dev/sda1</a:t>
            </a:r>
            <a:r>
              <a:rPr lang="zh-CN" altLang="en-US" dirty="0" smtClean="0"/>
              <a:t>来操作，本例中以</a:t>
            </a:r>
            <a:r>
              <a:rPr lang="en-US" dirty="0" err="1" smtClean="0"/>
              <a:t>fdisk</a:t>
            </a:r>
            <a:r>
              <a:rPr lang="en-US" dirty="0" smtClean="0"/>
              <a:t> -l</a:t>
            </a:r>
            <a:r>
              <a:rPr lang="zh-CN" altLang="en-US" dirty="0" smtClean="0"/>
              <a:t>输出的硬盘标识为准。</a:t>
            </a:r>
          </a:p>
          <a:p>
            <a:pPr fontAlgn="ctr"/>
            <a:r>
              <a:rPr lang="zh-CN" altLang="en-US" dirty="0" smtClean="0"/>
              <a:t>其中</a:t>
            </a:r>
            <a:r>
              <a:rPr lang="en-US" dirty="0" err="1" smtClean="0"/>
              <a:t>hda</a:t>
            </a:r>
            <a:r>
              <a:rPr lang="zh-CN" altLang="en-US" dirty="0" smtClean="0"/>
              <a:t>有</a:t>
            </a:r>
            <a:r>
              <a:rPr lang="en-US" dirty="0" smtClean="0"/>
              <a:t>3</a:t>
            </a:r>
            <a:r>
              <a:rPr lang="zh-CN" altLang="en-US" dirty="0" smtClean="0"/>
              <a:t>个主分区（包括扩展分区），分别是主分区</a:t>
            </a:r>
            <a:r>
              <a:rPr lang="en-US" dirty="0" smtClean="0"/>
              <a:t>hda1</a:t>
            </a:r>
            <a:r>
              <a:rPr lang="zh-CN" altLang="en-US" dirty="0" smtClean="0"/>
              <a:t>、</a:t>
            </a:r>
            <a:r>
              <a:rPr lang="en-US" dirty="0" smtClean="0"/>
              <a:t>hda2</a:t>
            </a:r>
            <a:r>
              <a:rPr lang="zh-CN" altLang="en-US" dirty="0" smtClean="0"/>
              <a:t>和</a:t>
            </a:r>
            <a:r>
              <a:rPr lang="en-US" dirty="0" smtClean="0"/>
              <a:t>hda3</a:t>
            </a:r>
            <a:r>
              <a:rPr lang="zh-CN" altLang="en-US" dirty="0" smtClean="0"/>
              <a:t>（扩展分区）；逻辑分区是</a:t>
            </a:r>
            <a:r>
              <a:rPr lang="en-US" dirty="0" smtClean="0"/>
              <a:t>hda5</a:t>
            </a:r>
            <a:r>
              <a:rPr lang="zh-CN" altLang="en-US" dirty="0" smtClean="0"/>
              <a:t>～</a:t>
            </a:r>
            <a:r>
              <a:rPr lang="en-US" dirty="0" smtClean="0"/>
              <a:t>hda10</a:t>
            </a:r>
            <a:r>
              <a:rPr lang="zh-CN" altLang="en-US" dirty="0" smtClean="0"/>
              <a:t>。</a:t>
            </a:r>
          </a:p>
          <a:p>
            <a:pPr fontAlgn="ctr"/>
            <a:r>
              <a:rPr lang="en-US" dirty="0" err="1" smtClean="0"/>
              <a:t>sda</a:t>
            </a:r>
            <a:r>
              <a:rPr lang="zh-CN" altLang="en-US" dirty="0" smtClean="0"/>
              <a:t>有两个主分区（包括扩展分区），分别是</a:t>
            </a:r>
            <a:r>
              <a:rPr lang="en-US" dirty="0" smtClean="0"/>
              <a:t>sda1</a:t>
            </a:r>
            <a:r>
              <a:rPr lang="zh-CN" altLang="en-US" dirty="0" smtClean="0"/>
              <a:t>和</a:t>
            </a:r>
            <a:r>
              <a:rPr lang="en-US" dirty="0" smtClean="0"/>
              <a:t>sda2</a:t>
            </a:r>
            <a:r>
              <a:rPr lang="zh-CN" altLang="en-US" dirty="0" smtClean="0"/>
              <a:t>（扩展分区）；逻辑分区是</a:t>
            </a:r>
            <a:r>
              <a:rPr lang="en-US" dirty="0" smtClean="0"/>
              <a:t>sda5</a:t>
            </a:r>
            <a:r>
              <a:rPr lang="zh-CN" altLang="en-US" dirty="0" smtClean="0"/>
              <a:t>和</a:t>
            </a:r>
            <a:r>
              <a:rPr lang="en-US" dirty="0" smtClean="0"/>
              <a:t>sda6</a:t>
            </a:r>
            <a:r>
              <a:rPr lang="zh-CN" altLang="en-US" dirty="0" smtClean="0"/>
              <a:t>。硬盘总容量</a:t>
            </a:r>
            <a:r>
              <a:rPr lang="en-US" dirty="0" smtClean="0"/>
              <a:t>=</a:t>
            </a:r>
            <a:r>
              <a:rPr lang="zh-CN" altLang="en-US" dirty="0" smtClean="0"/>
              <a:t>主分区（包括扩展分区）总容量，扩展分区容量</a:t>
            </a:r>
            <a:r>
              <a:rPr lang="en-US" dirty="0" smtClean="0"/>
              <a:t>=</a:t>
            </a:r>
            <a:r>
              <a:rPr lang="zh-CN" altLang="en-US" dirty="0" smtClean="0"/>
              <a:t>逻辑分区总容量，通过上面的例子，可以得知</a:t>
            </a:r>
            <a:r>
              <a:rPr lang="en-US" dirty="0" err="1" smtClean="0"/>
              <a:t>hda</a:t>
            </a:r>
            <a:r>
              <a:rPr lang="en-US" dirty="0" smtClean="0"/>
              <a:t> = hda1 + hda2 + hda3</a:t>
            </a:r>
            <a:r>
              <a:rPr lang="zh-CN" altLang="en-US" dirty="0" smtClean="0"/>
              <a:t>，其中</a:t>
            </a:r>
            <a:r>
              <a:rPr lang="en-US" dirty="0" smtClean="0"/>
              <a:t>hda3 = hda5 + hda6 + hda7 + hda8 + hda9 + hda10</a:t>
            </a:r>
            <a:r>
              <a:rPr lang="zh-CN" altLang="en-US" dirty="0" smtClean="0"/>
              <a:t>。</a:t>
            </a:r>
          </a:p>
          <a:p>
            <a:pPr fontAlgn="ctr"/>
            <a:r>
              <a:rPr lang="zh-CN" altLang="en-US" dirty="0" smtClean="0"/>
              <a:t>硬盘参数也可以通过</a:t>
            </a:r>
            <a:r>
              <a:rPr lang="en-US" dirty="0" err="1" smtClean="0"/>
              <a:t>fdisk</a:t>
            </a:r>
            <a:r>
              <a:rPr lang="en-US" dirty="0" smtClean="0"/>
              <a:t> -l</a:t>
            </a:r>
            <a:r>
              <a:rPr lang="zh-CN" altLang="en-US" dirty="0" smtClean="0"/>
              <a:t>获得，如</a:t>
            </a:r>
            <a:r>
              <a:rPr lang="en-US" dirty="0" smtClean="0"/>
              <a:t>had</a:t>
            </a:r>
            <a:r>
              <a:rPr lang="zh-CN" altLang="en-US" dirty="0" smtClean="0"/>
              <a:t>硬盘容量是</a:t>
            </a:r>
            <a:r>
              <a:rPr lang="en-US" dirty="0" smtClean="0"/>
              <a:t>80GB</a:t>
            </a:r>
            <a:r>
              <a:rPr lang="zh-CN" altLang="en-US" dirty="0" smtClean="0"/>
              <a:t>，有</a:t>
            </a:r>
            <a:r>
              <a:rPr lang="en-US" dirty="0" smtClean="0"/>
              <a:t>255</a:t>
            </a:r>
            <a:r>
              <a:rPr lang="zh-CN" altLang="en-US" dirty="0" smtClean="0"/>
              <a:t>个磁面，</a:t>
            </a:r>
            <a:r>
              <a:rPr lang="en-US" dirty="0" smtClean="0"/>
              <a:t>63</a:t>
            </a:r>
            <a:r>
              <a:rPr lang="zh-CN" altLang="en-US" dirty="0" smtClean="0"/>
              <a:t>个扇区，</a:t>
            </a:r>
            <a:r>
              <a:rPr lang="en-US" dirty="0" smtClean="0"/>
              <a:t>9 729</a:t>
            </a:r>
            <a:r>
              <a:rPr lang="zh-CN" altLang="en-US" dirty="0" smtClean="0"/>
              <a:t>个磁柱，每个磁柱的容量是</a:t>
            </a:r>
            <a:r>
              <a:rPr lang="en-US" dirty="0" smtClean="0"/>
              <a:t>8 225 280 bytes</a:t>
            </a:r>
            <a:r>
              <a:rPr lang="zh-CN" altLang="en-US" dirty="0" smtClean="0"/>
              <a:t>≈</a:t>
            </a:r>
            <a:r>
              <a:rPr lang="en-US" dirty="0" smtClean="0"/>
              <a:t>8 225.280 KB</a:t>
            </a:r>
            <a:r>
              <a:rPr lang="zh-CN" altLang="en-US" dirty="0" smtClean="0"/>
              <a:t>≈</a:t>
            </a:r>
            <a:r>
              <a:rPr lang="en-US" dirty="0" smtClean="0"/>
              <a:t>8.225 280MB</a:t>
            </a:r>
            <a:r>
              <a:rPr lang="zh-CN" altLang="en-US" dirty="0" smtClean="0"/>
              <a:t>。</a:t>
            </a:r>
          </a:p>
          <a:p>
            <a:pPr fontAlgn="ctr"/>
            <a:r>
              <a:rPr lang="zh-CN" altLang="en-US" dirty="0" smtClean="0"/>
              <a:t>要说明的是：在</a:t>
            </a:r>
            <a:r>
              <a:rPr lang="en-US" dirty="0" smtClean="0"/>
              <a:t>Linux</a:t>
            </a:r>
            <a:r>
              <a:rPr lang="zh-CN" altLang="en-US" dirty="0" smtClean="0"/>
              <a:t>中硬盘是通过“</a:t>
            </a:r>
            <a:r>
              <a:rPr lang="en-US" dirty="0" err="1" smtClean="0"/>
              <a:t>hd</a:t>
            </a:r>
            <a:r>
              <a:rPr lang="en-US" dirty="0" smtClean="0"/>
              <a:t>*x</a:t>
            </a:r>
            <a:r>
              <a:rPr lang="zh-CN" altLang="en-US" dirty="0" smtClean="0"/>
              <a:t>”或“</a:t>
            </a:r>
            <a:r>
              <a:rPr lang="en-US" dirty="0" err="1" smtClean="0"/>
              <a:t>sd</a:t>
            </a:r>
            <a:r>
              <a:rPr lang="en-US" dirty="0" smtClean="0"/>
              <a:t>*x</a:t>
            </a:r>
            <a:r>
              <a:rPr lang="zh-CN" altLang="en-US" dirty="0" smtClean="0"/>
              <a:t>”表示的，其中</a:t>
            </a:r>
            <a:r>
              <a:rPr lang="en-US" dirty="0" smtClean="0"/>
              <a:t>*</a:t>
            </a:r>
            <a:r>
              <a:rPr lang="zh-CN" altLang="en-US" dirty="0" smtClean="0"/>
              <a:t>表示的是</a:t>
            </a:r>
            <a:r>
              <a:rPr lang="en-US" dirty="0" smtClean="0"/>
              <a:t>a</a:t>
            </a:r>
            <a:r>
              <a:rPr lang="zh-CN" altLang="en-US" dirty="0" smtClean="0"/>
              <a:t>、</a:t>
            </a:r>
            <a:r>
              <a:rPr lang="en-US" dirty="0" smtClean="0"/>
              <a:t>b</a:t>
            </a:r>
            <a:r>
              <a:rPr lang="zh-CN" altLang="en-US" dirty="0" smtClean="0"/>
              <a:t>、</a:t>
            </a:r>
            <a:r>
              <a:rPr lang="en-US" dirty="0" smtClean="0"/>
              <a:t>c</a:t>
            </a:r>
            <a:r>
              <a:rPr lang="en-US" altLang="zh-CN" dirty="0" smtClean="0"/>
              <a:t>……</a:t>
            </a:r>
            <a:r>
              <a:rPr lang="zh-CN" altLang="en-US" dirty="0" smtClean="0"/>
              <a:t>，</a:t>
            </a:r>
            <a:r>
              <a:rPr lang="en-US" dirty="0" smtClean="0"/>
              <a:t>x</a:t>
            </a:r>
            <a:r>
              <a:rPr lang="zh-CN" altLang="en-US" dirty="0" smtClean="0"/>
              <a:t>表示的数字</a:t>
            </a:r>
            <a:r>
              <a:rPr lang="en-US" dirty="0" smtClean="0"/>
              <a:t> 1</a:t>
            </a:r>
            <a:r>
              <a:rPr lang="zh-CN" altLang="en-US" dirty="0" smtClean="0"/>
              <a:t>、</a:t>
            </a:r>
            <a:r>
              <a:rPr lang="en-US" dirty="0" smtClean="0"/>
              <a:t>2</a:t>
            </a:r>
            <a:r>
              <a:rPr lang="zh-CN" altLang="en-US" dirty="0" smtClean="0"/>
              <a:t>、</a:t>
            </a:r>
            <a:r>
              <a:rPr lang="en-US" dirty="0" smtClean="0"/>
              <a:t>3</a:t>
            </a:r>
            <a:r>
              <a:rPr lang="en-US" altLang="zh-CN" dirty="0" smtClean="0"/>
              <a:t>……</a:t>
            </a:r>
            <a:r>
              <a:rPr lang="zh-CN" altLang="en-US" dirty="0" smtClean="0"/>
              <a:t>，而“</a:t>
            </a:r>
            <a:r>
              <a:rPr lang="en-US" dirty="0" err="1" smtClean="0"/>
              <a:t>hd</a:t>
            </a:r>
            <a:r>
              <a:rPr lang="zh-CN" altLang="en-US" dirty="0" smtClean="0"/>
              <a:t>”大多是</a:t>
            </a:r>
            <a:r>
              <a:rPr lang="en-US" dirty="0" smtClean="0"/>
              <a:t>IDE</a:t>
            </a:r>
            <a:r>
              <a:rPr lang="zh-CN" altLang="en-US" dirty="0" smtClean="0"/>
              <a:t>硬盘，“</a:t>
            </a:r>
            <a:r>
              <a:rPr lang="en-US" dirty="0" err="1" smtClean="0"/>
              <a:t>sd</a:t>
            </a:r>
            <a:r>
              <a:rPr lang="zh-CN" altLang="en-US" dirty="0" smtClean="0"/>
              <a:t>”大多是</a:t>
            </a:r>
            <a:r>
              <a:rPr lang="en-US" dirty="0" smtClean="0"/>
              <a:t>SCSI</a:t>
            </a:r>
            <a:r>
              <a:rPr lang="zh-CN" altLang="en-US" dirty="0" smtClean="0"/>
              <a:t>或移动硬盘。</a:t>
            </a:r>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57298"/>
            <a:ext cx="8229600" cy="5072098"/>
          </a:xfrm>
        </p:spPr>
        <p:txBody>
          <a:bodyPr>
            <a:normAutofit fontScale="70000" lnSpcReduction="20000"/>
          </a:bodyPr>
          <a:lstStyle/>
          <a:p>
            <a:pPr fontAlgn="ctr"/>
            <a:r>
              <a:rPr lang="en-US" dirty="0" smtClean="0"/>
              <a:t>Boot</a:t>
            </a:r>
            <a:r>
              <a:rPr lang="zh-CN" altLang="en-US" dirty="0" smtClean="0"/>
              <a:t>（引导）：表示引导分区，在上面的例子中</a:t>
            </a:r>
            <a:r>
              <a:rPr lang="en-US" dirty="0" smtClean="0"/>
              <a:t>hda1</a:t>
            </a:r>
            <a:r>
              <a:rPr lang="zh-CN" altLang="en-US" dirty="0" smtClean="0"/>
              <a:t>是引导分区。</a:t>
            </a:r>
          </a:p>
          <a:p>
            <a:pPr fontAlgn="ctr"/>
            <a:r>
              <a:rPr lang="en-US" dirty="0" smtClean="0"/>
              <a:t>Start</a:t>
            </a:r>
            <a:r>
              <a:rPr lang="zh-CN" altLang="en-US" dirty="0" smtClean="0"/>
              <a:t>（开始）：表示的一个分区从</a:t>
            </a:r>
            <a:r>
              <a:rPr lang="en-US" dirty="0" smtClean="0"/>
              <a:t>X cylinder</a:t>
            </a:r>
            <a:r>
              <a:rPr lang="zh-CN" altLang="en-US" dirty="0" smtClean="0"/>
              <a:t>（磁柱）开始。</a:t>
            </a:r>
          </a:p>
          <a:p>
            <a:pPr fontAlgn="ctr"/>
            <a:r>
              <a:rPr lang="en-US" dirty="0" smtClean="0"/>
              <a:t>End</a:t>
            </a:r>
            <a:r>
              <a:rPr lang="zh-CN" altLang="en-US" dirty="0" smtClean="0"/>
              <a:t>（结束）：表示一个分区到</a:t>
            </a:r>
            <a:r>
              <a:rPr lang="en-US" dirty="0" smtClean="0"/>
              <a:t>Y cylinder</a:t>
            </a:r>
            <a:r>
              <a:rPr lang="zh-CN" altLang="en-US" dirty="0" smtClean="0"/>
              <a:t>（磁柱）结束。</a:t>
            </a:r>
          </a:p>
          <a:p>
            <a:pPr fontAlgn="ctr"/>
            <a:r>
              <a:rPr lang="en-US" dirty="0" smtClean="0"/>
              <a:t>Id</a:t>
            </a:r>
            <a:r>
              <a:rPr lang="zh-CN" altLang="en-US" dirty="0" smtClean="0"/>
              <a:t>和</a:t>
            </a:r>
            <a:r>
              <a:rPr lang="en-US" dirty="0" smtClean="0"/>
              <a:t>System</a:t>
            </a:r>
            <a:r>
              <a:rPr lang="zh-CN" altLang="en-US" dirty="0" smtClean="0"/>
              <a:t>表示的是一个意思，由于</a:t>
            </a:r>
            <a:r>
              <a:rPr lang="en-US" dirty="0" smtClean="0"/>
              <a:t>Id</a:t>
            </a:r>
            <a:r>
              <a:rPr lang="zh-CN" altLang="en-US" dirty="0" smtClean="0"/>
              <a:t>看起来不太直观，因此要在</a:t>
            </a:r>
            <a:r>
              <a:rPr lang="en-US" dirty="0" err="1" smtClean="0"/>
              <a:t>fdisk</a:t>
            </a:r>
            <a:r>
              <a:rPr lang="zh-CN" altLang="en-US" dirty="0" smtClean="0"/>
              <a:t>中分区时，通过指定</a:t>
            </a:r>
            <a:r>
              <a:rPr lang="en-US" dirty="0" smtClean="0"/>
              <a:t>Id</a:t>
            </a:r>
            <a:r>
              <a:rPr lang="zh-CN" altLang="en-US" dirty="0" smtClean="0"/>
              <a:t>和</a:t>
            </a:r>
            <a:r>
              <a:rPr lang="en-US" dirty="0" smtClean="0"/>
              <a:t>System</a:t>
            </a:r>
            <a:r>
              <a:rPr lang="zh-CN" altLang="en-US" dirty="0" smtClean="0"/>
              <a:t>来确认分区类型，比如</a:t>
            </a:r>
            <a:r>
              <a:rPr lang="en-US" dirty="0" smtClean="0"/>
              <a:t>7</a:t>
            </a:r>
            <a:r>
              <a:rPr lang="zh-CN" altLang="en-US" dirty="0" smtClean="0"/>
              <a:t>表示的就</a:t>
            </a:r>
            <a:r>
              <a:rPr lang="en-US" dirty="0" smtClean="0"/>
              <a:t>NTFS</a:t>
            </a:r>
            <a:r>
              <a:rPr lang="zh-CN" altLang="en-US" dirty="0" smtClean="0"/>
              <a:t>分区，这个在</a:t>
            </a:r>
            <a:r>
              <a:rPr lang="en-US" dirty="0" err="1" smtClean="0"/>
              <a:t>fdisk</a:t>
            </a:r>
            <a:r>
              <a:rPr lang="zh-CN" altLang="en-US" dirty="0" smtClean="0"/>
              <a:t>中要通过</a:t>
            </a:r>
            <a:r>
              <a:rPr lang="en-US" dirty="0" smtClean="0"/>
              <a:t>t</a:t>
            </a:r>
            <a:r>
              <a:rPr lang="zh-CN" altLang="en-US" dirty="0" smtClean="0"/>
              <a:t>功能来指定。</a:t>
            </a:r>
          </a:p>
          <a:p>
            <a:pPr fontAlgn="ctr"/>
            <a:r>
              <a:rPr lang="en-US" dirty="0" smtClean="0"/>
              <a:t>Blocks</a:t>
            </a:r>
            <a:r>
              <a:rPr lang="zh-CN" altLang="en-US" dirty="0" smtClean="0"/>
              <a:t>（块）：表示的意思是容量，其单位是</a:t>
            </a:r>
            <a:r>
              <a:rPr lang="en-US" dirty="0" smtClean="0"/>
              <a:t>KB</a:t>
            </a:r>
            <a:r>
              <a:rPr lang="zh-CN" altLang="en-US" dirty="0" smtClean="0"/>
              <a:t>。一个分区容量的值是由下面的公式而来的：</a:t>
            </a:r>
          </a:p>
          <a:p>
            <a:pPr fontAlgn="ctr"/>
            <a:r>
              <a:rPr lang="en-US" dirty="0" smtClean="0"/>
              <a:t>Blocks = (</a:t>
            </a:r>
            <a:r>
              <a:rPr lang="zh-CN" altLang="en-US" dirty="0" smtClean="0"/>
              <a:t>相应分区</a:t>
            </a:r>
            <a:r>
              <a:rPr lang="en-US" dirty="0" smtClean="0"/>
              <a:t>End</a:t>
            </a:r>
            <a:r>
              <a:rPr lang="zh-CN" altLang="en-US" dirty="0" smtClean="0"/>
              <a:t>数值</a:t>
            </a:r>
            <a:r>
              <a:rPr lang="en-US" dirty="0" smtClean="0"/>
              <a:t>-</a:t>
            </a:r>
            <a:r>
              <a:rPr lang="zh-CN" altLang="en-US" dirty="0" smtClean="0"/>
              <a:t>相应分区</a:t>
            </a:r>
            <a:r>
              <a:rPr lang="en-US" dirty="0" smtClean="0"/>
              <a:t>Start</a:t>
            </a:r>
            <a:r>
              <a:rPr lang="zh-CN" altLang="en-US" dirty="0" smtClean="0"/>
              <a:t>数值</a:t>
            </a:r>
            <a:r>
              <a:rPr lang="en-US" dirty="0" smtClean="0"/>
              <a:t>) × </a:t>
            </a:r>
            <a:r>
              <a:rPr lang="zh-CN" altLang="en-US" dirty="0" smtClean="0"/>
              <a:t>单位</a:t>
            </a:r>
            <a:r>
              <a:rPr lang="en-US" dirty="0" smtClean="0"/>
              <a:t>cylinder</a:t>
            </a:r>
            <a:r>
              <a:rPr lang="zh-CN" altLang="en-US" dirty="0" smtClean="0"/>
              <a:t>（磁柱）的容量。</a:t>
            </a:r>
          </a:p>
          <a:p>
            <a:pPr fontAlgn="ctr"/>
            <a:r>
              <a:rPr lang="zh-CN" altLang="en-US" dirty="0" smtClean="0"/>
              <a:t>例如，</a:t>
            </a:r>
            <a:r>
              <a:rPr lang="en-US" dirty="0" smtClean="0"/>
              <a:t>hda1</a:t>
            </a:r>
            <a:r>
              <a:rPr lang="zh-CN" altLang="en-US" dirty="0" smtClean="0"/>
              <a:t>的</a:t>
            </a:r>
            <a:r>
              <a:rPr lang="en-US" dirty="0" smtClean="0"/>
              <a:t>Blocks </a:t>
            </a:r>
            <a:r>
              <a:rPr lang="zh-CN" altLang="en-US" dirty="0" smtClean="0"/>
              <a:t>的大小为</a:t>
            </a:r>
          </a:p>
          <a:p>
            <a:r>
              <a:rPr lang="en-US" dirty="0" smtClean="0"/>
              <a:t>	Blocks = (765 - 1) × 8 225.280 = 6 284 113.92 K = 6 284.113.92MB</a:t>
            </a:r>
            <a:endParaRPr lang="zh-CN" altLang="en-US" dirty="0" smtClean="0"/>
          </a:p>
          <a:p>
            <a:pPr fontAlgn="ctr"/>
            <a:r>
              <a:rPr lang="zh-CN" altLang="en-US" dirty="0" smtClean="0"/>
              <a:t>注：换算单位以硬盘厂家提供的</a:t>
            </a:r>
            <a:r>
              <a:rPr lang="en-US" dirty="0" smtClean="0"/>
              <a:t>10</a:t>
            </a:r>
            <a:r>
              <a:rPr lang="zh-CN" altLang="en-US" dirty="0" smtClean="0"/>
              <a:t>进位算起，如果以操作系统二进制来算，这个分区容量应该更少一些，得出的这个值和通过</a:t>
            </a:r>
            <a:r>
              <a:rPr lang="en-US" dirty="0" err="1" smtClean="0"/>
              <a:t>fdisk</a:t>
            </a:r>
            <a:r>
              <a:rPr lang="en-US" dirty="0" smtClean="0"/>
              <a:t> -l</a:t>
            </a:r>
            <a:r>
              <a:rPr lang="zh-CN" altLang="en-US" dirty="0" smtClean="0"/>
              <a:t>看到的</a:t>
            </a:r>
            <a:r>
              <a:rPr lang="en-US" dirty="0" smtClean="0"/>
              <a:t>/dev/hda1</a:t>
            </a:r>
            <a:r>
              <a:rPr lang="zh-CN" altLang="en-US" dirty="0" smtClean="0"/>
              <a:t>的值大体相等，因为换算方法不一样，再加上分区时的一点损失，有时或大或小是存在的。</a:t>
            </a:r>
            <a:r>
              <a:rPr lang="en-US" dirty="0" smtClean="0"/>
              <a:t> </a:t>
            </a:r>
            <a:endParaRPr lang="zh-CN" altLang="en-US" dirty="0" smtClean="0"/>
          </a:p>
          <a:p>
            <a:pPr fontAlgn="ctr"/>
            <a:r>
              <a:rPr lang="en-US" dirty="0" err="1" smtClean="0"/>
              <a:t>fdisk</a:t>
            </a:r>
            <a:r>
              <a:rPr lang="zh-CN" altLang="en-US" dirty="0" smtClean="0"/>
              <a:t>操作硬盘的命令格式如下：</a:t>
            </a:r>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fdisk</a:t>
            </a:r>
            <a:r>
              <a:rPr lang="en-US" dirty="0" smtClean="0"/>
              <a:t>    </a:t>
            </a:r>
            <a:r>
              <a:rPr lang="zh-CN" altLang="en-US" dirty="0" smtClean="0"/>
              <a:t>设备 </a:t>
            </a:r>
          </a:p>
          <a:p>
            <a:r>
              <a:rPr lang="en-US" dirty="0" smtClean="0"/>
              <a:t> </a:t>
            </a:r>
            <a:endParaRPr lang="zh-CN" altLang="en-US" dirty="0" smtClean="0"/>
          </a:p>
          <a:p>
            <a:pPr fontAlgn="ctr"/>
            <a:r>
              <a:rPr lang="zh-CN" altLang="en-US" dirty="0" smtClean="0"/>
              <a:t>通过</a:t>
            </a:r>
            <a:r>
              <a:rPr lang="en-US" dirty="0" err="1" smtClean="0"/>
              <a:t>fdisk</a:t>
            </a:r>
            <a:r>
              <a:rPr lang="en-US" dirty="0" smtClean="0"/>
              <a:t> -l</a:t>
            </a:r>
            <a:r>
              <a:rPr lang="zh-CN" altLang="en-US" dirty="0" smtClean="0"/>
              <a:t>得知机器中有</a:t>
            </a:r>
            <a:r>
              <a:rPr lang="en-US" dirty="0" smtClean="0"/>
              <a:t>/dev/</a:t>
            </a:r>
            <a:r>
              <a:rPr lang="en-US" dirty="0" err="1" smtClean="0"/>
              <a:t>hda</a:t>
            </a:r>
            <a:r>
              <a:rPr lang="zh-CN" altLang="en-US" dirty="0" smtClean="0"/>
              <a:t>或者</a:t>
            </a:r>
            <a:r>
              <a:rPr lang="en-US" dirty="0" smtClean="0"/>
              <a:t>/dev/</a:t>
            </a:r>
            <a:r>
              <a:rPr lang="en-US" dirty="0" err="1" smtClean="0"/>
              <a:t>sda</a:t>
            </a:r>
            <a:r>
              <a:rPr lang="zh-CN" altLang="en-US" dirty="0" smtClean="0"/>
              <a:t>设备，如果想再添加或者删除一些分区，可以用：</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fdisk</a:t>
            </a:r>
            <a:r>
              <a:rPr lang="en-US" dirty="0" smtClean="0"/>
              <a:t> /dev/</a:t>
            </a:r>
            <a:r>
              <a:rPr lang="en-US" dirty="0" err="1" smtClean="0"/>
              <a:t>hda</a:t>
            </a:r>
            <a:r>
              <a:rPr lang="en-US" dirty="0" smtClean="0"/>
              <a:t> </a:t>
            </a:r>
            <a:endParaRPr lang="zh-CN" altLang="en-US" dirty="0" smtClean="0"/>
          </a:p>
          <a:p>
            <a:r>
              <a:rPr lang="zh-CN" altLang="en-US" dirty="0" smtClean="0"/>
              <a:t>或</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fdisk</a:t>
            </a:r>
            <a:r>
              <a:rPr lang="en-US" dirty="0" smtClean="0"/>
              <a:t> /dev/</a:t>
            </a:r>
            <a:r>
              <a:rPr lang="en-US" dirty="0" err="1" smtClean="0"/>
              <a:t>sda</a:t>
            </a:r>
            <a:r>
              <a:rPr lang="en-US" dirty="0" smtClean="0"/>
              <a:t> </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对于</a:t>
            </a:r>
            <a:r>
              <a:rPr lang="en-US" dirty="0" err="1" smtClean="0"/>
              <a:t>fdisk</a:t>
            </a:r>
            <a:r>
              <a:rPr lang="zh-CN" altLang="en-US" dirty="0" smtClean="0"/>
              <a:t>命令进入相关设备的操作时，可以通过查看一些帮助获得参数使用说明，比如例</a:t>
            </a:r>
            <a:r>
              <a:rPr lang="en-US" dirty="0" smtClean="0"/>
              <a:t>5-14</a:t>
            </a:r>
            <a:r>
              <a:rPr lang="zh-CN" altLang="en-US" dirty="0" smtClean="0"/>
              <a:t>是以</a:t>
            </a:r>
            <a:r>
              <a:rPr lang="en-US" dirty="0" err="1" smtClean="0"/>
              <a:t>sda</a:t>
            </a:r>
            <a:r>
              <a:rPr lang="zh-CN" altLang="en-US" dirty="0" smtClean="0"/>
              <a:t>硬盘为操作设备。</a:t>
            </a:r>
          </a:p>
          <a:p>
            <a:pPr fontAlgn="ctr"/>
            <a:r>
              <a:rPr lang="en-US" altLang="zh-CN" dirty="0" smtClean="0"/>
              <a:t>【</a:t>
            </a:r>
            <a:r>
              <a:rPr lang="zh-CN" altLang="en-US" dirty="0" smtClean="0"/>
              <a:t>例</a:t>
            </a:r>
            <a:r>
              <a:rPr lang="en-US" b="1" dirty="0" smtClean="0"/>
              <a:t>5-14</a:t>
            </a:r>
            <a:r>
              <a:rPr lang="en-US" altLang="zh-CN" dirty="0" smtClean="0"/>
              <a:t>】</a:t>
            </a:r>
            <a:r>
              <a:rPr lang="en-US" dirty="0" smtClean="0"/>
              <a:t>  </a:t>
            </a:r>
            <a:r>
              <a:rPr lang="en-US" dirty="0" err="1" smtClean="0"/>
              <a:t>fdisk</a:t>
            </a:r>
            <a:r>
              <a:rPr lang="zh-CN" altLang="en-US" dirty="0" smtClean="0"/>
              <a:t>操作举例。</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fdisk</a:t>
            </a:r>
            <a:r>
              <a:rPr lang="en-US" dirty="0" smtClean="0"/>
              <a:t> /dev/</a:t>
            </a:r>
            <a:r>
              <a:rPr lang="en-US" dirty="0" err="1" smtClean="0"/>
              <a:t>sda</a:t>
            </a:r>
            <a:r>
              <a:rPr lang="en-US" dirty="0" smtClean="0"/>
              <a:t> </a:t>
            </a:r>
            <a:endParaRPr lang="zh-CN" altLang="en-US" dirty="0" smtClean="0"/>
          </a:p>
          <a:p>
            <a:r>
              <a:rPr lang="en-US" dirty="0" smtClean="0"/>
              <a:t>Command (m for help):  </a:t>
            </a:r>
            <a:r>
              <a:rPr lang="zh-CN" altLang="en-US" dirty="0" smtClean="0"/>
              <a:t>在这里按</a:t>
            </a:r>
            <a:r>
              <a:rPr lang="en-US" dirty="0" smtClean="0"/>
              <a:t>m </a:t>
            </a:r>
            <a:r>
              <a:rPr lang="zh-CN" altLang="en-US" dirty="0" smtClean="0"/>
              <a:t>，就会输出帮助</a:t>
            </a:r>
            <a:r>
              <a:rPr lang="en-US" dirty="0" smtClean="0"/>
              <a:t> </a:t>
            </a:r>
            <a:endParaRPr lang="zh-CN" altLang="en-US" dirty="0" smtClean="0"/>
          </a:p>
          <a:p>
            <a:r>
              <a:rPr lang="en-US" dirty="0" smtClean="0"/>
              <a:t>Command action </a:t>
            </a:r>
            <a:endParaRPr lang="zh-CN" altLang="en-US" dirty="0" smtClean="0"/>
          </a:p>
          <a:p>
            <a:r>
              <a:rPr lang="en-US" dirty="0" smtClean="0"/>
              <a:t>   a   toggle a bootable flag </a:t>
            </a:r>
            <a:endParaRPr lang="zh-CN" altLang="en-US" dirty="0" smtClean="0"/>
          </a:p>
          <a:p>
            <a:r>
              <a:rPr lang="en-US" dirty="0" smtClean="0"/>
              <a:t>   b   edit </a:t>
            </a:r>
            <a:r>
              <a:rPr lang="en-US" dirty="0" err="1" smtClean="0"/>
              <a:t>bsd</a:t>
            </a:r>
            <a:r>
              <a:rPr lang="en-US" dirty="0" smtClean="0"/>
              <a:t> </a:t>
            </a:r>
            <a:r>
              <a:rPr lang="en-US" dirty="0" err="1" smtClean="0"/>
              <a:t>disklabel</a:t>
            </a:r>
            <a:r>
              <a:rPr lang="en-US" dirty="0" smtClean="0"/>
              <a:t> </a:t>
            </a:r>
            <a:endParaRPr lang="zh-CN" altLang="en-US" dirty="0" smtClean="0"/>
          </a:p>
          <a:p>
            <a:r>
              <a:rPr lang="en-US" dirty="0" smtClean="0"/>
              <a:t>   c   toggle the dos compatibility flag </a:t>
            </a:r>
            <a:endParaRPr lang="zh-CN" altLang="en-US" dirty="0" smtClean="0"/>
          </a:p>
          <a:p>
            <a:r>
              <a:rPr lang="en-US" dirty="0" smtClean="0"/>
              <a:t>   d   delete a partition  </a:t>
            </a:r>
            <a:endParaRPr lang="zh-CN" altLang="en-US" dirty="0" smtClean="0"/>
          </a:p>
          <a:p>
            <a:r>
              <a:rPr lang="en-US" dirty="0" smtClean="0"/>
              <a:t>   l   list known partition types  </a:t>
            </a:r>
            <a:endParaRPr lang="zh-CN" altLang="en-US" dirty="0" smtClean="0"/>
          </a:p>
          <a:p>
            <a:r>
              <a:rPr lang="en-US" dirty="0" smtClean="0"/>
              <a:t>   m   print this menu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dirty="0" smtClean="0"/>
              <a:t> n   add a new partition </a:t>
            </a:r>
            <a:endParaRPr lang="zh-CN" altLang="en-US" dirty="0" smtClean="0"/>
          </a:p>
          <a:p>
            <a:r>
              <a:rPr lang="en-US" dirty="0" smtClean="0"/>
              <a:t>   o   create a new empty DOS partition table  </a:t>
            </a:r>
            <a:endParaRPr lang="zh-CN" altLang="en-US" dirty="0" smtClean="0"/>
          </a:p>
          <a:p>
            <a:r>
              <a:rPr lang="en-US" dirty="0" smtClean="0"/>
              <a:t>   p   print the partition table  </a:t>
            </a:r>
            <a:endParaRPr lang="zh-CN" altLang="en-US" dirty="0" smtClean="0"/>
          </a:p>
          <a:p>
            <a:r>
              <a:rPr lang="en-US" dirty="0" smtClean="0"/>
              <a:t>   q   quit without saving changes  </a:t>
            </a:r>
            <a:endParaRPr lang="zh-CN" altLang="en-US" dirty="0" smtClean="0"/>
          </a:p>
          <a:p>
            <a:r>
              <a:rPr lang="en-US" dirty="0" smtClean="0"/>
              <a:t>   s   create a new empty Sun </a:t>
            </a:r>
            <a:r>
              <a:rPr lang="en-US" dirty="0" err="1" smtClean="0"/>
              <a:t>disklabel</a:t>
            </a:r>
            <a:r>
              <a:rPr lang="en-US" dirty="0" smtClean="0"/>
              <a:t>     </a:t>
            </a:r>
            <a:endParaRPr lang="zh-CN" altLang="en-US" dirty="0" smtClean="0"/>
          </a:p>
          <a:p>
            <a:r>
              <a:rPr lang="en-US" dirty="0" smtClean="0"/>
              <a:t>   t   change a partition's system id  </a:t>
            </a:r>
            <a:endParaRPr lang="zh-CN" altLang="en-US" dirty="0" smtClean="0"/>
          </a:p>
          <a:p>
            <a:r>
              <a:rPr lang="en-US" dirty="0" smtClean="0"/>
              <a:t>   u   change display/entry units   </a:t>
            </a:r>
            <a:endParaRPr lang="zh-CN" altLang="en-US" dirty="0" smtClean="0"/>
          </a:p>
          <a:p>
            <a:r>
              <a:rPr lang="en-US" dirty="0" smtClean="0"/>
              <a:t>   v   verify the partition table </a:t>
            </a:r>
            <a:endParaRPr lang="zh-CN" altLang="en-US" dirty="0" smtClean="0"/>
          </a:p>
          <a:p>
            <a:r>
              <a:rPr lang="en-US" dirty="0" smtClean="0"/>
              <a:t>   w   write table to disk and exit  </a:t>
            </a:r>
            <a:endParaRPr lang="zh-CN" altLang="en-US" dirty="0" smtClean="0"/>
          </a:p>
          <a:p>
            <a:r>
              <a:rPr lang="en-US" dirty="0" smtClean="0"/>
              <a:t>   x   extra functionality (experts only)  </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列出当前操作硬盘的分区情况，输入</a:t>
            </a:r>
            <a:r>
              <a:rPr lang="en-US" dirty="0" smtClean="0"/>
              <a:t>p</a:t>
            </a:r>
            <a:r>
              <a:rPr lang="zh-CN" altLang="en-US" dirty="0" smtClean="0"/>
              <a:t>指令：</a:t>
            </a:r>
          </a:p>
          <a:p>
            <a:r>
              <a:rPr lang="en-US" dirty="0" smtClean="0"/>
              <a:t> </a:t>
            </a:r>
            <a:endParaRPr lang="zh-CN" altLang="en-US" dirty="0" smtClean="0"/>
          </a:p>
          <a:p>
            <a:r>
              <a:rPr lang="en-US" dirty="0" smtClean="0"/>
              <a:t>Command (m for help): p </a:t>
            </a:r>
            <a:endParaRPr lang="zh-CN" altLang="en-US" dirty="0" smtClean="0"/>
          </a:p>
          <a:p>
            <a:r>
              <a:rPr lang="en-US" dirty="0" smtClean="0"/>
              <a:t> </a:t>
            </a:r>
            <a:endParaRPr lang="zh-CN" altLang="en-US" dirty="0" smtClean="0"/>
          </a:p>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a:p>
            <a:r>
              <a:rPr lang="en-US" dirty="0" smtClean="0"/>
              <a:t>Units = cylinders of 16128 * 512 = 8257536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/dev/sda1               1          25      201568+   c  W95 FAT32 (LBA) </a:t>
            </a:r>
            <a:endParaRPr lang="zh-CN" altLang="en-US" dirty="0" smtClean="0"/>
          </a:p>
          <a:p>
            <a:r>
              <a:rPr lang="en-US" dirty="0" smtClean="0"/>
              <a:t>/dev/sda2              26         125      806400    5  Extended </a:t>
            </a:r>
            <a:endParaRPr lang="zh-CN" altLang="en-US" dirty="0" smtClean="0"/>
          </a:p>
          <a:p>
            <a:r>
              <a:rPr lang="en-US" dirty="0" smtClean="0"/>
              <a:t>/dev/sda5              26          50      201568+  83  Linux </a:t>
            </a:r>
            <a:endParaRPr lang="zh-CN" altLang="en-US" dirty="0" smtClean="0"/>
          </a:p>
          <a:p>
            <a:r>
              <a:rPr lang="en-US" dirty="0" smtClean="0"/>
              <a:t>/dev/sda6              51          76      200781   83  Linux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4876630"/>
          </a:xfrm>
        </p:spPr>
        <p:txBody>
          <a:bodyPr>
            <a:normAutofit fontScale="62500" lnSpcReduction="20000"/>
          </a:bodyPr>
          <a:lstStyle/>
          <a:p>
            <a:pPr fontAlgn="ctr"/>
            <a:r>
              <a:rPr lang="zh-CN" altLang="en-US" dirty="0" smtClean="0"/>
              <a:t>通过</a:t>
            </a:r>
            <a:r>
              <a:rPr lang="en-US" dirty="0" err="1" smtClean="0"/>
              <a:t>fdisk</a:t>
            </a:r>
            <a:r>
              <a:rPr lang="zh-CN" altLang="en-US" dirty="0" smtClean="0"/>
              <a:t>的</a:t>
            </a:r>
            <a:r>
              <a:rPr lang="en-US" dirty="0" smtClean="0"/>
              <a:t>d</a:t>
            </a:r>
            <a:r>
              <a:rPr lang="zh-CN" altLang="en-US" dirty="0" smtClean="0"/>
              <a:t>指令来删除一个分区：</a:t>
            </a:r>
          </a:p>
          <a:p>
            <a:r>
              <a:rPr lang="en-US" dirty="0" smtClean="0"/>
              <a:t> </a:t>
            </a:r>
            <a:endParaRPr lang="zh-CN" altLang="en-US" dirty="0" smtClean="0"/>
          </a:p>
          <a:p>
            <a:r>
              <a:rPr lang="en-US" dirty="0" smtClean="0"/>
              <a:t>Command (m for help): p    </a:t>
            </a:r>
            <a:r>
              <a:rPr lang="zh-CN" altLang="en-US" dirty="0" smtClean="0"/>
              <a:t>注：列出分区情况</a:t>
            </a:r>
            <a:r>
              <a:rPr lang="en-US" dirty="0" smtClean="0"/>
              <a:t> </a:t>
            </a:r>
            <a:endParaRPr lang="zh-CN" altLang="en-US" dirty="0" smtClean="0"/>
          </a:p>
          <a:p>
            <a:r>
              <a:rPr lang="en-US" dirty="0" smtClean="0"/>
              <a:t> </a:t>
            </a:r>
            <a:endParaRPr lang="zh-CN" altLang="en-US" dirty="0" smtClean="0"/>
          </a:p>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a:p>
            <a:r>
              <a:rPr lang="en-US" dirty="0" smtClean="0"/>
              <a:t>Units = cylinders of 16128 * 512 = 8257536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/dev/sda1               1          25      201568+   c  W95 FAT32 (LBA) </a:t>
            </a:r>
            <a:endParaRPr lang="zh-CN" altLang="en-US" dirty="0" smtClean="0"/>
          </a:p>
          <a:p>
            <a:r>
              <a:rPr lang="en-US" dirty="0" smtClean="0"/>
              <a:t>/dev/sda2              26         125      806400    5  Extended </a:t>
            </a:r>
            <a:endParaRPr lang="zh-CN" altLang="en-US" dirty="0" smtClean="0"/>
          </a:p>
          <a:p>
            <a:r>
              <a:rPr lang="en-US" dirty="0" smtClean="0"/>
              <a:t> </a:t>
            </a:r>
            <a:endParaRPr lang="zh-CN" altLang="en-US" dirty="0" smtClean="0"/>
          </a:p>
          <a:p>
            <a:r>
              <a:rPr lang="en-US" dirty="0" smtClean="0"/>
              <a:t>/dev/sda5              26          50      201568+  83  Linux </a:t>
            </a:r>
            <a:endParaRPr lang="zh-CN" altLang="en-US" dirty="0" smtClean="0"/>
          </a:p>
          <a:p>
            <a:r>
              <a:rPr lang="en-US" dirty="0" smtClean="0"/>
              <a:t>/dev/sda6              51          76      200781   83  Linux </a:t>
            </a:r>
            <a:endParaRPr lang="zh-CN" altLang="en-US" dirty="0" smtClean="0"/>
          </a:p>
          <a:p>
            <a:r>
              <a:rPr lang="en-US" dirty="0" smtClean="0"/>
              <a:t> </a:t>
            </a:r>
            <a:endParaRPr lang="zh-CN" altLang="en-US" dirty="0" smtClean="0"/>
          </a:p>
          <a:p>
            <a:r>
              <a:rPr lang="en-US" dirty="0" smtClean="0"/>
              <a:t>Command (m for help): d    </a:t>
            </a:r>
            <a:r>
              <a:rPr lang="zh-CN" altLang="en-US" dirty="0" smtClean="0"/>
              <a:t>注：执行删除分区指定</a:t>
            </a:r>
            <a:r>
              <a:rPr lang="en-US" dirty="0" smtClean="0"/>
              <a:t> </a:t>
            </a:r>
            <a:endParaRPr lang="zh-CN" altLang="en-US" dirty="0" smtClean="0"/>
          </a:p>
          <a:p>
            <a:r>
              <a:rPr lang="en-US" dirty="0" smtClean="0"/>
              <a:t>Partition number (1-6): 6  </a:t>
            </a:r>
            <a:r>
              <a:rPr lang="zh-CN" altLang="en-US" dirty="0" smtClean="0"/>
              <a:t>注：我想删除</a:t>
            </a:r>
            <a:r>
              <a:rPr lang="en-US" dirty="0" smtClean="0"/>
              <a:t> sda6 </a:t>
            </a:r>
            <a:r>
              <a:rPr lang="zh-CN" altLang="en-US" dirty="0" smtClean="0"/>
              <a:t>，就在这里输入</a:t>
            </a:r>
            <a:r>
              <a:rPr lang="en-US" dirty="0" smtClean="0"/>
              <a:t> 6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/dev/sda5              26          50      201568+  83  Linux </a:t>
            </a:r>
            <a:endParaRPr lang="zh-CN" altLang="en-US" dirty="0" smtClean="0"/>
          </a:p>
          <a:p>
            <a:r>
              <a:rPr lang="en-US" dirty="0" smtClean="0"/>
              <a:t>/dev/sda6              51          76      200781   83  Linux </a:t>
            </a:r>
            <a:endParaRPr lang="zh-CN" altLang="en-US" dirty="0" smtClean="0"/>
          </a:p>
          <a:p>
            <a:r>
              <a:rPr lang="en-US" dirty="0" smtClean="0"/>
              <a:t> </a:t>
            </a:r>
            <a:endParaRPr lang="zh-CN" altLang="en-US" dirty="0" smtClean="0"/>
          </a:p>
          <a:p>
            <a:r>
              <a:rPr lang="en-US" dirty="0" smtClean="0"/>
              <a:t>Command (m for help): d    </a:t>
            </a:r>
            <a:r>
              <a:rPr lang="zh-CN" altLang="en-US" dirty="0" smtClean="0"/>
              <a:t>注：执行删除分区指定</a:t>
            </a:r>
            <a:r>
              <a:rPr lang="en-US" dirty="0" smtClean="0"/>
              <a:t> </a:t>
            </a:r>
            <a:endParaRPr lang="zh-CN" altLang="en-US" dirty="0" smtClean="0"/>
          </a:p>
          <a:p>
            <a:r>
              <a:rPr lang="en-US" dirty="0" smtClean="0"/>
              <a:t>Partition number (1-6): 6  </a:t>
            </a:r>
            <a:r>
              <a:rPr lang="zh-CN" altLang="en-US" dirty="0" smtClean="0"/>
              <a:t>注：我想删除</a:t>
            </a:r>
            <a:r>
              <a:rPr lang="en-US" dirty="0" smtClean="0"/>
              <a:t> sda6 </a:t>
            </a:r>
            <a:r>
              <a:rPr lang="zh-CN" altLang="en-US" dirty="0" smtClean="0"/>
              <a:t>，就在这里输入</a:t>
            </a:r>
            <a:r>
              <a:rPr lang="en-US" dirty="0" smtClean="0"/>
              <a:t> 6  </a:t>
            </a:r>
            <a:endParaRPr lang="zh-CN" altLang="en-US" dirty="0" smtClean="0"/>
          </a:p>
          <a:p>
            <a:r>
              <a:rPr lang="en-US" dirty="0" smtClean="0"/>
              <a:t> </a:t>
            </a:r>
            <a:endParaRPr lang="zh-CN" altLang="en-US" dirty="0" smtClean="0"/>
          </a:p>
          <a:p>
            <a:r>
              <a:rPr lang="en-US" dirty="0" smtClean="0"/>
              <a:t>Command (m for help): p    </a:t>
            </a:r>
            <a:r>
              <a:rPr lang="zh-CN" altLang="en-US" dirty="0" smtClean="0"/>
              <a:t>注：再查看一下硬盘分区情况，看是否删除了？</a:t>
            </a:r>
            <a:r>
              <a:rPr lang="en-US" dirty="0" smtClean="0"/>
              <a:t> </a:t>
            </a:r>
            <a:endParaRPr lang="zh-CN" altLang="en-US" dirty="0" smtClean="0"/>
          </a:p>
          <a:p>
            <a:r>
              <a:rPr lang="en-US" dirty="0" smtClean="0"/>
              <a:t> </a:t>
            </a:r>
            <a:endParaRPr lang="zh-CN" altLang="en-US" dirty="0" smtClean="0"/>
          </a:p>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Units = cylinders of 16128 * 512 = 8257536 bytes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/dev/sda1               1          25      201568+   c  W95 FAT32 (LBA) </a:t>
            </a:r>
            <a:endParaRPr lang="zh-CN" altLang="en-US" dirty="0" smtClean="0"/>
          </a:p>
          <a:p>
            <a:r>
              <a:rPr lang="en-US" dirty="0" smtClean="0"/>
              <a:t>/dev/sda2              26         125      806400    5  Extended </a:t>
            </a:r>
            <a:endParaRPr lang="zh-CN" altLang="en-US" dirty="0" smtClean="0"/>
          </a:p>
          <a:p>
            <a:r>
              <a:rPr lang="en-US" dirty="0" smtClean="0"/>
              <a:t>/dev/sda5              26          50      201568+  83  Linux </a:t>
            </a:r>
            <a:endParaRPr lang="zh-CN" altLang="en-US" dirty="0" smtClean="0"/>
          </a:p>
          <a:p>
            <a:r>
              <a:rPr lang="en-US" dirty="0" smtClean="0"/>
              <a:t> </a:t>
            </a:r>
            <a:endParaRPr lang="zh-CN" altLang="en-US" dirty="0" smtClean="0"/>
          </a:p>
          <a:p>
            <a:r>
              <a:rPr lang="en-US" dirty="0" smtClean="0"/>
              <a:t>Command (m for help): </a:t>
            </a:r>
            <a:endParaRPr lang="zh-CN" altLang="en-US" dirty="0" smtClean="0"/>
          </a:p>
          <a:p>
            <a:r>
              <a:rPr lang="en-US" dirty="0" smtClean="0"/>
              <a:t> </a:t>
            </a:r>
            <a:endParaRPr lang="zh-CN" altLang="en-US" dirty="0" smtClean="0"/>
          </a:p>
          <a:p>
            <a:pPr fontAlgn="ctr"/>
            <a:r>
              <a:rPr lang="zh-CN" altLang="en-US" dirty="0" smtClean="0"/>
              <a:t>删除分区时要看清分区的序号，如果删除了扩展分区，扩展分区包含的逻辑分区都会被删除。如果操作错误，可以用输入</a:t>
            </a:r>
            <a:r>
              <a:rPr lang="en-US" dirty="0" smtClean="0"/>
              <a:t>q</a:t>
            </a:r>
            <a:r>
              <a:rPr lang="zh-CN" altLang="en-US" dirty="0" smtClean="0"/>
              <a:t>不保存退出，不能输入</a:t>
            </a:r>
            <a:r>
              <a:rPr lang="en-US" dirty="0" smtClean="0"/>
              <a:t>w</a:t>
            </a:r>
            <a:r>
              <a:rPr lang="zh-CN" altLang="en-US" dirty="0" smtClean="0"/>
              <a:t>保存退出。</a:t>
            </a:r>
          </a:p>
          <a:p>
            <a:pPr fontAlgn="ctr"/>
            <a:r>
              <a:rPr lang="zh-CN" altLang="en-US" dirty="0" smtClean="0"/>
              <a:t>通过</a:t>
            </a:r>
            <a:r>
              <a:rPr lang="en-US" dirty="0" err="1" smtClean="0"/>
              <a:t>fdisk</a:t>
            </a:r>
            <a:r>
              <a:rPr lang="zh-CN" altLang="en-US" dirty="0" smtClean="0"/>
              <a:t>的</a:t>
            </a:r>
            <a:r>
              <a:rPr lang="en-US" dirty="0" smtClean="0"/>
              <a:t>n</a:t>
            </a:r>
            <a:r>
              <a:rPr lang="zh-CN" altLang="en-US" dirty="0" smtClean="0"/>
              <a:t>指令增加一个分区：</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fontAlgn="ctr"/>
            <a:r>
              <a:rPr lang="zh-CN" altLang="en-US" dirty="0" smtClean="0"/>
              <a:t>② 所需容量小（最小的安装大约需要</a:t>
            </a:r>
            <a:r>
              <a:rPr lang="en-US" dirty="0" smtClean="0"/>
              <a:t>2MB</a:t>
            </a:r>
            <a:r>
              <a:rPr lang="zh-CN" altLang="en-US" dirty="0" smtClean="0"/>
              <a:t>）。</a:t>
            </a:r>
          </a:p>
          <a:p>
            <a:pPr fontAlgn="ctr"/>
            <a:r>
              <a:rPr lang="zh-CN" altLang="en-US" dirty="0" smtClean="0"/>
              <a:t>③ 无须版权费用。</a:t>
            </a:r>
          </a:p>
          <a:p>
            <a:pPr fontAlgn="ctr"/>
            <a:r>
              <a:rPr lang="zh-CN" altLang="en-US" dirty="0" smtClean="0"/>
              <a:t>④ 成熟且稳定（经历许多年的发展与使用）。</a:t>
            </a:r>
          </a:p>
          <a:p>
            <a:pPr fontAlgn="ctr"/>
            <a:r>
              <a:rPr lang="zh-CN" altLang="en-US" dirty="0" smtClean="0"/>
              <a:t>⑤ 良好的支援。</a:t>
            </a:r>
          </a:p>
          <a:p>
            <a:pPr fontAlgn="ctr"/>
            <a:r>
              <a:rPr lang="zh-CN" altLang="en-US" dirty="0" smtClean="0"/>
              <a:t>嵌入式</a:t>
            </a:r>
            <a:r>
              <a:rPr lang="en-US" dirty="0" smtClean="0"/>
              <a:t>Linux</a:t>
            </a:r>
            <a:r>
              <a:rPr lang="zh-CN" altLang="en-US" dirty="0" smtClean="0"/>
              <a:t>操作系统与普通的</a:t>
            </a:r>
            <a:r>
              <a:rPr lang="en-US" dirty="0" smtClean="0"/>
              <a:t>Linux</a:t>
            </a:r>
            <a:r>
              <a:rPr lang="zh-CN" altLang="en-US" dirty="0" smtClean="0"/>
              <a:t>操作系统在功能与结构上没有很大的区别，作为嵌入式</a:t>
            </a:r>
            <a:r>
              <a:rPr lang="en-US" dirty="0" smtClean="0"/>
              <a:t>Linux</a:t>
            </a:r>
            <a:r>
              <a:rPr lang="zh-CN" altLang="en-US" dirty="0" smtClean="0"/>
              <a:t>操作台，突出的就是</a:t>
            </a:r>
            <a:r>
              <a:rPr lang="en-US" dirty="0" smtClean="0"/>
              <a:t>Linux</a:t>
            </a:r>
            <a:r>
              <a:rPr lang="zh-CN" altLang="en-US" dirty="0" smtClean="0"/>
              <a:t>适应于多种</a:t>
            </a:r>
            <a:r>
              <a:rPr lang="en-US" dirty="0" smtClean="0"/>
              <a:t>CPU</a:t>
            </a:r>
            <a:r>
              <a:rPr lang="zh-CN" altLang="en-US" dirty="0" smtClean="0"/>
              <a:t>和多种硬件平台，是一个跨平台的系统。到目前为止，它可以支持二三十种</a:t>
            </a:r>
            <a:r>
              <a:rPr lang="en-US" dirty="0" smtClean="0"/>
              <a:t>CPU</a:t>
            </a:r>
            <a:r>
              <a:rPr lang="zh-CN" altLang="en-US" dirty="0" smtClean="0"/>
              <a:t>。其性能稳定，裁剪性很好，开发和使用都很容易。因此，要了解嵌入式</a:t>
            </a:r>
            <a:r>
              <a:rPr lang="en-US" dirty="0" smtClean="0"/>
              <a:t>Linux</a:t>
            </a:r>
            <a:r>
              <a:rPr lang="zh-CN" altLang="en-US" dirty="0" smtClean="0"/>
              <a:t>必须首先了解</a:t>
            </a:r>
            <a:r>
              <a:rPr lang="en-US" dirty="0" smtClean="0"/>
              <a:t>Linux</a:t>
            </a:r>
            <a:r>
              <a:rPr lang="zh-CN" altLang="en-US" dirty="0" smtClean="0"/>
              <a:t>操作系统。</a:t>
            </a:r>
          </a:p>
          <a:p>
            <a:endParaRPr lang="zh-CN" altLang="en-US" dirty="0"/>
          </a:p>
        </p:txBody>
      </p:sp>
      <p:sp>
        <p:nvSpPr>
          <p:cNvPr id="3" name="标题 2"/>
          <p:cNvSpPr>
            <a:spLocks noGrp="1"/>
          </p:cNvSpPr>
          <p:nvPr>
            <p:ph type="title"/>
          </p:nvPr>
        </p:nvSpPr>
        <p:spPr/>
        <p:txBody>
          <a:bodyPr/>
          <a:lstStyle/>
          <a:p>
            <a:r>
              <a:rPr lang="zh-CN" altLang="en-US" dirty="0" smtClean="0"/>
              <a:t>嵌入式</a:t>
            </a:r>
            <a:r>
              <a:rPr lang="en-US" altLang="en-US" dirty="0" smtClean="0"/>
              <a:t>Linux</a:t>
            </a:r>
            <a:r>
              <a:rPr lang="zh-CN" altLang="en-US" dirty="0" smtClean="0"/>
              <a:t>操作系统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57298"/>
            <a:ext cx="8229600" cy="4929222"/>
          </a:xfrm>
        </p:spPr>
        <p:txBody>
          <a:bodyPr>
            <a:normAutofit fontScale="55000" lnSpcReduction="20000"/>
          </a:bodyPr>
          <a:lstStyle/>
          <a:p>
            <a:r>
              <a:rPr lang="en-US" dirty="0" smtClean="0"/>
              <a:t>Command (m for help): p </a:t>
            </a:r>
            <a:endParaRPr lang="zh-CN" altLang="en-US" dirty="0" smtClean="0"/>
          </a:p>
          <a:p>
            <a:r>
              <a:rPr lang="en-US" dirty="0" smtClean="0"/>
              <a:t> </a:t>
            </a:r>
            <a:endParaRPr lang="zh-CN" altLang="en-US" dirty="0" smtClean="0"/>
          </a:p>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a:p>
            <a:r>
              <a:rPr lang="en-US" dirty="0" smtClean="0"/>
              <a:t>Units = cylinders of 16128 * 512 = 8257536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/dev/sda1               1          25      201568+   c  W95 FAT32 (LBA) </a:t>
            </a:r>
            <a:endParaRPr lang="zh-CN" altLang="en-US" dirty="0" smtClean="0"/>
          </a:p>
          <a:p>
            <a:r>
              <a:rPr lang="en-US" dirty="0" smtClean="0"/>
              <a:t>/dev/sda2              26         125      806400    5  Extended </a:t>
            </a:r>
            <a:endParaRPr lang="zh-CN" altLang="en-US" dirty="0" smtClean="0"/>
          </a:p>
          <a:p>
            <a:r>
              <a:rPr lang="en-US" dirty="0" smtClean="0"/>
              <a:t>/dev/sda5              26          50      201568+  83  Linux </a:t>
            </a:r>
            <a:endParaRPr lang="zh-CN" altLang="en-US" dirty="0" smtClean="0"/>
          </a:p>
          <a:p>
            <a:r>
              <a:rPr lang="en-US" dirty="0" smtClean="0"/>
              <a:t> </a:t>
            </a:r>
            <a:endParaRPr lang="zh-CN" altLang="en-US" dirty="0" smtClean="0"/>
          </a:p>
          <a:p>
            <a:r>
              <a:rPr lang="en-US" dirty="0" smtClean="0"/>
              <a:t>Command (m for help): n  </a:t>
            </a:r>
            <a:r>
              <a:rPr lang="zh-CN" altLang="en-US" dirty="0" smtClean="0"/>
              <a:t>注：增加一个分区</a:t>
            </a:r>
            <a:r>
              <a:rPr lang="en-US" dirty="0" smtClean="0"/>
              <a:t> </a:t>
            </a:r>
            <a:endParaRPr lang="zh-CN" altLang="en-US" dirty="0" smtClean="0"/>
          </a:p>
          <a:p>
            <a:r>
              <a:rPr lang="en-US" dirty="0" smtClean="0"/>
              <a:t>Command action </a:t>
            </a:r>
            <a:endParaRPr lang="zh-CN" altLang="en-US" dirty="0" smtClean="0"/>
          </a:p>
          <a:p>
            <a:r>
              <a:rPr lang="en-US" dirty="0" smtClean="0"/>
              <a:t>   l   logical (5 or over)  </a:t>
            </a:r>
            <a:r>
              <a:rPr lang="zh-CN" altLang="en-US" dirty="0" smtClean="0"/>
              <a:t>注：增加逻辑分区，分区编号要大于</a:t>
            </a:r>
            <a:r>
              <a:rPr lang="en-US" dirty="0" smtClean="0"/>
              <a:t>5</a:t>
            </a:r>
            <a:r>
              <a:rPr lang="zh-CN" altLang="en-US" dirty="0" smtClean="0"/>
              <a:t>，因为已经有</a:t>
            </a:r>
            <a:r>
              <a:rPr lang="en-US" dirty="0" smtClean="0"/>
              <a:t>sda5</a:t>
            </a:r>
            <a:r>
              <a:rPr lang="zh-CN" altLang="en-US" dirty="0" smtClean="0"/>
              <a:t>了</a:t>
            </a:r>
            <a:r>
              <a:rPr lang="en-US" dirty="0" smtClean="0"/>
              <a:t> </a:t>
            </a:r>
            <a:endParaRPr lang="zh-CN" altLang="en-US" dirty="0" smtClean="0"/>
          </a:p>
          <a:p>
            <a:r>
              <a:rPr lang="en-US" dirty="0" smtClean="0"/>
              <a:t>   p   primary partition (1-4) </a:t>
            </a:r>
            <a:r>
              <a:rPr lang="zh-CN" altLang="en-US" dirty="0" smtClean="0"/>
              <a:t>注：增加一个主分区；编号从</a:t>
            </a:r>
            <a:r>
              <a:rPr lang="en-US" dirty="0" smtClean="0"/>
              <a:t> 1-4 </a:t>
            </a:r>
            <a:r>
              <a:rPr lang="zh-CN" altLang="en-US" dirty="0" smtClean="0"/>
              <a:t>；但</a:t>
            </a:r>
            <a:r>
              <a:rPr lang="en-US" dirty="0" smtClean="0"/>
              <a:t>sda1 </a:t>
            </a:r>
            <a:r>
              <a:rPr lang="zh-CN" altLang="en-US" dirty="0" smtClean="0"/>
              <a:t>和</a:t>
            </a:r>
            <a:r>
              <a:rPr lang="en-US" dirty="0" smtClean="0"/>
              <a:t>sda2</a:t>
            </a:r>
            <a:r>
              <a:rPr lang="zh-CN" altLang="en-US" dirty="0" smtClean="0"/>
              <a:t>都被占用，所以只能从</a:t>
            </a:r>
            <a:r>
              <a:rPr lang="en-US" dirty="0" smtClean="0"/>
              <a:t>3</a:t>
            </a:r>
            <a:r>
              <a:rPr lang="zh-CN" altLang="en-US" dirty="0" smtClean="0"/>
              <a:t>开始</a:t>
            </a:r>
            <a:r>
              <a:rPr lang="en-US" dirty="0" smtClean="0"/>
              <a:t> </a:t>
            </a:r>
            <a:endParaRPr lang="zh-CN" altLang="en-US" dirty="0" smtClean="0"/>
          </a:p>
          <a:p>
            <a:r>
              <a:rPr lang="en-US" dirty="0" smtClean="0"/>
              <a:t>p </a:t>
            </a:r>
            <a:endParaRPr lang="zh-CN" altLang="en-US" dirty="0" smtClean="0"/>
          </a:p>
          <a:p>
            <a:r>
              <a:rPr lang="en-US" dirty="0" smtClean="0"/>
              <a:t>Partition number (1-4): 3 </a:t>
            </a:r>
            <a:endParaRPr lang="zh-CN" altLang="en-US" dirty="0" smtClean="0"/>
          </a:p>
          <a:p>
            <a:r>
              <a:rPr lang="en-US" dirty="0" smtClean="0"/>
              <a:t>No free sectors available  </a:t>
            </a:r>
            <a:r>
              <a:rPr lang="zh-CN" altLang="en-US" dirty="0" smtClean="0"/>
              <a:t>注：失败中</a:t>
            </a:r>
            <a:r>
              <a:rPr lang="en-US" dirty="0" smtClean="0"/>
              <a:t>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fontAlgn="ctr"/>
            <a:r>
              <a:rPr lang="zh-CN" altLang="en-US" dirty="0" smtClean="0"/>
              <a:t>在这里试图增加一个主分区，但是失败了。因为主分区</a:t>
            </a:r>
            <a:r>
              <a:rPr lang="en-US" dirty="0" smtClean="0"/>
              <a:t>+</a:t>
            </a:r>
            <a:r>
              <a:rPr lang="zh-CN" altLang="en-US" dirty="0" smtClean="0"/>
              <a:t>扩展分区把整个磁盘都用光了，看扩展分区中</a:t>
            </a:r>
            <a:r>
              <a:rPr lang="en-US" dirty="0" smtClean="0"/>
              <a:t>End</a:t>
            </a:r>
            <a:r>
              <a:rPr lang="zh-CN" altLang="en-US" dirty="0" smtClean="0"/>
              <a:t>的值，再看一下</a:t>
            </a:r>
            <a:r>
              <a:rPr lang="en-US" dirty="0" smtClean="0"/>
              <a:t>p</a:t>
            </a:r>
            <a:r>
              <a:rPr lang="zh-CN" altLang="en-US" dirty="0" smtClean="0"/>
              <a:t>输出信息中有</a:t>
            </a:r>
            <a:r>
              <a:rPr lang="en-US" dirty="0" smtClean="0"/>
              <a:t>125 cylinders</a:t>
            </a:r>
            <a:r>
              <a:rPr lang="zh-CN" altLang="en-US" dirty="0" smtClean="0"/>
              <a:t>，因此只能增加逻辑分区：</a:t>
            </a:r>
          </a:p>
          <a:p>
            <a:r>
              <a:rPr lang="en-US" dirty="0" smtClean="0"/>
              <a:t> </a:t>
            </a:r>
            <a:endParaRPr lang="zh-CN" altLang="en-US" dirty="0" smtClean="0"/>
          </a:p>
          <a:p>
            <a:r>
              <a:rPr lang="en-US" dirty="0" smtClean="0"/>
              <a:t>Command (m for help): n </a:t>
            </a:r>
            <a:endParaRPr lang="zh-CN" altLang="en-US" dirty="0" smtClean="0"/>
          </a:p>
          <a:p>
            <a:r>
              <a:rPr lang="en-US" dirty="0" smtClean="0"/>
              <a:t>Command action </a:t>
            </a:r>
            <a:endParaRPr lang="zh-CN" altLang="en-US" dirty="0" smtClean="0"/>
          </a:p>
          <a:p>
            <a:r>
              <a:rPr lang="en-US" dirty="0" smtClean="0"/>
              <a:t>   l   logical (5 or over) </a:t>
            </a:r>
            <a:endParaRPr lang="zh-CN" altLang="en-US" dirty="0" smtClean="0"/>
          </a:p>
          <a:p>
            <a:r>
              <a:rPr lang="en-US" dirty="0" smtClean="0"/>
              <a:t>   p   primary partition (1-4)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l   </a:t>
            </a:r>
            <a:r>
              <a:rPr lang="zh-CN" altLang="en-US" dirty="0" smtClean="0"/>
              <a:t>注：在这里输入</a:t>
            </a:r>
            <a:r>
              <a:rPr lang="en-US" dirty="0" smtClean="0"/>
              <a:t>l</a:t>
            </a:r>
            <a:r>
              <a:rPr lang="zh-CN" altLang="en-US" dirty="0" smtClean="0"/>
              <a:t>，就进入划分逻辑分区阶段了</a:t>
            </a:r>
            <a:r>
              <a:rPr lang="en-US" dirty="0" smtClean="0"/>
              <a:t> </a:t>
            </a:r>
            <a:endParaRPr lang="zh-CN" altLang="en-US" dirty="0" smtClean="0"/>
          </a:p>
          <a:p>
            <a:r>
              <a:rPr lang="en-US" dirty="0" smtClean="0"/>
              <a:t>First cylinder (51-125, default 51):   </a:t>
            </a:r>
            <a:r>
              <a:rPr lang="zh-CN" altLang="en-US" dirty="0" smtClean="0"/>
              <a:t>注：这个就是分区的</a:t>
            </a:r>
            <a:r>
              <a:rPr lang="en-US" dirty="0" smtClean="0"/>
              <a:t>Start </a:t>
            </a:r>
            <a:r>
              <a:rPr lang="zh-CN" altLang="en-US" dirty="0" smtClean="0"/>
              <a:t>值；这里最好直接按回车，如果输入了一个非默认的数字，会造成空间浪费</a:t>
            </a:r>
            <a:r>
              <a:rPr lang="en-US" dirty="0" smtClean="0"/>
              <a:t> </a:t>
            </a:r>
            <a:endParaRPr lang="zh-CN" altLang="en-US" dirty="0" smtClean="0"/>
          </a:p>
          <a:p>
            <a:r>
              <a:rPr lang="en-US" dirty="0" smtClean="0"/>
              <a:t>Using default value 51 </a:t>
            </a:r>
            <a:endParaRPr lang="zh-CN" altLang="en-US" dirty="0" smtClean="0"/>
          </a:p>
          <a:p>
            <a:r>
              <a:rPr lang="en-US" dirty="0" smtClean="0"/>
              <a:t>Last cylinder or +size or +</a:t>
            </a:r>
            <a:r>
              <a:rPr lang="en-US" dirty="0" err="1" smtClean="0"/>
              <a:t>sizeM</a:t>
            </a:r>
            <a:r>
              <a:rPr lang="en-US" dirty="0" smtClean="0"/>
              <a:t> or +</a:t>
            </a:r>
            <a:r>
              <a:rPr lang="en-US" dirty="0" err="1" smtClean="0"/>
              <a:t>sizeK</a:t>
            </a:r>
            <a:r>
              <a:rPr lang="en-US" dirty="0" smtClean="0"/>
              <a:t> (51-125, default 125): +200M  </a:t>
            </a:r>
            <a:r>
              <a:rPr lang="zh-CN" altLang="en-US" dirty="0" smtClean="0"/>
              <a:t>注：这个是定义分区大小的，</a:t>
            </a:r>
            <a:r>
              <a:rPr lang="en-US" dirty="0" smtClean="0"/>
              <a:t>+200M </a:t>
            </a:r>
            <a:r>
              <a:rPr lang="zh-CN" altLang="en-US" dirty="0" smtClean="0"/>
              <a:t>就是大小为</a:t>
            </a:r>
            <a:r>
              <a:rPr lang="en-US" dirty="0" smtClean="0"/>
              <a:t>200MB</a:t>
            </a:r>
            <a:r>
              <a:rPr lang="zh-CN" altLang="en-US" dirty="0" smtClean="0"/>
              <a:t>；当然也可以根据</a:t>
            </a:r>
            <a:r>
              <a:rPr lang="en-US" dirty="0" smtClean="0"/>
              <a:t>p</a:t>
            </a:r>
            <a:r>
              <a:rPr lang="zh-CN" altLang="en-US" dirty="0" smtClean="0"/>
              <a:t>提示的单位</a:t>
            </a:r>
            <a:r>
              <a:rPr lang="en-US" dirty="0" smtClean="0"/>
              <a:t>cylinder</a:t>
            </a:r>
            <a:r>
              <a:rPr lang="zh-CN" altLang="en-US" dirty="0" smtClean="0"/>
              <a:t>的大小来算，然后来指定</a:t>
            </a:r>
            <a:r>
              <a:rPr lang="en-US" dirty="0" smtClean="0"/>
              <a:t> End</a:t>
            </a:r>
            <a:r>
              <a:rPr lang="zh-CN" altLang="en-US" dirty="0" smtClean="0"/>
              <a:t>的数值。如果想添加一个</a:t>
            </a:r>
            <a:r>
              <a:rPr lang="en-US" dirty="0" smtClean="0"/>
              <a:t>10GB</a:t>
            </a:r>
            <a:r>
              <a:rPr lang="zh-CN" altLang="en-US" dirty="0" smtClean="0"/>
              <a:t>左右大小的分区，请输入</a:t>
            </a:r>
            <a:r>
              <a:rPr lang="en-US" dirty="0" smtClean="0"/>
              <a:t> +10000M </a:t>
            </a:r>
            <a:endParaRPr lang="zh-CN" altLang="en-US" dirty="0" smtClean="0"/>
          </a:p>
          <a:p>
            <a:r>
              <a:rPr lang="en-US" dirty="0" smtClean="0"/>
              <a:t> </a:t>
            </a:r>
            <a:endParaRPr lang="zh-CN" altLang="en-US" dirty="0" smtClean="0"/>
          </a:p>
          <a:p>
            <a:r>
              <a:rPr lang="en-US" dirty="0" smtClean="0"/>
              <a:t>Command (m for help):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通过</a:t>
            </a:r>
            <a:r>
              <a:rPr lang="en-US" dirty="0" err="1" smtClean="0"/>
              <a:t>fdisk</a:t>
            </a:r>
            <a:r>
              <a:rPr lang="zh-CN" altLang="en-US" dirty="0" smtClean="0"/>
              <a:t>的</a:t>
            </a:r>
            <a:r>
              <a:rPr lang="en-US" dirty="0" smtClean="0"/>
              <a:t>t</a:t>
            </a:r>
            <a:r>
              <a:rPr lang="zh-CN" altLang="en-US" dirty="0" smtClean="0"/>
              <a:t>指令指定分区类型：</a:t>
            </a:r>
          </a:p>
          <a:p>
            <a:r>
              <a:rPr lang="en-US" dirty="0" smtClean="0"/>
              <a:t> </a:t>
            </a:r>
            <a:endParaRPr lang="zh-CN" altLang="en-US" dirty="0" smtClean="0"/>
          </a:p>
          <a:p>
            <a:r>
              <a:rPr lang="en-US" dirty="0" smtClean="0"/>
              <a:t>Command (m for help): t  </a:t>
            </a:r>
            <a:r>
              <a:rPr lang="zh-CN" altLang="en-US" dirty="0" smtClean="0"/>
              <a:t>注：通过</a:t>
            </a:r>
            <a:r>
              <a:rPr lang="en-US" dirty="0" smtClean="0"/>
              <a:t>t</a:t>
            </a:r>
            <a:r>
              <a:rPr lang="zh-CN" altLang="en-US" dirty="0" smtClean="0"/>
              <a:t>来指定分区类型。</a:t>
            </a:r>
            <a:r>
              <a:rPr lang="en-US" dirty="0" smtClean="0"/>
              <a:t> </a:t>
            </a:r>
            <a:endParaRPr lang="zh-CN" altLang="en-US" dirty="0" smtClean="0"/>
          </a:p>
          <a:p>
            <a:r>
              <a:rPr lang="en-US" dirty="0" smtClean="0"/>
              <a:t>Partition number (1-6): 6 </a:t>
            </a:r>
            <a:r>
              <a:rPr lang="zh-CN" altLang="en-US" dirty="0" smtClean="0"/>
              <a:t>注：要改变</a:t>
            </a:r>
            <a:r>
              <a:rPr lang="en-US" dirty="0" smtClean="0"/>
              <a:t>sda6</a:t>
            </a:r>
            <a:r>
              <a:rPr lang="zh-CN" altLang="en-US" dirty="0" smtClean="0"/>
              <a:t>的分区类型</a:t>
            </a:r>
            <a:r>
              <a:rPr lang="en-US" dirty="0" smtClean="0"/>
              <a:t> </a:t>
            </a:r>
            <a:endParaRPr lang="zh-CN" altLang="en-US" dirty="0" smtClean="0"/>
          </a:p>
          <a:p>
            <a:r>
              <a:rPr lang="en-US" dirty="0" smtClean="0"/>
              <a:t>Hex code (type L to list codes):L  </a:t>
            </a:r>
            <a:r>
              <a:rPr lang="zh-CN" altLang="en-US" dirty="0" smtClean="0"/>
              <a:t>注：在这里输入</a:t>
            </a:r>
            <a:r>
              <a:rPr lang="en-US" dirty="0" smtClean="0"/>
              <a:t>L</a:t>
            </a:r>
            <a:r>
              <a:rPr lang="zh-CN" altLang="en-US" dirty="0" smtClean="0"/>
              <a:t>，就可以查看分区类型的</a:t>
            </a:r>
            <a:r>
              <a:rPr lang="en-US" dirty="0" smtClean="0"/>
              <a:t>id </a:t>
            </a:r>
            <a:endParaRPr lang="zh-CN" altLang="en-US" dirty="0" smtClean="0"/>
          </a:p>
          <a:p>
            <a:r>
              <a:rPr lang="en-US" dirty="0" smtClean="0"/>
              <a:t>Hex code (type L to list codes): b  </a:t>
            </a:r>
            <a:r>
              <a:rPr lang="zh-CN" altLang="en-US" dirty="0" smtClean="0"/>
              <a:t>注：如果想让这个分区是</a:t>
            </a:r>
            <a:r>
              <a:rPr lang="en-US" dirty="0" smtClean="0"/>
              <a:t> W95 FAT32 </a:t>
            </a:r>
            <a:r>
              <a:rPr lang="zh-CN" altLang="en-US" dirty="0" smtClean="0"/>
              <a:t>类型的，通过</a:t>
            </a:r>
            <a:r>
              <a:rPr lang="en-US" dirty="0" smtClean="0"/>
              <a:t>L</a:t>
            </a:r>
            <a:r>
              <a:rPr lang="zh-CN" altLang="en-US" dirty="0" smtClean="0"/>
              <a:t>查看得知</a:t>
            </a:r>
            <a:r>
              <a:rPr lang="en-US" dirty="0" smtClean="0"/>
              <a:t>b</a:t>
            </a:r>
            <a:r>
              <a:rPr lang="zh-CN" altLang="en-US" dirty="0" smtClean="0"/>
              <a:t>表示为是，所以输入</a:t>
            </a:r>
            <a:r>
              <a:rPr lang="en-US" dirty="0" smtClean="0"/>
              <a:t>b </a:t>
            </a:r>
            <a:endParaRPr lang="zh-CN" altLang="en-US" dirty="0" smtClean="0"/>
          </a:p>
          <a:p>
            <a:r>
              <a:rPr lang="en-US" dirty="0" smtClean="0"/>
              <a:t>Changed system type of partition 6 to b (W95 FAT32)  </a:t>
            </a:r>
            <a:r>
              <a:rPr lang="zh-CN" altLang="en-US" dirty="0" smtClean="0"/>
              <a:t>注：系统信息，改变成功；确认是否是改变了，请用</a:t>
            </a:r>
            <a:r>
              <a:rPr lang="en-US" dirty="0" smtClean="0"/>
              <a:t>p</a:t>
            </a:r>
            <a:r>
              <a:rPr lang="zh-CN" altLang="en-US" dirty="0" smtClean="0"/>
              <a:t>查看</a:t>
            </a:r>
            <a:r>
              <a:rPr lang="en-US" dirty="0" smtClean="0"/>
              <a:t> </a:t>
            </a:r>
            <a:endParaRPr lang="zh-CN" altLang="en-US" dirty="0" smtClean="0"/>
          </a:p>
          <a:p>
            <a:r>
              <a:rPr lang="en-US" dirty="0" smtClean="0"/>
              <a:t> </a:t>
            </a:r>
            <a:endParaRPr lang="zh-CN" altLang="en-US" dirty="0" smtClean="0"/>
          </a:p>
          <a:p>
            <a:r>
              <a:rPr lang="en-US" dirty="0" smtClean="0"/>
              <a:t>Command (m for help): p </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a:p>
            <a:r>
              <a:rPr lang="en-US" dirty="0" smtClean="0"/>
              <a:t>Units = cylinders of 16128 * 512 = 8257536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/dev/sda1               1          25      201568+   c  W95 FAT32 (LBA) </a:t>
            </a:r>
            <a:endParaRPr lang="zh-CN" altLang="en-US" dirty="0" smtClean="0"/>
          </a:p>
          <a:p>
            <a:r>
              <a:rPr lang="en-US" dirty="0" smtClean="0"/>
              <a:t>/dev/sda2              26         125      806400    5  Extended </a:t>
            </a:r>
            <a:endParaRPr lang="zh-CN" altLang="en-US" dirty="0" smtClean="0"/>
          </a:p>
          <a:p>
            <a:r>
              <a:rPr lang="en-US" dirty="0" smtClean="0"/>
              <a:t>/dev/sda5              26          50      201568+  83  Linux </a:t>
            </a:r>
            <a:endParaRPr lang="zh-CN" altLang="en-US" dirty="0" smtClean="0"/>
          </a:p>
          <a:p>
            <a:r>
              <a:rPr lang="en-US" dirty="0" smtClean="0"/>
              <a:t>/dev/sda6              51          75      201568+   b  W95 FAT32 </a:t>
            </a:r>
            <a:endParaRPr lang="zh-CN" altLang="en-US" dirty="0" smtClean="0"/>
          </a:p>
          <a:p>
            <a:pPr fontAlgn="ctr"/>
            <a:r>
              <a:rPr lang="en-US" dirty="0" err="1" smtClean="0"/>
              <a:t>fdisk</a:t>
            </a:r>
            <a:r>
              <a:rPr lang="zh-CN" altLang="en-US" dirty="0" smtClean="0"/>
              <a:t>的退出，可输入</a:t>
            </a:r>
            <a:r>
              <a:rPr lang="en-US" dirty="0" smtClean="0"/>
              <a:t>q</a:t>
            </a:r>
            <a:r>
              <a:rPr lang="zh-CN" altLang="en-US" dirty="0" smtClean="0"/>
              <a:t>或者</a:t>
            </a:r>
            <a:r>
              <a:rPr lang="en-US" dirty="0" smtClean="0"/>
              <a:t>w</a:t>
            </a:r>
            <a:r>
              <a:rPr lang="zh-CN" altLang="en-US" dirty="0" smtClean="0"/>
              <a:t>，其中</a:t>
            </a:r>
            <a:r>
              <a:rPr lang="en-US" dirty="0" smtClean="0"/>
              <a:t>q</a:t>
            </a:r>
            <a:r>
              <a:rPr lang="zh-CN" altLang="en-US" dirty="0" smtClean="0"/>
              <a:t>是不保存退出，</a:t>
            </a:r>
            <a:r>
              <a:rPr lang="en-US" dirty="0" smtClean="0"/>
              <a:t>w</a:t>
            </a:r>
            <a:r>
              <a:rPr lang="zh-CN" altLang="en-US" dirty="0" smtClean="0"/>
              <a:t>是保存后退出：</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Command (m for help): w </a:t>
            </a:r>
            <a:endParaRPr lang="zh-CN" altLang="en-US" dirty="0" smtClean="0"/>
          </a:p>
          <a:p>
            <a:r>
              <a:rPr lang="zh-CN" altLang="en-US" dirty="0" smtClean="0"/>
              <a:t>或</a:t>
            </a:r>
            <a:r>
              <a:rPr lang="en-US" dirty="0" smtClean="0"/>
              <a:t>  </a:t>
            </a:r>
            <a:endParaRPr lang="zh-CN" altLang="en-US" dirty="0" smtClean="0"/>
          </a:p>
          <a:p>
            <a:r>
              <a:rPr lang="en-US" dirty="0" smtClean="0"/>
              <a:t>Command (m for help): q </a:t>
            </a:r>
            <a:endParaRPr lang="zh-CN" altLang="en-US" dirty="0" smtClean="0"/>
          </a:p>
          <a:p>
            <a:r>
              <a:rPr lang="en-US" dirty="0" smtClean="0"/>
              <a:t> </a:t>
            </a:r>
            <a:endParaRPr lang="zh-CN" altLang="en-US" dirty="0" smtClean="0"/>
          </a:p>
          <a:p>
            <a:pPr fontAlgn="ctr"/>
            <a:r>
              <a:rPr lang="zh-CN" altLang="en-US" dirty="0" smtClean="0"/>
              <a:t>一个添加分区的例子（本例中会添加两个</a:t>
            </a:r>
            <a:r>
              <a:rPr lang="en-US" dirty="0" smtClean="0"/>
              <a:t>200MB</a:t>
            </a:r>
            <a:r>
              <a:rPr lang="zh-CN" altLang="en-US" dirty="0" smtClean="0"/>
              <a:t>的主分区，其他为扩展分区，在扩展分区中再添加两个</a:t>
            </a:r>
            <a:r>
              <a:rPr lang="en-US" dirty="0" smtClean="0"/>
              <a:t>200MB</a:t>
            </a:r>
            <a:r>
              <a:rPr lang="zh-CN" altLang="en-US" dirty="0" smtClean="0"/>
              <a:t>大小的逻辑分区）：</a:t>
            </a:r>
          </a:p>
          <a:p>
            <a:r>
              <a:rPr lang="en-US" dirty="0" smtClean="0"/>
              <a:t> </a:t>
            </a:r>
            <a:endParaRPr lang="zh-CN" altLang="en-US" dirty="0" smtClean="0"/>
          </a:p>
          <a:p>
            <a:r>
              <a:rPr lang="en-US" dirty="0" smtClean="0"/>
              <a:t>Command (m for help): p </a:t>
            </a:r>
            <a:r>
              <a:rPr lang="zh-CN" altLang="en-US" dirty="0" smtClean="0"/>
              <a:t>注：列出分区表</a:t>
            </a:r>
            <a:r>
              <a:rPr lang="en-US" dirty="0" smtClean="0"/>
              <a:t> </a:t>
            </a:r>
            <a:endParaRPr lang="zh-CN" altLang="en-US" dirty="0" smtClean="0"/>
          </a:p>
          <a:p>
            <a:r>
              <a:rPr lang="en-US" dirty="0" smtClean="0"/>
              <a:t> </a:t>
            </a:r>
            <a:endParaRPr lang="zh-CN" altLang="en-US" dirty="0" smtClean="0"/>
          </a:p>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a:p>
            <a:r>
              <a:rPr lang="en-US" dirty="0" smtClean="0"/>
              <a:t>Units = cylinders of 16128 * 512 = 8257536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Command (m for help): n </a:t>
            </a:r>
            <a:r>
              <a:rPr lang="zh-CN" altLang="en-US" dirty="0" smtClean="0"/>
              <a:t>注：添加分区；</a:t>
            </a:r>
            <a:r>
              <a:rPr lang="en-US" dirty="0" smtClean="0"/>
              <a:t> </a:t>
            </a:r>
            <a:endParaRPr lang="zh-CN" altLang="en-US" dirty="0" smtClean="0"/>
          </a:p>
          <a:p>
            <a:r>
              <a:rPr lang="en-US" dirty="0" smtClean="0"/>
              <a:t>Command action </a:t>
            </a:r>
            <a:endParaRPr lang="zh-CN" altLang="en-US" dirty="0" smtClean="0"/>
          </a:p>
          <a:p>
            <a:r>
              <a:rPr lang="en-US" dirty="0" smtClean="0"/>
              <a:t>   e   extended </a:t>
            </a:r>
            <a:endParaRPr lang="zh-CN" altLang="en-US" dirty="0" smtClean="0"/>
          </a:p>
          <a:p>
            <a:r>
              <a:rPr lang="en-US" dirty="0" smtClean="0"/>
              <a:t>   p   primary partition (1-4) </a:t>
            </a:r>
            <a:endParaRPr lang="zh-CN" altLang="en-US" dirty="0" smtClean="0"/>
          </a:p>
          <a:p>
            <a:r>
              <a:rPr lang="en-US" dirty="0" smtClean="0"/>
              <a:t>p  </a:t>
            </a:r>
            <a:r>
              <a:rPr lang="zh-CN" altLang="en-US" dirty="0" smtClean="0"/>
              <a:t>注：添加主分区；</a:t>
            </a:r>
            <a:r>
              <a:rPr lang="en-US" dirty="0" smtClean="0"/>
              <a:t> </a:t>
            </a:r>
            <a:endParaRPr lang="zh-CN" altLang="en-US" dirty="0" smtClean="0"/>
          </a:p>
          <a:p>
            <a:r>
              <a:rPr lang="en-US" dirty="0" smtClean="0"/>
              <a:t>Partition number (1-4): 1   </a:t>
            </a:r>
            <a:r>
              <a:rPr lang="zh-CN" altLang="en-US" dirty="0" smtClean="0"/>
              <a:t>注：添加主分区</a:t>
            </a:r>
            <a:r>
              <a:rPr lang="en-US" dirty="0" smtClean="0"/>
              <a:t>1 </a:t>
            </a:r>
            <a:endParaRPr lang="zh-CN" altLang="en-US" dirty="0" smtClean="0"/>
          </a:p>
          <a:p>
            <a:r>
              <a:rPr lang="en-US" dirty="0" smtClean="0"/>
              <a:t>First cylinder (1-125, default 1):   </a:t>
            </a:r>
            <a:r>
              <a:rPr lang="zh-CN" altLang="en-US" dirty="0" smtClean="0"/>
              <a:t>注：直接回车，主分区</a:t>
            </a:r>
            <a:r>
              <a:rPr lang="en-US" dirty="0" smtClean="0"/>
              <a:t>1</a:t>
            </a:r>
            <a:r>
              <a:rPr lang="zh-CN" altLang="en-US" dirty="0" smtClean="0"/>
              <a:t>的起始位置；默认为</a:t>
            </a:r>
            <a:r>
              <a:rPr lang="en-US" dirty="0" smtClean="0"/>
              <a:t>1</a:t>
            </a:r>
            <a:r>
              <a:rPr lang="zh-CN" altLang="en-US" dirty="0" smtClean="0"/>
              <a:t>，默认就可以</a:t>
            </a:r>
            <a:r>
              <a:rPr lang="en-US" dirty="0" smtClean="0"/>
              <a:t> </a:t>
            </a:r>
            <a:endParaRPr lang="zh-CN" altLang="en-US" dirty="0" smtClean="0"/>
          </a:p>
          <a:p>
            <a:r>
              <a:rPr lang="en-US" dirty="0" smtClean="0"/>
              <a:t>Using default value 1 </a:t>
            </a:r>
            <a:endParaRPr lang="zh-CN" altLang="en-US" dirty="0" smtClean="0"/>
          </a:p>
          <a:p>
            <a:r>
              <a:rPr lang="en-US" dirty="0" smtClean="0"/>
              <a:t>Last cylinder or +size or +</a:t>
            </a:r>
            <a:r>
              <a:rPr lang="en-US" dirty="0" err="1" smtClean="0"/>
              <a:t>sizeM</a:t>
            </a:r>
            <a:r>
              <a:rPr lang="en-US" dirty="0" smtClean="0"/>
              <a:t> or +</a:t>
            </a:r>
            <a:r>
              <a:rPr lang="en-US" dirty="0" err="1" smtClean="0"/>
              <a:t>sizeK</a:t>
            </a:r>
            <a:r>
              <a:rPr lang="en-US" dirty="0" smtClean="0"/>
              <a:t> (1-125, default 125): +200M   </a:t>
            </a:r>
            <a:r>
              <a:rPr lang="zh-CN" altLang="en-US" dirty="0" smtClean="0"/>
              <a:t>注：指定分区大小，用</a:t>
            </a:r>
            <a:r>
              <a:rPr lang="en-US" dirty="0" smtClean="0"/>
              <a:t>+200M</a:t>
            </a:r>
            <a:r>
              <a:rPr lang="zh-CN" altLang="en-US" dirty="0" smtClean="0"/>
              <a:t>来指定大小为</a:t>
            </a:r>
            <a:r>
              <a:rPr lang="en-US" dirty="0" smtClean="0"/>
              <a:t>200MB </a:t>
            </a:r>
            <a:endParaRPr lang="zh-CN" altLang="en-US" dirty="0" smtClean="0"/>
          </a:p>
          <a:p>
            <a:r>
              <a:rPr lang="en-US" dirty="0" smtClean="0"/>
              <a:t> </a:t>
            </a:r>
            <a:endParaRPr lang="zh-CN" altLang="en-US" dirty="0" smtClean="0"/>
          </a:p>
          <a:p>
            <a:r>
              <a:rPr lang="en-US" dirty="0" smtClean="0"/>
              <a:t>Command (m for help): n  </a:t>
            </a:r>
            <a:r>
              <a:rPr lang="zh-CN" altLang="en-US" dirty="0" smtClean="0"/>
              <a:t>注：添加新分区 </a:t>
            </a:r>
          </a:p>
          <a:p>
            <a:r>
              <a:rPr lang="en-US" dirty="0" smtClean="0"/>
              <a:t>Command action </a:t>
            </a:r>
            <a:endParaRPr lang="zh-CN" altLang="en-US" dirty="0" smtClean="0"/>
          </a:p>
          <a:p>
            <a:r>
              <a:rPr lang="en-US" dirty="0" smtClean="0"/>
              <a:t>   e   extended </a:t>
            </a:r>
            <a:endParaRPr lang="zh-CN" altLang="en-US" dirty="0" smtClean="0"/>
          </a:p>
          <a:p>
            <a:r>
              <a:rPr lang="en-US" dirty="0" smtClean="0"/>
              <a:t>   p   primary partition (1-4)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p  </a:t>
            </a:r>
            <a:r>
              <a:rPr lang="zh-CN" altLang="en-US" dirty="0" smtClean="0"/>
              <a:t>注：添加主分区 </a:t>
            </a:r>
          </a:p>
          <a:p>
            <a:r>
              <a:rPr lang="en-US" dirty="0" smtClean="0"/>
              <a:t>Partition number (1-4): 2  </a:t>
            </a:r>
            <a:r>
              <a:rPr lang="zh-CN" altLang="en-US" dirty="0" smtClean="0"/>
              <a:t>注：添加主分区</a:t>
            </a:r>
            <a:r>
              <a:rPr lang="en-US" dirty="0" smtClean="0"/>
              <a:t>2 </a:t>
            </a:r>
            <a:endParaRPr lang="zh-CN" altLang="en-US" dirty="0" smtClean="0"/>
          </a:p>
          <a:p>
            <a:r>
              <a:rPr lang="en-US" dirty="0" smtClean="0"/>
              <a:t>First cylinder (26-125, default 26): </a:t>
            </a:r>
            <a:endParaRPr lang="zh-CN" altLang="en-US" dirty="0" smtClean="0"/>
          </a:p>
          <a:p>
            <a:r>
              <a:rPr lang="en-US" dirty="0" smtClean="0"/>
              <a:t>Using default value 26 </a:t>
            </a:r>
            <a:endParaRPr lang="zh-CN" altLang="en-US" dirty="0" smtClean="0"/>
          </a:p>
          <a:p>
            <a:r>
              <a:rPr lang="en-US" dirty="0" smtClean="0"/>
              <a:t>Last cylinder or +size or +</a:t>
            </a:r>
            <a:r>
              <a:rPr lang="en-US" dirty="0" err="1" smtClean="0"/>
              <a:t>sizeM</a:t>
            </a:r>
            <a:r>
              <a:rPr lang="en-US" dirty="0" smtClean="0"/>
              <a:t> or +</a:t>
            </a:r>
            <a:r>
              <a:rPr lang="en-US" dirty="0" err="1" smtClean="0"/>
              <a:t>sizeK</a:t>
            </a:r>
            <a:r>
              <a:rPr lang="en-US" dirty="0" smtClean="0"/>
              <a:t> (26-125, default 125): +200M </a:t>
            </a:r>
            <a:r>
              <a:rPr lang="zh-CN" altLang="en-US" dirty="0" smtClean="0"/>
              <a:t>注：指定分区大小，用</a:t>
            </a:r>
            <a:r>
              <a:rPr lang="en-US" dirty="0" smtClean="0"/>
              <a:t>+200M</a:t>
            </a:r>
            <a:r>
              <a:rPr lang="zh-CN" altLang="en-US" dirty="0" smtClean="0"/>
              <a:t>来指定大小为</a:t>
            </a:r>
            <a:r>
              <a:rPr lang="en-US" dirty="0" smtClean="0"/>
              <a:t>200MB </a:t>
            </a:r>
            <a:endParaRPr lang="zh-CN" altLang="en-US" dirty="0" smtClean="0"/>
          </a:p>
          <a:p>
            <a:r>
              <a:rPr lang="en-US" dirty="0" smtClean="0"/>
              <a:t> </a:t>
            </a:r>
            <a:endParaRPr lang="zh-CN" altLang="en-US" dirty="0" smtClean="0"/>
          </a:p>
          <a:p>
            <a:r>
              <a:rPr lang="en-US" dirty="0" smtClean="0"/>
              <a:t>Command (m for help): n </a:t>
            </a:r>
            <a:endParaRPr lang="zh-CN" altLang="en-US" dirty="0" smtClean="0"/>
          </a:p>
          <a:p>
            <a:r>
              <a:rPr lang="en-US" dirty="0" smtClean="0"/>
              <a:t>Command action </a:t>
            </a:r>
            <a:endParaRPr lang="zh-CN" altLang="en-US" dirty="0" smtClean="0"/>
          </a:p>
          <a:p>
            <a:r>
              <a:rPr lang="en-US" dirty="0" smtClean="0"/>
              <a:t>   e   extended </a:t>
            </a:r>
            <a:endParaRPr lang="zh-CN" altLang="en-US" dirty="0" smtClean="0"/>
          </a:p>
          <a:p>
            <a:r>
              <a:rPr lang="en-US" dirty="0" smtClean="0"/>
              <a:t>   p   primary partition (1-4)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e  </a:t>
            </a:r>
            <a:r>
              <a:rPr lang="zh-CN" altLang="en-US" dirty="0" smtClean="0"/>
              <a:t>注：添加扩展分区；</a:t>
            </a:r>
            <a:r>
              <a:rPr lang="en-US" dirty="0" smtClean="0"/>
              <a:t> </a:t>
            </a:r>
            <a:endParaRPr lang="zh-CN" altLang="en-US" dirty="0" smtClean="0"/>
          </a:p>
          <a:p>
            <a:r>
              <a:rPr lang="en-US" dirty="0" smtClean="0"/>
              <a:t>Partition number (1-4): 3  </a:t>
            </a:r>
            <a:r>
              <a:rPr lang="zh-CN" altLang="en-US" dirty="0" smtClean="0"/>
              <a:t>注：指定为</a:t>
            </a:r>
            <a:r>
              <a:rPr lang="en-US" dirty="0" smtClean="0"/>
              <a:t>3</a:t>
            </a:r>
            <a:r>
              <a:rPr lang="zh-CN" altLang="en-US" dirty="0" smtClean="0"/>
              <a:t>，因为主分区已经分了两个了，这个也算主分区，从</a:t>
            </a:r>
            <a:r>
              <a:rPr lang="en-US" dirty="0" smtClean="0"/>
              <a:t>3</a:t>
            </a:r>
            <a:r>
              <a:rPr lang="zh-CN" altLang="en-US" dirty="0" smtClean="0"/>
              <a:t>开始</a:t>
            </a:r>
            <a:r>
              <a:rPr lang="en-US" dirty="0" smtClean="0"/>
              <a:t> </a:t>
            </a:r>
            <a:endParaRPr lang="zh-CN" altLang="en-US" dirty="0" smtClean="0"/>
          </a:p>
          <a:p>
            <a:r>
              <a:rPr lang="en-US" dirty="0" smtClean="0"/>
              <a:t>First cylinder (51-125, default 51):  </a:t>
            </a:r>
            <a:r>
              <a:rPr lang="zh-CN" altLang="en-US" dirty="0" smtClean="0"/>
              <a:t>注：直接回车</a:t>
            </a:r>
            <a:r>
              <a:rPr lang="en-US" dirty="0" smtClean="0"/>
              <a:t> </a:t>
            </a:r>
            <a:endParaRPr lang="zh-CN" altLang="en-US" dirty="0" smtClean="0"/>
          </a:p>
          <a:p>
            <a:r>
              <a:rPr lang="en-US" dirty="0" smtClean="0"/>
              <a:t>Using default value 51 </a:t>
            </a:r>
            <a:endParaRPr lang="zh-CN" altLang="en-US" dirty="0" smtClean="0"/>
          </a:p>
          <a:p>
            <a:r>
              <a:rPr lang="en-US" dirty="0" smtClean="0"/>
              <a:t>Last cylinder or +size or +</a:t>
            </a:r>
            <a:r>
              <a:rPr lang="en-US" dirty="0" err="1" smtClean="0"/>
              <a:t>sizeM</a:t>
            </a:r>
            <a:r>
              <a:rPr lang="en-US" dirty="0" smtClean="0"/>
              <a:t> or +</a:t>
            </a:r>
            <a:r>
              <a:rPr lang="en-US" dirty="0" err="1" smtClean="0"/>
              <a:t>sizeK</a:t>
            </a:r>
            <a:r>
              <a:rPr lang="en-US" dirty="0" smtClean="0"/>
              <a:t> (51-125, default 125):   </a:t>
            </a:r>
            <a:r>
              <a:rPr lang="zh-CN" altLang="en-US" dirty="0" smtClean="0"/>
              <a:t>注：直接回车，把其余的所有空间都给扩展分区</a:t>
            </a:r>
            <a:r>
              <a:rPr lang="en-US" dirty="0" smtClean="0"/>
              <a:t> </a:t>
            </a:r>
            <a:endParaRPr lang="zh-CN" altLang="en-US" dirty="0" smtClean="0"/>
          </a:p>
          <a:p>
            <a:r>
              <a:rPr lang="en-US" dirty="0" smtClean="0"/>
              <a:t>Using default value 125 </a:t>
            </a:r>
            <a:endParaRPr lang="zh-CN" altLang="en-US" dirty="0" smtClean="0"/>
          </a:p>
          <a:p>
            <a:r>
              <a:rPr lang="en-US" dirty="0" smtClean="0"/>
              <a:t> </a:t>
            </a:r>
            <a:endParaRPr lang="zh-CN" altLang="en-US" dirty="0" smtClean="0"/>
          </a:p>
          <a:p>
            <a:r>
              <a:rPr lang="en-US" dirty="0" smtClean="0"/>
              <a:t>Command (m for help): p </a:t>
            </a:r>
            <a:endParaRPr lang="zh-CN" altLang="en-US" dirty="0" smtClean="0"/>
          </a:p>
          <a:p>
            <a:r>
              <a:rPr lang="en-US" dirty="0" smtClean="0"/>
              <a:t> </a:t>
            </a:r>
            <a:endParaRPr lang="zh-CN" altLang="en-US" dirty="0" smtClean="0"/>
          </a:p>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32500" lnSpcReduction="20000"/>
          </a:bodyPr>
          <a:lstStyle/>
          <a:p>
            <a:r>
              <a:rPr lang="en-US" dirty="0" smtClean="0"/>
              <a:t>Command (m for help): p </a:t>
            </a:r>
            <a:endParaRPr lang="zh-CN" altLang="en-US" dirty="0" smtClean="0"/>
          </a:p>
          <a:p>
            <a:r>
              <a:rPr lang="en-US" dirty="0" smtClean="0"/>
              <a:t> </a:t>
            </a:r>
            <a:endParaRPr lang="zh-CN" altLang="en-US" dirty="0" smtClean="0"/>
          </a:p>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a:p>
            <a:r>
              <a:rPr lang="en-US" dirty="0" smtClean="0"/>
              <a:t>Units = cylinders of 16128 * 512 = 8257536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/dev/sda1               1          25      201568+  83  Linux </a:t>
            </a:r>
            <a:endParaRPr lang="zh-CN" altLang="en-US" dirty="0" smtClean="0"/>
          </a:p>
          <a:p>
            <a:r>
              <a:rPr lang="en-US" dirty="0" smtClean="0"/>
              <a:t>/dev/sda2              26          50      201600   83  Linux </a:t>
            </a:r>
            <a:endParaRPr lang="zh-CN" altLang="en-US" dirty="0" smtClean="0"/>
          </a:p>
          <a:p>
            <a:r>
              <a:rPr lang="en-US" dirty="0" smtClean="0"/>
              <a:t>/dev/sda3              51         125      604800    5  Extended </a:t>
            </a:r>
            <a:endParaRPr lang="zh-CN" altLang="en-US" dirty="0" smtClean="0"/>
          </a:p>
          <a:p>
            <a:r>
              <a:rPr lang="en-US" dirty="0" smtClean="0"/>
              <a:t> </a:t>
            </a:r>
            <a:endParaRPr lang="zh-CN" altLang="en-US" dirty="0" smtClean="0"/>
          </a:p>
          <a:p>
            <a:r>
              <a:rPr lang="en-US" dirty="0" smtClean="0"/>
              <a:t>Command (m for help): n </a:t>
            </a:r>
            <a:endParaRPr lang="zh-CN" altLang="en-US" dirty="0" smtClean="0"/>
          </a:p>
          <a:p>
            <a:r>
              <a:rPr lang="en-US" dirty="0" smtClean="0"/>
              <a:t>Command action </a:t>
            </a:r>
            <a:endParaRPr lang="zh-CN" altLang="en-US" dirty="0" smtClean="0"/>
          </a:p>
          <a:p>
            <a:r>
              <a:rPr lang="en-US" dirty="0" smtClean="0"/>
              <a:t>   l   logical (5 or over) </a:t>
            </a:r>
            <a:endParaRPr lang="zh-CN" altLang="en-US" dirty="0" smtClean="0"/>
          </a:p>
          <a:p>
            <a:r>
              <a:rPr lang="en-US" dirty="0" smtClean="0"/>
              <a:t>   p   primary partition (1-4) </a:t>
            </a:r>
            <a:endParaRPr lang="zh-CN" altLang="en-US" dirty="0" smtClean="0"/>
          </a:p>
          <a:p>
            <a:r>
              <a:rPr lang="en-US" dirty="0" smtClean="0"/>
              <a:t>l  </a:t>
            </a:r>
            <a:r>
              <a:rPr lang="zh-CN" altLang="en-US" dirty="0" smtClean="0"/>
              <a:t>注：添加逻辑分区；</a:t>
            </a:r>
            <a:r>
              <a:rPr lang="en-US" dirty="0" smtClean="0"/>
              <a:t> </a:t>
            </a:r>
            <a:endParaRPr lang="zh-CN" altLang="en-US" dirty="0" smtClean="0"/>
          </a:p>
          <a:p>
            <a:r>
              <a:rPr lang="en-US" dirty="0" smtClean="0"/>
              <a:t>First cylinder (51-125, default 51): </a:t>
            </a:r>
            <a:endParaRPr lang="zh-CN" altLang="en-US" dirty="0" smtClean="0"/>
          </a:p>
          <a:p>
            <a:r>
              <a:rPr lang="en-US" dirty="0" smtClean="0"/>
              <a:t>Using default value 51 </a:t>
            </a:r>
            <a:endParaRPr lang="zh-CN" altLang="en-US" dirty="0" smtClean="0"/>
          </a:p>
          <a:p>
            <a:r>
              <a:rPr lang="en-US" dirty="0" smtClean="0"/>
              <a:t>Last cylinder or +size or +</a:t>
            </a:r>
            <a:r>
              <a:rPr lang="en-US" dirty="0" err="1" smtClean="0"/>
              <a:t>sizeM</a:t>
            </a:r>
            <a:r>
              <a:rPr lang="en-US" dirty="0" smtClean="0"/>
              <a:t> or +</a:t>
            </a:r>
            <a:r>
              <a:rPr lang="en-US" dirty="0" err="1" smtClean="0"/>
              <a:t>sizeK</a:t>
            </a:r>
            <a:r>
              <a:rPr lang="en-US" dirty="0" smtClean="0"/>
              <a:t> (51-125, default 125): +200M  </a:t>
            </a:r>
            <a:r>
              <a:rPr lang="zh-CN" altLang="en-US" dirty="0" smtClean="0"/>
              <a:t>注：添加一个大小为</a:t>
            </a:r>
            <a:r>
              <a:rPr lang="en-US" dirty="0" smtClean="0"/>
              <a:t>200MB</a:t>
            </a:r>
            <a:r>
              <a:rPr lang="zh-CN" altLang="en-US" dirty="0" smtClean="0"/>
              <a:t>的分区</a:t>
            </a:r>
            <a:r>
              <a:rPr lang="en-US" dirty="0" smtClean="0"/>
              <a:t> </a:t>
            </a:r>
            <a:endParaRPr lang="zh-CN" altLang="en-US" dirty="0" smtClean="0"/>
          </a:p>
          <a:p>
            <a:r>
              <a:rPr lang="en-US" dirty="0" smtClean="0"/>
              <a:t> </a:t>
            </a:r>
            <a:endParaRPr lang="zh-CN" altLang="en-US" dirty="0" smtClean="0"/>
          </a:p>
          <a:p>
            <a:r>
              <a:rPr lang="en-US" dirty="0" smtClean="0"/>
              <a:t>Command (m for help): n </a:t>
            </a:r>
            <a:endParaRPr lang="zh-CN" altLang="en-US" dirty="0" smtClean="0"/>
          </a:p>
          <a:p>
            <a:r>
              <a:rPr lang="en-US" dirty="0" smtClean="0"/>
              <a:t>Command action </a:t>
            </a:r>
            <a:endParaRPr lang="zh-CN" altLang="en-US" dirty="0" smtClean="0"/>
          </a:p>
          <a:p>
            <a:r>
              <a:rPr lang="en-US" dirty="0" smtClean="0"/>
              <a:t>   l   logical (5 or over) </a:t>
            </a:r>
            <a:endParaRPr lang="zh-CN" altLang="en-US" dirty="0" smtClean="0"/>
          </a:p>
          <a:p>
            <a:r>
              <a:rPr lang="en-US" dirty="0" smtClean="0"/>
              <a:t>   p   primary partition (1-4) </a:t>
            </a:r>
            <a:endParaRPr lang="zh-CN" altLang="en-US" dirty="0" smtClean="0"/>
          </a:p>
          <a:p>
            <a:r>
              <a:rPr lang="en-US" dirty="0" smtClean="0"/>
              <a:t>l  </a:t>
            </a:r>
            <a:r>
              <a:rPr lang="zh-CN" altLang="en-US" dirty="0" smtClean="0"/>
              <a:t>注：添加一个逻辑分区</a:t>
            </a:r>
            <a:r>
              <a:rPr lang="en-US" dirty="0" smtClean="0"/>
              <a:t> </a:t>
            </a:r>
            <a:endParaRPr lang="zh-CN" altLang="en-US" dirty="0" smtClean="0"/>
          </a:p>
          <a:p>
            <a:r>
              <a:rPr lang="en-US" dirty="0" smtClean="0"/>
              <a:t>First cylinder (76-125, default 76):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428736"/>
            <a:ext cx="8229600" cy="4525963"/>
          </a:xfrm>
        </p:spPr>
        <p:txBody>
          <a:bodyPr>
            <a:normAutofit fontScale="92500" lnSpcReduction="20000"/>
          </a:bodyPr>
          <a:lstStyle/>
          <a:p>
            <a:pPr fontAlgn="ctr"/>
            <a:r>
              <a:rPr lang="en-US" dirty="0" smtClean="0"/>
              <a:t>Linux</a:t>
            </a:r>
            <a:r>
              <a:rPr lang="zh-CN" altLang="en-US" dirty="0" smtClean="0"/>
              <a:t>是一个世界上最受欢迎的自由计算机操作系统内核，</a:t>
            </a:r>
            <a:r>
              <a:rPr lang="en-US" dirty="0" smtClean="0"/>
              <a:t>1991</a:t>
            </a:r>
            <a:r>
              <a:rPr lang="zh-CN" altLang="en-US" dirty="0" smtClean="0"/>
              <a:t>年是由芬兰人</a:t>
            </a:r>
            <a:r>
              <a:rPr lang="en-US" dirty="0" err="1" smtClean="0"/>
              <a:t>Linus</a:t>
            </a:r>
            <a:r>
              <a:rPr lang="en-US" dirty="0" smtClean="0"/>
              <a:t> </a:t>
            </a:r>
            <a:r>
              <a:rPr lang="en-US" dirty="0" err="1" smtClean="0"/>
              <a:t>Torvalds</a:t>
            </a:r>
            <a:r>
              <a:rPr lang="zh-CN" altLang="en-US" dirty="0" smtClean="0"/>
              <a:t>为尝试在英特尔</a:t>
            </a:r>
            <a:r>
              <a:rPr lang="en-US" dirty="0" smtClean="0"/>
              <a:t>x86</a:t>
            </a:r>
            <a:r>
              <a:rPr lang="zh-CN" altLang="en-US" dirty="0" smtClean="0"/>
              <a:t>架构上提供只有免费的类</a:t>
            </a:r>
            <a:r>
              <a:rPr lang="en-US" dirty="0" smtClean="0"/>
              <a:t>UNIX</a:t>
            </a:r>
            <a:r>
              <a:rPr lang="zh-CN" altLang="en-US" dirty="0" smtClean="0"/>
              <a:t>操作系统而开发的。技术上说</a:t>
            </a:r>
            <a:r>
              <a:rPr lang="en-US" dirty="0" smtClean="0"/>
              <a:t>Linux</a:t>
            </a:r>
            <a:r>
              <a:rPr lang="zh-CN" altLang="en-US" dirty="0" smtClean="0"/>
              <a:t>是一个内核。“内核”指的是一个提供硬件抽象层、磁盘及文件系统控制、多任务等功能的系统软件。一个内核不是一套完成的操作系统，还需要加载库文件、应用程序等，才可以形成完整的操作系统。一套基于</a:t>
            </a:r>
            <a:r>
              <a:rPr lang="en-US" dirty="0" smtClean="0"/>
              <a:t>Linux</a:t>
            </a:r>
            <a:r>
              <a:rPr lang="zh-CN" altLang="en-US" dirty="0" smtClean="0"/>
              <a:t>内核的完整操作系统叫做</a:t>
            </a:r>
            <a:r>
              <a:rPr lang="en-US" dirty="0" smtClean="0"/>
              <a:t>Linux</a:t>
            </a:r>
            <a:r>
              <a:rPr lang="zh-CN" altLang="en-US" dirty="0" smtClean="0"/>
              <a:t>操作系统。</a:t>
            </a:r>
          </a:p>
          <a:p>
            <a:pPr fontAlgn="ctr"/>
            <a:r>
              <a:rPr lang="en-US" dirty="0" smtClean="0"/>
              <a:t>Linux</a:t>
            </a:r>
            <a:r>
              <a:rPr lang="zh-CN" altLang="en-US" dirty="0" smtClean="0"/>
              <a:t>操作系统具备结构清晰、功能简介等特征，逐渐成为一个稳定可靠、功能完善的操作系统。作为一个操作系统，</a:t>
            </a:r>
            <a:r>
              <a:rPr lang="en-US" dirty="0" smtClean="0"/>
              <a:t>Linux</a:t>
            </a:r>
            <a:r>
              <a:rPr lang="zh-CN" altLang="en-US" dirty="0" smtClean="0"/>
              <a:t>几乎满足当今</a:t>
            </a:r>
            <a:r>
              <a:rPr lang="en-US" dirty="0" smtClean="0"/>
              <a:t>UNIX</a:t>
            </a:r>
            <a:r>
              <a:rPr lang="zh-CN" altLang="en-US" dirty="0" smtClean="0"/>
              <a:t>操作系统的所有要求，简单说，</a:t>
            </a:r>
            <a:r>
              <a:rPr lang="en-US" dirty="0" smtClean="0"/>
              <a:t>Linux</a:t>
            </a:r>
            <a:r>
              <a:rPr lang="zh-CN" altLang="en-US" dirty="0" smtClean="0"/>
              <a:t>具有以下特点。</a:t>
            </a:r>
          </a:p>
          <a:p>
            <a:endParaRPr lang="zh-CN" altLang="en-US" dirty="0"/>
          </a:p>
        </p:txBody>
      </p:sp>
      <p:sp>
        <p:nvSpPr>
          <p:cNvPr id="2" name="标题 1"/>
          <p:cNvSpPr>
            <a:spLocks noGrp="1"/>
          </p:cNvSpPr>
          <p:nvPr>
            <p:ph type="title"/>
          </p:nvPr>
        </p:nvSpPr>
        <p:spPr/>
        <p:txBody>
          <a:bodyPr>
            <a:normAutofit/>
          </a:bodyPr>
          <a:lstStyle/>
          <a:p>
            <a:r>
              <a:rPr lang="en-US" altLang="en-US" dirty="0" smtClean="0"/>
              <a:t> Linux</a:t>
            </a:r>
            <a:r>
              <a:rPr lang="zh-CN" altLang="en-US" dirty="0" smtClean="0"/>
              <a:t>介绍</a:t>
            </a:r>
            <a:r>
              <a:rPr lang="en-US" altLang="en-US" dirty="0" smtClean="0"/>
              <a:t>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dirty="0" smtClean="0"/>
              <a:t>Using default value 76 </a:t>
            </a:r>
            <a:endParaRPr lang="zh-CN" altLang="en-US" dirty="0" smtClean="0"/>
          </a:p>
          <a:p>
            <a:r>
              <a:rPr lang="en-US" dirty="0" smtClean="0"/>
              <a:t>Last cylinder or +size or +</a:t>
            </a:r>
            <a:r>
              <a:rPr lang="en-US" dirty="0" err="1" smtClean="0"/>
              <a:t>sizeM</a:t>
            </a:r>
            <a:r>
              <a:rPr lang="en-US" dirty="0" smtClean="0"/>
              <a:t> or +</a:t>
            </a:r>
            <a:r>
              <a:rPr lang="en-US" dirty="0" err="1" smtClean="0"/>
              <a:t>sizeK</a:t>
            </a:r>
            <a:r>
              <a:rPr lang="en-US" dirty="0" smtClean="0"/>
              <a:t> (76-125, default 125): +200M </a:t>
            </a:r>
            <a:r>
              <a:rPr lang="zh-CN" altLang="en-US" dirty="0" smtClean="0"/>
              <a:t>注：添加一个大小为</a:t>
            </a:r>
            <a:r>
              <a:rPr lang="en-US" dirty="0" smtClean="0"/>
              <a:t>200MB</a:t>
            </a:r>
            <a:r>
              <a:rPr lang="zh-CN" altLang="en-US" dirty="0" smtClean="0"/>
              <a:t>的分区</a:t>
            </a:r>
            <a:r>
              <a:rPr lang="en-US" dirty="0" smtClean="0"/>
              <a:t> </a:t>
            </a:r>
            <a:endParaRPr lang="zh-CN" altLang="en-US" dirty="0" smtClean="0"/>
          </a:p>
          <a:p>
            <a:r>
              <a:rPr lang="en-US" dirty="0" smtClean="0"/>
              <a:t> </a:t>
            </a:r>
            <a:endParaRPr lang="zh-CN" altLang="en-US" dirty="0" smtClean="0"/>
          </a:p>
          <a:p>
            <a:r>
              <a:rPr lang="en-US" dirty="0" smtClean="0"/>
              <a:t>Command (m for help): p  </a:t>
            </a:r>
            <a:r>
              <a:rPr lang="zh-CN" altLang="en-US" dirty="0" smtClean="0"/>
              <a:t>列出分区表；</a:t>
            </a:r>
            <a:r>
              <a:rPr lang="en-US" dirty="0" smtClean="0"/>
              <a:t> </a:t>
            </a:r>
            <a:endParaRPr lang="zh-CN" altLang="en-US" dirty="0" smtClean="0"/>
          </a:p>
          <a:p>
            <a:r>
              <a:rPr lang="en-US" dirty="0" smtClean="0"/>
              <a:t> </a:t>
            </a:r>
            <a:endParaRPr lang="zh-CN" altLang="en-US" dirty="0" smtClean="0"/>
          </a:p>
          <a:p>
            <a:r>
              <a:rPr lang="en-US" dirty="0" smtClean="0"/>
              <a:t>Disk /dev/</a:t>
            </a:r>
            <a:r>
              <a:rPr lang="en-US" dirty="0" err="1" smtClean="0"/>
              <a:t>sda</a:t>
            </a:r>
            <a:r>
              <a:rPr lang="en-US" dirty="0" smtClean="0"/>
              <a:t>: 1035 MB, 1035730944 bytes </a:t>
            </a:r>
            <a:endParaRPr lang="zh-CN" altLang="en-US" dirty="0" smtClean="0"/>
          </a:p>
          <a:p>
            <a:r>
              <a:rPr lang="en-US" dirty="0" smtClean="0"/>
              <a:t>256 heads, 63 sectors/track, 125 cylinders </a:t>
            </a:r>
            <a:endParaRPr lang="zh-CN" altLang="en-US" dirty="0" smtClean="0"/>
          </a:p>
          <a:p>
            <a:r>
              <a:rPr lang="en-US" dirty="0" smtClean="0"/>
              <a:t>Units = cylinders of 16128 * 512 = 8257536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/dev/sda1               1          25      201568+  83  Linux </a:t>
            </a:r>
            <a:endParaRPr lang="zh-CN" altLang="en-US" dirty="0" smtClean="0"/>
          </a:p>
          <a:p>
            <a:r>
              <a:rPr lang="en-US" dirty="0" smtClean="0"/>
              <a:t>/dev/sda2              26          50      201600   83  Linux </a:t>
            </a:r>
            <a:endParaRPr lang="zh-CN" altLang="en-US" dirty="0" smtClean="0"/>
          </a:p>
          <a:p>
            <a:r>
              <a:rPr lang="en-US" dirty="0" smtClean="0"/>
              <a:t>/dev/sda3              51         125      604800    5  Extended </a:t>
            </a:r>
            <a:endParaRPr lang="zh-CN" altLang="en-US" dirty="0" smtClean="0"/>
          </a:p>
          <a:p>
            <a:r>
              <a:rPr lang="en-US" dirty="0" smtClean="0"/>
              <a:t>/dev/sda5              51          75      201568+  83  Linux </a:t>
            </a:r>
            <a:endParaRPr lang="zh-CN" altLang="en-US" dirty="0" smtClean="0"/>
          </a:p>
          <a:p>
            <a:r>
              <a:rPr lang="en-US" dirty="0" smtClean="0"/>
              <a:t>/dev/sda6              76         100      201568+  83  Linux </a:t>
            </a:r>
            <a:endParaRPr lang="zh-CN" altLang="en-US" dirty="0" smtClean="0"/>
          </a:p>
          <a:p>
            <a:r>
              <a:rPr lang="en-US" dirty="0" smtClean="0"/>
              <a:t> </a:t>
            </a:r>
            <a:endParaRPr lang="zh-CN" altLang="en-US" dirty="0" smtClean="0"/>
          </a:p>
          <a:p>
            <a:pPr fontAlgn="ctr"/>
            <a:r>
              <a:rPr lang="zh-CN" altLang="en-US" dirty="0" smtClean="0"/>
              <a:t>然后根据前面所说通过</a:t>
            </a:r>
            <a:r>
              <a:rPr lang="en-US" dirty="0" smtClean="0"/>
              <a:t>t</a:t>
            </a:r>
            <a:r>
              <a:rPr lang="zh-CN" altLang="en-US" dirty="0" smtClean="0"/>
              <a:t>指令来改变分区类型，最后不要忘记输入</a:t>
            </a:r>
            <a:r>
              <a:rPr lang="en-US" dirty="0" smtClean="0"/>
              <a:t>w</a:t>
            </a:r>
            <a:r>
              <a:rPr lang="zh-CN" altLang="en-US" dirty="0" smtClean="0"/>
              <a:t>保存退出。</a:t>
            </a:r>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a:t>
            </a:r>
            <a:r>
              <a:rPr lang="en-US" dirty="0" smtClean="0"/>
              <a:t>2</a:t>
            </a:r>
            <a:r>
              <a:rPr lang="zh-CN" altLang="en-US" dirty="0" smtClean="0"/>
              <a:t>）文件系统的创建</a:t>
            </a:r>
          </a:p>
          <a:p>
            <a:pPr fontAlgn="ctr"/>
            <a:r>
              <a:rPr lang="zh-CN" altLang="en-US" dirty="0" smtClean="0"/>
              <a:t>这个过程是存储设备建立文件系统的过程，一般也被称为格式化或初始化，通过一些初始化工具来进行。在</a:t>
            </a:r>
            <a:r>
              <a:rPr lang="en-US" dirty="0" smtClean="0"/>
              <a:t>Linux</a:t>
            </a:r>
            <a:r>
              <a:rPr lang="zh-CN" altLang="en-US" dirty="0" smtClean="0"/>
              <a:t>中有</a:t>
            </a:r>
            <a:r>
              <a:rPr lang="en-US" dirty="0" err="1" smtClean="0"/>
              <a:t>mkfs</a:t>
            </a:r>
            <a:r>
              <a:rPr lang="zh-CN" altLang="en-US" dirty="0" smtClean="0"/>
              <a:t>、</a:t>
            </a:r>
            <a:r>
              <a:rPr lang="en-US" dirty="0" smtClean="0"/>
              <a:t>mkfs.ext3</a:t>
            </a:r>
            <a:r>
              <a:rPr lang="zh-CN" altLang="en-US" dirty="0" smtClean="0"/>
              <a:t>、</a:t>
            </a:r>
            <a:r>
              <a:rPr lang="en-US" dirty="0" err="1" smtClean="0"/>
              <a:t>mkfs.reiserfs</a:t>
            </a:r>
            <a:r>
              <a:rPr lang="zh-CN" altLang="en-US" dirty="0" smtClean="0"/>
              <a:t>、</a:t>
            </a:r>
            <a:r>
              <a:rPr lang="en-US" dirty="0" smtClean="0"/>
              <a:t> mkfs.ext2</a:t>
            </a:r>
            <a:r>
              <a:rPr lang="zh-CN" altLang="en-US" dirty="0" smtClean="0"/>
              <a:t>、</a:t>
            </a:r>
            <a:r>
              <a:rPr lang="en-US" dirty="0" err="1" smtClean="0"/>
              <a:t>mkfs.msdos</a:t>
            </a:r>
            <a:r>
              <a:rPr lang="zh-CN" altLang="en-US" dirty="0" smtClean="0"/>
              <a:t>、</a:t>
            </a:r>
            <a:r>
              <a:rPr lang="en-US" dirty="0" err="1" smtClean="0"/>
              <a:t>mkfs.vfat</a:t>
            </a:r>
            <a:r>
              <a:rPr lang="zh-CN" altLang="en-US" dirty="0" smtClean="0"/>
              <a:t>、</a:t>
            </a:r>
            <a:r>
              <a:rPr lang="en-US" dirty="0" err="1" smtClean="0"/>
              <a:t>mkswap</a:t>
            </a:r>
            <a:r>
              <a:rPr lang="zh-CN" altLang="en-US" dirty="0" smtClean="0"/>
              <a:t>等系列工具，下面简单介绍一些常用工具的用法。</a:t>
            </a:r>
          </a:p>
          <a:p>
            <a:pPr fontAlgn="ctr"/>
            <a:r>
              <a:rPr lang="zh-CN" altLang="en-US" dirty="0" smtClean="0"/>
              <a:t>①</a:t>
            </a:r>
            <a:r>
              <a:rPr lang="en-US" dirty="0" smtClean="0"/>
              <a:t> </a:t>
            </a:r>
            <a:r>
              <a:rPr lang="en-US" dirty="0" err="1" smtClean="0"/>
              <a:t>mkfs</a:t>
            </a:r>
            <a:r>
              <a:rPr lang="zh-CN" altLang="en-US" dirty="0" smtClean="0"/>
              <a:t>的使用：</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a:t>
            </a:r>
            <a:r>
              <a:rPr lang="en-US" dirty="0" smtClean="0"/>
              <a:t> -t </a:t>
            </a:r>
            <a:r>
              <a:rPr lang="zh-CN" altLang="en-US" dirty="0" smtClean="0"/>
              <a:t>文件系统</a:t>
            </a:r>
            <a:r>
              <a:rPr lang="en-US" dirty="0" smtClean="0"/>
              <a:t>  </a:t>
            </a:r>
            <a:r>
              <a:rPr lang="zh-CN" altLang="en-US" dirty="0" smtClean="0"/>
              <a:t>存储设备</a:t>
            </a:r>
            <a:r>
              <a:rPr lang="en-US" dirty="0" smtClean="0"/>
              <a:t> </a:t>
            </a:r>
            <a:endParaRPr lang="zh-CN" altLang="en-US" dirty="0" smtClean="0"/>
          </a:p>
          <a:p>
            <a:r>
              <a:rPr lang="en-US" dirty="0" smtClean="0"/>
              <a:t> </a:t>
            </a:r>
            <a:endParaRPr lang="zh-CN" altLang="en-US" dirty="0" smtClean="0"/>
          </a:p>
          <a:p>
            <a:pPr fontAlgn="ctr"/>
            <a:r>
              <a:rPr lang="zh-CN" altLang="en-US" dirty="0" smtClean="0"/>
              <a:t>这里的文件系统是要指定的，如</a:t>
            </a:r>
            <a:r>
              <a:rPr lang="en-US" dirty="0" smtClean="0"/>
              <a:t>ext3</a:t>
            </a:r>
            <a:r>
              <a:rPr lang="zh-CN" altLang="en-US" dirty="0" smtClean="0"/>
              <a:t>、</a:t>
            </a:r>
            <a:r>
              <a:rPr lang="en-US" dirty="0" err="1" smtClean="0"/>
              <a:t>reiserfs</a:t>
            </a:r>
            <a:r>
              <a:rPr lang="zh-CN" altLang="en-US" dirty="0" smtClean="0"/>
              <a:t>、</a:t>
            </a:r>
            <a:r>
              <a:rPr lang="en-US" dirty="0" smtClean="0"/>
              <a:t>ext2</a:t>
            </a:r>
            <a:r>
              <a:rPr lang="zh-CN" altLang="en-US" dirty="0" smtClean="0"/>
              <a:t>、</a:t>
            </a:r>
            <a:r>
              <a:rPr lang="en-US" dirty="0" smtClean="0"/>
              <a:t>fat32</a:t>
            </a:r>
            <a:r>
              <a:rPr lang="zh-CN" altLang="en-US" dirty="0" smtClean="0"/>
              <a:t>、</a:t>
            </a:r>
            <a:r>
              <a:rPr lang="en-US" dirty="0" err="1" smtClean="0"/>
              <a:t>msdos</a:t>
            </a:r>
            <a:r>
              <a:rPr lang="en-US" dirty="0" smtClean="0"/>
              <a:t> </a:t>
            </a:r>
            <a:r>
              <a:rPr lang="zh-CN" altLang="en-US" dirty="0" smtClean="0"/>
              <a:t>等，存储设备可以是一个硬盘的分区、软盘、光驱等，在格式化分区之前，需要查看硬盘分区情况，并有针对性地格式化，比如用</a:t>
            </a:r>
            <a:r>
              <a:rPr lang="en-US" dirty="0" err="1" smtClean="0"/>
              <a:t>fdisk</a:t>
            </a:r>
            <a:r>
              <a:rPr lang="en-US" dirty="0" smtClean="0"/>
              <a:t> -l</a:t>
            </a:r>
            <a:r>
              <a:rPr lang="zh-CN" altLang="en-US" dirty="0" smtClean="0"/>
              <a:t>来查看。</a:t>
            </a:r>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fontAlgn="ctr"/>
            <a:r>
              <a:rPr lang="zh-CN" altLang="en-US" dirty="0" smtClean="0"/>
              <a:t>比如上面</a:t>
            </a:r>
            <a:r>
              <a:rPr lang="en-US" dirty="0" err="1" smtClean="0"/>
              <a:t>fdisk</a:t>
            </a:r>
            <a:r>
              <a:rPr lang="zh-CN" altLang="en-US" dirty="0" smtClean="0"/>
              <a:t>介绍中的</a:t>
            </a:r>
            <a:r>
              <a:rPr lang="en-US" dirty="0" err="1" smtClean="0"/>
              <a:t>sda</a:t>
            </a:r>
            <a:r>
              <a:rPr lang="zh-CN" altLang="en-US" dirty="0" smtClean="0"/>
              <a:t>硬盘，如果需要格式化</a:t>
            </a:r>
            <a:r>
              <a:rPr lang="en-US" dirty="0" smtClean="0"/>
              <a:t>/dev/sda6</a:t>
            </a:r>
            <a:r>
              <a:rPr lang="zh-CN" altLang="en-US" dirty="0" smtClean="0"/>
              <a:t>分区为</a:t>
            </a:r>
            <a:r>
              <a:rPr lang="en-US" dirty="0" smtClean="0"/>
              <a:t>ext3</a:t>
            </a:r>
            <a:r>
              <a:rPr lang="zh-CN" altLang="en-US" dirty="0" smtClean="0"/>
              <a:t>文件系统，应该按照例</a:t>
            </a:r>
            <a:r>
              <a:rPr lang="en-US" dirty="0" smtClean="0"/>
              <a:t>5-15</a:t>
            </a:r>
            <a:r>
              <a:rPr lang="zh-CN" altLang="en-US" dirty="0" smtClean="0"/>
              <a:t>操作。</a:t>
            </a:r>
          </a:p>
          <a:p>
            <a:pPr fontAlgn="ctr"/>
            <a:r>
              <a:rPr lang="en-US" altLang="zh-CN" dirty="0" smtClean="0"/>
              <a:t>【</a:t>
            </a:r>
            <a:r>
              <a:rPr lang="zh-CN" altLang="en-US" dirty="0" smtClean="0"/>
              <a:t>例</a:t>
            </a:r>
            <a:r>
              <a:rPr lang="en-US" b="1" dirty="0" smtClean="0"/>
              <a:t>5-15</a:t>
            </a:r>
            <a:r>
              <a:rPr lang="en-US" altLang="zh-CN" dirty="0" smtClean="0"/>
              <a:t>】</a:t>
            </a:r>
            <a:r>
              <a:rPr lang="en-US" dirty="0" smtClean="0"/>
              <a:t>  </a:t>
            </a:r>
            <a:r>
              <a:rPr lang="zh-CN" altLang="en-US" dirty="0" smtClean="0"/>
              <a:t>格式化硬盘为</a:t>
            </a:r>
            <a:r>
              <a:rPr lang="en-US" dirty="0" smtClean="0"/>
              <a:t>ext3</a:t>
            </a:r>
            <a:r>
              <a:rPr lang="zh-CN" altLang="en-US" dirty="0" smtClean="0"/>
              <a:t>文件系统。</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a:t>
            </a:r>
            <a:r>
              <a:rPr lang="en-US" dirty="0" smtClean="0"/>
              <a:t> -t ext3  /dev/sda6 </a:t>
            </a:r>
            <a:endParaRPr lang="zh-CN" altLang="en-US" dirty="0" smtClean="0"/>
          </a:p>
          <a:p>
            <a:r>
              <a:rPr lang="en-US" dirty="0" smtClean="0"/>
              <a:t>mke2fs 1.37 (21-Mar-2005) </a:t>
            </a:r>
            <a:endParaRPr lang="zh-CN" altLang="en-US" dirty="0" smtClean="0"/>
          </a:p>
          <a:p>
            <a:r>
              <a:rPr lang="en-US" dirty="0" err="1" smtClean="0"/>
              <a:t>Filesystem</a:t>
            </a:r>
            <a:r>
              <a:rPr lang="en-US" dirty="0" smtClean="0"/>
              <a:t> label= </a:t>
            </a:r>
            <a:endParaRPr lang="zh-CN" altLang="en-US" dirty="0" smtClean="0"/>
          </a:p>
          <a:p>
            <a:r>
              <a:rPr lang="en-US" dirty="0" smtClean="0"/>
              <a:t>OS type: Linux </a:t>
            </a:r>
            <a:endParaRPr lang="zh-CN" altLang="en-US" dirty="0" smtClean="0"/>
          </a:p>
          <a:p>
            <a:r>
              <a:rPr lang="en-US" dirty="0" smtClean="0"/>
              <a:t>Block size=1024 (log=0) </a:t>
            </a:r>
            <a:endParaRPr lang="zh-CN" altLang="en-US" dirty="0" smtClean="0"/>
          </a:p>
          <a:p>
            <a:r>
              <a:rPr lang="en-US" dirty="0" smtClean="0"/>
              <a:t>Fragment size=1024 (log=0)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50200 </a:t>
            </a:r>
            <a:r>
              <a:rPr lang="en-US" dirty="0" err="1" smtClean="0"/>
              <a:t>inodes</a:t>
            </a:r>
            <a:r>
              <a:rPr lang="en-US" dirty="0" smtClean="0"/>
              <a:t>, 200780 blocks </a:t>
            </a:r>
            <a:endParaRPr lang="zh-CN" altLang="en-US" dirty="0" smtClean="0"/>
          </a:p>
          <a:p>
            <a:r>
              <a:rPr lang="en-US" dirty="0" smtClean="0"/>
              <a:t>10039 blocks (5</a:t>
            </a:r>
            <a:r>
              <a:rPr lang="zh-CN" altLang="en-US" dirty="0" smtClean="0"/>
              <a:t>．</a:t>
            </a:r>
            <a:r>
              <a:rPr lang="en-US" dirty="0" smtClean="0"/>
              <a:t>00%) reserved for the super user </a:t>
            </a:r>
            <a:endParaRPr lang="zh-CN" altLang="en-US" dirty="0" smtClean="0"/>
          </a:p>
          <a:p>
            <a:r>
              <a:rPr lang="en-US" dirty="0" smtClean="0"/>
              <a:t>First data block=1 </a:t>
            </a:r>
            <a:endParaRPr lang="zh-CN" altLang="en-US" dirty="0" smtClean="0"/>
          </a:p>
          <a:p>
            <a:r>
              <a:rPr lang="en-US" dirty="0" smtClean="0"/>
              <a:t>Maximum </a:t>
            </a:r>
            <a:r>
              <a:rPr lang="en-US" dirty="0" err="1" smtClean="0"/>
              <a:t>filesystem</a:t>
            </a:r>
            <a:r>
              <a:rPr lang="en-US" dirty="0" smtClean="0"/>
              <a:t> blocks=67371008 </a:t>
            </a:r>
            <a:endParaRPr lang="zh-CN" altLang="en-US" dirty="0" smtClean="0"/>
          </a:p>
          <a:p>
            <a:r>
              <a:rPr lang="en-US" dirty="0" smtClean="0"/>
              <a:t>25 block groups </a:t>
            </a:r>
            <a:endParaRPr lang="zh-CN" altLang="en-US" dirty="0" smtClean="0"/>
          </a:p>
          <a:p>
            <a:r>
              <a:rPr lang="en-US" dirty="0" smtClean="0"/>
              <a:t>8192 blocks per group, 8192 fragments per group </a:t>
            </a:r>
            <a:endParaRPr lang="zh-CN" altLang="en-US" dirty="0" smtClean="0"/>
          </a:p>
          <a:p>
            <a:r>
              <a:rPr lang="en-US" dirty="0" smtClean="0"/>
              <a:t>2008 </a:t>
            </a:r>
            <a:r>
              <a:rPr lang="en-US" dirty="0" err="1" smtClean="0"/>
              <a:t>inodes</a:t>
            </a:r>
            <a:r>
              <a:rPr lang="en-US" dirty="0" smtClean="0"/>
              <a:t> per group </a:t>
            </a:r>
            <a:endParaRPr lang="zh-CN" altLang="en-US" dirty="0" smtClean="0"/>
          </a:p>
          <a:p>
            <a:r>
              <a:rPr lang="en-US" dirty="0" smtClean="0"/>
              <a:t>Superblock backups stored on blocks: </a:t>
            </a:r>
            <a:endParaRPr lang="zh-CN" altLang="en-US" dirty="0" smtClean="0"/>
          </a:p>
          <a:p>
            <a:r>
              <a:rPr lang="en-US" dirty="0" smtClean="0"/>
              <a:t>        8193, 24577, 40961, 57345, 73729</a:t>
            </a:r>
            <a:endParaRPr lang="zh-CN" altLang="en-US" dirty="0" smtClean="0"/>
          </a:p>
          <a:p>
            <a:r>
              <a:rPr lang="en-US" dirty="0" smtClean="0"/>
              <a:t>Writing </a:t>
            </a:r>
            <a:r>
              <a:rPr lang="en-US" dirty="0" err="1" smtClean="0"/>
              <a:t>inode</a:t>
            </a:r>
            <a:r>
              <a:rPr lang="en-US" dirty="0" smtClean="0"/>
              <a:t> tables: done </a:t>
            </a:r>
            <a:endParaRPr lang="zh-CN" altLang="en-US" dirty="0" smtClean="0"/>
          </a:p>
          <a:p>
            <a:r>
              <a:rPr lang="en-US" dirty="0" smtClean="0"/>
              <a:t>Creating journal (4096 blocks): done </a:t>
            </a:r>
            <a:endParaRPr lang="zh-CN" altLang="en-US" dirty="0" smtClean="0"/>
          </a:p>
          <a:p>
            <a:r>
              <a:rPr lang="en-US" dirty="0" smtClean="0"/>
              <a:t>Writing superblocks and </a:t>
            </a:r>
            <a:r>
              <a:rPr lang="en-US" dirty="0" err="1" smtClean="0"/>
              <a:t>filesystem</a:t>
            </a:r>
            <a:r>
              <a:rPr lang="en-US" dirty="0" smtClean="0"/>
              <a:t> accounting information:  </a:t>
            </a:r>
            <a:r>
              <a:rPr lang="zh-CN" altLang="en-US" dirty="0" smtClean="0"/>
              <a:t>注：在这里直接回车键</a:t>
            </a:r>
            <a:r>
              <a:rPr lang="en-US" dirty="0" smtClean="0"/>
              <a:t> </a:t>
            </a:r>
            <a:endParaRPr lang="zh-CN" altLang="en-US" dirty="0" smtClean="0"/>
          </a:p>
          <a:p>
            <a:r>
              <a:rPr lang="en-US" dirty="0" smtClean="0"/>
              <a:t>done </a:t>
            </a:r>
            <a:endParaRPr lang="zh-CN" altLang="en-US" dirty="0" smtClean="0"/>
          </a:p>
          <a:p>
            <a:r>
              <a:rPr lang="en-US" dirty="0" smtClean="0"/>
              <a:t> </a:t>
            </a:r>
            <a:endParaRPr lang="zh-CN" altLang="en-US" dirty="0" smtClean="0"/>
          </a:p>
          <a:p>
            <a:r>
              <a:rPr lang="en-US" dirty="0" smtClean="0"/>
              <a:t>This </a:t>
            </a:r>
            <a:r>
              <a:rPr lang="en-US" dirty="0" err="1" smtClean="0"/>
              <a:t>filesystem</a:t>
            </a:r>
            <a:r>
              <a:rPr lang="en-US" dirty="0" smtClean="0"/>
              <a:t> will be automatically checked every 26 mounts or </a:t>
            </a:r>
            <a:endParaRPr lang="zh-CN" altLang="en-US" dirty="0" smtClean="0"/>
          </a:p>
          <a:p>
            <a:r>
              <a:rPr lang="en-US" dirty="0" smtClean="0"/>
              <a:t>180 days, whichever comes first.  Use tune2fs -c or -</a:t>
            </a:r>
            <a:r>
              <a:rPr lang="en-US" dirty="0" err="1" smtClean="0"/>
              <a:t>i</a:t>
            </a:r>
            <a:r>
              <a:rPr lang="en-US" dirty="0" smtClean="0"/>
              <a:t> to override.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pPr fontAlgn="ctr"/>
            <a:r>
              <a:rPr lang="zh-CN" altLang="en-US" dirty="0" smtClean="0"/>
              <a:t>这样就将</a:t>
            </a:r>
            <a:r>
              <a:rPr lang="en-US" dirty="0" smtClean="0"/>
              <a:t>sda6</a:t>
            </a:r>
            <a:r>
              <a:rPr lang="zh-CN" altLang="en-US" dirty="0" smtClean="0"/>
              <a:t>格式化为</a:t>
            </a:r>
            <a:r>
              <a:rPr lang="en-US" dirty="0" smtClean="0"/>
              <a:t>ext3</a:t>
            </a:r>
            <a:r>
              <a:rPr lang="zh-CN" altLang="en-US" dirty="0" smtClean="0"/>
              <a:t>文件系统了，下面就可以用</a:t>
            </a:r>
            <a:r>
              <a:rPr lang="en-US" dirty="0" smtClean="0"/>
              <a:t>mount</a:t>
            </a:r>
            <a:r>
              <a:rPr lang="zh-CN" altLang="en-US" dirty="0" smtClean="0"/>
              <a:t>加载这个分区，然后使用这个文件系统。</a:t>
            </a:r>
          </a:p>
          <a:p>
            <a:pPr fontAlgn="ctr"/>
            <a:r>
              <a:rPr lang="zh-CN" altLang="en-US" dirty="0" smtClean="0"/>
              <a:t>同样也可以把</a:t>
            </a:r>
            <a:r>
              <a:rPr lang="en-US" dirty="0" smtClean="0"/>
              <a:t>/dev/sda6</a:t>
            </a:r>
            <a:r>
              <a:rPr lang="zh-CN" altLang="en-US" dirty="0" smtClean="0"/>
              <a:t>格式化为</a:t>
            </a:r>
            <a:r>
              <a:rPr lang="en-US" dirty="0" smtClean="0"/>
              <a:t>ext3</a:t>
            </a:r>
            <a:r>
              <a:rPr lang="zh-CN" altLang="en-US" dirty="0" smtClean="0"/>
              <a:t>、</a:t>
            </a:r>
            <a:r>
              <a:rPr lang="en-US" dirty="0" smtClean="0"/>
              <a:t>ext2</a:t>
            </a:r>
            <a:r>
              <a:rPr lang="zh-CN" altLang="en-US" dirty="0" smtClean="0"/>
              <a:t>、</a:t>
            </a:r>
            <a:r>
              <a:rPr lang="en-US" dirty="0" err="1" smtClean="0"/>
              <a:t>reiserfs</a:t>
            </a:r>
            <a:r>
              <a:rPr lang="zh-CN" altLang="en-US" dirty="0" smtClean="0"/>
              <a:t>、</a:t>
            </a:r>
            <a:r>
              <a:rPr lang="en-US" dirty="0" smtClean="0"/>
              <a:t>fat32</a:t>
            </a:r>
            <a:r>
              <a:rPr lang="zh-CN" altLang="en-US" dirty="0" smtClean="0"/>
              <a:t>、</a:t>
            </a:r>
            <a:r>
              <a:rPr lang="en-US" dirty="0" err="1" smtClean="0"/>
              <a:t>msdos</a:t>
            </a:r>
            <a:r>
              <a:rPr lang="zh-CN" altLang="en-US" dirty="0" smtClean="0"/>
              <a:t>等文件系统，命令格式如下：</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a:t>
            </a:r>
            <a:r>
              <a:rPr lang="en-US" dirty="0" smtClean="0"/>
              <a:t> -t ext3      /dev/sda6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a:t>
            </a:r>
            <a:r>
              <a:rPr lang="en-US" dirty="0" smtClean="0"/>
              <a:t> -t ext2      /dev/sda6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a:t>
            </a:r>
            <a:r>
              <a:rPr lang="en-US" dirty="0" smtClean="0"/>
              <a:t> -t </a:t>
            </a:r>
            <a:r>
              <a:rPr lang="en-US" dirty="0" err="1" smtClean="0"/>
              <a:t>reiserfs</a:t>
            </a:r>
            <a:r>
              <a:rPr lang="en-US" dirty="0" smtClean="0"/>
              <a:t>  /dev/sda6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a:t>
            </a:r>
            <a:r>
              <a:rPr lang="en-US" dirty="0" smtClean="0"/>
              <a:t> -t fat32     /dev/sda6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a:t>
            </a:r>
            <a:r>
              <a:rPr lang="en-US" dirty="0" smtClean="0"/>
              <a:t> -t </a:t>
            </a:r>
            <a:r>
              <a:rPr lang="en-US" dirty="0" err="1" smtClean="0"/>
              <a:t>msdos</a:t>
            </a:r>
            <a:r>
              <a:rPr lang="en-US" dirty="0" smtClean="0"/>
              <a:t>     /dev/sda6 </a:t>
            </a:r>
            <a:endParaRPr lang="zh-CN" altLang="en-US" dirty="0" smtClean="0"/>
          </a:p>
          <a:p>
            <a:r>
              <a:rPr lang="en-US" dirty="0" smtClean="0"/>
              <a:t>... ...  </a:t>
            </a:r>
            <a:endParaRPr lang="zh-CN" altLang="en-US" dirty="0" smtClean="0"/>
          </a:p>
          <a:p>
            <a:r>
              <a:rPr lang="en-US" dirty="0" smtClean="0"/>
              <a:t> </a:t>
            </a:r>
            <a:endParaRPr lang="zh-CN" altLang="en-US" dirty="0" smtClean="0"/>
          </a:p>
          <a:p>
            <a:pPr fontAlgn="ctr"/>
            <a:r>
              <a:rPr lang="zh-CN" altLang="en-US" dirty="0" smtClean="0"/>
              <a:t>②</a:t>
            </a:r>
            <a:r>
              <a:rPr lang="en-US" dirty="0" smtClean="0"/>
              <a:t> mkfs.ext3</a:t>
            </a:r>
            <a:r>
              <a:rPr lang="zh-CN" altLang="en-US" dirty="0" smtClean="0"/>
              <a:t>、</a:t>
            </a:r>
            <a:r>
              <a:rPr lang="en-US" dirty="0" err="1" smtClean="0"/>
              <a:t>mkfs.reiserfs</a:t>
            </a:r>
            <a:r>
              <a:rPr lang="zh-CN" altLang="en-US" dirty="0" smtClean="0"/>
              <a:t>、</a:t>
            </a:r>
            <a:r>
              <a:rPr lang="en-US" dirty="0" smtClean="0"/>
              <a:t>mkfs.ext2</a:t>
            </a:r>
            <a:r>
              <a:rPr lang="zh-CN" altLang="en-US" dirty="0" smtClean="0"/>
              <a:t>、</a:t>
            </a:r>
            <a:r>
              <a:rPr lang="en-US" dirty="0" err="1" smtClean="0"/>
              <a:t>mkfs.msdos</a:t>
            </a:r>
            <a:r>
              <a:rPr lang="zh-CN" altLang="en-US" dirty="0" smtClean="0"/>
              <a:t>、</a:t>
            </a:r>
            <a:r>
              <a:rPr lang="en-US" dirty="0" err="1" smtClean="0"/>
              <a:t>mkfs.vfat</a:t>
            </a:r>
            <a:r>
              <a:rPr lang="zh-CN" altLang="en-US" dirty="0" smtClean="0"/>
              <a:t>、</a:t>
            </a:r>
            <a:r>
              <a:rPr lang="en-US" dirty="0" smtClean="0"/>
              <a:t>mke2fs</a:t>
            </a:r>
            <a:r>
              <a:rPr lang="zh-CN" altLang="en-US" dirty="0" smtClean="0"/>
              <a:t>的介绍。</a:t>
            </a:r>
          </a:p>
          <a:p>
            <a:pPr fontAlgn="ctr"/>
            <a:r>
              <a:rPr lang="zh-CN" altLang="en-US" dirty="0" smtClean="0"/>
              <a:t>实际上</a:t>
            </a:r>
            <a:r>
              <a:rPr lang="en-US" dirty="0" err="1" smtClean="0"/>
              <a:t>mkfs</a:t>
            </a:r>
            <a:r>
              <a:rPr lang="zh-CN" altLang="en-US" dirty="0" smtClean="0"/>
              <a:t>在执行的命令的时候，也是调用的上述这些工具，这也是介绍</a:t>
            </a:r>
            <a:r>
              <a:rPr lang="en-US" dirty="0" err="1" smtClean="0"/>
              <a:t>mkfs</a:t>
            </a:r>
            <a:r>
              <a:rPr lang="zh-CN" altLang="en-US" dirty="0" smtClean="0"/>
              <a:t>的主要原因，通过文件名，就可以知道这些工具是支持什么文件系统，这些命令为使用格式化存储设备提供了更多的方便。</a:t>
            </a:r>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a:t>
            </a:r>
            <a:r>
              <a:rPr lang="en-US" dirty="0" err="1" smtClean="0"/>
              <a:t>root@localhost</a:t>
            </a:r>
            <a:r>
              <a:rPr lang="en-US" dirty="0" smtClean="0"/>
              <a:t> </a:t>
            </a:r>
            <a:r>
              <a:rPr lang="en-US" dirty="0" err="1" smtClean="0"/>
              <a:t>beinan</a:t>
            </a:r>
            <a:r>
              <a:rPr lang="en-US" dirty="0" smtClean="0"/>
              <a:t>]# mkfs.ext3    /dev/sda6   </a:t>
            </a:r>
            <a:r>
              <a:rPr lang="zh-CN" altLang="en-US" dirty="0" smtClean="0"/>
              <a:t>注：把该设备格式化成</a:t>
            </a:r>
            <a:r>
              <a:rPr lang="en-US" dirty="0" smtClean="0"/>
              <a:t>ext3</a:t>
            </a:r>
            <a:r>
              <a:rPr lang="zh-CN" altLang="en-US" dirty="0" smtClean="0"/>
              <a:t>文件系统 </a:t>
            </a:r>
          </a:p>
          <a:p>
            <a:r>
              <a:rPr lang="en-US" dirty="0" smtClean="0"/>
              <a:t>[</a:t>
            </a:r>
            <a:r>
              <a:rPr lang="en-US" dirty="0" err="1" smtClean="0"/>
              <a:t>root@localhost</a:t>
            </a:r>
            <a:r>
              <a:rPr lang="en-US" dirty="0" smtClean="0"/>
              <a:t> </a:t>
            </a:r>
            <a:r>
              <a:rPr lang="en-US" dirty="0" err="1" smtClean="0"/>
              <a:t>beinan</a:t>
            </a:r>
            <a:r>
              <a:rPr lang="en-US" dirty="0" smtClean="0"/>
              <a:t>]# mke2fs -j   /dev/sda6    </a:t>
            </a:r>
            <a:r>
              <a:rPr lang="zh-CN" altLang="en-US" dirty="0" smtClean="0"/>
              <a:t>注：把该设备格式化成</a:t>
            </a:r>
            <a:r>
              <a:rPr lang="en-US" dirty="0" smtClean="0"/>
              <a:t>ext3</a:t>
            </a:r>
            <a:r>
              <a:rPr lang="zh-CN" altLang="en-US" dirty="0" smtClean="0"/>
              <a:t>文件系统</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mkfs.ext2  /dev/sda6     </a:t>
            </a:r>
            <a:r>
              <a:rPr lang="zh-CN" altLang="en-US" dirty="0" smtClean="0"/>
              <a:t>注：把该设备格式化成</a:t>
            </a:r>
            <a:r>
              <a:rPr lang="en-US" dirty="0" smtClean="0"/>
              <a:t>ext2</a:t>
            </a:r>
            <a:r>
              <a:rPr lang="zh-CN" altLang="en-US" dirty="0" smtClean="0"/>
              <a:t>文件系统</a:t>
            </a:r>
            <a:r>
              <a:rPr lang="en-US" dirty="0" smtClean="0"/>
              <a:t> </a:t>
            </a:r>
            <a:endParaRPr lang="zh-CN" altLang="en-US" dirty="0" smtClean="0"/>
          </a:p>
          <a:p>
            <a:r>
              <a:rPr lang="en-US" dirty="0" err="1" smtClean="0"/>
              <a:t>root@localhost</a:t>
            </a:r>
            <a:r>
              <a:rPr lang="en-US" dirty="0" smtClean="0"/>
              <a:t> </a:t>
            </a:r>
            <a:r>
              <a:rPr lang="en-US" dirty="0" err="1" smtClean="0"/>
              <a:t>beinan</a:t>
            </a:r>
            <a:r>
              <a:rPr lang="en-US" dirty="0" smtClean="0"/>
              <a:t>]# mke2fs    /dev/sda6       </a:t>
            </a:r>
            <a:r>
              <a:rPr lang="zh-CN" altLang="en-US" dirty="0" smtClean="0"/>
              <a:t>注：把该设备格式化成</a:t>
            </a:r>
            <a:r>
              <a:rPr lang="en-US" dirty="0" smtClean="0"/>
              <a:t>ext2</a:t>
            </a:r>
            <a:r>
              <a:rPr lang="zh-CN" altLang="en-US" dirty="0" smtClean="0"/>
              <a:t>文件系统</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mkfs.reiserfs</a:t>
            </a:r>
            <a:r>
              <a:rPr lang="en-US" dirty="0" smtClean="0"/>
              <a:t>  /dev/sda6 </a:t>
            </a:r>
            <a:r>
              <a:rPr lang="zh-CN" altLang="en-US" dirty="0" smtClean="0"/>
              <a:t>注：把该设备格式化成</a:t>
            </a:r>
            <a:r>
              <a:rPr lang="en-US" dirty="0" err="1" smtClean="0"/>
              <a:t>reiserfs</a:t>
            </a:r>
            <a:r>
              <a:rPr lang="zh-CN" altLang="en-US" dirty="0" smtClean="0"/>
              <a:t>文件系统</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mkfs.vfat</a:t>
            </a:r>
            <a:r>
              <a:rPr lang="en-US" dirty="0" smtClean="0"/>
              <a:t>   /dev/sda6    </a:t>
            </a:r>
            <a:r>
              <a:rPr lang="zh-CN" altLang="en-US" dirty="0" smtClean="0"/>
              <a:t>注：把该设备格式化成</a:t>
            </a:r>
            <a:r>
              <a:rPr lang="en-US" dirty="0" smtClean="0"/>
              <a:t>fat32</a:t>
            </a:r>
            <a:r>
              <a:rPr lang="zh-CN" altLang="en-US" dirty="0" smtClean="0"/>
              <a:t>文件系统</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mkfs.msdos</a:t>
            </a:r>
            <a:r>
              <a:rPr lang="en-US" dirty="0" smtClean="0"/>
              <a:t>   /dev/sda6    </a:t>
            </a:r>
            <a:r>
              <a:rPr lang="zh-CN" altLang="en-US" dirty="0" smtClean="0"/>
              <a:t>注：把该设备格式化成</a:t>
            </a:r>
            <a:r>
              <a:rPr lang="en-US" dirty="0" smtClean="0"/>
              <a:t>fat16</a:t>
            </a:r>
            <a:r>
              <a:rPr lang="zh-CN" altLang="en-US" dirty="0" smtClean="0"/>
              <a:t>文件系统</a:t>
            </a:r>
            <a:r>
              <a:rPr lang="en-US" dirty="0" smtClean="0"/>
              <a:t>,</a:t>
            </a:r>
            <a:r>
              <a:rPr lang="en-US" dirty="0" err="1" smtClean="0"/>
              <a:t>msdos</a:t>
            </a:r>
            <a:r>
              <a:rPr lang="zh-CN" altLang="en-US" dirty="0" smtClean="0"/>
              <a:t>文件系统就是</a:t>
            </a:r>
            <a:r>
              <a:rPr lang="en-US" dirty="0" smtClean="0"/>
              <a:t>fat16</a:t>
            </a:r>
            <a:r>
              <a:rPr lang="zh-CN" altLang="en-US" dirty="0" smtClean="0"/>
              <a:t>；</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mkdosfs</a:t>
            </a:r>
            <a:r>
              <a:rPr lang="en-US" dirty="0" smtClean="0"/>
              <a:t>   /dev/sda6      </a:t>
            </a:r>
            <a:r>
              <a:rPr lang="zh-CN" altLang="en-US" dirty="0" smtClean="0"/>
              <a:t>注：把该设备格式化成</a:t>
            </a:r>
            <a:r>
              <a:rPr lang="en-US" dirty="0" smtClean="0"/>
              <a:t>fat16</a:t>
            </a:r>
            <a:r>
              <a:rPr lang="zh-CN" altLang="en-US" dirty="0" smtClean="0"/>
              <a:t>文件系统，同</a:t>
            </a:r>
            <a:r>
              <a:rPr lang="en-US" dirty="0" err="1" smtClean="0"/>
              <a:t>mkfs.msdos</a:t>
            </a:r>
            <a:r>
              <a:rPr lang="en-US" dirty="0" smtClean="0"/>
              <a:t>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pPr fontAlgn="ctr"/>
            <a:r>
              <a:rPr lang="zh-CN" altLang="en-US" dirty="0" smtClean="0"/>
              <a:t>③</a:t>
            </a:r>
            <a:r>
              <a:rPr lang="en-US" dirty="0" smtClean="0"/>
              <a:t> </a:t>
            </a:r>
            <a:r>
              <a:rPr lang="en-US" dirty="0" err="1" smtClean="0"/>
              <a:t>mkswap</a:t>
            </a:r>
            <a:r>
              <a:rPr lang="zh-CN" altLang="en-US" dirty="0" smtClean="0"/>
              <a:t>把一个分区格式化成为</a:t>
            </a:r>
            <a:r>
              <a:rPr lang="en-US" dirty="0" smtClean="0"/>
              <a:t>swap</a:t>
            </a:r>
            <a:r>
              <a:rPr lang="zh-CN" altLang="en-US" dirty="0" smtClean="0"/>
              <a:t>的交换区：</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mkswap</a:t>
            </a:r>
            <a:r>
              <a:rPr lang="en-US" dirty="0" smtClean="0"/>
              <a:t> /dev/sda6    	</a:t>
            </a:r>
            <a:r>
              <a:rPr lang="zh-CN" altLang="en-US" dirty="0" smtClean="0"/>
              <a:t>注：创建此分区为</a:t>
            </a:r>
            <a:r>
              <a:rPr lang="en-US" dirty="0" smtClean="0"/>
              <a:t>swap </a:t>
            </a:r>
            <a:r>
              <a:rPr lang="zh-CN" altLang="en-US" dirty="0" smtClean="0"/>
              <a:t>交换分区</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swapon</a:t>
            </a:r>
            <a:r>
              <a:rPr lang="en-US" dirty="0" smtClean="0"/>
              <a:t>  /dev/sda6  	</a:t>
            </a:r>
            <a:r>
              <a:rPr lang="zh-CN" altLang="en-US" dirty="0" smtClean="0"/>
              <a:t>注：加载交换分区</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swapoff</a:t>
            </a:r>
            <a:r>
              <a:rPr lang="en-US" dirty="0" smtClean="0"/>
              <a:t>  /dev/sda6  	</a:t>
            </a:r>
            <a:r>
              <a:rPr lang="zh-CN" altLang="en-US" dirty="0" smtClean="0"/>
              <a:t>注：关闭交换分区</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swapon</a:t>
            </a:r>
            <a:r>
              <a:rPr lang="en-US" dirty="0" smtClean="0"/>
              <a:t>  /dev/sda6  	</a:t>
            </a:r>
            <a:r>
              <a:rPr lang="zh-CN" altLang="en-US" dirty="0" smtClean="0"/>
              <a:t>注：加载交换分区</a:t>
            </a:r>
            <a:r>
              <a:rPr lang="en-US" dirty="0" smtClean="0"/>
              <a:t> </a:t>
            </a:r>
            <a:endParaRPr lang="zh-CN" altLang="en-US" dirty="0" smtClean="0"/>
          </a:p>
          <a:p>
            <a:r>
              <a:rPr lang="en-US" dirty="0" smtClean="0"/>
              <a:t> </a:t>
            </a:r>
            <a:endParaRPr lang="zh-CN" altLang="en-US" dirty="0" smtClean="0"/>
          </a:p>
          <a:p>
            <a:pPr fontAlgn="ctr"/>
            <a:r>
              <a:rPr lang="zh-CN" altLang="en-US" dirty="0" smtClean="0"/>
              <a:t>查看系统已经加载的</a:t>
            </a:r>
            <a:r>
              <a:rPr lang="en-US" dirty="0" smtClean="0"/>
              <a:t>swap</a:t>
            </a:r>
            <a:r>
              <a:rPr lang="zh-CN" altLang="en-US" dirty="0" smtClean="0"/>
              <a:t>交换分区：</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swapon</a:t>
            </a:r>
            <a:r>
              <a:rPr lang="en-US" dirty="0" smtClean="0"/>
              <a:t> -s                 </a:t>
            </a:r>
            <a:endParaRPr lang="zh-CN" altLang="en-US" dirty="0" smtClean="0"/>
          </a:p>
          <a:p>
            <a:r>
              <a:rPr lang="en-US" dirty="0" smtClean="0"/>
              <a:t>Filename                                Type            Size    Used    Priority </a:t>
            </a:r>
            <a:endParaRPr lang="zh-CN" altLang="en-US" dirty="0" smtClean="0"/>
          </a:p>
          <a:p>
            <a:r>
              <a:rPr lang="en-US" dirty="0" smtClean="0"/>
              <a:t>/dev/hda7                               partition       787144  0       -1 </a:t>
            </a:r>
            <a:endParaRPr lang="zh-CN" altLang="en-US" dirty="0" smtClean="0"/>
          </a:p>
          <a:p>
            <a:r>
              <a:rPr lang="en-US" dirty="0" smtClean="0"/>
              <a:t>/dev/sda6                               partition       225144  0       -3 </a:t>
            </a:r>
            <a:endParaRPr lang="zh-CN" altLang="en-US" dirty="0" smtClean="0"/>
          </a:p>
          <a:p>
            <a:r>
              <a:rPr lang="en-US" dirty="0" smtClean="0"/>
              <a:t>&lt;code&gt;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为什么系统有两个交换分区？因为这里用移动</a:t>
            </a:r>
            <a:r>
              <a:rPr lang="en-US" dirty="0" smtClean="0"/>
              <a:t>U</a:t>
            </a:r>
            <a:r>
              <a:rPr lang="zh-CN" altLang="en-US" dirty="0" smtClean="0"/>
              <a:t>盘做的实验，主要是为写教程之用；</a:t>
            </a:r>
            <a:r>
              <a:rPr lang="en-US" dirty="0" smtClean="0"/>
              <a:t>sda6</a:t>
            </a:r>
            <a:r>
              <a:rPr lang="zh-CN" altLang="en-US" dirty="0" smtClean="0"/>
              <a:t>是在</a:t>
            </a:r>
            <a:r>
              <a:rPr lang="en-US" dirty="0" smtClean="0"/>
              <a:t>U</a:t>
            </a:r>
            <a:r>
              <a:rPr lang="zh-CN" altLang="en-US" dirty="0" smtClean="0"/>
              <a:t>盘上建的</a:t>
            </a:r>
            <a:r>
              <a:rPr lang="en-US" dirty="0" smtClean="0"/>
              <a:t>swap</a:t>
            </a:r>
            <a:r>
              <a:rPr lang="zh-CN" altLang="en-US" dirty="0" smtClean="0"/>
              <a:t>分区；</a:t>
            </a:r>
          </a:p>
          <a:p>
            <a:pPr fontAlgn="ctr"/>
            <a:r>
              <a:rPr lang="zh-CN" altLang="en-US" dirty="0" smtClean="0"/>
              <a:t>如果让</a:t>
            </a:r>
            <a:r>
              <a:rPr lang="en-US" dirty="0" smtClean="0"/>
              <a:t>swap</a:t>
            </a:r>
            <a:r>
              <a:rPr lang="zh-CN" altLang="en-US" dirty="0" smtClean="0"/>
              <a:t>开机就加载，应该修改</a:t>
            </a:r>
            <a:r>
              <a:rPr lang="en-US" dirty="0" smtClean="0"/>
              <a:t>/etc/</a:t>
            </a:r>
            <a:r>
              <a:rPr lang="en-US" dirty="0" err="1" smtClean="0"/>
              <a:t>fstab</a:t>
            </a:r>
            <a:r>
              <a:rPr lang="zh-CN" altLang="en-US" dirty="0" smtClean="0"/>
              <a:t>文件，添加类似如下一行；</a:t>
            </a:r>
          </a:p>
          <a:p>
            <a:r>
              <a:rPr lang="en-US" dirty="0" smtClean="0"/>
              <a:t> </a:t>
            </a:r>
            <a:endParaRPr lang="zh-CN" altLang="en-US" dirty="0" smtClean="0"/>
          </a:p>
          <a:p>
            <a:r>
              <a:rPr lang="en-US" dirty="0" smtClean="0"/>
              <a:t> </a:t>
            </a:r>
            <a:endParaRPr lang="zh-CN" altLang="en-US" dirty="0" smtClean="0"/>
          </a:p>
          <a:p>
            <a:r>
              <a:rPr lang="en-US" dirty="0" smtClean="0"/>
              <a:t>&lt;code&gt; </a:t>
            </a:r>
            <a:endParaRPr lang="zh-CN" altLang="en-US" dirty="0" smtClean="0"/>
          </a:p>
          <a:p>
            <a:r>
              <a:rPr lang="en-US" dirty="0" smtClean="0"/>
              <a:t>/dev/sda6         swap       </a:t>
            </a:r>
            <a:r>
              <a:rPr lang="en-US" dirty="0" err="1" smtClean="0"/>
              <a:t>swap</a:t>
            </a:r>
            <a:r>
              <a:rPr lang="en-US" dirty="0" smtClean="0"/>
              <a:t>    defaults      0      0  </a:t>
            </a:r>
            <a:r>
              <a:rPr lang="zh-CN" altLang="en-US" dirty="0" smtClean="0"/>
              <a:t>注：把此行中的</a:t>
            </a:r>
            <a:r>
              <a:rPr lang="en-US" dirty="0" smtClean="0"/>
              <a:t>/dev/hda7 </a:t>
            </a:r>
            <a:r>
              <a:rPr lang="zh-CN" altLang="en-US" dirty="0" smtClean="0"/>
              <a:t>改为用户的交换分区就行</a:t>
            </a:r>
            <a:r>
              <a:rPr lang="en-US" dirty="0" smtClean="0"/>
              <a:t> </a:t>
            </a:r>
            <a:endParaRPr lang="zh-CN" altLang="en-US" dirty="0" smtClean="0"/>
          </a:p>
          <a:p>
            <a:r>
              <a:rPr lang="en-US" dirty="0" smtClean="0"/>
              <a:t> </a:t>
            </a:r>
            <a:endParaRPr lang="zh-CN" altLang="en-US" dirty="0" smtClean="0"/>
          </a:p>
          <a:p>
            <a:pPr fontAlgn="ctr"/>
            <a:r>
              <a:rPr lang="zh-CN" altLang="en-US" dirty="0" smtClean="0"/>
              <a:t>或者把命令行直接写入</a:t>
            </a:r>
            <a:r>
              <a:rPr lang="en-US" dirty="0" smtClean="0"/>
              <a:t> /etc/</a:t>
            </a:r>
            <a:r>
              <a:rPr lang="en-US" dirty="0" err="1" smtClean="0"/>
              <a:t>rc.d</a:t>
            </a:r>
            <a:r>
              <a:rPr lang="en-US" dirty="0" smtClean="0"/>
              <a:t>/</a:t>
            </a:r>
            <a:r>
              <a:rPr lang="en-US" dirty="0" err="1" smtClean="0"/>
              <a:t>rc.local</a:t>
            </a:r>
            <a:r>
              <a:rPr lang="zh-CN" altLang="en-US" dirty="0" smtClean="0"/>
              <a:t>中：</a:t>
            </a:r>
          </a:p>
          <a:p>
            <a:r>
              <a:rPr lang="en-US" dirty="0" smtClean="0"/>
              <a:t> </a:t>
            </a:r>
            <a:endParaRPr lang="zh-CN" altLang="en-US" dirty="0" smtClean="0"/>
          </a:p>
          <a:p>
            <a:r>
              <a:rPr lang="en-US" dirty="0" err="1" smtClean="0"/>
              <a:t>swapon</a:t>
            </a:r>
            <a:r>
              <a:rPr lang="en-US" dirty="0" smtClean="0"/>
              <a:t>  /dev/sda6   </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05192"/>
          </a:xfrm>
        </p:spPr>
        <p:txBody>
          <a:bodyPr>
            <a:normAutofit fontScale="77500" lnSpcReduction="20000"/>
          </a:bodyPr>
          <a:lstStyle/>
          <a:p>
            <a:pPr fontAlgn="ctr"/>
            <a:r>
              <a:rPr lang="en-US" altLang="zh-CN" dirty="0" smtClean="0"/>
              <a:t>【</a:t>
            </a:r>
            <a:r>
              <a:rPr lang="zh-CN" altLang="en-US" dirty="0" smtClean="0"/>
              <a:t>例</a:t>
            </a:r>
            <a:r>
              <a:rPr lang="en-US" b="1" dirty="0" smtClean="0"/>
              <a:t>5-16</a:t>
            </a:r>
            <a:r>
              <a:rPr lang="en-US" altLang="zh-CN" dirty="0" smtClean="0"/>
              <a:t>】</a:t>
            </a:r>
            <a:r>
              <a:rPr lang="en-US" dirty="0" smtClean="0"/>
              <a:t>  </a:t>
            </a:r>
            <a:r>
              <a:rPr lang="zh-CN" altLang="en-US" dirty="0" smtClean="0"/>
              <a:t>如果硬盘不能再分区，也可以创建一个</a:t>
            </a:r>
            <a:r>
              <a:rPr lang="en-US" dirty="0" smtClean="0"/>
              <a:t>swap</a:t>
            </a:r>
            <a:r>
              <a:rPr lang="zh-CN" altLang="en-US" dirty="0" smtClean="0"/>
              <a:t>文件。</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dd</a:t>
            </a:r>
            <a:r>
              <a:rPr lang="en-US" dirty="0" smtClean="0"/>
              <a:t> if=/dev/zero of=/</a:t>
            </a:r>
            <a:r>
              <a:rPr lang="en-US" dirty="0" err="1" smtClean="0"/>
              <a:t>tmp</a:t>
            </a:r>
            <a:r>
              <a:rPr lang="en-US" dirty="0" smtClean="0"/>
              <a:t>/swap </a:t>
            </a:r>
            <a:r>
              <a:rPr lang="en-US" dirty="0" err="1" smtClean="0"/>
              <a:t>bs</a:t>
            </a:r>
            <a:r>
              <a:rPr lang="en-US" dirty="0" smtClean="0"/>
              <a:t>=1024 count=524288 </a:t>
            </a:r>
            <a:r>
              <a:rPr lang="zh-CN" altLang="en-US" dirty="0" smtClean="0"/>
              <a:t>注：创建一个大小为</a:t>
            </a:r>
            <a:r>
              <a:rPr lang="en-US" dirty="0" smtClean="0"/>
              <a:t>512MB</a:t>
            </a:r>
            <a:r>
              <a:rPr lang="zh-CN" altLang="en-US" dirty="0" smtClean="0"/>
              <a:t>的</a:t>
            </a:r>
            <a:r>
              <a:rPr lang="en-US" dirty="0" smtClean="0"/>
              <a:t>swap </a:t>
            </a:r>
            <a:r>
              <a:rPr lang="zh-CN" altLang="en-US" dirty="0" smtClean="0"/>
              <a:t>文件在</a:t>
            </a:r>
            <a:r>
              <a:rPr lang="en-US" dirty="0" smtClean="0"/>
              <a:t>/</a:t>
            </a:r>
            <a:r>
              <a:rPr lang="en-US" dirty="0" err="1" smtClean="0"/>
              <a:t>tmp</a:t>
            </a:r>
            <a:r>
              <a:rPr lang="zh-CN" altLang="en-US" dirty="0" smtClean="0"/>
              <a:t>目录中；用户可以根据自己需要的大小来创建</a:t>
            </a:r>
            <a:r>
              <a:rPr lang="en-US" dirty="0" smtClean="0"/>
              <a:t>swap</a:t>
            </a:r>
            <a:r>
              <a:rPr lang="zh-CN" altLang="en-US" dirty="0" smtClean="0"/>
              <a:t>文件</a:t>
            </a:r>
            <a:r>
              <a:rPr lang="en-US" dirty="0" smtClean="0"/>
              <a:t> </a:t>
            </a:r>
            <a:endParaRPr lang="zh-CN" altLang="en-US" dirty="0" smtClean="0"/>
          </a:p>
          <a:p>
            <a:r>
              <a:rPr lang="en-US" dirty="0" smtClean="0"/>
              <a:t> </a:t>
            </a:r>
            <a:endParaRPr lang="zh-CN" altLang="en-US" dirty="0" smtClean="0"/>
          </a:p>
          <a:p>
            <a:r>
              <a:rPr lang="zh-CN" altLang="en-US" dirty="0" smtClean="0"/>
              <a:t>读入了</a:t>
            </a:r>
            <a:r>
              <a:rPr lang="en-US" dirty="0" smtClean="0"/>
              <a:t> 524288+0 </a:t>
            </a:r>
            <a:r>
              <a:rPr lang="zh-CN" altLang="en-US" dirty="0" smtClean="0"/>
              <a:t>个块</a:t>
            </a:r>
            <a:r>
              <a:rPr lang="en-US" dirty="0" smtClean="0"/>
              <a:t> </a:t>
            </a:r>
            <a:endParaRPr lang="zh-CN" altLang="en-US" dirty="0" smtClean="0"/>
          </a:p>
          <a:p>
            <a:r>
              <a:rPr lang="zh-CN" altLang="en-US" dirty="0" smtClean="0"/>
              <a:t>输出了</a:t>
            </a:r>
            <a:r>
              <a:rPr lang="en-US" dirty="0" smtClean="0"/>
              <a:t> 524288+0 </a:t>
            </a:r>
            <a:r>
              <a:rPr lang="zh-CN" altLang="en-US" dirty="0" smtClean="0"/>
              <a:t>个块</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mkswap</a:t>
            </a:r>
            <a:r>
              <a:rPr lang="en-US" dirty="0" smtClean="0"/>
              <a:t> /</a:t>
            </a:r>
            <a:r>
              <a:rPr lang="en-US" dirty="0" err="1" smtClean="0"/>
              <a:t>tmp</a:t>
            </a:r>
            <a:r>
              <a:rPr lang="en-US" dirty="0" smtClean="0"/>
              <a:t>/swap </a:t>
            </a:r>
            <a:r>
              <a:rPr lang="zh-CN" altLang="en-US" dirty="0" smtClean="0"/>
              <a:t>注：把</a:t>
            </a:r>
            <a:r>
              <a:rPr lang="en-US" dirty="0" smtClean="0"/>
              <a:t>/</a:t>
            </a:r>
            <a:r>
              <a:rPr lang="en-US" dirty="0" err="1" smtClean="0"/>
              <a:t>tmp</a:t>
            </a:r>
            <a:r>
              <a:rPr lang="en-US" dirty="0" smtClean="0"/>
              <a:t>/swap </a:t>
            </a:r>
            <a:r>
              <a:rPr lang="zh-CN" altLang="en-US" dirty="0" smtClean="0"/>
              <a:t>文件，创建成</a:t>
            </a:r>
            <a:r>
              <a:rPr lang="en-US" dirty="0" smtClean="0"/>
              <a:t>swap </a:t>
            </a:r>
            <a:r>
              <a:rPr lang="zh-CN" altLang="en-US" dirty="0" smtClean="0"/>
              <a:t>交换区</a:t>
            </a:r>
            <a:r>
              <a:rPr lang="en-US" dirty="0" smtClean="0"/>
              <a:t>  </a:t>
            </a:r>
            <a:endParaRPr lang="zh-CN" altLang="en-US" dirty="0" smtClean="0"/>
          </a:p>
          <a:p>
            <a:r>
              <a:rPr lang="en-US" dirty="0" smtClean="0"/>
              <a:t>Setting up </a:t>
            </a:r>
            <a:r>
              <a:rPr lang="en-US" dirty="0" err="1" smtClean="0"/>
              <a:t>swapspace</a:t>
            </a:r>
            <a:r>
              <a:rPr lang="en-US" dirty="0" smtClean="0"/>
              <a:t> version 1, size = 536866 </a:t>
            </a:r>
            <a:r>
              <a:rPr lang="en-US" dirty="0" err="1" smtClean="0"/>
              <a:t>kB</a:t>
            </a:r>
            <a:r>
              <a:rPr lang="en-US" dirty="0" smtClean="0"/>
              <a:t> </a:t>
            </a:r>
            <a:endParaRPr lang="zh-CN" altLang="en-US" dirty="0" smtClean="0"/>
          </a:p>
          <a:p>
            <a:r>
              <a:rPr lang="en-US" dirty="0" smtClean="0"/>
              <a:t>no label, UUID=d9d8645d-92cb-4d33-b36e-075bb0a2e278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swapon</a:t>
            </a:r>
            <a:r>
              <a:rPr lang="en-US" dirty="0" smtClean="0"/>
              <a:t> /</a:t>
            </a:r>
            <a:r>
              <a:rPr lang="en-US" dirty="0" err="1" smtClean="0"/>
              <a:t>tmp</a:t>
            </a:r>
            <a:r>
              <a:rPr lang="en-US" dirty="0" smtClean="0"/>
              <a:t>/swap   </a:t>
            </a:r>
            <a:r>
              <a:rPr lang="zh-CN" altLang="en-US" dirty="0" smtClean="0"/>
              <a:t>注：挂载</a:t>
            </a:r>
            <a:r>
              <a:rPr lang="en-US" dirty="0" smtClean="0"/>
              <a:t>swap  </a:t>
            </a:r>
            <a:endParaRPr lang="zh-CN" altLang="en-US" dirty="0" smtClean="0"/>
          </a:p>
          <a:p>
            <a:pPr>
              <a:buNone/>
            </a:pP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214422"/>
            <a:ext cx="8229600" cy="5000660"/>
          </a:xfrm>
        </p:spPr>
        <p:txBody>
          <a:bodyPr>
            <a:normAutofit fontScale="92500" lnSpcReduction="20000"/>
          </a:bodyPr>
          <a:lstStyle/>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swapon</a:t>
            </a:r>
            <a:r>
              <a:rPr lang="en-US" dirty="0" smtClean="0"/>
              <a:t> -s </a:t>
            </a:r>
            <a:endParaRPr lang="zh-CN" altLang="en-US" dirty="0" smtClean="0"/>
          </a:p>
          <a:p>
            <a:r>
              <a:rPr lang="en-US" dirty="0" smtClean="0"/>
              <a:t>Filename Type Size Used Priority </a:t>
            </a:r>
            <a:endParaRPr lang="zh-CN" altLang="en-US" dirty="0" smtClean="0"/>
          </a:p>
          <a:p>
            <a:r>
              <a:rPr lang="en-US" dirty="0" smtClean="0"/>
              <a:t>/dev/hda7 partition 787144 888 -1 </a:t>
            </a:r>
            <a:endParaRPr lang="zh-CN" altLang="en-US" dirty="0" smtClean="0"/>
          </a:p>
          <a:p>
            <a:r>
              <a:rPr lang="en-US" dirty="0" smtClean="0"/>
              <a:t>/</a:t>
            </a:r>
            <a:r>
              <a:rPr lang="en-US" dirty="0" err="1" smtClean="0"/>
              <a:t>tmp</a:t>
            </a:r>
            <a:r>
              <a:rPr lang="en-US" dirty="0" smtClean="0"/>
              <a:t>/swap file 524280 0 -2 </a:t>
            </a:r>
            <a:endParaRPr lang="zh-CN" altLang="en-US" dirty="0" smtClean="0"/>
          </a:p>
          <a:p>
            <a:r>
              <a:rPr lang="en-US" dirty="0" smtClean="0"/>
              <a:t> </a:t>
            </a:r>
            <a:endParaRPr lang="zh-CN" altLang="en-US" dirty="0" smtClean="0"/>
          </a:p>
          <a:p>
            <a:pPr fontAlgn="ctr"/>
            <a:r>
              <a:rPr lang="zh-CN" altLang="en-US" dirty="0" smtClean="0"/>
              <a:t>注意：实际上在安装系统的时候，就已经划分了交换分区。如果在安装系统时没有添加</a:t>
            </a:r>
            <a:r>
              <a:rPr lang="en-US" dirty="0" smtClean="0"/>
              <a:t>swap</a:t>
            </a:r>
            <a:r>
              <a:rPr lang="zh-CN" altLang="en-US" dirty="0" smtClean="0"/>
              <a:t>，可以通过这种办法来添加。</a:t>
            </a:r>
          </a:p>
          <a:p>
            <a:pPr fontAlgn="ctr"/>
            <a:r>
              <a:rPr lang="zh-CN" altLang="en-US" dirty="0" smtClean="0"/>
              <a:t>（</a:t>
            </a:r>
            <a:r>
              <a:rPr lang="en-US" dirty="0" smtClean="0"/>
              <a:t>3</a:t>
            </a:r>
            <a:r>
              <a:rPr lang="zh-CN" altLang="en-US" dirty="0" smtClean="0"/>
              <a:t>）挂载：</a:t>
            </a:r>
          </a:p>
          <a:p>
            <a:pPr fontAlgn="ctr"/>
            <a:r>
              <a:rPr lang="zh-CN" altLang="en-US" dirty="0" smtClean="0"/>
              <a:t>文件系统只有挂载（</a:t>
            </a:r>
            <a:r>
              <a:rPr lang="en-US" dirty="0" smtClean="0"/>
              <a:t>mount</a:t>
            </a:r>
            <a:r>
              <a:rPr lang="zh-CN" altLang="en-US" dirty="0" smtClean="0"/>
              <a:t>）才能使用，但</a:t>
            </a:r>
            <a:r>
              <a:rPr lang="en-US" dirty="0" smtClean="0"/>
              <a:t>UNIX</a:t>
            </a:r>
            <a:r>
              <a:rPr lang="zh-CN" altLang="en-US" dirty="0" smtClean="0"/>
              <a:t>类的操作系统是通过</a:t>
            </a:r>
            <a:r>
              <a:rPr lang="en-US" dirty="0" smtClean="0"/>
              <a:t>mount</a:t>
            </a:r>
            <a:r>
              <a:rPr lang="zh-CN" altLang="en-US" dirty="0" smtClean="0"/>
              <a:t>进行的，挂载文件系统时要有挂载点，比如在安装</a:t>
            </a:r>
            <a:r>
              <a:rPr lang="en-US" dirty="0" smtClean="0"/>
              <a:t>Linux</a:t>
            </a:r>
            <a:r>
              <a:rPr lang="zh-CN" altLang="en-US" dirty="0" smtClean="0"/>
              <a:t>的过程中，有时会提示分区，然后建立文件系统，对于挂载点是，大多选择的是</a:t>
            </a:r>
            <a:r>
              <a:rPr lang="en-US" dirty="0" smtClean="0"/>
              <a:t>/</a:t>
            </a:r>
            <a:r>
              <a:rPr lang="zh-CN" altLang="en-US" dirty="0" smtClean="0"/>
              <a:t>根目录下。但是在</a:t>
            </a:r>
            <a:r>
              <a:rPr lang="en-US" dirty="0" smtClean="0"/>
              <a:t>Linux</a:t>
            </a:r>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733754"/>
          </a:xfrm>
        </p:spPr>
        <p:txBody>
          <a:bodyPr>
            <a:normAutofit fontScale="85000" lnSpcReduction="20000"/>
          </a:bodyPr>
          <a:lstStyle/>
          <a:p>
            <a:r>
              <a:rPr lang="en-US" b="1" dirty="0" smtClean="0"/>
              <a:t>1</a:t>
            </a:r>
            <a:r>
              <a:rPr lang="zh-CN" altLang="en-US" b="1" dirty="0" smtClean="0"/>
              <a:t>．完全免费</a:t>
            </a:r>
          </a:p>
          <a:p>
            <a:pPr fontAlgn="ctr"/>
            <a:r>
              <a:rPr lang="en-US" dirty="0" smtClean="0"/>
              <a:t>Linux</a:t>
            </a:r>
            <a:r>
              <a:rPr lang="zh-CN" altLang="en-US" dirty="0" smtClean="0"/>
              <a:t>是一款免费的操作系统，用户可以通过网络或其他途径免费获得，并可以任意修改其源代码，这是其他的操作系统所做不到的。正是由于这一点，来自全世界的无数程序员参与了</a:t>
            </a:r>
            <a:r>
              <a:rPr lang="en-US" dirty="0" smtClean="0"/>
              <a:t>Linux</a:t>
            </a:r>
            <a:r>
              <a:rPr lang="zh-CN" altLang="en-US" dirty="0" smtClean="0"/>
              <a:t>的修改、编写工作，程序员可以根据自己的兴趣和灵感对其进行改变。这让</a:t>
            </a:r>
            <a:r>
              <a:rPr lang="en-US" dirty="0" smtClean="0"/>
              <a:t>Linux</a:t>
            </a:r>
            <a:r>
              <a:rPr lang="zh-CN" altLang="en-US" dirty="0" smtClean="0"/>
              <a:t>吸收了无数程序员的精华，不断壮大。</a:t>
            </a:r>
          </a:p>
          <a:p>
            <a:r>
              <a:rPr lang="en-US" b="1" dirty="0" smtClean="0"/>
              <a:t>2</a:t>
            </a:r>
            <a:r>
              <a:rPr lang="zh-CN" altLang="en-US" b="1" dirty="0" smtClean="0"/>
              <a:t>．开放性</a:t>
            </a:r>
          </a:p>
          <a:p>
            <a:pPr fontAlgn="ctr"/>
            <a:r>
              <a:rPr lang="zh-CN" altLang="en-US" dirty="0" smtClean="0"/>
              <a:t>开放性是指系统遵循世界标准规范，特别是遵循开放系统互连（</a:t>
            </a:r>
            <a:r>
              <a:rPr lang="en-US" dirty="0" smtClean="0"/>
              <a:t>OSI</a:t>
            </a:r>
            <a:r>
              <a:rPr lang="zh-CN" altLang="en-US" dirty="0" smtClean="0"/>
              <a:t>）国际标准。凡是遵循国际标准开发的硬件和软件，都能彼此兼容，可方便地实现互连。</a:t>
            </a:r>
          </a:p>
          <a:p>
            <a:r>
              <a:rPr lang="en-US" b="1" dirty="0" smtClean="0"/>
              <a:t>3</a:t>
            </a:r>
            <a:r>
              <a:rPr lang="zh-CN" altLang="en-US" b="1" dirty="0" smtClean="0"/>
              <a:t>．支持多用户访问和多任务编程</a:t>
            </a:r>
            <a:r>
              <a:rPr lang="en-US" b="1" dirty="0" smtClean="0"/>
              <a:t> </a:t>
            </a:r>
            <a:endParaRPr lang="zh-CN" altLang="en-US" b="1" dirty="0" smtClean="0"/>
          </a:p>
          <a:p>
            <a:pPr fontAlgn="ctr"/>
            <a:r>
              <a:rPr lang="en-US" dirty="0" smtClean="0"/>
              <a:t>Linux</a:t>
            </a:r>
            <a:r>
              <a:rPr lang="zh-CN" altLang="en-US" dirty="0" smtClean="0"/>
              <a:t>是一个多用户操作系统，它允许多个用户同时访问系统而不会造成用户</a:t>
            </a:r>
            <a:endParaRPr lang="zh-CN" altLang="en-US" dirty="0"/>
          </a:p>
        </p:txBody>
      </p:sp>
      <p:sp>
        <p:nvSpPr>
          <p:cNvPr id="2" name="标题 1"/>
          <p:cNvSpPr>
            <a:spLocks noGrp="1"/>
          </p:cNvSpPr>
          <p:nvPr>
            <p:ph type="title"/>
          </p:nvPr>
        </p:nvSpPr>
        <p:spPr/>
        <p:txBody>
          <a:bodyPr>
            <a:normAutofit/>
          </a:bodyPr>
          <a:lstStyle/>
          <a:p>
            <a:r>
              <a:rPr lang="en-US" altLang="en-US" dirty="0" smtClean="0"/>
              <a:t> Linux</a:t>
            </a:r>
            <a:r>
              <a:rPr lang="zh-CN" altLang="en-US" dirty="0" smtClean="0"/>
              <a:t>介绍</a:t>
            </a:r>
            <a:r>
              <a:rPr lang="en-US" altLang="en-US" dirty="0" smtClean="0"/>
              <a:t>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zh-CN" altLang="en-US" dirty="0" smtClean="0"/>
              <a:t>系统的使用过程中，也会挂载其他的硬盘分区，也要选中挂载点，挂载点通常是一个空置的目录，最好是自建的空置目录。</a:t>
            </a:r>
          </a:p>
          <a:p>
            <a:pPr fontAlgn="ctr"/>
            <a:r>
              <a:rPr lang="zh-CN" altLang="en-US" dirty="0" smtClean="0"/>
              <a:t>挂载文件系统，目前有两种方法，一是通过</a:t>
            </a:r>
            <a:r>
              <a:rPr lang="en-US" dirty="0" smtClean="0"/>
              <a:t> mount</a:t>
            </a:r>
            <a:r>
              <a:rPr lang="zh-CN" altLang="en-US" dirty="0" smtClean="0"/>
              <a:t>来挂载，另一种方法是通过</a:t>
            </a:r>
            <a:r>
              <a:rPr lang="en-US" dirty="0" smtClean="0"/>
              <a:t>/etc/</a:t>
            </a:r>
            <a:r>
              <a:rPr lang="en-US" dirty="0" err="1" smtClean="0"/>
              <a:t>fstab</a:t>
            </a:r>
            <a:r>
              <a:rPr lang="zh-CN" altLang="en-US" dirty="0" smtClean="0"/>
              <a:t>文件来开机自动挂载。</a:t>
            </a:r>
          </a:p>
          <a:p>
            <a:pPr fontAlgn="ctr"/>
            <a:r>
              <a:rPr lang="zh-CN" altLang="en-US" dirty="0" smtClean="0"/>
              <a:t>① 通过</a:t>
            </a:r>
            <a:r>
              <a:rPr lang="en-US" dirty="0" smtClean="0"/>
              <a:t>mount</a:t>
            </a:r>
            <a:r>
              <a:rPr lang="zh-CN" altLang="en-US" dirty="0" smtClean="0"/>
              <a:t>来挂载磁盘分区（或存储设备）。</a:t>
            </a:r>
          </a:p>
          <a:p>
            <a:pPr fontAlgn="ctr"/>
            <a:r>
              <a:rPr lang="zh-CN" altLang="en-US" dirty="0" smtClean="0"/>
              <a:t>挂载文件系统的命令格式：</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mount  [-t  </a:t>
            </a:r>
            <a:r>
              <a:rPr lang="zh-CN" altLang="en-US" dirty="0" smtClean="0"/>
              <a:t>文件系统</a:t>
            </a:r>
            <a:r>
              <a:rPr lang="en-US" dirty="0" smtClean="0"/>
              <a:t> ]  [-o  </a:t>
            </a:r>
            <a:r>
              <a:rPr lang="zh-CN" altLang="en-US" dirty="0" smtClean="0"/>
              <a:t>选项</a:t>
            </a:r>
            <a:r>
              <a:rPr lang="en-US" dirty="0" smtClean="0"/>
              <a:t>]  </a:t>
            </a:r>
            <a:r>
              <a:rPr lang="zh-CN" altLang="en-US" dirty="0" smtClean="0"/>
              <a:t>设备</a:t>
            </a:r>
            <a:r>
              <a:rPr lang="en-US" dirty="0" smtClean="0"/>
              <a:t>  </a:t>
            </a:r>
            <a:r>
              <a:rPr lang="zh-CN" altLang="en-US" dirty="0" smtClean="0"/>
              <a:t>目录</a:t>
            </a:r>
            <a:r>
              <a:rPr lang="en-US" dirty="0" smtClean="0"/>
              <a:t> </a:t>
            </a:r>
            <a:endParaRPr lang="zh-CN" altLang="en-US" dirty="0" smtClean="0"/>
          </a:p>
          <a:p>
            <a:r>
              <a:rPr lang="en-US" dirty="0" smtClean="0"/>
              <a:t>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注：“</a:t>
            </a:r>
            <a:r>
              <a:rPr lang="en-US" dirty="0" smtClean="0"/>
              <a:t>-t</a:t>
            </a:r>
            <a:r>
              <a:rPr lang="zh-CN" altLang="en-US" dirty="0" smtClean="0"/>
              <a:t>”参数用来指定文件系统的类型，一般的情况下不必指定，有时在</a:t>
            </a:r>
            <a:r>
              <a:rPr lang="en-US" dirty="0" smtClean="0"/>
              <a:t>-t</a:t>
            </a:r>
            <a:r>
              <a:rPr lang="zh-CN" altLang="en-US" dirty="0" smtClean="0"/>
              <a:t>后面跟</a:t>
            </a:r>
            <a:r>
              <a:rPr lang="en-US" dirty="0" smtClean="0"/>
              <a:t>ext3</a:t>
            </a:r>
            <a:r>
              <a:rPr lang="zh-CN" altLang="en-US" dirty="0" smtClean="0"/>
              <a:t>、</a:t>
            </a:r>
            <a:r>
              <a:rPr lang="en-US" dirty="0" smtClean="0"/>
              <a:t>ext2</a:t>
            </a:r>
            <a:r>
              <a:rPr lang="zh-CN" altLang="en-US" dirty="0" smtClean="0"/>
              <a:t>、</a:t>
            </a:r>
            <a:r>
              <a:rPr lang="en-US" dirty="0" err="1" smtClean="0"/>
              <a:t>reiserfs</a:t>
            </a:r>
            <a:r>
              <a:rPr lang="zh-CN" altLang="en-US" dirty="0" smtClean="0"/>
              <a:t>、</a:t>
            </a:r>
            <a:r>
              <a:rPr lang="en-US" dirty="0" err="1" smtClean="0"/>
              <a:t>vfat</a:t>
            </a:r>
            <a:r>
              <a:rPr lang="zh-CN" altLang="en-US" dirty="0" smtClean="0"/>
              <a:t>、</a:t>
            </a:r>
            <a:r>
              <a:rPr lang="en-US" dirty="0" err="1" smtClean="0"/>
              <a:t>ntfs</a:t>
            </a:r>
            <a:r>
              <a:rPr lang="zh-CN" altLang="en-US" dirty="0" smtClean="0"/>
              <a:t>等，其中</a:t>
            </a:r>
            <a:r>
              <a:rPr lang="en-US" dirty="0" err="1" smtClean="0"/>
              <a:t>vfat</a:t>
            </a:r>
            <a:r>
              <a:rPr lang="zh-CN" altLang="en-US" dirty="0" smtClean="0"/>
              <a:t>是</a:t>
            </a:r>
            <a:r>
              <a:rPr lang="en-US" dirty="0" smtClean="0"/>
              <a:t>fat32</a:t>
            </a:r>
            <a:r>
              <a:rPr lang="zh-CN" altLang="en-US" dirty="0" smtClean="0"/>
              <a:t>和</a:t>
            </a:r>
            <a:r>
              <a:rPr lang="en-US" dirty="0" smtClean="0"/>
              <a:t>fat16</a:t>
            </a:r>
            <a:r>
              <a:rPr lang="zh-CN" altLang="en-US" dirty="0" smtClean="0"/>
              <a:t>分区文件系统所所用的参数；如果忘记了文件系统，也可以在</a:t>
            </a:r>
            <a:r>
              <a:rPr lang="en-US" dirty="0" smtClean="0"/>
              <a:t>-t</a:t>
            </a:r>
            <a:r>
              <a:rPr lang="zh-CN" altLang="en-US" dirty="0" smtClean="0"/>
              <a:t>后面加</a:t>
            </a:r>
            <a:r>
              <a:rPr lang="en-US" dirty="0" smtClean="0"/>
              <a:t>auto</a:t>
            </a:r>
            <a:r>
              <a:rPr lang="zh-CN" altLang="en-US" dirty="0" smtClean="0"/>
              <a:t>；“</a:t>
            </a:r>
            <a:r>
              <a:rPr lang="en-US" dirty="0" smtClean="0"/>
              <a:t>-o</a:t>
            </a:r>
            <a:r>
              <a:rPr lang="zh-CN" altLang="en-US" dirty="0" smtClean="0"/>
              <a:t>”的主要选项有权限、用户、磁盘限额、语言编码等，但语言编码的选项，大多用于</a:t>
            </a:r>
            <a:r>
              <a:rPr lang="en-US" dirty="0" err="1" smtClean="0"/>
              <a:t>vfat</a:t>
            </a:r>
            <a:r>
              <a:rPr lang="zh-CN" altLang="en-US" dirty="0" smtClean="0"/>
              <a:t>和</a:t>
            </a:r>
            <a:r>
              <a:rPr lang="en-US" dirty="0" err="1" smtClean="0"/>
              <a:t>ntfs</a:t>
            </a:r>
            <a:r>
              <a:rPr lang="zh-CN" altLang="en-US" dirty="0" smtClean="0"/>
              <a:t>文件系统，由于选项太多，可以通过查看</a:t>
            </a:r>
            <a:r>
              <a:rPr lang="en-US" dirty="0" smtClean="0"/>
              <a:t>man mount</a:t>
            </a:r>
            <a:r>
              <a:rPr lang="zh-CN" altLang="en-US" dirty="0" smtClean="0"/>
              <a:t>来使用；“设备”是指存储设备，如</a:t>
            </a:r>
            <a:r>
              <a:rPr lang="en-US" dirty="0" smtClean="0"/>
              <a:t>/dev/hda1</a:t>
            </a:r>
            <a:r>
              <a:rPr lang="zh-CN" altLang="en-US" dirty="0" smtClean="0"/>
              <a:t>，</a:t>
            </a:r>
            <a:r>
              <a:rPr lang="en-US" dirty="0" smtClean="0"/>
              <a:t>/dev/sda1</a:t>
            </a:r>
            <a:r>
              <a:rPr lang="zh-CN" altLang="en-US" dirty="0" smtClean="0"/>
              <a:t>，</a:t>
            </a:r>
            <a:r>
              <a:rPr lang="en-US" dirty="0" err="1" smtClean="0"/>
              <a:t>cdrom</a:t>
            </a:r>
            <a:r>
              <a:rPr lang="zh-CN" altLang="en-US" dirty="0" smtClean="0"/>
              <a:t>等，至于系统中有哪些存储设备，主要通过</a:t>
            </a:r>
            <a:r>
              <a:rPr lang="en-US" dirty="0" err="1" smtClean="0"/>
              <a:t>fdisk</a:t>
            </a:r>
            <a:r>
              <a:rPr lang="en-US" dirty="0" smtClean="0"/>
              <a:t>–l</a:t>
            </a:r>
            <a:r>
              <a:rPr lang="zh-CN" altLang="en-US" dirty="0" smtClean="0"/>
              <a:t>查看或者通过查看</a:t>
            </a:r>
            <a:r>
              <a:rPr lang="en-US" dirty="0" smtClean="0"/>
              <a:t>/etc/</a:t>
            </a:r>
            <a:r>
              <a:rPr lang="en-US" dirty="0" err="1" smtClean="0"/>
              <a:t>fstab</a:t>
            </a:r>
            <a:r>
              <a:rPr lang="zh-CN" altLang="en-US" dirty="0" smtClean="0"/>
              <a:t>以及</a:t>
            </a:r>
            <a:r>
              <a:rPr lang="en-US" dirty="0" err="1" smtClean="0"/>
              <a:t>dmesg</a:t>
            </a:r>
            <a:r>
              <a:rPr lang="zh-CN" altLang="en-US" dirty="0" smtClean="0"/>
              <a:t>。一般情况下光驱设备是</a:t>
            </a:r>
            <a:r>
              <a:rPr lang="en-US" dirty="0" smtClean="0"/>
              <a:t>/dev/</a:t>
            </a:r>
            <a:r>
              <a:rPr lang="en-US" dirty="0" err="1" smtClean="0"/>
              <a:t>cdrom</a:t>
            </a:r>
            <a:r>
              <a:rPr lang="zh-CN" altLang="en-US" dirty="0" smtClean="0"/>
              <a:t>，软驱设备是</a:t>
            </a:r>
            <a:r>
              <a:rPr lang="en-US" dirty="0" smtClean="0"/>
              <a:t>/dev/fd0</a:t>
            </a:r>
            <a:r>
              <a:rPr lang="zh-CN" altLang="en-US" dirty="0" smtClean="0"/>
              <a:t>，硬盘及移动硬盘以</a:t>
            </a:r>
            <a:r>
              <a:rPr lang="en-US" dirty="0" err="1" smtClean="0"/>
              <a:t>fdisk</a:t>
            </a:r>
            <a:r>
              <a:rPr lang="en-US" dirty="0" smtClean="0"/>
              <a:t> -l</a:t>
            </a:r>
            <a:r>
              <a:rPr lang="zh-CN" altLang="en-US" dirty="0" smtClean="0"/>
              <a:t>的输出为准。 </a:t>
            </a:r>
          </a:p>
          <a:p>
            <a:pPr fontAlgn="ctr"/>
            <a:r>
              <a:rPr lang="en-US" dirty="0" smtClean="0"/>
              <a:t>a</a:t>
            </a:r>
            <a:r>
              <a:rPr lang="zh-CN" altLang="en-US" dirty="0" smtClean="0"/>
              <a:t>．对光驱和软驱的挂载：</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mount /dev/</a:t>
            </a:r>
            <a:r>
              <a:rPr lang="en-US" dirty="0" err="1" smtClean="0"/>
              <a:t>cdrom</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mount /dev/fd0 </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第</a:t>
            </a:r>
            <a:r>
              <a:rPr lang="en-US" dirty="0" smtClean="0"/>
              <a:t>1</a:t>
            </a:r>
            <a:r>
              <a:rPr lang="zh-CN" altLang="en-US" dirty="0" smtClean="0"/>
              <a:t>行是</a:t>
            </a:r>
            <a:r>
              <a:rPr lang="en-US" dirty="0" smtClean="0"/>
              <a:t>mount</a:t>
            </a:r>
            <a:r>
              <a:rPr lang="zh-CN" altLang="en-US" dirty="0" smtClean="0"/>
              <a:t>的光驱，至于</a:t>
            </a:r>
            <a:r>
              <a:rPr lang="en-US" dirty="0" smtClean="0"/>
              <a:t>mount</a:t>
            </a:r>
            <a:r>
              <a:rPr lang="zh-CN" altLang="en-US" dirty="0" smtClean="0"/>
              <a:t>的位置，可以通过</a:t>
            </a:r>
            <a:r>
              <a:rPr lang="en-US" dirty="0" smtClean="0"/>
              <a:t>/etc/</a:t>
            </a:r>
            <a:r>
              <a:rPr lang="en-US" dirty="0" err="1" smtClean="0"/>
              <a:t>fstab</a:t>
            </a:r>
            <a:r>
              <a:rPr lang="zh-CN" altLang="en-US" dirty="0" smtClean="0"/>
              <a:t>来查看，同理软驱</a:t>
            </a:r>
            <a:r>
              <a:rPr lang="en-US" dirty="0" smtClean="0"/>
              <a:t>/dev/fd0</a:t>
            </a:r>
            <a:r>
              <a:rPr lang="zh-CN" altLang="en-US" dirty="0" smtClean="0"/>
              <a:t>设备也是如此，比如在</a:t>
            </a:r>
            <a:r>
              <a:rPr lang="en-US" dirty="0" smtClean="0"/>
              <a:t>/etc/</a:t>
            </a:r>
            <a:r>
              <a:rPr lang="en-US" dirty="0" err="1" smtClean="0"/>
              <a:t>fstab</a:t>
            </a:r>
            <a:r>
              <a:rPr lang="zh-CN" altLang="en-US" dirty="0" smtClean="0"/>
              <a:t>中可以看到：</a:t>
            </a:r>
          </a:p>
          <a:p>
            <a:r>
              <a:rPr lang="en-US" dirty="0" smtClean="0"/>
              <a:t> </a:t>
            </a:r>
            <a:endParaRPr lang="zh-CN" altLang="en-US" dirty="0" smtClean="0"/>
          </a:p>
          <a:p>
            <a:r>
              <a:rPr lang="en-US" dirty="0" smtClean="0"/>
              <a:t>/dev/</a:t>
            </a:r>
            <a:r>
              <a:rPr lang="en-US" dirty="0" err="1" smtClean="0"/>
              <a:t>hdc</a:t>
            </a:r>
            <a:r>
              <a:rPr lang="en-US" dirty="0" smtClean="0"/>
              <a:t>  /media/</a:t>
            </a:r>
            <a:r>
              <a:rPr lang="en-US" dirty="0" err="1" smtClean="0"/>
              <a:t>cdrecorder</a:t>
            </a:r>
            <a:r>
              <a:rPr lang="en-US" dirty="0" smtClean="0"/>
              <a:t>   auto    </a:t>
            </a:r>
            <a:r>
              <a:rPr lang="en-US" dirty="0" err="1" smtClean="0"/>
              <a:t>users,exec,noauto,managed</a:t>
            </a:r>
            <a:r>
              <a:rPr lang="en-US" dirty="0" smtClean="0"/>
              <a:t> 0 0 </a:t>
            </a:r>
            <a:endParaRPr lang="zh-CN" altLang="en-US" dirty="0" smtClean="0"/>
          </a:p>
          <a:p>
            <a:r>
              <a:rPr lang="en-US" dirty="0" smtClean="0"/>
              <a:t> </a:t>
            </a:r>
            <a:endParaRPr lang="zh-CN" altLang="en-US" dirty="0" smtClean="0"/>
          </a:p>
          <a:p>
            <a:pPr fontAlgn="ctr"/>
            <a:r>
              <a:rPr lang="zh-CN" altLang="en-US" dirty="0" smtClean="0"/>
              <a:t>由上面可以看出，光盘被</a:t>
            </a:r>
            <a:r>
              <a:rPr lang="en-US" dirty="0" smtClean="0"/>
              <a:t>mount</a:t>
            </a:r>
            <a:r>
              <a:rPr lang="zh-CN" altLang="en-US" dirty="0" smtClean="0"/>
              <a:t>到了</a:t>
            </a:r>
            <a:r>
              <a:rPr lang="en-US" dirty="0" smtClean="0"/>
              <a:t>/media/</a:t>
            </a:r>
            <a:r>
              <a:rPr lang="en-US" dirty="0" err="1" smtClean="0"/>
              <a:t>cdrecorder</a:t>
            </a:r>
            <a:r>
              <a:rPr lang="zh-CN" altLang="en-US" dirty="0" smtClean="0"/>
              <a:t>目录下，但也可以指定</a:t>
            </a:r>
            <a:r>
              <a:rPr lang="en-US" dirty="0" err="1" smtClean="0"/>
              <a:t>cdrom</a:t>
            </a:r>
            <a:r>
              <a:rPr lang="zh-CN" altLang="en-US" dirty="0" smtClean="0"/>
              <a:t>挂载的位置，比如挂载到</a:t>
            </a:r>
            <a:r>
              <a:rPr lang="en-US" dirty="0" smtClean="0"/>
              <a:t>/</a:t>
            </a:r>
            <a:r>
              <a:rPr lang="en-US" dirty="0" err="1" smtClean="0"/>
              <a:t>mnt</a:t>
            </a:r>
            <a:r>
              <a:rPr lang="en-US" dirty="0" smtClean="0"/>
              <a:t>/</a:t>
            </a:r>
            <a:r>
              <a:rPr lang="en-US" dirty="0" err="1" smtClean="0"/>
              <a:t>cdrom</a:t>
            </a:r>
            <a:r>
              <a:rPr lang="zh-CN" altLang="en-US" dirty="0" smtClean="0"/>
              <a:t>下，可以通过这样来挂载光驱：</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a:t>
            </a:r>
            <a:r>
              <a:rPr lang="en-US" dirty="0" err="1" smtClean="0"/>
              <a:t>mkdir</a:t>
            </a:r>
            <a:r>
              <a:rPr lang="en-US" dirty="0" smtClean="0"/>
              <a:t> /</a:t>
            </a:r>
            <a:r>
              <a:rPr lang="en-US" dirty="0" err="1" smtClean="0"/>
              <a:t>mnt</a:t>
            </a:r>
            <a:r>
              <a:rPr lang="en-US" dirty="0" smtClean="0"/>
              <a:t>/</a:t>
            </a:r>
            <a:r>
              <a:rPr lang="en-US" dirty="0" err="1" smtClean="0"/>
              <a:t>cdrom</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mount /dev/</a:t>
            </a:r>
            <a:r>
              <a:rPr lang="en-US" dirty="0" err="1" smtClean="0"/>
              <a:t>cdrom</a:t>
            </a:r>
            <a:r>
              <a:rPr lang="en-US" dirty="0" smtClean="0"/>
              <a:t>  /</a:t>
            </a:r>
            <a:r>
              <a:rPr lang="en-US" dirty="0" err="1" smtClean="0"/>
              <a:t>mnt</a:t>
            </a:r>
            <a:r>
              <a:rPr lang="en-US" dirty="0" smtClean="0"/>
              <a:t>/</a:t>
            </a:r>
            <a:r>
              <a:rPr lang="en-US" dirty="0" err="1" smtClean="0"/>
              <a:t>cdrom</a:t>
            </a:r>
            <a:r>
              <a:rPr lang="en-US" dirty="0" smtClean="0"/>
              <a:t>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这里首先创建一个目录，然后再执行</a:t>
            </a:r>
            <a:r>
              <a:rPr lang="en-US" dirty="0" smtClean="0"/>
              <a:t>mount</a:t>
            </a:r>
            <a:r>
              <a:rPr lang="zh-CN" altLang="en-US" dirty="0" smtClean="0"/>
              <a:t>命令，这样</a:t>
            </a:r>
            <a:r>
              <a:rPr lang="en-US" dirty="0" err="1" smtClean="0"/>
              <a:t>cdrom</a:t>
            </a:r>
            <a:r>
              <a:rPr lang="zh-CN" altLang="en-US" dirty="0" smtClean="0"/>
              <a:t>就挂载到</a:t>
            </a:r>
            <a:r>
              <a:rPr lang="en-US" dirty="0" smtClean="0"/>
              <a:t> /</a:t>
            </a:r>
            <a:r>
              <a:rPr lang="en-US" dirty="0" err="1" smtClean="0"/>
              <a:t>mnt</a:t>
            </a:r>
            <a:r>
              <a:rPr lang="en-US" dirty="0" smtClean="0"/>
              <a:t>/</a:t>
            </a:r>
            <a:r>
              <a:rPr lang="en-US" dirty="0" err="1" smtClean="0"/>
              <a:t>cdrom</a:t>
            </a:r>
            <a:r>
              <a:rPr lang="zh-CN" altLang="en-US" dirty="0" smtClean="0"/>
              <a:t>下了，于是就可以在</a:t>
            </a:r>
            <a:r>
              <a:rPr lang="en-US" dirty="0" smtClean="0"/>
              <a:t>/</a:t>
            </a:r>
            <a:r>
              <a:rPr lang="en-US" dirty="0" err="1" smtClean="0"/>
              <a:t>mnt</a:t>
            </a:r>
            <a:r>
              <a:rPr lang="en-US" dirty="0" smtClean="0"/>
              <a:t>/</a:t>
            </a:r>
            <a:r>
              <a:rPr lang="en-US" dirty="0" err="1" smtClean="0"/>
              <a:t>cdrom</a:t>
            </a:r>
            <a:r>
              <a:rPr lang="zh-CN" altLang="en-US" dirty="0" smtClean="0"/>
              <a:t>中查看光盘中的资料和文件。有时设备是</a:t>
            </a:r>
            <a:r>
              <a:rPr lang="en-US" dirty="0" smtClean="0"/>
              <a:t>COMBO</a:t>
            </a:r>
            <a:r>
              <a:rPr lang="zh-CN" altLang="en-US" dirty="0" smtClean="0"/>
              <a:t>的，有支持</a:t>
            </a:r>
            <a:r>
              <a:rPr lang="en-US" dirty="0" err="1" smtClean="0"/>
              <a:t>dvd</a:t>
            </a:r>
            <a:r>
              <a:rPr lang="zh-CN" altLang="en-US" dirty="0" smtClean="0"/>
              <a:t>、</a:t>
            </a:r>
            <a:r>
              <a:rPr lang="en-US" dirty="0" err="1" smtClean="0"/>
              <a:t>cd</a:t>
            </a:r>
            <a:r>
              <a:rPr lang="zh-CN" altLang="en-US" dirty="0" smtClean="0"/>
              <a:t>还能支持刻录的，因此最好先查看一下光驱设备，主要有两个方法，一是通过查看</a:t>
            </a:r>
            <a:r>
              <a:rPr lang="en-US" dirty="0" smtClean="0"/>
              <a:t>/etc/</a:t>
            </a:r>
            <a:r>
              <a:rPr lang="en-US" dirty="0" err="1" smtClean="0"/>
              <a:t>fstab</a:t>
            </a:r>
            <a:r>
              <a:rPr lang="zh-CN" altLang="en-US" dirty="0" smtClean="0"/>
              <a:t>文件，二是通过</a:t>
            </a:r>
            <a:r>
              <a:rPr lang="en-US" dirty="0" err="1" smtClean="0"/>
              <a:t>ls</a:t>
            </a:r>
            <a:r>
              <a:rPr lang="en-US" dirty="0" smtClean="0"/>
              <a:t> -l</a:t>
            </a:r>
            <a:r>
              <a:rPr lang="zh-CN" altLang="en-US" dirty="0" smtClean="0"/>
              <a:t>来查看，比如在</a:t>
            </a:r>
            <a:r>
              <a:rPr lang="en-US" dirty="0" smtClean="0"/>
              <a:t>/etc/</a:t>
            </a:r>
            <a:r>
              <a:rPr lang="en-US" dirty="0" err="1" smtClean="0"/>
              <a:t>fstab</a:t>
            </a:r>
            <a:r>
              <a:rPr lang="zh-CN" altLang="en-US" dirty="0" smtClean="0"/>
              <a:t>中查看到类似下面的一行：</a:t>
            </a:r>
          </a:p>
          <a:p>
            <a:r>
              <a:rPr lang="en-US" dirty="0" smtClean="0"/>
              <a:t> </a:t>
            </a:r>
            <a:endParaRPr lang="zh-CN" altLang="en-US" dirty="0" smtClean="0"/>
          </a:p>
          <a:p>
            <a:r>
              <a:rPr lang="en-US" dirty="0" smtClean="0"/>
              <a:t>/dev/</a:t>
            </a:r>
            <a:r>
              <a:rPr lang="en-US" dirty="0" err="1" smtClean="0"/>
              <a:t>hdc</a:t>
            </a:r>
            <a:r>
              <a:rPr lang="en-US" dirty="0" smtClean="0"/>
              <a:t>  /media/</a:t>
            </a:r>
            <a:r>
              <a:rPr lang="en-US" dirty="0" err="1" smtClean="0"/>
              <a:t>cdrecorder</a:t>
            </a:r>
            <a:r>
              <a:rPr lang="en-US" dirty="0" smtClean="0"/>
              <a:t>   auto    </a:t>
            </a:r>
            <a:r>
              <a:rPr lang="en-US" dirty="0" err="1" smtClean="0"/>
              <a:t>users,exec,noauto,managed</a:t>
            </a:r>
            <a:r>
              <a:rPr lang="en-US" dirty="0" smtClean="0"/>
              <a:t> 0 0 </a:t>
            </a:r>
            <a:endParaRPr lang="zh-CN" altLang="en-US" dirty="0" smtClean="0"/>
          </a:p>
          <a:p>
            <a:r>
              <a:rPr lang="en-US" dirty="0" smtClean="0"/>
              <a:t> </a:t>
            </a:r>
            <a:endParaRPr lang="zh-CN" altLang="en-US" dirty="0" smtClean="0"/>
          </a:p>
          <a:p>
            <a:pPr fontAlgn="ctr"/>
            <a:r>
              <a:rPr lang="zh-CN" altLang="en-US" dirty="0" smtClean="0"/>
              <a:t>通过查看可以知道</a:t>
            </a:r>
            <a:r>
              <a:rPr lang="en-US" dirty="0" err="1" smtClean="0"/>
              <a:t>hdc</a:t>
            </a:r>
            <a:r>
              <a:rPr lang="zh-CN" altLang="en-US" dirty="0" smtClean="0"/>
              <a:t>是</a:t>
            </a:r>
            <a:r>
              <a:rPr lang="en-US" dirty="0" err="1" smtClean="0"/>
              <a:t>cdrom</a:t>
            </a:r>
            <a:r>
              <a:rPr lang="zh-CN" altLang="en-US" dirty="0" smtClean="0"/>
              <a:t>也是</a:t>
            </a:r>
            <a:r>
              <a:rPr lang="en-US" dirty="0" err="1" smtClean="0"/>
              <a:t>dvdrom</a:t>
            </a:r>
            <a:r>
              <a:rPr lang="zh-CN" altLang="en-US" dirty="0" smtClean="0"/>
              <a:t>的设备，更是</a:t>
            </a:r>
            <a:r>
              <a:rPr lang="en-US" dirty="0" err="1" smtClean="0"/>
              <a:t>cdrecorder</a:t>
            </a:r>
            <a:r>
              <a:rPr lang="zh-CN" altLang="en-US" dirty="0" smtClean="0"/>
              <a:t>的设备，为了验证可以用</a:t>
            </a:r>
            <a:r>
              <a:rPr lang="en-US" dirty="0" err="1" smtClean="0"/>
              <a:t>ls</a:t>
            </a:r>
            <a:r>
              <a:rPr lang="en-US" dirty="0" smtClean="0"/>
              <a:t> -l</a:t>
            </a:r>
            <a:r>
              <a:rPr lang="zh-CN" altLang="en-US" dirty="0" smtClean="0"/>
              <a:t>来列文件。例如：</a:t>
            </a:r>
          </a:p>
          <a:p>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ls</a:t>
            </a:r>
            <a:r>
              <a:rPr lang="en-US" dirty="0" smtClean="0"/>
              <a:t> -</a:t>
            </a:r>
            <a:r>
              <a:rPr lang="en-US" dirty="0" err="1" smtClean="0"/>
              <a:t>lh</a:t>
            </a:r>
            <a:r>
              <a:rPr lang="en-US" dirty="0" smtClean="0"/>
              <a:t> /dev/</a:t>
            </a:r>
            <a:r>
              <a:rPr lang="en-US" dirty="0" err="1" smtClean="0"/>
              <a:t>dvd</a:t>
            </a:r>
            <a:r>
              <a:rPr lang="en-US" dirty="0" smtClean="0"/>
              <a:t>* </a:t>
            </a:r>
            <a:endParaRPr lang="zh-CN" altLang="en-US" dirty="0" smtClean="0"/>
          </a:p>
          <a:p>
            <a:r>
              <a:rPr lang="en-US" dirty="0" err="1" smtClean="0"/>
              <a:t>lrwxrwxrwx</a:t>
            </a:r>
            <a:r>
              <a:rPr lang="en-US" dirty="0" smtClean="0"/>
              <a:t>  1 root </a:t>
            </a:r>
            <a:r>
              <a:rPr lang="en-US" dirty="0" err="1" smtClean="0"/>
              <a:t>root</a:t>
            </a:r>
            <a:r>
              <a:rPr lang="en-US" dirty="0" smtClean="0"/>
              <a:t> 3 2005-09-13  /dev/</a:t>
            </a:r>
            <a:r>
              <a:rPr lang="en-US" dirty="0" err="1" smtClean="0"/>
              <a:t>dvd</a:t>
            </a:r>
            <a:r>
              <a:rPr lang="en-US" dirty="0" smtClean="0"/>
              <a:t> -&gt; </a:t>
            </a:r>
            <a:r>
              <a:rPr lang="en-US" dirty="0" err="1" smtClean="0"/>
              <a:t>hdc</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ls</a:t>
            </a:r>
            <a:r>
              <a:rPr lang="en-US" dirty="0" smtClean="0"/>
              <a:t> -</a:t>
            </a:r>
            <a:r>
              <a:rPr lang="en-US" dirty="0" err="1" smtClean="0"/>
              <a:t>lh</a:t>
            </a:r>
            <a:r>
              <a:rPr lang="en-US" dirty="0" smtClean="0"/>
              <a:t> /dev/</a:t>
            </a:r>
            <a:r>
              <a:rPr lang="en-US" dirty="0" err="1" smtClean="0"/>
              <a:t>cdrom</a:t>
            </a:r>
            <a:r>
              <a:rPr lang="en-US" dirty="0" smtClean="0"/>
              <a:t> </a:t>
            </a:r>
            <a:endParaRPr lang="zh-CN" altLang="en-US" dirty="0" smtClean="0"/>
          </a:p>
          <a:p>
            <a:r>
              <a:rPr lang="en-US" dirty="0" err="1" smtClean="0"/>
              <a:t>lrwxrwxrwx</a:t>
            </a:r>
            <a:r>
              <a:rPr lang="en-US" dirty="0" smtClean="0"/>
              <a:t>  1 root </a:t>
            </a:r>
            <a:r>
              <a:rPr lang="en-US" dirty="0" err="1" smtClean="0"/>
              <a:t>root</a:t>
            </a:r>
            <a:r>
              <a:rPr lang="en-US" dirty="0" smtClean="0"/>
              <a:t> 3 2005-09-13  /dev/</a:t>
            </a:r>
            <a:r>
              <a:rPr lang="en-US" dirty="0" err="1" smtClean="0"/>
              <a:t>cdrom</a:t>
            </a:r>
            <a:r>
              <a:rPr lang="en-US" dirty="0" smtClean="0"/>
              <a:t> -&gt; </a:t>
            </a:r>
            <a:r>
              <a:rPr lang="en-US" dirty="0" err="1" smtClean="0"/>
              <a:t>hdc</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ls</a:t>
            </a:r>
            <a:r>
              <a:rPr lang="en-US" dirty="0" smtClean="0"/>
              <a:t> -</a:t>
            </a:r>
            <a:r>
              <a:rPr lang="en-US" dirty="0" err="1" smtClean="0"/>
              <a:t>lh</a:t>
            </a:r>
            <a:r>
              <a:rPr lang="en-US" dirty="0" smtClean="0"/>
              <a:t> /dev/</a:t>
            </a:r>
            <a:r>
              <a:rPr lang="en-US" dirty="0" err="1" smtClean="0"/>
              <a:t>cdwriter</a:t>
            </a:r>
            <a:r>
              <a:rPr lang="en-US" dirty="0" smtClean="0"/>
              <a:t> </a:t>
            </a:r>
            <a:endParaRPr lang="zh-CN" altLang="en-US" dirty="0" smtClean="0"/>
          </a:p>
          <a:p>
            <a:r>
              <a:rPr lang="en-US" dirty="0" err="1" smtClean="0"/>
              <a:t>lrwxrwxrwx</a:t>
            </a:r>
            <a:r>
              <a:rPr lang="en-US" dirty="0" smtClean="0"/>
              <a:t>  1 root </a:t>
            </a:r>
            <a:r>
              <a:rPr lang="en-US" dirty="0" err="1" smtClean="0"/>
              <a:t>root</a:t>
            </a:r>
            <a:r>
              <a:rPr lang="en-US" dirty="0" smtClean="0"/>
              <a:t> 3 2005-09-13  /dev/</a:t>
            </a:r>
            <a:r>
              <a:rPr lang="en-US" dirty="0" err="1" smtClean="0"/>
              <a:t>cdwriter</a:t>
            </a:r>
            <a:r>
              <a:rPr lang="en-US" dirty="0" smtClean="0"/>
              <a:t> -&gt; </a:t>
            </a:r>
            <a:r>
              <a:rPr lang="en-US" dirty="0" err="1" smtClean="0"/>
              <a:t>hdc</a:t>
            </a:r>
            <a:r>
              <a:rPr lang="en-US" dirty="0" smtClean="0"/>
              <a:t> </a:t>
            </a:r>
            <a:endParaRPr lang="zh-CN" altLang="en-US" dirty="0" smtClean="0"/>
          </a:p>
          <a:p>
            <a:r>
              <a:rPr lang="en-US" dirty="0" smtClean="0"/>
              <a:t> </a:t>
            </a:r>
            <a:endParaRPr lang="zh-CN" altLang="en-US" dirty="0" smtClean="0"/>
          </a:p>
          <a:p>
            <a:pPr fontAlgn="ctr"/>
            <a:r>
              <a:rPr lang="en-US" dirty="0" smtClean="0"/>
              <a:t>b</a:t>
            </a:r>
            <a:r>
              <a:rPr lang="zh-CN" altLang="en-US" dirty="0" smtClean="0"/>
              <a:t>．挂载硬盘和移动硬盘的文件系统：一个分区只有创建了文件系统后才能使用，前面说过了在</a:t>
            </a:r>
            <a:r>
              <a:rPr lang="en-US" dirty="0" smtClean="0"/>
              <a:t>Linux</a:t>
            </a:r>
            <a:r>
              <a:rPr lang="zh-CN" altLang="en-US" dirty="0" smtClean="0"/>
              <a:t>中大多使用的是</a:t>
            </a:r>
            <a:r>
              <a:rPr lang="en-US" dirty="0" smtClean="0"/>
              <a:t>ext2</a:t>
            </a:r>
            <a:r>
              <a:rPr lang="zh-CN" altLang="en-US" dirty="0" smtClean="0"/>
              <a:t>、</a:t>
            </a:r>
            <a:r>
              <a:rPr lang="en-US" dirty="0" smtClean="0"/>
              <a:t>ext3</a:t>
            </a:r>
            <a:r>
              <a:rPr lang="zh-CN" altLang="en-US" dirty="0" smtClean="0"/>
              <a:t>、</a:t>
            </a:r>
            <a:r>
              <a:rPr lang="en-US" dirty="0" err="1" smtClean="0"/>
              <a:t>reiserfs</a:t>
            </a:r>
            <a:r>
              <a:rPr lang="zh-CN" altLang="en-US" dirty="0" smtClean="0"/>
              <a:t>、</a:t>
            </a:r>
            <a:r>
              <a:rPr lang="en-US" dirty="0" smtClean="0"/>
              <a:t>fat32</a:t>
            </a:r>
            <a:r>
              <a:rPr lang="zh-CN" altLang="en-US" dirty="0" smtClean="0"/>
              <a:t>、</a:t>
            </a:r>
            <a:r>
              <a:rPr lang="en-US" dirty="0" err="1" smtClean="0"/>
              <a:t>msdos</a:t>
            </a:r>
            <a:r>
              <a:rPr lang="zh-CN" altLang="en-US" dirty="0" smtClean="0"/>
              <a:t>、</a:t>
            </a:r>
            <a:r>
              <a:rPr lang="en-US" dirty="0" err="1" smtClean="0"/>
              <a:t>ntfs</a:t>
            </a:r>
            <a:r>
              <a:rPr lang="zh-CN" altLang="en-US" dirty="0" smtClean="0"/>
              <a:t>等。</a:t>
            </a:r>
          </a:p>
          <a:p>
            <a:pPr fontAlgn="ctr"/>
            <a:r>
              <a:rPr lang="zh-CN" altLang="en-US" dirty="0" smtClean="0"/>
              <a:t>对于</a:t>
            </a:r>
            <a:r>
              <a:rPr lang="en-US" dirty="0" smtClean="0"/>
              <a:t>ext2</a:t>
            </a:r>
            <a:r>
              <a:rPr lang="zh-CN" altLang="en-US" dirty="0" smtClean="0"/>
              <a:t>、</a:t>
            </a:r>
            <a:r>
              <a:rPr lang="en-US" dirty="0" smtClean="0"/>
              <a:t>ext3</a:t>
            </a:r>
            <a:r>
              <a:rPr lang="zh-CN" altLang="en-US" dirty="0" smtClean="0"/>
              <a:t>、</a:t>
            </a:r>
            <a:r>
              <a:rPr lang="en-US" dirty="0" err="1" smtClean="0"/>
              <a:t>reiserfs</a:t>
            </a:r>
            <a:r>
              <a:rPr lang="zh-CN" altLang="en-US" dirty="0" smtClean="0"/>
              <a:t>不需要指定文件系统的编码，实际上</a:t>
            </a:r>
            <a:r>
              <a:rPr lang="en-US" dirty="0" smtClean="0"/>
              <a:t>mount</a:t>
            </a:r>
            <a:r>
              <a:rPr lang="zh-CN" altLang="en-US" dirty="0" smtClean="0"/>
              <a:t>也没有这个功能，如果这些</a:t>
            </a:r>
            <a:r>
              <a:rPr lang="en-US" dirty="0" smtClean="0"/>
              <a:t>Linux</a:t>
            </a:r>
            <a:r>
              <a:rPr lang="zh-CN" altLang="en-US" dirty="0" smtClean="0"/>
              <a:t>文件系统出现编码问题，一般是通过</a:t>
            </a:r>
            <a:r>
              <a:rPr lang="en-US" dirty="0" smtClean="0"/>
              <a:t>export LANG</a:t>
            </a:r>
            <a:r>
              <a:rPr lang="zh-CN" altLang="en-US" dirty="0" smtClean="0"/>
              <a:t>来指定，所以挂载这些文件系统相对来说比较简单：首先需要建一个文件系统挂载的目录，然后建一个有文件系统的分区，如果要挂载到系统中，必须要有一个挂载点，这个挂载点就是一个目录，最后执行挂载命令。</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fdisk</a:t>
            </a:r>
            <a:r>
              <a:rPr lang="en-US" dirty="0" smtClean="0"/>
              <a:t> -l /dev/</a:t>
            </a:r>
            <a:r>
              <a:rPr lang="en-US" dirty="0" err="1" smtClean="0"/>
              <a:t>hda</a:t>
            </a:r>
            <a:r>
              <a:rPr lang="en-US" dirty="0" smtClean="0"/>
              <a:t> </a:t>
            </a:r>
            <a:endParaRPr lang="zh-CN" altLang="en-US" dirty="0" smtClean="0"/>
          </a:p>
          <a:p>
            <a:r>
              <a:rPr lang="en-US" dirty="0" smtClean="0"/>
              <a:t> </a:t>
            </a:r>
            <a:endParaRPr lang="zh-CN" altLang="en-US" dirty="0" smtClean="0"/>
          </a:p>
          <a:p>
            <a:r>
              <a:rPr lang="en-US" dirty="0" smtClean="0"/>
              <a:t>Disk /dev/</a:t>
            </a:r>
            <a:r>
              <a:rPr lang="en-US" dirty="0" err="1" smtClean="0"/>
              <a:t>hda</a:t>
            </a:r>
            <a:r>
              <a:rPr lang="en-US" dirty="0" smtClean="0"/>
              <a:t>: 80.0 GB, 80026361856 bytes </a:t>
            </a:r>
            <a:endParaRPr lang="zh-CN" altLang="en-US" dirty="0" smtClean="0"/>
          </a:p>
          <a:p>
            <a:r>
              <a:rPr lang="en-US" dirty="0" smtClean="0"/>
              <a:t>255 heads, 63 sectors/track, 9729 cylinders </a:t>
            </a:r>
            <a:endParaRPr lang="zh-CN" altLang="en-US" dirty="0" smtClean="0"/>
          </a:p>
          <a:p>
            <a:r>
              <a:rPr lang="en-US" dirty="0" smtClean="0"/>
              <a:t>Units = cylinders of 16065 * 512 = 8225280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/dev/hda1   *           1         765     6144831    7  HPFS/NTFS </a:t>
            </a:r>
            <a:endParaRPr lang="zh-CN" altLang="en-US" dirty="0" smtClean="0"/>
          </a:p>
          <a:p>
            <a:r>
              <a:rPr lang="en-US" dirty="0" smtClean="0"/>
              <a:t>/dev/hda2             766        2805    16386300    c  W95 FAT32 (LBA) </a:t>
            </a:r>
            <a:endParaRPr lang="zh-CN" altLang="en-US" dirty="0" smtClean="0"/>
          </a:p>
          <a:p>
            <a:r>
              <a:rPr lang="en-US" dirty="0" smtClean="0"/>
              <a:t>/dev/hda3            2806        9729    55617030    5  Extended </a:t>
            </a:r>
            <a:endParaRPr lang="zh-CN" altLang="en-US" dirty="0" smtClean="0"/>
          </a:p>
          <a:p>
            <a:r>
              <a:rPr lang="en-US" dirty="0" smtClean="0"/>
              <a:t>/dev/hda5            2806        3825     8193118+  83  Linux </a:t>
            </a:r>
            <a:endParaRPr lang="zh-CN" altLang="en-US" dirty="0" smtClean="0"/>
          </a:p>
          <a:p>
            <a:r>
              <a:rPr lang="en-US" dirty="0" smtClean="0"/>
              <a:t>/dev/hda6            3826        5100    10241406   83  Linux </a:t>
            </a:r>
            <a:endParaRPr lang="zh-CN" altLang="en-US" dirty="0" smtClean="0"/>
          </a:p>
          <a:p>
            <a:r>
              <a:rPr lang="en-US" dirty="0" smtClean="0"/>
              <a:t>/dev/hda7            5101        5198      787153+  82  Linux swap / Solaris </a:t>
            </a:r>
            <a:endParaRPr lang="zh-CN" altLang="en-US" dirty="0" smtClean="0"/>
          </a:p>
          <a:p>
            <a:r>
              <a:rPr lang="en-US" dirty="0" smtClean="0"/>
              <a:t>/dev/hda8            5199        6657    11719386   83  Linux </a:t>
            </a:r>
            <a:endParaRPr lang="zh-CN" altLang="en-US" dirty="0" smtClean="0"/>
          </a:p>
          <a:p>
            <a:r>
              <a:rPr lang="en-US" dirty="0" smtClean="0"/>
              <a:t>/dev/hda9            6658        7751     8787523+  83  Linux </a:t>
            </a:r>
            <a:endParaRPr lang="zh-CN" altLang="en-US" dirty="0" smtClean="0"/>
          </a:p>
          <a:p>
            <a:r>
              <a:rPr lang="en-US" dirty="0" smtClean="0"/>
              <a:t>/dev/hda10           7752        9729    15888253+  83  Linux </a:t>
            </a:r>
            <a:endParaRPr lang="zh-CN" altLang="en-US" dirty="0" smtClean="0"/>
          </a:p>
          <a:p>
            <a:r>
              <a:rPr lang="en-US" dirty="0" smtClean="0"/>
              <a:t> </a:t>
            </a:r>
            <a:endParaRPr lang="zh-CN" altLang="en-US" dirty="0" smtClean="0"/>
          </a:p>
          <a:p>
            <a:pPr fontAlgn="ctr"/>
            <a:r>
              <a:rPr lang="en-US" altLang="zh-CN" dirty="0" smtClean="0"/>
              <a:t>【</a:t>
            </a:r>
            <a:r>
              <a:rPr lang="zh-CN" altLang="en-US" dirty="0" smtClean="0"/>
              <a:t>例</a:t>
            </a:r>
            <a:r>
              <a:rPr lang="en-US" b="1" dirty="0" smtClean="0"/>
              <a:t>5-17</a:t>
            </a:r>
            <a:r>
              <a:rPr lang="en-US" altLang="zh-CN" dirty="0" smtClean="0"/>
              <a:t>】</a:t>
            </a:r>
            <a:r>
              <a:rPr lang="en-US" dirty="0" smtClean="0"/>
              <a:t>  </a:t>
            </a:r>
            <a:r>
              <a:rPr lang="zh-CN" altLang="en-US" dirty="0" smtClean="0"/>
              <a:t>首先用</a:t>
            </a:r>
            <a:r>
              <a:rPr lang="en-US" dirty="0" err="1" smtClean="0"/>
              <a:t>fdisk</a:t>
            </a:r>
            <a:r>
              <a:rPr lang="en-US" dirty="0" smtClean="0"/>
              <a:t> -l</a:t>
            </a:r>
            <a:r>
              <a:rPr lang="zh-CN" altLang="en-US" dirty="0" smtClean="0"/>
              <a:t>来查看一下分区情况，如果想要挂载</a:t>
            </a:r>
            <a:r>
              <a:rPr lang="en-US" dirty="0" smtClean="0"/>
              <a:t>/dev/hda5</a:t>
            </a:r>
            <a:r>
              <a:rPr lang="zh-CN" altLang="en-US" dirty="0" smtClean="0"/>
              <a:t>分区，并且希望</a:t>
            </a:r>
            <a:r>
              <a:rPr lang="en-US" dirty="0" smtClean="0"/>
              <a:t>hda5</a:t>
            </a:r>
            <a:r>
              <a:rPr lang="zh-CN" altLang="en-US" dirty="0" smtClean="0"/>
              <a:t>分区创建的是</a:t>
            </a:r>
            <a:r>
              <a:rPr lang="en-US" dirty="0" err="1" smtClean="0"/>
              <a:t>reiserfs</a:t>
            </a:r>
            <a:r>
              <a:rPr lang="zh-CN" altLang="en-US" dirty="0" smtClean="0"/>
              <a:t>文件系统：</a:t>
            </a:r>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mkdir</a:t>
            </a:r>
            <a:r>
              <a:rPr lang="en-US" dirty="0" smtClean="0"/>
              <a:t> /</a:t>
            </a:r>
            <a:r>
              <a:rPr lang="en-US" dirty="0" err="1" smtClean="0"/>
              <a:t>mnt</a:t>
            </a:r>
            <a:r>
              <a:rPr lang="en-US" dirty="0" smtClean="0"/>
              <a:t>/hda5/   </a:t>
            </a:r>
            <a:r>
              <a:rPr lang="zh-CN" altLang="en-US" dirty="0" smtClean="0"/>
              <a:t>注：先创建一个挂载目录 </a:t>
            </a:r>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chmod</a:t>
            </a:r>
            <a:r>
              <a:rPr lang="en-US" dirty="0" smtClean="0"/>
              <a:t> 777  /</a:t>
            </a:r>
            <a:r>
              <a:rPr lang="en-US" dirty="0" err="1" smtClean="0"/>
              <a:t>mnt</a:t>
            </a:r>
            <a:r>
              <a:rPr lang="en-US" dirty="0" smtClean="0"/>
              <a:t>/hda5/    </a:t>
            </a:r>
            <a:r>
              <a:rPr lang="zh-CN" altLang="en-US" dirty="0" smtClean="0"/>
              <a:t>注：设置</a:t>
            </a:r>
            <a:r>
              <a:rPr lang="en-US" dirty="0" smtClean="0"/>
              <a:t>/</a:t>
            </a:r>
            <a:r>
              <a:rPr lang="en-US" dirty="0" err="1" smtClean="0"/>
              <a:t>mnt</a:t>
            </a:r>
            <a:r>
              <a:rPr lang="en-US" dirty="0" smtClean="0"/>
              <a:t>/hda5</a:t>
            </a:r>
            <a:r>
              <a:rPr lang="zh-CN" altLang="en-US" dirty="0" smtClean="0"/>
              <a:t>的权限为任何用户可写可读可执行，这样所有的用户都能在写入</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mount -t </a:t>
            </a:r>
            <a:r>
              <a:rPr lang="en-US" dirty="0" err="1" smtClean="0"/>
              <a:t>reiserfs</a:t>
            </a:r>
            <a:r>
              <a:rPr lang="en-US" dirty="0" smtClean="0"/>
              <a:t> /dev/hda5 /</a:t>
            </a:r>
            <a:r>
              <a:rPr lang="en-US" dirty="0" err="1" smtClean="0"/>
              <a:t>mnt</a:t>
            </a:r>
            <a:r>
              <a:rPr lang="en-US" dirty="0" smtClean="0"/>
              <a:t>/hda5    </a:t>
            </a:r>
            <a:r>
              <a:rPr lang="zh-CN" altLang="en-US" dirty="0" smtClean="0"/>
              <a:t>注：通过</a:t>
            </a:r>
            <a:r>
              <a:rPr lang="en-US" dirty="0" smtClean="0"/>
              <a:t>-t </a:t>
            </a:r>
            <a:r>
              <a:rPr lang="en-US" dirty="0" err="1" smtClean="0"/>
              <a:t>reiserfs</a:t>
            </a:r>
            <a:r>
              <a:rPr lang="en-US" dirty="0" smtClean="0"/>
              <a:t> </a:t>
            </a:r>
            <a:r>
              <a:rPr lang="zh-CN" altLang="en-US" dirty="0" smtClean="0"/>
              <a:t>来指定</a:t>
            </a:r>
            <a:r>
              <a:rPr lang="en-US" dirty="0" smtClean="0"/>
              <a:t>/dev/hda5</a:t>
            </a:r>
            <a:r>
              <a:rPr lang="zh-CN" altLang="en-US" dirty="0" smtClean="0"/>
              <a:t>是</a:t>
            </a:r>
            <a:r>
              <a:rPr lang="en-US" dirty="0" err="1" smtClean="0"/>
              <a:t>reiserfs</a:t>
            </a:r>
            <a:r>
              <a:rPr lang="en-US" dirty="0" smtClean="0"/>
              <a:t> </a:t>
            </a:r>
            <a:r>
              <a:rPr lang="zh-CN" altLang="en-US" dirty="0" smtClean="0"/>
              <a:t>文件系统， 并且挂载到</a:t>
            </a:r>
            <a:r>
              <a:rPr lang="en-US" dirty="0" smtClean="0"/>
              <a:t>/</a:t>
            </a:r>
            <a:r>
              <a:rPr lang="en-US" dirty="0" err="1" smtClean="0"/>
              <a:t>mnt</a:t>
            </a:r>
            <a:r>
              <a:rPr lang="en-US" dirty="0" smtClean="0"/>
              <a:t>/hda5</a:t>
            </a:r>
            <a:r>
              <a:rPr lang="zh-CN" altLang="en-US" dirty="0" smtClean="0"/>
              <a:t>目录</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mount  -t auto   /dev/hda5 /</a:t>
            </a:r>
            <a:r>
              <a:rPr lang="en-US" dirty="0" err="1" smtClean="0"/>
              <a:t>mnt</a:t>
            </a:r>
            <a:r>
              <a:rPr lang="en-US" dirty="0" smtClean="0"/>
              <a:t>/hda5   </a:t>
            </a:r>
            <a:r>
              <a:rPr lang="zh-CN" altLang="en-US" dirty="0" smtClean="0"/>
              <a:t>注：假如不知道</a:t>
            </a:r>
            <a:r>
              <a:rPr lang="en-US" dirty="0" smtClean="0"/>
              <a:t>hda5</a:t>
            </a:r>
            <a:r>
              <a:rPr lang="zh-CN" altLang="en-US" dirty="0" smtClean="0"/>
              <a:t>上</a:t>
            </a:r>
            <a:r>
              <a:rPr lang="en-US" dirty="0" err="1" smtClean="0"/>
              <a:t>reiserfs</a:t>
            </a:r>
            <a:r>
              <a:rPr lang="en-US" dirty="0" smtClean="0"/>
              <a:t> </a:t>
            </a:r>
            <a:r>
              <a:rPr lang="zh-CN" altLang="en-US" dirty="0" smtClean="0"/>
              <a:t>文件系统，可以用</a:t>
            </a:r>
            <a:r>
              <a:rPr lang="en-US" dirty="0" smtClean="0"/>
              <a:t> -t auto </a:t>
            </a:r>
            <a:r>
              <a:rPr lang="zh-CN" altLang="en-US" dirty="0" smtClean="0"/>
              <a:t>让系统定夺，然后挂载到</a:t>
            </a:r>
            <a:r>
              <a:rPr lang="en-US" dirty="0" smtClean="0"/>
              <a:t>/</a:t>
            </a:r>
            <a:r>
              <a:rPr lang="en-US" dirty="0" err="1" smtClean="0"/>
              <a:t>mnt</a:t>
            </a:r>
            <a:r>
              <a:rPr lang="en-US" dirty="0" smtClean="0"/>
              <a:t>/hda5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mount /dev/hda5 /</a:t>
            </a:r>
            <a:r>
              <a:rPr lang="en-US" dirty="0" err="1" smtClean="0"/>
              <a:t>mnt</a:t>
            </a:r>
            <a:r>
              <a:rPr lang="en-US" dirty="0" smtClean="0"/>
              <a:t>/hda5   </a:t>
            </a:r>
            <a:r>
              <a:rPr lang="zh-CN" altLang="en-US" dirty="0" smtClean="0"/>
              <a:t>注：不加任何参数，直接</a:t>
            </a:r>
            <a:r>
              <a:rPr lang="en-US" dirty="0" smtClean="0"/>
              <a:t> mount   /dev/hda5 </a:t>
            </a:r>
            <a:r>
              <a:rPr lang="zh-CN" altLang="en-US" dirty="0" smtClean="0"/>
              <a:t>到</a:t>
            </a:r>
            <a:r>
              <a:rPr lang="en-US" dirty="0" smtClean="0"/>
              <a:t>/</a:t>
            </a:r>
            <a:r>
              <a:rPr lang="en-US" dirty="0" err="1" smtClean="0"/>
              <a:t>mnt</a:t>
            </a:r>
            <a:r>
              <a:rPr lang="en-US" dirty="0" smtClean="0"/>
              <a:t>/hda5</a:t>
            </a:r>
            <a:r>
              <a:rPr lang="zh-CN" altLang="en-US" dirty="0" smtClean="0"/>
              <a:t>，系统自动判断分区文件系统</a:t>
            </a:r>
            <a:r>
              <a:rPr lang="en-US" dirty="0" smtClean="0"/>
              <a:t>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是不是被挂载了，可以通过</a:t>
            </a:r>
            <a:r>
              <a:rPr lang="en-US" dirty="0" err="1" smtClean="0"/>
              <a:t>df</a:t>
            </a:r>
            <a:r>
              <a:rPr lang="en-US" dirty="0" smtClean="0"/>
              <a:t> -</a:t>
            </a:r>
            <a:r>
              <a:rPr lang="en-US" dirty="0" err="1" smtClean="0"/>
              <a:t>lh</a:t>
            </a:r>
            <a:r>
              <a:rPr lang="zh-CN" altLang="en-US" dirty="0" smtClean="0"/>
              <a:t>来查看：</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df</a:t>
            </a:r>
            <a:r>
              <a:rPr lang="en-US" dirty="0" smtClean="0"/>
              <a:t> -</a:t>
            </a:r>
            <a:r>
              <a:rPr lang="en-US" dirty="0" err="1" smtClean="0"/>
              <a:t>lh</a:t>
            </a:r>
            <a:r>
              <a:rPr lang="en-US" dirty="0" smtClean="0"/>
              <a:t> </a:t>
            </a:r>
            <a:endParaRPr lang="zh-CN" altLang="en-US" dirty="0" smtClean="0"/>
          </a:p>
          <a:p>
            <a:r>
              <a:rPr lang="en-US" dirty="0" err="1" smtClean="0"/>
              <a:t>Filesystem</a:t>
            </a:r>
            <a:r>
              <a:rPr lang="en-US" dirty="0" smtClean="0"/>
              <a:t>            </a:t>
            </a:r>
            <a:r>
              <a:rPr lang="zh-CN" altLang="en-US" dirty="0" smtClean="0"/>
              <a:t>容量</a:t>
            </a:r>
            <a:r>
              <a:rPr lang="en-US" dirty="0" smtClean="0"/>
              <a:t>  </a:t>
            </a:r>
            <a:r>
              <a:rPr lang="zh-CN" altLang="en-US" dirty="0" smtClean="0"/>
              <a:t>已用 可用 已用</a:t>
            </a:r>
            <a:r>
              <a:rPr lang="en-US" dirty="0" smtClean="0"/>
              <a:t>% </a:t>
            </a:r>
            <a:r>
              <a:rPr lang="zh-CN" altLang="en-US" dirty="0" smtClean="0"/>
              <a:t>挂载点</a:t>
            </a:r>
            <a:r>
              <a:rPr lang="en-US" dirty="0" smtClean="0"/>
              <a:t> </a:t>
            </a:r>
            <a:endParaRPr lang="zh-CN" altLang="en-US" dirty="0" smtClean="0"/>
          </a:p>
          <a:p>
            <a:r>
              <a:rPr lang="en-US" dirty="0" smtClean="0"/>
              <a:t>/dev/hda8              11G  8.5G  1.9G  83% / </a:t>
            </a:r>
            <a:endParaRPr lang="zh-CN" altLang="en-US" dirty="0" smtClean="0"/>
          </a:p>
          <a:p>
            <a:r>
              <a:rPr lang="en-US" dirty="0" smtClean="0"/>
              <a:t>/dev/</a:t>
            </a:r>
            <a:r>
              <a:rPr lang="en-US" dirty="0" err="1" smtClean="0"/>
              <a:t>shm</a:t>
            </a:r>
            <a:r>
              <a:rPr lang="en-US" dirty="0" smtClean="0"/>
              <a:t>              236M     0  236M   0% /dev/</a:t>
            </a:r>
            <a:r>
              <a:rPr lang="en-US" dirty="0" err="1" smtClean="0"/>
              <a:t>shm</a:t>
            </a:r>
            <a:r>
              <a:rPr lang="en-US" dirty="0" smtClean="0"/>
              <a:t> </a:t>
            </a:r>
            <a:endParaRPr lang="zh-CN" altLang="en-US" dirty="0" smtClean="0"/>
          </a:p>
          <a:p>
            <a:r>
              <a:rPr lang="en-US" dirty="0" smtClean="0"/>
              <a:t>/dev/hda10             16G  6.9G  8.3G  46% /</a:t>
            </a:r>
            <a:r>
              <a:rPr lang="en-US" dirty="0" err="1" smtClean="0"/>
              <a:t>mnt</a:t>
            </a:r>
            <a:r>
              <a:rPr lang="en-US" dirty="0" smtClean="0"/>
              <a:t>/hda10 </a:t>
            </a:r>
            <a:endParaRPr lang="zh-CN" altLang="en-US" dirty="0" smtClean="0"/>
          </a:p>
          <a:p>
            <a:r>
              <a:rPr lang="en-US" dirty="0" smtClean="0"/>
              <a:t>/dev/hda5             7.9G  5.8G  2.1G  74% /</a:t>
            </a:r>
            <a:r>
              <a:rPr lang="en-US" dirty="0" err="1" smtClean="0"/>
              <a:t>mnt</a:t>
            </a:r>
            <a:r>
              <a:rPr lang="en-US" dirty="0" smtClean="0"/>
              <a:t>/hda5 </a:t>
            </a:r>
            <a:endParaRPr lang="zh-CN" altLang="en-US" dirty="0" smtClean="0"/>
          </a:p>
          <a:p>
            <a:r>
              <a:rPr lang="en-US" dirty="0" smtClean="0"/>
              <a:t> </a:t>
            </a:r>
            <a:endParaRPr lang="zh-CN" altLang="en-US" dirty="0" smtClean="0"/>
          </a:p>
          <a:p>
            <a:pPr fontAlgn="ctr"/>
            <a:r>
              <a:rPr lang="zh-CN" altLang="en-US" dirty="0" smtClean="0"/>
              <a:t>另外在</a:t>
            </a:r>
            <a:r>
              <a:rPr lang="en-US" dirty="0" smtClean="0"/>
              <a:t>Linux</a:t>
            </a:r>
            <a:r>
              <a:rPr lang="zh-CN" altLang="en-US" dirty="0" smtClean="0"/>
              <a:t>操作系统下也可以挂载</a:t>
            </a:r>
            <a:r>
              <a:rPr lang="en-US" dirty="0" smtClean="0"/>
              <a:t>Windows</a:t>
            </a:r>
            <a:r>
              <a:rPr lang="zh-CN" altLang="en-US" dirty="0" smtClean="0"/>
              <a:t>系统的文件，这里不再论述。</a:t>
            </a:r>
          </a:p>
          <a:p>
            <a:pPr fontAlgn="ctr"/>
            <a:r>
              <a:rPr lang="en-US" dirty="0" smtClean="0"/>
              <a:t>a</a:t>
            </a:r>
            <a:r>
              <a:rPr lang="zh-CN" altLang="en-US" dirty="0" smtClean="0"/>
              <a:t>．卸载文件系统</a:t>
            </a:r>
            <a:r>
              <a:rPr lang="en-US" dirty="0" err="1" smtClean="0"/>
              <a:t>umount</a:t>
            </a:r>
            <a:r>
              <a:rPr lang="zh-CN" altLang="en-US" dirty="0" smtClean="0"/>
              <a:t>。</a:t>
            </a:r>
          </a:p>
          <a:p>
            <a:pPr fontAlgn="ctr"/>
            <a:r>
              <a:rPr lang="zh-CN" altLang="en-US" dirty="0" smtClean="0"/>
              <a:t>命令用法：</a:t>
            </a:r>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umount</a:t>
            </a:r>
            <a:r>
              <a:rPr lang="en-US" dirty="0" smtClean="0"/>
              <a:t>  </a:t>
            </a:r>
            <a:r>
              <a:rPr lang="zh-CN" altLang="en-US" dirty="0" smtClean="0"/>
              <a:t>设备或挂载目录 </a:t>
            </a:r>
          </a:p>
          <a:p>
            <a:r>
              <a:rPr lang="en-US" dirty="0" smtClean="0"/>
              <a:t> </a:t>
            </a:r>
            <a:endParaRPr lang="zh-CN" altLang="en-US" dirty="0" smtClean="0"/>
          </a:p>
          <a:p>
            <a:pPr fontAlgn="ctr"/>
            <a:r>
              <a:rPr lang="en-US" altLang="zh-CN" dirty="0" smtClean="0"/>
              <a:t>【</a:t>
            </a:r>
            <a:r>
              <a:rPr lang="zh-CN" altLang="en-US" dirty="0" smtClean="0"/>
              <a:t>例</a:t>
            </a:r>
            <a:r>
              <a:rPr lang="en-US" b="1" dirty="0" smtClean="0"/>
              <a:t>5-18</a:t>
            </a:r>
            <a:r>
              <a:rPr lang="en-US" altLang="zh-CN" dirty="0" smtClean="0"/>
              <a:t>】</a:t>
            </a:r>
            <a:r>
              <a:rPr lang="en-US" dirty="0" smtClean="0"/>
              <a:t>  </a:t>
            </a:r>
            <a:r>
              <a:rPr lang="zh-CN" altLang="en-US" dirty="0" smtClean="0"/>
              <a:t>挂载与卸载举例。</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mount -t auto /dev/hda5 /</a:t>
            </a:r>
            <a:r>
              <a:rPr lang="en-US" dirty="0" err="1" smtClean="0"/>
              <a:t>mnt</a:t>
            </a:r>
            <a:r>
              <a:rPr lang="en-US" dirty="0" smtClean="0"/>
              <a:t>/hda5  </a:t>
            </a:r>
            <a:r>
              <a:rPr lang="zh-CN" altLang="en-US" dirty="0" smtClean="0"/>
              <a:t>注：挂载</a:t>
            </a:r>
            <a:r>
              <a:rPr lang="en-US" dirty="0" smtClean="0"/>
              <a:t>/dev/hda5 </a:t>
            </a:r>
            <a:endParaRPr lang="zh-CN" altLang="en-US" dirty="0" smtClean="0"/>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df</a:t>
            </a:r>
            <a:r>
              <a:rPr lang="en-US" dirty="0" smtClean="0"/>
              <a:t> -</a:t>
            </a:r>
            <a:r>
              <a:rPr lang="en-US" dirty="0" err="1" smtClean="0"/>
              <a:t>lh</a:t>
            </a:r>
            <a:r>
              <a:rPr lang="en-US" dirty="0" smtClean="0"/>
              <a:t>       </a:t>
            </a:r>
            <a:r>
              <a:rPr lang="zh-CN" altLang="en-US" dirty="0" smtClean="0"/>
              <a:t>注：查看</a:t>
            </a:r>
            <a:r>
              <a:rPr lang="en-US" dirty="0" smtClean="0"/>
              <a:t>/dev/hda5</a:t>
            </a:r>
            <a:r>
              <a:rPr lang="zh-CN" altLang="en-US" dirty="0" smtClean="0"/>
              <a:t>是否被挂载；</a:t>
            </a:r>
            <a:r>
              <a:rPr lang="en-US" dirty="0" smtClean="0"/>
              <a:t> </a:t>
            </a:r>
            <a:endParaRPr lang="zh-CN" altLang="en-US" dirty="0" smtClean="0"/>
          </a:p>
          <a:p>
            <a:r>
              <a:rPr lang="en-US" dirty="0" err="1" smtClean="0"/>
              <a:t>Filesystem</a:t>
            </a:r>
            <a:r>
              <a:rPr lang="en-US" dirty="0" smtClean="0"/>
              <a:t>            </a:t>
            </a:r>
            <a:r>
              <a:rPr lang="zh-CN" altLang="en-US" dirty="0" smtClean="0"/>
              <a:t>容量</a:t>
            </a:r>
            <a:r>
              <a:rPr lang="en-US" dirty="0" smtClean="0"/>
              <a:t>  </a:t>
            </a:r>
            <a:r>
              <a:rPr lang="zh-CN" altLang="en-US" dirty="0" smtClean="0"/>
              <a:t>已用 可用 已用</a:t>
            </a:r>
            <a:r>
              <a:rPr lang="en-US" dirty="0" smtClean="0"/>
              <a:t>% </a:t>
            </a:r>
            <a:r>
              <a:rPr lang="zh-CN" altLang="en-US" dirty="0" smtClean="0"/>
              <a:t>挂载点</a:t>
            </a:r>
            <a:r>
              <a:rPr lang="en-US" dirty="0" smtClean="0"/>
              <a:t> </a:t>
            </a:r>
            <a:endParaRPr lang="zh-CN" altLang="en-US" dirty="0" smtClean="0"/>
          </a:p>
          <a:p>
            <a:r>
              <a:rPr lang="en-US" dirty="0" smtClean="0"/>
              <a:t>/dev/hda8              11G  8.5G  1.9G  83% / </a:t>
            </a:r>
            <a:endParaRPr lang="zh-CN" altLang="en-US" dirty="0" smtClean="0"/>
          </a:p>
          <a:p>
            <a:r>
              <a:rPr lang="en-US" dirty="0" smtClean="0"/>
              <a:t>/dev/</a:t>
            </a:r>
            <a:r>
              <a:rPr lang="en-US" dirty="0" err="1" smtClean="0"/>
              <a:t>shm</a:t>
            </a:r>
            <a:r>
              <a:rPr lang="en-US" dirty="0" smtClean="0"/>
              <a:t>              236M     0  236M   0% /dev/</a:t>
            </a:r>
            <a:r>
              <a:rPr lang="en-US" dirty="0" err="1" smtClean="0"/>
              <a:t>shm</a:t>
            </a:r>
            <a:r>
              <a:rPr lang="en-US" dirty="0" smtClean="0"/>
              <a:t> </a:t>
            </a:r>
            <a:endParaRPr lang="zh-CN" altLang="en-US" dirty="0" smtClean="0"/>
          </a:p>
          <a:p>
            <a:r>
              <a:rPr lang="en-US" dirty="0" smtClean="0"/>
              <a:t>/dev/hda10             16G  6.9G  8.3G  46% /</a:t>
            </a:r>
            <a:r>
              <a:rPr lang="en-US" dirty="0" err="1" smtClean="0"/>
              <a:t>mnt</a:t>
            </a:r>
            <a:r>
              <a:rPr lang="en-US" dirty="0" smtClean="0"/>
              <a:t>/hda10 </a:t>
            </a:r>
            <a:endParaRPr lang="zh-CN" altLang="en-US" dirty="0" smtClean="0"/>
          </a:p>
          <a:p>
            <a:r>
              <a:rPr lang="en-US" dirty="0" smtClean="0"/>
              <a:t>/dev/hda5             7.9G  5.8G  2.1G  74% /</a:t>
            </a:r>
            <a:r>
              <a:rPr lang="en-US" dirty="0" err="1" smtClean="0"/>
              <a:t>mnt</a:t>
            </a:r>
            <a:r>
              <a:rPr lang="en-US" dirty="0" smtClean="0"/>
              <a:t>/hda5 </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umount</a:t>
            </a:r>
            <a:r>
              <a:rPr lang="en-US" dirty="0" smtClean="0"/>
              <a:t> /dev/hda5  </a:t>
            </a:r>
            <a:r>
              <a:rPr lang="zh-CN" altLang="en-US" dirty="0" smtClean="0"/>
              <a:t>注：卸载</a:t>
            </a:r>
            <a:r>
              <a:rPr lang="en-US" dirty="0" smtClean="0"/>
              <a:t>/dev/hda5  </a:t>
            </a:r>
            <a:endParaRPr lang="zh-CN" altLang="en-US" dirty="0" smtClean="0"/>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df</a:t>
            </a:r>
            <a:r>
              <a:rPr lang="en-US" dirty="0" smtClean="0"/>
              <a:t> -</a:t>
            </a:r>
            <a:r>
              <a:rPr lang="en-US" dirty="0" err="1" smtClean="0"/>
              <a:t>lh</a:t>
            </a:r>
            <a:r>
              <a:rPr lang="en-US" dirty="0" smtClean="0"/>
              <a:t>        </a:t>
            </a:r>
            <a:r>
              <a:rPr lang="zh-CN" altLang="en-US" dirty="0" smtClean="0"/>
              <a:t>注：看是否卸载了</a:t>
            </a:r>
            <a:r>
              <a:rPr lang="en-US" dirty="0" smtClean="0"/>
              <a:t>/dev/hda5 </a:t>
            </a:r>
            <a:endParaRPr lang="zh-CN" altLang="en-US" dirty="0" smtClean="0"/>
          </a:p>
          <a:p>
            <a:r>
              <a:rPr lang="en-US" dirty="0" err="1" smtClean="0"/>
              <a:t>Filesystem</a:t>
            </a:r>
            <a:r>
              <a:rPr lang="en-US" dirty="0" smtClean="0"/>
              <a:t>            </a:t>
            </a:r>
            <a:r>
              <a:rPr lang="zh-CN" altLang="en-US" dirty="0" smtClean="0"/>
              <a:t>容量</a:t>
            </a:r>
            <a:r>
              <a:rPr lang="en-US" dirty="0" smtClean="0"/>
              <a:t>  </a:t>
            </a:r>
            <a:r>
              <a:rPr lang="zh-CN" altLang="en-US" dirty="0" smtClean="0"/>
              <a:t>已用 可用 已用</a:t>
            </a:r>
            <a:r>
              <a:rPr lang="en-US" dirty="0" smtClean="0"/>
              <a:t>% </a:t>
            </a:r>
            <a:r>
              <a:rPr lang="zh-CN" altLang="en-US" dirty="0" smtClean="0"/>
              <a:t>挂载点</a:t>
            </a:r>
            <a:r>
              <a:rPr lang="en-US" dirty="0" smtClean="0"/>
              <a:t> </a:t>
            </a:r>
            <a:endParaRPr lang="zh-CN" altLang="en-US" dirty="0" smtClean="0"/>
          </a:p>
          <a:p>
            <a:r>
              <a:rPr lang="en-US" dirty="0" smtClean="0"/>
              <a:t>/dev/hda8              11G  8.5G  1.9G  83% / </a:t>
            </a:r>
            <a:endParaRPr lang="zh-CN" altLang="en-US" dirty="0" smtClean="0"/>
          </a:p>
          <a:p>
            <a:r>
              <a:rPr lang="en-US" dirty="0" smtClean="0"/>
              <a:t>/dev/</a:t>
            </a:r>
            <a:r>
              <a:rPr lang="en-US" dirty="0" err="1" smtClean="0"/>
              <a:t>shm</a:t>
            </a:r>
            <a:r>
              <a:rPr lang="en-US" dirty="0" smtClean="0"/>
              <a:t>              236M     0  236M   0% /dev/</a:t>
            </a:r>
            <a:r>
              <a:rPr lang="en-US" dirty="0" err="1" smtClean="0"/>
              <a:t>shm</a:t>
            </a:r>
            <a:r>
              <a:rPr lang="en-US" dirty="0" smtClean="0"/>
              <a:t> </a:t>
            </a:r>
            <a:endParaRPr lang="zh-CN" altLang="en-US" dirty="0" smtClean="0"/>
          </a:p>
          <a:p>
            <a:r>
              <a:rPr lang="en-US" dirty="0" smtClean="0"/>
              <a:t>/dev/hda10             16G  6.9G  8.3G  46% /</a:t>
            </a:r>
            <a:r>
              <a:rPr lang="en-US" dirty="0" err="1" smtClean="0"/>
              <a:t>mnt</a:t>
            </a:r>
            <a:r>
              <a:rPr lang="en-US" dirty="0" smtClean="0"/>
              <a:t>/hda10 </a:t>
            </a:r>
            <a:endParaRPr lang="zh-CN" altLang="en-US" dirty="0" smtClean="0"/>
          </a:p>
          <a:p>
            <a:r>
              <a:rPr lang="en-US" dirty="0" smtClean="0"/>
              <a:t> </a:t>
            </a:r>
            <a:endParaRPr lang="zh-CN" altLang="en-US" dirty="0" smtClean="0"/>
          </a:p>
          <a:p>
            <a:pPr fontAlgn="ctr"/>
            <a:r>
              <a:rPr lang="zh-CN" altLang="en-US" dirty="0" smtClean="0"/>
              <a:t>一般卸载光驱或者软驱的命令如下：</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a:t>
            </a:r>
            <a:r>
              <a:rPr lang="en-US" dirty="0" err="1" smtClean="0"/>
              <a:t>umount</a:t>
            </a:r>
            <a:r>
              <a:rPr lang="en-US" dirty="0" smtClean="0"/>
              <a:t> /dev/</a:t>
            </a:r>
            <a:r>
              <a:rPr lang="en-US" dirty="0" err="1" smtClean="0"/>
              <a:t>cdrom</a:t>
            </a:r>
            <a:r>
              <a:rPr lang="en-US" dirty="0" smtClean="0"/>
              <a:t>  </a:t>
            </a:r>
            <a:r>
              <a:rPr lang="zh-CN" altLang="en-US" dirty="0" smtClean="0"/>
              <a:t>注：卸载</a:t>
            </a:r>
            <a:r>
              <a:rPr lang="en-US" dirty="0" err="1" smtClean="0"/>
              <a:t>cdrom</a:t>
            </a:r>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a:t>
            </a:r>
            <a:r>
              <a:rPr lang="en-US" dirty="0" err="1" smtClean="0"/>
              <a:t>umount</a:t>
            </a:r>
            <a:r>
              <a:rPr lang="en-US" dirty="0" smtClean="0"/>
              <a:t>  /dev/fd0   </a:t>
            </a:r>
            <a:r>
              <a:rPr lang="zh-CN" altLang="en-US" dirty="0" smtClean="0"/>
              <a:t>注：卸载软驱</a:t>
            </a:r>
            <a:r>
              <a:rPr lang="en-US" dirty="0" smtClean="0"/>
              <a:t> </a:t>
            </a:r>
            <a:endParaRPr lang="zh-CN" altLang="en-US" dirty="0" smtClean="0"/>
          </a:p>
          <a:p>
            <a:r>
              <a:rPr lang="en-US" dirty="0" smtClean="0"/>
              <a:t> </a:t>
            </a:r>
            <a:endParaRPr lang="zh-CN" altLang="en-US" dirty="0" smtClean="0"/>
          </a:p>
          <a:p>
            <a:pPr fontAlgn="ctr"/>
            <a:r>
              <a:rPr lang="zh-CN" altLang="en-US" dirty="0" smtClean="0"/>
              <a:t>② 通过</a:t>
            </a:r>
            <a:r>
              <a:rPr lang="en-US" dirty="0" smtClean="0"/>
              <a:t>/etc/</a:t>
            </a:r>
            <a:r>
              <a:rPr lang="en-US" dirty="0" err="1" smtClean="0"/>
              <a:t>fstab</a:t>
            </a:r>
            <a:r>
              <a:rPr lang="zh-CN" altLang="en-US" dirty="0" smtClean="0"/>
              <a:t>文件来开机自动挂载文件系统。除了</a:t>
            </a:r>
            <a:r>
              <a:rPr lang="en-US" dirty="0" smtClean="0"/>
              <a:t>mount</a:t>
            </a:r>
            <a:r>
              <a:rPr lang="zh-CN" altLang="en-US" dirty="0" smtClean="0"/>
              <a:t>挂载存储设备文件系统的办法以外，还可以通过修改</a:t>
            </a:r>
            <a:r>
              <a:rPr lang="en-US" dirty="0" smtClean="0"/>
              <a:t>/etc/</a:t>
            </a:r>
            <a:r>
              <a:rPr lang="en-US" dirty="0" err="1" smtClean="0"/>
              <a:t>fstab</a:t>
            </a:r>
            <a:r>
              <a:rPr lang="zh-CN" altLang="en-US" dirty="0" smtClean="0"/>
              <a:t>文件中实现开机自动挂载文件系统的办法。对于修改</a:t>
            </a:r>
            <a:r>
              <a:rPr lang="en-US" dirty="0" smtClean="0"/>
              <a:t>/etc/</a:t>
            </a:r>
            <a:r>
              <a:rPr lang="en-US" dirty="0" err="1" smtClean="0"/>
              <a:t>fstab</a:t>
            </a:r>
            <a:r>
              <a:rPr lang="zh-CN" altLang="en-US" dirty="0" smtClean="0"/>
              <a:t>文件进行文件系统的挂载，主要是需要懂得这个文件的规划写法，这里不再论述。</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之间的相互干扰。另外，</a:t>
            </a:r>
            <a:r>
              <a:rPr lang="en-US" dirty="0" smtClean="0"/>
              <a:t>Linux</a:t>
            </a:r>
            <a:r>
              <a:rPr lang="zh-CN" altLang="en-US" dirty="0" smtClean="0"/>
              <a:t>还支持真正的多用户编程，一个用户可以创建多个进程，并使各个进程协同工作来完成用户的需求。</a:t>
            </a:r>
            <a:endParaRPr lang="en-US" altLang="zh-CN" dirty="0" smtClean="0"/>
          </a:p>
          <a:p>
            <a:r>
              <a:rPr lang="en-US" b="1" dirty="0" smtClean="0"/>
              <a:t>4</a:t>
            </a:r>
            <a:r>
              <a:rPr lang="zh-CN" altLang="en-US" b="1" dirty="0" smtClean="0"/>
              <a:t>．良好的用户界面</a:t>
            </a:r>
          </a:p>
          <a:p>
            <a:pPr fontAlgn="ctr"/>
            <a:r>
              <a:rPr lang="en-US" dirty="0" smtClean="0"/>
              <a:t>Linux</a:t>
            </a:r>
            <a:r>
              <a:rPr lang="zh-CN" altLang="en-US" dirty="0" smtClean="0"/>
              <a:t>向用户提供了两种界面：用户界面和系统调用。</a:t>
            </a:r>
            <a:r>
              <a:rPr lang="en-US" dirty="0" smtClean="0"/>
              <a:t>Linux</a:t>
            </a:r>
            <a:r>
              <a:rPr lang="zh-CN" altLang="en-US" dirty="0" smtClean="0"/>
              <a:t>的传统用户界面是基于文本的命令行界面，即</a:t>
            </a:r>
            <a:r>
              <a:rPr lang="en-US" dirty="0" smtClean="0"/>
              <a:t>Shell</a:t>
            </a:r>
            <a:r>
              <a:rPr lang="zh-CN" altLang="en-US" dirty="0" smtClean="0"/>
              <a:t>。</a:t>
            </a:r>
            <a:r>
              <a:rPr lang="en-US" dirty="0" smtClean="0"/>
              <a:t>Shell</a:t>
            </a:r>
            <a:r>
              <a:rPr lang="zh-CN" altLang="en-US" dirty="0" smtClean="0"/>
              <a:t>有很强的程序设计能力，用户可方便地使用它编制程序，从而为用户扩充系统功能提供了更高级的手段。</a:t>
            </a:r>
          </a:p>
          <a:p>
            <a:pPr fontAlgn="ctr"/>
            <a:r>
              <a:rPr lang="zh-CN" altLang="en-US" dirty="0" smtClean="0"/>
              <a:t>系统调用给用户提供编程时使用的界面，用户可以在编程时直接使用系统提供的系统调用命令。系统通过这个界面为用户程序提供低级、高效率的服务。</a:t>
            </a:r>
          </a:p>
          <a:p>
            <a:pPr fontAlgn="ctr"/>
            <a:r>
              <a:rPr lang="en-US" dirty="0" smtClean="0"/>
              <a:t>Linux</a:t>
            </a:r>
            <a:r>
              <a:rPr lang="zh-CN" altLang="en-US" dirty="0" smtClean="0"/>
              <a:t>还为用户提供了图形用户界面，可利用鼠标、菜单、窗口和滚动条等设施，给用户呈现一个直观、易操作、交互性强的图形化友好界面。</a:t>
            </a:r>
          </a:p>
          <a:p>
            <a:endParaRPr lang="zh-CN" altLang="en-US" dirty="0"/>
          </a:p>
        </p:txBody>
      </p:sp>
      <p:sp>
        <p:nvSpPr>
          <p:cNvPr id="3" name="标题 2"/>
          <p:cNvSpPr>
            <a:spLocks noGrp="1"/>
          </p:cNvSpPr>
          <p:nvPr>
            <p:ph type="title"/>
          </p:nvPr>
        </p:nvSpPr>
        <p:spPr/>
        <p:txBody>
          <a:bodyPr/>
          <a:lstStyle/>
          <a:p>
            <a:r>
              <a:rPr lang="en-US" altLang="en-US" dirty="0" smtClean="0"/>
              <a:t> Linux</a:t>
            </a:r>
            <a:r>
              <a:rPr lang="zh-CN" altLang="en-US" dirty="0" smtClean="0"/>
              <a:t>介绍</a:t>
            </a:r>
            <a:r>
              <a:rPr lang="en-US" altLang="en-US" dirty="0" smtClean="0"/>
              <a:t>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fontAlgn="ctr"/>
            <a:r>
              <a:rPr lang="zh-CN" altLang="en-US" dirty="0" smtClean="0"/>
              <a:t>（</a:t>
            </a:r>
            <a:r>
              <a:rPr lang="en-US" dirty="0" smtClean="0"/>
              <a:t>4</a:t>
            </a:r>
            <a:r>
              <a:rPr lang="zh-CN" altLang="en-US" dirty="0" smtClean="0"/>
              <a:t>）文件系统可视的几何结构</a:t>
            </a:r>
          </a:p>
          <a:p>
            <a:pPr fontAlgn="ctr"/>
            <a:r>
              <a:rPr lang="zh-CN" altLang="en-US" dirty="0" smtClean="0"/>
              <a:t>文件系统是用来组织和排列文件存取的，所以也是可见的。在</a:t>
            </a:r>
            <a:r>
              <a:rPr lang="en-US" dirty="0" smtClean="0"/>
              <a:t>Linux</a:t>
            </a:r>
            <a:r>
              <a:rPr lang="zh-CN" altLang="en-US" dirty="0" smtClean="0"/>
              <a:t>操作系统中，可以通过</a:t>
            </a:r>
            <a:r>
              <a:rPr lang="en-US" dirty="0" err="1" smtClean="0"/>
              <a:t>ls</a:t>
            </a:r>
            <a:r>
              <a:rPr lang="zh-CN" altLang="en-US" dirty="0" smtClean="0"/>
              <a:t>工具来查看其结构。在</a:t>
            </a:r>
            <a:r>
              <a:rPr lang="en-US" dirty="0" smtClean="0"/>
              <a:t>Linux</a:t>
            </a:r>
            <a:r>
              <a:rPr lang="zh-CN" altLang="en-US" dirty="0" smtClean="0"/>
              <a:t>系统中，常见的都是树形结构，比如操作系统如果安装在一个文件系统中，通常的表现显示为由“</a:t>
            </a:r>
            <a:r>
              <a:rPr lang="en-US" dirty="0" smtClean="0"/>
              <a:t>/</a:t>
            </a:r>
            <a:r>
              <a:rPr lang="zh-CN" altLang="en-US" dirty="0" smtClean="0"/>
              <a:t>”起始的一个树形结构，这个命令使用相对比较简单。</a:t>
            </a:r>
          </a:p>
          <a:p>
            <a:pPr fontAlgn="ctr"/>
            <a:r>
              <a:rPr lang="zh-CN" altLang="en-US" dirty="0" smtClean="0"/>
              <a:t>除了</a:t>
            </a:r>
            <a:r>
              <a:rPr lang="en-US" dirty="0" err="1" smtClean="0"/>
              <a:t>ls</a:t>
            </a:r>
            <a:r>
              <a:rPr lang="zh-CN" altLang="en-US" dirty="0" smtClean="0"/>
              <a:t>工具外还可以使用</a:t>
            </a:r>
            <a:r>
              <a:rPr lang="en-US" dirty="0" err="1" smtClean="0"/>
              <a:t>fsck</a:t>
            </a:r>
            <a:r>
              <a:rPr lang="zh-CN" altLang="en-US" dirty="0" smtClean="0"/>
              <a:t>命令，</a:t>
            </a:r>
            <a:r>
              <a:rPr lang="en-US" dirty="0" err="1" smtClean="0"/>
              <a:t>fsck</a:t>
            </a:r>
            <a:r>
              <a:rPr lang="zh-CN" altLang="en-US" dirty="0" smtClean="0"/>
              <a:t>命令不仅可以扫描，还可以修正文件系统的一些问题。值得注意的是，</a:t>
            </a:r>
            <a:r>
              <a:rPr lang="en-US" dirty="0" err="1" smtClean="0"/>
              <a:t>fsck</a:t>
            </a:r>
            <a:r>
              <a:rPr lang="zh-CN" altLang="en-US" dirty="0" smtClean="0"/>
              <a:t>扫描文件系统时一定要在单用户模式、修复模式或把设备</a:t>
            </a:r>
            <a:r>
              <a:rPr lang="en-US" dirty="0" err="1" smtClean="0"/>
              <a:t>umount</a:t>
            </a:r>
            <a:r>
              <a:rPr lang="zh-CN" altLang="en-US" dirty="0" smtClean="0"/>
              <a:t>后进行。但是如果扫描正在运行中的系统，会造成系统文件损坏，因此这个命令在使用时一定要小心，如果系统是正常运行时，不要使用这个扫描工具，否则有可能会让系统崩溃。</a:t>
            </a:r>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en-US" dirty="0" err="1" smtClean="0"/>
              <a:t>fsck</a:t>
            </a:r>
            <a:r>
              <a:rPr lang="zh-CN" altLang="en-US" dirty="0" smtClean="0"/>
              <a:t>一般默认支持文件系统</a:t>
            </a:r>
            <a:r>
              <a:rPr lang="en-US" dirty="0" smtClean="0"/>
              <a:t>ext2</a:t>
            </a:r>
            <a:r>
              <a:rPr lang="zh-CN" altLang="en-US" dirty="0" smtClean="0"/>
              <a:t>，如果想支持</a:t>
            </a:r>
            <a:r>
              <a:rPr lang="en-US" dirty="0" smtClean="0"/>
              <a:t>ext3</a:t>
            </a:r>
            <a:r>
              <a:rPr lang="zh-CN" altLang="en-US" dirty="0" smtClean="0"/>
              <a:t>文件系统的扫描，应该加</a:t>
            </a:r>
            <a:r>
              <a:rPr lang="en-US" dirty="0" smtClean="0"/>
              <a:t>-j</a:t>
            </a:r>
            <a:r>
              <a:rPr lang="zh-CN" altLang="en-US" dirty="0" smtClean="0"/>
              <a:t>参数。应该根据不同的文件系统来调用不同的扫描工具，如</a:t>
            </a:r>
            <a:r>
              <a:rPr lang="en-US" dirty="0" smtClean="0"/>
              <a:t>fsck.ext2</a:t>
            </a:r>
            <a:r>
              <a:rPr lang="zh-CN" altLang="en-US" dirty="0" smtClean="0"/>
              <a:t>，</a:t>
            </a:r>
            <a:r>
              <a:rPr lang="en-US" dirty="0" smtClean="0"/>
              <a:t>fsck.jfs</a:t>
            </a:r>
            <a:r>
              <a:rPr lang="zh-CN" altLang="en-US" dirty="0" smtClean="0"/>
              <a:t>，</a:t>
            </a:r>
            <a:r>
              <a:rPr lang="en-US" dirty="0" err="1" smtClean="0"/>
              <a:t>fsck.msdos</a:t>
            </a:r>
            <a:r>
              <a:rPr lang="zh-CN" altLang="en-US" dirty="0" smtClean="0"/>
              <a:t>，</a:t>
            </a:r>
            <a:r>
              <a:rPr lang="en-US" dirty="0" smtClean="0"/>
              <a:t>fsck.ext3</a:t>
            </a:r>
            <a:r>
              <a:rPr lang="zh-CN" altLang="en-US" dirty="0" smtClean="0"/>
              <a:t>，</a:t>
            </a:r>
            <a:r>
              <a:rPr lang="en-US" dirty="0" err="1" smtClean="0"/>
              <a:t>fsck.reiserfs</a:t>
            </a:r>
            <a:r>
              <a:rPr lang="zh-CN" altLang="en-US" dirty="0" smtClean="0"/>
              <a:t>（</a:t>
            </a:r>
            <a:r>
              <a:rPr lang="en-US" dirty="0" err="1" smtClean="0"/>
              <a:t>reiserfsck</a:t>
            </a:r>
            <a:r>
              <a:rPr lang="zh-CN" altLang="en-US" dirty="0" smtClean="0"/>
              <a:t>）等。</a:t>
            </a:r>
          </a:p>
          <a:p>
            <a:pPr fontAlgn="ctr"/>
            <a:r>
              <a:rPr lang="en-US" altLang="zh-CN" dirty="0" smtClean="0"/>
              <a:t>【</a:t>
            </a:r>
            <a:r>
              <a:rPr lang="zh-CN" altLang="en-US" dirty="0" smtClean="0"/>
              <a:t>例</a:t>
            </a:r>
            <a:r>
              <a:rPr lang="en-US" b="1" dirty="0" smtClean="0"/>
              <a:t>5-19</a:t>
            </a:r>
            <a:r>
              <a:rPr lang="en-US" altLang="zh-CN" dirty="0" smtClean="0"/>
              <a:t>】</a:t>
            </a:r>
            <a:r>
              <a:rPr lang="en-US" dirty="0" smtClean="0"/>
              <a:t>  </a:t>
            </a:r>
            <a:r>
              <a:rPr lang="zh-CN" altLang="en-US" dirty="0" smtClean="0"/>
              <a:t>如果扫描的是</a:t>
            </a:r>
            <a:r>
              <a:rPr lang="en-US" dirty="0" smtClean="0"/>
              <a:t>/dev/hda10</a:t>
            </a:r>
            <a:r>
              <a:rPr lang="zh-CN" altLang="en-US" dirty="0" smtClean="0"/>
              <a:t>分区（基于</a:t>
            </a:r>
            <a:r>
              <a:rPr lang="en-US" dirty="0" err="1" smtClean="0"/>
              <a:t>reiserfs</a:t>
            </a:r>
            <a:r>
              <a:rPr lang="zh-CN" altLang="en-US" dirty="0" smtClean="0"/>
              <a:t>文件系统）：</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fsck.reiserfs</a:t>
            </a:r>
            <a:r>
              <a:rPr lang="en-US" dirty="0" smtClean="0"/>
              <a:t> /dev/hda10 </a:t>
            </a:r>
            <a:endParaRPr lang="zh-CN" altLang="en-US" dirty="0" smtClean="0"/>
          </a:p>
          <a:p>
            <a:r>
              <a:rPr lang="en-US" dirty="0" err="1" smtClean="0"/>
              <a:t>reiserfsck</a:t>
            </a:r>
            <a:r>
              <a:rPr lang="en-US" dirty="0" smtClean="0"/>
              <a:t> 3.6.19 (2003 www.namesys.com)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If you are using the latest </a:t>
            </a:r>
            <a:r>
              <a:rPr lang="en-US" dirty="0" err="1" smtClean="0"/>
              <a:t>reiserfsprogs</a:t>
            </a:r>
            <a:r>
              <a:rPr lang="en-US" dirty="0" smtClean="0"/>
              <a:t> and  it fails **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dirty="0" smtClean="0"/>
              <a:t>** please  email bug reports to reiserfs-list@namesys.com, ** </a:t>
            </a:r>
            <a:endParaRPr lang="zh-CN" altLang="en-US" dirty="0" smtClean="0"/>
          </a:p>
          <a:p>
            <a:r>
              <a:rPr lang="en-US" dirty="0" smtClean="0"/>
              <a:t>** providing  as  much  information  as  possible --  your ** </a:t>
            </a:r>
            <a:endParaRPr lang="zh-CN" altLang="en-US" dirty="0" smtClean="0"/>
          </a:p>
          <a:p>
            <a:r>
              <a:rPr lang="en-US" dirty="0" smtClean="0"/>
              <a:t>** hardware,  kernel,  patches,  settings,  all </a:t>
            </a:r>
            <a:r>
              <a:rPr lang="en-US" dirty="0" err="1" smtClean="0"/>
              <a:t>reiserfsck</a:t>
            </a:r>
            <a:r>
              <a:rPr lang="en-US" dirty="0" smtClean="0"/>
              <a:t> ** </a:t>
            </a:r>
            <a:endParaRPr lang="zh-CN" altLang="en-US" dirty="0" smtClean="0"/>
          </a:p>
          <a:p>
            <a:r>
              <a:rPr lang="en-US" dirty="0" smtClean="0"/>
              <a:t>** messages  (including version),  the </a:t>
            </a:r>
            <a:r>
              <a:rPr lang="en-US" dirty="0" err="1" smtClean="0"/>
              <a:t>reiserfsck</a:t>
            </a:r>
            <a:r>
              <a:rPr lang="en-US" dirty="0" smtClean="0"/>
              <a:t> </a:t>
            </a:r>
            <a:r>
              <a:rPr lang="en-US" dirty="0" err="1" smtClean="0"/>
              <a:t>logfile</a:t>
            </a:r>
            <a:r>
              <a:rPr lang="en-US" dirty="0" smtClean="0"/>
              <a:t>, ** </a:t>
            </a:r>
            <a:endParaRPr lang="zh-CN" altLang="en-US" dirty="0" smtClean="0"/>
          </a:p>
          <a:p>
            <a:r>
              <a:rPr lang="en-US" dirty="0" smtClean="0"/>
              <a:t>** check  the  </a:t>
            </a:r>
            <a:r>
              <a:rPr lang="en-US" dirty="0" err="1" smtClean="0"/>
              <a:t>syslog</a:t>
            </a:r>
            <a:r>
              <a:rPr lang="en-US" dirty="0" smtClean="0"/>
              <a:t> file  for  any  related information. ** </a:t>
            </a:r>
            <a:endParaRPr lang="zh-CN" altLang="en-US" dirty="0" smtClean="0"/>
          </a:p>
          <a:p>
            <a:r>
              <a:rPr lang="en-US" dirty="0" smtClean="0"/>
              <a:t>** If you would like advice on using this program, support ** </a:t>
            </a:r>
            <a:endParaRPr lang="zh-CN" altLang="en-US" dirty="0" smtClean="0"/>
          </a:p>
          <a:p>
            <a:r>
              <a:rPr lang="en-US" dirty="0" smtClean="0"/>
              <a:t>** is available  for $25 at  www.namesys.com/support.html. ** </a:t>
            </a:r>
            <a:endParaRPr lang="zh-CN" altLang="en-US" dirty="0" smtClean="0"/>
          </a:p>
          <a:p>
            <a:r>
              <a:rPr lang="en-US" dirty="0" smtClean="0"/>
              <a:t>************************************************************* </a:t>
            </a:r>
            <a:endParaRPr lang="zh-CN" altLang="en-US" dirty="0" smtClean="0"/>
          </a:p>
          <a:p>
            <a:endParaRPr lang="en-US" dirty="0" smtClean="0"/>
          </a:p>
          <a:p>
            <a:r>
              <a:rPr lang="en-US" dirty="0" smtClean="0"/>
              <a:t>Will read-only check consistency of the </a:t>
            </a:r>
            <a:r>
              <a:rPr lang="en-US" dirty="0" err="1" smtClean="0"/>
              <a:t>filesystem</a:t>
            </a:r>
            <a:r>
              <a:rPr lang="en-US" dirty="0" smtClean="0"/>
              <a:t> on /dev/hda10 </a:t>
            </a:r>
            <a:endParaRPr lang="zh-CN" altLang="en-US" dirty="0" smtClean="0"/>
          </a:p>
          <a:p>
            <a:r>
              <a:rPr lang="en-US" dirty="0" smtClean="0"/>
              <a:t>Will put log info to ‘</a:t>
            </a:r>
            <a:r>
              <a:rPr lang="en-US" dirty="0" err="1" smtClean="0"/>
              <a:t>stdout</a:t>
            </a:r>
            <a:r>
              <a:rPr lang="en-US" dirty="0" smtClean="0"/>
              <a:t>’</a:t>
            </a:r>
            <a:endParaRPr lang="zh-CN" altLang="en-US" dirty="0" smtClean="0"/>
          </a:p>
          <a:p>
            <a:r>
              <a:rPr lang="en-US" dirty="0" smtClean="0"/>
              <a:t> </a:t>
            </a:r>
            <a:endParaRPr lang="zh-CN" altLang="en-US" dirty="0" smtClean="0"/>
          </a:p>
          <a:p>
            <a:r>
              <a:rPr lang="en-US" dirty="0" smtClean="0"/>
              <a:t>Do you want to run this program?[N/Yes] (note need to type Yes if you do):Yes </a:t>
            </a:r>
            <a:endParaRPr lang="zh-CN" altLang="en-US" dirty="0" smtClean="0"/>
          </a:p>
          <a:p>
            <a:r>
              <a:rPr lang="en-US" dirty="0" smtClean="0"/>
              <a:t>########### </a:t>
            </a:r>
            <a:endParaRPr lang="zh-CN" altLang="en-US" dirty="0" smtClean="0"/>
          </a:p>
          <a:p>
            <a:r>
              <a:rPr lang="en-US" dirty="0" err="1" smtClean="0"/>
              <a:t>reiserfsck</a:t>
            </a:r>
            <a:r>
              <a:rPr lang="en-US" dirty="0" smtClean="0"/>
              <a:t> --check started at Wed Sep 14 08:54:17 2005 </a:t>
            </a:r>
            <a:endParaRPr lang="zh-CN" altLang="en-US" dirty="0" smtClean="0"/>
          </a:p>
          <a:p>
            <a:r>
              <a:rPr lang="en-US" dirty="0" smtClean="0"/>
              <a:t>########### </a:t>
            </a:r>
            <a:endParaRPr lang="zh-CN" altLang="en-US" dirty="0" smtClean="0"/>
          </a:p>
          <a:p>
            <a:r>
              <a:rPr lang="en-US" dirty="0" smtClean="0"/>
              <a:t>Replaying journal.. </a:t>
            </a:r>
            <a:endParaRPr lang="zh-CN" altLang="en-US" dirty="0" smtClean="0"/>
          </a:p>
          <a:p>
            <a:r>
              <a:rPr lang="en-US" dirty="0" err="1" smtClean="0"/>
              <a:t>Reiserfs</a:t>
            </a:r>
            <a:r>
              <a:rPr lang="en-US" dirty="0" smtClean="0"/>
              <a:t> journal '/dev/hda10' in blocks [18..8211]: 0 transactions replayed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dirty="0" smtClean="0"/>
              <a:t>Checking internal tree..finished </a:t>
            </a:r>
            <a:endParaRPr lang="zh-CN" altLang="en-US" dirty="0" smtClean="0"/>
          </a:p>
          <a:p>
            <a:r>
              <a:rPr lang="en-US" dirty="0" smtClean="0"/>
              <a:t>Comparing bitmaps..finished </a:t>
            </a:r>
            <a:endParaRPr lang="zh-CN" altLang="en-US" dirty="0" smtClean="0"/>
          </a:p>
          <a:p>
            <a:r>
              <a:rPr lang="en-US" dirty="0" smtClean="0"/>
              <a:t>Checking Semantic tree: </a:t>
            </a:r>
            <a:endParaRPr lang="zh-CN" altLang="en-US" dirty="0" smtClean="0"/>
          </a:p>
          <a:p>
            <a:r>
              <a:rPr lang="en-US" dirty="0" smtClean="0"/>
              <a:t>finished </a:t>
            </a:r>
            <a:endParaRPr lang="zh-CN" altLang="en-US" dirty="0" smtClean="0"/>
          </a:p>
          <a:p>
            <a:r>
              <a:rPr lang="en-US" dirty="0" smtClean="0"/>
              <a:t>No corruptions found   </a:t>
            </a:r>
            <a:r>
              <a:rPr lang="zh-CN" altLang="en-US" dirty="0" smtClean="0"/>
              <a:t>注：没有发现错误</a:t>
            </a:r>
            <a:r>
              <a:rPr lang="en-US" dirty="0" smtClean="0"/>
              <a:t> </a:t>
            </a:r>
            <a:endParaRPr lang="zh-CN" altLang="en-US" dirty="0" smtClean="0"/>
          </a:p>
          <a:p>
            <a:r>
              <a:rPr lang="en-US" dirty="0" smtClean="0"/>
              <a:t>There are on the </a:t>
            </a:r>
            <a:r>
              <a:rPr lang="en-US" dirty="0" err="1" smtClean="0"/>
              <a:t>filesystem</a:t>
            </a:r>
            <a:r>
              <a:rPr lang="en-US" dirty="0" smtClean="0"/>
              <a:t>: </a:t>
            </a:r>
            <a:endParaRPr lang="zh-CN" altLang="en-US" dirty="0" smtClean="0"/>
          </a:p>
          <a:p>
            <a:r>
              <a:rPr lang="en-US" dirty="0" smtClean="0"/>
              <a:t>        Leaves 2046 </a:t>
            </a:r>
            <a:endParaRPr lang="zh-CN" altLang="en-US" dirty="0" smtClean="0"/>
          </a:p>
          <a:p>
            <a:r>
              <a:rPr lang="en-US" dirty="0" smtClean="0"/>
              <a:t>        Internal nodes 15 </a:t>
            </a:r>
            <a:endParaRPr lang="zh-CN" altLang="en-US" dirty="0" smtClean="0"/>
          </a:p>
          <a:p>
            <a:r>
              <a:rPr lang="en-US" dirty="0" smtClean="0"/>
              <a:t>        Directories 130 </a:t>
            </a:r>
            <a:endParaRPr lang="zh-CN" altLang="en-US" dirty="0" smtClean="0"/>
          </a:p>
          <a:p>
            <a:r>
              <a:rPr lang="en-US" dirty="0" smtClean="0"/>
              <a:t>        Other files 2305 </a:t>
            </a:r>
            <a:endParaRPr lang="zh-CN" altLang="en-US" dirty="0" smtClean="0"/>
          </a:p>
          <a:p>
            <a:endParaRPr lang="zh-CN" altLang="en-US" dirty="0" smtClean="0"/>
          </a:p>
          <a:p>
            <a:endParaRPr lang="en-US" dirty="0" smtClean="0"/>
          </a:p>
          <a:p>
            <a:r>
              <a:rPr lang="en-US" dirty="0" smtClean="0"/>
              <a:t> Data block pointers 1863657 (70565 of them are zero) </a:t>
            </a:r>
            <a:endParaRPr lang="zh-CN" altLang="en-US" dirty="0" smtClean="0"/>
          </a:p>
          <a:p>
            <a:r>
              <a:rPr lang="en-US" dirty="0" smtClean="0"/>
              <a:t>        Safe links 0 </a:t>
            </a:r>
            <a:endParaRPr lang="zh-CN" altLang="en-US" dirty="0" smtClean="0"/>
          </a:p>
          <a:p>
            <a:r>
              <a:rPr lang="en-US" dirty="0" smtClean="0"/>
              <a:t>########### </a:t>
            </a:r>
            <a:endParaRPr lang="zh-CN" altLang="en-US" dirty="0" smtClean="0"/>
          </a:p>
          <a:p>
            <a:r>
              <a:rPr lang="en-US" dirty="0" err="1" smtClean="0"/>
              <a:t>reiserfsck</a:t>
            </a:r>
            <a:r>
              <a:rPr lang="en-US" dirty="0" smtClean="0"/>
              <a:t> finished at Wed Sep 14 08:54:33 2005 </a:t>
            </a:r>
            <a:endParaRPr lang="zh-CN" altLang="en-US" dirty="0" smtClean="0"/>
          </a:p>
          <a:p>
            <a:r>
              <a:rPr lang="en-US" dirty="0" smtClean="0"/>
              <a:t>########### </a:t>
            </a:r>
            <a:endParaRPr lang="zh-CN" altLang="en-US" dirty="0" smtClean="0"/>
          </a:p>
          <a:p>
            <a:r>
              <a:rPr lang="en-US" dirty="0" smtClean="0"/>
              <a:t> </a:t>
            </a:r>
            <a:endParaRPr lang="zh-CN" altLang="en-US" dirty="0" smtClean="0"/>
          </a:p>
          <a:p>
            <a:pPr fontAlgn="ctr"/>
            <a:r>
              <a:rPr lang="en-US" dirty="0" smtClean="0"/>
              <a:t>fsck.ext2</a:t>
            </a:r>
            <a:r>
              <a:rPr lang="zh-CN" altLang="en-US" dirty="0" smtClean="0"/>
              <a:t>和</a:t>
            </a:r>
            <a:r>
              <a:rPr lang="en-US" dirty="0" smtClean="0"/>
              <a:t>fsck.ext3</a:t>
            </a:r>
            <a:r>
              <a:rPr lang="zh-CN" altLang="en-US" dirty="0" smtClean="0"/>
              <a:t>常用的几个选项：</a:t>
            </a:r>
          </a:p>
          <a:p>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dirty="0" smtClean="0"/>
              <a:t>-p  Automatic repair (no questions) </a:t>
            </a:r>
            <a:r>
              <a:rPr lang="zh-CN" altLang="en-US" dirty="0" smtClean="0"/>
              <a:t>注：自动修复文件系统存在的问题。</a:t>
            </a:r>
            <a:r>
              <a:rPr lang="en-US" dirty="0" smtClean="0"/>
              <a:t> </a:t>
            </a:r>
            <a:endParaRPr lang="zh-CN" altLang="en-US" dirty="0" smtClean="0"/>
          </a:p>
          <a:p>
            <a:r>
              <a:rPr lang="en-US" dirty="0" smtClean="0"/>
              <a:t>-y  Assume "yes" to all questions    </a:t>
            </a:r>
            <a:r>
              <a:rPr lang="zh-CN" altLang="en-US" dirty="0" smtClean="0"/>
              <a:t>注：如果文件系统有问题，会跳出提示是否修复，如果修复请按</a:t>
            </a:r>
            <a:r>
              <a:rPr lang="en-US" dirty="0" smtClean="0"/>
              <a:t>y </a:t>
            </a:r>
            <a:endParaRPr lang="zh-CN" altLang="en-US" dirty="0" smtClean="0"/>
          </a:p>
          <a:p>
            <a:r>
              <a:rPr lang="en-US" dirty="0" smtClean="0"/>
              <a:t>-c  Check for bad blocks and add them to the </a:t>
            </a:r>
            <a:r>
              <a:rPr lang="en-US" dirty="0" err="1" smtClean="0"/>
              <a:t>badblock</a:t>
            </a:r>
            <a:r>
              <a:rPr lang="en-US" dirty="0" smtClean="0"/>
              <a:t> list </a:t>
            </a:r>
            <a:r>
              <a:rPr lang="zh-CN" altLang="en-US" dirty="0" smtClean="0"/>
              <a:t>注：对文件系统进行坏块检查，这是一个极为漫长的过程</a:t>
            </a:r>
            <a:r>
              <a:rPr lang="en-US" dirty="0" smtClean="0"/>
              <a:t> </a:t>
            </a:r>
            <a:endParaRPr lang="zh-CN" altLang="en-US" dirty="0" smtClean="0"/>
          </a:p>
          <a:p>
            <a:r>
              <a:rPr lang="en-US" dirty="0" smtClean="0"/>
              <a:t>-n  Make no changes to the </a:t>
            </a:r>
            <a:r>
              <a:rPr lang="en-US" dirty="0" err="1" smtClean="0"/>
              <a:t>filesystem</a:t>
            </a:r>
            <a:r>
              <a:rPr lang="en-US" dirty="0" smtClean="0"/>
              <a:t>   </a:t>
            </a:r>
            <a:r>
              <a:rPr lang="zh-CN" altLang="en-US" dirty="0" smtClean="0"/>
              <a:t>注：不对文件系统做任何改变，只扫描，以检测是否有问题</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en-US" dirty="0" smtClean="0"/>
              <a:t>Linux</a:t>
            </a:r>
            <a:r>
              <a:rPr lang="zh-CN" altLang="en-US" dirty="0" smtClean="0"/>
              <a:t>操作系统之所以能够被广大用户所接受，其原因之一是由于它对几乎所有的设备都有良好的支持。在</a:t>
            </a:r>
            <a:r>
              <a:rPr lang="en-US" dirty="0" smtClean="0"/>
              <a:t>Linux</a:t>
            </a:r>
            <a:r>
              <a:rPr lang="zh-CN" altLang="en-US" dirty="0" smtClean="0"/>
              <a:t>下为设备编写并安装驱动程序，是遵循着一定原则的。</a:t>
            </a:r>
            <a:r>
              <a:rPr lang="en-US" dirty="0" smtClean="0"/>
              <a:t>Linux</a:t>
            </a:r>
            <a:r>
              <a:rPr lang="zh-CN" altLang="en-US" dirty="0" smtClean="0"/>
              <a:t>下的驱动程序仅仅是为相应的设备编写几个基本函数，并向</a:t>
            </a:r>
            <a:r>
              <a:rPr lang="en-US" dirty="0" smtClean="0"/>
              <a:t>VFS</a:t>
            </a:r>
            <a:r>
              <a:rPr lang="zh-CN" altLang="en-US" dirty="0" smtClean="0"/>
              <a:t>注册就可以安装成功。当应用程序需要使用设备时，通过访问该设备对应的文件节点，利用</a:t>
            </a:r>
            <a:r>
              <a:rPr lang="en-US" dirty="0" smtClean="0"/>
              <a:t>VFS</a:t>
            </a:r>
            <a:r>
              <a:rPr lang="zh-CN" altLang="en-US" dirty="0" smtClean="0"/>
              <a:t>调用该设备的相关处理函数。这种管理方式就是所谓的设备文件管理方式。</a:t>
            </a:r>
          </a:p>
          <a:p>
            <a:pPr fontAlgn="ctr"/>
            <a:r>
              <a:rPr lang="zh-CN" altLang="en-US" dirty="0" smtClean="0"/>
              <a:t>设备管理是操作系统诸多管理中最复杂的部分。与</a:t>
            </a:r>
            <a:r>
              <a:rPr lang="en-US" dirty="0" smtClean="0"/>
              <a:t>UNIX</a:t>
            </a:r>
            <a:r>
              <a:rPr lang="zh-CN" altLang="en-US" dirty="0" smtClean="0"/>
              <a:t>系统一样，</a:t>
            </a:r>
            <a:r>
              <a:rPr lang="en-US" dirty="0" smtClean="0"/>
              <a:t>Linux</a:t>
            </a:r>
            <a:r>
              <a:rPr lang="zh-CN" altLang="en-US" dirty="0" smtClean="0"/>
              <a:t>系统采用设备文件统一管理硬件设备，从而将硬件设备的特性及管理细节对用户隐藏起来，实现用户程序与设备无关性。</a:t>
            </a:r>
          </a:p>
          <a:p>
            <a:endParaRPr lang="zh-CN" altLang="en-US" dirty="0"/>
          </a:p>
        </p:txBody>
      </p:sp>
      <p:sp>
        <p:nvSpPr>
          <p:cNvPr id="3" name="标题 2"/>
          <p:cNvSpPr>
            <a:spLocks noGrp="1"/>
          </p:cNvSpPr>
          <p:nvPr>
            <p:ph type="title"/>
          </p:nvPr>
        </p:nvSpPr>
        <p:spPr/>
        <p:txBody>
          <a:bodyPr/>
          <a:lstStyle/>
          <a:p>
            <a:r>
              <a:rPr lang="zh-CN" altLang="en-US" dirty="0" smtClean="0"/>
              <a:t>设备管理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fontAlgn="ctr"/>
            <a:r>
              <a:rPr lang="zh-CN" altLang="en-US" dirty="0" smtClean="0"/>
              <a:t>（</a:t>
            </a:r>
            <a:r>
              <a:rPr lang="en-US" dirty="0" smtClean="0"/>
              <a:t>1</a:t>
            </a:r>
            <a:r>
              <a:rPr lang="zh-CN" altLang="en-US" dirty="0" smtClean="0"/>
              <a:t>）设备分类</a:t>
            </a:r>
          </a:p>
          <a:p>
            <a:pPr fontAlgn="ctr"/>
            <a:r>
              <a:rPr lang="zh-CN" altLang="en-US" dirty="0" smtClean="0"/>
              <a:t>在计算机系统中除了</a:t>
            </a:r>
            <a:r>
              <a:rPr lang="en-US" dirty="0" smtClean="0"/>
              <a:t>CPU</a:t>
            </a:r>
            <a:r>
              <a:rPr lang="zh-CN" altLang="en-US" dirty="0" smtClean="0"/>
              <a:t>和内存外，其他大部分硬件设备都称为外部设备，包括常用的硬盘、光驱、输入</a:t>
            </a:r>
            <a:r>
              <a:rPr lang="en-US" dirty="0" smtClean="0"/>
              <a:t>/</a:t>
            </a:r>
            <a:r>
              <a:rPr lang="zh-CN" altLang="en-US" dirty="0" smtClean="0"/>
              <a:t>输出、终端等，下面介绍设备的分类方法。</a:t>
            </a:r>
          </a:p>
          <a:p>
            <a:pPr fontAlgn="ctr"/>
            <a:r>
              <a:rPr lang="zh-CN" altLang="en-US" dirty="0" smtClean="0"/>
              <a:t>按设备的所属关系可以将</a:t>
            </a:r>
            <a:r>
              <a:rPr lang="en-US" dirty="0" smtClean="0"/>
              <a:t>I/O</a:t>
            </a:r>
            <a:r>
              <a:rPr lang="zh-CN" altLang="en-US" dirty="0" smtClean="0"/>
              <a:t>设备分为以下两类。</a:t>
            </a:r>
          </a:p>
          <a:p>
            <a:pPr fontAlgn="ctr"/>
            <a:r>
              <a:rPr lang="zh-CN" altLang="en-US" dirty="0" smtClean="0"/>
              <a:t>① 系统设备：系统设备是在系统生成时已登记于系统中的标准设备，属于系统的基本配置。</a:t>
            </a:r>
          </a:p>
          <a:p>
            <a:pPr fontAlgn="ctr"/>
            <a:r>
              <a:rPr lang="zh-CN" altLang="en-US" dirty="0" smtClean="0"/>
              <a:t>② 用户设备：用户设备是在系统生成时未登记在系统中的非标准设备。</a:t>
            </a:r>
          </a:p>
          <a:p>
            <a:pPr fontAlgn="ctr"/>
            <a:r>
              <a:rPr lang="zh-CN" altLang="en-US" dirty="0" smtClean="0"/>
              <a:t>按设备的信息交换的单位可将</a:t>
            </a:r>
            <a:r>
              <a:rPr lang="en-US" dirty="0" smtClean="0"/>
              <a:t>I/O</a:t>
            </a:r>
            <a:r>
              <a:rPr lang="zh-CN" altLang="en-US" dirty="0" smtClean="0"/>
              <a:t>设备分为以下两类。</a:t>
            </a:r>
          </a:p>
          <a:p>
            <a:pPr fontAlgn="ctr"/>
            <a:r>
              <a:rPr lang="zh-CN" altLang="en-US" dirty="0" smtClean="0"/>
              <a:t>① 字符设备：字符设备是以字符为单位进行输入和输出的设备。</a:t>
            </a:r>
          </a:p>
          <a:p>
            <a:pPr fontAlgn="ctr"/>
            <a:r>
              <a:rPr lang="zh-CN" altLang="en-US" dirty="0" smtClean="0"/>
              <a:t>② 块设备：块设备的输入和输出是以数据块为单位的。</a:t>
            </a:r>
          </a:p>
          <a:p>
            <a:pPr fontAlgn="ctr"/>
            <a:r>
              <a:rPr lang="zh-CN" altLang="en-US" dirty="0" smtClean="0"/>
              <a:t>按设备的共享属性可将</a:t>
            </a:r>
            <a:r>
              <a:rPr lang="en-US" dirty="0" smtClean="0"/>
              <a:t>I/O</a:t>
            </a:r>
            <a:r>
              <a:rPr lang="zh-CN" altLang="en-US" dirty="0" smtClean="0"/>
              <a:t>设备分为以下</a:t>
            </a:r>
            <a:r>
              <a:rPr lang="en-US" dirty="0" smtClean="0"/>
              <a:t>3</a:t>
            </a:r>
            <a:r>
              <a:rPr lang="zh-CN" altLang="en-US" dirty="0" smtClean="0"/>
              <a:t>类。</a:t>
            </a:r>
          </a:p>
          <a:p>
            <a:pPr fontAlgn="ctr"/>
            <a:r>
              <a:rPr lang="zh-CN" altLang="en-US" dirty="0" smtClean="0"/>
              <a:t>① 独占设备：所有的字符设备都是独占设备。独占设备是指一段时间内只允许一个用户（进程）访问的设备，即临界资源。</a:t>
            </a:r>
          </a:p>
          <a:p>
            <a:pPr fontAlgn="ctr"/>
            <a:r>
              <a:rPr lang="zh-CN" altLang="en-US" dirty="0" smtClean="0"/>
              <a:t>② 共享设备：共享设备是指一段时间内允许多个进程同时访问的设备，块设备都是共享设备。</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③ 虚拟设备：通过虚拟设备技术把一台独占设备变换为若干台逻辑设备，供若干个用户（进程）同时使用，以提高设备的利用率。</a:t>
            </a:r>
          </a:p>
          <a:p>
            <a:pPr fontAlgn="ctr"/>
            <a:r>
              <a:rPr lang="zh-CN" altLang="en-US" dirty="0" smtClean="0"/>
              <a:t>根据设备的用途，可以把设备分为存储设备与输入</a:t>
            </a:r>
            <a:r>
              <a:rPr lang="en-US" dirty="0" smtClean="0"/>
              <a:t>/</a:t>
            </a:r>
            <a:r>
              <a:rPr lang="zh-CN" altLang="en-US" dirty="0" smtClean="0"/>
              <a:t>输出设备两大类。</a:t>
            </a:r>
          </a:p>
          <a:p>
            <a:pPr fontAlgn="ctr"/>
            <a:r>
              <a:rPr lang="zh-CN" altLang="en-US" dirty="0" smtClean="0"/>
              <a:t>① 存储设备是指用来进行数据存储的设备，计算机的存储器分为主存储器（内存）和辅助存储器（外存），外部存储器就是一种典型的存储类型的设备，如硬盘、软盘、</a:t>
            </a:r>
            <a:r>
              <a:rPr lang="en-US" dirty="0" smtClean="0"/>
              <a:t>CD</a:t>
            </a:r>
            <a:r>
              <a:rPr lang="zh-CN" altLang="en-US" dirty="0" smtClean="0"/>
              <a:t>、</a:t>
            </a:r>
            <a:r>
              <a:rPr lang="en-US" dirty="0" smtClean="0"/>
              <a:t>U</a:t>
            </a:r>
            <a:r>
              <a:rPr lang="zh-CN" altLang="en-US" dirty="0" smtClean="0"/>
              <a:t>盘、移动硬盘等。</a:t>
            </a:r>
          </a:p>
          <a:p>
            <a:pPr fontAlgn="ctr"/>
            <a:r>
              <a:rPr lang="zh-CN" altLang="en-US" dirty="0" smtClean="0"/>
              <a:t>② 输入</a:t>
            </a:r>
            <a:r>
              <a:rPr lang="en-US" dirty="0" smtClean="0"/>
              <a:t>/</a:t>
            </a:r>
            <a:r>
              <a:rPr lang="zh-CN" altLang="en-US" dirty="0" smtClean="0"/>
              <a:t>输出设备是主机从外界接收信息或向外界发送信息的媒介。输入设备是计算机用来从外界接收信息的设备，如鼠标、键盘、扫描仪等；输出设备是计算机把处理后的信息向外界发送的设备，如打印机、显示器等，该设备以每次一个</a:t>
            </a:r>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fontAlgn="ctr"/>
            <a:r>
              <a:rPr lang="zh-CN" altLang="en-US" dirty="0" smtClean="0"/>
              <a:t>字符的方式发送数据，因此称为字符设备。</a:t>
            </a:r>
          </a:p>
          <a:p>
            <a:pPr fontAlgn="ctr"/>
            <a:r>
              <a:rPr lang="zh-CN" altLang="en-US" dirty="0" smtClean="0"/>
              <a:t>（</a:t>
            </a:r>
            <a:r>
              <a:rPr lang="en-US" dirty="0" smtClean="0"/>
              <a:t>2</a:t>
            </a:r>
            <a:r>
              <a:rPr lang="zh-CN" altLang="en-US" dirty="0" smtClean="0"/>
              <a:t>）设备管理的任务和功能</a:t>
            </a:r>
          </a:p>
          <a:p>
            <a:pPr fontAlgn="ctr"/>
            <a:r>
              <a:rPr lang="zh-CN" altLang="en-US" dirty="0" smtClean="0"/>
              <a:t>设备管理是对计算机的输入</a:t>
            </a:r>
            <a:r>
              <a:rPr lang="en-US" dirty="0" smtClean="0"/>
              <a:t>/</a:t>
            </a:r>
            <a:r>
              <a:rPr lang="zh-CN" altLang="en-US" dirty="0" smtClean="0"/>
              <a:t>输出系统的管理，它是操作系统中最具有多样性和复杂性的部分。其主要任务如下所述。</a:t>
            </a:r>
          </a:p>
          <a:p>
            <a:pPr fontAlgn="ctr"/>
            <a:r>
              <a:rPr lang="zh-CN" altLang="en-US" dirty="0" smtClean="0"/>
              <a:t>① 选择和分配</a:t>
            </a:r>
            <a:r>
              <a:rPr lang="en-US" dirty="0" smtClean="0"/>
              <a:t>I/O</a:t>
            </a:r>
            <a:r>
              <a:rPr lang="zh-CN" altLang="en-US" dirty="0" smtClean="0"/>
              <a:t>设备以便进行数据传输操作。</a:t>
            </a:r>
          </a:p>
          <a:p>
            <a:pPr fontAlgn="ctr"/>
            <a:r>
              <a:rPr lang="zh-CN" altLang="en-US" dirty="0" smtClean="0"/>
              <a:t>② 控制</a:t>
            </a:r>
            <a:r>
              <a:rPr lang="en-US" dirty="0" smtClean="0"/>
              <a:t>I/O</a:t>
            </a:r>
            <a:r>
              <a:rPr lang="zh-CN" altLang="en-US" dirty="0" smtClean="0"/>
              <a:t>设备和</a:t>
            </a:r>
            <a:r>
              <a:rPr lang="en-US" dirty="0" smtClean="0"/>
              <a:t>CPU</a:t>
            </a:r>
            <a:r>
              <a:rPr lang="zh-CN" altLang="en-US" dirty="0" smtClean="0"/>
              <a:t>（或内存）之间交换数据。</a:t>
            </a:r>
          </a:p>
          <a:p>
            <a:pPr fontAlgn="ctr"/>
            <a:r>
              <a:rPr lang="zh-CN" altLang="en-US" dirty="0" smtClean="0"/>
              <a:t>③ 为用户提供一个友好的透明接口，把用户和设备硬件特性分开，使得用户在编制应用程序时不必涉及具体设备，由系统按用户的要求来对设备的工作进行控制。</a:t>
            </a:r>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④ 提高设备和设备之间、</a:t>
            </a:r>
            <a:r>
              <a:rPr lang="en-US" dirty="0" smtClean="0"/>
              <a:t>CPU</a:t>
            </a:r>
            <a:r>
              <a:rPr lang="zh-CN" altLang="en-US" dirty="0" smtClean="0"/>
              <a:t>和设备之间以及进程和进程之间的并行操作程度，以使操作系统获得最佳效率。</a:t>
            </a:r>
          </a:p>
          <a:p>
            <a:pPr fontAlgn="ctr"/>
            <a:r>
              <a:rPr lang="zh-CN" altLang="en-US" dirty="0" smtClean="0"/>
              <a:t>为了完成上述主要任务，设备管理程序一般要提供下述功能。</a:t>
            </a:r>
          </a:p>
          <a:p>
            <a:pPr fontAlgn="ctr"/>
            <a:r>
              <a:rPr lang="en-US" dirty="0" smtClean="0"/>
              <a:t>a</a:t>
            </a:r>
            <a:r>
              <a:rPr lang="zh-CN" altLang="en-US" dirty="0" smtClean="0"/>
              <a:t>．提供和进程管理系统的接口；</a:t>
            </a:r>
          </a:p>
          <a:p>
            <a:pPr fontAlgn="ctr"/>
            <a:r>
              <a:rPr lang="en-US" dirty="0" smtClean="0"/>
              <a:t>b</a:t>
            </a:r>
            <a:r>
              <a:rPr lang="zh-CN" altLang="en-US" dirty="0" smtClean="0"/>
              <a:t>．进行设备分配；</a:t>
            </a:r>
          </a:p>
          <a:p>
            <a:pPr fontAlgn="ctr"/>
            <a:r>
              <a:rPr lang="en-US" dirty="0" smtClean="0"/>
              <a:t>c</a:t>
            </a:r>
            <a:r>
              <a:rPr lang="zh-CN" altLang="en-US" dirty="0" smtClean="0"/>
              <a:t>．实现设备和设备、设备和</a:t>
            </a:r>
            <a:r>
              <a:rPr lang="en-US" dirty="0" smtClean="0"/>
              <a:t>CPU</a:t>
            </a:r>
            <a:r>
              <a:rPr lang="zh-CN" altLang="en-US" dirty="0" smtClean="0"/>
              <a:t>等之间的并行操作；</a:t>
            </a:r>
          </a:p>
          <a:p>
            <a:pPr fontAlgn="ctr"/>
            <a:r>
              <a:rPr lang="en-US" dirty="0" smtClean="0"/>
              <a:t>d</a:t>
            </a:r>
            <a:r>
              <a:rPr lang="zh-CN" altLang="en-US" dirty="0" smtClean="0"/>
              <a:t>．进行缓冲管理；</a:t>
            </a:r>
          </a:p>
          <a:p>
            <a:pPr fontAlgn="ctr"/>
            <a:r>
              <a:rPr lang="en-US" dirty="0" smtClean="0"/>
              <a:t>e</a:t>
            </a:r>
            <a:r>
              <a:rPr lang="zh-CN" altLang="en-US" dirty="0" smtClean="0"/>
              <a:t>．设备控制与驱动。</a:t>
            </a:r>
          </a:p>
          <a:p>
            <a:pPr fontAlgn="ctr"/>
            <a:r>
              <a:rPr lang="zh-CN" altLang="en-US" dirty="0" smtClean="0"/>
              <a:t>（</a:t>
            </a:r>
            <a:r>
              <a:rPr lang="en-US" dirty="0" smtClean="0"/>
              <a:t>3</a:t>
            </a:r>
            <a:r>
              <a:rPr lang="zh-CN" altLang="en-US" dirty="0" smtClean="0"/>
              <a:t>）设备控制器</a:t>
            </a:r>
          </a:p>
          <a:p>
            <a:pPr fontAlgn="ctr"/>
            <a:r>
              <a:rPr lang="zh-CN" altLang="en-US" dirty="0" smtClean="0"/>
              <a:t>设备控制器是</a:t>
            </a:r>
            <a:r>
              <a:rPr lang="en-US" dirty="0" smtClean="0"/>
              <a:t>CPU</a:t>
            </a:r>
            <a:r>
              <a:rPr lang="zh-CN" altLang="en-US" dirty="0" smtClean="0"/>
              <a:t>与</a:t>
            </a:r>
            <a:r>
              <a:rPr lang="en-US" dirty="0" smtClean="0"/>
              <a:t>I/O</a:t>
            </a:r>
            <a:r>
              <a:rPr lang="zh-CN" altLang="en-US" dirty="0" smtClean="0"/>
              <a:t>设备之间的接口，它接收从</a:t>
            </a:r>
            <a:r>
              <a:rPr lang="en-US" dirty="0" smtClean="0"/>
              <a:t>CPU</a:t>
            </a:r>
            <a:r>
              <a:rPr lang="zh-CN" altLang="en-US" dirty="0" smtClean="0"/>
              <a:t>发来的命令并去控制</a:t>
            </a:r>
            <a:r>
              <a:rPr lang="en-US" dirty="0" smtClean="0"/>
              <a:t>I/O</a:t>
            </a:r>
            <a:r>
              <a:rPr lang="zh-CN" altLang="en-US" dirty="0" smtClean="0"/>
              <a:t>设备工作。设备控制器是一个可编址设备，当它仅控制一个设备时，它只有一个唯一的设备地址；当它控制多个设备时，则应具有多个设备地址，使每一个地址对应一个设备。</a:t>
            </a:r>
          </a:p>
          <a:p>
            <a:pPr fontAlgn="ctr"/>
            <a:r>
              <a:rPr lang="zh-CN" altLang="en-US" dirty="0" smtClean="0"/>
              <a:t>为实现设备控制器的功能，大多数设备控制器都由以下</a:t>
            </a:r>
            <a:r>
              <a:rPr lang="en-US" dirty="0" smtClean="0"/>
              <a:t>3</a:t>
            </a:r>
            <a:r>
              <a:rPr lang="zh-CN" altLang="en-US" dirty="0" smtClean="0"/>
              <a:t>部分组成。</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5090944"/>
          </a:xfrm>
        </p:spPr>
        <p:txBody>
          <a:bodyPr>
            <a:normAutofit fontScale="70000" lnSpcReduction="20000"/>
          </a:bodyPr>
          <a:lstStyle/>
          <a:p>
            <a:r>
              <a:rPr lang="en-US" b="1" dirty="0" smtClean="0"/>
              <a:t>5</a:t>
            </a:r>
            <a:r>
              <a:rPr lang="zh-CN" altLang="en-US" b="1" dirty="0" smtClean="0"/>
              <a:t>．支持多种文件系统</a:t>
            </a:r>
            <a:r>
              <a:rPr lang="en-US" b="1" dirty="0" smtClean="0"/>
              <a:t> </a:t>
            </a:r>
            <a:endParaRPr lang="zh-CN" altLang="en-US" b="1" dirty="0" smtClean="0"/>
          </a:p>
          <a:p>
            <a:pPr fontAlgn="ctr"/>
            <a:r>
              <a:rPr lang="en-US" dirty="0" smtClean="0"/>
              <a:t>Linux</a:t>
            </a:r>
            <a:r>
              <a:rPr lang="zh-CN" altLang="en-US" dirty="0" smtClean="0"/>
              <a:t>能支持多种文件系统。目前支持的文件系统有</a:t>
            </a:r>
            <a:r>
              <a:rPr lang="en-US" dirty="0" smtClean="0"/>
              <a:t>EXT2</a:t>
            </a:r>
            <a:r>
              <a:rPr lang="zh-CN" altLang="en-US" dirty="0" smtClean="0"/>
              <a:t>、</a:t>
            </a:r>
            <a:r>
              <a:rPr lang="en-US" dirty="0" smtClean="0"/>
              <a:t>EXT</a:t>
            </a:r>
            <a:r>
              <a:rPr lang="zh-CN" altLang="en-US" dirty="0" smtClean="0"/>
              <a:t>、</a:t>
            </a:r>
            <a:r>
              <a:rPr lang="en-US" dirty="0" smtClean="0"/>
              <a:t>XIAFS</a:t>
            </a:r>
            <a:r>
              <a:rPr lang="zh-CN" altLang="en-US" dirty="0" smtClean="0"/>
              <a:t>、</a:t>
            </a:r>
            <a:r>
              <a:rPr lang="en-US" dirty="0" smtClean="0"/>
              <a:t>ISOFS</a:t>
            </a:r>
            <a:r>
              <a:rPr lang="zh-CN" altLang="en-US" dirty="0" smtClean="0"/>
              <a:t>、</a:t>
            </a:r>
            <a:r>
              <a:rPr lang="en-US" dirty="0" smtClean="0"/>
              <a:t>HPFS</a:t>
            </a:r>
            <a:r>
              <a:rPr lang="zh-CN" altLang="en-US" dirty="0" smtClean="0"/>
              <a:t>、</a:t>
            </a:r>
            <a:r>
              <a:rPr lang="en-US" dirty="0" smtClean="0"/>
              <a:t>MSDOS</a:t>
            </a:r>
            <a:r>
              <a:rPr lang="zh-CN" altLang="en-US" dirty="0" smtClean="0"/>
              <a:t>、</a:t>
            </a:r>
            <a:r>
              <a:rPr lang="en-US" dirty="0" smtClean="0"/>
              <a:t>UMSDOS</a:t>
            </a:r>
            <a:r>
              <a:rPr lang="zh-CN" altLang="en-US" dirty="0" smtClean="0"/>
              <a:t>、</a:t>
            </a:r>
            <a:r>
              <a:rPr lang="en-US" dirty="0" smtClean="0"/>
              <a:t>PROC</a:t>
            </a:r>
            <a:r>
              <a:rPr lang="zh-CN" altLang="en-US" dirty="0" smtClean="0"/>
              <a:t>、</a:t>
            </a:r>
            <a:r>
              <a:rPr lang="en-US" dirty="0" smtClean="0"/>
              <a:t>NFS</a:t>
            </a:r>
            <a:r>
              <a:rPr lang="zh-CN" altLang="en-US" dirty="0" smtClean="0"/>
              <a:t>、</a:t>
            </a:r>
            <a:r>
              <a:rPr lang="en-US" dirty="0" smtClean="0"/>
              <a:t>SYSV</a:t>
            </a:r>
            <a:r>
              <a:rPr lang="zh-CN" altLang="en-US" dirty="0" smtClean="0"/>
              <a:t>、</a:t>
            </a:r>
            <a:r>
              <a:rPr lang="en-US" dirty="0" smtClean="0"/>
              <a:t>MINIX</a:t>
            </a:r>
            <a:r>
              <a:rPr lang="zh-CN" altLang="en-US" dirty="0" smtClean="0"/>
              <a:t>、</a:t>
            </a:r>
            <a:r>
              <a:rPr lang="en-US" dirty="0" smtClean="0"/>
              <a:t>SMB</a:t>
            </a:r>
            <a:r>
              <a:rPr lang="zh-CN" altLang="en-US" dirty="0" smtClean="0"/>
              <a:t>、</a:t>
            </a:r>
            <a:r>
              <a:rPr lang="en-US" dirty="0" smtClean="0"/>
              <a:t>UFS</a:t>
            </a:r>
            <a:r>
              <a:rPr lang="zh-CN" altLang="en-US" dirty="0" smtClean="0"/>
              <a:t>、</a:t>
            </a:r>
            <a:r>
              <a:rPr lang="en-US" dirty="0" smtClean="0"/>
              <a:t>NCP</a:t>
            </a:r>
            <a:r>
              <a:rPr lang="zh-CN" altLang="en-US" dirty="0" smtClean="0"/>
              <a:t>、</a:t>
            </a:r>
            <a:r>
              <a:rPr lang="en-US" dirty="0" smtClean="0"/>
              <a:t>VFAT</a:t>
            </a:r>
            <a:r>
              <a:rPr lang="zh-CN" altLang="en-US" dirty="0" smtClean="0"/>
              <a:t>、</a:t>
            </a:r>
            <a:r>
              <a:rPr lang="en-US" dirty="0" smtClean="0"/>
              <a:t>AFFS</a:t>
            </a:r>
            <a:r>
              <a:rPr lang="zh-CN" altLang="en-US" dirty="0" smtClean="0"/>
              <a:t>。</a:t>
            </a:r>
            <a:r>
              <a:rPr lang="en-US" dirty="0" smtClean="0"/>
              <a:t>Linux</a:t>
            </a:r>
            <a:r>
              <a:rPr lang="zh-CN" altLang="en-US" dirty="0" smtClean="0"/>
              <a:t>最常用的文件系统是</a:t>
            </a:r>
            <a:r>
              <a:rPr lang="en-US" dirty="0" smtClean="0"/>
              <a:t>EXT2</a:t>
            </a:r>
            <a:r>
              <a:rPr lang="zh-CN" altLang="en-US" dirty="0" smtClean="0"/>
              <a:t>，它的文件名长度可达</a:t>
            </a:r>
            <a:r>
              <a:rPr lang="en-US" dirty="0" smtClean="0"/>
              <a:t>255</a:t>
            </a:r>
            <a:r>
              <a:rPr lang="zh-CN" altLang="en-US" dirty="0" smtClean="0"/>
              <a:t>字符，并且还有许多特有的功能，使它比常规的</a:t>
            </a:r>
            <a:r>
              <a:rPr lang="en-US" dirty="0" smtClean="0"/>
              <a:t>UNIX</a:t>
            </a:r>
            <a:r>
              <a:rPr lang="zh-CN" altLang="en-US" dirty="0" smtClean="0"/>
              <a:t>文件系统更加安全。</a:t>
            </a:r>
          </a:p>
          <a:p>
            <a:r>
              <a:rPr lang="en-US" b="1" dirty="0" smtClean="0"/>
              <a:t>6</a:t>
            </a:r>
            <a:r>
              <a:rPr lang="zh-CN" altLang="en-US" b="1" dirty="0" smtClean="0"/>
              <a:t>．采用虚拟内存管理技术</a:t>
            </a:r>
          </a:p>
          <a:p>
            <a:pPr fontAlgn="ctr"/>
            <a:r>
              <a:rPr lang="en-US" dirty="0" smtClean="0"/>
              <a:t>Linux</a:t>
            </a:r>
            <a:r>
              <a:rPr lang="zh-CN" altLang="en-US" dirty="0" smtClean="0"/>
              <a:t>支持请求页式虚拟内存管理技术，这意味着只有当前运行的或者必须的代码和数据，才会被装入到系统的物理内存。为了进一步优化内存，</a:t>
            </a:r>
            <a:r>
              <a:rPr lang="en-US" dirty="0" smtClean="0"/>
              <a:t>Linux</a:t>
            </a:r>
            <a:r>
              <a:rPr lang="zh-CN" altLang="en-US" dirty="0" smtClean="0"/>
              <a:t>还支持内存缓冲机制，空闲的内存可用于磁盘和设备缓存，从而加速了对代码和数据的访问，并能根据内存的使用情况自动对缓存的大小进行调整。</a:t>
            </a:r>
          </a:p>
          <a:p>
            <a:r>
              <a:rPr lang="en-US" b="1" dirty="0" smtClean="0"/>
              <a:t>7</a:t>
            </a:r>
            <a:r>
              <a:rPr lang="zh-CN" altLang="en-US" b="1" dirty="0" smtClean="0"/>
              <a:t>．设备独立性</a:t>
            </a:r>
          </a:p>
          <a:p>
            <a:pPr fontAlgn="ctr"/>
            <a:r>
              <a:rPr lang="zh-CN" altLang="en-US" dirty="0" smtClean="0"/>
              <a:t>设备独立性是指操作系统把所有外部设备当成文件来看待，只要安装设备的驱动程序，任何用户都可以像使用文件一样，操纵、使用这些设备，而不必知道它们具体存在形式。</a:t>
            </a:r>
          </a:p>
          <a:p>
            <a:pPr fontAlgn="ctr"/>
            <a:r>
              <a:rPr lang="en-US" dirty="0" smtClean="0"/>
              <a:t>Linux</a:t>
            </a:r>
            <a:r>
              <a:rPr lang="zh-CN" altLang="en-US" dirty="0" smtClean="0"/>
              <a:t>是具有设备独立性的操作系统，它的内核具有高度适应能力，随着更多的程序员加入</a:t>
            </a:r>
            <a:r>
              <a:rPr lang="en-US" dirty="0" smtClean="0"/>
              <a:t>Linux</a:t>
            </a:r>
            <a:r>
              <a:rPr lang="zh-CN" altLang="en-US" dirty="0" smtClean="0"/>
              <a:t>编程，会有更多硬件设备加入到各种</a:t>
            </a:r>
            <a:r>
              <a:rPr lang="en-US" dirty="0" smtClean="0"/>
              <a:t>Linux</a:t>
            </a:r>
            <a:r>
              <a:rPr lang="zh-CN" altLang="en-US" dirty="0" smtClean="0"/>
              <a:t>内核和发行版本中。另外，由于用户可以免费得到</a:t>
            </a:r>
            <a:r>
              <a:rPr lang="en-US" dirty="0" smtClean="0"/>
              <a:t>Linux</a:t>
            </a:r>
            <a:r>
              <a:rPr lang="zh-CN" altLang="en-US" dirty="0" smtClean="0"/>
              <a:t>的内核源代码，因此，用户可以修改内核源代码，以适应新增加的外部设备。</a:t>
            </a:r>
          </a:p>
          <a:p>
            <a:endParaRPr lang="zh-CN" altLang="en-US" dirty="0"/>
          </a:p>
        </p:txBody>
      </p:sp>
      <p:sp>
        <p:nvSpPr>
          <p:cNvPr id="2" name="标题 1"/>
          <p:cNvSpPr>
            <a:spLocks noGrp="1"/>
          </p:cNvSpPr>
          <p:nvPr>
            <p:ph type="title"/>
          </p:nvPr>
        </p:nvSpPr>
        <p:spPr/>
        <p:txBody>
          <a:bodyPr>
            <a:normAutofit/>
          </a:bodyPr>
          <a:lstStyle/>
          <a:p>
            <a:r>
              <a:rPr lang="en-US" dirty="0" smtClean="0"/>
              <a:t> Linux</a:t>
            </a:r>
            <a:r>
              <a:rPr lang="zh-CN" altLang="en-US" dirty="0" smtClean="0"/>
              <a:t>介绍</a:t>
            </a:r>
            <a:r>
              <a:rPr lang="en-US" dirty="0" smtClean="0"/>
              <a:t>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zh-CN" altLang="en-US" dirty="0" smtClean="0"/>
              <a:t>① 设备控制器与处理机的接口。</a:t>
            </a:r>
          </a:p>
          <a:p>
            <a:pPr fontAlgn="ctr"/>
            <a:r>
              <a:rPr lang="zh-CN" altLang="en-US" dirty="0" smtClean="0"/>
              <a:t>② 设备控制器与设备的接口。</a:t>
            </a:r>
          </a:p>
          <a:p>
            <a:pPr fontAlgn="ctr"/>
            <a:r>
              <a:rPr lang="zh-CN" altLang="en-US" dirty="0" smtClean="0"/>
              <a:t>③</a:t>
            </a:r>
            <a:r>
              <a:rPr lang="en-US" dirty="0" smtClean="0"/>
              <a:t> I/O</a:t>
            </a:r>
            <a:r>
              <a:rPr lang="zh-CN" altLang="en-US" dirty="0" smtClean="0"/>
              <a:t>逻辑。</a:t>
            </a:r>
          </a:p>
          <a:p>
            <a:pPr fontAlgn="ctr"/>
            <a:r>
              <a:rPr lang="zh-CN" altLang="en-US" dirty="0" smtClean="0"/>
              <a:t>（</a:t>
            </a:r>
            <a:r>
              <a:rPr lang="en-US" dirty="0" smtClean="0"/>
              <a:t>4</a:t>
            </a:r>
            <a:r>
              <a:rPr lang="zh-CN" altLang="en-US" dirty="0" smtClean="0"/>
              <a:t>）</a:t>
            </a:r>
            <a:r>
              <a:rPr lang="en-US" dirty="0" smtClean="0"/>
              <a:t>I/O</a:t>
            </a:r>
            <a:r>
              <a:rPr lang="zh-CN" altLang="en-US" dirty="0" smtClean="0"/>
              <a:t>通道</a:t>
            </a:r>
          </a:p>
          <a:p>
            <a:pPr fontAlgn="ctr"/>
            <a:r>
              <a:rPr lang="zh-CN" altLang="en-US" dirty="0" smtClean="0"/>
              <a:t>设置</a:t>
            </a:r>
            <a:r>
              <a:rPr lang="en-US" dirty="0" smtClean="0"/>
              <a:t>I/O</a:t>
            </a:r>
            <a:r>
              <a:rPr lang="zh-CN" altLang="en-US" dirty="0" smtClean="0"/>
              <a:t>通道的目的是使一些原来由</a:t>
            </a:r>
            <a:r>
              <a:rPr lang="en-US" dirty="0" smtClean="0"/>
              <a:t>CPU</a:t>
            </a:r>
            <a:r>
              <a:rPr lang="zh-CN" altLang="en-US" dirty="0" smtClean="0"/>
              <a:t>处理的</a:t>
            </a:r>
            <a:r>
              <a:rPr lang="en-US" dirty="0" smtClean="0"/>
              <a:t>I/O</a:t>
            </a:r>
            <a:r>
              <a:rPr lang="zh-CN" altLang="en-US" dirty="0" smtClean="0"/>
              <a:t>任务转由通道来承担，从而把</a:t>
            </a:r>
            <a:r>
              <a:rPr lang="en-US" dirty="0" smtClean="0"/>
              <a:t>CPU</a:t>
            </a:r>
            <a:r>
              <a:rPr lang="zh-CN" altLang="en-US" dirty="0" smtClean="0"/>
              <a:t>从繁杂的</a:t>
            </a:r>
            <a:r>
              <a:rPr lang="en-US" dirty="0" smtClean="0"/>
              <a:t>I/O</a:t>
            </a:r>
            <a:r>
              <a:rPr lang="zh-CN" altLang="en-US" dirty="0" smtClean="0"/>
              <a:t>任务中解脱出来。</a:t>
            </a:r>
          </a:p>
          <a:p>
            <a:pPr fontAlgn="ctr"/>
            <a:r>
              <a:rPr lang="zh-CN" altLang="en-US" dirty="0" smtClean="0"/>
              <a:t>在设置了通道后，</a:t>
            </a:r>
            <a:r>
              <a:rPr lang="en-US" dirty="0" smtClean="0"/>
              <a:t>CPU</a:t>
            </a:r>
            <a:r>
              <a:rPr lang="zh-CN" altLang="en-US" dirty="0" smtClean="0"/>
              <a:t>只需向通道发送一条</a:t>
            </a:r>
            <a:r>
              <a:rPr lang="en-US" dirty="0" smtClean="0"/>
              <a:t>I/O</a:t>
            </a:r>
            <a:r>
              <a:rPr lang="zh-CN" altLang="en-US" dirty="0" smtClean="0"/>
              <a:t>指令。通道在收到该指令后，便从内存中取出本次要执行的通道程序，然后执行该通道程序，仅当通道完成了规定的</a:t>
            </a:r>
            <a:r>
              <a:rPr lang="en-US" dirty="0" smtClean="0"/>
              <a:t>I/O</a:t>
            </a:r>
            <a:r>
              <a:rPr lang="zh-CN" altLang="en-US" dirty="0" smtClean="0"/>
              <a:t>任务后，才向</a:t>
            </a:r>
            <a:r>
              <a:rPr lang="en-US" dirty="0" smtClean="0"/>
              <a:t>CPU</a:t>
            </a:r>
            <a:r>
              <a:rPr lang="zh-CN" altLang="en-US" dirty="0" smtClean="0"/>
              <a:t>发中断信号。</a:t>
            </a:r>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74378"/>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实际上，</a:t>
            </a:r>
            <a:r>
              <a:rPr lang="en-US" dirty="0" smtClean="0"/>
              <a:t>I/O</a:t>
            </a:r>
            <a:r>
              <a:rPr lang="zh-CN" altLang="en-US" dirty="0" smtClean="0"/>
              <a:t>通道是一种特殊的处理机，它具有执行</a:t>
            </a:r>
            <a:r>
              <a:rPr lang="en-US" dirty="0" smtClean="0"/>
              <a:t>I/O</a:t>
            </a:r>
            <a:r>
              <a:rPr lang="zh-CN" altLang="en-US" dirty="0" smtClean="0"/>
              <a:t>指令的能力，并通过执行通道（</a:t>
            </a:r>
            <a:r>
              <a:rPr lang="en-US" dirty="0" smtClean="0"/>
              <a:t>I/O</a:t>
            </a:r>
            <a:r>
              <a:rPr lang="zh-CN" altLang="en-US" dirty="0" smtClean="0"/>
              <a:t>）程序来控制</a:t>
            </a:r>
            <a:r>
              <a:rPr lang="en-US" dirty="0" smtClean="0"/>
              <a:t>I/O</a:t>
            </a:r>
            <a:r>
              <a:rPr lang="zh-CN" altLang="en-US" dirty="0" smtClean="0"/>
              <a:t>操作。</a:t>
            </a:r>
          </a:p>
          <a:p>
            <a:pPr fontAlgn="ctr"/>
            <a:r>
              <a:rPr lang="zh-CN" altLang="en-US" dirty="0" smtClean="0"/>
              <a:t>通道有两种基本类型：选择通道和多路通道。</a:t>
            </a:r>
          </a:p>
          <a:p>
            <a:pPr fontAlgn="ctr"/>
            <a:r>
              <a:rPr lang="zh-CN" altLang="en-US" dirty="0" smtClean="0"/>
              <a:t>① 选择通道又称高速通道，在物理上它可以连接多个设备，但是这些设备不能同时工作，在某一段时间内通道只能选择一个设备进行工作。选择通道很像一个单道程序的处理器，在一段时间内只允许执行一个设备的通道程序，只有当这个设备的通道程序全部执行完毕后，才能执行其他设备的通道程序。</a:t>
            </a:r>
            <a:r>
              <a:rPr lang="en-US" dirty="0" smtClean="0"/>
              <a:t> </a:t>
            </a:r>
            <a:endParaRPr lang="zh-CN" altLang="en-US" dirty="0" smtClean="0"/>
          </a:p>
          <a:p>
            <a:pPr fontAlgn="ctr"/>
            <a:r>
              <a:rPr lang="zh-CN" altLang="en-US" dirty="0" smtClean="0"/>
              <a:t>选择通道主要用于连接高速外围设备，如磁盘、磁带等，信息以成组方式高速传输。由于数据传输率很高，有时可高达</a:t>
            </a:r>
            <a:r>
              <a:rPr lang="en-US" dirty="0" smtClean="0"/>
              <a:t>0.67</a:t>
            </a:r>
            <a:r>
              <a:rPr lang="en-US" dirty="0" smtClean="0">
                <a:sym typeface="Symbol"/>
              </a:rPr>
              <a:t></a:t>
            </a:r>
            <a:r>
              <a:rPr lang="en-US" dirty="0" smtClean="0"/>
              <a:t>s</a:t>
            </a:r>
            <a:r>
              <a:rPr lang="zh-CN" altLang="en-US" dirty="0" smtClean="0"/>
              <a:t>传送一个字节，通道在传送两个字节之间很少有空闲，所以在数据传送期间只为一台设备服务是合理的。但是这类设备的辅助操作时间很长，在样长的时间里通道处于等待状态，因此整个通道的利用率不是很高。</a:t>
            </a:r>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② 多路通道又分为数组多路通道和字节多路通道。</a:t>
            </a:r>
          </a:p>
          <a:p>
            <a:pPr fontAlgn="ctr"/>
            <a:r>
              <a:rPr lang="zh-CN" altLang="en-US" dirty="0" smtClean="0"/>
              <a:t>数组多路通道的基本思想是指，当某设备进行数据传送时，通道只为该设备服务；当设备在执行寻址等控制性动作时，通道暂时断开与这个设备的连接，挂起该设备的通道程序，去为其他设备服务，即执行其他设备的通道程序。所以数组多路通道很像一个多道程序的处理器。这类通道也包含若干子通道，可并行执行各自的通道程序。</a:t>
            </a:r>
          </a:p>
          <a:p>
            <a:pPr fontAlgn="ctr"/>
            <a:r>
              <a:rPr lang="zh-CN" altLang="en-US" dirty="0" smtClean="0"/>
              <a:t>由于数组多路通道既保留了选择通道高速传送数据的优点，又充分利用了控制性操作的时间间隔为其他设备服务，使通道效率充分得到发挥，因此数组多路通道在实际系统中得到较多应用。</a:t>
            </a:r>
          </a:p>
          <a:p>
            <a:pPr fontAlgn="ctr"/>
            <a:r>
              <a:rPr lang="zh-CN" altLang="en-US" dirty="0" smtClean="0"/>
              <a:t>字节多路通道主要用于连接大量的低速设备，如键盘、打印机等。例如，数据传输率是</a:t>
            </a:r>
            <a:r>
              <a:rPr lang="en-US" dirty="0" smtClean="0"/>
              <a:t>1 000B/s</a:t>
            </a:r>
            <a:r>
              <a:rPr lang="zh-CN" altLang="en-US" dirty="0" smtClean="0"/>
              <a:t>，即传送</a:t>
            </a:r>
            <a:r>
              <a:rPr lang="en-US" dirty="0" smtClean="0"/>
              <a:t>1</a:t>
            </a:r>
            <a:r>
              <a:rPr lang="zh-CN" altLang="en-US" dirty="0" smtClean="0"/>
              <a:t>个字节的间隔是</a:t>
            </a:r>
            <a:r>
              <a:rPr lang="en-US" dirty="0" smtClean="0"/>
              <a:t>1ms</a:t>
            </a:r>
            <a:r>
              <a:rPr lang="zh-CN" altLang="en-US" dirty="0" smtClean="0"/>
              <a:t>，而通道从设备接收或发送一个字节只需要几百纳秒，因此通道在传送两个字节之间有很多空闲时间，字节多路通道正是利用这个空闲时间为其他设备服务。</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a:t>
            </a:r>
            <a:r>
              <a:rPr lang="en-US" dirty="0" smtClean="0"/>
              <a:t>5</a:t>
            </a:r>
            <a:r>
              <a:rPr lang="zh-CN" altLang="en-US" dirty="0" smtClean="0"/>
              <a:t>）</a:t>
            </a:r>
            <a:r>
              <a:rPr lang="en-US" dirty="0" smtClean="0"/>
              <a:t>Linux</a:t>
            </a:r>
            <a:r>
              <a:rPr lang="zh-CN" altLang="en-US" dirty="0" smtClean="0"/>
              <a:t>的</a:t>
            </a:r>
            <a:r>
              <a:rPr lang="en-US" dirty="0" smtClean="0"/>
              <a:t>I/O</a:t>
            </a:r>
            <a:r>
              <a:rPr lang="zh-CN" altLang="en-US" dirty="0" smtClean="0"/>
              <a:t>控制</a:t>
            </a:r>
          </a:p>
          <a:p>
            <a:pPr fontAlgn="ctr"/>
            <a:r>
              <a:rPr lang="en-US" dirty="0" smtClean="0"/>
              <a:t>Linux</a:t>
            </a:r>
            <a:r>
              <a:rPr lang="zh-CN" altLang="en-US" dirty="0" smtClean="0"/>
              <a:t>的</a:t>
            </a:r>
            <a:r>
              <a:rPr lang="en-US" dirty="0" smtClean="0"/>
              <a:t>I/O</a:t>
            </a:r>
            <a:r>
              <a:rPr lang="zh-CN" altLang="en-US" dirty="0" smtClean="0"/>
              <a:t>控制方式有</a:t>
            </a:r>
            <a:r>
              <a:rPr lang="en-US" dirty="0" smtClean="0"/>
              <a:t>3</a:t>
            </a:r>
            <a:r>
              <a:rPr lang="zh-CN" altLang="en-US" dirty="0" smtClean="0"/>
              <a:t>种：查询等待方式、中断方式和</a:t>
            </a:r>
            <a:r>
              <a:rPr lang="en-US" dirty="0" smtClean="0"/>
              <a:t>DMA</a:t>
            </a:r>
            <a:r>
              <a:rPr lang="zh-CN" altLang="en-US" dirty="0" smtClean="0"/>
              <a:t>（内存直接存取）方式。① 查询等待方式：查询等待方式又称轮询方式（</a:t>
            </a:r>
            <a:r>
              <a:rPr lang="en-US" dirty="0" smtClean="0"/>
              <a:t>polling mode</a:t>
            </a:r>
            <a:r>
              <a:rPr lang="zh-CN" altLang="en-US" dirty="0" smtClean="0"/>
              <a:t>）。对于不支持中断方式的机器只能采用这种方式来控制</a:t>
            </a:r>
            <a:r>
              <a:rPr lang="en-US" dirty="0" smtClean="0"/>
              <a:t>I/O</a:t>
            </a:r>
            <a:r>
              <a:rPr lang="zh-CN" altLang="en-US" dirty="0" smtClean="0"/>
              <a:t>过程，所以</a:t>
            </a:r>
            <a:r>
              <a:rPr lang="en-US" dirty="0" smtClean="0"/>
              <a:t>Linux</a:t>
            </a:r>
            <a:r>
              <a:rPr lang="zh-CN" altLang="en-US" dirty="0" smtClean="0"/>
              <a:t>中也配备了查询等待方式。</a:t>
            </a:r>
          </a:p>
          <a:p>
            <a:pPr fontAlgn="ctr"/>
            <a:r>
              <a:rPr lang="en-US" altLang="zh-CN" dirty="0" smtClean="0"/>
              <a:t>【</a:t>
            </a:r>
            <a:r>
              <a:rPr lang="zh-CN" altLang="en-US" dirty="0" smtClean="0"/>
              <a:t>例</a:t>
            </a:r>
            <a:r>
              <a:rPr lang="en-US" b="1" dirty="0" smtClean="0"/>
              <a:t>5-20</a:t>
            </a:r>
            <a:r>
              <a:rPr lang="en-US" altLang="zh-CN" dirty="0" smtClean="0"/>
              <a:t>】</a:t>
            </a:r>
            <a:r>
              <a:rPr lang="en-US" dirty="0" smtClean="0"/>
              <a:t>  </a:t>
            </a:r>
            <a:r>
              <a:rPr lang="zh-CN" altLang="en-US" dirty="0" smtClean="0"/>
              <a:t>并行接口的驱动程序中默认的控制方式就是查询等待方式，如函数</a:t>
            </a:r>
            <a:r>
              <a:rPr lang="en-US" dirty="0" err="1" smtClean="0"/>
              <a:t>lp_char_polled</a:t>
            </a:r>
            <a:r>
              <a:rPr lang="en-US" dirty="0" smtClean="0"/>
              <a:t>()</a:t>
            </a:r>
            <a:r>
              <a:rPr lang="zh-CN" altLang="en-US" dirty="0" smtClean="0"/>
              <a:t>就是以查询等待方式向与并口连接的设备输出一个字符。</a:t>
            </a:r>
          </a:p>
          <a:p>
            <a:r>
              <a:rPr lang="en-US" dirty="0" smtClean="0"/>
              <a:t> </a:t>
            </a:r>
            <a:endParaRPr lang="zh-CN" altLang="en-US" dirty="0" smtClean="0"/>
          </a:p>
          <a:p>
            <a:r>
              <a:rPr lang="en-US" dirty="0" smtClean="0"/>
              <a:t>static inline </a:t>
            </a:r>
            <a:r>
              <a:rPr lang="en-US" dirty="0" err="1" smtClean="0"/>
              <a:t>int</a:t>
            </a:r>
            <a:r>
              <a:rPr lang="en-US" dirty="0" smtClean="0"/>
              <a:t> </a:t>
            </a:r>
            <a:r>
              <a:rPr lang="en-US" dirty="0" err="1" smtClean="0"/>
              <a:t>lp_char_polled</a:t>
            </a:r>
            <a:r>
              <a:rPr lang="en-US" dirty="0" smtClean="0"/>
              <a:t>(char </a:t>
            </a:r>
            <a:r>
              <a:rPr lang="en-US" dirty="0" err="1" smtClean="0"/>
              <a:t>lpchar</a:t>
            </a:r>
            <a:r>
              <a:rPr lang="en-US" dirty="0" smtClean="0"/>
              <a:t>, </a:t>
            </a:r>
            <a:r>
              <a:rPr lang="en-US" dirty="0" err="1" smtClean="0"/>
              <a:t>int</a:t>
            </a:r>
            <a:r>
              <a:rPr lang="en-US" dirty="0" smtClean="0"/>
              <a:t> minor) </a:t>
            </a:r>
            <a:endParaRPr lang="zh-CN" altLang="en-US" dirty="0" smtClean="0"/>
          </a:p>
          <a:p>
            <a:r>
              <a:rPr lang="en-US" dirty="0" smtClean="0"/>
              <a:t>{    </a:t>
            </a:r>
            <a:endParaRPr lang="zh-CN" altLang="en-US" dirty="0" smtClean="0"/>
          </a:p>
          <a:p>
            <a:r>
              <a:rPr lang="en-US" dirty="0" smtClean="0"/>
              <a:t>  </a:t>
            </a:r>
            <a:r>
              <a:rPr lang="en-US" dirty="0" err="1" smtClean="0"/>
              <a:t>int</a:t>
            </a:r>
            <a:r>
              <a:rPr lang="en-US" dirty="0" smtClean="0"/>
              <a:t> status, wait = 0; </a:t>
            </a:r>
            <a:endParaRPr lang="zh-CN" altLang="en-US" dirty="0" smtClean="0"/>
          </a:p>
          <a:p>
            <a:r>
              <a:rPr lang="en-US" dirty="0" smtClean="0"/>
              <a:t>    unsigned long count  = 0; </a:t>
            </a:r>
            <a:endParaRPr lang="zh-CN" altLang="en-US" dirty="0" smtClean="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a:t>
            </a:r>
            <a:r>
              <a:rPr lang="en-US" dirty="0" err="1" smtClean="0"/>
              <a:t>struct</a:t>
            </a:r>
            <a:r>
              <a:rPr lang="en-US" dirty="0" smtClean="0"/>
              <a:t> </a:t>
            </a:r>
            <a:r>
              <a:rPr lang="en-US" dirty="0" err="1" smtClean="0"/>
              <a:t>lp_stats</a:t>
            </a:r>
            <a:r>
              <a:rPr lang="en-US" dirty="0" smtClean="0"/>
              <a:t> *stats; </a:t>
            </a:r>
            <a:endParaRPr lang="zh-CN" altLang="en-US" dirty="0" smtClean="0"/>
          </a:p>
          <a:p>
            <a:r>
              <a:rPr lang="en-US" dirty="0" smtClean="0"/>
              <a:t> </a:t>
            </a:r>
            <a:endParaRPr lang="zh-CN" altLang="en-US" dirty="0" smtClean="0"/>
          </a:p>
          <a:p>
            <a:r>
              <a:rPr lang="en-US" dirty="0" smtClean="0"/>
              <a:t>    do {                         /* </a:t>
            </a:r>
            <a:r>
              <a:rPr lang="zh-CN" altLang="en-US" dirty="0" smtClean="0"/>
              <a:t>查询等待循环 </a:t>
            </a:r>
            <a:r>
              <a:rPr lang="en-US" dirty="0" smtClean="0"/>
              <a:t>*/ </a:t>
            </a:r>
            <a:endParaRPr lang="zh-CN" altLang="en-US" dirty="0" smtClean="0"/>
          </a:p>
          <a:p>
            <a:r>
              <a:rPr lang="en-US" dirty="0" smtClean="0"/>
              <a:t>        status = LP_S(minor); </a:t>
            </a:r>
            <a:endParaRPr lang="zh-CN" altLang="en-US" dirty="0" smtClean="0"/>
          </a:p>
          <a:p>
            <a:r>
              <a:rPr lang="en-US" dirty="0" smtClean="0"/>
              <a:t>        count ++; </a:t>
            </a:r>
            <a:endParaRPr lang="zh-CN" altLang="en-US" dirty="0" smtClean="0"/>
          </a:p>
          <a:p>
            <a:r>
              <a:rPr lang="en-US" dirty="0" smtClean="0"/>
              <a:t>        if(</a:t>
            </a:r>
            <a:r>
              <a:rPr lang="en-US" dirty="0" err="1" smtClean="0"/>
              <a:t>need_resched</a:t>
            </a:r>
            <a:r>
              <a:rPr lang="en-US" dirty="0" smtClean="0"/>
              <a:t>) </a:t>
            </a:r>
            <a:endParaRPr lang="zh-CN" altLang="en-US" dirty="0" smtClean="0"/>
          </a:p>
          <a:p>
            <a:r>
              <a:rPr lang="en-US" dirty="0" smtClean="0"/>
              <a:t>            schedule(); </a:t>
            </a:r>
            <a:endParaRPr lang="zh-CN" altLang="en-US" dirty="0" smtClean="0"/>
          </a:p>
          <a:p>
            <a:r>
              <a:rPr lang="en-US" dirty="0" smtClean="0"/>
              <a:t>    } while(!LP_READY(</a:t>
            </a:r>
            <a:r>
              <a:rPr lang="en-US" dirty="0" err="1" smtClean="0"/>
              <a:t>minor,status</a:t>
            </a:r>
            <a:r>
              <a:rPr lang="en-US" dirty="0" smtClean="0"/>
              <a:t>) &amp;&amp; count &lt; LP_CHAR(minor)); </a:t>
            </a:r>
            <a:endParaRPr lang="zh-CN" altLang="en-US" dirty="0" smtClean="0"/>
          </a:p>
          <a:p>
            <a:r>
              <a:rPr lang="en-US" dirty="0" smtClean="0"/>
              <a:t> </a:t>
            </a:r>
            <a:endParaRPr lang="zh-CN" altLang="en-US" dirty="0" smtClean="0"/>
          </a:p>
          <a:p>
            <a:r>
              <a:rPr lang="en-US" dirty="0" smtClean="0"/>
              <a:t>    if (count == LP_CHAR(minor)) { /* </a:t>
            </a:r>
            <a:r>
              <a:rPr lang="zh-CN" altLang="en-US" dirty="0" smtClean="0"/>
              <a:t>超时退出 </a:t>
            </a:r>
            <a:r>
              <a:rPr lang="en-US" dirty="0" smtClean="0"/>
              <a:t>*/ </a:t>
            </a:r>
            <a:endParaRPr lang="zh-CN" altLang="en-US" dirty="0" smtClean="0"/>
          </a:p>
          <a:p>
            <a:r>
              <a:rPr lang="en-US" dirty="0" smtClean="0"/>
              <a:t>        return 0; </a:t>
            </a:r>
            <a:endParaRPr lang="zh-CN" altLang="en-US" dirty="0" smtClean="0"/>
          </a:p>
          <a:p>
            <a:r>
              <a:rPr lang="en-US" dirty="0" smtClean="0"/>
              <a:t>    } </a:t>
            </a:r>
            <a:endParaRPr lang="zh-CN" altLang="en-US" dirty="0" smtClean="0"/>
          </a:p>
          <a:p>
            <a:r>
              <a:rPr lang="en-US" dirty="0" smtClean="0"/>
              <a:t>    </a:t>
            </a:r>
            <a:r>
              <a:rPr lang="en-US" dirty="0" err="1" smtClean="0"/>
              <a:t>outb_p</a:t>
            </a:r>
            <a:r>
              <a:rPr lang="en-US" dirty="0" smtClean="0"/>
              <a:t>(</a:t>
            </a:r>
            <a:r>
              <a:rPr lang="en-US" dirty="0" err="1" smtClean="0"/>
              <a:t>lpchar</a:t>
            </a:r>
            <a:r>
              <a:rPr lang="en-US" dirty="0" smtClean="0"/>
              <a:t>, LP_B(minor)); /* </a:t>
            </a:r>
            <a:r>
              <a:rPr lang="zh-CN" altLang="en-US" dirty="0" smtClean="0"/>
              <a:t>向设备输出字符 </a:t>
            </a:r>
            <a:r>
              <a:rPr lang="en-US" dirty="0" smtClean="0"/>
              <a:t>*/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fontAlgn="ctr"/>
            <a:r>
              <a:rPr lang="zh-CN" altLang="en-US" dirty="0" smtClean="0"/>
              <a:t>② 中断方式：在硬件支持中断的情况下，驱动程序可以使用中断方式控制</a:t>
            </a:r>
            <a:r>
              <a:rPr lang="en-US" dirty="0" smtClean="0"/>
              <a:t>I/O</a:t>
            </a:r>
            <a:r>
              <a:rPr lang="zh-CN" altLang="en-US" dirty="0" smtClean="0"/>
              <a:t>过程。对</a:t>
            </a:r>
            <a:r>
              <a:rPr lang="en-US" dirty="0" smtClean="0"/>
              <a:t>I/O</a:t>
            </a:r>
            <a:r>
              <a:rPr lang="zh-CN" altLang="en-US" dirty="0" smtClean="0"/>
              <a:t>过程控制使用的中断是硬件中断，当某个设备需要服务时就向</a:t>
            </a:r>
            <a:r>
              <a:rPr lang="en-US" dirty="0" smtClean="0"/>
              <a:t>CPU</a:t>
            </a:r>
            <a:r>
              <a:rPr lang="zh-CN" altLang="en-US" dirty="0" smtClean="0"/>
              <a:t>发出一个中断脉冲信号，</a:t>
            </a:r>
            <a:r>
              <a:rPr lang="en-US" dirty="0" smtClean="0"/>
              <a:t>CPU</a:t>
            </a:r>
            <a:r>
              <a:rPr lang="zh-CN" altLang="en-US" dirty="0" smtClean="0"/>
              <a:t>接收到信号后根据中断请求号</a:t>
            </a:r>
            <a:r>
              <a:rPr lang="en-US" dirty="0" smtClean="0"/>
              <a:t>IRQ</a:t>
            </a:r>
            <a:r>
              <a:rPr lang="zh-CN" altLang="en-US" dirty="0" smtClean="0"/>
              <a:t>启动中断服务例程。</a:t>
            </a:r>
          </a:p>
          <a:p>
            <a:pPr fontAlgn="ctr"/>
            <a:r>
              <a:rPr lang="zh-CN" altLang="en-US" dirty="0" smtClean="0"/>
              <a:t>在中断方式中，</a:t>
            </a:r>
            <a:r>
              <a:rPr lang="en-US" dirty="0" smtClean="0"/>
              <a:t>Linux</a:t>
            </a:r>
            <a:r>
              <a:rPr lang="zh-CN" altLang="en-US" dirty="0" smtClean="0"/>
              <a:t>设备管理的一个重要任务就是在</a:t>
            </a:r>
            <a:r>
              <a:rPr lang="en-US" dirty="0" smtClean="0"/>
              <a:t>CPU</a:t>
            </a:r>
            <a:r>
              <a:rPr lang="zh-CN" altLang="en-US" dirty="0" smtClean="0"/>
              <a:t>接收到中断请求后，能够执行该设备驱动程序的中断服务例程。为此，</a:t>
            </a:r>
            <a:r>
              <a:rPr lang="en-US" dirty="0" smtClean="0"/>
              <a:t>Linux</a:t>
            </a:r>
            <a:r>
              <a:rPr lang="zh-CN" altLang="en-US" dirty="0" smtClean="0"/>
              <a:t>设置了名字为</a:t>
            </a:r>
            <a:r>
              <a:rPr lang="en-US" dirty="0" err="1" smtClean="0"/>
              <a:t>irq_action</a:t>
            </a:r>
            <a:r>
              <a:rPr lang="zh-CN" altLang="en-US" dirty="0" smtClean="0"/>
              <a:t>的中断例程描述符表：</a:t>
            </a:r>
          </a:p>
          <a:p>
            <a:r>
              <a:rPr lang="en-US" dirty="0" smtClean="0"/>
              <a:t> </a:t>
            </a:r>
            <a:endParaRPr lang="zh-CN" altLang="en-US" dirty="0" smtClean="0"/>
          </a:p>
          <a:p>
            <a:r>
              <a:rPr lang="en-US" dirty="0" smtClean="0"/>
              <a:t>static </a:t>
            </a:r>
            <a:r>
              <a:rPr lang="en-US" dirty="0" err="1" smtClean="0"/>
              <a:t>struct</a:t>
            </a:r>
            <a:r>
              <a:rPr lang="en-US" dirty="0" smtClean="0"/>
              <a:t> </a:t>
            </a:r>
            <a:r>
              <a:rPr lang="en-US" dirty="0" err="1" smtClean="0"/>
              <a:t>irqaction</a:t>
            </a:r>
            <a:r>
              <a:rPr lang="en-US" dirty="0" smtClean="0"/>
              <a:t> *</a:t>
            </a:r>
            <a:r>
              <a:rPr lang="en-US" dirty="0" err="1" smtClean="0"/>
              <a:t>irq_action</a:t>
            </a:r>
            <a:r>
              <a:rPr lang="en-US" dirty="0" smtClean="0"/>
              <a:t>[NR_IRQS+1] </a:t>
            </a:r>
            <a:endParaRPr lang="zh-CN" altLang="en-US" dirty="0" smtClean="0"/>
          </a:p>
          <a:p>
            <a:pPr fontAlgn="ctr"/>
            <a:r>
              <a:rPr lang="en-US" dirty="0" smtClean="0"/>
              <a:t>NR_IRQS</a:t>
            </a:r>
            <a:r>
              <a:rPr lang="zh-CN" altLang="en-US" dirty="0" smtClean="0"/>
              <a:t>表示中断源的数目。</a:t>
            </a:r>
            <a:r>
              <a:rPr lang="en-US" dirty="0" err="1" smtClean="0"/>
              <a:t>irq_action</a:t>
            </a:r>
            <a:r>
              <a:rPr lang="en-US" dirty="0" smtClean="0"/>
              <a:t>[]</a:t>
            </a:r>
            <a:r>
              <a:rPr lang="zh-CN" altLang="en-US" dirty="0" smtClean="0"/>
              <a:t>是一个指向</a:t>
            </a:r>
            <a:r>
              <a:rPr lang="en-US" dirty="0" err="1" smtClean="0"/>
              <a:t>irqaction</a:t>
            </a:r>
            <a:r>
              <a:rPr lang="zh-CN" altLang="en-US" dirty="0" smtClean="0"/>
              <a:t>结构的指针数组，它指向的</a:t>
            </a:r>
            <a:r>
              <a:rPr lang="en-US" dirty="0" err="1" smtClean="0"/>
              <a:t>irqaction</a:t>
            </a:r>
            <a:r>
              <a:rPr lang="zh-CN" altLang="en-US" dirty="0" smtClean="0"/>
              <a:t>结构是各个设备中断服务例程的描述符。</a:t>
            </a:r>
          </a:p>
          <a:p>
            <a:r>
              <a:rPr lang="en-US" dirty="0" smtClean="0"/>
              <a:t> </a:t>
            </a:r>
            <a:endParaRPr lang="zh-CN" altLang="en-US" dirty="0" smtClean="0"/>
          </a:p>
          <a:p>
            <a:r>
              <a:rPr lang="en-US" dirty="0" err="1" smtClean="0"/>
              <a:t>struct</a:t>
            </a:r>
            <a:r>
              <a:rPr lang="en-US" dirty="0" smtClean="0"/>
              <a:t> </a:t>
            </a:r>
            <a:r>
              <a:rPr lang="en-US" dirty="0" err="1" smtClean="0"/>
              <a:t>irqaction</a:t>
            </a:r>
            <a:r>
              <a:rPr lang="en-US" dirty="0" smtClean="0"/>
              <a:t> { </a:t>
            </a:r>
            <a:endParaRPr lang="zh-CN" altLang="en-US" dirty="0" smtClean="0"/>
          </a:p>
          <a:p>
            <a:r>
              <a:rPr lang="en-US" dirty="0" smtClean="0"/>
              <a:t>    void (*handler)(</a:t>
            </a:r>
            <a:r>
              <a:rPr lang="en-US" dirty="0" err="1" smtClean="0"/>
              <a:t>int</a:t>
            </a:r>
            <a:r>
              <a:rPr lang="en-US" dirty="0" smtClean="0"/>
              <a:t>, void *, </a:t>
            </a:r>
            <a:r>
              <a:rPr lang="en-US" dirty="0" err="1" smtClean="0"/>
              <a:t>struct</a:t>
            </a:r>
            <a:r>
              <a:rPr lang="en-US" dirty="0" smtClean="0"/>
              <a:t> </a:t>
            </a:r>
            <a:r>
              <a:rPr lang="en-US" dirty="0" err="1" smtClean="0"/>
              <a:t>pt_regs</a:t>
            </a:r>
            <a:r>
              <a:rPr lang="en-US" dirty="0" smtClean="0"/>
              <a:t> *);</a:t>
            </a:r>
            <a:r>
              <a:rPr lang="zh-CN" altLang="en-US" dirty="0" smtClean="0"/>
              <a:t>　</a:t>
            </a:r>
            <a:r>
              <a:rPr lang="en-US" dirty="0" smtClean="0"/>
              <a:t>	/* </a:t>
            </a:r>
            <a:r>
              <a:rPr lang="zh-CN" altLang="en-US" dirty="0" smtClean="0"/>
              <a:t>指向中断服务例程 </a:t>
            </a:r>
            <a:r>
              <a:rPr lang="en-US" dirty="0" smtClean="0"/>
              <a:t>*/ </a:t>
            </a:r>
            <a:endParaRPr lang="zh-CN" altLang="en-US" dirty="0" smtClean="0"/>
          </a:p>
          <a:p>
            <a:r>
              <a:rPr lang="en-US" dirty="0" smtClean="0"/>
              <a:t>    unsigned long flags;     				/* </a:t>
            </a:r>
            <a:r>
              <a:rPr lang="zh-CN" altLang="en-US" dirty="0" smtClean="0"/>
              <a:t>中断标志 </a:t>
            </a:r>
            <a:r>
              <a:rPr lang="en-US" dirty="0" smtClean="0"/>
              <a:t>*/ </a:t>
            </a:r>
            <a:endParaRPr lang="zh-CN" altLang="en-US" dirty="0" smtClean="0"/>
          </a:p>
          <a:p>
            <a:r>
              <a:rPr lang="en-US" dirty="0" smtClean="0"/>
              <a:t>    unsigned long mask; 				/* </a:t>
            </a:r>
            <a:r>
              <a:rPr lang="zh-CN" altLang="en-US" dirty="0" smtClean="0"/>
              <a:t>中断掩码 </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4876630"/>
          </a:xfrm>
        </p:spPr>
        <p:txBody>
          <a:bodyPr>
            <a:normAutofit lnSpcReduction="10000"/>
          </a:bodyPr>
          <a:lstStyle/>
          <a:p>
            <a:r>
              <a:rPr lang="zh-CN" altLang="en-US" dirty="0" smtClean="0"/>
              <a:t> </a:t>
            </a:r>
            <a:r>
              <a:rPr lang="en-US" dirty="0" smtClean="0"/>
              <a:t>void *</a:t>
            </a:r>
            <a:r>
              <a:rPr lang="en-US" dirty="0" err="1" smtClean="0"/>
              <a:t>dev_id</a:t>
            </a:r>
            <a:r>
              <a:rPr lang="en-US" dirty="0" smtClean="0"/>
              <a:t>; 				/*  </a:t>
            </a:r>
            <a:endParaRPr lang="zh-CN" altLang="en-US" dirty="0" smtClean="0"/>
          </a:p>
          <a:p>
            <a:r>
              <a:rPr lang="en-US" dirty="0" smtClean="0"/>
              <a:t>    </a:t>
            </a:r>
            <a:r>
              <a:rPr lang="en-US" dirty="0" err="1" smtClean="0"/>
              <a:t>struct</a:t>
            </a:r>
            <a:r>
              <a:rPr lang="en-US" dirty="0" smtClean="0"/>
              <a:t> </a:t>
            </a:r>
            <a:r>
              <a:rPr lang="en-US" dirty="0" err="1" smtClean="0"/>
              <a:t>irqaction</a:t>
            </a:r>
            <a:r>
              <a:rPr lang="en-US" dirty="0" smtClean="0"/>
              <a:t> *next; 				/* </a:t>
            </a:r>
            <a:r>
              <a:rPr lang="zh-CN" altLang="en-US" dirty="0" smtClean="0"/>
              <a:t>指向下一个描述符 </a:t>
            </a:r>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pPr fontAlgn="ctr"/>
            <a:r>
              <a:rPr lang="zh-CN" altLang="en-US" dirty="0" smtClean="0"/>
              <a:t>在驱动程序初始化时，调用函数</a:t>
            </a:r>
            <a:r>
              <a:rPr lang="en-US" dirty="0" err="1" smtClean="0"/>
              <a:t>request_irq</a:t>
            </a:r>
            <a:r>
              <a:rPr lang="en-US" dirty="0" smtClean="0"/>
              <a:t>()</a:t>
            </a:r>
            <a:r>
              <a:rPr lang="zh-CN" altLang="en-US" dirty="0" smtClean="0"/>
              <a:t>建立该驱动程序的</a:t>
            </a:r>
            <a:r>
              <a:rPr lang="en-US" dirty="0" err="1" smtClean="0"/>
              <a:t>irqaction</a:t>
            </a:r>
            <a:r>
              <a:rPr lang="zh-CN" altLang="en-US" dirty="0" smtClean="0"/>
              <a:t>结构体，并把它登记到</a:t>
            </a:r>
            <a:r>
              <a:rPr lang="en-US" dirty="0" err="1" smtClean="0"/>
              <a:t>irq_action</a:t>
            </a:r>
            <a:r>
              <a:rPr lang="en-US" dirty="0" smtClean="0"/>
              <a:t>[]</a:t>
            </a:r>
            <a:r>
              <a:rPr lang="zh-CN" altLang="en-US" dirty="0" smtClean="0"/>
              <a:t>数组中。</a:t>
            </a:r>
          </a:p>
          <a:p>
            <a:pPr fontAlgn="ctr"/>
            <a:r>
              <a:rPr lang="en-US" dirty="0" err="1" smtClean="0"/>
              <a:t>request_irq</a:t>
            </a:r>
            <a:r>
              <a:rPr lang="en-US" dirty="0" smtClean="0"/>
              <a:t>()</a:t>
            </a:r>
            <a:r>
              <a:rPr lang="zh-CN" altLang="en-US" dirty="0" smtClean="0"/>
              <a:t>函数的原型如下：</a:t>
            </a:r>
          </a:p>
          <a:p>
            <a:r>
              <a:rPr lang="en-US" dirty="0" smtClean="0"/>
              <a:t> </a:t>
            </a:r>
            <a:endParaRPr lang="zh-CN" altLang="en-US" dirty="0" smtClean="0"/>
          </a:p>
          <a:p>
            <a:r>
              <a:rPr lang="en-US" dirty="0" smtClean="0"/>
              <a:t>    </a:t>
            </a:r>
            <a:r>
              <a:rPr lang="en-US" dirty="0" err="1" smtClean="0"/>
              <a:t>int</a:t>
            </a:r>
            <a:r>
              <a:rPr lang="en-US" dirty="0" smtClean="0"/>
              <a:t> </a:t>
            </a:r>
            <a:r>
              <a:rPr lang="en-US" dirty="0" err="1" smtClean="0"/>
              <a:t>request_irq</a:t>
            </a:r>
            <a:r>
              <a:rPr lang="en-US" dirty="0" smtClean="0"/>
              <a:t>(unsigned </a:t>
            </a:r>
            <a:r>
              <a:rPr lang="en-US" dirty="0" err="1" smtClean="0"/>
              <a:t>int</a:t>
            </a:r>
            <a:r>
              <a:rPr lang="en-US" dirty="0" smtClean="0"/>
              <a:t> </a:t>
            </a:r>
            <a:r>
              <a:rPr lang="en-US" dirty="0" err="1" smtClean="0"/>
              <a:t>irq</a:t>
            </a:r>
            <a:r>
              <a:rPr lang="en-US" dirty="0" smtClean="0"/>
              <a:t>,  </a:t>
            </a:r>
            <a:endParaRPr lang="zh-CN" altLang="en-US" dirty="0" smtClean="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 void (*handler)(</a:t>
            </a:r>
            <a:r>
              <a:rPr lang="en-US" dirty="0" err="1" smtClean="0"/>
              <a:t>int</a:t>
            </a:r>
            <a:r>
              <a:rPr lang="en-US" dirty="0" smtClean="0"/>
              <a:t>, void *, </a:t>
            </a:r>
            <a:r>
              <a:rPr lang="en-US" dirty="0" err="1" smtClean="0"/>
              <a:t>struct</a:t>
            </a:r>
            <a:r>
              <a:rPr lang="en-US" dirty="0" smtClean="0"/>
              <a:t> </a:t>
            </a:r>
            <a:r>
              <a:rPr lang="en-US" dirty="0" err="1" smtClean="0"/>
              <a:t>pt_regs</a:t>
            </a:r>
            <a:r>
              <a:rPr lang="en-US" dirty="0" smtClean="0"/>
              <a:t> *), </a:t>
            </a:r>
            <a:endParaRPr lang="zh-CN" altLang="en-US" dirty="0" smtClean="0"/>
          </a:p>
          <a:p>
            <a:r>
              <a:rPr lang="en-US" dirty="0" smtClean="0"/>
              <a:t>                    unsigned long </a:t>
            </a:r>
            <a:r>
              <a:rPr lang="en-US" dirty="0" err="1" smtClean="0"/>
              <a:t>irqflags</a:t>
            </a:r>
            <a:r>
              <a:rPr lang="en-US" dirty="0" smtClean="0"/>
              <a:t>,  </a:t>
            </a:r>
            <a:endParaRPr lang="zh-CN" altLang="en-US" dirty="0" smtClean="0"/>
          </a:p>
          <a:p>
            <a:r>
              <a:rPr lang="en-US" dirty="0" smtClean="0"/>
              <a:t>                    const char * </a:t>
            </a:r>
            <a:r>
              <a:rPr lang="en-US" dirty="0" err="1" smtClean="0"/>
              <a:t>devname</a:t>
            </a:r>
            <a:r>
              <a:rPr lang="en-US" dirty="0" smtClean="0"/>
              <a:t>, </a:t>
            </a:r>
            <a:endParaRPr lang="zh-CN" altLang="en-US" dirty="0" smtClean="0"/>
          </a:p>
          <a:p>
            <a:r>
              <a:rPr lang="en-US" dirty="0" smtClean="0"/>
              <a:t>                    void *</a:t>
            </a:r>
            <a:r>
              <a:rPr lang="en-US" dirty="0" err="1" smtClean="0"/>
              <a:t>dev_id</a:t>
            </a:r>
            <a:r>
              <a:rPr lang="en-US" dirty="0" smtClean="0"/>
              <a:t>); </a:t>
            </a:r>
            <a:endParaRPr lang="zh-CN" altLang="en-US" dirty="0" smtClean="0"/>
          </a:p>
          <a:p>
            <a:r>
              <a:rPr lang="en-US" dirty="0" smtClean="0"/>
              <a:t> </a:t>
            </a:r>
            <a:endParaRPr lang="zh-CN" altLang="en-US" dirty="0" smtClean="0"/>
          </a:p>
          <a:p>
            <a:pPr fontAlgn="ctr"/>
            <a:r>
              <a:rPr lang="zh-CN" altLang="en-US" dirty="0" smtClean="0"/>
              <a:t>参数</a:t>
            </a:r>
            <a:r>
              <a:rPr lang="en-US" dirty="0" err="1" smtClean="0"/>
              <a:t>irq</a:t>
            </a:r>
            <a:r>
              <a:rPr lang="zh-CN" altLang="en-US" dirty="0" smtClean="0"/>
              <a:t>是设备中断求号，在向</a:t>
            </a:r>
            <a:r>
              <a:rPr lang="en-US" dirty="0" err="1" smtClean="0"/>
              <a:t>irq_action</a:t>
            </a:r>
            <a:r>
              <a:rPr lang="en-US" dirty="0" smtClean="0"/>
              <a:t>[]</a:t>
            </a:r>
            <a:r>
              <a:rPr lang="zh-CN" altLang="en-US" dirty="0" smtClean="0"/>
              <a:t>数组登记时，它作为数组的下标。</a:t>
            </a:r>
          </a:p>
          <a:p>
            <a:pPr fontAlgn="ctr"/>
            <a:r>
              <a:rPr lang="zh-CN" altLang="en-US" dirty="0" smtClean="0"/>
              <a:t>把中断号为</a:t>
            </a:r>
            <a:r>
              <a:rPr lang="en-US" dirty="0" err="1" smtClean="0"/>
              <a:t>irq</a:t>
            </a:r>
            <a:r>
              <a:rPr lang="zh-CN" altLang="en-US" dirty="0" smtClean="0"/>
              <a:t>的</a:t>
            </a:r>
            <a:r>
              <a:rPr lang="en-US" dirty="0" err="1" smtClean="0"/>
              <a:t>irqaction</a:t>
            </a:r>
            <a:r>
              <a:rPr lang="zh-CN" altLang="en-US" dirty="0" smtClean="0"/>
              <a:t>结构体的首地址写入</a:t>
            </a:r>
            <a:r>
              <a:rPr lang="en-US" dirty="0" err="1" smtClean="0"/>
              <a:t>irq_action</a:t>
            </a:r>
            <a:r>
              <a:rPr lang="en-US" dirty="0" smtClean="0"/>
              <a:t>[</a:t>
            </a:r>
            <a:r>
              <a:rPr lang="en-US" dirty="0" err="1" smtClean="0"/>
              <a:t>irq</a:t>
            </a:r>
            <a:r>
              <a:rPr lang="en-US" dirty="0" smtClean="0"/>
              <a:t>]</a:t>
            </a:r>
            <a:r>
              <a:rPr lang="zh-CN" altLang="en-US" dirty="0" smtClean="0"/>
              <a:t>。这样就把设备的中断请求号与该设备的服务例程联系在一起了。</a:t>
            </a:r>
          </a:p>
          <a:p>
            <a:pPr fontAlgn="ctr"/>
            <a:r>
              <a:rPr lang="zh-CN" altLang="en-US" dirty="0" smtClean="0"/>
              <a:t>当</a:t>
            </a:r>
            <a:r>
              <a:rPr lang="en-US" dirty="0" smtClean="0"/>
              <a:t>CPU</a:t>
            </a:r>
            <a:r>
              <a:rPr lang="zh-CN" altLang="en-US" dirty="0" smtClean="0"/>
              <a:t>接收到中断请求后，根据中断号就可以通过</a:t>
            </a:r>
            <a:r>
              <a:rPr lang="en-US" dirty="0" err="1" smtClean="0"/>
              <a:t>irq_action</a:t>
            </a:r>
            <a:r>
              <a:rPr lang="en-US" dirty="0" smtClean="0"/>
              <a:t>[]</a:t>
            </a:r>
            <a:r>
              <a:rPr lang="zh-CN" altLang="en-US" dirty="0" smtClean="0"/>
              <a:t>找到该设备的中断服务程序。</a:t>
            </a:r>
          </a:p>
          <a:p>
            <a:pPr fontAlgn="ctr"/>
            <a:r>
              <a:rPr lang="zh-CN" altLang="en-US" dirty="0" smtClean="0"/>
              <a:t>③ </a:t>
            </a:r>
            <a:r>
              <a:rPr lang="en-US" dirty="0" smtClean="0"/>
              <a:t>DMA</a:t>
            </a:r>
            <a:r>
              <a:rPr lang="zh-CN" altLang="en-US" dirty="0" smtClean="0"/>
              <a:t>方式：内存直接存取技术是指数据在内存与</a:t>
            </a:r>
            <a:r>
              <a:rPr lang="en-US" dirty="0" smtClean="0"/>
              <a:t>I/O</a:t>
            </a:r>
            <a:r>
              <a:rPr lang="zh-CN" altLang="en-US" dirty="0" smtClean="0"/>
              <a:t>设备间自己直接进行或块传输。</a:t>
            </a:r>
            <a:r>
              <a:rPr lang="en-US" dirty="0" smtClean="0"/>
              <a:t>DMA</a:t>
            </a:r>
            <a:r>
              <a:rPr lang="zh-CN" altLang="en-US" dirty="0" smtClean="0"/>
              <a:t>有两个技术特征：首先是直接传送，其次是块传送。</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1472" y="1428736"/>
            <a:ext cx="8229600" cy="4929222"/>
          </a:xfrm>
        </p:spPr>
        <p:txBody>
          <a:bodyPr>
            <a:normAutofit fontScale="92500" lnSpcReduction="20000"/>
          </a:bodyPr>
          <a:lstStyle/>
          <a:p>
            <a:pPr fontAlgn="ctr"/>
            <a:r>
              <a:rPr lang="zh-CN" altLang="en-US" dirty="0" smtClean="0"/>
              <a:t>所谓直接传送，即在内存与</a:t>
            </a:r>
            <a:r>
              <a:rPr lang="en-US" dirty="0" smtClean="0"/>
              <a:t>I/O</a:t>
            </a:r>
            <a:r>
              <a:rPr lang="zh-CN" altLang="en-US" dirty="0" smtClean="0"/>
              <a:t>设备间传送一个数据库的过程中，不需要</a:t>
            </a:r>
            <a:r>
              <a:rPr lang="en-US" dirty="0" smtClean="0"/>
              <a:t>CPU</a:t>
            </a:r>
            <a:r>
              <a:rPr lang="zh-CN" altLang="en-US" dirty="0" smtClean="0"/>
              <a:t>的任何中间干涉，只需要</a:t>
            </a:r>
            <a:r>
              <a:rPr lang="en-US" dirty="0" smtClean="0"/>
              <a:t>CPU</a:t>
            </a:r>
            <a:r>
              <a:rPr lang="zh-CN" altLang="en-US" dirty="0" smtClean="0"/>
              <a:t>在过程开始时向设备发出“传送块数据”的命令，然后通过中断来得知过程是否结束和下次操作是否就绪。</a:t>
            </a:r>
          </a:p>
          <a:p>
            <a:pPr fontAlgn="ctr"/>
            <a:r>
              <a:rPr lang="zh-CN" altLang="en-US" dirty="0" smtClean="0"/>
              <a:t>一个完整的</a:t>
            </a:r>
            <a:r>
              <a:rPr lang="en-US" dirty="0" smtClean="0"/>
              <a:t>DMA</a:t>
            </a:r>
            <a:r>
              <a:rPr lang="zh-CN" altLang="en-US" dirty="0" smtClean="0"/>
              <a:t>过程包括初始化、</a:t>
            </a:r>
            <a:r>
              <a:rPr lang="en-US" dirty="0" smtClean="0"/>
              <a:t>DMA</a:t>
            </a:r>
            <a:r>
              <a:rPr lang="zh-CN" altLang="en-US" dirty="0" smtClean="0"/>
              <a:t>请求、</a:t>
            </a:r>
            <a:r>
              <a:rPr lang="en-US" dirty="0" smtClean="0"/>
              <a:t>DMA</a:t>
            </a:r>
            <a:r>
              <a:rPr lang="zh-CN" altLang="en-US" dirty="0" smtClean="0"/>
              <a:t>响应、</a:t>
            </a:r>
            <a:r>
              <a:rPr lang="en-US" dirty="0" smtClean="0"/>
              <a:t>DMA</a:t>
            </a:r>
            <a:r>
              <a:rPr lang="zh-CN" altLang="en-US" dirty="0" smtClean="0"/>
              <a:t>传输、</a:t>
            </a:r>
            <a:r>
              <a:rPr lang="en-US" dirty="0" smtClean="0"/>
              <a:t>DMA</a:t>
            </a:r>
            <a:r>
              <a:rPr lang="zh-CN" altLang="en-US" dirty="0" smtClean="0"/>
              <a:t>结束</a:t>
            </a:r>
            <a:r>
              <a:rPr lang="en-US" dirty="0" smtClean="0"/>
              <a:t>5</a:t>
            </a:r>
            <a:r>
              <a:rPr lang="zh-CN" altLang="en-US" dirty="0" smtClean="0"/>
              <a:t>个阶段。</a:t>
            </a:r>
          </a:p>
          <a:p>
            <a:pPr fontAlgn="ctr"/>
            <a:r>
              <a:rPr lang="zh-CN" altLang="en-US" dirty="0" smtClean="0"/>
              <a:t>在进行操作前，首先需要确认硬盘是否已经在使用</a:t>
            </a:r>
            <a:r>
              <a:rPr lang="en-US" dirty="0" smtClean="0"/>
              <a:t>DMA</a:t>
            </a:r>
            <a:r>
              <a:rPr lang="zh-CN" altLang="en-US" dirty="0" smtClean="0"/>
              <a:t>方式传输数据了。方法为查看</a:t>
            </a:r>
            <a:r>
              <a:rPr lang="en-US" dirty="0" smtClean="0"/>
              <a:t>/proc/</a:t>
            </a:r>
            <a:r>
              <a:rPr lang="en-US" dirty="0" err="1" smtClean="0"/>
              <a:t>ide</a:t>
            </a:r>
            <a:r>
              <a:rPr lang="en-US" dirty="0" smtClean="0"/>
              <a:t>/</a:t>
            </a:r>
            <a:r>
              <a:rPr lang="en-US" dirty="0" err="1" smtClean="0"/>
              <a:t>hda</a:t>
            </a:r>
            <a:r>
              <a:rPr lang="en-US" dirty="0" smtClean="0"/>
              <a:t>/settings</a:t>
            </a:r>
            <a:r>
              <a:rPr lang="zh-CN" altLang="en-US" dirty="0" smtClean="0"/>
              <a:t>文件，其中有一行的内容为：</a:t>
            </a:r>
            <a:r>
              <a:rPr lang="en-US" dirty="0" err="1" smtClean="0"/>
              <a:t>using_dma</a:t>
            </a:r>
            <a:r>
              <a:rPr lang="zh-CN" altLang="en-US" dirty="0" smtClean="0"/>
              <a:t>，如果其后面的值被设置为</a:t>
            </a:r>
            <a:r>
              <a:rPr lang="en-US" dirty="0" smtClean="0"/>
              <a:t>1</a:t>
            </a:r>
            <a:r>
              <a:rPr lang="zh-CN" altLang="en-US" dirty="0" smtClean="0"/>
              <a:t>就说明系统已经支持</a:t>
            </a:r>
            <a:r>
              <a:rPr lang="en-US" dirty="0" smtClean="0"/>
              <a:t>DMA</a:t>
            </a:r>
            <a:r>
              <a:rPr lang="zh-CN" altLang="en-US" dirty="0" smtClean="0"/>
              <a:t>了。</a:t>
            </a:r>
          </a:p>
          <a:p>
            <a:pPr fontAlgn="ctr"/>
            <a:r>
              <a:rPr lang="en-US" dirty="0" smtClean="0"/>
              <a:t>Linux</a:t>
            </a:r>
            <a:r>
              <a:rPr lang="zh-CN" altLang="en-US" dirty="0" smtClean="0"/>
              <a:t>中的</a:t>
            </a:r>
            <a:r>
              <a:rPr lang="en-US" dirty="0" err="1" smtClean="0"/>
              <a:t>hdparm</a:t>
            </a:r>
            <a:r>
              <a:rPr lang="zh-CN" altLang="en-US" dirty="0" smtClean="0"/>
              <a:t>命令是用来进行与硬盘相关操作的，用命令：</a:t>
            </a:r>
          </a:p>
          <a:p>
            <a:r>
              <a:rPr lang="en-US" dirty="0" smtClean="0"/>
              <a:t> </a:t>
            </a:r>
            <a:endParaRPr lang="zh-CN" altLang="en-US" dirty="0" smtClean="0"/>
          </a:p>
          <a:p>
            <a:r>
              <a:rPr lang="en-US" dirty="0" err="1" smtClean="0"/>
              <a:t>hdparm</a:t>
            </a:r>
            <a:r>
              <a:rPr lang="en-US" dirty="0" smtClean="0"/>
              <a:t> -</a:t>
            </a:r>
            <a:r>
              <a:rPr lang="en-US" dirty="0" err="1" smtClean="0"/>
              <a:t>i</a:t>
            </a:r>
            <a:r>
              <a:rPr lang="en-US" dirty="0" smtClean="0"/>
              <a:t> /dev/</a:t>
            </a:r>
            <a:r>
              <a:rPr lang="en-US" dirty="0" err="1" smtClean="0"/>
              <a:t>hda</a:t>
            </a:r>
            <a:r>
              <a:rPr lang="en-US" dirty="0" smtClean="0"/>
              <a:t> </a:t>
            </a:r>
            <a:endParaRPr lang="zh-CN" altLang="en-US" dirty="0" smtClean="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74378"/>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 </a:t>
            </a:r>
            <a:endParaRPr lang="zh-CN" altLang="en-US" dirty="0" smtClean="0"/>
          </a:p>
          <a:p>
            <a:pPr fontAlgn="ctr"/>
            <a:r>
              <a:rPr lang="zh-CN" altLang="en-US" dirty="0" smtClean="0"/>
              <a:t>列出</a:t>
            </a:r>
            <a:r>
              <a:rPr lang="en-US" dirty="0" smtClean="0"/>
              <a:t>IDE</a:t>
            </a:r>
            <a:r>
              <a:rPr lang="zh-CN" altLang="en-US" dirty="0" smtClean="0"/>
              <a:t>可能支持的</a:t>
            </a:r>
            <a:r>
              <a:rPr lang="en-US" dirty="0" smtClean="0"/>
              <a:t>DMA</a:t>
            </a:r>
            <a:r>
              <a:rPr lang="zh-CN" altLang="en-US" dirty="0" smtClean="0"/>
              <a:t>模式，例如：</a:t>
            </a:r>
          </a:p>
          <a:p>
            <a:r>
              <a:rPr lang="en-US" dirty="0" smtClean="0"/>
              <a:t> </a:t>
            </a:r>
            <a:endParaRPr lang="zh-CN" altLang="en-US" dirty="0" smtClean="0"/>
          </a:p>
          <a:p>
            <a:r>
              <a:rPr lang="en-US" dirty="0" smtClean="0"/>
              <a:t>DMA modes: mdma0 mdma1 mdma2 udma0 udma1 udma2 udma3 *udma4 </a:t>
            </a:r>
            <a:endParaRPr lang="zh-CN" altLang="en-US" dirty="0" smtClean="0"/>
          </a:p>
          <a:p>
            <a:r>
              <a:rPr lang="en-US" dirty="0" smtClean="0"/>
              <a:t> </a:t>
            </a:r>
            <a:endParaRPr lang="zh-CN" altLang="en-US" dirty="0" smtClean="0"/>
          </a:p>
          <a:p>
            <a:pPr fontAlgn="ctr"/>
            <a:r>
              <a:rPr lang="zh-CN" altLang="en-US" dirty="0" smtClean="0"/>
              <a:t>如果</a:t>
            </a:r>
            <a:r>
              <a:rPr lang="en-US" dirty="0" smtClean="0"/>
              <a:t>DMA</a:t>
            </a:r>
            <a:r>
              <a:rPr lang="zh-CN" altLang="en-US" dirty="0" smtClean="0"/>
              <a:t>功能被关闭，则需要激活</a:t>
            </a:r>
            <a:r>
              <a:rPr lang="en-US" dirty="0" smtClean="0"/>
              <a:t>DMA</a:t>
            </a:r>
            <a:r>
              <a:rPr lang="zh-CN" altLang="en-US" dirty="0" smtClean="0"/>
              <a:t>支持，方法有两个。</a:t>
            </a:r>
          </a:p>
          <a:p>
            <a:pPr fontAlgn="ctr"/>
            <a:r>
              <a:rPr lang="zh-CN" altLang="en-US" dirty="0" smtClean="0"/>
              <a:t>方法</a:t>
            </a:r>
            <a:r>
              <a:rPr lang="en-US" dirty="0" smtClean="0"/>
              <a:t>1</a:t>
            </a:r>
            <a:r>
              <a:rPr lang="zh-CN" altLang="en-US" dirty="0" smtClean="0"/>
              <a:t>：在</a:t>
            </a:r>
            <a:r>
              <a:rPr lang="en-US" dirty="0" err="1" smtClean="0"/>
              <a:t>lilo.conf</a:t>
            </a:r>
            <a:r>
              <a:rPr lang="zh-CN" altLang="en-US" dirty="0" smtClean="0"/>
              <a:t>中加入</a:t>
            </a:r>
            <a:r>
              <a:rPr lang="en-US" dirty="0" err="1" smtClean="0"/>
              <a:t>idex</a:t>
            </a:r>
            <a:r>
              <a:rPr lang="en-US" dirty="0" smtClean="0"/>
              <a:t> = </a:t>
            </a:r>
            <a:r>
              <a:rPr lang="en-US" dirty="0" err="1" smtClean="0"/>
              <a:t>dma</a:t>
            </a:r>
            <a:r>
              <a:rPr lang="zh-CN" altLang="en-US" dirty="0" smtClean="0"/>
              <a:t>，其中</a:t>
            </a:r>
            <a:r>
              <a:rPr lang="en-US" dirty="0" smtClean="0"/>
              <a:t>x</a:t>
            </a:r>
            <a:r>
              <a:rPr lang="zh-CN" altLang="en-US" dirty="0" smtClean="0"/>
              <a:t>代表硬盘序号，其取值范围</a:t>
            </a:r>
            <a:r>
              <a:rPr lang="en-US" dirty="0" smtClean="0"/>
              <a:t>0</a:t>
            </a:r>
            <a:r>
              <a:rPr lang="zh-CN" altLang="en-US" dirty="0" smtClean="0"/>
              <a:t>～</a:t>
            </a:r>
            <a:r>
              <a:rPr lang="en-US" dirty="0" smtClean="0"/>
              <a:t>3</a:t>
            </a:r>
            <a:r>
              <a:rPr lang="zh-CN" altLang="en-US" dirty="0" smtClean="0"/>
              <a:t>，分别代表系统中的</a:t>
            </a:r>
            <a:r>
              <a:rPr lang="en-US" dirty="0" smtClean="0"/>
              <a:t>4</a:t>
            </a:r>
            <a:r>
              <a:rPr lang="zh-CN" altLang="en-US" dirty="0" smtClean="0"/>
              <a:t>个</a:t>
            </a:r>
            <a:r>
              <a:rPr lang="en-US" dirty="0" smtClean="0"/>
              <a:t>IDE</a:t>
            </a:r>
            <a:r>
              <a:rPr lang="zh-CN" altLang="en-US" dirty="0" smtClean="0"/>
              <a:t>硬盘设备。</a:t>
            </a:r>
          </a:p>
          <a:p>
            <a:pPr fontAlgn="ctr"/>
            <a:r>
              <a:rPr lang="zh-CN" altLang="en-US" dirty="0" smtClean="0"/>
              <a:t>方法</a:t>
            </a:r>
            <a:r>
              <a:rPr lang="en-US" dirty="0" smtClean="0"/>
              <a:t>2</a:t>
            </a:r>
            <a:r>
              <a:rPr lang="zh-CN" altLang="en-US" dirty="0" smtClean="0"/>
              <a:t>：使用</a:t>
            </a:r>
            <a:r>
              <a:rPr lang="en-US" dirty="0" err="1" smtClean="0"/>
              <a:t>hdparm</a:t>
            </a:r>
            <a:r>
              <a:rPr lang="zh-CN" altLang="en-US" dirty="0" smtClean="0"/>
              <a:t>命令：</a:t>
            </a:r>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05192"/>
          </a:xfrm>
        </p:spPr>
        <p:txBody>
          <a:bodyPr>
            <a:normAutofit fontScale="77500" lnSpcReduction="20000"/>
          </a:bodyPr>
          <a:lstStyle/>
          <a:p>
            <a:r>
              <a:rPr lang="en-US" b="1" dirty="0" smtClean="0"/>
              <a:t>8</a:t>
            </a:r>
            <a:r>
              <a:rPr lang="zh-CN" altLang="en-US" b="1" dirty="0" smtClean="0"/>
              <a:t>．丰富的网络功能</a:t>
            </a:r>
          </a:p>
          <a:p>
            <a:pPr fontAlgn="ctr"/>
            <a:r>
              <a:rPr lang="zh-CN" altLang="en-US" dirty="0" smtClean="0"/>
              <a:t>完善的并且内置在核心的网络功能是</a:t>
            </a:r>
            <a:r>
              <a:rPr lang="en-US" dirty="0" smtClean="0"/>
              <a:t>Linux</a:t>
            </a:r>
            <a:r>
              <a:rPr lang="zh-CN" altLang="en-US" dirty="0" smtClean="0"/>
              <a:t>的一大特点。</a:t>
            </a:r>
            <a:r>
              <a:rPr lang="en-US" dirty="0" smtClean="0"/>
              <a:t>Linux</a:t>
            </a:r>
            <a:r>
              <a:rPr lang="zh-CN" altLang="en-US" dirty="0" smtClean="0"/>
              <a:t>在通信和网络功能方面优于其他操作系统。其他操作系统通常不包含如此紧密地和内核在一起的连接网络的能力，用于通信和联网的实用程序也不多。</a:t>
            </a:r>
          </a:p>
          <a:p>
            <a:pPr fontAlgn="ctr"/>
            <a:r>
              <a:rPr lang="zh-CN" altLang="en-US" dirty="0" smtClean="0"/>
              <a:t>支持</a:t>
            </a:r>
            <a:r>
              <a:rPr lang="en-US" dirty="0" smtClean="0"/>
              <a:t>Internet</a:t>
            </a:r>
            <a:r>
              <a:rPr lang="zh-CN" altLang="en-US" dirty="0" smtClean="0"/>
              <a:t>是网络功能之一：</a:t>
            </a:r>
            <a:r>
              <a:rPr lang="en-US" dirty="0" smtClean="0"/>
              <a:t>Linux</a:t>
            </a:r>
            <a:r>
              <a:rPr lang="zh-CN" altLang="en-US" dirty="0" smtClean="0"/>
              <a:t>免费提供了大量支持</a:t>
            </a:r>
            <a:r>
              <a:rPr lang="en-US" dirty="0" smtClean="0"/>
              <a:t>Internet</a:t>
            </a:r>
            <a:r>
              <a:rPr lang="zh-CN" altLang="en-US" dirty="0" smtClean="0"/>
              <a:t>的软件，用户可以通过这类软件，同世界上其他人进行网络通信。</a:t>
            </a:r>
          </a:p>
          <a:p>
            <a:pPr fontAlgn="ctr"/>
            <a:r>
              <a:rPr lang="zh-CN" altLang="en-US" dirty="0" smtClean="0"/>
              <a:t>文件传输是网络功能之二：用户能通过一些</a:t>
            </a:r>
            <a:r>
              <a:rPr lang="en-US" dirty="0" smtClean="0"/>
              <a:t>Linux</a:t>
            </a:r>
            <a:r>
              <a:rPr lang="zh-CN" altLang="en-US" dirty="0" smtClean="0"/>
              <a:t>命令完成内部信息或文件的传输。</a:t>
            </a:r>
          </a:p>
          <a:p>
            <a:pPr fontAlgn="ctr"/>
            <a:r>
              <a:rPr lang="zh-CN" altLang="en-US" dirty="0" smtClean="0"/>
              <a:t>远程访问是网络功能之三：</a:t>
            </a:r>
            <a:r>
              <a:rPr lang="en-US" dirty="0" smtClean="0"/>
              <a:t>Linux</a:t>
            </a:r>
            <a:r>
              <a:rPr lang="zh-CN" altLang="en-US" dirty="0" smtClean="0"/>
              <a:t>不仅允许进行文件和程序传输，还为系统管理员和技术人员提供了访问其他系统的窗口。通过这种远程访问的功能，技术人员能有效地为多个系统服务。</a:t>
            </a:r>
          </a:p>
          <a:p>
            <a:r>
              <a:rPr lang="en-US" b="1" dirty="0" smtClean="0"/>
              <a:t>9</a:t>
            </a:r>
            <a:r>
              <a:rPr lang="zh-CN" altLang="en-US" b="1" dirty="0" smtClean="0"/>
              <a:t>．可靠的系统安全</a:t>
            </a:r>
          </a:p>
          <a:p>
            <a:pPr fontAlgn="ctr"/>
            <a:r>
              <a:rPr lang="en-US" dirty="0" smtClean="0"/>
              <a:t>Linux</a:t>
            </a:r>
            <a:r>
              <a:rPr lang="zh-CN" altLang="en-US" dirty="0" smtClean="0"/>
              <a:t>采取了许多安全技术措施，包括对读</a:t>
            </a:r>
            <a:r>
              <a:rPr lang="en-US" dirty="0" smtClean="0"/>
              <a:t>/</a:t>
            </a:r>
            <a:r>
              <a:rPr lang="zh-CN" altLang="en-US" dirty="0" smtClean="0"/>
              <a:t>写进行权限控制、带保护的子系统、审计跟踪、核心授权等，这为网络多用户环境中的用户提供了必要的安全保障。</a:t>
            </a:r>
          </a:p>
          <a:p>
            <a:endParaRPr lang="zh-CN" altLang="en-US" dirty="0"/>
          </a:p>
        </p:txBody>
      </p:sp>
      <p:sp>
        <p:nvSpPr>
          <p:cNvPr id="2" name="标题 1"/>
          <p:cNvSpPr>
            <a:spLocks noGrp="1"/>
          </p:cNvSpPr>
          <p:nvPr>
            <p:ph type="title"/>
          </p:nvPr>
        </p:nvSpPr>
        <p:spPr/>
        <p:txBody>
          <a:bodyPr>
            <a:normAutofit/>
          </a:bodyPr>
          <a:lstStyle/>
          <a:p>
            <a:r>
              <a:rPr lang="en-US" dirty="0" smtClean="0"/>
              <a:t> Linux</a:t>
            </a:r>
            <a:r>
              <a:rPr lang="zh-CN" altLang="en-US" dirty="0" smtClean="0"/>
              <a:t>介绍</a:t>
            </a:r>
            <a:r>
              <a:rPr lang="en-US" dirty="0" smtClean="0"/>
              <a:t>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err="1" smtClean="0"/>
              <a:t>hdparm</a:t>
            </a:r>
            <a:r>
              <a:rPr lang="en-US" dirty="0" smtClean="0"/>
              <a:t> -</a:t>
            </a:r>
            <a:r>
              <a:rPr lang="en-US" dirty="0" err="1" smtClean="0"/>
              <a:t>i</a:t>
            </a:r>
            <a:r>
              <a:rPr lang="en-US" dirty="0" smtClean="0"/>
              <a:t> /dev/</a:t>
            </a:r>
            <a:r>
              <a:rPr lang="en-US" dirty="0" err="1" smtClean="0"/>
              <a:t>hda</a:t>
            </a:r>
            <a:r>
              <a:rPr lang="en-US" dirty="0" smtClean="0"/>
              <a:t> </a:t>
            </a:r>
            <a:endParaRPr lang="zh-CN" altLang="en-US" dirty="0" smtClean="0"/>
          </a:p>
          <a:p>
            <a:r>
              <a:rPr lang="en-US" dirty="0" smtClean="0"/>
              <a:t> </a:t>
            </a:r>
            <a:endParaRPr lang="zh-CN" altLang="en-US" dirty="0" smtClean="0"/>
          </a:p>
          <a:p>
            <a:pPr fontAlgn="ctr"/>
            <a:r>
              <a:rPr lang="zh-CN" altLang="en-US" dirty="0" smtClean="0"/>
              <a:t>其中</a:t>
            </a:r>
            <a:r>
              <a:rPr lang="en-US" dirty="0" smtClean="0"/>
              <a:t>d1</a:t>
            </a:r>
            <a:r>
              <a:rPr lang="zh-CN" altLang="en-US" dirty="0" smtClean="0"/>
              <a:t>表示使能</a:t>
            </a:r>
            <a:r>
              <a:rPr lang="en-US" dirty="0" smtClean="0"/>
              <a:t>DMA</a:t>
            </a:r>
            <a:r>
              <a:rPr lang="zh-CN" altLang="en-US" dirty="0" smtClean="0"/>
              <a:t>，可以将其加到</a:t>
            </a:r>
            <a:r>
              <a:rPr lang="en-US" dirty="0" err="1" smtClean="0"/>
              <a:t>rc.locl</a:t>
            </a:r>
            <a:r>
              <a:rPr lang="zh-CN" altLang="en-US" dirty="0" smtClean="0"/>
              <a:t>中以便每次启动时硬盘都能使用</a:t>
            </a:r>
            <a:r>
              <a:rPr lang="en-US" dirty="0" smtClean="0"/>
              <a:t>DMA</a:t>
            </a:r>
            <a:r>
              <a:rPr lang="zh-CN" altLang="en-US" dirty="0" smtClean="0"/>
              <a:t>方式传输数据。</a:t>
            </a:r>
          </a:p>
          <a:p>
            <a:pPr fontAlgn="ctr"/>
            <a:r>
              <a:rPr lang="zh-CN" altLang="en-US" dirty="0" smtClean="0"/>
              <a:t>使用完</a:t>
            </a:r>
            <a:r>
              <a:rPr lang="en-US" dirty="0" smtClean="0"/>
              <a:t>DMA</a:t>
            </a:r>
            <a:r>
              <a:rPr lang="zh-CN" altLang="en-US" dirty="0" smtClean="0"/>
              <a:t>后还可以将其关闭，命令格式如下：</a:t>
            </a:r>
          </a:p>
          <a:p>
            <a:r>
              <a:rPr lang="en-US" dirty="0" smtClean="0"/>
              <a:t> </a:t>
            </a:r>
            <a:endParaRPr lang="zh-CN" altLang="en-US" dirty="0" smtClean="0"/>
          </a:p>
          <a:p>
            <a:r>
              <a:rPr lang="en-US" dirty="0" err="1" smtClean="0"/>
              <a:t>hdparm</a:t>
            </a:r>
            <a:r>
              <a:rPr lang="en-US" dirty="0" smtClean="0"/>
              <a:t> d0 /dev/had </a:t>
            </a:r>
            <a:endParaRPr lang="zh-CN" altLang="en-US" dirty="0" smtClean="0"/>
          </a:p>
          <a:p>
            <a:r>
              <a:rPr lang="en-US" dirty="0" smtClean="0"/>
              <a:t> </a:t>
            </a:r>
            <a:endParaRPr lang="zh-CN" altLang="en-US" dirty="0" smtClean="0"/>
          </a:p>
          <a:p>
            <a:r>
              <a:rPr lang="zh-CN" altLang="en-US" dirty="0" smtClean="0"/>
              <a:t>④ 通道方式也是一种</a:t>
            </a:r>
            <a:r>
              <a:rPr lang="en-US" dirty="0" smtClean="0"/>
              <a:t>I/O</a:t>
            </a:r>
            <a:r>
              <a:rPr lang="zh-CN" altLang="en-US" dirty="0" smtClean="0"/>
              <a:t>控制方式，但是这种方式是利用一个独立于</a:t>
            </a:r>
            <a:r>
              <a:rPr lang="en-US" dirty="0" smtClean="0"/>
              <a:t>CPU</a:t>
            </a:r>
            <a:r>
              <a:rPr lang="zh-CN" altLang="en-US" dirty="0" smtClean="0"/>
              <a:t>以外的、专门管理</a:t>
            </a:r>
            <a:r>
              <a:rPr lang="en-US" dirty="0" smtClean="0"/>
              <a:t>I/O</a:t>
            </a:r>
            <a:r>
              <a:rPr lang="zh-CN" altLang="en-US" dirty="0" smtClean="0"/>
              <a:t>的处理机来控制输入和输出，它控制设备与内存直接进行数据交换，有着自己的通道指令，这些通道指令由</a:t>
            </a:r>
            <a:r>
              <a:rPr lang="en-US" dirty="0" smtClean="0"/>
              <a:t>CPU</a:t>
            </a:r>
            <a:r>
              <a:rPr lang="zh-CN" altLang="en-US" dirty="0" smtClean="0"/>
              <a:t>启动，并在结束时向</a:t>
            </a:r>
            <a:r>
              <a:rPr lang="en-US" dirty="0" smtClean="0"/>
              <a:t>CPU</a:t>
            </a:r>
            <a:r>
              <a:rPr lang="zh-CN" altLang="en-US" dirty="0" smtClean="0"/>
              <a:t>发出中断信号。在通道方式中，数据的传送方向、存放数据的内存起始地址以及传送的数据块长度等都由通道来进行控制。</a:t>
            </a:r>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而且通道控制方式可以做到一个通道控制多台设备与内存进行数据交换，所以通道方式进一步减轻了</a:t>
            </a:r>
            <a:r>
              <a:rPr lang="en-US" dirty="0" smtClean="0"/>
              <a:t>CPU</a:t>
            </a:r>
            <a:r>
              <a:rPr lang="zh-CN" altLang="en-US" dirty="0" smtClean="0"/>
              <a:t>的工作负担，增加了计算机系统的并行能力。</a:t>
            </a:r>
          </a:p>
          <a:p>
            <a:pPr fontAlgn="ctr"/>
            <a:r>
              <a:rPr lang="zh-CN" altLang="en-US" dirty="0" smtClean="0"/>
              <a:t>（</a:t>
            </a:r>
            <a:r>
              <a:rPr lang="en-US" dirty="0" smtClean="0"/>
              <a:t>6</a:t>
            </a:r>
            <a:r>
              <a:rPr lang="zh-CN" altLang="en-US" dirty="0" smtClean="0"/>
              <a:t>）设备驱动</a:t>
            </a:r>
          </a:p>
          <a:p>
            <a:pPr fontAlgn="ctr"/>
            <a:r>
              <a:rPr lang="zh-CN" altLang="en-US" dirty="0" smtClean="0"/>
              <a:t>设备驱动程序的主要任务，是接收上层软件发来的抽象要求，如</a:t>
            </a:r>
            <a:r>
              <a:rPr lang="en-US" dirty="0" smtClean="0"/>
              <a:t>read</a:t>
            </a:r>
            <a:r>
              <a:rPr lang="zh-CN" altLang="en-US" dirty="0" smtClean="0"/>
              <a:t>或</a:t>
            </a:r>
            <a:r>
              <a:rPr lang="en-US" dirty="0" smtClean="0"/>
              <a:t>write</a:t>
            </a:r>
            <a:r>
              <a:rPr lang="zh-CN" altLang="en-US" dirty="0" smtClean="0"/>
              <a:t>命令，再把它转换为具体要求，发送给设备控制器；此外，它也将由设备控制器发来的信号传送给上层软件，从而完成两者间的相互通信。</a:t>
            </a:r>
          </a:p>
          <a:p>
            <a:pPr fontAlgn="ctr"/>
            <a:r>
              <a:rPr lang="zh-CN" altLang="en-US" dirty="0" smtClean="0"/>
              <a:t>设备驱动程序的处理过程如下。</a:t>
            </a:r>
          </a:p>
          <a:p>
            <a:pPr fontAlgn="ctr"/>
            <a:r>
              <a:rPr lang="zh-CN" altLang="en-US" dirty="0" smtClean="0"/>
              <a:t>① 将抽象要求转换为具体要求。</a:t>
            </a:r>
          </a:p>
          <a:p>
            <a:pPr fontAlgn="ctr"/>
            <a:r>
              <a:rPr lang="zh-CN" altLang="en-US" dirty="0" smtClean="0"/>
              <a:t>② 检查</a:t>
            </a:r>
            <a:r>
              <a:rPr lang="en-US" dirty="0" smtClean="0"/>
              <a:t>I/O</a:t>
            </a:r>
            <a:r>
              <a:rPr lang="zh-CN" altLang="en-US" dirty="0" smtClean="0"/>
              <a:t>请求的合法性。</a:t>
            </a:r>
          </a:p>
          <a:p>
            <a:pPr fontAlgn="ctr"/>
            <a:r>
              <a:rPr lang="zh-CN" altLang="en-US" dirty="0" smtClean="0"/>
              <a:t>③ 读出和检查设备的状态。</a:t>
            </a:r>
          </a:p>
          <a:p>
            <a:pPr fontAlgn="ctr"/>
            <a:r>
              <a:rPr lang="zh-CN" altLang="en-US" dirty="0" smtClean="0"/>
              <a:t>④ 传送必要的参数。</a:t>
            </a:r>
          </a:p>
          <a:p>
            <a:pPr fontAlgn="ctr"/>
            <a:r>
              <a:rPr lang="zh-CN" altLang="en-US" dirty="0" smtClean="0"/>
              <a:t>⑤ 工作方式的设置。</a:t>
            </a:r>
          </a:p>
          <a:p>
            <a:pPr fontAlgn="ctr"/>
            <a:r>
              <a:rPr lang="zh-CN" altLang="en-US" dirty="0" smtClean="0"/>
              <a:t>⑥ 启动</a:t>
            </a:r>
            <a:r>
              <a:rPr lang="en-US" dirty="0" smtClean="0"/>
              <a:t>I/O</a:t>
            </a:r>
            <a:r>
              <a:rPr lang="zh-CN" altLang="en-US" dirty="0" smtClean="0"/>
              <a:t>设备。</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在</a:t>
            </a:r>
            <a:r>
              <a:rPr lang="en-US" dirty="0" smtClean="0"/>
              <a:t>Linux</a:t>
            </a:r>
            <a:r>
              <a:rPr lang="zh-CN" altLang="en-US" dirty="0" smtClean="0"/>
              <a:t>系统中，硬件设备分为两种，即块设备和字符设备，从设备管理的角度还需要考虑特别文件。</a:t>
            </a:r>
          </a:p>
          <a:p>
            <a:pPr fontAlgn="ctr"/>
            <a:r>
              <a:rPr lang="zh-CN" altLang="en-US" dirty="0" smtClean="0"/>
              <a:t>（</a:t>
            </a:r>
            <a:r>
              <a:rPr lang="en-US" dirty="0" smtClean="0"/>
              <a:t>1</a:t>
            </a:r>
            <a:r>
              <a:rPr lang="zh-CN" altLang="en-US" dirty="0" smtClean="0"/>
              <a:t>）特别文件</a:t>
            </a:r>
          </a:p>
          <a:p>
            <a:pPr fontAlgn="ctr"/>
            <a:r>
              <a:rPr lang="zh-CN" altLang="en-US" dirty="0" smtClean="0"/>
              <a:t>用户是通过文件系统与设备接口的，所有设备都作为特别文件，从而在管理上就具有一些共性。</a:t>
            </a:r>
          </a:p>
          <a:p>
            <a:pPr fontAlgn="ctr"/>
            <a:r>
              <a:rPr lang="zh-CN" altLang="en-US" dirty="0" smtClean="0"/>
              <a:t>① 每个设备都对应文件系统中的一个索引节点，都有一个文件名。设备的文件名一般由两部分构成，第一部分是主设备号，第二部分是次设备号。</a:t>
            </a:r>
          </a:p>
          <a:p>
            <a:pPr fontAlgn="ctr"/>
            <a:r>
              <a:rPr lang="zh-CN" altLang="en-US" dirty="0" smtClean="0"/>
              <a:t>主设备号代表设备的类型，可以唯一地确定设备的驱动程序和界面，如</a:t>
            </a:r>
            <a:r>
              <a:rPr lang="en-US" dirty="0" err="1" smtClean="0"/>
              <a:t>hd</a:t>
            </a:r>
            <a:r>
              <a:rPr lang="zh-CN" altLang="en-US" dirty="0" smtClean="0"/>
              <a:t>表示</a:t>
            </a:r>
            <a:r>
              <a:rPr lang="en-US" dirty="0" smtClean="0"/>
              <a:t>IDE</a:t>
            </a:r>
            <a:r>
              <a:rPr lang="zh-CN" altLang="en-US" dirty="0" smtClean="0"/>
              <a:t>硬盘，</a:t>
            </a:r>
            <a:r>
              <a:rPr lang="en-US" dirty="0" err="1" smtClean="0"/>
              <a:t>sd</a:t>
            </a:r>
            <a:r>
              <a:rPr lang="zh-CN" altLang="en-US" dirty="0" smtClean="0"/>
              <a:t>表示</a:t>
            </a:r>
            <a:r>
              <a:rPr lang="en-US" dirty="0" smtClean="0"/>
              <a:t>SCSI</a:t>
            </a:r>
            <a:r>
              <a:rPr lang="zh-CN" altLang="en-US" dirty="0" smtClean="0"/>
              <a:t>硬盘，</a:t>
            </a:r>
            <a:r>
              <a:rPr lang="en-US" dirty="0" err="1" smtClean="0"/>
              <a:t>tty</a:t>
            </a:r>
            <a:r>
              <a:rPr lang="zh-CN" altLang="en-US" dirty="0" smtClean="0"/>
              <a:t>表示终端设备等；次设备号代表同类设备中的序号，如</a:t>
            </a:r>
            <a:r>
              <a:rPr lang="en-US" dirty="0" err="1" smtClean="0"/>
              <a:t>hda</a:t>
            </a:r>
            <a:r>
              <a:rPr lang="zh-CN" altLang="en-US" dirty="0" smtClean="0"/>
              <a:t>表示</a:t>
            </a:r>
            <a:r>
              <a:rPr lang="en-US" dirty="0" smtClean="0"/>
              <a:t>IDE</a:t>
            </a:r>
            <a:r>
              <a:rPr lang="zh-CN" altLang="en-US" dirty="0" smtClean="0"/>
              <a:t>主硬盘，</a:t>
            </a:r>
            <a:r>
              <a:rPr lang="en-US" dirty="0" err="1" smtClean="0"/>
              <a:t>hdb</a:t>
            </a:r>
            <a:r>
              <a:rPr lang="zh-CN" altLang="en-US" dirty="0" smtClean="0"/>
              <a:t>表示</a:t>
            </a:r>
            <a:r>
              <a:rPr lang="en-US" dirty="0" smtClean="0"/>
              <a:t>IDE</a:t>
            </a:r>
            <a:r>
              <a:rPr lang="zh-CN" altLang="en-US" dirty="0" smtClean="0"/>
              <a:t>从硬盘等。</a:t>
            </a:r>
          </a:p>
          <a:p>
            <a:pPr fontAlgn="ctr"/>
            <a:r>
              <a:rPr lang="zh-CN" altLang="en-US" dirty="0" smtClean="0"/>
              <a:t>② 应用程序通常可以通过系统调用</a:t>
            </a:r>
            <a:r>
              <a:rPr lang="en-US" dirty="0" smtClean="0"/>
              <a:t>open( )</a:t>
            </a:r>
            <a:r>
              <a:rPr lang="zh-CN" altLang="en-US" dirty="0" smtClean="0"/>
              <a:t>打开设备文件，建立起与目标设备的连接。</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设备管理的设备</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zh-CN" altLang="en-US" dirty="0" smtClean="0"/>
              <a:t>③ 对设备的使用类似于对文件的存取。打开设备文件以后，就可以通过</a:t>
            </a:r>
            <a:r>
              <a:rPr lang="en-US" dirty="0" smtClean="0"/>
              <a:t>read( )</a:t>
            </a:r>
            <a:r>
              <a:rPr lang="zh-CN" altLang="en-US" dirty="0" smtClean="0"/>
              <a:t>、</a:t>
            </a:r>
            <a:r>
              <a:rPr lang="en-US" dirty="0" smtClean="0"/>
              <a:t>write( )</a:t>
            </a:r>
            <a:r>
              <a:rPr lang="zh-CN" altLang="en-US" dirty="0" smtClean="0"/>
              <a:t>、</a:t>
            </a:r>
            <a:r>
              <a:rPr lang="en-US" dirty="0" err="1" smtClean="0"/>
              <a:t>ioctl</a:t>
            </a:r>
            <a:r>
              <a:rPr lang="en-US" dirty="0" smtClean="0"/>
              <a:t>( )</a:t>
            </a:r>
            <a:r>
              <a:rPr lang="zh-CN" altLang="en-US" dirty="0" smtClean="0"/>
              <a:t>等文件操作对目标设备进行操作。</a:t>
            </a:r>
          </a:p>
          <a:p>
            <a:pPr fontAlgn="ctr"/>
            <a:r>
              <a:rPr lang="zh-CN" altLang="en-US" dirty="0" smtClean="0"/>
              <a:t>④ 设备驱动程序都是系统内核的一部分，它们必须为系统内核或它们的子系统提供一个标准的接口。例如，一个终端驱动程序必须为</a:t>
            </a:r>
            <a:r>
              <a:rPr lang="en-US" dirty="0" smtClean="0"/>
              <a:t>Linux</a:t>
            </a:r>
            <a:r>
              <a:rPr lang="zh-CN" altLang="en-US" dirty="0" smtClean="0"/>
              <a:t>内核提供一个文件</a:t>
            </a:r>
            <a:r>
              <a:rPr lang="en-US" dirty="0" smtClean="0"/>
              <a:t>I/O</a:t>
            </a:r>
            <a:r>
              <a:rPr lang="zh-CN" altLang="en-US" dirty="0" smtClean="0"/>
              <a:t>接口；一个</a:t>
            </a:r>
            <a:r>
              <a:rPr lang="en-US" dirty="0" smtClean="0"/>
              <a:t>SCSI</a:t>
            </a:r>
            <a:r>
              <a:rPr lang="zh-CN" altLang="en-US" dirty="0" smtClean="0"/>
              <a:t>设备驱动程序应该为</a:t>
            </a:r>
            <a:r>
              <a:rPr lang="en-US" dirty="0" smtClean="0"/>
              <a:t>SCSI</a:t>
            </a:r>
            <a:r>
              <a:rPr lang="zh-CN" altLang="en-US" dirty="0" smtClean="0"/>
              <a:t>子系统提供一个</a:t>
            </a:r>
            <a:r>
              <a:rPr lang="en-US" dirty="0" smtClean="0"/>
              <a:t>SCSI</a:t>
            </a:r>
            <a:r>
              <a:rPr lang="zh-CN" altLang="en-US" dirty="0" smtClean="0"/>
              <a:t>设备接口，同时</a:t>
            </a:r>
            <a:r>
              <a:rPr lang="en-US" dirty="0" smtClean="0"/>
              <a:t>SCSI</a:t>
            </a:r>
            <a:r>
              <a:rPr lang="zh-CN" altLang="en-US" dirty="0" smtClean="0"/>
              <a:t>子系统也应为内核提供文件</a:t>
            </a:r>
            <a:r>
              <a:rPr lang="en-US" dirty="0" smtClean="0"/>
              <a:t>I/O</a:t>
            </a:r>
            <a:r>
              <a:rPr lang="zh-CN" altLang="en-US" dirty="0" smtClean="0"/>
              <a:t>和缓冲区。</a:t>
            </a:r>
          </a:p>
          <a:p>
            <a:pPr fontAlgn="ctr"/>
            <a:r>
              <a:rPr lang="zh-CN" altLang="en-US" dirty="0" smtClean="0"/>
              <a:t>⑤ 设备驱动程序利用一些标准的内核服务，如内存分配等。另外，大多数</a:t>
            </a:r>
            <a:r>
              <a:rPr lang="en-US" dirty="0" smtClean="0"/>
              <a:t>Linux</a:t>
            </a:r>
            <a:r>
              <a:rPr lang="zh-CN" altLang="en-US" dirty="0" smtClean="0"/>
              <a:t>设备驱动程序都可以在需要时装入内核，不需要时可以卸载下来。</a:t>
            </a:r>
            <a:endParaRPr lang="zh-CN" altLang="en-US" dirty="0"/>
          </a:p>
        </p:txBody>
      </p:sp>
      <p:sp>
        <p:nvSpPr>
          <p:cNvPr id="3" name="标题 2"/>
          <p:cNvSpPr>
            <a:spLocks noGrp="1"/>
          </p:cNvSpPr>
          <p:nvPr>
            <p:ph type="title"/>
          </p:nvPr>
        </p:nvSpPr>
        <p:spPr/>
        <p:txBody>
          <a:bodyPr>
            <a:noAutofit/>
          </a:bodyPr>
          <a:lstStyle/>
          <a:p>
            <a:r>
              <a:rPr lang="en-US" altLang="en-US" dirty="0" smtClean="0"/>
              <a:t/>
            </a:r>
            <a:br>
              <a:rPr lang="en-US" altLang="en-US" dirty="0" smtClean="0"/>
            </a:br>
            <a:r>
              <a:rPr lang="en-US" altLang="en-US" dirty="0" smtClean="0"/>
              <a:t>Linux</a:t>
            </a:r>
            <a:r>
              <a:rPr lang="zh-CN" altLang="en-US" dirty="0" smtClean="0"/>
              <a:t>设备管理的设备</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fontAlgn="ctr"/>
            <a:r>
              <a:rPr lang="zh-CN" altLang="en-US" dirty="0" smtClean="0"/>
              <a:t>（</a:t>
            </a:r>
            <a:r>
              <a:rPr lang="en-US" dirty="0" smtClean="0"/>
              <a:t>2</a:t>
            </a:r>
            <a:r>
              <a:rPr lang="zh-CN" altLang="en-US" dirty="0" smtClean="0"/>
              <a:t>）设备驱动程序和内核之间的接口</a:t>
            </a:r>
          </a:p>
          <a:p>
            <a:pPr fontAlgn="ctr"/>
            <a:r>
              <a:rPr lang="en-US" dirty="0" smtClean="0"/>
              <a:t>Linux</a:t>
            </a:r>
            <a:r>
              <a:rPr lang="zh-CN" altLang="en-US" dirty="0" smtClean="0"/>
              <a:t>系统和设备驱动程序之间使用标准的交互接口。无论是字符设备、块设备还是网络设备的驱动程序，当内核请求它们提供服务时，都使用同样的接口。</a:t>
            </a:r>
          </a:p>
          <a:p>
            <a:pPr fontAlgn="ctr"/>
            <a:r>
              <a:rPr lang="en-US" dirty="0" smtClean="0"/>
              <a:t>Linux</a:t>
            </a:r>
            <a:r>
              <a:rPr lang="zh-CN" altLang="en-US" dirty="0" smtClean="0"/>
              <a:t>提供了一种全新的机制，就是“可安装模块”。可安装模块是可以在系统运行时动态地安装和拆卸的内核模块。利用这个机制，可以根据需要在不必对内核重新编译连接的条件下，将可安装模块动态插入运行中的内核，成为其中一个有机组成部分，或者从内核卸载已安装的模块。设备驱动程序或与设备驱动紧密相关的部分（如文件系统）都是利用可安装模块实现的。</a:t>
            </a:r>
          </a:p>
          <a:p>
            <a:endParaRPr lang="zh-CN" altLang="en-US" dirty="0"/>
          </a:p>
        </p:txBody>
      </p:sp>
      <p:sp>
        <p:nvSpPr>
          <p:cNvPr id="3" name="标题 2"/>
          <p:cNvSpPr>
            <a:spLocks noGrp="1"/>
          </p:cNvSpPr>
          <p:nvPr>
            <p:ph type="title"/>
          </p:nvPr>
        </p:nvSpPr>
        <p:spPr/>
        <p:txBody>
          <a:bodyPr>
            <a:noAutofit/>
          </a:bodyPr>
          <a:lstStyle/>
          <a:p>
            <a:r>
              <a:rPr lang="en-US" altLang="en-US" dirty="0" smtClean="0"/>
              <a:t/>
            </a:r>
            <a:br>
              <a:rPr lang="en-US" altLang="en-US" dirty="0" smtClean="0"/>
            </a:br>
            <a:r>
              <a:rPr lang="en-US" altLang="en-US" dirty="0" smtClean="0"/>
              <a:t>Linux</a:t>
            </a:r>
            <a:r>
              <a:rPr lang="zh-CN" altLang="en-US" dirty="0" smtClean="0"/>
              <a:t>设备管理的设备</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fontAlgn="ctr"/>
            <a:r>
              <a:rPr lang="zh-CN" altLang="en-US" dirty="0" smtClean="0"/>
              <a:t>（</a:t>
            </a:r>
            <a:r>
              <a:rPr lang="en-US" dirty="0" smtClean="0"/>
              <a:t>3</a:t>
            </a:r>
            <a:r>
              <a:rPr lang="zh-CN" altLang="en-US" dirty="0" smtClean="0"/>
              <a:t>）字符设备</a:t>
            </a:r>
          </a:p>
          <a:p>
            <a:pPr fontAlgn="ctr"/>
            <a:r>
              <a:rPr lang="zh-CN" altLang="en-US" dirty="0" smtClean="0"/>
              <a:t>在</a:t>
            </a:r>
            <a:r>
              <a:rPr lang="en-US" dirty="0" smtClean="0"/>
              <a:t>Linux </a:t>
            </a:r>
            <a:r>
              <a:rPr lang="zh-CN" altLang="en-US" dirty="0" smtClean="0"/>
              <a:t>系统中，打印机、终端等字符设备都作为字符特别文件出现在用户面前。用户对字符设备的使用就和存取同普通文件一样。在应用程序中，使用标准的系统调用来打开、关闭、读写字符设备。当字符设备初始化时，其设备驱动程序被添加到由</a:t>
            </a:r>
            <a:r>
              <a:rPr lang="en-US" dirty="0" err="1" smtClean="0"/>
              <a:t>device_struct</a:t>
            </a:r>
            <a:r>
              <a:rPr lang="zh-CN" altLang="en-US" dirty="0" smtClean="0"/>
              <a:t>结构组成的</a:t>
            </a:r>
            <a:r>
              <a:rPr lang="en-US" dirty="0" err="1" smtClean="0"/>
              <a:t>chrdevs</a:t>
            </a:r>
            <a:r>
              <a:rPr lang="zh-CN" altLang="en-US" dirty="0" smtClean="0"/>
              <a:t>结构数组中。</a:t>
            </a:r>
          </a:p>
          <a:p>
            <a:r>
              <a:rPr lang="en-US" dirty="0" err="1" smtClean="0"/>
              <a:t>device_struct</a:t>
            </a:r>
            <a:r>
              <a:rPr lang="zh-CN" altLang="en-US" dirty="0" smtClean="0"/>
              <a:t>结构由两项构成，一个是指向已登记的设备驱动程序名的指针，另一个是指向</a:t>
            </a:r>
            <a:r>
              <a:rPr lang="en-US" dirty="0" err="1" smtClean="0"/>
              <a:t>file_operations</a:t>
            </a:r>
            <a:r>
              <a:rPr lang="zh-CN" altLang="en-US" dirty="0" smtClean="0"/>
              <a:t>结构的指针。而</a:t>
            </a:r>
            <a:r>
              <a:rPr lang="en-US" dirty="0" err="1" smtClean="0"/>
              <a:t>file_operations</a:t>
            </a:r>
            <a:r>
              <a:rPr lang="zh-CN" altLang="en-US" dirty="0" smtClean="0"/>
              <a:t>结构的成分几乎全是函数指针，分别指向实现文件操作的入口函数。</a:t>
            </a:r>
            <a:endParaRPr lang="zh-CN" altLang="en-US" dirty="0"/>
          </a:p>
        </p:txBody>
      </p:sp>
      <p:sp>
        <p:nvSpPr>
          <p:cNvPr id="3" name="标题 2"/>
          <p:cNvSpPr>
            <a:spLocks noGrp="1"/>
          </p:cNvSpPr>
          <p:nvPr>
            <p:ph type="title"/>
          </p:nvPr>
        </p:nvSpPr>
        <p:spPr/>
        <p:txBody>
          <a:bodyPr>
            <a:normAutofit fontScale="90000"/>
          </a:bodyPr>
          <a:lstStyle/>
          <a:p>
            <a:r>
              <a:rPr lang="en-US" altLang="en-US" sz="4600" dirty="0" smtClean="0"/>
              <a:t/>
            </a:r>
            <a:br>
              <a:rPr lang="en-US" altLang="en-US" sz="4600" dirty="0" smtClean="0"/>
            </a:br>
            <a:r>
              <a:rPr lang="en-US" altLang="en-US" sz="4600" dirty="0" smtClean="0"/>
              <a:t>Linux</a:t>
            </a:r>
            <a:r>
              <a:rPr lang="zh-CN" altLang="en-US" sz="4600" dirty="0" smtClean="0"/>
              <a:t>设备管理的设备</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zh-CN" altLang="en-US" dirty="0" smtClean="0"/>
              <a:t>（</a:t>
            </a:r>
            <a:r>
              <a:rPr lang="en-US" dirty="0" smtClean="0"/>
              <a:t>4</a:t>
            </a:r>
            <a:r>
              <a:rPr lang="zh-CN" altLang="en-US" dirty="0" smtClean="0"/>
              <a:t>）块设备</a:t>
            </a:r>
          </a:p>
          <a:p>
            <a:pPr fontAlgn="ctr"/>
            <a:r>
              <a:rPr lang="zh-CN" altLang="en-US" dirty="0" smtClean="0"/>
              <a:t>对块设备的存取和对文件的存取方式一样，其实现机制也和字符设备使用的机制相同。</a:t>
            </a:r>
            <a:r>
              <a:rPr lang="en-US" dirty="0" smtClean="0"/>
              <a:t>Linux</a:t>
            </a:r>
            <a:r>
              <a:rPr lang="zh-CN" altLang="en-US" dirty="0" smtClean="0"/>
              <a:t>系统中有一个名为</a:t>
            </a:r>
            <a:r>
              <a:rPr lang="en-US" dirty="0" err="1" smtClean="0"/>
              <a:t>blkdevs</a:t>
            </a:r>
            <a:r>
              <a:rPr lang="zh-CN" altLang="en-US" dirty="0" smtClean="0"/>
              <a:t>的结构数组，它描述了一系列在系统中登记的块设备。</a:t>
            </a:r>
            <a:r>
              <a:rPr lang="en-US" dirty="0" smtClean="0"/>
              <a:t> </a:t>
            </a:r>
            <a:endParaRPr lang="zh-CN" altLang="en-US" dirty="0" smtClean="0"/>
          </a:p>
          <a:p>
            <a:pPr fontAlgn="ctr"/>
            <a:r>
              <a:rPr lang="zh-CN" altLang="en-US" dirty="0" smtClean="0"/>
              <a:t>数组</a:t>
            </a:r>
            <a:r>
              <a:rPr lang="en-US" dirty="0" err="1" smtClean="0"/>
              <a:t>blkdevs</a:t>
            </a:r>
            <a:r>
              <a:rPr lang="zh-CN" altLang="en-US" dirty="0" smtClean="0"/>
              <a:t>也使用设备的主设备号作为索引，其元素类型是</a:t>
            </a:r>
            <a:r>
              <a:rPr lang="en-US" dirty="0" err="1" smtClean="0"/>
              <a:t>device_struct</a:t>
            </a:r>
            <a:r>
              <a:rPr lang="zh-CN" altLang="en-US" dirty="0" smtClean="0"/>
              <a:t>结构。该结构中包括指向已登记的设备驱动程序名的指针和指向</a:t>
            </a:r>
            <a:r>
              <a:rPr lang="en-US" dirty="0" err="1" smtClean="0"/>
              <a:t>block_device_operations</a:t>
            </a:r>
            <a:r>
              <a:rPr lang="zh-CN" altLang="en-US" dirty="0" smtClean="0"/>
              <a:t>结构的指针。</a:t>
            </a:r>
          </a:p>
          <a:p>
            <a:pPr fontAlgn="ctr"/>
            <a:r>
              <a:rPr lang="zh-CN" altLang="en-US" dirty="0" smtClean="0"/>
              <a:t>在</a:t>
            </a:r>
            <a:r>
              <a:rPr lang="en-US" dirty="0" err="1" smtClean="0"/>
              <a:t>block_device_operations</a:t>
            </a:r>
            <a:r>
              <a:rPr lang="zh-CN" altLang="en-US" dirty="0" smtClean="0"/>
              <a:t>结构中包含指向有关操作的函数指针。所以，该结构就是连接抽象的块设备操作与具体块设备类型的操作之间的枢纽。</a:t>
            </a:r>
          </a:p>
          <a:p>
            <a:endParaRPr lang="zh-CN" altLang="en-US" dirty="0"/>
          </a:p>
        </p:txBody>
      </p:sp>
      <p:sp>
        <p:nvSpPr>
          <p:cNvPr id="3" name="标题 2"/>
          <p:cNvSpPr>
            <a:spLocks noGrp="1"/>
          </p:cNvSpPr>
          <p:nvPr>
            <p:ph type="title"/>
          </p:nvPr>
        </p:nvSpPr>
        <p:spPr/>
        <p:txBody>
          <a:bodyPr>
            <a:normAutofit fontScale="90000"/>
          </a:bodyPr>
          <a:lstStyle/>
          <a:p>
            <a:r>
              <a:rPr lang="en-US" dirty="0" smtClean="0"/>
              <a:t/>
            </a:r>
            <a:br>
              <a:rPr lang="en-US" dirty="0" smtClean="0"/>
            </a:br>
            <a:r>
              <a:rPr lang="en-US" dirty="0" smtClean="0"/>
              <a:t>Linux</a:t>
            </a:r>
            <a:r>
              <a:rPr lang="zh-CN" altLang="en-US" dirty="0" smtClean="0"/>
              <a:t>设备管理的设备</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a:t>
            </a:r>
            <a:r>
              <a:rPr lang="en-US" dirty="0" smtClean="0"/>
              <a:t>1</a:t>
            </a:r>
            <a:r>
              <a:rPr lang="zh-CN" altLang="en-US" dirty="0" smtClean="0"/>
              <a:t>）主设备号和次设备号</a:t>
            </a:r>
          </a:p>
          <a:p>
            <a:pPr fontAlgn="ctr"/>
            <a:r>
              <a:rPr lang="zh-CN" altLang="en-US" dirty="0" smtClean="0"/>
              <a:t>主设备号表示设备对应的驱动程序；次设备号由内核使用，用于正确确定设备文件所指的设备。</a:t>
            </a:r>
          </a:p>
          <a:p>
            <a:pPr fontAlgn="ctr"/>
            <a:r>
              <a:rPr lang="zh-CN" altLang="en-US" dirty="0" smtClean="0"/>
              <a:t>内核用</a:t>
            </a:r>
            <a:r>
              <a:rPr lang="en-US" dirty="0" err="1" smtClean="0"/>
              <a:t>dev_t</a:t>
            </a:r>
            <a:r>
              <a:rPr lang="zh-CN" altLang="en-US" dirty="0" smtClean="0"/>
              <a:t>类型（</a:t>
            </a:r>
            <a:r>
              <a:rPr lang="en-US" dirty="0" smtClean="0"/>
              <a:t>&lt;</a:t>
            </a:r>
            <a:r>
              <a:rPr lang="en-US" dirty="0" err="1" smtClean="0"/>
              <a:t>linux</a:t>
            </a:r>
            <a:r>
              <a:rPr lang="en-US" dirty="0" smtClean="0"/>
              <a:t>/</a:t>
            </a:r>
            <a:r>
              <a:rPr lang="en-US" dirty="0" err="1" smtClean="0"/>
              <a:t>types.h</a:t>
            </a:r>
            <a:r>
              <a:rPr lang="en-US" dirty="0" smtClean="0"/>
              <a:t>&gt;</a:t>
            </a:r>
            <a:r>
              <a:rPr lang="zh-CN" altLang="en-US" dirty="0" smtClean="0"/>
              <a:t>）来保存设备编号，</a:t>
            </a:r>
            <a:r>
              <a:rPr lang="en-US" dirty="0" err="1" smtClean="0"/>
              <a:t>dev_t</a:t>
            </a:r>
            <a:r>
              <a:rPr lang="zh-CN" altLang="en-US" dirty="0" smtClean="0"/>
              <a:t>是一个</a:t>
            </a:r>
            <a:r>
              <a:rPr lang="en-US" dirty="0" smtClean="0"/>
              <a:t>32</a:t>
            </a:r>
            <a:r>
              <a:rPr lang="zh-CN" altLang="en-US" dirty="0" smtClean="0"/>
              <a:t>位的数，</a:t>
            </a:r>
            <a:r>
              <a:rPr lang="en-US" dirty="0" smtClean="0"/>
              <a:t>12</a:t>
            </a:r>
            <a:r>
              <a:rPr lang="zh-CN" altLang="en-US" dirty="0" smtClean="0"/>
              <a:t>位表示主设备号，</a:t>
            </a:r>
            <a:r>
              <a:rPr lang="en-US" dirty="0" smtClean="0"/>
              <a:t>20</a:t>
            </a:r>
            <a:r>
              <a:rPr lang="zh-CN" altLang="en-US" dirty="0" smtClean="0"/>
              <a:t>位表示次设备号。</a:t>
            </a:r>
          </a:p>
          <a:p>
            <a:pPr fontAlgn="ctr"/>
            <a:r>
              <a:rPr lang="zh-CN" altLang="en-US" dirty="0" smtClean="0"/>
              <a:t>在实际使用中，是通过</a:t>
            </a:r>
            <a:r>
              <a:rPr lang="en-US" dirty="0" smtClean="0"/>
              <a:t>&lt;</a:t>
            </a:r>
            <a:r>
              <a:rPr lang="en-US" dirty="0" err="1" smtClean="0"/>
              <a:t>linux</a:t>
            </a:r>
            <a:r>
              <a:rPr lang="en-US" dirty="0" smtClean="0"/>
              <a:t>/</a:t>
            </a:r>
            <a:r>
              <a:rPr lang="en-US" dirty="0" err="1" smtClean="0"/>
              <a:t>kdev_t.h</a:t>
            </a:r>
            <a:r>
              <a:rPr lang="en-US" dirty="0" smtClean="0"/>
              <a:t>&gt;</a:t>
            </a:r>
            <a:r>
              <a:rPr lang="zh-CN" altLang="en-US" dirty="0" smtClean="0"/>
              <a:t>中定义的宏来转换格式。设备号对应关系如表</a:t>
            </a:r>
            <a:r>
              <a:rPr lang="en-US" dirty="0" smtClean="0"/>
              <a:t>5-2</a:t>
            </a:r>
            <a:r>
              <a:rPr lang="zh-CN" altLang="en-US" dirty="0" smtClean="0"/>
              <a:t>所示。</a:t>
            </a:r>
          </a:p>
          <a:p>
            <a:r>
              <a:rPr lang="zh-CN" altLang="en-US" dirty="0" smtClean="0"/>
              <a:t>表</a:t>
            </a:r>
            <a:r>
              <a:rPr lang="en-US" b="1" dirty="0" smtClean="0"/>
              <a:t>5-2</a:t>
            </a:r>
            <a:r>
              <a:rPr lang="en-US" dirty="0" smtClean="0"/>
              <a:t>	</a:t>
            </a:r>
            <a:r>
              <a:rPr lang="zh-CN" altLang="en-US" dirty="0" smtClean="0"/>
              <a:t>设备号对应关系</a:t>
            </a:r>
          </a:p>
          <a:p>
            <a:r>
              <a:rPr lang="zh-CN" altLang="en-US" dirty="0" smtClean="0"/>
              <a:t>（</a:t>
            </a:r>
            <a:r>
              <a:rPr lang="en-US" dirty="0" err="1" smtClean="0"/>
              <a:t>dev_t</a:t>
            </a:r>
            <a:r>
              <a:rPr lang="zh-CN" altLang="en-US" dirty="0" smtClean="0"/>
              <a:t>）→主设备号、次设备号</a:t>
            </a:r>
          </a:p>
          <a:p>
            <a:r>
              <a:rPr lang="en-US" dirty="0" smtClean="0"/>
              <a:t>MAJOR</a:t>
            </a:r>
            <a:r>
              <a:rPr lang="zh-CN" altLang="en-US" dirty="0" smtClean="0"/>
              <a:t>（</a:t>
            </a:r>
            <a:r>
              <a:rPr lang="en-US" dirty="0" err="1" smtClean="0"/>
              <a:t>dev_t</a:t>
            </a:r>
            <a:r>
              <a:rPr lang="en-US" dirty="0" smtClean="0"/>
              <a:t> dev</a:t>
            </a:r>
            <a:r>
              <a:rPr lang="zh-CN" altLang="en-US" dirty="0" smtClean="0"/>
              <a:t>）</a:t>
            </a:r>
          </a:p>
          <a:p>
            <a:r>
              <a:rPr lang="en-US" dirty="0" smtClean="0"/>
              <a:t>MINOR</a:t>
            </a:r>
            <a:r>
              <a:rPr lang="zh-CN" altLang="en-US" dirty="0" smtClean="0"/>
              <a:t>（</a:t>
            </a:r>
            <a:r>
              <a:rPr lang="en-US" dirty="0" err="1" smtClean="0"/>
              <a:t>dev_t</a:t>
            </a:r>
            <a:r>
              <a:rPr lang="en-US" dirty="0" smtClean="0"/>
              <a:t> dev</a:t>
            </a:r>
            <a:r>
              <a:rPr lang="zh-CN" altLang="en-US" dirty="0" smtClean="0"/>
              <a:t>）</a:t>
            </a:r>
          </a:p>
          <a:p>
            <a:r>
              <a:rPr lang="zh-CN" altLang="en-US" dirty="0" smtClean="0"/>
              <a:t>主设备号、次设备号→</a:t>
            </a:r>
            <a:r>
              <a:rPr lang="en-US" dirty="0" smtClean="0"/>
              <a:t>(</a:t>
            </a:r>
            <a:r>
              <a:rPr lang="en-US" dirty="0" err="1" smtClean="0"/>
              <a:t>dev_t</a:t>
            </a:r>
            <a:r>
              <a:rPr lang="en-US" dirty="0" smtClean="0"/>
              <a:t>)</a:t>
            </a:r>
            <a:endParaRPr lang="zh-CN" altLang="en-US" dirty="0" smtClean="0"/>
          </a:p>
          <a:p>
            <a:r>
              <a:rPr lang="en-US" dirty="0" smtClean="0"/>
              <a:t>MKDEV</a:t>
            </a:r>
            <a:r>
              <a:rPr lang="zh-CN" altLang="en-US" dirty="0" smtClean="0"/>
              <a:t>（</a:t>
            </a:r>
            <a:r>
              <a:rPr lang="en-US" dirty="0" err="1" smtClean="0"/>
              <a:t>int</a:t>
            </a:r>
            <a:r>
              <a:rPr lang="en-US" dirty="0" smtClean="0"/>
              <a:t> major</a:t>
            </a:r>
            <a:r>
              <a:rPr lang="zh-CN" altLang="en-US" dirty="0" smtClean="0"/>
              <a:t>，</a:t>
            </a:r>
            <a:r>
              <a:rPr lang="en-US" dirty="0" err="1" smtClean="0"/>
              <a:t>int</a:t>
            </a:r>
            <a:r>
              <a:rPr lang="en-US" dirty="0" smtClean="0"/>
              <a:t> minor</a:t>
            </a:r>
            <a:r>
              <a:rPr lang="zh-CN" altLang="en-US" dirty="0" smtClean="0"/>
              <a:t>）</a:t>
            </a:r>
          </a:p>
          <a:p>
            <a:r>
              <a:rPr lang="en-US" dirty="0" smtClean="0"/>
              <a:t> </a:t>
            </a:r>
            <a:endParaRPr lang="zh-CN" altLang="en-US" dirty="0" smtClean="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fontAlgn="ctr"/>
            <a:r>
              <a:rPr lang="zh-CN" altLang="en-US" dirty="0" smtClean="0"/>
              <a:t>建立一个字符设备之前，驱动程序首先要做的事情就是获得设备编号。其主要函数在</a:t>
            </a:r>
            <a:r>
              <a:rPr lang="en-US" dirty="0" smtClean="0"/>
              <a:t>&lt;</a:t>
            </a:r>
            <a:r>
              <a:rPr lang="en-US" dirty="0" err="1" smtClean="0"/>
              <a:t>linux</a:t>
            </a:r>
            <a:r>
              <a:rPr lang="en-US" dirty="0" smtClean="0"/>
              <a:t>/</a:t>
            </a:r>
            <a:r>
              <a:rPr lang="en-US" dirty="0" err="1" smtClean="0"/>
              <a:t>fs.h</a:t>
            </a:r>
            <a:r>
              <a:rPr lang="en-US" dirty="0" smtClean="0"/>
              <a:t>&gt;</a:t>
            </a:r>
            <a:r>
              <a:rPr lang="zh-CN" altLang="en-US" dirty="0" smtClean="0"/>
              <a:t>中声明：</a:t>
            </a:r>
          </a:p>
          <a:p>
            <a:r>
              <a:rPr lang="en-US" dirty="0" smtClean="0"/>
              <a:t> </a:t>
            </a:r>
            <a:endParaRPr lang="zh-CN" altLang="en-US" dirty="0" smtClean="0"/>
          </a:p>
          <a:p>
            <a:r>
              <a:rPr lang="en-US" dirty="0" err="1" smtClean="0"/>
              <a:t>int</a:t>
            </a:r>
            <a:r>
              <a:rPr lang="en-US" dirty="0" smtClean="0"/>
              <a:t> </a:t>
            </a:r>
            <a:r>
              <a:rPr lang="en-US" dirty="0" err="1" smtClean="0"/>
              <a:t>register_chrdev_region</a:t>
            </a:r>
            <a:r>
              <a:rPr lang="en-US" dirty="0" smtClean="0"/>
              <a:t>(</a:t>
            </a:r>
            <a:r>
              <a:rPr lang="en-US" dirty="0" err="1" smtClean="0"/>
              <a:t>dev_t</a:t>
            </a:r>
            <a:r>
              <a:rPr lang="en-US" dirty="0" smtClean="0"/>
              <a:t> first, unsigned </a:t>
            </a:r>
            <a:r>
              <a:rPr lang="en-US" dirty="0" err="1" smtClean="0"/>
              <a:t>int</a:t>
            </a:r>
            <a:r>
              <a:rPr lang="en-US" dirty="0" smtClean="0"/>
              <a:t> count, </a:t>
            </a:r>
            <a:endParaRPr lang="zh-CN" altLang="en-US" dirty="0" smtClean="0"/>
          </a:p>
          <a:p>
            <a:r>
              <a:rPr lang="en-US" dirty="0" smtClean="0"/>
              <a:t>char *name);   //</a:t>
            </a:r>
            <a:r>
              <a:rPr lang="zh-CN" altLang="en-US" dirty="0" smtClean="0"/>
              <a:t>指定设备编号</a:t>
            </a:r>
            <a:r>
              <a:rPr lang="en-US" dirty="0" smtClean="0"/>
              <a:t> </a:t>
            </a:r>
            <a:endParaRPr lang="zh-CN" altLang="en-US" dirty="0" smtClean="0"/>
          </a:p>
          <a:p>
            <a:r>
              <a:rPr lang="en-US" dirty="0" smtClean="0"/>
              <a:t> </a:t>
            </a:r>
            <a:endParaRPr lang="zh-CN" altLang="en-US" dirty="0" smtClean="0"/>
          </a:p>
          <a:p>
            <a:r>
              <a:rPr lang="en-US" dirty="0" err="1" smtClean="0"/>
              <a:t>int</a:t>
            </a:r>
            <a:r>
              <a:rPr lang="en-US" dirty="0" smtClean="0"/>
              <a:t> </a:t>
            </a:r>
            <a:r>
              <a:rPr lang="en-US" dirty="0" err="1" smtClean="0"/>
              <a:t>alloc_chrdev_region</a:t>
            </a:r>
            <a:r>
              <a:rPr lang="en-US" dirty="0" smtClean="0"/>
              <a:t>(</a:t>
            </a:r>
            <a:r>
              <a:rPr lang="en-US" dirty="0" err="1" smtClean="0"/>
              <a:t>dev_t</a:t>
            </a:r>
            <a:r>
              <a:rPr lang="en-US" dirty="0" smtClean="0"/>
              <a:t> *dev, unsigned </a:t>
            </a:r>
            <a:r>
              <a:rPr lang="en-US" dirty="0" err="1" smtClean="0"/>
              <a:t>int</a:t>
            </a:r>
            <a:r>
              <a:rPr lang="en-US" dirty="0" smtClean="0"/>
              <a:t> </a:t>
            </a:r>
            <a:r>
              <a:rPr lang="en-US" dirty="0" err="1" smtClean="0"/>
              <a:t>firstminor</a:t>
            </a:r>
            <a:r>
              <a:rPr lang="en-US" dirty="0" smtClean="0"/>
              <a:t>, </a:t>
            </a:r>
            <a:endParaRPr lang="zh-CN" altLang="en-US" dirty="0" smtClean="0"/>
          </a:p>
          <a:p>
            <a:r>
              <a:rPr lang="en-US" dirty="0" smtClean="0"/>
              <a:t>unsigned </a:t>
            </a:r>
            <a:r>
              <a:rPr lang="en-US" dirty="0" err="1" smtClean="0"/>
              <a:t>int</a:t>
            </a:r>
            <a:r>
              <a:rPr lang="en-US" dirty="0" smtClean="0"/>
              <a:t> count, char *name);   //</a:t>
            </a:r>
            <a:r>
              <a:rPr lang="zh-CN" altLang="en-US" dirty="0" smtClean="0"/>
              <a:t>动态生成设备编号</a:t>
            </a:r>
            <a:r>
              <a:rPr lang="en-US" dirty="0" smtClean="0"/>
              <a:t> </a:t>
            </a:r>
            <a:endParaRPr lang="zh-CN" altLang="en-US" dirty="0" smtClean="0"/>
          </a:p>
          <a:p>
            <a:r>
              <a:rPr lang="en-US" dirty="0" smtClean="0"/>
              <a:t> </a:t>
            </a:r>
            <a:endParaRPr lang="zh-CN" altLang="en-US" dirty="0" smtClean="0"/>
          </a:p>
          <a:p>
            <a:r>
              <a:rPr lang="en-US" dirty="0" smtClean="0"/>
              <a:t>void </a:t>
            </a:r>
            <a:r>
              <a:rPr lang="en-US" dirty="0" err="1" smtClean="0"/>
              <a:t>unregister_chrdev_region</a:t>
            </a:r>
            <a:r>
              <a:rPr lang="en-US" dirty="0" smtClean="0"/>
              <a:t>(</a:t>
            </a:r>
            <a:r>
              <a:rPr lang="en-US" dirty="0" err="1" smtClean="0"/>
              <a:t>dev_t</a:t>
            </a:r>
            <a:r>
              <a:rPr lang="en-US" dirty="0" smtClean="0"/>
              <a:t> first, unsigned </a:t>
            </a:r>
            <a:r>
              <a:rPr lang="en-US" dirty="0" err="1" smtClean="0"/>
              <a:t>int</a:t>
            </a:r>
            <a:r>
              <a:rPr lang="en-US" dirty="0" smtClean="0"/>
              <a:t> count);   //</a:t>
            </a:r>
            <a:r>
              <a:rPr lang="zh-CN" altLang="en-US" dirty="0" smtClean="0"/>
              <a:t>释放设备编号</a:t>
            </a:r>
            <a:r>
              <a:rPr lang="en-US" dirty="0" smtClean="0"/>
              <a:t> </a:t>
            </a:r>
            <a:endParaRPr lang="zh-CN" altLang="en-US" dirty="0" smtClean="0"/>
          </a:p>
          <a:p>
            <a:r>
              <a:rPr lang="en-US" dirty="0" smtClean="0"/>
              <a:t> </a:t>
            </a:r>
            <a:endParaRPr lang="zh-CN" altLang="en-US" dirty="0" smtClean="0"/>
          </a:p>
          <a:p>
            <a:pPr fontAlgn="ctr"/>
            <a:r>
              <a:rPr lang="zh-CN" altLang="en-US" dirty="0" smtClean="0"/>
              <a:t>分配主设备号的最佳方式是：默认采用动态分配，同时保留在加载甚至是编译时指定主设备号的余地。以下是在</a:t>
            </a:r>
            <a:r>
              <a:rPr lang="en-US" dirty="0" err="1" smtClean="0"/>
              <a:t>scull.c</a:t>
            </a:r>
            <a:r>
              <a:rPr lang="zh-CN" altLang="en-US" dirty="0" smtClean="0"/>
              <a:t>中用来获取主设备号的代码：</a:t>
            </a:r>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设备管理的功能</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if (</a:t>
            </a:r>
            <a:r>
              <a:rPr lang="en-US" dirty="0" err="1" smtClean="0"/>
              <a:t>scull_major</a:t>
            </a:r>
            <a:r>
              <a:rPr lang="en-US" dirty="0" smtClean="0"/>
              <a:t>) { </a:t>
            </a:r>
            <a:endParaRPr lang="zh-CN" altLang="en-US" dirty="0" smtClean="0"/>
          </a:p>
          <a:p>
            <a:r>
              <a:rPr lang="en-US" dirty="0" smtClean="0"/>
              <a:t>    dev = MKDEV(</a:t>
            </a:r>
            <a:r>
              <a:rPr lang="en-US" dirty="0" err="1" smtClean="0"/>
              <a:t>scull_major</a:t>
            </a:r>
            <a:r>
              <a:rPr lang="en-US" dirty="0" smtClean="0"/>
              <a:t>, </a:t>
            </a:r>
            <a:r>
              <a:rPr lang="en-US" dirty="0" err="1" smtClean="0"/>
              <a:t>scull_minor</a:t>
            </a:r>
            <a:r>
              <a:rPr lang="en-US" dirty="0" smtClean="0"/>
              <a:t>); </a:t>
            </a:r>
            <a:endParaRPr lang="zh-CN" altLang="en-US" dirty="0" smtClean="0"/>
          </a:p>
          <a:p>
            <a:r>
              <a:rPr lang="en-US" dirty="0" smtClean="0"/>
              <a:t>    result = </a:t>
            </a:r>
            <a:r>
              <a:rPr lang="en-US" dirty="0" err="1" smtClean="0"/>
              <a:t>register_chrdev_region</a:t>
            </a:r>
            <a:r>
              <a:rPr lang="en-US" dirty="0" smtClean="0"/>
              <a:t>(dev, </a:t>
            </a:r>
            <a:r>
              <a:rPr lang="en-US" dirty="0" err="1" smtClean="0"/>
              <a:t>scull_nr_devs</a:t>
            </a:r>
            <a:r>
              <a:rPr lang="en-US" dirty="0" smtClean="0"/>
              <a:t>, "scull"); </a:t>
            </a:r>
            <a:endParaRPr lang="zh-CN" altLang="en-US" dirty="0" smtClean="0"/>
          </a:p>
          <a:p>
            <a:r>
              <a:rPr lang="en-US" dirty="0" smtClean="0"/>
              <a:t>} else { </a:t>
            </a:r>
            <a:endParaRPr lang="zh-CN" altLang="en-US" dirty="0" smtClean="0"/>
          </a:p>
          <a:p>
            <a:r>
              <a:rPr lang="en-US" dirty="0" smtClean="0"/>
              <a:t>    result = </a:t>
            </a:r>
            <a:r>
              <a:rPr lang="en-US" dirty="0" err="1" smtClean="0"/>
              <a:t>alloc_chrdev_region</a:t>
            </a:r>
            <a:r>
              <a:rPr lang="en-US" dirty="0" smtClean="0"/>
              <a:t>(&amp;dev, </a:t>
            </a:r>
            <a:r>
              <a:rPr lang="en-US" dirty="0" err="1" smtClean="0"/>
              <a:t>scull_minor</a:t>
            </a:r>
            <a:r>
              <a:rPr lang="en-US" dirty="0" smtClean="0"/>
              <a:t>, </a:t>
            </a:r>
            <a:r>
              <a:rPr lang="en-US" dirty="0" err="1" smtClean="0"/>
              <a:t>scull_nr_devs,"scull</a:t>
            </a:r>
            <a:r>
              <a:rPr lang="en-US" dirty="0" smtClean="0"/>
              <a:t>"); </a:t>
            </a:r>
            <a:endParaRPr lang="zh-CN" altLang="en-US" dirty="0" smtClean="0"/>
          </a:p>
          <a:p>
            <a:r>
              <a:rPr lang="en-US" dirty="0" smtClean="0"/>
              <a:t>    </a:t>
            </a:r>
            <a:r>
              <a:rPr lang="en-US" dirty="0" err="1" smtClean="0"/>
              <a:t>scull_major</a:t>
            </a:r>
            <a:r>
              <a:rPr lang="en-US" dirty="0" smtClean="0"/>
              <a:t> = MAJOR(dev); </a:t>
            </a:r>
            <a:endParaRPr lang="zh-CN" altLang="en-US" dirty="0" smtClean="0"/>
          </a:p>
          <a:p>
            <a:r>
              <a:rPr lang="en-US" dirty="0" smtClean="0"/>
              <a:t>} </a:t>
            </a:r>
            <a:endParaRPr lang="zh-CN" altLang="en-US" dirty="0" smtClean="0"/>
          </a:p>
          <a:p>
            <a:r>
              <a:rPr lang="en-US" dirty="0" smtClean="0"/>
              <a:t>if (result &lt; 0) { </a:t>
            </a:r>
            <a:endParaRPr lang="zh-CN" altLang="en-US" dirty="0" smtClean="0"/>
          </a:p>
          <a:p>
            <a:r>
              <a:rPr lang="en-US" dirty="0" smtClean="0"/>
              <a:t>    </a:t>
            </a:r>
            <a:r>
              <a:rPr lang="en-US" dirty="0" err="1" smtClean="0"/>
              <a:t>printk</a:t>
            </a:r>
            <a:r>
              <a:rPr lang="en-US" dirty="0" smtClean="0"/>
              <a:t>(KERN_WARNING "scull: can't get major %d\n", </a:t>
            </a:r>
            <a:r>
              <a:rPr lang="en-US" dirty="0" err="1" smtClean="0"/>
              <a:t>scull_major</a:t>
            </a:r>
            <a:r>
              <a:rPr lang="en-US" dirty="0" smtClean="0"/>
              <a:t>); </a:t>
            </a:r>
            <a:endParaRPr lang="zh-CN" altLang="en-US" dirty="0" smtClean="0"/>
          </a:p>
          <a:p>
            <a:r>
              <a:rPr lang="en-US" dirty="0" smtClean="0"/>
              <a:t>    return result; </a:t>
            </a:r>
            <a:endParaRPr lang="zh-CN" altLang="en-US" dirty="0" smtClean="0"/>
          </a:p>
          <a:p>
            <a:r>
              <a:rPr lang="en-US" dirty="0" smtClean="0"/>
              <a:t>} </a:t>
            </a:r>
            <a:endParaRPr lang="zh-CN" altLang="en-US" dirty="0" smtClean="0"/>
          </a:p>
          <a:p>
            <a:r>
              <a:rPr lang="en-US" dirty="0" smtClean="0"/>
              <a:t> </a:t>
            </a:r>
            <a:endParaRPr lang="zh-CN" altLang="en-US" dirty="0" smtClean="0"/>
          </a:p>
          <a:p>
            <a:pPr fontAlgn="ctr"/>
            <a:r>
              <a:rPr lang="zh-CN" altLang="en-US" dirty="0" smtClean="0"/>
              <a:t>在这部分中，比较重要的是在用函数获取设备编号后，其中的参数</a:t>
            </a:r>
            <a:r>
              <a:rPr lang="en-US" dirty="0" smtClean="0"/>
              <a:t>name</a:t>
            </a:r>
            <a:r>
              <a:rPr lang="zh-CN" altLang="en-US" dirty="0" smtClean="0"/>
              <a:t>是和该编号范围关联的设备名称，它将出现在</a:t>
            </a:r>
            <a:r>
              <a:rPr lang="en-US" dirty="0" smtClean="0"/>
              <a:t>/proc/devices</a:t>
            </a:r>
            <a:r>
              <a:rPr lang="zh-CN" altLang="en-US" dirty="0" smtClean="0"/>
              <a:t>和</a:t>
            </a:r>
            <a:r>
              <a:rPr lang="en-US" dirty="0" err="1" smtClean="0"/>
              <a:t>sysfs</a:t>
            </a:r>
            <a:r>
              <a:rPr lang="zh-CN" altLang="en-US" dirty="0" smtClean="0"/>
              <a:t>中。</a:t>
            </a:r>
          </a:p>
          <a:p>
            <a:pPr fontAlgn="ctr"/>
            <a:r>
              <a:rPr lang="zh-CN" altLang="en-US" dirty="0" smtClean="0"/>
              <a:t>（</a:t>
            </a:r>
            <a:r>
              <a:rPr lang="en-US" dirty="0" smtClean="0"/>
              <a:t>2</a:t>
            </a:r>
            <a:r>
              <a:rPr lang="zh-CN" altLang="en-US" dirty="0" smtClean="0"/>
              <a:t>）一些重要的数据结构</a:t>
            </a:r>
          </a:p>
          <a:p>
            <a:pPr fontAlgn="ctr"/>
            <a:r>
              <a:rPr lang="zh-CN" altLang="en-US" dirty="0" smtClean="0"/>
              <a:t>大部分基本的驱动程序操作涉及</a:t>
            </a:r>
            <a:r>
              <a:rPr lang="en-US" dirty="0" smtClean="0"/>
              <a:t>3</a:t>
            </a:r>
            <a:r>
              <a:rPr lang="zh-CN" altLang="en-US" dirty="0" smtClean="0"/>
              <a:t>个重要的内核数据结构，分别是</a:t>
            </a:r>
            <a:r>
              <a:rPr lang="en-US" dirty="0" err="1" smtClean="0"/>
              <a:t>file_operations</a:t>
            </a:r>
            <a:r>
              <a:rPr lang="zh-CN" altLang="en-US" dirty="0" smtClean="0"/>
              <a:t>、</a:t>
            </a:r>
            <a:r>
              <a:rPr lang="en-US" dirty="0" smtClean="0"/>
              <a:t>file</a:t>
            </a:r>
            <a:r>
              <a:rPr lang="zh-CN" altLang="en-US" dirty="0" smtClean="0"/>
              <a:t>和</a:t>
            </a:r>
            <a:r>
              <a:rPr lang="en-US" dirty="0" err="1" smtClean="0"/>
              <a:t>inode</a:t>
            </a:r>
            <a:r>
              <a:rPr lang="zh-CN" altLang="en-US" dirty="0" smtClean="0"/>
              <a:t>，它们的定义都在</a:t>
            </a:r>
            <a:r>
              <a:rPr lang="en-US" dirty="0" smtClean="0"/>
              <a:t>&lt;</a:t>
            </a:r>
            <a:r>
              <a:rPr lang="en-US" dirty="0" err="1" smtClean="0"/>
              <a:t>linux</a:t>
            </a:r>
            <a:r>
              <a:rPr lang="en-US" dirty="0" smtClean="0"/>
              <a:t>/</a:t>
            </a:r>
            <a:r>
              <a:rPr lang="en-US" dirty="0" err="1" smtClean="0"/>
              <a:t>fs.h</a:t>
            </a:r>
            <a:r>
              <a:rPr lang="en-US" dirty="0" smtClean="0"/>
              <a:t>&gt;</a:t>
            </a:r>
            <a:r>
              <a:rPr lang="zh-CN" altLang="en-US" dirty="0" smtClean="0"/>
              <a:t>。</a:t>
            </a:r>
          </a:p>
          <a:p>
            <a:endParaRPr lang="zh-CN" altLang="en-US" dirty="0"/>
          </a:p>
        </p:txBody>
      </p:sp>
      <p:sp>
        <p:nvSpPr>
          <p:cNvPr id="3" name="标题 2"/>
          <p:cNvSpPr>
            <a:spLocks noGrp="1"/>
          </p:cNvSpPr>
          <p:nvPr>
            <p:ph type="title"/>
          </p:nvPr>
        </p:nvSpPr>
        <p:spPr/>
        <p:txBody>
          <a:bodyPr>
            <a:normAutofit/>
          </a:bodyPr>
          <a:lstStyle/>
          <a:p>
            <a:r>
              <a:rPr lang="en-US" alt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b="1" dirty="0" smtClean="0"/>
              <a:t>10</a:t>
            </a:r>
            <a:r>
              <a:rPr lang="zh-CN" altLang="en-US" b="1" dirty="0" smtClean="0"/>
              <a:t>．良好的可移植性</a:t>
            </a:r>
          </a:p>
          <a:p>
            <a:pPr fontAlgn="ctr"/>
            <a:r>
              <a:rPr lang="zh-CN" altLang="en-US" dirty="0" smtClean="0"/>
              <a:t>可移植性是指将操作系统从一个平台转移到另一个平台时，它仍然能按其自身的方式运行的能力。</a:t>
            </a:r>
            <a:r>
              <a:rPr lang="en-US" dirty="0" smtClean="0"/>
              <a:t> </a:t>
            </a:r>
            <a:endParaRPr lang="zh-CN" altLang="en-US" dirty="0" smtClean="0"/>
          </a:p>
          <a:p>
            <a:pPr fontAlgn="ctr"/>
            <a:r>
              <a:rPr lang="en-US" dirty="0" smtClean="0"/>
              <a:t>Linux</a:t>
            </a:r>
            <a:r>
              <a:rPr lang="zh-CN" altLang="en-US" dirty="0" smtClean="0"/>
              <a:t>是一种可移植的操作系统，能够在从微型计算机到大型计算机的任何环境中和任何平台上运行。可移植性为运行</a:t>
            </a:r>
            <a:r>
              <a:rPr lang="en-US" dirty="0" smtClean="0"/>
              <a:t>Linux</a:t>
            </a:r>
            <a:r>
              <a:rPr lang="zh-CN" altLang="en-US" dirty="0" smtClean="0"/>
              <a:t>的不同计算机平台与其他任何机器进行准确而有效的通信提供了手段，不需要另外增加特殊的和昂贵的通信接口。</a:t>
            </a:r>
          </a:p>
          <a:p>
            <a:pPr fontAlgn="ctr"/>
            <a:r>
              <a:rPr lang="zh-CN" altLang="en-US" dirty="0" smtClean="0"/>
              <a:t>作为一个完整的操作系统，</a:t>
            </a:r>
            <a:r>
              <a:rPr lang="en-US" dirty="0" smtClean="0"/>
              <a:t>Linux</a:t>
            </a:r>
            <a:r>
              <a:rPr lang="zh-CN" altLang="en-US" dirty="0" smtClean="0"/>
              <a:t>具有稳定而强大的功能，想要访问任何非自己的存储器空间的进程只能通过系统调用来达成。一般进程是处于用户模式底下，而运行系统调用时会被切换成内核模式，所有的特殊指令只能在内核模式运行，此措施让内核可以完美管理系统内部与外部设备，并且拒绝无权限的进程提出的请求。因此理论上任何应用程序运行时的错误，都不可能让系统崩溃。</a:t>
            </a:r>
            <a:r>
              <a:rPr lang="en-US" dirty="0" smtClean="0"/>
              <a:t>Linux</a:t>
            </a:r>
            <a:r>
              <a:rPr lang="zh-CN" altLang="en-US" dirty="0" smtClean="0"/>
              <a:t>的架构如图</a:t>
            </a:r>
            <a:r>
              <a:rPr lang="en-US" dirty="0" smtClean="0"/>
              <a:t>5-1</a:t>
            </a:r>
            <a:r>
              <a:rPr lang="zh-CN" altLang="en-US" dirty="0" smtClean="0"/>
              <a:t>所示。</a:t>
            </a:r>
          </a:p>
          <a:p>
            <a:endParaRPr lang="zh-CN" altLang="en-US" dirty="0"/>
          </a:p>
        </p:txBody>
      </p:sp>
      <p:sp>
        <p:nvSpPr>
          <p:cNvPr id="2" name="标题 1"/>
          <p:cNvSpPr>
            <a:spLocks noGrp="1"/>
          </p:cNvSpPr>
          <p:nvPr>
            <p:ph type="title"/>
          </p:nvPr>
        </p:nvSpPr>
        <p:spPr/>
        <p:txBody>
          <a:bodyPr>
            <a:normAutofit/>
          </a:bodyPr>
          <a:lstStyle/>
          <a:p>
            <a:r>
              <a:rPr lang="en-US" dirty="0" smtClean="0"/>
              <a:t> Linux</a:t>
            </a:r>
            <a:r>
              <a:rPr lang="zh-CN" altLang="en-US" dirty="0" smtClean="0"/>
              <a:t>介绍</a:t>
            </a:r>
            <a:r>
              <a:rPr lang="en-US" dirty="0" smtClean="0"/>
              <a:t>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pPr fontAlgn="ctr"/>
            <a:r>
              <a:rPr lang="en-US" dirty="0" err="1" smtClean="0"/>
              <a:t>file_operations</a:t>
            </a:r>
            <a:r>
              <a:rPr lang="zh-CN" altLang="en-US" dirty="0" smtClean="0"/>
              <a:t>结构定义在</a:t>
            </a:r>
            <a:r>
              <a:rPr lang="en-US" dirty="0" smtClean="0"/>
              <a:t> &lt;</a:t>
            </a:r>
            <a:r>
              <a:rPr lang="en-US" dirty="0" err="1" smtClean="0"/>
              <a:t>linux</a:t>
            </a:r>
            <a:r>
              <a:rPr lang="en-US" dirty="0" smtClean="0"/>
              <a:t>/</a:t>
            </a:r>
            <a:r>
              <a:rPr lang="en-US" dirty="0" err="1" smtClean="0"/>
              <a:t>fs.h</a:t>
            </a:r>
            <a:r>
              <a:rPr lang="en-US" dirty="0" smtClean="0"/>
              <a:t>&gt;</a:t>
            </a:r>
            <a:r>
              <a:rPr lang="zh-CN" altLang="en-US" dirty="0" smtClean="0"/>
              <a:t>如下所示。</a:t>
            </a:r>
          </a:p>
          <a:p>
            <a:r>
              <a:rPr lang="en-US" dirty="0" smtClean="0"/>
              <a:t> </a:t>
            </a:r>
            <a:endParaRPr lang="zh-CN" altLang="en-US" dirty="0" smtClean="0"/>
          </a:p>
          <a:p>
            <a:r>
              <a:rPr lang="en-US" dirty="0" err="1" smtClean="0"/>
              <a:t>struct</a:t>
            </a:r>
            <a:r>
              <a:rPr lang="en-US" dirty="0" smtClean="0"/>
              <a:t> </a:t>
            </a:r>
            <a:r>
              <a:rPr lang="en-US" dirty="0" err="1" smtClean="0"/>
              <a:t>file_operations</a:t>
            </a:r>
            <a:r>
              <a:rPr lang="en-US" dirty="0" smtClean="0"/>
              <a:t> </a:t>
            </a:r>
            <a:r>
              <a:rPr lang="en-US" dirty="0" err="1" smtClean="0"/>
              <a:t>scull_fops</a:t>
            </a:r>
            <a:r>
              <a:rPr lang="en-US" dirty="0" smtClean="0"/>
              <a:t> = { </a:t>
            </a:r>
            <a:endParaRPr lang="zh-CN" altLang="en-US" dirty="0" smtClean="0"/>
          </a:p>
          <a:p>
            <a:r>
              <a:rPr lang="en-US" dirty="0" smtClean="0"/>
              <a:t>.owner = THIS_MODULE, </a:t>
            </a:r>
            <a:endParaRPr lang="zh-CN" altLang="en-US" dirty="0" smtClean="0"/>
          </a:p>
          <a:p>
            <a:r>
              <a:rPr lang="en-US" dirty="0" smtClean="0"/>
              <a:t>.</a:t>
            </a:r>
            <a:r>
              <a:rPr lang="en-US" dirty="0" err="1" smtClean="0"/>
              <a:t>llseek</a:t>
            </a:r>
            <a:r>
              <a:rPr lang="en-US" dirty="0" smtClean="0"/>
              <a:t> = </a:t>
            </a:r>
            <a:r>
              <a:rPr lang="en-US" dirty="0" err="1" smtClean="0"/>
              <a:t>scull_llseek</a:t>
            </a:r>
            <a:r>
              <a:rPr lang="en-US" dirty="0" smtClean="0"/>
              <a:t>, </a:t>
            </a:r>
            <a:endParaRPr lang="zh-CN" altLang="en-US" dirty="0" smtClean="0"/>
          </a:p>
          <a:p>
            <a:r>
              <a:rPr lang="en-US" dirty="0" smtClean="0"/>
              <a:t>.read = </a:t>
            </a:r>
            <a:r>
              <a:rPr lang="en-US" dirty="0" err="1" smtClean="0"/>
              <a:t>scull_read</a:t>
            </a:r>
            <a:r>
              <a:rPr lang="en-US" dirty="0" smtClean="0"/>
              <a:t>, </a:t>
            </a:r>
            <a:endParaRPr lang="zh-CN" altLang="en-US" dirty="0" smtClean="0"/>
          </a:p>
          <a:p>
            <a:r>
              <a:rPr lang="en-US" dirty="0" smtClean="0"/>
              <a:t>.write = </a:t>
            </a:r>
            <a:r>
              <a:rPr lang="en-US" dirty="0" err="1" smtClean="0"/>
              <a:t>scull_write</a:t>
            </a:r>
            <a:r>
              <a:rPr lang="en-US" dirty="0" smtClean="0"/>
              <a:t>, </a:t>
            </a:r>
            <a:endParaRPr lang="zh-CN" altLang="en-US" dirty="0" smtClean="0"/>
          </a:p>
          <a:p>
            <a:r>
              <a:rPr lang="en-US" dirty="0" smtClean="0"/>
              <a:t>.</a:t>
            </a:r>
            <a:r>
              <a:rPr lang="en-US" dirty="0" err="1" smtClean="0"/>
              <a:t>ioctl</a:t>
            </a:r>
            <a:r>
              <a:rPr lang="en-US" dirty="0" smtClean="0"/>
              <a:t> = </a:t>
            </a:r>
            <a:r>
              <a:rPr lang="en-US" dirty="0" err="1" smtClean="0"/>
              <a:t>scull_ioctl</a:t>
            </a:r>
            <a:r>
              <a:rPr lang="en-US" dirty="0" smtClean="0"/>
              <a:t>, </a:t>
            </a:r>
            <a:endParaRPr lang="zh-CN" altLang="en-US" dirty="0" smtClean="0"/>
          </a:p>
          <a:p>
            <a:r>
              <a:rPr lang="en-US" dirty="0" smtClean="0"/>
              <a:t>.open = </a:t>
            </a:r>
            <a:r>
              <a:rPr lang="en-US" dirty="0" err="1" smtClean="0"/>
              <a:t>scull_open</a:t>
            </a:r>
            <a:r>
              <a:rPr lang="en-US" dirty="0" smtClean="0"/>
              <a:t>, </a:t>
            </a:r>
            <a:endParaRPr lang="zh-CN" altLang="en-US" dirty="0" smtClean="0"/>
          </a:p>
          <a:p>
            <a:r>
              <a:rPr lang="en-US" dirty="0" smtClean="0"/>
              <a:t>.release = </a:t>
            </a:r>
            <a:r>
              <a:rPr lang="en-US" dirty="0" err="1" smtClean="0"/>
              <a:t>scull_release</a:t>
            </a:r>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pPr fontAlgn="ctr"/>
            <a:r>
              <a:rPr lang="en-US" dirty="0" err="1" smtClean="0"/>
              <a:t>struct</a:t>
            </a:r>
            <a:r>
              <a:rPr lang="en-US" dirty="0" smtClean="0"/>
              <a:t> file</a:t>
            </a:r>
            <a:r>
              <a:rPr lang="zh-CN" altLang="en-US" dirty="0" smtClean="0"/>
              <a:t>定义于</a:t>
            </a:r>
            <a:r>
              <a:rPr lang="en-US" dirty="0" smtClean="0"/>
              <a:t>&lt;</a:t>
            </a:r>
            <a:r>
              <a:rPr lang="en-US" dirty="0" err="1" smtClean="0"/>
              <a:t>linux</a:t>
            </a:r>
            <a:r>
              <a:rPr lang="en-US" dirty="0" smtClean="0"/>
              <a:t>/</a:t>
            </a:r>
            <a:r>
              <a:rPr lang="en-US" dirty="0" err="1" smtClean="0"/>
              <a:t>fs.h</a:t>
            </a:r>
            <a:r>
              <a:rPr lang="en-US" dirty="0" smtClean="0"/>
              <a:t>&gt;</a:t>
            </a:r>
            <a:r>
              <a:rPr lang="zh-CN" altLang="en-US" dirty="0" smtClean="0"/>
              <a:t>，与用户空间程序的</a:t>
            </a:r>
            <a:r>
              <a:rPr lang="en-US" dirty="0" smtClean="0"/>
              <a:t>file</a:t>
            </a:r>
            <a:r>
              <a:rPr lang="zh-CN" altLang="en-US" dirty="0" smtClean="0"/>
              <a:t>指针没有任何关系。文件结构代表一个打开的文件，它由内核在</a:t>
            </a:r>
            <a:r>
              <a:rPr lang="en-US" dirty="0" smtClean="0"/>
              <a:t>open</a:t>
            </a:r>
            <a:r>
              <a:rPr lang="zh-CN" altLang="en-US" dirty="0" smtClean="0"/>
              <a:t>时创建，并传递给在文件上操作的任何函数，直到最后的关闭。在文件的所有实例都关闭后，内核释放这个数据结构。</a:t>
            </a:r>
          </a:p>
          <a:p>
            <a:pPr fontAlgn="ctr"/>
            <a:r>
              <a:rPr lang="en-US" dirty="0" err="1" smtClean="0"/>
              <a:t>inode</a:t>
            </a:r>
            <a:r>
              <a:rPr lang="zh-CN" altLang="en-US" dirty="0" smtClean="0"/>
              <a:t>结构在内核内部用来表示文件。因此，它和代表打开文件描述符的文件结构是不同的，可能有代表单个文件的多个打开描述符的许多文件结构，但是它们都指向一个单个</a:t>
            </a:r>
            <a:r>
              <a:rPr lang="en-US" dirty="0" err="1" smtClean="0"/>
              <a:t>inode</a:t>
            </a:r>
            <a:r>
              <a:rPr lang="en-US" dirty="0" smtClean="0"/>
              <a:t> </a:t>
            </a:r>
            <a:r>
              <a:rPr lang="zh-CN" altLang="en-US" dirty="0" smtClean="0"/>
              <a:t>结构。</a:t>
            </a:r>
          </a:p>
          <a:p>
            <a:endParaRPr lang="zh-CN" altLang="en-US" dirty="0"/>
          </a:p>
        </p:txBody>
      </p:sp>
      <p:sp>
        <p:nvSpPr>
          <p:cNvPr id="3" name="标题 2"/>
          <p:cNvSpPr>
            <a:spLocks noGrp="1"/>
          </p:cNvSpPr>
          <p:nvPr>
            <p:ph type="title"/>
          </p:nvPr>
        </p:nvSpPr>
        <p:spPr/>
        <p:txBody>
          <a:bodyPr>
            <a:normAutofit/>
          </a:bodyPr>
          <a:lstStyle/>
          <a:p>
            <a:r>
              <a:rPr lang="en-US" alt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48068"/>
          </a:xfrm>
        </p:spPr>
        <p:txBody>
          <a:bodyPr>
            <a:normAutofit fontScale="85000" lnSpcReduction="20000"/>
          </a:bodyPr>
          <a:lstStyle/>
          <a:p>
            <a:pPr fontAlgn="ctr"/>
            <a:r>
              <a:rPr lang="zh-CN" altLang="en-US" dirty="0" smtClean="0"/>
              <a:t>（</a:t>
            </a:r>
            <a:r>
              <a:rPr lang="en-US" dirty="0" smtClean="0"/>
              <a:t>3</a:t>
            </a:r>
            <a:r>
              <a:rPr lang="zh-CN" altLang="en-US" dirty="0" smtClean="0"/>
              <a:t>）字符设备的注册</a:t>
            </a:r>
          </a:p>
          <a:p>
            <a:pPr fontAlgn="ctr"/>
            <a:r>
              <a:rPr lang="zh-CN" altLang="en-US" dirty="0" smtClean="0"/>
              <a:t>内核内部使用</a:t>
            </a:r>
            <a:r>
              <a:rPr lang="en-US" dirty="0" err="1" smtClean="0"/>
              <a:t>struct</a:t>
            </a:r>
            <a:r>
              <a:rPr lang="en-US" dirty="0" smtClean="0"/>
              <a:t> </a:t>
            </a:r>
            <a:r>
              <a:rPr lang="en-US" dirty="0" err="1" smtClean="0"/>
              <a:t>cdev</a:t>
            </a:r>
            <a:r>
              <a:rPr lang="zh-CN" altLang="en-US" dirty="0" smtClean="0"/>
              <a:t>结构来表示字符设备。在内核调用设备的操作之前，必须分配并注册一个或多个</a:t>
            </a:r>
            <a:r>
              <a:rPr lang="en-US" dirty="0" err="1" smtClean="0"/>
              <a:t>struct</a:t>
            </a:r>
            <a:r>
              <a:rPr lang="en-US" dirty="0" smtClean="0"/>
              <a:t> </a:t>
            </a:r>
            <a:r>
              <a:rPr lang="en-US" dirty="0" err="1" smtClean="0"/>
              <a:t>cdev</a:t>
            </a:r>
            <a:r>
              <a:rPr lang="zh-CN" altLang="en-US" dirty="0" smtClean="0"/>
              <a:t>。代码应包含</a:t>
            </a:r>
            <a:r>
              <a:rPr lang="en-US" dirty="0" smtClean="0"/>
              <a:t>&lt;</a:t>
            </a:r>
            <a:r>
              <a:rPr lang="en-US" dirty="0" err="1" smtClean="0"/>
              <a:t>linux</a:t>
            </a:r>
            <a:r>
              <a:rPr lang="en-US" dirty="0" smtClean="0"/>
              <a:t>/</a:t>
            </a:r>
            <a:r>
              <a:rPr lang="en-US" dirty="0" err="1" smtClean="0"/>
              <a:t>cdev.h</a:t>
            </a:r>
            <a:r>
              <a:rPr lang="en-US" dirty="0" smtClean="0"/>
              <a:t>&gt;</a:t>
            </a:r>
            <a:r>
              <a:rPr lang="zh-CN" altLang="en-US" dirty="0" smtClean="0"/>
              <a:t>，它定义了</a:t>
            </a:r>
            <a:r>
              <a:rPr lang="en-US" dirty="0" err="1" smtClean="0"/>
              <a:t>struct</a:t>
            </a:r>
            <a:r>
              <a:rPr lang="en-US" dirty="0" smtClean="0"/>
              <a:t> </a:t>
            </a:r>
            <a:r>
              <a:rPr lang="en-US" dirty="0" err="1" smtClean="0"/>
              <a:t>cdev</a:t>
            </a:r>
            <a:r>
              <a:rPr lang="zh-CN" altLang="en-US" dirty="0" smtClean="0"/>
              <a:t>以及与其相关的一些辅助函数。</a:t>
            </a:r>
          </a:p>
          <a:p>
            <a:pPr fontAlgn="ctr"/>
            <a:r>
              <a:rPr lang="en-US" altLang="zh-CN" dirty="0" smtClean="0"/>
              <a:t>【</a:t>
            </a:r>
            <a:r>
              <a:rPr lang="zh-CN" altLang="en-US" dirty="0" smtClean="0"/>
              <a:t>例</a:t>
            </a:r>
            <a:r>
              <a:rPr lang="en-US" b="1" dirty="0" smtClean="0"/>
              <a:t>5-21</a:t>
            </a:r>
            <a:r>
              <a:rPr lang="en-US" altLang="zh-CN" dirty="0" smtClean="0"/>
              <a:t>】</a:t>
            </a:r>
            <a:r>
              <a:rPr lang="en-US" dirty="0" smtClean="0"/>
              <a:t>  </a:t>
            </a:r>
            <a:r>
              <a:rPr lang="zh-CN" altLang="en-US" dirty="0" smtClean="0"/>
              <a:t>注册一个独立的</a:t>
            </a:r>
            <a:r>
              <a:rPr lang="en-US" dirty="0" err="1" smtClean="0"/>
              <a:t>cdev</a:t>
            </a:r>
            <a:r>
              <a:rPr lang="zh-CN" altLang="en-US" dirty="0" smtClean="0"/>
              <a:t>设备的基本过程如下。</a:t>
            </a:r>
          </a:p>
          <a:p>
            <a:pPr fontAlgn="ctr"/>
            <a:r>
              <a:rPr lang="zh-CN" altLang="en-US" dirty="0" smtClean="0"/>
              <a:t>① 为</a:t>
            </a:r>
            <a:r>
              <a:rPr lang="en-US" dirty="0" err="1" smtClean="0"/>
              <a:t>struct</a:t>
            </a:r>
            <a:r>
              <a:rPr lang="en-US" dirty="0" smtClean="0"/>
              <a:t> </a:t>
            </a:r>
            <a:r>
              <a:rPr lang="en-US" dirty="0" err="1" smtClean="0"/>
              <a:t>cdev</a:t>
            </a:r>
            <a:r>
              <a:rPr lang="zh-CN" altLang="en-US" dirty="0" smtClean="0"/>
              <a:t>分配空间（如果已经将</a:t>
            </a:r>
            <a:r>
              <a:rPr lang="en-US" dirty="0" err="1" smtClean="0"/>
              <a:t>struct</a:t>
            </a:r>
            <a:r>
              <a:rPr lang="en-US" dirty="0" smtClean="0"/>
              <a:t> </a:t>
            </a:r>
            <a:r>
              <a:rPr lang="en-US" dirty="0" err="1" smtClean="0"/>
              <a:t>cdev</a:t>
            </a:r>
            <a:r>
              <a:rPr lang="zh-CN" altLang="en-US" dirty="0" smtClean="0"/>
              <a:t>嵌入到自己的设备的特定结构体中，并分配了空间，这步略过）。</a:t>
            </a:r>
          </a:p>
          <a:p>
            <a:r>
              <a:rPr lang="en-US" dirty="0" smtClean="0"/>
              <a:t> </a:t>
            </a:r>
            <a:endParaRPr lang="zh-CN" altLang="en-US" dirty="0" smtClean="0"/>
          </a:p>
          <a:p>
            <a:r>
              <a:rPr lang="en-US" dirty="0" err="1" smtClean="0"/>
              <a:t>struct</a:t>
            </a:r>
            <a:r>
              <a:rPr lang="en-US" dirty="0" smtClean="0"/>
              <a:t> </a:t>
            </a:r>
            <a:r>
              <a:rPr lang="en-US" dirty="0" err="1" smtClean="0"/>
              <a:t>cdev</a:t>
            </a:r>
            <a:r>
              <a:rPr lang="en-US" dirty="0" smtClean="0"/>
              <a:t> *</a:t>
            </a:r>
            <a:r>
              <a:rPr lang="en-US" dirty="0" err="1" smtClean="0"/>
              <a:t>my_cdev</a:t>
            </a:r>
            <a:r>
              <a:rPr lang="en-US" dirty="0" smtClean="0"/>
              <a:t> = </a:t>
            </a:r>
            <a:r>
              <a:rPr lang="en-US" dirty="0" err="1" smtClean="0"/>
              <a:t>cdev_alloc</a:t>
            </a:r>
            <a:r>
              <a:rPr lang="en-US" dirty="0" smtClean="0"/>
              <a:t>(); </a:t>
            </a:r>
            <a:endParaRPr lang="zh-CN" altLang="en-US" dirty="0" smtClean="0"/>
          </a:p>
          <a:p>
            <a:r>
              <a:rPr lang="en-US" dirty="0" smtClean="0"/>
              <a:t> </a:t>
            </a:r>
            <a:endParaRPr lang="zh-CN" altLang="en-US" dirty="0" smtClean="0"/>
          </a:p>
          <a:p>
            <a:pPr fontAlgn="ctr"/>
            <a:r>
              <a:rPr lang="zh-CN" altLang="en-US" dirty="0" smtClean="0"/>
              <a:t>② 初始化</a:t>
            </a:r>
            <a:r>
              <a:rPr lang="en-US" dirty="0" err="1" smtClean="0"/>
              <a:t>struct</a:t>
            </a:r>
            <a:r>
              <a:rPr lang="en-US" dirty="0" smtClean="0"/>
              <a:t> </a:t>
            </a:r>
            <a:r>
              <a:rPr lang="en-US" dirty="0" err="1" smtClean="0"/>
              <a:t>cdev</a:t>
            </a:r>
            <a:r>
              <a:rPr lang="zh-CN" altLang="en-US" dirty="0" smtClean="0"/>
              <a:t>。</a:t>
            </a:r>
          </a:p>
          <a:p>
            <a:r>
              <a:rPr lang="en-US" dirty="0" smtClean="0"/>
              <a:t> </a:t>
            </a:r>
            <a:endParaRPr lang="zh-CN" altLang="en-US" dirty="0" smtClean="0"/>
          </a:p>
          <a:p>
            <a:r>
              <a:rPr lang="en-US" dirty="0" smtClean="0"/>
              <a:t>void </a:t>
            </a:r>
            <a:r>
              <a:rPr lang="en-US" dirty="0" err="1" smtClean="0"/>
              <a:t>cdev_init</a:t>
            </a:r>
            <a:r>
              <a:rPr lang="en-US" dirty="0" smtClean="0"/>
              <a:t>(</a:t>
            </a:r>
            <a:r>
              <a:rPr lang="en-US" dirty="0" err="1" smtClean="0"/>
              <a:t>struct</a:t>
            </a:r>
            <a:r>
              <a:rPr lang="en-US" dirty="0" smtClean="0"/>
              <a:t> </a:t>
            </a:r>
            <a:r>
              <a:rPr lang="en-US" dirty="0" err="1" smtClean="0"/>
              <a:t>cdev</a:t>
            </a:r>
            <a:r>
              <a:rPr lang="en-US" dirty="0" smtClean="0"/>
              <a:t> *</a:t>
            </a:r>
            <a:r>
              <a:rPr lang="en-US" dirty="0" err="1" smtClean="0"/>
              <a:t>cdev</a:t>
            </a:r>
            <a:r>
              <a:rPr lang="en-US" dirty="0" smtClean="0"/>
              <a:t>, const </a:t>
            </a:r>
            <a:r>
              <a:rPr lang="en-US" dirty="0" err="1" smtClean="0"/>
              <a:t>struct</a:t>
            </a:r>
            <a:r>
              <a:rPr lang="en-US" dirty="0" smtClean="0"/>
              <a:t> </a:t>
            </a:r>
            <a:r>
              <a:rPr lang="en-US" dirty="0" err="1" smtClean="0"/>
              <a:t>file_operations</a:t>
            </a:r>
            <a:r>
              <a:rPr lang="en-US" dirty="0" smtClean="0"/>
              <a:t> *fops) </a:t>
            </a:r>
            <a:endParaRPr lang="zh-CN" altLang="en-US" dirty="0" smtClean="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 </a:t>
            </a:r>
            <a:endParaRPr lang="zh-CN" altLang="en-US" dirty="0" smtClean="0"/>
          </a:p>
          <a:p>
            <a:pPr fontAlgn="ctr"/>
            <a:r>
              <a:rPr lang="zh-CN" altLang="en-US" dirty="0" smtClean="0"/>
              <a:t>③ 初始化</a:t>
            </a:r>
            <a:r>
              <a:rPr lang="en-US" dirty="0" err="1" smtClean="0"/>
              <a:t>cdev.owner</a:t>
            </a:r>
            <a:r>
              <a:rPr lang="zh-CN" altLang="en-US" dirty="0" smtClean="0"/>
              <a:t>。</a:t>
            </a:r>
          </a:p>
          <a:p>
            <a:r>
              <a:rPr lang="en-US" dirty="0" smtClean="0"/>
              <a:t> </a:t>
            </a:r>
            <a:endParaRPr lang="zh-CN" altLang="en-US" dirty="0" smtClean="0"/>
          </a:p>
          <a:p>
            <a:r>
              <a:rPr lang="en-US" dirty="0" err="1" smtClean="0"/>
              <a:t>cdev.owner</a:t>
            </a:r>
            <a:r>
              <a:rPr lang="en-US" dirty="0" smtClean="0"/>
              <a:t> = THIS_MODULE; </a:t>
            </a:r>
            <a:endParaRPr lang="zh-CN" altLang="en-US" dirty="0" smtClean="0"/>
          </a:p>
          <a:p>
            <a:r>
              <a:rPr lang="en-US" dirty="0" smtClean="0"/>
              <a:t> </a:t>
            </a:r>
            <a:endParaRPr lang="zh-CN" altLang="en-US" dirty="0" smtClean="0"/>
          </a:p>
          <a:p>
            <a:pPr fontAlgn="ctr"/>
            <a:r>
              <a:rPr lang="zh-CN" altLang="en-US" dirty="0" smtClean="0"/>
              <a:t>④</a:t>
            </a:r>
            <a:r>
              <a:rPr lang="en-US" dirty="0" smtClean="0"/>
              <a:t> </a:t>
            </a:r>
            <a:r>
              <a:rPr lang="en-US" dirty="0" err="1" smtClean="0"/>
              <a:t>cdev</a:t>
            </a:r>
            <a:r>
              <a:rPr lang="zh-CN" altLang="en-US" dirty="0" smtClean="0"/>
              <a:t>设置完成，通知内核</a:t>
            </a:r>
            <a:r>
              <a:rPr lang="en-US" dirty="0" err="1" smtClean="0"/>
              <a:t>struct</a:t>
            </a:r>
            <a:r>
              <a:rPr lang="en-US" dirty="0" smtClean="0"/>
              <a:t> </a:t>
            </a:r>
            <a:r>
              <a:rPr lang="en-US" dirty="0" err="1" smtClean="0"/>
              <a:t>cdev</a:t>
            </a:r>
            <a:r>
              <a:rPr lang="zh-CN" altLang="en-US" dirty="0" smtClean="0"/>
              <a:t>的信息（在执行这步之前必须确定对</a:t>
            </a:r>
            <a:r>
              <a:rPr lang="en-US" dirty="0" err="1" smtClean="0"/>
              <a:t>struct</a:t>
            </a:r>
            <a:r>
              <a:rPr lang="en-US" dirty="0" smtClean="0"/>
              <a:t> </a:t>
            </a:r>
            <a:r>
              <a:rPr lang="en-US" dirty="0" err="1" smtClean="0"/>
              <a:t>cdev</a:t>
            </a:r>
            <a:r>
              <a:rPr lang="zh-CN" altLang="en-US" dirty="0" smtClean="0"/>
              <a:t>的以上设置已经完成）。</a:t>
            </a:r>
          </a:p>
          <a:p>
            <a:r>
              <a:rPr lang="en-US" dirty="0" smtClean="0"/>
              <a:t> </a:t>
            </a:r>
            <a:endParaRPr lang="zh-CN" altLang="en-US" dirty="0" smtClean="0"/>
          </a:p>
          <a:p>
            <a:r>
              <a:rPr lang="en-US" dirty="0" err="1" smtClean="0"/>
              <a:t>int</a:t>
            </a:r>
            <a:r>
              <a:rPr lang="en-US" dirty="0" smtClean="0"/>
              <a:t> </a:t>
            </a:r>
            <a:r>
              <a:rPr lang="en-US" dirty="0" err="1" smtClean="0"/>
              <a:t>cdev_add</a:t>
            </a:r>
            <a:r>
              <a:rPr lang="en-US" dirty="0" smtClean="0"/>
              <a:t>(</a:t>
            </a:r>
            <a:r>
              <a:rPr lang="en-US" dirty="0" err="1" smtClean="0"/>
              <a:t>struct</a:t>
            </a:r>
            <a:r>
              <a:rPr lang="en-US" dirty="0" smtClean="0"/>
              <a:t> </a:t>
            </a:r>
            <a:r>
              <a:rPr lang="en-US" dirty="0" err="1" smtClean="0"/>
              <a:t>cdev</a:t>
            </a:r>
            <a:r>
              <a:rPr lang="en-US" dirty="0" smtClean="0"/>
              <a:t> *p, </a:t>
            </a:r>
            <a:r>
              <a:rPr lang="en-US" dirty="0" err="1" smtClean="0"/>
              <a:t>dev_t</a:t>
            </a:r>
            <a:r>
              <a:rPr lang="en-US" dirty="0" smtClean="0"/>
              <a:t> dev, unsigned count) </a:t>
            </a:r>
            <a:endParaRPr lang="zh-CN" altLang="en-US" dirty="0" smtClean="0"/>
          </a:p>
          <a:p>
            <a:r>
              <a:rPr lang="en-US" dirty="0" smtClean="0"/>
              <a:t> </a:t>
            </a:r>
            <a:endParaRPr lang="zh-CN" altLang="en-US" dirty="0" smtClean="0"/>
          </a:p>
          <a:p>
            <a:pPr fontAlgn="ctr"/>
            <a:r>
              <a:rPr lang="zh-CN" altLang="en-US" dirty="0" smtClean="0"/>
              <a:t>⑤ 从系统中移除一个字符设备。</a:t>
            </a:r>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48068"/>
          </a:xfrm>
        </p:spPr>
        <p:txBody>
          <a:bodyPr>
            <a:normAutofit fontScale="55000" lnSpcReduction="20000"/>
          </a:bodyPr>
          <a:lstStyle/>
          <a:p>
            <a:r>
              <a:rPr lang="en-US" dirty="0" smtClean="0"/>
              <a:t>void </a:t>
            </a:r>
            <a:r>
              <a:rPr lang="en-US" dirty="0" err="1" smtClean="0"/>
              <a:t>cdev_del</a:t>
            </a:r>
            <a:r>
              <a:rPr lang="en-US" dirty="0" smtClean="0"/>
              <a:t>(</a:t>
            </a:r>
            <a:r>
              <a:rPr lang="en-US" dirty="0" err="1" smtClean="0"/>
              <a:t>struct</a:t>
            </a:r>
            <a:r>
              <a:rPr lang="en-US" dirty="0" smtClean="0"/>
              <a:t> </a:t>
            </a:r>
            <a:r>
              <a:rPr lang="en-US" dirty="0" err="1" smtClean="0"/>
              <a:t>cdev</a:t>
            </a:r>
            <a:r>
              <a:rPr lang="en-US" dirty="0" smtClean="0"/>
              <a:t> *p) </a:t>
            </a:r>
            <a:endParaRPr lang="zh-CN" altLang="en-US" dirty="0" smtClean="0"/>
          </a:p>
          <a:p>
            <a:r>
              <a:rPr lang="en-US" dirty="0" smtClean="0"/>
              <a:t> </a:t>
            </a:r>
            <a:endParaRPr lang="zh-CN" altLang="en-US" dirty="0" smtClean="0"/>
          </a:p>
          <a:p>
            <a:pPr fontAlgn="ctr"/>
            <a:r>
              <a:rPr lang="zh-CN" altLang="en-US" dirty="0" smtClean="0"/>
              <a:t>以下是</a:t>
            </a:r>
            <a:r>
              <a:rPr lang="en-US" dirty="0" smtClean="0"/>
              <a:t>scull</a:t>
            </a:r>
            <a:r>
              <a:rPr lang="zh-CN" altLang="en-US" dirty="0" smtClean="0"/>
              <a:t>中的初始化代码（之前已经为</a:t>
            </a:r>
            <a:r>
              <a:rPr lang="en-US" dirty="0" err="1" smtClean="0"/>
              <a:t>struct</a:t>
            </a:r>
            <a:r>
              <a:rPr lang="en-US" dirty="0" smtClean="0"/>
              <a:t> </a:t>
            </a:r>
            <a:r>
              <a:rPr lang="en-US" dirty="0" err="1" smtClean="0"/>
              <a:t>scull_dev</a:t>
            </a:r>
            <a:r>
              <a:rPr lang="en-US" dirty="0" smtClean="0"/>
              <a:t> </a:t>
            </a:r>
            <a:r>
              <a:rPr lang="zh-CN" altLang="en-US" dirty="0" smtClean="0"/>
              <a:t>分配了空间）：</a:t>
            </a:r>
          </a:p>
          <a:p>
            <a:r>
              <a:rPr lang="en-US" dirty="0" smtClean="0"/>
              <a:t> </a:t>
            </a:r>
            <a:endParaRPr lang="zh-CN" altLang="en-US" dirty="0" smtClean="0"/>
          </a:p>
          <a:p>
            <a:r>
              <a:rPr lang="en-US" dirty="0" smtClean="0"/>
              <a:t>/* </a:t>
            </a:r>
            <a:endParaRPr lang="zh-CN" altLang="en-US" dirty="0" smtClean="0"/>
          </a:p>
          <a:p>
            <a:r>
              <a:rPr lang="en-US" dirty="0" smtClean="0"/>
              <a:t> * Set up the </a:t>
            </a:r>
            <a:r>
              <a:rPr lang="en-US" dirty="0" err="1" smtClean="0"/>
              <a:t>char_dev</a:t>
            </a:r>
            <a:r>
              <a:rPr lang="en-US" dirty="0" smtClean="0"/>
              <a:t> structure for this device. </a:t>
            </a:r>
            <a:endParaRPr lang="zh-CN" altLang="en-US" dirty="0" smtClean="0"/>
          </a:p>
          <a:p>
            <a:r>
              <a:rPr lang="en-US" dirty="0" smtClean="0"/>
              <a:t> */ </a:t>
            </a:r>
            <a:endParaRPr lang="zh-CN" altLang="en-US" dirty="0" smtClean="0"/>
          </a:p>
          <a:p>
            <a:r>
              <a:rPr lang="en-US" dirty="0" smtClean="0"/>
              <a:t>static void </a:t>
            </a:r>
            <a:r>
              <a:rPr lang="en-US" dirty="0" err="1" smtClean="0"/>
              <a:t>scull_setup_cdev</a:t>
            </a:r>
            <a:r>
              <a:rPr lang="en-US" dirty="0" smtClean="0"/>
              <a:t>(</a:t>
            </a:r>
            <a:r>
              <a:rPr lang="en-US" dirty="0" err="1" smtClean="0"/>
              <a:t>struct</a:t>
            </a:r>
            <a:r>
              <a:rPr lang="en-US" dirty="0" smtClean="0"/>
              <a:t> </a:t>
            </a:r>
            <a:r>
              <a:rPr lang="en-US" dirty="0" err="1" smtClean="0"/>
              <a:t>scull_dev</a:t>
            </a:r>
            <a:r>
              <a:rPr lang="en-US" dirty="0" smtClean="0"/>
              <a:t> *dev, </a:t>
            </a:r>
            <a:r>
              <a:rPr lang="en-US" dirty="0" err="1" smtClean="0"/>
              <a:t>int</a:t>
            </a:r>
            <a:r>
              <a:rPr lang="en-US" dirty="0" smtClean="0"/>
              <a:t> index) </a:t>
            </a:r>
            <a:endParaRPr lang="zh-CN" altLang="en-US" dirty="0" smtClean="0"/>
          </a:p>
          <a:p>
            <a:r>
              <a:rPr lang="en-US" dirty="0" smtClean="0"/>
              <a:t>{ </a:t>
            </a:r>
            <a:endParaRPr lang="zh-CN" altLang="en-US" dirty="0" smtClean="0"/>
          </a:p>
          <a:p>
            <a:r>
              <a:rPr lang="en-US" dirty="0" smtClean="0"/>
              <a:t>    </a:t>
            </a:r>
            <a:r>
              <a:rPr lang="en-US" dirty="0" err="1" smtClean="0"/>
              <a:t>int</a:t>
            </a:r>
            <a:r>
              <a:rPr lang="en-US" dirty="0" smtClean="0"/>
              <a:t> err, </a:t>
            </a:r>
            <a:r>
              <a:rPr lang="en-US" dirty="0" err="1" smtClean="0"/>
              <a:t>devno</a:t>
            </a:r>
            <a:r>
              <a:rPr lang="en-US" dirty="0" smtClean="0"/>
              <a:t> = MKDEV(</a:t>
            </a:r>
            <a:r>
              <a:rPr lang="en-US" dirty="0" err="1" smtClean="0"/>
              <a:t>scull_major</a:t>
            </a:r>
            <a:r>
              <a:rPr lang="en-US" dirty="0" smtClean="0"/>
              <a:t>, </a:t>
            </a:r>
            <a:r>
              <a:rPr lang="en-US" dirty="0" err="1" smtClean="0"/>
              <a:t>scull_minor</a:t>
            </a:r>
            <a:r>
              <a:rPr lang="en-US" dirty="0" smtClean="0"/>
              <a:t> + index); </a:t>
            </a:r>
            <a:endParaRPr lang="zh-CN" altLang="en-US" dirty="0" smtClean="0"/>
          </a:p>
          <a:p>
            <a:r>
              <a:rPr lang="en-US" dirty="0" smtClean="0"/>
              <a:t>     </a:t>
            </a:r>
            <a:endParaRPr lang="zh-CN" altLang="en-US" dirty="0" smtClean="0"/>
          </a:p>
          <a:p>
            <a:r>
              <a:rPr lang="en-US" dirty="0" smtClean="0"/>
              <a:t>    </a:t>
            </a:r>
            <a:r>
              <a:rPr lang="en-US" dirty="0" err="1" smtClean="0"/>
              <a:t>cdev_init</a:t>
            </a:r>
            <a:r>
              <a:rPr lang="en-US" dirty="0" smtClean="0"/>
              <a:t>(&amp;dev-&gt;</a:t>
            </a:r>
            <a:r>
              <a:rPr lang="en-US" dirty="0" err="1" smtClean="0"/>
              <a:t>cdev</a:t>
            </a:r>
            <a:r>
              <a:rPr lang="en-US" dirty="0" smtClean="0"/>
              <a:t>, &amp;</a:t>
            </a:r>
            <a:r>
              <a:rPr lang="en-US" dirty="0" err="1" smtClean="0"/>
              <a:t>scull_fops</a:t>
            </a:r>
            <a:r>
              <a:rPr lang="en-US" dirty="0" smtClean="0"/>
              <a:t>); </a:t>
            </a:r>
            <a:endParaRPr lang="zh-CN" altLang="en-US" dirty="0" smtClean="0"/>
          </a:p>
          <a:p>
            <a:r>
              <a:rPr lang="en-US" dirty="0" smtClean="0"/>
              <a:t>    dev-&gt;</a:t>
            </a:r>
            <a:r>
              <a:rPr lang="en-US" dirty="0" err="1" smtClean="0"/>
              <a:t>cdev.owner</a:t>
            </a:r>
            <a:r>
              <a:rPr lang="en-US" dirty="0" smtClean="0"/>
              <a:t> = THIS_MODULE; </a:t>
            </a:r>
            <a:endParaRPr lang="zh-CN" altLang="en-US" dirty="0" smtClean="0"/>
          </a:p>
          <a:p>
            <a:r>
              <a:rPr lang="en-US" dirty="0" smtClean="0"/>
              <a:t>    dev-&gt;cdev.ops = &amp;</a:t>
            </a:r>
            <a:r>
              <a:rPr lang="en-US" dirty="0" err="1" smtClean="0"/>
              <a:t>scull_fops</a:t>
            </a:r>
            <a:r>
              <a:rPr lang="en-US" dirty="0" smtClean="0"/>
              <a:t>;  //</a:t>
            </a:r>
            <a:r>
              <a:rPr lang="zh-CN" altLang="en-US" dirty="0" smtClean="0"/>
              <a:t>这句可以省略，在</a:t>
            </a:r>
            <a:r>
              <a:rPr lang="en-US" dirty="0" err="1" smtClean="0"/>
              <a:t>cdev_init</a:t>
            </a:r>
            <a:r>
              <a:rPr lang="zh-CN" altLang="en-US" dirty="0" smtClean="0"/>
              <a:t>中已经做过</a:t>
            </a:r>
            <a:r>
              <a:rPr lang="en-US" dirty="0" smtClean="0"/>
              <a:t> </a:t>
            </a:r>
            <a:endParaRPr lang="zh-CN" altLang="en-US" dirty="0" smtClean="0"/>
          </a:p>
          <a:p>
            <a:r>
              <a:rPr lang="en-US" dirty="0" smtClean="0"/>
              <a:t>    err = </a:t>
            </a:r>
            <a:r>
              <a:rPr lang="en-US" dirty="0" err="1" smtClean="0"/>
              <a:t>cdev_add</a:t>
            </a:r>
            <a:r>
              <a:rPr lang="en-US" dirty="0" smtClean="0"/>
              <a:t> (&amp;dev-&gt;</a:t>
            </a:r>
            <a:r>
              <a:rPr lang="en-US" dirty="0" err="1" smtClean="0"/>
              <a:t>cdev</a:t>
            </a:r>
            <a:r>
              <a:rPr lang="en-US" dirty="0" smtClean="0"/>
              <a:t>, </a:t>
            </a:r>
            <a:r>
              <a:rPr lang="en-US" dirty="0" err="1" smtClean="0"/>
              <a:t>devno</a:t>
            </a:r>
            <a:r>
              <a:rPr lang="en-US" dirty="0" smtClean="0"/>
              <a:t>, 1); </a:t>
            </a:r>
            <a:endParaRPr lang="zh-CN" altLang="en-US" dirty="0" smtClean="0"/>
          </a:p>
          <a:p>
            <a:r>
              <a:rPr lang="en-US" dirty="0" smtClean="0"/>
              <a:t>    /* Fail gracefully if need be </a:t>
            </a:r>
            <a:r>
              <a:rPr lang="zh-CN" altLang="en-US" dirty="0" smtClean="0"/>
              <a:t>这步值得注意</a:t>
            </a:r>
            <a:r>
              <a:rPr lang="en-US" dirty="0" smtClean="0"/>
              <a:t>*/ </a:t>
            </a:r>
            <a:endParaRPr lang="zh-CN" altLang="en-US" dirty="0" smtClean="0"/>
          </a:p>
          <a:p>
            <a:r>
              <a:rPr lang="en-US" dirty="0" smtClean="0"/>
              <a:t>    if (err) </a:t>
            </a:r>
            <a:endParaRPr lang="zh-CN" altLang="en-US" dirty="0" smtClean="0"/>
          </a:p>
          <a:p>
            <a:r>
              <a:rPr lang="en-US" dirty="0" smtClean="0"/>
              <a:t>        </a:t>
            </a:r>
            <a:r>
              <a:rPr lang="en-US" dirty="0" err="1" smtClean="0"/>
              <a:t>printk</a:t>
            </a:r>
            <a:r>
              <a:rPr lang="en-US" dirty="0" smtClean="0"/>
              <a:t>(KERN_NOTICE "Error %d adding </a:t>
            </a:r>
            <a:r>
              <a:rPr lang="en-US" dirty="0" err="1" smtClean="0"/>
              <a:t>scull%d</a:t>
            </a:r>
            <a:r>
              <a:rPr lang="en-US" dirty="0" smtClean="0"/>
              <a:t>", err, index); </a:t>
            </a:r>
            <a:endParaRPr lang="zh-CN" altLang="en-US" dirty="0" smtClean="0"/>
          </a:p>
          <a:p>
            <a:r>
              <a:rPr lang="en-US" dirty="0" smtClean="0"/>
              <a:t>}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38452"/>
            <a:ext cx="8229600" cy="2447738"/>
          </a:xfrm>
        </p:spPr>
        <p:txBody>
          <a:bodyPr>
            <a:normAutofit fontScale="85000" lnSpcReduction="20000"/>
          </a:bodyPr>
          <a:lstStyle/>
          <a:p>
            <a:pPr fontAlgn="ctr"/>
            <a:r>
              <a:rPr lang="zh-CN" altLang="en-US" dirty="0" smtClean="0"/>
              <a:t>（</a:t>
            </a:r>
            <a:r>
              <a:rPr lang="en-US" dirty="0" smtClean="0"/>
              <a:t>4</a:t>
            </a:r>
            <a:r>
              <a:rPr lang="zh-CN" altLang="en-US" dirty="0" smtClean="0"/>
              <a:t>）</a:t>
            </a:r>
            <a:r>
              <a:rPr lang="en-US" dirty="0" smtClean="0"/>
              <a:t>scull</a:t>
            </a:r>
            <a:r>
              <a:rPr lang="zh-CN" altLang="en-US" dirty="0" smtClean="0"/>
              <a:t>模型的内存使用</a:t>
            </a:r>
          </a:p>
          <a:p>
            <a:pPr fontAlgn="ctr"/>
            <a:r>
              <a:rPr lang="en-US" dirty="0" smtClean="0"/>
              <a:t>scull</a:t>
            </a:r>
            <a:r>
              <a:rPr lang="zh-CN" altLang="en-US" dirty="0" smtClean="0"/>
              <a:t>以一片系统内存作为一个字符设备，对其进行操作。代表</a:t>
            </a:r>
            <a:r>
              <a:rPr lang="en-US" dirty="0" smtClean="0"/>
              <a:t>scull</a:t>
            </a:r>
            <a:r>
              <a:rPr lang="zh-CN" altLang="en-US" dirty="0" smtClean="0"/>
              <a:t>设备的数据结构是</a:t>
            </a:r>
            <a:r>
              <a:rPr lang="en-US" dirty="0" err="1" smtClean="0"/>
              <a:t>scull_device</a:t>
            </a:r>
            <a:r>
              <a:rPr lang="zh-CN" altLang="en-US" dirty="0" smtClean="0"/>
              <a:t>。</a:t>
            </a:r>
            <a:r>
              <a:rPr lang="en-US" dirty="0" err="1" smtClean="0"/>
              <a:t>scull_device</a:t>
            </a:r>
            <a:r>
              <a:rPr lang="zh-CN" altLang="en-US" dirty="0" smtClean="0"/>
              <a:t>通过一个链表来管理内存，链表的具体结构为</a:t>
            </a:r>
            <a:r>
              <a:rPr lang="en-US" dirty="0" err="1" smtClean="0"/>
              <a:t>scull_qset</a:t>
            </a:r>
            <a:r>
              <a:rPr lang="zh-CN" altLang="en-US" dirty="0" smtClean="0"/>
              <a:t>，每个</a:t>
            </a:r>
            <a:r>
              <a:rPr lang="en-US" dirty="0" err="1" smtClean="0"/>
              <a:t>scull_qset</a:t>
            </a:r>
            <a:r>
              <a:rPr lang="zh-CN" altLang="en-US" dirty="0" smtClean="0"/>
              <a:t>指向一块内存区域。这块内存区域被分成</a:t>
            </a:r>
            <a:r>
              <a:rPr lang="en-US" dirty="0" smtClean="0"/>
              <a:t>1 000</a:t>
            </a:r>
            <a:r>
              <a:rPr lang="zh-CN" altLang="en-US" dirty="0" smtClean="0"/>
              <a:t>份，每份</a:t>
            </a:r>
            <a:r>
              <a:rPr lang="en-US" dirty="0" smtClean="0"/>
              <a:t>4 000</a:t>
            </a:r>
            <a:r>
              <a:rPr lang="zh-CN" altLang="en-US" dirty="0" smtClean="0"/>
              <a:t>个字节。所以每份称为</a:t>
            </a:r>
            <a:r>
              <a:rPr lang="en-US" dirty="0" smtClean="0"/>
              <a:t>quantum</a:t>
            </a:r>
            <a:r>
              <a:rPr lang="zh-CN" altLang="en-US" dirty="0" smtClean="0"/>
              <a:t>，份数成为</a:t>
            </a:r>
            <a:r>
              <a:rPr lang="en-US" dirty="0" smtClean="0"/>
              <a:t>quantum set</a:t>
            </a:r>
            <a:r>
              <a:rPr lang="zh-CN" altLang="en-US" dirty="0" smtClean="0"/>
              <a:t>，实际上份数就是指针。</a:t>
            </a:r>
            <a:r>
              <a:rPr lang="en-US" dirty="0" smtClean="0"/>
              <a:t>scull</a:t>
            </a:r>
            <a:r>
              <a:rPr lang="zh-CN" altLang="en-US" dirty="0" smtClean="0"/>
              <a:t>设备的规划如图</a:t>
            </a:r>
            <a:r>
              <a:rPr lang="en-US" dirty="0" smtClean="0"/>
              <a:t>5-20</a:t>
            </a:r>
            <a:r>
              <a:rPr lang="zh-CN" altLang="en-US" dirty="0" smtClean="0"/>
              <a:t>所示。</a:t>
            </a:r>
          </a:p>
          <a:p>
            <a:endParaRPr lang="zh-CN" altLang="en-US" dirty="0"/>
          </a:p>
        </p:txBody>
      </p:sp>
      <p:sp>
        <p:nvSpPr>
          <p:cNvPr id="3" name="标题 2"/>
          <p:cNvSpPr>
            <a:spLocks noGrp="1"/>
          </p:cNvSpPr>
          <p:nvPr>
            <p:ph type="title"/>
          </p:nvPr>
        </p:nvSpPr>
        <p:spPr>
          <a:xfrm>
            <a:off x="457200" y="285736"/>
            <a:ext cx="8229600" cy="1143000"/>
          </a:xfrm>
        </p:spPr>
        <p:txBody>
          <a:bodyPr>
            <a:normAutofit/>
          </a:bodyPr>
          <a:lstStyle/>
          <a:p>
            <a:r>
              <a:rPr lang="en-US" altLang="en-US" dirty="0" smtClean="0"/>
              <a:t>Linux</a:t>
            </a:r>
            <a:r>
              <a:rPr lang="zh-CN" altLang="en-US" dirty="0" smtClean="0"/>
              <a:t>字符设备的驱动</a:t>
            </a:r>
            <a:endParaRPr lang="zh-CN" altLang="en-US" dirty="0"/>
          </a:p>
        </p:txBody>
      </p:sp>
      <p:sp>
        <p:nvSpPr>
          <p:cNvPr id="5" name="TextBox 4"/>
          <p:cNvSpPr txBox="1"/>
          <p:nvPr/>
        </p:nvSpPr>
        <p:spPr>
          <a:xfrm>
            <a:off x="5286380" y="6274378"/>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dirty="0" smtClean="0"/>
              <a:t>Linux</a:t>
            </a:r>
            <a:r>
              <a:rPr lang="zh-CN" altLang="en-US" dirty="0" smtClean="0"/>
              <a:t>字符设备的驱动</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076325" y="1543844"/>
            <a:ext cx="6991350" cy="4400550"/>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fontAlgn="ctr"/>
            <a:r>
              <a:rPr lang="zh-CN" altLang="en-US" dirty="0" smtClean="0"/>
              <a:t>这个内存使用模型是以</a:t>
            </a:r>
            <a:r>
              <a:rPr lang="en-US" dirty="0" err="1" smtClean="0"/>
              <a:t>scull_qset</a:t>
            </a:r>
            <a:r>
              <a:rPr lang="zh-CN" altLang="en-US" dirty="0" smtClean="0"/>
              <a:t>结构为单位的，当向</a:t>
            </a:r>
            <a:r>
              <a:rPr lang="en-US" dirty="0" smtClean="0"/>
              <a:t>scull</a:t>
            </a:r>
            <a:r>
              <a:rPr lang="zh-CN" altLang="en-US" dirty="0" smtClean="0"/>
              <a:t>中写入一个</a:t>
            </a:r>
            <a:r>
              <a:rPr lang="en-US" dirty="0" smtClean="0"/>
              <a:t>byte</a:t>
            </a:r>
            <a:r>
              <a:rPr lang="zh-CN" altLang="en-US" dirty="0" smtClean="0"/>
              <a:t>的数据时，</a:t>
            </a:r>
            <a:r>
              <a:rPr lang="en-US" dirty="0" smtClean="0"/>
              <a:t>scull</a:t>
            </a:r>
            <a:r>
              <a:rPr lang="zh-CN" altLang="en-US" dirty="0" smtClean="0"/>
              <a:t>需要分配给一个</a:t>
            </a:r>
            <a:r>
              <a:rPr lang="en-US" dirty="0" err="1" smtClean="0"/>
              <a:t>scull_qet</a:t>
            </a:r>
            <a:r>
              <a:rPr lang="zh-CN" altLang="en-US" dirty="0" smtClean="0"/>
              <a:t>结构，这至少需要</a:t>
            </a:r>
            <a:r>
              <a:rPr lang="en-US" dirty="0" smtClean="0"/>
              <a:t>1 000</a:t>
            </a:r>
            <a:r>
              <a:rPr lang="zh-CN" altLang="en-US" dirty="0" smtClean="0"/>
              <a:t>个指针（占用</a:t>
            </a:r>
            <a:r>
              <a:rPr lang="en-US" dirty="0" smtClean="0"/>
              <a:t>4 000</a:t>
            </a:r>
            <a:r>
              <a:rPr lang="zh-CN" altLang="en-US" dirty="0" smtClean="0"/>
              <a:t>字节或</a:t>
            </a:r>
            <a:r>
              <a:rPr lang="en-US" dirty="0" smtClean="0"/>
              <a:t>8 000</a:t>
            </a:r>
            <a:r>
              <a:rPr lang="zh-CN" altLang="en-US" dirty="0" smtClean="0"/>
              <a:t>字节，这取决于平台是</a:t>
            </a:r>
            <a:r>
              <a:rPr lang="en-US" dirty="0" smtClean="0"/>
              <a:t>32</a:t>
            </a:r>
            <a:r>
              <a:rPr lang="zh-CN" altLang="en-US" dirty="0" smtClean="0"/>
              <a:t>位还是</a:t>
            </a:r>
            <a:r>
              <a:rPr lang="en-US" dirty="0" smtClean="0"/>
              <a:t>64</a:t>
            </a:r>
            <a:r>
              <a:rPr lang="zh-CN" altLang="en-US" dirty="0" smtClean="0"/>
              <a:t>位）和一个</a:t>
            </a:r>
            <a:r>
              <a:rPr lang="en-US" dirty="0" smtClean="0"/>
              <a:t>quantum</a:t>
            </a:r>
            <a:r>
              <a:rPr lang="zh-CN" altLang="en-US" dirty="0" smtClean="0"/>
              <a:t>（</a:t>
            </a:r>
            <a:r>
              <a:rPr lang="en-US" dirty="0" smtClean="0"/>
              <a:t>4 000</a:t>
            </a:r>
            <a:r>
              <a:rPr lang="zh-CN" altLang="en-US" dirty="0" smtClean="0"/>
              <a:t>字节）。所以写一个字节对于这样一个内存使用模型的开销很大。</a:t>
            </a:r>
            <a:r>
              <a:rPr lang="en-US" dirty="0" smtClean="0"/>
              <a:t>scull</a:t>
            </a:r>
            <a:r>
              <a:rPr lang="zh-CN" altLang="en-US" dirty="0" smtClean="0"/>
              <a:t>内存使用模型并没有限制最大使用内存的数目，所以可以用完机器上所有的实际内存。</a:t>
            </a:r>
            <a:r>
              <a:rPr lang="en-US" dirty="0" smtClean="0"/>
              <a:t>scull</a:t>
            </a:r>
            <a:r>
              <a:rPr lang="zh-CN" altLang="en-US" dirty="0" smtClean="0"/>
              <a:t>只限制了一个</a:t>
            </a:r>
            <a:r>
              <a:rPr lang="en-US" dirty="0" err="1" smtClean="0"/>
              <a:t>scull_qset</a:t>
            </a:r>
            <a:r>
              <a:rPr lang="zh-CN" altLang="en-US" dirty="0" smtClean="0"/>
              <a:t>可以容纳</a:t>
            </a:r>
            <a:r>
              <a:rPr lang="en-US" dirty="0" smtClean="0"/>
              <a:t>4 000 × 1 000</a:t>
            </a:r>
            <a:r>
              <a:rPr lang="zh-CN" altLang="en-US" dirty="0" smtClean="0"/>
              <a:t>大小的内存。</a:t>
            </a:r>
          </a:p>
          <a:p>
            <a:pPr fontAlgn="ctr"/>
            <a:r>
              <a:rPr lang="zh-CN" altLang="en-US" dirty="0" smtClean="0"/>
              <a:t>以下是</a:t>
            </a:r>
            <a:r>
              <a:rPr lang="en-US" dirty="0" smtClean="0"/>
              <a:t>scull</a:t>
            </a:r>
            <a:r>
              <a:rPr lang="zh-CN" altLang="en-US" dirty="0" smtClean="0"/>
              <a:t>模型的结构体：</a:t>
            </a:r>
          </a:p>
          <a:p>
            <a:r>
              <a:rPr lang="en-US" dirty="0" smtClean="0"/>
              <a:t> </a:t>
            </a:r>
            <a:endParaRPr lang="zh-CN" altLang="en-US" dirty="0" smtClean="0"/>
          </a:p>
          <a:p>
            <a:r>
              <a:rPr lang="en-US" dirty="0" smtClean="0"/>
              <a:t>/* </a:t>
            </a:r>
            <a:endParaRPr lang="zh-CN" altLang="en-US" dirty="0" smtClean="0"/>
          </a:p>
          <a:p>
            <a:r>
              <a:rPr lang="en-US" dirty="0" smtClean="0"/>
              <a:t> * Representation of scull quantum sets. </a:t>
            </a:r>
            <a:endParaRPr lang="zh-CN" altLang="en-US" dirty="0" smtClean="0"/>
          </a:p>
          <a:p>
            <a:r>
              <a:rPr lang="en-US" dirty="0" smtClean="0"/>
              <a:t> */ </a:t>
            </a:r>
            <a:endParaRPr lang="zh-CN" altLang="en-US" dirty="0" smtClean="0"/>
          </a:p>
          <a:p>
            <a:r>
              <a:rPr lang="en-US" dirty="0" err="1" smtClean="0"/>
              <a:t>struct</a:t>
            </a:r>
            <a:r>
              <a:rPr lang="en-US" dirty="0" smtClean="0"/>
              <a:t> </a:t>
            </a:r>
            <a:r>
              <a:rPr lang="en-US" dirty="0" err="1" smtClean="0"/>
              <a:t>scull_qset</a:t>
            </a:r>
            <a:r>
              <a:rPr lang="en-US" dirty="0" smtClean="0"/>
              <a:t> { </a:t>
            </a:r>
            <a:endParaRPr lang="zh-CN" altLang="en-US" dirty="0" smtClean="0"/>
          </a:p>
          <a:p>
            <a:r>
              <a:rPr lang="en-US" dirty="0" smtClean="0"/>
              <a:t>    void **data; </a:t>
            </a:r>
            <a:endParaRPr lang="zh-CN" altLang="en-US" dirty="0" smtClean="0"/>
          </a:p>
          <a:p>
            <a:r>
              <a:rPr lang="en-US" dirty="0" smtClean="0"/>
              <a:t>    </a:t>
            </a:r>
            <a:r>
              <a:rPr lang="en-US" dirty="0" err="1" smtClean="0"/>
              <a:t>struct</a:t>
            </a:r>
            <a:r>
              <a:rPr lang="en-US" dirty="0" smtClean="0"/>
              <a:t> </a:t>
            </a:r>
            <a:r>
              <a:rPr lang="en-US" dirty="0" err="1" smtClean="0"/>
              <a:t>scull_qset</a:t>
            </a:r>
            <a:r>
              <a:rPr lang="en-US" dirty="0" smtClean="0"/>
              <a:t> *next; </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dirty="0" err="1" smtClean="0"/>
              <a:t>struct</a:t>
            </a:r>
            <a:r>
              <a:rPr lang="en-US" dirty="0" smtClean="0"/>
              <a:t> </a:t>
            </a:r>
            <a:r>
              <a:rPr lang="en-US" dirty="0" err="1" smtClean="0"/>
              <a:t>scull_dev</a:t>
            </a:r>
            <a:r>
              <a:rPr lang="en-US" dirty="0" smtClean="0"/>
              <a:t> { </a:t>
            </a:r>
            <a:endParaRPr lang="zh-CN" altLang="en-US" dirty="0" smtClean="0"/>
          </a:p>
          <a:p>
            <a:r>
              <a:rPr lang="en-US" dirty="0" smtClean="0"/>
              <a:t>    </a:t>
            </a:r>
            <a:r>
              <a:rPr lang="en-US" dirty="0" err="1" smtClean="0"/>
              <a:t>struct</a:t>
            </a:r>
            <a:r>
              <a:rPr lang="en-US" dirty="0" smtClean="0"/>
              <a:t> </a:t>
            </a:r>
            <a:r>
              <a:rPr lang="en-US" dirty="0" err="1" smtClean="0"/>
              <a:t>scull_qset</a:t>
            </a:r>
            <a:r>
              <a:rPr lang="en-US" dirty="0" smtClean="0"/>
              <a:t> *data; /* Pointer to first quantum set */ </a:t>
            </a:r>
            <a:endParaRPr lang="zh-CN" altLang="en-US" dirty="0" smtClean="0"/>
          </a:p>
          <a:p>
            <a:r>
              <a:rPr lang="en-US" dirty="0" smtClean="0"/>
              <a:t>    </a:t>
            </a:r>
            <a:r>
              <a:rPr lang="en-US" dirty="0" err="1" smtClean="0"/>
              <a:t>int</a:t>
            </a:r>
            <a:r>
              <a:rPr lang="en-US" dirty="0" smtClean="0"/>
              <a:t> quantum; /* the current quantum size */ </a:t>
            </a:r>
            <a:endParaRPr lang="zh-CN" altLang="en-US" dirty="0" smtClean="0"/>
          </a:p>
          <a:p>
            <a:r>
              <a:rPr lang="en-US" dirty="0" smtClean="0"/>
              <a:t>    </a:t>
            </a:r>
            <a:r>
              <a:rPr lang="en-US" dirty="0" err="1" smtClean="0"/>
              <a:t>int</a:t>
            </a:r>
            <a:r>
              <a:rPr lang="en-US" dirty="0" smtClean="0"/>
              <a:t> </a:t>
            </a:r>
            <a:r>
              <a:rPr lang="en-US" dirty="0" err="1" smtClean="0"/>
              <a:t>qset</a:t>
            </a:r>
            <a:r>
              <a:rPr lang="en-US" dirty="0" smtClean="0"/>
              <a:t>; /* the current array size */ </a:t>
            </a:r>
            <a:endParaRPr lang="zh-CN" altLang="en-US" dirty="0" smtClean="0"/>
          </a:p>
          <a:p>
            <a:r>
              <a:rPr lang="en-US" dirty="0" smtClean="0"/>
              <a:t>    unsigned long size; /* amount of data stored here */ </a:t>
            </a:r>
            <a:endParaRPr lang="zh-CN" altLang="en-US" dirty="0" smtClean="0"/>
          </a:p>
          <a:p>
            <a:r>
              <a:rPr lang="en-US" dirty="0" smtClean="0"/>
              <a:t>    unsigned </a:t>
            </a:r>
            <a:r>
              <a:rPr lang="en-US" dirty="0" err="1" smtClean="0"/>
              <a:t>int</a:t>
            </a:r>
            <a:r>
              <a:rPr lang="en-US" dirty="0" smtClean="0"/>
              <a:t> </a:t>
            </a:r>
            <a:r>
              <a:rPr lang="en-US" dirty="0" err="1" smtClean="0"/>
              <a:t>access_key</a:t>
            </a:r>
            <a:r>
              <a:rPr lang="en-US" dirty="0" smtClean="0"/>
              <a:t>; /* used by </a:t>
            </a:r>
            <a:r>
              <a:rPr lang="en-US" dirty="0" err="1" smtClean="0"/>
              <a:t>sculluid</a:t>
            </a:r>
            <a:r>
              <a:rPr lang="en-US" dirty="0" smtClean="0"/>
              <a:t> and </a:t>
            </a:r>
            <a:r>
              <a:rPr lang="en-US" dirty="0" err="1" smtClean="0"/>
              <a:t>scullpriv</a:t>
            </a:r>
            <a:r>
              <a:rPr lang="en-US" dirty="0" smtClean="0"/>
              <a:t> */ </a:t>
            </a:r>
            <a:endParaRPr lang="zh-CN" altLang="en-US" dirty="0" smtClean="0"/>
          </a:p>
          <a:p>
            <a:r>
              <a:rPr lang="en-US" dirty="0" smtClean="0"/>
              <a:t>    </a:t>
            </a:r>
            <a:r>
              <a:rPr lang="en-US" dirty="0" err="1" smtClean="0"/>
              <a:t>struct</a:t>
            </a:r>
            <a:r>
              <a:rPr lang="en-US" dirty="0" smtClean="0"/>
              <a:t> semaphore </a:t>
            </a:r>
            <a:r>
              <a:rPr lang="en-US" dirty="0" err="1" smtClean="0"/>
              <a:t>sem</a:t>
            </a:r>
            <a:r>
              <a:rPr lang="en-US" dirty="0" smtClean="0"/>
              <a:t>; /* mutual exclusion semaphore */ </a:t>
            </a:r>
            <a:endParaRPr lang="zh-CN" altLang="en-US" dirty="0" smtClean="0"/>
          </a:p>
          <a:p>
            <a:r>
              <a:rPr lang="en-US" dirty="0" smtClean="0"/>
              <a:t>    </a:t>
            </a:r>
            <a:r>
              <a:rPr lang="en-US" dirty="0" err="1" smtClean="0"/>
              <a:t>struct</a:t>
            </a:r>
            <a:r>
              <a:rPr lang="en-US" dirty="0" smtClean="0"/>
              <a:t> </a:t>
            </a:r>
            <a:r>
              <a:rPr lang="en-US" dirty="0" err="1" smtClean="0"/>
              <a:t>cdev</a:t>
            </a:r>
            <a:r>
              <a:rPr lang="en-US" dirty="0" smtClean="0"/>
              <a:t> </a:t>
            </a:r>
            <a:r>
              <a:rPr lang="en-US" dirty="0" err="1" smtClean="0"/>
              <a:t>cdev</a:t>
            </a:r>
            <a:r>
              <a:rPr lang="en-US" dirty="0" smtClean="0"/>
              <a:t>;     /* Char device structure        */ </a:t>
            </a:r>
            <a:endParaRPr lang="zh-CN" altLang="en-US" dirty="0" smtClean="0"/>
          </a:p>
          <a:p>
            <a:r>
              <a:rPr lang="en-US" dirty="0" smtClean="0"/>
              <a:t>}; </a:t>
            </a:r>
            <a:endParaRPr lang="zh-CN" altLang="en-US" dirty="0" smtClean="0"/>
          </a:p>
          <a:p>
            <a:r>
              <a:rPr lang="en-US" dirty="0" smtClean="0"/>
              <a:t> </a:t>
            </a:r>
            <a:endParaRPr lang="zh-CN" altLang="en-US" dirty="0" smtClean="0"/>
          </a:p>
          <a:p>
            <a:pPr fontAlgn="ctr"/>
            <a:r>
              <a:rPr lang="en-US" dirty="0" smtClean="0"/>
              <a:t>scull</a:t>
            </a:r>
            <a:r>
              <a:rPr lang="zh-CN" altLang="en-US" dirty="0" smtClean="0"/>
              <a:t>驱动程序引入了两个</a:t>
            </a:r>
            <a:r>
              <a:rPr lang="en-US" dirty="0" smtClean="0"/>
              <a:t>Linux</a:t>
            </a:r>
            <a:r>
              <a:rPr lang="zh-CN" altLang="en-US" dirty="0" smtClean="0"/>
              <a:t>内核中用于内存管理的核心函数，它们的定义都在</a:t>
            </a:r>
            <a:r>
              <a:rPr lang="en-US" dirty="0" smtClean="0"/>
              <a:t>&lt;</a:t>
            </a:r>
            <a:r>
              <a:rPr lang="en-US" dirty="0" err="1" smtClean="0"/>
              <a:t>linux</a:t>
            </a:r>
            <a:r>
              <a:rPr lang="en-US" dirty="0" smtClean="0"/>
              <a:t>/</a:t>
            </a:r>
            <a:r>
              <a:rPr lang="en-US" dirty="0" err="1" smtClean="0"/>
              <a:t>slab.h</a:t>
            </a:r>
            <a:r>
              <a:rPr lang="en-US" dirty="0" smtClean="0"/>
              <a:t>&gt;</a:t>
            </a:r>
            <a:r>
              <a:rPr lang="zh-CN" altLang="en-US" dirty="0" smtClean="0"/>
              <a:t>：</a:t>
            </a:r>
          </a:p>
          <a:p>
            <a:r>
              <a:rPr lang="en-US" dirty="0" smtClean="0"/>
              <a:t> </a:t>
            </a:r>
            <a:endParaRPr lang="zh-CN" altLang="en-US" dirty="0" smtClean="0"/>
          </a:p>
          <a:p>
            <a:r>
              <a:rPr lang="en-US" dirty="0" smtClean="0"/>
              <a:t>void *</a:t>
            </a:r>
            <a:r>
              <a:rPr lang="en-US" dirty="0" err="1" smtClean="0"/>
              <a:t>kmalloc</a:t>
            </a:r>
            <a:r>
              <a:rPr lang="en-US" dirty="0" smtClean="0"/>
              <a:t>(</a:t>
            </a:r>
            <a:r>
              <a:rPr lang="en-US" dirty="0" err="1" smtClean="0"/>
              <a:t>size_t</a:t>
            </a:r>
            <a:r>
              <a:rPr lang="en-US" dirty="0" smtClean="0"/>
              <a:t> size, </a:t>
            </a:r>
            <a:r>
              <a:rPr lang="en-US" dirty="0" err="1" smtClean="0"/>
              <a:t>int</a:t>
            </a:r>
            <a:r>
              <a:rPr lang="en-US" dirty="0" smtClean="0"/>
              <a:t> flags); </a:t>
            </a:r>
            <a:endParaRPr lang="zh-CN" altLang="en-US" dirty="0" smtClean="0"/>
          </a:p>
          <a:p>
            <a:r>
              <a:rPr lang="en-US" dirty="0" smtClean="0"/>
              <a:t>void </a:t>
            </a:r>
            <a:r>
              <a:rPr lang="en-US" dirty="0" err="1" smtClean="0"/>
              <a:t>kfree</a:t>
            </a:r>
            <a:r>
              <a:rPr lang="en-US" dirty="0" smtClean="0"/>
              <a:t>(void *</a:t>
            </a:r>
            <a:r>
              <a:rPr lang="en-US" dirty="0" err="1" smtClean="0"/>
              <a:t>ptr</a:t>
            </a:r>
            <a:r>
              <a:rPr lang="en-US" dirty="0" smtClean="0"/>
              <a:t>); </a:t>
            </a:r>
            <a:endParaRPr lang="zh-CN" altLang="en-US" dirty="0" smtClean="0"/>
          </a:p>
          <a:p>
            <a:r>
              <a:rPr lang="en-US" dirty="0" smtClean="0"/>
              <a:t> </a:t>
            </a:r>
            <a:endParaRPr lang="zh-CN" altLang="en-US" dirty="0" smtClean="0"/>
          </a:p>
          <a:p>
            <a:pPr fontAlgn="ctr"/>
            <a:r>
              <a:rPr lang="zh-CN" altLang="en-US" dirty="0" smtClean="0"/>
              <a:t>以下是</a:t>
            </a:r>
            <a:r>
              <a:rPr lang="en-US" dirty="0" smtClean="0"/>
              <a:t>scull</a:t>
            </a:r>
            <a:r>
              <a:rPr lang="zh-CN" altLang="en-US" dirty="0" smtClean="0"/>
              <a:t>模块中的一个释放整个数据区的函数（类似清零），将在</a:t>
            </a:r>
            <a:r>
              <a:rPr lang="en-US" dirty="0" smtClean="0"/>
              <a:t>scull</a:t>
            </a:r>
            <a:r>
              <a:rPr lang="zh-CN" altLang="en-US" dirty="0" smtClean="0"/>
              <a:t>以写方式打开和</a:t>
            </a:r>
            <a:r>
              <a:rPr lang="en-US" dirty="0" err="1" smtClean="0"/>
              <a:t>scull_cleanup_module</a:t>
            </a:r>
            <a:r>
              <a:rPr lang="zh-CN" altLang="en-US" dirty="0" smtClean="0"/>
              <a:t>中被调用：</a:t>
            </a:r>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err="1" smtClean="0"/>
              <a:t>int</a:t>
            </a:r>
            <a:r>
              <a:rPr lang="en-US" dirty="0" smtClean="0"/>
              <a:t> </a:t>
            </a:r>
            <a:r>
              <a:rPr lang="en-US" dirty="0" err="1" smtClean="0"/>
              <a:t>scull_trim</a:t>
            </a:r>
            <a:r>
              <a:rPr lang="en-US" dirty="0" smtClean="0"/>
              <a:t>(</a:t>
            </a:r>
            <a:r>
              <a:rPr lang="en-US" dirty="0" err="1" smtClean="0"/>
              <a:t>struct</a:t>
            </a:r>
            <a:r>
              <a:rPr lang="en-US" dirty="0" smtClean="0"/>
              <a:t> </a:t>
            </a:r>
            <a:r>
              <a:rPr lang="en-US" dirty="0" err="1" smtClean="0"/>
              <a:t>scull_dev</a:t>
            </a:r>
            <a:r>
              <a:rPr lang="en-US" dirty="0" smtClean="0"/>
              <a:t> *dev) </a:t>
            </a:r>
            <a:endParaRPr lang="zh-CN" altLang="en-US" dirty="0" smtClean="0"/>
          </a:p>
          <a:p>
            <a:r>
              <a:rPr lang="en-US" dirty="0" smtClean="0"/>
              <a:t>{ </a:t>
            </a:r>
            <a:endParaRPr lang="zh-CN" altLang="en-US" dirty="0" smtClean="0"/>
          </a:p>
          <a:p>
            <a:r>
              <a:rPr lang="en-US" dirty="0" smtClean="0"/>
              <a:t>  </a:t>
            </a:r>
            <a:r>
              <a:rPr lang="en-US" dirty="0" err="1" smtClean="0"/>
              <a:t>struct</a:t>
            </a:r>
            <a:r>
              <a:rPr lang="en-US" dirty="0" smtClean="0"/>
              <a:t> </a:t>
            </a:r>
            <a:r>
              <a:rPr lang="en-US" dirty="0" err="1" smtClean="0"/>
              <a:t>scull_qset</a:t>
            </a:r>
            <a:r>
              <a:rPr lang="en-US" dirty="0" smtClean="0"/>
              <a:t> *next, *</a:t>
            </a:r>
            <a:r>
              <a:rPr lang="en-US" dirty="0" err="1" smtClean="0"/>
              <a:t>dptr</a:t>
            </a:r>
            <a:r>
              <a:rPr lang="en-US" dirty="0" smtClean="0"/>
              <a:t>; </a:t>
            </a:r>
            <a:endParaRPr lang="zh-CN" altLang="en-US" dirty="0" smtClean="0"/>
          </a:p>
          <a:p>
            <a:r>
              <a:rPr lang="en-US" dirty="0" smtClean="0"/>
              <a:t>     </a:t>
            </a:r>
            <a:r>
              <a:rPr lang="en-US" dirty="0" err="1" smtClean="0"/>
              <a:t>int</a:t>
            </a:r>
            <a:r>
              <a:rPr lang="en-US" dirty="0" smtClean="0"/>
              <a:t> </a:t>
            </a:r>
            <a:r>
              <a:rPr lang="en-US" dirty="0" err="1" smtClean="0"/>
              <a:t>qset</a:t>
            </a:r>
            <a:r>
              <a:rPr lang="en-US" dirty="0" smtClean="0"/>
              <a:t> = dev-&gt;</a:t>
            </a:r>
            <a:r>
              <a:rPr lang="en-US" dirty="0" err="1" smtClean="0"/>
              <a:t>qset</a:t>
            </a:r>
            <a:r>
              <a:rPr lang="en-US" dirty="0" smtClean="0"/>
              <a:t>; /* </a:t>
            </a:r>
            <a:r>
              <a:rPr lang="zh-CN" altLang="en-US" dirty="0" smtClean="0"/>
              <a:t>量子集中量子的个数</a:t>
            </a:r>
            <a:r>
              <a:rPr lang="en-US" dirty="0" smtClean="0"/>
              <a:t>*/ </a:t>
            </a:r>
            <a:endParaRPr lang="zh-CN" altLang="en-US" dirty="0" smtClean="0"/>
          </a:p>
          <a:p>
            <a:r>
              <a:rPr lang="en-US" dirty="0" smtClean="0"/>
              <a:t>     </a:t>
            </a:r>
            <a:r>
              <a:rPr lang="en-US" dirty="0" err="1" smtClean="0"/>
              <a:t>int</a:t>
            </a:r>
            <a:r>
              <a:rPr lang="en-US" dirty="0" smtClean="0"/>
              <a:t> </a:t>
            </a:r>
            <a:r>
              <a:rPr lang="en-US" dirty="0" err="1" smtClean="0"/>
              <a:t>i</a:t>
            </a:r>
            <a:r>
              <a:rPr lang="en-US" dirty="0" smtClean="0"/>
              <a:t>; </a:t>
            </a:r>
            <a:endParaRPr lang="zh-CN" altLang="en-US" dirty="0" smtClean="0"/>
          </a:p>
          <a:p>
            <a:r>
              <a:rPr lang="en-US" dirty="0" smtClean="0"/>
              <a:t>     for (</a:t>
            </a:r>
            <a:r>
              <a:rPr lang="en-US" dirty="0" err="1" smtClean="0"/>
              <a:t>dptr</a:t>
            </a:r>
            <a:r>
              <a:rPr lang="en-US" dirty="0" smtClean="0"/>
              <a:t> = dev-&gt;data; </a:t>
            </a:r>
            <a:r>
              <a:rPr lang="en-US" dirty="0" err="1" smtClean="0"/>
              <a:t>dptr</a:t>
            </a:r>
            <a:r>
              <a:rPr lang="en-US" dirty="0" smtClean="0"/>
              <a:t>; </a:t>
            </a:r>
            <a:r>
              <a:rPr lang="en-US" dirty="0" err="1" smtClean="0"/>
              <a:t>dptr</a:t>
            </a:r>
            <a:r>
              <a:rPr lang="en-US" dirty="0" smtClean="0"/>
              <a:t> = next) { /* </a:t>
            </a:r>
            <a:r>
              <a:rPr lang="zh-CN" altLang="en-US" dirty="0" smtClean="0"/>
              <a:t>循环</a:t>
            </a:r>
            <a:r>
              <a:rPr lang="en-US" dirty="0" err="1" smtClean="0"/>
              <a:t>scull_set</a:t>
            </a:r>
            <a:r>
              <a:rPr lang="zh-CN" altLang="en-US" dirty="0" smtClean="0"/>
              <a:t>个数次，直到</a:t>
            </a:r>
            <a:r>
              <a:rPr lang="en-US" dirty="0" err="1" smtClean="0"/>
              <a:t>dptr</a:t>
            </a:r>
            <a:r>
              <a:rPr lang="zh-CN" altLang="en-US" dirty="0" smtClean="0"/>
              <a:t>为</a:t>
            </a:r>
            <a:r>
              <a:rPr lang="en-US" dirty="0" smtClean="0"/>
              <a:t>NULL</a:t>
            </a:r>
            <a:r>
              <a:rPr lang="zh-CN" altLang="en-US" dirty="0" smtClean="0"/>
              <a:t>为止。</a:t>
            </a:r>
            <a:r>
              <a:rPr lang="en-US" dirty="0" smtClean="0"/>
              <a:t>*/ </a:t>
            </a:r>
            <a:endParaRPr lang="zh-CN" altLang="en-US" dirty="0" smtClean="0"/>
          </a:p>
          <a:p>
            <a:r>
              <a:rPr lang="en-US" dirty="0" smtClean="0"/>
              <a:t>         if (</a:t>
            </a:r>
            <a:r>
              <a:rPr lang="en-US" dirty="0" err="1" smtClean="0"/>
              <a:t>dptr</a:t>
            </a:r>
            <a:r>
              <a:rPr lang="en-US" dirty="0" smtClean="0"/>
              <a:t>-&gt;data) { </a:t>
            </a:r>
            <a:endParaRPr lang="zh-CN" altLang="en-US" dirty="0" smtClean="0"/>
          </a:p>
          <a:p>
            <a:r>
              <a:rPr lang="en-US" dirty="0" smtClean="0"/>
              <a:t>               for (</a:t>
            </a:r>
            <a:r>
              <a:rPr lang="en-US" dirty="0" err="1" smtClean="0"/>
              <a:t>i</a:t>
            </a:r>
            <a:r>
              <a:rPr lang="en-US" dirty="0" smtClean="0"/>
              <a:t> = 0; </a:t>
            </a:r>
            <a:r>
              <a:rPr lang="en-US" dirty="0" err="1" smtClean="0"/>
              <a:t>i</a:t>
            </a:r>
            <a:r>
              <a:rPr lang="en-US" dirty="0" smtClean="0"/>
              <a:t> &lt; </a:t>
            </a:r>
            <a:r>
              <a:rPr lang="en-US" dirty="0" err="1" smtClean="0"/>
              <a:t>qset</a:t>
            </a:r>
            <a:r>
              <a:rPr lang="en-US" dirty="0" smtClean="0"/>
              <a:t>; </a:t>
            </a:r>
            <a:r>
              <a:rPr lang="en-US" dirty="0" err="1" smtClean="0"/>
              <a:t>i</a:t>
            </a:r>
            <a:r>
              <a:rPr lang="en-US" dirty="0" smtClean="0"/>
              <a:t>++)/* </a:t>
            </a:r>
            <a:r>
              <a:rPr lang="zh-CN" altLang="en-US" dirty="0" smtClean="0"/>
              <a:t>循环一个量子集中量子的个数次</a:t>
            </a:r>
            <a:r>
              <a:rPr lang="en-US" dirty="0" smtClean="0"/>
              <a:t>*/ </a:t>
            </a:r>
            <a:endParaRPr lang="zh-CN" altLang="en-US" dirty="0" smtClean="0"/>
          </a:p>
          <a:p>
            <a:r>
              <a:rPr lang="en-US" dirty="0" smtClean="0"/>
              <a:t>                    </a:t>
            </a:r>
            <a:r>
              <a:rPr lang="en-US" dirty="0" err="1" smtClean="0"/>
              <a:t>kfree</a:t>
            </a:r>
            <a:r>
              <a:rPr lang="en-US" dirty="0" smtClean="0"/>
              <a:t>(</a:t>
            </a:r>
            <a:r>
              <a:rPr lang="en-US" dirty="0" err="1" smtClean="0"/>
              <a:t>dptr</a:t>
            </a:r>
            <a:r>
              <a:rPr lang="en-US" dirty="0" smtClean="0"/>
              <a:t>-&gt;data[</a:t>
            </a:r>
            <a:r>
              <a:rPr lang="en-US" dirty="0" err="1" smtClean="0"/>
              <a:t>i</a:t>
            </a:r>
            <a:r>
              <a:rPr lang="en-US" dirty="0" smtClean="0"/>
              <a:t>]);/* </a:t>
            </a:r>
            <a:r>
              <a:rPr lang="zh-CN" altLang="en-US" dirty="0" smtClean="0"/>
              <a:t>释放其中一个量子的空间</a:t>
            </a:r>
            <a:r>
              <a:rPr lang="en-US" dirty="0" smtClean="0"/>
              <a:t>*/ </a:t>
            </a:r>
            <a:endParaRPr lang="zh-CN" altLang="en-US" dirty="0" smtClean="0"/>
          </a:p>
          <a:p>
            <a:r>
              <a:rPr lang="en-US" dirty="0" smtClean="0"/>
              <a:t> </a:t>
            </a:r>
            <a:endParaRPr lang="zh-CN" altLang="en-US" dirty="0" smtClean="0"/>
          </a:p>
          <a:p>
            <a:r>
              <a:rPr lang="en-US" dirty="0" smtClean="0"/>
              <a:t>               </a:t>
            </a:r>
            <a:r>
              <a:rPr lang="en-US" dirty="0" err="1" smtClean="0"/>
              <a:t>kfree</a:t>
            </a:r>
            <a:r>
              <a:rPr lang="en-US" dirty="0" smtClean="0"/>
              <a:t>(</a:t>
            </a:r>
            <a:r>
              <a:rPr lang="en-US" dirty="0" err="1" smtClean="0"/>
              <a:t>dptr</a:t>
            </a:r>
            <a:r>
              <a:rPr lang="en-US" dirty="0" smtClean="0"/>
              <a:t>-&gt;data);/* </a:t>
            </a:r>
            <a:r>
              <a:rPr lang="zh-CN" altLang="en-US" dirty="0" smtClean="0"/>
              <a:t>释放当前的</a:t>
            </a:r>
            <a:r>
              <a:rPr lang="en-US" dirty="0" err="1" smtClean="0"/>
              <a:t>scull_set</a:t>
            </a:r>
            <a:r>
              <a:rPr lang="zh-CN" altLang="en-US" dirty="0" smtClean="0"/>
              <a:t>的量子集的空间</a:t>
            </a:r>
            <a:r>
              <a:rPr lang="en-US" dirty="0" smtClean="0"/>
              <a:t>*/ </a:t>
            </a:r>
            <a:endParaRPr lang="zh-CN" altLang="en-US" dirty="0" smtClean="0"/>
          </a:p>
          <a:p>
            <a:r>
              <a:rPr lang="en-US" dirty="0" smtClean="0"/>
              <a:t>               </a:t>
            </a:r>
            <a:r>
              <a:rPr lang="en-US" dirty="0" err="1" smtClean="0"/>
              <a:t>dptr</a:t>
            </a:r>
            <a:r>
              <a:rPr lang="en-US" dirty="0" smtClean="0"/>
              <a:t>-&gt;data = NULL;/* </a:t>
            </a:r>
            <a:r>
              <a:rPr lang="zh-CN" altLang="en-US" dirty="0" smtClean="0"/>
              <a:t>释放一个</a:t>
            </a:r>
            <a:r>
              <a:rPr lang="en-US" dirty="0" err="1" smtClean="0"/>
              <a:t>scull_set</a:t>
            </a:r>
            <a:r>
              <a:rPr lang="zh-CN" altLang="en-US" dirty="0" smtClean="0"/>
              <a:t>中的</a:t>
            </a:r>
            <a:r>
              <a:rPr lang="en-US" dirty="0" smtClean="0"/>
              <a:t>void **data</a:t>
            </a:r>
            <a:r>
              <a:rPr lang="zh-CN" altLang="en-US" dirty="0" smtClean="0"/>
              <a:t>指针</a:t>
            </a:r>
            <a:r>
              <a:rPr lang="en-US" dirty="0" smtClean="0"/>
              <a:t>*/ </a:t>
            </a:r>
            <a:endParaRPr lang="zh-CN" altLang="en-US" dirty="0" smtClean="0"/>
          </a:p>
          <a:p>
            <a:r>
              <a:rPr lang="en-US" dirty="0" smtClean="0"/>
              <a:t>          } </a:t>
            </a:r>
            <a:endParaRPr lang="zh-CN" altLang="en-US" dirty="0" smtClean="0"/>
          </a:p>
          <a:p>
            <a:r>
              <a:rPr lang="en-US" dirty="0" smtClean="0"/>
              <a:t>      next = </a:t>
            </a:r>
            <a:r>
              <a:rPr lang="en-US" dirty="0" err="1" smtClean="0"/>
              <a:t>dptr</a:t>
            </a:r>
            <a:r>
              <a:rPr lang="en-US" dirty="0" smtClean="0"/>
              <a:t>-&gt;next; /* </a:t>
            </a:r>
            <a:r>
              <a:rPr lang="zh-CN" altLang="en-US" dirty="0" smtClean="0"/>
              <a:t>准备下个</a:t>
            </a:r>
            <a:r>
              <a:rPr lang="en-US" dirty="0" err="1" smtClean="0"/>
              <a:t>scull_set</a:t>
            </a:r>
            <a:r>
              <a:rPr lang="zh-CN" altLang="en-US" dirty="0" smtClean="0"/>
              <a:t>的指针</a:t>
            </a:r>
            <a:r>
              <a:rPr lang="en-US" dirty="0" smtClean="0"/>
              <a:t>*/ </a:t>
            </a:r>
            <a:endParaRPr lang="zh-CN" altLang="en-US" dirty="0" smtClean="0"/>
          </a:p>
          <a:p>
            <a:r>
              <a:rPr lang="en-US" dirty="0" smtClean="0"/>
              <a:t>      </a:t>
            </a:r>
            <a:r>
              <a:rPr lang="en-US" dirty="0" err="1" smtClean="0"/>
              <a:t>kfree</a:t>
            </a:r>
            <a:r>
              <a:rPr lang="en-US" dirty="0" smtClean="0"/>
              <a:t>(</a:t>
            </a:r>
            <a:r>
              <a:rPr lang="en-US" dirty="0" err="1" smtClean="0"/>
              <a:t>dptr</a:t>
            </a:r>
            <a:r>
              <a:rPr lang="en-US" dirty="0" smtClean="0"/>
              <a:t>);/* </a:t>
            </a:r>
            <a:r>
              <a:rPr lang="zh-CN" altLang="en-US" dirty="0" smtClean="0"/>
              <a:t>释放当前的</a:t>
            </a:r>
            <a:r>
              <a:rPr lang="en-US" dirty="0" err="1" smtClean="0"/>
              <a:t>scull_set</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 } </a:t>
            </a:r>
            <a:endParaRPr lang="zh-CN" altLang="en-US" dirty="0" smtClean="0"/>
          </a:p>
          <a:p>
            <a:r>
              <a:rPr lang="en-US" dirty="0" smtClean="0"/>
              <a:t>  dev-&gt;size = 0; /* </a:t>
            </a:r>
            <a:r>
              <a:rPr lang="zh-CN" altLang="en-US" dirty="0" smtClean="0"/>
              <a:t>当前的</a:t>
            </a:r>
            <a:r>
              <a:rPr lang="en-US" dirty="0" err="1" smtClean="0"/>
              <a:t>scull_device</a:t>
            </a:r>
            <a:r>
              <a:rPr lang="zh-CN" altLang="en-US" dirty="0" smtClean="0"/>
              <a:t>所存的数据为</a:t>
            </a:r>
            <a:r>
              <a:rPr lang="en-US" dirty="0" smtClean="0"/>
              <a:t>0</a:t>
            </a:r>
            <a:r>
              <a:rPr lang="zh-CN" altLang="en-US" dirty="0" smtClean="0"/>
              <a:t>字节</a:t>
            </a:r>
            <a:r>
              <a:rPr lang="en-US" dirty="0" smtClean="0"/>
              <a:t>*/ </a:t>
            </a:r>
            <a:endParaRPr lang="zh-CN" altLang="en-US" dirty="0" smtClean="0"/>
          </a:p>
          <a:p>
            <a:r>
              <a:rPr lang="en-US" dirty="0" smtClean="0"/>
              <a:t>  dev-&gt;quantum = </a:t>
            </a:r>
            <a:r>
              <a:rPr lang="en-US" dirty="0" err="1" smtClean="0"/>
              <a:t>scull_quantum</a:t>
            </a:r>
            <a:r>
              <a:rPr lang="en-US" dirty="0" smtClean="0"/>
              <a:t>;/* </a:t>
            </a:r>
            <a:r>
              <a:rPr lang="zh-CN" altLang="en-US" dirty="0" smtClean="0"/>
              <a:t>初始化一个量子的大小</a:t>
            </a:r>
            <a:r>
              <a:rPr lang="en-US" dirty="0" smtClean="0"/>
              <a:t>*/ </a:t>
            </a:r>
            <a:endParaRPr lang="zh-CN" altLang="en-US" dirty="0" smtClean="0"/>
          </a:p>
          <a:p>
            <a:r>
              <a:rPr lang="en-US" dirty="0" smtClean="0"/>
              <a:t>  dev-&gt;</a:t>
            </a:r>
            <a:r>
              <a:rPr lang="en-US" dirty="0" err="1" smtClean="0"/>
              <a:t>qset</a:t>
            </a:r>
            <a:r>
              <a:rPr lang="en-US" dirty="0" smtClean="0"/>
              <a:t> = </a:t>
            </a:r>
            <a:r>
              <a:rPr lang="en-US" dirty="0" err="1" smtClean="0"/>
              <a:t>scull_qset</a:t>
            </a:r>
            <a:r>
              <a:rPr lang="en-US" dirty="0" smtClean="0"/>
              <a:t>;/* </a:t>
            </a:r>
            <a:r>
              <a:rPr lang="zh-CN" altLang="en-US" dirty="0" smtClean="0"/>
              <a:t>初始化一个量子集中量子的个数</a:t>
            </a:r>
            <a:r>
              <a:rPr lang="en-US" dirty="0" smtClean="0"/>
              <a:t>*/ </a:t>
            </a:r>
            <a:endParaRPr lang="zh-CN" altLang="en-US" dirty="0" smtClean="0"/>
          </a:p>
          <a:p>
            <a:r>
              <a:rPr lang="en-US" dirty="0" smtClean="0"/>
              <a:t>  dev-&gt;data = NULL;/* </a:t>
            </a:r>
            <a:r>
              <a:rPr lang="zh-CN" altLang="en-US" dirty="0" smtClean="0"/>
              <a:t>释放当前的</a:t>
            </a:r>
            <a:r>
              <a:rPr lang="en-US" dirty="0" err="1" smtClean="0"/>
              <a:t>scull_device</a:t>
            </a:r>
            <a:r>
              <a:rPr lang="zh-CN" altLang="en-US" dirty="0" smtClean="0"/>
              <a:t>的</a:t>
            </a:r>
            <a:r>
              <a:rPr lang="en-US" dirty="0" err="1" smtClean="0"/>
              <a:t>struct</a:t>
            </a:r>
            <a:r>
              <a:rPr lang="en-US" dirty="0" smtClean="0"/>
              <a:t> </a:t>
            </a:r>
            <a:r>
              <a:rPr lang="en-US" dirty="0" err="1" smtClean="0"/>
              <a:t>scull_qset</a:t>
            </a:r>
            <a:r>
              <a:rPr lang="en-US" dirty="0" smtClean="0"/>
              <a:t> *data</a:t>
            </a:r>
            <a:r>
              <a:rPr lang="zh-CN" altLang="en-US" dirty="0" smtClean="0"/>
              <a:t>指针</a:t>
            </a:r>
            <a:r>
              <a:rPr lang="en-US" dirty="0" smtClean="0"/>
              <a:t>*/ </a:t>
            </a:r>
            <a:endParaRPr lang="zh-CN" altLang="en-US" dirty="0" smtClean="0"/>
          </a:p>
          <a:p>
            <a:r>
              <a:rPr lang="en-US" dirty="0" smtClean="0"/>
              <a:t>  return 0; </a:t>
            </a:r>
            <a:endParaRPr lang="zh-CN" altLang="en-US" dirty="0" smtClean="0"/>
          </a:p>
          <a:p>
            <a:r>
              <a:rPr lang="en-US" dirty="0" smtClean="0"/>
              <a:t>} </a:t>
            </a:r>
            <a:endParaRPr lang="zh-CN" altLang="en-US" dirty="0" smtClean="0"/>
          </a:p>
          <a:p>
            <a:r>
              <a:rPr lang="en-US" dirty="0" smtClean="0"/>
              <a:t> </a:t>
            </a:r>
            <a:endParaRPr lang="zh-CN" altLang="en-US" dirty="0" smtClean="0"/>
          </a:p>
          <a:p>
            <a:pPr fontAlgn="ctr"/>
            <a:r>
              <a:rPr lang="zh-CN" altLang="en-US" dirty="0" smtClean="0"/>
              <a:t>以下是</a:t>
            </a:r>
            <a:r>
              <a:rPr lang="en-US" dirty="0" smtClean="0"/>
              <a:t>scull</a:t>
            </a:r>
            <a:r>
              <a:rPr lang="zh-CN" altLang="en-US" dirty="0" smtClean="0"/>
              <a:t>模块中的一个沿链表前行得到正确</a:t>
            </a:r>
            <a:r>
              <a:rPr lang="en-US" dirty="0" err="1" smtClean="0"/>
              <a:t>scull_set</a:t>
            </a:r>
            <a:r>
              <a:rPr lang="zh-CN" altLang="en-US" dirty="0" smtClean="0"/>
              <a:t>指针的函数，将在</a:t>
            </a:r>
            <a:r>
              <a:rPr lang="en-US" dirty="0" smtClean="0"/>
              <a:t>read</a:t>
            </a:r>
            <a:r>
              <a:rPr lang="zh-CN" altLang="en-US" dirty="0" smtClean="0"/>
              <a:t>和</a:t>
            </a:r>
            <a:r>
              <a:rPr lang="en-US" dirty="0" smtClean="0"/>
              <a:t>write</a:t>
            </a:r>
            <a:r>
              <a:rPr lang="zh-CN" altLang="en-US" dirty="0" smtClean="0"/>
              <a:t>方法中被调用：</a:t>
            </a:r>
          </a:p>
          <a:p>
            <a:r>
              <a:rPr lang="en-US" dirty="0" smtClean="0"/>
              <a:t> </a:t>
            </a:r>
            <a:endParaRPr lang="zh-CN" altLang="en-US" dirty="0" smtClean="0"/>
          </a:p>
          <a:p>
            <a:r>
              <a:rPr lang="en-US" dirty="0" smtClean="0"/>
              <a:t>/*Follow the list*/ </a:t>
            </a:r>
            <a:endParaRPr lang="zh-CN" altLang="en-US" dirty="0" smtClean="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 Linux</a:t>
            </a:r>
            <a:r>
              <a:rPr lang="zh-CN" altLang="en-US" dirty="0" smtClean="0"/>
              <a:t>介绍</a:t>
            </a:r>
            <a:r>
              <a:rPr lang="en-US" dirty="0" smtClean="0"/>
              <a:t> </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019300" y="1500174"/>
            <a:ext cx="5105400" cy="4057650"/>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err="1" smtClean="0"/>
              <a:t>struct</a:t>
            </a:r>
            <a:r>
              <a:rPr lang="en-US" dirty="0" smtClean="0"/>
              <a:t> </a:t>
            </a:r>
            <a:r>
              <a:rPr lang="en-US" dirty="0" err="1" smtClean="0"/>
              <a:t>scull_qset</a:t>
            </a:r>
            <a:r>
              <a:rPr lang="en-US" dirty="0" smtClean="0"/>
              <a:t> *</a:t>
            </a:r>
            <a:r>
              <a:rPr lang="en-US" dirty="0" err="1" smtClean="0"/>
              <a:t>scull_follow</a:t>
            </a:r>
            <a:r>
              <a:rPr lang="en-US" dirty="0" smtClean="0"/>
              <a:t>(</a:t>
            </a:r>
            <a:r>
              <a:rPr lang="en-US" dirty="0" err="1" smtClean="0"/>
              <a:t>struct</a:t>
            </a:r>
            <a:r>
              <a:rPr lang="en-US" dirty="0" smtClean="0"/>
              <a:t> </a:t>
            </a:r>
            <a:r>
              <a:rPr lang="en-US" dirty="0" err="1" smtClean="0"/>
              <a:t>scull_dev</a:t>
            </a:r>
            <a:r>
              <a:rPr lang="en-US" dirty="0" smtClean="0"/>
              <a:t> *dev, </a:t>
            </a:r>
            <a:r>
              <a:rPr lang="en-US" dirty="0" err="1" smtClean="0"/>
              <a:t>int</a:t>
            </a:r>
            <a:r>
              <a:rPr lang="en-US" dirty="0" smtClean="0"/>
              <a:t> n) </a:t>
            </a:r>
            <a:endParaRPr lang="zh-CN" altLang="en-US" dirty="0" smtClean="0"/>
          </a:p>
          <a:p>
            <a:r>
              <a:rPr lang="en-US" dirty="0" smtClean="0"/>
              <a:t>{ </a:t>
            </a:r>
            <a:endParaRPr lang="zh-CN" altLang="en-US" dirty="0" smtClean="0"/>
          </a:p>
          <a:p>
            <a:r>
              <a:rPr lang="en-US" dirty="0" smtClean="0"/>
              <a:t>    </a:t>
            </a:r>
            <a:r>
              <a:rPr lang="en-US" dirty="0" err="1" smtClean="0"/>
              <a:t>struct</a:t>
            </a:r>
            <a:r>
              <a:rPr lang="en-US" dirty="0" smtClean="0"/>
              <a:t> </a:t>
            </a:r>
            <a:r>
              <a:rPr lang="en-US" dirty="0" err="1" smtClean="0"/>
              <a:t>scull_qset</a:t>
            </a:r>
            <a:r>
              <a:rPr lang="en-US" dirty="0" smtClean="0"/>
              <a:t> *</a:t>
            </a:r>
            <a:r>
              <a:rPr lang="en-US" dirty="0" err="1" smtClean="0"/>
              <a:t>qs</a:t>
            </a:r>
            <a:r>
              <a:rPr lang="en-US" dirty="0" smtClean="0"/>
              <a:t> = dev-&gt;data; </a:t>
            </a:r>
            <a:endParaRPr lang="zh-CN" altLang="en-US" dirty="0" smtClean="0"/>
          </a:p>
          <a:p>
            <a:r>
              <a:rPr lang="en-US" dirty="0" smtClean="0"/>
              <a:t>        /* Allocate first </a:t>
            </a:r>
            <a:r>
              <a:rPr lang="en-US" dirty="0" err="1" smtClean="0"/>
              <a:t>qset</a:t>
            </a:r>
            <a:r>
              <a:rPr lang="en-US" dirty="0" smtClean="0"/>
              <a:t> explicitly if need be */ </a:t>
            </a:r>
            <a:endParaRPr lang="zh-CN" altLang="en-US" dirty="0" smtClean="0"/>
          </a:p>
          <a:p>
            <a:r>
              <a:rPr lang="en-US" dirty="0" smtClean="0"/>
              <a:t>    if (! </a:t>
            </a:r>
            <a:r>
              <a:rPr lang="en-US" dirty="0" err="1" smtClean="0"/>
              <a:t>qs</a:t>
            </a:r>
            <a:r>
              <a:rPr lang="en-US" dirty="0" smtClean="0"/>
              <a:t>) { </a:t>
            </a:r>
            <a:endParaRPr lang="zh-CN" altLang="en-US" dirty="0" smtClean="0"/>
          </a:p>
          <a:p>
            <a:r>
              <a:rPr lang="en-US" dirty="0" smtClean="0"/>
              <a:t>        </a:t>
            </a:r>
            <a:r>
              <a:rPr lang="en-US" dirty="0" err="1" smtClean="0"/>
              <a:t>qs</a:t>
            </a:r>
            <a:r>
              <a:rPr lang="en-US" dirty="0" smtClean="0"/>
              <a:t> = dev-&gt;data = </a:t>
            </a:r>
            <a:r>
              <a:rPr lang="en-US" dirty="0" err="1" smtClean="0"/>
              <a:t>kmalloc</a:t>
            </a:r>
            <a:r>
              <a:rPr lang="en-US" dirty="0" smtClean="0"/>
              <a:t>(</a:t>
            </a:r>
            <a:r>
              <a:rPr lang="en-US" dirty="0" err="1" smtClean="0"/>
              <a:t>sizeof</a:t>
            </a:r>
            <a:r>
              <a:rPr lang="en-US" dirty="0" smtClean="0"/>
              <a:t>(</a:t>
            </a:r>
            <a:r>
              <a:rPr lang="en-US" dirty="0" err="1" smtClean="0"/>
              <a:t>struct</a:t>
            </a:r>
            <a:r>
              <a:rPr lang="en-US" dirty="0" smtClean="0"/>
              <a:t> </a:t>
            </a:r>
            <a:r>
              <a:rPr lang="en-US" dirty="0" err="1" smtClean="0"/>
              <a:t>scull_qset</a:t>
            </a:r>
            <a:r>
              <a:rPr lang="en-US" dirty="0" smtClean="0"/>
              <a:t>), GFP_KERNEL); </a:t>
            </a:r>
            <a:endParaRPr lang="zh-CN" altLang="en-US" dirty="0" smtClean="0"/>
          </a:p>
          <a:p>
            <a:r>
              <a:rPr lang="en-US" dirty="0" smtClean="0"/>
              <a:t>        if (</a:t>
            </a:r>
            <a:r>
              <a:rPr lang="en-US" dirty="0" err="1" smtClean="0"/>
              <a:t>qs</a:t>
            </a:r>
            <a:r>
              <a:rPr lang="en-US" dirty="0" smtClean="0"/>
              <a:t> == NULL) </a:t>
            </a:r>
            <a:endParaRPr lang="zh-CN" altLang="en-US" dirty="0" smtClean="0"/>
          </a:p>
          <a:p>
            <a:r>
              <a:rPr lang="en-US" dirty="0" smtClean="0"/>
              <a:t>            return NULL; /* Never mind */ </a:t>
            </a:r>
            <a:endParaRPr lang="zh-CN" altLang="en-US" dirty="0" smtClean="0"/>
          </a:p>
          <a:p>
            <a:r>
              <a:rPr lang="en-US" dirty="0" smtClean="0"/>
              <a:t>        </a:t>
            </a:r>
            <a:r>
              <a:rPr lang="en-US" dirty="0" err="1" smtClean="0"/>
              <a:t>memset</a:t>
            </a:r>
            <a:r>
              <a:rPr lang="en-US" dirty="0" smtClean="0"/>
              <a:t>(</a:t>
            </a:r>
            <a:r>
              <a:rPr lang="en-US" dirty="0" err="1" smtClean="0"/>
              <a:t>qs</a:t>
            </a:r>
            <a:r>
              <a:rPr lang="en-US" dirty="0" smtClean="0"/>
              <a:t>, 0, </a:t>
            </a:r>
            <a:r>
              <a:rPr lang="en-US" dirty="0" err="1" smtClean="0"/>
              <a:t>sizeof</a:t>
            </a:r>
            <a:r>
              <a:rPr lang="en-US" dirty="0" smtClean="0"/>
              <a:t>(</a:t>
            </a:r>
            <a:r>
              <a:rPr lang="en-US" dirty="0" err="1" smtClean="0"/>
              <a:t>struct</a:t>
            </a:r>
            <a:r>
              <a:rPr lang="en-US" dirty="0" smtClean="0"/>
              <a:t> </a:t>
            </a:r>
            <a:r>
              <a:rPr lang="en-US" dirty="0" err="1" smtClean="0"/>
              <a:t>scull_qset</a:t>
            </a:r>
            <a:r>
              <a:rPr lang="en-US" dirty="0" smtClean="0"/>
              <a:t>)); </a:t>
            </a:r>
            <a:endParaRPr lang="zh-CN" altLang="en-US" dirty="0" smtClean="0"/>
          </a:p>
          <a:p>
            <a:r>
              <a:rPr lang="en-US" dirty="0" smtClean="0"/>
              <a:t>    } </a:t>
            </a:r>
            <a:endParaRPr lang="zh-CN" altLang="en-US" dirty="0" smtClean="0"/>
          </a:p>
          <a:p>
            <a:r>
              <a:rPr lang="en-US" dirty="0" smtClean="0"/>
              <a:t>    /* Then follow the list */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 while (n--) { </a:t>
            </a:r>
            <a:endParaRPr lang="zh-CN" altLang="en-US" dirty="0" smtClean="0"/>
          </a:p>
          <a:p>
            <a:r>
              <a:rPr lang="en-US" dirty="0" smtClean="0"/>
              <a:t>        if (!</a:t>
            </a:r>
            <a:r>
              <a:rPr lang="en-US" dirty="0" err="1" smtClean="0"/>
              <a:t>qs</a:t>
            </a:r>
            <a:r>
              <a:rPr lang="en-US" dirty="0" smtClean="0"/>
              <a:t>-&gt;next) { </a:t>
            </a:r>
            <a:endParaRPr lang="zh-CN" altLang="en-US" dirty="0" smtClean="0"/>
          </a:p>
          <a:p>
            <a:r>
              <a:rPr lang="en-US" dirty="0" smtClean="0"/>
              <a:t>            </a:t>
            </a:r>
            <a:r>
              <a:rPr lang="en-US" dirty="0" err="1" smtClean="0"/>
              <a:t>qs</a:t>
            </a:r>
            <a:r>
              <a:rPr lang="en-US" dirty="0" smtClean="0"/>
              <a:t>-&gt;next = </a:t>
            </a:r>
            <a:r>
              <a:rPr lang="en-US" dirty="0" err="1" smtClean="0"/>
              <a:t>kmalloc</a:t>
            </a:r>
            <a:r>
              <a:rPr lang="en-US" dirty="0" smtClean="0"/>
              <a:t>(</a:t>
            </a:r>
            <a:r>
              <a:rPr lang="en-US" dirty="0" err="1" smtClean="0"/>
              <a:t>sizeof</a:t>
            </a:r>
            <a:r>
              <a:rPr lang="en-US" dirty="0" smtClean="0"/>
              <a:t>(</a:t>
            </a:r>
            <a:r>
              <a:rPr lang="en-US" dirty="0" err="1" smtClean="0"/>
              <a:t>struct</a:t>
            </a:r>
            <a:r>
              <a:rPr lang="en-US" dirty="0" smtClean="0"/>
              <a:t> </a:t>
            </a:r>
            <a:r>
              <a:rPr lang="en-US" dirty="0" err="1" smtClean="0"/>
              <a:t>scull_qset</a:t>
            </a:r>
            <a:r>
              <a:rPr lang="en-US" dirty="0" smtClean="0"/>
              <a:t>), GFP_KERNEL); </a:t>
            </a:r>
            <a:endParaRPr lang="zh-CN" altLang="en-US" dirty="0" smtClean="0"/>
          </a:p>
          <a:p>
            <a:r>
              <a:rPr lang="en-US" dirty="0" smtClean="0"/>
              <a:t>            if (</a:t>
            </a:r>
            <a:r>
              <a:rPr lang="en-US" dirty="0" err="1" smtClean="0"/>
              <a:t>qs</a:t>
            </a:r>
            <a:r>
              <a:rPr lang="en-US" dirty="0" smtClean="0"/>
              <a:t>-&gt;next == NULL) </a:t>
            </a:r>
            <a:endParaRPr lang="zh-CN" altLang="en-US" dirty="0" smtClean="0"/>
          </a:p>
          <a:p>
            <a:r>
              <a:rPr lang="en-US" dirty="0" smtClean="0"/>
              <a:t>                return NULL; /* Never mind */ </a:t>
            </a:r>
            <a:endParaRPr lang="zh-CN" altLang="en-US" dirty="0" smtClean="0"/>
          </a:p>
          <a:p>
            <a:r>
              <a:rPr lang="en-US" dirty="0" smtClean="0"/>
              <a:t>            </a:t>
            </a:r>
            <a:r>
              <a:rPr lang="en-US" dirty="0" err="1" smtClean="0"/>
              <a:t>memset</a:t>
            </a:r>
            <a:r>
              <a:rPr lang="en-US" dirty="0" smtClean="0"/>
              <a:t>(</a:t>
            </a:r>
            <a:r>
              <a:rPr lang="en-US" dirty="0" err="1" smtClean="0"/>
              <a:t>qs</a:t>
            </a:r>
            <a:r>
              <a:rPr lang="en-US" dirty="0" smtClean="0"/>
              <a:t>-&gt;next, 0, </a:t>
            </a:r>
            <a:r>
              <a:rPr lang="en-US" dirty="0" err="1" smtClean="0"/>
              <a:t>sizeof</a:t>
            </a:r>
            <a:r>
              <a:rPr lang="en-US" dirty="0" smtClean="0"/>
              <a:t>(</a:t>
            </a:r>
            <a:r>
              <a:rPr lang="en-US" dirty="0" err="1" smtClean="0"/>
              <a:t>struct</a:t>
            </a:r>
            <a:r>
              <a:rPr lang="en-US" dirty="0" smtClean="0"/>
              <a:t> </a:t>
            </a:r>
            <a:r>
              <a:rPr lang="en-US" dirty="0" err="1" smtClean="0"/>
              <a:t>scull_qset</a:t>
            </a:r>
            <a:r>
              <a:rPr lang="en-US" dirty="0" smtClean="0"/>
              <a:t>)); </a:t>
            </a:r>
            <a:endParaRPr lang="zh-CN" altLang="en-US" dirty="0" smtClean="0"/>
          </a:p>
          <a:p>
            <a:r>
              <a:rPr lang="en-US" dirty="0" smtClean="0"/>
              <a:t>        } </a:t>
            </a:r>
            <a:endParaRPr lang="zh-CN" altLang="en-US" dirty="0" smtClean="0"/>
          </a:p>
          <a:p>
            <a:r>
              <a:rPr lang="en-US" dirty="0" smtClean="0"/>
              <a:t>        </a:t>
            </a:r>
            <a:r>
              <a:rPr lang="en-US" dirty="0" err="1" smtClean="0"/>
              <a:t>qs</a:t>
            </a:r>
            <a:r>
              <a:rPr lang="en-US" dirty="0" smtClean="0"/>
              <a:t> = </a:t>
            </a:r>
            <a:r>
              <a:rPr lang="en-US" dirty="0" err="1" smtClean="0"/>
              <a:t>qs</a:t>
            </a:r>
            <a:r>
              <a:rPr lang="en-US" dirty="0" smtClean="0"/>
              <a:t>-&gt;next; </a:t>
            </a:r>
            <a:endParaRPr lang="zh-CN" altLang="en-US" dirty="0" smtClean="0"/>
          </a:p>
          <a:p>
            <a:r>
              <a:rPr lang="en-US" dirty="0" smtClean="0"/>
              <a:t>        continue; </a:t>
            </a:r>
            <a:endParaRPr lang="zh-CN" altLang="en-US" dirty="0" smtClean="0"/>
          </a:p>
          <a:p>
            <a:r>
              <a:rPr lang="en-US" dirty="0" smtClean="0"/>
              <a:t>    } </a:t>
            </a:r>
            <a:endParaRPr lang="zh-CN" altLang="en-US" dirty="0" smtClean="0"/>
          </a:p>
          <a:p>
            <a:r>
              <a:rPr lang="en-US" dirty="0" smtClean="0"/>
              <a:t>    return </a:t>
            </a:r>
            <a:r>
              <a:rPr lang="en-US" dirty="0" err="1" smtClean="0"/>
              <a:t>qs</a:t>
            </a:r>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zh-CN" altLang="en-US" dirty="0" smtClean="0"/>
              <a:t>实际上这个函数的实质就是：如果已经存在这个</a:t>
            </a:r>
            <a:r>
              <a:rPr lang="en-US" dirty="0" err="1" smtClean="0"/>
              <a:t>scull_set</a:t>
            </a:r>
            <a:r>
              <a:rPr lang="zh-CN" altLang="en-US" dirty="0" smtClean="0"/>
              <a:t>，就返回这个</a:t>
            </a:r>
            <a:r>
              <a:rPr lang="en-US" dirty="0" err="1" smtClean="0"/>
              <a:t>scull_set</a:t>
            </a:r>
            <a:r>
              <a:rPr lang="zh-CN" altLang="en-US" dirty="0" smtClean="0"/>
              <a:t>的指针。如果不存在这个</a:t>
            </a:r>
            <a:r>
              <a:rPr lang="en-US" dirty="0" err="1" smtClean="0"/>
              <a:t>scull_set</a:t>
            </a:r>
            <a:r>
              <a:rPr lang="zh-CN" altLang="en-US" dirty="0" smtClean="0"/>
              <a:t>，一边沿链表为</a:t>
            </a:r>
            <a:r>
              <a:rPr lang="en-US" dirty="0" err="1" smtClean="0"/>
              <a:t>scull_set</a:t>
            </a:r>
            <a:r>
              <a:rPr lang="zh-CN" altLang="en-US" dirty="0" smtClean="0"/>
              <a:t>分配空间一边沿链表前行，直到所需要的</a:t>
            </a:r>
            <a:r>
              <a:rPr lang="en-US" dirty="0" err="1" smtClean="0"/>
              <a:t>scull_set</a:t>
            </a:r>
            <a:r>
              <a:rPr lang="zh-CN" altLang="en-US" dirty="0" smtClean="0"/>
              <a:t>被分配到空间并初始化为止，就返回这个</a:t>
            </a:r>
            <a:r>
              <a:rPr lang="en-US" dirty="0" err="1" smtClean="0"/>
              <a:t>scull_set</a:t>
            </a:r>
            <a:r>
              <a:rPr lang="zh-CN" altLang="en-US" dirty="0" smtClean="0"/>
              <a:t>的指针。</a:t>
            </a:r>
          </a:p>
          <a:p>
            <a:pPr fontAlgn="ctr"/>
            <a:r>
              <a:rPr lang="zh-CN" altLang="en-US" dirty="0" smtClean="0"/>
              <a:t>（</a:t>
            </a:r>
            <a:r>
              <a:rPr lang="en-US" dirty="0" smtClean="0"/>
              <a:t>5</a:t>
            </a:r>
            <a:r>
              <a:rPr lang="zh-CN" altLang="en-US" dirty="0" smtClean="0"/>
              <a:t>）</a:t>
            </a:r>
            <a:r>
              <a:rPr lang="en-US" dirty="0" smtClean="0"/>
              <a:t>open</a:t>
            </a:r>
            <a:r>
              <a:rPr lang="zh-CN" altLang="en-US" dirty="0" smtClean="0"/>
              <a:t>和</a:t>
            </a:r>
            <a:r>
              <a:rPr lang="en-US" dirty="0" smtClean="0"/>
              <a:t>release </a:t>
            </a:r>
            <a:endParaRPr lang="zh-CN" altLang="en-US" dirty="0" smtClean="0"/>
          </a:p>
          <a:p>
            <a:pPr fontAlgn="ctr"/>
            <a:r>
              <a:rPr lang="en-US" dirty="0" smtClean="0"/>
              <a:t>open</a:t>
            </a:r>
            <a:r>
              <a:rPr lang="zh-CN" altLang="en-US" dirty="0" smtClean="0"/>
              <a:t>方法提供给驱动程序以初始化的能力，为以后的操作作准备。应完成的工作如下。</a:t>
            </a:r>
          </a:p>
          <a:p>
            <a:pPr fontAlgn="ctr"/>
            <a:r>
              <a:rPr lang="zh-CN" altLang="en-US" dirty="0" smtClean="0"/>
              <a:t>① 检查设备特定的错误（如设备未就绪或硬件问题）。</a:t>
            </a:r>
          </a:p>
          <a:p>
            <a:pPr fontAlgn="ctr"/>
            <a:r>
              <a:rPr lang="zh-CN" altLang="en-US" dirty="0" smtClean="0"/>
              <a:t>② 如果设备是首次打开，则对其进行初始化。</a:t>
            </a:r>
          </a:p>
          <a:p>
            <a:pPr fontAlgn="ctr"/>
            <a:r>
              <a:rPr lang="zh-CN" altLang="en-US" dirty="0" smtClean="0"/>
              <a:t>③ 如有必要，更新</a:t>
            </a:r>
            <a:r>
              <a:rPr lang="en-US" dirty="0" err="1" smtClean="0"/>
              <a:t>f_op</a:t>
            </a:r>
            <a:r>
              <a:rPr lang="zh-CN" altLang="en-US" dirty="0" smtClean="0"/>
              <a:t>指针。</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fontAlgn="ctr"/>
            <a:r>
              <a:rPr lang="zh-CN" altLang="en-US" dirty="0" smtClean="0"/>
              <a:t>④ 分配并填写置于</a:t>
            </a:r>
            <a:r>
              <a:rPr lang="en-US" dirty="0" err="1" smtClean="0"/>
              <a:t>filp</a:t>
            </a:r>
            <a:r>
              <a:rPr lang="en-US" dirty="0" smtClean="0"/>
              <a:t>-&gt;</a:t>
            </a:r>
            <a:r>
              <a:rPr lang="en-US" dirty="0" err="1" smtClean="0"/>
              <a:t>private_data</a:t>
            </a:r>
            <a:r>
              <a:rPr lang="zh-CN" altLang="en-US" dirty="0" smtClean="0"/>
              <a:t>里的数据结构。</a:t>
            </a:r>
          </a:p>
          <a:p>
            <a:pPr fontAlgn="ctr"/>
            <a:r>
              <a:rPr lang="zh-CN" altLang="en-US" dirty="0" smtClean="0"/>
              <a:t>而根据</a:t>
            </a:r>
            <a:r>
              <a:rPr lang="en-US" dirty="0" smtClean="0"/>
              <a:t>scull</a:t>
            </a:r>
            <a:r>
              <a:rPr lang="zh-CN" altLang="en-US" dirty="0" smtClean="0"/>
              <a:t>的实际情况，它的</a:t>
            </a:r>
            <a:r>
              <a:rPr lang="en-US" dirty="0" smtClean="0"/>
              <a:t>open</a:t>
            </a:r>
            <a:r>
              <a:rPr lang="zh-CN" altLang="en-US" dirty="0" smtClean="0"/>
              <a:t>函数只要完成第</a:t>
            </a:r>
            <a:r>
              <a:rPr lang="en-US" dirty="0" smtClean="0"/>
              <a:t>4</a:t>
            </a:r>
            <a:r>
              <a:rPr lang="zh-CN" altLang="en-US" dirty="0" smtClean="0"/>
              <a:t>步（将初始化过的</a:t>
            </a:r>
            <a:r>
              <a:rPr lang="en-US" dirty="0" err="1" smtClean="0"/>
              <a:t>struct</a:t>
            </a:r>
            <a:r>
              <a:rPr lang="en-US" dirty="0" smtClean="0"/>
              <a:t> </a:t>
            </a:r>
            <a:r>
              <a:rPr lang="en-US" dirty="0" err="1" smtClean="0"/>
              <a:t>scull_dev</a:t>
            </a:r>
            <a:r>
              <a:rPr lang="en-US" dirty="0" smtClean="0"/>
              <a:t> dev</a:t>
            </a:r>
            <a:r>
              <a:rPr lang="zh-CN" altLang="en-US" dirty="0" smtClean="0"/>
              <a:t>的指针传递到</a:t>
            </a:r>
            <a:r>
              <a:rPr lang="en-US" dirty="0" err="1" smtClean="0"/>
              <a:t>filp</a:t>
            </a:r>
            <a:r>
              <a:rPr lang="en-US" dirty="0" smtClean="0"/>
              <a:t>-&gt;</a:t>
            </a:r>
            <a:r>
              <a:rPr lang="en-US" dirty="0" err="1" smtClean="0"/>
              <a:t>private_data</a:t>
            </a:r>
            <a:r>
              <a:rPr lang="zh-CN" altLang="en-US" dirty="0" smtClean="0"/>
              <a:t>里，以备后用）即可，所以</a:t>
            </a:r>
            <a:r>
              <a:rPr lang="en-US" dirty="0" smtClean="0"/>
              <a:t>open</a:t>
            </a:r>
            <a:r>
              <a:rPr lang="zh-CN" altLang="en-US" dirty="0" smtClean="0"/>
              <a:t>函数很简单。但是其中用到了定义在</a:t>
            </a:r>
            <a:r>
              <a:rPr lang="en-US" dirty="0" smtClean="0"/>
              <a:t>&lt;</a:t>
            </a:r>
            <a:r>
              <a:rPr lang="en-US" dirty="0" err="1" smtClean="0"/>
              <a:t>linux</a:t>
            </a:r>
            <a:r>
              <a:rPr lang="en-US" dirty="0" smtClean="0"/>
              <a:t>/</a:t>
            </a:r>
            <a:r>
              <a:rPr lang="en-US" dirty="0" err="1" smtClean="0"/>
              <a:t>kernel.h</a:t>
            </a:r>
            <a:r>
              <a:rPr lang="en-US" dirty="0" smtClean="0"/>
              <a:t>&gt;</a:t>
            </a:r>
            <a:r>
              <a:rPr lang="zh-CN" altLang="en-US" dirty="0" smtClean="0"/>
              <a:t>中的</a:t>
            </a:r>
            <a:r>
              <a:rPr lang="en-US" dirty="0" err="1" smtClean="0"/>
              <a:t>container_of</a:t>
            </a:r>
            <a:r>
              <a:rPr lang="zh-CN" altLang="en-US" dirty="0" smtClean="0"/>
              <a:t>宏，源码如下：</a:t>
            </a:r>
          </a:p>
          <a:p>
            <a:r>
              <a:rPr lang="en-US" dirty="0" smtClean="0"/>
              <a:t> </a:t>
            </a:r>
            <a:endParaRPr lang="zh-CN" altLang="en-US" dirty="0" smtClean="0"/>
          </a:p>
          <a:p>
            <a:r>
              <a:rPr lang="en-US" dirty="0" smtClean="0"/>
              <a:t>#define </a:t>
            </a:r>
            <a:r>
              <a:rPr lang="en-US" dirty="0" err="1" smtClean="0"/>
              <a:t>container_of</a:t>
            </a:r>
            <a:r>
              <a:rPr lang="en-US" dirty="0" smtClean="0"/>
              <a:t>(</a:t>
            </a:r>
            <a:r>
              <a:rPr lang="en-US" dirty="0" err="1" smtClean="0"/>
              <a:t>ptr</a:t>
            </a:r>
            <a:r>
              <a:rPr lang="en-US" dirty="0" smtClean="0"/>
              <a:t>, type, member) ({            \ </a:t>
            </a:r>
            <a:endParaRPr lang="zh-CN" altLang="en-US" dirty="0" smtClean="0"/>
          </a:p>
          <a:p>
            <a:r>
              <a:rPr lang="en-US" dirty="0" smtClean="0"/>
              <a:t>    const </a:t>
            </a:r>
            <a:r>
              <a:rPr lang="en-US" dirty="0" err="1" smtClean="0"/>
              <a:t>typeof</a:t>
            </a:r>
            <a:r>
              <a:rPr lang="en-US" dirty="0" smtClean="0"/>
              <a:t>( ((type *)0)-&gt;member ) *__</a:t>
            </a:r>
            <a:r>
              <a:rPr lang="en-US" dirty="0" err="1" smtClean="0"/>
              <a:t>mptr</a:t>
            </a:r>
            <a:r>
              <a:rPr lang="en-US" dirty="0" smtClean="0"/>
              <a:t> = (</a:t>
            </a:r>
            <a:r>
              <a:rPr lang="en-US" dirty="0" err="1" smtClean="0"/>
              <a:t>ptr</a:t>
            </a:r>
            <a:r>
              <a:rPr lang="en-US" dirty="0" smtClean="0"/>
              <a:t>);    \ </a:t>
            </a:r>
            <a:endParaRPr lang="zh-CN" altLang="en-US" dirty="0" smtClean="0"/>
          </a:p>
          <a:p>
            <a:r>
              <a:rPr lang="en-US" dirty="0" smtClean="0"/>
              <a:t>(type *)( (char *)__</a:t>
            </a:r>
            <a:r>
              <a:rPr lang="en-US" dirty="0" err="1" smtClean="0"/>
              <a:t>mptr</a:t>
            </a:r>
            <a:r>
              <a:rPr lang="en-US" dirty="0" smtClean="0"/>
              <a:t> - </a:t>
            </a:r>
            <a:r>
              <a:rPr lang="en-US" dirty="0" err="1" smtClean="0"/>
              <a:t>offsetof</a:t>
            </a:r>
            <a:r>
              <a:rPr lang="en-US" dirty="0" smtClean="0"/>
              <a:t>(</a:t>
            </a:r>
            <a:r>
              <a:rPr lang="en-US" dirty="0" err="1" smtClean="0"/>
              <a:t>type,member</a:t>
            </a:r>
            <a:r>
              <a:rPr lang="en-US" dirty="0" smtClean="0"/>
              <a:t>) );}) </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其实从源码可以看出，其作用就是：通过指针</a:t>
            </a:r>
            <a:r>
              <a:rPr lang="en-US" dirty="0" err="1" smtClean="0"/>
              <a:t>ptr</a:t>
            </a:r>
            <a:r>
              <a:rPr lang="zh-CN" altLang="en-US" dirty="0" smtClean="0"/>
              <a:t>，获得包含</a:t>
            </a:r>
            <a:r>
              <a:rPr lang="en-US" dirty="0" err="1" smtClean="0"/>
              <a:t>ptr</a:t>
            </a:r>
            <a:r>
              <a:rPr lang="zh-CN" altLang="en-US" dirty="0" smtClean="0"/>
              <a:t>所指向数据（是</a:t>
            </a:r>
            <a:r>
              <a:rPr lang="en-US" dirty="0" smtClean="0"/>
              <a:t>member</a:t>
            </a:r>
            <a:r>
              <a:rPr lang="zh-CN" altLang="en-US" dirty="0" smtClean="0"/>
              <a:t>结构体）的</a:t>
            </a:r>
            <a:r>
              <a:rPr lang="en-US" dirty="0" smtClean="0"/>
              <a:t>type</a:t>
            </a:r>
            <a:r>
              <a:rPr lang="zh-CN" altLang="en-US" dirty="0" smtClean="0"/>
              <a:t>结构体的指针。也就是用指针得到另外一个指针。</a:t>
            </a:r>
          </a:p>
          <a:p>
            <a:pPr fontAlgn="ctr"/>
            <a:r>
              <a:rPr lang="en-US" dirty="0" smtClean="0"/>
              <a:t>release</a:t>
            </a:r>
            <a:r>
              <a:rPr lang="zh-CN" altLang="en-US" dirty="0" smtClean="0"/>
              <a:t>方法提供释放内存，关闭设备的功能。应完成的工作如下。</a:t>
            </a:r>
          </a:p>
          <a:p>
            <a:pPr fontAlgn="ctr"/>
            <a:r>
              <a:rPr lang="zh-CN" altLang="en-US" dirty="0" smtClean="0"/>
              <a:t>① 释放由</a:t>
            </a:r>
            <a:r>
              <a:rPr lang="en-US" dirty="0" smtClean="0"/>
              <a:t>open</a:t>
            </a:r>
            <a:r>
              <a:rPr lang="zh-CN" altLang="en-US" dirty="0" smtClean="0"/>
              <a:t>分配的、保存在</a:t>
            </a:r>
            <a:r>
              <a:rPr lang="en-US" dirty="0" smtClean="0"/>
              <a:t>file-&gt;</a:t>
            </a:r>
            <a:r>
              <a:rPr lang="en-US" dirty="0" err="1" smtClean="0"/>
              <a:t>private_data</a:t>
            </a:r>
            <a:r>
              <a:rPr lang="zh-CN" altLang="en-US" dirty="0" smtClean="0"/>
              <a:t>中的所有内容。</a:t>
            </a:r>
          </a:p>
          <a:p>
            <a:pPr fontAlgn="ctr"/>
            <a:r>
              <a:rPr lang="zh-CN" altLang="en-US" dirty="0" smtClean="0"/>
              <a:t>② 在最后一次关闭操作时关闭设备。</a:t>
            </a:r>
          </a:p>
          <a:p>
            <a:pPr fontAlgn="ctr"/>
            <a:r>
              <a:rPr lang="zh-CN" altLang="en-US" dirty="0" smtClean="0"/>
              <a:t>由于前面定义了</a:t>
            </a:r>
            <a:r>
              <a:rPr lang="en-US" dirty="0" smtClean="0"/>
              <a:t>scull</a:t>
            </a:r>
            <a:r>
              <a:rPr lang="zh-CN" altLang="en-US" dirty="0" smtClean="0"/>
              <a:t>是一个全局且持久的内存区，所以这个</a:t>
            </a:r>
            <a:r>
              <a:rPr lang="en-US" dirty="0" smtClean="0"/>
              <a:t>release</a:t>
            </a:r>
            <a:r>
              <a:rPr lang="zh-CN" altLang="en-US" dirty="0" smtClean="0"/>
              <a:t>什么都不做。</a:t>
            </a:r>
          </a:p>
          <a:p>
            <a:pPr fontAlgn="ctr"/>
            <a:r>
              <a:rPr lang="zh-CN" altLang="en-US" dirty="0" smtClean="0"/>
              <a:t>（</a:t>
            </a:r>
            <a:r>
              <a:rPr lang="en-US" dirty="0" smtClean="0"/>
              <a:t>6</a:t>
            </a:r>
            <a:r>
              <a:rPr lang="zh-CN" altLang="en-US" dirty="0" smtClean="0"/>
              <a:t>）</a:t>
            </a:r>
            <a:r>
              <a:rPr lang="en-US" dirty="0" smtClean="0"/>
              <a:t>read</a:t>
            </a:r>
            <a:r>
              <a:rPr lang="zh-CN" altLang="en-US" dirty="0" smtClean="0"/>
              <a:t>和</a:t>
            </a:r>
            <a:r>
              <a:rPr lang="en-US" dirty="0" smtClean="0"/>
              <a:t>write </a:t>
            </a:r>
            <a:endParaRPr lang="zh-CN" altLang="en-US" dirty="0" smtClean="0"/>
          </a:p>
          <a:p>
            <a:pPr fontAlgn="ctr"/>
            <a:r>
              <a:rPr lang="en-US" dirty="0" smtClean="0"/>
              <a:t>read</a:t>
            </a:r>
            <a:r>
              <a:rPr lang="zh-CN" altLang="en-US" dirty="0" smtClean="0"/>
              <a:t>和</a:t>
            </a:r>
            <a:r>
              <a:rPr lang="en-US" dirty="0" smtClean="0"/>
              <a:t>write</a:t>
            </a:r>
            <a:r>
              <a:rPr lang="zh-CN" altLang="en-US" dirty="0" smtClean="0"/>
              <a:t>方法的主要作用就是实现内核与用户空间之间的数据复制。因为</a:t>
            </a:r>
            <a:r>
              <a:rPr lang="en-US" dirty="0" smtClean="0"/>
              <a:t>Linux</a:t>
            </a:r>
            <a:r>
              <a:rPr lang="zh-CN" altLang="en-US" dirty="0" smtClean="0"/>
              <a:t>的内核空间和用户空间隔离的，所以要实现数据复制就必须使用在</a:t>
            </a:r>
            <a:r>
              <a:rPr lang="en-US" dirty="0" smtClean="0"/>
              <a:t>&lt;</a:t>
            </a:r>
            <a:r>
              <a:rPr lang="en-US" dirty="0" err="1" smtClean="0"/>
              <a:t>asm</a:t>
            </a:r>
            <a:r>
              <a:rPr lang="en-US" dirty="0" smtClean="0"/>
              <a:t>/</a:t>
            </a:r>
            <a:r>
              <a:rPr lang="en-US" dirty="0" err="1" smtClean="0"/>
              <a:t>uaccess.h</a:t>
            </a:r>
            <a:r>
              <a:rPr lang="en-US" dirty="0" smtClean="0"/>
              <a:t>&gt;</a:t>
            </a:r>
            <a:r>
              <a:rPr lang="zh-CN" altLang="en-US" dirty="0" smtClean="0"/>
              <a:t>中定义：</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161986"/>
          </a:xfrm>
        </p:spPr>
        <p:txBody>
          <a:bodyPr>
            <a:normAutofit fontScale="47500" lnSpcReduction="20000"/>
          </a:bodyPr>
          <a:lstStyle/>
          <a:p>
            <a:r>
              <a:rPr lang="en-US" dirty="0" smtClean="0"/>
              <a:t>unsigned long </a:t>
            </a:r>
            <a:r>
              <a:rPr lang="en-US" dirty="0" err="1" smtClean="0"/>
              <a:t>copy_to_user</a:t>
            </a:r>
            <a:r>
              <a:rPr lang="en-US" dirty="0" smtClean="0"/>
              <a:t>(void __user *to, </a:t>
            </a:r>
            <a:endParaRPr lang="zh-CN" altLang="en-US" dirty="0" smtClean="0"/>
          </a:p>
          <a:p>
            <a:r>
              <a:rPr lang="en-US" dirty="0" smtClean="0"/>
              <a:t>                           const void *from, </a:t>
            </a:r>
            <a:endParaRPr lang="zh-CN" altLang="en-US" dirty="0" smtClean="0"/>
          </a:p>
          <a:p>
            <a:r>
              <a:rPr lang="en-US" dirty="0" smtClean="0"/>
              <a:t>                           unsigned long count); </a:t>
            </a:r>
            <a:endParaRPr lang="zh-CN" altLang="en-US" dirty="0" smtClean="0"/>
          </a:p>
          <a:p>
            <a:r>
              <a:rPr lang="en-US" dirty="0" smtClean="0"/>
              <a:t>unsigned long </a:t>
            </a:r>
            <a:r>
              <a:rPr lang="en-US" dirty="0" err="1" smtClean="0"/>
              <a:t>copy_from_user</a:t>
            </a:r>
            <a:r>
              <a:rPr lang="en-US" dirty="0" smtClean="0"/>
              <a:t>(void *to, </a:t>
            </a:r>
            <a:endParaRPr lang="zh-CN" altLang="en-US" dirty="0" smtClean="0"/>
          </a:p>
          <a:p>
            <a:r>
              <a:rPr lang="en-US" dirty="0" smtClean="0"/>
              <a:t>                             const void __user *from, </a:t>
            </a:r>
            <a:endParaRPr lang="zh-CN" altLang="en-US" dirty="0" smtClean="0"/>
          </a:p>
          <a:p>
            <a:r>
              <a:rPr lang="en-US" dirty="0" smtClean="0"/>
              <a:t>                             unsigned long count); </a:t>
            </a:r>
            <a:endParaRPr lang="zh-CN" altLang="en-US" dirty="0" smtClean="0"/>
          </a:p>
          <a:p>
            <a:r>
              <a:rPr lang="en-US" dirty="0" smtClean="0"/>
              <a:t> </a:t>
            </a:r>
            <a:endParaRPr lang="zh-CN" altLang="en-US" dirty="0" smtClean="0"/>
          </a:p>
          <a:p>
            <a:pPr fontAlgn="ctr"/>
            <a:r>
              <a:rPr lang="zh-CN" altLang="en-US" dirty="0" smtClean="0"/>
              <a:t>对于</a:t>
            </a:r>
            <a:r>
              <a:rPr lang="en-US" dirty="0" smtClean="0"/>
              <a:t>scull</a:t>
            </a:r>
            <a:r>
              <a:rPr lang="zh-CN" altLang="en-US" dirty="0" smtClean="0"/>
              <a:t>设备有时需要用到</a:t>
            </a:r>
            <a:r>
              <a:rPr lang="en-US" dirty="0" smtClean="0"/>
              <a:t>scull pipe</a:t>
            </a:r>
            <a:r>
              <a:rPr lang="zh-CN" altLang="en-US" dirty="0" smtClean="0"/>
              <a:t>设备，</a:t>
            </a:r>
            <a:r>
              <a:rPr lang="en-US" dirty="0" smtClean="0"/>
              <a:t>scull pipe</a:t>
            </a:r>
            <a:r>
              <a:rPr lang="zh-CN" altLang="en-US" dirty="0" smtClean="0"/>
              <a:t>设备是针对一片内存，实现了一个</a:t>
            </a:r>
            <a:r>
              <a:rPr lang="en-US" dirty="0" smtClean="0"/>
              <a:t>circular buffer</a:t>
            </a:r>
            <a:r>
              <a:rPr lang="zh-CN" altLang="en-US" dirty="0" smtClean="0"/>
              <a:t>（循环缓冲）。</a:t>
            </a:r>
            <a:r>
              <a:rPr lang="en-US" dirty="0" smtClean="0"/>
              <a:t>write</a:t>
            </a:r>
            <a:r>
              <a:rPr lang="zh-CN" altLang="en-US" dirty="0" smtClean="0"/>
              <a:t>指针比</a:t>
            </a:r>
            <a:r>
              <a:rPr lang="en-US" dirty="0" smtClean="0"/>
              <a:t>read</a:t>
            </a:r>
            <a:r>
              <a:rPr lang="zh-CN" altLang="en-US" dirty="0" smtClean="0"/>
              <a:t>大</a:t>
            </a:r>
            <a:r>
              <a:rPr lang="en-US" dirty="0" smtClean="0"/>
              <a:t>1</a:t>
            </a:r>
            <a:r>
              <a:rPr lang="zh-CN" altLang="en-US" dirty="0" smtClean="0"/>
              <a:t>时缓冲区满，</a:t>
            </a:r>
            <a:r>
              <a:rPr lang="en-US" dirty="0" smtClean="0"/>
              <a:t>read</a:t>
            </a:r>
            <a:r>
              <a:rPr lang="zh-CN" altLang="en-US" dirty="0" smtClean="0"/>
              <a:t>和</a:t>
            </a:r>
            <a:r>
              <a:rPr lang="en-US" dirty="0" smtClean="0"/>
              <a:t>write</a:t>
            </a:r>
            <a:r>
              <a:rPr lang="zh-CN" altLang="en-US" dirty="0" smtClean="0"/>
              <a:t>相等时缓冲区为空，如图</a:t>
            </a:r>
            <a:r>
              <a:rPr lang="en-US" dirty="0" smtClean="0"/>
              <a:t>5-21</a:t>
            </a:r>
            <a:r>
              <a:rPr lang="zh-CN" altLang="en-US" dirty="0" smtClean="0"/>
              <a:t>所示。</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786050" y="3500438"/>
            <a:ext cx="6019800" cy="2800350"/>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48068"/>
          </a:xfrm>
        </p:spPr>
        <p:txBody>
          <a:bodyPr>
            <a:normAutofit fontScale="70000" lnSpcReduction="20000"/>
          </a:bodyPr>
          <a:lstStyle/>
          <a:p>
            <a:pPr fontAlgn="ctr"/>
            <a:r>
              <a:rPr lang="zh-CN" altLang="en-US" dirty="0" smtClean="0"/>
              <a:t>代表</a:t>
            </a:r>
            <a:r>
              <a:rPr lang="en-US" dirty="0" smtClean="0"/>
              <a:t>scull pipe</a:t>
            </a:r>
            <a:r>
              <a:rPr lang="zh-CN" altLang="en-US" dirty="0" smtClean="0"/>
              <a:t>设备的数据结构如下：</a:t>
            </a:r>
          </a:p>
          <a:p>
            <a:r>
              <a:rPr lang="en-US" dirty="0" smtClean="0"/>
              <a:t> </a:t>
            </a:r>
            <a:endParaRPr lang="zh-CN" altLang="en-US" dirty="0" smtClean="0"/>
          </a:p>
          <a:p>
            <a:r>
              <a:rPr lang="en-US" dirty="0" err="1" smtClean="0"/>
              <a:t>struct</a:t>
            </a:r>
            <a:r>
              <a:rPr lang="en-US" dirty="0" smtClean="0"/>
              <a:t> </a:t>
            </a:r>
            <a:r>
              <a:rPr lang="en-US" dirty="0" err="1" smtClean="0"/>
              <a:t>scull_pipe</a:t>
            </a:r>
            <a:r>
              <a:rPr lang="en-US" dirty="0" smtClean="0"/>
              <a:t> { </a:t>
            </a:r>
            <a:endParaRPr lang="zh-CN" altLang="en-US" dirty="0" smtClean="0"/>
          </a:p>
          <a:p>
            <a:r>
              <a:rPr lang="en-US" dirty="0" smtClean="0"/>
              <a:t>        </a:t>
            </a:r>
            <a:r>
              <a:rPr lang="en-US" dirty="0" err="1" smtClean="0"/>
              <a:t>wait_queue_head_t</a:t>
            </a:r>
            <a:r>
              <a:rPr lang="en-US" dirty="0" smtClean="0"/>
              <a:t> </a:t>
            </a:r>
            <a:r>
              <a:rPr lang="en-US" dirty="0" err="1" smtClean="0"/>
              <a:t>inq</a:t>
            </a:r>
            <a:r>
              <a:rPr lang="en-US" dirty="0" smtClean="0"/>
              <a:t>, </a:t>
            </a:r>
            <a:r>
              <a:rPr lang="en-US" dirty="0" err="1" smtClean="0"/>
              <a:t>outq</a:t>
            </a:r>
            <a:r>
              <a:rPr lang="en-US" dirty="0" smtClean="0"/>
              <a:t>;       /* read and write queues */ </a:t>
            </a:r>
            <a:endParaRPr lang="zh-CN" altLang="en-US" dirty="0" smtClean="0"/>
          </a:p>
          <a:p>
            <a:r>
              <a:rPr lang="en-US" dirty="0" smtClean="0"/>
              <a:t>        char *buffer, *end;                /* begin of </a:t>
            </a:r>
            <a:r>
              <a:rPr lang="en-US" dirty="0" err="1" smtClean="0"/>
              <a:t>buf</a:t>
            </a:r>
            <a:r>
              <a:rPr lang="en-US" dirty="0" smtClean="0"/>
              <a:t>, end of </a:t>
            </a:r>
            <a:r>
              <a:rPr lang="en-US" dirty="0" err="1" smtClean="0"/>
              <a:t>buf</a:t>
            </a:r>
            <a:r>
              <a:rPr lang="en-US" dirty="0" smtClean="0"/>
              <a:t> */ </a:t>
            </a:r>
            <a:endParaRPr lang="zh-CN" altLang="en-US" dirty="0" smtClean="0"/>
          </a:p>
          <a:p>
            <a:r>
              <a:rPr lang="en-US" dirty="0" smtClean="0"/>
              <a:t>        </a:t>
            </a:r>
            <a:r>
              <a:rPr lang="en-US" dirty="0" err="1" smtClean="0"/>
              <a:t>int</a:t>
            </a:r>
            <a:r>
              <a:rPr lang="en-US" dirty="0" smtClean="0"/>
              <a:t> </a:t>
            </a:r>
            <a:r>
              <a:rPr lang="en-US" dirty="0" err="1" smtClean="0"/>
              <a:t>buffersize</a:t>
            </a:r>
            <a:r>
              <a:rPr lang="en-US" dirty="0" smtClean="0"/>
              <a:t>;                    /* used in pointer arithmetic */ </a:t>
            </a:r>
            <a:endParaRPr lang="zh-CN" altLang="en-US" dirty="0" smtClean="0"/>
          </a:p>
          <a:p>
            <a:r>
              <a:rPr lang="en-US" dirty="0" smtClean="0"/>
              <a:t>        char *</a:t>
            </a:r>
            <a:r>
              <a:rPr lang="en-US" dirty="0" err="1" smtClean="0"/>
              <a:t>rp</a:t>
            </a:r>
            <a:r>
              <a:rPr lang="en-US" dirty="0" smtClean="0"/>
              <a:t>, *</a:t>
            </a:r>
            <a:r>
              <a:rPr lang="en-US" dirty="0" err="1" smtClean="0"/>
              <a:t>wp</a:t>
            </a:r>
            <a:r>
              <a:rPr lang="en-US" dirty="0" smtClean="0"/>
              <a:t>;                     /* where to read, where to write */ </a:t>
            </a:r>
            <a:endParaRPr lang="zh-CN" altLang="en-US" dirty="0" smtClean="0"/>
          </a:p>
          <a:p>
            <a:r>
              <a:rPr lang="en-US" dirty="0" smtClean="0"/>
              <a:t>        </a:t>
            </a:r>
            <a:r>
              <a:rPr lang="en-US" dirty="0" err="1" smtClean="0"/>
              <a:t>int</a:t>
            </a:r>
            <a:r>
              <a:rPr lang="en-US" dirty="0" smtClean="0"/>
              <a:t> </a:t>
            </a:r>
            <a:r>
              <a:rPr lang="en-US" dirty="0" err="1" smtClean="0"/>
              <a:t>nreaders</a:t>
            </a:r>
            <a:r>
              <a:rPr lang="en-US" dirty="0" smtClean="0"/>
              <a:t>, </a:t>
            </a:r>
            <a:r>
              <a:rPr lang="en-US" dirty="0" err="1" smtClean="0"/>
              <a:t>nwriters</a:t>
            </a:r>
            <a:r>
              <a:rPr lang="en-US" dirty="0" smtClean="0"/>
              <a:t>;            /* number of openings for r/w */ </a:t>
            </a:r>
            <a:endParaRPr lang="zh-CN" altLang="en-US" dirty="0" smtClean="0"/>
          </a:p>
          <a:p>
            <a:r>
              <a:rPr lang="en-US" dirty="0" smtClean="0"/>
              <a:t>        </a:t>
            </a:r>
            <a:r>
              <a:rPr lang="en-US" dirty="0" err="1" smtClean="0"/>
              <a:t>struct</a:t>
            </a:r>
            <a:r>
              <a:rPr lang="en-US" dirty="0" smtClean="0"/>
              <a:t> </a:t>
            </a:r>
            <a:r>
              <a:rPr lang="en-US" dirty="0" err="1" smtClean="0"/>
              <a:t>fasync_struct</a:t>
            </a:r>
            <a:r>
              <a:rPr lang="en-US" dirty="0" smtClean="0"/>
              <a:t> *</a:t>
            </a:r>
            <a:r>
              <a:rPr lang="en-US" dirty="0" err="1" smtClean="0"/>
              <a:t>async_queue</a:t>
            </a:r>
            <a:r>
              <a:rPr lang="en-US" dirty="0" smtClean="0"/>
              <a:t>; /* asynchronous readers */ </a:t>
            </a:r>
            <a:endParaRPr lang="zh-CN" altLang="en-US" dirty="0" smtClean="0"/>
          </a:p>
          <a:p>
            <a:r>
              <a:rPr lang="en-US" dirty="0" smtClean="0"/>
              <a:t>        </a:t>
            </a:r>
            <a:r>
              <a:rPr lang="en-US" dirty="0" err="1" smtClean="0"/>
              <a:t>struct</a:t>
            </a:r>
            <a:r>
              <a:rPr lang="en-US" dirty="0" smtClean="0"/>
              <a:t> semaphore </a:t>
            </a:r>
            <a:r>
              <a:rPr lang="en-US" dirty="0" err="1" smtClean="0"/>
              <a:t>sem</a:t>
            </a:r>
            <a:r>
              <a:rPr lang="en-US" dirty="0" smtClean="0"/>
              <a:t>;              /* mutual exclusion semaphore */ </a:t>
            </a:r>
            <a:endParaRPr lang="zh-CN" altLang="en-US" dirty="0" smtClean="0"/>
          </a:p>
          <a:p>
            <a:r>
              <a:rPr lang="en-US" dirty="0" smtClean="0"/>
              <a:t>        </a:t>
            </a:r>
            <a:r>
              <a:rPr lang="en-US" dirty="0" err="1" smtClean="0"/>
              <a:t>struct</a:t>
            </a:r>
            <a:r>
              <a:rPr lang="en-US" dirty="0" smtClean="0"/>
              <a:t> </a:t>
            </a:r>
            <a:r>
              <a:rPr lang="en-US" dirty="0" err="1" smtClean="0"/>
              <a:t>cdev</a:t>
            </a:r>
            <a:r>
              <a:rPr lang="en-US" dirty="0" smtClean="0"/>
              <a:t> </a:t>
            </a:r>
            <a:r>
              <a:rPr lang="en-US" dirty="0" err="1" smtClean="0"/>
              <a:t>cdev</a:t>
            </a:r>
            <a:r>
              <a:rPr lang="en-US" dirty="0" smtClean="0"/>
              <a:t>;                  /* Char device structure */ </a:t>
            </a:r>
            <a:endParaRPr lang="zh-CN" altLang="en-US" dirty="0" smtClean="0"/>
          </a:p>
          <a:p>
            <a:r>
              <a:rPr lang="en-US" dirty="0" smtClean="0"/>
              <a:t>};  </a:t>
            </a:r>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fontAlgn="ctr"/>
            <a:r>
              <a:rPr lang="zh-CN" altLang="en-US" dirty="0" smtClean="0"/>
              <a:t>驱动框架：</a:t>
            </a:r>
          </a:p>
          <a:p>
            <a:pPr fontAlgn="ctr"/>
            <a:r>
              <a:rPr lang="zh-CN" altLang="en-US" dirty="0" smtClean="0"/>
              <a:t>① 模块初始：</a:t>
            </a:r>
            <a:r>
              <a:rPr lang="en-US" dirty="0" err="1" smtClean="0"/>
              <a:t>scull_p_init</a:t>
            </a:r>
            <a:r>
              <a:rPr lang="zh-CN" altLang="en-US" dirty="0" smtClean="0"/>
              <a:t>；</a:t>
            </a:r>
          </a:p>
          <a:p>
            <a:pPr fontAlgn="ctr"/>
            <a:r>
              <a:rPr lang="zh-CN" altLang="en-US" dirty="0" smtClean="0"/>
              <a:t>② 模块注销：</a:t>
            </a:r>
            <a:r>
              <a:rPr lang="en-US" dirty="0" err="1" smtClean="0"/>
              <a:t>scull_p_cleanup</a:t>
            </a:r>
            <a:r>
              <a:rPr lang="zh-CN" altLang="en-US" dirty="0" smtClean="0"/>
              <a:t>；</a:t>
            </a:r>
          </a:p>
          <a:p>
            <a:pPr fontAlgn="ctr"/>
            <a:r>
              <a:rPr lang="zh-CN" altLang="en-US" dirty="0" smtClean="0"/>
              <a:t>③ 字符设备相关方法的实现：</a:t>
            </a:r>
            <a:r>
              <a:rPr lang="en-US" dirty="0" err="1" smtClean="0"/>
              <a:t>scull_p_read</a:t>
            </a:r>
            <a:r>
              <a:rPr lang="zh-CN" altLang="en-US" dirty="0" smtClean="0"/>
              <a:t>，</a:t>
            </a:r>
            <a:r>
              <a:rPr lang="en-US" dirty="0" err="1" smtClean="0"/>
              <a:t>scull_p_write</a:t>
            </a:r>
            <a:r>
              <a:rPr lang="zh-CN" altLang="en-US" dirty="0" smtClean="0"/>
              <a:t>，</a:t>
            </a:r>
            <a:r>
              <a:rPr lang="en-US" dirty="0" err="1" smtClean="0"/>
              <a:t>scull_p_ioctl</a:t>
            </a:r>
            <a:r>
              <a:rPr lang="zh-CN" altLang="en-US" dirty="0" smtClean="0"/>
              <a:t>，</a:t>
            </a:r>
            <a:r>
              <a:rPr lang="en-US" dirty="0" err="1" smtClean="0"/>
              <a:t>scull_p_open</a:t>
            </a:r>
            <a:r>
              <a:rPr lang="zh-CN" altLang="en-US" dirty="0" smtClean="0"/>
              <a:t>，</a:t>
            </a:r>
            <a:r>
              <a:rPr lang="en-US" dirty="0" err="1" smtClean="0"/>
              <a:t>scull_p_release</a:t>
            </a:r>
            <a:r>
              <a:rPr lang="zh-CN" altLang="en-US" dirty="0" smtClean="0"/>
              <a:t>，</a:t>
            </a:r>
            <a:r>
              <a:rPr lang="en-US" dirty="0" err="1" smtClean="0"/>
              <a:t>scull_p_fasync</a:t>
            </a:r>
            <a:r>
              <a:rPr lang="zh-CN" altLang="en-US" dirty="0" smtClean="0"/>
              <a:t>。</a:t>
            </a:r>
          </a:p>
          <a:p>
            <a:pPr fontAlgn="ctr"/>
            <a:r>
              <a:rPr lang="zh-CN" altLang="en-US" dirty="0" smtClean="0"/>
              <a:t>驱动的调用按照以下步骤。</a:t>
            </a:r>
          </a:p>
          <a:p>
            <a:pPr fontAlgn="ctr"/>
            <a:r>
              <a:rPr lang="zh-CN" altLang="en-US" dirty="0" smtClean="0"/>
              <a:t>第</a:t>
            </a:r>
            <a:r>
              <a:rPr lang="en-US" dirty="0" smtClean="0"/>
              <a:t>1</a:t>
            </a:r>
            <a:r>
              <a:rPr lang="zh-CN" altLang="en-US" dirty="0" smtClean="0"/>
              <a:t>步，调用</a:t>
            </a:r>
            <a:r>
              <a:rPr lang="en-US" dirty="0" err="1" smtClean="0"/>
              <a:t>scull_p_init</a:t>
            </a:r>
            <a:r>
              <a:rPr lang="zh-CN" altLang="en-US" dirty="0" smtClean="0"/>
              <a:t>函数。</a:t>
            </a:r>
          </a:p>
          <a:p>
            <a:pPr fontAlgn="ctr"/>
            <a:r>
              <a:rPr lang="zh-CN" altLang="en-US" dirty="0" smtClean="0"/>
              <a:t>① 使用</a:t>
            </a:r>
            <a:r>
              <a:rPr lang="en-US" dirty="0" err="1" smtClean="0"/>
              <a:t>register_chrdev_region</a:t>
            </a:r>
            <a:r>
              <a:rPr lang="en-US" dirty="0" smtClean="0"/>
              <a:t>()</a:t>
            </a:r>
            <a:r>
              <a:rPr lang="zh-CN" altLang="en-US" dirty="0" smtClean="0"/>
              <a:t>注册</a:t>
            </a:r>
            <a:r>
              <a:rPr lang="en-US" dirty="0" smtClean="0"/>
              <a:t>scull pipe</a:t>
            </a:r>
            <a:r>
              <a:rPr lang="zh-CN" altLang="en-US" dirty="0" smtClean="0"/>
              <a:t>设备为字符设备。</a:t>
            </a:r>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Name </a:t>
            </a:r>
            <a:endParaRPr lang="zh-CN" altLang="en-US" dirty="0" smtClean="0"/>
          </a:p>
          <a:p>
            <a:r>
              <a:rPr lang="en-US" dirty="0" err="1" smtClean="0"/>
              <a:t>register_chrdev_region</a:t>
            </a:r>
            <a:r>
              <a:rPr lang="en-US" dirty="0" smtClean="0"/>
              <a:t> — register a range of device numbers  </a:t>
            </a:r>
            <a:endParaRPr lang="zh-CN" altLang="en-US" dirty="0" smtClean="0"/>
          </a:p>
          <a:p>
            <a:r>
              <a:rPr lang="en-US" dirty="0" smtClean="0"/>
              <a:t>Synopsis </a:t>
            </a:r>
            <a:endParaRPr lang="zh-CN" altLang="en-US" dirty="0" smtClean="0"/>
          </a:p>
          <a:p>
            <a:r>
              <a:rPr lang="en-US" dirty="0" err="1" smtClean="0"/>
              <a:t>int</a:t>
            </a:r>
            <a:r>
              <a:rPr lang="en-US" dirty="0" smtClean="0"/>
              <a:t> </a:t>
            </a:r>
            <a:r>
              <a:rPr lang="en-US" dirty="0" err="1" smtClean="0"/>
              <a:t>register_chrdev_region</a:t>
            </a:r>
            <a:r>
              <a:rPr lang="en-US" dirty="0" smtClean="0"/>
              <a:t> ( </a:t>
            </a:r>
            <a:r>
              <a:rPr lang="en-US" dirty="0" err="1" smtClean="0"/>
              <a:t>dev_t</a:t>
            </a:r>
            <a:r>
              <a:rPr lang="en-US" dirty="0" smtClean="0"/>
              <a:t>   from,   </a:t>
            </a:r>
            <a:endParaRPr lang="zh-CN" altLang="en-US" dirty="0" smtClean="0"/>
          </a:p>
          <a:p>
            <a:r>
              <a:rPr lang="en-US" dirty="0" smtClean="0"/>
              <a:t>  unsigned   count,   </a:t>
            </a:r>
            <a:endParaRPr lang="zh-CN" altLang="en-US" dirty="0" smtClean="0"/>
          </a:p>
          <a:p>
            <a:r>
              <a:rPr lang="en-US" dirty="0" smtClean="0"/>
              <a:t>  const char *   name);  </a:t>
            </a:r>
            <a:endParaRPr lang="zh-CN" altLang="en-US" dirty="0" smtClean="0"/>
          </a:p>
          <a:p>
            <a:r>
              <a:rPr lang="en-US" dirty="0" smtClean="0"/>
              <a:t> </a:t>
            </a:r>
            <a:endParaRPr lang="zh-CN" altLang="en-US" dirty="0" smtClean="0"/>
          </a:p>
          <a:p>
            <a:r>
              <a:rPr lang="en-US" dirty="0" smtClean="0"/>
              <a:t>Arguments </a:t>
            </a:r>
            <a:endParaRPr lang="zh-CN" altLang="en-US" dirty="0" smtClean="0"/>
          </a:p>
          <a:p>
            <a:r>
              <a:rPr lang="en-US" dirty="0" smtClean="0"/>
              <a:t>from </a:t>
            </a:r>
            <a:endParaRPr lang="zh-CN" altLang="en-US" dirty="0" smtClean="0"/>
          </a:p>
          <a:p>
            <a:r>
              <a:rPr lang="en-US" dirty="0" smtClean="0"/>
              <a:t>the first in the desired range of device numbers; must include the major number.  </a:t>
            </a:r>
            <a:endParaRPr lang="zh-CN" altLang="en-US" dirty="0" smtClean="0"/>
          </a:p>
          <a:p>
            <a:r>
              <a:rPr lang="en-US" dirty="0" smtClean="0"/>
              <a:t>count </a:t>
            </a:r>
            <a:endParaRPr lang="zh-CN" altLang="en-US" dirty="0" smtClean="0"/>
          </a:p>
          <a:p>
            <a:r>
              <a:rPr lang="en-US" dirty="0" smtClean="0"/>
              <a:t>the number of consecutive device numbers required  </a:t>
            </a:r>
            <a:endParaRPr lang="zh-CN" altLang="en-US" dirty="0" smtClean="0"/>
          </a:p>
          <a:p>
            <a:r>
              <a:rPr lang="en-US" dirty="0" smtClean="0"/>
              <a:t>name </a:t>
            </a:r>
            <a:endParaRPr lang="zh-CN" altLang="en-US" dirty="0" smtClean="0"/>
          </a:p>
          <a:p>
            <a:r>
              <a:rPr lang="en-US" dirty="0" smtClean="0"/>
              <a:t>the name of the device or driver.  </a:t>
            </a:r>
            <a:endParaRPr lang="zh-CN" altLang="en-US" dirty="0" smtClean="0"/>
          </a:p>
          <a:p>
            <a:r>
              <a:rPr lang="en-US" dirty="0" smtClean="0"/>
              <a:t>Description </a:t>
            </a:r>
            <a:endParaRPr lang="zh-CN" altLang="en-US" dirty="0" smtClean="0"/>
          </a:p>
          <a:p>
            <a:r>
              <a:rPr lang="en-US" dirty="0" smtClean="0"/>
              <a:t>Return value is zero on success, a negative error code on failure.   </a:t>
            </a:r>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② 使用</a:t>
            </a:r>
            <a:r>
              <a:rPr lang="en-US" dirty="0" err="1" smtClean="0"/>
              <a:t>kmalloc</a:t>
            </a:r>
            <a:r>
              <a:rPr lang="en-US" dirty="0" smtClean="0"/>
              <a:t>()</a:t>
            </a:r>
            <a:r>
              <a:rPr lang="zh-CN" altLang="en-US" dirty="0" smtClean="0"/>
              <a:t>分配</a:t>
            </a:r>
            <a:r>
              <a:rPr lang="en-US" dirty="0" smtClean="0"/>
              <a:t>scull pipe</a:t>
            </a:r>
            <a:r>
              <a:rPr lang="zh-CN" altLang="en-US" dirty="0" smtClean="0"/>
              <a:t>设备的数据结构。</a:t>
            </a:r>
          </a:p>
          <a:p>
            <a:pPr fontAlgn="ctr"/>
            <a:r>
              <a:rPr lang="zh-CN" altLang="en-US" dirty="0" smtClean="0"/>
              <a:t>③ 初始化</a:t>
            </a:r>
            <a:r>
              <a:rPr lang="en-US" dirty="0" smtClean="0"/>
              <a:t>scull pipe</a:t>
            </a:r>
            <a:r>
              <a:rPr lang="zh-CN" altLang="en-US" dirty="0" smtClean="0"/>
              <a:t>设备的数据结构中相关的域。</a:t>
            </a:r>
          </a:p>
          <a:p>
            <a:pPr fontAlgn="ctr"/>
            <a:r>
              <a:rPr lang="en-US" dirty="0" smtClean="0"/>
              <a:t>a</a:t>
            </a:r>
            <a:r>
              <a:rPr lang="zh-CN" altLang="en-US" dirty="0" smtClean="0"/>
              <a:t>．初始化</a:t>
            </a:r>
            <a:r>
              <a:rPr lang="en-US" dirty="0" err="1" smtClean="0"/>
              <a:t>inq</a:t>
            </a:r>
            <a:r>
              <a:rPr lang="zh-CN" altLang="en-US" dirty="0" smtClean="0"/>
              <a:t>域（调用</a:t>
            </a:r>
            <a:r>
              <a:rPr lang="en-US" dirty="0" err="1" smtClean="0"/>
              <a:t>init_waitqueue_head</a:t>
            </a:r>
            <a:r>
              <a:rPr lang="en-US" dirty="0" smtClean="0"/>
              <a:t>()</a:t>
            </a:r>
            <a:r>
              <a:rPr lang="zh-CN" altLang="en-US" dirty="0" smtClean="0"/>
              <a:t>）；</a:t>
            </a:r>
          </a:p>
          <a:p>
            <a:pPr fontAlgn="ctr"/>
            <a:r>
              <a:rPr lang="en-US" dirty="0" smtClean="0"/>
              <a:t>b</a:t>
            </a:r>
            <a:r>
              <a:rPr lang="zh-CN" altLang="en-US" dirty="0" smtClean="0"/>
              <a:t>．初始化</a:t>
            </a:r>
            <a:r>
              <a:rPr lang="en-US" dirty="0" err="1" smtClean="0"/>
              <a:t>outq</a:t>
            </a:r>
            <a:r>
              <a:rPr lang="zh-CN" altLang="en-US" dirty="0" smtClean="0"/>
              <a:t>域（调用</a:t>
            </a:r>
            <a:r>
              <a:rPr lang="en-US" dirty="0" err="1" smtClean="0"/>
              <a:t>init_waitqueue_head</a:t>
            </a:r>
            <a:r>
              <a:rPr lang="en-US" dirty="0" smtClean="0"/>
              <a:t>()</a:t>
            </a:r>
            <a:r>
              <a:rPr lang="zh-CN" altLang="en-US" dirty="0" smtClean="0"/>
              <a:t>）；</a:t>
            </a:r>
          </a:p>
          <a:p>
            <a:pPr fontAlgn="ctr"/>
            <a:r>
              <a:rPr lang="en-US" dirty="0" smtClean="0"/>
              <a:t>c</a:t>
            </a:r>
            <a:r>
              <a:rPr lang="zh-CN" altLang="en-US" dirty="0" smtClean="0"/>
              <a:t>．初始化</a:t>
            </a:r>
            <a:r>
              <a:rPr lang="en-US" dirty="0" err="1" smtClean="0"/>
              <a:t>sem</a:t>
            </a:r>
            <a:r>
              <a:rPr lang="zh-CN" altLang="en-US" dirty="0" smtClean="0"/>
              <a:t>域；</a:t>
            </a:r>
          </a:p>
          <a:p>
            <a:pPr fontAlgn="ctr"/>
            <a:r>
              <a:rPr lang="en-US" dirty="0" smtClean="0"/>
              <a:t>d</a:t>
            </a:r>
            <a:r>
              <a:rPr lang="zh-CN" altLang="en-US" dirty="0" smtClean="0"/>
              <a:t>．为</a:t>
            </a:r>
            <a:r>
              <a:rPr lang="en-US" dirty="0" smtClean="0"/>
              <a:t>scull pipe</a:t>
            </a:r>
            <a:r>
              <a:rPr lang="zh-CN" altLang="en-US" dirty="0" smtClean="0"/>
              <a:t>设备在内核里建立</a:t>
            </a:r>
            <a:r>
              <a:rPr lang="en-US" dirty="0" err="1" smtClean="0"/>
              <a:t>char_dev</a:t>
            </a:r>
            <a:r>
              <a:rPr lang="zh-CN" altLang="en-US" dirty="0" smtClean="0"/>
              <a:t>结构。</a:t>
            </a:r>
          </a:p>
          <a:p>
            <a:pPr fontAlgn="ctr"/>
            <a:r>
              <a:rPr lang="zh-CN" altLang="en-US" dirty="0" smtClean="0"/>
              <a:t>第</a:t>
            </a:r>
            <a:r>
              <a:rPr lang="en-US" dirty="0" smtClean="0"/>
              <a:t>2</a:t>
            </a:r>
            <a:r>
              <a:rPr lang="zh-CN" altLang="en-US" dirty="0" smtClean="0"/>
              <a:t>步，调用</a:t>
            </a:r>
            <a:r>
              <a:rPr lang="en-US" dirty="0" err="1" smtClean="0"/>
              <a:t>scull_p_cleanup</a:t>
            </a:r>
            <a:r>
              <a:rPr lang="en-US" dirty="0" smtClean="0"/>
              <a:t>()</a:t>
            </a:r>
            <a:r>
              <a:rPr lang="zh-CN" altLang="en-US" dirty="0" smtClean="0"/>
              <a:t>函数。</a:t>
            </a:r>
          </a:p>
          <a:p>
            <a:pPr fontAlgn="ctr"/>
            <a:r>
              <a:rPr lang="zh-CN" altLang="en-US" dirty="0" smtClean="0"/>
              <a:t>① 调用</a:t>
            </a:r>
            <a:r>
              <a:rPr lang="en-US" dirty="0" err="1" smtClean="0"/>
              <a:t>cdev_del</a:t>
            </a:r>
            <a:r>
              <a:rPr lang="en-US" dirty="0" smtClean="0"/>
              <a:t>()</a:t>
            </a:r>
            <a:r>
              <a:rPr lang="zh-CN" altLang="en-US" dirty="0" smtClean="0"/>
              <a:t>从内核删除</a:t>
            </a:r>
            <a:r>
              <a:rPr lang="en-US" dirty="0" smtClean="0"/>
              <a:t>scull pipe</a:t>
            </a:r>
            <a:r>
              <a:rPr lang="zh-CN" altLang="en-US" dirty="0" smtClean="0"/>
              <a:t>设备相应的</a:t>
            </a:r>
            <a:r>
              <a:rPr lang="en-US" dirty="0" err="1" smtClean="0"/>
              <a:t>cdev</a:t>
            </a:r>
            <a:r>
              <a:rPr lang="zh-CN" altLang="en-US" dirty="0" smtClean="0"/>
              <a:t>数据结构；</a:t>
            </a:r>
          </a:p>
          <a:p>
            <a:pPr fontAlgn="ctr"/>
            <a:r>
              <a:rPr lang="zh-CN" altLang="en-US" dirty="0" smtClean="0"/>
              <a:t>② 释放代表</a:t>
            </a:r>
            <a:r>
              <a:rPr lang="en-US" dirty="0" smtClean="0"/>
              <a:t>scull pipe</a:t>
            </a:r>
            <a:r>
              <a:rPr lang="zh-CN" altLang="en-US" dirty="0" smtClean="0"/>
              <a:t>设备的数据结构所占的内存；</a:t>
            </a:r>
          </a:p>
          <a:p>
            <a:pPr fontAlgn="ctr"/>
            <a:r>
              <a:rPr lang="zh-CN" altLang="en-US" dirty="0" smtClean="0"/>
              <a:t>③ 调用</a:t>
            </a:r>
            <a:r>
              <a:rPr lang="en-US" dirty="0" err="1" smtClean="0"/>
              <a:t>unregister_chrdev_region</a:t>
            </a:r>
            <a:r>
              <a:rPr lang="en-US" dirty="0" smtClean="0"/>
              <a:t>()</a:t>
            </a:r>
            <a:r>
              <a:rPr lang="zh-CN" altLang="en-US" dirty="0" smtClean="0"/>
              <a:t>函数释放分配的一系列设备号。</a:t>
            </a:r>
          </a:p>
          <a:p>
            <a:pPr fontAlgn="ctr"/>
            <a:r>
              <a:rPr lang="zh-CN" altLang="en-US" dirty="0" smtClean="0"/>
              <a:t>第</a:t>
            </a:r>
            <a:r>
              <a:rPr lang="en-US" dirty="0" smtClean="0"/>
              <a:t>3</a:t>
            </a:r>
            <a:r>
              <a:rPr lang="zh-CN" altLang="en-US" dirty="0" smtClean="0"/>
              <a:t>步，调用</a:t>
            </a:r>
            <a:r>
              <a:rPr lang="en-US" dirty="0" err="1" smtClean="0"/>
              <a:t>scull_p_ope</a:t>
            </a:r>
            <a:r>
              <a:rPr lang="zh-CN" altLang="en-US" dirty="0" smtClean="0"/>
              <a:t>函数。</a:t>
            </a:r>
          </a:p>
          <a:p>
            <a:pPr fontAlgn="ctr"/>
            <a:r>
              <a:rPr lang="en-US" dirty="0" smtClean="0"/>
              <a:t>Linux</a:t>
            </a:r>
            <a:r>
              <a:rPr lang="zh-CN" altLang="en-US" dirty="0" smtClean="0"/>
              <a:t>设备模型的目的是为内核建立起一个统一的设备模型，从而有一个对系统结构的一般性抽象描述。</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733754"/>
          </a:xfrm>
        </p:spPr>
        <p:txBody>
          <a:bodyPr>
            <a:normAutofit fontScale="92500" lnSpcReduction="10000"/>
          </a:bodyPr>
          <a:lstStyle/>
          <a:p>
            <a:r>
              <a:rPr lang="en-US" b="1" dirty="0" smtClean="0"/>
              <a:t>1</a:t>
            </a:r>
            <a:r>
              <a:rPr lang="zh-CN" altLang="en-US" b="1" dirty="0" smtClean="0"/>
              <a:t>．支持多种硬件平台</a:t>
            </a:r>
            <a:r>
              <a:rPr lang="en-US" b="1" dirty="0" smtClean="0"/>
              <a:t> </a:t>
            </a:r>
            <a:endParaRPr lang="zh-CN" altLang="en-US" b="1" dirty="0" smtClean="0"/>
          </a:p>
          <a:p>
            <a:pPr fontAlgn="ctr"/>
            <a:r>
              <a:rPr lang="zh-CN" altLang="en-US" dirty="0" smtClean="0"/>
              <a:t>由于嵌入式设备硬件平台的多样性，</a:t>
            </a:r>
            <a:r>
              <a:rPr lang="en-US" dirty="0" smtClean="0"/>
              <a:t>CPU</a:t>
            </a:r>
            <a:r>
              <a:rPr lang="zh-CN" altLang="en-US" dirty="0" smtClean="0"/>
              <a:t>芯片的快速更新，嵌入式操作系统要求支持常用的嵌入式</a:t>
            </a:r>
            <a:r>
              <a:rPr lang="en-US" dirty="0" smtClean="0"/>
              <a:t>CPU</a:t>
            </a:r>
            <a:r>
              <a:rPr lang="zh-CN" altLang="en-US" dirty="0" smtClean="0"/>
              <a:t>，如</a:t>
            </a:r>
            <a:r>
              <a:rPr lang="en-US" dirty="0" smtClean="0"/>
              <a:t>x86</a:t>
            </a:r>
            <a:r>
              <a:rPr lang="zh-CN" altLang="en-US" dirty="0" smtClean="0"/>
              <a:t>、</a:t>
            </a:r>
            <a:r>
              <a:rPr lang="en-US" dirty="0" smtClean="0"/>
              <a:t>ARM</a:t>
            </a:r>
            <a:r>
              <a:rPr lang="zh-CN" altLang="en-US" dirty="0" smtClean="0"/>
              <a:t>、</a:t>
            </a:r>
            <a:r>
              <a:rPr lang="en-US" dirty="0" smtClean="0"/>
              <a:t>MIPS</a:t>
            </a:r>
            <a:r>
              <a:rPr lang="zh-CN" altLang="en-US" dirty="0" smtClean="0"/>
              <a:t>、</a:t>
            </a:r>
            <a:r>
              <a:rPr lang="en-US" dirty="0" smtClean="0"/>
              <a:t>PowerPC</a:t>
            </a:r>
            <a:r>
              <a:rPr lang="zh-CN" altLang="en-US" dirty="0" smtClean="0"/>
              <a:t>等，并具有良好的可移植性。另外，还需要支持种类繁多的外部设备。</a:t>
            </a:r>
            <a:r>
              <a:rPr lang="en-US" dirty="0" smtClean="0"/>
              <a:t>Linux</a:t>
            </a:r>
            <a:r>
              <a:rPr lang="zh-CN" altLang="en-US" dirty="0" smtClean="0"/>
              <a:t>支持以上几乎所有的主流芯片，并且还在不断地被移植到新的芯片上。</a:t>
            </a:r>
          </a:p>
          <a:p>
            <a:r>
              <a:rPr lang="en-US" b="1" dirty="0" smtClean="0"/>
              <a:t>2</a:t>
            </a:r>
            <a:r>
              <a:rPr lang="zh-CN" altLang="en-US" b="1" dirty="0" smtClean="0"/>
              <a:t>．占有较少的硬件资源</a:t>
            </a:r>
          </a:p>
          <a:p>
            <a:pPr fontAlgn="ctr"/>
            <a:r>
              <a:rPr lang="zh-CN" altLang="en-US" dirty="0" smtClean="0"/>
              <a:t>由于多数嵌入式系统具有成本敏感性，处理器速度较低，存储器空间较少，这要求嵌入式操作系统体积小、速度快。</a:t>
            </a:r>
            <a:r>
              <a:rPr lang="en-US" dirty="0" smtClean="0"/>
              <a:t>Linux</a:t>
            </a:r>
            <a:r>
              <a:rPr lang="zh-CN" altLang="en-US" dirty="0" smtClean="0"/>
              <a:t>体系结构比较灵活，易于裁减，可以小到</a:t>
            </a:r>
            <a:r>
              <a:rPr lang="en-US" dirty="0" smtClean="0"/>
              <a:t>2M Flash</a:t>
            </a:r>
            <a:r>
              <a:rPr lang="zh-CN" altLang="en-US" dirty="0" smtClean="0"/>
              <a:t>或</a:t>
            </a:r>
            <a:r>
              <a:rPr lang="en-US" dirty="0" smtClean="0"/>
              <a:t>4M RAM</a:t>
            </a:r>
            <a:r>
              <a:rPr lang="zh-CN" altLang="en-US" dirty="0" smtClean="0"/>
              <a:t>。</a:t>
            </a:r>
          </a:p>
          <a:p>
            <a:endParaRPr lang="zh-CN" altLang="en-US" dirty="0" smtClean="0"/>
          </a:p>
          <a:p>
            <a:endParaRPr lang="zh-CN" altLang="en-US" dirty="0"/>
          </a:p>
        </p:txBody>
      </p:sp>
      <p:sp>
        <p:nvSpPr>
          <p:cNvPr id="2" name="标题 1"/>
          <p:cNvSpPr>
            <a:spLocks noGrp="1"/>
          </p:cNvSpPr>
          <p:nvPr>
            <p:ph type="title"/>
          </p:nvPr>
        </p:nvSpPr>
        <p:spPr/>
        <p:txBody>
          <a:bodyPr>
            <a:normAutofit/>
          </a:bodyPr>
          <a:lstStyle/>
          <a:p>
            <a:r>
              <a:rPr lang="en-US" dirty="0" smtClean="0"/>
              <a:t>Linux</a:t>
            </a:r>
            <a:r>
              <a:rPr lang="zh-CN" altLang="en-US" dirty="0" smtClean="0"/>
              <a:t>作为嵌入式操作系统的优势</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fontAlgn="ctr"/>
            <a:r>
              <a:rPr lang="zh-CN" altLang="en-US" dirty="0" smtClean="0"/>
              <a:t>现在内核使用设备模型支持多种不同的任务。</a:t>
            </a:r>
          </a:p>
          <a:p>
            <a:pPr fontAlgn="ctr"/>
            <a:r>
              <a:rPr lang="zh-CN" altLang="en-US" dirty="0" smtClean="0"/>
              <a:t>① 电源管理和系统关机：这些需要对系统结构的理解，设备模型使</a:t>
            </a:r>
            <a:r>
              <a:rPr lang="en-US" dirty="0" smtClean="0"/>
              <a:t>OS</a:t>
            </a:r>
            <a:r>
              <a:rPr lang="zh-CN" altLang="en-US" dirty="0" smtClean="0"/>
              <a:t>能以正确顺序遍历系统硬件。</a:t>
            </a:r>
          </a:p>
          <a:p>
            <a:pPr fontAlgn="ctr"/>
            <a:r>
              <a:rPr lang="zh-CN" altLang="en-US" dirty="0" smtClean="0"/>
              <a:t>② 与用户空间的通信：</a:t>
            </a:r>
            <a:r>
              <a:rPr lang="en-US" dirty="0" err="1" smtClean="0"/>
              <a:t>sysfs</a:t>
            </a:r>
            <a:r>
              <a:rPr lang="en-US" dirty="0" smtClean="0"/>
              <a:t> </a:t>
            </a:r>
            <a:r>
              <a:rPr lang="zh-CN" altLang="en-US" dirty="0" smtClean="0"/>
              <a:t>虚拟文件系统的实现与设备模型的紧密相关，并向外界展示它所表述的结构。向用户空间提供系统信息、改变操作参数的接口正越来越多地通过</a:t>
            </a:r>
            <a:r>
              <a:rPr lang="en-US" dirty="0" err="1" smtClean="0"/>
              <a:t>sysfs</a:t>
            </a:r>
            <a:r>
              <a:rPr lang="zh-CN" altLang="en-US" dirty="0" smtClean="0"/>
              <a:t>，也就是设备模型来完成。</a:t>
            </a:r>
          </a:p>
          <a:p>
            <a:pPr fontAlgn="ctr"/>
            <a:r>
              <a:rPr lang="zh-CN" altLang="en-US" dirty="0" smtClean="0"/>
              <a:t>③ 热插拔设备。</a:t>
            </a:r>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zh-CN" altLang="en-US" dirty="0" smtClean="0"/>
              <a:t>④ 设备类型：设备模型包括了将设备分类的机制，在一个更高的功能层上描述这些设备，并使设备对用户空间可见。</a:t>
            </a:r>
          </a:p>
          <a:p>
            <a:pPr fontAlgn="ctr"/>
            <a:r>
              <a:rPr lang="zh-CN" altLang="en-US" dirty="0" smtClean="0"/>
              <a:t>⑤ 对象生命周期：设备模型的实现需要创建一系列机制来处理对象的生命周期、对象间的关系和对象在用户空间的表示。</a:t>
            </a:r>
          </a:p>
          <a:p>
            <a:pPr fontAlgn="ctr"/>
            <a:r>
              <a:rPr lang="en-US" dirty="0" smtClean="0"/>
              <a:t>Linux</a:t>
            </a:r>
            <a:r>
              <a:rPr lang="zh-CN" altLang="en-US" dirty="0" smtClean="0"/>
              <a:t>设备模型是一个复杂的数据结构。但对模型的大部分来说，</a:t>
            </a:r>
            <a:r>
              <a:rPr lang="en-US" dirty="0" smtClean="0"/>
              <a:t>Linux</a:t>
            </a:r>
            <a:r>
              <a:rPr lang="zh-CN" altLang="en-US" dirty="0" smtClean="0"/>
              <a:t>设备模型代码会处理好这些关系，而不是把它们强加于驱动作者。模型隐藏于交互的背后，与设备模型的直接交互通常由总线级的逻辑和其他的内核子系统处理。所以许多驱动作者可完全忽略设备模型，并相信设备模型能处理好它所负责的事。</a:t>
            </a:r>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字符设备的驱动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当一个微处理器最初启动时，首先执行在一个预定地址处的指令，通常这个位置是只读内存，其中存放着系统初始化或引导程序，在</a:t>
            </a:r>
            <a:r>
              <a:rPr lang="en-US" dirty="0" smtClean="0"/>
              <a:t>PC</a:t>
            </a:r>
            <a:r>
              <a:rPr lang="zh-CN" altLang="en-US" dirty="0" smtClean="0"/>
              <a:t>中指的是</a:t>
            </a:r>
            <a:r>
              <a:rPr lang="en-US" dirty="0" smtClean="0"/>
              <a:t>BIOS</a:t>
            </a:r>
            <a:r>
              <a:rPr lang="zh-CN" altLang="en-US" dirty="0" smtClean="0"/>
              <a:t>。这些程序要执行低级的</a:t>
            </a:r>
            <a:r>
              <a:rPr lang="en-US" dirty="0" smtClean="0"/>
              <a:t>CPU</a:t>
            </a:r>
            <a:r>
              <a:rPr lang="zh-CN" altLang="en-US" dirty="0" smtClean="0"/>
              <a:t>初始化并配置其他硬件。</a:t>
            </a:r>
            <a:r>
              <a:rPr lang="en-US" dirty="0" smtClean="0"/>
              <a:t>BIOS</a:t>
            </a:r>
            <a:r>
              <a:rPr lang="zh-CN" altLang="en-US" dirty="0" smtClean="0"/>
              <a:t>接着判断出哪一个磁盘包含有操作系统，再把操作系统复制到</a:t>
            </a:r>
            <a:r>
              <a:rPr lang="en-US" dirty="0" smtClean="0"/>
              <a:t>RAM</a:t>
            </a:r>
            <a:r>
              <a:rPr lang="zh-CN" altLang="en-US" dirty="0" smtClean="0"/>
              <a:t>中，并把控制权交给操作系统。</a:t>
            </a:r>
          </a:p>
          <a:p>
            <a:r>
              <a:rPr lang="zh-CN" altLang="en-US" dirty="0" smtClean="0"/>
              <a:t>在一个嵌入式系统中，常常没有</a:t>
            </a:r>
            <a:r>
              <a:rPr lang="en-US" dirty="0" smtClean="0"/>
              <a:t>BIOS</a:t>
            </a:r>
            <a:r>
              <a:rPr lang="zh-CN" altLang="en-US" dirty="0" smtClean="0"/>
              <a:t>，这样就需要提供等价的启动代码。一个嵌入式系统的</a:t>
            </a:r>
            <a:r>
              <a:rPr lang="en-US" dirty="0" smtClean="0"/>
              <a:t>BIOS</a:t>
            </a:r>
            <a:r>
              <a:rPr lang="zh-CN" altLang="en-US" dirty="0" smtClean="0"/>
              <a:t>并不需要像</a:t>
            </a:r>
            <a:r>
              <a:rPr lang="en-US" dirty="0" smtClean="0"/>
              <a:t>PC</a:t>
            </a:r>
            <a:r>
              <a:rPr lang="zh-CN" altLang="en-US" dirty="0" smtClean="0"/>
              <a:t>引导程序，具有很多的灵活性，因此它通常仅需要处理一种硬件配置方案。这些代码虽然比较简单，但是由于要通过指令序列，将特定数写入指定硬件寄存器，所以在编写代码时需要特别注意。特别是一些关键</a:t>
            </a:r>
            <a:endParaRPr lang="zh-CN" altLang="en-US" dirty="0"/>
          </a:p>
        </p:txBody>
      </p:sp>
      <p:sp>
        <p:nvSpPr>
          <p:cNvPr id="3" name="标题 2"/>
          <p:cNvSpPr>
            <a:spLocks noGrp="1"/>
          </p:cNvSpPr>
          <p:nvPr>
            <p:ph type="title"/>
          </p:nvPr>
        </p:nvSpPr>
        <p:spPr/>
        <p:txBody>
          <a:bodyPr/>
          <a:lstStyle/>
          <a:p>
            <a:r>
              <a:rPr lang="zh-CN" altLang="en-US" dirty="0" smtClean="0"/>
              <a:t>嵌入式</a:t>
            </a:r>
            <a:r>
              <a:rPr lang="en-US" dirty="0" smtClean="0"/>
              <a:t>Linux</a:t>
            </a:r>
            <a:r>
              <a:rPr lang="zh-CN" altLang="en-US" dirty="0" smtClean="0"/>
              <a:t>引导过程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代码，编写的数值必须要符合用户的硬件系统并且要按照特定的启动顺序来完成。在大多数情况下，这些代码有一个最小化的加电自检模块，用以检查内存，让一些</a:t>
            </a:r>
            <a:r>
              <a:rPr lang="en-US" dirty="0" smtClean="0"/>
              <a:t>LED</a:t>
            </a:r>
            <a:r>
              <a:rPr lang="zh-CN" altLang="en-US" dirty="0" smtClean="0"/>
              <a:t>闪现一下，也可能探测一些其他让</a:t>
            </a:r>
            <a:r>
              <a:rPr lang="en-US" dirty="0" smtClean="0"/>
              <a:t>Linux</a:t>
            </a:r>
            <a:r>
              <a:rPr lang="zh-CN" altLang="en-US" dirty="0" smtClean="0"/>
              <a:t>操作系统启动和运行的必要硬件。这些启动代码是高度硬件专用型的，因而不具备移植性。</a:t>
            </a:r>
          </a:p>
          <a:p>
            <a:r>
              <a:rPr lang="zh-CN" altLang="en-US" dirty="0" smtClean="0"/>
              <a:t>在嵌入式系统中，首先要考虑的就是启动问题，即系统如何告知</a:t>
            </a:r>
            <a:r>
              <a:rPr lang="en-US" dirty="0" smtClean="0"/>
              <a:t>CPU</a:t>
            </a:r>
            <a:r>
              <a:rPr lang="zh-CN" altLang="en-US" dirty="0" smtClean="0"/>
              <a:t>启动位置以及启动方法。一般来说，嵌入式系统会提供多种启动方法。具有</a:t>
            </a:r>
            <a:r>
              <a:rPr lang="en-US" dirty="0" smtClean="0"/>
              <a:t>Flash ROM</a:t>
            </a:r>
            <a:r>
              <a:rPr lang="zh-CN" altLang="en-US" dirty="0" smtClean="0"/>
              <a:t>的系统具备有</a:t>
            </a:r>
            <a:r>
              <a:rPr lang="en-US" dirty="0" smtClean="0"/>
              <a:t>Flash</a:t>
            </a:r>
            <a:r>
              <a:rPr lang="zh-CN" altLang="en-US" dirty="0" smtClean="0"/>
              <a:t>启动的方式，也有直接从</a:t>
            </a:r>
            <a:r>
              <a:rPr lang="en-US" dirty="0" smtClean="0"/>
              <a:t>RAM</a:t>
            </a:r>
            <a:r>
              <a:rPr lang="zh-CN" altLang="en-US" dirty="0" smtClean="0"/>
              <a:t>中启动的方法。这些启动部分的工作主要由一个被称为</a:t>
            </a:r>
            <a:r>
              <a:rPr lang="en-US" dirty="0" err="1" smtClean="0"/>
              <a:t>bootloader</a:t>
            </a:r>
            <a:r>
              <a:rPr lang="zh-CN" altLang="en-US" dirty="0" smtClean="0"/>
              <a:t>的程序完成。目前，已经发展了许多引导</a:t>
            </a:r>
            <a:r>
              <a:rPr lang="en-US" dirty="0" smtClean="0"/>
              <a:t>Linux</a:t>
            </a:r>
            <a:r>
              <a:rPr lang="zh-CN" altLang="en-US" dirty="0" smtClean="0"/>
              <a:t>内核的</a:t>
            </a:r>
            <a:r>
              <a:rPr lang="en-US" dirty="0" err="1" smtClean="0"/>
              <a:t>bootloader</a:t>
            </a:r>
            <a:r>
              <a:rPr lang="zh-CN" altLang="en-US" dirty="0" smtClean="0"/>
              <a:t>程序，</a:t>
            </a:r>
            <a:r>
              <a:rPr lang="en-US" dirty="0" smtClean="0"/>
              <a:t>ARM</a:t>
            </a:r>
            <a:r>
              <a:rPr lang="zh-CN" altLang="en-US" dirty="0" smtClean="0"/>
              <a:t>体系有</a:t>
            </a:r>
            <a:r>
              <a:rPr lang="en-US" dirty="0" err="1" smtClean="0"/>
              <a:t>u_boot</a:t>
            </a:r>
            <a:r>
              <a:rPr lang="zh-CN" altLang="en-US" dirty="0" smtClean="0"/>
              <a:t>、</a:t>
            </a:r>
            <a:r>
              <a:rPr lang="en-US" dirty="0" err="1" smtClean="0"/>
              <a:t>armboot</a:t>
            </a:r>
            <a:r>
              <a:rPr lang="zh-CN" altLang="en-US" dirty="0" smtClean="0"/>
              <a:t>、</a:t>
            </a:r>
            <a:r>
              <a:rPr lang="en-US" dirty="0" smtClean="0"/>
              <a:t>blob</a:t>
            </a:r>
            <a:r>
              <a:rPr lang="zh-CN" altLang="en-US" dirty="0" smtClean="0"/>
              <a:t>和</a:t>
            </a:r>
            <a:r>
              <a:rPr lang="en-US" dirty="0" err="1" smtClean="0"/>
              <a:t>redboot</a:t>
            </a:r>
            <a:r>
              <a:rPr lang="zh-CN" altLang="en-US" dirty="0" smtClean="0"/>
              <a:t>。</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嵌入式</a:t>
            </a:r>
            <a:r>
              <a:rPr lang="en-US" dirty="0" smtClean="0"/>
              <a:t>Linux</a:t>
            </a:r>
            <a:r>
              <a:rPr lang="zh-CN" altLang="en-US" dirty="0" smtClean="0"/>
              <a:t>引导过程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fontAlgn="ctr"/>
            <a:r>
              <a:rPr lang="zh-CN" altLang="en-US" dirty="0" smtClean="0"/>
              <a:t>计算机软件分为系统软件和应用软件两大类：系统软件用于管理计算机本身和应用程序；应用软件是为满足用户特定需求而设计的软件。</a:t>
            </a:r>
          </a:p>
          <a:p>
            <a:pPr fontAlgn="ctr"/>
            <a:r>
              <a:rPr lang="zh-CN" altLang="en-US" dirty="0" smtClean="0"/>
              <a:t>操作系统（</a:t>
            </a:r>
            <a:r>
              <a:rPr lang="en-US" dirty="0" smtClean="0"/>
              <a:t>Operating System</a:t>
            </a:r>
            <a:r>
              <a:rPr lang="zh-CN" altLang="en-US" dirty="0" smtClean="0"/>
              <a:t>，</a:t>
            </a:r>
            <a:r>
              <a:rPr lang="en-US" dirty="0" smtClean="0"/>
              <a:t>OS</a:t>
            </a:r>
            <a:r>
              <a:rPr lang="zh-CN" altLang="en-US" dirty="0" smtClean="0"/>
              <a:t>）是最基本的系统软件，它和系统工具软件构成了系统软件。但给操作系统下定义是困难的，至今没有一个能公认的统一说法，以下列举了现今操作系统教材中常见的几种观察操作系统的角度。</a:t>
            </a:r>
          </a:p>
          <a:p>
            <a:pPr fontAlgn="ctr"/>
            <a:r>
              <a:rPr lang="zh-CN" altLang="en-US" dirty="0" smtClean="0"/>
              <a:t>① 自顶向下的角度。操作系统是对裸机的第</a:t>
            </a:r>
            <a:r>
              <a:rPr lang="en-US" dirty="0" smtClean="0"/>
              <a:t>1</a:t>
            </a:r>
            <a:r>
              <a:rPr lang="zh-CN" altLang="en-US" dirty="0" smtClean="0"/>
              <a:t>层软件，是对机器的第</a:t>
            </a:r>
            <a:r>
              <a:rPr lang="en-US" dirty="0" smtClean="0"/>
              <a:t>1</a:t>
            </a:r>
            <a:r>
              <a:rPr lang="zh-CN" altLang="en-US" dirty="0" smtClean="0"/>
              <a:t>次扩展，为用户提供了一台与实际硬件等价的虚拟机。</a:t>
            </a:r>
          </a:p>
          <a:p>
            <a:endParaRPr lang="zh-CN" altLang="en-US" dirty="0"/>
          </a:p>
        </p:txBody>
      </p:sp>
      <p:sp>
        <p:nvSpPr>
          <p:cNvPr id="2" name="标题 1"/>
          <p:cNvSpPr>
            <a:spLocks noGrp="1"/>
          </p:cNvSpPr>
          <p:nvPr>
            <p:ph type="title"/>
          </p:nvPr>
        </p:nvSpPr>
        <p:spPr/>
        <p:txBody>
          <a:bodyPr/>
          <a:lstStyle/>
          <a:p>
            <a:r>
              <a:rPr lang="zh-CN" altLang="en-US" dirty="0" smtClean="0"/>
              <a:t>操作系统</a:t>
            </a:r>
            <a:endParaRPr lang="zh-CN" altLang="en-US" dirty="0"/>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b="1" dirty="0" smtClean="0"/>
              <a:t>3</a:t>
            </a:r>
            <a:r>
              <a:rPr lang="zh-CN" altLang="en-US" b="1" dirty="0" smtClean="0"/>
              <a:t>．高可定制性</a:t>
            </a:r>
          </a:p>
          <a:p>
            <a:pPr fontAlgn="ctr"/>
            <a:r>
              <a:rPr lang="zh-CN" altLang="en-US" dirty="0" smtClean="0"/>
              <a:t>由于不同的嵌入式应用对系统要求各不相同，这要求嵌入式操作系统具备较高的可定制性，能够根据需要方便地增加和减少各项功能模块。这一点对于嵌入式领域至关重要，而</a:t>
            </a:r>
            <a:r>
              <a:rPr lang="en-US" dirty="0" smtClean="0"/>
              <a:t>Linux</a:t>
            </a:r>
            <a:r>
              <a:rPr lang="zh-CN" altLang="en-US" dirty="0" smtClean="0"/>
              <a:t>由于图形系统不在内核中，且支持模块机制，内核可根据需要加入或去掉功能。其外围工具拥有众多选择，由于可以自由修改源代码，具有极强的可定制性。</a:t>
            </a:r>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作为嵌入式操作系统的优势</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b="1" dirty="0" smtClean="0"/>
              <a:t>4</a:t>
            </a:r>
            <a:r>
              <a:rPr lang="zh-CN" altLang="en-US" b="1" dirty="0" smtClean="0"/>
              <a:t>．具有实时处理能力</a:t>
            </a:r>
          </a:p>
          <a:p>
            <a:pPr fontAlgn="ctr"/>
            <a:r>
              <a:rPr lang="zh-CN" altLang="en-US" dirty="0" smtClean="0"/>
              <a:t>实时应用分为硬实时和软实时两大类，嵌入式操作系统需要明确是否支持实时和支持哪一类实时应用，需要提供最坏情况响应时间为多长。</a:t>
            </a:r>
            <a:r>
              <a:rPr lang="en-US" dirty="0" smtClean="0"/>
              <a:t>Linux</a:t>
            </a:r>
            <a:r>
              <a:rPr lang="zh-CN" altLang="en-US" dirty="0" smtClean="0"/>
              <a:t>最初设计时没有考虑实时应用，但众多的实时</a:t>
            </a:r>
            <a:r>
              <a:rPr lang="en-US" dirty="0" smtClean="0"/>
              <a:t>Linux</a:t>
            </a:r>
            <a:r>
              <a:rPr lang="zh-CN" altLang="en-US" dirty="0" smtClean="0"/>
              <a:t>项目已使</a:t>
            </a:r>
            <a:r>
              <a:rPr lang="en-US" dirty="0" smtClean="0"/>
              <a:t>Linux</a:t>
            </a:r>
            <a:r>
              <a:rPr lang="zh-CN" altLang="en-US" dirty="0" smtClean="0"/>
              <a:t>具备了硬实时和软实时处理能力，硬实时有</a:t>
            </a:r>
            <a:r>
              <a:rPr lang="en-US" dirty="0" smtClean="0"/>
              <a:t>RT-Linux</a:t>
            </a:r>
            <a:r>
              <a:rPr lang="zh-CN" altLang="en-US" dirty="0" smtClean="0"/>
              <a:t>和</a:t>
            </a:r>
            <a:r>
              <a:rPr lang="en-US" dirty="0" smtClean="0"/>
              <a:t>RTAI</a:t>
            </a:r>
            <a:r>
              <a:rPr lang="zh-CN" altLang="en-US" dirty="0" smtClean="0"/>
              <a:t>，而版本为</a:t>
            </a:r>
            <a:r>
              <a:rPr lang="en-US" dirty="0" smtClean="0"/>
              <a:t>2.6</a:t>
            </a:r>
            <a:r>
              <a:rPr lang="zh-CN" altLang="en-US" dirty="0" smtClean="0"/>
              <a:t>的</a:t>
            </a:r>
            <a:r>
              <a:rPr lang="en-US" dirty="0" smtClean="0"/>
              <a:t>Linux</a:t>
            </a:r>
            <a:r>
              <a:rPr lang="zh-CN" altLang="en-US" dirty="0" smtClean="0"/>
              <a:t>中加入了可抢占核心，使得</a:t>
            </a:r>
            <a:r>
              <a:rPr lang="en-US" dirty="0" smtClean="0"/>
              <a:t>Linux</a:t>
            </a:r>
            <a:r>
              <a:rPr lang="zh-CN" altLang="en-US" dirty="0" smtClean="0"/>
              <a:t>具备了软实时处理能力，此外还有</a:t>
            </a:r>
            <a:r>
              <a:rPr lang="en-US" dirty="0" err="1" smtClean="0"/>
              <a:t>Timsys</a:t>
            </a:r>
            <a:r>
              <a:rPr lang="zh-CN" altLang="en-US" dirty="0" smtClean="0"/>
              <a:t>、</a:t>
            </a:r>
            <a:r>
              <a:rPr lang="en-US" dirty="0" err="1" smtClean="0"/>
              <a:t>Montavista</a:t>
            </a:r>
            <a:r>
              <a:rPr lang="zh-CN" altLang="en-US" dirty="0" smtClean="0"/>
              <a:t>等实时</a:t>
            </a:r>
            <a:r>
              <a:rPr lang="en-US" dirty="0" smtClean="0"/>
              <a:t>Linux</a:t>
            </a:r>
            <a:r>
              <a:rPr lang="zh-CN" altLang="en-US" dirty="0" smtClean="0"/>
              <a:t>实现。</a:t>
            </a:r>
            <a:r>
              <a:rPr lang="en-US" dirty="0" smtClean="0"/>
              <a:t>Linux</a:t>
            </a:r>
            <a:r>
              <a:rPr lang="zh-CN" altLang="en-US" dirty="0" smtClean="0"/>
              <a:t>自由开发模式的优点得到了充分的体现。</a:t>
            </a:r>
            <a:r>
              <a:rPr lang="en-US" dirty="0" smtClean="0"/>
              <a:t>RT-Linux</a:t>
            </a:r>
            <a:r>
              <a:rPr lang="zh-CN" altLang="en-US" dirty="0" smtClean="0"/>
              <a:t>已经在美国航天部门、印度军方等得到了广泛应用，还有</a:t>
            </a:r>
            <a:r>
              <a:rPr lang="en-US" dirty="0" err="1" smtClean="0"/>
              <a:t>Montavista</a:t>
            </a:r>
            <a:r>
              <a:rPr lang="zh-CN" altLang="en-US" dirty="0" smtClean="0"/>
              <a:t>和</a:t>
            </a:r>
            <a:r>
              <a:rPr lang="en-US" dirty="0" err="1" smtClean="0"/>
              <a:t>Timsys</a:t>
            </a:r>
            <a:r>
              <a:rPr lang="zh-CN" altLang="en-US" dirty="0" smtClean="0"/>
              <a:t>的实时</a:t>
            </a:r>
            <a:r>
              <a:rPr lang="en-US" dirty="0" smtClean="0"/>
              <a:t>Linux</a:t>
            </a:r>
            <a:r>
              <a:rPr lang="zh-CN" altLang="en-US" dirty="0" smtClean="0"/>
              <a:t>都有很多成功案例。</a:t>
            </a:r>
          </a:p>
          <a:p>
            <a:r>
              <a:rPr lang="en-US" b="1" dirty="0" smtClean="0"/>
              <a:t>5</a:t>
            </a:r>
            <a:r>
              <a:rPr lang="zh-CN" altLang="en-US" b="1" dirty="0" smtClean="0"/>
              <a:t>．具备强大的网络功能</a:t>
            </a:r>
          </a:p>
          <a:p>
            <a:pPr fontAlgn="ctr"/>
            <a:r>
              <a:rPr lang="zh-CN" altLang="en-US" dirty="0" smtClean="0"/>
              <a:t>现在越来越多的嵌入式设备需要具备网络功能。这要求嵌入式操作系统支持常用的网络协议和可靠的网络功能。</a:t>
            </a:r>
            <a:r>
              <a:rPr lang="en-US" dirty="0" smtClean="0"/>
              <a:t>Linux</a:t>
            </a:r>
            <a:r>
              <a:rPr lang="zh-CN" altLang="en-US" dirty="0" smtClean="0"/>
              <a:t>的网络功能经过几次改进，其效率、功能都很突出。且具有众多的网络工具，支持几乎所有常见的网络协议。这些使得</a:t>
            </a:r>
            <a:r>
              <a:rPr lang="en-US" dirty="0" smtClean="0"/>
              <a:t>Linux</a:t>
            </a:r>
            <a:r>
              <a:rPr lang="zh-CN" altLang="en-US" dirty="0" smtClean="0"/>
              <a:t>在网络设备中倍受青睐，很多防火墙、低端路由器等中使用的都是</a:t>
            </a:r>
            <a:r>
              <a:rPr lang="en-US" dirty="0" smtClean="0"/>
              <a:t>Linux</a:t>
            </a:r>
            <a:r>
              <a:rPr lang="zh-CN" altLang="en-US" dirty="0" smtClean="0"/>
              <a:t>。</a:t>
            </a:r>
          </a:p>
          <a:p>
            <a:endParaRPr lang="zh-CN" altLang="en-US" dirty="0"/>
          </a:p>
        </p:txBody>
      </p:sp>
      <p:sp>
        <p:nvSpPr>
          <p:cNvPr id="2" name="标题 1"/>
          <p:cNvSpPr>
            <a:spLocks noGrp="1"/>
          </p:cNvSpPr>
          <p:nvPr>
            <p:ph type="title"/>
          </p:nvPr>
        </p:nvSpPr>
        <p:spPr/>
        <p:txBody>
          <a:bodyPr>
            <a:normAutofit/>
          </a:bodyPr>
          <a:lstStyle/>
          <a:p>
            <a:r>
              <a:rPr lang="en-US" dirty="0" smtClean="0"/>
              <a:t>Linux</a:t>
            </a:r>
            <a:r>
              <a:rPr lang="zh-CN" altLang="en-US" dirty="0" smtClean="0"/>
              <a:t>作为嵌入式操作系统的优势</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当然，</a:t>
            </a:r>
            <a:r>
              <a:rPr lang="en-US" dirty="0" smtClean="0"/>
              <a:t>Linux</a:t>
            </a:r>
            <a:r>
              <a:rPr lang="zh-CN" altLang="en-US" dirty="0" smtClean="0"/>
              <a:t>作为嵌入式操作系统也存在着不足，主要表现在集成开发环境有待改善。一个完整的嵌入式系统的集成开发环境一般需要提供的工具是编译</a:t>
            </a:r>
            <a:r>
              <a:rPr lang="en-US" dirty="0" smtClean="0"/>
              <a:t>/</a:t>
            </a:r>
            <a:r>
              <a:rPr lang="zh-CN" altLang="en-US" dirty="0" smtClean="0"/>
              <a:t>连接器、内核调试</a:t>
            </a:r>
            <a:r>
              <a:rPr lang="en-US" dirty="0" smtClean="0"/>
              <a:t>/</a:t>
            </a:r>
            <a:r>
              <a:rPr lang="zh-CN" altLang="en-US" dirty="0" smtClean="0"/>
              <a:t>跟踪器和集成图形界面开发平台。其中集成图形界面开发平台包括编辑器、调试器、软件仿真器、监视器等。在</a:t>
            </a:r>
            <a:r>
              <a:rPr lang="en-US" dirty="0" smtClean="0"/>
              <a:t>Linux</a:t>
            </a:r>
            <a:r>
              <a:rPr lang="zh-CN" altLang="en-US" dirty="0" smtClean="0"/>
              <a:t>系统中，具有功能强大的</a:t>
            </a:r>
            <a:r>
              <a:rPr lang="en-US" dirty="0" err="1" smtClean="0"/>
              <a:t>gcc</a:t>
            </a:r>
            <a:r>
              <a:rPr lang="zh-CN" altLang="en-US" dirty="0" smtClean="0"/>
              <a:t>编译工具链，它使用基于</a:t>
            </a:r>
            <a:r>
              <a:rPr lang="en-US" dirty="0" smtClean="0"/>
              <a:t>GNU</a:t>
            </a:r>
            <a:r>
              <a:rPr lang="zh-CN" altLang="en-US" dirty="0" smtClean="0"/>
              <a:t>的调试器</a:t>
            </a:r>
            <a:r>
              <a:rPr lang="en-US" dirty="0" err="1" smtClean="0"/>
              <a:t>gbd</a:t>
            </a:r>
            <a:r>
              <a:rPr lang="zh-CN" altLang="en-US" dirty="0" smtClean="0"/>
              <a:t>的远程调试功能，一般由一台客户机运行调试程序调试宿主机的操作系统内核，在使用远程开发时还可以使用交叉平台的方式，如在</a:t>
            </a:r>
            <a:r>
              <a:rPr lang="en-US" dirty="0" smtClean="0"/>
              <a:t>Windows</a:t>
            </a:r>
            <a:r>
              <a:rPr lang="zh-CN" altLang="en-US" dirty="0" smtClean="0"/>
              <a:t>平台下的调试跟踪器对</a:t>
            </a:r>
            <a:r>
              <a:rPr lang="en-US" dirty="0" smtClean="0"/>
              <a:t>Linux</a:t>
            </a:r>
            <a:r>
              <a:rPr lang="zh-CN" altLang="en-US" dirty="0" smtClean="0"/>
              <a:t>的宿主系统做调试。但是</a:t>
            </a:r>
            <a:r>
              <a:rPr lang="en-US" dirty="0" smtClean="0"/>
              <a:t>Linux</a:t>
            </a:r>
            <a:r>
              <a:rPr lang="zh-CN" altLang="en-US" dirty="0" smtClean="0"/>
              <a:t>在基于图形界面的特定系统定制平台的研究上，与</a:t>
            </a:r>
            <a:r>
              <a:rPr lang="en-US" dirty="0" smtClean="0"/>
              <a:t>Windows</a:t>
            </a:r>
            <a:r>
              <a:rPr lang="zh-CN" altLang="en-US" dirty="0" smtClean="0"/>
              <a:t>操作系统相比还存在差距，因此，要使嵌入式</a:t>
            </a:r>
            <a:r>
              <a:rPr lang="en-US" dirty="0" smtClean="0"/>
              <a:t>Linux</a:t>
            </a:r>
            <a:r>
              <a:rPr lang="zh-CN" altLang="en-US" dirty="0" smtClean="0"/>
              <a:t>在嵌入式操作系统领域中的优势更加明显，整体集成开发环境还有待提高和完善。</a:t>
            </a:r>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作为嵌入式操作系统的优势</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fontAlgn="ctr"/>
            <a:r>
              <a:rPr lang="zh-CN" altLang="en-US" dirty="0" smtClean="0"/>
              <a:t>进程是</a:t>
            </a:r>
            <a:r>
              <a:rPr lang="en-US" dirty="0" smtClean="0"/>
              <a:t>UNIX</a:t>
            </a:r>
            <a:r>
              <a:rPr lang="zh-CN" altLang="en-US" dirty="0" smtClean="0"/>
              <a:t>操作系统最基本的抽象之一。一个进程就是处于执行期的程序（目标代码存放在某种存储介质上）。但进程并不仅仅局限于一段可执行代码，通常进程还包含其他资源，像用来存放全局变量的数据段（</a:t>
            </a:r>
            <a:r>
              <a:rPr lang="en-US" dirty="0" smtClean="0"/>
              <a:t>Text section</a:t>
            </a:r>
            <a:r>
              <a:rPr lang="zh-CN" altLang="en-US" dirty="0" smtClean="0"/>
              <a:t>）、打开的文件、挂起的信号等，当然还包含地址空间及一个或几个执行线程（</a:t>
            </a:r>
            <a:r>
              <a:rPr lang="en-US" dirty="0" smtClean="0"/>
              <a:t>Threads of </a:t>
            </a:r>
            <a:r>
              <a:rPr lang="en-US" dirty="0" err="1" smtClean="0"/>
              <a:t>exccution</a:t>
            </a:r>
            <a:r>
              <a:rPr lang="zh-CN" altLang="en-US" dirty="0" smtClean="0"/>
              <a:t>）。</a:t>
            </a:r>
          </a:p>
          <a:p>
            <a:pPr fontAlgn="ctr"/>
            <a:r>
              <a:rPr lang="zh-CN" altLang="en-US" dirty="0" smtClean="0"/>
              <a:t>执行线程，简称线程（</a:t>
            </a:r>
            <a:r>
              <a:rPr lang="en-US" dirty="0" smtClean="0"/>
              <a:t>Threads</a:t>
            </a:r>
            <a:r>
              <a:rPr lang="zh-CN" altLang="en-US" dirty="0" smtClean="0"/>
              <a:t>），是在进程中活动的对象。每个线程都拥有一个独立的程序计数器、进程栈和一组进程寄存器。内核调度的对象是线程，而不是进程。在传统的</a:t>
            </a:r>
            <a:r>
              <a:rPr lang="en-US" dirty="0" smtClean="0"/>
              <a:t>UNIX</a:t>
            </a:r>
            <a:r>
              <a:rPr lang="zh-CN" altLang="en-US" dirty="0" smtClean="0"/>
              <a:t>系统中，一个进程只包含一个线程，但现在的系统大多支持多线程应用程序。进程提供两种虚拟机制：虚拟处理器和虚拟内存。虽然实际上可能是许多进程正在分享一个处理器，但虚拟处理器给进程一种假象，让这些进程觉得自己在独享处理器。而虚拟内存使得进程在获取和使用内存时觉得自己拥有整个系统的所有内存资源。线程之间（包含在同一个进程中的线程）可以共享虚拟内存，但拥有各自的虚拟处理器。</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b="1" dirty="0" smtClean="0"/>
              <a:t>1</a:t>
            </a:r>
            <a:r>
              <a:rPr lang="zh-CN" altLang="en-US" b="1" dirty="0" smtClean="0"/>
              <a:t>．</a:t>
            </a:r>
            <a:r>
              <a:rPr lang="en-US" b="1" dirty="0" smtClean="0"/>
              <a:t>Linux</a:t>
            </a:r>
            <a:r>
              <a:rPr lang="zh-CN" altLang="en-US" b="1" dirty="0" smtClean="0"/>
              <a:t>进程的基础</a:t>
            </a:r>
          </a:p>
          <a:p>
            <a:pPr fontAlgn="ctr"/>
            <a:r>
              <a:rPr lang="zh-CN" altLang="en-US" dirty="0" smtClean="0"/>
              <a:t>（</a:t>
            </a:r>
            <a:r>
              <a:rPr lang="en-US" dirty="0" smtClean="0"/>
              <a:t>1</a:t>
            </a:r>
            <a:r>
              <a:rPr lang="zh-CN" altLang="en-US" dirty="0" smtClean="0"/>
              <a:t>）进程的基本概念</a:t>
            </a:r>
          </a:p>
          <a:p>
            <a:pPr fontAlgn="ctr"/>
            <a:r>
              <a:rPr lang="zh-CN" altLang="en-US" dirty="0" smtClean="0"/>
              <a:t>程序是为了完成某种任务而设计的软件，比如</a:t>
            </a:r>
            <a:r>
              <a:rPr lang="en-US" dirty="0" smtClean="0"/>
              <a:t>vi</a:t>
            </a:r>
            <a:r>
              <a:rPr lang="zh-CN" altLang="en-US" dirty="0" smtClean="0"/>
              <a:t>是程序。进程就是运行中的程序。一个运行着的程序，可能有多个进程，比如</a:t>
            </a:r>
            <a:r>
              <a:rPr lang="en-US" dirty="0" smtClean="0"/>
              <a:t>Web</a:t>
            </a:r>
            <a:r>
              <a:rPr lang="zh-CN" altLang="en-US" dirty="0" smtClean="0"/>
              <a:t>服务器是</a:t>
            </a:r>
            <a:r>
              <a:rPr lang="en-US" dirty="0" smtClean="0"/>
              <a:t>Apache</a:t>
            </a:r>
            <a:r>
              <a:rPr lang="zh-CN" altLang="en-US" dirty="0" smtClean="0"/>
              <a:t>服务器，当管理员启动服务后，可能会有好多人来访问，也就是说许多用户同时请求</a:t>
            </a:r>
            <a:r>
              <a:rPr lang="en-US" dirty="0" err="1" smtClean="0"/>
              <a:t>httpd</a:t>
            </a:r>
            <a:r>
              <a:rPr lang="zh-CN" altLang="en-US" dirty="0" smtClean="0"/>
              <a:t>服务，</a:t>
            </a:r>
            <a:r>
              <a:rPr lang="en-US" dirty="0" smtClean="0"/>
              <a:t>Apache</a:t>
            </a:r>
            <a:r>
              <a:rPr lang="zh-CN" altLang="en-US" dirty="0" smtClean="0"/>
              <a:t>服务器将会创建多个</a:t>
            </a:r>
            <a:r>
              <a:rPr lang="en-US" dirty="0" err="1" smtClean="0"/>
              <a:t>httpd</a:t>
            </a:r>
            <a:r>
              <a:rPr lang="zh-CN" altLang="en-US" dirty="0" smtClean="0"/>
              <a:t>进程来对其进行服务。</a:t>
            </a:r>
          </a:p>
          <a:p>
            <a:pPr fontAlgn="ctr"/>
            <a:r>
              <a:rPr lang="zh-CN" altLang="en-US" dirty="0" smtClean="0"/>
              <a:t>对于进程来说，可以看成是一个具有独立功能的程序关于某个数据集合的一次可以并发执行的运行活动，是处于活动状态的计算机程序。进程作为构成系统的基本细胞，不仅是系统内部独立运行的实体，而且是独立竞争资源的基本实体。了解进程的本质，对于理解、描述和设计操作系统有着极为重要的意义。了解进程的活动、状态，也有利于编制复杂程序。</a:t>
            </a:r>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1143000"/>
          </a:xfrm>
        </p:spPr>
        <p:txBody>
          <a:bodyPr>
            <a:normAutofit fontScale="90000"/>
          </a:bodyPr>
          <a:lstStyle/>
          <a:p>
            <a:r>
              <a:rPr lang="en-US" altLang="zh-CN" sz="4600" dirty="0" smtClean="0"/>
              <a:t/>
            </a:r>
            <a:br>
              <a:rPr lang="en-US" altLang="zh-CN" sz="4600" dirty="0" smtClean="0"/>
            </a:br>
            <a:r>
              <a:rPr lang="zh-CN" altLang="en-US" sz="4600" dirty="0" smtClean="0"/>
              <a:t>进程管理</a:t>
            </a:r>
            <a:r>
              <a:rPr lang="zh-CN" altLang="en-US" dirty="0" smtClean="0"/>
              <a:t/>
            </a:r>
            <a:br>
              <a:rPr lang="zh-CN" altLang="en-US" dirty="0" smtClean="0"/>
            </a:br>
            <a:endParaRPr lang="zh-CN" altLang="en-US" dirty="0"/>
          </a:p>
        </p:txBody>
      </p:sp>
      <p:sp>
        <p:nvSpPr>
          <p:cNvPr id="8" name="内容占位符 7"/>
          <p:cNvSpPr>
            <a:spLocks noGrp="1"/>
          </p:cNvSpPr>
          <p:nvPr>
            <p:ph idx="1"/>
          </p:nvPr>
        </p:nvSpPr>
        <p:spPr/>
        <p:txBody>
          <a:bodyPr>
            <a:normAutofit fontScale="92500"/>
          </a:bodyPr>
          <a:lstStyle/>
          <a:p>
            <a:pPr fontAlgn="ctr"/>
            <a:r>
              <a:rPr lang="zh-CN" altLang="en-US" dirty="0" smtClean="0"/>
              <a:t>（</a:t>
            </a:r>
            <a:r>
              <a:rPr lang="en-US" dirty="0" smtClean="0"/>
              <a:t>2</a:t>
            </a:r>
            <a:r>
              <a:rPr lang="zh-CN" altLang="en-US" dirty="0" smtClean="0"/>
              <a:t>）进程的属性</a:t>
            </a:r>
          </a:p>
          <a:p>
            <a:pPr fontAlgn="ctr"/>
            <a:r>
              <a:rPr lang="zh-CN" altLang="en-US" dirty="0" smtClean="0"/>
              <a:t>进程的定义：一个进程是一个程序的一次执行的过程；程序是静态的，它是一些保存在磁盘上的可执行的代码和数据集合；进程是一个动态的概念，它是</a:t>
            </a:r>
            <a:r>
              <a:rPr lang="en-US" dirty="0" smtClean="0"/>
              <a:t>Linux</a:t>
            </a:r>
            <a:r>
              <a:rPr lang="zh-CN" altLang="en-US" dirty="0" smtClean="0"/>
              <a:t>系统的基本的调度单位。一个进程由如下元素组成：</a:t>
            </a:r>
          </a:p>
          <a:p>
            <a:r>
              <a:rPr lang="en-US" dirty="0" smtClean="0"/>
              <a:t>●  </a:t>
            </a:r>
            <a:r>
              <a:rPr lang="zh-CN" altLang="en-US" dirty="0" smtClean="0"/>
              <a:t>程序读取的上、下文，它表示程序读取执行的状态；</a:t>
            </a:r>
          </a:p>
          <a:p>
            <a:r>
              <a:rPr lang="en-US" dirty="0" smtClean="0"/>
              <a:t>●  </a:t>
            </a:r>
            <a:r>
              <a:rPr lang="zh-CN" altLang="en-US" dirty="0" smtClean="0"/>
              <a:t>程序当前执行的目录；</a:t>
            </a:r>
          </a:p>
          <a:p>
            <a:r>
              <a:rPr lang="en-US" dirty="0" smtClean="0"/>
              <a:t>●  </a:t>
            </a:r>
            <a:r>
              <a:rPr lang="zh-CN" altLang="en-US" dirty="0" smtClean="0"/>
              <a:t>程序服务的文件和目录；</a:t>
            </a:r>
          </a:p>
          <a:p>
            <a:r>
              <a:rPr lang="en-US" dirty="0" smtClean="0"/>
              <a:t>●  </a:t>
            </a:r>
            <a:r>
              <a:rPr lang="zh-CN" altLang="en-US" dirty="0" smtClean="0"/>
              <a:t>程序访问的权限；</a:t>
            </a:r>
          </a:p>
          <a:p>
            <a:r>
              <a:rPr lang="en-US" dirty="0" smtClean="0"/>
              <a:t>●  </a:t>
            </a:r>
            <a:r>
              <a:rPr lang="zh-CN" altLang="en-US" dirty="0" smtClean="0"/>
              <a:t>内存和其他分配给进程的系统资源。</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8" name="内容占位符 7"/>
          <p:cNvSpPr>
            <a:spLocks noGrp="1"/>
          </p:cNvSpPr>
          <p:nvPr>
            <p:ph idx="1"/>
          </p:nvPr>
        </p:nvSpPr>
        <p:spPr/>
        <p:txBody>
          <a:bodyPr>
            <a:normAutofit fontScale="92500" lnSpcReduction="20000"/>
          </a:bodyPr>
          <a:lstStyle/>
          <a:p>
            <a:pPr fontAlgn="ctr"/>
            <a:r>
              <a:rPr lang="zh-CN" altLang="en-US" dirty="0" smtClean="0"/>
              <a:t>（</a:t>
            </a:r>
            <a:r>
              <a:rPr lang="en-US" dirty="0" smtClean="0"/>
              <a:t>3</a:t>
            </a:r>
            <a:r>
              <a:rPr lang="zh-CN" altLang="en-US" dirty="0" smtClean="0"/>
              <a:t>）理解</a:t>
            </a:r>
            <a:r>
              <a:rPr lang="en-US" dirty="0" smtClean="0"/>
              <a:t>Linux</a:t>
            </a:r>
            <a:r>
              <a:rPr lang="zh-CN" altLang="en-US" dirty="0" smtClean="0"/>
              <a:t>下进程的结构</a:t>
            </a:r>
          </a:p>
          <a:p>
            <a:r>
              <a:rPr lang="zh-CN" altLang="en-US" dirty="0" smtClean="0"/>
              <a:t>图</a:t>
            </a:r>
            <a:r>
              <a:rPr lang="en-US" dirty="0" smtClean="0"/>
              <a:t>5-2  Linux</a:t>
            </a:r>
            <a:r>
              <a:rPr lang="zh-CN" altLang="en-US" dirty="0" smtClean="0"/>
              <a:t>下进程的结构</a:t>
            </a:r>
          </a:p>
          <a:p>
            <a:r>
              <a:rPr lang="en-US" dirty="0" smtClean="0"/>
              <a:t> </a:t>
            </a:r>
            <a:endParaRPr lang="zh-CN" altLang="en-US" dirty="0" smtClean="0"/>
          </a:p>
          <a:p>
            <a:pPr fontAlgn="ctr"/>
            <a:r>
              <a:rPr lang="en-US" dirty="0" smtClean="0"/>
              <a:t>Linux</a:t>
            </a:r>
            <a:r>
              <a:rPr lang="zh-CN" altLang="en-US" dirty="0" smtClean="0"/>
              <a:t>中一个进程在内存里有</a:t>
            </a:r>
            <a:r>
              <a:rPr lang="en-US" dirty="0" smtClean="0"/>
              <a:t>3</a:t>
            </a:r>
            <a:r>
              <a:rPr lang="zh-CN" altLang="en-US" dirty="0" smtClean="0"/>
              <a:t>部分数据，即“数据段”、“堆栈段”和“代码段”。基于</a:t>
            </a:r>
            <a:r>
              <a:rPr lang="en-US" dirty="0" smtClean="0"/>
              <a:t>I386</a:t>
            </a:r>
            <a:r>
              <a:rPr lang="zh-CN" altLang="en-US" dirty="0" smtClean="0"/>
              <a:t>兼容的中央处理器，都有上述</a:t>
            </a:r>
            <a:r>
              <a:rPr lang="en-US" dirty="0" smtClean="0"/>
              <a:t>3</a:t>
            </a:r>
            <a:r>
              <a:rPr lang="zh-CN" altLang="en-US" dirty="0" smtClean="0"/>
              <a:t>种段寄存器，以方便操作系统的运行，如图</a:t>
            </a:r>
            <a:r>
              <a:rPr lang="en-US" dirty="0" smtClean="0"/>
              <a:t>5-2</a:t>
            </a:r>
            <a:r>
              <a:rPr lang="zh-CN" altLang="en-US" dirty="0" smtClean="0"/>
              <a:t>所示。 代码段是存放了程序代码的数据，假如机器中有数个进程运行相同的一个程序，那么它们就可以使用同一个代码段。而数据段则存放程序的全局变量、常数及动态数据分配的数据空间。堆栈段存放的就是子程序的返回地址、子程序的参数及程序的局部变量。堆栈段包含在进程控制块（</a:t>
            </a:r>
            <a:r>
              <a:rPr lang="en-US" dirty="0" smtClean="0"/>
              <a:t>Process Control Block</a:t>
            </a:r>
            <a:r>
              <a:rPr lang="zh-CN" altLang="en-US" dirty="0" smtClean="0"/>
              <a:t>，</a:t>
            </a:r>
            <a:r>
              <a:rPr lang="en-US" dirty="0" smtClean="0"/>
              <a:t>PCB</a:t>
            </a:r>
            <a:r>
              <a:rPr lang="zh-CN" altLang="en-US" dirty="0" smtClean="0"/>
              <a:t>）中。</a:t>
            </a:r>
            <a:r>
              <a:rPr lang="en-US" dirty="0" smtClean="0"/>
              <a:t>PCB</a:t>
            </a:r>
            <a:r>
              <a:rPr lang="zh-CN" altLang="en-US" dirty="0" smtClean="0"/>
              <a:t>处于进程核心堆栈的底部，不需要额外分配空间。</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7" name="内容占位符 6"/>
          <p:cNvSpPr>
            <a:spLocks noGrp="1"/>
          </p:cNvSpPr>
          <p:nvPr>
            <p:ph idx="1"/>
          </p:nvPr>
        </p:nvSpPr>
        <p:spPr>
          <a:xfrm>
            <a:off x="457200" y="1214422"/>
            <a:ext cx="8229600" cy="4792869"/>
          </a:xfrm>
        </p:spPr>
        <p:txBody>
          <a:bodyPr>
            <a:normAutofit fontScale="70000" lnSpcReduction="20000"/>
          </a:bodyPr>
          <a:lstStyle/>
          <a:p>
            <a:pPr fontAlgn="ctr"/>
            <a:r>
              <a:rPr lang="zh-CN" altLang="en-US" dirty="0" smtClean="0"/>
              <a:t>（</a:t>
            </a:r>
            <a:r>
              <a:rPr lang="en-US" dirty="0" smtClean="0"/>
              <a:t>4</a:t>
            </a:r>
            <a:r>
              <a:rPr lang="zh-CN" altLang="en-US" dirty="0" smtClean="0"/>
              <a:t>）进程状态</a:t>
            </a:r>
          </a:p>
          <a:p>
            <a:pPr fontAlgn="ctr"/>
            <a:r>
              <a:rPr lang="zh-CN" altLang="en-US" dirty="0" smtClean="0"/>
              <a:t>进程状态是指进程在生存周期中的各种状态及状态的转换。下面是</a:t>
            </a:r>
            <a:r>
              <a:rPr lang="en-US" dirty="0" smtClean="0"/>
              <a:t>Linux</a:t>
            </a:r>
            <a:r>
              <a:rPr lang="zh-CN" altLang="en-US" dirty="0" smtClean="0"/>
              <a:t>系统的进程状态模型的各种状态。</a:t>
            </a:r>
          </a:p>
          <a:p>
            <a:r>
              <a:rPr lang="en-US" dirty="0" smtClean="0"/>
              <a:t>●  </a:t>
            </a:r>
            <a:r>
              <a:rPr lang="zh-CN" altLang="en-US" dirty="0" smtClean="0"/>
              <a:t>用户状态：进程在用户状态下运行的状态。</a:t>
            </a:r>
          </a:p>
          <a:p>
            <a:r>
              <a:rPr lang="en-US" dirty="0" smtClean="0"/>
              <a:t>●  </a:t>
            </a:r>
            <a:r>
              <a:rPr lang="zh-CN" altLang="en-US" dirty="0" smtClean="0"/>
              <a:t>内核状态：进程在内核状态下运行的状态。</a:t>
            </a:r>
          </a:p>
          <a:p>
            <a:r>
              <a:rPr lang="en-US" dirty="0" smtClean="0"/>
              <a:t>●  </a:t>
            </a:r>
            <a:r>
              <a:rPr lang="zh-CN" altLang="en-US" dirty="0" smtClean="0"/>
              <a:t>内存中就绪：进程没有执行，但处于就绪状态，只要内核调度它，就可以执行。</a:t>
            </a:r>
          </a:p>
          <a:p>
            <a:r>
              <a:rPr lang="en-US" dirty="0" smtClean="0"/>
              <a:t>●  </a:t>
            </a:r>
            <a:r>
              <a:rPr lang="zh-CN" altLang="en-US" dirty="0" smtClean="0"/>
              <a:t>内存中睡眠：进程正在睡眠并且进程存储在内存中，没有被交换到</a:t>
            </a:r>
            <a:r>
              <a:rPr lang="en-US" dirty="0" smtClean="0"/>
              <a:t>SWAP</a:t>
            </a:r>
            <a:r>
              <a:rPr lang="zh-CN" altLang="en-US" dirty="0" smtClean="0"/>
              <a:t>设备。</a:t>
            </a:r>
          </a:p>
          <a:p>
            <a:r>
              <a:rPr lang="en-US" dirty="0" smtClean="0"/>
              <a:t>●  </a:t>
            </a:r>
            <a:r>
              <a:rPr lang="zh-CN" altLang="en-US" dirty="0" smtClean="0"/>
              <a:t>就绪且换出：进程处于就绪状态，但是必须把它换入内存，内核才能再次调度它运行。</a:t>
            </a:r>
          </a:p>
          <a:p>
            <a:r>
              <a:rPr lang="en-US" dirty="0" smtClean="0"/>
              <a:t>●  </a:t>
            </a:r>
            <a:r>
              <a:rPr lang="zh-CN" altLang="en-US" dirty="0" smtClean="0"/>
              <a:t>睡眠且换出：进程正在睡眠，且被换出内存。</a:t>
            </a:r>
          </a:p>
          <a:p>
            <a:r>
              <a:rPr lang="en-US" dirty="0" smtClean="0"/>
              <a:t>●  </a:t>
            </a:r>
            <a:r>
              <a:rPr lang="zh-CN" altLang="en-US" dirty="0" smtClean="0"/>
              <a:t>被抢先：进程从内核状态返回用户状态时，内核抢先于它做了上下文切换，调度了另一个进程，原先这个进程就处于被抢先状态。</a:t>
            </a:r>
          </a:p>
          <a:p>
            <a:r>
              <a:rPr lang="en-US" dirty="0" smtClean="0"/>
              <a:t>●  </a:t>
            </a:r>
            <a:r>
              <a:rPr lang="zh-CN" altLang="en-US" dirty="0" smtClean="0"/>
              <a:t>创建状态：进程刚被创建。该进程存在，但既不是就绪状态，也不是睡眠状态。这个状态是除了进程</a:t>
            </a:r>
            <a:r>
              <a:rPr lang="en-US" dirty="0" smtClean="0"/>
              <a:t>0</a:t>
            </a:r>
            <a:r>
              <a:rPr lang="zh-CN" altLang="en-US" dirty="0" smtClean="0"/>
              <a:t>以外的所有进程的最初状态。</a:t>
            </a:r>
          </a:p>
          <a:p>
            <a:r>
              <a:rPr lang="en-US" dirty="0" smtClean="0"/>
              <a:t>●  </a:t>
            </a:r>
            <a:r>
              <a:rPr lang="zh-CN" altLang="en-US" dirty="0" smtClean="0"/>
              <a:t>僵死状态（</a:t>
            </a:r>
            <a:r>
              <a:rPr lang="en-US" dirty="0" smtClean="0"/>
              <a:t>zombie</a:t>
            </a:r>
            <a:r>
              <a:rPr lang="zh-CN" altLang="en-US" dirty="0" smtClean="0"/>
              <a:t>）：进程调用</a:t>
            </a:r>
            <a:r>
              <a:rPr lang="en-US" dirty="0" smtClean="0"/>
              <a:t>exit</a:t>
            </a:r>
            <a:r>
              <a:rPr lang="zh-CN" altLang="en-US" dirty="0" smtClean="0"/>
              <a:t>结束，进程不再存在，但在进程表项中仍有记录，该记录可由父进程收集。</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fontAlgn="ctr"/>
            <a:r>
              <a:rPr lang="zh-CN" altLang="en-US" dirty="0" smtClean="0"/>
              <a:t>（</a:t>
            </a:r>
            <a:r>
              <a:rPr lang="en-US" dirty="0" smtClean="0"/>
              <a:t>1</a:t>
            </a:r>
            <a:r>
              <a:rPr lang="zh-CN" altLang="en-US" dirty="0" smtClean="0"/>
              <a:t>）进程的创建与结束</a:t>
            </a:r>
          </a:p>
          <a:p>
            <a:pPr fontAlgn="ctr"/>
            <a:r>
              <a:rPr lang="zh-CN" altLang="en-US" dirty="0" smtClean="0"/>
              <a:t>在</a:t>
            </a:r>
            <a:r>
              <a:rPr lang="en-US" dirty="0" smtClean="0"/>
              <a:t>Linux</a:t>
            </a:r>
            <a:r>
              <a:rPr lang="zh-CN" altLang="en-US" dirty="0" smtClean="0"/>
              <a:t>系统中，通常使用</a:t>
            </a:r>
            <a:r>
              <a:rPr lang="en-US" dirty="0" smtClean="0"/>
              <a:t>fork( )</a:t>
            </a:r>
            <a:r>
              <a:rPr lang="zh-CN" altLang="en-US" dirty="0" smtClean="0"/>
              <a:t>系统调用用来复制一个现有进程，从而创建一个全新的进程。被复制的进程被称为父进程，新产生的进程被称为子进程。</a:t>
            </a:r>
            <a:r>
              <a:rPr lang="en-US" dirty="0" smtClean="0"/>
              <a:t>fork</a:t>
            </a:r>
            <a:r>
              <a:rPr lang="zh-CN" altLang="en-US" dirty="0" smtClean="0"/>
              <a:t>一词在英文中是“分叉”的意思，同样</a:t>
            </a:r>
            <a:r>
              <a:rPr lang="en-US" dirty="0" smtClean="0"/>
              <a:t>fork( )</a:t>
            </a:r>
            <a:r>
              <a:rPr lang="zh-CN" altLang="en-US" dirty="0" smtClean="0"/>
              <a:t>调用也起到一个“分叉”的作用，如果系统中只提供</a:t>
            </a:r>
            <a:r>
              <a:rPr lang="en-US" dirty="0" smtClean="0"/>
              <a:t>fork( )</a:t>
            </a:r>
            <a:r>
              <a:rPr lang="zh-CN" altLang="en-US" dirty="0" smtClean="0"/>
              <a:t>调用，那么整个操作系统的所有进程都只能运行同一个程序了，因为其代码段都是复制或者共享的。</a:t>
            </a:r>
            <a:r>
              <a:rPr lang="en-US" dirty="0" smtClean="0"/>
              <a:t>Linux</a:t>
            </a:r>
            <a:r>
              <a:rPr lang="zh-CN" altLang="en-US" dirty="0" smtClean="0"/>
              <a:t>为了创建进程运行新的程序，又提供了</a:t>
            </a:r>
            <a:r>
              <a:rPr lang="en-US" dirty="0" err="1" smtClean="0"/>
              <a:t>execve</a:t>
            </a:r>
            <a:r>
              <a:rPr lang="en-US" dirty="0" smtClean="0"/>
              <a:t>( )</a:t>
            </a:r>
            <a:r>
              <a:rPr lang="zh-CN" altLang="en-US" dirty="0" smtClean="0"/>
              <a:t>系统调用。进程的结束可以使用</a:t>
            </a:r>
            <a:r>
              <a:rPr lang="en-US" dirty="0" smtClean="0"/>
              <a:t>exit( )</a:t>
            </a:r>
            <a:r>
              <a:rPr lang="zh-CN" altLang="en-US" dirty="0" smtClean="0"/>
              <a:t>系统调用，无论在执行到什么位置，只要执行到</a:t>
            </a:r>
            <a:r>
              <a:rPr lang="en-US" dirty="0" smtClean="0"/>
              <a:t>exit</a:t>
            </a:r>
            <a:r>
              <a:rPr lang="zh-CN" altLang="en-US" dirty="0" smtClean="0"/>
              <a:t>系统调用，进程会停止所有操作并将其占用的资源释放掉。</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fontAlgn="ctr"/>
            <a:r>
              <a:rPr lang="zh-CN" altLang="en-US" dirty="0" smtClean="0"/>
              <a:t>（</a:t>
            </a:r>
            <a:r>
              <a:rPr lang="en-US" dirty="0" smtClean="0"/>
              <a:t>2</a:t>
            </a:r>
            <a:r>
              <a:rPr lang="zh-CN" altLang="en-US" dirty="0" smtClean="0"/>
              <a:t>）进程的组成</a:t>
            </a:r>
          </a:p>
          <a:p>
            <a:pPr fontAlgn="ctr"/>
            <a:r>
              <a:rPr lang="zh-CN" altLang="en-US" dirty="0" smtClean="0"/>
              <a:t>在</a:t>
            </a:r>
            <a:r>
              <a:rPr lang="en-US" dirty="0" smtClean="0"/>
              <a:t>Linux</a:t>
            </a:r>
            <a:r>
              <a:rPr lang="zh-CN" altLang="en-US" dirty="0" smtClean="0"/>
              <a:t>中，进程是以进程号（</a:t>
            </a:r>
            <a:r>
              <a:rPr lang="en-US" dirty="0" smtClean="0"/>
              <a:t>Process ID</a:t>
            </a:r>
            <a:r>
              <a:rPr lang="zh-CN" altLang="en-US" dirty="0" smtClean="0"/>
              <a:t>，</a:t>
            </a:r>
            <a:r>
              <a:rPr lang="en-US" dirty="0" smtClean="0"/>
              <a:t>PID</a:t>
            </a:r>
            <a:r>
              <a:rPr lang="zh-CN" altLang="en-US" dirty="0" smtClean="0"/>
              <a:t>）作为标示。任何对进程进行的操作都要给与其相应的</a:t>
            </a:r>
            <a:r>
              <a:rPr lang="en-US" dirty="0" smtClean="0"/>
              <a:t>PID</a:t>
            </a:r>
            <a:r>
              <a:rPr lang="zh-CN" altLang="en-US" dirty="0" smtClean="0"/>
              <a:t>。每个进程都属于一个用户，进程要配备其所属的用户编号（</a:t>
            </a:r>
            <a:r>
              <a:rPr lang="en-US" dirty="0" smtClean="0"/>
              <a:t>UID</a:t>
            </a:r>
            <a:r>
              <a:rPr lang="zh-CN" altLang="en-US" dirty="0" smtClean="0"/>
              <a:t>）。此外，每个进程都属于多个用户组，所以进程还要配备其归属的用户组编号（</a:t>
            </a:r>
            <a:r>
              <a:rPr lang="en-US" dirty="0" smtClean="0"/>
              <a:t>GID</a:t>
            </a:r>
            <a:r>
              <a:rPr lang="zh-CN" altLang="en-US" dirty="0" smtClean="0"/>
              <a:t>）的数组。</a:t>
            </a:r>
          </a:p>
          <a:p>
            <a:pPr fontAlgn="ctr"/>
            <a:r>
              <a:rPr lang="zh-CN" altLang="en-US" dirty="0" smtClean="0"/>
              <a:t>进程运行的环境成为进程上、下文。</a:t>
            </a:r>
            <a:r>
              <a:rPr lang="en-US" dirty="0" smtClean="0"/>
              <a:t>Linux</a:t>
            </a:r>
            <a:r>
              <a:rPr lang="zh-CN" altLang="en-US" dirty="0" smtClean="0"/>
              <a:t>中进程的上、下文由进程控制块（</a:t>
            </a:r>
            <a:r>
              <a:rPr lang="en-US" dirty="0" smtClean="0"/>
              <a:t>Process Control Block</a:t>
            </a:r>
            <a:r>
              <a:rPr lang="zh-CN" altLang="en-US" dirty="0" smtClean="0"/>
              <a:t>，</a:t>
            </a:r>
            <a:r>
              <a:rPr lang="en-US" dirty="0" smtClean="0"/>
              <a:t>PCB</a:t>
            </a:r>
            <a:r>
              <a:rPr lang="zh-CN" altLang="en-US" dirty="0" smtClean="0"/>
              <a:t>）、正文段、数据段以及用户堆栈组成。其中，正文段存放该进程的可执行代码，数据段存放进程中静态产生的数据结构，而</a:t>
            </a:r>
            <a:r>
              <a:rPr lang="en-US" dirty="0" smtClean="0"/>
              <a:t>PCB</a:t>
            </a:r>
            <a:r>
              <a:rPr lang="zh-CN" altLang="en-US" dirty="0" smtClean="0"/>
              <a:t>包括进程的编号、状态、优先级以及正文段和数据段中数据分布的大概情况。</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zh-CN" altLang="en-US" dirty="0" smtClean="0"/>
              <a:t>② 自底向上的角度。操作系统是资源管理，在相互竞争的程序之间有序地控制对处理器、存储器以及其他</a:t>
            </a:r>
            <a:r>
              <a:rPr lang="en-US" dirty="0" smtClean="0"/>
              <a:t>I/O</a:t>
            </a:r>
            <a:r>
              <a:rPr lang="zh-CN" altLang="en-US" dirty="0" smtClean="0"/>
              <a:t>接口设备的分配。</a:t>
            </a:r>
          </a:p>
          <a:p>
            <a:pPr fontAlgn="ctr"/>
            <a:r>
              <a:rPr lang="zh-CN" altLang="en-US" dirty="0" smtClean="0"/>
              <a:t>③ 软件分类角度。操作系统是最基本的系统软件，它控制着计算机所有的资源并提供应用程序开发的接口。</a:t>
            </a:r>
          </a:p>
          <a:p>
            <a:pPr fontAlgn="ctr"/>
            <a:r>
              <a:rPr lang="zh-CN" altLang="en-US" dirty="0" smtClean="0"/>
              <a:t>④ 系统管理员角度。操作系统合理地组织管理了计算机系统的工作流程，使之能为多个用户提供安全高效的计算机资源共享。</a:t>
            </a:r>
          </a:p>
          <a:p>
            <a:pPr fontAlgn="ctr"/>
            <a:r>
              <a:rPr lang="zh-CN" altLang="en-US" dirty="0" smtClean="0"/>
              <a:t>⑤ 程序员角度（即从操作系统产生的角度）。操作系统是将程序员从复杂的硬件控制中解脱出来，并为软件开发者提供了一个虚拟机，从而能更方便地进行程序设计。</a:t>
            </a:r>
          </a:p>
          <a:p>
            <a:endParaRPr lang="zh-CN" altLang="en-US" dirty="0"/>
          </a:p>
        </p:txBody>
      </p:sp>
      <p:sp>
        <p:nvSpPr>
          <p:cNvPr id="3" name="标题 2"/>
          <p:cNvSpPr>
            <a:spLocks noGrp="1"/>
          </p:cNvSpPr>
          <p:nvPr>
            <p:ph type="title"/>
          </p:nvPr>
        </p:nvSpPr>
        <p:spPr/>
        <p:txBody>
          <a:bodyPr/>
          <a:lstStyle/>
          <a:p>
            <a:r>
              <a:rPr lang="zh-CN" altLang="en-US" dirty="0" smtClean="0"/>
              <a:t>操作系统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fontAlgn="ctr"/>
            <a:r>
              <a:rPr lang="zh-CN" altLang="en-US" dirty="0" smtClean="0"/>
              <a:t>启动进程时输入需要运行的程序的程序名，执行一个程序，其实也就是启动了一个进程。在</a:t>
            </a:r>
            <a:r>
              <a:rPr lang="en-US" dirty="0" smtClean="0"/>
              <a:t>Linux</a:t>
            </a:r>
            <a:r>
              <a:rPr lang="zh-CN" altLang="en-US" dirty="0" smtClean="0"/>
              <a:t>系统中，每个进程都具有一个进程号，用于系统识别和调度进程。启动一个进程有两个主要途径：手工启动和调度启动。后者是事先进行设置，根据用户要求自行启动。由用户输入命令，直接启动一个进程便是手工启动进程。但手工启动进程又可以分为很多种，根据启动的进程类型不同、性质不同，实际结果也不一样。</a:t>
            </a:r>
          </a:p>
          <a:p>
            <a:pPr fontAlgn="ctr"/>
            <a:r>
              <a:rPr lang="zh-CN" altLang="en-US" dirty="0" smtClean="0"/>
              <a:t>① 前台启动。前台启动是手工启动一个进程的最常用的方式。用户键入一个命令“</a:t>
            </a:r>
            <a:r>
              <a:rPr lang="en-US" dirty="0" err="1" smtClean="0"/>
              <a:t>df</a:t>
            </a:r>
            <a:r>
              <a:rPr lang="zh-CN" altLang="en-US" dirty="0" smtClean="0"/>
              <a:t>”，就已经启动了一个进程，而且是一个前台的进程。这时候系统其实已经处于多进程状态。有许多运行在后台的、系统启动时就已经自动启动的进程正在悄悄运行着。有的用户在键入“</a:t>
            </a:r>
            <a:r>
              <a:rPr lang="en-US" dirty="0" err="1" smtClean="0"/>
              <a:t>df</a:t>
            </a:r>
            <a:r>
              <a:rPr lang="zh-CN" altLang="en-US" dirty="0" smtClean="0"/>
              <a:t>”命令以后赶紧使用“</a:t>
            </a:r>
            <a:r>
              <a:rPr lang="en-US" dirty="0" err="1" smtClean="0"/>
              <a:t>ps</a:t>
            </a:r>
            <a:r>
              <a:rPr lang="en-US" altLang="zh-CN" dirty="0" smtClean="0"/>
              <a:t>–</a:t>
            </a:r>
            <a:r>
              <a:rPr lang="en-US" dirty="0" smtClean="0"/>
              <a:t>x</a:t>
            </a:r>
            <a:r>
              <a:rPr lang="zh-CN" altLang="en-US" dirty="0" smtClean="0"/>
              <a:t>”查看，却没有看到</a:t>
            </a:r>
            <a:r>
              <a:rPr lang="en-US" dirty="0" err="1" smtClean="0"/>
              <a:t>df</a:t>
            </a:r>
            <a:r>
              <a:rPr lang="zh-CN" altLang="en-US" dirty="0" smtClean="0"/>
              <a:t>进程，会觉得很奇怪。其实这是因为</a:t>
            </a:r>
            <a:r>
              <a:rPr lang="en-US" dirty="0" err="1" smtClean="0"/>
              <a:t>df</a:t>
            </a:r>
            <a:r>
              <a:rPr lang="zh-CN" altLang="en-US" dirty="0" smtClean="0"/>
              <a:t>这个进程结束太快，使用</a:t>
            </a:r>
            <a:r>
              <a:rPr lang="en-US" dirty="0" err="1" smtClean="0"/>
              <a:t>ps</a:t>
            </a:r>
            <a:r>
              <a:rPr lang="zh-CN" altLang="en-US" dirty="0" smtClean="0"/>
              <a:t>查看时该进程已经执行结束了。如果启动一个比较耗时的进程，如在根命令下运行</a:t>
            </a:r>
            <a:r>
              <a:rPr lang="en-US" dirty="0" smtClean="0"/>
              <a:t>find</a:t>
            </a:r>
            <a:r>
              <a:rPr lang="zh-CN" altLang="en-US" dirty="0" smtClean="0"/>
              <a:t>，然后使用</a:t>
            </a:r>
            <a:r>
              <a:rPr lang="en-US" dirty="0" err="1" smtClean="0"/>
              <a:t>ps</a:t>
            </a:r>
            <a:r>
              <a:rPr lang="en-US" dirty="0" smtClean="0"/>
              <a:t> aux</a:t>
            </a:r>
            <a:r>
              <a:rPr lang="zh-CN" altLang="en-US" dirty="0" smtClean="0"/>
              <a:t>查看，就会看到在里面有一个</a:t>
            </a:r>
            <a:r>
              <a:rPr lang="en-US" dirty="0" smtClean="0"/>
              <a:t>find</a:t>
            </a:r>
            <a:r>
              <a:rPr lang="zh-CN" altLang="en-US" dirty="0" smtClean="0"/>
              <a:t>进程。</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8229600" cy="2947804"/>
          </a:xfrm>
        </p:spPr>
        <p:txBody>
          <a:bodyPr>
            <a:normAutofit fontScale="77500" lnSpcReduction="20000"/>
          </a:bodyPr>
          <a:lstStyle/>
          <a:p>
            <a:pPr fontAlgn="ctr"/>
            <a:r>
              <a:rPr lang="zh-CN" altLang="en-US" dirty="0" smtClean="0"/>
              <a:t>② 后台启动。直接从后台手工启动一个进程用得比较少一些，除非是该进程甚为耗时，且用户也不急着需要结果。假设用户要启动一个需要长时间运行的格式化文本文件的进程，为了不使整个</a:t>
            </a:r>
            <a:r>
              <a:rPr lang="en-US" dirty="0" smtClean="0"/>
              <a:t>Shell</a:t>
            </a:r>
            <a:r>
              <a:rPr lang="zh-CN" altLang="en-US" dirty="0" smtClean="0"/>
              <a:t>在格式化过程中都处于“瘫痪”状态，从后台启动这个进程是明智的选择。</a:t>
            </a:r>
          </a:p>
          <a:p>
            <a:pPr fontAlgn="ctr"/>
            <a:r>
              <a:rPr lang="zh-CN" altLang="en-US" dirty="0" smtClean="0"/>
              <a:t>（</a:t>
            </a:r>
            <a:r>
              <a:rPr lang="en-US" dirty="0" smtClean="0"/>
              <a:t>3</a:t>
            </a:r>
            <a:r>
              <a:rPr lang="zh-CN" altLang="en-US" dirty="0" smtClean="0"/>
              <a:t>）进程的状态和调度</a:t>
            </a:r>
          </a:p>
          <a:p>
            <a:pPr fontAlgn="ctr"/>
            <a:r>
              <a:rPr lang="zh-CN" altLang="en-US" dirty="0" smtClean="0"/>
              <a:t>进程是一个动态的实体，从创建到结束时一个进程的整个生命周期。在这个周期中，进程可能会经历不同的状态，一般来说，所有进程都要经历</a:t>
            </a:r>
            <a:r>
              <a:rPr lang="en-US" dirty="0" smtClean="0"/>
              <a:t>3</a:t>
            </a:r>
            <a:r>
              <a:rPr lang="zh-CN" altLang="en-US" dirty="0" smtClean="0"/>
              <a:t>种状态，即运行态、就绪态和阻塞态（或封锁态），其状态转换如图</a:t>
            </a:r>
            <a:r>
              <a:rPr lang="en-US" dirty="0" smtClean="0"/>
              <a:t>5-4</a:t>
            </a:r>
            <a:r>
              <a:rPr lang="zh-CN" altLang="en-US" dirty="0" smtClean="0"/>
              <a:t>所示。</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3857620" y="4214818"/>
            <a:ext cx="4524375" cy="2047875"/>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  </a:t>
            </a:r>
            <a:r>
              <a:rPr lang="zh-CN" altLang="en-US" dirty="0" smtClean="0"/>
              <a:t>运行状态是指当前进程已分配到处理器，并不需要等待其他所需资源，正在处理器上执行时的状态。处于这种状态的进程个数不能大于处理器的数目。在一般单</a:t>
            </a:r>
            <a:r>
              <a:rPr lang="en-US" dirty="0" smtClean="0"/>
              <a:t>CPU</a:t>
            </a:r>
            <a:r>
              <a:rPr lang="zh-CN" altLang="en-US" dirty="0" smtClean="0"/>
              <a:t>机制中，任何时刻处于运行状态的进程至多有一个。只有在运行态时，进程才可以使用所申请到的资源。</a:t>
            </a:r>
          </a:p>
          <a:p>
            <a:r>
              <a:rPr lang="en-US" dirty="0" smtClean="0"/>
              <a:t>●  </a:t>
            </a:r>
            <a:r>
              <a:rPr lang="zh-CN" altLang="en-US" dirty="0" smtClean="0"/>
              <a:t>就绪状态是指进程已经获得运行所需的资源，具备运行条件，但因为其他进程正占用处理器，所以暂时不能运行而等待分配处理器资源的状态。一旦把处理器分配给它，立即就可运行。在操作系统中，处于就绪状态的进程数目可以是多个。</a:t>
            </a:r>
          </a:p>
          <a:p>
            <a:r>
              <a:rPr lang="en-US" dirty="0" smtClean="0"/>
              <a:t>●  </a:t>
            </a:r>
            <a:r>
              <a:rPr lang="zh-CN" altLang="en-US" dirty="0" smtClean="0"/>
              <a:t>阻塞状态是指进程因等待某种事件发生（如等待某一输入、输出操作完成，等待其他进程发来的信号等）而暂时不能运行的状态。也就是说，处于封锁状态的进程尚不具备运行条件，即使处理器空闲，它也无法使用。这种状态有时也称为休眠状态、封锁状态、等待状态或者挂起状态。阻塞状态不能直接进入运行状态。系统中处于这种状态的进程可以是多个。</a:t>
            </a:r>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6" name="TextBox 5"/>
          <p:cNvSpPr txBox="1"/>
          <p:nvPr/>
        </p:nvSpPr>
        <p:spPr>
          <a:xfrm>
            <a:off x="5438780" y="64389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143536"/>
          </a:xfrm>
        </p:spPr>
        <p:txBody>
          <a:bodyPr>
            <a:normAutofit fontScale="77500" lnSpcReduction="20000"/>
          </a:bodyPr>
          <a:lstStyle/>
          <a:p>
            <a:r>
              <a:rPr lang="en-US" dirty="0" smtClean="0"/>
              <a:t>●  </a:t>
            </a:r>
            <a:r>
              <a:rPr lang="zh-CN" altLang="en-US" dirty="0" smtClean="0"/>
              <a:t>运行态（</a:t>
            </a:r>
            <a:r>
              <a:rPr lang="en-US" dirty="0" smtClean="0"/>
              <a:t>TASK_RUNNING</a:t>
            </a:r>
            <a:r>
              <a:rPr lang="zh-CN" altLang="en-US" dirty="0" smtClean="0"/>
              <a:t>）：此时进程正在运行或者准备运行。一个进程处于</a:t>
            </a:r>
            <a:r>
              <a:rPr lang="en-US" dirty="0" smtClean="0"/>
              <a:t>RUNNING</a:t>
            </a:r>
            <a:r>
              <a:rPr lang="zh-CN" altLang="en-US" dirty="0" smtClean="0"/>
              <a:t>状态并不代表它一定被执行。由于在多任务系统中，各个就绪进程需要并发执行，但是一般系统资源中只有一个处理器，因此在某个特定时刻，这些处于</a:t>
            </a:r>
            <a:r>
              <a:rPr lang="en-US" dirty="0" smtClean="0"/>
              <a:t>RUNNING</a:t>
            </a:r>
            <a:r>
              <a:rPr lang="zh-CN" altLang="en-US" dirty="0" smtClean="0"/>
              <a:t>状态的进程之中，只有一个能够得到处理器，而其他进程必须在一个就绪队列中等待。</a:t>
            </a:r>
          </a:p>
          <a:p>
            <a:r>
              <a:rPr lang="en-US" dirty="0" smtClean="0"/>
              <a:t>●  </a:t>
            </a:r>
            <a:r>
              <a:rPr lang="zh-CN" altLang="en-US" dirty="0" smtClean="0"/>
              <a:t>等待态：此时进程在等待一个事件的发生或某种系统资源。</a:t>
            </a:r>
            <a:r>
              <a:rPr lang="en-US" dirty="0" smtClean="0"/>
              <a:t>Linux</a:t>
            </a:r>
            <a:r>
              <a:rPr lang="zh-CN" altLang="en-US" dirty="0" smtClean="0"/>
              <a:t>系统分为两种等待进程，即可中断的（</a:t>
            </a:r>
            <a:r>
              <a:rPr lang="en-US" dirty="0" smtClean="0"/>
              <a:t>TASK_INTERRUPTIBLE</a:t>
            </a:r>
            <a:r>
              <a:rPr lang="zh-CN" altLang="en-US" dirty="0" smtClean="0"/>
              <a:t>）和不可中断的（</a:t>
            </a:r>
            <a:r>
              <a:rPr lang="en-US" dirty="0" smtClean="0"/>
              <a:t>TASK_UNINTERR- UPTIBLE</a:t>
            </a:r>
            <a:r>
              <a:rPr lang="zh-CN" altLang="en-US" dirty="0" smtClean="0"/>
              <a:t>）。可中断的等待进程处于等待队列中，当需要的条件许可时，可以被操作系统或者其他进程的信号唤醒；而不可中断的等待进程不受信号的打扰，将一直等待系统资源状态的改变，当系统资源有效时，可以由操作系统唤醒，否则一直处于等待状态。</a:t>
            </a:r>
          </a:p>
          <a:p>
            <a:r>
              <a:rPr lang="en-US" dirty="0" smtClean="0"/>
              <a:t>●  </a:t>
            </a:r>
            <a:r>
              <a:rPr lang="zh-CN" altLang="en-US" dirty="0" smtClean="0"/>
              <a:t>停止态（</a:t>
            </a:r>
            <a:r>
              <a:rPr lang="en-US" dirty="0" smtClean="0"/>
              <a:t>TASK_STOPPED</a:t>
            </a:r>
            <a:r>
              <a:rPr lang="zh-CN" altLang="en-US" dirty="0" smtClean="0"/>
              <a:t>）：进程被暂停，需要通过其他进程的信号才能唤醒。</a:t>
            </a:r>
          </a:p>
          <a:p>
            <a:r>
              <a:rPr lang="en-US" dirty="0" smtClean="0"/>
              <a:t>●  </a:t>
            </a:r>
            <a:r>
              <a:rPr lang="zh-CN" altLang="en-US" dirty="0" smtClean="0"/>
              <a:t>僵尸态（</a:t>
            </a:r>
            <a:r>
              <a:rPr lang="en-US" dirty="0" smtClean="0"/>
              <a:t>TASK_ZOMBIE</a:t>
            </a:r>
            <a:r>
              <a:rPr lang="zh-CN" altLang="en-US" dirty="0" smtClean="0"/>
              <a:t>）：进程结束但是尚未消亡的一种状态，此时进程已经结束运行并释放大部分资源，但尚未释放进程控制块。</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5019506"/>
          </a:xfrm>
        </p:spPr>
        <p:txBody>
          <a:bodyPr>
            <a:normAutofit fontScale="77500" lnSpcReduction="20000"/>
          </a:bodyPr>
          <a:lstStyle/>
          <a:p>
            <a:pPr fontAlgn="ctr"/>
            <a:r>
              <a:rPr lang="zh-CN" altLang="en-US" dirty="0" smtClean="0"/>
              <a:t>（</a:t>
            </a:r>
            <a:r>
              <a:rPr lang="en-US" dirty="0" smtClean="0"/>
              <a:t>4</a:t>
            </a:r>
            <a:r>
              <a:rPr lang="zh-CN" altLang="en-US" dirty="0" smtClean="0"/>
              <a:t>）进程的调度</a:t>
            </a:r>
          </a:p>
          <a:p>
            <a:pPr fontAlgn="ctr"/>
            <a:r>
              <a:rPr lang="zh-CN" altLang="en-US" dirty="0" smtClean="0"/>
              <a:t>为了让</a:t>
            </a:r>
            <a:r>
              <a:rPr lang="en-US" dirty="0" smtClean="0"/>
              <a:t>Linux</a:t>
            </a:r>
            <a:r>
              <a:rPr lang="zh-CN" altLang="en-US" dirty="0" smtClean="0"/>
              <a:t>来管理系统中的进程，每个进程用一个</a:t>
            </a:r>
            <a:r>
              <a:rPr lang="en-US" dirty="0" err="1" smtClean="0"/>
              <a:t>task_struct</a:t>
            </a:r>
            <a:r>
              <a:rPr lang="zh-CN" altLang="en-US" dirty="0" smtClean="0"/>
              <a:t>数据结构来表示（任务与进程在</a:t>
            </a:r>
            <a:r>
              <a:rPr lang="en-US" dirty="0" smtClean="0"/>
              <a:t>Linux</a:t>
            </a:r>
            <a:r>
              <a:rPr lang="zh-CN" altLang="en-US" dirty="0" smtClean="0"/>
              <a:t>中可以混用）。数组</a:t>
            </a:r>
            <a:r>
              <a:rPr lang="en-US" dirty="0" smtClean="0"/>
              <a:t>task</a:t>
            </a:r>
            <a:r>
              <a:rPr lang="zh-CN" altLang="en-US" dirty="0" smtClean="0"/>
              <a:t>包含指向系统中所有</a:t>
            </a:r>
            <a:r>
              <a:rPr lang="en-US" dirty="0" err="1" smtClean="0"/>
              <a:t>task_struct</a:t>
            </a:r>
            <a:r>
              <a:rPr lang="zh-CN" altLang="en-US" dirty="0" smtClean="0"/>
              <a:t>结构的指针。这意味着系统中的最大进程数目受</a:t>
            </a:r>
            <a:r>
              <a:rPr lang="en-US" dirty="0" smtClean="0"/>
              <a:t>task</a:t>
            </a:r>
            <a:r>
              <a:rPr lang="zh-CN" altLang="en-US" dirty="0" smtClean="0"/>
              <a:t>数组大小的限制，默认值一般为</a:t>
            </a:r>
            <a:r>
              <a:rPr lang="en-US" dirty="0" smtClean="0"/>
              <a:t>512</a:t>
            </a:r>
            <a:r>
              <a:rPr lang="zh-CN" altLang="en-US" dirty="0" smtClean="0"/>
              <a:t>。创建新进程时，</a:t>
            </a:r>
            <a:r>
              <a:rPr lang="en-US" dirty="0" smtClean="0"/>
              <a:t>Linux</a:t>
            </a:r>
            <a:r>
              <a:rPr lang="zh-CN" altLang="en-US" dirty="0" smtClean="0"/>
              <a:t>将从系统内存中分配一个</a:t>
            </a:r>
            <a:r>
              <a:rPr lang="en-US" dirty="0" err="1" smtClean="0"/>
              <a:t>task_struct</a:t>
            </a:r>
            <a:r>
              <a:rPr lang="zh-CN" altLang="en-US" dirty="0" smtClean="0"/>
              <a:t>结构并将其加入</a:t>
            </a:r>
            <a:r>
              <a:rPr lang="en-US" dirty="0" smtClean="0"/>
              <a:t>task</a:t>
            </a:r>
            <a:r>
              <a:rPr lang="zh-CN" altLang="en-US" dirty="0" smtClean="0"/>
              <a:t>数组。当前运行进程的结构用</a:t>
            </a:r>
            <a:r>
              <a:rPr lang="en-US" dirty="0" smtClean="0"/>
              <a:t>current</a:t>
            </a:r>
            <a:r>
              <a:rPr lang="zh-CN" altLang="en-US" dirty="0" smtClean="0"/>
              <a:t>指针来指示。</a:t>
            </a:r>
          </a:p>
          <a:p>
            <a:pPr fontAlgn="ctr"/>
            <a:r>
              <a:rPr lang="zh-CN" altLang="en-US" dirty="0" smtClean="0"/>
              <a:t>①</a:t>
            </a:r>
            <a:r>
              <a:rPr lang="en-US" dirty="0" smtClean="0"/>
              <a:t> Linux</a:t>
            </a:r>
            <a:r>
              <a:rPr lang="zh-CN" altLang="en-US" dirty="0" smtClean="0"/>
              <a:t>还支持实时进程。这些进程必须对外部时间作出快速反应（这就是“实时”的意思），系统将区分对待这些进程和其他进程。虽然</a:t>
            </a:r>
            <a:r>
              <a:rPr lang="en-US" dirty="0" err="1" smtClean="0"/>
              <a:t>task_struct</a:t>
            </a:r>
            <a:r>
              <a:rPr lang="zh-CN" altLang="en-US" dirty="0" smtClean="0"/>
              <a:t>数据结构庞大而复杂，但它可以分成一些功能组成部分。</a:t>
            </a:r>
          </a:p>
          <a:p>
            <a:r>
              <a:rPr lang="en-US" dirty="0" smtClean="0"/>
              <a:t>●  State</a:t>
            </a:r>
            <a:r>
              <a:rPr lang="zh-CN" altLang="en-US" dirty="0" smtClean="0"/>
              <a:t>：进程在执行过程中会根据环境来改变</a:t>
            </a:r>
            <a:r>
              <a:rPr lang="en-US" dirty="0" smtClean="0"/>
              <a:t>state</a:t>
            </a:r>
            <a:r>
              <a:rPr lang="zh-CN" altLang="en-US" dirty="0" smtClean="0"/>
              <a:t>。</a:t>
            </a:r>
            <a:r>
              <a:rPr lang="en-US" dirty="0" smtClean="0"/>
              <a:t>Linux</a:t>
            </a:r>
            <a:r>
              <a:rPr lang="zh-CN" altLang="en-US" dirty="0" smtClean="0"/>
              <a:t>进程有图</a:t>
            </a:r>
            <a:r>
              <a:rPr lang="en-US" dirty="0" smtClean="0"/>
              <a:t>5-5</a:t>
            </a:r>
            <a:r>
              <a:rPr lang="zh-CN" altLang="en-US" dirty="0" smtClean="0"/>
              <a:t>所述</a:t>
            </a:r>
            <a:r>
              <a:rPr lang="en-US" dirty="0" smtClean="0"/>
              <a:t>4</a:t>
            </a:r>
            <a:r>
              <a:rPr lang="zh-CN" altLang="en-US" dirty="0" smtClean="0"/>
              <a:t>种状态。</a:t>
            </a:r>
          </a:p>
          <a:p>
            <a:r>
              <a:rPr lang="en-US" dirty="0" smtClean="0"/>
              <a:t>●  Scheduling</a:t>
            </a:r>
            <a:r>
              <a:rPr lang="zh-CN" altLang="en-US" dirty="0" smtClean="0"/>
              <a:t>　</a:t>
            </a:r>
            <a:r>
              <a:rPr lang="en-US" dirty="0" smtClean="0"/>
              <a:t>Information</a:t>
            </a:r>
            <a:r>
              <a:rPr lang="zh-CN" altLang="en-US" dirty="0" smtClean="0"/>
              <a:t>：调度器需要这些信息以便判定系统中哪个进程最迫切需要运行。</a:t>
            </a:r>
          </a:p>
          <a:p>
            <a:r>
              <a:rPr lang="en-US" dirty="0" smtClean="0"/>
              <a:t>●  Identifiers</a:t>
            </a:r>
            <a:r>
              <a:rPr lang="zh-CN" altLang="en-US" dirty="0" smtClean="0"/>
              <a:t>：系统中每个进程都有进程标志。进程标志并不是</a:t>
            </a:r>
            <a:r>
              <a:rPr lang="en-US" dirty="0" smtClean="0"/>
              <a:t>task</a:t>
            </a:r>
            <a:r>
              <a:rPr lang="zh-CN" altLang="en-US" dirty="0" smtClean="0"/>
              <a:t>数组的索引，它仅仅是个数字。每个进程还有一个用户与组标志，它们用来控制进程对系统中文件和设备的存取权限。</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948068"/>
          </a:xfrm>
        </p:spPr>
        <p:txBody>
          <a:bodyPr>
            <a:normAutofit fontScale="77500" lnSpcReduction="20000"/>
          </a:bodyPr>
          <a:lstStyle/>
          <a:p>
            <a:r>
              <a:rPr lang="en-US" dirty="0" smtClean="0"/>
              <a:t>●  Inter-Process</a:t>
            </a:r>
            <a:r>
              <a:rPr lang="zh-CN" altLang="en-US" dirty="0" smtClean="0"/>
              <a:t>　</a:t>
            </a:r>
            <a:r>
              <a:rPr lang="en-US" dirty="0" smtClean="0"/>
              <a:t>Communication</a:t>
            </a:r>
            <a:r>
              <a:rPr lang="zh-CN" altLang="en-US" dirty="0" smtClean="0"/>
              <a:t>：</a:t>
            </a:r>
            <a:r>
              <a:rPr lang="en-US" dirty="0" smtClean="0"/>
              <a:t>Linux</a:t>
            </a:r>
            <a:r>
              <a:rPr lang="zh-CN" altLang="en-US" dirty="0" smtClean="0"/>
              <a:t>支持经典的</a:t>
            </a:r>
            <a:r>
              <a:rPr lang="en-US" dirty="0" smtClean="0"/>
              <a:t>UNIX</a:t>
            </a:r>
            <a:r>
              <a:rPr lang="zh-CN" altLang="en-US" dirty="0" smtClean="0"/>
              <a:t>　</a:t>
            </a:r>
            <a:r>
              <a:rPr lang="en-US" dirty="0" smtClean="0"/>
              <a:t>IPC</a:t>
            </a:r>
            <a:r>
              <a:rPr lang="zh-CN" altLang="en-US" dirty="0" smtClean="0"/>
              <a:t>机制，如信号、管道和信号灯以及系统</a:t>
            </a:r>
            <a:r>
              <a:rPr lang="en-US" dirty="0" smtClean="0"/>
              <a:t>V</a:t>
            </a:r>
            <a:r>
              <a:rPr lang="zh-CN" altLang="en-US" dirty="0" smtClean="0"/>
              <a:t>中</a:t>
            </a:r>
            <a:r>
              <a:rPr lang="en-US" dirty="0" smtClean="0"/>
              <a:t>IPC</a:t>
            </a:r>
            <a:r>
              <a:rPr lang="zh-CN" altLang="en-US" dirty="0" smtClean="0"/>
              <a:t>机制，包括共享内存、信号灯和消息队列。</a:t>
            </a:r>
          </a:p>
          <a:p>
            <a:r>
              <a:rPr lang="en-US" dirty="0" smtClean="0"/>
              <a:t>●  Links</a:t>
            </a:r>
            <a:r>
              <a:rPr lang="zh-CN" altLang="en-US" dirty="0" smtClean="0"/>
              <a:t>：</a:t>
            </a:r>
            <a:r>
              <a:rPr lang="en-US" dirty="0" smtClean="0"/>
              <a:t>Linux</a:t>
            </a:r>
            <a:r>
              <a:rPr lang="zh-CN" altLang="en-US" dirty="0" smtClean="0"/>
              <a:t>系统中所有进程都是相互联系的。除了初始化进程外，所有进程都有一个父进程。新进程不是被创建，而是被复制，或者从以前的进程克隆而来。每个进程对应的</a:t>
            </a:r>
            <a:r>
              <a:rPr lang="en-US" dirty="0" err="1" smtClean="0"/>
              <a:t>task_struct</a:t>
            </a:r>
            <a:r>
              <a:rPr lang="zh-CN" altLang="en-US" dirty="0" smtClean="0"/>
              <a:t>结构中包含有指向其父进程和兄弟进程（具有相同父进程的进程）以及子进程的指针。我们可以使用</a:t>
            </a:r>
            <a:r>
              <a:rPr lang="en-US" dirty="0" err="1" smtClean="0"/>
              <a:t>pstree</a:t>
            </a:r>
            <a:r>
              <a:rPr lang="zh-CN" altLang="en-US" dirty="0" smtClean="0"/>
              <a:t>命令来观察</a:t>
            </a:r>
            <a:r>
              <a:rPr lang="en-US" dirty="0" smtClean="0"/>
              <a:t>Linux</a:t>
            </a:r>
            <a:r>
              <a:rPr lang="zh-CN" altLang="en-US" dirty="0" smtClean="0"/>
              <a:t>系统中运行进程间的关系。另外，系统中所有进程都用一个双向链表连接起来，而它们的根是</a:t>
            </a:r>
            <a:r>
              <a:rPr lang="en-US" dirty="0" smtClean="0"/>
              <a:t>init</a:t>
            </a:r>
            <a:r>
              <a:rPr lang="zh-CN" altLang="en-US" dirty="0" smtClean="0"/>
              <a:t>进程的</a:t>
            </a:r>
            <a:r>
              <a:rPr lang="en-US" dirty="0" err="1" smtClean="0"/>
              <a:t>task_struct</a:t>
            </a:r>
            <a:r>
              <a:rPr lang="zh-CN" altLang="en-US" dirty="0" smtClean="0"/>
              <a:t>数据结构。这个链表被</a:t>
            </a:r>
            <a:r>
              <a:rPr lang="en-US" dirty="0" smtClean="0"/>
              <a:t>Linux</a:t>
            </a:r>
            <a:r>
              <a:rPr lang="zh-CN" altLang="en-US" dirty="0" smtClean="0"/>
              <a:t>核心用来寻找系统中所有进程，它对</a:t>
            </a:r>
            <a:r>
              <a:rPr lang="en-US" dirty="0" err="1" smtClean="0"/>
              <a:t>ps</a:t>
            </a:r>
            <a:r>
              <a:rPr lang="zh-CN" altLang="en-US" dirty="0" smtClean="0"/>
              <a:t>或者</a:t>
            </a:r>
            <a:r>
              <a:rPr lang="en-US" dirty="0" smtClean="0"/>
              <a:t>kill</a:t>
            </a:r>
            <a:r>
              <a:rPr lang="zh-CN" altLang="en-US" dirty="0" smtClean="0"/>
              <a:t>命令提供了支持。</a:t>
            </a:r>
          </a:p>
          <a:p>
            <a:r>
              <a:rPr lang="en-US" dirty="0" smtClean="0"/>
              <a:t>●  Times</a:t>
            </a:r>
            <a:r>
              <a:rPr lang="zh-CN" altLang="en-US" dirty="0" smtClean="0"/>
              <a:t>　</a:t>
            </a:r>
            <a:r>
              <a:rPr lang="en-US" dirty="0" smtClean="0"/>
              <a:t>and</a:t>
            </a:r>
            <a:r>
              <a:rPr lang="zh-CN" altLang="en-US" dirty="0" smtClean="0"/>
              <a:t>　</a:t>
            </a:r>
            <a:r>
              <a:rPr lang="en-US" dirty="0" smtClean="0"/>
              <a:t>Timers</a:t>
            </a:r>
            <a:r>
              <a:rPr lang="zh-CN" altLang="en-US" dirty="0" smtClean="0"/>
              <a:t>：核心需要记录进程的创建时间以及在其生命期中消耗的</a:t>
            </a:r>
            <a:r>
              <a:rPr lang="en-US" dirty="0" smtClean="0"/>
              <a:t>CPU</a:t>
            </a:r>
            <a:r>
              <a:rPr lang="zh-CN" altLang="en-US" dirty="0" smtClean="0"/>
              <a:t>时间。时钟每跳动一次，核心就要更新保存在</a:t>
            </a:r>
            <a:r>
              <a:rPr lang="en-US" dirty="0" smtClean="0"/>
              <a:t>jiffies</a:t>
            </a:r>
            <a:r>
              <a:rPr lang="zh-CN" altLang="en-US" dirty="0" smtClean="0"/>
              <a:t>变量中，记录进程在系统和用户模式下消耗的时间量。</a:t>
            </a:r>
            <a:r>
              <a:rPr lang="en-US" dirty="0" smtClean="0"/>
              <a:t>Linux</a:t>
            </a:r>
            <a:r>
              <a:rPr lang="zh-CN" altLang="en-US" dirty="0" smtClean="0"/>
              <a:t>支持与进程相关的</a:t>
            </a:r>
            <a:r>
              <a:rPr lang="en-US" dirty="0" smtClean="0"/>
              <a:t>interval</a:t>
            </a:r>
            <a:r>
              <a:rPr lang="zh-CN" altLang="en-US" dirty="0" smtClean="0"/>
              <a:t>定时器，进程可以通过系统调用来设定定时器，以便在定时器到时后向它发送信号。这些定时器可以是一次性的或者周期性的。</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876630"/>
          </a:xfrm>
        </p:spPr>
        <p:txBody>
          <a:bodyPr>
            <a:normAutofit fontScale="77500" lnSpcReduction="20000"/>
          </a:bodyPr>
          <a:lstStyle/>
          <a:p>
            <a:r>
              <a:rPr lang="en-US" dirty="0" smtClean="0"/>
              <a:t>●  File</a:t>
            </a:r>
            <a:r>
              <a:rPr lang="zh-CN" altLang="en-US" dirty="0" smtClean="0"/>
              <a:t>　</a:t>
            </a:r>
            <a:r>
              <a:rPr lang="en-US" dirty="0" smtClean="0"/>
              <a:t>system</a:t>
            </a:r>
            <a:r>
              <a:rPr lang="zh-CN" altLang="en-US" dirty="0" smtClean="0"/>
              <a:t>：进程可以自由地打开或关闭文件，进程的</a:t>
            </a:r>
            <a:r>
              <a:rPr lang="en-US" dirty="0" err="1" smtClean="0"/>
              <a:t>task_struct</a:t>
            </a:r>
            <a:r>
              <a:rPr lang="zh-CN" altLang="en-US" dirty="0" smtClean="0"/>
              <a:t>结构中包含一个指向每个打开文件描叙符的指针以及指向两个</a:t>
            </a:r>
            <a:r>
              <a:rPr lang="en-US" dirty="0" smtClean="0"/>
              <a:t>VFS </a:t>
            </a:r>
            <a:r>
              <a:rPr lang="en-US" dirty="0" err="1" smtClean="0"/>
              <a:t>inode</a:t>
            </a:r>
            <a:r>
              <a:rPr lang="zh-CN" altLang="en-US" dirty="0" smtClean="0"/>
              <a:t>的指针。每个</a:t>
            </a:r>
            <a:r>
              <a:rPr lang="en-US" dirty="0" smtClean="0"/>
              <a:t>VFSF </a:t>
            </a:r>
            <a:r>
              <a:rPr lang="en-US" dirty="0" err="1" smtClean="0"/>
              <a:t>inode</a:t>
            </a:r>
            <a:r>
              <a:rPr lang="zh-CN" altLang="en-US" dirty="0" smtClean="0"/>
              <a:t>唯一地标记文件中的一个目录或者文件，同时还对底层文件系统提供统一的接口。这两个指针，一个指向进程的根目录，另一个指向其当前或者</a:t>
            </a:r>
            <a:r>
              <a:rPr lang="en-US" dirty="0" err="1" smtClean="0"/>
              <a:t>pwd</a:t>
            </a:r>
            <a:r>
              <a:rPr lang="zh-CN" altLang="en-US" dirty="0" smtClean="0"/>
              <a:t>目录。</a:t>
            </a:r>
            <a:r>
              <a:rPr lang="en-US" dirty="0" err="1" smtClean="0"/>
              <a:t>pwd</a:t>
            </a:r>
            <a:r>
              <a:rPr lang="zh-CN" altLang="en-US" dirty="0" smtClean="0"/>
              <a:t>从</a:t>
            </a:r>
            <a:r>
              <a:rPr lang="en-US" dirty="0" smtClean="0"/>
              <a:t>UNIX</a:t>
            </a:r>
            <a:r>
              <a:rPr lang="zh-CN" altLang="en-US" dirty="0" smtClean="0"/>
              <a:t>命令</a:t>
            </a:r>
            <a:r>
              <a:rPr lang="en-US" dirty="0" err="1" smtClean="0"/>
              <a:t>pwd</a:t>
            </a:r>
            <a:r>
              <a:rPr lang="zh-CN" altLang="en-US" dirty="0" smtClean="0"/>
              <a:t>中派生出来，用来显示当前工作目录。这两个</a:t>
            </a:r>
            <a:r>
              <a:rPr lang="en-US" dirty="0" smtClean="0"/>
              <a:t>VFS</a:t>
            </a:r>
            <a:r>
              <a:rPr lang="zh-CN" altLang="en-US" dirty="0" smtClean="0"/>
              <a:t>　</a:t>
            </a:r>
            <a:r>
              <a:rPr lang="en-US" dirty="0" err="1" smtClean="0"/>
              <a:t>inode</a:t>
            </a:r>
            <a:r>
              <a:rPr lang="zh-CN" altLang="en-US" dirty="0" smtClean="0"/>
              <a:t>包含一个</a:t>
            </a:r>
            <a:r>
              <a:rPr lang="en-US" dirty="0" smtClean="0"/>
              <a:t>count</a:t>
            </a:r>
            <a:r>
              <a:rPr lang="zh-CN" altLang="en-US" dirty="0" smtClean="0"/>
              <a:t>域，当多个进程引用它们时，它的值将增加。这就是为什么不能删除进程当前目录，或者其子目录的原因。</a:t>
            </a:r>
          </a:p>
          <a:p>
            <a:r>
              <a:rPr lang="en-US" dirty="0" smtClean="0"/>
              <a:t>●  Virtual</a:t>
            </a:r>
            <a:r>
              <a:rPr lang="zh-CN" altLang="en-US" dirty="0" smtClean="0"/>
              <a:t>　</a:t>
            </a:r>
            <a:r>
              <a:rPr lang="en-US" dirty="0" smtClean="0"/>
              <a:t>memory</a:t>
            </a:r>
            <a:r>
              <a:rPr lang="zh-CN" altLang="en-US" dirty="0" smtClean="0"/>
              <a:t>：多数进程都有一些虚拟内存（核心线程和后台进程没有），</a:t>
            </a:r>
            <a:r>
              <a:rPr lang="en-US" dirty="0" smtClean="0"/>
              <a:t>Linux</a:t>
            </a:r>
            <a:r>
              <a:rPr lang="zh-CN" altLang="en-US" dirty="0" smtClean="0"/>
              <a:t>核心必须跟踪虚拟内存与系统物理内存的映射关系。</a:t>
            </a:r>
          </a:p>
          <a:p>
            <a:r>
              <a:rPr lang="en-US" dirty="0" smtClean="0"/>
              <a:t>●  Processor</a:t>
            </a:r>
            <a:r>
              <a:rPr lang="zh-CN" altLang="en-US" dirty="0" smtClean="0"/>
              <a:t>　</a:t>
            </a:r>
            <a:r>
              <a:rPr lang="en-US" dirty="0" smtClean="0"/>
              <a:t>Specific</a:t>
            </a:r>
            <a:r>
              <a:rPr lang="zh-CN" altLang="en-US" dirty="0" smtClean="0"/>
              <a:t>　</a:t>
            </a:r>
            <a:r>
              <a:rPr lang="en-US" dirty="0" smtClean="0"/>
              <a:t>Context</a:t>
            </a:r>
            <a:r>
              <a:rPr lang="zh-CN" altLang="en-US" dirty="0" smtClean="0"/>
              <a:t>：进程可以认为是系统当前状态的总和。进程运行时，它将使用处理器的寄存器以及堆栈等。进程被挂起时，进程的上、下文以及所有的与</a:t>
            </a:r>
            <a:r>
              <a:rPr lang="en-US" dirty="0" smtClean="0"/>
              <a:t>CPU</a:t>
            </a:r>
            <a:r>
              <a:rPr lang="zh-CN" altLang="en-US" dirty="0" smtClean="0"/>
              <a:t>相关的状态必须保存在它的</a:t>
            </a:r>
            <a:r>
              <a:rPr lang="en-US" dirty="0" err="1" smtClean="0"/>
              <a:t>task_struct</a:t>
            </a:r>
            <a:r>
              <a:rPr lang="zh-CN" altLang="en-US" dirty="0" smtClean="0"/>
              <a:t>结构中。当调度器重新调度该进程时，所有上、下文被重新设定。</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fontAlgn="ctr"/>
            <a:r>
              <a:rPr lang="zh-CN" altLang="en-US" dirty="0" smtClean="0"/>
              <a:t>②</a:t>
            </a:r>
            <a:r>
              <a:rPr lang="en-US" dirty="0" smtClean="0"/>
              <a:t> Linux</a:t>
            </a:r>
            <a:r>
              <a:rPr lang="zh-CN" altLang="en-US" dirty="0" smtClean="0"/>
              <a:t>使用用户和组标志符来检查对系统中文件和可执行映像的访问权限。</a:t>
            </a:r>
            <a:r>
              <a:rPr lang="en-US" dirty="0" smtClean="0"/>
              <a:t>Linux</a:t>
            </a:r>
            <a:r>
              <a:rPr lang="zh-CN" altLang="en-US" dirty="0" smtClean="0"/>
              <a:t>系统中所有的文件都有使用者和允许的权限，这些权限描叙了系统使用者对文件或者目录的使用权。基本的权限是读、写和可执行，这些权限被分配给</a:t>
            </a:r>
            <a:r>
              <a:rPr lang="en-US" dirty="0" smtClean="0"/>
              <a:t>3</a:t>
            </a:r>
            <a:r>
              <a:rPr lang="zh-CN" altLang="en-US" dirty="0" smtClean="0"/>
              <a:t>类用户：文件的所有者，属于相同组的进程，以及系统中的所有进程。每类用户具有不同的权限，如一个文件允许其拥有者读写，但是同组的只能读而其他进程不允许访问。</a:t>
            </a:r>
          </a:p>
          <a:p>
            <a:pPr fontAlgn="ctr"/>
            <a:r>
              <a:rPr lang="en-US" dirty="0" smtClean="0"/>
              <a:t>Linux</a:t>
            </a:r>
            <a:r>
              <a:rPr lang="zh-CN" altLang="en-US" dirty="0" smtClean="0"/>
              <a:t>将文件和目录的访问特权授予一组用户，而不是单个用户或者系统中所有进程。如可以为某个软件项目中的所有用户创建一个组，并将其权限设置成只有他们才允许读写项目中的源代码。一个进程可以同时属于多个组（最多为</a:t>
            </a:r>
            <a:r>
              <a:rPr lang="en-US" dirty="0" smtClean="0"/>
              <a:t>32</a:t>
            </a:r>
            <a:r>
              <a:rPr lang="zh-CN" altLang="en-US" dirty="0" smtClean="0"/>
              <a:t>个），这些组都被放在进程的</a:t>
            </a:r>
            <a:r>
              <a:rPr lang="en-US" dirty="0" err="1" smtClean="0"/>
              <a:t>task_struct</a:t>
            </a:r>
            <a:r>
              <a:rPr lang="zh-CN" altLang="en-US" dirty="0" smtClean="0"/>
              <a:t>中的</a:t>
            </a:r>
            <a:r>
              <a:rPr lang="en-US" dirty="0" smtClean="0"/>
              <a:t>group</a:t>
            </a:r>
            <a:r>
              <a:rPr lang="zh-CN" altLang="en-US" dirty="0" smtClean="0"/>
              <a:t>数组中。只要某组进程可以存取某个文件，则由此组派生出的进程对这个文件有相应的组访问权限。</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fontAlgn="ctr"/>
            <a:r>
              <a:rPr lang="en-US" dirty="0" err="1" smtClean="0"/>
              <a:t>task_struct</a:t>
            </a:r>
            <a:r>
              <a:rPr lang="zh-CN" altLang="en-US" dirty="0" smtClean="0"/>
              <a:t>结构中有</a:t>
            </a:r>
            <a:r>
              <a:rPr lang="en-US" dirty="0" smtClean="0"/>
              <a:t>4</a:t>
            </a:r>
            <a:r>
              <a:rPr lang="zh-CN" altLang="en-US" dirty="0" smtClean="0"/>
              <a:t>对进程和组标志符。</a:t>
            </a:r>
          </a:p>
          <a:p>
            <a:r>
              <a:rPr lang="en-US" dirty="0" smtClean="0"/>
              <a:t>●  </a:t>
            </a:r>
            <a:r>
              <a:rPr lang="en-US" dirty="0" err="1" smtClean="0"/>
              <a:t>uid</a:t>
            </a:r>
            <a:r>
              <a:rPr lang="en-US" dirty="0" smtClean="0"/>
              <a:t>,</a:t>
            </a:r>
            <a:r>
              <a:rPr lang="zh-CN" altLang="en-US" dirty="0" smtClean="0"/>
              <a:t>　</a:t>
            </a:r>
            <a:r>
              <a:rPr lang="en-US" dirty="0" err="1" smtClean="0"/>
              <a:t>gid</a:t>
            </a:r>
            <a:r>
              <a:rPr lang="zh-CN" altLang="en-US" dirty="0" smtClean="0"/>
              <a:t>：表示运行进程的用户标志符和组标志符。　</a:t>
            </a:r>
            <a:r>
              <a:rPr lang="en-US" dirty="0" smtClean="0"/>
              <a:t> </a:t>
            </a:r>
            <a:endParaRPr lang="zh-CN" altLang="en-US" dirty="0" smtClean="0"/>
          </a:p>
          <a:p>
            <a:r>
              <a:rPr lang="en-US" dirty="0" smtClean="0"/>
              <a:t>●  effective</a:t>
            </a:r>
            <a:r>
              <a:rPr lang="zh-CN" altLang="en-US" dirty="0" smtClean="0"/>
              <a:t>　</a:t>
            </a:r>
            <a:r>
              <a:rPr lang="en-US" dirty="0" err="1" smtClean="0"/>
              <a:t>uid</a:t>
            </a:r>
            <a:r>
              <a:rPr lang="zh-CN" altLang="en-US" dirty="0" smtClean="0"/>
              <a:t>　</a:t>
            </a:r>
            <a:r>
              <a:rPr lang="en-US" dirty="0" smtClean="0"/>
              <a:t>and</a:t>
            </a:r>
            <a:r>
              <a:rPr lang="zh-CN" altLang="en-US" dirty="0" smtClean="0"/>
              <a:t>　</a:t>
            </a:r>
            <a:r>
              <a:rPr lang="en-US" dirty="0" err="1" smtClean="0"/>
              <a:t>gid</a:t>
            </a:r>
            <a:r>
              <a:rPr lang="zh-CN" altLang="en-US" dirty="0" smtClean="0"/>
              <a:t>：有些程序可以在执行过程中将执行进程的</a:t>
            </a:r>
            <a:r>
              <a:rPr lang="en-US" dirty="0" err="1" smtClean="0"/>
              <a:t>uid</a:t>
            </a:r>
            <a:r>
              <a:rPr lang="zh-CN" altLang="en-US" dirty="0" smtClean="0"/>
              <a:t>和</a:t>
            </a:r>
            <a:r>
              <a:rPr lang="en-US" dirty="0" err="1" smtClean="0"/>
              <a:t>gid</a:t>
            </a:r>
            <a:r>
              <a:rPr lang="zh-CN" altLang="en-US" dirty="0" smtClean="0"/>
              <a:t>改成其程序自身的</a:t>
            </a:r>
            <a:r>
              <a:rPr lang="en-US" dirty="0" err="1" smtClean="0"/>
              <a:t>uid</a:t>
            </a:r>
            <a:r>
              <a:rPr lang="zh-CN" altLang="en-US" dirty="0" smtClean="0"/>
              <a:t>和</a:t>
            </a:r>
            <a:r>
              <a:rPr lang="en-US" dirty="0" err="1" smtClean="0"/>
              <a:t>gid</a:t>
            </a:r>
            <a:r>
              <a:rPr lang="zh-CN" altLang="en-US" dirty="0" smtClean="0"/>
              <a:t>（保存在描叙可执行映象的</a:t>
            </a:r>
            <a:r>
              <a:rPr lang="en-US" dirty="0" smtClean="0"/>
              <a:t>VFS </a:t>
            </a:r>
            <a:r>
              <a:rPr lang="en-US" dirty="0" err="1" smtClean="0"/>
              <a:t>inode</a:t>
            </a:r>
            <a:r>
              <a:rPr lang="zh-CN" altLang="en-US" dirty="0" smtClean="0"/>
              <a:t>属性中）。这些程序被称为</a:t>
            </a:r>
            <a:r>
              <a:rPr lang="en-US" dirty="0" err="1" smtClean="0"/>
              <a:t>setuid</a:t>
            </a:r>
            <a:r>
              <a:rPr lang="zh-CN" altLang="en-US" dirty="0" smtClean="0"/>
              <a:t>程序，常在严格控制对某些服务的访问时使用，特别是那些为别的进程而运行的进程，如网络后台进程。有效</a:t>
            </a:r>
            <a:r>
              <a:rPr lang="en-US" dirty="0" err="1" smtClean="0"/>
              <a:t>uid</a:t>
            </a:r>
            <a:r>
              <a:rPr lang="zh-CN" altLang="en-US" dirty="0" smtClean="0"/>
              <a:t>和</a:t>
            </a:r>
            <a:r>
              <a:rPr lang="en-US" dirty="0" err="1" smtClean="0"/>
              <a:t>gid</a:t>
            </a:r>
            <a:r>
              <a:rPr lang="zh-CN" altLang="en-US" dirty="0" smtClean="0"/>
              <a:t>是那些</a:t>
            </a:r>
            <a:r>
              <a:rPr lang="en-US" dirty="0" err="1" smtClean="0"/>
              <a:t>setuid</a:t>
            </a:r>
            <a:r>
              <a:rPr lang="zh-CN" altLang="en-US" dirty="0" smtClean="0"/>
              <a:t>执行过程在执行时变化出的</a:t>
            </a:r>
            <a:r>
              <a:rPr lang="en-US" dirty="0" err="1" smtClean="0"/>
              <a:t>uid</a:t>
            </a:r>
            <a:r>
              <a:rPr lang="zh-CN" altLang="en-US" dirty="0" smtClean="0"/>
              <a:t>和</a:t>
            </a:r>
            <a:r>
              <a:rPr lang="en-US" dirty="0" err="1" smtClean="0"/>
              <a:t>gid</a:t>
            </a:r>
            <a:r>
              <a:rPr lang="zh-CN" altLang="en-US" dirty="0" smtClean="0"/>
              <a:t>。当进程试图访问特权数据或代码时，核心将检查进程的有效</a:t>
            </a:r>
            <a:r>
              <a:rPr lang="en-US" dirty="0" err="1" smtClean="0"/>
              <a:t>gid</a:t>
            </a:r>
            <a:r>
              <a:rPr lang="zh-CN" altLang="en-US" dirty="0" smtClean="0"/>
              <a:t>和</a:t>
            </a:r>
            <a:r>
              <a:rPr lang="en-US" dirty="0" err="1" smtClean="0"/>
              <a:t>uid</a:t>
            </a:r>
            <a:r>
              <a:rPr lang="zh-CN" altLang="en-US" dirty="0" smtClean="0"/>
              <a:t>。</a:t>
            </a:r>
          </a:p>
          <a:p>
            <a:r>
              <a:rPr lang="en-US" dirty="0" smtClean="0"/>
              <a:t>●  file</a:t>
            </a:r>
            <a:r>
              <a:rPr lang="zh-CN" altLang="en-US" dirty="0" smtClean="0"/>
              <a:t>　</a:t>
            </a:r>
            <a:r>
              <a:rPr lang="en-US" dirty="0" smtClean="0"/>
              <a:t>system</a:t>
            </a:r>
            <a:r>
              <a:rPr lang="zh-CN" altLang="en-US" dirty="0" smtClean="0"/>
              <a:t>　</a:t>
            </a:r>
            <a:r>
              <a:rPr lang="en-US" dirty="0" err="1" smtClean="0"/>
              <a:t>uid</a:t>
            </a:r>
            <a:r>
              <a:rPr lang="zh-CN" altLang="en-US" dirty="0" smtClean="0"/>
              <a:t>　</a:t>
            </a:r>
            <a:r>
              <a:rPr lang="en-US" dirty="0" smtClean="0"/>
              <a:t>and</a:t>
            </a:r>
            <a:r>
              <a:rPr lang="zh-CN" altLang="en-US" dirty="0" smtClean="0"/>
              <a:t>　</a:t>
            </a:r>
            <a:r>
              <a:rPr lang="en-US" dirty="0" err="1" smtClean="0"/>
              <a:t>gid</a:t>
            </a:r>
            <a:r>
              <a:rPr lang="zh-CN" altLang="en-US" dirty="0" smtClean="0"/>
              <a:t>：它们和有效</a:t>
            </a:r>
            <a:r>
              <a:rPr lang="en-US" dirty="0" err="1" smtClean="0"/>
              <a:t>uid</a:t>
            </a:r>
            <a:r>
              <a:rPr lang="zh-CN" altLang="en-US" dirty="0" smtClean="0"/>
              <a:t>和</a:t>
            </a:r>
            <a:r>
              <a:rPr lang="en-US" dirty="0" err="1" smtClean="0"/>
              <a:t>gid</a:t>
            </a:r>
            <a:r>
              <a:rPr lang="zh-CN" altLang="en-US" dirty="0" smtClean="0"/>
              <a:t>相似但用来检验进程的文件系统访问权限，如运行在用户模式下的</a:t>
            </a:r>
            <a:r>
              <a:rPr lang="en-US" dirty="0" smtClean="0"/>
              <a:t>NFS</a:t>
            </a:r>
            <a:r>
              <a:rPr lang="zh-CN" altLang="en-US" dirty="0" smtClean="0"/>
              <a:t>服务器存取文件时，</a:t>
            </a:r>
            <a:r>
              <a:rPr lang="en-US" dirty="0" smtClean="0"/>
              <a:t>NFS</a:t>
            </a:r>
            <a:r>
              <a:rPr lang="zh-CN" altLang="en-US" dirty="0" smtClean="0"/>
              <a:t>文件系统将使用这些标志符。在这里只有文件系统</a:t>
            </a:r>
            <a:r>
              <a:rPr lang="en-US" dirty="0" err="1" smtClean="0"/>
              <a:t>uid</a:t>
            </a:r>
            <a:r>
              <a:rPr lang="zh-CN" altLang="en-US" dirty="0" smtClean="0"/>
              <a:t>和</a:t>
            </a:r>
            <a:r>
              <a:rPr lang="en-US" dirty="0" err="1" smtClean="0"/>
              <a:t>gid</a:t>
            </a:r>
            <a:r>
              <a:rPr lang="zh-CN" altLang="en-US" dirty="0" smtClean="0"/>
              <a:t>发生了改变（而非有效</a:t>
            </a:r>
            <a:r>
              <a:rPr lang="en-US" dirty="0" err="1" smtClean="0"/>
              <a:t>uid</a:t>
            </a:r>
            <a:r>
              <a:rPr lang="zh-CN" altLang="en-US" dirty="0" smtClean="0"/>
              <a:t>和</a:t>
            </a:r>
            <a:r>
              <a:rPr lang="en-US" dirty="0" err="1" smtClean="0"/>
              <a:t>gid</a:t>
            </a:r>
            <a:r>
              <a:rPr lang="zh-CN" altLang="en-US" dirty="0" smtClean="0"/>
              <a:t>）。这样可以避免恶意用户向</a:t>
            </a:r>
            <a:r>
              <a:rPr lang="en-US" dirty="0" smtClean="0"/>
              <a:t>NFS</a:t>
            </a:r>
            <a:r>
              <a:rPr lang="zh-CN" altLang="en-US" dirty="0" smtClean="0"/>
              <a:t>服务器发送</a:t>
            </a:r>
            <a:r>
              <a:rPr lang="en-US" dirty="0" smtClean="0"/>
              <a:t>KILL</a:t>
            </a:r>
            <a:r>
              <a:rPr lang="zh-CN" altLang="en-US" dirty="0" smtClean="0"/>
              <a:t>信号。</a:t>
            </a:r>
          </a:p>
          <a:p>
            <a:r>
              <a:rPr lang="en-US" dirty="0" smtClean="0"/>
              <a:t>●  saved</a:t>
            </a:r>
            <a:r>
              <a:rPr lang="zh-CN" altLang="en-US" dirty="0" smtClean="0"/>
              <a:t>　</a:t>
            </a:r>
            <a:r>
              <a:rPr lang="en-US" dirty="0" err="1" smtClean="0"/>
              <a:t>uid</a:t>
            </a:r>
            <a:r>
              <a:rPr lang="zh-CN" altLang="en-US" dirty="0" smtClean="0"/>
              <a:t>　</a:t>
            </a:r>
            <a:r>
              <a:rPr lang="en-US" dirty="0" smtClean="0"/>
              <a:t>and</a:t>
            </a:r>
            <a:r>
              <a:rPr lang="zh-CN" altLang="en-US" dirty="0" smtClean="0"/>
              <a:t>　</a:t>
            </a:r>
            <a:r>
              <a:rPr lang="en-US" dirty="0" err="1" smtClean="0"/>
              <a:t>gid</a:t>
            </a:r>
            <a:r>
              <a:rPr lang="zh-CN" altLang="en-US" dirty="0" smtClean="0"/>
              <a:t>：</a:t>
            </a:r>
            <a:r>
              <a:rPr lang="en-US" dirty="0" smtClean="0"/>
              <a:t>POSIX</a:t>
            </a:r>
            <a:r>
              <a:rPr lang="zh-CN" altLang="en-US" dirty="0" smtClean="0"/>
              <a:t>标准中要求实现这两个标志符，它们被那些通过系统调用改变进程</a:t>
            </a:r>
            <a:r>
              <a:rPr lang="en-US" dirty="0" err="1" smtClean="0"/>
              <a:t>uid</a:t>
            </a:r>
            <a:r>
              <a:rPr lang="zh-CN" altLang="en-US" dirty="0" smtClean="0"/>
              <a:t>和</a:t>
            </a:r>
            <a:r>
              <a:rPr lang="en-US" dirty="0" err="1" smtClean="0"/>
              <a:t>gid</a:t>
            </a:r>
            <a:r>
              <a:rPr lang="zh-CN" altLang="en-US" dirty="0" smtClean="0"/>
              <a:t>的程序使用。当进程的原始</a:t>
            </a:r>
            <a:r>
              <a:rPr lang="en-US" dirty="0" err="1" smtClean="0"/>
              <a:t>uid</a:t>
            </a:r>
            <a:r>
              <a:rPr lang="zh-CN" altLang="en-US" dirty="0" smtClean="0"/>
              <a:t>和</a:t>
            </a:r>
            <a:r>
              <a:rPr lang="en-US" dirty="0" err="1" smtClean="0"/>
              <a:t>gid</a:t>
            </a:r>
            <a:r>
              <a:rPr lang="zh-CN" altLang="en-US" dirty="0" smtClean="0"/>
              <a:t>变化时，它们被用来保存真正的</a:t>
            </a:r>
            <a:r>
              <a:rPr lang="en-US" dirty="0" err="1" smtClean="0"/>
              <a:t>uid</a:t>
            </a:r>
            <a:r>
              <a:rPr lang="zh-CN" altLang="en-US" dirty="0" smtClean="0"/>
              <a:t>和</a:t>
            </a:r>
            <a:r>
              <a:rPr lang="en-US" dirty="0" err="1" smtClean="0"/>
              <a:t>gid</a:t>
            </a:r>
            <a:r>
              <a:rPr lang="zh-CN" altLang="en-US" dirty="0" smtClean="0"/>
              <a:t>。</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948068"/>
          </a:xfrm>
        </p:spPr>
        <p:txBody>
          <a:bodyPr>
            <a:normAutofit fontScale="77500" lnSpcReduction="20000"/>
          </a:bodyPr>
          <a:lstStyle/>
          <a:p>
            <a:pPr fontAlgn="ctr"/>
            <a:r>
              <a:rPr lang="zh-CN" altLang="en-US" dirty="0" smtClean="0"/>
              <a:t>③ 进程调度机制的设计，还对系统复杂性有着极大的影响，常常会由于实现的复杂程度而在功能和性能方面做出必要的权衡和让步。另外，进度调度的机制还要考虑到“公正性”，让系统所有进程都有机会向前推进，尽管其进度各有不同，并最终会受到</a:t>
            </a:r>
            <a:r>
              <a:rPr lang="en-US" dirty="0" smtClean="0"/>
              <a:t>CPU</a:t>
            </a:r>
            <a:r>
              <a:rPr lang="zh-CN" altLang="en-US" dirty="0" smtClean="0"/>
              <a:t>速度和负载的影响。更重要的是，还要防止死锁的发生，以及防止对</a:t>
            </a:r>
            <a:r>
              <a:rPr lang="en-US" dirty="0" smtClean="0"/>
              <a:t>CPU</a:t>
            </a:r>
            <a:r>
              <a:rPr lang="zh-CN" altLang="en-US" dirty="0" smtClean="0"/>
              <a:t>能力的不合理使用，也就是说要防止</a:t>
            </a:r>
            <a:r>
              <a:rPr lang="en-US" dirty="0" smtClean="0"/>
              <a:t>CPU</a:t>
            </a:r>
            <a:r>
              <a:rPr lang="zh-CN" altLang="en-US" dirty="0" smtClean="0"/>
              <a:t>尚有能力且有进程等待执行，却由于某种原因而长时间得不到执行的情况。一旦这些情况发生，调度机制还能识别与化解。</a:t>
            </a:r>
          </a:p>
          <a:p>
            <a:pPr fontAlgn="ctr"/>
            <a:r>
              <a:rPr lang="zh-CN" altLang="en-US" dirty="0" smtClean="0"/>
              <a:t>所有进程部分时间运行于用户模式，部分时间运行于系统模式。如何支持这些模式，底层硬件的实现各不相同，但是存在一种安全机制可以使它们在用户模式和系统模式之间来回切换。用户模式的权限比系统模式下的小得多。进程通过系统调用切换到系统模式继续执行，此时的核心是为进程而执行的。在</a:t>
            </a:r>
            <a:r>
              <a:rPr lang="en-US" dirty="0" smtClean="0"/>
              <a:t>Linux</a:t>
            </a:r>
            <a:r>
              <a:rPr lang="zh-CN" altLang="en-US" dirty="0" smtClean="0"/>
              <a:t>中，进程不能被抢占。只要能够运行它们就不能被停止。当进程必须等待某个系统事件时，它才决定释放出</a:t>
            </a:r>
            <a:r>
              <a:rPr lang="en-US" dirty="0" smtClean="0"/>
              <a:t>CPU</a:t>
            </a:r>
            <a:r>
              <a:rPr lang="zh-CN" altLang="en-US" dirty="0" smtClean="0"/>
              <a:t>，如进程可能需要从文件中读出字符。一般等待的发生是在系统调用过程中，此时进程处于系统模式，处于等待状态的进程将被挂起而其他的进程被调度管理器选出来执行。　</a:t>
            </a:r>
            <a:r>
              <a:rPr lang="en-US" dirty="0" smtClean="0"/>
              <a:t> </a:t>
            </a:r>
            <a:endParaRPr lang="zh-CN" altLang="en-US" dirty="0" smtClean="0"/>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fontAlgn="ctr"/>
            <a:r>
              <a:rPr lang="zh-CN" altLang="en-US" dirty="0" smtClean="0"/>
              <a:t>⑥ 一般用户角度。操作系统为他们提供了一个良好的交互界面，使得他们不必了解有关硬件和系统软件的细节，就能方便地使用计算机。</a:t>
            </a:r>
          </a:p>
          <a:p>
            <a:pPr fontAlgn="ctr"/>
            <a:r>
              <a:rPr lang="zh-CN" altLang="en-US" dirty="0" smtClean="0"/>
              <a:t>⑦ 硬件设计者角度。操作系统为计算机系统功能扩展提供了支撑平台，使硬件系统与应用软件产生了相对独立性，可以在一定范围内对硬件模块进行升级和添加新硬件，而不会影响原先应用软件。</a:t>
            </a:r>
          </a:p>
          <a:p>
            <a:pPr fontAlgn="ctr"/>
            <a:r>
              <a:rPr lang="zh-CN" altLang="en-US" dirty="0" smtClean="0"/>
              <a:t>总的来讲，传统的操作系统定义如下。</a:t>
            </a:r>
          </a:p>
          <a:p>
            <a:pPr fontAlgn="ctr"/>
            <a:r>
              <a:rPr lang="zh-CN" altLang="en-US" dirty="0" smtClean="0"/>
              <a:t>操作系统是计算机系统中负责支撑应用程序运行环境以及用户操作环境的系统软件，同时也是计算机系统的核心与基石。它的职责常包括对</a:t>
            </a:r>
            <a:endParaRPr lang="zh-CN" altLang="en-US" dirty="0"/>
          </a:p>
        </p:txBody>
      </p:sp>
      <p:sp>
        <p:nvSpPr>
          <p:cNvPr id="2" name="标题 1"/>
          <p:cNvSpPr>
            <a:spLocks noGrp="1"/>
          </p:cNvSpPr>
          <p:nvPr>
            <p:ph type="title"/>
          </p:nvPr>
        </p:nvSpPr>
        <p:spPr/>
        <p:txBody>
          <a:bodyPr>
            <a:normAutofit/>
          </a:bodyPr>
          <a:lstStyle/>
          <a:p>
            <a:r>
              <a:rPr lang="zh-CN" altLang="en-US" dirty="0" smtClean="0"/>
              <a:t>操作系统</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在每个进程的</a:t>
            </a:r>
            <a:r>
              <a:rPr lang="en-US" dirty="0" err="1" smtClean="0"/>
              <a:t>task_struct</a:t>
            </a:r>
            <a:r>
              <a:rPr lang="zh-CN" altLang="en-US" dirty="0" smtClean="0"/>
              <a:t>结构中有以下</a:t>
            </a:r>
            <a:r>
              <a:rPr lang="en-US" dirty="0" smtClean="0"/>
              <a:t>4</a:t>
            </a:r>
            <a:r>
              <a:rPr lang="zh-CN" altLang="en-US" dirty="0" smtClean="0"/>
              <a:t>项：</a:t>
            </a:r>
            <a:r>
              <a:rPr lang="en-US" dirty="0" smtClean="0"/>
              <a:t>policy</a:t>
            </a:r>
            <a:r>
              <a:rPr lang="zh-CN" altLang="en-US" dirty="0" smtClean="0"/>
              <a:t>、</a:t>
            </a:r>
            <a:r>
              <a:rPr lang="en-US" dirty="0" smtClean="0"/>
              <a:t>priority</a:t>
            </a:r>
            <a:r>
              <a:rPr lang="zh-CN" altLang="en-US" dirty="0" smtClean="0"/>
              <a:t>、</a:t>
            </a:r>
            <a:r>
              <a:rPr lang="en-US" dirty="0" smtClean="0"/>
              <a:t>counter</a:t>
            </a:r>
            <a:r>
              <a:rPr lang="zh-CN" altLang="en-US" dirty="0" smtClean="0"/>
              <a:t>、</a:t>
            </a:r>
            <a:r>
              <a:rPr lang="en-US" dirty="0" err="1" smtClean="0"/>
              <a:t>rt_priority</a:t>
            </a:r>
            <a:r>
              <a:rPr lang="zh-CN" altLang="en-US" dirty="0" smtClean="0"/>
              <a:t>，这</a:t>
            </a:r>
            <a:r>
              <a:rPr lang="en-US" dirty="0" smtClean="0"/>
              <a:t>4</a:t>
            </a:r>
            <a:r>
              <a:rPr lang="zh-CN" altLang="en-US" dirty="0" smtClean="0"/>
              <a:t>项是选择进程的依据。其中，</a:t>
            </a:r>
            <a:r>
              <a:rPr lang="en-US" dirty="0" smtClean="0"/>
              <a:t>policy</a:t>
            </a:r>
            <a:r>
              <a:rPr lang="zh-CN" altLang="en-US" dirty="0" smtClean="0"/>
              <a:t>是进程的调度策略，用来区分实时进程和普通进程，实时进程优先于普通进程运行；</a:t>
            </a:r>
            <a:r>
              <a:rPr lang="en-US" dirty="0" smtClean="0"/>
              <a:t>priority</a:t>
            </a:r>
            <a:r>
              <a:rPr lang="zh-CN" altLang="en-US" dirty="0" smtClean="0"/>
              <a:t>是进程（包括实时和普通）的静态优先级；</a:t>
            </a:r>
            <a:r>
              <a:rPr lang="en-US" dirty="0" smtClean="0"/>
              <a:t>counter</a:t>
            </a:r>
            <a:r>
              <a:rPr lang="zh-CN" altLang="en-US" dirty="0" smtClean="0"/>
              <a:t>是进程剩余的时间片，它的起始值就是</a:t>
            </a:r>
            <a:r>
              <a:rPr lang="en-US" dirty="0" smtClean="0"/>
              <a:t>priority</a:t>
            </a:r>
            <a:r>
              <a:rPr lang="zh-CN" altLang="en-US" dirty="0" smtClean="0"/>
              <a:t>的值；由于</a:t>
            </a:r>
            <a:r>
              <a:rPr lang="en-US" dirty="0" smtClean="0"/>
              <a:t>counter</a:t>
            </a:r>
            <a:r>
              <a:rPr lang="zh-CN" altLang="en-US" dirty="0" smtClean="0"/>
              <a:t>在后面计算一个处于可运行状态的进程值得运行的程度</a:t>
            </a:r>
            <a:r>
              <a:rPr lang="en-US" dirty="0" smtClean="0"/>
              <a:t>goodness</a:t>
            </a:r>
            <a:r>
              <a:rPr lang="zh-CN" altLang="en-US" dirty="0" smtClean="0"/>
              <a:t>时起重要作用，因此，</a:t>
            </a:r>
            <a:r>
              <a:rPr lang="en-US" dirty="0" smtClean="0"/>
              <a:t>counter</a:t>
            </a:r>
            <a:r>
              <a:rPr lang="zh-CN" altLang="en-US" dirty="0" smtClean="0"/>
              <a:t>也可以看做是进程的动态优先级。</a:t>
            </a:r>
            <a:r>
              <a:rPr lang="en-US" dirty="0" err="1" smtClean="0"/>
              <a:t>rt_priority</a:t>
            </a:r>
            <a:r>
              <a:rPr lang="zh-CN" altLang="en-US" dirty="0" smtClean="0"/>
              <a:t>是实时进程特有的，用于实时进程间的选择。</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b="1" dirty="0" smtClean="0"/>
              <a:t>2</a:t>
            </a:r>
            <a:r>
              <a:rPr lang="zh-CN" altLang="en-US" b="1" dirty="0" smtClean="0"/>
              <a:t>．举例说明在</a:t>
            </a:r>
            <a:r>
              <a:rPr lang="en-US" b="1" dirty="0" smtClean="0"/>
              <a:t>Linux</a:t>
            </a:r>
            <a:r>
              <a:rPr lang="zh-CN" altLang="en-US" b="1" dirty="0" smtClean="0"/>
              <a:t>操作系统中进程的概念</a:t>
            </a:r>
          </a:p>
          <a:p>
            <a:pPr fontAlgn="ctr"/>
            <a:r>
              <a:rPr lang="zh-CN" altLang="en-US" dirty="0" smtClean="0"/>
              <a:t>（</a:t>
            </a:r>
            <a:r>
              <a:rPr lang="en-US" dirty="0" smtClean="0"/>
              <a:t>1</a:t>
            </a:r>
            <a:r>
              <a:rPr lang="zh-CN" altLang="en-US" dirty="0" smtClean="0"/>
              <a:t>）程序和进程</a:t>
            </a:r>
          </a:p>
          <a:p>
            <a:pPr fontAlgn="ctr"/>
            <a:r>
              <a:rPr lang="zh-CN" altLang="en-US" dirty="0" smtClean="0"/>
              <a:t>程序是为了完成某种任务而设计的软件，如</a:t>
            </a:r>
            <a:r>
              <a:rPr lang="en-US" dirty="0" err="1" smtClean="0"/>
              <a:t>OpenOffice</a:t>
            </a:r>
            <a:r>
              <a:rPr lang="zh-CN" altLang="en-US" dirty="0" smtClean="0"/>
              <a:t>是程序。进程就是运行中的程序。一个运行着的程序，可能有多个进程，如</a:t>
            </a:r>
            <a:r>
              <a:rPr lang="en-US" dirty="0" err="1" smtClean="0"/>
              <a:t>LinuxSir.Org</a:t>
            </a:r>
            <a:r>
              <a:rPr lang="zh-CN" altLang="en-US" dirty="0" smtClean="0"/>
              <a:t>所用的</a:t>
            </a:r>
            <a:r>
              <a:rPr lang="en-US" dirty="0" smtClean="0"/>
              <a:t>WWW</a:t>
            </a:r>
            <a:r>
              <a:rPr lang="zh-CN" altLang="en-US" dirty="0" smtClean="0"/>
              <a:t>服务器是</a:t>
            </a:r>
            <a:r>
              <a:rPr lang="en-US" dirty="0" smtClean="0"/>
              <a:t>Apache</a:t>
            </a:r>
            <a:r>
              <a:rPr lang="zh-CN" altLang="en-US" dirty="0" smtClean="0"/>
              <a:t>服务器，当管理员启动服务后，可能会有很多人来访问，也就是说许多用户来同时请求</a:t>
            </a:r>
            <a:r>
              <a:rPr lang="en-US" dirty="0" err="1" smtClean="0"/>
              <a:t>httpd</a:t>
            </a:r>
            <a:r>
              <a:rPr lang="zh-CN" altLang="en-US" dirty="0" smtClean="0"/>
              <a:t>服务，</a:t>
            </a:r>
            <a:r>
              <a:rPr lang="en-US" dirty="0" smtClean="0"/>
              <a:t>Apache</a:t>
            </a:r>
            <a:r>
              <a:rPr lang="zh-CN" altLang="en-US" dirty="0" smtClean="0"/>
              <a:t>服务器将会创建有多个</a:t>
            </a:r>
            <a:r>
              <a:rPr lang="en-US" dirty="0" err="1" smtClean="0"/>
              <a:t>httpd</a:t>
            </a:r>
            <a:r>
              <a:rPr lang="zh-CN" altLang="en-US" dirty="0" smtClean="0"/>
              <a:t>进程来对其进行服务。</a:t>
            </a:r>
          </a:p>
          <a:p>
            <a:pPr fontAlgn="ctr"/>
            <a:r>
              <a:rPr lang="zh-CN" altLang="en-US" dirty="0" smtClean="0"/>
              <a:t>① 进程分类：进程一般分为交互进程、批处理进程和守护进程</a:t>
            </a:r>
            <a:r>
              <a:rPr lang="en-US" dirty="0" smtClean="0"/>
              <a:t>3</a:t>
            </a:r>
            <a:r>
              <a:rPr lang="zh-CN" altLang="en-US" dirty="0" smtClean="0"/>
              <a:t>类。值得一提的是，守护进程总是活跃的，一般是后台运行，守护进程一般是由系统在开机时通过脚本自动激活启动或由超级管理用户</a:t>
            </a:r>
            <a:r>
              <a:rPr lang="en-US" dirty="0" smtClean="0"/>
              <a:t>root</a:t>
            </a:r>
            <a:r>
              <a:rPr lang="zh-CN" altLang="en-US" dirty="0" smtClean="0"/>
              <a:t>来启动。比如在</a:t>
            </a:r>
            <a:r>
              <a:rPr lang="en-US" dirty="0" smtClean="0"/>
              <a:t> Fedora</a:t>
            </a:r>
            <a:r>
              <a:rPr lang="zh-CN" altLang="en-US" dirty="0" smtClean="0"/>
              <a:t>或</a:t>
            </a:r>
            <a:r>
              <a:rPr lang="en-US" dirty="0" err="1" smtClean="0"/>
              <a:t>Redhat</a:t>
            </a:r>
            <a:r>
              <a:rPr lang="zh-CN" altLang="en-US" dirty="0" smtClean="0"/>
              <a:t>中，可以定义</a:t>
            </a:r>
            <a:r>
              <a:rPr lang="en-US" dirty="0" err="1" smtClean="0"/>
              <a:t>httpd</a:t>
            </a:r>
            <a:r>
              <a:rPr lang="zh-CN" altLang="en-US" dirty="0" smtClean="0"/>
              <a:t>服务器的启动脚本的运行级别，此文件位于</a:t>
            </a:r>
            <a:r>
              <a:rPr lang="en-US" dirty="0" smtClean="0"/>
              <a:t>/etc/</a:t>
            </a:r>
            <a:r>
              <a:rPr lang="en-US" dirty="0" err="1" smtClean="0"/>
              <a:t>init.d</a:t>
            </a:r>
            <a:r>
              <a:rPr lang="zh-CN" altLang="en-US" dirty="0" smtClean="0"/>
              <a:t>目录下，</a:t>
            </a:r>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fontAlgn="ctr"/>
            <a:r>
              <a:rPr lang="zh-CN" altLang="en-US" dirty="0" smtClean="0"/>
              <a:t>文件名是</a:t>
            </a:r>
            <a:r>
              <a:rPr lang="en-US" dirty="0" err="1" smtClean="0"/>
              <a:t>httpd</a:t>
            </a:r>
            <a:r>
              <a:rPr lang="zh-CN" altLang="en-US" dirty="0" smtClean="0"/>
              <a:t>，</a:t>
            </a:r>
            <a:r>
              <a:rPr lang="en-US" dirty="0" smtClean="0"/>
              <a:t>/etc/</a:t>
            </a:r>
            <a:r>
              <a:rPr lang="en-US" dirty="0" err="1" smtClean="0"/>
              <a:t>init.d</a:t>
            </a:r>
            <a:r>
              <a:rPr lang="en-US" dirty="0" smtClean="0"/>
              <a:t>/</a:t>
            </a:r>
            <a:r>
              <a:rPr lang="en-US" dirty="0" err="1" smtClean="0"/>
              <a:t>httpd</a:t>
            </a:r>
            <a:r>
              <a:rPr lang="zh-CN" altLang="en-US" dirty="0" smtClean="0"/>
              <a:t>就是</a:t>
            </a:r>
            <a:r>
              <a:rPr lang="en-US" dirty="0" err="1" smtClean="0"/>
              <a:t>httpd</a:t>
            </a:r>
            <a:r>
              <a:rPr lang="zh-CN" altLang="en-US" dirty="0" smtClean="0"/>
              <a:t>服务器的守护程序，当把它的运行级别设置为</a:t>
            </a:r>
            <a:r>
              <a:rPr lang="en-US" dirty="0" smtClean="0"/>
              <a:t>3</a:t>
            </a:r>
            <a:r>
              <a:rPr lang="zh-CN" altLang="en-US" dirty="0" smtClean="0"/>
              <a:t>和</a:t>
            </a:r>
            <a:r>
              <a:rPr lang="en-US" dirty="0" smtClean="0"/>
              <a:t>5</a:t>
            </a:r>
            <a:r>
              <a:rPr lang="zh-CN" altLang="en-US" dirty="0" smtClean="0"/>
              <a:t>时，当系统启动时，它会跟着启动。</a:t>
            </a:r>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chkconfig</a:t>
            </a:r>
            <a:r>
              <a:rPr lang="en-US" dirty="0" smtClean="0"/>
              <a:t>  --level 35  </a:t>
            </a:r>
            <a:r>
              <a:rPr lang="en-US" dirty="0" err="1" smtClean="0"/>
              <a:t>httpd</a:t>
            </a:r>
            <a:r>
              <a:rPr lang="en-US" dirty="0" smtClean="0"/>
              <a:t> on </a:t>
            </a:r>
            <a:endParaRPr lang="zh-CN" altLang="en-US" dirty="0" smtClean="0"/>
          </a:p>
          <a:p>
            <a:r>
              <a:rPr lang="en-US" dirty="0" smtClean="0"/>
              <a:t> </a:t>
            </a:r>
            <a:endParaRPr lang="zh-CN" altLang="en-US" dirty="0" smtClean="0"/>
          </a:p>
          <a:p>
            <a:pPr fontAlgn="ctr"/>
            <a:r>
              <a:rPr lang="zh-CN" altLang="en-US" dirty="0" smtClean="0"/>
              <a:t>由于守护进程是一直运行着的，所以它所处的状态是等待请求处理任务。例如，用户是否访问</a:t>
            </a:r>
            <a:r>
              <a:rPr lang="en-US" dirty="0" err="1" smtClean="0"/>
              <a:t>LinuxSir.Org</a:t>
            </a:r>
            <a:r>
              <a:rPr lang="en-US" dirty="0" smtClean="0"/>
              <a:t> </a:t>
            </a:r>
            <a:r>
              <a:rPr lang="zh-CN" altLang="en-US" dirty="0" smtClean="0"/>
              <a:t>，</a:t>
            </a:r>
            <a:r>
              <a:rPr lang="en-US" dirty="0" err="1" smtClean="0"/>
              <a:t>LinuxSir.Org</a:t>
            </a:r>
            <a:r>
              <a:rPr lang="en-US" dirty="0" smtClean="0"/>
              <a:t> </a:t>
            </a:r>
            <a:r>
              <a:rPr lang="zh-CN" altLang="en-US" dirty="0" smtClean="0"/>
              <a:t>的</a:t>
            </a:r>
            <a:r>
              <a:rPr lang="en-US" dirty="0" err="1" smtClean="0"/>
              <a:t>httpd</a:t>
            </a:r>
            <a:r>
              <a:rPr lang="zh-CN" altLang="en-US" dirty="0" smtClean="0"/>
              <a:t>服务器都在运行，等待着用户来访问，也就是等待着任务处理。</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fontAlgn="ctr"/>
            <a:r>
              <a:rPr lang="zh-CN" altLang="en-US" dirty="0" smtClean="0"/>
              <a:t>② 进程的属性。</a:t>
            </a:r>
          </a:p>
          <a:p>
            <a:r>
              <a:rPr lang="en-US" dirty="0" smtClean="0"/>
              <a:t>●  </a:t>
            </a:r>
            <a:r>
              <a:rPr lang="zh-CN" altLang="en-US" dirty="0" smtClean="0"/>
              <a:t>进程</a:t>
            </a:r>
            <a:r>
              <a:rPr lang="en-US" dirty="0" smtClean="0"/>
              <a:t>ID</a:t>
            </a:r>
            <a:r>
              <a:rPr lang="zh-CN" altLang="en-US" dirty="0" smtClean="0"/>
              <a:t>（</a:t>
            </a:r>
            <a:r>
              <a:rPr lang="en-US" dirty="0" smtClean="0"/>
              <a:t>PID)</a:t>
            </a:r>
            <a:r>
              <a:rPr lang="zh-CN" altLang="en-US" dirty="0" smtClean="0"/>
              <a:t>：是唯一的数值，用来区分进程；</a:t>
            </a:r>
          </a:p>
          <a:p>
            <a:r>
              <a:rPr lang="en-US" dirty="0" smtClean="0"/>
              <a:t>●  </a:t>
            </a:r>
            <a:r>
              <a:rPr lang="zh-CN" altLang="en-US" dirty="0" smtClean="0"/>
              <a:t>父进程和父进程的</a:t>
            </a:r>
            <a:r>
              <a:rPr lang="en-US" dirty="0" smtClean="0"/>
              <a:t>ID</a:t>
            </a:r>
            <a:r>
              <a:rPr lang="zh-CN" altLang="en-US" dirty="0" smtClean="0"/>
              <a:t>（</a:t>
            </a:r>
            <a:r>
              <a:rPr lang="en-US" dirty="0" smtClean="0"/>
              <a:t>PPID)</a:t>
            </a:r>
            <a:r>
              <a:rPr lang="zh-CN" altLang="en-US" dirty="0" smtClean="0"/>
              <a:t>；</a:t>
            </a:r>
          </a:p>
          <a:p>
            <a:r>
              <a:rPr lang="en-US" dirty="0" smtClean="0"/>
              <a:t>●  </a:t>
            </a:r>
            <a:r>
              <a:rPr lang="zh-CN" altLang="en-US" dirty="0" smtClean="0"/>
              <a:t>启动进程的用户</a:t>
            </a:r>
            <a:r>
              <a:rPr lang="en-US" dirty="0" smtClean="0"/>
              <a:t>ID</a:t>
            </a:r>
            <a:r>
              <a:rPr lang="zh-CN" altLang="en-US" dirty="0" smtClean="0"/>
              <a:t>（</a:t>
            </a:r>
            <a:r>
              <a:rPr lang="en-US" dirty="0" smtClean="0"/>
              <a:t>UID</a:t>
            </a:r>
            <a:r>
              <a:rPr lang="zh-CN" altLang="en-US" dirty="0" smtClean="0"/>
              <a:t>）和所归属的组（</a:t>
            </a:r>
            <a:r>
              <a:rPr lang="en-US" dirty="0" smtClean="0"/>
              <a:t>GID</a:t>
            </a:r>
            <a:r>
              <a:rPr lang="zh-CN" altLang="en-US" dirty="0" smtClean="0"/>
              <a:t>）；</a:t>
            </a:r>
          </a:p>
          <a:p>
            <a:r>
              <a:rPr lang="en-US" dirty="0" smtClean="0"/>
              <a:t>●  </a:t>
            </a:r>
            <a:r>
              <a:rPr lang="zh-CN" altLang="en-US" dirty="0" smtClean="0"/>
              <a:t>进程状态：状态分为运行</a:t>
            </a:r>
            <a:r>
              <a:rPr lang="en-US" dirty="0" smtClean="0"/>
              <a:t>R</a:t>
            </a:r>
            <a:r>
              <a:rPr lang="zh-CN" altLang="en-US" dirty="0" smtClean="0"/>
              <a:t>、休眠</a:t>
            </a:r>
            <a:r>
              <a:rPr lang="en-US" dirty="0" smtClean="0"/>
              <a:t>S</a:t>
            </a:r>
            <a:r>
              <a:rPr lang="zh-CN" altLang="en-US" dirty="0" smtClean="0"/>
              <a:t>、僵尸</a:t>
            </a:r>
            <a:r>
              <a:rPr lang="en-US" dirty="0" smtClean="0"/>
              <a:t>Z</a:t>
            </a:r>
            <a:r>
              <a:rPr lang="zh-CN" altLang="en-US" dirty="0" smtClean="0"/>
              <a:t>；</a:t>
            </a:r>
          </a:p>
          <a:p>
            <a:r>
              <a:rPr lang="en-US" dirty="0" smtClean="0"/>
              <a:t>●  </a:t>
            </a:r>
            <a:r>
              <a:rPr lang="zh-CN" altLang="en-US" dirty="0" smtClean="0"/>
              <a:t>进程执行的优先级；</a:t>
            </a:r>
          </a:p>
          <a:p>
            <a:r>
              <a:rPr lang="en-US" dirty="0" smtClean="0"/>
              <a:t>●  </a:t>
            </a:r>
            <a:r>
              <a:rPr lang="zh-CN" altLang="en-US" dirty="0" smtClean="0"/>
              <a:t>进程所连接的终端名；</a:t>
            </a:r>
          </a:p>
          <a:p>
            <a:r>
              <a:rPr lang="en-US" dirty="0" smtClean="0"/>
              <a:t>●  </a:t>
            </a:r>
            <a:r>
              <a:rPr lang="zh-CN" altLang="en-US" dirty="0" smtClean="0"/>
              <a:t>进程资源占用：比如占用资源大小（内存、</a:t>
            </a:r>
            <a:r>
              <a:rPr lang="en-US" dirty="0" smtClean="0"/>
              <a:t>CPU</a:t>
            </a:r>
            <a:r>
              <a:rPr lang="zh-CN" altLang="en-US" dirty="0" smtClean="0"/>
              <a:t>占用量）。</a:t>
            </a:r>
          </a:p>
          <a:p>
            <a:pPr fontAlgn="ctr"/>
            <a:r>
              <a:rPr lang="zh-CN" altLang="en-US" dirty="0" smtClean="0"/>
              <a:t>③ 父进程和子进程。二者的关系是管理和被管理的关系，当父进程终止时，子进程也随之而终止时。但子进程终止，父进程并不一定终止，例如，</a:t>
            </a:r>
            <a:r>
              <a:rPr lang="en-US" dirty="0" err="1" smtClean="0"/>
              <a:t>httpd</a:t>
            </a:r>
            <a:r>
              <a:rPr lang="zh-CN" altLang="en-US" dirty="0" smtClean="0"/>
              <a:t>服务器运行时，可以终止其子进程，父进程并不会因为子进程的终止而终止。</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pPr fontAlgn="ctr"/>
            <a:r>
              <a:rPr lang="zh-CN" altLang="en-US" dirty="0" smtClean="0"/>
              <a:t>（</a:t>
            </a:r>
            <a:r>
              <a:rPr lang="en-US" dirty="0" smtClean="0"/>
              <a:t>2</a:t>
            </a:r>
            <a:r>
              <a:rPr lang="zh-CN" altLang="en-US" dirty="0" smtClean="0"/>
              <a:t>）进程管理</a:t>
            </a:r>
          </a:p>
          <a:p>
            <a:pPr fontAlgn="ctr"/>
            <a:r>
              <a:rPr lang="zh-CN" altLang="en-US" dirty="0" smtClean="0"/>
              <a:t>对于</a:t>
            </a:r>
            <a:r>
              <a:rPr lang="en-US" dirty="0" smtClean="0"/>
              <a:t>Linux</a:t>
            </a:r>
            <a:r>
              <a:rPr lang="zh-CN" altLang="en-US" dirty="0" smtClean="0"/>
              <a:t>进程的管理，是通过进程管理工具实现的，有</a:t>
            </a:r>
            <a:r>
              <a:rPr lang="en-US" dirty="0" err="1" smtClean="0"/>
              <a:t>ps</a:t>
            </a:r>
            <a:r>
              <a:rPr lang="zh-CN" altLang="en-US" dirty="0" smtClean="0"/>
              <a:t>、</a:t>
            </a:r>
            <a:r>
              <a:rPr lang="en-US" dirty="0" err="1" smtClean="0"/>
              <a:t>pgrep</a:t>
            </a:r>
            <a:r>
              <a:rPr lang="zh-CN" altLang="en-US" dirty="0" smtClean="0"/>
              <a:t>等工具。</a:t>
            </a:r>
          </a:p>
          <a:p>
            <a:pPr fontAlgn="ctr"/>
            <a:r>
              <a:rPr lang="zh-CN" altLang="en-US" dirty="0" smtClean="0"/>
              <a:t>①</a:t>
            </a:r>
            <a:r>
              <a:rPr lang="en-US" dirty="0" smtClean="0"/>
              <a:t> </a:t>
            </a:r>
            <a:r>
              <a:rPr lang="en-US" dirty="0" err="1" smtClean="0"/>
              <a:t>ps</a:t>
            </a:r>
            <a:r>
              <a:rPr lang="zh-CN" altLang="en-US" dirty="0" smtClean="0"/>
              <a:t>监视进程工具。</a:t>
            </a:r>
            <a:r>
              <a:rPr lang="en-US" dirty="0" err="1" smtClean="0"/>
              <a:t>ps</a:t>
            </a:r>
            <a:r>
              <a:rPr lang="zh-CN" altLang="en-US" dirty="0" smtClean="0"/>
              <a:t>为我们提供了进程的一次性查看，它所提供的查看结果并不是动态连续的，如果想对进程时间监控，应该用</a:t>
            </a:r>
            <a:r>
              <a:rPr lang="en-US" dirty="0" smtClean="0"/>
              <a:t>top</a:t>
            </a:r>
            <a:r>
              <a:rPr lang="zh-CN" altLang="en-US" dirty="0" smtClean="0"/>
              <a:t>工具。</a:t>
            </a:r>
          </a:p>
          <a:p>
            <a:r>
              <a:rPr lang="en-US" dirty="0" smtClean="0"/>
              <a:t>●  </a:t>
            </a:r>
            <a:r>
              <a:rPr lang="en-US" dirty="0" err="1" smtClean="0"/>
              <a:t>ps</a:t>
            </a:r>
            <a:r>
              <a:rPr lang="zh-CN" altLang="en-US" dirty="0" smtClean="0"/>
              <a:t>的参数说明：</a:t>
            </a:r>
            <a:r>
              <a:rPr lang="en-US" dirty="0" err="1" smtClean="0"/>
              <a:t>ps</a:t>
            </a:r>
            <a:r>
              <a:rPr lang="zh-CN" altLang="en-US" dirty="0" smtClean="0"/>
              <a:t>提供了很多的选项参数，常用的有以下几个。</a:t>
            </a:r>
          </a:p>
          <a:p>
            <a:r>
              <a:rPr lang="en-US" dirty="0" smtClean="0"/>
              <a:t> </a:t>
            </a:r>
            <a:endParaRPr lang="zh-CN" altLang="en-US" dirty="0" smtClean="0"/>
          </a:p>
          <a:p>
            <a:r>
              <a:rPr lang="en-US" dirty="0" smtClean="0"/>
              <a:t>l</a:t>
            </a:r>
            <a:r>
              <a:rPr lang="zh-CN" altLang="en-US" dirty="0" smtClean="0"/>
              <a:t>：长格式输出；</a:t>
            </a:r>
            <a:r>
              <a:rPr lang="en-US" dirty="0" smtClean="0"/>
              <a:t> </a:t>
            </a:r>
            <a:endParaRPr lang="zh-CN" altLang="en-US" dirty="0" smtClean="0"/>
          </a:p>
          <a:p>
            <a:r>
              <a:rPr lang="en-US" dirty="0" smtClean="0"/>
              <a:t>u</a:t>
            </a:r>
            <a:r>
              <a:rPr lang="zh-CN" altLang="en-US" dirty="0" smtClean="0"/>
              <a:t>：按用户名和启动时间的顺序来显示进程；</a:t>
            </a:r>
            <a:r>
              <a:rPr lang="en-US" dirty="0" smtClean="0"/>
              <a:t> </a:t>
            </a:r>
            <a:endParaRPr lang="zh-CN" altLang="en-US" dirty="0" smtClean="0"/>
          </a:p>
          <a:p>
            <a:r>
              <a:rPr lang="en-US" dirty="0" smtClean="0"/>
              <a:t>j</a:t>
            </a:r>
            <a:r>
              <a:rPr lang="zh-CN" altLang="en-US" dirty="0" smtClean="0"/>
              <a:t>：用任务格式来显示进程；</a:t>
            </a:r>
            <a:r>
              <a:rPr lang="en-US" dirty="0" smtClean="0"/>
              <a:t> </a:t>
            </a:r>
            <a:endParaRPr lang="zh-CN" altLang="en-US" dirty="0" smtClean="0"/>
          </a:p>
          <a:p>
            <a:r>
              <a:rPr lang="en-US" dirty="0" smtClean="0"/>
              <a:t>f</a:t>
            </a:r>
            <a:r>
              <a:rPr lang="zh-CN" altLang="en-US" dirty="0" smtClean="0"/>
              <a:t>：用树形格式来显示进程；</a:t>
            </a:r>
            <a:r>
              <a:rPr lang="en-US" dirty="0" smtClean="0"/>
              <a:t> </a:t>
            </a:r>
            <a:endParaRPr lang="zh-CN" altLang="en-US" dirty="0" smtClean="0"/>
          </a:p>
          <a:p>
            <a:r>
              <a:rPr lang="en-US" dirty="0" smtClean="0"/>
              <a:t>a</a:t>
            </a:r>
            <a:r>
              <a:rPr lang="zh-CN" altLang="en-US" dirty="0" smtClean="0"/>
              <a:t>：显示所有用户的所有进程（包括其他用户）；</a:t>
            </a:r>
            <a:r>
              <a:rPr lang="en-US" dirty="0" smtClean="0"/>
              <a:t> </a:t>
            </a:r>
            <a:endParaRPr lang="zh-CN" altLang="en-US" dirty="0" smtClean="0"/>
          </a:p>
          <a:p>
            <a:r>
              <a:rPr lang="en-US" dirty="0" smtClean="0"/>
              <a:t>x</a:t>
            </a:r>
            <a:r>
              <a:rPr lang="zh-CN" altLang="en-US" dirty="0" smtClean="0"/>
              <a:t>：显示无控制终端的进程；</a:t>
            </a:r>
            <a:r>
              <a:rPr lang="en-US" dirty="0" smtClean="0"/>
              <a:t> </a:t>
            </a:r>
            <a:endParaRPr lang="zh-CN" altLang="en-US" dirty="0" smtClean="0"/>
          </a:p>
          <a:p>
            <a:r>
              <a:rPr lang="en-US" dirty="0" smtClean="0"/>
              <a:t>r</a:t>
            </a:r>
            <a:r>
              <a:rPr lang="zh-CN" altLang="en-US" dirty="0" smtClean="0"/>
              <a:t>：显示运行中的进程；</a:t>
            </a:r>
            <a:r>
              <a:rPr lang="en-US" dirty="0" smtClean="0"/>
              <a:t> </a:t>
            </a:r>
            <a:endParaRPr lang="zh-CN" altLang="en-US" dirty="0" smtClean="0"/>
          </a:p>
          <a:p>
            <a:r>
              <a:rPr lang="en-US" dirty="0" err="1" smtClean="0"/>
              <a:t>ww</a:t>
            </a:r>
            <a:r>
              <a:rPr lang="zh-CN" altLang="en-US" dirty="0" smtClean="0"/>
              <a:t>：避免详细参数被截断。</a:t>
            </a:r>
            <a:r>
              <a:rPr lang="en-US" dirty="0" smtClean="0"/>
              <a:t> </a:t>
            </a:r>
            <a:endParaRPr lang="zh-CN" altLang="en-US" dirty="0" smtClean="0"/>
          </a:p>
          <a:p>
            <a:r>
              <a:rPr lang="en-US" dirty="0" smtClean="0"/>
              <a:t> </a:t>
            </a:r>
            <a:endParaRPr lang="zh-CN" altLang="en-US" dirty="0" smtClean="0"/>
          </a:p>
          <a:p>
            <a:pPr fontAlgn="ctr"/>
            <a:r>
              <a:rPr lang="zh-CN" altLang="en-US" dirty="0" smtClean="0"/>
              <a:t>一般常用的选项组合是</a:t>
            </a:r>
            <a:r>
              <a:rPr lang="en-US" dirty="0" smtClean="0"/>
              <a:t>aux</a:t>
            </a:r>
            <a:r>
              <a:rPr lang="zh-CN" altLang="en-US" dirty="0" smtClean="0"/>
              <a:t>或</a:t>
            </a:r>
            <a:r>
              <a:rPr lang="en-US" dirty="0" smtClean="0"/>
              <a:t>lax</a:t>
            </a:r>
            <a:r>
              <a:rPr lang="zh-CN" altLang="en-US" dirty="0" smtClean="0"/>
              <a:t>，还有参数</a:t>
            </a:r>
            <a:r>
              <a:rPr lang="en-US" dirty="0" smtClean="0"/>
              <a:t>f</a:t>
            </a:r>
            <a:r>
              <a:rPr lang="zh-CN" altLang="en-US" dirty="0" smtClean="0"/>
              <a:t>的应用。</a:t>
            </a:r>
          </a:p>
          <a:p>
            <a:pPr fontAlgn="ctr"/>
            <a:r>
              <a:rPr lang="en-US" dirty="0" err="1" smtClean="0"/>
              <a:t>ps</a:t>
            </a:r>
            <a:r>
              <a:rPr lang="en-US" dirty="0" smtClean="0"/>
              <a:t> aux</a:t>
            </a:r>
            <a:r>
              <a:rPr lang="zh-CN" altLang="en-US" dirty="0" smtClean="0"/>
              <a:t>或</a:t>
            </a:r>
            <a:r>
              <a:rPr lang="en-US" dirty="0" smtClean="0"/>
              <a:t>lax</a:t>
            </a:r>
            <a:r>
              <a:rPr lang="zh-CN" altLang="en-US" dirty="0" smtClean="0"/>
              <a:t>输出的解释。</a:t>
            </a:r>
          </a:p>
          <a:p>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948068"/>
          </a:xfrm>
        </p:spPr>
        <p:txBody>
          <a:bodyPr>
            <a:normAutofit fontScale="92500" lnSpcReduction="20000"/>
          </a:bodyPr>
          <a:lstStyle/>
          <a:p>
            <a:r>
              <a:rPr lang="en-US" dirty="0" smtClean="0"/>
              <a:t>USER</a:t>
            </a:r>
            <a:r>
              <a:rPr lang="zh-CN" altLang="en-US" dirty="0" smtClean="0"/>
              <a:t>：</a:t>
            </a:r>
            <a:r>
              <a:rPr lang="en-US" dirty="0" smtClean="0"/>
              <a:t>    </a:t>
            </a:r>
            <a:r>
              <a:rPr lang="zh-CN" altLang="en-US" dirty="0" smtClean="0"/>
              <a:t>进程的属主； </a:t>
            </a:r>
          </a:p>
          <a:p>
            <a:r>
              <a:rPr lang="en-US" dirty="0" smtClean="0"/>
              <a:t>PID</a:t>
            </a:r>
            <a:r>
              <a:rPr lang="zh-CN" altLang="en-US" dirty="0" smtClean="0"/>
              <a:t>：</a:t>
            </a:r>
            <a:r>
              <a:rPr lang="en-US" dirty="0" smtClean="0"/>
              <a:t>     </a:t>
            </a:r>
            <a:r>
              <a:rPr lang="zh-CN" altLang="en-US" dirty="0" smtClean="0"/>
              <a:t>进程的</a:t>
            </a:r>
            <a:r>
              <a:rPr lang="en-US" dirty="0" smtClean="0"/>
              <a:t>ID</a:t>
            </a:r>
            <a:r>
              <a:rPr lang="zh-CN" altLang="en-US" dirty="0" smtClean="0"/>
              <a:t>；</a:t>
            </a:r>
            <a:r>
              <a:rPr lang="en-US" dirty="0" smtClean="0"/>
              <a:t> </a:t>
            </a:r>
            <a:endParaRPr lang="zh-CN" altLang="en-US" dirty="0" smtClean="0"/>
          </a:p>
          <a:p>
            <a:r>
              <a:rPr lang="en-US" dirty="0" smtClean="0"/>
              <a:t>PPID</a:t>
            </a:r>
            <a:r>
              <a:rPr lang="zh-CN" altLang="en-US" dirty="0" smtClean="0"/>
              <a:t>：</a:t>
            </a:r>
            <a:r>
              <a:rPr lang="en-US" dirty="0" smtClean="0"/>
              <a:t>    </a:t>
            </a:r>
            <a:r>
              <a:rPr lang="zh-CN" altLang="en-US" dirty="0" smtClean="0"/>
              <a:t>父进程；</a:t>
            </a:r>
            <a:r>
              <a:rPr lang="en-US" dirty="0" smtClean="0"/>
              <a:t> </a:t>
            </a:r>
            <a:endParaRPr lang="zh-CN" altLang="en-US" dirty="0" smtClean="0"/>
          </a:p>
          <a:p>
            <a:r>
              <a:rPr lang="en-US" dirty="0" smtClean="0"/>
              <a:t>%CPU</a:t>
            </a:r>
            <a:r>
              <a:rPr lang="zh-CN" altLang="en-US" dirty="0" smtClean="0"/>
              <a:t>：</a:t>
            </a:r>
            <a:r>
              <a:rPr lang="en-US" dirty="0" smtClean="0"/>
              <a:t>    </a:t>
            </a:r>
            <a:r>
              <a:rPr lang="zh-CN" altLang="en-US" dirty="0" smtClean="0"/>
              <a:t>进程占用的</a:t>
            </a:r>
            <a:r>
              <a:rPr lang="en-US" dirty="0" smtClean="0"/>
              <a:t>CPU</a:t>
            </a:r>
            <a:r>
              <a:rPr lang="zh-CN" altLang="en-US" dirty="0" smtClean="0"/>
              <a:t>百分比；</a:t>
            </a:r>
            <a:r>
              <a:rPr lang="en-US" dirty="0" smtClean="0"/>
              <a:t> </a:t>
            </a:r>
            <a:endParaRPr lang="zh-CN" altLang="en-US" dirty="0" smtClean="0"/>
          </a:p>
          <a:p>
            <a:r>
              <a:rPr lang="en-US" dirty="0" smtClean="0"/>
              <a:t>%MEM</a:t>
            </a:r>
            <a:r>
              <a:rPr lang="zh-CN" altLang="en-US" dirty="0" smtClean="0"/>
              <a:t>：</a:t>
            </a:r>
            <a:r>
              <a:rPr lang="en-US" dirty="0" smtClean="0"/>
              <a:t>    </a:t>
            </a:r>
            <a:r>
              <a:rPr lang="zh-CN" altLang="en-US" dirty="0" smtClean="0"/>
              <a:t>占用内存的百分比；</a:t>
            </a:r>
            <a:r>
              <a:rPr lang="en-US" dirty="0" smtClean="0"/>
              <a:t> </a:t>
            </a:r>
            <a:endParaRPr lang="zh-CN" altLang="en-US" dirty="0" smtClean="0"/>
          </a:p>
          <a:p>
            <a:r>
              <a:rPr lang="en-US" dirty="0" smtClean="0"/>
              <a:t>NI</a:t>
            </a:r>
            <a:r>
              <a:rPr lang="zh-CN" altLang="en-US" dirty="0" smtClean="0"/>
              <a:t>：</a:t>
            </a:r>
            <a:r>
              <a:rPr lang="en-US" dirty="0" smtClean="0"/>
              <a:t>      </a:t>
            </a:r>
            <a:r>
              <a:rPr lang="zh-CN" altLang="en-US" dirty="0" smtClean="0"/>
              <a:t>进程的</a:t>
            </a:r>
            <a:r>
              <a:rPr lang="en-US" dirty="0" smtClean="0"/>
              <a:t>NICE</a:t>
            </a:r>
            <a:r>
              <a:rPr lang="zh-CN" altLang="en-US" dirty="0" smtClean="0"/>
              <a:t>值，数值大，表示较少占用</a:t>
            </a:r>
            <a:r>
              <a:rPr lang="en-US" dirty="0" smtClean="0"/>
              <a:t>CPU</a:t>
            </a:r>
            <a:r>
              <a:rPr lang="zh-CN" altLang="en-US" dirty="0" smtClean="0"/>
              <a:t>时间；</a:t>
            </a:r>
            <a:r>
              <a:rPr lang="en-US" dirty="0" smtClean="0"/>
              <a:t> </a:t>
            </a:r>
            <a:endParaRPr lang="zh-CN" altLang="en-US" dirty="0" smtClean="0"/>
          </a:p>
          <a:p>
            <a:r>
              <a:rPr lang="en-US" dirty="0" smtClean="0"/>
              <a:t>VSZ</a:t>
            </a:r>
            <a:r>
              <a:rPr lang="zh-CN" altLang="en-US" dirty="0" smtClean="0"/>
              <a:t>：</a:t>
            </a:r>
            <a:r>
              <a:rPr lang="en-US" dirty="0" smtClean="0"/>
              <a:t>     </a:t>
            </a:r>
            <a:r>
              <a:rPr lang="zh-CN" altLang="en-US" dirty="0" smtClean="0"/>
              <a:t>进程虚拟大小；</a:t>
            </a:r>
            <a:r>
              <a:rPr lang="en-US" dirty="0" smtClean="0"/>
              <a:t> </a:t>
            </a:r>
            <a:endParaRPr lang="zh-CN" altLang="en-US" dirty="0" smtClean="0"/>
          </a:p>
          <a:p>
            <a:r>
              <a:rPr lang="en-US" dirty="0" smtClean="0"/>
              <a:t>RSS</a:t>
            </a:r>
            <a:r>
              <a:rPr lang="zh-CN" altLang="en-US" dirty="0" smtClean="0"/>
              <a:t>：</a:t>
            </a:r>
            <a:r>
              <a:rPr lang="en-US" dirty="0" smtClean="0"/>
              <a:t>     </a:t>
            </a:r>
            <a:r>
              <a:rPr lang="zh-CN" altLang="en-US" dirty="0" smtClean="0"/>
              <a:t>驻留中页的数量；</a:t>
            </a:r>
            <a:r>
              <a:rPr lang="en-US" dirty="0" smtClean="0"/>
              <a:t> </a:t>
            </a:r>
            <a:endParaRPr lang="zh-CN" altLang="en-US" dirty="0" smtClean="0"/>
          </a:p>
          <a:p>
            <a:r>
              <a:rPr lang="en-US" dirty="0" smtClean="0"/>
              <a:t>WCHAN  </a:t>
            </a:r>
            <a:endParaRPr lang="zh-CN" altLang="en-US" dirty="0" smtClean="0"/>
          </a:p>
          <a:p>
            <a:r>
              <a:rPr lang="en-US" dirty="0" smtClean="0"/>
              <a:t>TTY</a:t>
            </a:r>
            <a:r>
              <a:rPr lang="zh-CN" altLang="en-US" dirty="0" smtClean="0"/>
              <a:t>：</a:t>
            </a:r>
            <a:r>
              <a:rPr lang="en-US" dirty="0" smtClean="0"/>
              <a:t>     </a:t>
            </a:r>
            <a:r>
              <a:rPr lang="zh-CN" altLang="en-US" dirty="0" smtClean="0"/>
              <a:t>终端</a:t>
            </a:r>
            <a:r>
              <a:rPr lang="en-US" dirty="0" smtClean="0"/>
              <a:t>ID</a:t>
            </a:r>
            <a:r>
              <a:rPr lang="zh-CN" altLang="en-US" dirty="0" smtClean="0"/>
              <a:t>；</a:t>
            </a:r>
            <a:r>
              <a:rPr lang="en-US" dirty="0" smtClean="0"/>
              <a:t> </a:t>
            </a:r>
            <a:endParaRPr lang="zh-CN" altLang="en-US" dirty="0" smtClean="0"/>
          </a:p>
          <a:p>
            <a:r>
              <a:rPr lang="en-US" dirty="0" smtClean="0"/>
              <a:t>STAT</a:t>
            </a:r>
            <a:r>
              <a:rPr lang="zh-CN" altLang="en-US" dirty="0" smtClean="0"/>
              <a:t>：</a:t>
            </a:r>
            <a:r>
              <a:rPr lang="en-US" dirty="0" smtClean="0"/>
              <a:t>    </a:t>
            </a:r>
            <a:r>
              <a:rPr lang="zh-CN" altLang="en-US" dirty="0" smtClean="0"/>
              <a:t>进程状态；</a:t>
            </a:r>
            <a:r>
              <a:rPr lang="en-US" dirty="0" smtClean="0"/>
              <a:t> </a:t>
            </a:r>
            <a:endParaRPr lang="zh-CN" altLang="en-US" dirty="0" smtClean="0"/>
          </a:p>
          <a:p>
            <a:r>
              <a:rPr lang="en-US" dirty="0" smtClean="0"/>
              <a:t> </a:t>
            </a:r>
            <a:endParaRPr lang="zh-CN" altLang="en-US"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D</a:t>
            </a:r>
            <a:r>
              <a:rPr lang="zh-CN" altLang="en-US" dirty="0" smtClean="0"/>
              <a:t>：</a:t>
            </a:r>
            <a:r>
              <a:rPr lang="en-US" dirty="0" smtClean="0"/>
              <a:t>    Uninterruptible sleep (usually IO)</a:t>
            </a:r>
            <a:r>
              <a:rPr lang="zh-CN" altLang="en-US" dirty="0" smtClean="0"/>
              <a:t>；</a:t>
            </a:r>
            <a:r>
              <a:rPr lang="en-US" dirty="0" smtClean="0"/>
              <a:t> </a:t>
            </a:r>
            <a:endParaRPr lang="zh-CN" altLang="en-US" dirty="0" smtClean="0"/>
          </a:p>
          <a:p>
            <a:r>
              <a:rPr lang="en-US" dirty="0" smtClean="0"/>
              <a:t>R</a:t>
            </a:r>
            <a:r>
              <a:rPr lang="zh-CN" altLang="en-US" dirty="0" smtClean="0"/>
              <a:t>：</a:t>
            </a:r>
            <a:r>
              <a:rPr lang="en-US" dirty="0" smtClean="0"/>
              <a:t>    </a:t>
            </a:r>
            <a:r>
              <a:rPr lang="zh-CN" altLang="en-US" dirty="0" smtClean="0"/>
              <a:t>中在队列中可过行的正在运行可；</a:t>
            </a:r>
            <a:r>
              <a:rPr lang="en-US" dirty="0" smtClean="0"/>
              <a:t>  </a:t>
            </a:r>
            <a:endParaRPr lang="zh-CN" altLang="en-US" dirty="0" smtClean="0"/>
          </a:p>
          <a:p>
            <a:r>
              <a:rPr lang="en-US" dirty="0" smtClean="0"/>
              <a:t>S</a:t>
            </a:r>
            <a:r>
              <a:rPr lang="zh-CN" altLang="en-US" dirty="0" smtClean="0"/>
              <a:t>：</a:t>
            </a:r>
            <a:r>
              <a:rPr lang="en-US" dirty="0" smtClean="0"/>
              <a:t>    </a:t>
            </a:r>
            <a:r>
              <a:rPr lang="zh-CN" altLang="en-US" dirty="0" smtClean="0"/>
              <a:t>处于休眠状态；</a:t>
            </a:r>
            <a:r>
              <a:rPr lang="en-US" dirty="0" smtClean="0"/>
              <a:t> </a:t>
            </a:r>
            <a:endParaRPr lang="zh-CN" altLang="en-US" dirty="0" smtClean="0"/>
          </a:p>
          <a:p>
            <a:r>
              <a:rPr lang="en-US" dirty="0" smtClean="0"/>
              <a:t>T</a:t>
            </a:r>
            <a:r>
              <a:rPr lang="zh-CN" altLang="en-US" dirty="0" smtClean="0"/>
              <a:t>：</a:t>
            </a:r>
            <a:r>
              <a:rPr lang="en-US" dirty="0" smtClean="0"/>
              <a:t>    </a:t>
            </a:r>
            <a:r>
              <a:rPr lang="zh-CN" altLang="en-US" dirty="0" smtClean="0"/>
              <a:t>停止或被追踪；</a:t>
            </a:r>
            <a:r>
              <a:rPr lang="en-US" dirty="0" smtClean="0"/>
              <a:t>  </a:t>
            </a:r>
            <a:endParaRPr lang="zh-CN" altLang="en-US" dirty="0" smtClean="0"/>
          </a:p>
          <a:p>
            <a:r>
              <a:rPr lang="en-US" dirty="0" smtClean="0"/>
              <a:t>W</a:t>
            </a:r>
            <a:r>
              <a:rPr lang="zh-CN" altLang="en-US" dirty="0" smtClean="0"/>
              <a:t>：</a:t>
            </a:r>
            <a:r>
              <a:rPr lang="en-US" dirty="0" smtClean="0"/>
              <a:t>    </a:t>
            </a:r>
            <a:r>
              <a:rPr lang="zh-CN" altLang="en-US" dirty="0" smtClean="0"/>
              <a:t>进入内存交换（从内核</a:t>
            </a:r>
            <a:r>
              <a:rPr lang="en-US" dirty="0" smtClean="0"/>
              <a:t>2.6</a:t>
            </a:r>
            <a:r>
              <a:rPr lang="zh-CN" altLang="en-US" dirty="0" smtClean="0"/>
              <a:t>开始无效）；</a:t>
            </a:r>
            <a:r>
              <a:rPr lang="en-US" dirty="0" smtClean="0"/>
              <a:t> </a:t>
            </a:r>
            <a:endParaRPr lang="zh-CN" altLang="en-US" dirty="0" smtClean="0"/>
          </a:p>
          <a:p>
            <a:r>
              <a:rPr lang="en-US" dirty="0" smtClean="0"/>
              <a:t>X</a:t>
            </a:r>
            <a:r>
              <a:rPr lang="zh-CN" altLang="en-US" dirty="0" smtClean="0"/>
              <a:t>：</a:t>
            </a:r>
            <a:r>
              <a:rPr lang="en-US" dirty="0" smtClean="0"/>
              <a:t>    </a:t>
            </a:r>
            <a:r>
              <a:rPr lang="zh-CN" altLang="en-US" dirty="0" smtClean="0"/>
              <a:t>死掉的进程（从来没见过）；</a:t>
            </a:r>
            <a:r>
              <a:rPr lang="en-US" dirty="0" smtClean="0"/>
              <a:t> </a:t>
            </a:r>
            <a:endParaRPr lang="zh-CN" altLang="en-US" dirty="0" smtClean="0"/>
          </a:p>
          <a:p>
            <a:r>
              <a:rPr lang="en-US" dirty="0" smtClean="0"/>
              <a:t>Z</a:t>
            </a:r>
            <a:r>
              <a:rPr lang="zh-CN" altLang="en-US" dirty="0" smtClean="0"/>
              <a:t>：</a:t>
            </a:r>
            <a:r>
              <a:rPr lang="en-US" dirty="0" smtClean="0"/>
              <a:t>    </a:t>
            </a:r>
            <a:r>
              <a:rPr lang="zh-CN" altLang="en-US" dirty="0" smtClean="0"/>
              <a:t>僵尸进程；</a:t>
            </a:r>
            <a:r>
              <a:rPr lang="en-US" dirty="0" smtClean="0"/>
              <a:t> </a:t>
            </a:r>
            <a:endParaRPr lang="zh-CN" altLang="en-US" dirty="0" smtClean="0"/>
          </a:p>
          <a:p>
            <a:r>
              <a:rPr lang="en-US" dirty="0" smtClean="0"/>
              <a:t>&lt;</a:t>
            </a:r>
            <a:r>
              <a:rPr lang="zh-CN" altLang="en-US" dirty="0" smtClean="0"/>
              <a:t>：</a:t>
            </a:r>
            <a:r>
              <a:rPr lang="en-US" dirty="0" smtClean="0"/>
              <a:t>    </a:t>
            </a:r>
            <a:r>
              <a:rPr lang="zh-CN" altLang="en-US" dirty="0" smtClean="0"/>
              <a:t>优先级高的进程；</a:t>
            </a:r>
            <a:r>
              <a:rPr lang="en-US" dirty="0" smtClean="0"/>
              <a:t>  </a:t>
            </a:r>
            <a:endParaRPr lang="zh-CN" altLang="en-US" dirty="0" smtClean="0"/>
          </a:p>
          <a:p>
            <a:r>
              <a:rPr lang="en-US" dirty="0" smtClean="0"/>
              <a:t>N</a:t>
            </a:r>
            <a:r>
              <a:rPr lang="zh-CN" altLang="en-US" dirty="0" smtClean="0"/>
              <a:t>：</a:t>
            </a:r>
            <a:r>
              <a:rPr lang="en-US" dirty="0" smtClean="0"/>
              <a:t>    </a:t>
            </a:r>
            <a:r>
              <a:rPr lang="zh-CN" altLang="en-US" dirty="0" smtClean="0"/>
              <a:t>优先级较低的进程；</a:t>
            </a:r>
            <a:r>
              <a:rPr lang="en-US" dirty="0" smtClean="0"/>
              <a:t>  </a:t>
            </a:r>
            <a:endParaRPr lang="zh-CN" altLang="en-US" dirty="0" smtClean="0"/>
          </a:p>
          <a:p>
            <a:r>
              <a:rPr lang="en-US" dirty="0" smtClean="0"/>
              <a:t>L</a:t>
            </a:r>
            <a:r>
              <a:rPr lang="zh-CN" altLang="en-US" dirty="0" smtClean="0"/>
              <a:t>：</a:t>
            </a:r>
            <a:r>
              <a:rPr lang="en-US" dirty="0" smtClean="0"/>
              <a:t>    </a:t>
            </a:r>
            <a:r>
              <a:rPr lang="zh-CN" altLang="en-US" dirty="0" smtClean="0"/>
              <a:t>有些页被锁进内存；</a:t>
            </a:r>
            <a:r>
              <a:rPr lang="en-US" dirty="0" smtClean="0"/>
              <a:t>  </a:t>
            </a:r>
            <a:endParaRPr lang="zh-CN" altLang="en-US" dirty="0" smtClean="0"/>
          </a:p>
          <a:p>
            <a:r>
              <a:rPr lang="en-US" dirty="0" smtClean="0"/>
              <a:t>s</a:t>
            </a:r>
            <a:r>
              <a:rPr lang="zh-CN" altLang="en-US" dirty="0" smtClean="0"/>
              <a:t>：</a:t>
            </a:r>
            <a:r>
              <a:rPr lang="en-US" dirty="0" smtClean="0"/>
              <a:t>    </a:t>
            </a:r>
            <a:r>
              <a:rPr lang="zh-CN" altLang="en-US" dirty="0" smtClean="0"/>
              <a:t>进程的领导者（在它之下有子进程）；</a:t>
            </a:r>
            <a:r>
              <a:rPr lang="en-US" dirty="0" smtClean="0"/>
              <a:t> </a:t>
            </a:r>
            <a:endParaRPr lang="zh-CN" altLang="en-US" dirty="0" smtClean="0"/>
          </a:p>
          <a:p>
            <a:r>
              <a:rPr lang="en-US" dirty="0" smtClean="0"/>
              <a:t>l</a:t>
            </a:r>
            <a:r>
              <a:rPr lang="zh-CN" altLang="en-US" dirty="0" smtClean="0"/>
              <a:t>：</a:t>
            </a:r>
            <a:r>
              <a:rPr lang="en-US" dirty="0" smtClean="0"/>
              <a:t>    is multi-threaded (using CLONE_THREAD, like NPTL </a:t>
            </a:r>
            <a:r>
              <a:rPr lang="en-US" dirty="0" err="1" smtClean="0"/>
              <a:t>pthreads</a:t>
            </a:r>
            <a:r>
              <a:rPr lang="en-US" dirty="0" smtClean="0"/>
              <a:t> do)</a:t>
            </a:r>
            <a:r>
              <a:rPr lang="zh-CN" altLang="en-US" dirty="0" smtClean="0"/>
              <a:t>；</a:t>
            </a:r>
            <a:r>
              <a:rPr lang="en-US" dirty="0" smtClean="0"/>
              <a:t> </a:t>
            </a:r>
            <a:endParaRPr lang="zh-CN" altLang="en-US" dirty="0" smtClean="0"/>
          </a:p>
          <a:p>
            <a:r>
              <a:rPr lang="en-US" dirty="0" smtClean="0"/>
              <a:t>+</a:t>
            </a:r>
            <a:r>
              <a:rPr lang="zh-CN" altLang="en-US" dirty="0" smtClean="0"/>
              <a:t>：</a:t>
            </a:r>
            <a:r>
              <a:rPr lang="en-US" dirty="0" smtClean="0"/>
              <a:t>    </a:t>
            </a:r>
            <a:r>
              <a:rPr lang="zh-CN" altLang="en-US" dirty="0" smtClean="0"/>
              <a:t>位于后台的进程组；</a:t>
            </a:r>
            <a:r>
              <a:rPr lang="en-US" dirty="0" smtClean="0"/>
              <a:t> </a:t>
            </a:r>
            <a:endParaRPr lang="zh-CN" altLang="en-US" dirty="0" smtClean="0"/>
          </a:p>
          <a:p>
            <a:r>
              <a:rPr lang="en-US" dirty="0" smtClean="0"/>
              <a:t>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5000" lnSpcReduction="20000"/>
          </a:bodyPr>
          <a:lstStyle/>
          <a:p>
            <a:r>
              <a:rPr lang="en-US" dirty="0" smtClean="0"/>
              <a:t>WCHAN</a:t>
            </a:r>
            <a:r>
              <a:rPr lang="zh-CN" altLang="en-US" dirty="0" smtClean="0"/>
              <a:t>：</a:t>
            </a:r>
            <a:r>
              <a:rPr lang="en-US" dirty="0" smtClean="0"/>
              <a:t>    </a:t>
            </a:r>
            <a:r>
              <a:rPr lang="zh-CN" altLang="en-US" dirty="0" smtClean="0"/>
              <a:t>正在等待的进程资源； </a:t>
            </a:r>
          </a:p>
          <a:p>
            <a:r>
              <a:rPr lang="en-US" dirty="0" smtClean="0"/>
              <a:t>START</a:t>
            </a:r>
            <a:r>
              <a:rPr lang="zh-CN" altLang="en-US" dirty="0" smtClean="0"/>
              <a:t>：</a:t>
            </a:r>
            <a:r>
              <a:rPr lang="en-US" dirty="0" smtClean="0"/>
              <a:t>    </a:t>
            </a:r>
            <a:r>
              <a:rPr lang="zh-CN" altLang="en-US" dirty="0" smtClean="0"/>
              <a:t>启动进程的时间；</a:t>
            </a:r>
            <a:r>
              <a:rPr lang="en-US" dirty="0" smtClean="0"/>
              <a:t> </a:t>
            </a:r>
            <a:endParaRPr lang="zh-CN" altLang="en-US" dirty="0" smtClean="0"/>
          </a:p>
          <a:p>
            <a:r>
              <a:rPr lang="en-US" dirty="0" smtClean="0"/>
              <a:t>TIME</a:t>
            </a:r>
            <a:r>
              <a:rPr lang="zh-CN" altLang="en-US" dirty="0" smtClean="0"/>
              <a:t>：</a:t>
            </a:r>
            <a:r>
              <a:rPr lang="en-US" dirty="0" smtClean="0"/>
              <a:t>     </a:t>
            </a:r>
            <a:r>
              <a:rPr lang="zh-CN" altLang="en-US" dirty="0" smtClean="0"/>
              <a:t>进程消耗</a:t>
            </a:r>
            <a:r>
              <a:rPr lang="en-US" dirty="0" smtClean="0"/>
              <a:t>CPU</a:t>
            </a:r>
            <a:r>
              <a:rPr lang="zh-CN" altLang="en-US" dirty="0" smtClean="0"/>
              <a:t>的时间；</a:t>
            </a:r>
            <a:r>
              <a:rPr lang="en-US" dirty="0" smtClean="0"/>
              <a:t> </a:t>
            </a:r>
            <a:endParaRPr lang="zh-CN" altLang="en-US" dirty="0" smtClean="0"/>
          </a:p>
          <a:p>
            <a:r>
              <a:rPr lang="en-US" dirty="0" smtClean="0"/>
              <a:t>COMMAND</a:t>
            </a:r>
            <a:r>
              <a:rPr lang="zh-CN" altLang="en-US" dirty="0" smtClean="0"/>
              <a:t>：</a:t>
            </a:r>
            <a:r>
              <a:rPr lang="en-US" dirty="0" smtClean="0"/>
              <a:t>  </a:t>
            </a:r>
            <a:r>
              <a:rPr lang="zh-CN" altLang="en-US" dirty="0" smtClean="0"/>
              <a:t>命令的名称和参数。 </a:t>
            </a:r>
          </a:p>
          <a:p>
            <a:r>
              <a:rPr lang="en-US" dirty="0" smtClean="0"/>
              <a:t> </a:t>
            </a:r>
            <a:endParaRPr lang="zh-CN" altLang="en-US" dirty="0" smtClean="0"/>
          </a:p>
          <a:p>
            <a:r>
              <a:rPr lang="en-US" dirty="0" smtClean="0"/>
              <a:t>●  </a:t>
            </a:r>
            <a:r>
              <a:rPr lang="en-US" dirty="0" err="1" smtClean="0"/>
              <a:t>ps</a:t>
            </a:r>
            <a:r>
              <a:rPr lang="zh-CN" altLang="en-US" dirty="0" smtClean="0"/>
              <a:t>应用举例。</a:t>
            </a:r>
          </a:p>
          <a:p>
            <a:pPr fontAlgn="ctr"/>
            <a:r>
              <a:rPr lang="en-US" altLang="zh-CN" dirty="0" smtClean="0"/>
              <a:t>【</a:t>
            </a:r>
            <a:r>
              <a:rPr lang="zh-CN" altLang="en-US" dirty="0" smtClean="0"/>
              <a:t>例</a:t>
            </a:r>
            <a:r>
              <a:rPr lang="en-US" b="1" dirty="0" smtClean="0"/>
              <a:t>5-1</a:t>
            </a:r>
            <a:r>
              <a:rPr lang="en-US" altLang="zh-CN" dirty="0" smtClean="0"/>
              <a:t>】</a:t>
            </a:r>
            <a:r>
              <a:rPr lang="en-US" dirty="0" smtClean="0"/>
              <a:t>  </a:t>
            </a:r>
            <a:r>
              <a:rPr lang="en-US" dirty="0" err="1" smtClean="0"/>
              <a:t>ps</a:t>
            </a:r>
            <a:r>
              <a:rPr lang="en-US" dirty="0" smtClean="0"/>
              <a:t> aux</a:t>
            </a:r>
            <a:r>
              <a:rPr lang="zh-CN" altLang="en-US" dirty="0" smtClean="0"/>
              <a:t>举例。</a:t>
            </a:r>
          </a:p>
          <a:p>
            <a:pPr fontAlgn="ctr"/>
            <a:r>
              <a:rPr lang="zh-CN" altLang="en-US" dirty="0" smtClean="0"/>
              <a:t>用法：</a:t>
            </a:r>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ps</a:t>
            </a:r>
            <a:r>
              <a:rPr lang="en-US" dirty="0" smtClean="0"/>
              <a:t> -aux |more </a:t>
            </a:r>
            <a:endParaRPr lang="zh-CN" altLang="en-US" dirty="0" smtClean="0"/>
          </a:p>
          <a:p>
            <a:r>
              <a:rPr lang="en-US" dirty="0" smtClean="0"/>
              <a:t> </a:t>
            </a:r>
            <a:endParaRPr lang="zh-CN" altLang="en-US" dirty="0" smtClean="0"/>
          </a:p>
          <a:p>
            <a:pPr fontAlgn="ctr"/>
            <a:r>
              <a:rPr lang="zh-CN" altLang="en-US" dirty="0" smtClean="0"/>
              <a:t>可以用</a:t>
            </a:r>
            <a:r>
              <a:rPr lang="en-US" dirty="0" smtClean="0"/>
              <a:t>|</a:t>
            </a:r>
            <a:r>
              <a:rPr lang="zh-CN" altLang="en-US" dirty="0" smtClean="0"/>
              <a:t>管道和</a:t>
            </a:r>
            <a:r>
              <a:rPr lang="en-US" dirty="0" smtClean="0"/>
              <a:t>more</a:t>
            </a:r>
            <a:r>
              <a:rPr lang="zh-CN" altLang="en-US" dirty="0" smtClean="0"/>
              <a:t>连接起来分页查看。</a:t>
            </a:r>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ps</a:t>
            </a:r>
            <a:r>
              <a:rPr lang="en-US" dirty="0" smtClean="0"/>
              <a:t> -aux &gt; ps001</a:t>
            </a:r>
            <a:r>
              <a:rPr lang="zh-CN" altLang="en-US" dirty="0" smtClean="0"/>
              <a:t>．</a:t>
            </a:r>
            <a:r>
              <a:rPr lang="en-US" dirty="0" smtClean="0"/>
              <a:t>txt </a:t>
            </a:r>
            <a:endParaRPr lang="zh-CN" altLang="en-US" dirty="0" smtClean="0"/>
          </a:p>
          <a:p>
            <a:r>
              <a:rPr lang="en-US" dirty="0" smtClean="0"/>
              <a:t>[</a:t>
            </a:r>
            <a:r>
              <a:rPr lang="en-US" dirty="0" err="1" smtClean="0"/>
              <a:t>root@localhost</a:t>
            </a:r>
            <a:r>
              <a:rPr lang="en-US" dirty="0" smtClean="0"/>
              <a:t> ~]# more ps001</a:t>
            </a:r>
            <a:r>
              <a:rPr lang="zh-CN" altLang="en-US" dirty="0" smtClean="0"/>
              <a:t>．</a:t>
            </a:r>
            <a:r>
              <a:rPr lang="en-US" dirty="0" smtClean="0"/>
              <a:t>txt </a:t>
            </a:r>
            <a:endParaRPr lang="zh-CN" altLang="en-US" dirty="0" smtClean="0"/>
          </a:p>
          <a:p>
            <a:r>
              <a:rPr lang="en-US" dirty="0" smtClean="0"/>
              <a:t> </a:t>
            </a:r>
            <a:endParaRPr lang="zh-CN" altLang="en-US" dirty="0" smtClean="0"/>
          </a:p>
          <a:p>
            <a:pPr fontAlgn="ctr"/>
            <a:r>
              <a:rPr lang="zh-CN" altLang="en-US" dirty="0" smtClean="0"/>
              <a:t>这里是把所有进程显示出来，并输出到</a:t>
            </a:r>
            <a:r>
              <a:rPr lang="en-US" dirty="0" smtClean="0"/>
              <a:t>ps001.txt</a:t>
            </a:r>
            <a:r>
              <a:rPr lang="zh-CN" altLang="en-US" dirty="0" smtClean="0"/>
              <a:t>文件，然后再通过</a:t>
            </a:r>
            <a:r>
              <a:rPr lang="en-US" dirty="0" smtClean="0"/>
              <a:t>more</a:t>
            </a:r>
            <a:r>
              <a:rPr lang="zh-CN" altLang="en-US" dirty="0" smtClean="0"/>
              <a:t>来分页查看。</a:t>
            </a:r>
          </a:p>
          <a:p>
            <a:pPr fontAlgn="ctr"/>
            <a:r>
              <a:rPr lang="en-US" altLang="zh-CN" b="1" dirty="0" smtClean="0"/>
              <a:t>【</a:t>
            </a:r>
            <a:r>
              <a:rPr lang="zh-CN" altLang="en-US" b="1" dirty="0" smtClean="0"/>
              <a:t>例</a:t>
            </a:r>
            <a:r>
              <a:rPr lang="en-US" b="1" dirty="0" smtClean="0"/>
              <a:t>5-2</a:t>
            </a:r>
            <a:r>
              <a:rPr lang="en-US" altLang="zh-CN" b="1" dirty="0" smtClean="0"/>
              <a:t>】</a:t>
            </a:r>
            <a:r>
              <a:rPr lang="en-US" b="1" dirty="0" smtClean="0"/>
              <a:t>  </a:t>
            </a:r>
            <a:r>
              <a:rPr lang="zh-CN" altLang="en-US" dirty="0" smtClean="0"/>
              <a:t>和</a:t>
            </a:r>
            <a:r>
              <a:rPr lang="en-US" dirty="0" err="1" smtClean="0"/>
              <a:t>grep</a:t>
            </a:r>
            <a:r>
              <a:rPr lang="zh-CN" altLang="en-US" dirty="0" smtClean="0"/>
              <a:t>结合，提取指定程序的进程。</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a:t>
            </a:r>
            <a:r>
              <a:rPr lang="en-US" dirty="0" err="1" smtClean="0"/>
              <a:t>root@localhost</a:t>
            </a:r>
            <a:r>
              <a:rPr lang="en-US" dirty="0" smtClean="0"/>
              <a:t> ~]# </a:t>
            </a:r>
            <a:r>
              <a:rPr lang="en-US" dirty="0" err="1" smtClean="0"/>
              <a:t>ps</a:t>
            </a:r>
            <a:r>
              <a:rPr lang="en-US" dirty="0" smtClean="0"/>
              <a:t> aux |</a:t>
            </a:r>
            <a:r>
              <a:rPr lang="en-US" dirty="0" err="1" smtClean="0"/>
              <a:t>grep</a:t>
            </a:r>
            <a:r>
              <a:rPr lang="en-US" dirty="0" smtClean="0"/>
              <a:t> </a:t>
            </a:r>
            <a:r>
              <a:rPr lang="en-US" dirty="0" err="1" smtClean="0"/>
              <a:t>httpd</a:t>
            </a:r>
            <a:r>
              <a:rPr lang="en-US" dirty="0" smtClean="0"/>
              <a:t> </a:t>
            </a:r>
            <a:endParaRPr lang="zh-CN" altLang="en-US" dirty="0" smtClean="0"/>
          </a:p>
          <a:p>
            <a:r>
              <a:rPr lang="en-US" dirty="0" smtClean="0"/>
              <a:t>root 4187 0.0 1.3 24236 10272 ? Ss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4189 0.0 0.6 24368 4940 ? 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4190 0.0 0.6 24368 4932 ? 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4191 0.0 0.6 24368 4932 ? 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4192 0.0 0.6 24368 4932 ? 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4193 0.0 0.6 24368 4932 ? 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4194 0.0 0.6 24368 4932 ? 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apache 4195 0.0 0.6 24368 4932 ? 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4196 0.0 0.6 24368 4932 ? 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root 4480 0.0 0.0 5160 708 pts/3 R+ 12:20 0:00 </a:t>
            </a:r>
            <a:r>
              <a:rPr lang="en-US" dirty="0" err="1" smtClean="0"/>
              <a:t>grep</a:t>
            </a:r>
            <a:r>
              <a:rPr lang="en-US" dirty="0" smtClean="0"/>
              <a:t> </a:t>
            </a:r>
            <a:r>
              <a:rPr lang="en-US" dirty="0" err="1" smtClean="0"/>
              <a:t>httpd</a:t>
            </a:r>
            <a:r>
              <a:rPr lang="en-US" dirty="0" smtClean="0"/>
              <a:t> </a:t>
            </a:r>
            <a:endParaRPr lang="zh-CN" altLang="en-US" dirty="0" smtClean="0"/>
          </a:p>
          <a:p>
            <a:pPr fontAlgn="ctr"/>
            <a:r>
              <a:rPr lang="zh-CN" altLang="en-US" dirty="0" smtClean="0"/>
              <a:t>例</a:t>
            </a:r>
            <a:r>
              <a:rPr lang="en-US" b="1" dirty="0" smtClean="0"/>
              <a:t>5-3</a:t>
            </a:r>
            <a:r>
              <a:rPr lang="en-US" altLang="zh-CN" dirty="0" smtClean="0"/>
              <a:t>】</a:t>
            </a:r>
            <a:r>
              <a:rPr lang="en-US" dirty="0" smtClean="0"/>
              <a:t>  </a:t>
            </a:r>
            <a:r>
              <a:rPr lang="zh-CN" altLang="en-US" dirty="0" smtClean="0"/>
              <a:t>父进程和子进程的关系友好判断的例子。</a:t>
            </a:r>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ps</a:t>
            </a:r>
            <a:r>
              <a:rPr lang="en-US" dirty="0" smtClean="0"/>
              <a:t> </a:t>
            </a:r>
            <a:r>
              <a:rPr lang="en-US" dirty="0" err="1" smtClean="0"/>
              <a:t>auxf</a:t>
            </a:r>
            <a:r>
              <a:rPr lang="en-US" dirty="0" smtClean="0"/>
              <a:t> |</a:t>
            </a:r>
            <a:r>
              <a:rPr lang="en-US" dirty="0" err="1" smtClean="0"/>
              <a:t>grep</a:t>
            </a:r>
            <a:r>
              <a:rPr lang="en-US" dirty="0" smtClean="0"/>
              <a:t> </a:t>
            </a:r>
            <a:r>
              <a:rPr lang="en-US" dirty="0" err="1" smtClean="0"/>
              <a:t>httpd</a:t>
            </a:r>
            <a:r>
              <a:rPr lang="en-US" dirty="0" smtClean="0"/>
              <a:t> </a:t>
            </a:r>
            <a:endParaRPr lang="zh-CN" altLang="en-US" dirty="0" smtClean="0"/>
          </a:p>
          <a:p>
            <a:r>
              <a:rPr lang="en-US" dirty="0" smtClean="0"/>
              <a:t>root 4484 0.0 0.0 5160 704 pts/3 S+ 12:21 0:00 \_ </a:t>
            </a:r>
            <a:r>
              <a:rPr lang="en-US" dirty="0" err="1" smtClean="0"/>
              <a:t>grep</a:t>
            </a:r>
            <a:r>
              <a:rPr lang="en-US" dirty="0" smtClean="0"/>
              <a:t> </a:t>
            </a:r>
            <a:r>
              <a:rPr lang="en-US" dirty="0" err="1" smtClean="0"/>
              <a:t>httpd</a:t>
            </a:r>
            <a:r>
              <a:rPr lang="en-US" dirty="0" smtClean="0"/>
              <a:t> </a:t>
            </a:r>
            <a:endParaRPr lang="zh-CN" altLang="en-US" dirty="0" smtClean="0"/>
          </a:p>
          <a:p>
            <a:r>
              <a:rPr lang="en-US" dirty="0" smtClean="0"/>
              <a:t>root 4187 0.0 1.3 24236 10272 ? Ss 11:55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4189 0.0 0.6 24368 4940 ? S 11:55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4190 0.0 0.6 24368 4932 ? S 11:55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4191 0.0 0.6 24368 4932 ? S 11:55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fontAlgn="ctr"/>
            <a:r>
              <a:rPr lang="zh-CN" altLang="en-US" dirty="0" smtClean="0"/>
              <a:t>硬件的直接监管，对各种计算资源（如内存、处理器时间等）的管理，以及提供诸如作业管理之类的面向应用程序的服务等。通常来说，现代标准操作系统应具备的功能分别为处理机管理、存储管理、文件管理、设备管理、进程管理、用户界面、网络通信、安全机制等。</a:t>
            </a:r>
          </a:p>
          <a:p>
            <a:pPr fontAlgn="ctr"/>
            <a:r>
              <a:rPr lang="zh-CN" altLang="en-US" dirty="0" smtClean="0"/>
              <a:t>操作系统根据在用户界面的使用环境和功能特征的不同，一般可分为</a:t>
            </a:r>
            <a:r>
              <a:rPr lang="en-US" dirty="0" smtClean="0"/>
              <a:t>3</a:t>
            </a:r>
            <a:r>
              <a:rPr lang="zh-CN" altLang="en-US" dirty="0" smtClean="0"/>
              <a:t>种基本类型，即批处理操作系统、分时操作系统和实时操作系统。随着计算机体系的发展，又出现了许多种操作系统，分别是嵌入式操作系统、个人操作系统、网络操作系统、分布式操作系统、云操作系统等。</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操作系统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dirty="0" smtClean="0"/>
              <a:t>apache 4192 0.0 0.6 24368 4932 ? S 11:55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4193 0.0 0.6 24368 4932 ? S 11:55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4194 0.0 0.6 24368 4932 ? S 11:55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4195 0.0 0.6 24368 4932 ? S 11:55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4196 0.0 0.6 24368 4932 ? S 11:55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 </a:t>
            </a:r>
            <a:endParaRPr lang="zh-CN" altLang="en-US" dirty="0" smtClean="0"/>
          </a:p>
          <a:p>
            <a:pPr fontAlgn="ctr"/>
            <a:r>
              <a:rPr lang="zh-CN" altLang="en-US" dirty="0" smtClean="0"/>
              <a:t>这里用到了</a:t>
            </a:r>
            <a:r>
              <a:rPr lang="en-US" dirty="0" smtClean="0"/>
              <a:t>f</a:t>
            </a:r>
            <a:r>
              <a:rPr lang="zh-CN" altLang="en-US" dirty="0" smtClean="0"/>
              <a:t>参数，父与子关系一目了然。</a:t>
            </a:r>
            <a:endParaRPr lang="en-US" altLang="zh-CN" dirty="0" smtClean="0"/>
          </a:p>
          <a:p>
            <a:pPr fontAlgn="ctr"/>
            <a:endParaRPr lang="zh-CN" altLang="en-US" dirty="0" smtClean="0"/>
          </a:p>
          <a:p>
            <a:endParaRPr lang="en-US" altLang="zh-CN" dirty="0" smtClean="0"/>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fontAlgn="ctr"/>
            <a:r>
              <a:rPr lang="zh-CN" altLang="en-US" dirty="0" smtClean="0"/>
              <a:t>② </a:t>
            </a:r>
            <a:r>
              <a:rPr lang="en-US" dirty="0" err="1" smtClean="0"/>
              <a:t>pgrep</a:t>
            </a:r>
            <a:r>
              <a:rPr lang="zh-CN" altLang="en-US" dirty="0" smtClean="0"/>
              <a:t>：</a:t>
            </a:r>
            <a:r>
              <a:rPr lang="en-US" dirty="0" err="1" smtClean="0"/>
              <a:t>pgrep</a:t>
            </a:r>
            <a:r>
              <a:rPr lang="zh-CN" altLang="en-US" dirty="0" smtClean="0"/>
              <a:t>是通过程序的名字来查询进程的工具，一般是用来判断程序是否正在运行。在服务器的配置和管理中，这个工具常被应用，简单明了。</a:t>
            </a:r>
          </a:p>
          <a:p>
            <a:pPr fontAlgn="ctr"/>
            <a:r>
              <a:rPr lang="zh-CN" altLang="en-US" dirty="0" smtClean="0"/>
              <a:t>用法：</a:t>
            </a:r>
          </a:p>
          <a:p>
            <a:r>
              <a:rPr lang="en-US" dirty="0" smtClean="0"/>
              <a:t> </a:t>
            </a:r>
            <a:endParaRPr lang="zh-CN" altLang="en-US" dirty="0" smtClean="0"/>
          </a:p>
          <a:p>
            <a:r>
              <a:rPr lang="en-US" dirty="0" smtClean="0"/>
              <a:t>#</a:t>
            </a:r>
            <a:r>
              <a:rPr lang="en-US" dirty="0" err="1" smtClean="0"/>
              <a:t>ps</a:t>
            </a:r>
            <a:r>
              <a:rPr lang="en-US" dirty="0" smtClean="0"/>
              <a:t> </a:t>
            </a:r>
            <a:r>
              <a:rPr lang="zh-CN" altLang="en-US" dirty="0" smtClean="0"/>
              <a:t>参数选项</a:t>
            </a:r>
            <a:r>
              <a:rPr lang="en-US" dirty="0" smtClean="0"/>
              <a:t>   </a:t>
            </a:r>
            <a:r>
              <a:rPr lang="zh-CN" altLang="en-US" dirty="0" smtClean="0"/>
              <a:t>程序名</a:t>
            </a:r>
            <a:r>
              <a:rPr lang="en-US" dirty="0" smtClean="0"/>
              <a:t> </a:t>
            </a:r>
            <a:endParaRPr lang="zh-CN" altLang="en-US" dirty="0" smtClean="0"/>
          </a:p>
          <a:p>
            <a:r>
              <a:rPr lang="en-US" dirty="0" smtClean="0"/>
              <a:t> </a:t>
            </a:r>
            <a:endParaRPr lang="zh-CN" altLang="en-US" dirty="0" smtClean="0"/>
          </a:p>
          <a:p>
            <a:pPr fontAlgn="ctr"/>
            <a:r>
              <a:rPr lang="zh-CN" altLang="en-US" dirty="0" smtClean="0"/>
              <a:t>常用参数：</a:t>
            </a:r>
          </a:p>
          <a:p>
            <a:r>
              <a:rPr lang="en-US" dirty="0" smtClean="0"/>
              <a:t> </a:t>
            </a:r>
            <a:endParaRPr lang="zh-CN" altLang="en-US" dirty="0" smtClean="0"/>
          </a:p>
          <a:p>
            <a:r>
              <a:rPr lang="en-US" dirty="0" smtClean="0"/>
              <a:t>-l</a:t>
            </a:r>
            <a:r>
              <a:rPr lang="zh-CN" altLang="en-US" dirty="0" smtClean="0"/>
              <a:t>：</a:t>
            </a:r>
            <a:r>
              <a:rPr lang="en-US" dirty="0" smtClean="0"/>
              <a:t>  </a:t>
            </a:r>
            <a:r>
              <a:rPr lang="zh-CN" altLang="en-US" dirty="0" smtClean="0"/>
              <a:t>列出程序名和进程</a:t>
            </a:r>
            <a:r>
              <a:rPr lang="en-US" dirty="0" smtClean="0"/>
              <a:t>ID</a:t>
            </a:r>
            <a:r>
              <a:rPr lang="zh-CN" altLang="en-US" dirty="0" smtClean="0"/>
              <a:t>；</a:t>
            </a:r>
            <a:r>
              <a:rPr lang="en-US" dirty="0" smtClean="0"/>
              <a:t> </a:t>
            </a:r>
            <a:endParaRPr lang="zh-CN" altLang="en-US" dirty="0" smtClean="0"/>
          </a:p>
          <a:p>
            <a:r>
              <a:rPr lang="en-US" dirty="0" smtClean="0"/>
              <a:t>-o</a:t>
            </a:r>
            <a:r>
              <a:rPr lang="zh-CN" altLang="en-US" dirty="0" smtClean="0"/>
              <a:t>：</a:t>
            </a:r>
            <a:r>
              <a:rPr lang="en-US" dirty="0" smtClean="0"/>
              <a:t>  </a:t>
            </a:r>
            <a:r>
              <a:rPr lang="zh-CN" altLang="en-US" dirty="0" smtClean="0"/>
              <a:t>进程起始的</a:t>
            </a:r>
            <a:r>
              <a:rPr lang="en-US" dirty="0" smtClean="0"/>
              <a:t>ID</a:t>
            </a:r>
            <a:r>
              <a:rPr lang="zh-CN" altLang="en-US" dirty="0" smtClean="0"/>
              <a:t>；</a:t>
            </a:r>
            <a:r>
              <a:rPr lang="en-US" dirty="0" smtClean="0"/>
              <a:t> </a:t>
            </a:r>
            <a:endParaRPr lang="zh-CN" altLang="en-US" dirty="0" smtClean="0"/>
          </a:p>
          <a:p>
            <a:r>
              <a:rPr lang="en-US" dirty="0" smtClean="0"/>
              <a:t>-n</a:t>
            </a:r>
            <a:r>
              <a:rPr lang="zh-CN" altLang="en-US" dirty="0" smtClean="0"/>
              <a:t>：</a:t>
            </a:r>
            <a:r>
              <a:rPr lang="en-US" dirty="0" smtClean="0"/>
              <a:t>  </a:t>
            </a:r>
            <a:r>
              <a:rPr lang="zh-CN" altLang="en-US" dirty="0" smtClean="0"/>
              <a:t>进程终止的</a:t>
            </a:r>
            <a:r>
              <a:rPr lang="en-US" dirty="0" smtClean="0"/>
              <a:t>ID</a:t>
            </a:r>
            <a:r>
              <a:rPr lang="zh-CN" altLang="en-US" dirty="0" smtClean="0"/>
              <a:t>；</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fontAlgn="ctr"/>
            <a:r>
              <a:rPr lang="en-US" altLang="zh-CN" dirty="0" smtClean="0"/>
              <a:t>【</a:t>
            </a:r>
            <a:r>
              <a:rPr lang="zh-CN" altLang="en-US" dirty="0" smtClean="0"/>
              <a:t>例</a:t>
            </a:r>
            <a:r>
              <a:rPr lang="en-US" b="1" dirty="0" smtClean="0"/>
              <a:t>5-4</a:t>
            </a:r>
            <a:r>
              <a:rPr lang="en-US" altLang="zh-CN" dirty="0" smtClean="0"/>
              <a:t>】</a:t>
            </a:r>
            <a:r>
              <a:rPr lang="en-US" dirty="0" smtClean="0"/>
              <a:t>  </a:t>
            </a:r>
            <a:r>
              <a:rPr lang="en-US" dirty="0" err="1" smtClean="0"/>
              <a:t>pgrep</a:t>
            </a:r>
            <a:r>
              <a:rPr lang="zh-CN" altLang="en-US" dirty="0" smtClean="0"/>
              <a:t>的使用。</a:t>
            </a:r>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pgrep</a:t>
            </a:r>
            <a:r>
              <a:rPr lang="en-US" dirty="0" smtClean="0"/>
              <a:t> -lo </a:t>
            </a:r>
            <a:r>
              <a:rPr lang="en-US" dirty="0" err="1" smtClean="0"/>
              <a:t>httpd</a:t>
            </a:r>
            <a:r>
              <a:rPr lang="en-US" dirty="0" smtClean="0"/>
              <a:t> </a:t>
            </a:r>
            <a:endParaRPr lang="zh-CN" altLang="en-US" dirty="0" smtClean="0"/>
          </a:p>
          <a:p>
            <a:r>
              <a:rPr lang="en-US" dirty="0" smtClean="0"/>
              <a:t>4557 </a:t>
            </a:r>
            <a:r>
              <a:rPr lang="en-US" dirty="0" err="1" smtClean="0"/>
              <a:t>httpd</a:t>
            </a:r>
            <a:r>
              <a:rPr lang="en-US" dirty="0" smtClean="0"/>
              <a:t> </a:t>
            </a:r>
            <a:endParaRPr lang="zh-CN" altLang="en-US" dirty="0" smtClean="0"/>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pgrep</a:t>
            </a:r>
            <a:r>
              <a:rPr lang="en-US" dirty="0" smtClean="0"/>
              <a:t> -</a:t>
            </a:r>
            <a:r>
              <a:rPr lang="en-US" dirty="0" err="1" smtClean="0"/>
              <a:t>ln</a:t>
            </a:r>
            <a:r>
              <a:rPr lang="en-US" dirty="0" smtClean="0"/>
              <a:t> </a:t>
            </a:r>
            <a:r>
              <a:rPr lang="en-US" dirty="0" err="1" smtClean="0"/>
              <a:t>httpd</a:t>
            </a:r>
            <a:r>
              <a:rPr lang="en-US" dirty="0" smtClean="0"/>
              <a:t> </a:t>
            </a:r>
            <a:endParaRPr lang="zh-CN" altLang="en-US" dirty="0" smtClean="0"/>
          </a:p>
          <a:p>
            <a:r>
              <a:rPr lang="en-US" dirty="0" smtClean="0"/>
              <a:t>4566 </a:t>
            </a:r>
            <a:r>
              <a:rPr lang="en-US" dirty="0" err="1" smtClean="0"/>
              <a:t>httpd</a:t>
            </a:r>
            <a:r>
              <a:rPr lang="en-US" dirty="0" smtClean="0"/>
              <a:t> </a:t>
            </a:r>
            <a:endParaRPr lang="zh-CN" altLang="en-US" dirty="0" smtClean="0"/>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pgrep</a:t>
            </a:r>
            <a:r>
              <a:rPr lang="en-US" dirty="0" smtClean="0"/>
              <a:t> -l </a:t>
            </a:r>
            <a:r>
              <a:rPr lang="en-US" dirty="0" err="1" smtClean="0"/>
              <a:t>httpd</a:t>
            </a:r>
            <a:r>
              <a:rPr lang="en-US" dirty="0" smtClean="0"/>
              <a:t> </a:t>
            </a:r>
            <a:endParaRPr lang="zh-CN" altLang="en-US" dirty="0" smtClean="0"/>
          </a:p>
          <a:p>
            <a:r>
              <a:rPr lang="en-US" dirty="0" smtClean="0"/>
              <a:t>4557 </a:t>
            </a:r>
            <a:r>
              <a:rPr lang="en-US" dirty="0" err="1" smtClean="0"/>
              <a:t>httpd</a:t>
            </a:r>
            <a:r>
              <a:rPr lang="en-US" dirty="0" smtClean="0"/>
              <a:t> </a:t>
            </a:r>
            <a:endParaRPr lang="zh-CN" altLang="en-US" dirty="0" smtClean="0"/>
          </a:p>
          <a:p>
            <a:r>
              <a:rPr lang="en-US" dirty="0" smtClean="0"/>
              <a:t>4560 </a:t>
            </a:r>
            <a:r>
              <a:rPr lang="en-US" dirty="0" err="1" smtClean="0"/>
              <a:t>httpd</a:t>
            </a:r>
            <a:r>
              <a:rPr lang="en-US" dirty="0" smtClean="0"/>
              <a:t> </a:t>
            </a:r>
            <a:endParaRPr lang="zh-CN" altLang="en-US" dirty="0" smtClean="0"/>
          </a:p>
          <a:p>
            <a:r>
              <a:rPr lang="en-US" dirty="0" smtClean="0"/>
              <a:t>4561 </a:t>
            </a:r>
            <a:r>
              <a:rPr lang="en-US" dirty="0" err="1" smtClean="0"/>
              <a:t>httpd</a:t>
            </a:r>
            <a:r>
              <a:rPr lang="en-US" dirty="0" smtClean="0"/>
              <a:t> </a:t>
            </a:r>
            <a:endParaRPr lang="zh-CN" altLang="en-US" dirty="0" smtClean="0"/>
          </a:p>
          <a:p>
            <a:endParaRPr lang="zh-CN" altLang="en-US" dirty="0" smtClean="0"/>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4562 </a:t>
            </a:r>
            <a:r>
              <a:rPr lang="en-US" dirty="0" err="1" smtClean="0"/>
              <a:t>httpd</a:t>
            </a:r>
            <a:r>
              <a:rPr lang="en-US" dirty="0" smtClean="0"/>
              <a:t> </a:t>
            </a:r>
            <a:endParaRPr lang="zh-CN" altLang="en-US" dirty="0" smtClean="0"/>
          </a:p>
          <a:p>
            <a:r>
              <a:rPr lang="en-US" dirty="0" smtClean="0"/>
              <a:t>4563 </a:t>
            </a:r>
            <a:r>
              <a:rPr lang="en-US" dirty="0" err="1" smtClean="0"/>
              <a:t>httpd</a:t>
            </a:r>
            <a:r>
              <a:rPr lang="en-US" dirty="0" smtClean="0"/>
              <a:t> </a:t>
            </a:r>
            <a:endParaRPr lang="zh-CN" altLang="en-US" dirty="0" smtClean="0"/>
          </a:p>
          <a:p>
            <a:r>
              <a:rPr lang="en-US" dirty="0" smtClean="0"/>
              <a:t>4564 </a:t>
            </a:r>
            <a:r>
              <a:rPr lang="en-US" dirty="0" err="1" smtClean="0"/>
              <a:t>httpd</a:t>
            </a:r>
            <a:r>
              <a:rPr lang="en-US" dirty="0" smtClean="0"/>
              <a:t> </a:t>
            </a:r>
            <a:endParaRPr lang="zh-CN" altLang="en-US" dirty="0" smtClean="0"/>
          </a:p>
          <a:p>
            <a:r>
              <a:rPr lang="en-US" dirty="0" smtClean="0"/>
              <a:t>4565 </a:t>
            </a:r>
            <a:r>
              <a:rPr lang="en-US" dirty="0" err="1" smtClean="0"/>
              <a:t>httpd</a:t>
            </a:r>
            <a:r>
              <a:rPr lang="en-US" dirty="0" smtClean="0"/>
              <a:t> </a:t>
            </a:r>
            <a:endParaRPr lang="zh-CN" altLang="en-US" dirty="0" smtClean="0"/>
          </a:p>
          <a:p>
            <a:r>
              <a:rPr lang="en-US" dirty="0" smtClean="0"/>
              <a:t>4566 </a:t>
            </a:r>
            <a:r>
              <a:rPr lang="en-US" dirty="0" err="1" smtClean="0"/>
              <a:t>httpd</a:t>
            </a:r>
            <a:r>
              <a:rPr lang="en-US" dirty="0" smtClean="0"/>
              <a:t> </a:t>
            </a:r>
            <a:endParaRPr lang="zh-CN" altLang="en-US" dirty="0" smtClean="0"/>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pgrep</a:t>
            </a:r>
            <a:r>
              <a:rPr lang="en-US" dirty="0" smtClean="0"/>
              <a:t> </a:t>
            </a:r>
            <a:r>
              <a:rPr lang="en-US" dirty="0" err="1" smtClean="0"/>
              <a:t>httpd</a:t>
            </a:r>
            <a:r>
              <a:rPr lang="en-US" dirty="0" smtClean="0"/>
              <a:t> </a:t>
            </a:r>
            <a:endParaRPr lang="zh-CN" altLang="en-US" dirty="0" smtClean="0"/>
          </a:p>
          <a:p>
            <a:r>
              <a:rPr lang="en-US" dirty="0" smtClean="0"/>
              <a:t>4557 </a:t>
            </a:r>
            <a:endParaRPr lang="zh-CN" altLang="en-US" dirty="0" smtClean="0"/>
          </a:p>
          <a:p>
            <a:r>
              <a:rPr lang="en-US" dirty="0" smtClean="0"/>
              <a:t>4560</a:t>
            </a:r>
          </a:p>
          <a:p>
            <a:r>
              <a:rPr lang="en-US" dirty="0" smtClean="0"/>
              <a:t>4561 </a:t>
            </a:r>
            <a:endParaRPr lang="zh-CN" altLang="en-US" dirty="0" smtClean="0"/>
          </a:p>
          <a:p>
            <a:r>
              <a:rPr lang="en-US" dirty="0" smtClean="0"/>
              <a:t>4562 </a:t>
            </a:r>
            <a:endParaRPr lang="zh-CN" altLang="en-US" dirty="0" smtClean="0"/>
          </a:p>
          <a:p>
            <a:r>
              <a:rPr lang="en-US" dirty="0" smtClean="0"/>
              <a:t>4563 </a:t>
            </a:r>
            <a:endParaRPr lang="zh-CN" altLang="en-US" dirty="0" smtClean="0"/>
          </a:p>
          <a:p>
            <a:r>
              <a:rPr lang="en-US" dirty="0" smtClean="0"/>
              <a:t>4564 </a:t>
            </a:r>
            <a:endParaRPr lang="zh-CN" altLang="en-US" dirty="0" smtClean="0"/>
          </a:p>
          <a:p>
            <a:r>
              <a:rPr lang="en-US" dirty="0" smtClean="0"/>
              <a:t>4565 </a:t>
            </a:r>
            <a:endParaRPr lang="zh-CN" altLang="en-US" dirty="0" smtClean="0"/>
          </a:p>
          <a:p>
            <a:r>
              <a:rPr lang="en-US" dirty="0" smtClean="0"/>
              <a:t>4566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dirty="0" smtClean="0"/>
              <a:t> </a:t>
            </a:r>
            <a:endParaRPr lang="zh-CN" altLang="en-US" dirty="0" smtClean="0"/>
          </a:p>
          <a:p>
            <a:pPr fontAlgn="ctr"/>
            <a:r>
              <a:rPr lang="zh-CN" altLang="en-US" dirty="0" smtClean="0"/>
              <a:t>（</a:t>
            </a:r>
            <a:r>
              <a:rPr lang="en-US" dirty="0" smtClean="0"/>
              <a:t>3</a:t>
            </a:r>
            <a:r>
              <a:rPr lang="zh-CN" altLang="en-US" dirty="0" smtClean="0"/>
              <a:t>）终止进程的工具</a:t>
            </a:r>
          </a:p>
          <a:p>
            <a:pPr fontAlgn="ctr"/>
            <a:r>
              <a:rPr lang="zh-CN" altLang="en-US" dirty="0" smtClean="0"/>
              <a:t>终止一个进程或终止一个正在运行的程序，一般是通过</a:t>
            </a:r>
            <a:r>
              <a:rPr lang="en-US" dirty="0" smtClean="0"/>
              <a:t>kill</a:t>
            </a:r>
            <a:r>
              <a:rPr lang="zh-CN" altLang="en-US" dirty="0" smtClean="0"/>
              <a:t>、</a:t>
            </a:r>
            <a:r>
              <a:rPr lang="en-US" dirty="0" err="1" smtClean="0"/>
              <a:t>killall</a:t>
            </a:r>
            <a:r>
              <a:rPr lang="zh-CN" altLang="en-US" dirty="0" smtClean="0"/>
              <a:t>、</a:t>
            </a:r>
            <a:r>
              <a:rPr lang="en-US" dirty="0" err="1" smtClean="0"/>
              <a:t>pkill</a:t>
            </a:r>
            <a:r>
              <a:rPr lang="zh-CN" altLang="en-US" dirty="0" smtClean="0"/>
              <a:t>、</a:t>
            </a:r>
            <a:r>
              <a:rPr lang="en-US" dirty="0" err="1" smtClean="0"/>
              <a:t>xkill</a:t>
            </a:r>
            <a:r>
              <a:rPr lang="zh-CN" altLang="en-US" dirty="0" smtClean="0"/>
              <a:t>等进行。例如，一个程序已经终止，但又不能退出，这时就应该考虑应用这些工具。</a:t>
            </a:r>
          </a:p>
          <a:p>
            <a:pPr fontAlgn="ctr"/>
            <a:r>
              <a:rPr lang="zh-CN" altLang="en-US" dirty="0" smtClean="0"/>
              <a:t>另外，这些工具应用的场合就是在服务器管理中，在不涉及数据库服务器程序的父进程的停止运行时，也可以用这些工具来终止。为什么数据库服务器的父进程不能用这些工具终止呢？原因很简单，这些工具在强行终止数据库服务器时，会让数据库产生更多的文件碎片，当碎片达到一定程度的时候，数据库就有崩溃的危险。例如，</a:t>
            </a:r>
            <a:r>
              <a:rPr lang="en-US" dirty="0" err="1" smtClean="0"/>
              <a:t>mysql</a:t>
            </a:r>
            <a:r>
              <a:rPr lang="zh-CN" altLang="en-US" dirty="0" smtClean="0"/>
              <a:t>服务器最好是按其正常的程序关闭，而不是用</a:t>
            </a:r>
            <a:r>
              <a:rPr lang="en-US" dirty="0" err="1" smtClean="0"/>
              <a:t>pkill</a:t>
            </a:r>
            <a:r>
              <a:rPr lang="en-US" dirty="0" smtClean="0"/>
              <a:t> </a:t>
            </a:r>
            <a:r>
              <a:rPr lang="en-US" dirty="0" err="1" smtClean="0"/>
              <a:t>mysqld</a:t>
            </a:r>
            <a:r>
              <a:rPr lang="zh-CN" altLang="en-US" dirty="0" smtClean="0"/>
              <a:t>或</a:t>
            </a:r>
            <a:r>
              <a:rPr lang="en-US" dirty="0" err="1" smtClean="0"/>
              <a:t>killall</a:t>
            </a:r>
            <a:r>
              <a:rPr lang="en-US" dirty="0" smtClean="0"/>
              <a:t> </a:t>
            </a:r>
            <a:r>
              <a:rPr lang="en-US" dirty="0" err="1" smtClean="0"/>
              <a:t>mysqld</a:t>
            </a:r>
            <a:r>
              <a:rPr lang="zh-CN" altLang="en-US" dirty="0" smtClean="0"/>
              <a:t>这样危险的动作，但对于占用资源过多的数据库子进程，则应该用</a:t>
            </a:r>
            <a:r>
              <a:rPr lang="en-US" dirty="0" smtClean="0"/>
              <a:t>kill</a:t>
            </a:r>
            <a:r>
              <a:rPr lang="zh-CN" altLang="en-US" dirty="0" smtClean="0"/>
              <a:t>来终止。</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fontAlgn="ctr"/>
            <a:r>
              <a:rPr lang="zh-CN" altLang="en-US" dirty="0" smtClean="0"/>
              <a:t>① </a:t>
            </a:r>
            <a:r>
              <a:rPr lang="en-US" dirty="0" smtClean="0"/>
              <a:t>kill</a:t>
            </a:r>
            <a:r>
              <a:rPr lang="zh-CN" altLang="en-US" dirty="0" smtClean="0"/>
              <a:t>：</a:t>
            </a:r>
            <a:r>
              <a:rPr lang="en-US" dirty="0" smtClean="0"/>
              <a:t>kill</a:t>
            </a:r>
            <a:r>
              <a:rPr lang="zh-CN" altLang="en-US" dirty="0" smtClean="0"/>
              <a:t>的应用是和</a:t>
            </a:r>
            <a:r>
              <a:rPr lang="en-US" dirty="0" err="1" smtClean="0"/>
              <a:t>ps</a:t>
            </a:r>
            <a:r>
              <a:rPr lang="zh-CN" altLang="en-US" dirty="0" smtClean="0"/>
              <a:t>或</a:t>
            </a:r>
            <a:r>
              <a:rPr lang="en-US" dirty="0" err="1" smtClean="0"/>
              <a:t>pgrep</a:t>
            </a:r>
            <a:r>
              <a:rPr lang="zh-CN" altLang="en-US" dirty="0" smtClean="0"/>
              <a:t>命令结合在一起使用的。</a:t>
            </a:r>
          </a:p>
          <a:p>
            <a:pPr fontAlgn="ctr"/>
            <a:r>
              <a:rPr lang="zh-CN" altLang="en-US" dirty="0" smtClean="0"/>
              <a:t>用法：</a:t>
            </a:r>
          </a:p>
          <a:p>
            <a:r>
              <a:rPr lang="en-US" dirty="0" smtClean="0"/>
              <a:t> </a:t>
            </a:r>
            <a:endParaRPr lang="zh-CN" altLang="en-US" dirty="0" smtClean="0"/>
          </a:p>
          <a:p>
            <a:r>
              <a:rPr lang="en-US" dirty="0" smtClean="0"/>
              <a:t>kill </a:t>
            </a:r>
            <a:r>
              <a:rPr lang="zh-CN" altLang="en-US" dirty="0" smtClean="0"/>
              <a:t>［信号代码］</a:t>
            </a:r>
            <a:r>
              <a:rPr lang="en-US" dirty="0" smtClean="0"/>
              <a:t>   </a:t>
            </a:r>
            <a:r>
              <a:rPr lang="zh-CN" altLang="en-US" dirty="0" smtClean="0"/>
              <a:t>进程</a:t>
            </a:r>
            <a:r>
              <a:rPr lang="en-US" dirty="0" smtClean="0"/>
              <a:t>ID </a:t>
            </a:r>
            <a:endParaRPr lang="zh-CN" altLang="en-US" dirty="0" smtClean="0"/>
          </a:p>
          <a:p>
            <a:r>
              <a:rPr lang="en-US" dirty="0" smtClean="0"/>
              <a:t> </a:t>
            </a:r>
            <a:endParaRPr lang="zh-CN" altLang="en-US" dirty="0" smtClean="0"/>
          </a:p>
          <a:p>
            <a:pPr fontAlgn="ctr"/>
            <a:r>
              <a:rPr lang="zh-CN" altLang="en-US" dirty="0" smtClean="0"/>
              <a:t>注：信号代码可以省略，一般常用的信号代码是</a:t>
            </a:r>
            <a:r>
              <a:rPr lang="en-US" dirty="0" smtClean="0"/>
              <a:t>-9</a:t>
            </a:r>
            <a:r>
              <a:rPr lang="zh-CN" altLang="en-US" dirty="0" smtClean="0"/>
              <a:t>，表示强制终止。</a:t>
            </a:r>
          </a:p>
          <a:p>
            <a:pPr fontAlgn="ctr"/>
            <a:r>
              <a:rPr lang="en-US" altLang="zh-CN" dirty="0" smtClean="0"/>
              <a:t>【</a:t>
            </a:r>
            <a:r>
              <a:rPr lang="zh-CN" altLang="en-US" dirty="0" smtClean="0"/>
              <a:t>例</a:t>
            </a:r>
            <a:r>
              <a:rPr lang="en-US" b="1" dirty="0" smtClean="0"/>
              <a:t>5-5</a:t>
            </a:r>
            <a:r>
              <a:rPr lang="en-US" altLang="zh-CN" dirty="0" smtClean="0"/>
              <a:t>】</a:t>
            </a:r>
            <a:r>
              <a:rPr lang="en-US" dirty="0" smtClean="0"/>
              <a:t>  kill</a:t>
            </a:r>
            <a:r>
              <a:rPr lang="zh-CN" altLang="en-US" dirty="0" smtClean="0"/>
              <a:t>使用举例。</a:t>
            </a:r>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ps</a:t>
            </a:r>
            <a:r>
              <a:rPr lang="en-US" dirty="0" smtClean="0"/>
              <a:t>  </a:t>
            </a:r>
            <a:r>
              <a:rPr lang="en-US" dirty="0" err="1" smtClean="0"/>
              <a:t>auxf</a:t>
            </a:r>
            <a:r>
              <a:rPr lang="en-US" dirty="0" smtClean="0"/>
              <a:t>  |</a:t>
            </a:r>
            <a:r>
              <a:rPr lang="en-US" dirty="0" err="1" smtClean="0"/>
              <a:t>grep</a:t>
            </a:r>
            <a:r>
              <a:rPr lang="en-US" dirty="0" smtClean="0"/>
              <a:t>   </a:t>
            </a:r>
            <a:r>
              <a:rPr lang="en-US" dirty="0" err="1" smtClean="0"/>
              <a:t>httpd</a:t>
            </a:r>
            <a:r>
              <a:rPr lang="en-US" dirty="0" smtClean="0"/>
              <a:t> </a:t>
            </a:r>
            <a:endParaRPr lang="zh-CN" altLang="en-US" dirty="0" smtClean="0"/>
          </a:p>
          <a:p>
            <a:r>
              <a:rPr lang="en-US" dirty="0" smtClean="0"/>
              <a:t>root      4939  0.0  0.0   5160   708 pts/3    S+   13:10   0:00  \_ </a:t>
            </a:r>
            <a:r>
              <a:rPr lang="en-US" dirty="0" err="1" smtClean="0"/>
              <a:t>grep</a:t>
            </a:r>
            <a:r>
              <a:rPr lang="en-US" dirty="0" smtClean="0"/>
              <a:t> </a:t>
            </a:r>
            <a:r>
              <a:rPr lang="en-US" dirty="0" err="1" smtClean="0"/>
              <a:t>httpd</a:t>
            </a:r>
            <a:r>
              <a:rPr lang="en-US" dirty="0" smtClean="0"/>
              <a:t> </a:t>
            </a:r>
            <a:endParaRPr lang="zh-CN" altLang="en-US" dirty="0" smtClean="0"/>
          </a:p>
          <a:p>
            <a:r>
              <a:rPr lang="en-US" dirty="0" smtClean="0"/>
              <a:t>root      4830  0.1  1.3  24232   10272 ?      Ss   13:02   0:00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4833  0.0  0.6  24364   4932 ?       S    13:02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apache    4834  0.0  0.6  24364   4928 ?       S    13:02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4835  0.0  0.6  24364   4928 ?       S    13:02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4836  0.0  0.6  24364   4928 ?       S    13:02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4837  0.0  0.6  24364   4928 ?       S    13:02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4838  0.0  0.6  24364   4928 ?       S    13:02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4839  0.0  0.6  24364   4928 ?       S    13:02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apache    4840  0.0  0.6  24364   4928 ?       S    13:02   0:00  \_ /</a:t>
            </a:r>
            <a:r>
              <a:rPr lang="en-US" dirty="0" err="1" smtClean="0"/>
              <a:t>usr</a:t>
            </a:r>
            <a:r>
              <a:rPr lang="en-US" dirty="0" smtClean="0"/>
              <a:t>/</a:t>
            </a:r>
            <a:r>
              <a:rPr lang="en-US" dirty="0" err="1" smtClean="0"/>
              <a:t>sbin</a:t>
            </a:r>
            <a:r>
              <a:rPr lang="en-US" dirty="0" smtClean="0"/>
              <a:t>/</a:t>
            </a:r>
            <a:r>
              <a:rPr lang="en-US" dirty="0" err="1" smtClean="0"/>
              <a:t>httpd</a:t>
            </a:r>
            <a:r>
              <a:rPr lang="en-US" dirty="0" smtClean="0"/>
              <a:t> </a:t>
            </a:r>
            <a:endParaRPr lang="zh-CN" altLang="en-US" dirty="0" smtClean="0"/>
          </a:p>
          <a:p>
            <a:r>
              <a:rPr lang="en-US" dirty="0" smtClean="0"/>
              <a:t> </a:t>
            </a:r>
            <a:endParaRPr lang="zh-CN" altLang="en-US" dirty="0" smtClean="0"/>
          </a:p>
          <a:p>
            <a:pPr fontAlgn="ctr"/>
            <a:r>
              <a:rPr lang="zh-CN" altLang="en-US" dirty="0" smtClean="0"/>
              <a:t>上面是查看</a:t>
            </a:r>
            <a:r>
              <a:rPr lang="en-US" dirty="0" err="1" smtClean="0"/>
              <a:t>httpd</a:t>
            </a:r>
            <a:r>
              <a:rPr lang="zh-CN" altLang="en-US" dirty="0" smtClean="0"/>
              <a:t>服务器的进程，也可以用</a:t>
            </a:r>
            <a:r>
              <a:rPr lang="en-US" dirty="0" err="1" smtClean="0"/>
              <a:t>pgrep</a:t>
            </a:r>
            <a:r>
              <a:rPr lang="en-US" dirty="0" smtClean="0"/>
              <a:t> -l </a:t>
            </a:r>
            <a:r>
              <a:rPr lang="en-US" dirty="0" err="1" smtClean="0"/>
              <a:t>httpd</a:t>
            </a:r>
            <a:r>
              <a:rPr lang="zh-CN" altLang="en-US" dirty="0" smtClean="0"/>
              <a:t>来查看。例子中的第</a:t>
            </a:r>
            <a:r>
              <a:rPr lang="en-US" dirty="0" smtClean="0"/>
              <a:t>2</a:t>
            </a:r>
            <a:r>
              <a:rPr lang="zh-CN" altLang="en-US" dirty="0" smtClean="0"/>
              <a:t>列，就是进程</a:t>
            </a:r>
            <a:r>
              <a:rPr lang="en-US" dirty="0" smtClean="0"/>
              <a:t>PID</a:t>
            </a:r>
            <a:r>
              <a:rPr lang="zh-CN" altLang="en-US" dirty="0" smtClean="0"/>
              <a:t>的列，其中</a:t>
            </a:r>
            <a:r>
              <a:rPr lang="en-US" dirty="0" smtClean="0"/>
              <a:t>4830</a:t>
            </a:r>
            <a:r>
              <a:rPr lang="zh-CN" altLang="en-US" dirty="0" smtClean="0"/>
              <a:t>是</a:t>
            </a:r>
            <a:r>
              <a:rPr lang="en-US" dirty="0" err="1" smtClean="0"/>
              <a:t>httpd</a:t>
            </a:r>
            <a:r>
              <a:rPr lang="zh-CN" altLang="en-US" dirty="0" smtClean="0"/>
              <a:t>服务器的父进程，从</a:t>
            </a:r>
            <a:r>
              <a:rPr lang="en-US" dirty="0" smtClean="0"/>
              <a:t>4833</a:t>
            </a:r>
            <a:r>
              <a:rPr lang="zh-CN" altLang="en-US" dirty="0" smtClean="0"/>
              <a:t>～</a:t>
            </a:r>
            <a:r>
              <a:rPr lang="en-US" dirty="0" smtClean="0"/>
              <a:t>4840</a:t>
            </a:r>
            <a:r>
              <a:rPr lang="zh-CN" altLang="en-US" dirty="0" smtClean="0"/>
              <a:t>的进程都是</a:t>
            </a:r>
            <a:r>
              <a:rPr lang="en-US" dirty="0" smtClean="0"/>
              <a:t>4830</a:t>
            </a:r>
            <a:r>
              <a:rPr lang="zh-CN" altLang="en-US" dirty="0" smtClean="0"/>
              <a:t>的子进程；如果终止父进程</a:t>
            </a:r>
            <a:r>
              <a:rPr lang="en-US" dirty="0" smtClean="0"/>
              <a:t>4830</a:t>
            </a:r>
            <a:r>
              <a:rPr lang="zh-CN" altLang="en-US" dirty="0" smtClean="0"/>
              <a:t>，其下的子进程也会跟着终止，如</a:t>
            </a: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dirty="0" smtClean="0"/>
              <a:t>[</a:t>
            </a:r>
            <a:r>
              <a:rPr lang="en-US" dirty="0" err="1" smtClean="0"/>
              <a:t>root@localhost</a:t>
            </a:r>
            <a:r>
              <a:rPr lang="en-US" dirty="0" smtClean="0"/>
              <a:t> ~]# kill 4840  </a:t>
            </a:r>
            <a:r>
              <a:rPr lang="zh-CN" altLang="en-US" dirty="0" smtClean="0"/>
              <a:t>注：终止</a:t>
            </a:r>
            <a:r>
              <a:rPr lang="en-US" dirty="0" smtClean="0"/>
              <a:t>4840</a:t>
            </a:r>
            <a:r>
              <a:rPr lang="zh-CN" altLang="en-US" dirty="0" smtClean="0"/>
              <a:t>这个进程； </a:t>
            </a:r>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ps</a:t>
            </a:r>
            <a:r>
              <a:rPr lang="en-US" dirty="0" smtClean="0"/>
              <a:t> -</a:t>
            </a:r>
            <a:r>
              <a:rPr lang="en-US" dirty="0" err="1" smtClean="0"/>
              <a:t>auxf</a:t>
            </a:r>
            <a:r>
              <a:rPr lang="en-US" dirty="0" smtClean="0"/>
              <a:t>  |</a:t>
            </a:r>
            <a:r>
              <a:rPr lang="en-US" dirty="0" err="1" smtClean="0"/>
              <a:t>grep</a:t>
            </a:r>
            <a:r>
              <a:rPr lang="en-US" dirty="0" smtClean="0"/>
              <a:t>  </a:t>
            </a:r>
            <a:r>
              <a:rPr lang="en-US" dirty="0" err="1" smtClean="0"/>
              <a:t>httpd</a:t>
            </a:r>
            <a:r>
              <a:rPr lang="en-US" dirty="0" smtClean="0"/>
              <a:t>  </a:t>
            </a:r>
            <a:r>
              <a:rPr lang="zh-CN" altLang="en-US" dirty="0" smtClean="0"/>
              <a:t>注：查看一下会有什么结果？是不是</a:t>
            </a:r>
            <a:r>
              <a:rPr lang="en-US" dirty="0" err="1" smtClean="0"/>
              <a:t>httpd</a:t>
            </a:r>
            <a:r>
              <a:rPr lang="zh-CN" altLang="en-US" dirty="0" smtClean="0"/>
              <a:t>服务器仍在运行？</a:t>
            </a:r>
            <a:r>
              <a:rPr lang="en-US" dirty="0" smtClean="0"/>
              <a:t> </a:t>
            </a:r>
            <a:endParaRPr lang="zh-CN" altLang="en-US" dirty="0" smtClean="0"/>
          </a:p>
          <a:p>
            <a:r>
              <a:rPr lang="en-US" dirty="0" smtClean="0"/>
              <a:t>[</a:t>
            </a:r>
            <a:r>
              <a:rPr lang="en-US" dirty="0" err="1" smtClean="0"/>
              <a:t>root@localhost</a:t>
            </a:r>
            <a:r>
              <a:rPr lang="en-US" dirty="0" smtClean="0"/>
              <a:t> ~]# kill 4830   </a:t>
            </a:r>
            <a:r>
              <a:rPr lang="zh-CN" altLang="en-US" dirty="0" smtClean="0"/>
              <a:t>注：终止</a:t>
            </a:r>
            <a:r>
              <a:rPr lang="en-US" dirty="0" err="1" smtClean="0"/>
              <a:t>httpd</a:t>
            </a:r>
            <a:r>
              <a:rPr lang="zh-CN" altLang="en-US" dirty="0" smtClean="0"/>
              <a:t>的父进程；</a:t>
            </a:r>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ps</a:t>
            </a:r>
            <a:r>
              <a:rPr lang="en-US" dirty="0" smtClean="0"/>
              <a:t> -aux |</a:t>
            </a:r>
            <a:r>
              <a:rPr lang="en-US" dirty="0" err="1" smtClean="0"/>
              <a:t>grep</a:t>
            </a:r>
            <a:r>
              <a:rPr lang="en-US" dirty="0" smtClean="0"/>
              <a:t> </a:t>
            </a:r>
            <a:r>
              <a:rPr lang="en-US" dirty="0" err="1" smtClean="0"/>
              <a:t>httpd</a:t>
            </a:r>
            <a:r>
              <a:rPr lang="en-US" dirty="0" smtClean="0"/>
              <a:t>  </a:t>
            </a:r>
            <a:r>
              <a:rPr lang="zh-CN" altLang="en-US" dirty="0" smtClean="0"/>
              <a:t>注：查看</a:t>
            </a:r>
            <a:r>
              <a:rPr lang="en-US" dirty="0" err="1" smtClean="0"/>
              <a:t>httpd</a:t>
            </a:r>
            <a:r>
              <a:rPr lang="zh-CN" altLang="en-US" dirty="0" smtClean="0"/>
              <a:t>的其他子进程是否存在，</a:t>
            </a:r>
            <a:r>
              <a:rPr lang="en-US" dirty="0" err="1" smtClean="0"/>
              <a:t>httpd</a:t>
            </a:r>
            <a:r>
              <a:rPr lang="zh-CN" altLang="en-US" dirty="0" smtClean="0"/>
              <a:t>服务器是否仍在运行？</a:t>
            </a:r>
            <a:r>
              <a:rPr lang="en-US" dirty="0" smtClean="0"/>
              <a:t> </a:t>
            </a:r>
            <a:endParaRPr lang="zh-CN" altLang="en-US" dirty="0" smtClean="0"/>
          </a:p>
          <a:p>
            <a:r>
              <a:rPr lang="en-US" dirty="0" smtClean="0"/>
              <a:t> </a:t>
            </a:r>
            <a:endParaRPr lang="zh-CN" altLang="en-US" dirty="0" smtClean="0"/>
          </a:p>
          <a:p>
            <a:pPr fontAlgn="ctr"/>
            <a:r>
              <a:rPr lang="zh-CN" altLang="en-US" dirty="0" smtClean="0"/>
              <a:t>对于僵尸进程，可以用</a:t>
            </a:r>
            <a:r>
              <a:rPr lang="en-US" dirty="0" smtClean="0"/>
              <a:t>kill -9</a:t>
            </a:r>
            <a:r>
              <a:rPr lang="zh-CN" altLang="en-US" dirty="0" smtClean="0"/>
              <a:t>来强制终止退出。例如，一个程序已经彻底死掉，如果</a:t>
            </a:r>
            <a:r>
              <a:rPr lang="en-US" dirty="0" smtClean="0"/>
              <a:t>kill</a:t>
            </a:r>
            <a:r>
              <a:rPr lang="zh-CN" altLang="en-US" dirty="0" smtClean="0"/>
              <a:t>不加信号强度是</a:t>
            </a:r>
            <a:endParaRPr lang="en-US" altLang="zh-CN"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没有办法退出的，最好的办法就是加信号强度</a:t>
            </a:r>
            <a:r>
              <a:rPr lang="en-US" dirty="0" smtClean="0"/>
              <a:t>-9</a:t>
            </a:r>
            <a:r>
              <a:rPr lang="zh-CN" altLang="en-US" dirty="0" smtClean="0"/>
              <a:t>，后面要接着终止父进程。</a:t>
            </a:r>
          </a:p>
          <a:p>
            <a:pPr fontAlgn="ctr"/>
            <a:r>
              <a:rPr lang="en-US" altLang="zh-CN" dirty="0" smtClean="0"/>
              <a:t>【</a:t>
            </a:r>
            <a:r>
              <a:rPr lang="zh-CN" altLang="en-US" dirty="0" smtClean="0"/>
              <a:t>例</a:t>
            </a:r>
            <a:r>
              <a:rPr lang="en-US" b="1" dirty="0" smtClean="0"/>
              <a:t>5-6</a:t>
            </a:r>
            <a:r>
              <a:rPr lang="en-US" altLang="zh-CN" dirty="0" smtClean="0"/>
              <a:t>】</a:t>
            </a:r>
            <a:r>
              <a:rPr lang="en-US" dirty="0" smtClean="0"/>
              <a:t>  kill -9</a:t>
            </a:r>
            <a:r>
              <a:rPr lang="zh-CN" altLang="en-US" dirty="0" smtClean="0"/>
              <a:t>使用举例。</a:t>
            </a:r>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ps</a:t>
            </a:r>
            <a:r>
              <a:rPr lang="en-US" dirty="0" smtClean="0"/>
              <a:t> aux |</a:t>
            </a:r>
            <a:r>
              <a:rPr lang="en-US" dirty="0" err="1" smtClean="0"/>
              <a:t>grep</a:t>
            </a:r>
            <a:r>
              <a:rPr lang="en-US" dirty="0" smtClean="0"/>
              <a:t> </a:t>
            </a:r>
            <a:r>
              <a:rPr lang="en-US" dirty="0" err="1" smtClean="0"/>
              <a:t>gaim</a:t>
            </a:r>
            <a:r>
              <a:rPr lang="en-US" dirty="0" smtClean="0"/>
              <a:t> </a:t>
            </a:r>
            <a:endParaRPr lang="zh-CN" altLang="en-US" dirty="0" smtClean="0"/>
          </a:p>
          <a:p>
            <a:r>
              <a:rPr lang="en-US" dirty="0" err="1" smtClean="0"/>
              <a:t>beinan</a:t>
            </a:r>
            <a:r>
              <a:rPr lang="en-US" dirty="0" smtClean="0"/>
              <a:t>    5031  9.0  2.3 104996 17484 ?        S    13:23   0:01 </a:t>
            </a:r>
            <a:r>
              <a:rPr lang="en-US" dirty="0" err="1" smtClean="0"/>
              <a:t>gaim</a:t>
            </a:r>
            <a:r>
              <a:rPr lang="en-US" dirty="0" smtClean="0"/>
              <a:t> </a:t>
            </a:r>
            <a:endParaRPr lang="zh-CN" altLang="en-US" dirty="0" smtClean="0"/>
          </a:p>
          <a:p>
            <a:r>
              <a:rPr lang="en-US" dirty="0" smtClean="0"/>
              <a:t>root      5036  0.0  0.0   5160   724 pts/3    S+   13:24   0:00 </a:t>
            </a:r>
            <a:r>
              <a:rPr lang="en-US" dirty="0" err="1" smtClean="0"/>
              <a:t>grep</a:t>
            </a:r>
            <a:r>
              <a:rPr lang="en-US" dirty="0" smtClean="0"/>
              <a:t> </a:t>
            </a:r>
            <a:r>
              <a:rPr lang="en-US" dirty="0" err="1" smtClean="0"/>
              <a:t>gaim</a:t>
            </a:r>
            <a:r>
              <a:rPr lang="en-US" dirty="0" smtClean="0"/>
              <a:t> </a:t>
            </a:r>
            <a:endParaRPr lang="zh-CN" altLang="en-US" dirty="0" smtClean="0"/>
          </a:p>
          <a:p>
            <a:r>
              <a:rPr lang="en-US" dirty="0" smtClean="0"/>
              <a:t> </a:t>
            </a:r>
            <a:endParaRPr lang="zh-CN" altLang="en-US" dirty="0" smtClean="0"/>
          </a:p>
          <a:p>
            <a:r>
              <a:rPr lang="zh-CN" altLang="en-US" dirty="0" smtClean="0"/>
              <a:t>或</a:t>
            </a:r>
            <a:r>
              <a:rPr lang="en-US" dirty="0" smtClean="0"/>
              <a:t> </a:t>
            </a:r>
            <a:endParaRPr lang="zh-CN" altLang="en-US" dirty="0" smtClean="0"/>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pgrep</a:t>
            </a:r>
            <a:r>
              <a:rPr lang="en-US" dirty="0" smtClean="0"/>
              <a:t> -l </a:t>
            </a:r>
            <a:r>
              <a:rPr lang="en-US" dirty="0" err="1" smtClean="0"/>
              <a:t>gaim</a:t>
            </a:r>
            <a:r>
              <a:rPr lang="en-US" dirty="0" smtClean="0"/>
              <a:t> </a:t>
            </a:r>
            <a:endParaRPr lang="zh-CN" altLang="en-US" dirty="0" smtClean="0"/>
          </a:p>
          <a:p>
            <a:r>
              <a:rPr lang="en-US" dirty="0" smtClean="0"/>
              <a:t>5031 </a:t>
            </a:r>
            <a:r>
              <a:rPr lang="en-US" dirty="0" err="1" smtClean="0"/>
              <a:t>gaim</a:t>
            </a:r>
            <a:r>
              <a:rPr lang="en-US" dirty="0" smtClean="0"/>
              <a:t> </a:t>
            </a:r>
            <a:endParaRPr lang="zh-CN" altLang="en-US" dirty="0" smtClean="0"/>
          </a:p>
          <a:p>
            <a:r>
              <a:rPr lang="en-US" dirty="0" smtClean="0"/>
              <a:t>[</a:t>
            </a:r>
            <a:r>
              <a:rPr lang="en-US" dirty="0" err="1" smtClean="0"/>
              <a:t>root@localhost</a:t>
            </a:r>
            <a:r>
              <a:rPr lang="en-US" dirty="0" smtClean="0"/>
              <a:t> ~]# kill -9 5031 </a:t>
            </a:r>
            <a:endParaRPr lang="zh-CN" altLang="en-US"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5376672"/>
          </a:xfrm>
        </p:spPr>
        <p:txBody>
          <a:bodyPr>
            <a:normAutofit fontScale="70000" lnSpcReduction="20000"/>
          </a:bodyPr>
          <a:lstStyle/>
          <a:p>
            <a:r>
              <a:rPr lang="en-US" dirty="0" smtClean="0"/>
              <a:t>[</a:t>
            </a:r>
            <a:r>
              <a:rPr lang="en-US" dirty="0" err="1" smtClean="0"/>
              <a:t>root@localhost</a:t>
            </a:r>
            <a:r>
              <a:rPr lang="en-US" dirty="0" smtClean="0"/>
              <a:t> ~]# </a:t>
            </a:r>
            <a:r>
              <a:rPr lang="en-US" dirty="0" err="1" smtClean="0"/>
              <a:t>pgrep</a:t>
            </a:r>
            <a:r>
              <a:rPr lang="en-US" dirty="0" smtClean="0"/>
              <a:t> -l </a:t>
            </a:r>
            <a:r>
              <a:rPr lang="en-US" dirty="0" err="1" smtClean="0"/>
              <a:t>gaim</a:t>
            </a:r>
            <a:r>
              <a:rPr lang="en-US" dirty="0" smtClean="0"/>
              <a:t> </a:t>
            </a:r>
            <a:endParaRPr lang="zh-CN" altLang="en-US" dirty="0" smtClean="0"/>
          </a:p>
          <a:p>
            <a:r>
              <a:rPr lang="en-US" dirty="0" smtClean="0"/>
              <a:t>5031 </a:t>
            </a:r>
            <a:r>
              <a:rPr lang="en-US" dirty="0" err="1" smtClean="0"/>
              <a:t>gaim</a:t>
            </a:r>
            <a:r>
              <a:rPr lang="en-US" dirty="0" smtClean="0"/>
              <a:t> </a:t>
            </a:r>
            <a:endParaRPr lang="zh-CN" altLang="en-US" dirty="0" smtClean="0"/>
          </a:p>
          <a:p>
            <a:r>
              <a:rPr lang="en-US" dirty="0" smtClean="0"/>
              <a:t>[</a:t>
            </a:r>
            <a:r>
              <a:rPr lang="en-US" dirty="0" err="1" smtClean="0"/>
              <a:t>root@localhost</a:t>
            </a:r>
            <a:r>
              <a:rPr lang="en-US" dirty="0" smtClean="0"/>
              <a:t> ~]# kill -9 5031 </a:t>
            </a:r>
            <a:endParaRPr lang="zh-CN" altLang="en-US" dirty="0" smtClean="0"/>
          </a:p>
          <a:p>
            <a:r>
              <a:rPr lang="en-US" dirty="0" smtClean="0"/>
              <a:t> </a:t>
            </a:r>
            <a:endParaRPr lang="zh-CN" altLang="en-US" dirty="0" smtClean="0"/>
          </a:p>
          <a:p>
            <a:pPr fontAlgn="ctr"/>
            <a:r>
              <a:rPr lang="zh-CN" altLang="en-US" dirty="0" smtClean="0"/>
              <a:t>② </a:t>
            </a:r>
            <a:r>
              <a:rPr lang="en-US" dirty="0" err="1" smtClean="0"/>
              <a:t>killall</a:t>
            </a:r>
            <a:r>
              <a:rPr lang="zh-CN" altLang="en-US" dirty="0" smtClean="0"/>
              <a:t>：</a:t>
            </a:r>
            <a:r>
              <a:rPr lang="en-US" dirty="0" err="1" smtClean="0"/>
              <a:t>killall</a:t>
            </a:r>
            <a:r>
              <a:rPr lang="zh-CN" altLang="en-US" dirty="0" smtClean="0"/>
              <a:t>通过程序的名字，直接终止所有进程。</a:t>
            </a:r>
          </a:p>
          <a:p>
            <a:pPr fontAlgn="ctr"/>
            <a:r>
              <a:rPr lang="zh-CN" altLang="en-US" dirty="0" smtClean="0"/>
              <a:t>用法：</a:t>
            </a:r>
          </a:p>
          <a:p>
            <a:r>
              <a:rPr lang="en-US" dirty="0" smtClean="0"/>
              <a:t> </a:t>
            </a:r>
            <a:endParaRPr lang="zh-CN" altLang="en-US" dirty="0" smtClean="0"/>
          </a:p>
          <a:p>
            <a:r>
              <a:rPr lang="en-US" dirty="0" smtClean="0"/>
              <a:t>#</a:t>
            </a:r>
            <a:r>
              <a:rPr lang="en-US" dirty="0" err="1" smtClean="0"/>
              <a:t>killall</a:t>
            </a:r>
            <a:r>
              <a:rPr lang="en-US" dirty="0" smtClean="0"/>
              <a:t>  </a:t>
            </a:r>
            <a:r>
              <a:rPr lang="zh-CN" altLang="en-US" dirty="0" smtClean="0"/>
              <a:t>正在运行的程序名</a:t>
            </a:r>
            <a:r>
              <a:rPr lang="en-US" dirty="0" smtClean="0"/>
              <a:t> </a:t>
            </a:r>
            <a:endParaRPr lang="zh-CN" altLang="en-US" dirty="0" smtClean="0"/>
          </a:p>
          <a:p>
            <a:r>
              <a:rPr lang="en-US" dirty="0" smtClean="0"/>
              <a:t> </a:t>
            </a:r>
            <a:endParaRPr lang="zh-CN" altLang="en-US" dirty="0" smtClean="0"/>
          </a:p>
          <a:p>
            <a:pPr fontAlgn="ctr"/>
            <a:r>
              <a:rPr lang="en-US" dirty="0" err="1" smtClean="0"/>
              <a:t>killall</a:t>
            </a:r>
            <a:r>
              <a:rPr lang="zh-CN" altLang="en-US" dirty="0" smtClean="0"/>
              <a:t>也和</a:t>
            </a:r>
            <a:r>
              <a:rPr lang="en-US" dirty="0" err="1" smtClean="0"/>
              <a:t>ps</a:t>
            </a:r>
            <a:r>
              <a:rPr lang="zh-CN" altLang="en-US" dirty="0" smtClean="0"/>
              <a:t>或</a:t>
            </a:r>
            <a:r>
              <a:rPr lang="en-US" dirty="0" err="1" smtClean="0"/>
              <a:t>pgrep</a:t>
            </a:r>
            <a:r>
              <a:rPr lang="zh-CN" altLang="en-US" dirty="0" smtClean="0"/>
              <a:t>结合使用时比较方便，通过</a:t>
            </a:r>
            <a:r>
              <a:rPr lang="en-US" dirty="0" err="1" smtClean="0"/>
              <a:t>ps</a:t>
            </a:r>
            <a:r>
              <a:rPr lang="zh-CN" altLang="en-US" dirty="0" smtClean="0"/>
              <a:t>或</a:t>
            </a:r>
            <a:r>
              <a:rPr lang="en-US" dirty="0" err="1" smtClean="0"/>
              <a:t>pgrep</a:t>
            </a:r>
            <a:r>
              <a:rPr lang="zh-CN" altLang="en-US" dirty="0" smtClean="0"/>
              <a:t>来查看哪些程序在运行。</a:t>
            </a:r>
          </a:p>
          <a:p>
            <a:pPr fontAlgn="ctr"/>
            <a:r>
              <a:rPr lang="en-US" altLang="zh-CN" dirty="0" smtClean="0"/>
              <a:t>【</a:t>
            </a:r>
            <a:r>
              <a:rPr lang="zh-CN" altLang="en-US" dirty="0" smtClean="0"/>
              <a:t>例</a:t>
            </a:r>
            <a:r>
              <a:rPr lang="en-US" b="1" dirty="0" smtClean="0"/>
              <a:t>5-7</a:t>
            </a:r>
            <a:r>
              <a:rPr lang="en-US" altLang="zh-CN" dirty="0" smtClean="0"/>
              <a:t>】</a:t>
            </a:r>
            <a:r>
              <a:rPr lang="en-US" dirty="0" smtClean="0"/>
              <a:t>  </a:t>
            </a:r>
            <a:r>
              <a:rPr lang="en-US" dirty="0" err="1" smtClean="0"/>
              <a:t>killall</a:t>
            </a:r>
            <a:r>
              <a:rPr lang="zh-CN" altLang="en-US" dirty="0" smtClean="0"/>
              <a:t>举例。</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pgrep</a:t>
            </a:r>
            <a:r>
              <a:rPr lang="en-US" dirty="0" smtClean="0"/>
              <a:t> -l </a:t>
            </a:r>
            <a:r>
              <a:rPr lang="en-US" dirty="0" err="1" smtClean="0"/>
              <a:t>gaim</a:t>
            </a:r>
            <a:r>
              <a:rPr lang="en-US" dirty="0" smtClean="0"/>
              <a:t> </a:t>
            </a:r>
            <a:endParaRPr lang="zh-CN" altLang="en-US" dirty="0" smtClean="0"/>
          </a:p>
          <a:p>
            <a:r>
              <a:rPr lang="en-US" dirty="0" smtClean="0"/>
              <a:t>2979 </a:t>
            </a:r>
            <a:r>
              <a:rPr lang="en-US" dirty="0" err="1" smtClean="0"/>
              <a:t>gaim</a:t>
            </a:r>
            <a:r>
              <a:rPr lang="en-US" dirty="0" smtClean="0"/>
              <a:t> </a:t>
            </a:r>
            <a:endParaRPr lang="zh-CN" altLang="en-US" dirty="0" smtClean="0"/>
          </a:p>
          <a:p>
            <a:r>
              <a:rPr lang="en-US" dirty="0" smtClean="0"/>
              <a:t> </a:t>
            </a:r>
            <a:endParaRPr lang="zh-CN" altLang="en-US" dirty="0" smtClean="0"/>
          </a:p>
          <a:p>
            <a:endParaRPr lang="zh-CN" altLang="en-US" dirty="0" smtClean="0"/>
          </a:p>
          <a:p>
            <a:r>
              <a:rPr lang="en-US" dirty="0" smtClean="0"/>
              <a:t> </a:t>
            </a:r>
            <a:endParaRPr lang="zh-CN" altLang="en-US" dirty="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fontAlgn="ctr"/>
            <a:r>
              <a:rPr lang="zh-CN" altLang="en-US" dirty="0" smtClean="0"/>
              <a:t>嵌入式操作系统是一种用途广泛的系统软件，过去它主要应用于工业控制和国防系统领域。嵌入式操作系统负责嵌入系统的全部软、硬件资源的分配、调度工作，控制协调并发的活动，并且体现其所在系统的特征，能够通过装卸某些模块来达到系统所要求的功能。随着</a:t>
            </a:r>
            <a:r>
              <a:rPr lang="en-US" dirty="0" smtClean="0"/>
              <a:t>Internet</a:t>
            </a:r>
            <a:r>
              <a:rPr lang="zh-CN" altLang="en-US" dirty="0" smtClean="0"/>
              <a:t>技术的发展、信息家电的普及应用以及嵌入式操作系统的微型化和专业化，嵌入式操作系统开始从单一的弱功能向高专业化的强功能方向发展。嵌入式操作系统在系统实时高效性、硬件的相关依赖性、软件固态化以及应用的专用性等方面具有较为突出的特点。嵌入式操作系统是相对于一般操作系统而言的，它除具备了一般操作系统最基本的功能，如任务调度、同步机制、中断处理、文件功能等外，还有以下特点。</a:t>
            </a:r>
          </a:p>
          <a:p>
            <a:endParaRPr lang="zh-CN" altLang="en-US" dirty="0"/>
          </a:p>
        </p:txBody>
      </p:sp>
      <p:sp>
        <p:nvSpPr>
          <p:cNvPr id="2" name="标题 1"/>
          <p:cNvSpPr>
            <a:spLocks noGrp="1"/>
          </p:cNvSpPr>
          <p:nvPr>
            <p:ph type="title"/>
          </p:nvPr>
        </p:nvSpPr>
        <p:spPr/>
        <p:txBody>
          <a:bodyPr>
            <a:normAutofit/>
          </a:bodyPr>
          <a:lstStyle/>
          <a:p>
            <a:r>
              <a:rPr lang="zh-CN" altLang="en-US" dirty="0" smtClean="0"/>
              <a:t>嵌入式操作系统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662316"/>
          </a:xfrm>
        </p:spPr>
        <p:txBody>
          <a:bodyPr>
            <a:normAutofit fontScale="62500" lnSpcReduction="20000"/>
          </a:bodyPr>
          <a:lstStyle/>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killall</a:t>
            </a:r>
            <a:r>
              <a:rPr lang="en-US" dirty="0" smtClean="0"/>
              <a:t> </a:t>
            </a:r>
            <a:r>
              <a:rPr lang="en-US" dirty="0" err="1" smtClean="0"/>
              <a:t>gaim</a:t>
            </a:r>
            <a:r>
              <a:rPr lang="en-US" dirty="0" smtClean="0"/>
              <a:t> </a:t>
            </a:r>
            <a:endParaRPr lang="zh-CN" altLang="en-US" dirty="0" smtClean="0"/>
          </a:p>
          <a:p>
            <a:r>
              <a:rPr lang="en-US" dirty="0" smtClean="0"/>
              <a:t> </a:t>
            </a:r>
            <a:endParaRPr lang="zh-CN" altLang="en-US" dirty="0" smtClean="0"/>
          </a:p>
          <a:p>
            <a:pPr fontAlgn="ctr"/>
            <a:r>
              <a:rPr lang="zh-CN" altLang="en-US" dirty="0" smtClean="0"/>
              <a:t>③ </a:t>
            </a:r>
            <a:r>
              <a:rPr lang="en-US" dirty="0" err="1" smtClean="0"/>
              <a:t>pkill</a:t>
            </a:r>
            <a:r>
              <a:rPr lang="zh-CN" altLang="en-US" dirty="0" smtClean="0"/>
              <a:t>：</a:t>
            </a:r>
            <a:r>
              <a:rPr lang="en-US" dirty="0" err="1" smtClean="0"/>
              <a:t>pkill</a:t>
            </a:r>
            <a:r>
              <a:rPr lang="zh-CN" altLang="en-US" dirty="0" smtClean="0"/>
              <a:t>和</a:t>
            </a:r>
            <a:r>
              <a:rPr lang="en-US" dirty="0" err="1" smtClean="0"/>
              <a:t>killall</a:t>
            </a:r>
            <a:r>
              <a:rPr lang="zh-CN" altLang="en-US" dirty="0" smtClean="0"/>
              <a:t>应用方法差不多，也是直接终止运行中的程序；如果想终止单个进程，用</a:t>
            </a:r>
            <a:r>
              <a:rPr lang="en-US" dirty="0" smtClean="0"/>
              <a:t>kill</a:t>
            </a:r>
            <a:r>
              <a:rPr lang="zh-CN" altLang="en-US" dirty="0" smtClean="0"/>
              <a:t>命令。</a:t>
            </a:r>
          </a:p>
          <a:p>
            <a:pPr fontAlgn="ctr"/>
            <a:r>
              <a:rPr lang="zh-CN" altLang="en-US" dirty="0" smtClean="0"/>
              <a:t>用法：</a:t>
            </a:r>
          </a:p>
          <a:p>
            <a:r>
              <a:rPr lang="en-US" dirty="0" smtClean="0"/>
              <a:t> </a:t>
            </a:r>
            <a:endParaRPr lang="zh-CN" altLang="en-US" dirty="0" smtClean="0"/>
          </a:p>
          <a:p>
            <a:r>
              <a:rPr lang="en-US" dirty="0" smtClean="0"/>
              <a:t>#</a:t>
            </a:r>
            <a:r>
              <a:rPr lang="en-US" dirty="0" err="1" smtClean="0"/>
              <a:t>pkill</a:t>
            </a:r>
            <a:r>
              <a:rPr lang="en-US" dirty="0" smtClean="0"/>
              <a:t>  </a:t>
            </a:r>
            <a:r>
              <a:rPr lang="zh-CN" altLang="en-US" dirty="0" smtClean="0"/>
              <a:t>正在运行的程序名</a:t>
            </a:r>
            <a:r>
              <a:rPr lang="en-US" dirty="0" smtClean="0"/>
              <a:t> </a:t>
            </a:r>
            <a:endParaRPr lang="zh-CN" altLang="en-US" dirty="0" smtClean="0"/>
          </a:p>
          <a:p>
            <a:r>
              <a:rPr lang="en-US" dirty="0" smtClean="0"/>
              <a:t> </a:t>
            </a:r>
            <a:endParaRPr lang="zh-CN" altLang="en-US" dirty="0" smtClean="0"/>
          </a:p>
          <a:p>
            <a:pPr fontAlgn="ctr"/>
            <a:r>
              <a:rPr lang="en-US" altLang="zh-CN" dirty="0" smtClean="0"/>
              <a:t>【</a:t>
            </a:r>
            <a:r>
              <a:rPr lang="zh-CN" altLang="en-US" dirty="0" smtClean="0"/>
              <a:t>例</a:t>
            </a:r>
            <a:r>
              <a:rPr lang="en-US" b="1" dirty="0" smtClean="0"/>
              <a:t>5-8</a:t>
            </a:r>
            <a:r>
              <a:rPr lang="en-US" altLang="zh-CN" dirty="0" smtClean="0"/>
              <a:t>】</a:t>
            </a:r>
            <a:r>
              <a:rPr lang="en-US" dirty="0" smtClean="0"/>
              <a:t>  </a:t>
            </a:r>
            <a:r>
              <a:rPr lang="en-US" dirty="0" err="1" smtClean="0"/>
              <a:t>pkill</a:t>
            </a:r>
            <a:r>
              <a:rPr lang="zh-CN" altLang="en-US" dirty="0" smtClean="0"/>
              <a:t>使用举例。</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pgrep</a:t>
            </a:r>
            <a:r>
              <a:rPr lang="en-US" dirty="0" smtClean="0"/>
              <a:t> -l </a:t>
            </a:r>
            <a:r>
              <a:rPr lang="en-US" dirty="0" err="1" smtClean="0"/>
              <a:t>gaim</a:t>
            </a:r>
            <a:r>
              <a:rPr lang="en-US" dirty="0" smtClean="0"/>
              <a:t> </a:t>
            </a:r>
            <a:endParaRPr lang="zh-CN" altLang="en-US" dirty="0" smtClean="0"/>
          </a:p>
          <a:p>
            <a:r>
              <a:rPr lang="en-US" dirty="0" smtClean="0"/>
              <a:t>2979 </a:t>
            </a:r>
            <a:r>
              <a:rPr lang="en-US" dirty="0" err="1" smtClean="0"/>
              <a:t>gaim</a:t>
            </a:r>
            <a:r>
              <a:rPr lang="en-US" dirty="0" smtClean="0"/>
              <a:t> </a:t>
            </a:r>
            <a:endParaRPr lang="zh-CN" altLang="en-US" dirty="0" smtClean="0"/>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pkill</a:t>
            </a:r>
            <a:r>
              <a:rPr lang="en-US" dirty="0" smtClean="0"/>
              <a:t> </a:t>
            </a:r>
            <a:r>
              <a:rPr lang="en-US" dirty="0" err="1" smtClean="0"/>
              <a:t>gaim</a:t>
            </a:r>
            <a:r>
              <a:rPr lang="en-US" dirty="0" smtClean="0"/>
              <a:t> </a:t>
            </a:r>
            <a:endParaRPr lang="zh-CN" altLang="en-US" dirty="0" smtClean="0"/>
          </a:p>
          <a:p>
            <a:r>
              <a:rPr lang="en-US" dirty="0" smtClean="0"/>
              <a:t> </a:t>
            </a:r>
            <a:endParaRPr lang="zh-CN" altLang="en-US" dirty="0" smtClean="0"/>
          </a:p>
          <a:p>
            <a:pPr fontAlgn="ctr"/>
            <a:r>
              <a:rPr lang="zh-CN" altLang="en-US" dirty="0" smtClean="0"/>
              <a:t>④ </a:t>
            </a:r>
            <a:r>
              <a:rPr lang="en-US" dirty="0" err="1" smtClean="0"/>
              <a:t>xkill</a:t>
            </a:r>
            <a:r>
              <a:rPr lang="zh-CN" altLang="en-US" dirty="0" smtClean="0"/>
              <a:t>：</a:t>
            </a:r>
            <a:r>
              <a:rPr lang="en-US" dirty="0" err="1" smtClean="0"/>
              <a:t>xkill</a:t>
            </a:r>
            <a:r>
              <a:rPr lang="zh-CN" altLang="en-US" dirty="0" smtClean="0"/>
              <a:t>是在桌面用的终止图形界面的程序。例如，当</a:t>
            </a:r>
            <a:r>
              <a:rPr lang="en-US" dirty="0" err="1" smtClean="0"/>
              <a:t>firefox</a:t>
            </a:r>
            <a:r>
              <a:rPr lang="zh-CN" altLang="en-US" dirty="0" smtClean="0"/>
              <a:t>出现崩溃不能退出时，单击鼠标就能终止</a:t>
            </a:r>
            <a:r>
              <a:rPr lang="en-US" dirty="0" err="1" smtClean="0"/>
              <a:t>firefox</a:t>
            </a:r>
            <a:r>
              <a:rPr lang="zh-CN" altLang="en-US" dirty="0" smtClean="0"/>
              <a:t>。如果不想终止</a:t>
            </a:r>
            <a:r>
              <a:rPr lang="en-US" dirty="0" err="1" smtClean="0"/>
              <a:t>xkill</a:t>
            </a:r>
            <a:r>
              <a:rPr lang="zh-CN" altLang="en-US" dirty="0" smtClean="0"/>
              <a:t>，就按鼠标右键取消。</a:t>
            </a:r>
          </a:p>
          <a:p>
            <a:pPr fontAlgn="ctr"/>
            <a:r>
              <a:rPr lang="zh-CN" altLang="en-US" dirty="0" smtClean="0"/>
              <a:t>用法：</a:t>
            </a:r>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dirty="0" smtClean="0"/>
              <a:t>[</a:t>
            </a:r>
            <a:r>
              <a:rPr lang="en-US" dirty="0" err="1" smtClean="0"/>
              <a:t>root@localhost</a:t>
            </a:r>
            <a:r>
              <a:rPr lang="en-US" dirty="0" smtClean="0"/>
              <a:t> ~]# </a:t>
            </a:r>
            <a:r>
              <a:rPr lang="en-US" dirty="0" err="1" smtClean="0"/>
              <a:t>xkill</a:t>
            </a:r>
            <a:r>
              <a:rPr lang="en-US" dirty="0" smtClean="0"/>
              <a:t> </a:t>
            </a:r>
            <a:endParaRPr lang="zh-CN" altLang="en-US" dirty="0" smtClean="0"/>
          </a:p>
          <a:p>
            <a:r>
              <a:rPr lang="en-US" dirty="0" smtClean="0"/>
              <a:t> </a:t>
            </a:r>
            <a:endParaRPr lang="zh-CN" altLang="en-US" dirty="0" smtClean="0"/>
          </a:p>
          <a:p>
            <a:pPr fontAlgn="ctr"/>
            <a:r>
              <a:rPr lang="zh-CN" altLang="en-US" dirty="0" smtClean="0"/>
              <a:t>（</a:t>
            </a:r>
            <a:r>
              <a:rPr lang="en-US" dirty="0" smtClean="0"/>
              <a:t>4</a:t>
            </a:r>
            <a:r>
              <a:rPr lang="zh-CN" altLang="en-US" dirty="0" smtClean="0"/>
              <a:t>）监视系统任务的工具</a:t>
            </a:r>
          </a:p>
          <a:p>
            <a:pPr fontAlgn="ctr"/>
            <a:r>
              <a:rPr lang="zh-CN" altLang="en-US" dirty="0" smtClean="0"/>
              <a:t>和</a:t>
            </a:r>
            <a:r>
              <a:rPr lang="en-US" dirty="0" err="1" smtClean="0"/>
              <a:t>ps</a:t>
            </a:r>
            <a:r>
              <a:rPr lang="zh-CN" altLang="en-US" dirty="0" smtClean="0"/>
              <a:t>相比，</a:t>
            </a:r>
            <a:r>
              <a:rPr lang="en-US" dirty="0" smtClean="0"/>
              <a:t>top</a:t>
            </a:r>
            <a:r>
              <a:rPr lang="zh-CN" altLang="en-US" dirty="0" smtClean="0"/>
              <a:t>是动态监视系统任务的工具，</a:t>
            </a:r>
            <a:r>
              <a:rPr lang="en-US" dirty="0" smtClean="0"/>
              <a:t>top</a:t>
            </a:r>
            <a:r>
              <a:rPr lang="zh-CN" altLang="en-US" dirty="0" smtClean="0"/>
              <a:t>输出的结果是连续的。</a:t>
            </a:r>
          </a:p>
          <a:p>
            <a:pPr fontAlgn="ctr"/>
            <a:r>
              <a:rPr lang="zh-CN" altLang="en-US" dirty="0" smtClean="0"/>
              <a:t>①</a:t>
            </a:r>
            <a:r>
              <a:rPr lang="en-US" dirty="0" smtClean="0"/>
              <a:t> top</a:t>
            </a:r>
            <a:r>
              <a:rPr lang="zh-CN" altLang="en-US" dirty="0" smtClean="0"/>
              <a:t>命令用法及参数。</a:t>
            </a:r>
          </a:p>
          <a:p>
            <a:pPr fontAlgn="ctr"/>
            <a:r>
              <a:rPr lang="zh-CN" altLang="en-US" dirty="0" smtClean="0"/>
              <a:t>用法：</a:t>
            </a:r>
          </a:p>
          <a:p>
            <a:r>
              <a:rPr lang="en-US" dirty="0" smtClean="0"/>
              <a:t> </a:t>
            </a:r>
            <a:endParaRPr lang="zh-CN" altLang="en-US" dirty="0" smtClean="0"/>
          </a:p>
          <a:p>
            <a:r>
              <a:rPr lang="en-US" dirty="0" smtClean="0"/>
              <a:t>top </a:t>
            </a:r>
            <a:r>
              <a:rPr lang="zh-CN" altLang="en-US" dirty="0" smtClean="0"/>
              <a:t>选择参数</a:t>
            </a:r>
            <a:r>
              <a:rPr lang="en-US" dirty="0" smtClean="0"/>
              <a:t> </a:t>
            </a:r>
            <a:endParaRPr lang="zh-CN" altLang="en-US" dirty="0" smtClean="0"/>
          </a:p>
          <a:p>
            <a:r>
              <a:rPr lang="en-US" dirty="0" smtClean="0"/>
              <a:t> </a:t>
            </a:r>
            <a:endParaRPr lang="zh-CN" altLang="en-US" dirty="0" smtClean="0"/>
          </a:p>
          <a:p>
            <a:pPr fontAlgn="ctr"/>
            <a:r>
              <a:rPr lang="zh-CN" altLang="en-US" dirty="0" smtClean="0"/>
              <a:t>参数：</a:t>
            </a:r>
          </a:p>
          <a:p>
            <a:r>
              <a:rPr lang="en-US" dirty="0" smtClean="0"/>
              <a:t> </a:t>
            </a:r>
            <a:endParaRPr lang="zh-CN" altLang="en-US" dirty="0" smtClean="0"/>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-b</a:t>
            </a:r>
            <a:r>
              <a:rPr lang="zh-CN" altLang="en-US" dirty="0" smtClean="0"/>
              <a:t>：</a:t>
            </a:r>
            <a:r>
              <a:rPr lang="en-US" dirty="0" smtClean="0"/>
              <a:t>  </a:t>
            </a:r>
            <a:r>
              <a:rPr lang="zh-CN" altLang="en-US" dirty="0" smtClean="0"/>
              <a:t>以批量模式运行，但不能接收命令行输入；</a:t>
            </a:r>
            <a:r>
              <a:rPr lang="en-US" dirty="0" smtClean="0"/>
              <a:t> </a:t>
            </a:r>
            <a:endParaRPr lang="zh-CN" altLang="en-US" dirty="0" smtClean="0"/>
          </a:p>
          <a:p>
            <a:r>
              <a:rPr lang="en-US" dirty="0" smtClean="0"/>
              <a:t>-c</a:t>
            </a:r>
            <a:r>
              <a:rPr lang="zh-CN" altLang="en-US" dirty="0" smtClean="0"/>
              <a:t>： 显示命令行，而不仅仅是命令名；</a:t>
            </a:r>
            <a:r>
              <a:rPr lang="en-US" dirty="0" smtClean="0"/>
              <a:t> </a:t>
            </a:r>
            <a:endParaRPr lang="zh-CN" altLang="en-US" dirty="0" smtClean="0"/>
          </a:p>
          <a:p>
            <a:r>
              <a:rPr lang="en-US" dirty="0" smtClean="0"/>
              <a:t>-d</a:t>
            </a:r>
            <a:r>
              <a:rPr lang="zh-CN" altLang="en-US" dirty="0" smtClean="0"/>
              <a:t>：</a:t>
            </a:r>
            <a:r>
              <a:rPr lang="en-US" dirty="0" smtClean="0"/>
              <a:t> N  </a:t>
            </a:r>
            <a:r>
              <a:rPr lang="zh-CN" altLang="en-US" dirty="0" smtClean="0"/>
              <a:t>显示两次刷新时间的间隔，比如</a:t>
            </a:r>
            <a:r>
              <a:rPr lang="en-US" dirty="0" smtClean="0"/>
              <a:t> -d 5</a:t>
            </a:r>
            <a:r>
              <a:rPr lang="zh-CN" altLang="en-US" dirty="0" smtClean="0"/>
              <a:t>，表示两次刷新间隔为</a:t>
            </a:r>
            <a:r>
              <a:rPr lang="en-US" dirty="0" smtClean="0"/>
              <a:t>5s</a:t>
            </a:r>
            <a:r>
              <a:rPr lang="zh-CN" altLang="en-US" dirty="0" smtClean="0"/>
              <a:t>；</a:t>
            </a:r>
            <a:r>
              <a:rPr lang="en-US" dirty="0" smtClean="0"/>
              <a:t> </a:t>
            </a:r>
            <a:endParaRPr lang="zh-CN" altLang="en-US" dirty="0" smtClean="0"/>
          </a:p>
          <a:p>
            <a:r>
              <a:rPr lang="en-US" dirty="0" smtClean="0"/>
              <a:t>-</a:t>
            </a:r>
            <a:r>
              <a:rPr lang="en-US" dirty="0" err="1" smtClean="0"/>
              <a:t>i</a:t>
            </a:r>
            <a:r>
              <a:rPr lang="zh-CN" altLang="en-US" dirty="0" smtClean="0"/>
              <a:t>： 禁止显示空闲进程或僵尸进程；</a:t>
            </a:r>
            <a:r>
              <a:rPr lang="en-US" dirty="0" smtClean="0"/>
              <a:t> </a:t>
            </a:r>
            <a:endParaRPr lang="zh-CN" altLang="en-US" dirty="0" smtClean="0"/>
          </a:p>
          <a:p>
            <a:r>
              <a:rPr lang="en-US" dirty="0" smtClean="0"/>
              <a:t>-n</a:t>
            </a:r>
            <a:r>
              <a:rPr lang="zh-CN" altLang="en-US" dirty="0" smtClean="0"/>
              <a:t>：</a:t>
            </a:r>
            <a:r>
              <a:rPr lang="en-US" dirty="0" smtClean="0"/>
              <a:t> NUM  </a:t>
            </a:r>
            <a:r>
              <a:rPr lang="zh-CN" altLang="en-US" dirty="0" smtClean="0"/>
              <a:t>显示更新次数，然后退出，如</a:t>
            </a:r>
            <a:r>
              <a:rPr lang="en-US" dirty="0" smtClean="0"/>
              <a:t>-n 5</a:t>
            </a:r>
            <a:r>
              <a:rPr lang="zh-CN" altLang="en-US" dirty="0" smtClean="0"/>
              <a:t>，表示</a:t>
            </a:r>
            <a:r>
              <a:rPr lang="en-US" dirty="0" smtClean="0"/>
              <a:t>top</a:t>
            </a:r>
            <a:r>
              <a:rPr lang="zh-CN" altLang="en-US" dirty="0" smtClean="0"/>
              <a:t>更新</a:t>
            </a:r>
            <a:r>
              <a:rPr lang="en-US" dirty="0" smtClean="0"/>
              <a:t>5</a:t>
            </a:r>
            <a:r>
              <a:rPr lang="zh-CN" altLang="en-US" dirty="0" smtClean="0"/>
              <a:t>次数据就退出；</a:t>
            </a:r>
            <a:r>
              <a:rPr lang="en-US" dirty="0" smtClean="0"/>
              <a:t> </a:t>
            </a:r>
            <a:endParaRPr lang="zh-CN" altLang="en-US" dirty="0" smtClean="0"/>
          </a:p>
          <a:p>
            <a:r>
              <a:rPr lang="en-US" dirty="0" smtClean="0"/>
              <a:t>-p</a:t>
            </a:r>
            <a:r>
              <a:rPr lang="zh-CN" altLang="en-US" dirty="0" smtClean="0"/>
              <a:t>：</a:t>
            </a:r>
            <a:r>
              <a:rPr lang="en-US" dirty="0" smtClean="0"/>
              <a:t> PID </a:t>
            </a:r>
            <a:r>
              <a:rPr lang="zh-CN" altLang="en-US" dirty="0" smtClean="0"/>
              <a:t>仅监视指定进程的</a:t>
            </a:r>
            <a:r>
              <a:rPr lang="en-US" dirty="0" smtClean="0"/>
              <a:t>ID</a:t>
            </a:r>
            <a:r>
              <a:rPr lang="zh-CN" altLang="en-US" dirty="0" smtClean="0"/>
              <a:t>，</a:t>
            </a:r>
            <a:r>
              <a:rPr lang="en-US" dirty="0" smtClean="0"/>
              <a:t>PID</a:t>
            </a:r>
            <a:r>
              <a:rPr lang="zh-CN" altLang="en-US" dirty="0" smtClean="0"/>
              <a:t>是一个数值；</a:t>
            </a:r>
            <a:r>
              <a:rPr lang="en-US" dirty="0" smtClean="0"/>
              <a:t> </a:t>
            </a:r>
            <a:endParaRPr lang="zh-CN" altLang="en-US" dirty="0" smtClean="0"/>
          </a:p>
          <a:p>
            <a:r>
              <a:rPr lang="en-US" dirty="0" smtClean="0"/>
              <a:t>-q</a:t>
            </a:r>
            <a:r>
              <a:rPr lang="zh-CN" altLang="en-US" dirty="0" smtClean="0"/>
              <a:t>：</a:t>
            </a:r>
            <a:r>
              <a:rPr lang="en-US" dirty="0" smtClean="0"/>
              <a:t>  </a:t>
            </a:r>
            <a:r>
              <a:rPr lang="zh-CN" altLang="en-US" dirty="0" smtClean="0"/>
              <a:t>不经任何延时就刷新；</a:t>
            </a:r>
            <a:r>
              <a:rPr lang="en-US" dirty="0" smtClean="0"/>
              <a:t> </a:t>
            </a:r>
            <a:endParaRPr lang="zh-CN" altLang="en-US" dirty="0" smtClean="0"/>
          </a:p>
          <a:p>
            <a:r>
              <a:rPr lang="en-US" dirty="0" smtClean="0"/>
              <a:t>-s</a:t>
            </a:r>
            <a:r>
              <a:rPr lang="zh-CN" altLang="en-US" dirty="0" smtClean="0"/>
              <a:t>：</a:t>
            </a:r>
            <a:r>
              <a:rPr lang="en-US" dirty="0" smtClean="0"/>
              <a:t>  </a:t>
            </a:r>
            <a:r>
              <a:rPr lang="zh-CN" altLang="en-US" dirty="0" smtClean="0"/>
              <a:t>安全模式运行，禁用一些效互指令；</a:t>
            </a:r>
            <a:r>
              <a:rPr lang="en-US" dirty="0" smtClean="0"/>
              <a:t> </a:t>
            </a:r>
            <a:endParaRPr lang="zh-CN" altLang="en-US" dirty="0" smtClean="0"/>
          </a:p>
          <a:p>
            <a:r>
              <a:rPr lang="en-US" dirty="0" smtClean="0"/>
              <a:t>-S</a:t>
            </a:r>
            <a:r>
              <a:rPr lang="zh-CN" altLang="en-US" dirty="0" smtClean="0"/>
              <a:t>： 累积模式，输出每个进程的总的</a:t>
            </a:r>
            <a:r>
              <a:rPr lang="en-US" dirty="0" smtClean="0"/>
              <a:t>CPU</a:t>
            </a:r>
            <a:r>
              <a:rPr lang="zh-CN" altLang="en-US" dirty="0" smtClean="0"/>
              <a:t>时间，包括已死的子进程。</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fontAlgn="ctr"/>
            <a:r>
              <a:rPr lang="zh-CN" altLang="en-US" dirty="0" smtClean="0"/>
              <a:t>② </a:t>
            </a:r>
            <a:r>
              <a:rPr lang="en-US" altLang="zh-CN" dirty="0" smtClean="0"/>
              <a:t>【</a:t>
            </a:r>
            <a:r>
              <a:rPr lang="zh-CN" altLang="en-US" dirty="0" smtClean="0"/>
              <a:t>例</a:t>
            </a:r>
            <a:r>
              <a:rPr lang="en-US" b="1" dirty="0" smtClean="0"/>
              <a:t>5-9</a:t>
            </a:r>
            <a:r>
              <a:rPr lang="en-US" altLang="zh-CN" dirty="0" smtClean="0"/>
              <a:t>】</a:t>
            </a:r>
            <a:r>
              <a:rPr lang="en-US" dirty="0" smtClean="0"/>
              <a:t>top</a:t>
            </a:r>
            <a:r>
              <a:rPr lang="zh-CN" altLang="en-US" dirty="0" smtClean="0"/>
              <a:t>应用举例。</a:t>
            </a:r>
          </a:p>
          <a:p>
            <a:pPr fontAlgn="ctr"/>
            <a:r>
              <a:rPr lang="zh-CN" altLang="en-US" dirty="0" smtClean="0"/>
              <a:t>用法：</a:t>
            </a:r>
          </a:p>
          <a:p>
            <a:r>
              <a:rPr lang="en-US" dirty="0" smtClean="0"/>
              <a:t> </a:t>
            </a:r>
            <a:endParaRPr lang="zh-CN" altLang="en-US" dirty="0" smtClean="0"/>
          </a:p>
          <a:p>
            <a:r>
              <a:rPr lang="en-US" dirty="0" smtClean="0"/>
              <a:t>[</a:t>
            </a:r>
            <a:r>
              <a:rPr lang="en-US" dirty="0" err="1" smtClean="0"/>
              <a:t>root@localhost</a:t>
            </a:r>
            <a:r>
              <a:rPr lang="en-US" dirty="0" smtClean="0"/>
              <a:t> ~]# top </a:t>
            </a:r>
            <a:endParaRPr lang="zh-CN" altLang="en-US" dirty="0" smtClean="0"/>
          </a:p>
          <a:p>
            <a:r>
              <a:rPr lang="en-US" dirty="0" smtClean="0"/>
              <a:t> </a:t>
            </a:r>
            <a:endParaRPr lang="zh-CN" altLang="en-US" dirty="0" smtClean="0"/>
          </a:p>
          <a:p>
            <a:pPr fontAlgn="ctr"/>
            <a:r>
              <a:rPr lang="zh-CN" altLang="en-US" dirty="0" smtClean="0"/>
              <a:t>使用</a:t>
            </a:r>
            <a:r>
              <a:rPr lang="en-US" dirty="0" smtClean="0"/>
              <a:t>top</a:t>
            </a:r>
            <a:r>
              <a:rPr lang="zh-CN" altLang="en-US" dirty="0" smtClean="0"/>
              <a:t>命令时还可以同时按交互式命令键将输出的结果按要求显示。</a:t>
            </a:r>
          </a:p>
          <a:p>
            <a:pPr fontAlgn="ctr"/>
            <a:r>
              <a:rPr lang="zh-CN" altLang="en-US" dirty="0" smtClean="0"/>
              <a:t>交互式命令键位：</a:t>
            </a:r>
          </a:p>
          <a:p>
            <a:r>
              <a:rPr lang="en-US" dirty="0" smtClean="0"/>
              <a:t> </a:t>
            </a:r>
            <a:endParaRPr lang="zh-CN" altLang="en-US" dirty="0" smtClean="0"/>
          </a:p>
          <a:p>
            <a:r>
              <a:rPr lang="en-US" dirty="0" smtClean="0"/>
              <a:t>space</a:t>
            </a:r>
            <a:r>
              <a:rPr lang="zh-CN" altLang="en-US" dirty="0" smtClean="0"/>
              <a:t>：</a:t>
            </a:r>
            <a:r>
              <a:rPr lang="en-US" dirty="0" smtClean="0"/>
              <a:t>  </a:t>
            </a:r>
            <a:r>
              <a:rPr lang="zh-CN" altLang="en-US" dirty="0" smtClean="0"/>
              <a:t>立即更新；</a:t>
            </a:r>
            <a:r>
              <a:rPr lang="en-US" dirty="0" smtClean="0"/>
              <a:t> </a:t>
            </a:r>
            <a:endParaRPr lang="zh-CN" altLang="en-US" dirty="0" smtClean="0"/>
          </a:p>
          <a:p>
            <a:r>
              <a:rPr lang="en-US" dirty="0" smtClean="0"/>
              <a:t>c</a:t>
            </a:r>
            <a:r>
              <a:rPr lang="zh-CN" altLang="en-US" dirty="0" smtClean="0"/>
              <a:t>： 切换到命令名显示，或显示整个命令（包括参数）；</a:t>
            </a:r>
            <a:r>
              <a:rPr lang="en-US" dirty="0" smtClean="0"/>
              <a:t> </a:t>
            </a:r>
            <a:endParaRPr lang="zh-CN" altLang="en-US" dirty="0" smtClean="0"/>
          </a:p>
          <a:p>
            <a:r>
              <a:rPr lang="en-US" dirty="0" err="1" smtClean="0"/>
              <a:t>f,F</a:t>
            </a:r>
            <a:r>
              <a:rPr lang="zh-CN" altLang="en-US" dirty="0" smtClean="0"/>
              <a:t>： 增加显示字段，或删除显示字段；</a:t>
            </a:r>
            <a:r>
              <a:rPr lang="en-US" dirty="0" smtClean="0"/>
              <a:t> </a:t>
            </a:r>
            <a:endParaRPr lang="zh-CN" altLang="en-US" dirty="0" smtClean="0"/>
          </a:p>
          <a:p>
            <a:r>
              <a:rPr lang="en-US" dirty="0" smtClean="0"/>
              <a:t>h,?</a:t>
            </a:r>
            <a:r>
              <a:rPr lang="zh-CN" altLang="en-US" dirty="0" smtClean="0"/>
              <a:t>： 显示有关安全模式及累积模式的帮助信息；</a:t>
            </a:r>
            <a:r>
              <a:rPr lang="en-US" dirty="0" smtClean="0"/>
              <a:t> </a:t>
            </a:r>
            <a:endParaRPr lang="zh-CN" altLang="en-US" dirty="0" smtClean="0"/>
          </a:p>
          <a:p>
            <a:r>
              <a:rPr lang="en-US" dirty="0" smtClean="0"/>
              <a:t>k</a:t>
            </a:r>
            <a:r>
              <a:rPr lang="zh-CN" altLang="en-US" dirty="0" smtClean="0"/>
              <a:t>： 提示输入要杀死的进程</a:t>
            </a:r>
            <a:r>
              <a:rPr lang="en-US" dirty="0" smtClean="0"/>
              <a:t>ID</a:t>
            </a:r>
            <a:r>
              <a:rPr lang="zh-CN" altLang="en-US" dirty="0" smtClean="0"/>
              <a:t>，目的是用来杀死该进程（默认信号为</a:t>
            </a:r>
            <a:r>
              <a:rPr lang="en-US" dirty="0" smtClean="0"/>
              <a:t>15</a:t>
            </a:r>
            <a:r>
              <a:rPr lang="zh-CN" altLang="en-US" dirty="0" smtClean="0"/>
              <a:t>）；</a:t>
            </a:r>
            <a:r>
              <a:rPr lang="en-US" dirty="0" smtClean="0"/>
              <a:t> </a:t>
            </a:r>
            <a:endParaRPr lang="zh-CN" altLang="en-US" dirty="0" smtClean="0"/>
          </a:p>
          <a:p>
            <a:r>
              <a:rPr lang="en-US" dirty="0" err="1" smtClean="0"/>
              <a:t>i</a:t>
            </a:r>
            <a:r>
              <a:rPr lang="zh-CN" altLang="en-US" dirty="0" smtClean="0"/>
              <a:t>： 禁止空闲进程和僵尸进程；</a:t>
            </a:r>
            <a:r>
              <a:rPr lang="en-US" dirty="0" smtClean="0"/>
              <a:t> </a:t>
            </a:r>
            <a:endParaRPr lang="zh-CN" altLang="en-US"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l</a:t>
            </a:r>
            <a:r>
              <a:rPr lang="zh-CN" altLang="en-US" dirty="0" smtClean="0"/>
              <a:t>： 切换到显法负载平均值和正常运行的时间等信息；</a:t>
            </a:r>
            <a:r>
              <a:rPr lang="en-US" dirty="0" smtClean="0"/>
              <a:t> </a:t>
            </a:r>
            <a:endParaRPr lang="zh-CN" altLang="en-US" dirty="0" smtClean="0"/>
          </a:p>
          <a:p>
            <a:r>
              <a:rPr lang="en-US" dirty="0" smtClean="0"/>
              <a:t>m</a:t>
            </a:r>
            <a:r>
              <a:rPr lang="zh-CN" altLang="en-US" dirty="0" smtClean="0"/>
              <a:t>： 切换到内存信息，并以内存占用大小排序；</a:t>
            </a:r>
            <a:r>
              <a:rPr lang="en-US" dirty="0" smtClean="0"/>
              <a:t> </a:t>
            </a:r>
            <a:endParaRPr lang="zh-CN" altLang="en-US" dirty="0" smtClean="0"/>
          </a:p>
          <a:p>
            <a:r>
              <a:rPr lang="en-US" dirty="0" smtClean="0"/>
              <a:t>n</a:t>
            </a:r>
            <a:r>
              <a:rPr lang="zh-CN" altLang="en-US" dirty="0" smtClean="0"/>
              <a:t>：</a:t>
            </a:r>
            <a:r>
              <a:rPr lang="en-US" dirty="0" smtClean="0"/>
              <a:t>  </a:t>
            </a:r>
            <a:r>
              <a:rPr lang="zh-CN" altLang="en-US" dirty="0" smtClean="0"/>
              <a:t>提示显示的进程数，比如输入</a:t>
            </a:r>
            <a:r>
              <a:rPr lang="en-US" dirty="0" smtClean="0"/>
              <a:t>3</a:t>
            </a:r>
            <a:r>
              <a:rPr lang="zh-CN" altLang="en-US" dirty="0" smtClean="0"/>
              <a:t>，就在整屏上显示</a:t>
            </a:r>
            <a:r>
              <a:rPr lang="en-US" dirty="0" smtClean="0"/>
              <a:t>3</a:t>
            </a:r>
            <a:r>
              <a:rPr lang="zh-CN" altLang="en-US" dirty="0" smtClean="0"/>
              <a:t>个进程；</a:t>
            </a:r>
            <a:r>
              <a:rPr lang="en-US" dirty="0" smtClean="0"/>
              <a:t> </a:t>
            </a:r>
            <a:endParaRPr lang="zh-CN" altLang="en-US" dirty="0" smtClean="0"/>
          </a:p>
          <a:p>
            <a:r>
              <a:rPr lang="en-US" dirty="0" err="1" smtClean="0"/>
              <a:t>o,O</a:t>
            </a:r>
            <a:r>
              <a:rPr lang="zh-CN" altLang="en-US" dirty="0" smtClean="0"/>
              <a:t>： 改变显示字段的顺序；</a:t>
            </a:r>
            <a:r>
              <a:rPr lang="en-US" dirty="0" smtClean="0"/>
              <a:t> </a:t>
            </a:r>
            <a:endParaRPr lang="zh-CN" altLang="en-US" dirty="0" smtClean="0"/>
          </a:p>
          <a:p>
            <a:r>
              <a:rPr lang="en-US" dirty="0" smtClean="0"/>
              <a:t>r</a:t>
            </a:r>
            <a:r>
              <a:rPr lang="zh-CN" altLang="en-US" dirty="0" smtClean="0"/>
              <a:t>： 把</a:t>
            </a:r>
            <a:r>
              <a:rPr lang="en-US" dirty="0" err="1" smtClean="0"/>
              <a:t>renice</a:t>
            </a:r>
            <a:r>
              <a:rPr lang="en-US" dirty="0" smtClean="0"/>
              <a:t> </a:t>
            </a:r>
            <a:r>
              <a:rPr lang="zh-CN" altLang="en-US" dirty="0" smtClean="0"/>
              <a:t>应用到一个进程，提示输入</a:t>
            </a:r>
            <a:r>
              <a:rPr lang="en-US" dirty="0" smtClean="0"/>
              <a:t>PID</a:t>
            </a:r>
            <a:r>
              <a:rPr lang="zh-CN" altLang="en-US" dirty="0" smtClean="0"/>
              <a:t>和</a:t>
            </a:r>
            <a:r>
              <a:rPr lang="en-US" dirty="0" err="1" smtClean="0"/>
              <a:t>renice</a:t>
            </a:r>
            <a:r>
              <a:rPr lang="zh-CN" altLang="en-US" dirty="0" smtClean="0"/>
              <a:t>的值；</a:t>
            </a:r>
            <a:r>
              <a:rPr lang="en-US" dirty="0" smtClean="0"/>
              <a:t> </a:t>
            </a:r>
            <a:endParaRPr lang="zh-CN" altLang="en-US" dirty="0" smtClean="0"/>
          </a:p>
          <a:p>
            <a:r>
              <a:rPr lang="en-US" dirty="0" smtClean="0"/>
              <a:t>s</a:t>
            </a:r>
            <a:r>
              <a:rPr lang="zh-CN" altLang="en-US" dirty="0" smtClean="0"/>
              <a:t>： 改变两次刷新时间间隔，以秒为单位；</a:t>
            </a:r>
            <a:r>
              <a:rPr lang="en-US" dirty="0" smtClean="0"/>
              <a:t> </a:t>
            </a:r>
            <a:endParaRPr lang="zh-CN" altLang="en-US" dirty="0" smtClean="0"/>
          </a:p>
          <a:p>
            <a:r>
              <a:rPr lang="en-US" dirty="0" smtClean="0"/>
              <a:t>t</a:t>
            </a:r>
            <a:r>
              <a:rPr lang="zh-CN" altLang="en-US" dirty="0" smtClean="0"/>
              <a:t>： 切换到显示进程和</a:t>
            </a:r>
            <a:r>
              <a:rPr lang="en-US" dirty="0" smtClean="0"/>
              <a:t>CPU</a:t>
            </a:r>
            <a:r>
              <a:rPr lang="zh-CN" altLang="en-US" dirty="0" smtClean="0"/>
              <a:t>状态的信息；</a:t>
            </a:r>
            <a:r>
              <a:rPr lang="en-US" dirty="0" smtClean="0"/>
              <a:t> </a:t>
            </a:r>
            <a:endParaRPr lang="zh-CN" altLang="en-US" dirty="0" smtClean="0"/>
          </a:p>
          <a:p>
            <a:r>
              <a:rPr lang="en-US" dirty="0" smtClean="0"/>
              <a:t>A</a:t>
            </a:r>
            <a:r>
              <a:rPr lang="zh-CN" altLang="en-US" dirty="0" smtClean="0"/>
              <a:t>： 按进程生命大小进行排序，最新进程显示在最前；</a:t>
            </a:r>
            <a:r>
              <a:rPr lang="en-US" dirty="0" smtClean="0"/>
              <a:t> </a:t>
            </a:r>
            <a:endParaRPr lang="zh-CN" altLang="en-US" dirty="0" smtClean="0"/>
          </a:p>
          <a:p>
            <a:r>
              <a:rPr lang="en-US" dirty="0" smtClean="0"/>
              <a:t>M</a:t>
            </a:r>
            <a:r>
              <a:rPr lang="zh-CN" altLang="en-US" dirty="0" smtClean="0"/>
              <a:t>： 按内存占用大小排序，由大到小；</a:t>
            </a:r>
            <a:r>
              <a:rPr lang="en-US" dirty="0" smtClean="0"/>
              <a:t> </a:t>
            </a:r>
            <a:endParaRPr lang="zh-CN" altLang="en-US" dirty="0" smtClean="0"/>
          </a:p>
          <a:p>
            <a:r>
              <a:rPr lang="en-US" dirty="0" smtClean="0"/>
              <a:t>N</a:t>
            </a:r>
            <a:r>
              <a:rPr lang="zh-CN" altLang="en-US" dirty="0" smtClean="0"/>
              <a:t>： 以进程</a:t>
            </a:r>
            <a:r>
              <a:rPr lang="en-US" dirty="0" smtClean="0"/>
              <a:t>ID</a:t>
            </a:r>
            <a:r>
              <a:rPr lang="zh-CN" altLang="en-US" dirty="0" smtClean="0"/>
              <a:t>大小排序，由大到小；</a:t>
            </a:r>
            <a:r>
              <a:rPr lang="en-US" dirty="0" smtClean="0"/>
              <a:t> </a:t>
            </a:r>
            <a:endParaRPr lang="zh-CN" altLang="en-US" dirty="0" smtClean="0"/>
          </a:p>
          <a:p>
            <a:r>
              <a:rPr lang="en-US" dirty="0" smtClean="0"/>
              <a:t>P</a:t>
            </a:r>
            <a:r>
              <a:rPr lang="zh-CN" altLang="en-US" dirty="0" smtClean="0"/>
              <a:t>： 按</a:t>
            </a:r>
            <a:r>
              <a:rPr lang="en-US" dirty="0" smtClean="0"/>
              <a:t>CPU</a:t>
            </a:r>
            <a:r>
              <a:rPr lang="zh-CN" altLang="en-US" dirty="0" smtClean="0"/>
              <a:t>占用情况排序，由大到小</a:t>
            </a:r>
            <a:r>
              <a:rPr lang="en-US" dirty="0" smtClean="0"/>
              <a:t> </a:t>
            </a:r>
            <a:endParaRPr lang="zh-CN" altLang="en-US" dirty="0" smtClean="0"/>
          </a:p>
          <a:p>
            <a:r>
              <a:rPr lang="en-US" dirty="0" smtClean="0"/>
              <a:t>S</a:t>
            </a:r>
            <a:r>
              <a:rPr lang="zh-CN" altLang="en-US" dirty="0" smtClean="0"/>
              <a:t>： 切换到累积时间模式；</a:t>
            </a:r>
            <a:r>
              <a:rPr lang="en-US" dirty="0" smtClean="0"/>
              <a:t> </a:t>
            </a:r>
            <a:endParaRPr lang="zh-CN" altLang="en-US" dirty="0" smtClean="0"/>
          </a:p>
          <a:p>
            <a:r>
              <a:rPr lang="en-US" dirty="0" smtClean="0"/>
              <a:t>T</a:t>
            </a:r>
            <a:r>
              <a:rPr lang="zh-CN" altLang="en-US" dirty="0" smtClean="0"/>
              <a:t>：</a:t>
            </a:r>
            <a:r>
              <a:rPr lang="en-US" dirty="0" smtClean="0"/>
              <a:t>  </a:t>
            </a:r>
            <a:r>
              <a:rPr lang="zh-CN" altLang="en-US" dirty="0" smtClean="0"/>
              <a:t>按时间／累积时间对任务排序；</a:t>
            </a:r>
            <a:r>
              <a:rPr lang="en-US" dirty="0" smtClean="0"/>
              <a:t> </a:t>
            </a:r>
            <a:endParaRPr lang="zh-CN" altLang="en-US" dirty="0" smtClean="0"/>
          </a:p>
          <a:p>
            <a:r>
              <a:rPr lang="en-US" dirty="0" smtClean="0"/>
              <a:t>W</a:t>
            </a:r>
            <a:r>
              <a:rPr lang="zh-CN" altLang="en-US" dirty="0" smtClean="0"/>
              <a:t>： 把当前的配置写到</a:t>
            </a:r>
            <a:r>
              <a:rPr lang="en-US" dirty="0" smtClean="0"/>
              <a:t>~/.</a:t>
            </a:r>
            <a:r>
              <a:rPr lang="en-US" dirty="0" err="1" smtClean="0"/>
              <a:t>toprc</a:t>
            </a:r>
            <a:r>
              <a:rPr lang="zh-CN" altLang="en-US" dirty="0" smtClean="0"/>
              <a:t>中。</a:t>
            </a:r>
            <a:r>
              <a:rPr lang="en-US" dirty="0" smtClean="0"/>
              <a:t> </a:t>
            </a:r>
            <a:endParaRPr lang="zh-CN" altLang="en-US"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fontAlgn="ctr"/>
            <a:r>
              <a:rPr lang="en-US" altLang="zh-CN" dirty="0" smtClean="0"/>
              <a:t>【</a:t>
            </a:r>
            <a:r>
              <a:rPr lang="zh-CN" altLang="en-US" dirty="0" smtClean="0"/>
              <a:t>例</a:t>
            </a:r>
            <a:r>
              <a:rPr lang="en-US" b="1" dirty="0" smtClean="0"/>
              <a:t>5-10</a:t>
            </a:r>
            <a:r>
              <a:rPr lang="en-US" altLang="zh-CN" dirty="0" smtClean="0"/>
              <a:t>】</a:t>
            </a:r>
            <a:r>
              <a:rPr lang="en-US" dirty="0" smtClean="0"/>
              <a:t>  </a:t>
            </a:r>
            <a:r>
              <a:rPr lang="zh-CN" altLang="en-US" dirty="0" smtClean="0"/>
              <a:t>当使用</a:t>
            </a:r>
            <a:r>
              <a:rPr lang="en-US" dirty="0" smtClean="0"/>
              <a:t>top</a:t>
            </a:r>
            <a:r>
              <a:rPr lang="zh-CN" altLang="en-US" dirty="0" smtClean="0"/>
              <a:t>命令时按</a:t>
            </a:r>
            <a:r>
              <a:rPr lang="en-US" dirty="0" smtClean="0"/>
              <a:t>M</a:t>
            </a:r>
            <a:r>
              <a:rPr lang="zh-CN" altLang="en-US" dirty="0" smtClean="0"/>
              <a:t>键，就按内存占用大小排序。也可以把</a:t>
            </a:r>
            <a:r>
              <a:rPr lang="en-US" dirty="0" smtClean="0"/>
              <a:t>top</a:t>
            </a:r>
            <a:r>
              <a:rPr lang="zh-CN" altLang="en-US" dirty="0" smtClean="0"/>
              <a:t>的输出传到一个文件中。</a:t>
            </a:r>
          </a:p>
          <a:p>
            <a:r>
              <a:rPr lang="en-US" dirty="0" smtClean="0"/>
              <a:t> </a:t>
            </a:r>
            <a:endParaRPr lang="zh-CN" altLang="en-US" dirty="0" smtClean="0"/>
          </a:p>
          <a:p>
            <a:r>
              <a:rPr lang="en-US" dirty="0" smtClean="0"/>
              <a:t>[</a:t>
            </a:r>
            <a:r>
              <a:rPr lang="en-US" dirty="0" err="1" smtClean="0"/>
              <a:t>root@localhost</a:t>
            </a:r>
            <a:r>
              <a:rPr lang="en-US" dirty="0" smtClean="0"/>
              <a:t> ~]# top &gt; mytop.txt </a:t>
            </a:r>
            <a:endParaRPr lang="zh-CN" altLang="en-US" dirty="0" smtClean="0"/>
          </a:p>
          <a:p>
            <a:r>
              <a:rPr lang="en-US" dirty="0" smtClean="0"/>
              <a:t> </a:t>
            </a:r>
            <a:endParaRPr lang="zh-CN" altLang="en-US" dirty="0" smtClean="0"/>
          </a:p>
          <a:p>
            <a:pPr fontAlgn="ctr"/>
            <a:r>
              <a:rPr lang="zh-CN" altLang="en-US" dirty="0" smtClean="0"/>
              <a:t>然后就可以通过查看</a:t>
            </a:r>
            <a:r>
              <a:rPr lang="en-US" dirty="0" err="1" smtClean="0"/>
              <a:t>mytop</a:t>
            </a:r>
            <a:r>
              <a:rPr lang="zh-CN" altLang="en-US" dirty="0" smtClean="0"/>
              <a:t>文件，慢慢地分析系统进程状态。</a:t>
            </a:r>
          </a:p>
          <a:p>
            <a:pPr fontAlgn="ctr"/>
            <a:r>
              <a:rPr lang="zh-CN" altLang="en-US" dirty="0" smtClean="0"/>
              <a:t>（</a:t>
            </a:r>
            <a:r>
              <a:rPr lang="en-US" dirty="0" smtClean="0"/>
              <a:t>5</a:t>
            </a:r>
            <a:r>
              <a:rPr lang="zh-CN" altLang="en-US" dirty="0" smtClean="0"/>
              <a:t>）进程的优先级：</a:t>
            </a:r>
            <a:r>
              <a:rPr lang="en-US" dirty="0" smtClean="0"/>
              <a:t>nice</a:t>
            </a:r>
            <a:r>
              <a:rPr lang="zh-CN" altLang="en-US" dirty="0" smtClean="0"/>
              <a:t>和</a:t>
            </a:r>
            <a:r>
              <a:rPr lang="en-US" dirty="0" err="1" smtClean="0"/>
              <a:t>renice</a:t>
            </a:r>
            <a:endParaRPr lang="zh-CN" altLang="en-US" dirty="0" smtClean="0"/>
          </a:p>
          <a:p>
            <a:pPr fontAlgn="ctr"/>
            <a:r>
              <a:rPr lang="zh-CN" altLang="en-US" dirty="0" smtClean="0"/>
              <a:t>在</a:t>
            </a:r>
            <a:r>
              <a:rPr lang="en-US" dirty="0" smtClean="0"/>
              <a:t>Linux</a:t>
            </a:r>
            <a:r>
              <a:rPr lang="zh-CN" altLang="en-US" dirty="0" smtClean="0"/>
              <a:t>操作系统中，进程之间是竟争资源（如</a:t>
            </a:r>
            <a:r>
              <a:rPr lang="en-US" dirty="0" smtClean="0"/>
              <a:t>CPU</a:t>
            </a:r>
            <a:r>
              <a:rPr lang="zh-CN" altLang="en-US" dirty="0" smtClean="0"/>
              <a:t>和内存的占用）关系。这个竟争优劣是通过一个数值来实现的，也就是谦让度。高谦让度表示进程优化级别最低。负值或</a:t>
            </a:r>
            <a:r>
              <a:rPr lang="en-US" dirty="0" smtClean="0"/>
              <a:t>0</a:t>
            </a:r>
            <a:r>
              <a:rPr lang="zh-CN" altLang="en-US" dirty="0" smtClean="0"/>
              <a:t>表示对高优点级，对其他进程不谦让，也就是拥有优先占用系统资源的权利。谦让度的值从</a:t>
            </a:r>
            <a:r>
              <a:rPr lang="en-US" dirty="0" smtClean="0"/>
              <a:t>-20</a:t>
            </a:r>
            <a:r>
              <a:rPr lang="zh-CN" altLang="en-US" dirty="0" smtClean="0"/>
              <a:t>～</a:t>
            </a:r>
            <a:r>
              <a:rPr lang="en-US" dirty="0" smtClean="0"/>
              <a:t>19</a:t>
            </a:r>
            <a:r>
              <a:rPr lang="zh-CN" altLang="en-US" dirty="0" smtClean="0"/>
              <a:t>。</a:t>
            </a:r>
          </a:p>
          <a:p>
            <a:pPr fontAlgn="ctr"/>
            <a:r>
              <a:rPr lang="zh-CN" altLang="en-US" dirty="0" smtClean="0"/>
              <a:t>目前硬件技术发展极速，在大多情况下，不必设置进程的优先级，除非在进程失控而疯狂占用资源的情况下，才有可能来设置一下优先级，但实际上可以用命令终止一些失控进程。</a:t>
            </a:r>
          </a:p>
          <a:p>
            <a:pPr fontAlgn="ctr"/>
            <a:r>
              <a:rPr lang="en-US" dirty="0" smtClean="0"/>
              <a:t>nice</a:t>
            </a:r>
            <a:r>
              <a:rPr lang="zh-CN" altLang="en-US" dirty="0" smtClean="0"/>
              <a:t>可以在创建进程时，为进程指定谦让度的值，进程的优先级的值是父进程</a:t>
            </a:r>
            <a:r>
              <a:rPr lang="en-US" dirty="0" smtClean="0"/>
              <a:t>SHELL</a:t>
            </a:r>
            <a:r>
              <a:rPr lang="zh-CN" altLang="en-US" dirty="0" smtClean="0"/>
              <a:t>的优先级的值与所指定谦让度的相加和。所以在用</a:t>
            </a:r>
            <a:r>
              <a:rPr lang="en-US" dirty="0" smtClean="0"/>
              <a:t>nice</a:t>
            </a:r>
            <a:r>
              <a:rPr lang="zh-CN" altLang="en-US" dirty="0" smtClean="0"/>
              <a:t>设置程序的优先级时，所指定数值是一个增量，并不是优先级的绝对值。</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fontAlgn="ctr"/>
            <a:r>
              <a:rPr lang="en-US" altLang="zh-CN" dirty="0" smtClean="0"/>
              <a:t>【</a:t>
            </a:r>
            <a:r>
              <a:rPr lang="zh-CN" altLang="en-US" dirty="0" smtClean="0"/>
              <a:t>例</a:t>
            </a:r>
            <a:r>
              <a:rPr lang="en-US" b="1" dirty="0" smtClean="0"/>
              <a:t>5-11</a:t>
            </a:r>
            <a:r>
              <a:rPr lang="en-US" altLang="zh-CN" dirty="0" smtClean="0"/>
              <a:t>】</a:t>
            </a:r>
            <a:r>
              <a:rPr lang="en-US" dirty="0" smtClean="0"/>
              <a:t>  nice</a:t>
            </a:r>
            <a:r>
              <a:rPr lang="zh-CN" altLang="en-US" dirty="0" smtClean="0"/>
              <a:t>的使用举例。</a:t>
            </a:r>
          </a:p>
          <a:p>
            <a:r>
              <a:rPr lang="en-US" dirty="0" smtClean="0"/>
              <a:t> </a:t>
            </a:r>
            <a:endParaRPr lang="zh-CN" altLang="en-US" dirty="0" smtClean="0"/>
          </a:p>
          <a:p>
            <a:r>
              <a:rPr lang="en-US" dirty="0" smtClean="0"/>
              <a:t>[</a:t>
            </a:r>
            <a:r>
              <a:rPr lang="en-US" dirty="0" err="1" smtClean="0"/>
              <a:t>root@localhost</a:t>
            </a:r>
            <a:r>
              <a:rPr lang="en-US" dirty="0" smtClean="0"/>
              <a:t> ~]# nice -n 5  </a:t>
            </a:r>
            <a:r>
              <a:rPr lang="en-US" dirty="0" err="1" smtClean="0"/>
              <a:t>gaim</a:t>
            </a:r>
            <a:r>
              <a:rPr lang="en-US" dirty="0" smtClean="0"/>
              <a:t> &amp;   </a:t>
            </a:r>
            <a:r>
              <a:rPr lang="zh-CN" altLang="en-US" dirty="0" smtClean="0"/>
              <a:t>注：运行</a:t>
            </a:r>
            <a:r>
              <a:rPr lang="en-US" dirty="0" err="1" smtClean="0"/>
              <a:t>gaim</a:t>
            </a:r>
            <a:r>
              <a:rPr lang="zh-CN" altLang="en-US" dirty="0" smtClean="0"/>
              <a:t>程序，并为它指定谦让度增量为</a:t>
            </a:r>
            <a:r>
              <a:rPr lang="en-US" dirty="0" smtClean="0"/>
              <a:t>5 </a:t>
            </a:r>
            <a:endParaRPr lang="zh-CN" altLang="en-US" dirty="0" smtClean="0"/>
          </a:p>
          <a:p>
            <a:r>
              <a:rPr lang="en-US" dirty="0" smtClean="0"/>
              <a:t> </a:t>
            </a:r>
            <a:endParaRPr lang="zh-CN" altLang="en-US" dirty="0" smtClean="0"/>
          </a:p>
          <a:p>
            <a:pPr fontAlgn="ctr"/>
            <a:r>
              <a:rPr lang="zh-CN" altLang="en-US" dirty="0" smtClean="0"/>
              <a:t>所以</a:t>
            </a:r>
            <a:r>
              <a:rPr lang="en-US" dirty="0" smtClean="0"/>
              <a:t>nice</a:t>
            </a:r>
            <a:r>
              <a:rPr lang="zh-CN" altLang="en-US" dirty="0" smtClean="0"/>
              <a:t>最常用的应用为</a:t>
            </a:r>
          </a:p>
          <a:p>
            <a:r>
              <a:rPr lang="en-US" dirty="0" smtClean="0"/>
              <a:t> </a:t>
            </a:r>
            <a:endParaRPr lang="zh-CN" altLang="en-US" dirty="0" smtClean="0"/>
          </a:p>
          <a:p>
            <a:r>
              <a:rPr lang="en-US" dirty="0" smtClean="0"/>
              <a:t>nice  -n  </a:t>
            </a:r>
            <a:r>
              <a:rPr lang="zh-CN" altLang="en-US" dirty="0" smtClean="0"/>
              <a:t>谦让度的增量值</a:t>
            </a:r>
            <a:r>
              <a:rPr lang="en-US" dirty="0" smtClean="0"/>
              <a:t>   </a:t>
            </a:r>
            <a:r>
              <a:rPr lang="zh-CN" altLang="en-US" dirty="0" smtClean="0"/>
              <a:t>程序</a:t>
            </a:r>
            <a:r>
              <a:rPr lang="en-US" dirty="0" smtClean="0"/>
              <a:t> </a:t>
            </a:r>
            <a:endParaRPr lang="zh-CN" altLang="en-US" dirty="0" smtClean="0"/>
          </a:p>
          <a:p>
            <a:r>
              <a:rPr lang="en-US" dirty="0" smtClean="0"/>
              <a:t> </a:t>
            </a:r>
            <a:endParaRPr lang="zh-CN" altLang="en-US" dirty="0" smtClean="0"/>
          </a:p>
          <a:p>
            <a:pPr fontAlgn="ctr"/>
            <a:r>
              <a:rPr lang="en-US" dirty="0" err="1" smtClean="0"/>
              <a:t>renice</a:t>
            </a:r>
            <a:r>
              <a:rPr lang="en-US" dirty="0" smtClean="0"/>
              <a:t> </a:t>
            </a:r>
            <a:r>
              <a:rPr lang="zh-CN" altLang="en-US" dirty="0" smtClean="0"/>
              <a:t>是通过进程</a:t>
            </a:r>
            <a:r>
              <a:rPr lang="en-US" dirty="0" smtClean="0"/>
              <a:t>ID</a:t>
            </a:r>
            <a:r>
              <a:rPr lang="zh-CN" altLang="en-US" dirty="0" smtClean="0"/>
              <a:t>（</a:t>
            </a:r>
            <a:r>
              <a:rPr lang="en-US" dirty="0" smtClean="0"/>
              <a:t>PID</a:t>
            </a:r>
            <a:r>
              <a:rPr lang="zh-CN" altLang="en-US" dirty="0" smtClean="0"/>
              <a:t>）来改变谦让度，进而达到更改进程的优先级。</a:t>
            </a:r>
          </a:p>
          <a:p>
            <a:r>
              <a:rPr lang="en-US" dirty="0" smtClean="0"/>
              <a:t> </a:t>
            </a:r>
            <a:endParaRPr lang="zh-CN" altLang="en-US" dirty="0" smtClean="0"/>
          </a:p>
          <a:p>
            <a:r>
              <a:rPr lang="en-US" dirty="0" err="1" smtClean="0"/>
              <a:t>renice</a:t>
            </a:r>
            <a:r>
              <a:rPr lang="en-US" dirty="0" smtClean="0"/>
              <a:t>  </a:t>
            </a:r>
            <a:r>
              <a:rPr lang="zh-CN" altLang="en-US" dirty="0" smtClean="0"/>
              <a:t>谦让度</a:t>
            </a:r>
            <a:r>
              <a:rPr lang="en-US" dirty="0" smtClean="0"/>
              <a:t>    PID </a:t>
            </a:r>
            <a:endParaRPr lang="zh-CN" altLang="en-US" dirty="0" smtClean="0"/>
          </a:p>
          <a:p>
            <a:r>
              <a:rPr lang="en-US" dirty="0" smtClean="0"/>
              <a:t> </a:t>
            </a:r>
            <a:endParaRPr lang="zh-CN" altLang="en-US" dirty="0" smtClean="0"/>
          </a:p>
        </p:txBody>
      </p:sp>
      <p:sp>
        <p:nvSpPr>
          <p:cNvPr id="2" name="标题 1"/>
          <p:cNvSpPr>
            <a:spLocks noGrp="1"/>
          </p:cNvSpPr>
          <p:nvPr>
            <p:ph type="title"/>
          </p:nvPr>
        </p:nvSpPr>
        <p:spPr/>
        <p:txBody>
          <a:bodyPr>
            <a:normAutofit/>
          </a:bodyPr>
          <a:lstStyle/>
          <a:p>
            <a:r>
              <a:rPr lang="zh-CN" altLang="en-US" dirty="0" smtClean="0"/>
              <a:t>进程管理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pPr fontAlgn="ctr"/>
            <a:r>
              <a:rPr lang="en-US" dirty="0" err="1" smtClean="0"/>
              <a:t>renice</a:t>
            </a:r>
            <a:r>
              <a:rPr lang="zh-CN" altLang="en-US" dirty="0" smtClean="0"/>
              <a:t>所设置的谦让度就是进程的绝对值；看下面的例</a:t>
            </a:r>
            <a:r>
              <a:rPr lang="en-US" dirty="0" smtClean="0"/>
              <a:t>5-12</a:t>
            </a:r>
            <a:r>
              <a:rPr lang="zh-CN" altLang="en-US" dirty="0" smtClean="0"/>
              <a:t>。</a:t>
            </a:r>
          </a:p>
          <a:p>
            <a:pPr fontAlgn="ctr"/>
            <a:r>
              <a:rPr lang="en-US" altLang="zh-CN" dirty="0" smtClean="0"/>
              <a:t>【</a:t>
            </a:r>
            <a:r>
              <a:rPr lang="zh-CN" altLang="en-US" dirty="0" smtClean="0"/>
              <a:t>例</a:t>
            </a:r>
            <a:r>
              <a:rPr lang="en-US" b="1" dirty="0" smtClean="0"/>
              <a:t>5-12</a:t>
            </a:r>
            <a:r>
              <a:rPr lang="en-US" altLang="zh-CN" dirty="0" smtClean="0"/>
              <a:t>】</a:t>
            </a:r>
            <a:r>
              <a:rPr lang="en-US" dirty="0" smtClean="0"/>
              <a:t>  </a:t>
            </a:r>
            <a:r>
              <a:rPr lang="en-US" dirty="0" err="1" smtClean="0"/>
              <a:t>renice</a:t>
            </a:r>
            <a:r>
              <a:rPr lang="zh-CN" altLang="en-US" dirty="0" smtClean="0"/>
              <a:t>的谦让度举例。</a:t>
            </a:r>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ps</a:t>
            </a:r>
            <a:r>
              <a:rPr lang="en-US" dirty="0" smtClean="0"/>
              <a:t> lax   |</a:t>
            </a:r>
            <a:r>
              <a:rPr lang="en-US" dirty="0" err="1" smtClean="0"/>
              <a:t>grep</a:t>
            </a:r>
            <a:r>
              <a:rPr lang="en-US" dirty="0" smtClean="0"/>
              <a:t> </a:t>
            </a:r>
            <a:r>
              <a:rPr lang="en-US" dirty="0" err="1" smtClean="0"/>
              <a:t>gaim</a:t>
            </a:r>
            <a:r>
              <a:rPr lang="en-US" dirty="0" smtClean="0"/>
              <a:t> </a:t>
            </a:r>
            <a:endParaRPr lang="zh-CN" altLang="en-US" dirty="0" smtClean="0"/>
          </a:p>
          <a:p>
            <a:r>
              <a:rPr lang="en-US" dirty="0" smtClean="0"/>
              <a:t>4     0  4437  3419  10  -5 120924 20492 -      S&lt;   pts/0      0:01 </a:t>
            </a:r>
            <a:r>
              <a:rPr lang="en-US" dirty="0" err="1" smtClean="0"/>
              <a:t>gaim</a:t>
            </a:r>
            <a:r>
              <a:rPr lang="en-US" dirty="0" smtClean="0"/>
              <a:t> </a:t>
            </a:r>
            <a:endParaRPr lang="zh-CN" altLang="en-US" dirty="0" smtClean="0"/>
          </a:p>
          <a:p>
            <a:r>
              <a:rPr lang="en-US" dirty="0" smtClean="0"/>
              <a:t>0     0  4530  3419  10  -5   5160   708 -      R&lt;+  pts/0      0:00 </a:t>
            </a:r>
            <a:r>
              <a:rPr lang="en-US" dirty="0" err="1" smtClean="0"/>
              <a:t>grep</a:t>
            </a:r>
            <a:r>
              <a:rPr lang="en-US" dirty="0" smtClean="0"/>
              <a:t> </a:t>
            </a:r>
            <a:r>
              <a:rPr lang="en-US" dirty="0" err="1" smtClean="0"/>
              <a:t>gaim</a:t>
            </a:r>
            <a:r>
              <a:rPr lang="en-US" dirty="0" smtClean="0"/>
              <a:t> </a:t>
            </a:r>
            <a:endParaRPr lang="zh-CN" altLang="en-US" dirty="0" smtClean="0"/>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renice</a:t>
            </a:r>
            <a:r>
              <a:rPr lang="en-US" dirty="0" smtClean="0"/>
              <a:t> -6  4437 </a:t>
            </a:r>
            <a:endParaRPr lang="zh-CN" altLang="en-US" dirty="0" smtClean="0"/>
          </a:p>
          <a:p>
            <a:r>
              <a:rPr lang="en-US" dirty="0" smtClean="0"/>
              <a:t>4437: old priority -5, new priority -6 </a:t>
            </a:r>
            <a:endParaRPr lang="zh-CN" altLang="en-US" dirty="0" smtClean="0"/>
          </a:p>
          <a:p>
            <a:r>
              <a:rPr lang="en-US" dirty="0" smtClean="0"/>
              <a:t> </a:t>
            </a:r>
            <a:endParaRPr lang="zh-CN" altLang="en-US" dirty="0" smtClean="0"/>
          </a:p>
          <a:p>
            <a:r>
              <a:rPr lang="en-US" dirty="0" smtClean="0"/>
              <a:t>[</a:t>
            </a:r>
            <a:r>
              <a:rPr lang="en-US" dirty="0" err="1" smtClean="0"/>
              <a:t>root@localhost</a:t>
            </a:r>
            <a:r>
              <a:rPr lang="en-US" dirty="0" smtClean="0"/>
              <a:t> ~]# </a:t>
            </a:r>
            <a:r>
              <a:rPr lang="en-US" dirty="0" err="1" smtClean="0"/>
              <a:t>ps</a:t>
            </a:r>
            <a:r>
              <a:rPr lang="en-US" dirty="0" smtClean="0"/>
              <a:t> lax   |</a:t>
            </a:r>
            <a:r>
              <a:rPr lang="en-US" dirty="0" err="1" smtClean="0"/>
              <a:t>grep</a:t>
            </a:r>
            <a:r>
              <a:rPr lang="en-US" dirty="0" smtClean="0"/>
              <a:t> </a:t>
            </a:r>
            <a:r>
              <a:rPr lang="en-US" dirty="0" err="1" smtClean="0"/>
              <a:t>gaim</a:t>
            </a:r>
            <a:r>
              <a:rPr lang="en-US" dirty="0" smtClean="0"/>
              <a:t> </a:t>
            </a:r>
            <a:endParaRPr lang="zh-CN" altLang="en-US" dirty="0" smtClean="0"/>
          </a:p>
          <a:p>
            <a:r>
              <a:rPr lang="en-US" dirty="0" smtClean="0"/>
              <a:t>4     0  4437  3419  14  -6 120924 20492 -      S&lt;   pts/0      0:01 </a:t>
            </a:r>
            <a:r>
              <a:rPr lang="en-US" dirty="0" err="1" smtClean="0"/>
              <a:t>gaim</a:t>
            </a:r>
            <a:r>
              <a:rPr lang="en-US" dirty="0" smtClean="0"/>
              <a:t> </a:t>
            </a:r>
            <a:endParaRPr lang="zh-CN" altLang="en-US" dirty="0" smtClean="0"/>
          </a:p>
          <a:p>
            <a:r>
              <a:rPr lang="en-US" dirty="0" smtClean="0"/>
              <a:t>0     0  4534  3419  11  -5   5160   708 -      R&lt;+  pts/0      0:00 </a:t>
            </a:r>
            <a:r>
              <a:rPr lang="en-US" dirty="0" err="1" smtClean="0"/>
              <a:t>grep</a:t>
            </a:r>
            <a:r>
              <a:rPr lang="en-US" dirty="0" smtClean="0"/>
              <a:t> </a:t>
            </a:r>
            <a:r>
              <a:rPr lang="en-US" dirty="0" err="1" smtClean="0"/>
              <a:t>gaim</a:t>
            </a:r>
            <a:r>
              <a:rPr lang="en-US" dirty="0" smtClean="0"/>
              <a:t> </a:t>
            </a:r>
            <a:endParaRPr lang="zh-CN" altLang="en-US"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进程管理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5090944"/>
          </a:xfrm>
        </p:spPr>
        <p:txBody>
          <a:bodyPr>
            <a:normAutofit fontScale="92500" lnSpcReduction="10000"/>
          </a:bodyPr>
          <a:lstStyle/>
          <a:p>
            <a:r>
              <a:rPr lang="en-US" b="1" dirty="0" smtClean="0"/>
              <a:t>1</a:t>
            </a:r>
            <a:r>
              <a:rPr lang="zh-CN" altLang="en-US" b="1" dirty="0" smtClean="0"/>
              <a:t>．</a:t>
            </a:r>
            <a:r>
              <a:rPr lang="en-US" b="1" dirty="0" smtClean="0"/>
              <a:t>Linux</a:t>
            </a:r>
            <a:r>
              <a:rPr lang="zh-CN" altLang="en-US" b="1" dirty="0" smtClean="0"/>
              <a:t>存储器管理基本概念</a:t>
            </a:r>
          </a:p>
          <a:p>
            <a:pPr fontAlgn="ctr"/>
            <a:r>
              <a:rPr lang="zh-CN" altLang="en-US" dirty="0" smtClean="0"/>
              <a:t>（</a:t>
            </a:r>
            <a:r>
              <a:rPr lang="en-US" dirty="0" smtClean="0"/>
              <a:t>1</a:t>
            </a:r>
            <a:r>
              <a:rPr lang="zh-CN" altLang="en-US" dirty="0" smtClean="0"/>
              <a:t>）存储管理的任务</a:t>
            </a:r>
          </a:p>
          <a:p>
            <a:pPr fontAlgn="ctr"/>
            <a:r>
              <a:rPr lang="zh-CN" altLang="en-US" dirty="0" smtClean="0"/>
              <a:t>存储管理是</a:t>
            </a:r>
            <a:r>
              <a:rPr lang="en-US" dirty="0" smtClean="0"/>
              <a:t>Linux</a:t>
            </a:r>
            <a:r>
              <a:rPr lang="zh-CN" altLang="en-US" dirty="0" smtClean="0"/>
              <a:t>中负责管理内存的模块。存储管理的任务有以下几点。</a:t>
            </a:r>
          </a:p>
          <a:p>
            <a:r>
              <a:rPr lang="en-US" dirty="0" smtClean="0"/>
              <a:t>●  </a:t>
            </a:r>
            <a:r>
              <a:rPr lang="zh-CN" altLang="en-US" dirty="0" smtClean="0"/>
              <a:t>屏蔽各种硬件的内存结构，并向上层返回同意的访问界面。</a:t>
            </a:r>
            <a:r>
              <a:rPr lang="en-US" dirty="0" smtClean="0"/>
              <a:t>Linux</a:t>
            </a:r>
            <a:r>
              <a:rPr lang="zh-CN" altLang="en-US" dirty="0" smtClean="0"/>
              <a:t>支持各种各样的硬件体系结构。对每种硬件结构，其内存的组织形式各不相同。然而，对于用户的应用程序来说，总是希望提供一个统一的界面以供调用。这样，存储模块就自然要担负这个屏蔽和转化的任务。</a:t>
            </a:r>
          </a:p>
          <a:p>
            <a:r>
              <a:rPr lang="en-US" dirty="0" smtClean="0"/>
              <a:t>●  </a:t>
            </a:r>
            <a:r>
              <a:rPr lang="zh-CN" altLang="en-US" dirty="0" smtClean="0"/>
              <a:t>解决进程状态下内存不足的问题，按需调页。随着硬件的发展，内存的增大，软件业相应地向着大规模方向发展。在一个多进程系统中，</a:t>
            </a:r>
            <a:endParaRPr lang="en-US" altLang="zh-CN" dirty="0" smtClean="0"/>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所有进程所占用的内存总和往往会超过物理内存容量。这样就需要存储管理实现能够利用副存储器（比如硬盘）进行辅助存储的功能。存储管理机制甚至还能够处理单个进程所占用内存超过主存大小的情况。</a:t>
            </a:r>
          </a:p>
          <a:p>
            <a:r>
              <a:rPr lang="en-US" dirty="0" smtClean="0"/>
              <a:t>●  </a:t>
            </a:r>
            <a:r>
              <a:rPr lang="zh-CN" altLang="en-US" dirty="0" smtClean="0"/>
              <a:t>阻止进程肆意访问其他进程的地址空间和内核地址空间。由于并发执行的进程所在的地址空间都不能冲突，而进程太多，物理内存空间根本不够，故需要模拟出一个更大的虚拟逻辑空间提供给上层应用程序，并通过一个可靠的机制建立起逻辑空间到物理空间的映射关系。</a:t>
            </a:r>
          </a:p>
          <a:p>
            <a:r>
              <a:rPr lang="en-US" dirty="0" smtClean="0"/>
              <a:t>●  </a:t>
            </a:r>
            <a:r>
              <a:rPr lang="zh-CN" altLang="en-US" dirty="0" smtClean="0"/>
              <a:t>为进程中通信所需要的共享内存提供必要的基础。对于上层用户来讲，共享内存和普通内存是两种概念；然而对于存储管理系统来讲，这两者却都是内存中的一部分，所有内存空间的任一部分都可被划为共享内存使用。因此，实现共享内存的任务就需要由存储管理模块来实现。</a:t>
            </a: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存储管理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fontAlgn="ctr"/>
            <a:r>
              <a:rPr lang="zh-CN" altLang="en-US" dirty="0" smtClean="0"/>
              <a:t>① 可装卸性。开放性、可伸缩性的体系结构。</a:t>
            </a:r>
          </a:p>
          <a:p>
            <a:pPr fontAlgn="ctr"/>
            <a:r>
              <a:rPr lang="zh-CN" altLang="en-US" dirty="0" smtClean="0"/>
              <a:t>② 强实时性。嵌入式操作系统实时性一般较强，可用于各种设备控制当中。</a:t>
            </a:r>
          </a:p>
          <a:p>
            <a:pPr fontAlgn="ctr"/>
            <a:r>
              <a:rPr lang="zh-CN" altLang="en-US" dirty="0" smtClean="0"/>
              <a:t>③ 统一的接口。提供各种设备驱动接口。</a:t>
            </a:r>
          </a:p>
          <a:p>
            <a:pPr fontAlgn="ctr"/>
            <a:r>
              <a:rPr lang="zh-CN" altLang="en-US" dirty="0" smtClean="0"/>
              <a:t>④ 操作方便、简单、提供友好的图形</a:t>
            </a:r>
            <a:r>
              <a:rPr lang="en-US" dirty="0" smtClean="0"/>
              <a:t>GUI</a:t>
            </a:r>
            <a:r>
              <a:rPr lang="zh-CN" altLang="en-US" dirty="0" smtClean="0"/>
              <a:t>，图形界面，追求易学易用。</a:t>
            </a:r>
          </a:p>
          <a:p>
            <a:pPr fontAlgn="ctr"/>
            <a:r>
              <a:rPr lang="zh-CN" altLang="en-US" dirty="0" smtClean="0"/>
              <a:t>⑤ 提供强大的网络功能，支持</a:t>
            </a:r>
            <a:r>
              <a:rPr lang="en-US" dirty="0" smtClean="0"/>
              <a:t>TCP/IP</a:t>
            </a:r>
            <a:r>
              <a:rPr lang="zh-CN" altLang="en-US" dirty="0" smtClean="0"/>
              <a:t>及其他协议，提供</a:t>
            </a:r>
            <a:r>
              <a:rPr lang="en-US" dirty="0" smtClean="0"/>
              <a:t>TCP/UDP/IP/PPP</a:t>
            </a:r>
            <a:r>
              <a:rPr lang="zh-CN" altLang="en-US" dirty="0" smtClean="0"/>
              <a:t>支持及统一的</a:t>
            </a:r>
            <a:r>
              <a:rPr lang="en-US" dirty="0" smtClean="0"/>
              <a:t>MAC</a:t>
            </a:r>
            <a:r>
              <a:rPr lang="zh-CN" altLang="en-US" dirty="0" smtClean="0"/>
              <a:t>访问层接口，为各种移动计算设备预留接口。</a:t>
            </a:r>
          </a:p>
          <a:p>
            <a:endParaRPr lang="zh-CN" altLang="en-US" dirty="0"/>
          </a:p>
        </p:txBody>
      </p:sp>
      <p:sp>
        <p:nvSpPr>
          <p:cNvPr id="3" name="标题 2"/>
          <p:cNvSpPr>
            <a:spLocks noGrp="1"/>
          </p:cNvSpPr>
          <p:nvPr>
            <p:ph type="title"/>
          </p:nvPr>
        </p:nvSpPr>
        <p:spPr/>
        <p:txBody>
          <a:bodyPr/>
          <a:lstStyle/>
          <a:p>
            <a:r>
              <a:rPr lang="zh-CN" altLang="en-US" dirty="0" smtClean="0"/>
              <a:t>嵌入式操作系统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fontAlgn="ctr"/>
            <a:r>
              <a:rPr lang="zh-CN" altLang="en-US" dirty="0" smtClean="0"/>
              <a:t>（</a:t>
            </a:r>
            <a:r>
              <a:rPr lang="en-US" dirty="0" smtClean="0"/>
              <a:t>2</a:t>
            </a:r>
            <a:r>
              <a:rPr lang="zh-CN" altLang="en-US" dirty="0" smtClean="0"/>
              <a:t>）虚拟内存</a:t>
            </a:r>
          </a:p>
          <a:p>
            <a:pPr fontAlgn="ctr"/>
            <a:r>
              <a:rPr lang="zh-CN" altLang="en-US" dirty="0" smtClean="0"/>
              <a:t>虚拟内存是现代操作系统的重要特征。对于一个多进程的操作系统来说，每个进程都要占据自己唯一的内存地址空间。虚拟内存的基本原理是将内存中一部分近期不需要的内容移出到外存上，从而让出一块内存空间，以供其他需要的内存使用。当要访问到那些已经被调出到外存的数据时，存储管理要将内存中一部分不常被访问的数据调出，让出一块空间以供需要的数据调入内存。</a:t>
            </a:r>
          </a:p>
          <a:p>
            <a:pPr fontAlgn="ctr"/>
            <a:r>
              <a:rPr lang="zh-CN" altLang="en-US" dirty="0" smtClean="0"/>
              <a:t>时间局部性和空间局部性的原理是虚拟内存效率的重要保证。所谓时间局部性原理，指在存储访问中，人们对最近访问过的数据进行再次访问的概率非常大。这个原理确保了用户不用频繁地将数据在主存和外存之间换入换出，因为这些数据很可能在未来再次被访问。所谓空间局部性原理，指在存储访问中，人们时常会访问到最近访问过的地址附近的数据。这个原理的启示是将内存划分成一定长度的数据段，从而每次换入换出时，将整个数据段一起操作，这样可以减少访问失效的次数。</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pPr fontAlgn="ctr"/>
            <a:r>
              <a:rPr lang="zh-CN" altLang="en-US" dirty="0" smtClean="0"/>
              <a:t>（</a:t>
            </a:r>
            <a:r>
              <a:rPr lang="en-US" dirty="0" smtClean="0"/>
              <a:t>3</a:t>
            </a:r>
            <a:r>
              <a:rPr lang="zh-CN" altLang="en-US" dirty="0" smtClean="0"/>
              <a:t>）页面模式</a:t>
            </a:r>
          </a:p>
          <a:p>
            <a:pPr fontAlgn="ctr"/>
            <a:r>
              <a:rPr lang="zh-CN" altLang="en-US" dirty="0" smtClean="0"/>
              <a:t>页面为存储管理中调入调出的基本单位。在存储管理中，将内存划分为长度相等的页面。</a:t>
            </a:r>
            <a:r>
              <a:rPr lang="en-US" dirty="0" smtClean="0"/>
              <a:t>Linux</a:t>
            </a:r>
            <a:r>
              <a:rPr lang="zh-CN" altLang="en-US" dirty="0" smtClean="0"/>
              <a:t>将每个用户进程</a:t>
            </a:r>
            <a:r>
              <a:rPr lang="en-US" dirty="0" smtClean="0"/>
              <a:t>4GB</a:t>
            </a:r>
            <a:r>
              <a:rPr lang="zh-CN" altLang="en-US" dirty="0" smtClean="0"/>
              <a:t>长度的虚拟内存划分成固定大小的页面。其中，</a:t>
            </a:r>
            <a:r>
              <a:rPr lang="en-US" dirty="0" smtClean="0"/>
              <a:t>0</a:t>
            </a:r>
            <a:r>
              <a:rPr lang="zh-CN" altLang="en-US" dirty="0" smtClean="0"/>
              <a:t>～</a:t>
            </a:r>
            <a:r>
              <a:rPr lang="en-US" dirty="0" smtClean="0"/>
              <a:t>3GB</a:t>
            </a:r>
            <a:r>
              <a:rPr lang="zh-CN" altLang="en-US" dirty="0" smtClean="0"/>
              <a:t>是用户态空间，由各进程独占；</a:t>
            </a:r>
            <a:r>
              <a:rPr lang="en-US" dirty="0" smtClean="0"/>
              <a:t>3</a:t>
            </a:r>
            <a:r>
              <a:rPr lang="zh-CN" altLang="en-US" dirty="0" smtClean="0"/>
              <a:t>～</a:t>
            </a:r>
            <a:r>
              <a:rPr lang="en-US" dirty="0" smtClean="0"/>
              <a:t>4GB </a:t>
            </a:r>
            <a:r>
              <a:rPr lang="zh-CN" altLang="en-US" dirty="0" smtClean="0"/>
              <a:t>是内核态空间，由所有进程共享，但只有内核态的进程才能访问。</a:t>
            </a:r>
          </a:p>
          <a:p>
            <a:pPr fontAlgn="ctr"/>
            <a:r>
              <a:rPr lang="zh-CN" altLang="en-US" dirty="0" smtClean="0"/>
              <a:t>（</a:t>
            </a:r>
            <a:r>
              <a:rPr lang="en-US" dirty="0" smtClean="0"/>
              <a:t>4</a:t>
            </a:r>
            <a:r>
              <a:rPr lang="zh-CN" altLang="en-US" dirty="0" smtClean="0"/>
              <a:t>）按需调页</a:t>
            </a:r>
          </a:p>
          <a:p>
            <a:pPr fontAlgn="ctr"/>
            <a:r>
              <a:rPr lang="zh-CN" altLang="en-US" dirty="0" smtClean="0"/>
              <a:t>当进程访问到某个虚存地址，却发现该地址所对应的物理页面已经被换出内存时，系统会自动产生一个硬件中断，即缺页中断。在中断产生后，系统会自动调用相应的中断处理程序，来将所需的页面从外存调入，或者干脆新建一个空白页面。这个过程就叫做按需调页。</a:t>
            </a:r>
          </a:p>
          <a:p>
            <a:pPr fontAlgn="ctr"/>
            <a:r>
              <a:rPr lang="zh-CN" altLang="en-US" dirty="0" smtClean="0"/>
              <a:t>（</a:t>
            </a:r>
            <a:r>
              <a:rPr lang="en-US" dirty="0" smtClean="0"/>
              <a:t>5</a:t>
            </a:r>
            <a:r>
              <a:rPr lang="zh-CN" altLang="en-US" dirty="0" smtClean="0"/>
              <a:t>）对换</a:t>
            </a:r>
          </a:p>
          <a:p>
            <a:pPr fontAlgn="ctr"/>
            <a:r>
              <a:rPr lang="zh-CN" altLang="en-US" dirty="0" smtClean="0"/>
              <a:t>对于虚拟内存页面来说，总是要将其改动过的内容写回到外存中，才能够将其丢弃。一个被更改过的内存页面，但还没有将其内容写到外存中，就称之为“脏页面”。在换入页面时，首先考虑的肯定是将“干净的”页面直接丢弃，然后将外存数据写进来，因为这样不会破坏数据的完整性。然而这是一个矛盾，内存调用者希望尽可能少地进行外存的刷新，这个结果造成内存中“脏页面”不断增加，而换入程序又希望尽可能多一些“干净”页面，以便使它们可以很方便地将数据调入。于是，收拾垃圾的工作就由一个被称做“对换”（</a:t>
            </a:r>
            <a:r>
              <a:rPr lang="en-US" dirty="0" smtClean="0"/>
              <a:t>swap</a:t>
            </a:r>
            <a:r>
              <a:rPr lang="zh-CN" altLang="en-US" dirty="0" smtClean="0"/>
              <a:t>）的程序来完成。</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733754"/>
          </a:xfrm>
        </p:spPr>
        <p:txBody>
          <a:bodyPr>
            <a:normAutofit fontScale="70000" lnSpcReduction="20000"/>
          </a:bodyPr>
          <a:lstStyle/>
          <a:p>
            <a:r>
              <a:rPr lang="en-US" b="1" dirty="0" smtClean="0"/>
              <a:t>2</a:t>
            </a:r>
            <a:r>
              <a:rPr lang="zh-CN" altLang="en-US" b="1" dirty="0" smtClean="0"/>
              <a:t>．</a:t>
            </a:r>
            <a:r>
              <a:rPr lang="en-US" b="1" dirty="0" smtClean="0"/>
              <a:t>Linux</a:t>
            </a:r>
            <a:r>
              <a:rPr lang="zh-CN" altLang="en-US" b="1" dirty="0" smtClean="0"/>
              <a:t>中存储器管理的相关概念及实现</a:t>
            </a:r>
          </a:p>
          <a:p>
            <a:pPr fontAlgn="ctr"/>
            <a:r>
              <a:rPr lang="zh-CN" altLang="en-US" dirty="0" smtClean="0"/>
              <a:t>在</a:t>
            </a:r>
            <a:r>
              <a:rPr lang="en-US" dirty="0" smtClean="0"/>
              <a:t>Linux</a:t>
            </a:r>
            <a:r>
              <a:rPr lang="zh-CN" altLang="en-US" dirty="0" smtClean="0"/>
              <a:t>中，</a:t>
            </a:r>
            <a:r>
              <a:rPr lang="en-US" dirty="0" smtClean="0"/>
              <a:t>CPU</a:t>
            </a:r>
            <a:r>
              <a:rPr lang="zh-CN" altLang="en-US" dirty="0" smtClean="0"/>
              <a:t>不能按物理地址来访问存储空间，必须使用虚拟地址。因此，对内存页面的管理，通常要先分配虚拟内存区间，然后根据需要为此区间分配物理空间并建立起映射。也就是说，虚拟区间分配在前，物理页面分配在后。</a:t>
            </a:r>
          </a:p>
          <a:p>
            <a:pPr fontAlgn="ctr"/>
            <a:r>
              <a:rPr lang="zh-CN" altLang="en-US" dirty="0" smtClean="0"/>
              <a:t>（</a:t>
            </a:r>
            <a:r>
              <a:rPr lang="en-US" dirty="0" smtClean="0"/>
              <a:t>1</a:t>
            </a:r>
            <a:r>
              <a:rPr lang="zh-CN" altLang="en-US" dirty="0" smtClean="0"/>
              <a:t>）伙伴算法</a:t>
            </a:r>
          </a:p>
          <a:p>
            <a:pPr fontAlgn="ctr"/>
            <a:r>
              <a:rPr lang="en-US" dirty="0" smtClean="0"/>
              <a:t>Linux</a:t>
            </a:r>
            <a:r>
              <a:rPr lang="zh-CN" altLang="en-US" dirty="0" smtClean="0"/>
              <a:t>的伙伴算法把所有的空闲页面分为</a:t>
            </a:r>
            <a:r>
              <a:rPr lang="en-US" dirty="0" smtClean="0"/>
              <a:t>10</a:t>
            </a:r>
            <a:r>
              <a:rPr lang="zh-CN" altLang="en-US" dirty="0" smtClean="0"/>
              <a:t>个块组，每组中块的大小是</a:t>
            </a:r>
            <a:r>
              <a:rPr lang="en-US" dirty="0" smtClean="0"/>
              <a:t>2</a:t>
            </a:r>
            <a:r>
              <a:rPr lang="zh-CN" altLang="en-US" dirty="0" smtClean="0"/>
              <a:t>的幂次方个页面。例如，第</a:t>
            </a:r>
            <a:r>
              <a:rPr lang="en-US" dirty="0" smtClean="0"/>
              <a:t>0</a:t>
            </a:r>
            <a:r>
              <a:rPr lang="zh-CN" altLang="en-US" dirty="0" smtClean="0"/>
              <a:t>组中块的大小都为</a:t>
            </a:r>
            <a:r>
              <a:rPr lang="en-US" dirty="0" smtClean="0"/>
              <a:t>20</a:t>
            </a:r>
            <a:r>
              <a:rPr lang="zh-CN" altLang="en-US" dirty="0" smtClean="0"/>
              <a:t>（</a:t>
            </a:r>
            <a:r>
              <a:rPr lang="en-US" dirty="0" smtClean="0"/>
              <a:t>1</a:t>
            </a:r>
            <a:r>
              <a:rPr lang="zh-CN" altLang="en-US" dirty="0" smtClean="0"/>
              <a:t>个页面），第</a:t>
            </a:r>
            <a:r>
              <a:rPr lang="en-US" dirty="0" smtClean="0"/>
              <a:t>1</a:t>
            </a:r>
            <a:r>
              <a:rPr lang="zh-CN" altLang="en-US" dirty="0" smtClean="0"/>
              <a:t>组小块的大小都为</a:t>
            </a:r>
            <a:r>
              <a:rPr lang="en-US" dirty="0" smtClean="0"/>
              <a:t>21</a:t>
            </a:r>
            <a:r>
              <a:rPr lang="zh-CN" altLang="en-US" dirty="0" smtClean="0"/>
              <a:t>（</a:t>
            </a:r>
            <a:r>
              <a:rPr lang="en-US" dirty="0" smtClean="0"/>
              <a:t>2</a:t>
            </a:r>
            <a:r>
              <a:rPr lang="zh-CN" altLang="en-US" dirty="0" smtClean="0"/>
              <a:t>个页面），第</a:t>
            </a:r>
            <a:r>
              <a:rPr lang="en-US" dirty="0" smtClean="0"/>
              <a:t>9</a:t>
            </a:r>
            <a:r>
              <a:rPr lang="zh-CN" altLang="en-US" dirty="0" smtClean="0"/>
              <a:t>组中块的大小都为</a:t>
            </a:r>
            <a:r>
              <a:rPr lang="en-US" dirty="0" smtClean="0"/>
              <a:t>29</a:t>
            </a:r>
            <a:r>
              <a:rPr lang="zh-CN" altLang="en-US" dirty="0" smtClean="0"/>
              <a:t>（</a:t>
            </a:r>
            <a:r>
              <a:rPr lang="en-US" dirty="0" smtClean="0"/>
              <a:t>512</a:t>
            </a:r>
            <a:r>
              <a:rPr lang="zh-CN" altLang="en-US" dirty="0" smtClean="0"/>
              <a:t>个页面）。也就是说，每一组中块的大小是相同的，且这同样大小的块形成一个链表。</a:t>
            </a:r>
          </a:p>
          <a:p>
            <a:pPr fontAlgn="ctr"/>
            <a:r>
              <a:rPr lang="zh-CN" altLang="en-US" dirty="0" smtClean="0"/>
              <a:t>工作原理：如果要求要求分配一个大小为</a:t>
            </a:r>
            <a:r>
              <a:rPr lang="en-US" i="1" dirty="0" smtClean="0"/>
              <a:t>M</a:t>
            </a:r>
            <a:r>
              <a:rPr lang="zh-CN" altLang="en-US" dirty="0" smtClean="0"/>
              <a:t>个页面的块，伙伴算法会先到与要求分配的</a:t>
            </a:r>
            <a:r>
              <a:rPr lang="en-US" i="1" dirty="0" smtClean="0"/>
              <a:t>M</a:t>
            </a:r>
            <a:r>
              <a:rPr lang="zh-CN" altLang="en-US" dirty="0" smtClean="0"/>
              <a:t>个页面大小最接近的空闲块链表中查找，看是否有这样的一个空闲块。如果有，就直接分配；如果没有，该算法就会到下一个更大的空闲块链表中查找，如果有，就将该空闲块分为两等份，一份分配出去，另一份就挂入下一级的空闲块链表中；如果没有，就继续向更大的空闲块链表中查找，直到查找完所有更大的空闲块链表都没找到空闲块为止（空闲块链表最大为</a:t>
            </a:r>
            <a:r>
              <a:rPr lang="en-US" dirty="0" smtClean="0"/>
              <a:t>512</a:t>
            </a:r>
            <a:r>
              <a:rPr lang="zh-CN" altLang="en-US" dirty="0" smtClean="0"/>
              <a:t>个页面），如果没有就放弃分配，并发出出错信息。</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fontAlgn="ctr"/>
            <a:r>
              <a:rPr lang="zh-CN" altLang="en-US" dirty="0" smtClean="0"/>
              <a:t>以上过程的逆过程就是块的释放过程，这也是该算法名字的来由。满足以下条件的两个块称为伙伴：</a:t>
            </a:r>
          </a:p>
          <a:p>
            <a:pPr fontAlgn="ctr"/>
            <a:r>
              <a:rPr lang="zh-CN" altLang="en-US" dirty="0" smtClean="0"/>
              <a:t>① 两个块的大小相同；</a:t>
            </a:r>
          </a:p>
          <a:p>
            <a:pPr fontAlgn="ctr"/>
            <a:r>
              <a:rPr lang="zh-CN" altLang="en-US" dirty="0" smtClean="0"/>
              <a:t>② 两个块的物理地址连续。</a:t>
            </a:r>
          </a:p>
          <a:p>
            <a:pPr fontAlgn="ctr"/>
            <a:r>
              <a:rPr lang="zh-CN" altLang="en-US" dirty="0" smtClean="0"/>
              <a:t>伙伴算法把满足以上条件的两个块合并为一个块，该算法是迭代算法，如果合并后的块还可以跟相邻的块进行合并，那么该算法就继续合并。</a:t>
            </a:r>
          </a:p>
          <a:p>
            <a:r>
              <a:rPr lang="zh-CN" altLang="en-US" dirty="0" smtClean="0"/>
              <a:t>图</a:t>
            </a:r>
            <a:r>
              <a:rPr lang="en-US" dirty="0" smtClean="0"/>
              <a:t>5-6  </a:t>
            </a:r>
            <a:r>
              <a:rPr lang="zh-CN" altLang="en-US" dirty="0" smtClean="0"/>
              <a:t>伙伴系统使用的数据结构</a:t>
            </a:r>
          </a:p>
          <a:p>
            <a:r>
              <a:rPr lang="en-US" dirty="0" smtClean="0"/>
              <a:t> </a:t>
            </a:r>
            <a:endParaRPr lang="zh-CN" altLang="en-US" dirty="0" smtClean="0"/>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fontAlgn="ctr"/>
            <a:r>
              <a:rPr lang="zh-CN" altLang="en-US" dirty="0" smtClean="0"/>
              <a:t>链表中元素的类型将为</a:t>
            </a:r>
            <a:r>
              <a:rPr lang="en-US" dirty="0" err="1" smtClean="0"/>
              <a:t>men_map_t</a:t>
            </a:r>
            <a:r>
              <a:rPr lang="zh-CN" altLang="en-US" dirty="0" smtClean="0"/>
              <a:t>（即</a:t>
            </a:r>
            <a:r>
              <a:rPr lang="en-US" dirty="0" err="1" smtClean="0"/>
              <a:t>struct</a:t>
            </a:r>
            <a:r>
              <a:rPr lang="en-US" dirty="0" smtClean="0"/>
              <a:t> page</a:t>
            </a:r>
            <a:r>
              <a:rPr lang="zh-CN" altLang="en-US" dirty="0" smtClean="0"/>
              <a:t>结构）。</a:t>
            </a:r>
            <a:r>
              <a:rPr lang="en-US" dirty="0" smtClean="0"/>
              <a:t>map</a:t>
            </a:r>
            <a:r>
              <a:rPr lang="zh-CN" altLang="en-US" dirty="0" smtClean="0"/>
              <a:t>域指向一个体图，其大小取决于现有的页面数。</a:t>
            </a:r>
            <a:r>
              <a:rPr lang="en-US" dirty="0" err="1" smtClean="0"/>
              <a:t>Free_area</a:t>
            </a:r>
            <a:r>
              <a:rPr lang="zh-CN" altLang="en-US" dirty="0" smtClean="0"/>
              <a:t>第</a:t>
            </a:r>
            <a:r>
              <a:rPr lang="en-US" i="1" dirty="0" smtClean="0"/>
              <a:t>k</a:t>
            </a:r>
            <a:r>
              <a:rPr lang="zh-CN" altLang="en-US" dirty="0" smtClean="0"/>
              <a:t>项位图的每</a:t>
            </a:r>
            <a:r>
              <a:rPr lang="en-US" dirty="0" smtClean="0"/>
              <a:t>1</a:t>
            </a:r>
            <a:r>
              <a:rPr lang="zh-CN" altLang="en-US" dirty="0" smtClean="0"/>
              <a:t>位，描述的就是大小为</a:t>
            </a:r>
            <a:r>
              <a:rPr lang="en-US" dirty="0" smtClean="0"/>
              <a:t>2</a:t>
            </a:r>
            <a:r>
              <a:rPr lang="en-US" i="1" dirty="0" smtClean="0"/>
              <a:t>k</a:t>
            </a:r>
            <a:r>
              <a:rPr lang="zh-CN" altLang="en-US" dirty="0" smtClean="0"/>
              <a:t>个页面的两个伙伴块的状态。如果位图的某位为</a:t>
            </a:r>
            <a:r>
              <a:rPr lang="en-US" dirty="0" smtClean="0"/>
              <a:t>0</a:t>
            </a:r>
            <a:r>
              <a:rPr lang="zh-CN" altLang="en-US" dirty="0" smtClean="0"/>
              <a:t>，表示一对兄弟块中或者两个都空闲，或者两个都被分配，如果为</a:t>
            </a:r>
            <a:r>
              <a:rPr lang="en-US" dirty="0" smtClean="0"/>
              <a:t>1</a:t>
            </a:r>
            <a:r>
              <a:rPr lang="zh-CN" altLang="en-US" dirty="0" smtClean="0"/>
              <a:t>，肯定有一块已被分配。当兄弟块都空闲时，内核把它们当做一个大小为</a:t>
            </a:r>
            <a:r>
              <a:rPr lang="en-US" dirty="0" smtClean="0"/>
              <a:t>2</a:t>
            </a:r>
            <a:r>
              <a:rPr lang="en-US" i="1" dirty="0" smtClean="0"/>
              <a:t>k </a:t>
            </a:r>
            <a:r>
              <a:rPr lang="en-US" dirty="0" smtClean="0"/>
              <a:t>+1</a:t>
            </a:r>
            <a:r>
              <a:rPr lang="zh-CN" altLang="en-US" dirty="0" smtClean="0"/>
              <a:t>的单独快来处理。 图</a:t>
            </a:r>
            <a:r>
              <a:rPr lang="en-US" dirty="0" smtClean="0"/>
              <a:t>5-6</a:t>
            </a:r>
            <a:r>
              <a:rPr lang="zh-CN" altLang="en-US" dirty="0" smtClean="0"/>
              <a:t>中，</a:t>
            </a:r>
            <a:r>
              <a:rPr lang="en-US" dirty="0" err="1" smtClean="0"/>
              <a:t>Free_area</a:t>
            </a:r>
            <a:r>
              <a:rPr lang="zh-CN" altLang="en-US" dirty="0" smtClean="0"/>
              <a:t>数组的元素</a:t>
            </a:r>
            <a:r>
              <a:rPr lang="en-US" dirty="0" smtClean="0"/>
              <a:t>0</a:t>
            </a:r>
            <a:r>
              <a:rPr lang="zh-CN" altLang="en-US" dirty="0" smtClean="0"/>
              <a:t>包含了一个空闲页（页面编号为</a:t>
            </a:r>
            <a:r>
              <a:rPr lang="en-US" dirty="0" smtClean="0"/>
              <a:t>0</a:t>
            </a:r>
            <a:r>
              <a:rPr lang="zh-CN" altLang="en-US" dirty="0" smtClean="0"/>
              <a:t>）；而元素</a:t>
            </a:r>
            <a:r>
              <a:rPr lang="en-US" dirty="0" smtClean="0"/>
              <a:t>2</a:t>
            </a:r>
            <a:r>
              <a:rPr lang="zh-CN" altLang="en-US" dirty="0" smtClean="0"/>
              <a:t>则包含了两个以</a:t>
            </a:r>
            <a:r>
              <a:rPr lang="en-US" dirty="0" smtClean="0"/>
              <a:t>4</a:t>
            </a:r>
            <a:r>
              <a:rPr lang="zh-CN" altLang="en-US" dirty="0" smtClean="0"/>
              <a:t>个页面为大小的空闲页面块，第</a:t>
            </a:r>
            <a:r>
              <a:rPr lang="en-US" dirty="0" smtClean="0"/>
              <a:t>1</a:t>
            </a:r>
            <a:r>
              <a:rPr lang="zh-CN" altLang="en-US" dirty="0" smtClean="0"/>
              <a:t>个页面块的起始编号为</a:t>
            </a:r>
            <a:r>
              <a:rPr lang="en-US" dirty="0" smtClean="0"/>
              <a:t>4</a:t>
            </a:r>
            <a:r>
              <a:rPr lang="zh-CN" altLang="en-US" dirty="0" smtClean="0"/>
              <a:t>，而第</a:t>
            </a:r>
            <a:r>
              <a:rPr lang="en-US" dirty="0" smtClean="0"/>
              <a:t>2</a:t>
            </a:r>
            <a:r>
              <a:rPr lang="zh-CN" altLang="en-US" dirty="0" smtClean="0"/>
              <a:t>个页面块的起始编号为</a:t>
            </a:r>
            <a:r>
              <a:rPr lang="en-US" dirty="0" smtClean="0"/>
              <a:t>56</a:t>
            </a:r>
            <a:r>
              <a:rPr lang="zh-CN" altLang="en-US" dirty="0" smtClean="0"/>
              <a:t>。</a:t>
            </a:r>
          </a:p>
          <a:p>
            <a:pPr fontAlgn="ctr"/>
            <a:r>
              <a:rPr lang="zh-CN" altLang="en-US" dirty="0" smtClean="0"/>
              <a:t>（</a:t>
            </a:r>
            <a:r>
              <a:rPr lang="en-US" dirty="0" smtClean="0"/>
              <a:t>2</a:t>
            </a:r>
            <a:r>
              <a:rPr lang="zh-CN" altLang="en-US" dirty="0" smtClean="0"/>
              <a:t>）</a:t>
            </a:r>
            <a:r>
              <a:rPr lang="en-US" dirty="0" smtClean="0"/>
              <a:t>slab</a:t>
            </a:r>
            <a:endParaRPr lang="zh-CN" altLang="en-US" dirty="0" smtClean="0"/>
          </a:p>
          <a:p>
            <a:r>
              <a:rPr lang="en-US" dirty="0" smtClean="0"/>
              <a:t>slab</a:t>
            </a:r>
            <a:r>
              <a:rPr lang="zh-CN" altLang="en-US" dirty="0" smtClean="0"/>
              <a:t>中引入了对象这个概念，所谓对象就是存放一组数据结构的内存区，其方法就是构造函数或</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存储管理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zh-CN" altLang="en-US" dirty="0" smtClean="0"/>
              <a:t>者析构函数，构造函数用于初始化数据结构所在的内存区，而析构函数收回相应的内存区。但为了便于理解，也可以把对象直接看做内核的数据结构。为了避免重复初始化对象，</a:t>
            </a:r>
            <a:r>
              <a:rPr lang="en-US" dirty="0" smtClean="0"/>
              <a:t>slab</a:t>
            </a:r>
            <a:r>
              <a:rPr lang="zh-CN" altLang="en-US" dirty="0" smtClean="0"/>
              <a:t>分配模式并不丢弃已分配的对象，而是释放但把它们依然保留在内存中。当以后又要请求分配同一对象时，就可以从内存获取而不用进行初始化，这就是引入</a:t>
            </a:r>
            <a:r>
              <a:rPr lang="en-US" dirty="0" smtClean="0"/>
              <a:t>slab</a:t>
            </a:r>
            <a:r>
              <a:rPr lang="zh-CN" altLang="en-US" dirty="0" smtClean="0"/>
              <a:t>的基本思想。</a:t>
            </a:r>
          </a:p>
          <a:p>
            <a:pPr fontAlgn="ctr"/>
            <a:r>
              <a:rPr lang="zh-CN" altLang="en-US" dirty="0" smtClean="0"/>
              <a:t>（</a:t>
            </a:r>
            <a:r>
              <a:rPr lang="en-US" dirty="0" smtClean="0"/>
              <a:t>3</a:t>
            </a:r>
            <a:r>
              <a:rPr lang="zh-CN" altLang="en-US" dirty="0" smtClean="0"/>
              <a:t>）缓冲区</a:t>
            </a:r>
          </a:p>
          <a:p>
            <a:pPr fontAlgn="ctr"/>
            <a:r>
              <a:rPr lang="zh-CN" altLang="en-US" dirty="0" smtClean="0"/>
              <a:t>每个缓冲区还有一个轮转锁（</a:t>
            </a:r>
            <a:r>
              <a:rPr lang="en-US" dirty="0" smtClean="0"/>
              <a:t>spinlock</a:t>
            </a:r>
            <a:r>
              <a:rPr lang="zh-CN" altLang="en-US" dirty="0" smtClean="0"/>
              <a:t>），在对链表进行修改时用这个轮转锁进行同步。</a:t>
            </a:r>
          </a:p>
          <a:p>
            <a:pPr fontAlgn="ctr"/>
            <a:r>
              <a:rPr lang="zh-CN" altLang="en-US" dirty="0" smtClean="0"/>
              <a:t>缓冲区只有在以下两个条件都成立的时候才能分配到</a:t>
            </a:r>
            <a:r>
              <a:rPr lang="en-US" dirty="0" smtClean="0"/>
              <a:t>slab</a:t>
            </a:r>
            <a:r>
              <a:rPr lang="zh-CN" altLang="en-US" dirty="0" smtClean="0"/>
              <a:t>：</a:t>
            </a:r>
          </a:p>
          <a:p>
            <a:pPr fontAlgn="ctr"/>
            <a:r>
              <a:rPr lang="zh-CN" altLang="en-US" dirty="0" smtClean="0"/>
              <a:t>① 已发出一个分配新对象的请求；</a:t>
            </a:r>
          </a:p>
          <a:p>
            <a:pPr fontAlgn="ctr"/>
            <a:r>
              <a:rPr lang="zh-CN" altLang="en-US" dirty="0" smtClean="0"/>
              <a:t>② 缓冲区不包含任何空闲对象。</a:t>
            </a:r>
          </a:p>
          <a:p>
            <a:pPr fontAlgn="ctr"/>
            <a:r>
              <a:rPr lang="zh-CN" altLang="en-US" dirty="0" smtClean="0"/>
              <a:t>在内核中当初始化开销不大的数据结构可以合用一个通用的缓冲区。</a:t>
            </a:r>
          </a:p>
          <a:p>
            <a:r>
              <a:rPr lang="zh-CN" altLang="en-US" dirty="0" smtClean="0"/>
              <a:t>当一个数据结构的使用根本不频繁时，或其大小不足一个页面时，而应该调用</a:t>
            </a:r>
            <a:r>
              <a:rPr lang="en-US" dirty="0" err="1" smtClean="0"/>
              <a:t>kmallo</a:t>
            </a:r>
            <a:r>
              <a:rPr lang="en-US" dirty="0" smtClean="0"/>
              <a:t>()</a:t>
            </a:r>
            <a:r>
              <a:rPr lang="zh-CN" altLang="en-US" dirty="0" smtClean="0"/>
              <a:t>进行分配。如果数据结构的大小接近一个页面，则干脆通过</a:t>
            </a:r>
            <a:r>
              <a:rPr lang="en-US" dirty="0" err="1" smtClean="0"/>
              <a:t>alloc_page</a:t>
            </a:r>
            <a:r>
              <a:rPr lang="en-US" dirty="0" smtClean="0"/>
              <a:t>()</a:t>
            </a:r>
            <a:r>
              <a:rPr lang="zh-CN" altLang="en-US" dirty="0" smtClean="0"/>
              <a:t>为之分配一个页面。</a:t>
            </a:r>
            <a:endParaRPr lang="en-US" altLang="zh-CN" dirty="0" smtClean="0"/>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fontAlgn="ctr"/>
            <a:r>
              <a:rPr lang="zh-CN" altLang="en-US" dirty="0" smtClean="0"/>
              <a:t>（</a:t>
            </a:r>
            <a:r>
              <a:rPr lang="en-US" dirty="0" smtClean="0"/>
              <a:t>4</a:t>
            </a:r>
            <a:r>
              <a:rPr lang="zh-CN" altLang="en-US" dirty="0" smtClean="0"/>
              <a:t>）地址映射机制</a:t>
            </a:r>
          </a:p>
          <a:p>
            <a:pPr fontAlgn="ctr"/>
            <a:r>
              <a:rPr lang="zh-CN" altLang="en-US" dirty="0" smtClean="0"/>
              <a:t>地址映射就是建立几种存储媒介（内存，辅存，虚存）间的关联，完成地址间的相互转换，它既包括磁盘文件到虚拟内存的映射，也包括虚拟内存到物理内存的映射。图</a:t>
            </a:r>
            <a:r>
              <a:rPr lang="en-US" dirty="0" smtClean="0"/>
              <a:t>5-9</a:t>
            </a:r>
            <a:r>
              <a:rPr lang="zh-CN" altLang="en-US" dirty="0" smtClean="0"/>
              <a:t>所示为内存地址区间的操作集。</a:t>
            </a:r>
          </a:p>
          <a:p>
            <a:pPr fontAlgn="ctr"/>
            <a:r>
              <a:rPr lang="zh-CN" altLang="en-US" dirty="0" smtClean="0"/>
              <a:t>（</a:t>
            </a:r>
            <a:r>
              <a:rPr lang="en-US" dirty="0" smtClean="0"/>
              <a:t>5</a:t>
            </a:r>
            <a:r>
              <a:rPr lang="zh-CN" altLang="en-US" dirty="0" smtClean="0"/>
              <a:t>）进程的虚拟空间</a:t>
            </a:r>
          </a:p>
          <a:p>
            <a:pPr fontAlgn="ctr"/>
            <a:r>
              <a:rPr lang="zh-CN" altLang="en-US" dirty="0" smtClean="0"/>
              <a:t>图</a:t>
            </a:r>
            <a:r>
              <a:rPr lang="en-US" dirty="0" smtClean="0"/>
              <a:t>5-10</a:t>
            </a:r>
            <a:r>
              <a:rPr lang="zh-CN" altLang="en-US" dirty="0" smtClean="0"/>
              <a:t>所示为进程虚拟空间的划分，从图中可以看出，堆栈区间位于进程虚拟空间的顶部，运行时由顶向下延伸。数据和代码区间位于虚拟空间的底部，运行时不向上延伸。中间的空洞是进程在运行时可以动态分配的空间（也叫做动态内存）。</a:t>
            </a:r>
            <a:endParaRPr lang="en-US" altLang="zh-CN" dirty="0" smtClean="0"/>
          </a:p>
          <a:p>
            <a:pPr fontAlgn="ctr"/>
            <a:r>
              <a:rPr lang="zh-CN" altLang="en-US" dirty="0" smtClean="0"/>
              <a:t>（</a:t>
            </a:r>
            <a:r>
              <a:rPr lang="en-US" dirty="0" smtClean="0"/>
              <a:t>6</a:t>
            </a:r>
            <a:r>
              <a:rPr lang="zh-CN" altLang="en-US" dirty="0" smtClean="0"/>
              <a:t>）页故障的产生</a:t>
            </a:r>
          </a:p>
          <a:p>
            <a:pPr fontAlgn="ctr"/>
            <a:r>
              <a:rPr lang="zh-CN" altLang="en-US" dirty="0" smtClean="0"/>
              <a:t>见故障的产生有以下</a:t>
            </a:r>
            <a:r>
              <a:rPr lang="en-US" dirty="0" smtClean="0"/>
              <a:t>3</a:t>
            </a:r>
            <a:r>
              <a:rPr lang="zh-CN" altLang="en-US" dirty="0" smtClean="0"/>
              <a:t>种情况。</a:t>
            </a:r>
          </a:p>
          <a:p>
            <a:pPr fontAlgn="ctr"/>
            <a:r>
              <a:rPr lang="zh-CN" altLang="en-US" dirty="0" smtClean="0"/>
              <a:t>① 程序出现错误，如向随机物理内存中写入数据，或页错误发生在</a:t>
            </a:r>
            <a:r>
              <a:rPr lang="en-US" dirty="0" smtClean="0"/>
              <a:t>TASK_SIZE</a:t>
            </a:r>
            <a:r>
              <a:rPr lang="zh-CN" altLang="en-US" dirty="0" smtClean="0"/>
              <a:t>（</a:t>
            </a:r>
            <a:r>
              <a:rPr lang="en-US" dirty="0" smtClean="0"/>
              <a:t>3G</a:t>
            </a:r>
            <a:r>
              <a:rPr lang="zh-CN" altLang="en-US" dirty="0" smtClean="0"/>
              <a:t>）的范围外，这些情况下，虚拟地址无效，</a:t>
            </a:r>
            <a:r>
              <a:rPr lang="en-US" dirty="0" smtClean="0"/>
              <a:t>Linux</a:t>
            </a:r>
            <a:r>
              <a:rPr lang="zh-CN" altLang="en-US" dirty="0" smtClean="0"/>
              <a:t>将向进程发送</a:t>
            </a:r>
            <a:r>
              <a:rPr lang="en-US" dirty="0" smtClean="0"/>
              <a:t>SIGSEGV</a:t>
            </a:r>
            <a:r>
              <a:rPr lang="zh-CN" altLang="en-US" dirty="0" smtClean="0"/>
              <a:t>信号终止进程的运行。</a:t>
            </a:r>
          </a:p>
          <a:p>
            <a:pPr fontAlgn="ctr"/>
            <a:endParaRPr lang="zh-CN" altLang="en-US" dirty="0" smtClean="0"/>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fontAlgn="ctr"/>
            <a:r>
              <a:rPr lang="zh-CN" altLang="en-US" dirty="0" smtClean="0"/>
              <a:t>② 虚拟地址有效，但其所对应的页当前不在物理内存中，即缺页错误，这时操作系统必须从磁盘映像或交换文件（次页被换出）中将其装入物理内存。</a:t>
            </a:r>
          </a:p>
          <a:p>
            <a:pPr fontAlgn="ctr"/>
            <a:r>
              <a:rPr lang="zh-CN" altLang="en-US" dirty="0" smtClean="0"/>
              <a:t>③ 要访问的虚拟地址被写保护，即保护错误，这时，操作系统必须判断：如果是用户进程正在写当前进程的地址空间，则发</a:t>
            </a:r>
            <a:r>
              <a:rPr lang="en-US" dirty="0" smtClean="0"/>
              <a:t>SIGSEGV</a:t>
            </a:r>
            <a:r>
              <a:rPr lang="zh-CN" altLang="en-US" dirty="0" smtClean="0"/>
              <a:t>信号并终止进程的运行：如果错误发生在一面旧的共享页上时，则处理方法有所不同，也就是要对这一共享页进行复制，这要使用写时复制（</a:t>
            </a:r>
            <a:r>
              <a:rPr lang="en-US" dirty="0" smtClean="0"/>
              <a:t>Copy On </a:t>
            </a:r>
            <a:r>
              <a:rPr lang="en-US" dirty="0" err="1" smtClean="0"/>
              <a:t>Wrlte</a:t>
            </a:r>
            <a:r>
              <a:rPr lang="zh-CN" altLang="en-US" dirty="0" smtClean="0"/>
              <a:t>，</a:t>
            </a:r>
            <a:r>
              <a:rPr lang="en-US" dirty="0" smtClean="0"/>
              <a:t>COW</a:t>
            </a:r>
            <a:r>
              <a:rPr lang="zh-CN" altLang="en-US" dirty="0" smtClean="0"/>
              <a:t>）技术。</a:t>
            </a:r>
          </a:p>
          <a:p>
            <a:pPr fontAlgn="ctr"/>
            <a:r>
              <a:rPr lang="zh-CN" altLang="en-US" dirty="0" smtClean="0"/>
              <a:t>（</a:t>
            </a:r>
            <a:r>
              <a:rPr lang="en-US" dirty="0" smtClean="0"/>
              <a:t>7</a:t>
            </a:r>
            <a:r>
              <a:rPr lang="zh-CN" altLang="en-US" dirty="0" smtClean="0"/>
              <a:t>）交换机制</a:t>
            </a:r>
          </a:p>
          <a:p>
            <a:pPr fontAlgn="ctr"/>
            <a:r>
              <a:rPr lang="zh-CN" altLang="en-US" dirty="0" smtClean="0"/>
              <a:t>当物理内存出现不足时，</a:t>
            </a:r>
            <a:r>
              <a:rPr lang="en-US" dirty="0" smtClean="0"/>
              <a:t>Linux</a:t>
            </a:r>
            <a:r>
              <a:rPr lang="zh-CN" altLang="en-US" dirty="0" smtClean="0"/>
              <a:t>内存管理子系统需要释放部分物理内存页面。这一任务由内核的交换守护进程</a:t>
            </a:r>
            <a:r>
              <a:rPr lang="en-US" dirty="0" err="1" smtClean="0"/>
              <a:t>kswapd</a:t>
            </a:r>
            <a:r>
              <a:rPr lang="zh-CN" altLang="en-US" dirty="0" smtClean="0"/>
              <a:t>完成，该内核守护进程实际是一个内核线程，它在内核初始化时启动，并周期地运行。它的任务就是保证系统中具有足够的空闲页面，从而使内存管理子系统能够有效运行。</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fontAlgn="ctr"/>
            <a:r>
              <a:rPr lang="zh-CN" altLang="en-US" dirty="0" smtClean="0"/>
              <a:t>例如，在时间要求比较紧急的实时系统中，不宜采用页面交换机制，因为它使程序在执行时间上有了较大的不确定性。因此，</a:t>
            </a:r>
            <a:r>
              <a:rPr lang="en-US" dirty="0" smtClean="0"/>
              <a:t>Linux</a:t>
            </a:r>
            <a:r>
              <a:rPr lang="zh-CN" altLang="en-US" dirty="0" smtClean="0"/>
              <a:t>给用户提供了一种选择，可以通过命令或系统调用开启或关闭交换机制。</a:t>
            </a:r>
          </a:p>
          <a:p>
            <a:pPr fontAlgn="ctr"/>
            <a:r>
              <a:rPr lang="zh-CN" altLang="en-US" dirty="0" smtClean="0"/>
              <a:t>实际上只有与用户空间建立了映射的物理页面才会被交换出去，而内核空间中内核所占的页面则常驻内存。内核调用</a:t>
            </a:r>
            <a:r>
              <a:rPr lang="en-US" dirty="0" err="1" smtClean="0"/>
              <a:t>kmalloc</a:t>
            </a:r>
            <a:r>
              <a:rPr lang="en-US" dirty="0" smtClean="0"/>
              <a:t>()</a:t>
            </a:r>
            <a:r>
              <a:rPr lang="zh-CN" altLang="en-US" dirty="0" smtClean="0"/>
              <a:t>、</a:t>
            </a:r>
            <a:r>
              <a:rPr lang="en-US" dirty="0" err="1" smtClean="0"/>
              <a:t>vmalloc</a:t>
            </a:r>
            <a:r>
              <a:rPr lang="en-US" dirty="0" smtClean="0"/>
              <a:t>()</a:t>
            </a:r>
            <a:r>
              <a:rPr lang="zh-CN" altLang="en-US" dirty="0" smtClean="0"/>
              <a:t>或</a:t>
            </a:r>
            <a:r>
              <a:rPr lang="en-US" dirty="0" err="1" smtClean="0"/>
              <a:t>alloc_page</a:t>
            </a:r>
            <a:r>
              <a:rPr lang="en-US" dirty="0" smtClean="0"/>
              <a:t>()</a:t>
            </a:r>
            <a:r>
              <a:rPr lang="zh-CN" altLang="en-US" dirty="0" smtClean="0"/>
              <a:t>分配的页面在使用完之后会立即释放。</a:t>
            </a:r>
          </a:p>
          <a:p>
            <a:pPr fontAlgn="ctr"/>
            <a:r>
              <a:rPr lang="zh-CN" altLang="en-US" dirty="0" smtClean="0"/>
              <a:t>页面交换策略如下：</a:t>
            </a:r>
          </a:p>
          <a:p>
            <a:pPr fontAlgn="ctr"/>
            <a:r>
              <a:rPr lang="zh-CN" altLang="en-US" dirty="0" smtClean="0"/>
              <a:t>策略一：需要时才交换；</a:t>
            </a:r>
          </a:p>
          <a:p>
            <a:pPr fontAlgn="ctr"/>
            <a:r>
              <a:rPr lang="zh-CN" altLang="en-US" dirty="0" smtClean="0"/>
              <a:t>策略二：系统空闲时交换；</a:t>
            </a:r>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fontAlgn="ctr"/>
            <a:r>
              <a:rPr lang="zh-CN" altLang="en-US" dirty="0" smtClean="0"/>
              <a:t>策略三：换出但不立即释放；</a:t>
            </a:r>
          </a:p>
          <a:p>
            <a:pPr fontAlgn="ctr"/>
            <a:r>
              <a:rPr lang="zh-CN" altLang="en-US" dirty="0" smtClean="0"/>
              <a:t>策略四：把页面换出推迟到不能再推迟为止。</a:t>
            </a:r>
          </a:p>
          <a:p>
            <a:pPr fontAlgn="ctr"/>
            <a:r>
              <a:rPr lang="zh-CN" altLang="en-US" dirty="0" smtClean="0"/>
              <a:t>下面对物理页面的换入换出给出一个概要描述。</a:t>
            </a:r>
          </a:p>
          <a:p>
            <a:pPr fontAlgn="ctr"/>
            <a:r>
              <a:rPr lang="zh-CN" altLang="en-US" dirty="0" smtClean="0"/>
              <a:t>① 释放页面。如果一个页面变为空闲可用，就把该页面的</a:t>
            </a:r>
            <a:r>
              <a:rPr lang="en-US" dirty="0" smtClean="0"/>
              <a:t>page</a:t>
            </a:r>
            <a:r>
              <a:rPr lang="zh-CN" altLang="en-US" dirty="0" smtClean="0"/>
              <a:t>结构链入某个页面管理区（</a:t>
            </a:r>
            <a:r>
              <a:rPr lang="en-US" dirty="0" smtClean="0"/>
              <a:t>zone</a:t>
            </a:r>
            <a:r>
              <a:rPr lang="zh-CN" altLang="en-US" dirty="0" smtClean="0"/>
              <a:t>）的空闲队列</a:t>
            </a:r>
            <a:r>
              <a:rPr lang="en-US" dirty="0" err="1" smtClean="0"/>
              <a:t>free_area</a:t>
            </a:r>
            <a:r>
              <a:rPr lang="zh-CN" altLang="en-US" dirty="0" smtClean="0"/>
              <a:t>，同时页面的使用计数</a:t>
            </a:r>
            <a:r>
              <a:rPr lang="en-US" dirty="0" smtClean="0"/>
              <a:t>count</a:t>
            </a:r>
            <a:r>
              <a:rPr lang="zh-CN" altLang="en-US" dirty="0" smtClean="0"/>
              <a:t>减</a:t>
            </a:r>
            <a:r>
              <a:rPr lang="en-US" dirty="0" smtClean="0"/>
              <a:t>1</a:t>
            </a:r>
            <a:r>
              <a:rPr lang="zh-CN" altLang="en-US" dirty="0" smtClean="0"/>
              <a:t>。</a:t>
            </a:r>
          </a:p>
          <a:p>
            <a:pPr fontAlgn="ctr"/>
            <a:r>
              <a:rPr lang="zh-CN" altLang="en-US" dirty="0" smtClean="0"/>
              <a:t>② 分配页面。调用</a:t>
            </a:r>
            <a:r>
              <a:rPr lang="en-US" dirty="0" smtClean="0"/>
              <a:t>_</a:t>
            </a:r>
            <a:r>
              <a:rPr lang="en-US" dirty="0" err="1" smtClean="0"/>
              <a:t>alloc_pages</a:t>
            </a:r>
            <a:r>
              <a:rPr lang="en-US" dirty="0" smtClean="0"/>
              <a:t>()</a:t>
            </a:r>
            <a:r>
              <a:rPr lang="zh-CN" altLang="en-US" dirty="0" smtClean="0"/>
              <a:t>或</a:t>
            </a:r>
            <a:r>
              <a:rPr lang="en-US" dirty="0" smtClean="0"/>
              <a:t>_</a:t>
            </a:r>
            <a:r>
              <a:rPr lang="en-US" dirty="0" err="1" smtClean="0"/>
              <a:t>get_free_page</a:t>
            </a:r>
            <a:r>
              <a:rPr lang="en-US" dirty="0" smtClean="0"/>
              <a:t>()</a:t>
            </a:r>
            <a:r>
              <a:rPr lang="zh-CN" altLang="en-US" dirty="0" smtClean="0"/>
              <a:t>从某个空闲队列分配内存页面，并将其页面使用计数器</a:t>
            </a:r>
            <a:r>
              <a:rPr lang="en-US" dirty="0" smtClean="0"/>
              <a:t>count</a:t>
            </a:r>
            <a:r>
              <a:rPr lang="zh-CN" altLang="en-US" dirty="0" smtClean="0"/>
              <a:t>置为</a:t>
            </a:r>
            <a:r>
              <a:rPr lang="en-US" dirty="0" smtClean="0"/>
              <a:t>1</a:t>
            </a:r>
            <a:r>
              <a:rPr lang="zh-CN" altLang="en-US" dirty="0" smtClean="0"/>
              <a:t>。</a:t>
            </a:r>
          </a:p>
          <a:p>
            <a:pPr fontAlgn="ctr"/>
            <a:r>
              <a:rPr lang="zh-CN" altLang="en-US" dirty="0" smtClean="0"/>
              <a:t>③ 活跃状态。已分配的页面处于活跃状态，该页面的数据结构</a:t>
            </a:r>
            <a:r>
              <a:rPr lang="en-US" dirty="0" smtClean="0"/>
              <a:t>page</a:t>
            </a:r>
            <a:r>
              <a:rPr lang="zh-CN" altLang="en-US" dirty="0" smtClean="0"/>
              <a:t>通过其队列头结构</a:t>
            </a:r>
            <a:r>
              <a:rPr lang="en-US" dirty="0" err="1" smtClean="0"/>
              <a:t>lru</a:t>
            </a:r>
            <a:r>
              <a:rPr lang="zh-CN" altLang="en-US" dirty="0" smtClean="0"/>
              <a:t>链入活跃页面队列</a:t>
            </a:r>
            <a:r>
              <a:rPr lang="en-US" dirty="0" err="1" smtClean="0"/>
              <a:t>active_list</a:t>
            </a:r>
            <a:r>
              <a:rPr lang="zh-CN" altLang="en-US" dirty="0" smtClean="0"/>
              <a:t>，并且在进程地址空间中至少有一个页与该页面之间建立了映射关系。</a:t>
            </a: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存储管理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1082660"/>
          </a:xfrm>
        </p:spPr>
        <p:txBody>
          <a:bodyPr>
            <a:normAutofit/>
          </a:bodyPr>
          <a:lstStyle/>
          <a:p>
            <a:r>
              <a:rPr lang="zh-CN" altLang="en-US" dirty="0" smtClean="0"/>
              <a:t>嵌入式操作系统</a:t>
            </a:r>
            <a:endParaRPr lang="zh-CN" altLang="en-US" dirty="0"/>
          </a:p>
        </p:txBody>
      </p:sp>
      <p:sp>
        <p:nvSpPr>
          <p:cNvPr id="7" name="内容占位符 6"/>
          <p:cNvSpPr>
            <a:spLocks noGrp="1"/>
          </p:cNvSpPr>
          <p:nvPr>
            <p:ph idx="1"/>
          </p:nvPr>
        </p:nvSpPr>
        <p:spPr>
          <a:xfrm>
            <a:off x="457200" y="1481328"/>
            <a:ext cx="8229600" cy="4876630"/>
          </a:xfrm>
        </p:spPr>
        <p:txBody>
          <a:bodyPr>
            <a:normAutofit fontScale="77500" lnSpcReduction="20000"/>
          </a:bodyPr>
          <a:lstStyle/>
          <a:p>
            <a:pPr fontAlgn="ctr"/>
            <a:r>
              <a:rPr lang="zh-CN" altLang="en-US" dirty="0" smtClean="0"/>
              <a:t>⑥ 强稳定性，弱交互性。嵌入式系统一旦开始运行就不需要用户过多的干预，这就要求负责系统管理的嵌入式操作系统具有较强的稳定性。嵌入式操作系统的用户接口一般不提供操作命令，它通过系统调用命令向用户程序提供服务。</a:t>
            </a:r>
          </a:p>
          <a:p>
            <a:pPr fontAlgn="ctr"/>
            <a:r>
              <a:rPr lang="zh-CN" altLang="en-US" dirty="0" smtClean="0"/>
              <a:t>⑦ 固化代码。在嵌入系统中，嵌入式操作系统和应用软件被固化在嵌入式系统计算机的</a:t>
            </a:r>
            <a:r>
              <a:rPr lang="en-US" dirty="0" smtClean="0"/>
              <a:t>ROM</a:t>
            </a:r>
            <a:r>
              <a:rPr lang="zh-CN" altLang="en-US" dirty="0" smtClean="0"/>
              <a:t>中。辅助存储器在嵌入式系统中很少使用，因此，嵌入式操作系统的文件管理功能应该能够很容易地拆卸，而用各种内存文件系统。</a:t>
            </a:r>
          </a:p>
          <a:p>
            <a:pPr fontAlgn="ctr"/>
            <a:r>
              <a:rPr lang="zh-CN" altLang="en-US" dirty="0" smtClean="0"/>
              <a:t>⑧ 更好的硬件适应性，也就是良好的移植性。</a:t>
            </a:r>
          </a:p>
          <a:p>
            <a:pPr fontAlgn="ctr"/>
            <a:r>
              <a:rPr lang="zh-CN" altLang="en-US" dirty="0" smtClean="0"/>
              <a:t>嵌入式操作系统与嵌入式系统密不可分。嵌入式系统主要由嵌入式微处理器、外围硬件设备、嵌入式操作系统以及用户的应用程序</a:t>
            </a:r>
            <a:r>
              <a:rPr lang="en-US" dirty="0" smtClean="0"/>
              <a:t>4</a:t>
            </a:r>
            <a:r>
              <a:rPr lang="zh-CN" altLang="en-US" dirty="0" smtClean="0"/>
              <a:t>个部分组成。国外嵌入式操作系统已经从简单走向成熟，主要有</a:t>
            </a:r>
            <a:r>
              <a:rPr lang="en-US" dirty="0" err="1" smtClean="0"/>
              <a:t>VxWorks</a:t>
            </a:r>
            <a:r>
              <a:rPr lang="zh-CN" altLang="en-US" dirty="0" smtClean="0"/>
              <a:t>、</a:t>
            </a:r>
            <a:r>
              <a:rPr lang="en-US" dirty="0" smtClean="0"/>
              <a:t>QNX</a:t>
            </a:r>
            <a:r>
              <a:rPr lang="zh-CN" altLang="en-US" dirty="0" smtClean="0"/>
              <a:t>、</a:t>
            </a:r>
            <a:r>
              <a:rPr lang="en-US" dirty="0" smtClean="0"/>
              <a:t>Palm OS</a:t>
            </a:r>
            <a:r>
              <a:rPr lang="zh-CN" altLang="en-US" dirty="0" smtClean="0"/>
              <a:t>、</a:t>
            </a:r>
            <a:r>
              <a:rPr lang="en-US" dirty="0" smtClean="0"/>
              <a:t>Windows CE</a:t>
            </a:r>
            <a:r>
              <a:rPr lang="zh-CN" altLang="en-US" dirty="0" smtClean="0"/>
              <a:t>等。国内的嵌入式操作系统研究开发有</a:t>
            </a:r>
            <a:r>
              <a:rPr lang="en-US" dirty="0" smtClean="0"/>
              <a:t>2</a:t>
            </a:r>
            <a:r>
              <a:rPr lang="zh-CN" altLang="en-US" dirty="0" smtClean="0"/>
              <a:t>种类型，一类是基于国外操作系统二次开发完成的，如海信的基于</a:t>
            </a:r>
            <a:r>
              <a:rPr lang="en-US" dirty="0" smtClean="0"/>
              <a:t>Windows CE</a:t>
            </a:r>
            <a:r>
              <a:rPr lang="zh-CN" altLang="en-US" dirty="0" smtClean="0"/>
              <a:t>的机顶盒系统；另一类是中国自主开发的嵌入式操作系统，如凯思集团公司自主研制开发的嵌入式操作系统</a:t>
            </a:r>
            <a:r>
              <a:rPr lang="en-US" dirty="0" err="1" smtClean="0"/>
              <a:t>Hopen</a:t>
            </a:r>
            <a:r>
              <a:rPr lang="en-US" dirty="0" smtClean="0"/>
              <a:t> OS</a:t>
            </a:r>
            <a:r>
              <a:rPr lang="zh-CN" altLang="en-US" dirty="0" smtClean="0"/>
              <a:t>（“女娲计划”）等。</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fontAlgn="ctr"/>
            <a:r>
              <a:rPr lang="zh-CN" altLang="en-US" dirty="0" smtClean="0"/>
              <a:t>④ 不活跃“脏”状态。处于该状态的页面其</a:t>
            </a:r>
            <a:r>
              <a:rPr lang="en-US" dirty="0" smtClean="0"/>
              <a:t>page</a:t>
            </a:r>
            <a:r>
              <a:rPr lang="zh-CN" altLang="en-US" dirty="0" smtClean="0"/>
              <a:t>结构通过其队列头结构</a:t>
            </a:r>
            <a:r>
              <a:rPr lang="en-US" dirty="0" err="1" smtClean="0"/>
              <a:t>lru</a:t>
            </a:r>
            <a:r>
              <a:rPr lang="zh-CN" altLang="en-US" dirty="0" smtClean="0"/>
              <a:t>链入不活跃“脏”页面队列</a:t>
            </a:r>
            <a:r>
              <a:rPr lang="en-US" dirty="0" err="1" smtClean="0"/>
              <a:t>inactive_dirty_list</a:t>
            </a:r>
            <a:r>
              <a:rPr lang="zh-CN" altLang="en-US" dirty="0" smtClean="0"/>
              <a:t>，并且原则是任何进程的页面表项不再指向该页面，也就是说，断开页面的映射，同时把页面的使用计数</a:t>
            </a:r>
            <a:r>
              <a:rPr lang="en-US" dirty="0" smtClean="0"/>
              <a:t>count</a:t>
            </a:r>
            <a:r>
              <a:rPr lang="zh-CN" altLang="en-US" dirty="0" smtClean="0"/>
              <a:t>减</a:t>
            </a:r>
            <a:r>
              <a:rPr lang="en-US" dirty="0" smtClean="0"/>
              <a:t>1</a:t>
            </a:r>
            <a:r>
              <a:rPr lang="zh-CN" altLang="en-US" dirty="0" smtClean="0"/>
              <a:t>。</a:t>
            </a:r>
          </a:p>
          <a:p>
            <a:pPr fontAlgn="ctr"/>
            <a:r>
              <a:rPr lang="zh-CN" altLang="en-US" dirty="0" smtClean="0"/>
              <a:t>⑤ 将不活跃“脏”页面的内容写到交换区，并将该页面的</a:t>
            </a:r>
            <a:r>
              <a:rPr lang="en-US" dirty="0" smtClean="0"/>
              <a:t>page</a:t>
            </a:r>
            <a:r>
              <a:rPr lang="zh-CN" altLang="en-US" dirty="0" smtClean="0"/>
              <a:t>结构从不活跃“脏”页面队列</a:t>
            </a:r>
            <a:r>
              <a:rPr lang="en-US" dirty="0" err="1" smtClean="0"/>
              <a:t>inactive_dirty_list</a:t>
            </a:r>
            <a:r>
              <a:rPr lang="zh-CN" altLang="en-US" dirty="0" smtClean="0"/>
              <a:t>转移到不活跃“干净”页面队列，准备被回收。</a:t>
            </a:r>
          </a:p>
          <a:p>
            <a:pPr fontAlgn="ctr"/>
            <a:r>
              <a:rPr lang="zh-CN" altLang="en-US" dirty="0" smtClean="0"/>
              <a:t>⑥ 不活跃“干净”状态。页面</a:t>
            </a:r>
            <a:r>
              <a:rPr lang="en-US" dirty="0" smtClean="0"/>
              <a:t>page</a:t>
            </a:r>
            <a:r>
              <a:rPr lang="zh-CN" altLang="en-US" dirty="0" smtClean="0"/>
              <a:t>结构通过其队列头结构</a:t>
            </a:r>
            <a:r>
              <a:rPr lang="en-US" dirty="0" err="1" smtClean="0"/>
              <a:t>lru</a:t>
            </a:r>
            <a:r>
              <a:rPr lang="zh-CN" altLang="en-US" dirty="0" smtClean="0"/>
              <a:t>链入某个不活跃“干净”页面队列，每个页顶管理区都有一个不活跃“干净”页面队列</a:t>
            </a:r>
            <a:r>
              <a:rPr lang="en-US" dirty="0" err="1" smtClean="0"/>
              <a:t>inactive_dirty_list</a:t>
            </a:r>
            <a:r>
              <a:rPr lang="zh-CN" altLang="en-US" dirty="0" smtClean="0"/>
              <a:t>。</a:t>
            </a:r>
          </a:p>
          <a:p>
            <a:pPr fontAlgn="ctr"/>
            <a:r>
              <a:rPr lang="zh-CN" altLang="en-US" dirty="0" smtClean="0"/>
              <a:t>⑦ 如果在转入不活跃状态以后的一段时间内，页面又受到访问，则又转入活跃状态并恢复映射。</a:t>
            </a:r>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⑧ 当需要时，就从“干净”页面队列中回收页面，或者把页面链入到空闲队列，或者直接进行分配。</a:t>
            </a:r>
          </a:p>
          <a:p>
            <a:pPr fontAlgn="ctr"/>
            <a:r>
              <a:rPr lang="en-US" dirty="0" smtClean="0"/>
              <a:t>Linux</a:t>
            </a:r>
            <a:r>
              <a:rPr lang="zh-CN" altLang="en-US" dirty="0" smtClean="0"/>
              <a:t>内存管理子系统将每个交换空间的大小限制在</a:t>
            </a:r>
            <a:r>
              <a:rPr lang="en-US" dirty="0" smtClean="0"/>
              <a:t>127MB</a:t>
            </a:r>
            <a:r>
              <a:rPr lang="zh-CN" altLang="en-US" dirty="0" smtClean="0"/>
              <a:t>（实际为（</a:t>
            </a:r>
            <a:r>
              <a:rPr lang="en-US" dirty="0" smtClean="0"/>
              <a:t>4096.10</a:t>
            </a:r>
            <a:r>
              <a:rPr lang="zh-CN" altLang="en-US" dirty="0" smtClean="0"/>
              <a:t>）</a:t>
            </a:r>
            <a:r>
              <a:rPr lang="en-US" dirty="0" smtClean="0"/>
              <a:t>*8* 4096 = 133890048 Byte = 127.6875MB</a:t>
            </a:r>
            <a:r>
              <a:rPr lang="zh-CN" altLang="en-US" dirty="0" smtClean="0"/>
              <a:t>）。可以在系统中同时使用</a:t>
            </a:r>
            <a:r>
              <a:rPr lang="en-US" dirty="0" smtClean="0"/>
              <a:t>16</a:t>
            </a:r>
            <a:r>
              <a:rPr lang="zh-CN" altLang="en-US" dirty="0" smtClean="0"/>
              <a:t>个交换空间，从而使交换空间总量达到</a:t>
            </a:r>
            <a:r>
              <a:rPr lang="en-US" dirty="0" smtClean="0"/>
              <a:t>2GB</a:t>
            </a:r>
            <a:r>
              <a:rPr lang="zh-CN" altLang="en-US" dirty="0" smtClean="0"/>
              <a:t>。</a:t>
            </a:r>
          </a:p>
          <a:p>
            <a:pPr fontAlgn="ctr"/>
            <a:r>
              <a:rPr lang="zh-CN" altLang="en-US" dirty="0" smtClean="0"/>
              <a:t>（</a:t>
            </a:r>
            <a:r>
              <a:rPr lang="en-US" dirty="0" smtClean="0"/>
              <a:t>8</a:t>
            </a:r>
            <a:r>
              <a:rPr lang="zh-CN" altLang="en-US" dirty="0" smtClean="0"/>
              <a:t>）</a:t>
            </a:r>
            <a:r>
              <a:rPr lang="en-US" dirty="0" smtClean="0"/>
              <a:t>Linux</a:t>
            </a:r>
            <a:r>
              <a:rPr lang="zh-CN" altLang="en-US" dirty="0" smtClean="0"/>
              <a:t>中新页框的分配方案</a:t>
            </a:r>
          </a:p>
          <a:p>
            <a:pPr fontAlgn="ctr"/>
            <a:r>
              <a:rPr lang="zh-CN" altLang="en-US" dirty="0" smtClean="0"/>
              <a:t>请求调页（</a:t>
            </a:r>
            <a:r>
              <a:rPr lang="en-US" dirty="0" smtClean="0"/>
              <a:t>demand paging</a:t>
            </a:r>
            <a:r>
              <a:rPr lang="zh-CN" altLang="en-US" dirty="0" smtClean="0"/>
              <a:t>）：这是在类似</a:t>
            </a:r>
            <a:r>
              <a:rPr lang="en-US" dirty="0" smtClean="0"/>
              <a:t>UNIX</a:t>
            </a:r>
            <a:r>
              <a:rPr lang="zh-CN" altLang="en-US" dirty="0" smtClean="0"/>
              <a:t>的操作系统中使用较为普遍的一种动态内存分配技术。所谓动态内存分配技术就是指进程运行所需要的页框不是一开始就全部分配给进程，而是当内核执行进程的一个指令所需的页面不在内存时，再由</a:t>
            </a:r>
            <a:r>
              <a:rPr lang="en-US" dirty="0" smtClean="0"/>
              <a:t>CPU</a:t>
            </a:r>
            <a:r>
              <a:rPr lang="zh-CN" altLang="en-US" dirty="0" smtClean="0"/>
              <a:t>的控制单元引起一个缺页异常，这时再由异常处理程序调入内存。</a:t>
            </a:r>
          </a:p>
          <a:p>
            <a:pPr fontAlgn="ctr"/>
            <a:r>
              <a:rPr lang="zh-CN" altLang="en-US" dirty="0" smtClean="0"/>
              <a:t>写时复制（</a:t>
            </a:r>
            <a:r>
              <a:rPr lang="en-US" dirty="0" err="1" smtClean="0"/>
              <a:t>copy_on_write</a:t>
            </a:r>
            <a:r>
              <a:rPr lang="zh-CN" altLang="en-US" dirty="0" smtClean="0"/>
              <a:t>）：把一个页面标记为只读，而把代表它的</a:t>
            </a:r>
            <a:r>
              <a:rPr lang="en-US" dirty="0" smtClean="0"/>
              <a:t>VMA</a:t>
            </a:r>
            <a:r>
              <a:rPr lang="zh-CN" altLang="en-US" dirty="0" smtClean="0"/>
              <a:t>标记为可写。因此任何对页面的写操作都会造成页面写访问异常，同样会引起缺页中断。</a:t>
            </a: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存储管理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376672"/>
          </a:xfrm>
        </p:spPr>
        <p:txBody>
          <a:bodyPr>
            <a:normAutofit/>
          </a:bodyPr>
          <a:lstStyle/>
          <a:p>
            <a:pPr fontAlgn="ctr"/>
            <a:r>
              <a:rPr lang="zh-CN" altLang="en-US" dirty="0" smtClean="0"/>
              <a:t>（</a:t>
            </a:r>
            <a:r>
              <a:rPr lang="en-US" dirty="0" smtClean="0"/>
              <a:t>9</a:t>
            </a:r>
            <a:r>
              <a:rPr lang="zh-CN" altLang="en-US" dirty="0" smtClean="0"/>
              <a:t>）缓冲区高速缓存</a:t>
            </a:r>
          </a:p>
          <a:p>
            <a:pPr fontAlgn="ctr"/>
            <a:r>
              <a:rPr lang="zh-CN" altLang="en-US" dirty="0" smtClean="0"/>
              <a:t>缓冲区高速缓存由设备标识号和块标号索引，因此可以快速找出数据块。</a:t>
            </a:r>
          </a:p>
          <a:p>
            <a:pPr fontAlgn="ctr"/>
            <a:r>
              <a:rPr lang="zh-CN" altLang="en-US" dirty="0" smtClean="0"/>
              <a:t>缓冲区高速缓存的大小可以变化。当需要新缓冲区而现在又没有可用的缓冲区时，就按需分配页面。</a:t>
            </a:r>
          </a:p>
          <a:p>
            <a:pPr fontAlgn="ctr"/>
            <a:r>
              <a:rPr lang="zh-CN" altLang="en-US" dirty="0" smtClean="0"/>
              <a:t>当把一个数据写入文件时，内核将把数据写入内存缓冲区，而不是直接写入磁盘。由于使用了缓冲技术，因此有可能出现这种情况，写磁盘的命令已经返回，但实际的写入磁盘的操作还未执行。</a:t>
            </a:r>
          </a:p>
          <a:p>
            <a:pPr fontAlgn="ctr"/>
            <a:r>
              <a:rPr lang="zh-CN" altLang="en-US" dirty="0" smtClean="0"/>
              <a:t>哈希线性表中的指针代表一个链表，该链表所包含的所有节点均具有</a:t>
            </a:r>
            <a:endParaRPr lang="en-US" altLang="zh-CN" dirty="0" smtClean="0"/>
          </a:p>
        </p:txBody>
      </p:sp>
      <p:sp>
        <p:nvSpPr>
          <p:cNvPr id="2" name="标题 1"/>
          <p:cNvSpPr>
            <a:spLocks noGrp="1"/>
          </p:cNvSpPr>
          <p:nvPr>
            <p:ph type="title"/>
          </p:nvPr>
        </p:nvSpPr>
        <p:spPr/>
        <p:txBody>
          <a:bodyPr>
            <a:normAutofit/>
          </a:bodyPr>
          <a:lstStyle/>
          <a:p>
            <a:r>
              <a:rPr lang="zh-CN" altLang="en-US" dirty="0" smtClean="0"/>
              <a:t>存储管理 </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fontAlgn="ctr"/>
            <a:r>
              <a:rPr lang="zh-CN" altLang="en-US" dirty="0" smtClean="0"/>
              <a:t>相同的哈希值，在该链表中查找可访问到指定的数据。</a:t>
            </a:r>
          </a:p>
          <a:p>
            <a:r>
              <a:rPr lang="zh-CN" altLang="en-US" dirty="0" smtClean="0"/>
              <a:t>图</a:t>
            </a:r>
            <a:r>
              <a:rPr lang="en-US" dirty="0" smtClean="0"/>
              <a:t>5-13</a:t>
            </a:r>
            <a:r>
              <a:rPr lang="zh-CN" altLang="en-US" dirty="0" smtClean="0"/>
              <a:t>为</a:t>
            </a:r>
            <a:r>
              <a:rPr lang="en-US" dirty="0" smtClean="0"/>
              <a:t>Linux</a:t>
            </a:r>
            <a:r>
              <a:rPr lang="zh-CN" altLang="en-US" dirty="0" smtClean="0"/>
              <a:t>页面缓存示意图，为随着映像的读取和执行，页面缓存中的内容可自给增多，这时，</a:t>
            </a:r>
            <a:r>
              <a:rPr lang="en-US" dirty="0" smtClean="0"/>
              <a:t>Linux</a:t>
            </a:r>
            <a:r>
              <a:rPr lang="zh-CN" altLang="en-US" dirty="0" smtClean="0"/>
              <a:t>可移走不再需要的页面。当系统中可用的物理内存量变小时，</a:t>
            </a:r>
            <a:r>
              <a:rPr lang="en-US" dirty="0" smtClean="0"/>
              <a:t>Linux</a:t>
            </a:r>
            <a:r>
              <a:rPr lang="zh-CN" altLang="en-US" dirty="0" smtClean="0"/>
              <a:t>也会通过缩小页面缓存的大小而释放更多的物理内存页面。</a:t>
            </a:r>
            <a:endParaRPr lang="en-US" altLang="zh-CN" dirty="0" smtClean="0"/>
          </a:p>
          <a:p>
            <a:pPr fontAlgn="ctr"/>
            <a:r>
              <a:rPr lang="zh-CN" altLang="en-US" dirty="0" smtClean="0"/>
              <a:t>在</a:t>
            </a:r>
            <a:r>
              <a:rPr lang="en-US" dirty="0" smtClean="0"/>
              <a:t>Linux</a:t>
            </a:r>
            <a:r>
              <a:rPr lang="zh-CN" altLang="en-US" dirty="0" smtClean="0"/>
              <a:t>中刷新机制（包括</a:t>
            </a:r>
            <a:r>
              <a:rPr lang="en-US" dirty="0" smtClean="0"/>
              <a:t>TLB</a:t>
            </a:r>
            <a:r>
              <a:rPr lang="zh-CN" altLang="en-US" dirty="0" smtClean="0"/>
              <a:t>的刷新和缓存的刷新）主要完成以下两项工作。</a:t>
            </a:r>
          </a:p>
          <a:p>
            <a:pPr fontAlgn="ctr"/>
            <a:r>
              <a:rPr lang="zh-CN" altLang="en-US" dirty="0" smtClean="0"/>
              <a:t>① 保证在任何时刻内存管理硬件所看到的进程的内核映射与内核页表一致。</a:t>
            </a:r>
          </a:p>
          <a:p>
            <a:r>
              <a:rPr lang="zh-CN" altLang="en-US" dirty="0" smtClean="0"/>
              <a:t>② 如果负责内存管理的内核代码对用户进程页进行了修改，那么用户进程在被允许继续执行前必须在缓存中看到正确的数据。</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存储管理 </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4876630"/>
          </a:xfrm>
        </p:spPr>
        <p:txBody>
          <a:bodyPr>
            <a:normAutofit fontScale="77500" lnSpcReduction="20000"/>
          </a:bodyPr>
          <a:lstStyle/>
          <a:p>
            <a:r>
              <a:rPr lang="en-US" b="1" dirty="0" smtClean="0"/>
              <a:t>1</a:t>
            </a:r>
            <a:r>
              <a:rPr lang="zh-CN" altLang="en-US" b="1" dirty="0" smtClean="0"/>
              <a:t>．</a:t>
            </a:r>
            <a:r>
              <a:rPr lang="en-US" b="1" dirty="0" smtClean="0"/>
              <a:t>Linux</a:t>
            </a:r>
            <a:r>
              <a:rPr lang="zh-CN" altLang="en-US" b="1" dirty="0" smtClean="0"/>
              <a:t>文件系统简介</a:t>
            </a:r>
          </a:p>
          <a:p>
            <a:pPr fontAlgn="ctr"/>
            <a:r>
              <a:rPr lang="en-US" dirty="0" smtClean="0"/>
              <a:t>Linux</a:t>
            </a:r>
            <a:r>
              <a:rPr lang="zh-CN" altLang="en-US" dirty="0" smtClean="0"/>
              <a:t>支持多种文件系统，包括</a:t>
            </a:r>
            <a:r>
              <a:rPr lang="en-US" dirty="0" smtClean="0"/>
              <a:t>ext2</a:t>
            </a:r>
            <a:r>
              <a:rPr lang="zh-CN" altLang="en-US" dirty="0" smtClean="0"/>
              <a:t>、</a:t>
            </a:r>
            <a:r>
              <a:rPr lang="en-US" dirty="0" smtClean="0"/>
              <a:t>ext3</a:t>
            </a:r>
            <a:r>
              <a:rPr lang="zh-CN" altLang="en-US" dirty="0" smtClean="0"/>
              <a:t>、</a:t>
            </a:r>
            <a:r>
              <a:rPr lang="en-US" dirty="0" err="1" smtClean="0"/>
              <a:t>vfat</a:t>
            </a:r>
            <a:r>
              <a:rPr lang="zh-CN" altLang="en-US" dirty="0" smtClean="0"/>
              <a:t>、</a:t>
            </a:r>
            <a:r>
              <a:rPr lang="en-US" dirty="0" err="1" smtClean="0"/>
              <a:t>ntfs</a:t>
            </a:r>
            <a:r>
              <a:rPr lang="zh-CN" altLang="en-US" dirty="0" smtClean="0"/>
              <a:t>、</a:t>
            </a:r>
            <a:r>
              <a:rPr lang="en-US" dirty="0" smtClean="0"/>
              <a:t>iso9660</a:t>
            </a:r>
            <a:r>
              <a:rPr lang="zh-CN" altLang="en-US" dirty="0" smtClean="0"/>
              <a:t>、</a:t>
            </a:r>
            <a:r>
              <a:rPr lang="en-US" dirty="0" err="1" smtClean="0"/>
              <a:t>jffs</a:t>
            </a:r>
            <a:r>
              <a:rPr lang="zh-CN" altLang="en-US" dirty="0" smtClean="0"/>
              <a:t>、</a:t>
            </a:r>
            <a:r>
              <a:rPr lang="en-US" dirty="0" err="1" smtClean="0"/>
              <a:t>romfs</a:t>
            </a:r>
            <a:r>
              <a:rPr lang="zh-CN" altLang="en-US" dirty="0" smtClean="0"/>
              <a:t>、</a:t>
            </a:r>
            <a:r>
              <a:rPr lang="en-US" dirty="0" err="1" smtClean="0"/>
              <a:t>nfs</a:t>
            </a:r>
            <a:r>
              <a:rPr lang="zh-CN" altLang="en-US" dirty="0" smtClean="0"/>
              <a:t>等，为了对各类文件系统进行统一管理，</a:t>
            </a:r>
            <a:r>
              <a:rPr lang="en-US" dirty="0" smtClean="0"/>
              <a:t>Linux</a:t>
            </a:r>
            <a:r>
              <a:rPr lang="zh-CN" altLang="en-US" dirty="0" smtClean="0"/>
              <a:t>引入了虚拟文件系统（</a:t>
            </a:r>
            <a:r>
              <a:rPr lang="en-US" dirty="0" smtClean="0"/>
              <a:t>Virtual File System</a:t>
            </a:r>
            <a:r>
              <a:rPr lang="zh-CN" altLang="en-US" dirty="0" smtClean="0"/>
              <a:t>，</a:t>
            </a:r>
            <a:r>
              <a:rPr lang="en-US" dirty="0" smtClean="0"/>
              <a:t>VFS</a:t>
            </a:r>
            <a:r>
              <a:rPr lang="zh-CN" altLang="en-US" dirty="0" smtClean="0"/>
              <a:t>），为各类文件系统提供一个统一的操作界面和应用编程接口。</a:t>
            </a:r>
            <a:r>
              <a:rPr lang="en-US" dirty="0" smtClean="0"/>
              <a:t>Linux</a:t>
            </a:r>
            <a:r>
              <a:rPr lang="zh-CN" altLang="en-US" dirty="0" smtClean="0"/>
              <a:t>操作系统下的文件系统结构如图</a:t>
            </a:r>
            <a:r>
              <a:rPr lang="en-US" dirty="0" smtClean="0"/>
              <a:t>5-15</a:t>
            </a:r>
            <a:r>
              <a:rPr lang="zh-CN" altLang="en-US" dirty="0" smtClean="0"/>
              <a:t>所示。</a:t>
            </a:r>
          </a:p>
          <a:p>
            <a:pPr fontAlgn="ctr"/>
            <a:r>
              <a:rPr lang="zh-CN" altLang="en-US" dirty="0" smtClean="0"/>
              <a:t>（</a:t>
            </a:r>
            <a:r>
              <a:rPr lang="en-US" dirty="0" smtClean="0"/>
              <a:t>1</a:t>
            </a:r>
            <a:r>
              <a:rPr lang="zh-CN" altLang="en-US" dirty="0" smtClean="0"/>
              <a:t>）虚拟文件系统</a:t>
            </a:r>
          </a:p>
          <a:p>
            <a:pPr fontAlgn="ctr"/>
            <a:r>
              <a:rPr lang="en-US" dirty="0" smtClean="0"/>
              <a:t>VFS</a:t>
            </a:r>
            <a:r>
              <a:rPr lang="zh-CN" altLang="en-US" dirty="0" smtClean="0"/>
              <a:t>是物理文件系统与服务之间的一个接口层，对用户程序隐去各种不同文件系统的实现细节，为用户程序提供一个统一、抽象、虚拟的文件系统界面。</a:t>
            </a:r>
            <a:r>
              <a:rPr lang="en-US" dirty="0" smtClean="0"/>
              <a:t>VFS</a:t>
            </a:r>
            <a:r>
              <a:rPr lang="zh-CN" altLang="en-US" dirty="0" smtClean="0"/>
              <a:t>对</a:t>
            </a:r>
            <a:r>
              <a:rPr lang="en-US" dirty="0" smtClean="0"/>
              <a:t>Linux</a:t>
            </a:r>
            <a:r>
              <a:rPr lang="zh-CN" altLang="en-US" dirty="0" smtClean="0"/>
              <a:t>的每个文件系统的所有细节进行抽象，使得不同的文件系统在</a:t>
            </a:r>
            <a:r>
              <a:rPr lang="en-US" dirty="0" smtClean="0"/>
              <a:t>Linux</a:t>
            </a:r>
            <a:r>
              <a:rPr lang="zh-CN" altLang="en-US" dirty="0" smtClean="0"/>
              <a:t>核心以及系统中运行的其他程序看来都是相同的。严格说来，</a:t>
            </a:r>
            <a:r>
              <a:rPr lang="en-US" dirty="0" smtClean="0"/>
              <a:t>VFS</a:t>
            </a:r>
            <a:r>
              <a:rPr lang="zh-CN" altLang="en-US" dirty="0" smtClean="0"/>
              <a:t>并不是一种实际的文件系统，它只存在于内存中，不存在于任何外存空间。</a:t>
            </a:r>
            <a:r>
              <a:rPr lang="en-US" dirty="0" smtClean="0"/>
              <a:t>VFS</a:t>
            </a:r>
            <a:r>
              <a:rPr lang="zh-CN" altLang="en-US" dirty="0" smtClean="0"/>
              <a:t>在系统启动时产生，在系统关闭时注销。</a:t>
            </a:r>
            <a:r>
              <a:rPr lang="en-US" dirty="0" smtClean="0"/>
              <a:t>VFS</a:t>
            </a:r>
            <a:r>
              <a:rPr lang="zh-CN" altLang="en-US" dirty="0" smtClean="0"/>
              <a:t>的作用就是屏蔽各类文件系统的差异，给用户、应用程序甚至</a:t>
            </a:r>
            <a:r>
              <a:rPr lang="en-US" dirty="0" smtClean="0"/>
              <a:t>Linux</a:t>
            </a:r>
            <a:r>
              <a:rPr lang="zh-CN" altLang="en-US" dirty="0" smtClean="0"/>
              <a:t>其他管理模块提供一个统一的界面。管理</a:t>
            </a:r>
            <a:r>
              <a:rPr lang="en-US" dirty="0" smtClean="0"/>
              <a:t>VFS</a:t>
            </a:r>
            <a:r>
              <a:rPr lang="zh-CN" altLang="en-US" dirty="0" smtClean="0"/>
              <a:t>数据结构的组成部分主要包括超级块和索引节点（</a:t>
            </a:r>
            <a:r>
              <a:rPr lang="en-US" dirty="0" err="1" smtClean="0"/>
              <a:t>inode</a:t>
            </a:r>
            <a:r>
              <a:rPr lang="zh-CN" altLang="en-US" dirty="0" smtClean="0"/>
              <a:t>）。</a:t>
            </a:r>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en-US" dirty="0" smtClean="0"/>
              <a:t>VFS</a:t>
            </a:r>
            <a:r>
              <a:rPr lang="zh-CN" altLang="en-US" dirty="0" smtClean="0"/>
              <a:t>的功能包括：</a:t>
            </a:r>
          </a:p>
          <a:p>
            <a:r>
              <a:rPr lang="en-US" dirty="0" smtClean="0"/>
              <a:t>●  </a:t>
            </a:r>
            <a:r>
              <a:rPr lang="zh-CN" altLang="en-US" dirty="0" smtClean="0"/>
              <a:t>记录可用的文件系统的类型；</a:t>
            </a:r>
          </a:p>
          <a:p>
            <a:r>
              <a:rPr lang="en-US" dirty="0" smtClean="0"/>
              <a:t>●  </a:t>
            </a:r>
            <a:r>
              <a:rPr lang="zh-CN" altLang="en-US" dirty="0" smtClean="0"/>
              <a:t>将设备同对应的文件系统联系起来；</a:t>
            </a:r>
          </a:p>
          <a:p>
            <a:r>
              <a:rPr lang="en-US" dirty="0" smtClean="0"/>
              <a:t>●  </a:t>
            </a:r>
            <a:r>
              <a:rPr lang="zh-CN" altLang="en-US" dirty="0" smtClean="0"/>
              <a:t>处理一些面向文件的通用操作。</a:t>
            </a:r>
          </a:p>
          <a:p>
            <a:pPr fontAlgn="ctr"/>
            <a:r>
              <a:rPr lang="zh-CN" altLang="en-US" dirty="0" smtClean="0"/>
              <a:t>文件系统由目录和文件构成。每个子目录或文件只能由唯一的</a:t>
            </a:r>
            <a:r>
              <a:rPr lang="en-US" dirty="0" err="1" smtClean="0"/>
              <a:t>inode</a:t>
            </a:r>
            <a:r>
              <a:rPr lang="zh-CN" altLang="en-US" dirty="0" smtClean="0"/>
              <a:t>描述。</a:t>
            </a:r>
            <a:r>
              <a:rPr lang="en-US" dirty="0" err="1" smtClean="0"/>
              <a:t>inode</a:t>
            </a:r>
            <a:r>
              <a:rPr lang="zh-CN" altLang="en-US" dirty="0" smtClean="0"/>
              <a:t>是</a:t>
            </a:r>
            <a:r>
              <a:rPr lang="en-US" dirty="0" smtClean="0"/>
              <a:t>Linux</a:t>
            </a:r>
            <a:r>
              <a:rPr lang="zh-CN" altLang="en-US" dirty="0" smtClean="0"/>
              <a:t>管理文件系统的最基本单位，也是文件系统连接任何目录、任何文件的桥梁。</a:t>
            </a:r>
            <a:r>
              <a:rPr lang="en-US" dirty="0" err="1" smtClean="0"/>
              <a:t>inode</a:t>
            </a:r>
            <a:r>
              <a:rPr lang="zh-CN" altLang="en-US" dirty="0" smtClean="0"/>
              <a:t>的内容取自物理设备上的文件系统，由文件系统指定的操作函数（</a:t>
            </a:r>
            <a:r>
              <a:rPr lang="en-US" dirty="0" err="1" smtClean="0"/>
              <a:t>i_op</a:t>
            </a:r>
            <a:r>
              <a:rPr lang="zh-CN" altLang="en-US" dirty="0" smtClean="0"/>
              <a:t>属性指定）填写。</a:t>
            </a:r>
            <a:r>
              <a:rPr lang="en-US" dirty="0" smtClean="0"/>
              <a:t>VFS </a:t>
            </a:r>
            <a:r>
              <a:rPr lang="en-US" dirty="0" err="1" smtClean="0"/>
              <a:t>inode</a:t>
            </a:r>
            <a:r>
              <a:rPr lang="zh-CN" altLang="en-US" dirty="0" smtClean="0"/>
              <a:t>只存在于内存中，可通过</a:t>
            </a:r>
            <a:r>
              <a:rPr lang="en-US" dirty="0" err="1" smtClean="0"/>
              <a:t>inode</a:t>
            </a:r>
            <a:r>
              <a:rPr lang="en-US" dirty="0" smtClean="0"/>
              <a:t> cache</a:t>
            </a:r>
            <a:r>
              <a:rPr lang="zh-CN" altLang="en-US" dirty="0" smtClean="0"/>
              <a:t>访问。</a:t>
            </a:r>
          </a:p>
          <a:p>
            <a:pPr fontAlgn="ctr"/>
            <a:r>
              <a:rPr lang="zh-CN" altLang="en-US" dirty="0" smtClean="0"/>
              <a:t>（</a:t>
            </a:r>
            <a:r>
              <a:rPr lang="en-US" dirty="0" smtClean="0"/>
              <a:t>2</a:t>
            </a:r>
            <a:r>
              <a:rPr lang="zh-CN" altLang="en-US" dirty="0" smtClean="0"/>
              <a:t>）嵌入式文件系统存储</a:t>
            </a:r>
          </a:p>
          <a:p>
            <a:pPr fontAlgn="ctr"/>
            <a:r>
              <a:rPr lang="en-US" dirty="0" smtClean="0"/>
              <a:t>Linux</a:t>
            </a:r>
            <a:r>
              <a:rPr lang="zh-CN" altLang="en-US" dirty="0" smtClean="0"/>
              <a:t>启动时，第一个必须挂载的是根文件系统，若系统不能从指定设备上挂载根文件系统，则系统会出错而退出启动。</a:t>
            </a:r>
            <a:r>
              <a:rPr lang="en-US" dirty="0" smtClean="0"/>
              <a:t>Linux</a:t>
            </a:r>
            <a:r>
              <a:rPr lang="zh-CN" altLang="en-US" dirty="0" smtClean="0"/>
              <a:t>启动之后可以自动或手动挂载其他的文件系统，因此，一个系统中可以同时存在不同的文件系统。</a:t>
            </a:r>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①</a:t>
            </a:r>
            <a:r>
              <a:rPr lang="en-US" dirty="0" smtClean="0"/>
              <a:t> ext2</a:t>
            </a:r>
            <a:r>
              <a:rPr lang="zh-CN" altLang="en-US" dirty="0" smtClean="0"/>
              <a:t>、</a:t>
            </a:r>
            <a:r>
              <a:rPr lang="en-US" dirty="0" smtClean="0"/>
              <a:t>ext3</a:t>
            </a:r>
            <a:r>
              <a:rPr lang="zh-CN" altLang="en-US" dirty="0" smtClean="0"/>
              <a:t>文件系统。这是专门为</a:t>
            </a:r>
            <a:r>
              <a:rPr lang="en-US" dirty="0" smtClean="0"/>
              <a:t>Linux</a:t>
            </a:r>
            <a:r>
              <a:rPr lang="zh-CN" altLang="en-US" dirty="0" smtClean="0"/>
              <a:t>设计的文件系统类型。每个文件系统由逻辑块的序列组成，一个逻辑盘空间一般划分为几个用途各不相同的部分，即引导块、超级块、</a:t>
            </a:r>
            <a:r>
              <a:rPr lang="en-US" dirty="0" err="1" smtClean="0"/>
              <a:t>inode</a:t>
            </a:r>
            <a:r>
              <a:rPr lang="zh-CN" altLang="en-US" dirty="0" smtClean="0"/>
              <a:t>区以及数据区。</a:t>
            </a:r>
          </a:p>
          <a:p>
            <a:r>
              <a:rPr lang="en-US" dirty="0" smtClean="0"/>
              <a:t>●  </a:t>
            </a:r>
            <a:r>
              <a:rPr lang="zh-CN" altLang="en-US" dirty="0" smtClean="0"/>
              <a:t>引导块：在文件系统的开头，通常为一个扇区，其中存放引导程序，用于读入并启动操作系统。</a:t>
            </a:r>
          </a:p>
          <a:p>
            <a:r>
              <a:rPr lang="en-US" dirty="0" smtClean="0"/>
              <a:t>●  </a:t>
            </a:r>
            <a:r>
              <a:rPr lang="zh-CN" altLang="en-US" dirty="0" smtClean="0"/>
              <a:t>超级块：用于记录文件系统的管理信息。特定的文件系统定义了特定的超级块。</a:t>
            </a:r>
          </a:p>
          <a:p>
            <a:r>
              <a:rPr lang="en-US" dirty="0" smtClean="0"/>
              <a:t>●  </a:t>
            </a:r>
            <a:r>
              <a:rPr lang="en-US" dirty="0" err="1" smtClean="0"/>
              <a:t>inode</a:t>
            </a:r>
            <a:r>
              <a:rPr lang="zh-CN" altLang="en-US" dirty="0" smtClean="0"/>
              <a:t>区：一个文件（或目录）占据一个索引节点。第</a:t>
            </a:r>
            <a:r>
              <a:rPr lang="en-US" dirty="0" smtClean="0"/>
              <a:t>1</a:t>
            </a:r>
            <a:r>
              <a:rPr lang="zh-CN" altLang="en-US" dirty="0" smtClean="0"/>
              <a:t>个索引节点是该文件系统的根节点，利用根节点，可以把几个文件系统挂在另一个文件系统的非叶节点上。</a:t>
            </a:r>
          </a:p>
          <a:p>
            <a:r>
              <a:rPr lang="en-US" dirty="0" smtClean="0"/>
              <a:t>●  </a:t>
            </a:r>
            <a:r>
              <a:rPr lang="zh-CN" altLang="en-US" dirty="0" smtClean="0"/>
              <a:t>数据区：存放文件数据或者管理数据（如一级间址块、二级间址块等）。</a:t>
            </a:r>
          </a:p>
          <a:p>
            <a:pPr fontAlgn="ctr"/>
            <a:r>
              <a:rPr lang="en-US" dirty="0" smtClean="0"/>
              <a:t>ext2</a:t>
            </a:r>
            <a:r>
              <a:rPr lang="zh-CN" altLang="en-US" dirty="0" smtClean="0"/>
              <a:t>是</a:t>
            </a:r>
            <a:r>
              <a:rPr lang="en-US" dirty="0" smtClean="0"/>
              <a:t>Linux</a:t>
            </a:r>
            <a:r>
              <a:rPr lang="zh-CN" altLang="en-US" dirty="0" smtClean="0"/>
              <a:t>中的一个可扩展的强有力的文件系统。通过</a:t>
            </a:r>
            <a:r>
              <a:rPr lang="en-US" dirty="0" smtClean="0"/>
              <a:t>VFS</a:t>
            </a:r>
            <a:r>
              <a:rPr lang="zh-CN" altLang="en-US" dirty="0" smtClean="0"/>
              <a:t>的超级块可以访问</a:t>
            </a:r>
            <a:r>
              <a:rPr lang="en-US" dirty="0" smtClean="0"/>
              <a:t>ext2</a:t>
            </a:r>
            <a:r>
              <a:rPr lang="zh-CN" altLang="en-US" dirty="0" smtClean="0"/>
              <a:t>的超级块，通过</a:t>
            </a:r>
            <a:r>
              <a:rPr lang="en-US" dirty="0" smtClean="0"/>
              <a:t>VFS</a:t>
            </a:r>
            <a:r>
              <a:rPr lang="zh-CN" altLang="en-US" dirty="0" smtClean="0"/>
              <a:t>的</a:t>
            </a:r>
            <a:r>
              <a:rPr lang="en-US" dirty="0" err="1" smtClean="0"/>
              <a:t>inode</a:t>
            </a:r>
            <a:r>
              <a:rPr lang="zh-CN" altLang="en-US" dirty="0" smtClean="0"/>
              <a:t>可以访问</a:t>
            </a:r>
            <a:r>
              <a:rPr lang="en-US" dirty="0" smtClean="0"/>
              <a:t>ext2</a:t>
            </a:r>
            <a:r>
              <a:rPr lang="zh-CN" altLang="en-US" dirty="0" smtClean="0"/>
              <a:t>的</a:t>
            </a:r>
            <a:r>
              <a:rPr lang="en-US" dirty="0" err="1" smtClean="0"/>
              <a:t>inode</a:t>
            </a:r>
            <a:r>
              <a:rPr lang="zh-CN" altLang="en-US" dirty="0" smtClean="0"/>
              <a:t>。</a:t>
            </a:r>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en-US" dirty="0" smtClean="0"/>
              <a:t>Linux swap</a:t>
            </a:r>
            <a:r>
              <a:rPr lang="zh-CN" altLang="en-US" dirty="0" smtClean="0"/>
              <a:t>是</a:t>
            </a:r>
            <a:r>
              <a:rPr lang="en-US" dirty="0" smtClean="0"/>
              <a:t>Linux</a:t>
            </a:r>
            <a:r>
              <a:rPr lang="zh-CN" altLang="en-US" dirty="0" smtClean="0"/>
              <a:t>中一种专门用于交换分区的</a:t>
            </a:r>
            <a:r>
              <a:rPr lang="en-US" dirty="0" smtClean="0"/>
              <a:t>swap</a:t>
            </a:r>
            <a:r>
              <a:rPr lang="zh-CN" altLang="en-US" dirty="0" smtClean="0"/>
              <a:t>文件系统。</a:t>
            </a:r>
            <a:r>
              <a:rPr lang="en-US" dirty="0" smtClean="0"/>
              <a:t>Linux</a:t>
            </a:r>
            <a:r>
              <a:rPr lang="zh-CN" altLang="en-US" dirty="0" smtClean="0"/>
              <a:t>是使用这一整个分区作为交换空间，一般这个</a:t>
            </a:r>
            <a:r>
              <a:rPr lang="en-US" dirty="0" smtClean="0"/>
              <a:t>swap</a:t>
            </a:r>
            <a:r>
              <a:rPr lang="zh-CN" altLang="en-US" dirty="0" smtClean="0"/>
              <a:t>格式的交换分区是主内存的</a:t>
            </a:r>
            <a:r>
              <a:rPr lang="en-US" dirty="0" smtClean="0"/>
              <a:t>2</a:t>
            </a:r>
            <a:r>
              <a:rPr lang="zh-CN" altLang="en-US" dirty="0" smtClean="0"/>
              <a:t>倍。在内存不够时，</a:t>
            </a:r>
            <a:r>
              <a:rPr lang="en-US" dirty="0" smtClean="0"/>
              <a:t>Linux</a:t>
            </a:r>
            <a:r>
              <a:rPr lang="zh-CN" altLang="en-US" dirty="0" smtClean="0"/>
              <a:t>会将部分数据写到交换分区上。</a:t>
            </a:r>
          </a:p>
          <a:p>
            <a:pPr fontAlgn="ctr"/>
            <a:r>
              <a:rPr lang="zh-CN" altLang="en-US" dirty="0" smtClean="0"/>
              <a:t>② 基于</a:t>
            </a:r>
            <a:r>
              <a:rPr lang="en-US" dirty="0" smtClean="0"/>
              <a:t>Flash</a:t>
            </a:r>
            <a:r>
              <a:rPr lang="zh-CN" altLang="en-US" dirty="0" smtClean="0"/>
              <a:t>的文件系统。</a:t>
            </a:r>
            <a:r>
              <a:rPr lang="en-US" dirty="0" smtClean="0"/>
              <a:t>Flash</a:t>
            </a:r>
            <a:r>
              <a:rPr lang="zh-CN" altLang="en-US" dirty="0" smtClean="0"/>
              <a:t>（闪存）作为嵌入式系统的主要存储媒介，有其自身的特性。</a:t>
            </a:r>
            <a:r>
              <a:rPr lang="en-US" dirty="0" smtClean="0"/>
              <a:t>Flash</a:t>
            </a:r>
            <a:r>
              <a:rPr lang="zh-CN" altLang="en-US" dirty="0" smtClean="0"/>
              <a:t>的写入操作只能把对应位置的</a:t>
            </a:r>
            <a:r>
              <a:rPr lang="en-US" dirty="0" smtClean="0"/>
              <a:t>1</a:t>
            </a:r>
            <a:r>
              <a:rPr lang="zh-CN" altLang="en-US" dirty="0" smtClean="0"/>
              <a:t>修改为</a:t>
            </a:r>
            <a:r>
              <a:rPr lang="en-US" dirty="0" smtClean="0"/>
              <a:t>0</a:t>
            </a:r>
            <a:r>
              <a:rPr lang="zh-CN" altLang="en-US" dirty="0" smtClean="0"/>
              <a:t>，而不能把</a:t>
            </a:r>
            <a:r>
              <a:rPr lang="en-US" dirty="0" smtClean="0"/>
              <a:t>0</a:t>
            </a:r>
            <a:r>
              <a:rPr lang="zh-CN" altLang="en-US" dirty="0" smtClean="0"/>
              <a:t>修改为</a:t>
            </a:r>
            <a:r>
              <a:rPr lang="en-US" dirty="0" smtClean="0"/>
              <a:t>1</a:t>
            </a:r>
            <a:r>
              <a:rPr lang="zh-CN" altLang="en-US" dirty="0" smtClean="0"/>
              <a:t>（擦除</a:t>
            </a:r>
            <a:r>
              <a:rPr lang="en-US" dirty="0" smtClean="0"/>
              <a:t>Flash</a:t>
            </a:r>
            <a:r>
              <a:rPr lang="zh-CN" altLang="en-US" dirty="0" smtClean="0"/>
              <a:t>就是把对应存储块的内容恢复为</a:t>
            </a:r>
            <a:r>
              <a:rPr lang="en-US" dirty="0" smtClean="0"/>
              <a:t>1</a:t>
            </a:r>
            <a:r>
              <a:rPr lang="zh-CN" altLang="en-US" dirty="0" smtClean="0"/>
              <a:t>），一般情况下，向</a:t>
            </a:r>
            <a:r>
              <a:rPr lang="en-US" dirty="0" smtClean="0"/>
              <a:t>Flash</a:t>
            </a:r>
            <a:r>
              <a:rPr lang="zh-CN" altLang="en-US" dirty="0" smtClean="0"/>
              <a:t>写入内容时，需要先擦除对应的存储区间，这种擦除是以块（</a:t>
            </a:r>
            <a:r>
              <a:rPr lang="en-US" dirty="0" smtClean="0"/>
              <a:t>block</a:t>
            </a:r>
            <a:r>
              <a:rPr lang="zh-CN" altLang="en-US" dirty="0" smtClean="0"/>
              <a:t>）为单位进行的。</a:t>
            </a:r>
          </a:p>
          <a:p>
            <a:pPr fontAlgn="ctr"/>
            <a:r>
              <a:rPr lang="zh-CN" altLang="en-US" dirty="0" smtClean="0"/>
              <a:t>闪存主要有</a:t>
            </a:r>
            <a:r>
              <a:rPr lang="en-US" dirty="0" smtClean="0"/>
              <a:t>NOR</a:t>
            </a:r>
            <a:r>
              <a:rPr lang="zh-CN" altLang="en-US" dirty="0" smtClean="0"/>
              <a:t>和</a:t>
            </a:r>
            <a:r>
              <a:rPr lang="en-US" dirty="0" smtClean="0"/>
              <a:t>NAND</a:t>
            </a:r>
            <a:r>
              <a:rPr lang="zh-CN" altLang="en-US" dirty="0" smtClean="0"/>
              <a:t>两种技术，其比较如表</a:t>
            </a:r>
            <a:r>
              <a:rPr lang="en-US" dirty="0" smtClean="0"/>
              <a:t>5-1</a:t>
            </a:r>
            <a:r>
              <a:rPr lang="zh-CN" altLang="en-US" dirty="0" smtClean="0"/>
              <a:t>所示。</a:t>
            </a:r>
            <a:r>
              <a:rPr lang="en-US" dirty="0" smtClean="0"/>
              <a:t>Flash</a:t>
            </a:r>
            <a:r>
              <a:rPr lang="zh-CN" altLang="en-US" dirty="0" smtClean="0"/>
              <a:t>存储器的擦写次数是有限的，</a:t>
            </a:r>
            <a:r>
              <a:rPr lang="en-US" dirty="0" smtClean="0"/>
              <a:t>NAND</a:t>
            </a:r>
            <a:r>
              <a:rPr lang="zh-CN" altLang="en-US" dirty="0" smtClean="0"/>
              <a:t>闪存还有特殊的硬件接口和读写时序。因此，必须针对</a:t>
            </a:r>
            <a:r>
              <a:rPr lang="en-US" dirty="0" smtClean="0"/>
              <a:t>Flash</a:t>
            </a:r>
            <a:r>
              <a:rPr lang="zh-CN" altLang="en-US" dirty="0" smtClean="0"/>
              <a:t>的硬件特性设计符合应用要求的文件系统，传统的文件系统如</a:t>
            </a:r>
            <a:r>
              <a:rPr lang="en-US" dirty="0" smtClean="0"/>
              <a:t>ext2</a:t>
            </a:r>
            <a:r>
              <a:rPr lang="zh-CN" altLang="en-US" dirty="0" smtClean="0"/>
              <a:t>等，用作</a:t>
            </a:r>
            <a:r>
              <a:rPr lang="en-US" dirty="0" smtClean="0"/>
              <a:t>Flash</a:t>
            </a:r>
            <a:r>
              <a:rPr lang="zh-CN" altLang="en-US" dirty="0" smtClean="0"/>
              <a:t>的文件系统会有诸多弊端。</a:t>
            </a:r>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文件系统</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28596" y="1428736"/>
            <a:ext cx="8162925" cy="3305175"/>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zh-CN" altLang="en-US" dirty="0" smtClean="0"/>
              <a:t>一块</a:t>
            </a:r>
            <a:r>
              <a:rPr lang="en-US" dirty="0" smtClean="0"/>
              <a:t>Flash</a:t>
            </a:r>
            <a:r>
              <a:rPr lang="zh-CN" altLang="en-US" dirty="0" smtClean="0"/>
              <a:t>芯片可以被划分为多个分区，各分区可以采用不同的文件系统。两块</a:t>
            </a:r>
            <a:r>
              <a:rPr lang="en-US" dirty="0" smtClean="0"/>
              <a:t>Flash</a:t>
            </a:r>
            <a:r>
              <a:rPr lang="zh-CN" altLang="en-US" dirty="0" smtClean="0"/>
              <a:t>芯片也可以合并为一个分区使用，采用一个文件系统，即文件系统是针对于存储器分区而言的，而非存储芯片。</a:t>
            </a:r>
          </a:p>
          <a:p>
            <a:pPr fontAlgn="ctr"/>
            <a:r>
              <a:rPr lang="en-US" dirty="0" smtClean="0"/>
              <a:t>a</a:t>
            </a:r>
            <a:r>
              <a:rPr lang="zh-CN" altLang="en-US" dirty="0" smtClean="0"/>
              <a:t>．</a:t>
            </a:r>
            <a:r>
              <a:rPr lang="en-US" dirty="0" smtClean="0"/>
              <a:t>jffs2</a:t>
            </a:r>
            <a:r>
              <a:rPr lang="zh-CN" altLang="en-US" dirty="0" smtClean="0"/>
              <a:t>：</a:t>
            </a:r>
            <a:r>
              <a:rPr lang="en-US" dirty="0" err="1" smtClean="0"/>
              <a:t>jffs</a:t>
            </a:r>
            <a:r>
              <a:rPr lang="zh-CN" altLang="en-US" dirty="0" smtClean="0"/>
              <a:t>文件系统最早是由瑞典</a:t>
            </a:r>
            <a:r>
              <a:rPr lang="en-US" dirty="0" smtClean="0"/>
              <a:t>Axis Communications</a:t>
            </a:r>
            <a:r>
              <a:rPr lang="zh-CN" altLang="en-US" dirty="0" smtClean="0"/>
              <a:t>公司基于</a:t>
            </a:r>
            <a:r>
              <a:rPr lang="en-US" dirty="0" smtClean="0"/>
              <a:t>Linux2.0</a:t>
            </a:r>
            <a:r>
              <a:rPr lang="zh-CN" altLang="en-US" dirty="0" smtClean="0"/>
              <a:t>的内核为嵌入式系统开发的文件系统。</a:t>
            </a:r>
            <a:r>
              <a:rPr lang="en-US" dirty="0" smtClean="0"/>
              <a:t>jffs2</a:t>
            </a:r>
            <a:r>
              <a:rPr lang="zh-CN" altLang="en-US" dirty="0" smtClean="0"/>
              <a:t>是</a:t>
            </a:r>
            <a:r>
              <a:rPr lang="en-US" dirty="0" err="1" smtClean="0"/>
              <a:t>RedHat</a:t>
            </a:r>
            <a:r>
              <a:rPr lang="zh-CN" altLang="en-US" dirty="0" smtClean="0"/>
              <a:t>公司基于</a:t>
            </a:r>
            <a:r>
              <a:rPr lang="en-US" dirty="0" err="1" smtClean="0"/>
              <a:t>jffs</a:t>
            </a:r>
            <a:r>
              <a:rPr lang="zh-CN" altLang="en-US" dirty="0" smtClean="0"/>
              <a:t>开发的闪存文件系统，最初是针对</a:t>
            </a:r>
            <a:r>
              <a:rPr lang="en-US" dirty="0" err="1" smtClean="0"/>
              <a:t>RedHat</a:t>
            </a:r>
            <a:r>
              <a:rPr lang="zh-CN" altLang="en-US" dirty="0" smtClean="0"/>
              <a:t>公司的嵌入式产品</a:t>
            </a:r>
            <a:r>
              <a:rPr lang="en-US" dirty="0" err="1" smtClean="0"/>
              <a:t>eCos</a:t>
            </a:r>
            <a:r>
              <a:rPr lang="zh-CN" altLang="en-US" dirty="0" smtClean="0"/>
              <a:t>开发的嵌入式文件系统，所以</a:t>
            </a:r>
            <a:r>
              <a:rPr lang="en-US" dirty="0" smtClean="0"/>
              <a:t>jffs2</a:t>
            </a:r>
            <a:r>
              <a:rPr lang="zh-CN" altLang="en-US" dirty="0" smtClean="0"/>
              <a:t>也可以用在</a:t>
            </a:r>
            <a:r>
              <a:rPr lang="en-US" dirty="0" smtClean="0"/>
              <a:t>Linux</a:t>
            </a:r>
            <a:r>
              <a:rPr lang="zh-CN" altLang="en-US" dirty="0" smtClean="0"/>
              <a:t>、</a:t>
            </a:r>
            <a:r>
              <a:rPr lang="en-US" dirty="0" err="1" smtClean="0"/>
              <a:t>uCLinux</a:t>
            </a:r>
            <a:r>
              <a:rPr lang="zh-CN" altLang="en-US" dirty="0" smtClean="0"/>
              <a:t>中。</a:t>
            </a:r>
          </a:p>
          <a:p>
            <a:pPr fontAlgn="ctr"/>
            <a:r>
              <a:rPr lang="en-US" dirty="0" smtClean="0"/>
              <a:t>jffs2</a:t>
            </a:r>
            <a:r>
              <a:rPr lang="zh-CN" altLang="en-US" dirty="0" smtClean="0"/>
              <a:t>主要用于</a:t>
            </a:r>
            <a:r>
              <a:rPr lang="en-US" dirty="0" smtClean="0"/>
              <a:t>NOR</a:t>
            </a:r>
            <a:r>
              <a:rPr lang="zh-CN" altLang="en-US" dirty="0" smtClean="0"/>
              <a:t>型闪存，基于</a:t>
            </a:r>
            <a:r>
              <a:rPr lang="en-US" dirty="0" smtClean="0"/>
              <a:t>MTD</a:t>
            </a:r>
            <a:r>
              <a:rPr lang="zh-CN" altLang="en-US" dirty="0" smtClean="0"/>
              <a:t>驱动层，是可读写的、支持数据压缩的、</a:t>
            </a:r>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设备、嵌入式操作系统以及用户的应用程序</a:t>
            </a:r>
            <a:r>
              <a:rPr lang="en-US" dirty="0" smtClean="0"/>
              <a:t>4</a:t>
            </a:r>
            <a:r>
              <a:rPr lang="zh-CN" altLang="en-US" dirty="0" smtClean="0"/>
              <a:t>个部分组成。国外嵌入式操作系统已经从简单走向成熟，主要有</a:t>
            </a:r>
            <a:r>
              <a:rPr lang="en-US" dirty="0" err="1" smtClean="0"/>
              <a:t>VxWorks</a:t>
            </a:r>
            <a:r>
              <a:rPr lang="zh-CN" altLang="en-US" dirty="0" smtClean="0"/>
              <a:t>、</a:t>
            </a:r>
            <a:r>
              <a:rPr lang="en-US" dirty="0" smtClean="0"/>
              <a:t>QNX</a:t>
            </a:r>
            <a:r>
              <a:rPr lang="zh-CN" altLang="en-US" dirty="0" smtClean="0"/>
              <a:t>、</a:t>
            </a:r>
            <a:r>
              <a:rPr lang="en-US" dirty="0" smtClean="0"/>
              <a:t>Palm OS</a:t>
            </a:r>
            <a:r>
              <a:rPr lang="zh-CN" altLang="en-US" dirty="0" smtClean="0"/>
              <a:t>、</a:t>
            </a:r>
            <a:r>
              <a:rPr lang="en-US" dirty="0" smtClean="0"/>
              <a:t>Windows CE</a:t>
            </a:r>
            <a:r>
              <a:rPr lang="zh-CN" altLang="en-US" dirty="0" smtClean="0"/>
              <a:t>等。国内的嵌入式操作系统研究开发有</a:t>
            </a:r>
            <a:r>
              <a:rPr lang="en-US" dirty="0" smtClean="0"/>
              <a:t>2</a:t>
            </a:r>
            <a:r>
              <a:rPr lang="zh-CN" altLang="en-US" dirty="0" smtClean="0"/>
              <a:t>种类型，一类是基于国外操作系统二次开发完成的，如海信的基于</a:t>
            </a:r>
            <a:r>
              <a:rPr lang="en-US" dirty="0" smtClean="0"/>
              <a:t>Windows CE</a:t>
            </a:r>
            <a:r>
              <a:rPr lang="zh-CN" altLang="en-US" dirty="0" smtClean="0"/>
              <a:t>的机顶盒系统；另一类是中国自主开发的嵌入式操作系统，如凯思集团公司自主研制开发的嵌入式操作系统</a:t>
            </a:r>
            <a:r>
              <a:rPr lang="en-US" dirty="0" err="1" smtClean="0"/>
              <a:t>Hopen</a:t>
            </a:r>
            <a:r>
              <a:rPr lang="en-US" dirty="0" smtClean="0"/>
              <a:t> OS</a:t>
            </a:r>
            <a:r>
              <a:rPr lang="zh-CN" altLang="en-US" dirty="0" smtClean="0"/>
              <a:t>（“女娲计划”）等。</a:t>
            </a:r>
          </a:p>
          <a:p>
            <a:endParaRPr lang="zh-CN" altLang="en-US" dirty="0"/>
          </a:p>
        </p:txBody>
      </p:sp>
      <p:sp>
        <p:nvSpPr>
          <p:cNvPr id="2" name="标题 1"/>
          <p:cNvSpPr>
            <a:spLocks noGrp="1"/>
          </p:cNvSpPr>
          <p:nvPr>
            <p:ph type="title"/>
          </p:nvPr>
        </p:nvSpPr>
        <p:spPr/>
        <p:txBody>
          <a:bodyPr>
            <a:normAutofit/>
          </a:bodyPr>
          <a:lstStyle/>
          <a:p>
            <a:r>
              <a:rPr lang="zh-CN" altLang="en-US" dirty="0" smtClean="0"/>
              <a:t>嵌入式操作系统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fontAlgn="ctr"/>
            <a:r>
              <a:rPr lang="zh-CN" altLang="en-US" dirty="0" smtClean="0"/>
              <a:t>基于哈希表的日志型文件系统，并提供崩溃</a:t>
            </a:r>
            <a:r>
              <a:rPr lang="en-US" dirty="0" smtClean="0"/>
              <a:t>/</a:t>
            </a:r>
            <a:r>
              <a:rPr lang="zh-CN" altLang="en-US" dirty="0" smtClean="0"/>
              <a:t>掉电安全保护，提供“写平衡”支持等。其缺点主要是当文件系统已满或接近满时，因为垃圾收集的关系而使</a:t>
            </a:r>
            <a:r>
              <a:rPr lang="en-US" dirty="0" smtClean="0"/>
              <a:t>jffs2</a:t>
            </a:r>
            <a:r>
              <a:rPr lang="zh-CN" altLang="en-US" dirty="0" smtClean="0"/>
              <a:t>的运行速度大大放慢。</a:t>
            </a:r>
          </a:p>
          <a:p>
            <a:pPr fontAlgn="ctr"/>
            <a:r>
              <a:rPr lang="zh-CN" altLang="en-US" dirty="0" smtClean="0"/>
              <a:t>目前</a:t>
            </a:r>
            <a:r>
              <a:rPr lang="en-US" dirty="0" smtClean="0"/>
              <a:t>jffs3</a:t>
            </a:r>
            <a:r>
              <a:rPr lang="zh-CN" altLang="en-US" dirty="0" smtClean="0"/>
              <a:t>正在开发中。</a:t>
            </a:r>
            <a:r>
              <a:rPr lang="en-US" dirty="0" err="1" smtClean="0"/>
              <a:t>jffsx</a:t>
            </a:r>
            <a:r>
              <a:rPr lang="zh-CN" altLang="en-US" dirty="0" smtClean="0"/>
              <a:t>不适合用于</a:t>
            </a:r>
            <a:r>
              <a:rPr lang="en-US" dirty="0" smtClean="0"/>
              <a:t>NAND</a:t>
            </a:r>
            <a:r>
              <a:rPr lang="zh-CN" altLang="en-US" dirty="0" smtClean="0"/>
              <a:t>闪存的原因主要是因为</a:t>
            </a:r>
            <a:r>
              <a:rPr lang="en-US" dirty="0" smtClean="0"/>
              <a:t>NAND</a:t>
            </a:r>
            <a:r>
              <a:rPr lang="zh-CN" altLang="en-US" dirty="0" smtClean="0"/>
              <a:t>闪存的容量一般较大，这样导致</a:t>
            </a:r>
            <a:r>
              <a:rPr lang="en-US" dirty="0" err="1" smtClean="0"/>
              <a:t>jffs</a:t>
            </a:r>
            <a:r>
              <a:rPr lang="zh-CN" altLang="en-US" dirty="0" smtClean="0"/>
              <a:t>为维护日志节点所占用的内存空间迅速增大，另外，</a:t>
            </a:r>
            <a:r>
              <a:rPr lang="en-US" dirty="0" err="1" smtClean="0"/>
              <a:t>jffsx</a:t>
            </a:r>
            <a:r>
              <a:rPr lang="zh-CN" altLang="en-US" dirty="0" smtClean="0"/>
              <a:t>文件系统在挂载时需要扫描整个</a:t>
            </a:r>
            <a:r>
              <a:rPr lang="en-US" dirty="0" smtClean="0"/>
              <a:t>Flash</a:t>
            </a:r>
            <a:r>
              <a:rPr lang="zh-CN" altLang="en-US" dirty="0" smtClean="0"/>
              <a:t>的内容，以找出所有的日志节点，建立文件结构，对于大容量的</a:t>
            </a:r>
            <a:r>
              <a:rPr lang="en-US" dirty="0" smtClean="0"/>
              <a:t>NAND</a:t>
            </a:r>
            <a:r>
              <a:rPr lang="zh-CN" altLang="en-US" dirty="0" smtClean="0"/>
              <a:t>闪存会耗费大量时间。</a:t>
            </a:r>
          </a:p>
          <a:p>
            <a:pPr fontAlgn="ctr"/>
            <a:r>
              <a:rPr lang="en-US" dirty="0" smtClean="0"/>
              <a:t>b</a:t>
            </a:r>
            <a:r>
              <a:rPr lang="zh-CN" altLang="en-US" dirty="0" smtClean="0"/>
              <a:t>．</a:t>
            </a:r>
            <a:r>
              <a:rPr lang="en-US" dirty="0" err="1" smtClean="0"/>
              <a:t>yaffs</a:t>
            </a:r>
            <a:r>
              <a:rPr lang="en-US" dirty="0" smtClean="0"/>
              <a:t>/yaffs2</a:t>
            </a:r>
            <a:r>
              <a:rPr lang="zh-CN" altLang="en-US" dirty="0" smtClean="0"/>
              <a:t>：</a:t>
            </a:r>
            <a:r>
              <a:rPr lang="en-US" dirty="0" err="1" smtClean="0"/>
              <a:t>yaffs</a:t>
            </a:r>
            <a:r>
              <a:rPr lang="en-US" dirty="0" smtClean="0"/>
              <a:t>/yaffs2</a:t>
            </a:r>
            <a:r>
              <a:rPr lang="zh-CN" altLang="en-US" dirty="0" smtClean="0"/>
              <a:t>是专为嵌入式系统使用</a:t>
            </a:r>
            <a:r>
              <a:rPr lang="en-US" dirty="0" smtClean="0"/>
              <a:t>NAND</a:t>
            </a:r>
            <a:r>
              <a:rPr lang="zh-CN" altLang="en-US" dirty="0" smtClean="0"/>
              <a:t>型闪存而设计的一种日志型文件系统。与</a:t>
            </a:r>
            <a:r>
              <a:rPr lang="en-US" dirty="0" smtClean="0"/>
              <a:t>jffs2</a:t>
            </a:r>
            <a:r>
              <a:rPr lang="zh-CN" altLang="en-US" dirty="0" smtClean="0"/>
              <a:t>相比，它减少了一些功能（如不支持数据压缩），所以速度更快，挂载时间很短，对内存的占用较小。另外，它还是跨平台的文件系统，除了</a:t>
            </a:r>
            <a:r>
              <a:rPr lang="en-US" dirty="0" smtClean="0"/>
              <a:t>Linux</a:t>
            </a:r>
            <a:r>
              <a:rPr lang="zh-CN" altLang="en-US" dirty="0" smtClean="0"/>
              <a:t>和</a:t>
            </a:r>
            <a:r>
              <a:rPr lang="en-US" dirty="0" err="1" smtClean="0"/>
              <a:t>eCos</a:t>
            </a:r>
            <a:r>
              <a:rPr lang="zh-CN" altLang="en-US" dirty="0" smtClean="0"/>
              <a:t>，还支持</a:t>
            </a:r>
            <a:r>
              <a:rPr lang="en-US" dirty="0" smtClean="0"/>
              <a:t>WinCE</a:t>
            </a:r>
            <a:r>
              <a:rPr lang="zh-CN" altLang="en-US" dirty="0" smtClean="0"/>
              <a:t>、</a:t>
            </a:r>
            <a:r>
              <a:rPr lang="en-US" dirty="0" err="1" smtClean="0"/>
              <a:t>pSOS</a:t>
            </a:r>
            <a:r>
              <a:rPr lang="zh-CN" altLang="en-US" dirty="0" smtClean="0"/>
              <a:t>和</a:t>
            </a:r>
            <a:r>
              <a:rPr lang="en-US" dirty="0" err="1" smtClean="0"/>
              <a:t>ThreadX</a:t>
            </a:r>
            <a:r>
              <a:rPr lang="zh-CN" altLang="en-US" dirty="0" smtClean="0"/>
              <a:t>等。</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fontAlgn="ctr"/>
            <a:r>
              <a:rPr lang="en-US" dirty="0" err="1" smtClean="0"/>
              <a:t>yaffs</a:t>
            </a:r>
            <a:r>
              <a:rPr lang="en-US" dirty="0" smtClean="0"/>
              <a:t>/yaffs2</a:t>
            </a:r>
            <a:r>
              <a:rPr lang="zh-CN" altLang="en-US" dirty="0" smtClean="0"/>
              <a:t>自带</a:t>
            </a:r>
            <a:r>
              <a:rPr lang="en-US" dirty="0" smtClean="0"/>
              <a:t>NAND</a:t>
            </a:r>
            <a:r>
              <a:rPr lang="zh-CN" altLang="en-US" dirty="0" smtClean="0"/>
              <a:t>芯片的驱动，并且为嵌入式系统提供了直接访问文件系统的</a:t>
            </a:r>
            <a:r>
              <a:rPr lang="en-US" dirty="0" smtClean="0"/>
              <a:t>API</a:t>
            </a:r>
            <a:r>
              <a:rPr lang="zh-CN" altLang="en-US" dirty="0" smtClean="0"/>
              <a:t>，用户可以不使用</a:t>
            </a:r>
            <a:r>
              <a:rPr lang="en-US" dirty="0" smtClean="0"/>
              <a:t>Linux</a:t>
            </a:r>
            <a:r>
              <a:rPr lang="zh-CN" altLang="en-US" dirty="0" smtClean="0"/>
              <a:t>中的</a:t>
            </a:r>
            <a:r>
              <a:rPr lang="en-US" dirty="0" smtClean="0"/>
              <a:t>MTD</a:t>
            </a:r>
            <a:r>
              <a:rPr lang="zh-CN" altLang="en-US" dirty="0" smtClean="0"/>
              <a:t>与</a:t>
            </a:r>
            <a:r>
              <a:rPr lang="en-US" dirty="0" smtClean="0"/>
              <a:t>VFS</a:t>
            </a:r>
            <a:r>
              <a:rPr lang="zh-CN" altLang="en-US" dirty="0" smtClean="0"/>
              <a:t>，直接对文件系统操作。当然，</a:t>
            </a:r>
            <a:r>
              <a:rPr lang="en-US" dirty="0" err="1" smtClean="0"/>
              <a:t>yaffs</a:t>
            </a:r>
            <a:r>
              <a:rPr lang="zh-CN" altLang="en-US" dirty="0" smtClean="0"/>
              <a:t>也可与</a:t>
            </a:r>
            <a:r>
              <a:rPr lang="en-US" dirty="0" smtClean="0"/>
              <a:t>MTD</a:t>
            </a:r>
            <a:r>
              <a:rPr lang="zh-CN" altLang="en-US" dirty="0" smtClean="0"/>
              <a:t>驱动程序配合使用。</a:t>
            </a:r>
          </a:p>
          <a:p>
            <a:pPr fontAlgn="ctr"/>
            <a:r>
              <a:rPr lang="en-US" dirty="0" err="1" smtClean="0"/>
              <a:t>yaffs</a:t>
            </a:r>
            <a:r>
              <a:rPr lang="zh-CN" altLang="en-US" dirty="0" smtClean="0"/>
              <a:t>与</a:t>
            </a:r>
            <a:r>
              <a:rPr lang="en-US" dirty="0" smtClean="0"/>
              <a:t>yaffs2</a:t>
            </a:r>
            <a:r>
              <a:rPr lang="zh-CN" altLang="en-US" dirty="0" smtClean="0"/>
              <a:t>的主要区别在于，前者仅支持小页（</a:t>
            </a:r>
            <a:r>
              <a:rPr lang="en-US" dirty="0" smtClean="0"/>
              <a:t>512 B</a:t>
            </a:r>
            <a:r>
              <a:rPr lang="zh-CN" altLang="en-US" dirty="0" smtClean="0"/>
              <a:t>）</a:t>
            </a:r>
            <a:r>
              <a:rPr lang="en-US" dirty="0" smtClean="0"/>
              <a:t>NAND</a:t>
            </a:r>
            <a:r>
              <a:rPr lang="zh-CN" altLang="en-US" dirty="0" smtClean="0"/>
              <a:t>闪存，后者则可支持大页（</a:t>
            </a:r>
            <a:r>
              <a:rPr lang="en-US" dirty="0" smtClean="0"/>
              <a:t>2KB</a:t>
            </a:r>
            <a:r>
              <a:rPr lang="zh-CN" altLang="en-US" dirty="0" smtClean="0"/>
              <a:t>）</a:t>
            </a:r>
            <a:r>
              <a:rPr lang="en-US" dirty="0" smtClean="0"/>
              <a:t>NAND</a:t>
            </a:r>
            <a:r>
              <a:rPr lang="zh-CN" altLang="en-US" dirty="0" smtClean="0"/>
              <a:t>闪存。同时，</a:t>
            </a:r>
            <a:r>
              <a:rPr lang="en-US" dirty="0" smtClean="0"/>
              <a:t>yaffs2</a:t>
            </a:r>
            <a:r>
              <a:rPr lang="zh-CN" altLang="en-US" dirty="0" smtClean="0"/>
              <a:t>在内存空间占用、垃圾回收速度、读</a:t>
            </a:r>
            <a:r>
              <a:rPr lang="en-US" dirty="0" smtClean="0"/>
              <a:t>/</a:t>
            </a:r>
            <a:r>
              <a:rPr lang="zh-CN" altLang="en-US" dirty="0" smtClean="0"/>
              <a:t>写速度等方面均有大幅提升。</a:t>
            </a:r>
          </a:p>
          <a:p>
            <a:pPr fontAlgn="ctr"/>
            <a:r>
              <a:rPr lang="en-US" dirty="0" smtClean="0"/>
              <a:t>c</a:t>
            </a:r>
            <a:r>
              <a:rPr lang="zh-CN" altLang="en-US" dirty="0" smtClean="0"/>
              <a:t>．</a:t>
            </a:r>
            <a:r>
              <a:rPr lang="en-US" dirty="0" err="1" smtClean="0"/>
              <a:t>cramfs</a:t>
            </a:r>
            <a:r>
              <a:rPr lang="zh-CN" altLang="en-US" dirty="0" smtClean="0"/>
              <a:t>：</a:t>
            </a:r>
            <a:r>
              <a:rPr lang="en-US" dirty="0" err="1" smtClean="0"/>
              <a:t>cramfs</a:t>
            </a:r>
            <a:r>
              <a:rPr lang="zh-CN" altLang="en-US" dirty="0" smtClean="0"/>
              <a:t>是</a:t>
            </a:r>
            <a:r>
              <a:rPr lang="en-US" dirty="0" smtClean="0"/>
              <a:t>Linux</a:t>
            </a:r>
            <a:r>
              <a:rPr lang="zh-CN" altLang="en-US" dirty="0" smtClean="0"/>
              <a:t>的创始人</a:t>
            </a:r>
            <a:r>
              <a:rPr lang="en-US" dirty="0" err="1" smtClean="0"/>
              <a:t>Linus</a:t>
            </a:r>
            <a:r>
              <a:rPr lang="en-US" dirty="0" smtClean="0"/>
              <a:t> </a:t>
            </a:r>
            <a:r>
              <a:rPr lang="en-US" dirty="0" err="1" smtClean="0"/>
              <a:t>Torvalds</a:t>
            </a:r>
            <a:r>
              <a:rPr lang="zh-CN" altLang="en-US" dirty="0" smtClean="0"/>
              <a:t>参与开发的一种只读的压缩文件系统，它也基于</a:t>
            </a:r>
            <a:r>
              <a:rPr lang="en-US" dirty="0" smtClean="0"/>
              <a:t>MTD</a:t>
            </a:r>
            <a:r>
              <a:rPr lang="zh-CN" altLang="en-US" dirty="0" smtClean="0"/>
              <a:t>驱动程序。在</a:t>
            </a:r>
            <a:r>
              <a:rPr lang="en-US" dirty="0" err="1" smtClean="0"/>
              <a:t>cramfs</a:t>
            </a:r>
            <a:r>
              <a:rPr lang="zh-CN" altLang="en-US" dirty="0" smtClean="0"/>
              <a:t>文件系统中，每一页（</a:t>
            </a:r>
            <a:r>
              <a:rPr lang="en-US" dirty="0" smtClean="0"/>
              <a:t>4KB</a:t>
            </a:r>
            <a:r>
              <a:rPr lang="zh-CN" altLang="en-US" dirty="0" smtClean="0"/>
              <a:t>）被单独压缩，可以随机页访问，其压缩比高达</a:t>
            </a:r>
            <a:r>
              <a:rPr lang="en-US" dirty="0" smtClean="0"/>
              <a:t>2:1</a:t>
            </a:r>
            <a:r>
              <a:rPr lang="zh-CN" altLang="en-US" dirty="0" smtClean="0"/>
              <a:t>，为嵌入式系统节省大量的</a:t>
            </a:r>
            <a:r>
              <a:rPr lang="en-US" dirty="0" smtClean="0"/>
              <a:t>Flash</a:t>
            </a:r>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fontAlgn="ctr"/>
            <a:r>
              <a:rPr lang="zh-CN" altLang="en-US" dirty="0" smtClean="0"/>
              <a:t>存储空间，使系统可通过更低容量的</a:t>
            </a:r>
            <a:r>
              <a:rPr lang="en-US" dirty="0" smtClean="0"/>
              <a:t>Flash</a:t>
            </a:r>
            <a:r>
              <a:rPr lang="zh-CN" altLang="en-US" dirty="0" smtClean="0"/>
              <a:t>存储相同的文件，从而降低系统成本。</a:t>
            </a:r>
          </a:p>
          <a:p>
            <a:pPr fontAlgn="ctr"/>
            <a:r>
              <a:rPr lang="en-US" dirty="0" err="1" smtClean="0"/>
              <a:t>cramfs</a:t>
            </a:r>
            <a:r>
              <a:rPr lang="zh-CN" altLang="en-US" dirty="0" smtClean="0"/>
              <a:t>文件系统以压缩方式存储，在运行时解压缩，所有的应用程序要求被复制到</a:t>
            </a:r>
            <a:r>
              <a:rPr lang="en-US" dirty="0" smtClean="0"/>
              <a:t>RAM</a:t>
            </a:r>
            <a:r>
              <a:rPr lang="zh-CN" altLang="en-US" dirty="0" smtClean="0"/>
              <a:t>里去运行，但这并不代表比</a:t>
            </a:r>
            <a:r>
              <a:rPr lang="en-US" dirty="0" err="1" smtClean="0"/>
              <a:t>Ramfs</a:t>
            </a:r>
            <a:r>
              <a:rPr lang="zh-CN" altLang="en-US" dirty="0" smtClean="0"/>
              <a:t>需求的</a:t>
            </a:r>
            <a:r>
              <a:rPr lang="en-US" dirty="0" smtClean="0"/>
              <a:t>RAM</a:t>
            </a:r>
            <a:r>
              <a:rPr lang="zh-CN" altLang="en-US" dirty="0" smtClean="0"/>
              <a:t>空间要大一点，因为</a:t>
            </a:r>
            <a:r>
              <a:rPr lang="en-US" dirty="0" err="1" smtClean="0"/>
              <a:t>cramfs</a:t>
            </a:r>
            <a:r>
              <a:rPr lang="zh-CN" altLang="en-US" dirty="0" smtClean="0"/>
              <a:t>是采用分页压缩的方式存放档案，在读取档案时，不会一下子就耗用过多的内存空间，只针对目前实际读取的部分分配内存，尚没有读取的部分不分配内存空间，当读取的档案不在内存时，</a:t>
            </a:r>
            <a:r>
              <a:rPr lang="en-US" dirty="0" err="1" smtClean="0"/>
              <a:t>cramfs</a:t>
            </a:r>
            <a:r>
              <a:rPr lang="zh-CN" altLang="en-US" dirty="0" smtClean="0"/>
              <a:t>文件系统自动计算压缩后的资料所存的位置，再即时解压缩到</a:t>
            </a:r>
            <a:r>
              <a:rPr lang="en-US" dirty="0" smtClean="0"/>
              <a:t>RAM</a:t>
            </a:r>
            <a:r>
              <a:rPr lang="zh-CN" altLang="en-US" dirty="0" smtClean="0"/>
              <a:t>中。另外，它的速度快、效率高，其只读的特点有利于保护文件系统免受破坏，提高了系统的可靠性。</a:t>
            </a:r>
          </a:p>
          <a:p>
            <a:pPr fontAlgn="ctr"/>
            <a:r>
              <a:rPr lang="zh-CN" altLang="en-US" dirty="0" smtClean="0"/>
              <a:t>由于以上特性，</a:t>
            </a:r>
            <a:r>
              <a:rPr lang="en-US" dirty="0" err="1" smtClean="0"/>
              <a:t>cramfs</a:t>
            </a:r>
            <a:r>
              <a:rPr lang="zh-CN" altLang="en-US" dirty="0" smtClean="0"/>
              <a:t>在嵌入式系统中应用广泛。但是它的只读属性同时又是它的一大缺陷，使得用户无法对其内容对进扩充。</a:t>
            </a:r>
            <a:r>
              <a:rPr lang="en-US" dirty="0" err="1" smtClean="0"/>
              <a:t>Cramfs</a:t>
            </a:r>
            <a:r>
              <a:rPr lang="zh-CN" altLang="en-US" dirty="0" smtClean="0"/>
              <a:t>映像通常是放在</a:t>
            </a:r>
            <a:r>
              <a:rPr lang="en-US" dirty="0" smtClean="0"/>
              <a:t>Flash</a:t>
            </a:r>
            <a:r>
              <a:rPr lang="zh-CN" altLang="en-US" dirty="0" smtClean="0"/>
              <a:t>中，但是也能放在其他文件系统里，使用</a:t>
            </a:r>
            <a:r>
              <a:rPr lang="en-US" dirty="0" smtClean="0"/>
              <a:t>loopback</a:t>
            </a:r>
            <a:r>
              <a:rPr lang="zh-CN" altLang="en-US" dirty="0" smtClean="0"/>
              <a:t>设备可以把它安装其他文件系统里。</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48068"/>
          </a:xfrm>
        </p:spPr>
        <p:txBody>
          <a:bodyPr>
            <a:normAutofit fontScale="92500" lnSpcReduction="10000"/>
          </a:bodyPr>
          <a:lstStyle/>
          <a:p>
            <a:pPr fontAlgn="ctr"/>
            <a:r>
              <a:rPr lang="en-US" dirty="0" smtClean="0"/>
              <a:t>d</a:t>
            </a:r>
            <a:r>
              <a:rPr lang="zh-CN" altLang="en-US" dirty="0" smtClean="0"/>
              <a:t>．</a:t>
            </a:r>
            <a:r>
              <a:rPr lang="en-US" dirty="0" err="1" smtClean="0"/>
              <a:t>romfs</a:t>
            </a:r>
            <a:r>
              <a:rPr lang="zh-CN" altLang="en-US" dirty="0" smtClean="0"/>
              <a:t>：传统型的</a:t>
            </a:r>
            <a:r>
              <a:rPr lang="en-US" dirty="0" err="1" smtClean="0"/>
              <a:t>romfs</a:t>
            </a:r>
            <a:r>
              <a:rPr lang="zh-CN" altLang="en-US" dirty="0" smtClean="0"/>
              <a:t>文件系统是一种简单的、紧凑的、只读的文件系统，不支持动态擦写保存，按顺序存放数据，因而支持应用程序以片内运行（</a:t>
            </a:r>
            <a:r>
              <a:rPr lang="en-US" dirty="0" err="1" smtClean="0"/>
              <a:t>eXecute</a:t>
            </a:r>
            <a:r>
              <a:rPr lang="en-US" dirty="0" smtClean="0"/>
              <a:t> In Place</a:t>
            </a:r>
            <a:r>
              <a:rPr lang="zh-CN" altLang="en-US" dirty="0" smtClean="0"/>
              <a:t>，</a:t>
            </a:r>
            <a:r>
              <a:rPr lang="en-US" dirty="0" smtClean="0"/>
              <a:t>XIP</a:t>
            </a:r>
            <a:r>
              <a:rPr lang="zh-CN" altLang="en-US" dirty="0" smtClean="0"/>
              <a:t>）方式运行，在系统运行时，节省</a:t>
            </a:r>
            <a:r>
              <a:rPr lang="en-US" dirty="0" smtClean="0"/>
              <a:t>RAM</a:t>
            </a:r>
            <a:r>
              <a:rPr lang="zh-CN" altLang="en-US" dirty="0" smtClean="0"/>
              <a:t>空间。</a:t>
            </a:r>
            <a:r>
              <a:rPr lang="en-US" dirty="0" err="1" smtClean="0"/>
              <a:t>uClinux</a:t>
            </a:r>
            <a:r>
              <a:rPr lang="zh-CN" altLang="en-US" dirty="0" smtClean="0"/>
              <a:t>系统通常采用</a:t>
            </a:r>
            <a:r>
              <a:rPr lang="en-US" dirty="0" err="1" smtClean="0"/>
              <a:t>romfs</a:t>
            </a:r>
            <a:r>
              <a:rPr lang="zh-CN" altLang="en-US" dirty="0" smtClean="0"/>
              <a:t>文件系统。</a:t>
            </a:r>
          </a:p>
          <a:p>
            <a:pPr fontAlgn="ctr"/>
            <a:r>
              <a:rPr lang="en-US" dirty="0" smtClean="0"/>
              <a:t>e</a:t>
            </a:r>
            <a:r>
              <a:rPr lang="zh-CN" altLang="en-US" dirty="0" smtClean="0"/>
              <a:t>．其他文件系统：</a:t>
            </a:r>
            <a:r>
              <a:rPr lang="en-US" dirty="0" smtClean="0"/>
              <a:t>fat/fat32</a:t>
            </a:r>
            <a:r>
              <a:rPr lang="zh-CN" altLang="en-US" dirty="0" smtClean="0"/>
              <a:t>也可用于实际嵌入式系统的扩展存储器（如</a:t>
            </a:r>
            <a:r>
              <a:rPr lang="en-US" dirty="0" smtClean="0"/>
              <a:t>PDA</a:t>
            </a:r>
            <a:r>
              <a:rPr lang="zh-CN" altLang="en-US" dirty="0" smtClean="0"/>
              <a:t>、</a:t>
            </a:r>
            <a:r>
              <a:rPr lang="en-US" dirty="0" smtClean="0"/>
              <a:t>Smartphone</a:t>
            </a:r>
            <a:r>
              <a:rPr lang="zh-CN" altLang="en-US" dirty="0" smtClean="0"/>
              <a:t>，数码相机等的</a:t>
            </a:r>
            <a:r>
              <a:rPr lang="en-US" dirty="0" smtClean="0"/>
              <a:t>SD</a:t>
            </a:r>
            <a:r>
              <a:rPr lang="zh-CN" altLang="en-US" dirty="0" smtClean="0"/>
              <a:t>卡），这主要是为了更好地与最流行的</a:t>
            </a:r>
            <a:r>
              <a:rPr lang="en-US" dirty="0" smtClean="0"/>
              <a:t>Windows</a:t>
            </a:r>
            <a:r>
              <a:rPr lang="zh-CN" altLang="en-US" dirty="0" smtClean="0"/>
              <a:t>桌面操作系统相兼容。</a:t>
            </a:r>
            <a:r>
              <a:rPr lang="en-US" dirty="0" smtClean="0"/>
              <a:t>ext2</a:t>
            </a:r>
            <a:r>
              <a:rPr lang="zh-CN" altLang="en-US" dirty="0" smtClean="0"/>
              <a:t>也可以作为嵌入式</a:t>
            </a:r>
            <a:r>
              <a:rPr lang="en-US" dirty="0" smtClean="0"/>
              <a:t>Linux</a:t>
            </a:r>
            <a:r>
              <a:rPr lang="zh-CN" altLang="en-US" dirty="0" smtClean="0"/>
              <a:t>的文件系统，不过将它用于</a:t>
            </a:r>
            <a:r>
              <a:rPr lang="en-US" dirty="0" smtClean="0"/>
              <a:t>Flash</a:t>
            </a:r>
            <a:r>
              <a:rPr lang="zh-CN" altLang="en-US" dirty="0" smtClean="0"/>
              <a:t>闪存会有诸多弊端。</a:t>
            </a:r>
          </a:p>
          <a:p>
            <a:pPr fontAlgn="ctr"/>
            <a:r>
              <a:rPr lang="zh-CN" altLang="en-US" dirty="0" smtClean="0"/>
              <a:t>③ 基于</a:t>
            </a:r>
            <a:r>
              <a:rPr lang="en-US" dirty="0" smtClean="0"/>
              <a:t>RAM</a:t>
            </a:r>
            <a:r>
              <a:rPr lang="zh-CN" altLang="en-US" dirty="0" smtClean="0"/>
              <a:t>的文件系统。</a:t>
            </a:r>
          </a:p>
          <a:p>
            <a:pPr fontAlgn="ctr"/>
            <a:r>
              <a:rPr lang="en-US" dirty="0" smtClean="0"/>
              <a:t>a</a:t>
            </a:r>
            <a:r>
              <a:rPr lang="zh-CN" altLang="en-US" dirty="0" smtClean="0"/>
              <a:t>．</a:t>
            </a:r>
            <a:r>
              <a:rPr lang="en-US" dirty="0" err="1" smtClean="0"/>
              <a:t>ramdisk</a:t>
            </a:r>
            <a:r>
              <a:rPr lang="zh-CN" altLang="en-US" dirty="0" smtClean="0"/>
              <a:t>：</a:t>
            </a:r>
            <a:r>
              <a:rPr lang="en-US" dirty="0" err="1" smtClean="0"/>
              <a:t>ramdisk</a:t>
            </a:r>
            <a:r>
              <a:rPr lang="zh-CN" altLang="en-US" dirty="0" smtClean="0"/>
              <a:t>是将一部分固定大小的内存当做分区来使用。它并非一个</a:t>
            </a:r>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fontAlgn="ctr"/>
            <a:r>
              <a:rPr lang="zh-CN" altLang="en-US" dirty="0" smtClean="0"/>
              <a:t>实际的文件系统，而是一种将实际的文件系统装入内存的机制，并且可以作为根文件系统。将一些经常被访问而又不会更改的文件（如只读的根文件系统）通过</a:t>
            </a:r>
            <a:r>
              <a:rPr lang="en-US" dirty="0" err="1" smtClean="0"/>
              <a:t>Ramdisk</a:t>
            </a:r>
            <a:r>
              <a:rPr lang="zh-CN" altLang="en-US" dirty="0" smtClean="0"/>
              <a:t>放在内存中，可以明显地提高系统的性能。</a:t>
            </a:r>
          </a:p>
          <a:p>
            <a:pPr fontAlgn="ctr"/>
            <a:r>
              <a:rPr lang="zh-CN" altLang="en-US" dirty="0" smtClean="0"/>
              <a:t>在</a:t>
            </a:r>
            <a:r>
              <a:rPr lang="en-US" dirty="0" smtClean="0"/>
              <a:t>Linux</a:t>
            </a:r>
            <a:r>
              <a:rPr lang="zh-CN" altLang="en-US" dirty="0" smtClean="0"/>
              <a:t>的启动阶段，</a:t>
            </a:r>
            <a:r>
              <a:rPr lang="en-US" dirty="0" err="1" smtClean="0"/>
              <a:t>initrd</a:t>
            </a:r>
            <a:r>
              <a:rPr lang="zh-CN" altLang="en-US" dirty="0" smtClean="0"/>
              <a:t>提供了一套机制，可以将内核映像和根文件系统一起载入内存。</a:t>
            </a:r>
          </a:p>
          <a:p>
            <a:pPr fontAlgn="ctr"/>
            <a:r>
              <a:rPr lang="en-US" dirty="0" smtClean="0"/>
              <a:t>b</a:t>
            </a:r>
            <a:r>
              <a:rPr lang="zh-CN" altLang="en-US" dirty="0" smtClean="0"/>
              <a:t>．</a:t>
            </a:r>
            <a:r>
              <a:rPr lang="en-US" dirty="0" err="1" smtClean="0"/>
              <a:t>ramfs</a:t>
            </a:r>
            <a:r>
              <a:rPr lang="en-US" dirty="0" smtClean="0"/>
              <a:t>/</a:t>
            </a:r>
            <a:r>
              <a:rPr lang="en-US" dirty="0" err="1" smtClean="0"/>
              <a:t>tmpfs</a:t>
            </a:r>
            <a:r>
              <a:rPr lang="zh-CN" altLang="en-US" dirty="0" smtClean="0"/>
              <a:t>：</a:t>
            </a:r>
            <a:r>
              <a:rPr lang="en-US" dirty="0" err="1" smtClean="0"/>
              <a:t>ramfs</a:t>
            </a:r>
            <a:r>
              <a:rPr lang="zh-CN" altLang="en-US" dirty="0" smtClean="0"/>
              <a:t>是</a:t>
            </a:r>
            <a:r>
              <a:rPr lang="en-US" dirty="0" err="1" smtClean="0"/>
              <a:t>Linus</a:t>
            </a:r>
            <a:r>
              <a:rPr lang="en-US" dirty="0" smtClean="0"/>
              <a:t> </a:t>
            </a:r>
            <a:r>
              <a:rPr lang="en-US" dirty="0" err="1" smtClean="0"/>
              <a:t>Torvalds</a:t>
            </a:r>
            <a:r>
              <a:rPr lang="zh-CN" altLang="en-US" dirty="0" smtClean="0"/>
              <a:t>开发的一种基于内存的文件系统，工作于虚拟文件系统（</a:t>
            </a:r>
            <a:r>
              <a:rPr lang="en-US" dirty="0" smtClean="0"/>
              <a:t>VFS</a:t>
            </a:r>
            <a:r>
              <a:rPr lang="zh-CN" altLang="en-US" dirty="0" smtClean="0"/>
              <a:t>）层。特点是：不能格式化，可以创建多个，在创建时可以指定其最大能使用的内存大小。</a:t>
            </a:r>
            <a:r>
              <a:rPr lang="en-US" dirty="0" err="1" smtClean="0"/>
              <a:t>ramfs</a:t>
            </a:r>
            <a:r>
              <a:rPr lang="en-US" dirty="0" smtClean="0"/>
              <a:t>/</a:t>
            </a:r>
            <a:r>
              <a:rPr lang="en-US" dirty="0" err="1" smtClean="0"/>
              <a:t>tmpfs</a:t>
            </a:r>
            <a:r>
              <a:rPr lang="zh-CN" altLang="en-US" dirty="0" smtClean="0"/>
              <a:t>文件系统把所有的文件都放在</a:t>
            </a:r>
            <a:r>
              <a:rPr lang="en-US" dirty="0" smtClean="0"/>
              <a:t>RAM</a:t>
            </a:r>
            <a:r>
              <a:rPr lang="zh-CN" altLang="en-US" dirty="0" smtClean="0"/>
              <a:t>中，所以读</a:t>
            </a:r>
            <a:r>
              <a:rPr lang="en-US" dirty="0" smtClean="0"/>
              <a:t>/</a:t>
            </a:r>
            <a:r>
              <a:rPr lang="zh-CN" altLang="en-US" dirty="0" smtClean="0"/>
              <a:t>写操作发生在</a:t>
            </a:r>
            <a:r>
              <a:rPr lang="en-US" dirty="0" smtClean="0"/>
              <a:t>RAM</a:t>
            </a:r>
            <a:r>
              <a:rPr lang="zh-CN" altLang="en-US" dirty="0" smtClean="0"/>
              <a:t>中。可以用</a:t>
            </a:r>
            <a:r>
              <a:rPr lang="en-US" dirty="0" err="1" smtClean="0"/>
              <a:t>ramfs</a:t>
            </a:r>
            <a:r>
              <a:rPr lang="en-US" dirty="0" smtClean="0"/>
              <a:t>/</a:t>
            </a:r>
            <a:r>
              <a:rPr lang="en-US" dirty="0" err="1" smtClean="0"/>
              <a:t>tmpfs</a:t>
            </a:r>
            <a:r>
              <a:rPr lang="zh-CN" altLang="en-US" dirty="0" smtClean="0"/>
              <a:t>来存储一些临时性或经常要修改的数据，如</a:t>
            </a:r>
            <a:r>
              <a:rPr lang="en-US" dirty="0" smtClean="0"/>
              <a:t>/</a:t>
            </a:r>
            <a:r>
              <a:rPr lang="en-US" dirty="0" err="1" smtClean="0"/>
              <a:t>tmp</a:t>
            </a:r>
            <a:r>
              <a:rPr lang="zh-CN" altLang="en-US" dirty="0" smtClean="0"/>
              <a:t>和</a:t>
            </a:r>
            <a:r>
              <a:rPr lang="en-US" dirty="0" smtClean="0"/>
              <a:t>/</a:t>
            </a:r>
            <a:r>
              <a:rPr lang="en-US" dirty="0" err="1" smtClean="0"/>
              <a:t>var</a:t>
            </a:r>
            <a:r>
              <a:rPr lang="zh-CN" altLang="en-US" dirty="0" smtClean="0"/>
              <a:t>目录，这样既避免了对</a:t>
            </a:r>
            <a:r>
              <a:rPr lang="en-US" dirty="0" smtClean="0"/>
              <a:t>Flash</a:t>
            </a:r>
            <a:r>
              <a:rPr lang="zh-CN" altLang="en-US" dirty="0" smtClean="0"/>
              <a:t>存储器的读写损耗，也提高了数据读写速度。</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fontAlgn="ctr"/>
            <a:r>
              <a:rPr lang="en-US" dirty="0" err="1" smtClean="0"/>
              <a:t>ramfs</a:t>
            </a:r>
            <a:r>
              <a:rPr lang="en-US" dirty="0" smtClean="0"/>
              <a:t>/</a:t>
            </a:r>
            <a:r>
              <a:rPr lang="en-US" dirty="0" err="1" smtClean="0"/>
              <a:t>tmpfs</a:t>
            </a:r>
            <a:r>
              <a:rPr lang="zh-CN" altLang="en-US" dirty="0" smtClean="0"/>
              <a:t>相对于传统的</a:t>
            </a:r>
            <a:r>
              <a:rPr lang="en-US" dirty="0" err="1" smtClean="0"/>
              <a:t>ramdisk</a:t>
            </a:r>
            <a:r>
              <a:rPr lang="zh-CN" altLang="en-US" dirty="0" smtClean="0"/>
              <a:t>的不同之处主要在于：不能格式化，文件系统大小可随所含文件内容大小变化。</a:t>
            </a:r>
            <a:r>
              <a:rPr lang="en-US" dirty="0" err="1" smtClean="0"/>
              <a:t>tmpfs</a:t>
            </a:r>
            <a:r>
              <a:rPr lang="zh-CN" altLang="en-US" dirty="0" smtClean="0"/>
              <a:t>的一个缺点是当系统重新引导时会丢失所有数据。</a:t>
            </a:r>
          </a:p>
          <a:p>
            <a:pPr fontAlgn="ctr"/>
            <a:r>
              <a:rPr lang="zh-CN" altLang="en-US" dirty="0" smtClean="0"/>
              <a:t>④ 网络文件系统 （</a:t>
            </a:r>
            <a:r>
              <a:rPr lang="en-US" dirty="0" smtClean="0"/>
              <a:t>Network File System</a:t>
            </a:r>
            <a:r>
              <a:rPr lang="zh-CN" altLang="en-US" dirty="0" smtClean="0"/>
              <a:t>，</a:t>
            </a:r>
            <a:r>
              <a:rPr lang="en-US" dirty="0" smtClean="0"/>
              <a:t>NFS</a:t>
            </a:r>
            <a:r>
              <a:rPr lang="zh-CN" altLang="en-US" dirty="0" smtClean="0"/>
              <a:t>）：</a:t>
            </a:r>
            <a:r>
              <a:rPr lang="en-US" dirty="0" smtClean="0"/>
              <a:t>NFS</a:t>
            </a:r>
            <a:r>
              <a:rPr lang="zh-CN" altLang="en-US" dirty="0" smtClean="0"/>
              <a:t>是由</a:t>
            </a:r>
            <a:r>
              <a:rPr lang="en-US" dirty="0" smtClean="0"/>
              <a:t>Sun</a:t>
            </a:r>
            <a:r>
              <a:rPr lang="zh-CN" altLang="en-US" dirty="0" smtClean="0"/>
              <a:t>开发并发展起来的一项在不同机器、不同操作系统之间通过网络共享文件的技术。在嵌入式</a:t>
            </a:r>
            <a:r>
              <a:rPr lang="en-US" dirty="0" smtClean="0"/>
              <a:t>Linux</a:t>
            </a:r>
            <a:r>
              <a:rPr lang="zh-CN" altLang="en-US" dirty="0" smtClean="0"/>
              <a:t>系统的开发调试阶段，可以利用该技术在主机上建立基于</a:t>
            </a:r>
            <a:r>
              <a:rPr lang="en-US" dirty="0" smtClean="0"/>
              <a:t>NFS</a:t>
            </a:r>
            <a:r>
              <a:rPr lang="zh-CN" altLang="en-US" dirty="0" smtClean="0"/>
              <a:t>的根文件系统，挂载到嵌入式设备，可以很方便地修改根文件系统的内容。</a:t>
            </a:r>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fontAlgn="ctr"/>
            <a:r>
              <a:rPr lang="zh-CN" altLang="en-US" dirty="0" smtClean="0"/>
              <a:t>以上所述都是基于存储设备的文件系统（</a:t>
            </a:r>
            <a:r>
              <a:rPr lang="en-US" dirty="0" smtClean="0"/>
              <a:t>memory-based file system</a:t>
            </a:r>
            <a:r>
              <a:rPr lang="zh-CN" altLang="en-US" dirty="0" smtClean="0"/>
              <a:t>），它们都可用作</a:t>
            </a:r>
            <a:r>
              <a:rPr lang="en-US" dirty="0" smtClean="0"/>
              <a:t>Linux</a:t>
            </a:r>
            <a:r>
              <a:rPr lang="zh-CN" altLang="en-US" dirty="0" smtClean="0"/>
              <a:t>的根文件系统。实际上，</a:t>
            </a:r>
            <a:r>
              <a:rPr lang="en-US" dirty="0" smtClean="0"/>
              <a:t>Linux</a:t>
            </a:r>
            <a:r>
              <a:rPr lang="zh-CN" altLang="en-US" dirty="0" smtClean="0"/>
              <a:t>还支持逻辑的或伪文件系统（</a:t>
            </a:r>
            <a:r>
              <a:rPr lang="en-US" dirty="0" smtClean="0"/>
              <a:t>logical or pseudo file system</a:t>
            </a:r>
            <a:r>
              <a:rPr lang="zh-CN" altLang="en-US" dirty="0" smtClean="0"/>
              <a:t>），如</a:t>
            </a:r>
            <a:r>
              <a:rPr lang="en-US" dirty="0" err="1" smtClean="0"/>
              <a:t>procfs</a:t>
            </a:r>
            <a:r>
              <a:rPr lang="zh-CN" altLang="en-US" dirty="0" smtClean="0"/>
              <a:t>（</a:t>
            </a:r>
            <a:r>
              <a:rPr lang="en-US" dirty="0" smtClean="0"/>
              <a:t>proc</a:t>
            </a:r>
            <a:r>
              <a:rPr lang="zh-CN" altLang="en-US" dirty="0" smtClean="0"/>
              <a:t>文件系统）用于获取系统信息，以及</a:t>
            </a:r>
            <a:r>
              <a:rPr lang="en-US" dirty="0" err="1" smtClean="0"/>
              <a:t>devfs</a:t>
            </a:r>
            <a:r>
              <a:rPr lang="zh-CN" altLang="en-US" dirty="0" smtClean="0"/>
              <a:t>（设备文件系统）和</a:t>
            </a:r>
            <a:r>
              <a:rPr lang="en-US" dirty="0" err="1" smtClean="0"/>
              <a:t>sysfs</a:t>
            </a:r>
            <a:r>
              <a:rPr lang="zh-CN" altLang="en-US" dirty="0" smtClean="0"/>
              <a:t>用于维护设备文件。</a:t>
            </a:r>
          </a:p>
          <a:p>
            <a:pPr fontAlgn="ctr"/>
            <a:r>
              <a:rPr lang="zh-CN" altLang="en-US" dirty="0" smtClean="0"/>
              <a:t>（</a:t>
            </a:r>
            <a:r>
              <a:rPr lang="en-US" dirty="0" smtClean="0"/>
              <a:t>3</a:t>
            </a:r>
            <a:r>
              <a:rPr lang="zh-CN" altLang="en-US" dirty="0" smtClean="0"/>
              <a:t>）文件系统的目录结构</a:t>
            </a:r>
          </a:p>
          <a:p>
            <a:pPr fontAlgn="ctr"/>
            <a:r>
              <a:rPr lang="zh-CN" altLang="en-US" dirty="0" smtClean="0"/>
              <a:t>在嵌入式环境下的资源非常有限，所以目录树中的所有文件都应该是系统提供的功能所必需的文件，以免浪费存储空间。</a:t>
            </a:r>
          </a:p>
          <a:p>
            <a:pPr fontAlgn="ctr"/>
            <a:r>
              <a:rPr lang="zh-CN" altLang="en-US" dirty="0" smtClean="0"/>
              <a:t>图</a:t>
            </a:r>
            <a:r>
              <a:rPr lang="en-US" dirty="0" smtClean="0"/>
              <a:t>5-16</a:t>
            </a:r>
            <a:r>
              <a:rPr lang="zh-CN" altLang="en-US" dirty="0" smtClean="0"/>
              <a:t>所示为</a:t>
            </a:r>
            <a:r>
              <a:rPr lang="en-US" dirty="0" err="1" smtClean="0"/>
              <a:t>romfs</a:t>
            </a:r>
            <a:r>
              <a:rPr lang="zh-CN" altLang="en-US" dirty="0" smtClean="0"/>
              <a:t>文件系统的根目录结构，这个目录结构基本上与普通</a:t>
            </a:r>
            <a:r>
              <a:rPr lang="en-US" dirty="0" smtClean="0"/>
              <a:t>Linux</a:t>
            </a:r>
            <a:r>
              <a:rPr lang="zh-CN" altLang="en-US" dirty="0" smtClean="0"/>
              <a:t>中的目录相同，其中：</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fontAlgn="ctr"/>
            <a:r>
              <a:rPr lang="en-US" dirty="0" smtClean="0"/>
              <a:t>/bin</a:t>
            </a:r>
            <a:r>
              <a:rPr lang="zh-CN" altLang="en-US" dirty="0" smtClean="0"/>
              <a:t>和</a:t>
            </a:r>
            <a:r>
              <a:rPr lang="en-US" dirty="0" smtClean="0"/>
              <a:t>/</a:t>
            </a:r>
            <a:r>
              <a:rPr lang="en-US" dirty="0" err="1" smtClean="0"/>
              <a:t>sbin</a:t>
            </a:r>
            <a:r>
              <a:rPr lang="zh-CN" altLang="en-US" dirty="0" smtClean="0"/>
              <a:t>目录存放的是可执行程序；</a:t>
            </a:r>
          </a:p>
          <a:p>
            <a:pPr fontAlgn="ctr"/>
            <a:r>
              <a:rPr lang="en-US" dirty="0" smtClean="0"/>
              <a:t>/dev</a:t>
            </a:r>
            <a:r>
              <a:rPr lang="zh-CN" altLang="en-US" dirty="0" smtClean="0"/>
              <a:t>目录存放的是设备文件；</a:t>
            </a:r>
          </a:p>
          <a:p>
            <a:pPr fontAlgn="ctr"/>
            <a:r>
              <a:rPr lang="en-US" dirty="0" smtClean="0"/>
              <a:t>/etc</a:t>
            </a:r>
            <a:r>
              <a:rPr lang="zh-CN" altLang="en-US" dirty="0" smtClean="0"/>
              <a:t>目录存放的是配置文件和启动脚本；</a:t>
            </a:r>
          </a:p>
          <a:p>
            <a:pPr fontAlgn="ctr"/>
            <a:r>
              <a:rPr lang="en-US" dirty="0" smtClean="0"/>
              <a:t>/lib</a:t>
            </a:r>
            <a:r>
              <a:rPr lang="zh-CN" altLang="en-US" dirty="0" smtClean="0"/>
              <a:t>目录下存放的是库文件；</a:t>
            </a:r>
          </a:p>
          <a:p>
            <a:pPr fontAlgn="ctr"/>
            <a:r>
              <a:rPr lang="en-US" dirty="0" smtClean="0"/>
              <a:t>/proc</a:t>
            </a:r>
            <a:r>
              <a:rPr lang="zh-CN" altLang="en-US" dirty="0" smtClean="0"/>
              <a:t>目录下是系统信息（这个目录是虚拟目录，并不存放在</a:t>
            </a:r>
            <a:r>
              <a:rPr lang="en-US" dirty="0" err="1" smtClean="0"/>
              <a:t>romfs</a:t>
            </a:r>
            <a:r>
              <a:rPr lang="zh-CN" altLang="en-US" dirty="0" smtClean="0"/>
              <a:t>中，而是在系统运行时自动生成）；</a:t>
            </a:r>
          </a:p>
          <a:p>
            <a:pPr fontAlgn="ctr"/>
            <a:r>
              <a:rPr lang="en-US" dirty="0" smtClean="0"/>
              <a:t>/</a:t>
            </a:r>
            <a:r>
              <a:rPr lang="en-US" dirty="0" err="1" smtClean="0"/>
              <a:t>tmp</a:t>
            </a:r>
            <a:r>
              <a:rPr lang="zh-CN" altLang="en-US" dirty="0" smtClean="0"/>
              <a:t>、</a:t>
            </a:r>
            <a:r>
              <a:rPr lang="en-US" dirty="0" smtClean="0"/>
              <a:t>/user</a:t>
            </a:r>
            <a:r>
              <a:rPr lang="zh-CN" altLang="en-US" dirty="0" smtClean="0"/>
              <a:t>和</a:t>
            </a:r>
            <a:r>
              <a:rPr lang="en-US" dirty="0" smtClean="0"/>
              <a:t>/</a:t>
            </a:r>
            <a:r>
              <a:rPr lang="en-US" dirty="0" err="1" smtClean="0"/>
              <a:t>var</a:t>
            </a:r>
            <a:r>
              <a:rPr lang="zh-CN" altLang="en-US" dirty="0" smtClean="0"/>
              <a:t>目录的功能与</a:t>
            </a:r>
            <a:r>
              <a:rPr lang="en-US" dirty="0" smtClean="0"/>
              <a:t>Linux</a:t>
            </a:r>
            <a:r>
              <a:rPr lang="zh-CN" altLang="en-US" dirty="0" smtClean="0"/>
              <a:t>下对应目录没有什么差别。</a:t>
            </a:r>
          </a:p>
          <a:p>
            <a:r>
              <a:rPr lang="zh-CN" altLang="en-US" dirty="0" smtClean="0"/>
              <a:t>图</a:t>
            </a:r>
            <a:r>
              <a:rPr lang="en-US" dirty="0" smtClean="0"/>
              <a:t>5-16  </a:t>
            </a:r>
            <a:r>
              <a:rPr lang="en-US" dirty="0" err="1" smtClean="0"/>
              <a:t>romfs</a:t>
            </a:r>
            <a:r>
              <a:rPr lang="zh-CN" altLang="en-US" dirty="0" smtClean="0"/>
              <a:t>文件系统的根目录结构</a:t>
            </a:r>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b="1" dirty="0" smtClean="0"/>
              <a:t>2</a:t>
            </a:r>
            <a:r>
              <a:rPr lang="zh-CN" altLang="en-US" b="1" dirty="0" smtClean="0"/>
              <a:t>．</a:t>
            </a:r>
            <a:r>
              <a:rPr lang="en-US" b="1" dirty="0" smtClean="0"/>
              <a:t>Linux</a:t>
            </a:r>
            <a:r>
              <a:rPr lang="zh-CN" altLang="en-US" b="1" dirty="0" smtClean="0"/>
              <a:t>文件系统操作</a:t>
            </a:r>
          </a:p>
          <a:p>
            <a:pPr fontAlgn="ctr"/>
            <a:r>
              <a:rPr lang="zh-CN" altLang="en-US" dirty="0" smtClean="0"/>
              <a:t>如果要加载一个分区（文件系统），首先需要确认文件系统的类型，然后才能挂载使用，如通过</a:t>
            </a:r>
            <a:r>
              <a:rPr lang="en-US" dirty="0" smtClean="0"/>
              <a:t>mount</a:t>
            </a:r>
            <a:r>
              <a:rPr lang="zh-CN" altLang="en-US" dirty="0" smtClean="0"/>
              <a:t>加载，或者通过修改</a:t>
            </a:r>
            <a:r>
              <a:rPr lang="en-US" dirty="0" smtClean="0"/>
              <a:t>/etc/</a:t>
            </a:r>
            <a:r>
              <a:rPr lang="en-US" dirty="0" err="1" smtClean="0"/>
              <a:t>fstab</a:t>
            </a:r>
            <a:r>
              <a:rPr lang="zh-CN" altLang="en-US" dirty="0" smtClean="0"/>
              <a:t>来开机自动加载；如果想添加一个新的分区，或者增加一个新的硬盘，则要通过分区工具来添加分区，然后要创建分区的文件系统，最后才是挂载文件系统，如通过</a:t>
            </a:r>
            <a:r>
              <a:rPr lang="en-US" dirty="0" smtClean="0"/>
              <a:t>mount</a:t>
            </a:r>
            <a:r>
              <a:rPr lang="zh-CN" altLang="en-US" dirty="0" smtClean="0"/>
              <a:t>加载，或者通过修改</a:t>
            </a:r>
            <a:r>
              <a:rPr lang="en-US" dirty="0" smtClean="0"/>
              <a:t>/etc/</a:t>
            </a:r>
            <a:r>
              <a:rPr lang="en-US" dirty="0" err="1" smtClean="0"/>
              <a:t>fstab</a:t>
            </a:r>
            <a:r>
              <a:rPr lang="zh-CN" altLang="en-US" dirty="0" smtClean="0"/>
              <a:t>来开机自动加载。</a:t>
            </a:r>
          </a:p>
          <a:p>
            <a:pPr fontAlgn="ctr"/>
            <a:r>
              <a:rPr lang="zh-CN" altLang="en-US" dirty="0" smtClean="0"/>
              <a:t>对于一个新的存储设备来说，可以通过下面几个步骤完成文件系统的建立和操作。</a:t>
            </a:r>
          </a:p>
          <a:p>
            <a:pPr fontAlgn="ctr"/>
            <a:r>
              <a:rPr lang="zh-CN" altLang="en-US" dirty="0" smtClean="0"/>
              <a:t>（</a:t>
            </a:r>
            <a:r>
              <a:rPr lang="en-US" dirty="0" smtClean="0"/>
              <a:t>1</a:t>
            </a:r>
            <a:r>
              <a:rPr lang="zh-CN" altLang="en-US" dirty="0" smtClean="0"/>
              <a:t>）磁盘的分割</a:t>
            </a:r>
          </a:p>
          <a:p>
            <a:pPr fontAlgn="ctr"/>
            <a:r>
              <a:rPr lang="zh-CN" altLang="en-US" dirty="0" smtClean="0"/>
              <a:t>磁盘的分割是针对大容量的存储设备来说的，主要是指硬盘。硬盘的分割，</a:t>
            </a:r>
            <a:r>
              <a:rPr lang="en-US" dirty="0" smtClean="0"/>
              <a:t>Linux</a:t>
            </a:r>
            <a:r>
              <a:rPr lang="zh-CN" altLang="en-US" dirty="0" smtClean="0"/>
              <a:t>有</a:t>
            </a:r>
            <a:r>
              <a:rPr lang="en-US" dirty="0" err="1" smtClean="0"/>
              <a:t>fdisk</a:t>
            </a:r>
            <a:r>
              <a:rPr lang="zh-CN" altLang="en-US" dirty="0" smtClean="0"/>
              <a:t>、</a:t>
            </a:r>
            <a:r>
              <a:rPr lang="en-US" dirty="0" err="1" smtClean="0"/>
              <a:t>cfdisk</a:t>
            </a:r>
            <a:r>
              <a:rPr lang="zh-CN" altLang="en-US" dirty="0" smtClean="0"/>
              <a:t>、</a:t>
            </a:r>
            <a:r>
              <a:rPr lang="en-US" dirty="0" smtClean="0"/>
              <a:t>parted</a:t>
            </a:r>
            <a:r>
              <a:rPr lang="zh-CN" altLang="en-US" dirty="0" smtClean="0"/>
              <a:t>等工具，常用的是</a:t>
            </a:r>
            <a:r>
              <a:rPr lang="en-US" dirty="0" err="1" smtClean="0"/>
              <a:t>fdisk</a:t>
            </a:r>
            <a:r>
              <a:rPr lang="zh-CN" altLang="en-US" dirty="0" smtClean="0"/>
              <a:t>工具，</a:t>
            </a:r>
            <a:r>
              <a:rPr lang="en-US" dirty="0" smtClean="0"/>
              <a:t>Windows</a:t>
            </a:r>
            <a:r>
              <a:rPr lang="zh-CN" altLang="en-US" dirty="0" smtClean="0"/>
              <a:t>和</a:t>
            </a:r>
            <a:r>
              <a:rPr lang="en-US" dirty="0" smtClean="0"/>
              <a:t>DOS</a:t>
            </a:r>
            <a:r>
              <a:rPr lang="zh-CN" altLang="en-US" dirty="0" smtClean="0"/>
              <a:t>常用的工具也有</a:t>
            </a:r>
            <a:r>
              <a:rPr lang="en-US" dirty="0" err="1" smtClean="0"/>
              <a:t>fdisk</a:t>
            </a:r>
            <a:r>
              <a:rPr lang="zh-CN" altLang="en-US" dirty="0" smtClean="0"/>
              <a:t>，但和</a:t>
            </a:r>
            <a:r>
              <a:rPr lang="en-US" dirty="0" smtClean="0"/>
              <a:t>Linux</a:t>
            </a:r>
            <a:r>
              <a:rPr lang="zh-CN" altLang="en-US" dirty="0" smtClean="0"/>
              <a:t>中的使用方法不一样。</a:t>
            </a:r>
          </a:p>
          <a:p>
            <a:pPr fontAlgn="ctr"/>
            <a:r>
              <a:rPr lang="zh-CN" altLang="en-US" dirty="0" smtClean="0"/>
              <a:t>在</a:t>
            </a:r>
            <a:r>
              <a:rPr lang="en-US" dirty="0" smtClean="0"/>
              <a:t>Linux</a:t>
            </a:r>
            <a:r>
              <a:rPr lang="zh-CN" altLang="en-US" dirty="0" smtClean="0"/>
              <a:t>中通过使用</a:t>
            </a:r>
            <a:r>
              <a:rPr lang="en-US" dirty="0" err="1" smtClean="0"/>
              <a:t>fdisk</a:t>
            </a:r>
            <a:r>
              <a:rPr lang="zh-CN" altLang="en-US" dirty="0" smtClean="0"/>
              <a:t>的各种参数可以对存储设备进行相关的操作。</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pPr fontAlgn="ctr"/>
            <a:r>
              <a:rPr lang="en-US" altLang="zh-CN" dirty="0" smtClean="0"/>
              <a:t>【</a:t>
            </a:r>
            <a:r>
              <a:rPr lang="zh-CN" altLang="en-US" dirty="0" smtClean="0"/>
              <a:t>例</a:t>
            </a:r>
            <a:r>
              <a:rPr lang="en-US" b="1" dirty="0" smtClean="0"/>
              <a:t>5-13</a:t>
            </a:r>
            <a:r>
              <a:rPr lang="en-US" altLang="zh-CN" dirty="0" smtClean="0"/>
              <a:t>】</a:t>
            </a:r>
            <a:r>
              <a:rPr lang="en-US" dirty="0" smtClean="0"/>
              <a:t>  </a:t>
            </a:r>
            <a:r>
              <a:rPr lang="zh-CN" altLang="en-US" dirty="0" smtClean="0"/>
              <a:t>通过</a:t>
            </a:r>
            <a:r>
              <a:rPr lang="en-US" dirty="0" err="1" smtClean="0"/>
              <a:t>fdisk</a:t>
            </a:r>
            <a:r>
              <a:rPr lang="en-US" dirty="0" smtClean="0"/>
              <a:t> -l</a:t>
            </a:r>
            <a:r>
              <a:rPr lang="zh-CN" altLang="en-US" dirty="0" smtClean="0"/>
              <a:t>查看机器所挂硬盘个数及分区情况。</a:t>
            </a:r>
          </a:p>
          <a:p>
            <a:r>
              <a:rPr lang="en-US" dirty="0" smtClean="0"/>
              <a:t> </a:t>
            </a:r>
            <a:endParaRPr lang="zh-CN" altLang="en-US" dirty="0" smtClean="0"/>
          </a:p>
          <a:p>
            <a:r>
              <a:rPr lang="en-US" dirty="0" smtClean="0"/>
              <a:t>[</a:t>
            </a:r>
            <a:r>
              <a:rPr lang="en-US" dirty="0" err="1" smtClean="0"/>
              <a:t>root@localhost</a:t>
            </a:r>
            <a:r>
              <a:rPr lang="en-US" dirty="0" smtClean="0"/>
              <a:t> </a:t>
            </a:r>
            <a:r>
              <a:rPr lang="en-US" dirty="0" err="1" smtClean="0"/>
              <a:t>beinan</a:t>
            </a:r>
            <a:r>
              <a:rPr lang="en-US" dirty="0" smtClean="0"/>
              <a:t>]# </a:t>
            </a:r>
            <a:r>
              <a:rPr lang="en-US" dirty="0" err="1" smtClean="0"/>
              <a:t>fdisk</a:t>
            </a:r>
            <a:r>
              <a:rPr lang="en-US" dirty="0" smtClean="0"/>
              <a:t> -l </a:t>
            </a:r>
            <a:endParaRPr lang="zh-CN" altLang="en-US" dirty="0" smtClean="0"/>
          </a:p>
          <a:p>
            <a:r>
              <a:rPr lang="en-US" dirty="0" smtClean="0"/>
              <a:t> </a:t>
            </a:r>
            <a:endParaRPr lang="zh-CN" altLang="en-US" dirty="0" smtClean="0"/>
          </a:p>
          <a:p>
            <a:r>
              <a:rPr lang="en-US" dirty="0" smtClean="0"/>
              <a:t>Disk /dev/</a:t>
            </a:r>
            <a:r>
              <a:rPr lang="en-US" dirty="0" err="1" smtClean="0"/>
              <a:t>hda</a:t>
            </a:r>
            <a:r>
              <a:rPr lang="en-US" dirty="0" smtClean="0"/>
              <a:t>: 80.0 GB, 80026361856 bytes </a:t>
            </a:r>
            <a:endParaRPr lang="zh-CN" altLang="en-US" dirty="0" smtClean="0"/>
          </a:p>
          <a:p>
            <a:r>
              <a:rPr lang="en-US" dirty="0" smtClean="0"/>
              <a:t>255 heads, 63 sectors/track, 9729 cylinders </a:t>
            </a:r>
            <a:endParaRPr lang="zh-CN" altLang="en-US" dirty="0" smtClean="0"/>
          </a:p>
          <a:p>
            <a:r>
              <a:rPr lang="en-US" dirty="0" smtClean="0"/>
              <a:t>Units = cylinders of 16065 * 512 = 8225280 bytes </a:t>
            </a:r>
            <a:endParaRPr lang="zh-CN" altLang="en-US" dirty="0" smtClean="0"/>
          </a:p>
          <a:p>
            <a:r>
              <a:rPr lang="en-US" dirty="0" smtClean="0"/>
              <a:t> </a:t>
            </a:r>
            <a:endParaRPr lang="zh-CN" altLang="en-US" dirty="0" smtClean="0"/>
          </a:p>
          <a:p>
            <a:r>
              <a:rPr lang="en-US" dirty="0" smtClean="0"/>
              <a:t>   Device Boot      Start         End      Blocks   Id  System </a:t>
            </a:r>
            <a:endParaRPr lang="zh-CN" altLang="en-US" dirty="0" smtClean="0"/>
          </a:p>
          <a:p>
            <a:r>
              <a:rPr lang="en-US" dirty="0" smtClean="0"/>
              <a:t>/dev/hda1   *           1         765     6144831    7  HPFS/NTFS </a:t>
            </a:r>
            <a:endParaRPr lang="zh-CN" altLang="en-US" dirty="0" smtClean="0"/>
          </a:p>
          <a:p>
            <a:r>
              <a:rPr lang="en-US" dirty="0" smtClean="0"/>
              <a:t>/dev/hda2             766        2805    16386300    c  W95 FAT32 (LBA) </a:t>
            </a:r>
            <a:endParaRPr lang="zh-CN" altLang="en-US" dirty="0" smtClean="0"/>
          </a:p>
          <a:p>
            <a:r>
              <a:rPr lang="en-US" dirty="0" smtClean="0"/>
              <a:t>/dev/hda3            2806        9729    55617030    5  Extended </a:t>
            </a:r>
            <a:endParaRPr lang="zh-CN" altLang="en-US" dirty="0" smtClean="0"/>
          </a:p>
          <a:p>
            <a:r>
              <a:rPr lang="en-US" dirty="0" smtClean="0"/>
              <a:t>/dev/hda5            2806        3825     8193118+  83  Linux </a:t>
            </a:r>
            <a:endParaRPr lang="zh-CN" altLang="en-US" dirty="0" smtClean="0"/>
          </a:p>
          <a:p>
            <a:r>
              <a:rPr lang="en-US" dirty="0" smtClean="0"/>
              <a:t>/dev/hda6            3826        5100    10241406   83  Linux </a:t>
            </a:r>
            <a:endParaRPr lang="zh-CN" altLang="en-US" dirty="0" smtClean="0"/>
          </a:p>
          <a:p>
            <a:r>
              <a:rPr lang="en-US" dirty="0" smtClean="0"/>
              <a:t>/dev/hda7            5101        5198      787153+  82  Linux swap / Solaris </a:t>
            </a:r>
            <a:endParaRPr lang="zh-CN" altLang="en-US" dirty="0" smtClean="0"/>
          </a:p>
          <a:p>
            <a:r>
              <a:rPr lang="en-US" dirty="0" smtClean="0"/>
              <a:t>/dev/hda8            5199        6657    11719386   83  Linux </a:t>
            </a:r>
            <a:endParaRPr lang="zh-CN" altLang="en-US" dirty="0" smtClean="0"/>
          </a:p>
          <a:p>
            <a:r>
              <a:rPr lang="en-US" dirty="0" smtClean="0"/>
              <a:t>/dev/hda9            6658        7751     8787523+  83  Linux </a:t>
            </a:r>
            <a:endParaRPr lang="zh-CN" altLang="en-US" dirty="0" smtClean="0"/>
          </a:p>
          <a:p>
            <a:r>
              <a:rPr lang="en-US" dirty="0" smtClean="0"/>
              <a:t>/dev/hda10           7752        9729    15888253+  83  Linux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文件系统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         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291</TotalTime>
  <Words>22182</Words>
  <PresentationFormat>全屏显示(4:3)</PresentationFormat>
  <Paragraphs>1888</Paragraphs>
  <Slides>193</Slides>
  <Notes>0</Notes>
  <HiddenSlides>0</HiddenSlides>
  <MMClips>0</MMClips>
  <ScaleCrop>false</ScaleCrop>
  <HeadingPairs>
    <vt:vector size="4" baseType="variant">
      <vt:variant>
        <vt:lpstr>主题</vt:lpstr>
      </vt:variant>
      <vt:variant>
        <vt:i4>1</vt:i4>
      </vt:variant>
      <vt:variant>
        <vt:lpstr>幻灯片标题</vt:lpstr>
      </vt:variant>
      <vt:variant>
        <vt:i4>193</vt:i4>
      </vt:variant>
    </vt:vector>
  </HeadingPairs>
  <TitlesOfParts>
    <vt:vector size="194" baseType="lpstr">
      <vt:lpstr>聚合</vt:lpstr>
      <vt:lpstr>嵌入式Linux操作系统</vt:lpstr>
      <vt:lpstr>操作系统</vt:lpstr>
      <vt:lpstr>操作系统</vt:lpstr>
      <vt:lpstr>操作系统</vt:lpstr>
      <vt:lpstr>操作系统</vt:lpstr>
      <vt:lpstr>嵌入式操作系统</vt:lpstr>
      <vt:lpstr>嵌入式操作系统</vt:lpstr>
      <vt:lpstr>嵌入式操作系统</vt:lpstr>
      <vt:lpstr>嵌入式操作系统</vt:lpstr>
      <vt:lpstr>嵌入式Linux操作系统</vt:lpstr>
      <vt:lpstr>嵌入式Linux操作系统</vt:lpstr>
      <vt:lpstr> Linux介绍 </vt:lpstr>
      <vt:lpstr> Linux介绍 </vt:lpstr>
      <vt:lpstr> Linux介绍 </vt:lpstr>
      <vt:lpstr> Linux介绍 </vt:lpstr>
      <vt:lpstr> Linux介绍 </vt:lpstr>
      <vt:lpstr> Linux介绍 </vt:lpstr>
      <vt:lpstr> Linux介绍 </vt:lpstr>
      <vt:lpstr>Linux作为嵌入式操作系统的优势</vt:lpstr>
      <vt:lpstr>Linux作为嵌入式操作系统的优势</vt:lpstr>
      <vt:lpstr>Linux作为嵌入式操作系统的优势</vt:lpstr>
      <vt:lpstr>Linux作为嵌入式操作系统的优势</vt:lpstr>
      <vt:lpstr>进程管理</vt:lpstr>
      <vt:lpstr>进程管理</vt:lpstr>
      <vt:lpstr> 进程管理 </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进程管理</vt:lpstr>
      <vt:lpstr>存储管理 </vt:lpstr>
      <vt:lpstr>存储管理 </vt:lpstr>
      <vt:lpstr>存储管理 </vt:lpstr>
      <vt:lpstr>存储管理 </vt:lpstr>
      <vt:lpstr>存储管理 </vt:lpstr>
      <vt:lpstr>存储管理 </vt:lpstr>
      <vt:lpstr>存储管理 </vt:lpstr>
      <vt:lpstr>存储管理 </vt:lpstr>
      <vt:lpstr>存储管理 </vt:lpstr>
      <vt:lpstr>存储管理 </vt:lpstr>
      <vt:lpstr>存储管理 </vt:lpstr>
      <vt:lpstr>存储管理 </vt:lpstr>
      <vt:lpstr>存储管理 </vt:lpstr>
      <vt:lpstr>存储管理 </vt:lpstr>
      <vt:lpstr>存储管理 </vt:lpstr>
      <vt:lpstr>存储管理 </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文件系统</vt:lpstr>
      <vt:lpstr>设备管理</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Linux设备管理的功能</vt:lpstr>
      <vt:lpstr>Linux设备管理的设备</vt:lpstr>
      <vt:lpstr> Linux设备管理的设备 </vt:lpstr>
      <vt:lpstr> Linux设备管理的设备 </vt:lpstr>
      <vt:lpstr> Linux设备管理的设备 </vt:lpstr>
      <vt:lpstr> Linux设备管理的设备 </vt:lpstr>
      <vt:lpstr>Linux字符设备的驱动</vt:lpstr>
      <vt:lpstr>Linux设备管理的功能</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Linux字符设备的驱动</vt:lpstr>
      <vt:lpstr>嵌入式Linux引导过程</vt:lpstr>
      <vt:lpstr>嵌入式Linux引导过程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Java语言概述及编程基础</dc:title>
  <cp:lastModifiedBy>USER</cp:lastModifiedBy>
  <cp:revision>82</cp:revision>
  <dcterms:modified xsi:type="dcterms:W3CDTF">2011-12-06T03:29:54Z</dcterms:modified>
</cp:coreProperties>
</file>