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6"/>
  </p:notesMasterIdLst>
  <p:sldIdLst>
    <p:sldId id="256" r:id="rId2"/>
    <p:sldId id="257" r:id="rId3"/>
    <p:sldId id="258" r:id="rId4"/>
    <p:sldId id="259" r:id="rId5"/>
    <p:sldId id="308" r:id="rId6"/>
    <p:sldId id="260" r:id="rId7"/>
    <p:sldId id="261" r:id="rId8"/>
    <p:sldId id="262" r:id="rId9"/>
    <p:sldId id="263" r:id="rId10"/>
    <p:sldId id="264" r:id="rId11"/>
    <p:sldId id="266" r:id="rId12"/>
    <p:sldId id="265" r:id="rId13"/>
    <p:sldId id="267" r:id="rId14"/>
    <p:sldId id="268" r:id="rId15"/>
    <p:sldId id="269" r:id="rId16"/>
    <p:sldId id="271" r:id="rId17"/>
    <p:sldId id="272" r:id="rId18"/>
    <p:sldId id="273" r:id="rId19"/>
    <p:sldId id="274" r:id="rId20"/>
    <p:sldId id="276" r:id="rId21"/>
    <p:sldId id="277" r:id="rId22"/>
    <p:sldId id="309" r:id="rId23"/>
    <p:sldId id="278" r:id="rId24"/>
    <p:sldId id="279" r:id="rId25"/>
    <p:sldId id="280" r:id="rId26"/>
    <p:sldId id="281" r:id="rId27"/>
    <p:sldId id="31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11" r:id="rId45"/>
    <p:sldId id="298" r:id="rId46"/>
    <p:sldId id="299" r:id="rId47"/>
    <p:sldId id="300" r:id="rId48"/>
    <p:sldId id="301" r:id="rId49"/>
    <p:sldId id="302" r:id="rId50"/>
    <p:sldId id="307" r:id="rId51"/>
    <p:sldId id="303" r:id="rId52"/>
    <p:sldId id="304" r:id="rId53"/>
    <p:sldId id="305" r:id="rId54"/>
    <p:sldId id="306"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AC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01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54CF3-2B02-4E66-A9AE-D0104EF84B22}" type="datetimeFigureOut">
              <a:rPr lang="zh-CN" altLang="en-US" smtClean="0"/>
              <a:pPr/>
              <a:t>2011-12-6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C82EBD-B504-496F-B09F-3148BBD281F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C82EBD-B504-496F-B09F-3148BBD281F5}" type="slidenum">
              <a:rPr lang="zh-CN" altLang="en-US" smtClean="0"/>
              <a:pPr/>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9C82EBD-B504-496F-B09F-3148BBD281F5}" type="slidenum">
              <a:rPr lang="zh-CN" altLang="en-US" smtClean="0"/>
              <a:pPr/>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2011-12-6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2011-12-6</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2011-12-6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2011-12-6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嵌入式系统开发的实验基础</a:t>
            </a:r>
            <a:endParaRPr lang="zh-CN" altLang="en-US" dirty="0"/>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
        <p:nvSpPr>
          <p:cNvPr id="6" name="副标题 5"/>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1</a:t>
            </a:r>
            <a:r>
              <a:rPr lang="zh-CN" altLang="en-US" b="1" dirty="0" smtClean="0"/>
              <a:t>．创建项目工程</a:t>
            </a:r>
          </a:p>
          <a:p>
            <a:r>
              <a:rPr lang="zh-CN" altLang="en-US" dirty="0" smtClean="0"/>
              <a:t>建立项目工程是嵌入式开发的第</a:t>
            </a:r>
            <a:r>
              <a:rPr lang="en-US" dirty="0" smtClean="0"/>
              <a:t>1</a:t>
            </a:r>
            <a:r>
              <a:rPr lang="zh-CN" altLang="en-US" dirty="0" smtClean="0"/>
              <a:t>步，因为工程将所有的源代码文件组织在一起，并能够决定最终生成文件存放的路径、输出的格式等。运行</a:t>
            </a:r>
            <a:r>
              <a:rPr lang="en-US" dirty="0" smtClean="0"/>
              <a:t>ADS1.2</a:t>
            </a:r>
            <a:r>
              <a:rPr lang="zh-CN" altLang="en-US" dirty="0" smtClean="0"/>
              <a:t>开发软件（</a:t>
            </a:r>
            <a:r>
              <a:rPr lang="en-US" dirty="0" smtClean="0"/>
              <a:t>CodeWarrior  for ARM Developer Suite</a:t>
            </a:r>
            <a:r>
              <a:rPr lang="zh-CN" altLang="en-US" dirty="0" smtClean="0"/>
              <a:t>），打开</a:t>
            </a:r>
            <a:r>
              <a:rPr lang="en-US" dirty="0" smtClean="0"/>
              <a:t>CodeWarrior</a:t>
            </a:r>
            <a:r>
              <a:rPr lang="zh-CN" altLang="en-US" dirty="0" smtClean="0"/>
              <a:t>集成开发环境，如图</a:t>
            </a:r>
            <a:r>
              <a:rPr lang="en-US" dirty="0" smtClean="0"/>
              <a:t>7-1</a:t>
            </a:r>
            <a:r>
              <a:rPr lang="zh-CN" altLang="en-US" dirty="0" smtClean="0"/>
              <a:t>所示。</a:t>
            </a:r>
            <a:endParaRPr lang="en-US" altLang="zh-CN" dirty="0" smtClean="0"/>
          </a:p>
          <a:p>
            <a:r>
              <a:rPr lang="zh-CN" altLang="en-US" dirty="0" smtClean="0"/>
              <a:t>在</a:t>
            </a:r>
            <a:r>
              <a:rPr lang="en-US" dirty="0" smtClean="0"/>
              <a:t>CodeWarrior</a:t>
            </a:r>
            <a:r>
              <a:rPr lang="zh-CN" altLang="en-US" dirty="0" smtClean="0"/>
              <a:t>中新建一个工程的方法有两种，可以在工具栏中单击</a:t>
            </a:r>
            <a:r>
              <a:rPr lang="en-US" dirty="0" smtClean="0"/>
              <a:t>New</a:t>
            </a:r>
            <a:r>
              <a:rPr lang="zh-CN" altLang="en-US" dirty="0" smtClean="0"/>
              <a:t>按钮，也可以在</a:t>
            </a:r>
            <a:r>
              <a:rPr lang="en-US" dirty="0" smtClean="0"/>
              <a:t>File</a:t>
            </a:r>
            <a:r>
              <a:rPr lang="zh-CN" altLang="en-US" dirty="0" smtClean="0"/>
              <a:t>菜单中选择</a:t>
            </a:r>
            <a:r>
              <a:rPr lang="en-US" dirty="0" smtClean="0"/>
              <a:t>New</a:t>
            </a:r>
            <a:r>
              <a:rPr lang="zh-CN" altLang="en-US" dirty="0" smtClean="0"/>
              <a:t>命令，如图</a:t>
            </a:r>
            <a:r>
              <a:rPr lang="en-US" dirty="0" smtClean="0"/>
              <a:t>7-1</a:t>
            </a:r>
            <a:r>
              <a:rPr lang="zh-CN" altLang="en-US" dirty="0" smtClean="0"/>
              <a:t>所示，这样就会打开一个如图</a:t>
            </a:r>
            <a:r>
              <a:rPr lang="en-US" dirty="0" smtClean="0"/>
              <a:t>7-2</a:t>
            </a:r>
            <a:r>
              <a:rPr lang="zh-CN" altLang="en-US" dirty="0" smtClean="0"/>
              <a:t>所示的新建工程对话框。</a:t>
            </a:r>
          </a:p>
          <a:p>
            <a:r>
              <a:rPr lang="zh-CN" altLang="en-US" dirty="0" smtClean="0"/>
              <a:t>在</a:t>
            </a:r>
            <a:r>
              <a:rPr lang="en-US" dirty="0" smtClean="0"/>
              <a:t>Project</a:t>
            </a:r>
            <a:r>
              <a:rPr lang="zh-CN" altLang="en-US" dirty="0" smtClean="0"/>
              <a:t>列表框中有</a:t>
            </a:r>
            <a:r>
              <a:rPr lang="en-US" dirty="0" smtClean="0"/>
              <a:t>7</a:t>
            </a:r>
            <a:r>
              <a:rPr lang="zh-CN" altLang="en-US" dirty="0" smtClean="0"/>
              <a:t>种可选择的工程类型。</a:t>
            </a:r>
          </a:p>
          <a:p>
            <a:r>
              <a:rPr lang="en-US" dirty="0" smtClean="0"/>
              <a:t>●  ARM Executable Image</a:t>
            </a:r>
            <a:r>
              <a:rPr lang="zh-CN" altLang="en-US" dirty="0" smtClean="0"/>
              <a:t>：用于将</a:t>
            </a:r>
            <a:r>
              <a:rPr lang="en-US" dirty="0" smtClean="0"/>
              <a:t>ARM</a:t>
            </a:r>
            <a:r>
              <a:rPr lang="zh-CN" altLang="en-US" dirty="0" smtClean="0"/>
              <a:t>指令代码生成一个</a:t>
            </a:r>
            <a:r>
              <a:rPr lang="en-US" dirty="0" smtClean="0"/>
              <a:t>ELF</a:t>
            </a:r>
            <a:r>
              <a:rPr lang="zh-CN" altLang="en-US" dirty="0" smtClean="0"/>
              <a:t>格式的可执行映像文件；</a:t>
            </a:r>
          </a:p>
          <a:p>
            <a:r>
              <a:rPr lang="en-US" dirty="0" smtClean="0"/>
              <a:t>●  ARM Object Library</a:t>
            </a:r>
            <a:r>
              <a:rPr lang="zh-CN" altLang="en-US" dirty="0" smtClean="0"/>
              <a:t>：用于将</a:t>
            </a:r>
            <a:r>
              <a:rPr lang="en-US" dirty="0" smtClean="0"/>
              <a:t>ARM</a:t>
            </a:r>
            <a:r>
              <a:rPr lang="zh-CN" altLang="en-US" dirty="0" smtClean="0"/>
              <a:t>指令代码生成一个</a:t>
            </a:r>
            <a:r>
              <a:rPr lang="en-US" dirty="0" err="1" smtClean="0"/>
              <a:t>armar</a:t>
            </a:r>
            <a:r>
              <a:rPr lang="zh-CN" altLang="en-US" dirty="0" smtClean="0"/>
              <a:t>格式的目标文件库；</a:t>
            </a:r>
          </a:p>
          <a:p>
            <a:r>
              <a:rPr lang="en-US" dirty="0" smtClean="0"/>
              <a:t>●  Empty Project</a:t>
            </a:r>
            <a:r>
              <a:rPr lang="zh-CN" altLang="en-US" dirty="0" smtClean="0"/>
              <a:t>：用于创建一个不包含任何库或源文件的工程；</a:t>
            </a:r>
          </a:p>
          <a:p>
            <a:r>
              <a:rPr lang="en-US" dirty="0" smtClean="0"/>
              <a:t>●  </a:t>
            </a:r>
            <a:r>
              <a:rPr lang="en-US" dirty="0" err="1" smtClean="0"/>
              <a:t>Makefile</a:t>
            </a:r>
            <a:r>
              <a:rPr lang="en-US" dirty="0" smtClean="0"/>
              <a:t> Importer Wizard</a:t>
            </a:r>
            <a:r>
              <a:rPr lang="zh-CN" altLang="en-US" dirty="0" smtClean="0"/>
              <a:t>：用于将</a:t>
            </a:r>
            <a:r>
              <a:rPr lang="en-US" dirty="0" smtClean="0"/>
              <a:t>Visual C</a:t>
            </a:r>
            <a:r>
              <a:rPr lang="zh-CN" altLang="en-US" dirty="0" smtClean="0"/>
              <a:t>的</a:t>
            </a:r>
            <a:r>
              <a:rPr lang="en-US" dirty="0" err="1" smtClean="0"/>
              <a:t>nmake</a:t>
            </a:r>
            <a:r>
              <a:rPr lang="zh-CN" altLang="en-US" dirty="0" smtClean="0"/>
              <a:t>或</a:t>
            </a:r>
            <a:r>
              <a:rPr lang="en-US" dirty="0" smtClean="0"/>
              <a:t>GNU make</a:t>
            </a:r>
            <a:r>
              <a:rPr lang="zh-CN" altLang="en-US" dirty="0" smtClean="0"/>
              <a:t>文件转换成</a:t>
            </a:r>
            <a:r>
              <a:rPr lang="en-US" dirty="0" smtClean="0"/>
              <a:t>CodeWarrior IDE</a:t>
            </a:r>
            <a:r>
              <a:rPr lang="zh-CN" altLang="en-US" dirty="0" smtClean="0"/>
              <a:t>工程文件；</a:t>
            </a:r>
          </a:p>
          <a:p>
            <a:endParaRPr lang="zh-CN" altLang="en-US" dirty="0"/>
          </a:p>
        </p:txBody>
      </p:sp>
      <p:sp>
        <p:nvSpPr>
          <p:cNvPr id="2" name="标题 1"/>
          <p:cNvSpPr>
            <a:spLocks noGrp="1"/>
          </p:cNvSpPr>
          <p:nvPr>
            <p:ph type="title"/>
          </p:nvPr>
        </p:nvSpPr>
        <p:spPr/>
        <p:txBody>
          <a:bodyPr>
            <a:normAutofit/>
          </a:bodyPr>
          <a:lstStyle/>
          <a:p>
            <a:r>
              <a:rPr lang="zh-CN" altLang="en-US" dirty="0" smtClean="0"/>
              <a:t>使用</a:t>
            </a:r>
            <a:r>
              <a:rPr lang="en-US" dirty="0" smtClean="0"/>
              <a:t>CodeWarrior IDE</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7015"/>
            <a:ext cx="8229600" cy="1447605"/>
          </a:xfrm>
        </p:spPr>
        <p:txBody>
          <a:bodyPr>
            <a:normAutofit fontScale="62500" lnSpcReduction="20000"/>
          </a:bodyPr>
          <a:lstStyle/>
          <a:p>
            <a:r>
              <a:rPr lang="en-US" dirty="0" smtClean="0"/>
              <a:t>●  Thumb ARM Interworking Image</a:t>
            </a:r>
            <a:r>
              <a:rPr lang="zh-CN" altLang="en-US" dirty="0" smtClean="0"/>
              <a:t>：用于将</a:t>
            </a:r>
            <a:r>
              <a:rPr lang="en-US" dirty="0" smtClean="0"/>
              <a:t>ARM</a:t>
            </a:r>
            <a:r>
              <a:rPr lang="zh-CN" altLang="en-US" dirty="0" smtClean="0"/>
              <a:t>指令和</a:t>
            </a:r>
            <a:r>
              <a:rPr lang="en-US" dirty="0" smtClean="0"/>
              <a:t>Thumb</a:t>
            </a:r>
            <a:r>
              <a:rPr lang="zh-CN" altLang="en-US" dirty="0" smtClean="0"/>
              <a:t>指令的混和代码生成一个可执行的</a:t>
            </a:r>
            <a:r>
              <a:rPr lang="en-US" dirty="0" smtClean="0"/>
              <a:t>ELF</a:t>
            </a:r>
            <a:r>
              <a:rPr lang="zh-CN" altLang="en-US" dirty="0" smtClean="0"/>
              <a:t>格式的映像文件；</a:t>
            </a:r>
          </a:p>
          <a:p>
            <a:r>
              <a:rPr lang="en-US" dirty="0" smtClean="0"/>
              <a:t>●  Thumb Executable Image</a:t>
            </a:r>
            <a:r>
              <a:rPr lang="zh-CN" altLang="en-US" dirty="0" smtClean="0"/>
              <a:t>：用于将</a:t>
            </a:r>
            <a:r>
              <a:rPr lang="en-US" dirty="0" smtClean="0"/>
              <a:t>Thumb</a:t>
            </a:r>
            <a:r>
              <a:rPr lang="zh-CN" altLang="en-US" dirty="0" smtClean="0"/>
              <a:t>指令代码生成可执行的</a:t>
            </a:r>
            <a:r>
              <a:rPr lang="en-US" dirty="0" smtClean="0"/>
              <a:t>ELF</a:t>
            </a:r>
            <a:r>
              <a:rPr lang="zh-CN" altLang="en-US" dirty="0" smtClean="0"/>
              <a:t>格式的映像文件；</a:t>
            </a:r>
          </a:p>
          <a:p>
            <a:r>
              <a:rPr lang="en-US" dirty="0" smtClean="0"/>
              <a:t>●  Thumb Object Library</a:t>
            </a:r>
            <a:r>
              <a:rPr lang="zh-CN" altLang="en-US" dirty="0" smtClean="0"/>
              <a:t>：用于将</a:t>
            </a:r>
            <a:r>
              <a:rPr lang="en-US" dirty="0" smtClean="0"/>
              <a:t>Thumb</a:t>
            </a:r>
            <a:r>
              <a:rPr lang="zh-CN" altLang="en-US" dirty="0" smtClean="0"/>
              <a:t>指令的代码生成一个</a:t>
            </a:r>
            <a:r>
              <a:rPr lang="en-US" dirty="0" err="1" smtClean="0"/>
              <a:t>armar</a:t>
            </a:r>
            <a:r>
              <a:rPr lang="zh-CN" altLang="en-US" dirty="0" smtClean="0"/>
              <a:t>格式的目标文件库。</a:t>
            </a:r>
          </a:p>
          <a:p>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使用</a:t>
            </a:r>
            <a:r>
              <a:rPr lang="en-US" dirty="0" smtClean="0"/>
              <a:t>CodeWarrior IDE</a:t>
            </a:r>
            <a:r>
              <a:rPr lang="zh-CN" altLang="en-US" dirty="0" smtClean="0"/>
              <a:t/>
            </a:r>
            <a:br>
              <a:rPr lang="zh-CN" altLang="en-US" dirty="0" smtClean="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928662" y="2992579"/>
            <a:ext cx="3419475" cy="2924175"/>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4786314" y="2992579"/>
            <a:ext cx="3643338" cy="2936751"/>
          </a:xfrm>
          <a:prstGeom prst="rect">
            <a:avLst/>
          </a:prstGeom>
          <a:noFill/>
          <a:ln w="9525">
            <a:noFill/>
            <a:miter lim="800000"/>
            <a:headEnd/>
            <a:tailEnd/>
          </a:ln>
          <a:effectLst/>
        </p:spPr>
      </p:pic>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229600" cy="1143000"/>
          </a:xfrm>
        </p:spPr>
        <p:txBody>
          <a:bodyPr>
            <a:normAutofit/>
          </a:bodyPr>
          <a:lstStyle/>
          <a:p>
            <a:r>
              <a:rPr lang="zh-CN" altLang="en-US" dirty="0" smtClean="0"/>
              <a:t>使用</a:t>
            </a:r>
            <a:r>
              <a:rPr lang="en-US" dirty="0" smtClean="0"/>
              <a:t>CodeWarrior IDE</a:t>
            </a:r>
            <a:endParaRPr lang="zh-CN" altLang="en-US" dirty="0"/>
          </a:p>
        </p:txBody>
      </p:sp>
      <p:sp>
        <p:nvSpPr>
          <p:cNvPr id="7" name="内容占位符 6"/>
          <p:cNvSpPr>
            <a:spLocks noGrp="1"/>
          </p:cNvSpPr>
          <p:nvPr>
            <p:ph idx="1"/>
          </p:nvPr>
        </p:nvSpPr>
        <p:spPr>
          <a:xfrm>
            <a:off x="457200" y="1142984"/>
            <a:ext cx="8229600" cy="1376167"/>
          </a:xfrm>
        </p:spPr>
        <p:txBody>
          <a:bodyPr>
            <a:normAutofit fontScale="62500" lnSpcReduction="20000"/>
          </a:bodyPr>
          <a:lstStyle/>
          <a:p>
            <a:r>
              <a:rPr lang="en-US" b="1" dirty="0" smtClean="0"/>
              <a:t>2</a:t>
            </a:r>
            <a:r>
              <a:rPr lang="zh-CN" altLang="en-US" b="1" dirty="0" smtClean="0"/>
              <a:t>．编译和链接项目工程</a:t>
            </a:r>
          </a:p>
          <a:p>
            <a:r>
              <a:rPr lang="zh-CN" altLang="en-US" dirty="0" smtClean="0"/>
              <a:t>在编译</a:t>
            </a:r>
            <a:r>
              <a:rPr lang="en-US" dirty="0" err="1" smtClean="0"/>
              <a:t>casmtest</a:t>
            </a:r>
            <a:r>
              <a:rPr lang="zh-CN" altLang="en-US" dirty="0" smtClean="0"/>
              <a:t>项目之前，要先进行目标生成选项的设置工作，这些选项包括编译器选项、汇编选项、链接器选项等，它们将决定</a:t>
            </a:r>
            <a:r>
              <a:rPr lang="en-US" dirty="0" smtClean="0"/>
              <a:t>CodeWarrior IDE</a:t>
            </a:r>
            <a:r>
              <a:rPr lang="zh-CN" altLang="en-US" dirty="0" smtClean="0"/>
              <a:t>如何处理工程项目，并生成特定的输出文件。单击</a:t>
            </a:r>
            <a:r>
              <a:rPr lang="en-US" dirty="0" smtClean="0"/>
              <a:t>Edit</a:t>
            </a:r>
            <a:r>
              <a:rPr lang="zh-CN" altLang="en-US" dirty="0" smtClean="0"/>
              <a:t>菜单，选择</a:t>
            </a:r>
            <a:r>
              <a:rPr lang="en-US" dirty="0" err="1" smtClean="0"/>
              <a:t>DebugRel</a:t>
            </a:r>
            <a:r>
              <a:rPr lang="en-US" dirty="0" smtClean="0"/>
              <a:t> Settings</a:t>
            </a:r>
            <a:r>
              <a:rPr lang="zh-CN" altLang="en-US" dirty="0" smtClean="0"/>
              <a:t>命令，或者按</a:t>
            </a:r>
            <a:r>
              <a:rPr lang="en-US" dirty="0" smtClean="0"/>
              <a:t>Alt + F7</a:t>
            </a:r>
            <a:r>
              <a:rPr lang="zh-CN" altLang="en-US" dirty="0" smtClean="0"/>
              <a:t>组合键，显示如图</a:t>
            </a:r>
            <a:r>
              <a:rPr lang="en-US" dirty="0" smtClean="0"/>
              <a:t>7-10</a:t>
            </a:r>
            <a:r>
              <a:rPr lang="zh-CN" altLang="en-US" dirty="0" smtClean="0"/>
              <a:t>所示的对话框。</a:t>
            </a:r>
          </a:p>
          <a:p>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2000232" y="2357430"/>
            <a:ext cx="5357850" cy="3863972"/>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zh-CN" altLang="en-US" dirty="0" smtClean="0"/>
              <a:t>图</a:t>
            </a:r>
            <a:r>
              <a:rPr lang="en-US" dirty="0" smtClean="0"/>
              <a:t>7-10</a:t>
            </a:r>
            <a:r>
              <a:rPr lang="zh-CN" altLang="en-US" dirty="0" smtClean="0"/>
              <a:t>的最左边部分是目标设置面板，它包括以下几个大的设置选项。</a:t>
            </a:r>
          </a:p>
          <a:p>
            <a:r>
              <a:rPr lang="zh-CN" altLang="en-US" dirty="0" smtClean="0"/>
              <a:t>（</a:t>
            </a:r>
            <a:r>
              <a:rPr lang="en-US" dirty="0" smtClean="0"/>
              <a:t>1</a:t>
            </a:r>
            <a:r>
              <a:rPr lang="zh-CN" altLang="en-US" dirty="0" smtClean="0"/>
              <a:t>）</a:t>
            </a:r>
            <a:r>
              <a:rPr lang="en-US" dirty="0" smtClean="0"/>
              <a:t>Target</a:t>
            </a:r>
            <a:r>
              <a:rPr lang="zh-CN" altLang="en-US" dirty="0" smtClean="0"/>
              <a:t>设置选项</a:t>
            </a:r>
          </a:p>
          <a:p>
            <a:r>
              <a:rPr lang="en-US" dirty="0" smtClean="0"/>
              <a:t>●  Target Settings</a:t>
            </a:r>
            <a:r>
              <a:rPr lang="zh-CN" altLang="en-US" dirty="0" smtClean="0"/>
              <a:t>：包括</a:t>
            </a:r>
            <a:r>
              <a:rPr lang="en-US" dirty="0" smtClean="0"/>
              <a:t>Target Name</a:t>
            </a:r>
            <a:r>
              <a:rPr lang="zh-CN" altLang="en-US" dirty="0" smtClean="0"/>
              <a:t>、</a:t>
            </a:r>
            <a:r>
              <a:rPr lang="en-US" dirty="0" smtClean="0"/>
              <a:t>Linker</a:t>
            </a:r>
            <a:r>
              <a:rPr lang="zh-CN" altLang="en-US" dirty="0" smtClean="0"/>
              <a:t>、</a:t>
            </a:r>
            <a:r>
              <a:rPr lang="en-US" dirty="0" smtClean="0"/>
              <a:t>Pre-linker</a:t>
            </a:r>
            <a:r>
              <a:rPr lang="zh-CN" altLang="en-US" dirty="0" smtClean="0"/>
              <a:t>、</a:t>
            </a:r>
            <a:r>
              <a:rPr lang="en-US" dirty="0" smtClean="0"/>
              <a:t>Post-linker</a:t>
            </a:r>
            <a:r>
              <a:rPr lang="zh-CN" altLang="en-US" dirty="0" smtClean="0"/>
              <a:t>等设置；</a:t>
            </a:r>
          </a:p>
          <a:p>
            <a:r>
              <a:rPr lang="en-US" dirty="0" smtClean="0"/>
              <a:t>●  Access Paths</a:t>
            </a:r>
            <a:r>
              <a:rPr lang="zh-CN" altLang="en-US" dirty="0" smtClean="0"/>
              <a:t>：主要用于项目的路径设置；</a:t>
            </a:r>
          </a:p>
          <a:p>
            <a:r>
              <a:rPr lang="en-US" dirty="0" smtClean="0"/>
              <a:t>●  Build Extras</a:t>
            </a:r>
            <a:r>
              <a:rPr lang="zh-CN" altLang="en-US" dirty="0" smtClean="0"/>
              <a:t>：主要用于</a:t>
            </a:r>
            <a:r>
              <a:rPr lang="en-US" dirty="0" smtClean="0"/>
              <a:t>Build</a:t>
            </a:r>
            <a:r>
              <a:rPr lang="zh-CN" altLang="en-US" dirty="0" smtClean="0"/>
              <a:t>附加的选项设置；</a:t>
            </a:r>
          </a:p>
          <a:p>
            <a:r>
              <a:rPr lang="en-US" dirty="0" smtClean="0"/>
              <a:t>●  Runtime Settings</a:t>
            </a:r>
            <a:r>
              <a:rPr lang="zh-CN" altLang="en-US" dirty="0" smtClean="0"/>
              <a:t>：包括一般设置、环境设置等；</a:t>
            </a:r>
          </a:p>
          <a:p>
            <a:r>
              <a:rPr lang="en-US" dirty="0" smtClean="0"/>
              <a:t>●  File Mappings</a:t>
            </a:r>
            <a:r>
              <a:rPr lang="zh-CN" altLang="en-US" dirty="0" smtClean="0"/>
              <a:t>：包含映射信息、文件类型、编辑语言等；</a:t>
            </a:r>
          </a:p>
          <a:p>
            <a:r>
              <a:rPr lang="en-US" dirty="0" smtClean="0"/>
              <a:t>●  Source Trees</a:t>
            </a:r>
            <a:r>
              <a:rPr lang="zh-CN" altLang="en-US" dirty="0" smtClean="0"/>
              <a:t>：包含源代码树结构信息以及路径选择等；</a:t>
            </a:r>
          </a:p>
          <a:p>
            <a:r>
              <a:rPr lang="en-US" dirty="0" smtClean="0"/>
              <a:t>●  ARM Target</a:t>
            </a:r>
            <a:r>
              <a:rPr lang="zh-CN" altLang="en-US" dirty="0" smtClean="0"/>
              <a:t>：定义输出</a:t>
            </a:r>
            <a:r>
              <a:rPr lang="en-US" dirty="0" smtClean="0"/>
              <a:t>image</a:t>
            </a:r>
            <a:r>
              <a:rPr lang="zh-CN" altLang="en-US" dirty="0" smtClean="0"/>
              <a:t>文件名、类型等。</a:t>
            </a:r>
          </a:p>
          <a:p>
            <a:r>
              <a:rPr lang="zh-CN" altLang="en-US" dirty="0" smtClean="0"/>
              <a:t>（</a:t>
            </a:r>
            <a:r>
              <a:rPr lang="en-US" dirty="0" smtClean="0"/>
              <a:t>2</a:t>
            </a:r>
            <a:r>
              <a:rPr lang="zh-CN" altLang="en-US" dirty="0" smtClean="0"/>
              <a:t>）</a:t>
            </a:r>
            <a:r>
              <a:rPr lang="en-US" dirty="0" smtClean="0"/>
              <a:t>Language Settings</a:t>
            </a:r>
            <a:r>
              <a:rPr lang="zh-CN" altLang="en-US" dirty="0" smtClean="0"/>
              <a:t>设置选项</a:t>
            </a:r>
          </a:p>
          <a:p>
            <a:r>
              <a:rPr lang="en-US" dirty="0" smtClean="0"/>
              <a:t>●  ARM Assembler</a:t>
            </a:r>
            <a:r>
              <a:rPr lang="zh-CN" altLang="en-US" dirty="0" smtClean="0"/>
              <a:t>：对</a:t>
            </a:r>
            <a:r>
              <a:rPr lang="en-US" dirty="0" smtClean="0"/>
              <a:t>ARM</a:t>
            </a:r>
            <a:r>
              <a:rPr lang="zh-CN" altLang="en-US" dirty="0" smtClean="0"/>
              <a:t>汇编语言的支持选项设置；</a:t>
            </a:r>
          </a:p>
          <a:p>
            <a:r>
              <a:rPr lang="en-US" dirty="0" smtClean="0"/>
              <a:t>●  ARM C Compiler</a:t>
            </a:r>
            <a:r>
              <a:rPr lang="zh-CN" altLang="en-US" dirty="0" smtClean="0"/>
              <a:t>：对</a:t>
            </a:r>
            <a:r>
              <a:rPr lang="en-US" dirty="0" smtClean="0"/>
              <a:t>C</a:t>
            </a:r>
            <a:r>
              <a:rPr lang="zh-CN" altLang="en-US" dirty="0" smtClean="0"/>
              <a:t>语言的支持选项设置；</a:t>
            </a:r>
          </a:p>
          <a:p>
            <a:r>
              <a:rPr lang="en-US" dirty="0" smtClean="0"/>
              <a:t>●  ARM C++ Compiler</a:t>
            </a:r>
            <a:r>
              <a:rPr lang="zh-CN" altLang="en-US" dirty="0" smtClean="0"/>
              <a:t>：对</a:t>
            </a:r>
            <a:r>
              <a:rPr lang="en-US" dirty="0" smtClean="0"/>
              <a:t>C++</a:t>
            </a:r>
            <a:r>
              <a:rPr lang="zh-CN" altLang="en-US" dirty="0" smtClean="0"/>
              <a:t>语言的支持选项设置；</a:t>
            </a:r>
          </a:p>
          <a:p>
            <a:r>
              <a:rPr lang="en-US" dirty="0" smtClean="0"/>
              <a:t>●  Thumb C Compiler</a:t>
            </a:r>
            <a:r>
              <a:rPr lang="zh-CN" altLang="en-US" dirty="0" smtClean="0"/>
              <a:t>：对</a:t>
            </a:r>
            <a:r>
              <a:rPr lang="en-US" dirty="0" smtClean="0"/>
              <a:t>Thumb C</a:t>
            </a:r>
            <a:r>
              <a:rPr lang="zh-CN" altLang="en-US" dirty="0" smtClean="0"/>
              <a:t>语言的支持选项设置；</a:t>
            </a:r>
          </a:p>
          <a:p>
            <a:r>
              <a:rPr lang="en-US" dirty="0" smtClean="0"/>
              <a:t>●  Thumb C++ Compiler</a:t>
            </a:r>
            <a:r>
              <a:rPr lang="zh-CN" altLang="en-US" dirty="0" smtClean="0"/>
              <a:t>：对</a:t>
            </a:r>
            <a:r>
              <a:rPr lang="en-US" dirty="0" smtClean="0"/>
              <a:t>Thumb C++</a:t>
            </a:r>
            <a:r>
              <a:rPr lang="zh-CN" altLang="en-US" dirty="0" smtClean="0"/>
              <a:t>语言的支持选项设置。</a:t>
            </a:r>
          </a:p>
          <a:p>
            <a:endParaRPr lang="zh-CN" altLang="en-US" dirty="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zh-CN" altLang="en-US" dirty="0" smtClean="0"/>
              <a:t>使用</a:t>
            </a:r>
            <a:r>
              <a:rPr lang="en-US" dirty="0" smtClean="0"/>
              <a:t>CodeWarrior IDE</a:t>
            </a:r>
            <a:r>
              <a:rPr lang="zh-CN" altLang="en-US" dirty="0" smtClean="0"/>
              <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4929222"/>
          </a:xfrm>
        </p:spPr>
        <p:txBody>
          <a:bodyPr>
            <a:normAutofit fontScale="77500" lnSpcReduction="20000"/>
          </a:bodyPr>
          <a:lstStyle/>
          <a:p>
            <a:r>
              <a:rPr lang="zh-CN" altLang="en-US" dirty="0" smtClean="0"/>
              <a:t>（</a:t>
            </a:r>
            <a:r>
              <a:rPr lang="en-US" dirty="0" smtClean="0"/>
              <a:t>3</a:t>
            </a:r>
            <a:r>
              <a:rPr lang="zh-CN" altLang="en-US" dirty="0" smtClean="0"/>
              <a:t>）</a:t>
            </a:r>
            <a:r>
              <a:rPr lang="en-US" dirty="0" smtClean="0"/>
              <a:t>Linker</a:t>
            </a:r>
            <a:r>
              <a:rPr lang="zh-CN" altLang="en-US" dirty="0" smtClean="0"/>
              <a:t>设置选项</a:t>
            </a:r>
          </a:p>
          <a:p>
            <a:r>
              <a:rPr lang="en-US" dirty="0" smtClean="0"/>
              <a:t>●  ARM Linker</a:t>
            </a:r>
            <a:r>
              <a:rPr lang="zh-CN" altLang="en-US" dirty="0" smtClean="0"/>
              <a:t>：对输出的链接类型、</a:t>
            </a:r>
            <a:r>
              <a:rPr lang="en-US" dirty="0" smtClean="0"/>
              <a:t>RO Base</a:t>
            </a:r>
            <a:r>
              <a:rPr lang="zh-CN" altLang="en-US" dirty="0" smtClean="0"/>
              <a:t>、</a:t>
            </a:r>
            <a:r>
              <a:rPr lang="en-US" dirty="0" smtClean="0"/>
              <a:t>RW Base</a:t>
            </a:r>
            <a:r>
              <a:rPr lang="zh-CN" altLang="en-US" dirty="0" smtClean="0"/>
              <a:t>地址等选项设置；</a:t>
            </a:r>
          </a:p>
          <a:p>
            <a:r>
              <a:rPr lang="en-US" dirty="0" smtClean="0"/>
              <a:t>●  ARM </a:t>
            </a:r>
            <a:r>
              <a:rPr lang="en-US" dirty="0" err="1" smtClean="0"/>
              <a:t>fromELF</a:t>
            </a:r>
            <a:r>
              <a:rPr lang="zh-CN" altLang="en-US" dirty="0" smtClean="0"/>
              <a:t>：定义输出文件格式以及路径等。</a:t>
            </a:r>
          </a:p>
          <a:p>
            <a:r>
              <a:rPr lang="zh-CN" altLang="en-US" dirty="0" smtClean="0"/>
              <a:t>（</a:t>
            </a:r>
            <a:r>
              <a:rPr lang="en-US" dirty="0" smtClean="0"/>
              <a:t>4</a:t>
            </a:r>
            <a:r>
              <a:rPr lang="zh-CN" altLang="en-US" dirty="0" smtClean="0"/>
              <a:t>）</a:t>
            </a:r>
            <a:r>
              <a:rPr lang="en-US" dirty="0" smtClean="0"/>
              <a:t>Editor</a:t>
            </a:r>
            <a:r>
              <a:rPr lang="zh-CN" altLang="en-US" dirty="0" smtClean="0"/>
              <a:t>设置选项</a:t>
            </a:r>
          </a:p>
          <a:p>
            <a:r>
              <a:rPr lang="en-US" dirty="0" smtClean="0"/>
              <a:t>●  Custom Keywords</a:t>
            </a:r>
            <a:r>
              <a:rPr lang="zh-CN" altLang="en-US" dirty="0" smtClean="0"/>
              <a:t>：对客户关键字高亮颜色的设置。</a:t>
            </a:r>
          </a:p>
          <a:p>
            <a:r>
              <a:rPr lang="zh-CN" altLang="en-US" dirty="0" smtClean="0"/>
              <a:t>（</a:t>
            </a:r>
            <a:r>
              <a:rPr lang="en-US" dirty="0" smtClean="0"/>
              <a:t>5</a:t>
            </a:r>
            <a:r>
              <a:rPr lang="zh-CN" altLang="en-US" dirty="0" smtClean="0"/>
              <a:t>）</a:t>
            </a:r>
            <a:r>
              <a:rPr lang="en-US" dirty="0" smtClean="0"/>
              <a:t>Debugger</a:t>
            </a:r>
            <a:r>
              <a:rPr lang="zh-CN" altLang="en-US" dirty="0" smtClean="0"/>
              <a:t>设置选项</a:t>
            </a:r>
          </a:p>
          <a:p>
            <a:r>
              <a:rPr lang="en-US" dirty="0" smtClean="0"/>
              <a:t>●  Other Executables</a:t>
            </a:r>
            <a:r>
              <a:rPr lang="zh-CN" altLang="en-US" dirty="0" smtClean="0"/>
              <a:t>：当调试该目标板时制定其他的可执行文件来调试；</a:t>
            </a:r>
          </a:p>
          <a:p>
            <a:r>
              <a:rPr lang="en-US" dirty="0" smtClean="0"/>
              <a:t>●  Debugger Settings</a:t>
            </a:r>
            <a:r>
              <a:rPr lang="zh-CN" altLang="en-US" dirty="0" smtClean="0"/>
              <a:t>：对调试器的一些基本设置；</a:t>
            </a:r>
          </a:p>
          <a:p>
            <a:r>
              <a:rPr lang="en-US" dirty="0" smtClean="0"/>
              <a:t>●  ARM Debugger</a:t>
            </a:r>
            <a:r>
              <a:rPr lang="zh-CN" altLang="en-US" dirty="0" smtClean="0"/>
              <a:t>：选择调试时的调试器（</a:t>
            </a:r>
            <a:r>
              <a:rPr lang="en-US" dirty="0" smtClean="0"/>
              <a:t>AXD</a:t>
            </a:r>
            <a:r>
              <a:rPr lang="zh-CN" altLang="en-US" dirty="0" smtClean="0"/>
              <a:t>、</a:t>
            </a:r>
            <a:r>
              <a:rPr lang="en-US" dirty="0" err="1" smtClean="0"/>
              <a:t>Armsd</a:t>
            </a:r>
            <a:r>
              <a:rPr lang="zh-CN" altLang="en-US" dirty="0" smtClean="0"/>
              <a:t>或其他调试器）；</a:t>
            </a:r>
          </a:p>
          <a:p>
            <a:r>
              <a:rPr lang="en-US" dirty="0" smtClean="0"/>
              <a:t>●  ARM Runner</a:t>
            </a:r>
            <a:r>
              <a:rPr lang="zh-CN" altLang="en-US" dirty="0" smtClean="0"/>
              <a:t>：选择运行时的调试器（</a:t>
            </a:r>
            <a:r>
              <a:rPr lang="en-US" dirty="0" smtClean="0"/>
              <a:t>AXD</a:t>
            </a:r>
            <a:r>
              <a:rPr lang="zh-CN" altLang="en-US" dirty="0" smtClean="0"/>
              <a:t>、</a:t>
            </a:r>
            <a:r>
              <a:rPr lang="en-US" dirty="0" err="1" smtClean="0"/>
              <a:t>Armsd</a:t>
            </a:r>
            <a:r>
              <a:rPr lang="zh-CN" altLang="en-US" dirty="0" smtClean="0"/>
              <a:t>或其他调试器）。</a:t>
            </a:r>
            <a:endParaRPr lang="en-US" altLang="zh-CN" dirty="0" smtClean="0"/>
          </a:p>
          <a:p>
            <a:r>
              <a:rPr lang="zh-CN" altLang="en-US" dirty="0" smtClean="0"/>
              <a:t>（</a:t>
            </a:r>
            <a:r>
              <a:rPr lang="en-US" dirty="0" smtClean="0"/>
              <a:t>6</a:t>
            </a:r>
            <a:r>
              <a:rPr lang="zh-CN" altLang="en-US" dirty="0" smtClean="0"/>
              <a:t>）</a:t>
            </a:r>
            <a:r>
              <a:rPr lang="en-US" dirty="0" smtClean="0"/>
              <a:t>Miscellaneous</a:t>
            </a:r>
            <a:r>
              <a:rPr lang="zh-CN" altLang="en-US" dirty="0" smtClean="0"/>
              <a:t>设置选项</a:t>
            </a:r>
          </a:p>
          <a:p>
            <a:r>
              <a:rPr lang="en-US" dirty="0" smtClean="0"/>
              <a:t>●  ARM Features</a:t>
            </a:r>
            <a:r>
              <a:rPr lang="zh-CN" altLang="en-US" dirty="0" smtClean="0"/>
              <a:t>：设置一些受限制的特性。</a:t>
            </a:r>
          </a:p>
          <a:p>
            <a:endParaRPr lang="zh-CN" altLang="en-US" dirty="0"/>
          </a:p>
        </p:txBody>
      </p:sp>
      <p:sp>
        <p:nvSpPr>
          <p:cNvPr id="2" name="标题 1"/>
          <p:cNvSpPr>
            <a:spLocks noGrp="1"/>
          </p:cNvSpPr>
          <p:nvPr>
            <p:ph type="title"/>
          </p:nvPr>
        </p:nvSpPr>
        <p:spPr/>
        <p:txBody>
          <a:bodyPr>
            <a:normAutofit/>
          </a:bodyPr>
          <a:lstStyle/>
          <a:p>
            <a:r>
              <a:rPr lang="zh-CN" altLang="en-US" dirty="0" smtClean="0"/>
              <a:t>使用</a:t>
            </a:r>
            <a:r>
              <a:rPr lang="en-US" dirty="0" smtClean="0"/>
              <a:t>CodeWarrior IDE</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019506"/>
          </a:xfrm>
        </p:spPr>
        <p:txBody>
          <a:bodyPr>
            <a:normAutofit fontScale="70000" lnSpcReduction="20000"/>
          </a:bodyPr>
          <a:lstStyle/>
          <a:p>
            <a:r>
              <a:rPr lang="en-US" dirty="0" smtClean="0"/>
              <a:t>AXD</a:t>
            </a:r>
            <a:r>
              <a:rPr lang="zh-CN" altLang="en-US" dirty="0" smtClean="0"/>
              <a:t>是</a:t>
            </a:r>
            <a:r>
              <a:rPr lang="en-US" dirty="0" smtClean="0"/>
              <a:t>ADS</a:t>
            </a:r>
            <a:r>
              <a:rPr lang="zh-CN" altLang="en-US" dirty="0" smtClean="0"/>
              <a:t>软件中独立于</a:t>
            </a:r>
            <a:r>
              <a:rPr lang="en-US" dirty="0" smtClean="0"/>
              <a:t>CodeWarrior IDE</a:t>
            </a:r>
            <a:r>
              <a:rPr lang="zh-CN" altLang="en-US" dirty="0" smtClean="0"/>
              <a:t>的图形软件。</a:t>
            </a:r>
            <a:r>
              <a:rPr lang="en-US" b="1" dirty="0" smtClean="0"/>
              <a:t> </a:t>
            </a:r>
            <a:endParaRPr lang="zh-CN" altLang="en-US" b="1" dirty="0" smtClean="0"/>
          </a:p>
          <a:p>
            <a:r>
              <a:rPr lang="en-US" b="1" dirty="0" smtClean="0"/>
              <a:t>1</a:t>
            </a:r>
            <a:r>
              <a:rPr lang="zh-CN" altLang="en-US" b="1" dirty="0" smtClean="0"/>
              <a:t>．打开调试文件</a:t>
            </a:r>
          </a:p>
          <a:p>
            <a:r>
              <a:rPr lang="en-US" b="1" dirty="0" smtClean="0"/>
              <a:t>2</a:t>
            </a:r>
            <a:r>
              <a:rPr lang="zh-CN" altLang="en-US" b="1" dirty="0" smtClean="0"/>
              <a:t>．设置断点</a:t>
            </a:r>
          </a:p>
          <a:p>
            <a:r>
              <a:rPr lang="zh-CN" altLang="en-US" dirty="0" smtClean="0"/>
              <a:t>调试时，用户往往希望在程序执行到某处时查看所关心的变量值，此时可以通过设置断点达到要求。将光标移动到要进行断点设置的代码处，在</a:t>
            </a:r>
            <a:r>
              <a:rPr lang="en-US" dirty="0" smtClean="0"/>
              <a:t>Execute</a:t>
            </a:r>
            <a:r>
              <a:rPr lang="zh-CN" altLang="en-US" dirty="0" smtClean="0"/>
              <a:t>菜单中，选择</a:t>
            </a:r>
            <a:r>
              <a:rPr lang="en-US" dirty="0" smtClean="0"/>
              <a:t>Toggle Breakpoint</a:t>
            </a:r>
            <a:r>
              <a:rPr lang="zh-CN" altLang="en-US" dirty="0" smtClean="0"/>
              <a:t>命令或按</a:t>
            </a:r>
            <a:r>
              <a:rPr lang="en-US" dirty="0" smtClean="0"/>
              <a:t>F9</a:t>
            </a:r>
            <a:r>
              <a:rPr lang="zh-CN" altLang="en-US" dirty="0" smtClean="0"/>
              <a:t>键，就会在光标所在行的起始位置出现一个红色实心圆点，表明该处已设为断点。假设本例中给第</a:t>
            </a:r>
            <a:r>
              <a:rPr lang="en-US" dirty="0" smtClean="0"/>
              <a:t>8</a:t>
            </a:r>
            <a:r>
              <a:rPr lang="zh-CN" altLang="en-US" dirty="0" smtClean="0"/>
              <a:t>行代码设置断点，首先将光标移至第</a:t>
            </a:r>
            <a:r>
              <a:rPr lang="en-US" dirty="0" smtClean="0"/>
              <a:t>8</a:t>
            </a:r>
            <a:r>
              <a:rPr lang="zh-CN" altLang="en-US" dirty="0" smtClean="0"/>
              <a:t>行，然后按</a:t>
            </a:r>
            <a:r>
              <a:rPr lang="en-US" dirty="0" smtClean="0"/>
              <a:t>F9</a:t>
            </a:r>
            <a:r>
              <a:rPr lang="zh-CN" altLang="en-US" dirty="0" smtClean="0"/>
              <a:t>键或单击</a:t>
            </a:r>
            <a:r>
              <a:rPr lang="en-US" dirty="0" smtClean="0"/>
              <a:t>Toggle Breakpoint</a:t>
            </a:r>
            <a:r>
              <a:rPr lang="zh-CN" altLang="en-US" dirty="0" smtClean="0"/>
              <a:t>按钮。</a:t>
            </a:r>
            <a:endParaRPr lang="en-US" altLang="zh-CN" dirty="0" smtClean="0"/>
          </a:p>
          <a:p>
            <a:r>
              <a:rPr lang="en-US" b="1" dirty="0" smtClean="0"/>
              <a:t>3</a:t>
            </a:r>
            <a:r>
              <a:rPr lang="zh-CN" altLang="en-US" b="1" dirty="0" smtClean="0"/>
              <a:t>．查看寄存器和存储器的内容</a:t>
            </a:r>
          </a:p>
          <a:p>
            <a:r>
              <a:rPr lang="zh-CN" altLang="en-US" dirty="0" smtClean="0"/>
              <a:t>查看寄存器或存储器的值在实际开发调试中经常使用。使用方法为从</a:t>
            </a:r>
            <a:r>
              <a:rPr lang="en-US" dirty="0" smtClean="0"/>
              <a:t>Processor Views</a:t>
            </a:r>
            <a:r>
              <a:rPr lang="zh-CN" altLang="en-US" dirty="0" smtClean="0"/>
              <a:t>菜单中选择</a:t>
            </a:r>
            <a:r>
              <a:rPr lang="en-US" dirty="0" smtClean="0"/>
              <a:t>Registers</a:t>
            </a:r>
            <a:r>
              <a:rPr lang="zh-CN" altLang="en-US" dirty="0" smtClean="0"/>
              <a:t>命令可观察寄存器的内容。</a:t>
            </a:r>
            <a:endParaRPr lang="en-US" altLang="zh-CN" dirty="0" smtClean="0"/>
          </a:p>
          <a:p>
            <a:r>
              <a:rPr lang="en-US" b="1" dirty="0" smtClean="0"/>
              <a:t>4</a:t>
            </a:r>
            <a:r>
              <a:rPr lang="zh-CN" altLang="en-US" b="1" dirty="0" smtClean="0"/>
              <a:t>．查看变量值</a:t>
            </a:r>
          </a:p>
          <a:p>
            <a:r>
              <a:rPr lang="zh-CN" altLang="en-US" dirty="0" smtClean="0"/>
              <a:t>在调试过程中，经常需要查看某个变量的值。在</a:t>
            </a:r>
            <a:r>
              <a:rPr lang="en-US" dirty="0" smtClean="0"/>
              <a:t>AXD</a:t>
            </a:r>
            <a:r>
              <a:rPr lang="zh-CN" altLang="en-US" dirty="0" smtClean="0"/>
              <a:t>工具中，查看变量值的方法是先用鼠标选中要查看的变量，然后右击，在弹出的快捷菜单中选择</a:t>
            </a:r>
            <a:r>
              <a:rPr lang="en-US" dirty="0" smtClean="0"/>
              <a:t>Watch</a:t>
            </a:r>
            <a:r>
              <a:rPr lang="zh-CN" altLang="en-US" dirty="0" smtClean="0"/>
              <a:t>命令，将会显示指定变量的详细信息。此处以</a:t>
            </a:r>
            <a:r>
              <a:rPr lang="en-US" dirty="0" smtClean="0"/>
              <a:t>6</a:t>
            </a:r>
            <a:r>
              <a:rPr lang="zh-CN" altLang="en-US" dirty="0" smtClean="0"/>
              <a:t>行的</a:t>
            </a:r>
            <a:r>
              <a:rPr lang="en-US" dirty="0" smtClean="0"/>
              <a:t>c</a:t>
            </a:r>
            <a:r>
              <a:rPr lang="zh-CN" altLang="en-US" dirty="0" smtClean="0"/>
              <a:t>为要查看的变量为例，先选中</a:t>
            </a:r>
            <a:r>
              <a:rPr lang="en-US" dirty="0" smtClean="0"/>
              <a:t>c</a:t>
            </a:r>
            <a:r>
              <a:rPr lang="zh-CN" altLang="en-US" dirty="0" smtClean="0"/>
              <a:t>变量，然后右击，选择</a:t>
            </a:r>
            <a:r>
              <a:rPr lang="en-US" dirty="0" smtClean="0"/>
              <a:t>Watch</a:t>
            </a:r>
            <a:r>
              <a:rPr lang="zh-CN" altLang="en-US" dirty="0" smtClean="0"/>
              <a:t>命令，将弹出如图</a:t>
            </a:r>
            <a:r>
              <a:rPr lang="en-US" dirty="0" smtClean="0"/>
              <a:t>7-24</a:t>
            </a:r>
            <a:r>
              <a:rPr lang="zh-CN" altLang="en-US" dirty="0" smtClean="0"/>
              <a:t>所示的对话框，该对话框显示了</a:t>
            </a:r>
            <a:r>
              <a:rPr lang="en-US" dirty="0" smtClean="0"/>
              <a:t>c</a:t>
            </a:r>
            <a:r>
              <a:rPr lang="zh-CN" altLang="en-US" dirty="0" smtClean="0"/>
              <a:t>变量的地址、数值等详细信息。</a:t>
            </a:r>
          </a:p>
        </p:txBody>
      </p:sp>
      <p:sp>
        <p:nvSpPr>
          <p:cNvPr id="2" name="标题 1"/>
          <p:cNvSpPr>
            <a:spLocks noGrp="1"/>
          </p:cNvSpPr>
          <p:nvPr>
            <p:ph type="title"/>
          </p:nvPr>
        </p:nvSpPr>
        <p:spPr/>
        <p:txBody>
          <a:bodyPr>
            <a:normAutofit/>
          </a:bodyPr>
          <a:lstStyle/>
          <a:p>
            <a:r>
              <a:rPr lang="zh-CN" altLang="en-US" dirty="0" smtClean="0"/>
              <a:t>使用</a:t>
            </a:r>
            <a:r>
              <a:rPr lang="en-US" dirty="0" smtClean="0"/>
              <a:t>AXD IDE</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嵌入式</a:t>
            </a:r>
            <a:r>
              <a:rPr lang="en-US" dirty="0" smtClean="0"/>
              <a:t>Linux</a:t>
            </a:r>
            <a:r>
              <a:rPr lang="zh-CN" altLang="en-US" dirty="0" smtClean="0"/>
              <a:t>具有以下特性：</a:t>
            </a:r>
          </a:p>
          <a:p>
            <a:r>
              <a:rPr lang="en-US" dirty="0" smtClean="0"/>
              <a:t>●  </a:t>
            </a:r>
            <a:r>
              <a:rPr lang="zh-CN" altLang="en-US" dirty="0" smtClean="0"/>
              <a:t>结构且源码开放；</a:t>
            </a:r>
          </a:p>
          <a:p>
            <a:r>
              <a:rPr lang="en-US" dirty="0" smtClean="0"/>
              <a:t>●  </a:t>
            </a:r>
            <a:r>
              <a:rPr lang="zh-CN" altLang="en-US" dirty="0" smtClean="0"/>
              <a:t>内核小巧，吞吐率好；</a:t>
            </a:r>
          </a:p>
          <a:p>
            <a:r>
              <a:rPr lang="en-US" dirty="0" smtClean="0"/>
              <a:t>●  </a:t>
            </a:r>
            <a:r>
              <a:rPr lang="zh-CN" altLang="en-US" dirty="0" smtClean="0"/>
              <a:t>强大的网络功能；</a:t>
            </a:r>
          </a:p>
          <a:p>
            <a:r>
              <a:rPr lang="en-US" dirty="0" smtClean="0"/>
              <a:t>●  </a:t>
            </a:r>
            <a:r>
              <a:rPr lang="zh-CN" altLang="en-US" dirty="0" smtClean="0"/>
              <a:t>真正的多任务和多用户；</a:t>
            </a:r>
          </a:p>
          <a:p>
            <a:r>
              <a:rPr lang="en-US" dirty="0" smtClean="0"/>
              <a:t>●  </a:t>
            </a:r>
            <a:r>
              <a:rPr lang="zh-CN" altLang="en-US" dirty="0" smtClean="0"/>
              <a:t>符合</a:t>
            </a:r>
            <a:r>
              <a:rPr lang="en-US" dirty="0" smtClean="0"/>
              <a:t>IEEE POSIX</a:t>
            </a:r>
            <a:r>
              <a:rPr lang="zh-CN" altLang="en-US" dirty="0" smtClean="0"/>
              <a:t>标准；</a:t>
            </a:r>
          </a:p>
          <a:p>
            <a:r>
              <a:rPr lang="en-US" dirty="0" smtClean="0"/>
              <a:t>●  </a:t>
            </a:r>
            <a:r>
              <a:rPr lang="zh-CN" altLang="en-US" dirty="0" smtClean="0"/>
              <a:t>支持数十种文件系统；</a:t>
            </a:r>
          </a:p>
          <a:p>
            <a:r>
              <a:rPr lang="en-US" dirty="0" smtClean="0"/>
              <a:t>●  </a:t>
            </a:r>
            <a:r>
              <a:rPr lang="zh-CN" altLang="en-US" dirty="0" smtClean="0"/>
              <a:t>有完整的开发工具。</a:t>
            </a:r>
            <a:endParaRPr lang="zh-CN" altLang="en-US" dirty="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zh-CN" altLang="en-US" dirty="0" smtClean="0"/>
              <a:t>嵌入式</a:t>
            </a:r>
            <a:r>
              <a:rPr lang="en-US" dirty="0" smtClean="0"/>
              <a:t>Linux</a:t>
            </a:r>
            <a:r>
              <a:rPr lang="zh-CN" altLang="en-US" dirty="0" smtClean="0"/>
              <a:t>系统介绍</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b="1" dirty="0" smtClean="0"/>
              <a:t>1</a:t>
            </a:r>
            <a:r>
              <a:rPr lang="zh-CN" altLang="en-US" b="1" dirty="0" smtClean="0"/>
              <a:t>．帮助命令</a:t>
            </a:r>
          </a:p>
          <a:p>
            <a:r>
              <a:rPr lang="zh-CN" altLang="en-US" dirty="0" smtClean="0"/>
              <a:t>在所有命令中帮助命令是最有用的命令之一。在</a:t>
            </a:r>
            <a:r>
              <a:rPr lang="en-US" dirty="0" smtClean="0"/>
              <a:t>Linux</a:t>
            </a:r>
            <a:r>
              <a:rPr lang="zh-CN" altLang="en-US" dirty="0" smtClean="0"/>
              <a:t>中要了解一个命令的用法，可以通过</a:t>
            </a:r>
            <a:r>
              <a:rPr lang="en-US" dirty="0" smtClean="0"/>
              <a:t>man</a:t>
            </a:r>
            <a:r>
              <a:rPr lang="zh-CN" altLang="en-US" dirty="0" smtClean="0"/>
              <a:t>页面查看命令的详细说明。</a:t>
            </a:r>
          </a:p>
          <a:p>
            <a:r>
              <a:rPr lang="en-US" b="1" dirty="0" smtClean="0"/>
              <a:t>2</a:t>
            </a:r>
            <a:r>
              <a:rPr lang="zh-CN" altLang="en-US" b="1" dirty="0" smtClean="0"/>
              <a:t>．进入与退出</a:t>
            </a:r>
            <a:r>
              <a:rPr lang="en-US" b="1" dirty="0" smtClean="0"/>
              <a:t>Linux</a:t>
            </a:r>
            <a:r>
              <a:rPr lang="zh-CN" altLang="en-US" b="1" dirty="0" smtClean="0"/>
              <a:t>系统</a:t>
            </a:r>
          </a:p>
          <a:p>
            <a:r>
              <a:rPr lang="zh-CN" altLang="en-US" dirty="0" smtClean="0"/>
              <a:t>进入</a:t>
            </a:r>
            <a:r>
              <a:rPr lang="en-US" dirty="0" smtClean="0"/>
              <a:t>Linux</a:t>
            </a:r>
            <a:r>
              <a:rPr lang="zh-CN" altLang="en-US" dirty="0" smtClean="0"/>
              <a:t>系统时，必须要输入用户的账号，在系统安装过程中可以建立两种账号，即</a:t>
            </a:r>
            <a:r>
              <a:rPr lang="en-US" dirty="0" smtClean="0"/>
              <a:t>root</a:t>
            </a:r>
            <a:r>
              <a:rPr lang="zh-CN" altLang="en-US" dirty="0" smtClean="0"/>
              <a:t>和普通用户。</a:t>
            </a:r>
            <a:r>
              <a:rPr lang="en-US" dirty="0" smtClean="0"/>
              <a:t>root</a:t>
            </a:r>
            <a:r>
              <a:rPr lang="zh-CN" altLang="en-US" dirty="0" smtClean="0"/>
              <a:t>是超级用户账号，通常由系统管理员使用，使用这个账号可以在系统中做任何事情。使用普通用户账号可以进行有限的操作。当用户正确输入用户名和口令后，就能合法地进入系统。屏幕将显示：</a:t>
            </a:r>
          </a:p>
          <a:p>
            <a:r>
              <a:rPr lang="en-US" dirty="0" smtClean="0"/>
              <a:t> </a:t>
            </a:r>
            <a:endParaRPr lang="zh-CN" altLang="en-US" dirty="0" smtClean="0"/>
          </a:p>
          <a:p>
            <a:r>
              <a:rPr lang="en-US" dirty="0" smtClean="0"/>
              <a:t>[</a:t>
            </a:r>
            <a:r>
              <a:rPr lang="en-US" dirty="0" err="1" smtClean="0"/>
              <a:t>root@loclhost</a:t>
            </a:r>
            <a:r>
              <a:rPr lang="en-US" dirty="0" smtClean="0"/>
              <a:t>/root]#</a:t>
            </a:r>
            <a:endParaRPr lang="zh-CN" altLang="en-US" dirty="0" smtClean="0"/>
          </a:p>
          <a:p>
            <a:r>
              <a:rPr lang="en-US" dirty="0" smtClean="0"/>
              <a:t> </a:t>
            </a:r>
            <a:endParaRPr lang="zh-CN" altLang="en-US" dirty="0" smtClean="0"/>
          </a:p>
          <a:p>
            <a:r>
              <a:rPr lang="en-US" b="1" dirty="0" smtClean="0"/>
              <a:t>3</a:t>
            </a:r>
            <a:r>
              <a:rPr lang="zh-CN" altLang="en-US" b="1" dirty="0" smtClean="0"/>
              <a:t>．文件操作的常用命令</a:t>
            </a:r>
          </a:p>
          <a:p>
            <a:r>
              <a:rPr lang="zh-CN" altLang="en-US" dirty="0" smtClean="0"/>
              <a:t>（</a:t>
            </a:r>
            <a:r>
              <a:rPr lang="en-US" dirty="0" smtClean="0"/>
              <a:t>1</a:t>
            </a:r>
            <a:r>
              <a:rPr lang="zh-CN" altLang="en-US" dirty="0" smtClean="0"/>
              <a:t>）</a:t>
            </a:r>
            <a:r>
              <a:rPr lang="en-US" dirty="0" smtClean="0"/>
              <a:t>cp</a:t>
            </a:r>
            <a:r>
              <a:rPr lang="zh-CN" altLang="en-US" dirty="0" smtClean="0"/>
              <a:t>命令</a:t>
            </a:r>
          </a:p>
          <a:p>
            <a:r>
              <a:rPr lang="zh-CN" altLang="en-US" dirty="0" smtClean="0"/>
              <a:t>语法：</a:t>
            </a:r>
            <a:r>
              <a:rPr lang="en-US" dirty="0" smtClean="0"/>
              <a:t>cp [option]</a:t>
            </a:r>
            <a:r>
              <a:rPr lang="en-US" altLang="zh-CN" dirty="0" smtClean="0"/>
              <a:t>〈</a:t>
            </a:r>
            <a:r>
              <a:rPr lang="en-US" dirty="0" smtClean="0"/>
              <a:t>source</a:t>
            </a:r>
            <a:r>
              <a:rPr lang="en-US" altLang="zh-CN" dirty="0" smtClean="0"/>
              <a:t>〉〈</a:t>
            </a:r>
            <a:r>
              <a:rPr lang="en-US" dirty="0" smtClean="0"/>
              <a:t>target</a:t>
            </a:r>
            <a:r>
              <a:rPr lang="en-US" altLang="zh-CN" dirty="0" smtClean="0"/>
              <a:t>〉</a:t>
            </a:r>
          </a:p>
          <a:p>
            <a:r>
              <a:rPr lang="zh-CN" altLang="en-US" dirty="0" smtClean="0"/>
              <a:t>功能：将文件或目录</a:t>
            </a:r>
            <a:r>
              <a:rPr lang="en-US" dirty="0" smtClean="0"/>
              <a:t>source</a:t>
            </a:r>
            <a:r>
              <a:rPr lang="zh-CN" altLang="en-US" dirty="0" smtClean="0"/>
              <a:t>复制为</a:t>
            </a:r>
            <a:r>
              <a:rPr lang="en-US" dirty="0" smtClean="0"/>
              <a:t>target</a:t>
            </a:r>
            <a:r>
              <a:rPr lang="zh-CN" altLang="en-US" dirty="0" smtClean="0"/>
              <a:t>文件或目录。</a:t>
            </a:r>
          </a:p>
          <a:p>
            <a:r>
              <a:rPr lang="zh-CN" altLang="en-US" dirty="0" smtClean="0"/>
              <a:t>说明：</a:t>
            </a:r>
            <a:r>
              <a:rPr lang="en-US" dirty="0" smtClean="0"/>
              <a:t>option</a:t>
            </a:r>
            <a:r>
              <a:rPr lang="zh-CN" altLang="en-US" dirty="0" smtClean="0"/>
              <a:t>选项的含义如下。</a:t>
            </a:r>
          </a:p>
          <a:p>
            <a:r>
              <a:rPr lang="en-US" dirty="0" smtClean="0"/>
              <a:t>●  –f</a:t>
            </a:r>
            <a:r>
              <a:rPr lang="zh-CN" altLang="en-US" dirty="0" smtClean="0"/>
              <a:t>：复制时删除已经存在的目录文件而不提示；</a:t>
            </a:r>
          </a:p>
          <a:p>
            <a:endParaRPr lang="zh-CN" altLang="en-US" dirty="0"/>
          </a:p>
        </p:txBody>
      </p:sp>
      <p:sp>
        <p:nvSpPr>
          <p:cNvPr id="2" name="标题 1"/>
          <p:cNvSpPr>
            <a:spLocks noGrp="1"/>
          </p:cNvSpPr>
          <p:nvPr>
            <p:ph type="title"/>
          </p:nvPr>
        </p:nvSpPr>
        <p:spPr/>
        <p:txBody>
          <a:bodyPr>
            <a:noAutofit/>
          </a:bodyPr>
          <a:lstStyle/>
          <a:p>
            <a:r>
              <a:rPr lang="en-US" dirty="0" smtClean="0"/>
              <a:t/>
            </a:r>
            <a:br>
              <a:rPr lang="en-US" dirty="0" smtClean="0"/>
            </a:br>
            <a:r>
              <a:rPr lang="en-US" dirty="0" smtClean="0"/>
              <a:t>Linux</a:t>
            </a:r>
            <a:r>
              <a:rPr lang="zh-CN" altLang="en-US" dirty="0" smtClean="0"/>
              <a:t>常用命令介绍</a:t>
            </a:r>
            <a:br>
              <a:rPr lang="zh-CN" altLang="en-US" dirty="0" smtClean="0"/>
            </a:br>
            <a:endParaRPr lang="zh-CN" altLang="en-US" dirty="0" smtClean="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dirty="0" smtClean="0"/>
              <a:t>●  -</a:t>
            </a:r>
            <a:r>
              <a:rPr lang="en-US" dirty="0" err="1" smtClean="0"/>
              <a:t>i</a:t>
            </a:r>
            <a:r>
              <a:rPr lang="zh-CN" altLang="en-US" dirty="0" smtClean="0"/>
              <a:t>：在覆盖目标文件前，将给出提示要求用户确认，回答“</a:t>
            </a:r>
            <a:r>
              <a:rPr lang="en-US" dirty="0" smtClean="0"/>
              <a:t>y</a:t>
            </a:r>
            <a:r>
              <a:rPr lang="zh-CN" altLang="en-US" dirty="0" smtClean="0"/>
              <a:t>”时目标文件将被覆盖；</a:t>
            </a:r>
          </a:p>
          <a:p>
            <a:r>
              <a:rPr lang="en-US" dirty="0" smtClean="0"/>
              <a:t>●  -p</a:t>
            </a:r>
            <a:r>
              <a:rPr lang="zh-CN" altLang="en-US" dirty="0" smtClean="0"/>
              <a:t>：此时</a:t>
            </a:r>
            <a:r>
              <a:rPr lang="en-US" dirty="0" smtClean="0"/>
              <a:t>cp</a:t>
            </a:r>
            <a:r>
              <a:rPr lang="zh-CN" altLang="en-US" dirty="0" smtClean="0"/>
              <a:t>除复制源文件的内容外，还将把其修改的时间和访问权限也复制到新文件中；</a:t>
            </a:r>
          </a:p>
          <a:p>
            <a:r>
              <a:rPr lang="en-US" dirty="0" smtClean="0"/>
              <a:t>●  -r</a:t>
            </a:r>
            <a:r>
              <a:rPr lang="zh-CN" altLang="en-US" dirty="0" smtClean="0"/>
              <a:t>：若给出的源文件是一目录文件，此时</a:t>
            </a:r>
            <a:r>
              <a:rPr lang="en-US" dirty="0" smtClean="0"/>
              <a:t>cp</a:t>
            </a:r>
            <a:r>
              <a:rPr lang="zh-CN" altLang="en-US" dirty="0" smtClean="0"/>
              <a:t>将递归复制该目录下所有的子目录和文件，此时目标文件必须是一个目录名。</a:t>
            </a:r>
          </a:p>
          <a:p>
            <a:endParaRPr lang="en-US" altLang="zh-CN" dirty="0" smtClean="0"/>
          </a:p>
          <a:p>
            <a:r>
              <a:rPr lang="zh-CN" altLang="en-US" dirty="0" smtClean="0"/>
              <a:t>（</a:t>
            </a:r>
            <a:r>
              <a:rPr lang="en-US" dirty="0" smtClean="0"/>
              <a:t>2</a:t>
            </a:r>
            <a:r>
              <a:rPr lang="zh-CN" altLang="en-US" dirty="0" smtClean="0"/>
              <a:t>）</a:t>
            </a:r>
            <a:r>
              <a:rPr lang="en-US" dirty="0" err="1" smtClean="0"/>
              <a:t>rm</a:t>
            </a:r>
            <a:r>
              <a:rPr lang="zh-CN" altLang="en-US" dirty="0" smtClean="0"/>
              <a:t>命令</a:t>
            </a:r>
          </a:p>
          <a:p>
            <a:r>
              <a:rPr lang="zh-CN" altLang="en-US" dirty="0" smtClean="0"/>
              <a:t>语法：</a:t>
            </a:r>
            <a:r>
              <a:rPr lang="en-US" dirty="0" err="1" smtClean="0"/>
              <a:t>rm</a:t>
            </a:r>
            <a:r>
              <a:rPr lang="en-US" dirty="0" smtClean="0"/>
              <a:t> [option] dir</a:t>
            </a:r>
            <a:endParaRPr lang="zh-CN" altLang="en-US" dirty="0" smtClean="0"/>
          </a:p>
          <a:p>
            <a:r>
              <a:rPr lang="zh-CN" altLang="en-US" dirty="0" smtClean="0"/>
              <a:t>功能：删除一个目录中的一个或多个文件或目录。</a:t>
            </a:r>
          </a:p>
          <a:p>
            <a:r>
              <a:rPr lang="zh-CN" altLang="en-US" dirty="0" smtClean="0"/>
              <a:t>说明：</a:t>
            </a:r>
            <a:r>
              <a:rPr lang="en-US" dirty="0" smtClean="0"/>
              <a:t>option</a:t>
            </a:r>
            <a:r>
              <a:rPr lang="zh-CN" altLang="en-US" dirty="0" smtClean="0"/>
              <a:t>选项的含义如下。</a:t>
            </a:r>
          </a:p>
          <a:p>
            <a:r>
              <a:rPr lang="en-US" dirty="0" smtClean="0"/>
              <a:t>●  -f</a:t>
            </a:r>
            <a:r>
              <a:rPr lang="zh-CN" altLang="en-US" dirty="0" smtClean="0"/>
              <a:t>：忽略不存在的文件，不给出提示；</a:t>
            </a:r>
          </a:p>
          <a:p>
            <a:r>
              <a:rPr lang="en-US" dirty="0" smtClean="0"/>
              <a:t>●  -r</a:t>
            </a:r>
            <a:r>
              <a:rPr lang="zh-CN" altLang="en-US" dirty="0" smtClean="0"/>
              <a:t>：将参数中列出的全部目录和子目录递归地删除，若没有该选项，</a:t>
            </a:r>
            <a:r>
              <a:rPr lang="en-US" dirty="0" err="1" smtClean="0"/>
              <a:t>rm</a:t>
            </a:r>
            <a:r>
              <a:rPr lang="zh-CN" altLang="en-US" dirty="0" smtClean="0"/>
              <a:t>命令不会删除目录；</a:t>
            </a:r>
          </a:p>
          <a:p>
            <a:r>
              <a:rPr lang="en-US" dirty="0" smtClean="0"/>
              <a:t>●  -</a:t>
            </a:r>
            <a:r>
              <a:rPr lang="en-US" dirty="0" err="1" smtClean="0"/>
              <a:t>i</a:t>
            </a:r>
            <a:r>
              <a:rPr lang="zh-CN" altLang="en-US" dirty="0" smtClean="0"/>
              <a:t>：进行交互式删除，以免误操作。</a:t>
            </a:r>
          </a:p>
          <a:p>
            <a:r>
              <a:rPr lang="zh-CN" altLang="en-US" dirty="0" smtClean="0"/>
              <a:t>例如：</a:t>
            </a:r>
            <a:r>
              <a:rPr lang="en-US" dirty="0" err="1" smtClean="0"/>
              <a:t>rm</a:t>
            </a:r>
            <a:r>
              <a:rPr lang="en-US" dirty="0" smtClean="0"/>
              <a:t> -</a:t>
            </a:r>
            <a:r>
              <a:rPr lang="en-US" dirty="0" err="1" smtClean="0"/>
              <a:t>rf</a:t>
            </a:r>
            <a:r>
              <a:rPr lang="en-US" dirty="0" smtClean="0"/>
              <a:t> dir</a:t>
            </a:r>
            <a:r>
              <a:rPr lang="zh-CN" altLang="en-US" dirty="0" smtClean="0"/>
              <a:t>删除当前目录下名为</a:t>
            </a:r>
            <a:r>
              <a:rPr lang="en-US" dirty="0" smtClean="0"/>
              <a:t>dir</a:t>
            </a:r>
            <a:r>
              <a:rPr lang="zh-CN" altLang="en-US" dirty="0" smtClean="0"/>
              <a:t>的整个目录（包括下面的文件和子目录）。</a:t>
            </a:r>
          </a:p>
          <a:p>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常用命令介绍</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357166"/>
            <a:ext cx="8229600" cy="1143000"/>
          </a:xfrm>
        </p:spPr>
        <p:txBody>
          <a:bodyPr>
            <a:normAutofit/>
          </a:bodyPr>
          <a:lstStyle/>
          <a:p>
            <a:r>
              <a:rPr lang="en-US" dirty="0" smtClean="0"/>
              <a:t>Linux</a:t>
            </a:r>
            <a:r>
              <a:rPr lang="zh-CN" altLang="en-US" dirty="0" smtClean="0"/>
              <a:t>常用命令介绍</a:t>
            </a:r>
            <a:endParaRPr lang="zh-CN" altLang="en-US" dirty="0"/>
          </a:p>
        </p:txBody>
      </p:sp>
      <p:sp>
        <p:nvSpPr>
          <p:cNvPr id="8" name="内容占位符 7"/>
          <p:cNvSpPr>
            <a:spLocks noGrp="1"/>
          </p:cNvSpPr>
          <p:nvPr>
            <p:ph idx="1"/>
          </p:nvPr>
        </p:nvSpPr>
        <p:spPr/>
        <p:txBody>
          <a:bodyPr>
            <a:normAutofit fontScale="85000" lnSpcReduction="20000"/>
          </a:bodyPr>
          <a:lstStyle/>
          <a:p>
            <a:r>
              <a:rPr lang="en-US" b="1" dirty="0" smtClean="0"/>
              <a:t>4</a:t>
            </a:r>
            <a:r>
              <a:rPr lang="zh-CN" altLang="en-US" b="1" dirty="0" smtClean="0"/>
              <a:t>．目录操作的常用命令</a:t>
            </a:r>
          </a:p>
          <a:p>
            <a:r>
              <a:rPr lang="zh-CN" altLang="en-US" dirty="0" smtClean="0"/>
              <a:t>（</a:t>
            </a:r>
            <a:r>
              <a:rPr lang="en-US" dirty="0" smtClean="0"/>
              <a:t>1</a:t>
            </a:r>
            <a:r>
              <a:rPr lang="zh-CN" altLang="en-US" dirty="0" smtClean="0"/>
              <a:t>）</a:t>
            </a:r>
            <a:r>
              <a:rPr lang="en-US" dirty="0" err="1" smtClean="0"/>
              <a:t>ls</a:t>
            </a:r>
            <a:r>
              <a:rPr lang="zh-CN" altLang="en-US" dirty="0" smtClean="0"/>
              <a:t>命令</a:t>
            </a:r>
          </a:p>
          <a:p>
            <a:r>
              <a:rPr lang="zh-CN" altLang="en-US" dirty="0" smtClean="0"/>
              <a:t>语法：</a:t>
            </a:r>
            <a:r>
              <a:rPr lang="en-US" dirty="0" err="1" smtClean="0"/>
              <a:t>ls</a:t>
            </a:r>
            <a:r>
              <a:rPr lang="en-US" dirty="0" smtClean="0"/>
              <a:t> [option] dir/file</a:t>
            </a:r>
            <a:endParaRPr lang="zh-CN" altLang="en-US" dirty="0" smtClean="0"/>
          </a:p>
          <a:p>
            <a:r>
              <a:rPr lang="zh-CN" altLang="en-US" dirty="0" smtClean="0"/>
              <a:t>功能：显示当前目录文件列表。</a:t>
            </a:r>
          </a:p>
          <a:p>
            <a:r>
              <a:rPr lang="zh-CN" altLang="en-US" dirty="0" smtClean="0"/>
              <a:t>说明：</a:t>
            </a:r>
            <a:r>
              <a:rPr lang="en-US" dirty="0" smtClean="0"/>
              <a:t>option</a:t>
            </a:r>
            <a:r>
              <a:rPr lang="zh-CN" altLang="en-US" dirty="0" smtClean="0"/>
              <a:t>选项的含义如下。</a:t>
            </a:r>
          </a:p>
          <a:p>
            <a:r>
              <a:rPr lang="en-US" dirty="0" smtClean="0"/>
              <a:t>●  -a</a:t>
            </a:r>
            <a:r>
              <a:rPr lang="zh-CN" altLang="en-US" dirty="0" smtClean="0"/>
              <a:t>：显示指定目录下所有子目录与文件，包括隐藏文件；</a:t>
            </a:r>
          </a:p>
          <a:p>
            <a:r>
              <a:rPr lang="en-US" dirty="0" smtClean="0"/>
              <a:t>●  -c</a:t>
            </a:r>
            <a:r>
              <a:rPr lang="zh-CN" altLang="en-US" dirty="0" smtClean="0"/>
              <a:t>：按文件的修改时间排序。</a:t>
            </a:r>
          </a:p>
          <a:p>
            <a:r>
              <a:rPr lang="zh-CN" altLang="en-US" dirty="0" smtClean="0"/>
              <a:t>（</a:t>
            </a:r>
            <a:r>
              <a:rPr lang="en-US" dirty="0" smtClean="0"/>
              <a:t>2</a:t>
            </a:r>
            <a:r>
              <a:rPr lang="zh-CN" altLang="en-US" dirty="0" smtClean="0"/>
              <a:t>）</a:t>
            </a:r>
            <a:r>
              <a:rPr lang="en-US" dirty="0" err="1" smtClean="0"/>
              <a:t>cd</a:t>
            </a:r>
            <a:r>
              <a:rPr lang="zh-CN" altLang="en-US" dirty="0" smtClean="0"/>
              <a:t>命令</a:t>
            </a:r>
          </a:p>
          <a:p>
            <a:r>
              <a:rPr lang="zh-CN" altLang="en-US" dirty="0" smtClean="0"/>
              <a:t>语法：</a:t>
            </a:r>
            <a:r>
              <a:rPr lang="en-US" dirty="0" err="1" smtClean="0"/>
              <a:t>cd</a:t>
            </a:r>
            <a:r>
              <a:rPr lang="en-US" dirty="0" smtClean="0"/>
              <a:t> directory</a:t>
            </a:r>
            <a:endParaRPr lang="zh-CN" altLang="en-US" dirty="0" smtClean="0"/>
          </a:p>
          <a:p>
            <a:r>
              <a:rPr lang="zh-CN" altLang="en-US" dirty="0" smtClean="0"/>
              <a:t>功能：改变工作目录。</a:t>
            </a:r>
          </a:p>
          <a:p>
            <a:r>
              <a:rPr lang="zh-CN" altLang="en-US" dirty="0" smtClean="0"/>
              <a:t>例如：</a:t>
            </a:r>
            <a:r>
              <a:rPr lang="en-US" dirty="0" err="1" smtClean="0"/>
              <a:t>cd</a:t>
            </a:r>
            <a:r>
              <a:rPr lang="en-US" dirty="0" smtClean="0"/>
              <a:t> /</a:t>
            </a:r>
            <a:r>
              <a:rPr lang="zh-CN" altLang="en-US" dirty="0" smtClean="0"/>
              <a:t>切换到根目录</a:t>
            </a:r>
          </a:p>
          <a:p>
            <a:r>
              <a:rPr lang="en-US" dirty="0" smtClean="0"/>
              <a:t>      </a:t>
            </a:r>
            <a:r>
              <a:rPr lang="en-US" dirty="0" err="1" smtClean="0"/>
              <a:t>cd</a:t>
            </a:r>
            <a:r>
              <a:rPr lang="en-US" dirty="0" smtClean="0"/>
              <a:t> ..</a:t>
            </a:r>
            <a:r>
              <a:rPr lang="zh-CN" altLang="en-US" dirty="0" smtClean="0"/>
              <a:t>切换到到上一级目录</a:t>
            </a:r>
          </a:p>
          <a:p>
            <a:r>
              <a:rPr lang="en-US" dirty="0" smtClean="0"/>
              <a:t>      </a:t>
            </a:r>
            <a:r>
              <a:rPr lang="en-US" dirty="0" err="1" smtClean="0"/>
              <a:t>cd</a:t>
            </a:r>
            <a:r>
              <a:rPr lang="en-US" dirty="0" smtClean="0"/>
              <a:t> /</a:t>
            </a:r>
            <a:r>
              <a:rPr lang="en-US" dirty="0" err="1" smtClean="0"/>
              <a:t>mnt</a:t>
            </a:r>
            <a:r>
              <a:rPr lang="zh-CN" altLang="en-US" dirty="0" smtClean="0"/>
              <a:t>切换到根目录下的</a:t>
            </a:r>
            <a:r>
              <a:rPr lang="en-US" dirty="0" err="1" smtClean="0"/>
              <a:t>mnt</a:t>
            </a:r>
            <a:r>
              <a:rPr lang="zh-CN" altLang="en-US" dirty="0" smtClean="0"/>
              <a:t>目录</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ADS</a:t>
            </a:r>
            <a:r>
              <a:rPr lang="zh-CN" altLang="en-US" dirty="0" smtClean="0"/>
              <a:t>全称为</a:t>
            </a:r>
            <a:r>
              <a:rPr lang="en-US" dirty="0" smtClean="0"/>
              <a:t>ARM Developer Suite</a:t>
            </a:r>
            <a:r>
              <a:rPr lang="zh-CN" altLang="en-US" dirty="0" smtClean="0"/>
              <a:t>，是</a:t>
            </a:r>
            <a:r>
              <a:rPr lang="en-US" dirty="0" smtClean="0"/>
              <a:t>ARM</a:t>
            </a:r>
            <a:r>
              <a:rPr lang="zh-CN" altLang="en-US" dirty="0" smtClean="0"/>
              <a:t>公司推出的新一代</a:t>
            </a:r>
            <a:r>
              <a:rPr lang="en-US" dirty="0" smtClean="0"/>
              <a:t>ARM</a:t>
            </a:r>
            <a:r>
              <a:rPr lang="zh-CN" altLang="en-US" dirty="0" smtClean="0"/>
              <a:t>集成开发工具。现在常用的</a:t>
            </a:r>
            <a:r>
              <a:rPr lang="en-US" dirty="0" smtClean="0"/>
              <a:t>ADS</a:t>
            </a:r>
            <a:r>
              <a:rPr lang="zh-CN" altLang="en-US" dirty="0" smtClean="0"/>
              <a:t>版本是</a:t>
            </a:r>
            <a:r>
              <a:rPr lang="en-US" dirty="0" smtClean="0"/>
              <a:t>ADS1.2</a:t>
            </a:r>
            <a:r>
              <a:rPr lang="zh-CN" altLang="en-US" dirty="0" smtClean="0"/>
              <a:t>，它取代了早期的</a:t>
            </a:r>
            <a:r>
              <a:rPr lang="en-US" dirty="0" smtClean="0"/>
              <a:t>ADS1.1</a:t>
            </a:r>
            <a:r>
              <a:rPr lang="zh-CN" altLang="en-US" dirty="0" smtClean="0"/>
              <a:t>和</a:t>
            </a:r>
            <a:r>
              <a:rPr lang="en-US" dirty="0" smtClean="0"/>
              <a:t>ADS1.0</a:t>
            </a:r>
            <a:r>
              <a:rPr lang="zh-CN" altLang="en-US" dirty="0" smtClean="0"/>
              <a:t>。</a:t>
            </a:r>
          </a:p>
          <a:p>
            <a:r>
              <a:rPr lang="en-US" dirty="0" smtClean="0"/>
              <a:t>ADS</a:t>
            </a:r>
            <a:r>
              <a:rPr lang="zh-CN" altLang="en-US" dirty="0" smtClean="0"/>
              <a:t>用于无操作系统的</a:t>
            </a:r>
            <a:r>
              <a:rPr lang="en-US" dirty="0" smtClean="0"/>
              <a:t>ARM</a:t>
            </a:r>
            <a:r>
              <a:rPr lang="zh-CN" altLang="en-US" dirty="0" smtClean="0"/>
              <a:t>系统开发，是对裸机（可理解成一个高级单片机）的开发。</a:t>
            </a:r>
            <a:r>
              <a:rPr lang="en-US" dirty="0" smtClean="0"/>
              <a:t>ADS</a:t>
            </a:r>
            <a:r>
              <a:rPr lang="zh-CN" altLang="en-US" dirty="0" smtClean="0"/>
              <a:t>有极佳的测试环境和良好的侦错功能，它可使硬件开发者更深入地从底层去理解</a:t>
            </a:r>
            <a:r>
              <a:rPr lang="en-US" dirty="0" smtClean="0"/>
              <a:t>ARM</a:t>
            </a:r>
            <a:r>
              <a:rPr lang="zh-CN" altLang="en-US" dirty="0" smtClean="0"/>
              <a:t>处理器的工作原理和操作方法，为日后自行设计打基础，为</a:t>
            </a:r>
            <a:r>
              <a:rPr lang="en-US" dirty="0" err="1" smtClean="0"/>
              <a:t>BootLoader</a:t>
            </a:r>
            <a:r>
              <a:rPr lang="zh-CN" altLang="en-US" dirty="0" smtClean="0"/>
              <a:t>的编写和调试打基础。</a:t>
            </a:r>
          </a:p>
          <a:p>
            <a:endParaRPr lang="zh-CN" altLang="en-US" dirty="0"/>
          </a:p>
        </p:txBody>
      </p:sp>
      <p:sp>
        <p:nvSpPr>
          <p:cNvPr id="2" name="标题 1"/>
          <p:cNvSpPr>
            <a:spLocks noGrp="1"/>
          </p:cNvSpPr>
          <p:nvPr>
            <p:ph type="title"/>
          </p:nvPr>
        </p:nvSpPr>
        <p:spPr/>
        <p:txBody>
          <a:bodyPr/>
          <a:lstStyle/>
          <a:p>
            <a:r>
              <a:rPr lang="en-US" dirty="0" smtClean="0"/>
              <a:t>ADS</a:t>
            </a:r>
            <a:r>
              <a:rPr lang="zh-CN" altLang="en-US" dirty="0" smtClean="0"/>
              <a:t>集成开发环境简介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Linux</a:t>
            </a:r>
            <a:r>
              <a:rPr lang="zh-CN" altLang="en-US" dirty="0" smtClean="0"/>
              <a:t>常用命令介绍</a:t>
            </a:r>
            <a:endParaRPr lang="zh-CN" altLang="en-US" dirty="0"/>
          </a:p>
        </p:txBody>
      </p:sp>
      <p:sp>
        <p:nvSpPr>
          <p:cNvPr id="8" name="内容占位符 7"/>
          <p:cNvSpPr>
            <a:spLocks noGrp="1"/>
          </p:cNvSpPr>
          <p:nvPr>
            <p:ph idx="1"/>
          </p:nvPr>
        </p:nvSpPr>
        <p:spPr/>
        <p:txBody>
          <a:bodyPr>
            <a:normAutofit fontScale="77500" lnSpcReduction="20000"/>
          </a:bodyPr>
          <a:lstStyle/>
          <a:p>
            <a:r>
              <a:rPr lang="zh-CN" altLang="en-US" dirty="0" smtClean="0"/>
              <a:t>（</a:t>
            </a:r>
            <a:r>
              <a:rPr lang="en-US" dirty="0" smtClean="0"/>
              <a:t>3</a:t>
            </a:r>
            <a:r>
              <a:rPr lang="zh-CN" altLang="en-US" dirty="0" smtClean="0"/>
              <a:t>）</a:t>
            </a:r>
            <a:r>
              <a:rPr lang="en-US" dirty="0" err="1" smtClean="0"/>
              <a:t>pwd</a:t>
            </a:r>
            <a:r>
              <a:rPr lang="zh-CN" altLang="en-US" dirty="0" smtClean="0"/>
              <a:t>命令</a:t>
            </a:r>
          </a:p>
          <a:p>
            <a:r>
              <a:rPr lang="zh-CN" altLang="en-US" dirty="0" smtClean="0"/>
              <a:t>语法：</a:t>
            </a:r>
            <a:r>
              <a:rPr lang="en-US" dirty="0" err="1" smtClean="0"/>
              <a:t>pwd</a:t>
            </a:r>
            <a:endParaRPr lang="zh-CN" altLang="en-US" dirty="0" smtClean="0"/>
          </a:p>
          <a:p>
            <a:r>
              <a:rPr lang="zh-CN" altLang="en-US" dirty="0" smtClean="0"/>
              <a:t>功能：显示当前工作目录的绝对路径。</a:t>
            </a:r>
          </a:p>
          <a:p>
            <a:r>
              <a:rPr lang="zh-CN" altLang="en-US" dirty="0" smtClean="0"/>
              <a:t>（</a:t>
            </a:r>
            <a:r>
              <a:rPr lang="en-US" dirty="0" smtClean="0"/>
              <a:t>4</a:t>
            </a:r>
            <a:r>
              <a:rPr lang="zh-CN" altLang="en-US" dirty="0" smtClean="0"/>
              <a:t>）</a:t>
            </a:r>
            <a:r>
              <a:rPr lang="en-US" dirty="0" err="1" smtClean="0"/>
              <a:t>mkdir</a:t>
            </a:r>
            <a:r>
              <a:rPr lang="zh-CN" altLang="en-US" dirty="0" smtClean="0"/>
              <a:t>命令</a:t>
            </a:r>
          </a:p>
          <a:p>
            <a:r>
              <a:rPr lang="zh-CN" altLang="en-US" dirty="0" smtClean="0"/>
              <a:t>语法：</a:t>
            </a:r>
            <a:r>
              <a:rPr lang="en-US" dirty="0" err="1" smtClean="0"/>
              <a:t>mkdir</a:t>
            </a:r>
            <a:r>
              <a:rPr lang="en-US" dirty="0" smtClean="0"/>
              <a:t>  </a:t>
            </a:r>
            <a:r>
              <a:rPr lang="en-US" dirty="0" err="1" smtClean="0"/>
              <a:t>dirname</a:t>
            </a:r>
            <a:endParaRPr lang="zh-CN" altLang="en-US" dirty="0" smtClean="0"/>
          </a:p>
          <a:p>
            <a:r>
              <a:rPr lang="zh-CN" altLang="en-US" dirty="0" smtClean="0"/>
              <a:t>功能：创建一个名为</a:t>
            </a:r>
            <a:r>
              <a:rPr lang="en-US" dirty="0" err="1" smtClean="0"/>
              <a:t>dirname</a:t>
            </a:r>
            <a:r>
              <a:rPr lang="zh-CN" altLang="en-US" dirty="0" smtClean="0"/>
              <a:t>的目录。</a:t>
            </a:r>
          </a:p>
          <a:p>
            <a:r>
              <a:rPr lang="zh-CN" altLang="en-US" dirty="0" smtClean="0"/>
              <a:t>（</a:t>
            </a:r>
            <a:r>
              <a:rPr lang="en-US" dirty="0" smtClean="0"/>
              <a:t>5</a:t>
            </a:r>
            <a:r>
              <a:rPr lang="zh-CN" altLang="en-US" dirty="0" smtClean="0"/>
              <a:t>）</a:t>
            </a:r>
            <a:r>
              <a:rPr lang="en-US" dirty="0" err="1" smtClean="0"/>
              <a:t>rmdir</a:t>
            </a:r>
            <a:r>
              <a:rPr lang="zh-CN" altLang="en-US" dirty="0" smtClean="0"/>
              <a:t>命令</a:t>
            </a:r>
          </a:p>
          <a:p>
            <a:r>
              <a:rPr lang="zh-CN" altLang="en-US" dirty="0" smtClean="0"/>
              <a:t>语法：</a:t>
            </a:r>
            <a:r>
              <a:rPr lang="en-US" dirty="0" err="1" smtClean="0"/>
              <a:t>rmdir</a:t>
            </a:r>
            <a:r>
              <a:rPr lang="en-US" dirty="0" smtClean="0"/>
              <a:t>  </a:t>
            </a:r>
            <a:r>
              <a:rPr lang="en-US" dirty="0" err="1" smtClean="0"/>
              <a:t>dirname</a:t>
            </a:r>
            <a:endParaRPr lang="zh-CN" altLang="en-US" dirty="0" smtClean="0"/>
          </a:p>
          <a:p>
            <a:r>
              <a:rPr lang="zh-CN" altLang="en-US" dirty="0" smtClean="0"/>
              <a:t>功能：删除一个名为</a:t>
            </a:r>
            <a:r>
              <a:rPr lang="en-US" dirty="0" err="1" smtClean="0"/>
              <a:t>dirname</a:t>
            </a:r>
            <a:r>
              <a:rPr lang="zh-CN" altLang="en-US" dirty="0" smtClean="0"/>
              <a:t>的空目录。</a:t>
            </a:r>
          </a:p>
          <a:p>
            <a:r>
              <a:rPr lang="zh-CN" altLang="en-US" dirty="0" smtClean="0"/>
              <a:t>（</a:t>
            </a:r>
            <a:r>
              <a:rPr lang="en-US" dirty="0" smtClean="0"/>
              <a:t>6</a:t>
            </a:r>
            <a:r>
              <a:rPr lang="zh-CN" altLang="en-US" dirty="0" smtClean="0"/>
              <a:t>）网络配置的相关命令</a:t>
            </a:r>
          </a:p>
          <a:p>
            <a:r>
              <a:rPr lang="en-US" dirty="0" err="1" smtClean="0"/>
              <a:t>ifconfig</a:t>
            </a:r>
            <a:r>
              <a:rPr lang="en-US" dirty="0" smtClean="0"/>
              <a:t> eth0 192.168.0.115</a:t>
            </a:r>
            <a:r>
              <a:rPr lang="zh-CN" altLang="en-US" dirty="0" smtClean="0"/>
              <a:t>设置网卡</a:t>
            </a:r>
            <a:r>
              <a:rPr lang="en-US" dirty="0" smtClean="0"/>
              <a:t>0</a:t>
            </a:r>
            <a:r>
              <a:rPr lang="zh-CN" altLang="en-US" dirty="0" smtClean="0"/>
              <a:t>的地址为</a:t>
            </a:r>
            <a:r>
              <a:rPr lang="en-US" dirty="0" smtClean="0"/>
              <a:t>192.168.0.115</a:t>
            </a:r>
            <a:endParaRPr lang="zh-CN" altLang="en-US" dirty="0" smtClean="0"/>
          </a:p>
          <a:p>
            <a:r>
              <a:rPr lang="en-US" dirty="0" smtClean="0"/>
              <a:t>ping 192.168.0.83         </a:t>
            </a:r>
            <a:r>
              <a:rPr lang="zh-CN" altLang="en-US" dirty="0" smtClean="0"/>
              <a:t>测试与</a:t>
            </a:r>
            <a:r>
              <a:rPr lang="en-US" dirty="0" smtClean="0"/>
              <a:t>192.168.0.83</a:t>
            </a:r>
            <a:r>
              <a:rPr lang="zh-CN" altLang="en-US" dirty="0" smtClean="0"/>
              <a:t>的连接是否正常</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Linux</a:t>
            </a:r>
            <a:r>
              <a:rPr lang="zh-CN" altLang="en-US" dirty="0" smtClean="0"/>
              <a:t>常用命令介绍</a:t>
            </a:r>
            <a:endParaRPr lang="zh-CN" altLang="en-US" dirty="0"/>
          </a:p>
        </p:txBody>
      </p:sp>
      <p:sp>
        <p:nvSpPr>
          <p:cNvPr id="7" name="内容占位符 6"/>
          <p:cNvSpPr>
            <a:spLocks noGrp="1"/>
          </p:cNvSpPr>
          <p:nvPr>
            <p:ph idx="1"/>
          </p:nvPr>
        </p:nvSpPr>
        <p:spPr>
          <a:xfrm>
            <a:off x="457200" y="1279337"/>
            <a:ext cx="8229600" cy="4864307"/>
          </a:xfrm>
        </p:spPr>
        <p:txBody>
          <a:bodyPr>
            <a:normAutofit fontScale="92500" lnSpcReduction="10000"/>
          </a:bodyPr>
          <a:lstStyle/>
          <a:p>
            <a:r>
              <a:rPr lang="en-US" b="1" dirty="0" smtClean="0"/>
              <a:t>5</a:t>
            </a:r>
            <a:r>
              <a:rPr lang="zh-CN" altLang="en-US" b="1" dirty="0" smtClean="0"/>
              <a:t>．磁盘管理命令</a:t>
            </a:r>
          </a:p>
          <a:p>
            <a:r>
              <a:rPr lang="zh-CN" altLang="en-US" dirty="0" smtClean="0"/>
              <a:t>（</a:t>
            </a:r>
            <a:r>
              <a:rPr lang="en-US" dirty="0" smtClean="0"/>
              <a:t>1</a:t>
            </a:r>
            <a:r>
              <a:rPr lang="zh-CN" altLang="en-US" dirty="0" smtClean="0"/>
              <a:t>）</a:t>
            </a:r>
            <a:r>
              <a:rPr lang="en-US" dirty="0" smtClean="0"/>
              <a:t>mount</a:t>
            </a:r>
            <a:r>
              <a:rPr lang="zh-CN" altLang="en-US" dirty="0" smtClean="0"/>
              <a:t>命令</a:t>
            </a:r>
          </a:p>
          <a:p>
            <a:r>
              <a:rPr lang="zh-CN" altLang="en-US" dirty="0" smtClean="0"/>
              <a:t>语法：</a:t>
            </a:r>
            <a:r>
              <a:rPr lang="en-US" dirty="0" smtClean="0"/>
              <a:t>mount [-t </a:t>
            </a:r>
            <a:r>
              <a:rPr lang="en-US" dirty="0" err="1" smtClean="0"/>
              <a:t>vfstype</a:t>
            </a:r>
            <a:r>
              <a:rPr lang="en-US" dirty="0" smtClean="0"/>
              <a:t>] [-o option] device dir</a:t>
            </a:r>
            <a:endParaRPr lang="zh-CN" altLang="en-US" dirty="0" smtClean="0"/>
          </a:p>
          <a:p>
            <a:r>
              <a:rPr lang="zh-CN" altLang="en-US" dirty="0" smtClean="0"/>
              <a:t>功能：在</a:t>
            </a:r>
            <a:r>
              <a:rPr lang="en-US" dirty="0" smtClean="0"/>
              <a:t>Linux</a:t>
            </a:r>
            <a:r>
              <a:rPr lang="zh-CN" altLang="en-US" dirty="0" smtClean="0"/>
              <a:t>系统下挂载设备。</a:t>
            </a:r>
          </a:p>
          <a:p>
            <a:r>
              <a:rPr lang="zh-CN" altLang="en-US" dirty="0" smtClean="0"/>
              <a:t>说明：各选项的含义如下。</a:t>
            </a:r>
          </a:p>
          <a:p>
            <a:r>
              <a:rPr lang="en-US" dirty="0" smtClean="0"/>
              <a:t>●  -t </a:t>
            </a:r>
            <a:r>
              <a:rPr lang="en-US" dirty="0" err="1" smtClean="0"/>
              <a:t>vfstype</a:t>
            </a:r>
            <a:r>
              <a:rPr lang="zh-CN" altLang="en-US" dirty="0" smtClean="0"/>
              <a:t>：指定文件系统的类型，如</a:t>
            </a:r>
            <a:r>
              <a:rPr lang="en-US" dirty="0" smtClean="0"/>
              <a:t>Linux</a:t>
            </a:r>
            <a:r>
              <a:rPr lang="zh-CN" altLang="en-US" dirty="0" smtClean="0"/>
              <a:t>文件网络共享类型为</a:t>
            </a:r>
            <a:r>
              <a:rPr lang="en-US" dirty="0" err="1" smtClean="0"/>
              <a:t>nfs</a:t>
            </a:r>
            <a:r>
              <a:rPr lang="zh-CN" altLang="en-US" dirty="0" smtClean="0"/>
              <a:t>。常用的类型还有；</a:t>
            </a:r>
          </a:p>
          <a:p>
            <a:r>
              <a:rPr lang="zh-CN" altLang="en-US" dirty="0" smtClean="0"/>
              <a:t>光盘或光盘映像：</a:t>
            </a:r>
            <a:r>
              <a:rPr lang="en-US" dirty="0" smtClean="0"/>
              <a:t>iso9660</a:t>
            </a:r>
            <a:r>
              <a:rPr lang="zh-CN" altLang="en-US" dirty="0" smtClean="0"/>
              <a:t>；</a:t>
            </a:r>
          </a:p>
          <a:p>
            <a:r>
              <a:rPr lang="en-US" dirty="0" smtClean="0"/>
              <a:t>DOS fat16</a:t>
            </a:r>
            <a:r>
              <a:rPr lang="zh-CN" altLang="en-US" dirty="0" smtClean="0"/>
              <a:t>文档系统：</a:t>
            </a:r>
            <a:r>
              <a:rPr lang="en-US" dirty="0" err="1" smtClean="0"/>
              <a:t>msdos</a:t>
            </a:r>
            <a:r>
              <a:rPr lang="zh-CN" altLang="en-US" dirty="0" smtClean="0"/>
              <a:t>；</a:t>
            </a:r>
          </a:p>
          <a:p>
            <a:r>
              <a:rPr lang="en-US" dirty="0" smtClean="0"/>
              <a:t>Windows 9x fat32</a:t>
            </a:r>
            <a:r>
              <a:rPr lang="zh-CN" altLang="en-US" dirty="0" smtClean="0"/>
              <a:t>文档系统：</a:t>
            </a:r>
            <a:r>
              <a:rPr lang="en-US" dirty="0" err="1" smtClean="0"/>
              <a:t>vfat</a:t>
            </a:r>
            <a:r>
              <a:rPr lang="zh-CN" altLang="en-US" dirty="0" smtClean="0"/>
              <a:t>；</a:t>
            </a:r>
          </a:p>
          <a:p>
            <a:r>
              <a:rPr lang="en-US" dirty="0" smtClean="0"/>
              <a:t>Windows NT </a:t>
            </a:r>
            <a:r>
              <a:rPr lang="en-US" dirty="0" err="1" smtClean="0"/>
              <a:t>ntfs</a:t>
            </a:r>
            <a:r>
              <a:rPr lang="zh-CN" altLang="en-US" dirty="0" smtClean="0"/>
              <a:t>文档系统：</a:t>
            </a:r>
            <a:r>
              <a:rPr lang="en-US" dirty="0" err="1" smtClean="0"/>
              <a:t>ntfs</a:t>
            </a:r>
            <a:r>
              <a:rPr lang="zh-CN" altLang="en-US" dirty="0" smtClean="0"/>
              <a:t>；</a:t>
            </a:r>
          </a:p>
          <a:p>
            <a:r>
              <a:rPr lang="en-US" dirty="0" smtClean="0"/>
              <a:t>Mount Windows</a:t>
            </a:r>
            <a:r>
              <a:rPr lang="zh-CN" altLang="en-US" dirty="0" smtClean="0"/>
              <a:t>文档网络共享：</a:t>
            </a:r>
            <a:r>
              <a:rPr lang="en-US" dirty="0" err="1" smtClean="0"/>
              <a:t>smbfs</a:t>
            </a:r>
            <a:r>
              <a:rPr lang="zh-CN" altLang="en-US" dirty="0" smtClean="0"/>
              <a:t>。</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smtClean="0"/>
              <a:t>●  -o option</a:t>
            </a:r>
            <a:r>
              <a:rPr lang="zh-CN" altLang="en-US" dirty="0" smtClean="0"/>
              <a:t>：用于描述设备或档案的挂载方式。</a:t>
            </a:r>
          </a:p>
          <a:p>
            <a:r>
              <a:rPr lang="en-US" dirty="0" smtClean="0"/>
              <a:t>   -</a:t>
            </a:r>
            <a:r>
              <a:rPr lang="en-US" dirty="0" err="1" smtClean="0"/>
              <a:t>ro</a:t>
            </a:r>
            <a:r>
              <a:rPr lang="zh-CN" altLang="en-US" dirty="0" smtClean="0"/>
              <a:t>：采用只读方式挂载设备；</a:t>
            </a:r>
          </a:p>
          <a:p>
            <a:r>
              <a:rPr lang="en-US" dirty="0" smtClean="0"/>
              <a:t>   -</a:t>
            </a:r>
            <a:r>
              <a:rPr lang="en-US" dirty="0" err="1" smtClean="0"/>
              <a:t>rw</a:t>
            </a:r>
            <a:r>
              <a:rPr lang="zh-CN" altLang="en-US" dirty="0" smtClean="0"/>
              <a:t>：采用读</a:t>
            </a:r>
            <a:r>
              <a:rPr lang="en-US" dirty="0" smtClean="0"/>
              <a:t>/</a:t>
            </a:r>
            <a:r>
              <a:rPr lang="zh-CN" altLang="en-US" dirty="0" smtClean="0"/>
              <a:t>写方式挂载设备。</a:t>
            </a:r>
          </a:p>
          <a:p>
            <a:r>
              <a:rPr lang="en-US" dirty="0" smtClean="0"/>
              <a:t>●  device</a:t>
            </a:r>
            <a:r>
              <a:rPr lang="zh-CN" altLang="en-US" dirty="0" smtClean="0"/>
              <a:t>：要挂载的设备。</a:t>
            </a:r>
          </a:p>
          <a:p>
            <a:r>
              <a:rPr lang="en-US" dirty="0" smtClean="0"/>
              <a:t>●  dir</a:t>
            </a:r>
            <a:r>
              <a:rPr lang="zh-CN" altLang="en-US" dirty="0" smtClean="0"/>
              <a:t>：设备在系统上的挂载点。</a:t>
            </a:r>
          </a:p>
          <a:p>
            <a:r>
              <a:rPr lang="zh-CN" altLang="en-US" dirty="0" smtClean="0"/>
              <a:t>（</a:t>
            </a:r>
            <a:r>
              <a:rPr lang="en-US" dirty="0" smtClean="0"/>
              <a:t>2</a:t>
            </a:r>
            <a:r>
              <a:rPr lang="zh-CN" altLang="en-US" dirty="0" smtClean="0"/>
              <a:t>）</a:t>
            </a:r>
            <a:r>
              <a:rPr lang="en-US" dirty="0" err="1" smtClean="0"/>
              <a:t>umount</a:t>
            </a:r>
            <a:r>
              <a:rPr lang="zh-CN" altLang="en-US" dirty="0" smtClean="0"/>
              <a:t>命令</a:t>
            </a:r>
          </a:p>
          <a:p>
            <a:r>
              <a:rPr lang="zh-CN" altLang="en-US" dirty="0" smtClean="0"/>
              <a:t>语法：</a:t>
            </a:r>
            <a:r>
              <a:rPr lang="en-US" dirty="0" err="1" smtClean="0"/>
              <a:t>umount</a:t>
            </a:r>
            <a:r>
              <a:rPr lang="en-US" dirty="0" smtClean="0"/>
              <a:t> dir</a:t>
            </a:r>
            <a:endParaRPr lang="zh-CN" altLang="en-US" dirty="0" smtClean="0"/>
          </a:p>
          <a:p>
            <a:r>
              <a:rPr lang="zh-CN" altLang="en-US" dirty="0" smtClean="0"/>
              <a:t>功能：卸载已经挂载的设备。</a:t>
            </a:r>
          </a:p>
          <a:p>
            <a:r>
              <a:rPr lang="zh-CN" altLang="en-US" dirty="0" smtClean="0"/>
              <a:t>说明：</a:t>
            </a:r>
            <a:r>
              <a:rPr lang="en-US" dirty="0" smtClean="0"/>
              <a:t>dir</a:t>
            </a:r>
            <a:r>
              <a:rPr lang="zh-CN" altLang="en-US" dirty="0" smtClean="0"/>
              <a:t>表示设备在系统上的挂载点。</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常用命令介绍</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en-US" b="1" dirty="0" smtClean="0"/>
              <a:t>6</a:t>
            </a:r>
            <a:r>
              <a:rPr lang="zh-CN" altLang="en-US" b="1" dirty="0" smtClean="0"/>
              <a:t>．其他命令</a:t>
            </a:r>
          </a:p>
          <a:p>
            <a:r>
              <a:rPr lang="zh-CN" altLang="en-US" dirty="0" smtClean="0"/>
              <a:t>（</a:t>
            </a:r>
            <a:r>
              <a:rPr lang="en-US" dirty="0" smtClean="0"/>
              <a:t>1</a:t>
            </a:r>
            <a:r>
              <a:rPr lang="zh-CN" altLang="en-US" dirty="0" smtClean="0"/>
              <a:t>）</a:t>
            </a:r>
            <a:r>
              <a:rPr lang="en-US" dirty="0" err="1" smtClean="0"/>
              <a:t>insmod</a:t>
            </a:r>
            <a:r>
              <a:rPr lang="zh-CN" altLang="en-US" dirty="0" smtClean="0"/>
              <a:t>命令</a:t>
            </a:r>
          </a:p>
          <a:p>
            <a:r>
              <a:rPr lang="zh-CN" altLang="en-US" dirty="0" smtClean="0"/>
              <a:t>语法：</a:t>
            </a:r>
            <a:r>
              <a:rPr lang="en-US" dirty="0" err="1" smtClean="0"/>
              <a:t>insmod</a:t>
            </a:r>
            <a:r>
              <a:rPr lang="en-US" dirty="0" smtClean="0"/>
              <a:t> [-</a:t>
            </a:r>
            <a:r>
              <a:rPr lang="en-US" dirty="0" err="1" smtClean="0"/>
              <a:t>fkmpsvxX</a:t>
            </a:r>
            <a:r>
              <a:rPr lang="en-US" dirty="0" smtClean="0"/>
              <a:t>][-o &lt;</a:t>
            </a:r>
            <a:r>
              <a:rPr lang="zh-CN" altLang="en-US" dirty="0" smtClean="0"/>
              <a:t>模块名称</a:t>
            </a:r>
            <a:r>
              <a:rPr lang="en-US" dirty="0" smtClean="0"/>
              <a:t>&gt;][</a:t>
            </a:r>
            <a:r>
              <a:rPr lang="zh-CN" altLang="en-US" dirty="0" smtClean="0"/>
              <a:t>模块文件</a:t>
            </a:r>
            <a:r>
              <a:rPr lang="en-US" dirty="0" smtClean="0"/>
              <a:t>][</a:t>
            </a:r>
            <a:r>
              <a:rPr lang="zh-CN" altLang="en-US" dirty="0" smtClean="0"/>
              <a:t>符号名称</a:t>
            </a:r>
            <a:r>
              <a:rPr lang="en-US" dirty="0" smtClean="0"/>
              <a:t>=</a:t>
            </a:r>
            <a:r>
              <a:rPr lang="zh-CN" altLang="en-US" dirty="0" smtClean="0"/>
              <a:t>符号值</a:t>
            </a:r>
            <a:r>
              <a:rPr lang="en-US" dirty="0" smtClean="0"/>
              <a:t>]</a:t>
            </a:r>
            <a:endParaRPr lang="zh-CN" altLang="en-US" dirty="0" smtClean="0"/>
          </a:p>
          <a:p>
            <a:r>
              <a:rPr lang="zh-CN" altLang="en-US" dirty="0" smtClean="0"/>
              <a:t>功能：加载驱动模块。</a:t>
            </a:r>
          </a:p>
          <a:p>
            <a:r>
              <a:rPr lang="zh-CN" altLang="en-US" dirty="0" smtClean="0"/>
              <a:t>说明：</a:t>
            </a:r>
            <a:r>
              <a:rPr lang="en-US" dirty="0" smtClean="0"/>
              <a:t>Linux</a:t>
            </a:r>
            <a:r>
              <a:rPr lang="zh-CN" altLang="en-US" dirty="0" smtClean="0"/>
              <a:t>有许多功能是模块化设计的，在需要时才载入</a:t>
            </a:r>
            <a:r>
              <a:rPr lang="en-US" dirty="0" smtClean="0"/>
              <a:t>kernel</a:t>
            </a:r>
            <a:r>
              <a:rPr lang="zh-CN" altLang="en-US" dirty="0" smtClean="0"/>
              <a:t>。这样可使</a:t>
            </a:r>
            <a:r>
              <a:rPr lang="en-US" dirty="0" smtClean="0"/>
              <a:t>kernel</a:t>
            </a:r>
            <a:r>
              <a:rPr lang="zh-CN" altLang="en-US" dirty="0" smtClean="0"/>
              <a:t>较为精简，进而提高效率。这类可载入的模块，通常是设备驱动程序。</a:t>
            </a:r>
          </a:p>
          <a:p>
            <a:r>
              <a:rPr lang="zh-CN" altLang="en-US" dirty="0" smtClean="0"/>
              <a:t>（</a:t>
            </a:r>
            <a:r>
              <a:rPr lang="en-US" dirty="0" smtClean="0"/>
              <a:t>2</a:t>
            </a:r>
            <a:r>
              <a:rPr lang="zh-CN" altLang="en-US" dirty="0" smtClean="0"/>
              <a:t>）</a:t>
            </a:r>
            <a:r>
              <a:rPr lang="en-US" dirty="0" err="1" smtClean="0"/>
              <a:t>rmmod</a:t>
            </a:r>
            <a:r>
              <a:rPr lang="zh-CN" altLang="en-US" dirty="0" smtClean="0"/>
              <a:t>命令</a:t>
            </a:r>
          </a:p>
          <a:p>
            <a:r>
              <a:rPr lang="zh-CN" altLang="en-US" dirty="0" smtClean="0"/>
              <a:t>语法：</a:t>
            </a:r>
            <a:r>
              <a:rPr lang="en-US" dirty="0" err="1" smtClean="0"/>
              <a:t>rmmod</a:t>
            </a:r>
            <a:r>
              <a:rPr lang="en-US" dirty="0" smtClean="0"/>
              <a:t> [-as][</a:t>
            </a:r>
            <a:r>
              <a:rPr lang="zh-CN" altLang="en-US" dirty="0" smtClean="0"/>
              <a:t>模块名称</a:t>
            </a:r>
            <a:r>
              <a:rPr lang="en-US" dirty="0" smtClean="0"/>
              <a:t>...]</a:t>
            </a:r>
            <a:endParaRPr lang="zh-CN" altLang="en-US" dirty="0" smtClean="0"/>
          </a:p>
          <a:p>
            <a:r>
              <a:rPr lang="zh-CN" altLang="en-US" dirty="0" smtClean="0"/>
              <a:t>功能：卸载驱动模块。</a:t>
            </a:r>
          </a:p>
          <a:p>
            <a:r>
              <a:rPr lang="zh-CN" altLang="en-US" dirty="0" smtClean="0"/>
              <a:t>说明：执行</a:t>
            </a:r>
            <a:r>
              <a:rPr lang="en-US" dirty="0" err="1" smtClean="0"/>
              <a:t>rmmod</a:t>
            </a:r>
            <a:r>
              <a:rPr lang="zh-CN" altLang="en-US" dirty="0" smtClean="0"/>
              <a:t>指令可删除不需要的模块。</a:t>
            </a:r>
          </a:p>
          <a:p>
            <a:r>
              <a:rPr lang="zh-CN" altLang="en-US" dirty="0" smtClean="0"/>
              <a:t>参数：</a:t>
            </a:r>
          </a:p>
          <a:p>
            <a:r>
              <a:rPr lang="en-US" dirty="0" smtClean="0"/>
              <a:t>●  –a</a:t>
            </a:r>
            <a:r>
              <a:rPr lang="zh-CN" altLang="en-US" dirty="0" smtClean="0"/>
              <a:t>：删除所有目前不需要的模块。</a:t>
            </a:r>
          </a:p>
          <a:p>
            <a:r>
              <a:rPr lang="en-US" dirty="0" smtClean="0"/>
              <a:t>●  –s</a:t>
            </a:r>
            <a:r>
              <a:rPr lang="zh-CN" altLang="en-US" dirty="0" smtClean="0"/>
              <a:t>：把信息输出至</a:t>
            </a:r>
            <a:r>
              <a:rPr lang="en-US" dirty="0" err="1" smtClean="0"/>
              <a:t>syslog</a:t>
            </a:r>
            <a:r>
              <a:rPr lang="zh-CN" altLang="en-US" dirty="0" smtClean="0"/>
              <a:t>常驻服务，而非终端机界面。</a:t>
            </a:r>
          </a:p>
          <a:p>
            <a:r>
              <a:rPr lang="zh-CN" altLang="en-US" dirty="0" smtClean="0"/>
              <a:t>（</a:t>
            </a:r>
            <a:r>
              <a:rPr lang="en-US" dirty="0" smtClean="0"/>
              <a:t>3</a:t>
            </a:r>
            <a:r>
              <a:rPr lang="zh-CN" altLang="en-US" dirty="0" smtClean="0"/>
              <a:t>）</a:t>
            </a:r>
            <a:r>
              <a:rPr lang="en-US" dirty="0" err="1" smtClean="0"/>
              <a:t>Ctrl+C</a:t>
            </a:r>
            <a:r>
              <a:rPr lang="zh-CN" altLang="en-US" dirty="0" smtClean="0"/>
              <a:t>命令</a:t>
            </a:r>
          </a:p>
          <a:p>
            <a:r>
              <a:rPr lang="zh-CN" altLang="en-US" dirty="0" smtClean="0"/>
              <a:t>说明：执行该命令终止运行程序。</a:t>
            </a:r>
          </a:p>
          <a:p>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常用命令介绍</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b="1" dirty="0" smtClean="0"/>
              <a:t>1</a:t>
            </a:r>
            <a:r>
              <a:rPr lang="zh-CN" altLang="en-US" b="1" dirty="0" smtClean="0"/>
              <a:t>．</a:t>
            </a:r>
            <a:r>
              <a:rPr lang="en-US" b="1" dirty="0" smtClean="0"/>
              <a:t>vi</a:t>
            </a:r>
            <a:r>
              <a:rPr lang="zh-CN" altLang="en-US" b="1" dirty="0" smtClean="0"/>
              <a:t>编辑器的工作模式</a:t>
            </a:r>
          </a:p>
          <a:p>
            <a:r>
              <a:rPr lang="en-US" dirty="0" smtClean="0"/>
              <a:t>vi</a:t>
            </a:r>
            <a:r>
              <a:rPr lang="zh-CN" altLang="en-US" dirty="0" smtClean="0"/>
              <a:t>是命令行编辑器，有</a:t>
            </a:r>
            <a:r>
              <a:rPr lang="en-US" dirty="0" smtClean="0"/>
              <a:t>3</a:t>
            </a:r>
            <a:r>
              <a:rPr lang="zh-CN" altLang="en-US" dirty="0" smtClean="0"/>
              <a:t>种工作模式：命令模式、插入模式和编辑模式。</a:t>
            </a:r>
          </a:p>
          <a:p>
            <a:r>
              <a:rPr lang="zh-CN" altLang="en-US" dirty="0" smtClean="0"/>
              <a:t>命令模式是</a:t>
            </a:r>
            <a:r>
              <a:rPr lang="en-US" dirty="0" smtClean="0"/>
              <a:t>vi</a:t>
            </a:r>
            <a:r>
              <a:rPr lang="zh-CN" altLang="en-US" dirty="0" smtClean="0"/>
              <a:t>的默认模式，进入</a:t>
            </a:r>
            <a:r>
              <a:rPr lang="en-US" dirty="0" smtClean="0"/>
              <a:t>vi</a:t>
            </a:r>
            <a:r>
              <a:rPr lang="zh-CN" altLang="en-US" dirty="0" smtClean="0"/>
              <a:t>时，会首先进入命令模式（同时也是编辑模式）。在该模式下可以键入命令来删除、更改、移动文本、定位光标、搜索文本字符串或退出</a:t>
            </a:r>
            <a:r>
              <a:rPr lang="en-US" dirty="0" smtClean="0"/>
              <a:t>vi</a:t>
            </a:r>
            <a:r>
              <a:rPr lang="zh-CN" altLang="en-US" dirty="0" smtClean="0"/>
              <a:t>编辑器。在命令模式下，所有命令都要以“：”开始，所键入的字符系统均作命令来处理，如“：</a:t>
            </a:r>
            <a:r>
              <a:rPr lang="en-US" dirty="0" smtClean="0"/>
              <a:t>q</a:t>
            </a:r>
            <a:r>
              <a:rPr lang="zh-CN" altLang="en-US" dirty="0" smtClean="0"/>
              <a:t>”代表退出，“：</a:t>
            </a:r>
            <a:r>
              <a:rPr lang="en-US" dirty="0" smtClean="0"/>
              <a:t>w</a:t>
            </a:r>
            <a:r>
              <a:rPr lang="zh-CN" altLang="en-US" dirty="0" smtClean="0"/>
              <a:t>”表示存盘。</a:t>
            </a:r>
          </a:p>
          <a:p>
            <a:r>
              <a:rPr lang="zh-CN" altLang="en-US" dirty="0" smtClean="0"/>
              <a:t>当键入</a:t>
            </a:r>
            <a:r>
              <a:rPr lang="en-US" dirty="0" err="1" smtClean="0"/>
              <a:t>i</a:t>
            </a:r>
            <a:r>
              <a:rPr lang="zh-CN" altLang="en-US" dirty="0" smtClean="0"/>
              <a:t>、</a:t>
            </a:r>
            <a:r>
              <a:rPr lang="en-US" dirty="0" smtClean="0"/>
              <a:t>o</a:t>
            </a:r>
            <a:r>
              <a:rPr lang="zh-CN" altLang="en-US" dirty="0" smtClean="0"/>
              <a:t>、</a:t>
            </a:r>
            <a:r>
              <a:rPr lang="en-US" dirty="0" smtClean="0"/>
              <a:t>a</a:t>
            </a:r>
            <a:r>
              <a:rPr lang="zh-CN" altLang="en-US" dirty="0" smtClean="0"/>
              <a:t>命令的，就进入了插入模式，用户输入的所有可视字符都添加到文件中，显示在屏幕上。按</a:t>
            </a:r>
            <a:r>
              <a:rPr lang="en-US" dirty="0" smtClean="0"/>
              <a:t>Esc</a:t>
            </a:r>
            <a:r>
              <a:rPr lang="zh-CN" altLang="en-US" dirty="0" smtClean="0"/>
              <a:t>键可以回到编辑模式。</a:t>
            </a:r>
          </a:p>
          <a:p>
            <a:r>
              <a:rPr lang="zh-CN" altLang="en-US" dirty="0" smtClean="0"/>
              <a:t>编辑模式和命令模式类似，都是要输入命令，但它的命令不要以“：”开始，它直接接收键盘输入的单字符或组合字符命令，如直接按下</a:t>
            </a:r>
            <a:r>
              <a:rPr lang="en-US" dirty="0" smtClean="0"/>
              <a:t>u</a:t>
            </a:r>
            <a:r>
              <a:rPr lang="zh-CN" altLang="en-US" dirty="0" smtClean="0"/>
              <a:t>就表示取消上一次对文件的修改，相当于</a:t>
            </a:r>
            <a:r>
              <a:rPr lang="en-US" dirty="0" smtClean="0"/>
              <a:t>Windows</a:t>
            </a:r>
            <a:r>
              <a:rPr lang="zh-CN" altLang="en-US" dirty="0" smtClean="0"/>
              <a:t>下的</a:t>
            </a:r>
            <a:r>
              <a:rPr lang="en-US" dirty="0" smtClean="0"/>
              <a:t>Undo</a:t>
            </a:r>
            <a:r>
              <a:rPr lang="zh-CN" altLang="en-US" dirty="0" smtClean="0"/>
              <a:t>操作。编辑模式下有一些命令是要以“</a:t>
            </a:r>
            <a:r>
              <a:rPr lang="en-US" dirty="0" smtClean="0"/>
              <a:t>/</a:t>
            </a:r>
            <a:r>
              <a:rPr lang="zh-CN" altLang="en-US" dirty="0" smtClean="0"/>
              <a:t>”开始的，如查找字符串</a:t>
            </a:r>
            <a:r>
              <a:rPr lang="en-US" dirty="0" smtClean="0"/>
              <a:t>string</a:t>
            </a:r>
            <a:r>
              <a:rPr lang="zh-CN" altLang="en-US" dirty="0" smtClean="0"/>
              <a:t>，就输入</a:t>
            </a:r>
            <a:r>
              <a:rPr lang="en-US" dirty="0" smtClean="0"/>
              <a:t>string</a:t>
            </a:r>
            <a:r>
              <a:rPr lang="zh-CN" altLang="en-US" dirty="0" smtClean="0"/>
              <a:t>则在文件中匹配查找</a:t>
            </a:r>
            <a:r>
              <a:rPr lang="en-US" dirty="0" smtClean="0"/>
              <a:t>string</a:t>
            </a:r>
            <a:r>
              <a:rPr lang="zh-CN" altLang="en-US" dirty="0" smtClean="0"/>
              <a:t>字符串。在编辑模式下按下“：”就进入命令模式。</a:t>
            </a:r>
          </a:p>
          <a:p>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系统下的</a:t>
            </a:r>
            <a:r>
              <a:rPr lang="en-US" dirty="0" smtClean="0"/>
              <a:t>vi</a:t>
            </a:r>
            <a:r>
              <a:rPr lang="zh-CN" altLang="en-US" dirty="0" smtClean="0"/>
              <a:t>编辑器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2</a:t>
            </a:r>
            <a:r>
              <a:rPr lang="zh-CN" altLang="en-US" b="1" dirty="0" smtClean="0"/>
              <a:t>．</a:t>
            </a:r>
            <a:r>
              <a:rPr lang="en-US" b="1" dirty="0" smtClean="0"/>
              <a:t>vi</a:t>
            </a:r>
            <a:r>
              <a:rPr lang="zh-CN" altLang="en-US" b="1" dirty="0" smtClean="0"/>
              <a:t>的基本操作</a:t>
            </a:r>
          </a:p>
          <a:p>
            <a:r>
              <a:rPr lang="zh-CN" altLang="en-US" dirty="0" smtClean="0"/>
              <a:t>（</a:t>
            </a:r>
            <a:r>
              <a:rPr lang="en-US" dirty="0" smtClean="0"/>
              <a:t>1</a:t>
            </a:r>
            <a:r>
              <a:rPr lang="zh-CN" altLang="en-US" dirty="0" smtClean="0"/>
              <a:t>）进入</a:t>
            </a:r>
            <a:r>
              <a:rPr lang="en-US" dirty="0" smtClean="0"/>
              <a:t>vi</a:t>
            </a:r>
            <a:r>
              <a:rPr lang="zh-CN" altLang="en-US" dirty="0" smtClean="0"/>
              <a:t>。在系统提示符后输入</a:t>
            </a:r>
            <a:r>
              <a:rPr lang="en-US" dirty="0" smtClean="0"/>
              <a:t>vi</a:t>
            </a:r>
            <a:r>
              <a:rPr lang="zh-CN" altLang="en-US" dirty="0" smtClean="0"/>
              <a:t>及文件名称后，就进入</a:t>
            </a:r>
            <a:r>
              <a:rPr lang="en-US" dirty="0" smtClean="0"/>
              <a:t>vi</a:t>
            </a:r>
            <a:r>
              <a:rPr lang="zh-CN" altLang="en-US" dirty="0" smtClean="0"/>
              <a:t>全屏幕编辑界面：</a:t>
            </a:r>
          </a:p>
          <a:p>
            <a:r>
              <a:rPr lang="en-US" dirty="0" smtClean="0"/>
              <a:t> </a:t>
            </a:r>
            <a:endParaRPr lang="zh-CN" altLang="en-US" dirty="0" smtClean="0"/>
          </a:p>
          <a:p>
            <a:r>
              <a:rPr lang="en-US" dirty="0" smtClean="0"/>
              <a:t>$ vi </a:t>
            </a:r>
            <a:r>
              <a:rPr lang="en-US" dirty="0" err="1" smtClean="0"/>
              <a:t>myfile</a:t>
            </a:r>
            <a:r>
              <a:rPr lang="en-US" dirty="0" smtClean="0"/>
              <a:t> </a:t>
            </a:r>
            <a:endParaRPr lang="zh-CN" altLang="en-US" dirty="0" smtClean="0"/>
          </a:p>
          <a:p>
            <a:r>
              <a:rPr lang="en-US" dirty="0" smtClean="0"/>
              <a:t> </a:t>
            </a:r>
            <a:endParaRPr lang="zh-CN" altLang="en-US" dirty="0" smtClean="0"/>
          </a:p>
          <a:p>
            <a:r>
              <a:rPr lang="zh-CN" altLang="en-US" dirty="0" smtClean="0"/>
              <a:t>此时是处于命令行模式，按“</a:t>
            </a:r>
            <a:r>
              <a:rPr lang="en-US" dirty="0" err="1" smtClean="0"/>
              <a:t>i</a:t>
            </a:r>
            <a:r>
              <a:rPr lang="zh-CN" altLang="en-US" dirty="0" smtClean="0"/>
              <a:t>”切换到插入模式。</a:t>
            </a:r>
          </a:p>
          <a:p>
            <a:r>
              <a:rPr lang="zh-CN" altLang="en-US" dirty="0" smtClean="0"/>
              <a:t>（</a:t>
            </a:r>
            <a:r>
              <a:rPr lang="en-US" dirty="0" smtClean="0"/>
              <a:t>2</a:t>
            </a:r>
            <a:r>
              <a:rPr lang="zh-CN" altLang="en-US" dirty="0" smtClean="0"/>
              <a:t>）在插入模式下编辑文件，编辑完成后按</a:t>
            </a:r>
            <a:r>
              <a:rPr lang="en-US" dirty="0" smtClean="0"/>
              <a:t>Esc</a:t>
            </a:r>
            <a:r>
              <a:rPr lang="zh-CN" altLang="en-US" dirty="0" smtClean="0"/>
              <a:t>键回到编辑模式。</a:t>
            </a:r>
          </a:p>
          <a:p>
            <a:r>
              <a:rPr lang="zh-CN" altLang="en-US" dirty="0" smtClean="0"/>
              <a:t>（</a:t>
            </a:r>
            <a:r>
              <a:rPr lang="en-US" dirty="0" smtClean="0"/>
              <a:t>3</a:t>
            </a:r>
            <a:r>
              <a:rPr lang="zh-CN" altLang="en-US" dirty="0" smtClean="0"/>
              <a:t>）退出</a:t>
            </a:r>
            <a:r>
              <a:rPr lang="en-US" dirty="0" smtClean="0"/>
              <a:t>vi</a:t>
            </a:r>
            <a:r>
              <a:rPr lang="zh-CN" altLang="en-US" dirty="0" smtClean="0"/>
              <a:t>及保存文件。</a:t>
            </a:r>
          </a:p>
          <a:p>
            <a:r>
              <a:rPr lang="zh-CN" altLang="en-US" dirty="0" smtClean="0"/>
              <a:t>在命令模式下，按一下“：”冒号键进入命令模式，此时可以保存文件退出</a:t>
            </a:r>
            <a:r>
              <a:rPr lang="en-US" dirty="0" smtClean="0"/>
              <a:t>vi</a:t>
            </a:r>
            <a:r>
              <a:rPr lang="zh-CN" altLang="en-US" dirty="0" smtClean="0"/>
              <a:t>。例如：</a:t>
            </a:r>
          </a:p>
          <a:p>
            <a:r>
              <a:rPr lang="en-US" dirty="0" smtClean="0"/>
              <a:t> </a:t>
            </a:r>
            <a:endParaRPr lang="zh-CN" altLang="en-US" dirty="0" smtClean="0"/>
          </a:p>
          <a:p>
            <a:r>
              <a:rPr lang="en-US" dirty="0" smtClean="0"/>
              <a:t>:w filename    ;</a:t>
            </a:r>
            <a:r>
              <a:rPr lang="zh-CN" altLang="en-US" dirty="0" smtClean="0"/>
              <a:t>将文件以指定的文件名</a:t>
            </a:r>
            <a:r>
              <a:rPr lang="en-US" dirty="0" smtClean="0"/>
              <a:t>filename</a:t>
            </a:r>
            <a:r>
              <a:rPr lang="zh-CN" altLang="en-US" dirty="0" smtClean="0"/>
              <a:t>保存</a:t>
            </a:r>
          </a:p>
          <a:p>
            <a:r>
              <a:rPr lang="en-US" dirty="0" smtClean="0"/>
              <a:t>:</a:t>
            </a:r>
            <a:r>
              <a:rPr lang="en-US" dirty="0" err="1" smtClean="0"/>
              <a:t>wq</a:t>
            </a:r>
            <a:r>
              <a:rPr lang="en-US" dirty="0" smtClean="0"/>
              <a:t>            ;</a:t>
            </a:r>
            <a:r>
              <a:rPr lang="zh-CN" altLang="en-US" dirty="0" smtClean="0"/>
              <a:t>存盘并退出</a:t>
            </a:r>
            <a:r>
              <a:rPr lang="en-US" dirty="0" smtClean="0"/>
              <a:t>vi                    </a:t>
            </a:r>
            <a:endParaRPr lang="zh-CN" altLang="en-US" dirty="0" smtClean="0"/>
          </a:p>
          <a:p>
            <a:r>
              <a:rPr lang="en-US" dirty="0" smtClean="0"/>
              <a:t>:q!            ;</a:t>
            </a:r>
            <a:r>
              <a:rPr lang="zh-CN" altLang="en-US" dirty="0" smtClean="0"/>
              <a:t>不存盘强制退出</a:t>
            </a:r>
            <a:r>
              <a:rPr lang="en-US" dirty="0" smtClean="0"/>
              <a:t>vi </a:t>
            </a:r>
            <a:endParaRPr lang="zh-CN" altLang="en-US" dirty="0"/>
          </a:p>
        </p:txBody>
      </p:sp>
      <p:sp>
        <p:nvSpPr>
          <p:cNvPr id="2" name="标题 1"/>
          <p:cNvSpPr>
            <a:spLocks noGrp="1"/>
          </p:cNvSpPr>
          <p:nvPr>
            <p:ph type="title"/>
          </p:nvPr>
        </p:nvSpPr>
        <p:spPr/>
        <p:txBody>
          <a:bodyPr>
            <a:normAutofit/>
          </a:bodyPr>
          <a:lstStyle/>
          <a:p>
            <a:r>
              <a:rPr lang="en-US" dirty="0" smtClean="0"/>
              <a:t>Linux</a:t>
            </a:r>
            <a:r>
              <a:rPr lang="zh-CN" altLang="en-US" dirty="0" smtClean="0"/>
              <a:t>系统下的</a:t>
            </a:r>
            <a:r>
              <a:rPr lang="en-US" dirty="0" smtClean="0"/>
              <a:t>vi</a:t>
            </a:r>
            <a:r>
              <a:rPr lang="zh-CN" altLang="en-US" dirty="0" smtClean="0"/>
              <a:t>编辑器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79337"/>
            <a:ext cx="8229600" cy="4864307"/>
          </a:xfrm>
        </p:spPr>
        <p:txBody>
          <a:bodyPr>
            <a:normAutofit/>
          </a:bodyPr>
          <a:lstStyle/>
          <a:p>
            <a:r>
              <a:rPr lang="en-US" b="1" dirty="0" smtClean="0"/>
              <a:t>3</a:t>
            </a:r>
            <a:r>
              <a:rPr lang="zh-CN" altLang="en-US" b="1" dirty="0" smtClean="0"/>
              <a:t>．</a:t>
            </a:r>
            <a:r>
              <a:rPr lang="en-US" b="1" dirty="0" smtClean="0"/>
              <a:t>vi</a:t>
            </a:r>
            <a:r>
              <a:rPr lang="zh-CN" altLang="en-US" b="1" dirty="0" smtClean="0"/>
              <a:t>的常用命令</a:t>
            </a:r>
          </a:p>
          <a:p>
            <a:r>
              <a:rPr lang="zh-CN" altLang="en-US" dirty="0" smtClean="0"/>
              <a:t>（</a:t>
            </a:r>
            <a:r>
              <a:rPr lang="en-US" dirty="0" smtClean="0"/>
              <a:t>1</a:t>
            </a:r>
            <a:r>
              <a:rPr lang="zh-CN" altLang="en-US" dirty="0" smtClean="0"/>
              <a:t>）光标移动命令</a:t>
            </a:r>
          </a:p>
          <a:p>
            <a:r>
              <a:rPr lang="en-US" dirty="0" smtClean="0"/>
              <a:t>h</a:t>
            </a:r>
            <a:r>
              <a:rPr lang="zh-CN" altLang="en-US" dirty="0" smtClean="0"/>
              <a:t>：光标左移一个字符；</a:t>
            </a:r>
          </a:p>
          <a:p>
            <a:r>
              <a:rPr lang="en-US" dirty="0" smtClean="0"/>
              <a:t>l</a:t>
            </a:r>
            <a:r>
              <a:rPr lang="zh-CN" altLang="en-US" dirty="0" smtClean="0"/>
              <a:t>：光标左移一个字符；</a:t>
            </a:r>
          </a:p>
          <a:p>
            <a:r>
              <a:rPr lang="en-US" dirty="0" smtClean="0"/>
              <a:t>k</a:t>
            </a:r>
            <a:r>
              <a:rPr lang="zh-CN" altLang="en-US" dirty="0" smtClean="0"/>
              <a:t>：光标上移一行；</a:t>
            </a:r>
          </a:p>
          <a:p>
            <a:r>
              <a:rPr lang="en-US" dirty="0" smtClean="0"/>
              <a:t>j</a:t>
            </a:r>
            <a:r>
              <a:rPr lang="zh-CN" altLang="en-US" dirty="0" smtClean="0"/>
              <a:t>：光标下移一行；</a:t>
            </a:r>
          </a:p>
          <a:p>
            <a:r>
              <a:rPr lang="en-US" dirty="0" err="1" smtClean="0"/>
              <a:t>ctrl+b</a:t>
            </a:r>
            <a:r>
              <a:rPr lang="zh-CN" altLang="en-US" dirty="0" smtClean="0"/>
              <a:t>：向文件首翻一页；</a:t>
            </a:r>
          </a:p>
          <a:p>
            <a:r>
              <a:rPr lang="en-US" dirty="0" err="1" smtClean="0"/>
              <a:t>ctrl+f</a:t>
            </a:r>
            <a:r>
              <a:rPr lang="zh-CN" altLang="en-US" dirty="0" smtClean="0"/>
              <a:t>：向文件尾翻一页；</a:t>
            </a:r>
          </a:p>
          <a:p>
            <a:r>
              <a:rPr lang="en-US" dirty="0" err="1" smtClean="0"/>
              <a:t>ctrl+u</a:t>
            </a:r>
            <a:r>
              <a:rPr lang="zh-CN" altLang="en-US" dirty="0" smtClean="0"/>
              <a:t>：向文件首翻半页；</a:t>
            </a:r>
          </a:p>
          <a:p>
            <a:r>
              <a:rPr lang="en-US" dirty="0" err="1" smtClean="0"/>
              <a:t>ctrl+d</a:t>
            </a:r>
            <a:r>
              <a:rPr lang="zh-CN" altLang="en-US" dirty="0" smtClean="0"/>
              <a:t>：向文件尾翻半页；</a:t>
            </a:r>
          </a:p>
        </p:txBody>
      </p:sp>
      <p:sp>
        <p:nvSpPr>
          <p:cNvPr id="2" name="标题 1"/>
          <p:cNvSpPr>
            <a:spLocks noGrp="1"/>
          </p:cNvSpPr>
          <p:nvPr>
            <p:ph type="title"/>
          </p:nvPr>
        </p:nvSpPr>
        <p:spPr/>
        <p:txBody>
          <a:bodyPr>
            <a:normAutofit/>
          </a:bodyPr>
          <a:lstStyle/>
          <a:p>
            <a:r>
              <a:rPr lang="en-US" dirty="0" smtClean="0"/>
              <a:t>Linux</a:t>
            </a:r>
            <a:r>
              <a:rPr lang="zh-CN" altLang="en-US" dirty="0" smtClean="0"/>
              <a:t>系统下的</a:t>
            </a:r>
            <a:r>
              <a:rPr lang="en-US" dirty="0" smtClean="0"/>
              <a:t>vi</a:t>
            </a:r>
            <a:r>
              <a:rPr lang="zh-CN" altLang="en-US" dirty="0" smtClean="0"/>
              <a:t>编辑器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en-US" dirty="0" smtClean="0"/>
              <a:t>0</a:t>
            </a:r>
            <a:r>
              <a:rPr lang="zh-CN" altLang="en-US" dirty="0" smtClean="0"/>
              <a:t>：移到文章的开头；</a:t>
            </a:r>
          </a:p>
          <a:p>
            <a:r>
              <a:rPr lang="en-US" dirty="0" smtClean="0"/>
              <a:t>G</a:t>
            </a:r>
            <a:r>
              <a:rPr lang="zh-CN" altLang="en-US" dirty="0" smtClean="0"/>
              <a:t>：移动到文章的最后；</a:t>
            </a:r>
          </a:p>
          <a:p>
            <a:r>
              <a:rPr lang="en-US" dirty="0" smtClean="0"/>
              <a:t>$</a:t>
            </a:r>
            <a:r>
              <a:rPr lang="zh-CN" altLang="en-US" dirty="0" smtClean="0"/>
              <a:t>：光标移动到所在行的行尾；</a:t>
            </a:r>
          </a:p>
          <a:p>
            <a:r>
              <a:rPr lang="en-US" dirty="0" smtClean="0"/>
              <a:t>^</a:t>
            </a:r>
            <a:r>
              <a:rPr lang="zh-CN" altLang="en-US" dirty="0" smtClean="0"/>
              <a:t>：光标移动到所在行的行首。</a:t>
            </a:r>
          </a:p>
          <a:p>
            <a:r>
              <a:rPr lang="zh-CN" altLang="en-US" dirty="0" smtClean="0"/>
              <a:t>（</a:t>
            </a:r>
            <a:r>
              <a:rPr lang="en-US" dirty="0" smtClean="0"/>
              <a:t>2</a:t>
            </a:r>
            <a:r>
              <a:rPr lang="zh-CN" altLang="en-US" dirty="0" smtClean="0"/>
              <a:t>）删除、复制、替换命令</a:t>
            </a:r>
          </a:p>
          <a:p>
            <a:r>
              <a:rPr lang="en-US" dirty="0" smtClean="0"/>
              <a:t>x</a:t>
            </a:r>
            <a:r>
              <a:rPr lang="zh-CN" altLang="en-US" dirty="0" smtClean="0"/>
              <a:t>：删除光标所在处的字符；</a:t>
            </a:r>
          </a:p>
          <a:p>
            <a:r>
              <a:rPr lang="en-US" dirty="0" err="1" smtClean="0"/>
              <a:t>dd</a:t>
            </a:r>
            <a:r>
              <a:rPr lang="zh-CN" altLang="en-US" dirty="0" smtClean="0"/>
              <a:t>：删除光标所在行；</a:t>
            </a:r>
          </a:p>
          <a:p>
            <a:r>
              <a:rPr lang="en-US" dirty="0" err="1" smtClean="0"/>
              <a:t>yy</a:t>
            </a:r>
            <a:r>
              <a:rPr lang="zh-CN" altLang="en-US" dirty="0" smtClean="0"/>
              <a:t>：复制光标所在行到缓冲区；</a:t>
            </a:r>
          </a:p>
          <a:p>
            <a:r>
              <a:rPr lang="en-US" dirty="0" smtClean="0"/>
              <a:t>p</a:t>
            </a:r>
            <a:r>
              <a:rPr lang="zh-CN" altLang="en-US" dirty="0" smtClean="0"/>
              <a:t>：将缓冲区内的字符贴到光标所在位置；</a:t>
            </a:r>
          </a:p>
          <a:p>
            <a:r>
              <a:rPr lang="en-US" dirty="0" smtClean="0"/>
              <a:t>r</a:t>
            </a:r>
            <a:r>
              <a:rPr lang="zh-CN" altLang="en-US" dirty="0" smtClean="0"/>
              <a:t>：替换光标所在处的字符；</a:t>
            </a:r>
          </a:p>
          <a:p>
            <a:r>
              <a:rPr lang="en-US" dirty="0" smtClean="0"/>
              <a:t>R</a:t>
            </a:r>
            <a:r>
              <a:rPr lang="zh-CN" altLang="en-US" dirty="0" smtClean="0"/>
              <a:t>：替换光标所到之处的字符，直到按下</a:t>
            </a:r>
            <a:r>
              <a:rPr lang="en-US" dirty="0" smtClean="0"/>
              <a:t>Esc</a:t>
            </a:r>
            <a:r>
              <a:rPr lang="zh-CN" altLang="en-US" dirty="0" smtClean="0"/>
              <a:t>键为止；</a:t>
            </a:r>
          </a:p>
          <a:p>
            <a:r>
              <a:rPr lang="en-US" dirty="0" smtClean="0"/>
              <a:t>u</a:t>
            </a:r>
            <a:r>
              <a:rPr lang="zh-CN" altLang="en-US" dirty="0" smtClean="0"/>
              <a:t>：取消上一次操作。</a:t>
            </a:r>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Linux</a:t>
            </a:r>
            <a:r>
              <a:rPr lang="zh-CN" altLang="en-US" dirty="0" smtClean="0"/>
              <a:t>系统下的</a:t>
            </a:r>
            <a:r>
              <a:rPr lang="en-US" dirty="0" smtClean="0"/>
              <a:t>vi</a:t>
            </a:r>
            <a:r>
              <a:rPr lang="zh-CN" altLang="en-US" dirty="0" smtClean="0"/>
              <a:t>编辑器</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dirty="0" smtClean="0"/>
              <a:t>UP-NetARM2410-S</a:t>
            </a:r>
            <a:r>
              <a:rPr lang="zh-CN" altLang="en-US" dirty="0" smtClean="0"/>
              <a:t>实验箱是基于</a:t>
            </a:r>
            <a:r>
              <a:rPr lang="en-US" dirty="0" smtClean="0"/>
              <a:t>ARM</a:t>
            </a:r>
            <a:r>
              <a:rPr lang="zh-CN" altLang="en-US" dirty="0" smtClean="0"/>
              <a:t>体系结构，由北京博创兴业科技有限公司开发的嵌入式系统实验教学平台。它具有丰富完善的软、硬件资源，并配有详尽的教学实验教程。</a:t>
            </a:r>
          </a:p>
          <a:p>
            <a:r>
              <a:rPr lang="zh-CN" altLang="en-US" dirty="0" smtClean="0"/>
              <a:t>该开发平台配置灵活、接口丰富，采用基于统一总线的模块化、开放式结构设计；支持实时操作系统运行，提供完善的</a:t>
            </a:r>
            <a:r>
              <a:rPr lang="en-US" dirty="0" smtClean="0"/>
              <a:t>BSP</a:t>
            </a:r>
            <a:r>
              <a:rPr lang="zh-CN" altLang="en-US" dirty="0" smtClean="0"/>
              <a:t>支持库，支持各种接口的驱动。提供高效适用的文件系统（</a:t>
            </a:r>
            <a:r>
              <a:rPr lang="en-US" dirty="0" smtClean="0"/>
              <a:t>FS</a:t>
            </a:r>
            <a:r>
              <a:rPr lang="zh-CN" altLang="en-US" dirty="0" smtClean="0"/>
              <a:t>）和图形接口（</a:t>
            </a:r>
            <a:r>
              <a:rPr lang="en-US" dirty="0" smtClean="0"/>
              <a:t>GUI</a:t>
            </a:r>
            <a:r>
              <a:rPr lang="zh-CN" altLang="en-US" dirty="0" smtClean="0"/>
              <a:t>）技术支持，为用户构建了稳健的嵌入式系统软硬件应用开发平台。图</a:t>
            </a:r>
            <a:r>
              <a:rPr lang="en-US" dirty="0" smtClean="0"/>
              <a:t>7-25</a:t>
            </a:r>
            <a:r>
              <a:rPr lang="zh-CN" altLang="en-US" dirty="0" smtClean="0"/>
              <a:t>所示为</a:t>
            </a:r>
            <a:r>
              <a:rPr lang="en-US" dirty="0" smtClean="0"/>
              <a:t>UP-NetARM2410-S</a:t>
            </a:r>
            <a:r>
              <a:rPr lang="zh-CN" altLang="en-US" dirty="0" smtClean="0"/>
              <a:t>教学实验系统的外观，图</a:t>
            </a:r>
            <a:r>
              <a:rPr lang="en-US" dirty="0" smtClean="0"/>
              <a:t>7-26</a:t>
            </a:r>
            <a:r>
              <a:rPr lang="zh-CN" altLang="en-US" dirty="0" smtClean="0"/>
              <a:t>所示为</a:t>
            </a:r>
            <a:r>
              <a:rPr lang="en-US" dirty="0" smtClean="0"/>
              <a:t>UP-NetARM2410-S</a:t>
            </a:r>
            <a:r>
              <a:rPr lang="zh-CN" altLang="en-US" dirty="0" smtClean="0"/>
              <a:t>教学实验系统的硬件配置。</a:t>
            </a:r>
          </a:p>
          <a:p>
            <a:endParaRPr lang="zh-CN" altLang="en-US" dirty="0"/>
          </a:p>
        </p:txBody>
      </p:sp>
      <p:sp>
        <p:nvSpPr>
          <p:cNvPr id="2" name="标题 1"/>
          <p:cNvSpPr>
            <a:spLocks noGrp="1"/>
          </p:cNvSpPr>
          <p:nvPr>
            <p:ph type="title"/>
          </p:nvPr>
        </p:nvSpPr>
        <p:spPr/>
        <p:txBody>
          <a:bodyPr>
            <a:normAutofit/>
          </a:bodyPr>
          <a:lstStyle/>
          <a:p>
            <a:r>
              <a:rPr lang="zh-CN" altLang="en-US" dirty="0" smtClean="0"/>
              <a:t>嵌入式教学实验系统简介</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嵌入式教学实验系统简介</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09762" y="1810544"/>
            <a:ext cx="5324475" cy="3867150"/>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1</a:t>
            </a:r>
            <a:r>
              <a:rPr lang="zh-CN" altLang="en-US" b="1" dirty="0" smtClean="0"/>
              <a:t>．命令行开发工具</a:t>
            </a:r>
          </a:p>
          <a:p>
            <a:r>
              <a:rPr lang="zh-CN" altLang="en-US" dirty="0" smtClean="0"/>
              <a:t>命令行开发工具在实际应用中相对来说比较广泛，使用它的好处在于可以将许多编译命令写在一个脚本文件中，然后只执行该脚本文件就可以让工具自动完成所有编译、链接工作生成可执行代码。命令行开发工具中常用的命令如下。</a:t>
            </a:r>
          </a:p>
          <a:p>
            <a:r>
              <a:rPr lang="zh-CN" altLang="en-US" dirty="0" smtClean="0"/>
              <a:t>（</a:t>
            </a:r>
            <a:r>
              <a:rPr lang="en-US" dirty="0" smtClean="0"/>
              <a:t>1</a:t>
            </a:r>
            <a:r>
              <a:rPr lang="zh-CN" altLang="en-US" dirty="0" smtClean="0"/>
              <a:t>）</a:t>
            </a:r>
            <a:r>
              <a:rPr lang="en-US" dirty="0" err="1" smtClean="0"/>
              <a:t>armcc</a:t>
            </a:r>
            <a:endParaRPr lang="zh-CN" altLang="en-US" dirty="0" smtClean="0"/>
          </a:p>
          <a:p>
            <a:r>
              <a:rPr lang="en-US" dirty="0" err="1" smtClean="0"/>
              <a:t>armcc</a:t>
            </a:r>
            <a:r>
              <a:rPr lang="zh-CN" altLang="en-US" dirty="0" smtClean="0"/>
              <a:t>是</a:t>
            </a:r>
            <a:r>
              <a:rPr lang="en-US" dirty="0" smtClean="0"/>
              <a:t>ARM C</a:t>
            </a:r>
            <a:r>
              <a:rPr lang="zh-CN" altLang="en-US" dirty="0" smtClean="0"/>
              <a:t>编译器，用于将用</a:t>
            </a:r>
            <a:r>
              <a:rPr lang="en-US" dirty="0" smtClean="0"/>
              <a:t>ANSI C</a:t>
            </a:r>
            <a:r>
              <a:rPr lang="zh-CN" altLang="en-US" dirty="0" smtClean="0"/>
              <a:t>编写的程序编译成</a:t>
            </a:r>
            <a:r>
              <a:rPr lang="en-US" dirty="0" smtClean="0"/>
              <a:t>32</a:t>
            </a:r>
            <a:r>
              <a:rPr lang="zh-CN" altLang="en-US" dirty="0" smtClean="0"/>
              <a:t>位的</a:t>
            </a:r>
            <a:r>
              <a:rPr lang="en-US" dirty="0" smtClean="0"/>
              <a:t>ARM</a:t>
            </a:r>
            <a:r>
              <a:rPr lang="zh-CN" altLang="en-US" dirty="0" smtClean="0"/>
              <a:t>指令代码。</a:t>
            </a:r>
          </a:p>
          <a:p>
            <a:r>
              <a:rPr lang="en-US" dirty="0" err="1" smtClean="0"/>
              <a:t>armcc</a:t>
            </a:r>
            <a:r>
              <a:rPr lang="zh-CN" altLang="en-US" dirty="0" smtClean="0"/>
              <a:t>命令使用时可附带参数。在命令控制台环境下，输入以下命令：</a:t>
            </a:r>
          </a:p>
          <a:p>
            <a:r>
              <a:rPr lang="en-US" dirty="0" smtClean="0"/>
              <a:t> </a:t>
            </a:r>
            <a:endParaRPr lang="zh-CN" altLang="en-US" dirty="0" smtClean="0"/>
          </a:p>
          <a:p>
            <a:r>
              <a:rPr lang="en-US" dirty="0" smtClean="0"/>
              <a:t>&gt; </a:t>
            </a:r>
            <a:r>
              <a:rPr lang="en-US" dirty="0" err="1" smtClean="0"/>
              <a:t>armcc</a:t>
            </a:r>
            <a:r>
              <a:rPr lang="en-US" dirty="0" smtClean="0"/>
              <a:t> –help</a:t>
            </a:r>
            <a:endParaRPr lang="zh-CN" altLang="en-US" dirty="0" smtClean="0"/>
          </a:p>
          <a:p>
            <a:r>
              <a:rPr lang="en-US" dirty="0" smtClean="0"/>
              <a:t> </a:t>
            </a:r>
            <a:endParaRPr lang="zh-CN" altLang="en-US" dirty="0" smtClean="0"/>
          </a:p>
          <a:p>
            <a:r>
              <a:rPr lang="zh-CN" altLang="en-US" dirty="0" smtClean="0"/>
              <a:t>将可以查看</a:t>
            </a:r>
            <a:r>
              <a:rPr lang="en-US" dirty="0" err="1" smtClean="0"/>
              <a:t>armcc</a:t>
            </a:r>
            <a:r>
              <a:rPr lang="zh-CN" altLang="en-US" dirty="0" smtClean="0"/>
              <a:t>的语法格式以及最常用的一些操作选项。</a:t>
            </a:r>
          </a:p>
          <a:p>
            <a:r>
              <a:rPr lang="en-US" dirty="0" err="1" smtClean="0"/>
              <a:t>armcc</a:t>
            </a:r>
            <a:r>
              <a:rPr lang="zh-CN" altLang="en-US" dirty="0" smtClean="0"/>
              <a:t>的基本语法格式为</a:t>
            </a:r>
          </a:p>
          <a:p>
            <a:r>
              <a:rPr lang="en-US" dirty="0" smtClean="0"/>
              <a:t> </a:t>
            </a:r>
            <a:endParaRPr lang="zh-CN" altLang="en-US" dirty="0" smtClean="0"/>
          </a:p>
          <a:p>
            <a:r>
              <a:rPr lang="en-US" dirty="0" smtClean="0"/>
              <a:t>&gt; </a:t>
            </a:r>
            <a:r>
              <a:rPr lang="en-US" dirty="0" err="1" smtClean="0"/>
              <a:t>armcc</a:t>
            </a:r>
            <a:r>
              <a:rPr lang="en-US" dirty="0" smtClean="0"/>
              <a:t> [options] file1 file2</a:t>
            </a:r>
            <a:r>
              <a:rPr lang="en-US" altLang="zh-CN" dirty="0" smtClean="0"/>
              <a:t>…</a:t>
            </a:r>
            <a:r>
              <a:rPr lang="en-US" dirty="0" err="1" smtClean="0"/>
              <a:t>filen</a:t>
            </a:r>
            <a:endParaRPr lang="zh-CN" altLang="en-US" dirty="0" smtClean="0"/>
          </a:p>
          <a:p>
            <a:endParaRPr lang="zh-CN" altLang="en-US" dirty="0"/>
          </a:p>
        </p:txBody>
      </p:sp>
      <p:sp>
        <p:nvSpPr>
          <p:cNvPr id="2" name="标题 1"/>
          <p:cNvSpPr>
            <a:spLocks noGrp="1"/>
          </p:cNvSpPr>
          <p:nvPr>
            <p:ph type="title"/>
          </p:nvPr>
        </p:nvSpPr>
        <p:spPr/>
        <p:txBody>
          <a:bodyPr>
            <a:normAutofit/>
          </a:bodyPr>
          <a:lstStyle/>
          <a:p>
            <a:r>
              <a:rPr lang="en-US" dirty="0" smtClean="0"/>
              <a:t>ADS</a:t>
            </a:r>
            <a:r>
              <a:rPr lang="zh-CN" altLang="en-US" dirty="0" smtClean="0"/>
              <a:t>软件组成</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嵌入式教学实验系统简介</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785937" y="1662906"/>
            <a:ext cx="5572125" cy="416242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1285860"/>
            <a:ext cx="8229600" cy="428628"/>
          </a:xfrm>
        </p:spPr>
        <p:txBody>
          <a:bodyPr>
            <a:normAutofit fontScale="92500" lnSpcReduction="20000"/>
          </a:bodyPr>
          <a:lstStyle/>
          <a:p>
            <a:r>
              <a:rPr lang="en-US" dirty="0" smtClean="0"/>
              <a:t>UP-NetARM2410-S</a:t>
            </a:r>
            <a:r>
              <a:rPr lang="zh-CN" altLang="en-US" dirty="0" smtClean="0"/>
              <a:t>的硬件配置如表</a:t>
            </a:r>
            <a:r>
              <a:rPr lang="en-US" dirty="0" smtClean="0"/>
              <a:t>7-1</a:t>
            </a:r>
            <a:r>
              <a:rPr lang="zh-CN" altLang="en-US" dirty="0" smtClean="0"/>
              <a:t>所示。</a:t>
            </a:r>
            <a:endParaRPr lang="zh-CN" altLang="en-US" dirty="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教学实验系统的硬件配置</a:t>
            </a:r>
            <a:br>
              <a:rPr lang="zh-CN" altLang="en-US" dirty="0" smtClean="0"/>
            </a:b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598122" y="1714488"/>
            <a:ext cx="5545778" cy="4525962"/>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S3c2410</a:t>
            </a:r>
            <a:r>
              <a:rPr lang="zh-CN" altLang="en-US" dirty="0" smtClean="0"/>
              <a:t>芯片简介</a:t>
            </a:r>
            <a:endParaRPr lang="zh-CN" altLang="en-US" dirty="0"/>
          </a:p>
        </p:txBody>
      </p:sp>
      <p:sp>
        <p:nvSpPr>
          <p:cNvPr id="5" name="内容占位符 4"/>
          <p:cNvSpPr>
            <a:spLocks noGrp="1"/>
          </p:cNvSpPr>
          <p:nvPr>
            <p:ph idx="1"/>
          </p:nvPr>
        </p:nvSpPr>
        <p:spPr/>
        <p:txBody>
          <a:bodyPr>
            <a:normAutofit fontScale="77500" lnSpcReduction="20000"/>
          </a:bodyPr>
          <a:lstStyle/>
          <a:p>
            <a:r>
              <a:rPr lang="en-US" dirty="0" smtClean="0"/>
              <a:t>UP-NETARM2410-S</a:t>
            </a:r>
            <a:r>
              <a:rPr lang="zh-CN" altLang="en-US" dirty="0" smtClean="0"/>
              <a:t>的核心处理器采用</a:t>
            </a:r>
            <a:r>
              <a:rPr lang="en-US" dirty="0" smtClean="0"/>
              <a:t>ARM9</a:t>
            </a:r>
            <a:r>
              <a:rPr lang="zh-CN" altLang="en-US" dirty="0" smtClean="0"/>
              <a:t>系列中一款非常优秀的处理器</a:t>
            </a:r>
            <a:r>
              <a:rPr lang="en-US" dirty="0" smtClean="0"/>
              <a:t>S3C2410</a:t>
            </a:r>
            <a:r>
              <a:rPr lang="zh-CN" altLang="en-US" dirty="0" smtClean="0"/>
              <a:t>。</a:t>
            </a:r>
          </a:p>
          <a:p>
            <a:r>
              <a:rPr lang="en-US" dirty="0" smtClean="0"/>
              <a:t>S3c2410X</a:t>
            </a:r>
            <a:r>
              <a:rPr lang="zh-CN" altLang="en-US" dirty="0" smtClean="0"/>
              <a:t>芯片集成了大量的功能单元，包括：</a:t>
            </a:r>
          </a:p>
          <a:p>
            <a:r>
              <a:rPr lang="en-US" dirty="0" smtClean="0"/>
              <a:t>●  </a:t>
            </a:r>
            <a:r>
              <a:rPr lang="zh-CN" altLang="en-US" dirty="0" smtClean="0"/>
              <a:t>内部</a:t>
            </a:r>
            <a:r>
              <a:rPr lang="en-US" dirty="0" smtClean="0"/>
              <a:t>1.8V</a:t>
            </a:r>
            <a:r>
              <a:rPr lang="zh-CN" altLang="en-US" dirty="0" smtClean="0"/>
              <a:t>，存储器</a:t>
            </a:r>
            <a:r>
              <a:rPr lang="en-US" dirty="0" smtClean="0"/>
              <a:t>3.3V</a:t>
            </a:r>
            <a:r>
              <a:rPr lang="zh-CN" altLang="en-US" dirty="0" smtClean="0"/>
              <a:t>，外部</a:t>
            </a:r>
            <a:r>
              <a:rPr lang="en-US" dirty="0" smtClean="0"/>
              <a:t>IO 3.3V</a:t>
            </a:r>
            <a:r>
              <a:rPr lang="zh-CN" altLang="en-US" dirty="0" smtClean="0"/>
              <a:t>，</a:t>
            </a:r>
            <a:r>
              <a:rPr lang="en-US" dirty="0" smtClean="0"/>
              <a:t>16KB</a:t>
            </a:r>
            <a:r>
              <a:rPr lang="zh-CN" altLang="en-US" dirty="0" smtClean="0"/>
              <a:t>数据</a:t>
            </a:r>
            <a:r>
              <a:rPr lang="en-US" dirty="0" smtClean="0"/>
              <a:t>CACH</a:t>
            </a:r>
            <a:r>
              <a:rPr lang="zh-CN" altLang="en-US" dirty="0" smtClean="0"/>
              <a:t>，</a:t>
            </a:r>
            <a:r>
              <a:rPr lang="en-US" dirty="0" smtClean="0"/>
              <a:t>16KB</a:t>
            </a:r>
            <a:r>
              <a:rPr lang="zh-CN" altLang="en-US" dirty="0" smtClean="0"/>
              <a:t>指令</a:t>
            </a:r>
            <a:r>
              <a:rPr lang="en-US" dirty="0" smtClean="0"/>
              <a:t>CACH</a:t>
            </a:r>
            <a:r>
              <a:rPr lang="zh-CN" altLang="en-US" dirty="0" smtClean="0"/>
              <a:t>，</a:t>
            </a:r>
            <a:r>
              <a:rPr lang="en-US" dirty="0" smtClean="0"/>
              <a:t>MMU</a:t>
            </a:r>
            <a:r>
              <a:rPr lang="zh-CN" altLang="en-US" dirty="0" smtClean="0"/>
              <a:t>；</a:t>
            </a:r>
          </a:p>
          <a:p>
            <a:r>
              <a:rPr lang="en-US" dirty="0" smtClean="0"/>
              <a:t>●  </a:t>
            </a:r>
            <a:r>
              <a:rPr lang="zh-CN" altLang="en-US" dirty="0" smtClean="0"/>
              <a:t>内置外部存储器控制器（</a:t>
            </a:r>
            <a:r>
              <a:rPr lang="en-US" dirty="0" smtClean="0"/>
              <a:t>SDRAM</a:t>
            </a:r>
            <a:r>
              <a:rPr lang="zh-CN" altLang="en-US" dirty="0" smtClean="0"/>
              <a:t>控制和芯片选择逻辑）；</a:t>
            </a:r>
          </a:p>
          <a:p>
            <a:r>
              <a:rPr lang="en-US" dirty="0" smtClean="0"/>
              <a:t>●  LCD</a:t>
            </a:r>
            <a:r>
              <a:rPr lang="zh-CN" altLang="en-US" dirty="0" smtClean="0"/>
              <a:t>控制器（最高</a:t>
            </a:r>
            <a:r>
              <a:rPr lang="en-US" dirty="0" smtClean="0"/>
              <a:t>4K</a:t>
            </a:r>
            <a:r>
              <a:rPr lang="zh-CN" altLang="en-US" dirty="0" smtClean="0"/>
              <a:t>色</a:t>
            </a:r>
            <a:r>
              <a:rPr lang="en-US" dirty="0" smtClean="0"/>
              <a:t>STN</a:t>
            </a:r>
            <a:r>
              <a:rPr lang="zh-CN" altLang="en-US" dirty="0" smtClean="0"/>
              <a:t>和</a:t>
            </a:r>
            <a:r>
              <a:rPr lang="en-US" dirty="0" smtClean="0"/>
              <a:t>256K</a:t>
            </a:r>
            <a:r>
              <a:rPr lang="zh-CN" altLang="en-US" dirty="0" smtClean="0"/>
              <a:t>彩色</a:t>
            </a:r>
            <a:r>
              <a:rPr lang="en-US" dirty="0" smtClean="0"/>
              <a:t>TFT</a:t>
            </a:r>
            <a:r>
              <a:rPr lang="zh-CN" altLang="en-US" dirty="0" smtClean="0"/>
              <a:t>），一个</a:t>
            </a:r>
            <a:r>
              <a:rPr lang="en-US" dirty="0" smtClean="0"/>
              <a:t>LCD</a:t>
            </a:r>
            <a:r>
              <a:rPr lang="zh-CN" altLang="en-US" dirty="0" smtClean="0"/>
              <a:t>专用</a:t>
            </a:r>
            <a:r>
              <a:rPr lang="en-US" dirty="0" smtClean="0"/>
              <a:t>DMA</a:t>
            </a:r>
            <a:r>
              <a:rPr lang="zh-CN" altLang="en-US" dirty="0" smtClean="0"/>
              <a:t>；</a:t>
            </a:r>
          </a:p>
          <a:p>
            <a:r>
              <a:rPr lang="en-US" dirty="0" smtClean="0"/>
              <a:t>●  4</a:t>
            </a:r>
            <a:r>
              <a:rPr lang="zh-CN" altLang="en-US" dirty="0" smtClean="0"/>
              <a:t>路带外部请求线的</a:t>
            </a:r>
            <a:r>
              <a:rPr lang="en-US" dirty="0" smtClean="0"/>
              <a:t>DMA</a:t>
            </a:r>
            <a:r>
              <a:rPr lang="zh-CN" altLang="en-US" dirty="0" smtClean="0"/>
              <a:t>；</a:t>
            </a:r>
          </a:p>
          <a:p>
            <a:r>
              <a:rPr lang="en-US" dirty="0" smtClean="0"/>
              <a:t>●  3</a:t>
            </a:r>
            <a:r>
              <a:rPr lang="zh-CN" altLang="en-US" dirty="0" smtClean="0"/>
              <a:t>个通用异步串行端口（</a:t>
            </a:r>
            <a:r>
              <a:rPr lang="en-US" dirty="0" smtClean="0"/>
              <a:t>IrDA1</a:t>
            </a:r>
            <a:r>
              <a:rPr lang="zh-CN" altLang="en-US" dirty="0" smtClean="0"/>
              <a:t>．</a:t>
            </a:r>
            <a:r>
              <a:rPr lang="en-US" dirty="0" smtClean="0"/>
              <a:t>0, 16-Byte </a:t>
            </a:r>
            <a:r>
              <a:rPr lang="en-US" dirty="0" err="1" smtClean="0"/>
              <a:t>Tx</a:t>
            </a:r>
            <a:r>
              <a:rPr lang="en-US" dirty="0" smtClean="0"/>
              <a:t> FIFO, and 16-Byte Rx FIFO</a:t>
            </a:r>
            <a:r>
              <a:rPr lang="zh-CN" altLang="en-US" dirty="0" smtClean="0"/>
              <a:t>），</a:t>
            </a:r>
            <a:r>
              <a:rPr lang="en-US" dirty="0" smtClean="0"/>
              <a:t>2</a:t>
            </a:r>
            <a:r>
              <a:rPr lang="zh-CN" altLang="en-US" dirty="0" smtClean="0"/>
              <a:t>通道</a:t>
            </a:r>
            <a:r>
              <a:rPr lang="en-US" dirty="0" smtClean="0"/>
              <a:t>SPI</a:t>
            </a:r>
            <a:r>
              <a:rPr lang="zh-CN" altLang="en-US" dirty="0" smtClean="0"/>
              <a:t>；</a:t>
            </a:r>
          </a:p>
          <a:p>
            <a:r>
              <a:rPr lang="en-US" dirty="0" smtClean="0"/>
              <a:t>●  </a:t>
            </a:r>
            <a:r>
              <a:rPr lang="zh-CN" altLang="en-US" dirty="0" smtClean="0"/>
              <a:t>一个多主</a:t>
            </a:r>
            <a:r>
              <a:rPr lang="en-US" dirty="0" smtClean="0"/>
              <a:t>IIC</a:t>
            </a:r>
            <a:r>
              <a:rPr lang="zh-CN" altLang="en-US" dirty="0" smtClean="0"/>
              <a:t>总线，一个</a:t>
            </a:r>
            <a:r>
              <a:rPr lang="en-US" dirty="0" smtClean="0"/>
              <a:t>IIS</a:t>
            </a:r>
            <a:r>
              <a:rPr lang="zh-CN" altLang="en-US" dirty="0" smtClean="0"/>
              <a:t>总线控制器；</a:t>
            </a:r>
          </a:p>
          <a:p>
            <a:r>
              <a:rPr lang="en-US" dirty="0" smtClean="0"/>
              <a:t>●  SD</a:t>
            </a:r>
            <a:r>
              <a:rPr lang="zh-CN" altLang="en-US" dirty="0" smtClean="0"/>
              <a:t>主接口版本</a:t>
            </a:r>
            <a:r>
              <a:rPr lang="en-US" dirty="0" smtClean="0"/>
              <a:t>1.0</a:t>
            </a:r>
            <a:r>
              <a:rPr lang="zh-CN" altLang="en-US" dirty="0" smtClean="0"/>
              <a:t>和多媒体卡协议版本</a:t>
            </a:r>
            <a:r>
              <a:rPr lang="en-US" dirty="0" smtClean="0"/>
              <a:t>2.11</a:t>
            </a:r>
            <a:r>
              <a:rPr lang="zh-CN" altLang="en-US" dirty="0" smtClean="0"/>
              <a:t>兼容；</a:t>
            </a:r>
          </a:p>
          <a:p>
            <a:r>
              <a:rPr lang="en-US" dirty="0" smtClean="0"/>
              <a:t>●  2</a:t>
            </a:r>
            <a:r>
              <a:rPr lang="zh-CN" altLang="en-US" dirty="0" smtClean="0"/>
              <a:t>个</a:t>
            </a:r>
            <a:r>
              <a:rPr lang="en-US" dirty="0" smtClean="0"/>
              <a:t>USB HOST</a:t>
            </a:r>
            <a:r>
              <a:rPr lang="zh-CN" altLang="en-US" dirty="0" smtClean="0"/>
              <a:t>，一个</a:t>
            </a:r>
            <a:r>
              <a:rPr lang="en-US" dirty="0" smtClean="0"/>
              <a:t>USB DEVICE</a:t>
            </a:r>
            <a:r>
              <a:rPr lang="zh-CN" altLang="en-US" dirty="0" smtClean="0"/>
              <a:t>（</a:t>
            </a:r>
            <a:r>
              <a:rPr lang="en-US" dirty="0" smtClean="0"/>
              <a:t>VER1</a:t>
            </a:r>
            <a:r>
              <a:rPr lang="zh-CN" altLang="en-US" dirty="0" smtClean="0"/>
              <a:t>．</a:t>
            </a:r>
            <a:r>
              <a:rPr lang="en-US" dirty="0" smtClean="0"/>
              <a:t>1</a:t>
            </a:r>
            <a:r>
              <a:rPr lang="zh-CN" altLang="en-US" dirty="0" smtClean="0"/>
              <a:t>）；</a:t>
            </a:r>
          </a:p>
          <a:p>
            <a:r>
              <a:rPr lang="en-US" dirty="0" smtClean="0"/>
              <a:t>●  4</a:t>
            </a:r>
            <a:r>
              <a:rPr lang="zh-CN" altLang="en-US" dirty="0" smtClean="0"/>
              <a:t>个</a:t>
            </a:r>
            <a:r>
              <a:rPr lang="en-US" dirty="0" smtClean="0"/>
              <a:t>PWM</a:t>
            </a:r>
            <a:r>
              <a:rPr lang="zh-CN" altLang="en-US" dirty="0" smtClean="0"/>
              <a:t>定时器和一个内部定时器；</a:t>
            </a:r>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dirty="0" smtClean="0"/>
              <a:t>●  </a:t>
            </a:r>
            <a:r>
              <a:rPr lang="zh-CN" altLang="en-US" dirty="0" smtClean="0"/>
              <a:t>看门狗定时器；</a:t>
            </a:r>
          </a:p>
          <a:p>
            <a:r>
              <a:rPr lang="en-US" dirty="0" smtClean="0"/>
              <a:t>●  117</a:t>
            </a:r>
            <a:r>
              <a:rPr lang="zh-CN" altLang="en-US" dirty="0" smtClean="0"/>
              <a:t>个通用</a:t>
            </a:r>
            <a:r>
              <a:rPr lang="en-US" dirty="0" smtClean="0"/>
              <a:t>IO</a:t>
            </a:r>
            <a:r>
              <a:rPr lang="zh-CN" altLang="en-US" dirty="0" smtClean="0"/>
              <a:t>；</a:t>
            </a:r>
          </a:p>
          <a:p>
            <a:r>
              <a:rPr lang="en-US" dirty="0" smtClean="0"/>
              <a:t>●  24</a:t>
            </a:r>
            <a:r>
              <a:rPr lang="zh-CN" altLang="en-US" dirty="0" smtClean="0"/>
              <a:t>个外部中断；</a:t>
            </a:r>
          </a:p>
          <a:p>
            <a:r>
              <a:rPr lang="en-US" dirty="0" smtClean="0"/>
              <a:t>●  </a:t>
            </a:r>
            <a:r>
              <a:rPr lang="zh-CN" altLang="en-US" dirty="0" smtClean="0"/>
              <a:t>电源控制模式：标准、慢速、休眠、掉电；</a:t>
            </a:r>
          </a:p>
          <a:p>
            <a:r>
              <a:rPr lang="en-US" dirty="0" smtClean="0"/>
              <a:t>●  8</a:t>
            </a:r>
            <a:r>
              <a:rPr lang="zh-CN" altLang="en-US" dirty="0" smtClean="0"/>
              <a:t>通道</a:t>
            </a:r>
            <a:r>
              <a:rPr lang="en-US" dirty="0" smtClean="0"/>
              <a:t>10</a:t>
            </a:r>
            <a:r>
              <a:rPr lang="zh-CN" altLang="en-US" dirty="0" smtClean="0"/>
              <a:t>位</a:t>
            </a:r>
            <a:r>
              <a:rPr lang="en-US" dirty="0" smtClean="0"/>
              <a:t>ADC</a:t>
            </a:r>
            <a:r>
              <a:rPr lang="zh-CN" altLang="en-US" dirty="0" smtClean="0"/>
              <a:t>和触摸屏接口；</a:t>
            </a:r>
          </a:p>
          <a:p>
            <a:r>
              <a:rPr lang="en-US" dirty="0" smtClean="0"/>
              <a:t>●  </a:t>
            </a:r>
            <a:r>
              <a:rPr lang="zh-CN" altLang="en-US" dirty="0" smtClean="0"/>
              <a:t>带日历功能的实时时钟；</a:t>
            </a:r>
          </a:p>
          <a:p>
            <a:r>
              <a:rPr lang="en-US" dirty="0" smtClean="0"/>
              <a:t>●  </a:t>
            </a:r>
            <a:r>
              <a:rPr lang="zh-CN" altLang="en-US" dirty="0" smtClean="0"/>
              <a:t>芯片内置</a:t>
            </a:r>
            <a:r>
              <a:rPr lang="en-US" dirty="0" smtClean="0"/>
              <a:t>PLL</a:t>
            </a:r>
            <a:r>
              <a:rPr lang="zh-CN" altLang="en-US" dirty="0" smtClean="0"/>
              <a:t>；</a:t>
            </a:r>
            <a:r>
              <a:rPr lang="en-US" dirty="0" smtClean="0"/>
              <a:t> </a:t>
            </a:r>
            <a:endParaRPr lang="zh-CN" altLang="en-US" dirty="0" smtClean="0"/>
          </a:p>
          <a:p>
            <a:r>
              <a:rPr lang="en-US" dirty="0" smtClean="0"/>
              <a:t>●  </a:t>
            </a:r>
            <a:r>
              <a:rPr lang="zh-CN" altLang="en-US" dirty="0" smtClean="0"/>
              <a:t>设计用于手持设备和通用嵌入式系统；</a:t>
            </a:r>
          </a:p>
          <a:p>
            <a:r>
              <a:rPr lang="en-US" dirty="0" smtClean="0"/>
              <a:t>●  16/32</a:t>
            </a:r>
            <a:r>
              <a:rPr lang="zh-CN" altLang="en-US" dirty="0" smtClean="0"/>
              <a:t>位</a:t>
            </a:r>
            <a:r>
              <a:rPr lang="en-US" dirty="0" smtClean="0"/>
              <a:t>RISC</a:t>
            </a:r>
            <a:r>
              <a:rPr lang="zh-CN" altLang="en-US" dirty="0" smtClean="0"/>
              <a:t>体系结构，使用</a:t>
            </a:r>
            <a:r>
              <a:rPr lang="en-US" dirty="0" smtClean="0"/>
              <a:t>ARM920T CPU</a:t>
            </a:r>
            <a:r>
              <a:rPr lang="zh-CN" altLang="en-US" dirty="0" smtClean="0"/>
              <a:t>核的强大指令集；</a:t>
            </a:r>
          </a:p>
          <a:p>
            <a:r>
              <a:rPr lang="en-US" dirty="0" smtClean="0"/>
              <a:t>●  ARM</a:t>
            </a:r>
            <a:r>
              <a:rPr lang="zh-CN" altLang="en-US" dirty="0" smtClean="0"/>
              <a:t>带</a:t>
            </a:r>
            <a:r>
              <a:rPr lang="en-US" dirty="0" smtClean="0"/>
              <a:t>MMU</a:t>
            </a:r>
            <a:r>
              <a:rPr lang="zh-CN" altLang="en-US" dirty="0" smtClean="0"/>
              <a:t>的先进的体系结构支持</a:t>
            </a:r>
            <a:r>
              <a:rPr lang="en-US" dirty="0" smtClean="0"/>
              <a:t>WinCE</a:t>
            </a:r>
            <a:r>
              <a:rPr lang="zh-CN" altLang="en-US" dirty="0" smtClean="0"/>
              <a:t>、</a:t>
            </a:r>
            <a:r>
              <a:rPr lang="en-US" dirty="0" smtClean="0"/>
              <a:t>EPOC32</a:t>
            </a:r>
            <a:r>
              <a:rPr lang="zh-CN" altLang="en-US" dirty="0" smtClean="0"/>
              <a:t>、</a:t>
            </a:r>
            <a:r>
              <a:rPr lang="en-US" dirty="0" smtClean="0"/>
              <a:t>Linux</a:t>
            </a:r>
            <a:r>
              <a:rPr lang="zh-CN" altLang="en-US" dirty="0" smtClean="0"/>
              <a:t>；</a:t>
            </a:r>
          </a:p>
          <a:p>
            <a:r>
              <a:rPr lang="en-US" dirty="0" smtClean="0"/>
              <a:t>●  </a:t>
            </a:r>
            <a:r>
              <a:rPr lang="zh-CN" altLang="en-US" dirty="0" smtClean="0"/>
              <a:t>指令缓存（</a:t>
            </a:r>
            <a:r>
              <a:rPr lang="en-US" dirty="0" smtClean="0"/>
              <a:t>Cache</a:t>
            </a:r>
            <a:r>
              <a:rPr lang="zh-CN" altLang="en-US" dirty="0" smtClean="0"/>
              <a:t>）、数据缓存、写缓冲和物理地址</a:t>
            </a:r>
            <a:r>
              <a:rPr lang="en-US" dirty="0" smtClean="0"/>
              <a:t>TAG RAM</a:t>
            </a:r>
            <a:r>
              <a:rPr lang="zh-CN" altLang="en-US" dirty="0" smtClean="0"/>
              <a:t>，减小了对主存储器带宽和性能的影响；</a:t>
            </a:r>
          </a:p>
          <a:p>
            <a:r>
              <a:rPr lang="en-US" dirty="0" smtClean="0"/>
              <a:t>●  ARM920T CPU</a:t>
            </a:r>
            <a:r>
              <a:rPr lang="zh-CN" altLang="en-US" dirty="0" smtClean="0"/>
              <a:t>核支持</a:t>
            </a:r>
            <a:r>
              <a:rPr lang="en-US" dirty="0" smtClean="0"/>
              <a:t>ARM</a:t>
            </a:r>
            <a:r>
              <a:rPr lang="zh-CN" altLang="en-US" dirty="0" smtClean="0"/>
              <a:t>调试的体系结构；</a:t>
            </a:r>
          </a:p>
          <a:p>
            <a:r>
              <a:rPr lang="en-US" dirty="0" smtClean="0"/>
              <a:t>●  </a:t>
            </a:r>
            <a:r>
              <a:rPr lang="zh-CN" altLang="en-US" dirty="0" smtClean="0"/>
              <a:t>内部先进的位控制器总线</a:t>
            </a:r>
            <a:r>
              <a:rPr lang="en-US" dirty="0" smtClean="0"/>
              <a:t>(AMBA2.0, AHB/APB)</a:t>
            </a:r>
            <a:r>
              <a:rPr lang="zh-CN" altLang="en-US" dirty="0" smtClean="0"/>
              <a:t>。</a:t>
            </a:r>
          </a:p>
          <a:p>
            <a:r>
              <a:rPr lang="en-US" dirty="0" smtClean="0"/>
              <a:t>S3C2410X</a:t>
            </a:r>
            <a:r>
              <a:rPr lang="zh-CN" altLang="en-US" dirty="0" smtClean="0"/>
              <a:t>芯片结构框图如图</a:t>
            </a:r>
            <a:r>
              <a:rPr lang="en-US" dirty="0" smtClean="0"/>
              <a:t>7-27</a:t>
            </a:r>
            <a:r>
              <a:rPr lang="zh-CN" altLang="en-US" dirty="0" smtClean="0"/>
              <a:t>所示。</a:t>
            </a:r>
          </a:p>
          <a:p>
            <a:endParaRPr lang="zh-CN" altLang="en-US" dirty="0"/>
          </a:p>
        </p:txBody>
      </p:sp>
      <p:sp>
        <p:nvSpPr>
          <p:cNvPr id="2" name="标题 1"/>
          <p:cNvSpPr>
            <a:spLocks noGrp="1"/>
          </p:cNvSpPr>
          <p:nvPr>
            <p:ph type="title"/>
          </p:nvPr>
        </p:nvSpPr>
        <p:spPr/>
        <p:txBody>
          <a:bodyPr>
            <a:noAutofit/>
          </a:bodyPr>
          <a:lstStyle/>
          <a:p>
            <a:r>
              <a:rPr lang="en-US" dirty="0" smtClean="0"/>
              <a:t/>
            </a:r>
            <a:br>
              <a:rPr lang="en-US" dirty="0" smtClean="0"/>
            </a:br>
            <a:r>
              <a:rPr lang="en-US" dirty="0" smtClean="0"/>
              <a:t>S3c2410</a:t>
            </a:r>
            <a:r>
              <a:rPr lang="zh-CN" altLang="en-US" dirty="0" smtClean="0"/>
              <a:t>芯片简介</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71754" y="5929330"/>
            <a:ext cx="5014890" cy="363713"/>
          </a:xfrm>
        </p:spPr>
        <p:txBody>
          <a:bodyPr>
            <a:normAutofit fontScale="77500" lnSpcReduction="20000"/>
          </a:bodyPr>
          <a:lstStyle/>
          <a:p>
            <a:r>
              <a:rPr lang="zh-CN" altLang="en-US" dirty="0" smtClean="0"/>
              <a:t>图</a:t>
            </a:r>
            <a:r>
              <a:rPr lang="en-US" dirty="0" smtClean="0"/>
              <a:t>7-27  S3c2410X</a:t>
            </a:r>
            <a:r>
              <a:rPr lang="zh-CN" altLang="en-US" dirty="0" smtClean="0"/>
              <a:t>芯片结构框图</a:t>
            </a:r>
          </a:p>
          <a:p>
            <a:endParaRPr lang="zh-CN" altLang="en-US" dirty="0"/>
          </a:p>
        </p:txBody>
      </p:sp>
      <p:sp>
        <p:nvSpPr>
          <p:cNvPr id="2" name="标题 1"/>
          <p:cNvSpPr>
            <a:spLocks noGrp="1"/>
          </p:cNvSpPr>
          <p:nvPr>
            <p:ph type="title"/>
          </p:nvPr>
        </p:nvSpPr>
        <p:spPr/>
        <p:txBody>
          <a:bodyPr>
            <a:normAutofit fontScale="90000"/>
          </a:bodyPr>
          <a:lstStyle/>
          <a:p>
            <a:r>
              <a:rPr lang="en-US" sz="4600" dirty="0" smtClean="0"/>
              <a:t>S3c2410</a:t>
            </a:r>
            <a:r>
              <a:rPr lang="zh-CN" altLang="en-US" sz="4600" dirty="0" smtClean="0"/>
              <a:t>芯片简介</a:t>
            </a:r>
            <a:r>
              <a:rPr lang="zh-CN" altLang="en-US" dirty="0" smtClean="0"/>
              <a:t/>
            </a:r>
            <a:br>
              <a:rPr lang="zh-CN" altLang="en-US" dirty="0" smtClean="0"/>
            </a:b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2143108" y="785794"/>
            <a:ext cx="4657725" cy="5010150"/>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en-US" dirty="0" smtClean="0"/>
              <a:t>S3c2410X</a:t>
            </a:r>
            <a:r>
              <a:rPr lang="zh-CN" altLang="en-US" dirty="0" smtClean="0"/>
              <a:t>芯片系统管理包括：</a:t>
            </a:r>
          </a:p>
          <a:p>
            <a:r>
              <a:rPr lang="en-US" dirty="0" smtClean="0"/>
              <a:t>●  </a:t>
            </a:r>
            <a:r>
              <a:rPr lang="zh-CN" altLang="en-US" dirty="0" smtClean="0"/>
              <a:t>小端</a:t>
            </a:r>
            <a:r>
              <a:rPr lang="en-US" dirty="0" smtClean="0"/>
              <a:t>/</a:t>
            </a:r>
            <a:r>
              <a:rPr lang="zh-CN" altLang="en-US" dirty="0" smtClean="0"/>
              <a:t>大端支持；</a:t>
            </a:r>
          </a:p>
          <a:p>
            <a:r>
              <a:rPr lang="en-US" dirty="0" smtClean="0"/>
              <a:t>●  </a:t>
            </a:r>
            <a:r>
              <a:rPr lang="zh-CN" altLang="en-US" dirty="0" smtClean="0"/>
              <a:t>地址空间：每个</a:t>
            </a:r>
            <a:r>
              <a:rPr lang="en-US" dirty="0" smtClean="0"/>
              <a:t>BANK128MB</a:t>
            </a:r>
            <a:r>
              <a:rPr lang="zh-CN" altLang="en-US" dirty="0" smtClean="0"/>
              <a:t>（全部</a:t>
            </a:r>
            <a:r>
              <a:rPr lang="en-US" dirty="0" smtClean="0"/>
              <a:t>1GB</a:t>
            </a:r>
            <a:r>
              <a:rPr lang="zh-CN" altLang="en-US" dirty="0" smtClean="0"/>
              <a:t>）；</a:t>
            </a:r>
          </a:p>
          <a:p>
            <a:r>
              <a:rPr lang="en-US" dirty="0" smtClean="0"/>
              <a:t>●  </a:t>
            </a:r>
            <a:r>
              <a:rPr lang="zh-CN" altLang="en-US" dirty="0" smtClean="0"/>
              <a:t>每个</a:t>
            </a:r>
            <a:r>
              <a:rPr lang="en-US" dirty="0" smtClean="0"/>
              <a:t>BANK</a:t>
            </a:r>
            <a:r>
              <a:rPr lang="zh-CN" altLang="en-US" dirty="0" smtClean="0"/>
              <a:t>可编程为</a:t>
            </a:r>
            <a:r>
              <a:rPr lang="en-US" dirty="0" smtClean="0"/>
              <a:t>8/16/32</a:t>
            </a:r>
            <a:r>
              <a:rPr lang="zh-CN" altLang="en-US" dirty="0" smtClean="0"/>
              <a:t>位数据总线；</a:t>
            </a:r>
          </a:p>
          <a:p>
            <a:r>
              <a:rPr lang="en-US" dirty="0" smtClean="0"/>
              <a:t>●  bank 0</a:t>
            </a:r>
            <a:r>
              <a:rPr lang="zh-CN" altLang="en-US" dirty="0" smtClean="0"/>
              <a:t>到</a:t>
            </a:r>
            <a:r>
              <a:rPr lang="en-US" dirty="0" smtClean="0"/>
              <a:t>bank 6</a:t>
            </a:r>
            <a:r>
              <a:rPr lang="zh-CN" altLang="en-US" dirty="0" smtClean="0"/>
              <a:t>为固定起始地址；</a:t>
            </a:r>
          </a:p>
          <a:p>
            <a:r>
              <a:rPr lang="en-US" dirty="0" smtClean="0"/>
              <a:t>●  bank 7</a:t>
            </a:r>
            <a:r>
              <a:rPr lang="zh-CN" altLang="en-US" dirty="0" smtClean="0"/>
              <a:t>可编程</a:t>
            </a:r>
            <a:r>
              <a:rPr lang="en-US" dirty="0" smtClean="0"/>
              <a:t>BANK</a:t>
            </a:r>
            <a:r>
              <a:rPr lang="zh-CN" altLang="en-US" dirty="0" smtClean="0"/>
              <a:t>起始地址和大小；</a:t>
            </a:r>
          </a:p>
          <a:p>
            <a:r>
              <a:rPr lang="en-US" dirty="0" smtClean="0"/>
              <a:t>●  </a:t>
            </a:r>
            <a:r>
              <a:rPr lang="zh-CN" altLang="en-US" dirty="0" smtClean="0"/>
              <a:t>一共</a:t>
            </a:r>
            <a:r>
              <a:rPr lang="en-US" dirty="0" smtClean="0"/>
              <a:t>8</a:t>
            </a:r>
            <a:r>
              <a:rPr lang="zh-CN" altLang="en-US" dirty="0" smtClean="0"/>
              <a:t>个存储器</a:t>
            </a:r>
            <a:r>
              <a:rPr lang="en-US" dirty="0" smtClean="0"/>
              <a:t>BANK</a:t>
            </a:r>
            <a:r>
              <a:rPr lang="zh-CN" altLang="en-US" dirty="0" smtClean="0"/>
              <a:t>；</a:t>
            </a:r>
          </a:p>
          <a:p>
            <a:r>
              <a:rPr lang="en-US" dirty="0" smtClean="0"/>
              <a:t>●  6</a:t>
            </a:r>
            <a:r>
              <a:rPr lang="zh-CN" altLang="en-US" dirty="0" smtClean="0"/>
              <a:t>个存储器</a:t>
            </a:r>
            <a:r>
              <a:rPr lang="en-US" dirty="0" smtClean="0"/>
              <a:t>BANK</a:t>
            </a:r>
            <a:r>
              <a:rPr lang="zh-CN" altLang="en-US" dirty="0" smtClean="0"/>
              <a:t>用于</a:t>
            </a:r>
            <a:r>
              <a:rPr lang="en-US" dirty="0" smtClean="0"/>
              <a:t>ROM</a:t>
            </a:r>
            <a:r>
              <a:rPr lang="zh-CN" altLang="en-US" dirty="0" smtClean="0"/>
              <a:t>、</a:t>
            </a:r>
            <a:r>
              <a:rPr lang="en-US" dirty="0" smtClean="0"/>
              <a:t>SRAM</a:t>
            </a:r>
            <a:r>
              <a:rPr lang="zh-CN" altLang="en-US" dirty="0" smtClean="0"/>
              <a:t>和其他；</a:t>
            </a:r>
          </a:p>
          <a:p>
            <a:r>
              <a:rPr lang="en-US" dirty="0" smtClean="0"/>
              <a:t>●  2</a:t>
            </a:r>
            <a:r>
              <a:rPr lang="zh-CN" altLang="en-US" dirty="0" smtClean="0"/>
              <a:t>个存储器</a:t>
            </a:r>
            <a:r>
              <a:rPr lang="en-US" dirty="0" smtClean="0"/>
              <a:t>BANK</a:t>
            </a:r>
            <a:r>
              <a:rPr lang="zh-CN" altLang="en-US" dirty="0" smtClean="0"/>
              <a:t>用于</a:t>
            </a:r>
            <a:r>
              <a:rPr lang="en-US" dirty="0" smtClean="0"/>
              <a:t>ROM</a:t>
            </a:r>
            <a:r>
              <a:rPr lang="zh-CN" altLang="en-US" dirty="0" smtClean="0"/>
              <a:t>、</a:t>
            </a:r>
            <a:r>
              <a:rPr lang="en-US" dirty="0" smtClean="0"/>
              <a:t>SRAM</a:t>
            </a:r>
            <a:r>
              <a:rPr lang="zh-CN" altLang="en-US" dirty="0" smtClean="0"/>
              <a:t>和同步</a:t>
            </a:r>
            <a:r>
              <a:rPr lang="en-US" dirty="0" smtClean="0"/>
              <a:t>DRAM</a:t>
            </a:r>
            <a:r>
              <a:rPr lang="zh-CN" altLang="en-US" dirty="0" smtClean="0"/>
              <a:t>；</a:t>
            </a:r>
          </a:p>
          <a:p>
            <a:r>
              <a:rPr lang="en-US" dirty="0" smtClean="0"/>
              <a:t>●  </a:t>
            </a:r>
            <a:r>
              <a:rPr lang="zh-CN" altLang="en-US" dirty="0" smtClean="0"/>
              <a:t>每个存储器</a:t>
            </a:r>
            <a:r>
              <a:rPr lang="en-US" dirty="0" smtClean="0"/>
              <a:t>BANK</a:t>
            </a:r>
            <a:r>
              <a:rPr lang="zh-CN" altLang="en-US" dirty="0" smtClean="0"/>
              <a:t>可编程存取周期；</a:t>
            </a:r>
          </a:p>
          <a:p>
            <a:r>
              <a:rPr lang="en-US" dirty="0" smtClean="0"/>
              <a:t>●  </a:t>
            </a:r>
            <a:r>
              <a:rPr lang="zh-CN" altLang="en-US" dirty="0" smtClean="0"/>
              <a:t>支持等待信号用以扩展总线周期；</a:t>
            </a:r>
          </a:p>
          <a:p>
            <a:r>
              <a:rPr lang="en-US" dirty="0" smtClean="0"/>
              <a:t>●  </a:t>
            </a:r>
            <a:r>
              <a:rPr lang="zh-CN" altLang="en-US" dirty="0" smtClean="0"/>
              <a:t>支持</a:t>
            </a:r>
            <a:r>
              <a:rPr lang="en-US" dirty="0" smtClean="0"/>
              <a:t>SDRAM</a:t>
            </a:r>
            <a:r>
              <a:rPr lang="zh-CN" altLang="en-US" dirty="0" smtClean="0"/>
              <a:t>掉电模式下的自刷新；</a:t>
            </a:r>
          </a:p>
          <a:p>
            <a:r>
              <a:rPr lang="en-US" dirty="0" smtClean="0"/>
              <a:t>●  </a:t>
            </a:r>
            <a:r>
              <a:rPr lang="zh-CN" altLang="en-US" dirty="0" smtClean="0"/>
              <a:t>支持不同类型的</a:t>
            </a:r>
            <a:r>
              <a:rPr lang="en-US" dirty="0" smtClean="0"/>
              <a:t>ROM</a:t>
            </a:r>
            <a:r>
              <a:rPr lang="zh-CN" altLang="en-US" dirty="0" smtClean="0"/>
              <a:t>用于启动</a:t>
            </a:r>
            <a:r>
              <a:rPr lang="en-US" dirty="0" smtClean="0"/>
              <a:t>NOR/NAND Flash</a:t>
            </a:r>
            <a:r>
              <a:rPr lang="zh-CN" altLang="en-US" dirty="0" smtClean="0"/>
              <a:t>、</a:t>
            </a:r>
            <a:r>
              <a:rPr lang="en-US" dirty="0" smtClean="0"/>
              <a:t>EEPROM</a:t>
            </a:r>
            <a:r>
              <a:rPr lang="zh-CN" altLang="en-US" dirty="0" smtClean="0"/>
              <a:t>和其他。</a:t>
            </a:r>
          </a:p>
          <a:p>
            <a:endParaRPr lang="zh-CN" altLang="en-US" dirty="0"/>
          </a:p>
        </p:txBody>
      </p:sp>
      <p:sp>
        <p:nvSpPr>
          <p:cNvPr id="2" name="标题 1"/>
          <p:cNvSpPr>
            <a:spLocks noGrp="1"/>
          </p:cNvSpPr>
          <p:nvPr>
            <p:ph type="title"/>
          </p:nvPr>
        </p:nvSpPr>
        <p:spPr/>
        <p:txBody>
          <a:bodyPr>
            <a:normAutofit/>
          </a:bodyPr>
          <a:lstStyle/>
          <a:p>
            <a:r>
              <a:rPr lang="en-US" dirty="0" smtClean="0"/>
              <a:t>S3c2410</a:t>
            </a:r>
            <a:r>
              <a:rPr lang="zh-CN" altLang="en-US" dirty="0" smtClean="0"/>
              <a:t>芯片简介</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  </a:t>
            </a:r>
            <a:r>
              <a:rPr lang="zh-CN" altLang="en-US" dirty="0" smtClean="0"/>
              <a:t>提供完整的</a:t>
            </a:r>
            <a:r>
              <a:rPr lang="en-US" dirty="0" smtClean="0"/>
              <a:t>Linux</a:t>
            </a:r>
            <a:r>
              <a:rPr lang="zh-CN" altLang="en-US" dirty="0" smtClean="0"/>
              <a:t>、</a:t>
            </a:r>
            <a:r>
              <a:rPr lang="en-US" dirty="0" smtClean="0"/>
              <a:t>WinCE</a:t>
            </a:r>
            <a:r>
              <a:rPr lang="zh-CN" altLang="en-US" dirty="0" smtClean="0"/>
              <a:t>、</a:t>
            </a:r>
            <a:r>
              <a:rPr lang="en-US" dirty="0" smtClean="0">
                <a:sym typeface="Symbol"/>
              </a:rPr>
              <a:t></a:t>
            </a:r>
            <a:r>
              <a:rPr lang="en-US" dirty="0" smtClean="0"/>
              <a:t>C/OS-II</a:t>
            </a:r>
            <a:r>
              <a:rPr lang="zh-CN" altLang="en-US" dirty="0" smtClean="0"/>
              <a:t>操作系统移植；</a:t>
            </a:r>
          </a:p>
          <a:p>
            <a:r>
              <a:rPr lang="en-US" dirty="0" smtClean="0"/>
              <a:t>●  </a:t>
            </a:r>
            <a:r>
              <a:rPr lang="en-US" dirty="0" err="1" smtClean="0"/>
              <a:t>bootloader</a:t>
            </a:r>
            <a:r>
              <a:rPr lang="zh-CN" altLang="en-US" dirty="0" smtClean="0"/>
              <a:t>系统引导程序：</a:t>
            </a:r>
            <a:r>
              <a:rPr lang="en-US" dirty="0" err="1" smtClean="0"/>
              <a:t>vivi</a:t>
            </a:r>
            <a:r>
              <a:rPr lang="zh-CN" altLang="en-US" dirty="0" smtClean="0"/>
              <a:t>；</a:t>
            </a:r>
          </a:p>
          <a:p>
            <a:r>
              <a:rPr lang="en-US" dirty="0" smtClean="0"/>
              <a:t>●  </a:t>
            </a:r>
            <a:r>
              <a:rPr lang="zh-CN" altLang="en-US" dirty="0" smtClean="0"/>
              <a:t>固化的操作系统：</a:t>
            </a:r>
            <a:r>
              <a:rPr lang="en-US" dirty="0" smtClean="0"/>
              <a:t>Linux 2.4</a:t>
            </a:r>
            <a:r>
              <a:rPr lang="zh-CN" altLang="en-US" dirty="0" smtClean="0"/>
              <a:t>；</a:t>
            </a:r>
          </a:p>
          <a:p>
            <a:r>
              <a:rPr lang="en-US" dirty="0" smtClean="0"/>
              <a:t>●  </a:t>
            </a:r>
            <a:r>
              <a:rPr lang="zh-CN" altLang="en-US" dirty="0" smtClean="0"/>
              <a:t>驱动程序：提供所有板级设备的驱动程序。</a:t>
            </a:r>
          </a:p>
          <a:p>
            <a:endParaRPr lang="zh-CN" altLang="en-US" dirty="0"/>
          </a:p>
        </p:txBody>
      </p:sp>
      <p:sp>
        <p:nvSpPr>
          <p:cNvPr id="2" name="标题 1"/>
          <p:cNvSpPr>
            <a:spLocks noGrp="1"/>
          </p:cNvSpPr>
          <p:nvPr>
            <p:ph type="title"/>
          </p:nvPr>
        </p:nvSpPr>
        <p:spPr/>
        <p:txBody>
          <a:bodyPr>
            <a:normAutofit fontScale="90000"/>
          </a:bodyPr>
          <a:lstStyle/>
          <a:p>
            <a:r>
              <a:rPr lang="en-US" dirty="0" smtClean="0"/>
              <a:t/>
            </a:r>
            <a:br>
              <a:rPr lang="en-US" dirty="0" smtClean="0"/>
            </a:br>
            <a:r>
              <a:rPr lang="en-US" dirty="0" smtClean="0"/>
              <a:t>UP-NETARM2410-S</a:t>
            </a:r>
            <a:r>
              <a:rPr lang="zh-CN" altLang="en-US" dirty="0" smtClean="0"/>
              <a:t>软件资源</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r>
              <a:rPr lang="zh-CN" altLang="en-US" dirty="0" smtClean="0"/>
              <a:t>以嵌入式</a:t>
            </a:r>
            <a:r>
              <a:rPr lang="en-US" dirty="0" smtClean="0"/>
              <a:t>Linux</a:t>
            </a:r>
            <a:r>
              <a:rPr lang="zh-CN" altLang="en-US" dirty="0" smtClean="0"/>
              <a:t>系统的开发为例，宿主机的环境有</a:t>
            </a:r>
            <a:r>
              <a:rPr lang="en-US" dirty="0" smtClean="0"/>
              <a:t>3</a:t>
            </a:r>
            <a:r>
              <a:rPr lang="zh-CN" altLang="en-US" dirty="0" smtClean="0"/>
              <a:t>种搭建方式。</a:t>
            </a:r>
          </a:p>
          <a:p>
            <a:r>
              <a:rPr lang="zh-CN" altLang="en-US" dirty="0" smtClean="0"/>
              <a:t>第</a:t>
            </a:r>
            <a:r>
              <a:rPr lang="en-US" dirty="0" smtClean="0"/>
              <a:t>1</a:t>
            </a:r>
            <a:r>
              <a:rPr lang="zh-CN" altLang="en-US" dirty="0" smtClean="0"/>
              <a:t>种方式是在宿主机上直接安装</a:t>
            </a:r>
            <a:r>
              <a:rPr lang="en-US" dirty="0" smtClean="0"/>
              <a:t>Linux</a:t>
            </a:r>
            <a:r>
              <a:rPr lang="zh-CN" altLang="en-US" dirty="0" smtClean="0"/>
              <a:t>操作系统，如安装</a:t>
            </a:r>
            <a:r>
              <a:rPr lang="en-US" dirty="0" err="1" smtClean="0"/>
              <a:t>RedHat</a:t>
            </a:r>
            <a:r>
              <a:rPr lang="zh-CN" altLang="en-US" dirty="0" smtClean="0"/>
              <a:t>。</a:t>
            </a:r>
          </a:p>
          <a:p>
            <a:r>
              <a:rPr lang="zh-CN" altLang="en-US" dirty="0" smtClean="0"/>
              <a:t>第</a:t>
            </a:r>
            <a:r>
              <a:rPr lang="en-US" dirty="0" smtClean="0"/>
              <a:t>2</a:t>
            </a:r>
            <a:r>
              <a:rPr lang="zh-CN" altLang="en-US" dirty="0" smtClean="0"/>
              <a:t>种方式是采用</a:t>
            </a:r>
            <a:r>
              <a:rPr lang="en-US" dirty="0" smtClean="0"/>
              <a:t>Windows</a:t>
            </a:r>
            <a:r>
              <a:rPr lang="zh-CN" altLang="en-US" dirty="0" smtClean="0"/>
              <a:t>系统</a:t>
            </a:r>
            <a:r>
              <a:rPr lang="en-US" dirty="0" smtClean="0"/>
              <a:t>+ </a:t>
            </a:r>
            <a:r>
              <a:rPr lang="en-US" dirty="0" err="1" smtClean="0"/>
              <a:t>Cygwin</a:t>
            </a:r>
            <a:r>
              <a:rPr lang="zh-CN" altLang="en-US" dirty="0" smtClean="0"/>
              <a:t>的系统架构。</a:t>
            </a:r>
            <a:r>
              <a:rPr lang="en-US" dirty="0" err="1" smtClean="0"/>
              <a:t>Cygwin</a:t>
            </a:r>
            <a:r>
              <a:rPr lang="zh-CN" altLang="en-US" dirty="0" smtClean="0"/>
              <a:t>是运行于</a:t>
            </a:r>
            <a:r>
              <a:rPr lang="en-US" dirty="0" smtClean="0"/>
              <a:t>Windows</a:t>
            </a:r>
            <a:r>
              <a:rPr lang="zh-CN" altLang="en-US" dirty="0" smtClean="0"/>
              <a:t>中的一个应用程序，它可以使</a:t>
            </a:r>
            <a:r>
              <a:rPr lang="en-US" dirty="0" smtClean="0"/>
              <a:t>Linux</a:t>
            </a:r>
            <a:r>
              <a:rPr lang="zh-CN" altLang="en-US" dirty="0" smtClean="0"/>
              <a:t>环境下的应用程序在</a:t>
            </a:r>
            <a:r>
              <a:rPr lang="en-US" dirty="0" err="1" smtClean="0"/>
              <a:t>Cygwin</a:t>
            </a:r>
            <a:r>
              <a:rPr lang="zh-CN" altLang="en-US" dirty="0" smtClean="0"/>
              <a:t>环境下进行编译，即可以在</a:t>
            </a:r>
            <a:r>
              <a:rPr lang="en-US" dirty="0" smtClean="0"/>
              <a:t>Windows</a:t>
            </a:r>
            <a:r>
              <a:rPr lang="zh-CN" altLang="en-US" dirty="0" smtClean="0"/>
              <a:t>系统中进行编译。事实上，</a:t>
            </a:r>
            <a:r>
              <a:rPr lang="en-US" dirty="0" err="1" smtClean="0"/>
              <a:t>Cygwin</a:t>
            </a:r>
            <a:r>
              <a:rPr lang="zh-CN" altLang="en-US" dirty="0" smtClean="0"/>
              <a:t>是一个在</a:t>
            </a:r>
            <a:r>
              <a:rPr lang="en-US" dirty="0" smtClean="0"/>
              <a:t>Windows</a:t>
            </a:r>
            <a:r>
              <a:rPr lang="zh-CN" altLang="en-US" dirty="0" smtClean="0"/>
              <a:t>平台上运行的</a:t>
            </a:r>
            <a:r>
              <a:rPr lang="en-US" dirty="0" smtClean="0"/>
              <a:t>Linux</a:t>
            </a:r>
            <a:r>
              <a:rPr lang="zh-CN" altLang="en-US" dirty="0" smtClean="0"/>
              <a:t>模拟环境。</a:t>
            </a:r>
          </a:p>
          <a:p>
            <a:r>
              <a:rPr lang="zh-CN" altLang="en-US" dirty="0" smtClean="0"/>
              <a:t>第</a:t>
            </a:r>
            <a:r>
              <a:rPr lang="en-US" dirty="0" smtClean="0"/>
              <a:t>3</a:t>
            </a:r>
            <a:r>
              <a:rPr lang="zh-CN" altLang="en-US" dirty="0" smtClean="0"/>
              <a:t>种方式是在安装了</a:t>
            </a:r>
            <a:r>
              <a:rPr lang="en-US" dirty="0" smtClean="0"/>
              <a:t>Windows</a:t>
            </a:r>
            <a:r>
              <a:rPr lang="zh-CN" altLang="en-US" dirty="0" smtClean="0"/>
              <a:t>系统的</a:t>
            </a:r>
            <a:r>
              <a:rPr lang="en-US" dirty="0" smtClean="0"/>
              <a:t>PC</a:t>
            </a:r>
            <a:r>
              <a:rPr lang="zh-CN" altLang="en-US" dirty="0" smtClean="0"/>
              <a:t>上安装</a:t>
            </a:r>
            <a:r>
              <a:rPr lang="en-US" dirty="0" err="1" smtClean="0"/>
              <a:t>VMWare</a:t>
            </a:r>
            <a:r>
              <a:rPr lang="zh-CN" altLang="en-US" dirty="0" smtClean="0"/>
              <a:t>虚拟机，再在虚拟机上安装</a:t>
            </a:r>
            <a:r>
              <a:rPr lang="en-US" dirty="0" smtClean="0"/>
              <a:t>REDHAT</a:t>
            </a:r>
            <a:r>
              <a:rPr lang="zh-CN" altLang="en-US" dirty="0" smtClean="0"/>
              <a:t>－</a:t>
            </a:r>
            <a:r>
              <a:rPr lang="en-US" dirty="0" smtClean="0"/>
              <a:t>Linux</a:t>
            </a:r>
            <a:r>
              <a:rPr lang="zh-CN" altLang="en-US" dirty="0" smtClean="0"/>
              <a:t>操作系统。</a:t>
            </a:r>
            <a:r>
              <a:rPr lang="en-US" dirty="0" err="1" smtClean="0"/>
              <a:t>VMWare</a:t>
            </a:r>
            <a:r>
              <a:rPr lang="zh-CN" altLang="en-US" dirty="0" smtClean="0"/>
              <a:t>是运行于</a:t>
            </a:r>
            <a:r>
              <a:rPr lang="en-US" dirty="0" smtClean="0"/>
              <a:t>Windows</a:t>
            </a:r>
            <a:r>
              <a:rPr lang="zh-CN" altLang="en-US" dirty="0" smtClean="0"/>
              <a:t>中的一个应用程序，是一个虚拟机，其上可以安装多个操作系统，相当于在</a:t>
            </a:r>
            <a:r>
              <a:rPr lang="en-US" dirty="0" smtClean="0"/>
              <a:t>Windows</a:t>
            </a:r>
            <a:r>
              <a:rPr lang="zh-CN" altLang="en-US" dirty="0" smtClean="0"/>
              <a:t>上安装了虚拟的操作系统。</a:t>
            </a:r>
            <a:endParaRPr lang="zh-CN" altLang="en-US" dirty="0"/>
          </a:p>
        </p:txBody>
      </p:sp>
      <p:sp>
        <p:nvSpPr>
          <p:cNvPr id="2" name="标题 1"/>
          <p:cNvSpPr>
            <a:spLocks noGrp="1"/>
          </p:cNvSpPr>
          <p:nvPr>
            <p:ph type="title"/>
          </p:nvPr>
        </p:nvSpPr>
        <p:spPr/>
        <p:txBody>
          <a:bodyPr>
            <a:normAutofit/>
          </a:bodyPr>
          <a:lstStyle/>
          <a:p>
            <a:r>
              <a:rPr lang="zh-CN" altLang="en-US" dirty="0" smtClean="0"/>
              <a:t>宿主机的环境搭建</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1329"/>
            <a:ext cx="8229600" cy="947540"/>
          </a:xfrm>
        </p:spPr>
        <p:txBody>
          <a:bodyPr>
            <a:normAutofit fontScale="85000" lnSpcReduction="20000"/>
          </a:bodyPr>
          <a:lstStyle/>
          <a:p>
            <a:r>
              <a:rPr lang="zh-CN" altLang="en-US" dirty="0" smtClean="0"/>
              <a:t>在虚拟机中启动</a:t>
            </a:r>
            <a:r>
              <a:rPr lang="en-US" dirty="0" smtClean="0"/>
              <a:t>Linux</a:t>
            </a:r>
            <a:r>
              <a:rPr lang="zh-CN" altLang="en-US" dirty="0" smtClean="0"/>
              <a:t>操作系统的方法是：使用</a:t>
            </a:r>
            <a:r>
              <a:rPr lang="en-US" dirty="0" smtClean="0"/>
              <a:t>root</a:t>
            </a:r>
            <a:r>
              <a:rPr lang="zh-CN" altLang="en-US" dirty="0" smtClean="0"/>
              <a:t>登录，用户名为</a:t>
            </a:r>
            <a:r>
              <a:rPr lang="en-US" dirty="0" smtClean="0"/>
              <a:t>root</a:t>
            </a:r>
            <a:r>
              <a:rPr lang="zh-CN" altLang="en-US" dirty="0" smtClean="0"/>
              <a:t>，密码为</a:t>
            </a:r>
            <a:r>
              <a:rPr lang="en-US" dirty="0" smtClean="0"/>
              <a:t>123456</a:t>
            </a:r>
            <a:r>
              <a:rPr lang="zh-CN" altLang="en-US" dirty="0" smtClean="0"/>
              <a:t>，如图</a:t>
            </a:r>
            <a:r>
              <a:rPr lang="en-US" dirty="0" smtClean="0"/>
              <a:t>7-28</a:t>
            </a:r>
            <a:r>
              <a:rPr lang="zh-CN" altLang="en-US" dirty="0" smtClean="0"/>
              <a:t>、图</a:t>
            </a:r>
            <a:r>
              <a:rPr lang="en-US" dirty="0" smtClean="0"/>
              <a:t>7-29</a:t>
            </a:r>
            <a:r>
              <a:rPr lang="zh-CN" altLang="en-US" dirty="0" smtClean="0"/>
              <a:t>和图</a:t>
            </a:r>
            <a:r>
              <a:rPr lang="en-US" dirty="0" smtClean="0"/>
              <a:t>7-30</a:t>
            </a:r>
            <a:r>
              <a:rPr lang="zh-CN" altLang="en-US" dirty="0" smtClean="0"/>
              <a:t>所示。</a:t>
            </a:r>
          </a:p>
          <a:p>
            <a:endParaRPr lang="zh-CN" altLang="en-US" dirty="0"/>
          </a:p>
        </p:txBody>
      </p:sp>
      <p:sp>
        <p:nvSpPr>
          <p:cNvPr id="2" name="标题 1"/>
          <p:cNvSpPr>
            <a:spLocks noGrp="1"/>
          </p:cNvSpPr>
          <p:nvPr>
            <p:ph type="title"/>
          </p:nvPr>
        </p:nvSpPr>
        <p:spPr/>
        <p:txBody>
          <a:bodyPr>
            <a:normAutofit/>
          </a:bodyPr>
          <a:lstStyle/>
          <a:p>
            <a:r>
              <a:rPr lang="zh-CN" altLang="en-US" dirty="0" smtClean="0"/>
              <a:t>虚拟机中启动</a:t>
            </a:r>
            <a:r>
              <a:rPr lang="en-US" dirty="0" smtClean="0"/>
              <a:t>Linux</a:t>
            </a:r>
            <a:r>
              <a:rPr lang="zh-CN" altLang="en-US" dirty="0" smtClean="0"/>
              <a:t>操作系统</a:t>
            </a:r>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2000232" y="2428868"/>
            <a:ext cx="5286412" cy="3841536"/>
          </a:xfrm>
          <a:prstGeom prst="rect">
            <a:avLst/>
          </a:prstGeom>
          <a:noFill/>
          <a:ln w="9525">
            <a:noFill/>
            <a:miter lim="800000"/>
            <a:headEnd/>
            <a:tailEnd/>
          </a:ln>
          <a:effectLst/>
        </p:spPr>
      </p:pic>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虚拟机中启动</a:t>
            </a:r>
            <a:r>
              <a:rPr lang="en-US" dirty="0" smtClean="0"/>
              <a:t>Linux</a:t>
            </a:r>
            <a:r>
              <a:rPr lang="zh-CN" altLang="en-US" dirty="0" smtClean="0"/>
              <a:t>操作系统</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33562" y="1720056"/>
            <a:ext cx="5476875" cy="404812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zh-CN" altLang="en-US" dirty="0" smtClean="0"/>
              <a:t>（</a:t>
            </a:r>
            <a:r>
              <a:rPr lang="en-US" dirty="0" smtClean="0"/>
              <a:t>2</a:t>
            </a:r>
            <a:r>
              <a:rPr lang="zh-CN" altLang="en-US" dirty="0" smtClean="0"/>
              <a:t>）</a:t>
            </a:r>
            <a:r>
              <a:rPr lang="en-US" dirty="0" err="1" smtClean="0"/>
              <a:t>armcpp</a:t>
            </a:r>
            <a:endParaRPr lang="zh-CN" altLang="en-US" dirty="0" smtClean="0"/>
          </a:p>
          <a:p>
            <a:r>
              <a:rPr lang="en-US" dirty="0" err="1" smtClean="0"/>
              <a:t>armcpp</a:t>
            </a:r>
            <a:r>
              <a:rPr lang="zh-CN" altLang="en-US" dirty="0" smtClean="0"/>
              <a:t>是</a:t>
            </a:r>
            <a:r>
              <a:rPr lang="en-US" dirty="0" smtClean="0"/>
              <a:t>ARM C++</a:t>
            </a:r>
            <a:r>
              <a:rPr lang="zh-CN" altLang="en-US" dirty="0" smtClean="0"/>
              <a:t>编译器，它将</a:t>
            </a:r>
            <a:r>
              <a:rPr lang="en-US" dirty="0" smtClean="0"/>
              <a:t>ISO C++</a:t>
            </a:r>
            <a:r>
              <a:rPr lang="zh-CN" altLang="en-US" dirty="0" smtClean="0"/>
              <a:t>或</a:t>
            </a:r>
            <a:r>
              <a:rPr lang="en-US" dirty="0" smtClean="0"/>
              <a:t>EC++</a:t>
            </a:r>
            <a:r>
              <a:rPr lang="zh-CN" altLang="en-US" dirty="0" smtClean="0"/>
              <a:t>编译成</a:t>
            </a:r>
            <a:r>
              <a:rPr lang="en-US" dirty="0" smtClean="0"/>
              <a:t>32</a:t>
            </a:r>
            <a:r>
              <a:rPr lang="zh-CN" altLang="en-US" dirty="0" smtClean="0"/>
              <a:t>位的</a:t>
            </a:r>
            <a:r>
              <a:rPr lang="en-US" dirty="0" smtClean="0"/>
              <a:t>ARM</a:t>
            </a:r>
            <a:r>
              <a:rPr lang="zh-CN" altLang="en-US" dirty="0" smtClean="0"/>
              <a:t>指令代码。该编译器的命令选项和</a:t>
            </a:r>
            <a:r>
              <a:rPr lang="en-US" dirty="0" err="1" smtClean="0"/>
              <a:t>armcc</a:t>
            </a:r>
            <a:r>
              <a:rPr lang="zh-CN" altLang="en-US" dirty="0" smtClean="0"/>
              <a:t>的选项基本一样，这里不再重复。</a:t>
            </a:r>
          </a:p>
          <a:p>
            <a:r>
              <a:rPr lang="zh-CN" altLang="en-US" dirty="0" smtClean="0"/>
              <a:t>（</a:t>
            </a:r>
            <a:r>
              <a:rPr lang="en-US" dirty="0" smtClean="0"/>
              <a:t>3</a:t>
            </a:r>
            <a:r>
              <a:rPr lang="zh-CN" altLang="en-US" dirty="0" smtClean="0"/>
              <a:t>）</a:t>
            </a:r>
            <a:r>
              <a:rPr lang="en-US" dirty="0" err="1" smtClean="0"/>
              <a:t>tcc</a:t>
            </a:r>
            <a:endParaRPr lang="zh-CN" altLang="en-US" dirty="0" smtClean="0"/>
          </a:p>
          <a:p>
            <a:r>
              <a:rPr lang="en-US" dirty="0" err="1" smtClean="0"/>
              <a:t>tcc</a:t>
            </a:r>
            <a:r>
              <a:rPr lang="zh-CN" altLang="en-US" dirty="0" smtClean="0"/>
              <a:t>是</a:t>
            </a:r>
            <a:r>
              <a:rPr lang="en-US" dirty="0" smtClean="0"/>
              <a:t>Thumb C</a:t>
            </a:r>
            <a:r>
              <a:rPr lang="zh-CN" altLang="en-US" dirty="0" smtClean="0"/>
              <a:t>编译器，它将</a:t>
            </a:r>
            <a:r>
              <a:rPr lang="en-US" dirty="0" smtClean="0"/>
              <a:t>ANSI C</a:t>
            </a:r>
            <a:r>
              <a:rPr lang="zh-CN" altLang="en-US" dirty="0" smtClean="0"/>
              <a:t>源代码编译成</a:t>
            </a:r>
            <a:r>
              <a:rPr lang="en-US" dirty="0" smtClean="0"/>
              <a:t>16</a:t>
            </a:r>
            <a:r>
              <a:rPr lang="zh-CN" altLang="en-US" dirty="0" smtClean="0"/>
              <a:t>位的</a:t>
            </a:r>
            <a:r>
              <a:rPr lang="en-US" dirty="0" smtClean="0"/>
              <a:t>Thumb</a:t>
            </a:r>
            <a:r>
              <a:rPr lang="zh-CN" altLang="en-US" dirty="0" smtClean="0"/>
              <a:t>指令代码。</a:t>
            </a:r>
            <a:r>
              <a:rPr lang="en-US" dirty="0" err="1" smtClean="0"/>
              <a:t>tcc</a:t>
            </a:r>
            <a:r>
              <a:rPr lang="zh-CN" altLang="en-US" dirty="0" smtClean="0"/>
              <a:t>的编译选项和用法类似</a:t>
            </a:r>
            <a:r>
              <a:rPr lang="en-US" dirty="0" err="1" smtClean="0"/>
              <a:t>armcc</a:t>
            </a:r>
            <a:r>
              <a:rPr lang="zh-CN" altLang="en-US" dirty="0" smtClean="0"/>
              <a:t>，具体使用请参考</a:t>
            </a:r>
            <a:r>
              <a:rPr lang="en-US" dirty="0" smtClean="0"/>
              <a:t>ADS</a:t>
            </a:r>
            <a:r>
              <a:rPr lang="zh-CN" altLang="en-US" dirty="0" smtClean="0"/>
              <a:t>软件的在线帮助文件。</a:t>
            </a:r>
          </a:p>
          <a:p>
            <a:r>
              <a:rPr lang="zh-CN" altLang="en-US" dirty="0" smtClean="0"/>
              <a:t>（</a:t>
            </a:r>
            <a:r>
              <a:rPr lang="en-US" dirty="0" smtClean="0"/>
              <a:t>4</a:t>
            </a:r>
            <a:r>
              <a:rPr lang="zh-CN" altLang="en-US" dirty="0" smtClean="0"/>
              <a:t>）</a:t>
            </a:r>
            <a:r>
              <a:rPr lang="en-US" dirty="0" err="1" smtClean="0"/>
              <a:t>tcpp</a:t>
            </a:r>
            <a:endParaRPr lang="zh-CN" altLang="en-US" dirty="0" smtClean="0"/>
          </a:p>
          <a:p>
            <a:r>
              <a:rPr lang="en-US" dirty="0" err="1" smtClean="0"/>
              <a:t>tcpp</a:t>
            </a:r>
            <a:r>
              <a:rPr lang="zh-CN" altLang="en-US" dirty="0" smtClean="0"/>
              <a:t>是</a:t>
            </a:r>
            <a:r>
              <a:rPr lang="en-US" dirty="0" smtClean="0"/>
              <a:t>Thumb C++</a:t>
            </a:r>
            <a:r>
              <a:rPr lang="zh-CN" altLang="en-US" dirty="0" smtClean="0"/>
              <a:t>编译器，它将</a:t>
            </a:r>
            <a:r>
              <a:rPr lang="en-US" dirty="0" smtClean="0"/>
              <a:t>ISO C++</a:t>
            </a:r>
            <a:r>
              <a:rPr lang="zh-CN" altLang="en-US" dirty="0" smtClean="0"/>
              <a:t>和</a:t>
            </a:r>
            <a:r>
              <a:rPr lang="en-US" dirty="0" smtClean="0"/>
              <a:t>EC++</a:t>
            </a:r>
            <a:r>
              <a:rPr lang="zh-CN" altLang="en-US" dirty="0" smtClean="0"/>
              <a:t>源码编译成</a:t>
            </a:r>
            <a:r>
              <a:rPr lang="en-US" dirty="0" smtClean="0"/>
              <a:t>16</a:t>
            </a:r>
            <a:r>
              <a:rPr lang="zh-CN" altLang="en-US" dirty="0" smtClean="0"/>
              <a:t>位</a:t>
            </a:r>
            <a:r>
              <a:rPr lang="en-US" dirty="0" smtClean="0"/>
              <a:t>Thumb</a:t>
            </a:r>
            <a:r>
              <a:rPr lang="zh-CN" altLang="en-US" dirty="0" smtClean="0"/>
              <a:t>指令代码。它的编译选项和用法类似</a:t>
            </a:r>
            <a:r>
              <a:rPr lang="en-US" dirty="0" err="1" smtClean="0"/>
              <a:t>armcc</a:t>
            </a:r>
            <a:r>
              <a:rPr lang="zh-CN" altLang="en-US" dirty="0" smtClean="0"/>
              <a:t>，具体使用请参考</a:t>
            </a:r>
            <a:r>
              <a:rPr lang="en-US" dirty="0" smtClean="0"/>
              <a:t>ADS</a:t>
            </a:r>
            <a:r>
              <a:rPr lang="zh-CN" altLang="en-US" dirty="0" smtClean="0"/>
              <a:t>软件的在线帮助文件。</a:t>
            </a:r>
          </a:p>
        </p:txBody>
      </p:sp>
      <p:sp>
        <p:nvSpPr>
          <p:cNvPr id="2" name="标题 1"/>
          <p:cNvSpPr>
            <a:spLocks noGrp="1"/>
          </p:cNvSpPr>
          <p:nvPr>
            <p:ph type="title"/>
          </p:nvPr>
        </p:nvSpPr>
        <p:spPr/>
        <p:txBody>
          <a:bodyPr>
            <a:normAutofit/>
          </a:bodyPr>
          <a:lstStyle/>
          <a:p>
            <a:r>
              <a:rPr lang="en-US" dirty="0" smtClean="0"/>
              <a:t>ADS</a:t>
            </a:r>
            <a:r>
              <a:rPr lang="zh-CN" altLang="en-US" dirty="0" smtClean="0"/>
              <a:t>软件组成</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虚拟机中启动</a:t>
            </a:r>
            <a:r>
              <a:rPr lang="en-US" dirty="0" smtClean="0"/>
              <a:t>Linux</a:t>
            </a:r>
            <a:r>
              <a:rPr lang="zh-CN" altLang="en-US" dirty="0" smtClean="0"/>
              <a:t>操作系统</a:t>
            </a:r>
            <a:endParaRPr lang="zh-CN" alt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781175" y="1491456"/>
            <a:ext cx="5581650" cy="4505325"/>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这时的开发主机就是一个具有双操作系统的机器，对文件和目录的大部分操作可以在熟悉的</a:t>
            </a:r>
            <a:r>
              <a:rPr lang="en-US" dirty="0" smtClean="0"/>
              <a:t>Windows</a:t>
            </a:r>
            <a:r>
              <a:rPr lang="zh-CN" altLang="en-US" dirty="0" smtClean="0"/>
              <a:t>系统下完成，只有代码生成等和</a:t>
            </a:r>
            <a:r>
              <a:rPr lang="en-US" dirty="0" smtClean="0"/>
              <a:t>Linux</a:t>
            </a:r>
            <a:r>
              <a:rPr lang="zh-CN" altLang="en-US" dirty="0" smtClean="0"/>
              <a:t>系统直接相关的工作才必须在</a:t>
            </a:r>
            <a:r>
              <a:rPr lang="en-US" dirty="0" smtClean="0"/>
              <a:t>Linux</a:t>
            </a:r>
            <a:r>
              <a:rPr lang="zh-CN" altLang="en-US" dirty="0" smtClean="0"/>
              <a:t>下完成。因此，为了操作方便，需要在两个操作系统间设置文件共享，具体方法是：在虚拟机的</a:t>
            </a:r>
            <a:r>
              <a:rPr lang="en-US" dirty="0" smtClean="0"/>
              <a:t>Linux</a:t>
            </a:r>
            <a:r>
              <a:rPr lang="zh-CN" altLang="en-US" dirty="0" smtClean="0"/>
              <a:t>界面中右击</a:t>
            </a:r>
            <a:r>
              <a:rPr lang="en-US" dirty="0" smtClean="0"/>
              <a:t>Red Hat Linux</a:t>
            </a:r>
            <a:r>
              <a:rPr lang="zh-CN" altLang="en-US" dirty="0" smtClean="0"/>
              <a:t>，在弹开的快捷菜单中选择</a:t>
            </a:r>
            <a:r>
              <a:rPr lang="en-US" dirty="0" smtClean="0"/>
              <a:t>Settings</a:t>
            </a:r>
            <a:r>
              <a:rPr lang="zh-CN" altLang="en-US" dirty="0" smtClean="0"/>
              <a:t>→</a:t>
            </a:r>
            <a:r>
              <a:rPr lang="en-US" dirty="0" smtClean="0"/>
              <a:t>Option</a:t>
            </a:r>
            <a:r>
              <a:rPr lang="zh-CN" altLang="en-US" dirty="0" smtClean="0"/>
              <a:t>→</a:t>
            </a:r>
            <a:r>
              <a:rPr lang="en-US" dirty="0" smtClean="0"/>
              <a:t>Shared Folders</a:t>
            </a:r>
            <a:r>
              <a:rPr lang="zh-CN" altLang="en-US" dirty="0" smtClean="0"/>
              <a:t>命令，然后在打开的文件共享配置界面中按照</a:t>
            </a:r>
            <a:r>
              <a:rPr lang="en-US" dirty="0" smtClean="0"/>
              <a:t>Wizard</a:t>
            </a:r>
            <a:r>
              <a:rPr lang="zh-CN" altLang="en-US" dirty="0" smtClean="0"/>
              <a:t>的向导添加共享目录。</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虚拟机中启动</a:t>
            </a:r>
            <a:r>
              <a:rPr lang="en-US" dirty="0" smtClean="0"/>
              <a:t>Linux</a:t>
            </a:r>
            <a:r>
              <a:rPr lang="zh-CN" altLang="en-US" dirty="0" smtClean="0"/>
              <a:t>操作系统</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虚拟机中启动</a:t>
            </a:r>
            <a:r>
              <a:rPr lang="en-US" dirty="0" smtClean="0"/>
              <a:t>Linux</a:t>
            </a:r>
            <a:r>
              <a:rPr lang="zh-CN" altLang="en-US" dirty="0" smtClean="0"/>
              <a:t>操作系统</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797266" y="1481138"/>
            <a:ext cx="5549468" cy="4525962"/>
          </a:xfrm>
          <a:prstGeom prst="rect">
            <a:avLst/>
          </a:prstGeom>
          <a:noFill/>
          <a:ln w="9525">
            <a:noFill/>
            <a:miter lim="800000"/>
            <a:headEnd/>
            <a:tailEnd/>
          </a:ln>
          <a:effectLst/>
        </p:spPr>
      </p:pic>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286412"/>
          </a:xfrm>
        </p:spPr>
        <p:txBody>
          <a:bodyPr>
            <a:normAutofit fontScale="85000" lnSpcReduction="20000"/>
          </a:bodyPr>
          <a:lstStyle/>
          <a:p>
            <a:r>
              <a:rPr lang="zh-CN" altLang="en-US" dirty="0" smtClean="0"/>
              <a:t>（</a:t>
            </a:r>
            <a:r>
              <a:rPr lang="en-US" dirty="0" smtClean="0"/>
              <a:t>1</a:t>
            </a:r>
            <a:r>
              <a:rPr lang="zh-CN" altLang="en-US" dirty="0" smtClean="0"/>
              <a:t>）安装</a:t>
            </a:r>
            <a:r>
              <a:rPr lang="en-US" dirty="0" err="1" smtClean="0"/>
              <a:t>gcc</a:t>
            </a:r>
            <a:endParaRPr lang="zh-CN" altLang="en-US" dirty="0" smtClean="0"/>
          </a:p>
          <a:p>
            <a:r>
              <a:rPr lang="zh-CN" altLang="en-US" dirty="0" smtClean="0"/>
              <a:t>在</a:t>
            </a:r>
            <a:r>
              <a:rPr lang="en-US" dirty="0" smtClean="0"/>
              <a:t>Linux</a:t>
            </a:r>
            <a:r>
              <a:rPr lang="zh-CN" altLang="en-US" dirty="0" smtClean="0"/>
              <a:t>主窗口中单击鼠标右键，选择“新建终端”命令，打开</a:t>
            </a:r>
            <a:r>
              <a:rPr lang="en-US" dirty="0" smtClean="0"/>
              <a:t>Linux</a:t>
            </a:r>
            <a:r>
              <a:rPr lang="zh-CN" altLang="en-US" dirty="0" smtClean="0"/>
              <a:t>命令行窗口。在目录</a:t>
            </a:r>
            <a:r>
              <a:rPr lang="en-US" dirty="0" smtClean="0"/>
              <a:t>/</a:t>
            </a:r>
            <a:r>
              <a:rPr lang="en-US" dirty="0" err="1" smtClean="0"/>
              <a:t>mnt</a:t>
            </a:r>
            <a:r>
              <a:rPr lang="en-US" dirty="0" smtClean="0"/>
              <a:t>/</a:t>
            </a:r>
            <a:r>
              <a:rPr lang="en-US" dirty="0" err="1" smtClean="0"/>
              <a:t>hgfs</a:t>
            </a:r>
            <a:r>
              <a:rPr lang="en-US" dirty="0" smtClean="0"/>
              <a:t>/e/Linux v7.2/armv4l-tools/</a:t>
            </a:r>
            <a:r>
              <a:rPr lang="zh-CN" altLang="en-US" dirty="0" smtClean="0"/>
              <a:t>下找到</a:t>
            </a:r>
            <a:r>
              <a:rPr lang="en-US" dirty="0" err="1" smtClean="0"/>
              <a:t>gcc</a:t>
            </a:r>
            <a:r>
              <a:rPr lang="zh-CN" altLang="en-US" dirty="0" smtClean="0"/>
              <a:t>的安装文件</a:t>
            </a:r>
            <a:r>
              <a:rPr lang="en-US" dirty="0" smtClean="0"/>
              <a:t>install.sh</a:t>
            </a:r>
            <a:r>
              <a:rPr lang="zh-CN" altLang="en-US" dirty="0" smtClean="0"/>
              <a:t>并执行它。操作命令如下：</a:t>
            </a:r>
          </a:p>
          <a:p>
            <a:r>
              <a:rPr lang="en-US" dirty="0" smtClean="0"/>
              <a:t> </a:t>
            </a:r>
            <a:endParaRPr lang="zh-CN" altLang="en-US" dirty="0" smtClean="0"/>
          </a:p>
          <a:p>
            <a:r>
              <a:rPr lang="en-US" dirty="0" smtClean="0"/>
              <a:t>[ ]#  </a:t>
            </a:r>
            <a:r>
              <a:rPr lang="en-US" dirty="0" err="1" smtClean="0"/>
              <a:t>ls</a:t>
            </a:r>
            <a:r>
              <a:rPr lang="en-US" dirty="0" smtClean="0"/>
              <a:t>        </a:t>
            </a:r>
            <a:endParaRPr lang="zh-CN" altLang="en-US" dirty="0" smtClean="0"/>
          </a:p>
          <a:p>
            <a:r>
              <a:rPr lang="en-US" dirty="0" smtClean="0"/>
              <a:t>[ ]#  . / install.sh</a:t>
            </a:r>
            <a:endParaRPr lang="zh-CN" altLang="en-US" dirty="0" smtClean="0"/>
          </a:p>
          <a:p>
            <a:r>
              <a:rPr lang="zh-CN" altLang="en-US" dirty="0" smtClean="0"/>
              <a:t>安装程序将自动建立</a:t>
            </a:r>
            <a:r>
              <a:rPr lang="en-US" dirty="0" smtClean="0"/>
              <a:t>/arm2410s</a:t>
            </a:r>
            <a:r>
              <a:rPr lang="zh-CN" altLang="en-US" dirty="0" smtClean="0"/>
              <a:t>目录，并将所有开发软件包安装到</a:t>
            </a:r>
            <a:r>
              <a:rPr lang="en-US" dirty="0" smtClean="0"/>
              <a:t>/arm2410s</a:t>
            </a:r>
            <a:r>
              <a:rPr lang="zh-CN" altLang="en-US" dirty="0" smtClean="0"/>
              <a:t>目录下，同时自动配置编译环境，建立合适的符号连接。安装完成后在目录</a:t>
            </a:r>
            <a:r>
              <a:rPr lang="en-US" dirty="0" smtClean="0"/>
              <a:t>/opt/host/armv4l/bin/</a:t>
            </a:r>
            <a:r>
              <a:rPr lang="zh-CN" altLang="en-US" dirty="0" smtClean="0"/>
              <a:t>下应该能看到主编译器</a:t>
            </a:r>
            <a:r>
              <a:rPr lang="en-US" dirty="0" smtClean="0"/>
              <a:t>Armv4l-unknown-linux-gcc</a:t>
            </a:r>
            <a:r>
              <a:rPr lang="zh-CN" altLang="en-US" dirty="0" smtClean="0"/>
              <a:t>。</a:t>
            </a:r>
          </a:p>
          <a:p>
            <a:r>
              <a:rPr lang="zh-CN" altLang="en-US" dirty="0" smtClean="0"/>
              <a:t>（</a:t>
            </a:r>
            <a:r>
              <a:rPr lang="en-US" dirty="0" smtClean="0"/>
              <a:t>2</a:t>
            </a:r>
            <a:r>
              <a:rPr lang="zh-CN" altLang="en-US" dirty="0" smtClean="0"/>
              <a:t>）配置</a:t>
            </a:r>
            <a:r>
              <a:rPr lang="en-US" dirty="0" smtClean="0"/>
              <a:t>PATH</a:t>
            </a:r>
            <a:r>
              <a:rPr lang="zh-CN" altLang="en-US" dirty="0" smtClean="0"/>
              <a:t>路径</a:t>
            </a:r>
          </a:p>
          <a:p>
            <a:r>
              <a:rPr lang="en-US" dirty="0" smtClean="0"/>
              <a:t>●  /root/</a:t>
            </a:r>
            <a:r>
              <a:rPr lang="zh-CN" altLang="en-US" dirty="0" smtClean="0"/>
              <a:t>下有一个“</a:t>
            </a:r>
            <a:r>
              <a:rPr lang="en-US" dirty="0" smtClean="0"/>
              <a:t>.</a:t>
            </a:r>
            <a:r>
              <a:rPr lang="en-US" dirty="0" err="1" smtClean="0"/>
              <a:t>bash_Profile</a:t>
            </a:r>
            <a:r>
              <a:rPr lang="zh-CN" altLang="en-US" dirty="0" smtClean="0"/>
              <a:t>”文件（因为该文件是隐藏文件，所以需用用“</a:t>
            </a:r>
            <a:r>
              <a:rPr lang="en-US" dirty="0" err="1" smtClean="0"/>
              <a:t>ls</a:t>
            </a:r>
            <a:r>
              <a:rPr lang="en-US" dirty="0" smtClean="0"/>
              <a:t> -a</a:t>
            </a:r>
            <a:r>
              <a:rPr lang="zh-CN" altLang="en-US" dirty="0" smtClean="0"/>
              <a:t>”命令才能显示）；</a:t>
            </a:r>
          </a:p>
        </p:txBody>
      </p:sp>
      <p:sp>
        <p:nvSpPr>
          <p:cNvPr id="2" name="标题 1"/>
          <p:cNvSpPr>
            <a:spLocks noGrp="1"/>
          </p:cNvSpPr>
          <p:nvPr>
            <p:ph type="title"/>
          </p:nvPr>
        </p:nvSpPr>
        <p:spPr/>
        <p:txBody>
          <a:bodyPr>
            <a:normAutofit fontScale="90000"/>
          </a:bodyPr>
          <a:lstStyle/>
          <a:p>
            <a:r>
              <a:rPr lang="zh-CN" altLang="en-US" dirty="0" smtClean="0"/>
              <a:t>开发工具软件的安装</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dirty="0" smtClean="0"/>
              <a:t>●  </a:t>
            </a:r>
            <a:r>
              <a:rPr lang="zh-CN" altLang="en-US" dirty="0" smtClean="0"/>
              <a:t>用</a:t>
            </a:r>
            <a:r>
              <a:rPr lang="en-US" dirty="0" smtClean="0"/>
              <a:t>vi</a:t>
            </a:r>
            <a:r>
              <a:rPr lang="zh-CN" altLang="en-US" dirty="0" smtClean="0"/>
              <a:t>编辑器编辑该文件：</a:t>
            </a:r>
          </a:p>
          <a:p>
            <a:r>
              <a:rPr lang="en-US" dirty="0" smtClean="0"/>
              <a:t> </a:t>
            </a:r>
            <a:endParaRPr lang="zh-CN" altLang="en-US" dirty="0" smtClean="0"/>
          </a:p>
          <a:p>
            <a:r>
              <a:rPr lang="en-US" dirty="0" smtClean="0"/>
              <a:t>[ ]# vi .</a:t>
            </a:r>
            <a:r>
              <a:rPr lang="en-US" dirty="0" err="1" smtClean="0"/>
              <a:t>bash_Profile</a:t>
            </a:r>
            <a:endParaRPr lang="zh-CN" altLang="en-US" dirty="0" smtClean="0"/>
          </a:p>
          <a:p>
            <a:r>
              <a:rPr lang="en-US" dirty="0" smtClean="0"/>
              <a:t> </a:t>
            </a:r>
            <a:endParaRPr lang="zh-CN" altLang="en-US" dirty="0" smtClean="0"/>
          </a:p>
          <a:p>
            <a:r>
              <a:rPr lang="zh-CN" altLang="en-US" dirty="0" smtClean="0"/>
              <a:t>将文件中</a:t>
            </a:r>
            <a:r>
              <a:rPr lang="en-US" dirty="0" smtClean="0"/>
              <a:t>PATH</a:t>
            </a:r>
            <a:r>
              <a:rPr lang="zh-CN" altLang="en-US" dirty="0" smtClean="0"/>
              <a:t>变量改为</a:t>
            </a:r>
          </a:p>
          <a:p>
            <a:r>
              <a:rPr lang="en-US" dirty="0" smtClean="0"/>
              <a:t> </a:t>
            </a:r>
            <a:endParaRPr lang="zh-CN" altLang="en-US" dirty="0" smtClean="0"/>
          </a:p>
          <a:p>
            <a:r>
              <a:rPr lang="en-US" dirty="0" smtClean="0"/>
              <a:t>PATH=$PATH:$HOME/bin:/opt/host/armv4l/bin/;</a:t>
            </a:r>
            <a:endParaRPr lang="zh-CN" altLang="en-US" dirty="0" smtClean="0"/>
          </a:p>
          <a:p>
            <a:r>
              <a:rPr lang="en-US" dirty="0" smtClean="0"/>
              <a:t> </a:t>
            </a:r>
            <a:endParaRPr lang="zh-CN" altLang="en-US" dirty="0" smtClean="0"/>
          </a:p>
          <a:p>
            <a:r>
              <a:rPr lang="en-US" dirty="0" smtClean="0"/>
              <a:t>●  </a:t>
            </a:r>
            <a:r>
              <a:rPr lang="zh-CN" altLang="en-US" dirty="0" smtClean="0"/>
              <a:t>存盘后执行：</a:t>
            </a:r>
            <a:r>
              <a:rPr lang="en-US" dirty="0" smtClean="0"/>
              <a:t> </a:t>
            </a:r>
            <a:endParaRPr lang="zh-CN" altLang="en-US" dirty="0" smtClean="0"/>
          </a:p>
          <a:p>
            <a:r>
              <a:rPr lang="en-US" dirty="0" smtClean="0"/>
              <a:t> </a:t>
            </a:r>
            <a:endParaRPr lang="zh-CN" altLang="en-US" dirty="0" smtClean="0"/>
          </a:p>
          <a:p>
            <a:r>
              <a:rPr lang="en-US" dirty="0" smtClean="0"/>
              <a:t>[ ]# source  .</a:t>
            </a:r>
            <a:r>
              <a:rPr lang="en-US" dirty="0" err="1" smtClean="0"/>
              <a:t>bash_profile</a:t>
            </a:r>
            <a:r>
              <a:rPr lang="en-US" dirty="0" smtClean="0"/>
              <a:t>,</a:t>
            </a:r>
            <a:endParaRPr lang="zh-CN" altLang="en-US" dirty="0" smtClean="0"/>
          </a:p>
          <a:p>
            <a:r>
              <a:rPr lang="en-US" dirty="0" smtClean="0"/>
              <a:t> </a:t>
            </a:r>
            <a:endParaRPr lang="zh-CN" altLang="en-US" dirty="0" smtClean="0"/>
          </a:p>
          <a:p>
            <a:r>
              <a:rPr lang="zh-CN" altLang="en-US" dirty="0" smtClean="0"/>
              <a:t>以后</a:t>
            </a:r>
            <a:r>
              <a:rPr lang="en-US" dirty="0" smtClean="0"/>
              <a:t>armv4l-unknown-linux-gcc</a:t>
            </a:r>
            <a:r>
              <a:rPr lang="zh-CN" altLang="en-US" dirty="0" smtClean="0"/>
              <a:t>将会被自动搜索到。</a:t>
            </a: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开发工具软件的安装</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smtClean="0"/>
              <a:t>在嵌入式系统的交叉开发中，在主机上生成的可执行文件往往通过网络（</a:t>
            </a:r>
            <a:r>
              <a:rPr lang="en-US" dirty="0" smtClean="0"/>
              <a:t>ftp</a:t>
            </a:r>
            <a:r>
              <a:rPr lang="zh-CN" altLang="en-US" dirty="0" smtClean="0"/>
              <a:t>、</a:t>
            </a:r>
            <a:r>
              <a:rPr lang="en-US" dirty="0" err="1" smtClean="0"/>
              <a:t>nfs</a:t>
            </a:r>
            <a:r>
              <a:rPr lang="zh-CN" altLang="en-US" dirty="0" smtClean="0"/>
              <a:t>等）下载到目标机中，所以在网络配置时要将主机（</a:t>
            </a:r>
            <a:r>
              <a:rPr lang="en-US" dirty="0" smtClean="0"/>
              <a:t>host</a:t>
            </a:r>
            <a:r>
              <a:rPr lang="zh-CN" altLang="en-US" dirty="0" smtClean="0"/>
              <a:t>）的</a:t>
            </a:r>
            <a:r>
              <a:rPr lang="en-US" dirty="0" smtClean="0"/>
              <a:t>IP</a:t>
            </a:r>
            <a:r>
              <a:rPr lang="zh-CN" altLang="en-US" dirty="0" smtClean="0"/>
              <a:t>地址与目标机配在同一网段内。</a:t>
            </a:r>
          </a:p>
          <a:p>
            <a:r>
              <a:rPr lang="zh-CN" altLang="en-US" dirty="0" smtClean="0"/>
              <a:t>因为我们的目标机</a:t>
            </a:r>
            <a:r>
              <a:rPr lang="en-US" altLang="zh-CN" dirty="0" smtClean="0"/>
              <a:t>—</a:t>
            </a:r>
            <a:r>
              <a:rPr lang="zh-CN" altLang="en-US" dirty="0" smtClean="0"/>
              <a:t>实验箱的</a:t>
            </a:r>
            <a:r>
              <a:rPr lang="en-US" dirty="0" smtClean="0"/>
              <a:t>IP</a:t>
            </a:r>
            <a:r>
              <a:rPr lang="zh-CN" altLang="en-US" dirty="0" smtClean="0"/>
              <a:t>地址是</a:t>
            </a:r>
            <a:r>
              <a:rPr lang="en-US" dirty="0" smtClean="0"/>
              <a:t>192.168.0.115</a:t>
            </a:r>
            <a:r>
              <a:rPr lang="zh-CN" altLang="en-US" dirty="0" smtClean="0"/>
              <a:t>，所以可以把主机的</a:t>
            </a:r>
            <a:r>
              <a:rPr lang="en-US" dirty="0" smtClean="0"/>
              <a:t>IP</a:t>
            </a:r>
            <a:r>
              <a:rPr lang="zh-CN" altLang="en-US" dirty="0" smtClean="0"/>
              <a:t>配置成</a:t>
            </a:r>
            <a:r>
              <a:rPr lang="en-US" dirty="0" smtClean="0"/>
              <a:t>192.168.0.121</a:t>
            </a:r>
            <a:r>
              <a:rPr lang="zh-CN" altLang="en-US" dirty="0" smtClean="0"/>
              <a:t>，具体配置方法如下：</a:t>
            </a:r>
          </a:p>
          <a:p>
            <a:r>
              <a:rPr lang="en-US" dirty="0" smtClean="0"/>
              <a:t> </a:t>
            </a:r>
            <a:endParaRPr lang="zh-CN" altLang="en-US" dirty="0" smtClean="0"/>
          </a:p>
          <a:p>
            <a:r>
              <a:rPr lang="en-US" dirty="0" smtClean="0"/>
              <a:t>[  ]# </a:t>
            </a:r>
            <a:r>
              <a:rPr lang="en-US" dirty="0" err="1" smtClean="0"/>
              <a:t>ifconfig</a:t>
            </a:r>
            <a:r>
              <a:rPr lang="en-US" dirty="0" smtClean="0"/>
              <a:t>  eth0  192.168.0.121</a:t>
            </a:r>
            <a:endParaRPr lang="zh-CN" altLang="en-US" dirty="0" smtClean="0"/>
          </a:p>
          <a:p>
            <a:r>
              <a:rPr lang="zh-CN" altLang="en-US" dirty="0" smtClean="0"/>
              <a:t>（</a:t>
            </a:r>
            <a:r>
              <a:rPr lang="en-US" dirty="0" smtClean="0"/>
              <a:t>2</a:t>
            </a:r>
            <a:r>
              <a:rPr lang="zh-CN" altLang="en-US" dirty="0" smtClean="0"/>
              <a:t>）关闭防火墙</a:t>
            </a:r>
          </a:p>
          <a:p>
            <a:r>
              <a:rPr lang="zh-CN" altLang="en-US" dirty="0" smtClean="0"/>
              <a:t>对于</a:t>
            </a:r>
            <a:r>
              <a:rPr lang="en-US" dirty="0" smtClean="0"/>
              <a:t>REDHAT9.0</a:t>
            </a:r>
            <a:r>
              <a:rPr lang="zh-CN" altLang="en-US" dirty="0" smtClean="0"/>
              <a:t>，它默认的情形是打开了防火墙，对于外来的</a:t>
            </a:r>
            <a:r>
              <a:rPr lang="en-US" dirty="0" smtClean="0"/>
              <a:t>IP</a:t>
            </a:r>
            <a:r>
              <a:rPr lang="zh-CN" altLang="en-US" dirty="0" smtClean="0"/>
              <a:t>访问它全部拒绝，这样其他网络设备将无法访问它，即无法用</a:t>
            </a:r>
            <a:r>
              <a:rPr lang="en-US" dirty="0" smtClean="0"/>
              <a:t>NFS mount</a:t>
            </a:r>
            <a:r>
              <a:rPr lang="zh-CN" altLang="en-US" dirty="0" smtClean="0"/>
              <a:t>它，许多网络功能都将无法使用。因此，网络安装完毕后，应立即关闭防火墙。</a:t>
            </a:r>
            <a:endParaRPr lang="en-US" altLang="zh-CN" dirty="0" smtClean="0"/>
          </a:p>
          <a:p>
            <a:r>
              <a:rPr lang="zh-CN" altLang="en-US" dirty="0" smtClean="0"/>
              <a:t>（</a:t>
            </a:r>
            <a:r>
              <a:rPr lang="en-US" dirty="0" smtClean="0"/>
              <a:t>3</a:t>
            </a:r>
            <a:r>
              <a:rPr lang="zh-CN" altLang="en-US" dirty="0" smtClean="0"/>
              <a:t>）配置</a:t>
            </a:r>
            <a:r>
              <a:rPr lang="en-US" dirty="0" smtClean="0"/>
              <a:t>NFS</a:t>
            </a:r>
            <a:endParaRPr lang="zh-CN" altLang="en-US" dirty="0" smtClean="0"/>
          </a:p>
          <a:p>
            <a:r>
              <a:rPr lang="zh-CN" altLang="en-US" dirty="0" smtClean="0"/>
              <a:t>单击“</a:t>
            </a:r>
            <a:r>
              <a:rPr lang="en-US" dirty="0" smtClean="0"/>
              <a:t>Red</a:t>
            </a:r>
            <a:r>
              <a:rPr lang="zh-CN" altLang="en-US" dirty="0" smtClean="0"/>
              <a:t>”菜单→“系统设置”→“服务器设置”→“服务”，在“服务配置”窗口中勾选</a:t>
            </a:r>
            <a:r>
              <a:rPr lang="en-US" dirty="0" err="1" smtClean="0"/>
              <a:t>nfs</a:t>
            </a:r>
            <a:r>
              <a:rPr lang="zh-CN" altLang="en-US" dirty="0" smtClean="0"/>
              <a:t>，单击“开始”。</a:t>
            </a:r>
          </a:p>
          <a:p>
            <a:r>
              <a:rPr lang="zh-CN" altLang="en-US" dirty="0" smtClean="0"/>
              <a:t>（</a:t>
            </a:r>
            <a:r>
              <a:rPr lang="en-US" dirty="0" smtClean="0"/>
              <a:t>4</a:t>
            </a:r>
            <a:r>
              <a:rPr lang="zh-CN" altLang="en-US" dirty="0" smtClean="0"/>
              <a:t>）</a:t>
            </a:r>
            <a:r>
              <a:rPr lang="en-US" dirty="0" smtClean="0"/>
              <a:t>NFS</a:t>
            </a:r>
            <a:r>
              <a:rPr lang="zh-CN" altLang="en-US" dirty="0" smtClean="0"/>
              <a:t>设置</a:t>
            </a:r>
          </a:p>
          <a:p>
            <a:r>
              <a:rPr lang="zh-CN" altLang="en-US" dirty="0" smtClean="0"/>
              <a:t>单击“</a:t>
            </a:r>
            <a:r>
              <a:rPr lang="en-US" dirty="0" smtClean="0"/>
              <a:t>Red</a:t>
            </a:r>
            <a:r>
              <a:rPr lang="zh-CN" altLang="en-US" dirty="0" smtClean="0"/>
              <a:t>”菜单→“系统设置”→“服务器设置”→“</a:t>
            </a:r>
            <a:r>
              <a:rPr lang="en-US" dirty="0" smtClean="0"/>
              <a:t>NFS</a:t>
            </a:r>
            <a:r>
              <a:rPr lang="zh-CN" altLang="en-US" dirty="0" smtClean="0"/>
              <a:t>服务器”，打开“</a:t>
            </a:r>
            <a:r>
              <a:rPr lang="en-US" dirty="0" smtClean="0"/>
              <a:t>NFS</a:t>
            </a:r>
            <a:r>
              <a:rPr lang="zh-CN" altLang="en-US" dirty="0" smtClean="0"/>
              <a:t>服务器配置”窗口，设置</a:t>
            </a:r>
            <a:r>
              <a:rPr lang="en-US" dirty="0" smtClean="0"/>
              <a:t>NFS</a:t>
            </a:r>
            <a:r>
              <a:rPr lang="zh-CN" altLang="en-US" dirty="0" smtClean="0"/>
              <a:t>共享。单击“增加”出现如下界面，在“目录”文本框中填入需要共享的路径，在主机文本框中填入允许进行连接的主机</a:t>
            </a:r>
            <a:r>
              <a:rPr lang="en-US" dirty="0" smtClean="0"/>
              <a:t>IP</a:t>
            </a:r>
            <a:r>
              <a:rPr lang="zh-CN" altLang="en-US" dirty="0" smtClean="0"/>
              <a:t>地址。</a:t>
            </a:r>
            <a:endParaRPr lang="en-US" altLang="zh-CN" dirty="0" smtClean="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宿主机上的开发环境配置</a:t>
            </a:r>
            <a:br>
              <a:rPr lang="zh-CN" altLang="en-US" dirty="0" smtClean="0"/>
            </a:b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r>
              <a:rPr lang="zh-CN" altLang="en-US" dirty="0" smtClean="0"/>
              <a:t>目标机</a:t>
            </a:r>
            <a:r>
              <a:rPr lang="en-US" dirty="0" smtClean="0"/>
              <a:t>UP-NETARM2410-S</a:t>
            </a:r>
            <a:r>
              <a:rPr lang="zh-CN" altLang="en-US" dirty="0" smtClean="0"/>
              <a:t>实验箱上烧写了嵌入式</a:t>
            </a:r>
            <a:r>
              <a:rPr lang="en-US" dirty="0" smtClean="0"/>
              <a:t>Linux</a:t>
            </a:r>
            <a:r>
              <a:rPr lang="zh-CN" altLang="en-US" dirty="0" smtClean="0"/>
              <a:t>操作系统内核及文件系统，使用的</a:t>
            </a:r>
            <a:r>
              <a:rPr lang="en-US" dirty="0" err="1" smtClean="0"/>
              <a:t>BootLoader</a:t>
            </a:r>
            <a:r>
              <a:rPr lang="zh-CN" altLang="en-US" dirty="0" smtClean="0"/>
              <a:t>程序是</a:t>
            </a:r>
            <a:r>
              <a:rPr lang="en-US" dirty="0" err="1" smtClean="0"/>
              <a:t>vivi</a:t>
            </a:r>
            <a:r>
              <a:rPr lang="zh-CN" altLang="en-US" dirty="0" smtClean="0"/>
              <a:t>。</a:t>
            </a:r>
            <a:r>
              <a:rPr lang="en-US" dirty="0" err="1" smtClean="0"/>
              <a:t>vivi</a:t>
            </a:r>
            <a:r>
              <a:rPr lang="zh-CN" altLang="en-US" dirty="0" smtClean="0"/>
              <a:t>是由韩国</a:t>
            </a:r>
            <a:r>
              <a:rPr lang="en-US" dirty="0" err="1" smtClean="0"/>
              <a:t>Mizi</a:t>
            </a:r>
            <a:r>
              <a:rPr lang="zh-CN" altLang="en-US" dirty="0" smtClean="0"/>
              <a:t>公司开发专用于</a:t>
            </a:r>
            <a:r>
              <a:rPr lang="en-US" dirty="0" smtClean="0"/>
              <a:t>ARM9</a:t>
            </a:r>
            <a:r>
              <a:rPr lang="zh-CN" altLang="en-US" dirty="0" smtClean="0"/>
              <a:t>处理器的一种</a:t>
            </a:r>
            <a:r>
              <a:rPr lang="en-US" dirty="0" err="1" smtClean="0"/>
              <a:t>Bootloader</a:t>
            </a:r>
            <a:r>
              <a:rPr lang="zh-CN" altLang="en-US" dirty="0" smtClean="0"/>
              <a:t>。</a:t>
            </a:r>
          </a:p>
          <a:p>
            <a:r>
              <a:rPr lang="zh-CN" altLang="en-US" dirty="0" smtClean="0"/>
              <a:t>为了便于开发，</a:t>
            </a:r>
            <a:r>
              <a:rPr lang="en-US" dirty="0" err="1" smtClean="0"/>
              <a:t>BootLoader</a:t>
            </a:r>
            <a:r>
              <a:rPr lang="zh-CN" altLang="en-US" dirty="0" smtClean="0"/>
              <a:t>程序必须与宿主机建立通信，最常用的方式是串口通信。</a:t>
            </a:r>
            <a:r>
              <a:rPr lang="en-US" dirty="0" err="1" smtClean="0"/>
              <a:t>BootLoader</a:t>
            </a:r>
            <a:r>
              <a:rPr lang="zh-CN" altLang="en-US" dirty="0" smtClean="0"/>
              <a:t>程序可以通过串口进行</a:t>
            </a:r>
            <a:r>
              <a:rPr lang="en-US" dirty="0" smtClean="0"/>
              <a:t>I/O</a:t>
            </a:r>
            <a:r>
              <a:rPr lang="zh-CN" altLang="en-US" dirty="0" smtClean="0"/>
              <a:t>操作，与外界交换数据和信息。</a:t>
            </a:r>
          </a:p>
          <a:p>
            <a:r>
              <a:rPr lang="zh-CN" altLang="en-US" dirty="0" smtClean="0"/>
              <a:t>在宿主机这一侧，可以用</a:t>
            </a:r>
            <a:r>
              <a:rPr lang="en-US" dirty="0" smtClean="0"/>
              <a:t>Windows</a:t>
            </a:r>
            <a:r>
              <a:rPr lang="zh-CN" altLang="en-US" dirty="0" smtClean="0"/>
              <a:t>自带的超级终端与目标机通信，也可以在</a:t>
            </a:r>
            <a:r>
              <a:rPr lang="en-US" dirty="0" smtClean="0"/>
              <a:t>Linux</a:t>
            </a:r>
            <a:r>
              <a:rPr lang="zh-CN" altLang="en-US" dirty="0" smtClean="0"/>
              <a:t>系统下用</a:t>
            </a:r>
            <a:r>
              <a:rPr lang="en-US" dirty="0" smtClean="0"/>
              <a:t>MINICOM</a:t>
            </a:r>
            <a:r>
              <a:rPr lang="zh-CN" altLang="en-US" dirty="0" smtClean="0"/>
              <a:t>程序与目标机通信。</a:t>
            </a:r>
          </a:p>
          <a:p>
            <a:endParaRPr lang="zh-CN" altLang="en-US" dirty="0" smtClean="0"/>
          </a:p>
          <a:p>
            <a:r>
              <a:rPr lang="zh-CN" altLang="en-US" dirty="0" smtClean="0"/>
              <a:t>图</a:t>
            </a:r>
            <a:r>
              <a:rPr lang="en-US" dirty="0" smtClean="0"/>
              <a:t>7-41  </a:t>
            </a:r>
            <a:r>
              <a:rPr lang="zh-CN" altLang="en-US" dirty="0" smtClean="0"/>
              <a:t>创建超级终端</a:t>
            </a:r>
          </a:p>
          <a:p>
            <a:r>
              <a:rPr lang="en-US" dirty="0" smtClean="0"/>
              <a:t> </a:t>
            </a:r>
            <a:endParaRPr lang="zh-CN" altLang="en-US" dirty="0" smtClean="0"/>
          </a:p>
          <a:p>
            <a:r>
              <a:rPr lang="zh-CN" altLang="en-US" dirty="0" smtClean="0"/>
              <a:t>下面以使用超级终端为例介绍宿主机与实验箱的通信。首先连接串口线：一端连接</a:t>
            </a:r>
            <a:r>
              <a:rPr lang="en-US" dirty="0" smtClean="0"/>
              <a:t>PC</a:t>
            </a:r>
            <a:r>
              <a:rPr lang="zh-CN" altLang="en-US" dirty="0" smtClean="0"/>
              <a:t>的串口（</a:t>
            </a:r>
            <a:r>
              <a:rPr lang="en-US" dirty="0" smtClean="0"/>
              <a:t>COM1</a:t>
            </a:r>
            <a:r>
              <a:rPr lang="zh-CN" altLang="en-US" dirty="0" smtClean="0"/>
              <a:t>），另一端连接到</a:t>
            </a:r>
            <a:r>
              <a:rPr lang="en-US" dirty="0" smtClean="0"/>
              <a:t>UP-NETARM2410-S</a:t>
            </a:r>
            <a:r>
              <a:rPr lang="zh-CN" altLang="en-US" dirty="0" smtClean="0"/>
              <a:t>实验箱的串口（使用串口</a:t>
            </a:r>
            <a:r>
              <a:rPr lang="en-US" dirty="0" smtClean="0"/>
              <a:t>0</a:t>
            </a:r>
            <a:r>
              <a:rPr lang="zh-CN" altLang="en-US" dirty="0" smtClean="0"/>
              <a:t>）。接下来建立超级终端：运行</a:t>
            </a:r>
            <a:r>
              <a:rPr lang="en-US" dirty="0" smtClean="0"/>
              <a:t>Windows</a:t>
            </a:r>
            <a:r>
              <a:rPr lang="zh-CN" altLang="en-US" dirty="0" smtClean="0"/>
              <a:t>系统下的（以</a:t>
            </a:r>
            <a:r>
              <a:rPr lang="en-US" dirty="0" smtClean="0"/>
              <a:t>Windows XP</a:t>
            </a:r>
            <a:r>
              <a:rPr lang="zh-CN" altLang="en-US" dirty="0" smtClean="0"/>
              <a:t>为例）“开始”→“所有程序”→“附件”→“通讯”→“超级终端”，新建一个通信终端。如果要求输入区号、电话号码等信息请随意输入，出现如图</a:t>
            </a:r>
            <a:r>
              <a:rPr lang="en-US" dirty="0" smtClean="0"/>
              <a:t>7-41</a:t>
            </a:r>
            <a:r>
              <a:rPr lang="zh-CN" altLang="en-US" dirty="0" smtClean="0"/>
              <a:t>所示对话框时，为所建超级终端取名为</a:t>
            </a:r>
            <a:r>
              <a:rPr lang="en-US" dirty="0" smtClean="0"/>
              <a:t>arm</a:t>
            </a:r>
            <a:r>
              <a:rPr lang="zh-CN" altLang="en-US" dirty="0" smtClean="0"/>
              <a:t>，可以为其选一个图标，然后单击“确定”按钮。 </a:t>
            </a:r>
            <a:endParaRPr lang="en-US" altLang="zh-CN" dirty="0" smtClean="0"/>
          </a:p>
        </p:txBody>
      </p:sp>
      <p:sp>
        <p:nvSpPr>
          <p:cNvPr id="2" name="标题 1"/>
          <p:cNvSpPr>
            <a:spLocks noGrp="1"/>
          </p:cNvSpPr>
          <p:nvPr>
            <p:ph type="title"/>
          </p:nvPr>
        </p:nvSpPr>
        <p:spPr/>
        <p:txBody>
          <a:bodyPr>
            <a:normAutofit/>
          </a:bodyPr>
          <a:lstStyle/>
          <a:p>
            <a:r>
              <a:rPr lang="zh-CN" altLang="en-US" dirty="0" smtClean="0"/>
              <a:t>目标机的信息输出</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zh-CN" altLang="en-US" dirty="0" smtClean="0"/>
              <a:t>在接下来的对话框中选择实验箱实际连接的</a:t>
            </a:r>
            <a:r>
              <a:rPr lang="en-US" dirty="0" smtClean="0"/>
              <a:t>PC</a:t>
            </a:r>
            <a:r>
              <a:rPr lang="zh-CN" altLang="en-US" dirty="0" smtClean="0"/>
              <a:t>机串口（</a:t>
            </a:r>
            <a:r>
              <a:rPr lang="en-US" dirty="0" smtClean="0"/>
              <a:t>COM1</a:t>
            </a:r>
            <a:r>
              <a:rPr lang="zh-CN" altLang="en-US" dirty="0" smtClean="0"/>
              <a:t>），确定后出现如图</a:t>
            </a:r>
            <a:r>
              <a:rPr lang="en-US" dirty="0" smtClean="0"/>
              <a:t>7-42</a:t>
            </a:r>
            <a:r>
              <a:rPr lang="zh-CN" altLang="en-US" dirty="0" smtClean="0"/>
              <a:t>所示的“</a:t>
            </a:r>
            <a:r>
              <a:rPr lang="en-US" dirty="0" smtClean="0"/>
              <a:t>COM1</a:t>
            </a:r>
            <a:r>
              <a:rPr lang="zh-CN" altLang="en-US" dirty="0" smtClean="0"/>
              <a:t>属性”对话框，设置通信的格式和协议。设置每秒位数为“</a:t>
            </a:r>
            <a:r>
              <a:rPr lang="en-US" dirty="0" smtClean="0"/>
              <a:t>115200</a:t>
            </a:r>
            <a:r>
              <a:rPr lang="zh-CN" altLang="en-US" dirty="0" smtClean="0"/>
              <a:t>”，数据位为“</a:t>
            </a:r>
            <a:r>
              <a:rPr lang="en-US" dirty="0" smtClean="0"/>
              <a:t>8</a:t>
            </a:r>
            <a:r>
              <a:rPr lang="zh-CN" altLang="en-US" dirty="0" smtClean="0"/>
              <a:t>”，无奇偶校验，停止位为“</a:t>
            </a:r>
            <a:r>
              <a:rPr lang="en-US" dirty="0" smtClean="0"/>
              <a:t>1</a:t>
            </a:r>
            <a:r>
              <a:rPr lang="zh-CN" altLang="en-US" dirty="0" smtClean="0"/>
              <a:t>”，无数据流控制。单击“确定”按钮完成设置。</a:t>
            </a:r>
          </a:p>
          <a:p>
            <a:r>
              <a:rPr lang="zh-CN" altLang="en-US" dirty="0" smtClean="0"/>
              <a:t>打开实验箱电源，实验箱运行</a:t>
            </a:r>
            <a:r>
              <a:rPr lang="en-US" dirty="0" err="1" smtClean="0"/>
              <a:t>BootLoader</a:t>
            </a:r>
            <a:r>
              <a:rPr lang="zh-CN" altLang="en-US" dirty="0" smtClean="0"/>
              <a:t>程序，引导</a:t>
            </a:r>
            <a:r>
              <a:rPr lang="en-US" dirty="0" smtClean="0"/>
              <a:t>Linux</a:t>
            </a:r>
            <a:r>
              <a:rPr lang="zh-CN" altLang="en-US" dirty="0" smtClean="0"/>
              <a:t>操作系统，在主机的超级终 </a:t>
            </a:r>
          </a:p>
          <a:p>
            <a:r>
              <a:rPr lang="zh-CN" altLang="en-US" dirty="0" smtClean="0"/>
              <a:t>图</a:t>
            </a:r>
            <a:r>
              <a:rPr lang="en-US" dirty="0" smtClean="0"/>
              <a:t>7-42  </a:t>
            </a:r>
            <a:r>
              <a:rPr lang="zh-CN" altLang="en-US" dirty="0" smtClean="0"/>
              <a:t>设置串行口</a:t>
            </a:r>
          </a:p>
          <a:p>
            <a:r>
              <a:rPr lang="en-US" dirty="0" smtClean="0"/>
              <a:t> </a:t>
            </a:r>
            <a:endParaRPr lang="zh-CN" altLang="en-US" dirty="0" smtClean="0"/>
          </a:p>
          <a:p>
            <a:r>
              <a:rPr lang="zh-CN" altLang="en-US" dirty="0" smtClean="0"/>
              <a:t>端上就可以看到程序输出的信息了。 在这样的交叉开发环境中，虚拟机中</a:t>
            </a:r>
            <a:r>
              <a:rPr lang="en-US" dirty="0" smtClean="0"/>
              <a:t>Linux</a:t>
            </a:r>
            <a:r>
              <a:rPr lang="zh-CN" altLang="en-US" dirty="0" smtClean="0"/>
              <a:t>终端代表的是宿主机，超级终端显示的信息是目标机的信息。</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目标机的信息输出</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28736"/>
            <a:ext cx="8229600" cy="5000660"/>
          </a:xfrm>
        </p:spPr>
        <p:txBody>
          <a:bodyPr>
            <a:normAutofit fontScale="62500" lnSpcReduction="20000"/>
          </a:bodyPr>
          <a:lstStyle/>
          <a:p>
            <a:r>
              <a:rPr lang="zh-CN" altLang="en-US" dirty="0" smtClean="0"/>
              <a:t>动态调试时，在宿主机的</a:t>
            </a:r>
            <a:r>
              <a:rPr lang="en-US" dirty="0" smtClean="0"/>
              <a:t>Linux</a:t>
            </a:r>
            <a:r>
              <a:rPr lang="zh-CN" altLang="en-US" dirty="0" smtClean="0"/>
              <a:t>环境下编译生成的可执行文件可通过</a:t>
            </a:r>
            <a:r>
              <a:rPr lang="en-US" dirty="0" err="1" smtClean="0"/>
              <a:t>nfs</a:t>
            </a:r>
            <a:r>
              <a:rPr lang="zh-CN" altLang="en-US" dirty="0" smtClean="0"/>
              <a:t>共享的方式在目标机上运行。具体做法如下。</a:t>
            </a:r>
          </a:p>
          <a:p>
            <a:endParaRPr lang="en-US" altLang="zh-CN" dirty="0" smtClean="0"/>
          </a:p>
          <a:p>
            <a:r>
              <a:rPr lang="zh-CN" altLang="en-US" dirty="0" smtClean="0"/>
              <a:t>打开超级终端，打开实验箱电源开关，系统会由</a:t>
            </a:r>
            <a:r>
              <a:rPr lang="en-US" dirty="0" err="1" smtClean="0"/>
              <a:t>vivi</a:t>
            </a:r>
            <a:r>
              <a:rPr lang="zh-CN" altLang="en-US" dirty="0" smtClean="0"/>
              <a:t>开始引导。正常启动时会显示启动信息到“</a:t>
            </a:r>
            <a:r>
              <a:rPr lang="en-US" dirty="0" smtClean="0"/>
              <a:t>Press Return to start the LINUX now, any other key for </a:t>
            </a:r>
            <a:r>
              <a:rPr lang="en-US" dirty="0" err="1" smtClean="0"/>
              <a:t>vivi</a:t>
            </a:r>
            <a:r>
              <a:rPr lang="zh-CN" altLang="en-US" dirty="0" smtClean="0"/>
              <a:t>”，如果不进行任何操作等待</a:t>
            </a:r>
            <a:r>
              <a:rPr lang="en-US" dirty="0" smtClean="0"/>
              <a:t>30s</a:t>
            </a:r>
            <a:r>
              <a:rPr lang="zh-CN" altLang="en-US" dirty="0" smtClean="0"/>
              <a:t>或按回车键则启动进入</a:t>
            </a:r>
            <a:r>
              <a:rPr lang="en-US" dirty="0" smtClean="0"/>
              <a:t>Linux</a:t>
            </a:r>
            <a:r>
              <a:rPr lang="zh-CN" altLang="en-US" dirty="0" smtClean="0"/>
              <a:t>系统；如果按回车键以外的其他键则进入</a:t>
            </a:r>
            <a:r>
              <a:rPr lang="en-US" dirty="0" err="1" smtClean="0"/>
              <a:t>vivi</a:t>
            </a:r>
            <a:r>
              <a:rPr lang="zh-CN" altLang="en-US" dirty="0" smtClean="0"/>
              <a:t>控制台。在这里输入</a:t>
            </a:r>
            <a:r>
              <a:rPr lang="en-US" dirty="0" smtClean="0"/>
              <a:t>boot</a:t>
            </a:r>
            <a:r>
              <a:rPr lang="zh-CN" altLang="en-US" dirty="0" smtClean="0"/>
              <a:t>，会引导</a:t>
            </a:r>
            <a:r>
              <a:rPr lang="en-US" dirty="0" smtClean="0"/>
              <a:t>Kernel</a:t>
            </a:r>
            <a:r>
              <a:rPr lang="zh-CN" altLang="en-US" dirty="0" smtClean="0"/>
              <a:t>启动</a:t>
            </a:r>
            <a:r>
              <a:rPr lang="en-US" dirty="0" smtClean="0"/>
              <a:t>Linux</a:t>
            </a:r>
            <a:r>
              <a:rPr lang="zh-CN" altLang="en-US" dirty="0" smtClean="0"/>
              <a:t>系统。</a:t>
            </a:r>
            <a:r>
              <a:rPr lang="en-US" dirty="0" smtClean="0"/>
              <a:t>Linux</a:t>
            </a:r>
            <a:r>
              <a:rPr lang="zh-CN" altLang="en-US" dirty="0" smtClean="0"/>
              <a:t>系统启动完成后，屏幕显示：</a:t>
            </a:r>
          </a:p>
          <a:p>
            <a:r>
              <a:rPr lang="en-US" dirty="0" smtClean="0"/>
              <a:t> </a:t>
            </a:r>
            <a:endParaRPr lang="zh-CN" altLang="en-US" dirty="0" smtClean="0"/>
          </a:p>
          <a:p>
            <a:r>
              <a:rPr lang="en-US" dirty="0" smtClean="0"/>
              <a:t>[/</a:t>
            </a:r>
            <a:r>
              <a:rPr lang="en-US" dirty="0" err="1" smtClean="0"/>
              <a:t>mnt</a:t>
            </a:r>
            <a:r>
              <a:rPr lang="en-US" dirty="0" smtClean="0"/>
              <a:t>/</a:t>
            </a:r>
            <a:r>
              <a:rPr lang="en-US" dirty="0" err="1" smtClean="0"/>
              <a:t>yaffs</a:t>
            </a:r>
            <a:r>
              <a:rPr lang="en-US" dirty="0" smtClean="0"/>
              <a:t>]</a:t>
            </a:r>
            <a:endParaRPr lang="zh-CN" altLang="en-US" dirty="0" smtClean="0"/>
          </a:p>
          <a:p>
            <a:r>
              <a:rPr lang="en-US" dirty="0" smtClean="0"/>
              <a:t> </a:t>
            </a:r>
            <a:endParaRPr lang="zh-CN" altLang="en-US" dirty="0" smtClean="0"/>
          </a:p>
          <a:p>
            <a:r>
              <a:rPr lang="zh-CN" altLang="en-US" dirty="0" smtClean="0"/>
              <a:t>目标机文件系统的根目录下有</a:t>
            </a:r>
            <a:r>
              <a:rPr lang="en-US" dirty="0" smtClean="0"/>
              <a:t>bin</a:t>
            </a:r>
            <a:r>
              <a:rPr lang="zh-CN" altLang="en-US" dirty="0" smtClean="0"/>
              <a:t>、</a:t>
            </a:r>
            <a:r>
              <a:rPr lang="en-US" dirty="0" smtClean="0"/>
              <a:t>etc</a:t>
            </a:r>
            <a:r>
              <a:rPr lang="zh-CN" altLang="en-US" dirty="0" smtClean="0"/>
              <a:t>、</a:t>
            </a:r>
            <a:r>
              <a:rPr lang="en-US" dirty="0" smtClean="0"/>
              <a:t>lib  </a:t>
            </a:r>
            <a:r>
              <a:rPr lang="en-US" dirty="0" err="1" smtClean="0"/>
              <a:t>mnt</a:t>
            </a:r>
            <a:r>
              <a:rPr lang="zh-CN" altLang="en-US" dirty="0" smtClean="0"/>
              <a:t>、</a:t>
            </a:r>
            <a:r>
              <a:rPr lang="en-US" dirty="0" smtClean="0"/>
              <a:t>root</a:t>
            </a:r>
            <a:r>
              <a:rPr lang="zh-CN" altLang="en-US" dirty="0" smtClean="0"/>
              <a:t>等目录，在</a:t>
            </a:r>
            <a:r>
              <a:rPr lang="en-US" dirty="0" smtClean="0"/>
              <a:t>/</a:t>
            </a:r>
            <a:r>
              <a:rPr lang="en-US" dirty="0" err="1" smtClean="0"/>
              <a:t>mnt</a:t>
            </a:r>
            <a:r>
              <a:rPr lang="en-US" dirty="0" smtClean="0"/>
              <a:t>/</a:t>
            </a:r>
            <a:r>
              <a:rPr lang="zh-CN" altLang="en-US" dirty="0" smtClean="0"/>
              <a:t>目录下有</a:t>
            </a:r>
            <a:r>
              <a:rPr lang="en-US" dirty="0" smtClean="0"/>
              <a:t>hdap1</a:t>
            </a:r>
            <a:r>
              <a:rPr lang="zh-CN" altLang="en-US" dirty="0" smtClean="0"/>
              <a:t>、</a:t>
            </a:r>
            <a:r>
              <a:rPr lang="en-US" dirty="0" smtClean="0"/>
              <a:t>hdap2</a:t>
            </a:r>
            <a:r>
              <a:rPr lang="zh-CN" altLang="en-US" dirty="0" smtClean="0"/>
              <a:t>、</a:t>
            </a:r>
            <a:r>
              <a:rPr lang="en-US" dirty="0" smtClean="0"/>
              <a:t>hdap3</a:t>
            </a:r>
            <a:r>
              <a:rPr lang="zh-CN" altLang="en-US" dirty="0" smtClean="0"/>
              <a:t>、</a:t>
            </a:r>
            <a:r>
              <a:rPr lang="en-US" dirty="0" err="1" smtClean="0"/>
              <a:t>nfs</a:t>
            </a:r>
            <a:r>
              <a:rPr lang="zh-CN" altLang="en-US" dirty="0" smtClean="0"/>
              <a:t>、</a:t>
            </a:r>
            <a:r>
              <a:rPr lang="en-US" dirty="0" err="1" smtClean="0"/>
              <a:t>udisk</a:t>
            </a:r>
            <a:r>
              <a:rPr lang="zh-CN" altLang="en-US" dirty="0" smtClean="0"/>
              <a:t>、</a:t>
            </a:r>
            <a:r>
              <a:rPr lang="en-US" dirty="0" err="1" smtClean="0"/>
              <a:t>yaffs</a:t>
            </a:r>
            <a:r>
              <a:rPr lang="zh-CN" altLang="en-US" dirty="0" smtClean="0"/>
              <a:t>等目录，</a:t>
            </a:r>
            <a:r>
              <a:rPr lang="en-US" dirty="0" err="1" smtClean="0"/>
              <a:t>nfs</a:t>
            </a:r>
            <a:r>
              <a:rPr lang="zh-CN" altLang="en-US" dirty="0" smtClean="0"/>
              <a:t>为空目录，用来挂载主机的共享文件目录。</a:t>
            </a:r>
          </a:p>
          <a:p>
            <a:r>
              <a:rPr lang="zh-CN" altLang="en-US" dirty="0" smtClean="0"/>
              <a:t>设主机</a:t>
            </a:r>
            <a:r>
              <a:rPr lang="en-US" dirty="0" smtClean="0"/>
              <a:t>IP</a:t>
            </a:r>
            <a:r>
              <a:rPr lang="zh-CN" altLang="en-US" dirty="0" smtClean="0"/>
              <a:t>地址为</a:t>
            </a:r>
            <a:r>
              <a:rPr lang="en-US" dirty="0" smtClean="0"/>
              <a:t>192.168.0.21</a:t>
            </a:r>
            <a:r>
              <a:rPr lang="zh-CN" altLang="en-US" dirty="0" smtClean="0"/>
              <a:t>，主机共享目录为</a:t>
            </a:r>
            <a:r>
              <a:rPr lang="en-US" dirty="0" smtClean="0"/>
              <a:t>/arm2410s</a:t>
            </a:r>
            <a:r>
              <a:rPr lang="zh-CN" altLang="en-US" dirty="0" smtClean="0"/>
              <a:t>，在主机上编译生成的可执行文件存在该目录下。在超级终端上执行如下挂载命令：</a:t>
            </a:r>
          </a:p>
          <a:p>
            <a:r>
              <a:rPr lang="en-US" dirty="0" smtClean="0"/>
              <a:t> </a:t>
            </a:r>
            <a:endParaRPr lang="zh-CN" altLang="en-US" dirty="0" smtClean="0"/>
          </a:p>
          <a:p>
            <a:r>
              <a:rPr lang="en-US" dirty="0" smtClean="0"/>
              <a:t>[/</a:t>
            </a:r>
            <a:r>
              <a:rPr lang="en-US" dirty="0" err="1" smtClean="0"/>
              <a:t>mnt</a:t>
            </a:r>
            <a:r>
              <a:rPr lang="en-US" dirty="0" smtClean="0"/>
              <a:t>] mount –t </a:t>
            </a:r>
            <a:r>
              <a:rPr lang="en-US" dirty="0" err="1" smtClean="0"/>
              <a:t>nfs</a:t>
            </a:r>
            <a:r>
              <a:rPr lang="en-US" dirty="0" smtClean="0"/>
              <a:t> 192.168.0.21:/arm2410s  /</a:t>
            </a:r>
            <a:r>
              <a:rPr lang="en-US" dirty="0" err="1" smtClean="0"/>
              <a:t>mnt</a:t>
            </a:r>
            <a:r>
              <a:rPr lang="en-US" dirty="0" smtClean="0"/>
              <a:t>/</a:t>
            </a:r>
            <a:r>
              <a:rPr lang="en-US" dirty="0" err="1" smtClean="0"/>
              <a:t>nfs</a:t>
            </a:r>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程序的运行</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7500" lnSpcReduction="20000"/>
          </a:bodyPr>
          <a:lstStyle/>
          <a:p>
            <a:r>
              <a:rPr lang="zh-CN" altLang="en-US" dirty="0" smtClean="0"/>
              <a:t>开发</a:t>
            </a:r>
            <a:r>
              <a:rPr lang="en-US" dirty="0" smtClean="0"/>
              <a:t>Linux</a:t>
            </a:r>
            <a:r>
              <a:rPr lang="zh-CN" altLang="en-US" dirty="0" smtClean="0"/>
              <a:t>应用程序一般分为以下几个步骤。</a:t>
            </a:r>
          </a:p>
          <a:p>
            <a:r>
              <a:rPr lang="en-US" dirty="0" smtClean="0"/>
              <a:t>●  </a:t>
            </a:r>
            <a:r>
              <a:rPr lang="zh-CN" altLang="en-US" dirty="0" smtClean="0"/>
              <a:t>编写源程序；</a:t>
            </a:r>
            <a:r>
              <a:rPr lang="en-US" dirty="0" smtClean="0"/>
              <a:t> </a:t>
            </a:r>
            <a:endParaRPr lang="zh-CN" altLang="en-US" dirty="0" smtClean="0"/>
          </a:p>
          <a:p>
            <a:r>
              <a:rPr lang="en-US" dirty="0" smtClean="0"/>
              <a:t>●  </a:t>
            </a:r>
            <a:r>
              <a:rPr lang="zh-CN" altLang="en-US" dirty="0" smtClean="0"/>
              <a:t>编写</a:t>
            </a:r>
            <a:r>
              <a:rPr lang="en-US" dirty="0" err="1" smtClean="0"/>
              <a:t>Makefile</a:t>
            </a:r>
            <a:r>
              <a:rPr lang="zh-CN" altLang="en-US" dirty="0" smtClean="0"/>
              <a:t>文件；</a:t>
            </a:r>
          </a:p>
          <a:p>
            <a:r>
              <a:rPr lang="en-US" dirty="0" smtClean="0"/>
              <a:t>●  </a:t>
            </a:r>
            <a:r>
              <a:rPr lang="zh-CN" altLang="en-US" dirty="0" smtClean="0"/>
              <a:t>编译程序；</a:t>
            </a:r>
          </a:p>
          <a:p>
            <a:r>
              <a:rPr lang="en-US" dirty="0" smtClean="0"/>
              <a:t>●  </a:t>
            </a:r>
            <a:r>
              <a:rPr lang="zh-CN" altLang="en-US" dirty="0" smtClean="0"/>
              <a:t>运行和调试程序；</a:t>
            </a:r>
          </a:p>
          <a:p>
            <a:r>
              <a:rPr lang="en-US" dirty="0" smtClean="0"/>
              <a:t>●  </a:t>
            </a:r>
            <a:r>
              <a:rPr lang="zh-CN" altLang="en-US" dirty="0" smtClean="0"/>
              <a:t>将生成的可执行文件加入文件系统。</a:t>
            </a:r>
          </a:p>
          <a:p>
            <a:r>
              <a:rPr lang="zh-CN" altLang="en-US" dirty="0" smtClean="0"/>
              <a:t>其中前</a:t>
            </a:r>
            <a:r>
              <a:rPr lang="en-US" dirty="0" smtClean="0"/>
              <a:t>3</a:t>
            </a:r>
            <a:r>
              <a:rPr lang="zh-CN" altLang="en-US" dirty="0" smtClean="0"/>
              <a:t>个步骤在宿主机上完成，后面的步骤在目标机上完成。</a:t>
            </a:r>
          </a:p>
          <a:p>
            <a:r>
              <a:rPr lang="zh-CN" altLang="en-US" dirty="0" smtClean="0"/>
              <a:t>下面以编写</a:t>
            </a:r>
            <a:r>
              <a:rPr lang="en-US" dirty="0" smtClean="0"/>
              <a:t>Hello</a:t>
            </a:r>
            <a:r>
              <a:rPr lang="zh-CN" altLang="en-US" dirty="0" smtClean="0"/>
              <a:t>程序为例，说明应用程序的开发过程。</a:t>
            </a:r>
          </a:p>
          <a:p>
            <a:r>
              <a:rPr lang="en-US" b="1" dirty="0" smtClean="0"/>
              <a:t>1</a:t>
            </a:r>
            <a:r>
              <a:rPr lang="zh-CN" altLang="en-US" b="1" dirty="0" smtClean="0"/>
              <a:t>．建立工作目录</a:t>
            </a:r>
          </a:p>
          <a:p>
            <a:r>
              <a:rPr lang="en-US" dirty="0" smtClean="0"/>
              <a:t> </a:t>
            </a:r>
            <a:endParaRPr lang="zh-CN" altLang="en-US" dirty="0" smtClean="0"/>
          </a:p>
          <a:p>
            <a:r>
              <a:rPr lang="en-US" dirty="0" smtClean="0"/>
              <a:t>[root@arm2410s]# </a:t>
            </a:r>
            <a:r>
              <a:rPr lang="en-US" dirty="0" err="1" smtClean="0"/>
              <a:t>mkdir</a:t>
            </a:r>
            <a:r>
              <a:rPr lang="en-US" dirty="0" smtClean="0"/>
              <a:t> hello</a:t>
            </a:r>
            <a:endParaRPr lang="zh-CN" altLang="en-US" dirty="0" smtClean="0"/>
          </a:p>
          <a:p>
            <a:r>
              <a:rPr lang="en-US" dirty="0" smtClean="0"/>
              <a:t>[root@arm2410s]# </a:t>
            </a:r>
            <a:r>
              <a:rPr lang="en-US" dirty="0" err="1" smtClean="0"/>
              <a:t>cd</a:t>
            </a:r>
            <a:r>
              <a:rPr lang="en-US" dirty="0" smtClean="0"/>
              <a:t> hello   </a:t>
            </a:r>
            <a:endParaRPr lang="zh-CN" altLang="en-US" dirty="0" smtClean="0"/>
          </a:p>
          <a:p>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基于</a:t>
            </a:r>
            <a:r>
              <a:rPr lang="en-US" dirty="0" smtClean="0"/>
              <a:t>Linux</a:t>
            </a:r>
            <a:r>
              <a:rPr lang="zh-CN" altLang="en-US" dirty="0" smtClean="0"/>
              <a:t>的应用程序的开发步骤</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smtClean="0"/>
              <a:t>（</a:t>
            </a:r>
            <a:r>
              <a:rPr lang="en-US" dirty="0" smtClean="0"/>
              <a:t>5</a:t>
            </a:r>
            <a:r>
              <a:rPr lang="zh-CN" altLang="en-US" dirty="0" smtClean="0"/>
              <a:t>）</a:t>
            </a:r>
            <a:r>
              <a:rPr lang="en-US" dirty="0" err="1" smtClean="0"/>
              <a:t>armasm</a:t>
            </a:r>
            <a:endParaRPr lang="zh-CN" altLang="en-US" dirty="0" smtClean="0"/>
          </a:p>
          <a:p>
            <a:r>
              <a:rPr lang="en-US" dirty="0" err="1" smtClean="0"/>
              <a:t>armasm</a:t>
            </a:r>
            <a:r>
              <a:rPr lang="zh-CN" altLang="en-US" dirty="0" smtClean="0"/>
              <a:t>是</a:t>
            </a:r>
            <a:r>
              <a:rPr lang="en-US" dirty="0" smtClean="0"/>
              <a:t>ARM</a:t>
            </a:r>
            <a:r>
              <a:rPr lang="zh-CN" altLang="en-US" dirty="0" smtClean="0"/>
              <a:t>和</a:t>
            </a:r>
            <a:r>
              <a:rPr lang="en-US" dirty="0" smtClean="0"/>
              <a:t>Thumb</a:t>
            </a:r>
            <a:r>
              <a:rPr lang="zh-CN" altLang="en-US" dirty="0" smtClean="0"/>
              <a:t>的汇编器，它对用</a:t>
            </a:r>
            <a:r>
              <a:rPr lang="en-US" dirty="0" smtClean="0"/>
              <a:t>ARM</a:t>
            </a:r>
            <a:r>
              <a:rPr lang="zh-CN" altLang="en-US" dirty="0" smtClean="0"/>
              <a:t>汇编语言和</a:t>
            </a:r>
            <a:r>
              <a:rPr lang="en-US" dirty="0" smtClean="0"/>
              <a:t>Thumb</a:t>
            </a:r>
            <a:r>
              <a:rPr lang="zh-CN" altLang="en-US" dirty="0" smtClean="0"/>
              <a:t>汇编语言写的源代码进行汇编。在命令行输入</a:t>
            </a:r>
          </a:p>
          <a:p>
            <a:r>
              <a:rPr lang="en-US" dirty="0" smtClean="0"/>
              <a:t> </a:t>
            </a:r>
            <a:endParaRPr lang="zh-CN" altLang="en-US" dirty="0" smtClean="0"/>
          </a:p>
          <a:p>
            <a:r>
              <a:rPr lang="en-US" dirty="0" err="1" smtClean="0"/>
              <a:t>armasm</a:t>
            </a:r>
            <a:r>
              <a:rPr lang="en-US" altLang="zh-CN" dirty="0" smtClean="0"/>
              <a:t>–</a:t>
            </a:r>
            <a:r>
              <a:rPr lang="en-US" dirty="0" smtClean="0"/>
              <a:t>help</a:t>
            </a:r>
            <a:endParaRPr lang="zh-CN" altLang="en-US" dirty="0" smtClean="0"/>
          </a:p>
          <a:p>
            <a:r>
              <a:rPr lang="en-US" dirty="0" smtClean="0"/>
              <a:t> </a:t>
            </a:r>
            <a:endParaRPr lang="zh-CN" altLang="en-US" dirty="0" smtClean="0"/>
          </a:p>
          <a:p>
            <a:r>
              <a:rPr lang="zh-CN" altLang="en-US" dirty="0" smtClean="0"/>
              <a:t>将会看到</a:t>
            </a:r>
            <a:r>
              <a:rPr lang="en-US" dirty="0" err="1" smtClean="0"/>
              <a:t>armasm</a:t>
            </a:r>
            <a:r>
              <a:rPr lang="zh-CN" altLang="en-US" dirty="0" smtClean="0"/>
              <a:t>汇编器的用法以及它的编译选项。</a:t>
            </a:r>
            <a:r>
              <a:rPr lang="en-US" dirty="0" err="1" smtClean="0"/>
              <a:t>armasm</a:t>
            </a:r>
            <a:r>
              <a:rPr lang="zh-CN" altLang="en-US" dirty="0" smtClean="0"/>
              <a:t>的基本语法格式有两种：</a:t>
            </a:r>
          </a:p>
          <a:p>
            <a:r>
              <a:rPr lang="en-US" dirty="0" smtClean="0"/>
              <a:t> </a:t>
            </a:r>
            <a:endParaRPr lang="zh-CN" altLang="en-US" dirty="0" smtClean="0"/>
          </a:p>
          <a:p>
            <a:r>
              <a:rPr lang="en-US" dirty="0" smtClean="0"/>
              <a:t>&gt; </a:t>
            </a:r>
            <a:r>
              <a:rPr lang="en-US" dirty="0" err="1" smtClean="0"/>
              <a:t>armasm</a:t>
            </a:r>
            <a:r>
              <a:rPr lang="en-US" dirty="0" smtClean="0"/>
              <a:t> [options] </a:t>
            </a:r>
            <a:r>
              <a:rPr lang="en-US" dirty="0" err="1" smtClean="0"/>
              <a:t>sourcefile</a:t>
            </a:r>
            <a:r>
              <a:rPr lang="en-US" dirty="0" smtClean="0"/>
              <a:t> </a:t>
            </a:r>
            <a:r>
              <a:rPr lang="en-US" dirty="0" err="1" smtClean="0"/>
              <a:t>objectfile</a:t>
            </a:r>
            <a:endParaRPr lang="zh-CN" altLang="en-US" dirty="0" smtClean="0"/>
          </a:p>
          <a:p>
            <a:r>
              <a:rPr lang="en-US" dirty="0" smtClean="0"/>
              <a:t>&gt; </a:t>
            </a:r>
            <a:r>
              <a:rPr lang="en-US" dirty="0" err="1" smtClean="0"/>
              <a:t>armasm</a:t>
            </a:r>
            <a:r>
              <a:rPr lang="en-US" dirty="0" smtClean="0"/>
              <a:t> [options] -o </a:t>
            </a:r>
            <a:r>
              <a:rPr lang="en-US" dirty="0" err="1" smtClean="0"/>
              <a:t>objectfile</a:t>
            </a:r>
            <a:r>
              <a:rPr lang="en-US" dirty="0" smtClean="0"/>
              <a:t> </a:t>
            </a:r>
            <a:r>
              <a:rPr lang="en-US" dirty="0" err="1" smtClean="0"/>
              <a:t>sourcefile</a:t>
            </a:r>
            <a:r>
              <a:rPr lang="en-US" dirty="0" smtClean="0"/>
              <a:t> </a:t>
            </a:r>
            <a:endParaRPr lang="zh-CN" altLang="en-US" dirty="0" smtClean="0"/>
          </a:p>
          <a:p>
            <a:endParaRPr lang="zh-CN" altLang="en-US" dirty="0" smtClean="0"/>
          </a:p>
          <a:p>
            <a:endParaRPr lang="zh-CN" altLang="en-US" dirty="0"/>
          </a:p>
        </p:txBody>
      </p:sp>
      <p:sp>
        <p:nvSpPr>
          <p:cNvPr id="3" name="标题 2"/>
          <p:cNvSpPr>
            <a:spLocks noGrp="1"/>
          </p:cNvSpPr>
          <p:nvPr>
            <p:ph type="title"/>
          </p:nvPr>
        </p:nvSpPr>
        <p:spPr/>
        <p:txBody>
          <a:bodyPr/>
          <a:lstStyle/>
          <a:p>
            <a:r>
              <a:rPr lang="en-US" dirty="0" smtClean="0"/>
              <a:t>ADS</a:t>
            </a:r>
            <a:r>
              <a:rPr lang="zh-CN" altLang="en-US" dirty="0" smtClean="0"/>
              <a:t>软件组成</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r>
              <a:rPr lang="en-US" b="1" dirty="0" smtClean="0"/>
              <a:t>2</a:t>
            </a:r>
            <a:r>
              <a:rPr lang="zh-CN" altLang="en-US" b="1" dirty="0" smtClean="0"/>
              <a:t>．编写源程序</a:t>
            </a:r>
          </a:p>
          <a:p>
            <a:r>
              <a:rPr lang="zh-CN" altLang="en-US" dirty="0" smtClean="0"/>
              <a:t>用</a:t>
            </a:r>
            <a:r>
              <a:rPr lang="en-US" dirty="0" smtClean="0"/>
              <a:t>vi</a:t>
            </a:r>
            <a:r>
              <a:rPr lang="zh-CN" altLang="en-US" dirty="0" smtClean="0"/>
              <a:t>编辑器编辑</a:t>
            </a:r>
            <a:r>
              <a:rPr lang="en-US" dirty="0" err="1" smtClean="0"/>
              <a:t>Hello.c</a:t>
            </a:r>
            <a:r>
              <a:rPr lang="zh-CN" altLang="en-US" dirty="0" smtClean="0"/>
              <a:t>文件：</a:t>
            </a:r>
          </a:p>
          <a:p>
            <a:r>
              <a:rPr lang="en-US" dirty="0" smtClean="0"/>
              <a:t> </a:t>
            </a:r>
            <a:endParaRPr lang="zh-CN" altLang="en-US" dirty="0" smtClean="0"/>
          </a:p>
          <a:p>
            <a:r>
              <a:rPr lang="en-US" dirty="0" smtClean="0"/>
              <a:t>[root@arm2410s/hello]# vi </a:t>
            </a:r>
            <a:r>
              <a:rPr lang="en-US" dirty="0" err="1" smtClean="0"/>
              <a:t>hello.c</a:t>
            </a:r>
            <a:endParaRPr lang="zh-CN" altLang="en-US" dirty="0" smtClean="0"/>
          </a:p>
          <a:p>
            <a:r>
              <a:rPr lang="en-US" dirty="0" smtClean="0"/>
              <a:t> </a:t>
            </a:r>
            <a:endParaRPr lang="zh-CN" altLang="en-US" dirty="0" smtClean="0"/>
          </a:p>
          <a:p>
            <a:r>
              <a:rPr lang="zh-CN" altLang="en-US" dirty="0" smtClean="0"/>
              <a:t>在</a:t>
            </a:r>
            <a:r>
              <a:rPr lang="en-US" dirty="0" smtClean="0"/>
              <a:t>vi</a:t>
            </a:r>
            <a:r>
              <a:rPr lang="zh-CN" altLang="en-US" dirty="0" smtClean="0"/>
              <a:t>中输入源程序如下：</a:t>
            </a:r>
          </a:p>
          <a:p>
            <a:r>
              <a:rPr lang="en-US" dirty="0" smtClean="0"/>
              <a:t> </a:t>
            </a:r>
            <a:endParaRPr lang="zh-CN" altLang="en-US" dirty="0" smtClean="0"/>
          </a:p>
          <a:p>
            <a:r>
              <a:rPr lang="zh-CN" altLang="en-US" dirty="0" smtClean="0"/>
              <a:t>＃</a:t>
            </a:r>
            <a:r>
              <a:rPr lang="en-US" dirty="0" smtClean="0"/>
              <a:t>include &lt;</a:t>
            </a:r>
            <a:r>
              <a:rPr lang="en-US" dirty="0" err="1" smtClean="0"/>
              <a:t>stdio.h</a:t>
            </a:r>
            <a:r>
              <a:rPr lang="en-US" dirty="0" smtClean="0"/>
              <a:t>&gt;              </a:t>
            </a:r>
            <a:endParaRPr lang="zh-CN" altLang="en-US" dirty="0" smtClean="0"/>
          </a:p>
          <a:p>
            <a:r>
              <a:rPr lang="en-US" dirty="0" smtClean="0"/>
              <a:t>main()                         </a:t>
            </a:r>
            <a:endParaRPr lang="zh-CN" altLang="en-US" dirty="0" smtClean="0"/>
          </a:p>
          <a:p>
            <a:r>
              <a:rPr lang="en-US" dirty="0" smtClean="0"/>
              <a:t>{                             </a:t>
            </a:r>
            <a:endParaRPr lang="zh-CN" altLang="en-US" dirty="0" smtClean="0"/>
          </a:p>
          <a:p>
            <a:r>
              <a:rPr lang="en-US" dirty="0" smtClean="0"/>
              <a:t>   </a:t>
            </a:r>
            <a:r>
              <a:rPr lang="en-US" dirty="0" err="1" smtClean="0"/>
              <a:t>printf</a:t>
            </a:r>
            <a:r>
              <a:rPr lang="en-US" dirty="0" smtClean="0"/>
              <a:t>("hello world \n");     </a:t>
            </a:r>
            <a:endParaRPr lang="zh-CN" altLang="en-US" dirty="0" smtClean="0"/>
          </a:p>
          <a:p>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基于</a:t>
            </a:r>
            <a:r>
              <a:rPr lang="en-US" altLang="en-US" dirty="0" smtClean="0"/>
              <a:t>Linux</a:t>
            </a:r>
            <a:r>
              <a:rPr lang="zh-CN" altLang="en-US" dirty="0" smtClean="0"/>
              <a:t>的应用程序的开发步骤</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864307"/>
          </a:xfrm>
        </p:spPr>
        <p:txBody>
          <a:bodyPr>
            <a:normAutofit fontScale="70000" lnSpcReduction="20000"/>
          </a:bodyPr>
          <a:lstStyle/>
          <a:p>
            <a:r>
              <a:rPr lang="en-US" b="1" dirty="0" smtClean="0"/>
              <a:t>3</a:t>
            </a:r>
            <a:r>
              <a:rPr lang="zh-CN" altLang="en-US" b="1" dirty="0" smtClean="0"/>
              <a:t>．编写</a:t>
            </a:r>
            <a:r>
              <a:rPr lang="en-US" b="1" dirty="0" err="1" smtClean="0"/>
              <a:t>Makefile</a:t>
            </a:r>
            <a:r>
              <a:rPr lang="zh-CN" altLang="en-US" b="1" dirty="0" smtClean="0"/>
              <a:t>文件</a:t>
            </a:r>
          </a:p>
          <a:p>
            <a:r>
              <a:rPr lang="en-US" dirty="0" smtClean="0"/>
              <a:t> </a:t>
            </a:r>
            <a:endParaRPr lang="zh-CN" altLang="en-US" dirty="0" smtClean="0"/>
          </a:p>
          <a:p>
            <a:r>
              <a:rPr lang="en-US" dirty="0" smtClean="0"/>
              <a:t>[</a:t>
            </a:r>
            <a:r>
              <a:rPr lang="en-US" dirty="0" err="1" smtClean="0"/>
              <a:t>root@zxt</a:t>
            </a:r>
            <a:r>
              <a:rPr lang="en-US" dirty="0" smtClean="0"/>
              <a:t> hello]# vi </a:t>
            </a:r>
            <a:r>
              <a:rPr lang="en-US" dirty="0" err="1" smtClean="0"/>
              <a:t>Makefile</a:t>
            </a:r>
            <a:endParaRPr lang="zh-CN" altLang="en-US" dirty="0" smtClean="0"/>
          </a:p>
          <a:p>
            <a:r>
              <a:rPr lang="en-US" dirty="0" smtClean="0"/>
              <a:t> </a:t>
            </a:r>
            <a:endParaRPr lang="zh-CN" altLang="en-US" dirty="0" smtClean="0"/>
          </a:p>
          <a:p>
            <a:r>
              <a:rPr lang="zh-CN" altLang="en-US" dirty="0" smtClean="0"/>
              <a:t>在</a:t>
            </a:r>
            <a:r>
              <a:rPr lang="en-US" dirty="0" smtClean="0"/>
              <a:t>vi</a:t>
            </a:r>
            <a:r>
              <a:rPr lang="zh-CN" altLang="en-US" dirty="0" smtClean="0"/>
              <a:t>中编辑</a:t>
            </a:r>
            <a:r>
              <a:rPr lang="en-US" dirty="0" err="1" smtClean="0"/>
              <a:t>Makefile</a:t>
            </a:r>
            <a:r>
              <a:rPr lang="zh-CN" altLang="en-US" dirty="0" smtClean="0"/>
              <a:t>文件如下：</a:t>
            </a:r>
          </a:p>
          <a:p>
            <a:r>
              <a:rPr lang="en-US" dirty="0" smtClean="0"/>
              <a:t> </a:t>
            </a:r>
            <a:endParaRPr lang="zh-CN" altLang="en-US" dirty="0" smtClean="0"/>
          </a:p>
          <a:p>
            <a:r>
              <a:rPr lang="en-US" dirty="0" smtClean="0"/>
              <a:t>CC= armv4l-unknown-linux-gcc       </a:t>
            </a:r>
            <a:endParaRPr lang="zh-CN" altLang="en-US" dirty="0" smtClean="0"/>
          </a:p>
          <a:p>
            <a:r>
              <a:rPr lang="en-US" dirty="0" smtClean="0"/>
              <a:t>EXEC = hello                      </a:t>
            </a:r>
            <a:endParaRPr lang="zh-CN" altLang="en-US" dirty="0" smtClean="0"/>
          </a:p>
          <a:p>
            <a:r>
              <a:rPr lang="en-US" dirty="0" smtClean="0"/>
              <a:t>OBJS = </a:t>
            </a:r>
            <a:r>
              <a:rPr lang="en-US" dirty="0" err="1" smtClean="0"/>
              <a:t>hello.o</a:t>
            </a:r>
            <a:r>
              <a:rPr lang="en-US" dirty="0" smtClean="0"/>
              <a:t>                     </a:t>
            </a:r>
            <a:endParaRPr lang="zh-CN" altLang="en-US" dirty="0" smtClean="0"/>
          </a:p>
          <a:p>
            <a:r>
              <a:rPr lang="en-US" dirty="0" smtClean="0"/>
              <a:t>CFLAGS +=                       </a:t>
            </a:r>
            <a:endParaRPr lang="zh-CN" altLang="en-US" dirty="0" smtClean="0"/>
          </a:p>
          <a:p>
            <a:r>
              <a:rPr lang="en-US" dirty="0" smtClean="0"/>
              <a:t>LDFLAGS+= </a:t>
            </a:r>
            <a:r>
              <a:rPr lang="en-US" altLang="zh-CN" dirty="0" smtClean="0"/>
              <a:t>–</a:t>
            </a:r>
            <a:r>
              <a:rPr lang="en-US" dirty="0" smtClean="0"/>
              <a:t>static               </a:t>
            </a:r>
            <a:endParaRPr lang="zh-CN" altLang="en-US" dirty="0" smtClean="0"/>
          </a:p>
          <a:p>
            <a:r>
              <a:rPr lang="en-US" dirty="0" smtClean="0"/>
              <a:t>all: $(EXEC)                       </a:t>
            </a:r>
            <a:endParaRPr lang="zh-CN" altLang="en-US" dirty="0" smtClean="0"/>
          </a:p>
          <a:p>
            <a:r>
              <a:rPr lang="en-US" dirty="0" smtClean="0"/>
              <a:t>$(EXEC): $(OBJS)                  </a:t>
            </a:r>
            <a:endParaRPr lang="zh-CN" altLang="en-US" dirty="0" smtClean="0"/>
          </a:p>
          <a:p>
            <a:r>
              <a:rPr lang="en-US" dirty="0" smtClean="0"/>
              <a:t>$(CC) $(LDFLAGS) -o $@ $(OBJS)    </a:t>
            </a:r>
            <a:endParaRPr lang="zh-CN" altLang="en-US" dirty="0" smtClean="0"/>
          </a:p>
          <a:p>
            <a:r>
              <a:rPr lang="en-US" dirty="0" smtClean="0"/>
              <a:t>clean:                             </a:t>
            </a:r>
            <a:endParaRPr lang="zh-CN" altLang="en-US" dirty="0" smtClean="0"/>
          </a:p>
          <a:p>
            <a:r>
              <a:rPr lang="en-US" dirty="0" smtClean="0"/>
              <a:t>-</a:t>
            </a:r>
            <a:r>
              <a:rPr lang="en-US" dirty="0" err="1" smtClean="0"/>
              <a:t>rm</a:t>
            </a:r>
            <a:r>
              <a:rPr lang="en-US" dirty="0" smtClean="0"/>
              <a:t> -f $(EXEC) *.elf *.gdb *.o         </a:t>
            </a:r>
            <a:endParaRPr lang="zh-CN" altLang="en-US" dirty="0" smtClean="0"/>
          </a:p>
          <a:p>
            <a:r>
              <a:rPr lang="en-US" dirty="0" smtClean="0"/>
              <a:t> </a:t>
            </a:r>
            <a:endParaRPr lang="zh-CN" altLang="en-US" dirty="0" smtClean="0"/>
          </a:p>
          <a:p>
            <a:endParaRPr lang="en-US" altLang="zh-CN" dirty="0" smtClean="0"/>
          </a:p>
        </p:txBody>
      </p:sp>
      <p:sp>
        <p:nvSpPr>
          <p:cNvPr id="2" name="标题 1"/>
          <p:cNvSpPr>
            <a:spLocks noGrp="1"/>
          </p:cNvSpPr>
          <p:nvPr>
            <p:ph type="title"/>
          </p:nvPr>
        </p:nvSpPr>
        <p:spPr/>
        <p:txBody>
          <a:bodyPr>
            <a:noAutofit/>
          </a:bodyPr>
          <a:lstStyle/>
          <a:p>
            <a:r>
              <a:rPr lang="en-US" altLang="zh-CN" dirty="0" smtClean="0"/>
              <a:t/>
            </a:r>
            <a:br>
              <a:rPr lang="en-US" altLang="zh-CN" dirty="0" smtClean="0"/>
            </a:br>
            <a:r>
              <a:rPr lang="zh-CN" altLang="en-US" dirty="0" smtClean="0"/>
              <a:t>基于</a:t>
            </a:r>
            <a:r>
              <a:rPr lang="en-US" altLang="en-US" dirty="0" smtClean="0"/>
              <a:t>Linux</a:t>
            </a:r>
            <a:r>
              <a:rPr lang="zh-CN" altLang="en-US" dirty="0" smtClean="0"/>
              <a:t>的应用程序的开发步骤</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14422"/>
            <a:ext cx="8229600" cy="5143536"/>
          </a:xfrm>
        </p:spPr>
        <p:txBody>
          <a:bodyPr>
            <a:normAutofit fontScale="70000" lnSpcReduction="20000"/>
          </a:bodyPr>
          <a:lstStyle/>
          <a:p>
            <a:r>
              <a:rPr lang="en-US" b="1" dirty="0" smtClean="0"/>
              <a:t>4</a:t>
            </a:r>
            <a:r>
              <a:rPr lang="zh-CN" altLang="en-US" b="1" dirty="0" smtClean="0"/>
              <a:t>．编译程序</a:t>
            </a:r>
          </a:p>
          <a:p>
            <a:r>
              <a:rPr lang="zh-CN" altLang="en-US" dirty="0" smtClean="0"/>
              <a:t>在</a:t>
            </a:r>
            <a:r>
              <a:rPr lang="en-US" dirty="0" smtClean="0"/>
              <a:t>hello</a:t>
            </a:r>
            <a:r>
              <a:rPr lang="zh-CN" altLang="en-US" dirty="0" smtClean="0"/>
              <a:t>目录下运行“</a:t>
            </a:r>
            <a:r>
              <a:rPr lang="en-US" dirty="0" smtClean="0"/>
              <a:t>make</a:t>
            </a:r>
            <a:r>
              <a:rPr lang="zh-CN" altLang="en-US" dirty="0" smtClean="0"/>
              <a:t>”来编译程序。如果进行了修改，重新编译则运行</a:t>
            </a:r>
          </a:p>
          <a:p>
            <a:r>
              <a:rPr lang="en-US" dirty="0" smtClean="0"/>
              <a:t> [</a:t>
            </a:r>
            <a:r>
              <a:rPr lang="en-US" dirty="0" err="1" smtClean="0"/>
              <a:t>root@zxt</a:t>
            </a:r>
            <a:r>
              <a:rPr lang="en-US" dirty="0" smtClean="0"/>
              <a:t> hello]# make clean</a:t>
            </a:r>
            <a:endParaRPr lang="zh-CN" altLang="en-US" dirty="0" smtClean="0"/>
          </a:p>
          <a:p>
            <a:r>
              <a:rPr lang="en-US" dirty="0" smtClean="0"/>
              <a:t>[</a:t>
            </a:r>
            <a:r>
              <a:rPr lang="en-US" dirty="0" err="1" smtClean="0"/>
              <a:t>root@zxt</a:t>
            </a:r>
            <a:r>
              <a:rPr lang="en-US" dirty="0" smtClean="0"/>
              <a:t> hello]# make</a:t>
            </a:r>
            <a:endParaRPr lang="zh-CN" altLang="en-US" dirty="0" smtClean="0"/>
          </a:p>
          <a:p>
            <a:endParaRPr lang="zh-CN" altLang="en-US" dirty="0" smtClean="0"/>
          </a:p>
          <a:p>
            <a:r>
              <a:rPr lang="zh-CN" altLang="en-US" dirty="0" smtClean="0"/>
              <a:t>编译成功后，生成可执行文件</a:t>
            </a:r>
            <a:r>
              <a:rPr lang="en-US" dirty="0" err="1" smtClean="0"/>
              <a:t>Hello.o</a:t>
            </a:r>
            <a:r>
              <a:rPr lang="zh-CN" altLang="en-US" dirty="0" smtClean="0"/>
              <a:t>。</a:t>
            </a:r>
          </a:p>
          <a:p>
            <a:r>
              <a:rPr lang="zh-CN" altLang="en-US" dirty="0" smtClean="0"/>
              <a:t>注意：以上工作均在宿主机上完成。</a:t>
            </a:r>
          </a:p>
          <a:p>
            <a:r>
              <a:rPr lang="en-US" b="1" dirty="0" smtClean="0"/>
              <a:t>5</a:t>
            </a:r>
            <a:r>
              <a:rPr lang="zh-CN" altLang="en-US" b="1" dirty="0" smtClean="0"/>
              <a:t>．下载调试</a:t>
            </a:r>
          </a:p>
          <a:p>
            <a:r>
              <a:rPr lang="zh-CN" altLang="en-US" dirty="0" smtClean="0"/>
              <a:t>在宿主机上启动</a:t>
            </a:r>
            <a:r>
              <a:rPr lang="en-US" dirty="0" err="1" smtClean="0"/>
              <a:t>nfs</a:t>
            </a:r>
            <a:r>
              <a:rPr lang="zh-CN" altLang="en-US" dirty="0" smtClean="0"/>
              <a:t>服务，并将</a:t>
            </a:r>
            <a:r>
              <a:rPr lang="en-US" dirty="0" smtClean="0"/>
              <a:t>/arm2410s</a:t>
            </a:r>
            <a:r>
              <a:rPr lang="zh-CN" altLang="en-US" dirty="0" smtClean="0"/>
              <a:t>设置为共享目录。接下来启动超级终端，在超级终端中建立开发板与宿主机间的通信。通过挂载命令将宿主机的</a:t>
            </a:r>
            <a:r>
              <a:rPr lang="en-US" dirty="0" smtClean="0"/>
              <a:t>arm2410s</a:t>
            </a:r>
            <a:r>
              <a:rPr lang="zh-CN" altLang="en-US" dirty="0" smtClean="0"/>
              <a:t>目录挂载到实验箱的</a:t>
            </a:r>
            <a:r>
              <a:rPr lang="en-US" dirty="0" smtClean="0"/>
              <a:t>/</a:t>
            </a:r>
            <a:r>
              <a:rPr lang="en-US" dirty="0" err="1" smtClean="0"/>
              <a:t>mnt</a:t>
            </a:r>
            <a:r>
              <a:rPr lang="en-US" dirty="0" smtClean="0"/>
              <a:t>/</a:t>
            </a:r>
            <a:r>
              <a:rPr lang="en-US" dirty="0" err="1" smtClean="0"/>
              <a:t>nfs</a:t>
            </a:r>
            <a:r>
              <a:rPr lang="zh-CN" altLang="en-US" dirty="0" smtClean="0"/>
              <a:t>目录下。</a:t>
            </a:r>
          </a:p>
          <a:p>
            <a:r>
              <a:rPr lang="en-US" dirty="0" smtClean="0"/>
              <a:t> [/</a:t>
            </a:r>
            <a:r>
              <a:rPr lang="en-US" dirty="0" err="1" smtClean="0"/>
              <a:t>mnt</a:t>
            </a:r>
            <a:r>
              <a:rPr lang="en-US" dirty="0" smtClean="0"/>
              <a:t>] mount –t </a:t>
            </a:r>
            <a:r>
              <a:rPr lang="en-US" dirty="0" err="1" smtClean="0"/>
              <a:t>nfs</a:t>
            </a:r>
            <a:r>
              <a:rPr lang="en-US" dirty="0" smtClean="0"/>
              <a:t> 192.168.0.21:/arm2410s  /</a:t>
            </a:r>
            <a:r>
              <a:rPr lang="en-US" dirty="0" err="1" smtClean="0"/>
              <a:t>mnt</a:t>
            </a:r>
            <a:r>
              <a:rPr lang="en-US" dirty="0" smtClean="0"/>
              <a:t>/</a:t>
            </a:r>
            <a:r>
              <a:rPr lang="en-US" dirty="0" err="1" smtClean="0"/>
              <a:t>nfs</a:t>
            </a:r>
            <a:endParaRPr lang="zh-CN" altLang="en-US" dirty="0" smtClean="0"/>
          </a:p>
          <a:p>
            <a:r>
              <a:rPr lang="en-US" dirty="0" smtClean="0"/>
              <a:t> </a:t>
            </a:r>
            <a:r>
              <a:rPr lang="zh-CN" altLang="en-US" dirty="0" smtClean="0"/>
              <a:t>成功挂接宿主机的</a:t>
            </a:r>
            <a:r>
              <a:rPr lang="en-US" dirty="0" smtClean="0"/>
              <a:t>arm2410s</a:t>
            </a:r>
            <a:r>
              <a:rPr lang="zh-CN" altLang="en-US" dirty="0" smtClean="0"/>
              <a:t>目录后，在实验箱上进入</a:t>
            </a:r>
            <a:r>
              <a:rPr lang="en-US" dirty="0" smtClean="0"/>
              <a:t>/</a:t>
            </a:r>
            <a:r>
              <a:rPr lang="en-US" dirty="0" err="1" smtClean="0"/>
              <a:t>mnt</a:t>
            </a:r>
            <a:r>
              <a:rPr lang="en-US" dirty="0" smtClean="0"/>
              <a:t>/</a:t>
            </a:r>
            <a:r>
              <a:rPr lang="en-US" dirty="0" err="1" smtClean="0"/>
              <a:t>nfs</a:t>
            </a:r>
            <a:r>
              <a:rPr lang="zh-CN" altLang="en-US" dirty="0" smtClean="0"/>
              <a:t>目录便相应进入宿主机的</a:t>
            </a:r>
            <a:r>
              <a:rPr lang="en-US" dirty="0" smtClean="0"/>
              <a:t>/arm2410s</a:t>
            </a:r>
            <a:r>
              <a:rPr lang="zh-CN" altLang="en-US" dirty="0" smtClean="0"/>
              <a:t>目录。再进入</a:t>
            </a:r>
            <a:r>
              <a:rPr lang="en-US" dirty="0" smtClean="0"/>
              <a:t>/</a:t>
            </a:r>
            <a:r>
              <a:rPr lang="en-US" dirty="0" err="1" smtClean="0"/>
              <a:t>mnt</a:t>
            </a:r>
            <a:r>
              <a:rPr lang="en-US" dirty="0" smtClean="0"/>
              <a:t>/</a:t>
            </a:r>
            <a:r>
              <a:rPr lang="en-US" dirty="0" err="1" smtClean="0"/>
              <a:t>nfs</a:t>
            </a:r>
            <a:r>
              <a:rPr lang="en-US" dirty="0" smtClean="0"/>
              <a:t>/hello</a:t>
            </a:r>
            <a:r>
              <a:rPr lang="zh-CN" altLang="en-US" dirty="0" smtClean="0"/>
              <a:t>，用户可以直接运行刚刚在宿主机上编译生成的可执行文件</a:t>
            </a:r>
            <a:r>
              <a:rPr lang="en-US" dirty="0" err="1" smtClean="0"/>
              <a:t>Hello.o</a:t>
            </a:r>
            <a:r>
              <a:rPr lang="zh-CN" altLang="en-US" dirty="0" smtClean="0"/>
              <a:t>，查看运行结果</a:t>
            </a:r>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基于</a:t>
            </a:r>
            <a:r>
              <a:rPr lang="en-US" altLang="en-US" sz="4600" dirty="0" smtClean="0"/>
              <a:t>Linux</a:t>
            </a:r>
            <a:r>
              <a:rPr lang="zh-CN" altLang="en-US" sz="4600" dirty="0" smtClean="0"/>
              <a:t>的应用程序的开发步骤</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a:t>
            </a:r>
            <a:r>
              <a:rPr lang="en-US" dirty="0" err="1" smtClean="0"/>
              <a:t>mnt</a:t>
            </a:r>
            <a:r>
              <a:rPr lang="en-US" dirty="0" smtClean="0"/>
              <a:t>/</a:t>
            </a:r>
            <a:r>
              <a:rPr lang="en-US" dirty="0" err="1" smtClean="0"/>
              <a:t>nfs</a:t>
            </a:r>
            <a:r>
              <a:rPr lang="en-US" dirty="0" smtClean="0"/>
              <a:t>] </a:t>
            </a:r>
            <a:r>
              <a:rPr lang="en-US" dirty="0" err="1" smtClean="0"/>
              <a:t>cd</a:t>
            </a:r>
            <a:r>
              <a:rPr lang="en-US" dirty="0" smtClean="0"/>
              <a:t> hello     </a:t>
            </a:r>
            <a:endParaRPr lang="zh-CN" altLang="en-US" dirty="0" smtClean="0"/>
          </a:p>
          <a:p>
            <a:r>
              <a:rPr lang="en-US" dirty="0" smtClean="0"/>
              <a:t>[/</a:t>
            </a:r>
            <a:r>
              <a:rPr lang="en-US" dirty="0" err="1" smtClean="0"/>
              <a:t>mnt</a:t>
            </a:r>
            <a:r>
              <a:rPr lang="en-US" dirty="0" smtClean="0"/>
              <a:t>/</a:t>
            </a:r>
            <a:r>
              <a:rPr lang="en-US" dirty="0" err="1" smtClean="0"/>
              <a:t>nfs</a:t>
            </a:r>
            <a:r>
              <a:rPr lang="en-US" dirty="0" smtClean="0"/>
              <a:t>/hello] ./hello</a:t>
            </a:r>
            <a:endParaRPr lang="zh-CN" altLang="en-US" dirty="0" smtClean="0"/>
          </a:p>
          <a:p>
            <a:r>
              <a:rPr lang="en-US" dirty="0" smtClean="0"/>
              <a:t>hello world               </a:t>
            </a:r>
            <a:endParaRPr lang="zh-CN" altLang="en-US" dirty="0" smtClean="0"/>
          </a:p>
          <a:p>
            <a:r>
              <a:rPr lang="en-US" dirty="0" smtClean="0"/>
              <a:t> </a:t>
            </a:r>
            <a:endParaRPr lang="en-US" b="1" dirty="0" smtClean="0"/>
          </a:p>
          <a:p>
            <a:r>
              <a:rPr lang="en-US" b="1" dirty="0" smtClean="0"/>
              <a:t>6</a:t>
            </a:r>
            <a:r>
              <a:rPr lang="zh-CN" altLang="en-US" b="1" dirty="0" smtClean="0"/>
              <a:t>．可执行文件加入文件系统</a:t>
            </a:r>
          </a:p>
          <a:p>
            <a:r>
              <a:rPr lang="zh-CN" altLang="en-US" dirty="0" smtClean="0"/>
              <a:t>程序调试通过后，可以把可执行文件拖放到</a:t>
            </a:r>
            <a:r>
              <a:rPr lang="en-US" dirty="0" err="1" smtClean="0"/>
              <a:t>usr</a:t>
            </a:r>
            <a:r>
              <a:rPr lang="en-US" dirty="0" smtClean="0"/>
              <a:t>/bin</a:t>
            </a:r>
            <a:r>
              <a:rPr lang="zh-CN" altLang="en-US" dirty="0" smtClean="0"/>
              <a:t>目录下，然后使用</a:t>
            </a:r>
            <a:r>
              <a:rPr lang="en-US" dirty="0" err="1" smtClean="0"/>
              <a:t>mkcramfs</a:t>
            </a:r>
            <a:r>
              <a:rPr lang="zh-CN" altLang="en-US" dirty="0" smtClean="0"/>
              <a:t>制作工具生成新的文件系统。当系统启动后，就可以在相应目录下执行可执行程序</a:t>
            </a:r>
            <a:r>
              <a:rPr lang="en-US" dirty="0" smtClean="0"/>
              <a:t>hello</a:t>
            </a:r>
            <a:r>
              <a:rPr lang="zh-CN" altLang="en-US" dirty="0" smtClean="0"/>
              <a:t>。</a:t>
            </a:r>
          </a:p>
          <a:p>
            <a:endParaRPr lang="en-US" altLang="zh-CN" dirty="0" smtClean="0"/>
          </a:p>
        </p:txBody>
      </p:sp>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600" dirty="0" smtClean="0"/>
              <a:t>基于</a:t>
            </a:r>
            <a:r>
              <a:rPr lang="en-US" altLang="en-US" sz="4600" dirty="0" smtClean="0"/>
              <a:t>Linux</a:t>
            </a:r>
            <a:r>
              <a:rPr lang="zh-CN" altLang="en-US" sz="4600" dirty="0" smtClean="0"/>
              <a:t>的应用程序的开发步骤</a:t>
            </a:r>
            <a:r>
              <a:rPr lang="zh-CN" altLang="en-US" dirty="0" smtClean="0"/>
              <a:t/>
            </a:r>
            <a:br>
              <a:rPr lang="zh-CN" altLang="en-US" dirty="0" smtClean="0"/>
            </a:b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dirty="0" smtClean="0"/>
              <a:t>1</a:t>
            </a:r>
            <a:r>
              <a:rPr lang="zh-CN" altLang="en-US" dirty="0" smtClean="0"/>
              <a:t>．</a:t>
            </a:r>
            <a:r>
              <a:rPr lang="en-US" dirty="0" smtClean="0"/>
              <a:t>ADS</a:t>
            </a:r>
            <a:r>
              <a:rPr lang="zh-CN" altLang="en-US" dirty="0" smtClean="0"/>
              <a:t>可用于完成哪些开发？它由几部分组成？各部分具有哪些功能？</a:t>
            </a:r>
          </a:p>
          <a:p>
            <a:r>
              <a:rPr lang="en-US" dirty="0" smtClean="0"/>
              <a:t>2</a:t>
            </a:r>
            <a:r>
              <a:rPr lang="zh-CN" altLang="en-US" dirty="0" smtClean="0"/>
              <a:t>．用</a:t>
            </a:r>
            <a:r>
              <a:rPr lang="en-US" dirty="0" smtClean="0"/>
              <a:t>ADS</a:t>
            </a:r>
            <a:r>
              <a:rPr lang="zh-CN" altLang="en-US" dirty="0" smtClean="0"/>
              <a:t>进行代码生成时，如何设置编译、汇编、链接等目标选项？</a:t>
            </a:r>
          </a:p>
          <a:p>
            <a:r>
              <a:rPr lang="en-US" dirty="0" smtClean="0"/>
              <a:t>3</a:t>
            </a:r>
            <a:r>
              <a:rPr lang="zh-CN" altLang="en-US" dirty="0" smtClean="0"/>
              <a:t>．什么是交叉开发环境？嵌入式</a:t>
            </a:r>
            <a:r>
              <a:rPr lang="en-US" dirty="0" smtClean="0"/>
              <a:t>Linux</a:t>
            </a:r>
            <a:r>
              <a:rPr lang="zh-CN" altLang="en-US" dirty="0" smtClean="0"/>
              <a:t>下交叉开发环境如何建立？</a:t>
            </a:r>
          </a:p>
          <a:p>
            <a:r>
              <a:rPr lang="en-US" dirty="0" smtClean="0"/>
              <a:t>4</a:t>
            </a:r>
            <a:r>
              <a:rPr lang="zh-CN" altLang="en-US" dirty="0" smtClean="0"/>
              <a:t>．开发</a:t>
            </a:r>
            <a:r>
              <a:rPr lang="en-US" dirty="0" smtClean="0"/>
              <a:t>Linux</a:t>
            </a:r>
            <a:r>
              <a:rPr lang="zh-CN" altLang="en-US" dirty="0" smtClean="0"/>
              <a:t>应用程序一般有哪几个步骤？</a:t>
            </a:r>
          </a:p>
          <a:p>
            <a:r>
              <a:rPr lang="en-US" dirty="0" smtClean="0"/>
              <a:t>5</a:t>
            </a:r>
            <a:r>
              <a:rPr lang="zh-CN" altLang="en-US" dirty="0" smtClean="0"/>
              <a:t>．编写一个</a:t>
            </a:r>
            <a:r>
              <a:rPr lang="en-US" dirty="0" smtClean="0"/>
              <a:t>Hello</a:t>
            </a:r>
            <a:r>
              <a:rPr lang="zh-CN" altLang="en-US" dirty="0" smtClean="0"/>
              <a:t>程序，详细说明应用程序的开发过程。</a:t>
            </a:r>
          </a:p>
          <a:p>
            <a:endParaRPr lang="en-US" altLang="zh-CN" dirty="0" smtClean="0"/>
          </a:p>
        </p:txBody>
      </p:sp>
      <p:sp>
        <p:nvSpPr>
          <p:cNvPr id="2" name="标题 1"/>
          <p:cNvSpPr>
            <a:spLocks noGrp="1"/>
          </p:cNvSpPr>
          <p:nvPr>
            <p:ph type="title"/>
          </p:nvPr>
        </p:nvSpPr>
        <p:spPr/>
        <p:txBody>
          <a:bodyPr>
            <a:normAutofit/>
          </a:bodyPr>
          <a:lstStyle/>
          <a:p>
            <a:r>
              <a:rPr lang="zh-CN" altLang="en-US" dirty="0" smtClean="0"/>
              <a:t>思考题与练习</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93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24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1082660"/>
          </a:xfrm>
        </p:spPr>
        <p:txBody>
          <a:bodyPr>
            <a:normAutofit/>
          </a:bodyPr>
          <a:lstStyle/>
          <a:p>
            <a:r>
              <a:rPr lang="en-US" dirty="0" smtClean="0"/>
              <a:t>ADS</a:t>
            </a:r>
            <a:r>
              <a:rPr lang="zh-CN" altLang="en-US" dirty="0" smtClean="0"/>
              <a:t>软件组成</a:t>
            </a:r>
            <a:endParaRPr lang="zh-CN" altLang="en-US" dirty="0"/>
          </a:p>
        </p:txBody>
      </p:sp>
      <p:sp>
        <p:nvSpPr>
          <p:cNvPr id="7" name="内容占位符 6"/>
          <p:cNvSpPr>
            <a:spLocks noGrp="1"/>
          </p:cNvSpPr>
          <p:nvPr>
            <p:ph idx="1"/>
          </p:nvPr>
        </p:nvSpPr>
        <p:spPr/>
        <p:txBody>
          <a:bodyPr>
            <a:normAutofit fontScale="77500" lnSpcReduction="20000"/>
          </a:bodyPr>
          <a:lstStyle/>
          <a:p>
            <a:r>
              <a:rPr lang="zh-CN" altLang="en-US" dirty="0" smtClean="0"/>
              <a:t>（</a:t>
            </a:r>
            <a:r>
              <a:rPr lang="en-US" dirty="0" smtClean="0"/>
              <a:t>6</a:t>
            </a:r>
            <a:r>
              <a:rPr lang="zh-CN" altLang="en-US" dirty="0" smtClean="0"/>
              <a:t>）</a:t>
            </a:r>
            <a:r>
              <a:rPr lang="en-US" dirty="0" err="1" smtClean="0"/>
              <a:t>armlink</a:t>
            </a:r>
            <a:endParaRPr lang="zh-CN" altLang="en-US" dirty="0" smtClean="0"/>
          </a:p>
          <a:p>
            <a:r>
              <a:rPr lang="en-US" dirty="0" err="1" smtClean="0"/>
              <a:t>armlink</a:t>
            </a:r>
            <a:r>
              <a:rPr lang="zh-CN" altLang="en-US" dirty="0" smtClean="0"/>
              <a:t>是</a:t>
            </a:r>
            <a:r>
              <a:rPr lang="en-US" dirty="0" smtClean="0"/>
              <a:t>ARM</a:t>
            </a:r>
            <a:r>
              <a:rPr lang="zh-CN" altLang="en-US" dirty="0" smtClean="0"/>
              <a:t>链接器，该命令既可以将编译得到的一个或多个目标文件和相关的一个或多个库文件进行链接，生成一个可执行文件，也可以将多个目标文件部分链接成一个目标文件，以供进一步地链接。</a:t>
            </a:r>
            <a:r>
              <a:rPr lang="en-US" dirty="0" smtClean="0"/>
              <a:t>ARM</a:t>
            </a:r>
            <a:r>
              <a:rPr lang="zh-CN" altLang="en-US" dirty="0" smtClean="0"/>
              <a:t>链接器生成的是</a:t>
            </a:r>
            <a:r>
              <a:rPr lang="en-US" dirty="0" smtClean="0"/>
              <a:t>ELF</a:t>
            </a:r>
            <a:r>
              <a:rPr lang="zh-CN" altLang="en-US" dirty="0" smtClean="0"/>
              <a:t>格式的可执行映像文件。</a:t>
            </a:r>
            <a:r>
              <a:rPr lang="en-US" dirty="0" err="1" smtClean="0"/>
              <a:t>armlink</a:t>
            </a:r>
            <a:r>
              <a:rPr lang="zh-CN" altLang="en-US" dirty="0" smtClean="0"/>
              <a:t>的语法格式如下：</a:t>
            </a:r>
          </a:p>
          <a:p>
            <a:r>
              <a:rPr lang="en-US" dirty="0" smtClean="0"/>
              <a:t> </a:t>
            </a:r>
            <a:endParaRPr lang="zh-CN" altLang="en-US" dirty="0" smtClean="0"/>
          </a:p>
          <a:p>
            <a:r>
              <a:rPr lang="en-US" dirty="0" smtClean="0"/>
              <a:t>&gt; </a:t>
            </a:r>
            <a:r>
              <a:rPr lang="en-US" dirty="0" err="1" smtClean="0"/>
              <a:t>armlink</a:t>
            </a:r>
            <a:r>
              <a:rPr lang="en-US" dirty="0" smtClean="0"/>
              <a:t> option-list input-file-list</a:t>
            </a:r>
            <a:endParaRPr lang="zh-CN" altLang="en-US" dirty="0" smtClean="0"/>
          </a:p>
          <a:p>
            <a:r>
              <a:rPr lang="zh-CN" altLang="en-US" dirty="0" smtClean="0"/>
              <a:t>（</a:t>
            </a:r>
            <a:r>
              <a:rPr lang="en-US" dirty="0" smtClean="0"/>
              <a:t>7</a:t>
            </a:r>
            <a:r>
              <a:rPr lang="zh-CN" altLang="en-US" dirty="0" smtClean="0"/>
              <a:t>）</a:t>
            </a:r>
            <a:r>
              <a:rPr lang="en-US" dirty="0" err="1" smtClean="0"/>
              <a:t>armsd</a:t>
            </a:r>
            <a:endParaRPr lang="zh-CN" altLang="en-US" dirty="0" smtClean="0"/>
          </a:p>
          <a:p>
            <a:r>
              <a:rPr lang="en-US" dirty="0" err="1" smtClean="0"/>
              <a:t>armsd</a:t>
            </a:r>
            <a:r>
              <a:rPr lang="zh-CN" altLang="en-US" dirty="0" smtClean="0"/>
              <a:t>是</a:t>
            </a:r>
            <a:r>
              <a:rPr lang="en-US" dirty="0" smtClean="0"/>
              <a:t>ARM</a:t>
            </a:r>
            <a:r>
              <a:rPr lang="zh-CN" altLang="en-US" dirty="0" smtClean="0"/>
              <a:t>和</a:t>
            </a:r>
            <a:r>
              <a:rPr lang="en-US" dirty="0" smtClean="0"/>
              <a:t>Thumb</a:t>
            </a:r>
            <a:r>
              <a:rPr lang="zh-CN" altLang="en-US" dirty="0" smtClean="0"/>
              <a:t>的符号调试器，它能够进行源码级的程序调试。用户可以在用</a:t>
            </a:r>
            <a:r>
              <a:rPr lang="en-US" dirty="0" smtClean="0"/>
              <a:t>C</a:t>
            </a:r>
            <a:r>
              <a:rPr lang="zh-CN" altLang="en-US" dirty="0" smtClean="0"/>
              <a:t>或汇编语言写的代码中进行单步调试，设置断点，查看变量值和内存单元的内容。</a:t>
            </a:r>
            <a:r>
              <a:rPr lang="en-US" dirty="0" err="1" smtClean="0"/>
              <a:t>armsd</a:t>
            </a:r>
            <a:r>
              <a:rPr lang="zh-CN" altLang="en-US" dirty="0" smtClean="0"/>
              <a:t>的语法格式如下：</a:t>
            </a:r>
          </a:p>
          <a:p>
            <a:r>
              <a:rPr lang="en-US" dirty="0" smtClean="0"/>
              <a:t> </a:t>
            </a:r>
            <a:endParaRPr lang="zh-CN" altLang="en-US" dirty="0" smtClean="0"/>
          </a:p>
          <a:p>
            <a:r>
              <a:rPr lang="en-US" dirty="0" smtClean="0"/>
              <a:t>&gt; </a:t>
            </a:r>
            <a:r>
              <a:rPr lang="en-US" dirty="0" err="1" smtClean="0"/>
              <a:t>armsd</a:t>
            </a:r>
            <a:r>
              <a:rPr lang="en-US" dirty="0" smtClean="0"/>
              <a:t> [options] [&lt;</a:t>
            </a:r>
            <a:r>
              <a:rPr lang="en-US" dirty="0" err="1" smtClean="0"/>
              <a:t>imagefile</a:t>
            </a:r>
            <a:r>
              <a:rPr lang="en-US" dirty="0" smtClean="0"/>
              <a:t>&gt; [&lt;arguments&gt;]]</a:t>
            </a:r>
            <a:endParaRPr lang="zh-CN" altLang="en-US" dirty="0" smtClean="0"/>
          </a:p>
          <a:p>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2</a:t>
            </a:r>
            <a:r>
              <a:rPr lang="zh-CN" altLang="en-US" b="1" dirty="0" smtClean="0"/>
              <a:t>．</a:t>
            </a:r>
            <a:r>
              <a:rPr lang="en-US" b="1" dirty="0" smtClean="0"/>
              <a:t>ARM</a:t>
            </a:r>
            <a:r>
              <a:rPr lang="zh-CN" altLang="en-US" b="1" dirty="0" smtClean="0"/>
              <a:t>运行时库</a:t>
            </a:r>
          </a:p>
          <a:p>
            <a:r>
              <a:rPr lang="en-US" dirty="0" smtClean="0"/>
              <a:t>ADS</a:t>
            </a:r>
            <a:r>
              <a:rPr lang="zh-CN" altLang="en-US" dirty="0" smtClean="0"/>
              <a:t>提供两种运行时库来支持</a:t>
            </a:r>
            <a:r>
              <a:rPr lang="en-US" dirty="0" smtClean="0"/>
              <a:t>C</a:t>
            </a:r>
            <a:r>
              <a:rPr lang="zh-CN" altLang="en-US" dirty="0" smtClean="0"/>
              <a:t>和</a:t>
            </a:r>
            <a:r>
              <a:rPr lang="en-US" dirty="0" smtClean="0"/>
              <a:t>C++</a:t>
            </a:r>
            <a:r>
              <a:rPr lang="zh-CN" altLang="en-US" dirty="0" smtClean="0"/>
              <a:t>代码的编译，一种是</a:t>
            </a:r>
            <a:r>
              <a:rPr lang="en-US" dirty="0" smtClean="0"/>
              <a:t>ANSI C</a:t>
            </a:r>
            <a:r>
              <a:rPr lang="zh-CN" altLang="en-US" dirty="0" smtClean="0"/>
              <a:t>库函数，另一种是</a:t>
            </a:r>
            <a:r>
              <a:rPr lang="en-US" dirty="0" smtClean="0"/>
              <a:t>C++</a:t>
            </a:r>
            <a:r>
              <a:rPr lang="zh-CN" altLang="en-US" dirty="0" smtClean="0"/>
              <a:t>库函数。</a:t>
            </a:r>
          </a:p>
          <a:p>
            <a:r>
              <a:rPr lang="en-US" dirty="0" smtClean="0"/>
              <a:t>ANSI C</a:t>
            </a:r>
            <a:r>
              <a:rPr lang="zh-CN" altLang="en-US" dirty="0" smtClean="0"/>
              <a:t>库函数包含在</a:t>
            </a:r>
            <a:r>
              <a:rPr lang="en-US" dirty="0" smtClean="0"/>
              <a:t>ISO C</a:t>
            </a:r>
            <a:r>
              <a:rPr lang="zh-CN" altLang="en-US" dirty="0" smtClean="0"/>
              <a:t>标准中定义的函数以及被</a:t>
            </a:r>
            <a:r>
              <a:rPr lang="en-US" dirty="0" smtClean="0"/>
              <a:t>C</a:t>
            </a:r>
            <a:r>
              <a:rPr lang="zh-CN" altLang="en-US" dirty="0" smtClean="0"/>
              <a:t>和</a:t>
            </a:r>
            <a:r>
              <a:rPr lang="en-US" dirty="0" smtClean="0"/>
              <a:t>C++</a:t>
            </a:r>
            <a:r>
              <a:rPr lang="zh-CN" altLang="en-US" dirty="0" smtClean="0"/>
              <a:t>编译器所调用的支持函数。</a:t>
            </a:r>
            <a:r>
              <a:rPr lang="en-US" dirty="0" smtClean="0"/>
              <a:t>C++</a:t>
            </a:r>
            <a:r>
              <a:rPr lang="zh-CN" altLang="en-US" dirty="0" smtClean="0"/>
              <a:t>库函数包含由</a:t>
            </a:r>
            <a:r>
              <a:rPr lang="en-US" dirty="0" smtClean="0"/>
              <a:t>ISO C++</a:t>
            </a:r>
            <a:r>
              <a:rPr lang="zh-CN" altLang="en-US" dirty="0" smtClean="0"/>
              <a:t>标准定义的函数。</a:t>
            </a:r>
          </a:p>
          <a:p>
            <a:r>
              <a:rPr lang="en-US" b="1" dirty="0" smtClean="0"/>
              <a:t>3</a:t>
            </a:r>
            <a:r>
              <a:rPr lang="zh-CN" altLang="en-US" b="1" dirty="0" smtClean="0"/>
              <a:t>．</a:t>
            </a:r>
            <a:r>
              <a:rPr lang="en-US" b="1" dirty="0" smtClean="0"/>
              <a:t>GUI</a:t>
            </a:r>
            <a:r>
              <a:rPr lang="zh-CN" altLang="en-US" b="1" dirty="0" smtClean="0"/>
              <a:t>开发环境</a:t>
            </a:r>
          </a:p>
          <a:p>
            <a:r>
              <a:rPr lang="en-US" dirty="0" smtClean="0"/>
              <a:t>ADS GUI</a:t>
            </a:r>
            <a:r>
              <a:rPr lang="zh-CN" altLang="en-US" dirty="0" smtClean="0"/>
              <a:t>开发环境包含</a:t>
            </a:r>
            <a:r>
              <a:rPr lang="en-US" dirty="0" smtClean="0"/>
              <a:t>CodeWarrior</a:t>
            </a:r>
            <a:r>
              <a:rPr lang="zh-CN" altLang="en-US" dirty="0" smtClean="0"/>
              <a:t>和</a:t>
            </a:r>
            <a:r>
              <a:rPr lang="en-US" dirty="0" smtClean="0"/>
              <a:t>AXD</a:t>
            </a:r>
            <a:r>
              <a:rPr lang="zh-CN" altLang="en-US" dirty="0" smtClean="0"/>
              <a:t>两种，其中</a:t>
            </a:r>
            <a:r>
              <a:rPr lang="en-US" dirty="0" smtClean="0"/>
              <a:t>Code Warrior</a:t>
            </a:r>
            <a:r>
              <a:rPr lang="zh-CN" altLang="en-US" dirty="0" smtClean="0"/>
              <a:t>是集成开发工具，而</a:t>
            </a:r>
            <a:r>
              <a:rPr lang="en-US" dirty="0" smtClean="0"/>
              <a:t>AXD</a:t>
            </a:r>
            <a:r>
              <a:rPr lang="zh-CN" altLang="en-US" dirty="0" smtClean="0"/>
              <a:t>是调试工具。</a:t>
            </a:r>
          </a:p>
          <a:p>
            <a:r>
              <a:rPr lang="en-US" dirty="0" smtClean="0"/>
              <a:t>CodeWarrior for ARM</a:t>
            </a:r>
            <a:r>
              <a:rPr lang="zh-CN" altLang="en-US" dirty="0" smtClean="0"/>
              <a:t>是一套完整的集成开发工具，充分发挥了</a:t>
            </a:r>
            <a:r>
              <a:rPr lang="en-US" dirty="0" smtClean="0"/>
              <a:t>ARM RISC</a:t>
            </a:r>
            <a:r>
              <a:rPr lang="zh-CN" altLang="en-US" dirty="0" smtClean="0"/>
              <a:t>的优势，使产品开发人员能够很好的应用尖端的片上系统技术。该工具是专为基于</a:t>
            </a:r>
            <a:r>
              <a:rPr lang="en-US" dirty="0" smtClean="0"/>
              <a:t>ARM RISC</a:t>
            </a:r>
            <a:r>
              <a:rPr lang="zh-CN" altLang="en-US" dirty="0" smtClean="0"/>
              <a:t>的处理器而设计的，它可加速并简化嵌入式开发过程中的每一个环节，使得开发人员只须通过一个集成软件开发环境就能研制出</a:t>
            </a:r>
            <a:r>
              <a:rPr lang="en-US" dirty="0" smtClean="0"/>
              <a:t>ARM</a:t>
            </a:r>
            <a:r>
              <a:rPr lang="zh-CN" altLang="en-US" dirty="0" smtClean="0"/>
              <a:t>产品。</a:t>
            </a:r>
            <a:endParaRPr lang="en-US" altLang="zh-CN" dirty="0" smtClean="0"/>
          </a:p>
          <a:p>
            <a:r>
              <a:rPr lang="en-US" dirty="0" smtClean="0"/>
              <a:t>AXD</a:t>
            </a:r>
            <a:r>
              <a:rPr lang="zh-CN" altLang="en-US" dirty="0" smtClean="0"/>
              <a:t>（</a:t>
            </a:r>
            <a:r>
              <a:rPr lang="en-US" dirty="0" smtClean="0"/>
              <a:t>ARM </a:t>
            </a:r>
            <a:r>
              <a:rPr lang="en-US" dirty="0" err="1" smtClean="0"/>
              <a:t>eXtended</a:t>
            </a:r>
            <a:r>
              <a:rPr lang="en-US" dirty="0" smtClean="0"/>
              <a:t> Debugger</a:t>
            </a:r>
            <a:r>
              <a:rPr lang="zh-CN" altLang="en-US" dirty="0" smtClean="0"/>
              <a:t>）即</a:t>
            </a:r>
            <a:r>
              <a:rPr lang="en-US" dirty="0" smtClean="0"/>
              <a:t>ARM</a:t>
            </a:r>
            <a:r>
              <a:rPr lang="zh-CN" altLang="en-US" dirty="0" smtClean="0"/>
              <a:t>扩展调试器。调试器本身是一个软件，用户通过这个软件使用调试代理可以对包含有调试信息的、正在运行的可执行代码进行变量的查看、断点的控制等调试操作。</a:t>
            </a:r>
            <a:endParaRPr lang="zh-CN" altLang="en-US" dirty="0"/>
          </a:p>
        </p:txBody>
      </p:sp>
      <p:sp>
        <p:nvSpPr>
          <p:cNvPr id="2" name="标题 1"/>
          <p:cNvSpPr>
            <a:spLocks noGrp="1"/>
          </p:cNvSpPr>
          <p:nvPr>
            <p:ph type="title"/>
          </p:nvPr>
        </p:nvSpPr>
        <p:spPr/>
        <p:txBody>
          <a:bodyPr>
            <a:normAutofit/>
          </a:bodyPr>
          <a:lstStyle/>
          <a:p>
            <a:r>
              <a:rPr lang="en-US" dirty="0" smtClean="0"/>
              <a:t>ADS</a:t>
            </a:r>
            <a:r>
              <a:rPr lang="zh-CN" altLang="en-US" dirty="0" smtClean="0"/>
              <a:t>软件组成</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b="1" dirty="0" smtClean="0"/>
              <a:t>4</a:t>
            </a:r>
            <a:r>
              <a:rPr lang="zh-CN" altLang="en-US" b="1" dirty="0" smtClean="0"/>
              <a:t>．实用程序</a:t>
            </a:r>
          </a:p>
          <a:p>
            <a:r>
              <a:rPr lang="en-US" dirty="0" smtClean="0"/>
              <a:t>ADS</a:t>
            </a:r>
            <a:r>
              <a:rPr lang="zh-CN" altLang="en-US" dirty="0" smtClean="0"/>
              <a:t>除了提供上述工具外，它还提供以下的实用工具来配合前面介绍的命令行开发工具的使用。</a:t>
            </a:r>
          </a:p>
          <a:p>
            <a:r>
              <a:rPr lang="zh-CN" altLang="en-US" dirty="0" smtClean="0"/>
              <a:t>（</a:t>
            </a:r>
            <a:r>
              <a:rPr lang="en-US" dirty="0" smtClean="0"/>
              <a:t>1</a:t>
            </a:r>
            <a:r>
              <a:rPr lang="zh-CN" altLang="en-US" dirty="0" smtClean="0"/>
              <a:t>）</a:t>
            </a:r>
            <a:r>
              <a:rPr lang="en-US" dirty="0" smtClean="0"/>
              <a:t>Flash downloader</a:t>
            </a:r>
            <a:endParaRPr lang="zh-CN" altLang="en-US" dirty="0" smtClean="0"/>
          </a:p>
          <a:p>
            <a:r>
              <a:rPr lang="en-US" dirty="0" smtClean="0"/>
              <a:t>Flash downloader</a:t>
            </a:r>
            <a:r>
              <a:rPr lang="zh-CN" altLang="en-US" dirty="0" smtClean="0"/>
              <a:t>是用于把二进制映像文件下载到</a:t>
            </a:r>
            <a:r>
              <a:rPr lang="en-US" dirty="0" smtClean="0"/>
              <a:t>ARM</a:t>
            </a:r>
            <a:r>
              <a:rPr lang="zh-CN" altLang="en-US" dirty="0" smtClean="0"/>
              <a:t>开发板上的</a:t>
            </a:r>
            <a:r>
              <a:rPr lang="en-US" dirty="0" smtClean="0"/>
              <a:t>Flash</a:t>
            </a:r>
            <a:r>
              <a:rPr lang="zh-CN" altLang="en-US" dirty="0" smtClean="0"/>
              <a:t>存储器的工具。</a:t>
            </a:r>
          </a:p>
          <a:p>
            <a:r>
              <a:rPr lang="zh-CN" altLang="en-US" dirty="0" smtClean="0"/>
              <a:t>（</a:t>
            </a:r>
            <a:r>
              <a:rPr lang="en-US" dirty="0" smtClean="0"/>
              <a:t>2</a:t>
            </a:r>
            <a:r>
              <a:rPr lang="zh-CN" altLang="en-US" dirty="0" smtClean="0"/>
              <a:t>）</a:t>
            </a:r>
            <a:r>
              <a:rPr lang="en-US" dirty="0" err="1" smtClean="0"/>
              <a:t>fromELF</a:t>
            </a:r>
            <a:endParaRPr lang="zh-CN" altLang="en-US" dirty="0" smtClean="0"/>
          </a:p>
          <a:p>
            <a:r>
              <a:rPr lang="en-US" dirty="0" err="1" smtClean="0"/>
              <a:t>fromELF</a:t>
            </a:r>
            <a:r>
              <a:rPr lang="zh-CN" altLang="en-US" dirty="0" smtClean="0"/>
              <a:t>是</a:t>
            </a:r>
            <a:r>
              <a:rPr lang="en-US" dirty="0" smtClean="0"/>
              <a:t>ARM</a:t>
            </a:r>
            <a:r>
              <a:rPr lang="zh-CN" altLang="en-US" dirty="0" smtClean="0"/>
              <a:t>映像文件转换工具。该命令将</a:t>
            </a:r>
            <a:r>
              <a:rPr lang="en-US" dirty="0" smtClean="0"/>
              <a:t>ELF</a:t>
            </a:r>
            <a:r>
              <a:rPr lang="zh-CN" altLang="en-US" dirty="0" smtClean="0"/>
              <a:t>格式的文件作为输入文件，将该格式转换为各种输出格式的文件，包括</a:t>
            </a:r>
            <a:r>
              <a:rPr lang="en-US" dirty="0" smtClean="0"/>
              <a:t>plain binary</a:t>
            </a:r>
            <a:r>
              <a:rPr lang="zh-CN" altLang="en-US" dirty="0" smtClean="0"/>
              <a:t>（</a:t>
            </a:r>
            <a:r>
              <a:rPr lang="en-US" dirty="0" smtClean="0"/>
              <a:t>BIN</a:t>
            </a:r>
            <a:r>
              <a:rPr lang="zh-CN" altLang="en-US" dirty="0" smtClean="0"/>
              <a:t>格式映像文件）、</a:t>
            </a:r>
            <a:r>
              <a:rPr lang="en-US" dirty="0" smtClean="0"/>
              <a:t>Motorola 32-bit S-record format</a:t>
            </a:r>
            <a:r>
              <a:rPr lang="zh-CN" altLang="en-US" dirty="0" smtClean="0"/>
              <a:t>（</a:t>
            </a:r>
            <a:r>
              <a:rPr lang="en-US" dirty="0" smtClean="0"/>
              <a:t>Motorola 32</a:t>
            </a:r>
            <a:r>
              <a:rPr lang="zh-CN" altLang="en-US" dirty="0" smtClean="0"/>
              <a:t>位</a:t>
            </a:r>
            <a:r>
              <a:rPr lang="en-US" dirty="0" smtClean="0"/>
              <a:t>S</a:t>
            </a:r>
            <a:r>
              <a:rPr lang="zh-CN" altLang="en-US" dirty="0" smtClean="0"/>
              <a:t>格式映像文件）、</a:t>
            </a:r>
            <a:r>
              <a:rPr lang="en-US" dirty="0" smtClean="0"/>
              <a:t>Intel Hex 32 format</a:t>
            </a:r>
            <a:r>
              <a:rPr lang="zh-CN" altLang="en-US" dirty="0" smtClean="0"/>
              <a:t>（</a:t>
            </a:r>
            <a:r>
              <a:rPr lang="en-US" dirty="0" smtClean="0"/>
              <a:t>Intel 32</a:t>
            </a:r>
            <a:r>
              <a:rPr lang="zh-CN" altLang="en-US" dirty="0" smtClean="0"/>
              <a:t>位格式映像文件）和</a:t>
            </a:r>
            <a:r>
              <a:rPr lang="en-US" dirty="0" err="1" smtClean="0"/>
              <a:t>Verilog</a:t>
            </a:r>
            <a:r>
              <a:rPr lang="en-US" dirty="0" smtClean="0"/>
              <a:t>-like hex format</a:t>
            </a:r>
            <a:r>
              <a:rPr lang="zh-CN" altLang="en-US" dirty="0" smtClean="0"/>
              <a:t>（</a:t>
            </a:r>
            <a:r>
              <a:rPr lang="en-US" dirty="0" err="1" smtClean="0"/>
              <a:t>Verilog</a:t>
            </a:r>
            <a:r>
              <a:rPr lang="zh-CN" altLang="en-US" dirty="0" smtClean="0"/>
              <a:t>十六进制文件）。</a:t>
            </a:r>
            <a:r>
              <a:rPr lang="en-US" dirty="0" err="1" smtClean="0"/>
              <a:t>fromELF</a:t>
            </a:r>
            <a:r>
              <a:rPr lang="zh-CN" altLang="en-US" dirty="0" smtClean="0"/>
              <a:t>命令也能够为输入映像文件产生文本信息，如代码和数据长度。</a:t>
            </a:r>
          </a:p>
          <a:p>
            <a:r>
              <a:rPr lang="zh-CN" altLang="en-US" dirty="0" smtClean="0"/>
              <a:t>（</a:t>
            </a:r>
            <a:r>
              <a:rPr lang="en-US" dirty="0" smtClean="0"/>
              <a:t>3</a:t>
            </a:r>
            <a:r>
              <a:rPr lang="zh-CN" altLang="en-US" dirty="0" smtClean="0"/>
              <a:t>）</a:t>
            </a:r>
            <a:r>
              <a:rPr lang="en-US" dirty="0" err="1" smtClean="0"/>
              <a:t>armar</a:t>
            </a:r>
            <a:endParaRPr lang="zh-CN" altLang="en-US" dirty="0" smtClean="0"/>
          </a:p>
          <a:p>
            <a:r>
              <a:rPr lang="en-US" dirty="0" smtClean="0"/>
              <a:t>ARM</a:t>
            </a:r>
            <a:r>
              <a:rPr lang="zh-CN" altLang="en-US" dirty="0" smtClean="0"/>
              <a:t>库函数生成器将一系列</a:t>
            </a:r>
            <a:r>
              <a:rPr lang="en-US" dirty="0" smtClean="0"/>
              <a:t>ELF</a:t>
            </a:r>
            <a:r>
              <a:rPr lang="zh-CN" altLang="en-US" dirty="0" smtClean="0"/>
              <a:t>格式的目标文件以库函数的形式集合在一起，用户可以把一个库传递给一个链接器以代替几个</a:t>
            </a:r>
            <a:r>
              <a:rPr lang="en-US" dirty="0" smtClean="0"/>
              <a:t>ELF</a:t>
            </a:r>
            <a:r>
              <a:rPr lang="zh-CN" altLang="en-US" dirty="0" smtClean="0"/>
              <a:t>文件。</a:t>
            </a:r>
          </a:p>
          <a:p>
            <a:endParaRPr lang="zh-CN" altLang="en-US" dirty="0"/>
          </a:p>
        </p:txBody>
      </p:sp>
      <p:sp>
        <p:nvSpPr>
          <p:cNvPr id="2" name="标题 1"/>
          <p:cNvSpPr>
            <a:spLocks noGrp="1"/>
          </p:cNvSpPr>
          <p:nvPr>
            <p:ph type="title"/>
          </p:nvPr>
        </p:nvSpPr>
        <p:spPr>
          <a:xfrm>
            <a:off x="500034" y="357166"/>
            <a:ext cx="8229600" cy="1143000"/>
          </a:xfrm>
        </p:spPr>
        <p:txBody>
          <a:bodyPr>
            <a:normAutofit/>
          </a:bodyPr>
          <a:lstStyle/>
          <a:p>
            <a:r>
              <a:rPr lang="en-US" dirty="0" smtClean="0"/>
              <a:t>ADS</a:t>
            </a:r>
            <a:r>
              <a:rPr lang="zh-CN" altLang="en-US" dirty="0" smtClean="0"/>
              <a:t>软件组成</a:t>
            </a:r>
            <a:endParaRPr lang="zh-CN" altLang="en-US" dirty="0"/>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428736"/>
            <a:ext cx="8229600" cy="4525963"/>
          </a:xfrm>
        </p:spPr>
        <p:txBody>
          <a:bodyPr>
            <a:normAutofit lnSpcReduction="10000"/>
          </a:bodyPr>
          <a:lstStyle/>
          <a:p>
            <a:r>
              <a:rPr lang="en-US" b="1" dirty="0" smtClean="0"/>
              <a:t>5</a:t>
            </a:r>
            <a:r>
              <a:rPr lang="zh-CN" altLang="en-US" b="1" dirty="0" smtClean="0"/>
              <a:t>．支持软件仿真</a:t>
            </a:r>
          </a:p>
          <a:p>
            <a:r>
              <a:rPr lang="en-US" dirty="0" smtClean="0"/>
              <a:t>ADS</a:t>
            </a:r>
            <a:r>
              <a:rPr lang="zh-CN" altLang="en-US" dirty="0" smtClean="0"/>
              <a:t>为用户提供</a:t>
            </a:r>
            <a:r>
              <a:rPr lang="en-US" dirty="0" err="1" smtClean="0"/>
              <a:t>ARMulator</a:t>
            </a:r>
            <a:r>
              <a:rPr lang="zh-CN" altLang="en-US" dirty="0" smtClean="0"/>
              <a:t>软件，使用户可以在软件仿真的环境下或者在基于</a:t>
            </a:r>
            <a:r>
              <a:rPr lang="en-US" dirty="0" smtClean="0"/>
              <a:t>ARM</a:t>
            </a:r>
            <a:r>
              <a:rPr lang="zh-CN" altLang="en-US" dirty="0" smtClean="0"/>
              <a:t>的硬件环境下调试用户的应用程序。</a:t>
            </a:r>
            <a:r>
              <a:rPr lang="en-US" dirty="0" err="1" smtClean="0"/>
              <a:t>ARMulator</a:t>
            </a:r>
            <a:r>
              <a:rPr lang="zh-CN" altLang="en-US" dirty="0" smtClean="0"/>
              <a:t>是一个</a:t>
            </a:r>
            <a:r>
              <a:rPr lang="en-US" dirty="0" smtClean="0"/>
              <a:t>ARM</a:t>
            </a:r>
            <a:r>
              <a:rPr lang="zh-CN" altLang="en-US" dirty="0" smtClean="0"/>
              <a:t>指令集仿真器，集成在</a:t>
            </a:r>
            <a:r>
              <a:rPr lang="en-US" dirty="0" smtClean="0"/>
              <a:t>ARM</a:t>
            </a:r>
            <a:r>
              <a:rPr lang="zh-CN" altLang="en-US" dirty="0" smtClean="0"/>
              <a:t>的调试器</a:t>
            </a:r>
            <a:r>
              <a:rPr lang="en-US" dirty="0" smtClean="0"/>
              <a:t>AXD</a:t>
            </a:r>
            <a:r>
              <a:rPr lang="zh-CN" altLang="en-US" dirty="0" smtClean="0"/>
              <a:t>中，它提供对</a:t>
            </a:r>
            <a:r>
              <a:rPr lang="en-US" dirty="0" smtClean="0"/>
              <a:t>ARM</a:t>
            </a:r>
            <a:r>
              <a:rPr lang="zh-CN" altLang="en-US" dirty="0" smtClean="0"/>
              <a:t>处理器的指令集的仿真，为</a:t>
            </a:r>
            <a:r>
              <a:rPr lang="en-US" dirty="0" smtClean="0"/>
              <a:t>ARM</a:t>
            </a:r>
            <a:r>
              <a:rPr lang="zh-CN" altLang="en-US" dirty="0" smtClean="0"/>
              <a:t>和</a:t>
            </a:r>
            <a:r>
              <a:rPr lang="en-US" dirty="0" smtClean="0"/>
              <a:t>Thumb</a:t>
            </a:r>
            <a:r>
              <a:rPr lang="zh-CN" altLang="en-US" dirty="0" smtClean="0"/>
              <a:t>提供精确的模拟。用户可以在硬件尚未做好的情况下，开发程序代码。</a:t>
            </a:r>
          </a:p>
          <a:p>
            <a:r>
              <a:rPr lang="en-US" dirty="0" smtClean="0"/>
              <a:t>ADS</a:t>
            </a:r>
            <a:r>
              <a:rPr lang="zh-CN" altLang="en-US" dirty="0" smtClean="0"/>
              <a:t>软件主要由上述</a:t>
            </a:r>
            <a:r>
              <a:rPr lang="en-US" dirty="0" smtClean="0"/>
              <a:t>5</a:t>
            </a:r>
            <a:r>
              <a:rPr lang="zh-CN" altLang="en-US" dirty="0" smtClean="0"/>
              <a:t>个部分组成，下面将介绍在实际开发中使用频繁的</a:t>
            </a:r>
            <a:r>
              <a:rPr lang="en-US" dirty="0" smtClean="0"/>
              <a:t>CodeWarrior</a:t>
            </a:r>
            <a:r>
              <a:rPr lang="zh-CN" altLang="en-US" dirty="0" smtClean="0"/>
              <a:t>和</a:t>
            </a:r>
            <a:r>
              <a:rPr lang="en-US" dirty="0" smtClean="0"/>
              <a:t>AXD</a:t>
            </a:r>
            <a:r>
              <a:rPr lang="zh-CN" altLang="en-US" dirty="0" smtClean="0"/>
              <a:t>工具的基本使用。</a:t>
            </a:r>
            <a:endParaRPr lang="zh-CN" altLang="en-US" dirty="0"/>
          </a:p>
        </p:txBody>
      </p:sp>
      <p:sp>
        <p:nvSpPr>
          <p:cNvPr id="2" name="标题 1"/>
          <p:cNvSpPr>
            <a:spLocks noGrp="1"/>
          </p:cNvSpPr>
          <p:nvPr>
            <p:ph type="title"/>
          </p:nvPr>
        </p:nvSpPr>
        <p:spPr/>
        <p:txBody>
          <a:bodyPr>
            <a:normAutofit/>
          </a:bodyPr>
          <a:lstStyle/>
          <a:p>
            <a:r>
              <a:rPr lang="en-US" dirty="0" smtClean="0"/>
              <a:t>ADS</a:t>
            </a:r>
            <a:r>
              <a:rPr lang="zh-CN" altLang="en-US" dirty="0" smtClean="0"/>
              <a:t>软件组成</a:t>
            </a:r>
          </a:p>
        </p:txBody>
      </p:sp>
      <p:sp>
        <p:nvSpPr>
          <p:cNvPr id="4" name="TextBox 3"/>
          <p:cNvSpPr txBox="1"/>
          <p:nvPr/>
        </p:nvSpPr>
        <p:spPr>
          <a:xfrm>
            <a:off x="5286380" y="6286520"/>
            <a:ext cx="3429024" cy="369332"/>
          </a:xfrm>
          <a:prstGeom prst="rect">
            <a:avLst/>
          </a:prstGeom>
          <a:noFill/>
        </p:spPr>
        <p:txBody>
          <a:bodyPr wrap="square" rtlCol="0">
            <a:spAutoFit/>
            <a:scene3d>
              <a:camera prst="orthographicFront"/>
              <a:lightRig rig="threePt" dir="t"/>
            </a:scene3d>
            <a:sp3d extrusionH="57150">
              <a:bevelT w="82550" h="38100" prst="coolSlant"/>
            </a:sp3d>
          </a:bodyPr>
          <a:lstStyle/>
          <a:p>
            <a:r>
              <a:rPr lang="zh-CN" altLang="en-US" dirty="0" smtClean="0"/>
              <a:t>嵌入式系统开发的实验基础</a:t>
            </a:r>
            <a:endParaRPr lang="zh-CN" altLang="en-US" dirty="0">
              <a:effectLst>
                <a:outerShdw blurRad="50800" dist="38100" dir="5400000" algn="t" rotWithShape="0">
                  <a:prstClr val="black">
                    <a:alpha val="40000"/>
                  </a:prst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204</TotalTime>
  <Words>5151</Words>
  <PresentationFormat>全屏显示(4:3)</PresentationFormat>
  <Paragraphs>513</Paragraphs>
  <Slides>54</Slides>
  <Notes>2</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聚合</vt:lpstr>
      <vt:lpstr>嵌入式系统开发的实验基础</vt:lpstr>
      <vt:lpstr>ADS集成开发环境简介</vt:lpstr>
      <vt:lpstr>ADS软件组成</vt:lpstr>
      <vt:lpstr>ADS软件组成</vt:lpstr>
      <vt:lpstr>ADS软件组成</vt:lpstr>
      <vt:lpstr>ADS软件组成</vt:lpstr>
      <vt:lpstr>ADS软件组成</vt:lpstr>
      <vt:lpstr>ADS软件组成</vt:lpstr>
      <vt:lpstr>ADS软件组成</vt:lpstr>
      <vt:lpstr>使用CodeWarrior IDE</vt:lpstr>
      <vt:lpstr> 使用CodeWarrior IDE </vt:lpstr>
      <vt:lpstr>使用CodeWarrior IDE</vt:lpstr>
      <vt:lpstr> 使用CodeWarrior IDE </vt:lpstr>
      <vt:lpstr>使用CodeWarrior IDE</vt:lpstr>
      <vt:lpstr>使用AXD IDE</vt:lpstr>
      <vt:lpstr> 嵌入式Linux系统介绍 </vt:lpstr>
      <vt:lpstr> Linux常用命令介绍 </vt:lpstr>
      <vt:lpstr>Linux常用命令介绍</vt:lpstr>
      <vt:lpstr>Linux常用命令介绍</vt:lpstr>
      <vt:lpstr>Linux常用命令介绍</vt:lpstr>
      <vt:lpstr>Linux常用命令介绍</vt:lpstr>
      <vt:lpstr>Linux常用命令介绍</vt:lpstr>
      <vt:lpstr>Linux常用命令介绍</vt:lpstr>
      <vt:lpstr>Linux系统下的vi编辑器</vt:lpstr>
      <vt:lpstr>Linux系统下的vi编辑器</vt:lpstr>
      <vt:lpstr>Linux系统下的vi编辑器</vt:lpstr>
      <vt:lpstr>Linux系统下的vi编辑器</vt:lpstr>
      <vt:lpstr>嵌入式教学实验系统简介</vt:lpstr>
      <vt:lpstr>嵌入式教学实验系统简介</vt:lpstr>
      <vt:lpstr>嵌入式教学实验系统简介</vt:lpstr>
      <vt:lpstr> 教学实验系统的硬件配置 </vt:lpstr>
      <vt:lpstr>S3c2410芯片简介</vt:lpstr>
      <vt:lpstr> S3c2410芯片简介 </vt:lpstr>
      <vt:lpstr>S3c2410芯片简介 </vt:lpstr>
      <vt:lpstr>S3c2410芯片简介</vt:lpstr>
      <vt:lpstr> UP-NETARM2410-S软件资源 </vt:lpstr>
      <vt:lpstr>宿主机的环境搭建</vt:lpstr>
      <vt:lpstr>虚拟机中启动Linux操作系统</vt:lpstr>
      <vt:lpstr>虚拟机中启动Linux操作系统</vt:lpstr>
      <vt:lpstr>虚拟机中启动Linux操作系统</vt:lpstr>
      <vt:lpstr>虚拟机中启动Linux操作系统</vt:lpstr>
      <vt:lpstr>虚拟机中启动Linux操作系统</vt:lpstr>
      <vt:lpstr>开发工具软件的安装 </vt:lpstr>
      <vt:lpstr>开发工具软件的安装</vt:lpstr>
      <vt:lpstr> 宿主机上的开发环境配置 </vt:lpstr>
      <vt:lpstr>目标机的信息输出</vt:lpstr>
      <vt:lpstr>目标机的信息输出</vt:lpstr>
      <vt:lpstr>程序的运行</vt:lpstr>
      <vt:lpstr> 基于Linux的应用程序的开发步骤 </vt:lpstr>
      <vt:lpstr>基于Linux的应用程序的开发步骤</vt:lpstr>
      <vt:lpstr> 基于Linux的应用程序的开发步骤 </vt:lpstr>
      <vt:lpstr> 基于Linux的应用程序的开发步骤 </vt:lpstr>
      <vt:lpstr> 基于Linux的应用程序的开发步骤 </vt:lpstr>
      <vt:lpstr>思考题与练习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Java语言概述及编程基础</dc:title>
  <cp:lastModifiedBy>USER</cp:lastModifiedBy>
  <cp:revision>79</cp:revision>
  <dcterms:modified xsi:type="dcterms:W3CDTF">2011-12-06T03:28:33Z</dcterms:modified>
</cp:coreProperties>
</file>