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B93"/>
    <a:srgbClr val="0E03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C600-96AD-4D3C-AA51-8F2752C04AC7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山东科技大学信息系杨晓东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4FDD-0FA8-4073-A9E4-0D455DAC5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72198" y="500063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sdustyxd@163.com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80511" y="464344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</a:rPr>
              <a:t>山东科技大学杨晓东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02071" y="534568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QQ</a:t>
            </a:r>
            <a:r>
              <a:rPr lang="zh-CN" altLang="en-US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：</a:t>
            </a: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124998396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127010" y="5656375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Phone:18660860091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tim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1</a:t>
            </a:r>
            <a:r>
              <a:rPr lang="zh-CN" altLang="en-US" sz="2400" smtClean="0">
                <a:ea typeface="方正舒体" pitchFamily="2" charset="-122"/>
              </a:rPr>
              <a:t>章  计算机系统概论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4" name="Picture 9" descr="GIF-395"/>
          <p:cNvPicPr>
            <a:picLocks noChangeAspect="1" noChangeArrowheads="1" noCrop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3713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GIF-448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E137-6319-42AA-8BCF-B3D1725CE8D2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A4409-D7AC-4DA3-B961-FE4FFB969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15CC83-FE37-4D7E-A57E-88BE597BD1F9}" type="datetimeFigureOut">
              <a:rPr lang="zh-CN" altLang="en-US"/>
              <a:pPr>
                <a:defRPr/>
              </a:pPr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874D41-E86E-4B97-8CD3-A3B46639C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4" descr="timg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1</a:t>
            </a:r>
            <a:r>
              <a:rPr lang="zh-CN" altLang="en-US" sz="2400" dirty="0" smtClean="0">
                <a:ea typeface="方正舒体" pitchFamily="2" charset="-122"/>
              </a:rPr>
              <a:t>章  计算机系统概论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1033" name="Picture 9" descr="GIF-395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469900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IF-448"/>
          <p:cNvPicPr>
            <a:picLocks noChangeAspect="1" noChangeArrowheads="1" noCrop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1.1.sw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571629" y="2286000"/>
            <a:ext cx="614364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 计算机系统概论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7686" y="71414"/>
            <a:ext cx="248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计算机软件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40200" y="2563813"/>
            <a:ext cx="402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Times New Roman" pitchFamily="18" charset="0"/>
              </a:rPr>
              <a:t>有各类特殊功能程序组成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3450" y="2020888"/>
            <a:ext cx="2054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solidFill>
                  <a:schemeClr val="hlink"/>
                </a:solidFill>
                <a:latin typeface="宋体" charset="-122"/>
              </a:rPr>
              <a:t>计算机系统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4963" y="1477963"/>
            <a:ext cx="424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400" b="1">
                <a:latin typeface="宋体" charset="-122"/>
              </a:rPr>
              <a:t>计算机实体，如主机、外设等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886075" y="1701800"/>
            <a:ext cx="304800" cy="1184275"/>
          </a:xfrm>
          <a:custGeom>
            <a:avLst/>
            <a:gdLst>
              <a:gd name="T0" fmla="*/ 304800 w 40"/>
              <a:gd name="T1" fmla="*/ 0 h 347"/>
              <a:gd name="T2" fmla="*/ 152400 w 40"/>
              <a:gd name="T3" fmla="*/ 98974 h 347"/>
              <a:gd name="T4" fmla="*/ 152400 w 40"/>
              <a:gd name="T5" fmla="*/ 494870 h 347"/>
              <a:gd name="T6" fmla="*/ 0 w 40"/>
              <a:gd name="T7" fmla="*/ 590431 h 347"/>
              <a:gd name="T8" fmla="*/ 152400 w 40"/>
              <a:gd name="T9" fmla="*/ 689405 h 347"/>
              <a:gd name="T10" fmla="*/ 152400 w 40"/>
              <a:gd name="T11" fmla="*/ 1085301 h 347"/>
              <a:gd name="T12" fmla="*/ 304800 w 40"/>
              <a:gd name="T13" fmla="*/ 1184275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51200" y="14779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硬件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51200" y="25955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软件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90675" y="4379913"/>
            <a:ext cx="54534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sz="2800" b="1" dirty="0">
                <a:solidFill>
                  <a:schemeClr val="hlink"/>
                </a:solidFill>
                <a:latin typeface="宋体" charset="-122"/>
              </a:rPr>
              <a:t>软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sz="2800" b="1" dirty="0">
                <a:solidFill>
                  <a:schemeClr val="hlink"/>
                </a:solidFill>
                <a:latin typeface="宋体" charset="-122"/>
              </a:rPr>
              <a:t>件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2286000" y="3500438"/>
            <a:ext cx="381000" cy="2808287"/>
          </a:xfrm>
          <a:prstGeom prst="leftBrace">
            <a:avLst>
              <a:gd name="adj1" fmla="val 6142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727325" y="3390900"/>
            <a:ext cx="154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solidFill>
                  <a:schemeClr val="hlink"/>
                </a:solidFill>
                <a:latin typeface="宋体" charset="-122"/>
              </a:rPr>
              <a:t>系统软件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735263" y="5849938"/>
            <a:ext cx="154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solidFill>
                  <a:schemeClr val="hlink"/>
                </a:solidFill>
                <a:latin typeface="宋体" charset="-122"/>
              </a:rPr>
              <a:t>应用软件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332288" y="3278188"/>
            <a:ext cx="3597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Times New Roman" pitchFamily="18" charset="0"/>
              </a:rPr>
              <a:t>用来管理整个计算机系统</a:t>
            </a:r>
            <a:r>
              <a:rPr lang="zh-CN" sz="3200" b="1">
                <a:latin typeface="Times New Roman" pitchFamily="18" charset="0"/>
              </a:rPr>
              <a:t> </a:t>
            </a:r>
            <a:endParaRPr lang="zh-CN" sz="3200" b="1">
              <a:latin typeface="宋体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886325" y="3863975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语言处理程序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899025" y="4325938"/>
            <a:ext cx="214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操作系统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883150" y="4837113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数据库管理系统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883150" y="53244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网络软件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292600" y="5846763"/>
            <a:ext cx="424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Times New Roman" pitchFamily="18" charset="0"/>
              </a:rPr>
              <a:t>按任务需要编制成的各种程序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500034" y="642918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计算机软硬件概念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4" grpId="0" autoUpdateAnimBg="0"/>
      <p:bldP spid="5" grpId="0" bldLvl="0" autoUpdateAnimBg="0"/>
      <p:bldP spid="6" grpId="0" animBg="1"/>
      <p:bldP spid="7" grpId="0" bldLvl="0" autoUpdateAnimBg="0"/>
      <p:bldP spid="8" grpId="0" bldLvl="0" autoUpdateAnimBg="0"/>
      <p:bldP spid="9" grpId="0" bldLvl="0" autoUpdateAnimBg="0"/>
      <p:bldP spid="10" grpId="0" animBg="1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7686" y="7141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计算机系统层次结构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4075" y="922338"/>
            <a:ext cx="5562600" cy="2065337"/>
            <a:chOff x="0" y="0"/>
            <a:chExt cx="3504" cy="247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343" y="2112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2400" b="1">
                  <a:latin typeface="宋体" charset="-122"/>
                </a:rPr>
                <a:t>计算机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11188" y="1185863"/>
            <a:ext cx="1905000" cy="1104900"/>
            <a:chOff x="0" y="0"/>
            <a:chExt cx="1200" cy="69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" y="0"/>
              <a:ext cx="7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200" b="1">
                  <a:latin typeface="宋体" charset="-122"/>
                </a:rPr>
                <a:t>高级语</a:t>
              </a:r>
              <a:endParaRPr lang="zh-CN" sz="3200" b="1">
                <a:latin typeface="Times New Roman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" y="331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200" b="1">
                  <a:latin typeface="Times New Roman" pitchFamily="18" charset="0"/>
                </a:rPr>
                <a:t>言程序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0" y="357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276725" y="1196975"/>
            <a:ext cx="1162050" cy="1104900"/>
            <a:chOff x="0" y="0"/>
            <a:chExt cx="732" cy="69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4" y="0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200" b="1">
                  <a:latin typeface="宋体" charset="-122"/>
                </a:rPr>
                <a:t>目标</a:t>
              </a:r>
              <a:endParaRPr lang="zh-CN" sz="3200" b="1"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" y="389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200" b="1">
                  <a:latin typeface="宋体" charset="-122"/>
                </a:rPr>
                <a:t>程序</a:t>
              </a:r>
              <a:endParaRPr lang="zh-CN" sz="3200" b="1"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35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110413" y="1162050"/>
            <a:ext cx="1838325" cy="565150"/>
            <a:chOff x="0" y="0"/>
            <a:chExt cx="1158" cy="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7" y="0"/>
              <a:ext cx="57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200" b="1">
                  <a:latin typeface="宋体" charset="-122"/>
                </a:rPr>
                <a:t>结果</a:t>
              </a:r>
              <a:endParaRPr lang="zh-CN" sz="3200" b="1">
                <a:latin typeface="Times New Roman" pitchFamily="18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355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46350" y="1355725"/>
            <a:ext cx="1704975" cy="830263"/>
            <a:chOff x="0" y="0"/>
            <a:chExt cx="1073" cy="72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0" y="158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600" b="1">
                  <a:latin typeface="宋体" charset="-122"/>
                </a:rPr>
                <a:t>翻译</a:t>
              </a:r>
              <a:endParaRPr lang="zh-CN" sz="3200" b="1">
                <a:latin typeface="宋体" charset="-122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441950" y="1331913"/>
            <a:ext cx="1673225" cy="833437"/>
            <a:chOff x="0" y="0"/>
            <a:chExt cx="1054" cy="76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72" y="172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sz="3600" b="1">
                  <a:latin typeface="宋体" charset="-122"/>
                </a:rPr>
                <a:t>运行</a:t>
              </a: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7158" y="482583"/>
            <a:ext cx="47863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计算机系统层次与运行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76263" y="5530850"/>
            <a:ext cx="1833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机器语言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703513" y="5435600"/>
            <a:ext cx="2078037" cy="5556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实际机器 </a:t>
            </a:r>
            <a:r>
              <a:rPr lang="zh-CN" altLang="zh-CN" sz="2400" b="1">
                <a:latin typeface="Times New Roman" pitchFamily="18" charset="0"/>
              </a:rPr>
              <a:t>M</a:t>
            </a:r>
            <a:r>
              <a:rPr lang="zh-CN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1175" y="3082925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高级语言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16213" y="3044825"/>
            <a:ext cx="2006600" cy="5556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虚拟机器 </a:t>
            </a:r>
            <a:r>
              <a:rPr lang="zh-CN" altLang="zh-CN" sz="2400" b="1">
                <a:latin typeface="Times New Roman" pitchFamily="18" charset="0"/>
              </a:rPr>
              <a:t>M</a:t>
            </a:r>
            <a:r>
              <a:rPr lang="zh-CN" altLang="zh-CN" sz="24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15950" y="3960813"/>
            <a:ext cx="169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汇编语言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35263" y="3887788"/>
            <a:ext cx="2035175" cy="5556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虚拟机器 </a:t>
            </a:r>
            <a:r>
              <a:rPr lang="zh-CN" altLang="zh-CN" sz="2400" b="1">
                <a:latin typeface="Times New Roman" pitchFamily="18" charset="0"/>
              </a:rPr>
              <a:t>M</a:t>
            </a:r>
            <a:r>
              <a:rPr lang="zh-CN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88975" y="4711700"/>
            <a:ext cx="1619250" cy="495300"/>
          </a:xfrm>
          <a:prstGeom prst="rect">
            <a:avLst/>
          </a:prstGeom>
          <a:solidFill>
            <a:srgbClr val="3366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操作系统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50875" y="6299200"/>
            <a:ext cx="186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微指令系统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711450" y="6237288"/>
            <a:ext cx="2327275" cy="55721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微程序机器 </a:t>
            </a:r>
            <a:r>
              <a:rPr lang="zh-CN" altLang="zh-CN" sz="2400" b="1">
                <a:latin typeface="Times New Roman" pitchFamily="18" charset="0"/>
              </a:rPr>
              <a:t>M</a:t>
            </a:r>
            <a:r>
              <a:rPr lang="zh-CN" altLang="zh-CN" sz="2400" b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719513" y="3644900"/>
            <a:ext cx="4762" cy="288925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288925 h 2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706813" y="4395788"/>
            <a:ext cx="1587" cy="1050925"/>
          </a:xfrm>
          <a:custGeom>
            <a:avLst/>
            <a:gdLst>
              <a:gd name="T0" fmla="*/ 1587 w 3"/>
              <a:gd name="T1" fmla="*/ 0 h 279"/>
              <a:gd name="T2" fmla="*/ 0 w 3"/>
              <a:gd name="T3" fmla="*/ 1050925 h 2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714750" y="5956300"/>
            <a:ext cx="4763" cy="288925"/>
          </a:xfrm>
          <a:custGeom>
            <a:avLst/>
            <a:gdLst>
              <a:gd name="T0" fmla="*/ 4763 w 3"/>
              <a:gd name="T1" fmla="*/ 0 h 279"/>
              <a:gd name="T2" fmla="*/ 0 w 3"/>
              <a:gd name="T3" fmla="*/ 288925 h 2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711450" y="4708525"/>
            <a:ext cx="2082800" cy="495300"/>
          </a:xfrm>
          <a:prstGeom prst="rect">
            <a:avLst/>
          </a:prstGeom>
          <a:solidFill>
            <a:srgbClr val="33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latin typeface="宋体" charset="-122"/>
              </a:rPr>
              <a:t>虚拟机器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117975" y="3054350"/>
            <a:ext cx="56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  <a:latin typeface="Times New Roman" pitchFamily="18" charset="0"/>
              </a:rPr>
              <a:t>M</a:t>
            </a:r>
            <a:r>
              <a:rPr lang="zh-CN" altLang="en-US" sz="2400" b="1" baseline="-25000">
                <a:solidFill>
                  <a:srgbClr val="E41908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154488" y="3908425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E41908"/>
                </a:solidFill>
                <a:latin typeface="Times New Roman" pitchFamily="18" charset="0"/>
              </a:rPr>
              <a:t>M</a:t>
            </a:r>
            <a:r>
              <a:rPr lang="zh-CN" altLang="zh-CN" sz="2400" b="1" baseline="-25000">
                <a:solidFill>
                  <a:srgbClr val="E41908"/>
                </a:solidFill>
                <a:latin typeface="Times New Roman" pitchFamily="18" charset="0"/>
              </a:rPr>
              <a:t>3</a:t>
            </a:r>
            <a:endParaRPr lang="zh-CN" altLang="zh-CN" sz="2400">
              <a:solidFill>
                <a:srgbClr val="E41908"/>
              </a:solidFill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221163" y="4705350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  <a:latin typeface="Times New Roman" pitchFamily="18" charset="0"/>
              </a:rPr>
              <a:t>M</a:t>
            </a:r>
            <a:r>
              <a:rPr lang="zh-CN" altLang="en-US" sz="2400" b="1" baseline="-25000">
                <a:solidFill>
                  <a:srgbClr val="E41908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146550" y="5453063"/>
            <a:ext cx="568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  <a:latin typeface="Times New Roman" pitchFamily="18" charset="0"/>
              </a:rPr>
              <a:t>M</a:t>
            </a:r>
            <a:r>
              <a:rPr lang="zh-CN" altLang="en-US" sz="2400" b="1" baseline="-25000">
                <a:solidFill>
                  <a:srgbClr val="E4190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427538" y="6253163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  <a:latin typeface="Times New Roman" pitchFamily="18" charset="0"/>
              </a:rPr>
              <a:t>M</a:t>
            </a:r>
            <a:r>
              <a:rPr lang="zh-CN" altLang="en-US" sz="2400" b="1" baseline="-25000">
                <a:solidFill>
                  <a:srgbClr val="E41908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938713" y="3070225"/>
            <a:ext cx="409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400" b="1">
                <a:latin typeface="宋体" charset="-122"/>
              </a:rPr>
              <a:t>将程序翻译成汇编语言程序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010150" y="38274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400" b="1">
                <a:latin typeface="宋体" charset="-122"/>
              </a:rPr>
              <a:t>将汇编程序翻译成机器语言</a:t>
            </a:r>
            <a:endParaRPr lang="zh-CN" alt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127625" y="4702175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用机器语言解释操作系统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176838" y="54483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用微指令解释机器指令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226050" y="6221413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由硬件直接执行微指令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180975" y="5338763"/>
            <a:ext cx="88392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utoUpdateAnimBg="0"/>
      <p:bldP spid="25" grpId="0" bldLvl="0" animBg="1" autoUpdateAnimBg="0"/>
      <p:bldP spid="26" grpId="0" bldLvl="0" autoUpdateAnimBg="0"/>
      <p:bldP spid="27" grpId="0" bldLvl="0" animBg="1" autoUpdateAnimBg="0"/>
      <p:bldP spid="28" grpId="0" bldLvl="0" autoUpdateAnimBg="0"/>
      <p:bldP spid="29" grpId="0" bldLvl="0" animBg="1" autoUpdateAnimBg="0"/>
      <p:bldP spid="30" grpId="0" bldLvl="0" animBg="1" autoUpdateAnimBg="0"/>
      <p:bldP spid="31" grpId="0" bldLvl="0" autoUpdateAnimBg="0"/>
      <p:bldP spid="32" grpId="0" bldLvl="0" animBg="1" autoUpdateAnimBg="0"/>
      <p:bldP spid="33" grpId="0" animBg="1"/>
      <p:bldP spid="34" grpId="0" animBg="1"/>
      <p:bldP spid="35" grpId="0" animBg="1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6250" y="609600"/>
            <a:ext cx="5953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补充：</a:t>
            </a:r>
            <a:r>
              <a:rPr lang="zh-CN" altLang="en-US" sz="2800" b="1" dirty="0" smtClean="0">
                <a:latin typeface="宋体" charset="-122"/>
              </a:rPr>
              <a:t>存储容量</a:t>
            </a:r>
            <a:r>
              <a:rPr lang="zh-CN" altLang="en-US" sz="2800" b="1" dirty="0">
                <a:latin typeface="宋体" charset="-122"/>
              </a:rPr>
              <a:t>与速度有关的单位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63650" y="138747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容量单位：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127375" y="138271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速度单位（频率）：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210300" y="137001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时间单位：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31900" y="2058988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10</a:t>
            </a:r>
            <a:r>
              <a:rPr lang="zh-CN" altLang="en-US" sz="2400" b="1"/>
              <a:t>=1K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13150" y="2066925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10</a:t>
            </a:r>
            <a:r>
              <a:rPr lang="zh-CN" altLang="en-US" sz="2400" b="1" baseline="30000"/>
              <a:t>3</a:t>
            </a:r>
            <a:r>
              <a:rPr lang="zh-CN" altLang="en-US" sz="2400" b="1"/>
              <a:t>=1K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296025" y="2014538"/>
            <a:ext cx="266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ms（毫秒）10</a:t>
            </a:r>
            <a:r>
              <a:rPr lang="zh-CN" altLang="en-US" sz="2400" b="1" baseline="30000"/>
              <a:t>-3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757488" y="2035175"/>
            <a:ext cx="860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  <a:sym typeface="Arial" charset="0"/>
              </a:rPr>
              <a:t>≈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80013" y="203358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</a:rPr>
              <a:t>倒数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27138" y="271145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20</a:t>
            </a:r>
            <a:r>
              <a:rPr lang="zh-CN" altLang="en-US" sz="2400" b="1"/>
              <a:t>=1M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06800" y="27178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10</a:t>
            </a:r>
            <a:r>
              <a:rPr lang="zh-CN" altLang="en-US" sz="2400" b="1" baseline="30000"/>
              <a:t>6</a:t>
            </a:r>
            <a:r>
              <a:rPr lang="zh-CN" altLang="en-US" sz="2400" b="1"/>
              <a:t>=1M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752725" y="2687638"/>
            <a:ext cx="860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  <a:sym typeface="Arial" charset="0"/>
              </a:rPr>
              <a:t>≈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175250" y="26844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</a:rPr>
              <a:t>倒数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315075" y="2644775"/>
            <a:ext cx="267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us（微秒）10</a:t>
            </a:r>
            <a:r>
              <a:rPr lang="zh-CN" altLang="en-US" sz="2400" b="1" baseline="30000"/>
              <a:t>-6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238250" y="33655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30</a:t>
            </a:r>
            <a:r>
              <a:rPr lang="zh-CN" altLang="en-US" sz="2400" b="1"/>
              <a:t>=1G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619500" y="337185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10</a:t>
            </a:r>
            <a:r>
              <a:rPr lang="zh-CN" altLang="en-US" sz="2400" b="1" baseline="30000"/>
              <a:t>9</a:t>
            </a:r>
            <a:r>
              <a:rPr lang="zh-CN" altLang="en-US" sz="2400" b="1"/>
              <a:t>=1G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763838" y="3341688"/>
            <a:ext cx="860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  <a:sym typeface="Arial" charset="0"/>
              </a:rPr>
              <a:t>≈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186363" y="333851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E41908"/>
                </a:solidFill>
              </a:rPr>
              <a:t>倒数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51588" y="3328988"/>
            <a:ext cx="266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ns（纳秒）10</a:t>
            </a:r>
            <a:r>
              <a:rPr lang="zh-CN" altLang="en-US" sz="2400" b="1" baseline="30000"/>
              <a:t>-9</a:t>
            </a:r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33488" y="3986213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40</a:t>
            </a:r>
            <a:r>
              <a:rPr lang="zh-CN" altLang="en-US" sz="2400" b="1"/>
              <a:t>=1T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3613150" y="3992563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10</a:t>
            </a:r>
            <a:r>
              <a:rPr lang="zh-CN" altLang="en-US" sz="2400" b="1" baseline="30000"/>
              <a:t>12</a:t>
            </a:r>
            <a:r>
              <a:rPr lang="zh-CN" altLang="en-US" sz="2400" b="1"/>
              <a:t>=1T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759075" y="3962400"/>
            <a:ext cx="860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  <a:sym typeface="Arial" charset="0"/>
              </a:rPr>
              <a:t>≈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759075" y="2695575"/>
            <a:ext cx="571500" cy="5207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</a:rPr>
              <a:t>&gt;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762250" y="3357563"/>
            <a:ext cx="574675" cy="5207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>
            <a:spAutoFit/>
          </a:bodyPr>
          <a:lstStyle/>
          <a:p>
            <a:r>
              <a:rPr lang="zh-CN" altLang="en-US" sz="2800">
                <a:solidFill>
                  <a:srgbClr val="E41908"/>
                </a:solidFill>
              </a:rPr>
              <a:t>&gt;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767013" y="3952875"/>
            <a:ext cx="547687" cy="5207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>
            <a:spAutoFit/>
          </a:bodyPr>
          <a:lstStyle/>
          <a:p>
            <a:r>
              <a:rPr lang="zh-CN" altLang="en-US" sz="2800" dirty="0">
                <a:solidFill>
                  <a:srgbClr val="E41908"/>
                </a:solidFill>
              </a:rPr>
              <a:t>&gt;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219200" y="4673600"/>
            <a:ext cx="34435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>
                <a:solidFill>
                  <a:srgbClr val="151B93"/>
                </a:solidFill>
              </a:rPr>
              <a:t>1 Kilo Byte</a:t>
            </a:r>
            <a:r>
              <a:rPr lang="zh-CN" sz="2000" b="1">
                <a:solidFill>
                  <a:srgbClr val="151B93"/>
                </a:solidFill>
              </a:rPr>
              <a:t>（</a:t>
            </a:r>
            <a:r>
              <a:rPr lang="zh-CN" altLang="zh-CN" sz="2000" b="1">
                <a:solidFill>
                  <a:srgbClr val="151B93"/>
                </a:solidFill>
              </a:rPr>
              <a:t>KB</a:t>
            </a:r>
            <a:r>
              <a:rPr lang="zh-CN" sz="2000" b="1">
                <a:solidFill>
                  <a:srgbClr val="151B93"/>
                </a:solidFill>
              </a:rPr>
              <a:t>） </a:t>
            </a:r>
            <a:r>
              <a:rPr lang="zh-CN" altLang="zh-CN" sz="2000" b="1">
                <a:solidFill>
                  <a:srgbClr val="151B93"/>
                </a:solidFill>
              </a:rPr>
              <a:t>= 1024B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20788" y="5111750"/>
            <a:ext cx="3898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>
                <a:solidFill>
                  <a:srgbClr val="151B93"/>
                </a:solidFill>
              </a:rPr>
              <a:t>1 Mega Byte</a:t>
            </a:r>
            <a:r>
              <a:rPr lang="zh-CN" sz="2000" b="1">
                <a:solidFill>
                  <a:srgbClr val="151B93"/>
                </a:solidFill>
              </a:rPr>
              <a:t>（</a:t>
            </a:r>
            <a:r>
              <a:rPr lang="zh-CN" altLang="zh-CN" sz="2000" b="1">
                <a:solidFill>
                  <a:srgbClr val="151B93"/>
                </a:solidFill>
              </a:rPr>
              <a:t>MB</a:t>
            </a:r>
            <a:r>
              <a:rPr lang="zh-CN" sz="2000" b="1">
                <a:solidFill>
                  <a:srgbClr val="151B93"/>
                </a:solidFill>
              </a:rPr>
              <a:t>） </a:t>
            </a:r>
            <a:r>
              <a:rPr lang="zh-CN" altLang="zh-CN" sz="2000" b="1">
                <a:solidFill>
                  <a:srgbClr val="151B93"/>
                </a:solidFill>
              </a:rPr>
              <a:t>= 1024 KB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227138" y="5541963"/>
            <a:ext cx="3825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>
                <a:solidFill>
                  <a:srgbClr val="151B93"/>
                </a:solidFill>
              </a:rPr>
              <a:t>1 Giga Byte </a:t>
            </a:r>
            <a:r>
              <a:rPr lang="zh-CN" sz="2000" b="1">
                <a:solidFill>
                  <a:srgbClr val="151B93"/>
                </a:solidFill>
              </a:rPr>
              <a:t>（</a:t>
            </a:r>
            <a:r>
              <a:rPr lang="zh-CN" altLang="zh-CN" sz="2000" b="1">
                <a:solidFill>
                  <a:srgbClr val="151B93"/>
                </a:solidFill>
              </a:rPr>
              <a:t>GB</a:t>
            </a:r>
            <a:r>
              <a:rPr lang="zh-CN" sz="2000" b="1">
                <a:solidFill>
                  <a:srgbClr val="151B93"/>
                </a:solidFill>
              </a:rPr>
              <a:t>）</a:t>
            </a:r>
            <a:r>
              <a:rPr lang="zh-CN" altLang="zh-CN" sz="2000" b="1">
                <a:solidFill>
                  <a:srgbClr val="151B93"/>
                </a:solidFill>
              </a:rPr>
              <a:t>= 1024 MB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235075" y="5964238"/>
            <a:ext cx="363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>
                <a:solidFill>
                  <a:srgbClr val="151B93"/>
                </a:solidFill>
              </a:rPr>
              <a:t>1 Tera Byte</a:t>
            </a:r>
            <a:r>
              <a:rPr lang="zh-CN" sz="2000" b="1">
                <a:solidFill>
                  <a:srgbClr val="151B93"/>
                </a:solidFill>
              </a:rPr>
              <a:t>（</a:t>
            </a:r>
            <a:r>
              <a:rPr lang="zh-CN" altLang="zh-CN" sz="2000" b="1">
                <a:solidFill>
                  <a:srgbClr val="151B93"/>
                </a:solidFill>
              </a:rPr>
              <a:t>TB</a:t>
            </a:r>
            <a:r>
              <a:rPr lang="zh-CN" sz="2000" b="1">
                <a:solidFill>
                  <a:srgbClr val="151B93"/>
                </a:solidFill>
              </a:rPr>
              <a:t>）</a:t>
            </a:r>
            <a:r>
              <a:rPr lang="zh-CN" altLang="zh-CN" sz="2000" b="1">
                <a:solidFill>
                  <a:srgbClr val="151B93"/>
                </a:solidFill>
              </a:rPr>
              <a:t>= 1024 GB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588000" y="4441825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13</a:t>
            </a:r>
            <a:r>
              <a:rPr lang="zh-CN" altLang="en-US" sz="2400" b="1"/>
              <a:t>=8192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197725" y="4427538"/>
            <a:ext cx="83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=8K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6843713" y="4340225"/>
            <a:ext cx="449262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×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851775" y="4324350"/>
            <a:ext cx="4302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√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5616575" y="5070475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24</a:t>
            </a:r>
            <a:r>
              <a:rPr lang="zh-CN" altLang="en-US" sz="2400" b="1"/>
              <a:t>=17...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224713" y="5056188"/>
            <a:ext cx="1020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=16M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6870700" y="4968875"/>
            <a:ext cx="4508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×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8094663" y="4954588"/>
            <a:ext cx="4302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170" tIns="46990" rIns="90170" bIns="46990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√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616575" y="5699125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2</a:t>
            </a:r>
            <a:r>
              <a:rPr lang="zh-CN" altLang="en-US" sz="2400" b="1" baseline="30000"/>
              <a:t>36</a:t>
            </a:r>
            <a:r>
              <a:rPr lang="zh-CN" altLang="en-US" sz="2400" b="1"/>
              <a:t>=65...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224713" y="5686425"/>
            <a:ext cx="1020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=64G</a:t>
            </a:r>
            <a:endParaRPr lang="zh-CN" altLang="en-US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6870700" y="5597525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×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8094663" y="5583238"/>
            <a:ext cx="4302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170" tIns="46990" rIns="90170" bIns="46990">
            <a:spAutoFit/>
          </a:bodyPr>
          <a:lstStyle/>
          <a:p>
            <a:r>
              <a:rPr lang="zh-CN" altLang="en-US" sz="3600">
                <a:solidFill>
                  <a:srgbClr val="E41908"/>
                </a:solidFill>
                <a:sym typeface="Arial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3" grpId="0" bldLvl="0" autoUpdateAnimBg="0"/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15" grpId="0" bldLvl="0" autoUpdateAnimBg="0"/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 bldLvl="0" autoUpdateAnimBg="0"/>
      <p:bldP spid="24" grpId="0" bldLvl="0" animBg="1" autoUpdateAnimBg="0"/>
      <p:bldP spid="25" grpId="0" bldLvl="0" animBg="1" autoUpdateAnimBg="0"/>
      <p:bldP spid="26" grpId="0" bldLvl="0" animBg="1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628" y="71414"/>
            <a:ext cx="2848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计算机的分类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785794"/>
            <a:ext cx="2973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计算机的分类</a:t>
            </a:r>
            <a:endParaRPr lang="zh-CN" altLang="en-US" sz="3200" b="1" dirty="0">
              <a:solidFill>
                <a:srgbClr val="151B93"/>
              </a:solidFill>
              <a:latin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1428736"/>
            <a:ext cx="550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indent="-762000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电子模拟计算机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数值用连续量表示</a:t>
            </a:r>
          </a:p>
          <a:p>
            <a:pPr marL="762000" indent="-762000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电子数字计算机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数值用离散量表示</a:t>
            </a:r>
          </a:p>
        </p:txBody>
      </p:sp>
      <p:sp>
        <p:nvSpPr>
          <p:cNvPr id="5" name="矩形 4"/>
          <p:cNvSpPr/>
          <p:nvPr/>
        </p:nvSpPr>
        <p:spPr>
          <a:xfrm>
            <a:off x="500034" y="2714620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通用计算机分类 </a:t>
            </a:r>
          </a:p>
        </p:txBody>
      </p:sp>
      <p:sp>
        <p:nvSpPr>
          <p:cNvPr id="6" name="矩形 5"/>
          <p:cNvSpPr/>
          <p:nvPr/>
        </p:nvSpPr>
        <p:spPr>
          <a:xfrm>
            <a:off x="1071538" y="3286124"/>
            <a:ext cx="2214578" cy="3344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超级计算机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大型机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服务器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PC</a:t>
            </a:r>
            <a:r>
              <a:rPr lang="zh-CN" altLang="en-US" sz="2400" dirty="0" smtClean="0"/>
              <a:t>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单片机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多核机</a:t>
            </a:r>
            <a:endParaRPr lang="zh-CN" altLang="en-US" dirty="0" smtClean="0"/>
          </a:p>
        </p:txBody>
      </p:sp>
      <p:pic>
        <p:nvPicPr>
          <p:cNvPr id="7" name="Picture 4" descr="1A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286124"/>
            <a:ext cx="460216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0562" y="7141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计算机发展简史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7143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计算机的性能指标</a:t>
            </a:r>
          </a:p>
        </p:txBody>
      </p:sp>
      <p:sp>
        <p:nvSpPr>
          <p:cNvPr id="4" name="矩形 3"/>
          <p:cNvSpPr/>
          <p:nvPr/>
        </p:nvSpPr>
        <p:spPr>
          <a:xfrm>
            <a:off x="71406" y="1819525"/>
            <a:ext cx="89297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吞吐量：</a:t>
            </a:r>
            <a:r>
              <a:rPr lang="zh-CN" altLang="en-US" sz="2800" dirty="0" smtClean="0"/>
              <a:t>表征一台计算机在某一时间间隔内能够处理的信息量（</a:t>
            </a:r>
            <a:r>
              <a:rPr lang="zh-CN" altLang="zh-CN" sz="2800" dirty="0" smtClean="0"/>
              <a:t>B/S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响应时间：</a:t>
            </a:r>
            <a:r>
              <a:rPr lang="zh-CN" altLang="en-US" sz="2800" dirty="0" smtClean="0"/>
              <a:t>从输入有效到系统产生响应之间的时间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利用率：</a:t>
            </a:r>
            <a:r>
              <a:rPr lang="zh-CN" altLang="en-US" sz="2800" dirty="0" smtClean="0"/>
              <a:t>给定的时间间隔内系统被实际使用的时间比率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字长：</a:t>
            </a:r>
            <a:r>
              <a:rPr lang="zh-CN" altLang="en-US" sz="2800" dirty="0" smtClean="0"/>
              <a:t>处理机运算器一次能够完成二进制数运算位数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1517758"/>
            <a:ext cx="8786874" cy="412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总线宽度：</a:t>
            </a:r>
            <a:r>
              <a:rPr lang="zh-CN" altLang="en-US" sz="2800" dirty="0" smtClean="0"/>
              <a:t>指</a:t>
            </a:r>
            <a:r>
              <a:rPr lang="zh-CN" altLang="zh-CN" sz="2800" dirty="0" smtClean="0"/>
              <a:t>CPU</a:t>
            </a:r>
            <a:r>
              <a:rPr lang="zh-CN" altLang="en-US" sz="2800" dirty="0" smtClean="0"/>
              <a:t>运算器与存储器之间总线二进制位数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存储器容量：</a:t>
            </a:r>
            <a:r>
              <a:rPr lang="zh-CN" altLang="en-US" sz="2800" dirty="0" smtClean="0"/>
              <a:t>存储器中存储单元的数量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存储器带宽：</a:t>
            </a:r>
            <a:r>
              <a:rPr lang="zh-CN" altLang="en-US" sz="2800" dirty="0" smtClean="0"/>
              <a:t>单位时间内从存储器读出的二进制数信息量，用</a:t>
            </a:r>
            <a:r>
              <a:rPr lang="en-US" altLang="zh-CN" sz="2800" dirty="0" smtClean="0"/>
              <a:t>B</a:t>
            </a:r>
            <a:r>
              <a:rPr lang="zh-CN" altLang="zh-CN" sz="2800" dirty="0" smtClean="0"/>
              <a:t>/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表示。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主频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时钟周期：</a:t>
            </a:r>
            <a:r>
              <a:rPr lang="zh-CN" altLang="en-US" sz="2800" dirty="0" smtClean="0"/>
              <a:t>系统时钟的频率（</a:t>
            </a:r>
            <a:r>
              <a:rPr lang="zh-CN" altLang="zh-CN" sz="2800" dirty="0" smtClean="0"/>
              <a:t>f</a:t>
            </a:r>
            <a:r>
              <a:rPr lang="zh-CN" altLang="en-US" sz="2800" dirty="0" smtClean="0"/>
              <a:t>）叫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的主频</a:t>
            </a:r>
            <a:r>
              <a:rPr lang="zh-CN" altLang="en-US" sz="2800" dirty="0" smtClean="0"/>
              <a:t>。单位是</a:t>
            </a:r>
            <a:r>
              <a:rPr lang="zh-CN" altLang="zh-CN" sz="2800" dirty="0" smtClean="0"/>
              <a:t>MHz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GHz</a:t>
            </a:r>
            <a:endParaRPr lang="zh-CN" altLang="en-US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428596" y="7143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计算机的性能指标</a:t>
            </a:r>
          </a:p>
        </p:txBody>
      </p:sp>
      <p:sp>
        <p:nvSpPr>
          <p:cNvPr id="4" name="矩形 3"/>
          <p:cNvSpPr/>
          <p:nvPr/>
        </p:nvSpPr>
        <p:spPr>
          <a:xfrm>
            <a:off x="4500562" y="7141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计算机发展简史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0562" y="7141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计算机发展简史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7200" y="1464294"/>
            <a:ext cx="8543956" cy="5107977"/>
            <a:chOff x="457200" y="1464294"/>
            <a:chExt cx="8543956" cy="5107977"/>
          </a:xfrm>
        </p:grpSpPr>
        <p:sp>
          <p:nvSpPr>
            <p:cNvPr id="3" name="内容占位符 2"/>
            <p:cNvSpPr txBox="1">
              <a:spLocks/>
            </p:cNvSpPr>
            <p:nvPr/>
          </p:nvSpPr>
          <p:spPr>
            <a:xfrm>
              <a:off x="457200" y="1464294"/>
              <a:ext cx="8543956" cy="5107977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 eaLnBrk="0" hangingPunct="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zh-CN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时钟周期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r>
                <a:rPr lang="zh-CN" altLang="en-US" sz="2400" dirty="0" smtClean="0">
                  <a:latin typeface="+mn-lt"/>
                  <a:ea typeface="+mn-ea"/>
                </a:rPr>
                <a:t>主频的倒数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执行时间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执行一段程序所占用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时间</a:t>
              </a:r>
              <a:b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执行时间 ＝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时钟周期数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× CPU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时钟周期长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CPI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+mn-lt"/>
                  <a:ea typeface="+mn-ea"/>
                </a:rPr>
                <a:t>Cycle Per Instruction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）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一条指令所需平均时钟周期数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/>
              </a:r>
              <a:b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CPI 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＝  　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+mn-lt"/>
                  <a:ea typeface="+mn-ea"/>
                </a:rPr>
                <a:t>Million Instruction Per Second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）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每秒百万条指令数：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/>
              </a:r>
              <a:b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 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＝ 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　　　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＝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5602" name="Object 3"/>
            <p:cNvGraphicFramePr>
              <a:graphicFrameLocks noChangeAspect="1"/>
            </p:cNvGraphicFramePr>
            <p:nvPr/>
          </p:nvGraphicFramePr>
          <p:xfrm>
            <a:off x="1937605" y="4143380"/>
            <a:ext cx="4000500" cy="669925"/>
          </p:xfrm>
          <a:graphic>
            <a:graphicData uri="http://schemas.openxmlformats.org/presentationml/2006/ole">
              <p:oleObj spid="_x0000_s25602" name="公式" r:id="rId3" imgW="2501640" imgH="419040" progId="Equation.3">
                <p:embed/>
              </p:oleObj>
            </a:graphicData>
          </a:graphic>
        </p:graphicFrame>
        <p:graphicFrame>
          <p:nvGraphicFramePr>
            <p:cNvPr id="25603" name="Object 6"/>
            <p:cNvGraphicFramePr>
              <a:graphicFrameLocks noChangeAspect="1"/>
            </p:cNvGraphicFramePr>
            <p:nvPr/>
          </p:nvGraphicFramePr>
          <p:xfrm>
            <a:off x="2104653" y="5780109"/>
            <a:ext cx="2357437" cy="720725"/>
          </p:xfrm>
          <a:graphic>
            <a:graphicData uri="http://schemas.openxmlformats.org/presentationml/2006/ole">
              <p:oleObj spid="_x0000_s25603" name="公式" r:id="rId4" imgW="1371600" imgH="419040" progId="Equation.3">
                <p:embed/>
              </p:oleObj>
            </a:graphicData>
          </a:graphic>
        </p:graphicFrame>
        <p:graphicFrame>
          <p:nvGraphicFramePr>
            <p:cNvPr id="25604" name="Object 7"/>
            <p:cNvGraphicFramePr>
              <a:graphicFrameLocks noChangeAspect="1"/>
            </p:cNvGraphicFramePr>
            <p:nvPr/>
          </p:nvGraphicFramePr>
          <p:xfrm>
            <a:off x="4848958" y="5786459"/>
            <a:ext cx="1624013" cy="714375"/>
          </p:xfrm>
          <a:graphic>
            <a:graphicData uri="http://schemas.openxmlformats.org/presentationml/2006/ole">
              <p:oleObj spid="_x0000_s25604" name="公式" r:id="rId5" imgW="672840" imgH="406080" progId="Equation.3">
                <p:embed/>
              </p:oleObj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428596" y="7143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计算机的性能指标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0063" y="1214438"/>
            <a:ext cx="8229600" cy="5000644"/>
            <a:chOff x="500063" y="1214438"/>
            <a:chExt cx="8229600" cy="5000644"/>
          </a:xfrm>
        </p:grpSpPr>
        <p:sp>
          <p:nvSpPr>
            <p:cNvPr id="2" name="内容占位符 2"/>
            <p:cNvSpPr txBox="1">
              <a:spLocks/>
            </p:cNvSpPr>
            <p:nvPr/>
          </p:nvSpPr>
          <p:spPr>
            <a:xfrm>
              <a:off x="500063" y="1214438"/>
              <a:ext cx="8229600" cy="5000644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51B9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MFLOPS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51B9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每秒百万次浮点操作次数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：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/>
              </a:r>
              <a:b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51B9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MFLOPS 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＝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  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　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是单位时间内的执行指令数，所以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值越高说明机器速度越快。</a:t>
              </a:r>
              <a:b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　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MFLOPS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是基于操作而非指令的，只能用来衡量机器浮点操作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的性能，而不能体现机器的整体性能。</a:t>
              </a:r>
              <a:b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　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</a:t>
              </a:r>
              <a:r>
                <a:rPr kumimoji="0" lang="zh-CN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TFLOPS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</a:t>
              </a:r>
              <a:r>
                <a:rPr kumimoji="0" 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　表示每秒万亿次浮点操作次数，该技术指标一般在超级计算机中使用。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endPara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6626" name="Object 3"/>
            <p:cNvGraphicFramePr>
              <a:graphicFrameLocks noChangeAspect="1"/>
            </p:cNvGraphicFramePr>
            <p:nvPr/>
          </p:nvGraphicFramePr>
          <p:xfrm>
            <a:off x="2786050" y="2143116"/>
            <a:ext cx="3286125" cy="785813"/>
          </p:xfrm>
          <a:graphic>
            <a:graphicData uri="http://schemas.openxmlformats.org/presentationml/2006/ole">
              <p:oleObj spid="_x0000_s26626" name="公式" r:id="rId3" imgW="1587240" imgH="419040" progId="Equation.3">
                <p:embed/>
              </p:oleObj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428596" y="7143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计算机的性能指标</a:t>
            </a:r>
          </a:p>
        </p:txBody>
      </p:sp>
      <p:sp>
        <p:nvSpPr>
          <p:cNvPr id="5" name="矩形 4"/>
          <p:cNvSpPr/>
          <p:nvPr/>
        </p:nvSpPr>
        <p:spPr>
          <a:xfrm>
            <a:off x="4500562" y="7141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计算机发展简史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57148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计算机的性能指标</a:t>
            </a:r>
            <a:r>
              <a:rPr lang="zh-CN" altLang="en-US" sz="3200" b="1" dirty="0" smtClean="0">
                <a:solidFill>
                  <a:srgbClr val="C00000"/>
                </a:solidFill>
                <a:latin typeface="Calibri" pitchFamily="34" charset="0"/>
              </a:rPr>
              <a:t>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4500562" y="7141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计算机发展简史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028343"/>
            <a:ext cx="83582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对于一个给定的程序，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zh-CN" altLang="zh-CN" sz="2000" baseline="-25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表示执行程序中的指令总数，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zh-CN" sz="2000" baseline="-25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表示执行该程序所需的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时间，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为时钟周期，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为时钟频率（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的倒数），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zh-CN" sz="2000" baseline="-25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时钟周期数。设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CPI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表示每条指令的平均时钟周期数，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MIPS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表示每秒钟执行的百万条指令数，请写出如下四种参数的表达式：</a:t>
            </a:r>
            <a:b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</a:b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　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(1) t</a:t>
            </a:r>
            <a:r>
              <a:rPr lang="zh-CN" altLang="zh-CN" sz="2000" baseline="-25000" dirty="0" smtClean="0"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　　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(2) CPI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　　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(3) MIPS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　　</a:t>
            </a:r>
            <a:r>
              <a:rPr lang="zh-CN" altLang="zh-CN" sz="2000" dirty="0" smtClean="0">
                <a:latin typeface="华文细黑" pitchFamily="2" charset="-122"/>
                <a:ea typeface="华文细黑" pitchFamily="2" charset="-122"/>
              </a:rPr>
              <a:t>(4) N</a:t>
            </a:r>
            <a:r>
              <a:rPr lang="zh-CN" altLang="zh-CN" sz="2000" baseline="-25000" dirty="0" smtClean="0">
                <a:latin typeface="华文细黑" pitchFamily="2" charset="-122"/>
                <a:ea typeface="华文细黑" pitchFamily="2" charset="-122"/>
              </a:rPr>
              <a:t>C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84618" y="3429000"/>
            <a:ext cx="8572500" cy="3357586"/>
            <a:chOff x="284618" y="3286124"/>
            <a:chExt cx="8572500" cy="335758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4618" y="3286124"/>
              <a:ext cx="8572500" cy="335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直接连接符 6"/>
            <p:cNvCxnSpPr/>
            <p:nvPr/>
          </p:nvCxnSpPr>
          <p:spPr>
            <a:xfrm rot="5400000">
              <a:off x="2643174" y="3786190"/>
              <a:ext cx="214314" cy="714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7686" y="71414"/>
            <a:ext cx="248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计算机硬件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34" y="698976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硬件的构成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57422" y="1428736"/>
            <a:ext cx="4786346" cy="2286016"/>
            <a:chOff x="2357422" y="1428736"/>
            <a:chExt cx="4786346" cy="2286016"/>
          </a:xfrm>
        </p:grpSpPr>
        <p:sp>
          <p:nvSpPr>
            <p:cNvPr id="3" name="矩形 2"/>
            <p:cNvSpPr/>
            <p:nvPr/>
          </p:nvSpPr>
          <p:spPr>
            <a:xfrm>
              <a:off x="2500298" y="1428736"/>
              <a:ext cx="785818" cy="157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运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算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6116" y="1428736"/>
              <a:ext cx="785818" cy="157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控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制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86248" y="1428736"/>
              <a:ext cx="928694" cy="157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MEM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00694" y="1428736"/>
              <a:ext cx="642942" cy="157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接口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00826" y="1428736"/>
              <a:ext cx="642942" cy="157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设备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左右箭头 8"/>
            <p:cNvSpPr/>
            <p:nvPr/>
          </p:nvSpPr>
          <p:spPr>
            <a:xfrm>
              <a:off x="2357422" y="3571876"/>
              <a:ext cx="4286280" cy="142876"/>
            </a:xfrm>
            <a:prstGeom prst="leftRightArrow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4714876" y="3000372"/>
              <a:ext cx="142876" cy="576000"/>
            </a:xfrm>
            <a:prstGeom prst="upDownArrow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5715008" y="3000372"/>
              <a:ext cx="142876" cy="576000"/>
            </a:xfrm>
            <a:prstGeom prst="upDownArrow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6176826" y="2071678"/>
              <a:ext cx="324000" cy="142876"/>
            </a:xfrm>
            <a:prstGeom prst="leftRightArrow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下箭头 15"/>
            <p:cNvSpPr/>
            <p:nvPr/>
          </p:nvSpPr>
          <p:spPr>
            <a:xfrm>
              <a:off x="3214678" y="3003308"/>
              <a:ext cx="142876" cy="576000"/>
            </a:xfrm>
            <a:prstGeom prst="upDownArrow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72868" y="20002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CPU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48" y="392906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运算器：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 (</a:t>
            </a:r>
            <a:r>
              <a:rPr lang="en-US" altLang="zh-CN" sz="2000" dirty="0" smtClean="0"/>
              <a:t>A</a:t>
            </a:r>
            <a:r>
              <a:rPr lang="en-US" sz="2000" dirty="0" smtClean="0"/>
              <a:t>rithmetic and </a:t>
            </a:r>
            <a:r>
              <a:rPr lang="en-US" altLang="zh-CN" sz="2000" dirty="0" smtClean="0"/>
              <a:t>L</a:t>
            </a:r>
            <a:r>
              <a:rPr lang="en-US" sz="2000" dirty="0" smtClean="0"/>
              <a:t>ogic </a:t>
            </a:r>
            <a:r>
              <a:rPr lang="en-US" altLang="zh-CN" sz="2000" dirty="0" smtClean="0"/>
              <a:t>U</a:t>
            </a:r>
            <a:r>
              <a:rPr lang="en-US" sz="2000" dirty="0" smtClean="0"/>
              <a:t>nit </a:t>
            </a:r>
            <a:r>
              <a:rPr lang="zh-CN" altLang="en-US" sz="2000" dirty="0" smtClean="0"/>
              <a:t>）算术运算、逻辑运算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4348" y="4416990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控制器：</a:t>
            </a:r>
            <a:r>
              <a:rPr lang="zh-CN" altLang="en-US" sz="2000" dirty="0" smtClean="0"/>
              <a:t>取指令、分析指令，控制系统运行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660" y="5429264"/>
            <a:ext cx="368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存储器：</a:t>
            </a:r>
            <a:r>
              <a:rPr lang="zh-CN" altLang="en-US" sz="2000" dirty="0" smtClean="0"/>
              <a:t>存储数据和指令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972" y="5886410"/>
            <a:ext cx="558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适配器：</a:t>
            </a:r>
            <a:r>
              <a:rPr lang="zh-CN" altLang="en-US" sz="2000" dirty="0" smtClean="0"/>
              <a:t>接口（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）在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与设备之间缓冲</a:t>
            </a:r>
            <a:endParaRPr lang="zh-CN" altLang="en-US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772898" y="4929198"/>
            <a:ext cx="2857520" cy="428628"/>
            <a:chOff x="3643306" y="4857760"/>
            <a:chExt cx="2857520" cy="428628"/>
          </a:xfrm>
        </p:grpSpPr>
        <p:sp>
          <p:nvSpPr>
            <p:cNvPr id="23" name="矩形 22"/>
            <p:cNvSpPr/>
            <p:nvPr/>
          </p:nvSpPr>
          <p:spPr>
            <a:xfrm>
              <a:off x="3643306" y="4857760"/>
              <a:ext cx="142876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72066" y="4857760"/>
              <a:ext cx="142876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地址码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98976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冯</a:t>
            </a:r>
            <a:r>
              <a:rPr lang="en-US" altLang="zh-CN" sz="3200" b="1" dirty="0" smtClean="0">
                <a:solidFill>
                  <a:srgbClr val="151B93"/>
                </a:solidFill>
                <a:latin typeface="Calibri" pitchFamily="34" charset="0"/>
              </a:rPr>
              <a:t>·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itchFamily="34" charset="0"/>
              </a:rPr>
              <a:t>诺依曼体系结构 </a:t>
            </a:r>
          </a:p>
        </p:txBody>
      </p:sp>
      <p:sp>
        <p:nvSpPr>
          <p:cNvPr id="3" name="矩形 2"/>
          <p:cNvSpPr/>
          <p:nvPr/>
        </p:nvSpPr>
        <p:spPr>
          <a:xfrm>
            <a:off x="4357686" y="71414"/>
            <a:ext cx="248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计算机硬件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1650" y="1233488"/>
            <a:ext cx="342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宋体" charset="-122"/>
              </a:rPr>
              <a:t>计算机由五大部件组成：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1650" y="2362200"/>
            <a:ext cx="378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 dirty="0">
                <a:latin typeface="宋体" charset="-122"/>
              </a:rPr>
              <a:t>指令和数据用二进制表示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650" y="2998788"/>
            <a:ext cx="400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 dirty="0">
                <a:latin typeface="宋体" charset="-122"/>
              </a:rPr>
              <a:t>指令由操作码和地址码组成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1650" y="4178300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以运算器为中心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8950" y="1784350"/>
            <a:ext cx="581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宋体" charset="-122"/>
              </a:rPr>
              <a:t>指令和数据都存放在存储器，按地址寻访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1650" y="361315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latin typeface="宋体" charset="-122"/>
              </a:rPr>
              <a:t>存储程序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968875" y="3816350"/>
            <a:ext cx="1260475" cy="460375"/>
            <a:chOff x="0" y="0"/>
            <a:chExt cx="1984" cy="72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985" cy="7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86" y="112"/>
              <a:ext cx="120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sz="2000" b="1">
                  <a:latin typeface="宋体" charset="-122"/>
                </a:rPr>
                <a:t>存储器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997450" y="4787900"/>
            <a:ext cx="1262063" cy="457200"/>
            <a:chOff x="0" y="0"/>
            <a:chExt cx="1988" cy="720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88" cy="72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20" y="119"/>
              <a:ext cx="120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sz="2000" b="1">
                  <a:latin typeface="宋体" charset="-122"/>
                </a:rPr>
                <a:t>运算器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978400" y="5803900"/>
            <a:ext cx="1260475" cy="501650"/>
            <a:chOff x="0" y="0"/>
            <a:chExt cx="1984" cy="790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985" cy="791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1" y="156"/>
              <a:ext cx="120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sz="2000" b="1">
                  <a:latin typeface="宋体" charset="-122"/>
                </a:rPr>
                <a:t>控制器</a:t>
              </a:r>
            </a:p>
          </p:txBody>
        </p:sp>
      </p:grpSp>
      <p:sp>
        <p:nvSpPr>
          <p:cNvPr id="19" name="Freeform 19"/>
          <p:cNvSpPr>
            <a:spLocks/>
          </p:cNvSpPr>
          <p:nvPr/>
        </p:nvSpPr>
        <p:spPr bwMode="auto">
          <a:xfrm>
            <a:off x="3562350" y="5295900"/>
            <a:ext cx="1397000" cy="793750"/>
          </a:xfrm>
          <a:custGeom>
            <a:avLst/>
            <a:gdLst>
              <a:gd name="T0" fmla="*/ 0 w 1104"/>
              <a:gd name="T1" fmla="*/ 0 h 721"/>
              <a:gd name="T2" fmla="*/ 0 w 1104"/>
              <a:gd name="T3" fmla="*/ 793750 h 721"/>
              <a:gd name="T4" fmla="*/ 1397000 w 1104"/>
              <a:gd name="T5" fmla="*/ 79375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721">
                <a:moveTo>
                  <a:pt x="0" y="0"/>
                </a:moveTo>
                <a:lnTo>
                  <a:pt x="0" y="721"/>
                </a:lnTo>
                <a:lnTo>
                  <a:pt x="1104" y="72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633913" y="4073525"/>
            <a:ext cx="758825" cy="1727200"/>
          </a:xfrm>
          <a:custGeom>
            <a:avLst/>
            <a:gdLst>
              <a:gd name="T0" fmla="*/ 403225 w 478"/>
              <a:gd name="T1" fmla="*/ 1082 h 1597"/>
              <a:gd name="T2" fmla="*/ 6350 w 478"/>
              <a:gd name="T3" fmla="*/ 0 h 1597"/>
              <a:gd name="T4" fmla="*/ 0 w 478"/>
              <a:gd name="T5" fmla="*/ 1465470 h 1597"/>
              <a:gd name="T6" fmla="*/ 758825 w 478"/>
              <a:gd name="T7" fmla="*/ 1465470 h 1597"/>
              <a:gd name="T8" fmla="*/ 755650 w 478"/>
              <a:gd name="T9" fmla="*/ 1727200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1597">
                <a:moveTo>
                  <a:pt x="254" y="1"/>
                </a:moveTo>
                <a:lnTo>
                  <a:pt x="4" y="0"/>
                </a:lnTo>
                <a:lnTo>
                  <a:pt x="0" y="1355"/>
                </a:lnTo>
                <a:lnTo>
                  <a:pt x="478" y="1355"/>
                </a:lnTo>
                <a:lnTo>
                  <a:pt x="476" y="159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 flipH="1">
            <a:off x="5792788" y="5259388"/>
            <a:ext cx="1587" cy="542925"/>
          </a:xfrm>
          <a:custGeom>
            <a:avLst/>
            <a:gdLst>
              <a:gd name="T0" fmla="*/ 0 w 1"/>
              <a:gd name="T1" fmla="*/ 0 h 494"/>
              <a:gd name="T2" fmla="*/ 0 w 1"/>
              <a:gd name="T3" fmla="*/ 542925 h 4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94">
                <a:moveTo>
                  <a:pt x="0" y="0"/>
                </a:moveTo>
                <a:lnTo>
                  <a:pt x="0" y="49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6245225" y="5270500"/>
            <a:ext cx="1347788" cy="830263"/>
          </a:xfrm>
          <a:custGeom>
            <a:avLst/>
            <a:gdLst>
              <a:gd name="T0" fmla="*/ 1347788 w 1110"/>
              <a:gd name="T1" fmla="*/ 0 h 816"/>
              <a:gd name="T2" fmla="*/ 1347788 w 1110"/>
              <a:gd name="T3" fmla="*/ 830263 h 816"/>
              <a:gd name="T4" fmla="*/ 0 w 1110"/>
              <a:gd name="T5" fmla="*/ 830263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0" h="816">
                <a:moveTo>
                  <a:pt x="1110" y="0"/>
                </a:moveTo>
                <a:lnTo>
                  <a:pt x="1110" y="816"/>
                </a:lnTo>
                <a:lnTo>
                  <a:pt x="0" y="81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5360988" y="4275138"/>
            <a:ext cx="122237" cy="500062"/>
          </a:xfrm>
          <a:custGeom>
            <a:avLst/>
            <a:gdLst>
              <a:gd name="T0" fmla="*/ 0 w 1"/>
              <a:gd name="T1" fmla="*/ 500062 h 435"/>
              <a:gd name="T2" fmla="*/ 0 w 1"/>
              <a:gd name="T3" fmla="*/ 0 h 4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35">
                <a:moveTo>
                  <a:pt x="0" y="43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5788025" y="4289425"/>
            <a:ext cx="1588" cy="479425"/>
          </a:xfrm>
          <a:custGeom>
            <a:avLst/>
            <a:gdLst>
              <a:gd name="T0" fmla="*/ 0 w 1"/>
              <a:gd name="T1" fmla="*/ 0 h 429"/>
              <a:gd name="T2" fmla="*/ 1588 w 1"/>
              <a:gd name="T3" fmla="*/ 479425 h 4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9">
                <a:moveTo>
                  <a:pt x="0" y="0"/>
                </a:moveTo>
                <a:lnTo>
                  <a:pt x="1" y="42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784850" y="4578350"/>
            <a:ext cx="925513" cy="1366838"/>
          </a:xfrm>
          <a:custGeom>
            <a:avLst/>
            <a:gdLst>
              <a:gd name="T0" fmla="*/ 0 w 583"/>
              <a:gd name="T1" fmla="*/ 0 h 1299"/>
              <a:gd name="T2" fmla="*/ 925513 w 583"/>
              <a:gd name="T3" fmla="*/ 0 h 1299"/>
              <a:gd name="T4" fmla="*/ 925513 w 583"/>
              <a:gd name="T5" fmla="*/ 1363681 h 1299"/>
              <a:gd name="T6" fmla="*/ 454025 w 583"/>
              <a:gd name="T7" fmla="*/ 1366838 h 12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3" h="1299">
                <a:moveTo>
                  <a:pt x="0" y="0"/>
                </a:moveTo>
                <a:lnTo>
                  <a:pt x="583" y="0"/>
                </a:lnTo>
                <a:lnTo>
                  <a:pt x="583" y="1296"/>
                </a:lnTo>
                <a:lnTo>
                  <a:pt x="286" y="129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546350" y="4762500"/>
            <a:ext cx="1789113" cy="503238"/>
            <a:chOff x="0" y="0"/>
            <a:chExt cx="2818" cy="794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918" y="0"/>
              <a:ext cx="1901" cy="79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03" y="160"/>
              <a:ext cx="1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sz="2000" b="1">
                  <a:latin typeface="宋体" charset="-122"/>
                </a:rPr>
                <a:t>输入设备</a:t>
              </a: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405"/>
              <a:ext cx="907" cy="1"/>
            </a:xfrm>
            <a:custGeom>
              <a:avLst/>
              <a:gdLst>
                <a:gd name="T0" fmla="*/ 0 w 536"/>
                <a:gd name="T1" fmla="*/ 1 h 1"/>
                <a:gd name="T2" fmla="*/ 907 w 5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Freeform 30"/>
          <p:cNvSpPr>
            <a:spLocks/>
          </p:cNvSpPr>
          <p:nvPr/>
        </p:nvSpPr>
        <p:spPr bwMode="auto">
          <a:xfrm flipV="1">
            <a:off x="4352925" y="5010150"/>
            <a:ext cx="647700" cy="0"/>
          </a:xfrm>
          <a:custGeom>
            <a:avLst/>
            <a:gdLst>
              <a:gd name="T0" fmla="*/ 0 w 650"/>
              <a:gd name="T1" fmla="*/ 0 h 1"/>
              <a:gd name="T2" fmla="*/ 647700 w 65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0" h="1">
                <a:moveTo>
                  <a:pt x="0" y="0"/>
                </a:moveTo>
                <a:lnTo>
                  <a:pt x="65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6272213" y="5008563"/>
            <a:ext cx="619125" cy="1587"/>
          </a:xfrm>
          <a:custGeom>
            <a:avLst/>
            <a:gdLst>
              <a:gd name="T0" fmla="*/ 0 w 660"/>
              <a:gd name="T1" fmla="*/ 0 h 1"/>
              <a:gd name="T2" fmla="*/ 619125 w 66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0" h="1">
                <a:moveTo>
                  <a:pt x="0" y="0"/>
                </a:moveTo>
                <a:lnTo>
                  <a:pt x="66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6894513" y="4778375"/>
            <a:ext cx="1887537" cy="473075"/>
            <a:chOff x="0" y="0"/>
            <a:chExt cx="2972" cy="744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2038" cy="7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32" y="133"/>
              <a:ext cx="1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sz="2000" b="1">
                  <a:latin typeface="宋体" charset="-122"/>
                </a:rPr>
                <a:t>输出设备</a:t>
              </a: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2052" y="381"/>
              <a:ext cx="921" cy="2"/>
            </a:xfrm>
            <a:custGeom>
              <a:avLst/>
              <a:gdLst>
                <a:gd name="T0" fmla="*/ 0 w 368"/>
                <a:gd name="T1" fmla="*/ 0 h 1"/>
                <a:gd name="T2" fmla="*/ 921 w 36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1650" y="36195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2400" b="1">
                <a:solidFill>
                  <a:srgbClr val="E41908"/>
                </a:solidFill>
                <a:latin typeface="宋体" charset="-122"/>
              </a:rPr>
              <a:t>存储程序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6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679</Words>
  <PresentationFormat>全屏显示(4:3)</PresentationFormat>
  <Paragraphs>163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102</cp:revision>
  <dcterms:created xsi:type="dcterms:W3CDTF">2019-07-28T09:03:39Z</dcterms:created>
  <dcterms:modified xsi:type="dcterms:W3CDTF">2019-08-25T23:36:37Z</dcterms:modified>
</cp:coreProperties>
</file>