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75" r:id="rId15"/>
    <p:sldId id="268" r:id="rId16"/>
    <p:sldId id="269" r:id="rId17"/>
    <p:sldId id="270" r:id="rId18"/>
    <p:sldId id="271" r:id="rId19"/>
    <p:sldId id="272" r:id="rId20"/>
    <p:sldId id="273" r:id="rId21"/>
    <p:sldId id="274" r:id="rId22"/>
    <p:sldId id="302" r:id="rId23"/>
    <p:sldId id="303" r:id="rId24"/>
    <p:sldId id="304" r:id="rId25"/>
    <p:sldId id="305" r:id="rId26"/>
    <p:sldId id="306" r:id="rId27"/>
    <p:sldId id="277" r:id="rId28"/>
    <p:sldId id="307" r:id="rId29"/>
    <p:sldId id="308"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34D"/>
    <a:srgbClr val="151B9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11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7.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98A63-E330-4175-B283-37BAC5B3D569}" type="datetimeFigureOut">
              <a:rPr lang="zh-CN" altLang="en-US" smtClean="0"/>
              <a:t>2019/9/1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547FF4-6330-4748-A7C6-862007049BF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2547FF4-6330-4748-A7C6-862007049BF1}" type="slidenum">
              <a:rPr lang="zh-CN" altLang="en-US" smtClean="0"/>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893C600-96AD-4D3C-AA51-8F2752C04AC7}" type="datetimeFigureOut">
              <a:rPr lang="zh-CN" altLang="en-US"/>
              <a:pPr>
                <a:defRPr/>
              </a:pPr>
              <a:t>2019/9/1</a:t>
            </a:fld>
            <a:endParaRPr lang="zh-CN" altLang="en-US"/>
          </a:p>
        </p:txBody>
      </p:sp>
      <p:sp>
        <p:nvSpPr>
          <p:cNvPr id="5" name="页脚占位符 4"/>
          <p:cNvSpPr>
            <a:spLocks noGrp="1"/>
          </p:cNvSpPr>
          <p:nvPr>
            <p:ph type="ftr" sz="quarter" idx="11"/>
          </p:nvPr>
        </p:nvSpPr>
        <p:spPr/>
        <p:txBody>
          <a:bodyPr/>
          <a:lstStyle>
            <a:lvl1pPr>
              <a:defRPr b="1">
                <a:solidFill>
                  <a:srgbClr val="002060"/>
                </a:solidFill>
              </a:defRPr>
            </a:lvl1pPr>
          </a:lstStyle>
          <a:p>
            <a:pPr>
              <a:defRPr/>
            </a:pPr>
            <a:r>
              <a:rPr lang="zh-CN" altLang="en-US" dirty="0" smtClean="0"/>
              <a:t>山东科技大学信息系杨晓东</a:t>
            </a: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CA0D4FDD-0FA8-4073-A9E4-0D455DAC54C3}" type="slidenum">
              <a:rPr lang="zh-CN" altLang="en-US"/>
              <a:pPr>
                <a:defRPr/>
              </a:pPr>
              <a:t>‹#›</a:t>
            </a:fld>
            <a:endParaRPr lang="zh-CN" altLang="en-US"/>
          </a:p>
        </p:txBody>
      </p:sp>
      <p:sp>
        <p:nvSpPr>
          <p:cNvPr id="7" name="TextBox 6"/>
          <p:cNvSpPr txBox="1"/>
          <p:nvPr userDrawn="1"/>
        </p:nvSpPr>
        <p:spPr>
          <a:xfrm>
            <a:off x="6072198" y="5000636"/>
            <a:ext cx="2500330" cy="338554"/>
          </a:xfrm>
          <a:prstGeom prst="rect">
            <a:avLst/>
          </a:prstGeom>
          <a:noFill/>
        </p:spPr>
        <p:txBody>
          <a:bodyPr wrap="square" rtlCol="0">
            <a:spAutoFit/>
          </a:bodyPr>
          <a:lstStyle/>
          <a:p>
            <a:r>
              <a:rPr lang="en-US" altLang="zh-CN" sz="1600" b="1" kern="1200" dirty="0" smtClean="0">
                <a:solidFill>
                  <a:srgbClr val="7030A0"/>
                </a:solidFill>
                <a:latin typeface="Arial" charset="0"/>
                <a:ea typeface="宋体" charset="-122"/>
                <a:cs typeface="+mn-cs"/>
              </a:rPr>
              <a:t>sdustyxd@163.com</a:t>
            </a:r>
            <a:endParaRPr lang="zh-CN" altLang="en-US" sz="1600" b="1" kern="1200" dirty="0" smtClean="0">
              <a:solidFill>
                <a:srgbClr val="7030A0"/>
              </a:solidFill>
              <a:latin typeface="Arial" charset="0"/>
              <a:ea typeface="宋体" charset="-122"/>
              <a:cs typeface="+mn-cs"/>
            </a:endParaRPr>
          </a:p>
        </p:txBody>
      </p:sp>
      <p:sp>
        <p:nvSpPr>
          <p:cNvPr id="8" name="TextBox 7"/>
          <p:cNvSpPr txBox="1"/>
          <p:nvPr userDrawn="1"/>
        </p:nvSpPr>
        <p:spPr>
          <a:xfrm>
            <a:off x="6080511" y="4643446"/>
            <a:ext cx="2500330" cy="338554"/>
          </a:xfrm>
          <a:prstGeom prst="rect">
            <a:avLst/>
          </a:prstGeom>
          <a:noFill/>
        </p:spPr>
        <p:txBody>
          <a:bodyPr wrap="square" rtlCol="0">
            <a:spAutoFit/>
          </a:bodyPr>
          <a:lstStyle/>
          <a:p>
            <a:r>
              <a:rPr lang="zh-CN" altLang="en-US" sz="1600" b="1" dirty="0" smtClean="0">
                <a:solidFill>
                  <a:srgbClr val="7030A0"/>
                </a:solidFill>
              </a:rPr>
              <a:t>山东科技大学杨晓东</a:t>
            </a:r>
            <a:endParaRPr lang="zh-CN" altLang="en-US" sz="1600" b="1" dirty="0">
              <a:solidFill>
                <a:srgbClr val="7030A0"/>
              </a:solidFill>
            </a:endParaRPr>
          </a:p>
        </p:txBody>
      </p:sp>
      <p:sp>
        <p:nvSpPr>
          <p:cNvPr id="9" name="TextBox 8"/>
          <p:cNvSpPr txBox="1"/>
          <p:nvPr userDrawn="1"/>
        </p:nvSpPr>
        <p:spPr>
          <a:xfrm>
            <a:off x="6102071" y="5345684"/>
            <a:ext cx="2500330" cy="338554"/>
          </a:xfrm>
          <a:prstGeom prst="rect">
            <a:avLst/>
          </a:prstGeom>
          <a:noFill/>
        </p:spPr>
        <p:txBody>
          <a:bodyPr wrap="square" rtlCol="0">
            <a:spAutoFit/>
          </a:bodyPr>
          <a:lstStyle/>
          <a:p>
            <a:pPr algn="l" rtl="0" fontAlgn="base">
              <a:spcBef>
                <a:spcPct val="0"/>
              </a:spcBef>
              <a:spcAft>
                <a:spcPct val="0"/>
              </a:spcAft>
            </a:pPr>
            <a:r>
              <a:rPr lang="en-US" altLang="zh-CN" sz="1600" b="1" kern="1200" dirty="0" smtClean="0">
                <a:solidFill>
                  <a:srgbClr val="7030A0"/>
                </a:solidFill>
                <a:latin typeface="Arial" charset="0"/>
                <a:ea typeface="宋体" charset="-122"/>
                <a:cs typeface="+mn-cs"/>
              </a:rPr>
              <a:t>QQ</a:t>
            </a:r>
            <a:r>
              <a:rPr lang="zh-CN" altLang="en-US" sz="1600" b="1" kern="1200" dirty="0" smtClean="0">
                <a:solidFill>
                  <a:srgbClr val="7030A0"/>
                </a:solidFill>
                <a:latin typeface="Arial" charset="0"/>
                <a:ea typeface="宋体" charset="-122"/>
                <a:cs typeface="+mn-cs"/>
              </a:rPr>
              <a:t>：</a:t>
            </a:r>
            <a:r>
              <a:rPr lang="en-US" altLang="zh-CN" sz="1600" b="1" kern="1200" dirty="0" smtClean="0">
                <a:solidFill>
                  <a:srgbClr val="7030A0"/>
                </a:solidFill>
                <a:latin typeface="Arial" charset="0"/>
                <a:ea typeface="宋体" charset="-122"/>
                <a:cs typeface="+mn-cs"/>
              </a:rPr>
              <a:t>124998396</a:t>
            </a:r>
            <a:endParaRPr lang="zh-CN" altLang="en-US" sz="1600" b="1" kern="1200" dirty="0" smtClean="0">
              <a:solidFill>
                <a:srgbClr val="7030A0"/>
              </a:solidFill>
              <a:latin typeface="Arial" charset="0"/>
              <a:ea typeface="宋体" charset="-122"/>
              <a:cs typeface="+mn-cs"/>
            </a:endParaRPr>
          </a:p>
        </p:txBody>
      </p:sp>
      <p:sp>
        <p:nvSpPr>
          <p:cNvPr id="10" name="TextBox 9"/>
          <p:cNvSpPr txBox="1"/>
          <p:nvPr userDrawn="1"/>
        </p:nvSpPr>
        <p:spPr>
          <a:xfrm>
            <a:off x="6127010" y="5656375"/>
            <a:ext cx="2500330" cy="338554"/>
          </a:xfrm>
          <a:prstGeom prst="rect">
            <a:avLst/>
          </a:prstGeom>
          <a:noFill/>
        </p:spPr>
        <p:txBody>
          <a:bodyPr wrap="square" rtlCol="0">
            <a:spAutoFit/>
          </a:bodyPr>
          <a:lstStyle/>
          <a:p>
            <a:r>
              <a:rPr lang="en-US" altLang="zh-CN" sz="1600" b="1" kern="1200" dirty="0" smtClean="0">
                <a:solidFill>
                  <a:srgbClr val="7030A0"/>
                </a:solidFill>
                <a:latin typeface="Arial" charset="0"/>
                <a:ea typeface="宋体" charset="-122"/>
                <a:cs typeface="+mn-cs"/>
              </a:rPr>
              <a:t>Phone:18660860091</a:t>
            </a:r>
            <a:endParaRPr lang="zh-CN" altLang="en-US" sz="1600" b="1" kern="1200" dirty="0" smtClean="0">
              <a:solidFill>
                <a:srgbClr val="7030A0"/>
              </a:solidFill>
              <a:latin typeface="Arial" charset="0"/>
              <a:ea typeface="宋体"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图片 4" descr="timg.jpg"/>
          <p:cNvPicPr>
            <a:picLocks noChangeAspect="1"/>
          </p:cNvPicPr>
          <p:nvPr userDrawn="1"/>
        </p:nvPicPr>
        <p:blipFill>
          <a:blip r:embed="rId2"/>
          <a:srcRect/>
          <a:stretch>
            <a:fillRect/>
          </a:stretch>
        </p:blipFill>
        <p:spPr bwMode="auto">
          <a:xfrm>
            <a:off x="0" y="0"/>
            <a:ext cx="500063" cy="500063"/>
          </a:xfrm>
          <a:prstGeom prst="rect">
            <a:avLst/>
          </a:prstGeom>
          <a:noFill/>
          <a:ln w="9525">
            <a:noFill/>
            <a:miter lim="800000"/>
            <a:headEnd/>
            <a:tailEnd/>
          </a:ln>
        </p:spPr>
      </p:pic>
      <p:sp>
        <p:nvSpPr>
          <p:cNvPr id="3" name="Text Box 8"/>
          <p:cNvSpPr txBox="1">
            <a:spLocks noChangeArrowheads="1"/>
          </p:cNvSpPr>
          <p:nvPr userDrawn="1"/>
        </p:nvSpPr>
        <p:spPr bwMode="auto">
          <a:xfrm>
            <a:off x="395288" y="0"/>
            <a:ext cx="3673475" cy="457200"/>
          </a:xfrm>
          <a:prstGeom prst="rect">
            <a:avLst/>
          </a:prstGeom>
          <a:noFill/>
          <a:ln w="9525">
            <a:noFill/>
            <a:miter lim="800000"/>
            <a:headEnd type="none" w="sm" len="sm"/>
            <a:tailEnd type="none" w="sm" len="sm"/>
          </a:ln>
          <a:effectLst/>
        </p:spPr>
        <p:txBody>
          <a:bodyPr>
            <a:spAutoFit/>
          </a:bodyPr>
          <a:lstStyle/>
          <a:p>
            <a:pPr>
              <a:spcBef>
                <a:spcPct val="50000"/>
              </a:spcBef>
              <a:defRPr/>
            </a:pPr>
            <a:r>
              <a:rPr lang="zh-CN" altLang="en-US" sz="2400" dirty="0" smtClean="0">
                <a:ea typeface="方正舒体" pitchFamily="2" charset="-122"/>
              </a:rPr>
              <a:t>第</a:t>
            </a:r>
            <a:r>
              <a:rPr lang="en-US" altLang="zh-CN" sz="2400" dirty="0" smtClean="0">
                <a:ea typeface="方正舒体" pitchFamily="2" charset="-122"/>
              </a:rPr>
              <a:t>2</a:t>
            </a:r>
            <a:r>
              <a:rPr lang="zh-CN" altLang="en-US" sz="2400" dirty="0" smtClean="0">
                <a:ea typeface="方正舒体" pitchFamily="2" charset="-122"/>
              </a:rPr>
              <a:t>章  运算方法与运算器</a:t>
            </a:r>
            <a:endParaRPr lang="zh-CN" altLang="en-US" sz="2400" dirty="0">
              <a:ea typeface="方正舒体" pitchFamily="2" charset="-122"/>
            </a:endParaRPr>
          </a:p>
        </p:txBody>
      </p:sp>
      <p:pic>
        <p:nvPicPr>
          <p:cNvPr id="4" name="Picture 9" descr="GIF-395"/>
          <p:cNvPicPr>
            <a:picLocks noChangeAspect="1" noChangeArrowheads="1" noCrop="1"/>
          </p:cNvPicPr>
          <p:nvPr userDrawn="1"/>
        </p:nvPicPr>
        <p:blipFill>
          <a:blip r:embed="rId3"/>
          <a:srcRect/>
          <a:stretch>
            <a:fillRect/>
          </a:stretch>
        </p:blipFill>
        <p:spPr bwMode="auto">
          <a:xfrm>
            <a:off x="0" y="493713"/>
            <a:ext cx="3708400" cy="79375"/>
          </a:xfrm>
          <a:prstGeom prst="rect">
            <a:avLst/>
          </a:prstGeom>
          <a:noFill/>
          <a:ln w="9525">
            <a:noFill/>
            <a:miter lim="800000"/>
            <a:headEnd/>
            <a:tailEnd/>
          </a:ln>
        </p:spPr>
      </p:pic>
      <p:pic>
        <p:nvPicPr>
          <p:cNvPr id="5" name="Picture 10" descr="GIF-448"/>
          <p:cNvPicPr>
            <a:picLocks noChangeAspect="1" noChangeArrowheads="1" noCrop="1"/>
          </p:cNvPicPr>
          <p:nvPr userDrawn="1"/>
        </p:nvPicPr>
        <p:blipFill>
          <a:blip r:embed="rId4"/>
          <a:srcRect/>
          <a:stretch>
            <a:fillRect/>
          </a:stretch>
        </p:blipFill>
        <p:spPr bwMode="auto">
          <a:xfrm>
            <a:off x="8001000" y="0"/>
            <a:ext cx="1143000" cy="814388"/>
          </a:xfrm>
          <a:prstGeom prst="rect">
            <a:avLst/>
          </a:prstGeom>
          <a:noFill/>
          <a:ln w="9525">
            <a:noFill/>
            <a:miter lim="800000"/>
            <a:headEnd/>
            <a:tailEnd/>
          </a:ln>
        </p:spPr>
      </p:pic>
      <p:sp>
        <p:nvSpPr>
          <p:cNvPr id="6" name="日期占位符 1"/>
          <p:cNvSpPr>
            <a:spLocks noGrp="1"/>
          </p:cNvSpPr>
          <p:nvPr>
            <p:ph type="dt" sz="half" idx="10"/>
          </p:nvPr>
        </p:nvSpPr>
        <p:spPr/>
        <p:txBody>
          <a:bodyPr/>
          <a:lstStyle>
            <a:lvl1pPr>
              <a:defRPr/>
            </a:lvl1pPr>
          </a:lstStyle>
          <a:p>
            <a:pPr>
              <a:defRPr/>
            </a:pPr>
            <a:fld id="{46F3E137-6319-42AA-8BCF-B3D1725CE8D2}" type="datetimeFigureOut">
              <a:rPr lang="zh-CN" altLang="en-US"/>
              <a:pPr>
                <a:defRPr/>
              </a:pPr>
              <a:t>2019/9/1</a:t>
            </a:fld>
            <a:endParaRPr lang="zh-CN" altLang="en-US"/>
          </a:p>
        </p:txBody>
      </p:sp>
      <p:sp>
        <p:nvSpPr>
          <p:cNvPr id="7"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F55A4409-D7AC-4DA3-B961-FE4FFB969A7A}"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gif"/><Relationship Id="rId5" Type="http://schemas.openxmlformats.org/officeDocument/2006/relationships/image" Target="../media/image2.gif"/><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68313" y="26035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515CC83-FE37-4D7E-A57E-88BE597BD1F9}" type="datetimeFigureOut">
              <a:rPr lang="zh-CN" altLang="en-US"/>
              <a:pPr>
                <a:defRPr/>
              </a:pPr>
              <a:t>2019/9/1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0874D41-E86E-4B97-8CD3-A3B46639C042}" type="slidenum">
              <a:rPr lang="zh-CN" altLang="en-US"/>
              <a:pPr>
                <a:defRPr/>
              </a:pPr>
              <a:t>‹#›</a:t>
            </a:fld>
            <a:endParaRPr lang="zh-CN" altLang="en-US"/>
          </a:p>
        </p:txBody>
      </p:sp>
      <p:pic>
        <p:nvPicPr>
          <p:cNvPr id="1031" name="图片 4" descr="timg.jpg"/>
          <p:cNvPicPr>
            <a:picLocks noChangeAspect="1"/>
          </p:cNvPicPr>
          <p:nvPr userDrawn="1"/>
        </p:nvPicPr>
        <p:blipFill>
          <a:blip r:embed="rId4"/>
          <a:srcRect/>
          <a:stretch>
            <a:fillRect/>
          </a:stretch>
        </p:blipFill>
        <p:spPr bwMode="auto">
          <a:xfrm>
            <a:off x="0" y="0"/>
            <a:ext cx="500063" cy="500063"/>
          </a:xfrm>
          <a:prstGeom prst="rect">
            <a:avLst/>
          </a:prstGeom>
          <a:noFill/>
          <a:ln w="9525">
            <a:noFill/>
            <a:miter lim="800000"/>
            <a:headEnd/>
            <a:tailEnd/>
          </a:ln>
        </p:spPr>
      </p:pic>
      <p:sp>
        <p:nvSpPr>
          <p:cNvPr id="1032" name="Text Box 8"/>
          <p:cNvSpPr txBox="1">
            <a:spLocks noChangeArrowheads="1"/>
          </p:cNvSpPr>
          <p:nvPr userDrawn="1"/>
        </p:nvSpPr>
        <p:spPr bwMode="auto">
          <a:xfrm>
            <a:off x="395288" y="0"/>
            <a:ext cx="3673475" cy="457200"/>
          </a:xfrm>
          <a:prstGeom prst="rect">
            <a:avLst/>
          </a:prstGeom>
          <a:noFill/>
          <a:ln w="9525">
            <a:noFill/>
            <a:miter lim="800000"/>
            <a:headEnd type="none" w="sm" len="sm"/>
            <a:tailEnd type="none" w="sm" len="sm"/>
          </a:ln>
          <a:effectLst/>
        </p:spPr>
        <p:txBody>
          <a:bodyPr>
            <a:spAutoFit/>
          </a:bodyPr>
          <a:lstStyle/>
          <a:p>
            <a:pPr>
              <a:spcBef>
                <a:spcPct val="50000"/>
              </a:spcBef>
              <a:defRPr/>
            </a:pPr>
            <a:r>
              <a:rPr lang="zh-CN" altLang="en-US" sz="2400" dirty="0" smtClean="0">
                <a:ea typeface="方正舒体" pitchFamily="2" charset="-122"/>
              </a:rPr>
              <a:t>第</a:t>
            </a:r>
            <a:r>
              <a:rPr lang="en-US" altLang="zh-CN" sz="2400" dirty="0" smtClean="0">
                <a:ea typeface="方正舒体" pitchFamily="2" charset="-122"/>
              </a:rPr>
              <a:t>2</a:t>
            </a:r>
            <a:r>
              <a:rPr lang="zh-CN" altLang="en-US" sz="2400" dirty="0" smtClean="0">
                <a:ea typeface="方正舒体" pitchFamily="2" charset="-122"/>
              </a:rPr>
              <a:t>章  运算方法与运算器</a:t>
            </a:r>
            <a:endParaRPr lang="zh-CN" altLang="en-US" sz="2400" dirty="0">
              <a:ea typeface="方正舒体" pitchFamily="2" charset="-122"/>
            </a:endParaRPr>
          </a:p>
        </p:txBody>
      </p:sp>
      <p:pic>
        <p:nvPicPr>
          <p:cNvPr id="1033" name="Picture 9" descr="GIF-395"/>
          <p:cNvPicPr>
            <a:picLocks noChangeAspect="1" noChangeArrowheads="1" noCrop="1"/>
          </p:cNvPicPr>
          <p:nvPr userDrawn="1"/>
        </p:nvPicPr>
        <p:blipFill>
          <a:blip r:embed="rId5"/>
          <a:srcRect/>
          <a:stretch>
            <a:fillRect/>
          </a:stretch>
        </p:blipFill>
        <p:spPr bwMode="auto">
          <a:xfrm>
            <a:off x="0" y="469900"/>
            <a:ext cx="3708400" cy="79375"/>
          </a:xfrm>
          <a:prstGeom prst="rect">
            <a:avLst/>
          </a:prstGeom>
          <a:noFill/>
          <a:ln w="9525">
            <a:noFill/>
            <a:miter lim="800000"/>
            <a:headEnd/>
            <a:tailEnd/>
          </a:ln>
        </p:spPr>
      </p:pic>
      <p:pic>
        <p:nvPicPr>
          <p:cNvPr id="1034" name="Picture 10" descr="GIF-448"/>
          <p:cNvPicPr>
            <a:picLocks noChangeAspect="1" noChangeArrowheads="1" noCrop="1"/>
          </p:cNvPicPr>
          <p:nvPr userDrawn="1"/>
        </p:nvPicPr>
        <p:blipFill>
          <a:blip r:embed="rId6"/>
          <a:srcRect/>
          <a:stretch>
            <a:fillRect/>
          </a:stretch>
        </p:blipFill>
        <p:spPr bwMode="auto">
          <a:xfrm>
            <a:off x="8001000" y="0"/>
            <a:ext cx="1143000" cy="814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2.4.sw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2.5.sw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2.7.sw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12.bin"/><Relationship Id="rId4" Type="http://schemas.openxmlformats.org/officeDocument/2006/relationships/image" Target="file:///D:\jinerwork\&#32452;&#25104;\&#30333;&#20013;&#33521;&#29256;&#25913;&#32534;\Chap02\Images\2.5.gif" TargetMode="Externa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 Id="rId9" Type="http://schemas.openxmlformats.org/officeDocument/2006/relationships/oleObject" Target="../embeddings/oleObject19.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0.jpeg"/></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2.12.swf" TargetMode="External"/><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2.13.swf"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矩形 3"/>
          <p:cNvSpPr>
            <a:spLocks noChangeArrowheads="1"/>
          </p:cNvSpPr>
          <p:nvPr/>
        </p:nvSpPr>
        <p:spPr bwMode="auto">
          <a:xfrm>
            <a:off x="1285877" y="2286000"/>
            <a:ext cx="6429395" cy="769938"/>
          </a:xfrm>
          <a:prstGeom prst="rect">
            <a:avLst/>
          </a:prstGeom>
          <a:noFill/>
          <a:ln w="9525">
            <a:noFill/>
            <a:miter lim="800000"/>
            <a:headEnd/>
            <a:tailEnd/>
          </a:ln>
        </p:spPr>
        <p:txBody>
          <a:bodyPr wrap="square">
            <a:spAutoFit/>
          </a:bodyPr>
          <a:lstStyle/>
          <a:p>
            <a:r>
              <a:rPr lang="zh-CN" altLang="en-US" sz="4400" dirty="0">
                <a:solidFill>
                  <a:srgbClr val="FF0000"/>
                </a:solidFill>
                <a:latin typeface="微软雅黑" pitchFamily="34" charset="-122"/>
                <a:ea typeface="微软雅黑" pitchFamily="34" charset="-122"/>
              </a:rPr>
              <a:t>第</a:t>
            </a:r>
            <a:r>
              <a:rPr lang="en-US" altLang="zh-CN" sz="4400" dirty="0">
                <a:solidFill>
                  <a:srgbClr val="FF0000"/>
                </a:solidFill>
                <a:latin typeface="微软雅黑" pitchFamily="34" charset="-122"/>
                <a:ea typeface="微软雅黑" pitchFamily="34" charset="-122"/>
              </a:rPr>
              <a:t>2</a:t>
            </a:r>
            <a:r>
              <a:rPr lang="zh-CN" altLang="en-US" sz="4400" dirty="0">
                <a:solidFill>
                  <a:srgbClr val="FF0000"/>
                </a:solidFill>
                <a:latin typeface="微软雅黑" pitchFamily="34" charset="-122"/>
                <a:ea typeface="微软雅黑" pitchFamily="34" charset="-122"/>
              </a:rPr>
              <a:t>章  运算方法和运算器</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2132" y="71414"/>
            <a:ext cx="2786082" cy="523220"/>
          </a:xfrm>
          <a:prstGeom prst="rect">
            <a:avLst/>
          </a:prstGeom>
          <a:noFill/>
        </p:spPr>
        <p:txBody>
          <a:bodyPr wrap="square" rtlCol="0">
            <a:spAutoFit/>
          </a:bodyPr>
          <a:lstStyle/>
          <a:p>
            <a:r>
              <a:rPr lang="en-US" altLang="zh-CN" sz="2800" b="1" dirty="0" smtClean="0">
                <a:solidFill>
                  <a:srgbClr val="FF0000"/>
                </a:solidFill>
              </a:rPr>
              <a:t>2.2</a:t>
            </a:r>
            <a:r>
              <a:rPr lang="zh-CN" altLang="en-US" sz="2800" b="1" dirty="0" smtClean="0">
                <a:solidFill>
                  <a:srgbClr val="FF0000"/>
                </a:solidFill>
              </a:rPr>
              <a:t>定点数运算</a:t>
            </a:r>
            <a:endParaRPr lang="zh-CN" altLang="en-US" sz="2800" b="1" dirty="0">
              <a:solidFill>
                <a:srgbClr val="FF0000"/>
              </a:solidFill>
            </a:endParaRPr>
          </a:p>
        </p:txBody>
      </p:sp>
      <p:sp>
        <p:nvSpPr>
          <p:cNvPr id="4" name="TextBox 11"/>
          <p:cNvSpPr txBox="1">
            <a:spLocks noChangeArrowheads="1"/>
          </p:cNvSpPr>
          <p:nvPr/>
        </p:nvSpPr>
        <p:spPr bwMode="auto">
          <a:xfrm>
            <a:off x="428625" y="714375"/>
            <a:ext cx="3000367" cy="584775"/>
          </a:xfrm>
          <a:prstGeom prst="rect">
            <a:avLst/>
          </a:prstGeom>
          <a:noFill/>
          <a:ln w="9525">
            <a:noFill/>
            <a:miter lim="800000"/>
            <a:headEnd/>
            <a:tailEnd/>
          </a:ln>
        </p:spPr>
        <p:txBody>
          <a:bodyPr wrap="square">
            <a:spAutoFit/>
          </a:bodyPr>
          <a:lstStyle/>
          <a:p>
            <a:r>
              <a:rPr lang="en-US" altLang="zh-CN" sz="3200" b="1" dirty="0" smtClean="0">
                <a:solidFill>
                  <a:srgbClr val="151B93"/>
                </a:solidFill>
                <a:latin typeface="Calibri" pitchFamily="34" charset="0"/>
              </a:rPr>
              <a:t>1.</a:t>
            </a:r>
            <a:r>
              <a:rPr lang="zh-CN" altLang="en-US" sz="3200" b="1" dirty="0" smtClean="0">
                <a:solidFill>
                  <a:srgbClr val="151B93"/>
                </a:solidFill>
                <a:latin typeface="Calibri" pitchFamily="34" charset="0"/>
              </a:rPr>
              <a:t>补码加法</a:t>
            </a:r>
            <a:endParaRPr lang="zh-CN" altLang="en-US" sz="3200" b="1" dirty="0">
              <a:solidFill>
                <a:srgbClr val="151B93"/>
              </a:solidFill>
              <a:latin typeface="Calibri" pitchFamily="34" charset="0"/>
            </a:endParaRPr>
          </a:p>
        </p:txBody>
      </p:sp>
      <p:sp>
        <p:nvSpPr>
          <p:cNvPr id="5" name="TextBox 4"/>
          <p:cNvSpPr txBox="1"/>
          <p:nvPr/>
        </p:nvSpPr>
        <p:spPr>
          <a:xfrm>
            <a:off x="1000100" y="1500174"/>
            <a:ext cx="2857520" cy="523220"/>
          </a:xfrm>
          <a:prstGeom prst="rect">
            <a:avLst/>
          </a:prstGeom>
          <a:noFill/>
        </p:spPr>
        <p:txBody>
          <a:bodyPr wrap="square" rtlCol="0">
            <a:spAutoFit/>
          </a:bodyPr>
          <a:lstStyle/>
          <a:p>
            <a:r>
              <a:rPr lang="zh-CN" altLang="en-US" sz="2800" b="1" dirty="0" smtClean="0"/>
              <a:t>补码加法公式：</a:t>
            </a:r>
            <a:endParaRPr lang="zh-CN" altLang="en-US" sz="2800" b="1" dirty="0"/>
          </a:p>
        </p:txBody>
      </p:sp>
      <p:sp>
        <p:nvSpPr>
          <p:cNvPr id="6" name="TextBox 5"/>
          <p:cNvSpPr txBox="1"/>
          <p:nvPr/>
        </p:nvSpPr>
        <p:spPr>
          <a:xfrm>
            <a:off x="3730148" y="1500174"/>
            <a:ext cx="4000528" cy="461665"/>
          </a:xfrm>
          <a:prstGeom prst="rect">
            <a:avLst/>
          </a:prstGeom>
          <a:noFill/>
        </p:spPr>
        <p:txBody>
          <a:bodyPr wrap="square" rtlCol="0">
            <a:spAutoFit/>
          </a:bodyPr>
          <a:lstStyle/>
          <a:p>
            <a:r>
              <a:rPr lang="en-US" altLang="zh-CN" sz="2400" dirty="0" smtClean="0"/>
              <a:t>[X]</a:t>
            </a:r>
            <a:r>
              <a:rPr lang="zh-CN" altLang="en-US" sz="2400" baseline="-25000" dirty="0" smtClean="0"/>
              <a:t>补</a:t>
            </a:r>
            <a:r>
              <a:rPr lang="en-US" altLang="zh-CN" sz="2400" dirty="0" smtClean="0"/>
              <a:t>+ [Y]</a:t>
            </a:r>
            <a:r>
              <a:rPr lang="zh-CN" altLang="en-US" sz="2400" baseline="-25000" dirty="0" smtClean="0"/>
              <a:t>补</a:t>
            </a:r>
            <a:r>
              <a:rPr lang="en-US" altLang="zh-CN" sz="2400" dirty="0" smtClean="0"/>
              <a:t>= [X+Y]</a:t>
            </a:r>
            <a:r>
              <a:rPr lang="zh-CN" altLang="en-US" sz="2400" baseline="-25000" dirty="0" smtClean="0"/>
              <a:t>补</a:t>
            </a:r>
          </a:p>
        </p:txBody>
      </p:sp>
      <p:sp>
        <p:nvSpPr>
          <p:cNvPr id="7" name="TextBox 6"/>
          <p:cNvSpPr txBox="1"/>
          <p:nvPr/>
        </p:nvSpPr>
        <p:spPr>
          <a:xfrm>
            <a:off x="1142976" y="2143116"/>
            <a:ext cx="1214446" cy="523220"/>
          </a:xfrm>
          <a:prstGeom prst="rect">
            <a:avLst/>
          </a:prstGeom>
          <a:noFill/>
        </p:spPr>
        <p:txBody>
          <a:bodyPr wrap="square" rtlCol="0">
            <a:spAutoFit/>
          </a:bodyPr>
          <a:lstStyle/>
          <a:p>
            <a:r>
              <a:rPr lang="zh-CN" altLang="en-US" sz="2800" b="1" dirty="0" smtClean="0">
                <a:solidFill>
                  <a:srgbClr val="FF0000"/>
                </a:solidFill>
              </a:rPr>
              <a:t>证明：</a:t>
            </a:r>
            <a:endParaRPr lang="zh-CN" altLang="en-US" sz="2800" b="1" dirty="0">
              <a:solidFill>
                <a:srgbClr val="FF0000"/>
              </a:solidFill>
            </a:endParaRPr>
          </a:p>
        </p:txBody>
      </p:sp>
      <p:sp>
        <p:nvSpPr>
          <p:cNvPr id="8" name="TextBox 7"/>
          <p:cNvSpPr txBox="1"/>
          <p:nvPr/>
        </p:nvSpPr>
        <p:spPr>
          <a:xfrm>
            <a:off x="2571736" y="2000240"/>
            <a:ext cx="4000528" cy="2862322"/>
          </a:xfrm>
          <a:prstGeom prst="rect">
            <a:avLst/>
          </a:prstGeom>
          <a:noFill/>
        </p:spPr>
        <p:txBody>
          <a:bodyPr wrap="square" rtlCol="0">
            <a:spAutoFit/>
          </a:bodyPr>
          <a:lstStyle/>
          <a:p>
            <a:pPr>
              <a:lnSpc>
                <a:spcPct val="150000"/>
              </a:lnSpc>
            </a:pPr>
            <a:r>
              <a:rPr lang="en-US" altLang="zh-CN" sz="2400" dirty="0" smtClean="0"/>
              <a:t>   [X]</a:t>
            </a:r>
            <a:r>
              <a:rPr lang="zh-CN" altLang="en-US" sz="2400" baseline="-25000" dirty="0" smtClean="0"/>
              <a:t>补</a:t>
            </a:r>
            <a:r>
              <a:rPr lang="en-US" altLang="zh-CN" sz="2400" dirty="0" smtClean="0"/>
              <a:t>+ [Y]</a:t>
            </a:r>
            <a:r>
              <a:rPr lang="zh-CN" altLang="en-US" sz="2400" baseline="-25000" dirty="0" smtClean="0"/>
              <a:t>补</a:t>
            </a:r>
            <a:endParaRPr lang="en-US" altLang="zh-CN" sz="2400" baseline="-25000" dirty="0" smtClean="0"/>
          </a:p>
          <a:p>
            <a:pPr>
              <a:lnSpc>
                <a:spcPct val="150000"/>
              </a:lnSpc>
            </a:pPr>
            <a:r>
              <a:rPr lang="en-US" altLang="zh-CN" sz="2400" dirty="0" smtClean="0"/>
              <a:t>=(2</a:t>
            </a:r>
            <a:r>
              <a:rPr lang="en-US" altLang="zh-CN" sz="2400" baseline="30000" dirty="0" smtClean="0"/>
              <a:t>n</a:t>
            </a:r>
            <a:r>
              <a:rPr lang="en-US" altLang="zh-CN" sz="2400" dirty="0" smtClean="0"/>
              <a:t>+X)+(2</a:t>
            </a:r>
            <a:r>
              <a:rPr lang="en-US" altLang="zh-CN" sz="2400" baseline="30000" dirty="0" smtClean="0"/>
              <a:t>n</a:t>
            </a:r>
            <a:r>
              <a:rPr lang="en-US" altLang="zh-CN" sz="2400" dirty="0" smtClean="0"/>
              <a:t>+Y)</a:t>
            </a:r>
          </a:p>
          <a:p>
            <a:pPr>
              <a:lnSpc>
                <a:spcPct val="150000"/>
              </a:lnSpc>
            </a:pPr>
            <a:r>
              <a:rPr lang="en-US" altLang="zh-CN" sz="2400" dirty="0" smtClean="0"/>
              <a:t>=2</a:t>
            </a:r>
            <a:r>
              <a:rPr lang="en-US" altLang="zh-CN" sz="2400" baseline="30000" dirty="0" smtClean="0"/>
              <a:t>n</a:t>
            </a:r>
            <a:r>
              <a:rPr lang="en-US" altLang="zh-CN" sz="2400" dirty="0" smtClean="0"/>
              <a:t>+2</a:t>
            </a:r>
            <a:r>
              <a:rPr lang="en-US" altLang="zh-CN" sz="2400" baseline="30000" dirty="0" smtClean="0"/>
              <a:t>n</a:t>
            </a:r>
            <a:r>
              <a:rPr lang="en-US" altLang="zh-CN" sz="2400" dirty="0" smtClean="0"/>
              <a:t>+(X+Y)</a:t>
            </a:r>
          </a:p>
          <a:p>
            <a:pPr>
              <a:lnSpc>
                <a:spcPct val="150000"/>
              </a:lnSpc>
            </a:pPr>
            <a:r>
              <a:rPr lang="en-US" altLang="zh-CN" sz="2400" dirty="0" smtClean="0"/>
              <a:t>=2</a:t>
            </a:r>
            <a:r>
              <a:rPr lang="en-US" altLang="zh-CN" sz="2400" baseline="30000" dirty="0" smtClean="0"/>
              <a:t>n</a:t>
            </a:r>
            <a:r>
              <a:rPr lang="en-US" altLang="zh-CN" sz="2400" dirty="0" smtClean="0"/>
              <a:t>+(X+Y)</a:t>
            </a:r>
          </a:p>
          <a:p>
            <a:pPr>
              <a:lnSpc>
                <a:spcPct val="150000"/>
              </a:lnSpc>
            </a:pPr>
            <a:r>
              <a:rPr lang="en-US" altLang="zh-CN" sz="2400" dirty="0" smtClean="0"/>
              <a:t>=[X+Y]</a:t>
            </a:r>
            <a:r>
              <a:rPr lang="zh-CN" altLang="en-US" sz="2400" baseline="-25000" dirty="0" smtClean="0"/>
              <a:t>补</a:t>
            </a:r>
          </a:p>
        </p:txBody>
      </p:sp>
      <p:sp>
        <p:nvSpPr>
          <p:cNvPr id="9" name="TextBox 8"/>
          <p:cNvSpPr txBox="1"/>
          <p:nvPr/>
        </p:nvSpPr>
        <p:spPr>
          <a:xfrm>
            <a:off x="928662" y="5000636"/>
            <a:ext cx="7358114" cy="1128579"/>
          </a:xfrm>
          <a:prstGeom prst="rect">
            <a:avLst/>
          </a:prstGeom>
          <a:noFill/>
        </p:spPr>
        <p:txBody>
          <a:bodyPr wrap="square" rtlCol="0">
            <a:spAutoFit/>
          </a:bodyPr>
          <a:lstStyle/>
          <a:p>
            <a:pPr>
              <a:lnSpc>
                <a:spcPct val="150000"/>
              </a:lnSpc>
            </a:pPr>
            <a:r>
              <a:rPr lang="zh-CN" altLang="en-US" sz="2400" b="1" dirty="0" smtClean="0">
                <a:solidFill>
                  <a:srgbClr val="FF0000"/>
                </a:solidFill>
              </a:rPr>
              <a:t>补码加法运算：符号位与数据为一起参加数据运算，只要没溢出，结果就是正确的</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amond(in)">
                                      <p:cBhvr>
                                        <p:cTn id="15" dur="500"/>
                                        <p:tgtEl>
                                          <p:spTgt spid="7"/>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amond(i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ox(in)">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734071"/>
            <a:ext cx="3786214" cy="461665"/>
          </a:xfrm>
          <a:prstGeom prst="rect">
            <a:avLst/>
          </a:prstGeom>
          <a:noFill/>
        </p:spPr>
        <p:txBody>
          <a:bodyPr wrap="square" rtlCol="0">
            <a:spAutoFit/>
          </a:bodyPr>
          <a:lstStyle/>
          <a:p>
            <a:r>
              <a:rPr lang="zh-CN" altLang="en-US" sz="2400" dirty="0" smtClean="0">
                <a:solidFill>
                  <a:srgbClr val="151B93"/>
                </a:solidFill>
              </a:rPr>
              <a:t>（</a:t>
            </a:r>
            <a:r>
              <a:rPr lang="en-US" altLang="zh-CN" sz="2400" dirty="0" smtClean="0">
                <a:solidFill>
                  <a:srgbClr val="151B93"/>
                </a:solidFill>
              </a:rPr>
              <a:t>1</a:t>
            </a:r>
            <a:r>
              <a:rPr lang="zh-CN" altLang="en-US" sz="2400" dirty="0" smtClean="0">
                <a:solidFill>
                  <a:srgbClr val="151B93"/>
                </a:solidFill>
              </a:rPr>
              <a:t>）</a:t>
            </a:r>
            <a:r>
              <a:rPr lang="en-US" altLang="zh-CN" sz="2400" dirty="0" smtClean="0">
                <a:solidFill>
                  <a:srgbClr val="151B93"/>
                </a:solidFill>
              </a:rPr>
              <a:t>[X]</a:t>
            </a:r>
            <a:r>
              <a:rPr lang="zh-CN" altLang="en-US" sz="2400" baseline="-25000" dirty="0" smtClean="0">
                <a:solidFill>
                  <a:srgbClr val="151B93"/>
                </a:solidFill>
              </a:rPr>
              <a:t>补</a:t>
            </a:r>
            <a:r>
              <a:rPr lang="en-US" altLang="zh-CN" sz="2400" dirty="0" smtClean="0">
                <a:solidFill>
                  <a:srgbClr val="151B93"/>
                </a:solidFill>
              </a:rPr>
              <a:t>=4    [Y]</a:t>
            </a:r>
            <a:r>
              <a:rPr lang="zh-CN" altLang="en-US" sz="2400" baseline="-25000" dirty="0" smtClean="0">
                <a:solidFill>
                  <a:srgbClr val="151B93"/>
                </a:solidFill>
              </a:rPr>
              <a:t>补</a:t>
            </a:r>
            <a:r>
              <a:rPr lang="en-US" altLang="zh-CN" sz="2400" dirty="0" smtClean="0">
                <a:solidFill>
                  <a:srgbClr val="151B93"/>
                </a:solidFill>
              </a:rPr>
              <a:t>=12</a:t>
            </a:r>
            <a:endParaRPr lang="zh-CN" altLang="en-US" sz="2400" dirty="0">
              <a:solidFill>
                <a:srgbClr val="151B93"/>
              </a:solidFill>
            </a:endParaRPr>
          </a:p>
        </p:txBody>
      </p:sp>
      <p:sp>
        <p:nvSpPr>
          <p:cNvPr id="5" name="矩形 4"/>
          <p:cNvSpPr/>
          <p:nvPr/>
        </p:nvSpPr>
        <p:spPr>
          <a:xfrm>
            <a:off x="1063549" y="1071546"/>
            <a:ext cx="2401619" cy="1200329"/>
          </a:xfrm>
          <a:prstGeom prst="rect">
            <a:avLst/>
          </a:prstGeom>
        </p:spPr>
        <p:txBody>
          <a:bodyPr wrap="square">
            <a:spAutoFit/>
          </a:bodyPr>
          <a:lstStyle/>
          <a:p>
            <a:pPr>
              <a:lnSpc>
                <a:spcPct val="150000"/>
              </a:lnSpc>
            </a:pPr>
            <a:r>
              <a:rPr lang="en-US" altLang="zh-CN" sz="2400" dirty="0" smtClean="0">
                <a:solidFill>
                  <a:srgbClr val="151B93"/>
                </a:solidFill>
              </a:rPr>
              <a:t>[X]</a:t>
            </a:r>
            <a:r>
              <a:rPr lang="zh-CN" altLang="en-US" sz="2400" baseline="-25000" dirty="0" smtClean="0">
                <a:solidFill>
                  <a:srgbClr val="151B93"/>
                </a:solidFill>
              </a:rPr>
              <a:t>补</a:t>
            </a:r>
            <a:r>
              <a:rPr lang="en-US" altLang="zh-CN" sz="2400" dirty="0" smtClean="0">
                <a:solidFill>
                  <a:srgbClr val="151B93"/>
                </a:solidFill>
              </a:rPr>
              <a:t>=0000 0100</a:t>
            </a:r>
          </a:p>
          <a:p>
            <a:pPr>
              <a:lnSpc>
                <a:spcPct val="150000"/>
              </a:lnSpc>
            </a:pPr>
            <a:r>
              <a:rPr lang="en-US" altLang="zh-CN" sz="2400" dirty="0" smtClean="0">
                <a:solidFill>
                  <a:srgbClr val="151B93"/>
                </a:solidFill>
              </a:rPr>
              <a:t>[Y]</a:t>
            </a:r>
            <a:r>
              <a:rPr lang="zh-CN" altLang="en-US" sz="2400" baseline="-25000" dirty="0" smtClean="0">
                <a:solidFill>
                  <a:srgbClr val="151B93"/>
                </a:solidFill>
              </a:rPr>
              <a:t>补</a:t>
            </a:r>
            <a:r>
              <a:rPr lang="en-US" altLang="zh-CN" sz="2400" dirty="0" smtClean="0">
                <a:solidFill>
                  <a:srgbClr val="151B93"/>
                </a:solidFill>
              </a:rPr>
              <a:t>=0000 1100 </a:t>
            </a:r>
            <a:endParaRPr lang="zh-CN" altLang="en-US" sz="2400" dirty="0">
              <a:solidFill>
                <a:srgbClr val="151B93"/>
              </a:solidFill>
            </a:endParaRPr>
          </a:p>
        </p:txBody>
      </p:sp>
      <p:cxnSp>
        <p:nvCxnSpPr>
          <p:cNvPr id="8" name="直接连接符 7"/>
          <p:cNvCxnSpPr/>
          <p:nvPr/>
        </p:nvCxnSpPr>
        <p:spPr>
          <a:xfrm>
            <a:off x="1000100" y="2248620"/>
            <a:ext cx="2643206" cy="1588"/>
          </a:xfrm>
          <a:prstGeom prst="line">
            <a:avLst/>
          </a:prstGeom>
          <a:ln w="19050">
            <a:solidFill>
              <a:srgbClr val="151B93"/>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05706" y="2285992"/>
            <a:ext cx="1785950" cy="461665"/>
          </a:xfrm>
          <a:prstGeom prst="rect">
            <a:avLst/>
          </a:prstGeom>
          <a:noFill/>
        </p:spPr>
        <p:txBody>
          <a:bodyPr wrap="square" rtlCol="0">
            <a:spAutoFit/>
          </a:bodyPr>
          <a:lstStyle/>
          <a:p>
            <a:r>
              <a:rPr lang="en-US" altLang="zh-CN" sz="2400" dirty="0" smtClean="0">
                <a:solidFill>
                  <a:srgbClr val="151B93"/>
                </a:solidFill>
              </a:rPr>
              <a:t>0001 0000</a:t>
            </a:r>
            <a:endParaRPr lang="zh-CN" altLang="en-US" sz="2400" dirty="0" smtClean="0">
              <a:solidFill>
                <a:srgbClr val="151B93"/>
              </a:solidFill>
            </a:endParaRPr>
          </a:p>
        </p:txBody>
      </p:sp>
      <p:sp>
        <p:nvSpPr>
          <p:cNvPr id="12" name="TextBox 11"/>
          <p:cNvSpPr txBox="1"/>
          <p:nvPr/>
        </p:nvSpPr>
        <p:spPr>
          <a:xfrm>
            <a:off x="4607144" y="662633"/>
            <a:ext cx="3786214" cy="461665"/>
          </a:xfrm>
          <a:prstGeom prst="rect">
            <a:avLst/>
          </a:prstGeom>
          <a:noFill/>
        </p:spPr>
        <p:txBody>
          <a:bodyPr wrap="square" rtlCol="0">
            <a:spAutoFit/>
          </a:bodyPr>
          <a:lstStyle/>
          <a:p>
            <a:r>
              <a:rPr lang="zh-CN" altLang="en-US" sz="2400" dirty="0" smtClean="0">
                <a:solidFill>
                  <a:srgbClr val="151B93"/>
                </a:solidFill>
              </a:rPr>
              <a:t>（</a:t>
            </a:r>
            <a:r>
              <a:rPr lang="en-US" altLang="zh-CN" sz="2400" dirty="0" smtClean="0">
                <a:solidFill>
                  <a:srgbClr val="151B93"/>
                </a:solidFill>
              </a:rPr>
              <a:t>2</a:t>
            </a:r>
            <a:r>
              <a:rPr lang="zh-CN" altLang="en-US" sz="2400" dirty="0" smtClean="0">
                <a:solidFill>
                  <a:srgbClr val="151B93"/>
                </a:solidFill>
              </a:rPr>
              <a:t>）</a:t>
            </a:r>
            <a:r>
              <a:rPr lang="en-US" altLang="zh-CN" sz="2400" dirty="0" smtClean="0">
                <a:solidFill>
                  <a:srgbClr val="151B93"/>
                </a:solidFill>
              </a:rPr>
              <a:t>[X]</a:t>
            </a:r>
            <a:r>
              <a:rPr lang="zh-CN" altLang="en-US" sz="2400" baseline="-25000" dirty="0" smtClean="0">
                <a:solidFill>
                  <a:srgbClr val="151B93"/>
                </a:solidFill>
              </a:rPr>
              <a:t>补</a:t>
            </a:r>
            <a:r>
              <a:rPr lang="en-US" altLang="zh-CN" sz="2400" dirty="0" smtClean="0">
                <a:solidFill>
                  <a:srgbClr val="151B93"/>
                </a:solidFill>
              </a:rPr>
              <a:t>=-4    [Y]</a:t>
            </a:r>
            <a:r>
              <a:rPr lang="zh-CN" altLang="en-US" sz="2400" baseline="-25000" dirty="0" smtClean="0">
                <a:solidFill>
                  <a:srgbClr val="151B93"/>
                </a:solidFill>
              </a:rPr>
              <a:t>补</a:t>
            </a:r>
            <a:r>
              <a:rPr lang="en-US" altLang="zh-CN" sz="2400" dirty="0" smtClean="0">
                <a:solidFill>
                  <a:srgbClr val="151B93"/>
                </a:solidFill>
              </a:rPr>
              <a:t>=-12</a:t>
            </a:r>
            <a:endParaRPr lang="zh-CN" altLang="en-US" sz="2400" dirty="0">
              <a:solidFill>
                <a:srgbClr val="151B93"/>
              </a:solidFill>
            </a:endParaRPr>
          </a:p>
        </p:txBody>
      </p:sp>
      <p:sp>
        <p:nvSpPr>
          <p:cNvPr id="13" name="矩形 12"/>
          <p:cNvSpPr/>
          <p:nvPr/>
        </p:nvSpPr>
        <p:spPr>
          <a:xfrm>
            <a:off x="5384973" y="1071546"/>
            <a:ext cx="2401619" cy="1200329"/>
          </a:xfrm>
          <a:prstGeom prst="rect">
            <a:avLst/>
          </a:prstGeom>
        </p:spPr>
        <p:txBody>
          <a:bodyPr wrap="square">
            <a:spAutoFit/>
          </a:bodyPr>
          <a:lstStyle/>
          <a:p>
            <a:pPr>
              <a:lnSpc>
                <a:spcPct val="150000"/>
              </a:lnSpc>
            </a:pPr>
            <a:r>
              <a:rPr lang="en-US" altLang="zh-CN" sz="2400" dirty="0" smtClean="0">
                <a:solidFill>
                  <a:srgbClr val="151B93"/>
                </a:solidFill>
              </a:rPr>
              <a:t>[X]</a:t>
            </a:r>
            <a:r>
              <a:rPr lang="zh-CN" altLang="en-US" sz="2400" baseline="-25000" dirty="0" smtClean="0">
                <a:solidFill>
                  <a:srgbClr val="151B93"/>
                </a:solidFill>
              </a:rPr>
              <a:t>补</a:t>
            </a:r>
            <a:r>
              <a:rPr lang="en-US" altLang="zh-CN" sz="2400" dirty="0" smtClean="0">
                <a:solidFill>
                  <a:srgbClr val="151B93"/>
                </a:solidFill>
              </a:rPr>
              <a:t>=1111 1100</a:t>
            </a:r>
          </a:p>
          <a:p>
            <a:pPr>
              <a:lnSpc>
                <a:spcPct val="150000"/>
              </a:lnSpc>
            </a:pPr>
            <a:r>
              <a:rPr lang="en-US" altLang="zh-CN" sz="2400" dirty="0" smtClean="0">
                <a:solidFill>
                  <a:srgbClr val="151B93"/>
                </a:solidFill>
              </a:rPr>
              <a:t>[Y]</a:t>
            </a:r>
            <a:r>
              <a:rPr lang="zh-CN" altLang="en-US" sz="2400" baseline="-25000" dirty="0" smtClean="0">
                <a:solidFill>
                  <a:srgbClr val="151B93"/>
                </a:solidFill>
              </a:rPr>
              <a:t>补</a:t>
            </a:r>
            <a:r>
              <a:rPr lang="en-US" altLang="zh-CN" sz="2400" dirty="0" smtClean="0">
                <a:solidFill>
                  <a:srgbClr val="151B93"/>
                </a:solidFill>
              </a:rPr>
              <a:t>=1111 0100 </a:t>
            </a:r>
            <a:endParaRPr lang="zh-CN" altLang="en-US" sz="2400" dirty="0">
              <a:solidFill>
                <a:srgbClr val="151B93"/>
              </a:solidFill>
            </a:endParaRPr>
          </a:p>
        </p:txBody>
      </p:sp>
      <p:cxnSp>
        <p:nvCxnSpPr>
          <p:cNvPr id="14" name="直接连接符 13"/>
          <p:cNvCxnSpPr/>
          <p:nvPr/>
        </p:nvCxnSpPr>
        <p:spPr>
          <a:xfrm>
            <a:off x="5321524" y="2248620"/>
            <a:ext cx="2643206" cy="1588"/>
          </a:xfrm>
          <a:prstGeom prst="line">
            <a:avLst/>
          </a:prstGeom>
          <a:ln w="19050">
            <a:solidFill>
              <a:srgbClr val="151B93"/>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127130" y="2285992"/>
            <a:ext cx="1785950" cy="461665"/>
          </a:xfrm>
          <a:prstGeom prst="rect">
            <a:avLst/>
          </a:prstGeom>
          <a:noFill/>
        </p:spPr>
        <p:txBody>
          <a:bodyPr wrap="square" rtlCol="0">
            <a:spAutoFit/>
          </a:bodyPr>
          <a:lstStyle/>
          <a:p>
            <a:r>
              <a:rPr lang="en-US" altLang="zh-CN" sz="2400" dirty="0" smtClean="0">
                <a:solidFill>
                  <a:srgbClr val="151B93"/>
                </a:solidFill>
              </a:rPr>
              <a:t>1111 0000</a:t>
            </a:r>
            <a:endParaRPr lang="zh-CN" altLang="en-US" sz="2400" dirty="0" smtClean="0">
              <a:solidFill>
                <a:srgbClr val="151B93"/>
              </a:solidFill>
            </a:endParaRPr>
          </a:p>
        </p:txBody>
      </p:sp>
      <p:sp>
        <p:nvSpPr>
          <p:cNvPr id="16" name="TextBox 15"/>
          <p:cNvSpPr txBox="1"/>
          <p:nvPr/>
        </p:nvSpPr>
        <p:spPr>
          <a:xfrm>
            <a:off x="5667742" y="2285992"/>
            <a:ext cx="428628" cy="461665"/>
          </a:xfrm>
          <a:prstGeom prst="rect">
            <a:avLst/>
          </a:prstGeom>
          <a:noFill/>
        </p:spPr>
        <p:txBody>
          <a:bodyPr wrap="square" rtlCol="0">
            <a:spAutoFit/>
          </a:bodyPr>
          <a:lstStyle/>
          <a:p>
            <a:r>
              <a:rPr lang="en-US" altLang="zh-CN" sz="2400" dirty="0" smtClean="0">
                <a:solidFill>
                  <a:srgbClr val="FF0000"/>
                </a:solidFill>
              </a:rPr>
              <a:t>1</a:t>
            </a:r>
            <a:endParaRPr lang="zh-CN" altLang="en-US" sz="2400" dirty="0" smtClean="0">
              <a:solidFill>
                <a:srgbClr val="FF0000"/>
              </a:solidFill>
            </a:endParaRPr>
          </a:p>
        </p:txBody>
      </p:sp>
      <p:sp>
        <p:nvSpPr>
          <p:cNvPr id="17" name="TextBox 16"/>
          <p:cNvSpPr txBox="1"/>
          <p:nvPr/>
        </p:nvSpPr>
        <p:spPr>
          <a:xfrm>
            <a:off x="500034" y="3214686"/>
            <a:ext cx="3786214" cy="461665"/>
          </a:xfrm>
          <a:prstGeom prst="rect">
            <a:avLst/>
          </a:prstGeom>
          <a:noFill/>
        </p:spPr>
        <p:txBody>
          <a:bodyPr wrap="square" rtlCol="0">
            <a:spAutoFit/>
          </a:bodyPr>
          <a:lstStyle/>
          <a:p>
            <a:r>
              <a:rPr lang="zh-CN" altLang="en-US" sz="2400" dirty="0" smtClean="0">
                <a:solidFill>
                  <a:srgbClr val="151B93"/>
                </a:solidFill>
              </a:rPr>
              <a:t>（</a:t>
            </a:r>
            <a:r>
              <a:rPr lang="en-US" altLang="zh-CN" sz="2400" dirty="0" smtClean="0">
                <a:solidFill>
                  <a:srgbClr val="151B93"/>
                </a:solidFill>
              </a:rPr>
              <a:t>3</a:t>
            </a:r>
            <a:r>
              <a:rPr lang="zh-CN" altLang="en-US" sz="2400" dirty="0" smtClean="0">
                <a:solidFill>
                  <a:srgbClr val="151B93"/>
                </a:solidFill>
              </a:rPr>
              <a:t>）</a:t>
            </a:r>
            <a:r>
              <a:rPr lang="en-US" altLang="zh-CN" sz="2400" dirty="0" smtClean="0">
                <a:solidFill>
                  <a:srgbClr val="151B93"/>
                </a:solidFill>
              </a:rPr>
              <a:t>[X]</a:t>
            </a:r>
            <a:r>
              <a:rPr lang="zh-CN" altLang="en-US" sz="2400" baseline="-25000" dirty="0" smtClean="0">
                <a:solidFill>
                  <a:srgbClr val="151B93"/>
                </a:solidFill>
              </a:rPr>
              <a:t>补</a:t>
            </a:r>
            <a:r>
              <a:rPr lang="en-US" altLang="zh-CN" sz="2400" dirty="0" smtClean="0">
                <a:solidFill>
                  <a:srgbClr val="151B93"/>
                </a:solidFill>
              </a:rPr>
              <a:t>=80    [Y]</a:t>
            </a:r>
            <a:r>
              <a:rPr lang="zh-CN" altLang="en-US" sz="2400" baseline="-25000" dirty="0" smtClean="0">
                <a:solidFill>
                  <a:srgbClr val="151B93"/>
                </a:solidFill>
              </a:rPr>
              <a:t>补</a:t>
            </a:r>
            <a:r>
              <a:rPr lang="en-US" altLang="zh-CN" sz="2400" dirty="0" smtClean="0">
                <a:solidFill>
                  <a:srgbClr val="151B93"/>
                </a:solidFill>
              </a:rPr>
              <a:t>=90</a:t>
            </a:r>
            <a:endParaRPr lang="zh-CN" altLang="en-US" sz="2400" dirty="0">
              <a:solidFill>
                <a:srgbClr val="151B93"/>
              </a:solidFill>
            </a:endParaRPr>
          </a:p>
        </p:txBody>
      </p:sp>
      <p:sp>
        <p:nvSpPr>
          <p:cNvPr id="18" name="矩形 17"/>
          <p:cNvSpPr/>
          <p:nvPr/>
        </p:nvSpPr>
        <p:spPr>
          <a:xfrm>
            <a:off x="1277863" y="3591591"/>
            <a:ext cx="2401619" cy="1200329"/>
          </a:xfrm>
          <a:prstGeom prst="rect">
            <a:avLst/>
          </a:prstGeom>
        </p:spPr>
        <p:txBody>
          <a:bodyPr wrap="square">
            <a:spAutoFit/>
          </a:bodyPr>
          <a:lstStyle/>
          <a:p>
            <a:pPr>
              <a:lnSpc>
                <a:spcPct val="150000"/>
              </a:lnSpc>
            </a:pPr>
            <a:r>
              <a:rPr lang="en-US" altLang="zh-CN" sz="2400" dirty="0" smtClean="0">
                <a:solidFill>
                  <a:srgbClr val="151B93"/>
                </a:solidFill>
              </a:rPr>
              <a:t>[X]</a:t>
            </a:r>
            <a:r>
              <a:rPr lang="zh-CN" altLang="en-US" sz="2400" baseline="-25000" dirty="0" smtClean="0">
                <a:solidFill>
                  <a:srgbClr val="151B93"/>
                </a:solidFill>
              </a:rPr>
              <a:t>补</a:t>
            </a:r>
            <a:r>
              <a:rPr lang="en-US" altLang="zh-CN" sz="2400" dirty="0" smtClean="0">
                <a:solidFill>
                  <a:srgbClr val="151B93"/>
                </a:solidFill>
              </a:rPr>
              <a:t>=0101 0000</a:t>
            </a:r>
          </a:p>
          <a:p>
            <a:pPr>
              <a:lnSpc>
                <a:spcPct val="150000"/>
              </a:lnSpc>
            </a:pPr>
            <a:r>
              <a:rPr lang="en-US" altLang="zh-CN" sz="2400" dirty="0" smtClean="0">
                <a:solidFill>
                  <a:srgbClr val="151B93"/>
                </a:solidFill>
              </a:rPr>
              <a:t>[Y]</a:t>
            </a:r>
            <a:r>
              <a:rPr lang="zh-CN" altLang="en-US" sz="2400" baseline="-25000" dirty="0" smtClean="0">
                <a:solidFill>
                  <a:srgbClr val="151B93"/>
                </a:solidFill>
              </a:rPr>
              <a:t>补</a:t>
            </a:r>
            <a:r>
              <a:rPr lang="en-US" altLang="zh-CN" sz="2400" dirty="0" smtClean="0">
                <a:solidFill>
                  <a:srgbClr val="151B93"/>
                </a:solidFill>
              </a:rPr>
              <a:t>=0101 1010 </a:t>
            </a:r>
            <a:endParaRPr lang="zh-CN" altLang="en-US" sz="2400" dirty="0">
              <a:solidFill>
                <a:srgbClr val="151B93"/>
              </a:solidFill>
            </a:endParaRPr>
          </a:p>
        </p:txBody>
      </p:sp>
      <p:cxnSp>
        <p:nvCxnSpPr>
          <p:cNvPr id="19" name="直接连接符 18"/>
          <p:cNvCxnSpPr/>
          <p:nvPr/>
        </p:nvCxnSpPr>
        <p:spPr>
          <a:xfrm>
            <a:off x="1214414" y="4768665"/>
            <a:ext cx="2643206" cy="1588"/>
          </a:xfrm>
          <a:prstGeom prst="line">
            <a:avLst/>
          </a:prstGeom>
          <a:ln w="19050">
            <a:solidFill>
              <a:srgbClr val="151B93"/>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20020" y="4786322"/>
            <a:ext cx="1785950" cy="461665"/>
          </a:xfrm>
          <a:prstGeom prst="rect">
            <a:avLst/>
          </a:prstGeom>
          <a:noFill/>
        </p:spPr>
        <p:txBody>
          <a:bodyPr wrap="square" rtlCol="0">
            <a:spAutoFit/>
          </a:bodyPr>
          <a:lstStyle/>
          <a:p>
            <a:r>
              <a:rPr lang="en-US" altLang="zh-CN" sz="2400" dirty="0" smtClean="0">
                <a:solidFill>
                  <a:srgbClr val="151B93"/>
                </a:solidFill>
              </a:rPr>
              <a:t>1010 1010</a:t>
            </a:r>
            <a:endParaRPr lang="zh-CN" altLang="en-US" sz="2400" dirty="0" smtClean="0">
              <a:solidFill>
                <a:srgbClr val="151B93"/>
              </a:solidFill>
            </a:endParaRPr>
          </a:p>
        </p:txBody>
      </p:sp>
      <p:sp>
        <p:nvSpPr>
          <p:cNvPr id="21" name="TextBox 20"/>
          <p:cNvSpPr txBox="1"/>
          <p:nvPr/>
        </p:nvSpPr>
        <p:spPr>
          <a:xfrm>
            <a:off x="4643438" y="3214686"/>
            <a:ext cx="3786214" cy="461665"/>
          </a:xfrm>
          <a:prstGeom prst="rect">
            <a:avLst/>
          </a:prstGeom>
          <a:noFill/>
        </p:spPr>
        <p:txBody>
          <a:bodyPr wrap="square" rtlCol="0">
            <a:spAutoFit/>
          </a:bodyPr>
          <a:lstStyle/>
          <a:p>
            <a:r>
              <a:rPr lang="zh-CN" altLang="en-US" sz="2400" dirty="0" smtClean="0">
                <a:solidFill>
                  <a:srgbClr val="151B93"/>
                </a:solidFill>
              </a:rPr>
              <a:t>（</a:t>
            </a:r>
            <a:r>
              <a:rPr lang="en-US" altLang="zh-CN" sz="2400" dirty="0" smtClean="0">
                <a:solidFill>
                  <a:srgbClr val="151B93"/>
                </a:solidFill>
              </a:rPr>
              <a:t>4</a:t>
            </a:r>
            <a:r>
              <a:rPr lang="zh-CN" altLang="en-US" sz="2400" dirty="0" smtClean="0">
                <a:solidFill>
                  <a:srgbClr val="151B93"/>
                </a:solidFill>
              </a:rPr>
              <a:t>）</a:t>
            </a:r>
            <a:r>
              <a:rPr lang="en-US" altLang="zh-CN" sz="2400" dirty="0" smtClean="0">
                <a:solidFill>
                  <a:srgbClr val="151B93"/>
                </a:solidFill>
              </a:rPr>
              <a:t>[X]</a:t>
            </a:r>
            <a:r>
              <a:rPr lang="zh-CN" altLang="en-US" sz="2400" baseline="-25000" dirty="0" smtClean="0">
                <a:solidFill>
                  <a:srgbClr val="151B93"/>
                </a:solidFill>
              </a:rPr>
              <a:t>补</a:t>
            </a:r>
            <a:r>
              <a:rPr lang="en-US" altLang="zh-CN" sz="2400" dirty="0" smtClean="0">
                <a:solidFill>
                  <a:srgbClr val="151B93"/>
                </a:solidFill>
              </a:rPr>
              <a:t>=-80    [Y]</a:t>
            </a:r>
            <a:r>
              <a:rPr lang="zh-CN" altLang="en-US" sz="2400" baseline="-25000" dirty="0" smtClean="0">
                <a:solidFill>
                  <a:srgbClr val="151B93"/>
                </a:solidFill>
              </a:rPr>
              <a:t>补</a:t>
            </a:r>
            <a:r>
              <a:rPr lang="en-US" altLang="zh-CN" sz="2400" dirty="0" smtClean="0">
                <a:solidFill>
                  <a:srgbClr val="151B93"/>
                </a:solidFill>
              </a:rPr>
              <a:t>=-90</a:t>
            </a:r>
            <a:endParaRPr lang="zh-CN" altLang="en-US" sz="2400" dirty="0">
              <a:solidFill>
                <a:srgbClr val="151B93"/>
              </a:solidFill>
            </a:endParaRPr>
          </a:p>
        </p:txBody>
      </p:sp>
      <p:sp>
        <p:nvSpPr>
          <p:cNvPr id="22" name="矩形 21"/>
          <p:cNvSpPr/>
          <p:nvPr/>
        </p:nvSpPr>
        <p:spPr>
          <a:xfrm>
            <a:off x="5421267" y="3571876"/>
            <a:ext cx="2401619" cy="1200329"/>
          </a:xfrm>
          <a:prstGeom prst="rect">
            <a:avLst/>
          </a:prstGeom>
        </p:spPr>
        <p:txBody>
          <a:bodyPr wrap="square">
            <a:spAutoFit/>
          </a:bodyPr>
          <a:lstStyle/>
          <a:p>
            <a:pPr>
              <a:lnSpc>
                <a:spcPct val="150000"/>
              </a:lnSpc>
            </a:pPr>
            <a:r>
              <a:rPr lang="en-US" altLang="zh-CN" sz="2400" dirty="0" smtClean="0">
                <a:solidFill>
                  <a:srgbClr val="151B93"/>
                </a:solidFill>
              </a:rPr>
              <a:t>[X]</a:t>
            </a:r>
            <a:r>
              <a:rPr lang="zh-CN" altLang="en-US" sz="2400" baseline="-25000" dirty="0" smtClean="0">
                <a:solidFill>
                  <a:srgbClr val="151B93"/>
                </a:solidFill>
              </a:rPr>
              <a:t>补</a:t>
            </a:r>
            <a:r>
              <a:rPr lang="en-US" altLang="zh-CN" sz="2400" dirty="0" smtClean="0">
                <a:solidFill>
                  <a:srgbClr val="151B93"/>
                </a:solidFill>
              </a:rPr>
              <a:t>=1011 0000</a:t>
            </a:r>
          </a:p>
          <a:p>
            <a:pPr>
              <a:lnSpc>
                <a:spcPct val="150000"/>
              </a:lnSpc>
            </a:pPr>
            <a:r>
              <a:rPr lang="en-US" altLang="zh-CN" sz="2400" dirty="0" smtClean="0">
                <a:solidFill>
                  <a:srgbClr val="151B93"/>
                </a:solidFill>
              </a:rPr>
              <a:t>[Y]</a:t>
            </a:r>
            <a:r>
              <a:rPr lang="zh-CN" altLang="en-US" sz="2400" baseline="-25000" dirty="0" smtClean="0">
                <a:solidFill>
                  <a:srgbClr val="151B93"/>
                </a:solidFill>
              </a:rPr>
              <a:t>补</a:t>
            </a:r>
            <a:r>
              <a:rPr lang="en-US" altLang="zh-CN" sz="2400" dirty="0" smtClean="0">
                <a:solidFill>
                  <a:srgbClr val="151B93"/>
                </a:solidFill>
              </a:rPr>
              <a:t>=1010 0110 </a:t>
            </a:r>
            <a:endParaRPr lang="zh-CN" altLang="en-US" sz="2400" dirty="0">
              <a:solidFill>
                <a:srgbClr val="151B93"/>
              </a:solidFill>
            </a:endParaRPr>
          </a:p>
        </p:txBody>
      </p:sp>
      <p:cxnSp>
        <p:nvCxnSpPr>
          <p:cNvPr id="23" name="直接连接符 22"/>
          <p:cNvCxnSpPr/>
          <p:nvPr/>
        </p:nvCxnSpPr>
        <p:spPr>
          <a:xfrm>
            <a:off x="5357818" y="4748950"/>
            <a:ext cx="2643206" cy="1588"/>
          </a:xfrm>
          <a:prstGeom prst="line">
            <a:avLst/>
          </a:prstGeom>
          <a:ln w="19050">
            <a:solidFill>
              <a:srgbClr val="151B93"/>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63424" y="4786322"/>
            <a:ext cx="1785950" cy="461665"/>
          </a:xfrm>
          <a:prstGeom prst="rect">
            <a:avLst/>
          </a:prstGeom>
          <a:noFill/>
        </p:spPr>
        <p:txBody>
          <a:bodyPr wrap="square" rtlCol="0">
            <a:spAutoFit/>
          </a:bodyPr>
          <a:lstStyle/>
          <a:p>
            <a:r>
              <a:rPr lang="en-US" altLang="zh-CN" sz="2400" dirty="0" smtClean="0">
                <a:solidFill>
                  <a:srgbClr val="151B93"/>
                </a:solidFill>
              </a:rPr>
              <a:t>0101 0110</a:t>
            </a:r>
            <a:endParaRPr lang="zh-CN" altLang="en-US" sz="2400" dirty="0" smtClean="0">
              <a:solidFill>
                <a:srgbClr val="151B93"/>
              </a:solidFill>
            </a:endParaRPr>
          </a:p>
        </p:txBody>
      </p:sp>
      <p:sp>
        <p:nvSpPr>
          <p:cNvPr id="25" name="TextBox 24"/>
          <p:cNvSpPr txBox="1"/>
          <p:nvPr/>
        </p:nvSpPr>
        <p:spPr>
          <a:xfrm>
            <a:off x="5572132" y="71414"/>
            <a:ext cx="2786082" cy="523220"/>
          </a:xfrm>
          <a:prstGeom prst="rect">
            <a:avLst/>
          </a:prstGeom>
          <a:noFill/>
        </p:spPr>
        <p:txBody>
          <a:bodyPr wrap="square" rtlCol="0">
            <a:spAutoFit/>
          </a:bodyPr>
          <a:lstStyle/>
          <a:p>
            <a:r>
              <a:rPr lang="en-US" altLang="zh-CN" sz="2800" b="1" dirty="0" smtClean="0">
                <a:solidFill>
                  <a:srgbClr val="FF0000"/>
                </a:solidFill>
              </a:rPr>
              <a:t>2.2</a:t>
            </a:r>
            <a:r>
              <a:rPr lang="zh-CN" altLang="en-US" sz="2800" b="1" dirty="0" smtClean="0">
                <a:solidFill>
                  <a:srgbClr val="FF0000"/>
                </a:solidFill>
              </a:rPr>
              <a:t>定点数运算</a:t>
            </a:r>
            <a:endParaRPr lang="zh-CN" altLang="en-US" sz="2800" b="1" dirty="0">
              <a:solidFill>
                <a:srgbClr val="FF0000"/>
              </a:solidFill>
            </a:endParaRPr>
          </a:p>
        </p:txBody>
      </p:sp>
      <p:sp>
        <p:nvSpPr>
          <p:cNvPr id="26" name="TextBox 25"/>
          <p:cNvSpPr txBox="1"/>
          <p:nvPr/>
        </p:nvSpPr>
        <p:spPr>
          <a:xfrm>
            <a:off x="5705846" y="4786322"/>
            <a:ext cx="428628" cy="461665"/>
          </a:xfrm>
          <a:prstGeom prst="rect">
            <a:avLst/>
          </a:prstGeom>
          <a:noFill/>
        </p:spPr>
        <p:txBody>
          <a:bodyPr wrap="square" rtlCol="0">
            <a:spAutoFit/>
          </a:bodyPr>
          <a:lstStyle/>
          <a:p>
            <a:r>
              <a:rPr lang="en-US" altLang="zh-CN" sz="2400" dirty="0" smtClean="0">
                <a:solidFill>
                  <a:srgbClr val="151B93"/>
                </a:solidFill>
              </a:rPr>
              <a:t>1</a:t>
            </a:r>
            <a:endParaRPr lang="zh-CN" altLang="en-US" sz="2400" dirty="0" smtClean="0">
              <a:solidFill>
                <a:srgbClr val="151B93"/>
              </a:solidFill>
            </a:endParaRPr>
          </a:p>
        </p:txBody>
      </p:sp>
      <p:sp>
        <p:nvSpPr>
          <p:cNvPr id="27" name="TextBox 26"/>
          <p:cNvSpPr txBox="1"/>
          <p:nvPr/>
        </p:nvSpPr>
        <p:spPr>
          <a:xfrm>
            <a:off x="928662" y="6000768"/>
            <a:ext cx="7786742" cy="707886"/>
          </a:xfrm>
          <a:prstGeom prst="rect">
            <a:avLst/>
          </a:prstGeom>
          <a:noFill/>
        </p:spPr>
        <p:txBody>
          <a:bodyPr wrap="square" rtlCol="0">
            <a:spAutoFit/>
          </a:bodyPr>
          <a:lstStyle/>
          <a:p>
            <a:r>
              <a:rPr lang="zh-CN" altLang="en-US" sz="2000" b="1" dirty="0" smtClean="0">
                <a:solidFill>
                  <a:srgbClr val="FF0000"/>
                </a:solidFill>
              </a:rPr>
              <a:t>设置两个标志位：最高位（符号位）</a:t>
            </a:r>
            <a:r>
              <a:rPr lang="en-US" altLang="zh-CN" sz="2000" b="1" dirty="0" smtClean="0">
                <a:solidFill>
                  <a:srgbClr val="FF0000"/>
                </a:solidFill>
              </a:rPr>
              <a:t>S</a:t>
            </a:r>
            <a:r>
              <a:rPr lang="zh-CN" altLang="en-US" sz="2000" b="1" dirty="0" smtClean="0">
                <a:solidFill>
                  <a:srgbClr val="FF0000"/>
                </a:solidFill>
              </a:rPr>
              <a:t>，有进位</a:t>
            </a:r>
            <a:r>
              <a:rPr lang="en-US" altLang="zh-CN" sz="2000" b="1" dirty="0" smtClean="0">
                <a:solidFill>
                  <a:srgbClr val="FF0000"/>
                </a:solidFill>
              </a:rPr>
              <a:t>S=1</a:t>
            </a:r>
          </a:p>
          <a:p>
            <a:r>
              <a:rPr lang="en-US" altLang="zh-CN" sz="2000" b="1" dirty="0" smtClean="0">
                <a:solidFill>
                  <a:srgbClr val="FF0000"/>
                </a:solidFill>
              </a:rPr>
              <a:t>                             </a:t>
            </a:r>
            <a:r>
              <a:rPr lang="zh-CN" altLang="en-US" sz="2000" b="1" dirty="0" smtClean="0">
                <a:solidFill>
                  <a:srgbClr val="FF0000"/>
                </a:solidFill>
              </a:rPr>
              <a:t>最高数据位（次高位）</a:t>
            </a:r>
            <a:r>
              <a:rPr lang="en-US" altLang="zh-CN" sz="2000" b="1" dirty="0" smtClean="0">
                <a:solidFill>
                  <a:srgbClr val="FF0000"/>
                </a:solidFill>
              </a:rPr>
              <a:t>D</a:t>
            </a:r>
            <a:r>
              <a:rPr lang="zh-CN" altLang="en-US" sz="2000" b="1" dirty="0" smtClean="0">
                <a:solidFill>
                  <a:srgbClr val="FF0000"/>
                </a:solidFill>
              </a:rPr>
              <a:t>，有进位</a:t>
            </a:r>
            <a:r>
              <a:rPr lang="en-US" altLang="zh-CN" sz="2000" b="1" dirty="0" smtClean="0">
                <a:solidFill>
                  <a:srgbClr val="FF0000"/>
                </a:solidFill>
              </a:rPr>
              <a:t>D=1</a:t>
            </a:r>
            <a:endParaRPr lang="zh-CN" altLang="en-US" sz="2000" b="1" dirty="0">
              <a:solidFill>
                <a:srgbClr val="FF0000"/>
              </a:solidFill>
            </a:endParaRPr>
          </a:p>
        </p:txBody>
      </p:sp>
      <p:sp>
        <p:nvSpPr>
          <p:cNvPr id="28" name="TextBox 27"/>
          <p:cNvSpPr txBox="1"/>
          <p:nvPr/>
        </p:nvSpPr>
        <p:spPr>
          <a:xfrm>
            <a:off x="3857620" y="1571612"/>
            <a:ext cx="928694" cy="707886"/>
          </a:xfrm>
          <a:prstGeom prst="rect">
            <a:avLst/>
          </a:prstGeom>
          <a:noFill/>
        </p:spPr>
        <p:txBody>
          <a:bodyPr wrap="square" rtlCol="0">
            <a:spAutoFit/>
          </a:bodyPr>
          <a:lstStyle/>
          <a:p>
            <a:r>
              <a:rPr lang="en-US" altLang="zh-CN" sz="2000" dirty="0" smtClean="0">
                <a:solidFill>
                  <a:srgbClr val="FF0000"/>
                </a:solidFill>
              </a:rPr>
              <a:t>S=0</a:t>
            </a:r>
          </a:p>
          <a:p>
            <a:r>
              <a:rPr lang="en-US" altLang="zh-CN" sz="2000" dirty="0" smtClean="0">
                <a:solidFill>
                  <a:srgbClr val="FF0000"/>
                </a:solidFill>
              </a:rPr>
              <a:t>D=0</a:t>
            </a:r>
            <a:endParaRPr lang="zh-CN" altLang="en-US" sz="2000" dirty="0">
              <a:solidFill>
                <a:srgbClr val="FF0000"/>
              </a:solidFill>
            </a:endParaRPr>
          </a:p>
        </p:txBody>
      </p:sp>
      <p:grpSp>
        <p:nvGrpSpPr>
          <p:cNvPr id="38" name="组合 37"/>
          <p:cNvGrpSpPr/>
          <p:nvPr/>
        </p:nvGrpSpPr>
        <p:grpSpPr>
          <a:xfrm>
            <a:off x="1643042" y="2773916"/>
            <a:ext cx="1285884" cy="369332"/>
            <a:chOff x="1071538" y="3000372"/>
            <a:chExt cx="1285884" cy="369332"/>
          </a:xfrm>
        </p:grpSpPr>
        <p:sp>
          <p:nvSpPr>
            <p:cNvPr id="29" name="TextBox 28"/>
            <p:cNvSpPr txBox="1"/>
            <p:nvPr/>
          </p:nvSpPr>
          <p:spPr>
            <a:xfrm>
              <a:off x="1071538" y="3000372"/>
              <a:ext cx="1285884" cy="369332"/>
            </a:xfrm>
            <a:prstGeom prst="rect">
              <a:avLst/>
            </a:prstGeom>
            <a:noFill/>
            <a:ln>
              <a:solidFill>
                <a:srgbClr val="FF0000"/>
              </a:solidFill>
            </a:ln>
          </p:spPr>
          <p:txBody>
            <a:bodyPr wrap="square" rtlCol="0">
              <a:spAutoFit/>
            </a:bodyPr>
            <a:lstStyle/>
            <a:p>
              <a:r>
                <a:rPr lang="en-US" altLang="zh-CN" dirty="0" smtClean="0">
                  <a:solidFill>
                    <a:srgbClr val="FF0000"/>
                  </a:solidFill>
                </a:rPr>
                <a:t>S    D=0</a:t>
              </a:r>
              <a:endParaRPr lang="zh-CN" altLang="en-US" dirty="0">
                <a:solidFill>
                  <a:srgbClr val="FF0000"/>
                </a:solidFill>
              </a:endParaRPr>
            </a:p>
          </p:txBody>
        </p:sp>
        <p:grpSp>
          <p:nvGrpSpPr>
            <p:cNvPr id="36" name="组合 35"/>
            <p:cNvGrpSpPr/>
            <p:nvPr/>
          </p:nvGrpSpPr>
          <p:grpSpPr>
            <a:xfrm>
              <a:off x="1357290" y="3106978"/>
              <a:ext cx="142876" cy="143670"/>
              <a:chOff x="214282" y="2285992"/>
              <a:chExt cx="142876" cy="143670"/>
            </a:xfrm>
          </p:grpSpPr>
          <p:sp>
            <p:nvSpPr>
              <p:cNvPr id="30" name="椭圆 29"/>
              <p:cNvSpPr/>
              <p:nvPr/>
            </p:nvSpPr>
            <p:spPr>
              <a:xfrm>
                <a:off x="214282" y="2285992"/>
                <a:ext cx="142876" cy="14287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a:off x="214282" y="2357430"/>
                <a:ext cx="142876" cy="15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0" idx="0"/>
              </p:cNvCxnSpPr>
              <p:nvPr/>
            </p:nvCxnSpPr>
            <p:spPr>
              <a:xfrm rot="16200000" flipH="1">
                <a:off x="214282" y="2357430"/>
                <a:ext cx="142876" cy="15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39" name="TextBox 38"/>
          <p:cNvSpPr txBox="1"/>
          <p:nvPr/>
        </p:nvSpPr>
        <p:spPr>
          <a:xfrm>
            <a:off x="7858148" y="1571612"/>
            <a:ext cx="928694" cy="707886"/>
          </a:xfrm>
          <a:prstGeom prst="rect">
            <a:avLst/>
          </a:prstGeom>
          <a:noFill/>
        </p:spPr>
        <p:txBody>
          <a:bodyPr wrap="square" rtlCol="0">
            <a:spAutoFit/>
          </a:bodyPr>
          <a:lstStyle/>
          <a:p>
            <a:r>
              <a:rPr lang="en-US" altLang="zh-CN" sz="2000" dirty="0" smtClean="0">
                <a:solidFill>
                  <a:srgbClr val="FF0000"/>
                </a:solidFill>
              </a:rPr>
              <a:t>S=1</a:t>
            </a:r>
          </a:p>
          <a:p>
            <a:r>
              <a:rPr lang="en-US" altLang="zh-CN" sz="2000" dirty="0" smtClean="0">
                <a:solidFill>
                  <a:srgbClr val="FF0000"/>
                </a:solidFill>
              </a:rPr>
              <a:t>D=1</a:t>
            </a:r>
            <a:endParaRPr lang="zh-CN" altLang="en-US" sz="2000" dirty="0">
              <a:solidFill>
                <a:srgbClr val="FF0000"/>
              </a:solidFill>
            </a:endParaRPr>
          </a:p>
        </p:txBody>
      </p:sp>
      <p:grpSp>
        <p:nvGrpSpPr>
          <p:cNvPr id="40" name="组合 39"/>
          <p:cNvGrpSpPr/>
          <p:nvPr/>
        </p:nvGrpSpPr>
        <p:grpSpPr>
          <a:xfrm>
            <a:off x="5643570" y="2786058"/>
            <a:ext cx="1285884" cy="369332"/>
            <a:chOff x="1071538" y="3000372"/>
            <a:chExt cx="1285884" cy="369332"/>
          </a:xfrm>
        </p:grpSpPr>
        <p:sp>
          <p:nvSpPr>
            <p:cNvPr id="41" name="TextBox 40"/>
            <p:cNvSpPr txBox="1"/>
            <p:nvPr/>
          </p:nvSpPr>
          <p:spPr>
            <a:xfrm>
              <a:off x="1071538" y="3000372"/>
              <a:ext cx="1285884" cy="369332"/>
            </a:xfrm>
            <a:prstGeom prst="rect">
              <a:avLst/>
            </a:prstGeom>
            <a:noFill/>
            <a:ln>
              <a:solidFill>
                <a:srgbClr val="FF0000"/>
              </a:solidFill>
            </a:ln>
          </p:spPr>
          <p:txBody>
            <a:bodyPr wrap="square" rtlCol="0">
              <a:spAutoFit/>
            </a:bodyPr>
            <a:lstStyle/>
            <a:p>
              <a:r>
                <a:rPr lang="en-US" altLang="zh-CN" dirty="0" smtClean="0">
                  <a:solidFill>
                    <a:srgbClr val="FF0000"/>
                  </a:solidFill>
                </a:rPr>
                <a:t>S    D=0</a:t>
              </a:r>
              <a:endParaRPr lang="zh-CN" altLang="en-US" dirty="0">
                <a:solidFill>
                  <a:srgbClr val="FF0000"/>
                </a:solidFill>
              </a:endParaRPr>
            </a:p>
          </p:txBody>
        </p:sp>
        <p:grpSp>
          <p:nvGrpSpPr>
            <p:cNvPr id="42" name="组合 35"/>
            <p:cNvGrpSpPr/>
            <p:nvPr/>
          </p:nvGrpSpPr>
          <p:grpSpPr>
            <a:xfrm>
              <a:off x="1357290" y="3106978"/>
              <a:ext cx="142876" cy="143670"/>
              <a:chOff x="214282" y="2285992"/>
              <a:chExt cx="142876" cy="143670"/>
            </a:xfrm>
          </p:grpSpPr>
          <p:sp>
            <p:nvSpPr>
              <p:cNvPr id="43" name="椭圆 42"/>
              <p:cNvSpPr/>
              <p:nvPr/>
            </p:nvSpPr>
            <p:spPr>
              <a:xfrm>
                <a:off x="214282" y="2285992"/>
                <a:ext cx="142876" cy="14287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a:off x="214282" y="2357430"/>
                <a:ext cx="142876" cy="15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43" idx="0"/>
              </p:cNvCxnSpPr>
              <p:nvPr/>
            </p:nvCxnSpPr>
            <p:spPr>
              <a:xfrm rot="16200000" flipH="1">
                <a:off x="214282" y="2357430"/>
                <a:ext cx="142876" cy="15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46" name="TextBox 45"/>
          <p:cNvSpPr txBox="1"/>
          <p:nvPr/>
        </p:nvSpPr>
        <p:spPr>
          <a:xfrm>
            <a:off x="4000496" y="4143380"/>
            <a:ext cx="928694" cy="707886"/>
          </a:xfrm>
          <a:prstGeom prst="rect">
            <a:avLst/>
          </a:prstGeom>
          <a:noFill/>
        </p:spPr>
        <p:txBody>
          <a:bodyPr wrap="square" rtlCol="0">
            <a:spAutoFit/>
          </a:bodyPr>
          <a:lstStyle/>
          <a:p>
            <a:r>
              <a:rPr lang="en-US" altLang="zh-CN" sz="2000" dirty="0" smtClean="0">
                <a:solidFill>
                  <a:srgbClr val="FF0000"/>
                </a:solidFill>
              </a:rPr>
              <a:t>S=0</a:t>
            </a:r>
          </a:p>
          <a:p>
            <a:r>
              <a:rPr lang="en-US" altLang="zh-CN" sz="2000" dirty="0" smtClean="0">
                <a:solidFill>
                  <a:srgbClr val="FF0000"/>
                </a:solidFill>
              </a:rPr>
              <a:t>D=1</a:t>
            </a:r>
            <a:endParaRPr lang="zh-CN" altLang="en-US" sz="2000" dirty="0">
              <a:solidFill>
                <a:srgbClr val="FF0000"/>
              </a:solidFill>
            </a:endParaRPr>
          </a:p>
        </p:txBody>
      </p:sp>
      <p:grpSp>
        <p:nvGrpSpPr>
          <p:cNvPr id="47" name="组合 46"/>
          <p:cNvGrpSpPr/>
          <p:nvPr/>
        </p:nvGrpSpPr>
        <p:grpSpPr>
          <a:xfrm>
            <a:off x="1643042" y="5274246"/>
            <a:ext cx="1285884" cy="369332"/>
            <a:chOff x="1071538" y="3000372"/>
            <a:chExt cx="1285884" cy="369332"/>
          </a:xfrm>
        </p:grpSpPr>
        <p:sp>
          <p:nvSpPr>
            <p:cNvPr id="48" name="TextBox 47"/>
            <p:cNvSpPr txBox="1"/>
            <p:nvPr/>
          </p:nvSpPr>
          <p:spPr>
            <a:xfrm>
              <a:off x="1071538" y="3000372"/>
              <a:ext cx="1285884" cy="369332"/>
            </a:xfrm>
            <a:prstGeom prst="rect">
              <a:avLst/>
            </a:prstGeom>
            <a:noFill/>
            <a:ln>
              <a:solidFill>
                <a:srgbClr val="FF0000"/>
              </a:solidFill>
            </a:ln>
          </p:spPr>
          <p:txBody>
            <a:bodyPr wrap="square" rtlCol="0">
              <a:spAutoFit/>
            </a:bodyPr>
            <a:lstStyle/>
            <a:p>
              <a:r>
                <a:rPr lang="en-US" altLang="zh-CN" dirty="0" smtClean="0">
                  <a:solidFill>
                    <a:srgbClr val="FF0000"/>
                  </a:solidFill>
                </a:rPr>
                <a:t>S    D=1</a:t>
              </a:r>
              <a:endParaRPr lang="zh-CN" altLang="en-US" dirty="0">
                <a:solidFill>
                  <a:srgbClr val="FF0000"/>
                </a:solidFill>
              </a:endParaRPr>
            </a:p>
          </p:txBody>
        </p:sp>
        <p:grpSp>
          <p:nvGrpSpPr>
            <p:cNvPr id="49" name="组合 35"/>
            <p:cNvGrpSpPr/>
            <p:nvPr/>
          </p:nvGrpSpPr>
          <p:grpSpPr>
            <a:xfrm>
              <a:off x="1357290" y="3106978"/>
              <a:ext cx="142876" cy="143670"/>
              <a:chOff x="214282" y="2285992"/>
              <a:chExt cx="142876" cy="143670"/>
            </a:xfrm>
          </p:grpSpPr>
          <p:sp>
            <p:nvSpPr>
              <p:cNvPr id="50" name="椭圆 49"/>
              <p:cNvSpPr/>
              <p:nvPr/>
            </p:nvSpPr>
            <p:spPr>
              <a:xfrm>
                <a:off x="214282" y="2285992"/>
                <a:ext cx="142876" cy="14287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214282" y="2357430"/>
                <a:ext cx="142876" cy="15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0" idx="0"/>
              </p:cNvCxnSpPr>
              <p:nvPr/>
            </p:nvCxnSpPr>
            <p:spPr>
              <a:xfrm rot="16200000" flipH="1">
                <a:off x="214282" y="2357430"/>
                <a:ext cx="142876" cy="15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53" name="TextBox 52"/>
          <p:cNvSpPr txBox="1"/>
          <p:nvPr/>
        </p:nvSpPr>
        <p:spPr>
          <a:xfrm>
            <a:off x="8001024" y="4000504"/>
            <a:ext cx="928694" cy="707886"/>
          </a:xfrm>
          <a:prstGeom prst="rect">
            <a:avLst/>
          </a:prstGeom>
          <a:noFill/>
        </p:spPr>
        <p:txBody>
          <a:bodyPr wrap="square" rtlCol="0">
            <a:spAutoFit/>
          </a:bodyPr>
          <a:lstStyle/>
          <a:p>
            <a:r>
              <a:rPr lang="en-US" altLang="zh-CN" sz="2000" dirty="0" smtClean="0">
                <a:solidFill>
                  <a:srgbClr val="FF0000"/>
                </a:solidFill>
              </a:rPr>
              <a:t>S=1</a:t>
            </a:r>
          </a:p>
          <a:p>
            <a:r>
              <a:rPr lang="en-US" altLang="zh-CN" sz="2000" dirty="0" smtClean="0">
                <a:solidFill>
                  <a:srgbClr val="FF0000"/>
                </a:solidFill>
              </a:rPr>
              <a:t>D=0</a:t>
            </a:r>
            <a:endParaRPr lang="zh-CN" altLang="en-US" sz="2000" dirty="0">
              <a:solidFill>
                <a:srgbClr val="FF0000"/>
              </a:solidFill>
            </a:endParaRPr>
          </a:p>
        </p:txBody>
      </p:sp>
      <p:grpSp>
        <p:nvGrpSpPr>
          <p:cNvPr id="54" name="组合 53"/>
          <p:cNvGrpSpPr/>
          <p:nvPr/>
        </p:nvGrpSpPr>
        <p:grpSpPr>
          <a:xfrm>
            <a:off x="5643570" y="5286388"/>
            <a:ext cx="1285884" cy="369332"/>
            <a:chOff x="1071538" y="3000372"/>
            <a:chExt cx="1285884" cy="369332"/>
          </a:xfrm>
        </p:grpSpPr>
        <p:sp>
          <p:nvSpPr>
            <p:cNvPr id="55" name="TextBox 54"/>
            <p:cNvSpPr txBox="1"/>
            <p:nvPr/>
          </p:nvSpPr>
          <p:spPr>
            <a:xfrm>
              <a:off x="1071538" y="3000372"/>
              <a:ext cx="1285884" cy="369332"/>
            </a:xfrm>
            <a:prstGeom prst="rect">
              <a:avLst/>
            </a:prstGeom>
            <a:noFill/>
            <a:ln>
              <a:solidFill>
                <a:srgbClr val="FF0000"/>
              </a:solidFill>
            </a:ln>
          </p:spPr>
          <p:txBody>
            <a:bodyPr wrap="square" rtlCol="0">
              <a:spAutoFit/>
            </a:bodyPr>
            <a:lstStyle/>
            <a:p>
              <a:r>
                <a:rPr lang="en-US" altLang="zh-CN" dirty="0" smtClean="0">
                  <a:solidFill>
                    <a:srgbClr val="FF0000"/>
                  </a:solidFill>
                </a:rPr>
                <a:t>S    D=1</a:t>
              </a:r>
              <a:endParaRPr lang="zh-CN" altLang="en-US" dirty="0">
                <a:solidFill>
                  <a:srgbClr val="FF0000"/>
                </a:solidFill>
              </a:endParaRPr>
            </a:p>
          </p:txBody>
        </p:sp>
        <p:grpSp>
          <p:nvGrpSpPr>
            <p:cNvPr id="56" name="组合 35"/>
            <p:cNvGrpSpPr/>
            <p:nvPr/>
          </p:nvGrpSpPr>
          <p:grpSpPr>
            <a:xfrm>
              <a:off x="1357290" y="3106978"/>
              <a:ext cx="142876" cy="143670"/>
              <a:chOff x="214282" y="2285992"/>
              <a:chExt cx="142876" cy="143670"/>
            </a:xfrm>
          </p:grpSpPr>
          <p:sp>
            <p:nvSpPr>
              <p:cNvPr id="57" name="椭圆 56"/>
              <p:cNvSpPr/>
              <p:nvPr/>
            </p:nvSpPr>
            <p:spPr>
              <a:xfrm>
                <a:off x="214282" y="2285992"/>
                <a:ext cx="142876" cy="14287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p:cNvCxnSpPr/>
              <p:nvPr/>
            </p:nvCxnSpPr>
            <p:spPr>
              <a:xfrm>
                <a:off x="214282" y="2357430"/>
                <a:ext cx="142876" cy="15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7" idx="0"/>
              </p:cNvCxnSpPr>
              <p:nvPr/>
            </p:nvCxnSpPr>
            <p:spPr>
              <a:xfrm rot="16200000" flipH="1">
                <a:off x="214282" y="2357430"/>
                <a:ext cx="142876" cy="15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60" name="爆炸形 1 59"/>
          <p:cNvSpPr/>
          <p:nvPr/>
        </p:nvSpPr>
        <p:spPr>
          <a:xfrm>
            <a:off x="3214678" y="2000240"/>
            <a:ext cx="2786082" cy="1928826"/>
          </a:xfrm>
          <a:prstGeom prst="irregularSeal1">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accent3">
                    <a:lumMod val="50000"/>
                  </a:schemeClr>
                </a:solidFill>
              </a:rPr>
              <a:t>双高位法</a:t>
            </a:r>
            <a:endParaRPr lang="zh-CN" altLang="en-US" sz="2400" b="1" dirty="0">
              <a:solidFill>
                <a:schemeClr val="accent3">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amond(i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amond(i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ox(in)">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ox(i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checkerboard(across)">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ox(i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diamond(in)">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ox(in)">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diamond(in)">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box(in)">
                                      <p:cBhvr>
                                        <p:cTn id="73" dur="5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8" presetClass="entr" presetSubtype="16" fill="hold" grpId="0"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diamond(in)">
                                      <p:cBhvr>
                                        <p:cTn id="78" dur="500"/>
                                        <p:tgtEl>
                                          <p:spTgt spid="22"/>
                                        </p:tgtEl>
                                      </p:cBhvr>
                                    </p:animEffect>
                                  </p:childTnLst>
                                </p:cTn>
                              </p:par>
                            </p:childTnLst>
                          </p:cTn>
                        </p:par>
                      </p:childTnLst>
                    </p:cTn>
                  </p:par>
                  <p:par>
                    <p:cTn id="79" fill="hold">
                      <p:stCondLst>
                        <p:cond delay="indefinite"/>
                      </p:stCondLst>
                      <p:childTnLst>
                        <p:par>
                          <p:cTn id="80" fill="hold">
                            <p:stCondLst>
                              <p:cond delay="0"/>
                            </p:stCondLst>
                            <p:childTnLst>
                              <p:par>
                                <p:cTn id="81" presetID="5" presetClass="entr" presetSubtype="10" fill="hold"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checkerboard(across)">
                                      <p:cBhvr>
                                        <p:cTn id="83" dur="500"/>
                                        <p:tgtEl>
                                          <p:spTgt spid="23"/>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grpId="0" nodeType="click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box(in)">
                                      <p:cBhvr>
                                        <p:cTn id="88" dur="500"/>
                                        <p:tgtEl>
                                          <p:spTgt spid="24"/>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grpId="0" nodeType="click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box(in)">
                                      <p:cBhvr>
                                        <p:cTn id="93" dur="500"/>
                                        <p:tgtEl>
                                          <p:spTgt spid="26"/>
                                        </p:tgtEl>
                                      </p:cBhvr>
                                    </p:animEffect>
                                  </p:childTnLst>
                                </p:cTn>
                              </p:par>
                            </p:childTnLst>
                          </p:cTn>
                        </p:par>
                      </p:childTnLst>
                    </p:cTn>
                  </p:par>
                  <p:par>
                    <p:cTn id="94" fill="hold">
                      <p:stCondLst>
                        <p:cond delay="indefinite"/>
                      </p:stCondLst>
                      <p:childTnLst>
                        <p:par>
                          <p:cTn id="95" fill="hold">
                            <p:stCondLst>
                              <p:cond delay="0"/>
                            </p:stCondLst>
                            <p:childTnLst>
                              <p:par>
                                <p:cTn id="96" presetID="4" presetClass="entr" presetSubtype="16"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box(in)">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box(in)">
                                      <p:cBhvr>
                                        <p:cTn id="103" dur="500"/>
                                        <p:tgtEl>
                                          <p:spTgt spid="28"/>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nodeType="click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box(in)">
                                      <p:cBhvr>
                                        <p:cTn id="108" dur="500"/>
                                        <p:tgtEl>
                                          <p:spTgt spid="38"/>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grpId="0" nodeType="click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ox(in)">
                                      <p:cBhvr>
                                        <p:cTn id="113" dur="500"/>
                                        <p:tgtEl>
                                          <p:spTgt spid="39"/>
                                        </p:tgtEl>
                                      </p:cBhvr>
                                    </p:animEffect>
                                  </p:childTnLst>
                                </p:cTn>
                              </p:par>
                            </p:childTnLst>
                          </p:cTn>
                        </p:par>
                      </p:childTnLst>
                    </p:cTn>
                  </p:par>
                  <p:par>
                    <p:cTn id="114" fill="hold">
                      <p:stCondLst>
                        <p:cond delay="indefinite"/>
                      </p:stCondLst>
                      <p:childTnLst>
                        <p:par>
                          <p:cTn id="115" fill="hold">
                            <p:stCondLst>
                              <p:cond delay="0"/>
                            </p:stCondLst>
                            <p:childTnLst>
                              <p:par>
                                <p:cTn id="116" presetID="4" presetClass="entr" presetSubtype="16" fill="hold"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box(in)">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4" presetClass="entr" presetSubtype="16" fill="hold" grpId="0"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box(in)">
                                      <p:cBhvr>
                                        <p:cTn id="123" dur="500"/>
                                        <p:tgtEl>
                                          <p:spTgt spid="46"/>
                                        </p:tgtEl>
                                      </p:cBhvr>
                                    </p:animEffect>
                                  </p:childTnLst>
                                </p:cTn>
                              </p:par>
                            </p:childTnLst>
                          </p:cTn>
                        </p:par>
                      </p:childTnLst>
                    </p:cTn>
                  </p:par>
                  <p:par>
                    <p:cTn id="124" fill="hold">
                      <p:stCondLst>
                        <p:cond delay="indefinite"/>
                      </p:stCondLst>
                      <p:childTnLst>
                        <p:par>
                          <p:cTn id="125" fill="hold">
                            <p:stCondLst>
                              <p:cond delay="0"/>
                            </p:stCondLst>
                            <p:childTnLst>
                              <p:par>
                                <p:cTn id="126" presetID="4" presetClass="entr" presetSubtype="16" fill="hold" grpId="0" nodeType="clickEffect">
                                  <p:stCondLst>
                                    <p:cond delay="0"/>
                                  </p:stCondLst>
                                  <p:childTnLst>
                                    <p:set>
                                      <p:cBhvr>
                                        <p:cTn id="127" dur="1" fill="hold">
                                          <p:stCondLst>
                                            <p:cond delay="0"/>
                                          </p:stCondLst>
                                        </p:cTn>
                                        <p:tgtEl>
                                          <p:spTgt spid="53"/>
                                        </p:tgtEl>
                                        <p:attrNameLst>
                                          <p:attrName>style.visibility</p:attrName>
                                        </p:attrNameLst>
                                      </p:cBhvr>
                                      <p:to>
                                        <p:strVal val="visible"/>
                                      </p:to>
                                    </p:set>
                                    <p:animEffect transition="in" filter="box(in)">
                                      <p:cBhvr>
                                        <p:cTn id="128" dur="500"/>
                                        <p:tgtEl>
                                          <p:spTgt spid="53"/>
                                        </p:tgtEl>
                                      </p:cBhvr>
                                    </p:animEffect>
                                  </p:childTnLst>
                                </p:cTn>
                              </p:par>
                            </p:childTnLst>
                          </p:cTn>
                        </p:par>
                      </p:childTnLst>
                    </p:cTn>
                  </p:par>
                  <p:par>
                    <p:cTn id="129" fill="hold">
                      <p:stCondLst>
                        <p:cond delay="indefinite"/>
                      </p:stCondLst>
                      <p:childTnLst>
                        <p:par>
                          <p:cTn id="130" fill="hold">
                            <p:stCondLst>
                              <p:cond delay="0"/>
                            </p:stCondLst>
                            <p:childTnLst>
                              <p:par>
                                <p:cTn id="131" presetID="4" presetClass="entr" presetSubtype="16" fill="hold" nodeType="clickEffect">
                                  <p:stCondLst>
                                    <p:cond delay="0"/>
                                  </p:stCondLst>
                                  <p:childTnLst>
                                    <p:set>
                                      <p:cBhvr>
                                        <p:cTn id="132" dur="1" fill="hold">
                                          <p:stCondLst>
                                            <p:cond delay="0"/>
                                          </p:stCondLst>
                                        </p:cTn>
                                        <p:tgtEl>
                                          <p:spTgt spid="47"/>
                                        </p:tgtEl>
                                        <p:attrNameLst>
                                          <p:attrName>style.visibility</p:attrName>
                                        </p:attrNameLst>
                                      </p:cBhvr>
                                      <p:to>
                                        <p:strVal val="visible"/>
                                      </p:to>
                                    </p:set>
                                    <p:animEffect transition="in" filter="box(in)">
                                      <p:cBhvr>
                                        <p:cTn id="133" dur="500"/>
                                        <p:tgtEl>
                                          <p:spTgt spid="47"/>
                                        </p:tgtEl>
                                      </p:cBhvr>
                                    </p:animEffect>
                                  </p:childTnLst>
                                </p:cTn>
                              </p:par>
                            </p:childTnLst>
                          </p:cTn>
                        </p:par>
                      </p:childTnLst>
                    </p:cTn>
                  </p:par>
                  <p:par>
                    <p:cTn id="134" fill="hold">
                      <p:stCondLst>
                        <p:cond delay="indefinite"/>
                      </p:stCondLst>
                      <p:childTnLst>
                        <p:par>
                          <p:cTn id="135" fill="hold">
                            <p:stCondLst>
                              <p:cond delay="0"/>
                            </p:stCondLst>
                            <p:childTnLst>
                              <p:par>
                                <p:cTn id="136" presetID="4" presetClass="entr" presetSubtype="16" fill="hold" nodeType="clickEffect">
                                  <p:stCondLst>
                                    <p:cond delay="0"/>
                                  </p:stCondLst>
                                  <p:childTnLst>
                                    <p:set>
                                      <p:cBhvr>
                                        <p:cTn id="137" dur="1" fill="hold">
                                          <p:stCondLst>
                                            <p:cond delay="0"/>
                                          </p:stCondLst>
                                        </p:cTn>
                                        <p:tgtEl>
                                          <p:spTgt spid="54"/>
                                        </p:tgtEl>
                                        <p:attrNameLst>
                                          <p:attrName>style.visibility</p:attrName>
                                        </p:attrNameLst>
                                      </p:cBhvr>
                                      <p:to>
                                        <p:strVal val="visible"/>
                                      </p:to>
                                    </p:set>
                                    <p:animEffect transition="in" filter="box(in)">
                                      <p:cBhvr>
                                        <p:cTn id="138" dur="500"/>
                                        <p:tgtEl>
                                          <p:spTgt spid="54"/>
                                        </p:tgtEl>
                                      </p:cBhvr>
                                    </p:animEffect>
                                  </p:childTnLst>
                                </p:cTn>
                              </p:par>
                            </p:childTnLst>
                          </p:cTn>
                        </p:par>
                      </p:childTnLst>
                    </p:cTn>
                  </p:par>
                  <p:par>
                    <p:cTn id="139" fill="hold">
                      <p:stCondLst>
                        <p:cond delay="indefinite"/>
                      </p:stCondLst>
                      <p:childTnLst>
                        <p:par>
                          <p:cTn id="140" fill="hold">
                            <p:stCondLst>
                              <p:cond delay="0"/>
                            </p:stCondLst>
                            <p:childTnLst>
                              <p:par>
                                <p:cTn id="141" presetID="4" presetClass="entr" presetSubtype="16" fill="hold" grpId="0" nodeType="clickEffect">
                                  <p:stCondLst>
                                    <p:cond delay="0"/>
                                  </p:stCondLst>
                                  <p:childTnLst>
                                    <p:set>
                                      <p:cBhvr>
                                        <p:cTn id="142" dur="1" fill="hold">
                                          <p:stCondLst>
                                            <p:cond delay="0"/>
                                          </p:stCondLst>
                                        </p:cTn>
                                        <p:tgtEl>
                                          <p:spTgt spid="60"/>
                                        </p:tgtEl>
                                        <p:attrNameLst>
                                          <p:attrName>style.visibility</p:attrName>
                                        </p:attrNameLst>
                                      </p:cBhvr>
                                      <p:to>
                                        <p:strVal val="visible"/>
                                      </p:to>
                                    </p:set>
                                    <p:animEffect transition="in" filter="box(in)">
                                      <p:cBhvr>
                                        <p:cTn id="14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1" grpId="0"/>
      <p:bldP spid="12" grpId="0"/>
      <p:bldP spid="13" grpId="0"/>
      <p:bldP spid="15" grpId="0"/>
      <p:bldP spid="16" grpId="0"/>
      <p:bldP spid="17" grpId="0"/>
      <p:bldP spid="18" grpId="0"/>
      <p:bldP spid="20" grpId="0"/>
      <p:bldP spid="21" grpId="0"/>
      <p:bldP spid="22" grpId="0"/>
      <p:bldP spid="24" grpId="0"/>
      <p:bldP spid="26" grpId="0"/>
      <p:bldP spid="27" grpId="0"/>
      <p:bldP spid="28" grpId="0"/>
      <p:bldP spid="39" grpId="0"/>
      <p:bldP spid="46" grpId="0"/>
      <p:bldP spid="53" grpId="0"/>
      <p:bldP spid="6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2132" y="71414"/>
            <a:ext cx="2786082" cy="523220"/>
          </a:xfrm>
          <a:prstGeom prst="rect">
            <a:avLst/>
          </a:prstGeom>
          <a:noFill/>
        </p:spPr>
        <p:txBody>
          <a:bodyPr wrap="square" rtlCol="0">
            <a:spAutoFit/>
          </a:bodyPr>
          <a:lstStyle/>
          <a:p>
            <a:r>
              <a:rPr lang="en-US" altLang="zh-CN" sz="2800" b="1" dirty="0" smtClean="0">
                <a:solidFill>
                  <a:srgbClr val="FF0000"/>
                </a:solidFill>
              </a:rPr>
              <a:t>2.2</a:t>
            </a:r>
            <a:r>
              <a:rPr lang="zh-CN" altLang="en-US" sz="2800" b="1" dirty="0" smtClean="0">
                <a:solidFill>
                  <a:srgbClr val="FF0000"/>
                </a:solidFill>
              </a:rPr>
              <a:t>定点数运算</a:t>
            </a:r>
            <a:endParaRPr lang="zh-CN" altLang="en-US" sz="2800" b="1" dirty="0">
              <a:solidFill>
                <a:srgbClr val="FF0000"/>
              </a:solidFill>
            </a:endParaRPr>
          </a:p>
        </p:txBody>
      </p:sp>
      <p:sp>
        <p:nvSpPr>
          <p:cNvPr id="3" name="TextBox 2"/>
          <p:cNvSpPr txBox="1"/>
          <p:nvPr/>
        </p:nvSpPr>
        <p:spPr>
          <a:xfrm>
            <a:off x="285720" y="1500174"/>
            <a:ext cx="3786214" cy="461665"/>
          </a:xfrm>
          <a:prstGeom prst="rect">
            <a:avLst/>
          </a:prstGeom>
          <a:noFill/>
        </p:spPr>
        <p:txBody>
          <a:bodyPr wrap="square" rtlCol="0">
            <a:spAutoFit/>
          </a:bodyPr>
          <a:lstStyle/>
          <a:p>
            <a:r>
              <a:rPr lang="zh-CN" altLang="en-US" sz="2400" dirty="0" smtClean="0">
                <a:solidFill>
                  <a:srgbClr val="151B93"/>
                </a:solidFill>
              </a:rPr>
              <a:t>（</a:t>
            </a:r>
            <a:r>
              <a:rPr lang="en-US" altLang="zh-CN" sz="2400" dirty="0" smtClean="0">
                <a:solidFill>
                  <a:srgbClr val="151B93"/>
                </a:solidFill>
              </a:rPr>
              <a:t>1</a:t>
            </a:r>
            <a:r>
              <a:rPr lang="zh-CN" altLang="en-US" sz="2400" dirty="0" smtClean="0">
                <a:solidFill>
                  <a:srgbClr val="151B93"/>
                </a:solidFill>
              </a:rPr>
              <a:t>）</a:t>
            </a:r>
            <a:r>
              <a:rPr lang="en-US" altLang="zh-CN" sz="2400" dirty="0" smtClean="0">
                <a:solidFill>
                  <a:srgbClr val="151B93"/>
                </a:solidFill>
              </a:rPr>
              <a:t>[X]</a:t>
            </a:r>
            <a:r>
              <a:rPr lang="zh-CN" altLang="en-US" sz="2400" baseline="-25000" dirty="0" smtClean="0">
                <a:solidFill>
                  <a:srgbClr val="151B93"/>
                </a:solidFill>
              </a:rPr>
              <a:t>补</a:t>
            </a:r>
            <a:r>
              <a:rPr lang="en-US" altLang="zh-CN" sz="2400" dirty="0" smtClean="0">
                <a:solidFill>
                  <a:srgbClr val="151B93"/>
                </a:solidFill>
              </a:rPr>
              <a:t>=4    [Y]</a:t>
            </a:r>
            <a:r>
              <a:rPr lang="zh-CN" altLang="en-US" sz="2400" baseline="-25000" dirty="0" smtClean="0">
                <a:solidFill>
                  <a:srgbClr val="151B93"/>
                </a:solidFill>
              </a:rPr>
              <a:t>补</a:t>
            </a:r>
            <a:r>
              <a:rPr lang="en-US" altLang="zh-CN" sz="2400" dirty="0" smtClean="0">
                <a:solidFill>
                  <a:srgbClr val="151B93"/>
                </a:solidFill>
              </a:rPr>
              <a:t>=12</a:t>
            </a:r>
            <a:endParaRPr lang="zh-CN" altLang="en-US" sz="2400" dirty="0">
              <a:solidFill>
                <a:srgbClr val="151B93"/>
              </a:solidFill>
            </a:endParaRPr>
          </a:p>
        </p:txBody>
      </p:sp>
      <p:sp>
        <p:nvSpPr>
          <p:cNvPr id="4" name="矩形 3"/>
          <p:cNvSpPr/>
          <p:nvPr/>
        </p:nvSpPr>
        <p:spPr>
          <a:xfrm>
            <a:off x="1063549" y="1837649"/>
            <a:ext cx="2936947" cy="1200329"/>
          </a:xfrm>
          <a:prstGeom prst="rect">
            <a:avLst/>
          </a:prstGeom>
        </p:spPr>
        <p:txBody>
          <a:bodyPr wrap="square">
            <a:spAutoFit/>
          </a:bodyPr>
          <a:lstStyle/>
          <a:p>
            <a:pPr>
              <a:lnSpc>
                <a:spcPct val="150000"/>
              </a:lnSpc>
            </a:pPr>
            <a:r>
              <a:rPr lang="en-US" altLang="zh-CN" sz="2400" dirty="0" smtClean="0">
                <a:solidFill>
                  <a:srgbClr val="151B93"/>
                </a:solidFill>
              </a:rPr>
              <a:t>[X]</a:t>
            </a:r>
            <a:r>
              <a:rPr lang="zh-CN" altLang="en-US" sz="2400" baseline="-25000" dirty="0" smtClean="0">
                <a:solidFill>
                  <a:srgbClr val="151B93"/>
                </a:solidFill>
              </a:rPr>
              <a:t>补</a:t>
            </a:r>
            <a:r>
              <a:rPr lang="en-US" altLang="zh-CN" sz="2400" dirty="0" smtClean="0">
                <a:solidFill>
                  <a:srgbClr val="151B93"/>
                </a:solidFill>
              </a:rPr>
              <a:t>=</a:t>
            </a:r>
            <a:r>
              <a:rPr lang="en-US" altLang="zh-CN" sz="2400" dirty="0" smtClean="0">
                <a:solidFill>
                  <a:srgbClr val="C00000"/>
                </a:solidFill>
              </a:rPr>
              <a:t>00 </a:t>
            </a:r>
            <a:r>
              <a:rPr lang="en-US" altLang="zh-CN" sz="2400" dirty="0" smtClean="0">
                <a:solidFill>
                  <a:srgbClr val="151B93"/>
                </a:solidFill>
              </a:rPr>
              <a:t>0000100</a:t>
            </a:r>
          </a:p>
          <a:p>
            <a:pPr>
              <a:lnSpc>
                <a:spcPct val="150000"/>
              </a:lnSpc>
            </a:pPr>
            <a:r>
              <a:rPr lang="en-US" altLang="zh-CN" sz="2400" dirty="0" smtClean="0">
                <a:solidFill>
                  <a:srgbClr val="151B93"/>
                </a:solidFill>
              </a:rPr>
              <a:t>[Y]</a:t>
            </a:r>
            <a:r>
              <a:rPr lang="zh-CN" altLang="en-US" sz="2400" baseline="-25000" dirty="0" smtClean="0">
                <a:solidFill>
                  <a:srgbClr val="151B93"/>
                </a:solidFill>
              </a:rPr>
              <a:t>补</a:t>
            </a:r>
            <a:r>
              <a:rPr lang="en-US" altLang="zh-CN" sz="2400" dirty="0" smtClean="0">
                <a:solidFill>
                  <a:srgbClr val="151B93"/>
                </a:solidFill>
              </a:rPr>
              <a:t>=</a:t>
            </a:r>
            <a:r>
              <a:rPr lang="en-US" altLang="zh-CN" sz="2400" dirty="0" smtClean="0">
                <a:solidFill>
                  <a:srgbClr val="C00000"/>
                </a:solidFill>
              </a:rPr>
              <a:t>00 </a:t>
            </a:r>
            <a:r>
              <a:rPr lang="en-US" altLang="zh-CN" sz="2400" dirty="0" smtClean="0">
                <a:solidFill>
                  <a:srgbClr val="151B93"/>
                </a:solidFill>
              </a:rPr>
              <a:t>0001100 </a:t>
            </a:r>
            <a:endParaRPr lang="zh-CN" altLang="en-US" sz="2400" dirty="0">
              <a:solidFill>
                <a:srgbClr val="151B93"/>
              </a:solidFill>
            </a:endParaRPr>
          </a:p>
        </p:txBody>
      </p:sp>
      <p:cxnSp>
        <p:nvCxnSpPr>
          <p:cNvPr id="5" name="直接连接符 4"/>
          <p:cNvCxnSpPr/>
          <p:nvPr/>
        </p:nvCxnSpPr>
        <p:spPr>
          <a:xfrm>
            <a:off x="1000100" y="3014723"/>
            <a:ext cx="2643206" cy="1588"/>
          </a:xfrm>
          <a:prstGeom prst="line">
            <a:avLst/>
          </a:prstGeom>
          <a:ln w="19050">
            <a:solidFill>
              <a:srgbClr val="151B93"/>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05706" y="3052095"/>
            <a:ext cx="2051914" cy="461665"/>
          </a:xfrm>
          <a:prstGeom prst="rect">
            <a:avLst/>
          </a:prstGeom>
          <a:noFill/>
        </p:spPr>
        <p:txBody>
          <a:bodyPr wrap="square" rtlCol="0">
            <a:spAutoFit/>
          </a:bodyPr>
          <a:lstStyle/>
          <a:p>
            <a:r>
              <a:rPr lang="en-US" altLang="zh-CN" sz="2400" dirty="0" smtClean="0">
                <a:solidFill>
                  <a:srgbClr val="C00000"/>
                </a:solidFill>
              </a:rPr>
              <a:t>00 </a:t>
            </a:r>
            <a:r>
              <a:rPr lang="en-US" altLang="zh-CN" sz="2400" dirty="0" smtClean="0">
                <a:solidFill>
                  <a:srgbClr val="151B93"/>
                </a:solidFill>
              </a:rPr>
              <a:t>0010000</a:t>
            </a:r>
            <a:endParaRPr lang="zh-CN" altLang="en-US" sz="2400" dirty="0" smtClean="0">
              <a:solidFill>
                <a:srgbClr val="151B93"/>
              </a:solidFill>
            </a:endParaRPr>
          </a:p>
        </p:txBody>
      </p:sp>
      <p:sp>
        <p:nvSpPr>
          <p:cNvPr id="7" name="TextBox 6"/>
          <p:cNvSpPr txBox="1"/>
          <p:nvPr/>
        </p:nvSpPr>
        <p:spPr>
          <a:xfrm>
            <a:off x="4607144" y="1428736"/>
            <a:ext cx="3786214" cy="461665"/>
          </a:xfrm>
          <a:prstGeom prst="rect">
            <a:avLst/>
          </a:prstGeom>
          <a:noFill/>
        </p:spPr>
        <p:txBody>
          <a:bodyPr wrap="square" rtlCol="0">
            <a:spAutoFit/>
          </a:bodyPr>
          <a:lstStyle/>
          <a:p>
            <a:r>
              <a:rPr lang="zh-CN" altLang="en-US" sz="2400" dirty="0" smtClean="0">
                <a:solidFill>
                  <a:srgbClr val="151B93"/>
                </a:solidFill>
              </a:rPr>
              <a:t>（</a:t>
            </a:r>
            <a:r>
              <a:rPr lang="en-US" altLang="zh-CN" sz="2400" dirty="0" smtClean="0">
                <a:solidFill>
                  <a:srgbClr val="151B93"/>
                </a:solidFill>
              </a:rPr>
              <a:t>2</a:t>
            </a:r>
            <a:r>
              <a:rPr lang="zh-CN" altLang="en-US" sz="2400" dirty="0" smtClean="0">
                <a:solidFill>
                  <a:srgbClr val="151B93"/>
                </a:solidFill>
              </a:rPr>
              <a:t>）</a:t>
            </a:r>
            <a:r>
              <a:rPr lang="en-US" altLang="zh-CN" sz="2400" dirty="0" smtClean="0">
                <a:solidFill>
                  <a:srgbClr val="151B93"/>
                </a:solidFill>
              </a:rPr>
              <a:t>[X]</a:t>
            </a:r>
            <a:r>
              <a:rPr lang="zh-CN" altLang="en-US" sz="2400" baseline="-25000" dirty="0" smtClean="0">
                <a:solidFill>
                  <a:srgbClr val="151B93"/>
                </a:solidFill>
              </a:rPr>
              <a:t>补</a:t>
            </a:r>
            <a:r>
              <a:rPr lang="en-US" altLang="zh-CN" sz="2400" dirty="0" smtClean="0">
                <a:solidFill>
                  <a:srgbClr val="151B93"/>
                </a:solidFill>
              </a:rPr>
              <a:t>=-4    [Y]</a:t>
            </a:r>
            <a:r>
              <a:rPr lang="zh-CN" altLang="en-US" sz="2400" baseline="-25000" dirty="0" smtClean="0">
                <a:solidFill>
                  <a:srgbClr val="151B93"/>
                </a:solidFill>
              </a:rPr>
              <a:t>补</a:t>
            </a:r>
            <a:r>
              <a:rPr lang="en-US" altLang="zh-CN" sz="2400" dirty="0" smtClean="0">
                <a:solidFill>
                  <a:srgbClr val="151B93"/>
                </a:solidFill>
              </a:rPr>
              <a:t>=-12</a:t>
            </a:r>
            <a:endParaRPr lang="zh-CN" altLang="en-US" sz="2400" dirty="0">
              <a:solidFill>
                <a:srgbClr val="151B93"/>
              </a:solidFill>
            </a:endParaRPr>
          </a:p>
        </p:txBody>
      </p:sp>
      <p:sp>
        <p:nvSpPr>
          <p:cNvPr id="8" name="矩形 7"/>
          <p:cNvSpPr/>
          <p:nvPr/>
        </p:nvSpPr>
        <p:spPr>
          <a:xfrm>
            <a:off x="5384973" y="1837649"/>
            <a:ext cx="2687489" cy="1200329"/>
          </a:xfrm>
          <a:prstGeom prst="rect">
            <a:avLst/>
          </a:prstGeom>
        </p:spPr>
        <p:txBody>
          <a:bodyPr wrap="square">
            <a:spAutoFit/>
          </a:bodyPr>
          <a:lstStyle/>
          <a:p>
            <a:pPr>
              <a:lnSpc>
                <a:spcPct val="150000"/>
              </a:lnSpc>
            </a:pPr>
            <a:r>
              <a:rPr lang="en-US" altLang="zh-CN" sz="2400" dirty="0" smtClean="0">
                <a:solidFill>
                  <a:srgbClr val="151B93"/>
                </a:solidFill>
              </a:rPr>
              <a:t>[X]</a:t>
            </a:r>
            <a:r>
              <a:rPr lang="zh-CN" altLang="en-US" sz="2400" baseline="-25000" dirty="0" smtClean="0">
                <a:solidFill>
                  <a:srgbClr val="151B93"/>
                </a:solidFill>
              </a:rPr>
              <a:t>补</a:t>
            </a:r>
            <a:r>
              <a:rPr lang="en-US" altLang="zh-CN" sz="2400" dirty="0" smtClean="0">
                <a:solidFill>
                  <a:srgbClr val="151B93"/>
                </a:solidFill>
              </a:rPr>
              <a:t>=</a:t>
            </a:r>
            <a:r>
              <a:rPr lang="en-US" altLang="zh-CN" sz="2400" dirty="0" smtClean="0">
                <a:solidFill>
                  <a:srgbClr val="C00000"/>
                </a:solidFill>
              </a:rPr>
              <a:t>11 </a:t>
            </a:r>
            <a:r>
              <a:rPr lang="en-US" altLang="zh-CN" sz="2400" dirty="0" smtClean="0">
                <a:solidFill>
                  <a:srgbClr val="151B93"/>
                </a:solidFill>
              </a:rPr>
              <a:t>1111100</a:t>
            </a:r>
          </a:p>
          <a:p>
            <a:pPr>
              <a:lnSpc>
                <a:spcPct val="150000"/>
              </a:lnSpc>
            </a:pPr>
            <a:r>
              <a:rPr lang="en-US" altLang="zh-CN" sz="2400" dirty="0" smtClean="0">
                <a:solidFill>
                  <a:srgbClr val="151B93"/>
                </a:solidFill>
              </a:rPr>
              <a:t>[Y]</a:t>
            </a:r>
            <a:r>
              <a:rPr lang="zh-CN" altLang="en-US" sz="2400" baseline="-25000" dirty="0" smtClean="0">
                <a:solidFill>
                  <a:srgbClr val="151B93"/>
                </a:solidFill>
              </a:rPr>
              <a:t>补</a:t>
            </a:r>
            <a:r>
              <a:rPr lang="en-US" altLang="zh-CN" sz="2400" dirty="0" smtClean="0">
                <a:solidFill>
                  <a:srgbClr val="151B93"/>
                </a:solidFill>
              </a:rPr>
              <a:t>=</a:t>
            </a:r>
            <a:r>
              <a:rPr lang="en-US" altLang="zh-CN" sz="2400" dirty="0" smtClean="0">
                <a:solidFill>
                  <a:srgbClr val="C00000"/>
                </a:solidFill>
              </a:rPr>
              <a:t>11 </a:t>
            </a:r>
            <a:r>
              <a:rPr lang="en-US" altLang="zh-CN" sz="2400" dirty="0" smtClean="0">
                <a:solidFill>
                  <a:srgbClr val="151B93"/>
                </a:solidFill>
              </a:rPr>
              <a:t>1110100 </a:t>
            </a:r>
            <a:endParaRPr lang="zh-CN" altLang="en-US" sz="2400" dirty="0">
              <a:solidFill>
                <a:srgbClr val="151B93"/>
              </a:solidFill>
            </a:endParaRPr>
          </a:p>
        </p:txBody>
      </p:sp>
      <p:cxnSp>
        <p:nvCxnSpPr>
          <p:cNvPr id="9" name="直接连接符 8"/>
          <p:cNvCxnSpPr/>
          <p:nvPr/>
        </p:nvCxnSpPr>
        <p:spPr>
          <a:xfrm>
            <a:off x="5321524" y="3014723"/>
            <a:ext cx="2643206" cy="1588"/>
          </a:xfrm>
          <a:prstGeom prst="line">
            <a:avLst/>
          </a:prstGeom>
          <a:ln w="19050">
            <a:solidFill>
              <a:srgbClr val="151B93"/>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27130" y="3052095"/>
            <a:ext cx="1945332" cy="461665"/>
          </a:xfrm>
          <a:prstGeom prst="rect">
            <a:avLst/>
          </a:prstGeom>
          <a:noFill/>
        </p:spPr>
        <p:txBody>
          <a:bodyPr wrap="square" rtlCol="0">
            <a:spAutoFit/>
          </a:bodyPr>
          <a:lstStyle/>
          <a:p>
            <a:r>
              <a:rPr lang="en-US" altLang="zh-CN" sz="2400" dirty="0" smtClean="0">
                <a:solidFill>
                  <a:srgbClr val="C00000"/>
                </a:solidFill>
              </a:rPr>
              <a:t>11 </a:t>
            </a:r>
            <a:r>
              <a:rPr lang="en-US" altLang="zh-CN" sz="2400" dirty="0" smtClean="0">
                <a:solidFill>
                  <a:srgbClr val="151B93"/>
                </a:solidFill>
              </a:rPr>
              <a:t>1110000</a:t>
            </a:r>
            <a:endParaRPr lang="zh-CN" altLang="en-US" sz="2400" dirty="0" smtClean="0">
              <a:solidFill>
                <a:srgbClr val="151B93"/>
              </a:solidFill>
            </a:endParaRPr>
          </a:p>
        </p:txBody>
      </p:sp>
      <p:sp>
        <p:nvSpPr>
          <p:cNvPr id="12" name="TextBox 11"/>
          <p:cNvSpPr txBox="1"/>
          <p:nvPr/>
        </p:nvSpPr>
        <p:spPr>
          <a:xfrm>
            <a:off x="500034" y="3980789"/>
            <a:ext cx="3786214" cy="461665"/>
          </a:xfrm>
          <a:prstGeom prst="rect">
            <a:avLst/>
          </a:prstGeom>
          <a:noFill/>
        </p:spPr>
        <p:txBody>
          <a:bodyPr wrap="square" rtlCol="0">
            <a:spAutoFit/>
          </a:bodyPr>
          <a:lstStyle/>
          <a:p>
            <a:r>
              <a:rPr lang="zh-CN" altLang="en-US" sz="2400" dirty="0" smtClean="0">
                <a:solidFill>
                  <a:srgbClr val="151B93"/>
                </a:solidFill>
              </a:rPr>
              <a:t>（</a:t>
            </a:r>
            <a:r>
              <a:rPr lang="en-US" altLang="zh-CN" sz="2400" dirty="0" smtClean="0">
                <a:solidFill>
                  <a:srgbClr val="151B93"/>
                </a:solidFill>
              </a:rPr>
              <a:t>3</a:t>
            </a:r>
            <a:r>
              <a:rPr lang="zh-CN" altLang="en-US" sz="2400" dirty="0" smtClean="0">
                <a:solidFill>
                  <a:srgbClr val="151B93"/>
                </a:solidFill>
              </a:rPr>
              <a:t>）</a:t>
            </a:r>
            <a:r>
              <a:rPr lang="en-US" altLang="zh-CN" sz="2400" dirty="0" smtClean="0">
                <a:solidFill>
                  <a:srgbClr val="151B93"/>
                </a:solidFill>
              </a:rPr>
              <a:t>[X]</a:t>
            </a:r>
            <a:r>
              <a:rPr lang="zh-CN" altLang="en-US" sz="2400" baseline="-25000" dirty="0" smtClean="0">
                <a:solidFill>
                  <a:srgbClr val="151B93"/>
                </a:solidFill>
              </a:rPr>
              <a:t>补</a:t>
            </a:r>
            <a:r>
              <a:rPr lang="en-US" altLang="zh-CN" sz="2400" dirty="0" smtClean="0">
                <a:solidFill>
                  <a:srgbClr val="151B93"/>
                </a:solidFill>
              </a:rPr>
              <a:t>=80    [Y]</a:t>
            </a:r>
            <a:r>
              <a:rPr lang="zh-CN" altLang="en-US" sz="2400" baseline="-25000" dirty="0" smtClean="0">
                <a:solidFill>
                  <a:srgbClr val="151B93"/>
                </a:solidFill>
              </a:rPr>
              <a:t>补</a:t>
            </a:r>
            <a:r>
              <a:rPr lang="en-US" altLang="zh-CN" sz="2400" dirty="0" smtClean="0">
                <a:solidFill>
                  <a:srgbClr val="151B93"/>
                </a:solidFill>
              </a:rPr>
              <a:t>=90</a:t>
            </a:r>
            <a:endParaRPr lang="zh-CN" altLang="en-US" sz="2400" dirty="0">
              <a:solidFill>
                <a:srgbClr val="151B93"/>
              </a:solidFill>
            </a:endParaRPr>
          </a:p>
        </p:txBody>
      </p:sp>
      <p:sp>
        <p:nvSpPr>
          <p:cNvPr id="13" name="矩形 12"/>
          <p:cNvSpPr/>
          <p:nvPr/>
        </p:nvSpPr>
        <p:spPr>
          <a:xfrm>
            <a:off x="1277863" y="4357694"/>
            <a:ext cx="2579757" cy="1200329"/>
          </a:xfrm>
          <a:prstGeom prst="rect">
            <a:avLst/>
          </a:prstGeom>
        </p:spPr>
        <p:txBody>
          <a:bodyPr wrap="square">
            <a:spAutoFit/>
          </a:bodyPr>
          <a:lstStyle/>
          <a:p>
            <a:pPr>
              <a:lnSpc>
                <a:spcPct val="150000"/>
              </a:lnSpc>
            </a:pPr>
            <a:r>
              <a:rPr lang="en-US" altLang="zh-CN" sz="2400" dirty="0" smtClean="0">
                <a:solidFill>
                  <a:srgbClr val="151B93"/>
                </a:solidFill>
              </a:rPr>
              <a:t>[X]</a:t>
            </a:r>
            <a:r>
              <a:rPr lang="zh-CN" altLang="en-US" sz="2400" baseline="-25000" dirty="0" smtClean="0">
                <a:solidFill>
                  <a:srgbClr val="151B93"/>
                </a:solidFill>
              </a:rPr>
              <a:t>补</a:t>
            </a:r>
            <a:r>
              <a:rPr lang="en-US" altLang="zh-CN" sz="2400" dirty="0" smtClean="0">
                <a:solidFill>
                  <a:srgbClr val="151B93"/>
                </a:solidFill>
              </a:rPr>
              <a:t>=</a:t>
            </a:r>
            <a:r>
              <a:rPr lang="en-US" altLang="zh-CN" sz="2400" dirty="0" smtClean="0">
                <a:solidFill>
                  <a:srgbClr val="C00000"/>
                </a:solidFill>
              </a:rPr>
              <a:t>00</a:t>
            </a:r>
            <a:r>
              <a:rPr lang="en-US" altLang="zh-CN" sz="2400" dirty="0" smtClean="0">
                <a:solidFill>
                  <a:srgbClr val="151B93"/>
                </a:solidFill>
              </a:rPr>
              <a:t> 1010000</a:t>
            </a:r>
          </a:p>
          <a:p>
            <a:pPr>
              <a:lnSpc>
                <a:spcPct val="150000"/>
              </a:lnSpc>
            </a:pPr>
            <a:r>
              <a:rPr lang="en-US" altLang="zh-CN" sz="2400" dirty="0" smtClean="0">
                <a:solidFill>
                  <a:srgbClr val="151B93"/>
                </a:solidFill>
              </a:rPr>
              <a:t>[Y]</a:t>
            </a:r>
            <a:r>
              <a:rPr lang="zh-CN" altLang="en-US" sz="2400" baseline="-25000" dirty="0" smtClean="0">
                <a:solidFill>
                  <a:srgbClr val="151B93"/>
                </a:solidFill>
              </a:rPr>
              <a:t>补</a:t>
            </a:r>
            <a:r>
              <a:rPr lang="en-US" altLang="zh-CN" sz="2400" dirty="0" smtClean="0">
                <a:solidFill>
                  <a:srgbClr val="151B93"/>
                </a:solidFill>
              </a:rPr>
              <a:t>=</a:t>
            </a:r>
            <a:r>
              <a:rPr lang="en-US" altLang="zh-CN" sz="2400" dirty="0" smtClean="0">
                <a:solidFill>
                  <a:srgbClr val="C00000"/>
                </a:solidFill>
              </a:rPr>
              <a:t>00</a:t>
            </a:r>
            <a:r>
              <a:rPr lang="en-US" altLang="zh-CN" sz="2400" dirty="0" smtClean="0">
                <a:solidFill>
                  <a:srgbClr val="151B93"/>
                </a:solidFill>
              </a:rPr>
              <a:t> 1011010 </a:t>
            </a:r>
            <a:endParaRPr lang="zh-CN" altLang="en-US" sz="2400" dirty="0">
              <a:solidFill>
                <a:srgbClr val="151B93"/>
              </a:solidFill>
            </a:endParaRPr>
          </a:p>
        </p:txBody>
      </p:sp>
      <p:cxnSp>
        <p:nvCxnSpPr>
          <p:cNvPr id="14" name="直接连接符 13"/>
          <p:cNvCxnSpPr/>
          <p:nvPr/>
        </p:nvCxnSpPr>
        <p:spPr>
          <a:xfrm>
            <a:off x="1214414" y="5534768"/>
            <a:ext cx="2643206" cy="1588"/>
          </a:xfrm>
          <a:prstGeom prst="line">
            <a:avLst/>
          </a:prstGeom>
          <a:ln w="19050">
            <a:solidFill>
              <a:srgbClr val="151B93"/>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20020" y="5552425"/>
            <a:ext cx="2051914" cy="461665"/>
          </a:xfrm>
          <a:prstGeom prst="rect">
            <a:avLst/>
          </a:prstGeom>
          <a:noFill/>
        </p:spPr>
        <p:txBody>
          <a:bodyPr wrap="square" rtlCol="0">
            <a:spAutoFit/>
          </a:bodyPr>
          <a:lstStyle/>
          <a:p>
            <a:r>
              <a:rPr lang="en-US" altLang="zh-CN" sz="2400" dirty="0" smtClean="0">
                <a:solidFill>
                  <a:srgbClr val="C00000"/>
                </a:solidFill>
              </a:rPr>
              <a:t>01</a:t>
            </a:r>
            <a:r>
              <a:rPr lang="en-US" altLang="zh-CN" sz="2400" dirty="0" smtClean="0">
                <a:solidFill>
                  <a:srgbClr val="151B93"/>
                </a:solidFill>
              </a:rPr>
              <a:t> 0101010</a:t>
            </a:r>
            <a:endParaRPr lang="zh-CN" altLang="en-US" sz="2400" dirty="0" smtClean="0">
              <a:solidFill>
                <a:srgbClr val="151B93"/>
              </a:solidFill>
            </a:endParaRPr>
          </a:p>
        </p:txBody>
      </p:sp>
      <p:sp>
        <p:nvSpPr>
          <p:cNvPr id="16" name="TextBox 15"/>
          <p:cNvSpPr txBox="1"/>
          <p:nvPr/>
        </p:nvSpPr>
        <p:spPr>
          <a:xfrm>
            <a:off x="4643438" y="3980789"/>
            <a:ext cx="3786214" cy="461665"/>
          </a:xfrm>
          <a:prstGeom prst="rect">
            <a:avLst/>
          </a:prstGeom>
          <a:noFill/>
        </p:spPr>
        <p:txBody>
          <a:bodyPr wrap="square" rtlCol="0">
            <a:spAutoFit/>
          </a:bodyPr>
          <a:lstStyle/>
          <a:p>
            <a:r>
              <a:rPr lang="zh-CN" altLang="en-US" sz="2400" dirty="0" smtClean="0">
                <a:solidFill>
                  <a:srgbClr val="151B93"/>
                </a:solidFill>
              </a:rPr>
              <a:t>（</a:t>
            </a:r>
            <a:r>
              <a:rPr lang="en-US" altLang="zh-CN" sz="2400" dirty="0" smtClean="0">
                <a:solidFill>
                  <a:srgbClr val="151B93"/>
                </a:solidFill>
              </a:rPr>
              <a:t>4</a:t>
            </a:r>
            <a:r>
              <a:rPr lang="zh-CN" altLang="en-US" sz="2400" dirty="0" smtClean="0">
                <a:solidFill>
                  <a:srgbClr val="151B93"/>
                </a:solidFill>
              </a:rPr>
              <a:t>）</a:t>
            </a:r>
            <a:r>
              <a:rPr lang="en-US" altLang="zh-CN" sz="2400" dirty="0" smtClean="0">
                <a:solidFill>
                  <a:srgbClr val="151B93"/>
                </a:solidFill>
              </a:rPr>
              <a:t>[X]</a:t>
            </a:r>
            <a:r>
              <a:rPr lang="zh-CN" altLang="en-US" sz="2400" baseline="-25000" dirty="0" smtClean="0">
                <a:solidFill>
                  <a:srgbClr val="151B93"/>
                </a:solidFill>
              </a:rPr>
              <a:t>补</a:t>
            </a:r>
            <a:r>
              <a:rPr lang="en-US" altLang="zh-CN" sz="2400" dirty="0" smtClean="0">
                <a:solidFill>
                  <a:srgbClr val="151B93"/>
                </a:solidFill>
              </a:rPr>
              <a:t>=-80    [Y]</a:t>
            </a:r>
            <a:r>
              <a:rPr lang="zh-CN" altLang="en-US" sz="2400" baseline="-25000" dirty="0" smtClean="0">
                <a:solidFill>
                  <a:srgbClr val="151B93"/>
                </a:solidFill>
              </a:rPr>
              <a:t>补</a:t>
            </a:r>
            <a:r>
              <a:rPr lang="en-US" altLang="zh-CN" sz="2400" dirty="0" smtClean="0">
                <a:solidFill>
                  <a:srgbClr val="151B93"/>
                </a:solidFill>
              </a:rPr>
              <a:t>=-90</a:t>
            </a:r>
            <a:endParaRPr lang="zh-CN" altLang="en-US" sz="2400" dirty="0">
              <a:solidFill>
                <a:srgbClr val="151B93"/>
              </a:solidFill>
            </a:endParaRPr>
          </a:p>
        </p:txBody>
      </p:sp>
      <p:sp>
        <p:nvSpPr>
          <p:cNvPr id="17" name="矩形 16"/>
          <p:cNvSpPr/>
          <p:nvPr/>
        </p:nvSpPr>
        <p:spPr>
          <a:xfrm>
            <a:off x="5421267" y="4337979"/>
            <a:ext cx="2722633" cy="1200329"/>
          </a:xfrm>
          <a:prstGeom prst="rect">
            <a:avLst/>
          </a:prstGeom>
        </p:spPr>
        <p:txBody>
          <a:bodyPr wrap="square">
            <a:spAutoFit/>
          </a:bodyPr>
          <a:lstStyle/>
          <a:p>
            <a:pPr>
              <a:lnSpc>
                <a:spcPct val="150000"/>
              </a:lnSpc>
            </a:pPr>
            <a:r>
              <a:rPr lang="en-US" altLang="zh-CN" sz="2400" dirty="0" smtClean="0">
                <a:solidFill>
                  <a:srgbClr val="151B93"/>
                </a:solidFill>
              </a:rPr>
              <a:t>[X]</a:t>
            </a:r>
            <a:r>
              <a:rPr lang="zh-CN" altLang="en-US" sz="2400" baseline="-25000" dirty="0" smtClean="0">
                <a:solidFill>
                  <a:srgbClr val="151B93"/>
                </a:solidFill>
              </a:rPr>
              <a:t>补</a:t>
            </a:r>
            <a:r>
              <a:rPr lang="en-US" altLang="zh-CN" sz="2400" dirty="0" smtClean="0">
                <a:solidFill>
                  <a:srgbClr val="151B93"/>
                </a:solidFill>
              </a:rPr>
              <a:t>=</a:t>
            </a:r>
            <a:r>
              <a:rPr lang="en-US" altLang="zh-CN" sz="2400" dirty="0" smtClean="0">
                <a:solidFill>
                  <a:srgbClr val="C00000"/>
                </a:solidFill>
              </a:rPr>
              <a:t>11</a:t>
            </a:r>
            <a:r>
              <a:rPr lang="en-US" altLang="zh-CN" sz="2400" dirty="0" smtClean="0">
                <a:solidFill>
                  <a:srgbClr val="151B93"/>
                </a:solidFill>
              </a:rPr>
              <a:t> 0110000</a:t>
            </a:r>
          </a:p>
          <a:p>
            <a:pPr>
              <a:lnSpc>
                <a:spcPct val="150000"/>
              </a:lnSpc>
            </a:pPr>
            <a:r>
              <a:rPr lang="en-US" altLang="zh-CN" sz="2400" dirty="0" smtClean="0">
                <a:solidFill>
                  <a:srgbClr val="151B93"/>
                </a:solidFill>
              </a:rPr>
              <a:t>[Y]</a:t>
            </a:r>
            <a:r>
              <a:rPr lang="zh-CN" altLang="en-US" sz="2400" baseline="-25000" dirty="0" smtClean="0">
                <a:solidFill>
                  <a:srgbClr val="151B93"/>
                </a:solidFill>
              </a:rPr>
              <a:t>补</a:t>
            </a:r>
            <a:r>
              <a:rPr lang="en-US" altLang="zh-CN" sz="2400" dirty="0" smtClean="0">
                <a:solidFill>
                  <a:srgbClr val="151B93"/>
                </a:solidFill>
              </a:rPr>
              <a:t>=</a:t>
            </a:r>
            <a:r>
              <a:rPr lang="en-US" altLang="zh-CN" sz="2400" dirty="0" smtClean="0">
                <a:solidFill>
                  <a:srgbClr val="C00000"/>
                </a:solidFill>
              </a:rPr>
              <a:t>11</a:t>
            </a:r>
            <a:r>
              <a:rPr lang="en-US" altLang="zh-CN" sz="2400" dirty="0" smtClean="0">
                <a:solidFill>
                  <a:srgbClr val="151B93"/>
                </a:solidFill>
              </a:rPr>
              <a:t> 0100110 </a:t>
            </a:r>
            <a:endParaRPr lang="zh-CN" altLang="en-US" sz="2400" dirty="0">
              <a:solidFill>
                <a:srgbClr val="151B93"/>
              </a:solidFill>
            </a:endParaRPr>
          </a:p>
        </p:txBody>
      </p:sp>
      <p:cxnSp>
        <p:nvCxnSpPr>
          <p:cNvPr id="18" name="直接连接符 17"/>
          <p:cNvCxnSpPr/>
          <p:nvPr/>
        </p:nvCxnSpPr>
        <p:spPr>
          <a:xfrm>
            <a:off x="5357818" y="5515053"/>
            <a:ext cx="2643206" cy="1588"/>
          </a:xfrm>
          <a:prstGeom prst="line">
            <a:avLst/>
          </a:prstGeom>
          <a:ln w="19050">
            <a:solidFill>
              <a:srgbClr val="151B93"/>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63424" y="5552425"/>
            <a:ext cx="1785950" cy="461665"/>
          </a:xfrm>
          <a:prstGeom prst="rect">
            <a:avLst/>
          </a:prstGeom>
          <a:noFill/>
        </p:spPr>
        <p:txBody>
          <a:bodyPr wrap="square" rtlCol="0">
            <a:spAutoFit/>
          </a:bodyPr>
          <a:lstStyle/>
          <a:p>
            <a:r>
              <a:rPr lang="en-US" altLang="zh-CN" sz="2400" dirty="0" smtClean="0">
                <a:solidFill>
                  <a:srgbClr val="C00000"/>
                </a:solidFill>
              </a:rPr>
              <a:t>10</a:t>
            </a:r>
            <a:r>
              <a:rPr lang="en-US" altLang="zh-CN" sz="2400" dirty="0" smtClean="0">
                <a:solidFill>
                  <a:srgbClr val="151B93"/>
                </a:solidFill>
              </a:rPr>
              <a:t> 1010110</a:t>
            </a:r>
            <a:endParaRPr lang="zh-CN" altLang="en-US" sz="2400" dirty="0" smtClean="0">
              <a:solidFill>
                <a:srgbClr val="151B93"/>
              </a:solidFill>
            </a:endParaRPr>
          </a:p>
        </p:txBody>
      </p:sp>
      <p:sp>
        <p:nvSpPr>
          <p:cNvPr id="49" name="TextBox 11"/>
          <p:cNvSpPr txBox="1">
            <a:spLocks noChangeArrowheads="1"/>
          </p:cNvSpPr>
          <p:nvPr/>
        </p:nvSpPr>
        <p:spPr bwMode="auto">
          <a:xfrm>
            <a:off x="428625" y="714375"/>
            <a:ext cx="4000499" cy="584775"/>
          </a:xfrm>
          <a:prstGeom prst="rect">
            <a:avLst/>
          </a:prstGeom>
          <a:noFill/>
          <a:ln w="9525">
            <a:noFill/>
            <a:miter lim="800000"/>
            <a:headEnd/>
            <a:tailEnd/>
          </a:ln>
        </p:spPr>
        <p:txBody>
          <a:bodyPr wrap="square">
            <a:spAutoFit/>
          </a:bodyPr>
          <a:lstStyle/>
          <a:p>
            <a:r>
              <a:rPr lang="zh-CN" altLang="en-US" sz="3200" b="1" dirty="0" smtClean="0">
                <a:solidFill>
                  <a:srgbClr val="0E034D"/>
                </a:solidFill>
                <a:latin typeface="Calibri" pitchFamily="34" charset="0"/>
              </a:rPr>
              <a:t>双符号位法</a:t>
            </a:r>
            <a:endParaRPr lang="zh-CN" altLang="en-US" sz="3200" b="1" dirty="0">
              <a:solidFill>
                <a:srgbClr val="0E034D"/>
              </a:solidFill>
              <a:latin typeface="Calibri" pitchFamily="34" charset="0"/>
            </a:endParaRPr>
          </a:p>
        </p:txBody>
      </p:sp>
      <p:sp>
        <p:nvSpPr>
          <p:cNvPr id="50" name="TextBox 49"/>
          <p:cNvSpPr txBox="1"/>
          <p:nvPr/>
        </p:nvSpPr>
        <p:spPr>
          <a:xfrm>
            <a:off x="928662" y="6072206"/>
            <a:ext cx="6357982" cy="461665"/>
          </a:xfrm>
          <a:prstGeom prst="rect">
            <a:avLst/>
          </a:prstGeom>
          <a:noFill/>
        </p:spPr>
        <p:txBody>
          <a:bodyPr wrap="square" rtlCol="0">
            <a:spAutoFit/>
          </a:bodyPr>
          <a:lstStyle/>
          <a:p>
            <a:r>
              <a:rPr lang="zh-CN" altLang="en-US" sz="2400" b="1" dirty="0" smtClean="0"/>
              <a:t>符号位为</a:t>
            </a:r>
            <a:r>
              <a:rPr lang="en-US" altLang="zh-CN" sz="2400" b="1" dirty="0" smtClean="0">
                <a:solidFill>
                  <a:srgbClr val="C00000"/>
                </a:solidFill>
              </a:rPr>
              <a:t>01</a:t>
            </a:r>
            <a:r>
              <a:rPr lang="zh-CN" altLang="en-US" sz="2400" b="1" dirty="0" smtClean="0">
                <a:solidFill>
                  <a:srgbClr val="C00000"/>
                </a:solidFill>
              </a:rPr>
              <a:t>：正溢</a:t>
            </a:r>
            <a:r>
              <a:rPr lang="zh-CN" altLang="en-US" sz="2400" b="1" dirty="0" smtClean="0"/>
              <a:t>；符号位为</a:t>
            </a:r>
            <a:r>
              <a:rPr lang="en-US" altLang="zh-CN" sz="2400" b="1" dirty="0" smtClean="0">
                <a:solidFill>
                  <a:srgbClr val="C00000"/>
                </a:solidFill>
              </a:rPr>
              <a:t>10</a:t>
            </a:r>
            <a:r>
              <a:rPr lang="zh-CN" altLang="en-US" sz="2400" b="1" dirty="0" smtClean="0">
                <a:solidFill>
                  <a:srgbClr val="C00000"/>
                </a:solidFill>
              </a:rPr>
              <a:t>：负溢</a:t>
            </a:r>
            <a:endParaRPr lang="zh-CN" altLang="en-US" sz="2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500"/>
                                        <p:tgtEl>
                                          <p:spTgt spid="4"/>
                                        </p:tgtEl>
                                      </p:cBhvr>
                                    </p:animEffect>
                                  </p:childTnLst>
                                </p:cTn>
                              </p:par>
                              <p:par>
                                <p:cTn id="11" presetID="4" presetClass="entr" presetSubtype="16"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500"/>
                                        <p:tgtEl>
                                          <p:spTgt spid="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ox(in)">
                                      <p:cBhvr>
                                        <p:cTn id="21" dur="500"/>
                                        <p:tgtEl>
                                          <p:spTgt spid="7"/>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ox(in)">
                                      <p:cBhvr>
                                        <p:cTn id="24" dur="500"/>
                                        <p:tgtEl>
                                          <p:spTgt spid="8"/>
                                        </p:tgtEl>
                                      </p:cBhvr>
                                    </p:animEffect>
                                  </p:childTnLst>
                                </p:cTn>
                              </p:par>
                              <p:par>
                                <p:cTn id="25" presetID="4" presetClass="entr" presetSubtype="16"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ox(in)">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amond(in)">
                                      <p:cBhvr>
                                        <p:cTn id="35" dur="500"/>
                                        <p:tgtEl>
                                          <p:spTgt spid="12"/>
                                        </p:tgtEl>
                                      </p:cBhvr>
                                    </p:animEffect>
                                  </p:childTnLst>
                                </p:cTn>
                              </p:par>
                              <p:par>
                                <p:cTn id="36" presetID="8" presetClass="entr" presetSubtype="16"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diamond(in)">
                                      <p:cBhvr>
                                        <p:cTn id="38" dur="500"/>
                                        <p:tgtEl>
                                          <p:spTgt spid="13"/>
                                        </p:tgtEl>
                                      </p:cBhvr>
                                    </p:animEffect>
                                  </p:childTnLst>
                                </p:cTn>
                              </p:par>
                              <p:par>
                                <p:cTn id="39" presetID="8" presetClass="entr" presetSubtype="16"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diamond(in)">
                                      <p:cBhvr>
                                        <p:cTn id="41" dur="500"/>
                                        <p:tgtEl>
                                          <p:spTgt spid="14"/>
                                        </p:tgtEl>
                                      </p:cBhvr>
                                    </p:animEffect>
                                  </p:childTnLst>
                                </p:cTn>
                              </p:par>
                              <p:par>
                                <p:cTn id="42" presetID="8" presetClass="entr" presetSubtype="16"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diamond(in)">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ox(in)">
                                      <p:cBhvr>
                                        <p:cTn id="49" dur="500"/>
                                        <p:tgtEl>
                                          <p:spTgt spid="16"/>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ox(in)">
                                      <p:cBhvr>
                                        <p:cTn id="52" dur="500"/>
                                        <p:tgtEl>
                                          <p:spTgt spid="17"/>
                                        </p:tgtEl>
                                      </p:cBhvr>
                                    </p:animEffect>
                                  </p:childTnLst>
                                </p:cTn>
                              </p:par>
                              <p:par>
                                <p:cTn id="53" presetID="4" presetClass="entr" presetSubtype="16"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box(in)">
                                      <p:cBhvr>
                                        <p:cTn id="55" dur="500"/>
                                        <p:tgtEl>
                                          <p:spTgt spid="18"/>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box(in)">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checkerboard(across)">
                                      <p:cBhvr>
                                        <p:cTn id="6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10" grpId="0"/>
      <p:bldP spid="12" grpId="0"/>
      <p:bldP spid="13" grpId="0"/>
      <p:bldP spid="15" grpId="0"/>
      <p:bldP spid="16" grpId="0"/>
      <p:bldP spid="17" grpId="0"/>
      <p:bldP spid="19" grpId="0"/>
      <p:bldP spid="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024f78f0f736afc3302aaf81b919ebc4b745122b.jpg"/>
          <p:cNvPicPr>
            <a:picLocks noChangeAspect="1"/>
          </p:cNvPicPr>
          <p:nvPr/>
        </p:nvPicPr>
        <p:blipFill>
          <a:blip r:embed="rId2"/>
          <a:stretch>
            <a:fillRect/>
          </a:stretch>
        </p:blipFill>
        <p:spPr>
          <a:xfrm>
            <a:off x="2357422" y="642918"/>
            <a:ext cx="6048670" cy="6000792"/>
          </a:xfrm>
          <a:prstGeom prst="rect">
            <a:avLst/>
          </a:prstGeom>
        </p:spPr>
      </p:pic>
      <p:sp>
        <p:nvSpPr>
          <p:cNvPr id="3" name="TextBox 2"/>
          <p:cNvSpPr txBox="1"/>
          <p:nvPr/>
        </p:nvSpPr>
        <p:spPr>
          <a:xfrm>
            <a:off x="5572132" y="71414"/>
            <a:ext cx="2786082" cy="523220"/>
          </a:xfrm>
          <a:prstGeom prst="rect">
            <a:avLst/>
          </a:prstGeom>
          <a:noFill/>
        </p:spPr>
        <p:txBody>
          <a:bodyPr wrap="square" rtlCol="0">
            <a:spAutoFit/>
          </a:bodyPr>
          <a:lstStyle/>
          <a:p>
            <a:r>
              <a:rPr lang="en-US" altLang="zh-CN" sz="2800" b="1" dirty="0" smtClean="0">
                <a:solidFill>
                  <a:srgbClr val="FF0000"/>
                </a:solidFill>
              </a:rPr>
              <a:t>2.2</a:t>
            </a:r>
            <a:r>
              <a:rPr lang="zh-CN" altLang="en-US" sz="2800" b="1" dirty="0" smtClean="0">
                <a:solidFill>
                  <a:srgbClr val="FF0000"/>
                </a:solidFill>
              </a:rPr>
              <a:t>定点数运算</a:t>
            </a:r>
            <a:endParaRPr lang="zh-CN" altLang="en-US" sz="2800" b="1" dirty="0">
              <a:solidFill>
                <a:srgbClr val="FF0000"/>
              </a:solidFill>
            </a:endParaRPr>
          </a:p>
        </p:txBody>
      </p:sp>
      <p:sp>
        <p:nvSpPr>
          <p:cNvPr id="4" name="TextBox 3"/>
          <p:cNvSpPr txBox="1"/>
          <p:nvPr/>
        </p:nvSpPr>
        <p:spPr>
          <a:xfrm>
            <a:off x="928662" y="2214554"/>
            <a:ext cx="714380" cy="3046988"/>
          </a:xfrm>
          <a:prstGeom prst="rect">
            <a:avLst/>
          </a:prstGeom>
          <a:noFill/>
        </p:spPr>
        <p:txBody>
          <a:bodyPr wrap="square" rtlCol="0">
            <a:spAutoFit/>
          </a:bodyPr>
          <a:lstStyle/>
          <a:p>
            <a:r>
              <a:rPr lang="zh-CN" altLang="en-US" sz="3200" b="1" dirty="0" smtClean="0">
                <a:solidFill>
                  <a:srgbClr val="FF0000"/>
                </a:solidFill>
                <a:latin typeface="Calibri" pitchFamily="34" charset="0"/>
              </a:rPr>
              <a:t>逻辑符号表示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2132" y="71414"/>
            <a:ext cx="2786082" cy="523220"/>
          </a:xfrm>
          <a:prstGeom prst="rect">
            <a:avLst/>
          </a:prstGeom>
          <a:noFill/>
        </p:spPr>
        <p:txBody>
          <a:bodyPr wrap="square" rtlCol="0">
            <a:spAutoFit/>
          </a:bodyPr>
          <a:lstStyle/>
          <a:p>
            <a:r>
              <a:rPr lang="en-US" altLang="zh-CN" sz="2800" b="1" dirty="0" smtClean="0">
                <a:solidFill>
                  <a:srgbClr val="FF0000"/>
                </a:solidFill>
              </a:rPr>
              <a:t>2.2</a:t>
            </a:r>
            <a:r>
              <a:rPr lang="zh-CN" altLang="en-US" sz="2800" b="1" dirty="0" smtClean="0">
                <a:solidFill>
                  <a:srgbClr val="FF0000"/>
                </a:solidFill>
              </a:rPr>
              <a:t>定点数运算</a:t>
            </a:r>
            <a:endParaRPr lang="zh-CN" altLang="en-US" sz="2800" b="1" dirty="0">
              <a:solidFill>
                <a:srgbClr val="FF0000"/>
              </a:solidFill>
            </a:endParaRPr>
          </a:p>
        </p:txBody>
      </p:sp>
      <p:graphicFrame>
        <p:nvGraphicFramePr>
          <p:cNvPr id="1026" name="Object 2"/>
          <p:cNvGraphicFramePr>
            <a:graphicFrameLocks noChangeAspect="1"/>
          </p:cNvGraphicFramePr>
          <p:nvPr/>
        </p:nvGraphicFramePr>
        <p:xfrm>
          <a:off x="928662" y="4857760"/>
          <a:ext cx="2214578" cy="514352"/>
        </p:xfrm>
        <a:graphic>
          <a:graphicData uri="http://schemas.openxmlformats.org/presentationml/2006/ole">
            <p:oleObj spid="_x0000_s1026" name="Equation" r:id="rId3" imgW="1041120" imgH="228600" progId="Equation.DSMT4">
              <p:embed/>
            </p:oleObj>
          </a:graphicData>
        </a:graphic>
      </p:graphicFrame>
      <p:graphicFrame>
        <p:nvGraphicFramePr>
          <p:cNvPr id="1027" name="Object 3"/>
          <p:cNvGraphicFramePr>
            <a:graphicFrameLocks noChangeAspect="1"/>
          </p:cNvGraphicFramePr>
          <p:nvPr/>
        </p:nvGraphicFramePr>
        <p:xfrm>
          <a:off x="1000100" y="5500702"/>
          <a:ext cx="5000660" cy="500066"/>
        </p:xfrm>
        <a:graphic>
          <a:graphicData uri="http://schemas.openxmlformats.org/presentationml/2006/ole">
            <p:oleObj spid="_x0000_s1027" name="Equation" r:id="rId4" imgW="2666880" imgH="228600" progId="Equation.DSMT4">
              <p:embed/>
            </p:oleObj>
          </a:graphicData>
        </a:graphic>
      </p:graphicFrame>
      <p:pic>
        <p:nvPicPr>
          <p:cNvPr id="5" name="Picture 13"/>
          <p:cNvPicPr>
            <a:picLocks noChangeAspect="1" noChangeArrowheads="1"/>
          </p:cNvPicPr>
          <p:nvPr/>
        </p:nvPicPr>
        <p:blipFill>
          <a:blip r:embed="rId5"/>
          <a:srcRect/>
          <a:stretch>
            <a:fillRect/>
          </a:stretch>
        </p:blipFill>
        <p:spPr bwMode="auto">
          <a:xfrm>
            <a:off x="142844" y="1357298"/>
            <a:ext cx="3143272" cy="3286148"/>
          </a:xfrm>
          <a:prstGeom prst="rect">
            <a:avLst/>
          </a:prstGeom>
          <a:noFill/>
          <a:ln w="9525">
            <a:noFill/>
            <a:miter lim="800000"/>
            <a:headEnd/>
            <a:tailEnd/>
          </a:ln>
        </p:spPr>
      </p:pic>
      <p:sp>
        <p:nvSpPr>
          <p:cNvPr id="6" name="TextBox 5"/>
          <p:cNvSpPr txBox="1"/>
          <p:nvPr/>
        </p:nvSpPr>
        <p:spPr>
          <a:xfrm>
            <a:off x="428596" y="795688"/>
            <a:ext cx="4286280" cy="584775"/>
          </a:xfrm>
          <a:prstGeom prst="rect">
            <a:avLst/>
          </a:prstGeom>
          <a:noFill/>
        </p:spPr>
        <p:txBody>
          <a:bodyPr wrap="square" rtlCol="0">
            <a:spAutoFit/>
          </a:bodyPr>
          <a:lstStyle/>
          <a:p>
            <a:r>
              <a:rPr lang="en-US" altLang="zh-CN" sz="3200" b="1" dirty="0" smtClean="0">
                <a:solidFill>
                  <a:srgbClr val="0E034D"/>
                </a:solidFill>
                <a:latin typeface="Calibri" pitchFamily="34" charset="0"/>
              </a:rPr>
              <a:t>Full Adder(</a:t>
            </a:r>
            <a:r>
              <a:rPr lang="zh-CN" altLang="en-US" sz="3200" b="1" dirty="0" smtClean="0">
                <a:solidFill>
                  <a:srgbClr val="0E034D"/>
                </a:solidFill>
                <a:latin typeface="Calibri" pitchFamily="34" charset="0"/>
              </a:rPr>
              <a:t>全加法器</a:t>
            </a:r>
            <a:r>
              <a:rPr lang="en-US" altLang="zh-CN" sz="3200" b="1" dirty="0" smtClean="0">
                <a:solidFill>
                  <a:srgbClr val="0E034D"/>
                </a:solidFill>
                <a:latin typeface="Calibri" pitchFamily="34" charset="0"/>
              </a:rPr>
              <a:t>)</a:t>
            </a:r>
            <a:endParaRPr lang="zh-CN" altLang="en-US" sz="3200" b="1" dirty="0" smtClean="0">
              <a:solidFill>
                <a:srgbClr val="0E034D"/>
              </a:solidFill>
              <a:latin typeface="Calibri" pitchFamily="34" charset="0"/>
            </a:endParaRPr>
          </a:p>
        </p:txBody>
      </p:sp>
      <p:pic>
        <p:nvPicPr>
          <p:cNvPr id="1028" name="Picture 4"/>
          <p:cNvPicPr>
            <a:picLocks noChangeAspect="1" noChangeArrowheads="1"/>
          </p:cNvPicPr>
          <p:nvPr/>
        </p:nvPicPr>
        <p:blipFill>
          <a:blip r:embed="rId6"/>
          <a:srcRect/>
          <a:stretch>
            <a:fillRect/>
          </a:stretch>
        </p:blipFill>
        <p:spPr bwMode="auto">
          <a:xfrm>
            <a:off x="3286116" y="1643050"/>
            <a:ext cx="3071834" cy="2857520"/>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a:srcRect/>
          <a:stretch>
            <a:fillRect/>
          </a:stretch>
        </p:blipFill>
        <p:spPr bwMode="auto">
          <a:xfrm>
            <a:off x="6500826" y="1500174"/>
            <a:ext cx="2105026" cy="298132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diamond(in)">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box(in)">
                                      <p:cBhvr>
                                        <p:cTn id="17" dur="500"/>
                                        <p:tgtEl>
                                          <p:spTgt spid="102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box(in)">
                                      <p:cBhvr>
                                        <p:cTn id="22" dur="500"/>
                                        <p:tgtEl>
                                          <p:spTgt spid="1026"/>
                                        </p:tgtEl>
                                      </p:cBhvr>
                                    </p:animEffect>
                                  </p:childTnLst>
                                </p:cTn>
                              </p:par>
                              <p:par>
                                <p:cTn id="23" presetID="4" presetClass="entr" presetSubtype="16" fill="hold" nodeType="withEffect">
                                  <p:stCondLst>
                                    <p:cond delay="0"/>
                                  </p:stCondLst>
                                  <p:childTnLst>
                                    <p:set>
                                      <p:cBhvr>
                                        <p:cTn id="24" dur="1" fill="hold">
                                          <p:stCondLst>
                                            <p:cond delay="0"/>
                                          </p:stCondLst>
                                        </p:cTn>
                                        <p:tgtEl>
                                          <p:spTgt spid="1027"/>
                                        </p:tgtEl>
                                        <p:attrNameLst>
                                          <p:attrName>style.visibility</p:attrName>
                                        </p:attrNameLst>
                                      </p:cBhvr>
                                      <p:to>
                                        <p:strVal val="visible"/>
                                      </p:to>
                                    </p:set>
                                    <p:animEffect transition="in" filter="box(in)">
                                      <p:cBhvr>
                                        <p:cTn id="25"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
          <p:cNvSpPr txBox="1">
            <a:spLocks noChangeArrowheads="1"/>
          </p:cNvSpPr>
          <p:nvPr/>
        </p:nvSpPr>
        <p:spPr bwMode="auto">
          <a:xfrm>
            <a:off x="428625" y="714375"/>
            <a:ext cx="3000367" cy="584775"/>
          </a:xfrm>
          <a:prstGeom prst="rect">
            <a:avLst/>
          </a:prstGeom>
          <a:noFill/>
          <a:ln w="9525">
            <a:noFill/>
            <a:miter lim="800000"/>
            <a:headEnd/>
            <a:tailEnd/>
          </a:ln>
        </p:spPr>
        <p:txBody>
          <a:bodyPr wrap="square">
            <a:spAutoFit/>
          </a:bodyPr>
          <a:lstStyle/>
          <a:p>
            <a:r>
              <a:rPr lang="en-US" altLang="zh-CN" sz="3200" b="1" dirty="0" smtClean="0">
                <a:solidFill>
                  <a:srgbClr val="151B93"/>
                </a:solidFill>
                <a:latin typeface="Calibri" pitchFamily="34" charset="0"/>
              </a:rPr>
              <a:t>2.</a:t>
            </a:r>
            <a:r>
              <a:rPr lang="zh-CN" altLang="en-US" sz="3200" b="1" dirty="0" smtClean="0">
                <a:solidFill>
                  <a:srgbClr val="151B93"/>
                </a:solidFill>
                <a:latin typeface="Calibri" pitchFamily="34" charset="0"/>
              </a:rPr>
              <a:t>补码减法</a:t>
            </a:r>
            <a:endParaRPr lang="zh-CN" altLang="en-US" sz="3200" b="1" dirty="0">
              <a:solidFill>
                <a:srgbClr val="151B93"/>
              </a:solidFill>
              <a:latin typeface="Calibri" pitchFamily="34" charset="0"/>
            </a:endParaRPr>
          </a:p>
        </p:txBody>
      </p:sp>
      <p:sp>
        <p:nvSpPr>
          <p:cNvPr id="3" name="TextBox 2"/>
          <p:cNvSpPr txBox="1"/>
          <p:nvPr/>
        </p:nvSpPr>
        <p:spPr>
          <a:xfrm>
            <a:off x="928662" y="1357298"/>
            <a:ext cx="5857916" cy="461665"/>
          </a:xfrm>
          <a:prstGeom prst="rect">
            <a:avLst/>
          </a:prstGeom>
          <a:noFill/>
        </p:spPr>
        <p:txBody>
          <a:bodyPr wrap="square" rtlCol="0">
            <a:spAutoFit/>
          </a:bodyPr>
          <a:lstStyle/>
          <a:p>
            <a:r>
              <a:rPr lang="en-US" altLang="zh-CN" sz="2400" dirty="0" smtClean="0"/>
              <a:t>[X-Y]</a:t>
            </a:r>
            <a:r>
              <a:rPr lang="zh-CN" altLang="en-US" sz="2400" baseline="-25000" dirty="0" smtClean="0"/>
              <a:t>补</a:t>
            </a:r>
            <a:r>
              <a:rPr lang="en-US" altLang="zh-CN" sz="2400" dirty="0" smtClean="0"/>
              <a:t>=[X+(-Y)]</a:t>
            </a:r>
            <a:r>
              <a:rPr lang="zh-CN" altLang="en-US" sz="2400" baseline="-25000" dirty="0" smtClean="0"/>
              <a:t>补</a:t>
            </a:r>
            <a:r>
              <a:rPr lang="en-US" altLang="zh-CN" sz="2400" dirty="0" smtClean="0"/>
              <a:t>= [X]</a:t>
            </a:r>
            <a:r>
              <a:rPr lang="zh-CN" altLang="en-US" sz="2400" baseline="-25000" dirty="0" smtClean="0"/>
              <a:t>补</a:t>
            </a:r>
            <a:r>
              <a:rPr lang="en-US" altLang="zh-CN" sz="2400" dirty="0" smtClean="0"/>
              <a:t>+[-Y]</a:t>
            </a:r>
            <a:r>
              <a:rPr lang="zh-CN" altLang="en-US" sz="2400" baseline="-25000" dirty="0" smtClean="0"/>
              <a:t>补</a:t>
            </a:r>
            <a:endParaRPr lang="zh-CN" altLang="en-US" sz="2400" dirty="0" smtClean="0"/>
          </a:p>
        </p:txBody>
      </p:sp>
      <p:sp>
        <p:nvSpPr>
          <p:cNvPr id="4" name="矩形 3"/>
          <p:cNvSpPr/>
          <p:nvPr/>
        </p:nvSpPr>
        <p:spPr>
          <a:xfrm>
            <a:off x="1285852" y="2071678"/>
            <a:ext cx="6000792" cy="461665"/>
          </a:xfrm>
          <a:prstGeom prst="rect">
            <a:avLst/>
          </a:prstGeom>
        </p:spPr>
        <p:txBody>
          <a:bodyPr wrap="square">
            <a:spAutoFit/>
          </a:bodyPr>
          <a:lstStyle/>
          <a:p>
            <a:r>
              <a:rPr lang="zh-CN" altLang="en-US" sz="2400" dirty="0" smtClean="0"/>
              <a:t>由</a:t>
            </a:r>
            <a:r>
              <a:rPr lang="en-US" altLang="zh-CN" sz="2400" dirty="0" smtClean="0"/>
              <a:t>[Y]</a:t>
            </a:r>
            <a:r>
              <a:rPr lang="zh-CN" altLang="en-US" sz="2400" baseline="-25000" dirty="0" smtClean="0"/>
              <a:t>补</a:t>
            </a:r>
            <a:r>
              <a:rPr lang="zh-CN" altLang="en-US" sz="2400" b="1" dirty="0" smtClean="0"/>
              <a:t>求</a:t>
            </a:r>
            <a:r>
              <a:rPr lang="en-US" altLang="zh-CN" sz="2400" dirty="0" smtClean="0"/>
              <a:t>[-Y]</a:t>
            </a:r>
            <a:r>
              <a:rPr lang="zh-CN" altLang="en-US" sz="2400" baseline="-25000" dirty="0" smtClean="0"/>
              <a:t>补</a:t>
            </a:r>
            <a:r>
              <a:rPr lang="zh-CN" altLang="en-US" sz="2400" b="1" dirty="0" smtClean="0"/>
              <a:t>的过程叫</a:t>
            </a:r>
            <a:r>
              <a:rPr lang="zh-CN" altLang="en-US" sz="2400" b="1" dirty="0" smtClean="0">
                <a:solidFill>
                  <a:srgbClr val="C00000"/>
                </a:solidFill>
              </a:rPr>
              <a:t>变补</a:t>
            </a:r>
          </a:p>
        </p:txBody>
      </p:sp>
      <p:sp>
        <p:nvSpPr>
          <p:cNvPr id="6" name="矩形 5"/>
          <p:cNvSpPr/>
          <p:nvPr/>
        </p:nvSpPr>
        <p:spPr>
          <a:xfrm>
            <a:off x="1428728" y="2714620"/>
            <a:ext cx="2463751" cy="577850"/>
          </a:xfrm>
          <a:prstGeom prst="rect">
            <a:avLst/>
          </a:prstGeom>
        </p:spPr>
        <p:txBody>
          <a:bodyPr wrap="none">
            <a:spAutoFit/>
          </a:bodyPr>
          <a:lstStyle/>
          <a:p>
            <a:pPr>
              <a:lnSpc>
                <a:spcPct val="150000"/>
              </a:lnSpc>
            </a:pPr>
            <a:r>
              <a:rPr lang="en-US" altLang="zh-CN" sz="2400" dirty="0" smtClean="0">
                <a:solidFill>
                  <a:srgbClr val="151B93"/>
                </a:solidFill>
              </a:rPr>
              <a:t>[Y]</a:t>
            </a:r>
            <a:r>
              <a:rPr lang="zh-CN" altLang="en-US" sz="2400" baseline="-25000" dirty="0" smtClean="0">
                <a:solidFill>
                  <a:srgbClr val="151B93"/>
                </a:solidFill>
              </a:rPr>
              <a:t>补</a:t>
            </a:r>
            <a:r>
              <a:rPr lang="en-US" altLang="zh-CN" sz="2400" dirty="0" smtClean="0">
                <a:solidFill>
                  <a:srgbClr val="151B93"/>
                </a:solidFill>
              </a:rPr>
              <a:t>=0000 1100 </a:t>
            </a:r>
            <a:endParaRPr lang="zh-CN" altLang="en-US" sz="2400" dirty="0">
              <a:solidFill>
                <a:srgbClr val="151B93"/>
              </a:solidFill>
            </a:endParaRPr>
          </a:p>
        </p:txBody>
      </p:sp>
      <p:sp>
        <p:nvSpPr>
          <p:cNvPr id="7" name="矩形 6"/>
          <p:cNvSpPr/>
          <p:nvPr/>
        </p:nvSpPr>
        <p:spPr>
          <a:xfrm>
            <a:off x="1428728" y="3190756"/>
            <a:ext cx="2463751" cy="646331"/>
          </a:xfrm>
          <a:prstGeom prst="rect">
            <a:avLst/>
          </a:prstGeom>
        </p:spPr>
        <p:txBody>
          <a:bodyPr wrap="none">
            <a:spAutoFit/>
          </a:bodyPr>
          <a:lstStyle/>
          <a:p>
            <a:pPr>
              <a:lnSpc>
                <a:spcPct val="150000"/>
              </a:lnSpc>
            </a:pPr>
            <a:r>
              <a:rPr lang="en-US" altLang="zh-CN" sz="2400" dirty="0" smtClean="0">
                <a:solidFill>
                  <a:srgbClr val="151B93"/>
                </a:solidFill>
              </a:rPr>
              <a:t>[Y]</a:t>
            </a:r>
            <a:r>
              <a:rPr lang="zh-CN" altLang="en-US" sz="2400" baseline="-25000" dirty="0" smtClean="0">
                <a:solidFill>
                  <a:srgbClr val="151B93"/>
                </a:solidFill>
              </a:rPr>
              <a:t>原</a:t>
            </a:r>
            <a:r>
              <a:rPr lang="en-US" altLang="zh-CN" sz="2400" dirty="0" smtClean="0">
                <a:solidFill>
                  <a:srgbClr val="151B93"/>
                </a:solidFill>
              </a:rPr>
              <a:t>=0000 1100 </a:t>
            </a:r>
            <a:endParaRPr lang="zh-CN" altLang="en-US" sz="2400" dirty="0">
              <a:solidFill>
                <a:srgbClr val="151B93"/>
              </a:solidFill>
            </a:endParaRPr>
          </a:p>
        </p:txBody>
      </p:sp>
      <p:sp>
        <p:nvSpPr>
          <p:cNvPr id="8" name="矩形 7"/>
          <p:cNvSpPr/>
          <p:nvPr/>
        </p:nvSpPr>
        <p:spPr>
          <a:xfrm>
            <a:off x="1329812" y="3639925"/>
            <a:ext cx="2566344" cy="646331"/>
          </a:xfrm>
          <a:prstGeom prst="rect">
            <a:avLst/>
          </a:prstGeom>
        </p:spPr>
        <p:txBody>
          <a:bodyPr wrap="none">
            <a:spAutoFit/>
          </a:bodyPr>
          <a:lstStyle/>
          <a:p>
            <a:pPr>
              <a:lnSpc>
                <a:spcPct val="150000"/>
              </a:lnSpc>
            </a:pPr>
            <a:r>
              <a:rPr lang="en-US" altLang="zh-CN" sz="2400" dirty="0" smtClean="0">
                <a:solidFill>
                  <a:srgbClr val="151B93"/>
                </a:solidFill>
              </a:rPr>
              <a:t>[-Y]</a:t>
            </a:r>
            <a:r>
              <a:rPr lang="zh-CN" altLang="en-US" sz="2400" baseline="-25000" dirty="0" smtClean="0">
                <a:solidFill>
                  <a:srgbClr val="151B93"/>
                </a:solidFill>
              </a:rPr>
              <a:t>原</a:t>
            </a:r>
            <a:r>
              <a:rPr lang="en-US" altLang="zh-CN" sz="2400" dirty="0" smtClean="0">
                <a:solidFill>
                  <a:srgbClr val="151B93"/>
                </a:solidFill>
              </a:rPr>
              <a:t>=1000 1100 </a:t>
            </a:r>
            <a:endParaRPr lang="zh-CN" altLang="en-US" sz="2400" dirty="0">
              <a:solidFill>
                <a:srgbClr val="151B93"/>
              </a:solidFill>
            </a:endParaRPr>
          </a:p>
        </p:txBody>
      </p:sp>
      <p:sp>
        <p:nvSpPr>
          <p:cNvPr id="9" name="矩形 8"/>
          <p:cNvSpPr/>
          <p:nvPr/>
        </p:nvSpPr>
        <p:spPr>
          <a:xfrm>
            <a:off x="1357290" y="4063150"/>
            <a:ext cx="2497863" cy="646331"/>
          </a:xfrm>
          <a:prstGeom prst="rect">
            <a:avLst/>
          </a:prstGeom>
        </p:spPr>
        <p:txBody>
          <a:bodyPr wrap="none">
            <a:spAutoFit/>
          </a:bodyPr>
          <a:lstStyle/>
          <a:p>
            <a:pPr>
              <a:lnSpc>
                <a:spcPct val="150000"/>
              </a:lnSpc>
            </a:pPr>
            <a:r>
              <a:rPr lang="en-US" altLang="zh-CN" sz="2400" dirty="0" smtClean="0">
                <a:solidFill>
                  <a:srgbClr val="151B93"/>
                </a:solidFill>
              </a:rPr>
              <a:t>[-Y]</a:t>
            </a:r>
            <a:r>
              <a:rPr lang="zh-CN" altLang="en-US" sz="2400" baseline="-25000" dirty="0" smtClean="0">
                <a:solidFill>
                  <a:srgbClr val="151B93"/>
                </a:solidFill>
              </a:rPr>
              <a:t>补</a:t>
            </a:r>
            <a:r>
              <a:rPr lang="en-US" altLang="zh-CN" sz="2400" dirty="0" smtClean="0">
                <a:solidFill>
                  <a:srgbClr val="151B93"/>
                </a:solidFill>
              </a:rPr>
              <a:t>=1111 0100 </a:t>
            </a:r>
            <a:endParaRPr lang="zh-CN" altLang="en-US" sz="2400" dirty="0">
              <a:solidFill>
                <a:srgbClr val="151B93"/>
              </a:solidFill>
            </a:endParaRPr>
          </a:p>
        </p:txBody>
      </p:sp>
      <p:sp>
        <p:nvSpPr>
          <p:cNvPr id="11" name="矩形 10"/>
          <p:cNvSpPr/>
          <p:nvPr/>
        </p:nvSpPr>
        <p:spPr>
          <a:xfrm>
            <a:off x="4059296" y="3244334"/>
            <a:ext cx="4727546" cy="955903"/>
          </a:xfrm>
          <a:prstGeom prst="rect">
            <a:avLst/>
          </a:prstGeom>
        </p:spPr>
        <p:txBody>
          <a:bodyPr wrap="square">
            <a:spAutoFit/>
          </a:bodyPr>
          <a:lstStyle/>
          <a:p>
            <a:pPr>
              <a:lnSpc>
                <a:spcPct val="150000"/>
              </a:lnSpc>
            </a:pPr>
            <a:r>
              <a:rPr lang="zh-CN" altLang="en-US" sz="2000" b="1" dirty="0" smtClean="0">
                <a:solidFill>
                  <a:srgbClr val="FF0000"/>
                </a:solidFill>
              </a:rPr>
              <a:t>由</a:t>
            </a:r>
            <a:r>
              <a:rPr lang="en-US" altLang="zh-CN" sz="2000" b="1" dirty="0" smtClean="0">
                <a:solidFill>
                  <a:srgbClr val="FF0000"/>
                </a:solidFill>
              </a:rPr>
              <a:t>[Y]</a:t>
            </a:r>
            <a:r>
              <a:rPr lang="zh-CN" altLang="en-US" sz="2000" b="1" baseline="-25000" dirty="0" smtClean="0">
                <a:solidFill>
                  <a:srgbClr val="FF0000"/>
                </a:solidFill>
              </a:rPr>
              <a:t>补</a:t>
            </a:r>
            <a:r>
              <a:rPr lang="zh-CN" altLang="en-US" sz="2000" b="1" dirty="0" smtClean="0">
                <a:solidFill>
                  <a:srgbClr val="FF0000"/>
                </a:solidFill>
              </a:rPr>
              <a:t>求</a:t>
            </a:r>
            <a:r>
              <a:rPr lang="en-US" altLang="zh-CN" sz="2000" b="1" dirty="0" smtClean="0">
                <a:solidFill>
                  <a:srgbClr val="FF0000"/>
                </a:solidFill>
              </a:rPr>
              <a:t>[-Y]</a:t>
            </a:r>
            <a:r>
              <a:rPr lang="zh-CN" altLang="en-US" sz="2000" b="1" baseline="-25000" dirty="0" smtClean="0">
                <a:solidFill>
                  <a:srgbClr val="FF0000"/>
                </a:solidFill>
              </a:rPr>
              <a:t>补</a:t>
            </a:r>
            <a:r>
              <a:rPr lang="zh-CN" altLang="en-US" sz="2000" b="1" dirty="0" smtClean="0">
                <a:solidFill>
                  <a:srgbClr val="FF0000"/>
                </a:solidFill>
              </a:rPr>
              <a:t>从</a:t>
            </a:r>
            <a:r>
              <a:rPr lang="en-US" altLang="zh-CN" sz="2000" dirty="0" smtClean="0">
                <a:solidFill>
                  <a:srgbClr val="FF0000"/>
                </a:solidFill>
              </a:rPr>
              <a:t>[Y]</a:t>
            </a:r>
            <a:r>
              <a:rPr lang="zh-CN" altLang="en-US" sz="2000" baseline="-25000" dirty="0" smtClean="0">
                <a:solidFill>
                  <a:srgbClr val="FF0000"/>
                </a:solidFill>
              </a:rPr>
              <a:t>补</a:t>
            </a:r>
            <a:r>
              <a:rPr lang="zh-CN" altLang="en-US" sz="2000" b="1" dirty="0" smtClean="0">
                <a:solidFill>
                  <a:srgbClr val="FF0000"/>
                </a:solidFill>
              </a:rPr>
              <a:t>最低位遇到第一个“</a:t>
            </a:r>
            <a:r>
              <a:rPr lang="en-US" altLang="zh-CN" sz="2000" b="1" dirty="0" smtClean="0">
                <a:solidFill>
                  <a:srgbClr val="FF0000"/>
                </a:solidFill>
              </a:rPr>
              <a:t>1</a:t>
            </a:r>
            <a:r>
              <a:rPr lang="zh-CN" altLang="en-US" sz="2000" b="1" dirty="0" smtClean="0">
                <a:solidFill>
                  <a:srgbClr val="FF0000"/>
                </a:solidFill>
              </a:rPr>
              <a:t>”保持不变，其他位都取反</a:t>
            </a:r>
            <a:endParaRPr lang="zh-CN" altLang="en-US" sz="2000" b="1" dirty="0">
              <a:solidFill>
                <a:srgbClr val="FF0000"/>
              </a:solidFill>
            </a:endParaRPr>
          </a:p>
        </p:txBody>
      </p:sp>
      <p:sp>
        <p:nvSpPr>
          <p:cNvPr id="12" name="矩形 11"/>
          <p:cNvSpPr/>
          <p:nvPr/>
        </p:nvSpPr>
        <p:spPr>
          <a:xfrm>
            <a:off x="1357290" y="5000636"/>
            <a:ext cx="4512774" cy="523220"/>
          </a:xfrm>
          <a:prstGeom prst="rect">
            <a:avLst/>
          </a:prstGeom>
        </p:spPr>
        <p:txBody>
          <a:bodyPr wrap="none">
            <a:spAutoFit/>
          </a:bodyPr>
          <a:lstStyle/>
          <a:p>
            <a:r>
              <a:rPr lang="zh-CN" altLang="en-US" sz="2800" b="1" dirty="0" smtClean="0">
                <a:solidFill>
                  <a:srgbClr val="002060"/>
                </a:solidFill>
                <a:latin typeface="Calibri" pitchFamily="34" charset="0"/>
              </a:rPr>
              <a:t>补码减法运算变补相加即可</a:t>
            </a:r>
            <a:endParaRPr lang="zh-CN" altLang="en-US" sz="2800" b="1" dirty="0">
              <a:solidFill>
                <a:srgbClr val="002060"/>
              </a:solidFill>
              <a:latin typeface="Calibri" pitchFamily="34" charset="0"/>
            </a:endParaRPr>
          </a:p>
        </p:txBody>
      </p:sp>
      <p:sp>
        <p:nvSpPr>
          <p:cNvPr id="13" name="TextBox 12"/>
          <p:cNvSpPr txBox="1"/>
          <p:nvPr/>
        </p:nvSpPr>
        <p:spPr>
          <a:xfrm>
            <a:off x="5572132" y="71414"/>
            <a:ext cx="2786082" cy="523220"/>
          </a:xfrm>
          <a:prstGeom prst="rect">
            <a:avLst/>
          </a:prstGeom>
          <a:noFill/>
        </p:spPr>
        <p:txBody>
          <a:bodyPr wrap="square" rtlCol="0">
            <a:spAutoFit/>
          </a:bodyPr>
          <a:lstStyle/>
          <a:p>
            <a:r>
              <a:rPr lang="en-US" altLang="zh-CN" sz="2800" b="1" dirty="0" smtClean="0">
                <a:solidFill>
                  <a:srgbClr val="FF0000"/>
                </a:solidFill>
              </a:rPr>
              <a:t>2.2</a:t>
            </a:r>
            <a:r>
              <a:rPr lang="zh-CN" altLang="en-US" sz="2800" b="1" dirty="0" smtClean="0">
                <a:solidFill>
                  <a:srgbClr val="FF0000"/>
                </a:solidFill>
              </a:rPr>
              <a:t>定点数运算</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ox(in)">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box(in)">
                                      <p:cBhvr>
                                        <p:cTn id="35" dur="500"/>
                                        <p:tgtEl>
                                          <p:spTgt spid="11">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ox(in)">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9"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2132" y="71414"/>
            <a:ext cx="2786082" cy="523220"/>
          </a:xfrm>
          <a:prstGeom prst="rect">
            <a:avLst/>
          </a:prstGeom>
          <a:noFill/>
        </p:spPr>
        <p:txBody>
          <a:bodyPr wrap="square" rtlCol="0">
            <a:spAutoFit/>
          </a:bodyPr>
          <a:lstStyle/>
          <a:p>
            <a:r>
              <a:rPr lang="en-US" altLang="zh-CN" sz="2800" b="1" dirty="0" smtClean="0">
                <a:solidFill>
                  <a:srgbClr val="FF0000"/>
                </a:solidFill>
              </a:rPr>
              <a:t>2.2</a:t>
            </a:r>
            <a:r>
              <a:rPr lang="zh-CN" altLang="en-US" sz="2800" b="1" dirty="0" smtClean="0">
                <a:solidFill>
                  <a:srgbClr val="FF0000"/>
                </a:solidFill>
              </a:rPr>
              <a:t>定点数运算</a:t>
            </a:r>
            <a:endParaRPr lang="zh-CN" altLang="en-US" sz="2800" b="1" dirty="0">
              <a:solidFill>
                <a:srgbClr val="FF0000"/>
              </a:solidFill>
            </a:endParaRPr>
          </a:p>
        </p:txBody>
      </p:sp>
      <p:pic>
        <p:nvPicPr>
          <p:cNvPr id="2050" name="Picture 2"/>
          <p:cNvPicPr>
            <a:picLocks noChangeAspect="1" noChangeArrowheads="1"/>
          </p:cNvPicPr>
          <p:nvPr/>
        </p:nvPicPr>
        <p:blipFill>
          <a:blip r:embed="rId3"/>
          <a:srcRect/>
          <a:stretch>
            <a:fillRect/>
          </a:stretch>
        </p:blipFill>
        <p:spPr bwMode="auto">
          <a:xfrm>
            <a:off x="928662" y="1428736"/>
            <a:ext cx="7215238" cy="3929090"/>
          </a:xfrm>
          <a:prstGeom prst="rect">
            <a:avLst/>
          </a:prstGeom>
          <a:noFill/>
          <a:ln w="9525">
            <a:noFill/>
            <a:miter lim="800000"/>
            <a:headEnd/>
            <a:tailEnd/>
          </a:ln>
          <a:effectLst/>
        </p:spPr>
      </p:pic>
      <p:sp>
        <p:nvSpPr>
          <p:cNvPr id="4" name="矩形 3"/>
          <p:cNvSpPr/>
          <p:nvPr/>
        </p:nvSpPr>
        <p:spPr>
          <a:xfrm>
            <a:off x="714348" y="714356"/>
            <a:ext cx="3700052" cy="584775"/>
          </a:xfrm>
          <a:prstGeom prst="rect">
            <a:avLst/>
          </a:prstGeom>
        </p:spPr>
        <p:txBody>
          <a:bodyPr wrap="none">
            <a:spAutoFit/>
          </a:bodyPr>
          <a:lstStyle/>
          <a:p>
            <a:r>
              <a:rPr lang="en-US" altLang="zh-CN" sz="3200" b="1" dirty="0" smtClean="0">
                <a:solidFill>
                  <a:srgbClr val="0E034D"/>
                </a:solidFill>
                <a:latin typeface="Calibri" pitchFamily="34" charset="0"/>
              </a:rPr>
              <a:t>n</a:t>
            </a:r>
            <a:r>
              <a:rPr lang="zh-CN" altLang="en-US" sz="3200" b="1" dirty="0" smtClean="0">
                <a:solidFill>
                  <a:srgbClr val="0E034D"/>
                </a:solidFill>
                <a:latin typeface="Calibri" pitchFamily="34" charset="0"/>
              </a:rPr>
              <a:t>位行波进位加法器</a:t>
            </a:r>
          </a:p>
        </p:txBody>
      </p:sp>
      <p:sp>
        <p:nvSpPr>
          <p:cNvPr id="5" name="TextBox 4"/>
          <p:cNvSpPr txBox="1"/>
          <p:nvPr/>
        </p:nvSpPr>
        <p:spPr>
          <a:xfrm>
            <a:off x="1000100" y="5715016"/>
            <a:ext cx="5715040" cy="461665"/>
          </a:xfrm>
          <a:prstGeom prst="rect">
            <a:avLst/>
          </a:prstGeom>
          <a:noFill/>
        </p:spPr>
        <p:txBody>
          <a:bodyPr wrap="square" rtlCol="0">
            <a:spAutoFit/>
          </a:bodyPr>
          <a:lstStyle/>
          <a:p>
            <a:r>
              <a:rPr lang="en-US" altLang="zh-CN" sz="2400" b="1" dirty="0" smtClean="0">
                <a:solidFill>
                  <a:srgbClr val="FF0000"/>
                </a:solidFill>
              </a:rPr>
              <a:t>M=0</a:t>
            </a:r>
            <a:r>
              <a:rPr lang="zh-CN" altLang="en-US" sz="2400" b="1" dirty="0" smtClean="0">
                <a:solidFill>
                  <a:srgbClr val="FF0000"/>
                </a:solidFill>
              </a:rPr>
              <a:t>进行加法运算，</a:t>
            </a:r>
            <a:r>
              <a:rPr lang="en-US" altLang="zh-CN" sz="2400" b="1" dirty="0" smtClean="0">
                <a:solidFill>
                  <a:srgbClr val="FF0000"/>
                </a:solidFill>
              </a:rPr>
              <a:t>M=1</a:t>
            </a:r>
            <a:r>
              <a:rPr lang="zh-CN" altLang="en-US" sz="2400" b="1" dirty="0" smtClean="0">
                <a:solidFill>
                  <a:srgbClr val="FF0000"/>
                </a:solidFill>
              </a:rPr>
              <a:t>进行减法运算</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2132" y="71414"/>
            <a:ext cx="2786082" cy="523220"/>
          </a:xfrm>
          <a:prstGeom prst="rect">
            <a:avLst/>
          </a:prstGeom>
          <a:noFill/>
        </p:spPr>
        <p:txBody>
          <a:bodyPr wrap="square" rtlCol="0">
            <a:spAutoFit/>
          </a:bodyPr>
          <a:lstStyle/>
          <a:p>
            <a:r>
              <a:rPr lang="en-US" altLang="zh-CN" sz="2800" b="1" dirty="0" smtClean="0">
                <a:solidFill>
                  <a:srgbClr val="FF0000"/>
                </a:solidFill>
              </a:rPr>
              <a:t>2.3</a:t>
            </a:r>
            <a:r>
              <a:rPr lang="zh-CN" altLang="en-US" sz="2800" b="1" dirty="0" smtClean="0">
                <a:solidFill>
                  <a:srgbClr val="FF0000"/>
                </a:solidFill>
              </a:rPr>
              <a:t>定点数乘法</a:t>
            </a:r>
            <a:endParaRPr lang="zh-CN" altLang="en-US" sz="2800" b="1" dirty="0">
              <a:solidFill>
                <a:srgbClr val="FF0000"/>
              </a:solidFill>
            </a:endParaRPr>
          </a:p>
        </p:txBody>
      </p:sp>
      <p:sp>
        <p:nvSpPr>
          <p:cNvPr id="3" name="矩形 2"/>
          <p:cNvSpPr/>
          <p:nvPr/>
        </p:nvSpPr>
        <p:spPr>
          <a:xfrm>
            <a:off x="714348" y="642918"/>
            <a:ext cx="3066865" cy="584775"/>
          </a:xfrm>
          <a:prstGeom prst="rect">
            <a:avLst/>
          </a:prstGeom>
        </p:spPr>
        <p:txBody>
          <a:bodyPr wrap="none">
            <a:spAutoFit/>
          </a:bodyPr>
          <a:lstStyle/>
          <a:p>
            <a:r>
              <a:rPr lang="en-US" altLang="zh-CN" sz="3200" b="1" dirty="0" smtClean="0">
                <a:solidFill>
                  <a:srgbClr val="151B93"/>
                </a:solidFill>
                <a:latin typeface="Calibri" pitchFamily="34" charset="0"/>
              </a:rPr>
              <a:t>1.</a:t>
            </a:r>
            <a:r>
              <a:rPr lang="zh-CN" altLang="en-US" sz="3200" b="1" dirty="0" smtClean="0">
                <a:solidFill>
                  <a:srgbClr val="151B93"/>
                </a:solidFill>
                <a:latin typeface="Calibri" pitchFamily="34" charset="0"/>
              </a:rPr>
              <a:t>原码并行乘法 </a:t>
            </a:r>
          </a:p>
        </p:txBody>
      </p:sp>
      <p:sp>
        <p:nvSpPr>
          <p:cNvPr id="4" name="矩形 3"/>
          <p:cNvSpPr/>
          <p:nvPr/>
        </p:nvSpPr>
        <p:spPr>
          <a:xfrm>
            <a:off x="1357290" y="1285860"/>
            <a:ext cx="2549096" cy="523220"/>
          </a:xfrm>
          <a:prstGeom prst="rect">
            <a:avLst/>
          </a:prstGeom>
        </p:spPr>
        <p:txBody>
          <a:bodyPr wrap="none">
            <a:spAutoFit/>
          </a:bodyPr>
          <a:lstStyle/>
          <a:p>
            <a:r>
              <a:rPr lang="zh-CN" altLang="en-US" sz="2800" b="1" dirty="0" smtClean="0">
                <a:solidFill>
                  <a:srgbClr val="FF0000"/>
                </a:solidFill>
              </a:rPr>
              <a:t>（</a:t>
            </a:r>
            <a:r>
              <a:rPr lang="en-US" altLang="zh-CN" sz="2800" b="1" dirty="0" smtClean="0">
                <a:solidFill>
                  <a:srgbClr val="FF0000"/>
                </a:solidFill>
              </a:rPr>
              <a:t>1</a:t>
            </a:r>
            <a:r>
              <a:rPr lang="zh-CN" altLang="en-US" sz="2800" b="1" dirty="0" smtClean="0">
                <a:solidFill>
                  <a:srgbClr val="FF0000"/>
                </a:solidFill>
              </a:rPr>
              <a:t>）人工算法</a:t>
            </a:r>
            <a:endParaRPr lang="zh-CN" altLang="en-US" sz="2800" b="1" dirty="0">
              <a:solidFill>
                <a:srgbClr val="FF0000"/>
              </a:solidFill>
            </a:endParaRPr>
          </a:p>
        </p:txBody>
      </p:sp>
      <p:sp>
        <p:nvSpPr>
          <p:cNvPr id="5" name="矩形 4"/>
          <p:cNvSpPr/>
          <p:nvPr/>
        </p:nvSpPr>
        <p:spPr>
          <a:xfrm>
            <a:off x="2027710" y="2500306"/>
            <a:ext cx="2866490" cy="523220"/>
          </a:xfrm>
          <a:prstGeom prst="rect">
            <a:avLst/>
          </a:prstGeom>
        </p:spPr>
        <p:txBody>
          <a:bodyPr wrap="none">
            <a:spAutoFit/>
          </a:bodyPr>
          <a:lstStyle/>
          <a:p>
            <a:pPr eaLnBrk="1" hangingPunct="1">
              <a:defRPr/>
            </a:pPr>
            <a:r>
              <a:rPr lang="en-US" altLang="zh-CN" sz="2800" dirty="0" smtClean="0"/>
              <a:t>[y]</a:t>
            </a:r>
            <a:r>
              <a:rPr lang="zh-CN" altLang="en-US" sz="2800" baseline="-25000" dirty="0" smtClean="0"/>
              <a:t>原</a:t>
            </a:r>
            <a:r>
              <a:rPr lang="en-US" altLang="zh-CN" sz="2800" dirty="0" smtClean="0"/>
              <a:t>=</a:t>
            </a:r>
            <a:r>
              <a:rPr lang="en-US" altLang="zh-CN" sz="2800" dirty="0" smtClean="0">
                <a:solidFill>
                  <a:srgbClr val="FF0000"/>
                </a:solidFill>
              </a:rPr>
              <a:t>y</a:t>
            </a:r>
            <a:r>
              <a:rPr lang="en-US" altLang="zh-CN" sz="2800" baseline="-25000" dirty="0" smtClean="0">
                <a:solidFill>
                  <a:srgbClr val="FF0000"/>
                </a:solidFill>
              </a:rPr>
              <a:t>f</a:t>
            </a:r>
            <a:r>
              <a:rPr lang="en-US" altLang="zh-CN" sz="2800" dirty="0" smtClean="0"/>
              <a:t>.y</a:t>
            </a:r>
            <a:r>
              <a:rPr lang="en-US" altLang="zh-CN" sz="2800" baseline="-25000" dirty="0" smtClean="0"/>
              <a:t>n-1</a:t>
            </a:r>
            <a:r>
              <a:rPr lang="en-US" altLang="zh-CN" sz="2800" dirty="0" smtClean="0"/>
              <a:t>…y</a:t>
            </a:r>
            <a:r>
              <a:rPr lang="en-US" altLang="zh-CN" sz="2800" baseline="-25000" dirty="0" smtClean="0"/>
              <a:t>1</a:t>
            </a:r>
            <a:r>
              <a:rPr lang="en-US" altLang="zh-CN" sz="2800" dirty="0" smtClean="0"/>
              <a:t>y</a:t>
            </a:r>
            <a:r>
              <a:rPr lang="en-US" altLang="zh-CN" sz="2800" baseline="-25000" dirty="0" smtClean="0"/>
              <a:t>0</a:t>
            </a:r>
          </a:p>
        </p:txBody>
      </p:sp>
      <p:sp>
        <p:nvSpPr>
          <p:cNvPr id="6" name="矩形 5"/>
          <p:cNvSpPr/>
          <p:nvPr/>
        </p:nvSpPr>
        <p:spPr>
          <a:xfrm>
            <a:off x="2000232" y="1857364"/>
            <a:ext cx="3065263" cy="523220"/>
          </a:xfrm>
          <a:prstGeom prst="rect">
            <a:avLst/>
          </a:prstGeom>
        </p:spPr>
        <p:txBody>
          <a:bodyPr wrap="none">
            <a:spAutoFit/>
          </a:bodyPr>
          <a:lstStyle/>
          <a:p>
            <a:pPr eaLnBrk="1" hangingPunct="1">
              <a:defRPr/>
            </a:pPr>
            <a:r>
              <a:rPr lang="en-US" altLang="zh-CN" sz="2800" dirty="0" smtClean="0"/>
              <a:t>[x]</a:t>
            </a:r>
            <a:r>
              <a:rPr lang="zh-CN" altLang="en-US" sz="2800" baseline="-25000" dirty="0" smtClean="0"/>
              <a:t>原</a:t>
            </a:r>
            <a:r>
              <a:rPr lang="en-US" altLang="zh-CN" sz="2800" dirty="0" smtClean="0"/>
              <a:t>=</a:t>
            </a:r>
            <a:r>
              <a:rPr lang="en-US" altLang="zh-CN" sz="2800" dirty="0" smtClean="0">
                <a:solidFill>
                  <a:srgbClr val="FF0000"/>
                </a:solidFill>
              </a:rPr>
              <a:t>x</a:t>
            </a:r>
            <a:r>
              <a:rPr lang="en-US" altLang="zh-CN" sz="2800" baseline="-25000" dirty="0" smtClean="0">
                <a:solidFill>
                  <a:srgbClr val="FF0000"/>
                </a:solidFill>
              </a:rPr>
              <a:t>f</a:t>
            </a:r>
            <a:r>
              <a:rPr lang="en-US" altLang="zh-CN" sz="2800" dirty="0" smtClean="0"/>
              <a:t>.x</a:t>
            </a:r>
            <a:r>
              <a:rPr lang="en-US" altLang="zh-CN" sz="2800" baseline="-25000" dirty="0" smtClean="0"/>
              <a:t>n-1</a:t>
            </a:r>
            <a:r>
              <a:rPr lang="en-US" altLang="zh-CN" sz="2800" dirty="0" smtClean="0"/>
              <a:t>…x</a:t>
            </a:r>
            <a:r>
              <a:rPr lang="en-US" altLang="zh-CN" sz="2800" baseline="-25000" dirty="0" smtClean="0"/>
              <a:t>1</a:t>
            </a:r>
            <a:r>
              <a:rPr lang="en-US" altLang="zh-CN" sz="2800" dirty="0" smtClean="0"/>
              <a:t>x</a:t>
            </a:r>
            <a:r>
              <a:rPr lang="en-US" altLang="zh-CN" sz="2800" baseline="-25000" dirty="0" smtClean="0"/>
              <a:t>0</a:t>
            </a:r>
            <a:r>
              <a:rPr lang="en-US" altLang="zh-CN" sz="2800" dirty="0" smtClean="0"/>
              <a:t>  </a:t>
            </a:r>
            <a:endParaRPr lang="en-US" altLang="zh-CN" sz="2800" baseline="-25000" dirty="0" smtClean="0"/>
          </a:p>
        </p:txBody>
      </p:sp>
      <p:sp>
        <p:nvSpPr>
          <p:cNvPr id="7" name="矩形 6"/>
          <p:cNvSpPr/>
          <p:nvPr/>
        </p:nvSpPr>
        <p:spPr>
          <a:xfrm>
            <a:off x="1981546" y="3200374"/>
            <a:ext cx="6476453" cy="523220"/>
          </a:xfrm>
          <a:prstGeom prst="rect">
            <a:avLst/>
          </a:prstGeom>
        </p:spPr>
        <p:txBody>
          <a:bodyPr wrap="none">
            <a:spAutoFit/>
          </a:bodyPr>
          <a:lstStyle/>
          <a:p>
            <a:pPr eaLnBrk="1" hangingPunct="1">
              <a:defRPr/>
            </a:pPr>
            <a:r>
              <a:rPr lang="en-US" altLang="zh-CN" sz="2800" dirty="0" smtClean="0"/>
              <a:t>[</a:t>
            </a:r>
            <a:r>
              <a:rPr lang="en-US" altLang="zh-CN" sz="2800" dirty="0" err="1" smtClean="0"/>
              <a:t>x.y</a:t>
            </a:r>
            <a:r>
              <a:rPr lang="en-US" altLang="zh-CN" sz="2800" dirty="0" smtClean="0"/>
              <a:t>]</a:t>
            </a:r>
            <a:r>
              <a:rPr lang="zh-CN" altLang="en-US" sz="2800" baseline="-25000" dirty="0" smtClean="0"/>
              <a:t>原</a:t>
            </a:r>
            <a:r>
              <a:rPr lang="en-US" altLang="zh-CN" sz="2800" dirty="0" smtClean="0"/>
              <a:t>=(</a:t>
            </a:r>
            <a:r>
              <a:rPr lang="en-US" altLang="zh-CN" sz="2800" dirty="0" err="1" smtClean="0"/>
              <a:t>x</a:t>
            </a:r>
            <a:r>
              <a:rPr lang="en-US" altLang="zh-CN" sz="2800" baseline="-25000" dirty="0" err="1" smtClean="0"/>
              <a:t>f</a:t>
            </a:r>
            <a:r>
              <a:rPr lang="en-US" altLang="zh-CN" sz="2800" baseline="-25000" dirty="0" smtClean="0"/>
              <a:t> </a:t>
            </a:r>
            <a:r>
              <a:rPr lang="en-US" altLang="zh-CN" sz="2800" dirty="0" smtClean="0">
                <a:cs typeface="Times New Roman" pitchFamily="18" charset="0"/>
              </a:rPr>
              <a:t>⊕ </a:t>
            </a:r>
            <a:r>
              <a:rPr lang="en-US" altLang="zh-CN" sz="2800" dirty="0" err="1" smtClean="0"/>
              <a:t>y</a:t>
            </a:r>
            <a:r>
              <a:rPr lang="en-US" altLang="zh-CN" sz="2800" baseline="-25000" dirty="0" err="1" smtClean="0"/>
              <a:t>f</a:t>
            </a:r>
            <a:r>
              <a:rPr lang="en-US" altLang="zh-CN" sz="2800" dirty="0" smtClean="0"/>
              <a:t>)+(</a:t>
            </a:r>
            <a:r>
              <a:rPr lang="zh-CN" altLang="zh-CN" sz="2800" dirty="0" smtClean="0"/>
              <a:t>x</a:t>
            </a:r>
            <a:r>
              <a:rPr lang="en-US" altLang="zh-CN" sz="2800" baseline="-25000" dirty="0" smtClean="0"/>
              <a:t>n-1</a:t>
            </a:r>
            <a:r>
              <a:rPr lang="en-US" altLang="zh-CN" sz="2800" dirty="0" smtClean="0"/>
              <a:t>…x</a:t>
            </a:r>
            <a:r>
              <a:rPr lang="en-US" altLang="zh-CN" sz="2800" baseline="-25000" dirty="0" smtClean="0"/>
              <a:t>1</a:t>
            </a:r>
            <a:r>
              <a:rPr lang="en-US" altLang="zh-CN" sz="2800" dirty="0" smtClean="0"/>
              <a:t>x</a:t>
            </a:r>
            <a:r>
              <a:rPr lang="en-US" altLang="zh-CN" sz="2800" baseline="-25000" dirty="0" smtClean="0"/>
              <a:t>0</a:t>
            </a:r>
            <a:r>
              <a:rPr lang="en-US" altLang="zh-CN" sz="2800" dirty="0" smtClean="0"/>
              <a:t>).(y</a:t>
            </a:r>
            <a:r>
              <a:rPr lang="en-US" altLang="zh-CN" sz="2800" baseline="-25000" dirty="0" smtClean="0"/>
              <a:t>n-1</a:t>
            </a:r>
            <a:r>
              <a:rPr lang="en-US" altLang="zh-CN" sz="2800" dirty="0" smtClean="0"/>
              <a:t>…y</a:t>
            </a:r>
            <a:r>
              <a:rPr lang="en-US" altLang="zh-CN" sz="2800" baseline="-25000" dirty="0" smtClean="0"/>
              <a:t>1</a:t>
            </a:r>
            <a:r>
              <a:rPr lang="en-US" altLang="zh-CN" sz="2800" dirty="0" smtClean="0"/>
              <a:t>y</a:t>
            </a:r>
            <a:r>
              <a:rPr lang="en-US" altLang="zh-CN" sz="2800" baseline="-25000" dirty="0" smtClean="0"/>
              <a:t>0</a:t>
            </a:r>
            <a:r>
              <a:rPr lang="en-US" altLang="zh-CN" sz="2800" dirty="0" smtClean="0"/>
              <a:t>)</a:t>
            </a:r>
          </a:p>
        </p:txBody>
      </p:sp>
      <p:sp>
        <p:nvSpPr>
          <p:cNvPr id="8" name="矩形 7"/>
          <p:cNvSpPr/>
          <p:nvPr/>
        </p:nvSpPr>
        <p:spPr>
          <a:xfrm>
            <a:off x="2286000" y="4255195"/>
            <a:ext cx="4572000" cy="2031325"/>
          </a:xfrm>
          <a:prstGeom prst="rect">
            <a:avLst/>
          </a:prstGeom>
        </p:spPr>
        <p:txBody>
          <a:bodyPr>
            <a:spAutoFit/>
          </a:bodyPr>
          <a:lstStyle/>
          <a:p>
            <a:r>
              <a:rPr lang="zh-CN" altLang="en-US" dirty="0" smtClean="0">
                <a:latin typeface="宋体" pitchFamily="2" charset="-122"/>
              </a:rPr>
              <a:t>　    　　　　　</a:t>
            </a:r>
            <a:r>
              <a:rPr lang="en-US" altLang="zh-CN" dirty="0" smtClean="0">
                <a:latin typeface="宋体" pitchFamily="2" charset="-122"/>
                <a:cs typeface="Times New Roman" pitchFamily="18" charset="0"/>
              </a:rPr>
              <a:t>1</a:t>
            </a:r>
            <a:r>
              <a:rPr lang="en-US" altLang="zh-CN" dirty="0" smtClean="0">
                <a:latin typeface="宋体" pitchFamily="2" charset="-122"/>
              </a:rPr>
              <a:t> </a:t>
            </a:r>
            <a:r>
              <a:rPr lang="en-US" altLang="zh-CN" dirty="0" smtClean="0">
                <a:latin typeface="宋体" pitchFamily="2" charset="-122"/>
                <a:cs typeface="Times New Roman" pitchFamily="18" charset="0"/>
              </a:rPr>
              <a:t>1</a:t>
            </a:r>
            <a:r>
              <a:rPr lang="en-US" altLang="zh-CN" dirty="0" smtClean="0">
                <a:latin typeface="宋体" pitchFamily="2" charset="-122"/>
              </a:rPr>
              <a:t> </a:t>
            </a:r>
            <a:r>
              <a:rPr lang="en-US" altLang="zh-CN" dirty="0" smtClean="0">
                <a:latin typeface="宋体" pitchFamily="2" charset="-122"/>
                <a:cs typeface="Times New Roman" pitchFamily="18" charset="0"/>
              </a:rPr>
              <a:t>0</a:t>
            </a:r>
            <a:r>
              <a:rPr lang="en-US" altLang="zh-CN" dirty="0" smtClean="0">
                <a:latin typeface="宋体" pitchFamily="2" charset="-122"/>
              </a:rPr>
              <a:t> 1  </a:t>
            </a:r>
            <a:r>
              <a:rPr lang="en-US" altLang="zh-CN" dirty="0" smtClean="0">
                <a:latin typeface="宋体" pitchFamily="2" charset="-122"/>
                <a:cs typeface="Times New Roman" pitchFamily="18" charset="0"/>
              </a:rPr>
              <a:t>(</a:t>
            </a:r>
            <a:r>
              <a:rPr lang="zh-CN" altLang="en-US" dirty="0" smtClean="0">
                <a:latin typeface="宋体" pitchFamily="2" charset="-122"/>
              </a:rPr>
              <a:t>ｘ</a:t>
            </a:r>
            <a:r>
              <a:rPr lang="en-US" altLang="zh-CN" dirty="0" smtClean="0">
                <a:latin typeface="宋体" pitchFamily="2" charset="-122"/>
                <a:cs typeface="Times New Roman" pitchFamily="18" charset="0"/>
              </a:rPr>
              <a:t>)</a:t>
            </a:r>
            <a:br>
              <a:rPr lang="en-US" altLang="zh-CN" dirty="0" smtClean="0">
                <a:latin typeface="宋体" pitchFamily="2" charset="-122"/>
                <a:cs typeface="Times New Roman" pitchFamily="18" charset="0"/>
              </a:rPr>
            </a:br>
            <a:r>
              <a:rPr lang="zh-CN" altLang="en-US" u="sng" dirty="0" smtClean="0">
                <a:latin typeface="宋体" pitchFamily="2" charset="-122"/>
              </a:rPr>
              <a:t>　</a:t>
            </a:r>
            <a:r>
              <a:rPr lang="en-US" altLang="zh-CN" u="sng" dirty="0" smtClean="0">
                <a:latin typeface="宋体" pitchFamily="2" charset="-122"/>
                <a:cs typeface="Times New Roman" pitchFamily="18" charset="0"/>
              </a:rPr>
              <a:t>×</a:t>
            </a:r>
            <a:r>
              <a:rPr lang="zh-CN" altLang="en-US" u="sng" dirty="0" smtClean="0">
                <a:latin typeface="宋体" pitchFamily="2" charset="-122"/>
              </a:rPr>
              <a:t>　　　      </a:t>
            </a:r>
            <a:r>
              <a:rPr lang="en-US" altLang="zh-CN" u="sng" dirty="0" smtClean="0">
                <a:latin typeface="宋体" pitchFamily="2" charset="-122"/>
                <a:cs typeface="Times New Roman" pitchFamily="18" charset="0"/>
              </a:rPr>
              <a:t>1 0</a:t>
            </a:r>
            <a:r>
              <a:rPr lang="en-US" altLang="zh-CN" u="sng" dirty="0" smtClean="0">
                <a:latin typeface="宋体" pitchFamily="2" charset="-122"/>
              </a:rPr>
              <a:t> </a:t>
            </a:r>
            <a:r>
              <a:rPr lang="en-US" altLang="zh-CN" u="sng" dirty="0" smtClean="0">
                <a:latin typeface="宋体" pitchFamily="2" charset="-122"/>
                <a:cs typeface="Times New Roman" pitchFamily="18" charset="0"/>
              </a:rPr>
              <a:t>1</a:t>
            </a:r>
            <a:r>
              <a:rPr lang="en-US" altLang="zh-CN" u="sng" dirty="0" smtClean="0">
                <a:latin typeface="宋体" pitchFamily="2" charset="-122"/>
              </a:rPr>
              <a:t> </a:t>
            </a:r>
            <a:r>
              <a:rPr lang="en-US" altLang="zh-CN" u="sng" dirty="0" smtClean="0">
                <a:latin typeface="宋体" pitchFamily="2" charset="-122"/>
                <a:cs typeface="Times New Roman" pitchFamily="18" charset="0"/>
              </a:rPr>
              <a:t>1</a:t>
            </a:r>
            <a:r>
              <a:rPr lang="zh-CN" altLang="en-US" u="sng" dirty="0" smtClean="0">
                <a:latin typeface="宋体" pitchFamily="2" charset="-122"/>
              </a:rPr>
              <a:t>　</a:t>
            </a:r>
            <a:r>
              <a:rPr lang="en-US" altLang="zh-CN" u="sng" dirty="0" smtClean="0">
                <a:latin typeface="宋体" pitchFamily="2" charset="-122"/>
                <a:cs typeface="Times New Roman" pitchFamily="18" charset="0"/>
              </a:rPr>
              <a:t>(</a:t>
            </a:r>
            <a:r>
              <a:rPr lang="zh-CN" altLang="en-US" u="sng" dirty="0" smtClean="0">
                <a:latin typeface="宋体" pitchFamily="2" charset="-122"/>
              </a:rPr>
              <a:t>ｙ</a:t>
            </a:r>
            <a:r>
              <a:rPr lang="en-US" altLang="zh-CN" u="sng" dirty="0" smtClean="0">
                <a:latin typeface="宋体" pitchFamily="2" charset="-122"/>
                <a:cs typeface="Times New Roman" pitchFamily="18" charset="0"/>
              </a:rPr>
              <a:t>)</a:t>
            </a:r>
            <a:r>
              <a:rPr lang="zh-CN" altLang="en-US" u="sng" dirty="0" smtClean="0">
                <a:latin typeface="宋体" pitchFamily="2" charset="-122"/>
              </a:rPr>
              <a:t>　</a:t>
            </a:r>
            <a:r>
              <a:rPr lang="zh-CN" altLang="en-US" dirty="0" smtClean="0">
                <a:latin typeface="宋体" pitchFamily="2" charset="-122"/>
                <a:cs typeface="Times New Roman" pitchFamily="18" charset="0"/>
              </a:rPr>
              <a:t/>
            </a:r>
            <a:br>
              <a:rPr lang="zh-CN" altLang="en-US" dirty="0" smtClean="0">
                <a:latin typeface="宋体" pitchFamily="2" charset="-122"/>
                <a:cs typeface="Times New Roman" pitchFamily="18" charset="0"/>
              </a:rPr>
            </a:br>
            <a:r>
              <a:rPr lang="zh-CN" altLang="en-US" dirty="0" smtClean="0">
                <a:latin typeface="宋体" pitchFamily="2" charset="-122"/>
              </a:rPr>
              <a:t>　　　　　　      </a:t>
            </a:r>
            <a:r>
              <a:rPr lang="en-US" altLang="zh-CN" dirty="0" smtClean="0">
                <a:latin typeface="宋体" pitchFamily="2" charset="-122"/>
                <a:cs typeface="Times New Roman" pitchFamily="18" charset="0"/>
              </a:rPr>
              <a:t>1</a:t>
            </a:r>
            <a:r>
              <a:rPr lang="zh-CN" altLang="en-US" dirty="0" smtClean="0">
                <a:latin typeface="宋体" pitchFamily="2" charset="-122"/>
              </a:rPr>
              <a:t>　</a:t>
            </a:r>
            <a:r>
              <a:rPr lang="en-US" altLang="zh-CN" dirty="0" smtClean="0">
                <a:latin typeface="宋体" pitchFamily="2" charset="-122"/>
                <a:cs typeface="Times New Roman" pitchFamily="18" charset="0"/>
              </a:rPr>
              <a:t>1</a:t>
            </a:r>
            <a:r>
              <a:rPr lang="zh-CN" altLang="en-US" dirty="0" smtClean="0">
                <a:latin typeface="宋体" pitchFamily="2" charset="-122"/>
              </a:rPr>
              <a:t>　</a:t>
            </a:r>
            <a:r>
              <a:rPr lang="en-US" altLang="zh-CN" dirty="0" smtClean="0">
                <a:latin typeface="宋体" pitchFamily="2" charset="-122"/>
                <a:cs typeface="Times New Roman" pitchFamily="18" charset="0"/>
              </a:rPr>
              <a:t>0</a:t>
            </a:r>
            <a:r>
              <a:rPr lang="zh-CN" altLang="en-US" dirty="0" smtClean="0">
                <a:latin typeface="宋体" pitchFamily="2" charset="-122"/>
              </a:rPr>
              <a:t>　</a:t>
            </a:r>
            <a:r>
              <a:rPr lang="en-US" altLang="zh-CN" dirty="0" smtClean="0">
                <a:latin typeface="宋体" pitchFamily="2" charset="-122"/>
                <a:cs typeface="Times New Roman" pitchFamily="18" charset="0"/>
              </a:rPr>
              <a:t>1</a:t>
            </a:r>
            <a:br>
              <a:rPr lang="en-US" altLang="zh-CN" dirty="0" smtClean="0">
                <a:latin typeface="宋体" pitchFamily="2" charset="-122"/>
                <a:cs typeface="Times New Roman" pitchFamily="18" charset="0"/>
              </a:rPr>
            </a:br>
            <a:r>
              <a:rPr lang="zh-CN" altLang="en-US" dirty="0" smtClean="0">
                <a:latin typeface="宋体" pitchFamily="2" charset="-122"/>
              </a:rPr>
              <a:t>　　　         </a:t>
            </a:r>
            <a:r>
              <a:rPr lang="en-US" altLang="zh-CN" dirty="0" smtClean="0">
                <a:latin typeface="宋体" pitchFamily="2" charset="-122"/>
                <a:cs typeface="Times New Roman" pitchFamily="18" charset="0"/>
              </a:rPr>
              <a:t>1</a:t>
            </a:r>
            <a:r>
              <a:rPr lang="zh-CN" altLang="en-US" dirty="0" smtClean="0">
                <a:latin typeface="宋体" pitchFamily="2" charset="-122"/>
              </a:rPr>
              <a:t>　</a:t>
            </a:r>
            <a:r>
              <a:rPr lang="en-US" altLang="zh-CN" dirty="0" smtClean="0">
                <a:latin typeface="宋体" pitchFamily="2" charset="-122"/>
                <a:cs typeface="Times New Roman" pitchFamily="18" charset="0"/>
              </a:rPr>
              <a:t>1</a:t>
            </a:r>
            <a:r>
              <a:rPr lang="zh-CN" altLang="en-US" dirty="0" smtClean="0">
                <a:latin typeface="宋体" pitchFamily="2" charset="-122"/>
              </a:rPr>
              <a:t>　</a:t>
            </a:r>
            <a:r>
              <a:rPr lang="en-US" altLang="zh-CN" dirty="0" smtClean="0">
                <a:latin typeface="宋体" pitchFamily="2" charset="-122"/>
                <a:cs typeface="Times New Roman" pitchFamily="18" charset="0"/>
              </a:rPr>
              <a:t>0</a:t>
            </a:r>
            <a:r>
              <a:rPr lang="zh-CN" altLang="en-US" dirty="0" smtClean="0">
                <a:latin typeface="宋体" pitchFamily="2" charset="-122"/>
              </a:rPr>
              <a:t>　</a:t>
            </a:r>
            <a:r>
              <a:rPr lang="en-US" altLang="zh-CN" dirty="0" smtClean="0">
                <a:latin typeface="宋体" pitchFamily="2" charset="-122"/>
                <a:cs typeface="Times New Roman" pitchFamily="18" charset="0"/>
              </a:rPr>
              <a:t>1</a:t>
            </a:r>
            <a:br>
              <a:rPr lang="en-US" altLang="zh-CN" dirty="0" smtClean="0">
                <a:latin typeface="宋体" pitchFamily="2" charset="-122"/>
                <a:cs typeface="Times New Roman" pitchFamily="18" charset="0"/>
              </a:rPr>
            </a:br>
            <a:r>
              <a:rPr lang="en-US" altLang="zh-CN" dirty="0" smtClean="0">
                <a:latin typeface="宋体" pitchFamily="2" charset="-122"/>
                <a:cs typeface="Times New Roman" pitchFamily="18" charset="0"/>
              </a:rPr>
              <a:t>            0</a:t>
            </a:r>
            <a:r>
              <a:rPr lang="zh-CN" altLang="en-US" dirty="0" smtClean="0">
                <a:latin typeface="宋体" pitchFamily="2" charset="-122"/>
              </a:rPr>
              <a:t>　</a:t>
            </a:r>
            <a:r>
              <a:rPr lang="en-US" altLang="zh-CN" dirty="0" smtClean="0">
                <a:latin typeface="宋体" pitchFamily="2" charset="-122"/>
                <a:cs typeface="Times New Roman" pitchFamily="18" charset="0"/>
              </a:rPr>
              <a:t>0</a:t>
            </a:r>
            <a:r>
              <a:rPr lang="zh-CN" altLang="en-US" dirty="0" smtClean="0">
                <a:latin typeface="宋体" pitchFamily="2" charset="-122"/>
              </a:rPr>
              <a:t>　</a:t>
            </a:r>
            <a:r>
              <a:rPr lang="en-US" altLang="zh-CN" dirty="0" smtClean="0">
                <a:latin typeface="宋体" pitchFamily="2" charset="-122"/>
                <a:cs typeface="Times New Roman" pitchFamily="18" charset="0"/>
              </a:rPr>
              <a:t>0</a:t>
            </a:r>
            <a:r>
              <a:rPr lang="zh-CN" altLang="en-US" dirty="0" smtClean="0">
                <a:latin typeface="宋体" pitchFamily="2" charset="-122"/>
              </a:rPr>
              <a:t>　</a:t>
            </a:r>
            <a:r>
              <a:rPr lang="en-US" altLang="zh-CN" dirty="0" smtClean="0">
                <a:latin typeface="宋体" pitchFamily="2" charset="-122"/>
                <a:cs typeface="Times New Roman" pitchFamily="18" charset="0"/>
              </a:rPr>
              <a:t>0</a:t>
            </a:r>
            <a:br>
              <a:rPr lang="en-US" altLang="zh-CN" dirty="0" smtClean="0">
                <a:latin typeface="宋体" pitchFamily="2" charset="-122"/>
                <a:cs typeface="Times New Roman" pitchFamily="18" charset="0"/>
              </a:rPr>
            </a:br>
            <a:r>
              <a:rPr lang="zh-CN" altLang="en-US" u="sng" dirty="0" smtClean="0">
                <a:latin typeface="宋体" pitchFamily="2" charset="-122"/>
              </a:rPr>
              <a:t>　＋　　 </a:t>
            </a:r>
            <a:r>
              <a:rPr lang="en-US" altLang="zh-CN" u="sng" dirty="0" smtClean="0">
                <a:latin typeface="宋体" pitchFamily="2" charset="-122"/>
                <a:cs typeface="Times New Roman" pitchFamily="18" charset="0"/>
              </a:rPr>
              <a:t>1</a:t>
            </a:r>
            <a:r>
              <a:rPr lang="zh-CN" altLang="en-US" u="sng" dirty="0" smtClean="0">
                <a:latin typeface="宋体" pitchFamily="2" charset="-122"/>
              </a:rPr>
              <a:t>　</a:t>
            </a:r>
            <a:r>
              <a:rPr lang="en-US" altLang="zh-CN" u="sng" dirty="0" smtClean="0">
                <a:latin typeface="宋体" pitchFamily="2" charset="-122"/>
                <a:cs typeface="Times New Roman" pitchFamily="18" charset="0"/>
              </a:rPr>
              <a:t>1</a:t>
            </a:r>
            <a:r>
              <a:rPr lang="zh-CN" altLang="en-US" u="sng" dirty="0" smtClean="0">
                <a:latin typeface="宋体" pitchFamily="2" charset="-122"/>
              </a:rPr>
              <a:t>　</a:t>
            </a:r>
            <a:r>
              <a:rPr lang="en-US" altLang="zh-CN" u="sng" dirty="0" smtClean="0">
                <a:latin typeface="宋体" pitchFamily="2" charset="-122"/>
                <a:cs typeface="Times New Roman" pitchFamily="18" charset="0"/>
              </a:rPr>
              <a:t>0</a:t>
            </a:r>
            <a:r>
              <a:rPr lang="zh-CN" altLang="en-US" u="sng" dirty="0" smtClean="0">
                <a:latin typeface="宋体" pitchFamily="2" charset="-122"/>
              </a:rPr>
              <a:t>　</a:t>
            </a:r>
            <a:r>
              <a:rPr lang="en-US" altLang="zh-CN" u="sng" dirty="0" smtClean="0">
                <a:latin typeface="宋体" pitchFamily="2" charset="-122"/>
                <a:cs typeface="Times New Roman" pitchFamily="18" charset="0"/>
              </a:rPr>
              <a:t>1</a:t>
            </a:r>
            <a:r>
              <a:rPr lang="zh-CN" altLang="en-US" u="sng" dirty="0" smtClean="0">
                <a:latin typeface="宋体" pitchFamily="2" charset="-122"/>
              </a:rPr>
              <a:t>　</a:t>
            </a:r>
            <a:r>
              <a:rPr lang="zh-CN" altLang="en-US" u="sng" dirty="0" smtClean="0">
                <a:latin typeface="宋体" pitchFamily="2" charset="-122"/>
                <a:cs typeface="Times New Roman" pitchFamily="18" charset="0"/>
              </a:rPr>
              <a:t> </a:t>
            </a:r>
            <a:r>
              <a:rPr lang="zh-CN" altLang="en-US" u="sng" dirty="0" smtClean="0">
                <a:latin typeface="宋体" pitchFamily="2" charset="-122"/>
              </a:rPr>
              <a:t>　　　　　　　</a:t>
            </a:r>
            <a:r>
              <a:rPr lang="zh-CN" altLang="en-US" dirty="0" smtClean="0">
                <a:latin typeface="宋体" pitchFamily="2" charset="-122"/>
                <a:cs typeface="Times New Roman" pitchFamily="18" charset="0"/>
              </a:rPr>
              <a:t/>
            </a:r>
            <a:br>
              <a:rPr lang="zh-CN" altLang="en-US" dirty="0" smtClean="0">
                <a:latin typeface="宋体" pitchFamily="2" charset="-122"/>
                <a:cs typeface="Times New Roman" pitchFamily="18" charset="0"/>
              </a:rPr>
            </a:br>
            <a:r>
              <a:rPr lang="zh-CN" altLang="en-US" dirty="0" smtClean="0">
                <a:latin typeface="宋体" pitchFamily="2" charset="-122"/>
                <a:cs typeface="Times New Roman" pitchFamily="18" charset="0"/>
              </a:rPr>
              <a:t>    </a:t>
            </a:r>
            <a:r>
              <a:rPr lang="zh-CN" altLang="en-US" dirty="0" smtClean="0">
                <a:latin typeface="宋体" pitchFamily="2" charset="-122"/>
              </a:rPr>
              <a:t>　</a:t>
            </a:r>
            <a:r>
              <a:rPr lang="en-US" altLang="zh-CN" dirty="0" smtClean="0">
                <a:latin typeface="宋体" pitchFamily="2" charset="-122"/>
                <a:cs typeface="Times New Roman" pitchFamily="18" charset="0"/>
              </a:rPr>
              <a:t>1</a:t>
            </a:r>
            <a:r>
              <a:rPr lang="zh-CN" altLang="en-US" dirty="0" smtClean="0">
                <a:latin typeface="宋体" pitchFamily="2" charset="-122"/>
              </a:rPr>
              <a:t>　</a:t>
            </a:r>
            <a:r>
              <a:rPr lang="en-US" altLang="zh-CN" dirty="0" smtClean="0">
                <a:latin typeface="宋体" pitchFamily="2" charset="-122"/>
                <a:cs typeface="Times New Roman" pitchFamily="18" charset="0"/>
              </a:rPr>
              <a:t>0</a:t>
            </a:r>
            <a:r>
              <a:rPr lang="zh-CN" altLang="en-US" dirty="0" smtClean="0">
                <a:latin typeface="宋体" pitchFamily="2" charset="-122"/>
              </a:rPr>
              <a:t>　</a:t>
            </a:r>
            <a:r>
              <a:rPr lang="en-US" altLang="zh-CN" dirty="0" smtClean="0">
                <a:latin typeface="宋体" pitchFamily="2" charset="-122"/>
                <a:cs typeface="Times New Roman" pitchFamily="18" charset="0"/>
              </a:rPr>
              <a:t>0</a:t>
            </a:r>
            <a:r>
              <a:rPr lang="zh-CN" altLang="en-US" dirty="0" smtClean="0">
                <a:latin typeface="宋体" pitchFamily="2" charset="-122"/>
              </a:rPr>
              <a:t>　</a:t>
            </a:r>
            <a:r>
              <a:rPr lang="en-US" altLang="zh-CN" dirty="0" smtClean="0">
                <a:latin typeface="宋体" pitchFamily="2" charset="-122"/>
                <a:cs typeface="Times New Roman" pitchFamily="18" charset="0"/>
              </a:rPr>
              <a:t>0</a:t>
            </a:r>
            <a:r>
              <a:rPr lang="zh-CN" altLang="en-US" dirty="0" smtClean="0">
                <a:latin typeface="宋体" pitchFamily="2" charset="-122"/>
              </a:rPr>
              <a:t>　</a:t>
            </a:r>
            <a:r>
              <a:rPr lang="en-US" altLang="zh-CN" dirty="0" smtClean="0">
                <a:latin typeface="宋体" pitchFamily="2" charset="-122"/>
                <a:cs typeface="Times New Roman" pitchFamily="18" charset="0"/>
              </a:rPr>
              <a:t>1</a:t>
            </a:r>
            <a:r>
              <a:rPr lang="zh-CN" altLang="en-US" dirty="0" smtClean="0">
                <a:latin typeface="宋体" pitchFamily="2" charset="-122"/>
              </a:rPr>
              <a:t>　</a:t>
            </a:r>
            <a:r>
              <a:rPr lang="en-US" altLang="zh-CN" dirty="0" smtClean="0">
                <a:latin typeface="宋体" pitchFamily="2" charset="-122"/>
                <a:cs typeface="Times New Roman" pitchFamily="18" charset="0"/>
              </a:rPr>
              <a:t>1</a:t>
            </a:r>
            <a:r>
              <a:rPr lang="zh-CN" altLang="en-US" dirty="0" smtClean="0">
                <a:latin typeface="宋体" pitchFamily="2" charset="-122"/>
              </a:rPr>
              <a:t>　</a:t>
            </a:r>
            <a:r>
              <a:rPr lang="en-US" altLang="zh-CN" dirty="0" smtClean="0">
                <a:latin typeface="宋体" pitchFamily="2" charset="-122"/>
                <a:cs typeface="Times New Roman" pitchFamily="18" charset="0"/>
              </a:rPr>
              <a:t>1</a:t>
            </a:r>
            <a:r>
              <a:rPr lang="zh-CN" altLang="en-US" dirty="0" smtClean="0">
                <a:latin typeface="宋体" pitchFamily="2" charset="-122"/>
              </a:rPr>
              <a:t>　</a:t>
            </a:r>
            <a:r>
              <a:rPr lang="en-US" altLang="zh-CN" dirty="0" smtClean="0">
                <a:latin typeface="宋体" pitchFamily="2" charset="-122"/>
                <a:cs typeface="Times New Roman" pitchFamily="18" charset="0"/>
              </a:rPr>
              <a:t>1</a:t>
            </a:r>
            <a:r>
              <a:rPr lang="zh-CN" altLang="en-US" dirty="0" smtClean="0">
                <a:latin typeface="宋体" pitchFamily="2" charset="-122"/>
              </a:rPr>
              <a:t>　</a:t>
            </a:r>
            <a:r>
              <a:rPr lang="en-US" altLang="zh-CN" dirty="0" smtClean="0">
                <a:latin typeface="宋体" pitchFamily="2" charset="-122"/>
                <a:cs typeface="Times New Roman" pitchFamily="18" charset="0"/>
              </a:rPr>
              <a:t>(</a:t>
            </a:r>
            <a:r>
              <a:rPr lang="zh-CN" altLang="en-US" dirty="0" smtClean="0">
                <a:latin typeface="宋体" pitchFamily="2" charset="-122"/>
              </a:rPr>
              <a:t>ｚ</a:t>
            </a:r>
            <a:r>
              <a:rPr lang="en-US" altLang="zh-CN" dirty="0" smtClean="0">
                <a:latin typeface="宋体" pitchFamily="2" charset="-122"/>
                <a:cs typeface="Times New Roman" pitchFamily="18" charset="0"/>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in)">
                                      <p:cBhvr>
                                        <p:cTn id="15" dur="500"/>
                                        <p:tgtEl>
                                          <p:spTgt spid="6"/>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ox(in)">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4348" y="714356"/>
            <a:ext cx="5033750" cy="584775"/>
          </a:xfrm>
          <a:prstGeom prst="rect">
            <a:avLst/>
          </a:prstGeom>
        </p:spPr>
        <p:txBody>
          <a:bodyPr wrap="none">
            <a:spAutoFit/>
          </a:bodyPr>
          <a:lstStyle/>
          <a:p>
            <a:r>
              <a:rPr lang="en-US" altLang="zh-CN" sz="3200" b="1" dirty="0" smtClean="0">
                <a:solidFill>
                  <a:srgbClr val="151B93"/>
                </a:solidFill>
                <a:latin typeface="Calibri" pitchFamily="34" charset="0"/>
              </a:rPr>
              <a:t>2.</a:t>
            </a:r>
            <a:r>
              <a:rPr lang="zh-CN" altLang="en-US" sz="3200" b="1" dirty="0" smtClean="0">
                <a:solidFill>
                  <a:srgbClr val="151B93"/>
                </a:solidFill>
                <a:latin typeface="Calibri" pitchFamily="34" charset="0"/>
              </a:rPr>
              <a:t>不带符号位的阵列乘法器</a:t>
            </a:r>
          </a:p>
        </p:txBody>
      </p:sp>
      <p:pic>
        <p:nvPicPr>
          <p:cNvPr id="4" name="Picture 4" descr="2">
            <a:hlinkClick r:id="rId2" action="ppaction://hlinkfile"/>
          </p:cNvPr>
          <p:cNvPicPr>
            <a:picLocks noChangeAspect="1" noChangeArrowheads="1"/>
          </p:cNvPicPr>
          <p:nvPr/>
        </p:nvPicPr>
        <p:blipFill>
          <a:blip r:embed="rId3"/>
          <a:srcRect/>
          <a:stretch>
            <a:fillRect/>
          </a:stretch>
        </p:blipFill>
        <p:spPr bwMode="auto">
          <a:xfrm>
            <a:off x="1071538" y="1428736"/>
            <a:ext cx="7429552" cy="5143536"/>
          </a:xfrm>
          <a:prstGeom prst="rect">
            <a:avLst/>
          </a:prstGeom>
          <a:noFill/>
          <a:ln w="9525">
            <a:noFill/>
            <a:miter lim="800000"/>
            <a:headEnd/>
            <a:tailEnd/>
          </a:ln>
        </p:spPr>
      </p:pic>
      <p:sp>
        <p:nvSpPr>
          <p:cNvPr id="5" name="TextBox 4"/>
          <p:cNvSpPr txBox="1"/>
          <p:nvPr/>
        </p:nvSpPr>
        <p:spPr>
          <a:xfrm>
            <a:off x="5572132" y="71414"/>
            <a:ext cx="2786082" cy="523220"/>
          </a:xfrm>
          <a:prstGeom prst="rect">
            <a:avLst/>
          </a:prstGeom>
          <a:noFill/>
        </p:spPr>
        <p:txBody>
          <a:bodyPr wrap="square" rtlCol="0">
            <a:spAutoFit/>
          </a:bodyPr>
          <a:lstStyle/>
          <a:p>
            <a:r>
              <a:rPr lang="en-US" altLang="zh-CN" sz="2800" b="1" dirty="0" smtClean="0">
                <a:solidFill>
                  <a:srgbClr val="FF0000"/>
                </a:solidFill>
              </a:rPr>
              <a:t>2.3</a:t>
            </a:r>
            <a:r>
              <a:rPr lang="zh-CN" altLang="en-US" sz="2800" b="1" dirty="0" smtClean="0">
                <a:solidFill>
                  <a:srgbClr val="FF0000"/>
                </a:solidFill>
              </a:rPr>
              <a:t>定点数乘法</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2">
            <a:hlinkClick r:id="rId2" action="ppaction://hlinkfile"/>
          </p:cNvPr>
          <p:cNvPicPr>
            <a:picLocks noChangeAspect="1" noChangeArrowheads="1"/>
          </p:cNvPicPr>
          <p:nvPr/>
        </p:nvPicPr>
        <p:blipFill>
          <a:blip r:embed="rId3"/>
          <a:srcRect/>
          <a:stretch>
            <a:fillRect/>
          </a:stretch>
        </p:blipFill>
        <p:spPr bwMode="auto">
          <a:xfrm>
            <a:off x="428596" y="857232"/>
            <a:ext cx="8501122" cy="5346700"/>
          </a:xfrm>
          <a:prstGeom prst="rect">
            <a:avLst/>
          </a:prstGeom>
          <a:noFill/>
          <a:ln w="9525">
            <a:noFill/>
            <a:miter lim="800000"/>
            <a:headEnd/>
            <a:tailEnd/>
          </a:ln>
        </p:spPr>
      </p:pic>
      <p:sp>
        <p:nvSpPr>
          <p:cNvPr id="3" name="TextBox 2"/>
          <p:cNvSpPr txBox="1"/>
          <p:nvPr/>
        </p:nvSpPr>
        <p:spPr>
          <a:xfrm>
            <a:off x="5572132" y="71414"/>
            <a:ext cx="2786082" cy="523220"/>
          </a:xfrm>
          <a:prstGeom prst="rect">
            <a:avLst/>
          </a:prstGeom>
          <a:noFill/>
        </p:spPr>
        <p:txBody>
          <a:bodyPr wrap="square" rtlCol="0">
            <a:spAutoFit/>
          </a:bodyPr>
          <a:lstStyle/>
          <a:p>
            <a:r>
              <a:rPr lang="en-US" altLang="zh-CN" sz="2800" b="1" dirty="0" smtClean="0">
                <a:solidFill>
                  <a:srgbClr val="FF0000"/>
                </a:solidFill>
              </a:rPr>
              <a:t>2.3</a:t>
            </a:r>
            <a:r>
              <a:rPr lang="zh-CN" altLang="en-US" sz="2800" b="1" dirty="0" smtClean="0">
                <a:solidFill>
                  <a:srgbClr val="FF0000"/>
                </a:solidFill>
              </a:rPr>
              <a:t>定点数乘法</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组合 12"/>
          <p:cNvGrpSpPr/>
          <p:nvPr/>
        </p:nvGrpSpPr>
        <p:grpSpPr>
          <a:xfrm>
            <a:off x="1643042" y="1714488"/>
            <a:ext cx="4572000" cy="571500"/>
            <a:chOff x="1643042" y="1714488"/>
            <a:chExt cx="4572000" cy="571500"/>
          </a:xfrm>
        </p:grpSpPr>
        <p:sp>
          <p:nvSpPr>
            <p:cNvPr id="5121" name="矩形 3"/>
            <p:cNvSpPr>
              <a:spLocks noChangeArrowheads="1"/>
            </p:cNvSpPr>
            <p:nvPr/>
          </p:nvSpPr>
          <p:spPr bwMode="auto">
            <a:xfrm>
              <a:off x="16430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7</a:t>
              </a:r>
              <a:endParaRPr lang="zh-CN" altLang="en-US" sz="2800" baseline="-25000" dirty="0"/>
            </a:p>
          </p:txBody>
        </p:sp>
        <p:sp>
          <p:nvSpPr>
            <p:cNvPr id="5122" name="矩形 4"/>
            <p:cNvSpPr>
              <a:spLocks noChangeArrowheads="1"/>
            </p:cNvSpPr>
            <p:nvPr/>
          </p:nvSpPr>
          <p:spPr bwMode="auto">
            <a:xfrm>
              <a:off x="22145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6</a:t>
              </a:r>
              <a:endParaRPr lang="zh-CN" altLang="en-US" sz="2800" baseline="-25000" dirty="0" smtClean="0"/>
            </a:p>
            <a:p>
              <a:endParaRPr lang="zh-CN" altLang="en-US" dirty="0"/>
            </a:p>
          </p:txBody>
        </p:sp>
        <p:sp>
          <p:nvSpPr>
            <p:cNvPr id="5123" name="矩形 5"/>
            <p:cNvSpPr>
              <a:spLocks noChangeArrowheads="1"/>
            </p:cNvSpPr>
            <p:nvPr/>
          </p:nvSpPr>
          <p:spPr bwMode="auto">
            <a:xfrm>
              <a:off x="27860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5</a:t>
              </a:r>
              <a:endParaRPr lang="zh-CN" altLang="en-US" sz="2800" baseline="-25000" dirty="0" smtClean="0"/>
            </a:p>
            <a:p>
              <a:endParaRPr lang="zh-CN" altLang="en-US" dirty="0"/>
            </a:p>
          </p:txBody>
        </p:sp>
        <p:sp>
          <p:nvSpPr>
            <p:cNvPr id="5124" name="矩形 6"/>
            <p:cNvSpPr>
              <a:spLocks noChangeArrowheads="1"/>
            </p:cNvSpPr>
            <p:nvPr/>
          </p:nvSpPr>
          <p:spPr bwMode="auto">
            <a:xfrm>
              <a:off x="33575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4</a:t>
              </a:r>
              <a:endParaRPr lang="zh-CN" altLang="en-US" sz="2800" baseline="-25000" dirty="0" smtClean="0"/>
            </a:p>
            <a:p>
              <a:endParaRPr lang="zh-CN" altLang="en-US" dirty="0"/>
            </a:p>
          </p:txBody>
        </p:sp>
        <p:sp>
          <p:nvSpPr>
            <p:cNvPr id="5125" name="矩形 7"/>
            <p:cNvSpPr>
              <a:spLocks noChangeArrowheads="1"/>
            </p:cNvSpPr>
            <p:nvPr/>
          </p:nvSpPr>
          <p:spPr bwMode="auto">
            <a:xfrm>
              <a:off x="39290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3</a:t>
              </a:r>
              <a:endParaRPr lang="zh-CN" altLang="en-US" sz="2800" baseline="-25000" dirty="0" smtClean="0"/>
            </a:p>
            <a:p>
              <a:endParaRPr lang="zh-CN" altLang="en-US" dirty="0"/>
            </a:p>
          </p:txBody>
        </p:sp>
        <p:sp>
          <p:nvSpPr>
            <p:cNvPr id="5126" name="矩形 8"/>
            <p:cNvSpPr>
              <a:spLocks noChangeArrowheads="1"/>
            </p:cNvSpPr>
            <p:nvPr/>
          </p:nvSpPr>
          <p:spPr bwMode="auto">
            <a:xfrm>
              <a:off x="45005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2</a:t>
              </a:r>
              <a:endParaRPr lang="zh-CN" altLang="en-US" sz="2800" baseline="-25000" dirty="0" smtClean="0"/>
            </a:p>
            <a:p>
              <a:endParaRPr lang="zh-CN" altLang="en-US" dirty="0"/>
            </a:p>
          </p:txBody>
        </p:sp>
        <p:sp>
          <p:nvSpPr>
            <p:cNvPr id="5127" name="矩形 9"/>
            <p:cNvSpPr>
              <a:spLocks noChangeArrowheads="1"/>
            </p:cNvSpPr>
            <p:nvPr/>
          </p:nvSpPr>
          <p:spPr bwMode="auto">
            <a:xfrm>
              <a:off x="50720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1</a:t>
              </a:r>
              <a:endParaRPr lang="zh-CN" altLang="en-US" sz="2800" baseline="-25000" dirty="0" smtClean="0"/>
            </a:p>
            <a:p>
              <a:endParaRPr lang="zh-CN" altLang="en-US" dirty="0"/>
            </a:p>
          </p:txBody>
        </p:sp>
        <p:sp>
          <p:nvSpPr>
            <p:cNvPr id="5128" name="矩形 10"/>
            <p:cNvSpPr>
              <a:spLocks noChangeArrowheads="1"/>
            </p:cNvSpPr>
            <p:nvPr/>
          </p:nvSpPr>
          <p:spPr bwMode="auto">
            <a:xfrm>
              <a:off x="56435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0</a:t>
              </a:r>
              <a:endParaRPr lang="zh-CN" altLang="en-US" sz="2800" baseline="-25000" dirty="0" smtClean="0"/>
            </a:p>
            <a:p>
              <a:endParaRPr lang="zh-CN" altLang="en-US" dirty="0"/>
            </a:p>
          </p:txBody>
        </p:sp>
      </p:grpSp>
      <p:sp>
        <p:nvSpPr>
          <p:cNvPr id="5129" name="TextBox 11"/>
          <p:cNvSpPr txBox="1">
            <a:spLocks noChangeArrowheads="1"/>
          </p:cNvSpPr>
          <p:nvPr/>
        </p:nvSpPr>
        <p:spPr bwMode="auto">
          <a:xfrm>
            <a:off x="428625" y="714375"/>
            <a:ext cx="3071805" cy="584775"/>
          </a:xfrm>
          <a:prstGeom prst="rect">
            <a:avLst/>
          </a:prstGeom>
          <a:noFill/>
          <a:ln w="9525">
            <a:noFill/>
            <a:miter lim="800000"/>
            <a:headEnd/>
            <a:tailEnd/>
          </a:ln>
        </p:spPr>
        <p:txBody>
          <a:bodyPr wrap="square">
            <a:spAutoFit/>
          </a:bodyPr>
          <a:lstStyle/>
          <a:p>
            <a:r>
              <a:rPr lang="en-US" altLang="zh-CN" sz="3200" b="1" dirty="0">
                <a:solidFill>
                  <a:srgbClr val="151B93"/>
                </a:solidFill>
                <a:latin typeface="Calibri" pitchFamily="34" charset="0"/>
              </a:rPr>
              <a:t>1.</a:t>
            </a:r>
            <a:r>
              <a:rPr lang="zh-CN" altLang="en-US" sz="3200" b="1" dirty="0">
                <a:solidFill>
                  <a:srgbClr val="151B93"/>
                </a:solidFill>
                <a:latin typeface="Calibri" pitchFamily="34" charset="0"/>
              </a:rPr>
              <a:t>定点数表示</a:t>
            </a:r>
          </a:p>
        </p:txBody>
      </p:sp>
      <p:sp>
        <p:nvSpPr>
          <p:cNvPr id="11" name="TextBox 10"/>
          <p:cNvSpPr txBox="1"/>
          <p:nvPr/>
        </p:nvSpPr>
        <p:spPr>
          <a:xfrm>
            <a:off x="5572132" y="71414"/>
            <a:ext cx="2428892" cy="523220"/>
          </a:xfrm>
          <a:prstGeom prst="rect">
            <a:avLst/>
          </a:prstGeom>
          <a:noFill/>
        </p:spPr>
        <p:txBody>
          <a:bodyPr wrap="square" rtlCol="0">
            <a:spAutoFit/>
          </a:bodyPr>
          <a:lstStyle/>
          <a:p>
            <a:r>
              <a:rPr lang="en-US" altLang="zh-CN" sz="2800" b="1" dirty="0" smtClean="0">
                <a:solidFill>
                  <a:srgbClr val="FF0000"/>
                </a:solidFill>
              </a:rPr>
              <a:t>2.1</a:t>
            </a:r>
            <a:r>
              <a:rPr lang="zh-CN" altLang="en-US" sz="2800" b="1" dirty="0" smtClean="0">
                <a:solidFill>
                  <a:srgbClr val="FF0000"/>
                </a:solidFill>
              </a:rPr>
              <a:t>数据表示</a:t>
            </a:r>
            <a:endParaRPr lang="zh-CN" altLang="en-US" sz="2800" b="1" dirty="0">
              <a:solidFill>
                <a:srgbClr val="FF0000"/>
              </a:solidFill>
            </a:endParaRPr>
          </a:p>
        </p:txBody>
      </p:sp>
      <p:grpSp>
        <p:nvGrpSpPr>
          <p:cNvPr id="14" name="组合 13"/>
          <p:cNvGrpSpPr/>
          <p:nvPr/>
        </p:nvGrpSpPr>
        <p:grpSpPr>
          <a:xfrm>
            <a:off x="1643042" y="2857496"/>
            <a:ext cx="4572000" cy="571500"/>
            <a:chOff x="1643042" y="1714488"/>
            <a:chExt cx="4572000" cy="571500"/>
          </a:xfrm>
        </p:grpSpPr>
        <p:sp>
          <p:nvSpPr>
            <p:cNvPr id="15" name="矩形 3"/>
            <p:cNvSpPr>
              <a:spLocks noChangeArrowheads="1"/>
            </p:cNvSpPr>
            <p:nvPr/>
          </p:nvSpPr>
          <p:spPr bwMode="auto">
            <a:xfrm>
              <a:off x="16430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7</a:t>
              </a:r>
              <a:endParaRPr lang="zh-CN" altLang="en-US" sz="2800" baseline="-25000" dirty="0"/>
            </a:p>
          </p:txBody>
        </p:sp>
        <p:sp>
          <p:nvSpPr>
            <p:cNvPr id="16" name="矩形 4"/>
            <p:cNvSpPr>
              <a:spLocks noChangeArrowheads="1"/>
            </p:cNvSpPr>
            <p:nvPr/>
          </p:nvSpPr>
          <p:spPr bwMode="auto">
            <a:xfrm>
              <a:off x="22145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6</a:t>
              </a:r>
              <a:endParaRPr lang="zh-CN" altLang="en-US" sz="2800" baseline="-25000" dirty="0" smtClean="0"/>
            </a:p>
            <a:p>
              <a:endParaRPr lang="zh-CN" altLang="en-US" dirty="0"/>
            </a:p>
          </p:txBody>
        </p:sp>
        <p:sp>
          <p:nvSpPr>
            <p:cNvPr id="17" name="矩形 5"/>
            <p:cNvSpPr>
              <a:spLocks noChangeArrowheads="1"/>
            </p:cNvSpPr>
            <p:nvPr/>
          </p:nvSpPr>
          <p:spPr bwMode="auto">
            <a:xfrm>
              <a:off x="27860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5</a:t>
              </a:r>
              <a:endParaRPr lang="zh-CN" altLang="en-US" sz="2800" baseline="-25000" dirty="0" smtClean="0"/>
            </a:p>
            <a:p>
              <a:endParaRPr lang="zh-CN" altLang="en-US" dirty="0"/>
            </a:p>
          </p:txBody>
        </p:sp>
        <p:sp>
          <p:nvSpPr>
            <p:cNvPr id="18" name="矩形 6"/>
            <p:cNvSpPr>
              <a:spLocks noChangeArrowheads="1"/>
            </p:cNvSpPr>
            <p:nvPr/>
          </p:nvSpPr>
          <p:spPr bwMode="auto">
            <a:xfrm>
              <a:off x="33575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4</a:t>
              </a:r>
              <a:endParaRPr lang="zh-CN" altLang="en-US" sz="2800" baseline="-25000" dirty="0" smtClean="0"/>
            </a:p>
            <a:p>
              <a:endParaRPr lang="zh-CN" altLang="en-US" dirty="0"/>
            </a:p>
          </p:txBody>
        </p:sp>
        <p:sp>
          <p:nvSpPr>
            <p:cNvPr id="19" name="矩形 7"/>
            <p:cNvSpPr>
              <a:spLocks noChangeArrowheads="1"/>
            </p:cNvSpPr>
            <p:nvPr/>
          </p:nvSpPr>
          <p:spPr bwMode="auto">
            <a:xfrm>
              <a:off x="39290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3</a:t>
              </a:r>
              <a:endParaRPr lang="zh-CN" altLang="en-US" sz="2800" baseline="-25000" dirty="0" smtClean="0"/>
            </a:p>
            <a:p>
              <a:endParaRPr lang="zh-CN" altLang="en-US" dirty="0"/>
            </a:p>
          </p:txBody>
        </p:sp>
        <p:sp>
          <p:nvSpPr>
            <p:cNvPr id="20" name="矩形 8"/>
            <p:cNvSpPr>
              <a:spLocks noChangeArrowheads="1"/>
            </p:cNvSpPr>
            <p:nvPr/>
          </p:nvSpPr>
          <p:spPr bwMode="auto">
            <a:xfrm>
              <a:off x="45005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2</a:t>
              </a:r>
              <a:endParaRPr lang="zh-CN" altLang="en-US" sz="2800" baseline="-25000" dirty="0" smtClean="0"/>
            </a:p>
            <a:p>
              <a:endParaRPr lang="zh-CN" altLang="en-US" dirty="0"/>
            </a:p>
          </p:txBody>
        </p:sp>
        <p:sp>
          <p:nvSpPr>
            <p:cNvPr id="21" name="矩形 9"/>
            <p:cNvSpPr>
              <a:spLocks noChangeArrowheads="1"/>
            </p:cNvSpPr>
            <p:nvPr/>
          </p:nvSpPr>
          <p:spPr bwMode="auto">
            <a:xfrm>
              <a:off x="50720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1</a:t>
              </a:r>
              <a:endParaRPr lang="zh-CN" altLang="en-US" sz="2800" baseline="-25000" dirty="0" smtClean="0"/>
            </a:p>
            <a:p>
              <a:endParaRPr lang="zh-CN" altLang="en-US" dirty="0"/>
            </a:p>
          </p:txBody>
        </p:sp>
        <p:sp>
          <p:nvSpPr>
            <p:cNvPr id="22" name="矩形 10"/>
            <p:cNvSpPr>
              <a:spLocks noChangeArrowheads="1"/>
            </p:cNvSpPr>
            <p:nvPr/>
          </p:nvSpPr>
          <p:spPr bwMode="auto">
            <a:xfrm>
              <a:off x="56435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0</a:t>
              </a:r>
              <a:endParaRPr lang="zh-CN" altLang="en-US" sz="2800" baseline="-25000" dirty="0" smtClean="0"/>
            </a:p>
            <a:p>
              <a:endParaRPr lang="zh-CN" altLang="en-US" dirty="0"/>
            </a:p>
          </p:txBody>
        </p:sp>
      </p:grpSp>
      <p:sp>
        <p:nvSpPr>
          <p:cNvPr id="23" name="椭圆 22"/>
          <p:cNvSpPr/>
          <p:nvPr/>
        </p:nvSpPr>
        <p:spPr>
          <a:xfrm>
            <a:off x="2178276" y="2277200"/>
            <a:ext cx="71438" cy="7143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6500826" y="2071678"/>
            <a:ext cx="2071702" cy="461665"/>
          </a:xfrm>
          <a:prstGeom prst="rect">
            <a:avLst/>
          </a:prstGeom>
          <a:noFill/>
        </p:spPr>
        <p:txBody>
          <a:bodyPr wrap="square" rtlCol="0">
            <a:spAutoFit/>
          </a:bodyPr>
          <a:lstStyle/>
          <a:p>
            <a:r>
              <a:rPr lang="zh-CN" altLang="en-US" sz="2400" b="1" dirty="0" smtClean="0">
                <a:latin typeface="华文细黑" pitchFamily="2" charset="-122"/>
                <a:ea typeface="华文细黑" pitchFamily="2" charset="-122"/>
              </a:rPr>
              <a:t>定点小数</a:t>
            </a:r>
            <a:endParaRPr lang="zh-CN" altLang="en-US" sz="2400" b="1" dirty="0">
              <a:latin typeface="华文细黑" pitchFamily="2" charset="-122"/>
              <a:ea typeface="华文细黑" pitchFamily="2" charset="-122"/>
            </a:endParaRPr>
          </a:p>
        </p:txBody>
      </p:sp>
      <p:sp>
        <p:nvSpPr>
          <p:cNvPr id="25" name="椭圆 24"/>
          <p:cNvSpPr/>
          <p:nvPr/>
        </p:nvSpPr>
        <p:spPr>
          <a:xfrm>
            <a:off x="6178804" y="3411416"/>
            <a:ext cx="71438" cy="7143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6500826" y="3038773"/>
            <a:ext cx="2071702" cy="461665"/>
          </a:xfrm>
          <a:prstGeom prst="rect">
            <a:avLst/>
          </a:prstGeom>
          <a:noFill/>
        </p:spPr>
        <p:txBody>
          <a:bodyPr wrap="square" rtlCol="0">
            <a:spAutoFit/>
          </a:bodyPr>
          <a:lstStyle/>
          <a:p>
            <a:r>
              <a:rPr lang="zh-CN" altLang="en-US" sz="2400" b="1" dirty="0" smtClean="0">
                <a:latin typeface="华文细黑" pitchFamily="2" charset="-122"/>
                <a:ea typeface="华文细黑" pitchFamily="2" charset="-122"/>
              </a:rPr>
              <a:t>定点整数</a:t>
            </a:r>
            <a:endParaRPr lang="zh-CN" altLang="en-US" sz="2400" b="1" dirty="0">
              <a:latin typeface="华文细黑" pitchFamily="2" charset="-122"/>
              <a:ea typeface="华文细黑" pitchFamily="2" charset="-122"/>
            </a:endParaRPr>
          </a:p>
        </p:txBody>
      </p:sp>
      <p:sp>
        <p:nvSpPr>
          <p:cNvPr id="27" name="TextBox 11"/>
          <p:cNvSpPr txBox="1">
            <a:spLocks noChangeArrowheads="1"/>
          </p:cNvSpPr>
          <p:nvPr/>
        </p:nvSpPr>
        <p:spPr bwMode="auto">
          <a:xfrm>
            <a:off x="428596" y="3701481"/>
            <a:ext cx="3071805" cy="584775"/>
          </a:xfrm>
          <a:prstGeom prst="rect">
            <a:avLst/>
          </a:prstGeom>
          <a:noFill/>
          <a:ln w="9525">
            <a:noFill/>
            <a:miter lim="800000"/>
            <a:headEnd/>
            <a:tailEnd/>
          </a:ln>
        </p:spPr>
        <p:txBody>
          <a:bodyPr wrap="square">
            <a:spAutoFit/>
          </a:bodyPr>
          <a:lstStyle/>
          <a:p>
            <a:r>
              <a:rPr lang="en-US" altLang="zh-CN" sz="3200" b="1" dirty="0" smtClean="0">
                <a:solidFill>
                  <a:srgbClr val="151B93"/>
                </a:solidFill>
                <a:latin typeface="Calibri" pitchFamily="34" charset="0"/>
              </a:rPr>
              <a:t>2.</a:t>
            </a:r>
            <a:r>
              <a:rPr lang="zh-CN" altLang="en-US" sz="3200" b="1" dirty="0" smtClean="0">
                <a:solidFill>
                  <a:srgbClr val="151B93"/>
                </a:solidFill>
                <a:latin typeface="Calibri" pitchFamily="34" charset="0"/>
              </a:rPr>
              <a:t>浮点数</a:t>
            </a:r>
            <a:r>
              <a:rPr lang="zh-CN" altLang="en-US" sz="3200" b="1" dirty="0">
                <a:solidFill>
                  <a:srgbClr val="151B93"/>
                </a:solidFill>
                <a:latin typeface="Calibri" pitchFamily="34" charset="0"/>
              </a:rPr>
              <a:t>表示</a:t>
            </a:r>
          </a:p>
        </p:txBody>
      </p:sp>
      <p:grpSp>
        <p:nvGrpSpPr>
          <p:cNvPr id="28" name="组合 27"/>
          <p:cNvGrpSpPr/>
          <p:nvPr/>
        </p:nvGrpSpPr>
        <p:grpSpPr>
          <a:xfrm>
            <a:off x="1643042" y="4572012"/>
            <a:ext cx="4572000" cy="571500"/>
            <a:chOff x="1643042" y="1714488"/>
            <a:chExt cx="4572000" cy="571500"/>
          </a:xfrm>
        </p:grpSpPr>
        <p:sp>
          <p:nvSpPr>
            <p:cNvPr id="29" name="矩形 3"/>
            <p:cNvSpPr>
              <a:spLocks noChangeArrowheads="1"/>
            </p:cNvSpPr>
            <p:nvPr/>
          </p:nvSpPr>
          <p:spPr bwMode="auto">
            <a:xfrm>
              <a:off x="16430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7</a:t>
              </a:r>
              <a:endParaRPr lang="zh-CN" altLang="en-US" sz="2800" baseline="-25000" dirty="0"/>
            </a:p>
          </p:txBody>
        </p:sp>
        <p:sp>
          <p:nvSpPr>
            <p:cNvPr id="30" name="矩形 4"/>
            <p:cNvSpPr>
              <a:spLocks noChangeArrowheads="1"/>
            </p:cNvSpPr>
            <p:nvPr/>
          </p:nvSpPr>
          <p:spPr bwMode="auto">
            <a:xfrm>
              <a:off x="22145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6</a:t>
              </a:r>
              <a:endParaRPr lang="zh-CN" altLang="en-US" sz="2800" baseline="-25000" dirty="0" smtClean="0"/>
            </a:p>
            <a:p>
              <a:endParaRPr lang="zh-CN" altLang="en-US" dirty="0"/>
            </a:p>
          </p:txBody>
        </p:sp>
        <p:sp>
          <p:nvSpPr>
            <p:cNvPr id="31" name="矩形 5"/>
            <p:cNvSpPr>
              <a:spLocks noChangeArrowheads="1"/>
            </p:cNvSpPr>
            <p:nvPr/>
          </p:nvSpPr>
          <p:spPr bwMode="auto">
            <a:xfrm>
              <a:off x="27860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5</a:t>
              </a:r>
              <a:endParaRPr lang="zh-CN" altLang="en-US" sz="2800" baseline="-25000" dirty="0" smtClean="0"/>
            </a:p>
            <a:p>
              <a:endParaRPr lang="zh-CN" altLang="en-US" dirty="0"/>
            </a:p>
          </p:txBody>
        </p:sp>
        <p:sp>
          <p:nvSpPr>
            <p:cNvPr id="32" name="矩形 6"/>
            <p:cNvSpPr>
              <a:spLocks noChangeArrowheads="1"/>
            </p:cNvSpPr>
            <p:nvPr/>
          </p:nvSpPr>
          <p:spPr bwMode="auto">
            <a:xfrm>
              <a:off x="33575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4</a:t>
              </a:r>
              <a:endParaRPr lang="zh-CN" altLang="en-US" sz="2800" baseline="-25000" dirty="0" smtClean="0"/>
            </a:p>
            <a:p>
              <a:endParaRPr lang="zh-CN" altLang="en-US" dirty="0"/>
            </a:p>
          </p:txBody>
        </p:sp>
        <p:sp>
          <p:nvSpPr>
            <p:cNvPr id="33" name="矩形 7"/>
            <p:cNvSpPr>
              <a:spLocks noChangeArrowheads="1"/>
            </p:cNvSpPr>
            <p:nvPr/>
          </p:nvSpPr>
          <p:spPr bwMode="auto">
            <a:xfrm>
              <a:off x="39290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3</a:t>
              </a:r>
              <a:endParaRPr lang="zh-CN" altLang="en-US" sz="2800" baseline="-25000" dirty="0" smtClean="0"/>
            </a:p>
            <a:p>
              <a:endParaRPr lang="zh-CN" altLang="en-US" dirty="0"/>
            </a:p>
          </p:txBody>
        </p:sp>
        <p:sp>
          <p:nvSpPr>
            <p:cNvPr id="34" name="矩形 8"/>
            <p:cNvSpPr>
              <a:spLocks noChangeArrowheads="1"/>
            </p:cNvSpPr>
            <p:nvPr/>
          </p:nvSpPr>
          <p:spPr bwMode="auto">
            <a:xfrm>
              <a:off x="45005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2</a:t>
              </a:r>
              <a:endParaRPr lang="zh-CN" altLang="en-US" sz="2800" baseline="-25000" dirty="0" smtClean="0"/>
            </a:p>
            <a:p>
              <a:endParaRPr lang="zh-CN" altLang="en-US" dirty="0"/>
            </a:p>
          </p:txBody>
        </p:sp>
        <p:sp>
          <p:nvSpPr>
            <p:cNvPr id="35" name="矩形 9"/>
            <p:cNvSpPr>
              <a:spLocks noChangeArrowheads="1"/>
            </p:cNvSpPr>
            <p:nvPr/>
          </p:nvSpPr>
          <p:spPr bwMode="auto">
            <a:xfrm>
              <a:off x="50720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1</a:t>
              </a:r>
              <a:endParaRPr lang="zh-CN" altLang="en-US" sz="2800" baseline="-25000" dirty="0" smtClean="0"/>
            </a:p>
            <a:p>
              <a:endParaRPr lang="zh-CN" altLang="en-US" dirty="0"/>
            </a:p>
          </p:txBody>
        </p:sp>
        <p:sp>
          <p:nvSpPr>
            <p:cNvPr id="36" name="矩形 10"/>
            <p:cNvSpPr>
              <a:spLocks noChangeArrowheads="1"/>
            </p:cNvSpPr>
            <p:nvPr/>
          </p:nvSpPr>
          <p:spPr bwMode="auto">
            <a:xfrm>
              <a:off x="5643542" y="1714488"/>
              <a:ext cx="571500" cy="571500"/>
            </a:xfrm>
            <a:prstGeom prst="rect">
              <a:avLst/>
            </a:prstGeom>
            <a:noFill/>
            <a:ln w="9525" algn="ctr">
              <a:solidFill>
                <a:schemeClr val="tx1"/>
              </a:solidFill>
              <a:miter lim="800000"/>
              <a:headEnd/>
              <a:tailEnd/>
            </a:ln>
          </p:spPr>
          <p:txBody>
            <a:bodyPr wrap="none"/>
            <a:lstStyle/>
            <a:p>
              <a:r>
                <a:rPr lang="en-US" altLang="zh-CN" sz="2800" dirty="0" smtClean="0"/>
                <a:t>X</a:t>
              </a:r>
              <a:r>
                <a:rPr lang="en-US" altLang="zh-CN" sz="2800" baseline="-25000" dirty="0" smtClean="0"/>
                <a:t>0</a:t>
              </a:r>
              <a:endParaRPr lang="zh-CN" altLang="en-US" sz="2800" baseline="-25000" dirty="0" smtClean="0"/>
            </a:p>
            <a:p>
              <a:endParaRPr lang="zh-CN" altLang="en-US" dirty="0"/>
            </a:p>
          </p:txBody>
        </p:sp>
      </p:grpSp>
      <p:sp>
        <p:nvSpPr>
          <p:cNvPr id="38" name="左大括号 37"/>
          <p:cNvSpPr/>
          <p:nvPr/>
        </p:nvSpPr>
        <p:spPr>
          <a:xfrm rot="-5400000">
            <a:off x="4071934" y="3429000"/>
            <a:ext cx="285752" cy="4000528"/>
          </a:xfrm>
          <a:prstGeom prst="leftBrace">
            <a:avLst/>
          </a:pr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TextBox 39"/>
          <p:cNvSpPr txBox="1"/>
          <p:nvPr/>
        </p:nvSpPr>
        <p:spPr>
          <a:xfrm>
            <a:off x="6512554" y="4753285"/>
            <a:ext cx="2071702" cy="461665"/>
          </a:xfrm>
          <a:prstGeom prst="rect">
            <a:avLst/>
          </a:prstGeom>
          <a:noFill/>
        </p:spPr>
        <p:txBody>
          <a:bodyPr wrap="square" rtlCol="0">
            <a:spAutoFit/>
          </a:bodyPr>
          <a:lstStyle/>
          <a:p>
            <a:r>
              <a:rPr lang="zh-CN" altLang="en-US" sz="2400" b="1" dirty="0" smtClean="0">
                <a:latin typeface="华文细黑" pitchFamily="2" charset="-122"/>
                <a:ea typeface="华文细黑" pitchFamily="2" charset="-122"/>
              </a:rPr>
              <a:t>小数点浮动</a:t>
            </a:r>
            <a:endParaRPr lang="zh-CN" altLang="en-US" sz="2400" b="1" dirty="0">
              <a:latin typeface="华文细黑" pitchFamily="2" charset="-122"/>
              <a:ea typeface="华文细黑" pitchFamily="2" charset="-122"/>
            </a:endParaRPr>
          </a:p>
        </p:txBody>
      </p:sp>
      <p:sp>
        <p:nvSpPr>
          <p:cNvPr id="41" name="TextBox 40"/>
          <p:cNvSpPr txBox="1"/>
          <p:nvPr/>
        </p:nvSpPr>
        <p:spPr>
          <a:xfrm>
            <a:off x="857224" y="5857892"/>
            <a:ext cx="4714908" cy="523220"/>
          </a:xfrm>
          <a:prstGeom prst="rect">
            <a:avLst/>
          </a:prstGeom>
          <a:noFill/>
        </p:spPr>
        <p:txBody>
          <a:bodyPr wrap="square" rtlCol="0">
            <a:spAutoFit/>
          </a:bodyPr>
          <a:lstStyle/>
          <a:p>
            <a:r>
              <a:rPr lang="en-US" altLang="zh-CN" sz="2800" dirty="0" smtClean="0"/>
              <a:t>011.01011=0.1101011×2</a:t>
            </a:r>
            <a:r>
              <a:rPr lang="en-US" altLang="zh-CN" sz="2800" baseline="30000" dirty="0" smtClean="0"/>
              <a:t>10</a:t>
            </a:r>
            <a:endParaRPr lang="zh-CN" altLang="en-US" sz="2800" baseline="30000" dirty="0"/>
          </a:p>
        </p:txBody>
      </p:sp>
      <p:sp>
        <p:nvSpPr>
          <p:cNvPr id="44" name="矩形 43"/>
          <p:cNvSpPr/>
          <p:nvPr/>
        </p:nvSpPr>
        <p:spPr>
          <a:xfrm>
            <a:off x="6143636" y="5430366"/>
            <a:ext cx="2519472" cy="461665"/>
          </a:xfrm>
          <a:prstGeom prst="rect">
            <a:avLst/>
          </a:prstGeom>
        </p:spPr>
        <p:txBody>
          <a:bodyPr wrap="none">
            <a:spAutoFit/>
          </a:bodyPr>
          <a:lstStyle/>
          <a:p>
            <a:r>
              <a:rPr lang="zh-CN" altLang="en-US" sz="2400" b="1" dirty="0" smtClean="0">
                <a:solidFill>
                  <a:srgbClr val="FF0000"/>
                </a:solidFill>
              </a:rPr>
              <a:t>尾数：</a:t>
            </a:r>
            <a:r>
              <a:rPr lang="en-US" altLang="zh-CN" sz="2400" b="1" dirty="0" smtClean="0">
                <a:solidFill>
                  <a:srgbClr val="FF0000"/>
                </a:solidFill>
              </a:rPr>
              <a:t>0.1101011</a:t>
            </a:r>
            <a:endParaRPr lang="zh-CN" altLang="en-US" sz="2400" b="1" dirty="0">
              <a:solidFill>
                <a:srgbClr val="FF0000"/>
              </a:solidFill>
            </a:endParaRPr>
          </a:p>
        </p:txBody>
      </p:sp>
      <p:sp>
        <p:nvSpPr>
          <p:cNvPr id="45" name="矩形 44"/>
          <p:cNvSpPr/>
          <p:nvPr/>
        </p:nvSpPr>
        <p:spPr>
          <a:xfrm>
            <a:off x="6162322" y="5872126"/>
            <a:ext cx="1279517" cy="461665"/>
          </a:xfrm>
          <a:prstGeom prst="rect">
            <a:avLst/>
          </a:prstGeom>
        </p:spPr>
        <p:txBody>
          <a:bodyPr wrap="none">
            <a:spAutoFit/>
          </a:bodyPr>
          <a:lstStyle/>
          <a:p>
            <a:r>
              <a:rPr lang="zh-CN" altLang="en-US" sz="2400" b="1" dirty="0" smtClean="0">
                <a:solidFill>
                  <a:srgbClr val="FF0000"/>
                </a:solidFill>
              </a:rPr>
              <a:t>基数：</a:t>
            </a:r>
            <a:r>
              <a:rPr lang="en-US" altLang="zh-CN" sz="2400" b="1" dirty="0" smtClean="0">
                <a:solidFill>
                  <a:srgbClr val="FF0000"/>
                </a:solidFill>
              </a:rPr>
              <a:t>2</a:t>
            </a:r>
            <a:endParaRPr lang="zh-CN" altLang="en-US" sz="2400" b="1" dirty="0">
              <a:solidFill>
                <a:srgbClr val="FF0000"/>
              </a:solidFill>
            </a:endParaRPr>
          </a:p>
        </p:txBody>
      </p:sp>
      <p:sp>
        <p:nvSpPr>
          <p:cNvPr id="46" name="矩形 45"/>
          <p:cNvSpPr/>
          <p:nvPr/>
        </p:nvSpPr>
        <p:spPr>
          <a:xfrm>
            <a:off x="6171114" y="6318338"/>
            <a:ext cx="1455848" cy="461665"/>
          </a:xfrm>
          <a:prstGeom prst="rect">
            <a:avLst/>
          </a:prstGeom>
        </p:spPr>
        <p:txBody>
          <a:bodyPr wrap="none">
            <a:spAutoFit/>
          </a:bodyPr>
          <a:lstStyle/>
          <a:p>
            <a:r>
              <a:rPr lang="zh-CN" altLang="en-US" sz="2400" b="1" dirty="0" smtClean="0">
                <a:solidFill>
                  <a:srgbClr val="FF0000"/>
                </a:solidFill>
              </a:rPr>
              <a:t>阶码：</a:t>
            </a:r>
            <a:r>
              <a:rPr lang="en-US" altLang="zh-CN" sz="2400" b="1" dirty="0" smtClean="0">
                <a:solidFill>
                  <a:srgbClr val="FF0000"/>
                </a:solidFill>
              </a:rPr>
              <a:t>10</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ox(in)">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blinds(horizontal)">
                                      <p:cBhvr>
                                        <p:cTn id="45" dur="50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box(in)">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blinds(horizontal)">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box(in)">
                                      <p:cBhvr>
                                        <p:cTn id="60" dur="500"/>
                                        <p:tgtEl>
                                          <p:spTgt spid="41"/>
                                        </p:tgtEl>
                                      </p:cBhvr>
                                    </p:animEffect>
                                  </p:childTnLst>
                                </p:cTn>
                              </p:par>
                            </p:childTnLst>
                          </p:cTn>
                        </p:par>
                      </p:childTnLst>
                    </p:cTn>
                  </p:par>
                  <p:par>
                    <p:cTn id="61" fill="hold">
                      <p:stCondLst>
                        <p:cond delay="indefinite"/>
                      </p:stCondLst>
                      <p:childTnLst>
                        <p:par>
                          <p:cTn id="62" fill="hold">
                            <p:stCondLst>
                              <p:cond delay="0"/>
                            </p:stCondLst>
                            <p:childTnLst>
                              <p:par>
                                <p:cTn id="63" presetID="8" presetClass="entr" presetSubtype="16"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diamond(in)">
                                      <p:cBhvr>
                                        <p:cTn id="65" dur="500"/>
                                        <p:tgtEl>
                                          <p:spTgt spid="44"/>
                                        </p:tgtEl>
                                      </p:cBhvr>
                                    </p:animEffect>
                                  </p:childTnLst>
                                </p:cTn>
                              </p:par>
                              <p:par>
                                <p:cTn id="66" presetID="8" presetClass="entr" presetSubtype="16"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diamond(in)">
                                      <p:cBhvr>
                                        <p:cTn id="68" dur="500"/>
                                        <p:tgtEl>
                                          <p:spTgt spid="45"/>
                                        </p:tgtEl>
                                      </p:cBhvr>
                                    </p:animEffect>
                                  </p:childTnLst>
                                </p:cTn>
                              </p:par>
                              <p:par>
                                <p:cTn id="69" presetID="8" presetClass="entr" presetSubtype="16"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diamond(in)">
                                      <p:cBhvr>
                                        <p:cTn id="7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P spid="26" grpId="0"/>
      <p:bldP spid="27" grpId="0"/>
      <p:bldP spid="38" grpId="0" animBg="1"/>
      <p:bldP spid="40" grpId="0"/>
      <p:bldP spid="41" grpId="0"/>
      <p:bldP spid="44" grpId="0"/>
      <p:bldP spid="4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5786" y="714356"/>
            <a:ext cx="4302781" cy="584775"/>
          </a:xfrm>
          <a:prstGeom prst="rect">
            <a:avLst/>
          </a:prstGeom>
        </p:spPr>
        <p:txBody>
          <a:bodyPr wrap="none">
            <a:spAutoFit/>
          </a:bodyPr>
          <a:lstStyle/>
          <a:p>
            <a:r>
              <a:rPr lang="en-US" altLang="zh-CN" sz="3200" b="1" dirty="0" smtClean="0">
                <a:solidFill>
                  <a:srgbClr val="151B93"/>
                </a:solidFill>
                <a:latin typeface="Calibri" pitchFamily="34" charset="0"/>
              </a:rPr>
              <a:t>3.</a:t>
            </a:r>
            <a:r>
              <a:rPr lang="zh-CN" altLang="en-US" sz="3200" b="1" dirty="0" smtClean="0">
                <a:solidFill>
                  <a:srgbClr val="151B93"/>
                </a:solidFill>
                <a:latin typeface="Calibri" pitchFamily="34" charset="0"/>
              </a:rPr>
              <a:t>带符号的阵列乘法器</a:t>
            </a:r>
            <a:r>
              <a:rPr lang="en-US" altLang="zh-CN" sz="3200" b="1" dirty="0" smtClean="0">
                <a:solidFill>
                  <a:srgbClr val="151B93"/>
                </a:solidFill>
                <a:latin typeface="Calibri" pitchFamily="34" charset="0"/>
              </a:rPr>
              <a:t> </a:t>
            </a:r>
            <a:endParaRPr lang="zh-CN" altLang="en-US" sz="3200" b="1" dirty="0" smtClean="0">
              <a:solidFill>
                <a:srgbClr val="151B93"/>
              </a:solidFill>
              <a:latin typeface="Calibri" pitchFamily="34" charset="0"/>
            </a:endParaRPr>
          </a:p>
        </p:txBody>
      </p:sp>
      <p:pic>
        <p:nvPicPr>
          <p:cNvPr id="3" name="Picture 4" descr="2">
            <a:hlinkClick r:id="rId2" action="ppaction://hlinkfile"/>
          </p:cNvPr>
          <p:cNvPicPr>
            <a:picLocks noChangeAspect="1" noChangeArrowheads="1"/>
          </p:cNvPicPr>
          <p:nvPr/>
        </p:nvPicPr>
        <p:blipFill>
          <a:blip r:embed="rId3"/>
          <a:srcRect/>
          <a:stretch>
            <a:fillRect/>
          </a:stretch>
        </p:blipFill>
        <p:spPr bwMode="auto">
          <a:xfrm>
            <a:off x="357158" y="1214423"/>
            <a:ext cx="8358246" cy="5286412"/>
          </a:xfrm>
          <a:prstGeom prst="rect">
            <a:avLst/>
          </a:prstGeom>
          <a:noFill/>
          <a:ln w="9525">
            <a:noFill/>
            <a:miter lim="800000"/>
            <a:headEnd/>
            <a:tailEnd/>
          </a:ln>
        </p:spPr>
      </p:pic>
      <p:sp>
        <p:nvSpPr>
          <p:cNvPr id="4" name="TextBox 3"/>
          <p:cNvSpPr txBox="1"/>
          <p:nvPr/>
        </p:nvSpPr>
        <p:spPr>
          <a:xfrm>
            <a:off x="5572132" y="71414"/>
            <a:ext cx="2786082" cy="523220"/>
          </a:xfrm>
          <a:prstGeom prst="rect">
            <a:avLst/>
          </a:prstGeom>
          <a:noFill/>
        </p:spPr>
        <p:txBody>
          <a:bodyPr wrap="square" rtlCol="0">
            <a:spAutoFit/>
          </a:bodyPr>
          <a:lstStyle/>
          <a:p>
            <a:r>
              <a:rPr lang="en-US" altLang="zh-CN" sz="2800" b="1" dirty="0" smtClean="0">
                <a:solidFill>
                  <a:srgbClr val="FF0000"/>
                </a:solidFill>
              </a:rPr>
              <a:t>2.3</a:t>
            </a:r>
            <a:r>
              <a:rPr lang="zh-CN" altLang="en-US" sz="2800" b="1" dirty="0" smtClean="0">
                <a:solidFill>
                  <a:srgbClr val="FF0000"/>
                </a:solidFill>
              </a:rPr>
              <a:t>定点数乘法</a:t>
            </a:r>
            <a:endParaRPr lang="zh-CN" altLang="en-US" sz="2800" b="1" dirty="0">
              <a:solidFill>
                <a:srgbClr val="FF0000"/>
              </a:solidFill>
            </a:endParaRPr>
          </a:p>
        </p:txBody>
      </p:sp>
      <p:sp>
        <p:nvSpPr>
          <p:cNvPr id="5" name="矩形 4"/>
          <p:cNvSpPr/>
          <p:nvPr/>
        </p:nvSpPr>
        <p:spPr>
          <a:xfrm>
            <a:off x="1214414" y="1285860"/>
            <a:ext cx="6000792" cy="47149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2844" y="2857496"/>
            <a:ext cx="1285884" cy="1714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2132" y="71414"/>
            <a:ext cx="2786082" cy="523220"/>
          </a:xfrm>
          <a:prstGeom prst="rect">
            <a:avLst/>
          </a:prstGeom>
          <a:noFill/>
        </p:spPr>
        <p:txBody>
          <a:bodyPr wrap="square" rtlCol="0">
            <a:spAutoFit/>
          </a:bodyPr>
          <a:lstStyle/>
          <a:p>
            <a:r>
              <a:rPr lang="en-US" altLang="zh-CN" sz="2800" b="1" dirty="0" smtClean="0">
                <a:solidFill>
                  <a:srgbClr val="FF0000"/>
                </a:solidFill>
              </a:rPr>
              <a:t>2.3</a:t>
            </a:r>
            <a:r>
              <a:rPr lang="zh-CN" altLang="en-US" sz="2800" b="1" dirty="0" smtClean="0">
                <a:solidFill>
                  <a:srgbClr val="FF0000"/>
                </a:solidFill>
              </a:rPr>
              <a:t>定点数乘法</a:t>
            </a:r>
            <a:endParaRPr lang="zh-CN" altLang="en-US" sz="2800" b="1" dirty="0">
              <a:solidFill>
                <a:srgbClr val="FF0000"/>
              </a:solidFill>
            </a:endParaRPr>
          </a:p>
        </p:txBody>
      </p:sp>
      <p:sp>
        <p:nvSpPr>
          <p:cNvPr id="3" name="矩形 2"/>
          <p:cNvSpPr/>
          <p:nvPr/>
        </p:nvSpPr>
        <p:spPr>
          <a:xfrm>
            <a:off x="571472" y="642918"/>
            <a:ext cx="4826962" cy="584775"/>
          </a:xfrm>
          <a:prstGeom prst="rect">
            <a:avLst/>
          </a:prstGeom>
        </p:spPr>
        <p:txBody>
          <a:bodyPr wrap="none">
            <a:spAutoFit/>
          </a:bodyPr>
          <a:lstStyle/>
          <a:p>
            <a:r>
              <a:rPr lang="en-US" altLang="zh-CN" sz="3200" b="1" dirty="0" smtClean="0">
                <a:solidFill>
                  <a:srgbClr val="151B93"/>
                </a:solidFill>
                <a:latin typeface="Calibri" pitchFamily="34" charset="0"/>
              </a:rPr>
              <a:t>4.</a:t>
            </a:r>
            <a:r>
              <a:rPr lang="zh-CN" altLang="en-US" sz="3200" b="1" dirty="0" smtClean="0">
                <a:solidFill>
                  <a:srgbClr val="151B93"/>
                </a:solidFill>
                <a:latin typeface="Calibri" pitchFamily="34" charset="0"/>
              </a:rPr>
              <a:t>直接补码并行乘法（*）</a:t>
            </a:r>
          </a:p>
        </p:txBody>
      </p:sp>
      <p:sp>
        <p:nvSpPr>
          <p:cNvPr id="4" name="TextBox 3"/>
          <p:cNvSpPr txBox="1"/>
          <p:nvPr/>
        </p:nvSpPr>
        <p:spPr>
          <a:xfrm>
            <a:off x="928662" y="1428736"/>
            <a:ext cx="7000924" cy="523220"/>
          </a:xfrm>
          <a:prstGeom prst="rect">
            <a:avLst/>
          </a:prstGeom>
          <a:noFill/>
        </p:spPr>
        <p:txBody>
          <a:bodyPr wrap="square" rtlCol="0">
            <a:spAutoFit/>
          </a:bodyPr>
          <a:lstStyle/>
          <a:p>
            <a:r>
              <a:rPr lang="zh-CN" altLang="en-US" sz="2800" dirty="0" smtClean="0"/>
              <a:t>有符号数：</a:t>
            </a:r>
            <a:r>
              <a:rPr lang="en-US" altLang="zh-CN" sz="2800" dirty="0" smtClean="0"/>
              <a:t>[N]</a:t>
            </a:r>
            <a:r>
              <a:rPr lang="zh-CN" altLang="en-US" sz="2800" baseline="-25000" dirty="0" smtClean="0"/>
              <a:t>补</a:t>
            </a:r>
            <a:r>
              <a:rPr lang="en-US" altLang="zh-CN" sz="2800" dirty="0" smtClean="0"/>
              <a:t>=</a:t>
            </a:r>
            <a:r>
              <a:rPr lang="en-US" altLang="zh-CN" sz="2800" dirty="0" smtClean="0">
                <a:solidFill>
                  <a:srgbClr val="FF0000"/>
                </a:solidFill>
              </a:rPr>
              <a:t>a</a:t>
            </a:r>
            <a:r>
              <a:rPr lang="en-US" altLang="zh-CN" sz="2800" baseline="-25000" dirty="0" smtClean="0">
                <a:solidFill>
                  <a:srgbClr val="FF0000"/>
                </a:solidFill>
              </a:rPr>
              <a:t>n</a:t>
            </a:r>
            <a:r>
              <a:rPr lang="en-US" altLang="zh-CN" sz="2800" dirty="0" smtClean="0"/>
              <a:t>a</a:t>
            </a:r>
            <a:r>
              <a:rPr lang="en-US" altLang="zh-CN" sz="2800" baseline="-25000" dirty="0" smtClean="0"/>
              <a:t>n-1</a:t>
            </a:r>
            <a:r>
              <a:rPr lang="en-US" altLang="zh-CN" sz="2800" dirty="0" smtClean="0"/>
              <a:t>…a</a:t>
            </a:r>
            <a:r>
              <a:rPr lang="en-US" altLang="zh-CN" sz="2800" baseline="-25000" dirty="0" smtClean="0"/>
              <a:t>2</a:t>
            </a:r>
            <a:r>
              <a:rPr lang="en-US" altLang="zh-CN" sz="2800" dirty="0" smtClean="0"/>
              <a:t>a</a:t>
            </a:r>
            <a:r>
              <a:rPr lang="en-US" altLang="zh-CN" sz="2800" baseline="-25000" dirty="0" smtClean="0"/>
              <a:t>1</a:t>
            </a:r>
            <a:r>
              <a:rPr lang="zh-CN" altLang="en-US" sz="2800" dirty="0" smtClean="0"/>
              <a:t>，</a:t>
            </a:r>
            <a:r>
              <a:rPr lang="en-US" altLang="zh-CN" sz="2800" dirty="0" smtClean="0">
                <a:solidFill>
                  <a:srgbClr val="FF0000"/>
                </a:solidFill>
              </a:rPr>
              <a:t>a</a:t>
            </a:r>
            <a:r>
              <a:rPr lang="en-US" altLang="zh-CN" sz="2800" baseline="-25000" dirty="0" smtClean="0">
                <a:solidFill>
                  <a:srgbClr val="FF0000"/>
                </a:solidFill>
              </a:rPr>
              <a:t>n</a:t>
            </a:r>
            <a:r>
              <a:rPr lang="zh-CN" altLang="en-US" sz="2800" dirty="0" smtClean="0"/>
              <a:t>为符号位</a:t>
            </a:r>
          </a:p>
        </p:txBody>
      </p:sp>
      <p:sp>
        <p:nvSpPr>
          <p:cNvPr id="5" name="矩形 4"/>
          <p:cNvSpPr/>
          <p:nvPr/>
        </p:nvSpPr>
        <p:spPr>
          <a:xfrm>
            <a:off x="2733298" y="2196970"/>
            <a:ext cx="3655168" cy="523220"/>
          </a:xfrm>
          <a:prstGeom prst="rect">
            <a:avLst/>
          </a:prstGeom>
        </p:spPr>
        <p:txBody>
          <a:bodyPr wrap="none">
            <a:spAutoFit/>
          </a:bodyPr>
          <a:lstStyle/>
          <a:p>
            <a:r>
              <a:rPr lang="en-US" altLang="zh-CN" sz="2800" dirty="0" smtClean="0"/>
              <a:t>[N]</a:t>
            </a:r>
            <a:r>
              <a:rPr lang="zh-CN" altLang="en-US" sz="2800" baseline="-25000" dirty="0" smtClean="0"/>
              <a:t>补</a:t>
            </a:r>
            <a:r>
              <a:rPr lang="zh-CN" altLang="en-US" sz="2800" dirty="0" smtClean="0"/>
              <a:t>与真值</a:t>
            </a:r>
            <a:r>
              <a:rPr lang="en-US" altLang="zh-CN" sz="2800" dirty="0" smtClean="0"/>
              <a:t>N</a:t>
            </a:r>
            <a:r>
              <a:rPr lang="zh-CN" altLang="en-US" sz="2800" dirty="0" smtClean="0"/>
              <a:t>的关系：</a:t>
            </a:r>
            <a:endParaRPr lang="zh-CN" altLang="en-US" sz="2800" dirty="0"/>
          </a:p>
        </p:txBody>
      </p:sp>
      <p:grpSp>
        <p:nvGrpSpPr>
          <p:cNvPr id="13" name="组合 12"/>
          <p:cNvGrpSpPr/>
          <p:nvPr/>
        </p:nvGrpSpPr>
        <p:grpSpPr>
          <a:xfrm>
            <a:off x="2766118" y="2868492"/>
            <a:ext cx="5949286" cy="1632078"/>
            <a:chOff x="2085948" y="2805846"/>
            <a:chExt cx="5949286" cy="1632078"/>
          </a:xfrm>
        </p:grpSpPr>
        <p:graphicFrame>
          <p:nvGraphicFramePr>
            <p:cNvPr id="18434" name="Object 2"/>
            <p:cNvGraphicFramePr>
              <a:graphicFrameLocks noChangeAspect="1"/>
            </p:cNvGraphicFramePr>
            <p:nvPr/>
          </p:nvGraphicFramePr>
          <p:xfrm>
            <a:off x="3000364" y="2805846"/>
            <a:ext cx="1143008" cy="785818"/>
          </p:xfrm>
          <a:graphic>
            <a:graphicData uri="http://schemas.openxmlformats.org/presentationml/2006/ole">
              <p:oleObj spid="_x0000_s18434" name="Equation" r:id="rId3" imgW="558720" imgH="431640" progId="Equation.DSMT4">
                <p:embed/>
              </p:oleObj>
            </a:graphicData>
          </a:graphic>
        </p:graphicFrame>
        <p:graphicFrame>
          <p:nvGraphicFramePr>
            <p:cNvPr id="18435" name="Object 3"/>
            <p:cNvGraphicFramePr>
              <a:graphicFrameLocks noChangeAspect="1"/>
            </p:cNvGraphicFramePr>
            <p:nvPr/>
          </p:nvGraphicFramePr>
          <p:xfrm>
            <a:off x="2947612" y="3580668"/>
            <a:ext cx="2357454" cy="857256"/>
          </p:xfrm>
          <a:graphic>
            <a:graphicData uri="http://schemas.openxmlformats.org/presentationml/2006/ole">
              <p:oleObj spid="_x0000_s18435" name="Equation" r:id="rId4" imgW="1130040" imgH="431640" progId="Equation.DSMT4">
                <p:embed/>
              </p:oleObj>
            </a:graphicData>
          </a:graphic>
        </p:graphicFrame>
        <p:sp>
          <p:nvSpPr>
            <p:cNvPr id="8" name="TextBox 7"/>
            <p:cNvSpPr txBox="1"/>
            <p:nvPr/>
          </p:nvSpPr>
          <p:spPr>
            <a:xfrm>
              <a:off x="2085948" y="3375146"/>
              <a:ext cx="714380" cy="523220"/>
            </a:xfrm>
            <a:prstGeom prst="rect">
              <a:avLst/>
            </a:prstGeom>
            <a:noFill/>
          </p:spPr>
          <p:txBody>
            <a:bodyPr wrap="square" rtlCol="0">
              <a:spAutoFit/>
            </a:bodyPr>
            <a:lstStyle/>
            <a:p>
              <a:r>
                <a:rPr lang="en-US" altLang="zh-CN" sz="2800" dirty="0" smtClean="0"/>
                <a:t>N=</a:t>
              </a:r>
              <a:endParaRPr lang="zh-CN" altLang="en-US" sz="2800" dirty="0"/>
            </a:p>
          </p:txBody>
        </p:sp>
        <p:sp>
          <p:nvSpPr>
            <p:cNvPr id="9" name="左大括号 8"/>
            <p:cNvSpPr/>
            <p:nvPr/>
          </p:nvSpPr>
          <p:spPr>
            <a:xfrm>
              <a:off x="2714612" y="3071810"/>
              <a:ext cx="214314" cy="1143008"/>
            </a:xfrm>
            <a:prstGeom prst="leftBrace">
              <a:avLst/>
            </a:prstGeom>
            <a:noFill/>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p:nvSpPr>
          <p:spPr>
            <a:xfrm>
              <a:off x="5357818" y="2857496"/>
              <a:ext cx="2597186" cy="461665"/>
            </a:xfrm>
            <a:prstGeom prst="rect">
              <a:avLst/>
            </a:prstGeom>
          </p:spPr>
          <p:txBody>
            <a:bodyPr wrap="none">
              <a:spAutoFit/>
            </a:bodyPr>
            <a:lstStyle/>
            <a:p>
              <a:r>
                <a:rPr lang="en-US" altLang="zh-CN" sz="2400" dirty="0" smtClean="0"/>
                <a:t>a</a:t>
              </a:r>
              <a:r>
                <a:rPr lang="en-US" altLang="zh-CN" sz="2400" baseline="-25000" dirty="0" smtClean="0"/>
                <a:t>n</a:t>
              </a:r>
              <a:r>
                <a:rPr lang="en-US" altLang="zh-CN" sz="2400" dirty="0" smtClean="0"/>
                <a:t>=0   [N]</a:t>
              </a:r>
              <a:r>
                <a:rPr lang="zh-CN" altLang="en-US" sz="2400" baseline="-25000" dirty="0" smtClean="0"/>
                <a:t>补</a:t>
              </a:r>
              <a:r>
                <a:rPr lang="zh-CN" altLang="en-US" sz="2400" dirty="0" smtClean="0"/>
                <a:t>为正数</a:t>
              </a:r>
              <a:endParaRPr lang="zh-CN" altLang="en-US" sz="2400" dirty="0"/>
            </a:p>
          </p:txBody>
        </p:sp>
        <p:sp>
          <p:nvSpPr>
            <p:cNvPr id="12" name="矩形 11"/>
            <p:cNvSpPr/>
            <p:nvPr/>
          </p:nvSpPr>
          <p:spPr>
            <a:xfrm>
              <a:off x="5438048" y="3753153"/>
              <a:ext cx="2597186" cy="461665"/>
            </a:xfrm>
            <a:prstGeom prst="rect">
              <a:avLst/>
            </a:prstGeom>
          </p:spPr>
          <p:txBody>
            <a:bodyPr wrap="none">
              <a:spAutoFit/>
            </a:bodyPr>
            <a:lstStyle/>
            <a:p>
              <a:r>
                <a:rPr lang="en-US" altLang="zh-CN" sz="2400" dirty="0" smtClean="0"/>
                <a:t>a</a:t>
              </a:r>
              <a:r>
                <a:rPr lang="en-US" altLang="zh-CN" sz="2400" baseline="-25000" dirty="0" smtClean="0"/>
                <a:t>n</a:t>
              </a:r>
              <a:r>
                <a:rPr lang="en-US" altLang="zh-CN" sz="2400" dirty="0" smtClean="0"/>
                <a:t>=1   [N]</a:t>
              </a:r>
              <a:r>
                <a:rPr lang="zh-CN" altLang="en-US" sz="2400" baseline="-25000" dirty="0" smtClean="0"/>
                <a:t>补</a:t>
              </a:r>
              <a:r>
                <a:rPr lang="zh-CN" altLang="en-US" sz="2400" dirty="0" smtClean="0"/>
                <a:t>为负数</a:t>
              </a:r>
              <a:endParaRPr lang="zh-CN" altLang="en-US" sz="2400" dirty="0"/>
            </a:p>
          </p:txBody>
        </p:sp>
      </p:grpSp>
      <p:sp>
        <p:nvSpPr>
          <p:cNvPr id="14" name="矩形 13"/>
          <p:cNvSpPr/>
          <p:nvPr/>
        </p:nvSpPr>
        <p:spPr>
          <a:xfrm>
            <a:off x="1142976" y="4620292"/>
            <a:ext cx="4988866" cy="523220"/>
          </a:xfrm>
          <a:prstGeom prst="rect">
            <a:avLst/>
          </a:prstGeom>
        </p:spPr>
        <p:txBody>
          <a:bodyPr wrap="none">
            <a:spAutoFit/>
          </a:bodyPr>
          <a:lstStyle/>
          <a:p>
            <a:r>
              <a:rPr lang="zh-CN" altLang="en-US" sz="2800" dirty="0" smtClean="0"/>
              <a:t>将负权因数</a:t>
            </a:r>
            <a:r>
              <a:rPr lang="en-US" altLang="zh-CN" sz="2800" dirty="0" smtClean="0">
                <a:solidFill>
                  <a:srgbClr val="FF0000"/>
                </a:solidFill>
              </a:rPr>
              <a:t>-2</a:t>
            </a:r>
            <a:r>
              <a:rPr lang="en-US" altLang="zh-CN" sz="2800" baseline="30000" dirty="0" smtClean="0">
                <a:solidFill>
                  <a:srgbClr val="FF0000"/>
                </a:solidFill>
              </a:rPr>
              <a:t>n</a:t>
            </a:r>
            <a:r>
              <a:rPr lang="zh-CN" altLang="en-US" sz="2800" dirty="0" smtClean="0"/>
              <a:t>加到</a:t>
            </a:r>
            <a:r>
              <a:rPr lang="en-US" altLang="zh-CN" sz="2800" dirty="0" smtClean="0">
                <a:solidFill>
                  <a:srgbClr val="FF0000"/>
                </a:solidFill>
              </a:rPr>
              <a:t>a</a:t>
            </a:r>
            <a:r>
              <a:rPr lang="en-US" altLang="zh-CN" sz="2800" baseline="-25000" dirty="0" smtClean="0">
                <a:solidFill>
                  <a:srgbClr val="FF0000"/>
                </a:solidFill>
              </a:rPr>
              <a:t>n</a:t>
            </a:r>
            <a:r>
              <a:rPr lang="zh-CN" altLang="en-US" sz="2800" dirty="0" smtClean="0"/>
              <a:t>符号位上</a:t>
            </a:r>
            <a:endParaRPr lang="zh-CN" altLang="en-US" sz="2800" dirty="0"/>
          </a:p>
        </p:txBody>
      </p:sp>
      <p:grpSp>
        <p:nvGrpSpPr>
          <p:cNvPr id="17" name="组合 16"/>
          <p:cNvGrpSpPr/>
          <p:nvPr/>
        </p:nvGrpSpPr>
        <p:grpSpPr>
          <a:xfrm>
            <a:off x="2892656" y="5429264"/>
            <a:ext cx="2500330" cy="785818"/>
            <a:chOff x="2857488" y="5429264"/>
            <a:chExt cx="2500330" cy="785818"/>
          </a:xfrm>
        </p:grpSpPr>
        <p:sp>
          <p:nvSpPr>
            <p:cNvPr id="15" name="TextBox 14"/>
            <p:cNvSpPr txBox="1"/>
            <p:nvPr/>
          </p:nvSpPr>
          <p:spPr>
            <a:xfrm>
              <a:off x="2857488" y="5548986"/>
              <a:ext cx="2071702" cy="523220"/>
            </a:xfrm>
            <a:prstGeom prst="rect">
              <a:avLst/>
            </a:prstGeom>
            <a:noFill/>
          </p:spPr>
          <p:txBody>
            <a:bodyPr wrap="square" rtlCol="0">
              <a:spAutoFit/>
            </a:bodyPr>
            <a:lstStyle/>
            <a:p>
              <a:r>
                <a:rPr lang="en-US" altLang="zh-CN" sz="2800" dirty="0" smtClean="0"/>
                <a:t>N=-a</a:t>
              </a:r>
              <a:r>
                <a:rPr lang="en-US" altLang="zh-CN" sz="2800" baseline="-25000" dirty="0" smtClean="0"/>
                <a:t>n</a:t>
              </a:r>
              <a:r>
                <a:rPr lang="en-US" altLang="zh-CN" sz="2800" dirty="0" smtClean="0"/>
                <a:t>2</a:t>
              </a:r>
              <a:r>
                <a:rPr lang="en-US" altLang="zh-CN" sz="2800" baseline="30000" dirty="0" smtClean="0"/>
                <a:t>n</a:t>
              </a:r>
              <a:endParaRPr lang="zh-CN" altLang="en-US" sz="2800" dirty="0"/>
            </a:p>
          </p:txBody>
        </p:sp>
        <p:graphicFrame>
          <p:nvGraphicFramePr>
            <p:cNvPr id="16" name="Object 2"/>
            <p:cNvGraphicFramePr>
              <a:graphicFrameLocks noChangeAspect="1"/>
            </p:cNvGraphicFramePr>
            <p:nvPr/>
          </p:nvGraphicFramePr>
          <p:xfrm>
            <a:off x="4214810" y="5429264"/>
            <a:ext cx="1143008" cy="785818"/>
          </p:xfrm>
          <a:graphic>
            <a:graphicData uri="http://schemas.openxmlformats.org/presentationml/2006/ole">
              <p:oleObj spid="_x0000_s18436" name="Equation" r:id="rId5" imgW="558720" imgH="43164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ox(in)">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ox(in)">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ox(in)">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289300" y="1614488"/>
            <a:ext cx="2438400" cy="519112"/>
          </a:xfrm>
          <a:prstGeom prst="rect">
            <a:avLst/>
          </a:prstGeom>
          <a:noFill/>
          <a:ln w="9525">
            <a:noFill/>
            <a:miter lim="800000"/>
            <a:headEnd/>
            <a:tailEnd/>
          </a:ln>
        </p:spPr>
        <p:txBody>
          <a:bodyPr>
            <a:spAutoFit/>
          </a:bodyPr>
          <a:lstStyle/>
          <a:p>
            <a:r>
              <a:rPr lang="zh-CN" sz="2800" b="1" dirty="0">
                <a:latin typeface="Times New Roman" pitchFamily="18" charset="0"/>
              </a:rPr>
              <a:t>设 被乘数</a:t>
            </a:r>
          </a:p>
        </p:txBody>
      </p:sp>
      <p:sp>
        <p:nvSpPr>
          <p:cNvPr id="3" name="Text Box 4"/>
          <p:cNvSpPr txBox="1">
            <a:spLocks noChangeArrowheads="1"/>
          </p:cNvSpPr>
          <p:nvPr/>
        </p:nvSpPr>
        <p:spPr bwMode="auto">
          <a:xfrm>
            <a:off x="3741738" y="2147888"/>
            <a:ext cx="1600200" cy="519112"/>
          </a:xfrm>
          <a:prstGeom prst="rect">
            <a:avLst/>
          </a:prstGeom>
          <a:noFill/>
          <a:ln w="9525">
            <a:noFill/>
            <a:miter lim="800000"/>
            <a:headEnd/>
            <a:tailEnd/>
          </a:ln>
        </p:spPr>
        <p:txBody>
          <a:bodyPr>
            <a:spAutoFit/>
          </a:bodyPr>
          <a:lstStyle/>
          <a:p>
            <a:r>
              <a:rPr lang="zh-CN" sz="2800" b="1">
                <a:latin typeface="Times New Roman" pitchFamily="18" charset="0"/>
              </a:rPr>
              <a:t>乘数</a:t>
            </a:r>
          </a:p>
        </p:txBody>
      </p:sp>
      <p:grpSp>
        <p:nvGrpSpPr>
          <p:cNvPr id="4" name="Group 5"/>
          <p:cNvGrpSpPr>
            <a:grpSpLocks/>
          </p:cNvGrpSpPr>
          <p:nvPr/>
        </p:nvGrpSpPr>
        <p:grpSpPr bwMode="auto">
          <a:xfrm>
            <a:off x="5102225" y="1557338"/>
            <a:ext cx="3290888" cy="544512"/>
            <a:chOff x="0" y="0"/>
            <a:chExt cx="2073" cy="343"/>
          </a:xfrm>
        </p:grpSpPr>
        <p:sp>
          <p:nvSpPr>
            <p:cNvPr id="5" name="Text Box 6"/>
            <p:cNvSpPr txBox="1">
              <a:spLocks noChangeArrowheads="1"/>
            </p:cNvSpPr>
            <p:nvPr/>
          </p:nvSpPr>
          <p:spPr bwMode="auto">
            <a:xfrm>
              <a:off x="0" y="16"/>
              <a:ext cx="2073" cy="327"/>
            </a:xfrm>
            <a:prstGeom prst="rect">
              <a:avLst/>
            </a:prstGeom>
            <a:noFill/>
            <a:ln w="9525">
              <a:noFill/>
              <a:miter lim="800000"/>
              <a:headEnd/>
              <a:tailEnd/>
            </a:ln>
          </p:spPr>
          <p:txBody>
            <a:bodyPr wrap="none">
              <a:spAutoFit/>
            </a:bodyPr>
            <a:lstStyle/>
            <a:p>
              <a:r>
                <a:rPr lang="zh-CN" altLang="zh-CN" sz="2800" b="1">
                  <a:latin typeface="Times New Roman" pitchFamily="18" charset="0"/>
                </a:rPr>
                <a:t>[</a:t>
              </a:r>
              <a:r>
                <a:rPr lang="zh-CN" altLang="zh-CN" sz="2800" b="1" i="1">
                  <a:latin typeface="Times New Roman" pitchFamily="18" charset="0"/>
                </a:rPr>
                <a:t>x</a:t>
              </a:r>
              <a:r>
                <a:rPr lang="zh-CN" altLang="zh-CN" sz="2800" b="1">
                  <a:latin typeface="Times New Roman" pitchFamily="18" charset="0"/>
                </a:rPr>
                <a:t>]</a:t>
              </a:r>
              <a:r>
                <a:rPr lang="zh-CN" sz="2400" b="1" baseline="-25000">
                  <a:latin typeface="Times New Roman" pitchFamily="18" charset="0"/>
                </a:rPr>
                <a:t>补</a:t>
              </a:r>
              <a:r>
                <a:rPr lang="zh-CN" sz="2800" b="1">
                  <a:latin typeface="Times New Roman" pitchFamily="18" charset="0"/>
                </a:rPr>
                <a:t> </a:t>
              </a:r>
              <a:r>
                <a:rPr lang="zh-CN" altLang="zh-CN" sz="2800" b="1">
                  <a:latin typeface="Times New Roman" pitchFamily="18" charset="0"/>
                </a:rPr>
                <a:t>= </a:t>
              </a:r>
              <a:r>
                <a:rPr lang="zh-CN" altLang="zh-CN" sz="2800" b="1" i="1">
                  <a:latin typeface="Times New Roman" pitchFamily="18" charset="0"/>
                </a:rPr>
                <a:t>x</a:t>
              </a:r>
              <a:r>
                <a:rPr lang="zh-CN" altLang="zh-CN" sz="2400" b="1" baseline="-25000">
                  <a:latin typeface="Times New Roman" pitchFamily="18" charset="0"/>
                </a:rPr>
                <a:t>0</a:t>
              </a:r>
              <a:r>
                <a:rPr lang="zh-CN" altLang="zh-CN" sz="2800" b="1">
                  <a:latin typeface="Times New Roman" pitchFamily="18" charset="0"/>
                </a:rPr>
                <a:t>. </a:t>
              </a:r>
              <a:r>
                <a:rPr lang="zh-CN" altLang="zh-CN" sz="2800" b="1" i="1">
                  <a:latin typeface="Times New Roman" pitchFamily="18" charset="0"/>
                </a:rPr>
                <a:t>x</a:t>
              </a:r>
              <a:r>
                <a:rPr lang="zh-CN" altLang="zh-CN" sz="2400" b="1" baseline="-25000">
                  <a:latin typeface="Times New Roman" pitchFamily="18" charset="0"/>
                </a:rPr>
                <a:t>1</a:t>
              </a:r>
              <a:r>
                <a:rPr lang="zh-CN" altLang="zh-CN" sz="2800" b="1" i="1">
                  <a:latin typeface="Times New Roman" pitchFamily="18" charset="0"/>
                </a:rPr>
                <a:t>x</a:t>
              </a:r>
              <a:r>
                <a:rPr lang="zh-CN" altLang="zh-CN" sz="2400" b="1" baseline="-25000">
                  <a:latin typeface="Times New Roman" pitchFamily="18" charset="0"/>
                </a:rPr>
                <a:t>2</a:t>
              </a:r>
              <a:r>
                <a:rPr lang="zh-CN" altLang="zh-CN" sz="2800" b="1">
                  <a:latin typeface="Times New Roman" pitchFamily="18" charset="0"/>
                </a:rPr>
                <a:t>         </a:t>
              </a:r>
              <a:r>
                <a:rPr lang="zh-CN" altLang="zh-CN" sz="2800" b="1" i="1">
                  <a:latin typeface="Times New Roman" pitchFamily="18" charset="0"/>
                </a:rPr>
                <a:t>x</a:t>
              </a:r>
              <a:r>
                <a:rPr lang="zh-CN" altLang="zh-CN" sz="2400" b="1" i="1" baseline="-25000">
                  <a:latin typeface="Times New Roman" pitchFamily="18" charset="0"/>
                </a:rPr>
                <a:t>n</a:t>
              </a:r>
            </a:p>
          </p:txBody>
        </p:sp>
        <p:sp>
          <p:nvSpPr>
            <p:cNvPr id="6" name="Text Box 7"/>
            <p:cNvSpPr txBox="1">
              <a:spLocks noChangeArrowheads="1"/>
            </p:cNvSpPr>
            <p:nvPr/>
          </p:nvSpPr>
          <p:spPr bwMode="auto">
            <a:xfrm>
              <a:off x="1344" y="0"/>
              <a:ext cx="340" cy="327"/>
            </a:xfrm>
            <a:prstGeom prst="rect">
              <a:avLst/>
            </a:prstGeom>
            <a:noFill/>
            <a:ln w="9525">
              <a:noFill/>
              <a:miter lim="800000"/>
              <a:headEnd/>
              <a:tailEnd/>
            </a:ln>
          </p:spPr>
          <p:txBody>
            <a:bodyPr wrap="none">
              <a:spAutoFit/>
            </a:bodyPr>
            <a:lstStyle/>
            <a:p>
              <a:r>
                <a:rPr lang="zh-CN" altLang="zh-CN" sz="2800" b="1">
                  <a:latin typeface="Times New Roman" pitchFamily="18" charset="0"/>
                </a:rPr>
                <a:t>…</a:t>
              </a:r>
            </a:p>
          </p:txBody>
        </p:sp>
      </p:grpSp>
      <p:grpSp>
        <p:nvGrpSpPr>
          <p:cNvPr id="7" name="Group 8"/>
          <p:cNvGrpSpPr>
            <a:grpSpLocks/>
          </p:cNvGrpSpPr>
          <p:nvPr/>
        </p:nvGrpSpPr>
        <p:grpSpPr bwMode="auto">
          <a:xfrm>
            <a:off x="5102225" y="2120900"/>
            <a:ext cx="3187700" cy="546100"/>
            <a:chOff x="0" y="0"/>
            <a:chExt cx="2008" cy="344"/>
          </a:xfrm>
        </p:grpSpPr>
        <p:sp>
          <p:nvSpPr>
            <p:cNvPr id="8" name="Text Box 9"/>
            <p:cNvSpPr txBox="1">
              <a:spLocks noChangeArrowheads="1"/>
            </p:cNvSpPr>
            <p:nvPr/>
          </p:nvSpPr>
          <p:spPr bwMode="auto">
            <a:xfrm>
              <a:off x="0" y="17"/>
              <a:ext cx="2008" cy="327"/>
            </a:xfrm>
            <a:prstGeom prst="rect">
              <a:avLst/>
            </a:prstGeom>
            <a:noFill/>
            <a:ln w="9525">
              <a:noFill/>
              <a:miter lim="800000"/>
              <a:headEnd/>
              <a:tailEnd/>
            </a:ln>
          </p:spPr>
          <p:txBody>
            <a:bodyPr wrap="none">
              <a:spAutoFit/>
            </a:bodyPr>
            <a:lstStyle/>
            <a:p>
              <a:r>
                <a:rPr lang="zh-CN" altLang="zh-CN" sz="2800" b="1">
                  <a:latin typeface="Times New Roman" pitchFamily="18" charset="0"/>
                </a:rPr>
                <a:t>[</a:t>
              </a:r>
              <a:r>
                <a:rPr lang="zh-CN" altLang="zh-CN" sz="2800" b="1" i="1">
                  <a:latin typeface="Times New Roman" pitchFamily="18" charset="0"/>
                </a:rPr>
                <a:t>y</a:t>
              </a:r>
              <a:r>
                <a:rPr lang="zh-CN" altLang="zh-CN" sz="2800" b="1">
                  <a:latin typeface="Times New Roman" pitchFamily="18" charset="0"/>
                </a:rPr>
                <a:t>]</a:t>
              </a:r>
              <a:r>
                <a:rPr lang="zh-CN" sz="2400" b="1" baseline="-25000">
                  <a:latin typeface="Times New Roman" pitchFamily="18" charset="0"/>
                </a:rPr>
                <a:t>补</a:t>
              </a:r>
              <a:r>
                <a:rPr lang="zh-CN" sz="2800" b="1">
                  <a:latin typeface="Times New Roman" pitchFamily="18" charset="0"/>
                </a:rPr>
                <a:t> </a:t>
              </a:r>
              <a:r>
                <a:rPr lang="zh-CN" altLang="zh-CN" sz="2800" b="1">
                  <a:latin typeface="Times New Roman" pitchFamily="18" charset="0"/>
                </a:rPr>
                <a:t>= </a:t>
              </a:r>
              <a:r>
                <a:rPr lang="zh-CN" altLang="zh-CN" sz="2800" b="1" i="1">
                  <a:latin typeface="Times New Roman" pitchFamily="18" charset="0"/>
                </a:rPr>
                <a:t>y</a:t>
              </a:r>
              <a:r>
                <a:rPr lang="zh-CN" altLang="zh-CN" sz="2400" b="1" baseline="-25000">
                  <a:latin typeface="Times New Roman" pitchFamily="18" charset="0"/>
                </a:rPr>
                <a:t>0</a:t>
              </a:r>
              <a:r>
                <a:rPr lang="zh-CN" altLang="zh-CN" sz="2800" b="1">
                  <a:latin typeface="Times New Roman" pitchFamily="18" charset="0"/>
                </a:rPr>
                <a:t>. </a:t>
              </a:r>
              <a:r>
                <a:rPr lang="zh-CN" altLang="zh-CN" sz="2800" b="1" i="1">
                  <a:latin typeface="Times New Roman" pitchFamily="18" charset="0"/>
                </a:rPr>
                <a:t>y</a:t>
              </a:r>
              <a:r>
                <a:rPr lang="zh-CN" altLang="zh-CN" sz="2400" b="1" baseline="-25000">
                  <a:latin typeface="Times New Roman" pitchFamily="18" charset="0"/>
                </a:rPr>
                <a:t>1</a:t>
              </a:r>
              <a:r>
                <a:rPr lang="zh-CN" altLang="zh-CN" sz="2800" b="1" i="1">
                  <a:latin typeface="Times New Roman" pitchFamily="18" charset="0"/>
                </a:rPr>
                <a:t>y</a:t>
              </a:r>
              <a:r>
                <a:rPr lang="zh-CN" altLang="zh-CN" sz="2400" b="1" baseline="-25000">
                  <a:latin typeface="Times New Roman" pitchFamily="18" charset="0"/>
                </a:rPr>
                <a:t>2</a:t>
              </a:r>
              <a:r>
                <a:rPr lang="zh-CN" altLang="zh-CN" sz="2800" b="1">
                  <a:latin typeface="Times New Roman" pitchFamily="18" charset="0"/>
                </a:rPr>
                <a:t>         </a:t>
              </a:r>
              <a:r>
                <a:rPr lang="zh-CN" altLang="zh-CN" sz="2800" b="1" i="1">
                  <a:latin typeface="Times New Roman" pitchFamily="18" charset="0"/>
                </a:rPr>
                <a:t>y</a:t>
              </a:r>
              <a:r>
                <a:rPr lang="zh-CN" altLang="zh-CN" sz="2400" b="1" i="1" baseline="-25000">
                  <a:latin typeface="Times New Roman" pitchFamily="18" charset="0"/>
                </a:rPr>
                <a:t>n</a:t>
              </a:r>
            </a:p>
          </p:txBody>
        </p:sp>
        <p:sp>
          <p:nvSpPr>
            <p:cNvPr id="9" name="Text Box 10"/>
            <p:cNvSpPr txBox="1">
              <a:spLocks noChangeArrowheads="1"/>
            </p:cNvSpPr>
            <p:nvPr/>
          </p:nvSpPr>
          <p:spPr bwMode="auto">
            <a:xfrm>
              <a:off x="1344" y="0"/>
              <a:ext cx="340" cy="327"/>
            </a:xfrm>
            <a:prstGeom prst="rect">
              <a:avLst/>
            </a:prstGeom>
            <a:noFill/>
            <a:ln w="9525">
              <a:noFill/>
              <a:miter lim="800000"/>
              <a:headEnd/>
              <a:tailEnd/>
            </a:ln>
          </p:spPr>
          <p:txBody>
            <a:bodyPr wrap="none">
              <a:spAutoFit/>
            </a:bodyPr>
            <a:lstStyle/>
            <a:p>
              <a:r>
                <a:rPr lang="zh-CN" altLang="zh-CN" sz="2800" b="1">
                  <a:latin typeface="Times New Roman" pitchFamily="18" charset="0"/>
                </a:rPr>
                <a:t>…</a:t>
              </a:r>
            </a:p>
          </p:txBody>
        </p:sp>
      </p:grpSp>
      <p:sp>
        <p:nvSpPr>
          <p:cNvPr id="10" name="Text Box 11"/>
          <p:cNvSpPr txBox="1">
            <a:spLocks noChangeArrowheads="1"/>
          </p:cNvSpPr>
          <p:nvPr/>
        </p:nvSpPr>
        <p:spPr bwMode="auto">
          <a:xfrm>
            <a:off x="1208088" y="2757488"/>
            <a:ext cx="6043612" cy="519112"/>
          </a:xfrm>
          <a:prstGeom prst="rect">
            <a:avLst/>
          </a:prstGeom>
          <a:noFill/>
          <a:ln w="9525">
            <a:noFill/>
            <a:miter lim="800000"/>
            <a:headEnd/>
            <a:tailEnd/>
          </a:ln>
        </p:spPr>
        <p:txBody>
          <a:bodyPr>
            <a:spAutoFit/>
          </a:bodyPr>
          <a:lstStyle/>
          <a:p>
            <a:r>
              <a:rPr lang="zh-CN" altLang="zh-CN" sz="2800" b="1">
                <a:latin typeface="Times New Roman" pitchFamily="18" charset="0"/>
              </a:rPr>
              <a:t>① </a:t>
            </a:r>
            <a:r>
              <a:rPr lang="zh-CN" sz="2800" b="1">
                <a:latin typeface="Times New Roman" pitchFamily="18" charset="0"/>
              </a:rPr>
              <a:t>被乘数任意，乘数为正</a:t>
            </a:r>
          </a:p>
        </p:txBody>
      </p:sp>
      <p:sp>
        <p:nvSpPr>
          <p:cNvPr id="11" name="Text Box 18"/>
          <p:cNvSpPr txBox="1">
            <a:spLocks noChangeArrowheads="1"/>
          </p:cNvSpPr>
          <p:nvPr/>
        </p:nvSpPr>
        <p:spPr bwMode="auto">
          <a:xfrm>
            <a:off x="609600" y="914400"/>
            <a:ext cx="4705350" cy="519113"/>
          </a:xfrm>
          <a:prstGeom prst="rect">
            <a:avLst/>
          </a:prstGeom>
          <a:noFill/>
          <a:ln w="9525">
            <a:noFill/>
            <a:miter lim="800000"/>
            <a:headEnd/>
            <a:tailEnd/>
          </a:ln>
        </p:spPr>
        <p:txBody>
          <a:bodyPr>
            <a:spAutoFit/>
          </a:bodyPr>
          <a:lstStyle/>
          <a:p>
            <a:r>
              <a:rPr lang="zh-CN" altLang="zh-CN" sz="2800" b="1" dirty="0">
                <a:latin typeface="Times New Roman" pitchFamily="18" charset="0"/>
              </a:rPr>
              <a:t>(1) </a:t>
            </a:r>
            <a:r>
              <a:rPr lang="zh-CN" sz="2800" b="1" dirty="0">
                <a:latin typeface="Times New Roman" pitchFamily="18" charset="0"/>
              </a:rPr>
              <a:t>补码一位乘运算规则</a:t>
            </a:r>
          </a:p>
        </p:txBody>
      </p:sp>
      <p:sp>
        <p:nvSpPr>
          <p:cNvPr id="12" name="Text Box 20"/>
          <p:cNvSpPr txBox="1">
            <a:spLocks noChangeArrowheads="1"/>
          </p:cNvSpPr>
          <p:nvPr/>
        </p:nvSpPr>
        <p:spPr bwMode="auto">
          <a:xfrm>
            <a:off x="1143000" y="1614488"/>
            <a:ext cx="2667000" cy="519112"/>
          </a:xfrm>
          <a:prstGeom prst="rect">
            <a:avLst/>
          </a:prstGeom>
          <a:noFill/>
          <a:ln w="9525">
            <a:noFill/>
            <a:miter lim="800000"/>
            <a:headEnd/>
            <a:tailEnd/>
          </a:ln>
        </p:spPr>
        <p:txBody>
          <a:bodyPr>
            <a:spAutoFit/>
          </a:bodyPr>
          <a:lstStyle/>
          <a:p>
            <a:pPr>
              <a:spcBef>
                <a:spcPct val="50000"/>
              </a:spcBef>
            </a:pPr>
            <a:r>
              <a:rPr lang="zh-CN" sz="2800" b="1">
                <a:latin typeface="Times New Roman" pitchFamily="18" charset="0"/>
              </a:rPr>
              <a:t>以小数为例</a:t>
            </a:r>
          </a:p>
        </p:txBody>
      </p:sp>
      <p:sp>
        <p:nvSpPr>
          <p:cNvPr id="14" name="TextBox 13"/>
          <p:cNvSpPr txBox="1">
            <a:spLocks noChangeArrowheads="1"/>
          </p:cNvSpPr>
          <p:nvPr/>
        </p:nvSpPr>
        <p:spPr bwMode="auto">
          <a:xfrm>
            <a:off x="1476375" y="3379788"/>
            <a:ext cx="6029325" cy="522287"/>
          </a:xfrm>
          <a:prstGeom prst="rect">
            <a:avLst/>
          </a:prstGeom>
          <a:noFill/>
          <a:ln w="9525">
            <a:noFill/>
            <a:miter lim="800000"/>
            <a:headEnd/>
            <a:tailEnd/>
          </a:ln>
        </p:spPr>
        <p:txBody>
          <a:bodyPr>
            <a:spAutoFit/>
          </a:bodyPr>
          <a:lstStyle/>
          <a:p>
            <a:r>
              <a:rPr lang="en-US" altLang="zh-CN" sz="2800" b="1" dirty="0">
                <a:latin typeface="宋体" charset="-122"/>
              </a:rPr>
              <a:t>[x]</a:t>
            </a:r>
            <a:r>
              <a:rPr lang="zh-CN" altLang="en-US" sz="2800" b="1" baseline="-25000" dirty="0">
                <a:latin typeface="宋体" charset="-122"/>
              </a:rPr>
              <a:t>补</a:t>
            </a:r>
            <a:r>
              <a:rPr lang="en-US" altLang="zh-CN" sz="2800" b="1" dirty="0">
                <a:latin typeface="宋体" charset="-122"/>
              </a:rPr>
              <a:t>=2+x=</a:t>
            </a:r>
            <a:r>
              <a:rPr lang="en-US" altLang="zh-CN" sz="2800" b="1" dirty="0">
                <a:solidFill>
                  <a:srgbClr val="FF0000"/>
                </a:solidFill>
                <a:latin typeface="宋体" charset="-122"/>
              </a:rPr>
              <a:t>2</a:t>
            </a:r>
            <a:r>
              <a:rPr lang="en-US" altLang="zh-CN" sz="2800" b="1" baseline="30000" dirty="0">
                <a:solidFill>
                  <a:srgbClr val="FF0000"/>
                </a:solidFill>
                <a:latin typeface="宋体" charset="-122"/>
              </a:rPr>
              <a:t>n+1</a:t>
            </a:r>
            <a:r>
              <a:rPr lang="en-US" altLang="zh-CN" sz="2800" b="1" dirty="0">
                <a:latin typeface="宋体" charset="-122"/>
              </a:rPr>
              <a:t>+x</a:t>
            </a:r>
            <a:r>
              <a:rPr lang="zh-CN" altLang="en-US" sz="2800" b="1" dirty="0">
                <a:latin typeface="宋体" charset="-122"/>
              </a:rPr>
              <a:t>（</a:t>
            </a:r>
            <a:r>
              <a:rPr lang="en-US" altLang="zh-CN" sz="2800" b="1" dirty="0">
                <a:latin typeface="宋体" charset="-122"/>
              </a:rPr>
              <a:t>mod 2</a:t>
            </a:r>
            <a:r>
              <a:rPr lang="zh-CN" altLang="en-US" sz="2800" b="1" dirty="0">
                <a:latin typeface="宋体" charset="-122"/>
              </a:rPr>
              <a:t>）</a:t>
            </a:r>
          </a:p>
        </p:txBody>
      </p:sp>
      <p:sp>
        <p:nvSpPr>
          <p:cNvPr id="15" name="TextBox 14"/>
          <p:cNvSpPr txBox="1">
            <a:spLocks noChangeArrowheads="1"/>
          </p:cNvSpPr>
          <p:nvPr/>
        </p:nvSpPr>
        <p:spPr bwMode="auto">
          <a:xfrm>
            <a:off x="5757863" y="3367088"/>
            <a:ext cx="1477962" cy="523875"/>
          </a:xfrm>
          <a:prstGeom prst="rect">
            <a:avLst/>
          </a:prstGeom>
          <a:noFill/>
          <a:ln w="9525">
            <a:noFill/>
            <a:miter lim="800000"/>
            <a:headEnd/>
            <a:tailEnd/>
          </a:ln>
        </p:spPr>
        <p:txBody>
          <a:bodyPr>
            <a:spAutoFit/>
          </a:bodyPr>
          <a:lstStyle/>
          <a:p>
            <a:r>
              <a:rPr lang="en-US" altLang="zh-CN" sz="2800" b="1">
                <a:latin typeface="宋体" charset="-122"/>
              </a:rPr>
              <a:t>[y]</a:t>
            </a:r>
            <a:r>
              <a:rPr lang="zh-CN" altLang="en-US" sz="2800" b="1" baseline="-25000">
                <a:latin typeface="宋体" charset="-122"/>
              </a:rPr>
              <a:t>补</a:t>
            </a:r>
            <a:r>
              <a:rPr lang="en-US" altLang="zh-CN" sz="2800" b="1">
                <a:latin typeface="宋体" charset="-122"/>
              </a:rPr>
              <a:t>=y</a:t>
            </a:r>
            <a:endParaRPr lang="zh-CN" altLang="en-US" sz="2800" b="1">
              <a:latin typeface="宋体" charset="-122"/>
            </a:endParaRPr>
          </a:p>
        </p:txBody>
      </p:sp>
      <p:sp>
        <p:nvSpPr>
          <p:cNvPr id="16" name="TextBox 15"/>
          <p:cNvSpPr txBox="1">
            <a:spLocks noChangeArrowheads="1"/>
          </p:cNvSpPr>
          <p:nvPr/>
        </p:nvSpPr>
        <p:spPr bwMode="auto">
          <a:xfrm>
            <a:off x="1443038" y="4040188"/>
            <a:ext cx="6729412" cy="523875"/>
          </a:xfrm>
          <a:prstGeom prst="rect">
            <a:avLst/>
          </a:prstGeom>
          <a:noFill/>
          <a:ln w="9525">
            <a:noFill/>
            <a:miter lim="800000"/>
            <a:headEnd/>
            <a:tailEnd/>
          </a:ln>
        </p:spPr>
        <p:txBody>
          <a:bodyPr>
            <a:spAutoFit/>
          </a:bodyPr>
          <a:lstStyle/>
          <a:p>
            <a:r>
              <a:rPr lang="en-US" altLang="zh-CN" sz="2800" b="1" dirty="0">
                <a:solidFill>
                  <a:srgbClr val="FF0000"/>
                </a:solidFill>
                <a:latin typeface="宋体" charset="-122"/>
              </a:rPr>
              <a:t>[x]</a:t>
            </a:r>
            <a:r>
              <a:rPr lang="zh-CN" altLang="en-US" sz="2800" b="1" baseline="-25000" dirty="0">
                <a:solidFill>
                  <a:srgbClr val="FF0000"/>
                </a:solidFill>
                <a:latin typeface="宋体" charset="-122"/>
              </a:rPr>
              <a:t>补</a:t>
            </a:r>
            <a:r>
              <a:rPr lang="en-US" altLang="zh-CN" sz="2800" b="1" dirty="0">
                <a:solidFill>
                  <a:srgbClr val="FF0000"/>
                </a:solidFill>
                <a:latin typeface="宋体" charset="-122"/>
              </a:rPr>
              <a:t>.[y]</a:t>
            </a:r>
            <a:r>
              <a:rPr lang="zh-CN" altLang="en-US" sz="2800" b="1" baseline="-25000" dirty="0">
                <a:solidFill>
                  <a:srgbClr val="FF0000"/>
                </a:solidFill>
                <a:latin typeface="宋体" charset="-122"/>
              </a:rPr>
              <a:t>补</a:t>
            </a:r>
            <a:r>
              <a:rPr lang="en-US" altLang="zh-CN" sz="2800" b="1" dirty="0">
                <a:solidFill>
                  <a:srgbClr val="FF0000"/>
                </a:solidFill>
                <a:latin typeface="宋体" charset="-122"/>
              </a:rPr>
              <a:t>=</a:t>
            </a:r>
            <a:r>
              <a:rPr lang="zh-CN" altLang="en-US" sz="2800" b="1" dirty="0">
                <a:solidFill>
                  <a:srgbClr val="FF0000"/>
                </a:solidFill>
                <a:latin typeface="宋体" charset="-122"/>
              </a:rPr>
              <a:t>（</a:t>
            </a:r>
            <a:r>
              <a:rPr lang="en-US" altLang="zh-CN" sz="2800" b="1" dirty="0">
                <a:solidFill>
                  <a:srgbClr val="FF0000"/>
                </a:solidFill>
                <a:latin typeface="宋体" charset="-122"/>
              </a:rPr>
              <a:t>2</a:t>
            </a:r>
            <a:r>
              <a:rPr lang="en-US" altLang="zh-CN" sz="2800" b="1" baseline="30000" dirty="0">
                <a:solidFill>
                  <a:srgbClr val="FF0000"/>
                </a:solidFill>
                <a:latin typeface="宋体" charset="-122"/>
              </a:rPr>
              <a:t>n+1</a:t>
            </a:r>
            <a:r>
              <a:rPr lang="en-US" altLang="zh-CN" sz="2800" b="1" dirty="0">
                <a:solidFill>
                  <a:srgbClr val="FF0000"/>
                </a:solidFill>
                <a:latin typeface="宋体" charset="-122"/>
              </a:rPr>
              <a:t>+x</a:t>
            </a:r>
            <a:r>
              <a:rPr lang="zh-CN" altLang="en-US" sz="2800" b="1" dirty="0">
                <a:solidFill>
                  <a:srgbClr val="FF0000"/>
                </a:solidFill>
                <a:latin typeface="宋体" charset="-122"/>
              </a:rPr>
              <a:t>）</a:t>
            </a:r>
            <a:r>
              <a:rPr lang="en-US" altLang="zh-CN" sz="2800" b="1" dirty="0">
                <a:solidFill>
                  <a:srgbClr val="FF0000"/>
                </a:solidFill>
                <a:latin typeface="宋体" charset="-122"/>
              </a:rPr>
              <a:t>.y=2</a:t>
            </a:r>
            <a:r>
              <a:rPr lang="en-US" altLang="zh-CN" sz="2800" b="1" baseline="30000" dirty="0">
                <a:solidFill>
                  <a:srgbClr val="FF0000"/>
                </a:solidFill>
                <a:latin typeface="宋体" charset="-122"/>
              </a:rPr>
              <a:t>n+1</a:t>
            </a:r>
            <a:r>
              <a:rPr lang="en-US" altLang="zh-CN" sz="2800" b="1" dirty="0">
                <a:solidFill>
                  <a:srgbClr val="FF0000"/>
                </a:solidFill>
                <a:latin typeface="宋体" charset="-122"/>
              </a:rPr>
              <a:t>.y+xy=2+xy</a:t>
            </a:r>
            <a:endParaRPr lang="zh-CN" altLang="en-US" sz="2800" b="1" dirty="0">
              <a:solidFill>
                <a:srgbClr val="FF0000"/>
              </a:solidFill>
              <a:latin typeface="宋体" charset="-122"/>
            </a:endParaRPr>
          </a:p>
        </p:txBody>
      </p:sp>
      <p:grpSp>
        <p:nvGrpSpPr>
          <p:cNvPr id="17" name="Group 19"/>
          <p:cNvGrpSpPr>
            <a:grpSpLocks/>
          </p:cNvGrpSpPr>
          <p:nvPr/>
        </p:nvGrpSpPr>
        <p:grpSpPr bwMode="auto">
          <a:xfrm>
            <a:off x="1785918" y="4781550"/>
            <a:ext cx="2691287" cy="1833205"/>
            <a:chOff x="0" y="0"/>
            <a:chExt cx="1452" cy="1557"/>
          </a:xfrm>
        </p:grpSpPr>
        <p:grpSp>
          <p:nvGrpSpPr>
            <p:cNvPr id="18" name="Group 20"/>
            <p:cNvGrpSpPr>
              <a:grpSpLocks/>
            </p:cNvGrpSpPr>
            <p:nvPr/>
          </p:nvGrpSpPr>
          <p:grpSpPr bwMode="auto">
            <a:xfrm>
              <a:off x="14" y="0"/>
              <a:ext cx="1438" cy="1557"/>
              <a:chOff x="0" y="0"/>
              <a:chExt cx="1438" cy="1557"/>
            </a:xfrm>
          </p:grpSpPr>
          <p:sp>
            <p:nvSpPr>
              <p:cNvPr id="20" name="Text Box 21"/>
              <p:cNvSpPr txBox="1">
                <a:spLocks noChangeArrowheads="1"/>
              </p:cNvSpPr>
              <p:nvPr/>
            </p:nvSpPr>
            <p:spPr bwMode="auto">
              <a:xfrm>
                <a:off x="0" y="0"/>
                <a:ext cx="619" cy="327"/>
              </a:xfrm>
              <a:prstGeom prst="rect">
                <a:avLst/>
              </a:prstGeom>
              <a:noFill/>
              <a:ln w="9525">
                <a:noFill/>
                <a:miter lim="800000"/>
                <a:headEnd/>
                <a:tailEnd/>
              </a:ln>
            </p:spPr>
            <p:txBody>
              <a:bodyPr wrap="none">
                <a:spAutoFit/>
              </a:bodyPr>
              <a:lstStyle/>
              <a:p>
                <a:r>
                  <a:rPr lang="zh-CN" altLang="zh-CN" sz="2800" b="1" i="1" dirty="0">
                    <a:latin typeface="Times New Roman" pitchFamily="18" charset="0"/>
                  </a:rPr>
                  <a:t>z</a:t>
                </a:r>
                <a:r>
                  <a:rPr lang="zh-CN" altLang="zh-CN" sz="2400" b="1" baseline="-25000" dirty="0">
                    <a:latin typeface="Times New Roman" pitchFamily="18" charset="0"/>
                  </a:rPr>
                  <a:t>0</a:t>
                </a:r>
                <a:r>
                  <a:rPr lang="zh-CN" altLang="zh-CN" sz="2800" b="1" dirty="0">
                    <a:latin typeface="Times New Roman" pitchFamily="18" charset="0"/>
                  </a:rPr>
                  <a:t> = 0</a:t>
                </a:r>
                <a:endParaRPr lang="zh-CN" altLang="zh-CN" sz="2800" b="1" baseline="-25000" dirty="0">
                  <a:latin typeface="Times New Roman" pitchFamily="18" charset="0"/>
                </a:endParaRPr>
              </a:p>
            </p:txBody>
          </p:sp>
          <p:sp>
            <p:nvSpPr>
              <p:cNvPr id="21" name="Text Box 22"/>
              <p:cNvSpPr txBox="1">
                <a:spLocks noChangeArrowheads="1"/>
              </p:cNvSpPr>
              <p:nvPr/>
            </p:nvSpPr>
            <p:spPr bwMode="auto">
              <a:xfrm>
                <a:off x="0" y="269"/>
                <a:ext cx="1339" cy="444"/>
              </a:xfrm>
              <a:prstGeom prst="rect">
                <a:avLst/>
              </a:prstGeom>
              <a:noFill/>
              <a:ln w="9525">
                <a:noFill/>
                <a:miter lim="800000"/>
                <a:headEnd/>
                <a:tailEnd/>
              </a:ln>
            </p:spPr>
            <p:txBody>
              <a:bodyPr wrap="none">
                <a:spAutoFit/>
              </a:bodyPr>
              <a:lstStyle/>
              <a:p>
                <a:r>
                  <a:rPr lang="zh-CN" altLang="zh-CN" sz="2800" b="1" i="1" dirty="0">
                    <a:latin typeface="Times New Roman" pitchFamily="18" charset="0"/>
                  </a:rPr>
                  <a:t>z</a:t>
                </a:r>
                <a:r>
                  <a:rPr lang="zh-CN" altLang="zh-CN" sz="2400" b="1" baseline="-25000" dirty="0">
                    <a:latin typeface="Times New Roman" pitchFamily="18" charset="0"/>
                  </a:rPr>
                  <a:t>1</a:t>
                </a:r>
                <a:r>
                  <a:rPr lang="zh-CN" altLang="zh-CN" sz="2800" b="1" dirty="0">
                    <a:latin typeface="Times New Roman" pitchFamily="18" charset="0"/>
                  </a:rPr>
                  <a:t> = 2</a:t>
                </a:r>
                <a:r>
                  <a:rPr lang="zh-CN" altLang="zh-CN" sz="2400" b="1" baseline="45000" dirty="0">
                    <a:latin typeface="Times New Roman" pitchFamily="18" charset="0"/>
                  </a:rPr>
                  <a:t>-1</a:t>
                </a:r>
                <a:r>
                  <a:rPr lang="zh-CN" altLang="zh-CN" sz="2800" b="1" dirty="0">
                    <a:latin typeface="Times New Roman" pitchFamily="18" charset="0"/>
                  </a:rPr>
                  <a:t>(</a:t>
                </a:r>
                <a:r>
                  <a:rPr lang="zh-CN" altLang="zh-CN" sz="2800" b="1" i="1" dirty="0">
                    <a:latin typeface="Times New Roman" pitchFamily="18" charset="0"/>
                  </a:rPr>
                  <a:t>y</a:t>
                </a:r>
                <a:r>
                  <a:rPr lang="zh-CN" altLang="zh-CN" sz="2400" b="1" i="1" baseline="-25000" dirty="0">
                    <a:latin typeface="Times New Roman" pitchFamily="18" charset="0"/>
                  </a:rPr>
                  <a:t>n</a:t>
                </a:r>
                <a:r>
                  <a:rPr lang="zh-CN" altLang="zh-CN" sz="2800" b="1" i="1" dirty="0">
                    <a:latin typeface="Times New Roman" pitchFamily="18" charset="0"/>
                    <a:cs typeface="Times New Roman" pitchFamily="18" charset="0"/>
                  </a:rPr>
                  <a:t>x</a:t>
                </a:r>
                <a:r>
                  <a:rPr lang="zh-CN" altLang="zh-CN" sz="2800" b="1" dirty="0">
                    <a:latin typeface="Times New Roman" pitchFamily="18" charset="0"/>
                    <a:cs typeface="Times New Roman" pitchFamily="18" charset="0"/>
                  </a:rPr>
                  <a:t>*+</a:t>
                </a:r>
                <a:r>
                  <a:rPr lang="zh-CN" altLang="zh-CN" sz="2800" b="1" i="1" dirty="0">
                    <a:solidFill>
                      <a:srgbClr val="FF0000"/>
                    </a:solidFill>
                    <a:latin typeface="Times New Roman" pitchFamily="18" charset="0"/>
                    <a:cs typeface="Times New Roman" pitchFamily="18" charset="0"/>
                  </a:rPr>
                  <a:t>z</a:t>
                </a:r>
                <a:r>
                  <a:rPr lang="zh-CN" altLang="zh-CN" sz="2400" b="1" baseline="-25000" dirty="0">
                    <a:solidFill>
                      <a:srgbClr val="FF0000"/>
                    </a:solidFill>
                    <a:latin typeface="Times New Roman" pitchFamily="18" charset="0"/>
                    <a:cs typeface="Times New Roman" pitchFamily="18" charset="0"/>
                  </a:rPr>
                  <a:t>0</a:t>
                </a:r>
                <a:r>
                  <a:rPr lang="zh-CN" altLang="zh-CN" sz="2800" b="1" dirty="0">
                    <a:latin typeface="Times New Roman" pitchFamily="18" charset="0"/>
                    <a:cs typeface="Times New Roman" pitchFamily="18" charset="0"/>
                  </a:rPr>
                  <a:t>)</a:t>
                </a:r>
                <a:endParaRPr lang="zh-CN" altLang="zh-CN" sz="2800" b="1" baseline="-25000" dirty="0">
                  <a:latin typeface="Times New Roman" pitchFamily="18" charset="0"/>
                </a:endParaRPr>
              </a:p>
            </p:txBody>
          </p:sp>
          <p:sp>
            <p:nvSpPr>
              <p:cNvPr id="22" name="Text Box 23"/>
              <p:cNvSpPr txBox="1">
                <a:spLocks noChangeArrowheads="1"/>
              </p:cNvSpPr>
              <p:nvPr/>
            </p:nvSpPr>
            <p:spPr bwMode="auto">
              <a:xfrm>
                <a:off x="0" y="537"/>
                <a:ext cx="1432" cy="444"/>
              </a:xfrm>
              <a:prstGeom prst="rect">
                <a:avLst/>
              </a:prstGeom>
              <a:noFill/>
              <a:ln w="9525">
                <a:noFill/>
                <a:miter lim="800000"/>
                <a:headEnd/>
                <a:tailEnd/>
              </a:ln>
            </p:spPr>
            <p:txBody>
              <a:bodyPr wrap="none">
                <a:spAutoFit/>
              </a:bodyPr>
              <a:lstStyle/>
              <a:p>
                <a:r>
                  <a:rPr lang="zh-CN" altLang="zh-CN" sz="2800" b="1" i="1" dirty="0">
                    <a:latin typeface="Times New Roman" pitchFamily="18" charset="0"/>
                  </a:rPr>
                  <a:t>z</a:t>
                </a:r>
                <a:r>
                  <a:rPr lang="zh-CN" altLang="zh-CN" sz="2400" b="1" baseline="-25000" dirty="0">
                    <a:latin typeface="Times New Roman" pitchFamily="18" charset="0"/>
                  </a:rPr>
                  <a:t>2</a:t>
                </a:r>
                <a:r>
                  <a:rPr lang="zh-CN" altLang="zh-CN" sz="2800" b="1" dirty="0">
                    <a:latin typeface="Times New Roman" pitchFamily="18" charset="0"/>
                  </a:rPr>
                  <a:t> = 2</a:t>
                </a:r>
                <a:r>
                  <a:rPr lang="zh-CN" altLang="zh-CN" sz="2400" b="1" baseline="45000" dirty="0">
                    <a:latin typeface="Times New Roman" pitchFamily="18" charset="0"/>
                  </a:rPr>
                  <a:t>-1</a:t>
                </a:r>
                <a:r>
                  <a:rPr lang="zh-CN" altLang="zh-CN" sz="2800" b="1" dirty="0">
                    <a:latin typeface="Times New Roman" pitchFamily="18" charset="0"/>
                  </a:rPr>
                  <a:t>(</a:t>
                </a:r>
                <a:r>
                  <a:rPr lang="zh-CN" altLang="zh-CN" sz="2800" b="1" i="1" dirty="0">
                    <a:latin typeface="Times New Roman" pitchFamily="18" charset="0"/>
                  </a:rPr>
                  <a:t>y</a:t>
                </a:r>
                <a:r>
                  <a:rPr lang="zh-CN" altLang="zh-CN" sz="2400" b="1" i="1" baseline="-25000" dirty="0">
                    <a:latin typeface="Times New Roman" pitchFamily="18" charset="0"/>
                  </a:rPr>
                  <a:t>n</a:t>
                </a:r>
                <a:r>
                  <a:rPr lang="zh-CN" altLang="zh-CN" sz="2400" b="1" baseline="-25000" dirty="0">
                    <a:latin typeface="Times New Roman" pitchFamily="18" charset="0"/>
                  </a:rPr>
                  <a:t>-1</a:t>
                </a:r>
                <a:r>
                  <a:rPr lang="zh-CN" altLang="zh-CN" sz="2800" b="1" i="1" dirty="0">
                    <a:latin typeface="Times New Roman" pitchFamily="18" charset="0"/>
                    <a:cs typeface="Times New Roman" pitchFamily="18" charset="0"/>
                  </a:rPr>
                  <a:t>x</a:t>
                </a:r>
                <a:r>
                  <a:rPr lang="zh-CN" altLang="zh-CN" sz="2800" b="1" dirty="0">
                    <a:latin typeface="Times New Roman" pitchFamily="18" charset="0"/>
                    <a:cs typeface="Times New Roman" pitchFamily="18" charset="0"/>
                  </a:rPr>
                  <a:t>*+</a:t>
                </a:r>
                <a:r>
                  <a:rPr lang="zh-CN" altLang="zh-CN" sz="2800" b="1" i="1" dirty="0">
                    <a:solidFill>
                      <a:srgbClr val="FF0000"/>
                    </a:solidFill>
                    <a:latin typeface="Times New Roman" pitchFamily="18" charset="0"/>
                    <a:cs typeface="Times New Roman" pitchFamily="18" charset="0"/>
                  </a:rPr>
                  <a:t>z</a:t>
                </a:r>
                <a:r>
                  <a:rPr lang="zh-CN" altLang="zh-CN" sz="2400" b="1" baseline="-25000" dirty="0">
                    <a:solidFill>
                      <a:srgbClr val="FF0000"/>
                    </a:solidFill>
                    <a:latin typeface="Times New Roman" pitchFamily="18" charset="0"/>
                    <a:cs typeface="Times New Roman" pitchFamily="18" charset="0"/>
                  </a:rPr>
                  <a:t>1</a:t>
                </a:r>
                <a:r>
                  <a:rPr lang="zh-CN" altLang="zh-CN" sz="2800" b="1" dirty="0">
                    <a:latin typeface="Times New Roman" pitchFamily="18" charset="0"/>
                    <a:cs typeface="Times New Roman" pitchFamily="18" charset="0"/>
                  </a:rPr>
                  <a:t>)</a:t>
                </a:r>
                <a:endParaRPr lang="zh-CN" altLang="zh-CN" sz="2800" b="1" baseline="-25000" dirty="0">
                  <a:latin typeface="Times New Roman" pitchFamily="18" charset="0"/>
                </a:endParaRPr>
              </a:p>
            </p:txBody>
          </p:sp>
          <p:sp>
            <p:nvSpPr>
              <p:cNvPr id="23" name="Text Box 24"/>
              <p:cNvSpPr txBox="1">
                <a:spLocks noChangeArrowheads="1"/>
              </p:cNvSpPr>
              <p:nvPr/>
            </p:nvSpPr>
            <p:spPr bwMode="auto">
              <a:xfrm>
                <a:off x="0" y="1113"/>
                <a:ext cx="1438" cy="444"/>
              </a:xfrm>
              <a:prstGeom prst="rect">
                <a:avLst/>
              </a:prstGeom>
              <a:noFill/>
              <a:ln w="9525">
                <a:noFill/>
                <a:miter lim="800000"/>
                <a:headEnd/>
                <a:tailEnd/>
              </a:ln>
            </p:spPr>
            <p:txBody>
              <a:bodyPr wrap="none">
                <a:spAutoFit/>
              </a:bodyPr>
              <a:lstStyle/>
              <a:p>
                <a:r>
                  <a:rPr lang="zh-CN" altLang="zh-CN" sz="2800" b="1" i="1" dirty="0">
                    <a:latin typeface="Times New Roman" pitchFamily="18" charset="0"/>
                  </a:rPr>
                  <a:t>z</a:t>
                </a:r>
                <a:r>
                  <a:rPr lang="zh-CN" altLang="zh-CN" sz="2400" b="1" i="1" baseline="-25000" dirty="0">
                    <a:latin typeface="Times New Roman" pitchFamily="18" charset="0"/>
                  </a:rPr>
                  <a:t>n</a:t>
                </a:r>
                <a:r>
                  <a:rPr lang="zh-CN" altLang="zh-CN" sz="2800" b="1" dirty="0">
                    <a:latin typeface="Times New Roman" pitchFamily="18" charset="0"/>
                  </a:rPr>
                  <a:t> = 2</a:t>
                </a:r>
                <a:r>
                  <a:rPr lang="zh-CN" altLang="zh-CN" sz="2400" b="1" baseline="45000" dirty="0">
                    <a:latin typeface="Times New Roman" pitchFamily="18" charset="0"/>
                  </a:rPr>
                  <a:t>-1</a:t>
                </a:r>
                <a:r>
                  <a:rPr lang="zh-CN" altLang="zh-CN" sz="2800" b="1" dirty="0">
                    <a:latin typeface="Times New Roman" pitchFamily="18" charset="0"/>
                  </a:rPr>
                  <a:t>(</a:t>
                </a:r>
                <a:r>
                  <a:rPr lang="zh-CN" altLang="zh-CN" sz="2800" b="1" i="1" dirty="0">
                    <a:latin typeface="Times New Roman" pitchFamily="18" charset="0"/>
                  </a:rPr>
                  <a:t>y</a:t>
                </a:r>
                <a:r>
                  <a:rPr lang="zh-CN" altLang="zh-CN" sz="2400" b="1" baseline="-25000" dirty="0">
                    <a:latin typeface="Times New Roman" pitchFamily="18" charset="0"/>
                  </a:rPr>
                  <a:t>1</a:t>
                </a:r>
                <a:r>
                  <a:rPr lang="zh-CN" altLang="zh-CN" sz="2800" b="1" i="1" dirty="0">
                    <a:latin typeface="Times New Roman" pitchFamily="18" charset="0"/>
                    <a:cs typeface="Times New Roman" pitchFamily="18" charset="0"/>
                  </a:rPr>
                  <a:t>x</a:t>
                </a:r>
                <a:r>
                  <a:rPr lang="zh-CN" altLang="zh-CN" sz="2800" b="1" dirty="0">
                    <a:latin typeface="Times New Roman" pitchFamily="18" charset="0"/>
                    <a:cs typeface="Times New Roman" pitchFamily="18" charset="0"/>
                  </a:rPr>
                  <a:t>*+</a:t>
                </a:r>
                <a:r>
                  <a:rPr lang="zh-CN" altLang="zh-CN" sz="2800" b="1" i="1" dirty="0">
                    <a:solidFill>
                      <a:srgbClr val="FF0000"/>
                    </a:solidFill>
                    <a:latin typeface="Times New Roman" pitchFamily="18" charset="0"/>
                    <a:cs typeface="Times New Roman" pitchFamily="18" charset="0"/>
                  </a:rPr>
                  <a:t>z</a:t>
                </a:r>
                <a:r>
                  <a:rPr lang="zh-CN" altLang="zh-CN" sz="2400" b="1" i="1" baseline="-25000" dirty="0">
                    <a:solidFill>
                      <a:srgbClr val="FF0000"/>
                    </a:solidFill>
                    <a:latin typeface="Times New Roman" pitchFamily="18" charset="0"/>
                    <a:cs typeface="Times New Roman" pitchFamily="18" charset="0"/>
                  </a:rPr>
                  <a:t>n</a:t>
                </a:r>
                <a:r>
                  <a:rPr lang="zh-CN" altLang="zh-CN" sz="2400" b="1" baseline="-25000" dirty="0">
                    <a:solidFill>
                      <a:srgbClr val="FF0000"/>
                    </a:solidFill>
                    <a:latin typeface="Times New Roman" pitchFamily="18" charset="0"/>
                    <a:cs typeface="Times New Roman" pitchFamily="18" charset="0"/>
                  </a:rPr>
                  <a:t>-1</a:t>
                </a:r>
                <a:r>
                  <a:rPr lang="zh-CN" altLang="zh-CN" sz="2800" b="1" dirty="0">
                    <a:latin typeface="Times New Roman" pitchFamily="18" charset="0"/>
                    <a:cs typeface="Times New Roman" pitchFamily="18" charset="0"/>
                  </a:rPr>
                  <a:t>)</a:t>
                </a:r>
                <a:endParaRPr lang="zh-CN" altLang="zh-CN" sz="2800" b="1" baseline="-25000" dirty="0">
                  <a:latin typeface="Times New Roman" pitchFamily="18" charset="0"/>
                </a:endParaRPr>
              </a:p>
            </p:txBody>
          </p:sp>
        </p:grpSp>
        <p:sp>
          <p:nvSpPr>
            <p:cNvPr id="19" name="Text Box 25"/>
            <p:cNvSpPr txBox="1">
              <a:spLocks noChangeArrowheads="1"/>
            </p:cNvSpPr>
            <p:nvPr/>
          </p:nvSpPr>
          <p:spPr bwMode="auto">
            <a:xfrm>
              <a:off x="0" y="883"/>
              <a:ext cx="385" cy="282"/>
            </a:xfrm>
            <a:prstGeom prst="rect">
              <a:avLst/>
            </a:prstGeom>
            <a:noFill/>
            <a:ln w="9525">
              <a:noFill/>
              <a:miter lim="800000"/>
              <a:headEnd/>
              <a:tailEnd/>
            </a:ln>
          </p:spPr>
          <p:txBody>
            <a:bodyPr vert="eaVert" wrap="none">
              <a:spAutoFit/>
            </a:bodyPr>
            <a:lstStyle/>
            <a:p>
              <a:r>
                <a:rPr lang="zh-CN" altLang="zh-CN" sz="2800" b="1">
                  <a:latin typeface="Times New Roman" pitchFamily="18" charset="0"/>
                </a:rPr>
                <a:t>…</a:t>
              </a:r>
            </a:p>
          </p:txBody>
        </p:sp>
      </p:grpSp>
      <p:sp>
        <p:nvSpPr>
          <p:cNvPr id="24" name="TextBox 23"/>
          <p:cNvSpPr txBox="1"/>
          <p:nvPr/>
        </p:nvSpPr>
        <p:spPr>
          <a:xfrm>
            <a:off x="4286248" y="71414"/>
            <a:ext cx="3929090" cy="523220"/>
          </a:xfrm>
          <a:prstGeom prst="rect">
            <a:avLst/>
          </a:prstGeom>
          <a:noFill/>
        </p:spPr>
        <p:txBody>
          <a:bodyPr wrap="square" rtlCol="0">
            <a:spAutoFit/>
          </a:bodyPr>
          <a:lstStyle/>
          <a:p>
            <a:r>
              <a:rPr lang="zh-CN" altLang="en-US" sz="2800" b="1" dirty="0" smtClean="0">
                <a:solidFill>
                  <a:srgbClr val="C00000"/>
                </a:solidFill>
                <a:latin typeface="方正舒体" pitchFamily="2" charset="-122"/>
                <a:ea typeface="方正舒体" pitchFamily="2" charset="-122"/>
              </a:rPr>
              <a:t>补充：经典</a:t>
            </a:r>
            <a:r>
              <a:rPr lang="en-US" altLang="zh-CN" sz="2800" b="1" dirty="0" smtClean="0">
                <a:solidFill>
                  <a:srgbClr val="C00000"/>
                </a:solidFill>
                <a:latin typeface="方正舒体" pitchFamily="2" charset="-122"/>
                <a:ea typeface="方正舒体" pitchFamily="2" charset="-122"/>
              </a:rPr>
              <a:t>Booth</a:t>
            </a:r>
            <a:r>
              <a:rPr lang="zh-CN" altLang="en-US" sz="2800" b="1" dirty="0" smtClean="0">
                <a:solidFill>
                  <a:srgbClr val="C00000"/>
                </a:solidFill>
                <a:latin typeface="方正舒体" pitchFamily="2" charset="-122"/>
                <a:ea typeface="方正舒体" pitchFamily="2" charset="-122"/>
              </a:rPr>
              <a:t>算法</a:t>
            </a:r>
            <a:endParaRPr lang="zh-CN" altLang="en-US" sz="2800" b="1" dirty="0">
              <a:solidFill>
                <a:srgbClr val="C00000"/>
              </a:solidFill>
              <a:latin typeface="方正舒体" pitchFamily="2" charset="-122"/>
              <a:ea typeface="方正舒体" pitchFamily="2" charset="-122"/>
            </a:endParaRPr>
          </a:p>
        </p:txBody>
      </p:sp>
      <p:sp>
        <p:nvSpPr>
          <p:cNvPr id="25" name="TextBox 24"/>
          <p:cNvSpPr txBox="1"/>
          <p:nvPr/>
        </p:nvSpPr>
        <p:spPr>
          <a:xfrm>
            <a:off x="5286380" y="5357826"/>
            <a:ext cx="2571768" cy="523220"/>
          </a:xfrm>
          <a:prstGeom prst="rect">
            <a:avLst/>
          </a:prstGeom>
          <a:noFill/>
        </p:spPr>
        <p:txBody>
          <a:bodyPr wrap="square" rtlCol="0">
            <a:spAutoFit/>
          </a:bodyPr>
          <a:lstStyle/>
          <a:p>
            <a:r>
              <a:rPr lang="en-US" altLang="zh-CN" sz="2800" b="1" dirty="0" smtClean="0">
                <a:solidFill>
                  <a:srgbClr val="FF0000"/>
                </a:solidFill>
              </a:rPr>
              <a:t>X*</a:t>
            </a:r>
            <a:r>
              <a:rPr lang="zh-CN" altLang="en-US" sz="2800" b="1" dirty="0" smtClean="0">
                <a:solidFill>
                  <a:srgbClr val="FF0000"/>
                </a:solidFill>
              </a:rPr>
              <a:t>表示展开项</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circle(in)">
                                      <p:cBhvr>
                                        <p:cTn id="42" dur="20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circle(in)">
                                      <p:cBhvr>
                                        <p:cTn id="47" dur="20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circle(in)">
                                      <p:cBhvr>
                                        <p:cTn id="52" dur="20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linds(horizontal)">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blinds(horizontal)">
                                      <p:cBhvr>
                                        <p:cTn id="6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10" grpId="0" autoUpdateAnimBg="0"/>
      <p:bldP spid="11" grpId="0" autoUpdateAnimBg="0"/>
      <p:bldP spid="12" grpId="0" autoUpdateAnimBg="0"/>
      <p:bldP spid="14" grpId="0"/>
      <p:bldP spid="15" grpId="0"/>
      <p:bldP spid="16" grpId="0"/>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5"/>
          <p:cNvSpPr txBox="1">
            <a:spLocks noChangeArrowheads="1"/>
          </p:cNvSpPr>
          <p:nvPr/>
        </p:nvSpPr>
        <p:spPr bwMode="auto">
          <a:xfrm>
            <a:off x="1208088" y="801706"/>
            <a:ext cx="5116512" cy="519112"/>
          </a:xfrm>
          <a:prstGeom prst="rect">
            <a:avLst/>
          </a:prstGeom>
          <a:noFill/>
          <a:ln w="9525">
            <a:noFill/>
            <a:miter lim="800000"/>
            <a:headEnd/>
            <a:tailEnd/>
          </a:ln>
        </p:spPr>
        <p:txBody>
          <a:bodyPr>
            <a:spAutoFit/>
          </a:bodyPr>
          <a:lstStyle/>
          <a:p>
            <a:r>
              <a:rPr lang="zh-CN" altLang="zh-CN" sz="2800" b="1" dirty="0">
                <a:latin typeface="Times New Roman" pitchFamily="18" charset="0"/>
              </a:rPr>
              <a:t>② </a:t>
            </a:r>
            <a:r>
              <a:rPr lang="zh-CN" sz="2800" b="1" dirty="0">
                <a:latin typeface="Times New Roman" pitchFamily="18" charset="0"/>
              </a:rPr>
              <a:t>被乘数任意，乘数为负</a:t>
            </a:r>
          </a:p>
        </p:txBody>
      </p:sp>
      <p:sp>
        <p:nvSpPr>
          <p:cNvPr id="3" name="TextBox 2"/>
          <p:cNvSpPr txBox="1">
            <a:spLocks noChangeArrowheads="1"/>
          </p:cNvSpPr>
          <p:nvPr/>
        </p:nvSpPr>
        <p:spPr bwMode="auto">
          <a:xfrm>
            <a:off x="1476375" y="1465281"/>
            <a:ext cx="1582738" cy="522287"/>
          </a:xfrm>
          <a:prstGeom prst="rect">
            <a:avLst/>
          </a:prstGeom>
          <a:noFill/>
          <a:ln w="9525">
            <a:noFill/>
            <a:miter lim="800000"/>
            <a:headEnd/>
            <a:tailEnd/>
          </a:ln>
        </p:spPr>
        <p:txBody>
          <a:bodyPr>
            <a:spAutoFit/>
          </a:bodyPr>
          <a:lstStyle/>
          <a:p>
            <a:r>
              <a:rPr lang="en-US" altLang="zh-CN" sz="2800" b="1">
                <a:latin typeface="宋体" charset="-122"/>
              </a:rPr>
              <a:t>[x]</a:t>
            </a:r>
            <a:r>
              <a:rPr lang="zh-CN" altLang="en-US" sz="2800" b="1" baseline="-25000">
                <a:latin typeface="宋体" charset="-122"/>
              </a:rPr>
              <a:t>补</a:t>
            </a:r>
            <a:r>
              <a:rPr lang="en-US" altLang="zh-CN" sz="2800" b="1">
                <a:latin typeface="宋体" charset="-122"/>
              </a:rPr>
              <a:t>=x</a:t>
            </a:r>
            <a:endParaRPr lang="zh-CN" altLang="en-US" sz="2800" b="1">
              <a:latin typeface="宋体" charset="-122"/>
            </a:endParaRPr>
          </a:p>
        </p:txBody>
      </p:sp>
      <p:sp>
        <p:nvSpPr>
          <p:cNvPr id="4" name="TextBox 3"/>
          <p:cNvSpPr txBox="1">
            <a:spLocks noChangeArrowheads="1"/>
          </p:cNvSpPr>
          <p:nvPr/>
        </p:nvSpPr>
        <p:spPr bwMode="auto">
          <a:xfrm>
            <a:off x="3078163" y="1484331"/>
            <a:ext cx="4733925" cy="522287"/>
          </a:xfrm>
          <a:prstGeom prst="rect">
            <a:avLst/>
          </a:prstGeom>
          <a:noFill/>
          <a:ln w="9525">
            <a:noFill/>
            <a:miter lim="800000"/>
            <a:headEnd/>
            <a:tailEnd/>
          </a:ln>
        </p:spPr>
        <p:txBody>
          <a:bodyPr>
            <a:spAutoFit/>
          </a:bodyPr>
          <a:lstStyle/>
          <a:p>
            <a:r>
              <a:rPr lang="en-US" altLang="zh-CN" sz="2800" b="1">
                <a:latin typeface="宋体" charset="-122"/>
              </a:rPr>
              <a:t>[y]</a:t>
            </a:r>
            <a:r>
              <a:rPr lang="zh-CN" altLang="en-US" sz="2800" b="1" baseline="-25000">
                <a:latin typeface="宋体" charset="-122"/>
              </a:rPr>
              <a:t>补</a:t>
            </a:r>
            <a:r>
              <a:rPr lang="en-US" altLang="zh-CN" sz="2800" b="1">
                <a:latin typeface="宋体" charset="-122"/>
              </a:rPr>
              <a:t>=2+y=1.y</a:t>
            </a:r>
            <a:r>
              <a:rPr lang="en-US" altLang="zh-CN" sz="2800" b="1" baseline="-25000">
                <a:latin typeface="宋体" charset="-122"/>
              </a:rPr>
              <a:t>1</a:t>
            </a:r>
            <a:r>
              <a:rPr lang="en-US" altLang="zh-CN" sz="2800" b="1">
                <a:latin typeface="宋体" charset="-122"/>
              </a:rPr>
              <a:t>y</a:t>
            </a:r>
            <a:r>
              <a:rPr lang="en-US" altLang="zh-CN" sz="2800" b="1" baseline="-25000">
                <a:latin typeface="宋体" charset="-122"/>
              </a:rPr>
              <a:t>2</a:t>
            </a:r>
            <a:r>
              <a:rPr lang="en-US" altLang="zh-CN" sz="2800" b="1">
                <a:latin typeface="宋体" charset="-122"/>
              </a:rPr>
              <a:t>…y</a:t>
            </a:r>
            <a:r>
              <a:rPr lang="en-US" altLang="zh-CN" sz="2800" b="1" baseline="-25000">
                <a:latin typeface="宋体" charset="-122"/>
              </a:rPr>
              <a:t>n</a:t>
            </a:r>
            <a:endParaRPr lang="zh-CN" altLang="en-US" sz="2800" b="1" baseline="-25000">
              <a:latin typeface="宋体" charset="-122"/>
            </a:endParaRPr>
          </a:p>
        </p:txBody>
      </p:sp>
      <p:sp>
        <p:nvSpPr>
          <p:cNvPr id="5" name="TextBox 4"/>
          <p:cNvSpPr txBox="1">
            <a:spLocks noChangeArrowheads="1"/>
          </p:cNvSpPr>
          <p:nvPr/>
        </p:nvSpPr>
        <p:spPr bwMode="auto">
          <a:xfrm>
            <a:off x="1547813" y="2184418"/>
            <a:ext cx="1871662" cy="523875"/>
          </a:xfrm>
          <a:prstGeom prst="rect">
            <a:avLst/>
          </a:prstGeom>
          <a:noFill/>
          <a:ln w="9525">
            <a:noFill/>
            <a:miter lim="800000"/>
            <a:headEnd/>
            <a:tailEnd/>
          </a:ln>
        </p:spPr>
        <p:txBody>
          <a:bodyPr>
            <a:spAutoFit/>
          </a:bodyPr>
          <a:lstStyle/>
          <a:p>
            <a:r>
              <a:rPr lang="en-US" altLang="zh-CN" sz="2800" b="1" dirty="0">
                <a:solidFill>
                  <a:srgbClr val="FF0000"/>
                </a:solidFill>
                <a:latin typeface="宋体" charset="-122"/>
              </a:rPr>
              <a:t>Y=[y]</a:t>
            </a:r>
            <a:r>
              <a:rPr lang="zh-CN" altLang="en-US" sz="2800" b="1" baseline="-25000" dirty="0">
                <a:solidFill>
                  <a:srgbClr val="FF0000"/>
                </a:solidFill>
                <a:latin typeface="宋体" charset="-122"/>
              </a:rPr>
              <a:t>补</a:t>
            </a:r>
            <a:r>
              <a:rPr lang="en-US" altLang="zh-CN" sz="2800" b="1" dirty="0">
                <a:solidFill>
                  <a:srgbClr val="FF0000"/>
                </a:solidFill>
                <a:latin typeface="宋体" charset="-122"/>
              </a:rPr>
              <a:t>-2</a:t>
            </a:r>
            <a:endParaRPr lang="zh-CN" altLang="en-US" sz="2800" b="1" dirty="0">
              <a:solidFill>
                <a:srgbClr val="FF0000"/>
              </a:solidFill>
              <a:latin typeface="宋体" charset="-122"/>
            </a:endParaRPr>
          </a:p>
        </p:txBody>
      </p:sp>
      <p:sp>
        <p:nvSpPr>
          <p:cNvPr id="6" name="TextBox 5"/>
          <p:cNvSpPr txBox="1">
            <a:spLocks noChangeArrowheads="1"/>
          </p:cNvSpPr>
          <p:nvPr/>
        </p:nvSpPr>
        <p:spPr bwMode="auto">
          <a:xfrm>
            <a:off x="3276600" y="2255856"/>
            <a:ext cx="4319588" cy="461962"/>
          </a:xfrm>
          <a:prstGeom prst="rect">
            <a:avLst/>
          </a:prstGeom>
          <a:noFill/>
          <a:ln w="9525">
            <a:noFill/>
            <a:miter lim="800000"/>
            <a:headEnd/>
            <a:tailEnd/>
          </a:ln>
        </p:spPr>
        <p:txBody>
          <a:bodyPr>
            <a:spAutoFit/>
          </a:bodyPr>
          <a:lstStyle/>
          <a:p>
            <a:r>
              <a:rPr lang="en-US" altLang="zh-CN" sz="2400" b="1" dirty="0">
                <a:latin typeface="宋体" charset="-122"/>
              </a:rPr>
              <a:t>=</a:t>
            </a:r>
            <a:r>
              <a:rPr lang="en-US" altLang="zh-CN" sz="2400" b="1" dirty="0">
                <a:solidFill>
                  <a:srgbClr val="FF0000"/>
                </a:solidFill>
                <a:latin typeface="宋体" charset="-122"/>
              </a:rPr>
              <a:t>1.y</a:t>
            </a:r>
            <a:r>
              <a:rPr lang="en-US" altLang="zh-CN" sz="2400" b="1" baseline="-25000" dirty="0">
                <a:solidFill>
                  <a:srgbClr val="FF0000"/>
                </a:solidFill>
                <a:latin typeface="宋体" charset="-122"/>
              </a:rPr>
              <a:t>1</a:t>
            </a:r>
            <a:r>
              <a:rPr lang="en-US" altLang="zh-CN" sz="2400" b="1" dirty="0">
                <a:solidFill>
                  <a:srgbClr val="FF0000"/>
                </a:solidFill>
                <a:latin typeface="宋体" charset="-122"/>
              </a:rPr>
              <a:t>y</a:t>
            </a:r>
            <a:r>
              <a:rPr lang="en-US" altLang="zh-CN" sz="2400" b="1" baseline="-25000" dirty="0">
                <a:solidFill>
                  <a:srgbClr val="FF0000"/>
                </a:solidFill>
                <a:latin typeface="宋体" charset="-122"/>
              </a:rPr>
              <a:t>2</a:t>
            </a:r>
            <a:r>
              <a:rPr lang="en-US" altLang="zh-CN" sz="2400" b="1" dirty="0">
                <a:solidFill>
                  <a:srgbClr val="FF0000"/>
                </a:solidFill>
                <a:latin typeface="宋体" charset="-122"/>
              </a:rPr>
              <a:t>…y</a:t>
            </a:r>
            <a:r>
              <a:rPr lang="en-US" altLang="zh-CN" sz="2400" b="1" baseline="-25000" dirty="0">
                <a:solidFill>
                  <a:srgbClr val="FF0000"/>
                </a:solidFill>
                <a:latin typeface="宋体" charset="-122"/>
              </a:rPr>
              <a:t>n</a:t>
            </a:r>
            <a:r>
              <a:rPr lang="en-US" altLang="zh-CN" sz="2400" b="1" dirty="0">
                <a:solidFill>
                  <a:srgbClr val="FF0000"/>
                </a:solidFill>
                <a:latin typeface="宋体" charset="-122"/>
              </a:rPr>
              <a:t>-2= 0.y</a:t>
            </a:r>
            <a:r>
              <a:rPr lang="en-US" altLang="zh-CN" sz="2400" b="1" baseline="-25000" dirty="0">
                <a:solidFill>
                  <a:srgbClr val="FF0000"/>
                </a:solidFill>
                <a:latin typeface="宋体" charset="-122"/>
              </a:rPr>
              <a:t>1</a:t>
            </a:r>
            <a:r>
              <a:rPr lang="en-US" altLang="zh-CN" sz="2400" b="1" dirty="0">
                <a:solidFill>
                  <a:srgbClr val="FF0000"/>
                </a:solidFill>
                <a:latin typeface="宋体" charset="-122"/>
              </a:rPr>
              <a:t>y</a:t>
            </a:r>
            <a:r>
              <a:rPr lang="en-US" altLang="zh-CN" sz="2400" b="1" baseline="-25000" dirty="0">
                <a:solidFill>
                  <a:srgbClr val="FF0000"/>
                </a:solidFill>
                <a:latin typeface="宋体" charset="-122"/>
              </a:rPr>
              <a:t>2</a:t>
            </a:r>
            <a:r>
              <a:rPr lang="en-US" altLang="zh-CN" sz="2400" b="1" dirty="0">
                <a:solidFill>
                  <a:srgbClr val="FF0000"/>
                </a:solidFill>
                <a:latin typeface="宋体" charset="-122"/>
              </a:rPr>
              <a:t>…y</a:t>
            </a:r>
            <a:r>
              <a:rPr lang="en-US" altLang="zh-CN" sz="2400" b="1" baseline="-25000" dirty="0">
                <a:solidFill>
                  <a:srgbClr val="FF0000"/>
                </a:solidFill>
                <a:latin typeface="宋体" charset="-122"/>
              </a:rPr>
              <a:t>n</a:t>
            </a:r>
            <a:r>
              <a:rPr lang="en-US" altLang="zh-CN" sz="2400" b="1" dirty="0">
                <a:solidFill>
                  <a:srgbClr val="FF0000"/>
                </a:solidFill>
                <a:latin typeface="宋体" charset="-122"/>
              </a:rPr>
              <a:t>-1</a:t>
            </a:r>
            <a:endParaRPr lang="zh-CN" altLang="en-US" sz="2400" b="1" dirty="0">
              <a:solidFill>
                <a:srgbClr val="FF0000"/>
              </a:solidFill>
              <a:latin typeface="宋体" charset="-122"/>
            </a:endParaRPr>
          </a:p>
        </p:txBody>
      </p:sp>
      <p:sp>
        <p:nvSpPr>
          <p:cNvPr id="7" name="TextBox 6"/>
          <p:cNvSpPr txBox="1">
            <a:spLocks noChangeArrowheads="1"/>
          </p:cNvSpPr>
          <p:nvPr/>
        </p:nvSpPr>
        <p:spPr bwMode="auto">
          <a:xfrm>
            <a:off x="1547813" y="2905143"/>
            <a:ext cx="5832475" cy="461963"/>
          </a:xfrm>
          <a:prstGeom prst="rect">
            <a:avLst/>
          </a:prstGeom>
          <a:noFill/>
          <a:ln w="9525">
            <a:noFill/>
            <a:miter lim="800000"/>
            <a:headEnd/>
            <a:tailEnd/>
          </a:ln>
        </p:spPr>
        <p:txBody>
          <a:bodyPr>
            <a:spAutoFit/>
          </a:bodyPr>
          <a:lstStyle/>
          <a:p>
            <a:r>
              <a:rPr lang="en-US" altLang="zh-CN" sz="2400" b="1">
                <a:latin typeface="宋体" charset="-122"/>
              </a:rPr>
              <a:t>x.y=x(0.y</a:t>
            </a:r>
            <a:r>
              <a:rPr lang="en-US" altLang="zh-CN" sz="2400" b="1" baseline="-25000">
                <a:latin typeface="宋体" charset="-122"/>
              </a:rPr>
              <a:t>1</a:t>
            </a:r>
            <a:r>
              <a:rPr lang="en-US" altLang="zh-CN" sz="2400" b="1">
                <a:latin typeface="宋体" charset="-122"/>
              </a:rPr>
              <a:t>y</a:t>
            </a:r>
            <a:r>
              <a:rPr lang="en-US" altLang="zh-CN" sz="2400" b="1" baseline="-25000">
                <a:latin typeface="宋体" charset="-122"/>
              </a:rPr>
              <a:t>2</a:t>
            </a:r>
            <a:r>
              <a:rPr lang="en-US" altLang="zh-CN" sz="2400" b="1">
                <a:latin typeface="宋体" charset="-122"/>
              </a:rPr>
              <a:t>…y</a:t>
            </a:r>
            <a:r>
              <a:rPr lang="en-US" altLang="zh-CN" sz="2400" b="1" baseline="-25000">
                <a:latin typeface="宋体" charset="-122"/>
              </a:rPr>
              <a:t>n</a:t>
            </a:r>
            <a:r>
              <a:rPr lang="en-US" altLang="zh-CN" sz="2400" b="1">
                <a:latin typeface="宋体" charset="-122"/>
              </a:rPr>
              <a:t>-1)=x(0.y</a:t>
            </a:r>
            <a:r>
              <a:rPr lang="en-US" altLang="zh-CN" sz="2400" b="1" baseline="-25000">
                <a:latin typeface="宋体" charset="-122"/>
              </a:rPr>
              <a:t>1</a:t>
            </a:r>
            <a:r>
              <a:rPr lang="en-US" altLang="zh-CN" sz="2400" b="1">
                <a:latin typeface="宋体" charset="-122"/>
              </a:rPr>
              <a:t>y</a:t>
            </a:r>
            <a:r>
              <a:rPr lang="en-US" altLang="zh-CN" sz="2400" b="1" baseline="-25000">
                <a:latin typeface="宋体" charset="-122"/>
              </a:rPr>
              <a:t>2</a:t>
            </a:r>
            <a:r>
              <a:rPr lang="en-US" altLang="zh-CN" sz="2400" b="1">
                <a:latin typeface="宋体" charset="-122"/>
              </a:rPr>
              <a:t>…y</a:t>
            </a:r>
            <a:r>
              <a:rPr lang="en-US" altLang="zh-CN" sz="2400" b="1" baseline="-25000">
                <a:latin typeface="宋体" charset="-122"/>
              </a:rPr>
              <a:t>n</a:t>
            </a:r>
            <a:r>
              <a:rPr lang="en-US" altLang="zh-CN" sz="2400" b="1">
                <a:latin typeface="宋体" charset="-122"/>
              </a:rPr>
              <a:t>)-x</a:t>
            </a:r>
            <a:endParaRPr lang="zh-CN" altLang="en-US" sz="2400" b="1">
              <a:latin typeface="宋体" charset="-122"/>
            </a:endParaRPr>
          </a:p>
        </p:txBody>
      </p:sp>
      <p:sp>
        <p:nvSpPr>
          <p:cNvPr id="8" name="TextBox 7"/>
          <p:cNvSpPr txBox="1">
            <a:spLocks noChangeArrowheads="1"/>
          </p:cNvSpPr>
          <p:nvPr/>
        </p:nvSpPr>
        <p:spPr bwMode="auto">
          <a:xfrm>
            <a:off x="1547813" y="3481406"/>
            <a:ext cx="5832475" cy="460375"/>
          </a:xfrm>
          <a:prstGeom prst="rect">
            <a:avLst/>
          </a:prstGeom>
          <a:noFill/>
          <a:ln w="9525">
            <a:noFill/>
            <a:miter lim="800000"/>
            <a:headEnd/>
            <a:tailEnd/>
          </a:ln>
        </p:spPr>
        <p:txBody>
          <a:bodyPr>
            <a:spAutoFit/>
          </a:bodyPr>
          <a:lstStyle/>
          <a:p>
            <a:r>
              <a:rPr lang="en-US" altLang="zh-CN" sz="2400" b="1">
                <a:latin typeface="宋体" charset="-122"/>
              </a:rPr>
              <a:t>[x.y]</a:t>
            </a:r>
            <a:r>
              <a:rPr lang="zh-CN" altLang="en-US" sz="2400" b="1" baseline="-25000">
                <a:latin typeface="宋体" charset="-122"/>
              </a:rPr>
              <a:t>补</a:t>
            </a:r>
            <a:r>
              <a:rPr lang="en-US" altLang="zh-CN" sz="2400" b="1">
                <a:latin typeface="宋体" charset="-122"/>
              </a:rPr>
              <a:t>=[x(0.y</a:t>
            </a:r>
            <a:r>
              <a:rPr lang="en-US" altLang="zh-CN" sz="2400" b="1" baseline="-25000">
                <a:latin typeface="宋体" charset="-122"/>
              </a:rPr>
              <a:t>1</a:t>
            </a:r>
            <a:r>
              <a:rPr lang="en-US" altLang="zh-CN" sz="2400" b="1">
                <a:latin typeface="宋体" charset="-122"/>
              </a:rPr>
              <a:t>y</a:t>
            </a:r>
            <a:r>
              <a:rPr lang="en-US" altLang="zh-CN" sz="2400" b="1" baseline="-25000">
                <a:latin typeface="宋体" charset="-122"/>
              </a:rPr>
              <a:t>2</a:t>
            </a:r>
            <a:r>
              <a:rPr lang="en-US" altLang="zh-CN" sz="2400" b="1">
                <a:latin typeface="宋体" charset="-122"/>
              </a:rPr>
              <a:t>…y</a:t>
            </a:r>
            <a:r>
              <a:rPr lang="en-US" altLang="zh-CN" sz="2400" b="1" baseline="-25000">
                <a:latin typeface="宋体" charset="-122"/>
              </a:rPr>
              <a:t>n</a:t>
            </a:r>
            <a:r>
              <a:rPr lang="en-US" altLang="zh-CN" sz="2400" b="1">
                <a:latin typeface="宋体" charset="-122"/>
              </a:rPr>
              <a:t>)]</a:t>
            </a:r>
            <a:r>
              <a:rPr lang="zh-CN" altLang="en-US" sz="2400" b="1" baseline="-25000">
                <a:latin typeface="宋体" charset="-122"/>
              </a:rPr>
              <a:t>补</a:t>
            </a:r>
            <a:r>
              <a:rPr lang="en-US" altLang="zh-CN" sz="2400" b="1">
                <a:latin typeface="宋体" charset="-122"/>
              </a:rPr>
              <a:t>+[-x]</a:t>
            </a:r>
            <a:r>
              <a:rPr lang="zh-CN" altLang="en-US" sz="2400" b="1" baseline="-25000">
                <a:latin typeface="宋体" charset="-122"/>
              </a:rPr>
              <a:t>补</a:t>
            </a:r>
          </a:p>
        </p:txBody>
      </p:sp>
      <p:sp>
        <p:nvSpPr>
          <p:cNvPr id="9" name="椭圆 8"/>
          <p:cNvSpPr>
            <a:spLocks noChangeArrowheads="1"/>
          </p:cNvSpPr>
          <p:nvPr/>
        </p:nvSpPr>
        <p:spPr bwMode="auto">
          <a:xfrm>
            <a:off x="5148263" y="3481406"/>
            <a:ext cx="1081087" cy="503237"/>
          </a:xfrm>
          <a:prstGeom prst="ellipse">
            <a:avLst/>
          </a:prstGeom>
          <a:noFill/>
          <a:ln w="19050" algn="ctr">
            <a:solidFill>
              <a:srgbClr val="FF0000"/>
            </a:solidFill>
            <a:round/>
            <a:headEnd/>
            <a:tailEnd/>
          </a:ln>
        </p:spPr>
        <p:txBody>
          <a:bodyPr/>
          <a:lstStyle/>
          <a:p>
            <a:endParaRPr lang="zh-CN" altLang="en-US"/>
          </a:p>
        </p:txBody>
      </p:sp>
      <p:sp>
        <p:nvSpPr>
          <p:cNvPr id="10" name="TextBox 9"/>
          <p:cNvSpPr txBox="1">
            <a:spLocks noChangeArrowheads="1"/>
          </p:cNvSpPr>
          <p:nvPr/>
        </p:nvSpPr>
        <p:spPr bwMode="auto">
          <a:xfrm>
            <a:off x="1476375" y="4200543"/>
            <a:ext cx="6804025" cy="461963"/>
          </a:xfrm>
          <a:prstGeom prst="rect">
            <a:avLst/>
          </a:prstGeom>
          <a:noFill/>
          <a:ln w="9525">
            <a:noFill/>
            <a:miter lim="800000"/>
            <a:headEnd/>
            <a:tailEnd/>
          </a:ln>
        </p:spPr>
        <p:txBody>
          <a:bodyPr>
            <a:spAutoFit/>
          </a:bodyPr>
          <a:lstStyle/>
          <a:p>
            <a:r>
              <a:rPr lang="zh-CN" altLang="en-US" sz="2400" b="1">
                <a:solidFill>
                  <a:srgbClr val="FF0000"/>
                </a:solidFill>
                <a:latin typeface="宋体" charset="-122"/>
              </a:rPr>
              <a:t>与</a:t>
            </a:r>
            <a:r>
              <a:rPr lang="zh-CN" altLang="zh-CN" sz="2400" b="1">
                <a:solidFill>
                  <a:srgbClr val="FF0000"/>
                </a:solidFill>
                <a:latin typeface="宋体" charset="-122"/>
              </a:rPr>
              <a:t>①</a:t>
            </a:r>
            <a:r>
              <a:rPr lang="zh-CN" altLang="en-US" sz="2400" b="1">
                <a:solidFill>
                  <a:srgbClr val="FF0000"/>
                </a:solidFill>
                <a:latin typeface="宋体" charset="-122"/>
              </a:rPr>
              <a:t>对照，当乘数为负数时需加</a:t>
            </a:r>
            <a:r>
              <a:rPr lang="en-US" altLang="zh-CN" sz="2400" b="1">
                <a:solidFill>
                  <a:srgbClr val="FF0000"/>
                </a:solidFill>
                <a:latin typeface="宋体" charset="-122"/>
              </a:rPr>
              <a:t>[-x]</a:t>
            </a:r>
            <a:r>
              <a:rPr lang="zh-CN" altLang="en-US" sz="2400" b="1">
                <a:solidFill>
                  <a:srgbClr val="FF0000"/>
                </a:solidFill>
                <a:latin typeface="宋体" charset="-122"/>
              </a:rPr>
              <a:t>补进行校正</a:t>
            </a:r>
            <a:endParaRPr lang="zh-CN" altLang="en-US" sz="2400">
              <a:solidFill>
                <a:srgbClr val="FF0000"/>
              </a:solidFill>
              <a:latin typeface="宋体" charset="-122"/>
            </a:endParaRPr>
          </a:p>
        </p:txBody>
      </p:sp>
      <p:sp>
        <p:nvSpPr>
          <p:cNvPr id="11" name="TextBox 10"/>
          <p:cNvSpPr txBox="1">
            <a:spLocks noChangeArrowheads="1"/>
          </p:cNvSpPr>
          <p:nvPr/>
        </p:nvSpPr>
        <p:spPr bwMode="auto">
          <a:xfrm>
            <a:off x="1476375" y="4921268"/>
            <a:ext cx="5832475" cy="461963"/>
          </a:xfrm>
          <a:prstGeom prst="rect">
            <a:avLst/>
          </a:prstGeom>
          <a:noFill/>
          <a:ln w="9525">
            <a:noFill/>
            <a:miter lim="800000"/>
            <a:headEnd/>
            <a:tailEnd/>
          </a:ln>
        </p:spPr>
        <p:txBody>
          <a:bodyPr>
            <a:spAutoFit/>
          </a:bodyPr>
          <a:lstStyle/>
          <a:p>
            <a:r>
              <a:rPr lang="en-US" altLang="zh-CN" sz="2400" b="1">
                <a:latin typeface="宋体" charset="-122"/>
              </a:rPr>
              <a:t>[x.y]</a:t>
            </a:r>
            <a:r>
              <a:rPr lang="zh-CN" altLang="en-US" sz="2400" b="1" baseline="-25000">
                <a:latin typeface="宋体" charset="-122"/>
              </a:rPr>
              <a:t>补</a:t>
            </a:r>
            <a:r>
              <a:rPr lang="en-US" altLang="zh-CN" sz="2400" b="1">
                <a:latin typeface="宋体" charset="-122"/>
              </a:rPr>
              <a:t>=[x(0.y</a:t>
            </a:r>
            <a:r>
              <a:rPr lang="en-US" altLang="zh-CN" sz="2400" b="1" baseline="-25000">
                <a:latin typeface="宋体" charset="-122"/>
              </a:rPr>
              <a:t>1</a:t>
            </a:r>
            <a:r>
              <a:rPr lang="en-US" altLang="zh-CN" sz="2400" b="1">
                <a:latin typeface="宋体" charset="-122"/>
              </a:rPr>
              <a:t>y</a:t>
            </a:r>
            <a:r>
              <a:rPr lang="en-US" altLang="zh-CN" sz="2400" b="1" baseline="-25000">
                <a:latin typeface="宋体" charset="-122"/>
              </a:rPr>
              <a:t>2</a:t>
            </a:r>
            <a:r>
              <a:rPr lang="en-US" altLang="zh-CN" sz="2400" b="1">
                <a:latin typeface="宋体" charset="-122"/>
              </a:rPr>
              <a:t>…y</a:t>
            </a:r>
            <a:r>
              <a:rPr lang="en-US" altLang="zh-CN" sz="2400" b="1" baseline="-25000">
                <a:latin typeface="宋体" charset="-122"/>
              </a:rPr>
              <a:t>n</a:t>
            </a:r>
            <a:r>
              <a:rPr lang="en-US" altLang="zh-CN" sz="2400" b="1">
                <a:latin typeface="宋体" charset="-122"/>
              </a:rPr>
              <a:t>-1)]</a:t>
            </a:r>
            <a:r>
              <a:rPr lang="zh-CN" altLang="en-US" sz="2400" b="1" baseline="-25000">
                <a:latin typeface="宋体" charset="-122"/>
              </a:rPr>
              <a:t>补</a:t>
            </a:r>
            <a:r>
              <a:rPr lang="en-US" altLang="zh-CN" sz="2400" b="1">
                <a:latin typeface="宋体" charset="-122"/>
              </a:rPr>
              <a:t>+[-x]</a:t>
            </a:r>
            <a:r>
              <a:rPr lang="zh-CN" altLang="en-US" sz="2400" b="1" baseline="-25000">
                <a:latin typeface="宋体" charset="-122"/>
              </a:rPr>
              <a:t>补</a:t>
            </a:r>
          </a:p>
        </p:txBody>
      </p:sp>
      <p:sp>
        <p:nvSpPr>
          <p:cNvPr id="12" name="TextBox 11"/>
          <p:cNvSpPr txBox="1">
            <a:spLocks noChangeArrowheads="1"/>
          </p:cNvSpPr>
          <p:nvPr/>
        </p:nvSpPr>
        <p:spPr bwMode="auto">
          <a:xfrm>
            <a:off x="1476375" y="5611831"/>
            <a:ext cx="5832475" cy="460375"/>
          </a:xfrm>
          <a:prstGeom prst="rect">
            <a:avLst/>
          </a:prstGeom>
          <a:noFill/>
          <a:ln w="9525">
            <a:noFill/>
            <a:miter lim="800000"/>
            <a:headEnd/>
            <a:tailEnd/>
          </a:ln>
        </p:spPr>
        <p:txBody>
          <a:bodyPr>
            <a:spAutoFit/>
          </a:bodyPr>
          <a:lstStyle/>
          <a:p>
            <a:r>
              <a:rPr lang="en-US" altLang="zh-CN" sz="2400" b="1">
                <a:latin typeface="宋体" charset="-122"/>
              </a:rPr>
              <a:t>[x.y]</a:t>
            </a:r>
            <a:r>
              <a:rPr lang="zh-CN" altLang="en-US" sz="2400" b="1" baseline="-25000">
                <a:latin typeface="宋体" charset="-122"/>
              </a:rPr>
              <a:t>补</a:t>
            </a:r>
            <a:r>
              <a:rPr lang="en-US" altLang="zh-CN" sz="2400" b="1">
                <a:latin typeface="宋体" charset="-122"/>
              </a:rPr>
              <a:t>=[x(0.y</a:t>
            </a:r>
            <a:r>
              <a:rPr lang="en-US" altLang="zh-CN" sz="2400" b="1" baseline="-25000">
                <a:latin typeface="宋体" charset="-122"/>
              </a:rPr>
              <a:t>1</a:t>
            </a:r>
            <a:r>
              <a:rPr lang="en-US" altLang="zh-CN" sz="2400" b="1">
                <a:latin typeface="宋体" charset="-122"/>
              </a:rPr>
              <a:t>y</a:t>
            </a:r>
            <a:r>
              <a:rPr lang="en-US" altLang="zh-CN" sz="2400" b="1" baseline="-25000">
                <a:latin typeface="宋体" charset="-122"/>
              </a:rPr>
              <a:t>2</a:t>
            </a:r>
            <a:r>
              <a:rPr lang="en-US" altLang="zh-CN" sz="2400" b="1">
                <a:latin typeface="宋体" charset="-122"/>
              </a:rPr>
              <a:t>…y</a:t>
            </a:r>
            <a:r>
              <a:rPr lang="en-US" altLang="zh-CN" sz="2400" b="1" baseline="-25000">
                <a:latin typeface="宋体" charset="-122"/>
              </a:rPr>
              <a:t>n</a:t>
            </a:r>
            <a:r>
              <a:rPr lang="en-US" altLang="zh-CN" sz="2400" b="1">
                <a:latin typeface="宋体" charset="-122"/>
              </a:rPr>
              <a:t>-1)]</a:t>
            </a:r>
            <a:r>
              <a:rPr lang="zh-CN" altLang="en-US" sz="2400" b="1" baseline="-25000">
                <a:latin typeface="宋体" charset="-122"/>
              </a:rPr>
              <a:t>补</a:t>
            </a:r>
            <a:r>
              <a:rPr lang="en-US" altLang="zh-CN" sz="2400" b="1">
                <a:latin typeface="宋体" charset="-122"/>
              </a:rPr>
              <a:t>-[x]</a:t>
            </a:r>
            <a:r>
              <a:rPr lang="zh-CN" altLang="en-US" sz="2400" b="1" baseline="-25000">
                <a:latin typeface="宋体" charset="-122"/>
              </a:rPr>
              <a:t>补</a:t>
            </a:r>
            <a:r>
              <a:rPr lang="en-US" altLang="zh-CN" sz="2400" b="1">
                <a:latin typeface="宋体" charset="-122"/>
              </a:rPr>
              <a:t>.y</a:t>
            </a:r>
            <a:r>
              <a:rPr lang="en-US" altLang="zh-CN" sz="2400" b="1" baseline="-25000">
                <a:latin typeface="宋体" charset="-122"/>
              </a:rPr>
              <a:t>0</a:t>
            </a:r>
            <a:endParaRPr lang="zh-CN" altLang="en-US" sz="2400" b="1" baseline="-25000">
              <a:latin typeface="宋体" charset="-122"/>
            </a:endParaRPr>
          </a:p>
        </p:txBody>
      </p:sp>
      <p:sp>
        <p:nvSpPr>
          <p:cNvPr id="14" name="TextBox 13"/>
          <p:cNvSpPr txBox="1"/>
          <p:nvPr/>
        </p:nvSpPr>
        <p:spPr>
          <a:xfrm>
            <a:off x="4286248" y="71414"/>
            <a:ext cx="3929090" cy="523220"/>
          </a:xfrm>
          <a:prstGeom prst="rect">
            <a:avLst/>
          </a:prstGeom>
          <a:noFill/>
        </p:spPr>
        <p:txBody>
          <a:bodyPr wrap="square" rtlCol="0">
            <a:spAutoFit/>
          </a:bodyPr>
          <a:lstStyle/>
          <a:p>
            <a:r>
              <a:rPr lang="zh-CN" altLang="en-US" sz="2800" b="1" dirty="0" smtClean="0">
                <a:solidFill>
                  <a:srgbClr val="C00000"/>
                </a:solidFill>
                <a:latin typeface="方正舒体" pitchFamily="2" charset="-122"/>
                <a:ea typeface="方正舒体" pitchFamily="2" charset="-122"/>
              </a:rPr>
              <a:t>补充：经典</a:t>
            </a:r>
            <a:r>
              <a:rPr lang="en-US" altLang="zh-CN" sz="2800" b="1" dirty="0" smtClean="0">
                <a:solidFill>
                  <a:srgbClr val="C00000"/>
                </a:solidFill>
                <a:latin typeface="方正舒体" pitchFamily="2" charset="-122"/>
                <a:ea typeface="方正舒体" pitchFamily="2" charset="-122"/>
              </a:rPr>
              <a:t>Booth</a:t>
            </a:r>
            <a:r>
              <a:rPr lang="zh-CN" altLang="en-US" sz="2800" b="1" dirty="0" smtClean="0">
                <a:solidFill>
                  <a:srgbClr val="C00000"/>
                </a:solidFill>
                <a:latin typeface="方正舒体" pitchFamily="2" charset="-122"/>
                <a:ea typeface="方正舒体" pitchFamily="2" charset="-122"/>
              </a:rPr>
              <a:t>算法</a:t>
            </a:r>
            <a:endParaRPr lang="zh-CN" altLang="en-US" sz="2800" b="1" dirty="0">
              <a:solidFill>
                <a:srgbClr val="C00000"/>
              </a:solidFill>
              <a:latin typeface="方正舒体" pitchFamily="2" charset="-122"/>
              <a:ea typeface="方正舒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ircle(in)">
                                      <p:cBhvr>
                                        <p:cTn id="32" dur="2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circle(in)">
                                      <p:cBhvr>
                                        <p:cTn id="37" dur="20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circle(in)">
                                      <p:cBhvr>
                                        <p:cTn id="42" dur="20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circle(in)">
                                      <p:cBhvr>
                                        <p:cTn id="51" dur="20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circle(in)">
                                      <p:cBhvr>
                                        <p:cTn id="56"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P spid="4" grpId="0"/>
      <p:bldP spid="5" grpId="0"/>
      <p:bldP spid="6" grpId="0"/>
      <p:bldP spid="7" grpId="0"/>
      <p:bldP spid="8" grpId="0"/>
      <p:bldP spid="9" grpId="0" animBg="1"/>
      <p:bldP spid="10" grpId="0"/>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Box 2"/>
          <p:cNvSpPr txBox="1">
            <a:spLocks noChangeArrowheads="1"/>
          </p:cNvSpPr>
          <p:nvPr/>
        </p:nvSpPr>
        <p:spPr bwMode="auto">
          <a:xfrm>
            <a:off x="669925" y="495325"/>
            <a:ext cx="3825875" cy="641350"/>
          </a:xfrm>
          <a:prstGeom prst="rect">
            <a:avLst/>
          </a:prstGeom>
          <a:noFill/>
          <a:ln w="9525">
            <a:noFill/>
            <a:miter lim="800000"/>
            <a:headEnd/>
            <a:tailEnd/>
          </a:ln>
        </p:spPr>
        <p:txBody>
          <a:bodyPr>
            <a:spAutoFit/>
          </a:bodyPr>
          <a:lstStyle/>
          <a:p>
            <a:r>
              <a:rPr lang="zh-CN" altLang="zh-CN" sz="3600" b="1">
                <a:latin typeface="Times New Roman" pitchFamily="18" charset="0"/>
              </a:rPr>
              <a:t>③ Booth </a:t>
            </a:r>
            <a:r>
              <a:rPr lang="zh-CN" sz="3600" b="1">
                <a:latin typeface="Times New Roman" pitchFamily="18" charset="0"/>
              </a:rPr>
              <a:t>算法</a:t>
            </a:r>
          </a:p>
        </p:txBody>
      </p:sp>
      <p:sp>
        <p:nvSpPr>
          <p:cNvPr id="44" name="Text Box 3"/>
          <p:cNvSpPr txBox="1">
            <a:spLocks noChangeArrowheads="1"/>
          </p:cNvSpPr>
          <p:nvPr/>
        </p:nvSpPr>
        <p:spPr bwMode="auto">
          <a:xfrm>
            <a:off x="3429000" y="541363"/>
            <a:ext cx="5030788" cy="519112"/>
          </a:xfrm>
          <a:prstGeom prst="rect">
            <a:avLst/>
          </a:prstGeom>
          <a:noFill/>
          <a:ln w="9525">
            <a:noFill/>
            <a:miter lim="800000"/>
            <a:headEnd/>
            <a:tailEnd/>
          </a:ln>
        </p:spPr>
        <p:txBody>
          <a:bodyPr>
            <a:spAutoFit/>
          </a:bodyPr>
          <a:lstStyle/>
          <a:p>
            <a:r>
              <a:rPr lang="zh-CN" sz="2800" b="1">
                <a:latin typeface="Times New Roman" pitchFamily="18" charset="0"/>
              </a:rPr>
              <a:t>（被乘数、乘数符号任意）</a:t>
            </a:r>
          </a:p>
        </p:txBody>
      </p:sp>
      <p:grpSp>
        <p:nvGrpSpPr>
          <p:cNvPr id="45" name="Group 4"/>
          <p:cNvGrpSpPr>
            <a:grpSpLocks/>
          </p:cNvGrpSpPr>
          <p:nvPr/>
        </p:nvGrpSpPr>
        <p:grpSpPr bwMode="auto">
          <a:xfrm>
            <a:off x="381000" y="1212875"/>
            <a:ext cx="8007350" cy="595313"/>
            <a:chOff x="0" y="0"/>
            <a:chExt cx="5044" cy="375"/>
          </a:xfrm>
        </p:grpSpPr>
        <p:sp>
          <p:nvSpPr>
            <p:cNvPr id="46" name="Text Box 5"/>
            <p:cNvSpPr txBox="1">
              <a:spLocks noChangeArrowheads="1"/>
            </p:cNvSpPr>
            <p:nvPr/>
          </p:nvSpPr>
          <p:spPr bwMode="auto">
            <a:xfrm>
              <a:off x="0" y="48"/>
              <a:ext cx="5044" cy="327"/>
            </a:xfrm>
            <a:prstGeom prst="rect">
              <a:avLst/>
            </a:prstGeom>
            <a:noFill/>
            <a:ln w="9525">
              <a:noFill/>
              <a:miter lim="800000"/>
              <a:headEnd/>
              <a:tailEnd/>
            </a:ln>
          </p:spPr>
          <p:txBody>
            <a:bodyPr>
              <a:spAutoFit/>
            </a:bodyPr>
            <a:lstStyle/>
            <a:p>
              <a:r>
                <a:rPr lang="zh-CN" sz="2800" b="1">
                  <a:latin typeface="Times New Roman" pitchFamily="18" charset="0"/>
                </a:rPr>
                <a:t>设</a:t>
              </a:r>
              <a:r>
                <a:rPr lang="zh-CN" altLang="zh-CN" sz="2800" b="1">
                  <a:latin typeface="Times New Roman" pitchFamily="18" charset="0"/>
                </a:rPr>
                <a:t>[</a:t>
              </a:r>
              <a:r>
                <a:rPr lang="zh-CN" altLang="zh-CN" sz="2800" b="1" i="1">
                  <a:latin typeface="Times New Roman" pitchFamily="18" charset="0"/>
                </a:rPr>
                <a:t>x</a:t>
              </a:r>
              <a:r>
                <a:rPr lang="zh-CN" altLang="zh-CN" sz="2800" b="1">
                  <a:latin typeface="Times New Roman" pitchFamily="18" charset="0"/>
                </a:rPr>
                <a:t>]</a:t>
              </a:r>
              <a:r>
                <a:rPr lang="zh-CN" sz="2400" b="1" baseline="-25000">
                  <a:latin typeface="Times New Roman" pitchFamily="18" charset="0"/>
                </a:rPr>
                <a:t>补</a:t>
              </a:r>
              <a:r>
                <a:rPr lang="zh-CN" sz="2800" b="1">
                  <a:latin typeface="Times New Roman" pitchFamily="18" charset="0"/>
                </a:rPr>
                <a:t> </a:t>
              </a:r>
              <a:r>
                <a:rPr lang="zh-CN" altLang="zh-CN" sz="2800" b="1">
                  <a:latin typeface="Times New Roman" pitchFamily="18" charset="0"/>
                </a:rPr>
                <a:t>= </a:t>
              </a:r>
              <a:r>
                <a:rPr lang="zh-CN" altLang="zh-CN" sz="2800" b="1" i="1">
                  <a:latin typeface="Times New Roman" pitchFamily="18" charset="0"/>
                </a:rPr>
                <a:t>x</a:t>
              </a:r>
              <a:r>
                <a:rPr lang="zh-CN" altLang="zh-CN" sz="2400" b="1" baseline="-25000">
                  <a:latin typeface="Times New Roman" pitchFamily="18" charset="0"/>
                </a:rPr>
                <a:t>0</a:t>
              </a:r>
              <a:r>
                <a:rPr lang="zh-CN" altLang="zh-CN" sz="2800" b="1">
                  <a:latin typeface="Times New Roman" pitchFamily="18" charset="0"/>
                </a:rPr>
                <a:t>.</a:t>
              </a:r>
              <a:r>
                <a:rPr lang="zh-CN" altLang="zh-CN" sz="2800" b="1" i="1">
                  <a:latin typeface="Times New Roman" pitchFamily="18" charset="0"/>
                </a:rPr>
                <a:t>x</a:t>
              </a:r>
              <a:r>
                <a:rPr lang="zh-CN" altLang="zh-CN" sz="2400" b="1" baseline="-25000">
                  <a:latin typeface="Times New Roman" pitchFamily="18" charset="0"/>
                </a:rPr>
                <a:t>1</a:t>
              </a:r>
              <a:r>
                <a:rPr lang="zh-CN" altLang="zh-CN" sz="2800" b="1" i="1">
                  <a:latin typeface="Times New Roman" pitchFamily="18" charset="0"/>
                </a:rPr>
                <a:t>x</a:t>
              </a:r>
              <a:r>
                <a:rPr lang="zh-CN" altLang="zh-CN" sz="2400" b="1" baseline="-25000">
                  <a:latin typeface="Times New Roman" pitchFamily="18" charset="0"/>
                </a:rPr>
                <a:t>2</a:t>
              </a:r>
              <a:r>
                <a:rPr lang="zh-CN" altLang="zh-CN" sz="2800" b="1">
                  <a:latin typeface="Times New Roman" pitchFamily="18" charset="0"/>
                </a:rPr>
                <a:t>       </a:t>
              </a:r>
              <a:r>
                <a:rPr lang="zh-CN" altLang="zh-CN" sz="2800" b="1" i="1">
                  <a:latin typeface="Times New Roman" pitchFamily="18" charset="0"/>
                </a:rPr>
                <a:t>x</a:t>
              </a:r>
              <a:r>
                <a:rPr lang="zh-CN" altLang="zh-CN" sz="2800" b="1" i="1" baseline="-25000">
                  <a:latin typeface="Times New Roman" pitchFamily="18" charset="0"/>
                </a:rPr>
                <a:t>n</a:t>
              </a:r>
              <a:r>
                <a:rPr lang="zh-CN" altLang="zh-CN" sz="2800" b="1">
                  <a:latin typeface="Times New Roman" pitchFamily="18" charset="0"/>
                </a:rPr>
                <a:t>     [</a:t>
              </a:r>
              <a:r>
                <a:rPr lang="zh-CN" altLang="zh-CN" sz="2800" b="1" i="1">
                  <a:latin typeface="Times New Roman" pitchFamily="18" charset="0"/>
                </a:rPr>
                <a:t>y</a:t>
              </a:r>
              <a:r>
                <a:rPr lang="zh-CN" altLang="zh-CN" sz="2800" b="1">
                  <a:latin typeface="Times New Roman" pitchFamily="18" charset="0"/>
                </a:rPr>
                <a:t>]</a:t>
              </a:r>
              <a:r>
                <a:rPr lang="zh-CN" sz="2400" b="1" baseline="-25000">
                  <a:latin typeface="Times New Roman" pitchFamily="18" charset="0"/>
                </a:rPr>
                <a:t>补</a:t>
              </a:r>
              <a:r>
                <a:rPr lang="zh-CN" sz="2800" b="1">
                  <a:latin typeface="Times New Roman" pitchFamily="18" charset="0"/>
                </a:rPr>
                <a:t> </a:t>
              </a:r>
              <a:r>
                <a:rPr lang="zh-CN" altLang="zh-CN" sz="2800" b="1">
                  <a:latin typeface="Times New Roman" pitchFamily="18" charset="0"/>
                </a:rPr>
                <a:t>= </a:t>
              </a:r>
              <a:r>
                <a:rPr lang="zh-CN" altLang="zh-CN" sz="2800" b="1" i="1">
                  <a:latin typeface="Times New Roman" pitchFamily="18" charset="0"/>
                </a:rPr>
                <a:t>y</a:t>
              </a:r>
              <a:r>
                <a:rPr lang="zh-CN" altLang="zh-CN" sz="2400" b="1" baseline="-25000">
                  <a:latin typeface="Times New Roman" pitchFamily="18" charset="0"/>
                </a:rPr>
                <a:t>0</a:t>
              </a:r>
              <a:r>
                <a:rPr lang="zh-CN" altLang="zh-CN" sz="2800" b="1">
                  <a:latin typeface="Times New Roman" pitchFamily="18" charset="0"/>
                </a:rPr>
                <a:t>.</a:t>
              </a:r>
              <a:r>
                <a:rPr lang="zh-CN" altLang="zh-CN" sz="2800" b="1" i="1">
                  <a:latin typeface="Times New Roman" pitchFamily="18" charset="0"/>
                </a:rPr>
                <a:t>y</a:t>
              </a:r>
              <a:r>
                <a:rPr lang="zh-CN" altLang="zh-CN" sz="2400" b="1" baseline="-25000">
                  <a:latin typeface="Times New Roman" pitchFamily="18" charset="0"/>
                </a:rPr>
                <a:t>1</a:t>
              </a:r>
              <a:r>
                <a:rPr lang="zh-CN" altLang="zh-CN" sz="2800" b="1" i="1">
                  <a:latin typeface="Times New Roman" pitchFamily="18" charset="0"/>
                </a:rPr>
                <a:t>y</a:t>
              </a:r>
              <a:r>
                <a:rPr lang="zh-CN" altLang="zh-CN" sz="2400" b="1" baseline="-25000">
                  <a:latin typeface="Times New Roman" pitchFamily="18" charset="0"/>
                </a:rPr>
                <a:t>2</a:t>
              </a:r>
              <a:r>
                <a:rPr lang="zh-CN" altLang="zh-CN" sz="2800" b="1">
                  <a:latin typeface="Times New Roman" pitchFamily="18" charset="0"/>
                </a:rPr>
                <a:t>       </a:t>
              </a:r>
              <a:r>
                <a:rPr lang="zh-CN" altLang="zh-CN" sz="2800" b="1" i="1">
                  <a:latin typeface="Times New Roman" pitchFamily="18" charset="0"/>
                </a:rPr>
                <a:t>y</a:t>
              </a:r>
              <a:r>
                <a:rPr lang="zh-CN" altLang="zh-CN" sz="2400" b="1" i="1" baseline="-25000">
                  <a:latin typeface="Times New Roman" pitchFamily="18" charset="0"/>
                </a:rPr>
                <a:t>n</a:t>
              </a:r>
            </a:p>
          </p:txBody>
        </p:sp>
        <p:sp>
          <p:nvSpPr>
            <p:cNvPr id="47" name="Text Box 6"/>
            <p:cNvSpPr txBox="1">
              <a:spLocks noChangeArrowheads="1"/>
            </p:cNvSpPr>
            <p:nvPr/>
          </p:nvSpPr>
          <p:spPr bwMode="auto">
            <a:xfrm>
              <a:off x="1536" y="0"/>
              <a:ext cx="341" cy="327"/>
            </a:xfrm>
            <a:prstGeom prst="rect">
              <a:avLst/>
            </a:prstGeom>
            <a:noFill/>
            <a:ln w="9525">
              <a:noFill/>
              <a:miter lim="800000"/>
              <a:headEnd/>
              <a:tailEnd/>
            </a:ln>
          </p:spPr>
          <p:txBody>
            <a:bodyPr wrap="none">
              <a:spAutoFit/>
            </a:bodyPr>
            <a:lstStyle/>
            <a:p>
              <a:r>
                <a:rPr lang="zh-CN" altLang="zh-CN" sz="2800" b="1">
                  <a:latin typeface="Times New Roman" pitchFamily="18" charset="0"/>
                </a:rPr>
                <a:t>…</a:t>
              </a:r>
            </a:p>
          </p:txBody>
        </p:sp>
        <p:sp>
          <p:nvSpPr>
            <p:cNvPr id="48" name="Text Box 7"/>
            <p:cNvSpPr txBox="1">
              <a:spLocks noChangeArrowheads="1"/>
            </p:cNvSpPr>
            <p:nvPr/>
          </p:nvSpPr>
          <p:spPr bwMode="auto">
            <a:xfrm>
              <a:off x="3547" y="6"/>
              <a:ext cx="340" cy="327"/>
            </a:xfrm>
            <a:prstGeom prst="rect">
              <a:avLst/>
            </a:prstGeom>
            <a:noFill/>
            <a:ln w="9525">
              <a:noFill/>
              <a:miter lim="800000"/>
              <a:headEnd/>
              <a:tailEnd/>
            </a:ln>
          </p:spPr>
          <p:txBody>
            <a:bodyPr wrap="none">
              <a:spAutoFit/>
            </a:bodyPr>
            <a:lstStyle/>
            <a:p>
              <a:r>
                <a:rPr lang="zh-CN" altLang="zh-CN" sz="2800" b="1">
                  <a:latin typeface="Times New Roman" pitchFamily="18" charset="0"/>
                </a:rPr>
                <a:t>…</a:t>
              </a:r>
            </a:p>
          </p:txBody>
        </p:sp>
      </p:grpSp>
      <p:sp>
        <p:nvSpPr>
          <p:cNvPr id="49" name="Text Box 8"/>
          <p:cNvSpPr txBox="1">
            <a:spLocks noChangeArrowheads="1"/>
          </p:cNvSpPr>
          <p:nvPr/>
        </p:nvSpPr>
        <p:spPr bwMode="auto">
          <a:xfrm>
            <a:off x="763588" y="1832000"/>
            <a:ext cx="1227137" cy="519113"/>
          </a:xfrm>
          <a:prstGeom prst="rect">
            <a:avLst/>
          </a:prstGeom>
          <a:noFill/>
          <a:ln w="9525">
            <a:noFill/>
            <a:miter lim="800000"/>
            <a:headEnd/>
            <a:tailEnd/>
          </a:ln>
        </p:spPr>
        <p:txBody>
          <a:bodyPr wrap="none">
            <a:spAutoFit/>
          </a:bodyPr>
          <a:lstStyle/>
          <a:p>
            <a:r>
              <a:rPr lang="zh-CN" altLang="zh-CN" sz="2800" b="1">
                <a:latin typeface="Times New Roman" pitchFamily="18" charset="0"/>
              </a:rPr>
              <a:t>[</a:t>
            </a:r>
            <a:r>
              <a:rPr lang="zh-CN" altLang="zh-CN" sz="2800" b="1" i="1">
                <a:latin typeface="Times New Roman" pitchFamily="18" charset="0"/>
              </a:rPr>
              <a:t>x</a:t>
            </a:r>
            <a:r>
              <a:rPr lang="zh-CN" altLang="zh-CN" sz="2800" b="1">
                <a:latin typeface="Times New Roman" pitchFamily="18" charset="0"/>
              </a:rPr>
              <a:t> </a:t>
            </a:r>
            <a:r>
              <a:rPr lang="zh-CN" altLang="zh-CN" sz="2800" b="1">
                <a:latin typeface="Times New Roman" pitchFamily="18" charset="0"/>
                <a:cs typeface="Times New Roman" pitchFamily="18" charset="0"/>
              </a:rPr>
              <a:t>· </a:t>
            </a:r>
            <a:r>
              <a:rPr lang="zh-CN" altLang="zh-CN" sz="2800" b="1" i="1">
                <a:latin typeface="Times New Roman" pitchFamily="18" charset="0"/>
              </a:rPr>
              <a:t>y</a:t>
            </a:r>
            <a:r>
              <a:rPr lang="zh-CN" altLang="zh-CN" sz="2800" b="1">
                <a:latin typeface="Times New Roman" pitchFamily="18" charset="0"/>
              </a:rPr>
              <a:t>]</a:t>
            </a:r>
            <a:r>
              <a:rPr lang="zh-CN" sz="2400" b="1" baseline="-25000">
                <a:latin typeface="Times New Roman" pitchFamily="18" charset="0"/>
              </a:rPr>
              <a:t>补</a:t>
            </a:r>
          </a:p>
        </p:txBody>
      </p:sp>
      <p:grpSp>
        <p:nvGrpSpPr>
          <p:cNvPr id="50" name="Group 9"/>
          <p:cNvGrpSpPr>
            <a:grpSpLocks/>
          </p:cNvGrpSpPr>
          <p:nvPr/>
        </p:nvGrpSpPr>
        <p:grpSpPr bwMode="auto">
          <a:xfrm>
            <a:off x="474663" y="2303488"/>
            <a:ext cx="4429125" cy="614362"/>
            <a:chOff x="0" y="0"/>
            <a:chExt cx="2790" cy="387"/>
          </a:xfrm>
        </p:grpSpPr>
        <p:sp>
          <p:nvSpPr>
            <p:cNvPr id="51" name="Text Box 10"/>
            <p:cNvSpPr txBox="1">
              <a:spLocks noChangeArrowheads="1"/>
            </p:cNvSpPr>
            <p:nvPr/>
          </p:nvSpPr>
          <p:spPr bwMode="auto">
            <a:xfrm>
              <a:off x="0" y="60"/>
              <a:ext cx="2790" cy="327"/>
            </a:xfrm>
            <a:prstGeom prst="rect">
              <a:avLst/>
            </a:prstGeom>
            <a:noFill/>
            <a:ln w="9525">
              <a:noFill/>
              <a:miter lim="800000"/>
              <a:headEnd/>
              <a:tailEnd/>
            </a:ln>
          </p:spPr>
          <p:txBody>
            <a:bodyPr wrap="none">
              <a:spAutoFit/>
            </a:bodyPr>
            <a:lstStyle/>
            <a:p>
              <a:r>
                <a:rPr lang="zh-CN" altLang="zh-CN" sz="2800" b="1">
                  <a:latin typeface="Times New Roman" pitchFamily="18" charset="0"/>
                </a:rPr>
                <a:t>= [</a:t>
              </a:r>
              <a:r>
                <a:rPr lang="zh-CN" altLang="zh-CN" sz="2800" b="1" i="1">
                  <a:latin typeface="Times New Roman" pitchFamily="18" charset="0"/>
                </a:rPr>
                <a:t>x</a:t>
              </a:r>
              <a:r>
                <a:rPr lang="zh-CN" altLang="zh-CN" sz="2800" b="1">
                  <a:latin typeface="Times New Roman" pitchFamily="18" charset="0"/>
                </a:rPr>
                <a:t>]</a:t>
              </a:r>
              <a:r>
                <a:rPr lang="zh-CN" sz="2400" b="1" baseline="-25000">
                  <a:latin typeface="Times New Roman" pitchFamily="18" charset="0"/>
                </a:rPr>
                <a:t>补</a:t>
              </a:r>
              <a:r>
                <a:rPr lang="zh-CN" altLang="zh-CN" sz="2800" b="1">
                  <a:latin typeface="Times New Roman" pitchFamily="18" charset="0"/>
                </a:rPr>
                <a:t>( 0.</a:t>
              </a:r>
              <a:r>
                <a:rPr lang="zh-CN" altLang="zh-CN" sz="2800" b="1" i="1">
                  <a:latin typeface="Times New Roman" pitchFamily="18" charset="0"/>
                </a:rPr>
                <a:t>y</a:t>
              </a:r>
              <a:r>
                <a:rPr lang="zh-CN" altLang="zh-CN" sz="2400" b="1" baseline="-25000">
                  <a:latin typeface="Times New Roman" pitchFamily="18" charset="0"/>
                </a:rPr>
                <a:t>1</a:t>
              </a:r>
              <a:r>
                <a:rPr lang="zh-CN" altLang="zh-CN" sz="2800" b="1">
                  <a:latin typeface="Times New Roman" pitchFamily="18" charset="0"/>
                </a:rPr>
                <a:t>       </a:t>
              </a:r>
              <a:r>
                <a:rPr lang="zh-CN" altLang="zh-CN" sz="2800" b="1" i="1">
                  <a:latin typeface="Times New Roman" pitchFamily="18" charset="0"/>
                </a:rPr>
                <a:t>y</a:t>
              </a:r>
              <a:r>
                <a:rPr lang="zh-CN" altLang="zh-CN" sz="2400" b="1" i="1" baseline="-25000">
                  <a:latin typeface="Times New Roman" pitchFamily="18" charset="0"/>
                </a:rPr>
                <a:t>n</a:t>
              </a:r>
              <a:r>
                <a:rPr lang="zh-CN" altLang="zh-CN" sz="2800" b="1">
                  <a:latin typeface="Times New Roman" pitchFamily="18" charset="0"/>
                </a:rPr>
                <a:t> ) </a:t>
              </a:r>
              <a:r>
                <a:rPr lang="zh-CN" altLang="zh-CN" sz="2800" b="1">
                  <a:latin typeface="Times New Roman" pitchFamily="18" charset="0"/>
                  <a:cs typeface="Times New Roman" pitchFamily="18" charset="0"/>
                </a:rPr>
                <a:t>– [</a:t>
              </a:r>
              <a:r>
                <a:rPr lang="zh-CN" altLang="zh-CN" sz="2800" b="1" i="1">
                  <a:latin typeface="Times New Roman" pitchFamily="18" charset="0"/>
                  <a:cs typeface="Times New Roman" pitchFamily="18" charset="0"/>
                </a:rPr>
                <a:t>x</a:t>
              </a:r>
              <a:r>
                <a:rPr lang="zh-CN" altLang="zh-CN" sz="2800" b="1">
                  <a:latin typeface="Times New Roman" pitchFamily="18" charset="0"/>
                  <a:cs typeface="Times New Roman" pitchFamily="18" charset="0"/>
                </a:rPr>
                <a:t>]</a:t>
              </a:r>
              <a:r>
                <a:rPr lang="zh-CN" sz="2400" b="1" baseline="-25000">
                  <a:latin typeface="Times New Roman" pitchFamily="18" charset="0"/>
                </a:rPr>
                <a:t>补</a:t>
              </a:r>
              <a:r>
                <a:rPr lang="zh-CN" sz="2800" b="1">
                  <a:latin typeface="Times New Roman" pitchFamily="18" charset="0"/>
                </a:rPr>
                <a:t> </a:t>
              </a:r>
              <a:r>
                <a:rPr lang="zh-CN" altLang="zh-CN" sz="2800" b="1">
                  <a:latin typeface="Times New Roman" pitchFamily="18" charset="0"/>
                  <a:cs typeface="Times New Roman" pitchFamily="18" charset="0"/>
                </a:rPr>
                <a:t>· </a:t>
              </a:r>
              <a:r>
                <a:rPr lang="zh-CN" altLang="zh-CN" sz="2800" b="1" i="1">
                  <a:latin typeface="Times New Roman" pitchFamily="18" charset="0"/>
                  <a:cs typeface="Times New Roman" pitchFamily="18" charset="0"/>
                </a:rPr>
                <a:t>y</a:t>
              </a:r>
              <a:r>
                <a:rPr lang="zh-CN" altLang="zh-CN" sz="2400" b="1" baseline="-25000">
                  <a:latin typeface="Times New Roman" pitchFamily="18" charset="0"/>
                  <a:cs typeface="Times New Roman" pitchFamily="18" charset="0"/>
                </a:rPr>
                <a:t>0</a:t>
              </a:r>
              <a:endParaRPr lang="zh-CN" altLang="zh-CN" sz="2400" b="1" baseline="-25000">
                <a:latin typeface="Times New Roman" pitchFamily="18" charset="0"/>
              </a:endParaRPr>
            </a:p>
          </p:txBody>
        </p:sp>
        <p:sp>
          <p:nvSpPr>
            <p:cNvPr id="52" name="Text Box 11"/>
            <p:cNvSpPr txBox="1">
              <a:spLocks noChangeArrowheads="1"/>
            </p:cNvSpPr>
            <p:nvPr/>
          </p:nvSpPr>
          <p:spPr bwMode="auto">
            <a:xfrm>
              <a:off x="1141" y="0"/>
              <a:ext cx="340" cy="327"/>
            </a:xfrm>
            <a:prstGeom prst="rect">
              <a:avLst/>
            </a:prstGeom>
            <a:noFill/>
            <a:ln w="9525">
              <a:noFill/>
              <a:miter lim="800000"/>
              <a:headEnd/>
              <a:tailEnd/>
            </a:ln>
          </p:spPr>
          <p:txBody>
            <a:bodyPr wrap="none">
              <a:spAutoFit/>
            </a:bodyPr>
            <a:lstStyle/>
            <a:p>
              <a:r>
                <a:rPr lang="zh-CN" altLang="zh-CN" sz="2800" b="1">
                  <a:latin typeface="Times New Roman" pitchFamily="18" charset="0"/>
                </a:rPr>
                <a:t>…</a:t>
              </a:r>
            </a:p>
          </p:txBody>
        </p:sp>
      </p:grpSp>
      <p:grpSp>
        <p:nvGrpSpPr>
          <p:cNvPr id="53" name="Group 12"/>
          <p:cNvGrpSpPr>
            <a:grpSpLocks/>
          </p:cNvGrpSpPr>
          <p:nvPr/>
        </p:nvGrpSpPr>
        <p:grpSpPr bwMode="auto">
          <a:xfrm>
            <a:off x="474663" y="2948013"/>
            <a:ext cx="6005512" cy="571500"/>
            <a:chOff x="0" y="0"/>
            <a:chExt cx="3783" cy="360"/>
          </a:xfrm>
        </p:grpSpPr>
        <p:sp>
          <p:nvSpPr>
            <p:cNvPr id="54" name="Text Box 13"/>
            <p:cNvSpPr txBox="1">
              <a:spLocks noChangeArrowheads="1"/>
            </p:cNvSpPr>
            <p:nvPr/>
          </p:nvSpPr>
          <p:spPr bwMode="auto">
            <a:xfrm>
              <a:off x="0" y="33"/>
              <a:ext cx="3783" cy="327"/>
            </a:xfrm>
            <a:prstGeom prst="rect">
              <a:avLst/>
            </a:prstGeom>
            <a:noFill/>
            <a:ln w="9525">
              <a:noFill/>
              <a:miter lim="800000"/>
              <a:headEnd/>
              <a:tailEnd/>
            </a:ln>
          </p:spPr>
          <p:txBody>
            <a:bodyPr wrap="none">
              <a:spAutoFit/>
            </a:bodyPr>
            <a:lstStyle/>
            <a:p>
              <a:r>
                <a:rPr lang="zh-CN" altLang="zh-CN" sz="2800" b="1">
                  <a:latin typeface="Times New Roman" pitchFamily="18" charset="0"/>
                </a:rPr>
                <a:t>= [</a:t>
              </a:r>
              <a:r>
                <a:rPr lang="zh-CN" altLang="zh-CN" sz="2800" b="1" i="1">
                  <a:latin typeface="Times New Roman" pitchFamily="18" charset="0"/>
                </a:rPr>
                <a:t>x</a:t>
              </a:r>
              <a:r>
                <a:rPr lang="zh-CN" altLang="zh-CN" sz="2800" b="1">
                  <a:latin typeface="Times New Roman" pitchFamily="18" charset="0"/>
                </a:rPr>
                <a:t>]</a:t>
              </a:r>
              <a:r>
                <a:rPr lang="zh-CN" sz="2400" b="1" baseline="-25000">
                  <a:latin typeface="Times New Roman" pitchFamily="18" charset="0"/>
                </a:rPr>
                <a:t>补</a:t>
              </a:r>
              <a:r>
                <a:rPr lang="zh-CN" altLang="zh-CN" sz="2800" b="1">
                  <a:latin typeface="Times New Roman" pitchFamily="18" charset="0"/>
                </a:rPr>
                <a:t>(</a:t>
              </a:r>
              <a:r>
                <a:rPr lang="zh-CN" altLang="zh-CN" sz="2800" b="1" i="1">
                  <a:latin typeface="Times New Roman" pitchFamily="18" charset="0"/>
                </a:rPr>
                <a:t>y</a:t>
              </a:r>
              <a:r>
                <a:rPr lang="zh-CN" altLang="zh-CN" sz="2400" b="1" baseline="-25000">
                  <a:latin typeface="Times New Roman" pitchFamily="18" charset="0"/>
                </a:rPr>
                <a:t>1</a:t>
              </a:r>
              <a:r>
                <a:rPr lang="zh-CN" altLang="zh-CN" sz="2800" b="1">
                  <a:latin typeface="Times New Roman" pitchFamily="18" charset="0"/>
                </a:rPr>
                <a:t> 2</a:t>
              </a:r>
              <a:r>
                <a:rPr lang="zh-CN" altLang="zh-CN" sz="2800" b="1" baseline="45000">
                  <a:latin typeface="Times New Roman" pitchFamily="18" charset="0"/>
                </a:rPr>
                <a:t>-1</a:t>
              </a:r>
              <a:r>
                <a:rPr lang="zh-CN" altLang="zh-CN" sz="2800" b="1">
                  <a:latin typeface="Times New Roman" pitchFamily="18" charset="0"/>
                </a:rPr>
                <a:t>+</a:t>
              </a:r>
              <a:r>
                <a:rPr lang="zh-CN" altLang="zh-CN" sz="2800" b="1" i="1">
                  <a:latin typeface="Times New Roman" pitchFamily="18" charset="0"/>
                </a:rPr>
                <a:t>y</a:t>
              </a:r>
              <a:r>
                <a:rPr lang="zh-CN" altLang="zh-CN" sz="2400" b="1" baseline="-25000">
                  <a:latin typeface="Times New Roman" pitchFamily="18" charset="0"/>
                </a:rPr>
                <a:t>2</a:t>
              </a:r>
              <a:r>
                <a:rPr lang="zh-CN" altLang="zh-CN" sz="2800" b="1">
                  <a:latin typeface="Times New Roman" pitchFamily="18" charset="0"/>
                </a:rPr>
                <a:t>2</a:t>
              </a:r>
              <a:r>
                <a:rPr lang="zh-CN" altLang="zh-CN" sz="2800" b="1" baseline="45000">
                  <a:latin typeface="Times New Roman" pitchFamily="18" charset="0"/>
                </a:rPr>
                <a:t>-2</a:t>
              </a:r>
              <a:r>
                <a:rPr lang="zh-CN" altLang="zh-CN" sz="2800" b="1">
                  <a:latin typeface="Times New Roman" pitchFamily="18" charset="0"/>
                </a:rPr>
                <a:t>+      +</a:t>
              </a:r>
              <a:r>
                <a:rPr lang="zh-CN" altLang="zh-CN" sz="2800" b="1" i="1">
                  <a:latin typeface="Times New Roman" pitchFamily="18" charset="0"/>
                </a:rPr>
                <a:t>y</a:t>
              </a:r>
              <a:r>
                <a:rPr lang="zh-CN" altLang="zh-CN" sz="2400" b="1" i="1" baseline="-25000">
                  <a:latin typeface="Times New Roman" pitchFamily="18" charset="0"/>
                </a:rPr>
                <a:t>n</a:t>
              </a:r>
              <a:r>
                <a:rPr lang="zh-CN" altLang="zh-CN" sz="2800" b="1">
                  <a:latin typeface="Times New Roman" pitchFamily="18" charset="0"/>
                </a:rPr>
                <a:t>2</a:t>
              </a:r>
              <a:r>
                <a:rPr lang="zh-CN" altLang="zh-CN" sz="2800" b="1" baseline="45000">
                  <a:latin typeface="Times New Roman" pitchFamily="18" charset="0"/>
                </a:rPr>
                <a:t>-</a:t>
              </a:r>
              <a:r>
                <a:rPr lang="zh-CN" altLang="zh-CN" sz="2800" b="1" i="1" baseline="45000">
                  <a:latin typeface="Times New Roman" pitchFamily="18" charset="0"/>
                </a:rPr>
                <a:t>n</a:t>
              </a:r>
              <a:r>
                <a:rPr lang="zh-CN" altLang="zh-CN" sz="2800" b="1">
                  <a:latin typeface="Times New Roman" pitchFamily="18" charset="0"/>
                </a:rPr>
                <a:t>) </a:t>
              </a:r>
              <a:r>
                <a:rPr lang="zh-CN" altLang="zh-CN" sz="2800" b="1">
                  <a:latin typeface="Times New Roman" pitchFamily="18" charset="0"/>
                  <a:cs typeface="Times New Roman" pitchFamily="18" charset="0"/>
                </a:rPr>
                <a:t>– [</a:t>
              </a:r>
              <a:r>
                <a:rPr lang="zh-CN" altLang="zh-CN" sz="2800" b="1" i="1">
                  <a:latin typeface="Times New Roman" pitchFamily="18" charset="0"/>
                  <a:cs typeface="Times New Roman" pitchFamily="18" charset="0"/>
                </a:rPr>
                <a:t>x</a:t>
              </a:r>
              <a:r>
                <a:rPr lang="zh-CN" altLang="zh-CN" sz="2800" b="1">
                  <a:latin typeface="Times New Roman" pitchFamily="18" charset="0"/>
                  <a:cs typeface="Times New Roman" pitchFamily="18" charset="0"/>
                </a:rPr>
                <a:t>]</a:t>
              </a:r>
              <a:r>
                <a:rPr lang="zh-CN" sz="2400" b="1" baseline="-25000">
                  <a:latin typeface="Times New Roman" pitchFamily="18" charset="0"/>
                </a:rPr>
                <a:t>补</a:t>
              </a:r>
              <a:r>
                <a:rPr lang="zh-CN" sz="2800" b="1">
                  <a:latin typeface="Times New Roman" pitchFamily="18" charset="0"/>
                </a:rPr>
                <a:t> </a:t>
              </a:r>
              <a:r>
                <a:rPr lang="zh-CN" altLang="zh-CN" sz="2800" b="1">
                  <a:latin typeface="Times New Roman" pitchFamily="18" charset="0"/>
                  <a:cs typeface="Times New Roman" pitchFamily="18" charset="0"/>
                </a:rPr>
                <a:t>· </a:t>
              </a:r>
              <a:r>
                <a:rPr lang="zh-CN" altLang="zh-CN" sz="2800" b="1" i="1">
                  <a:latin typeface="Times New Roman" pitchFamily="18" charset="0"/>
                  <a:cs typeface="Times New Roman" pitchFamily="18" charset="0"/>
                </a:rPr>
                <a:t>y</a:t>
              </a:r>
              <a:r>
                <a:rPr lang="zh-CN" altLang="zh-CN" sz="2400" b="1" baseline="-25000">
                  <a:latin typeface="Times New Roman" pitchFamily="18" charset="0"/>
                  <a:cs typeface="Times New Roman" pitchFamily="18" charset="0"/>
                </a:rPr>
                <a:t>0</a:t>
              </a:r>
              <a:endParaRPr lang="zh-CN" altLang="zh-CN" sz="2400" b="1">
                <a:latin typeface="Times New Roman" pitchFamily="18" charset="0"/>
              </a:endParaRPr>
            </a:p>
          </p:txBody>
        </p:sp>
        <p:sp>
          <p:nvSpPr>
            <p:cNvPr id="55" name="Text Box 14"/>
            <p:cNvSpPr txBox="1">
              <a:spLocks noChangeArrowheads="1"/>
            </p:cNvSpPr>
            <p:nvPr/>
          </p:nvSpPr>
          <p:spPr bwMode="auto">
            <a:xfrm>
              <a:off x="1838" y="0"/>
              <a:ext cx="340" cy="327"/>
            </a:xfrm>
            <a:prstGeom prst="rect">
              <a:avLst/>
            </a:prstGeom>
            <a:noFill/>
            <a:ln w="9525">
              <a:noFill/>
              <a:miter lim="800000"/>
              <a:headEnd/>
              <a:tailEnd/>
            </a:ln>
          </p:spPr>
          <p:txBody>
            <a:bodyPr wrap="none">
              <a:spAutoFit/>
            </a:bodyPr>
            <a:lstStyle/>
            <a:p>
              <a:r>
                <a:rPr lang="zh-CN" altLang="zh-CN" sz="2800" b="1">
                  <a:latin typeface="Times New Roman" pitchFamily="18" charset="0"/>
                </a:rPr>
                <a:t>…</a:t>
              </a:r>
            </a:p>
          </p:txBody>
        </p:sp>
      </p:grpSp>
      <p:grpSp>
        <p:nvGrpSpPr>
          <p:cNvPr id="56" name="Group 15"/>
          <p:cNvGrpSpPr>
            <a:grpSpLocks/>
          </p:cNvGrpSpPr>
          <p:nvPr/>
        </p:nvGrpSpPr>
        <p:grpSpPr bwMode="auto">
          <a:xfrm>
            <a:off x="474663" y="3584600"/>
            <a:ext cx="5132387" cy="576263"/>
            <a:chOff x="0" y="0"/>
            <a:chExt cx="3233" cy="363"/>
          </a:xfrm>
        </p:grpSpPr>
        <p:sp>
          <p:nvSpPr>
            <p:cNvPr id="57" name="Text Box 16"/>
            <p:cNvSpPr txBox="1">
              <a:spLocks noChangeArrowheads="1"/>
            </p:cNvSpPr>
            <p:nvPr/>
          </p:nvSpPr>
          <p:spPr bwMode="auto">
            <a:xfrm>
              <a:off x="0" y="36"/>
              <a:ext cx="3233" cy="327"/>
            </a:xfrm>
            <a:prstGeom prst="rect">
              <a:avLst/>
            </a:prstGeom>
            <a:noFill/>
            <a:ln w="9525">
              <a:noFill/>
              <a:miter lim="800000"/>
              <a:headEnd/>
              <a:tailEnd/>
            </a:ln>
          </p:spPr>
          <p:txBody>
            <a:bodyPr wrap="none">
              <a:spAutoFit/>
            </a:bodyPr>
            <a:lstStyle/>
            <a:p>
              <a:r>
                <a:rPr lang="zh-CN" altLang="zh-CN" sz="2800" b="1">
                  <a:latin typeface="Times New Roman" pitchFamily="18" charset="0"/>
                </a:rPr>
                <a:t>= [</a:t>
              </a:r>
              <a:r>
                <a:rPr lang="zh-CN" altLang="zh-CN" sz="2800" b="1" i="1">
                  <a:latin typeface="Times New Roman" pitchFamily="18" charset="0"/>
                </a:rPr>
                <a:t>x</a:t>
              </a:r>
              <a:r>
                <a:rPr lang="zh-CN" altLang="zh-CN" sz="2800" b="1">
                  <a:latin typeface="Times New Roman" pitchFamily="18" charset="0"/>
                </a:rPr>
                <a:t>]</a:t>
              </a:r>
              <a:r>
                <a:rPr lang="zh-CN" sz="2400" b="1" baseline="-25000">
                  <a:latin typeface="Times New Roman" pitchFamily="18" charset="0"/>
                </a:rPr>
                <a:t>补</a:t>
              </a:r>
              <a:r>
                <a:rPr lang="zh-CN" altLang="zh-CN" sz="2800" b="1">
                  <a:latin typeface="Times New Roman" pitchFamily="18" charset="0"/>
                </a:rPr>
                <a:t>(</a:t>
              </a:r>
              <a:r>
                <a:rPr lang="zh-CN" altLang="zh-CN" sz="2800" b="1">
                  <a:latin typeface="Times New Roman" pitchFamily="18" charset="0"/>
                  <a:cs typeface="Times New Roman" pitchFamily="18" charset="0"/>
                </a:rPr>
                <a:t>–</a:t>
              </a:r>
              <a:r>
                <a:rPr lang="zh-CN" altLang="zh-CN" sz="2800" b="1" i="1">
                  <a:latin typeface="Times New Roman" pitchFamily="18" charset="0"/>
                  <a:cs typeface="Times New Roman" pitchFamily="18" charset="0"/>
                </a:rPr>
                <a:t>y</a:t>
              </a:r>
              <a:r>
                <a:rPr lang="zh-CN" altLang="zh-CN" sz="2400" b="1" baseline="-25000">
                  <a:latin typeface="Times New Roman" pitchFamily="18" charset="0"/>
                  <a:cs typeface="Times New Roman" pitchFamily="18" charset="0"/>
                </a:rPr>
                <a:t>0</a:t>
              </a:r>
              <a:r>
                <a:rPr lang="zh-CN" altLang="zh-CN" sz="2800" b="1">
                  <a:latin typeface="Times New Roman" pitchFamily="18" charset="0"/>
                  <a:cs typeface="Times New Roman" pitchFamily="18" charset="0"/>
                </a:rPr>
                <a:t>+</a:t>
              </a:r>
              <a:r>
                <a:rPr lang="zh-CN" altLang="zh-CN" sz="2800" b="1" i="1">
                  <a:latin typeface="Times New Roman" pitchFamily="18" charset="0"/>
                </a:rPr>
                <a:t>y</a:t>
              </a:r>
              <a:r>
                <a:rPr lang="zh-CN" altLang="zh-CN" sz="2400" b="1" baseline="-25000">
                  <a:latin typeface="Times New Roman" pitchFamily="18" charset="0"/>
                </a:rPr>
                <a:t>1</a:t>
              </a:r>
              <a:r>
                <a:rPr lang="zh-CN" altLang="zh-CN" sz="2400" b="1">
                  <a:latin typeface="Times New Roman" pitchFamily="18" charset="0"/>
                </a:rPr>
                <a:t> </a:t>
              </a:r>
              <a:r>
                <a:rPr lang="zh-CN" altLang="zh-CN" sz="2800" b="1">
                  <a:latin typeface="Times New Roman" pitchFamily="18" charset="0"/>
                </a:rPr>
                <a:t>2</a:t>
              </a:r>
              <a:r>
                <a:rPr lang="zh-CN" altLang="zh-CN" sz="2800" b="1" baseline="45000">
                  <a:latin typeface="Times New Roman" pitchFamily="18" charset="0"/>
                </a:rPr>
                <a:t>-1</a:t>
              </a:r>
              <a:r>
                <a:rPr lang="zh-CN" altLang="zh-CN" sz="2800" b="1">
                  <a:latin typeface="Times New Roman" pitchFamily="18" charset="0"/>
                </a:rPr>
                <a:t>+</a:t>
              </a:r>
              <a:r>
                <a:rPr lang="zh-CN" altLang="zh-CN" sz="2800" b="1" i="1">
                  <a:latin typeface="Times New Roman" pitchFamily="18" charset="0"/>
                </a:rPr>
                <a:t>y</a:t>
              </a:r>
              <a:r>
                <a:rPr lang="zh-CN" altLang="zh-CN" sz="2400" b="1" baseline="-25000">
                  <a:latin typeface="Times New Roman" pitchFamily="18" charset="0"/>
                </a:rPr>
                <a:t>2</a:t>
              </a:r>
              <a:r>
                <a:rPr lang="zh-CN" altLang="zh-CN" sz="2800" b="1">
                  <a:latin typeface="Times New Roman" pitchFamily="18" charset="0"/>
                </a:rPr>
                <a:t>2</a:t>
              </a:r>
              <a:r>
                <a:rPr lang="zh-CN" altLang="zh-CN" sz="2800" b="1" baseline="45000">
                  <a:latin typeface="Times New Roman" pitchFamily="18" charset="0"/>
                </a:rPr>
                <a:t>-2</a:t>
              </a:r>
              <a:r>
                <a:rPr lang="zh-CN" altLang="zh-CN" sz="2800" b="1">
                  <a:latin typeface="Times New Roman" pitchFamily="18" charset="0"/>
                </a:rPr>
                <a:t>+      +</a:t>
              </a:r>
              <a:r>
                <a:rPr lang="zh-CN" altLang="zh-CN" sz="2800" b="1" i="1">
                  <a:latin typeface="Times New Roman" pitchFamily="18" charset="0"/>
                </a:rPr>
                <a:t>y</a:t>
              </a:r>
              <a:r>
                <a:rPr lang="zh-CN" altLang="zh-CN" sz="2400" b="1" i="1" baseline="-25000">
                  <a:latin typeface="Times New Roman" pitchFamily="18" charset="0"/>
                </a:rPr>
                <a:t>n</a:t>
              </a:r>
              <a:r>
                <a:rPr lang="zh-CN" altLang="zh-CN" sz="2800" b="1">
                  <a:latin typeface="Times New Roman" pitchFamily="18" charset="0"/>
                </a:rPr>
                <a:t>2</a:t>
              </a:r>
              <a:r>
                <a:rPr lang="zh-CN" altLang="zh-CN" sz="2800" b="1" baseline="45000">
                  <a:latin typeface="Times New Roman" pitchFamily="18" charset="0"/>
                </a:rPr>
                <a:t>-</a:t>
              </a:r>
              <a:r>
                <a:rPr lang="zh-CN" altLang="zh-CN" sz="2800" b="1" i="1" baseline="45000">
                  <a:latin typeface="Times New Roman" pitchFamily="18" charset="0"/>
                </a:rPr>
                <a:t>n</a:t>
              </a:r>
              <a:r>
                <a:rPr lang="zh-CN" altLang="zh-CN" sz="2800" b="1">
                  <a:latin typeface="Times New Roman" pitchFamily="18" charset="0"/>
                </a:rPr>
                <a:t>)</a:t>
              </a:r>
            </a:p>
          </p:txBody>
        </p:sp>
        <p:sp>
          <p:nvSpPr>
            <p:cNvPr id="58" name="Text Box 17"/>
            <p:cNvSpPr txBox="1">
              <a:spLocks noChangeArrowheads="1"/>
            </p:cNvSpPr>
            <p:nvPr/>
          </p:nvSpPr>
          <p:spPr bwMode="auto">
            <a:xfrm>
              <a:off x="2228" y="0"/>
              <a:ext cx="340" cy="327"/>
            </a:xfrm>
            <a:prstGeom prst="rect">
              <a:avLst/>
            </a:prstGeom>
            <a:noFill/>
            <a:ln w="9525">
              <a:noFill/>
              <a:miter lim="800000"/>
              <a:headEnd/>
              <a:tailEnd/>
            </a:ln>
          </p:spPr>
          <p:txBody>
            <a:bodyPr wrap="none">
              <a:spAutoFit/>
            </a:bodyPr>
            <a:lstStyle/>
            <a:p>
              <a:r>
                <a:rPr lang="zh-CN" altLang="zh-CN" sz="2800" b="1">
                  <a:latin typeface="Times New Roman" pitchFamily="18" charset="0"/>
                </a:rPr>
                <a:t>…</a:t>
              </a:r>
            </a:p>
          </p:txBody>
        </p:sp>
      </p:grpSp>
      <p:grpSp>
        <p:nvGrpSpPr>
          <p:cNvPr id="59" name="Group 18"/>
          <p:cNvGrpSpPr>
            <a:grpSpLocks/>
          </p:cNvGrpSpPr>
          <p:nvPr/>
        </p:nvGrpSpPr>
        <p:grpSpPr bwMode="auto">
          <a:xfrm>
            <a:off x="474663" y="4192613"/>
            <a:ext cx="8329612" cy="595312"/>
            <a:chOff x="0" y="0"/>
            <a:chExt cx="5247" cy="375"/>
          </a:xfrm>
        </p:grpSpPr>
        <p:sp>
          <p:nvSpPr>
            <p:cNvPr id="60" name="Text Box 19"/>
            <p:cNvSpPr txBox="1">
              <a:spLocks noChangeArrowheads="1"/>
            </p:cNvSpPr>
            <p:nvPr/>
          </p:nvSpPr>
          <p:spPr bwMode="auto">
            <a:xfrm>
              <a:off x="0" y="48"/>
              <a:ext cx="5247" cy="327"/>
            </a:xfrm>
            <a:prstGeom prst="rect">
              <a:avLst/>
            </a:prstGeom>
            <a:noFill/>
            <a:ln w="9525">
              <a:noFill/>
              <a:miter lim="800000"/>
              <a:headEnd/>
              <a:tailEnd/>
            </a:ln>
          </p:spPr>
          <p:txBody>
            <a:bodyPr wrap="none">
              <a:spAutoFit/>
            </a:bodyPr>
            <a:lstStyle/>
            <a:p>
              <a:r>
                <a:rPr lang="zh-CN" altLang="zh-CN" sz="2800" b="1">
                  <a:latin typeface="Times New Roman" pitchFamily="18" charset="0"/>
                </a:rPr>
                <a:t>= [</a:t>
              </a:r>
              <a:r>
                <a:rPr lang="zh-CN" altLang="zh-CN" sz="2800" b="1" i="1">
                  <a:latin typeface="Times New Roman" pitchFamily="18" charset="0"/>
                </a:rPr>
                <a:t>x</a:t>
              </a:r>
              <a:r>
                <a:rPr lang="zh-CN" altLang="zh-CN" sz="2800" b="1">
                  <a:latin typeface="Times New Roman" pitchFamily="18" charset="0"/>
                </a:rPr>
                <a:t>]</a:t>
              </a:r>
              <a:r>
                <a:rPr lang="zh-CN" sz="2400" b="1" baseline="-25000">
                  <a:latin typeface="Times New Roman" pitchFamily="18" charset="0"/>
                </a:rPr>
                <a:t>补</a:t>
              </a:r>
              <a:r>
                <a:rPr lang="zh-CN" altLang="zh-CN" sz="2800" b="1">
                  <a:latin typeface="Times New Roman" pitchFamily="18" charset="0"/>
                </a:rPr>
                <a:t>[</a:t>
              </a:r>
              <a:r>
                <a:rPr lang="zh-CN" altLang="zh-CN" sz="2800" b="1">
                  <a:latin typeface="Times New Roman" pitchFamily="18" charset="0"/>
                  <a:cs typeface="Times New Roman" pitchFamily="18" charset="0"/>
                </a:rPr>
                <a:t>–</a:t>
              </a:r>
              <a:r>
                <a:rPr lang="zh-CN" altLang="zh-CN" sz="2800" b="1" i="1">
                  <a:latin typeface="Times New Roman" pitchFamily="18" charset="0"/>
                  <a:cs typeface="Times New Roman" pitchFamily="18" charset="0"/>
                </a:rPr>
                <a:t>y</a:t>
              </a:r>
              <a:r>
                <a:rPr lang="zh-CN" altLang="zh-CN" sz="2400" b="1" baseline="-25000">
                  <a:latin typeface="Times New Roman" pitchFamily="18" charset="0"/>
                  <a:cs typeface="Times New Roman" pitchFamily="18" charset="0"/>
                </a:rPr>
                <a:t>0</a:t>
              </a:r>
              <a:r>
                <a:rPr lang="zh-CN" altLang="zh-CN" sz="2800" b="1">
                  <a:latin typeface="Times New Roman" pitchFamily="18" charset="0"/>
                  <a:cs typeface="Times New Roman" pitchFamily="18" charset="0"/>
                </a:rPr>
                <a:t>+</a:t>
              </a:r>
              <a:r>
                <a:rPr lang="zh-CN" altLang="zh-CN" sz="2800" b="1">
                  <a:solidFill>
                    <a:schemeClr val="folHlink"/>
                  </a:solidFill>
                  <a:latin typeface="Times New Roman" pitchFamily="18" charset="0"/>
                  <a:cs typeface="Times New Roman" pitchFamily="18" charset="0"/>
                </a:rPr>
                <a:t>(</a:t>
              </a:r>
              <a:r>
                <a:rPr lang="zh-CN" altLang="zh-CN" sz="2800" b="1" i="1">
                  <a:solidFill>
                    <a:schemeClr val="folHlink"/>
                  </a:solidFill>
                  <a:latin typeface="Times New Roman" pitchFamily="18" charset="0"/>
                </a:rPr>
                <a:t>y</a:t>
              </a:r>
              <a:r>
                <a:rPr lang="zh-CN" altLang="zh-CN" sz="2400" b="1" baseline="-25000">
                  <a:solidFill>
                    <a:schemeClr val="folHlink"/>
                  </a:solidFill>
                  <a:latin typeface="Times New Roman" pitchFamily="18" charset="0"/>
                </a:rPr>
                <a:t>1 </a:t>
              </a:r>
              <a:r>
                <a:rPr lang="zh-CN" altLang="zh-CN" sz="2800" b="1">
                  <a:solidFill>
                    <a:schemeClr val="folHlink"/>
                  </a:solidFill>
                  <a:latin typeface="Times New Roman" pitchFamily="18" charset="0"/>
                  <a:cs typeface="Times New Roman" pitchFamily="18" charset="0"/>
                </a:rPr>
                <a:t>–</a:t>
              </a:r>
              <a:r>
                <a:rPr lang="zh-CN" altLang="zh-CN" sz="2400" b="1" baseline="-25000">
                  <a:solidFill>
                    <a:schemeClr val="folHlink"/>
                  </a:solidFill>
                  <a:latin typeface="Times New Roman" pitchFamily="18" charset="0"/>
                </a:rPr>
                <a:t> </a:t>
              </a:r>
              <a:r>
                <a:rPr lang="zh-CN" altLang="zh-CN" sz="2800" b="1" i="1">
                  <a:solidFill>
                    <a:schemeClr val="folHlink"/>
                  </a:solidFill>
                  <a:latin typeface="Times New Roman" pitchFamily="18" charset="0"/>
                </a:rPr>
                <a:t>y</a:t>
              </a:r>
              <a:r>
                <a:rPr lang="zh-CN" altLang="zh-CN" sz="2400" b="1" baseline="-25000">
                  <a:solidFill>
                    <a:schemeClr val="folHlink"/>
                  </a:solidFill>
                  <a:latin typeface="Times New Roman" pitchFamily="18" charset="0"/>
                </a:rPr>
                <a:t>1</a:t>
              </a:r>
              <a:r>
                <a:rPr lang="zh-CN" altLang="zh-CN" sz="2800" b="1">
                  <a:solidFill>
                    <a:schemeClr val="folHlink"/>
                  </a:solidFill>
                  <a:latin typeface="Times New Roman" pitchFamily="18" charset="0"/>
                </a:rPr>
                <a:t>2</a:t>
              </a:r>
              <a:r>
                <a:rPr lang="zh-CN" altLang="zh-CN" sz="2800" b="1" baseline="45000">
                  <a:solidFill>
                    <a:schemeClr val="folHlink"/>
                  </a:solidFill>
                  <a:latin typeface="Times New Roman" pitchFamily="18" charset="0"/>
                </a:rPr>
                <a:t>-1</a:t>
              </a:r>
              <a:r>
                <a:rPr lang="zh-CN" altLang="zh-CN" sz="2800" b="1">
                  <a:solidFill>
                    <a:schemeClr val="folHlink"/>
                  </a:solidFill>
                  <a:latin typeface="Times New Roman" pitchFamily="18" charset="0"/>
                </a:rPr>
                <a:t>)</a:t>
              </a:r>
              <a:r>
                <a:rPr lang="zh-CN" altLang="zh-CN" sz="2800" b="1">
                  <a:latin typeface="Times New Roman" pitchFamily="18" charset="0"/>
                </a:rPr>
                <a:t>+</a:t>
              </a:r>
              <a:r>
                <a:rPr lang="zh-CN" altLang="zh-CN" sz="2800" b="1">
                  <a:solidFill>
                    <a:schemeClr val="folHlink"/>
                  </a:solidFill>
                  <a:latin typeface="Times New Roman" pitchFamily="18" charset="0"/>
                </a:rPr>
                <a:t>(</a:t>
              </a:r>
              <a:r>
                <a:rPr lang="zh-CN" altLang="zh-CN" sz="2800" b="1" i="1">
                  <a:solidFill>
                    <a:schemeClr val="folHlink"/>
                  </a:solidFill>
                  <a:latin typeface="Times New Roman" pitchFamily="18" charset="0"/>
                </a:rPr>
                <a:t>y</a:t>
              </a:r>
              <a:r>
                <a:rPr lang="zh-CN" altLang="zh-CN" sz="2400" b="1" baseline="-25000">
                  <a:solidFill>
                    <a:schemeClr val="folHlink"/>
                  </a:solidFill>
                  <a:latin typeface="Times New Roman" pitchFamily="18" charset="0"/>
                </a:rPr>
                <a:t>2</a:t>
              </a:r>
              <a:r>
                <a:rPr lang="zh-CN" altLang="zh-CN" sz="2800" b="1">
                  <a:solidFill>
                    <a:schemeClr val="folHlink"/>
                  </a:solidFill>
                  <a:latin typeface="Times New Roman" pitchFamily="18" charset="0"/>
                </a:rPr>
                <a:t>2</a:t>
              </a:r>
              <a:r>
                <a:rPr lang="zh-CN" altLang="zh-CN" sz="2800" b="1" baseline="45000">
                  <a:solidFill>
                    <a:schemeClr val="folHlink"/>
                  </a:solidFill>
                  <a:latin typeface="Times New Roman" pitchFamily="18" charset="0"/>
                </a:rPr>
                <a:t>-1</a:t>
              </a:r>
              <a:r>
                <a:rPr lang="zh-CN" altLang="zh-CN" sz="2800" b="1">
                  <a:solidFill>
                    <a:schemeClr val="folHlink"/>
                  </a:solidFill>
                  <a:latin typeface="Times New Roman" pitchFamily="18" charset="0"/>
                  <a:cs typeface="Times New Roman" pitchFamily="18" charset="0"/>
                </a:rPr>
                <a:t>–</a:t>
              </a:r>
              <a:r>
                <a:rPr lang="zh-CN" altLang="zh-CN" sz="2800" b="1" i="1">
                  <a:solidFill>
                    <a:schemeClr val="folHlink"/>
                  </a:solidFill>
                  <a:latin typeface="Times New Roman" pitchFamily="18" charset="0"/>
                </a:rPr>
                <a:t>y</a:t>
              </a:r>
              <a:r>
                <a:rPr lang="zh-CN" altLang="zh-CN" sz="2400" b="1" baseline="-25000">
                  <a:solidFill>
                    <a:schemeClr val="folHlink"/>
                  </a:solidFill>
                  <a:latin typeface="Times New Roman" pitchFamily="18" charset="0"/>
                </a:rPr>
                <a:t>2</a:t>
              </a:r>
              <a:r>
                <a:rPr lang="zh-CN" altLang="zh-CN" sz="2800" b="1">
                  <a:solidFill>
                    <a:schemeClr val="folHlink"/>
                  </a:solidFill>
                  <a:latin typeface="Times New Roman" pitchFamily="18" charset="0"/>
                </a:rPr>
                <a:t>2</a:t>
              </a:r>
              <a:r>
                <a:rPr lang="zh-CN" altLang="zh-CN" sz="2800" b="1" baseline="45000">
                  <a:solidFill>
                    <a:schemeClr val="folHlink"/>
                  </a:solidFill>
                  <a:latin typeface="Times New Roman" pitchFamily="18" charset="0"/>
                </a:rPr>
                <a:t>-2</a:t>
              </a:r>
              <a:r>
                <a:rPr lang="zh-CN" altLang="zh-CN" sz="2800" b="1">
                  <a:solidFill>
                    <a:schemeClr val="folHlink"/>
                  </a:solidFill>
                  <a:latin typeface="Times New Roman" pitchFamily="18" charset="0"/>
                </a:rPr>
                <a:t>)</a:t>
              </a:r>
              <a:r>
                <a:rPr lang="zh-CN" altLang="zh-CN" sz="2800" b="1">
                  <a:latin typeface="Times New Roman" pitchFamily="18" charset="0"/>
                </a:rPr>
                <a:t>+      +(</a:t>
              </a:r>
              <a:r>
                <a:rPr lang="zh-CN" altLang="zh-CN" sz="2800" b="1" i="1">
                  <a:latin typeface="Times New Roman" pitchFamily="18" charset="0"/>
                </a:rPr>
                <a:t>y</a:t>
              </a:r>
              <a:r>
                <a:rPr lang="zh-CN" altLang="zh-CN" sz="2400" b="1" i="1" baseline="-25000">
                  <a:latin typeface="Times New Roman" pitchFamily="18" charset="0"/>
                </a:rPr>
                <a:t>n</a:t>
              </a:r>
              <a:r>
                <a:rPr lang="zh-CN" altLang="zh-CN" sz="2800" b="1">
                  <a:latin typeface="Times New Roman" pitchFamily="18" charset="0"/>
                </a:rPr>
                <a:t>2</a:t>
              </a:r>
              <a:r>
                <a:rPr lang="zh-CN" altLang="zh-CN" sz="2800" b="1" baseline="45000">
                  <a:latin typeface="Times New Roman" pitchFamily="18" charset="0"/>
                </a:rPr>
                <a:t>-(</a:t>
              </a:r>
              <a:r>
                <a:rPr lang="zh-CN" altLang="zh-CN" sz="2800" b="1" i="1" baseline="45000">
                  <a:latin typeface="Times New Roman" pitchFamily="18" charset="0"/>
                </a:rPr>
                <a:t>n</a:t>
              </a:r>
              <a:r>
                <a:rPr lang="zh-CN" altLang="zh-CN" sz="2800" b="1" baseline="45000">
                  <a:latin typeface="Times New Roman" pitchFamily="18" charset="0"/>
                </a:rPr>
                <a:t>-1)</a:t>
              </a:r>
              <a:r>
                <a:rPr lang="zh-CN" altLang="zh-CN" sz="2800" b="1">
                  <a:latin typeface="Times New Roman" pitchFamily="18" charset="0"/>
                  <a:cs typeface="Times New Roman" pitchFamily="18" charset="0"/>
                </a:rPr>
                <a:t>–</a:t>
              </a:r>
              <a:r>
                <a:rPr lang="zh-CN" altLang="zh-CN" sz="2800" b="1" i="1">
                  <a:latin typeface="Times New Roman" pitchFamily="18" charset="0"/>
                </a:rPr>
                <a:t>y</a:t>
              </a:r>
              <a:r>
                <a:rPr lang="zh-CN" altLang="zh-CN" sz="2400" b="1" i="1" baseline="-25000">
                  <a:latin typeface="Times New Roman" pitchFamily="18" charset="0"/>
                </a:rPr>
                <a:t>n</a:t>
              </a:r>
              <a:r>
                <a:rPr lang="zh-CN" altLang="zh-CN" sz="2800" b="1">
                  <a:latin typeface="Times New Roman" pitchFamily="18" charset="0"/>
                </a:rPr>
                <a:t>2</a:t>
              </a:r>
              <a:r>
                <a:rPr lang="zh-CN" altLang="zh-CN" sz="2800" b="1" baseline="45000">
                  <a:latin typeface="Times New Roman" pitchFamily="18" charset="0"/>
                </a:rPr>
                <a:t>-</a:t>
              </a:r>
              <a:r>
                <a:rPr lang="zh-CN" altLang="zh-CN" sz="2800" b="1" i="1" baseline="45000">
                  <a:latin typeface="Times New Roman" pitchFamily="18" charset="0"/>
                </a:rPr>
                <a:t>n</a:t>
              </a:r>
              <a:r>
                <a:rPr lang="zh-CN" altLang="zh-CN" sz="2800" b="1">
                  <a:latin typeface="Times New Roman" pitchFamily="18" charset="0"/>
                </a:rPr>
                <a:t>)]</a:t>
              </a:r>
            </a:p>
          </p:txBody>
        </p:sp>
        <p:sp>
          <p:nvSpPr>
            <p:cNvPr id="61" name="Text Box 20"/>
            <p:cNvSpPr txBox="1">
              <a:spLocks noChangeArrowheads="1"/>
            </p:cNvSpPr>
            <p:nvPr/>
          </p:nvSpPr>
          <p:spPr bwMode="auto">
            <a:xfrm>
              <a:off x="3341" y="0"/>
              <a:ext cx="396" cy="327"/>
            </a:xfrm>
            <a:prstGeom prst="rect">
              <a:avLst/>
            </a:prstGeom>
            <a:noFill/>
            <a:ln w="9525">
              <a:noFill/>
              <a:miter lim="800000"/>
              <a:headEnd/>
              <a:tailEnd/>
            </a:ln>
          </p:spPr>
          <p:txBody>
            <a:bodyPr wrap="none">
              <a:spAutoFit/>
            </a:bodyPr>
            <a:lstStyle/>
            <a:p>
              <a:r>
                <a:rPr lang="zh-CN" altLang="zh-CN" sz="2800" b="1">
                  <a:latin typeface="Times New Roman" pitchFamily="18" charset="0"/>
                </a:rPr>
                <a:t>… </a:t>
              </a:r>
            </a:p>
          </p:txBody>
        </p:sp>
      </p:grpSp>
      <p:grpSp>
        <p:nvGrpSpPr>
          <p:cNvPr id="62" name="Group 21"/>
          <p:cNvGrpSpPr>
            <a:grpSpLocks/>
          </p:cNvGrpSpPr>
          <p:nvPr/>
        </p:nvGrpSpPr>
        <p:grpSpPr bwMode="auto">
          <a:xfrm>
            <a:off x="474663" y="4818088"/>
            <a:ext cx="8669337" cy="596900"/>
            <a:chOff x="0" y="0"/>
            <a:chExt cx="5461" cy="376"/>
          </a:xfrm>
        </p:grpSpPr>
        <p:sp>
          <p:nvSpPr>
            <p:cNvPr id="63" name="Text Box 22"/>
            <p:cNvSpPr txBox="1">
              <a:spLocks noChangeArrowheads="1"/>
            </p:cNvSpPr>
            <p:nvPr/>
          </p:nvSpPr>
          <p:spPr bwMode="auto">
            <a:xfrm>
              <a:off x="0" y="49"/>
              <a:ext cx="5461" cy="327"/>
            </a:xfrm>
            <a:prstGeom prst="rect">
              <a:avLst/>
            </a:prstGeom>
            <a:noFill/>
            <a:ln w="9525">
              <a:noFill/>
              <a:miter lim="800000"/>
              <a:headEnd/>
              <a:tailEnd/>
            </a:ln>
          </p:spPr>
          <p:txBody>
            <a:bodyPr>
              <a:spAutoFit/>
            </a:bodyPr>
            <a:lstStyle/>
            <a:p>
              <a:r>
                <a:rPr lang="zh-CN" altLang="zh-CN" sz="2800" b="1">
                  <a:latin typeface="Times New Roman" pitchFamily="18" charset="0"/>
                </a:rPr>
                <a:t>= [</a:t>
              </a:r>
              <a:r>
                <a:rPr lang="zh-CN" altLang="zh-CN" sz="2800" b="1" i="1">
                  <a:latin typeface="Times New Roman" pitchFamily="18" charset="0"/>
                </a:rPr>
                <a:t>x</a:t>
              </a:r>
              <a:r>
                <a:rPr lang="zh-CN" altLang="zh-CN" sz="2800" b="1">
                  <a:latin typeface="Times New Roman" pitchFamily="18" charset="0"/>
                </a:rPr>
                <a:t>]</a:t>
              </a:r>
              <a:r>
                <a:rPr lang="zh-CN" sz="2400" b="1" baseline="-25000">
                  <a:latin typeface="Times New Roman" pitchFamily="18" charset="0"/>
                </a:rPr>
                <a:t>补</a:t>
              </a:r>
              <a:r>
                <a:rPr lang="zh-CN" altLang="zh-CN" sz="2800" b="1">
                  <a:latin typeface="Times New Roman" pitchFamily="18" charset="0"/>
                </a:rPr>
                <a:t>[(</a:t>
              </a:r>
              <a:r>
                <a:rPr lang="zh-CN" altLang="zh-CN" sz="2800" b="1" i="1">
                  <a:latin typeface="Times New Roman" pitchFamily="18" charset="0"/>
                </a:rPr>
                <a:t>y</a:t>
              </a:r>
              <a:r>
                <a:rPr lang="zh-CN" altLang="zh-CN" sz="2400" b="1" baseline="-25000">
                  <a:latin typeface="Times New Roman" pitchFamily="18" charset="0"/>
                </a:rPr>
                <a:t>1</a:t>
              </a:r>
              <a:r>
                <a:rPr lang="zh-CN" altLang="zh-CN" sz="2800" b="1">
                  <a:latin typeface="Times New Roman" pitchFamily="18" charset="0"/>
                  <a:cs typeface="Times New Roman" pitchFamily="18" charset="0"/>
                </a:rPr>
                <a:t>–</a:t>
              </a:r>
              <a:r>
                <a:rPr lang="zh-CN" altLang="zh-CN" sz="2800" b="1" i="1">
                  <a:latin typeface="Times New Roman" pitchFamily="18" charset="0"/>
                  <a:cs typeface="Times New Roman" pitchFamily="18" charset="0"/>
                </a:rPr>
                <a:t>y</a:t>
              </a:r>
              <a:r>
                <a:rPr lang="zh-CN" altLang="zh-CN" sz="2400" b="1" baseline="-25000">
                  <a:latin typeface="Times New Roman" pitchFamily="18" charset="0"/>
                  <a:cs typeface="Times New Roman" pitchFamily="18" charset="0"/>
                </a:rPr>
                <a:t>0</a:t>
              </a:r>
              <a:r>
                <a:rPr lang="zh-CN" altLang="zh-CN" sz="2800" b="1">
                  <a:latin typeface="Times New Roman" pitchFamily="18" charset="0"/>
                  <a:cs typeface="Times New Roman" pitchFamily="18" charset="0"/>
                </a:rPr>
                <a:t>)+(</a:t>
              </a:r>
              <a:r>
                <a:rPr lang="zh-CN" altLang="zh-CN" sz="2800" b="1" i="1">
                  <a:latin typeface="Times New Roman" pitchFamily="18" charset="0"/>
                </a:rPr>
                <a:t>y</a:t>
              </a:r>
              <a:r>
                <a:rPr lang="zh-CN" altLang="zh-CN" sz="2400" b="1" baseline="-25000">
                  <a:latin typeface="Times New Roman" pitchFamily="18" charset="0"/>
                </a:rPr>
                <a:t>2</a:t>
              </a:r>
              <a:r>
                <a:rPr lang="zh-CN" altLang="zh-CN" sz="2800" b="1">
                  <a:latin typeface="Times New Roman" pitchFamily="18" charset="0"/>
                  <a:cs typeface="Times New Roman" pitchFamily="18" charset="0"/>
                </a:rPr>
                <a:t>–</a:t>
              </a:r>
              <a:r>
                <a:rPr lang="zh-CN" altLang="zh-CN" sz="2800" b="1" i="1">
                  <a:latin typeface="Times New Roman" pitchFamily="18" charset="0"/>
                </a:rPr>
                <a:t>y</a:t>
              </a:r>
              <a:r>
                <a:rPr lang="zh-CN" altLang="zh-CN" sz="2400" b="1" baseline="-25000">
                  <a:latin typeface="Times New Roman" pitchFamily="18" charset="0"/>
                </a:rPr>
                <a:t>1</a:t>
              </a:r>
              <a:r>
                <a:rPr lang="zh-CN" altLang="zh-CN" sz="2800" b="1">
                  <a:latin typeface="Times New Roman" pitchFamily="18" charset="0"/>
                </a:rPr>
                <a:t>)2</a:t>
              </a:r>
              <a:r>
                <a:rPr lang="zh-CN" altLang="zh-CN" sz="2800" b="1" baseline="45000">
                  <a:latin typeface="Times New Roman" pitchFamily="18" charset="0"/>
                </a:rPr>
                <a:t>-1</a:t>
              </a:r>
              <a:r>
                <a:rPr lang="zh-CN" altLang="zh-CN" sz="2800" b="1">
                  <a:latin typeface="Times New Roman" pitchFamily="18" charset="0"/>
                </a:rPr>
                <a:t>+      +(</a:t>
              </a:r>
              <a:r>
                <a:rPr lang="zh-CN" altLang="zh-CN" sz="2800" b="1" i="1">
                  <a:latin typeface="Times New Roman" pitchFamily="18" charset="0"/>
                </a:rPr>
                <a:t>y</a:t>
              </a:r>
              <a:r>
                <a:rPr lang="zh-CN" altLang="zh-CN" sz="2400" b="1" i="1" baseline="-25000">
                  <a:latin typeface="Times New Roman" pitchFamily="18" charset="0"/>
                </a:rPr>
                <a:t>n</a:t>
              </a:r>
              <a:r>
                <a:rPr lang="zh-CN" altLang="zh-CN" sz="2800" b="1">
                  <a:latin typeface="Times New Roman" pitchFamily="18" charset="0"/>
                  <a:cs typeface="Times New Roman" pitchFamily="18" charset="0"/>
                </a:rPr>
                <a:t>–</a:t>
              </a:r>
              <a:r>
                <a:rPr lang="zh-CN" altLang="zh-CN" sz="2800" b="1" i="1">
                  <a:latin typeface="Times New Roman" pitchFamily="18" charset="0"/>
                </a:rPr>
                <a:t>y</a:t>
              </a:r>
              <a:r>
                <a:rPr lang="zh-CN" altLang="zh-CN" sz="2400" b="1" i="1" baseline="-25000">
                  <a:latin typeface="Times New Roman" pitchFamily="18" charset="0"/>
                </a:rPr>
                <a:t>n</a:t>
              </a:r>
              <a:r>
                <a:rPr lang="zh-CN" altLang="zh-CN" sz="2400" b="1" baseline="-25000">
                  <a:latin typeface="Times New Roman" pitchFamily="18" charset="0"/>
                </a:rPr>
                <a:t>-1</a:t>
              </a:r>
              <a:r>
                <a:rPr lang="zh-CN" altLang="zh-CN" sz="2800" b="1">
                  <a:latin typeface="Times New Roman" pitchFamily="18" charset="0"/>
                </a:rPr>
                <a:t>)2</a:t>
              </a:r>
              <a:r>
                <a:rPr lang="zh-CN" altLang="zh-CN" sz="2800" b="1" baseline="45000">
                  <a:latin typeface="Times New Roman" pitchFamily="18" charset="0"/>
                </a:rPr>
                <a:t>-(</a:t>
              </a:r>
              <a:r>
                <a:rPr lang="zh-CN" altLang="zh-CN" sz="2800" b="1" i="1" baseline="45000">
                  <a:latin typeface="Times New Roman" pitchFamily="18" charset="0"/>
                </a:rPr>
                <a:t>n</a:t>
              </a:r>
              <a:r>
                <a:rPr lang="zh-CN" altLang="zh-CN" sz="2800" b="1" baseline="45000">
                  <a:latin typeface="Times New Roman" pitchFamily="18" charset="0"/>
                </a:rPr>
                <a:t>-1)</a:t>
              </a:r>
              <a:r>
                <a:rPr lang="zh-CN" altLang="zh-CN" sz="2800" b="1">
                  <a:latin typeface="Times New Roman" pitchFamily="18" charset="0"/>
                  <a:cs typeface="Times New Roman" pitchFamily="18" charset="0"/>
                </a:rPr>
                <a:t>+(0</a:t>
              </a:r>
              <a:r>
                <a:rPr lang="zh-CN" altLang="zh-CN" sz="1000" b="1">
                  <a:latin typeface="Times New Roman" pitchFamily="18" charset="0"/>
                  <a:cs typeface="Times New Roman" pitchFamily="18" charset="0"/>
                </a:rPr>
                <a:t> </a:t>
              </a:r>
              <a:r>
                <a:rPr lang="zh-CN" altLang="zh-CN" sz="2800" b="1">
                  <a:latin typeface="Times New Roman" pitchFamily="18" charset="0"/>
                  <a:cs typeface="Times New Roman" pitchFamily="18" charset="0"/>
                </a:rPr>
                <a:t>–</a:t>
              </a:r>
              <a:r>
                <a:rPr lang="zh-CN" altLang="zh-CN" sz="2800" b="1" i="1">
                  <a:latin typeface="Times New Roman" pitchFamily="18" charset="0"/>
                </a:rPr>
                <a:t>y</a:t>
              </a:r>
              <a:r>
                <a:rPr lang="zh-CN" altLang="zh-CN" sz="2400" b="1" i="1" baseline="-25000">
                  <a:latin typeface="Times New Roman" pitchFamily="18" charset="0"/>
                </a:rPr>
                <a:t>n</a:t>
              </a:r>
              <a:r>
                <a:rPr lang="zh-CN" altLang="zh-CN" sz="2800" b="1">
                  <a:latin typeface="Times New Roman" pitchFamily="18" charset="0"/>
                </a:rPr>
                <a:t>)2</a:t>
              </a:r>
              <a:r>
                <a:rPr lang="zh-CN" altLang="zh-CN" sz="2800" b="1" baseline="45000">
                  <a:latin typeface="Times New Roman" pitchFamily="18" charset="0"/>
                </a:rPr>
                <a:t>-</a:t>
              </a:r>
              <a:r>
                <a:rPr lang="zh-CN" altLang="zh-CN" sz="2800" b="1" i="1" baseline="45000">
                  <a:latin typeface="Times New Roman" pitchFamily="18" charset="0"/>
                </a:rPr>
                <a:t>n</a:t>
              </a:r>
              <a:r>
                <a:rPr lang="zh-CN" altLang="zh-CN" sz="2800" b="1">
                  <a:latin typeface="Times New Roman" pitchFamily="18" charset="0"/>
                </a:rPr>
                <a:t>)]</a:t>
              </a:r>
            </a:p>
          </p:txBody>
        </p:sp>
        <p:sp>
          <p:nvSpPr>
            <p:cNvPr id="64" name="Text Box 23"/>
            <p:cNvSpPr txBox="1">
              <a:spLocks noChangeArrowheads="1"/>
            </p:cNvSpPr>
            <p:nvPr/>
          </p:nvSpPr>
          <p:spPr bwMode="auto">
            <a:xfrm>
              <a:off x="2400" y="0"/>
              <a:ext cx="418" cy="327"/>
            </a:xfrm>
            <a:prstGeom prst="rect">
              <a:avLst/>
            </a:prstGeom>
            <a:noFill/>
            <a:ln w="9525">
              <a:noFill/>
              <a:miter lim="800000"/>
              <a:headEnd/>
              <a:tailEnd/>
            </a:ln>
          </p:spPr>
          <p:txBody>
            <a:bodyPr>
              <a:spAutoFit/>
            </a:bodyPr>
            <a:lstStyle/>
            <a:p>
              <a:r>
                <a:rPr lang="zh-CN" altLang="zh-CN" sz="2800" b="1">
                  <a:latin typeface="Times New Roman" pitchFamily="18" charset="0"/>
                </a:rPr>
                <a:t>… </a:t>
              </a:r>
            </a:p>
          </p:txBody>
        </p:sp>
      </p:grpSp>
      <p:grpSp>
        <p:nvGrpSpPr>
          <p:cNvPr id="65" name="Group 24"/>
          <p:cNvGrpSpPr>
            <a:grpSpLocks/>
          </p:cNvGrpSpPr>
          <p:nvPr/>
        </p:nvGrpSpPr>
        <p:grpSpPr bwMode="auto">
          <a:xfrm>
            <a:off x="3184525" y="6113488"/>
            <a:ext cx="3825875" cy="581025"/>
            <a:chOff x="0" y="0"/>
            <a:chExt cx="2410" cy="366"/>
          </a:xfrm>
        </p:grpSpPr>
        <p:sp>
          <p:nvSpPr>
            <p:cNvPr id="66" name="Text Box 25"/>
            <p:cNvSpPr txBox="1">
              <a:spLocks noChangeArrowheads="1"/>
            </p:cNvSpPr>
            <p:nvPr/>
          </p:nvSpPr>
          <p:spPr bwMode="auto">
            <a:xfrm>
              <a:off x="0" y="39"/>
              <a:ext cx="2410" cy="327"/>
            </a:xfrm>
            <a:prstGeom prst="rect">
              <a:avLst/>
            </a:prstGeom>
            <a:noFill/>
            <a:ln w="9525">
              <a:noFill/>
              <a:miter lim="800000"/>
              <a:headEnd/>
              <a:tailEnd/>
            </a:ln>
          </p:spPr>
          <p:txBody>
            <a:bodyPr>
              <a:spAutoFit/>
            </a:bodyPr>
            <a:lstStyle/>
            <a:p>
              <a:r>
                <a:rPr lang="zh-CN" altLang="zh-CN" sz="2800" b="1" i="1">
                  <a:solidFill>
                    <a:schemeClr val="folHlink"/>
                  </a:solidFill>
                  <a:latin typeface="Times New Roman" pitchFamily="18" charset="0"/>
                </a:rPr>
                <a:t>y</a:t>
              </a:r>
              <a:r>
                <a:rPr lang="zh-CN" altLang="zh-CN" sz="2800" b="1" baseline="-25000">
                  <a:solidFill>
                    <a:schemeClr val="folHlink"/>
                  </a:solidFill>
                  <a:latin typeface="Times New Roman" pitchFamily="18" charset="0"/>
                </a:rPr>
                <a:t>1 </a:t>
              </a:r>
              <a:r>
                <a:rPr lang="zh-CN" altLang="zh-CN" sz="2800" b="1">
                  <a:latin typeface="Times New Roman" pitchFamily="18" charset="0"/>
                </a:rPr>
                <a:t>2</a:t>
              </a:r>
              <a:r>
                <a:rPr lang="zh-CN" altLang="zh-CN" sz="2800" b="1" baseline="45000">
                  <a:latin typeface="Times New Roman" pitchFamily="18" charset="0"/>
                </a:rPr>
                <a:t>-1 </a:t>
              </a:r>
              <a:r>
                <a:rPr lang="zh-CN" altLang="zh-CN" sz="2800" b="1">
                  <a:latin typeface="Times New Roman" pitchFamily="18" charset="0"/>
                </a:rPr>
                <a:t>+      +</a:t>
              </a:r>
            </a:p>
          </p:txBody>
        </p:sp>
        <p:sp>
          <p:nvSpPr>
            <p:cNvPr id="67" name="Text Box 26"/>
            <p:cNvSpPr txBox="1">
              <a:spLocks noChangeArrowheads="1"/>
            </p:cNvSpPr>
            <p:nvPr/>
          </p:nvSpPr>
          <p:spPr bwMode="auto">
            <a:xfrm>
              <a:off x="688" y="0"/>
              <a:ext cx="396" cy="327"/>
            </a:xfrm>
            <a:prstGeom prst="rect">
              <a:avLst/>
            </a:prstGeom>
            <a:noFill/>
            <a:ln w="9525">
              <a:noFill/>
              <a:miter lim="800000"/>
              <a:headEnd/>
              <a:tailEnd/>
            </a:ln>
          </p:spPr>
          <p:txBody>
            <a:bodyPr wrap="none">
              <a:spAutoFit/>
            </a:bodyPr>
            <a:lstStyle/>
            <a:p>
              <a:r>
                <a:rPr lang="zh-CN" altLang="zh-CN" sz="2800" b="1">
                  <a:latin typeface="Times New Roman" pitchFamily="18" charset="0"/>
                </a:rPr>
                <a:t>… </a:t>
              </a:r>
            </a:p>
          </p:txBody>
        </p:sp>
        <p:sp>
          <p:nvSpPr>
            <p:cNvPr id="68" name="Text Box 27"/>
            <p:cNvSpPr txBox="1">
              <a:spLocks noChangeArrowheads="1"/>
            </p:cNvSpPr>
            <p:nvPr/>
          </p:nvSpPr>
          <p:spPr bwMode="auto">
            <a:xfrm>
              <a:off x="1216" y="39"/>
              <a:ext cx="742" cy="327"/>
            </a:xfrm>
            <a:prstGeom prst="rect">
              <a:avLst/>
            </a:prstGeom>
            <a:noFill/>
            <a:ln w="9525">
              <a:noFill/>
              <a:miter lim="800000"/>
              <a:headEnd/>
              <a:tailEnd/>
            </a:ln>
          </p:spPr>
          <p:txBody>
            <a:bodyPr>
              <a:spAutoFit/>
            </a:bodyPr>
            <a:lstStyle/>
            <a:p>
              <a:r>
                <a:rPr lang="zh-CN" altLang="zh-CN" sz="2800" b="1" i="1">
                  <a:solidFill>
                    <a:schemeClr val="folHlink"/>
                  </a:solidFill>
                  <a:latin typeface="Times New Roman" pitchFamily="18" charset="0"/>
                </a:rPr>
                <a:t>y</a:t>
              </a:r>
              <a:r>
                <a:rPr lang="zh-CN" altLang="zh-CN" sz="2800" b="1" i="1" baseline="-25000">
                  <a:solidFill>
                    <a:schemeClr val="folHlink"/>
                  </a:solidFill>
                  <a:latin typeface="Times New Roman" pitchFamily="18" charset="0"/>
                </a:rPr>
                <a:t>n</a:t>
              </a:r>
              <a:r>
                <a:rPr lang="zh-CN" altLang="zh-CN" sz="2800" b="1" baseline="-25000">
                  <a:solidFill>
                    <a:schemeClr val="folHlink"/>
                  </a:solidFill>
                  <a:latin typeface="Times New Roman" pitchFamily="18" charset="0"/>
                </a:rPr>
                <a:t> </a:t>
              </a:r>
              <a:r>
                <a:rPr lang="zh-CN" altLang="zh-CN" sz="2800" b="1">
                  <a:latin typeface="Times New Roman" pitchFamily="18" charset="0"/>
                </a:rPr>
                <a:t>2</a:t>
              </a:r>
              <a:r>
                <a:rPr lang="zh-CN" altLang="zh-CN" sz="2800" b="1" baseline="45000">
                  <a:latin typeface="Times New Roman" pitchFamily="18" charset="0"/>
                </a:rPr>
                <a:t>-</a:t>
              </a:r>
              <a:r>
                <a:rPr lang="zh-CN" altLang="zh-CN" sz="2800" b="1" i="1" baseline="45000">
                  <a:latin typeface="Times New Roman" pitchFamily="18" charset="0"/>
                </a:rPr>
                <a:t>n</a:t>
              </a:r>
            </a:p>
          </p:txBody>
        </p:sp>
      </p:grpSp>
      <p:grpSp>
        <p:nvGrpSpPr>
          <p:cNvPr id="69" name="Group 28"/>
          <p:cNvGrpSpPr>
            <a:grpSpLocks/>
          </p:cNvGrpSpPr>
          <p:nvPr/>
        </p:nvGrpSpPr>
        <p:grpSpPr bwMode="auto">
          <a:xfrm>
            <a:off x="5181600" y="1822475"/>
            <a:ext cx="2438400" cy="595313"/>
            <a:chOff x="0" y="0"/>
            <a:chExt cx="1536" cy="375"/>
          </a:xfrm>
        </p:grpSpPr>
        <p:sp>
          <p:nvSpPr>
            <p:cNvPr id="70" name="Text Box 29"/>
            <p:cNvSpPr txBox="1">
              <a:spLocks noChangeArrowheads="1"/>
            </p:cNvSpPr>
            <p:nvPr/>
          </p:nvSpPr>
          <p:spPr bwMode="auto">
            <a:xfrm>
              <a:off x="48" y="0"/>
              <a:ext cx="1488" cy="327"/>
            </a:xfrm>
            <a:prstGeom prst="rect">
              <a:avLst/>
            </a:prstGeom>
            <a:noFill/>
            <a:ln w="9525">
              <a:noFill/>
              <a:miter lim="800000"/>
              <a:headEnd/>
              <a:tailEnd/>
            </a:ln>
          </p:spPr>
          <p:txBody>
            <a:bodyPr>
              <a:spAutoFit/>
            </a:bodyPr>
            <a:lstStyle/>
            <a:p>
              <a:r>
                <a:rPr lang="zh-CN" altLang="zh-CN" sz="2800" b="1">
                  <a:solidFill>
                    <a:srgbClr val="FF0000"/>
                  </a:solidFill>
                  <a:latin typeface="Times New Roman" pitchFamily="18" charset="0"/>
                  <a:cs typeface="Times New Roman" pitchFamily="18" charset="0"/>
                </a:rPr>
                <a:t>–[</a:t>
              </a:r>
              <a:r>
                <a:rPr lang="zh-CN" altLang="zh-CN" sz="2800" b="1" i="1">
                  <a:solidFill>
                    <a:srgbClr val="FF0000"/>
                  </a:solidFill>
                  <a:latin typeface="Times New Roman" pitchFamily="18" charset="0"/>
                  <a:cs typeface="Times New Roman" pitchFamily="18" charset="0"/>
                </a:rPr>
                <a:t>x</a:t>
              </a:r>
              <a:r>
                <a:rPr lang="zh-CN" altLang="zh-CN" sz="2800" b="1">
                  <a:solidFill>
                    <a:srgbClr val="FF0000"/>
                  </a:solidFill>
                  <a:latin typeface="Times New Roman" pitchFamily="18" charset="0"/>
                  <a:cs typeface="Times New Roman" pitchFamily="18" charset="0"/>
                </a:rPr>
                <a:t>]</a:t>
              </a:r>
              <a:r>
                <a:rPr lang="zh-CN" sz="2400" b="1" baseline="-30000">
                  <a:solidFill>
                    <a:srgbClr val="FF0000"/>
                  </a:solidFill>
                  <a:latin typeface="Times New Roman" pitchFamily="18" charset="0"/>
                </a:rPr>
                <a:t>补</a:t>
              </a:r>
              <a:r>
                <a:rPr lang="zh-CN" altLang="zh-CN" sz="2800" b="1">
                  <a:solidFill>
                    <a:srgbClr val="FF0000"/>
                  </a:solidFill>
                  <a:latin typeface="Times New Roman" pitchFamily="18" charset="0"/>
                </a:rPr>
                <a:t>= +[</a:t>
              </a:r>
              <a:r>
                <a:rPr lang="zh-CN" altLang="zh-CN" sz="2800" b="1">
                  <a:solidFill>
                    <a:srgbClr val="FF0000"/>
                  </a:solidFill>
                  <a:latin typeface="Times New Roman" pitchFamily="18" charset="0"/>
                  <a:cs typeface="Times New Roman" pitchFamily="18" charset="0"/>
                </a:rPr>
                <a:t>–</a:t>
              </a:r>
              <a:r>
                <a:rPr lang="zh-CN" altLang="zh-CN" sz="2800" b="1" i="1">
                  <a:solidFill>
                    <a:srgbClr val="FF0000"/>
                  </a:solidFill>
                  <a:latin typeface="Times New Roman" pitchFamily="18" charset="0"/>
                  <a:cs typeface="Times New Roman" pitchFamily="18" charset="0"/>
                </a:rPr>
                <a:t>x</a:t>
              </a:r>
              <a:r>
                <a:rPr lang="zh-CN" altLang="zh-CN" sz="2800" b="1">
                  <a:solidFill>
                    <a:srgbClr val="FF0000"/>
                  </a:solidFill>
                  <a:latin typeface="Times New Roman" pitchFamily="18" charset="0"/>
                  <a:cs typeface="Times New Roman" pitchFamily="18" charset="0"/>
                </a:rPr>
                <a:t>]</a:t>
              </a:r>
              <a:r>
                <a:rPr lang="zh-CN" sz="2400" b="1" baseline="-25000">
                  <a:solidFill>
                    <a:srgbClr val="FF0000"/>
                  </a:solidFill>
                  <a:latin typeface="Times New Roman" pitchFamily="18" charset="0"/>
                </a:rPr>
                <a:t>补</a:t>
              </a:r>
              <a:r>
                <a:rPr lang="zh-CN" sz="2800" b="1">
                  <a:solidFill>
                    <a:srgbClr val="FF0000"/>
                  </a:solidFill>
                  <a:latin typeface="Times New Roman" pitchFamily="18" charset="0"/>
                </a:rPr>
                <a:t> </a:t>
              </a:r>
            </a:p>
          </p:txBody>
        </p:sp>
        <p:sp>
          <p:nvSpPr>
            <p:cNvPr id="71" name="AutoShape 30"/>
            <p:cNvSpPr>
              <a:spLocks noChangeArrowheads="1"/>
            </p:cNvSpPr>
            <p:nvPr/>
          </p:nvSpPr>
          <p:spPr bwMode="auto">
            <a:xfrm>
              <a:off x="0" y="39"/>
              <a:ext cx="1536" cy="336"/>
            </a:xfrm>
            <a:prstGeom prst="wedgeRoundRectCallout">
              <a:avLst>
                <a:gd name="adj1" fmla="val -99218"/>
                <a:gd name="adj2" fmla="val 69347"/>
                <a:gd name="adj3" fmla="val 16667"/>
              </a:avLst>
            </a:prstGeom>
            <a:noFill/>
            <a:ln w="28575">
              <a:solidFill>
                <a:schemeClr val="folHlink"/>
              </a:solidFill>
              <a:miter lim="800000"/>
              <a:headEnd/>
              <a:tailEnd/>
            </a:ln>
          </p:spPr>
          <p:txBody>
            <a:bodyPr/>
            <a:lstStyle/>
            <a:p>
              <a:pPr algn="ctr"/>
              <a:endParaRPr lang="zh-CN" altLang="zh-CN" sz="2800" b="1">
                <a:latin typeface="Times New Roman" pitchFamily="18" charset="0"/>
              </a:endParaRPr>
            </a:p>
          </p:txBody>
        </p:sp>
      </p:grpSp>
      <p:grpSp>
        <p:nvGrpSpPr>
          <p:cNvPr id="72" name="Group 31"/>
          <p:cNvGrpSpPr>
            <a:grpSpLocks/>
          </p:cNvGrpSpPr>
          <p:nvPr/>
        </p:nvGrpSpPr>
        <p:grpSpPr bwMode="auto">
          <a:xfrm>
            <a:off x="6781800" y="2898800"/>
            <a:ext cx="1981200" cy="533400"/>
            <a:chOff x="0" y="0"/>
            <a:chExt cx="1248" cy="336"/>
          </a:xfrm>
        </p:grpSpPr>
        <p:sp>
          <p:nvSpPr>
            <p:cNvPr id="73" name="Text Box 32"/>
            <p:cNvSpPr txBox="1">
              <a:spLocks noChangeArrowheads="1"/>
            </p:cNvSpPr>
            <p:nvPr/>
          </p:nvSpPr>
          <p:spPr bwMode="auto">
            <a:xfrm>
              <a:off x="0" y="9"/>
              <a:ext cx="1246" cy="327"/>
            </a:xfrm>
            <a:prstGeom prst="rect">
              <a:avLst/>
            </a:prstGeom>
            <a:noFill/>
            <a:ln w="9525">
              <a:noFill/>
              <a:miter lim="800000"/>
              <a:headEnd/>
              <a:tailEnd/>
            </a:ln>
          </p:spPr>
          <p:txBody>
            <a:bodyPr wrap="none">
              <a:spAutoFit/>
            </a:bodyPr>
            <a:lstStyle/>
            <a:p>
              <a:r>
                <a:rPr lang="zh-CN" altLang="zh-CN" sz="2800" b="1">
                  <a:solidFill>
                    <a:srgbClr val="FF0000"/>
                  </a:solidFill>
                  <a:latin typeface="Times New Roman" pitchFamily="18" charset="0"/>
                </a:rPr>
                <a:t>2</a:t>
              </a:r>
              <a:r>
                <a:rPr lang="zh-CN" altLang="zh-CN" sz="2800" b="1" baseline="45000">
                  <a:solidFill>
                    <a:srgbClr val="FF0000"/>
                  </a:solidFill>
                  <a:latin typeface="Times New Roman" pitchFamily="18" charset="0"/>
                </a:rPr>
                <a:t>-1</a:t>
              </a:r>
              <a:r>
                <a:rPr lang="zh-CN" altLang="zh-CN" sz="2800" b="1">
                  <a:solidFill>
                    <a:srgbClr val="FF0000"/>
                  </a:solidFill>
                  <a:latin typeface="Times New Roman" pitchFamily="18" charset="0"/>
                </a:rPr>
                <a:t> = 2</a:t>
              </a:r>
              <a:r>
                <a:rPr lang="zh-CN" altLang="zh-CN" sz="2800" b="1" baseline="45000">
                  <a:solidFill>
                    <a:srgbClr val="FF0000"/>
                  </a:solidFill>
                  <a:latin typeface="Times New Roman" pitchFamily="18" charset="0"/>
                </a:rPr>
                <a:t>0</a:t>
              </a:r>
              <a:r>
                <a:rPr lang="zh-CN" altLang="zh-CN" sz="2800" b="1">
                  <a:solidFill>
                    <a:srgbClr val="FF0000"/>
                  </a:solidFill>
                  <a:latin typeface="Times New Roman" pitchFamily="18" charset="0"/>
                </a:rPr>
                <a:t> </a:t>
              </a:r>
              <a:r>
                <a:rPr lang="zh-CN" altLang="zh-CN" sz="2800" b="1">
                  <a:solidFill>
                    <a:srgbClr val="FF0000"/>
                  </a:solidFill>
                  <a:latin typeface="Times New Roman" pitchFamily="18" charset="0"/>
                  <a:cs typeface="Times New Roman" pitchFamily="18" charset="0"/>
                </a:rPr>
                <a:t>– 2</a:t>
              </a:r>
              <a:r>
                <a:rPr lang="zh-CN" altLang="zh-CN" sz="2800" b="1" baseline="45000">
                  <a:solidFill>
                    <a:srgbClr val="FF0000"/>
                  </a:solidFill>
                  <a:latin typeface="Times New Roman" pitchFamily="18" charset="0"/>
                  <a:cs typeface="Times New Roman" pitchFamily="18" charset="0"/>
                </a:rPr>
                <a:t>-1</a:t>
              </a:r>
            </a:p>
          </p:txBody>
        </p:sp>
        <p:sp>
          <p:nvSpPr>
            <p:cNvPr id="74" name="AutoShape 33"/>
            <p:cNvSpPr>
              <a:spLocks noChangeArrowheads="1"/>
            </p:cNvSpPr>
            <p:nvPr/>
          </p:nvSpPr>
          <p:spPr bwMode="auto">
            <a:xfrm>
              <a:off x="0" y="0"/>
              <a:ext cx="1248" cy="336"/>
            </a:xfrm>
            <a:prstGeom prst="roundRect">
              <a:avLst>
                <a:gd name="adj" fmla="val 16667"/>
              </a:avLst>
            </a:prstGeom>
            <a:noFill/>
            <a:ln w="28575">
              <a:solidFill>
                <a:schemeClr val="folHlink"/>
              </a:solidFill>
              <a:round/>
              <a:headEnd/>
              <a:tailEnd/>
            </a:ln>
          </p:spPr>
          <p:txBody>
            <a:bodyPr wrap="none" anchor="ctr"/>
            <a:lstStyle/>
            <a:p>
              <a:endParaRPr lang="zh-CN" altLang="en-US"/>
            </a:p>
          </p:txBody>
        </p:sp>
      </p:grpSp>
      <p:grpSp>
        <p:nvGrpSpPr>
          <p:cNvPr id="75" name="Group 34"/>
          <p:cNvGrpSpPr>
            <a:grpSpLocks/>
          </p:cNvGrpSpPr>
          <p:nvPr/>
        </p:nvGrpSpPr>
        <p:grpSpPr bwMode="auto">
          <a:xfrm>
            <a:off x="6780213" y="3660800"/>
            <a:ext cx="2058987" cy="533400"/>
            <a:chOff x="0" y="0"/>
            <a:chExt cx="1297" cy="336"/>
          </a:xfrm>
        </p:grpSpPr>
        <p:sp>
          <p:nvSpPr>
            <p:cNvPr id="76" name="Text Box 35"/>
            <p:cNvSpPr txBox="1">
              <a:spLocks noChangeArrowheads="1"/>
            </p:cNvSpPr>
            <p:nvPr/>
          </p:nvSpPr>
          <p:spPr bwMode="auto">
            <a:xfrm>
              <a:off x="0" y="0"/>
              <a:ext cx="1297" cy="327"/>
            </a:xfrm>
            <a:prstGeom prst="rect">
              <a:avLst/>
            </a:prstGeom>
            <a:noFill/>
            <a:ln w="9525">
              <a:noFill/>
              <a:miter lim="800000"/>
              <a:headEnd/>
              <a:tailEnd/>
            </a:ln>
          </p:spPr>
          <p:txBody>
            <a:bodyPr wrap="none">
              <a:spAutoFit/>
            </a:bodyPr>
            <a:lstStyle/>
            <a:p>
              <a:r>
                <a:rPr lang="zh-CN" altLang="zh-CN" sz="2800" b="1">
                  <a:solidFill>
                    <a:srgbClr val="FF0000"/>
                  </a:solidFill>
                  <a:latin typeface="Times New Roman" pitchFamily="18" charset="0"/>
                </a:rPr>
                <a:t>2</a:t>
              </a:r>
              <a:r>
                <a:rPr lang="zh-CN" altLang="zh-CN" sz="2800" b="1" baseline="45000">
                  <a:solidFill>
                    <a:srgbClr val="FF0000"/>
                  </a:solidFill>
                  <a:latin typeface="Times New Roman" pitchFamily="18" charset="0"/>
                </a:rPr>
                <a:t>-2</a:t>
              </a:r>
              <a:r>
                <a:rPr lang="zh-CN" altLang="zh-CN" sz="2800" b="1">
                  <a:solidFill>
                    <a:srgbClr val="FF0000"/>
                  </a:solidFill>
                  <a:latin typeface="Times New Roman" pitchFamily="18" charset="0"/>
                </a:rPr>
                <a:t> = 2</a:t>
              </a:r>
              <a:r>
                <a:rPr lang="zh-CN" altLang="zh-CN" sz="2800" b="1" baseline="45000">
                  <a:solidFill>
                    <a:srgbClr val="FF0000"/>
                  </a:solidFill>
                  <a:latin typeface="Times New Roman" pitchFamily="18" charset="0"/>
                </a:rPr>
                <a:t>-1</a:t>
              </a:r>
              <a:r>
                <a:rPr lang="zh-CN" altLang="zh-CN" sz="2800" b="1">
                  <a:solidFill>
                    <a:srgbClr val="FF0000"/>
                  </a:solidFill>
                  <a:latin typeface="Times New Roman" pitchFamily="18" charset="0"/>
                </a:rPr>
                <a:t> </a:t>
              </a:r>
              <a:r>
                <a:rPr lang="zh-CN" altLang="zh-CN" sz="2800" b="1">
                  <a:solidFill>
                    <a:srgbClr val="FF0000"/>
                  </a:solidFill>
                  <a:latin typeface="Times New Roman" pitchFamily="18" charset="0"/>
                  <a:cs typeface="Times New Roman" pitchFamily="18" charset="0"/>
                </a:rPr>
                <a:t>– 2</a:t>
              </a:r>
              <a:r>
                <a:rPr lang="zh-CN" altLang="zh-CN" sz="2800" b="1" baseline="45000">
                  <a:solidFill>
                    <a:srgbClr val="FF0000"/>
                  </a:solidFill>
                  <a:latin typeface="Times New Roman" pitchFamily="18" charset="0"/>
                  <a:cs typeface="Times New Roman" pitchFamily="18" charset="0"/>
                </a:rPr>
                <a:t>-2</a:t>
              </a:r>
            </a:p>
          </p:txBody>
        </p:sp>
        <p:sp>
          <p:nvSpPr>
            <p:cNvPr id="77" name="AutoShape 36"/>
            <p:cNvSpPr>
              <a:spLocks noChangeArrowheads="1"/>
            </p:cNvSpPr>
            <p:nvPr/>
          </p:nvSpPr>
          <p:spPr bwMode="auto">
            <a:xfrm>
              <a:off x="1" y="0"/>
              <a:ext cx="1296" cy="336"/>
            </a:xfrm>
            <a:prstGeom prst="roundRect">
              <a:avLst>
                <a:gd name="adj" fmla="val 16667"/>
              </a:avLst>
            </a:prstGeom>
            <a:noFill/>
            <a:ln w="28575">
              <a:solidFill>
                <a:schemeClr val="folHlink"/>
              </a:solidFill>
              <a:round/>
              <a:headEnd/>
              <a:tailEnd/>
            </a:ln>
          </p:spPr>
          <p:txBody>
            <a:bodyPr wrap="none" anchor="ctr"/>
            <a:lstStyle/>
            <a:p>
              <a:endParaRPr lang="zh-CN" altLang="en-US"/>
            </a:p>
          </p:txBody>
        </p:sp>
      </p:grpSp>
      <p:sp>
        <p:nvSpPr>
          <p:cNvPr id="78" name="Text Box 37"/>
          <p:cNvSpPr txBox="1">
            <a:spLocks noChangeArrowheads="1"/>
          </p:cNvSpPr>
          <p:nvPr/>
        </p:nvSpPr>
        <p:spPr bwMode="auto">
          <a:xfrm>
            <a:off x="2489200" y="3643338"/>
            <a:ext cx="685800" cy="519112"/>
          </a:xfrm>
          <a:prstGeom prst="rect">
            <a:avLst/>
          </a:prstGeom>
          <a:noFill/>
          <a:ln w="9525">
            <a:noFill/>
            <a:miter lim="800000"/>
            <a:headEnd/>
            <a:tailEnd/>
          </a:ln>
        </p:spPr>
        <p:txBody>
          <a:bodyPr>
            <a:spAutoFit/>
          </a:bodyPr>
          <a:lstStyle/>
          <a:p>
            <a:pPr>
              <a:spcBef>
                <a:spcPct val="50000"/>
              </a:spcBef>
            </a:pPr>
            <a:r>
              <a:rPr lang="zh-CN" altLang="zh-CN" sz="2800" b="1">
                <a:solidFill>
                  <a:schemeClr val="folHlink"/>
                </a:solidFill>
                <a:latin typeface="Times New Roman" pitchFamily="18" charset="0"/>
              </a:rPr>
              <a:t>2</a:t>
            </a:r>
            <a:r>
              <a:rPr lang="zh-CN" altLang="zh-CN" sz="2800" b="1" baseline="45000">
                <a:solidFill>
                  <a:schemeClr val="folHlink"/>
                </a:solidFill>
                <a:latin typeface="Times New Roman" pitchFamily="18" charset="0"/>
              </a:rPr>
              <a:t>-1</a:t>
            </a:r>
          </a:p>
        </p:txBody>
      </p:sp>
      <p:sp>
        <p:nvSpPr>
          <p:cNvPr id="79" name="Text Box 38"/>
          <p:cNvSpPr txBox="1">
            <a:spLocks noChangeArrowheads="1"/>
          </p:cNvSpPr>
          <p:nvPr/>
        </p:nvSpPr>
        <p:spPr bwMode="auto">
          <a:xfrm>
            <a:off x="3327400" y="3643338"/>
            <a:ext cx="609600" cy="519112"/>
          </a:xfrm>
          <a:prstGeom prst="rect">
            <a:avLst/>
          </a:prstGeom>
          <a:noFill/>
          <a:ln w="9525">
            <a:noFill/>
            <a:miter lim="800000"/>
            <a:headEnd/>
            <a:tailEnd/>
          </a:ln>
        </p:spPr>
        <p:txBody>
          <a:bodyPr>
            <a:spAutoFit/>
          </a:bodyPr>
          <a:lstStyle/>
          <a:p>
            <a:pPr>
              <a:spcBef>
                <a:spcPct val="50000"/>
              </a:spcBef>
            </a:pPr>
            <a:r>
              <a:rPr lang="zh-CN" altLang="zh-CN" sz="2800" b="1">
                <a:solidFill>
                  <a:schemeClr val="folHlink"/>
                </a:solidFill>
                <a:latin typeface="Times New Roman" pitchFamily="18" charset="0"/>
              </a:rPr>
              <a:t>2</a:t>
            </a:r>
            <a:r>
              <a:rPr lang="zh-CN" altLang="zh-CN" sz="2800" b="1" baseline="45000">
                <a:solidFill>
                  <a:schemeClr val="folHlink"/>
                </a:solidFill>
                <a:latin typeface="Times New Roman" pitchFamily="18" charset="0"/>
              </a:rPr>
              <a:t>-2</a:t>
            </a:r>
          </a:p>
        </p:txBody>
      </p:sp>
      <p:sp>
        <p:nvSpPr>
          <p:cNvPr id="80" name="AutoShape 39"/>
          <p:cNvSpPr>
            <a:spLocks noChangeArrowheads="1"/>
          </p:cNvSpPr>
          <p:nvPr/>
        </p:nvSpPr>
        <p:spPr bwMode="auto">
          <a:xfrm>
            <a:off x="2743200" y="5565800"/>
            <a:ext cx="935038" cy="533400"/>
          </a:xfrm>
          <a:prstGeom prst="wedgeRoundRectCallout">
            <a:avLst>
              <a:gd name="adj1" fmla="val 18750"/>
              <a:gd name="adj2" fmla="val 94347"/>
              <a:gd name="adj3" fmla="val 16667"/>
            </a:avLst>
          </a:prstGeom>
          <a:noFill/>
          <a:ln w="28575">
            <a:solidFill>
              <a:schemeClr val="folHlink"/>
            </a:solidFill>
            <a:miter lim="800000"/>
            <a:headEnd/>
            <a:tailEnd/>
          </a:ln>
        </p:spPr>
        <p:txBody>
          <a:bodyPr/>
          <a:lstStyle/>
          <a:p>
            <a:pPr algn="ctr"/>
            <a:endParaRPr lang="zh-CN" altLang="zh-CN" sz="2800" b="1">
              <a:latin typeface="Times New Roman" pitchFamily="18" charset="0"/>
            </a:endParaRPr>
          </a:p>
        </p:txBody>
      </p:sp>
      <p:grpSp>
        <p:nvGrpSpPr>
          <p:cNvPr id="81" name="Group 40"/>
          <p:cNvGrpSpPr>
            <a:grpSpLocks/>
          </p:cNvGrpSpPr>
          <p:nvPr/>
        </p:nvGrpSpPr>
        <p:grpSpPr bwMode="auto">
          <a:xfrm>
            <a:off x="474663" y="5451500"/>
            <a:ext cx="6289675" cy="590550"/>
            <a:chOff x="0" y="0"/>
            <a:chExt cx="3962" cy="372"/>
          </a:xfrm>
        </p:grpSpPr>
        <p:sp>
          <p:nvSpPr>
            <p:cNvPr id="82" name="Text Box 41"/>
            <p:cNvSpPr txBox="1">
              <a:spLocks noChangeArrowheads="1"/>
            </p:cNvSpPr>
            <p:nvPr/>
          </p:nvSpPr>
          <p:spPr bwMode="auto">
            <a:xfrm>
              <a:off x="0" y="45"/>
              <a:ext cx="3962" cy="327"/>
            </a:xfrm>
            <a:prstGeom prst="rect">
              <a:avLst/>
            </a:prstGeom>
            <a:noFill/>
            <a:ln w="9525">
              <a:noFill/>
              <a:miter lim="800000"/>
              <a:headEnd/>
              <a:tailEnd/>
            </a:ln>
          </p:spPr>
          <p:txBody>
            <a:bodyPr wrap="none">
              <a:spAutoFit/>
            </a:bodyPr>
            <a:lstStyle/>
            <a:p>
              <a:r>
                <a:rPr lang="zh-CN" altLang="zh-CN" sz="2800" b="1">
                  <a:latin typeface="Times New Roman" pitchFamily="18" charset="0"/>
                </a:rPr>
                <a:t>= [</a:t>
              </a:r>
              <a:r>
                <a:rPr lang="zh-CN" altLang="zh-CN" sz="2800" b="1" i="1">
                  <a:latin typeface="Times New Roman" pitchFamily="18" charset="0"/>
                </a:rPr>
                <a:t>x</a:t>
              </a:r>
              <a:r>
                <a:rPr lang="zh-CN" altLang="zh-CN" sz="2800" b="1">
                  <a:latin typeface="Times New Roman" pitchFamily="18" charset="0"/>
                </a:rPr>
                <a:t>]</a:t>
              </a:r>
              <a:r>
                <a:rPr lang="zh-CN" sz="2400" b="1" baseline="-25000">
                  <a:latin typeface="Times New Roman" pitchFamily="18" charset="0"/>
                </a:rPr>
                <a:t>补</a:t>
              </a:r>
              <a:r>
                <a:rPr lang="zh-CN" altLang="zh-CN" sz="2800" b="1">
                  <a:latin typeface="Times New Roman" pitchFamily="18" charset="0"/>
                </a:rPr>
                <a:t>[(</a:t>
              </a:r>
              <a:r>
                <a:rPr lang="zh-CN" altLang="zh-CN" sz="2800" b="1" i="1">
                  <a:latin typeface="Times New Roman" pitchFamily="18" charset="0"/>
                </a:rPr>
                <a:t>y</a:t>
              </a:r>
              <a:r>
                <a:rPr lang="zh-CN" altLang="zh-CN" sz="2400" b="1" baseline="-25000">
                  <a:latin typeface="Times New Roman" pitchFamily="18" charset="0"/>
                </a:rPr>
                <a:t>1</a:t>
              </a:r>
              <a:r>
                <a:rPr lang="zh-CN" altLang="zh-CN" sz="2800" b="1">
                  <a:latin typeface="Times New Roman" pitchFamily="18" charset="0"/>
                  <a:cs typeface="Times New Roman" pitchFamily="18" charset="0"/>
                </a:rPr>
                <a:t>–</a:t>
              </a:r>
              <a:r>
                <a:rPr lang="zh-CN" altLang="zh-CN" sz="2800" b="1" i="1">
                  <a:latin typeface="Times New Roman" pitchFamily="18" charset="0"/>
                  <a:cs typeface="Times New Roman" pitchFamily="18" charset="0"/>
                </a:rPr>
                <a:t>y</a:t>
              </a:r>
              <a:r>
                <a:rPr lang="zh-CN" altLang="zh-CN" sz="2400" b="1" baseline="-25000">
                  <a:latin typeface="Times New Roman" pitchFamily="18" charset="0"/>
                  <a:cs typeface="Times New Roman" pitchFamily="18" charset="0"/>
                </a:rPr>
                <a:t>0</a:t>
              </a:r>
              <a:r>
                <a:rPr lang="zh-CN" altLang="zh-CN" sz="2800" b="1">
                  <a:latin typeface="Times New Roman" pitchFamily="18" charset="0"/>
                  <a:cs typeface="Times New Roman" pitchFamily="18" charset="0"/>
                </a:rPr>
                <a:t>)+(</a:t>
              </a:r>
              <a:r>
                <a:rPr lang="zh-CN" altLang="zh-CN" sz="2800" b="1" i="1">
                  <a:latin typeface="Times New Roman" pitchFamily="18" charset="0"/>
                </a:rPr>
                <a:t>y</a:t>
              </a:r>
              <a:r>
                <a:rPr lang="zh-CN" altLang="zh-CN" sz="2400" b="1" baseline="-25000">
                  <a:latin typeface="Times New Roman" pitchFamily="18" charset="0"/>
                </a:rPr>
                <a:t>2</a:t>
              </a:r>
              <a:r>
                <a:rPr lang="zh-CN" altLang="zh-CN" sz="2800" b="1">
                  <a:latin typeface="Times New Roman" pitchFamily="18" charset="0"/>
                  <a:cs typeface="Times New Roman" pitchFamily="18" charset="0"/>
                </a:rPr>
                <a:t>–</a:t>
              </a:r>
              <a:r>
                <a:rPr lang="zh-CN" altLang="zh-CN" sz="2800" b="1" i="1">
                  <a:latin typeface="Times New Roman" pitchFamily="18" charset="0"/>
                </a:rPr>
                <a:t>y</a:t>
              </a:r>
              <a:r>
                <a:rPr lang="zh-CN" altLang="zh-CN" sz="2400" b="1" baseline="-25000">
                  <a:latin typeface="Times New Roman" pitchFamily="18" charset="0"/>
                </a:rPr>
                <a:t>1</a:t>
              </a:r>
              <a:r>
                <a:rPr lang="zh-CN" altLang="zh-CN" sz="2800" b="1">
                  <a:latin typeface="Times New Roman" pitchFamily="18" charset="0"/>
                </a:rPr>
                <a:t>)2</a:t>
              </a:r>
              <a:r>
                <a:rPr lang="zh-CN" altLang="zh-CN" sz="2800" b="1" baseline="45000">
                  <a:latin typeface="Times New Roman" pitchFamily="18" charset="0"/>
                </a:rPr>
                <a:t>-1</a:t>
              </a:r>
              <a:r>
                <a:rPr lang="zh-CN" altLang="zh-CN" sz="2800" b="1">
                  <a:latin typeface="Times New Roman" pitchFamily="18" charset="0"/>
                </a:rPr>
                <a:t>+      +(</a:t>
              </a:r>
              <a:r>
                <a:rPr lang="zh-CN" altLang="zh-CN" sz="2800" b="1" i="1">
                  <a:latin typeface="Times New Roman" pitchFamily="18" charset="0"/>
                </a:rPr>
                <a:t>y</a:t>
              </a:r>
              <a:r>
                <a:rPr lang="zh-CN" altLang="zh-CN" sz="2400" b="1" i="1" baseline="-25000">
                  <a:latin typeface="Times New Roman" pitchFamily="18" charset="0"/>
                </a:rPr>
                <a:t>n</a:t>
              </a:r>
              <a:r>
                <a:rPr lang="zh-CN" altLang="zh-CN" sz="2400" b="1" baseline="-25000">
                  <a:latin typeface="Times New Roman" pitchFamily="18" charset="0"/>
                </a:rPr>
                <a:t>+1</a:t>
              </a:r>
              <a:r>
                <a:rPr lang="zh-CN" altLang="zh-CN" sz="2800" b="1">
                  <a:latin typeface="Times New Roman" pitchFamily="18" charset="0"/>
                  <a:cs typeface="Times New Roman" pitchFamily="18" charset="0"/>
                </a:rPr>
                <a:t>–</a:t>
              </a:r>
              <a:r>
                <a:rPr lang="zh-CN" altLang="zh-CN" sz="2800" b="1" i="1">
                  <a:latin typeface="Times New Roman" pitchFamily="18" charset="0"/>
                </a:rPr>
                <a:t>y</a:t>
              </a:r>
              <a:r>
                <a:rPr lang="zh-CN" altLang="zh-CN" sz="2400" b="1" i="1" baseline="-25000">
                  <a:latin typeface="Times New Roman" pitchFamily="18" charset="0"/>
                </a:rPr>
                <a:t>n</a:t>
              </a:r>
              <a:r>
                <a:rPr lang="zh-CN" altLang="zh-CN" sz="2800" b="1">
                  <a:latin typeface="Times New Roman" pitchFamily="18" charset="0"/>
                </a:rPr>
                <a:t>)2</a:t>
              </a:r>
              <a:r>
                <a:rPr lang="zh-CN" altLang="zh-CN" sz="2800" b="1" baseline="45000">
                  <a:latin typeface="Times New Roman" pitchFamily="18" charset="0"/>
                </a:rPr>
                <a:t>-</a:t>
              </a:r>
              <a:r>
                <a:rPr lang="zh-CN" altLang="zh-CN" sz="2800" b="1" i="1" baseline="45000">
                  <a:latin typeface="Times New Roman" pitchFamily="18" charset="0"/>
                </a:rPr>
                <a:t>n</a:t>
              </a:r>
              <a:r>
                <a:rPr lang="zh-CN" altLang="zh-CN" sz="2800" b="1">
                  <a:latin typeface="Times New Roman" pitchFamily="18" charset="0"/>
                </a:rPr>
                <a:t>]</a:t>
              </a:r>
            </a:p>
          </p:txBody>
        </p:sp>
        <p:sp>
          <p:nvSpPr>
            <p:cNvPr id="83" name="Text Box 42"/>
            <p:cNvSpPr txBox="1">
              <a:spLocks noChangeArrowheads="1"/>
            </p:cNvSpPr>
            <p:nvPr/>
          </p:nvSpPr>
          <p:spPr bwMode="auto">
            <a:xfrm>
              <a:off x="2400" y="0"/>
              <a:ext cx="396" cy="327"/>
            </a:xfrm>
            <a:prstGeom prst="rect">
              <a:avLst/>
            </a:prstGeom>
            <a:noFill/>
            <a:ln w="9525">
              <a:noFill/>
              <a:miter lim="800000"/>
              <a:headEnd/>
              <a:tailEnd/>
            </a:ln>
          </p:spPr>
          <p:txBody>
            <a:bodyPr wrap="none">
              <a:spAutoFit/>
            </a:bodyPr>
            <a:lstStyle/>
            <a:p>
              <a:r>
                <a:rPr lang="zh-CN" altLang="zh-CN" sz="2800" b="1">
                  <a:latin typeface="Times New Roman" pitchFamily="18" charset="0"/>
                </a:rPr>
                <a:t>… </a:t>
              </a:r>
            </a:p>
          </p:txBody>
        </p:sp>
      </p:grpSp>
      <p:sp>
        <p:nvSpPr>
          <p:cNvPr id="84" name="AutoShape 43"/>
          <p:cNvSpPr>
            <a:spLocks noChangeArrowheads="1"/>
          </p:cNvSpPr>
          <p:nvPr/>
        </p:nvSpPr>
        <p:spPr bwMode="auto">
          <a:xfrm>
            <a:off x="5002213" y="5565800"/>
            <a:ext cx="1169987" cy="533400"/>
          </a:xfrm>
          <a:prstGeom prst="wedgeRoundRectCallout">
            <a:avLst>
              <a:gd name="adj1" fmla="val -23264"/>
              <a:gd name="adj2" fmla="val 90773"/>
              <a:gd name="adj3" fmla="val 16667"/>
            </a:avLst>
          </a:prstGeom>
          <a:noFill/>
          <a:ln w="28575">
            <a:solidFill>
              <a:schemeClr val="folHlink"/>
            </a:solidFill>
            <a:miter lim="800000"/>
            <a:headEnd/>
            <a:tailEnd/>
          </a:ln>
        </p:spPr>
        <p:txBody>
          <a:bodyPr/>
          <a:lstStyle/>
          <a:p>
            <a:pPr algn="ctr"/>
            <a:endParaRPr lang="zh-CN" altLang="zh-CN" sz="2800" b="1">
              <a:latin typeface="Times New Roman" pitchFamily="18" charset="0"/>
            </a:endParaRPr>
          </a:p>
        </p:txBody>
      </p:sp>
      <p:sp>
        <p:nvSpPr>
          <p:cNvPr id="86" name="AutoShape 45"/>
          <p:cNvSpPr>
            <a:spLocks noChangeArrowheads="1"/>
          </p:cNvSpPr>
          <p:nvPr/>
        </p:nvSpPr>
        <p:spPr bwMode="auto">
          <a:xfrm>
            <a:off x="7092950" y="5595963"/>
            <a:ext cx="1655763" cy="533400"/>
          </a:xfrm>
          <a:prstGeom prst="wedgeRoundRectCallout">
            <a:avLst>
              <a:gd name="adj1" fmla="val -34565"/>
              <a:gd name="adj2" fmla="val -102083"/>
              <a:gd name="adj3" fmla="val 16667"/>
            </a:avLst>
          </a:prstGeom>
          <a:noFill/>
          <a:ln w="28575">
            <a:solidFill>
              <a:schemeClr val="folHlink"/>
            </a:solidFill>
            <a:miter lim="800000"/>
            <a:headEnd/>
            <a:tailEnd/>
          </a:ln>
        </p:spPr>
        <p:txBody>
          <a:bodyPr lIns="0" rIns="0"/>
          <a:lstStyle/>
          <a:p>
            <a:r>
              <a:rPr lang="zh-CN" altLang="zh-CN" sz="1000" b="1">
                <a:solidFill>
                  <a:schemeClr val="folHlink"/>
                </a:solidFill>
                <a:latin typeface="Times New Roman" pitchFamily="18" charset="0"/>
              </a:rPr>
              <a:t> </a:t>
            </a:r>
            <a:r>
              <a:rPr lang="zh-CN" sz="2200" b="1">
                <a:solidFill>
                  <a:schemeClr val="folHlink"/>
                </a:solidFill>
                <a:latin typeface="Times New Roman" pitchFamily="18" charset="0"/>
              </a:rPr>
              <a:t>附加位</a:t>
            </a:r>
            <a:r>
              <a:rPr lang="zh-CN" sz="1600" b="1">
                <a:solidFill>
                  <a:schemeClr val="folHlink"/>
                </a:solidFill>
                <a:latin typeface="Times New Roman" pitchFamily="18" charset="0"/>
              </a:rPr>
              <a:t>  </a:t>
            </a:r>
            <a:r>
              <a:rPr lang="zh-CN" altLang="zh-CN" sz="2400" b="1" i="1">
                <a:solidFill>
                  <a:schemeClr val="folHlink"/>
                </a:solidFill>
                <a:latin typeface="Times New Roman" pitchFamily="18" charset="0"/>
              </a:rPr>
              <a:t>y</a:t>
            </a:r>
            <a:r>
              <a:rPr lang="zh-CN" altLang="zh-CN" sz="2400" b="1" i="1" baseline="-25000">
                <a:solidFill>
                  <a:schemeClr val="folHlink"/>
                </a:solidFill>
                <a:latin typeface="Times New Roman" pitchFamily="18" charset="0"/>
              </a:rPr>
              <a:t>n</a:t>
            </a:r>
            <a:r>
              <a:rPr lang="zh-CN" altLang="zh-CN" sz="2400" b="1" baseline="-25000">
                <a:solidFill>
                  <a:schemeClr val="folHlink"/>
                </a:solidFill>
                <a:latin typeface="Times New Roman" pitchFamily="18" charset="0"/>
              </a:rPr>
              <a:t>+1</a:t>
            </a:r>
          </a:p>
        </p:txBody>
      </p:sp>
      <p:sp>
        <p:nvSpPr>
          <p:cNvPr id="89" name="TextBox 88"/>
          <p:cNvSpPr txBox="1"/>
          <p:nvPr/>
        </p:nvSpPr>
        <p:spPr>
          <a:xfrm>
            <a:off x="4286248" y="71414"/>
            <a:ext cx="3929090" cy="523220"/>
          </a:xfrm>
          <a:prstGeom prst="rect">
            <a:avLst/>
          </a:prstGeom>
          <a:noFill/>
        </p:spPr>
        <p:txBody>
          <a:bodyPr wrap="square" rtlCol="0">
            <a:spAutoFit/>
          </a:bodyPr>
          <a:lstStyle/>
          <a:p>
            <a:r>
              <a:rPr lang="zh-CN" altLang="en-US" sz="2800" b="1" dirty="0" smtClean="0">
                <a:solidFill>
                  <a:srgbClr val="C00000"/>
                </a:solidFill>
                <a:latin typeface="方正舒体" pitchFamily="2" charset="-122"/>
                <a:ea typeface="方正舒体" pitchFamily="2" charset="-122"/>
              </a:rPr>
              <a:t>补充：经典</a:t>
            </a:r>
            <a:r>
              <a:rPr lang="en-US" altLang="zh-CN" sz="2800" b="1" dirty="0" smtClean="0">
                <a:solidFill>
                  <a:srgbClr val="C00000"/>
                </a:solidFill>
                <a:latin typeface="方正舒体" pitchFamily="2" charset="-122"/>
                <a:ea typeface="方正舒体" pitchFamily="2" charset="-122"/>
              </a:rPr>
              <a:t>Booth</a:t>
            </a:r>
            <a:r>
              <a:rPr lang="zh-CN" altLang="en-US" sz="2800" b="1" dirty="0" smtClean="0">
                <a:solidFill>
                  <a:srgbClr val="C00000"/>
                </a:solidFill>
                <a:latin typeface="方正舒体" pitchFamily="2" charset="-122"/>
                <a:ea typeface="方正舒体" pitchFamily="2" charset="-122"/>
              </a:rPr>
              <a:t>算法</a:t>
            </a:r>
            <a:endParaRPr lang="zh-CN" altLang="en-US" sz="2800" b="1" dirty="0">
              <a:solidFill>
                <a:srgbClr val="C00000"/>
              </a:solidFill>
              <a:latin typeface="方正舒体" pitchFamily="2" charset="-122"/>
              <a:ea typeface="方正舒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linds(horizontal)">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blinds(horizontal)">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blinds(horizontal)">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blinds(horizontal)">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blinds(horizontal)">
                                      <p:cBhvr>
                                        <p:cTn id="32" dur="500"/>
                                        <p:tgtEl>
                                          <p:spTgt spid="5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blinds(horizontal)">
                                      <p:cBhvr>
                                        <p:cTn id="37" dur="500"/>
                                        <p:tgtEl>
                                          <p:spTgt spid="5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blinds(horizontal)">
                                      <p:cBhvr>
                                        <p:cTn id="42" dur="500"/>
                                        <p:tgtEl>
                                          <p:spTgt spid="7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blinds(horizontal)">
                                      <p:cBhvr>
                                        <p:cTn id="47" dur="500"/>
                                        <p:tgtEl>
                                          <p:spTgt spid="7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blinds(horizontal)">
                                      <p:cBhvr>
                                        <p:cTn id="52" dur="500"/>
                                        <p:tgtEl>
                                          <p:spTgt spid="7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blinds(horizontal)">
                                      <p:cBhvr>
                                        <p:cTn id="57" dur="500"/>
                                        <p:tgtEl>
                                          <p:spTgt spid="7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blinds(horizontal)">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blinds(horizontal)">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86"/>
                                        </p:tgtEl>
                                        <p:attrNameLst>
                                          <p:attrName>style.visibility</p:attrName>
                                        </p:attrNameLst>
                                      </p:cBhvr>
                                      <p:to>
                                        <p:strVal val="visible"/>
                                      </p:to>
                                    </p:set>
                                    <p:animEffect transition="in" filter="blinds(horizontal)">
                                      <p:cBhvr>
                                        <p:cTn id="72" dur="500"/>
                                        <p:tgtEl>
                                          <p:spTgt spid="8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81"/>
                                        </p:tgtEl>
                                        <p:attrNameLst>
                                          <p:attrName>style.visibility</p:attrName>
                                        </p:attrNameLst>
                                      </p:cBhvr>
                                      <p:to>
                                        <p:strVal val="visible"/>
                                      </p:to>
                                    </p:set>
                                    <p:animEffect transition="in" filter="blinds(horizontal)">
                                      <p:cBhvr>
                                        <p:cTn id="77" dur="500"/>
                                        <p:tgtEl>
                                          <p:spTgt spid="81"/>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80"/>
                                        </p:tgtEl>
                                        <p:attrNameLst>
                                          <p:attrName>style.visibility</p:attrName>
                                        </p:attrNameLst>
                                      </p:cBhvr>
                                      <p:to>
                                        <p:strVal val="visible"/>
                                      </p:to>
                                    </p:set>
                                    <p:animEffect transition="in" filter="blinds(horizontal)">
                                      <p:cBhvr>
                                        <p:cTn id="82" dur="500"/>
                                        <p:tgtEl>
                                          <p:spTgt spid="8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84"/>
                                        </p:tgtEl>
                                        <p:attrNameLst>
                                          <p:attrName>style.visibility</p:attrName>
                                        </p:attrNameLst>
                                      </p:cBhvr>
                                      <p:to>
                                        <p:strVal val="visible"/>
                                      </p:to>
                                    </p:set>
                                    <p:animEffect transition="in" filter="blinds(horizontal)">
                                      <p:cBhvr>
                                        <p:cTn id="87" dur="500"/>
                                        <p:tgtEl>
                                          <p:spTgt spid="84"/>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65"/>
                                        </p:tgtEl>
                                        <p:attrNameLst>
                                          <p:attrName>style.visibility</p:attrName>
                                        </p:attrNameLst>
                                      </p:cBhvr>
                                      <p:to>
                                        <p:strVal val="visible"/>
                                      </p:to>
                                    </p:set>
                                    <p:animEffect transition="in" filter="blinds(horizontal)">
                                      <p:cBhvr>
                                        <p:cTn id="9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utoUpdateAnimBg="0"/>
      <p:bldP spid="49" grpId="0" autoUpdateAnimBg="0"/>
      <p:bldP spid="78" grpId="0" autoUpdateAnimBg="0"/>
      <p:bldP spid="79" grpId="0" autoUpdateAnimBg="0"/>
      <p:bldP spid="80" grpId="0" animBg="1" autoUpdateAnimBg="0"/>
      <p:bldP spid="84" grpId="0" animBg="1" autoUpdateAnimBg="0"/>
      <p:bldP spid="86"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57200" y="614386"/>
            <a:ext cx="6781800" cy="641350"/>
          </a:xfrm>
          <a:prstGeom prst="rect">
            <a:avLst/>
          </a:prstGeom>
          <a:noFill/>
          <a:ln w="9525">
            <a:noFill/>
            <a:miter lim="800000"/>
            <a:headEnd/>
            <a:tailEnd/>
          </a:ln>
        </p:spPr>
        <p:txBody>
          <a:bodyPr>
            <a:spAutoFit/>
          </a:bodyPr>
          <a:lstStyle/>
          <a:p>
            <a:r>
              <a:rPr lang="zh-CN" altLang="zh-CN" sz="3600" b="1">
                <a:latin typeface="Times New Roman" pitchFamily="18" charset="0"/>
              </a:rPr>
              <a:t>④ Booth </a:t>
            </a:r>
            <a:r>
              <a:rPr lang="zh-CN" sz="3600" b="1">
                <a:latin typeface="Times New Roman" pitchFamily="18" charset="0"/>
              </a:rPr>
              <a:t>算法递推公式</a:t>
            </a:r>
          </a:p>
        </p:txBody>
      </p:sp>
      <p:sp>
        <p:nvSpPr>
          <p:cNvPr id="3" name="Text Box 3"/>
          <p:cNvSpPr txBox="1">
            <a:spLocks noChangeArrowheads="1"/>
          </p:cNvSpPr>
          <p:nvPr/>
        </p:nvSpPr>
        <p:spPr bwMode="auto">
          <a:xfrm>
            <a:off x="1046163" y="1300186"/>
            <a:ext cx="2382837" cy="519113"/>
          </a:xfrm>
          <a:prstGeom prst="rect">
            <a:avLst/>
          </a:prstGeom>
          <a:noFill/>
          <a:ln w="9525">
            <a:noFill/>
            <a:miter lim="800000"/>
            <a:headEnd/>
            <a:tailEnd/>
          </a:ln>
        </p:spPr>
        <p:txBody>
          <a:bodyPr>
            <a:spAutoFit/>
          </a:bodyPr>
          <a:lstStyle/>
          <a:p>
            <a:r>
              <a:rPr lang="zh-CN" altLang="zh-CN" sz="2800" b="1">
                <a:latin typeface="Times New Roman" pitchFamily="18" charset="0"/>
              </a:rPr>
              <a:t>[</a:t>
            </a:r>
            <a:r>
              <a:rPr lang="zh-CN" altLang="zh-CN" sz="2800" b="1" i="1">
                <a:latin typeface="Times New Roman" pitchFamily="18" charset="0"/>
              </a:rPr>
              <a:t>z</a:t>
            </a:r>
            <a:r>
              <a:rPr lang="zh-CN" altLang="zh-CN" sz="2400" b="1" baseline="-25000">
                <a:latin typeface="Times New Roman" pitchFamily="18" charset="0"/>
              </a:rPr>
              <a:t>0</a:t>
            </a:r>
            <a:r>
              <a:rPr lang="zh-CN" altLang="zh-CN" sz="2800" b="1">
                <a:latin typeface="Times New Roman" pitchFamily="18" charset="0"/>
              </a:rPr>
              <a:t>]</a:t>
            </a:r>
            <a:r>
              <a:rPr lang="zh-CN" sz="2400" b="1" baseline="-25000">
                <a:latin typeface="Times New Roman" pitchFamily="18" charset="0"/>
              </a:rPr>
              <a:t>补</a:t>
            </a:r>
            <a:r>
              <a:rPr lang="zh-CN" altLang="zh-CN" sz="2800" b="1">
                <a:latin typeface="Times New Roman" pitchFamily="18" charset="0"/>
              </a:rPr>
              <a:t>= 0</a:t>
            </a:r>
          </a:p>
        </p:txBody>
      </p:sp>
      <p:sp>
        <p:nvSpPr>
          <p:cNvPr id="4" name="Text Box 4"/>
          <p:cNvSpPr txBox="1">
            <a:spLocks noChangeArrowheads="1"/>
          </p:cNvSpPr>
          <p:nvPr/>
        </p:nvSpPr>
        <p:spPr bwMode="auto">
          <a:xfrm>
            <a:off x="1062038" y="1781199"/>
            <a:ext cx="6786562" cy="519112"/>
          </a:xfrm>
          <a:prstGeom prst="rect">
            <a:avLst/>
          </a:prstGeom>
          <a:noFill/>
          <a:ln w="9525">
            <a:noFill/>
            <a:miter lim="800000"/>
            <a:headEnd/>
            <a:tailEnd/>
          </a:ln>
        </p:spPr>
        <p:txBody>
          <a:bodyPr>
            <a:spAutoFit/>
          </a:bodyPr>
          <a:lstStyle/>
          <a:p>
            <a:r>
              <a:rPr lang="zh-CN" altLang="zh-CN" sz="2800" b="1">
                <a:latin typeface="Times New Roman" pitchFamily="18" charset="0"/>
              </a:rPr>
              <a:t>[</a:t>
            </a:r>
            <a:r>
              <a:rPr lang="zh-CN" altLang="zh-CN" sz="2800" b="1" i="1">
                <a:latin typeface="Times New Roman" pitchFamily="18" charset="0"/>
              </a:rPr>
              <a:t>z</a:t>
            </a:r>
            <a:r>
              <a:rPr lang="zh-CN" altLang="zh-CN" sz="2400" b="1" baseline="-25000">
                <a:latin typeface="Times New Roman" pitchFamily="18" charset="0"/>
              </a:rPr>
              <a:t>1</a:t>
            </a:r>
            <a:r>
              <a:rPr lang="zh-CN" altLang="zh-CN" sz="2800" b="1">
                <a:latin typeface="Times New Roman" pitchFamily="18" charset="0"/>
              </a:rPr>
              <a:t>]</a:t>
            </a:r>
            <a:r>
              <a:rPr lang="zh-CN" sz="2400" b="1" baseline="-25000">
                <a:latin typeface="Times New Roman" pitchFamily="18" charset="0"/>
              </a:rPr>
              <a:t>补</a:t>
            </a:r>
            <a:r>
              <a:rPr lang="zh-CN" altLang="zh-CN" sz="2800" b="1">
                <a:latin typeface="Times New Roman" pitchFamily="18" charset="0"/>
              </a:rPr>
              <a:t>= 2</a:t>
            </a:r>
            <a:r>
              <a:rPr lang="zh-CN" altLang="zh-CN" sz="2800" b="1" baseline="45000">
                <a:latin typeface="Times New Roman" pitchFamily="18" charset="0"/>
              </a:rPr>
              <a:t>-1</a:t>
            </a:r>
            <a:r>
              <a:rPr lang="zh-CN" altLang="zh-CN" sz="2800" b="1">
                <a:latin typeface="Times New Roman" pitchFamily="18" charset="0"/>
              </a:rPr>
              <a:t>{(</a:t>
            </a:r>
            <a:r>
              <a:rPr lang="zh-CN" altLang="zh-CN" sz="2800" b="1" i="1">
                <a:latin typeface="Times New Roman" pitchFamily="18" charset="0"/>
              </a:rPr>
              <a:t>y</a:t>
            </a:r>
            <a:r>
              <a:rPr lang="zh-CN" altLang="zh-CN" sz="2400" b="1" i="1" baseline="-25000">
                <a:latin typeface="Times New Roman" pitchFamily="18" charset="0"/>
              </a:rPr>
              <a:t>n</a:t>
            </a:r>
            <a:r>
              <a:rPr lang="zh-CN" altLang="zh-CN" sz="2400" b="1" baseline="-25000">
                <a:latin typeface="Times New Roman" pitchFamily="18" charset="0"/>
              </a:rPr>
              <a:t>+1</a:t>
            </a:r>
            <a:r>
              <a:rPr lang="zh-CN" altLang="zh-CN" sz="2800" b="1">
                <a:latin typeface="Times New Roman" pitchFamily="18" charset="0"/>
                <a:cs typeface="Times New Roman" pitchFamily="18" charset="0"/>
              </a:rPr>
              <a:t>–</a:t>
            </a:r>
            <a:r>
              <a:rPr lang="zh-CN" altLang="zh-CN" sz="2800" b="1" i="1">
                <a:latin typeface="Times New Roman" pitchFamily="18" charset="0"/>
              </a:rPr>
              <a:t>y</a:t>
            </a:r>
            <a:r>
              <a:rPr lang="zh-CN" altLang="zh-CN" sz="2400" b="1" i="1" baseline="-25000">
                <a:latin typeface="Times New Roman" pitchFamily="18" charset="0"/>
              </a:rPr>
              <a:t>n</a:t>
            </a:r>
            <a:r>
              <a:rPr lang="zh-CN" altLang="zh-CN" sz="2800" b="1">
                <a:latin typeface="Times New Roman" pitchFamily="18" charset="0"/>
              </a:rPr>
              <a:t>)[</a:t>
            </a:r>
            <a:r>
              <a:rPr lang="zh-CN" altLang="zh-CN" sz="2800" b="1" i="1">
                <a:latin typeface="Times New Roman" pitchFamily="18" charset="0"/>
              </a:rPr>
              <a:t>x</a:t>
            </a:r>
            <a:r>
              <a:rPr lang="zh-CN" altLang="zh-CN" sz="2800" b="1">
                <a:latin typeface="Times New Roman" pitchFamily="18" charset="0"/>
              </a:rPr>
              <a:t>]</a:t>
            </a:r>
            <a:r>
              <a:rPr lang="zh-CN" sz="2400" b="1" baseline="-25000">
                <a:latin typeface="Times New Roman" pitchFamily="18" charset="0"/>
              </a:rPr>
              <a:t>补</a:t>
            </a:r>
            <a:r>
              <a:rPr lang="zh-CN" altLang="zh-CN" sz="2800" b="1">
                <a:latin typeface="Times New Roman" pitchFamily="18" charset="0"/>
              </a:rPr>
              <a:t>+[</a:t>
            </a:r>
            <a:r>
              <a:rPr lang="zh-CN" altLang="zh-CN" sz="2800" b="1" i="1">
                <a:latin typeface="Times New Roman" pitchFamily="18" charset="0"/>
              </a:rPr>
              <a:t>z</a:t>
            </a:r>
            <a:r>
              <a:rPr lang="zh-CN" altLang="zh-CN" sz="2400" b="1" baseline="-25000">
                <a:latin typeface="Times New Roman" pitchFamily="18" charset="0"/>
              </a:rPr>
              <a:t>0</a:t>
            </a:r>
            <a:r>
              <a:rPr lang="zh-CN" altLang="zh-CN" sz="2800" b="1">
                <a:latin typeface="Times New Roman" pitchFamily="18" charset="0"/>
              </a:rPr>
              <a:t>]</a:t>
            </a:r>
            <a:r>
              <a:rPr lang="zh-CN" sz="2400" b="1" baseline="-25000">
                <a:latin typeface="Times New Roman" pitchFamily="18" charset="0"/>
              </a:rPr>
              <a:t>补</a:t>
            </a:r>
            <a:r>
              <a:rPr lang="zh-CN" altLang="zh-CN" sz="2800" b="1">
                <a:latin typeface="Times New Roman" pitchFamily="18" charset="0"/>
              </a:rPr>
              <a:t>}      </a:t>
            </a:r>
            <a:r>
              <a:rPr lang="zh-CN" altLang="zh-CN" sz="2800" b="1" i="1">
                <a:latin typeface="Times New Roman" pitchFamily="18" charset="0"/>
              </a:rPr>
              <a:t>y</a:t>
            </a:r>
            <a:r>
              <a:rPr lang="zh-CN" altLang="zh-CN" sz="2400" b="1" i="1" baseline="-25000">
                <a:latin typeface="Times New Roman" pitchFamily="18" charset="0"/>
              </a:rPr>
              <a:t>n</a:t>
            </a:r>
            <a:r>
              <a:rPr lang="zh-CN" altLang="zh-CN" sz="2400" b="1" baseline="-25000">
                <a:latin typeface="Times New Roman" pitchFamily="18" charset="0"/>
              </a:rPr>
              <a:t>+1</a:t>
            </a:r>
            <a:r>
              <a:rPr lang="zh-CN" altLang="zh-CN" sz="2400" b="1">
                <a:latin typeface="Times New Roman" pitchFamily="18" charset="0"/>
              </a:rPr>
              <a:t> =  0</a:t>
            </a:r>
          </a:p>
        </p:txBody>
      </p:sp>
      <p:sp>
        <p:nvSpPr>
          <p:cNvPr id="5" name="Text Box 5"/>
          <p:cNvSpPr txBox="1">
            <a:spLocks noChangeArrowheads="1"/>
          </p:cNvSpPr>
          <p:nvPr/>
        </p:nvSpPr>
        <p:spPr bwMode="auto">
          <a:xfrm>
            <a:off x="1062038" y="2833711"/>
            <a:ext cx="4449762" cy="519113"/>
          </a:xfrm>
          <a:prstGeom prst="rect">
            <a:avLst/>
          </a:prstGeom>
          <a:noFill/>
          <a:ln w="9525">
            <a:noFill/>
            <a:miter lim="800000"/>
            <a:headEnd/>
            <a:tailEnd/>
          </a:ln>
        </p:spPr>
        <p:txBody>
          <a:bodyPr wrap="none">
            <a:spAutoFit/>
          </a:bodyPr>
          <a:lstStyle/>
          <a:p>
            <a:r>
              <a:rPr lang="zh-CN" altLang="zh-CN" sz="2800" b="1">
                <a:latin typeface="Times New Roman" pitchFamily="18" charset="0"/>
              </a:rPr>
              <a:t>[</a:t>
            </a:r>
            <a:r>
              <a:rPr lang="zh-CN" altLang="zh-CN" sz="2800" b="1" i="1">
                <a:latin typeface="Times New Roman" pitchFamily="18" charset="0"/>
              </a:rPr>
              <a:t>z</a:t>
            </a:r>
            <a:r>
              <a:rPr lang="zh-CN" altLang="zh-CN" sz="2400" b="1" i="1" baseline="-25000">
                <a:latin typeface="Times New Roman" pitchFamily="18" charset="0"/>
              </a:rPr>
              <a:t>n</a:t>
            </a:r>
            <a:r>
              <a:rPr lang="zh-CN" altLang="zh-CN" sz="2800" b="1">
                <a:latin typeface="Times New Roman" pitchFamily="18" charset="0"/>
              </a:rPr>
              <a:t>]</a:t>
            </a:r>
            <a:r>
              <a:rPr lang="zh-CN" sz="2400" b="1" baseline="-25000">
                <a:latin typeface="Times New Roman" pitchFamily="18" charset="0"/>
              </a:rPr>
              <a:t>补</a:t>
            </a:r>
            <a:r>
              <a:rPr lang="zh-CN" altLang="zh-CN" sz="2800" b="1">
                <a:latin typeface="Times New Roman" pitchFamily="18" charset="0"/>
              </a:rPr>
              <a:t>= 2</a:t>
            </a:r>
            <a:r>
              <a:rPr lang="zh-CN" altLang="zh-CN" sz="2800" b="1" baseline="45000">
                <a:latin typeface="Times New Roman" pitchFamily="18" charset="0"/>
              </a:rPr>
              <a:t>-1</a:t>
            </a:r>
            <a:r>
              <a:rPr lang="zh-CN" altLang="zh-CN" sz="2800" b="1">
                <a:latin typeface="Times New Roman" pitchFamily="18" charset="0"/>
              </a:rPr>
              <a:t>{(</a:t>
            </a:r>
            <a:r>
              <a:rPr lang="zh-CN" altLang="zh-CN" sz="2800" b="1" i="1">
                <a:latin typeface="Times New Roman" pitchFamily="18" charset="0"/>
              </a:rPr>
              <a:t>y</a:t>
            </a:r>
            <a:r>
              <a:rPr lang="zh-CN" altLang="zh-CN" sz="2400" b="1" baseline="-25000">
                <a:latin typeface="Times New Roman" pitchFamily="18" charset="0"/>
              </a:rPr>
              <a:t>2</a:t>
            </a:r>
            <a:r>
              <a:rPr lang="zh-CN" altLang="zh-CN" sz="2800" b="1">
                <a:latin typeface="Times New Roman" pitchFamily="18" charset="0"/>
                <a:cs typeface="Times New Roman" pitchFamily="18" charset="0"/>
              </a:rPr>
              <a:t>–</a:t>
            </a:r>
            <a:r>
              <a:rPr lang="zh-CN" altLang="zh-CN" sz="2800" b="1" i="1">
                <a:latin typeface="Times New Roman" pitchFamily="18" charset="0"/>
              </a:rPr>
              <a:t>y</a:t>
            </a:r>
            <a:r>
              <a:rPr lang="zh-CN" altLang="zh-CN" sz="2400" b="1" baseline="-25000">
                <a:latin typeface="Times New Roman" pitchFamily="18" charset="0"/>
              </a:rPr>
              <a:t>1</a:t>
            </a:r>
            <a:r>
              <a:rPr lang="zh-CN" altLang="zh-CN" sz="2800" b="1">
                <a:latin typeface="Times New Roman" pitchFamily="18" charset="0"/>
              </a:rPr>
              <a:t>)[</a:t>
            </a:r>
            <a:r>
              <a:rPr lang="zh-CN" altLang="zh-CN" sz="2800" b="1" i="1">
                <a:latin typeface="Times New Roman" pitchFamily="18" charset="0"/>
              </a:rPr>
              <a:t>x</a:t>
            </a:r>
            <a:r>
              <a:rPr lang="zh-CN" altLang="zh-CN" sz="2800" b="1">
                <a:latin typeface="Times New Roman" pitchFamily="18" charset="0"/>
              </a:rPr>
              <a:t>]</a:t>
            </a:r>
            <a:r>
              <a:rPr lang="zh-CN" sz="2400" b="1" baseline="-25000">
                <a:latin typeface="Times New Roman" pitchFamily="18" charset="0"/>
              </a:rPr>
              <a:t>补</a:t>
            </a:r>
            <a:r>
              <a:rPr lang="zh-CN" altLang="zh-CN" sz="2800" b="1">
                <a:latin typeface="Times New Roman" pitchFamily="18" charset="0"/>
              </a:rPr>
              <a:t>+[</a:t>
            </a:r>
            <a:r>
              <a:rPr lang="zh-CN" altLang="zh-CN" sz="2800" b="1" i="1">
                <a:latin typeface="Times New Roman" pitchFamily="18" charset="0"/>
              </a:rPr>
              <a:t>z</a:t>
            </a:r>
            <a:r>
              <a:rPr lang="zh-CN" altLang="zh-CN" sz="2400" b="1" i="1" baseline="-25000">
                <a:latin typeface="Times New Roman" pitchFamily="18" charset="0"/>
              </a:rPr>
              <a:t>n</a:t>
            </a:r>
            <a:r>
              <a:rPr lang="zh-CN" altLang="zh-CN" sz="2400" b="1" baseline="-25000">
                <a:latin typeface="Times New Roman" pitchFamily="18" charset="0"/>
              </a:rPr>
              <a:t>-1</a:t>
            </a:r>
            <a:r>
              <a:rPr lang="zh-CN" altLang="zh-CN" sz="2800" b="1">
                <a:latin typeface="Times New Roman" pitchFamily="18" charset="0"/>
              </a:rPr>
              <a:t>]</a:t>
            </a:r>
            <a:r>
              <a:rPr lang="zh-CN" sz="2400" b="1" baseline="-25000">
                <a:latin typeface="Times New Roman" pitchFamily="18" charset="0"/>
              </a:rPr>
              <a:t>补</a:t>
            </a:r>
            <a:r>
              <a:rPr lang="zh-CN" altLang="zh-CN" sz="2800" b="1">
                <a:latin typeface="Times New Roman" pitchFamily="18" charset="0"/>
              </a:rPr>
              <a:t>}</a:t>
            </a:r>
            <a:endParaRPr lang="zh-CN" altLang="zh-CN" sz="2800" b="1" baseline="45000">
              <a:latin typeface="Times New Roman" pitchFamily="18" charset="0"/>
            </a:endParaRPr>
          </a:p>
        </p:txBody>
      </p:sp>
      <p:sp>
        <p:nvSpPr>
          <p:cNvPr id="6" name="Text Box 6"/>
          <p:cNvSpPr txBox="1">
            <a:spLocks noChangeArrowheads="1"/>
          </p:cNvSpPr>
          <p:nvPr/>
        </p:nvSpPr>
        <p:spPr bwMode="auto">
          <a:xfrm>
            <a:off x="1420813" y="2406674"/>
            <a:ext cx="611187" cy="447675"/>
          </a:xfrm>
          <a:prstGeom prst="rect">
            <a:avLst/>
          </a:prstGeom>
          <a:noFill/>
          <a:ln w="9525">
            <a:noFill/>
            <a:miter lim="800000"/>
            <a:headEnd/>
            <a:tailEnd/>
          </a:ln>
        </p:spPr>
        <p:txBody>
          <a:bodyPr vert="eaVert" wrap="none">
            <a:spAutoFit/>
          </a:bodyPr>
          <a:lstStyle/>
          <a:p>
            <a:r>
              <a:rPr lang="zh-CN" altLang="zh-CN" sz="2800" b="1">
                <a:latin typeface="Times New Roman" pitchFamily="18" charset="0"/>
              </a:rPr>
              <a:t>…</a:t>
            </a:r>
          </a:p>
        </p:txBody>
      </p:sp>
      <p:sp>
        <p:nvSpPr>
          <p:cNvPr id="7" name="Text Box 7"/>
          <p:cNvSpPr txBox="1">
            <a:spLocks noChangeArrowheads="1"/>
          </p:cNvSpPr>
          <p:nvPr/>
        </p:nvSpPr>
        <p:spPr bwMode="auto">
          <a:xfrm>
            <a:off x="757238" y="3609999"/>
            <a:ext cx="3938587" cy="519112"/>
          </a:xfrm>
          <a:prstGeom prst="rect">
            <a:avLst/>
          </a:prstGeom>
          <a:noFill/>
          <a:ln w="9525">
            <a:noFill/>
            <a:miter lim="800000"/>
            <a:headEnd/>
            <a:tailEnd/>
          </a:ln>
        </p:spPr>
        <p:txBody>
          <a:bodyPr wrap="none">
            <a:spAutoFit/>
          </a:bodyPr>
          <a:lstStyle/>
          <a:p>
            <a:r>
              <a:rPr lang="zh-CN" altLang="zh-CN" sz="2800" b="1">
                <a:latin typeface="Times New Roman" pitchFamily="18" charset="0"/>
              </a:rPr>
              <a:t>[</a:t>
            </a:r>
            <a:r>
              <a:rPr lang="zh-CN" altLang="zh-CN" sz="2800" b="1" i="1">
                <a:latin typeface="Times New Roman" pitchFamily="18" charset="0"/>
              </a:rPr>
              <a:t>x</a:t>
            </a:r>
            <a:r>
              <a:rPr lang="zh-CN" altLang="zh-CN" sz="2800" b="1">
                <a:latin typeface="Times New Roman" pitchFamily="18" charset="0"/>
              </a:rPr>
              <a:t> </a:t>
            </a:r>
            <a:r>
              <a:rPr lang="zh-CN" altLang="zh-CN" sz="2800" b="1" baseline="-2000">
                <a:latin typeface="Times New Roman" pitchFamily="18" charset="0"/>
                <a:cs typeface="Times New Roman" pitchFamily="18" charset="0"/>
              </a:rPr>
              <a:t>·</a:t>
            </a:r>
            <a:r>
              <a:rPr lang="zh-CN" altLang="zh-CN" sz="2800" b="1">
                <a:latin typeface="Times New Roman" pitchFamily="18" charset="0"/>
                <a:cs typeface="Times New Roman" pitchFamily="18" charset="0"/>
              </a:rPr>
              <a:t> </a:t>
            </a:r>
            <a:r>
              <a:rPr lang="zh-CN" altLang="zh-CN" sz="2800" b="1" i="1">
                <a:latin typeface="Times New Roman" pitchFamily="18" charset="0"/>
              </a:rPr>
              <a:t>y</a:t>
            </a:r>
            <a:r>
              <a:rPr lang="zh-CN" altLang="zh-CN" sz="2800" b="1">
                <a:latin typeface="Times New Roman" pitchFamily="18" charset="0"/>
              </a:rPr>
              <a:t>]</a:t>
            </a:r>
            <a:r>
              <a:rPr lang="zh-CN" sz="2400" b="1" baseline="-25000">
                <a:latin typeface="Times New Roman" pitchFamily="18" charset="0"/>
              </a:rPr>
              <a:t>补</a:t>
            </a:r>
            <a:r>
              <a:rPr lang="zh-CN" altLang="zh-CN" sz="2800" b="1">
                <a:latin typeface="Times New Roman" pitchFamily="18" charset="0"/>
              </a:rPr>
              <a:t>= [</a:t>
            </a:r>
            <a:r>
              <a:rPr lang="zh-CN" altLang="zh-CN" sz="2800" b="1" i="1">
                <a:latin typeface="Times New Roman" pitchFamily="18" charset="0"/>
              </a:rPr>
              <a:t>z</a:t>
            </a:r>
            <a:r>
              <a:rPr lang="zh-CN" altLang="zh-CN" sz="2400" b="1" i="1" baseline="-25000">
                <a:latin typeface="Times New Roman" pitchFamily="18" charset="0"/>
              </a:rPr>
              <a:t>n</a:t>
            </a:r>
            <a:r>
              <a:rPr lang="zh-CN" altLang="zh-CN" sz="2800" b="1">
                <a:latin typeface="Times New Roman" pitchFamily="18" charset="0"/>
              </a:rPr>
              <a:t>]</a:t>
            </a:r>
            <a:r>
              <a:rPr lang="zh-CN" sz="2400" b="1" baseline="-25000">
                <a:latin typeface="Times New Roman" pitchFamily="18" charset="0"/>
              </a:rPr>
              <a:t>补</a:t>
            </a:r>
            <a:r>
              <a:rPr lang="zh-CN" altLang="zh-CN" sz="2800" b="1">
                <a:latin typeface="Times New Roman" pitchFamily="18" charset="0"/>
              </a:rPr>
              <a:t>+(</a:t>
            </a:r>
            <a:r>
              <a:rPr lang="zh-CN" altLang="zh-CN" sz="2800" b="1" i="1">
                <a:latin typeface="Times New Roman" pitchFamily="18" charset="0"/>
              </a:rPr>
              <a:t>y</a:t>
            </a:r>
            <a:r>
              <a:rPr lang="zh-CN" altLang="zh-CN" sz="2400" b="1" baseline="-25000">
                <a:latin typeface="Times New Roman" pitchFamily="18" charset="0"/>
              </a:rPr>
              <a:t>1</a:t>
            </a:r>
            <a:r>
              <a:rPr lang="zh-CN" altLang="zh-CN" sz="2800" b="1">
                <a:latin typeface="Times New Roman" pitchFamily="18" charset="0"/>
                <a:cs typeface="Times New Roman" pitchFamily="18" charset="0"/>
              </a:rPr>
              <a:t>–</a:t>
            </a:r>
            <a:r>
              <a:rPr lang="zh-CN" altLang="zh-CN" sz="2800" b="1" i="1">
                <a:latin typeface="Times New Roman" pitchFamily="18" charset="0"/>
              </a:rPr>
              <a:t>y</a:t>
            </a:r>
            <a:r>
              <a:rPr lang="zh-CN" altLang="zh-CN" sz="2400" b="1" baseline="-25000">
                <a:latin typeface="Times New Roman" pitchFamily="18" charset="0"/>
              </a:rPr>
              <a:t>0</a:t>
            </a:r>
            <a:r>
              <a:rPr lang="zh-CN" altLang="zh-CN" sz="2800" b="1">
                <a:latin typeface="Times New Roman" pitchFamily="18" charset="0"/>
              </a:rPr>
              <a:t>)[</a:t>
            </a:r>
            <a:r>
              <a:rPr lang="zh-CN" altLang="zh-CN" sz="2800" b="1" i="1">
                <a:latin typeface="Times New Roman" pitchFamily="18" charset="0"/>
              </a:rPr>
              <a:t>x</a:t>
            </a:r>
            <a:r>
              <a:rPr lang="zh-CN" altLang="zh-CN" sz="2800" b="1">
                <a:latin typeface="Times New Roman" pitchFamily="18" charset="0"/>
              </a:rPr>
              <a:t>]</a:t>
            </a:r>
            <a:r>
              <a:rPr lang="zh-CN" sz="2400" b="1" baseline="-25000">
                <a:latin typeface="Times New Roman" pitchFamily="18" charset="0"/>
              </a:rPr>
              <a:t>补</a:t>
            </a:r>
            <a:endParaRPr lang="zh-CN" sz="2400" b="1">
              <a:latin typeface="Times New Roman" pitchFamily="18" charset="0"/>
            </a:endParaRPr>
          </a:p>
        </p:txBody>
      </p:sp>
      <p:sp>
        <p:nvSpPr>
          <p:cNvPr id="8" name="Text Box 8"/>
          <p:cNvSpPr txBox="1">
            <a:spLocks noChangeArrowheads="1"/>
          </p:cNvSpPr>
          <p:nvPr/>
        </p:nvSpPr>
        <p:spPr bwMode="auto">
          <a:xfrm>
            <a:off x="5562600" y="3609999"/>
            <a:ext cx="3124200" cy="519112"/>
          </a:xfrm>
          <a:prstGeom prst="rect">
            <a:avLst/>
          </a:prstGeom>
          <a:noFill/>
          <a:ln w="9525">
            <a:noFill/>
            <a:miter lim="800000"/>
            <a:headEnd/>
            <a:tailEnd/>
          </a:ln>
        </p:spPr>
        <p:txBody>
          <a:bodyPr>
            <a:spAutoFit/>
          </a:bodyPr>
          <a:lstStyle/>
          <a:p>
            <a:r>
              <a:rPr lang="zh-CN" sz="2800" b="1">
                <a:solidFill>
                  <a:schemeClr val="folHlink"/>
                </a:solidFill>
                <a:latin typeface="Times New Roman" pitchFamily="18" charset="0"/>
              </a:rPr>
              <a:t>最后一步不移位</a:t>
            </a:r>
          </a:p>
        </p:txBody>
      </p:sp>
      <p:sp>
        <p:nvSpPr>
          <p:cNvPr id="9" name="Text Box 9"/>
          <p:cNvSpPr txBox="1">
            <a:spLocks noChangeArrowheads="1"/>
          </p:cNvSpPr>
          <p:nvPr/>
        </p:nvSpPr>
        <p:spPr bwMode="auto">
          <a:xfrm>
            <a:off x="1408113" y="4697436"/>
            <a:ext cx="2782887" cy="946150"/>
          </a:xfrm>
          <a:prstGeom prst="rect">
            <a:avLst/>
          </a:prstGeom>
          <a:noFill/>
          <a:ln w="9525">
            <a:noFill/>
            <a:miter lim="800000"/>
            <a:headEnd/>
            <a:tailEnd/>
          </a:ln>
        </p:spPr>
        <p:txBody>
          <a:bodyPr>
            <a:spAutoFit/>
          </a:bodyPr>
          <a:lstStyle/>
          <a:p>
            <a:r>
              <a:rPr lang="zh-CN" sz="2800" b="1">
                <a:latin typeface="Times New Roman" pitchFamily="18" charset="0"/>
              </a:rPr>
              <a:t>如何实现   </a:t>
            </a:r>
          </a:p>
          <a:p>
            <a:r>
              <a:rPr lang="zh-CN" altLang="zh-CN" sz="2800" b="1">
                <a:latin typeface="Times New Roman" pitchFamily="18" charset="0"/>
              </a:rPr>
              <a:t>  </a:t>
            </a:r>
            <a:r>
              <a:rPr lang="zh-CN" altLang="zh-CN" sz="2800" b="1" i="1">
                <a:latin typeface="Times New Roman" pitchFamily="18" charset="0"/>
              </a:rPr>
              <a:t>y</a:t>
            </a:r>
            <a:r>
              <a:rPr lang="zh-CN" altLang="zh-CN" sz="2800" b="1" i="1" baseline="-25000">
                <a:latin typeface="Times New Roman" pitchFamily="18" charset="0"/>
              </a:rPr>
              <a:t>i</a:t>
            </a:r>
            <a:r>
              <a:rPr lang="zh-CN" altLang="zh-CN" sz="2800" b="1" baseline="-25000">
                <a:latin typeface="Times New Roman" pitchFamily="18" charset="0"/>
              </a:rPr>
              <a:t>+1</a:t>
            </a:r>
            <a:r>
              <a:rPr lang="zh-CN" altLang="zh-CN" sz="2800" b="1">
                <a:latin typeface="Times New Roman" pitchFamily="18" charset="0"/>
                <a:cs typeface="Times New Roman" pitchFamily="18" charset="0"/>
              </a:rPr>
              <a:t>–</a:t>
            </a:r>
            <a:r>
              <a:rPr lang="zh-CN" altLang="zh-CN" sz="2800" b="1" i="1">
                <a:latin typeface="Times New Roman" pitchFamily="18" charset="0"/>
              </a:rPr>
              <a:t>y</a:t>
            </a:r>
            <a:r>
              <a:rPr lang="zh-CN" altLang="zh-CN" sz="2800" b="1" i="1" baseline="-25000">
                <a:latin typeface="Times New Roman" pitchFamily="18" charset="0"/>
              </a:rPr>
              <a:t>i </a:t>
            </a:r>
            <a:r>
              <a:rPr lang="zh-CN" altLang="zh-CN" sz="2800" b="1" baseline="-25000">
                <a:latin typeface="Times New Roman" pitchFamily="18" charset="0"/>
              </a:rPr>
              <a:t>  </a:t>
            </a:r>
            <a:r>
              <a:rPr lang="zh-CN" altLang="zh-CN" sz="2800" b="1">
                <a:latin typeface="Times New Roman" pitchFamily="18" charset="0"/>
              </a:rPr>
              <a:t>?</a:t>
            </a:r>
          </a:p>
        </p:txBody>
      </p:sp>
      <p:sp>
        <p:nvSpPr>
          <p:cNvPr id="10" name="Text Box 10"/>
          <p:cNvSpPr txBox="1">
            <a:spLocks noChangeArrowheads="1"/>
          </p:cNvSpPr>
          <p:nvPr/>
        </p:nvSpPr>
        <p:spPr bwMode="auto">
          <a:xfrm>
            <a:off x="4191000" y="4881586"/>
            <a:ext cx="806450" cy="519113"/>
          </a:xfrm>
          <a:prstGeom prst="rect">
            <a:avLst/>
          </a:prstGeom>
          <a:noFill/>
          <a:ln w="9525">
            <a:noFill/>
            <a:miter lim="800000"/>
            <a:headEnd/>
            <a:tailEnd/>
          </a:ln>
        </p:spPr>
        <p:txBody>
          <a:bodyPr wrap="none">
            <a:spAutoFit/>
          </a:bodyPr>
          <a:lstStyle/>
          <a:p>
            <a:r>
              <a:rPr lang="zh-CN" altLang="zh-CN" sz="2800" b="1">
                <a:solidFill>
                  <a:schemeClr val="folHlink"/>
                </a:solidFill>
                <a:latin typeface="Times New Roman" pitchFamily="18" charset="0"/>
              </a:rPr>
              <a:t>0   0</a:t>
            </a:r>
          </a:p>
        </p:txBody>
      </p:sp>
      <p:sp>
        <p:nvSpPr>
          <p:cNvPr id="11" name="Text Box 11"/>
          <p:cNvSpPr txBox="1">
            <a:spLocks noChangeArrowheads="1"/>
          </p:cNvSpPr>
          <p:nvPr/>
        </p:nvSpPr>
        <p:spPr bwMode="auto">
          <a:xfrm>
            <a:off x="4191000" y="5338786"/>
            <a:ext cx="806450" cy="519113"/>
          </a:xfrm>
          <a:prstGeom prst="rect">
            <a:avLst/>
          </a:prstGeom>
          <a:noFill/>
          <a:ln w="9525">
            <a:noFill/>
            <a:miter lim="800000"/>
            <a:headEnd/>
            <a:tailEnd/>
          </a:ln>
        </p:spPr>
        <p:txBody>
          <a:bodyPr wrap="none">
            <a:spAutoFit/>
          </a:bodyPr>
          <a:lstStyle/>
          <a:p>
            <a:r>
              <a:rPr lang="zh-CN" altLang="zh-CN" sz="2800" b="1">
                <a:solidFill>
                  <a:schemeClr val="folHlink"/>
                </a:solidFill>
                <a:latin typeface="Times New Roman" pitchFamily="18" charset="0"/>
              </a:rPr>
              <a:t>0   1</a:t>
            </a:r>
          </a:p>
        </p:txBody>
      </p:sp>
      <p:sp>
        <p:nvSpPr>
          <p:cNvPr id="12" name="Text Box 12"/>
          <p:cNvSpPr txBox="1">
            <a:spLocks noChangeArrowheads="1"/>
          </p:cNvSpPr>
          <p:nvPr/>
        </p:nvSpPr>
        <p:spPr bwMode="auto">
          <a:xfrm>
            <a:off x="4191000" y="5795986"/>
            <a:ext cx="806450" cy="519113"/>
          </a:xfrm>
          <a:prstGeom prst="rect">
            <a:avLst/>
          </a:prstGeom>
          <a:noFill/>
          <a:ln w="9525">
            <a:noFill/>
            <a:miter lim="800000"/>
            <a:headEnd/>
            <a:tailEnd/>
          </a:ln>
        </p:spPr>
        <p:txBody>
          <a:bodyPr wrap="none">
            <a:spAutoFit/>
          </a:bodyPr>
          <a:lstStyle/>
          <a:p>
            <a:r>
              <a:rPr lang="zh-CN" altLang="zh-CN" sz="2800" b="1">
                <a:solidFill>
                  <a:schemeClr val="folHlink"/>
                </a:solidFill>
                <a:latin typeface="Times New Roman" pitchFamily="18" charset="0"/>
              </a:rPr>
              <a:t>1   0</a:t>
            </a:r>
          </a:p>
        </p:txBody>
      </p:sp>
      <p:sp>
        <p:nvSpPr>
          <p:cNvPr id="13" name="Text Box 13"/>
          <p:cNvSpPr txBox="1">
            <a:spLocks noChangeArrowheads="1"/>
          </p:cNvSpPr>
          <p:nvPr/>
        </p:nvSpPr>
        <p:spPr bwMode="auto">
          <a:xfrm>
            <a:off x="4191000" y="6253186"/>
            <a:ext cx="806450" cy="519113"/>
          </a:xfrm>
          <a:prstGeom prst="rect">
            <a:avLst/>
          </a:prstGeom>
          <a:noFill/>
          <a:ln w="9525">
            <a:noFill/>
            <a:miter lim="800000"/>
            <a:headEnd/>
            <a:tailEnd/>
          </a:ln>
        </p:spPr>
        <p:txBody>
          <a:bodyPr wrap="none">
            <a:spAutoFit/>
          </a:bodyPr>
          <a:lstStyle/>
          <a:p>
            <a:r>
              <a:rPr lang="zh-CN" altLang="zh-CN" sz="2800" b="1">
                <a:solidFill>
                  <a:schemeClr val="folHlink"/>
                </a:solidFill>
                <a:latin typeface="Times New Roman" pitchFamily="18" charset="0"/>
              </a:rPr>
              <a:t>1   1</a:t>
            </a:r>
          </a:p>
        </p:txBody>
      </p:sp>
      <p:grpSp>
        <p:nvGrpSpPr>
          <p:cNvPr id="14" name="Group 14"/>
          <p:cNvGrpSpPr>
            <a:grpSpLocks/>
          </p:cNvGrpSpPr>
          <p:nvPr/>
        </p:nvGrpSpPr>
        <p:grpSpPr bwMode="auto">
          <a:xfrm>
            <a:off x="7572375" y="4881586"/>
            <a:ext cx="609600" cy="519113"/>
            <a:chOff x="0" y="0"/>
            <a:chExt cx="384" cy="327"/>
          </a:xfrm>
        </p:grpSpPr>
        <p:sp>
          <p:nvSpPr>
            <p:cNvPr id="15" name="Text Box 15"/>
            <p:cNvSpPr txBox="1">
              <a:spLocks noChangeArrowheads="1"/>
            </p:cNvSpPr>
            <p:nvPr/>
          </p:nvSpPr>
          <p:spPr bwMode="auto">
            <a:xfrm>
              <a:off x="156" y="0"/>
              <a:ext cx="228" cy="327"/>
            </a:xfrm>
            <a:prstGeom prst="rect">
              <a:avLst/>
            </a:prstGeom>
            <a:noFill/>
            <a:ln w="9525">
              <a:noFill/>
              <a:miter lim="800000"/>
              <a:headEnd/>
              <a:tailEnd/>
            </a:ln>
          </p:spPr>
          <p:txBody>
            <a:bodyPr wrap="none">
              <a:spAutoFit/>
            </a:bodyPr>
            <a:lstStyle/>
            <a:p>
              <a:r>
                <a:rPr lang="zh-CN" altLang="zh-CN" sz="2800" b="1">
                  <a:solidFill>
                    <a:schemeClr val="folHlink"/>
                  </a:solidFill>
                  <a:latin typeface="Times New Roman" pitchFamily="18" charset="0"/>
                </a:rPr>
                <a:t>1</a:t>
              </a:r>
            </a:p>
          </p:txBody>
        </p:sp>
        <p:sp>
          <p:nvSpPr>
            <p:cNvPr id="16" name="Line 16"/>
            <p:cNvSpPr>
              <a:spLocks noChangeShapeType="1"/>
            </p:cNvSpPr>
            <p:nvPr/>
          </p:nvSpPr>
          <p:spPr bwMode="auto">
            <a:xfrm>
              <a:off x="0" y="192"/>
              <a:ext cx="192" cy="0"/>
            </a:xfrm>
            <a:prstGeom prst="line">
              <a:avLst/>
            </a:prstGeom>
            <a:noFill/>
            <a:ln w="28575">
              <a:solidFill>
                <a:schemeClr val="folHlink"/>
              </a:solidFill>
              <a:round/>
              <a:headEnd/>
              <a:tailEnd type="stealth" w="med" len="med"/>
            </a:ln>
          </p:spPr>
          <p:txBody>
            <a:bodyPr wrap="none"/>
            <a:lstStyle/>
            <a:p>
              <a:endParaRPr lang="zh-CN" altLang="en-US"/>
            </a:p>
          </p:txBody>
        </p:sp>
      </p:grpSp>
      <p:grpSp>
        <p:nvGrpSpPr>
          <p:cNvPr id="17" name="Group 17"/>
          <p:cNvGrpSpPr>
            <a:grpSpLocks/>
          </p:cNvGrpSpPr>
          <p:nvPr/>
        </p:nvGrpSpPr>
        <p:grpSpPr bwMode="auto">
          <a:xfrm>
            <a:off x="6542088" y="5380061"/>
            <a:ext cx="2173287" cy="519113"/>
            <a:chOff x="0" y="0"/>
            <a:chExt cx="1369" cy="327"/>
          </a:xfrm>
        </p:grpSpPr>
        <p:sp>
          <p:nvSpPr>
            <p:cNvPr id="18" name="Text Box 18"/>
            <p:cNvSpPr txBox="1">
              <a:spLocks noChangeArrowheads="1"/>
            </p:cNvSpPr>
            <p:nvPr/>
          </p:nvSpPr>
          <p:spPr bwMode="auto">
            <a:xfrm>
              <a:off x="0" y="0"/>
              <a:ext cx="1369" cy="327"/>
            </a:xfrm>
            <a:prstGeom prst="rect">
              <a:avLst/>
            </a:prstGeom>
            <a:noFill/>
            <a:ln w="9525">
              <a:noFill/>
              <a:miter lim="800000"/>
              <a:headEnd/>
              <a:tailEnd/>
            </a:ln>
          </p:spPr>
          <p:txBody>
            <a:bodyPr>
              <a:spAutoFit/>
            </a:bodyPr>
            <a:lstStyle/>
            <a:p>
              <a:r>
                <a:rPr lang="zh-CN" altLang="zh-CN" sz="2800" b="1">
                  <a:solidFill>
                    <a:schemeClr val="folHlink"/>
                  </a:solidFill>
                  <a:latin typeface="Times New Roman" pitchFamily="18" charset="0"/>
                </a:rPr>
                <a:t>+[</a:t>
              </a:r>
              <a:r>
                <a:rPr lang="zh-CN" altLang="zh-CN" sz="2800" b="1" i="1">
                  <a:solidFill>
                    <a:schemeClr val="folHlink"/>
                  </a:solidFill>
                  <a:latin typeface="Times New Roman" pitchFamily="18" charset="0"/>
                </a:rPr>
                <a:t>x</a:t>
              </a:r>
              <a:r>
                <a:rPr lang="zh-CN" altLang="zh-CN" sz="2800" b="1">
                  <a:solidFill>
                    <a:schemeClr val="folHlink"/>
                  </a:solidFill>
                  <a:latin typeface="Times New Roman" pitchFamily="18" charset="0"/>
                </a:rPr>
                <a:t>]</a:t>
              </a:r>
              <a:r>
                <a:rPr lang="zh-CN" sz="2400" b="1" baseline="-25000">
                  <a:solidFill>
                    <a:schemeClr val="folHlink"/>
                  </a:solidFill>
                  <a:latin typeface="Times New Roman" pitchFamily="18" charset="0"/>
                </a:rPr>
                <a:t>补</a:t>
              </a:r>
              <a:r>
                <a:rPr lang="zh-CN" sz="2400" b="1">
                  <a:solidFill>
                    <a:schemeClr val="folHlink"/>
                  </a:solidFill>
                  <a:latin typeface="Times New Roman" pitchFamily="18" charset="0"/>
                </a:rPr>
                <a:t>    </a:t>
              </a:r>
              <a:r>
                <a:rPr lang="zh-CN" sz="2800" b="1">
                  <a:solidFill>
                    <a:schemeClr val="folHlink"/>
                  </a:solidFill>
                  <a:latin typeface="Times New Roman" pitchFamily="18" charset="0"/>
                </a:rPr>
                <a:t> </a:t>
              </a:r>
              <a:r>
                <a:rPr lang="zh-CN" sz="1400" b="1">
                  <a:solidFill>
                    <a:schemeClr val="folHlink"/>
                  </a:solidFill>
                  <a:latin typeface="Times New Roman" pitchFamily="18" charset="0"/>
                </a:rPr>
                <a:t> </a:t>
              </a:r>
              <a:r>
                <a:rPr lang="zh-CN" altLang="zh-CN" sz="2800" b="1">
                  <a:solidFill>
                    <a:schemeClr val="folHlink"/>
                  </a:solidFill>
                  <a:latin typeface="Times New Roman" pitchFamily="18" charset="0"/>
                </a:rPr>
                <a:t>1</a:t>
              </a:r>
            </a:p>
          </p:txBody>
        </p:sp>
        <p:sp>
          <p:nvSpPr>
            <p:cNvPr id="19" name="Line 19"/>
            <p:cNvSpPr>
              <a:spLocks noChangeShapeType="1"/>
            </p:cNvSpPr>
            <p:nvPr/>
          </p:nvSpPr>
          <p:spPr bwMode="auto">
            <a:xfrm>
              <a:off x="649" y="166"/>
              <a:ext cx="192" cy="0"/>
            </a:xfrm>
            <a:prstGeom prst="line">
              <a:avLst/>
            </a:prstGeom>
            <a:noFill/>
            <a:ln w="28575">
              <a:solidFill>
                <a:schemeClr val="folHlink"/>
              </a:solidFill>
              <a:round/>
              <a:headEnd/>
              <a:tailEnd type="stealth" w="med" len="med"/>
            </a:ln>
          </p:spPr>
          <p:txBody>
            <a:bodyPr wrap="none"/>
            <a:lstStyle/>
            <a:p>
              <a:endParaRPr lang="zh-CN" altLang="en-US"/>
            </a:p>
          </p:txBody>
        </p:sp>
      </p:grpSp>
      <p:grpSp>
        <p:nvGrpSpPr>
          <p:cNvPr id="20" name="Group 20"/>
          <p:cNvGrpSpPr>
            <a:grpSpLocks/>
          </p:cNvGrpSpPr>
          <p:nvPr/>
        </p:nvGrpSpPr>
        <p:grpSpPr bwMode="auto">
          <a:xfrm>
            <a:off x="6477000" y="5795986"/>
            <a:ext cx="2162175" cy="519113"/>
            <a:chOff x="0" y="0"/>
            <a:chExt cx="1362" cy="327"/>
          </a:xfrm>
        </p:grpSpPr>
        <p:sp>
          <p:nvSpPr>
            <p:cNvPr id="21" name="Text Box 21"/>
            <p:cNvSpPr txBox="1">
              <a:spLocks noChangeArrowheads="1"/>
            </p:cNvSpPr>
            <p:nvPr/>
          </p:nvSpPr>
          <p:spPr bwMode="auto">
            <a:xfrm>
              <a:off x="0" y="0"/>
              <a:ext cx="1362" cy="327"/>
            </a:xfrm>
            <a:prstGeom prst="rect">
              <a:avLst/>
            </a:prstGeom>
            <a:noFill/>
            <a:ln w="9525">
              <a:noFill/>
              <a:miter lim="800000"/>
              <a:headEnd/>
              <a:tailEnd/>
            </a:ln>
          </p:spPr>
          <p:txBody>
            <a:bodyPr>
              <a:spAutoFit/>
            </a:bodyPr>
            <a:lstStyle/>
            <a:p>
              <a:r>
                <a:rPr lang="zh-CN" altLang="zh-CN" sz="2800" b="1">
                  <a:solidFill>
                    <a:schemeClr val="folHlink"/>
                  </a:solidFill>
                  <a:latin typeface="Times New Roman" pitchFamily="18" charset="0"/>
                </a:rPr>
                <a:t>+[</a:t>
              </a:r>
              <a:r>
                <a:rPr lang="zh-CN" altLang="zh-CN" sz="2800" b="1">
                  <a:solidFill>
                    <a:schemeClr val="folHlink"/>
                  </a:solidFill>
                  <a:latin typeface="Times New Roman" pitchFamily="18" charset="0"/>
                  <a:cs typeface="Times New Roman" pitchFamily="18" charset="0"/>
                </a:rPr>
                <a:t>–</a:t>
              </a:r>
              <a:r>
                <a:rPr lang="zh-CN" altLang="zh-CN" sz="2800" b="1" i="1">
                  <a:solidFill>
                    <a:schemeClr val="folHlink"/>
                  </a:solidFill>
                  <a:latin typeface="Times New Roman" pitchFamily="18" charset="0"/>
                </a:rPr>
                <a:t>x</a:t>
              </a:r>
              <a:r>
                <a:rPr lang="zh-CN" altLang="zh-CN" sz="2800" b="1">
                  <a:solidFill>
                    <a:schemeClr val="folHlink"/>
                  </a:solidFill>
                  <a:latin typeface="Times New Roman" pitchFamily="18" charset="0"/>
                </a:rPr>
                <a:t>]</a:t>
              </a:r>
              <a:r>
                <a:rPr lang="zh-CN" sz="2400" b="1" baseline="-25000">
                  <a:solidFill>
                    <a:schemeClr val="folHlink"/>
                  </a:solidFill>
                  <a:latin typeface="Times New Roman" pitchFamily="18" charset="0"/>
                </a:rPr>
                <a:t>补</a:t>
              </a:r>
              <a:r>
                <a:rPr lang="zh-CN" sz="2400" b="1">
                  <a:solidFill>
                    <a:schemeClr val="folHlink"/>
                  </a:solidFill>
                  <a:latin typeface="Times New Roman" pitchFamily="18" charset="0"/>
                </a:rPr>
                <a:t>    </a:t>
              </a:r>
              <a:r>
                <a:rPr lang="zh-CN" sz="800" b="1">
                  <a:solidFill>
                    <a:schemeClr val="folHlink"/>
                  </a:solidFill>
                  <a:latin typeface="Times New Roman" pitchFamily="18" charset="0"/>
                </a:rPr>
                <a:t> </a:t>
              </a:r>
              <a:r>
                <a:rPr lang="zh-CN" altLang="zh-CN" sz="2800" b="1">
                  <a:solidFill>
                    <a:schemeClr val="folHlink"/>
                  </a:solidFill>
                  <a:latin typeface="Times New Roman" pitchFamily="18" charset="0"/>
                </a:rPr>
                <a:t>1</a:t>
              </a:r>
            </a:p>
          </p:txBody>
        </p:sp>
        <p:sp>
          <p:nvSpPr>
            <p:cNvPr id="22" name="Line 22"/>
            <p:cNvSpPr>
              <a:spLocks noChangeShapeType="1"/>
            </p:cNvSpPr>
            <p:nvPr/>
          </p:nvSpPr>
          <p:spPr bwMode="auto">
            <a:xfrm>
              <a:off x="690" y="192"/>
              <a:ext cx="192" cy="0"/>
            </a:xfrm>
            <a:prstGeom prst="line">
              <a:avLst/>
            </a:prstGeom>
            <a:noFill/>
            <a:ln w="28575">
              <a:solidFill>
                <a:schemeClr val="folHlink"/>
              </a:solidFill>
              <a:round/>
              <a:headEnd/>
              <a:tailEnd type="stealth" w="med" len="med"/>
            </a:ln>
          </p:spPr>
          <p:txBody>
            <a:bodyPr wrap="none"/>
            <a:lstStyle/>
            <a:p>
              <a:endParaRPr lang="zh-CN" altLang="en-US"/>
            </a:p>
          </p:txBody>
        </p:sp>
      </p:grpSp>
      <p:grpSp>
        <p:nvGrpSpPr>
          <p:cNvPr id="23" name="Group 23"/>
          <p:cNvGrpSpPr>
            <a:grpSpLocks/>
          </p:cNvGrpSpPr>
          <p:nvPr/>
        </p:nvGrpSpPr>
        <p:grpSpPr bwMode="auto">
          <a:xfrm>
            <a:off x="7572375" y="6267474"/>
            <a:ext cx="990600" cy="519112"/>
            <a:chOff x="0" y="0"/>
            <a:chExt cx="624" cy="327"/>
          </a:xfrm>
        </p:grpSpPr>
        <p:sp>
          <p:nvSpPr>
            <p:cNvPr id="24" name="Text Box 24"/>
            <p:cNvSpPr txBox="1">
              <a:spLocks noChangeArrowheads="1"/>
            </p:cNvSpPr>
            <p:nvPr/>
          </p:nvSpPr>
          <p:spPr bwMode="auto">
            <a:xfrm>
              <a:off x="156" y="0"/>
              <a:ext cx="468" cy="327"/>
            </a:xfrm>
            <a:prstGeom prst="rect">
              <a:avLst/>
            </a:prstGeom>
            <a:noFill/>
            <a:ln w="9525">
              <a:noFill/>
              <a:miter lim="800000"/>
              <a:headEnd/>
              <a:tailEnd/>
            </a:ln>
          </p:spPr>
          <p:txBody>
            <a:bodyPr>
              <a:spAutoFit/>
            </a:bodyPr>
            <a:lstStyle/>
            <a:p>
              <a:r>
                <a:rPr lang="zh-CN" altLang="zh-CN" sz="2800" b="1">
                  <a:solidFill>
                    <a:schemeClr val="folHlink"/>
                  </a:solidFill>
                  <a:latin typeface="Times New Roman" pitchFamily="18" charset="0"/>
                </a:rPr>
                <a:t>1</a:t>
              </a:r>
            </a:p>
          </p:txBody>
        </p:sp>
        <p:sp>
          <p:nvSpPr>
            <p:cNvPr id="25" name="Line 25"/>
            <p:cNvSpPr>
              <a:spLocks noChangeShapeType="1"/>
            </p:cNvSpPr>
            <p:nvPr/>
          </p:nvSpPr>
          <p:spPr bwMode="auto">
            <a:xfrm>
              <a:off x="0" y="183"/>
              <a:ext cx="192" cy="0"/>
            </a:xfrm>
            <a:prstGeom prst="line">
              <a:avLst/>
            </a:prstGeom>
            <a:noFill/>
            <a:ln w="28575">
              <a:solidFill>
                <a:schemeClr val="folHlink"/>
              </a:solidFill>
              <a:round/>
              <a:headEnd/>
              <a:tailEnd type="stealth" w="med" len="med"/>
            </a:ln>
          </p:spPr>
          <p:txBody>
            <a:bodyPr wrap="none"/>
            <a:lstStyle/>
            <a:p>
              <a:endParaRPr lang="zh-CN" altLang="en-US"/>
            </a:p>
          </p:txBody>
        </p:sp>
      </p:grpSp>
      <p:sp>
        <p:nvSpPr>
          <p:cNvPr id="26" name="Text Box 26"/>
          <p:cNvSpPr txBox="1">
            <a:spLocks noChangeArrowheads="1"/>
          </p:cNvSpPr>
          <p:nvPr/>
        </p:nvSpPr>
        <p:spPr bwMode="auto">
          <a:xfrm>
            <a:off x="5681663" y="4881586"/>
            <a:ext cx="628650" cy="519113"/>
          </a:xfrm>
          <a:prstGeom prst="rect">
            <a:avLst/>
          </a:prstGeom>
          <a:noFill/>
          <a:ln w="9525">
            <a:noFill/>
            <a:miter lim="800000"/>
            <a:headEnd/>
            <a:tailEnd/>
          </a:ln>
        </p:spPr>
        <p:txBody>
          <a:bodyPr wrap="none">
            <a:spAutoFit/>
          </a:bodyPr>
          <a:lstStyle/>
          <a:p>
            <a:r>
              <a:rPr lang="zh-CN" altLang="zh-CN" sz="2800" b="1">
                <a:latin typeface="Times New Roman" pitchFamily="18" charset="0"/>
              </a:rPr>
              <a:t>0   </a:t>
            </a:r>
          </a:p>
        </p:txBody>
      </p:sp>
      <p:sp>
        <p:nvSpPr>
          <p:cNvPr id="27" name="Text Box 27"/>
          <p:cNvSpPr txBox="1">
            <a:spLocks noChangeArrowheads="1"/>
          </p:cNvSpPr>
          <p:nvPr/>
        </p:nvSpPr>
        <p:spPr bwMode="auto">
          <a:xfrm>
            <a:off x="5681663" y="5338786"/>
            <a:ext cx="628650" cy="519113"/>
          </a:xfrm>
          <a:prstGeom prst="rect">
            <a:avLst/>
          </a:prstGeom>
          <a:noFill/>
          <a:ln w="9525">
            <a:noFill/>
            <a:miter lim="800000"/>
            <a:headEnd/>
            <a:tailEnd/>
          </a:ln>
        </p:spPr>
        <p:txBody>
          <a:bodyPr wrap="none">
            <a:spAutoFit/>
          </a:bodyPr>
          <a:lstStyle/>
          <a:p>
            <a:r>
              <a:rPr lang="zh-CN" altLang="zh-CN" sz="2800" b="1">
                <a:latin typeface="Times New Roman" pitchFamily="18" charset="0"/>
              </a:rPr>
              <a:t>1   </a:t>
            </a:r>
          </a:p>
        </p:txBody>
      </p:sp>
      <p:sp>
        <p:nvSpPr>
          <p:cNvPr id="28" name="Text Box 28"/>
          <p:cNvSpPr txBox="1">
            <a:spLocks noChangeArrowheads="1"/>
          </p:cNvSpPr>
          <p:nvPr/>
        </p:nvSpPr>
        <p:spPr bwMode="auto">
          <a:xfrm>
            <a:off x="5562600" y="5810274"/>
            <a:ext cx="747713" cy="519112"/>
          </a:xfrm>
          <a:prstGeom prst="rect">
            <a:avLst/>
          </a:prstGeom>
          <a:noFill/>
          <a:ln w="9525">
            <a:noFill/>
            <a:miter lim="800000"/>
            <a:headEnd/>
            <a:tailEnd/>
          </a:ln>
        </p:spPr>
        <p:txBody>
          <a:bodyPr wrap="none">
            <a:spAutoFit/>
          </a:bodyPr>
          <a:lstStyle/>
          <a:p>
            <a:r>
              <a:rPr lang="zh-CN" altLang="zh-CN" sz="2800" b="1">
                <a:latin typeface="Times New Roman" pitchFamily="18" charset="0"/>
              </a:rPr>
              <a:t>-1   </a:t>
            </a:r>
          </a:p>
        </p:txBody>
      </p:sp>
      <p:sp>
        <p:nvSpPr>
          <p:cNvPr id="29" name="Text Box 29"/>
          <p:cNvSpPr txBox="1">
            <a:spLocks noChangeArrowheads="1"/>
          </p:cNvSpPr>
          <p:nvPr/>
        </p:nvSpPr>
        <p:spPr bwMode="auto">
          <a:xfrm>
            <a:off x="5695950" y="6253186"/>
            <a:ext cx="628650" cy="519113"/>
          </a:xfrm>
          <a:prstGeom prst="rect">
            <a:avLst/>
          </a:prstGeom>
          <a:noFill/>
          <a:ln w="9525">
            <a:noFill/>
            <a:miter lim="800000"/>
            <a:headEnd/>
            <a:tailEnd/>
          </a:ln>
        </p:spPr>
        <p:txBody>
          <a:bodyPr wrap="none">
            <a:spAutoFit/>
          </a:bodyPr>
          <a:lstStyle/>
          <a:p>
            <a:r>
              <a:rPr lang="zh-CN" altLang="zh-CN" sz="2800" b="1">
                <a:latin typeface="Times New Roman" pitchFamily="18" charset="0"/>
              </a:rPr>
              <a:t>0   </a:t>
            </a:r>
          </a:p>
        </p:txBody>
      </p:sp>
      <p:grpSp>
        <p:nvGrpSpPr>
          <p:cNvPr id="30" name="Group 31"/>
          <p:cNvGrpSpPr>
            <a:grpSpLocks/>
          </p:cNvGrpSpPr>
          <p:nvPr/>
        </p:nvGrpSpPr>
        <p:grpSpPr bwMode="auto">
          <a:xfrm>
            <a:off x="4033838" y="4348186"/>
            <a:ext cx="4125912" cy="2438400"/>
            <a:chOff x="0" y="0"/>
            <a:chExt cx="2599" cy="1536"/>
          </a:xfrm>
        </p:grpSpPr>
        <p:sp>
          <p:nvSpPr>
            <p:cNvPr id="31" name="Text Box 32"/>
            <p:cNvSpPr txBox="1">
              <a:spLocks noChangeArrowheads="1"/>
            </p:cNvSpPr>
            <p:nvPr/>
          </p:nvSpPr>
          <p:spPr bwMode="auto">
            <a:xfrm>
              <a:off x="51" y="0"/>
              <a:ext cx="673" cy="327"/>
            </a:xfrm>
            <a:prstGeom prst="rect">
              <a:avLst/>
            </a:prstGeom>
            <a:noFill/>
            <a:ln w="9525">
              <a:noFill/>
              <a:miter lim="800000"/>
              <a:headEnd/>
              <a:tailEnd/>
            </a:ln>
          </p:spPr>
          <p:txBody>
            <a:bodyPr wrap="none">
              <a:spAutoFit/>
            </a:bodyPr>
            <a:lstStyle/>
            <a:p>
              <a:r>
                <a:rPr lang="zh-CN" altLang="zh-CN" sz="2800" b="1" i="1">
                  <a:latin typeface="Times New Roman" pitchFamily="18" charset="0"/>
                </a:rPr>
                <a:t>y</a:t>
              </a:r>
              <a:r>
                <a:rPr lang="zh-CN" altLang="zh-CN" sz="2800" b="1" i="1" baseline="-25000">
                  <a:latin typeface="Times New Roman" pitchFamily="18" charset="0"/>
                </a:rPr>
                <a:t>i</a:t>
              </a:r>
              <a:r>
                <a:rPr lang="zh-CN" altLang="zh-CN" sz="2800" b="1">
                  <a:latin typeface="Times New Roman" pitchFamily="18" charset="0"/>
                </a:rPr>
                <a:t>  </a:t>
              </a:r>
              <a:r>
                <a:rPr lang="zh-CN" altLang="zh-CN" sz="2800" b="1" i="1">
                  <a:latin typeface="Times New Roman" pitchFamily="18" charset="0"/>
                </a:rPr>
                <a:t>y</a:t>
              </a:r>
              <a:r>
                <a:rPr lang="zh-CN" altLang="zh-CN" sz="2800" b="1" i="1" baseline="-25000">
                  <a:latin typeface="Times New Roman" pitchFamily="18" charset="0"/>
                </a:rPr>
                <a:t>i</a:t>
              </a:r>
              <a:r>
                <a:rPr lang="zh-CN" altLang="zh-CN" sz="2800" b="1" baseline="-25000">
                  <a:latin typeface="Times New Roman" pitchFamily="18" charset="0"/>
                </a:rPr>
                <a:t>+1</a:t>
              </a:r>
            </a:p>
          </p:txBody>
        </p:sp>
        <p:sp>
          <p:nvSpPr>
            <p:cNvPr id="32" name="Text Box 33"/>
            <p:cNvSpPr txBox="1">
              <a:spLocks noChangeArrowheads="1"/>
            </p:cNvSpPr>
            <p:nvPr/>
          </p:nvSpPr>
          <p:spPr bwMode="auto">
            <a:xfrm>
              <a:off x="1741" y="57"/>
              <a:ext cx="758" cy="327"/>
            </a:xfrm>
            <a:prstGeom prst="rect">
              <a:avLst/>
            </a:prstGeom>
            <a:noFill/>
            <a:ln w="9525">
              <a:noFill/>
              <a:miter lim="800000"/>
              <a:headEnd/>
              <a:tailEnd/>
            </a:ln>
          </p:spPr>
          <p:txBody>
            <a:bodyPr>
              <a:spAutoFit/>
            </a:bodyPr>
            <a:lstStyle/>
            <a:p>
              <a:r>
                <a:rPr lang="zh-CN" sz="2800" b="1">
                  <a:latin typeface="Times New Roman" pitchFamily="18" charset="0"/>
                </a:rPr>
                <a:t>操作</a:t>
              </a:r>
            </a:p>
          </p:txBody>
        </p:sp>
        <p:sp>
          <p:nvSpPr>
            <p:cNvPr id="33" name="Freeform 34"/>
            <p:cNvSpPr>
              <a:spLocks/>
            </p:cNvSpPr>
            <p:nvPr/>
          </p:nvSpPr>
          <p:spPr bwMode="auto">
            <a:xfrm>
              <a:off x="3" y="384"/>
              <a:ext cx="2596" cy="1"/>
            </a:xfrm>
            <a:custGeom>
              <a:avLst/>
              <a:gdLst>
                <a:gd name="T0" fmla="*/ 0 w 2596"/>
                <a:gd name="T1" fmla="*/ 0 h 1"/>
                <a:gd name="T2" fmla="*/ 2596 w 2596"/>
                <a:gd name="T3" fmla="*/ 0 h 1"/>
                <a:gd name="T4" fmla="*/ 0 60000 65536"/>
                <a:gd name="T5" fmla="*/ 0 60000 65536"/>
                <a:gd name="T6" fmla="*/ 0 w 2596"/>
                <a:gd name="T7" fmla="*/ 0 h 1"/>
                <a:gd name="T8" fmla="*/ 2596 w 2596"/>
                <a:gd name="T9" fmla="*/ 1 h 1"/>
              </a:gdLst>
              <a:ahLst/>
              <a:cxnLst>
                <a:cxn ang="T4">
                  <a:pos x="T0" y="T1"/>
                </a:cxn>
                <a:cxn ang="T5">
                  <a:pos x="T2" y="T3"/>
                </a:cxn>
              </a:cxnLst>
              <a:rect l="T6" t="T7" r="T8" b="T9"/>
              <a:pathLst>
                <a:path w="2596" h="1">
                  <a:moveTo>
                    <a:pt x="0" y="0"/>
                  </a:moveTo>
                  <a:lnTo>
                    <a:pt x="2596" y="0"/>
                  </a:lnTo>
                </a:path>
              </a:pathLst>
            </a:custGeom>
            <a:noFill/>
            <a:ln w="28575">
              <a:solidFill>
                <a:schemeClr val="tx1"/>
              </a:solidFill>
              <a:round/>
              <a:headEnd/>
              <a:tailEnd/>
            </a:ln>
          </p:spPr>
          <p:txBody>
            <a:bodyPr wrap="none"/>
            <a:lstStyle/>
            <a:p>
              <a:endParaRPr lang="zh-CN" altLang="en-US"/>
            </a:p>
          </p:txBody>
        </p:sp>
        <p:sp>
          <p:nvSpPr>
            <p:cNvPr id="34" name="Line 35"/>
            <p:cNvSpPr>
              <a:spLocks noChangeShapeType="1"/>
            </p:cNvSpPr>
            <p:nvPr/>
          </p:nvSpPr>
          <p:spPr bwMode="auto">
            <a:xfrm>
              <a:off x="771" y="96"/>
              <a:ext cx="0" cy="1440"/>
            </a:xfrm>
            <a:prstGeom prst="line">
              <a:avLst/>
            </a:prstGeom>
            <a:noFill/>
            <a:ln w="28575">
              <a:solidFill>
                <a:schemeClr val="tx1"/>
              </a:solidFill>
              <a:round/>
              <a:headEnd/>
              <a:tailEnd/>
            </a:ln>
          </p:spPr>
          <p:txBody>
            <a:bodyPr wrap="none"/>
            <a:lstStyle/>
            <a:p>
              <a:endParaRPr lang="zh-CN" altLang="en-US"/>
            </a:p>
          </p:txBody>
        </p:sp>
        <p:sp>
          <p:nvSpPr>
            <p:cNvPr id="35" name="Line 36"/>
            <p:cNvSpPr>
              <a:spLocks noChangeShapeType="1"/>
            </p:cNvSpPr>
            <p:nvPr/>
          </p:nvSpPr>
          <p:spPr bwMode="auto">
            <a:xfrm>
              <a:off x="1539" y="96"/>
              <a:ext cx="0" cy="1440"/>
            </a:xfrm>
            <a:prstGeom prst="line">
              <a:avLst/>
            </a:prstGeom>
            <a:noFill/>
            <a:ln w="28575">
              <a:solidFill>
                <a:schemeClr val="tx1"/>
              </a:solidFill>
              <a:round/>
              <a:headEnd/>
              <a:tailEnd/>
            </a:ln>
          </p:spPr>
          <p:txBody>
            <a:bodyPr wrap="none"/>
            <a:lstStyle/>
            <a:p>
              <a:endParaRPr lang="zh-CN" altLang="en-US"/>
            </a:p>
          </p:txBody>
        </p:sp>
        <p:sp>
          <p:nvSpPr>
            <p:cNvPr id="36" name="Text Box 37"/>
            <p:cNvSpPr txBox="1">
              <a:spLocks noChangeArrowheads="1"/>
            </p:cNvSpPr>
            <p:nvPr/>
          </p:nvSpPr>
          <p:spPr bwMode="auto">
            <a:xfrm>
              <a:off x="819" y="0"/>
              <a:ext cx="711" cy="327"/>
            </a:xfrm>
            <a:prstGeom prst="rect">
              <a:avLst/>
            </a:prstGeom>
            <a:noFill/>
            <a:ln w="9525">
              <a:noFill/>
              <a:miter lim="800000"/>
              <a:headEnd/>
              <a:tailEnd/>
            </a:ln>
          </p:spPr>
          <p:txBody>
            <a:bodyPr wrap="none">
              <a:spAutoFit/>
            </a:bodyPr>
            <a:lstStyle/>
            <a:p>
              <a:r>
                <a:rPr lang="zh-CN" altLang="zh-CN" sz="2800" b="1" i="1">
                  <a:latin typeface="Times New Roman" pitchFamily="18" charset="0"/>
                </a:rPr>
                <a:t>y</a:t>
              </a:r>
              <a:r>
                <a:rPr lang="zh-CN" altLang="zh-CN" sz="2800" b="1" i="1" baseline="-25000">
                  <a:latin typeface="Times New Roman" pitchFamily="18" charset="0"/>
                </a:rPr>
                <a:t>i</a:t>
              </a:r>
              <a:r>
                <a:rPr lang="zh-CN" altLang="zh-CN" sz="2800" b="1" baseline="-25000">
                  <a:latin typeface="Times New Roman" pitchFamily="18" charset="0"/>
                </a:rPr>
                <a:t>+1</a:t>
              </a:r>
              <a:r>
                <a:rPr lang="zh-CN" altLang="zh-CN" sz="2800" b="1">
                  <a:latin typeface="Times New Roman" pitchFamily="18" charset="0"/>
                  <a:cs typeface="Times New Roman" pitchFamily="18" charset="0"/>
                </a:rPr>
                <a:t>–</a:t>
              </a:r>
              <a:r>
                <a:rPr lang="zh-CN" altLang="zh-CN" sz="2800" b="1" i="1">
                  <a:latin typeface="Times New Roman" pitchFamily="18" charset="0"/>
                </a:rPr>
                <a:t>y</a:t>
              </a:r>
              <a:r>
                <a:rPr lang="zh-CN" altLang="zh-CN" sz="2800" b="1" i="1" baseline="-25000">
                  <a:latin typeface="Times New Roman" pitchFamily="18" charset="0"/>
                </a:rPr>
                <a:t>i </a:t>
              </a:r>
            </a:p>
          </p:txBody>
        </p:sp>
        <p:sp>
          <p:nvSpPr>
            <p:cNvPr id="37" name="Line 38"/>
            <p:cNvSpPr>
              <a:spLocks noChangeShapeType="1"/>
            </p:cNvSpPr>
            <p:nvPr/>
          </p:nvSpPr>
          <p:spPr bwMode="auto">
            <a:xfrm>
              <a:off x="0" y="96"/>
              <a:ext cx="0" cy="1440"/>
            </a:xfrm>
            <a:prstGeom prst="line">
              <a:avLst/>
            </a:prstGeom>
            <a:noFill/>
            <a:ln w="28575">
              <a:solidFill>
                <a:schemeClr val="tx1"/>
              </a:solidFill>
              <a:round/>
              <a:headEnd/>
              <a:tailEnd/>
            </a:ln>
          </p:spPr>
          <p:txBody>
            <a:bodyPr wrap="none"/>
            <a:lstStyle/>
            <a:p>
              <a:endParaRPr lang="zh-CN" altLang="en-US"/>
            </a:p>
          </p:txBody>
        </p:sp>
        <p:sp>
          <p:nvSpPr>
            <p:cNvPr id="38" name="Line 39"/>
            <p:cNvSpPr>
              <a:spLocks noChangeShapeType="1"/>
            </p:cNvSpPr>
            <p:nvPr/>
          </p:nvSpPr>
          <p:spPr bwMode="auto">
            <a:xfrm>
              <a:off x="2594" y="96"/>
              <a:ext cx="0" cy="1440"/>
            </a:xfrm>
            <a:prstGeom prst="line">
              <a:avLst/>
            </a:prstGeom>
            <a:noFill/>
            <a:ln w="28575">
              <a:solidFill>
                <a:schemeClr val="tx1"/>
              </a:solidFill>
              <a:round/>
              <a:headEnd/>
              <a:tailEnd/>
            </a:ln>
          </p:spPr>
          <p:txBody>
            <a:bodyPr wrap="none"/>
            <a:lstStyle/>
            <a:p>
              <a:endParaRPr lang="zh-CN" altLang="en-US"/>
            </a:p>
          </p:txBody>
        </p:sp>
        <p:sp>
          <p:nvSpPr>
            <p:cNvPr id="39" name="Freeform 40"/>
            <p:cNvSpPr>
              <a:spLocks/>
            </p:cNvSpPr>
            <p:nvPr/>
          </p:nvSpPr>
          <p:spPr bwMode="auto">
            <a:xfrm>
              <a:off x="3" y="1528"/>
              <a:ext cx="2596" cy="1"/>
            </a:xfrm>
            <a:custGeom>
              <a:avLst/>
              <a:gdLst>
                <a:gd name="T0" fmla="*/ 0 w 2596"/>
                <a:gd name="T1" fmla="*/ 0 h 1"/>
                <a:gd name="T2" fmla="*/ 2596 w 2596"/>
                <a:gd name="T3" fmla="*/ 0 h 1"/>
                <a:gd name="T4" fmla="*/ 0 60000 65536"/>
                <a:gd name="T5" fmla="*/ 0 60000 65536"/>
                <a:gd name="T6" fmla="*/ 0 w 2596"/>
                <a:gd name="T7" fmla="*/ 0 h 1"/>
                <a:gd name="T8" fmla="*/ 2596 w 2596"/>
                <a:gd name="T9" fmla="*/ 1 h 1"/>
              </a:gdLst>
              <a:ahLst/>
              <a:cxnLst>
                <a:cxn ang="T4">
                  <a:pos x="T0" y="T1"/>
                </a:cxn>
                <a:cxn ang="T5">
                  <a:pos x="T2" y="T3"/>
                </a:cxn>
              </a:cxnLst>
              <a:rect l="T6" t="T7" r="T8" b="T9"/>
              <a:pathLst>
                <a:path w="2596" h="1">
                  <a:moveTo>
                    <a:pt x="0" y="0"/>
                  </a:moveTo>
                  <a:lnTo>
                    <a:pt x="2596" y="0"/>
                  </a:lnTo>
                </a:path>
              </a:pathLst>
            </a:custGeom>
            <a:noFill/>
            <a:ln w="28575">
              <a:solidFill>
                <a:schemeClr val="tx1"/>
              </a:solidFill>
              <a:round/>
              <a:headEnd/>
              <a:tailEnd/>
            </a:ln>
          </p:spPr>
          <p:txBody>
            <a:bodyPr wrap="none"/>
            <a:lstStyle/>
            <a:p>
              <a:endParaRPr lang="zh-CN" altLang="en-US"/>
            </a:p>
          </p:txBody>
        </p:sp>
        <p:sp>
          <p:nvSpPr>
            <p:cNvPr id="40" name="Freeform 41"/>
            <p:cNvSpPr>
              <a:spLocks/>
            </p:cNvSpPr>
            <p:nvPr/>
          </p:nvSpPr>
          <p:spPr bwMode="auto">
            <a:xfrm>
              <a:off x="3" y="104"/>
              <a:ext cx="2596" cy="1"/>
            </a:xfrm>
            <a:custGeom>
              <a:avLst/>
              <a:gdLst>
                <a:gd name="T0" fmla="*/ 0 w 2596"/>
                <a:gd name="T1" fmla="*/ 0 h 1"/>
                <a:gd name="T2" fmla="*/ 2596 w 2596"/>
                <a:gd name="T3" fmla="*/ 0 h 1"/>
                <a:gd name="T4" fmla="*/ 0 60000 65536"/>
                <a:gd name="T5" fmla="*/ 0 60000 65536"/>
                <a:gd name="T6" fmla="*/ 0 w 2596"/>
                <a:gd name="T7" fmla="*/ 0 h 1"/>
                <a:gd name="T8" fmla="*/ 2596 w 2596"/>
                <a:gd name="T9" fmla="*/ 1 h 1"/>
              </a:gdLst>
              <a:ahLst/>
              <a:cxnLst>
                <a:cxn ang="T4">
                  <a:pos x="T0" y="T1"/>
                </a:cxn>
                <a:cxn ang="T5">
                  <a:pos x="T2" y="T3"/>
                </a:cxn>
              </a:cxnLst>
              <a:rect l="T6" t="T7" r="T8" b="T9"/>
              <a:pathLst>
                <a:path w="2596" h="1">
                  <a:moveTo>
                    <a:pt x="0" y="0"/>
                  </a:moveTo>
                  <a:lnTo>
                    <a:pt x="2596" y="0"/>
                  </a:lnTo>
                </a:path>
              </a:pathLst>
            </a:custGeom>
            <a:noFill/>
            <a:ln w="28575">
              <a:solidFill>
                <a:schemeClr val="tx1"/>
              </a:solidFill>
              <a:round/>
              <a:headEnd/>
              <a:tailEnd/>
            </a:ln>
          </p:spPr>
          <p:txBody>
            <a:bodyPr wrap="none"/>
            <a:lstStyle/>
            <a:p>
              <a:endParaRPr lang="zh-CN" altLang="en-US"/>
            </a:p>
          </p:txBody>
        </p:sp>
      </p:grpSp>
      <p:sp>
        <p:nvSpPr>
          <p:cNvPr id="42" name="TextBox 41"/>
          <p:cNvSpPr txBox="1"/>
          <p:nvPr/>
        </p:nvSpPr>
        <p:spPr>
          <a:xfrm>
            <a:off x="4286248" y="71414"/>
            <a:ext cx="3929090" cy="523220"/>
          </a:xfrm>
          <a:prstGeom prst="rect">
            <a:avLst/>
          </a:prstGeom>
          <a:noFill/>
        </p:spPr>
        <p:txBody>
          <a:bodyPr wrap="square" rtlCol="0">
            <a:spAutoFit/>
          </a:bodyPr>
          <a:lstStyle/>
          <a:p>
            <a:r>
              <a:rPr lang="zh-CN" altLang="en-US" sz="2800" b="1" dirty="0" smtClean="0">
                <a:solidFill>
                  <a:srgbClr val="C00000"/>
                </a:solidFill>
                <a:latin typeface="方正舒体" pitchFamily="2" charset="-122"/>
                <a:ea typeface="方正舒体" pitchFamily="2" charset="-122"/>
              </a:rPr>
              <a:t>补充：经典</a:t>
            </a:r>
            <a:r>
              <a:rPr lang="en-US" altLang="zh-CN" sz="2800" b="1" dirty="0" smtClean="0">
                <a:solidFill>
                  <a:srgbClr val="C00000"/>
                </a:solidFill>
                <a:latin typeface="方正舒体" pitchFamily="2" charset="-122"/>
                <a:ea typeface="方正舒体" pitchFamily="2" charset="-122"/>
              </a:rPr>
              <a:t>Booth</a:t>
            </a:r>
            <a:r>
              <a:rPr lang="zh-CN" altLang="en-US" sz="2800" b="1" dirty="0" smtClean="0">
                <a:solidFill>
                  <a:srgbClr val="C00000"/>
                </a:solidFill>
                <a:latin typeface="方正舒体" pitchFamily="2" charset="-122"/>
                <a:ea typeface="方正舒体" pitchFamily="2" charset="-122"/>
              </a:rPr>
              <a:t>算法</a:t>
            </a:r>
            <a:endParaRPr lang="zh-CN" altLang="en-US" sz="2800" b="1" dirty="0">
              <a:solidFill>
                <a:srgbClr val="C00000"/>
              </a:solidFill>
              <a:latin typeface="方正舒体" pitchFamily="2" charset="-122"/>
              <a:ea typeface="方正舒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arn(outVertical)">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blinds(horizontal)">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linds(horizontal)">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blinds(horizontal)">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blinds(horizontal)">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blinds(horizontal)">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blinds(horizontal)">
                                      <p:cBhvr>
                                        <p:cTn id="82" dur="500"/>
                                        <p:tgtEl>
                                          <p:spTgt spid="2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blinds(horizontal)">
                                      <p:cBhvr>
                                        <p:cTn id="87" dur="5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blinds(horizontal)">
                                      <p:cBhvr>
                                        <p:cTn id="92" dur="500"/>
                                        <p:tgtEl>
                                          <p:spTgt spid="13"/>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blinds(horizontal)">
                                      <p:cBhvr>
                                        <p:cTn id="97" dur="500"/>
                                        <p:tgtEl>
                                          <p:spTgt spid="29"/>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blinds(horizontal)">
                                      <p:cBhvr>
                                        <p:cTn id="10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26" grpId="0" autoUpdateAnimBg="0"/>
      <p:bldP spid="27" grpId="0" autoUpdateAnimBg="0"/>
      <p:bldP spid="28" grpId="0" autoUpdateAnimBg="0"/>
      <p:bldP spid="2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7163" y="455637"/>
            <a:ext cx="1985945" cy="641350"/>
          </a:xfrm>
          <a:prstGeom prst="rect">
            <a:avLst/>
          </a:prstGeom>
          <a:noFill/>
          <a:ln w="9525">
            <a:noFill/>
            <a:miter lim="800000"/>
            <a:headEnd/>
            <a:tailEnd/>
          </a:ln>
        </p:spPr>
        <p:txBody>
          <a:bodyPr wrap="square">
            <a:spAutoFit/>
          </a:bodyPr>
          <a:lstStyle/>
          <a:p>
            <a:r>
              <a:rPr lang="zh-CN" altLang="en-US" sz="3600" b="1" dirty="0" smtClean="0">
                <a:solidFill>
                  <a:srgbClr val="C00000"/>
                </a:solidFill>
                <a:latin typeface="Times New Roman" pitchFamily="18" charset="0"/>
              </a:rPr>
              <a:t>例：</a:t>
            </a:r>
            <a:endParaRPr lang="zh-CN" altLang="zh-CN" sz="3600" b="1" dirty="0">
              <a:solidFill>
                <a:srgbClr val="C00000"/>
              </a:solidFill>
              <a:latin typeface="Times New Roman" pitchFamily="18" charset="0"/>
            </a:endParaRPr>
          </a:p>
        </p:txBody>
      </p:sp>
      <p:sp>
        <p:nvSpPr>
          <p:cNvPr id="3" name="Text Box 3"/>
          <p:cNvSpPr txBox="1">
            <a:spLocks noChangeArrowheads="1"/>
          </p:cNvSpPr>
          <p:nvPr/>
        </p:nvSpPr>
        <p:spPr bwMode="auto">
          <a:xfrm>
            <a:off x="1142976" y="531837"/>
            <a:ext cx="6238868" cy="519113"/>
          </a:xfrm>
          <a:prstGeom prst="rect">
            <a:avLst/>
          </a:prstGeom>
          <a:noFill/>
          <a:ln w="9525">
            <a:noFill/>
            <a:miter lim="800000"/>
            <a:headEnd/>
            <a:tailEnd/>
          </a:ln>
        </p:spPr>
        <p:txBody>
          <a:bodyPr wrap="square">
            <a:spAutoFit/>
          </a:bodyPr>
          <a:lstStyle/>
          <a:p>
            <a:r>
              <a:rPr lang="zh-CN" sz="2800" b="1" dirty="0">
                <a:latin typeface="Times New Roman" pitchFamily="18" charset="0"/>
              </a:rPr>
              <a:t>已知 </a:t>
            </a:r>
            <a:r>
              <a:rPr lang="zh-CN" altLang="zh-CN" sz="2800" b="1" i="1" dirty="0">
                <a:latin typeface="Times New Roman" pitchFamily="18" charset="0"/>
              </a:rPr>
              <a:t>x</a:t>
            </a:r>
            <a:r>
              <a:rPr lang="zh-CN" altLang="zh-CN" sz="2800" b="1" dirty="0">
                <a:latin typeface="Times New Roman" pitchFamily="18" charset="0"/>
              </a:rPr>
              <a:t> = +0.0011   </a:t>
            </a:r>
            <a:r>
              <a:rPr lang="zh-CN" altLang="zh-CN" sz="2800" b="1" i="1" dirty="0">
                <a:latin typeface="Times New Roman" pitchFamily="18" charset="0"/>
              </a:rPr>
              <a:t>y</a:t>
            </a:r>
            <a:r>
              <a:rPr lang="zh-CN" altLang="zh-CN" sz="2800" b="1" dirty="0">
                <a:latin typeface="Times New Roman" pitchFamily="18" charset="0"/>
              </a:rPr>
              <a:t> = </a:t>
            </a:r>
            <a:r>
              <a:rPr lang="zh-CN" altLang="zh-CN" sz="2800" b="1" dirty="0">
                <a:latin typeface="Times New Roman" pitchFamily="18" charset="0"/>
                <a:cs typeface="Times New Roman" pitchFamily="18" charset="0"/>
              </a:rPr>
              <a:t>– 0.1011  </a:t>
            </a:r>
            <a:r>
              <a:rPr lang="zh-CN" sz="2800" b="1" dirty="0">
                <a:latin typeface="Times New Roman" pitchFamily="18" charset="0"/>
              </a:rPr>
              <a:t>求</a:t>
            </a:r>
            <a:r>
              <a:rPr lang="zh-CN" altLang="zh-CN" sz="2800" b="1" dirty="0">
                <a:latin typeface="Times New Roman" pitchFamily="18" charset="0"/>
              </a:rPr>
              <a:t>[</a:t>
            </a:r>
            <a:r>
              <a:rPr lang="zh-CN" altLang="zh-CN" sz="2800" b="1" i="1" dirty="0">
                <a:latin typeface="Times New Roman" pitchFamily="18" charset="0"/>
              </a:rPr>
              <a:t>x</a:t>
            </a:r>
            <a:r>
              <a:rPr lang="zh-CN" altLang="zh-CN" sz="2800" b="1" baseline="-1000" dirty="0">
                <a:latin typeface="Times New Roman" pitchFamily="18" charset="0"/>
                <a:cs typeface="Times New Roman" pitchFamily="18" charset="0"/>
              </a:rPr>
              <a:t>·</a:t>
            </a:r>
            <a:r>
              <a:rPr lang="zh-CN" altLang="zh-CN" sz="2800" b="1" i="1" dirty="0">
                <a:latin typeface="Times New Roman" pitchFamily="18" charset="0"/>
              </a:rPr>
              <a:t>y</a:t>
            </a:r>
            <a:r>
              <a:rPr lang="zh-CN" altLang="zh-CN" sz="2800" b="1" dirty="0">
                <a:latin typeface="Times New Roman" pitchFamily="18" charset="0"/>
              </a:rPr>
              <a:t>]</a:t>
            </a:r>
            <a:r>
              <a:rPr lang="zh-CN" sz="2400" b="1" baseline="-25000" dirty="0">
                <a:latin typeface="Times New Roman" pitchFamily="18" charset="0"/>
              </a:rPr>
              <a:t>补</a:t>
            </a:r>
          </a:p>
        </p:txBody>
      </p:sp>
      <p:sp>
        <p:nvSpPr>
          <p:cNvPr id="4" name="Text Box 4"/>
          <p:cNvSpPr txBox="1">
            <a:spLocks noChangeArrowheads="1"/>
          </p:cNvSpPr>
          <p:nvPr/>
        </p:nvSpPr>
        <p:spPr bwMode="auto">
          <a:xfrm>
            <a:off x="320675" y="1141437"/>
            <a:ext cx="898525" cy="519113"/>
          </a:xfrm>
          <a:prstGeom prst="rect">
            <a:avLst/>
          </a:prstGeom>
          <a:noFill/>
          <a:ln w="9525">
            <a:noFill/>
            <a:miter lim="800000"/>
            <a:headEnd/>
            <a:tailEnd/>
          </a:ln>
        </p:spPr>
        <p:txBody>
          <a:bodyPr wrap="none">
            <a:spAutoFit/>
          </a:bodyPr>
          <a:lstStyle/>
          <a:p>
            <a:r>
              <a:rPr lang="zh-CN" sz="2800" b="1">
                <a:latin typeface="Times New Roman" pitchFamily="18" charset="0"/>
              </a:rPr>
              <a:t>解：</a:t>
            </a:r>
          </a:p>
        </p:txBody>
      </p:sp>
      <p:sp>
        <p:nvSpPr>
          <p:cNvPr id="5" name="Text Box 5"/>
          <p:cNvSpPr txBox="1">
            <a:spLocks noChangeArrowheads="1"/>
          </p:cNvSpPr>
          <p:nvPr/>
        </p:nvSpPr>
        <p:spPr bwMode="auto">
          <a:xfrm>
            <a:off x="1035050" y="1208112"/>
            <a:ext cx="1873250" cy="519113"/>
          </a:xfrm>
          <a:prstGeom prst="rect">
            <a:avLst/>
          </a:prstGeom>
          <a:noFill/>
          <a:ln w="9525">
            <a:noFill/>
            <a:miter lim="800000"/>
            <a:headEnd/>
            <a:tailEnd/>
          </a:ln>
        </p:spPr>
        <p:txBody>
          <a:bodyPr wrap="none">
            <a:spAutoFit/>
          </a:bodyPr>
          <a:lstStyle/>
          <a:p>
            <a:r>
              <a:rPr lang="zh-CN" altLang="zh-CN" sz="2800" b="1">
                <a:latin typeface="Times New Roman" pitchFamily="18" charset="0"/>
              </a:rPr>
              <a:t>0 0 . 0 0 0 0</a:t>
            </a:r>
          </a:p>
        </p:txBody>
      </p:sp>
      <p:sp>
        <p:nvSpPr>
          <p:cNvPr id="6" name="Text Box 6"/>
          <p:cNvSpPr txBox="1">
            <a:spLocks noChangeArrowheads="1"/>
          </p:cNvSpPr>
          <p:nvPr/>
        </p:nvSpPr>
        <p:spPr bwMode="auto">
          <a:xfrm>
            <a:off x="1035050" y="1522437"/>
            <a:ext cx="1873250" cy="519113"/>
          </a:xfrm>
          <a:prstGeom prst="rect">
            <a:avLst/>
          </a:prstGeom>
          <a:noFill/>
          <a:ln w="9525">
            <a:noFill/>
            <a:miter lim="800000"/>
            <a:headEnd/>
            <a:tailEnd/>
          </a:ln>
        </p:spPr>
        <p:txBody>
          <a:bodyPr wrap="none">
            <a:spAutoFit/>
          </a:bodyPr>
          <a:lstStyle/>
          <a:p>
            <a:r>
              <a:rPr lang="zh-CN" altLang="zh-CN" sz="2800" b="1">
                <a:latin typeface="Times New Roman" pitchFamily="18" charset="0"/>
              </a:rPr>
              <a:t>1 1 . 1 1 0 1</a:t>
            </a:r>
          </a:p>
        </p:txBody>
      </p:sp>
      <p:sp>
        <p:nvSpPr>
          <p:cNvPr id="7" name="Text Box 7"/>
          <p:cNvSpPr txBox="1">
            <a:spLocks noChangeArrowheads="1"/>
          </p:cNvSpPr>
          <p:nvPr/>
        </p:nvSpPr>
        <p:spPr bwMode="auto">
          <a:xfrm>
            <a:off x="1035050" y="1941537"/>
            <a:ext cx="1873250" cy="519113"/>
          </a:xfrm>
          <a:prstGeom prst="rect">
            <a:avLst/>
          </a:prstGeom>
          <a:noFill/>
          <a:ln w="9525">
            <a:noFill/>
            <a:miter lim="800000"/>
            <a:headEnd/>
            <a:tailEnd/>
          </a:ln>
        </p:spPr>
        <p:txBody>
          <a:bodyPr wrap="none">
            <a:spAutoFit/>
          </a:bodyPr>
          <a:lstStyle/>
          <a:p>
            <a:r>
              <a:rPr lang="zh-CN" altLang="zh-CN" sz="2800" b="1">
                <a:latin typeface="Times New Roman" pitchFamily="18" charset="0"/>
              </a:rPr>
              <a:t>1 1 . 1 1 0 1</a:t>
            </a:r>
          </a:p>
        </p:txBody>
      </p:sp>
      <p:sp>
        <p:nvSpPr>
          <p:cNvPr id="8" name="Text Box 8"/>
          <p:cNvSpPr txBox="1">
            <a:spLocks noChangeArrowheads="1"/>
          </p:cNvSpPr>
          <p:nvPr/>
        </p:nvSpPr>
        <p:spPr bwMode="auto">
          <a:xfrm>
            <a:off x="1035050" y="2674962"/>
            <a:ext cx="1873250" cy="519113"/>
          </a:xfrm>
          <a:prstGeom prst="rect">
            <a:avLst/>
          </a:prstGeom>
          <a:noFill/>
          <a:ln w="9525">
            <a:noFill/>
            <a:miter lim="800000"/>
            <a:headEnd/>
            <a:tailEnd/>
          </a:ln>
        </p:spPr>
        <p:txBody>
          <a:bodyPr wrap="none">
            <a:spAutoFit/>
          </a:bodyPr>
          <a:lstStyle/>
          <a:p>
            <a:r>
              <a:rPr lang="zh-CN" altLang="zh-CN" sz="2800" b="1">
                <a:latin typeface="Times New Roman" pitchFamily="18" charset="0"/>
              </a:rPr>
              <a:t>0 0 . 0 0 1 1</a:t>
            </a:r>
          </a:p>
        </p:txBody>
      </p:sp>
      <p:sp>
        <p:nvSpPr>
          <p:cNvPr id="9" name="Text Box 9"/>
          <p:cNvSpPr txBox="1">
            <a:spLocks noChangeArrowheads="1"/>
          </p:cNvSpPr>
          <p:nvPr/>
        </p:nvSpPr>
        <p:spPr bwMode="auto">
          <a:xfrm>
            <a:off x="1035050" y="3732237"/>
            <a:ext cx="1873250" cy="519113"/>
          </a:xfrm>
          <a:prstGeom prst="rect">
            <a:avLst/>
          </a:prstGeom>
          <a:noFill/>
          <a:ln w="9525">
            <a:noFill/>
            <a:miter lim="800000"/>
            <a:headEnd/>
            <a:tailEnd/>
          </a:ln>
        </p:spPr>
        <p:txBody>
          <a:bodyPr wrap="none">
            <a:spAutoFit/>
          </a:bodyPr>
          <a:lstStyle/>
          <a:p>
            <a:r>
              <a:rPr lang="zh-CN" altLang="zh-CN" sz="2800" b="1">
                <a:latin typeface="Times New Roman" pitchFamily="18" charset="0"/>
              </a:rPr>
              <a:t>1 1 . 1 1 0 1</a:t>
            </a:r>
          </a:p>
        </p:txBody>
      </p:sp>
      <p:sp>
        <p:nvSpPr>
          <p:cNvPr id="10" name="Text Box 10"/>
          <p:cNvSpPr txBox="1">
            <a:spLocks noChangeArrowheads="1"/>
          </p:cNvSpPr>
          <p:nvPr/>
        </p:nvSpPr>
        <p:spPr bwMode="auto">
          <a:xfrm>
            <a:off x="1035050" y="4872062"/>
            <a:ext cx="1873250" cy="519113"/>
          </a:xfrm>
          <a:prstGeom prst="rect">
            <a:avLst/>
          </a:prstGeom>
          <a:noFill/>
          <a:ln w="9525">
            <a:noFill/>
            <a:miter lim="800000"/>
            <a:headEnd/>
            <a:tailEnd/>
          </a:ln>
        </p:spPr>
        <p:txBody>
          <a:bodyPr wrap="none">
            <a:spAutoFit/>
          </a:bodyPr>
          <a:lstStyle/>
          <a:p>
            <a:r>
              <a:rPr lang="zh-CN" altLang="zh-CN" sz="2800" b="1">
                <a:latin typeface="Times New Roman" pitchFamily="18" charset="0"/>
              </a:rPr>
              <a:t>0 0 . 0 0 1 1</a:t>
            </a:r>
          </a:p>
        </p:txBody>
      </p:sp>
      <p:sp>
        <p:nvSpPr>
          <p:cNvPr id="11" name="Text Box 11"/>
          <p:cNvSpPr txBox="1">
            <a:spLocks noChangeArrowheads="1"/>
          </p:cNvSpPr>
          <p:nvPr/>
        </p:nvSpPr>
        <p:spPr bwMode="auto">
          <a:xfrm>
            <a:off x="1035050" y="5942037"/>
            <a:ext cx="1873250" cy="519113"/>
          </a:xfrm>
          <a:prstGeom prst="rect">
            <a:avLst/>
          </a:prstGeom>
          <a:noFill/>
          <a:ln w="9525">
            <a:noFill/>
            <a:miter lim="800000"/>
            <a:headEnd/>
            <a:tailEnd/>
          </a:ln>
        </p:spPr>
        <p:txBody>
          <a:bodyPr wrap="none">
            <a:spAutoFit/>
          </a:bodyPr>
          <a:lstStyle/>
          <a:p>
            <a:r>
              <a:rPr lang="zh-CN" altLang="zh-CN" sz="2800" b="1">
                <a:latin typeface="Times New Roman" pitchFamily="18" charset="0"/>
              </a:rPr>
              <a:t>1 1 . 1 1 0 1</a:t>
            </a:r>
          </a:p>
        </p:txBody>
      </p:sp>
      <p:sp>
        <p:nvSpPr>
          <p:cNvPr id="12" name="Line 12"/>
          <p:cNvSpPr>
            <a:spLocks noChangeShapeType="1"/>
          </p:cNvSpPr>
          <p:nvPr/>
        </p:nvSpPr>
        <p:spPr bwMode="auto">
          <a:xfrm>
            <a:off x="827088" y="4189437"/>
            <a:ext cx="5410200" cy="0"/>
          </a:xfrm>
          <a:prstGeom prst="line">
            <a:avLst/>
          </a:prstGeom>
          <a:noFill/>
          <a:ln w="28575">
            <a:solidFill>
              <a:schemeClr val="tx1"/>
            </a:solidFill>
            <a:round/>
            <a:headEnd/>
            <a:tailEnd/>
          </a:ln>
        </p:spPr>
        <p:txBody>
          <a:bodyPr wrap="none"/>
          <a:lstStyle/>
          <a:p>
            <a:endParaRPr lang="zh-CN" altLang="en-US"/>
          </a:p>
        </p:txBody>
      </p:sp>
      <p:sp>
        <p:nvSpPr>
          <p:cNvPr id="13" name="Line 13"/>
          <p:cNvSpPr>
            <a:spLocks noChangeShapeType="1"/>
          </p:cNvSpPr>
          <p:nvPr/>
        </p:nvSpPr>
        <p:spPr bwMode="auto">
          <a:xfrm>
            <a:off x="827088" y="5332437"/>
            <a:ext cx="5410200" cy="0"/>
          </a:xfrm>
          <a:prstGeom prst="line">
            <a:avLst/>
          </a:prstGeom>
          <a:noFill/>
          <a:ln w="28575">
            <a:solidFill>
              <a:schemeClr val="tx1"/>
            </a:solidFill>
            <a:round/>
            <a:headEnd/>
            <a:tailEnd/>
          </a:ln>
        </p:spPr>
        <p:txBody>
          <a:bodyPr wrap="none"/>
          <a:lstStyle/>
          <a:p>
            <a:endParaRPr lang="zh-CN" altLang="en-US"/>
          </a:p>
        </p:txBody>
      </p:sp>
      <p:sp>
        <p:nvSpPr>
          <p:cNvPr id="14" name="Line 14"/>
          <p:cNvSpPr>
            <a:spLocks noChangeShapeType="1"/>
          </p:cNvSpPr>
          <p:nvPr/>
        </p:nvSpPr>
        <p:spPr bwMode="auto">
          <a:xfrm>
            <a:off x="838200" y="6399237"/>
            <a:ext cx="5486400" cy="0"/>
          </a:xfrm>
          <a:prstGeom prst="line">
            <a:avLst/>
          </a:prstGeom>
          <a:noFill/>
          <a:ln w="28575">
            <a:solidFill>
              <a:schemeClr val="tx1"/>
            </a:solidFill>
            <a:round/>
            <a:headEnd/>
            <a:tailEnd/>
          </a:ln>
        </p:spPr>
        <p:txBody>
          <a:bodyPr wrap="none"/>
          <a:lstStyle/>
          <a:p>
            <a:endParaRPr lang="zh-CN" altLang="en-US"/>
          </a:p>
        </p:txBody>
      </p:sp>
      <p:sp>
        <p:nvSpPr>
          <p:cNvPr id="15" name="Text Box 15"/>
          <p:cNvSpPr txBox="1">
            <a:spLocks noChangeArrowheads="1"/>
          </p:cNvSpPr>
          <p:nvPr/>
        </p:nvSpPr>
        <p:spPr bwMode="auto">
          <a:xfrm>
            <a:off x="3016250" y="1208112"/>
            <a:ext cx="1606550" cy="519113"/>
          </a:xfrm>
          <a:prstGeom prst="rect">
            <a:avLst/>
          </a:prstGeom>
          <a:noFill/>
          <a:ln w="9525">
            <a:noFill/>
            <a:miter lim="800000"/>
            <a:headEnd/>
            <a:tailEnd/>
          </a:ln>
        </p:spPr>
        <p:txBody>
          <a:bodyPr wrap="none">
            <a:spAutoFit/>
          </a:bodyPr>
          <a:lstStyle/>
          <a:p>
            <a:r>
              <a:rPr lang="zh-CN" altLang="zh-CN" sz="2800" b="1">
                <a:solidFill>
                  <a:schemeClr val="folHlink"/>
                </a:solidFill>
                <a:latin typeface="Times New Roman" pitchFamily="18" charset="0"/>
              </a:rPr>
              <a:t>1 . 0 1 0 1</a:t>
            </a:r>
          </a:p>
        </p:txBody>
      </p:sp>
      <p:sp>
        <p:nvSpPr>
          <p:cNvPr id="16" name="Text Box 16"/>
          <p:cNvSpPr txBox="1">
            <a:spLocks noChangeArrowheads="1"/>
          </p:cNvSpPr>
          <p:nvPr/>
        </p:nvSpPr>
        <p:spPr bwMode="auto">
          <a:xfrm>
            <a:off x="4787900" y="1208112"/>
            <a:ext cx="361950" cy="519113"/>
          </a:xfrm>
          <a:prstGeom prst="rect">
            <a:avLst/>
          </a:prstGeom>
          <a:noFill/>
          <a:ln w="9525">
            <a:noFill/>
            <a:miter lim="800000"/>
            <a:headEnd/>
            <a:tailEnd/>
          </a:ln>
        </p:spPr>
        <p:txBody>
          <a:bodyPr wrap="none">
            <a:spAutoFit/>
          </a:bodyPr>
          <a:lstStyle/>
          <a:p>
            <a:r>
              <a:rPr lang="zh-CN" altLang="zh-CN" sz="2800" b="1">
                <a:solidFill>
                  <a:schemeClr val="folHlink"/>
                </a:solidFill>
                <a:latin typeface="Times New Roman" pitchFamily="18" charset="0"/>
              </a:rPr>
              <a:t>0</a:t>
            </a:r>
          </a:p>
        </p:txBody>
      </p:sp>
      <p:grpSp>
        <p:nvGrpSpPr>
          <p:cNvPr id="17" name="Group 17"/>
          <p:cNvGrpSpPr>
            <a:grpSpLocks/>
          </p:cNvGrpSpPr>
          <p:nvPr/>
        </p:nvGrpSpPr>
        <p:grpSpPr bwMode="auto">
          <a:xfrm>
            <a:off x="1035050" y="3036912"/>
            <a:ext cx="2343150" cy="522288"/>
            <a:chOff x="0" y="0"/>
            <a:chExt cx="1476" cy="329"/>
          </a:xfrm>
        </p:grpSpPr>
        <p:sp>
          <p:nvSpPr>
            <p:cNvPr id="18" name="Text Box 18"/>
            <p:cNvSpPr txBox="1">
              <a:spLocks noChangeArrowheads="1"/>
            </p:cNvSpPr>
            <p:nvPr/>
          </p:nvSpPr>
          <p:spPr bwMode="auto">
            <a:xfrm>
              <a:off x="0" y="2"/>
              <a:ext cx="1180" cy="327"/>
            </a:xfrm>
            <a:prstGeom prst="rect">
              <a:avLst/>
            </a:prstGeom>
            <a:noFill/>
            <a:ln w="9525">
              <a:noFill/>
              <a:miter lim="800000"/>
              <a:headEnd/>
              <a:tailEnd/>
            </a:ln>
          </p:spPr>
          <p:txBody>
            <a:bodyPr wrap="none">
              <a:spAutoFit/>
            </a:bodyPr>
            <a:lstStyle/>
            <a:p>
              <a:r>
                <a:rPr lang="zh-CN" altLang="zh-CN" sz="2800" b="1">
                  <a:latin typeface="Times New Roman" pitchFamily="18" charset="0"/>
                </a:rPr>
                <a:t>0 0 . 0 0 0 1</a:t>
              </a:r>
            </a:p>
          </p:txBody>
        </p:sp>
        <p:sp>
          <p:nvSpPr>
            <p:cNvPr id="19" name="Text Box 19"/>
            <p:cNvSpPr txBox="1">
              <a:spLocks noChangeArrowheads="1"/>
            </p:cNvSpPr>
            <p:nvPr/>
          </p:nvSpPr>
          <p:spPr bwMode="auto">
            <a:xfrm>
              <a:off x="1248" y="0"/>
              <a:ext cx="228" cy="327"/>
            </a:xfrm>
            <a:prstGeom prst="rect">
              <a:avLst/>
            </a:prstGeom>
            <a:noFill/>
            <a:ln w="9525">
              <a:noFill/>
              <a:miter lim="800000"/>
              <a:headEnd/>
              <a:tailEnd/>
            </a:ln>
          </p:spPr>
          <p:txBody>
            <a:bodyPr wrap="none">
              <a:spAutoFit/>
            </a:bodyPr>
            <a:lstStyle/>
            <a:p>
              <a:r>
                <a:rPr lang="zh-CN" altLang="zh-CN" sz="2800" b="1">
                  <a:latin typeface="Times New Roman" pitchFamily="18" charset="0"/>
                </a:rPr>
                <a:t>1</a:t>
              </a:r>
            </a:p>
          </p:txBody>
        </p:sp>
      </p:grpSp>
      <p:grpSp>
        <p:nvGrpSpPr>
          <p:cNvPr id="20" name="Group 20"/>
          <p:cNvGrpSpPr>
            <a:grpSpLocks/>
          </p:cNvGrpSpPr>
          <p:nvPr/>
        </p:nvGrpSpPr>
        <p:grpSpPr bwMode="auto">
          <a:xfrm>
            <a:off x="1035050" y="4140225"/>
            <a:ext cx="2609850" cy="519112"/>
            <a:chOff x="0" y="0"/>
            <a:chExt cx="1644" cy="327"/>
          </a:xfrm>
        </p:grpSpPr>
        <p:sp>
          <p:nvSpPr>
            <p:cNvPr id="21" name="Text Box 21"/>
            <p:cNvSpPr txBox="1">
              <a:spLocks noChangeArrowheads="1"/>
            </p:cNvSpPr>
            <p:nvPr/>
          </p:nvSpPr>
          <p:spPr bwMode="auto">
            <a:xfrm>
              <a:off x="0" y="0"/>
              <a:ext cx="1180" cy="327"/>
            </a:xfrm>
            <a:prstGeom prst="rect">
              <a:avLst/>
            </a:prstGeom>
            <a:noFill/>
            <a:ln w="9525">
              <a:noFill/>
              <a:miter lim="800000"/>
              <a:headEnd/>
              <a:tailEnd/>
            </a:ln>
          </p:spPr>
          <p:txBody>
            <a:bodyPr wrap="none">
              <a:spAutoFit/>
            </a:bodyPr>
            <a:lstStyle/>
            <a:p>
              <a:r>
                <a:rPr lang="zh-CN" altLang="zh-CN" sz="2800" b="1">
                  <a:latin typeface="Times New Roman" pitchFamily="18" charset="0"/>
                </a:rPr>
                <a:t>1 1 . 1 1 0 1</a:t>
              </a:r>
            </a:p>
          </p:txBody>
        </p:sp>
        <p:sp>
          <p:nvSpPr>
            <p:cNvPr id="22" name="Text Box 22"/>
            <p:cNvSpPr txBox="1">
              <a:spLocks noChangeArrowheads="1"/>
            </p:cNvSpPr>
            <p:nvPr/>
          </p:nvSpPr>
          <p:spPr bwMode="auto">
            <a:xfrm>
              <a:off x="1248" y="0"/>
              <a:ext cx="396" cy="327"/>
            </a:xfrm>
            <a:prstGeom prst="rect">
              <a:avLst/>
            </a:prstGeom>
            <a:noFill/>
            <a:ln w="9525">
              <a:noFill/>
              <a:miter lim="800000"/>
              <a:headEnd/>
              <a:tailEnd/>
            </a:ln>
          </p:spPr>
          <p:txBody>
            <a:bodyPr wrap="none">
              <a:spAutoFit/>
            </a:bodyPr>
            <a:lstStyle/>
            <a:p>
              <a:r>
                <a:rPr lang="zh-CN" altLang="zh-CN" sz="2800" b="1">
                  <a:latin typeface="Times New Roman" pitchFamily="18" charset="0"/>
                </a:rPr>
                <a:t>1 1</a:t>
              </a:r>
            </a:p>
          </p:txBody>
        </p:sp>
      </p:grpSp>
      <p:grpSp>
        <p:nvGrpSpPr>
          <p:cNvPr id="23" name="Group 23"/>
          <p:cNvGrpSpPr>
            <a:grpSpLocks/>
          </p:cNvGrpSpPr>
          <p:nvPr/>
        </p:nvGrpSpPr>
        <p:grpSpPr bwMode="auto">
          <a:xfrm>
            <a:off x="1035050" y="5238775"/>
            <a:ext cx="2876550" cy="519112"/>
            <a:chOff x="0" y="0"/>
            <a:chExt cx="1812" cy="327"/>
          </a:xfrm>
        </p:grpSpPr>
        <p:sp>
          <p:nvSpPr>
            <p:cNvPr id="24" name="Text Box 24"/>
            <p:cNvSpPr txBox="1">
              <a:spLocks noChangeArrowheads="1"/>
            </p:cNvSpPr>
            <p:nvPr/>
          </p:nvSpPr>
          <p:spPr bwMode="auto">
            <a:xfrm>
              <a:off x="0" y="0"/>
              <a:ext cx="1180" cy="327"/>
            </a:xfrm>
            <a:prstGeom prst="rect">
              <a:avLst/>
            </a:prstGeom>
            <a:noFill/>
            <a:ln w="9525">
              <a:noFill/>
              <a:miter lim="800000"/>
              <a:headEnd/>
              <a:tailEnd/>
            </a:ln>
          </p:spPr>
          <p:txBody>
            <a:bodyPr wrap="none">
              <a:spAutoFit/>
            </a:bodyPr>
            <a:lstStyle/>
            <a:p>
              <a:r>
                <a:rPr lang="zh-CN" altLang="zh-CN" sz="2800" b="1">
                  <a:latin typeface="Times New Roman" pitchFamily="18" charset="0"/>
                </a:rPr>
                <a:t>0 0 . 0 0 0 1</a:t>
              </a:r>
            </a:p>
          </p:txBody>
        </p:sp>
        <p:sp>
          <p:nvSpPr>
            <p:cNvPr id="25" name="Text Box 25"/>
            <p:cNvSpPr txBox="1">
              <a:spLocks noChangeArrowheads="1"/>
            </p:cNvSpPr>
            <p:nvPr/>
          </p:nvSpPr>
          <p:spPr bwMode="auto">
            <a:xfrm>
              <a:off x="1248" y="0"/>
              <a:ext cx="564" cy="327"/>
            </a:xfrm>
            <a:prstGeom prst="rect">
              <a:avLst/>
            </a:prstGeom>
            <a:noFill/>
            <a:ln w="9525">
              <a:noFill/>
              <a:miter lim="800000"/>
              <a:headEnd/>
              <a:tailEnd/>
            </a:ln>
          </p:spPr>
          <p:txBody>
            <a:bodyPr wrap="none">
              <a:spAutoFit/>
            </a:bodyPr>
            <a:lstStyle/>
            <a:p>
              <a:r>
                <a:rPr lang="zh-CN" altLang="zh-CN" sz="2800" b="1">
                  <a:latin typeface="Times New Roman" pitchFamily="18" charset="0"/>
                </a:rPr>
                <a:t>1 1 1</a:t>
              </a:r>
            </a:p>
          </p:txBody>
        </p:sp>
      </p:grpSp>
      <p:grpSp>
        <p:nvGrpSpPr>
          <p:cNvPr id="26" name="Group 26"/>
          <p:cNvGrpSpPr>
            <a:grpSpLocks/>
          </p:cNvGrpSpPr>
          <p:nvPr/>
        </p:nvGrpSpPr>
        <p:grpSpPr bwMode="auto">
          <a:xfrm>
            <a:off x="1035050" y="6337325"/>
            <a:ext cx="3232150" cy="519112"/>
            <a:chOff x="0" y="0"/>
            <a:chExt cx="2036" cy="327"/>
          </a:xfrm>
        </p:grpSpPr>
        <p:sp>
          <p:nvSpPr>
            <p:cNvPr id="27" name="Text Box 27"/>
            <p:cNvSpPr txBox="1">
              <a:spLocks noChangeArrowheads="1"/>
            </p:cNvSpPr>
            <p:nvPr/>
          </p:nvSpPr>
          <p:spPr bwMode="auto">
            <a:xfrm>
              <a:off x="0" y="0"/>
              <a:ext cx="1180" cy="327"/>
            </a:xfrm>
            <a:prstGeom prst="rect">
              <a:avLst/>
            </a:prstGeom>
            <a:noFill/>
            <a:ln w="9525">
              <a:noFill/>
              <a:miter lim="800000"/>
              <a:headEnd/>
              <a:tailEnd/>
            </a:ln>
          </p:spPr>
          <p:txBody>
            <a:bodyPr wrap="none">
              <a:spAutoFit/>
            </a:bodyPr>
            <a:lstStyle/>
            <a:p>
              <a:r>
                <a:rPr lang="zh-CN" altLang="zh-CN" sz="2800" b="1">
                  <a:latin typeface="Times New Roman" pitchFamily="18" charset="0"/>
                </a:rPr>
                <a:t>1 1 . 1 1 0 1</a:t>
              </a:r>
            </a:p>
          </p:txBody>
        </p:sp>
        <p:sp>
          <p:nvSpPr>
            <p:cNvPr id="28" name="Text Box 28"/>
            <p:cNvSpPr txBox="1">
              <a:spLocks noChangeArrowheads="1"/>
            </p:cNvSpPr>
            <p:nvPr/>
          </p:nvSpPr>
          <p:spPr bwMode="auto">
            <a:xfrm>
              <a:off x="1248" y="0"/>
              <a:ext cx="788" cy="327"/>
            </a:xfrm>
            <a:prstGeom prst="rect">
              <a:avLst/>
            </a:prstGeom>
            <a:noFill/>
            <a:ln w="9525">
              <a:noFill/>
              <a:miter lim="800000"/>
              <a:headEnd/>
              <a:tailEnd/>
            </a:ln>
          </p:spPr>
          <p:txBody>
            <a:bodyPr wrap="none">
              <a:spAutoFit/>
            </a:bodyPr>
            <a:lstStyle/>
            <a:p>
              <a:r>
                <a:rPr lang="zh-CN" altLang="zh-CN" sz="2800" b="1">
                  <a:latin typeface="Times New Roman" pitchFamily="18" charset="0"/>
                </a:rPr>
                <a:t>1 1 1 1 </a:t>
              </a:r>
            </a:p>
          </p:txBody>
        </p:sp>
      </p:grpSp>
      <p:sp>
        <p:nvSpPr>
          <p:cNvPr id="29" name="Text Box 29"/>
          <p:cNvSpPr txBox="1">
            <a:spLocks noChangeArrowheads="1"/>
          </p:cNvSpPr>
          <p:nvPr/>
        </p:nvSpPr>
        <p:spPr bwMode="auto">
          <a:xfrm>
            <a:off x="6616700" y="1208112"/>
            <a:ext cx="2527300" cy="519113"/>
          </a:xfrm>
          <a:prstGeom prst="rect">
            <a:avLst/>
          </a:prstGeom>
          <a:noFill/>
          <a:ln w="9525">
            <a:noFill/>
            <a:miter lim="800000"/>
            <a:headEnd/>
            <a:tailEnd/>
          </a:ln>
        </p:spPr>
        <p:txBody>
          <a:bodyPr>
            <a:spAutoFit/>
          </a:bodyPr>
          <a:lstStyle/>
          <a:p>
            <a:r>
              <a:rPr lang="zh-CN" altLang="zh-CN" sz="1400" b="1">
                <a:latin typeface="Times New Roman" pitchFamily="18" charset="0"/>
              </a:rPr>
              <a:t> </a:t>
            </a:r>
            <a:r>
              <a:rPr lang="zh-CN" altLang="zh-CN" sz="2800" b="1">
                <a:latin typeface="Times New Roman" pitchFamily="18" charset="0"/>
              </a:rPr>
              <a:t>[</a:t>
            </a:r>
            <a:r>
              <a:rPr lang="zh-CN" altLang="zh-CN" sz="2800" b="1" i="1">
                <a:latin typeface="Times New Roman" pitchFamily="18" charset="0"/>
              </a:rPr>
              <a:t>x</a:t>
            </a:r>
            <a:r>
              <a:rPr lang="zh-CN" altLang="zh-CN" sz="2800" b="1">
                <a:latin typeface="Times New Roman" pitchFamily="18" charset="0"/>
              </a:rPr>
              <a:t>]</a:t>
            </a:r>
            <a:r>
              <a:rPr lang="zh-CN" sz="2400" b="1" baseline="-25000">
                <a:latin typeface="Times New Roman" pitchFamily="18" charset="0"/>
              </a:rPr>
              <a:t>补</a:t>
            </a:r>
            <a:r>
              <a:rPr lang="zh-CN" sz="2800" b="1">
                <a:latin typeface="Times New Roman" pitchFamily="18" charset="0"/>
              </a:rPr>
              <a:t> </a:t>
            </a:r>
            <a:r>
              <a:rPr lang="zh-CN" altLang="zh-CN" sz="2800" b="1">
                <a:latin typeface="Times New Roman" pitchFamily="18" charset="0"/>
              </a:rPr>
              <a:t>= 0.0011</a:t>
            </a:r>
          </a:p>
        </p:txBody>
      </p:sp>
      <p:sp>
        <p:nvSpPr>
          <p:cNvPr id="30" name="Text Box 30"/>
          <p:cNvSpPr txBox="1">
            <a:spLocks noChangeArrowheads="1"/>
          </p:cNvSpPr>
          <p:nvPr/>
        </p:nvSpPr>
        <p:spPr bwMode="auto">
          <a:xfrm>
            <a:off x="6632575" y="1765325"/>
            <a:ext cx="2511425" cy="519112"/>
          </a:xfrm>
          <a:prstGeom prst="rect">
            <a:avLst/>
          </a:prstGeom>
          <a:noFill/>
          <a:ln w="9525">
            <a:noFill/>
            <a:miter lim="800000"/>
            <a:headEnd/>
            <a:tailEnd/>
          </a:ln>
        </p:spPr>
        <p:txBody>
          <a:bodyPr>
            <a:spAutoFit/>
          </a:bodyPr>
          <a:lstStyle/>
          <a:p>
            <a:r>
              <a:rPr lang="zh-CN" altLang="zh-CN" sz="1400" b="1">
                <a:latin typeface="Times New Roman" pitchFamily="18" charset="0"/>
              </a:rPr>
              <a:t> </a:t>
            </a:r>
            <a:r>
              <a:rPr lang="zh-CN" altLang="zh-CN" sz="2800" b="1">
                <a:latin typeface="Times New Roman" pitchFamily="18" charset="0"/>
              </a:rPr>
              <a:t>[</a:t>
            </a:r>
            <a:r>
              <a:rPr lang="zh-CN" altLang="zh-CN" sz="2800" b="1" i="1">
                <a:latin typeface="Times New Roman" pitchFamily="18" charset="0"/>
              </a:rPr>
              <a:t>y</a:t>
            </a:r>
            <a:r>
              <a:rPr lang="zh-CN" altLang="zh-CN" sz="2800" b="1">
                <a:latin typeface="Times New Roman" pitchFamily="18" charset="0"/>
              </a:rPr>
              <a:t>]</a:t>
            </a:r>
            <a:r>
              <a:rPr lang="zh-CN" sz="2400" b="1" baseline="-25000">
                <a:latin typeface="Times New Roman" pitchFamily="18" charset="0"/>
              </a:rPr>
              <a:t>补</a:t>
            </a:r>
            <a:r>
              <a:rPr lang="zh-CN" sz="2800" b="1">
                <a:latin typeface="Times New Roman" pitchFamily="18" charset="0"/>
              </a:rPr>
              <a:t> </a:t>
            </a:r>
            <a:r>
              <a:rPr lang="zh-CN" altLang="zh-CN" sz="2800" b="1">
                <a:latin typeface="Times New Roman" pitchFamily="18" charset="0"/>
              </a:rPr>
              <a:t>= 1.0101</a:t>
            </a:r>
          </a:p>
        </p:txBody>
      </p:sp>
      <p:sp>
        <p:nvSpPr>
          <p:cNvPr id="31" name="Text Box 31"/>
          <p:cNvSpPr txBox="1">
            <a:spLocks noChangeArrowheads="1"/>
          </p:cNvSpPr>
          <p:nvPr/>
        </p:nvSpPr>
        <p:spPr bwMode="auto">
          <a:xfrm>
            <a:off x="6477000" y="2298725"/>
            <a:ext cx="2667000" cy="519112"/>
          </a:xfrm>
          <a:prstGeom prst="rect">
            <a:avLst/>
          </a:prstGeom>
          <a:noFill/>
          <a:ln w="9525">
            <a:noFill/>
            <a:miter lim="800000"/>
            <a:headEnd/>
            <a:tailEnd/>
          </a:ln>
        </p:spPr>
        <p:txBody>
          <a:bodyPr>
            <a:spAutoFit/>
          </a:bodyPr>
          <a:lstStyle/>
          <a:p>
            <a:r>
              <a:rPr lang="zh-CN" altLang="zh-CN" sz="2800" b="1">
                <a:latin typeface="Times New Roman" pitchFamily="18" charset="0"/>
              </a:rPr>
              <a:t>[</a:t>
            </a:r>
            <a:r>
              <a:rPr lang="zh-CN" altLang="zh-CN" sz="2800" b="1">
                <a:latin typeface="Times New Roman" pitchFamily="18" charset="0"/>
                <a:cs typeface="Times New Roman" pitchFamily="18" charset="0"/>
              </a:rPr>
              <a:t>–</a:t>
            </a:r>
            <a:r>
              <a:rPr lang="zh-CN" altLang="zh-CN" sz="2800" b="1" i="1">
                <a:latin typeface="Times New Roman" pitchFamily="18" charset="0"/>
              </a:rPr>
              <a:t>x</a:t>
            </a:r>
            <a:r>
              <a:rPr lang="zh-CN" altLang="zh-CN" sz="2800" b="1">
                <a:latin typeface="Times New Roman" pitchFamily="18" charset="0"/>
              </a:rPr>
              <a:t>]</a:t>
            </a:r>
            <a:r>
              <a:rPr lang="zh-CN" sz="2400" b="1" baseline="-25000">
                <a:latin typeface="Times New Roman" pitchFamily="18" charset="0"/>
              </a:rPr>
              <a:t>补</a:t>
            </a:r>
            <a:r>
              <a:rPr lang="zh-CN" sz="2800" b="1">
                <a:latin typeface="Times New Roman" pitchFamily="18" charset="0"/>
              </a:rPr>
              <a:t> </a:t>
            </a:r>
            <a:r>
              <a:rPr lang="zh-CN" altLang="zh-CN" sz="2800" b="1">
                <a:latin typeface="Times New Roman" pitchFamily="18" charset="0"/>
              </a:rPr>
              <a:t>= 1.1101</a:t>
            </a:r>
          </a:p>
        </p:txBody>
      </p:sp>
      <p:sp>
        <p:nvSpPr>
          <p:cNvPr id="32" name="Line 32"/>
          <p:cNvSpPr>
            <a:spLocks noChangeShapeType="1"/>
          </p:cNvSpPr>
          <p:nvPr/>
        </p:nvSpPr>
        <p:spPr bwMode="auto">
          <a:xfrm>
            <a:off x="817563" y="1979637"/>
            <a:ext cx="5410200" cy="0"/>
          </a:xfrm>
          <a:prstGeom prst="line">
            <a:avLst/>
          </a:prstGeom>
          <a:noFill/>
          <a:ln w="28575">
            <a:solidFill>
              <a:schemeClr val="tx1"/>
            </a:solidFill>
            <a:round/>
            <a:headEnd/>
            <a:tailEnd/>
          </a:ln>
        </p:spPr>
        <p:txBody>
          <a:bodyPr wrap="none"/>
          <a:lstStyle/>
          <a:p>
            <a:endParaRPr lang="zh-CN" altLang="en-US"/>
          </a:p>
        </p:txBody>
      </p:sp>
      <p:sp>
        <p:nvSpPr>
          <p:cNvPr id="33" name="Line 33"/>
          <p:cNvSpPr>
            <a:spLocks noChangeShapeType="1"/>
          </p:cNvSpPr>
          <p:nvPr/>
        </p:nvSpPr>
        <p:spPr bwMode="auto">
          <a:xfrm>
            <a:off x="3016250" y="1293837"/>
            <a:ext cx="0" cy="5486400"/>
          </a:xfrm>
          <a:prstGeom prst="line">
            <a:avLst/>
          </a:prstGeom>
          <a:noFill/>
          <a:ln w="28575">
            <a:solidFill>
              <a:schemeClr val="tx1"/>
            </a:solidFill>
            <a:round/>
            <a:headEnd/>
            <a:tailEnd/>
          </a:ln>
        </p:spPr>
        <p:txBody>
          <a:bodyPr wrap="none"/>
          <a:lstStyle/>
          <a:p>
            <a:endParaRPr lang="zh-CN" altLang="en-US"/>
          </a:p>
        </p:txBody>
      </p:sp>
      <p:sp>
        <p:nvSpPr>
          <p:cNvPr id="34" name="Line 34"/>
          <p:cNvSpPr>
            <a:spLocks noChangeShapeType="1"/>
          </p:cNvSpPr>
          <p:nvPr/>
        </p:nvSpPr>
        <p:spPr bwMode="auto">
          <a:xfrm>
            <a:off x="4787900" y="1293837"/>
            <a:ext cx="0" cy="5486400"/>
          </a:xfrm>
          <a:prstGeom prst="line">
            <a:avLst/>
          </a:prstGeom>
          <a:noFill/>
          <a:ln w="28575">
            <a:solidFill>
              <a:schemeClr val="tx1"/>
            </a:solidFill>
            <a:round/>
            <a:headEnd/>
            <a:tailEnd/>
          </a:ln>
        </p:spPr>
        <p:txBody>
          <a:bodyPr wrap="none"/>
          <a:lstStyle/>
          <a:p>
            <a:endParaRPr lang="zh-CN" altLang="en-US"/>
          </a:p>
        </p:txBody>
      </p:sp>
      <p:sp>
        <p:nvSpPr>
          <p:cNvPr id="35" name="Line 35"/>
          <p:cNvSpPr>
            <a:spLocks noChangeShapeType="1"/>
          </p:cNvSpPr>
          <p:nvPr/>
        </p:nvSpPr>
        <p:spPr bwMode="auto">
          <a:xfrm>
            <a:off x="5226050" y="1293837"/>
            <a:ext cx="0" cy="5486400"/>
          </a:xfrm>
          <a:prstGeom prst="line">
            <a:avLst/>
          </a:prstGeom>
          <a:noFill/>
          <a:ln w="28575">
            <a:solidFill>
              <a:schemeClr val="tx1"/>
            </a:solidFill>
            <a:round/>
            <a:headEnd/>
            <a:tailEnd/>
          </a:ln>
        </p:spPr>
        <p:txBody>
          <a:bodyPr wrap="none"/>
          <a:lstStyle/>
          <a:p>
            <a:endParaRPr lang="zh-CN" altLang="en-US"/>
          </a:p>
        </p:txBody>
      </p:sp>
      <p:sp>
        <p:nvSpPr>
          <p:cNvPr id="36" name="Text Box 36"/>
          <p:cNvSpPr txBox="1">
            <a:spLocks noChangeArrowheads="1"/>
          </p:cNvSpPr>
          <p:nvPr/>
        </p:nvSpPr>
        <p:spPr bwMode="auto">
          <a:xfrm>
            <a:off x="5181600" y="1522437"/>
            <a:ext cx="1295400" cy="457200"/>
          </a:xfrm>
          <a:prstGeom prst="rect">
            <a:avLst/>
          </a:prstGeom>
          <a:noFill/>
          <a:ln w="9525">
            <a:noFill/>
            <a:miter lim="800000"/>
            <a:headEnd/>
            <a:tailEnd/>
          </a:ln>
        </p:spPr>
        <p:txBody>
          <a:bodyPr>
            <a:spAutoFit/>
          </a:bodyPr>
          <a:lstStyle/>
          <a:p>
            <a:pPr>
              <a:spcBef>
                <a:spcPct val="50000"/>
              </a:spcBef>
            </a:pPr>
            <a:r>
              <a:rPr lang="zh-CN" altLang="zh-CN" sz="2400" b="1">
                <a:latin typeface="Times New Roman" pitchFamily="18" charset="0"/>
              </a:rPr>
              <a:t>+[</a:t>
            </a:r>
            <a:r>
              <a:rPr lang="zh-CN" altLang="zh-CN" sz="2400" b="1">
                <a:latin typeface="Times New Roman" pitchFamily="18" charset="0"/>
                <a:cs typeface="Times New Roman" pitchFamily="18" charset="0"/>
              </a:rPr>
              <a:t>–</a:t>
            </a:r>
            <a:r>
              <a:rPr lang="zh-CN" altLang="zh-CN" sz="2400" b="1" i="1">
                <a:latin typeface="Times New Roman" pitchFamily="18" charset="0"/>
              </a:rPr>
              <a:t>x</a:t>
            </a:r>
            <a:r>
              <a:rPr lang="zh-CN" altLang="zh-CN" sz="2400" b="1">
                <a:latin typeface="Times New Roman" pitchFamily="18" charset="0"/>
              </a:rPr>
              <a:t>]</a:t>
            </a:r>
            <a:r>
              <a:rPr lang="zh-CN" sz="2000" b="1" baseline="-25000">
                <a:latin typeface="Times New Roman" pitchFamily="18" charset="0"/>
              </a:rPr>
              <a:t>补</a:t>
            </a:r>
          </a:p>
        </p:txBody>
      </p:sp>
      <p:sp>
        <p:nvSpPr>
          <p:cNvPr id="37" name="Line 37"/>
          <p:cNvSpPr>
            <a:spLocks noChangeShapeType="1"/>
          </p:cNvSpPr>
          <p:nvPr/>
        </p:nvSpPr>
        <p:spPr bwMode="auto">
          <a:xfrm>
            <a:off x="817563" y="3122637"/>
            <a:ext cx="5410200" cy="0"/>
          </a:xfrm>
          <a:prstGeom prst="line">
            <a:avLst/>
          </a:prstGeom>
          <a:noFill/>
          <a:ln w="28575">
            <a:solidFill>
              <a:schemeClr val="tx1"/>
            </a:solidFill>
            <a:round/>
            <a:headEnd/>
            <a:tailEnd/>
          </a:ln>
        </p:spPr>
        <p:txBody>
          <a:bodyPr wrap="none"/>
          <a:lstStyle/>
          <a:p>
            <a:endParaRPr lang="zh-CN" altLang="en-US"/>
          </a:p>
        </p:txBody>
      </p:sp>
      <p:grpSp>
        <p:nvGrpSpPr>
          <p:cNvPr id="38" name="Group 38"/>
          <p:cNvGrpSpPr>
            <a:grpSpLocks/>
          </p:cNvGrpSpPr>
          <p:nvPr/>
        </p:nvGrpSpPr>
        <p:grpSpPr bwMode="auto">
          <a:xfrm>
            <a:off x="4343400" y="1633562"/>
            <a:ext cx="762000" cy="41275"/>
            <a:chOff x="0" y="0"/>
            <a:chExt cx="480" cy="26"/>
          </a:xfrm>
        </p:grpSpPr>
        <p:sp>
          <p:nvSpPr>
            <p:cNvPr id="39" name="Line 39"/>
            <p:cNvSpPr>
              <a:spLocks noChangeShapeType="1"/>
            </p:cNvSpPr>
            <p:nvPr/>
          </p:nvSpPr>
          <p:spPr bwMode="auto">
            <a:xfrm>
              <a:off x="0" y="0"/>
              <a:ext cx="480" cy="0"/>
            </a:xfrm>
            <a:prstGeom prst="line">
              <a:avLst/>
            </a:prstGeom>
            <a:noFill/>
            <a:ln w="28575">
              <a:solidFill>
                <a:schemeClr val="folHlink"/>
              </a:solidFill>
              <a:round/>
              <a:headEnd/>
              <a:tailEnd/>
            </a:ln>
          </p:spPr>
          <p:txBody>
            <a:bodyPr wrap="none"/>
            <a:lstStyle/>
            <a:p>
              <a:endParaRPr lang="zh-CN" altLang="en-US"/>
            </a:p>
          </p:txBody>
        </p:sp>
        <p:sp>
          <p:nvSpPr>
            <p:cNvPr id="40" name="Line 40"/>
            <p:cNvSpPr>
              <a:spLocks noChangeShapeType="1"/>
            </p:cNvSpPr>
            <p:nvPr/>
          </p:nvSpPr>
          <p:spPr bwMode="auto">
            <a:xfrm>
              <a:off x="0" y="26"/>
              <a:ext cx="480" cy="0"/>
            </a:xfrm>
            <a:prstGeom prst="line">
              <a:avLst/>
            </a:prstGeom>
            <a:noFill/>
            <a:ln w="28575">
              <a:solidFill>
                <a:schemeClr val="folHlink"/>
              </a:solidFill>
              <a:round/>
              <a:headEnd/>
              <a:tailEnd/>
            </a:ln>
          </p:spPr>
          <p:txBody>
            <a:bodyPr wrap="none"/>
            <a:lstStyle/>
            <a:p>
              <a:endParaRPr lang="zh-CN" altLang="en-US"/>
            </a:p>
          </p:txBody>
        </p:sp>
      </p:grpSp>
      <p:grpSp>
        <p:nvGrpSpPr>
          <p:cNvPr id="41" name="Group 41"/>
          <p:cNvGrpSpPr>
            <a:grpSpLocks/>
          </p:cNvGrpSpPr>
          <p:nvPr/>
        </p:nvGrpSpPr>
        <p:grpSpPr bwMode="auto">
          <a:xfrm>
            <a:off x="1035050" y="2298725"/>
            <a:ext cx="4908550" cy="528637"/>
            <a:chOff x="0" y="0"/>
            <a:chExt cx="3092" cy="333"/>
          </a:xfrm>
        </p:grpSpPr>
        <p:grpSp>
          <p:nvGrpSpPr>
            <p:cNvPr id="42" name="Group 42"/>
            <p:cNvGrpSpPr>
              <a:grpSpLocks/>
            </p:cNvGrpSpPr>
            <p:nvPr/>
          </p:nvGrpSpPr>
          <p:grpSpPr bwMode="auto">
            <a:xfrm>
              <a:off x="0" y="6"/>
              <a:ext cx="2592" cy="327"/>
              <a:chOff x="0" y="0"/>
              <a:chExt cx="2592" cy="327"/>
            </a:xfrm>
          </p:grpSpPr>
          <p:grpSp>
            <p:nvGrpSpPr>
              <p:cNvPr id="46" name="Group 43"/>
              <p:cNvGrpSpPr>
                <a:grpSpLocks/>
              </p:cNvGrpSpPr>
              <p:nvPr/>
            </p:nvGrpSpPr>
            <p:grpSpPr bwMode="auto">
              <a:xfrm>
                <a:off x="0" y="0"/>
                <a:ext cx="2352" cy="327"/>
                <a:chOff x="0" y="0"/>
                <a:chExt cx="2352" cy="327"/>
              </a:xfrm>
            </p:grpSpPr>
            <p:sp>
              <p:nvSpPr>
                <p:cNvPr id="48" name="Text Box 44"/>
                <p:cNvSpPr txBox="1">
                  <a:spLocks noChangeArrowheads="1"/>
                </p:cNvSpPr>
                <p:nvPr/>
              </p:nvSpPr>
              <p:spPr bwMode="auto">
                <a:xfrm>
                  <a:off x="0" y="0"/>
                  <a:ext cx="1180" cy="327"/>
                </a:xfrm>
                <a:prstGeom prst="rect">
                  <a:avLst/>
                </a:prstGeom>
                <a:noFill/>
                <a:ln w="9525">
                  <a:noFill/>
                  <a:miter lim="800000"/>
                  <a:headEnd/>
                  <a:tailEnd/>
                </a:ln>
              </p:spPr>
              <p:txBody>
                <a:bodyPr wrap="none">
                  <a:spAutoFit/>
                </a:bodyPr>
                <a:lstStyle/>
                <a:p>
                  <a:r>
                    <a:rPr lang="zh-CN" altLang="zh-CN" sz="2800" b="1">
                      <a:latin typeface="Times New Roman" pitchFamily="18" charset="0"/>
                    </a:rPr>
                    <a:t>1 1 . </a:t>
                  </a:r>
                  <a:r>
                    <a:rPr lang="zh-CN" altLang="zh-CN" sz="2800" b="1">
                      <a:solidFill>
                        <a:schemeClr val="folHlink"/>
                      </a:solidFill>
                      <a:latin typeface="Times New Roman" pitchFamily="18" charset="0"/>
                    </a:rPr>
                    <a:t>1</a:t>
                  </a:r>
                  <a:r>
                    <a:rPr lang="zh-CN" altLang="zh-CN" sz="2800" b="1">
                      <a:latin typeface="Times New Roman" pitchFamily="18" charset="0"/>
                    </a:rPr>
                    <a:t> 1 1 0</a:t>
                  </a:r>
                </a:p>
              </p:txBody>
            </p:sp>
            <p:sp>
              <p:nvSpPr>
                <p:cNvPr id="49" name="Text Box 45"/>
                <p:cNvSpPr txBox="1">
                  <a:spLocks noChangeArrowheads="1"/>
                </p:cNvSpPr>
                <p:nvPr/>
              </p:nvSpPr>
              <p:spPr bwMode="auto">
                <a:xfrm>
                  <a:off x="1248" y="0"/>
                  <a:ext cx="1104" cy="327"/>
                </a:xfrm>
                <a:prstGeom prst="rect">
                  <a:avLst/>
                </a:prstGeom>
                <a:noFill/>
                <a:ln w="9525">
                  <a:noFill/>
                  <a:miter lim="800000"/>
                  <a:headEnd/>
                  <a:tailEnd/>
                </a:ln>
              </p:spPr>
              <p:txBody>
                <a:bodyPr>
                  <a:spAutoFit/>
                </a:bodyPr>
                <a:lstStyle/>
                <a:p>
                  <a:r>
                    <a:rPr lang="zh-CN" altLang="zh-CN" sz="2800" b="1">
                      <a:latin typeface="Times New Roman" pitchFamily="18" charset="0"/>
                    </a:rPr>
                    <a:t>1   </a:t>
                  </a:r>
                  <a:r>
                    <a:rPr lang="zh-CN" altLang="zh-CN" sz="2800" b="1">
                      <a:solidFill>
                        <a:schemeClr val="folHlink"/>
                      </a:solidFill>
                      <a:latin typeface="Times New Roman" pitchFamily="18" charset="0"/>
                    </a:rPr>
                    <a:t>1 0 1 0</a:t>
                  </a:r>
                  <a:r>
                    <a:rPr lang="zh-CN" altLang="zh-CN" sz="2800" b="1">
                      <a:latin typeface="Times New Roman" pitchFamily="18" charset="0"/>
                    </a:rPr>
                    <a:t> </a:t>
                  </a:r>
                </a:p>
              </p:txBody>
            </p:sp>
          </p:grpSp>
          <p:sp>
            <p:nvSpPr>
              <p:cNvPr id="47" name="Text Box 46"/>
              <p:cNvSpPr txBox="1">
                <a:spLocks noChangeArrowheads="1"/>
              </p:cNvSpPr>
              <p:nvPr/>
            </p:nvSpPr>
            <p:spPr bwMode="auto">
              <a:xfrm>
                <a:off x="2364" y="0"/>
                <a:ext cx="228" cy="327"/>
              </a:xfrm>
              <a:prstGeom prst="rect">
                <a:avLst/>
              </a:prstGeom>
              <a:noFill/>
              <a:ln w="9525">
                <a:noFill/>
                <a:miter lim="800000"/>
                <a:headEnd/>
                <a:tailEnd/>
              </a:ln>
            </p:spPr>
            <p:txBody>
              <a:bodyPr wrap="none">
                <a:spAutoFit/>
              </a:bodyPr>
              <a:lstStyle/>
              <a:p>
                <a:r>
                  <a:rPr lang="zh-CN" altLang="zh-CN" sz="2800" b="1">
                    <a:solidFill>
                      <a:schemeClr val="folHlink"/>
                    </a:solidFill>
                    <a:latin typeface="Times New Roman" pitchFamily="18" charset="0"/>
                  </a:rPr>
                  <a:t>1</a:t>
                </a:r>
              </a:p>
            </p:txBody>
          </p:sp>
        </p:grpSp>
        <p:grpSp>
          <p:nvGrpSpPr>
            <p:cNvPr id="43" name="Group 47"/>
            <p:cNvGrpSpPr>
              <a:grpSpLocks/>
            </p:cNvGrpSpPr>
            <p:nvPr/>
          </p:nvGrpSpPr>
          <p:grpSpPr bwMode="auto">
            <a:xfrm>
              <a:off x="2708" y="0"/>
              <a:ext cx="384" cy="327"/>
              <a:chOff x="0" y="0"/>
              <a:chExt cx="384" cy="327"/>
            </a:xfrm>
          </p:grpSpPr>
          <p:sp>
            <p:nvSpPr>
              <p:cNvPr id="44" name="Line 48"/>
              <p:cNvSpPr>
                <a:spLocks noChangeShapeType="1"/>
              </p:cNvSpPr>
              <p:nvPr/>
            </p:nvSpPr>
            <p:spPr bwMode="auto">
              <a:xfrm>
                <a:off x="0" y="183"/>
                <a:ext cx="192" cy="0"/>
              </a:xfrm>
              <a:prstGeom prst="line">
                <a:avLst/>
              </a:prstGeom>
              <a:noFill/>
              <a:ln w="28575">
                <a:solidFill>
                  <a:schemeClr val="folHlink"/>
                </a:solidFill>
                <a:round/>
                <a:headEnd/>
                <a:tailEnd type="stealth" w="med" len="med"/>
              </a:ln>
            </p:spPr>
            <p:txBody>
              <a:bodyPr wrap="none"/>
              <a:lstStyle/>
              <a:p>
                <a:endParaRPr lang="zh-CN" altLang="en-US"/>
              </a:p>
            </p:txBody>
          </p:sp>
          <p:sp>
            <p:nvSpPr>
              <p:cNvPr id="45" name="Text Box 49"/>
              <p:cNvSpPr txBox="1">
                <a:spLocks noChangeArrowheads="1"/>
              </p:cNvSpPr>
              <p:nvPr/>
            </p:nvSpPr>
            <p:spPr bwMode="auto">
              <a:xfrm>
                <a:off x="156" y="0"/>
                <a:ext cx="228" cy="327"/>
              </a:xfrm>
              <a:prstGeom prst="rect">
                <a:avLst/>
              </a:prstGeom>
              <a:noFill/>
              <a:ln w="9525">
                <a:noFill/>
                <a:miter lim="800000"/>
                <a:headEnd/>
                <a:tailEnd/>
              </a:ln>
            </p:spPr>
            <p:txBody>
              <a:bodyPr wrap="none">
                <a:spAutoFit/>
              </a:bodyPr>
              <a:lstStyle/>
              <a:p>
                <a:r>
                  <a:rPr lang="zh-CN" altLang="zh-CN" sz="2800" b="1">
                    <a:solidFill>
                      <a:schemeClr val="folHlink"/>
                    </a:solidFill>
                    <a:latin typeface="Times New Roman" pitchFamily="18" charset="0"/>
                  </a:rPr>
                  <a:t>1</a:t>
                </a:r>
              </a:p>
            </p:txBody>
          </p:sp>
        </p:grpSp>
      </p:grpSp>
      <p:sp>
        <p:nvSpPr>
          <p:cNvPr id="50" name="Text Box 50"/>
          <p:cNvSpPr txBox="1">
            <a:spLocks noChangeArrowheads="1"/>
          </p:cNvSpPr>
          <p:nvPr/>
        </p:nvSpPr>
        <p:spPr bwMode="auto">
          <a:xfrm>
            <a:off x="5181600" y="2665437"/>
            <a:ext cx="1295400" cy="457200"/>
          </a:xfrm>
          <a:prstGeom prst="rect">
            <a:avLst/>
          </a:prstGeom>
          <a:noFill/>
          <a:ln w="9525">
            <a:noFill/>
            <a:miter lim="800000"/>
            <a:headEnd/>
            <a:tailEnd/>
          </a:ln>
        </p:spPr>
        <p:txBody>
          <a:bodyPr>
            <a:spAutoFit/>
          </a:bodyPr>
          <a:lstStyle/>
          <a:p>
            <a:pPr>
              <a:spcBef>
                <a:spcPct val="50000"/>
              </a:spcBef>
            </a:pPr>
            <a:r>
              <a:rPr lang="zh-CN" altLang="zh-CN" sz="2400" b="1">
                <a:latin typeface="Times New Roman" pitchFamily="18" charset="0"/>
              </a:rPr>
              <a:t>+[</a:t>
            </a:r>
            <a:r>
              <a:rPr lang="zh-CN" altLang="zh-CN" sz="2400" b="1" i="1">
                <a:latin typeface="Times New Roman" pitchFamily="18" charset="0"/>
              </a:rPr>
              <a:t>x</a:t>
            </a:r>
            <a:r>
              <a:rPr lang="zh-CN" altLang="zh-CN" sz="2400" b="1">
                <a:latin typeface="Times New Roman" pitchFamily="18" charset="0"/>
              </a:rPr>
              <a:t>]</a:t>
            </a:r>
            <a:r>
              <a:rPr lang="zh-CN" sz="2000" b="1" baseline="-25000">
                <a:latin typeface="Times New Roman" pitchFamily="18" charset="0"/>
              </a:rPr>
              <a:t>补</a:t>
            </a:r>
          </a:p>
        </p:txBody>
      </p:sp>
      <p:grpSp>
        <p:nvGrpSpPr>
          <p:cNvPr id="51" name="Group 51"/>
          <p:cNvGrpSpPr>
            <a:grpSpLocks/>
          </p:cNvGrpSpPr>
          <p:nvPr/>
        </p:nvGrpSpPr>
        <p:grpSpPr bwMode="auto">
          <a:xfrm>
            <a:off x="1035050" y="3381400"/>
            <a:ext cx="4908550" cy="544512"/>
            <a:chOff x="0" y="0"/>
            <a:chExt cx="3092" cy="343"/>
          </a:xfrm>
        </p:grpSpPr>
        <p:grpSp>
          <p:nvGrpSpPr>
            <p:cNvPr id="52" name="Group 52"/>
            <p:cNvGrpSpPr>
              <a:grpSpLocks/>
            </p:cNvGrpSpPr>
            <p:nvPr/>
          </p:nvGrpSpPr>
          <p:grpSpPr bwMode="auto">
            <a:xfrm>
              <a:off x="0" y="16"/>
              <a:ext cx="2592" cy="327"/>
              <a:chOff x="0" y="0"/>
              <a:chExt cx="2592" cy="327"/>
            </a:xfrm>
          </p:grpSpPr>
          <p:grpSp>
            <p:nvGrpSpPr>
              <p:cNvPr id="56" name="Group 53"/>
              <p:cNvGrpSpPr>
                <a:grpSpLocks/>
              </p:cNvGrpSpPr>
              <p:nvPr/>
            </p:nvGrpSpPr>
            <p:grpSpPr bwMode="auto">
              <a:xfrm>
                <a:off x="0" y="0"/>
                <a:ext cx="2448" cy="327"/>
                <a:chOff x="0" y="0"/>
                <a:chExt cx="2448" cy="327"/>
              </a:xfrm>
            </p:grpSpPr>
            <p:sp>
              <p:nvSpPr>
                <p:cNvPr id="58" name="Text Box 54"/>
                <p:cNvSpPr txBox="1">
                  <a:spLocks noChangeArrowheads="1"/>
                </p:cNvSpPr>
                <p:nvPr/>
              </p:nvSpPr>
              <p:spPr bwMode="auto">
                <a:xfrm>
                  <a:off x="0" y="0"/>
                  <a:ext cx="1180" cy="327"/>
                </a:xfrm>
                <a:prstGeom prst="rect">
                  <a:avLst/>
                </a:prstGeom>
                <a:noFill/>
                <a:ln w="9525">
                  <a:noFill/>
                  <a:miter lim="800000"/>
                  <a:headEnd/>
                  <a:tailEnd/>
                </a:ln>
              </p:spPr>
              <p:txBody>
                <a:bodyPr wrap="none">
                  <a:spAutoFit/>
                </a:bodyPr>
                <a:lstStyle/>
                <a:p>
                  <a:r>
                    <a:rPr lang="zh-CN" altLang="zh-CN" sz="2800" b="1">
                      <a:latin typeface="Times New Roman" pitchFamily="18" charset="0"/>
                    </a:rPr>
                    <a:t>0 0 . </a:t>
                  </a:r>
                  <a:r>
                    <a:rPr lang="zh-CN" altLang="zh-CN" sz="2800" b="1">
                      <a:solidFill>
                        <a:schemeClr val="folHlink"/>
                      </a:solidFill>
                      <a:latin typeface="Times New Roman" pitchFamily="18" charset="0"/>
                    </a:rPr>
                    <a:t>0</a:t>
                  </a:r>
                  <a:r>
                    <a:rPr lang="zh-CN" altLang="zh-CN" sz="2800" b="1">
                      <a:latin typeface="Times New Roman" pitchFamily="18" charset="0"/>
                    </a:rPr>
                    <a:t> 0 0 0</a:t>
                  </a:r>
                </a:p>
              </p:txBody>
            </p:sp>
            <p:sp>
              <p:nvSpPr>
                <p:cNvPr id="59" name="Text Box 55"/>
                <p:cNvSpPr txBox="1">
                  <a:spLocks noChangeArrowheads="1"/>
                </p:cNvSpPr>
                <p:nvPr/>
              </p:nvSpPr>
              <p:spPr bwMode="auto">
                <a:xfrm>
                  <a:off x="1248" y="0"/>
                  <a:ext cx="1200" cy="327"/>
                </a:xfrm>
                <a:prstGeom prst="rect">
                  <a:avLst/>
                </a:prstGeom>
                <a:noFill/>
                <a:ln w="9525">
                  <a:noFill/>
                  <a:miter lim="800000"/>
                  <a:headEnd/>
                  <a:tailEnd/>
                </a:ln>
              </p:spPr>
              <p:txBody>
                <a:bodyPr>
                  <a:spAutoFit/>
                </a:bodyPr>
                <a:lstStyle/>
                <a:p>
                  <a:r>
                    <a:rPr lang="zh-CN" altLang="zh-CN" sz="2800" b="1">
                      <a:latin typeface="Times New Roman" pitchFamily="18" charset="0"/>
                    </a:rPr>
                    <a:t>1 1   </a:t>
                  </a:r>
                  <a:r>
                    <a:rPr lang="zh-CN" altLang="zh-CN" sz="2800" b="1">
                      <a:solidFill>
                        <a:schemeClr val="folHlink"/>
                      </a:solidFill>
                      <a:latin typeface="Times New Roman" pitchFamily="18" charset="0"/>
                    </a:rPr>
                    <a:t>1 0 1</a:t>
                  </a:r>
                </a:p>
              </p:txBody>
            </p:sp>
          </p:grpSp>
          <p:sp>
            <p:nvSpPr>
              <p:cNvPr id="57" name="Text Box 56"/>
              <p:cNvSpPr txBox="1">
                <a:spLocks noChangeArrowheads="1"/>
              </p:cNvSpPr>
              <p:nvPr/>
            </p:nvSpPr>
            <p:spPr bwMode="auto">
              <a:xfrm>
                <a:off x="2364" y="0"/>
                <a:ext cx="228" cy="327"/>
              </a:xfrm>
              <a:prstGeom prst="rect">
                <a:avLst/>
              </a:prstGeom>
              <a:noFill/>
              <a:ln w="9525">
                <a:noFill/>
                <a:miter lim="800000"/>
                <a:headEnd/>
                <a:tailEnd/>
              </a:ln>
            </p:spPr>
            <p:txBody>
              <a:bodyPr wrap="none">
                <a:spAutoFit/>
              </a:bodyPr>
              <a:lstStyle/>
              <a:p>
                <a:r>
                  <a:rPr lang="zh-CN" altLang="zh-CN" sz="2800" b="1">
                    <a:solidFill>
                      <a:schemeClr val="folHlink"/>
                    </a:solidFill>
                    <a:latin typeface="Times New Roman" pitchFamily="18" charset="0"/>
                  </a:rPr>
                  <a:t>0</a:t>
                </a:r>
              </a:p>
            </p:txBody>
          </p:sp>
        </p:grpSp>
        <p:grpSp>
          <p:nvGrpSpPr>
            <p:cNvPr id="53" name="Group 57"/>
            <p:cNvGrpSpPr>
              <a:grpSpLocks/>
            </p:cNvGrpSpPr>
            <p:nvPr/>
          </p:nvGrpSpPr>
          <p:grpSpPr bwMode="auto">
            <a:xfrm>
              <a:off x="2708" y="0"/>
              <a:ext cx="384" cy="327"/>
              <a:chOff x="0" y="0"/>
              <a:chExt cx="384" cy="327"/>
            </a:xfrm>
          </p:grpSpPr>
          <p:sp>
            <p:nvSpPr>
              <p:cNvPr id="54" name="Line 58"/>
              <p:cNvSpPr>
                <a:spLocks noChangeShapeType="1"/>
              </p:cNvSpPr>
              <p:nvPr/>
            </p:nvSpPr>
            <p:spPr bwMode="auto">
              <a:xfrm>
                <a:off x="0" y="183"/>
                <a:ext cx="192" cy="0"/>
              </a:xfrm>
              <a:prstGeom prst="line">
                <a:avLst/>
              </a:prstGeom>
              <a:noFill/>
              <a:ln w="28575">
                <a:solidFill>
                  <a:schemeClr val="folHlink"/>
                </a:solidFill>
                <a:round/>
                <a:headEnd/>
                <a:tailEnd type="stealth" w="med" len="med"/>
              </a:ln>
            </p:spPr>
            <p:txBody>
              <a:bodyPr wrap="none"/>
              <a:lstStyle/>
              <a:p>
                <a:endParaRPr lang="zh-CN" altLang="en-US"/>
              </a:p>
            </p:txBody>
          </p:sp>
          <p:sp>
            <p:nvSpPr>
              <p:cNvPr id="55" name="Text Box 59"/>
              <p:cNvSpPr txBox="1">
                <a:spLocks noChangeArrowheads="1"/>
              </p:cNvSpPr>
              <p:nvPr/>
            </p:nvSpPr>
            <p:spPr bwMode="auto">
              <a:xfrm>
                <a:off x="156" y="0"/>
                <a:ext cx="228" cy="327"/>
              </a:xfrm>
              <a:prstGeom prst="rect">
                <a:avLst/>
              </a:prstGeom>
              <a:noFill/>
              <a:ln w="9525">
                <a:noFill/>
                <a:miter lim="800000"/>
                <a:headEnd/>
                <a:tailEnd/>
              </a:ln>
            </p:spPr>
            <p:txBody>
              <a:bodyPr wrap="none">
                <a:spAutoFit/>
              </a:bodyPr>
              <a:lstStyle/>
              <a:p>
                <a:r>
                  <a:rPr lang="zh-CN" altLang="zh-CN" sz="2800" b="1">
                    <a:solidFill>
                      <a:schemeClr val="folHlink"/>
                    </a:solidFill>
                    <a:latin typeface="Times New Roman" pitchFamily="18" charset="0"/>
                  </a:rPr>
                  <a:t>1</a:t>
                </a:r>
              </a:p>
            </p:txBody>
          </p:sp>
        </p:grpSp>
      </p:grpSp>
      <p:sp>
        <p:nvSpPr>
          <p:cNvPr id="60" name="Text Box 60"/>
          <p:cNvSpPr txBox="1">
            <a:spLocks noChangeArrowheads="1"/>
          </p:cNvSpPr>
          <p:nvPr/>
        </p:nvSpPr>
        <p:spPr bwMode="auto">
          <a:xfrm>
            <a:off x="5181600" y="3732237"/>
            <a:ext cx="1295400" cy="457200"/>
          </a:xfrm>
          <a:prstGeom prst="rect">
            <a:avLst/>
          </a:prstGeom>
          <a:noFill/>
          <a:ln w="9525">
            <a:noFill/>
            <a:miter lim="800000"/>
            <a:headEnd/>
            <a:tailEnd/>
          </a:ln>
        </p:spPr>
        <p:txBody>
          <a:bodyPr>
            <a:spAutoFit/>
          </a:bodyPr>
          <a:lstStyle/>
          <a:p>
            <a:pPr>
              <a:spcBef>
                <a:spcPct val="50000"/>
              </a:spcBef>
            </a:pPr>
            <a:r>
              <a:rPr lang="zh-CN" altLang="zh-CN" sz="2400" b="1">
                <a:latin typeface="Times New Roman" pitchFamily="18" charset="0"/>
              </a:rPr>
              <a:t>+[</a:t>
            </a:r>
            <a:r>
              <a:rPr lang="zh-CN" altLang="zh-CN" sz="2400" b="1">
                <a:latin typeface="Times New Roman" pitchFamily="18" charset="0"/>
                <a:cs typeface="Times New Roman" pitchFamily="18" charset="0"/>
              </a:rPr>
              <a:t>–</a:t>
            </a:r>
            <a:r>
              <a:rPr lang="zh-CN" altLang="zh-CN" sz="2400" b="1" i="1">
                <a:latin typeface="Times New Roman" pitchFamily="18" charset="0"/>
              </a:rPr>
              <a:t>x</a:t>
            </a:r>
            <a:r>
              <a:rPr lang="zh-CN" altLang="zh-CN" sz="2400" b="1">
                <a:latin typeface="Times New Roman" pitchFamily="18" charset="0"/>
              </a:rPr>
              <a:t>]</a:t>
            </a:r>
            <a:r>
              <a:rPr lang="zh-CN" sz="2000" b="1" baseline="-25000">
                <a:latin typeface="Times New Roman" pitchFamily="18" charset="0"/>
              </a:rPr>
              <a:t>补</a:t>
            </a:r>
          </a:p>
        </p:txBody>
      </p:sp>
      <p:grpSp>
        <p:nvGrpSpPr>
          <p:cNvPr id="61" name="Group 61"/>
          <p:cNvGrpSpPr>
            <a:grpSpLocks/>
          </p:cNvGrpSpPr>
          <p:nvPr/>
        </p:nvGrpSpPr>
        <p:grpSpPr bwMode="auto">
          <a:xfrm>
            <a:off x="1035050" y="4506937"/>
            <a:ext cx="4908550" cy="520700"/>
            <a:chOff x="0" y="0"/>
            <a:chExt cx="3092" cy="328"/>
          </a:xfrm>
        </p:grpSpPr>
        <p:grpSp>
          <p:nvGrpSpPr>
            <p:cNvPr id="62" name="Group 62"/>
            <p:cNvGrpSpPr>
              <a:grpSpLocks/>
            </p:cNvGrpSpPr>
            <p:nvPr/>
          </p:nvGrpSpPr>
          <p:grpSpPr bwMode="auto">
            <a:xfrm>
              <a:off x="0" y="0"/>
              <a:ext cx="2592" cy="327"/>
              <a:chOff x="0" y="0"/>
              <a:chExt cx="2592" cy="327"/>
            </a:xfrm>
          </p:grpSpPr>
          <p:grpSp>
            <p:nvGrpSpPr>
              <p:cNvPr id="66" name="Group 63"/>
              <p:cNvGrpSpPr>
                <a:grpSpLocks/>
              </p:cNvGrpSpPr>
              <p:nvPr/>
            </p:nvGrpSpPr>
            <p:grpSpPr bwMode="auto">
              <a:xfrm>
                <a:off x="0" y="0"/>
                <a:ext cx="2352" cy="327"/>
                <a:chOff x="0" y="0"/>
                <a:chExt cx="2352" cy="327"/>
              </a:xfrm>
            </p:grpSpPr>
            <p:sp>
              <p:nvSpPr>
                <p:cNvPr id="68" name="Text Box 64"/>
                <p:cNvSpPr txBox="1">
                  <a:spLocks noChangeArrowheads="1"/>
                </p:cNvSpPr>
                <p:nvPr/>
              </p:nvSpPr>
              <p:spPr bwMode="auto">
                <a:xfrm>
                  <a:off x="0" y="0"/>
                  <a:ext cx="1180" cy="327"/>
                </a:xfrm>
                <a:prstGeom prst="rect">
                  <a:avLst/>
                </a:prstGeom>
                <a:noFill/>
                <a:ln w="9525">
                  <a:noFill/>
                  <a:miter lim="800000"/>
                  <a:headEnd/>
                  <a:tailEnd/>
                </a:ln>
              </p:spPr>
              <p:txBody>
                <a:bodyPr wrap="none">
                  <a:spAutoFit/>
                </a:bodyPr>
                <a:lstStyle/>
                <a:p>
                  <a:r>
                    <a:rPr lang="zh-CN" altLang="zh-CN" sz="2800" b="1">
                      <a:latin typeface="Times New Roman" pitchFamily="18" charset="0"/>
                    </a:rPr>
                    <a:t>1 1 . </a:t>
                  </a:r>
                  <a:r>
                    <a:rPr lang="zh-CN" altLang="zh-CN" sz="2800" b="1">
                      <a:solidFill>
                        <a:schemeClr val="folHlink"/>
                      </a:solidFill>
                      <a:latin typeface="Times New Roman" pitchFamily="18" charset="0"/>
                    </a:rPr>
                    <a:t>1</a:t>
                  </a:r>
                  <a:r>
                    <a:rPr lang="zh-CN" altLang="zh-CN" sz="2800" b="1">
                      <a:latin typeface="Times New Roman" pitchFamily="18" charset="0"/>
                    </a:rPr>
                    <a:t> 1 1 0</a:t>
                  </a:r>
                </a:p>
              </p:txBody>
            </p:sp>
            <p:sp>
              <p:nvSpPr>
                <p:cNvPr id="69" name="Text Box 65"/>
                <p:cNvSpPr txBox="1">
                  <a:spLocks noChangeArrowheads="1"/>
                </p:cNvSpPr>
                <p:nvPr/>
              </p:nvSpPr>
              <p:spPr bwMode="auto">
                <a:xfrm>
                  <a:off x="1248" y="0"/>
                  <a:ext cx="1104" cy="327"/>
                </a:xfrm>
                <a:prstGeom prst="rect">
                  <a:avLst/>
                </a:prstGeom>
                <a:noFill/>
                <a:ln w="9525">
                  <a:noFill/>
                  <a:miter lim="800000"/>
                  <a:headEnd/>
                  <a:tailEnd/>
                </a:ln>
              </p:spPr>
              <p:txBody>
                <a:bodyPr>
                  <a:spAutoFit/>
                </a:bodyPr>
                <a:lstStyle/>
                <a:p>
                  <a:r>
                    <a:rPr lang="zh-CN" altLang="zh-CN" sz="2800" b="1">
                      <a:latin typeface="Times New Roman" pitchFamily="18" charset="0"/>
                    </a:rPr>
                    <a:t>1 1 1   </a:t>
                  </a:r>
                  <a:r>
                    <a:rPr lang="zh-CN" altLang="zh-CN" sz="2800" b="1">
                      <a:solidFill>
                        <a:schemeClr val="folHlink"/>
                      </a:solidFill>
                      <a:latin typeface="Times New Roman" pitchFamily="18" charset="0"/>
                    </a:rPr>
                    <a:t>1 0</a:t>
                  </a:r>
                </a:p>
              </p:txBody>
            </p:sp>
          </p:grpSp>
          <p:sp>
            <p:nvSpPr>
              <p:cNvPr id="67" name="Text Box 66"/>
              <p:cNvSpPr txBox="1">
                <a:spLocks noChangeArrowheads="1"/>
              </p:cNvSpPr>
              <p:nvPr/>
            </p:nvSpPr>
            <p:spPr bwMode="auto">
              <a:xfrm>
                <a:off x="2364" y="0"/>
                <a:ext cx="228" cy="327"/>
              </a:xfrm>
              <a:prstGeom prst="rect">
                <a:avLst/>
              </a:prstGeom>
              <a:noFill/>
              <a:ln w="9525">
                <a:noFill/>
                <a:miter lim="800000"/>
                <a:headEnd/>
                <a:tailEnd/>
              </a:ln>
            </p:spPr>
            <p:txBody>
              <a:bodyPr wrap="none">
                <a:spAutoFit/>
              </a:bodyPr>
              <a:lstStyle/>
              <a:p>
                <a:r>
                  <a:rPr lang="zh-CN" altLang="zh-CN" sz="2800" b="1">
                    <a:solidFill>
                      <a:schemeClr val="folHlink"/>
                    </a:solidFill>
                    <a:latin typeface="Times New Roman" pitchFamily="18" charset="0"/>
                  </a:rPr>
                  <a:t>1</a:t>
                </a:r>
              </a:p>
            </p:txBody>
          </p:sp>
        </p:grpSp>
        <p:grpSp>
          <p:nvGrpSpPr>
            <p:cNvPr id="63" name="Group 67"/>
            <p:cNvGrpSpPr>
              <a:grpSpLocks/>
            </p:cNvGrpSpPr>
            <p:nvPr/>
          </p:nvGrpSpPr>
          <p:grpSpPr bwMode="auto">
            <a:xfrm>
              <a:off x="2708" y="1"/>
              <a:ext cx="384" cy="327"/>
              <a:chOff x="0" y="0"/>
              <a:chExt cx="384" cy="327"/>
            </a:xfrm>
          </p:grpSpPr>
          <p:sp>
            <p:nvSpPr>
              <p:cNvPr id="64" name="Line 68"/>
              <p:cNvSpPr>
                <a:spLocks noChangeShapeType="1"/>
              </p:cNvSpPr>
              <p:nvPr/>
            </p:nvSpPr>
            <p:spPr bwMode="auto">
              <a:xfrm>
                <a:off x="0" y="183"/>
                <a:ext cx="192" cy="0"/>
              </a:xfrm>
              <a:prstGeom prst="line">
                <a:avLst/>
              </a:prstGeom>
              <a:noFill/>
              <a:ln w="28575">
                <a:solidFill>
                  <a:schemeClr val="folHlink"/>
                </a:solidFill>
                <a:round/>
                <a:headEnd/>
                <a:tailEnd type="stealth" w="med" len="med"/>
              </a:ln>
            </p:spPr>
            <p:txBody>
              <a:bodyPr wrap="none"/>
              <a:lstStyle/>
              <a:p>
                <a:endParaRPr lang="zh-CN" altLang="en-US"/>
              </a:p>
            </p:txBody>
          </p:sp>
          <p:sp>
            <p:nvSpPr>
              <p:cNvPr id="65" name="Text Box 69"/>
              <p:cNvSpPr txBox="1">
                <a:spLocks noChangeArrowheads="1"/>
              </p:cNvSpPr>
              <p:nvPr/>
            </p:nvSpPr>
            <p:spPr bwMode="auto">
              <a:xfrm>
                <a:off x="156" y="0"/>
                <a:ext cx="228" cy="327"/>
              </a:xfrm>
              <a:prstGeom prst="rect">
                <a:avLst/>
              </a:prstGeom>
              <a:noFill/>
              <a:ln w="9525">
                <a:noFill/>
                <a:miter lim="800000"/>
                <a:headEnd/>
                <a:tailEnd/>
              </a:ln>
            </p:spPr>
            <p:txBody>
              <a:bodyPr wrap="none">
                <a:spAutoFit/>
              </a:bodyPr>
              <a:lstStyle/>
              <a:p>
                <a:r>
                  <a:rPr lang="zh-CN" altLang="zh-CN" sz="2800" b="1">
                    <a:solidFill>
                      <a:schemeClr val="folHlink"/>
                    </a:solidFill>
                    <a:latin typeface="Times New Roman" pitchFamily="18" charset="0"/>
                  </a:rPr>
                  <a:t>1</a:t>
                </a:r>
              </a:p>
            </p:txBody>
          </p:sp>
        </p:grpSp>
      </p:grpSp>
      <p:grpSp>
        <p:nvGrpSpPr>
          <p:cNvPr id="70" name="Group 70"/>
          <p:cNvGrpSpPr>
            <a:grpSpLocks/>
          </p:cNvGrpSpPr>
          <p:nvPr/>
        </p:nvGrpSpPr>
        <p:grpSpPr bwMode="auto">
          <a:xfrm>
            <a:off x="1035050" y="5575325"/>
            <a:ext cx="4908550" cy="549275"/>
            <a:chOff x="0" y="0"/>
            <a:chExt cx="3092" cy="346"/>
          </a:xfrm>
        </p:grpSpPr>
        <p:grpSp>
          <p:nvGrpSpPr>
            <p:cNvPr id="71" name="Group 71"/>
            <p:cNvGrpSpPr>
              <a:grpSpLocks/>
            </p:cNvGrpSpPr>
            <p:nvPr/>
          </p:nvGrpSpPr>
          <p:grpSpPr bwMode="auto">
            <a:xfrm>
              <a:off x="0" y="19"/>
              <a:ext cx="2592" cy="327"/>
              <a:chOff x="0" y="0"/>
              <a:chExt cx="2592" cy="327"/>
            </a:xfrm>
          </p:grpSpPr>
          <p:grpSp>
            <p:nvGrpSpPr>
              <p:cNvPr id="75" name="Group 72"/>
              <p:cNvGrpSpPr>
                <a:grpSpLocks/>
              </p:cNvGrpSpPr>
              <p:nvPr/>
            </p:nvGrpSpPr>
            <p:grpSpPr bwMode="auto">
              <a:xfrm>
                <a:off x="0" y="0"/>
                <a:ext cx="2352" cy="327"/>
                <a:chOff x="0" y="0"/>
                <a:chExt cx="2352" cy="327"/>
              </a:xfrm>
            </p:grpSpPr>
            <p:sp>
              <p:nvSpPr>
                <p:cNvPr id="77" name="Text Box 73"/>
                <p:cNvSpPr txBox="1">
                  <a:spLocks noChangeArrowheads="1"/>
                </p:cNvSpPr>
                <p:nvPr/>
              </p:nvSpPr>
              <p:spPr bwMode="auto">
                <a:xfrm>
                  <a:off x="0" y="0"/>
                  <a:ext cx="1236" cy="327"/>
                </a:xfrm>
                <a:prstGeom prst="rect">
                  <a:avLst/>
                </a:prstGeom>
                <a:noFill/>
                <a:ln w="9525">
                  <a:noFill/>
                  <a:miter lim="800000"/>
                  <a:headEnd/>
                  <a:tailEnd/>
                </a:ln>
              </p:spPr>
              <p:txBody>
                <a:bodyPr wrap="none">
                  <a:spAutoFit/>
                </a:bodyPr>
                <a:lstStyle/>
                <a:p>
                  <a:r>
                    <a:rPr lang="zh-CN" altLang="zh-CN" sz="2800" b="1">
                      <a:latin typeface="Times New Roman" pitchFamily="18" charset="0"/>
                    </a:rPr>
                    <a:t>0 0 . </a:t>
                  </a:r>
                  <a:r>
                    <a:rPr lang="zh-CN" altLang="zh-CN" sz="2800" b="1">
                      <a:solidFill>
                        <a:schemeClr val="folHlink"/>
                      </a:solidFill>
                      <a:latin typeface="Times New Roman" pitchFamily="18" charset="0"/>
                    </a:rPr>
                    <a:t>0</a:t>
                  </a:r>
                  <a:r>
                    <a:rPr lang="zh-CN" altLang="zh-CN" sz="2800" b="1">
                      <a:latin typeface="Times New Roman" pitchFamily="18" charset="0"/>
                    </a:rPr>
                    <a:t> 0 0 0 </a:t>
                  </a:r>
                </a:p>
              </p:txBody>
            </p:sp>
            <p:sp>
              <p:nvSpPr>
                <p:cNvPr id="78" name="Text Box 74"/>
                <p:cNvSpPr txBox="1">
                  <a:spLocks noChangeArrowheads="1"/>
                </p:cNvSpPr>
                <p:nvPr/>
              </p:nvSpPr>
              <p:spPr bwMode="auto">
                <a:xfrm>
                  <a:off x="1248" y="0"/>
                  <a:ext cx="1104" cy="327"/>
                </a:xfrm>
                <a:prstGeom prst="rect">
                  <a:avLst/>
                </a:prstGeom>
                <a:noFill/>
                <a:ln w="9525">
                  <a:noFill/>
                  <a:miter lim="800000"/>
                  <a:headEnd/>
                  <a:tailEnd/>
                </a:ln>
              </p:spPr>
              <p:txBody>
                <a:bodyPr>
                  <a:spAutoFit/>
                </a:bodyPr>
                <a:lstStyle/>
                <a:p>
                  <a:r>
                    <a:rPr lang="zh-CN" altLang="zh-CN" sz="2800" b="1">
                      <a:latin typeface="Times New Roman" pitchFamily="18" charset="0"/>
                    </a:rPr>
                    <a:t>1 1 1 1   </a:t>
                  </a:r>
                  <a:r>
                    <a:rPr lang="zh-CN" altLang="zh-CN" sz="2800" b="1">
                      <a:solidFill>
                        <a:schemeClr val="folHlink"/>
                      </a:solidFill>
                      <a:latin typeface="Times New Roman" pitchFamily="18" charset="0"/>
                    </a:rPr>
                    <a:t>1</a:t>
                  </a:r>
                </a:p>
              </p:txBody>
            </p:sp>
          </p:grpSp>
          <p:sp>
            <p:nvSpPr>
              <p:cNvPr id="76" name="Text Box 75"/>
              <p:cNvSpPr txBox="1">
                <a:spLocks noChangeArrowheads="1"/>
              </p:cNvSpPr>
              <p:nvPr/>
            </p:nvSpPr>
            <p:spPr bwMode="auto">
              <a:xfrm>
                <a:off x="2364" y="0"/>
                <a:ext cx="228" cy="327"/>
              </a:xfrm>
              <a:prstGeom prst="rect">
                <a:avLst/>
              </a:prstGeom>
              <a:noFill/>
              <a:ln w="9525">
                <a:noFill/>
                <a:miter lim="800000"/>
                <a:headEnd/>
                <a:tailEnd/>
              </a:ln>
            </p:spPr>
            <p:txBody>
              <a:bodyPr wrap="none">
                <a:spAutoFit/>
              </a:bodyPr>
              <a:lstStyle/>
              <a:p>
                <a:r>
                  <a:rPr lang="zh-CN" altLang="zh-CN" sz="2800" b="1">
                    <a:solidFill>
                      <a:schemeClr val="folHlink"/>
                    </a:solidFill>
                    <a:latin typeface="Times New Roman" pitchFamily="18" charset="0"/>
                  </a:rPr>
                  <a:t>0</a:t>
                </a:r>
              </a:p>
            </p:txBody>
          </p:sp>
        </p:grpSp>
        <p:grpSp>
          <p:nvGrpSpPr>
            <p:cNvPr id="72" name="Group 76"/>
            <p:cNvGrpSpPr>
              <a:grpSpLocks/>
            </p:cNvGrpSpPr>
            <p:nvPr/>
          </p:nvGrpSpPr>
          <p:grpSpPr bwMode="auto">
            <a:xfrm>
              <a:off x="2708" y="0"/>
              <a:ext cx="384" cy="327"/>
              <a:chOff x="0" y="0"/>
              <a:chExt cx="384" cy="327"/>
            </a:xfrm>
          </p:grpSpPr>
          <p:sp>
            <p:nvSpPr>
              <p:cNvPr id="73" name="Line 77"/>
              <p:cNvSpPr>
                <a:spLocks noChangeShapeType="1"/>
              </p:cNvSpPr>
              <p:nvPr/>
            </p:nvSpPr>
            <p:spPr bwMode="auto">
              <a:xfrm>
                <a:off x="0" y="183"/>
                <a:ext cx="192" cy="0"/>
              </a:xfrm>
              <a:prstGeom prst="line">
                <a:avLst/>
              </a:prstGeom>
              <a:noFill/>
              <a:ln w="28575">
                <a:solidFill>
                  <a:schemeClr val="folHlink"/>
                </a:solidFill>
                <a:round/>
                <a:headEnd/>
                <a:tailEnd type="stealth" w="med" len="med"/>
              </a:ln>
            </p:spPr>
            <p:txBody>
              <a:bodyPr wrap="none"/>
              <a:lstStyle/>
              <a:p>
                <a:endParaRPr lang="zh-CN" altLang="en-US"/>
              </a:p>
            </p:txBody>
          </p:sp>
          <p:sp>
            <p:nvSpPr>
              <p:cNvPr id="74" name="Text Box 78"/>
              <p:cNvSpPr txBox="1">
                <a:spLocks noChangeArrowheads="1"/>
              </p:cNvSpPr>
              <p:nvPr/>
            </p:nvSpPr>
            <p:spPr bwMode="auto">
              <a:xfrm>
                <a:off x="156" y="0"/>
                <a:ext cx="228" cy="327"/>
              </a:xfrm>
              <a:prstGeom prst="rect">
                <a:avLst/>
              </a:prstGeom>
              <a:noFill/>
              <a:ln w="9525">
                <a:noFill/>
                <a:miter lim="800000"/>
                <a:headEnd/>
                <a:tailEnd/>
              </a:ln>
            </p:spPr>
            <p:txBody>
              <a:bodyPr wrap="none">
                <a:spAutoFit/>
              </a:bodyPr>
              <a:lstStyle/>
              <a:p>
                <a:r>
                  <a:rPr lang="zh-CN" altLang="zh-CN" sz="2800" b="1">
                    <a:solidFill>
                      <a:schemeClr val="folHlink"/>
                    </a:solidFill>
                    <a:latin typeface="Times New Roman" pitchFamily="18" charset="0"/>
                  </a:rPr>
                  <a:t>1</a:t>
                </a:r>
              </a:p>
            </p:txBody>
          </p:sp>
        </p:grpSp>
      </p:grpSp>
      <p:sp>
        <p:nvSpPr>
          <p:cNvPr id="79" name="Text Box 79"/>
          <p:cNvSpPr txBox="1">
            <a:spLocks noChangeArrowheads="1"/>
          </p:cNvSpPr>
          <p:nvPr/>
        </p:nvSpPr>
        <p:spPr bwMode="auto">
          <a:xfrm>
            <a:off x="5181600" y="5942037"/>
            <a:ext cx="1295400" cy="457200"/>
          </a:xfrm>
          <a:prstGeom prst="rect">
            <a:avLst/>
          </a:prstGeom>
          <a:noFill/>
          <a:ln w="9525">
            <a:noFill/>
            <a:miter lim="800000"/>
            <a:headEnd/>
            <a:tailEnd/>
          </a:ln>
        </p:spPr>
        <p:txBody>
          <a:bodyPr>
            <a:spAutoFit/>
          </a:bodyPr>
          <a:lstStyle/>
          <a:p>
            <a:pPr>
              <a:spcBef>
                <a:spcPct val="50000"/>
              </a:spcBef>
            </a:pPr>
            <a:r>
              <a:rPr lang="zh-CN" altLang="zh-CN" sz="2400" b="1">
                <a:latin typeface="Times New Roman" pitchFamily="18" charset="0"/>
              </a:rPr>
              <a:t>+[</a:t>
            </a:r>
            <a:r>
              <a:rPr lang="zh-CN" altLang="zh-CN" sz="2400" b="1">
                <a:latin typeface="Times New Roman" pitchFamily="18" charset="0"/>
                <a:cs typeface="Times New Roman" pitchFamily="18" charset="0"/>
              </a:rPr>
              <a:t>–</a:t>
            </a:r>
            <a:r>
              <a:rPr lang="zh-CN" altLang="zh-CN" sz="2400" b="1" i="1">
                <a:latin typeface="Times New Roman" pitchFamily="18" charset="0"/>
              </a:rPr>
              <a:t>x</a:t>
            </a:r>
            <a:r>
              <a:rPr lang="zh-CN" altLang="zh-CN" sz="2400" b="1">
                <a:latin typeface="Times New Roman" pitchFamily="18" charset="0"/>
              </a:rPr>
              <a:t>]</a:t>
            </a:r>
            <a:r>
              <a:rPr lang="zh-CN" sz="2000" b="1" baseline="-25000">
                <a:latin typeface="Times New Roman" pitchFamily="18" charset="0"/>
              </a:rPr>
              <a:t>补</a:t>
            </a:r>
          </a:p>
        </p:txBody>
      </p:sp>
      <p:sp>
        <p:nvSpPr>
          <p:cNvPr id="80" name="Text Box 80"/>
          <p:cNvSpPr txBox="1">
            <a:spLocks noChangeArrowheads="1"/>
          </p:cNvSpPr>
          <p:nvPr/>
        </p:nvSpPr>
        <p:spPr bwMode="auto">
          <a:xfrm>
            <a:off x="5181600" y="4875237"/>
            <a:ext cx="1295400" cy="457200"/>
          </a:xfrm>
          <a:prstGeom prst="rect">
            <a:avLst/>
          </a:prstGeom>
          <a:noFill/>
          <a:ln w="9525">
            <a:noFill/>
            <a:miter lim="800000"/>
            <a:headEnd/>
            <a:tailEnd/>
          </a:ln>
        </p:spPr>
        <p:txBody>
          <a:bodyPr>
            <a:spAutoFit/>
          </a:bodyPr>
          <a:lstStyle/>
          <a:p>
            <a:pPr>
              <a:spcBef>
                <a:spcPct val="50000"/>
              </a:spcBef>
            </a:pPr>
            <a:r>
              <a:rPr lang="zh-CN" altLang="zh-CN" sz="2400" b="1">
                <a:latin typeface="Times New Roman" pitchFamily="18" charset="0"/>
              </a:rPr>
              <a:t>+[</a:t>
            </a:r>
            <a:r>
              <a:rPr lang="zh-CN" altLang="zh-CN" sz="2400" b="1" i="1">
                <a:latin typeface="Times New Roman" pitchFamily="18" charset="0"/>
              </a:rPr>
              <a:t>x</a:t>
            </a:r>
            <a:r>
              <a:rPr lang="zh-CN" altLang="zh-CN" sz="2400" b="1">
                <a:latin typeface="Times New Roman" pitchFamily="18" charset="0"/>
              </a:rPr>
              <a:t>]</a:t>
            </a:r>
            <a:r>
              <a:rPr lang="zh-CN" sz="2000" b="1" baseline="-25000">
                <a:latin typeface="Times New Roman" pitchFamily="18" charset="0"/>
              </a:rPr>
              <a:t>补</a:t>
            </a:r>
          </a:p>
        </p:txBody>
      </p:sp>
      <p:grpSp>
        <p:nvGrpSpPr>
          <p:cNvPr id="81" name="Group 81"/>
          <p:cNvGrpSpPr>
            <a:grpSpLocks/>
          </p:cNvGrpSpPr>
          <p:nvPr/>
        </p:nvGrpSpPr>
        <p:grpSpPr bwMode="auto">
          <a:xfrm>
            <a:off x="4343400" y="2741637"/>
            <a:ext cx="762000" cy="41275"/>
            <a:chOff x="0" y="0"/>
            <a:chExt cx="480" cy="26"/>
          </a:xfrm>
        </p:grpSpPr>
        <p:sp>
          <p:nvSpPr>
            <p:cNvPr id="82" name="Line 82"/>
            <p:cNvSpPr>
              <a:spLocks noChangeShapeType="1"/>
            </p:cNvSpPr>
            <p:nvPr/>
          </p:nvSpPr>
          <p:spPr bwMode="auto">
            <a:xfrm>
              <a:off x="0" y="0"/>
              <a:ext cx="480" cy="0"/>
            </a:xfrm>
            <a:prstGeom prst="line">
              <a:avLst/>
            </a:prstGeom>
            <a:noFill/>
            <a:ln w="28575">
              <a:solidFill>
                <a:schemeClr val="folHlink"/>
              </a:solidFill>
              <a:round/>
              <a:headEnd/>
              <a:tailEnd/>
            </a:ln>
          </p:spPr>
          <p:txBody>
            <a:bodyPr wrap="none"/>
            <a:lstStyle/>
            <a:p>
              <a:endParaRPr lang="zh-CN" altLang="en-US"/>
            </a:p>
          </p:txBody>
        </p:sp>
        <p:sp>
          <p:nvSpPr>
            <p:cNvPr id="83" name="Line 83"/>
            <p:cNvSpPr>
              <a:spLocks noChangeShapeType="1"/>
            </p:cNvSpPr>
            <p:nvPr/>
          </p:nvSpPr>
          <p:spPr bwMode="auto">
            <a:xfrm>
              <a:off x="0" y="26"/>
              <a:ext cx="480" cy="0"/>
            </a:xfrm>
            <a:prstGeom prst="line">
              <a:avLst/>
            </a:prstGeom>
            <a:noFill/>
            <a:ln w="28575">
              <a:solidFill>
                <a:schemeClr val="folHlink"/>
              </a:solidFill>
              <a:round/>
              <a:headEnd/>
              <a:tailEnd/>
            </a:ln>
          </p:spPr>
          <p:txBody>
            <a:bodyPr wrap="none"/>
            <a:lstStyle/>
            <a:p>
              <a:endParaRPr lang="zh-CN" altLang="en-US"/>
            </a:p>
          </p:txBody>
        </p:sp>
      </p:grpSp>
      <p:grpSp>
        <p:nvGrpSpPr>
          <p:cNvPr id="84" name="Group 84"/>
          <p:cNvGrpSpPr>
            <a:grpSpLocks/>
          </p:cNvGrpSpPr>
          <p:nvPr/>
        </p:nvGrpSpPr>
        <p:grpSpPr bwMode="auto">
          <a:xfrm>
            <a:off x="4343400" y="3843362"/>
            <a:ext cx="762000" cy="41275"/>
            <a:chOff x="0" y="0"/>
            <a:chExt cx="480" cy="26"/>
          </a:xfrm>
        </p:grpSpPr>
        <p:sp>
          <p:nvSpPr>
            <p:cNvPr id="85" name="Line 85"/>
            <p:cNvSpPr>
              <a:spLocks noChangeShapeType="1"/>
            </p:cNvSpPr>
            <p:nvPr/>
          </p:nvSpPr>
          <p:spPr bwMode="auto">
            <a:xfrm>
              <a:off x="0" y="0"/>
              <a:ext cx="480" cy="0"/>
            </a:xfrm>
            <a:prstGeom prst="line">
              <a:avLst/>
            </a:prstGeom>
            <a:noFill/>
            <a:ln w="28575">
              <a:solidFill>
                <a:schemeClr val="folHlink"/>
              </a:solidFill>
              <a:round/>
              <a:headEnd/>
              <a:tailEnd/>
            </a:ln>
          </p:spPr>
          <p:txBody>
            <a:bodyPr wrap="none"/>
            <a:lstStyle/>
            <a:p>
              <a:endParaRPr lang="zh-CN" altLang="en-US"/>
            </a:p>
          </p:txBody>
        </p:sp>
        <p:sp>
          <p:nvSpPr>
            <p:cNvPr id="86" name="Line 86"/>
            <p:cNvSpPr>
              <a:spLocks noChangeShapeType="1"/>
            </p:cNvSpPr>
            <p:nvPr/>
          </p:nvSpPr>
          <p:spPr bwMode="auto">
            <a:xfrm>
              <a:off x="0" y="26"/>
              <a:ext cx="480" cy="0"/>
            </a:xfrm>
            <a:prstGeom prst="line">
              <a:avLst/>
            </a:prstGeom>
            <a:noFill/>
            <a:ln w="28575">
              <a:solidFill>
                <a:schemeClr val="folHlink"/>
              </a:solidFill>
              <a:round/>
              <a:headEnd/>
              <a:tailEnd/>
            </a:ln>
          </p:spPr>
          <p:txBody>
            <a:bodyPr wrap="none"/>
            <a:lstStyle/>
            <a:p>
              <a:endParaRPr lang="zh-CN" altLang="en-US"/>
            </a:p>
          </p:txBody>
        </p:sp>
      </p:grpSp>
      <p:grpSp>
        <p:nvGrpSpPr>
          <p:cNvPr id="87" name="Group 87"/>
          <p:cNvGrpSpPr>
            <a:grpSpLocks/>
          </p:cNvGrpSpPr>
          <p:nvPr/>
        </p:nvGrpSpPr>
        <p:grpSpPr bwMode="auto">
          <a:xfrm>
            <a:off x="4343400" y="4951437"/>
            <a:ext cx="762000" cy="41275"/>
            <a:chOff x="0" y="0"/>
            <a:chExt cx="480" cy="26"/>
          </a:xfrm>
        </p:grpSpPr>
        <p:sp>
          <p:nvSpPr>
            <p:cNvPr id="88" name="Line 88"/>
            <p:cNvSpPr>
              <a:spLocks noChangeShapeType="1"/>
            </p:cNvSpPr>
            <p:nvPr/>
          </p:nvSpPr>
          <p:spPr bwMode="auto">
            <a:xfrm>
              <a:off x="0" y="0"/>
              <a:ext cx="480" cy="0"/>
            </a:xfrm>
            <a:prstGeom prst="line">
              <a:avLst/>
            </a:prstGeom>
            <a:noFill/>
            <a:ln w="28575">
              <a:solidFill>
                <a:schemeClr val="folHlink"/>
              </a:solidFill>
              <a:round/>
              <a:headEnd/>
              <a:tailEnd/>
            </a:ln>
          </p:spPr>
          <p:txBody>
            <a:bodyPr wrap="none"/>
            <a:lstStyle/>
            <a:p>
              <a:endParaRPr lang="zh-CN" altLang="en-US"/>
            </a:p>
          </p:txBody>
        </p:sp>
        <p:sp>
          <p:nvSpPr>
            <p:cNvPr id="89" name="Line 89"/>
            <p:cNvSpPr>
              <a:spLocks noChangeShapeType="1"/>
            </p:cNvSpPr>
            <p:nvPr/>
          </p:nvSpPr>
          <p:spPr bwMode="auto">
            <a:xfrm>
              <a:off x="0" y="26"/>
              <a:ext cx="480" cy="0"/>
            </a:xfrm>
            <a:prstGeom prst="line">
              <a:avLst/>
            </a:prstGeom>
            <a:noFill/>
            <a:ln w="28575">
              <a:solidFill>
                <a:schemeClr val="folHlink"/>
              </a:solidFill>
              <a:round/>
              <a:headEnd/>
              <a:tailEnd/>
            </a:ln>
          </p:spPr>
          <p:txBody>
            <a:bodyPr wrap="none"/>
            <a:lstStyle/>
            <a:p>
              <a:endParaRPr lang="zh-CN" altLang="en-US"/>
            </a:p>
          </p:txBody>
        </p:sp>
      </p:grpSp>
      <p:grpSp>
        <p:nvGrpSpPr>
          <p:cNvPr id="90" name="Group 90"/>
          <p:cNvGrpSpPr>
            <a:grpSpLocks/>
          </p:cNvGrpSpPr>
          <p:nvPr/>
        </p:nvGrpSpPr>
        <p:grpSpPr bwMode="auto">
          <a:xfrm>
            <a:off x="4343400" y="6053162"/>
            <a:ext cx="762000" cy="41275"/>
            <a:chOff x="0" y="0"/>
            <a:chExt cx="480" cy="26"/>
          </a:xfrm>
        </p:grpSpPr>
        <p:sp>
          <p:nvSpPr>
            <p:cNvPr id="91" name="Line 91"/>
            <p:cNvSpPr>
              <a:spLocks noChangeShapeType="1"/>
            </p:cNvSpPr>
            <p:nvPr/>
          </p:nvSpPr>
          <p:spPr bwMode="auto">
            <a:xfrm>
              <a:off x="0" y="0"/>
              <a:ext cx="480" cy="0"/>
            </a:xfrm>
            <a:prstGeom prst="line">
              <a:avLst/>
            </a:prstGeom>
            <a:noFill/>
            <a:ln w="28575">
              <a:solidFill>
                <a:schemeClr val="folHlink"/>
              </a:solidFill>
              <a:round/>
              <a:headEnd/>
              <a:tailEnd/>
            </a:ln>
          </p:spPr>
          <p:txBody>
            <a:bodyPr wrap="none"/>
            <a:lstStyle/>
            <a:p>
              <a:endParaRPr lang="zh-CN" altLang="en-US"/>
            </a:p>
          </p:txBody>
        </p:sp>
        <p:sp>
          <p:nvSpPr>
            <p:cNvPr id="92" name="Line 92"/>
            <p:cNvSpPr>
              <a:spLocks noChangeShapeType="1"/>
            </p:cNvSpPr>
            <p:nvPr/>
          </p:nvSpPr>
          <p:spPr bwMode="auto">
            <a:xfrm>
              <a:off x="0" y="26"/>
              <a:ext cx="480" cy="0"/>
            </a:xfrm>
            <a:prstGeom prst="line">
              <a:avLst/>
            </a:prstGeom>
            <a:noFill/>
            <a:ln w="28575">
              <a:solidFill>
                <a:schemeClr val="folHlink"/>
              </a:solidFill>
              <a:round/>
              <a:headEnd/>
              <a:tailEnd/>
            </a:ln>
          </p:spPr>
          <p:txBody>
            <a:bodyPr wrap="none"/>
            <a:lstStyle/>
            <a:p>
              <a:endParaRPr lang="zh-CN" altLang="en-US"/>
            </a:p>
          </p:txBody>
        </p:sp>
      </p:grpSp>
      <p:sp>
        <p:nvSpPr>
          <p:cNvPr id="93" name="Text Box 93"/>
          <p:cNvSpPr txBox="1">
            <a:spLocks noChangeArrowheads="1"/>
          </p:cNvSpPr>
          <p:nvPr/>
        </p:nvSpPr>
        <p:spPr bwMode="auto">
          <a:xfrm>
            <a:off x="6477000" y="4298975"/>
            <a:ext cx="2590800" cy="1033462"/>
          </a:xfrm>
          <a:prstGeom prst="rect">
            <a:avLst/>
          </a:prstGeom>
          <a:noFill/>
          <a:ln w="9525">
            <a:noFill/>
            <a:miter lim="800000"/>
            <a:headEnd/>
            <a:tailEnd/>
          </a:ln>
        </p:spPr>
        <p:txBody>
          <a:bodyPr>
            <a:spAutoFit/>
          </a:bodyPr>
          <a:lstStyle/>
          <a:p>
            <a:pPr>
              <a:lnSpc>
                <a:spcPct val="85000"/>
              </a:lnSpc>
              <a:spcBef>
                <a:spcPct val="50000"/>
              </a:spcBef>
            </a:pPr>
            <a:r>
              <a:rPr lang="zh-CN" altLang="zh-CN" sz="2400" b="1">
                <a:latin typeface="宋体" charset="-122"/>
              </a:rPr>
              <a:t>∴</a:t>
            </a:r>
            <a:r>
              <a:rPr lang="zh-CN" altLang="zh-CN" sz="2400" b="1">
                <a:latin typeface="Times New Roman" pitchFamily="18" charset="0"/>
              </a:rPr>
              <a:t> </a:t>
            </a:r>
            <a:r>
              <a:rPr lang="zh-CN" altLang="zh-CN" sz="2800" b="1">
                <a:latin typeface="Times New Roman" pitchFamily="18" charset="0"/>
              </a:rPr>
              <a:t>[</a:t>
            </a:r>
            <a:r>
              <a:rPr lang="zh-CN" altLang="zh-CN" sz="2800" b="1" i="1">
                <a:latin typeface="Times New Roman" pitchFamily="18" charset="0"/>
              </a:rPr>
              <a:t>x</a:t>
            </a:r>
            <a:r>
              <a:rPr lang="zh-CN" altLang="zh-CN" sz="2800" b="1" baseline="-1000">
                <a:latin typeface="Times New Roman" pitchFamily="18" charset="0"/>
                <a:cs typeface="Times New Roman" pitchFamily="18" charset="0"/>
              </a:rPr>
              <a:t>·</a:t>
            </a:r>
            <a:r>
              <a:rPr lang="zh-CN" altLang="zh-CN" sz="2800" b="1" i="1">
                <a:latin typeface="Times New Roman" pitchFamily="18" charset="0"/>
              </a:rPr>
              <a:t>y</a:t>
            </a:r>
            <a:r>
              <a:rPr lang="zh-CN" altLang="zh-CN" sz="2800" b="1">
                <a:latin typeface="Times New Roman" pitchFamily="18" charset="0"/>
              </a:rPr>
              <a:t>]</a:t>
            </a:r>
            <a:r>
              <a:rPr lang="zh-CN" sz="2400" b="1" baseline="-25000">
                <a:latin typeface="Times New Roman" pitchFamily="18" charset="0"/>
              </a:rPr>
              <a:t>补</a:t>
            </a:r>
          </a:p>
          <a:p>
            <a:pPr>
              <a:lnSpc>
                <a:spcPct val="85000"/>
              </a:lnSpc>
              <a:spcBef>
                <a:spcPct val="50000"/>
              </a:spcBef>
            </a:pPr>
            <a:r>
              <a:rPr lang="zh-CN" altLang="zh-CN" sz="2800" b="1">
                <a:latin typeface="Times New Roman" pitchFamily="18" charset="0"/>
              </a:rPr>
              <a:t>    =1.11011111 </a:t>
            </a:r>
          </a:p>
        </p:txBody>
      </p:sp>
      <p:sp>
        <p:nvSpPr>
          <p:cNvPr id="94" name="Text Box 94"/>
          <p:cNvSpPr txBox="1">
            <a:spLocks noChangeArrowheads="1"/>
          </p:cNvSpPr>
          <p:nvPr/>
        </p:nvSpPr>
        <p:spPr bwMode="auto">
          <a:xfrm>
            <a:off x="5181600" y="6475437"/>
            <a:ext cx="1981200" cy="304800"/>
          </a:xfrm>
          <a:prstGeom prst="rect">
            <a:avLst/>
          </a:prstGeom>
          <a:noFill/>
          <a:ln w="9525">
            <a:noFill/>
            <a:miter lim="800000"/>
            <a:headEnd/>
            <a:tailEnd/>
          </a:ln>
        </p:spPr>
        <p:txBody>
          <a:bodyPr lIns="18000" tIns="0" rIns="18000" bIns="0">
            <a:spAutoFit/>
          </a:bodyPr>
          <a:lstStyle/>
          <a:p>
            <a:pPr>
              <a:spcBef>
                <a:spcPct val="50000"/>
              </a:spcBef>
            </a:pPr>
            <a:r>
              <a:rPr lang="zh-CN" altLang="zh-CN" sz="2000" b="1">
                <a:latin typeface="Times New Roman" pitchFamily="18" charset="0"/>
              </a:rPr>
              <a:t>  </a:t>
            </a:r>
            <a:r>
              <a:rPr lang="zh-CN" sz="2000" b="1">
                <a:latin typeface="Times New Roman" pitchFamily="18" charset="0"/>
              </a:rPr>
              <a:t>最后一步不移位 </a:t>
            </a:r>
          </a:p>
        </p:txBody>
      </p:sp>
      <p:sp>
        <p:nvSpPr>
          <p:cNvPr id="96" name="AutoShape 96"/>
          <p:cNvSpPr>
            <a:spLocks noChangeArrowheads="1"/>
          </p:cNvSpPr>
          <p:nvPr/>
        </p:nvSpPr>
        <p:spPr bwMode="auto">
          <a:xfrm>
            <a:off x="73025" y="2062187"/>
            <a:ext cx="827088" cy="777875"/>
          </a:xfrm>
          <a:prstGeom prst="wedgeRoundRectCallout">
            <a:avLst>
              <a:gd name="adj1" fmla="val 77833"/>
              <a:gd name="adj2" fmla="val 15894"/>
              <a:gd name="adj3" fmla="val 16667"/>
            </a:avLst>
          </a:prstGeom>
          <a:noFill/>
          <a:ln w="28575">
            <a:solidFill>
              <a:schemeClr val="folHlink"/>
            </a:solidFill>
            <a:miter lim="800000"/>
            <a:headEnd/>
            <a:tailEnd/>
          </a:ln>
        </p:spPr>
        <p:txBody>
          <a:bodyPr>
            <a:spAutoFit/>
          </a:bodyPr>
          <a:lstStyle/>
          <a:p>
            <a:r>
              <a:rPr lang="zh-CN" sz="2000" b="1">
                <a:latin typeface="Times New Roman" pitchFamily="18" charset="0"/>
              </a:rPr>
              <a:t>补码右移</a:t>
            </a:r>
          </a:p>
        </p:txBody>
      </p:sp>
      <p:sp>
        <p:nvSpPr>
          <p:cNvPr id="97" name="AutoShape 97"/>
          <p:cNvSpPr>
            <a:spLocks noChangeArrowheads="1"/>
          </p:cNvSpPr>
          <p:nvPr/>
        </p:nvSpPr>
        <p:spPr bwMode="auto">
          <a:xfrm>
            <a:off x="73025" y="3148037"/>
            <a:ext cx="827088" cy="777875"/>
          </a:xfrm>
          <a:prstGeom prst="wedgeRoundRectCallout">
            <a:avLst>
              <a:gd name="adj1" fmla="val 77833"/>
              <a:gd name="adj2" fmla="val 15894"/>
              <a:gd name="adj3" fmla="val 16667"/>
            </a:avLst>
          </a:prstGeom>
          <a:noFill/>
          <a:ln w="28575">
            <a:solidFill>
              <a:schemeClr val="folHlink"/>
            </a:solidFill>
            <a:miter lim="800000"/>
            <a:headEnd/>
            <a:tailEnd/>
          </a:ln>
        </p:spPr>
        <p:txBody>
          <a:bodyPr>
            <a:spAutoFit/>
          </a:bodyPr>
          <a:lstStyle/>
          <a:p>
            <a:r>
              <a:rPr lang="zh-CN" sz="2000" b="1">
                <a:latin typeface="Times New Roman" pitchFamily="18" charset="0"/>
              </a:rPr>
              <a:t>补码右移</a:t>
            </a:r>
          </a:p>
        </p:txBody>
      </p:sp>
      <p:sp>
        <p:nvSpPr>
          <p:cNvPr id="98" name="AutoShape 98"/>
          <p:cNvSpPr>
            <a:spLocks noChangeArrowheads="1"/>
          </p:cNvSpPr>
          <p:nvPr/>
        </p:nvSpPr>
        <p:spPr bwMode="auto">
          <a:xfrm>
            <a:off x="73025" y="4300562"/>
            <a:ext cx="827088" cy="777875"/>
          </a:xfrm>
          <a:prstGeom prst="wedgeRoundRectCallout">
            <a:avLst>
              <a:gd name="adj1" fmla="val 77833"/>
              <a:gd name="adj2" fmla="val 15894"/>
              <a:gd name="adj3" fmla="val 16667"/>
            </a:avLst>
          </a:prstGeom>
          <a:noFill/>
          <a:ln w="28575">
            <a:solidFill>
              <a:schemeClr val="folHlink"/>
            </a:solidFill>
            <a:miter lim="800000"/>
            <a:headEnd/>
            <a:tailEnd/>
          </a:ln>
        </p:spPr>
        <p:txBody>
          <a:bodyPr>
            <a:spAutoFit/>
          </a:bodyPr>
          <a:lstStyle/>
          <a:p>
            <a:r>
              <a:rPr lang="zh-CN" sz="2000" b="1">
                <a:latin typeface="Times New Roman" pitchFamily="18" charset="0"/>
              </a:rPr>
              <a:t>补码右移</a:t>
            </a:r>
          </a:p>
        </p:txBody>
      </p:sp>
      <p:sp>
        <p:nvSpPr>
          <p:cNvPr id="99" name="AutoShape 99"/>
          <p:cNvSpPr>
            <a:spLocks noChangeArrowheads="1"/>
          </p:cNvSpPr>
          <p:nvPr/>
        </p:nvSpPr>
        <p:spPr bwMode="auto">
          <a:xfrm>
            <a:off x="73025" y="5361012"/>
            <a:ext cx="827088" cy="777875"/>
          </a:xfrm>
          <a:prstGeom prst="wedgeRoundRectCallout">
            <a:avLst>
              <a:gd name="adj1" fmla="val 77833"/>
              <a:gd name="adj2" fmla="val 15917"/>
              <a:gd name="adj3" fmla="val 16667"/>
            </a:avLst>
          </a:prstGeom>
          <a:noFill/>
          <a:ln w="28575">
            <a:solidFill>
              <a:schemeClr val="folHlink"/>
            </a:solidFill>
            <a:miter lim="800000"/>
            <a:headEnd/>
            <a:tailEnd/>
          </a:ln>
        </p:spPr>
        <p:txBody>
          <a:bodyPr>
            <a:spAutoFit/>
          </a:bodyPr>
          <a:lstStyle/>
          <a:p>
            <a:r>
              <a:rPr lang="zh-CN" sz="2000" b="1">
                <a:latin typeface="Times New Roman" pitchFamily="18" charset="0"/>
              </a:rPr>
              <a:t>补码右移</a:t>
            </a:r>
          </a:p>
        </p:txBody>
      </p:sp>
      <p:sp>
        <p:nvSpPr>
          <p:cNvPr id="101" name="Text Box 101"/>
          <p:cNvSpPr txBox="1">
            <a:spLocks noChangeArrowheads="1"/>
          </p:cNvSpPr>
          <p:nvPr/>
        </p:nvSpPr>
        <p:spPr bwMode="auto">
          <a:xfrm>
            <a:off x="755650" y="1538312"/>
            <a:ext cx="539750" cy="457200"/>
          </a:xfrm>
          <a:prstGeom prst="rect">
            <a:avLst/>
          </a:prstGeom>
          <a:noFill/>
          <a:ln w="9525">
            <a:noFill/>
            <a:miter lim="800000"/>
            <a:headEnd/>
            <a:tailEnd/>
          </a:ln>
        </p:spPr>
        <p:txBody>
          <a:bodyPr>
            <a:spAutoFit/>
          </a:bodyPr>
          <a:lstStyle/>
          <a:p>
            <a:pPr>
              <a:spcBef>
                <a:spcPct val="50000"/>
              </a:spcBef>
            </a:pPr>
            <a:r>
              <a:rPr lang="zh-CN" altLang="zh-CN" sz="2400" b="1">
                <a:latin typeface="宋体" charset="-122"/>
              </a:rPr>
              <a:t>+</a:t>
            </a:r>
          </a:p>
        </p:txBody>
      </p:sp>
      <p:sp>
        <p:nvSpPr>
          <p:cNvPr id="102" name="Text Box 102"/>
          <p:cNvSpPr txBox="1">
            <a:spLocks noChangeArrowheads="1"/>
          </p:cNvSpPr>
          <p:nvPr/>
        </p:nvSpPr>
        <p:spPr bwMode="auto">
          <a:xfrm>
            <a:off x="755650" y="2690837"/>
            <a:ext cx="539750" cy="457200"/>
          </a:xfrm>
          <a:prstGeom prst="rect">
            <a:avLst/>
          </a:prstGeom>
          <a:noFill/>
          <a:ln w="9525">
            <a:noFill/>
            <a:miter lim="800000"/>
            <a:headEnd/>
            <a:tailEnd/>
          </a:ln>
        </p:spPr>
        <p:txBody>
          <a:bodyPr>
            <a:spAutoFit/>
          </a:bodyPr>
          <a:lstStyle/>
          <a:p>
            <a:pPr>
              <a:spcBef>
                <a:spcPct val="50000"/>
              </a:spcBef>
            </a:pPr>
            <a:r>
              <a:rPr lang="zh-CN" altLang="zh-CN" sz="2400" b="1">
                <a:latin typeface="宋体" charset="-122"/>
              </a:rPr>
              <a:t>+</a:t>
            </a:r>
          </a:p>
        </p:txBody>
      </p:sp>
      <p:sp>
        <p:nvSpPr>
          <p:cNvPr id="103" name="Text Box 103"/>
          <p:cNvSpPr txBox="1">
            <a:spLocks noChangeArrowheads="1"/>
          </p:cNvSpPr>
          <p:nvPr/>
        </p:nvSpPr>
        <p:spPr bwMode="auto">
          <a:xfrm>
            <a:off x="755650" y="3724300"/>
            <a:ext cx="539750" cy="457200"/>
          </a:xfrm>
          <a:prstGeom prst="rect">
            <a:avLst/>
          </a:prstGeom>
          <a:noFill/>
          <a:ln w="9525">
            <a:noFill/>
            <a:miter lim="800000"/>
            <a:headEnd/>
            <a:tailEnd/>
          </a:ln>
        </p:spPr>
        <p:txBody>
          <a:bodyPr>
            <a:spAutoFit/>
          </a:bodyPr>
          <a:lstStyle/>
          <a:p>
            <a:pPr>
              <a:spcBef>
                <a:spcPct val="50000"/>
              </a:spcBef>
            </a:pPr>
            <a:r>
              <a:rPr lang="zh-CN" altLang="zh-CN" sz="2400" b="1">
                <a:latin typeface="宋体" charset="-122"/>
              </a:rPr>
              <a:t>+</a:t>
            </a:r>
          </a:p>
        </p:txBody>
      </p:sp>
      <p:sp>
        <p:nvSpPr>
          <p:cNvPr id="104" name="Text Box 104"/>
          <p:cNvSpPr txBox="1">
            <a:spLocks noChangeArrowheads="1"/>
          </p:cNvSpPr>
          <p:nvPr/>
        </p:nvSpPr>
        <p:spPr bwMode="auto">
          <a:xfrm>
            <a:off x="755650" y="4875237"/>
            <a:ext cx="539750" cy="457200"/>
          </a:xfrm>
          <a:prstGeom prst="rect">
            <a:avLst/>
          </a:prstGeom>
          <a:noFill/>
          <a:ln w="9525">
            <a:noFill/>
            <a:miter lim="800000"/>
            <a:headEnd/>
            <a:tailEnd/>
          </a:ln>
        </p:spPr>
        <p:txBody>
          <a:bodyPr>
            <a:spAutoFit/>
          </a:bodyPr>
          <a:lstStyle/>
          <a:p>
            <a:pPr>
              <a:spcBef>
                <a:spcPct val="50000"/>
              </a:spcBef>
            </a:pPr>
            <a:r>
              <a:rPr lang="zh-CN" altLang="zh-CN" sz="2400" b="1">
                <a:latin typeface="宋体" charset="-122"/>
              </a:rPr>
              <a:t>+</a:t>
            </a:r>
          </a:p>
        </p:txBody>
      </p:sp>
      <p:sp>
        <p:nvSpPr>
          <p:cNvPr id="105" name="Text Box 105"/>
          <p:cNvSpPr txBox="1">
            <a:spLocks noChangeArrowheads="1"/>
          </p:cNvSpPr>
          <p:nvPr/>
        </p:nvSpPr>
        <p:spPr bwMode="auto">
          <a:xfrm>
            <a:off x="755650" y="5956325"/>
            <a:ext cx="539750" cy="457200"/>
          </a:xfrm>
          <a:prstGeom prst="rect">
            <a:avLst/>
          </a:prstGeom>
          <a:noFill/>
          <a:ln w="9525">
            <a:noFill/>
            <a:miter lim="800000"/>
            <a:headEnd/>
            <a:tailEnd/>
          </a:ln>
        </p:spPr>
        <p:txBody>
          <a:bodyPr>
            <a:spAutoFit/>
          </a:bodyPr>
          <a:lstStyle/>
          <a:p>
            <a:pPr>
              <a:spcBef>
                <a:spcPct val="50000"/>
              </a:spcBef>
            </a:pPr>
            <a:r>
              <a:rPr lang="zh-CN" altLang="zh-CN" sz="2400" b="1">
                <a:latin typeface="宋体" charset="-122"/>
              </a:rPr>
              <a:t>+</a:t>
            </a:r>
          </a:p>
        </p:txBody>
      </p:sp>
      <p:sp>
        <p:nvSpPr>
          <p:cNvPr id="106" name="TextBox 105"/>
          <p:cNvSpPr txBox="1"/>
          <p:nvPr/>
        </p:nvSpPr>
        <p:spPr>
          <a:xfrm>
            <a:off x="4572000" y="48260"/>
            <a:ext cx="2643206" cy="523220"/>
          </a:xfrm>
          <a:prstGeom prst="rect">
            <a:avLst/>
          </a:prstGeom>
          <a:noFill/>
        </p:spPr>
        <p:txBody>
          <a:bodyPr wrap="square" rtlCol="0">
            <a:spAutoFit/>
          </a:bodyPr>
          <a:lstStyle/>
          <a:p>
            <a:r>
              <a:rPr lang="zh-CN" altLang="en-US" sz="2800" b="1" dirty="0" smtClean="0">
                <a:solidFill>
                  <a:srgbClr val="C00000"/>
                </a:solidFill>
              </a:rPr>
              <a:t>补码乘法实例</a:t>
            </a:r>
            <a:endParaRPr lang="zh-CN" altLang="en-US" sz="28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linds(horizontal)">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linds(horizontal)">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slide(fromTop)">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slide(fromTop)">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linds(horizontal)">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1"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slide(fromTop)">
                                      <p:cBhvr>
                                        <p:cTn id="57" dur="500"/>
                                        <p:tgtEl>
                                          <p:spTgt spid="35"/>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37" fill="hold"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barn(outVertical)">
                                      <p:cBhvr>
                                        <p:cTn id="62" dur="500"/>
                                        <p:tgtEl>
                                          <p:spTgt spid="3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blinds(horizontal)">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blinds(horizontal)">
                                      <p:cBhvr>
                                        <p:cTn id="72" dur="500"/>
                                        <p:tgtEl>
                                          <p:spTgt spid="6"/>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01"/>
                                        </p:tgtEl>
                                        <p:attrNameLst>
                                          <p:attrName>style.visibility</p:attrName>
                                        </p:attrNameLst>
                                      </p:cBhvr>
                                      <p:to>
                                        <p:strVal val="visible"/>
                                      </p:to>
                                    </p:set>
                                    <p:animEffect transition="in" filter="blinds(horizontal)">
                                      <p:cBhvr>
                                        <p:cTn id="75" dur="500"/>
                                        <p:tgtEl>
                                          <p:spTgt spid="101"/>
                                        </p:tgtEl>
                                      </p:cBhvr>
                                    </p:animEffect>
                                  </p:childTnLst>
                                </p:cTn>
                              </p:par>
                            </p:childTnLst>
                          </p:cTn>
                        </p:par>
                        <p:par>
                          <p:cTn id="76" fill="hold">
                            <p:stCondLst>
                              <p:cond delay="500"/>
                            </p:stCondLst>
                            <p:childTnLst>
                              <p:par>
                                <p:cTn id="77" presetID="12" presetClass="entr" presetSubtype="8" fill="hold" grpId="0"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slide(fromLeft)">
                                      <p:cBhvr>
                                        <p:cTn id="79" dur="500"/>
                                        <p:tgtEl>
                                          <p:spTgt spid="32"/>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blinds(horizontal)">
                                      <p:cBhvr>
                                        <p:cTn id="84" dur="500"/>
                                        <p:tgtEl>
                                          <p:spTgt spid="7"/>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blinds(horizontal)">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96"/>
                                        </p:tgtEl>
                                        <p:attrNameLst>
                                          <p:attrName>style.visibility</p:attrName>
                                        </p:attrNameLst>
                                      </p:cBhvr>
                                      <p:to>
                                        <p:strVal val="visible"/>
                                      </p:to>
                                    </p:set>
                                    <p:animEffect transition="in" filter="blinds(horizontal)">
                                      <p:cBhvr>
                                        <p:cTn id="94" dur="500"/>
                                        <p:tgtEl>
                                          <p:spTgt spid="96"/>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37" fill="hold" nodeType="clickEffect">
                                  <p:stCondLst>
                                    <p:cond delay="0"/>
                                  </p:stCondLst>
                                  <p:childTnLst>
                                    <p:set>
                                      <p:cBhvr>
                                        <p:cTn id="98" dur="1" fill="hold">
                                          <p:stCondLst>
                                            <p:cond delay="0"/>
                                          </p:stCondLst>
                                        </p:cTn>
                                        <p:tgtEl>
                                          <p:spTgt spid="81"/>
                                        </p:tgtEl>
                                        <p:attrNameLst>
                                          <p:attrName>style.visibility</p:attrName>
                                        </p:attrNameLst>
                                      </p:cBhvr>
                                      <p:to>
                                        <p:strVal val="visible"/>
                                      </p:to>
                                    </p:set>
                                    <p:animEffect transition="in" filter="barn(outVertical)">
                                      <p:cBhvr>
                                        <p:cTn id="99" dur="500"/>
                                        <p:tgtEl>
                                          <p:spTgt spid="81"/>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50"/>
                                        </p:tgtEl>
                                        <p:attrNameLst>
                                          <p:attrName>style.visibility</p:attrName>
                                        </p:attrNameLst>
                                      </p:cBhvr>
                                      <p:to>
                                        <p:strVal val="visible"/>
                                      </p:to>
                                    </p:set>
                                    <p:animEffect transition="in" filter="blinds(horizontal)">
                                      <p:cBhvr>
                                        <p:cTn id="104" dur="500"/>
                                        <p:tgtEl>
                                          <p:spTgt spid="50"/>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8"/>
                                        </p:tgtEl>
                                        <p:attrNameLst>
                                          <p:attrName>style.visibility</p:attrName>
                                        </p:attrNameLst>
                                      </p:cBhvr>
                                      <p:to>
                                        <p:strVal val="visible"/>
                                      </p:to>
                                    </p:set>
                                    <p:animEffect transition="in" filter="blinds(horizontal)">
                                      <p:cBhvr>
                                        <p:cTn id="109" dur="500"/>
                                        <p:tgtEl>
                                          <p:spTgt spid="8"/>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102"/>
                                        </p:tgtEl>
                                        <p:attrNameLst>
                                          <p:attrName>style.visibility</p:attrName>
                                        </p:attrNameLst>
                                      </p:cBhvr>
                                      <p:to>
                                        <p:strVal val="visible"/>
                                      </p:to>
                                    </p:set>
                                    <p:animEffect transition="in" filter="blinds(horizontal)">
                                      <p:cBhvr>
                                        <p:cTn id="112" dur="500"/>
                                        <p:tgtEl>
                                          <p:spTgt spid="102"/>
                                        </p:tgtEl>
                                      </p:cBhvr>
                                    </p:animEffect>
                                  </p:childTnLst>
                                </p:cTn>
                              </p:par>
                            </p:childTnLst>
                          </p:cTn>
                        </p:par>
                        <p:par>
                          <p:cTn id="113" fill="hold">
                            <p:stCondLst>
                              <p:cond delay="500"/>
                            </p:stCondLst>
                            <p:childTnLst>
                              <p:par>
                                <p:cTn id="114" presetID="12" presetClass="entr" presetSubtype="8" fill="hold" grpId="0" nodeType="afterEffect">
                                  <p:stCondLst>
                                    <p:cond delay="0"/>
                                  </p:stCondLst>
                                  <p:childTnLst>
                                    <p:set>
                                      <p:cBhvr>
                                        <p:cTn id="115" dur="1" fill="hold">
                                          <p:stCondLst>
                                            <p:cond delay="0"/>
                                          </p:stCondLst>
                                        </p:cTn>
                                        <p:tgtEl>
                                          <p:spTgt spid="37"/>
                                        </p:tgtEl>
                                        <p:attrNameLst>
                                          <p:attrName>style.visibility</p:attrName>
                                        </p:attrNameLst>
                                      </p:cBhvr>
                                      <p:to>
                                        <p:strVal val="visible"/>
                                      </p:to>
                                    </p:set>
                                    <p:animEffect transition="in" filter="slide(fromLeft)">
                                      <p:cBhvr>
                                        <p:cTn id="116" dur="500"/>
                                        <p:tgtEl>
                                          <p:spTgt spid="37"/>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nodeType="click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blinds(horizontal)">
                                      <p:cBhvr>
                                        <p:cTn id="121" dur="500"/>
                                        <p:tgtEl>
                                          <p:spTgt spid="17"/>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nodeType="clickEffect">
                                  <p:stCondLst>
                                    <p:cond delay="0"/>
                                  </p:stCondLst>
                                  <p:childTnLst>
                                    <p:set>
                                      <p:cBhvr>
                                        <p:cTn id="125" dur="1" fill="hold">
                                          <p:stCondLst>
                                            <p:cond delay="0"/>
                                          </p:stCondLst>
                                        </p:cTn>
                                        <p:tgtEl>
                                          <p:spTgt spid="51"/>
                                        </p:tgtEl>
                                        <p:attrNameLst>
                                          <p:attrName>style.visibility</p:attrName>
                                        </p:attrNameLst>
                                      </p:cBhvr>
                                      <p:to>
                                        <p:strVal val="visible"/>
                                      </p:to>
                                    </p:set>
                                    <p:animEffect transition="in" filter="blinds(horizontal)">
                                      <p:cBhvr>
                                        <p:cTn id="126" dur="500"/>
                                        <p:tgtEl>
                                          <p:spTgt spid="51"/>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97"/>
                                        </p:tgtEl>
                                        <p:attrNameLst>
                                          <p:attrName>style.visibility</p:attrName>
                                        </p:attrNameLst>
                                      </p:cBhvr>
                                      <p:to>
                                        <p:strVal val="visible"/>
                                      </p:to>
                                    </p:set>
                                    <p:animEffect transition="in" filter="blinds(horizontal)">
                                      <p:cBhvr>
                                        <p:cTn id="131" dur="500"/>
                                        <p:tgtEl>
                                          <p:spTgt spid="97"/>
                                        </p:tgtEl>
                                      </p:cBhvr>
                                    </p:animEffect>
                                  </p:childTnLst>
                                </p:cTn>
                              </p:par>
                            </p:childTnLst>
                          </p:cTn>
                        </p:par>
                      </p:childTnLst>
                    </p:cTn>
                  </p:par>
                  <p:par>
                    <p:cTn id="132" fill="hold">
                      <p:stCondLst>
                        <p:cond delay="indefinite"/>
                      </p:stCondLst>
                      <p:childTnLst>
                        <p:par>
                          <p:cTn id="133" fill="hold">
                            <p:stCondLst>
                              <p:cond delay="0"/>
                            </p:stCondLst>
                            <p:childTnLst>
                              <p:par>
                                <p:cTn id="134" presetID="16" presetClass="entr" presetSubtype="37" fill="hold" nodeType="clickEffect">
                                  <p:stCondLst>
                                    <p:cond delay="0"/>
                                  </p:stCondLst>
                                  <p:childTnLst>
                                    <p:set>
                                      <p:cBhvr>
                                        <p:cTn id="135" dur="1" fill="hold">
                                          <p:stCondLst>
                                            <p:cond delay="0"/>
                                          </p:stCondLst>
                                        </p:cTn>
                                        <p:tgtEl>
                                          <p:spTgt spid="84"/>
                                        </p:tgtEl>
                                        <p:attrNameLst>
                                          <p:attrName>style.visibility</p:attrName>
                                        </p:attrNameLst>
                                      </p:cBhvr>
                                      <p:to>
                                        <p:strVal val="visible"/>
                                      </p:to>
                                    </p:set>
                                    <p:animEffect transition="in" filter="barn(outVertical)">
                                      <p:cBhvr>
                                        <p:cTn id="136" dur="500"/>
                                        <p:tgtEl>
                                          <p:spTgt spid="84"/>
                                        </p:tgtEl>
                                      </p:cBhvr>
                                    </p:animEffect>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grpId="0" nodeType="clickEffect">
                                  <p:stCondLst>
                                    <p:cond delay="0"/>
                                  </p:stCondLst>
                                  <p:childTnLst>
                                    <p:set>
                                      <p:cBhvr>
                                        <p:cTn id="140" dur="1" fill="hold">
                                          <p:stCondLst>
                                            <p:cond delay="0"/>
                                          </p:stCondLst>
                                        </p:cTn>
                                        <p:tgtEl>
                                          <p:spTgt spid="60"/>
                                        </p:tgtEl>
                                        <p:attrNameLst>
                                          <p:attrName>style.visibility</p:attrName>
                                        </p:attrNameLst>
                                      </p:cBhvr>
                                      <p:to>
                                        <p:strVal val="visible"/>
                                      </p:to>
                                    </p:set>
                                    <p:animEffect transition="in" filter="blinds(horizontal)">
                                      <p:cBhvr>
                                        <p:cTn id="141" dur="500"/>
                                        <p:tgtEl>
                                          <p:spTgt spid="60"/>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9"/>
                                        </p:tgtEl>
                                        <p:attrNameLst>
                                          <p:attrName>style.visibility</p:attrName>
                                        </p:attrNameLst>
                                      </p:cBhvr>
                                      <p:to>
                                        <p:strVal val="visible"/>
                                      </p:to>
                                    </p:set>
                                    <p:animEffect transition="in" filter="blinds(horizontal)">
                                      <p:cBhvr>
                                        <p:cTn id="146" dur="500"/>
                                        <p:tgtEl>
                                          <p:spTgt spid="9"/>
                                        </p:tgtEl>
                                      </p:cBhvr>
                                    </p:animEffect>
                                  </p:childTnLst>
                                </p:cTn>
                              </p:par>
                              <p:par>
                                <p:cTn id="147" presetID="3" presetClass="entr" presetSubtype="10" fill="hold" grpId="0" nodeType="withEffect">
                                  <p:stCondLst>
                                    <p:cond delay="0"/>
                                  </p:stCondLst>
                                  <p:childTnLst>
                                    <p:set>
                                      <p:cBhvr>
                                        <p:cTn id="148" dur="1" fill="hold">
                                          <p:stCondLst>
                                            <p:cond delay="0"/>
                                          </p:stCondLst>
                                        </p:cTn>
                                        <p:tgtEl>
                                          <p:spTgt spid="103"/>
                                        </p:tgtEl>
                                        <p:attrNameLst>
                                          <p:attrName>style.visibility</p:attrName>
                                        </p:attrNameLst>
                                      </p:cBhvr>
                                      <p:to>
                                        <p:strVal val="visible"/>
                                      </p:to>
                                    </p:set>
                                    <p:animEffect transition="in" filter="blinds(horizontal)">
                                      <p:cBhvr>
                                        <p:cTn id="149" dur="500"/>
                                        <p:tgtEl>
                                          <p:spTgt spid="103"/>
                                        </p:tgtEl>
                                      </p:cBhvr>
                                    </p:animEffect>
                                  </p:childTnLst>
                                </p:cTn>
                              </p:par>
                            </p:childTnLst>
                          </p:cTn>
                        </p:par>
                        <p:par>
                          <p:cTn id="150" fill="hold">
                            <p:stCondLst>
                              <p:cond delay="500"/>
                            </p:stCondLst>
                            <p:childTnLst>
                              <p:par>
                                <p:cTn id="151" presetID="12" presetClass="entr" presetSubtype="8" fill="hold" grpId="0" nodeType="afterEffect">
                                  <p:stCondLst>
                                    <p:cond delay="0"/>
                                  </p:stCondLst>
                                  <p:childTnLst>
                                    <p:set>
                                      <p:cBhvr>
                                        <p:cTn id="152" dur="1" fill="hold">
                                          <p:stCondLst>
                                            <p:cond delay="0"/>
                                          </p:stCondLst>
                                        </p:cTn>
                                        <p:tgtEl>
                                          <p:spTgt spid="12"/>
                                        </p:tgtEl>
                                        <p:attrNameLst>
                                          <p:attrName>style.visibility</p:attrName>
                                        </p:attrNameLst>
                                      </p:cBhvr>
                                      <p:to>
                                        <p:strVal val="visible"/>
                                      </p:to>
                                    </p:set>
                                    <p:animEffect transition="in" filter="slide(fromLeft)">
                                      <p:cBhvr>
                                        <p:cTn id="153" dur="500"/>
                                        <p:tgtEl>
                                          <p:spTgt spid="12"/>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nodeType="clickEffect">
                                  <p:stCondLst>
                                    <p:cond delay="0"/>
                                  </p:stCondLst>
                                  <p:childTnLst>
                                    <p:set>
                                      <p:cBhvr>
                                        <p:cTn id="157" dur="1" fill="hold">
                                          <p:stCondLst>
                                            <p:cond delay="0"/>
                                          </p:stCondLst>
                                        </p:cTn>
                                        <p:tgtEl>
                                          <p:spTgt spid="20"/>
                                        </p:tgtEl>
                                        <p:attrNameLst>
                                          <p:attrName>style.visibility</p:attrName>
                                        </p:attrNameLst>
                                      </p:cBhvr>
                                      <p:to>
                                        <p:strVal val="visible"/>
                                      </p:to>
                                    </p:set>
                                    <p:animEffect transition="in" filter="blinds(horizontal)">
                                      <p:cBhvr>
                                        <p:cTn id="158" dur="500"/>
                                        <p:tgtEl>
                                          <p:spTgt spid="20"/>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nodeType="clickEffect">
                                  <p:stCondLst>
                                    <p:cond delay="0"/>
                                  </p:stCondLst>
                                  <p:childTnLst>
                                    <p:set>
                                      <p:cBhvr>
                                        <p:cTn id="162" dur="1" fill="hold">
                                          <p:stCondLst>
                                            <p:cond delay="0"/>
                                          </p:stCondLst>
                                        </p:cTn>
                                        <p:tgtEl>
                                          <p:spTgt spid="61"/>
                                        </p:tgtEl>
                                        <p:attrNameLst>
                                          <p:attrName>style.visibility</p:attrName>
                                        </p:attrNameLst>
                                      </p:cBhvr>
                                      <p:to>
                                        <p:strVal val="visible"/>
                                      </p:to>
                                    </p:set>
                                    <p:animEffect transition="in" filter="blinds(horizontal)">
                                      <p:cBhvr>
                                        <p:cTn id="163" dur="500"/>
                                        <p:tgtEl>
                                          <p:spTgt spid="61"/>
                                        </p:tgtEl>
                                      </p:cBhvr>
                                    </p:animEffect>
                                  </p:childTnLst>
                                </p:cTn>
                              </p:par>
                            </p:childTnLst>
                          </p:cTn>
                        </p:par>
                      </p:childTnLst>
                    </p:cTn>
                  </p:par>
                  <p:par>
                    <p:cTn id="164" fill="hold">
                      <p:stCondLst>
                        <p:cond delay="indefinite"/>
                      </p:stCondLst>
                      <p:childTnLst>
                        <p:par>
                          <p:cTn id="165" fill="hold">
                            <p:stCondLst>
                              <p:cond delay="0"/>
                            </p:stCondLst>
                            <p:childTnLst>
                              <p:par>
                                <p:cTn id="166" presetID="3" presetClass="entr" presetSubtype="10" fill="hold" grpId="0" nodeType="clickEffect">
                                  <p:stCondLst>
                                    <p:cond delay="0"/>
                                  </p:stCondLst>
                                  <p:childTnLst>
                                    <p:set>
                                      <p:cBhvr>
                                        <p:cTn id="167" dur="1" fill="hold">
                                          <p:stCondLst>
                                            <p:cond delay="0"/>
                                          </p:stCondLst>
                                        </p:cTn>
                                        <p:tgtEl>
                                          <p:spTgt spid="98"/>
                                        </p:tgtEl>
                                        <p:attrNameLst>
                                          <p:attrName>style.visibility</p:attrName>
                                        </p:attrNameLst>
                                      </p:cBhvr>
                                      <p:to>
                                        <p:strVal val="visible"/>
                                      </p:to>
                                    </p:set>
                                    <p:animEffect transition="in" filter="blinds(horizontal)">
                                      <p:cBhvr>
                                        <p:cTn id="168" dur="500"/>
                                        <p:tgtEl>
                                          <p:spTgt spid="98"/>
                                        </p:tgtEl>
                                      </p:cBhvr>
                                    </p:animEffect>
                                  </p:childTnLst>
                                </p:cTn>
                              </p:par>
                            </p:childTnLst>
                          </p:cTn>
                        </p:par>
                      </p:childTnLst>
                    </p:cTn>
                  </p:par>
                  <p:par>
                    <p:cTn id="169" fill="hold">
                      <p:stCondLst>
                        <p:cond delay="indefinite"/>
                      </p:stCondLst>
                      <p:childTnLst>
                        <p:par>
                          <p:cTn id="170" fill="hold">
                            <p:stCondLst>
                              <p:cond delay="0"/>
                            </p:stCondLst>
                            <p:childTnLst>
                              <p:par>
                                <p:cTn id="171" presetID="16" presetClass="entr" presetSubtype="37" fill="hold" nodeType="clickEffect">
                                  <p:stCondLst>
                                    <p:cond delay="0"/>
                                  </p:stCondLst>
                                  <p:childTnLst>
                                    <p:set>
                                      <p:cBhvr>
                                        <p:cTn id="172" dur="1" fill="hold">
                                          <p:stCondLst>
                                            <p:cond delay="0"/>
                                          </p:stCondLst>
                                        </p:cTn>
                                        <p:tgtEl>
                                          <p:spTgt spid="87"/>
                                        </p:tgtEl>
                                        <p:attrNameLst>
                                          <p:attrName>style.visibility</p:attrName>
                                        </p:attrNameLst>
                                      </p:cBhvr>
                                      <p:to>
                                        <p:strVal val="visible"/>
                                      </p:to>
                                    </p:set>
                                    <p:animEffect transition="in" filter="barn(outVertical)">
                                      <p:cBhvr>
                                        <p:cTn id="173" dur="500"/>
                                        <p:tgtEl>
                                          <p:spTgt spid="87"/>
                                        </p:tgtEl>
                                      </p:cBhvr>
                                    </p:animEffec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grpId="0" nodeType="clickEffect">
                                  <p:stCondLst>
                                    <p:cond delay="0"/>
                                  </p:stCondLst>
                                  <p:childTnLst>
                                    <p:set>
                                      <p:cBhvr>
                                        <p:cTn id="177" dur="1" fill="hold">
                                          <p:stCondLst>
                                            <p:cond delay="0"/>
                                          </p:stCondLst>
                                        </p:cTn>
                                        <p:tgtEl>
                                          <p:spTgt spid="80"/>
                                        </p:tgtEl>
                                        <p:attrNameLst>
                                          <p:attrName>style.visibility</p:attrName>
                                        </p:attrNameLst>
                                      </p:cBhvr>
                                      <p:to>
                                        <p:strVal val="visible"/>
                                      </p:to>
                                    </p:set>
                                    <p:animEffect transition="in" filter="blinds(horizontal)">
                                      <p:cBhvr>
                                        <p:cTn id="178" dur="500"/>
                                        <p:tgtEl>
                                          <p:spTgt spid="80"/>
                                        </p:tgtEl>
                                      </p:cBhvr>
                                    </p:animEffect>
                                  </p:childTnLst>
                                </p:cTn>
                              </p:par>
                            </p:childTnLst>
                          </p:cTn>
                        </p:par>
                      </p:childTnLst>
                    </p:cTn>
                  </p:par>
                  <p:par>
                    <p:cTn id="179" fill="hold">
                      <p:stCondLst>
                        <p:cond delay="indefinite"/>
                      </p:stCondLst>
                      <p:childTnLst>
                        <p:par>
                          <p:cTn id="180" fill="hold">
                            <p:stCondLst>
                              <p:cond delay="0"/>
                            </p:stCondLst>
                            <p:childTnLst>
                              <p:par>
                                <p:cTn id="181" presetID="3" presetClass="entr" presetSubtype="10" fill="hold" grpId="0" nodeType="clickEffect">
                                  <p:stCondLst>
                                    <p:cond delay="0"/>
                                  </p:stCondLst>
                                  <p:childTnLst>
                                    <p:set>
                                      <p:cBhvr>
                                        <p:cTn id="182" dur="1" fill="hold">
                                          <p:stCondLst>
                                            <p:cond delay="0"/>
                                          </p:stCondLst>
                                        </p:cTn>
                                        <p:tgtEl>
                                          <p:spTgt spid="10"/>
                                        </p:tgtEl>
                                        <p:attrNameLst>
                                          <p:attrName>style.visibility</p:attrName>
                                        </p:attrNameLst>
                                      </p:cBhvr>
                                      <p:to>
                                        <p:strVal val="visible"/>
                                      </p:to>
                                    </p:set>
                                    <p:animEffect transition="in" filter="blinds(horizontal)">
                                      <p:cBhvr>
                                        <p:cTn id="183" dur="500"/>
                                        <p:tgtEl>
                                          <p:spTgt spid="10"/>
                                        </p:tgtEl>
                                      </p:cBhvr>
                                    </p:animEffect>
                                  </p:childTnLst>
                                </p:cTn>
                              </p:par>
                              <p:par>
                                <p:cTn id="184" presetID="3" presetClass="entr" presetSubtype="10" fill="hold" grpId="0" nodeType="withEffect">
                                  <p:stCondLst>
                                    <p:cond delay="0"/>
                                  </p:stCondLst>
                                  <p:childTnLst>
                                    <p:set>
                                      <p:cBhvr>
                                        <p:cTn id="185" dur="1" fill="hold">
                                          <p:stCondLst>
                                            <p:cond delay="0"/>
                                          </p:stCondLst>
                                        </p:cTn>
                                        <p:tgtEl>
                                          <p:spTgt spid="104"/>
                                        </p:tgtEl>
                                        <p:attrNameLst>
                                          <p:attrName>style.visibility</p:attrName>
                                        </p:attrNameLst>
                                      </p:cBhvr>
                                      <p:to>
                                        <p:strVal val="visible"/>
                                      </p:to>
                                    </p:set>
                                    <p:animEffect transition="in" filter="blinds(horizontal)">
                                      <p:cBhvr>
                                        <p:cTn id="186" dur="500"/>
                                        <p:tgtEl>
                                          <p:spTgt spid="104"/>
                                        </p:tgtEl>
                                      </p:cBhvr>
                                    </p:animEffect>
                                  </p:childTnLst>
                                </p:cTn>
                              </p:par>
                            </p:childTnLst>
                          </p:cTn>
                        </p:par>
                        <p:par>
                          <p:cTn id="187" fill="hold">
                            <p:stCondLst>
                              <p:cond delay="500"/>
                            </p:stCondLst>
                            <p:childTnLst>
                              <p:par>
                                <p:cTn id="188" presetID="12" presetClass="entr" presetSubtype="8" fill="hold" grpId="0" nodeType="afterEffect">
                                  <p:stCondLst>
                                    <p:cond delay="0"/>
                                  </p:stCondLst>
                                  <p:childTnLst>
                                    <p:set>
                                      <p:cBhvr>
                                        <p:cTn id="189" dur="1" fill="hold">
                                          <p:stCondLst>
                                            <p:cond delay="0"/>
                                          </p:stCondLst>
                                        </p:cTn>
                                        <p:tgtEl>
                                          <p:spTgt spid="13"/>
                                        </p:tgtEl>
                                        <p:attrNameLst>
                                          <p:attrName>style.visibility</p:attrName>
                                        </p:attrNameLst>
                                      </p:cBhvr>
                                      <p:to>
                                        <p:strVal val="visible"/>
                                      </p:to>
                                    </p:set>
                                    <p:animEffect transition="in" filter="slide(fromLeft)">
                                      <p:cBhvr>
                                        <p:cTn id="190" dur="500"/>
                                        <p:tgtEl>
                                          <p:spTgt spid="13"/>
                                        </p:tgtEl>
                                      </p:cBhvr>
                                    </p:animEffect>
                                  </p:childTnLst>
                                </p:cTn>
                              </p:par>
                            </p:childTnLst>
                          </p:cTn>
                        </p:par>
                      </p:childTnLst>
                    </p:cTn>
                  </p:par>
                  <p:par>
                    <p:cTn id="191" fill="hold">
                      <p:stCondLst>
                        <p:cond delay="indefinite"/>
                      </p:stCondLst>
                      <p:childTnLst>
                        <p:par>
                          <p:cTn id="192" fill="hold">
                            <p:stCondLst>
                              <p:cond delay="0"/>
                            </p:stCondLst>
                            <p:childTnLst>
                              <p:par>
                                <p:cTn id="193" presetID="3" presetClass="entr" presetSubtype="10" fill="hold" nodeType="clickEffect">
                                  <p:stCondLst>
                                    <p:cond delay="0"/>
                                  </p:stCondLst>
                                  <p:childTnLst>
                                    <p:set>
                                      <p:cBhvr>
                                        <p:cTn id="194" dur="1" fill="hold">
                                          <p:stCondLst>
                                            <p:cond delay="0"/>
                                          </p:stCondLst>
                                        </p:cTn>
                                        <p:tgtEl>
                                          <p:spTgt spid="23"/>
                                        </p:tgtEl>
                                        <p:attrNameLst>
                                          <p:attrName>style.visibility</p:attrName>
                                        </p:attrNameLst>
                                      </p:cBhvr>
                                      <p:to>
                                        <p:strVal val="visible"/>
                                      </p:to>
                                    </p:set>
                                    <p:animEffect transition="in" filter="blinds(horizontal)">
                                      <p:cBhvr>
                                        <p:cTn id="195" dur="500"/>
                                        <p:tgtEl>
                                          <p:spTgt spid="23"/>
                                        </p:tgtEl>
                                      </p:cBhvr>
                                    </p:animEffect>
                                  </p:childTnLst>
                                </p:cTn>
                              </p:par>
                            </p:childTnLst>
                          </p:cTn>
                        </p:par>
                      </p:childTnLst>
                    </p:cTn>
                  </p:par>
                  <p:par>
                    <p:cTn id="196" fill="hold">
                      <p:stCondLst>
                        <p:cond delay="indefinite"/>
                      </p:stCondLst>
                      <p:childTnLst>
                        <p:par>
                          <p:cTn id="197" fill="hold">
                            <p:stCondLst>
                              <p:cond delay="0"/>
                            </p:stCondLst>
                            <p:childTnLst>
                              <p:par>
                                <p:cTn id="198" presetID="3" presetClass="entr" presetSubtype="10" fill="hold" nodeType="clickEffect">
                                  <p:stCondLst>
                                    <p:cond delay="0"/>
                                  </p:stCondLst>
                                  <p:childTnLst>
                                    <p:set>
                                      <p:cBhvr>
                                        <p:cTn id="199" dur="1" fill="hold">
                                          <p:stCondLst>
                                            <p:cond delay="0"/>
                                          </p:stCondLst>
                                        </p:cTn>
                                        <p:tgtEl>
                                          <p:spTgt spid="70"/>
                                        </p:tgtEl>
                                        <p:attrNameLst>
                                          <p:attrName>style.visibility</p:attrName>
                                        </p:attrNameLst>
                                      </p:cBhvr>
                                      <p:to>
                                        <p:strVal val="visible"/>
                                      </p:to>
                                    </p:set>
                                    <p:animEffect transition="in" filter="blinds(horizontal)">
                                      <p:cBhvr>
                                        <p:cTn id="200" dur="500"/>
                                        <p:tgtEl>
                                          <p:spTgt spid="70"/>
                                        </p:tgtEl>
                                      </p:cBhvr>
                                    </p:animEffect>
                                  </p:childTnLst>
                                </p:cTn>
                              </p:par>
                            </p:childTnLst>
                          </p:cTn>
                        </p:par>
                      </p:childTnLst>
                    </p:cTn>
                  </p:par>
                  <p:par>
                    <p:cTn id="201" fill="hold">
                      <p:stCondLst>
                        <p:cond delay="indefinite"/>
                      </p:stCondLst>
                      <p:childTnLst>
                        <p:par>
                          <p:cTn id="202" fill="hold">
                            <p:stCondLst>
                              <p:cond delay="0"/>
                            </p:stCondLst>
                            <p:childTnLst>
                              <p:par>
                                <p:cTn id="203" presetID="3" presetClass="entr" presetSubtype="10" fill="hold" grpId="0" nodeType="clickEffect">
                                  <p:stCondLst>
                                    <p:cond delay="0"/>
                                  </p:stCondLst>
                                  <p:childTnLst>
                                    <p:set>
                                      <p:cBhvr>
                                        <p:cTn id="204" dur="1" fill="hold">
                                          <p:stCondLst>
                                            <p:cond delay="0"/>
                                          </p:stCondLst>
                                        </p:cTn>
                                        <p:tgtEl>
                                          <p:spTgt spid="99"/>
                                        </p:tgtEl>
                                        <p:attrNameLst>
                                          <p:attrName>style.visibility</p:attrName>
                                        </p:attrNameLst>
                                      </p:cBhvr>
                                      <p:to>
                                        <p:strVal val="visible"/>
                                      </p:to>
                                    </p:set>
                                    <p:animEffect transition="in" filter="blinds(horizontal)">
                                      <p:cBhvr>
                                        <p:cTn id="205" dur="500"/>
                                        <p:tgtEl>
                                          <p:spTgt spid="99"/>
                                        </p:tgtEl>
                                      </p:cBhvr>
                                    </p:animEffect>
                                  </p:childTnLst>
                                </p:cTn>
                              </p:par>
                            </p:childTnLst>
                          </p:cTn>
                        </p:par>
                      </p:childTnLst>
                    </p:cTn>
                  </p:par>
                  <p:par>
                    <p:cTn id="206" fill="hold">
                      <p:stCondLst>
                        <p:cond delay="indefinite"/>
                      </p:stCondLst>
                      <p:childTnLst>
                        <p:par>
                          <p:cTn id="207" fill="hold">
                            <p:stCondLst>
                              <p:cond delay="0"/>
                            </p:stCondLst>
                            <p:childTnLst>
                              <p:par>
                                <p:cTn id="208" presetID="16" presetClass="entr" presetSubtype="37" fill="hold" nodeType="clickEffect">
                                  <p:stCondLst>
                                    <p:cond delay="0"/>
                                  </p:stCondLst>
                                  <p:childTnLst>
                                    <p:set>
                                      <p:cBhvr>
                                        <p:cTn id="209" dur="1" fill="hold">
                                          <p:stCondLst>
                                            <p:cond delay="0"/>
                                          </p:stCondLst>
                                        </p:cTn>
                                        <p:tgtEl>
                                          <p:spTgt spid="90"/>
                                        </p:tgtEl>
                                        <p:attrNameLst>
                                          <p:attrName>style.visibility</p:attrName>
                                        </p:attrNameLst>
                                      </p:cBhvr>
                                      <p:to>
                                        <p:strVal val="visible"/>
                                      </p:to>
                                    </p:set>
                                    <p:animEffect transition="in" filter="barn(outVertical)">
                                      <p:cBhvr>
                                        <p:cTn id="210" dur="500"/>
                                        <p:tgtEl>
                                          <p:spTgt spid="90"/>
                                        </p:tgtEl>
                                      </p:cBhvr>
                                    </p:animEffect>
                                  </p:childTnLst>
                                </p:cTn>
                              </p:par>
                            </p:childTnLst>
                          </p:cTn>
                        </p:par>
                      </p:childTnLst>
                    </p:cTn>
                  </p:par>
                  <p:par>
                    <p:cTn id="211" fill="hold">
                      <p:stCondLst>
                        <p:cond delay="indefinite"/>
                      </p:stCondLst>
                      <p:childTnLst>
                        <p:par>
                          <p:cTn id="212" fill="hold">
                            <p:stCondLst>
                              <p:cond delay="0"/>
                            </p:stCondLst>
                            <p:childTnLst>
                              <p:par>
                                <p:cTn id="213" presetID="3" presetClass="entr" presetSubtype="10" fill="hold" grpId="0" nodeType="clickEffect">
                                  <p:stCondLst>
                                    <p:cond delay="0"/>
                                  </p:stCondLst>
                                  <p:childTnLst>
                                    <p:set>
                                      <p:cBhvr>
                                        <p:cTn id="214" dur="1" fill="hold">
                                          <p:stCondLst>
                                            <p:cond delay="0"/>
                                          </p:stCondLst>
                                        </p:cTn>
                                        <p:tgtEl>
                                          <p:spTgt spid="79"/>
                                        </p:tgtEl>
                                        <p:attrNameLst>
                                          <p:attrName>style.visibility</p:attrName>
                                        </p:attrNameLst>
                                      </p:cBhvr>
                                      <p:to>
                                        <p:strVal val="visible"/>
                                      </p:to>
                                    </p:set>
                                    <p:animEffect transition="in" filter="blinds(horizontal)">
                                      <p:cBhvr>
                                        <p:cTn id="215" dur="500"/>
                                        <p:tgtEl>
                                          <p:spTgt spid="79"/>
                                        </p:tgtEl>
                                      </p:cBhvr>
                                    </p:animEffect>
                                  </p:childTnLst>
                                </p:cTn>
                              </p:par>
                            </p:childTnLst>
                          </p:cTn>
                        </p:par>
                      </p:childTnLst>
                    </p:cTn>
                  </p:par>
                  <p:par>
                    <p:cTn id="216" fill="hold">
                      <p:stCondLst>
                        <p:cond delay="indefinite"/>
                      </p:stCondLst>
                      <p:childTnLst>
                        <p:par>
                          <p:cTn id="217" fill="hold">
                            <p:stCondLst>
                              <p:cond delay="0"/>
                            </p:stCondLst>
                            <p:childTnLst>
                              <p:par>
                                <p:cTn id="218" presetID="3" presetClass="entr" presetSubtype="10" fill="hold" grpId="0" nodeType="clickEffect">
                                  <p:stCondLst>
                                    <p:cond delay="0"/>
                                  </p:stCondLst>
                                  <p:childTnLst>
                                    <p:set>
                                      <p:cBhvr>
                                        <p:cTn id="219" dur="1" fill="hold">
                                          <p:stCondLst>
                                            <p:cond delay="0"/>
                                          </p:stCondLst>
                                        </p:cTn>
                                        <p:tgtEl>
                                          <p:spTgt spid="11"/>
                                        </p:tgtEl>
                                        <p:attrNameLst>
                                          <p:attrName>style.visibility</p:attrName>
                                        </p:attrNameLst>
                                      </p:cBhvr>
                                      <p:to>
                                        <p:strVal val="visible"/>
                                      </p:to>
                                    </p:set>
                                    <p:animEffect transition="in" filter="blinds(horizontal)">
                                      <p:cBhvr>
                                        <p:cTn id="220" dur="500"/>
                                        <p:tgtEl>
                                          <p:spTgt spid="11"/>
                                        </p:tgtEl>
                                      </p:cBhvr>
                                    </p:animEffect>
                                  </p:childTnLst>
                                </p:cTn>
                              </p:par>
                              <p:par>
                                <p:cTn id="221" presetID="3" presetClass="entr" presetSubtype="10" fill="hold" grpId="0" nodeType="withEffect">
                                  <p:stCondLst>
                                    <p:cond delay="0"/>
                                  </p:stCondLst>
                                  <p:childTnLst>
                                    <p:set>
                                      <p:cBhvr>
                                        <p:cTn id="222" dur="1" fill="hold">
                                          <p:stCondLst>
                                            <p:cond delay="0"/>
                                          </p:stCondLst>
                                        </p:cTn>
                                        <p:tgtEl>
                                          <p:spTgt spid="105"/>
                                        </p:tgtEl>
                                        <p:attrNameLst>
                                          <p:attrName>style.visibility</p:attrName>
                                        </p:attrNameLst>
                                      </p:cBhvr>
                                      <p:to>
                                        <p:strVal val="visible"/>
                                      </p:to>
                                    </p:set>
                                    <p:animEffect transition="in" filter="blinds(horizontal)">
                                      <p:cBhvr>
                                        <p:cTn id="223" dur="500"/>
                                        <p:tgtEl>
                                          <p:spTgt spid="105"/>
                                        </p:tgtEl>
                                      </p:cBhvr>
                                    </p:animEffect>
                                  </p:childTnLst>
                                </p:cTn>
                              </p:par>
                            </p:childTnLst>
                          </p:cTn>
                        </p:par>
                        <p:par>
                          <p:cTn id="224" fill="hold">
                            <p:stCondLst>
                              <p:cond delay="500"/>
                            </p:stCondLst>
                            <p:childTnLst>
                              <p:par>
                                <p:cTn id="225" presetID="12" presetClass="entr" presetSubtype="8" fill="hold" grpId="0" nodeType="afterEffect">
                                  <p:stCondLst>
                                    <p:cond delay="0"/>
                                  </p:stCondLst>
                                  <p:childTnLst>
                                    <p:set>
                                      <p:cBhvr>
                                        <p:cTn id="226" dur="1" fill="hold">
                                          <p:stCondLst>
                                            <p:cond delay="0"/>
                                          </p:stCondLst>
                                        </p:cTn>
                                        <p:tgtEl>
                                          <p:spTgt spid="14"/>
                                        </p:tgtEl>
                                        <p:attrNameLst>
                                          <p:attrName>style.visibility</p:attrName>
                                        </p:attrNameLst>
                                      </p:cBhvr>
                                      <p:to>
                                        <p:strVal val="visible"/>
                                      </p:to>
                                    </p:set>
                                    <p:animEffect transition="in" filter="slide(fromLeft)">
                                      <p:cBhvr>
                                        <p:cTn id="227" dur="500"/>
                                        <p:tgtEl>
                                          <p:spTgt spid="14"/>
                                        </p:tgtEl>
                                      </p:cBhvr>
                                    </p:animEffect>
                                  </p:childTnLst>
                                </p:cTn>
                              </p:par>
                            </p:childTnLst>
                          </p:cTn>
                        </p:par>
                      </p:childTnLst>
                    </p:cTn>
                  </p:par>
                  <p:par>
                    <p:cTn id="228" fill="hold">
                      <p:stCondLst>
                        <p:cond delay="indefinite"/>
                      </p:stCondLst>
                      <p:childTnLst>
                        <p:par>
                          <p:cTn id="229" fill="hold">
                            <p:stCondLst>
                              <p:cond delay="0"/>
                            </p:stCondLst>
                            <p:childTnLst>
                              <p:par>
                                <p:cTn id="230" presetID="3" presetClass="entr" presetSubtype="10" fill="hold" nodeType="clickEffect">
                                  <p:stCondLst>
                                    <p:cond delay="0"/>
                                  </p:stCondLst>
                                  <p:childTnLst>
                                    <p:set>
                                      <p:cBhvr>
                                        <p:cTn id="231" dur="1" fill="hold">
                                          <p:stCondLst>
                                            <p:cond delay="0"/>
                                          </p:stCondLst>
                                        </p:cTn>
                                        <p:tgtEl>
                                          <p:spTgt spid="26"/>
                                        </p:tgtEl>
                                        <p:attrNameLst>
                                          <p:attrName>style.visibility</p:attrName>
                                        </p:attrNameLst>
                                      </p:cBhvr>
                                      <p:to>
                                        <p:strVal val="visible"/>
                                      </p:to>
                                    </p:set>
                                    <p:animEffect transition="in" filter="blinds(horizontal)">
                                      <p:cBhvr>
                                        <p:cTn id="232" dur="500"/>
                                        <p:tgtEl>
                                          <p:spTgt spid="26"/>
                                        </p:tgtEl>
                                      </p:cBhvr>
                                    </p:animEffect>
                                  </p:childTnLst>
                                </p:cTn>
                              </p:par>
                            </p:childTnLst>
                          </p:cTn>
                        </p:par>
                      </p:childTnLst>
                    </p:cTn>
                  </p:par>
                  <p:par>
                    <p:cTn id="233" fill="hold">
                      <p:stCondLst>
                        <p:cond delay="indefinite"/>
                      </p:stCondLst>
                      <p:childTnLst>
                        <p:par>
                          <p:cTn id="234" fill="hold">
                            <p:stCondLst>
                              <p:cond delay="0"/>
                            </p:stCondLst>
                            <p:childTnLst>
                              <p:par>
                                <p:cTn id="235" presetID="3" presetClass="entr" presetSubtype="10" fill="hold" grpId="0" nodeType="clickEffect">
                                  <p:stCondLst>
                                    <p:cond delay="0"/>
                                  </p:stCondLst>
                                  <p:childTnLst>
                                    <p:set>
                                      <p:cBhvr>
                                        <p:cTn id="236" dur="1" fill="hold">
                                          <p:stCondLst>
                                            <p:cond delay="0"/>
                                          </p:stCondLst>
                                        </p:cTn>
                                        <p:tgtEl>
                                          <p:spTgt spid="94"/>
                                        </p:tgtEl>
                                        <p:attrNameLst>
                                          <p:attrName>style.visibility</p:attrName>
                                        </p:attrNameLst>
                                      </p:cBhvr>
                                      <p:to>
                                        <p:strVal val="visible"/>
                                      </p:to>
                                    </p:set>
                                    <p:animEffect transition="in" filter="blinds(horizontal)">
                                      <p:cBhvr>
                                        <p:cTn id="237" dur="500"/>
                                        <p:tgtEl>
                                          <p:spTgt spid="94"/>
                                        </p:tgtEl>
                                      </p:cBhvr>
                                    </p:animEffect>
                                  </p:childTnLst>
                                </p:cTn>
                              </p:par>
                            </p:childTnLst>
                          </p:cTn>
                        </p:par>
                      </p:childTnLst>
                    </p:cTn>
                  </p:par>
                  <p:par>
                    <p:cTn id="238" fill="hold">
                      <p:stCondLst>
                        <p:cond delay="indefinite"/>
                      </p:stCondLst>
                      <p:childTnLst>
                        <p:par>
                          <p:cTn id="239" fill="hold">
                            <p:stCondLst>
                              <p:cond delay="0"/>
                            </p:stCondLst>
                            <p:childTnLst>
                              <p:par>
                                <p:cTn id="240" presetID="3" presetClass="entr" presetSubtype="10" fill="hold" grpId="0" nodeType="clickEffect">
                                  <p:stCondLst>
                                    <p:cond delay="0"/>
                                  </p:stCondLst>
                                  <p:childTnLst>
                                    <p:set>
                                      <p:cBhvr>
                                        <p:cTn id="241" dur="1" fill="hold">
                                          <p:stCondLst>
                                            <p:cond delay="0"/>
                                          </p:stCondLst>
                                        </p:cTn>
                                        <p:tgtEl>
                                          <p:spTgt spid="93"/>
                                        </p:tgtEl>
                                        <p:attrNameLst>
                                          <p:attrName>style.visibility</p:attrName>
                                        </p:attrNameLst>
                                      </p:cBhvr>
                                      <p:to>
                                        <p:strVal val="visible"/>
                                      </p:to>
                                    </p:set>
                                    <p:animEffect transition="in" filter="blinds(horizontal)">
                                      <p:cBhvr>
                                        <p:cTn id="242"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P spid="8" grpId="0" autoUpdateAnimBg="0"/>
      <p:bldP spid="9" grpId="0" autoUpdateAnimBg="0"/>
      <p:bldP spid="10" grpId="0" autoUpdateAnimBg="0"/>
      <p:bldP spid="11" grpId="0" autoUpdateAnimBg="0"/>
      <p:bldP spid="12" grpId="0" animBg="1"/>
      <p:bldP spid="13" grpId="0" animBg="1"/>
      <p:bldP spid="14" grpId="0" animBg="1"/>
      <p:bldP spid="15" grpId="0" autoUpdateAnimBg="0"/>
      <p:bldP spid="16" grpId="0" autoUpdateAnimBg="0"/>
      <p:bldP spid="29" grpId="0" autoUpdateAnimBg="0"/>
      <p:bldP spid="30" grpId="0" autoUpdateAnimBg="0"/>
      <p:bldP spid="31" grpId="0" autoUpdateAnimBg="0"/>
      <p:bldP spid="32" grpId="0" animBg="1"/>
      <p:bldP spid="33" grpId="0" animBg="1"/>
      <p:bldP spid="34" grpId="0" animBg="1"/>
      <p:bldP spid="35" grpId="0" animBg="1"/>
      <p:bldP spid="36" grpId="0" autoUpdateAnimBg="0"/>
      <p:bldP spid="37" grpId="0" animBg="1"/>
      <p:bldP spid="50" grpId="0" autoUpdateAnimBg="0"/>
      <p:bldP spid="60" grpId="0" autoUpdateAnimBg="0"/>
      <p:bldP spid="79" grpId="0" autoUpdateAnimBg="0"/>
      <p:bldP spid="80" grpId="0" autoUpdateAnimBg="0"/>
      <p:bldP spid="93" grpId="0" autoUpdateAnimBg="0"/>
      <p:bldP spid="94" grpId="0" autoUpdateAnimBg="0"/>
      <p:bldP spid="96" grpId="0" animBg="1" autoUpdateAnimBg="0"/>
      <p:bldP spid="97" grpId="0" animBg="1" autoUpdateAnimBg="0"/>
      <p:bldP spid="98" grpId="0" animBg="1" autoUpdateAnimBg="0"/>
      <p:bldP spid="99" grpId="0" animBg="1" autoUpdateAnimBg="0"/>
      <p:bldP spid="101" grpId="0" autoUpdateAnimBg="0"/>
      <p:bldP spid="102" grpId="0" autoUpdateAnimBg="0"/>
      <p:bldP spid="103" grpId="0" autoUpdateAnimBg="0"/>
      <p:bldP spid="104" grpId="0" autoUpdateAnimBg="0"/>
      <p:bldP spid="10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2132" y="71414"/>
            <a:ext cx="2786082" cy="523220"/>
          </a:xfrm>
          <a:prstGeom prst="rect">
            <a:avLst/>
          </a:prstGeom>
          <a:noFill/>
        </p:spPr>
        <p:txBody>
          <a:bodyPr wrap="square" rtlCol="0">
            <a:spAutoFit/>
          </a:bodyPr>
          <a:lstStyle/>
          <a:p>
            <a:r>
              <a:rPr lang="en-US" altLang="zh-CN" sz="2800" b="1" dirty="0" smtClean="0">
                <a:solidFill>
                  <a:srgbClr val="FF0000"/>
                </a:solidFill>
              </a:rPr>
              <a:t>2.4</a:t>
            </a:r>
            <a:r>
              <a:rPr lang="zh-CN" altLang="en-US" sz="2800" b="1" dirty="0" smtClean="0">
                <a:solidFill>
                  <a:srgbClr val="FF0000"/>
                </a:solidFill>
              </a:rPr>
              <a:t>定点数除法</a:t>
            </a:r>
            <a:endParaRPr lang="zh-CN" altLang="en-US" sz="2800" b="1" dirty="0">
              <a:solidFill>
                <a:srgbClr val="FF0000"/>
              </a:solidFill>
            </a:endParaRPr>
          </a:p>
        </p:txBody>
      </p:sp>
      <p:sp>
        <p:nvSpPr>
          <p:cNvPr id="3" name="矩形 2"/>
          <p:cNvSpPr/>
          <p:nvPr/>
        </p:nvSpPr>
        <p:spPr>
          <a:xfrm>
            <a:off x="617636" y="572582"/>
            <a:ext cx="3066865" cy="584775"/>
          </a:xfrm>
          <a:prstGeom prst="rect">
            <a:avLst/>
          </a:prstGeom>
        </p:spPr>
        <p:txBody>
          <a:bodyPr wrap="none">
            <a:spAutoFit/>
          </a:bodyPr>
          <a:lstStyle/>
          <a:p>
            <a:r>
              <a:rPr lang="en-US" altLang="zh-CN" sz="3200" b="1" dirty="0" smtClean="0">
                <a:solidFill>
                  <a:srgbClr val="151B93"/>
                </a:solidFill>
                <a:latin typeface="Calibri" pitchFamily="34" charset="0"/>
              </a:rPr>
              <a:t>1.</a:t>
            </a:r>
            <a:r>
              <a:rPr lang="zh-CN" altLang="en-US" sz="3200" b="1" dirty="0" smtClean="0">
                <a:solidFill>
                  <a:srgbClr val="151B93"/>
                </a:solidFill>
                <a:latin typeface="Calibri" pitchFamily="34" charset="0"/>
              </a:rPr>
              <a:t>原码除法原理 </a:t>
            </a:r>
          </a:p>
        </p:txBody>
      </p:sp>
      <p:sp>
        <p:nvSpPr>
          <p:cNvPr id="4" name="矩形 3"/>
          <p:cNvSpPr/>
          <p:nvPr/>
        </p:nvSpPr>
        <p:spPr>
          <a:xfrm>
            <a:off x="857224" y="1000108"/>
            <a:ext cx="7000924" cy="2031325"/>
          </a:xfrm>
          <a:prstGeom prst="rect">
            <a:avLst/>
          </a:prstGeom>
        </p:spPr>
        <p:txBody>
          <a:bodyPr wrap="square">
            <a:spAutoFit/>
          </a:bodyPr>
          <a:lstStyle/>
          <a:p>
            <a:pPr>
              <a:lnSpc>
                <a:spcPct val="150000"/>
              </a:lnSpc>
            </a:pPr>
            <a:r>
              <a:rPr lang="zh-CN" altLang="en-US" sz="2800" dirty="0" smtClean="0">
                <a:ea typeface="宋体" pitchFamily="2" charset="-122"/>
              </a:rPr>
              <a:t>被除数</a:t>
            </a:r>
            <a:r>
              <a:rPr lang="zh-CN" altLang="zh-CN" sz="2800" dirty="0" smtClean="0">
                <a:ea typeface="宋体" pitchFamily="2" charset="-122"/>
              </a:rPr>
              <a:t>x</a:t>
            </a:r>
            <a:r>
              <a:rPr lang="zh-CN" altLang="en-US" sz="2800" dirty="0" smtClean="0">
                <a:ea typeface="宋体" pitchFamily="2" charset="-122"/>
              </a:rPr>
              <a:t>：</a:t>
            </a:r>
            <a:r>
              <a:rPr lang="zh-CN" altLang="zh-CN" sz="2800" dirty="0" smtClean="0">
                <a:ea typeface="宋体" pitchFamily="2" charset="-122"/>
              </a:rPr>
              <a:t>[x]</a:t>
            </a:r>
            <a:r>
              <a:rPr lang="zh-CN" altLang="en-US" sz="2800" baseline="-25000" dirty="0" smtClean="0">
                <a:ea typeface="宋体" pitchFamily="2" charset="-122"/>
              </a:rPr>
              <a:t>原</a:t>
            </a:r>
            <a:r>
              <a:rPr lang="zh-CN" altLang="zh-CN" sz="2800" dirty="0" smtClean="0">
                <a:ea typeface="宋体" pitchFamily="2" charset="-122"/>
              </a:rPr>
              <a:t>=</a:t>
            </a:r>
            <a:r>
              <a:rPr lang="zh-CN" altLang="zh-CN" sz="2800" dirty="0" smtClean="0">
                <a:solidFill>
                  <a:srgbClr val="FF0000"/>
                </a:solidFill>
                <a:ea typeface="宋体" pitchFamily="2" charset="-122"/>
              </a:rPr>
              <a:t>x</a:t>
            </a:r>
            <a:r>
              <a:rPr lang="zh-CN" altLang="zh-CN" sz="2800" baseline="-25000" dirty="0" smtClean="0">
                <a:solidFill>
                  <a:srgbClr val="FF0000"/>
                </a:solidFill>
                <a:ea typeface="宋体" pitchFamily="2" charset="-122"/>
              </a:rPr>
              <a:t>f</a:t>
            </a:r>
            <a:r>
              <a:rPr lang="zh-CN" altLang="zh-CN" sz="2800" dirty="0" smtClean="0">
                <a:ea typeface="宋体" pitchFamily="2" charset="-122"/>
              </a:rPr>
              <a:t>.x</a:t>
            </a:r>
            <a:r>
              <a:rPr lang="zh-CN" altLang="zh-CN" sz="2800" baseline="-25000" dirty="0" smtClean="0">
                <a:ea typeface="宋体" pitchFamily="2" charset="-122"/>
              </a:rPr>
              <a:t>n-1</a:t>
            </a:r>
            <a:r>
              <a:rPr lang="zh-CN" altLang="zh-CN" sz="2800" dirty="0" smtClean="0">
                <a:ea typeface="宋体" pitchFamily="2" charset="-122"/>
              </a:rPr>
              <a:t>…x</a:t>
            </a:r>
            <a:r>
              <a:rPr lang="zh-CN" altLang="zh-CN" sz="2800" baseline="-25000" dirty="0" smtClean="0">
                <a:ea typeface="宋体" pitchFamily="2" charset="-122"/>
              </a:rPr>
              <a:t>1</a:t>
            </a:r>
            <a:r>
              <a:rPr lang="zh-CN" altLang="zh-CN" sz="2800" dirty="0" smtClean="0">
                <a:ea typeface="宋体" pitchFamily="2" charset="-122"/>
              </a:rPr>
              <a:t>x</a:t>
            </a:r>
            <a:r>
              <a:rPr lang="zh-CN" altLang="zh-CN" sz="2800" baseline="-25000" dirty="0" smtClean="0">
                <a:ea typeface="宋体" pitchFamily="2" charset="-122"/>
              </a:rPr>
              <a:t>0</a:t>
            </a:r>
            <a:r>
              <a:rPr lang="zh-CN" altLang="zh-CN" sz="2800" dirty="0" smtClean="0">
                <a:ea typeface="宋体" pitchFamily="2" charset="-122"/>
              </a:rPr>
              <a:t/>
            </a:r>
            <a:br>
              <a:rPr lang="zh-CN" altLang="zh-CN" sz="2800" dirty="0" smtClean="0">
                <a:ea typeface="宋体" pitchFamily="2" charset="-122"/>
              </a:rPr>
            </a:br>
            <a:r>
              <a:rPr lang="zh-CN" altLang="en-US" sz="2800" dirty="0" smtClean="0">
                <a:ea typeface="宋体" pitchFamily="2" charset="-122"/>
              </a:rPr>
              <a:t>除数</a:t>
            </a:r>
            <a:r>
              <a:rPr lang="zh-CN" altLang="zh-CN" sz="2800" dirty="0" smtClean="0">
                <a:ea typeface="宋体" pitchFamily="2" charset="-122"/>
              </a:rPr>
              <a:t>y</a:t>
            </a:r>
            <a:r>
              <a:rPr lang="zh-CN" altLang="en-US" sz="2800" dirty="0" smtClean="0">
                <a:ea typeface="宋体" pitchFamily="2" charset="-122"/>
              </a:rPr>
              <a:t>：　</a:t>
            </a:r>
            <a:r>
              <a:rPr lang="zh-CN" altLang="zh-CN" sz="2800" dirty="0" smtClean="0">
                <a:ea typeface="宋体" pitchFamily="2" charset="-122"/>
              </a:rPr>
              <a:t>[y]</a:t>
            </a:r>
            <a:r>
              <a:rPr lang="zh-CN" altLang="en-US" sz="2800" baseline="-25000" dirty="0" smtClean="0">
                <a:ea typeface="宋体" pitchFamily="2" charset="-122"/>
              </a:rPr>
              <a:t>原</a:t>
            </a:r>
            <a:r>
              <a:rPr lang="zh-CN" altLang="zh-CN" sz="2800" dirty="0" smtClean="0">
                <a:ea typeface="宋体" pitchFamily="2" charset="-122"/>
              </a:rPr>
              <a:t>=</a:t>
            </a:r>
            <a:r>
              <a:rPr lang="zh-CN" altLang="zh-CN" sz="2800" dirty="0" smtClean="0">
                <a:solidFill>
                  <a:srgbClr val="FF0000"/>
                </a:solidFill>
                <a:ea typeface="宋体" pitchFamily="2" charset="-122"/>
              </a:rPr>
              <a:t>y</a:t>
            </a:r>
            <a:r>
              <a:rPr lang="zh-CN" altLang="zh-CN" sz="2800" baseline="-25000" dirty="0" smtClean="0">
                <a:solidFill>
                  <a:srgbClr val="FF0000"/>
                </a:solidFill>
                <a:ea typeface="宋体" pitchFamily="2" charset="-122"/>
              </a:rPr>
              <a:t>f</a:t>
            </a:r>
            <a:r>
              <a:rPr lang="zh-CN" altLang="zh-CN" sz="2800" dirty="0" smtClean="0">
                <a:ea typeface="宋体" pitchFamily="2" charset="-122"/>
              </a:rPr>
              <a:t>.y</a:t>
            </a:r>
            <a:r>
              <a:rPr lang="zh-CN" altLang="zh-CN" sz="2800" baseline="-25000" dirty="0" smtClean="0">
                <a:ea typeface="宋体" pitchFamily="2" charset="-122"/>
              </a:rPr>
              <a:t>n-1</a:t>
            </a:r>
            <a:r>
              <a:rPr lang="zh-CN" altLang="zh-CN" sz="2800" dirty="0" smtClean="0">
                <a:ea typeface="宋体" pitchFamily="2" charset="-122"/>
              </a:rPr>
              <a:t>…y</a:t>
            </a:r>
            <a:r>
              <a:rPr lang="zh-CN" altLang="zh-CN" sz="2800" baseline="-25000" dirty="0" smtClean="0">
                <a:ea typeface="宋体" pitchFamily="2" charset="-122"/>
              </a:rPr>
              <a:t>1</a:t>
            </a:r>
            <a:r>
              <a:rPr lang="zh-CN" altLang="zh-CN" sz="2800" dirty="0" smtClean="0">
                <a:ea typeface="宋体" pitchFamily="2" charset="-122"/>
              </a:rPr>
              <a:t>y</a:t>
            </a:r>
            <a:r>
              <a:rPr lang="zh-CN" altLang="zh-CN" sz="2800" baseline="-25000" dirty="0" smtClean="0">
                <a:ea typeface="宋体" pitchFamily="2" charset="-122"/>
              </a:rPr>
              <a:t>0</a:t>
            </a:r>
            <a:r>
              <a:rPr lang="zh-CN" altLang="zh-CN" sz="2800" dirty="0" smtClean="0">
                <a:ea typeface="宋体" pitchFamily="2" charset="-122"/>
              </a:rPr>
              <a:t/>
            </a:r>
            <a:br>
              <a:rPr lang="zh-CN" altLang="zh-CN" sz="2800" dirty="0" smtClean="0">
                <a:ea typeface="宋体" pitchFamily="2" charset="-122"/>
              </a:rPr>
            </a:br>
            <a:r>
              <a:rPr lang="zh-CN" altLang="en-US" sz="2800" dirty="0" smtClean="0">
                <a:ea typeface="宋体" pitchFamily="2" charset="-122"/>
              </a:rPr>
              <a:t>则　</a:t>
            </a:r>
            <a:r>
              <a:rPr lang="zh-CN" altLang="zh-CN" sz="2800" dirty="0" smtClean="0">
                <a:ea typeface="宋体" pitchFamily="2" charset="-122"/>
              </a:rPr>
              <a:t>[q]</a:t>
            </a:r>
            <a:r>
              <a:rPr lang="zh-CN" altLang="en-US" sz="2800" baseline="-25000" dirty="0" smtClean="0">
                <a:ea typeface="宋体" pitchFamily="2" charset="-122"/>
              </a:rPr>
              <a:t>原</a:t>
            </a:r>
            <a:r>
              <a:rPr lang="zh-CN" altLang="zh-CN" sz="2800" dirty="0" smtClean="0">
                <a:solidFill>
                  <a:srgbClr val="FF0000"/>
                </a:solidFill>
                <a:ea typeface="宋体" pitchFamily="2" charset="-122"/>
              </a:rPr>
              <a:t>=(x</a:t>
            </a:r>
            <a:r>
              <a:rPr lang="zh-CN" altLang="zh-CN" sz="2800" baseline="-25000" dirty="0" smtClean="0">
                <a:solidFill>
                  <a:srgbClr val="FF0000"/>
                </a:solidFill>
                <a:ea typeface="宋体" pitchFamily="2" charset="-122"/>
              </a:rPr>
              <a:t>f</a:t>
            </a:r>
            <a:r>
              <a:rPr lang="zh-CN" altLang="zh-CN" sz="2800" dirty="0" smtClean="0">
                <a:solidFill>
                  <a:srgbClr val="FF0000"/>
                </a:solidFill>
                <a:ea typeface="宋体" pitchFamily="2" charset="-122"/>
              </a:rPr>
              <a:t>⊕y</a:t>
            </a:r>
            <a:r>
              <a:rPr lang="zh-CN" altLang="zh-CN" sz="2800" baseline="-25000" dirty="0" smtClean="0">
                <a:solidFill>
                  <a:srgbClr val="FF0000"/>
                </a:solidFill>
                <a:ea typeface="宋体" pitchFamily="2" charset="-122"/>
              </a:rPr>
              <a:t>f</a:t>
            </a:r>
            <a:r>
              <a:rPr lang="zh-CN" altLang="zh-CN" sz="2800" dirty="0" smtClean="0">
                <a:solidFill>
                  <a:srgbClr val="FF0000"/>
                </a:solidFill>
                <a:ea typeface="宋体" pitchFamily="2" charset="-122"/>
              </a:rPr>
              <a:t>)</a:t>
            </a:r>
            <a:r>
              <a:rPr lang="zh-CN" altLang="en-US" sz="2800" dirty="0" smtClean="0">
                <a:ea typeface="宋体" pitchFamily="2" charset="-122"/>
              </a:rPr>
              <a:t>＋</a:t>
            </a:r>
            <a:r>
              <a:rPr lang="zh-CN" altLang="zh-CN" sz="2800" dirty="0" smtClean="0">
                <a:ea typeface="宋体" pitchFamily="2" charset="-122"/>
              </a:rPr>
              <a:t>(</a:t>
            </a:r>
            <a:r>
              <a:rPr lang="zh-CN" altLang="zh-CN" sz="2800" dirty="0" smtClean="0">
                <a:solidFill>
                  <a:srgbClr val="FF0000"/>
                </a:solidFill>
                <a:ea typeface="宋体" pitchFamily="2" charset="-122"/>
              </a:rPr>
              <a:t>0.</a:t>
            </a:r>
            <a:r>
              <a:rPr lang="zh-CN" altLang="zh-CN" sz="2800" dirty="0" smtClean="0">
                <a:ea typeface="宋体" pitchFamily="2" charset="-122"/>
              </a:rPr>
              <a:t>x</a:t>
            </a:r>
            <a:r>
              <a:rPr lang="zh-CN" altLang="zh-CN" sz="2800" baseline="-25000" dirty="0" smtClean="0">
                <a:ea typeface="宋体" pitchFamily="2" charset="-122"/>
              </a:rPr>
              <a:t>n-1</a:t>
            </a:r>
            <a:r>
              <a:rPr lang="zh-CN" altLang="zh-CN" sz="2800" dirty="0" smtClean="0">
                <a:ea typeface="宋体" pitchFamily="2" charset="-122"/>
              </a:rPr>
              <a:t>…x</a:t>
            </a:r>
            <a:r>
              <a:rPr lang="zh-CN" altLang="zh-CN" sz="2800" baseline="-25000" dirty="0" smtClean="0">
                <a:ea typeface="宋体" pitchFamily="2" charset="-122"/>
              </a:rPr>
              <a:t>1</a:t>
            </a:r>
            <a:r>
              <a:rPr lang="zh-CN" altLang="zh-CN" sz="2800" dirty="0" smtClean="0">
                <a:ea typeface="宋体" pitchFamily="2" charset="-122"/>
              </a:rPr>
              <a:t>x</a:t>
            </a:r>
            <a:r>
              <a:rPr lang="zh-CN" altLang="zh-CN" sz="2800" baseline="-25000" dirty="0" smtClean="0">
                <a:ea typeface="宋体" pitchFamily="2" charset="-122"/>
              </a:rPr>
              <a:t>0</a:t>
            </a:r>
            <a:r>
              <a:rPr lang="zh-CN" altLang="zh-CN" sz="2800" dirty="0" smtClean="0">
                <a:ea typeface="宋体" pitchFamily="2" charset="-122"/>
              </a:rPr>
              <a:t>/</a:t>
            </a:r>
            <a:r>
              <a:rPr lang="zh-CN" altLang="zh-CN" sz="2800" dirty="0" smtClean="0">
                <a:solidFill>
                  <a:srgbClr val="FF0000"/>
                </a:solidFill>
                <a:ea typeface="宋体" pitchFamily="2" charset="-122"/>
              </a:rPr>
              <a:t>0.</a:t>
            </a:r>
            <a:r>
              <a:rPr lang="zh-CN" altLang="zh-CN" sz="2800" dirty="0" smtClean="0">
                <a:ea typeface="宋体" pitchFamily="2" charset="-122"/>
              </a:rPr>
              <a:t>y</a:t>
            </a:r>
            <a:r>
              <a:rPr lang="zh-CN" altLang="zh-CN" sz="2800" baseline="-25000" dirty="0" smtClean="0">
                <a:ea typeface="宋体" pitchFamily="2" charset="-122"/>
              </a:rPr>
              <a:t>n-1</a:t>
            </a:r>
            <a:r>
              <a:rPr lang="zh-CN" altLang="zh-CN" sz="2800" dirty="0" smtClean="0">
                <a:ea typeface="宋体" pitchFamily="2" charset="-122"/>
              </a:rPr>
              <a:t>…y</a:t>
            </a:r>
            <a:r>
              <a:rPr lang="zh-CN" altLang="zh-CN" sz="2800" baseline="-25000" dirty="0" smtClean="0">
                <a:ea typeface="宋体" pitchFamily="2" charset="-122"/>
              </a:rPr>
              <a:t>1</a:t>
            </a:r>
            <a:r>
              <a:rPr lang="zh-CN" altLang="zh-CN" sz="2800" dirty="0" smtClean="0">
                <a:ea typeface="宋体" pitchFamily="2" charset="-122"/>
              </a:rPr>
              <a:t>y</a:t>
            </a:r>
            <a:r>
              <a:rPr lang="zh-CN" altLang="zh-CN" sz="2800" baseline="-25000" dirty="0" smtClean="0">
                <a:ea typeface="宋体" pitchFamily="2" charset="-122"/>
              </a:rPr>
              <a:t>0</a:t>
            </a:r>
            <a:r>
              <a:rPr lang="zh-CN" altLang="zh-CN" sz="2800" dirty="0" smtClean="0">
                <a:ea typeface="宋体" pitchFamily="2" charset="-122"/>
              </a:rPr>
              <a:t>)</a:t>
            </a:r>
            <a:endParaRPr lang="zh-CN" altLang="en-US" sz="2800" dirty="0"/>
          </a:p>
        </p:txBody>
      </p:sp>
      <p:sp>
        <p:nvSpPr>
          <p:cNvPr id="5" name="Rectangle 3"/>
          <p:cNvSpPr txBox="1">
            <a:spLocks noChangeArrowheads="1"/>
          </p:cNvSpPr>
          <p:nvPr/>
        </p:nvSpPr>
        <p:spPr>
          <a:xfrm>
            <a:off x="814390" y="3071810"/>
            <a:ext cx="7543824" cy="3143272"/>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900" b="0" i="0" u="sng" strike="noStrike" kern="1200" cap="none" spc="0" normalizeH="0" baseline="0" noProof="0" dirty="0" smtClean="0">
                <a:ln>
                  <a:noFill/>
                </a:ln>
                <a:solidFill>
                  <a:schemeClr val="tx1"/>
                </a:solidFill>
                <a:effectLst/>
                <a:uLnTx/>
                <a:uFillTx/>
                <a:latin typeface="+mn-lt"/>
                <a:ea typeface="+mn-ea"/>
                <a:cs typeface="+mn-cs"/>
              </a:rPr>
              <a:t>　　　　　</a:t>
            </a:r>
            <a:r>
              <a:rPr kumimoji="0" lang="zh-CN" altLang="en-US" sz="1900" b="0" i="0" u="sng" strike="noStrike" kern="1200" cap="none" spc="0" normalizeH="0" baseline="0" noProof="0" dirty="0" smtClean="0">
                <a:ln>
                  <a:noFill/>
                </a:ln>
                <a:solidFill>
                  <a:srgbClr val="FF0000"/>
                </a:solidFill>
                <a:effectLst/>
                <a:uLnTx/>
                <a:uFillTx/>
                <a:latin typeface="+mn-lt"/>
                <a:ea typeface="+mn-ea"/>
                <a:cs typeface="+mn-cs"/>
              </a:rPr>
              <a:t>  </a:t>
            </a:r>
            <a:r>
              <a:rPr kumimoji="0" lang="en-US" altLang="zh-CN" sz="1900" b="0" i="0" u="sng" strike="noStrike" kern="1200" cap="none" spc="0" normalizeH="0" baseline="0" noProof="0" dirty="0" smtClean="0">
                <a:ln>
                  <a:noFill/>
                </a:ln>
                <a:solidFill>
                  <a:srgbClr val="FF0000"/>
                </a:solidFill>
                <a:effectLst/>
                <a:uLnTx/>
                <a:uFillTx/>
                <a:latin typeface="+mn-lt"/>
                <a:ea typeface="+mn-ea"/>
                <a:cs typeface="+mn-cs"/>
              </a:rPr>
              <a:t>0.1 1 0 1</a:t>
            </a:r>
            <a:r>
              <a:rPr kumimoji="0" lang="zh-CN" altLang="en-US" sz="1900" b="0" i="0" u="sng" strike="noStrike" kern="1200" cap="none" spc="0" normalizeH="0" baseline="0" noProof="0" dirty="0" smtClean="0">
                <a:ln>
                  <a:noFill/>
                </a:ln>
                <a:solidFill>
                  <a:schemeClr val="tx1"/>
                </a:solidFill>
                <a:effectLst/>
                <a:uLnTx/>
                <a:uFillTx/>
                <a:latin typeface="+mn-lt"/>
                <a:ea typeface="+mn-ea"/>
                <a:cs typeface="+mn-cs"/>
              </a:rPr>
              <a:t>　</a:t>
            </a: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商</a:t>
            </a:r>
            <a:r>
              <a:rPr kumimoji="0" lang="en-US" altLang="zh-CN" sz="1900" b="0" i="1" u="none" strike="noStrike" kern="1200" cap="none" spc="0" normalizeH="0" baseline="0" noProof="0" dirty="0" smtClean="0">
                <a:ln>
                  <a:noFill/>
                </a:ln>
                <a:solidFill>
                  <a:schemeClr val="tx1"/>
                </a:solidFill>
                <a:effectLst/>
                <a:uLnTx/>
                <a:uFillTx/>
                <a:latin typeface="+mn-lt"/>
                <a:ea typeface="+mn-ea"/>
                <a:cs typeface="+mn-cs"/>
              </a:rPr>
              <a:t>q</a:t>
            </a: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0" lang="en-US" altLang="zh-CN" sz="1900" b="0" i="0" u="none" strike="noStrike" kern="1200" cap="none" spc="0" normalizeH="0" baseline="0" noProof="0" dirty="0" smtClean="0">
                <a:ln>
                  <a:noFill/>
                </a:ln>
                <a:solidFill>
                  <a:schemeClr val="tx1"/>
                </a:solidFill>
                <a:effectLst/>
                <a:uLnTx/>
                <a:uFillTx/>
                <a:latin typeface="+mn-lt"/>
                <a:ea typeface="+mn-ea"/>
                <a:cs typeface="+mn-cs"/>
              </a:rPr>
              <a:t>0.1 0 1 1</a:t>
            </a: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900" b="0" i="0" u="none" strike="noStrike" kern="1200" cap="none" spc="0" normalizeH="0" baseline="0" noProof="0" dirty="0" smtClean="0">
                <a:ln>
                  <a:noFill/>
                </a:ln>
                <a:solidFill>
                  <a:schemeClr val="tx1"/>
                </a:solidFill>
                <a:effectLst/>
                <a:uLnTx/>
                <a:uFillTx/>
                <a:latin typeface="+mn-lt"/>
                <a:ea typeface="+mn-ea"/>
                <a:cs typeface="+mn-cs"/>
              </a:rPr>
              <a:t>0.1 0 0 1 0</a:t>
            </a: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900" b="0" i="1" u="none" strike="noStrike" kern="1200" cap="none" spc="0" normalizeH="0" baseline="0" noProof="0" dirty="0" smtClean="0">
                <a:ln>
                  <a:noFill/>
                </a:ln>
                <a:solidFill>
                  <a:schemeClr val="tx1"/>
                </a:solidFill>
                <a:effectLst/>
                <a:uLnTx/>
                <a:uFillTx/>
                <a:latin typeface="+mn-lt"/>
                <a:ea typeface="+mn-ea"/>
                <a:cs typeface="+mn-cs"/>
              </a:rPr>
              <a:t>ｘ</a:t>
            </a:r>
            <a:r>
              <a:rPr kumimoji="0" lang="en-US" altLang="zh-CN" sz="19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900" b="0" i="1" u="none" strike="noStrike" kern="1200" cap="none" spc="0" normalizeH="0" baseline="0" noProof="0" dirty="0" smtClean="0">
                <a:ln>
                  <a:noFill/>
                </a:ln>
                <a:solidFill>
                  <a:schemeClr val="tx1"/>
                </a:solidFill>
                <a:effectLst/>
                <a:uLnTx/>
                <a:uFillTx/>
                <a:latin typeface="+mn-lt"/>
                <a:ea typeface="+mn-ea"/>
                <a:cs typeface="+mn-cs"/>
              </a:rPr>
              <a:t>r</a:t>
            </a:r>
            <a:r>
              <a:rPr kumimoji="0" lang="en-US" altLang="zh-CN" sz="1900" b="0" i="1" u="none" strike="noStrike" kern="1200" cap="none" spc="0" normalizeH="0" baseline="-30000" noProof="0" dirty="0" smtClean="0">
                <a:ln>
                  <a:noFill/>
                </a:ln>
                <a:solidFill>
                  <a:schemeClr val="tx1"/>
                </a:solidFill>
                <a:effectLst/>
                <a:uLnTx/>
                <a:uFillTx/>
                <a:latin typeface="+mn-lt"/>
                <a:ea typeface="+mn-ea"/>
                <a:cs typeface="+mn-cs"/>
              </a:rPr>
              <a:t>0</a:t>
            </a:r>
            <a:r>
              <a:rPr kumimoji="0" lang="en-US" altLang="zh-CN" sz="19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被除数</a:t>
            </a:r>
            <a:b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b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900" b="0" i="0" u="sng" strike="noStrike" kern="1200" cap="none" spc="0" normalizeH="0" baseline="0" noProof="0" dirty="0" smtClean="0">
                <a:ln>
                  <a:noFill/>
                </a:ln>
                <a:solidFill>
                  <a:schemeClr val="tx1"/>
                </a:solidFill>
                <a:effectLst/>
                <a:uLnTx/>
                <a:uFillTx/>
                <a:latin typeface="+mn-lt"/>
                <a:ea typeface="+mn-ea"/>
                <a:cs typeface="+mn-cs"/>
              </a:rPr>
              <a:t>0.</a:t>
            </a:r>
            <a:r>
              <a:rPr kumimoji="0" lang="en-US" altLang="zh-CN" sz="1900" b="0" i="0" u="sng" strike="noStrike" kern="1200" cap="none" spc="0" normalizeH="0" baseline="0" noProof="0" dirty="0" smtClean="0">
                <a:ln>
                  <a:noFill/>
                </a:ln>
                <a:solidFill>
                  <a:srgbClr val="FF0000"/>
                </a:solidFill>
                <a:effectLst/>
                <a:uLnTx/>
                <a:uFillTx/>
                <a:latin typeface="+mn-lt"/>
                <a:ea typeface="+mn-ea"/>
                <a:cs typeface="+mn-cs"/>
              </a:rPr>
              <a:t>0</a:t>
            </a:r>
            <a:r>
              <a:rPr kumimoji="0" lang="en-US" altLang="zh-CN" sz="1900" b="0" i="0" u="sng" strike="noStrike" kern="1200" cap="none" spc="0" normalizeH="0" baseline="0" noProof="0" dirty="0" smtClean="0">
                <a:ln>
                  <a:noFill/>
                </a:ln>
                <a:solidFill>
                  <a:schemeClr val="tx1"/>
                </a:solidFill>
                <a:effectLst/>
                <a:uLnTx/>
                <a:uFillTx/>
                <a:latin typeface="+mn-lt"/>
                <a:ea typeface="+mn-ea"/>
                <a:cs typeface="+mn-cs"/>
              </a:rPr>
              <a:t> 1 0 1 1</a:t>
            </a:r>
            <a:r>
              <a:rPr kumimoji="0" lang="zh-CN" altLang="en-US" sz="1900" b="0" i="0" u="sng" strike="noStrike" kern="1200" cap="none" spc="0" normalizeH="0" baseline="0" noProof="0" dirty="0" smtClean="0">
                <a:ln>
                  <a:noFill/>
                </a:ln>
                <a:solidFill>
                  <a:schemeClr val="tx1"/>
                </a:solidFill>
                <a:effectLst/>
                <a:uLnTx/>
                <a:uFillTx/>
                <a:latin typeface="+mn-lt"/>
                <a:ea typeface="+mn-ea"/>
                <a:cs typeface="+mn-cs"/>
              </a:rPr>
              <a:t>　　　　</a:t>
            </a: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9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19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altLang="zh-CN" sz="1900" b="0" i="0" u="none" strike="noStrike" kern="1200" cap="none" spc="0" normalizeH="0" baseline="30000" noProof="0" dirty="0" smtClean="0">
                <a:ln>
                  <a:noFill/>
                </a:ln>
                <a:solidFill>
                  <a:schemeClr val="tx1"/>
                </a:solidFill>
                <a:effectLst/>
                <a:uLnTx/>
                <a:uFillTx/>
                <a:latin typeface="+mn-lt"/>
                <a:ea typeface="+mn-ea"/>
                <a:cs typeface="+mn-cs"/>
              </a:rPr>
              <a:t>1</a:t>
            </a:r>
            <a:r>
              <a:rPr kumimoji="0" lang="zh-CN" altLang="en-US" sz="1900" b="0" i="1" u="none" strike="noStrike" kern="1200" cap="none" spc="0" normalizeH="0" baseline="0" noProof="0" dirty="0" smtClean="0">
                <a:ln>
                  <a:noFill/>
                </a:ln>
                <a:solidFill>
                  <a:schemeClr val="tx1"/>
                </a:solidFill>
                <a:effectLst/>
                <a:uLnTx/>
                <a:uFillTx/>
                <a:latin typeface="+mn-lt"/>
                <a:ea typeface="+mn-ea"/>
                <a:cs typeface="+mn-cs"/>
              </a:rPr>
              <a:t>ｙ　</a:t>
            </a: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除数右移</a:t>
            </a:r>
            <a:r>
              <a:rPr kumimoji="0" lang="en-US" altLang="zh-CN" sz="15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位</a:t>
            </a:r>
            <a:r>
              <a:rPr kumimoji="0" lang="en-US" altLang="zh-CN" sz="15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减除数</a:t>
            </a: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r>
            <a:b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b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900" b="0" i="0" u="none" strike="noStrike" kern="1200" cap="none" spc="0" normalizeH="0" baseline="0" noProof="0" dirty="0" smtClean="0">
                <a:ln>
                  <a:noFill/>
                </a:ln>
                <a:solidFill>
                  <a:schemeClr val="tx1"/>
                </a:solidFill>
                <a:effectLst/>
                <a:uLnTx/>
                <a:uFillTx/>
                <a:latin typeface="+mn-lt"/>
                <a:ea typeface="+mn-ea"/>
                <a:cs typeface="+mn-cs"/>
              </a:rPr>
              <a:t>0.0 0 1 1 1 0</a:t>
            </a: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900" b="0" i="1" u="none" strike="noStrike" kern="1200" cap="none" spc="0" normalizeH="0" baseline="0" noProof="0" dirty="0" smtClean="0">
                <a:ln>
                  <a:noFill/>
                </a:ln>
                <a:solidFill>
                  <a:schemeClr val="tx1"/>
                </a:solidFill>
                <a:effectLst/>
                <a:uLnTx/>
                <a:uFillTx/>
                <a:latin typeface="+mn-lt"/>
                <a:ea typeface="+mn-ea"/>
                <a:cs typeface="+mn-cs"/>
              </a:rPr>
              <a:t>r</a:t>
            </a:r>
            <a:r>
              <a:rPr kumimoji="0" lang="en-US" altLang="zh-CN" sz="1900" b="0" i="1" u="none" strike="noStrike" kern="1200" cap="none" spc="0" normalizeH="0" baseline="-30000" noProof="0" dirty="0" smtClean="0">
                <a:ln>
                  <a:noFill/>
                </a:ln>
                <a:solidFill>
                  <a:schemeClr val="tx1"/>
                </a:solidFill>
                <a:effectLst/>
                <a:uLnTx/>
                <a:uFillTx/>
                <a:latin typeface="+mn-lt"/>
                <a:ea typeface="+mn-ea"/>
                <a:cs typeface="+mn-cs"/>
              </a:rPr>
              <a:t>1</a:t>
            </a: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得余数</a:t>
            </a:r>
            <a:r>
              <a:rPr kumimoji="0" lang="en-US" altLang="zh-CN" sz="1900" b="0" i="0" u="none" strike="noStrike" kern="1200" cap="none" spc="0" normalizeH="0" baseline="0" noProof="0" dirty="0" smtClean="0">
                <a:ln>
                  <a:noFill/>
                </a:ln>
                <a:solidFill>
                  <a:schemeClr val="tx1"/>
                </a:solidFill>
                <a:effectLst/>
                <a:uLnTx/>
                <a:uFillTx/>
                <a:latin typeface="+mn-lt"/>
                <a:ea typeface="+mn-ea"/>
                <a:cs typeface="+mn-cs"/>
              </a:rPr>
              <a:t>r1</a:t>
            </a:r>
            <a:br>
              <a:rPr kumimoji="0" lang="en-US" altLang="zh-CN" sz="1900" b="0" i="0" u="none" strike="noStrike" kern="1200" cap="none" spc="0" normalizeH="0" baseline="0" noProof="0" dirty="0" smtClean="0">
                <a:ln>
                  <a:noFill/>
                </a:ln>
                <a:solidFill>
                  <a:schemeClr val="tx1"/>
                </a:solidFill>
                <a:effectLst/>
                <a:uLnTx/>
                <a:uFillTx/>
                <a:latin typeface="+mn-lt"/>
                <a:ea typeface="+mn-ea"/>
                <a:cs typeface="+mn-cs"/>
              </a:rPr>
            </a:b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900" b="0" i="0" u="sng" strike="noStrike" kern="1200" cap="none" spc="0" normalizeH="0" baseline="0" noProof="0" dirty="0" smtClean="0">
                <a:ln>
                  <a:noFill/>
                </a:ln>
                <a:solidFill>
                  <a:schemeClr val="tx1"/>
                </a:solidFill>
                <a:effectLst/>
                <a:uLnTx/>
                <a:uFillTx/>
                <a:latin typeface="+mn-lt"/>
                <a:ea typeface="+mn-ea"/>
                <a:cs typeface="+mn-cs"/>
              </a:rPr>
              <a:t>0.</a:t>
            </a:r>
            <a:r>
              <a:rPr kumimoji="0" lang="en-US" altLang="zh-CN" sz="1900" b="0" i="0" u="sng" strike="noStrike" kern="1200" cap="none" spc="0" normalizeH="0" baseline="0" noProof="0" dirty="0" smtClean="0">
                <a:ln>
                  <a:noFill/>
                </a:ln>
                <a:solidFill>
                  <a:srgbClr val="FF0000"/>
                </a:solidFill>
                <a:effectLst/>
                <a:uLnTx/>
                <a:uFillTx/>
                <a:latin typeface="+mn-lt"/>
                <a:ea typeface="+mn-ea"/>
                <a:cs typeface="+mn-cs"/>
              </a:rPr>
              <a:t>0</a:t>
            </a:r>
            <a:r>
              <a:rPr kumimoji="0" lang="en-US" altLang="zh-CN" sz="1900" b="0" i="0" u="sng" strike="noStrike" kern="1200" cap="none" spc="0" normalizeH="0" baseline="0" noProof="0" dirty="0" smtClean="0">
                <a:ln>
                  <a:noFill/>
                </a:ln>
                <a:solidFill>
                  <a:schemeClr val="tx1"/>
                </a:solidFill>
                <a:effectLst/>
                <a:uLnTx/>
                <a:uFillTx/>
                <a:latin typeface="+mn-lt"/>
                <a:ea typeface="+mn-ea"/>
                <a:cs typeface="+mn-cs"/>
              </a:rPr>
              <a:t> </a:t>
            </a:r>
            <a:r>
              <a:rPr kumimoji="0" lang="en-US" altLang="zh-CN" sz="1900" b="0" i="0" u="sng" strike="noStrike" kern="1200" cap="none" spc="0" normalizeH="0" baseline="0" noProof="0" dirty="0" smtClean="0">
                <a:ln>
                  <a:noFill/>
                </a:ln>
                <a:solidFill>
                  <a:srgbClr val="FF0000"/>
                </a:solidFill>
                <a:effectLst/>
                <a:uLnTx/>
                <a:uFillTx/>
                <a:latin typeface="+mn-lt"/>
                <a:ea typeface="+mn-ea"/>
                <a:cs typeface="+mn-cs"/>
              </a:rPr>
              <a:t>0</a:t>
            </a:r>
            <a:r>
              <a:rPr kumimoji="0" lang="en-US" altLang="zh-CN" sz="1900" b="0" i="0" u="sng" strike="noStrike" kern="1200" cap="none" spc="0" normalizeH="0" baseline="0" noProof="0" dirty="0" smtClean="0">
                <a:ln>
                  <a:noFill/>
                </a:ln>
                <a:solidFill>
                  <a:schemeClr val="tx1"/>
                </a:solidFill>
                <a:effectLst/>
                <a:uLnTx/>
                <a:uFillTx/>
                <a:latin typeface="+mn-lt"/>
                <a:ea typeface="+mn-ea"/>
                <a:cs typeface="+mn-cs"/>
              </a:rPr>
              <a:t> 1 0 1 1</a:t>
            </a:r>
            <a:r>
              <a:rPr kumimoji="0" lang="zh-CN" altLang="en-US" sz="1900" b="0" i="0" u="sng" strike="noStrike" kern="1200" cap="none" spc="0" normalizeH="0" baseline="0" noProof="0" dirty="0" smtClean="0">
                <a:ln>
                  <a:noFill/>
                </a:ln>
                <a:solidFill>
                  <a:schemeClr val="tx1"/>
                </a:solidFill>
                <a:effectLst/>
                <a:uLnTx/>
                <a:uFillTx/>
                <a:latin typeface="+mn-lt"/>
                <a:ea typeface="+mn-ea"/>
                <a:cs typeface="+mn-cs"/>
              </a:rPr>
              <a:t>　　　</a:t>
            </a: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9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19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altLang="zh-CN" sz="1900" b="0" i="0" u="none" strike="noStrike" kern="1200" cap="none" spc="0" normalizeH="0" baseline="30000" noProof="0" dirty="0" smtClean="0">
                <a:ln>
                  <a:noFill/>
                </a:ln>
                <a:solidFill>
                  <a:schemeClr val="tx1"/>
                </a:solidFill>
                <a:effectLst/>
                <a:uLnTx/>
                <a:uFillTx/>
                <a:latin typeface="+mn-lt"/>
                <a:ea typeface="+mn-ea"/>
                <a:cs typeface="+mn-cs"/>
              </a:rPr>
              <a:t>2</a:t>
            </a:r>
            <a:r>
              <a:rPr kumimoji="0" lang="zh-CN" altLang="en-US" sz="1900" b="0" i="1" u="none" strike="noStrike" kern="1200" cap="none" spc="0" normalizeH="0" baseline="0" noProof="0" dirty="0" smtClean="0">
                <a:ln>
                  <a:noFill/>
                </a:ln>
                <a:solidFill>
                  <a:schemeClr val="tx1"/>
                </a:solidFill>
                <a:effectLst/>
                <a:uLnTx/>
                <a:uFillTx/>
                <a:latin typeface="+mn-lt"/>
                <a:ea typeface="+mn-ea"/>
                <a:cs typeface="+mn-cs"/>
              </a:rPr>
              <a:t>ｙ　</a:t>
            </a: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除数右移</a:t>
            </a:r>
            <a:r>
              <a:rPr kumimoji="0" lang="en-US" altLang="zh-CN" sz="15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位</a:t>
            </a:r>
            <a:r>
              <a:rPr kumimoji="0" lang="en-US" altLang="zh-CN" sz="15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减除数</a:t>
            </a:r>
            <a:b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b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900" b="0" i="0" u="none" strike="noStrike" kern="1200" cap="none" spc="0" normalizeH="0" baseline="0" noProof="0" dirty="0" smtClean="0">
                <a:ln>
                  <a:noFill/>
                </a:ln>
                <a:solidFill>
                  <a:schemeClr val="tx1"/>
                </a:solidFill>
                <a:effectLst/>
                <a:uLnTx/>
                <a:uFillTx/>
                <a:latin typeface="+mn-lt"/>
                <a:ea typeface="+mn-ea"/>
                <a:cs typeface="+mn-cs"/>
              </a:rPr>
              <a:t>0.0 0 0 0 1 1 0</a:t>
            </a: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900" b="0" i="1" u="none" strike="noStrike" kern="1200" cap="none" spc="0" normalizeH="0" baseline="0" noProof="0" dirty="0" smtClean="0">
                <a:ln>
                  <a:noFill/>
                </a:ln>
                <a:solidFill>
                  <a:schemeClr val="tx1"/>
                </a:solidFill>
                <a:effectLst/>
                <a:uLnTx/>
                <a:uFillTx/>
                <a:latin typeface="+mn-lt"/>
                <a:ea typeface="+mn-ea"/>
                <a:cs typeface="+mn-cs"/>
              </a:rPr>
              <a:t>r</a:t>
            </a:r>
            <a:r>
              <a:rPr kumimoji="0" lang="en-US" altLang="zh-CN" sz="1900" b="0" i="1" u="none" strike="noStrike" kern="1200" cap="none" spc="0" normalizeH="0" baseline="-30000" noProof="0" dirty="0" smtClean="0">
                <a:ln>
                  <a:noFill/>
                </a:ln>
                <a:solidFill>
                  <a:schemeClr val="tx1"/>
                </a:solidFill>
                <a:effectLst/>
                <a:uLnTx/>
                <a:uFillTx/>
                <a:latin typeface="+mn-lt"/>
                <a:ea typeface="+mn-ea"/>
                <a:cs typeface="+mn-cs"/>
              </a:rPr>
              <a:t>2</a:t>
            </a:r>
            <a:r>
              <a:rPr kumimoji="0" lang="zh-CN" altLang="en-US" sz="1900" b="0" i="1"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得余数</a:t>
            </a:r>
            <a:r>
              <a:rPr kumimoji="0" lang="en-US" altLang="zh-CN" sz="1900" b="0" i="0" u="none" strike="noStrike" kern="1200" cap="none" spc="0" normalizeH="0" baseline="0" noProof="0" dirty="0" smtClean="0">
                <a:ln>
                  <a:noFill/>
                </a:ln>
                <a:solidFill>
                  <a:schemeClr val="tx1"/>
                </a:solidFill>
                <a:effectLst/>
                <a:uLnTx/>
                <a:uFillTx/>
                <a:latin typeface="+mn-lt"/>
                <a:ea typeface="+mn-ea"/>
                <a:cs typeface="+mn-cs"/>
              </a:rPr>
              <a:t>r2</a:t>
            </a:r>
            <a:br>
              <a:rPr kumimoji="0" lang="en-US" altLang="zh-CN" sz="1900" b="0" i="0" u="none" strike="noStrike" kern="1200" cap="none" spc="0" normalizeH="0" baseline="0" noProof="0" dirty="0" smtClean="0">
                <a:ln>
                  <a:noFill/>
                </a:ln>
                <a:solidFill>
                  <a:schemeClr val="tx1"/>
                </a:solidFill>
                <a:effectLst/>
                <a:uLnTx/>
                <a:uFillTx/>
                <a:latin typeface="+mn-lt"/>
                <a:ea typeface="+mn-ea"/>
                <a:cs typeface="+mn-cs"/>
              </a:rPr>
            </a:b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900" b="0" i="0" u="sng" strike="noStrike" kern="1200" cap="none" spc="0" normalizeH="0" baseline="0" noProof="0" dirty="0" smtClean="0">
                <a:ln>
                  <a:noFill/>
                </a:ln>
                <a:solidFill>
                  <a:schemeClr val="tx1"/>
                </a:solidFill>
                <a:effectLst/>
                <a:uLnTx/>
                <a:uFillTx/>
                <a:latin typeface="+mn-lt"/>
                <a:ea typeface="+mn-ea"/>
                <a:cs typeface="+mn-cs"/>
              </a:rPr>
              <a:t>0.</a:t>
            </a:r>
            <a:r>
              <a:rPr kumimoji="0" lang="en-US" altLang="zh-CN" sz="1900" b="0" i="0" u="sng" strike="noStrike" kern="1200" cap="none" spc="0" normalizeH="0" baseline="0" noProof="0" dirty="0" smtClean="0">
                <a:ln>
                  <a:noFill/>
                </a:ln>
                <a:solidFill>
                  <a:srgbClr val="FF0000"/>
                </a:solidFill>
                <a:effectLst/>
                <a:uLnTx/>
                <a:uFillTx/>
                <a:latin typeface="+mn-lt"/>
                <a:ea typeface="+mn-ea"/>
                <a:cs typeface="+mn-cs"/>
              </a:rPr>
              <a:t>0</a:t>
            </a:r>
            <a:r>
              <a:rPr kumimoji="0" lang="en-US" altLang="zh-CN" sz="1900" b="0" i="0" u="sng" strike="noStrike" kern="1200" cap="none" spc="0" normalizeH="0" baseline="0" noProof="0" dirty="0" smtClean="0">
                <a:ln>
                  <a:noFill/>
                </a:ln>
                <a:solidFill>
                  <a:schemeClr val="tx1"/>
                </a:solidFill>
                <a:effectLst/>
                <a:uLnTx/>
                <a:uFillTx/>
                <a:latin typeface="+mn-lt"/>
                <a:ea typeface="+mn-ea"/>
                <a:cs typeface="+mn-cs"/>
              </a:rPr>
              <a:t> </a:t>
            </a:r>
            <a:r>
              <a:rPr kumimoji="0" lang="en-US" altLang="zh-CN" sz="1900" b="0" i="0" u="sng" strike="noStrike" kern="1200" cap="none" spc="0" normalizeH="0" baseline="0" noProof="0" dirty="0" smtClean="0">
                <a:ln>
                  <a:noFill/>
                </a:ln>
                <a:solidFill>
                  <a:srgbClr val="FF0000"/>
                </a:solidFill>
                <a:effectLst/>
                <a:uLnTx/>
                <a:uFillTx/>
                <a:latin typeface="+mn-lt"/>
                <a:ea typeface="+mn-ea"/>
                <a:cs typeface="+mn-cs"/>
              </a:rPr>
              <a:t>0 0</a:t>
            </a:r>
            <a:r>
              <a:rPr kumimoji="0" lang="en-US" altLang="zh-CN" sz="1900" b="0" i="0" u="sng" strike="noStrike" kern="1200" cap="none" spc="0" normalizeH="0" baseline="0" noProof="0" dirty="0" smtClean="0">
                <a:ln>
                  <a:noFill/>
                </a:ln>
                <a:solidFill>
                  <a:schemeClr val="tx1"/>
                </a:solidFill>
                <a:effectLst/>
                <a:uLnTx/>
                <a:uFillTx/>
                <a:latin typeface="+mn-lt"/>
                <a:ea typeface="+mn-ea"/>
                <a:cs typeface="+mn-cs"/>
              </a:rPr>
              <a:t> 1 0 1 1</a:t>
            </a:r>
            <a:r>
              <a:rPr kumimoji="0" lang="zh-CN" altLang="en-US" sz="1900" b="0" i="0" u="sng" strike="noStrike" kern="1200" cap="none" spc="0" normalizeH="0" baseline="0" noProof="0" dirty="0" smtClean="0">
                <a:ln>
                  <a:noFill/>
                </a:ln>
                <a:solidFill>
                  <a:schemeClr val="tx1"/>
                </a:solidFill>
                <a:effectLst/>
                <a:uLnTx/>
                <a:uFillTx/>
                <a:latin typeface="+mn-lt"/>
                <a:ea typeface="+mn-ea"/>
                <a:cs typeface="+mn-cs"/>
              </a:rPr>
              <a:t>　　</a:t>
            </a: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9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19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altLang="zh-CN" sz="1900" b="0" i="0" u="none" strike="noStrike" kern="1200" cap="none" spc="0" normalizeH="0" baseline="30000" noProof="0" dirty="0" smtClean="0">
                <a:ln>
                  <a:noFill/>
                </a:ln>
                <a:solidFill>
                  <a:schemeClr val="tx1"/>
                </a:solidFill>
                <a:effectLst/>
                <a:uLnTx/>
                <a:uFillTx/>
                <a:latin typeface="+mn-lt"/>
                <a:ea typeface="+mn-ea"/>
                <a:cs typeface="+mn-cs"/>
              </a:rPr>
              <a:t>3</a:t>
            </a:r>
            <a:r>
              <a:rPr kumimoji="0" lang="zh-CN" altLang="en-US" sz="1900" b="0" i="1" u="none" strike="noStrike" kern="1200" cap="none" spc="0" normalizeH="0" baseline="0" noProof="0" dirty="0" smtClean="0">
                <a:ln>
                  <a:noFill/>
                </a:ln>
                <a:solidFill>
                  <a:schemeClr val="tx1"/>
                </a:solidFill>
                <a:effectLst/>
                <a:uLnTx/>
                <a:uFillTx/>
                <a:latin typeface="+mn-lt"/>
                <a:ea typeface="+mn-ea"/>
                <a:cs typeface="+mn-cs"/>
              </a:rPr>
              <a:t>ｙ</a:t>
            </a: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除数右移</a:t>
            </a:r>
            <a:r>
              <a:rPr kumimoji="0" lang="en-US" altLang="zh-CN" sz="15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位</a:t>
            </a:r>
            <a:r>
              <a:rPr kumimoji="0" lang="en-US" altLang="zh-CN" sz="15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不减除数</a:t>
            </a:r>
            <a:b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b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900" b="0" i="0" u="none" strike="noStrike" kern="1200" cap="none" spc="0" normalizeH="0" baseline="0" noProof="0" dirty="0" smtClean="0">
                <a:ln>
                  <a:noFill/>
                </a:ln>
                <a:solidFill>
                  <a:schemeClr val="tx1"/>
                </a:solidFill>
                <a:effectLst/>
                <a:uLnTx/>
                <a:uFillTx/>
                <a:latin typeface="+mn-lt"/>
                <a:ea typeface="+mn-ea"/>
                <a:cs typeface="+mn-cs"/>
              </a:rPr>
              <a:t>0.0 0 0 0 1 1 0 0</a:t>
            </a: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900" b="0" i="1" u="none" strike="noStrike" kern="1200" cap="none" spc="0" normalizeH="0" baseline="0" noProof="0" dirty="0" smtClean="0">
                <a:ln>
                  <a:noFill/>
                </a:ln>
                <a:solidFill>
                  <a:schemeClr val="tx1"/>
                </a:solidFill>
                <a:effectLst/>
                <a:uLnTx/>
                <a:uFillTx/>
                <a:latin typeface="+mn-lt"/>
                <a:ea typeface="+mn-ea"/>
                <a:cs typeface="+mn-cs"/>
              </a:rPr>
              <a:t>r</a:t>
            </a:r>
            <a:r>
              <a:rPr kumimoji="0" lang="en-US" altLang="zh-CN" sz="1900" b="0" i="1" u="none" strike="noStrike" kern="1200" cap="none" spc="0" normalizeH="0" baseline="-30000" noProof="0" dirty="0" smtClean="0">
                <a:ln>
                  <a:noFill/>
                </a:ln>
                <a:solidFill>
                  <a:schemeClr val="tx1"/>
                </a:solidFill>
                <a:effectLst/>
                <a:uLnTx/>
                <a:uFillTx/>
                <a:latin typeface="+mn-lt"/>
                <a:ea typeface="+mn-ea"/>
                <a:cs typeface="+mn-cs"/>
              </a:rPr>
              <a:t>3</a:t>
            </a:r>
            <a:r>
              <a:rPr kumimoji="0" lang="zh-CN" altLang="en-US" sz="1900" b="0" i="1"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得余数</a:t>
            </a:r>
            <a:r>
              <a:rPr kumimoji="0" lang="en-US" altLang="zh-CN" sz="1900" b="0" i="0" u="none" strike="noStrike" kern="1200" cap="none" spc="0" normalizeH="0" baseline="0" noProof="0" dirty="0" smtClean="0">
                <a:ln>
                  <a:noFill/>
                </a:ln>
                <a:solidFill>
                  <a:schemeClr val="tx1"/>
                </a:solidFill>
                <a:effectLst/>
                <a:uLnTx/>
                <a:uFillTx/>
                <a:latin typeface="+mn-lt"/>
                <a:ea typeface="+mn-ea"/>
                <a:cs typeface="+mn-cs"/>
              </a:rPr>
              <a:t>r3</a:t>
            </a:r>
            <a:br>
              <a:rPr kumimoji="0" lang="en-US" altLang="zh-CN" sz="1900" b="0" i="0" u="none" strike="noStrike" kern="1200" cap="none" spc="0" normalizeH="0" baseline="0" noProof="0" dirty="0" smtClean="0">
                <a:ln>
                  <a:noFill/>
                </a:ln>
                <a:solidFill>
                  <a:schemeClr val="tx1"/>
                </a:solidFill>
                <a:effectLst/>
                <a:uLnTx/>
                <a:uFillTx/>
                <a:latin typeface="+mn-lt"/>
                <a:ea typeface="+mn-ea"/>
                <a:cs typeface="+mn-cs"/>
              </a:rPr>
            </a:b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900" b="0" i="0" u="sng" strike="noStrike" kern="1200" cap="none" spc="0" normalizeH="0" baseline="0" noProof="0" dirty="0" smtClean="0">
                <a:ln>
                  <a:noFill/>
                </a:ln>
                <a:solidFill>
                  <a:schemeClr val="tx1"/>
                </a:solidFill>
                <a:effectLst/>
                <a:uLnTx/>
                <a:uFillTx/>
                <a:latin typeface="+mn-lt"/>
                <a:ea typeface="+mn-ea"/>
                <a:cs typeface="+mn-cs"/>
              </a:rPr>
              <a:t>0.</a:t>
            </a:r>
            <a:r>
              <a:rPr kumimoji="0" lang="en-US" altLang="zh-CN" sz="1900" b="0" i="0" u="sng" strike="noStrike" kern="1200" cap="none" spc="0" normalizeH="0" baseline="0" noProof="0" dirty="0" smtClean="0">
                <a:ln>
                  <a:noFill/>
                </a:ln>
                <a:solidFill>
                  <a:srgbClr val="FF0000"/>
                </a:solidFill>
                <a:effectLst/>
                <a:uLnTx/>
                <a:uFillTx/>
                <a:latin typeface="+mn-lt"/>
                <a:ea typeface="+mn-ea"/>
                <a:cs typeface="+mn-cs"/>
              </a:rPr>
              <a:t>0</a:t>
            </a:r>
            <a:r>
              <a:rPr kumimoji="0" lang="en-US" altLang="zh-CN" sz="1900" b="0" i="0" u="sng" strike="noStrike" kern="1200" cap="none" spc="0" normalizeH="0" baseline="0" noProof="0" dirty="0" smtClean="0">
                <a:ln>
                  <a:noFill/>
                </a:ln>
                <a:solidFill>
                  <a:schemeClr val="tx1"/>
                </a:solidFill>
                <a:effectLst/>
                <a:uLnTx/>
                <a:uFillTx/>
                <a:latin typeface="+mn-lt"/>
                <a:ea typeface="+mn-ea"/>
                <a:cs typeface="+mn-cs"/>
              </a:rPr>
              <a:t> </a:t>
            </a:r>
            <a:r>
              <a:rPr kumimoji="0" lang="en-US" altLang="zh-CN" sz="1900" b="0" i="0" u="sng" strike="noStrike" kern="1200" cap="none" spc="0" normalizeH="0" baseline="0" noProof="0" dirty="0" smtClean="0">
                <a:ln>
                  <a:noFill/>
                </a:ln>
                <a:solidFill>
                  <a:srgbClr val="FF0000"/>
                </a:solidFill>
                <a:effectLst/>
                <a:uLnTx/>
                <a:uFillTx/>
                <a:latin typeface="+mn-lt"/>
                <a:ea typeface="+mn-ea"/>
                <a:cs typeface="+mn-cs"/>
              </a:rPr>
              <a:t>0 0 0</a:t>
            </a:r>
            <a:r>
              <a:rPr kumimoji="0" lang="en-US" altLang="zh-CN" sz="1900" b="0" i="0" u="sng" strike="noStrike" kern="1200" cap="none" spc="0" normalizeH="0" baseline="0" noProof="0" dirty="0" smtClean="0">
                <a:ln>
                  <a:noFill/>
                </a:ln>
                <a:solidFill>
                  <a:schemeClr val="tx1"/>
                </a:solidFill>
                <a:effectLst/>
                <a:uLnTx/>
                <a:uFillTx/>
                <a:latin typeface="+mn-lt"/>
                <a:ea typeface="+mn-ea"/>
                <a:cs typeface="+mn-cs"/>
              </a:rPr>
              <a:t> 1 0 1 1</a:t>
            </a:r>
            <a:r>
              <a:rPr kumimoji="0" lang="zh-CN" altLang="en-US" sz="1900" b="0" i="0" u="sng" strike="noStrike" kern="1200" cap="none" spc="0" normalizeH="0" baseline="0" noProof="0" dirty="0" smtClean="0">
                <a:ln>
                  <a:noFill/>
                </a:ln>
                <a:solidFill>
                  <a:schemeClr val="tx1"/>
                </a:solidFill>
                <a:effectLst/>
                <a:uLnTx/>
                <a:uFillTx/>
                <a:latin typeface="+mn-lt"/>
                <a:ea typeface="+mn-ea"/>
                <a:cs typeface="+mn-cs"/>
              </a:rPr>
              <a:t>　</a:t>
            </a: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9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19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altLang="zh-CN" sz="1900" b="0" i="0" u="none" strike="noStrike" kern="1200" cap="none" spc="0" normalizeH="0" baseline="30000" noProof="0" dirty="0" smtClean="0">
                <a:ln>
                  <a:noFill/>
                </a:ln>
                <a:solidFill>
                  <a:schemeClr val="tx1"/>
                </a:solidFill>
                <a:effectLst/>
                <a:uLnTx/>
                <a:uFillTx/>
                <a:latin typeface="+mn-lt"/>
                <a:ea typeface="+mn-ea"/>
                <a:cs typeface="+mn-cs"/>
              </a:rPr>
              <a:t>4</a:t>
            </a:r>
            <a:r>
              <a:rPr kumimoji="0" lang="zh-CN" altLang="en-US" sz="1900" b="0" i="1" u="none" strike="noStrike" kern="1200" cap="none" spc="0" normalizeH="0" baseline="0" noProof="0" dirty="0" smtClean="0">
                <a:ln>
                  <a:noFill/>
                </a:ln>
                <a:solidFill>
                  <a:schemeClr val="tx1"/>
                </a:solidFill>
                <a:effectLst/>
                <a:uLnTx/>
                <a:uFillTx/>
                <a:latin typeface="+mn-lt"/>
                <a:ea typeface="+mn-ea"/>
                <a:cs typeface="+mn-cs"/>
              </a:rPr>
              <a:t>ｙ　</a:t>
            </a: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除数右移</a:t>
            </a:r>
            <a:r>
              <a:rPr kumimoji="0" lang="en-US" altLang="zh-CN" sz="15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位</a:t>
            </a:r>
            <a:r>
              <a:rPr kumimoji="0" lang="en-US" altLang="zh-CN" sz="15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减除数</a:t>
            </a:r>
            <a:b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b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900" b="0" i="0" u="none" strike="noStrike" kern="1200" cap="none" spc="0" normalizeH="0" baseline="0" noProof="0" dirty="0" smtClean="0">
                <a:ln>
                  <a:noFill/>
                </a:ln>
                <a:solidFill>
                  <a:schemeClr val="tx1"/>
                </a:solidFill>
                <a:effectLst/>
                <a:uLnTx/>
                <a:uFillTx/>
                <a:latin typeface="+mn-lt"/>
                <a:ea typeface="+mn-ea"/>
                <a:cs typeface="+mn-cs"/>
              </a:rPr>
              <a:t>0.0 0 0 0 0 0 0 1</a:t>
            </a: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900" b="0" i="1" u="none" strike="noStrike" kern="1200" cap="none" spc="0" normalizeH="0" baseline="0" noProof="0" dirty="0" smtClean="0">
                <a:ln>
                  <a:noFill/>
                </a:ln>
                <a:solidFill>
                  <a:schemeClr val="tx1"/>
                </a:solidFill>
                <a:effectLst/>
                <a:uLnTx/>
                <a:uFillTx/>
                <a:latin typeface="+mn-lt"/>
                <a:ea typeface="+mn-ea"/>
                <a:cs typeface="+mn-cs"/>
              </a:rPr>
              <a:t>r</a:t>
            </a:r>
            <a:r>
              <a:rPr kumimoji="0" lang="en-US" altLang="zh-CN" sz="1900" b="0" i="1" u="none" strike="noStrike" kern="1200" cap="none" spc="0" normalizeH="0" baseline="-30000" noProof="0" dirty="0" smtClean="0">
                <a:ln>
                  <a:noFill/>
                </a:ln>
                <a:solidFill>
                  <a:schemeClr val="tx1"/>
                </a:solidFill>
                <a:effectLst/>
                <a:uLnTx/>
                <a:uFillTx/>
                <a:latin typeface="+mn-lt"/>
                <a:ea typeface="+mn-ea"/>
                <a:cs typeface="+mn-cs"/>
              </a:rPr>
              <a:t>4</a:t>
            </a:r>
            <a:r>
              <a:rPr kumimoji="0" lang="zh-CN" altLang="en-US" sz="19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　得余数</a:t>
            </a:r>
            <a:r>
              <a:rPr kumimoji="0" lang="en-US" altLang="zh-CN" sz="1500" b="0" i="0" u="none" strike="noStrike" kern="1200" cap="none" spc="0" normalizeH="0" baseline="0" noProof="0" dirty="0" smtClean="0">
                <a:ln>
                  <a:noFill/>
                </a:ln>
                <a:solidFill>
                  <a:schemeClr val="tx1"/>
                </a:solidFill>
                <a:effectLst/>
                <a:uLnTx/>
                <a:uFillTx/>
                <a:latin typeface="+mn-lt"/>
                <a:ea typeface="+mn-ea"/>
                <a:cs typeface="+mn-cs"/>
              </a:rPr>
              <a:t>r4</a:t>
            </a: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altLang="zh-CN" sz="15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7" name="直接连接符 6"/>
          <p:cNvCxnSpPr/>
          <p:nvPr/>
        </p:nvCxnSpPr>
        <p:spPr>
          <a:xfrm rot="5400000">
            <a:off x="1893075" y="3464719"/>
            <a:ext cx="357190" cy="14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071538" y="6290416"/>
            <a:ext cx="7143800" cy="424732"/>
          </a:xfrm>
          <a:prstGeom prst="rect">
            <a:avLst/>
          </a:prstGeom>
        </p:spPr>
        <p:txBody>
          <a:bodyPr wrap="square">
            <a:spAutoFit/>
          </a:bodyPr>
          <a:lstStyle/>
          <a:p>
            <a:pPr>
              <a:lnSpc>
                <a:spcPct val="90000"/>
              </a:lnSpc>
              <a:spcBef>
                <a:spcPct val="50000"/>
              </a:spcBef>
              <a:buClr>
                <a:schemeClr val="tx2"/>
              </a:buClr>
              <a:buFont typeface="Wingdings" pitchFamily="2" charset="2"/>
              <a:buChar char="w"/>
            </a:pPr>
            <a:r>
              <a:rPr kumimoji="1" lang="zh-CN" altLang="en-US" sz="2400" b="1" dirty="0" smtClean="0">
                <a:solidFill>
                  <a:srgbClr val="FF0000"/>
                </a:solidFill>
                <a:latin typeface="Times New Roman" pitchFamily="18" charset="0"/>
              </a:rPr>
              <a:t>商</a:t>
            </a:r>
            <a:r>
              <a:rPr kumimoji="1" lang="en-US" altLang="zh-CN" sz="2400" b="1" dirty="0" smtClean="0">
                <a:solidFill>
                  <a:srgbClr val="FF0000"/>
                </a:solidFill>
                <a:latin typeface="Times New Roman" pitchFamily="18" charset="0"/>
              </a:rPr>
              <a:t>0</a:t>
            </a:r>
            <a:r>
              <a:rPr kumimoji="1" lang="zh-CN" altLang="en-US" sz="2400" b="1" dirty="0" smtClean="0">
                <a:solidFill>
                  <a:srgbClr val="FF0000"/>
                </a:solidFill>
                <a:latin typeface="Times New Roman" pitchFamily="18" charset="0"/>
              </a:rPr>
              <a:t>还是商</a:t>
            </a:r>
            <a:r>
              <a:rPr kumimoji="1" lang="en-US" altLang="zh-CN" sz="2400" b="1" dirty="0" smtClean="0">
                <a:solidFill>
                  <a:srgbClr val="FF0000"/>
                </a:solidFill>
                <a:latin typeface="Times New Roman" pitchFamily="18" charset="0"/>
              </a:rPr>
              <a:t>1</a:t>
            </a:r>
            <a:r>
              <a:rPr kumimoji="1" lang="zh-CN" altLang="en-US" sz="2400" b="1" dirty="0" smtClean="0">
                <a:solidFill>
                  <a:srgbClr val="FF0000"/>
                </a:solidFill>
                <a:latin typeface="Times New Roman" pitchFamily="18" charset="0"/>
              </a:rPr>
              <a:t>人可以比较后确定，计算机如何确定？</a:t>
            </a:r>
            <a:endParaRPr kumimoji="1" lang="zh-CN" altLang="en-US" sz="2400" b="1" dirty="0">
              <a:solidFill>
                <a:srgbClr val="FF0000"/>
              </a:solidFill>
              <a:latin typeface="Times New Roman" pitchFamily="18" charset="0"/>
            </a:endParaRPr>
          </a:p>
        </p:txBody>
      </p:sp>
      <p:sp>
        <p:nvSpPr>
          <p:cNvPr id="9" name="TextBox 8"/>
          <p:cNvSpPr txBox="1"/>
          <p:nvPr/>
        </p:nvSpPr>
        <p:spPr>
          <a:xfrm>
            <a:off x="1785918" y="3786190"/>
            <a:ext cx="357190" cy="369332"/>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sp>
        <p:nvSpPr>
          <p:cNvPr id="10" name="TextBox 9"/>
          <p:cNvSpPr txBox="1"/>
          <p:nvPr/>
        </p:nvSpPr>
        <p:spPr>
          <a:xfrm>
            <a:off x="1857356" y="5000636"/>
            <a:ext cx="357190" cy="369332"/>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heckerboard(across)">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57200" y="358758"/>
            <a:ext cx="3886200" cy="641350"/>
          </a:xfrm>
          <a:prstGeom prst="rect">
            <a:avLst/>
          </a:prstGeom>
          <a:noFill/>
          <a:ln w="9525">
            <a:noFill/>
            <a:miter lim="800000"/>
            <a:headEnd/>
            <a:tailEnd/>
          </a:ln>
        </p:spPr>
        <p:txBody>
          <a:bodyPr>
            <a:spAutoFit/>
          </a:bodyPr>
          <a:lstStyle/>
          <a:p>
            <a:r>
              <a:rPr lang="zh-CN" altLang="zh-CN" sz="3600" b="1" dirty="0">
                <a:latin typeface="Times New Roman" pitchFamily="18" charset="0"/>
              </a:rPr>
              <a:t>(1) </a:t>
            </a:r>
            <a:r>
              <a:rPr lang="zh-CN" sz="3600" b="1" dirty="0">
                <a:latin typeface="Times New Roman" pitchFamily="18" charset="0"/>
              </a:rPr>
              <a:t>恢复余数法</a:t>
            </a:r>
          </a:p>
        </p:txBody>
      </p:sp>
      <p:sp>
        <p:nvSpPr>
          <p:cNvPr id="3" name="Text Box 3"/>
          <p:cNvSpPr txBox="1">
            <a:spLocks noChangeArrowheads="1"/>
          </p:cNvSpPr>
          <p:nvPr/>
        </p:nvSpPr>
        <p:spPr bwMode="auto">
          <a:xfrm>
            <a:off x="1833563" y="2809899"/>
            <a:ext cx="1403350" cy="457200"/>
          </a:xfrm>
          <a:prstGeom prst="rect">
            <a:avLst/>
          </a:prstGeom>
          <a:noFill/>
          <a:ln w="9525">
            <a:noFill/>
            <a:miter lim="800000"/>
            <a:headEnd/>
            <a:tailEnd/>
          </a:ln>
        </p:spPr>
        <p:txBody>
          <a:bodyPr wrap="none">
            <a:spAutoFit/>
          </a:bodyPr>
          <a:lstStyle/>
          <a:p>
            <a:r>
              <a:rPr lang="zh-CN" altLang="zh-CN" sz="2400" b="1">
                <a:latin typeface="Times New Roman" pitchFamily="18" charset="0"/>
              </a:rPr>
              <a:t>0 . 1 0 1 1</a:t>
            </a:r>
          </a:p>
        </p:txBody>
      </p:sp>
      <p:sp>
        <p:nvSpPr>
          <p:cNvPr id="4" name="Text Box 4"/>
          <p:cNvSpPr txBox="1">
            <a:spLocks noChangeArrowheads="1"/>
          </p:cNvSpPr>
          <p:nvPr/>
        </p:nvSpPr>
        <p:spPr bwMode="auto">
          <a:xfrm>
            <a:off x="1833563" y="3224237"/>
            <a:ext cx="1403350" cy="457200"/>
          </a:xfrm>
          <a:prstGeom prst="rect">
            <a:avLst/>
          </a:prstGeom>
          <a:noFill/>
          <a:ln w="9525">
            <a:noFill/>
            <a:miter lim="800000"/>
            <a:headEnd/>
            <a:tailEnd/>
          </a:ln>
        </p:spPr>
        <p:txBody>
          <a:bodyPr wrap="none">
            <a:spAutoFit/>
          </a:bodyPr>
          <a:lstStyle/>
          <a:p>
            <a:r>
              <a:rPr lang="zh-CN" altLang="zh-CN" sz="2400" b="1">
                <a:latin typeface="Times New Roman" pitchFamily="18" charset="0"/>
              </a:rPr>
              <a:t>1 . 0 0 1 1</a:t>
            </a:r>
          </a:p>
        </p:txBody>
      </p:sp>
      <p:sp>
        <p:nvSpPr>
          <p:cNvPr id="5" name="Text Box 5"/>
          <p:cNvSpPr txBox="1">
            <a:spLocks noChangeArrowheads="1"/>
          </p:cNvSpPr>
          <p:nvPr/>
        </p:nvSpPr>
        <p:spPr bwMode="auto">
          <a:xfrm>
            <a:off x="1833563" y="5203849"/>
            <a:ext cx="1403350" cy="457200"/>
          </a:xfrm>
          <a:prstGeom prst="rect">
            <a:avLst/>
          </a:prstGeom>
          <a:noFill/>
          <a:ln w="9525">
            <a:noFill/>
            <a:miter lim="800000"/>
            <a:headEnd/>
            <a:tailEnd/>
          </a:ln>
        </p:spPr>
        <p:txBody>
          <a:bodyPr wrap="none">
            <a:spAutoFit/>
          </a:bodyPr>
          <a:lstStyle/>
          <a:p>
            <a:r>
              <a:rPr lang="zh-CN" altLang="zh-CN" sz="2400" b="1">
                <a:latin typeface="Times New Roman" pitchFamily="18" charset="0"/>
              </a:rPr>
              <a:t>1 . 0 0 1 1</a:t>
            </a:r>
          </a:p>
        </p:txBody>
      </p:sp>
      <p:sp>
        <p:nvSpPr>
          <p:cNvPr id="6" name="Text Box 6"/>
          <p:cNvSpPr txBox="1">
            <a:spLocks noChangeArrowheads="1"/>
          </p:cNvSpPr>
          <p:nvPr/>
        </p:nvSpPr>
        <p:spPr bwMode="auto">
          <a:xfrm>
            <a:off x="1833563" y="6400824"/>
            <a:ext cx="1403350" cy="457200"/>
          </a:xfrm>
          <a:prstGeom prst="rect">
            <a:avLst/>
          </a:prstGeom>
          <a:noFill/>
          <a:ln w="9525">
            <a:noFill/>
            <a:miter lim="800000"/>
            <a:headEnd/>
            <a:tailEnd/>
          </a:ln>
        </p:spPr>
        <p:txBody>
          <a:bodyPr wrap="none">
            <a:spAutoFit/>
          </a:bodyPr>
          <a:lstStyle/>
          <a:p>
            <a:r>
              <a:rPr lang="zh-CN" altLang="zh-CN" sz="2400" b="1">
                <a:latin typeface="Times New Roman" pitchFamily="18" charset="0"/>
              </a:rPr>
              <a:t>1 . 0 0 1 1</a:t>
            </a:r>
          </a:p>
        </p:txBody>
      </p:sp>
      <p:sp>
        <p:nvSpPr>
          <p:cNvPr id="7" name="Text Box 7"/>
          <p:cNvSpPr txBox="1">
            <a:spLocks noChangeArrowheads="1"/>
          </p:cNvSpPr>
          <p:nvPr/>
        </p:nvSpPr>
        <p:spPr bwMode="auto">
          <a:xfrm>
            <a:off x="3886200" y="2809899"/>
            <a:ext cx="1403350" cy="457200"/>
          </a:xfrm>
          <a:prstGeom prst="rect">
            <a:avLst/>
          </a:prstGeom>
          <a:noFill/>
          <a:ln w="9525">
            <a:noFill/>
            <a:miter lim="800000"/>
            <a:headEnd/>
            <a:tailEnd/>
          </a:ln>
        </p:spPr>
        <p:txBody>
          <a:bodyPr wrap="none">
            <a:spAutoFit/>
          </a:bodyPr>
          <a:lstStyle/>
          <a:p>
            <a:r>
              <a:rPr lang="zh-CN" altLang="zh-CN" sz="2400" b="1">
                <a:latin typeface="Times New Roman" pitchFamily="18" charset="0"/>
              </a:rPr>
              <a:t>0 . 0 0 0 0</a:t>
            </a:r>
          </a:p>
        </p:txBody>
      </p:sp>
      <p:sp>
        <p:nvSpPr>
          <p:cNvPr id="8" name="Line 8"/>
          <p:cNvSpPr>
            <a:spLocks noChangeShapeType="1"/>
          </p:cNvSpPr>
          <p:nvPr/>
        </p:nvSpPr>
        <p:spPr bwMode="auto">
          <a:xfrm>
            <a:off x="1524000" y="3648099"/>
            <a:ext cx="6781800" cy="0"/>
          </a:xfrm>
          <a:prstGeom prst="line">
            <a:avLst/>
          </a:prstGeom>
          <a:noFill/>
          <a:ln w="28575">
            <a:solidFill>
              <a:schemeClr val="tx1"/>
            </a:solidFill>
            <a:round/>
            <a:headEnd/>
            <a:tailEnd/>
          </a:ln>
        </p:spPr>
        <p:txBody>
          <a:bodyPr wrap="none"/>
          <a:lstStyle/>
          <a:p>
            <a:endParaRPr lang="zh-CN" altLang="en-US"/>
          </a:p>
        </p:txBody>
      </p:sp>
      <p:sp>
        <p:nvSpPr>
          <p:cNvPr id="9" name="Text Box 9"/>
          <p:cNvSpPr txBox="1">
            <a:spLocks noChangeArrowheads="1"/>
          </p:cNvSpPr>
          <p:nvPr/>
        </p:nvSpPr>
        <p:spPr bwMode="auto">
          <a:xfrm>
            <a:off x="5791200" y="3224237"/>
            <a:ext cx="1241425" cy="457200"/>
          </a:xfrm>
          <a:prstGeom prst="rect">
            <a:avLst/>
          </a:prstGeom>
          <a:noFill/>
          <a:ln w="9525">
            <a:noFill/>
            <a:miter lim="800000"/>
            <a:headEnd/>
            <a:tailEnd/>
          </a:ln>
        </p:spPr>
        <p:txBody>
          <a:bodyPr wrap="none">
            <a:spAutoFit/>
          </a:bodyPr>
          <a:lstStyle/>
          <a:p>
            <a:r>
              <a:rPr lang="zh-CN" altLang="zh-CN" sz="2400" b="1">
                <a:latin typeface="Times New Roman" pitchFamily="18" charset="0"/>
              </a:rPr>
              <a:t>+[</a:t>
            </a:r>
            <a:r>
              <a:rPr lang="zh-CN" altLang="zh-CN" sz="2400" b="1">
                <a:latin typeface="Times New Roman" pitchFamily="18" charset="0"/>
                <a:cs typeface="Times New Roman" pitchFamily="18" charset="0"/>
              </a:rPr>
              <a:t>– </a:t>
            </a:r>
            <a:r>
              <a:rPr lang="zh-CN" altLang="zh-CN" sz="2400" b="1" i="1">
                <a:latin typeface="Times New Roman" pitchFamily="18" charset="0"/>
                <a:cs typeface="Times New Roman" pitchFamily="18" charset="0"/>
              </a:rPr>
              <a:t>y</a:t>
            </a:r>
            <a:r>
              <a:rPr lang="zh-CN" altLang="zh-CN" sz="2400" b="1">
                <a:latin typeface="Times New Roman" pitchFamily="18" charset="0"/>
                <a:cs typeface="Times New Roman" pitchFamily="18" charset="0"/>
              </a:rPr>
              <a:t>*]</a:t>
            </a:r>
            <a:r>
              <a:rPr lang="zh-CN" sz="2000" b="1" baseline="-25000">
                <a:latin typeface="Times New Roman" pitchFamily="18" charset="0"/>
              </a:rPr>
              <a:t>补</a:t>
            </a:r>
          </a:p>
        </p:txBody>
      </p:sp>
      <p:sp>
        <p:nvSpPr>
          <p:cNvPr id="10" name="Text Box 10"/>
          <p:cNvSpPr txBox="1">
            <a:spLocks noChangeArrowheads="1"/>
          </p:cNvSpPr>
          <p:nvPr/>
        </p:nvSpPr>
        <p:spPr bwMode="auto">
          <a:xfrm>
            <a:off x="4921250" y="3594124"/>
            <a:ext cx="336550" cy="457200"/>
          </a:xfrm>
          <a:prstGeom prst="rect">
            <a:avLst/>
          </a:prstGeom>
          <a:noFill/>
          <a:ln w="9525">
            <a:noFill/>
            <a:miter lim="800000"/>
            <a:headEnd/>
            <a:tailEnd/>
          </a:ln>
        </p:spPr>
        <p:txBody>
          <a:bodyPr wrap="none">
            <a:spAutoFit/>
          </a:bodyPr>
          <a:lstStyle/>
          <a:p>
            <a:r>
              <a:rPr lang="zh-CN" altLang="zh-CN" sz="2400" b="1">
                <a:latin typeface="Times New Roman" pitchFamily="18" charset="0"/>
              </a:rPr>
              <a:t>0</a:t>
            </a:r>
          </a:p>
        </p:txBody>
      </p:sp>
      <p:grpSp>
        <p:nvGrpSpPr>
          <p:cNvPr id="11" name="Group 11"/>
          <p:cNvGrpSpPr>
            <a:grpSpLocks/>
          </p:cNvGrpSpPr>
          <p:nvPr/>
        </p:nvGrpSpPr>
        <p:grpSpPr bwMode="auto">
          <a:xfrm>
            <a:off x="1833563" y="3594124"/>
            <a:ext cx="6110287" cy="457200"/>
            <a:chOff x="0" y="0"/>
            <a:chExt cx="3849" cy="288"/>
          </a:xfrm>
        </p:grpSpPr>
        <p:sp>
          <p:nvSpPr>
            <p:cNvPr id="12" name="Text Box 12"/>
            <p:cNvSpPr txBox="1">
              <a:spLocks noChangeArrowheads="1"/>
            </p:cNvSpPr>
            <p:nvPr/>
          </p:nvSpPr>
          <p:spPr bwMode="auto">
            <a:xfrm>
              <a:off x="0" y="0"/>
              <a:ext cx="884" cy="288"/>
            </a:xfrm>
            <a:prstGeom prst="rect">
              <a:avLst/>
            </a:prstGeom>
            <a:noFill/>
            <a:ln w="9525">
              <a:noFill/>
              <a:miter lim="800000"/>
              <a:headEnd/>
              <a:tailEnd/>
            </a:ln>
          </p:spPr>
          <p:txBody>
            <a:bodyPr wrap="none">
              <a:spAutoFit/>
            </a:bodyPr>
            <a:lstStyle/>
            <a:p>
              <a:r>
                <a:rPr lang="zh-CN" altLang="zh-CN" sz="2400" b="1">
                  <a:latin typeface="Times New Roman" pitchFamily="18" charset="0"/>
                </a:rPr>
                <a:t>1 . 1 1 1 0</a:t>
              </a:r>
            </a:p>
          </p:txBody>
        </p:sp>
        <p:sp>
          <p:nvSpPr>
            <p:cNvPr id="13" name="Text Box 13"/>
            <p:cNvSpPr txBox="1">
              <a:spLocks noChangeArrowheads="1"/>
            </p:cNvSpPr>
            <p:nvPr/>
          </p:nvSpPr>
          <p:spPr bwMode="auto">
            <a:xfrm>
              <a:off x="2493" y="24"/>
              <a:ext cx="1356" cy="250"/>
            </a:xfrm>
            <a:prstGeom prst="rect">
              <a:avLst/>
            </a:prstGeom>
            <a:noFill/>
            <a:ln w="9525">
              <a:noFill/>
              <a:miter lim="800000"/>
              <a:headEnd/>
              <a:tailEnd/>
            </a:ln>
          </p:spPr>
          <p:txBody>
            <a:bodyPr wrap="none">
              <a:spAutoFit/>
            </a:bodyPr>
            <a:lstStyle/>
            <a:p>
              <a:r>
                <a:rPr lang="zh-CN" sz="2000" b="1">
                  <a:latin typeface="Times New Roman" pitchFamily="18" charset="0"/>
                </a:rPr>
                <a:t>余数为负，上商 </a:t>
              </a:r>
              <a:r>
                <a:rPr lang="zh-CN" altLang="zh-CN" sz="2000" b="1">
                  <a:latin typeface="Times New Roman" pitchFamily="18" charset="0"/>
                </a:rPr>
                <a:t>0</a:t>
              </a:r>
            </a:p>
          </p:txBody>
        </p:sp>
      </p:grpSp>
      <p:sp>
        <p:nvSpPr>
          <p:cNvPr id="14" name="Text Box 14"/>
          <p:cNvSpPr txBox="1">
            <a:spLocks noChangeArrowheads="1"/>
          </p:cNvSpPr>
          <p:nvPr/>
        </p:nvSpPr>
        <p:spPr bwMode="auto">
          <a:xfrm>
            <a:off x="1828800" y="4006874"/>
            <a:ext cx="1403350" cy="457200"/>
          </a:xfrm>
          <a:prstGeom prst="rect">
            <a:avLst/>
          </a:prstGeom>
          <a:noFill/>
          <a:ln w="9525">
            <a:noFill/>
            <a:miter lim="800000"/>
            <a:headEnd/>
            <a:tailEnd/>
          </a:ln>
        </p:spPr>
        <p:txBody>
          <a:bodyPr wrap="none">
            <a:spAutoFit/>
          </a:bodyPr>
          <a:lstStyle/>
          <a:p>
            <a:r>
              <a:rPr lang="zh-CN" altLang="zh-CN" sz="2400" b="1">
                <a:latin typeface="Times New Roman" pitchFamily="18" charset="0"/>
              </a:rPr>
              <a:t>0 . 1 1 0 1</a:t>
            </a:r>
          </a:p>
        </p:txBody>
      </p:sp>
      <p:sp>
        <p:nvSpPr>
          <p:cNvPr id="15" name="Text Box 15"/>
          <p:cNvSpPr txBox="1">
            <a:spLocks noChangeArrowheads="1"/>
          </p:cNvSpPr>
          <p:nvPr/>
        </p:nvSpPr>
        <p:spPr bwMode="auto">
          <a:xfrm>
            <a:off x="5791200" y="4006874"/>
            <a:ext cx="1200150" cy="396875"/>
          </a:xfrm>
          <a:prstGeom prst="rect">
            <a:avLst/>
          </a:prstGeom>
          <a:noFill/>
          <a:ln w="9525">
            <a:noFill/>
            <a:miter lim="800000"/>
            <a:headEnd/>
            <a:tailEnd/>
          </a:ln>
        </p:spPr>
        <p:txBody>
          <a:bodyPr wrap="none">
            <a:spAutoFit/>
          </a:bodyPr>
          <a:lstStyle/>
          <a:p>
            <a:r>
              <a:rPr lang="zh-CN" sz="2000" b="1">
                <a:latin typeface="Times New Roman" pitchFamily="18" charset="0"/>
              </a:rPr>
              <a:t>恢复余数</a:t>
            </a:r>
            <a:endParaRPr lang="zh-CN" sz="2400" b="1" baseline="-25000">
              <a:latin typeface="Times New Roman" pitchFamily="18" charset="0"/>
            </a:endParaRPr>
          </a:p>
        </p:txBody>
      </p:sp>
      <p:grpSp>
        <p:nvGrpSpPr>
          <p:cNvPr id="16" name="Group 16"/>
          <p:cNvGrpSpPr>
            <a:grpSpLocks/>
          </p:cNvGrpSpPr>
          <p:nvPr/>
        </p:nvGrpSpPr>
        <p:grpSpPr bwMode="auto">
          <a:xfrm>
            <a:off x="1833563" y="5573737"/>
            <a:ext cx="6110287" cy="457200"/>
            <a:chOff x="0" y="0"/>
            <a:chExt cx="3849" cy="288"/>
          </a:xfrm>
        </p:grpSpPr>
        <p:sp>
          <p:nvSpPr>
            <p:cNvPr id="17" name="Text Box 17"/>
            <p:cNvSpPr txBox="1">
              <a:spLocks noChangeArrowheads="1"/>
            </p:cNvSpPr>
            <p:nvPr/>
          </p:nvSpPr>
          <p:spPr bwMode="auto">
            <a:xfrm>
              <a:off x="1801" y="0"/>
              <a:ext cx="212" cy="288"/>
            </a:xfrm>
            <a:prstGeom prst="rect">
              <a:avLst/>
            </a:prstGeom>
            <a:noFill/>
            <a:ln w="9525">
              <a:noFill/>
              <a:miter lim="800000"/>
              <a:headEnd/>
              <a:tailEnd/>
            </a:ln>
          </p:spPr>
          <p:txBody>
            <a:bodyPr wrap="none">
              <a:spAutoFit/>
            </a:bodyPr>
            <a:lstStyle/>
            <a:p>
              <a:r>
                <a:rPr lang="zh-CN" altLang="zh-CN" sz="2400" b="1">
                  <a:latin typeface="Times New Roman" pitchFamily="18" charset="0"/>
                </a:rPr>
                <a:t>0</a:t>
              </a:r>
            </a:p>
          </p:txBody>
        </p:sp>
        <p:grpSp>
          <p:nvGrpSpPr>
            <p:cNvPr id="18" name="Group 18"/>
            <p:cNvGrpSpPr>
              <a:grpSpLocks/>
            </p:cNvGrpSpPr>
            <p:nvPr/>
          </p:nvGrpSpPr>
          <p:grpSpPr bwMode="auto">
            <a:xfrm>
              <a:off x="0" y="0"/>
              <a:ext cx="3849" cy="288"/>
              <a:chOff x="0" y="0"/>
              <a:chExt cx="3849" cy="288"/>
            </a:xfrm>
          </p:grpSpPr>
          <p:sp>
            <p:nvSpPr>
              <p:cNvPr id="19" name="Text Box 19"/>
              <p:cNvSpPr txBox="1">
                <a:spLocks noChangeArrowheads="1"/>
              </p:cNvSpPr>
              <p:nvPr/>
            </p:nvSpPr>
            <p:spPr bwMode="auto">
              <a:xfrm>
                <a:off x="0" y="0"/>
                <a:ext cx="884" cy="288"/>
              </a:xfrm>
              <a:prstGeom prst="rect">
                <a:avLst/>
              </a:prstGeom>
              <a:noFill/>
              <a:ln w="9525">
                <a:noFill/>
                <a:miter lim="800000"/>
                <a:headEnd/>
                <a:tailEnd/>
              </a:ln>
            </p:spPr>
            <p:txBody>
              <a:bodyPr wrap="none">
                <a:spAutoFit/>
              </a:bodyPr>
              <a:lstStyle/>
              <a:p>
                <a:r>
                  <a:rPr lang="zh-CN" altLang="zh-CN" sz="2400" b="1">
                    <a:latin typeface="Times New Roman" pitchFamily="18" charset="0"/>
                  </a:rPr>
                  <a:t>0 . 1 0 0 1</a:t>
                </a:r>
              </a:p>
            </p:txBody>
          </p:sp>
          <p:sp>
            <p:nvSpPr>
              <p:cNvPr id="20" name="Text Box 20"/>
              <p:cNvSpPr txBox="1">
                <a:spLocks noChangeArrowheads="1"/>
              </p:cNvSpPr>
              <p:nvPr/>
            </p:nvSpPr>
            <p:spPr bwMode="auto">
              <a:xfrm>
                <a:off x="2493" y="25"/>
                <a:ext cx="1356" cy="250"/>
              </a:xfrm>
              <a:prstGeom prst="rect">
                <a:avLst/>
              </a:prstGeom>
              <a:noFill/>
              <a:ln w="9525">
                <a:noFill/>
                <a:miter lim="800000"/>
                <a:headEnd/>
                <a:tailEnd/>
              </a:ln>
            </p:spPr>
            <p:txBody>
              <a:bodyPr wrap="none">
                <a:spAutoFit/>
              </a:bodyPr>
              <a:lstStyle/>
              <a:p>
                <a:r>
                  <a:rPr lang="zh-CN" sz="2000" b="1">
                    <a:latin typeface="Times New Roman" pitchFamily="18" charset="0"/>
                  </a:rPr>
                  <a:t>余数为正，上商 </a:t>
                </a:r>
                <a:r>
                  <a:rPr lang="zh-CN" altLang="zh-CN" sz="2000" b="1">
                    <a:latin typeface="Times New Roman" pitchFamily="18" charset="0"/>
                  </a:rPr>
                  <a:t>1</a:t>
                </a:r>
              </a:p>
            </p:txBody>
          </p:sp>
        </p:grpSp>
      </p:grpSp>
      <p:sp>
        <p:nvSpPr>
          <p:cNvPr id="21" name="Text Box 21"/>
          <p:cNvSpPr txBox="1">
            <a:spLocks noChangeArrowheads="1"/>
          </p:cNvSpPr>
          <p:nvPr/>
        </p:nvSpPr>
        <p:spPr bwMode="auto">
          <a:xfrm>
            <a:off x="5791200" y="6400824"/>
            <a:ext cx="1241425" cy="457200"/>
          </a:xfrm>
          <a:prstGeom prst="rect">
            <a:avLst/>
          </a:prstGeom>
          <a:noFill/>
          <a:ln w="9525">
            <a:noFill/>
            <a:miter lim="800000"/>
            <a:headEnd/>
            <a:tailEnd/>
          </a:ln>
        </p:spPr>
        <p:txBody>
          <a:bodyPr wrap="none">
            <a:spAutoFit/>
          </a:bodyPr>
          <a:lstStyle/>
          <a:p>
            <a:r>
              <a:rPr lang="zh-CN" altLang="zh-CN" sz="2400" b="1">
                <a:latin typeface="Times New Roman" pitchFamily="18" charset="0"/>
              </a:rPr>
              <a:t>+[</a:t>
            </a:r>
            <a:r>
              <a:rPr lang="zh-CN" altLang="zh-CN" sz="2400" b="1">
                <a:latin typeface="Times New Roman" pitchFamily="18" charset="0"/>
                <a:cs typeface="Times New Roman" pitchFamily="18" charset="0"/>
              </a:rPr>
              <a:t>– </a:t>
            </a:r>
            <a:r>
              <a:rPr lang="zh-CN" altLang="zh-CN" sz="2400" b="1" i="1">
                <a:latin typeface="Times New Roman" pitchFamily="18" charset="0"/>
                <a:cs typeface="Times New Roman" pitchFamily="18" charset="0"/>
              </a:rPr>
              <a:t>y</a:t>
            </a:r>
            <a:r>
              <a:rPr lang="zh-CN" altLang="zh-CN" sz="2400" b="1">
                <a:latin typeface="Times New Roman" pitchFamily="18" charset="0"/>
                <a:cs typeface="Times New Roman" pitchFamily="18" charset="0"/>
              </a:rPr>
              <a:t>*]</a:t>
            </a:r>
            <a:r>
              <a:rPr lang="zh-CN" sz="2000" b="1" baseline="-25000">
                <a:latin typeface="Times New Roman" pitchFamily="18" charset="0"/>
              </a:rPr>
              <a:t>补</a:t>
            </a:r>
          </a:p>
        </p:txBody>
      </p:sp>
      <p:sp>
        <p:nvSpPr>
          <p:cNvPr id="22" name="Line 22"/>
          <p:cNvSpPr>
            <a:spLocks noChangeShapeType="1"/>
          </p:cNvSpPr>
          <p:nvPr/>
        </p:nvSpPr>
        <p:spPr bwMode="auto">
          <a:xfrm>
            <a:off x="1524000" y="4432324"/>
            <a:ext cx="6781800" cy="0"/>
          </a:xfrm>
          <a:prstGeom prst="line">
            <a:avLst/>
          </a:prstGeom>
          <a:noFill/>
          <a:ln w="28575">
            <a:solidFill>
              <a:schemeClr val="tx1"/>
            </a:solidFill>
            <a:round/>
            <a:headEnd/>
            <a:tailEnd/>
          </a:ln>
        </p:spPr>
        <p:txBody>
          <a:bodyPr wrap="none"/>
          <a:lstStyle/>
          <a:p>
            <a:endParaRPr lang="zh-CN" altLang="en-US"/>
          </a:p>
        </p:txBody>
      </p:sp>
      <p:sp>
        <p:nvSpPr>
          <p:cNvPr id="23" name="Line 23"/>
          <p:cNvSpPr>
            <a:spLocks noChangeShapeType="1"/>
          </p:cNvSpPr>
          <p:nvPr/>
        </p:nvSpPr>
        <p:spPr bwMode="auto">
          <a:xfrm>
            <a:off x="1524000" y="5629299"/>
            <a:ext cx="6781800" cy="0"/>
          </a:xfrm>
          <a:prstGeom prst="line">
            <a:avLst/>
          </a:prstGeom>
          <a:noFill/>
          <a:ln w="28575">
            <a:solidFill>
              <a:schemeClr val="tx1"/>
            </a:solidFill>
            <a:round/>
            <a:headEnd/>
            <a:tailEnd/>
          </a:ln>
        </p:spPr>
        <p:txBody>
          <a:bodyPr wrap="none"/>
          <a:lstStyle/>
          <a:p>
            <a:endParaRPr lang="zh-CN" altLang="en-US"/>
          </a:p>
        </p:txBody>
      </p:sp>
      <p:grpSp>
        <p:nvGrpSpPr>
          <p:cNvPr id="24" name="Group 24"/>
          <p:cNvGrpSpPr>
            <a:grpSpLocks/>
          </p:cNvGrpSpPr>
          <p:nvPr/>
        </p:nvGrpSpPr>
        <p:grpSpPr bwMode="auto">
          <a:xfrm>
            <a:off x="1833563" y="4791099"/>
            <a:ext cx="4659312" cy="457200"/>
            <a:chOff x="0" y="0"/>
            <a:chExt cx="2935" cy="288"/>
          </a:xfrm>
        </p:grpSpPr>
        <p:sp>
          <p:nvSpPr>
            <p:cNvPr id="25" name="Text Box 25"/>
            <p:cNvSpPr txBox="1">
              <a:spLocks noChangeArrowheads="1"/>
            </p:cNvSpPr>
            <p:nvPr/>
          </p:nvSpPr>
          <p:spPr bwMode="auto">
            <a:xfrm>
              <a:off x="0" y="0"/>
              <a:ext cx="884" cy="288"/>
            </a:xfrm>
            <a:prstGeom prst="rect">
              <a:avLst/>
            </a:prstGeom>
            <a:noFill/>
            <a:ln w="9525">
              <a:noFill/>
              <a:miter lim="800000"/>
              <a:headEnd/>
              <a:tailEnd/>
            </a:ln>
          </p:spPr>
          <p:txBody>
            <a:bodyPr wrap="none">
              <a:spAutoFit/>
            </a:bodyPr>
            <a:lstStyle/>
            <a:p>
              <a:r>
                <a:rPr lang="zh-CN" altLang="zh-CN" sz="2400" b="1">
                  <a:latin typeface="Times New Roman" pitchFamily="18" charset="0"/>
                </a:rPr>
                <a:t>1 . 0 1 1 0</a:t>
              </a:r>
            </a:p>
          </p:txBody>
        </p:sp>
        <p:sp>
          <p:nvSpPr>
            <p:cNvPr id="26" name="Text Box 26"/>
            <p:cNvSpPr txBox="1">
              <a:spLocks noChangeArrowheads="1"/>
            </p:cNvSpPr>
            <p:nvPr/>
          </p:nvSpPr>
          <p:spPr bwMode="auto">
            <a:xfrm>
              <a:off x="1801" y="0"/>
              <a:ext cx="212" cy="288"/>
            </a:xfrm>
            <a:prstGeom prst="rect">
              <a:avLst/>
            </a:prstGeom>
            <a:noFill/>
            <a:ln w="9525">
              <a:noFill/>
              <a:miter lim="800000"/>
              <a:headEnd/>
              <a:tailEnd/>
            </a:ln>
          </p:spPr>
          <p:txBody>
            <a:bodyPr wrap="none">
              <a:spAutoFit/>
            </a:bodyPr>
            <a:lstStyle/>
            <a:p>
              <a:r>
                <a:rPr lang="zh-CN" altLang="zh-CN" sz="2400" b="1">
                  <a:latin typeface="Times New Roman" pitchFamily="18" charset="0"/>
                </a:rPr>
                <a:t>0</a:t>
              </a:r>
            </a:p>
          </p:txBody>
        </p:sp>
        <p:grpSp>
          <p:nvGrpSpPr>
            <p:cNvPr id="27" name="Group 27"/>
            <p:cNvGrpSpPr>
              <a:grpSpLocks/>
            </p:cNvGrpSpPr>
            <p:nvPr/>
          </p:nvGrpSpPr>
          <p:grpSpPr bwMode="auto">
            <a:xfrm>
              <a:off x="2541" y="0"/>
              <a:ext cx="394" cy="288"/>
              <a:chOff x="0" y="0"/>
              <a:chExt cx="394" cy="288"/>
            </a:xfrm>
          </p:grpSpPr>
          <p:sp>
            <p:nvSpPr>
              <p:cNvPr id="28" name="Text Box 28"/>
              <p:cNvSpPr txBox="1">
                <a:spLocks noChangeArrowheads="1"/>
              </p:cNvSpPr>
              <p:nvPr/>
            </p:nvSpPr>
            <p:spPr bwMode="auto">
              <a:xfrm>
                <a:off x="182" y="0"/>
                <a:ext cx="212" cy="288"/>
              </a:xfrm>
              <a:prstGeom prst="rect">
                <a:avLst/>
              </a:prstGeom>
              <a:noFill/>
              <a:ln w="9525">
                <a:noFill/>
                <a:miter lim="800000"/>
                <a:headEnd/>
                <a:tailEnd/>
              </a:ln>
            </p:spPr>
            <p:txBody>
              <a:bodyPr wrap="none">
                <a:spAutoFit/>
              </a:bodyPr>
              <a:lstStyle/>
              <a:p>
                <a:r>
                  <a:rPr lang="zh-CN" altLang="zh-CN" sz="2400" b="1">
                    <a:solidFill>
                      <a:srgbClr val="FF0000"/>
                    </a:solidFill>
                    <a:latin typeface="Times New Roman" pitchFamily="18" charset="0"/>
                  </a:rPr>
                  <a:t>1</a:t>
                </a:r>
              </a:p>
            </p:txBody>
          </p:sp>
          <p:sp>
            <p:nvSpPr>
              <p:cNvPr id="29" name="Line 29"/>
              <p:cNvSpPr>
                <a:spLocks noChangeShapeType="1"/>
              </p:cNvSpPr>
              <p:nvPr/>
            </p:nvSpPr>
            <p:spPr bwMode="auto">
              <a:xfrm flipH="1">
                <a:off x="0" y="137"/>
                <a:ext cx="192" cy="0"/>
              </a:xfrm>
              <a:prstGeom prst="line">
                <a:avLst/>
              </a:prstGeom>
              <a:noFill/>
              <a:ln w="28575">
                <a:solidFill>
                  <a:srgbClr val="FF0000"/>
                </a:solidFill>
                <a:round/>
                <a:headEnd/>
                <a:tailEnd type="stealth" w="med" len="med"/>
              </a:ln>
            </p:spPr>
            <p:txBody>
              <a:bodyPr wrap="none"/>
              <a:lstStyle/>
              <a:p>
                <a:endParaRPr lang="zh-CN" altLang="en-US"/>
              </a:p>
            </p:txBody>
          </p:sp>
        </p:grpSp>
      </p:grpSp>
      <p:grpSp>
        <p:nvGrpSpPr>
          <p:cNvPr id="30" name="Group 30"/>
          <p:cNvGrpSpPr>
            <a:grpSpLocks/>
          </p:cNvGrpSpPr>
          <p:nvPr/>
        </p:nvGrpSpPr>
        <p:grpSpPr bwMode="auto">
          <a:xfrm>
            <a:off x="1833563" y="5988074"/>
            <a:ext cx="4659312" cy="457200"/>
            <a:chOff x="0" y="0"/>
            <a:chExt cx="2935" cy="288"/>
          </a:xfrm>
        </p:grpSpPr>
        <p:sp>
          <p:nvSpPr>
            <p:cNvPr id="31" name="Text Box 31"/>
            <p:cNvSpPr txBox="1">
              <a:spLocks noChangeArrowheads="1"/>
            </p:cNvSpPr>
            <p:nvPr/>
          </p:nvSpPr>
          <p:spPr bwMode="auto">
            <a:xfrm>
              <a:off x="0" y="0"/>
              <a:ext cx="884" cy="288"/>
            </a:xfrm>
            <a:prstGeom prst="rect">
              <a:avLst/>
            </a:prstGeom>
            <a:noFill/>
            <a:ln w="9525">
              <a:noFill/>
              <a:miter lim="800000"/>
              <a:headEnd/>
              <a:tailEnd/>
            </a:ln>
          </p:spPr>
          <p:txBody>
            <a:bodyPr wrap="none">
              <a:spAutoFit/>
            </a:bodyPr>
            <a:lstStyle/>
            <a:p>
              <a:r>
                <a:rPr lang="zh-CN" altLang="zh-CN" sz="2400" b="1">
                  <a:latin typeface="Times New Roman" pitchFamily="18" charset="0"/>
                </a:rPr>
                <a:t>1 . 0 0 1 0</a:t>
              </a:r>
            </a:p>
          </p:txBody>
        </p:sp>
        <p:sp>
          <p:nvSpPr>
            <p:cNvPr id="32" name="Text Box 32"/>
            <p:cNvSpPr txBox="1">
              <a:spLocks noChangeArrowheads="1"/>
            </p:cNvSpPr>
            <p:nvPr/>
          </p:nvSpPr>
          <p:spPr bwMode="auto">
            <a:xfrm>
              <a:off x="1677" y="0"/>
              <a:ext cx="356" cy="288"/>
            </a:xfrm>
            <a:prstGeom prst="rect">
              <a:avLst/>
            </a:prstGeom>
            <a:noFill/>
            <a:ln w="9525">
              <a:noFill/>
              <a:miter lim="800000"/>
              <a:headEnd/>
              <a:tailEnd/>
            </a:ln>
          </p:spPr>
          <p:txBody>
            <a:bodyPr wrap="none">
              <a:spAutoFit/>
            </a:bodyPr>
            <a:lstStyle/>
            <a:p>
              <a:r>
                <a:rPr lang="zh-CN" altLang="zh-CN" sz="2400" b="1">
                  <a:latin typeface="Times New Roman" pitchFamily="18" charset="0"/>
                </a:rPr>
                <a:t>0 1</a:t>
              </a:r>
            </a:p>
          </p:txBody>
        </p:sp>
        <p:sp>
          <p:nvSpPr>
            <p:cNvPr id="33" name="Text Box 33"/>
            <p:cNvSpPr txBox="1">
              <a:spLocks noChangeArrowheads="1"/>
            </p:cNvSpPr>
            <p:nvPr/>
          </p:nvSpPr>
          <p:spPr bwMode="auto">
            <a:xfrm>
              <a:off x="2723" y="0"/>
              <a:ext cx="212" cy="288"/>
            </a:xfrm>
            <a:prstGeom prst="rect">
              <a:avLst/>
            </a:prstGeom>
            <a:noFill/>
            <a:ln w="9525">
              <a:noFill/>
              <a:miter lim="800000"/>
              <a:headEnd/>
              <a:tailEnd/>
            </a:ln>
          </p:spPr>
          <p:txBody>
            <a:bodyPr wrap="none">
              <a:spAutoFit/>
            </a:bodyPr>
            <a:lstStyle/>
            <a:p>
              <a:r>
                <a:rPr lang="zh-CN" altLang="zh-CN" sz="2400" b="1">
                  <a:solidFill>
                    <a:srgbClr val="FF0000"/>
                  </a:solidFill>
                  <a:latin typeface="Times New Roman" pitchFamily="18" charset="0"/>
                </a:rPr>
                <a:t>1</a:t>
              </a:r>
            </a:p>
          </p:txBody>
        </p:sp>
        <p:sp>
          <p:nvSpPr>
            <p:cNvPr id="34" name="Line 34"/>
            <p:cNvSpPr>
              <a:spLocks noChangeShapeType="1"/>
            </p:cNvSpPr>
            <p:nvPr/>
          </p:nvSpPr>
          <p:spPr bwMode="auto">
            <a:xfrm flipH="1">
              <a:off x="2541" y="137"/>
              <a:ext cx="192" cy="0"/>
            </a:xfrm>
            <a:prstGeom prst="line">
              <a:avLst/>
            </a:prstGeom>
            <a:noFill/>
            <a:ln w="28575">
              <a:solidFill>
                <a:srgbClr val="C00000"/>
              </a:solidFill>
              <a:round/>
              <a:headEnd/>
              <a:tailEnd type="stealth" w="med" len="med"/>
            </a:ln>
          </p:spPr>
          <p:txBody>
            <a:bodyPr wrap="none"/>
            <a:lstStyle/>
            <a:p>
              <a:endParaRPr lang="zh-CN" altLang="en-US"/>
            </a:p>
          </p:txBody>
        </p:sp>
      </p:grpSp>
      <p:sp>
        <p:nvSpPr>
          <p:cNvPr id="35" name="Text Box 35"/>
          <p:cNvSpPr txBox="1">
            <a:spLocks noChangeArrowheads="1"/>
          </p:cNvSpPr>
          <p:nvPr/>
        </p:nvSpPr>
        <p:spPr bwMode="auto">
          <a:xfrm>
            <a:off x="5791200" y="5203849"/>
            <a:ext cx="1165225" cy="457200"/>
          </a:xfrm>
          <a:prstGeom prst="rect">
            <a:avLst/>
          </a:prstGeom>
          <a:noFill/>
          <a:ln w="9525">
            <a:noFill/>
            <a:miter lim="800000"/>
            <a:headEnd/>
            <a:tailEnd/>
          </a:ln>
        </p:spPr>
        <p:txBody>
          <a:bodyPr wrap="none">
            <a:spAutoFit/>
          </a:bodyPr>
          <a:lstStyle/>
          <a:p>
            <a:r>
              <a:rPr lang="zh-CN" altLang="zh-CN" sz="2400" b="1">
                <a:latin typeface="Times New Roman" pitchFamily="18" charset="0"/>
              </a:rPr>
              <a:t>+[</a:t>
            </a:r>
            <a:r>
              <a:rPr lang="zh-CN" altLang="zh-CN" sz="2400" b="1">
                <a:latin typeface="Times New Roman" pitchFamily="18" charset="0"/>
                <a:cs typeface="Times New Roman" pitchFamily="18" charset="0"/>
              </a:rPr>
              <a:t>–</a:t>
            </a:r>
            <a:r>
              <a:rPr lang="zh-CN" altLang="zh-CN" sz="2400" b="1" i="1">
                <a:latin typeface="Times New Roman" pitchFamily="18" charset="0"/>
                <a:cs typeface="Times New Roman" pitchFamily="18" charset="0"/>
              </a:rPr>
              <a:t>y</a:t>
            </a:r>
            <a:r>
              <a:rPr lang="zh-CN" altLang="zh-CN" sz="2400" b="1">
                <a:latin typeface="Times New Roman" pitchFamily="18" charset="0"/>
                <a:cs typeface="Times New Roman" pitchFamily="18" charset="0"/>
              </a:rPr>
              <a:t>*]</a:t>
            </a:r>
            <a:r>
              <a:rPr lang="zh-CN" sz="2000" b="1" baseline="-25000">
                <a:latin typeface="Times New Roman" pitchFamily="18" charset="0"/>
              </a:rPr>
              <a:t>补</a:t>
            </a:r>
          </a:p>
        </p:txBody>
      </p:sp>
      <p:sp>
        <p:nvSpPr>
          <p:cNvPr id="36" name="Text Box 36"/>
          <p:cNvSpPr txBox="1">
            <a:spLocks noChangeArrowheads="1"/>
          </p:cNvSpPr>
          <p:nvPr/>
        </p:nvSpPr>
        <p:spPr bwMode="auto">
          <a:xfrm>
            <a:off x="457200" y="1316062"/>
            <a:ext cx="1000125" cy="579437"/>
          </a:xfrm>
          <a:prstGeom prst="rect">
            <a:avLst/>
          </a:prstGeom>
          <a:noFill/>
          <a:ln w="9525">
            <a:noFill/>
            <a:miter lim="800000"/>
            <a:headEnd/>
            <a:tailEnd/>
          </a:ln>
        </p:spPr>
        <p:txBody>
          <a:bodyPr wrap="none">
            <a:spAutoFit/>
          </a:bodyPr>
          <a:lstStyle/>
          <a:p>
            <a:r>
              <a:rPr lang="zh-CN" sz="3200" b="1">
                <a:latin typeface="Times New Roman" pitchFamily="18" charset="0"/>
              </a:rPr>
              <a:t>解：</a:t>
            </a:r>
          </a:p>
        </p:txBody>
      </p:sp>
      <p:grpSp>
        <p:nvGrpSpPr>
          <p:cNvPr id="37" name="Group 37"/>
          <p:cNvGrpSpPr>
            <a:grpSpLocks/>
          </p:cNvGrpSpPr>
          <p:nvPr/>
        </p:nvGrpSpPr>
        <p:grpSpPr bwMode="auto">
          <a:xfrm>
            <a:off x="1524000" y="2322537"/>
            <a:ext cx="6781800" cy="4498975"/>
            <a:chOff x="0" y="0"/>
            <a:chExt cx="4272" cy="2834"/>
          </a:xfrm>
        </p:grpSpPr>
        <p:sp>
          <p:nvSpPr>
            <p:cNvPr id="38" name="Line 38"/>
            <p:cNvSpPr>
              <a:spLocks noChangeShapeType="1"/>
            </p:cNvSpPr>
            <p:nvPr/>
          </p:nvSpPr>
          <p:spPr bwMode="auto">
            <a:xfrm>
              <a:off x="1344" y="12"/>
              <a:ext cx="0" cy="2822"/>
            </a:xfrm>
            <a:prstGeom prst="line">
              <a:avLst/>
            </a:prstGeom>
            <a:noFill/>
            <a:ln w="28575">
              <a:solidFill>
                <a:schemeClr val="tx1"/>
              </a:solidFill>
              <a:round/>
              <a:headEnd/>
              <a:tailEnd/>
            </a:ln>
          </p:spPr>
          <p:txBody>
            <a:bodyPr wrap="none"/>
            <a:lstStyle/>
            <a:p>
              <a:endParaRPr lang="zh-CN" altLang="en-US"/>
            </a:p>
          </p:txBody>
        </p:sp>
        <p:sp>
          <p:nvSpPr>
            <p:cNvPr id="39" name="Line 39"/>
            <p:cNvSpPr>
              <a:spLocks noChangeShapeType="1"/>
            </p:cNvSpPr>
            <p:nvPr/>
          </p:nvSpPr>
          <p:spPr bwMode="auto">
            <a:xfrm>
              <a:off x="2544" y="12"/>
              <a:ext cx="0" cy="2822"/>
            </a:xfrm>
            <a:prstGeom prst="line">
              <a:avLst/>
            </a:prstGeom>
            <a:noFill/>
            <a:ln w="28575">
              <a:solidFill>
                <a:schemeClr val="tx1"/>
              </a:solidFill>
              <a:round/>
              <a:headEnd/>
              <a:tailEnd/>
            </a:ln>
          </p:spPr>
          <p:txBody>
            <a:bodyPr wrap="none"/>
            <a:lstStyle/>
            <a:p>
              <a:endParaRPr lang="zh-CN" altLang="en-US"/>
            </a:p>
          </p:txBody>
        </p:sp>
        <p:sp>
          <p:nvSpPr>
            <p:cNvPr id="40" name="Text Box 40"/>
            <p:cNvSpPr txBox="1">
              <a:spLocks noChangeArrowheads="1"/>
            </p:cNvSpPr>
            <p:nvPr/>
          </p:nvSpPr>
          <p:spPr bwMode="auto">
            <a:xfrm>
              <a:off x="48" y="38"/>
              <a:ext cx="3690" cy="269"/>
            </a:xfrm>
            <a:prstGeom prst="rect">
              <a:avLst/>
            </a:prstGeom>
            <a:noFill/>
            <a:ln w="9525">
              <a:noFill/>
              <a:miter lim="800000"/>
              <a:headEnd/>
              <a:tailEnd/>
            </a:ln>
          </p:spPr>
          <p:txBody>
            <a:bodyPr wrap="none">
              <a:spAutoFit/>
            </a:bodyPr>
            <a:lstStyle/>
            <a:p>
              <a:r>
                <a:rPr lang="zh-CN" sz="2200" b="1">
                  <a:latin typeface="Times New Roman" pitchFamily="18" charset="0"/>
                </a:rPr>
                <a:t>被除数（余数）            商                       说      明</a:t>
              </a:r>
            </a:p>
          </p:txBody>
        </p:sp>
        <p:sp>
          <p:nvSpPr>
            <p:cNvPr id="41" name="Line 41"/>
            <p:cNvSpPr>
              <a:spLocks noChangeShapeType="1"/>
            </p:cNvSpPr>
            <p:nvPr/>
          </p:nvSpPr>
          <p:spPr bwMode="auto">
            <a:xfrm>
              <a:off x="0" y="307"/>
              <a:ext cx="4272" cy="0"/>
            </a:xfrm>
            <a:prstGeom prst="line">
              <a:avLst/>
            </a:prstGeom>
            <a:noFill/>
            <a:ln w="28575">
              <a:solidFill>
                <a:schemeClr val="tx1"/>
              </a:solidFill>
              <a:round/>
              <a:headEnd/>
              <a:tailEnd/>
            </a:ln>
          </p:spPr>
          <p:txBody>
            <a:bodyPr wrap="none"/>
            <a:lstStyle/>
            <a:p>
              <a:endParaRPr lang="zh-CN" altLang="en-US"/>
            </a:p>
          </p:txBody>
        </p:sp>
        <p:sp>
          <p:nvSpPr>
            <p:cNvPr id="42" name="Line 42"/>
            <p:cNvSpPr>
              <a:spLocks noChangeShapeType="1"/>
            </p:cNvSpPr>
            <p:nvPr/>
          </p:nvSpPr>
          <p:spPr bwMode="auto">
            <a:xfrm>
              <a:off x="0" y="0"/>
              <a:ext cx="4272" cy="0"/>
            </a:xfrm>
            <a:prstGeom prst="line">
              <a:avLst/>
            </a:prstGeom>
            <a:noFill/>
            <a:ln w="28575">
              <a:solidFill>
                <a:schemeClr val="tx1"/>
              </a:solidFill>
              <a:round/>
              <a:headEnd/>
              <a:tailEnd/>
            </a:ln>
          </p:spPr>
          <p:txBody>
            <a:bodyPr wrap="none"/>
            <a:lstStyle/>
            <a:p>
              <a:endParaRPr lang="zh-CN" altLang="en-US"/>
            </a:p>
          </p:txBody>
        </p:sp>
      </p:grpSp>
      <p:sp>
        <p:nvSpPr>
          <p:cNvPr id="43" name="Text Box 43"/>
          <p:cNvSpPr txBox="1">
            <a:spLocks noChangeArrowheads="1"/>
          </p:cNvSpPr>
          <p:nvPr/>
        </p:nvSpPr>
        <p:spPr bwMode="auto">
          <a:xfrm>
            <a:off x="1143000" y="1420837"/>
            <a:ext cx="3751263" cy="457200"/>
          </a:xfrm>
          <a:prstGeom prst="rect">
            <a:avLst/>
          </a:prstGeom>
          <a:noFill/>
          <a:ln w="9525">
            <a:noFill/>
            <a:miter lim="800000"/>
            <a:headEnd/>
            <a:tailEnd/>
          </a:ln>
        </p:spPr>
        <p:txBody>
          <a:bodyPr wrap="none">
            <a:spAutoFit/>
          </a:bodyPr>
          <a:lstStyle/>
          <a:p>
            <a:r>
              <a:rPr lang="zh-CN" altLang="zh-CN" sz="2400" b="1">
                <a:latin typeface="Times New Roman" pitchFamily="18" charset="0"/>
              </a:rPr>
              <a:t>[</a:t>
            </a:r>
            <a:r>
              <a:rPr lang="zh-CN" altLang="zh-CN" sz="2400" b="1" i="1">
                <a:latin typeface="Times New Roman" pitchFamily="18" charset="0"/>
              </a:rPr>
              <a:t>x</a:t>
            </a:r>
            <a:r>
              <a:rPr lang="zh-CN" altLang="zh-CN" sz="2400" b="1">
                <a:latin typeface="Times New Roman" pitchFamily="18" charset="0"/>
              </a:rPr>
              <a:t>]</a:t>
            </a:r>
            <a:r>
              <a:rPr lang="zh-CN" sz="2000" b="1" baseline="-25000">
                <a:latin typeface="Times New Roman" pitchFamily="18" charset="0"/>
              </a:rPr>
              <a:t>原</a:t>
            </a:r>
            <a:r>
              <a:rPr lang="zh-CN" sz="2400" b="1">
                <a:latin typeface="Times New Roman" pitchFamily="18" charset="0"/>
              </a:rPr>
              <a:t> </a:t>
            </a:r>
            <a:r>
              <a:rPr lang="zh-CN" altLang="zh-CN" sz="2400" b="1">
                <a:latin typeface="Times New Roman" pitchFamily="18" charset="0"/>
              </a:rPr>
              <a:t>= 1.1011   [</a:t>
            </a:r>
            <a:r>
              <a:rPr lang="zh-CN" altLang="zh-CN" sz="2400" b="1" i="1">
                <a:latin typeface="Times New Roman" pitchFamily="18" charset="0"/>
              </a:rPr>
              <a:t>y</a:t>
            </a:r>
            <a:r>
              <a:rPr lang="zh-CN" altLang="zh-CN" sz="2400" b="1">
                <a:latin typeface="Times New Roman" pitchFamily="18" charset="0"/>
              </a:rPr>
              <a:t>]</a:t>
            </a:r>
            <a:r>
              <a:rPr lang="zh-CN" sz="2000" b="1" baseline="-25000">
                <a:latin typeface="Times New Roman" pitchFamily="18" charset="0"/>
              </a:rPr>
              <a:t>原</a:t>
            </a:r>
            <a:r>
              <a:rPr lang="zh-CN" sz="2000" b="1">
                <a:latin typeface="Times New Roman" pitchFamily="18" charset="0"/>
              </a:rPr>
              <a:t> </a:t>
            </a:r>
            <a:r>
              <a:rPr lang="zh-CN" altLang="zh-CN" sz="2400" b="1">
                <a:latin typeface="Times New Roman" pitchFamily="18" charset="0"/>
              </a:rPr>
              <a:t>= 1.1101</a:t>
            </a:r>
          </a:p>
        </p:txBody>
      </p:sp>
      <p:grpSp>
        <p:nvGrpSpPr>
          <p:cNvPr id="44" name="Group 44"/>
          <p:cNvGrpSpPr>
            <a:grpSpLocks/>
          </p:cNvGrpSpPr>
          <p:nvPr/>
        </p:nvGrpSpPr>
        <p:grpSpPr bwMode="auto">
          <a:xfrm>
            <a:off x="1066800" y="1884387"/>
            <a:ext cx="3011488" cy="457200"/>
            <a:chOff x="0" y="0"/>
            <a:chExt cx="1897" cy="288"/>
          </a:xfrm>
        </p:grpSpPr>
        <p:sp>
          <p:nvSpPr>
            <p:cNvPr id="45" name="Text Box 45"/>
            <p:cNvSpPr txBox="1">
              <a:spLocks noChangeArrowheads="1"/>
            </p:cNvSpPr>
            <p:nvPr/>
          </p:nvSpPr>
          <p:spPr bwMode="auto">
            <a:xfrm>
              <a:off x="0" y="0"/>
              <a:ext cx="1897" cy="288"/>
            </a:xfrm>
            <a:prstGeom prst="rect">
              <a:avLst/>
            </a:prstGeom>
            <a:noFill/>
            <a:ln w="9525">
              <a:noFill/>
              <a:miter lim="800000"/>
              <a:headEnd/>
              <a:tailEnd/>
            </a:ln>
          </p:spPr>
          <p:txBody>
            <a:bodyPr wrap="none">
              <a:spAutoFit/>
            </a:bodyPr>
            <a:lstStyle/>
            <a:p>
              <a:pPr marL="495300" indent="-495300"/>
              <a:r>
                <a:rPr lang="zh-CN" altLang="zh-CN" sz="2400" b="1">
                  <a:latin typeface="Times New Roman" pitchFamily="18" charset="0"/>
                </a:rPr>
                <a:t>①   </a:t>
              </a:r>
              <a:r>
                <a:rPr lang="zh-CN" altLang="zh-CN" sz="2400" b="1" i="1">
                  <a:latin typeface="Times New Roman" pitchFamily="18" charset="0"/>
                </a:rPr>
                <a:t>x</a:t>
              </a:r>
              <a:r>
                <a:rPr lang="zh-CN" altLang="zh-CN" sz="2400" b="1" baseline="-25000">
                  <a:latin typeface="Times New Roman" pitchFamily="18" charset="0"/>
                </a:rPr>
                <a:t>0</a:t>
              </a:r>
              <a:r>
                <a:rPr lang="zh-CN" altLang="zh-CN" sz="2400" b="1">
                  <a:latin typeface="Times New Roman" pitchFamily="18" charset="0"/>
                </a:rPr>
                <a:t>    </a:t>
              </a:r>
              <a:r>
                <a:rPr lang="zh-CN" altLang="zh-CN" sz="800" b="1">
                  <a:latin typeface="Times New Roman" pitchFamily="18" charset="0"/>
                </a:rPr>
                <a:t> </a:t>
              </a:r>
              <a:r>
                <a:rPr lang="zh-CN" altLang="zh-CN" sz="2400" b="1" i="1">
                  <a:latin typeface="Times New Roman" pitchFamily="18" charset="0"/>
                </a:rPr>
                <a:t>y</a:t>
              </a:r>
              <a:r>
                <a:rPr lang="zh-CN" altLang="zh-CN" sz="2400" b="1" baseline="-25000">
                  <a:latin typeface="Times New Roman" pitchFamily="18" charset="0"/>
                </a:rPr>
                <a:t>0</a:t>
              </a:r>
              <a:r>
                <a:rPr lang="zh-CN" altLang="zh-CN" sz="2400" b="1">
                  <a:latin typeface="Times New Roman" pitchFamily="18" charset="0"/>
                </a:rPr>
                <a:t> = 1 </a:t>
              </a:r>
              <a:r>
                <a:rPr lang="zh-CN" altLang="zh-CN" sz="800" b="1">
                  <a:latin typeface="Times New Roman" pitchFamily="18" charset="0"/>
                </a:rPr>
                <a:t> </a:t>
              </a:r>
              <a:r>
                <a:rPr lang="zh-CN" altLang="zh-CN" sz="2400" b="1">
                  <a:latin typeface="Times New Roman" pitchFamily="18" charset="0"/>
                </a:rPr>
                <a:t>   </a:t>
              </a:r>
              <a:r>
                <a:rPr lang="zh-CN" altLang="zh-CN" sz="1000" b="1">
                  <a:latin typeface="Times New Roman" pitchFamily="18" charset="0"/>
                </a:rPr>
                <a:t> </a:t>
              </a:r>
              <a:r>
                <a:rPr lang="zh-CN" altLang="zh-CN" sz="2400" b="1">
                  <a:latin typeface="Times New Roman" pitchFamily="18" charset="0"/>
                </a:rPr>
                <a:t>1 = 0</a:t>
              </a:r>
            </a:p>
          </p:txBody>
        </p:sp>
        <p:sp>
          <p:nvSpPr>
            <p:cNvPr id="46" name="AutoShape 46"/>
            <p:cNvSpPr>
              <a:spLocks noChangeArrowheads="1"/>
            </p:cNvSpPr>
            <p:nvPr/>
          </p:nvSpPr>
          <p:spPr bwMode="auto">
            <a:xfrm>
              <a:off x="595" y="74"/>
              <a:ext cx="125" cy="125"/>
            </a:xfrm>
            <a:prstGeom prst="flowChartOr">
              <a:avLst/>
            </a:prstGeom>
            <a:noFill/>
            <a:ln w="28575">
              <a:solidFill>
                <a:schemeClr val="tx1"/>
              </a:solidFill>
              <a:round/>
              <a:headEnd/>
              <a:tailEnd/>
            </a:ln>
          </p:spPr>
          <p:txBody>
            <a:bodyPr wrap="none" anchor="ctr"/>
            <a:lstStyle/>
            <a:p>
              <a:pPr algn="ctr"/>
              <a:endParaRPr lang="zh-CN" altLang="zh-CN" sz="2800" b="1">
                <a:latin typeface="Times New Roman" pitchFamily="18" charset="0"/>
              </a:endParaRPr>
            </a:p>
          </p:txBody>
        </p:sp>
        <p:sp>
          <p:nvSpPr>
            <p:cNvPr id="47" name="AutoShape 47"/>
            <p:cNvSpPr>
              <a:spLocks noChangeArrowheads="1"/>
            </p:cNvSpPr>
            <p:nvPr/>
          </p:nvSpPr>
          <p:spPr bwMode="auto">
            <a:xfrm>
              <a:off x="1267" y="74"/>
              <a:ext cx="125" cy="125"/>
            </a:xfrm>
            <a:prstGeom prst="flowChartOr">
              <a:avLst/>
            </a:prstGeom>
            <a:noFill/>
            <a:ln w="28575">
              <a:solidFill>
                <a:schemeClr val="tx1"/>
              </a:solidFill>
              <a:round/>
              <a:headEnd/>
              <a:tailEnd/>
            </a:ln>
          </p:spPr>
          <p:txBody>
            <a:bodyPr wrap="none" anchor="ctr"/>
            <a:lstStyle/>
            <a:p>
              <a:pPr algn="ctr"/>
              <a:endParaRPr lang="zh-CN" altLang="zh-CN" sz="2800" b="1">
                <a:latin typeface="Times New Roman" pitchFamily="18" charset="0"/>
              </a:endParaRPr>
            </a:p>
          </p:txBody>
        </p:sp>
      </p:grpSp>
      <p:sp>
        <p:nvSpPr>
          <p:cNvPr id="48" name="Text Box 48"/>
          <p:cNvSpPr txBox="1">
            <a:spLocks noChangeArrowheads="1"/>
          </p:cNvSpPr>
          <p:nvPr/>
        </p:nvSpPr>
        <p:spPr bwMode="auto">
          <a:xfrm>
            <a:off x="1073150" y="2332062"/>
            <a:ext cx="490538" cy="457200"/>
          </a:xfrm>
          <a:prstGeom prst="rect">
            <a:avLst/>
          </a:prstGeom>
          <a:noFill/>
          <a:ln w="9525">
            <a:noFill/>
            <a:miter lim="800000"/>
            <a:headEnd/>
            <a:tailEnd/>
          </a:ln>
        </p:spPr>
        <p:txBody>
          <a:bodyPr wrap="none">
            <a:spAutoFit/>
          </a:bodyPr>
          <a:lstStyle/>
          <a:p>
            <a:pPr marL="495300" indent="-495300"/>
            <a:r>
              <a:rPr lang="zh-CN" altLang="zh-CN" sz="2400" b="1">
                <a:latin typeface="Times New Roman" pitchFamily="18" charset="0"/>
              </a:rPr>
              <a:t>②</a:t>
            </a:r>
          </a:p>
        </p:txBody>
      </p:sp>
      <p:grpSp>
        <p:nvGrpSpPr>
          <p:cNvPr id="49" name="Group 49"/>
          <p:cNvGrpSpPr>
            <a:grpSpLocks/>
          </p:cNvGrpSpPr>
          <p:nvPr/>
        </p:nvGrpSpPr>
        <p:grpSpPr bwMode="auto">
          <a:xfrm>
            <a:off x="882651" y="752499"/>
            <a:ext cx="6296026" cy="720725"/>
            <a:chOff x="268" y="0"/>
            <a:chExt cx="3966" cy="454"/>
          </a:xfrm>
        </p:grpSpPr>
        <p:grpSp>
          <p:nvGrpSpPr>
            <p:cNvPr id="50" name="Group 50"/>
            <p:cNvGrpSpPr>
              <a:grpSpLocks/>
            </p:cNvGrpSpPr>
            <p:nvPr/>
          </p:nvGrpSpPr>
          <p:grpSpPr bwMode="auto">
            <a:xfrm>
              <a:off x="768" y="0"/>
              <a:ext cx="3466" cy="454"/>
              <a:chOff x="0" y="0"/>
              <a:chExt cx="3466" cy="454"/>
            </a:xfrm>
          </p:grpSpPr>
          <p:sp>
            <p:nvSpPr>
              <p:cNvPr id="52" name="Text Box 51"/>
              <p:cNvSpPr txBox="1">
                <a:spLocks noChangeArrowheads="1"/>
              </p:cNvSpPr>
              <p:nvPr/>
            </p:nvSpPr>
            <p:spPr bwMode="auto">
              <a:xfrm>
                <a:off x="0" y="128"/>
                <a:ext cx="2259" cy="288"/>
              </a:xfrm>
              <a:prstGeom prst="rect">
                <a:avLst/>
              </a:prstGeom>
              <a:noFill/>
              <a:ln w="9525">
                <a:noFill/>
                <a:miter lim="800000"/>
                <a:headEnd/>
                <a:tailEnd/>
              </a:ln>
            </p:spPr>
            <p:txBody>
              <a:bodyPr wrap="none">
                <a:spAutoFit/>
              </a:bodyPr>
              <a:lstStyle/>
              <a:p>
                <a:r>
                  <a:rPr lang="zh-CN" altLang="zh-CN" sz="2400" b="1" i="1">
                    <a:latin typeface="Times New Roman" pitchFamily="18" charset="0"/>
                  </a:rPr>
                  <a:t>x</a:t>
                </a:r>
                <a:r>
                  <a:rPr lang="zh-CN" altLang="zh-CN" sz="2400" b="1">
                    <a:latin typeface="Times New Roman" pitchFamily="18" charset="0"/>
                  </a:rPr>
                  <a:t> = </a:t>
                </a:r>
                <a:r>
                  <a:rPr lang="zh-CN" altLang="zh-CN" sz="2400" b="1">
                    <a:latin typeface="Times New Roman" pitchFamily="18" charset="0"/>
                    <a:cs typeface="Times New Roman" pitchFamily="18" charset="0"/>
                  </a:rPr>
                  <a:t>– 0.1011   </a:t>
                </a:r>
                <a:r>
                  <a:rPr lang="zh-CN" altLang="zh-CN" sz="800" b="1">
                    <a:latin typeface="Times New Roman" pitchFamily="18" charset="0"/>
                    <a:cs typeface="Times New Roman" pitchFamily="18" charset="0"/>
                  </a:rPr>
                  <a:t> </a:t>
                </a:r>
                <a:r>
                  <a:rPr lang="zh-CN" altLang="zh-CN" sz="2400" b="1">
                    <a:latin typeface="Times New Roman" pitchFamily="18" charset="0"/>
                    <a:cs typeface="Times New Roman" pitchFamily="18" charset="0"/>
                  </a:rPr>
                  <a:t> </a:t>
                </a:r>
                <a:r>
                  <a:rPr lang="zh-CN" altLang="zh-CN" sz="2400" b="1" i="1">
                    <a:latin typeface="Times New Roman" pitchFamily="18" charset="0"/>
                    <a:cs typeface="Times New Roman" pitchFamily="18" charset="0"/>
                  </a:rPr>
                  <a:t>y</a:t>
                </a:r>
                <a:r>
                  <a:rPr lang="zh-CN" altLang="zh-CN" sz="2400" b="1">
                    <a:latin typeface="Times New Roman" pitchFamily="18" charset="0"/>
                    <a:cs typeface="Times New Roman" pitchFamily="18" charset="0"/>
                  </a:rPr>
                  <a:t> = – 0.1101</a:t>
                </a:r>
              </a:p>
            </p:txBody>
          </p:sp>
          <p:sp>
            <p:nvSpPr>
              <p:cNvPr id="53" name="Text Box 52"/>
              <p:cNvSpPr txBox="1">
                <a:spLocks noChangeArrowheads="1"/>
              </p:cNvSpPr>
              <p:nvPr/>
            </p:nvSpPr>
            <p:spPr bwMode="auto">
              <a:xfrm>
                <a:off x="2454" y="116"/>
                <a:ext cx="309" cy="288"/>
              </a:xfrm>
              <a:prstGeom prst="rect">
                <a:avLst/>
              </a:prstGeom>
              <a:noFill/>
              <a:ln w="9525">
                <a:noFill/>
                <a:miter lim="800000"/>
                <a:headEnd/>
                <a:tailEnd/>
              </a:ln>
            </p:spPr>
            <p:txBody>
              <a:bodyPr wrap="none">
                <a:spAutoFit/>
              </a:bodyPr>
              <a:lstStyle/>
              <a:p>
                <a:r>
                  <a:rPr lang="zh-CN" sz="2400" b="1">
                    <a:latin typeface="Times New Roman" pitchFamily="18" charset="0"/>
                  </a:rPr>
                  <a:t>求</a:t>
                </a:r>
              </a:p>
            </p:txBody>
          </p:sp>
          <p:grpSp>
            <p:nvGrpSpPr>
              <p:cNvPr id="54" name="Group 53"/>
              <p:cNvGrpSpPr>
                <a:grpSpLocks/>
              </p:cNvGrpSpPr>
              <p:nvPr/>
            </p:nvGrpSpPr>
            <p:grpSpPr bwMode="auto">
              <a:xfrm>
                <a:off x="2816" y="0"/>
                <a:ext cx="650" cy="454"/>
                <a:chOff x="0" y="0"/>
                <a:chExt cx="650" cy="454"/>
              </a:xfrm>
            </p:grpSpPr>
            <p:sp>
              <p:nvSpPr>
                <p:cNvPr id="55" name="Text Box 54"/>
                <p:cNvSpPr txBox="1">
                  <a:spLocks noChangeArrowheads="1"/>
                </p:cNvSpPr>
                <p:nvPr/>
              </p:nvSpPr>
              <p:spPr bwMode="auto">
                <a:xfrm>
                  <a:off x="0" y="90"/>
                  <a:ext cx="650" cy="327"/>
                </a:xfrm>
                <a:prstGeom prst="rect">
                  <a:avLst/>
                </a:prstGeom>
                <a:noFill/>
                <a:ln w="9525">
                  <a:noFill/>
                  <a:miter lim="800000"/>
                  <a:headEnd/>
                  <a:tailEnd/>
                </a:ln>
              </p:spPr>
              <p:txBody>
                <a:bodyPr wrap="none">
                  <a:spAutoFit/>
                </a:bodyPr>
                <a:lstStyle/>
                <a:p>
                  <a:r>
                    <a:rPr lang="zh-CN" altLang="zh-CN" sz="2800" b="1">
                      <a:latin typeface="Times New Roman" pitchFamily="18" charset="0"/>
                    </a:rPr>
                    <a:t>[    ]</a:t>
                  </a:r>
                  <a:r>
                    <a:rPr lang="zh-CN" sz="2000" b="1" baseline="-25000">
                      <a:latin typeface="Times New Roman" pitchFamily="18" charset="0"/>
                    </a:rPr>
                    <a:t>原</a:t>
                  </a:r>
                  <a:r>
                    <a:rPr lang="zh-CN" sz="2800" b="1">
                      <a:latin typeface="Times New Roman" pitchFamily="18" charset="0"/>
                    </a:rPr>
                    <a:t> </a:t>
                  </a:r>
                </a:p>
              </p:txBody>
            </p:sp>
            <p:grpSp>
              <p:nvGrpSpPr>
                <p:cNvPr id="56" name="Group 55"/>
                <p:cNvGrpSpPr>
                  <a:grpSpLocks/>
                </p:cNvGrpSpPr>
                <p:nvPr/>
              </p:nvGrpSpPr>
              <p:grpSpPr bwMode="auto">
                <a:xfrm>
                  <a:off x="134" y="0"/>
                  <a:ext cx="212" cy="454"/>
                  <a:chOff x="0" y="0"/>
                  <a:chExt cx="212" cy="454"/>
                </a:xfrm>
              </p:grpSpPr>
              <p:sp>
                <p:nvSpPr>
                  <p:cNvPr id="57" name="Text Box 56"/>
                  <p:cNvSpPr txBox="1">
                    <a:spLocks noChangeArrowheads="1"/>
                  </p:cNvSpPr>
                  <p:nvPr/>
                </p:nvSpPr>
                <p:spPr bwMode="auto">
                  <a:xfrm>
                    <a:off x="0" y="0"/>
                    <a:ext cx="212" cy="288"/>
                  </a:xfrm>
                  <a:prstGeom prst="rect">
                    <a:avLst/>
                  </a:prstGeom>
                  <a:noFill/>
                  <a:ln w="9525">
                    <a:noFill/>
                    <a:miter lim="800000"/>
                    <a:headEnd/>
                    <a:tailEnd/>
                  </a:ln>
                </p:spPr>
                <p:txBody>
                  <a:bodyPr wrap="none">
                    <a:spAutoFit/>
                  </a:bodyPr>
                  <a:lstStyle/>
                  <a:p>
                    <a:r>
                      <a:rPr lang="zh-CN" altLang="zh-CN" sz="2400" b="1" i="1">
                        <a:latin typeface="Times New Roman" pitchFamily="18" charset="0"/>
                      </a:rPr>
                      <a:t>x</a:t>
                    </a:r>
                  </a:p>
                </p:txBody>
              </p:sp>
              <p:sp>
                <p:nvSpPr>
                  <p:cNvPr id="58" name="Text Box 57"/>
                  <p:cNvSpPr txBox="1">
                    <a:spLocks noChangeArrowheads="1"/>
                  </p:cNvSpPr>
                  <p:nvPr/>
                </p:nvSpPr>
                <p:spPr bwMode="auto">
                  <a:xfrm>
                    <a:off x="0" y="166"/>
                    <a:ext cx="201" cy="288"/>
                  </a:xfrm>
                  <a:prstGeom prst="rect">
                    <a:avLst/>
                  </a:prstGeom>
                  <a:noFill/>
                  <a:ln w="9525">
                    <a:noFill/>
                    <a:miter lim="800000"/>
                    <a:headEnd/>
                    <a:tailEnd/>
                  </a:ln>
                </p:spPr>
                <p:txBody>
                  <a:bodyPr wrap="none">
                    <a:spAutoFit/>
                  </a:bodyPr>
                  <a:lstStyle/>
                  <a:p>
                    <a:r>
                      <a:rPr lang="zh-CN" altLang="zh-CN" sz="2400" b="1" i="1">
                        <a:latin typeface="Times New Roman" pitchFamily="18" charset="0"/>
                      </a:rPr>
                      <a:t>y</a:t>
                    </a:r>
                  </a:p>
                </p:txBody>
              </p:sp>
              <p:sp>
                <p:nvSpPr>
                  <p:cNvPr id="59" name="Line 58"/>
                  <p:cNvSpPr>
                    <a:spLocks noChangeShapeType="1"/>
                  </p:cNvSpPr>
                  <p:nvPr/>
                </p:nvSpPr>
                <p:spPr bwMode="auto">
                  <a:xfrm>
                    <a:off x="14" y="262"/>
                    <a:ext cx="190" cy="0"/>
                  </a:xfrm>
                  <a:prstGeom prst="line">
                    <a:avLst/>
                  </a:prstGeom>
                  <a:noFill/>
                  <a:ln w="28575">
                    <a:solidFill>
                      <a:schemeClr val="tx1"/>
                    </a:solidFill>
                    <a:round/>
                    <a:headEnd/>
                    <a:tailEnd/>
                  </a:ln>
                </p:spPr>
                <p:txBody>
                  <a:bodyPr wrap="none"/>
                  <a:lstStyle/>
                  <a:p>
                    <a:endParaRPr lang="zh-CN" altLang="en-US"/>
                  </a:p>
                </p:txBody>
              </p:sp>
            </p:grpSp>
          </p:grpSp>
        </p:grpSp>
        <p:sp>
          <p:nvSpPr>
            <p:cNvPr id="51" name="Text Box 59"/>
            <p:cNvSpPr txBox="1">
              <a:spLocks noChangeArrowheads="1"/>
            </p:cNvSpPr>
            <p:nvPr/>
          </p:nvSpPr>
          <p:spPr bwMode="auto">
            <a:xfrm>
              <a:off x="268" y="105"/>
              <a:ext cx="344" cy="330"/>
            </a:xfrm>
            <a:prstGeom prst="rect">
              <a:avLst/>
            </a:prstGeom>
            <a:noFill/>
            <a:ln w="9525">
              <a:noFill/>
              <a:miter lim="800000"/>
              <a:headEnd/>
              <a:tailEnd/>
            </a:ln>
          </p:spPr>
          <p:txBody>
            <a:bodyPr wrap="none">
              <a:spAutoFit/>
            </a:bodyPr>
            <a:lstStyle/>
            <a:p>
              <a:r>
                <a:rPr lang="zh-CN" sz="2800" b="1" dirty="0" smtClean="0">
                  <a:latin typeface="Times New Roman" pitchFamily="18" charset="0"/>
                </a:rPr>
                <a:t>例</a:t>
              </a:r>
              <a:endParaRPr lang="zh-CN" altLang="zh-CN" sz="2800" b="1" dirty="0">
                <a:latin typeface="Times New Roman" pitchFamily="18" charset="0"/>
              </a:endParaRPr>
            </a:p>
          </p:txBody>
        </p:sp>
      </p:grpSp>
      <p:sp>
        <p:nvSpPr>
          <p:cNvPr id="60" name="Text Box 60"/>
          <p:cNvSpPr txBox="1">
            <a:spLocks noChangeArrowheads="1"/>
          </p:cNvSpPr>
          <p:nvPr/>
        </p:nvSpPr>
        <p:spPr bwMode="auto">
          <a:xfrm>
            <a:off x="4921250" y="5573737"/>
            <a:ext cx="336550" cy="457200"/>
          </a:xfrm>
          <a:prstGeom prst="rect">
            <a:avLst/>
          </a:prstGeom>
          <a:noFill/>
          <a:ln w="9525">
            <a:noFill/>
            <a:miter lim="800000"/>
            <a:headEnd/>
            <a:tailEnd/>
          </a:ln>
        </p:spPr>
        <p:txBody>
          <a:bodyPr wrap="none">
            <a:spAutoFit/>
          </a:bodyPr>
          <a:lstStyle/>
          <a:p>
            <a:r>
              <a:rPr lang="zh-CN" altLang="zh-CN" sz="2400" b="1">
                <a:latin typeface="Times New Roman" pitchFamily="18" charset="0"/>
              </a:rPr>
              <a:t>1</a:t>
            </a:r>
          </a:p>
        </p:txBody>
      </p:sp>
      <p:grpSp>
        <p:nvGrpSpPr>
          <p:cNvPr id="61" name="Group 61"/>
          <p:cNvGrpSpPr>
            <a:grpSpLocks/>
          </p:cNvGrpSpPr>
          <p:nvPr/>
        </p:nvGrpSpPr>
        <p:grpSpPr bwMode="auto">
          <a:xfrm>
            <a:off x="1833563" y="4376762"/>
            <a:ext cx="5665787" cy="457200"/>
            <a:chOff x="0" y="0"/>
            <a:chExt cx="3569" cy="288"/>
          </a:xfrm>
        </p:grpSpPr>
        <p:sp>
          <p:nvSpPr>
            <p:cNvPr id="62" name="Text Box 62"/>
            <p:cNvSpPr txBox="1">
              <a:spLocks noChangeArrowheads="1"/>
            </p:cNvSpPr>
            <p:nvPr/>
          </p:nvSpPr>
          <p:spPr bwMode="auto">
            <a:xfrm>
              <a:off x="0" y="0"/>
              <a:ext cx="884" cy="288"/>
            </a:xfrm>
            <a:prstGeom prst="rect">
              <a:avLst/>
            </a:prstGeom>
            <a:noFill/>
            <a:ln w="9525">
              <a:noFill/>
              <a:miter lim="800000"/>
              <a:headEnd/>
              <a:tailEnd/>
            </a:ln>
          </p:spPr>
          <p:txBody>
            <a:bodyPr wrap="none">
              <a:spAutoFit/>
            </a:bodyPr>
            <a:lstStyle/>
            <a:p>
              <a:r>
                <a:rPr lang="zh-CN" altLang="zh-CN" sz="2400" b="1">
                  <a:latin typeface="Times New Roman" pitchFamily="18" charset="0"/>
                </a:rPr>
                <a:t>0 . 1 0 1 1</a:t>
              </a:r>
            </a:p>
          </p:txBody>
        </p:sp>
        <p:sp>
          <p:nvSpPr>
            <p:cNvPr id="63" name="Text Box 63"/>
            <p:cNvSpPr txBox="1">
              <a:spLocks noChangeArrowheads="1"/>
            </p:cNvSpPr>
            <p:nvPr/>
          </p:nvSpPr>
          <p:spPr bwMode="auto">
            <a:xfrm>
              <a:off x="2493" y="0"/>
              <a:ext cx="1076" cy="250"/>
            </a:xfrm>
            <a:prstGeom prst="rect">
              <a:avLst/>
            </a:prstGeom>
            <a:noFill/>
            <a:ln w="9525">
              <a:noFill/>
              <a:miter lim="800000"/>
              <a:headEnd/>
              <a:tailEnd/>
            </a:ln>
          </p:spPr>
          <p:txBody>
            <a:bodyPr wrap="none">
              <a:spAutoFit/>
            </a:bodyPr>
            <a:lstStyle/>
            <a:p>
              <a:r>
                <a:rPr lang="zh-CN" sz="2000" b="1">
                  <a:latin typeface="Times New Roman" pitchFamily="18" charset="0"/>
                </a:rPr>
                <a:t>恢复后的余数</a:t>
              </a:r>
            </a:p>
          </p:txBody>
        </p:sp>
        <p:sp>
          <p:nvSpPr>
            <p:cNvPr id="64" name="Text Box 64"/>
            <p:cNvSpPr txBox="1">
              <a:spLocks noChangeArrowheads="1"/>
            </p:cNvSpPr>
            <p:nvPr/>
          </p:nvSpPr>
          <p:spPr bwMode="auto">
            <a:xfrm>
              <a:off x="1945" y="0"/>
              <a:ext cx="212" cy="288"/>
            </a:xfrm>
            <a:prstGeom prst="rect">
              <a:avLst/>
            </a:prstGeom>
            <a:noFill/>
            <a:ln w="9525">
              <a:noFill/>
              <a:miter lim="800000"/>
              <a:headEnd/>
              <a:tailEnd/>
            </a:ln>
          </p:spPr>
          <p:txBody>
            <a:bodyPr wrap="none">
              <a:spAutoFit/>
            </a:bodyPr>
            <a:lstStyle/>
            <a:p>
              <a:r>
                <a:rPr lang="zh-CN" altLang="zh-CN" sz="2400" b="1">
                  <a:latin typeface="Times New Roman" pitchFamily="18" charset="0"/>
                </a:rPr>
                <a:t>0</a:t>
              </a:r>
            </a:p>
          </p:txBody>
        </p:sp>
      </p:grpSp>
      <p:sp>
        <p:nvSpPr>
          <p:cNvPr id="65" name="Text Box 65"/>
          <p:cNvSpPr txBox="1">
            <a:spLocks noChangeArrowheads="1"/>
          </p:cNvSpPr>
          <p:nvPr/>
        </p:nvSpPr>
        <p:spPr bwMode="auto">
          <a:xfrm>
            <a:off x="7086600" y="3992587"/>
            <a:ext cx="1676400" cy="457200"/>
          </a:xfrm>
          <a:prstGeom prst="rect">
            <a:avLst/>
          </a:prstGeom>
          <a:noFill/>
          <a:ln w="9525">
            <a:noFill/>
            <a:miter lim="800000"/>
            <a:headEnd/>
            <a:tailEnd/>
          </a:ln>
        </p:spPr>
        <p:txBody>
          <a:bodyPr>
            <a:spAutoFit/>
          </a:bodyPr>
          <a:lstStyle/>
          <a:p>
            <a:r>
              <a:rPr lang="zh-CN" altLang="zh-CN" sz="2400" b="1">
                <a:latin typeface="Times New Roman" pitchFamily="18" charset="0"/>
              </a:rPr>
              <a:t>+[</a:t>
            </a:r>
            <a:r>
              <a:rPr lang="zh-CN" altLang="zh-CN" sz="2400" b="1" i="1">
                <a:latin typeface="Times New Roman" pitchFamily="18" charset="0"/>
                <a:cs typeface="Times New Roman" pitchFamily="18" charset="0"/>
              </a:rPr>
              <a:t>y</a:t>
            </a:r>
            <a:r>
              <a:rPr lang="zh-CN" altLang="zh-CN" sz="2400" b="1">
                <a:latin typeface="Times New Roman" pitchFamily="18" charset="0"/>
                <a:cs typeface="Times New Roman" pitchFamily="18" charset="0"/>
              </a:rPr>
              <a:t>*]</a:t>
            </a:r>
            <a:r>
              <a:rPr lang="zh-CN" sz="2000" b="1" baseline="-25000">
                <a:latin typeface="Times New Roman" pitchFamily="18" charset="0"/>
              </a:rPr>
              <a:t>补</a:t>
            </a:r>
          </a:p>
        </p:txBody>
      </p:sp>
      <p:sp>
        <p:nvSpPr>
          <p:cNvPr id="66" name="Text Box 66"/>
          <p:cNvSpPr txBox="1">
            <a:spLocks noChangeArrowheads="1"/>
          </p:cNvSpPr>
          <p:nvPr/>
        </p:nvSpPr>
        <p:spPr bwMode="auto">
          <a:xfrm>
            <a:off x="4953000" y="1277938"/>
            <a:ext cx="4191000" cy="457200"/>
          </a:xfrm>
          <a:prstGeom prst="rect">
            <a:avLst/>
          </a:prstGeom>
          <a:noFill/>
          <a:ln w="9525">
            <a:noFill/>
            <a:miter lim="800000"/>
            <a:headEnd/>
            <a:tailEnd/>
          </a:ln>
        </p:spPr>
        <p:txBody>
          <a:bodyPr wrap="none">
            <a:spAutoFit/>
          </a:bodyPr>
          <a:lstStyle/>
          <a:p>
            <a:r>
              <a:rPr lang="zh-CN" altLang="zh-CN" sz="2400" b="1">
                <a:latin typeface="Times New Roman" pitchFamily="18" charset="0"/>
              </a:rPr>
              <a:t>[</a:t>
            </a:r>
            <a:r>
              <a:rPr lang="zh-CN" altLang="zh-CN" sz="2400" b="1" i="1">
                <a:latin typeface="Times New Roman" pitchFamily="18" charset="0"/>
                <a:cs typeface="Times New Roman" pitchFamily="18" charset="0"/>
              </a:rPr>
              <a:t>y</a:t>
            </a:r>
            <a:r>
              <a:rPr lang="zh-CN" altLang="zh-CN" sz="2400" b="1">
                <a:latin typeface="Times New Roman" pitchFamily="18" charset="0"/>
                <a:cs typeface="Times New Roman" pitchFamily="18" charset="0"/>
              </a:rPr>
              <a:t>*</a:t>
            </a:r>
            <a:r>
              <a:rPr lang="zh-CN" altLang="zh-CN" sz="2400" b="1">
                <a:latin typeface="Times New Roman" pitchFamily="18" charset="0"/>
              </a:rPr>
              <a:t>]</a:t>
            </a:r>
            <a:r>
              <a:rPr lang="zh-CN" sz="2000" b="1" baseline="-25000">
                <a:latin typeface="Times New Roman" pitchFamily="18" charset="0"/>
              </a:rPr>
              <a:t>补</a:t>
            </a:r>
            <a:r>
              <a:rPr lang="zh-CN" sz="2400" b="1">
                <a:latin typeface="Times New Roman" pitchFamily="18" charset="0"/>
              </a:rPr>
              <a:t> </a:t>
            </a:r>
            <a:r>
              <a:rPr lang="zh-CN" altLang="zh-CN" sz="2400" b="1">
                <a:latin typeface="Times New Roman" pitchFamily="18" charset="0"/>
              </a:rPr>
              <a:t>= 0.1101  [</a:t>
            </a:r>
            <a:r>
              <a:rPr lang="zh-CN" altLang="zh-CN" sz="2400" b="1">
                <a:latin typeface="Times New Roman" pitchFamily="18" charset="0"/>
                <a:cs typeface="Times New Roman" pitchFamily="18" charset="0"/>
              </a:rPr>
              <a:t>– </a:t>
            </a:r>
            <a:r>
              <a:rPr lang="zh-CN" altLang="zh-CN" sz="2400" b="1" i="1">
                <a:latin typeface="Times New Roman" pitchFamily="18" charset="0"/>
                <a:cs typeface="Times New Roman" pitchFamily="18" charset="0"/>
              </a:rPr>
              <a:t>y</a:t>
            </a:r>
            <a:r>
              <a:rPr lang="zh-CN" altLang="zh-CN" sz="2400" b="1">
                <a:latin typeface="Times New Roman" pitchFamily="18" charset="0"/>
                <a:cs typeface="Times New Roman" pitchFamily="18" charset="0"/>
              </a:rPr>
              <a:t>*</a:t>
            </a:r>
            <a:r>
              <a:rPr lang="zh-CN" altLang="zh-CN" sz="2400" b="1">
                <a:latin typeface="Times New Roman" pitchFamily="18" charset="0"/>
              </a:rPr>
              <a:t>]</a:t>
            </a:r>
            <a:r>
              <a:rPr lang="zh-CN" sz="2000" b="1" baseline="-25000">
                <a:latin typeface="Times New Roman" pitchFamily="18" charset="0"/>
              </a:rPr>
              <a:t>补</a:t>
            </a:r>
            <a:r>
              <a:rPr lang="zh-CN" sz="2000" b="1">
                <a:latin typeface="Times New Roman" pitchFamily="18" charset="0"/>
              </a:rPr>
              <a:t> </a:t>
            </a:r>
            <a:r>
              <a:rPr lang="zh-CN" altLang="zh-CN" sz="2400" b="1">
                <a:latin typeface="Times New Roman" pitchFamily="18" charset="0"/>
              </a:rPr>
              <a:t>= 1.0011</a:t>
            </a:r>
          </a:p>
        </p:txBody>
      </p:sp>
      <p:sp>
        <p:nvSpPr>
          <p:cNvPr id="67" name="AutoShape 67"/>
          <p:cNvSpPr>
            <a:spLocks noChangeArrowheads="1"/>
          </p:cNvSpPr>
          <p:nvPr/>
        </p:nvSpPr>
        <p:spPr bwMode="auto">
          <a:xfrm>
            <a:off x="382588" y="4638699"/>
            <a:ext cx="1317625" cy="450850"/>
          </a:xfrm>
          <a:prstGeom prst="wedgeRoundRectCallout">
            <a:avLst>
              <a:gd name="adj1" fmla="val 58681"/>
              <a:gd name="adj2" fmla="val 31250"/>
              <a:gd name="adj3" fmla="val 16667"/>
            </a:avLst>
          </a:prstGeom>
          <a:noFill/>
          <a:ln w="28575">
            <a:solidFill>
              <a:schemeClr val="folHlink"/>
            </a:solidFill>
            <a:miter lim="800000"/>
            <a:headEnd/>
            <a:tailEnd/>
          </a:ln>
        </p:spPr>
        <p:txBody>
          <a:bodyPr wrap="none">
            <a:spAutoFit/>
          </a:bodyPr>
          <a:lstStyle/>
          <a:p>
            <a:r>
              <a:rPr lang="zh-CN" sz="2000" b="1">
                <a:latin typeface="Times New Roman" pitchFamily="18" charset="0"/>
              </a:rPr>
              <a:t>逻辑左移</a:t>
            </a:r>
          </a:p>
        </p:txBody>
      </p:sp>
      <p:sp>
        <p:nvSpPr>
          <p:cNvPr id="68" name="AutoShape 68"/>
          <p:cNvSpPr>
            <a:spLocks noChangeArrowheads="1"/>
          </p:cNvSpPr>
          <p:nvPr/>
        </p:nvSpPr>
        <p:spPr bwMode="auto">
          <a:xfrm>
            <a:off x="382588" y="5857899"/>
            <a:ext cx="1317625" cy="450850"/>
          </a:xfrm>
          <a:prstGeom prst="wedgeRoundRectCallout">
            <a:avLst>
              <a:gd name="adj1" fmla="val 58681"/>
              <a:gd name="adj2" fmla="val 31250"/>
              <a:gd name="adj3" fmla="val 16667"/>
            </a:avLst>
          </a:prstGeom>
          <a:noFill/>
          <a:ln w="28575">
            <a:solidFill>
              <a:schemeClr val="folHlink"/>
            </a:solidFill>
            <a:miter lim="800000"/>
            <a:headEnd/>
            <a:tailEnd/>
          </a:ln>
        </p:spPr>
        <p:txBody>
          <a:bodyPr wrap="none">
            <a:spAutoFit/>
          </a:bodyPr>
          <a:lstStyle/>
          <a:p>
            <a:r>
              <a:rPr lang="zh-CN" sz="2000" b="1">
                <a:latin typeface="Times New Roman" pitchFamily="18" charset="0"/>
              </a:rPr>
              <a:t>逻辑左移</a:t>
            </a:r>
          </a:p>
        </p:txBody>
      </p:sp>
      <p:grpSp>
        <p:nvGrpSpPr>
          <p:cNvPr id="70" name="Group 70"/>
          <p:cNvGrpSpPr>
            <a:grpSpLocks/>
          </p:cNvGrpSpPr>
          <p:nvPr/>
        </p:nvGrpSpPr>
        <p:grpSpPr bwMode="auto">
          <a:xfrm>
            <a:off x="1835150" y="2851174"/>
            <a:ext cx="1368425" cy="1944688"/>
            <a:chOff x="0" y="0"/>
            <a:chExt cx="862" cy="1225"/>
          </a:xfrm>
        </p:grpSpPr>
        <p:sp>
          <p:nvSpPr>
            <p:cNvPr id="71" name="AutoShape 71"/>
            <p:cNvSpPr>
              <a:spLocks noChangeArrowheads="1"/>
            </p:cNvSpPr>
            <p:nvPr/>
          </p:nvSpPr>
          <p:spPr bwMode="auto">
            <a:xfrm>
              <a:off x="0" y="0"/>
              <a:ext cx="862" cy="227"/>
            </a:xfrm>
            <a:prstGeom prst="flowChartAlternateProcess">
              <a:avLst/>
            </a:prstGeom>
            <a:noFill/>
            <a:ln w="38100">
              <a:solidFill>
                <a:schemeClr val="folHlink"/>
              </a:solidFill>
              <a:miter lim="800000"/>
              <a:headEnd/>
              <a:tailEnd/>
            </a:ln>
          </p:spPr>
          <p:txBody>
            <a:bodyPr wrap="none" anchor="ctr"/>
            <a:lstStyle/>
            <a:p>
              <a:endParaRPr lang="zh-CN" altLang="en-US"/>
            </a:p>
          </p:txBody>
        </p:sp>
        <p:sp>
          <p:nvSpPr>
            <p:cNvPr id="72" name="AutoShape 72"/>
            <p:cNvSpPr>
              <a:spLocks noChangeArrowheads="1"/>
            </p:cNvSpPr>
            <p:nvPr/>
          </p:nvSpPr>
          <p:spPr bwMode="auto">
            <a:xfrm>
              <a:off x="0" y="998"/>
              <a:ext cx="862" cy="227"/>
            </a:xfrm>
            <a:prstGeom prst="flowChartAlternateProcess">
              <a:avLst/>
            </a:prstGeom>
            <a:noFill/>
            <a:ln w="38100">
              <a:solidFill>
                <a:schemeClr val="folHlink"/>
              </a:solidFill>
              <a:miter lim="800000"/>
              <a:headEnd/>
              <a:tailEnd/>
            </a:ln>
          </p:spPr>
          <p:txBody>
            <a:bodyPr wrap="none" anchor="ctr"/>
            <a:lstStyle/>
            <a:p>
              <a:endParaRPr lang="zh-CN" altLang="en-US"/>
            </a:p>
          </p:txBody>
        </p:sp>
      </p:grpSp>
      <p:sp>
        <p:nvSpPr>
          <p:cNvPr id="74" name="Text Box 74"/>
          <p:cNvSpPr txBox="1">
            <a:spLocks noChangeArrowheads="1"/>
          </p:cNvSpPr>
          <p:nvPr/>
        </p:nvSpPr>
        <p:spPr bwMode="auto">
          <a:xfrm>
            <a:off x="1547813" y="3211537"/>
            <a:ext cx="431800" cy="457200"/>
          </a:xfrm>
          <a:prstGeom prst="rect">
            <a:avLst/>
          </a:prstGeom>
          <a:noFill/>
          <a:ln w="9525">
            <a:noFill/>
            <a:miter lim="800000"/>
            <a:headEnd/>
            <a:tailEnd/>
          </a:ln>
        </p:spPr>
        <p:txBody>
          <a:bodyPr>
            <a:spAutoFit/>
          </a:bodyPr>
          <a:lstStyle/>
          <a:p>
            <a:pPr>
              <a:spcBef>
                <a:spcPct val="50000"/>
              </a:spcBef>
            </a:pPr>
            <a:r>
              <a:rPr lang="zh-CN" altLang="zh-CN" sz="2400" b="1">
                <a:latin typeface="宋体" charset="-122"/>
              </a:rPr>
              <a:t>+</a:t>
            </a:r>
          </a:p>
        </p:txBody>
      </p:sp>
      <p:sp>
        <p:nvSpPr>
          <p:cNvPr id="75" name="Text Box 75"/>
          <p:cNvSpPr txBox="1">
            <a:spLocks noChangeArrowheads="1"/>
          </p:cNvSpPr>
          <p:nvPr/>
        </p:nvSpPr>
        <p:spPr bwMode="auto">
          <a:xfrm>
            <a:off x="1547813" y="3978299"/>
            <a:ext cx="431800" cy="457200"/>
          </a:xfrm>
          <a:prstGeom prst="rect">
            <a:avLst/>
          </a:prstGeom>
          <a:noFill/>
          <a:ln w="9525">
            <a:noFill/>
            <a:miter lim="800000"/>
            <a:headEnd/>
            <a:tailEnd/>
          </a:ln>
        </p:spPr>
        <p:txBody>
          <a:bodyPr>
            <a:spAutoFit/>
          </a:bodyPr>
          <a:lstStyle/>
          <a:p>
            <a:pPr>
              <a:spcBef>
                <a:spcPct val="50000"/>
              </a:spcBef>
            </a:pPr>
            <a:r>
              <a:rPr lang="zh-CN" altLang="zh-CN" sz="2400" b="1">
                <a:latin typeface="宋体" charset="-122"/>
              </a:rPr>
              <a:t>+</a:t>
            </a:r>
          </a:p>
        </p:txBody>
      </p:sp>
      <p:sp>
        <p:nvSpPr>
          <p:cNvPr id="76" name="Text Box 76"/>
          <p:cNvSpPr txBox="1">
            <a:spLocks noChangeArrowheads="1"/>
          </p:cNvSpPr>
          <p:nvPr/>
        </p:nvSpPr>
        <p:spPr bwMode="auto">
          <a:xfrm>
            <a:off x="1547813" y="5202262"/>
            <a:ext cx="431800" cy="457200"/>
          </a:xfrm>
          <a:prstGeom prst="rect">
            <a:avLst/>
          </a:prstGeom>
          <a:noFill/>
          <a:ln w="9525">
            <a:noFill/>
            <a:miter lim="800000"/>
            <a:headEnd/>
            <a:tailEnd/>
          </a:ln>
        </p:spPr>
        <p:txBody>
          <a:bodyPr>
            <a:spAutoFit/>
          </a:bodyPr>
          <a:lstStyle/>
          <a:p>
            <a:pPr>
              <a:spcBef>
                <a:spcPct val="50000"/>
              </a:spcBef>
            </a:pPr>
            <a:r>
              <a:rPr lang="zh-CN" altLang="zh-CN" sz="2400" b="1">
                <a:latin typeface="宋体" charset="-122"/>
              </a:rPr>
              <a:t>+</a:t>
            </a:r>
          </a:p>
        </p:txBody>
      </p:sp>
      <p:sp>
        <p:nvSpPr>
          <p:cNvPr id="77" name="Text Box 77"/>
          <p:cNvSpPr txBox="1">
            <a:spLocks noChangeArrowheads="1"/>
          </p:cNvSpPr>
          <p:nvPr/>
        </p:nvSpPr>
        <p:spPr bwMode="auto">
          <a:xfrm>
            <a:off x="1547813" y="6380187"/>
            <a:ext cx="431800" cy="457200"/>
          </a:xfrm>
          <a:prstGeom prst="rect">
            <a:avLst/>
          </a:prstGeom>
          <a:noFill/>
          <a:ln w="9525">
            <a:noFill/>
            <a:miter lim="800000"/>
            <a:headEnd/>
            <a:tailEnd/>
          </a:ln>
        </p:spPr>
        <p:txBody>
          <a:bodyPr>
            <a:spAutoFit/>
          </a:bodyPr>
          <a:lstStyle/>
          <a:p>
            <a:pPr>
              <a:spcBef>
                <a:spcPct val="50000"/>
              </a:spcBef>
            </a:pPr>
            <a:r>
              <a:rPr lang="zh-CN" altLang="zh-CN" sz="2400" b="1">
                <a:latin typeface="宋体" charset="-122"/>
              </a:rPr>
              <a:t>+</a:t>
            </a:r>
          </a:p>
        </p:txBody>
      </p:sp>
      <p:sp>
        <p:nvSpPr>
          <p:cNvPr id="78" name="Line 78"/>
          <p:cNvSpPr>
            <a:spLocks noChangeShapeType="1"/>
          </p:cNvSpPr>
          <p:nvPr/>
        </p:nvSpPr>
        <p:spPr bwMode="auto">
          <a:xfrm>
            <a:off x="1535113" y="6811987"/>
            <a:ext cx="6781800" cy="0"/>
          </a:xfrm>
          <a:prstGeom prst="line">
            <a:avLst/>
          </a:prstGeom>
          <a:noFill/>
          <a:ln w="28575">
            <a:solidFill>
              <a:schemeClr val="tx1"/>
            </a:solidFill>
            <a:round/>
            <a:headEnd/>
            <a:tailEnd/>
          </a:ln>
        </p:spPr>
        <p:txBody>
          <a:bodyPr wrap="none"/>
          <a:lstStyle/>
          <a:p>
            <a:endParaRPr lang="zh-CN" altLang="en-US"/>
          </a:p>
        </p:txBody>
      </p:sp>
      <p:sp>
        <p:nvSpPr>
          <p:cNvPr id="79" name="TextBox 78"/>
          <p:cNvSpPr txBox="1"/>
          <p:nvPr/>
        </p:nvSpPr>
        <p:spPr>
          <a:xfrm>
            <a:off x="4572000" y="48260"/>
            <a:ext cx="2643206" cy="523220"/>
          </a:xfrm>
          <a:prstGeom prst="rect">
            <a:avLst/>
          </a:prstGeom>
          <a:noFill/>
        </p:spPr>
        <p:txBody>
          <a:bodyPr wrap="square" rtlCol="0">
            <a:spAutoFit/>
          </a:bodyPr>
          <a:lstStyle/>
          <a:p>
            <a:r>
              <a:rPr lang="zh-CN" altLang="en-US" sz="2800" b="1" dirty="0" smtClean="0">
                <a:solidFill>
                  <a:srgbClr val="C00000"/>
                </a:solidFill>
              </a:rPr>
              <a:t>补码除法实例</a:t>
            </a:r>
            <a:endParaRPr lang="zh-CN" altLang="en-US" sz="28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blinds(horizontal)">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blinds(horizontal)">
                                      <p:cBhvr>
                                        <p:cTn id="22" dur="500"/>
                                        <p:tgtEl>
                                          <p:spTgt spid="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blinds(horizontal)">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blinds(horizontal)">
                                      <p:cBhvr>
                                        <p:cTn id="32" dur="5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barn(outVertical)">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linds(horizontal)">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linds(horizontal)">
                                      <p:cBhvr>
                                        <p:cTn id="57" dur="500"/>
                                        <p:tgtEl>
                                          <p:spTgt spid="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blinds(horizontal)">
                                      <p:cBhvr>
                                        <p:cTn id="60" dur="500"/>
                                        <p:tgtEl>
                                          <p:spTgt spid="74"/>
                                        </p:tgtEl>
                                      </p:cBhvr>
                                    </p:animEffect>
                                  </p:childTnLst>
                                </p:cTn>
                              </p:par>
                            </p:childTnLst>
                          </p:cTn>
                        </p:par>
                        <p:par>
                          <p:cTn id="61" fill="hold">
                            <p:stCondLst>
                              <p:cond delay="500"/>
                            </p:stCondLst>
                            <p:childTnLst>
                              <p:par>
                                <p:cTn id="62" presetID="12" presetClass="entr" presetSubtype="8"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slide(fromLeft)">
                                      <p:cBhvr>
                                        <p:cTn id="64" dur="500"/>
                                        <p:tgtEl>
                                          <p:spTgt spid="8"/>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blinds(horizontal)">
                                      <p:cBhvr>
                                        <p:cTn id="69" dur="500"/>
                                        <p:tgtEl>
                                          <p:spTgt spid="11"/>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blinds(horizontal)">
                                      <p:cBhvr>
                                        <p:cTn id="74" dur="500"/>
                                        <p:tgtEl>
                                          <p:spTgt spid="10"/>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blinds(horizontal)">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65"/>
                                        </p:tgtEl>
                                        <p:attrNameLst>
                                          <p:attrName>style.visibility</p:attrName>
                                        </p:attrNameLst>
                                      </p:cBhvr>
                                      <p:to>
                                        <p:strVal val="visible"/>
                                      </p:to>
                                    </p:set>
                                    <p:animEffect transition="in" filter="blinds(horizontal)">
                                      <p:cBhvr>
                                        <p:cTn id="84" dur="500"/>
                                        <p:tgtEl>
                                          <p:spTgt spid="65"/>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blinds(horizontal)">
                                      <p:cBhvr>
                                        <p:cTn id="89" dur="500"/>
                                        <p:tgtEl>
                                          <p:spTgt spid="14"/>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75"/>
                                        </p:tgtEl>
                                        <p:attrNameLst>
                                          <p:attrName>style.visibility</p:attrName>
                                        </p:attrNameLst>
                                      </p:cBhvr>
                                      <p:to>
                                        <p:strVal val="visible"/>
                                      </p:to>
                                    </p:set>
                                    <p:animEffect transition="in" filter="blinds(horizontal)">
                                      <p:cBhvr>
                                        <p:cTn id="92" dur="500"/>
                                        <p:tgtEl>
                                          <p:spTgt spid="75"/>
                                        </p:tgtEl>
                                      </p:cBhvr>
                                    </p:animEffect>
                                  </p:childTnLst>
                                </p:cTn>
                              </p:par>
                            </p:childTnLst>
                          </p:cTn>
                        </p:par>
                        <p:par>
                          <p:cTn id="93" fill="hold">
                            <p:stCondLst>
                              <p:cond delay="500"/>
                            </p:stCondLst>
                            <p:childTnLst>
                              <p:par>
                                <p:cTn id="94" presetID="12" presetClass="entr" presetSubtype="8" fill="hold" grpId="0" nodeType="afterEffect">
                                  <p:stCondLst>
                                    <p:cond delay="0"/>
                                  </p:stCondLst>
                                  <p:childTnLst>
                                    <p:set>
                                      <p:cBhvr>
                                        <p:cTn id="95" dur="1" fill="hold">
                                          <p:stCondLst>
                                            <p:cond delay="0"/>
                                          </p:stCondLst>
                                        </p:cTn>
                                        <p:tgtEl>
                                          <p:spTgt spid="22"/>
                                        </p:tgtEl>
                                        <p:attrNameLst>
                                          <p:attrName>style.visibility</p:attrName>
                                        </p:attrNameLst>
                                      </p:cBhvr>
                                      <p:to>
                                        <p:strVal val="visible"/>
                                      </p:to>
                                    </p:set>
                                    <p:animEffect transition="in" filter="slide(fromLeft)">
                                      <p:cBhvr>
                                        <p:cTn id="96" dur="500"/>
                                        <p:tgtEl>
                                          <p:spTgt spid="22"/>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61"/>
                                        </p:tgtEl>
                                        <p:attrNameLst>
                                          <p:attrName>style.visibility</p:attrName>
                                        </p:attrNameLst>
                                      </p:cBhvr>
                                      <p:to>
                                        <p:strVal val="visible"/>
                                      </p:to>
                                    </p:set>
                                    <p:animEffect transition="in" filter="blinds(horizontal)">
                                      <p:cBhvr>
                                        <p:cTn id="101" dur="500"/>
                                        <p:tgtEl>
                                          <p:spTgt spid="61"/>
                                        </p:tgtEl>
                                      </p:cBhvr>
                                    </p:animEffect>
                                  </p:childTnLst>
                                </p:cTn>
                              </p:par>
                            </p:childTnLst>
                          </p:cTn>
                        </p:par>
                      </p:childTnLst>
                    </p:cTn>
                  </p:par>
                  <p:par>
                    <p:cTn id="102" fill="hold">
                      <p:stCondLst>
                        <p:cond delay="indefinite"/>
                      </p:stCondLst>
                      <p:childTnLst>
                        <p:par>
                          <p:cTn id="103" fill="hold">
                            <p:stCondLst>
                              <p:cond delay="0"/>
                            </p:stCondLst>
                            <p:childTnLst>
                              <p:par>
                                <p:cTn id="104" presetID="16" presetClass="entr" presetSubtype="37" fill="hold" nodeType="clickEffect">
                                  <p:stCondLst>
                                    <p:cond delay="0"/>
                                  </p:stCondLst>
                                  <p:childTnLst>
                                    <p:set>
                                      <p:cBhvr>
                                        <p:cTn id="105" dur="1" fill="hold">
                                          <p:stCondLst>
                                            <p:cond delay="0"/>
                                          </p:stCondLst>
                                        </p:cTn>
                                        <p:tgtEl>
                                          <p:spTgt spid="70"/>
                                        </p:tgtEl>
                                        <p:attrNameLst>
                                          <p:attrName>style.visibility</p:attrName>
                                        </p:attrNameLst>
                                      </p:cBhvr>
                                      <p:to>
                                        <p:strVal val="visible"/>
                                      </p:to>
                                    </p:set>
                                    <p:animEffect transition="in" filter="barn(outVertical)">
                                      <p:cBhvr>
                                        <p:cTn id="106" dur="500"/>
                                        <p:tgtEl>
                                          <p:spTgt spid="70"/>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24"/>
                                        </p:tgtEl>
                                        <p:attrNameLst>
                                          <p:attrName>style.visibility</p:attrName>
                                        </p:attrNameLst>
                                      </p:cBhvr>
                                      <p:to>
                                        <p:strVal val="visible"/>
                                      </p:to>
                                    </p:set>
                                    <p:animEffect transition="in" filter="blinds(horizontal)">
                                      <p:cBhvr>
                                        <p:cTn id="111" dur="500"/>
                                        <p:tgtEl>
                                          <p:spTgt spid="24"/>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67"/>
                                        </p:tgtEl>
                                        <p:attrNameLst>
                                          <p:attrName>style.visibility</p:attrName>
                                        </p:attrNameLst>
                                      </p:cBhvr>
                                      <p:to>
                                        <p:strVal val="visible"/>
                                      </p:to>
                                    </p:set>
                                    <p:animEffect transition="in" filter="blinds(horizontal)">
                                      <p:cBhvr>
                                        <p:cTn id="116" dur="500"/>
                                        <p:tgtEl>
                                          <p:spTgt spid="67"/>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blinds(horizontal)">
                                      <p:cBhvr>
                                        <p:cTn id="121" dur="500"/>
                                        <p:tgtEl>
                                          <p:spTgt spid="35"/>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5"/>
                                        </p:tgtEl>
                                        <p:attrNameLst>
                                          <p:attrName>style.visibility</p:attrName>
                                        </p:attrNameLst>
                                      </p:cBhvr>
                                      <p:to>
                                        <p:strVal val="visible"/>
                                      </p:to>
                                    </p:set>
                                    <p:animEffect transition="in" filter="blinds(horizontal)">
                                      <p:cBhvr>
                                        <p:cTn id="126" dur="500"/>
                                        <p:tgtEl>
                                          <p:spTgt spid="5"/>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76"/>
                                        </p:tgtEl>
                                        <p:attrNameLst>
                                          <p:attrName>style.visibility</p:attrName>
                                        </p:attrNameLst>
                                      </p:cBhvr>
                                      <p:to>
                                        <p:strVal val="visible"/>
                                      </p:to>
                                    </p:set>
                                    <p:animEffect transition="in" filter="blinds(horizontal)">
                                      <p:cBhvr>
                                        <p:cTn id="129" dur="500"/>
                                        <p:tgtEl>
                                          <p:spTgt spid="76"/>
                                        </p:tgtEl>
                                      </p:cBhvr>
                                    </p:animEffect>
                                  </p:childTnLst>
                                </p:cTn>
                              </p:par>
                            </p:childTnLst>
                          </p:cTn>
                        </p:par>
                        <p:par>
                          <p:cTn id="130" fill="hold">
                            <p:stCondLst>
                              <p:cond delay="500"/>
                            </p:stCondLst>
                            <p:childTnLst>
                              <p:par>
                                <p:cTn id="131" presetID="12" presetClass="entr" presetSubtype="8" fill="hold" grpId="0" nodeType="afterEffect">
                                  <p:stCondLst>
                                    <p:cond delay="0"/>
                                  </p:stCondLst>
                                  <p:childTnLst>
                                    <p:set>
                                      <p:cBhvr>
                                        <p:cTn id="132" dur="1" fill="hold">
                                          <p:stCondLst>
                                            <p:cond delay="0"/>
                                          </p:stCondLst>
                                        </p:cTn>
                                        <p:tgtEl>
                                          <p:spTgt spid="23"/>
                                        </p:tgtEl>
                                        <p:attrNameLst>
                                          <p:attrName>style.visibility</p:attrName>
                                        </p:attrNameLst>
                                      </p:cBhvr>
                                      <p:to>
                                        <p:strVal val="visible"/>
                                      </p:to>
                                    </p:set>
                                    <p:animEffect transition="in" filter="slide(fromLeft)">
                                      <p:cBhvr>
                                        <p:cTn id="133" dur="500"/>
                                        <p:tgtEl>
                                          <p:spTgt spid="23"/>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nodeType="clickEffect">
                                  <p:stCondLst>
                                    <p:cond delay="0"/>
                                  </p:stCondLst>
                                  <p:childTnLst>
                                    <p:set>
                                      <p:cBhvr>
                                        <p:cTn id="137" dur="1" fill="hold">
                                          <p:stCondLst>
                                            <p:cond delay="0"/>
                                          </p:stCondLst>
                                        </p:cTn>
                                        <p:tgtEl>
                                          <p:spTgt spid="16"/>
                                        </p:tgtEl>
                                        <p:attrNameLst>
                                          <p:attrName>style.visibility</p:attrName>
                                        </p:attrNameLst>
                                      </p:cBhvr>
                                      <p:to>
                                        <p:strVal val="visible"/>
                                      </p:to>
                                    </p:set>
                                    <p:animEffect transition="in" filter="blinds(horizontal)">
                                      <p:cBhvr>
                                        <p:cTn id="138" dur="500"/>
                                        <p:tgtEl>
                                          <p:spTgt spid="16"/>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grpId="0" nodeType="clickEffect">
                                  <p:stCondLst>
                                    <p:cond delay="0"/>
                                  </p:stCondLst>
                                  <p:childTnLst>
                                    <p:set>
                                      <p:cBhvr>
                                        <p:cTn id="142" dur="1" fill="hold">
                                          <p:stCondLst>
                                            <p:cond delay="0"/>
                                          </p:stCondLst>
                                        </p:cTn>
                                        <p:tgtEl>
                                          <p:spTgt spid="60"/>
                                        </p:tgtEl>
                                        <p:attrNameLst>
                                          <p:attrName>style.visibility</p:attrName>
                                        </p:attrNameLst>
                                      </p:cBhvr>
                                      <p:to>
                                        <p:strVal val="visible"/>
                                      </p:to>
                                    </p:set>
                                    <p:animEffect transition="in" filter="blinds(horizontal)">
                                      <p:cBhvr>
                                        <p:cTn id="143" dur="500"/>
                                        <p:tgtEl>
                                          <p:spTgt spid="60"/>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nodeType="clickEffect">
                                  <p:stCondLst>
                                    <p:cond delay="0"/>
                                  </p:stCondLst>
                                  <p:childTnLst>
                                    <p:set>
                                      <p:cBhvr>
                                        <p:cTn id="147" dur="1" fill="hold">
                                          <p:stCondLst>
                                            <p:cond delay="0"/>
                                          </p:stCondLst>
                                        </p:cTn>
                                        <p:tgtEl>
                                          <p:spTgt spid="30"/>
                                        </p:tgtEl>
                                        <p:attrNameLst>
                                          <p:attrName>style.visibility</p:attrName>
                                        </p:attrNameLst>
                                      </p:cBhvr>
                                      <p:to>
                                        <p:strVal val="visible"/>
                                      </p:to>
                                    </p:set>
                                    <p:animEffect transition="in" filter="blinds(horizontal)">
                                      <p:cBhvr>
                                        <p:cTn id="148" dur="500"/>
                                        <p:tgtEl>
                                          <p:spTgt spid="30"/>
                                        </p:tgtEl>
                                      </p:cBhvr>
                                    </p:animEffect>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grpId="0" nodeType="clickEffect">
                                  <p:stCondLst>
                                    <p:cond delay="0"/>
                                  </p:stCondLst>
                                  <p:childTnLst>
                                    <p:set>
                                      <p:cBhvr>
                                        <p:cTn id="152" dur="1" fill="hold">
                                          <p:stCondLst>
                                            <p:cond delay="0"/>
                                          </p:stCondLst>
                                        </p:cTn>
                                        <p:tgtEl>
                                          <p:spTgt spid="68"/>
                                        </p:tgtEl>
                                        <p:attrNameLst>
                                          <p:attrName>style.visibility</p:attrName>
                                        </p:attrNameLst>
                                      </p:cBhvr>
                                      <p:to>
                                        <p:strVal val="visible"/>
                                      </p:to>
                                    </p:set>
                                    <p:animEffect transition="in" filter="blinds(horizontal)">
                                      <p:cBhvr>
                                        <p:cTn id="153" dur="500"/>
                                        <p:tgtEl>
                                          <p:spTgt spid="68"/>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grpId="0" nodeType="click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blinds(horizontal)">
                                      <p:cBhvr>
                                        <p:cTn id="158" dur="500"/>
                                        <p:tgtEl>
                                          <p:spTgt spid="21"/>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6"/>
                                        </p:tgtEl>
                                        <p:attrNameLst>
                                          <p:attrName>style.visibility</p:attrName>
                                        </p:attrNameLst>
                                      </p:cBhvr>
                                      <p:to>
                                        <p:strVal val="visible"/>
                                      </p:to>
                                    </p:set>
                                    <p:animEffect transition="in" filter="blinds(horizontal)">
                                      <p:cBhvr>
                                        <p:cTn id="163" dur="500"/>
                                        <p:tgtEl>
                                          <p:spTgt spid="6"/>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77"/>
                                        </p:tgtEl>
                                        <p:attrNameLst>
                                          <p:attrName>style.visibility</p:attrName>
                                        </p:attrNameLst>
                                      </p:cBhvr>
                                      <p:to>
                                        <p:strVal val="visible"/>
                                      </p:to>
                                    </p:set>
                                    <p:animEffect transition="in" filter="blinds(horizontal)">
                                      <p:cBhvr>
                                        <p:cTn id="166" dur="500"/>
                                        <p:tgtEl>
                                          <p:spTgt spid="77"/>
                                        </p:tgtEl>
                                      </p:cBhvr>
                                    </p:animEffect>
                                  </p:childTnLst>
                                </p:cTn>
                              </p:par>
                            </p:childTnLst>
                          </p:cTn>
                        </p:par>
                        <p:par>
                          <p:cTn id="167" fill="hold">
                            <p:stCondLst>
                              <p:cond delay="500"/>
                            </p:stCondLst>
                            <p:childTnLst>
                              <p:par>
                                <p:cTn id="168" presetID="12" presetClass="entr" presetSubtype="8" fill="hold" grpId="0" nodeType="afterEffect">
                                  <p:stCondLst>
                                    <p:cond delay="0"/>
                                  </p:stCondLst>
                                  <p:childTnLst>
                                    <p:set>
                                      <p:cBhvr>
                                        <p:cTn id="169" dur="1" fill="hold">
                                          <p:stCondLst>
                                            <p:cond delay="0"/>
                                          </p:stCondLst>
                                        </p:cTn>
                                        <p:tgtEl>
                                          <p:spTgt spid="78"/>
                                        </p:tgtEl>
                                        <p:attrNameLst>
                                          <p:attrName>style.visibility</p:attrName>
                                        </p:attrNameLst>
                                      </p:cBhvr>
                                      <p:to>
                                        <p:strVal val="visible"/>
                                      </p:to>
                                    </p:set>
                                    <p:animEffect transition="in" filter="slide(fromLeft)">
                                      <p:cBhvr>
                                        <p:cTn id="17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P spid="8" grpId="0" animBg="1"/>
      <p:bldP spid="9" grpId="0" autoUpdateAnimBg="0"/>
      <p:bldP spid="10" grpId="0" autoUpdateAnimBg="0"/>
      <p:bldP spid="14" grpId="0" autoUpdateAnimBg="0"/>
      <p:bldP spid="15" grpId="0" autoUpdateAnimBg="0"/>
      <p:bldP spid="21" grpId="0" autoUpdateAnimBg="0"/>
      <p:bldP spid="22" grpId="0" animBg="1"/>
      <p:bldP spid="23" grpId="0" animBg="1"/>
      <p:bldP spid="35" grpId="0" autoUpdateAnimBg="0"/>
      <p:bldP spid="36" grpId="0" autoUpdateAnimBg="0"/>
      <p:bldP spid="43" grpId="0" autoUpdateAnimBg="0"/>
      <p:bldP spid="48" grpId="0" autoUpdateAnimBg="0"/>
      <p:bldP spid="60" grpId="0" autoUpdateAnimBg="0"/>
      <p:bldP spid="65" grpId="0" autoUpdateAnimBg="0"/>
      <p:bldP spid="66" grpId="0" autoUpdateAnimBg="0"/>
      <p:bldP spid="67" grpId="0" animBg="1" autoUpdateAnimBg="0"/>
      <p:bldP spid="68" grpId="0" animBg="1" autoUpdateAnimBg="0"/>
      <p:bldP spid="74" grpId="0" autoUpdateAnimBg="0"/>
      <p:bldP spid="75" grpId="0" autoUpdateAnimBg="0"/>
      <p:bldP spid="76" grpId="0" autoUpdateAnimBg="0"/>
      <p:bldP spid="77" grpId="0" autoUpdateAnimBg="0"/>
      <p:bldP spid="7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0" y="48260"/>
            <a:ext cx="2643206" cy="523220"/>
          </a:xfrm>
          <a:prstGeom prst="rect">
            <a:avLst/>
          </a:prstGeom>
          <a:noFill/>
        </p:spPr>
        <p:txBody>
          <a:bodyPr wrap="square" rtlCol="0">
            <a:spAutoFit/>
          </a:bodyPr>
          <a:lstStyle/>
          <a:p>
            <a:r>
              <a:rPr lang="zh-CN" altLang="en-US" sz="2800" b="1" dirty="0" smtClean="0">
                <a:solidFill>
                  <a:srgbClr val="C00000"/>
                </a:solidFill>
              </a:rPr>
              <a:t>补码除法实例</a:t>
            </a:r>
            <a:endParaRPr lang="zh-CN" altLang="en-US" sz="2800" b="1" dirty="0">
              <a:solidFill>
                <a:srgbClr val="C00000"/>
              </a:solidFill>
            </a:endParaRPr>
          </a:p>
        </p:txBody>
      </p:sp>
      <p:grpSp>
        <p:nvGrpSpPr>
          <p:cNvPr id="3" name="Group 2"/>
          <p:cNvGrpSpPr>
            <a:grpSpLocks/>
          </p:cNvGrpSpPr>
          <p:nvPr/>
        </p:nvGrpSpPr>
        <p:grpSpPr bwMode="auto">
          <a:xfrm>
            <a:off x="1431925" y="1038250"/>
            <a:ext cx="6054725" cy="457200"/>
            <a:chOff x="0" y="0"/>
            <a:chExt cx="3814" cy="288"/>
          </a:xfrm>
        </p:grpSpPr>
        <p:sp>
          <p:nvSpPr>
            <p:cNvPr id="4" name="Text Box 3"/>
            <p:cNvSpPr txBox="1">
              <a:spLocks noChangeArrowheads="1"/>
            </p:cNvSpPr>
            <p:nvPr/>
          </p:nvSpPr>
          <p:spPr bwMode="auto">
            <a:xfrm>
              <a:off x="0" y="0"/>
              <a:ext cx="884" cy="288"/>
            </a:xfrm>
            <a:prstGeom prst="rect">
              <a:avLst/>
            </a:prstGeom>
            <a:noFill/>
            <a:ln w="9525">
              <a:noFill/>
              <a:miter lim="800000"/>
              <a:headEnd/>
              <a:tailEnd/>
            </a:ln>
          </p:spPr>
          <p:txBody>
            <a:bodyPr wrap="none">
              <a:spAutoFit/>
            </a:bodyPr>
            <a:lstStyle/>
            <a:p>
              <a:r>
                <a:rPr lang="zh-CN" altLang="zh-CN" sz="2400" b="1">
                  <a:latin typeface="Times New Roman" pitchFamily="18" charset="0"/>
                </a:rPr>
                <a:t>0 . 0 1 0 1</a:t>
              </a:r>
            </a:p>
          </p:txBody>
        </p:sp>
        <p:sp>
          <p:nvSpPr>
            <p:cNvPr id="5" name="Text Box 4"/>
            <p:cNvSpPr txBox="1">
              <a:spLocks noChangeArrowheads="1"/>
            </p:cNvSpPr>
            <p:nvPr/>
          </p:nvSpPr>
          <p:spPr bwMode="auto">
            <a:xfrm>
              <a:off x="1584" y="0"/>
              <a:ext cx="356" cy="288"/>
            </a:xfrm>
            <a:prstGeom prst="rect">
              <a:avLst/>
            </a:prstGeom>
            <a:noFill/>
            <a:ln w="9525">
              <a:noFill/>
              <a:miter lim="800000"/>
              <a:headEnd/>
              <a:tailEnd/>
            </a:ln>
          </p:spPr>
          <p:txBody>
            <a:bodyPr wrap="none">
              <a:spAutoFit/>
            </a:bodyPr>
            <a:lstStyle/>
            <a:p>
              <a:r>
                <a:rPr lang="zh-CN" altLang="zh-CN" sz="2400" b="1">
                  <a:latin typeface="Times New Roman" pitchFamily="18" charset="0"/>
                </a:rPr>
                <a:t>0 1</a:t>
              </a:r>
            </a:p>
          </p:txBody>
        </p:sp>
        <p:sp>
          <p:nvSpPr>
            <p:cNvPr id="6" name="Text Box 5"/>
            <p:cNvSpPr txBox="1">
              <a:spLocks noChangeArrowheads="1"/>
            </p:cNvSpPr>
            <p:nvPr/>
          </p:nvSpPr>
          <p:spPr bwMode="auto">
            <a:xfrm>
              <a:off x="2458" y="0"/>
              <a:ext cx="1356" cy="250"/>
            </a:xfrm>
            <a:prstGeom prst="rect">
              <a:avLst/>
            </a:prstGeom>
            <a:noFill/>
            <a:ln w="9525">
              <a:noFill/>
              <a:miter lim="800000"/>
              <a:headEnd/>
              <a:tailEnd/>
            </a:ln>
          </p:spPr>
          <p:txBody>
            <a:bodyPr wrap="none">
              <a:spAutoFit/>
            </a:bodyPr>
            <a:lstStyle/>
            <a:p>
              <a:r>
                <a:rPr lang="zh-CN" sz="2000" b="1">
                  <a:latin typeface="Times New Roman" pitchFamily="18" charset="0"/>
                </a:rPr>
                <a:t>余数为正，上商 </a:t>
              </a:r>
              <a:r>
                <a:rPr lang="zh-CN" altLang="zh-CN" sz="2000" b="1">
                  <a:latin typeface="Times New Roman" pitchFamily="18" charset="0"/>
                </a:rPr>
                <a:t>1</a:t>
              </a:r>
            </a:p>
          </p:txBody>
        </p:sp>
      </p:grpSp>
      <p:grpSp>
        <p:nvGrpSpPr>
          <p:cNvPr id="7" name="Group 6"/>
          <p:cNvGrpSpPr>
            <a:grpSpLocks/>
          </p:cNvGrpSpPr>
          <p:nvPr/>
        </p:nvGrpSpPr>
        <p:grpSpPr bwMode="auto">
          <a:xfrm>
            <a:off x="1066800" y="679475"/>
            <a:ext cx="6781800" cy="3808413"/>
            <a:chOff x="0" y="0"/>
            <a:chExt cx="4272" cy="2399"/>
          </a:xfrm>
        </p:grpSpPr>
        <p:sp>
          <p:nvSpPr>
            <p:cNvPr id="8" name="Line 7"/>
            <p:cNvSpPr>
              <a:spLocks noChangeShapeType="1"/>
            </p:cNvSpPr>
            <p:nvPr/>
          </p:nvSpPr>
          <p:spPr bwMode="auto">
            <a:xfrm>
              <a:off x="1344" y="48"/>
              <a:ext cx="0" cy="2351"/>
            </a:xfrm>
            <a:prstGeom prst="line">
              <a:avLst/>
            </a:prstGeom>
            <a:noFill/>
            <a:ln w="28575">
              <a:solidFill>
                <a:schemeClr val="tx1"/>
              </a:solidFill>
              <a:round/>
              <a:headEnd/>
              <a:tailEnd/>
            </a:ln>
          </p:spPr>
          <p:txBody>
            <a:bodyPr wrap="none"/>
            <a:lstStyle/>
            <a:p>
              <a:endParaRPr lang="zh-CN" altLang="en-US"/>
            </a:p>
          </p:txBody>
        </p:sp>
        <p:sp>
          <p:nvSpPr>
            <p:cNvPr id="9" name="Line 8"/>
            <p:cNvSpPr>
              <a:spLocks noChangeShapeType="1"/>
            </p:cNvSpPr>
            <p:nvPr/>
          </p:nvSpPr>
          <p:spPr bwMode="auto">
            <a:xfrm>
              <a:off x="2544" y="48"/>
              <a:ext cx="0" cy="2351"/>
            </a:xfrm>
            <a:prstGeom prst="line">
              <a:avLst/>
            </a:prstGeom>
            <a:noFill/>
            <a:ln w="28575">
              <a:solidFill>
                <a:schemeClr val="tx1"/>
              </a:solidFill>
              <a:round/>
              <a:headEnd/>
              <a:tailEnd/>
            </a:ln>
          </p:spPr>
          <p:txBody>
            <a:bodyPr wrap="none"/>
            <a:lstStyle/>
            <a:p>
              <a:endParaRPr lang="zh-CN" altLang="en-US"/>
            </a:p>
          </p:txBody>
        </p:sp>
        <p:sp>
          <p:nvSpPr>
            <p:cNvPr id="10" name="Line 9"/>
            <p:cNvSpPr>
              <a:spLocks noChangeShapeType="1"/>
            </p:cNvSpPr>
            <p:nvPr/>
          </p:nvSpPr>
          <p:spPr bwMode="auto">
            <a:xfrm>
              <a:off x="0" y="264"/>
              <a:ext cx="4272" cy="0"/>
            </a:xfrm>
            <a:prstGeom prst="line">
              <a:avLst/>
            </a:prstGeom>
            <a:noFill/>
            <a:ln w="28575">
              <a:solidFill>
                <a:schemeClr val="tx1"/>
              </a:solidFill>
              <a:round/>
              <a:headEnd/>
              <a:tailEnd/>
            </a:ln>
          </p:spPr>
          <p:txBody>
            <a:bodyPr wrap="none"/>
            <a:lstStyle/>
            <a:p>
              <a:endParaRPr lang="zh-CN" altLang="en-US"/>
            </a:p>
          </p:txBody>
        </p:sp>
        <p:sp>
          <p:nvSpPr>
            <p:cNvPr id="11" name="Text Box 10"/>
            <p:cNvSpPr txBox="1">
              <a:spLocks noChangeArrowheads="1"/>
            </p:cNvSpPr>
            <p:nvPr/>
          </p:nvSpPr>
          <p:spPr bwMode="auto">
            <a:xfrm>
              <a:off x="48" y="0"/>
              <a:ext cx="3680" cy="269"/>
            </a:xfrm>
            <a:prstGeom prst="rect">
              <a:avLst/>
            </a:prstGeom>
            <a:noFill/>
            <a:ln w="9525">
              <a:noFill/>
              <a:miter lim="800000"/>
              <a:headEnd/>
              <a:tailEnd/>
            </a:ln>
          </p:spPr>
          <p:txBody>
            <a:bodyPr wrap="none">
              <a:spAutoFit/>
            </a:bodyPr>
            <a:lstStyle/>
            <a:p>
              <a:r>
                <a:rPr lang="zh-CN" sz="2200" b="1">
                  <a:latin typeface="Times New Roman" pitchFamily="18" charset="0"/>
                </a:rPr>
                <a:t>被除数（余数）            商                       说      明</a:t>
              </a:r>
            </a:p>
          </p:txBody>
        </p:sp>
      </p:grpSp>
      <p:sp>
        <p:nvSpPr>
          <p:cNvPr id="12" name="Text Box 11"/>
          <p:cNvSpPr txBox="1">
            <a:spLocks noChangeArrowheads="1"/>
          </p:cNvSpPr>
          <p:nvPr/>
        </p:nvSpPr>
        <p:spPr bwMode="auto">
          <a:xfrm>
            <a:off x="1431925" y="1832000"/>
            <a:ext cx="1403350" cy="457200"/>
          </a:xfrm>
          <a:prstGeom prst="rect">
            <a:avLst/>
          </a:prstGeom>
          <a:noFill/>
          <a:ln w="9525">
            <a:noFill/>
            <a:miter lim="800000"/>
            <a:headEnd/>
            <a:tailEnd/>
          </a:ln>
        </p:spPr>
        <p:txBody>
          <a:bodyPr wrap="none">
            <a:spAutoFit/>
          </a:bodyPr>
          <a:lstStyle/>
          <a:p>
            <a:r>
              <a:rPr lang="zh-CN" altLang="zh-CN" sz="2400" b="1">
                <a:latin typeface="Times New Roman" pitchFamily="18" charset="0"/>
              </a:rPr>
              <a:t>1 . 0 0 1 1</a:t>
            </a:r>
          </a:p>
        </p:txBody>
      </p:sp>
      <p:sp>
        <p:nvSpPr>
          <p:cNvPr id="13" name="Text Box 12"/>
          <p:cNvSpPr txBox="1">
            <a:spLocks noChangeArrowheads="1"/>
          </p:cNvSpPr>
          <p:nvPr/>
        </p:nvSpPr>
        <p:spPr bwMode="auto">
          <a:xfrm>
            <a:off x="1431925" y="2565425"/>
            <a:ext cx="1403350" cy="457200"/>
          </a:xfrm>
          <a:prstGeom prst="rect">
            <a:avLst/>
          </a:prstGeom>
          <a:noFill/>
          <a:ln w="9525">
            <a:noFill/>
            <a:miter lim="800000"/>
            <a:headEnd/>
            <a:tailEnd/>
          </a:ln>
        </p:spPr>
        <p:txBody>
          <a:bodyPr wrap="none">
            <a:spAutoFit/>
          </a:bodyPr>
          <a:lstStyle/>
          <a:p>
            <a:r>
              <a:rPr lang="zh-CN" altLang="zh-CN" sz="2400" b="1">
                <a:latin typeface="Times New Roman" pitchFamily="18" charset="0"/>
              </a:rPr>
              <a:t>0 . 1 1 0 1</a:t>
            </a:r>
          </a:p>
        </p:txBody>
      </p:sp>
      <p:sp>
        <p:nvSpPr>
          <p:cNvPr id="14" name="Text Box 13"/>
          <p:cNvSpPr txBox="1">
            <a:spLocks noChangeArrowheads="1"/>
          </p:cNvSpPr>
          <p:nvPr/>
        </p:nvSpPr>
        <p:spPr bwMode="auto">
          <a:xfrm>
            <a:off x="1431925" y="3695725"/>
            <a:ext cx="1403350" cy="457200"/>
          </a:xfrm>
          <a:prstGeom prst="rect">
            <a:avLst/>
          </a:prstGeom>
          <a:noFill/>
          <a:ln w="9525">
            <a:noFill/>
            <a:miter lim="800000"/>
            <a:headEnd/>
            <a:tailEnd/>
          </a:ln>
        </p:spPr>
        <p:txBody>
          <a:bodyPr wrap="none">
            <a:spAutoFit/>
          </a:bodyPr>
          <a:lstStyle/>
          <a:p>
            <a:r>
              <a:rPr lang="zh-CN" altLang="zh-CN" sz="2400" b="1">
                <a:latin typeface="Times New Roman" pitchFamily="18" charset="0"/>
              </a:rPr>
              <a:t>1 . 0 0 1 1</a:t>
            </a:r>
          </a:p>
        </p:txBody>
      </p:sp>
      <p:grpSp>
        <p:nvGrpSpPr>
          <p:cNvPr id="15" name="Group 14"/>
          <p:cNvGrpSpPr>
            <a:grpSpLocks/>
          </p:cNvGrpSpPr>
          <p:nvPr/>
        </p:nvGrpSpPr>
        <p:grpSpPr bwMode="auto">
          <a:xfrm>
            <a:off x="1431925" y="1435125"/>
            <a:ext cx="4603750" cy="457200"/>
            <a:chOff x="0" y="0"/>
            <a:chExt cx="2900" cy="288"/>
          </a:xfrm>
        </p:grpSpPr>
        <p:grpSp>
          <p:nvGrpSpPr>
            <p:cNvPr id="16" name="Group 15"/>
            <p:cNvGrpSpPr>
              <a:grpSpLocks/>
            </p:cNvGrpSpPr>
            <p:nvPr/>
          </p:nvGrpSpPr>
          <p:grpSpPr bwMode="auto">
            <a:xfrm>
              <a:off x="2506" y="0"/>
              <a:ext cx="394" cy="288"/>
              <a:chOff x="0" y="0"/>
              <a:chExt cx="394" cy="288"/>
            </a:xfrm>
          </p:grpSpPr>
          <p:sp>
            <p:nvSpPr>
              <p:cNvPr id="19" name="Text Box 16"/>
              <p:cNvSpPr txBox="1">
                <a:spLocks noChangeArrowheads="1"/>
              </p:cNvSpPr>
              <p:nvPr/>
            </p:nvSpPr>
            <p:spPr bwMode="auto">
              <a:xfrm>
                <a:off x="182" y="0"/>
                <a:ext cx="212" cy="288"/>
              </a:xfrm>
              <a:prstGeom prst="rect">
                <a:avLst/>
              </a:prstGeom>
              <a:noFill/>
              <a:ln w="9525">
                <a:noFill/>
                <a:miter lim="800000"/>
                <a:headEnd/>
                <a:tailEnd/>
              </a:ln>
            </p:spPr>
            <p:txBody>
              <a:bodyPr wrap="none">
                <a:spAutoFit/>
              </a:bodyPr>
              <a:lstStyle/>
              <a:p>
                <a:r>
                  <a:rPr lang="zh-CN" altLang="zh-CN" sz="2400" b="1">
                    <a:solidFill>
                      <a:srgbClr val="FF0000"/>
                    </a:solidFill>
                    <a:latin typeface="Times New Roman" pitchFamily="18" charset="0"/>
                  </a:rPr>
                  <a:t>1</a:t>
                </a:r>
              </a:p>
            </p:txBody>
          </p:sp>
          <p:sp>
            <p:nvSpPr>
              <p:cNvPr id="20" name="Line 17"/>
              <p:cNvSpPr>
                <a:spLocks noChangeShapeType="1"/>
              </p:cNvSpPr>
              <p:nvPr/>
            </p:nvSpPr>
            <p:spPr bwMode="auto">
              <a:xfrm flipH="1">
                <a:off x="0" y="137"/>
                <a:ext cx="192" cy="0"/>
              </a:xfrm>
              <a:prstGeom prst="line">
                <a:avLst/>
              </a:prstGeom>
              <a:noFill/>
              <a:ln w="28575">
                <a:solidFill>
                  <a:srgbClr val="C00000"/>
                </a:solidFill>
                <a:round/>
                <a:headEnd/>
                <a:tailEnd type="stealth" w="med" len="med"/>
              </a:ln>
            </p:spPr>
            <p:txBody>
              <a:bodyPr wrap="none"/>
              <a:lstStyle/>
              <a:p>
                <a:endParaRPr lang="zh-CN" altLang="en-US"/>
              </a:p>
            </p:txBody>
          </p:sp>
        </p:grpSp>
        <p:sp>
          <p:nvSpPr>
            <p:cNvPr id="17" name="Text Box 18"/>
            <p:cNvSpPr txBox="1">
              <a:spLocks noChangeArrowheads="1"/>
            </p:cNvSpPr>
            <p:nvPr/>
          </p:nvSpPr>
          <p:spPr bwMode="auto">
            <a:xfrm>
              <a:off x="0" y="0"/>
              <a:ext cx="884" cy="288"/>
            </a:xfrm>
            <a:prstGeom prst="rect">
              <a:avLst/>
            </a:prstGeom>
            <a:noFill/>
            <a:ln w="9525">
              <a:noFill/>
              <a:miter lim="800000"/>
              <a:headEnd/>
              <a:tailEnd/>
            </a:ln>
          </p:spPr>
          <p:txBody>
            <a:bodyPr wrap="none">
              <a:spAutoFit/>
            </a:bodyPr>
            <a:lstStyle/>
            <a:p>
              <a:r>
                <a:rPr lang="zh-CN" altLang="zh-CN" sz="2400" b="1">
                  <a:latin typeface="Times New Roman" pitchFamily="18" charset="0"/>
                </a:rPr>
                <a:t>0 . 1 0 1 0</a:t>
              </a:r>
            </a:p>
          </p:txBody>
        </p:sp>
        <p:sp>
          <p:nvSpPr>
            <p:cNvPr id="18" name="Text Box 19"/>
            <p:cNvSpPr txBox="1">
              <a:spLocks noChangeArrowheads="1"/>
            </p:cNvSpPr>
            <p:nvPr/>
          </p:nvSpPr>
          <p:spPr bwMode="auto">
            <a:xfrm>
              <a:off x="1450" y="0"/>
              <a:ext cx="500" cy="288"/>
            </a:xfrm>
            <a:prstGeom prst="rect">
              <a:avLst/>
            </a:prstGeom>
            <a:noFill/>
            <a:ln w="9525">
              <a:noFill/>
              <a:miter lim="800000"/>
              <a:headEnd/>
              <a:tailEnd/>
            </a:ln>
          </p:spPr>
          <p:txBody>
            <a:bodyPr wrap="none">
              <a:spAutoFit/>
            </a:bodyPr>
            <a:lstStyle/>
            <a:p>
              <a:r>
                <a:rPr lang="zh-CN" altLang="zh-CN" sz="2400" b="1">
                  <a:latin typeface="Times New Roman" pitchFamily="18" charset="0"/>
                </a:rPr>
                <a:t>0 1 1</a:t>
              </a:r>
            </a:p>
          </p:txBody>
        </p:sp>
      </p:grpSp>
      <p:sp>
        <p:nvSpPr>
          <p:cNvPr id="21" name="Line 20"/>
          <p:cNvSpPr>
            <a:spLocks noChangeShapeType="1"/>
          </p:cNvSpPr>
          <p:nvPr/>
        </p:nvSpPr>
        <p:spPr bwMode="auto">
          <a:xfrm>
            <a:off x="1066800" y="2228875"/>
            <a:ext cx="6781800" cy="0"/>
          </a:xfrm>
          <a:prstGeom prst="line">
            <a:avLst/>
          </a:prstGeom>
          <a:noFill/>
          <a:ln w="28575">
            <a:solidFill>
              <a:schemeClr val="tx1"/>
            </a:solidFill>
            <a:round/>
            <a:headEnd/>
            <a:tailEnd/>
          </a:ln>
        </p:spPr>
        <p:txBody>
          <a:bodyPr wrap="none"/>
          <a:lstStyle/>
          <a:p>
            <a:endParaRPr lang="zh-CN" altLang="en-US"/>
          </a:p>
        </p:txBody>
      </p:sp>
      <p:sp>
        <p:nvSpPr>
          <p:cNvPr id="22" name="Line 21"/>
          <p:cNvSpPr>
            <a:spLocks noChangeShapeType="1"/>
          </p:cNvSpPr>
          <p:nvPr/>
        </p:nvSpPr>
        <p:spPr bwMode="auto">
          <a:xfrm>
            <a:off x="1066800" y="2962300"/>
            <a:ext cx="6781800" cy="0"/>
          </a:xfrm>
          <a:prstGeom prst="line">
            <a:avLst/>
          </a:prstGeom>
          <a:noFill/>
          <a:ln w="28575">
            <a:solidFill>
              <a:schemeClr val="tx1"/>
            </a:solidFill>
            <a:round/>
            <a:headEnd/>
            <a:tailEnd/>
          </a:ln>
        </p:spPr>
        <p:txBody>
          <a:bodyPr wrap="none"/>
          <a:lstStyle/>
          <a:p>
            <a:endParaRPr lang="zh-CN" altLang="en-US"/>
          </a:p>
        </p:txBody>
      </p:sp>
      <p:sp>
        <p:nvSpPr>
          <p:cNvPr id="23" name="Line 22"/>
          <p:cNvSpPr>
            <a:spLocks noChangeShapeType="1"/>
          </p:cNvSpPr>
          <p:nvPr/>
        </p:nvSpPr>
        <p:spPr bwMode="auto">
          <a:xfrm>
            <a:off x="1066800" y="4092600"/>
            <a:ext cx="6781800" cy="0"/>
          </a:xfrm>
          <a:prstGeom prst="line">
            <a:avLst/>
          </a:prstGeom>
          <a:noFill/>
          <a:ln w="28575">
            <a:solidFill>
              <a:schemeClr val="tx1"/>
            </a:solidFill>
            <a:round/>
            <a:headEnd/>
            <a:tailEnd/>
          </a:ln>
        </p:spPr>
        <p:txBody>
          <a:bodyPr wrap="none"/>
          <a:lstStyle/>
          <a:p>
            <a:endParaRPr lang="zh-CN" altLang="en-US"/>
          </a:p>
        </p:txBody>
      </p:sp>
      <p:sp>
        <p:nvSpPr>
          <p:cNvPr id="24" name="Text Box 23"/>
          <p:cNvSpPr txBox="1">
            <a:spLocks noChangeArrowheads="1"/>
          </p:cNvSpPr>
          <p:nvPr/>
        </p:nvSpPr>
        <p:spPr bwMode="auto">
          <a:xfrm>
            <a:off x="5330825" y="1779613"/>
            <a:ext cx="1241425" cy="457200"/>
          </a:xfrm>
          <a:prstGeom prst="rect">
            <a:avLst/>
          </a:prstGeom>
          <a:noFill/>
          <a:ln w="9525">
            <a:noFill/>
            <a:miter lim="800000"/>
            <a:headEnd/>
            <a:tailEnd/>
          </a:ln>
        </p:spPr>
        <p:txBody>
          <a:bodyPr wrap="none">
            <a:spAutoFit/>
          </a:bodyPr>
          <a:lstStyle/>
          <a:p>
            <a:r>
              <a:rPr lang="zh-CN" altLang="zh-CN" sz="2400" b="1">
                <a:latin typeface="Times New Roman" pitchFamily="18" charset="0"/>
              </a:rPr>
              <a:t>+[</a:t>
            </a:r>
            <a:r>
              <a:rPr lang="zh-CN" altLang="zh-CN" sz="2400" b="1">
                <a:latin typeface="Times New Roman" pitchFamily="18" charset="0"/>
                <a:cs typeface="Times New Roman" pitchFamily="18" charset="0"/>
              </a:rPr>
              <a:t>– </a:t>
            </a:r>
            <a:r>
              <a:rPr lang="zh-CN" altLang="zh-CN" sz="2400" b="1" i="1">
                <a:latin typeface="Times New Roman" pitchFamily="18" charset="0"/>
                <a:cs typeface="Times New Roman" pitchFamily="18" charset="0"/>
              </a:rPr>
              <a:t>y</a:t>
            </a:r>
            <a:r>
              <a:rPr lang="zh-CN" altLang="zh-CN" sz="2400" b="1">
                <a:latin typeface="Times New Roman" pitchFamily="18" charset="0"/>
                <a:cs typeface="Times New Roman" pitchFamily="18" charset="0"/>
              </a:rPr>
              <a:t>*]</a:t>
            </a:r>
            <a:r>
              <a:rPr lang="zh-CN" sz="2000" b="1" baseline="-25000">
                <a:latin typeface="Times New Roman" pitchFamily="18" charset="0"/>
              </a:rPr>
              <a:t>补</a:t>
            </a:r>
          </a:p>
        </p:txBody>
      </p:sp>
      <p:grpSp>
        <p:nvGrpSpPr>
          <p:cNvPr id="25" name="Group 24"/>
          <p:cNvGrpSpPr>
            <a:grpSpLocks/>
          </p:cNvGrpSpPr>
          <p:nvPr/>
        </p:nvGrpSpPr>
        <p:grpSpPr bwMode="auto">
          <a:xfrm>
            <a:off x="1431925" y="2168550"/>
            <a:ext cx="6054725" cy="457200"/>
            <a:chOff x="0" y="0"/>
            <a:chExt cx="3814" cy="288"/>
          </a:xfrm>
        </p:grpSpPr>
        <p:sp>
          <p:nvSpPr>
            <p:cNvPr id="26" name="Text Box 25"/>
            <p:cNvSpPr txBox="1">
              <a:spLocks noChangeArrowheads="1"/>
            </p:cNvSpPr>
            <p:nvPr/>
          </p:nvSpPr>
          <p:spPr bwMode="auto">
            <a:xfrm>
              <a:off x="0" y="0"/>
              <a:ext cx="884" cy="288"/>
            </a:xfrm>
            <a:prstGeom prst="rect">
              <a:avLst/>
            </a:prstGeom>
            <a:noFill/>
            <a:ln w="9525">
              <a:noFill/>
              <a:miter lim="800000"/>
              <a:headEnd/>
              <a:tailEnd/>
            </a:ln>
          </p:spPr>
          <p:txBody>
            <a:bodyPr wrap="none">
              <a:spAutoFit/>
            </a:bodyPr>
            <a:lstStyle/>
            <a:p>
              <a:r>
                <a:rPr lang="zh-CN" altLang="zh-CN" sz="2400" b="1">
                  <a:latin typeface="Times New Roman" pitchFamily="18" charset="0"/>
                </a:rPr>
                <a:t>1 . 1 1 0 1</a:t>
              </a:r>
            </a:p>
          </p:txBody>
        </p:sp>
        <p:sp>
          <p:nvSpPr>
            <p:cNvPr id="27" name="Text Box 26"/>
            <p:cNvSpPr txBox="1">
              <a:spLocks noChangeArrowheads="1"/>
            </p:cNvSpPr>
            <p:nvPr/>
          </p:nvSpPr>
          <p:spPr bwMode="auto">
            <a:xfrm>
              <a:off x="1450" y="0"/>
              <a:ext cx="548" cy="288"/>
            </a:xfrm>
            <a:prstGeom prst="rect">
              <a:avLst/>
            </a:prstGeom>
            <a:noFill/>
            <a:ln w="9525">
              <a:noFill/>
              <a:miter lim="800000"/>
              <a:headEnd/>
              <a:tailEnd/>
            </a:ln>
          </p:spPr>
          <p:txBody>
            <a:bodyPr wrap="none">
              <a:spAutoFit/>
            </a:bodyPr>
            <a:lstStyle/>
            <a:p>
              <a:r>
                <a:rPr lang="zh-CN" altLang="zh-CN" sz="2400" b="1">
                  <a:latin typeface="Times New Roman" pitchFamily="18" charset="0"/>
                </a:rPr>
                <a:t>0 1 1</a:t>
              </a:r>
              <a:r>
                <a:rPr lang="zh-CN" altLang="zh-CN" sz="2400" b="1">
                  <a:solidFill>
                    <a:schemeClr val="folHlink"/>
                  </a:solidFill>
                  <a:latin typeface="Times New Roman" pitchFamily="18" charset="0"/>
                </a:rPr>
                <a:t> </a:t>
              </a:r>
            </a:p>
          </p:txBody>
        </p:sp>
        <p:sp>
          <p:nvSpPr>
            <p:cNvPr id="28" name="Text Box 27"/>
            <p:cNvSpPr txBox="1">
              <a:spLocks noChangeArrowheads="1"/>
            </p:cNvSpPr>
            <p:nvPr/>
          </p:nvSpPr>
          <p:spPr bwMode="auto">
            <a:xfrm>
              <a:off x="2458" y="0"/>
              <a:ext cx="1356" cy="250"/>
            </a:xfrm>
            <a:prstGeom prst="rect">
              <a:avLst/>
            </a:prstGeom>
            <a:noFill/>
            <a:ln w="9525">
              <a:noFill/>
              <a:miter lim="800000"/>
              <a:headEnd/>
              <a:tailEnd/>
            </a:ln>
          </p:spPr>
          <p:txBody>
            <a:bodyPr wrap="none">
              <a:spAutoFit/>
            </a:bodyPr>
            <a:lstStyle/>
            <a:p>
              <a:r>
                <a:rPr lang="zh-CN" sz="2000" b="1">
                  <a:latin typeface="Times New Roman" pitchFamily="18" charset="0"/>
                </a:rPr>
                <a:t>余数为负，上商 </a:t>
              </a:r>
              <a:r>
                <a:rPr lang="zh-CN" altLang="zh-CN" sz="2000" b="1">
                  <a:latin typeface="Times New Roman" pitchFamily="18" charset="0"/>
                </a:rPr>
                <a:t>0</a:t>
              </a:r>
            </a:p>
          </p:txBody>
        </p:sp>
      </p:grpSp>
      <p:sp>
        <p:nvSpPr>
          <p:cNvPr id="29" name="Text Box 28"/>
          <p:cNvSpPr txBox="1">
            <a:spLocks noChangeArrowheads="1"/>
          </p:cNvSpPr>
          <p:nvPr/>
        </p:nvSpPr>
        <p:spPr bwMode="auto">
          <a:xfrm>
            <a:off x="5334000" y="2568600"/>
            <a:ext cx="1200150" cy="396875"/>
          </a:xfrm>
          <a:prstGeom prst="rect">
            <a:avLst/>
          </a:prstGeom>
          <a:noFill/>
          <a:ln w="9525">
            <a:noFill/>
            <a:miter lim="800000"/>
            <a:headEnd/>
            <a:tailEnd/>
          </a:ln>
        </p:spPr>
        <p:txBody>
          <a:bodyPr wrap="none">
            <a:spAutoFit/>
          </a:bodyPr>
          <a:lstStyle/>
          <a:p>
            <a:r>
              <a:rPr lang="zh-CN" sz="2000" b="1">
                <a:latin typeface="Times New Roman" pitchFamily="18" charset="0"/>
              </a:rPr>
              <a:t>恢复余数</a:t>
            </a:r>
          </a:p>
        </p:txBody>
      </p:sp>
      <p:grpSp>
        <p:nvGrpSpPr>
          <p:cNvPr id="30" name="Group 29"/>
          <p:cNvGrpSpPr>
            <a:grpSpLocks/>
          </p:cNvGrpSpPr>
          <p:nvPr/>
        </p:nvGrpSpPr>
        <p:grpSpPr bwMode="auto">
          <a:xfrm>
            <a:off x="1431925" y="3298850"/>
            <a:ext cx="4603750" cy="457200"/>
            <a:chOff x="0" y="0"/>
            <a:chExt cx="2900" cy="288"/>
          </a:xfrm>
        </p:grpSpPr>
        <p:sp>
          <p:nvSpPr>
            <p:cNvPr id="31" name="Text Box 30"/>
            <p:cNvSpPr txBox="1">
              <a:spLocks noChangeArrowheads="1"/>
            </p:cNvSpPr>
            <p:nvPr/>
          </p:nvSpPr>
          <p:spPr bwMode="auto">
            <a:xfrm>
              <a:off x="0" y="0"/>
              <a:ext cx="884" cy="288"/>
            </a:xfrm>
            <a:prstGeom prst="rect">
              <a:avLst/>
            </a:prstGeom>
            <a:noFill/>
            <a:ln w="9525">
              <a:noFill/>
              <a:miter lim="800000"/>
              <a:headEnd/>
              <a:tailEnd/>
            </a:ln>
          </p:spPr>
          <p:txBody>
            <a:bodyPr wrap="none">
              <a:spAutoFit/>
            </a:bodyPr>
            <a:lstStyle/>
            <a:p>
              <a:r>
                <a:rPr lang="zh-CN" altLang="zh-CN" sz="2400" b="1">
                  <a:latin typeface="Times New Roman" pitchFamily="18" charset="0"/>
                </a:rPr>
                <a:t>1 . 0 1 0 0</a:t>
              </a:r>
            </a:p>
          </p:txBody>
        </p:sp>
        <p:sp>
          <p:nvSpPr>
            <p:cNvPr id="32" name="Text Box 31"/>
            <p:cNvSpPr txBox="1">
              <a:spLocks noChangeArrowheads="1"/>
            </p:cNvSpPr>
            <p:nvPr/>
          </p:nvSpPr>
          <p:spPr bwMode="auto">
            <a:xfrm>
              <a:off x="1303" y="0"/>
              <a:ext cx="644" cy="288"/>
            </a:xfrm>
            <a:prstGeom prst="rect">
              <a:avLst/>
            </a:prstGeom>
            <a:noFill/>
            <a:ln w="9525">
              <a:noFill/>
              <a:miter lim="800000"/>
              <a:headEnd/>
              <a:tailEnd/>
            </a:ln>
          </p:spPr>
          <p:txBody>
            <a:bodyPr wrap="none">
              <a:spAutoFit/>
            </a:bodyPr>
            <a:lstStyle/>
            <a:p>
              <a:r>
                <a:rPr lang="zh-CN" altLang="zh-CN" sz="2400" b="1">
                  <a:latin typeface="Times New Roman" pitchFamily="18" charset="0"/>
                </a:rPr>
                <a:t>0 1 1 0</a:t>
              </a:r>
            </a:p>
          </p:txBody>
        </p:sp>
        <p:grpSp>
          <p:nvGrpSpPr>
            <p:cNvPr id="33" name="Group 32"/>
            <p:cNvGrpSpPr>
              <a:grpSpLocks/>
            </p:cNvGrpSpPr>
            <p:nvPr/>
          </p:nvGrpSpPr>
          <p:grpSpPr bwMode="auto">
            <a:xfrm>
              <a:off x="2506" y="0"/>
              <a:ext cx="394" cy="288"/>
              <a:chOff x="0" y="0"/>
              <a:chExt cx="394" cy="288"/>
            </a:xfrm>
          </p:grpSpPr>
          <p:sp>
            <p:nvSpPr>
              <p:cNvPr id="34" name="Text Box 33"/>
              <p:cNvSpPr txBox="1">
                <a:spLocks noChangeArrowheads="1"/>
              </p:cNvSpPr>
              <p:nvPr/>
            </p:nvSpPr>
            <p:spPr bwMode="auto">
              <a:xfrm>
                <a:off x="182" y="0"/>
                <a:ext cx="212" cy="288"/>
              </a:xfrm>
              <a:prstGeom prst="rect">
                <a:avLst/>
              </a:prstGeom>
              <a:noFill/>
              <a:ln w="9525">
                <a:noFill/>
                <a:miter lim="800000"/>
                <a:headEnd/>
                <a:tailEnd/>
              </a:ln>
            </p:spPr>
            <p:txBody>
              <a:bodyPr wrap="none">
                <a:spAutoFit/>
              </a:bodyPr>
              <a:lstStyle/>
              <a:p>
                <a:r>
                  <a:rPr lang="zh-CN" altLang="zh-CN" sz="2400" b="1">
                    <a:solidFill>
                      <a:srgbClr val="FF0000"/>
                    </a:solidFill>
                    <a:latin typeface="Times New Roman" pitchFamily="18" charset="0"/>
                  </a:rPr>
                  <a:t>1</a:t>
                </a:r>
              </a:p>
            </p:txBody>
          </p:sp>
          <p:sp>
            <p:nvSpPr>
              <p:cNvPr id="35" name="Line 34"/>
              <p:cNvSpPr>
                <a:spLocks noChangeShapeType="1"/>
              </p:cNvSpPr>
              <p:nvPr/>
            </p:nvSpPr>
            <p:spPr bwMode="auto">
              <a:xfrm flipH="1">
                <a:off x="0" y="137"/>
                <a:ext cx="192" cy="0"/>
              </a:xfrm>
              <a:prstGeom prst="line">
                <a:avLst/>
              </a:prstGeom>
              <a:noFill/>
              <a:ln w="28575">
                <a:solidFill>
                  <a:srgbClr val="C00000"/>
                </a:solidFill>
                <a:round/>
                <a:headEnd/>
                <a:tailEnd type="stealth" w="med" len="med"/>
              </a:ln>
            </p:spPr>
            <p:txBody>
              <a:bodyPr wrap="none"/>
              <a:lstStyle/>
              <a:p>
                <a:endParaRPr lang="zh-CN" altLang="en-US"/>
              </a:p>
            </p:txBody>
          </p:sp>
        </p:grpSp>
      </p:grpSp>
      <p:sp>
        <p:nvSpPr>
          <p:cNvPr id="36" name="Text Box 35"/>
          <p:cNvSpPr txBox="1">
            <a:spLocks noChangeArrowheads="1"/>
          </p:cNvSpPr>
          <p:nvPr/>
        </p:nvSpPr>
        <p:spPr bwMode="auto">
          <a:xfrm>
            <a:off x="5334000" y="3651275"/>
            <a:ext cx="1241425" cy="457200"/>
          </a:xfrm>
          <a:prstGeom prst="rect">
            <a:avLst/>
          </a:prstGeom>
          <a:noFill/>
          <a:ln w="9525">
            <a:noFill/>
            <a:miter lim="800000"/>
            <a:headEnd/>
            <a:tailEnd/>
          </a:ln>
        </p:spPr>
        <p:txBody>
          <a:bodyPr wrap="none">
            <a:spAutoFit/>
          </a:bodyPr>
          <a:lstStyle/>
          <a:p>
            <a:r>
              <a:rPr lang="zh-CN" altLang="zh-CN" sz="2400" b="1">
                <a:latin typeface="Times New Roman" pitchFamily="18" charset="0"/>
              </a:rPr>
              <a:t>+[</a:t>
            </a:r>
            <a:r>
              <a:rPr lang="zh-CN" altLang="zh-CN" sz="2400" b="1">
                <a:latin typeface="Times New Roman" pitchFamily="18" charset="0"/>
                <a:cs typeface="Times New Roman" pitchFamily="18" charset="0"/>
              </a:rPr>
              <a:t>– </a:t>
            </a:r>
            <a:r>
              <a:rPr lang="zh-CN" altLang="zh-CN" sz="2400" b="1" i="1">
                <a:latin typeface="Times New Roman" pitchFamily="18" charset="0"/>
                <a:cs typeface="Times New Roman" pitchFamily="18" charset="0"/>
              </a:rPr>
              <a:t>y</a:t>
            </a:r>
            <a:r>
              <a:rPr lang="zh-CN" altLang="zh-CN" sz="2400" b="1">
                <a:latin typeface="Times New Roman" pitchFamily="18" charset="0"/>
                <a:cs typeface="Times New Roman" pitchFamily="18" charset="0"/>
              </a:rPr>
              <a:t>*]</a:t>
            </a:r>
            <a:r>
              <a:rPr lang="zh-CN" sz="2000" b="1" baseline="-25000">
                <a:latin typeface="Times New Roman" pitchFamily="18" charset="0"/>
              </a:rPr>
              <a:t>补</a:t>
            </a:r>
          </a:p>
        </p:txBody>
      </p:sp>
      <p:grpSp>
        <p:nvGrpSpPr>
          <p:cNvPr id="37" name="Group 36"/>
          <p:cNvGrpSpPr>
            <a:grpSpLocks/>
          </p:cNvGrpSpPr>
          <p:nvPr/>
        </p:nvGrpSpPr>
        <p:grpSpPr bwMode="auto">
          <a:xfrm>
            <a:off x="1431925" y="4032275"/>
            <a:ext cx="6054725" cy="457200"/>
            <a:chOff x="0" y="0"/>
            <a:chExt cx="3814" cy="288"/>
          </a:xfrm>
        </p:grpSpPr>
        <p:sp>
          <p:nvSpPr>
            <p:cNvPr id="38" name="Text Box 37"/>
            <p:cNvSpPr txBox="1">
              <a:spLocks noChangeArrowheads="1"/>
            </p:cNvSpPr>
            <p:nvPr/>
          </p:nvSpPr>
          <p:spPr bwMode="auto">
            <a:xfrm>
              <a:off x="0" y="0"/>
              <a:ext cx="884" cy="288"/>
            </a:xfrm>
            <a:prstGeom prst="rect">
              <a:avLst/>
            </a:prstGeom>
            <a:noFill/>
            <a:ln w="9525">
              <a:noFill/>
              <a:miter lim="800000"/>
              <a:headEnd/>
              <a:tailEnd/>
            </a:ln>
          </p:spPr>
          <p:txBody>
            <a:bodyPr wrap="none">
              <a:spAutoFit/>
            </a:bodyPr>
            <a:lstStyle/>
            <a:p>
              <a:r>
                <a:rPr lang="zh-CN" altLang="zh-CN" sz="2400" b="1">
                  <a:latin typeface="Times New Roman" pitchFamily="18" charset="0"/>
                </a:rPr>
                <a:t>0 . 0 1 1 1</a:t>
              </a:r>
            </a:p>
          </p:txBody>
        </p:sp>
        <p:sp>
          <p:nvSpPr>
            <p:cNvPr id="39" name="Text Box 38"/>
            <p:cNvSpPr txBox="1">
              <a:spLocks noChangeArrowheads="1"/>
            </p:cNvSpPr>
            <p:nvPr/>
          </p:nvSpPr>
          <p:spPr bwMode="auto">
            <a:xfrm>
              <a:off x="1306" y="0"/>
              <a:ext cx="692" cy="288"/>
            </a:xfrm>
            <a:prstGeom prst="rect">
              <a:avLst/>
            </a:prstGeom>
            <a:noFill/>
            <a:ln w="9525">
              <a:noFill/>
              <a:miter lim="800000"/>
              <a:headEnd/>
              <a:tailEnd/>
            </a:ln>
          </p:spPr>
          <p:txBody>
            <a:bodyPr wrap="none">
              <a:spAutoFit/>
            </a:bodyPr>
            <a:lstStyle/>
            <a:p>
              <a:r>
                <a:rPr lang="zh-CN" altLang="zh-CN" sz="2400" b="1">
                  <a:latin typeface="Times New Roman" pitchFamily="18" charset="0"/>
                </a:rPr>
                <a:t>0 1 1 0</a:t>
              </a:r>
              <a:r>
                <a:rPr lang="zh-CN" altLang="zh-CN" sz="2400" b="1">
                  <a:solidFill>
                    <a:schemeClr val="folHlink"/>
                  </a:solidFill>
                  <a:latin typeface="Times New Roman" pitchFamily="18" charset="0"/>
                </a:rPr>
                <a:t> </a:t>
              </a:r>
            </a:p>
          </p:txBody>
        </p:sp>
        <p:sp>
          <p:nvSpPr>
            <p:cNvPr id="40" name="Text Box 39"/>
            <p:cNvSpPr txBox="1">
              <a:spLocks noChangeArrowheads="1"/>
            </p:cNvSpPr>
            <p:nvPr/>
          </p:nvSpPr>
          <p:spPr bwMode="auto">
            <a:xfrm>
              <a:off x="2458" y="0"/>
              <a:ext cx="1356" cy="250"/>
            </a:xfrm>
            <a:prstGeom prst="rect">
              <a:avLst/>
            </a:prstGeom>
            <a:noFill/>
            <a:ln w="9525">
              <a:noFill/>
              <a:miter lim="800000"/>
              <a:headEnd/>
              <a:tailEnd/>
            </a:ln>
          </p:spPr>
          <p:txBody>
            <a:bodyPr wrap="none">
              <a:spAutoFit/>
            </a:bodyPr>
            <a:lstStyle/>
            <a:p>
              <a:r>
                <a:rPr lang="zh-CN" sz="2000" b="1">
                  <a:latin typeface="Times New Roman" pitchFamily="18" charset="0"/>
                </a:rPr>
                <a:t>余数为正，上商 </a:t>
              </a:r>
              <a:r>
                <a:rPr lang="zh-CN" altLang="zh-CN" sz="2000" b="1">
                  <a:latin typeface="Times New Roman" pitchFamily="18" charset="0"/>
                </a:rPr>
                <a:t>1</a:t>
              </a:r>
            </a:p>
          </p:txBody>
        </p:sp>
      </p:grpSp>
      <p:grpSp>
        <p:nvGrpSpPr>
          <p:cNvPr id="41" name="Group 40"/>
          <p:cNvGrpSpPr>
            <a:grpSpLocks/>
          </p:cNvGrpSpPr>
          <p:nvPr/>
        </p:nvGrpSpPr>
        <p:grpSpPr bwMode="auto">
          <a:xfrm>
            <a:off x="1539875" y="4454550"/>
            <a:ext cx="1819275" cy="720725"/>
            <a:chOff x="0" y="0"/>
            <a:chExt cx="1146" cy="454"/>
          </a:xfrm>
        </p:grpSpPr>
        <p:sp>
          <p:nvSpPr>
            <p:cNvPr id="42" name="Text Box 41"/>
            <p:cNvSpPr txBox="1">
              <a:spLocks noChangeArrowheads="1"/>
            </p:cNvSpPr>
            <p:nvPr/>
          </p:nvSpPr>
          <p:spPr bwMode="auto">
            <a:xfrm>
              <a:off x="230" y="112"/>
              <a:ext cx="916" cy="327"/>
            </a:xfrm>
            <a:prstGeom prst="rect">
              <a:avLst/>
            </a:prstGeom>
            <a:noFill/>
            <a:ln w="9525">
              <a:noFill/>
              <a:miter lim="800000"/>
              <a:headEnd/>
              <a:tailEnd/>
            </a:ln>
          </p:spPr>
          <p:txBody>
            <a:bodyPr wrap="none">
              <a:spAutoFit/>
            </a:bodyPr>
            <a:lstStyle/>
            <a:p>
              <a:r>
                <a:rPr lang="zh-CN" altLang="zh-CN" sz="2800" b="1">
                  <a:latin typeface="Times New Roman" pitchFamily="18" charset="0"/>
                </a:rPr>
                <a:t>= 0.1101</a:t>
              </a:r>
            </a:p>
          </p:txBody>
        </p:sp>
        <p:grpSp>
          <p:nvGrpSpPr>
            <p:cNvPr id="43" name="Group 42"/>
            <p:cNvGrpSpPr>
              <a:grpSpLocks/>
            </p:cNvGrpSpPr>
            <p:nvPr/>
          </p:nvGrpSpPr>
          <p:grpSpPr bwMode="auto">
            <a:xfrm>
              <a:off x="0" y="0"/>
              <a:ext cx="308" cy="454"/>
              <a:chOff x="0" y="0"/>
              <a:chExt cx="308" cy="454"/>
            </a:xfrm>
          </p:grpSpPr>
          <p:sp>
            <p:nvSpPr>
              <p:cNvPr id="44" name="Text Box 43"/>
              <p:cNvSpPr txBox="1">
                <a:spLocks noChangeArrowheads="1"/>
              </p:cNvSpPr>
              <p:nvPr/>
            </p:nvSpPr>
            <p:spPr bwMode="auto">
              <a:xfrm>
                <a:off x="0" y="0"/>
                <a:ext cx="308" cy="288"/>
              </a:xfrm>
              <a:prstGeom prst="rect">
                <a:avLst/>
              </a:prstGeom>
              <a:noFill/>
              <a:ln w="9525">
                <a:noFill/>
                <a:miter lim="800000"/>
                <a:headEnd/>
                <a:tailEnd/>
              </a:ln>
            </p:spPr>
            <p:txBody>
              <a:bodyPr wrap="none">
                <a:spAutoFit/>
              </a:bodyPr>
              <a:lstStyle/>
              <a:p>
                <a:r>
                  <a:rPr lang="zh-CN" altLang="zh-CN" sz="2400" b="1" i="1">
                    <a:latin typeface="Times New Roman" pitchFamily="18" charset="0"/>
                  </a:rPr>
                  <a:t>x</a:t>
                </a:r>
                <a:r>
                  <a:rPr lang="zh-CN" altLang="zh-CN" sz="2400" b="1">
                    <a:latin typeface="Times New Roman" pitchFamily="18" charset="0"/>
                  </a:rPr>
                  <a:t>*</a:t>
                </a:r>
              </a:p>
            </p:txBody>
          </p:sp>
          <p:sp>
            <p:nvSpPr>
              <p:cNvPr id="45" name="Text Box 44"/>
              <p:cNvSpPr txBox="1">
                <a:spLocks noChangeArrowheads="1"/>
              </p:cNvSpPr>
              <p:nvPr/>
            </p:nvSpPr>
            <p:spPr bwMode="auto">
              <a:xfrm>
                <a:off x="0" y="166"/>
                <a:ext cx="297" cy="288"/>
              </a:xfrm>
              <a:prstGeom prst="rect">
                <a:avLst/>
              </a:prstGeom>
              <a:noFill/>
              <a:ln w="9525">
                <a:noFill/>
                <a:miter lim="800000"/>
                <a:headEnd/>
                <a:tailEnd/>
              </a:ln>
            </p:spPr>
            <p:txBody>
              <a:bodyPr wrap="none">
                <a:spAutoFit/>
              </a:bodyPr>
              <a:lstStyle/>
              <a:p>
                <a:r>
                  <a:rPr lang="zh-CN" altLang="zh-CN" sz="2400" b="1" i="1">
                    <a:latin typeface="Times New Roman" pitchFamily="18" charset="0"/>
                  </a:rPr>
                  <a:t>y</a:t>
                </a:r>
                <a:r>
                  <a:rPr lang="zh-CN" altLang="zh-CN" sz="2400" b="1">
                    <a:latin typeface="Times New Roman" pitchFamily="18" charset="0"/>
                  </a:rPr>
                  <a:t>*</a:t>
                </a:r>
              </a:p>
            </p:txBody>
          </p:sp>
          <p:sp>
            <p:nvSpPr>
              <p:cNvPr id="46" name="Line 45"/>
              <p:cNvSpPr>
                <a:spLocks noChangeShapeType="1"/>
              </p:cNvSpPr>
              <p:nvPr/>
            </p:nvSpPr>
            <p:spPr bwMode="auto">
              <a:xfrm>
                <a:off x="14" y="262"/>
                <a:ext cx="190" cy="0"/>
              </a:xfrm>
              <a:prstGeom prst="line">
                <a:avLst/>
              </a:prstGeom>
              <a:noFill/>
              <a:ln w="28575">
                <a:solidFill>
                  <a:schemeClr val="tx1"/>
                </a:solidFill>
                <a:round/>
                <a:headEnd/>
                <a:tailEnd/>
              </a:ln>
            </p:spPr>
            <p:txBody>
              <a:bodyPr wrap="none"/>
              <a:lstStyle/>
              <a:p>
                <a:endParaRPr lang="zh-CN" altLang="en-US"/>
              </a:p>
            </p:txBody>
          </p:sp>
        </p:grpSp>
      </p:grpSp>
      <p:grpSp>
        <p:nvGrpSpPr>
          <p:cNvPr id="47" name="Group 46"/>
          <p:cNvGrpSpPr>
            <a:grpSpLocks/>
          </p:cNvGrpSpPr>
          <p:nvPr/>
        </p:nvGrpSpPr>
        <p:grpSpPr bwMode="auto">
          <a:xfrm>
            <a:off x="457200" y="4870475"/>
            <a:ext cx="2901950" cy="773113"/>
            <a:chOff x="0" y="0"/>
            <a:chExt cx="1828" cy="487"/>
          </a:xfrm>
        </p:grpSpPr>
        <p:sp>
          <p:nvSpPr>
            <p:cNvPr id="48" name="Text Box 47"/>
            <p:cNvSpPr txBox="1">
              <a:spLocks noChangeArrowheads="1"/>
            </p:cNvSpPr>
            <p:nvPr/>
          </p:nvSpPr>
          <p:spPr bwMode="auto">
            <a:xfrm>
              <a:off x="0" y="160"/>
              <a:ext cx="397" cy="327"/>
            </a:xfrm>
            <a:prstGeom prst="rect">
              <a:avLst/>
            </a:prstGeom>
            <a:noFill/>
            <a:ln w="9525">
              <a:noFill/>
              <a:miter lim="800000"/>
              <a:headEnd/>
              <a:tailEnd/>
            </a:ln>
          </p:spPr>
          <p:txBody>
            <a:bodyPr wrap="none">
              <a:spAutoFit/>
            </a:bodyPr>
            <a:lstStyle/>
            <a:p>
              <a:r>
                <a:rPr lang="zh-CN" altLang="zh-CN" sz="2800" b="1">
                  <a:latin typeface="Times New Roman" pitchFamily="18" charset="0"/>
                </a:rPr>
                <a:t>∴ </a:t>
              </a:r>
            </a:p>
          </p:txBody>
        </p:sp>
        <p:grpSp>
          <p:nvGrpSpPr>
            <p:cNvPr id="49" name="Group 48"/>
            <p:cNvGrpSpPr>
              <a:grpSpLocks/>
            </p:cNvGrpSpPr>
            <p:nvPr/>
          </p:nvGrpSpPr>
          <p:grpSpPr bwMode="auto">
            <a:xfrm>
              <a:off x="279" y="0"/>
              <a:ext cx="619" cy="454"/>
              <a:chOff x="0" y="0"/>
              <a:chExt cx="619" cy="454"/>
            </a:xfrm>
          </p:grpSpPr>
          <p:sp>
            <p:nvSpPr>
              <p:cNvPr id="51" name="Text Box 49"/>
              <p:cNvSpPr txBox="1">
                <a:spLocks noChangeArrowheads="1"/>
              </p:cNvSpPr>
              <p:nvPr/>
            </p:nvSpPr>
            <p:spPr bwMode="auto">
              <a:xfrm>
                <a:off x="0" y="90"/>
                <a:ext cx="619" cy="327"/>
              </a:xfrm>
              <a:prstGeom prst="rect">
                <a:avLst/>
              </a:prstGeom>
              <a:noFill/>
              <a:ln w="9525">
                <a:noFill/>
                <a:miter lim="800000"/>
                <a:headEnd/>
                <a:tailEnd/>
              </a:ln>
            </p:spPr>
            <p:txBody>
              <a:bodyPr wrap="none">
                <a:spAutoFit/>
              </a:bodyPr>
              <a:lstStyle/>
              <a:p>
                <a:r>
                  <a:rPr lang="zh-CN" altLang="zh-CN" sz="2800" b="1">
                    <a:latin typeface="Times New Roman" pitchFamily="18" charset="0"/>
                  </a:rPr>
                  <a:t>[    ]</a:t>
                </a:r>
                <a:r>
                  <a:rPr lang="zh-CN" sz="2400" b="1" baseline="-25000">
                    <a:latin typeface="Times New Roman" pitchFamily="18" charset="0"/>
                  </a:rPr>
                  <a:t>原</a:t>
                </a:r>
                <a:endParaRPr lang="zh-CN" sz="2400" b="1">
                  <a:latin typeface="Times New Roman" pitchFamily="18" charset="0"/>
                </a:endParaRPr>
              </a:p>
            </p:txBody>
          </p:sp>
          <p:grpSp>
            <p:nvGrpSpPr>
              <p:cNvPr id="52" name="Group 50"/>
              <p:cNvGrpSpPr>
                <a:grpSpLocks/>
              </p:cNvGrpSpPr>
              <p:nvPr/>
            </p:nvGrpSpPr>
            <p:grpSpPr bwMode="auto">
              <a:xfrm>
                <a:off x="134" y="0"/>
                <a:ext cx="212" cy="454"/>
                <a:chOff x="0" y="0"/>
                <a:chExt cx="212" cy="454"/>
              </a:xfrm>
            </p:grpSpPr>
            <p:sp>
              <p:nvSpPr>
                <p:cNvPr id="53" name="Text Box 51"/>
                <p:cNvSpPr txBox="1">
                  <a:spLocks noChangeArrowheads="1"/>
                </p:cNvSpPr>
                <p:nvPr/>
              </p:nvSpPr>
              <p:spPr bwMode="auto">
                <a:xfrm>
                  <a:off x="0" y="0"/>
                  <a:ext cx="212" cy="288"/>
                </a:xfrm>
                <a:prstGeom prst="rect">
                  <a:avLst/>
                </a:prstGeom>
                <a:noFill/>
                <a:ln w="9525">
                  <a:noFill/>
                  <a:miter lim="800000"/>
                  <a:headEnd/>
                  <a:tailEnd/>
                </a:ln>
              </p:spPr>
              <p:txBody>
                <a:bodyPr wrap="none">
                  <a:spAutoFit/>
                </a:bodyPr>
                <a:lstStyle/>
                <a:p>
                  <a:r>
                    <a:rPr lang="zh-CN" altLang="zh-CN" sz="2400" b="1" i="1">
                      <a:latin typeface="Times New Roman" pitchFamily="18" charset="0"/>
                    </a:rPr>
                    <a:t>x</a:t>
                  </a:r>
                </a:p>
              </p:txBody>
            </p:sp>
            <p:sp>
              <p:nvSpPr>
                <p:cNvPr id="54" name="Text Box 52"/>
                <p:cNvSpPr txBox="1">
                  <a:spLocks noChangeArrowheads="1"/>
                </p:cNvSpPr>
                <p:nvPr/>
              </p:nvSpPr>
              <p:spPr bwMode="auto">
                <a:xfrm>
                  <a:off x="0" y="166"/>
                  <a:ext cx="201" cy="288"/>
                </a:xfrm>
                <a:prstGeom prst="rect">
                  <a:avLst/>
                </a:prstGeom>
                <a:noFill/>
                <a:ln w="9525">
                  <a:noFill/>
                  <a:miter lim="800000"/>
                  <a:headEnd/>
                  <a:tailEnd/>
                </a:ln>
              </p:spPr>
              <p:txBody>
                <a:bodyPr wrap="none">
                  <a:spAutoFit/>
                </a:bodyPr>
                <a:lstStyle/>
                <a:p>
                  <a:r>
                    <a:rPr lang="zh-CN" altLang="zh-CN" sz="2400" b="1" i="1">
                      <a:latin typeface="Times New Roman" pitchFamily="18" charset="0"/>
                    </a:rPr>
                    <a:t>y</a:t>
                  </a:r>
                </a:p>
              </p:txBody>
            </p:sp>
            <p:sp>
              <p:nvSpPr>
                <p:cNvPr id="55" name="Line 53"/>
                <p:cNvSpPr>
                  <a:spLocks noChangeShapeType="1"/>
                </p:cNvSpPr>
                <p:nvPr/>
              </p:nvSpPr>
              <p:spPr bwMode="auto">
                <a:xfrm>
                  <a:off x="14" y="262"/>
                  <a:ext cx="190" cy="0"/>
                </a:xfrm>
                <a:prstGeom prst="line">
                  <a:avLst/>
                </a:prstGeom>
                <a:noFill/>
                <a:ln w="28575">
                  <a:solidFill>
                    <a:schemeClr val="tx1"/>
                  </a:solidFill>
                  <a:round/>
                  <a:headEnd/>
                  <a:tailEnd/>
                </a:ln>
              </p:spPr>
              <p:txBody>
                <a:bodyPr wrap="none"/>
                <a:lstStyle/>
                <a:p>
                  <a:endParaRPr lang="zh-CN" altLang="en-US"/>
                </a:p>
              </p:txBody>
            </p:sp>
          </p:grpSp>
        </p:grpSp>
        <p:sp>
          <p:nvSpPr>
            <p:cNvPr id="50" name="Text Box 54"/>
            <p:cNvSpPr txBox="1">
              <a:spLocks noChangeArrowheads="1"/>
            </p:cNvSpPr>
            <p:nvPr/>
          </p:nvSpPr>
          <p:spPr bwMode="auto">
            <a:xfrm>
              <a:off x="912" y="112"/>
              <a:ext cx="916" cy="327"/>
            </a:xfrm>
            <a:prstGeom prst="rect">
              <a:avLst/>
            </a:prstGeom>
            <a:noFill/>
            <a:ln w="9525">
              <a:noFill/>
              <a:miter lim="800000"/>
              <a:headEnd/>
              <a:tailEnd/>
            </a:ln>
          </p:spPr>
          <p:txBody>
            <a:bodyPr wrap="none">
              <a:spAutoFit/>
            </a:bodyPr>
            <a:lstStyle/>
            <a:p>
              <a:r>
                <a:rPr lang="zh-CN" altLang="zh-CN" sz="2800" b="1">
                  <a:latin typeface="Times New Roman" pitchFamily="18" charset="0"/>
                </a:rPr>
                <a:t>= 0.1101</a:t>
              </a:r>
            </a:p>
          </p:txBody>
        </p:sp>
      </p:grpSp>
      <p:sp>
        <p:nvSpPr>
          <p:cNvPr id="56" name="Text Box 55"/>
          <p:cNvSpPr txBox="1">
            <a:spLocks noChangeArrowheads="1"/>
          </p:cNvSpPr>
          <p:nvPr/>
        </p:nvSpPr>
        <p:spPr bwMode="auto">
          <a:xfrm>
            <a:off x="4908550" y="4738713"/>
            <a:ext cx="1408113" cy="457200"/>
          </a:xfrm>
          <a:prstGeom prst="rect">
            <a:avLst/>
          </a:prstGeom>
          <a:noFill/>
          <a:ln w="9525">
            <a:noFill/>
            <a:miter lim="800000"/>
            <a:headEnd/>
            <a:tailEnd/>
          </a:ln>
        </p:spPr>
        <p:txBody>
          <a:bodyPr wrap="none">
            <a:spAutoFit/>
          </a:bodyPr>
          <a:lstStyle/>
          <a:p>
            <a:r>
              <a:rPr lang="zh-CN" sz="2400" b="1">
                <a:solidFill>
                  <a:srgbClr val="FF0000"/>
                </a:solidFill>
                <a:latin typeface="Times New Roman" pitchFamily="18" charset="0"/>
              </a:rPr>
              <a:t>上商 </a:t>
            </a:r>
            <a:r>
              <a:rPr lang="zh-CN" altLang="zh-CN" sz="2400" b="1">
                <a:solidFill>
                  <a:srgbClr val="FF0000"/>
                </a:solidFill>
                <a:latin typeface="Times New Roman" pitchFamily="18" charset="0"/>
              </a:rPr>
              <a:t>5 </a:t>
            </a:r>
            <a:r>
              <a:rPr lang="zh-CN" sz="2400" b="1">
                <a:solidFill>
                  <a:srgbClr val="FF0000"/>
                </a:solidFill>
                <a:latin typeface="Times New Roman" pitchFamily="18" charset="0"/>
              </a:rPr>
              <a:t>次</a:t>
            </a:r>
          </a:p>
        </p:txBody>
      </p:sp>
      <p:sp>
        <p:nvSpPr>
          <p:cNvPr id="57" name="Text Box 56"/>
          <p:cNvSpPr txBox="1">
            <a:spLocks noChangeArrowheads="1"/>
          </p:cNvSpPr>
          <p:nvPr/>
        </p:nvSpPr>
        <p:spPr bwMode="auto">
          <a:xfrm>
            <a:off x="4908550" y="5251475"/>
            <a:ext cx="2635250" cy="457200"/>
          </a:xfrm>
          <a:prstGeom prst="rect">
            <a:avLst/>
          </a:prstGeom>
          <a:noFill/>
          <a:ln w="9525">
            <a:noFill/>
            <a:miter lim="800000"/>
            <a:headEnd/>
            <a:tailEnd/>
          </a:ln>
        </p:spPr>
        <p:txBody>
          <a:bodyPr wrap="none">
            <a:spAutoFit/>
          </a:bodyPr>
          <a:lstStyle/>
          <a:p>
            <a:r>
              <a:rPr lang="zh-CN" sz="2400" b="1">
                <a:solidFill>
                  <a:srgbClr val="FF0000"/>
                </a:solidFill>
                <a:latin typeface="Times New Roman" pitchFamily="18" charset="0"/>
              </a:rPr>
              <a:t>第一次上商判溢出</a:t>
            </a:r>
          </a:p>
        </p:txBody>
      </p:sp>
      <p:sp>
        <p:nvSpPr>
          <p:cNvPr id="58" name="Text Box 57"/>
          <p:cNvSpPr txBox="1">
            <a:spLocks noChangeArrowheads="1"/>
          </p:cNvSpPr>
          <p:nvPr/>
        </p:nvSpPr>
        <p:spPr bwMode="auto">
          <a:xfrm>
            <a:off x="838200" y="5784875"/>
            <a:ext cx="2555875" cy="457200"/>
          </a:xfrm>
          <a:prstGeom prst="rect">
            <a:avLst/>
          </a:prstGeom>
          <a:noFill/>
          <a:ln w="9525">
            <a:noFill/>
            <a:miter lim="800000"/>
            <a:headEnd/>
            <a:tailEnd/>
          </a:ln>
        </p:spPr>
        <p:txBody>
          <a:bodyPr wrap="none">
            <a:spAutoFit/>
          </a:bodyPr>
          <a:lstStyle/>
          <a:p>
            <a:r>
              <a:rPr lang="zh-CN" sz="2400" b="1">
                <a:latin typeface="Times New Roman" pitchFamily="18" charset="0"/>
              </a:rPr>
              <a:t>余数为正    上商 </a:t>
            </a:r>
            <a:r>
              <a:rPr lang="zh-CN" altLang="zh-CN" sz="2400" b="1">
                <a:latin typeface="Times New Roman" pitchFamily="18" charset="0"/>
              </a:rPr>
              <a:t>1</a:t>
            </a:r>
          </a:p>
        </p:txBody>
      </p:sp>
      <p:sp>
        <p:nvSpPr>
          <p:cNvPr id="59" name="Text Box 58"/>
          <p:cNvSpPr txBox="1">
            <a:spLocks noChangeArrowheads="1"/>
          </p:cNvSpPr>
          <p:nvPr/>
        </p:nvSpPr>
        <p:spPr bwMode="auto">
          <a:xfrm>
            <a:off x="838200" y="6392888"/>
            <a:ext cx="4087813" cy="457200"/>
          </a:xfrm>
          <a:prstGeom prst="rect">
            <a:avLst/>
          </a:prstGeom>
          <a:noFill/>
          <a:ln w="9525">
            <a:noFill/>
            <a:miter lim="800000"/>
            <a:headEnd/>
            <a:tailEnd/>
          </a:ln>
        </p:spPr>
        <p:txBody>
          <a:bodyPr wrap="none">
            <a:spAutoFit/>
          </a:bodyPr>
          <a:lstStyle/>
          <a:p>
            <a:r>
              <a:rPr lang="zh-CN" sz="2400" b="1">
                <a:latin typeface="Times New Roman" pitchFamily="18" charset="0"/>
              </a:rPr>
              <a:t>余数为负    上商 </a:t>
            </a:r>
            <a:r>
              <a:rPr lang="zh-CN" altLang="zh-CN" sz="2400" b="1">
                <a:latin typeface="Times New Roman" pitchFamily="18" charset="0"/>
              </a:rPr>
              <a:t>0</a:t>
            </a:r>
            <a:r>
              <a:rPr lang="zh-CN" sz="2400" b="1">
                <a:latin typeface="Times New Roman" pitchFamily="18" charset="0"/>
              </a:rPr>
              <a:t>，恢复余数</a:t>
            </a:r>
          </a:p>
        </p:txBody>
      </p:sp>
      <p:sp>
        <p:nvSpPr>
          <p:cNvPr id="60" name="Text Box 59"/>
          <p:cNvSpPr txBox="1">
            <a:spLocks noChangeArrowheads="1"/>
          </p:cNvSpPr>
          <p:nvPr/>
        </p:nvSpPr>
        <p:spPr bwMode="auto">
          <a:xfrm>
            <a:off x="4908550" y="5773763"/>
            <a:ext cx="1101725" cy="457200"/>
          </a:xfrm>
          <a:prstGeom prst="rect">
            <a:avLst/>
          </a:prstGeom>
          <a:noFill/>
          <a:ln w="9525">
            <a:noFill/>
            <a:miter lim="800000"/>
            <a:headEnd/>
            <a:tailEnd/>
          </a:ln>
        </p:spPr>
        <p:txBody>
          <a:bodyPr wrap="none">
            <a:spAutoFit/>
          </a:bodyPr>
          <a:lstStyle/>
          <a:p>
            <a:r>
              <a:rPr lang="zh-CN" sz="2400" b="1">
                <a:solidFill>
                  <a:srgbClr val="FF0000"/>
                </a:solidFill>
                <a:latin typeface="Times New Roman" pitchFamily="18" charset="0"/>
              </a:rPr>
              <a:t>移 </a:t>
            </a:r>
            <a:r>
              <a:rPr lang="zh-CN" altLang="zh-CN" sz="2400" b="1">
                <a:solidFill>
                  <a:srgbClr val="FF0000"/>
                </a:solidFill>
                <a:latin typeface="Times New Roman" pitchFamily="18" charset="0"/>
              </a:rPr>
              <a:t>4 </a:t>
            </a:r>
            <a:r>
              <a:rPr lang="zh-CN" sz="2400" b="1">
                <a:solidFill>
                  <a:srgbClr val="FF0000"/>
                </a:solidFill>
                <a:latin typeface="Times New Roman" pitchFamily="18" charset="0"/>
              </a:rPr>
              <a:t>次</a:t>
            </a:r>
          </a:p>
        </p:txBody>
      </p:sp>
      <p:sp>
        <p:nvSpPr>
          <p:cNvPr id="61" name="Text Box 60"/>
          <p:cNvSpPr txBox="1">
            <a:spLocks noChangeArrowheads="1"/>
          </p:cNvSpPr>
          <p:nvPr/>
        </p:nvSpPr>
        <p:spPr bwMode="auto">
          <a:xfrm>
            <a:off x="4419600" y="1038250"/>
            <a:ext cx="336550" cy="457200"/>
          </a:xfrm>
          <a:prstGeom prst="rect">
            <a:avLst/>
          </a:prstGeom>
          <a:noFill/>
          <a:ln w="9525">
            <a:noFill/>
            <a:miter lim="800000"/>
            <a:headEnd/>
            <a:tailEnd/>
          </a:ln>
        </p:spPr>
        <p:txBody>
          <a:bodyPr wrap="none">
            <a:spAutoFit/>
          </a:bodyPr>
          <a:lstStyle/>
          <a:p>
            <a:r>
              <a:rPr lang="zh-CN" altLang="zh-CN" sz="2400" b="1">
                <a:latin typeface="Times New Roman" pitchFamily="18" charset="0"/>
              </a:rPr>
              <a:t>1</a:t>
            </a:r>
          </a:p>
        </p:txBody>
      </p:sp>
      <p:sp>
        <p:nvSpPr>
          <p:cNvPr id="62" name="Text Box 61"/>
          <p:cNvSpPr txBox="1">
            <a:spLocks noChangeArrowheads="1"/>
          </p:cNvSpPr>
          <p:nvPr/>
        </p:nvSpPr>
        <p:spPr bwMode="auto">
          <a:xfrm>
            <a:off x="4419600" y="2168550"/>
            <a:ext cx="336550" cy="457200"/>
          </a:xfrm>
          <a:prstGeom prst="rect">
            <a:avLst/>
          </a:prstGeom>
          <a:noFill/>
          <a:ln w="9525">
            <a:noFill/>
            <a:miter lim="800000"/>
            <a:headEnd/>
            <a:tailEnd/>
          </a:ln>
        </p:spPr>
        <p:txBody>
          <a:bodyPr wrap="none">
            <a:spAutoFit/>
          </a:bodyPr>
          <a:lstStyle/>
          <a:p>
            <a:r>
              <a:rPr lang="zh-CN" altLang="zh-CN" sz="2400" b="1">
                <a:latin typeface="Times New Roman" pitchFamily="18" charset="0"/>
              </a:rPr>
              <a:t>0</a:t>
            </a:r>
          </a:p>
        </p:txBody>
      </p:sp>
      <p:grpSp>
        <p:nvGrpSpPr>
          <p:cNvPr id="63" name="Group 62"/>
          <p:cNvGrpSpPr>
            <a:grpSpLocks/>
          </p:cNvGrpSpPr>
          <p:nvPr/>
        </p:nvGrpSpPr>
        <p:grpSpPr bwMode="auto">
          <a:xfrm>
            <a:off x="1431925" y="2901975"/>
            <a:ext cx="5610225" cy="457200"/>
            <a:chOff x="0" y="0"/>
            <a:chExt cx="3534" cy="288"/>
          </a:xfrm>
        </p:grpSpPr>
        <p:sp>
          <p:nvSpPr>
            <p:cNvPr id="64" name="Text Box 63"/>
            <p:cNvSpPr txBox="1">
              <a:spLocks noChangeArrowheads="1"/>
            </p:cNvSpPr>
            <p:nvPr/>
          </p:nvSpPr>
          <p:spPr bwMode="auto">
            <a:xfrm>
              <a:off x="0" y="0"/>
              <a:ext cx="884" cy="288"/>
            </a:xfrm>
            <a:prstGeom prst="rect">
              <a:avLst/>
            </a:prstGeom>
            <a:noFill/>
            <a:ln w="9525">
              <a:noFill/>
              <a:miter lim="800000"/>
              <a:headEnd/>
              <a:tailEnd/>
            </a:ln>
          </p:spPr>
          <p:txBody>
            <a:bodyPr wrap="none">
              <a:spAutoFit/>
            </a:bodyPr>
            <a:lstStyle/>
            <a:p>
              <a:r>
                <a:rPr lang="zh-CN" altLang="zh-CN" sz="2400" b="1">
                  <a:latin typeface="Times New Roman" pitchFamily="18" charset="0"/>
                </a:rPr>
                <a:t>0 . 1 0 1 0</a:t>
              </a:r>
            </a:p>
          </p:txBody>
        </p:sp>
        <p:sp>
          <p:nvSpPr>
            <p:cNvPr id="65" name="Text Box 64"/>
            <p:cNvSpPr txBox="1">
              <a:spLocks noChangeArrowheads="1"/>
            </p:cNvSpPr>
            <p:nvPr/>
          </p:nvSpPr>
          <p:spPr bwMode="auto">
            <a:xfrm>
              <a:off x="2458" y="0"/>
              <a:ext cx="1076" cy="250"/>
            </a:xfrm>
            <a:prstGeom prst="rect">
              <a:avLst/>
            </a:prstGeom>
            <a:noFill/>
            <a:ln w="9525">
              <a:noFill/>
              <a:miter lim="800000"/>
              <a:headEnd/>
              <a:tailEnd/>
            </a:ln>
          </p:spPr>
          <p:txBody>
            <a:bodyPr wrap="none">
              <a:spAutoFit/>
            </a:bodyPr>
            <a:lstStyle/>
            <a:p>
              <a:r>
                <a:rPr lang="zh-CN" sz="2000" b="1">
                  <a:latin typeface="Times New Roman" pitchFamily="18" charset="0"/>
                </a:rPr>
                <a:t>恢复后的余数</a:t>
              </a:r>
            </a:p>
          </p:txBody>
        </p:sp>
        <p:sp>
          <p:nvSpPr>
            <p:cNvPr id="66" name="Text Box 65"/>
            <p:cNvSpPr txBox="1">
              <a:spLocks noChangeArrowheads="1"/>
            </p:cNvSpPr>
            <p:nvPr/>
          </p:nvSpPr>
          <p:spPr bwMode="auto">
            <a:xfrm>
              <a:off x="1450" y="0"/>
              <a:ext cx="644" cy="288"/>
            </a:xfrm>
            <a:prstGeom prst="rect">
              <a:avLst/>
            </a:prstGeom>
            <a:noFill/>
            <a:ln w="9525">
              <a:noFill/>
              <a:miter lim="800000"/>
              <a:headEnd/>
              <a:tailEnd/>
            </a:ln>
          </p:spPr>
          <p:txBody>
            <a:bodyPr wrap="none">
              <a:spAutoFit/>
            </a:bodyPr>
            <a:lstStyle/>
            <a:p>
              <a:r>
                <a:rPr lang="zh-CN" altLang="zh-CN" sz="2400" b="1">
                  <a:latin typeface="Times New Roman" pitchFamily="18" charset="0"/>
                </a:rPr>
                <a:t>0 1 1</a:t>
              </a:r>
              <a:r>
                <a:rPr lang="zh-CN" altLang="zh-CN" sz="2400" b="1">
                  <a:solidFill>
                    <a:schemeClr val="folHlink"/>
                  </a:solidFill>
                  <a:latin typeface="Times New Roman" pitchFamily="18" charset="0"/>
                </a:rPr>
                <a:t> </a:t>
              </a:r>
              <a:r>
                <a:rPr lang="zh-CN" altLang="zh-CN" sz="2400" b="1">
                  <a:latin typeface="Times New Roman" pitchFamily="18" charset="0"/>
                </a:rPr>
                <a:t>0</a:t>
              </a:r>
            </a:p>
          </p:txBody>
        </p:sp>
      </p:grpSp>
      <p:sp>
        <p:nvSpPr>
          <p:cNvPr id="67" name="Text Box 66"/>
          <p:cNvSpPr txBox="1">
            <a:spLocks noChangeArrowheads="1"/>
          </p:cNvSpPr>
          <p:nvPr/>
        </p:nvSpPr>
        <p:spPr bwMode="auto">
          <a:xfrm>
            <a:off x="4418013" y="4032275"/>
            <a:ext cx="336550" cy="457200"/>
          </a:xfrm>
          <a:prstGeom prst="rect">
            <a:avLst/>
          </a:prstGeom>
          <a:noFill/>
          <a:ln w="9525">
            <a:noFill/>
            <a:miter lim="800000"/>
            <a:headEnd/>
            <a:tailEnd/>
          </a:ln>
        </p:spPr>
        <p:txBody>
          <a:bodyPr wrap="none">
            <a:spAutoFit/>
          </a:bodyPr>
          <a:lstStyle/>
          <a:p>
            <a:r>
              <a:rPr lang="zh-CN" altLang="zh-CN" sz="2400" b="1">
                <a:latin typeface="Times New Roman" pitchFamily="18" charset="0"/>
              </a:rPr>
              <a:t>1</a:t>
            </a:r>
          </a:p>
        </p:txBody>
      </p:sp>
      <p:sp>
        <p:nvSpPr>
          <p:cNvPr id="68" name="Text Box 67"/>
          <p:cNvSpPr txBox="1">
            <a:spLocks noChangeArrowheads="1"/>
          </p:cNvSpPr>
          <p:nvPr/>
        </p:nvSpPr>
        <p:spPr bwMode="auto">
          <a:xfrm>
            <a:off x="6400800" y="2528913"/>
            <a:ext cx="1752600" cy="457200"/>
          </a:xfrm>
          <a:prstGeom prst="rect">
            <a:avLst/>
          </a:prstGeom>
          <a:noFill/>
          <a:ln w="9525">
            <a:noFill/>
            <a:miter lim="800000"/>
            <a:headEnd/>
            <a:tailEnd/>
          </a:ln>
        </p:spPr>
        <p:txBody>
          <a:bodyPr>
            <a:spAutoFit/>
          </a:bodyPr>
          <a:lstStyle/>
          <a:p>
            <a:pPr>
              <a:spcBef>
                <a:spcPct val="50000"/>
              </a:spcBef>
            </a:pPr>
            <a:r>
              <a:rPr lang="zh-CN" altLang="zh-CN" sz="2400" b="1">
                <a:latin typeface="Times New Roman" pitchFamily="18" charset="0"/>
              </a:rPr>
              <a:t>+[</a:t>
            </a:r>
            <a:r>
              <a:rPr lang="zh-CN" altLang="zh-CN" sz="2400" b="1" i="1">
                <a:latin typeface="Times New Roman" pitchFamily="18" charset="0"/>
                <a:cs typeface="Times New Roman" pitchFamily="18" charset="0"/>
              </a:rPr>
              <a:t>y</a:t>
            </a:r>
            <a:r>
              <a:rPr lang="zh-CN" altLang="zh-CN" sz="2400" b="1">
                <a:latin typeface="Times New Roman" pitchFamily="18" charset="0"/>
                <a:cs typeface="Times New Roman" pitchFamily="18" charset="0"/>
              </a:rPr>
              <a:t>*]</a:t>
            </a:r>
            <a:r>
              <a:rPr lang="zh-CN" sz="2000" b="1" baseline="-25000">
                <a:latin typeface="Times New Roman" pitchFamily="18" charset="0"/>
              </a:rPr>
              <a:t>补</a:t>
            </a:r>
          </a:p>
        </p:txBody>
      </p:sp>
      <p:sp>
        <p:nvSpPr>
          <p:cNvPr id="69" name="AutoShape 68"/>
          <p:cNvSpPr>
            <a:spLocks noChangeArrowheads="1"/>
          </p:cNvSpPr>
          <p:nvPr/>
        </p:nvSpPr>
        <p:spPr bwMode="auto">
          <a:xfrm>
            <a:off x="74613" y="3194075"/>
            <a:ext cx="1317625" cy="450850"/>
          </a:xfrm>
          <a:prstGeom prst="wedgeRoundRectCallout">
            <a:avLst>
              <a:gd name="adj1" fmla="val 58681"/>
              <a:gd name="adj2" fmla="val 31250"/>
              <a:gd name="adj3" fmla="val 16667"/>
            </a:avLst>
          </a:prstGeom>
          <a:noFill/>
          <a:ln w="28575">
            <a:solidFill>
              <a:schemeClr val="folHlink"/>
            </a:solidFill>
            <a:miter lim="800000"/>
            <a:headEnd/>
            <a:tailEnd/>
          </a:ln>
        </p:spPr>
        <p:txBody>
          <a:bodyPr wrap="none">
            <a:spAutoFit/>
          </a:bodyPr>
          <a:lstStyle/>
          <a:p>
            <a:r>
              <a:rPr lang="zh-CN" sz="2000" b="1">
                <a:latin typeface="Times New Roman" pitchFamily="18" charset="0"/>
              </a:rPr>
              <a:t>逻辑左移</a:t>
            </a:r>
          </a:p>
        </p:txBody>
      </p:sp>
      <p:sp>
        <p:nvSpPr>
          <p:cNvPr id="70" name="AutoShape 70"/>
          <p:cNvSpPr>
            <a:spLocks noChangeArrowheads="1"/>
          </p:cNvSpPr>
          <p:nvPr/>
        </p:nvSpPr>
        <p:spPr bwMode="auto">
          <a:xfrm>
            <a:off x="74613" y="1347813"/>
            <a:ext cx="1317625" cy="450850"/>
          </a:xfrm>
          <a:prstGeom prst="wedgeRoundRectCallout">
            <a:avLst>
              <a:gd name="adj1" fmla="val 58681"/>
              <a:gd name="adj2" fmla="val 31250"/>
              <a:gd name="adj3" fmla="val 16667"/>
            </a:avLst>
          </a:prstGeom>
          <a:noFill/>
          <a:ln w="28575">
            <a:solidFill>
              <a:schemeClr val="folHlink"/>
            </a:solidFill>
            <a:miter lim="800000"/>
            <a:headEnd/>
            <a:tailEnd/>
          </a:ln>
        </p:spPr>
        <p:txBody>
          <a:bodyPr wrap="none">
            <a:spAutoFit/>
          </a:bodyPr>
          <a:lstStyle/>
          <a:p>
            <a:r>
              <a:rPr lang="zh-CN" sz="2000" b="1">
                <a:latin typeface="Times New Roman" pitchFamily="18" charset="0"/>
              </a:rPr>
              <a:t>逻辑左移</a:t>
            </a:r>
          </a:p>
        </p:txBody>
      </p:sp>
      <p:grpSp>
        <p:nvGrpSpPr>
          <p:cNvPr id="71" name="Group 71"/>
          <p:cNvGrpSpPr>
            <a:grpSpLocks/>
          </p:cNvGrpSpPr>
          <p:nvPr/>
        </p:nvGrpSpPr>
        <p:grpSpPr bwMode="auto">
          <a:xfrm>
            <a:off x="1449388" y="1490688"/>
            <a:ext cx="1368425" cy="1825625"/>
            <a:chOff x="0" y="0"/>
            <a:chExt cx="862" cy="1150"/>
          </a:xfrm>
        </p:grpSpPr>
        <p:sp>
          <p:nvSpPr>
            <p:cNvPr id="72" name="AutoShape 72"/>
            <p:cNvSpPr>
              <a:spLocks noChangeArrowheads="1"/>
            </p:cNvSpPr>
            <p:nvPr/>
          </p:nvSpPr>
          <p:spPr bwMode="auto">
            <a:xfrm>
              <a:off x="0" y="0"/>
              <a:ext cx="862" cy="227"/>
            </a:xfrm>
            <a:prstGeom prst="flowChartAlternateProcess">
              <a:avLst/>
            </a:prstGeom>
            <a:noFill/>
            <a:ln w="38100">
              <a:solidFill>
                <a:schemeClr val="folHlink"/>
              </a:solidFill>
              <a:miter lim="800000"/>
              <a:headEnd/>
              <a:tailEnd/>
            </a:ln>
          </p:spPr>
          <p:txBody>
            <a:bodyPr wrap="none" anchor="ctr"/>
            <a:lstStyle/>
            <a:p>
              <a:endParaRPr lang="zh-CN" altLang="en-US"/>
            </a:p>
          </p:txBody>
        </p:sp>
        <p:sp>
          <p:nvSpPr>
            <p:cNvPr id="73" name="AutoShape 73"/>
            <p:cNvSpPr>
              <a:spLocks noChangeArrowheads="1"/>
            </p:cNvSpPr>
            <p:nvPr/>
          </p:nvSpPr>
          <p:spPr bwMode="auto">
            <a:xfrm>
              <a:off x="0" y="923"/>
              <a:ext cx="862" cy="227"/>
            </a:xfrm>
            <a:prstGeom prst="flowChartAlternateProcess">
              <a:avLst/>
            </a:prstGeom>
            <a:noFill/>
            <a:ln w="38100">
              <a:solidFill>
                <a:schemeClr val="folHlink"/>
              </a:solidFill>
              <a:miter lim="800000"/>
              <a:headEnd/>
              <a:tailEnd/>
            </a:ln>
          </p:spPr>
          <p:txBody>
            <a:bodyPr wrap="none" anchor="ctr"/>
            <a:lstStyle/>
            <a:p>
              <a:endParaRPr lang="zh-CN" altLang="en-US"/>
            </a:p>
          </p:txBody>
        </p:sp>
      </p:grpSp>
      <p:sp>
        <p:nvSpPr>
          <p:cNvPr id="75" name="Text Box 75"/>
          <p:cNvSpPr txBox="1">
            <a:spLocks noChangeArrowheads="1"/>
          </p:cNvSpPr>
          <p:nvPr/>
        </p:nvSpPr>
        <p:spPr bwMode="auto">
          <a:xfrm>
            <a:off x="1116013" y="1825650"/>
            <a:ext cx="431800" cy="457200"/>
          </a:xfrm>
          <a:prstGeom prst="rect">
            <a:avLst/>
          </a:prstGeom>
          <a:noFill/>
          <a:ln w="9525">
            <a:noFill/>
            <a:miter lim="800000"/>
            <a:headEnd/>
            <a:tailEnd/>
          </a:ln>
        </p:spPr>
        <p:txBody>
          <a:bodyPr>
            <a:spAutoFit/>
          </a:bodyPr>
          <a:lstStyle/>
          <a:p>
            <a:pPr>
              <a:spcBef>
                <a:spcPct val="50000"/>
              </a:spcBef>
            </a:pPr>
            <a:r>
              <a:rPr lang="zh-CN" altLang="zh-CN" sz="2400" b="1">
                <a:latin typeface="宋体" charset="-122"/>
              </a:rPr>
              <a:t>+</a:t>
            </a:r>
          </a:p>
        </p:txBody>
      </p:sp>
      <p:sp>
        <p:nvSpPr>
          <p:cNvPr id="76" name="Text Box 76"/>
          <p:cNvSpPr txBox="1">
            <a:spLocks noChangeArrowheads="1"/>
          </p:cNvSpPr>
          <p:nvPr/>
        </p:nvSpPr>
        <p:spPr bwMode="auto">
          <a:xfrm>
            <a:off x="1116013" y="2546375"/>
            <a:ext cx="431800" cy="457200"/>
          </a:xfrm>
          <a:prstGeom prst="rect">
            <a:avLst/>
          </a:prstGeom>
          <a:noFill/>
          <a:ln w="9525">
            <a:noFill/>
            <a:miter lim="800000"/>
            <a:headEnd/>
            <a:tailEnd/>
          </a:ln>
        </p:spPr>
        <p:txBody>
          <a:bodyPr>
            <a:spAutoFit/>
          </a:bodyPr>
          <a:lstStyle/>
          <a:p>
            <a:pPr>
              <a:spcBef>
                <a:spcPct val="50000"/>
              </a:spcBef>
            </a:pPr>
            <a:r>
              <a:rPr lang="zh-CN" altLang="zh-CN" sz="2400" b="1">
                <a:latin typeface="宋体" charset="-122"/>
              </a:rPr>
              <a:t>+</a:t>
            </a:r>
          </a:p>
        </p:txBody>
      </p:sp>
      <p:sp>
        <p:nvSpPr>
          <p:cNvPr id="77" name="Text Box 77"/>
          <p:cNvSpPr txBox="1">
            <a:spLocks noChangeArrowheads="1"/>
          </p:cNvSpPr>
          <p:nvPr/>
        </p:nvSpPr>
        <p:spPr bwMode="auto">
          <a:xfrm>
            <a:off x="1116013" y="3698900"/>
            <a:ext cx="431800" cy="457200"/>
          </a:xfrm>
          <a:prstGeom prst="rect">
            <a:avLst/>
          </a:prstGeom>
          <a:noFill/>
          <a:ln w="9525">
            <a:noFill/>
            <a:miter lim="800000"/>
            <a:headEnd/>
            <a:tailEnd/>
          </a:ln>
        </p:spPr>
        <p:txBody>
          <a:bodyPr>
            <a:spAutoFit/>
          </a:bodyPr>
          <a:lstStyle/>
          <a:p>
            <a:pPr>
              <a:spcBef>
                <a:spcPct val="50000"/>
              </a:spcBef>
            </a:pPr>
            <a:r>
              <a:rPr lang="zh-CN" altLang="zh-CN" sz="2400" b="1">
                <a:latin typeface="宋体"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linds(horizontal)">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blinds(horizontal)">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linds(horizontal)">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blinds(horizontal)">
                                      <p:cBhvr>
                                        <p:cTn id="35" dur="500"/>
                                        <p:tgtEl>
                                          <p:spTgt spid="75"/>
                                        </p:tgtEl>
                                      </p:cBhvr>
                                    </p:animEffect>
                                  </p:childTnLst>
                                </p:cTn>
                              </p:par>
                            </p:childTnLst>
                          </p:cTn>
                        </p:par>
                        <p:par>
                          <p:cTn id="36" fill="hold">
                            <p:stCondLst>
                              <p:cond delay="500"/>
                            </p:stCondLst>
                            <p:childTnLst>
                              <p:par>
                                <p:cTn id="37" presetID="12" presetClass="entr" presetSubtype="8"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slide(fromLeft)">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blinds(horizontal)">
                                      <p:cBhvr>
                                        <p:cTn id="44" dur="5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blinds(horizontal)">
                                      <p:cBhvr>
                                        <p:cTn id="49" dur="500"/>
                                        <p:tgtEl>
                                          <p:spTgt spid="62"/>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blinds(horizontal)">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68"/>
                                        </p:tgtEl>
                                        <p:attrNameLst>
                                          <p:attrName>style.visibility</p:attrName>
                                        </p:attrNameLst>
                                      </p:cBhvr>
                                      <p:to>
                                        <p:strVal val="visible"/>
                                      </p:to>
                                    </p:set>
                                    <p:animEffect transition="in" filter="blinds(horizontal)">
                                      <p:cBhvr>
                                        <p:cTn id="59" dur="500"/>
                                        <p:tgtEl>
                                          <p:spTgt spid="68"/>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blinds(horizontal)">
                                      <p:cBhvr>
                                        <p:cTn id="64" dur="500"/>
                                        <p:tgtEl>
                                          <p:spTgt spid="13"/>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blinds(horizontal)">
                                      <p:cBhvr>
                                        <p:cTn id="67" dur="500"/>
                                        <p:tgtEl>
                                          <p:spTgt spid="76"/>
                                        </p:tgtEl>
                                      </p:cBhvr>
                                    </p:animEffect>
                                  </p:childTnLst>
                                </p:cTn>
                              </p:par>
                            </p:childTnLst>
                          </p:cTn>
                        </p:par>
                        <p:par>
                          <p:cTn id="68" fill="hold">
                            <p:stCondLst>
                              <p:cond delay="500"/>
                            </p:stCondLst>
                            <p:childTnLst>
                              <p:par>
                                <p:cTn id="69" presetID="12" presetClass="entr" presetSubtype="8" fill="hold" grpId="0"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slide(fromLeft)">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blinds(horizontal)">
                                      <p:cBhvr>
                                        <p:cTn id="76" dur="500"/>
                                        <p:tgtEl>
                                          <p:spTgt spid="63"/>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37" fill="hold" nodeType="click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barn(outVertical)">
                                      <p:cBhvr>
                                        <p:cTn id="81" dur="500"/>
                                        <p:tgtEl>
                                          <p:spTgt spid="71"/>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blinds(horizontal)">
                                      <p:cBhvr>
                                        <p:cTn id="86" dur="500"/>
                                        <p:tgtEl>
                                          <p:spTgt spid="30"/>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blinds(horizontal)">
                                      <p:cBhvr>
                                        <p:cTn id="91" dur="500"/>
                                        <p:tgtEl>
                                          <p:spTgt spid="69"/>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blinds(horizontal)">
                                      <p:cBhvr>
                                        <p:cTn id="96" dur="500"/>
                                        <p:tgtEl>
                                          <p:spTgt spid="36"/>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blinds(horizontal)">
                                      <p:cBhvr>
                                        <p:cTn id="101" dur="500"/>
                                        <p:tgtEl>
                                          <p:spTgt spid="14"/>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77"/>
                                        </p:tgtEl>
                                        <p:attrNameLst>
                                          <p:attrName>style.visibility</p:attrName>
                                        </p:attrNameLst>
                                      </p:cBhvr>
                                      <p:to>
                                        <p:strVal val="visible"/>
                                      </p:to>
                                    </p:set>
                                    <p:animEffect transition="in" filter="blinds(horizontal)">
                                      <p:cBhvr>
                                        <p:cTn id="104" dur="500"/>
                                        <p:tgtEl>
                                          <p:spTgt spid="77"/>
                                        </p:tgtEl>
                                      </p:cBhvr>
                                    </p:animEffect>
                                  </p:childTnLst>
                                </p:cTn>
                              </p:par>
                            </p:childTnLst>
                          </p:cTn>
                        </p:par>
                        <p:par>
                          <p:cTn id="105" fill="hold">
                            <p:stCondLst>
                              <p:cond delay="500"/>
                            </p:stCondLst>
                            <p:childTnLst>
                              <p:par>
                                <p:cTn id="106" presetID="12" presetClass="entr" presetSubtype="8" fill="hold" grpId="0" nodeType="afterEffect">
                                  <p:stCondLst>
                                    <p:cond delay="0"/>
                                  </p:stCondLst>
                                  <p:childTnLst>
                                    <p:set>
                                      <p:cBhvr>
                                        <p:cTn id="107" dur="1" fill="hold">
                                          <p:stCondLst>
                                            <p:cond delay="0"/>
                                          </p:stCondLst>
                                        </p:cTn>
                                        <p:tgtEl>
                                          <p:spTgt spid="23"/>
                                        </p:tgtEl>
                                        <p:attrNameLst>
                                          <p:attrName>style.visibility</p:attrName>
                                        </p:attrNameLst>
                                      </p:cBhvr>
                                      <p:to>
                                        <p:strVal val="visible"/>
                                      </p:to>
                                    </p:set>
                                    <p:animEffect transition="in" filter="slide(fromLeft)">
                                      <p:cBhvr>
                                        <p:cTn id="108" dur="500"/>
                                        <p:tgtEl>
                                          <p:spTgt spid="23"/>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blinds(horizontal)">
                                      <p:cBhvr>
                                        <p:cTn id="113" dur="500"/>
                                        <p:tgtEl>
                                          <p:spTgt spid="37"/>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67"/>
                                        </p:tgtEl>
                                        <p:attrNameLst>
                                          <p:attrName>style.visibility</p:attrName>
                                        </p:attrNameLst>
                                      </p:cBhvr>
                                      <p:to>
                                        <p:strVal val="visible"/>
                                      </p:to>
                                    </p:set>
                                    <p:animEffect transition="in" filter="blinds(horizontal)">
                                      <p:cBhvr>
                                        <p:cTn id="118" dur="500"/>
                                        <p:tgtEl>
                                          <p:spTgt spid="67"/>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nodeType="click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blinds(horizontal)">
                                      <p:cBhvr>
                                        <p:cTn id="123" dur="500"/>
                                        <p:tgtEl>
                                          <p:spTgt spid="41"/>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blinds(horizontal)">
                                      <p:cBhvr>
                                        <p:cTn id="128" dur="500"/>
                                        <p:tgtEl>
                                          <p:spTgt spid="47"/>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grpId="0" nodeType="clickEffect">
                                  <p:stCondLst>
                                    <p:cond delay="0"/>
                                  </p:stCondLst>
                                  <p:childTnLst>
                                    <p:set>
                                      <p:cBhvr>
                                        <p:cTn id="132" dur="1" fill="hold">
                                          <p:stCondLst>
                                            <p:cond delay="0"/>
                                          </p:stCondLst>
                                        </p:cTn>
                                        <p:tgtEl>
                                          <p:spTgt spid="58"/>
                                        </p:tgtEl>
                                        <p:attrNameLst>
                                          <p:attrName>style.visibility</p:attrName>
                                        </p:attrNameLst>
                                      </p:cBhvr>
                                      <p:to>
                                        <p:strVal val="visible"/>
                                      </p:to>
                                    </p:set>
                                    <p:animEffect transition="in" filter="blinds(horizontal)">
                                      <p:cBhvr>
                                        <p:cTn id="133" dur="500"/>
                                        <p:tgtEl>
                                          <p:spTgt spid="58"/>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grpId="0" nodeType="clickEffect">
                                  <p:stCondLst>
                                    <p:cond delay="0"/>
                                  </p:stCondLst>
                                  <p:childTnLst>
                                    <p:set>
                                      <p:cBhvr>
                                        <p:cTn id="137" dur="1" fill="hold">
                                          <p:stCondLst>
                                            <p:cond delay="0"/>
                                          </p:stCondLst>
                                        </p:cTn>
                                        <p:tgtEl>
                                          <p:spTgt spid="59"/>
                                        </p:tgtEl>
                                        <p:attrNameLst>
                                          <p:attrName>style.visibility</p:attrName>
                                        </p:attrNameLst>
                                      </p:cBhvr>
                                      <p:to>
                                        <p:strVal val="visible"/>
                                      </p:to>
                                    </p:set>
                                    <p:animEffect transition="in" filter="blinds(horizontal)">
                                      <p:cBhvr>
                                        <p:cTn id="138" dur="500"/>
                                        <p:tgtEl>
                                          <p:spTgt spid="59"/>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grpId="0" nodeType="click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blinds(horizontal)">
                                      <p:cBhvr>
                                        <p:cTn id="143" dur="500"/>
                                        <p:tgtEl>
                                          <p:spTgt spid="56"/>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grpId="0" nodeType="clickEffect">
                                  <p:stCondLst>
                                    <p:cond delay="0"/>
                                  </p:stCondLst>
                                  <p:childTnLst>
                                    <p:set>
                                      <p:cBhvr>
                                        <p:cTn id="147" dur="1" fill="hold">
                                          <p:stCondLst>
                                            <p:cond delay="0"/>
                                          </p:stCondLst>
                                        </p:cTn>
                                        <p:tgtEl>
                                          <p:spTgt spid="57"/>
                                        </p:tgtEl>
                                        <p:attrNameLst>
                                          <p:attrName>style.visibility</p:attrName>
                                        </p:attrNameLst>
                                      </p:cBhvr>
                                      <p:to>
                                        <p:strVal val="visible"/>
                                      </p:to>
                                    </p:set>
                                    <p:animEffect transition="in" filter="blinds(horizontal)">
                                      <p:cBhvr>
                                        <p:cTn id="148" dur="500"/>
                                        <p:tgtEl>
                                          <p:spTgt spid="57"/>
                                        </p:tgtEl>
                                      </p:cBhvr>
                                    </p:animEffect>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grpId="0" nodeType="clickEffect">
                                  <p:stCondLst>
                                    <p:cond delay="0"/>
                                  </p:stCondLst>
                                  <p:childTnLst>
                                    <p:set>
                                      <p:cBhvr>
                                        <p:cTn id="152" dur="1" fill="hold">
                                          <p:stCondLst>
                                            <p:cond delay="0"/>
                                          </p:stCondLst>
                                        </p:cTn>
                                        <p:tgtEl>
                                          <p:spTgt spid="60"/>
                                        </p:tgtEl>
                                        <p:attrNameLst>
                                          <p:attrName>style.visibility</p:attrName>
                                        </p:attrNameLst>
                                      </p:cBhvr>
                                      <p:to>
                                        <p:strVal val="visible"/>
                                      </p:to>
                                    </p:set>
                                    <p:animEffect transition="in" filter="blinds(horizontal)">
                                      <p:cBhvr>
                                        <p:cTn id="15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utoUpdateAnimBg="0"/>
      <p:bldP spid="14" grpId="0" autoUpdateAnimBg="0"/>
      <p:bldP spid="21" grpId="0" animBg="1"/>
      <p:bldP spid="22" grpId="0" animBg="1"/>
      <p:bldP spid="23" grpId="0" animBg="1"/>
      <p:bldP spid="24" grpId="0" autoUpdateAnimBg="0"/>
      <p:bldP spid="29" grpId="0" autoUpdateAnimBg="0"/>
      <p:bldP spid="36" grpId="0" autoUpdateAnimBg="0"/>
      <p:bldP spid="56" grpId="0" autoUpdateAnimBg="0"/>
      <p:bldP spid="57" grpId="0" autoUpdateAnimBg="0"/>
      <p:bldP spid="58" grpId="0" autoUpdateAnimBg="0"/>
      <p:bldP spid="59" grpId="0" autoUpdateAnimBg="0"/>
      <p:bldP spid="60" grpId="0" autoUpdateAnimBg="0"/>
      <p:bldP spid="61" grpId="0" autoUpdateAnimBg="0"/>
      <p:bldP spid="62" grpId="0" autoUpdateAnimBg="0"/>
      <p:bldP spid="67" grpId="0" autoUpdateAnimBg="0"/>
      <p:bldP spid="68" grpId="0" autoUpdateAnimBg="0"/>
      <p:bldP spid="69" grpId="0" animBg="1" autoUpdateAnimBg="0"/>
      <p:bldP spid="70" grpId="0" animBg="1" autoUpdateAnimBg="0"/>
      <p:bldP spid="75" grpId="0" autoUpdateAnimBg="0"/>
      <p:bldP spid="76" grpId="0" autoUpdateAnimBg="0"/>
      <p:bldP spid="7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2132" y="71414"/>
            <a:ext cx="2428892" cy="523220"/>
          </a:xfrm>
          <a:prstGeom prst="rect">
            <a:avLst/>
          </a:prstGeom>
          <a:noFill/>
        </p:spPr>
        <p:txBody>
          <a:bodyPr wrap="square" rtlCol="0">
            <a:spAutoFit/>
          </a:bodyPr>
          <a:lstStyle/>
          <a:p>
            <a:r>
              <a:rPr lang="en-US" altLang="zh-CN" sz="2800" b="1" dirty="0" smtClean="0">
                <a:solidFill>
                  <a:srgbClr val="FF0000"/>
                </a:solidFill>
              </a:rPr>
              <a:t>2.1</a:t>
            </a:r>
            <a:r>
              <a:rPr lang="zh-CN" altLang="en-US" sz="2800" b="1" dirty="0" smtClean="0">
                <a:solidFill>
                  <a:srgbClr val="FF0000"/>
                </a:solidFill>
              </a:rPr>
              <a:t>数据表示</a:t>
            </a:r>
            <a:endParaRPr lang="zh-CN" altLang="en-US" sz="2800" b="1" dirty="0">
              <a:solidFill>
                <a:srgbClr val="FF0000"/>
              </a:solidFill>
            </a:endParaRPr>
          </a:p>
        </p:txBody>
      </p:sp>
      <p:sp>
        <p:nvSpPr>
          <p:cNvPr id="3" name="TextBox 2"/>
          <p:cNvSpPr txBox="1"/>
          <p:nvPr/>
        </p:nvSpPr>
        <p:spPr>
          <a:xfrm>
            <a:off x="214282" y="2000240"/>
            <a:ext cx="5000660" cy="584775"/>
          </a:xfrm>
          <a:prstGeom prst="rect">
            <a:avLst/>
          </a:prstGeom>
          <a:noFill/>
        </p:spPr>
        <p:txBody>
          <a:bodyPr wrap="square" rtlCol="0">
            <a:spAutoFit/>
          </a:bodyPr>
          <a:lstStyle/>
          <a:p>
            <a:r>
              <a:rPr lang="en-US" altLang="zh-CN" sz="3200" b="1" dirty="0" smtClean="0">
                <a:solidFill>
                  <a:srgbClr val="151B93"/>
                </a:solidFill>
                <a:latin typeface="Calibri" pitchFamily="34" charset="0"/>
              </a:rPr>
              <a:t>3.</a:t>
            </a:r>
            <a:r>
              <a:rPr lang="zh-CN" altLang="en-US" sz="3200" b="1" dirty="0" smtClean="0">
                <a:solidFill>
                  <a:srgbClr val="151B93"/>
                </a:solidFill>
                <a:latin typeface="Calibri" pitchFamily="34" charset="0"/>
              </a:rPr>
              <a:t>浮点数的</a:t>
            </a:r>
            <a:r>
              <a:rPr lang="en-US" altLang="zh-CN" sz="3200" b="1" dirty="0" smtClean="0">
                <a:solidFill>
                  <a:srgbClr val="151B93"/>
                </a:solidFill>
                <a:latin typeface="Calibri" pitchFamily="34" charset="0"/>
              </a:rPr>
              <a:t>IEEE754</a:t>
            </a:r>
            <a:r>
              <a:rPr lang="zh-CN" altLang="en-US" sz="3200" b="1" dirty="0" smtClean="0">
                <a:solidFill>
                  <a:srgbClr val="151B93"/>
                </a:solidFill>
                <a:latin typeface="Calibri" pitchFamily="34" charset="0"/>
              </a:rPr>
              <a:t>标准</a:t>
            </a:r>
            <a:endParaRPr lang="zh-CN" altLang="en-US" sz="3200" b="1" dirty="0">
              <a:solidFill>
                <a:srgbClr val="151B93"/>
              </a:solidFill>
              <a:latin typeface="Calibri" pitchFamily="34" charset="0"/>
            </a:endParaRPr>
          </a:p>
        </p:txBody>
      </p:sp>
      <p:grpSp>
        <p:nvGrpSpPr>
          <p:cNvPr id="13" name="组合 12"/>
          <p:cNvGrpSpPr/>
          <p:nvPr/>
        </p:nvGrpSpPr>
        <p:grpSpPr>
          <a:xfrm>
            <a:off x="857224" y="1071546"/>
            <a:ext cx="4643470" cy="500066"/>
            <a:chOff x="1071538" y="1571612"/>
            <a:chExt cx="4643470" cy="500066"/>
          </a:xfrm>
        </p:grpSpPr>
        <p:sp>
          <p:nvSpPr>
            <p:cNvPr id="6" name="矩形 5"/>
            <p:cNvSpPr/>
            <p:nvPr/>
          </p:nvSpPr>
          <p:spPr>
            <a:xfrm>
              <a:off x="1071538" y="1571612"/>
              <a:ext cx="642942" cy="50006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阶符</a:t>
              </a:r>
              <a:endParaRPr lang="zh-CN" altLang="en-US" dirty="0">
                <a:solidFill>
                  <a:srgbClr val="FF0000"/>
                </a:solidFill>
              </a:endParaRPr>
            </a:p>
          </p:txBody>
        </p:sp>
        <p:sp>
          <p:nvSpPr>
            <p:cNvPr id="7" name="矩形 6"/>
            <p:cNvSpPr/>
            <p:nvPr/>
          </p:nvSpPr>
          <p:spPr>
            <a:xfrm>
              <a:off x="1714480" y="1571612"/>
              <a:ext cx="1428760" cy="50006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阶码</a:t>
              </a:r>
              <a:endParaRPr lang="zh-CN" altLang="en-US" dirty="0">
                <a:solidFill>
                  <a:srgbClr val="FF0000"/>
                </a:solidFill>
              </a:endParaRPr>
            </a:p>
          </p:txBody>
        </p:sp>
        <p:sp>
          <p:nvSpPr>
            <p:cNvPr id="8" name="矩形 7"/>
            <p:cNvSpPr/>
            <p:nvPr/>
          </p:nvSpPr>
          <p:spPr>
            <a:xfrm>
              <a:off x="3143240" y="1571612"/>
              <a:ext cx="642942" cy="50006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尾符</a:t>
              </a:r>
              <a:endParaRPr lang="zh-CN" altLang="en-US" dirty="0">
                <a:solidFill>
                  <a:srgbClr val="FF0000"/>
                </a:solidFill>
              </a:endParaRPr>
            </a:p>
          </p:txBody>
        </p:sp>
        <p:sp>
          <p:nvSpPr>
            <p:cNvPr id="9" name="矩形 8"/>
            <p:cNvSpPr/>
            <p:nvPr/>
          </p:nvSpPr>
          <p:spPr>
            <a:xfrm>
              <a:off x="3786182" y="1571612"/>
              <a:ext cx="1928826" cy="50006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尾数</a:t>
              </a:r>
              <a:endParaRPr lang="zh-CN" altLang="en-US" dirty="0">
                <a:solidFill>
                  <a:srgbClr val="FF0000"/>
                </a:solidFill>
              </a:endParaRPr>
            </a:p>
          </p:txBody>
        </p:sp>
      </p:grpSp>
      <p:sp>
        <p:nvSpPr>
          <p:cNvPr id="10" name="TextBox 9"/>
          <p:cNvSpPr txBox="1"/>
          <p:nvPr/>
        </p:nvSpPr>
        <p:spPr>
          <a:xfrm>
            <a:off x="1214414" y="2786058"/>
            <a:ext cx="3286148" cy="523220"/>
          </a:xfrm>
          <a:prstGeom prst="rect">
            <a:avLst/>
          </a:prstGeom>
          <a:noFill/>
        </p:spPr>
        <p:txBody>
          <a:bodyPr wrap="square" rtlCol="0">
            <a:spAutoFit/>
          </a:bodyPr>
          <a:lstStyle/>
          <a:p>
            <a:r>
              <a:rPr lang="en-US" altLang="zh-CN" sz="2800" dirty="0" smtClean="0"/>
              <a:t>32</a:t>
            </a:r>
            <a:r>
              <a:rPr lang="zh-CN" altLang="en-US" sz="2800" dirty="0" smtClean="0"/>
              <a:t>位浮点数表示</a:t>
            </a:r>
            <a:endParaRPr lang="zh-CN" altLang="en-US" sz="2800" dirty="0"/>
          </a:p>
        </p:txBody>
      </p:sp>
      <p:sp>
        <p:nvSpPr>
          <p:cNvPr id="11" name="TextBox 10"/>
          <p:cNvSpPr txBox="1"/>
          <p:nvPr/>
        </p:nvSpPr>
        <p:spPr>
          <a:xfrm>
            <a:off x="6143636" y="714356"/>
            <a:ext cx="2500330" cy="461665"/>
          </a:xfrm>
          <a:prstGeom prst="rect">
            <a:avLst/>
          </a:prstGeom>
          <a:noFill/>
        </p:spPr>
        <p:txBody>
          <a:bodyPr wrap="square" rtlCol="0">
            <a:spAutoFit/>
          </a:bodyPr>
          <a:lstStyle/>
          <a:p>
            <a:r>
              <a:rPr lang="zh-CN" altLang="en-US" sz="2400" b="1" dirty="0" smtClean="0"/>
              <a:t>阶码表示范围</a:t>
            </a:r>
            <a:endParaRPr lang="zh-CN" altLang="en-US" sz="2400" b="1" dirty="0"/>
          </a:p>
        </p:txBody>
      </p:sp>
      <p:sp>
        <p:nvSpPr>
          <p:cNvPr id="12" name="TextBox 11"/>
          <p:cNvSpPr txBox="1"/>
          <p:nvPr/>
        </p:nvSpPr>
        <p:spPr>
          <a:xfrm>
            <a:off x="6143636" y="1428736"/>
            <a:ext cx="2500330" cy="461665"/>
          </a:xfrm>
          <a:prstGeom prst="rect">
            <a:avLst/>
          </a:prstGeom>
          <a:noFill/>
        </p:spPr>
        <p:txBody>
          <a:bodyPr wrap="square" rtlCol="0">
            <a:spAutoFit/>
          </a:bodyPr>
          <a:lstStyle/>
          <a:p>
            <a:r>
              <a:rPr lang="zh-CN" altLang="en-US" sz="2400" b="1" dirty="0" smtClean="0"/>
              <a:t>尾数表示精度</a:t>
            </a:r>
            <a:endParaRPr lang="zh-CN" altLang="en-US" sz="2400" b="1" dirty="0"/>
          </a:p>
        </p:txBody>
      </p:sp>
      <p:grpSp>
        <p:nvGrpSpPr>
          <p:cNvPr id="33" name="组合 32"/>
          <p:cNvGrpSpPr/>
          <p:nvPr/>
        </p:nvGrpSpPr>
        <p:grpSpPr>
          <a:xfrm>
            <a:off x="2143108" y="3396768"/>
            <a:ext cx="5169912" cy="818050"/>
            <a:chOff x="2143108" y="3396768"/>
            <a:chExt cx="5169912" cy="818050"/>
          </a:xfrm>
        </p:grpSpPr>
        <p:sp>
          <p:nvSpPr>
            <p:cNvPr id="15" name="矩形 14"/>
            <p:cNvSpPr/>
            <p:nvPr/>
          </p:nvSpPr>
          <p:spPr>
            <a:xfrm>
              <a:off x="2143108" y="3714752"/>
              <a:ext cx="642942" cy="50006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数符</a:t>
              </a:r>
              <a:endParaRPr lang="zh-CN" altLang="en-US" dirty="0">
                <a:solidFill>
                  <a:srgbClr val="FF0000"/>
                </a:solidFill>
              </a:endParaRPr>
            </a:p>
          </p:txBody>
        </p:sp>
        <p:sp>
          <p:nvSpPr>
            <p:cNvPr id="16" name="矩形 15"/>
            <p:cNvSpPr/>
            <p:nvPr/>
          </p:nvSpPr>
          <p:spPr>
            <a:xfrm>
              <a:off x="2786050" y="3714752"/>
              <a:ext cx="2071702" cy="50006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阶数</a:t>
              </a:r>
              <a:endParaRPr lang="zh-CN" altLang="en-US" dirty="0">
                <a:solidFill>
                  <a:srgbClr val="FF0000"/>
                </a:solidFill>
              </a:endParaRPr>
            </a:p>
          </p:txBody>
        </p:sp>
        <p:sp>
          <p:nvSpPr>
            <p:cNvPr id="18" name="矩形 17"/>
            <p:cNvSpPr/>
            <p:nvPr/>
          </p:nvSpPr>
          <p:spPr>
            <a:xfrm>
              <a:off x="4857752" y="3714752"/>
              <a:ext cx="2357454" cy="50006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尾数</a:t>
              </a:r>
              <a:endParaRPr lang="zh-CN" altLang="en-US" dirty="0">
                <a:solidFill>
                  <a:srgbClr val="FF0000"/>
                </a:solidFill>
              </a:endParaRPr>
            </a:p>
          </p:txBody>
        </p:sp>
        <p:sp>
          <p:nvSpPr>
            <p:cNvPr id="19" name="TextBox 18"/>
            <p:cNvSpPr txBox="1"/>
            <p:nvPr/>
          </p:nvSpPr>
          <p:spPr>
            <a:xfrm>
              <a:off x="6884392" y="3419106"/>
              <a:ext cx="428628" cy="369332"/>
            </a:xfrm>
            <a:prstGeom prst="rect">
              <a:avLst/>
            </a:prstGeom>
            <a:noFill/>
          </p:spPr>
          <p:txBody>
            <a:bodyPr wrap="square" rtlCol="0">
              <a:spAutoFit/>
            </a:bodyPr>
            <a:lstStyle/>
            <a:p>
              <a:r>
                <a:rPr lang="en-US" altLang="zh-CN" dirty="0" smtClean="0"/>
                <a:t>0</a:t>
              </a:r>
              <a:endParaRPr lang="zh-CN" altLang="en-US" dirty="0"/>
            </a:p>
          </p:txBody>
        </p:sp>
        <p:sp>
          <p:nvSpPr>
            <p:cNvPr id="20" name="TextBox 19"/>
            <p:cNvSpPr txBox="1"/>
            <p:nvPr/>
          </p:nvSpPr>
          <p:spPr>
            <a:xfrm>
              <a:off x="4867646" y="3402624"/>
              <a:ext cx="571504" cy="369332"/>
            </a:xfrm>
            <a:prstGeom prst="rect">
              <a:avLst/>
            </a:prstGeom>
            <a:noFill/>
          </p:spPr>
          <p:txBody>
            <a:bodyPr wrap="square" rtlCol="0">
              <a:spAutoFit/>
            </a:bodyPr>
            <a:lstStyle/>
            <a:p>
              <a:r>
                <a:rPr lang="en-US" altLang="zh-CN" dirty="0" smtClean="0"/>
                <a:t>22</a:t>
              </a:r>
              <a:endParaRPr lang="zh-CN" altLang="en-US" dirty="0"/>
            </a:p>
          </p:txBody>
        </p:sp>
        <p:sp>
          <p:nvSpPr>
            <p:cNvPr id="21" name="TextBox 20"/>
            <p:cNvSpPr txBox="1"/>
            <p:nvPr/>
          </p:nvSpPr>
          <p:spPr>
            <a:xfrm>
              <a:off x="4446708" y="3402624"/>
              <a:ext cx="571504" cy="369332"/>
            </a:xfrm>
            <a:prstGeom prst="rect">
              <a:avLst/>
            </a:prstGeom>
            <a:noFill/>
          </p:spPr>
          <p:txBody>
            <a:bodyPr wrap="square" rtlCol="0">
              <a:spAutoFit/>
            </a:bodyPr>
            <a:lstStyle/>
            <a:p>
              <a:r>
                <a:rPr lang="en-US" altLang="zh-CN" dirty="0" smtClean="0"/>
                <a:t>23</a:t>
              </a:r>
              <a:endParaRPr lang="zh-CN" altLang="en-US" dirty="0"/>
            </a:p>
          </p:txBody>
        </p:sp>
        <p:sp>
          <p:nvSpPr>
            <p:cNvPr id="22" name="TextBox 21"/>
            <p:cNvSpPr txBox="1"/>
            <p:nvPr/>
          </p:nvSpPr>
          <p:spPr>
            <a:xfrm>
              <a:off x="2759674" y="3396768"/>
              <a:ext cx="571504" cy="369332"/>
            </a:xfrm>
            <a:prstGeom prst="rect">
              <a:avLst/>
            </a:prstGeom>
            <a:noFill/>
          </p:spPr>
          <p:txBody>
            <a:bodyPr wrap="square" rtlCol="0">
              <a:spAutoFit/>
            </a:bodyPr>
            <a:lstStyle/>
            <a:p>
              <a:r>
                <a:rPr lang="en-US" altLang="zh-CN" dirty="0" smtClean="0"/>
                <a:t>30</a:t>
              </a:r>
              <a:endParaRPr lang="zh-CN" altLang="en-US" dirty="0"/>
            </a:p>
          </p:txBody>
        </p:sp>
        <p:sp>
          <p:nvSpPr>
            <p:cNvPr id="23" name="TextBox 22"/>
            <p:cNvSpPr txBox="1"/>
            <p:nvPr/>
          </p:nvSpPr>
          <p:spPr>
            <a:xfrm>
              <a:off x="2249714" y="3408066"/>
              <a:ext cx="571504" cy="369332"/>
            </a:xfrm>
            <a:prstGeom prst="rect">
              <a:avLst/>
            </a:prstGeom>
            <a:noFill/>
          </p:spPr>
          <p:txBody>
            <a:bodyPr wrap="square" rtlCol="0">
              <a:spAutoFit/>
            </a:bodyPr>
            <a:lstStyle/>
            <a:p>
              <a:r>
                <a:rPr lang="en-US" altLang="zh-CN" dirty="0" smtClean="0"/>
                <a:t>31</a:t>
              </a:r>
              <a:endParaRPr lang="zh-CN" altLang="en-US" dirty="0"/>
            </a:p>
          </p:txBody>
        </p:sp>
      </p:grpSp>
      <p:sp>
        <p:nvSpPr>
          <p:cNvPr id="24" name="TextBox 23"/>
          <p:cNvSpPr txBox="1"/>
          <p:nvPr/>
        </p:nvSpPr>
        <p:spPr>
          <a:xfrm>
            <a:off x="1214414" y="4429132"/>
            <a:ext cx="3286148" cy="523220"/>
          </a:xfrm>
          <a:prstGeom prst="rect">
            <a:avLst/>
          </a:prstGeom>
          <a:noFill/>
        </p:spPr>
        <p:txBody>
          <a:bodyPr wrap="square" rtlCol="0">
            <a:spAutoFit/>
          </a:bodyPr>
          <a:lstStyle/>
          <a:p>
            <a:r>
              <a:rPr lang="en-US" altLang="zh-CN" sz="2800" dirty="0" smtClean="0"/>
              <a:t>64</a:t>
            </a:r>
            <a:r>
              <a:rPr lang="zh-CN" altLang="en-US" sz="2800" dirty="0" smtClean="0"/>
              <a:t>位浮点数表示</a:t>
            </a:r>
            <a:endParaRPr lang="zh-CN" altLang="en-US" sz="2800" dirty="0"/>
          </a:p>
        </p:txBody>
      </p:sp>
      <p:grpSp>
        <p:nvGrpSpPr>
          <p:cNvPr id="34" name="组合 33"/>
          <p:cNvGrpSpPr/>
          <p:nvPr/>
        </p:nvGrpSpPr>
        <p:grpSpPr>
          <a:xfrm>
            <a:off x="2143108" y="5039842"/>
            <a:ext cx="5169912" cy="818050"/>
            <a:chOff x="2143108" y="5039842"/>
            <a:chExt cx="5169912" cy="818050"/>
          </a:xfrm>
        </p:grpSpPr>
        <p:sp>
          <p:nvSpPr>
            <p:cNvPr id="25" name="矩形 24"/>
            <p:cNvSpPr/>
            <p:nvPr/>
          </p:nvSpPr>
          <p:spPr>
            <a:xfrm>
              <a:off x="2143108" y="5357826"/>
              <a:ext cx="642942" cy="50006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数符</a:t>
              </a:r>
              <a:endParaRPr lang="zh-CN" altLang="en-US" dirty="0">
                <a:solidFill>
                  <a:srgbClr val="FF0000"/>
                </a:solidFill>
              </a:endParaRPr>
            </a:p>
          </p:txBody>
        </p:sp>
        <p:sp>
          <p:nvSpPr>
            <p:cNvPr id="26" name="矩形 25"/>
            <p:cNvSpPr/>
            <p:nvPr/>
          </p:nvSpPr>
          <p:spPr>
            <a:xfrm>
              <a:off x="2786050" y="5357826"/>
              <a:ext cx="2071702" cy="50006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阶数</a:t>
              </a:r>
              <a:endParaRPr lang="zh-CN" altLang="en-US" dirty="0">
                <a:solidFill>
                  <a:srgbClr val="FF0000"/>
                </a:solidFill>
              </a:endParaRPr>
            </a:p>
          </p:txBody>
        </p:sp>
        <p:sp>
          <p:nvSpPr>
            <p:cNvPr id="27" name="矩形 26"/>
            <p:cNvSpPr/>
            <p:nvPr/>
          </p:nvSpPr>
          <p:spPr>
            <a:xfrm>
              <a:off x="4857752" y="5357826"/>
              <a:ext cx="2357454" cy="50006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尾数</a:t>
              </a:r>
              <a:endParaRPr lang="zh-CN" altLang="en-US" dirty="0">
                <a:solidFill>
                  <a:srgbClr val="FF0000"/>
                </a:solidFill>
              </a:endParaRPr>
            </a:p>
          </p:txBody>
        </p:sp>
        <p:sp>
          <p:nvSpPr>
            <p:cNvPr id="28" name="TextBox 27"/>
            <p:cNvSpPr txBox="1"/>
            <p:nvPr/>
          </p:nvSpPr>
          <p:spPr>
            <a:xfrm>
              <a:off x="6884392" y="5062180"/>
              <a:ext cx="428628" cy="369332"/>
            </a:xfrm>
            <a:prstGeom prst="rect">
              <a:avLst/>
            </a:prstGeom>
            <a:noFill/>
          </p:spPr>
          <p:txBody>
            <a:bodyPr wrap="square" rtlCol="0">
              <a:spAutoFit/>
            </a:bodyPr>
            <a:lstStyle/>
            <a:p>
              <a:r>
                <a:rPr lang="en-US" altLang="zh-CN" dirty="0" smtClean="0"/>
                <a:t>0</a:t>
              </a:r>
              <a:endParaRPr lang="zh-CN" altLang="en-US" dirty="0"/>
            </a:p>
          </p:txBody>
        </p:sp>
        <p:sp>
          <p:nvSpPr>
            <p:cNvPr id="29" name="TextBox 28"/>
            <p:cNvSpPr txBox="1"/>
            <p:nvPr/>
          </p:nvSpPr>
          <p:spPr>
            <a:xfrm>
              <a:off x="4867646" y="5045698"/>
              <a:ext cx="571504" cy="369332"/>
            </a:xfrm>
            <a:prstGeom prst="rect">
              <a:avLst/>
            </a:prstGeom>
            <a:noFill/>
          </p:spPr>
          <p:txBody>
            <a:bodyPr wrap="square" rtlCol="0">
              <a:spAutoFit/>
            </a:bodyPr>
            <a:lstStyle/>
            <a:p>
              <a:r>
                <a:rPr lang="en-US" altLang="zh-CN" dirty="0" smtClean="0"/>
                <a:t>51</a:t>
              </a:r>
              <a:endParaRPr lang="zh-CN" altLang="en-US" dirty="0"/>
            </a:p>
          </p:txBody>
        </p:sp>
        <p:sp>
          <p:nvSpPr>
            <p:cNvPr id="30" name="TextBox 29"/>
            <p:cNvSpPr txBox="1"/>
            <p:nvPr/>
          </p:nvSpPr>
          <p:spPr>
            <a:xfrm>
              <a:off x="4446708" y="5045698"/>
              <a:ext cx="571504" cy="369332"/>
            </a:xfrm>
            <a:prstGeom prst="rect">
              <a:avLst/>
            </a:prstGeom>
            <a:noFill/>
          </p:spPr>
          <p:txBody>
            <a:bodyPr wrap="square" rtlCol="0">
              <a:spAutoFit/>
            </a:bodyPr>
            <a:lstStyle/>
            <a:p>
              <a:r>
                <a:rPr lang="en-US" altLang="zh-CN" dirty="0" smtClean="0"/>
                <a:t>52</a:t>
              </a:r>
              <a:endParaRPr lang="zh-CN" altLang="en-US" dirty="0"/>
            </a:p>
          </p:txBody>
        </p:sp>
        <p:sp>
          <p:nvSpPr>
            <p:cNvPr id="31" name="TextBox 30"/>
            <p:cNvSpPr txBox="1"/>
            <p:nvPr/>
          </p:nvSpPr>
          <p:spPr>
            <a:xfrm>
              <a:off x="2759674" y="5039842"/>
              <a:ext cx="571504" cy="369332"/>
            </a:xfrm>
            <a:prstGeom prst="rect">
              <a:avLst/>
            </a:prstGeom>
            <a:noFill/>
          </p:spPr>
          <p:txBody>
            <a:bodyPr wrap="square" rtlCol="0">
              <a:spAutoFit/>
            </a:bodyPr>
            <a:lstStyle/>
            <a:p>
              <a:r>
                <a:rPr lang="en-US" altLang="zh-CN" dirty="0" smtClean="0"/>
                <a:t>62</a:t>
              </a:r>
              <a:endParaRPr lang="zh-CN" altLang="en-US" dirty="0"/>
            </a:p>
          </p:txBody>
        </p:sp>
        <p:sp>
          <p:nvSpPr>
            <p:cNvPr id="32" name="TextBox 31"/>
            <p:cNvSpPr txBox="1"/>
            <p:nvPr/>
          </p:nvSpPr>
          <p:spPr>
            <a:xfrm>
              <a:off x="2249714" y="5051140"/>
              <a:ext cx="571504" cy="369332"/>
            </a:xfrm>
            <a:prstGeom prst="rect">
              <a:avLst/>
            </a:prstGeom>
            <a:noFill/>
          </p:spPr>
          <p:txBody>
            <a:bodyPr wrap="square" rtlCol="0">
              <a:spAutoFit/>
            </a:bodyPr>
            <a:lstStyle/>
            <a:p>
              <a:r>
                <a:rPr lang="en-US" altLang="zh-CN" dirty="0" smtClean="0"/>
                <a:t>63</a:t>
              </a:r>
              <a:endParaRPr lang="zh-CN" altLang="en-US" dirty="0"/>
            </a:p>
          </p:txBody>
        </p:sp>
      </p:grpSp>
      <p:cxnSp>
        <p:nvCxnSpPr>
          <p:cNvPr id="36" name="直接箭头连接符 35"/>
          <p:cNvCxnSpPr/>
          <p:nvPr/>
        </p:nvCxnSpPr>
        <p:spPr>
          <a:xfrm rot="5400000">
            <a:off x="1750199" y="2107397"/>
            <a:ext cx="2000264" cy="785818"/>
          </a:xfrm>
          <a:prstGeom prst="straightConnector1">
            <a:avLst/>
          </a:prstGeom>
          <a:ln w="15875">
            <a:solidFill>
              <a:srgbClr val="0E034D"/>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7" idx="2"/>
          </p:cNvCxnSpPr>
          <p:nvPr/>
        </p:nvCxnSpPr>
        <p:spPr>
          <a:xfrm rot="16200000" flipH="1">
            <a:off x="2071670" y="1714488"/>
            <a:ext cx="2071702" cy="178595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rot="16200000" flipH="1">
            <a:off x="1142977" y="1714488"/>
            <a:ext cx="2071702" cy="178595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rot="16200000" flipH="1">
            <a:off x="4214810" y="1714489"/>
            <a:ext cx="2071702" cy="178595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000100" y="6215082"/>
            <a:ext cx="2143140" cy="461665"/>
          </a:xfrm>
          <a:prstGeom prst="rect">
            <a:avLst/>
          </a:prstGeom>
          <a:noFill/>
        </p:spPr>
        <p:txBody>
          <a:bodyPr wrap="square" rtlCol="0">
            <a:spAutoFit/>
          </a:bodyPr>
          <a:lstStyle/>
          <a:p>
            <a:r>
              <a:rPr lang="zh-CN" altLang="en-US" sz="2400" b="1" dirty="0" smtClean="0"/>
              <a:t>浮点数规格化</a:t>
            </a:r>
            <a:r>
              <a:rPr lang="zh-CN" altLang="en-US" sz="2400" dirty="0" smtClean="0"/>
              <a:t>：</a:t>
            </a:r>
            <a:endParaRPr lang="zh-CN" altLang="en-US" sz="2400" dirty="0"/>
          </a:p>
        </p:txBody>
      </p:sp>
      <p:sp>
        <p:nvSpPr>
          <p:cNvPr id="42" name="TextBox 41"/>
          <p:cNvSpPr txBox="1"/>
          <p:nvPr/>
        </p:nvSpPr>
        <p:spPr>
          <a:xfrm>
            <a:off x="3428992" y="6200731"/>
            <a:ext cx="4643470" cy="461665"/>
          </a:xfrm>
          <a:prstGeom prst="rect">
            <a:avLst/>
          </a:prstGeom>
          <a:noFill/>
        </p:spPr>
        <p:txBody>
          <a:bodyPr wrap="square" rtlCol="0">
            <a:spAutoFit/>
          </a:bodyPr>
          <a:lstStyle/>
          <a:p>
            <a:r>
              <a:rPr lang="zh-CN" altLang="en-US" sz="2400" b="1" dirty="0" smtClean="0"/>
              <a:t>尾数部分</a:t>
            </a:r>
            <a:r>
              <a:rPr lang="en-US" altLang="zh-CN" sz="2400" b="1" dirty="0" smtClean="0">
                <a:solidFill>
                  <a:srgbClr val="FF0000"/>
                </a:solidFill>
              </a:rPr>
              <a:t>1.01</a:t>
            </a:r>
            <a:r>
              <a:rPr lang="zh-CN" altLang="en-US" sz="2400" b="1" dirty="0" smtClean="0"/>
              <a:t>或</a:t>
            </a:r>
            <a:r>
              <a:rPr lang="en-US" altLang="zh-CN" sz="2400" b="1" dirty="0" smtClean="0">
                <a:solidFill>
                  <a:srgbClr val="FF0000"/>
                </a:solidFill>
              </a:rPr>
              <a:t>0.1</a:t>
            </a:r>
            <a:r>
              <a:rPr lang="zh-CN" altLang="en-US" sz="2400" b="1" dirty="0" smtClean="0"/>
              <a:t>形式</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amond(in)">
                                      <p:cBhvr>
                                        <p:cTn id="12" dur="500"/>
                                        <p:tgtEl>
                                          <p:spTgt spid="11"/>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amond(in)">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ox(i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diamond(in)">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checkerboard(across)">
                                      <p:cBhvr>
                                        <p:cTn id="35" dur="500"/>
                                        <p:tgtEl>
                                          <p:spTgt spid="36"/>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box(in)">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diamond(in)">
                                      <p:cBhvr>
                                        <p:cTn id="45" dur="20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box(in)">
                                      <p:cBhvr>
                                        <p:cTn id="50" dur="500"/>
                                        <p:tgtEl>
                                          <p:spTgt spid="40"/>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box(in)">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8" presetClass="entr" presetSubtype="16" fill="hold"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diamond(in)">
                                      <p:cBhvr>
                                        <p:cTn id="60" dur="50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8" presetClass="entr" presetSubtype="16"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diamond(in)">
                                      <p:cBhvr>
                                        <p:cTn id="65" dur="500"/>
                                        <p:tgtEl>
                                          <p:spTgt spid="41"/>
                                        </p:tgtEl>
                                      </p:cBhvr>
                                    </p:animEffect>
                                  </p:childTnLst>
                                </p:cTn>
                              </p:par>
                              <p:par>
                                <p:cTn id="66" presetID="8" presetClass="entr" presetSubtype="16" fill="hold" grpId="0" nodeType="with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diamond(in)">
                                      <p:cBhvr>
                                        <p:cTn id="6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2" grpId="0"/>
      <p:bldP spid="24"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7636" y="572582"/>
            <a:ext cx="2561920" cy="584775"/>
          </a:xfrm>
          <a:prstGeom prst="rect">
            <a:avLst/>
          </a:prstGeom>
        </p:spPr>
        <p:txBody>
          <a:bodyPr wrap="none">
            <a:spAutoFit/>
          </a:bodyPr>
          <a:lstStyle/>
          <a:p>
            <a:r>
              <a:rPr lang="en-US" altLang="zh-CN" sz="3200" b="1" dirty="0" smtClean="0">
                <a:solidFill>
                  <a:srgbClr val="151B93"/>
                </a:solidFill>
                <a:latin typeface="Calibri" pitchFamily="34" charset="0"/>
              </a:rPr>
              <a:t>2.</a:t>
            </a:r>
            <a:r>
              <a:rPr lang="zh-CN" altLang="en-US" sz="3200" b="1" dirty="0" smtClean="0">
                <a:solidFill>
                  <a:srgbClr val="151B93"/>
                </a:solidFill>
                <a:latin typeface="Calibri" pitchFamily="34" charset="0"/>
              </a:rPr>
              <a:t>加减交替法</a:t>
            </a:r>
          </a:p>
        </p:txBody>
      </p:sp>
      <p:sp>
        <p:nvSpPr>
          <p:cNvPr id="3" name="Text Box 3"/>
          <p:cNvSpPr txBox="1">
            <a:spLocks noChangeArrowheads="1"/>
          </p:cNvSpPr>
          <p:nvPr/>
        </p:nvSpPr>
        <p:spPr bwMode="auto">
          <a:xfrm>
            <a:off x="1355725" y="1820863"/>
            <a:ext cx="5145088" cy="519112"/>
          </a:xfrm>
          <a:prstGeom prst="rect">
            <a:avLst/>
          </a:prstGeom>
          <a:noFill/>
          <a:ln w="9525">
            <a:noFill/>
            <a:miter lim="800000"/>
            <a:headEnd/>
            <a:tailEnd/>
          </a:ln>
        </p:spPr>
        <p:txBody>
          <a:bodyPr wrap="none">
            <a:spAutoFit/>
          </a:bodyPr>
          <a:lstStyle/>
          <a:p>
            <a:pPr>
              <a:buFont typeface="Wingdings" pitchFamily="2" charset="2"/>
              <a:buNone/>
            </a:pPr>
            <a:r>
              <a:rPr lang="zh-CN" sz="2800" b="1" dirty="0">
                <a:latin typeface="Times New Roman" pitchFamily="18" charset="0"/>
              </a:rPr>
              <a:t>余数   </a:t>
            </a:r>
            <a:r>
              <a:rPr lang="zh-CN" altLang="zh-CN" sz="2800" b="1" i="1" dirty="0">
                <a:latin typeface="Times New Roman" pitchFamily="18" charset="0"/>
              </a:rPr>
              <a:t>R</a:t>
            </a:r>
            <a:r>
              <a:rPr lang="zh-CN" altLang="zh-CN" sz="2800" b="1" i="1" baseline="-25000" dirty="0">
                <a:latin typeface="Times New Roman" pitchFamily="18" charset="0"/>
              </a:rPr>
              <a:t>i</a:t>
            </a:r>
            <a:r>
              <a:rPr lang="zh-CN" sz="2400" b="1" dirty="0">
                <a:latin typeface="Times New Roman" pitchFamily="18" charset="0"/>
              </a:rPr>
              <a:t>＞</a:t>
            </a:r>
            <a:r>
              <a:rPr lang="zh-CN" altLang="zh-CN" sz="2800" b="1" dirty="0">
                <a:latin typeface="Times New Roman" pitchFamily="18" charset="0"/>
              </a:rPr>
              <a:t>0   </a:t>
            </a:r>
            <a:r>
              <a:rPr lang="zh-CN" sz="2800" b="1" dirty="0">
                <a:latin typeface="Times New Roman" pitchFamily="18" charset="0"/>
              </a:rPr>
              <a:t>上商 “</a:t>
            </a:r>
            <a:r>
              <a:rPr lang="zh-CN" altLang="zh-CN" sz="2800" b="1" dirty="0">
                <a:latin typeface="Times New Roman" pitchFamily="18" charset="0"/>
              </a:rPr>
              <a:t>1”</a:t>
            </a:r>
            <a:r>
              <a:rPr lang="zh-CN" sz="2800" b="1" dirty="0">
                <a:latin typeface="Times New Roman" pitchFamily="18" charset="0"/>
              </a:rPr>
              <a:t>，</a:t>
            </a:r>
            <a:r>
              <a:rPr lang="zh-CN" altLang="zh-CN" sz="2800" b="1" dirty="0">
                <a:latin typeface="Times New Roman" pitchFamily="18" charset="0"/>
              </a:rPr>
              <a:t>2</a:t>
            </a:r>
            <a:r>
              <a:rPr lang="zh-CN" altLang="zh-CN" sz="2800" b="1" i="1" dirty="0">
                <a:latin typeface="Times New Roman" pitchFamily="18" charset="0"/>
              </a:rPr>
              <a:t>R</a:t>
            </a:r>
            <a:r>
              <a:rPr lang="zh-CN" altLang="zh-CN" sz="2800" b="1" i="1" baseline="-25000" dirty="0">
                <a:latin typeface="Times New Roman" pitchFamily="18" charset="0"/>
              </a:rPr>
              <a:t>i</a:t>
            </a:r>
            <a:r>
              <a:rPr lang="zh-CN" altLang="zh-CN" sz="2800" b="1" baseline="-25000" dirty="0">
                <a:latin typeface="Times New Roman" pitchFamily="18" charset="0"/>
              </a:rPr>
              <a:t> </a:t>
            </a:r>
            <a:r>
              <a:rPr lang="zh-CN" altLang="zh-CN" sz="2800" b="1" dirty="0">
                <a:latin typeface="Times New Roman" pitchFamily="18" charset="0"/>
                <a:cs typeface="Times New Roman" pitchFamily="18" charset="0"/>
              </a:rPr>
              <a:t>– </a:t>
            </a:r>
            <a:r>
              <a:rPr lang="zh-CN" altLang="zh-CN" sz="2800" b="1" i="1" dirty="0">
                <a:latin typeface="Times New Roman" pitchFamily="18" charset="0"/>
                <a:cs typeface="Times New Roman" pitchFamily="18" charset="0"/>
              </a:rPr>
              <a:t>y</a:t>
            </a:r>
            <a:r>
              <a:rPr lang="zh-CN" altLang="zh-CN" sz="2800" b="1" dirty="0">
                <a:latin typeface="Times New Roman" pitchFamily="18" charset="0"/>
                <a:cs typeface="Times New Roman" pitchFamily="18" charset="0"/>
              </a:rPr>
              <a:t>* </a:t>
            </a:r>
            <a:endParaRPr lang="zh-CN" altLang="zh-CN" sz="2800" b="1" dirty="0">
              <a:latin typeface="Times New Roman" pitchFamily="18" charset="0"/>
            </a:endParaRPr>
          </a:p>
        </p:txBody>
      </p:sp>
      <p:sp>
        <p:nvSpPr>
          <p:cNvPr id="4" name="Text Box 4"/>
          <p:cNvSpPr txBox="1">
            <a:spLocks noChangeArrowheads="1"/>
          </p:cNvSpPr>
          <p:nvPr/>
        </p:nvSpPr>
        <p:spPr bwMode="auto">
          <a:xfrm>
            <a:off x="1355725" y="2495550"/>
            <a:ext cx="7072313" cy="519113"/>
          </a:xfrm>
          <a:prstGeom prst="rect">
            <a:avLst/>
          </a:prstGeom>
          <a:noFill/>
          <a:ln w="9525">
            <a:noFill/>
            <a:miter lim="800000"/>
            <a:headEnd/>
            <a:tailEnd/>
          </a:ln>
        </p:spPr>
        <p:txBody>
          <a:bodyPr wrap="none">
            <a:spAutoFit/>
          </a:bodyPr>
          <a:lstStyle/>
          <a:p>
            <a:r>
              <a:rPr lang="zh-CN" sz="2800" b="1">
                <a:latin typeface="Times New Roman" pitchFamily="18" charset="0"/>
              </a:rPr>
              <a:t>余数   </a:t>
            </a:r>
            <a:r>
              <a:rPr lang="zh-CN" altLang="zh-CN" sz="2800" b="1" i="1">
                <a:latin typeface="Times New Roman" pitchFamily="18" charset="0"/>
              </a:rPr>
              <a:t>R</a:t>
            </a:r>
            <a:r>
              <a:rPr lang="zh-CN" altLang="zh-CN" sz="2800" b="1" i="1" baseline="-25000">
                <a:latin typeface="Times New Roman" pitchFamily="18" charset="0"/>
              </a:rPr>
              <a:t>i</a:t>
            </a:r>
            <a:r>
              <a:rPr lang="zh-CN" sz="2400" b="1">
                <a:latin typeface="Times New Roman" pitchFamily="18" charset="0"/>
              </a:rPr>
              <a:t>＜</a:t>
            </a:r>
            <a:r>
              <a:rPr lang="zh-CN" altLang="zh-CN" sz="2800" b="1">
                <a:latin typeface="Times New Roman" pitchFamily="18" charset="0"/>
              </a:rPr>
              <a:t>0   </a:t>
            </a:r>
            <a:r>
              <a:rPr lang="zh-CN" sz="2800" b="1">
                <a:latin typeface="Times New Roman" pitchFamily="18" charset="0"/>
              </a:rPr>
              <a:t>上商 “</a:t>
            </a:r>
            <a:r>
              <a:rPr lang="zh-CN" altLang="zh-CN" sz="2800" b="1">
                <a:latin typeface="Times New Roman" pitchFamily="18" charset="0"/>
              </a:rPr>
              <a:t>0”</a:t>
            </a:r>
            <a:r>
              <a:rPr lang="zh-CN" sz="2800" b="1">
                <a:latin typeface="Times New Roman" pitchFamily="18" charset="0"/>
              </a:rPr>
              <a:t>， </a:t>
            </a:r>
            <a:r>
              <a:rPr lang="zh-CN" sz="900" b="1">
                <a:latin typeface="Times New Roman" pitchFamily="18" charset="0"/>
              </a:rPr>
              <a:t> </a:t>
            </a:r>
            <a:r>
              <a:rPr lang="zh-CN" altLang="zh-CN" sz="2800" b="1" i="1">
                <a:latin typeface="Times New Roman" pitchFamily="18" charset="0"/>
              </a:rPr>
              <a:t>R</a:t>
            </a:r>
            <a:r>
              <a:rPr lang="zh-CN" altLang="zh-CN" sz="2800" b="1" i="1" baseline="-25000">
                <a:latin typeface="Times New Roman" pitchFamily="18" charset="0"/>
              </a:rPr>
              <a:t>i</a:t>
            </a:r>
            <a:r>
              <a:rPr lang="zh-CN" altLang="zh-CN" sz="2800" b="1" baseline="-25000">
                <a:latin typeface="Times New Roman" pitchFamily="18" charset="0"/>
              </a:rPr>
              <a:t> </a:t>
            </a:r>
            <a:r>
              <a:rPr lang="zh-CN" altLang="zh-CN" sz="2800" b="1">
                <a:latin typeface="Times New Roman" pitchFamily="18" charset="0"/>
                <a:cs typeface="Times New Roman" pitchFamily="18" charset="0"/>
              </a:rPr>
              <a:t>+ </a:t>
            </a:r>
            <a:r>
              <a:rPr lang="zh-CN" altLang="zh-CN" sz="2800" b="1" i="1">
                <a:latin typeface="Times New Roman" pitchFamily="18" charset="0"/>
                <a:cs typeface="Times New Roman" pitchFamily="18" charset="0"/>
              </a:rPr>
              <a:t>y</a:t>
            </a:r>
            <a:r>
              <a:rPr lang="zh-CN" altLang="zh-CN" sz="2800" b="1">
                <a:latin typeface="Times New Roman" pitchFamily="18" charset="0"/>
                <a:cs typeface="Times New Roman" pitchFamily="18" charset="0"/>
              </a:rPr>
              <a:t>*      </a:t>
            </a:r>
            <a:r>
              <a:rPr lang="zh-CN" sz="2800" b="1">
                <a:latin typeface="Times New Roman" pitchFamily="18" charset="0"/>
              </a:rPr>
              <a:t>恢复余数 </a:t>
            </a:r>
          </a:p>
        </p:txBody>
      </p:sp>
      <p:sp>
        <p:nvSpPr>
          <p:cNvPr id="5" name="Text Box 5"/>
          <p:cNvSpPr txBox="1">
            <a:spLocks noChangeArrowheads="1"/>
          </p:cNvSpPr>
          <p:nvPr/>
        </p:nvSpPr>
        <p:spPr bwMode="auto">
          <a:xfrm>
            <a:off x="4191000" y="3170238"/>
            <a:ext cx="3859213" cy="519112"/>
          </a:xfrm>
          <a:prstGeom prst="rect">
            <a:avLst/>
          </a:prstGeom>
          <a:noFill/>
          <a:ln w="9525">
            <a:noFill/>
            <a:miter lim="800000"/>
            <a:headEnd/>
            <a:tailEnd/>
          </a:ln>
        </p:spPr>
        <p:txBody>
          <a:bodyPr wrap="none">
            <a:spAutoFit/>
          </a:bodyPr>
          <a:lstStyle/>
          <a:p>
            <a:r>
              <a:rPr lang="zh-CN" altLang="zh-CN" sz="2800" b="1">
                <a:latin typeface="Times New Roman" pitchFamily="18" charset="0"/>
              </a:rPr>
              <a:t>2( </a:t>
            </a:r>
            <a:r>
              <a:rPr lang="zh-CN" altLang="zh-CN" sz="2800" b="1" i="1">
                <a:latin typeface="Times New Roman" pitchFamily="18" charset="0"/>
              </a:rPr>
              <a:t>R</a:t>
            </a:r>
            <a:r>
              <a:rPr lang="zh-CN" altLang="zh-CN" sz="2800" b="1" i="1" baseline="-25000">
                <a:latin typeface="Times New Roman" pitchFamily="18" charset="0"/>
              </a:rPr>
              <a:t>i</a:t>
            </a:r>
            <a:r>
              <a:rPr lang="zh-CN" altLang="zh-CN" sz="2800" b="1">
                <a:latin typeface="Times New Roman" pitchFamily="18" charset="0"/>
                <a:cs typeface="Times New Roman" pitchFamily="18" charset="0"/>
              </a:rPr>
              <a:t>+</a:t>
            </a:r>
            <a:r>
              <a:rPr lang="zh-CN" altLang="zh-CN" sz="2800" b="1" i="1">
                <a:latin typeface="Times New Roman" pitchFamily="18" charset="0"/>
                <a:cs typeface="Times New Roman" pitchFamily="18" charset="0"/>
              </a:rPr>
              <a:t>y</a:t>
            </a:r>
            <a:r>
              <a:rPr lang="zh-CN" altLang="zh-CN" sz="2800" b="1">
                <a:latin typeface="Times New Roman" pitchFamily="18" charset="0"/>
                <a:cs typeface="Times New Roman" pitchFamily="18" charset="0"/>
              </a:rPr>
              <a:t>*</a:t>
            </a:r>
            <a:r>
              <a:rPr lang="zh-CN" altLang="zh-CN" sz="2800" b="1">
                <a:latin typeface="Times New Roman" pitchFamily="18" charset="0"/>
              </a:rPr>
              <a:t>) </a:t>
            </a:r>
            <a:r>
              <a:rPr lang="zh-CN" altLang="zh-CN" sz="2800" b="1">
                <a:latin typeface="Times New Roman" pitchFamily="18" charset="0"/>
                <a:cs typeface="Times New Roman" pitchFamily="18" charset="0"/>
              </a:rPr>
              <a:t>– </a:t>
            </a:r>
            <a:r>
              <a:rPr lang="zh-CN" altLang="zh-CN" sz="2800" b="1" i="1">
                <a:latin typeface="Times New Roman" pitchFamily="18" charset="0"/>
                <a:cs typeface="Times New Roman" pitchFamily="18" charset="0"/>
              </a:rPr>
              <a:t>y</a:t>
            </a:r>
            <a:r>
              <a:rPr lang="zh-CN" altLang="zh-CN" sz="2800" b="1">
                <a:latin typeface="Times New Roman" pitchFamily="18" charset="0"/>
                <a:cs typeface="Times New Roman" pitchFamily="18" charset="0"/>
              </a:rPr>
              <a:t>* = </a:t>
            </a:r>
            <a:r>
              <a:rPr lang="zh-CN" altLang="zh-CN" sz="2800" b="1">
                <a:latin typeface="Times New Roman" pitchFamily="18" charset="0"/>
              </a:rPr>
              <a:t>2</a:t>
            </a:r>
            <a:r>
              <a:rPr lang="zh-CN" altLang="zh-CN" sz="2800" b="1" i="1">
                <a:latin typeface="Times New Roman" pitchFamily="18" charset="0"/>
              </a:rPr>
              <a:t>R</a:t>
            </a:r>
            <a:r>
              <a:rPr lang="zh-CN" altLang="zh-CN" sz="2800" b="1" i="1" baseline="-25000">
                <a:latin typeface="Times New Roman" pitchFamily="18" charset="0"/>
              </a:rPr>
              <a:t>i</a:t>
            </a:r>
            <a:r>
              <a:rPr lang="zh-CN" altLang="zh-CN" sz="2800" b="1" baseline="-25000">
                <a:latin typeface="Times New Roman" pitchFamily="18" charset="0"/>
              </a:rPr>
              <a:t> </a:t>
            </a:r>
            <a:r>
              <a:rPr lang="zh-CN" altLang="zh-CN" sz="2800" b="1">
                <a:latin typeface="Times New Roman" pitchFamily="18" charset="0"/>
                <a:cs typeface="Times New Roman" pitchFamily="18" charset="0"/>
              </a:rPr>
              <a:t>+ </a:t>
            </a:r>
            <a:r>
              <a:rPr lang="zh-CN" altLang="zh-CN" sz="2800" b="1" i="1">
                <a:latin typeface="Times New Roman" pitchFamily="18" charset="0"/>
                <a:cs typeface="Times New Roman" pitchFamily="18" charset="0"/>
              </a:rPr>
              <a:t>y</a:t>
            </a:r>
            <a:r>
              <a:rPr lang="zh-CN" altLang="zh-CN" sz="2800" b="1">
                <a:latin typeface="Times New Roman" pitchFamily="18" charset="0"/>
                <a:cs typeface="Times New Roman" pitchFamily="18" charset="0"/>
              </a:rPr>
              <a:t>* </a:t>
            </a:r>
          </a:p>
        </p:txBody>
      </p:sp>
      <p:sp>
        <p:nvSpPr>
          <p:cNvPr id="6" name="Text Box 6"/>
          <p:cNvSpPr txBox="1">
            <a:spLocks noChangeArrowheads="1"/>
          </p:cNvSpPr>
          <p:nvPr/>
        </p:nvSpPr>
        <p:spPr bwMode="auto">
          <a:xfrm>
            <a:off x="5867400" y="5181600"/>
            <a:ext cx="1701800" cy="519113"/>
          </a:xfrm>
          <a:prstGeom prst="rect">
            <a:avLst/>
          </a:prstGeom>
          <a:noFill/>
          <a:ln w="9525">
            <a:noFill/>
            <a:miter lim="800000"/>
            <a:headEnd/>
            <a:tailEnd/>
          </a:ln>
        </p:spPr>
        <p:txBody>
          <a:bodyPr wrap="none">
            <a:spAutoFit/>
          </a:bodyPr>
          <a:lstStyle/>
          <a:p>
            <a:r>
              <a:rPr lang="zh-CN" sz="2800" b="1">
                <a:solidFill>
                  <a:srgbClr val="FF0000"/>
                </a:solidFill>
                <a:latin typeface="Times New Roman" pitchFamily="18" charset="0"/>
              </a:rPr>
              <a:t>加减交替 </a:t>
            </a:r>
          </a:p>
        </p:txBody>
      </p:sp>
      <p:sp>
        <p:nvSpPr>
          <p:cNvPr id="7" name="Text Box 7"/>
          <p:cNvSpPr txBox="1">
            <a:spLocks noChangeArrowheads="1"/>
          </p:cNvSpPr>
          <p:nvPr/>
        </p:nvSpPr>
        <p:spPr bwMode="auto">
          <a:xfrm>
            <a:off x="838200" y="1085850"/>
            <a:ext cx="4100513" cy="579438"/>
          </a:xfrm>
          <a:prstGeom prst="rect">
            <a:avLst/>
          </a:prstGeom>
          <a:noFill/>
          <a:ln w="9525">
            <a:noFill/>
            <a:miter lim="800000"/>
            <a:headEnd/>
            <a:tailEnd/>
          </a:ln>
        </p:spPr>
        <p:txBody>
          <a:bodyPr wrap="none">
            <a:spAutoFit/>
          </a:bodyPr>
          <a:lstStyle/>
          <a:p>
            <a:pPr>
              <a:buFont typeface="Arial" charset="0"/>
              <a:buChar char="•"/>
            </a:pPr>
            <a:r>
              <a:rPr lang="zh-CN" altLang="zh-CN" sz="3200" b="1" dirty="0">
                <a:solidFill>
                  <a:srgbClr val="FF0000"/>
                </a:solidFill>
                <a:latin typeface="Times New Roman" pitchFamily="18" charset="0"/>
              </a:rPr>
              <a:t> </a:t>
            </a:r>
            <a:r>
              <a:rPr lang="zh-CN" sz="3200" b="1" dirty="0">
                <a:solidFill>
                  <a:srgbClr val="FF0000"/>
                </a:solidFill>
                <a:latin typeface="Times New Roman" pitchFamily="18" charset="0"/>
              </a:rPr>
              <a:t>恢复余数法运算规则</a:t>
            </a:r>
          </a:p>
        </p:txBody>
      </p:sp>
      <p:sp>
        <p:nvSpPr>
          <p:cNvPr id="8" name="Text Box 8"/>
          <p:cNvSpPr txBox="1">
            <a:spLocks noChangeArrowheads="1"/>
          </p:cNvSpPr>
          <p:nvPr/>
        </p:nvSpPr>
        <p:spPr bwMode="auto">
          <a:xfrm>
            <a:off x="838200" y="4102100"/>
            <a:ext cx="4508500" cy="579438"/>
          </a:xfrm>
          <a:prstGeom prst="rect">
            <a:avLst/>
          </a:prstGeom>
          <a:noFill/>
          <a:ln w="9525">
            <a:noFill/>
            <a:miter lim="800000"/>
            <a:headEnd/>
            <a:tailEnd/>
          </a:ln>
        </p:spPr>
        <p:txBody>
          <a:bodyPr wrap="none">
            <a:spAutoFit/>
          </a:bodyPr>
          <a:lstStyle/>
          <a:p>
            <a:pPr>
              <a:buFont typeface="Arial" charset="0"/>
              <a:buChar char="•"/>
            </a:pPr>
            <a:r>
              <a:rPr lang="zh-CN" altLang="zh-CN" sz="3200" b="1">
                <a:solidFill>
                  <a:srgbClr val="FF0000"/>
                </a:solidFill>
                <a:latin typeface="Times New Roman" pitchFamily="18" charset="0"/>
              </a:rPr>
              <a:t> </a:t>
            </a:r>
            <a:r>
              <a:rPr lang="zh-CN" sz="3200" b="1">
                <a:solidFill>
                  <a:srgbClr val="FF0000"/>
                </a:solidFill>
                <a:latin typeface="Times New Roman" pitchFamily="18" charset="0"/>
              </a:rPr>
              <a:t>不恢复余数法运算规则</a:t>
            </a:r>
          </a:p>
        </p:txBody>
      </p:sp>
      <p:sp>
        <p:nvSpPr>
          <p:cNvPr id="9" name="Text Box 9"/>
          <p:cNvSpPr txBox="1">
            <a:spLocks noChangeArrowheads="1"/>
          </p:cNvSpPr>
          <p:nvPr/>
        </p:nvSpPr>
        <p:spPr bwMode="auto">
          <a:xfrm>
            <a:off x="1355725" y="4824413"/>
            <a:ext cx="3819525" cy="519112"/>
          </a:xfrm>
          <a:prstGeom prst="rect">
            <a:avLst/>
          </a:prstGeom>
          <a:noFill/>
          <a:ln w="9525">
            <a:noFill/>
            <a:miter lim="800000"/>
            <a:headEnd/>
            <a:tailEnd/>
          </a:ln>
        </p:spPr>
        <p:txBody>
          <a:bodyPr wrap="none">
            <a:spAutoFit/>
          </a:bodyPr>
          <a:lstStyle/>
          <a:p>
            <a:r>
              <a:rPr lang="zh-CN" sz="2800" b="1">
                <a:latin typeface="Times New Roman" pitchFamily="18" charset="0"/>
              </a:rPr>
              <a:t>上商“</a:t>
            </a:r>
            <a:r>
              <a:rPr lang="zh-CN" altLang="zh-CN" sz="2800" b="1">
                <a:latin typeface="Times New Roman" pitchFamily="18" charset="0"/>
              </a:rPr>
              <a:t>1”        2</a:t>
            </a:r>
            <a:r>
              <a:rPr lang="zh-CN" altLang="zh-CN" sz="2800" b="1" i="1">
                <a:latin typeface="Times New Roman" pitchFamily="18" charset="0"/>
              </a:rPr>
              <a:t>R</a:t>
            </a:r>
            <a:r>
              <a:rPr lang="zh-CN" altLang="zh-CN" sz="2800" b="1" i="1" baseline="-25000">
                <a:latin typeface="Times New Roman" pitchFamily="18" charset="0"/>
              </a:rPr>
              <a:t>i </a:t>
            </a:r>
            <a:r>
              <a:rPr lang="zh-CN" altLang="zh-CN" sz="2800" b="1">
                <a:latin typeface="Times New Roman" pitchFamily="18" charset="0"/>
                <a:cs typeface="Times New Roman" pitchFamily="18" charset="0"/>
              </a:rPr>
              <a:t>– </a:t>
            </a:r>
            <a:r>
              <a:rPr lang="zh-CN" altLang="zh-CN" sz="2800" b="1" i="1">
                <a:latin typeface="Times New Roman" pitchFamily="18" charset="0"/>
                <a:cs typeface="Times New Roman" pitchFamily="18" charset="0"/>
              </a:rPr>
              <a:t>y</a:t>
            </a:r>
            <a:r>
              <a:rPr lang="zh-CN" altLang="zh-CN" sz="2800" b="1">
                <a:latin typeface="Times New Roman" pitchFamily="18" charset="0"/>
                <a:cs typeface="Times New Roman" pitchFamily="18" charset="0"/>
              </a:rPr>
              <a:t>* </a:t>
            </a:r>
            <a:r>
              <a:rPr lang="zh-CN" altLang="zh-CN" sz="2800" b="1">
                <a:latin typeface="Times New Roman" pitchFamily="18" charset="0"/>
              </a:rPr>
              <a:t>     </a:t>
            </a:r>
          </a:p>
        </p:txBody>
      </p:sp>
      <p:sp>
        <p:nvSpPr>
          <p:cNvPr id="10" name="Text Box 10"/>
          <p:cNvSpPr txBox="1">
            <a:spLocks noChangeArrowheads="1"/>
          </p:cNvSpPr>
          <p:nvPr/>
        </p:nvSpPr>
        <p:spPr bwMode="auto">
          <a:xfrm>
            <a:off x="1355725" y="5500688"/>
            <a:ext cx="3400425" cy="519112"/>
          </a:xfrm>
          <a:prstGeom prst="rect">
            <a:avLst/>
          </a:prstGeom>
          <a:noFill/>
          <a:ln w="9525">
            <a:noFill/>
            <a:miter lim="800000"/>
            <a:headEnd/>
            <a:tailEnd/>
          </a:ln>
        </p:spPr>
        <p:txBody>
          <a:bodyPr wrap="none">
            <a:spAutoFit/>
          </a:bodyPr>
          <a:lstStyle/>
          <a:p>
            <a:r>
              <a:rPr lang="zh-CN" sz="2800" b="1">
                <a:latin typeface="Times New Roman" pitchFamily="18" charset="0"/>
              </a:rPr>
              <a:t>上商“</a:t>
            </a:r>
            <a:r>
              <a:rPr lang="zh-CN" altLang="zh-CN" sz="2800" b="1">
                <a:latin typeface="Times New Roman" pitchFamily="18" charset="0"/>
              </a:rPr>
              <a:t>0”        2</a:t>
            </a:r>
            <a:r>
              <a:rPr lang="zh-CN" altLang="zh-CN" sz="2800" b="1" i="1">
                <a:latin typeface="Times New Roman" pitchFamily="18" charset="0"/>
              </a:rPr>
              <a:t>R</a:t>
            </a:r>
            <a:r>
              <a:rPr lang="zh-CN" altLang="zh-CN" sz="2800" b="1" i="1" baseline="-25000">
                <a:latin typeface="Times New Roman" pitchFamily="18" charset="0"/>
              </a:rPr>
              <a:t>i </a:t>
            </a:r>
            <a:r>
              <a:rPr lang="zh-CN" altLang="zh-CN" sz="2800" b="1">
                <a:latin typeface="Times New Roman" pitchFamily="18" charset="0"/>
                <a:cs typeface="Times New Roman" pitchFamily="18" charset="0"/>
              </a:rPr>
              <a:t>+ </a:t>
            </a:r>
            <a:r>
              <a:rPr lang="zh-CN" altLang="zh-CN" sz="2800" b="1" i="1">
                <a:latin typeface="Times New Roman" pitchFamily="18" charset="0"/>
                <a:cs typeface="Times New Roman" pitchFamily="18" charset="0"/>
              </a:rPr>
              <a:t>y</a:t>
            </a:r>
            <a:r>
              <a:rPr lang="zh-CN" altLang="zh-CN" sz="2800" b="1">
                <a:latin typeface="Times New Roman" pitchFamily="18" charset="0"/>
                <a:cs typeface="Times New Roman" pitchFamily="18" charset="0"/>
              </a:rPr>
              <a:t>* </a:t>
            </a:r>
            <a:endParaRPr lang="zh-CN" altLang="zh-CN" sz="2800" b="1">
              <a:latin typeface="Times New Roman" pitchFamily="18" charset="0"/>
            </a:endParaRPr>
          </a:p>
        </p:txBody>
      </p:sp>
      <p:sp>
        <p:nvSpPr>
          <p:cNvPr id="11" name="椭圆 10"/>
          <p:cNvSpPr>
            <a:spLocks noChangeArrowheads="1"/>
          </p:cNvSpPr>
          <p:nvPr/>
        </p:nvSpPr>
        <p:spPr bwMode="auto">
          <a:xfrm>
            <a:off x="4572000" y="3205163"/>
            <a:ext cx="936625" cy="519112"/>
          </a:xfrm>
          <a:prstGeom prst="ellipse">
            <a:avLst/>
          </a:prstGeom>
          <a:noFill/>
          <a:ln w="19050" algn="ctr">
            <a:solidFill>
              <a:srgbClr val="C00000"/>
            </a:solidFill>
            <a:round/>
            <a:headEnd/>
            <a:tailEnd/>
          </a:ln>
        </p:spPr>
        <p:txBody>
          <a:bodyPr/>
          <a:lstStyle/>
          <a:p>
            <a:endParaRPr lang="zh-CN" altLang="en-US"/>
          </a:p>
        </p:txBody>
      </p:sp>
      <p:sp>
        <p:nvSpPr>
          <p:cNvPr id="12" name="椭圆 11"/>
          <p:cNvSpPr>
            <a:spLocks noChangeArrowheads="1"/>
          </p:cNvSpPr>
          <p:nvPr/>
        </p:nvSpPr>
        <p:spPr bwMode="auto">
          <a:xfrm>
            <a:off x="4191000" y="3205163"/>
            <a:ext cx="309563" cy="519112"/>
          </a:xfrm>
          <a:prstGeom prst="ellipse">
            <a:avLst/>
          </a:prstGeom>
          <a:noFill/>
          <a:ln w="19050" algn="ctr">
            <a:solidFill>
              <a:srgbClr val="C00000"/>
            </a:solidFill>
            <a:round/>
            <a:headEnd/>
            <a:tailEnd/>
          </a:ln>
        </p:spPr>
        <p:txBody>
          <a:bodyPr/>
          <a:lstStyle/>
          <a:p>
            <a:endParaRPr lang="zh-CN" altLang="en-US"/>
          </a:p>
        </p:txBody>
      </p:sp>
      <p:sp>
        <p:nvSpPr>
          <p:cNvPr id="13" name="椭圆 12"/>
          <p:cNvSpPr>
            <a:spLocks noChangeArrowheads="1"/>
          </p:cNvSpPr>
          <p:nvPr/>
        </p:nvSpPr>
        <p:spPr bwMode="auto">
          <a:xfrm>
            <a:off x="5867400" y="3213100"/>
            <a:ext cx="433388" cy="519113"/>
          </a:xfrm>
          <a:prstGeom prst="ellipse">
            <a:avLst/>
          </a:prstGeom>
          <a:noFill/>
          <a:ln w="19050" algn="ctr">
            <a:solidFill>
              <a:srgbClr val="C00000"/>
            </a:solidFill>
            <a:round/>
            <a:headEnd/>
            <a:tailEnd/>
          </a:ln>
        </p:spPr>
        <p:txBody>
          <a:bodyPr/>
          <a:lstStyle/>
          <a:p>
            <a:endParaRPr lang="zh-CN" altLang="en-US"/>
          </a:p>
        </p:txBody>
      </p:sp>
      <p:sp>
        <p:nvSpPr>
          <p:cNvPr id="14" name="TextBox 13"/>
          <p:cNvSpPr txBox="1"/>
          <p:nvPr/>
        </p:nvSpPr>
        <p:spPr>
          <a:xfrm>
            <a:off x="5572132" y="71414"/>
            <a:ext cx="2786082" cy="523220"/>
          </a:xfrm>
          <a:prstGeom prst="rect">
            <a:avLst/>
          </a:prstGeom>
          <a:noFill/>
        </p:spPr>
        <p:txBody>
          <a:bodyPr wrap="square" rtlCol="0">
            <a:spAutoFit/>
          </a:bodyPr>
          <a:lstStyle/>
          <a:p>
            <a:r>
              <a:rPr lang="en-US" altLang="zh-CN" sz="2800" b="1" dirty="0" smtClean="0">
                <a:solidFill>
                  <a:srgbClr val="FF0000"/>
                </a:solidFill>
              </a:rPr>
              <a:t>2.4</a:t>
            </a:r>
            <a:r>
              <a:rPr lang="zh-CN" altLang="en-US" sz="2800" b="1" dirty="0" smtClean="0">
                <a:solidFill>
                  <a:srgbClr val="FF0000"/>
                </a:solidFill>
              </a:rPr>
              <a:t>定点数除法</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heel(1)">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heel(1)">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heel(1)">
                                      <p:cBhvr>
                                        <p:cTn id="37" dur="1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linds(horizontal)">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1+#ppt_w/2"/>
                                          </p:val>
                                        </p:tav>
                                        <p:tav tm="100000">
                                          <p:val>
                                            <p:strVal val="#ppt_x"/>
                                          </p:val>
                                        </p:tav>
                                      </p:tavLst>
                                    </p:anim>
                                    <p:anim calcmode="lin" valueType="num">
                                      <p:cBhvr additive="base">
                                        <p:cTn id="5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P spid="8" grpId="0" autoUpdateAnimBg="0"/>
      <p:bldP spid="9" grpId="0" autoUpdateAnimBg="0"/>
      <p:bldP spid="10" grpId="0" autoUpdateAnimBg="0"/>
      <p:bldP spid="11"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2132" y="71414"/>
            <a:ext cx="2786082" cy="523220"/>
          </a:xfrm>
          <a:prstGeom prst="rect">
            <a:avLst/>
          </a:prstGeom>
          <a:noFill/>
        </p:spPr>
        <p:txBody>
          <a:bodyPr wrap="square" rtlCol="0">
            <a:spAutoFit/>
          </a:bodyPr>
          <a:lstStyle/>
          <a:p>
            <a:r>
              <a:rPr lang="en-US" altLang="zh-CN" sz="2800" b="1" dirty="0" smtClean="0">
                <a:solidFill>
                  <a:srgbClr val="FF0000"/>
                </a:solidFill>
              </a:rPr>
              <a:t>2.4</a:t>
            </a:r>
            <a:r>
              <a:rPr lang="zh-CN" altLang="en-US" sz="2800" b="1" dirty="0" smtClean="0">
                <a:solidFill>
                  <a:srgbClr val="FF0000"/>
                </a:solidFill>
              </a:rPr>
              <a:t>定点数除法</a:t>
            </a:r>
            <a:endParaRPr lang="zh-CN" altLang="en-US" sz="2800" b="1" dirty="0">
              <a:solidFill>
                <a:srgbClr val="FF0000"/>
              </a:solidFill>
            </a:endParaRPr>
          </a:p>
        </p:txBody>
      </p:sp>
      <p:sp>
        <p:nvSpPr>
          <p:cNvPr id="3" name="矩形 2"/>
          <p:cNvSpPr/>
          <p:nvPr/>
        </p:nvSpPr>
        <p:spPr>
          <a:xfrm>
            <a:off x="571472" y="642918"/>
            <a:ext cx="2561920" cy="584775"/>
          </a:xfrm>
          <a:prstGeom prst="rect">
            <a:avLst/>
          </a:prstGeom>
        </p:spPr>
        <p:txBody>
          <a:bodyPr wrap="none">
            <a:spAutoFit/>
          </a:bodyPr>
          <a:lstStyle/>
          <a:p>
            <a:r>
              <a:rPr lang="en-US" altLang="zh-CN" sz="3200" b="1" dirty="0" smtClean="0">
                <a:solidFill>
                  <a:srgbClr val="151B93"/>
                </a:solidFill>
                <a:latin typeface="Calibri" pitchFamily="34" charset="0"/>
              </a:rPr>
              <a:t>3.</a:t>
            </a:r>
            <a:r>
              <a:rPr lang="zh-CN" altLang="en-US" sz="3200" b="1" dirty="0" smtClean="0">
                <a:solidFill>
                  <a:srgbClr val="151B93"/>
                </a:solidFill>
                <a:latin typeface="Calibri" pitchFamily="34" charset="0"/>
              </a:rPr>
              <a:t>并行除法器</a:t>
            </a:r>
          </a:p>
        </p:txBody>
      </p:sp>
      <p:sp>
        <p:nvSpPr>
          <p:cNvPr id="4" name="Text Box 4"/>
          <p:cNvSpPr txBox="1">
            <a:spLocks noChangeArrowheads="1"/>
          </p:cNvSpPr>
          <p:nvPr/>
        </p:nvSpPr>
        <p:spPr bwMode="auto">
          <a:xfrm>
            <a:off x="571472" y="1285860"/>
            <a:ext cx="4786346" cy="3416320"/>
          </a:xfrm>
          <a:prstGeom prst="rect">
            <a:avLst/>
          </a:prstGeom>
          <a:noFill/>
          <a:ln w="12700" cap="sq">
            <a:noFill/>
            <a:miter lim="800000"/>
            <a:headEnd type="none" w="sm" len="sm"/>
            <a:tailEnd type="none" w="sm" len="sm"/>
          </a:ln>
        </p:spPr>
        <p:txBody>
          <a:bodyPr wrap="square">
            <a:spAutoFit/>
          </a:bodyPr>
          <a:lstStyle/>
          <a:p>
            <a:pPr>
              <a:lnSpc>
                <a:spcPct val="150000"/>
              </a:lnSpc>
            </a:pPr>
            <a:r>
              <a:rPr lang="zh-CN" altLang="en-US" sz="2400" b="1" dirty="0" smtClean="0">
                <a:latin typeface="华文宋体" pitchFamily="2" charset="-122"/>
                <a:ea typeface="华文宋体" pitchFamily="2" charset="-122"/>
              </a:rPr>
              <a:t>不</a:t>
            </a:r>
            <a:r>
              <a:rPr lang="zh-CN" altLang="en-US" sz="2400" b="1" dirty="0">
                <a:latin typeface="华文宋体" pitchFamily="2" charset="-122"/>
                <a:ea typeface="华文宋体" pitchFamily="2" charset="-122"/>
              </a:rPr>
              <a:t>恢复余数的阵列</a:t>
            </a:r>
            <a:r>
              <a:rPr lang="zh-CN" altLang="en-US" sz="2400" b="1" dirty="0" smtClean="0">
                <a:latin typeface="华文宋体" pitchFamily="2" charset="-122"/>
                <a:ea typeface="华文宋体" pitchFamily="2" charset="-122"/>
              </a:rPr>
              <a:t>除法器</a:t>
            </a:r>
            <a:r>
              <a:rPr lang="zh-CN" altLang="en-US" sz="2400" dirty="0">
                <a:latin typeface="华文宋体" pitchFamily="2" charset="-122"/>
                <a:ea typeface="华文宋体" pitchFamily="2" charset="-122"/>
              </a:rPr>
              <a:t/>
            </a:r>
            <a:br>
              <a:rPr lang="zh-CN" altLang="en-US" sz="2400" dirty="0">
                <a:latin typeface="华文宋体" pitchFamily="2" charset="-122"/>
                <a:ea typeface="华文宋体" pitchFamily="2" charset="-122"/>
              </a:rPr>
            </a:br>
            <a:r>
              <a:rPr lang="zh-CN" altLang="en-US" sz="2400" b="1" dirty="0">
                <a:solidFill>
                  <a:srgbClr val="FF0000"/>
                </a:solidFill>
                <a:latin typeface="华文宋体" pitchFamily="2" charset="-122"/>
                <a:ea typeface="华文宋体" pitchFamily="2" charset="-122"/>
              </a:rPr>
              <a:t>被除数</a:t>
            </a:r>
            <a:r>
              <a:rPr lang="zh-CN" altLang="en-US" sz="2400" dirty="0">
                <a:latin typeface="华文宋体" pitchFamily="2" charset="-122"/>
                <a:ea typeface="华文宋体" pitchFamily="2" charset="-122"/>
              </a:rPr>
              <a:t> </a:t>
            </a:r>
            <a:r>
              <a:rPr lang="en-US" altLang="zh-CN" sz="2400" dirty="0" smtClean="0">
                <a:latin typeface="华文宋体" pitchFamily="2" charset="-122"/>
                <a:ea typeface="华文宋体" pitchFamily="2" charset="-122"/>
              </a:rPr>
              <a:t>x=0.x</a:t>
            </a:r>
            <a:r>
              <a:rPr lang="en-US" altLang="zh-CN" sz="2400" baseline="-25000" dirty="0" smtClean="0">
                <a:latin typeface="华文宋体" pitchFamily="2" charset="-122"/>
                <a:ea typeface="华文宋体" pitchFamily="2" charset="-122"/>
              </a:rPr>
              <a:t>6</a:t>
            </a:r>
            <a:r>
              <a:rPr lang="en-US" altLang="zh-CN" sz="2400" dirty="0" smtClean="0">
                <a:latin typeface="华文宋体" pitchFamily="2" charset="-122"/>
                <a:ea typeface="华文宋体" pitchFamily="2" charset="-122"/>
              </a:rPr>
              <a:t>x</a:t>
            </a:r>
            <a:r>
              <a:rPr lang="en-US" altLang="zh-CN" sz="2400" baseline="-25000" dirty="0" smtClean="0">
                <a:latin typeface="华文宋体" pitchFamily="2" charset="-122"/>
                <a:ea typeface="华文宋体" pitchFamily="2" charset="-122"/>
              </a:rPr>
              <a:t>5</a:t>
            </a:r>
            <a:r>
              <a:rPr lang="en-US" altLang="zh-CN" sz="2400" dirty="0" smtClean="0">
                <a:latin typeface="华文宋体" pitchFamily="2" charset="-122"/>
                <a:ea typeface="华文宋体" pitchFamily="2" charset="-122"/>
              </a:rPr>
              <a:t>x</a:t>
            </a:r>
            <a:r>
              <a:rPr lang="en-US" altLang="zh-CN" sz="2400" baseline="-25000" dirty="0" smtClean="0">
                <a:latin typeface="华文宋体" pitchFamily="2" charset="-122"/>
                <a:ea typeface="华文宋体" pitchFamily="2" charset="-122"/>
              </a:rPr>
              <a:t>4</a:t>
            </a:r>
            <a:r>
              <a:rPr lang="en-US" altLang="zh-CN" sz="2400" dirty="0" smtClean="0">
                <a:latin typeface="华文宋体" pitchFamily="2" charset="-122"/>
                <a:ea typeface="华文宋体" pitchFamily="2" charset="-122"/>
              </a:rPr>
              <a:t>x</a:t>
            </a:r>
            <a:r>
              <a:rPr lang="en-US" altLang="zh-CN" sz="2400" baseline="-25000" dirty="0" smtClean="0">
                <a:latin typeface="华文宋体" pitchFamily="2" charset="-122"/>
                <a:ea typeface="华文宋体" pitchFamily="2" charset="-122"/>
              </a:rPr>
              <a:t>3</a:t>
            </a:r>
            <a:r>
              <a:rPr lang="en-US" altLang="zh-CN" sz="2400" dirty="0" smtClean="0">
                <a:latin typeface="华文宋体" pitchFamily="2" charset="-122"/>
                <a:ea typeface="华文宋体" pitchFamily="2" charset="-122"/>
              </a:rPr>
              <a:t>x</a:t>
            </a:r>
            <a:r>
              <a:rPr lang="en-US" altLang="zh-CN" sz="2400" baseline="-25000" dirty="0" smtClean="0">
                <a:latin typeface="华文宋体" pitchFamily="2" charset="-122"/>
                <a:ea typeface="华文宋体" pitchFamily="2" charset="-122"/>
              </a:rPr>
              <a:t>2</a:t>
            </a:r>
            <a:r>
              <a:rPr lang="en-US" altLang="zh-CN" sz="2400" dirty="0" smtClean="0">
                <a:latin typeface="华文宋体" pitchFamily="2" charset="-122"/>
                <a:ea typeface="华文宋体" pitchFamily="2" charset="-122"/>
              </a:rPr>
              <a:t>x</a:t>
            </a:r>
            <a:r>
              <a:rPr lang="en-US" altLang="zh-CN" sz="2400" baseline="-25000" dirty="0" smtClean="0">
                <a:latin typeface="华文宋体" pitchFamily="2" charset="-122"/>
                <a:ea typeface="华文宋体" pitchFamily="2" charset="-122"/>
              </a:rPr>
              <a:t>1</a:t>
            </a:r>
            <a:r>
              <a:rPr lang="en-US" altLang="zh-CN" sz="2400" dirty="0" smtClean="0">
                <a:latin typeface="华文宋体" pitchFamily="2" charset="-122"/>
                <a:ea typeface="华文宋体" pitchFamily="2" charset="-122"/>
              </a:rPr>
              <a:t>(</a:t>
            </a:r>
            <a:r>
              <a:rPr lang="zh-CN" altLang="en-US" sz="2400" dirty="0">
                <a:latin typeface="华文宋体" pitchFamily="2" charset="-122"/>
                <a:ea typeface="华文宋体" pitchFamily="2" charset="-122"/>
              </a:rPr>
              <a:t>双倍长</a:t>
            </a:r>
            <a:r>
              <a:rPr lang="en-US" altLang="zh-CN" sz="2400" dirty="0">
                <a:latin typeface="华文宋体" pitchFamily="2" charset="-122"/>
                <a:ea typeface="华文宋体" pitchFamily="2" charset="-122"/>
              </a:rPr>
              <a:t>)</a:t>
            </a:r>
            <a:br>
              <a:rPr lang="en-US" altLang="zh-CN" sz="2400" dirty="0">
                <a:latin typeface="华文宋体" pitchFamily="2" charset="-122"/>
                <a:ea typeface="华文宋体" pitchFamily="2" charset="-122"/>
              </a:rPr>
            </a:br>
            <a:r>
              <a:rPr lang="zh-CN" altLang="en-US" sz="2400" b="1" dirty="0">
                <a:solidFill>
                  <a:srgbClr val="FF0000"/>
                </a:solidFill>
                <a:latin typeface="华文宋体" pitchFamily="2" charset="-122"/>
                <a:ea typeface="华文宋体" pitchFamily="2" charset="-122"/>
              </a:rPr>
              <a:t>除数</a:t>
            </a:r>
            <a:r>
              <a:rPr lang="zh-CN" altLang="en-US" sz="2400" dirty="0">
                <a:latin typeface="华文宋体" pitchFamily="2" charset="-122"/>
                <a:ea typeface="华文宋体" pitchFamily="2" charset="-122"/>
              </a:rPr>
              <a:t>　 </a:t>
            </a:r>
            <a:r>
              <a:rPr lang="en-US" altLang="zh-CN" sz="2400" dirty="0">
                <a:latin typeface="华文宋体" pitchFamily="2" charset="-122"/>
                <a:ea typeface="华文宋体" pitchFamily="2" charset="-122"/>
              </a:rPr>
              <a:t>y=0.y</a:t>
            </a:r>
            <a:r>
              <a:rPr lang="en-US" altLang="zh-CN" sz="2400" baseline="-25000" dirty="0">
                <a:latin typeface="华文宋体" pitchFamily="2" charset="-122"/>
                <a:ea typeface="华文宋体" pitchFamily="2" charset="-122"/>
              </a:rPr>
              <a:t>3</a:t>
            </a:r>
            <a:r>
              <a:rPr lang="en-US" altLang="zh-CN" sz="2400" dirty="0">
                <a:latin typeface="华文宋体" pitchFamily="2" charset="-122"/>
                <a:ea typeface="华文宋体" pitchFamily="2" charset="-122"/>
              </a:rPr>
              <a:t>y</a:t>
            </a:r>
            <a:r>
              <a:rPr lang="en-US" altLang="zh-CN" sz="2400" baseline="-25000" dirty="0">
                <a:latin typeface="华文宋体" pitchFamily="2" charset="-122"/>
                <a:ea typeface="华文宋体" pitchFamily="2" charset="-122"/>
              </a:rPr>
              <a:t>2</a:t>
            </a:r>
            <a:r>
              <a:rPr lang="en-US" altLang="zh-CN" sz="2400" dirty="0">
                <a:latin typeface="华文宋体" pitchFamily="2" charset="-122"/>
                <a:ea typeface="华文宋体" pitchFamily="2" charset="-122"/>
              </a:rPr>
              <a:t>y</a:t>
            </a:r>
            <a:r>
              <a:rPr lang="en-US" altLang="zh-CN" sz="2400" baseline="-25000" dirty="0">
                <a:latin typeface="华文宋体" pitchFamily="2" charset="-122"/>
                <a:ea typeface="华文宋体" pitchFamily="2" charset="-122"/>
              </a:rPr>
              <a:t>1</a:t>
            </a:r>
            <a:r>
              <a:rPr lang="zh-CN" altLang="en-US" sz="2400" dirty="0">
                <a:latin typeface="华文宋体" pitchFamily="2" charset="-122"/>
                <a:ea typeface="华文宋体" pitchFamily="2" charset="-122"/>
              </a:rPr>
              <a:t/>
            </a:r>
            <a:br>
              <a:rPr lang="zh-CN" altLang="en-US" sz="2400" dirty="0">
                <a:latin typeface="华文宋体" pitchFamily="2" charset="-122"/>
                <a:ea typeface="华文宋体" pitchFamily="2" charset="-122"/>
              </a:rPr>
            </a:br>
            <a:r>
              <a:rPr lang="zh-CN" altLang="en-US" sz="2400" b="1" dirty="0">
                <a:solidFill>
                  <a:srgbClr val="FF0000"/>
                </a:solidFill>
                <a:latin typeface="华文宋体" pitchFamily="2" charset="-122"/>
                <a:ea typeface="华文宋体" pitchFamily="2" charset="-122"/>
              </a:rPr>
              <a:t>商数</a:t>
            </a:r>
            <a:r>
              <a:rPr lang="zh-CN" altLang="en-US" sz="2400" dirty="0">
                <a:latin typeface="华文宋体" pitchFamily="2" charset="-122"/>
                <a:ea typeface="华文宋体" pitchFamily="2" charset="-122"/>
              </a:rPr>
              <a:t>　 </a:t>
            </a:r>
            <a:r>
              <a:rPr lang="en-US" altLang="zh-CN" sz="2400" dirty="0">
                <a:latin typeface="华文宋体" pitchFamily="2" charset="-122"/>
                <a:ea typeface="华文宋体" pitchFamily="2" charset="-122"/>
              </a:rPr>
              <a:t>q=0.q</a:t>
            </a:r>
            <a:r>
              <a:rPr lang="en-US" altLang="zh-CN" sz="2400" baseline="-25000" dirty="0">
                <a:latin typeface="华文宋体" pitchFamily="2" charset="-122"/>
                <a:ea typeface="华文宋体" pitchFamily="2" charset="-122"/>
              </a:rPr>
              <a:t>3</a:t>
            </a:r>
            <a:r>
              <a:rPr lang="en-US" altLang="zh-CN" sz="2400" dirty="0">
                <a:latin typeface="华文宋体" pitchFamily="2" charset="-122"/>
                <a:ea typeface="华文宋体" pitchFamily="2" charset="-122"/>
              </a:rPr>
              <a:t>q</a:t>
            </a:r>
            <a:r>
              <a:rPr lang="en-US" altLang="zh-CN" sz="2400" baseline="-25000" dirty="0">
                <a:latin typeface="华文宋体" pitchFamily="2" charset="-122"/>
                <a:ea typeface="华文宋体" pitchFamily="2" charset="-122"/>
              </a:rPr>
              <a:t>2</a:t>
            </a:r>
            <a:r>
              <a:rPr lang="en-US" altLang="zh-CN" sz="2400" dirty="0">
                <a:latin typeface="华文宋体" pitchFamily="2" charset="-122"/>
                <a:ea typeface="华文宋体" pitchFamily="2" charset="-122"/>
              </a:rPr>
              <a:t>q</a:t>
            </a:r>
            <a:r>
              <a:rPr lang="en-US" altLang="zh-CN" sz="2400" baseline="-25000" dirty="0">
                <a:latin typeface="华文宋体" pitchFamily="2" charset="-122"/>
                <a:ea typeface="华文宋体" pitchFamily="2" charset="-122"/>
              </a:rPr>
              <a:t>1</a:t>
            </a:r>
            <a:r>
              <a:rPr lang="zh-CN" altLang="en-US" sz="2400" dirty="0">
                <a:latin typeface="华文宋体" pitchFamily="2" charset="-122"/>
                <a:ea typeface="华文宋体" pitchFamily="2" charset="-122"/>
              </a:rPr>
              <a:t/>
            </a:r>
            <a:br>
              <a:rPr lang="zh-CN" altLang="en-US" sz="2400" dirty="0">
                <a:latin typeface="华文宋体" pitchFamily="2" charset="-122"/>
                <a:ea typeface="华文宋体" pitchFamily="2" charset="-122"/>
              </a:rPr>
            </a:br>
            <a:r>
              <a:rPr lang="zh-CN" altLang="en-US" sz="2400" b="1" dirty="0">
                <a:solidFill>
                  <a:srgbClr val="FF0000"/>
                </a:solidFill>
                <a:latin typeface="华文宋体" pitchFamily="2" charset="-122"/>
                <a:ea typeface="华文宋体" pitchFamily="2" charset="-122"/>
              </a:rPr>
              <a:t>余数</a:t>
            </a:r>
            <a:r>
              <a:rPr lang="zh-CN" altLang="en-US" sz="2400" dirty="0">
                <a:latin typeface="华文宋体" pitchFamily="2" charset="-122"/>
                <a:ea typeface="华文宋体" pitchFamily="2" charset="-122"/>
              </a:rPr>
              <a:t>　 </a:t>
            </a:r>
            <a:r>
              <a:rPr lang="en-US" altLang="zh-CN" sz="2400" dirty="0">
                <a:latin typeface="华文宋体" pitchFamily="2" charset="-122"/>
                <a:ea typeface="华文宋体" pitchFamily="2" charset="-122"/>
              </a:rPr>
              <a:t>r=0.00r</a:t>
            </a:r>
            <a:r>
              <a:rPr lang="en-US" altLang="zh-CN" sz="2400" baseline="-25000" dirty="0">
                <a:latin typeface="华文宋体" pitchFamily="2" charset="-122"/>
                <a:ea typeface="华文宋体" pitchFamily="2" charset="-122"/>
              </a:rPr>
              <a:t>6</a:t>
            </a:r>
            <a:r>
              <a:rPr lang="en-US" altLang="zh-CN" sz="2400" dirty="0">
                <a:latin typeface="华文宋体" pitchFamily="2" charset="-122"/>
                <a:ea typeface="华文宋体" pitchFamily="2" charset="-122"/>
              </a:rPr>
              <a:t>r</a:t>
            </a:r>
            <a:r>
              <a:rPr lang="en-US" altLang="zh-CN" sz="2400" baseline="-25000" dirty="0">
                <a:latin typeface="华文宋体" pitchFamily="2" charset="-122"/>
                <a:ea typeface="华文宋体" pitchFamily="2" charset="-122"/>
              </a:rPr>
              <a:t>5</a:t>
            </a:r>
            <a:r>
              <a:rPr lang="en-US" altLang="zh-CN" sz="2400" dirty="0">
                <a:latin typeface="华文宋体" pitchFamily="2" charset="-122"/>
                <a:ea typeface="华文宋体" pitchFamily="2" charset="-122"/>
              </a:rPr>
              <a:t>r</a:t>
            </a:r>
            <a:r>
              <a:rPr lang="en-US" altLang="zh-CN" sz="2400" baseline="-25000" dirty="0">
                <a:latin typeface="华文宋体" pitchFamily="2" charset="-122"/>
                <a:ea typeface="华文宋体" pitchFamily="2" charset="-122"/>
              </a:rPr>
              <a:t>4</a:t>
            </a:r>
            <a:r>
              <a:rPr lang="en-US" altLang="zh-CN" sz="2400" dirty="0">
                <a:latin typeface="华文宋体" pitchFamily="2" charset="-122"/>
                <a:ea typeface="华文宋体" pitchFamily="2" charset="-122"/>
              </a:rPr>
              <a:t>r</a:t>
            </a:r>
            <a:r>
              <a:rPr lang="en-US" altLang="zh-CN" sz="2400" baseline="-25000" dirty="0">
                <a:latin typeface="华文宋体" pitchFamily="2" charset="-122"/>
                <a:ea typeface="华文宋体" pitchFamily="2" charset="-122"/>
              </a:rPr>
              <a:t>3</a:t>
            </a:r>
            <a:r>
              <a:rPr lang="zh-CN" altLang="en-US" sz="2400" dirty="0">
                <a:latin typeface="华文宋体" pitchFamily="2" charset="-122"/>
                <a:ea typeface="华文宋体" pitchFamily="2" charset="-122"/>
              </a:rPr>
              <a:t/>
            </a:r>
            <a:br>
              <a:rPr lang="zh-CN" altLang="en-US" sz="2400" dirty="0">
                <a:latin typeface="华文宋体" pitchFamily="2" charset="-122"/>
                <a:ea typeface="华文宋体" pitchFamily="2" charset="-122"/>
              </a:rPr>
            </a:br>
            <a:r>
              <a:rPr lang="zh-CN" altLang="en-US" sz="2400" b="1" dirty="0" smtClean="0">
                <a:solidFill>
                  <a:srgbClr val="FF0000"/>
                </a:solidFill>
                <a:latin typeface="华文宋体" pitchFamily="2" charset="-122"/>
                <a:ea typeface="华文宋体" pitchFamily="2" charset="-122"/>
              </a:rPr>
              <a:t>除数</a:t>
            </a:r>
            <a:r>
              <a:rPr lang="zh-CN" altLang="en-US" sz="2400" b="1" dirty="0">
                <a:solidFill>
                  <a:srgbClr val="FF0000"/>
                </a:solidFill>
                <a:latin typeface="华文宋体" pitchFamily="2" charset="-122"/>
                <a:ea typeface="华文宋体" pitchFamily="2" charset="-122"/>
              </a:rPr>
              <a:t>右移 </a:t>
            </a:r>
            <a:endParaRPr lang="en-US" altLang="zh-CN" sz="2400" b="1" baseline="-25000" dirty="0">
              <a:solidFill>
                <a:srgbClr val="FF0000"/>
              </a:solidFill>
              <a:latin typeface="华文宋体" pitchFamily="2" charset="-122"/>
              <a:ea typeface="华文宋体" pitchFamily="2" charset="-122"/>
            </a:endParaRPr>
          </a:p>
        </p:txBody>
      </p:sp>
      <p:pic>
        <p:nvPicPr>
          <p:cNvPr id="5" name="Picture 7"/>
          <p:cNvPicPr>
            <a:picLocks noChangeAspect="1" noChangeArrowheads="1"/>
          </p:cNvPicPr>
          <p:nvPr/>
        </p:nvPicPr>
        <p:blipFill>
          <a:blip r:embed="rId2"/>
          <a:srcRect/>
          <a:stretch>
            <a:fillRect/>
          </a:stretch>
        </p:blipFill>
        <p:spPr bwMode="auto">
          <a:xfrm>
            <a:off x="3786182" y="2714620"/>
            <a:ext cx="5108575" cy="33893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2132" y="71414"/>
            <a:ext cx="2786082" cy="523220"/>
          </a:xfrm>
          <a:prstGeom prst="rect">
            <a:avLst/>
          </a:prstGeom>
          <a:noFill/>
        </p:spPr>
        <p:txBody>
          <a:bodyPr wrap="square" rtlCol="0">
            <a:spAutoFit/>
          </a:bodyPr>
          <a:lstStyle/>
          <a:p>
            <a:r>
              <a:rPr lang="en-US" altLang="zh-CN" sz="2800" b="1" dirty="0" smtClean="0">
                <a:solidFill>
                  <a:srgbClr val="FF0000"/>
                </a:solidFill>
              </a:rPr>
              <a:t>2.4</a:t>
            </a:r>
            <a:r>
              <a:rPr lang="zh-CN" altLang="en-US" sz="2800" b="1" dirty="0" smtClean="0">
                <a:solidFill>
                  <a:srgbClr val="FF0000"/>
                </a:solidFill>
              </a:rPr>
              <a:t>定点数除法</a:t>
            </a:r>
            <a:endParaRPr lang="zh-CN" altLang="en-US" sz="2800" b="1" dirty="0">
              <a:solidFill>
                <a:srgbClr val="FF0000"/>
              </a:solidFill>
            </a:endParaRPr>
          </a:p>
        </p:txBody>
      </p:sp>
      <p:sp>
        <p:nvSpPr>
          <p:cNvPr id="3" name="矩形 2"/>
          <p:cNvSpPr/>
          <p:nvPr/>
        </p:nvSpPr>
        <p:spPr>
          <a:xfrm>
            <a:off x="571472" y="642918"/>
            <a:ext cx="2561920" cy="584775"/>
          </a:xfrm>
          <a:prstGeom prst="rect">
            <a:avLst/>
          </a:prstGeom>
        </p:spPr>
        <p:txBody>
          <a:bodyPr wrap="none">
            <a:spAutoFit/>
          </a:bodyPr>
          <a:lstStyle/>
          <a:p>
            <a:r>
              <a:rPr lang="en-US" altLang="zh-CN" sz="3200" b="1" dirty="0" smtClean="0">
                <a:solidFill>
                  <a:srgbClr val="151B93"/>
                </a:solidFill>
                <a:latin typeface="Calibri" pitchFamily="34" charset="0"/>
              </a:rPr>
              <a:t>3.</a:t>
            </a:r>
            <a:r>
              <a:rPr lang="zh-CN" altLang="en-US" sz="3200" b="1" dirty="0" smtClean="0">
                <a:solidFill>
                  <a:srgbClr val="151B93"/>
                </a:solidFill>
                <a:latin typeface="Calibri" pitchFamily="34" charset="0"/>
              </a:rPr>
              <a:t>并行除法器</a:t>
            </a:r>
          </a:p>
        </p:txBody>
      </p:sp>
      <p:sp>
        <p:nvSpPr>
          <p:cNvPr id="4" name="Rectangle 3"/>
          <p:cNvSpPr txBox="1">
            <a:spLocks noChangeArrowheads="1"/>
          </p:cNvSpPr>
          <p:nvPr/>
        </p:nvSpPr>
        <p:spPr>
          <a:xfrm>
            <a:off x="457200" y="1214422"/>
            <a:ext cx="8229600" cy="5429288"/>
          </a:xfrm>
          <a:prstGeom prst="rect">
            <a:avLst/>
          </a:prstGeom>
        </p:spPr>
        <p:txBody>
          <a:bodyPr/>
          <a:lstStyle/>
          <a:p>
            <a:pPr marL="342900" marR="0" lvl="0" indent="-342900" algn="l" defTabSz="914400" rtl="0" eaLnBrk="1" fontAlgn="base" latinLnBrk="0" hangingPunct="1">
              <a:spcBef>
                <a:spcPct val="20000"/>
              </a:spcBef>
              <a:spcAft>
                <a:spcPct val="0"/>
              </a:spcAft>
              <a:buClrTx/>
              <a:buSzTx/>
              <a:buFont typeface="Wingdings"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000" b="1" i="0" u="none" strike="noStrike" kern="1200" cap="none" spc="0" normalizeH="0" baseline="0" noProof="0" dirty="0" smtClean="0">
                <a:ln>
                  <a:noFill/>
                </a:ln>
                <a:solidFill>
                  <a:schemeClr val="tx1"/>
                </a:solidFill>
                <a:effectLst/>
                <a:uLnTx/>
                <a:uFillTx/>
                <a:latin typeface="+mn-lt"/>
                <a:ea typeface="+mn-ea"/>
                <a:cs typeface="+mn-cs"/>
              </a:rPr>
              <a:t>例</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000" b="0" i="1" u="none" strike="noStrike" kern="1200" cap="none" spc="0" normalizeH="0" baseline="0" noProof="0" dirty="0" smtClean="0">
                <a:ln>
                  <a:noFill/>
                </a:ln>
                <a:solidFill>
                  <a:schemeClr val="tx1"/>
                </a:solidFill>
                <a:effectLst/>
                <a:uLnTx/>
                <a:uFillTx/>
                <a:latin typeface="+mn-lt"/>
                <a:ea typeface="+mn-ea"/>
                <a:cs typeface="+mn-cs"/>
              </a:rPr>
              <a:t>ｘ</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0.101001, </a:t>
            </a:r>
            <a:r>
              <a:rPr kumimoji="0" lang="zh-CN" altLang="en-US" sz="2000" b="0" i="1" u="none" strike="noStrike" kern="1200" cap="none" spc="0" normalizeH="0" baseline="0" noProof="0" dirty="0" smtClean="0">
                <a:ln>
                  <a:noFill/>
                </a:ln>
                <a:solidFill>
                  <a:schemeClr val="tx1"/>
                </a:solidFill>
                <a:effectLst/>
                <a:uLnTx/>
                <a:uFillTx/>
                <a:latin typeface="+mn-lt"/>
                <a:ea typeface="+mn-ea"/>
                <a:cs typeface="+mn-cs"/>
              </a:rPr>
              <a:t>ｙ</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0.111, </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求</a:t>
            </a:r>
            <a:r>
              <a:rPr kumimoji="0" lang="zh-CN" altLang="en-US" sz="2000" b="0" i="1" u="none" strike="noStrike" kern="1200" cap="none" spc="0" normalizeH="0" baseline="0" noProof="0" dirty="0" smtClean="0">
                <a:ln>
                  <a:noFill/>
                </a:ln>
                <a:solidFill>
                  <a:schemeClr val="tx1"/>
                </a:solidFill>
                <a:effectLst/>
                <a:uLnTx/>
                <a:uFillTx/>
                <a:latin typeface="+mn-lt"/>
                <a:ea typeface="+mn-ea"/>
                <a:cs typeface="+mn-cs"/>
              </a:rPr>
              <a:t>ｘ</a:t>
            </a:r>
            <a:r>
              <a:rPr kumimoji="0" lang="en-US" altLang="zh-CN" sz="2000" b="0" i="1"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000" b="0" i="1" u="none" strike="noStrike" kern="1200" cap="none" spc="0" normalizeH="0" baseline="0" noProof="0" dirty="0" smtClean="0">
                <a:ln>
                  <a:noFill/>
                </a:ln>
                <a:solidFill>
                  <a:schemeClr val="tx1"/>
                </a:solidFill>
                <a:effectLst/>
                <a:uLnTx/>
                <a:uFillTx/>
                <a:latin typeface="+mn-lt"/>
                <a:ea typeface="+mn-ea"/>
                <a:cs typeface="+mn-cs"/>
              </a:rPr>
              <a:t>ｙ</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spcBef>
                <a:spcPct val="20000"/>
              </a:spcBef>
              <a:spcAft>
                <a:spcPct val="0"/>
              </a:spcAft>
              <a:buClrTx/>
              <a:buSzTx/>
              <a:buFont typeface="Wingdings"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000" b="1" i="0" u="none" strike="noStrike" kern="1200" cap="none" spc="0" normalizeH="0" baseline="0" noProof="0" dirty="0" smtClean="0">
                <a:ln>
                  <a:noFill/>
                </a:ln>
                <a:solidFill>
                  <a:schemeClr val="tx1"/>
                </a:solidFill>
                <a:effectLst/>
                <a:uLnTx/>
                <a:uFillTx/>
                <a:latin typeface="+mn-lt"/>
                <a:ea typeface="+mn-ea"/>
                <a:cs typeface="+mn-cs"/>
              </a:rPr>
              <a:t>解</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zh-CN" sz="2000" b="1" i="0" u="none" strike="noStrike" kern="1200" cap="none" spc="0" normalizeH="0" baseline="0" noProof="0" dirty="0" smtClean="0">
                <a:ln>
                  <a:noFill/>
                </a:ln>
                <a:solidFill>
                  <a:schemeClr val="tx1"/>
                </a:solidFill>
                <a:effectLst/>
                <a:uLnTx/>
                <a:uFillTx/>
                <a:latin typeface="+mn-lt"/>
                <a:ea typeface="+mn-ea"/>
                <a:cs typeface="+mn-cs"/>
              </a:rPr>
              <a:t> [x]</a:t>
            </a:r>
            <a:r>
              <a:rPr kumimoji="0" lang="zh-CN" sz="2000" b="1" i="0" u="none" strike="noStrike" kern="1200" cap="none" spc="0" normalizeH="0" baseline="-25000" noProof="0" dirty="0" smtClean="0">
                <a:ln>
                  <a:noFill/>
                </a:ln>
                <a:solidFill>
                  <a:schemeClr val="tx1"/>
                </a:solidFill>
                <a:effectLst/>
                <a:uLnTx/>
                <a:uFillTx/>
                <a:latin typeface="+mn-lt"/>
                <a:ea typeface="+mn-ea"/>
                <a:cs typeface="+mn-cs"/>
              </a:rPr>
              <a:t>补</a:t>
            </a:r>
            <a:r>
              <a:rPr kumimoji="0" lang="zh-CN" altLang="zh-CN" sz="20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zh-CN" sz="2000" b="1" i="0" u="none" strike="noStrike" kern="1200" cap="none" spc="0" normalizeH="0" baseline="0" noProof="0" dirty="0" smtClean="0">
                <a:ln>
                  <a:noFill/>
                </a:ln>
                <a:solidFill>
                  <a:srgbClr val="FF0000"/>
                </a:solidFill>
                <a:effectLst/>
                <a:uLnTx/>
                <a:uFillTx/>
                <a:latin typeface="+mn-lt"/>
                <a:ea typeface="+mn-ea"/>
                <a:cs typeface="+mn-cs"/>
              </a:rPr>
              <a:t>0</a:t>
            </a:r>
            <a:r>
              <a:rPr kumimoji="0" lang="zh-CN" altLang="zh-CN" sz="2000" b="1" i="0" u="none" strike="noStrike" kern="1200" cap="none" spc="0" normalizeH="0" baseline="0" noProof="0" dirty="0" smtClean="0">
                <a:ln>
                  <a:noFill/>
                </a:ln>
                <a:solidFill>
                  <a:schemeClr val="tx1"/>
                </a:solidFill>
                <a:effectLst/>
                <a:uLnTx/>
                <a:uFillTx/>
                <a:latin typeface="+mn-lt"/>
                <a:ea typeface="+mn-ea"/>
                <a:cs typeface="+mn-cs"/>
              </a:rPr>
              <a:t>.101001 , [y]</a:t>
            </a:r>
            <a:r>
              <a:rPr kumimoji="0" lang="zh-CN" sz="2000" b="1" i="0" u="none" strike="noStrike" kern="1200" cap="none" spc="0" normalizeH="0" baseline="-25000" noProof="0" dirty="0" smtClean="0">
                <a:ln>
                  <a:noFill/>
                </a:ln>
                <a:solidFill>
                  <a:schemeClr val="tx1"/>
                </a:solidFill>
                <a:effectLst/>
                <a:uLnTx/>
                <a:uFillTx/>
                <a:latin typeface="+mn-lt"/>
                <a:ea typeface="+mn-ea"/>
                <a:cs typeface="+mn-cs"/>
              </a:rPr>
              <a:t>补</a:t>
            </a:r>
            <a:r>
              <a:rPr kumimoji="0" lang="zh-CN" altLang="zh-CN" sz="20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zh-CN" sz="2000" b="1" i="0" u="none" strike="noStrike" kern="1200" cap="none" spc="0" normalizeH="0" baseline="0" noProof="0" dirty="0" smtClean="0">
                <a:ln>
                  <a:noFill/>
                </a:ln>
                <a:solidFill>
                  <a:srgbClr val="FF0000"/>
                </a:solidFill>
                <a:effectLst/>
                <a:uLnTx/>
                <a:uFillTx/>
                <a:latin typeface="+mn-lt"/>
                <a:ea typeface="+mn-ea"/>
                <a:cs typeface="+mn-cs"/>
              </a:rPr>
              <a:t>0</a:t>
            </a:r>
            <a:r>
              <a:rPr kumimoji="0" lang="zh-CN" altLang="zh-CN" sz="2000" b="1" i="0" u="none" strike="noStrike" kern="1200" cap="none" spc="0" normalizeH="0" baseline="0" noProof="0" dirty="0" smtClean="0">
                <a:ln>
                  <a:noFill/>
                </a:ln>
                <a:solidFill>
                  <a:schemeClr val="tx1"/>
                </a:solidFill>
                <a:effectLst/>
                <a:uLnTx/>
                <a:uFillTx/>
                <a:latin typeface="+mn-lt"/>
                <a:ea typeface="+mn-ea"/>
                <a:cs typeface="+mn-cs"/>
              </a:rPr>
              <a:t>.111 , [-y]</a:t>
            </a:r>
            <a:r>
              <a:rPr kumimoji="0" lang="zh-CN" sz="2000" b="1" i="0" u="none" strike="noStrike" kern="1200" cap="none" spc="0" normalizeH="0" baseline="-25000" noProof="0" dirty="0" smtClean="0">
                <a:ln>
                  <a:noFill/>
                </a:ln>
                <a:solidFill>
                  <a:schemeClr val="tx1"/>
                </a:solidFill>
                <a:effectLst/>
                <a:uLnTx/>
                <a:uFillTx/>
                <a:latin typeface="+mn-lt"/>
                <a:ea typeface="+mn-ea"/>
                <a:cs typeface="+mn-cs"/>
              </a:rPr>
              <a:t>补</a:t>
            </a:r>
            <a:r>
              <a:rPr kumimoji="0" lang="zh-CN" altLang="zh-CN" sz="20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zh-CN" sz="2000" b="1" i="0" u="none" strike="noStrike" kern="1200" cap="none" spc="0" normalizeH="0" baseline="0" noProof="0" dirty="0" smtClean="0">
                <a:ln>
                  <a:noFill/>
                </a:ln>
                <a:solidFill>
                  <a:srgbClr val="FF0000"/>
                </a:solidFill>
                <a:effectLst/>
                <a:uLnTx/>
                <a:uFillTx/>
                <a:latin typeface="+mn-lt"/>
                <a:ea typeface="+mn-ea"/>
                <a:cs typeface="+mn-cs"/>
              </a:rPr>
              <a:t>1.</a:t>
            </a:r>
            <a:r>
              <a:rPr kumimoji="0" lang="zh-CN" altLang="zh-CN" sz="2000" b="1" i="0" u="none" strike="noStrike" kern="1200" cap="none" spc="0" normalizeH="0" baseline="0" noProof="0" dirty="0" smtClean="0">
                <a:ln>
                  <a:noFill/>
                </a:ln>
                <a:solidFill>
                  <a:schemeClr val="tx1"/>
                </a:solidFill>
                <a:effectLst/>
                <a:uLnTx/>
                <a:uFillTx/>
                <a:latin typeface="+mn-lt"/>
                <a:ea typeface="+mn-ea"/>
                <a:cs typeface="+mn-cs"/>
              </a:rPr>
              <a:t>001</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
            </a:r>
            <a:b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br>
            <a:r>
              <a:rPr kumimoji="0" 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0.1 0 1 0 0 1</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被除数</a:t>
            </a:r>
            <a:br>
              <a:rPr kumimoji="0" lang="zh-CN" sz="2000" b="0" i="0" u="none" strike="noStrike" kern="1200" cap="none" spc="0" normalizeH="0" baseline="0" noProof="0" dirty="0" smtClean="0">
                <a:ln>
                  <a:noFill/>
                </a:ln>
                <a:solidFill>
                  <a:schemeClr val="tx1"/>
                </a:solidFill>
                <a:effectLst/>
                <a:uLnTx/>
                <a:uFillTx/>
                <a:latin typeface="+mn-lt"/>
                <a:ea typeface="+mn-ea"/>
                <a:cs typeface="+mn-cs"/>
              </a:rPr>
            </a:br>
            <a:r>
              <a:rPr kumimoji="0" 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zh-CN" sz="2000" b="0" i="0" u="none" strike="noStrike" kern="1200" cap="none" spc="0" normalizeH="0" baseline="0" noProof="0" dirty="0" smtClean="0">
                <a:ln>
                  <a:noFill/>
                </a:ln>
                <a:solidFill>
                  <a:srgbClr val="FF0000"/>
                </a:solidFill>
                <a:effectLst/>
                <a:uLnTx/>
                <a:uFillTx/>
                <a:latin typeface="+mn-lt"/>
                <a:ea typeface="+mn-ea"/>
                <a:cs typeface="+mn-cs"/>
              </a:rPr>
              <a:t>[-y]</a:t>
            </a:r>
            <a:r>
              <a:rPr kumimoji="0" lang="zh-CN" sz="2000" b="0" i="0" u="none" strike="noStrike" kern="1200" cap="none" spc="0" normalizeH="0" baseline="-25000" noProof="0" dirty="0" smtClean="0">
                <a:ln>
                  <a:noFill/>
                </a:ln>
                <a:solidFill>
                  <a:srgbClr val="FF0000"/>
                </a:solidFill>
                <a:effectLst/>
                <a:uLnTx/>
                <a:uFillTx/>
                <a:latin typeface="+mn-lt"/>
                <a:ea typeface="+mn-ea"/>
                <a:cs typeface="+mn-cs"/>
              </a:rPr>
              <a:t>补</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000" b="0" i="0" u="none" strike="noStrike" kern="1200" cap="none" spc="0" normalizeH="0" baseline="0" noProof="0" dirty="0" smtClean="0">
                <a:ln>
                  <a:noFill/>
                </a:ln>
                <a:solidFill>
                  <a:srgbClr val="FF0000"/>
                </a:solidFill>
                <a:effectLst/>
                <a:uLnTx/>
                <a:uFillTx/>
                <a:latin typeface="+mn-lt"/>
                <a:ea typeface="+mn-ea"/>
                <a:cs typeface="+mn-cs"/>
              </a:rPr>
              <a:t>1</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.0 0 1</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第一步减除数</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y</a:t>
            </a:r>
            <a:b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b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a:t>
            </a:r>
            <a:b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br>
            <a:r>
              <a:rPr kumimoji="0" 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1.1 1 0 0 0 1</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&lt;0 q</a:t>
            </a:r>
            <a:r>
              <a:rPr kumimoji="0" lang="zh-CN" altLang="zh-CN" sz="2000" b="0" i="0" u="none" strike="noStrike" kern="1200" cap="none" spc="0" normalizeH="0" baseline="-25000" noProof="0" dirty="0" smtClean="0">
                <a:ln>
                  <a:noFill/>
                </a:ln>
                <a:solidFill>
                  <a:schemeClr val="tx1"/>
                </a:solidFill>
                <a:effectLst/>
                <a:uLnTx/>
                <a:uFillTx/>
                <a:latin typeface="+mn-lt"/>
                <a:ea typeface="+mn-ea"/>
                <a:cs typeface="+mn-cs"/>
              </a:rPr>
              <a:t>4</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zh-CN" sz="2000" b="0" i="0" u="none" strike="noStrike" kern="1200" cap="none" spc="0" normalizeH="0" baseline="0" noProof="0" dirty="0" smtClean="0">
                <a:ln>
                  <a:noFill/>
                </a:ln>
                <a:solidFill>
                  <a:srgbClr val="FF0000"/>
                </a:solidFill>
                <a:effectLst/>
                <a:uLnTx/>
                <a:uFillTx/>
                <a:latin typeface="+mn-lt"/>
                <a:ea typeface="+mn-ea"/>
                <a:cs typeface="+mn-cs"/>
              </a:rPr>
              <a:t>0</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余数为负</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商</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0</a:t>
            </a:r>
            <a:b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br>
            <a:r>
              <a:rPr kumimoji="0" 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zh-CN" sz="2000" b="0" i="0" u="none" strike="noStrike" kern="1200" cap="none" spc="0" normalizeH="0" baseline="0" noProof="0" dirty="0" smtClean="0">
                <a:ln>
                  <a:noFill/>
                </a:ln>
                <a:solidFill>
                  <a:srgbClr val="FF0000"/>
                </a:solidFill>
                <a:effectLst/>
                <a:uLnTx/>
                <a:uFillTx/>
                <a:latin typeface="+mn-lt"/>
                <a:ea typeface="+mn-ea"/>
                <a:cs typeface="+mn-cs"/>
              </a:rPr>
              <a:t>[y]</a:t>
            </a:r>
            <a:r>
              <a:rPr kumimoji="0" lang="zh-CN" sz="2000" b="0" i="0" u="none" strike="noStrike" kern="1200" cap="none" spc="0" normalizeH="0" baseline="-25000" noProof="0" dirty="0" smtClean="0">
                <a:ln>
                  <a:noFill/>
                </a:ln>
                <a:solidFill>
                  <a:srgbClr val="FF0000"/>
                </a:solidFill>
                <a:effectLst/>
                <a:uLnTx/>
                <a:uFillTx/>
                <a:latin typeface="+mn-lt"/>
                <a:ea typeface="+mn-ea"/>
                <a:cs typeface="+mn-cs"/>
              </a:rPr>
              <a:t>补</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000" b="0" i="0" u="none" strike="noStrike" kern="1200" cap="none" spc="0" normalizeH="0" baseline="0" noProof="0" dirty="0" smtClean="0">
                <a:ln>
                  <a:noFill/>
                </a:ln>
                <a:solidFill>
                  <a:srgbClr val="FF0000"/>
                </a:solidFill>
                <a:effectLst/>
                <a:uLnTx/>
                <a:uFillTx/>
                <a:latin typeface="+mn-lt"/>
                <a:ea typeface="+mn-ea"/>
                <a:cs typeface="+mn-cs"/>
              </a:rPr>
              <a:t>0.0</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 1 1 1</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除数右移</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1</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位加</a:t>
            </a:r>
            <a:br>
              <a:rPr kumimoji="0" lang="zh-CN" sz="2000" b="0" i="0" u="none" strike="noStrike" kern="1200" cap="none" spc="0" normalizeH="0" baseline="0" noProof="0" dirty="0" smtClean="0">
                <a:ln>
                  <a:noFill/>
                </a:ln>
                <a:solidFill>
                  <a:schemeClr val="tx1"/>
                </a:solidFill>
                <a:effectLst/>
                <a:uLnTx/>
                <a:uFillTx/>
                <a:latin typeface="+mn-lt"/>
                <a:ea typeface="+mn-ea"/>
                <a:cs typeface="+mn-cs"/>
              </a:rPr>
            </a:b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a:t>
            </a:r>
            <a:b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br>
            <a:r>
              <a:rPr kumimoji="0" 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0.0 0 1 1 0 1</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&gt;0 q</a:t>
            </a:r>
            <a:r>
              <a:rPr kumimoji="0" lang="zh-CN" altLang="zh-CN" sz="2000" b="0" i="0" u="none" strike="noStrike" kern="1200" cap="none" spc="0" normalizeH="0" baseline="-25000" noProof="0" dirty="0" smtClean="0">
                <a:ln>
                  <a:noFill/>
                </a:ln>
                <a:solidFill>
                  <a:schemeClr val="tx1"/>
                </a:solidFill>
                <a:effectLst/>
                <a:uLnTx/>
                <a:uFillTx/>
                <a:latin typeface="+mn-lt"/>
                <a:ea typeface="+mn-ea"/>
                <a:cs typeface="+mn-cs"/>
              </a:rPr>
              <a:t>3</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zh-CN" sz="2000" b="0" i="0" u="none" strike="noStrike" kern="1200" cap="none" spc="0" normalizeH="0" baseline="0" noProof="0" dirty="0" smtClean="0">
                <a:ln>
                  <a:noFill/>
                </a:ln>
                <a:solidFill>
                  <a:srgbClr val="FF0000"/>
                </a:solidFill>
                <a:effectLst/>
                <a:uLnTx/>
                <a:uFillTx/>
                <a:latin typeface="+mn-lt"/>
                <a:ea typeface="+mn-ea"/>
                <a:cs typeface="+mn-cs"/>
              </a:rPr>
              <a:t>1</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余数为正</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商</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1</a:t>
            </a:r>
            <a:b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br>
            <a:r>
              <a:rPr kumimoji="0" 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zh-CN" sz="2000" b="0" i="0" u="none" strike="noStrike" kern="1200" cap="none" spc="0" normalizeH="0" baseline="0" noProof="0" dirty="0" smtClean="0">
                <a:ln>
                  <a:noFill/>
                </a:ln>
                <a:solidFill>
                  <a:srgbClr val="FF0000"/>
                </a:solidFill>
                <a:effectLst/>
                <a:uLnTx/>
                <a:uFillTx/>
                <a:latin typeface="+mn-lt"/>
                <a:ea typeface="+mn-ea"/>
                <a:cs typeface="+mn-cs"/>
              </a:rPr>
              <a:t>[-y]</a:t>
            </a:r>
            <a:r>
              <a:rPr kumimoji="0" lang="zh-CN" sz="2000" b="0" i="0" u="none" strike="noStrike" kern="1200" cap="none" spc="0" normalizeH="0" baseline="-25000" noProof="0" dirty="0" smtClean="0">
                <a:ln>
                  <a:noFill/>
                </a:ln>
                <a:solidFill>
                  <a:srgbClr val="FF0000"/>
                </a:solidFill>
                <a:effectLst/>
                <a:uLnTx/>
                <a:uFillTx/>
                <a:latin typeface="+mn-lt"/>
                <a:ea typeface="+mn-ea"/>
                <a:cs typeface="+mn-cs"/>
              </a:rPr>
              <a:t>补</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000" b="0" i="0" u="none" strike="noStrike" kern="1200" cap="none" spc="0" normalizeH="0" baseline="0" noProof="0" dirty="0" smtClean="0">
                <a:ln>
                  <a:noFill/>
                </a:ln>
                <a:solidFill>
                  <a:srgbClr val="FF0000"/>
                </a:solidFill>
                <a:effectLst/>
                <a:uLnTx/>
                <a:uFillTx/>
                <a:latin typeface="+mn-lt"/>
                <a:ea typeface="+mn-ea"/>
                <a:cs typeface="+mn-cs"/>
              </a:rPr>
              <a:t>1.1 1 </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0 0 1</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除数右移</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2</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位减</a:t>
            </a:r>
            <a:br>
              <a:rPr kumimoji="0" lang="zh-CN" sz="2000" b="0" i="0" u="none" strike="noStrike" kern="1200" cap="none" spc="0" normalizeH="0" baseline="0" noProof="0" dirty="0" smtClean="0">
                <a:ln>
                  <a:noFill/>
                </a:ln>
                <a:solidFill>
                  <a:schemeClr val="tx1"/>
                </a:solidFill>
                <a:effectLst/>
                <a:uLnTx/>
                <a:uFillTx/>
                <a:latin typeface="+mn-lt"/>
                <a:ea typeface="+mn-ea"/>
                <a:cs typeface="+mn-cs"/>
              </a:rPr>
            </a:b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a:t>
            </a:r>
            <a:b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br>
            <a:r>
              <a:rPr kumimoji="0" 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1.1 1 1 1 1 1</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&lt;0 q</a:t>
            </a:r>
            <a:r>
              <a:rPr kumimoji="0" lang="zh-CN" altLang="zh-CN" sz="2000" b="0" i="0" u="none" strike="noStrike" kern="1200" cap="none" spc="0" normalizeH="0" baseline="-25000" noProof="0" dirty="0" smtClean="0">
                <a:ln>
                  <a:noFill/>
                </a:ln>
                <a:solidFill>
                  <a:schemeClr val="tx1"/>
                </a:solidFill>
                <a:effectLst/>
                <a:uLnTx/>
                <a:uFillTx/>
                <a:latin typeface="+mn-lt"/>
                <a:ea typeface="+mn-ea"/>
                <a:cs typeface="+mn-cs"/>
              </a:rPr>
              <a:t>2</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zh-CN" sz="2000" b="0" i="0" u="none" strike="noStrike" kern="1200" cap="none" spc="0" normalizeH="0" baseline="0" noProof="0" dirty="0" smtClean="0">
                <a:ln>
                  <a:noFill/>
                </a:ln>
                <a:solidFill>
                  <a:srgbClr val="FF0000"/>
                </a:solidFill>
                <a:effectLst/>
                <a:uLnTx/>
                <a:uFillTx/>
                <a:latin typeface="+mn-lt"/>
                <a:ea typeface="+mn-ea"/>
                <a:cs typeface="+mn-cs"/>
              </a:rPr>
              <a:t>0</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余数为负</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商</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0</a:t>
            </a:r>
            <a:b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br>
            <a:r>
              <a:rPr kumimoji="0" 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zh-CN" sz="2000" b="0" i="0" u="none" strike="noStrike" kern="1200" cap="none" spc="0" normalizeH="0" baseline="0" noProof="0" dirty="0" smtClean="0">
                <a:ln>
                  <a:noFill/>
                </a:ln>
                <a:solidFill>
                  <a:srgbClr val="FF0000"/>
                </a:solidFill>
                <a:effectLst/>
                <a:uLnTx/>
                <a:uFillTx/>
                <a:latin typeface="+mn-lt"/>
                <a:ea typeface="+mn-ea"/>
                <a:cs typeface="+mn-cs"/>
              </a:rPr>
              <a:t>[y]</a:t>
            </a:r>
            <a:r>
              <a:rPr kumimoji="0" lang="zh-CN" sz="2000" b="0" i="0" u="none" strike="noStrike" kern="1200" cap="none" spc="0" normalizeH="0" baseline="-25000" noProof="0" dirty="0" smtClean="0">
                <a:ln>
                  <a:noFill/>
                </a:ln>
                <a:solidFill>
                  <a:srgbClr val="FF0000"/>
                </a:solidFill>
                <a:effectLst/>
                <a:uLnTx/>
                <a:uFillTx/>
                <a:latin typeface="+mn-lt"/>
                <a:ea typeface="+mn-ea"/>
                <a:cs typeface="+mn-cs"/>
              </a:rPr>
              <a:t>补</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000" b="0" i="0" u="none" strike="noStrike" kern="1200" cap="none" spc="0" normalizeH="0" baseline="0" noProof="0" dirty="0" smtClean="0">
                <a:ln>
                  <a:noFill/>
                </a:ln>
                <a:solidFill>
                  <a:srgbClr val="FF0000"/>
                </a:solidFill>
                <a:effectLst/>
                <a:uLnTx/>
                <a:uFillTx/>
                <a:latin typeface="+mn-lt"/>
                <a:ea typeface="+mn-ea"/>
                <a:cs typeface="+mn-cs"/>
              </a:rPr>
              <a:t>0.0 0 0 </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1 1 1</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除数右移</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3</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位加</a:t>
            </a:r>
            <a:br>
              <a:rPr kumimoji="0" lang="zh-CN" sz="2000" b="0" i="0" u="none" strike="noStrike" kern="1200" cap="none" spc="0" normalizeH="0" baseline="0" noProof="0" dirty="0" smtClean="0">
                <a:ln>
                  <a:noFill/>
                </a:ln>
                <a:solidFill>
                  <a:schemeClr val="tx1"/>
                </a:solidFill>
                <a:effectLst/>
                <a:uLnTx/>
                <a:uFillTx/>
                <a:latin typeface="+mn-lt"/>
                <a:ea typeface="+mn-ea"/>
                <a:cs typeface="+mn-cs"/>
              </a:rPr>
            </a:b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a:t>
            </a:r>
            <a:b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br>
            <a:r>
              <a:rPr kumimoji="0" 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0.0 0 0 1 1 0</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&gt;0 q</a:t>
            </a:r>
            <a:r>
              <a:rPr kumimoji="0" lang="zh-CN" altLang="zh-CN" sz="2000" b="0" i="0" u="none" strike="noStrike" kern="1200" cap="none" spc="0" normalizeH="0" baseline="-25000" noProof="0" dirty="0" smtClean="0">
                <a:ln>
                  <a:noFill/>
                </a:ln>
                <a:solidFill>
                  <a:schemeClr val="tx1"/>
                </a:solidFill>
                <a:effectLst/>
                <a:uLnTx/>
                <a:uFillTx/>
                <a:latin typeface="+mn-lt"/>
                <a:ea typeface="+mn-ea"/>
                <a:cs typeface="+mn-cs"/>
              </a:rPr>
              <a:t>1</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zh-CN" sz="2000" b="0" i="0" u="none" strike="noStrike" kern="1200" cap="none" spc="0" normalizeH="0" baseline="0" noProof="0" dirty="0" smtClean="0">
                <a:ln>
                  <a:noFill/>
                </a:ln>
                <a:solidFill>
                  <a:srgbClr val="FF0000"/>
                </a:solidFill>
                <a:effectLst/>
                <a:uLnTx/>
                <a:uFillTx/>
                <a:latin typeface="+mn-lt"/>
                <a:ea typeface="+mn-ea"/>
                <a:cs typeface="+mn-cs"/>
              </a:rPr>
              <a:t>1</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余数为正</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商</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1</a:t>
            </a:r>
            <a:b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b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
            </a:r>
            <a:b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br>
            <a:r>
              <a:rPr kumimoji="0" lang="zh-CN" sz="2000" b="0" i="0" u="none" strike="noStrike" kern="1200" cap="none" spc="0" normalizeH="0" baseline="0" noProof="0" dirty="0" smtClean="0">
                <a:ln>
                  <a:noFill/>
                </a:ln>
                <a:solidFill>
                  <a:schemeClr val="tx1"/>
                </a:solidFill>
                <a:effectLst/>
                <a:uLnTx/>
                <a:uFillTx/>
                <a:latin typeface="+mn-lt"/>
                <a:ea typeface="+mn-ea"/>
                <a:cs typeface="+mn-cs"/>
              </a:rPr>
              <a:t>商</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q=q</a:t>
            </a:r>
            <a:r>
              <a:rPr kumimoji="0" lang="zh-CN" altLang="zh-CN" sz="2000" b="0" i="0" u="none" strike="noStrike" kern="1200" cap="none" spc="0" normalizeH="0" baseline="-25000" noProof="0" dirty="0" smtClean="0">
                <a:ln>
                  <a:noFill/>
                </a:ln>
                <a:solidFill>
                  <a:schemeClr val="tx1"/>
                </a:solidFill>
                <a:effectLst/>
                <a:uLnTx/>
                <a:uFillTx/>
                <a:latin typeface="+mn-lt"/>
                <a:ea typeface="+mn-ea"/>
                <a:cs typeface="+mn-cs"/>
              </a:rPr>
              <a:t>4</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.q</a:t>
            </a:r>
            <a:r>
              <a:rPr kumimoji="0" lang="zh-CN" altLang="zh-CN" sz="2000" b="0" i="0" u="none" strike="noStrike" kern="1200" cap="none" spc="0" normalizeH="0" baseline="-25000" noProof="0" dirty="0" smtClean="0">
                <a:ln>
                  <a:noFill/>
                </a:ln>
                <a:solidFill>
                  <a:schemeClr val="tx1"/>
                </a:solidFill>
                <a:effectLst/>
                <a:uLnTx/>
                <a:uFillTx/>
                <a:latin typeface="+mn-lt"/>
                <a:ea typeface="+mn-ea"/>
                <a:cs typeface="+mn-cs"/>
              </a:rPr>
              <a:t>3</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q</a:t>
            </a:r>
            <a:r>
              <a:rPr kumimoji="0" lang="zh-CN" altLang="zh-CN" sz="2000" b="0" i="0" u="none" strike="noStrike" kern="1200" cap="none" spc="0" normalizeH="0" baseline="-25000" noProof="0" dirty="0" smtClean="0">
                <a:ln>
                  <a:noFill/>
                </a:ln>
                <a:solidFill>
                  <a:schemeClr val="tx1"/>
                </a:solidFill>
                <a:effectLst/>
                <a:uLnTx/>
                <a:uFillTx/>
                <a:latin typeface="+mn-lt"/>
                <a:ea typeface="+mn-ea"/>
                <a:cs typeface="+mn-cs"/>
              </a:rPr>
              <a:t>2</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q</a:t>
            </a:r>
            <a:r>
              <a:rPr kumimoji="0" lang="zh-CN" altLang="zh-CN" sz="2000" b="0" i="0" u="none" strike="noStrike" kern="1200" cap="none" spc="0" normalizeH="0" baseline="-25000" noProof="0" dirty="0" smtClean="0">
                <a:ln>
                  <a:noFill/>
                </a:ln>
                <a:solidFill>
                  <a:schemeClr val="tx1"/>
                </a:solidFill>
                <a:effectLst/>
                <a:uLnTx/>
                <a:uFillTx/>
                <a:latin typeface="+mn-lt"/>
                <a:ea typeface="+mn-ea"/>
                <a:cs typeface="+mn-cs"/>
              </a:rPr>
              <a:t>1</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zh-CN" sz="2000" b="0" i="0" u="none" strike="noStrike" kern="1200" cap="none" spc="0" normalizeH="0" baseline="0" noProof="0" dirty="0" smtClean="0">
                <a:ln>
                  <a:noFill/>
                </a:ln>
                <a:solidFill>
                  <a:srgbClr val="FF0000"/>
                </a:solidFill>
                <a:effectLst/>
                <a:uLnTx/>
                <a:uFillTx/>
                <a:latin typeface="+mn-lt"/>
                <a:ea typeface="+mn-ea"/>
                <a:cs typeface="+mn-cs"/>
              </a:rPr>
              <a:t>0.101 </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余数</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r=(0.00r</a:t>
            </a:r>
            <a:r>
              <a:rPr kumimoji="0" lang="zh-CN" altLang="zh-CN" sz="2000" b="0" i="0" u="none" strike="noStrike" kern="1200" cap="none" spc="0" normalizeH="0" baseline="-25000" noProof="0" dirty="0" smtClean="0">
                <a:ln>
                  <a:noFill/>
                </a:ln>
                <a:solidFill>
                  <a:schemeClr val="tx1"/>
                </a:solidFill>
                <a:effectLst/>
                <a:uLnTx/>
                <a:uFillTx/>
                <a:latin typeface="+mn-lt"/>
                <a:ea typeface="+mn-ea"/>
                <a:cs typeface="+mn-cs"/>
              </a:rPr>
              <a:t>6</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r</a:t>
            </a:r>
            <a:r>
              <a:rPr kumimoji="0" lang="zh-CN" altLang="zh-CN" sz="2000" b="0" i="0" u="none" strike="noStrike" kern="1200" cap="none" spc="0" normalizeH="0" baseline="-25000" noProof="0" dirty="0" smtClean="0">
                <a:ln>
                  <a:noFill/>
                </a:ln>
                <a:solidFill>
                  <a:schemeClr val="tx1"/>
                </a:solidFill>
                <a:effectLst/>
                <a:uLnTx/>
                <a:uFillTx/>
                <a:latin typeface="+mn-lt"/>
                <a:ea typeface="+mn-ea"/>
                <a:cs typeface="+mn-cs"/>
              </a:rPr>
              <a:t>5</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r</a:t>
            </a:r>
            <a:r>
              <a:rPr kumimoji="0" lang="zh-CN" altLang="zh-CN" sz="2000" b="0" i="0" u="none" strike="noStrike" kern="1200" cap="none" spc="0" normalizeH="0" baseline="-25000" noProof="0" dirty="0" smtClean="0">
                <a:ln>
                  <a:noFill/>
                </a:ln>
                <a:solidFill>
                  <a:schemeClr val="tx1"/>
                </a:solidFill>
                <a:effectLst/>
                <a:uLnTx/>
                <a:uFillTx/>
                <a:latin typeface="+mn-lt"/>
                <a:ea typeface="+mn-ea"/>
                <a:cs typeface="+mn-cs"/>
              </a:rPr>
              <a:t>4</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r</a:t>
            </a:r>
            <a:r>
              <a:rPr kumimoji="0" lang="zh-CN" altLang="zh-CN" sz="2000" b="0" i="0" u="none" strike="noStrike" kern="1200" cap="none" spc="0" normalizeH="0" baseline="-25000" noProof="0" dirty="0" smtClean="0">
                <a:ln>
                  <a:noFill/>
                </a:ln>
                <a:solidFill>
                  <a:schemeClr val="tx1"/>
                </a:solidFill>
                <a:effectLst/>
                <a:uLnTx/>
                <a:uFillTx/>
                <a:latin typeface="+mn-lt"/>
                <a:ea typeface="+mn-ea"/>
                <a:cs typeface="+mn-cs"/>
              </a:rPr>
              <a:t>3</a:t>
            </a:r>
            <a:r>
              <a:rPr kumimoji="0" lang="zh-CN"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zh-CN" sz="2000" b="0" i="0" u="none" strike="noStrike" kern="1200" cap="none" spc="0" normalizeH="0" baseline="0" noProof="0" dirty="0" smtClean="0">
                <a:ln>
                  <a:noFill/>
                </a:ln>
                <a:solidFill>
                  <a:srgbClr val="FF0000"/>
                </a:solidFill>
                <a:effectLst/>
                <a:uLnTx/>
                <a:uFillTx/>
                <a:latin typeface="+mn-lt"/>
                <a:ea typeface="+mn-ea"/>
                <a:cs typeface="+mn-cs"/>
              </a:rPr>
              <a:t>0.000110 </a:t>
            </a:r>
            <a:endParaRPr kumimoji="0" lang="en-US" altLang="zh-CN" sz="20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000" y="142852"/>
            <a:ext cx="3257623" cy="461665"/>
          </a:xfrm>
          <a:prstGeom prst="rect">
            <a:avLst/>
          </a:prstGeom>
        </p:spPr>
        <p:txBody>
          <a:bodyPr wrap="none">
            <a:spAutoFit/>
          </a:bodyPr>
          <a:lstStyle/>
          <a:p>
            <a:r>
              <a:rPr lang="en-US" altLang="zh-CN" sz="2400" b="1" dirty="0" smtClean="0">
                <a:solidFill>
                  <a:srgbClr val="FF0000"/>
                </a:solidFill>
                <a:cs typeface="Times New Roman" pitchFamily="18" charset="0"/>
              </a:rPr>
              <a:t>2</a:t>
            </a:r>
            <a:r>
              <a:rPr lang="en-US" altLang="zh-CN" sz="2400" b="1" dirty="0" smtClean="0">
                <a:solidFill>
                  <a:srgbClr val="FF0000"/>
                </a:solidFill>
              </a:rPr>
              <a:t>.5  </a:t>
            </a:r>
            <a:r>
              <a:rPr lang="zh-CN" altLang="en-US" sz="2400" b="1" dirty="0" smtClean="0">
                <a:solidFill>
                  <a:srgbClr val="FF0000"/>
                </a:solidFill>
              </a:rPr>
              <a:t>定点运算器的组成</a:t>
            </a:r>
            <a:endParaRPr lang="zh-CN" altLang="en-US" sz="2400" b="1" dirty="0">
              <a:solidFill>
                <a:srgbClr val="FF0000"/>
              </a:solidFill>
            </a:endParaRPr>
          </a:p>
        </p:txBody>
      </p:sp>
      <p:sp>
        <p:nvSpPr>
          <p:cNvPr id="3" name="矩形 2"/>
          <p:cNvSpPr/>
          <p:nvPr/>
        </p:nvSpPr>
        <p:spPr>
          <a:xfrm>
            <a:off x="357158" y="642918"/>
            <a:ext cx="2020105" cy="523220"/>
          </a:xfrm>
          <a:prstGeom prst="rect">
            <a:avLst/>
          </a:prstGeom>
        </p:spPr>
        <p:txBody>
          <a:bodyPr wrap="none">
            <a:spAutoFit/>
          </a:bodyPr>
          <a:lstStyle/>
          <a:p>
            <a:r>
              <a:rPr lang="en-US" altLang="zh-CN" sz="2800" b="1" dirty="0" smtClean="0">
                <a:solidFill>
                  <a:srgbClr val="151B93"/>
                </a:solidFill>
              </a:rPr>
              <a:t>1. </a:t>
            </a:r>
            <a:r>
              <a:rPr lang="zh-CN" altLang="en-US" sz="2800" b="1" dirty="0" smtClean="0">
                <a:solidFill>
                  <a:srgbClr val="151B93"/>
                </a:solidFill>
              </a:rPr>
              <a:t>逻辑运算</a:t>
            </a:r>
            <a:endParaRPr lang="zh-CN" altLang="en-US" sz="2800" b="1" dirty="0">
              <a:solidFill>
                <a:srgbClr val="151B93"/>
              </a:solidFill>
            </a:endParaRPr>
          </a:p>
        </p:txBody>
      </p:sp>
      <p:grpSp>
        <p:nvGrpSpPr>
          <p:cNvPr id="10" name="组合 9"/>
          <p:cNvGrpSpPr/>
          <p:nvPr/>
        </p:nvGrpSpPr>
        <p:grpSpPr>
          <a:xfrm>
            <a:off x="928662" y="1142984"/>
            <a:ext cx="7500990" cy="2862322"/>
            <a:chOff x="1142976" y="1285860"/>
            <a:chExt cx="7500990" cy="2862322"/>
          </a:xfrm>
        </p:grpSpPr>
        <p:sp>
          <p:nvSpPr>
            <p:cNvPr id="4" name="矩形 3"/>
            <p:cNvSpPr/>
            <p:nvPr/>
          </p:nvSpPr>
          <p:spPr>
            <a:xfrm>
              <a:off x="1142976" y="1285860"/>
              <a:ext cx="7500990" cy="2862322"/>
            </a:xfrm>
            <a:prstGeom prst="rect">
              <a:avLst/>
            </a:prstGeom>
          </p:spPr>
          <p:txBody>
            <a:bodyPr wrap="square">
              <a:spAutoFit/>
            </a:bodyPr>
            <a:lstStyle/>
            <a:p>
              <a:pPr eaLnBrk="1" hangingPunct="1">
                <a:lnSpc>
                  <a:spcPct val="150000"/>
                </a:lnSpc>
                <a:buFont typeface="Wingdings" pitchFamily="2" charset="2"/>
                <a:buNone/>
              </a:pPr>
              <a:r>
                <a:rPr lang="zh-CN" altLang="en-US" sz="2400" b="1" dirty="0" smtClean="0">
                  <a:solidFill>
                    <a:srgbClr val="C00000"/>
                  </a:solidFill>
                </a:rPr>
                <a:t>按位进行的运算</a:t>
              </a:r>
              <a:endParaRPr lang="en-US" altLang="zh-CN" sz="2400" b="1" dirty="0" smtClean="0">
                <a:solidFill>
                  <a:srgbClr val="C00000"/>
                </a:solidFill>
              </a:endParaRPr>
            </a:p>
            <a:p>
              <a:pPr eaLnBrk="1" hangingPunct="1">
                <a:lnSpc>
                  <a:spcPct val="150000"/>
                </a:lnSpc>
                <a:buFont typeface="Wingdings" pitchFamily="2" charset="2"/>
                <a:buChar char="u"/>
              </a:pPr>
              <a:r>
                <a:rPr lang="zh-CN" altLang="en-US" sz="2400" b="1" dirty="0" smtClean="0">
                  <a:solidFill>
                    <a:srgbClr val="0E034D"/>
                  </a:solidFill>
                </a:rPr>
                <a:t>逻辑非运算：取反</a:t>
              </a:r>
            </a:p>
            <a:p>
              <a:pPr eaLnBrk="1" hangingPunct="1">
                <a:lnSpc>
                  <a:spcPct val="150000"/>
                </a:lnSpc>
                <a:buFont typeface="Wingdings" pitchFamily="2" charset="2"/>
                <a:buChar char="u"/>
              </a:pPr>
              <a:r>
                <a:rPr lang="zh-CN" altLang="en-US" sz="2400" b="1" dirty="0" smtClean="0">
                  <a:solidFill>
                    <a:srgbClr val="0E034D"/>
                  </a:solidFill>
                </a:rPr>
                <a:t>逻辑或运算：</a:t>
              </a:r>
              <a:r>
                <a:rPr lang="en-US" altLang="zh-CN" sz="2400" b="1" dirty="0" smtClean="0">
                  <a:solidFill>
                    <a:srgbClr val="0E034D"/>
                  </a:solidFill>
                </a:rPr>
                <a:t>0+0=0</a:t>
              </a:r>
              <a:r>
                <a:rPr lang="zh-CN" altLang="en-US" sz="2400" b="1" dirty="0" smtClean="0">
                  <a:solidFill>
                    <a:srgbClr val="0E034D"/>
                  </a:solidFill>
                </a:rPr>
                <a:t>、</a:t>
              </a:r>
              <a:r>
                <a:rPr lang="en-US" altLang="zh-CN" sz="2400" b="1" dirty="0" smtClean="0">
                  <a:solidFill>
                    <a:srgbClr val="0E034D"/>
                  </a:solidFill>
                </a:rPr>
                <a:t> 0+1=1</a:t>
              </a:r>
              <a:r>
                <a:rPr lang="zh-CN" altLang="en-US" sz="2400" b="1" dirty="0" smtClean="0">
                  <a:solidFill>
                    <a:srgbClr val="0E034D"/>
                  </a:solidFill>
                </a:rPr>
                <a:t>、</a:t>
              </a:r>
              <a:r>
                <a:rPr lang="en-US" altLang="zh-CN" sz="2400" b="1" dirty="0" smtClean="0">
                  <a:solidFill>
                    <a:srgbClr val="0E034D"/>
                  </a:solidFill>
                </a:rPr>
                <a:t> 1+0=1</a:t>
              </a:r>
              <a:r>
                <a:rPr lang="zh-CN" altLang="en-US" sz="2400" b="1" dirty="0" smtClean="0">
                  <a:solidFill>
                    <a:srgbClr val="0E034D"/>
                  </a:solidFill>
                </a:rPr>
                <a:t>、</a:t>
              </a:r>
              <a:r>
                <a:rPr lang="en-US" altLang="zh-CN" sz="2400" b="1" dirty="0" smtClean="0">
                  <a:solidFill>
                    <a:srgbClr val="0E034D"/>
                  </a:solidFill>
                </a:rPr>
                <a:t> 1+1=1</a:t>
              </a:r>
              <a:endParaRPr lang="zh-CN" altLang="en-US" sz="2400" b="1" dirty="0" smtClean="0">
                <a:solidFill>
                  <a:srgbClr val="0E034D"/>
                </a:solidFill>
              </a:endParaRPr>
            </a:p>
            <a:p>
              <a:pPr eaLnBrk="1" hangingPunct="1">
                <a:lnSpc>
                  <a:spcPct val="150000"/>
                </a:lnSpc>
                <a:buFont typeface="Wingdings" pitchFamily="2" charset="2"/>
                <a:buChar char="u"/>
              </a:pPr>
              <a:r>
                <a:rPr lang="zh-CN" altLang="en-US" sz="2400" b="1" dirty="0" smtClean="0">
                  <a:solidFill>
                    <a:srgbClr val="0E034D"/>
                  </a:solidFill>
                </a:rPr>
                <a:t>逻辑与运算：</a:t>
              </a:r>
              <a:r>
                <a:rPr lang="en-US" altLang="zh-CN" sz="2400" b="1" dirty="0" smtClean="0">
                  <a:solidFill>
                    <a:srgbClr val="0E034D"/>
                  </a:solidFill>
                </a:rPr>
                <a:t>0&amp;0=0</a:t>
              </a:r>
              <a:r>
                <a:rPr lang="zh-CN" altLang="en-US" sz="2400" b="1" dirty="0" smtClean="0">
                  <a:solidFill>
                    <a:srgbClr val="0E034D"/>
                  </a:solidFill>
                </a:rPr>
                <a:t>、</a:t>
              </a:r>
              <a:r>
                <a:rPr lang="en-US" altLang="zh-CN" sz="2400" b="1" dirty="0" smtClean="0">
                  <a:solidFill>
                    <a:srgbClr val="0E034D"/>
                  </a:solidFill>
                </a:rPr>
                <a:t> 0&amp;1=0</a:t>
              </a:r>
              <a:r>
                <a:rPr lang="zh-CN" altLang="en-US" sz="2400" b="1" dirty="0" smtClean="0">
                  <a:solidFill>
                    <a:srgbClr val="0E034D"/>
                  </a:solidFill>
                </a:rPr>
                <a:t>、</a:t>
              </a:r>
              <a:r>
                <a:rPr lang="en-US" altLang="zh-CN" sz="2400" b="1" dirty="0" smtClean="0">
                  <a:solidFill>
                    <a:srgbClr val="0E034D"/>
                  </a:solidFill>
                </a:rPr>
                <a:t> 1&amp;0=0</a:t>
              </a:r>
              <a:r>
                <a:rPr lang="zh-CN" altLang="en-US" sz="2400" b="1" dirty="0" smtClean="0">
                  <a:solidFill>
                    <a:srgbClr val="0E034D"/>
                  </a:solidFill>
                </a:rPr>
                <a:t>、</a:t>
              </a:r>
              <a:r>
                <a:rPr lang="en-US" altLang="zh-CN" sz="2400" b="1" dirty="0" smtClean="0">
                  <a:solidFill>
                    <a:srgbClr val="0E034D"/>
                  </a:solidFill>
                </a:rPr>
                <a:t> 1&amp;1=1</a:t>
              </a:r>
              <a:endParaRPr lang="zh-CN" altLang="en-US" sz="2400" b="1" dirty="0" smtClean="0">
                <a:solidFill>
                  <a:srgbClr val="0E034D"/>
                </a:solidFill>
              </a:endParaRPr>
            </a:p>
            <a:p>
              <a:pPr eaLnBrk="1" hangingPunct="1">
                <a:lnSpc>
                  <a:spcPct val="150000"/>
                </a:lnSpc>
                <a:buFont typeface="Wingdings" pitchFamily="2" charset="2"/>
                <a:buChar char="u"/>
              </a:pPr>
              <a:r>
                <a:rPr lang="zh-CN" altLang="en-US" sz="2400" b="1" dirty="0" smtClean="0">
                  <a:solidFill>
                    <a:srgbClr val="0E034D"/>
                  </a:solidFill>
                </a:rPr>
                <a:t>逻辑异运算：</a:t>
              </a:r>
              <a:r>
                <a:rPr lang="en-US" altLang="zh-CN" sz="2400" b="1" dirty="0" smtClean="0">
                  <a:solidFill>
                    <a:srgbClr val="0E034D"/>
                  </a:solidFill>
                </a:rPr>
                <a:t>0   0=0</a:t>
              </a:r>
              <a:r>
                <a:rPr lang="zh-CN" altLang="en-US" sz="2400" b="1" dirty="0" smtClean="0">
                  <a:solidFill>
                    <a:srgbClr val="0E034D"/>
                  </a:solidFill>
                </a:rPr>
                <a:t>、</a:t>
              </a:r>
              <a:r>
                <a:rPr lang="en-US" altLang="zh-CN" sz="2400" b="1" dirty="0" smtClean="0">
                  <a:solidFill>
                    <a:srgbClr val="0E034D"/>
                  </a:solidFill>
                </a:rPr>
                <a:t> 0   1=1</a:t>
              </a:r>
              <a:r>
                <a:rPr lang="zh-CN" altLang="en-US" sz="2400" b="1" dirty="0" smtClean="0">
                  <a:solidFill>
                    <a:srgbClr val="0E034D"/>
                  </a:solidFill>
                </a:rPr>
                <a:t>、</a:t>
              </a:r>
              <a:r>
                <a:rPr lang="en-US" altLang="zh-CN" sz="2400" b="1" dirty="0" smtClean="0">
                  <a:solidFill>
                    <a:srgbClr val="0E034D"/>
                  </a:solidFill>
                </a:rPr>
                <a:t>1   0=1</a:t>
              </a:r>
              <a:r>
                <a:rPr lang="zh-CN" altLang="en-US" sz="2400" b="1" dirty="0" smtClean="0">
                  <a:solidFill>
                    <a:srgbClr val="0E034D"/>
                  </a:solidFill>
                </a:rPr>
                <a:t>、</a:t>
              </a:r>
              <a:r>
                <a:rPr lang="en-US" altLang="zh-CN" sz="2400" b="1" dirty="0" smtClean="0">
                  <a:solidFill>
                    <a:srgbClr val="0E034D"/>
                  </a:solidFill>
                </a:rPr>
                <a:t>1   1=0</a:t>
              </a:r>
              <a:endParaRPr lang="zh-CN" altLang="en-US" sz="2400" b="1" dirty="0" smtClean="0">
                <a:solidFill>
                  <a:srgbClr val="0E034D"/>
                </a:solidFill>
              </a:endParaRPr>
            </a:p>
          </p:txBody>
        </p:sp>
        <p:graphicFrame>
          <p:nvGraphicFramePr>
            <p:cNvPr id="25603" name="Object 3"/>
            <p:cNvGraphicFramePr>
              <a:graphicFrameLocks noChangeAspect="1"/>
            </p:cNvGraphicFramePr>
            <p:nvPr/>
          </p:nvGraphicFramePr>
          <p:xfrm>
            <a:off x="3526806" y="3669690"/>
            <a:ext cx="285752" cy="307733"/>
          </p:xfrm>
          <a:graphic>
            <a:graphicData uri="http://schemas.openxmlformats.org/presentationml/2006/ole">
              <p:oleObj spid="_x0000_s25603" name="Equation" r:id="rId3" imgW="164880" imgH="177480" progId="Equation.DSMT4">
                <p:embed/>
              </p:oleObj>
            </a:graphicData>
          </a:graphic>
        </p:graphicFrame>
        <p:graphicFrame>
          <p:nvGraphicFramePr>
            <p:cNvPr id="25604" name="Object 4"/>
            <p:cNvGraphicFramePr>
              <a:graphicFrameLocks noChangeAspect="1"/>
            </p:cNvGraphicFramePr>
            <p:nvPr/>
          </p:nvGraphicFramePr>
          <p:xfrm>
            <a:off x="4847858" y="3660898"/>
            <a:ext cx="285750" cy="306388"/>
          </p:xfrm>
          <a:graphic>
            <a:graphicData uri="http://schemas.openxmlformats.org/presentationml/2006/ole">
              <p:oleObj spid="_x0000_s25604" name="Equation" r:id="rId4" imgW="164880" imgH="177480" progId="Equation.DSMT4">
                <p:embed/>
              </p:oleObj>
            </a:graphicData>
          </a:graphic>
        </p:graphicFrame>
        <p:graphicFrame>
          <p:nvGraphicFramePr>
            <p:cNvPr id="25605" name="Object 5"/>
            <p:cNvGraphicFramePr>
              <a:graphicFrameLocks noChangeAspect="1"/>
            </p:cNvGraphicFramePr>
            <p:nvPr/>
          </p:nvGraphicFramePr>
          <p:xfrm>
            <a:off x="6090884" y="3669690"/>
            <a:ext cx="285750" cy="306388"/>
          </p:xfrm>
          <a:graphic>
            <a:graphicData uri="http://schemas.openxmlformats.org/presentationml/2006/ole">
              <p:oleObj spid="_x0000_s25605" name="Equation" r:id="rId5" imgW="164880" imgH="177480" progId="Equation.DSMT4">
                <p:embed/>
              </p:oleObj>
            </a:graphicData>
          </a:graphic>
        </p:graphicFrame>
        <p:graphicFrame>
          <p:nvGraphicFramePr>
            <p:cNvPr id="25606" name="Object 6"/>
            <p:cNvGraphicFramePr>
              <a:graphicFrameLocks noChangeAspect="1"/>
            </p:cNvGraphicFramePr>
            <p:nvPr/>
          </p:nvGraphicFramePr>
          <p:xfrm>
            <a:off x="7349290" y="3669690"/>
            <a:ext cx="285750" cy="306388"/>
          </p:xfrm>
          <a:graphic>
            <a:graphicData uri="http://schemas.openxmlformats.org/presentationml/2006/ole">
              <p:oleObj spid="_x0000_s25606" name="Equation" r:id="rId6" imgW="164880" imgH="177480" progId="Equation.DSMT4">
                <p:embed/>
              </p:oleObj>
            </a:graphicData>
          </a:graphic>
        </p:graphicFrame>
      </p:grpSp>
      <p:sp>
        <p:nvSpPr>
          <p:cNvPr id="11" name="矩形 10"/>
          <p:cNvSpPr/>
          <p:nvPr/>
        </p:nvSpPr>
        <p:spPr>
          <a:xfrm>
            <a:off x="428596" y="4000504"/>
            <a:ext cx="4108817" cy="523220"/>
          </a:xfrm>
          <a:prstGeom prst="rect">
            <a:avLst/>
          </a:prstGeom>
        </p:spPr>
        <p:txBody>
          <a:bodyPr wrap="none">
            <a:spAutoFit/>
          </a:bodyPr>
          <a:lstStyle/>
          <a:p>
            <a:r>
              <a:rPr lang="en-US" altLang="zh-CN" sz="2800" b="1" dirty="0" smtClean="0">
                <a:solidFill>
                  <a:srgbClr val="151B93"/>
                </a:solidFill>
              </a:rPr>
              <a:t>2.</a:t>
            </a:r>
            <a:r>
              <a:rPr lang="zh-CN" altLang="en-US" sz="2800" b="1" dirty="0" smtClean="0">
                <a:solidFill>
                  <a:srgbClr val="151B93"/>
                </a:solidFill>
              </a:rPr>
              <a:t>算术逻辑运算单元</a:t>
            </a:r>
            <a:r>
              <a:rPr lang="en-US" altLang="zh-CN" sz="2800" b="1" dirty="0" smtClean="0">
                <a:solidFill>
                  <a:srgbClr val="151B93"/>
                </a:solidFill>
              </a:rPr>
              <a:t>ALU</a:t>
            </a:r>
            <a:endParaRPr lang="zh-CN" altLang="en-US" sz="2800" b="1" dirty="0">
              <a:solidFill>
                <a:srgbClr val="151B93"/>
              </a:solidFill>
            </a:endParaRPr>
          </a:p>
        </p:txBody>
      </p:sp>
      <p:graphicFrame>
        <p:nvGraphicFramePr>
          <p:cNvPr id="25607" name="Object 7"/>
          <p:cNvGraphicFramePr>
            <a:graphicFrameLocks noChangeAspect="1"/>
          </p:cNvGraphicFramePr>
          <p:nvPr/>
        </p:nvGraphicFramePr>
        <p:xfrm>
          <a:off x="2273300" y="5429250"/>
          <a:ext cx="2241550" cy="514350"/>
        </p:xfrm>
        <a:graphic>
          <a:graphicData uri="http://schemas.openxmlformats.org/presentationml/2006/ole">
            <p:oleObj spid="_x0000_s25607" name="Equation" r:id="rId7" imgW="1054080" imgH="228600" progId="Equation.DSMT4">
              <p:embed/>
            </p:oleObj>
          </a:graphicData>
        </a:graphic>
      </p:graphicFrame>
      <p:graphicFrame>
        <p:nvGraphicFramePr>
          <p:cNvPr id="25608" name="Object 8"/>
          <p:cNvGraphicFramePr>
            <a:graphicFrameLocks noChangeAspect="1"/>
          </p:cNvGraphicFramePr>
          <p:nvPr/>
        </p:nvGraphicFramePr>
        <p:xfrm>
          <a:off x="2285984" y="6143644"/>
          <a:ext cx="5000625" cy="500062"/>
        </p:xfrm>
        <a:graphic>
          <a:graphicData uri="http://schemas.openxmlformats.org/presentationml/2006/ole">
            <p:oleObj spid="_x0000_s25608" name="Equation" r:id="rId8" imgW="2666880" imgH="228600" progId="Equation.DSMT4">
              <p:embed/>
            </p:oleObj>
          </a:graphicData>
        </a:graphic>
      </p:graphicFrame>
      <p:sp>
        <p:nvSpPr>
          <p:cNvPr id="14" name="矩形 13"/>
          <p:cNvSpPr/>
          <p:nvPr/>
        </p:nvSpPr>
        <p:spPr>
          <a:xfrm>
            <a:off x="1214414" y="4714884"/>
            <a:ext cx="4573111" cy="523220"/>
          </a:xfrm>
          <a:prstGeom prst="rect">
            <a:avLst/>
          </a:prstGeom>
        </p:spPr>
        <p:txBody>
          <a:bodyPr wrap="none">
            <a:spAutoFit/>
          </a:bodyPr>
          <a:lstStyle/>
          <a:p>
            <a:r>
              <a:rPr lang="zh-CN" altLang="en-US" sz="2800" b="1" dirty="0" smtClean="0">
                <a:solidFill>
                  <a:srgbClr val="C00000"/>
                </a:solidFill>
              </a:rPr>
              <a:t>一位全加器</a:t>
            </a:r>
            <a:r>
              <a:rPr lang="en-US" altLang="zh-CN" sz="2800" b="1" dirty="0" smtClean="0">
                <a:solidFill>
                  <a:srgbClr val="C00000"/>
                </a:solidFill>
              </a:rPr>
              <a:t>FA</a:t>
            </a:r>
            <a:r>
              <a:rPr lang="zh-CN" altLang="en-US" sz="2800" b="1" dirty="0" smtClean="0">
                <a:solidFill>
                  <a:srgbClr val="C00000"/>
                </a:solidFill>
              </a:rPr>
              <a:t>的逻辑表达式</a:t>
            </a:r>
            <a:endParaRPr lang="zh-CN" altLang="en-US" sz="28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amond(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heckerboard(across)">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5608"/>
                                        </p:tgtEl>
                                        <p:attrNameLst>
                                          <p:attrName>style.visibility</p:attrName>
                                        </p:attrNameLst>
                                      </p:cBhvr>
                                      <p:to>
                                        <p:strVal val="visible"/>
                                      </p:to>
                                    </p:set>
                                    <p:animEffect transition="in" filter="checkerboard(across)">
                                      <p:cBhvr>
                                        <p:cTn id="22" dur="500"/>
                                        <p:tgtEl>
                                          <p:spTgt spid="25608"/>
                                        </p:tgtEl>
                                      </p:cBhvr>
                                    </p:animEffect>
                                  </p:childTnLst>
                                </p:cTn>
                              </p:par>
                              <p:par>
                                <p:cTn id="23" presetID="5" presetClass="entr" presetSubtype="10" fill="hold" nodeType="withEffect">
                                  <p:stCondLst>
                                    <p:cond delay="0"/>
                                  </p:stCondLst>
                                  <p:childTnLst>
                                    <p:set>
                                      <p:cBhvr>
                                        <p:cTn id="24" dur="1" fill="hold">
                                          <p:stCondLst>
                                            <p:cond delay="0"/>
                                          </p:stCondLst>
                                        </p:cTn>
                                        <p:tgtEl>
                                          <p:spTgt spid="25607"/>
                                        </p:tgtEl>
                                        <p:attrNameLst>
                                          <p:attrName>style.visibility</p:attrName>
                                        </p:attrNameLst>
                                      </p:cBhvr>
                                      <p:to>
                                        <p:strVal val="visible"/>
                                      </p:to>
                                    </p:set>
                                    <p:animEffect transition="in" filter="checkerboard(across)">
                                      <p:cBhvr>
                                        <p:cTn id="25"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720" y="642918"/>
            <a:ext cx="4108817" cy="523220"/>
          </a:xfrm>
          <a:prstGeom prst="rect">
            <a:avLst/>
          </a:prstGeom>
        </p:spPr>
        <p:txBody>
          <a:bodyPr wrap="none">
            <a:spAutoFit/>
          </a:bodyPr>
          <a:lstStyle/>
          <a:p>
            <a:r>
              <a:rPr lang="en-US" altLang="zh-CN" sz="2800" b="1" dirty="0" smtClean="0">
                <a:solidFill>
                  <a:srgbClr val="151B93"/>
                </a:solidFill>
              </a:rPr>
              <a:t>2.</a:t>
            </a:r>
            <a:r>
              <a:rPr lang="zh-CN" altLang="en-US" sz="2800" b="1" dirty="0" smtClean="0">
                <a:solidFill>
                  <a:srgbClr val="151B93"/>
                </a:solidFill>
              </a:rPr>
              <a:t>算术逻辑运算单元</a:t>
            </a:r>
            <a:r>
              <a:rPr lang="en-US" altLang="zh-CN" sz="2800" b="1" dirty="0" smtClean="0">
                <a:solidFill>
                  <a:srgbClr val="151B93"/>
                </a:solidFill>
              </a:rPr>
              <a:t>ALU</a:t>
            </a:r>
            <a:endParaRPr lang="zh-CN" altLang="en-US" sz="2800" b="1" dirty="0">
              <a:solidFill>
                <a:srgbClr val="151B93"/>
              </a:solidFill>
            </a:endParaRPr>
          </a:p>
        </p:txBody>
      </p:sp>
      <p:sp>
        <p:nvSpPr>
          <p:cNvPr id="3" name="矩形 2"/>
          <p:cNvSpPr/>
          <p:nvPr/>
        </p:nvSpPr>
        <p:spPr>
          <a:xfrm>
            <a:off x="571472" y="1214422"/>
            <a:ext cx="8143932" cy="2308324"/>
          </a:xfrm>
          <a:prstGeom prst="rect">
            <a:avLst/>
          </a:prstGeom>
        </p:spPr>
        <p:txBody>
          <a:bodyPr wrap="square">
            <a:spAutoFit/>
          </a:bodyPr>
          <a:lstStyle/>
          <a:p>
            <a:pPr>
              <a:lnSpc>
                <a:spcPct val="150000"/>
              </a:lnSpc>
            </a:pPr>
            <a:r>
              <a:rPr lang="zh-CN" altLang="en-US" sz="2400" b="1" dirty="0" smtClean="0"/>
              <a:t>为了实现多种算术逻辑运算，可将</a:t>
            </a:r>
            <a:r>
              <a:rPr lang="en-US" altLang="zh-CN" sz="2400" b="1" dirty="0" smtClean="0"/>
              <a:t>Ai</a:t>
            </a:r>
            <a:r>
              <a:rPr lang="zh-CN" altLang="en-US" sz="2400" b="1" dirty="0" smtClean="0"/>
              <a:t>和</a:t>
            </a:r>
            <a:r>
              <a:rPr lang="en-US" altLang="zh-CN" sz="2400" b="1" dirty="0" smtClean="0"/>
              <a:t>Bi</a:t>
            </a:r>
            <a:r>
              <a:rPr lang="zh-CN" altLang="en-US" sz="2400" b="1" dirty="0" smtClean="0"/>
              <a:t>输入一个函数发生器（进位传递函数和进位产生函数）得到输出</a:t>
            </a:r>
            <a:r>
              <a:rPr lang="en-US" altLang="zh-CN" sz="2400" b="1" dirty="0" smtClean="0"/>
              <a:t>Xi</a:t>
            </a:r>
            <a:r>
              <a:rPr lang="zh-CN" altLang="en-US" sz="2400" b="1" dirty="0" smtClean="0"/>
              <a:t>和</a:t>
            </a:r>
            <a:r>
              <a:rPr lang="en-US" altLang="zh-CN" sz="2400" b="1" dirty="0" smtClean="0"/>
              <a:t>Yi</a:t>
            </a:r>
            <a:r>
              <a:rPr lang="zh-CN" altLang="en-US" sz="2400" b="1" dirty="0" smtClean="0"/>
              <a:t>，作为一位全加器的输入。</a:t>
            </a:r>
            <a:r>
              <a:rPr lang="en-US" altLang="zh-CN" sz="2400" b="1" dirty="0" smtClean="0"/>
              <a:t>S</a:t>
            </a:r>
            <a:r>
              <a:rPr lang="en-US" altLang="zh-CN" sz="2400" b="1" baseline="-25000" dirty="0" smtClean="0"/>
              <a:t>0</a:t>
            </a:r>
            <a:r>
              <a:rPr lang="zh-CN" altLang="en-US" sz="2400" b="1" dirty="0" smtClean="0"/>
              <a:t>、</a:t>
            </a:r>
            <a:r>
              <a:rPr lang="en-US" altLang="zh-CN" sz="2400" b="1" dirty="0" smtClean="0"/>
              <a:t>S</a:t>
            </a:r>
            <a:r>
              <a:rPr lang="en-US" altLang="zh-CN" sz="2400" b="1" baseline="-25000" dirty="0" smtClean="0"/>
              <a:t>1</a:t>
            </a:r>
            <a:r>
              <a:rPr lang="zh-CN" altLang="en-US" sz="2400" b="1" dirty="0" smtClean="0"/>
              <a:t>、</a:t>
            </a:r>
            <a:r>
              <a:rPr lang="en-US" altLang="zh-CN" sz="2400" b="1" dirty="0" smtClean="0"/>
              <a:t>S</a:t>
            </a:r>
            <a:r>
              <a:rPr lang="en-US" altLang="zh-CN" sz="2400" b="1" baseline="-25000" dirty="0" smtClean="0"/>
              <a:t>2</a:t>
            </a:r>
            <a:r>
              <a:rPr lang="zh-CN" altLang="en-US" sz="2400" b="1" dirty="0" smtClean="0"/>
              <a:t>、</a:t>
            </a:r>
            <a:r>
              <a:rPr lang="en-US" altLang="zh-CN" sz="2400" b="1" dirty="0" smtClean="0"/>
              <a:t>S</a:t>
            </a:r>
            <a:r>
              <a:rPr lang="en-US" altLang="zh-CN" sz="2400" b="1" baseline="-25000" dirty="0" smtClean="0"/>
              <a:t>3</a:t>
            </a:r>
            <a:r>
              <a:rPr lang="zh-CN" altLang="en-US" sz="2400" b="1" dirty="0" smtClean="0"/>
              <a:t>作为控制位的不同，可以实现多种算术和逻辑运算。</a:t>
            </a:r>
            <a:endParaRPr lang="zh-CN" altLang="en-US" sz="2400" b="1" dirty="0"/>
          </a:p>
        </p:txBody>
      </p:sp>
      <p:pic>
        <p:nvPicPr>
          <p:cNvPr id="4" name="Picture 3" descr="D:\jinerwork\组成\白中英版改编\Chap02\Images\2.5.gif"/>
          <p:cNvPicPr>
            <a:picLocks noChangeAspect="1" noChangeArrowheads="1"/>
          </p:cNvPicPr>
          <p:nvPr/>
        </p:nvPicPr>
        <p:blipFill>
          <a:blip r:embed="rId3" r:link="rId4"/>
          <a:srcRect/>
          <a:stretch>
            <a:fillRect/>
          </a:stretch>
        </p:blipFill>
        <p:spPr>
          <a:xfrm>
            <a:off x="785786" y="3643314"/>
            <a:ext cx="2657475" cy="2790825"/>
          </a:xfrm>
          <a:prstGeom prst="rect">
            <a:avLst/>
          </a:prstGeom>
          <a:noFill/>
        </p:spPr>
      </p:pic>
      <p:graphicFrame>
        <p:nvGraphicFramePr>
          <p:cNvPr id="5" name="Object 4"/>
          <p:cNvGraphicFramePr>
            <a:graphicFrameLocks noChangeAspect="1"/>
          </p:cNvGraphicFramePr>
          <p:nvPr/>
        </p:nvGraphicFramePr>
        <p:xfrm>
          <a:off x="3929063" y="4143380"/>
          <a:ext cx="4033837" cy="949325"/>
        </p:xfrm>
        <a:graphic>
          <a:graphicData uri="http://schemas.openxmlformats.org/presentationml/2006/ole">
            <p:oleObj spid="_x0000_s26626" name="公式" r:id="rId5" imgW="1815840" imgH="457200" progId="Equation.3">
              <p:embed/>
            </p:oleObj>
          </a:graphicData>
        </a:graphic>
      </p:graphicFrame>
      <p:sp>
        <p:nvSpPr>
          <p:cNvPr id="6" name="矩形 7"/>
          <p:cNvSpPr>
            <a:spLocks noChangeArrowheads="1"/>
          </p:cNvSpPr>
          <p:nvPr/>
        </p:nvSpPr>
        <p:spPr bwMode="auto">
          <a:xfrm>
            <a:off x="4143375" y="5500692"/>
            <a:ext cx="2127250" cy="369888"/>
          </a:xfrm>
          <a:prstGeom prst="rect">
            <a:avLst/>
          </a:prstGeom>
          <a:noFill/>
          <a:ln w="9525">
            <a:noFill/>
            <a:miter lim="800000"/>
            <a:headEnd/>
            <a:tailEnd/>
          </a:ln>
        </p:spPr>
        <p:txBody>
          <a:bodyPr wrap="none">
            <a:spAutoFit/>
          </a:bodyPr>
          <a:lstStyle/>
          <a:p>
            <a:r>
              <a:rPr lang="zh-CN" altLang="zh-CN"/>
              <a:t>4</a:t>
            </a:r>
            <a:r>
              <a:rPr lang="zh-CN"/>
              <a:t>位一片，</a:t>
            </a:r>
            <a:r>
              <a:rPr lang="zh-CN" altLang="zh-CN"/>
              <a:t>i=0,1,2,3</a:t>
            </a:r>
            <a:endParaRPr lang="zh-CN" altLang="en-US"/>
          </a:p>
        </p:txBody>
      </p:sp>
      <p:sp>
        <p:nvSpPr>
          <p:cNvPr id="7" name="矩形 6"/>
          <p:cNvSpPr/>
          <p:nvPr/>
        </p:nvSpPr>
        <p:spPr>
          <a:xfrm>
            <a:off x="4572000" y="142852"/>
            <a:ext cx="3257623" cy="461665"/>
          </a:xfrm>
          <a:prstGeom prst="rect">
            <a:avLst/>
          </a:prstGeom>
        </p:spPr>
        <p:txBody>
          <a:bodyPr wrap="none">
            <a:spAutoFit/>
          </a:bodyPr>
          <a:lstStyle/>
          <a:p>
            <a:r>
              <a:rPr lang="en-US" altLang="zh-CN" sz="2400" b="1" dirty="0" smtClean="0">
                <a:solidFill>
                  <a:srgbClr val="FF0000"/>
                </a:solidFill>
                <a:cs typeface="Times New Roman" pitchFamily="18" charset="0"/>
              </a:rPr>
              <a:t>2</a:t>
            </a:r>
            <a:r>
              <a:rPr lang="en-US" altLang="zh-CN" sz="2400" b="1" dirty="0" smtClean="0">
                <a:solidFill>
                  <a:srgbClr val="FF0000"/>
                </a:solidFill>
              </a:rPr>
              <a:t>.5  </a:t>
            </a:r>
            <a:r>
              <a:rPr lang="zh-CN" altLang="en-US" sz="2400" b="1" dirty="0" smtClean="0">
                <a:solidFill>
                  <a:srgbClr val="FF0000"/>
                </a:solidFill>
              </a:rPr>
              <a:t>定点运算器的组成</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heckerboard(across)">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720" y="642918"/>
            <a:ext cx="4108817" cy="523220"/>
          </a:xfrm>
          <a:prstGeom prst="rect">
            <a:avLst/>
          </a:prstGeom>
        </p:spPr>
        <p:txBody>
          <a:bodyPr wrap="none">
            <a:spAutoFit/>
          </a:bodyPr>
          <a:lstStyle/>
          <a:p>
            <a:r>
              <a:rPr lang="en-US" altLang="zh-CN" sz="2800" b="1" dirty="0" smtClean="0">
                <a:solidFill>
                  <a:srgbClr val="151B93"/>
                </a:solidFill>
              </a:rPr>
              <a:t>2.</a:t>
            </a:r>
            <a:r>
              <a:rPr lang="zh-CN" altLang="en-US" sz="2800" b="1" dirty="0" smtClean="0">
                <a:solidFill>
                  <a:srgbClr val="151B93"/>
                </a:solidFill>
              </a:rPr>
              <a:t>算术逻辑运算单元</a:t>
            </a:r>
            <a:r>
              <a:rPr lang="en-US" altLang="zh-CN" sz="2800" b="1" dirty="0" smtClean="0">
                <a:solidFill>
                  <a:srgbClr val="151B93"/>
                </a:solidFill>
              </a:rPr>
              <a:t>ALU</a:t>
            </a:r>
            <a:endParaRPr lang="zh-CN" altLang="en-US" sz="2800" b="1" dirty="0">
              <a:solidFill>
                <a:srgbClr val="151B93"/>
              </a:solidFill>
            </a:endParaRPr>
          </a:p>
        </p:txBody>
      </p:sp>
      <p:sp>
        <p:nvSpPr>
          <p:cNvPr id="3" name="矩形 2"/>
          <p:cNvSpPr/>
          <p:nvPr/>
        </p:nvSpPr>
        <p:spPr>
          <a:xfrm>
            <a:off x="1142976" y="1071546"/>
            <a:ext cx="7215238" cy="461665"/>
          </a:xfrm>
          <a:prstGeom prst="rect">
            <a:avLst/>
          </a:prstGeom>
        </p:spPr>
        <p:txBody>
          <a:bodyPr wrap="square">
            <a:spAutoFit/>
          </a:bodyPr>
          <a:lstStyle/>
          <a:p>
            <a:r>
              <a:rPr kumimoji="1" lang="en-US" altLang="zh-CN" sz="2400" b="1" dirty="0" err="1" smtClean="0">
                <a:latin typeface="Tahoma" pitchFamily="34" charset="0"/>
              </a:rPr>
              <a:t>XiYi</a:t>
            </a:r>
            <a:r>
              <a:rPr kumimoji="1" lang="en-US" altLang="zh-CN" sz="2400" b="1" dirty="0" smtClean="0">
                <a:latin typeface="Tahoma" pitchFamily="34" charset="0"/>
              </a:rPr>
              <a:t> </a:t>
            </a:r>
            <a:r>
              <a:rPr kumimoji="1" lang="zh-CN" altLang="en-US" sz="2400" b="1" dirty="0" smtClean="0">
                <a:latin typeface="Tahoma" pitchFamily="34" charset="0"/>
              </a:rPr>
              <a:t>与控制参数和输入量的关系构造如下真值表</a:t>
            </a:r>
            <a:endParaRPr kumimoji="1" lang="zh-CN" altLang="en-US" sz="2400" b="1" dirty="0">
              <a:latin typeface="Tahoma" pitchFamily="34" charset="0"/>
            </a:endParaRPr>
          </a:p>
        </p:txBody>
      </p:sp>
      <p:grpSp>
        <p:nvGrpSpPr>
          <p:cNvPr id="39" name="组合 38"/>
          <p:cNvGrpSpPr/>
          <p:nvPr/>
        </p:nvGrpSpPr>
        <p:grpSpPr>
          <a:xfrm>
            <a:off x="1714480" y="1571612"/>
            <a:ext cx="5926138" cy="2995613"/>
            <a:chOff x="1714480" y="1857364"/>
            <a:chExt cx="5926138" cy="2995613"/>
          </a:xfrm>
        </p:grpSpPr>
        <p:grpSp>
          <p:nvGrpSpPr>
            <p:cNvPr id="5" name="Group 3"/>
            <p:cNvGrpSpPr>
              <a:grpSpLocks/>
            </p:cNvGrpSpPr>
            <p:nvPr/>
          </p:nvGrpSpPr>
          <p:grpSpPr bwMode="auto">
            <a:xfrm>
              <a:off x="1714480" y="1857364"/>
              <a:ext cx="5926138" cy="2943225"/>
              <a:chOff x="0" y="0"/>
              <a:chExt cx="2196" cy="1151"/>
            </a:xfrm>
          </p:grpSpPr>
          <p:grpSp>
            <p:nvGrpSpPr>
              <p:cNvPr id="15" name="Group 4"/>
              <p:cNvGrpSpPr>
                <a:grpSpLocks/>
              </p:cNvGrpSpPr>
              <p:nvPr/>
            </p:nvGrpSpPr>
            <p:grpSpPr bwMode="auto">
              <a:xfrm>
                <a:off x="0" y="0"/>
                <a:ext cx="517" cy="403"/>
                <a:chOff x="0" y="0"/>
                <a:chExt cx="517" cy="403"/>
              </a:xfrm>
            </p:grpSpPr>
            <p:sp>
              <p:nvSpPr>
                <p:cNvPr id="37" name="Rectangle 5"/>
                <p:cNvSpPr>
                  <a:spLocks noChangeArrowheads="1"/>
                </p:cNvSpPr>
                <p:nvPr/>
              </p:nvSpPr>
              <p:spPr bwMode="auto">
                <a:xfrm>
                  <a:off x="43" y="84"/>
                  <a:ext cx="431" cy="319"/>
                </a:xfrm>
                <a:prstGeom prst="rect">
                  <a:avLst/>
                </a:prstGeom>
                <a:noFill/>
                <a:ln w="9525">
                  <a:noFill/>
                  <a:miter lim="800000"/>
                  <a:headEnd/>
                  <a:tailEnd/>
                </a:ln>
              </p:spPr>
              <p:txBody>
                <a:bodyPr/>
                <a:lstStyle/>
                <a:p>
                  <a:pPr algn="just"/>
                  <a:r>
                    <a:rPr kumimoji="1" lang="en-US" altLang="zh-CN" sz="3200" dirty="0">
                      <a:latin typeface="宋体" charset="-122"/>
                      <a:cs typeface="Times New Roman" pitchFamily="18" charset="0"/>
                    </a:rPr>
                    <a:t>S</a:t>
                  </a:r>
                  <a:r>
                    <a:rPr kumimoji="1" lang="en-US" altLang="zh-CN" sz="3200" baseline="-30000" dirty="0">
                      <a:latin typeface="宋体" charset="-122"/>
                      <a:cs typeface="Times New Roman" pitchFamily="18" charset="0"/>
                    </a:rPr>
                    <a:t>0</a:t>
                  </a:r>
                  <a:r>
                    <a:rPr kumimoji="1" lang="en-US" altLang="zh-CN" sz="3200" dirty="0">
                      <a:latin typeface="宋体" charset="-122"/>
                      <a:cs typeface="Times New Roman" pitchFamily="18" charset="0"/>
                    </a:rPr>
                    <a:t> S</a:t>
                  </a:r>
                  <a:r>
                    <a:rPr kumimoji="1" lang="en-US" altLang="zh-CN" sz="3200" baseline="-30000" dirty="0">
                      <a:latin typeface="宋体" charset="-122"/>
                      <a:cs typeface="Times New Roman" pitchFamily="18" charset="0"/>
                    </a:rPr>
                    <a:t>1</a:t>
                  </a:r>
                  <a:r>
                    <a:rPr kumimoji="1" lang="en-US" altLang="zh-CN" sz="3200" dirty="0">
                      <a:latin typeface="宋体" charset="-122"/>
                      <a:cs typeface="Times New Roman" pitchFamily="18" charset="0"/>
                    </a:rPr>
                    <a:t> </a:t>
                  </a:r>
                  <a:endParaRPr kumimoji="1" lang="en-US" altLang="zh-CN" sz="3200" dirty="0">
                    <a:latin typeface="Times New Roman" pitchFamily="18" charset="0"/>
                    <a:cs typeface="Times New Roman" pitchFamily="18" charset="0"/>
                  </a:endParaRPr>
                </a:p>
              </p:txBody>
            </p:sp>
            <p:sp>
              <p:nvSpPr>
                <p:cNvPr id="38" name="Rectangle 6"/>
                <p:cNvSpPr>
                  <a:spLocks noChangeArrowheads="1"/>
                </p:cNvSpPr>
                <p:nvPr/>
              </p:nvSpPr>
              <p:spPr bwMode="auto">
                <a:xfrm>
                  <a:off x="0" y="0"/>
                  <a:ext cx="517" cy="403"/>
                </a:xfrm>
                <a:prstGeom prst="rect">
                  <a:avLst/>
                </a:prstGeom>
                <a:noFill/>
                <a:ln w="7">
                  <a:solidFill>
                    <a:srgbClr val="A0A0A0"/>
                  </a:solidFill>
                  <a:miter lim="800000"/>
                  <a:headEnd/>
                  <a:tailEnd/>
                </a:ln>
              </p:spPr>
              <p:txBody>
                <a:bodyPr wrap="none"/>
                <a:lstStyle/>
                <a:p>
                  <a:endParaRPr lang="zh-CN" altLang="en-US"/>
                </a:p>
              </p:txBody>
            </p:sp>
          </p:grpSp>
          <p:grpSp>
            <p:nvGrpSpPr>
              <p:cNvPr id="16" name="Group 7"/>
              <p:cNvGrpSpPr>
                <a:grpSpLocks/>
              </p:cNvGrpSpPr>
              <p:nvPr/>
            </p:nvGrpSpPr>
            <p:grpSpPr bwMode="auto">
              <a:xfrm>
                <a:off x="517" y="0"/>
                <a:ext cx="540" cy="403"/>
                <a:chOff x="517" y="0"/>
                <a:chExt cx="540" cy="403"/>
              </a:xfrm>
            </p:grpSpPr>
            <p:sp>
              <p:nvSpPr>
                <p:cNvPr id="35" name="Rectangle 8"/>
                <p:cNvSpPr>
                  <a:spLocks noChangeArrowheads="1"/>
                </p:cNvSpPr>
                <p:nvPr/>
              </p:nvSpPr>
              <p:spPr bwMode="auto">
                <a:xfrm>
                  <a:off x="688" y="84"/>
                  <a:ext cx="326" cy="319"/>
                </a:xfrm>
                <a:prstGeom prst="rect">
                  <a:avLst/>
                </a:prstGeom>
                <a:noFill/>
                <a:ln w="9525">
                  <a:noFill/>
                  <a:miter lim="800000"/>
                  <a:headEnd/>
                  <a:tailEnd/>
                </a:ln>
              </p:spPr>
              <p:txBody>
                <a:bodyPr/>
                <a:lstStyle/>
                <a:p>
                  <a:pPr algn="just"/>
                  <a:r>
                    <a:rPr kumimoji="1" lang="en-US" altLang="zh-CN" sz="3200" dirty="0">
                      <a:latin typeface="宋体" charset="-122"/>
                      <a:cs typeface="Times New Roman" pitchFamily="18" charset="0"/>
                    </a:rPr>
                    <a:t>Y</a:t>
                  </a:r>
                  <a:r>
                    <a:rPr kumimoji="1" lang="en-US" altLang="zh-CN" sz="3200" baseline="-30000" dirty="0">
                      <a:latin typeface="宋体" charset="-122"/>
                      <a:cs typeface="Times New Roman" pitchFamily="18" charset="0"/>
                    </a:rPr>
                    <a:t>i</a:t>
                  </a:r>
                  <a:r>
                    <a:rPr kumimoji="1" lang="en-US" altLang="zh-CN" sz="2000" dirty="0">
                      <a:latin typeface="宋体" charset="-122"/>
                      <a:cs typeface="Times New Roman" pitchFamily="18" charset="0"/>
                    </a:rPr>
                    <a:t> </a:t>
                  </a:r>
                  <a:endParaRPr kumimoji="1" lang="en-US" altLang="zh-CN" sz="2000" dirty="0">
                    <a:latin typeface="Times New Roman" pitchFamily="18" charset="0"/>
                    <a:cs typeface="Times New Roman" pitchFamily="18" charset="0"/>
                  </a:endParaRPr>
                </a:p>
              </p:txBody>
            </p:sp>
            <p:sp>
              <p:nvSpPr>
                <p:cNvPr id="36" name="Rectangle 9"/>
                <p:cNvSpPr>
                  <a:spLocks noChangeArrowheads="1"/>
                </p:cNvSpPr>
                <p:nvPr/>
              </p:nvSpPr>
              <p:spPr bwMode="auto">
                <a:xfrm>
                  <a:off x="517" y="0"/>
                  <a:ext cx="540" cy="403"/>
                </a:xfrm>
                <a:prstGeom prst="rect">
                  <a:avLst/>
                </a:prstGeom>
                <a:noFill/>
                <a:ln w="7">
                  <a:solidFill>
                    <a:srgbClr val="A0A0A0"/>
                  </a:solidFill>
                  <a:miter lim="800000"/>
                  <a:headEnd/>
                  <a:tailEnd/>
                </a:ln>
              </p:spPr>
              <p:txBody>
                <a:bodyPr wrap="none"/>
                <a:lstStyle/>
                <a:p>
                  <a:endParaRPr lang="zh-CN" altLang="en-US"/>
                </a:p>
              </p:txBody>
            </p:sp>
          </p:grpSp>
          <p:grpSp>
            <p:nvGrpSpPr>
              <p:cNvPr id="17" name="Group 10"/>
              <p:cNvGrpSpPr>
                <a:grpSpLocks/>
              </p:cNvGrpSpPr>
              <p:nvPr/>
            </p:nvGrpSpPr>
            <p:grpSpPr bwMode="auto">
              <a:xfrm>
                <a:off x="1057" y="0"/>
                <a:ext cx="540" cy="403"/>
                <a:chOff x="1057" y="0"/>
                <a:chExt cx="540" cy="403"/>
              </a:xfrm>
            </p:grpSpPr>
            <p:sp>
              <p:nvSpPr>
                <p:cNvPr id="33" name="Rectangle 11"/>
                <p:cNvSpPr>
                  <a:spLocks noChangeArrowheads="1"/>
                </p:cNvSpPr>
                <p:nvPr/>
              </p:nvSpPr>
              <p:spPr bwMode="auto">
                <a:xfrm>
                  <a:off x="1138" y="84"/>
                  <a:ext cx="416" cy="319"/>
                </a:xfrm>
                <a:prstGeom prst="rect">
                  <a:avLst/>
                </a:prstGeom>
                <a:noFill/>
                <a:ln w="9525">
                  <a:noFill/>
                  <a:miter lim="800000"/>
                  <a:headEnd/>
                  <a:tailEnd/>
                </a:ln>
              </p:spPr>
              <p:txBody>
                <a:bodyPr/>
                <a:lstStyle/>
                <a:p>
                  <a:pPr algn="just"/>
                  <a:r>
                    <a:rPr kumimoji="1" lang="en-US" altLang="zh-CN" sz="3200" dirty="0">
                      <a:latin typeface="宋体" charset="-122"/>
                      <a:cs typeface="Times New Roman" pitchFamily="18" charset="0"/>
                    </a:rPr>
                    <a:t>S</a:t>
                  </a:r>
                  <a:r>
                    <a:rPr kumimoji="1" lang="en-US" altLang="zh-CN" sz="3200" baseline="-30000" dirty="0">
                      <a:latin typeface="宋体" charset="-122"/>
                      <a:cs typeface="Times New Roman" pitchFamily="18" charset="0"/>
                    </a:rPr>
                    <a:t>2</a:t>
                  </a:r>
                  <a:r>
                    <a:rPr kumimoji="1" lang="en-US" altLang="zh-CN" sz="3200" dirty="0">
                      <a:latin typeface="宋体" charset="-122"/>
                      <a:cs typeface="Times New Roman" pitchFamily="18" charset="0"/>
                    </a:rPr>
                    <a:t> S</a:t>
                  </a:r>
                  <a:r>
                    <a:rPr kumimoji="1" lang="en-US" altLang="zh-CN" sz="3200" baseline="-30000" dirty="0">
                      <a:latin typeface="宋体" charset="-122"/>
                      <a:cs typeface="Times New Roman" pitchFamily="18" charset="0"/>
                    </a:rPr>
                    <a:t>3</a:t>
                  </a:r>
                  <a:r>
                    <a:rPr kumimoji="1" lang="en-US" altLang="zh-CN" sz="2000" dirty="0">
                      <a:latin typeface="宋体" charset="-122"/>
                      <a:cs typeface="Times New Roman" pitchFamily="18" charset="0"/>
                    </a:rPr>
                    <a:t> </a:t>
                  </a:r>
                  <a:endParaRPr kumimoji="1" lang="en-US" altLang="zh-CN" sz="2000" dirty="0">
                    <a:latin typeface="Times New Roman" pitchFamily="18" charset="0"/>
                    <a:cs typeface="Times New Roman" pitchFamily="18" charset="0"/>
                  </a:endParaRPr>
                </a:p>
              </p:txBody>
            </p:sp>
            <p:sp>
              <p:nvSpPr>
                <p:cNvPr id="34" name="Rectangle 12"/>
                <p:cNvSpPr>
                  <a:spLocks noChangeArrowheads="1"/>
                </p:cNvSpPr>
                <p:nvPr/>
              </p:nvSpPr>
              <p:spPr bwMode="auto">
                <a:xfrm>
                  <a:off x="1057" y="0"/>
                  <a:ext cx="540" cy="403"/>
                </a:xfrm>
                <a:prstGeom prst="rect">
                  <a:avLst/>
                </a:prstGeom>
                <a:noFill/>
                <a:ln w="7">
                  <a:solidFill>
                    <a:srgbClr val="A0A0A0"/>
                  </a:solidFill>
                  <a:miter lim="800000"/>
                  <a:headEnd/>
                  <a:tailEnd/>
                </a:ln>
              </p:spPr>
              <p:txBody>
                <a:bodyPr wrap="none"/>
                <a:lstStyle/>
                <a:p>
                  <a:endParaRPr lang="zh-CN" altLang="en-US"/>
                </a:p>
              </p:txBody>
            </p:sp>
          </p:grpSp>
          <p:grpSp>
            <p:nvGrpSpPr>
              <p:cNvPr id="18" name="Group 13"/>
              <p:cNvGrpSpPr>
                <a:grpSpLocks/>
              </p:cNvGrpSpPr>
              <p:nvPr/>
            </p:nvGrpSpPr>
            <p:grpSpPr bwMode="auto">
              <a:xfrm>
                <a:off x="1597" y="0"/>
                <a:ext cx="599" cy="403"/>
                <a:chOff x="1597" y="0"/>
                <a:chExt cx="599" cy="403"/>
              </a:xfrm>
            </p:grpSpPr>
            <p:sp>
              <p:nvSpPr>
                <p:cNvPr id="31" name="Rectangle 14"/>
                <p:cNvSpPr>
                  <a:spLocks noChangeArrowheads="1"/>
                </p:cNvSpPr>
                <p:nvPr/>
              </p:nvSpPr>
              <p:spPr bwMode="auto">
                <a:xfrm>
                  <a:off x="1747" y="84"/>
                  <a:ext cx="406" cy="319"/>
                </a:xfrm>
                <a:prstGeom prst="rect">
                  <a:avLst/>
                </a:prstGeom>
                <a:noFill/>
                <a:ln w="9525">
                  <a:noFill/>
                  <a:miter lim="800000"/>
                  <a:headEnd/>
                  <a:tailEnd/>
                </a:ln>
              </p:spPr>
              <p:txBody>
                <a:bodyPr/>
                <a:lstStyle/>
                <a:p>
                  <a:pPr algn="just"/>
                  <a:r>
                    <a:rPr kumimoji="1" lang="en-US" altLang="zh-CN" sz="3200" dirty="0">
                      <a:latin typeface="宋体" charset="-122"/>
                      <a:cs typeface="Times New Roman" pitchFamily="18" charset="0"/>
                    </a:rPr>
                    <a:t>X</a:t>
                  </a:r>
                  <a:r>
                    <a:rPr kumimoji="1" lang="en-US" altLang="zh-CN" sz="3200" baseline="-30000" dirty="0">
                      <a:latin typeface="宋体" charset="-122"/>
                      <a:cs typeface="Times New Roman" pitchFamily="18" charset="0"/>
                    </a:rPr>
                    <a:t>i</a:t>
                  </a:r>
                  <a:r>
                    <a:rPr kumimoji="1" lang="en-US" altLang="zh-CN" sz="3200" dirty="0">
                      <a:latin typeface="宋体" charset="-122"/>
                      <a:cs typeface="Times New Roman" pitchFamily="18" charset="0"/>
                    </a:rPr>
                    <a:t> </a:t>
                  </a:r>
                  <a:endParaRPr kumimoji="1" lang="en-US" altLang="zh-CN" sz="2000" dirty="0">
                    <a:latin typeface="Times New Roman" pitchFamily="18" charset="0"/>
                    <a:cs typeface="Times New Roman" pitchFamily="18" charset="0"/>
                  </a:endParaRPr>
                </a:p>
              </p:txBody>
            </p:sp>
            <p:sp>
              <p:nvSpPr>
                <p:cNvPr id="32" name="Rectangle 15"/>
                <p:cNvSpPr>
                  <a:spLocks noChangeArrowheads="1"/>
                </p:cNvSpPr>
                <p:nvPr/>
              </p:nvSpPr>
              <p:spPr bwMode="auto">
                <a:xfrm>
                  <a:off x="1597" y="0"/>
                  <a:ext cx="599" cy="403"/>
                </a:xfrm>
                <a:prstGeom prst="rect">
                  <a:avLst/>
                </a:prstGeom>
                <a:noFill/>
                <a:ln w="7">
                  <a:solidFill>
                    <a:srgbClr val="A0A0A0"/>
                  </a:solidFill>
                  <a:miter lim="800000"/>
                  <a:headEnd/>
                  <a:tailEnd/>
                </a:ln>
              </p:spPr>
              <p:txBody>
                <a:bodyPr wrap="none"/>
                <a:lstStyle/>
                <a:p>
                  <a:endParaRPr lang="zh-CN" altLang="en-US"/>
                </a:p>
              </p:txBody>
            </p:sp>
          </p:grpSp>
          <p:grpSp>
            <p:nvGrpSpPr>
              <p:cNvPr id="19" name="Group 16"/>
              <p:cNvGrpSpPr>
                <a:grpSpLocks/>
              </p:cNvGrpSpPr>
              <p:nvPr/>
            </p:nvGrpSpPr>
            <p:grpSpPr bwMode="auto">
              <a:xfrm>
                <a:off x="0" y="403"/>
                <a:ext cx="517" cy="748"/>
                <a:chOff x="0" y="403"/>
                <a:chExt cx="517" cy="748"/>
              </a:xfrm>
            </p:grpSpPr>
            <p:sp>
              <p:nvSpPr>
                <p:cNvPr id="29" name="Rectangle 17"/>
                <p:cNvSpPr>
                  <a:spLocks noChangeArrowheads="1"/>
                </p:cNvSpPr>
                <p:nvPr/>
              </p:nvSpPr>
              <p:spPr bwMode="auto">
                <a:xfrm>
                  <a:off x="53" y="403"/>
                  <a:ext cx="397" cy="748"/>
                </a:xfrm>
                <a:prstGeom prst="rect">
                  <a:avLst/>
                </a:prstGeom>
                <a:noFill/>
                <a:ln w="9525">
                  <a:noFill/>
                  <a:miter lim="800000"/>
                  <a:headEnd/>
                  <a:tailEnd/>
                </a:ln>
              </p:spPr>
              <p:txBody>
                <a:bodyPr/>
                <a:lstStyle/>
                <a:p>
                  <a:pPr algn="ctr"/>
                  <a:r>
                    <a:rPr kumimoji="1" lang="en-US" altLang="zh-CN" sz="3200" dirty="0" smtClean="0">
                      <a:latin typeface="宋体" charset="-122"/>
                      <a:cs typeface="Times New Roman" pitchFamily="18" charset="0"/>
                    </a:rPr>
                    <a:t>0  0</a:t>
                  </a:r>
                  <a:r>
                    <a:rPr kumimoji="1" lang="en-US" altLang="zh-CN" sz="3200" dirty="0">
                      <a:latin typeface="宋体" charset="-122"/>
                      <a:cs typeface="Times New Roman" pitchFamily="18" charset="0"/>
                    </a:rPr>
                    <a:t/>
                  </a:r>
                  <a:br>
                    <a:rPr kumimoji="1" lang="en-US" altLang="zh-CN" sz="3200" dirty="0">
                      <a:latin typeface="宋体" charset="-122"/>
                      <a:cs typeface="Times New Roman" pitchFamily="18" charset="0"/>
                    </a:rPr>
                  </a:br>
                  <a:r>
                    <a:rPr kumimoji="1" lang="en-US" altLang="zh-CN" sz="3200" dirty="0">
                      <a:latin typeface="宋体" charset="-122"/>
                      <a:cs typeface="Times New Roman" pitchFamily="18" charset="0"/>
                    </a:rPr>
                    <a:t>0</a:t>
                  </a:r>
                  <a:r>
                    <a:rPr kumimoji="1" lang="zh-CN" altLang="en-US" sz="3200" dirty="0">
                      <a:latin typeface="宋体" charset="-122"/>
                      <a:cs typeface="Times New Roman" pitchFamily="18" charset="0"/>
                    </a:rPr>
                    <a:t>　</a:t>
                  </a:r>
                  <a:r>
                    <a:rPr kumimoji="1" lang="en-US" altLang="zh-CN" sz="3200" dirty="0">
                      <a:latin typeface="宋体" charset="-122"/>
                      <a:cs typeface="Times New Roman" pitchFamily="18" charset="0"/>
                    </a:rPr>
                    <a:t>1</a:t>
                  </a:r>
                  <a:br>
                    <a:rPr kumimoji="1" lang="en-US" altLang="zh-CN" sz="3200" dirty="0">
                      <a:latin typeface="宋体" charset="-122"/>
                      <a:cs typeface="Times New Roman" pitchFamily="18" charset="0"/>
                    </a:rPr>
                  </a:br>
                  <a:r>
                    <a:rPr kumimoji="1" lang="en-US" altLang="zh-CN" sz="3200" dirty="0">
                      <a:latin typeface="宋体" charset="-122"/>
                      <a:cs typeface="Times New Roman" pitchFamily="18" charset="0"/>
                    </a:rPr>
                    <a:t>1</a:t>
                  </a:r>
                  <a:r>
                    <a:rPr kumimoji="1" lang="zh-CN" altLang="en-US" sz="3200" dirty="0">
                      <a:latin typeface="宋体" charset="-122"/>
                      <a:cs typeface="Times New Roman" pitchFamily="18" charset="0"/>
                    </a:rPr>
                    <a:t>　</a:t>
                  </a:r>
                  <a:r>
                    <a:rPr kumimoji="1" lang="en-US" altLang="zh-CN" sz="3200" dirty="0">
                      <a:latin typeface="宋体" charset="-122"/>
                      <a:cs typeface="Times New Roman" pitchFamily="18" charset="0"/>
                    </a:rPr>
                    <a:t>0</a:t>
                  </a:r>
                  <a:br>
                    <a:rPr kumimoji="1" lang="en-US" altLang="zh-CN" sz="3200" dirty="0">
                      <a:latin typeface="宋体" charset="-122"/>
                      <a:cs typeface="Times New Roman" pitchFamily="18" charset="0"/>
                    </a:rPr>
                  </a:br>
                  <a:r>
                    <a:rPr kumimoji="1" lang="en-US" altLang="zh-CN" sz="3200" dirty="0">
                      <a:latin typeface="宋体" charset="-122"/>
                      <a:cs typeface="Times New Roman" pitchFamily="18" charset="0"/>
                    </a:rPr>
                    <a:t>1  1</a:t>
                  </a:r>
                </a:p>
                <a:p>
                  <a:pPr algn="just" eaLnBrk="0" hangingPunct="0"/>
                  <a:endParaRPr kumimoji="1" lang="en-US" altLang="zh-CN" sz="3200" dirty="0">
                    <a:latin typeface="Times New Roman" pitchFamily="18" charset="0"/>
                    <a:cs typeface="Times New Roman" pitchFamily="18" charset="0"/>
                  </a:endParaRPr>
                </a:p>
              </p:txBody>
            </p:sp>
            <p:sp>
              <p:nvSpPr>
                <p:cNvPr id="30" name="Rectangle 18"/>
                <p:cNvSpPr>
                  <a:spLocks noChangeArrowheads="1"/>
                </p:cNvSpPr>
                <p:nvPr/>
              </p:nvSpPr>
              <p:spPr bwMode="auto">
                <a:xfrm>
                  <a:off x="0" y="403"/>
                  <a:ext cx="517" cy="748"/>
                </a:xfrm>
                <a:prstGeom prst="rect">
                  <a:avLst/>
                </a:prstGeom>
                <a:noFill/>
                <a:ln w="7">
                  <a:solidFill>
                    <a:srgbClr val="A0A0A0"/>
                  </a:solidFill>
                  <a:miter lim="800000"/>
                  <a:headEnd/>
                  <a:tailEnd/>
                </a:ln>
              </p:spPr>
              <p:txBody>
                <a:bodyPr wrap="none"/>
                <a:lstStyle/>
                <a:p>
                  <a:endParaRPr lang="zh-CN" altLang="en-US"/>
                </a:p>
              </p:txBody>
            </p:sp>
          </p:grpSp>
          <p:grpSp>
            <p:nvGrpSpPr>
              <p:cNvPr id="20" name="Group 19"/>
              <p:cNvGrpSpPr>
                <a:grpSpLocks/>
              </p:cNvGrpSpPr>
              <p:nvPr/>
            </p:nvGrpSpPr>
            <p:grpSpPr bwMode="auto">
              <a:xfrm>
                <a:off x="517" y="403"/>
                <a:ext cx="540" cy="748"/>
                <a:chOff x="517" y="403"/>
                <a:chExt cx="540" cy="748"/>
              </a:xfrm>
            </p:grpSpPr>
            <p:sp>
              <p:nvSpPr>
                <p:cNvPr id="27" name="Rectangle 20"/>
                <p:cNvSpPr>
                  <a:spLocks noChangeArrowheads="1"/>
                </p:cNvSpPr>
                <p:nvPr/>
              </p:nvSpPr>
              <p:spPr bwMode="auto">
                <a:xfrm>
                  <a:off x="560" y="403"/>
                  <a:ext cx="454" cy="748"/>
                </a:xfrm>
                <a:prstGeom prst="rect">
                  <a:avLst/>
                </a:prstGeom>
                <a:noFill/>
                <a:ln w="9525">
                  <a:noFill/>
                  <a:miter lim="800000"/>
                  <a:headEnd/>
                  <a:tailEnd/>
                </a:ln>
              </p:spPr>
              <p:txBody>
                <a:bodyPr/>
                <a:lstStyle/>
                <a:p>
                  <a:pPr algn="just" eaLnBrk="0" hangingPunct="0"/>
                  <a:endParaRPr kumimoji="1" lang="zh-CN" altLang="zh-CN" sz="2000">
                    <a:latin typeface="Times New Roman" pitchFamily="18" charset="0"/>
                  </a:endParaRPr>
                </a:p>
              </p:txBody>
            </p:sp>
            <p:sp>
              <p:nvSpPr>
                <p:cNvPr id="28" name="Rectangle 21"/>
                <p:cNvSpPr>
                  <a:spLocks noChangeArrowheads="1"/>
                </p:cNvSpPr>
                <p:nvPr/>
              </p:nvSpPr>
              <p:spPr bwMode="auto">
                <a:xfrm>
                  <a:off x="517" y="403"/>
                  <a:ext cx="540" cy="748"/>
                </a:xfrm>
                <a:prstGeom prst="rect">
                  <a:avLst/>
                </a:prstGeom>
                <a:noFill/>
                <a:ln w="7">
                  <a:solidFill>
                    <a:srgbClr val="A0A0A0"/>
                  </a:solidFill>
                  <a:miter lim="800000"/>
                  <a:headEnd/>
                  <a:tailEnd/>
                </a:ln>
              </p:spPr>
              <p:txBody>
                <a:bodyPr wrap="none"/>
                <a:lstStyle/>
                <a:p>
                  <a:endParaRPr lang="zh-CN" altLang="en-US"/>
                </a:p>
              </p:txBody>
            </p:sp>
          </p:grpSp>
          <p:grpSp>
            <p:nvGrpSpPr>
              <p:cNvPr id="21" name="Group 22"/>
              <p:cNvGrpSpPr>
                <a:grpSpLocks/>
              </p:cNvGrpSpPr>
              <p:nvPr/>
            </p:nvGrpSpPr>
            <p:grpSpPr bwMode="auto">
              <a:xfrm>
                <a:off x="1057" y="403"/>
                <a:ext cx="540" cy="748"/>
                <a:chOff x="1057" y="403"/>
                <a:chExt cx="540" cy="748"/>
              </a:xfrm>
            </p:grpSpPr>
            <p:sp>
              <p:nvSpPr>
                <p:cNvPr id="25" name="Rectangle 23"/>
                <p:cNvSpPr>
                  <a:spLocks noChangeArrowheads="1"/>
                </p:cNvSpPr>
                <p:nvPr/>
              </p:nvSpPr>
              <p:spPr bwMode="auto">
                <a:xfrm>
                  <a:off x="1100" y="403"/>
                  <a:ext cx="454" cy="748"/>
                </a:xfrm>
                <a:prstGeom prst="rect">
                  <a:avLst/>
                </a:prstGeom>
                <a:noFill/>
                <a:ln w="9525">
                  <a:noFill/>
                  <a:miter lim="800000"/>
                  <a:headEnd/>
                  <a:tailEnd/>
                </a:ln>
              </p:spPr>
              <p:txBody>
                <a:bodyPr/>
                <a:lstStyle/>
                <a:p>
                  <a:pPr algn="ctr"/>
                  <a:r>
                    <a:rPr kumimoji="1" lang="en-US" altLang="zh-CN" sz="3200" dirty="0">
                      <a:latin typeface="宋体" charset="-122"/>
                      <a:cs typeface="Times New Roman" pitchFamily="18" charset="0"/>
                    </a:rPr>
                    <a:t>0</a:t>
                  </a:r>
                  <a:r>
                    <a:rPr kumimoji="1" lang="zh-CN" altLang="en-US" sz="3200" dirty="0">
                      <a:latin typeface="宋体" charset="-122"/>
                      <a:cs typeface="Times New Roman" pitchFamily="18" charset="0"/>
                    </a:rPr>
                    <a:t>　</a:t>
                  </a:r>
                  <a:r>
                    <a:rPr kumimoji="1" lang="en-US" altLang="zh-CN" sz="3200" dirty="0">
                      <a:latin typeface="宋体" charset="-122"/>
                      <a:cs typeface="Times New Roman" pitchFamily="18" charset="0"/>
                    </a:rPr>
                    <a:t>0</a:t>
                  </a:r>
                  <a:br>
                    <a:rPr kumimoji="1" lang="en-US" altLang="zh-CN" sz="3200" dirty="0">
                      <a:latin typeface="宋体" charset="-122"/>
                      <a:cs typeface="Times New Roman" pitchFamily="18" charset="0"/>
                    </a:rPr>
                  </a:br>
                  <a:r>
                    <a:rPr kumimoji="1" lang="en-US" altLang="zh-CN" sz="3200" dirty="0">
                      <a:latin typeface="宋体" charset="-122"/>
                      <a:cs typeface="Times New Roman" pitchFamily="18" charset="0"/>
                    </a:rPr>
                    <a:t>0</a:t>
                  </a:r>
                  <a:r>
                    <a:rPr kumimoji="1" lang="zh-CN" altLang="en-US" sz="3200" dirty="0">
                      <a:latin typeface="宋体" charset="-122"/>
                      <a:cs typeface="Times New Roman" pitchFamily="18" charset="0"/>
                    </a:rPr>
                    <a:t>　</a:t>
                  </a:r>
                  <a:r>
                    <a:rPr kumimoji="1" lang="en-US" altLang="zh-CN" sz="3200" dirty="0">
                      <a:latin typeface="宋体" charset="-122"/>
                      <a:cs typeface="Times New Roman" pitchFamily="18" charset="0"/>
                    </a:rPr>
                    <a:t>1</a:t>
                  </a:r>
                  <a:br>
                    <a:rPr kumimoji="1" lang="en-US" altLang="zh-CN" sz="3200" dirty="0">
                      <a:latin typeface="宋体" charset="-122"/>
                      <a:cs typeface="Times New Roman" pitchFamily="18" charset="0"/>
                    </a:rPr>
                  </a:br>
                  <a:r>
                    <a:rPr kumimoji="1" lang="en-US" altLang="zh-CN" sz="3200" dirty="0">
                      <a:latin typeface="宋体" charset="-122"/>
                      <a:cs typeface="Times New Roman" pitchFamily="18" charset="0"/>
                    </a:rPr>
                    <a:t>1</a:t>
                  </a:r>
                  <a:r>
                    <a:rPr kumimoji="1" lang="zh-CN" altLang="en-US" sz="3200" dirty="0">
                      <a:latin typeface="宋体" charset="-122"/>
                      <a:cs typeface="Times New Roman" pitchFamily="18" charset="0"/>
                    </a:rPr>
                    <a:t>　</a:t>
                  </a:r>
                  <a:r>
                    <a:rPr kumimoji="1" lang="en-US" altLang="zh-CN" sz="3200" dirty="0">
                      <a:latin typeface="宋体" charset="-122"/>
                      <a:cs typeface="Times New Roman" pitchFamily="18" charset="0"/>
                    </a:rPr>
                    <a:t>0</a:t>
                  </a:r>
                  <a:br>
                    <a:rPr kumimoji="1" lang="en-US" altLang="zh-CN" sz="3200" dirty="0">
                      <a:latin typeface="宋体" charset="-122"/>
                      <a:cs typeface="Times New Roman" pitchFamily="18" charset="0"/>
                    </a:rPr>
                  </a:br>
                  <a:r>
                    <a:rPr kumimoji="1" lang="en-US" altLang="zh-CN" sz="3200" dirty="0" smtClean="0">
                      <a:latin typeface="宋体" charset="-122"/>
                      <a:cs typeface="Times New Roman" pitchFamily="18" charset="0"/>
                    </a:rPr>
                    <a:t>1</a:t>
                  </a:r>
                  <a:r>
                    <a:rPr kumimoji="1" lang="zh-CN" altLang="en-US" sz="3200" dirty="0" smtClean="0">
                      <a:latin typeface="宋体" charset="-122"/>
                      <a:cs typeface="Times New Roman" pitchFamily="18" charset="0"/>
                    </a:rPr>
                    <a:t>  </a:t>
                  </a:r>
                  <a:r>
                    <a:rPr kumimoji="1" lang="en-US" altLang="zh-CN" sz="3200" dirty="0">
                      <a:latin typeface="宋体" charset="-122"/>
                      <a:cs typeface="Times New Roman" pitchFamily="18" charset="0"/>
                    </a:rPr>
                    <a:t>1</a:t>
                  </a:r>
                </a:p>
                <a:p>
                  <a:pPr algn="just" eaLnBrk="0" hangingPunct="0"/>
                  <a:endParaRPr kumimoji="1" lang="en-US" altLang="zh-CN" sz="3200" dirty="0">
                    <a:latin typeface="Times New Roman" pitchFamily="18" charset="0"/>
                    <a:cs typeface="Times New Roman" pitchFamily="18" charset="0"/>
                  </a:endParaRPr>
                </a:p>
              </p:txBody>
            </p:sp>
            <p:sp>
              <p:nvSpPr>
                <p:cNvPr id="26" name="Rectangle 24"/>
                <p:cNvSpPr>
                  <a:spLocks noChangeArrowheads="1"/>
                </p:cNvSpPr>
                <p:nvPr/>
              </p:nvSpPr>
              <p:spPr bwMode="auto">
                <a:xfrm>
                  <a:off x="1057" y="403"/>
                  <a:ext cx="540" cy="748"/>
                </a:xfrm>
                <a:prstGeom prst="rect">
                  <a:avLst/>
                </a:prstGeom>
                <a:noFill/>
                <a:ln w="7">
                  <a:solidFill>
                    <a:srgbClr val="A0A0A0"/>
                  </a:solidFill>
                  <a:miter lim="800000"/>
                  <a:headEnd/>
                  <a:tailEnd/>
                </a:ln>
              </p:spPr>
              <p:txBody>
                <a:bodyPr wrap="none"/>
                <a:lstStyle/>
                <a:p>
                  <a:endParaRPr lang="zh-CN" altLang="en-US"/>
                </a:p>
              </p:txBody>
            </p:sp>
          </p:grpSp>
          <p:grpSp>
            <p:nvGrpSpPr>
              <p:cNvPr id="22" name="Group 25"/>
              <p:cNvGrpSpPr>
                <a:grpSpLocks/>
              </p:cNvGrpSpPr>
              <p:nvPr/>
            </p:nvGrpSpPr>
            <p:grpSpPr bwMode="auto">
              <a:xfrm>
                <a:off x="1597" y="403"/>
                <a:ext cx="599" cy="748"/>
                <a:chOff x="1597" y="403"/>
                <a:chExt cx="599" cy="748"/>
              </a:xfrm>
            </p:grpSpPr>
            <p:sp>
              <p:nvSpPr>
                <p:cNvPr id="23" name="Rectangle 26"/>
                <p:cNvSpPr>
                  <a:spLocks noChangeArrowheads="1"/>
                </p:cNvSpPr>
                <p:nvPr/>
              </p:nvSpPr>
              <p:spPr bwMode="auto">
                <a:xfrm>
                  <a:off x="1640" y="403"/>
                  <a:ext cx="513" cy="748"/>
                </a:xfrm>
                <a:prstGeom prst="rect">
                  <a:avLst/>
                </a:prstGeom>
                <a:noFill/>
                <a:ln w="9525">
                  <a:noFill/>
                  <a:miter lim="800000"/>
                  <a:headEnd/>
                  <a:tailEnd/>
                </a:ln>
              </p:spPr>
              <p:txBody>
                <a:bodyPr/>
                <a:lstStyle/>
                <a:p>
                  <a:pPr algn="just"/>
                  <a:r>
                    <a:rPr kumimoji="1" lang="en-US" altLang="zh-CN" sz="3200" dirty="0">
                      <a:latin typeface="宋体" charset="-122"/>
                      <a:cs typeface="Times New Roman" pitchFamily="18" charset="0"/>
                    </a:rPr>
                    <a:t>1</a:t>
                  </a:r>
                  <a:r>
                    <a:rPr kumimoji="1" lang="en-US" altLang="zh-CN" sz="2000" dirty="0">
                      <a:latin typeface="宋体" charset="-122"/>
                      <a:cs typeface="Times New Roman" pitchFamily="18" charset="0"/>
                    </a:rPr>
                    <a:t/>
                  </a:r>
                  <a:br>
                    <a:rPr kumimoji="1" lang="en-US" altLang="zh-CN" sz="2000" dirty="0">
                      <a:latin typeface="宋体" charset="-122"/>
                      <a:cs typeface="Times New Roman" pitchFamily="18" charset="0"/>
                    </a:rPr>
                  </a:br>
                  <a:endParaRPr kumimoji="1" lang="en-US" altLang="zh-CN" sz="2000" dirty="0">
                    <a:latin typeface="Times New Roman" pitchFamily="18" charset="0"/>
                    <a:cs typeface="Times New Roman" pitchFamily="18" charset="0"/>
                  </a:endParaRPr>
                </a:p>
              </p:txBody>
            </p:sp>
            <p:sp>
              <p:nvSpPr>
                <p:cNvPr id="24" name="Rectangle 27"/>
                <p:cNvSpPr>
                  <a:spLocks noChangeArrowheads="1"/>
                </p:cNvSpPr>
                <p:nvPr/>
              </p:nvSpPr>
              <p:spPr bwMode="auto">
                <a:xfrm>
                  <a:off x="1597" y="403"/>
                  <a:ext cx="599" cy="748"/>
                </a:xfrm>
                <a:prstGeom prst="rect">
                  <a:avLst/>
                </a:prstGeom>
                <a:noFill/>
                <a:ln w="7">
                  <a:solidFill>
                    <a:srgbClr val="A0A0A0"/>
                  </a:solidFill>
                  <a:miter lim="800000"/>
                  <a:headEnd/>
                  <a:tailEnd/>
                </a:ln>
              </p:spPr>
              <p:txBody>
                <a:bodyPr wrap="none"/>
                <a:lstStyle/>
                <a:p>
                  <a:endParaRPr lang="zh-CN" altLang="en-US"/>
                </a:p>
              </p:txBody>
            </p:sp>
          </p:grpSp>
        </p:grpSp>
        <p:grpSp>
          <p:nvGrpSpPr>
            <p:cNvPr id="6" name="Group 28"/>
            <p:cNvGrpSpPr>
              <a:grpSpLocks/>
            </p:cNvGrpSpPr>
            <p:nvPr/>
          </p:nvGrpSpPr>
          <p:grpSpPr bwMode="auto">
            <a:xfrm>
              <a:off x="3441680" y="2865427"/>
              <a:ext cx="658813" cy="1987550"/>
              <a:chOff x="1920" y="2160"/>
              <a:chExt cx="415" cy="1252"/>
            </a:xfrm>
          </p:grpSpPr>
          <p:graphicFrame>
            <p:nvGraphicFramePr>
              <p:cNvPr id="11" name="Object 29"/>
              <p:cNvGraphicFramePr>
                <a:graphicFrameLocks noChangeAspect="1"/>
              </p:cNvGraphicFramePr>
              <p:nvPr/>
            </p:nvGraphicFramePr>
            <p:xfrm>
              <a:off x="2016" y="2160"/>
              <a:ext cx="230" cy="336"/>
            </p:xfrm>
            <a:graphic>
              <a:graphicData uri="http://schemas.openxmlformats.org/presentationml/2006/ole">
                <p:oleObj spid="_x0000_s27650" name="Equation" r:id="rId3" imgW="164880" imgH="241200" progId="Equation.3">
                  <p:embed/>
                </p:oleObj>
              </a:graphicData>
            </a:graphic>
          </p:graphicFrame>
          <p:graphicFrame>
            <p:nvGraphicFramePr>
              <p:cNvPr id="12" name="Object 30"/>
              <p:cNvGraphicFramePr>
                <a:graphicFrameLocks noChangeAspect="1"/>
              </p:cNvGraphicFramePr>
              <p:nvPr/>
            </p:nvGraphicFramePr>
            <p:xfrm>
              <a:off x="1928" y="2496"/>
              <a:ext cx="407" cy="336"/>
            </p:xfrm>
            <a:graphic>
              <a:graphicData uri="http://schemas.openxmlformats.org/presentationml/2006/ole">
                <p:oleObj spid="_x0000_s27651" name="Equation" r:id="rId4" imgW="291960" imgH="241200" progId="Equation.3">
                  <p:embed/>
                </p:oleObj>
              </a:graphicData>
            </a:graphic>
          </p:graphicFrame>
          <p:graphicFrame>
            <p:nvGraphicFramePr>
              <p:cNvPr id="13" name="Object 31"/>
              <p:cNvGraphicFramePr>
                <a:graphicFrameLocks noChangeAspect="1"/>
              </p:cNvGraphicFramePr>
              <p:nvPr/>
            </p:nvGraphicFramePr>
            <p:xfrm>
              <a:off x="1920" y="2832"/>
              <a:ext cx="407" cy="336"/>
            </p:xfrm>
            <a:graphic>
              <a:graphicData uri="http://schemas.openxmlformats.org/presentationml/2006/ole">
                <p:oleObj spid="_x0000_s27652" name="Equation" r:id="rId5" imgW="291960" imgH="241200" progId="Equation.3">
                  <p:embed/>
                </p:oleObj>
              </a:graphicData>
            </a:graphic>
          </p:graphicFrame>
          <p:graphicFrame>
            <p:nvGraphicFramePr>
              <p:cNvPr id="14" name="Object 32"/>
              <p:cNvGraphicFramePr>
                <a:graphicFrameLocks noChangeAspect="1"/>
              </p:cNvGraphicFramePr>
              <p:nvPr/>
            </p:nvGraphicFramePr>
            <p:xfrm>
              <a:off x="2035" y="3164"/>
              <a:ext cx="177" cy="248"/>
            </p:xfrm>
            <a:graphic>
              <a:graphicData uri="http://schemas.openxmlformats.org/presentationml/2006/ole">
                <p:oleObj spid="_x0000_s27653" name="Equation" r:id="rId6" imgW="126720" imgH="177480" progId="Equation.3">
                  <p:embed/>
                </p:oleObj>
              </a:graphicData>
            </a:graphic>
          </p:graphicFrame>
        </p:grpSp>
        <p:graphicFrame>
          <p:nvGraphicFramePr>
            <p:cNvPr id="7" name="Object 33"/>
            <p:cNvGraphicFramePr>
              <a:graphicFrameLocks noChangeAspect="1"/>
            </p:cNvGraphicFramePr>
            <p:nvPr/>
          </p:nvGraphicFramePr>
          <p:xfrm>
            <a:off x="6418282" y="4233852"/>
            <a:ext cx="1011238" cy="561975"/>
          </p:xfrm>
          <a:graphic>
            <a:graphicData uri="http://schemas.openxmlformats.org/presentationml/2006/ole">
              <p:oleObj spid="_x0000_s27654" name="Equation" r:id="rId7" imgW="457200" imgH="253800" progId="Equation.3">
                <p:embed/>
              </p:oleObj>
            </a:graphicData>
          </a:graphic>
        </p:graphicFrame>
        <p:grpSp>
          <p:nvGrpSpPr>
            <p:cNvPr id="8" name="Group 34"/>
            <p:cNvGrpSpPr>
              <a:grpSpLocks/>
            </p:cNvGrpSpPr>
            <p:nvPr/>
          </p:nvGrpSpPr>
          <p:grpSpPr bwMode="auto">
            <a:xfrm>
              <a:off x="6346840" y="3295641"/>
              <a:ext cx="982663" cy="1023938"/>
              <a:chOff x="4019" y="2838"/>
              <a:chExt cx="619" cy="645"/>
            </a:xfrm>
          </p:grpSpPr>
          <p:graphicFrame>
            <p:nvGraphicFramePr>
              <p:cNvPr id="9" name="Object 35"/>
              <p:cNvGraphicFramePr>
                <a:graphicFrameLocks noChangeAspect="1"/>
              </p:cNvGraphicFramePr>
              <p:nvPr/>
            </p:nvGraphicFramePr>
            <p:xfrm>
              <a:off x="4019" y="2838"/>
              <a:ext cx="619" cy="337"/>
            </p:xfrm>
            <a:graphic>
              <a:graphicData uri="http://schemas.openxmlformats.org/presentationml/2006/ole">
                <p:oleObj spid="_x0000_s27655" name="Equation" r:id="rId8" imgW="444240" imgH="241200" progId="Equation.3">
                  <p:embed/>
                </p:oleObj>
              </a:graphicData>
            </a:graphic>
          </p:graphicFrame>
          <p:graphicFrame>
            <p:nvGraphicFramePr>
              <p:cNvPr id="10" name="Object 36"/>
              <p:cNvGraphicFramePr>
                <a:graphicFrameLocks noChangeAspect="1"/>
              </p:cNvGraphicFramePr>
              <p:nvPr/>
            </p:nvGraphicFramePr>
            <p:xfrm>
              <a:off x="4201" y="3147"/>
              <a:ext cx="230" cy="336"/>
            </p:xfrm>
            <a:graphic>
              <a:graphicData uri="http://schemas.openxmlformats.org/presentationml/2006/ole">
                <p:oleObj spid="_x0000_s27656" name="Equation" r:id="rId9" imgW="164880" imgH="241200" progId="Equation.3">
                  <p:embed/>
                </p:oleObj>
              </a:graphicData>
            </a:graphic>
          </p:graphicFrame>
        </p:grpSp>
      </p:grpSp>
      <p:sp>
        <p:nvSpPr>
          <p:cNvPr id="40" name="矩形 39"/>
          <p:cNvSpPr/>
          <p:nvPr/>
        </p:nvSpPr>
        <p:spPr>
          <a:xfrm>
            <a:off x="571472" y="4786322"/>
            <a:ext cx="8358246" cy="1754326"/>
          </a:xfrm>
          <a:prstGeom prst="rect">
            <a:avLst/>
          </a:prstGeom>
        </p:spPr>
        <p:txBody>
          <a:bodyPr wrap="square">
            <a:spAutoFit/>
          </a:bodyPr>
          <a:lstStyle/>
          <a:p>
            <a:pPr>
              <a:lnSpc>
                <a:spcPct val="150000"/>
              </a:lnSpc>
            </a:pPr>
            <a:r>
              <a:rPr lang="zh-CN" altLang="en-US" sz="2400" b="1" dirty="0" smtClean="0"/>
              <a:t>控制参数</a:t>
            </a:r>
            <a:r>
              <a:rPr lang="en-US" altLang="zh-CN" sz="2400" b="1" dirty="0" smtClean="0"/>
              <a:t>S</a:t>
            </a:r>
            <a:r>
              <a:rPr lang="en-US" altLang="zh-CN" sz="2400" b="1" baseline="-25000" dirty="0" smtClean="0"/>
              <a:t>0</a:t>
            </a:r>
            <a:r>
              <a:rPr lang="zh-CN" altLang="en-US" sz="2400" b="1" dirty="0" smtClean="0"/>
              <a:t>、</a:t>
            </a:r>
            <a:r>
              <a:rPr lang="en-US" altLang="zh-CN" sz="2400" b="1" dirty="0" smtClean="0"/>
              <a:t>S</a:t>
            </a:r>
            <a:r>
              <a:rPr lang="en-US" altLang="zh-CN" sz="2400" b="1" baseline="-25000" dirty="0" smtClean="0"/>
              <a:t>1</a:t>
            </a:r>
            <a:r>
              <a:rPr lang="zh-CN" altLang="en-US" sz="2400" b="1" dirty="0" smtClean="0"/>
              <a:t>、</a:t>
            </a:r>
            <a:r>
              <a:rPr lang="en-US" altLang="zh-CN" sz="2400" b="1" dirty="0" smtClean="0"/>
              <a:t>S</a:t>
            </a:r>
            <a:r>
              <a:rPr lang="en-US" altLang="zh-CN" sz="2400" b="1" baseline="-25000" dirty="0" smtClean="0"/>
              <a:t>2</a:t>
            </a:r>
            <a:r>
              <a:rPr lang="zh-CN" altLang="en-US" sz="2400" b="1" dirty="0" smtClean="0"/>
              <a:t>、</a:t>
            </a:r>
            <a:r>
              <a:rPr lang="en-US" altLang="zh-CN" sz="2400" b="1" dirty="0" smtClean="0"/>
              <a:t>S</a:t>
            </a:r>
            <a:r>
              <a:rPr lang="en-US" altLang="zh-CN" sz="2400" b="1" baseline="-25000" dirty="0" smtClean="0"/>
              <a:t>3</a:t>
            </a:r>
            <a:r>
              <a:rPr lang="zh-CN" altLang="en-US" sz="2400" b="1" dirty="0" smtClean="0"/>
              <a:t>分别控制输入</a:t>
            </a:r>
            <a:r>
              <a:rPr lang="en-US" altLang="zh-CN" sz="2400" b="1" dirty="0" smtClean="0"/>
              <a:t>Ai</a:t>
            </a:r>
            <a:r>
              <a:rPr lang="zh-CN" altLang="en-US" sz="2400" b="1" dirty="0" smtClean="0"/>
              <a:t>和</a:t>
            </a:r>
            <a:r>
              <a:rPr lang="en-US" altLang="zh-CN" sz="2400" b="1" dirty="0" smtClean="0"/>
              <a:t>Bi</a:t>
            </a:r>
            <a:r>
              <a:rPr lang="zh-CN" altLang="en-US" sz="2400" b="1" dirty="0" smtClean="0"/>
              <a:t>，产生</a:t>
            </a:r>
            <a:r>
              <a:rPr kumimoji="1" lang="en-US" altLang="zh-CN" sz="2400" b="1" dirty="0" smtClean="0">
                <a:latin typeface="Tahoma" pitchFamily="34" charset="0"/>
              </a:rPr>
              <a:t>Xi</a:t>
            </a:r>
            <a:r>
              <a:rPr kumimoji="1" lang="zh-CN" altLang="en-US" sz="2400" b="1" dirty="0" smtClean="0">
                <a:latin typeface="Tahoma" pitchFamily="34" charset="0"/>
              </a:rPr>
              <a:t>、</a:t>
            </a:r>
            <a:r>
              <a:rPr kumimoji="1" lang="en-US" altLang="zh-CN" sz="2400" b="1" dirty="0" smtClean="0">
                <a:latin typeface="Tahoma" pitchFamily="34" charset="0"/>
              </a:rPr>
              <a:t>Yi</a:t>
            </a:r>
            <a:r>
              <a:rPr kumimoji="1" lang="zh-CN" altLang="en-US" sz="2400" b="1" dirty="0" smtClean="0">
                <a:latin typeface="Tahoma" pitchFamily="34" charset="0"/>
              </a:rPr>
              <a:t>的函数。其中</a:t>
            </a:r>
            <a:r>
              <a:rPr kumimoji="1" lang="en-US" altLang="zh-CN" sz="2400" b="1" dirty="0" smtClean="0">
                <a:solidFill>
                  <a:srgbClr val="C00000"/>
                </a:solidFill>
                <a:latin typeface="Tahoma" pitchFamily="34" charset="0"/>
              </a:rPr>
              <a:t>Yi</a:t>
            </a:r>
            <a:r>
              <a:rPr kumimoji="1" lang="zh-CN" altLang="en-US" sz="2400" b="1" dirty="0" smtClean="0">
                <a:latin typeface="Tahoma" pitchFamily="34" charset="0"/>
              </a:rPr>
              <a:t>是受</a:t>
            </a:r>
            <a:r>
              <a:rPr lang="en-US" altLang="zh-CN" sz="2400" b="1" dirty="0" smtClean="0">
                <a:solidFill>
                  <a:srgbClr val="C00000"/>
                </a:solidFill>
              </a:rPr>
              <a:t>S</a:t>
            </a:r>
            <a:r>
              <a:rPr lang="en-US" altLang="zh-CN" sz="2400" b="1" baseline="-25000" dirty="0" smtClean="0">
                <a:solidFill>
                  <a:srgbClr val="C00000"/>
                </a:solidFill>
              </a:rPr>
              <a:t>0</a:t>
            </a:r>
            <a:r>
              <a:rPr lang="zh-CN" altLang="en-US" sz="2400" b="1" dirty="0" smtClean="0">
                <a:solidFill>
                  <a:srgbClr val="C00000"/>
                </a:solidFill>
              </a:rPr>
              <a:t>、</a:t>
            </a:r>
            <a:r>
              <a:rPr lang="en-US" altLang="zh-CN" sz="2400" b="1" dirty="0" smtClean="0">
                <a:solidFill>
                  <a:srgbClr val="C00000"/>
                </a:solidFill>
              </a:rPr>
              <a:t>S</a:t>
            </a:r>
            <a:r>
              <a:rPr lang="en-US" altLang="zh-CN" sz="2400" b="1" baseline="-25000" dirty="0" smtClean="0">
                <a:solidFill>
                  <a:srgbClr val="C00000"/>
                </a:solidFill>
              </a:rPr>
              <a:t>1</a:t>
            </a:r>
            <a:r>
              <a:rPr lang="zh-CN" altLang="en-US" sz="2400" b="1" dirty="0" smtClean="0"/>
              <a:t>控制的</a:t>
            </a:r>
            <a:r>
              <a:rPr lang="en-US" altLang="zh-CN" sz="2400" b="1" dirty="0" smtClean="0"/>
              <a:t>Ai</a:t>
            </a:r>
            <a:r>
              <a:rPr lang="zh-CN" altLang="en-US" sz="2400" b="1" dirty="0" smtClean="0"/>
              <a:t>和</a:t>
            </a:r>
            <a:r>
              <a:rPr lang="en-US" altLang="zh-CN" sz="2400" b="1" dirty="0" smtClean="0"/>
              <a:t>Bi</a:t>
            </a:r>
            <a:r>
              <a:rPr lang="zh-CN" altLang="en-US" sz="2400" b="1" dirty="0" smtClean="0"/>
              <a:t>的组合函数；</a:t>
            </a:r>
            <a:r>
              <a:rPr kumimoji="1" lang="zh-CN" altLang="en-US" sz="2400" b="1" dirty="0" smtClean="0">
                <a:latin typeface="Tahoma" pitchFamily="34" charset="0"/>
              </a:rPr>
              <a:t>其中</a:t>
            </a:r>
            <a:r>
              <a:rPr kumimoji="1" lang="en-US" altLang="zh-CN" sz="2400" b="1" dirty="0" smtClean="0">
                <a:solidFill>
                  <a:srgbClr val="C00000"/>
                </a:solidFill>
                <a:latin typeface="Tahoma" pitchFamily="34" charset="0"/>
              </a:rPr>
              <a:t>Xi</a:t>
            </a:r>
            <a:r>
              <a:rPr kumimoji="1" lang="zh-CN" altLang="en-US" sz="2400" b="1" dirty="0" smtClean="0">
                <a:latin typeface="Tahoma" pitchFamily="34" charset="0"/>
              </a:rPr>
              <a:t>是受</a:t>
            </a:r>
            <a:r>
              <a:rPr lang="en-US" altLang="zh-CN" sz="2400" b="1" dirty="0" smtClean="0">
                <a:solidFill>
                  <a:srgbClr val="C00000"/>
                </a:solidFill>
              </a:rPr>
              <a:t>S</a:t>
            </a:r>
            <a:r>
              <a:rPr lang="en-US" altLang="zh-CN" sz="2400" b="1" baseline="-25000" dirty="0" smtClean="0">
                <a:solidFill>
                  <a:srgbClr val="C00000"/>
                </a:solidFill>
              </a:rPr>
              <a:t>2</a:t>
            </a:r>
            <a:r>
              <a:rPr lang="zh-CN" altLang="en-US" sz="2400" b="1" dirty="0" smtClean="0">
                <a:solidFill>
                  <a:srgbClr val="C00000"/>
                </a:solidFill>
              </a:rPr>
              <a:t>、</a:t>
            </a:r>
            <a:r>
              <a:rPr lang="en-US" altLang="zh-CN" sz="2400" b="1" dirty="0" smtClean="0">
                <a:solidFill>
                  <a:srgbClr val="C00000"/>
                </a:solidFill>
              </a:rPr>
              <a:t>S</a:t>
            </a:r>
            <a:r>
              <a:rPr lang="en-US" altLang="zh-CN" sz="2400" b="1" baseline="-25000" dirty="0" smtClean="0">
                <a:solidFill>
                  <a:srgbClr val="C00000"/>
                </a:solidFill>
              </a:rPr>
              <a:t>3</a:t>
            </a:r>
            <a:r>
              <a:rPr lang="zh-CN" altLang="en-US" sz="2400" b="1" dirty="0" smtClean="0"/>
              <a:t>控制的</a:t>
            </a:r>
            <a:r>
              <a:rPr lang="en-US" altLang="zh-CN" sz="2400" b="1" dirty="0" smtClean="0"/>
              <a:t>Ai</a:t>
            </a:r>
            <a:r>
              <a:rPr lang="zh-CN" altLang="en-US" sz="2400" b="1" dirty="0" smtClean="0"/>
              <a:t>和</a:t>
            </a:r>
            <a:r>
              <a:rPr lang="en-US" altLang="zh-CN" sz="2400" b="1" dirty="0" smtClean="0"/>
              <a:t>Bi</a:t>
            </a:r>
            <a:r>
              <a:rPr lang="zh-CN" altLang="en-US" sz="2400" b="1" dirty="0" smtClean="0"/>
              <a:t>的组合函数；</a:t>
            </a:r>
            <a:endParaRPr lang="zh-CN" altLang="en-US" sz="2400" dirty="0"/>
          </a:p>
        </p:txBody>
      </p:sp>
      <p:sp>
        <p:nvSpPr>
          <p:cNvPr id="41" name="矩形 40"/>
          <p:cNvSpPr/>
          <p:nvPr/>
        </p:nvSpPr>
        <p:spPr>
          <a:xfrm>
            <a:off x="4572000" y="142852"/>
            <a:ext cx="3257623" cy="461665"/>
          </a:xfrm>
          <a:prstGeom prst="rect">
            <a:avLst/>
          </a:prstGeom>
        </p:spPr>
        <p:txBody>
          <a:bodyPr wrap="none">
            <a:spAutoFit/>
          </a:bodyPr>
          <a:lstStyle/>
          <a:p>
            <a:r>
              <a:rPr lang="en-US" altLang="zh-CN" sz="2400" b="1" dirty="0" smtClean="0">
                <a:solidFill>
                  <a:srgbClr val="FF0000"/>
                </a:solidFill>
                <a:cs typeface="Times New Roman" pitchFamily="18" charset="0"/>
              </a:rPr>
              <a:t>2</a:t>
            </a:r>
            <a:r>
              <a:rPr lang="en-US" altLang="zh-CN" sz="2400" b="1" dirty="0" smtClean="0">
                <a:solidFill>
                  <a:srgbClr val="FF0000"/>
                </a:solidFill>
              </a:rPr>
              <a:t>.5  </a:t>
            </a:r>
            <a:r>
              <a:rPr lang="zh-CN" altLang="en-US" sz="2400" b="1" dirty="0" smtClean="0">
                <a:solidFill>
                  <a:srgbClr val="FF0000"/>
                </a:solidFill>
              </a:rPr>
              <a:t>定点运算器的组成</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diamond(in)">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720" y="642918"/>
            <a:ext cx="4108817" cy="523220"/>
          </a:xfrm>
          <a:prstGeom prst="rect">
            <a:avLst/>
          </a:prstGeom>
        </p:spPr>
        <p:txBody>
          <a:bodyPr wrap="none">
            <a:spAutoFit/>
          </a:bodyPr>
          <a:lstStyle/>
          <a:p>
            <a:r>
              <a:rPr lang="en-US" altLang="zh-CN" sz="2800" b="1" dirty="0" smtClean="0">
                <a:solidFill>
                  <a:srgbClr val="151B93"/>
                </a:solidFill>
              </a:rPr>
              <a:t>2.</a:t>
            </a:r>
            <a:r>
              <a:rPr lang="zh-CN" altLang="en-US" sz="2800" b="1" dirty="0" smtClean="0">
                <a:solidFill>
                  <a:srgbClr val="151B93"/>
                </a:solidFill>
              </a:rPr>
              <a:t>算术逻辑运算单元</a:t>
            </a:r>
            <a:r>
              <a:rPr lang="en-US" altLang="zh-CN" sz="2800" b="1" dirty="0" smtClean="0">
                <a:solidFill>
                  <a:srgbClr val="151B93"/>
                </a:solidFill>
              </a:rPr>
              <a:t>ALU</a:t>
            </a:r>
            <a:endParaRPr lang="zh-CN" altLang="en-US" sz="2800" b="1" dirty="0">
              <a:solidFill>
                <a:srgbClr val="151B93"/>
              </a:solidFill>
            </a:endParaRPr>
          </a:p>
        </p:txBody>
      </p:sp>
      <p:sp>
        <p:nvSpPr>
          <p:cNvPr id="3" name="TextBox 2"/>
          <p:cNvSpPr txBox="1"/>
          <p:nvPr/>
        </p:nvSpPr>
        <p:spPr>
          <a:xfrm>
            <a:off x="1071538" y="1214422"/>
            <a:ext cx="6143668" cy="461665"/>
          </a:xfrm>
          <a:prstGeom prst="rect">
            <a:avLst/>
          </a:prstGeom>
          <a:noFill/>
        </p:spPr>
        <p:txBody>
          <a:bodyPr wrap="square" rtlCol="0">
            <a:spAutoFit/>
          </a:bodyPr>
          <a:lstStyle/>
          <a:p>
            <a:r>
              <a:rPr lang="zh-CN" altLang="en-US" sz="2400" b="1" dirty="0" smtClean="0"/>
              <a:t>由真值表可得如下表达式：</a:t>
            </a:r>
            <a:endParaRPr lang="zh-CN" altLang="en-US" sz="2400" b="1" dirty="0"/>
          </a:p>
        </p:txBody>
      </p:sp>
      <p:graphicFrame>
        <p:nvGraphicFramePr>
          <p:cNvPr id="28674" name="Object 37"/>
          <p:cNvGraphicFramePr>
            <a:graphicFrameLocks noChangeAspect="1"/>
          </p:cNvGraphicFramePr>
          <p:nvPr/>
        </p:nvGraphicFramePr>
        <p:xfrm>
          <a:off x="1357290" y="1785926"/>
          <a:ext cx="6096000" cy="1008063"/>
        </p:xfrm>
        <a:graphic>
          <a:graphicData uri="http://schemas.openxmlformats.org/presentationml/2006/ole">
            <p:oleObj spid="_x0000_s28674" name="公式" r:id="rId3" imgW="3073320" imgH="507960" progId="Equation.3">
              <p:embed/>
            </p:oleObj>
          </a:graphicData>
        </a:graphic>
      </p:graphicFrame>
      <p:sp>
        <p:nvSpPr>
          <p:cNvPr id="5" name="TextBox 4"/>
          <p:cNvSpPr txBox="1"/>
          <p:nvPr/>
        </p:nvSpPr>
        <p:spPr>
          <a:xfrm>
            <a:off x="1000100" y="3071810"/>
            <a:ext cx="5500726" cy="461665"/>
          </a:xfrm>
          <a:prstGeom prst="rect">
            <a:avLst/>
          </a:prstGeom>
          <a:noFill/>
        </p:spPr>
        <p:txBody>
          <a:bodyPr wrap="square" rtlCol="0">
            <a:spAutoFit/>
          </a:bodyPr>
          <a:lstStyle/>
          <a:p>
            <a:r>
              <a:rPr lang="en-US" altLang="zh-CN" sz="2400" b="1" dirty="0" smtClean="0">
                <a:solidFill>
                  <a:srgbClr val="C00000"/>
                </a:solidFill>
              </a:rPr>
              <a:t>4</a:t>
            </a:r>
            <a:r>
              <a:rPr lang="zh-CN" altLang="en-US" sz="2400" b="1" dirty="0" smtClean="0">
                <a:solidFill>
                  <a:srgbClr val="C00000"/>
                </a:solidFill>
              </a:rPr>
              <a:t>位这样的逻辑函数集成</a:t>
            </a:r>
            <a:r>
              <a:rPr lang="en-US" altLang="zh-CN" sz="2400" b="1" dirty="0" smtClean="0">
                <a:solidFill>
                  <a:srgbClr val="C00000"/>
                </a:solidFill>
              </a:rPr>
              <a:t>74181</a:t>
            </a:r>
            <a:r>
              <a:rPr lang="zh-CN" altLang="en-US" sz="2400" b="1" dirty="0" smtClean="0">
                <a:solidFill>
                  <a:srgbClr val="C00000"/>
                </a:solidFill>
              </a:rPr>
              <a:t>芯片</a:t>
            </a:r>
            <a:endParaRPr lang="zh-CN" altLang="en-US" sz="2400" b="1" dirty="0">
              <a:solidFill>
                <a:srgbClr val="C00000"/>
              </a:solidFill>
            </a:endParaRPr>
          </a:p>
        </p:txBody>
      </p:sp>
      <p:pic>
        <p:nvPicPr>
          <p:cNvPr id="6" name="Picture 4" descr="image020"/>
          <p:cNvPicPr>
            <a:picLocks noChangeAspect="1" noChangeArrowheads="1"/>
          </p:cNvPicPr>
          <p:nvPr/>
        </p:nvPicPr>
        <p:blipFill>
          <a:blip r:embed="rId4"/>
          <a:srcRect/>
          <a:stretch>
            <a:fillRect/>
          </a:stretch>
        </p:blipFill>
        <p:spPr bwMode="auto">
          <a:xfrm>
            <a:off x="1285852" y="3714752"/>
            <a:ext cx="6286544" cy="2786082"/>
          </a:xfrm>
          <a:prstGeom prst="rect">
            <a:avLst/>
          </a:prstGeom>
          <a:noFill/>
        </p:spPr>
      </p:pic>
      <p:sp>
        <p:nvSpPr>
          <p:cNvPr id="7" name="矩形 6"/>
          <p:cNvSpPr/>
          <p:nvPr/>
        </p:nvSpPr>
        <p:spPr>
          <a:xfrm>
            <a:off x="4572000" y="142852"/>
            <a:ext cx="3257623" cy="461665"/>
          </a:xfrm>
          <a:prstGeom prst="rect">
            <a:avLst/>
          </a:prstGeom>
        </p:spPr>
        <p:txBody>
          <a:bodyPr wrap="none">
            <a:spAutoFit/>
          </a:bodyPr>
          <a:lstStyle/>
          <a:p>
            <a:r>
              <a:rPr lang="en-US" altLang="zh-CN" sz="2400" b="1" dirty="0" smtClean="0">
                <a:solidFill>
                  <a:srgbClr val="FF0000"/>
                </a:solidFill>
                <a:cs typeface="Times New Roman" pitchFamily="18" charset="0"/>
              </a:rPr>
              <a:t>2</a:t>
            </a:r>
            <a:r>
              <a:rPr lang="en-US" altLang="zh-CN" sz="2400" b="1" dirty="0" smtClean="0">
                <a:solidFill>
                  <a:srgbClr val="FF0000"/>
                </a:solidFill>
              </a:rPr>
              <a:t>.5  </a:t>
            </a:r>
            <a:r>
              <a:rPr lang="zh-CN" altLang="en-US" sz="2400" b="1" dirty="0" smtClean="0">
                <a:solidFill>
                  <a:srgbClr val="FF0000"/>
                </a:solidFill>
              </a:rPr>
              <a:t>定点运算器的组成</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par>
                                <p:cTn id="8" presetID="4" presetClass="entr" presetSubtype="16" fill="hold" nodeType="withEffect">
                                  <p:stCondLst>
                                    <p:cond delay="0"/>
                                  </p:stCondLst>
                                  <p:childTnLst>
                                    <p:set>
                                      <p:cBhvr>
                                        <p:cTn id="9" dur="1" fill="hold">
                                          <p:stCondLst>
                                            <p:cond delay="0"/>
                                          </p:stCondLst>
                                        </p:cTn>
                                        <p:tgtEl>
                                          <p:spTgt spid="28674"/>
                                        </p:tgtEl>
                                        <p:attrNameLst>
                                          <p:attrName>style.visibility</p:attrName>
                                        </p:attrNameLst>
                                      </p:cBhvr>
                                      <p:to>
                                        <p:strVal val="visible"/>
                                      </p:to>
                                    </p:set>
                                    <p:animEffect transition="in" filter="box(in)">
                                      <p:cBhvr>
                                        <p:cTn id="10" dur="500"/>
                                        <p:tgtEl>
                                          <p:spTgt spid="2867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par>
                                <p:cTn id="16" presetID="5"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720" y="642918"/>
            <a:ext cx="4108817" cy="523220"/>
          </a:xfrm>
          <a:prstGeom prst="rect">
            <a:avLst/>
          </a:prstGeom>
        </p:spPr>
        <p:txBody>
          <a:bodyPr wrap="none">
            <a:spAutoFit/>
          </a:bodyPr>
          <a:lstStyle/>
          <a:p>
            <a:r>
              <a:rPr lang="en-US" altLang="zh-CN" sz="2800" b="1" dirty="0" smtClean="0">
                <a:solidFill>
                  <a:srgbClr val="151B93"/>
                </a:solidFill>
              </a:rPr>
              <a:t>2.</a:t>
            </a:r>
            <a:r>
              <a:rPr lang="zh-CN" altLang="en-US" sz="2800" b="1" dirty="0" smtClean="0">
                <a:solidFill>
                  <a:srgbClr val="151B93"/>
                </a:solidFill>
              </a:rPr>
              <a:t>算术逻辑运算单元</a:t>
            </a:r>
            <a:r>
              <a:rPr lang="en-US" altLang="zh-CN" sz="2800" b="1" dirty="0" smtClean="0">
                <a:solidFill>
                  <a:srgbClr val="151B93"/>
                </a:solidFill>
              </a:rPr>
              <a:t>ALU</a:t>
            </a:r>
            <a:endParaRPr lang="zh-CN" altLang="en-US" sz="2800" b="1" dirty="0">
              <a:solidFill>
                <a:srgbClr val="151B93"/>
              </a:solidFill>
            </a:endParaRPr>
          </a:p>
        </p:txBody>
      </p:sp>
      <p:sp>
        <p:nvSpPr>
          <p:cNvPr id="3" name="TextBox 2"/>
          <p:cNvSpPr txBox="1"/>
          <p:nvPr/>
        </p:nvSpPr>
        <p:spPr>
          <a:xfrm>
            <a:off x="1071538" y="1214422"/>
            <a:ext cx="3714776" cy="461665"/>
          </a:xfrm>
          <a:prstGeom prst="rect">
            <a:avLst/>
          </a:prstGeom>
          <a:noFill/>
        </p:spPr>
        <p:txBody>
          <a:bodyPr wrap="square" rtlCol="0">
            <a:spAutoFit/>
          </a:bodyPr>
          <a:lstStyle/>
          <a:p>
            <a:r>
              <a:rPr lang="en-US" altLang="zh-CN" sz="2400" b="1" dirty="0" smtClean="0"/>
              <a:t>74181</a:t>
            </a:r>
            <a:r>
              <a:rPr lang="zh-CN" altLang="en-US" sz="2400" b="1" dirty="0" smtClean="0"/>
              <a:t>逻辑功能如下表：</a:t>
            </a:r>
            <a:endParaRPr lang="zh-CN" altLang="en-US" sz="2400" b="1" dirty="0"/>
          </a:p>
        </p:txBody>
      </p:sp>
      <p:pic>
        <p:nvPicPr>
          <p:cNvPr id="29698" name="Picture 2"/>
          <p:cNvPicPr>
            <a:picLocks noChangeAspect="1" noChangeArrowheads="1"/>
          </p:cNvPicPr>
          <p:nvPr/>
        </p:nvPicPr>
        <p:blipFill>
          <a:blip r:embed="rId2"/>
          <a:srcRect/>
          <a:stretch>
            <a:fillRect/>
          </a:stretch>
        </p:blipFill>
        <p:spPr bwMode="auto">
          <a:xfrm>
            <a:off x="714348" y="1571612"/>
            <a:ext cx="7786742" cy="5000660"/>
          </a:xfrm>
          <a:prstGeom prst="rect">
            <a:avLst/>
          </a:prstGeom>
          <a:noFill/>
          <a:ln w="9525">
            <a:noFill/>
            <a:miter lim="800000"/>
            <a:headEnd/>
            <a:tailEnd/>
          </a:ln>
          <a:effectLst/>
        </p:spPr>
      </p:pic>
      <p:sp>
        <p:nvSpPr>
          <p:cNvPr id="5" name="矩形 4"/>
          <p:cNvSpPr/>
          <p:nvPr/>
        </p:nvSpPr>
        <p:spPr>
          <a:xfrm>
            <a:off x="4572000" y="142852"/>
            <a:ext cx="3257623" cy="461665"/>
          </a:xfrm>
          <a:prstGeom prst="rect">
            <a:avLst/>
          </a:prstGeom>
        </p:spPr>
        <p:txBody>
          <a:bodyPr wrap="none">
            <a:spAutoFit/>
          </a:bodyPr>
          <a:lstStyle/>
          <a:p>
            <a:r>
              <a:rPr lang="en-US" altLang="zh-CN" sz="2400" b="1" dirty="0" smtClean="0">
                <a:solidFill>
                  <a:srgbClr val="FF0000"/>
                </a:solidFill>
                <a:cs typeface="Times New Roman" pitchFamily="18" charset="0"/>
              </a:rPr>
              <a:t>2</a:t>
            </a:r>
            <a:r>
              <a:rPr lang="en-US" altLang="zh-CN" sz="2400" b="1" dirty="0" smtClean="0">
                <a:solidFill>
                  <a:srgbClr val="FF0000"/>
                </a:solidFill>
              </a:rPr>
              <a:t>.5  </a:t>
            </a:r>
            <a:r>
              <a:rPr lang="zh-CN" altLang="en-US" sz="2400" b="1" dirty="0" smtClean="0">
                <a:solidFill>
                  <a:srgbClr val="FF0000"/>
                </a:solidFill>
              </a:rPr>
              <a:t>定点运算器的组成</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9698"/>
                                        </p:tgtEl>
                                        <p:attrNameLst>
                                          <p:attrName>style.visibility</p:attrName>
                                        </p:attrNameLst>
                                      </p:cBhvr>
                                      <p:to>
                                        <p:strVal val="visible"/>
                                      </p:to>
                                    </p:set>
                                    <p:animEffect transition="in" filter="blinds(horizontal)">
                                      <p:cBhvr>
                                        <p:cTn id="10"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720" y="642918"/>
            <a:ext cx="4108817" cy="523220"/>
          </a:xfrm>
          <a:prstGeom prst="rect">
            <a:avLst/>
          </a:prstGeom>
        </p:spPr>
        <p:txBody>
          <a:bodyPr wrap="none">
            <a:spAutoFit/>
          </a:bodyPr>
          <a:lstStyle/>
          <a:p>
            <a:r>
              <a:rPr lang="en-US" altLang="zh-CN" sz="2800" b="1" dirty="0" smtClean="0">
                <a:solidFill>
                  <a:srgbClr val="151B93"/>
                </a:solidFill>
              </a:rPr>
              <a:t>2.</a:t>
            </a:r>
            <a:r>
              <a:rPr lang="zh-CN" altLang="en-US" sz="2800" b="1" dirty="0" smtClean="0">
                <a:solidFill>
                  <a:srgbClr val="151B93"/>
                </a:solidFill>
              </a:rPr>
              <a:t>算术逻辑运算单元</a:t>
            </a:r>
            <a:r>
              <a:rPr lang="en-US" altLang="zh-CN" sz="2800" b="1" dirty="0" smtClean="0">
                <a:solidFill>
                  <a:srgbClr val="151B93"/>
                </a:solidFill>
              </a:rPr>
              <a:t>ALU</a:t>
            </a:r>
            <a:endParaRPr lang="zh-CN" altLang="en-US" sz="2800" b="1" dirty="0">
              <a:solidFill>
                <a:srgbClr val="151B93"/>
              </a:solidFill>
            </a:endParaRPr>
          </a:p>
        </p:txBody>
      </p:sp>
      <p:sp>
        <p:nvSpPr>
          <p:cNvPr id="3" name="TextBox 2"/>
          <p:cNvSpPr txBox="1"/>
          <p:nvPr/>
        </p:nvSpPr>
        <p:spPr>
          <a:xfrm>
            <a:off x="1142976" y="1252823"/>
            <a:ext cx="4000528" cy="523220"/>
          </a:xfrm>
          <a:prstGeom prst="rect">
            <a:avLst/>
          </a:prstGeom>
          <a:noFill/>
        </p:spPr>
        <p:txBody>
          <a:bodyPr wrap="square" rtlCol="0">
            <a:spAutoFit/>
          </a:bodyPr>
          <a:lstStyle/>
          <a:p>
            <a:r>
              <a:rPr lang="zh-CN" altLang="en-US" sz="2800" b="1" dirty="0" smtClean="0"/>
              <a:t>对</a:t>
            </a:r>
            <a:r>
              <a:rPr lang="en-US" altLang="zh-CN" sz="2800" b="1" dirty="0" smtClean="0"/>
              <a:t>74181</a:t>
            </a:r>
            <a:r>
              <a:rPr lang="zh-CN" altLang="en-US" sz="2800" b="1" dirty="0" smtClean="0"/>
              <a:t>芯片进行分析：</a:t>
            </a:r>
            <a:endParaRPr lang="zh-CN" altLang="en-US" sz="2800" b="1" dirty="0"/>
          </a:p>
        </p:txBody>
      </p:sp>
      <p:graphicFrame>
        <p:nvGraphicFramePr>
          <p:cNvPr id="30723" name="Object 3"/>
          <p:cNvGraphicFramePr>
            <a:graphicFrameLocks noChangeAspect="1"/>
          </p:cNvGraphicFramePr>
          <p:nvPr/>
        </p:nvGraphicFramePr>
        <p:xfrm>
          <a:off x="1928794" y="2000248"/>
          <a:ext cx="2241550" cy="514350"/>
        </p:xfrm>
        <a:graphic>
          <a:graphicData uri="http://schemas.openxmlformats.org/presentationml/2006/ole">
            <p:oleObj spid="_x0000_s30723" name="Equation" r:id="rId3" imgW="1054080" imgH="228600" progId="Equation.DSMT4">
              <p:embed/>
            </p:oleObj>
          </a:graphicData>
        </a:graphic>
      </p:graphicFrame>
      <p:graphicFrame>
        <p:nvGraphicFramePr>
          <p:cNvPr id="30724" name="Object 4"/>
          <p:cNvGraphicFramePr>
            <a:graphicFrameLocks noChangeAspect="1"/>
          </p:cNvGraphicFramePr>
          <p:nvPr/>
        </p:nvGraphicFramePr>
        <p:xfrm>
          <a:off x="2012932" y="2643183"/>
          <a:ext cx="5630902" cy="571504"/>
        </p:xfrm>
        <a:graphic>
          <a:graphicData uri="http://schemas.openxmlformats.org/presentationml/2006/ole">
            <p:oleObj spid="_x0000_s30724" name="Equation" r:id="rId4" imgW="2666880" imgH="228600" progId="Equation.DSMT4">
              <p:embed/>
            </p:oleObj>
          </a:graphicData>
        </a:graphic>
      </p:graphicFrame>
      <p:sp>
        <p:nvSpPr>
          <p:cNvPr id="10" name="Text Box 8"/>
          <p:cNvSpPr txBox="1">
            <a:spLocks noChangeArrowheads="1"/>
          </p:cNvSpPr>
          <p:nvPr/>
        </p:nvSpPr>
        <p:spPr bwMode="auto">
          <a:xfrm>
            <a:off x="552480" y="3357562"/>
            <a:ext cx="8305800" cy="1947649"/>
          </a:xfrm>
          <a:prstGeom prst="rect">
            <a:avLst/>
          </a:prstGeom>
          <a:noFill/>
          <a:ln w="9525">
            <a:noFill/>
            <a:miter lim="800000"/>
            <a:headEnd/>
            <a:tailEnd/>
          </a:ln>
          <a:effectLst/>
        </p:spPr>
        <p:txBody>
          <a:bodyPr>
            <a:spAutoFit/>
          </a:bodyPr>
          <a:lstStyle/>
          <a:p>
            <a:pPr>
              <a:lnSpc>
                <a:spcPct val="150000"/>
              </a:lnSpc>
            </a:pPr>
            <a:r>
              <a:rPr lang="en-US" altLang="zh-CN" sz="2800" b="1" dirty="0" err="1">
                <a:solidFill>
                  <a:srgbClr val="000000"/>
                </a:solidFill>
                <a:latin typeface="楷体_GB2312" pitchFamily="49" charset="-122"/>
                <a:ea typeface="楷体_GB2312" pitchFamily="49" charset="-122"/>
              </a:rPr>
              <a:t>Ci</a:t>
            </a:r>
            <a:r>
              <a:rPr lang="zh-CN" altLang="en-US" sz="2800" b="1" dirty="0">
                <a:solidFill>
                  <a:srgbClr val="000000"/>
                </a:solidFill>
                <a:latin typeface="楷体_GB2312" pitchFamily="49" charset="-122"/>
                <a:ea typeface="楷体_GB2312" pitchFamily="49" charset="-122"/>
              </a:rPr>
              <a:t>进位有两部分组成：本地进位</a:t>
            </a:r>
            <a:r>
              <a:rPr lang="en-US" altLang="zh-CN" sz="2800" b="1" dirty="0" err="1">
                <a:solidFill>
                  <a:srgbClr val="C00000"/>
                </a:solidFill>
                <a:latin typeface="楷体_GB2312" pitchFamily="49" charset="-122"/>
                <a:ea typeface="楷体_GB2312" pitchFamily="49" charset="-122"/>
              </a:rPr>
              <a:t>AiBi</a:t>
            </a:r>
            <a:r>
              <a:rPr lang="zh-CN" altLang="en-US" sz="2800" b="1" dirty="0">
                <a:solidFill>
                  <a:srgbClr val="000000"/>
                </a:solidFill>
                <a:latin typeface="楷体_GB2312" pitchFamily="49" charset="-122"/>
                <a:ea typeface="楷体_GB2312" pitchFamily="49" charset="-122"/>
              </a:rPr>
              <a:t>，可记作</a:t>
            </a:r>
            <a:r>
              <a:rPr lang="en-US" altLang="zh-CN" sz="2800" b="1" dirty="0" err="1">
                <a:solidFill>
                  <a:srgbClr val="C00000"/>
                </a:solidFill>
                <a:latin typeface="楷体_GB2312" pitchFamily="49" charset="-122"/>
                <a:ea typeface="楷体_GB2312" pitchFamily="49" charset="-122"/>
              </a:rPr>
              <a:t>di</a:t>
            </a:r>
            <a:r>
              <a:rPr lang="zh-CN" altLang="en-US" sz="2800" b="1" dirty="0">
                <a:solidFill>
                  <a:srgbClr val="000000"/>
                </a:solidFill>
                <a:latin typeface="楷体_GB2312" pitchFamily="49" charset="-122"/>
                <a:ea typeface="楷体_GB2312" pitchFamily="49" charset="-122"/>
              </a:rPr>
              <a:t>，与低位无关；传递进位</a:t>
            </a:r>
            <a:r>
              <a:rPr lang="zh-CN" altLang="en-US" sz="2800" b="1" dirty="0">
                <a:solidFill>
                  <a:srgbClr val="C00000"/>
                </a:solidFill>
                <a:latin typeface="楷体_GB2312" pitchFamily="49" charset="-122"/>
                <a:ea typeface="楷体_GB2312" pitchFamily="49" charset="-122"/>
              </a:rPr>
              <a:t>（</a:t>
            </a:r>
            <a:r>
              <a:rPr lang="en-US" altLang="zh-CN" sz="2800" b="1" dirty="0">
                <a:solidFill>
                  <a:srgbClr val="C00000"/>
                </a:solidFill>
                <a:latin typeface="楷体_GB2312" pitchFamily="49" charset="-122"/>
                <a:ea typeface="楷体_GB2312" pitchFamily="49" charset="-122"/>
              </a:rPr>
              <a:t>Ai</a:t>
            </a:r>
            <a:r>
              <a:rPr lang="zh-CN" altLang="en-US" sz="2800" b="1" dirty="0">
                <a:solidFill>
                  <a:srgbClr val="C00000"/>
                </a:solidFill>
                <a:latin typeface="楷体_GB2312" pitchFamily="49" charset="-122"/>
                <a:ea typeface="楷体_GB2312" pitchFamily="49" charset="-122"/>
              </a:rPr>
              <a:t>＋</a:t>
            </a:r>
            <a:r>
              <a:rPr lang="en-US" altLang="zh-CN" sz="2800" b="1" dirty="0">
                <a:solidFill>
                  <a:srgbClr val="C00000"/>
                </a:solidFill>
                <a:latin typeface="楷体_GB2312" pitchFamily="49" charset="-122"/>
                <a:ea typeface="楷体_GB2312" pitchFamily="49" charset="-122"/>
              </a:rPr>
              <a:t>Bi</a:t>
            </a:r>
            <a:r>
              <a:rPr lang="zh-CN" altLang="en-US" sz="2800" b="1" dirty="0">
                <a:solidFill>
                  <a:srgbClr val="C00000"/>
                </a:solidFill>
                <a:latin typeface="楷体_GB2312" pitchFamily="49" charset="-122"/>
                <a:ea typeface="楷体_GB2312" pitchFamily="49" charset="-122"/>
              </a:rPr>
              <a:t>）</a:t>
            </a:r>
            <a:r>
              <a:rPr lang="en-US" altLang="zh-CN" sz="2800" b="1" dirty="0">
                <a:solidFill>
                  <a:srgbClr val="C00000"/>
                </a:solidFill>
                <a:latin typeface="楷体_GB2312" pitchFamily="49" charset="-122"/>
                <a:ea typeface="楷体_GB2312" pitchFamily="49" charset="-122"/>
              </a:rPr>
              <a:t>C</a:t>
            </a:r>
            <a:r>
              <a:rPr lang="en-US" altLang="zh-CN" sz="1600" b="1" dirty="0">
                <a:solidFill>
                  <a:srgbClr val="C00000"/>
                </a:solidFill>
                <a:latin typeface="楷体_GB2312" pitchFamily="49" charset="-122"/>
                <a:ea typeface="楷体_GB2312" pitchFamily="49" charset="-122"/>
              </a:rPr>
              <a:t>i-1</a:t>
            </a:r>
            <a:r>
              <a:rPr lang="zh-CN" altLang="en-US" sz="2800" b="1" dirty="0">
                <a:solidFill>
                  <a:srgbClr val="000000"/>
                </a:solidFill>
                <a:latin typeface="楷体_GB2312" pitchFamily="49" charset="-122"/>
                <a:ea typeface="楷体_GB2312" pitchFamily="49" charset="-122"/>
              </a:rPr>
              <a:t>，与低位有关，称</a:t>
            </a:r>
            <a:r>
              <a:rPr lang="zh-CN" altLang="en-US" sz="2800" b="1" dirty="0">
                <a:solidFill>
                  <a:srgbClr val="C00000"/>
                </a:solidFill>
                <a:latin typeface="楷体_GB2312" pitchFamily="49" charset="-122"/>
                <a:ea typeface="楷体_GB2312" pitchFamily="49" charset="-122"/>
              </a:rPr>
              <a:t>（</a:t>
            </a:r>
            <a:r>
              <a:rPr lang="en-US" altLang="zh-CN" sz="2800" b="1" dirty="0">
                <a:solidFill>
                  <a:srgbClr val="C00000"/>
                </a:solidFill>
                <a:latin typeface="楷体_GB2312" pitchFamily="49" charset="-122"/>
                <a:ea typeface="楷体_GB2312" pitchFamily="49" charset="-122"/>
              </a:rPr>
              <a:t>Ai</a:t>
            </a:r>
            <a:r>
              <a:rPr lang="zh-CN" altLang="en-US" sz="2800" b="1" dirty="0">
                <a:solidFill>
                  <a:srgbClr val="C00000"/>
                </a:solidFill>
                <a:latin typeface="楷体_GB2312" pitchFamily="49" charset="-122"/>
                <a:ea typeface="楷体_GB2312" pitchFamily="49" charset="-122"/>
              </a:rPr>
              <a:t>＋</a:t>
            </a:r>
            <a:r>
              <a:rPr lang="en-US" altLang="zh-CN" sz="2800" b="1" dirty="0">
                <a:solidFill>
                  <a:srgbClr val="C00000"/>
                </a:solidFill>
                <a:latin typeface="楷体_GB2312" pitchFamily="49" charset="-122"/>
                <a:ea typeface="楷体_GB2312" pitchFamily="49" charset="-122"/>
              </a:rPr>
              <a:t>Bi</a:t>
            </a:r>
            <a:r>
              <a:rPr lang="zh-CN" altLang="en-US" sz="2800" b="1" dirty="0">
                <a:solidFill>
                  <a:srgbClr val="C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为传递条件，记作</a:t>
            </a:r>
            <a:r>
              <a:rPr lang="en-US" altLang="zh-CN" sz="2800" b="1" dirty="0" err="1">
                <a:solidFill>
                  <a:srgbClr val="C00000"/>
                </a:solidFill>
                <a:latin typeface="楷体_GB2312" pitchFamily="49" charset="-122"/>
                <a:ea typeface="楷体_GB2312" pitchFamily="49" charset="-122"/>
              </a:rPr>
              <a:t>ti</a:t>
            </a:r>
            <a:r>
              <a:rPr lang="zh-CN" altLang="en-US" sz="2800" b="1" dirty="0">
                <a:solidFill>
                  <a:srgbClr val="000000"/>
                </a:solidFill>
                <a:latin typeface="楷体_GB2312" pitchFamily="49" charset="-122"/>
                <a:ea typeface="楷体_GB2312" pitchFamily="49" charset="-122"/>
              </a:rPr>
              <a:t>，则：</a:t>
            </a:r>
            <a:endParaRPr lang="zh-CN" altLang="en-US" b="1" dirty="0"/>
          </a:p>
        </p:txBody>
      </p:sp>
      <p:graphicFrame>
        <p:nvGraphicFramePr>
          <p:cNvPr id="30725" name="Object 5"/>
          <p:cNvGraphicFramePr>
            <a:graphicFrameLocks noChangeAspect="1"/>
          </p:cNvGraphicFramePr>
          <p:nvPr/>
        </p:nvGraphicFramePr>
        <p:xfrm>
          <a:off x="2071670" y="5500702"/>
          <a:ext cx="2519363" cy="642942"/>
        </p:xfrm>
        <a:graphic>
          <a:graphicData uri="http://schemas.openxmlformats.org/presentationml/2006/ole">
            <p:oleObj spid="_x0000_s30725" name="公式" r:id="rId5" imgW="952200" imgH="228600" progId="Equation.3">
              <p:embed/>
            </p:oleObj>
          </a:graphicData>
        </a:graphic>
      </p:graphicFrame>
      <p:sp>
        <p:nvSpPr>
          <p:cNvPr id="12" name="矩形 11"/>
          <p:cNvSpPr/>
          <p:nvPr/>
        </p:nvSpPr>
        <p:spPr>
          <a:xfrm>
            <a:off x="4572000" y="142852"/>
            <a:ext cx="3257623" cy="461665"/>
          </a:xfrm>
          <a:prstGeom prst="rect">
            <a:avLst/>
          </a:prstGeom>
        </p:spPr>
        <p:txBody>
          <a:bodyPr wrap="none">
            <a:spAutoFit/>
          </a:bodyPr>
          <a:lstStyle/>
          <a:p>
            <a:r>
              <a:rPr lang="en-US" altLang="zh-CN" sz="2400" b="1" dirty="0" smtClean="0">
                <a:solidFill>
                  <a:srgbClr val="FF0000"/>
                </a:solidFill>
                <a:cs typeface="Times New Roman" pitchFamily="18" charset="0"/>
              </a:rPr>
              <a:t>2</a:t>
            </a:r>
            <a:r>
              <a:rPr lang="en-US" altLang="zh-CN" sz="2400" b="1" dirty="0" smtClean="0">
                <a:solidFill>
                  <a:srgbClr val="FF0000"/>
                </a:solidFill>
              </a:rPr>
              <a:t>.5  </a:t>
            </a:r>
            <a:r>
              <a:rPr lang="zh-CN" altLang="en-US" sz="2400" b="1" dirty="0" smtClean="0">
                <a:solidFill>
                  <a:srgbClr val="FF0000"/>
                </a:solidFill>
              </a:rPr>
              <a:t>定点运算器的组成</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30723"/>
                                        </p:tgtEl>
                                        <p:attrNameLst>
                                          <p:attrName>style.visibility</p:attrName>
                                        </p:attrNameLst>
                                      </p:cBhvr>
                                      <p:to>
                                        <p:strVal val="visible"/>
                                      </p:to>
                                    </p:set>
                                    <p:animEffect transition="in" filter="blinds(horizontal)">
                                      <p:cBhvr>
                                        <p:cTn id="10" dur="500"/>
                                        <p:tgtEl>
                                          <p:spTgt spid="30723"/>
                                        </p:tgtEl>
                                      </p:cBhvr>
                                    </p:animEffect>
                                  </p:childTnLst>
                                </p:cTn>
                              </p:par>
                              <p:par>
                                <p:cTn id="11" presetID="3" presetClass="entr" presetSubtype="10" fill="hold" nodeType="withEffect">
                                  <p:stCondLst>
                                    <p:cond delay="0"/>
                                  </p:stCondLst>
                                  <p:childTnLst>
                                    <p:set>
                                      <p:cBhvr>
                                        <p:cTn id="12" dur="1" fill="hold">
                                          <p:stCondLst>
                                            <p:cond delay="0"/>
                                          </p:stCondLst>
                                        </p:cTn>
                                        <p:tgtEl>
                                          <p:spTgt spid="30724"/>
                                        </p:tgtEl>
                                        <p:attrNameLst>
                                          <p:attrName>style.visibility</p:attrName>
                                        </p:attrNameLst>
                                      </p:cBhvr>
                                      <p:to>
                                        <p:strVal val="visible"/>
                                      </p:to>
                                    </p:set>
                                    <p:animEffect transition="in" filter="blinds(horizontal)">
                                      <p:cBhvr>
                                        <p:cTn id="13" dur="500"/>
                                        <p:tgtEl>
                                          <p:spTgt spid="30724"/>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amond(i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0725"/>
                                        </p:tgtEl>
                                        <p:attrNameLst>
                                          <p:attrName>style.visibility</p:attrName>
                                        </p:attrNameLst>
                                      </p:cBhvr>
                                      <p:to>
                                        <p:strVal val="visible"/>
                                      </p:to>
                                    </p:set>
                                    <p:animEffect transition="in" filter="box(in)">
                                      <p:cBhvr>
                                        <p:cTn id="23" dur="500"/>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720" y="642918"/>
            <a:ext cx="4108817" cy="523220"/>
          </a:xfrm>
          <a:prstGeom prst="rect">
            <a:avLst/>
          </a:prstGeom>
        </p:spPr>
        <p:txBody>
          <a:bodyPr wrap="none">
            <a:spAutoFit/>
          </a:bodyPr>
          <a:lstStyle/>
          <a:p>
            <a:r>
              <a:rPr lang="en-US" altLang="zh-CN" sz="2800" b="1" dirty="0" smtClean="0">
                <a:solidFill>
                  <a:srgbClr val="151B93"/>
                </a:solidFill>
              </a:rPr>
              <a:t>2.</a:t>
            </a:r>
            <a:r>
              <a:rPr lang="zh-CN" altLang="en-US" sz="2800" b="1" dirty="0" smtClean="0">
                <a:solidFill>
                  <a:srgbClr val="151B93"/>
                </a:solidFill>
              </a:rPr>
              <a:t>算术逻辑运算单元</a:t>
            </a:r>
            <a:r>
              <a:rPr lang="en-US" altLang="zh-CN" sz="2800" b="1" dirty="0" smtClean="0">
                <a:solidFill>
                  <a:srgbClr val="151B93"/>
                </a:solidFill>
              </a:rPr>
              <a:t>ALU</a:t>
            </a:r>
            <a:endParaRPr lang="zh-CN" altLang="en-US" sz="2800" b="1" dirty="0">
              <a:solidFill>
                <a:srgbClr val="151B93"/>
              </a:solidFill>
            </a:endParaRPr>
          </a:p>
        </p:txBody>
      </p:sp>
      <p:sp>
        <p:nvSpPr>
          <p:cNvPr id="3" name="Text Box 9"/>
          <p:cNvSpPr txBox="1">
            <a:spLocks noChangeArrowheads="1"/>
          </p:cNvSpPr>
          <p:nvPr/>
        </p:nvSpPr>
        <p:spPr bwMode="auto">
          <a:xfrm>
            <a:off x="809652" y="928670"/>
            <a:ext cx="7620000" cy="1930337"/>
          </a:xfrm>
          <a:prstGeom prst="rect">
            <a:avLst/>
          </a:prstGeom>
          <a:noFill/>
          <a:ln w="9525">
            <a:noFill/>
            <a:miter lim="800000"/>
            <a:headEnd/>
            <a:tailEnd/>
          </a:ln>
          <a:effectLst/>
        </p:spPr>
        <p:txBody>
          <a:bodyPr>
            <a:spAutoFit/>
          </a:bodyPr>
          <a:lstStyle/>
          <a:p>
            <a:pPr>
              <a:lnSpc>
                <a:spcPct val="150000"/>
              </a:lnSpc>
            </a:pPr>
            <a:r>
              <a:rPr lang="zh-CN" altLang="en-US" sz="2800" b="1" dirty="0">
                <a:latin typeface="楷体_GB2312" pitchFamily="49" charset="-122"/>
                <a:ea typeface="楷体_GB2312" pitchFamily="49" charset="-122"/>
              </a:rPr>
              <a:t>由</a:t>
            </a:r>
            <a:r>
              <a:rPr lang="en-US" altLang="zh-CN" sz="2800" b="1" dirty="0" err="1">
                <a:latin typeface="楷体_GB2312" pitchFamily="49" charset="-122"/>
                <a:ea typeface="楷体_GB2312" pitchFamily="49" charset="-122"/>
              </a:rPr>
              <a:t>Ci</a:t>
            </a:r>
            <a:r>
              <a:rPr lang="zh-CN" altLang="en-US" sz="2800" b="1" dirty="0">
                <a:latin typeface="楷体_GB2312" pitchFamily="49" charset="-122"/>
                <a:ea typeface="楷体_GB2312" pitchFamily="49" charset="-122"/>
              </a:rPr>
              <a:t>的组成可以将逐级传递进位的结构转换为以进位链的方式实现快速进位。</a:t>
            </a:r>
            <a:r>
              <a:rPr lang="zh-CN" altLang="en-US" sz="2800" b="1" dirty="0">
                <a:solidFill>
                  <a:srgbClr val="A50021"/>
                </a:solidFill>
                <a:latin typeface="楷体_GB2312" pitchFamily="49" charset="-122"/>
                <a:ea typeface="楷体_GB2312" pitchFamily="49" charset="-122"/>
              </a:rPr>
              <a:t>目前进位链通常采用串行和并行两种。</a:t>
            </a:r>
            <a:endParaRPr lang="zh-CN" altLang="en-US" sz="2800" b="1" dirty="0">
              <a:latin typeface="楷体_GB2312" pitchFamily="49" charset="-122"/>
              <a:ea typeface="楷体_GB2312" pitchFamily="49" charset="-122"/>
            </a:endParaRPr>
          </a:p>
        </p:txBody>
      </p:sp>
      <p:sp>
        <p:nvSpPr>
          <p:cNvPr id="4" name="矩形 3"/>
          <p:cNvSpPr/>
          <p:nvPr/>
        </p:nvSpPr>
        <p:spPr>
          <a:xfrm>
            <a:off x="928662" y="3071810"/>
            <a:ext cx="4270721" cy="523220"/>
          </a:xfrm>
          <a:prstGeom prst="rect">
            <a:avLst/>
          </a:prstGeom>
        </p:spPr>
        <p:txBody>
          <a:bodyPr wrap="none">
            <a:spAutoFit/>
          </a:bodyPr>
          <a:lstStyle/>
          <a:p>
            <a:r>
              <a:rPr lang="zh-CN" altLang="en-US" sz="2800" b="1" dirty="0" smtClean="0">
                <a:solidFill>
                  <a:srgbClr val="0E034D"/>
                </a:solidFill>
              </a:rPr>
              <a:t>（</a:t>
            </a:r>
            <a:r>
              <a:rPr lang="en-US" altLang="zh-CN" sz="2800" b="1" dirty="0" smtClean="0">
                <a:solidFill>
                  <a:srgbClr val="0E034D"/>
                </a:solidFill>
              </a:rPr>
              <a:t>1</a:t>
            </a:r>
            <a:r>
              <a:rPr lang="zh-CN" altLang="en-US" sz="2800" b="1" dirty="0" smtClean="0">
                <a:solidFill>
                  <a:srgbClr val="0E034D"/>
                </a:solidFill>
              </a:rPr>
              <a:t>）串行进位链（</a:t>
            </a:r>
            <a:r>
              <a:rPr lang="en-US" altLang="zh-CN" sz="2800" b="1" dirty="0" smtClean="0">
                <a:solidFill>
                  <a:srgbClr val="FF0000"/>
                </a:solidFill>
              </a:rPr>
              <a:t>P31</a:t>
            </a:r>
            <a:r>
              <a:rPr lang="zh-CN" altLang="en-US" sz="2800" b="1" dirty="0" smtClean="0">
                <a:solidFill>
                  <a:srgbClr val="0E034D"/>
                </a:solidFill>
              </a:rPr>
              <a:t>）</a:t>
            </a:r>
            <a:endParaRPr lang="zh-CN" altLang="en-US" sz="2800" b="1" dirty="0">
              <a:solidFill>
                <a:srgbClr val="0E034D"/>
              </a:solidFill>
            </a:endParaRPr>
          </a:p>
        </p:txBody>
      </p:sp>
      <p:pic>
        <p:nvPicPr>
          <p:cNvPr id="5" name="Picture 4" descr="image036"/>
          <p:cNvPicPr>
            <a:picLocks noChangeAspect="1" noChangeArrowheads="1"/>
          </p:cNvPicPr>
          <p:nvPr/>
        </p:nvPicPr>
        <p:blipFill>
          <a:blip r:embed="rId2"/>
          <a:srcRect/>
          <a:stretch>
            <a:fillRect/>
          </a:stretch>
        </p:blipFill>
        <p:spPr bwMode="auto">
          <a:xfrm>
            <a:off x="5429256" y="2357430"/>
            <a:ext cx="1905000" cy="1809750"/>
          </a:xfrm>
          <a:prstGeom prst="rect">
            <a:avLst/>
          </a:prstGeom>
          <a:noFill/>
        </p:spPr>
      </p:pic>
      <p:grpSp>
        <p:nvGrpSpPr>
          <p:cNvPr id="8" name="组合 7"/>
          <p:cNvGrpSpPr/>
          <p:nvPr/>
        </p:nvGrpSpPr>
        <p:grpSpPr>
          <a:xfrm>
            <a:off x="642966" y="4071942"/>
            <a:ext cx="8001000" cy="1113766"/>
            <a:chOff x="500034" y="4429132"/>
            <a:chExt cx="8001000" cy="1113766"/>
          </a:xfrm>
        </p:grpSpPr>
        <p:sp>
          <p:nvSpPr>
            <p:cNvPr id="6" name="Rectangle 7"/>
            <p:cNvSpPr>
              <a:spLocks noChangeArrowheads="1"/>
            </p:cNvSpPr>
            <p:nvPr/>
          </p:nvSpPr>
          <p:spPr bwMode="auto">
            <a:xfrm>
              <a:off x="500034" y="4429132"/>
              <a:ext cx="8001000" cy="1113766"/>
            </a:xfrm>
            <a:prstGeom prst="rect">
              <a:avLst/>
            </a:prstGeom>
            <a:noFill/>
            <a:ln w="9525">
              <a:noFill/>
              <a:miter lim="800000"/>
              <a:headEnd/>
              <a:tailEnd/>
            </a:ln>
            <a:effectLst/>
          </p:spPr>
          <p:txBody>
            <a:bodyPr>
              <a:spAutoFit/>
            </a:bodyPr>
            <a:lstStyle/>
            <a:p>
              <a:pPr>
                <a:lnSpc>
                  <a:spcPct val="150000"/>
                </a:lnSpc>
                <a:spcBef>
                  <a:spcPct val="20000"/>
                </a:spcBef>
                <a:buFontTx/>
                <a:buChar char="•"/>
              </a:pPr>
              <a:r>
                <a:rPr lang="zh-CN" altLang="en-US" sz="2400" dirty="0">
                  <a:latin typeface="楷体_GB2312" pitchFamily="49" charset="-122"/>
                  <a:ea typeface="楷体_GB2312" pitchFamily="49" charset="-122"/>
                </a:rPr>
                <a:t>由上式可见，采用与非逻辑电路可方便地实现进位传递，如下图所示。注意：</a:t>
              </a:r>
            </a:p>
          </p:txBody>
        </p:sp>
        <p:pic>
          <p:nvPicPr>
            <p:cNvPr id="7" name="Picture 16"/>
            <p:cNvPicPr>
              <a:picLocks noChangeAspect="1" noChangeArrowheads="1"/>
            </p:cNvPicPr>
            <p:nvPr/>
          </p:nvPicPr>
          <p:blipFill>
            <a:blip r:embed="rId3"/>
            <a:srcRect/>
            <a:stretch>
              <a:fillRect/>
            </a:stretch>
          </p:blipFill>
          <p:spPr bwMode="auto">
            <a:xfrm>
              <a:off x="3178408" y="5072074"/>
              <a:ext cx="1571636" cy="428628"/>
            </a:xfrm>
            <a:prstGeom prst="rect">
              <a:avLst/>
            </a:prstGeom>
            <a:noFill/>
          </p:spPr>
        </p:pic>
      </p:grpSp>
      <p:pic>
        <p:nvPicPr>
          <p:cNvPr id="9" name="Picture 5" descr="image038"/>
          <p:cNvPicPr>
            <a:picLocks noChangeAspect="1" noChangeArrowheads="1"/>
          </p:cNvPicPr>
          <p:nvPr/>
        </p:nvPicPr>
        <p:blipFill>
          <a:blip r:embed="rId4"/>
          <a:srcRect/>
          <a:stretch>
            <a:fillRect/>
          </a:stretch>
        </p:blipFill>
        <p:spPr bwMode="auto">
          <a:xfrm>
            <a:off x="928662" y="5286389"/>
            <a:ext cx="7358114" cy="1500198"/>
          </a:xfrm>
          <a:prstGeom prst="rect">
            <a:avLst/>
          </a:prstGeom>
          <a:noFill/>
        </p:spPr>
      </p:pic>
      <p:sp>
        <p:nvSpPr>
          <p:cNvPr id="10" name="矩形 9"/>
          <p:cNvSpPr/>
          <p:nvPr/>
        </p:nvSpPr>
        <p:spPr>
          <a:xfrm>
            <a:off x="4572000" y="142852"/>
            <a:ext cx="3257623" cy="461665"/>
          </a:xfrm>
          <a:prstGeom prst="rect">
            <a:avLst/>
          </a:prstGeom>
        </p:spPr>
        <p:txBody>
          <a:bodyPr wrap="none">
            <a:spAutoFit/>
          </a:bodyPr>
          <a:lstStyle/>
          <a:p>
            <a:r>
              <a:rPr lang="en-US" altLang="zh-CN" sz="2400" b="1" dirty="0" smtClean="0">
                <a:solidFill>
                  <a:srgbClr val="FF0000"/>
                </a:solidFill>
                <a:cs typeface="Times New Roman" pitchFamily="18" charset="0"/>
              </a:rPr>
              <a:t>2</a:t>
            </a:r>
            <a:r>
              <a:rPr lang="en-US" altLang="zh-CN" sz="2400" b="1" dirty="0" smtClean="0">
                <a:solidFill>
                  <a:srgbClr val="FF0000"/>
                </a:solidFill>
              </a:rPr>
              <a:t>.5  </a:t>
            </a:r>
            <a:r>
              <a:rPr lang="zh-CN" altLang="en-US" sz="2400" b="1" dirty="0" smtClean="0">
                <a:solidFill>
                  <a:srgbClr val="FF0000"/>
                </a:solidFill>
              </a:rPr>
              <a:t>定点运算器的组成</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heckerboard(across)">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2132" y="71414"/>
            <a:ext cx="2428892" cy="523220"/>
          </a:xfrm>
          <a:prstGeom prst="rect">
            <a:avLst/>
          </a:prstGeom>
          <a:noFill/>
        </p:spPr>
        <p:txBody>
          <a:bodyPr wrap="square" rtlCol="0">
            <a:spAutoFit/>
          </a:bodyPr>
          <a:lstStyle/>
          <a:p>
            <a:r>
              <a:rPr lang="en-US" altLang="zh-CN" sz="2800" b="1" dirty="0" smtClean="0">
                <a:solidFill>
                  <a:srgbClr val="FF0000"/>
                </a:solidFill>
              </a:rPr>
              <a:t>2.1</a:t>
            </a:r>
            <a:r>
              <a:rPr lang="zh-CN" altLang="en-US" sz="2800" b="1" dirty="0" smtClean="0">
                <a:solidFill>
                  <a:srgbClr val="FF0000"/>
                </a:solidFill>
              </a:rPr>
              <a:t>数据表示</a:t>
            </a:r>
            <a:endParaRPr lang="zh-CN" altLang="en-US" sz="2800" b="1" dirty="0">
              <a:solidFill>
                <a:srgbClr val="FF0000"/>
              </a:solidFill>
            </a:endParaRPr>
          </a:p>
        </p:txBody>
      </p:sp>
      <p:sp>
        <p:nvSpPr>
          <p:cNvPr id="3" name="TextBox 11"/>
          <p:cNvSpPr txBox="1">
            <a:spLocks noChangeArrowheads="1"/>
          </p:cNvSpPr>
          <p:nvPr/>
        </p:nvSpPr>
        <p:spPr bwMode="auto">
          <a:xfrm>
            <a:off x="428625" y="714375"/>
            <a:ext cx="8072465" cy="584775"/>
          </a:xfrm>
          <a:prstGeom prst="rect">
            <a:avLst/>
          </a:prstGeom>
          <a:noFill/>
          <a:ln w="9525">
            <a:noFill/>
            <a:miter lim="800000"/>
            <a:headEnd/>
            <a:tailEnd/>
          </a:ln>
        </p:spPr>
        <p:txBody>
          <a:bodyPr wrap="square">
            <a:spAutoFit/>
          </a:bodyPr>
          <a:lstStyle/>
          <a:p>
            <a:r>
              <a:rPr lang="en-US" altLang="zh-CN" sz="3200" b="1" dirty="0" smtClean="0">
                <a:solidFill>
                  <a:srgbClr val="151B93"/>
                </a:solidFill>
                <a:latin typeface="Calibri" pitchFamily="34" charset="0"/>
              </a:rPr>
              <a:t>4.BCD</a:t>
            </a:r>
            <a:r>
              <a:rPr lang="zh-CN" altLang="en-US" sz="3200" b="1" dirty="0" smtClean="0">
                <a:solidFill>
                  <a:srgbClr val="151B93"/>
                </a:solidFill>
                <a:latin typeface="Calibri" pitchFamily="34" charset="0"/>
              </a:rPr>
              <a:t>（</a:t>
            </a:r>
            <a:r>
              <a:rPr lang="en-US" sz="3200" dirty="0" smtClean="0"/>
              <a:t> </a:t>
            </a:r>
            <a:r>
              <a:rPr lang="en-US" sz="3200" dirty="0" smtClean="0">
                <a:solidFill>
                  <a:srgbClr val="FF0000"/>
                </a:solidFill>
              </a:rPr>
              <a:t>Binary-Coded Decimal‎ </a:t>
            </a:r>
            <a:r>
              <a:rPr lang="zh-CN" altLang="en-US" sz="3200" b="1" dirty="0" smtClean="0">
                <a:solidFill>
                  <a:srgbClr val="151B93"/>
                </a:solidFill>
                <a:latin typeface="Calibri" pitchFamily="34" charset="0"/>
              </a:rPr>
              <a:t>）数</a:t>
            </a:r>
            <a:r>
              <a:rPr lang="zh-CN" altLang="en-US" sz="3200" b="1" dirty="0">
                <a:solidFill>
                  <a:srgbClr val="151B93"/>
                </a:solidFill>
                <a:latin typeface="Calibri" pitchFamily="34" charset="0"/>
              </a:rPr>
              <a:t>表示</a:t>
            </a:r>
          </a:p>
        </p:txBody>
      </p:sp>
      <p:grpSp>
        <p:nvGrpSpPr>
          <p:cNvPr id="21" name="组合 20"/>
          <p:cNvGrpSpPr/>
          <p:nvPr/>
        </p:nvGrpSpPr>
        <p:grpSpPr>
          <a:xfrm>
            <a:off x="957756" y="1571612"/>
            <a:ext cx="7043268" cy="4535488"/>
            <a:chOff x="628881" y="2036784"/>
            <a:chExt cx="7043268" cy="4535488"/>
          </a:xfrm>
        </p:grpSpPr>
        <p:sp>
          <p:nvSpPr>
            <p:cNvPr id="4" name="Line 4"/>
            <p:cNvSpPr>
              <a:spLocks noChangeShapeType="1"/>
            </p:cNvSpPr>
            <p:nvPr/>
          </p:nvSpPr>
          <p:spPr bwMode="auto">
            <a:xfrm>
              <a:off x="755650" y="2684484"/>
              <a:ext cx="6913563" cy="0"/>
            </a:xfrm>
            <a:prstGeom prst="line">
              <a:avLst/>
            </a:prstGeom>
            <a:noFill/>
            <a:ln w="9525">
              <a:solidFill>
                <a:schemeClr val="tx1"/>
              </a:solidFill>
              <a:round/>
              <a:headEnd/>
              <a:tailEnd/>
            </a:ln>
          </p:spPr>
          <p:txBody>
            <a:bodyPr/>
            <a:lstStyle/>
            <a:p>
              <a:endParaRPr lang="zh-CN" altLang="en-US"/>
            </a:p>
          </p:txBody>
        </p:sp>
        <p:sp>
          <p:nvSpPr>
            <p:cNvPr id="5" name="Line 5"/>
            <p:cNvSpPr>
              <a:spLocks noChangeShapeType="1"/>
            </p:cNvSpPr>
            <p:nvPr/>
          </p:nvSpPr>
          <p:spPr bwMode="auto">
            <a:xfrm>
              <a:off x="3635375" y="2036784"/>
              <a:ext cx="0" cy="4535488"/>
            </a:xfrm>
            <a:prstGeom prst="line">
              <a:avLst/>
            </a:prstGeom>
            <a:noFill/>
            <a:ln w="9525">
              <a:solidFill>
                <a:schemeClr val="tx1"/>
              </a:solidFill>
              <a:round/>
              <a:headEnd/>
              <a:tailEnd/>
            </a:ln>
          </p:spPr>
          <p:txBody>
            <a:bodyPr/>
            <a:lstStyle/>
            <a:p>
              <a:endParaRPr lang="zh-CN" altLang="en-US"/>
            </a:p>
          </p:txBody>
        </p:sp>
        <p:sp>
          <p:nvSpPr>
            <p:cNvPr id="6" name="Line 6"/>
            <p:cNvSpPr>
              <a:spLocks noChangeShapeType="1"/>
            </p:cNvSpPr>
            <p:nvPr/>
          </p:nvSpPr>
          <p:spPr bwMode="auto">
            <a:xfrm>
              <a:off x="5750244" y="2071678"/>
              <a:ext cx="0" cy="4500594"/>
            </a:xfrm>
            <a:prstGeom prst="line">
              <a:avLst/>
            </a:prstGeom>
            <a:noFill/>
            <a:ln w="9525">
              <a:solidFill>
                <a:schemeClr val="tx1"/>
              </a:solidFill>
              <a:round/>
              <a:headEnd/>
              <a:tailEnd/>
            </a:ln>
          </p:spPr>
          <p:txBody>
            <a:bodyPr/>
            <a:lstStyle/>
            <a:p>
              <a:endParaRPr lang="zh-CN" altLang="en-US"/>
            </a:p>
          </p:txBody>
        </p:sp>
        <p:sp>
          <p:nvSpPr>
            <p:cNvPr id="10" name="Rectangle 10"/>
            <p:cNvSpPr>
              <a:spLocks noChangeArrowheads="1"/>
            </p:cNvSpPr>
            <p:nvPr/>
          </p:nvSpPr>
          <p:spPr bwMode="auto">
            <a:xfrm>
              <a:off x="2266950" y="2179659"/>
              <a:ext cx="1441450" cy="457200"/>
            </a:xfrm>
            <a:prstGeom prst="rect">
              <a:avLst/>
            </a:prstGeom>
            <a:noFill/>
            <a:ln w="9525">
              <a:noFill/>
              <a:miter lim="800000"/>
              <a:headEnd/>
              <a:tailEnd/>
            </a:ln>
          </p:spPr>
          <p:txBody>
            <a:bodyPr>
              <a:spAutoFit/>
            </a:bodyPr>
            <a:lstStyle/>
            <a:p>
              <a:r>
                <a:rPr lang="en-US" altLang="zh-CN" b="1"/>
                <a:t>8421</a:t>
              </a:r>
              <a:r>
                <a:rPr lang="zh-CN" altLang="en-US" b="1"/>
                <a:t>码</a:t>
              </a:r>
            </a:p>
          </p:txBody>
        </p:sp>
        <p:sp>
          <p:nvSpPr>
            <p:cNvPr id="11" name="Rectangle 11"/>
            <p:cNvSpPr>
              <a:spLocks noChangeArrowheads="1"/>
            </p:cNvSpPr>
            <p:nvPr/>
          </p:nvSpPr>
          <p:spPr bwMode="auto">
            <a:xfrm>
              <a:off x="4211638" y="2179659"/>
              <a:ext cx="1584325" cy="457200"/>
            </a:xfrm>
            <a:prstGeom prst="rect">
              <a:avLst/>
            </a:prstGeom>
            <a:noFill/>
            <a:ln w="9525">
              <a:noFill/>
              <a:miter lim="800000"/>
              <a:headEnd/>
              <a:tailEnd/>
            </a:ln>
          </p:spPr>
          <p:txBody>
            <a:bodyPr>
              <a:spAutoFit/>
            </a:bodyPr>
            <a:lstStyle/>
            <a:p>
              <a:r>
                <a:rPr lang="en-US" altLang="zh-CN" b="1"/>
                <a:t>2421</a:t>
              </a:r>
              <a:r>
                <a:rPr lang="zh-CN" altLang="en-US" b="1"/>
                <a:t>码</a:t>
              </a:r>
            </a:p>
          </p:txBody>
        </p:sp>
        <p:sp>
          <p:nvSpPr>
            <p:cNvPr id="12" name="Rectangle 12"/>
            <p:cNvSpPr>
              <a:spLocks noChangeArrowheads="1"/>
            </p:cNvSpPr>
            <p:nvPr/>
          </p:nvSpPr>
          <p:spPr bwMode="auto">
            <a:xfrm>
              <a:off x="5940425" y="2179659"/>
              <a:ext cx="1655763" cy="457200"/>
            </a:xfrm>
            <a:prstGeom prst="rect">
              <a:avLst/>
            </a:prstGeom>
            <a:noFill/>
            <a:ln w="9525">
              <a:noFill/>
              <a:miter lim="800000"/>
              <a:headEnd/>
              <a:tailEnd/>
            </a:ln>
          </p:spPr>
          <p:txBody>
            <a:bodyPr>
              <a:spAutoFit/>
            </a:bodyPr>
            <a:lstStyle/>
            <a:p>
              <a:r>
                <a:rPr lang="zh-CN" altLang="en-US" b="1"/>
                <a:t>余</a:t>
              </a:r>
              <a:r>
                <a:rPr lang="en-US" altLang="zh-CN" b="1"/>
                <a:t>3</a:t>
              </a:r>
              <a:r>
                <a:rPr lang="zh-CN" altLang="en-US" b="1"/>
                <a:t>码</a:t>
              </a:r>
            </a:p>
          </p:txBody>
        </p:sp>
        <p:sp>
          <p:nvSpPr>
            <p:cNvPr id="13" name="Rectangle 13"/>
            <p:cNvSpPr>
              <a:spLocks noChangeArrowheads="1"/>
            </p:cNvSpPr>
            <p:nvPr/>
          </p:nvSpPr>
          <p:spPr bwMode="auto">
            <a:xfrm>
              <a:off x="2555875" y="2755922"/>
              <a:ext cx="697627" cy="3395801"/>
            </a:xfrm>
            <a:prstGeom prst="rect">
              <a:avLst/>
            </a:prstGeom>
            <a:noFill/>
            <a:ln w="9525">
              <a:noFill/>
              <a:miter lim="800000"/>
              <a:headEnd/>
              <a:tailEnd/>
            </a:ln>
          </p:spPr>
          <p:txBody>
            <a:bodyPr wrap="none">
              <a:spAutoFit/>
            </a:bodyPr>
            <a:lstStyle/>
            <a:p>
              <a:pPr>
                <a:lnSpc>
                  <a:spcPts val="2600"/>
                </a:lnSpc>
              </a:pPr>
              <a:r>
                <a:rPr lang="en-US" altLang="zh-CN" b="1" dirty="0"/>
                <a:t>0000</a:t>
              </a:r>
            </a:p>
            <a:p>
              <a:pPr>
                <a:lnSpc>
                  <a:spcPts val="2600"/>
                </a:lnSpc>
              </a:pPr>
              <a:r>
                <a:rPr lang="en-US" altLang="zh-CN" b="1" dirty="0"/>
                <a:t>0001</a:t>
              </a:r>
            </a:p>
            <a:p>
              <a:pPr>
                <a:lnSpc>
                  <a:spcPts val="2600"/>
                </a:lnSpc>
              </a:pPr>
              <a:r>
                <a:rPr lang="en-US" altLang="zh-CN" b="1" dirty="0"/>
                <a:t>0010</a:t>
              </a:r>
            </a:p>
            <a:p>
              <a:pPr>
                <a:lnSpc>
                  <a:spcPts val="2600"/>
                </a:lnSpc>
              </a:pPr>
              <a:r>
                <a:rPr lang="en-US" altLang="zh-CN" b="1" dirty="0"/>
                <a:t>0011</a:t>
              </a:r>
            </a:p>
            <a:p>
              <a:pPr>
                <a:lnSpc>
                  <a:spcPts val="2600"/>
                </a:lnSpc>
              </a:pPr>
              <a:r>
                <a:rPr lang="en-US" altLang="zh-CN" b="1" dirty="0"/>
                <a:t>0100</a:t>
              </a:r>
            </a:p>
            <a:p>
              <a:pPr>
                <a:lnSpc>
                  <a:spcPts val="2600"/>
                </a:lnSpc>
              </a:pPr>
              <a:r>
                <a:rPr lang="en-US" altLang="zh-CN" b="1" dirty="0"/>
                <a:t>0101</a:t>
              </a:r>
            </a:p>
            <a:p>
              <a:pPr>
                <a:lnSpc>
                  <a:spcPts val="2600"/>
                </a:lnSpc>
              </a:pPr>
              <a:r>
                <a:rPr lang="en-US" altLang="zh-CN" b="1" dirty="0"/>
                <a:t>0110</a:t>
              </a:r>
            </a:p>
            <a:p>
              <a:pPr>
                <a:lnSpc>
                  <a:spcPts val="2600"/>
                </a:lnSpc>
              </a:pPr>
              <a:r>
                <a:rPr lang="en-US" altLang="zh-CN" b="1" dirty="0"/>
                <a:t>0111</a:t>
              </a:r>
            </a:p>
            <a:p>
              <a:pPr>
                <a:lnSpc>
                  <a:spcPts val="2600"/>
                </a:lnSpc>
              </a:pPr>
              <a:r>
                <a:rPr lang="en-US" altLang="zh-CN" b="1" dirty="0"/>
                <a:t>1000</a:t>
              </a:r>
            </a:p>
            <a:p>
              <a:pPr>
                <a:lnSpc>
                  <a:spcPts val="2600"/>
                </a:lnSpc>
              </a:pPr>
              <a:r>
                <a:rPr lang="en-US" altLang="zh-CN" b="1" dirty="0"/>
                <a:t>1001</a:t>
              </a:r>
            </a:p>
          </p:txBody>
        </p:sp>
        <p:sp>
          <p:nvSpPr>
            <p:cNvPr id="14" name="Rectangle 14"/>
            <p:cNvSpPr>
              <a:spLocks noChangeArrowheads="1"/>
            </p:cNvSpPr>
            <p:nvPr/>
          </p:nvSpPr>
          <p:spPr bwMode="auto">
            <a:xfrm>
              <a:off x="4427538" y="2755922"/>
              <a:ext cx="697627" cy="3395801"/>
            </a:xfrm>
            <a:prstGeom prst="rect">
              <a:avLst/>
            </a:prstGeom>
            <a:noFill/>
            <a:ln w="9525">
              <a:noFill/>
              <a:miter lim="800000"/>
              <a:headEnd/>
              <a:tailEnd/>
            </a:ln>
          </p:spPr>
          <p:txBody>
            <a:bodyPr wrap="none">
              <a:spAutoFit/>
            </a:bodyPr>
            <a:lstStyle/>
            <a:p>
              <a:pPr>
                <a:lnSpc>
                  <a:spcPts val="2600"/>
                </a:lnSpc>
              </a:pPr>
              <a:r>
                <a:rPr lang="en-US" altLang="zh-CN" b="1" dirty="0"/>
                <a:t>0000</a:t>
              </a:r>
            </a:p>
            <a:p>
              <a:pPr>
                <a:lnSpc>
                  <a:spcPts val="2600"/>
                </a:lnSpc>
              </a:pPr>
              <a:r>
                <a:rPr lang="en-US" altLang="zh-CN" b="1" dirty="0"/>
                <a:t>0001</a:t>
              </a:r>
            </a:p>
            <a:p>
              <a:pPr>
                <a:lnSpc>
                  <a:spcPts val="2600"/>
                </a:lnSpc>
              </a:pPr>
              <a:r>
                <a:rPr lang="en-US" altLang="zh-CN" b="1" dirty="0"/>
                <a:t>0010</a:t>
              </a:r>
            </a:p>
            <a:p>
              <a:pPr>
                <a:lnSpc>
                  <a:spcPts val="2600"/>
                </a:lnSpc>
              </a:pPr>
              <a:r>
                <a:rPr lang="en-US" altLang="zh-CN" b="1" dirty="0"/>
                <a:t>0011</a:t>
              </a:r>
            </a:p>
            <a:p>
              <a:pPr>
                <a:lnSpc>
                  <a:spcPts val="2600"/>
                </a:lnSpc>
              </a:pPr>
              <a:r>
                <a:rPr lang="en-US" altLang="zh-CN" b="1" dirty="0"/>
                <a:t>0100</a:t>
              </a:r>
            </a:p>
            <a:p>
              <a:pPr>
                <a:lnSpc>
                  <a:spcPts val="2600"/>
                </a:lnSpc>
              </a:pPr>
              <a:r>
                <a:rPr lang="en-US" altLang="zh-CN" b="1" dirty="0"/>
                <a:t>1011</a:t>
              </a:r>
            </a:p>
            <a:p>
              <a:pPr>
                <a:lnSpc>
                  <a:spcPts val="2600"/>
                </a:lnSpc>
              </a:pPr>
              <a:r>
                <a:rPr lang="en-US" altLang="zh-CN" b="1" dirty="0"/>
                <a:t>1100</a:t>
              </a:r>
            </a:p>
            <a:p>
              <a:pPr>
                <a:lnSpc>
                  <a:spcPts val="2600"/>
                </a:lnSpc>
              </a:pPr>
              <a:r>
                <a:rPr lang="en-US" altLang="zh-CN" b="1" dirty="0"/>
                <a:t>1101</a:t>
              </a:r>
            </a:p>
            <a:p>
              <a:pPr>
                <a:lnSpc>
                  <a:spcPts val="2600"/>
                </a:lnSpc>
              </a:pPr>
              <a:r>
                <a:rPr lang="en-US" altLang="zh-CN" b="1" dirty="0"/>
                <a:t>1110</a:t>
              </a:r>
            </a:p>
            <a:p>
              <a:pPr>
                <a:lnSpc>
                  <a:spcPts val="2600"/>
                </a:lnSpc>
              </a:pPr>
              <a:r>
                <a:rPr lang="en-US" altLang="zh-CN" b="1" dirty="0"/>
                <a:t>1111</a:t>
              </a:r>
            </a:p>
          </p:txBody>
        </p:sp>
        <p:sp>
          <p:nvSpPr>
            <p:cNvPr id="15" name="Rectangle 15"/>
            <p:cNvSpPr>
              <a:spLocks noChangeArrowheads="1"/>
            </p:cNvSpPr>
            <p:nvPr/>
          </p:nvSpPr>
          <p:spPr bwMode="auto">
            <a:xfrm>
              <a:off x="6083300" y="2755922"/>
              <a:ext cx="935038" cy="3395801"/>
            </a:xfrm>
            <a:prstGeom prst="rect">
              <a:avLst/>
            </a:prstGeom>
            <a:noFill/>
            <a:ln w="9525">
              <a:noFill/>
              <a:miter lim="800000"/>
              <a:headEnd/>
              <a:tailEnd/>
            </a:ln>
          </p:spPr>
          <p:txBody>
            <a:bodyPr>
              <a:spAutoFit/>
            </a:bodyPr>
            <a:lstStyle/>
            <a:p>
              <a:pPr>
                <a:lnSpc>
                  <a:spcPts val="2600"/>
                </a:lnSpc>
              </a:pPr>
              <a:r>
                <a:rPr lang="en-US" altLang="zh-CN" b="1" dirty="0"/>
                <a:t>0011</a:t>
              </a:r>
            </a:p>
            <a:p>
              <a:pPr>
                <a:lnSpc>
                  <a:spcPts val="2600"/>
                </a:lnSpc>
              </a:pPr>
              <a:r>
                <a:rPr lang="en-US" altLang="zh-CN" b="1" dirty="0"/>
                <a:t>0100</a:t>
              </a:r>
            </a:p>
            <a:p>
              <a:pPr>
                <a:lnSpc>
                  <a:spcPts val="2600"/>
                </a:lnSpc>
              </a:pPr>
              <a:r>
                <a:rPr lang="en-US" altLang="zh-CN" b="1" dirty="0"/>
                <a:t>0101</a:t>
              </a:r>
            </a:p>
            <a:p>
              <a:pPr>
                <a:lnSpc>
                  <a:spcPts val="2600"/>
                </a:lnSpc>
              </a:pPr>
              <a:r>
                <a:rPr lang="en-US" altLang="zh-CN" b="1" dirty="0"/>
                <a:t>0110</a:t>
              </a:r>
            </a:p>
            <a:p>
              <a:pPr>
                <a:lnSpc>
                  <a:spcPts val="2600"/>
                </a:lnSpc>
              </a:pPr>
              <a:r>
                <a:rPr lang="en-US" altLang="zh-CN" b="1" dirty="0"/>
                <a:t>0111</a:t>
              </a:r>
            </a:p>
            <a:p>
              <a:pPr>
                <a:lnSpc>
                  <a:spcPts val="2600"/>
                </a:lnSpc>
              </a:pPr>
              <a:r>
                <a:rPr lang="en-US" altLang="zh-CN" b="1" dirty="0"/>
                <a:t>1000</a:t>
              </a:r>
            </a:p>
            <a:p>
              <a:pPr>
                <a:lnSpc>
                  <a:spcPts val="2600"/>
                </a:lnSpc>
              </a:pPr>
              <a:r>
                <a:rPr lang="en-US" altLang="zh-CN" b="1" dirty="0"/>
                <a:t>1001</a:t>
              </a:r>
            </a:p>
            <a:p>
              <a:pPr>
                <a:lnSpc>
                  <a:spcPts val="2600"/>
                </a:lnSpc>
              </a:pPr>
              <a:r>
                <a:rPr lang="en-US" altLang="zh-CN" b="1" dirty="0"/>
                <a:t>1010</a:t>
              </a:r>
            </a:p>
            <a:p>
              <a:pPr>
                <a:lnSpc>
                  <a:spcPts val="2600"/>
                </a:lnSpc>
              </a:pPr>
              <a:r>
                <a:rPr lang="en-US" altLang="zh-CN" b="1" dirty="0"/>
                <a:t>1011</a:t>
              </a:r>
            </a:p>
            <a:p>
              <a:pPr>
                <a:lnSpc>
                  <a:spcPts val="2600"/>
                </a:lnSpc>
              </a:pPr>
              <a:r>
                <a:rPr lang="en-US" altLang="zh-CN" b="1" dirty="0"/>
                <a:t>1100</a:t>
              </a:r>
            </a:p>
          </p:txBody>
        </p:sp>
        <p:sp>
          <p:nvSpPr>
            <p:cNvPr id="16" name="Line 16"/>
            <p:cNvSpPr>
              <a:spLocks noChangeShapeType="1"/>
            </p:cNvSpPr>
            <p:nvPr/>
          </p:nvSpPr>
          <p:spPr bwMode="auto">
            <a:xfrm flipH="1">
              <a:off x="1979612" y="2071678"/>
              <a:ext cx="0" cy="4500594"/>
            </a:xfrm>
            <a:prstGeom prst="line">
              <a:avLst/>
            </a:prstGeom>
            <a:noFill/>
            <a:ln w="9525">
              <a:solidFill>
                <a:schemeClr val="tx1"/>
              </a:solidFill>
              <a:round/>
              <a:headEnd/>
              <a:tailEnd/>
            </a:ln>
          </p:spPr>
          <p:txBody>
            <a:bodyPr/>
            <a:lstStyle/>
            <a:p>
              <a:endParaRPr lang="zh-CN" altLang="en-US"/>
            </a:p>
          </p:txBody>
        </p:sp>
        <p:sp>
          <p:nvSpPr>
            <p:cNvPr id="17" name="Line 17"/>
            <p:cNvSpPr>
              <a:spLocks noChangeShapeType="1"/>
            </p:cNvSpPr>
            <p:nvPr/>
          </p:nvSpPr>
          <p:spPr bwMode="auto">
            <a:xfrm>
              <a:off x="684213" y="6572272"/>
              <a:ext cx="6913562" cy="0"/>
            </a:xfrm>
            <a:prstGeom prst="line">
              <a:avLst/>
            </a:prstGeom>
            <a:noFill/>
            <a:ln w="9525">
              <a:solidFill>
                <a:schemeClr val="tx1"/>
              </a:solidFill>
              <a:round/>
              <a:headEnd/>
              <a:tailEnd/>
            </a:ln>
          </p:spPr>
          <p:txBody>
            <a:bodyPr/>
            <a:lstStyle/>
            <a:p>
              <a:endParaRPr lang="zh-CN" altLang="en-US"/>
            </a:p>
          </p:txBody>
        </p:sp>
        <p:sp>
          <p:nvSpPr>
            <p:cNvPr id="18" name="Rectangle 18"/>
            <p:cNvSpPr>
              <a:spLocks noChangeArrowheads="1"/>
            </p:cNvSpPr>
            <p:nvPr/>
          </p:nvSpPr>
          <p:spPr bwMode="auto">
            <a:xfrm>
              <a:off x="628881" y="2185982"/>
              <a:ext cx="1249341" cy="369332"/>
            </a:xfrm>
            <a:prstGeom prst="rect">
              <a:avLst/>
            </a:prstGeom>
            <a:noFill/>
            <a:ln w="9525">
              <a:noFill/>
              <a:miter lim="800000"/>
              <a:headEnd/>
              <a:tailEnd/>
            </a:ln>
          </p:spPr>
          <p:txBody>
            <a:bodyPr wrap="square">
              <a:spAutoFit/>
            </a:bodyPr>
            <a:lstStyle/>
            <a:p>
              <a:r>
                <a:rPr lang="en-US" altLang="zh-CN" b="1" dirty="0"/>
                <a:t>10</a:t>
              </a:r>
              <a:r>
                <a:rPr lang="zh-CN" altLang="en-US" b="1" dirty="0"/>
                <a:t>进制数</a:t>
              </a:r>
            </a:p>
          </p:txBody>
        </p:sp>
        <p:sp>
          <p:nvSpPr>
            <p:cNvPr id="19" name="Rectangle 20"/>
            <p:cNvSpPr>
              <a:spLocks noChangeArrowheads="1"/>
            </p:cNvSpPr>
            <p:nvPr/>
          </p:nvSpPr>
          <p:spPr bwMode="auto">
            <a:xfrm>
              <a:off x="1187450" y="2755922"/>
              <a:ext cx="312906" cy="3395801"/>
            </a:xfrm>
            <a:prstGeom prst="rect">
              <a:avLst/>
            </a:prstGeom>
            <a:noFill/>
            <a:ln w="9525">
              <a:noFill/>
              <a:miter lim="800000"/>
              <a:headEnd/>
              <a:tailEnd/>
            </a:ln>
          </p:spPr>
          <p:txBody>
            <a:bodyPr wrap="none">
              <a:spAutoFit/>
            </a:bodyPr>
            <a:lstStyle/>
            <a:p>
              <a:pPr>
                <a:lnSpc>
                  <a:spcPts val="2600"/>
                </a:lnSpc>
              </a:pPr>
              <a:r>
                <a:rPr lang="en-US" altLang="zh-CN" b="1" dirty="0"/>
                <a:t>0</a:t>
              </a:r>
            </a:p>
            <a:p>
              <a:pPr>
                <a:lnSpc>
                  <a:spcPts val="2600"/>
                </a:lnSpc>
              </a:pPr>
              <a:r>
                <a:rPr lang="en-US" altLang="zh-CN" b="1" dirty="0"/>
                <a:t>1</a:t>
              </a:r>
            </a:p>
            <a:p>
              <a:pPr>
                <a:lnSpc>
                  <a:spcPts val="2600"/>
                </a:lnSpc>
              </a:pPr>
              <a:r>
                <a:rPr lang="en-US" altLang="zh-CN" b="1" dirty="0"/>
                <a:t>2</a:t>
              </a:r>
            </a:p>
            <a:p>
              <a:pPr>
                <a:lnSpc>
                  <a:spcPts val="2600"/>
                </a:lnSpc>
              </a:pPr>
              <a:r>
                <a:rPr lang="en-US" altLang="zh-CN" b="1" dirty="0"/>
                <a:t>3</a:t>
              </a:r>
            </a:p>
            <a:p>
              <a:pPr>
                <a:lnSpc>
                  <a:spcPts val="2600"/>
                </a:lnSpc>
              </a:pPr>
              <a:r>
                <a:rPr lang="en-US" altLang="zh-CN" b="1" dirty="0"/>
                <a:t>4</a:t>
              </a:r>
            </a:p>
            <a:p>
              <a:pPr>
                <a:lnSpc>
                  <a:spcPts val="2600"/>
                </a:lnSpc>
              </a:pPr>
              <a:r>
                <a:rPr lang="en-US" altLang="zh-CN" b="1" dirty="0"/>
                <a:t>5</a:t>
              </a:r>
            </a:p>
            <a:p>
              <a:pPr>
                <a:lnSpc>
                  <a:spcPts val="2600"/>
                </a:lnSpc>
              </a:pPr>
              <a:r>
                <a:rPr lang="en-US" altLang="zh-CN" b="1" dirty="0"/>
                <a:t>6</a:t>
              </a:r>
            </a:p>
            <a:p>
              <a:pPr>
                <a:lnSpc>
                  <a:spcPts val="2600"/>
                </a:lnSpc>
              </a:pPr>
              <a:r>
                <a:rPr lang="en-US" altLang="zh-CN" b="1" dirty="0"/>
                <a:t>7</a:t>
              </a:r>
            </a:p>
            <a:p>
              <a:pPr>
                <a:lnSpc>
                  <a:spcPts val="2600"/>
                </a:lnSpc>
              </a:pPr>
              <a:r>
                <a:rPr lang="en-US" altLang="zh-CN" b="1" dirty="0"/>
                <a:t>8</a:t>
              </a:r>
            </a:p>
            <a:p>
              <a:pPr>
                <a:lnSpc>
                  <a:spcPts val="2600"/>
                </a:lnSpc>
              </a:pPr>
              <a:r>
                <a:rPr lang="en-US" altLang="zh-CN" b="1" dirty="0"/>
                <a:t>9</a:t>
              </a:r>
            </a:p>
          </p:txBody>
        </p:sp>
        <p:sp>
          <p:nvSpPr>
            <p:cNvPr id="20" name="Line 4"/>
            <p:cNvSpPr>
              <a:spLocks noChangeShapeType="1"/>
            </p:cNvSpPr>
            <p:nvPr/>
          </p:nvSpPr>
          <p:spPr bwMode="auto">
            <a:xfrm>
              <a:off x="758586" y="2043098"/>
              <a:ext cx="6913563" cy="0"/>
            </a:xfrm>
            <a:prstGeom prst="line">
              <a:avLst/>
            </a:prstGeom>
            <a:noFill/>
            <a:ln w="9525">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amond(in)">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720" y="642918"/>
            <a:ext cx="4108817" cy="523220"/>
          </a:xfrm>
          <a:prstGeom prst="rect">
            <a:avLst/>
          </a:prstGeom>
        </p:spPr>
        <p:txBody>
          <a:bodyPr wrap="none">
            <a:spAutoFit/>
          </a:bodyPr>
          <a:lstStyle/>
          <a:p>
            <a:r>
              <a:rPr lang="en-US" altLang="zh-CN" sz="2800" b="1" dirty="0" smtClean="0">
                <a:solidFill>
                  <a:srgbClr val="151B93"/>
                </a:solidFill>
              </a:rPr>
              <a:t>2.</a:t>
            </a:r>
            <a:r>
              <a:rPr lang="zh-CN" altLang="en-US" sz="2800" b="1" dirty="0" smtClean="0">
                <a:solidFill>
                  <a:srgbClr val="151B93"/>
                </a:solidFill>
              </a:rPr>
              <a:t>算术逻辑运算单元</a:t>
            </a:r>
            <a:r>
              <a:rPr lang="en-US" altLang="zh-CN" sz="2800" b="1" dirty="0" smtClean="0">
                <a:solidFill>
                  <a:srgbClr val="151B93"/>
                </a:solidFill>
              </a:rPr>
              <a:t>ALU</a:t>
            </a:r>
            <a:endParaRPr lang="zh-CN" altLang="en-US" sz="2800" b="1" dirty="0">
              <a:solidFill>
                <a:srgbClr val="151B93"/>
              </a:solidFill>
            </a:endParaRPr>
          </a:p>
        </p:txBody>
      </p:sp>
      <p:sp>
        <p:nvSpPr>
          <p:cNvPr id="3" name="矩形 2"/>
          <p:cNvSpPr/>
          <p:nvPr/>
        </p:nvSpPr>
        <p:spPr>
          <a:xfrm>
            <a:off x="785786" y="1214422"/>
            <a:ext cx="2909771" cy="523220"/>
          </a:xfrm>
          <a:prstGeom prst="rect">
            <a:avLst/>
          </a:prstGeom>
        </p:spPr>
        <p:txBody>
          <a:bodyPr wrap="none">
            <a:spAutoFit/>
          </a:bodyPr>
          <a:lstStyle/>
          <a:p>
            <a:r>
              <a:rPr lang="zh-CN" altLang="en-US" sz="2800" b="1" dirty="0" smtClean="0">
                <a:solidFill>
                  <a:srgbClr val="0E034D"/>
                </a:solidFill>
              </a:rPr>
              <a:t>（</a:t>
            </a:r>
            <a:r>
              <a:rPr lang="en-US" altLang="zh-CN" sz="2800" b="1" dirty="0" smtClean="0">
                <a:solidFill>
                  <a:srgbClr val="0E034D"/>
                </a:solidFill>
              </a:rPr>
              <a:t>2</a:t>
            </a:r>
            <a:r>
              <a:rPr lang="zh-CN" altLang="en-US" sz="2800" b="1" dirty="0" smtClean="0">
                <a:solidFill>
                  <a:srgbClr val="0E034D"/>
                </a:solidFill>
              </a:rPr>
              <a:t>）并行进位链</a:t>
            </a:r>
            <a:endParaRPr lang="zh-CN" altLang="en-US" sz="2800" b="1" dirty="0">
              <a:solidFill>
                <a:srgbClr val="0E034D"/>
              </a:solidFill>
            </a:endParaRPr>
          </a:p>
        </p:txBody>
      </p:sp>
      <p:sp>
        <p:nvSpPr>
          <p:cNvPr id="4" name="矩形 3"/>
          <p:cNvSpPr/>
          <p:nvPr/>
        </p:nvSpPr>
        <p:spPr>
          <a:xfrm>
            <a:off x="642910" y="1714488"/>
            <a:ext cx="7572428" cy="1128579"/>
          </a:xfrm>
          <a:prstGeom prst="rect">
            <a:avLst/>
          </a:prstGeom>
        </p:spPr>
        <p:txBody>
          <a:bodyPr wrap="square">
            <a:spAutoFit/>
          </a:bodyPr>
          <a:lstStyle/>
          <a:p>
            <a:pPr>
              <a:lnSpc>
                <a:spcPct val="150000"/>
              </a:lnSpc>
            </a:pPr>
            <a:r>
              <a:rPr lang="zh-CN" altLang="en-US" sz="2400" b="1" dirty="0" smtClean="0"/>
              <a:t>以</a:t>
            </a:r>
            <a:r>
              <a:rPr lang="zh-CN" altLang="en-US" sz="2400" b="1" dirty="0" smtClean="0">
                <a:solidFill>
                  <a:srgbClr val="FF0000"/>
                </a:solidFill>
              </a:rPr>
              <a:t>四</a:t>
            </a:r>
            <a:r>
              <a:rPr lang="zh-CN" altLang="en-US" sz="2400" b="1" dirty="0" smtClean="0"/>
              <a:t>位并行加法器（</a:t>
            </a:r>
            <a:r>
              <a:rPr lang="en-US" altLang="zh-CN" sz="2400" b="1" dirty="0" smtClean="0"/>
              <a:t>74181</a:t>
            </a:r>
            <a:r>
              <a:rPr lang="zh-CN" altLang="en-US" sz="2400" b="1" dirty="0" smtClean="0"/>
              <a:t>）为例，对其进位表示式稍作变换，便可获得并行进位表达式： </a:t>
            </a:r>
            <a:endParaRPr lang="zh-CN" altLang="en-US" sz="2400" b="1" dirty="0"/>
          </a:p>
        </p:txBody>
      </p:sp>
      <p:pic>
        <p:nvPicPr>
          <p:cNvPr id="6" name="Picture 4" descr="image036"/>
          <p:cNvPicPr>
            <a:picLocks noChangeAspect="1" noChangeArrowheads="1"/>
          </p:cNvPicPr>
          <p:nvPr/>
        </p:nvPicPr>
        <p:blipFill>
          <a:blip r:embed="rId2"/>
          <a:srcRect/>
          <a:stretch>
            <a:fillRect/>
          </a:stretch>
        </p:blipFill>
        <p:spPr bwMode="auto">
          <a:xfrm>
            <a:off x="684213" y="3070233"/>
            <a:ext cx="1655762" cy="1573213"/>
          </a:xfrm>
          <a:prstGeom prst="rect">
            <a:avLst/>
          </a:prstGeom>
          <a:noFill/>
        </p:spPr>
      </p:pic>
      <p:sp>
        <p:nvSpPr>
          <p:cNvPr id="7" name="AutoShape 5"/>
          <p:cNvSpPr>
            <a:spLocks noChangeArrowheads="1"/>
          </p:cNvSpPr>
          <p:nvPr/>
        </p:nvSpPr>
        <p:spPr bwMode="auto">
          <a:xfrm>
            <a:off x="2339975" y="3573471"/>
            <a:ext cx="1296988"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zh-CN" altLang="en-US"/>
          </a:p>
        </p:txBody>
      </p:sp>
      <p:pic>
        <p:nvPicPr>
          <p:cNvPr id="8" name="Picture 6" descr="image040"/>
          <p:cNvPicPr>
            <a:picLocks noChangeAspect="1" noChangeArrowheads="1"/>
          </p:cNvPicPr>
          <p:nvPr/>
        </p:nvPicPr>
        <p:blipFill>
          <a:blip r:embed="rId3"/>
          <a:srcRect/>
          <a:stretch>
            <a:fillRect/>
          </a:stretch>
        </p:blipFill>
        <p:spPr bwMode="auto">
          <a:xfrm>
            <a:off x="3635375" y="2997208"/>
            <a:ext cx="5184775" cy="1584325"/>
          </a:xfrm>
          <a:prstGeom prst="rect">
            <a:avLst/>
          </a:prstGeom>
          <a:noFill/>
        </p:spPr>
      </p:pic>
      <p:sp>
        <p:nvSpPr>
          <p:cNvPr id="9" name="矩形 8"/>
          <p:cNvSpPr/>
          <p:nvPr/>
        </p:nvSpPr>
        <p:spPr>
          <a:xfrm>
            <a:off x="4572000" y="142852"/>
            <a:ext cx="3257623" cy="461665"/>
          </a:xfrm>
          <a:prstGeom prst="rect">
            <a:avLst/>
          </a:prstGeom>
        </p:spPr>
        <p:txBody>
          <a:bodyPr wrap="none">
            <a:spAutoFit/>
          </a:bodyPr>
          <a:lstStyle/>
          <a:p>
            <a:r>
              <a:rPr lang="en-US" altLang="zh-CN" sz="2400" b="1" dirty="0" smtClean="0">
                <a:solidFill>
                  <a:srgbClr val="FF0000"/>
                </a:solidFill>
                <a:cs typeface="Times New Roman" pitchFamily="18" charset="0"/>
              </a:rPr>
              <a:t>2</a:t>
            </a:r>
            <a:r>
              <a:rPr lang="en-US" altLang="zh-CN" sz="2400" b="1" dirty="0" smtClean="0">
                <a:solidFill>
                  <a:srgbClr val="FF0000"/>
                </a:solidFill>
              </a:rPr>
              <a:t>.5  </a:t>
            </a:r>
            <a:r>
              <a:rPr lang="zh-CN" altLang="en-US" sz="2400" b="1" dirty="0" smtClean="0">
                <a:solidFill>
                  <a:srgbClr val="FF0000"/>
                </a:solidFill>
              </a:rPr>
              <a:t>定点运算器的组成</a:t>
            </a:r>
            <a:endParaRPr lang="zh-CN" altLang="en-US" sz="2400" b="1" dirty="0">
              <a:solidFill>
                <a:srgbClr val="FF0000"/>
              </a:solidFill>
            </a:endParaRPr>
          </a:p>
        </p:txBody>
      </p:sp>
      <p:sp>
        <p:nvSpPr>
          <p:cNvPr id="10" name="矩形 9"/>
          <p:cNvSpPr/>
          <p:nvPr/>
        </p:nvSpPr>
        <p:spPr>
          <a:xfrm>
            <a:off x="357158" y="4654263"/>
            <a:ext cx="8429684" cy="2123658"/>
          </a:xfrm>
          <a:prstGeom prst="rect">
            <a:avLst/>
          </a:prstGeom>
        </p:spPr>
        <p:txBody>
          <a:bodyPr wrap="square">
            <a:spAutoFit/>
          </a:bodyPr>
          <a:lstStyle/>
          <a:p>
            <a:pPr lvl="1" eaLnBrk="1" hangingPunct="1">
              <a:lnSpc>
                <a:spcPct val="150000"/>
              </a:lnSpc>
            </a:pPr>
            <a:r>
              <a:rPr lang="en-US" altLang="zh-CN" sz="2200" b="1" dirty="0" err="1" smtClean="0"/>
              <a:t>C</a:t>
            </a:r>
            <a:r>
              <a:rPr lang="en-US" altLang="zh-CN" sz="2200" b="1" baseline="-25000" dirty="0" err="1" smtClean="0"/>
              <a:t>n+x</a:t>
            </a:r>
            <a:r>
              <a:rPr lang="en-US" altLang="zh-CN" sz="2200" b="1" dirty="0" smtClean="0"/>
              <a:t>=G</a:t>
            </a:r>
            <a:r>
              <a:rPr lang="en-US" altLang="zh-CN" sz="2200" b="1" baseline="-25000" dirty="0" smtClean="0"/>
              <a:t>0</a:t>
            </a:r>
            <a:r>
              <a:rPr lang="en-US" altLang="zh-CN" sz="2200" b="1" dirty="0" smtClean="0"/>
              <a:t>+P</a:t>
            </a:r>
            <a:r>
              <a:rPr lang="en-US" altLang="zh-CN" sz="2200" b="1" baseline="-25000" dirty="0" smtClean="0"/>
              <a:t>0</a:t>
            </a:r>
            <a:r>
              <a:rPr lang="en-US" altLang="zh-CN" sz="2200" b="1" dirty="0" smtClean="0"/>
              <a:t>C</a:t>
            </a:r>
            <a:r>
              <a:rPr lang="en-US" altLang="zh-CN" sz="2200" b="1" baseline="-25000" dirty="0" smtClean="0"/>
              <a:t>n                        </a:t>
            </a:r>
          </a:p>
          <a:p>
            <a:pPr lvl="1" eaLnBrk="1" hangingPunct="1">
              <a:lnSpc>
                <a:spcPct val="150000"/>
              </a:lnSpc>
            </a:pPr>
            <a:r>
              <a:rPr lang="en-US" altLang="zh-CN" sz="2200" b="1" dirty="0" err="1" smtClean="0"/>
              <a:t>C</a:t>
            </a:r>
            <a:r>
              <a:rPr lang="en-US" altLang="zh-CN" sz="2200" b="1" baseline="-25000" dirty="0" err="1" smtClean="0"/>
              <a:t>n+y</a:t>
            </a:r>
            <a:r>
              <a:rPr lang="en-US" altLang="zh-CN" sz="2200" b="1" dirty="0" smtClean="0"/>
              <a:t>=G</a:t>
            </a:r>
            <a:r>
              <a:rPr lang="en-US" altLang="zh-CN" sz="2200" b="1" baseline="-25000" dirty="0" smtClean="0"/>
              <a:t>1</a:t>
            </a:r>
            <a:r>
              <a:rPr lang="en-US" altLang="zh-CN" sz="2200" b="1" dirty="0" smtClean="0"/>
              <a:t>+P</a:t>
            </a:r>
            <a:r>
              <a:rPr lang="en-US" altLang="zh-CN" sz="2200" b="1" baseline="-25000" dirty="0" smtClean="0"/>
              <a:t>1</a:t>
            </a:r>
            <a:r>
              <a:rPr lang="en-US" altLang="zh-CN" sz="2200" b="1" dirty="0" smtClean="0"/>
              <a:t>C</a:t>
            </a:r>
            <a:r>
              <a:rPr lang="en-US" altLang="zh-CN" sz="2200" b="1" baseline="-25000" dirty="0" smtClean="0"/>
              <a:t>n+x</a:t>
            </a:r>
            <a:r>
              <a:rPr lang="en-US" altLang="zh-CN" sz="2200" b="1" dirty="0" smtClean="0"/>
              <a:t>=G</a:t>
            </a:r>
            <a:r>
              <a:rPr lang="en-US" altLang="zh-CN" sz="2200" b="1" baseline="-25000" dirty="0" smtClean="0"/>
              <a:t>1</a:t>
            </a:r>
            <a:r>
              <a:rPr lang="en-US" altLang="zh-CN" sz="2200" b="1" dirty="0" smtClean="0"/>
              <a:t>+G</a:t>
            </a:r>
            <a:r>
              <a:rPr lang="en-US" altLang="zh-CN" sz="2200" b="1" baseline="-25000" dirty="0" smtClean="0"/>
              <a:t>0</a:t>
            </a:r>
            <a:r>
              <a:rPr lang="en-US" altLang="zh-CN" sz="2200" b="1" dirty="0" smtClean="0"/>
              <a:t>P</a:t>
            </a:r>
            <a:r>
              <a:rPr lang="en-US" altLang="zh-CN" sz="2200" b="1" baseline="-25000" dirty="0" smtClean="0"/>
              <a:t>1</a:t>
            </a:r>
            <a:r>
              <a:rPr lang="en-US" altLang="zh-CN" sz="2200" b="1" dirty="0" smtClean="0"/>
              <a:t>+P</a:t>
            </a:r>
            <a:r>
              <a:rPr lang="en-US" altLang="zh-CN" sz="2200" b="1" baseline="-25000" dirty="0" smtClean="0"/>
              <a:t>0</a:t>
            </a:r>
            <a:r>
              <a:rPr lang="en-US" altLang="zh-CN" sz="2200" b="1" dirty="0" smtClean="0"/>
              <a:t>P</a:t>
            </a:r>
            <a:r>
              <a:rPr lang="en-US" altLang="zh-CN" sz="2200" b="1" baseline="-25000" dirty="0" smtClean="0"/>
              <a:t>1</a:t>
            </a:r>
            <a:r>
              <a:rPr lang="en-US" altLang="zh-CN" sz="2200" b="1" dirty="0" smtClean="0"/>
              <a:t>C</a:t>
            </a:r>
            <a:r>
              <a:rPr lang="en-US" altLang="zh-CN" sz="2200" b="1" baseline="-25000" dirty="0" smtClean="0"/>
              <a:t>n</a:t>
            </a:r>
          </a:p>
          <a:p>
            <a:pPr lvl="1" eaLnBrk="1" hangingPunct="1">
              <a:lnSpc>
                <a:spcPct val="150000"/>
              </a:lnSpc>
            </a:pPr>
            <a:r>
              <a:rPr lang="en-US" altLang="zh-CN" sz="2200" b="1" baseline="-25000" dirty="0" smtClean="0"/>
              <a:t> </a:t>
            </a:r>
            <a:r>
              <a:rPr lang="en-US" altLang="zh-CN" sz="2200" b="1" dirty="0" err="1" smtClean="0"/>
              <a:t>C</a:t>
            </a:r>
            <a:r>
              <a:rPr lang="en-US" altLang="zh-CN" sz="2200" b="1" baseline="-25000" dirty="0" err="1" smtClean="0"/>
              <a:t>n+z</a:t>
            </a:r>
            <a:r>
              <a:rPr lang="en-US" altLang="zh-CN" sz="2200" b="1" dirty="0" smtClean="0"/>
              <a:t>=G</a:t>
            </a:r>
            <a:r>
              <a:rPr lang="en-US" altLang="zh-CN" sz="2200" b="1" baseline="-25000" dirty="0" smtClean="0"/>
              <a:t>2</a:t>
            </a:r>
            <a:r>
              <a:rPr lang="en-US" altLang="zh-CN" sz="2200" b="1" dirty="0" smtClean="0"/>
              <a:t>+P</a:t>
            </a:r>
            <a:r>
              <a:rPr lang="en-US" altLang="zh-CN" sz="2200" b="1" baseline="-25000" dirty="0" smtClean="0"/>
              <a:t>2</a:t>
            </a:r>
            <a:r>
              <a:rPr lang="en-US" altLang="zh-CN" sz="2200" b="1" dirty="0" smtClean="0"/>
              <a:t>C</a:t>
            </a:r>
            <a:r>
              <a:rPr lang="en-US" altLang="zh-CN" sz="2200" b="1" baseline="-25000" dirty="0" smtClean="0"/>
              <a:t>n+y </a:t>
            </a:r>
            <a:r>
              <a:rPr lang="en-US" altLang="zh-CN" sz="2200" b="1" dirty="0" smtClean="0"/>
              <a:t>=G</a:t>
            </a:r>
            <a:r>
              <a:rPr lang="en-US" altLang="zh-CN" sz="2200" b="1" baseline="-25000" dirty="0" smtClean="0"/>
              <a:t>2</a:t>
            </a:r>
            <a:r>
              <a:rPr lang="en-US" altLang="zh-CN" sz="2200" b="1" dirty="0" smtClean="0"/>
              <a:t>+G</a:t>
            </a:r>
            <a:r>
              <a:rPr lang="en-US" altLang="zh-CN" sz="2200" b="1" baseline="-25000" dirty="0" smtClean="0"/>
              <a:t>1</a:t>
            </a:r>
            <a:r>
              <a:rPr lang="en-US" altLang="zh-CN" sz="2200" b="1" dirty="0" smtClean="0"/>
              <a:t>P</a:t>
            </a:r>
            <a:r>
              <a:rPr lang="en-US" altLang="zh-CN" sz="2200" b="1" baseline="-25000" dirty="0" smtClean="0"/>
              <a:t>2</a:t>
            </a:r>
            <a:r>
              <a:rPr lang="en-US" altLang="zh-CN" sz="2200" b="1" dirty="0" smtClean="0"/>
              <a:t>+G</a:t>
            </a:r>
            <a:r>
              <a:rPr lang="en-US" altLang="zh-CN" sz="2200" b="1" baseline="-25000" dirty="0" smtClean="0"/>
              <a:t>0</a:t>
            </a:r>
            <a:r>
              <a:rPr lang="en-US" altLang="zh-CN" sz="2200" b="1" dirty="0" smtClean="0"/>
              <a:t>P</a:t>
            </a:r>
            <a:r>
              <a:rPr lang="en-US" altLang="zh-CN" sz="2200" b="1" baseline="-25000" dirty="0" smtClean="0"/>
              <a:t>1</a:t>
            </a:r>
            <a:r>
              <a:rPr lang="en-US" altLang="zh-CN" sz="2200" b="1" dirty="0" smtClean="0"/>
              <a:t>P</a:t>
            </a:r>
            <a:r>
              <a:rPr lang="en-US" altLang="zh-CN" sz="2200" b="1" baseline="-25000" dirty="0" smtClean="0"/>
              <a:t>2</a:t>
            </a:r>
            <a:r>
              <a:rPr lang="en-US" altLang="zh-CN" sz="2200" b="1" dirty="0" smtClean="0"/>
              <a:t>+P</a:t>
            </a:r>
            <a:r>
              <a:rPr lang="en-US" altLang="zh-CN" sz="2200" b="1" baseline="-25000" dirty="0" smtClean="0"/>
              <a:t>0</a:t>
            </a:r>
            <a:r>
              <a:rPr lang="en-US" altLang="zh-CN" sz="2200" b="1" dirty="0" smtClean="0"/>
              <a:t>P</a:t>
            </a:r>
            <a:r>
              <a:rPr lang="en-US" altLang="zh-CN" sz="2200" b="1" baseline="-25000" dirty="0" smtClean="0"/>
              <a:t>1</a:t>
            </a:r>
            <a:r>
              <a:rPr lang="en-US" altLang="zh-CN" sz="2200" b="1" dirty="0" smtClean="0"/>
              <a:t>P</a:t>
            </a:r>
            <a:r>
              <a:rPr lang="en-US" altLang="zh-CN" sz="2200" b="1" baseline="-25000" dirty="0" smtClean="0"/>
              <a:t>2</a:t>
            </a:r>
            <a:r>
              <a:rPr lang="en-US" altLang="zh-CN" sz="2200" b="1" dirty="0" smtClean="0"/>
              <a:t>C</a:t>
            </a:r>
            <a:r>
              <a:rPr lang="en-US" altLang="zh-CN" sz="2200" b="1" baseline="-25000" dirty="0" smtClean="0"/>
              <a:t>n                  </a:t>
            </a:r>
          </a:p>
          <a:p>
            <a:pPr lvl="1" eaLnBrk="1" hangingPunct="1">
              <a:lnSpc>
                <a:spcPct val="150000"/>
              </a:lnSpc>
            </a:pPr>
            <a:r>
              <a:rPr lang="en-US" altLang="zh-CN" sz="2200" b="1" dirty="0" smtClean="0"/>
              <a:t>C</a:t>
            </a:r>
            <a:r>
              <a:rPr lang="en-US" altLang="zh-CN" sz="2200" b="1" baseline="-25000" dirty="0" smtClean="0"/>
              <a:t>n+4</a:t>
            </a:r>
            <a:r>
              <a:rPr lang="en-US" altLang="zh-CN" sz="2200" b="1" dirty="0" smtClean="0"/>
              <a:t>=G</a:t>
            </a:r>
            <a:r>
              <a:rPr lang="en-US" altLang="zh-CN" sz="2200" b="1" baseline="-25000" dirty="0" smtClean="0"/>
              <a:t>3</a:t>
            </a:r>
            <a:r>
              <a:rPr lang="en-US" altLang="zh-CN" sz="2200" b="1" dirty="0" smtClean="0"/>
              <a:t>+P</a:t>
            </a:r>
            <a:r>
              <a:rPr lang="en-US" altLang="zh-CN" sz="2200" b="1" baseline="-25000" dirty="0" smtClean="0"/>
              <a:t>3</a:t>
            </a:r>
            <a:r>
              <a:rPr lang="en-US" altLang="zh-CN" sz="2200" b="1" dirty="0" smtClean="0"/>
              <a:t>C</a:t>
            </a:r>
            <a:r>
              <a:rPr lang="en-US" altLang="zh-CN" sz="2200" b="1" baseline="-25000" dirty="0" smtClean="0"/>
              <a:t>n+z</a:t>
            </a:r>
            <a:r>
              <a:rPr lang="en-US" altLang="zh-CN" sz="2200" b="1" dirty="0" smtClean="0"/>
              <a:t>=G</a:t>
            </a:r>
            <a:r>
              <a:rPr lang="en-US" altLang="zh-CN" sz="2200" b="1" baseline="-25000" dirty="0" smtClean="0"/>
              <a:t>3</a:t>
            </a:r>
            <a:r>
              <a:rPr lang="en-US" altLang="zh-CN" sz="2200" b="1" dirty="0" smtClean="0"/>
              <a:t>+G</a:t>
            </a:r>
            <a:r>
              <a:rPr lang="en-US" altLang="zh-CN" sz="2200" b="1" baseline="-25000" dirty="0" smtClean="0"/>
              <a:t>2</a:t>
            </a:r>
            <a:r>
              <a:rPr lang="en-US" altLang="zh-CN" sz="2200" b="1" dirty="0" smtClean="0"/>
              <a:t>P</a:t>
            </a:r>
            <a:r>
              <a:rPr lang="en-US" altLang="zh-CN" sz="2200" b="1" baseline="-25000" dirty="0" smtClean="0"/>
              <a:t>3</a:t>
            </a:r>
            <a:r>
              <a:rPr lang="en-US" altLang="zh-CN" sz="2200" b="1" dirty="0" smtClean="0"/>
              <a:t>+G</a:t>
            </a:r>
            <a:r>
              <a:rPr lang="en-US" altLang="zh-CN" sz="2200" b="1" baseline="-25000" dirty="0" smtClean="0"/>
              <a:t>1</a:t>
            </a:r>
            <a:r>
              <a:rPr lang="en-US" altLang="zh-CN" sz="2200" b="1" dirty="0" smtClean="0"/>
              <a:t>P</a:t>
            </a:r>
            <a:r>
              <a:rPr lang="en-US" altLang="zh-CN" sz="2200" b="1" baseline="-25000" dirty="0" smtClean="0"/>
              <a:t>2</a:t>
            </a:r>
            <a:r>
              <a:rPr lang="en-US" altLang="zh-CN" sz="2200" b="1" dirty="0" smtClean="0"/>
              <a:t>P</a:t>
            </a:r>
            <a:r>
              <a:rPr lang="en-US" altLang="zh-CN" sz="2200" b="1" baseline="-25000" dirty="0" smtClean="0"/>
              <a:t>3</a:t>
            </a:r>
            <a:r>
              <a:rPr lang="en-US" altLang="zh-CN" sz="2200" b="1" dirty="0" smtClean="0"/>
              <a:t>+G</a:t>
            </a:r>
            <a:r>
              <a:rPr lang="en-US" altLang="zh-CN" sz="2200" b="1" baseline="-25000" dirty="0" smtClean="0"/>
              <a:t>0</a:t>
            </a:r>
            <a:r>
              <a:rPr lang="en-US" altLang="zh-CN" sz="2200" b="1" dirty="0" smtClean="0"/>
              <a:t>P</a:t>
            </a:r>
            <a:r>
              <a:rPr lang="en-US" altLang="zh-CN" sz="2200" b="1" baseline="-25000" dirty="0" smtClean="0"/>
              <a:t>1</a:t>
            </a:r>
            <a:r>
              <a:rPr lang="en-US" altLang="zh-CN" sz="2200" b="1" dirty="0" smtClean="0"/>
              <a:t>P</a:t>
            </a:r>
            <a:r>
              <a:rPr lang="en-US" altLang="zh-CN" sz="2200" b="1" baseline="-25000" dirty="0" smtClean="0"/>
              <a:t>2</a:t>
            </a:r>
            <a:r>
              <a:rPr lang="en-US" altLang="zh-CN" sz="2200" b="1" dirty="0" smtClean="0"/>
              <a:t>P</a:t>
            </a:r>
            <a:r>
              <a:rPr lang="en-US" altLang="zh-CN" sz="2200" b="1" baseline="-25000" dirty="0" smtClean="0"/>
              <a:t>3</a:t>
            </a:r>
            <a:r>
              <a:rPr lang="en-US" altLang="zh-CN" sz="2200" b="1" dirty="0" smtClean="0"/>
              <a:t>+P</a:t>
            </a:r>
            <a:r>
              <a:rPr lang="en-US" altLang="zh-CN" sz="2200" b="1" baseline="-25000" dirty="0" smtClean="0"/>
              <a:t>0</a:t>
            </a:r>
            <a:r>
              <a:rPr lang="en-US" altLang="zh-CN" sz="2200" b="1" dirty="0" smtClean="0"/>
              <a:t>P</a:t>
            </a:r>
            <a:r>
              <a:rPr lang="en-US" altLang="zh-CN" sz="2200" b="1" baseline="-25000" dirty="0" smtClean="0"/>
              <a:t>1</a:t>
            </a:r>
            <a:r>
              <a:rPr lang="en-US" altLang="zh-CN" sz="2200" b="1" dirty="0" smtClean="0"/>
              <a:t>P</a:t>
            </a:r>
            <a:r>
              <a:rPr lang="en-US" altLang="zh-CN" sz="2200" b="1" baseline="-25000" dirty="0" smtClean="0"/>
              <a:t>2</a:t>
            </a:r>
            <a:r>
              <a:rPr lang="en-US" altLang="zh-CN" sz="2200" b="1" dirty="0" smtClean="0"/>
              <a:t>P</a:t>
            </a:r>
            <a:r>
              <a:rPr lang="en-US" altLang="zh-CN" sz="2200" b="1" baseline="-25000" dirty="0" smtClean="0"/>
              <a:t>3</a:t>
            </a:r>
            <a:r>
              <a:rPr lang="en-US" altLang="zh-CN" sz="2200" b="1" dirty="0" smtClean="0"/>
              <a:t>C</a:t>
            </a:r>
            <a:endParaRPr lang="en-US" altLang="zh-CN" sz="2200" b="1" baseline="-25000" dirty="0" smtClean="0"/>
          </a:p>
        </p:txBody>
      </p:sp>
      <p:sp>
        <p:nvSpPr>
          <p:cNvPr id="11" name="TextBox 10"/>
          <p:cNvSpPr txBox="1"/>
          <p:nvPr/>
        </p:nvSpPr>
        <p:spPr>
          <a:xfrm>
            <a:off x="5643570" y="4988494"/>
            <a:ext cx="3143272" cy="369332"/>
          </a:xfrm>
          <a:prstGeom prst="rect">
            <a:avLst/>
          </a:prstGeom>
          <a:noFill/>
        </p:spPr>
        <p:txBody>
          <a:bodyPr wrap="square" rtlCol="0">
            <a:spAutoFit/>
          </a:bodyPr>
          <a:lstStyle/>
          <a:p>
            <a:r>
              <a:rPr lang="zh-CN" altLang="en-US" b="1" dirty="0" smtClean="0">
                <a:solidFill>
                  <a:srgbClr val="FF0000"/>
                </a:solidFill>
              </a:rPr>
              <a:t>对照课本</a:t>
            </a:r>
            <a:r>
              <a:rPr lang="en-US" altLang="zh-CN" b="1" dirty="0" smtClean="0">
                <a:solidFill>
                  <a:srgbClr val="FF0000"/>
                </a:solidFill>
              </a:rPr>
              <a:t>P49</a:t>
            </a:r>
            <a:r>
              <a:rPr lang="zh-CN" altLang="en-US" b="1" dirty="0" smtClean="0">
                <a:solidFill>
                  <a:srgbClr val="FF0000"/>
                </a:solidFill>
              </a:rPr>
              <a:t>页公式</a:t>
            </a:r>
            <a:r>
              <a:rPr lang="en-US" altLang="zh-CN" b="1" dirty="0" smtClean="0">
                <a:solidFill>
                  <a:srgbClr val="FF0000"/>
                </a:solidFill>
              </a:rPr>
              <a:t>2.33</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i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checkerboard(across)">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checkerboard(across)">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animBg="1"/>
      <p:bldP spid="10"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2910" y="1357298"/>
            <a:ext cx="3156633" cy="480131"/>
          </a:xfrm>
          <a:prstGeom prst="rect">
            <a:avLst/>
          </a:prstGeom>
        </p:spPr>
        <p:txBody>
          <a:bodyPr wrap="none">
            <a:spAutoFit/>
          </a:bodyPr>
          <a:lstStyle/>
          <a:p>
            <a:pPr>
              <a:lnSpc>
                <a:spcPct val="90000"/>
              </a:lnSpc>
            </a:pPr>
            <a:r>
              <a:rPr lang="zh-CN" altLang="en-US" sz="2800" b="1" dirty="0" smtClean="0"/>
              <a:t>对应的逻辑图为： </a:t>
            </a:r>
            <a:endParaRPr lang="zh-CN" altLang="en-US" sz="2800" b="1" dirty="0"/>
          </a:p>
        </p:txBody>
      </p:sp>
      <p:sp>
        <p:nvSpPr>
          <p:cNvPr id="3" name="矩形 2"/>
          <p:cNvSpPr/>
          <p:nvPr/>
        </p:nvSpPr>
        <p:spPr>
          <a:xfrm>
            <a:off x="285720" y="642918"/>
            <a:ext cx="4108817" cy="523220"/>
          </a:xfrm>
          <a:prstGeom prst="rect">
            <a:avLst/>
          </a:prstGeom>
        </p:spPr>
        <p:txBody>
          <a:bodyPr wrap="none">
            <a:spAutoFit/>
          </a:bodyPr>
          <a:lstStyle/>
          <a:p>
            <a:r>
              <a:rPr lang="en-US" altLang="zh-CN" sz="2800" b="1" dirty="0" smtClean="0">
                <a:solidFill>
                  <a:srgbClr val="151B93"/>
                </a:solidFill>
              </a:rPr>
              <a:t>2.</a:t>
            </a:r>
            <a:r>
              <a:rPr lang="zh-CN" altLang="en-US" sz="2800" b="1" dirty="0" smtClean="0">
                <a:solidFill>
                  <a:srgbClr val="151B93"/>
                </a:solidFill>
              </a:rPr>
              <a:t>算术逻辑运算单元</a:t>
            </a:r>
            <a:r>
              <a:rPr lang="en-US" altLang="zh-CN" sz="2800" b="1" dirty="0" smtClean="0">
                <a:solidFill>
                  <a:srgbClr val="151B93"/>
                </a:solidFill>
              </a:rPr>
              <a:t>ALU</a:t>
            </a:r>
            <a:endParaRPr lang="zh-CN" altLang="en-US" sz="2800" b="1" dirty="0">
              <a:solidFill>
                <a:srgbClr val="151B93"/>
              </a:solidFill>
            </a:endParaRPr>
          </a:p>
        </p:txBody>
      </p:sp>
      <p:pic>
        <p:nvPicPr>
          <p:cNvPr id="4" name="Picture 4" descr="image042"/>
          <p:cNvPicPr>
            <a:picLocks noChangeAspect="1" noChangeArrowheads="1"/>
          </p:cNvPicPr>
          <p:nvPr/>
        </p:nvPicPr>
        <p:blipFill>
          <a:blip r:embed="rId2"/>
          <a:srcRect/>
          <a:stretch>
            <a:fillRect/>
          </a:stretch>
        </p:blipFill>
        <p:spPr bwMode="auto">
          <a:xfrm>
            <a:off x="3571868" y="1357298"/>
            <a:ext cx="5105400" cy="2357454"/>
          </a:xfrm>
          <a:prstGeom prst="rect">
            <a:avLst/>
          </a:prstGeom>
          <a:noFill/>
        </p:spPr>
      </p:pic>
      <p:sp>
        <p:nvSpPr>
          <p:cNvPr id="6" name="矩形 5"/>
          <p:cNvSpPr/>
          <p:nvPr/>
        </p:nvSpPr>
        <p:spPr>
          <a:xfrm>
            <a:off x="4572000" y="142852"/>
            <a:ext cx="3257623" cy="461665"/>
          </a:xfrm>
          <a:prstGeom prst="rect">
            <a:avLst/>
          </a:prstGeom>
        </p:spPr>
        <p:txBody>
          <a:bodyPr wrap="none">
            <a:spAutoFit/>
          </a:bodyPr>
          <a:lstStyle/>
          <a:p>
            <a:r>
              <a:rPr lang="en-US" altLang="zh-CN" sz="2400" b="1" dirty="0" smtClean="0">
                <a:solidFill>
                  <a:srgbClr val="FF0000"/>
                </a:solidFill>
                <a:cs typeface="Times New Roman" pitchFamily="18" charset="0"/>
              </a:rPr>
              <a:t>2</a:t>
            </a:r>
            <a:r>
              <a:rPr lang="en-US" altLang="zh-CN" sz="2400" b="1" dirty="0" smtClean="0">
                <a:solidFill>
                  <a:srgbClr val="FF0000"/>
                </a:solidFill>
              </a:rPr>
              <a:t>.5  </a:t>
            </a:r>
            <a:r>
              <a:rPr lang="zh-CN" altLang="en-US" sz="2400" b="1" dirty="0" smtClean="0">
                <a:solidFill>
                  <a:srgbClr val="FF0000"/>
                </a:solidFill>
              </a:rPr>
              <a:t>定点运算器的组成</a:t>
            </a:r>
            <a:endParaRPr lang="zh-CN" altLang="en-US" sz="2400" b="1" dirty="0">
              <a:solidFill>
                <a:srgbClr val="FF0000"/>
              </a:solidFill>
            </a:endParaRPr>
          </a:p>
        </p:txBody>
      </p:sp>
      <p:pic>
        <p:nvPicPr>
          <p:cNvPr id="9" name="Picture 3" descr="2a12">
            <a:hlinkClick r:id="rId3" action="ppaction://hlinkfile"/>
          </p:cNvPr>
          <p:cNvPicPr>
            <a:picLocks noChangeAspect="1" noChangeArrowheads="1"/>
          </p:cNvPicPr>
          <p:nvPr/>
        </p:nvPicPr>
        <p:blipFill>
          <a:blip r:embed="rId4" cstate="print"/>
          <a:srcRect/>
          <a:stretch>
            <a:fillRect/>
          </a:stretch>
        </p:blipFill>
        <p:spPr bwMode="auto">
          <a:xfrm>
            <a:off x="928662" y="3929066"/>
            <a:ext cx="7056438" cy="2786082"/>
          </a:xfrm>
          <a:prstGeom prst="rect">
            <a:avLst/>
          </a:prstGeom>
          <a:noFill/>
          <a:ln w="9525">
            <a:noFill/>
            <a:miter lim="800000"/>
            <a:headEnd/>
            <a:tailEnd/>
          </a:ln>
        </p:spPr>
      </p:pic>
      <p:sp>
        <p:nvSpPr>
          <p:cNvPr id="10" name="TextBox 9"/>
          <p:cNvSpPr txBox="1"/>
          <p:nvPr/>
        </p:nvSpPr>
        <p:spPr>
          <a:xfrm>
            <a:off x="571472" y="3500438"/>
            <a:ext cx="2571768" cy="369332"/>
          </a:xfrm>
          <a:prstGeom prst="rect">
            <a:avLst/>
          </a:prstGeom>
          <a:noFill/>
        </p:spPr>
        <p:txBody>
          <a:bodyPr wrap="square" rtlCol="0">
            <a:spAutoFit/>
          </a:bodyPr>
          <a:lstStyle/>
          <a:p>
            <a:r>
              <a:rPr lang="zh-CN" altLang="en-US" b="1" dirty="0" smtClean="0">
                <a:solidFill>
                  <a:srgbClr val="FF0000"/>
                </a:solidFill>
              </a:rPr>
              <a:t>对照课本</a:t>
            </a:r>
            <a:r>
              <a:rPr lang="en-US" altLang="zh-CN" b="1" dirty="0" smtClean="0">
                <a:solidFill>
                  <a:srgbClr val="FF0000"/>
                </a:solidFill>
              </a:rPr>
              <a:t>P49</a:t>
            </a:r>
            <a:r>
              <a:rPr lang="zh-CN" altLang="en-US" b="1" dirty="0" smtClean="0">
                <a:solidFill>
                  <a:srgbClr val="FF0000"/>
                </a:solidFill>
              </a:rPr>
              <a:t>页图</a:t>
            </a:r>
            <a:r>
              <a:rPr lang="en-US" altLang="zh-CN" b="1" dirty="0" smtClean="0">
                <a:solidFill>
                  <a:srgbClr val="FF0000"/>
                </a:solidFill>
              </a:rPr>
              <a:t>2.12</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par>
                                <p:cTn id="8" presetID="8"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amond(i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5720" y="642918"/>
            <a:ext cx="4108817" cy="523220"/>
          </a:xfrm>
          <a:prstGeom prst="rect">
            <a:avLst/>
          </a:prstGeom>
        </p:spPr>
        <p:txBody>
          <a:bodyPr wrap="none">
            <a:spAutoFit/>
          </a:bodyPr>
          <a:lstStyle/>
          <a:p>
            <a:r>
              <a:rPr lang="en-US" altLang="zh-CN" sz="2800" b="1" dirty="0" smtClean="0">
                <a:solidFill>
                  <a:srgbClr val="151B93"/>
                </a:solidFill>
              </a:rPr>
              <a:t>2.</a:t>
            </a:r>
            <a:r>
              <a:rPr lang="zh-CN" altLang="en-US" sz="2800" b="1" dirty="0" smtClean="0">
                <a:solidFill>
                  <a:srgbClr val="151B93"/>
                </a:solidFill>
              </a:rPr>
              <a:t>算术逻辑运算单元</a:t>
            </a:r>
            <a:r>
              <a:rPr lang="en-US" altLang="zh-CN" sz="2800" b="1" dirty="0" smtClean="0">
                <a:solidFill>
                  <a:srgbClr val="151B93"/>
                </a:solidFill>
              </a:rPr>
              <a:t>ALU</a:t>
            </a:r>
            <a:endParaRPr lang="zh-CN" altLang="en-US" sz="2800" b="1" dirty="0">
              <a:solidFill>
                <a:srgbClr val="151B93"/>
              </a:solidFill>
            </a:endParaRPr>
          </a:p>
        </p:txBody>
      </p:sp>
      <p:sp>
        <p:nvSpPr>
          <p:cNvPr id="4" name="矩形 3"/>
          <p:cNvSpPr/>
          <p:nvPr/>
        </p:nvSpPr>
        <p:spPr>
          <a:xfrm>
            <a:off x="4572000" y="142852"/>
            <a:ext cx="3257623" cy="461665"/>
          </a:xfrm>
          <a:prstGeom prst="rect">
            <a:avLst/>
          </a:prstGeom>
        </p:spPr>
        <p:txBody>
          <a:bodyPr wrap="none">
            <a:spAutoFit/>
          </a:bodyPr>
          <a:lstStyle/>
          <a:p>
            <a:r>
              <a:rPr lang="en-US" altLang="zh-CN" sz="2400" b="1" dirty="0" smtClean="0">
                <a:solidFill>
                  <a:srgbClr val="FF0000"/>
                </a:solidFill>
                <a:cs typeface="Times New Roman" pitchFamily="18" charset="0"/>
              </a:rPr>
              <a:t>2</a:t>
            </a:r>
            <a:r>
              <a:rPr lang="en-US" altLang="zh-CN" sz="2400" b="1" dirty="0" smtClean="0">
                <a:solidFill>
                  <a:srgbClr val="FF0000"/>
                </a:solidFill>
              </a:rPr>
              <a:t>.5  </a:t>
            </a:r>
            <a:r>
              <a:rPr lang="zh-CN" altLang="en-US" sz="2400" b="1" dirty="0" smtClean="0">
                <a:solidFill>
                  <a:srgbClr val="FF0000"/>
                </a:solidFill>
              </a:rPr>
              <a:t>定点运算器的组成</a:t>
            </a:r>
            <a:endParaRPr lang="zh-CN" altLang="en-US" sz="2400" b="1" dirty="0">
              <a:solidFill>
                <a:srgbClr val="FF0000"/>
              </a:solidFill>
            </a:endParaRPr>
          </a:p>
        </p:txBody>
      </p:sp>
      <p:sp>
        <p:nvSpPr>
          <p:cNvPr id="6" name="矩形 5"/>
          <p:cNvSpPr/>
          <p:nvPr/>
        </p:nvSpPr>
        <p:spPr>
          <a:xfrm>
            <a:off x="928662" y="1214422"/>
            <a:ext cx="3328155" cy="523220"/>
          </a:xfrm>
          <a:prstGeom prst="rect">
            <a:avLst/>
          </a:prstGeom>
        </p:spPr>
        <p:txBody>
          <a:bodyPr wrap="none">
            <a:spAutoFit/>
          </a:bodyPr>
          <a:lstStyle/>
          <a:p>
            <a:r>
              <a:rPr lang="zh-CN" altLang="en-US" sz="2800" b="1" dirty="0" smtClean="0">
                <a:solidFill>
                  <a:srgbClr val="FF0000"/>
                </a:solidFill>
              </a:rPr>
              <a:t>（</a:t>
            </a:r>
            <a:r>
              <a:rPr lang="en-US" altLang="zh-CN" sz="2800" b="1" dirty="0" smtClean="0">
                <a:solidFill>
                  <a:srgbClr val="FF0000"/>
                </a:solidFill>
              </a:rPr>
              <a:t>3</a:t>
            </a:r>
            <a:r>
              <a:rPr lang="zh-CN" altLang="en-US" sz="2800" b="1" dirty="0" smtClean="0">
                <a:solidFill>
                  <a:srgbClr val="FF0000"/>
                </a:solidFill>
              </a:rPr>
              <a:t>）设计</a:t>
            </a:r>
            <a:r>
              <a:rPr lang="en-US" altLang="zh-CN" sz="2800" b="1" dirty="0" smtClean="0">
                <a:solidFill>
                  <a:srgbClr val="FF0000"/>
                </a:solidFill>
              </a:rPr>
              <a:t>16</a:t>
            </a:r>
            <a:r>
              <a:rPr lang="zh-CN" altLang="en-US" sz="2800" b="1" dirty="0" smtClean="0">
                <a:solidFill>
                  <a:srgbClr val="FF0000"/>
                </a:solidFill>
              </a:rPr>
              <a:t>位</a:t>
            </a:r>
            <a:r>
              <a:rPr lang="en-US" altLang="zh-CN" sz="2800" b="1" dirty="0" smtClean="0">
                <a:solidFill>
                  <a:srgbClr val="FF0000"/>
                </a:solidFill>
              </a:rPr>
              <a:t>ALU</a:t>
            </a:r>
            <a:endParaRPr lang="en-US" altLang="zh-CN" sz="2800" b="1" dirty="0">
              <a:solidFill>
                <a:srgbClr val="FF0000"/>
              </a:solidFill>
            </a:endParaRPr>
          </a:p>
        </p:txBody>
      </p:sp>
      <p:pic>
        <p:nvPicPr>
          <p:cNvPr id="7" name="图片 8" descr="slide0113_image137.jpg"/>
          <p:cNvPicPr>
            <a:picLocks noChangeAspect="1"/>
          </p:cNvPicPr>
          <p:nvPr/>
        </p:nvPicPr>
        <p:blipFill>
          <a:blip r:embed="rId2"/>
          <a:srcRect/>
          <a:stretch>
            <a:fillRect/>
          </a:stretch>
        </p:blipFill>
        <p:spPr bwMode="auto">
          <a:xfrm>
            <a:off x="714375" y="1928802"/>
            <a:ext cx="7400925" cy="3071812"/>
          </a:xfrm>
          <a:prstGeom prst="rect">
            <a:avLst/>
          </a:prstGeom>
          <a:noFill/>
          <a:ln w="9525">
            <a:noFill/>
            <a:miter lim="800000"/>
            <a:headEnd/>
            <a:tailEnd/>
          </a:ln>
        </p:spPr>
      </p:pic>
      <p:sp>
        <p:nvSpPr>
          <p:cNvPr id="8" name="矩形 7"/>
          <p:cNvSpPr/>
          <p:nvPr/>
        </p:nvSpPr>
        <p:spPr>
          <a:xfrm>
            <a:off x="1071538" y="5214950"/>
            <a:ext cx="6786610" cy="1200329"/>
          </a:xfrm>
          <a:prstGeom prst="rect">
            <a:avLst/>
          </a:prstGeom>
        </p:spPr>
        <p:txBody>
          <a:bodyPr wrap="square">
            <a:spAutoFit/>
          </a:bodyPr>
          <a:lstStyle/>
          <a:p>
            <a:pPr>
              <a:lnSpc>
                <a:spcPct val="150000"/>
              </a:lnSpc>
            </a:pPr>
            <a:r>
              <a:rPr lang="en-US" altLang="zh-CN" sz="2400" b="1" dirty="0" err="1" smtClean="0">
                <a:solidFill>
                  <a:srgbClr val="0E034D"/>
                </a:solidFill>
              </a:rPr>
              <a:t>C</a:t>
            </a:r>
            <a:r>
              <a:rPr lang="en-US" altLang="zh-CN" sz="2400" b="1" baseline="-25000" dirty="0" err="1" smtClean="0">
                <a:solidFill>
                  <a:srgbClr val="0E034D"/>
                </a:solidFill>
              </a:rPr>
              <a:t>n+x</a:t>
            </a:r>
            <a:r>
              <a:rPr lang="en-US" altLang="zh-CN" sz="2400" b="1" dirty="0" smtClean="0">
                <a:solidFill>
                  <a:srgbClr val="0E034D"/>
                </a:solidFill>
              </a:rPr>
              <a:t>=G</a:t>
            </a:r>
            <a:r>
              <a:rPr lang="en-US" altLang="zh-CN" sz="2400" b="1" baseline="-25000" dirty="0" smtClean="0">
                <a:solidFill>
                  <a:srgbClr val="0E034D"/>
                </a:solidFill>
              </a:rPr>
              <a:t>2</a:t>
            </a:r>
            <a:r>
              <a:rPr lang="en-US" altLang="zh-CN" sz="2400" b="1" dirty="0" smtClean="0">
                <a:solidFill>
                  <a:srgbClr val="0E034D"/>
                </a:solidFill>
              </a:rPr>
              <a:t>+P</a:t>
            </a:r>
            <a:r>
              <a:rPr lang="en-US" altLang="zh-CN" sz="2400" b="1" baseline="-25000" dirty="0" smtClean="0">
                <a:solidFill>
                  <a:srgbClr val="0E034D"/>
                </a:solidFill>
              </a:rPr>
              <a:t>2</a:t>
            </a:r>
            <a:r>
              <a:rPr lang="en-US" altLang="zh-CN" sz="2400" b="1" dirty="0" smtClean="0">
                <a:solidFill>
                  <a:srgbClr val="0E034D"/>
                </a:solidFill>
              </a:rPr>
              <a:t>C</a:t>
            </a:r>
            <a:r>
              <a:rPr lang="en-US" altLang="zh-CN" sz="2400" b="1" baseline="-25000" dirty="0" smtClean="0">
                <a:solidFill>
                  <a:srgbClr val="0E034D"/>
                </a:solidFill>
              </a:rPr>
              <a:t>n+y</a:t>
            </a:r>
            <a:r>
              <a:rPr lang="en-US" altLang="zh-CN" sz="2400" b="1" dirty="0" smtClean="0">
                <a:solidFill>
                  <a:srgbClr val="0E034D"/>
                </a:solidFill>
              </a:rPr>
              <a:t>        C</a:t>
            </a:r>
            <a:r>
              <a:rPr lang="en-US" altLang="zh-CN" sz="2400" b="1" baseline="-25000" dirty="0" smtClean="0">
                <a:solidFill>
                  <a:srgbClr val="0E034D"/>
                </a:solidFill>
              </a:rPr>
              <a:t>n+4</a:t>
            </a:r>
            <a:r>
              <a:rPr lang="en-US" altLang="zh-CN" sz="2400" b="1" dirty="0" smtClean="0">
                <a:solidFill>
                  <a:srgbClr val="0E034D"/>
                </a:solidFill>
              </a:rPr>
              <a:t>=G</a:t>
            </a:r>
            <a:r>
              <a:rPr lang="en-US" altLang="zh-CN" sz="2400" b="1" baseline="-25000" dirty="0" smtClean="0">
                <a:solidFill>
                  <a:srgbClr val="0E034D"/>
                </a:solidFill>
              </a:rPr>
              <a:t>3</a:t>
            </a:r>
            <a:r>
              <a:rPr lang="en-US" altLang="zh-CN" sz="2400" b="1" dirty="0" smtClean="0">
                <a:solidFill>
                  <a:srgbClr val="0E034D"/>
                </a:solidFill>
              </a:rPr>
              <a:t>+P</a:t>
            </a:r>
            <a:r>
              <a:rPr lang="en-US" altLang="zh-CN" sz="2400" b="1" baseline="-25000" dirty="0" smtClean="0">
                <a:solidFill>
                  <a:srgbClr val="0E034D"/>
                </a:solidFill>
              </a:rPr>
              <a:t>3</a:t>
            </a:r>
            <a:r>
              <a:rPr lang="en-US" altLang="zh-CN" sz="2400" b="1" dirty="0" smtClean="0">
                <a:solidFill>
                  <a:srgbClr val="0E034D"/>
                </a:solidFill>
              </a:rPr>
              <a:t>C</a:t>
            </a:r>
            <a:r>
              <a:rPr lang="en-US" altLang="zh-CN" sz="2400" b="1" baseline="-25000" dirty="0" smtClean="0">
                <a:solidFill>
                  <a:srgbClr val="0E034D"/>
                </a:solidFill>
              </a:rPr>
              <a:t>n+z</a:t>
            </a:r>
          </a:p>
          <a:p>
            <a:pPr>
              <a:lnSpc>
                <a:spcPct val="150000"/>
              </a:lnSpc>
            </a:pPr>
            <a:r>
              <a:rPr lang="zh-CN" altLang="en-US" sz="2400" b="1" dirty="0" smtClean="0">
                <a:solidFill>
                  <a:srgbClr val="0E034D"/>
                </a:solidFill>
              </a:rPr>
              <a:t>片内先行进位</a:t>
            </a:r>
            <a:r>
              <a:rPr lang="en-US" altLang="zh-CN" sz="2400" b="1" dirty="0" smtClean="0">
                <a:solidFill>
                  <a:srgbClr val="0E034D"/>
                </a:solidFill>
              </a:rPr>
              <a:t>,</a:t>
            </a:r>
            <a:r>
              <a:rPr lang="zh-CN" altLang="en-US" sz="2400" b="1" dirty="0" smtClean="0">
                <a:solidFill>
                  <a:srgbClr val="0E034D"/>
                </a:solidFill>
              </a:rPr>
              <a:t>片间先行进位（</a:t>
            </a:r>
            <a:r>
              <a:rPr lang="zh-CN" altLang="en-US" sz="2400" b="1" dirty="0" smtClean="0">
                <a:solidFill>
                  <a:srgbClr val="C00000"/>
                </a:solidFill>
              </a:rPr>
              <a:t>两级先行进位</a:t>
            </a:r>
            <a:r>
              <a:rPr lang="zh-CN" altLang="en-US" sz="2400" b="1" dirty="0" smtClean="0">
                <a:solidFill>
                  <a:srgbClr val="0E034D"/>
                </a:solidFill>
              </a:rPr>
              <a:t>）</a:t>
            </a:r>
            <a:endParaRPr lang="en-US" altLang="zh-CN" sz="2400" b="1" dirty="0">
              <a:solidFill>
                <a:srgbClr val="0E034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000" y="142852"/>
            <a:ext cx="3257623" cy="461665"/>
          </a:xfrm>
          <a:prstGeom prst="rect">
            <a:avLst/>
          </a:prstGeom>
        </p:spPr>
        <p:txBody>
          <a:bodyPr wrap="none">
            <a:spAutoFit/>
          </a:bodyPr>
          <a:lstStyle/>
          <a:p>
            <a:r>
              <a:rPr lang="en-US" altLang="zh-CN" sz="2400" b="1" dirty="0" smtClean="0">
                <a:solidFill>
                  <a:srgbClr val="FF0000"/>
                </a:solidFill>
                <a:cs typeface="Times New Roman" pitchFamily="18" charset="0"/>
              </a:rPr>
              <a:t>2</a:t>
            </a:r>
            <a:r>
              <a:rPr lang="en-US" altLang="zh-CN" sz="2400" b="1" dirty="0" smtClean="0">
                <a:solidFill>
                  <a:srgbClr val="FF0000"/>
                </a:solidFill>
              </a:rPr>
              <a:t>.5  </a:t>
            </a:r>
            <a:r>
              <a:rPr lang="zh-CN" altLang="en-US" sz="2400" b="1" dirty="0" smtClean="0">
                <a:solidFill>
                  <a:srgbClr val="FF0000"/>
                </a:solidFill>
              </a:rPr>
              <a:t>定点运算器的组成</a:t>
            </a:r>
            <a:endParaRPr lang="zh-CN" altLang="en-US" sz="2400" b="1" dirty="0">
              <a:solidFill>
                <a:srgbClr val="FF0000"/>
              </a:solidFill>
            </a:endParaRPr>
          </a:p>
        </p:txBody>
      </p:sp>
      <p:sp>
        <p:nvSpPr>
          <p:cNvPr id="3" name="矩形 2"/>
          <p:cNvSpPr/>
          <p:nvPr/>
        </p:nvSpPr>
        <p:spPr>
          <a:xfrm>
            <a:off x="1071538" y="1324261"/>
            <a:ext cx="7072362" cy="461665"/>
          </a:xfrm>
          <a:prstGeom prst="rect">
            <a:avLst/>
          </a:prstGeom>
        </p:spPr>
        <p:txBody>
          <a:bodyPr wrap="square">
            <a:spAutoFit/>
          </a:bodyPr>
          <a:lstStyle/>
          <a:p>
            <a:r>
              <a:rPr lang="zh-CN" altLang="en-US" sz="2400" b="1" dirty="0" smtClean="0"/>
              <a:t>用两个</a:t>
            </a:r>
            <a:r>
              <a:rPr lang="zh-CN" altLang="zh-CN" sz="2400" b="1" dirty="0" smtClean="0"/>
              <a:t>16</a:t>
            </a:r>
            <a:r>
              <a:rPr lang="zh-CN" altLang="en-US" sz="2400" b="1" dirty="0" smtClean="0"/>
              <a:t>位全先行进位逻辑级联组成的</a:t>
            </a:r>
            <a:r>
              <a:rPr lang="zh-CN" altLang="zh-CN" sz="2400" b="1" dirty="0" smtClean="0"/>
              <a:t>32</a:t>
            </a:r>
            <a:r>
              <a:rPr lang="zh-CN" altLang="en-US" sz="2400" b="1" dirty="0" smtClean="0"/>
              <a:t>位</a:t>
            </a:r>
            <a:r>
              <a:rPr lang="zh-CN" altLang="zh-CN" sz="2400" b="1" dirty="0" smtClean="0"/>
              <a:t>ALU </a:t>
            </a:r>
            <a:endParaRPr lang="zh-CN" altLang="en-US" sz="2400" b="1" dirty="0"/>
          </a:p>
        </p:txBody>
      </p:sp>
      <p:sp>
        <p:nvSpPr>
          <p:cNvPr id="4" name="矩形 3"/>
          <p:cNvSpPr/>
          <p:nvPr/>
        </p:nvSpPr>
        <p:spPr>
          <a:xfrm>
            <a:off x="285720" y="642918"/>
            <a:ext cx="4108817" cy="523220"/>
          </a:xfrm>
          <a:prstGeom prst="rect">
            <a:avLst/>
          </a:prstGeom>
        </p:spPr>
        <p:txBody>
          <a:bodyPr wrap="none">
            <a:spAutoFit/>
          </a:bodyPr>
          <a:lstStyle/>
          <a:p>
            <a:r>
              <a:rPr lang="en-US" altLang="zh-CN" sz="2800" b="1" dirty="0" smtClean="0">
                <a:solidFill>
                  <a:srgbClr val="151B93"/>
                </a:solidFill>
              </a:rPr>
              <a:t>2.</a:t>
            </a:r>
            <a:r>
              <a:rPr lang="zh-CN" altLang="en-US" sz="2800" b="1" dirty="0" smtClean="0">
                <a:solidFill>
                  <a:srgbClr val="151B93"/>
                </a:solidFill>
              </a:rPr>
              <a:t>算术逻辑运算单元</a:t>
            </a:r>
            <a:r>
              <a:rPr lang="en-US" altLang="zh-CN" sz="2800" b="1" dirty="0" smtClean="0">
                <a:solidFill>
                  <a:srgbClr val="151B93"/>
                </a:solidFill>
              </a:rPr>
              <a:t>ALU</a:t>
            </a:r>
            <a:endParaRPr lang="zh-CN" altLang="en-US" sz="2800" b="1" dirty="0">
              <a:solidFill>
                <a:srgbClr val="151B93"/>
              </a:solidFill>
            </a:endParaRPr>
          </a:p>
        </p:txBody>
      </p:sp>
      <p:pic>
        <p:nvPicPr>
          <p:cNvPr id="5" name="Picture 3" descr="2">
            <a:hlinkClick r:id="rId2" action="ppaction://hlinkfile"/>
          </p:cNvPr>
          <p:cNvPicPr>
            <a:picLocks noChangeAspect="1" noChangeArrowheads="1"/>
          </p:cNvPicPr>
          <p:nvPr/>
        </p:nvPicPr>
        <p:blipFill>
          <a:blip r:embed="rId3"/>
          <a:srcRect/>
          <a:stretch>
            <a:fillRect/>
          </a:stretch>
        </p:blipFill>
        <p:spPr>
          <a:xfrm>
            <a:off x="179388" y="2071678"/>
            <a:ext cx="8604250" cy="3143272"/>
          </a:xfrm>
          <a:prstGeom prst="rect">
            <a:avLst/>
          </a:prstGeom>
        </p:spPr>
      </p:pic>
      <p:sp>
        <p:nvSpPr>
          <p:cNvPr id="6" name="Text Box 4"/>
          <p:cNvSpPr txBox="1">
            <a:spLocks noChangeArrowheads="1"/>
          </p:cNvSpPr>
          <p:nvPr/>
        </p:nvSpPr>
        <p:spPr bwMode="auto">
          <a:xfrm>
            <a:off x="2124075" y="4924442"/>
            <a:ext cx="4176713" cy="1015663"/>
          </a:xfrm>
          <a:prstGeom prst="rect">
            <a:avLst/>
          </a:prstGeom>
          <a:noFill/>
          <a:ln w="9525">
            <a:noFill/>
            <a:miter lim="800000"/>
            <a:headEnd/>
            <a:tailEnd/>
          </a:ln>
        </p:spPr>
        <p:txBody>
          <a:bodyPr>
            <a:spAutoFit/>
          </a:bodyPr>
          <a:lstStyle/>
          <a:p>
            <a:pPr>
              <a:spcBef>
                <a:spcPct val="50000"/>
              </a:spcBef>
            </a:pPr>
            <a:r>
              <a:rPr kumimoji="1" lang="en-US" altLang="zh-CN" sz="2400" b="1" dirty="0">
                <a:solidFill>
                  <a:srgbClr val="C00000"/>
                </a:solidFill>
                <a:latin typeface="Tahoma" pitchFamily="34" charset="0"/>
              </a:rPr>
              <a:t>2</a:t>
            </a:r>
            <a:r>
              <a:rPr kumimoji="1" lang="zh-CN" altLang="en-US" sz="2400" b="1" dirty="0">
                <a:solidFill>
                  <a:srgbClr val="C00000"/>
                </a:solidFill>
                <a:latin typeface="Tahoma" pitchFamily="34" charset="0"/>
              </a:rPr>
              <a:t>个</a:t>
            </a:r>
            <a:r>
              <a:rPr kumimoji="1" lang="en-US" altLang="zh-CN" sz="2400" b="1" dirty="0">
                <a:solidFill>
                  <a:srgbClr val="C00000"/>
                </a:solidFill>
                <a:latin typeface="Tahoma" pitchFamily="34" charset="0"/>
              </a:rPr>
              <a:t>74L182</a:t>
            </a:r>
          </a:p>
          <a:p>
            <a:pPr>
              <a:spcBef>
                <a:spcPct val="50000"/>
              </a:spcBef>
            </a:pPr>
            <a:r>
              <a:rPr kumimoji="1" lang="en-US" altLang="zh-CN" sz="2400" b="1" dirty="0">
                <a:solidFill>
                  <a:srgbClr val="C00000"/>
                </a:solidFill>
                <a:latin typeface="Tahoma" pitchFamily="34" charset="0"/>
              </a:rPr>
              <a:t>8</a:t>
            </a:r>
            <a:r>
              <a:rPr kumimoji="1" lang="zh-CN" altLang="en-US" sz="2400" b="1" dirty="0">
                <a:solidFill>
                  <a:srgbClr val="C00000"/>
                </a:solidFill>
                <a:latin typeface="Tahoma" pitchFamily="34" charset="0"/>
              </a:rPr>
              <a:t>个</a:t>
            </a:r>
            <a:r>
              <a:rPr kumimoji="1" lang="en-US" altLang="zh-CN" sz="2400" b="1" dirty="0">
                <a:solidFill>
                  <a:srgbClr val="C00000"/>
                </a:solidFill>
                <a:latin typeface="Tahoma" pitchFamily="34" charset="0"/>
              </a:rPr>
              <a:t>4</a:t>
            </a:r>
            <a:r>
              <a:rPr kumimoji="1" lang="zh-CN" altLang="en-US" sz="2400" b="1" dirty="0">
                <a:solidFill>
                  <a:srgbClr val="C00000"/>
                </a:solidFill>
                <a:latin typeface="Tahoma" pitchFamily="34" charset="0"/>
              </a:rPr>
              <a:t>位</a:t>
            </a:r>
            <a:r>
              <a:rPr kumimoji="1" lang="en-US" altLang="zh-CN" sz="2400" b="1" dirty="0">
                <a:solidFill>
                  <a:srgbClr val="C00000"/>
                </a:solidFill>
                <a:latin typeface="Tahoma" pitchFamily="34" charset="0"/>
              </a:rPr>
              <a:t>ALU74L181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1472" y="642918"/>
            <a:ext cx="1927131" cy="523220"/>
          </a:xfrm>
          <a:prstGeom prst="rect">
            <a:avLst/>
          </a:prstGeom>
        </p:spPr>
        <p:txBody>
          <a:bodyPr wrap="none">
            <a:spAutoFit/>
          </a:bodyPr>
          <a:lstStyle/>
          <a:p>
            <a:r>
              <a:rPr lang="en-US" altLang="zh-CN" sz="2800" b="1" dirty="0" smtClean="0">
                <a:solidFill>
                  <a:srgbClr val="151B93"/>
                </a:solidFill>
              </a:rPr>
              <a:t>3.</a:t>
            </a:r>
            <a:r>
              <a:rPr lang="zh-CN" altLang="en-US" sz="2800" b="1" dirty="0" smtClean="0">
                <a:solidFill>
                  <a:srgbClr val="151B93"/>
                </a:solidFill>
              </a:rPr>
              <a:t>内部总线</a:t>
            </a:r>
          </a:p>
        </p:txBody>
      </p:sp>
      <p:sp>
        <p:nvSpPr>
          <p:cNvPr id="3" name="矩形 2"/>
          <p:cNvSpPr/>
          <p:nvPr/>
        </p:nvSpPr>
        <p:spPr>
          <a:xfrm>
            <a:off x="4572000" y="142852"/>
            <a:ext cx="3257623" cy="461665"/>
          </a:xfrm>
          <a:prstGeom prst="rect">
            <a:avLst/>
          </a:prstGeom>
        </p:spPr>
        <p:txBody>
          <a:bodyPr wrap="none">
            <a:spAutoFit/>
          </a:bodyPr>
          <a:lstStyle/>
          <a:p>
            <a:r>
              <a:rPr lang="en-US" altLang="zh-CN" sz="2400" b="1" dirty="0" smtClean="0">
                <a:solidFill>
                  <a:srgbClr val="FF0000"/>
                </a:solidFill>
                <a:cs typeface="Times New Roman" pitchFamily="18" charset="0"/>
              </a:rPr>
              <a:t>2</a:t>
            </a:r>
            <a:r>
              <a:rPr lang="en-US" altLang="zh-CN" sz="2400" b="1" dirty="0" smtClean="0">
                <a:solidFill>
                  <a:srgbClr val="FF0000"/>
                </a:solidFill>
              </a:rPr>
              <a:t>.5  </a:t>
            </a:r>
            <a:r>
              <a:rPr lang="zh-CN" altLang="en-US" sz="2400" b="1" dirty="0" smtClean="0">
                <a:solidFill>
                  <a:srgbClr val="FF0000"/>
                </a:solidFill>
              </a:rPr>
              <a:t>定点运算器的组成</a:t>
            </a:r>
            <a:endParaRPr lang="zh-CN" altLang="en-US" sz="2400" b="1" dirty="0">
              <a:solidFill>
                <a:srgbClr val="FF0000"/>
              </a:solidFill>
            </a:endParaRPr>
          </a:p>
        </p:txBody>
      </p:sp>
      <p:sp>
        <p:nvSpPr>
          <p:cNvPr id="4" name="矩形 3"/>
          <p:cNvSpPr/>
          <p:nvPr/>
        </p:nvSpPr>
        <p:spPr>
          <a:xfrm>
            <a:off x="1071538" y="1214422"/>
            <a:ext cx="7429552" cy="1200329"/>
          </a:xfrm>
          <a:prstGeom prst="rect">
            <a:avLst/>
          </a:prstGeom>
        </p:spPr>
        <p:txBody>
          <a:bodyPr wrap="square">
            <a:spAutoFit/>
          </a:bodyPr>
          <a:lstStyle/>
          <a:p>
            <a:pPr>
              <a:lnSpc>
                <a:spcPct val="150000"/>
              </a:lnSpc>
            </a:pPr>
            <a:r>
              <a:rPr lang="zh-CN" altLang="en-US" sz="2400" b="1" dirty="0" smtClean="0"/>
              <a:t>机器内部各部份数据传送频繁</a:t>
            </a:r>
            <a:r>
              <a:rPr lang="en-US" altLang="zh-CN" sz="2400" b="1" dirty="0" smtClean="0"/>
              <a:t>,</a:t>
            </a:r>
            <a:r>
              <a:rPr lang="zh-CN" altLang="en-US" sz="2400" b="1" dirty="0" smtClean="0"/>
              <a:t>把寄存器间的数据传送通路加以归并</a:t>
            </a:r>
            <a:r>
              <a:rPr lang="en-US" altLang="zh-CN" sz="2400" b="1" dirty="0" smtClean="0"/>
              <a:t>,</a:t>
            </a:r>
            <a:r>
              <a:rPr lang="zh-CN" altLang="en-US" sz="2400" b="1" dirty="0" smtClean="0"/>
              <a:t>组成</a:t>
            </a:r>
            <a:r>
              <a:rPr lang="zh-CN" altLang="en-US" sz="2400" b="1" dirty="0" smtClean="0">
                <a:solidFill>
                  <a:srgbClr val="C00000"/>
                </a:solidFill>
              </a:rPr>
              <a:t>总线结构。</a:t>
            </a:r>
            <a:endParaRPr lang="zh-CN" altLang="en-US" sz="2400" b="1" dirty="0">
              <a:solidFill>
                <a:srgbClr val="C00000"/>
              </a:solidFill>
            </a:endParaRPr>
          </a:p>
        </p:txBody>
      </p:sp>
      <p:sp>
        <p:nvSpPr>
          <p:cNvPr id="5" name="矩形 4"/>
          <p:cNvSpPr/>
          <p:nvPr/>
        </p:nvSpPr>
        <p:spPr>
          <a:xfrm>
            <a:off x="1000100" y="2484872"/>
            <a:ext cx="4143404" cy="1384995"/>
          </a:xfrm>
          <a:prstGeom prst="rect">
            <a:avLst/>
          </a:prstGeom>
        </p:spPr>
        <p:txBody>
          <a:bodyPr wrap="square">
            <a:spAutoFit/>
          </a:bodyPr>
          <a:lstStyle/>
          <a:p>
            <a:pPr>
              <a:lnSpc>
                <a:spcPct val="150000"/>
              </a:lnSpc>
            </a:pPr>
            <a:r>
              <a:rPr lang="zh-CN" altLang="en-US" sz="2800" b="1" dirty="0" smtClean="0">
                <a:solidFill>
                  <a:srgbClr val="151B93"/>
                </a:solidFill>
              </a:rPr>
              <a:t>内部总线（</a:t>
            </a:r>
            <a:r>
              <a:rPr lang="en-US" altLang="zh-CN" sz="2800" b="1" dirty="0" smtClean="0">
                <a:solidFill>
                  <a:srgbClr val="151B93"/>
                </a:solidFill>
              </a:rPr>
              <a:t>CPU</a:t>
            </a:r>
            <a:r>
              <a:rPr lang="zh-CN" altLang="en-US" sz="2800" b="1" dirty="0" smtClean="0">
                <a:solidFill>
                  <a:srgbClr val="151B93"/>
                </a:solidFill>
              </a:rPr>
              <a:t>内）</a:t>
            </a:r>
          </a:p>
          <a:p>
            <a:pPr>
              <a:lnSpc>
                <a:spcPct val="150000"/>
              </a:lnSpc>
            </a:pPr>
            <a:r>
              <a:rPr lang="zh-CN" altLang="en-US" sz="2800" b="1" dirty="0" smtClean="0">
                <a:solidFill>
                  <a:srgbClr val="151B93"/>
                </a:solidFill>
              </a:rPr>
              <a:t>外部总线（系统总线）</a:t>
            </a:r>
            <a:endParaRPr lang="zh-CN" altLang="en-US" sz="2800" b="1" dirty="0">
              <a:solidFill>
                <a:srgbClr val="151B93"/>
              </a:solidFill>
            </a:endParaRPr>
          </a:p>
        </p:txBody>
      </p:sp>
      <p:sp>
        <p:nvSpPr>
          <p:cNvPr id="6" name="矩形 5"/>
          <p:cNvSpPr/>
          <p:nvPr/>
        </p:nvSpPr>
        <p:spPr>
          <a:xfrm>
            <a:off x="5357818" y="2484872"/>
            <a:ext cx="2714644" cy="1301318"/>
          </a:xfrm>
          <a:prstGeom prst="rect">
            <a:avLst/>
          </a:prstGeom>
        </p:spPr>
        <p:txBody>
          <a:bodyPr wrap="square">
            <a:spAutoFit/>
          </a:bodyPr>
          <a:lstStyle/>
          <a:p>
            <a:pPr>
              <a:lnSpc>
                <a:spcPct val="150000"/>
              </a:lnSpc>
            </a:pPr>
            <a:r>
              <a:rPr lang="zh-CN" altLang="en-US" sz="2800" b="1" dirty="0" smtClean="0">
                <a:solidFill>
                  <a:srgbClr val="151B93"/>
                </a:solidFill>
              </a:rPr>
              <a:t>单向传送总线</a:t>
            </a:r>
          </a:p>
          <a:p>
            <a:pPr>
              <a:lnSpc>
                <a:spcPct val="150000"/>
              </a:lnSpc>
            </a:pPr>
            <a:r>
              <a:rPr lang="zh-CN" altLang="en-US" sz="2800" b="1" dirty="0" smtClean="0">
                <a:solidFill>
                  <a:srgbClr val="151B93"/>
                </a:solidFill>
              </a:rPr>
              <a:t>双向传送总线</a:t>
            </a:r>
            <a:endParaRPr lang="zh-CN" altLang="en-US" sz="2800" b="1" dirty="0">
              <a:solidFill>
                <a:srgbClr val="151B93"/>
              </a:solidFill>
            </a:endParaRPr>
          </a:p>
        </p:txBody>
      </p:sp>
      <p:pic>
        <p:nvPicPr>
          <p:cNvPr id="37890" name="Picture 2"/>
          <p:cNvPicPr>
            <a:picLocks noChangeAspect="1" noChangeArrowheads="1"/>
          </p:cNvPicPr>
          <p:nvPr/>
        </p:nvPicPr>
        <p:blipFill>
          <a:blip r:embed="rId2"/>
          <a:srcRect/>
          <a:stretch>
            <a:fillRect/>
          </a:stretch>
        </p:blipFill>
        <p:spPr bwMode="auto">
          <a:xfrm>
            <a:off x="1000152" y="4071942"/>
            <a:ext cx="7429500" cy="257176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890"/>
                                        </p:tgtEl>
                                        <p:attrNameLst>
                                          <p:attrName>style.visibility</p:attrName>
                                        </p:attrNameLst>
                                      </p:cBhvr>
                                      <p:to>
                                        <p:strVal val="visible"/>
                                      </p:to>
                                    </p:set>
                                    <p:animEffect transition="in" filter="blinds(horizontal)">
                                      <p:cBhvr>
                                        <p:cTn id="22"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000" y="142852"/>
            <a:ext cx="3257623" cy="461665"/>
          </a:xfrm>
          <a:prstGeom prst="rect">
            <a:avLst/>
          </a:prstGeom>
        </p:spPr>
        <p:txBody>
          <a:bodyPr wrap="none">
            <a:spAutoFit/>
          </a:bodyPr>
          <a:lstStyle/>
          <a:p>
            <a:r>
              <a:rPr lang="en-US" altLang="zh-CN" sz="2400" b="1" dirty="0" smtClean="0">
                <a:solidFill>
                  <a:srgbClr val="FF0000"/>
                </a:solidFill>
                <a:cs typeface="Times New Roman" pitchFamily="18" charset="0"/>
              </a:rPr>
              <a:t>2</a:t>
            </a:r>
            <a:r>
              <a:rPr lang="en-US" altLang="zh-CN" sz="2400" b="1" dirty="0" smtClean="0">
                <a:solidFill>
                  <a:srgbClr val="FF0000"/>
                </a:solidFill>
              </a:rPr>
              <a:t>.5  </a:t>
            </a:r>
            <a:r>
              <a:rPr lang="zh-CN" altLang="en-US" sz="2400" b="1" dirty="0" smtClean="0">
                <a:solidFill>
                  <a:srgbClr val="FF0000"/>
                </a:solidFill>
              </a:rPr>
              <a:t>定点运算器的组成</a:t>
            </a:r>
            <a:endParaRPr lang="zh-CN" altLang="en-US" sz="2400" b="1" dirty="0">
              <a:solidFill>
                <a:srgbClr val="FF0000"/>
              </a:solidFill>
            </a:endParaRPr>
          </a:p>
        </p:txBody>
      </p:sp>
      <p:sp>
        <p:nvSpPr>
          <p:cNvPr id="3" name="矩形 2"/>
          <p:cNvSpPr/>
          <p:nvPr/>
        </p:nvSpPr>
        <p:spPr>
          <a:xfrm>
            <a:off x="428596" y="642918"/>
            <a:ext cx="3730508" cy="523220"/>
          </a:xfrm>
          <a:prstGeom prst="rect">
            <a:avLst/>
          </a:prstGeom>
        </p:spPr>
        <p:txBody>
          <a:bodyPr wrap="none">
            <a:spAutoFit/>
          </a:bodyPr>
          <a:lstStyle/>
          <a:p>
            <a:r>
              <a:rPr lang="en-US" altLang="zh-CN" sz="2800" b="1" dirty="0" smtClean="0">
                <a:solidFill>
                  <a:srgbClr val="151B93"/>
                </a:solidFill>
              </a:rPr>
              <a:t>4.</a:t>
            </a:r>
            <a:r>
              <a:rPr lang="zh-CN" altLang="en-US" sz="2800" b="1" dirty="0" smtClean="0">
                <a:solidFill>
                  <a:srgbClr val="151B93"/>
                </a:solidFill>
              </a:rPr>
              <a:t>定点运算器基本结构</a:t>
            </a:r>
          </a:p>
        </p:txBody>
      </p:sp>
      <p:sp>
        <p:nvSpPr>
          <p:cNvPr id="4" name="矩形 3"/>
          <p:cNvSpPr/>
          <p:nvPr/>
        </p:nvSpPr>
        <p:spPr>
          <a:xfrm>
            <a:off x="1071538" y="1285860"/>
            <a:ext cx="3741730" cy="461665"/>
          </a:xfrm>
          <a:prstGeom prst="rect">
            <a:avLst/>
          </a:prstGeom>
        </p:spPr>
        <p:txBody>
          <a:bodyPr wrap="none">
            <a:spAutoFit/>
          </a:bodyPr>
          <a:lstStyle/>
          <a:p>
            <a:r>
              <a:rPr lang="zh-CN" altLang="en-US" sz="2400" b="1" dirty="0" smtClean="0"/>
              <a:t>（</a:t>
            </a:r>
            <a:r>
              <a:rPr lang="en-US" altLang="zh-CN" sz="2400" b="1" dirty="0" smtClean="0"/>
              <a:t>1</a:t>
            </a:r>
            <a:r>
              <a:rPr lang="zh-CN" altLang="en-US" sz="2400" b="1" dirty="0" smtClean="0"/>
              <a:t>）单总线结构的运算器</a:t>
            </a:r>
            <a:endParaRPr lang="zh-CN" altLang="en-US" sz="2400" b="1" dirty="0"/>
          </a:p>
        </p:txBody>
      </p:sp>
      <p:pic>
        <p:nvPicPr>
          <p:cNvPr id="38914" name="Picture 2"/>
          <p:cNvPicPr>
            <a:picLocks noChangeAspect="1" noChangeArrowheads="1"/>
          </p:cNvPicPr>
          <p:nvPr/>
        </p:nvPicPr>
        <p:blipFill>
          <a:blip r:embed="rId2"/>
          <a:srcRect/>
          <a:stretch>
            <a:fillRect/>
          </a:stretch>
        </p:blipFill>
        <p:spPr bwMode="auto">
          <a:xfrm>
            <a:off x="785786" y="1857364"/>
            <a:ext cx="7215238" cy="435771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8914"/>
                                        </p:tgtEl>
                                        <p:attrNameLst>
                                          <p:attrName>style.visibility</p:attrName>
                                        </p:attrNameLst>
                                      </p:cBhvr>
                                      <p:to>
                                        <p:strVal val="visible"/>
                                      </p:to>
                                    </p:set>
                                    <p:animEffect transition="in" filter="blinds(horizontal)">
                                      <p:cBhvr>
                                        <p:cTn id="10" dur="500"/>
                                        <p:tgtEl>
                                          <p:spTgt spid="3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000" y="142852"/>
            <a:ext cx="3257623" cy="461665"/>
          </a:xfrm>
          <a:prstGeom prst="rect">
            <a:avLst/>
          </a:prstGeom>
        </p:spPr>
        <p:txBody>
          <a:bodyPr wrap="none">
            <a:spAutoFit/>
          </a:bodyPr>
          <a:lstStyle/>
          <a:p>
            <a:r>
              <a:rPr lang="en-US" altLang="zh-CN" sz="2400" b="1" dirty="0" smtClean="0">
                <a:solidFill>
                  <a:srgbClr val="FF0000"/>
                </a:solidFill>
                <a:cs typeface="Times New Roman" pitchFamily="18" charset="0"/>
              </a:rPr>
              <a:t>2</a:t>
            </a:r>
            <a:r>
              <a:rPr lang="en-US" altLang="zh-CN" sz="2400" b="1" dirty="0" smtClean="0">
                <a:solidFill>
                  <a:srgbClr val="FF0000"/>
                </a:solidFill>
              </a:rPr>
              <a:t>.5  </a:t>
            </a:r>
            <a:r>
              <a:rPr lang="zh-CN" altLang="en-US" sz="2400" b="1" dirty="0" smtClean="0">
                <a:solidFill>
                  <a:srgbClr val="FF0000"/>
                </a:solidFill>
              </a:rPr>
              <a:t>定点运算器的组成</a:t>
            </a:r>
            <a:endParaRPr lang="zh-CN" altLang="en-US" sz="2400" b="1" dirty="0">
              <a:solidFill>
                <a:srgbClr val="FF0000"/>
              </a:solidFill>
            </a:endParaRPr>
          </a:p>
        </p:txBody>
      </p:sp>
      <p:sp>
        <p:nvSpPr>
          <p:cNvPr id="3" name="矩形 2"/>
          <p:cNvSpPr/>
          <p:nvPr/>
        </p:nvSpPr>
        <p:spPr>
          <a:xfrm>
            <a:off x="428596" y="642918"/>
            <a:ext cx="3730508" cy="523220"/>
          </a:xfrm>
          <a:prstGeom prst="rect">
            <a:avLst/>
          </a:prstGeom>
        </p:spPr>
        <p:txBody>
          <a:bodyPr wrap="none">
            <a:spAutoFit/>
          </a:bodyPr>
          <a:lstStyle/>
          <a:p>
            <a:r>
              <a:rPr lang="en-US" altLang="zh-CN" sz="2800" b="1" dirty="0" smtClean="0">
                <a:solidFill>
                  <a:srgbClr val="151B93"/>
                </a:solidFill>
              </a:rPr>
              <a:t>4.</a:t>
            </a:r>
            <a:r>
              <a:rPr lang="zh-CN" altLang="en-US" sz="2800" b="1" dirty="0" smtClean="0">
                <a:solidFill>
                  <a:srgbClr val="151B93"/>
                </a:solidFill>
              </a:rPr>
              <a:t>定点运算器基本结构</a:t>
            </a:r>
          </a:p>
        </p:txBody>
      </p:sp>
      <p:sp>
        <p:nvSpPr>
          <p:cNvPr id="4" name="矩形 3"/>
          <p:cNvSpPr/>
          <p:nvPr/>
        </p:nvSpPr>
        <p:spPr>
          <a:xfrm>
            <a:off x="1071538" y="1285860"/>
            <a:ext cx="3759362" cy="461665"/>
          </a:xfrm>
          <a:prstGeom prst="rect">
            <a:avLst/>
          </a:prstGeom>
        </p:spPr>
        <p:txBody>
          <a:bodyPr wrap="none">
            <a:spAutoFit/>
          </a:bodyPr>
          <a:lstStyle/>
          <a:p>
            <a:r>
              <a:rPr lang="zh-CN" altLang="en-US" sz="2400" b="1" dirty="0" smtClean="0"/>
              <a:t>（</a:t>
            </a:r>
            <a:r>
              <a:rPr lang="en-US" altLang="zh-CN" sz="2400" b="1" dirty="0" smtClean="0"/>
              <a:t>2</a:t>
            </a:r>
            <a:r>
              <a:rPr lang="zh-CN" altLang="en-US" sz="2400" b="1" dirty="0" smtClean="0"/>
              <a:t>）双总线结构的运算器</a:t>
            </a:r>
            <a:endParaRPr lang="zh-CN" altLang="en-US" sz="2400" b="1" dirty="0"/>
          </a:p>
        </p:txBody>
      </p:sp>
      <p:pic>
        <p:nvPicPr>
          <p:cNvPr id="39938" name="Picture 2"/>
          <p:cNvPicPr>
            <a:picLocks noChangeAspect="1" noChangeArrowheads="1"/>
          </p:cNvPicPr>
          <p:nvPr/>
        </p:nvPicPr>
        <p:blipFill>
          <a:blip r:embed="rId2"/>
          <a:srcRect/>
          <a:stretch>
            <a:fillRect/>
          </a:stretch>
        </p:blipFill>
        <p:spPr bwMode="auto">
          <a:xfrm>
            <a:off x="1000100" y="1895474"/>
            <a:ext cx="7286676" cy="410529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500"/>
                                        <p:tgtEl>
                                          <p:spTgt spid="4"/>
                                        </p:tgtEl>
                                      </p:cBhvr>
                                    </p:animEffect>
                                  </p:childTnLst>
                                </p:cTn>
                              </p:par>
                              <p:par>
                                <p:cTn id="8" presetID="8" presetClass="entr" presetSubtype="16" fill="hold" nodeType="withEffect">
                                  <p:stCondLst>
                                    <p:cond delay="0"/>
                                  </p:stCondLst>
                                  <p:childTnLst>
                                    <p:set>
                                      <p:cBhvr>
                                        <p:cTn id="9" dur="1" fill="hold">
                                          <p:stCondLst>
                                            <p:cond delay="0"/>
                                          </p:stCondLst>
                                        </p:cTn>
                                        <p:tgtEl>
                                          <p:spTgt spid="39938"/>
                                        </p:tgtEl>
                                        <p:attrNameLst>
                                          <p:attrName>style.visibility</p:attrName>
                                        </p:attrNameLst>
                                      </p:cBhvr>
                                      <p:to>
                                        <p:strVal val="visible"/>
                                      </p:to>
                                    </p:set>
                                    <p:animEffect transition="in" filter="diamond(in)">
                                      <p:cBhvr>
                                        <p:cTn id="10" dur="500"/>
                                        <p:tgtEl>
                                          <p:spTgt spid="39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000" y="142852"/>
            <a:ext cx="3257623" cy="461665"/>
          </a:xfrm>
          <a:prstGeom prst="rect">
            <a:avLst/>
          </a:prstGeom>
        </p:spPr>
        <p:txBody>
          <a:bodyPr wrap="none">
            <a:spAutoFit/>
          </a:bodyPr>
          <a:lstStyle/>
          <a:p>
            <a:r>
              <a:rPr lang="en-US" altLang="zh-CN" sz="2400" b="1" dirty="0" smtClean="0">
                <a:solidFill>
                  <a:srgbClr val="FF0000"/>
                </a:solidFill>
                <a:cs typeface="Times New Roman" pitchFamily="18" charset="0"/>
              </a:rPr>
              <a:t>2</a:t>
            </a:r>
            <a:r>
              <a:rPr lang="en-US" altLang="zh-CN" sz="2400" b="1" dirty="0" smtClean="0">
                <a:solidFill>
                  <a:srgbClr val="FF0000"/>
                </a:solidFill>
              </a:rPr>
              <a:t>.5  </a:t>
            </a:r>
            <a:r>
              <a:rPr lang="zh-CN" altLang="en-US" sz="2400" b="1" dirty="0" smtClean="0">
                <a:solidFill>
                  <a:srgbClr val="FF0000"/>
                </a:solidFill>
              </a:rPr>
              <a:t>定点运算器的组成</a:t>
            </a:r>
            <a:endParaRPr lang="zh-CN" altLang="en-US" sz="2400" b="1" dirty="0">
              <a:solidFill>
                <a:srgbClr val="FF0000"/>
              </a:solidFill>
            </a:endParaRPr>
          </a:p>
        </p:txBody>
      </p:sp>
      <p:sp>
        <p:nvSpPr>
          <p:cNvPr id="3" name="矩形 2"/>
          <p:cNvSpPr/>
          <p:nvPr/>
        </p:nvSpPr>
        <p:spPr>
          <a:xfrm>
            <a:off x="428596" y="642918"/>
            <a:ext cx="3730508" cy="523220"/>
          </a:xfrm>
          <a:prstGeom prst="rect">
            <a:avLst/>
          </a:prstGeom>
        </p:spPr>
        <p:txBody>
          <a:bodyPr wrap="none">
            <a:spAutoFit/>
          </a:bodyPr>
          <a:lstStyle/>
          <a:p>
            <a:r>
              <a:rPr lang="en-US" altLang="zh-CN" sz="2800" b="1" dirty="0" smtClean="0">
                <a:solidFill>
                  <a:srgbClr val="151B93"/>
                </a:solidFill>
              </a:rPr>
              <a:t>4.</a:t>
            </a:r>
            <a:r>
              <a:rPr lang="zh-CN" altLang="en-US" sz="2800" b="1" dirty="0" smtClean="0">
                <a:solidFill>
                  <a:srgbClr val="151B93"/>
                </a:solidFill>
              </a:rPr>
              <a:t>定点运算器基本结构</a:t>
            </a:r>
          </a:p>
        </p:txBody>
      </p:sp>
      <p:sp>
        <p:nvSpPr>
          <p:cNvPr id="4" name="矩形 3"/>
          <p:cNvSpPr/>
          <p:nvPr/>
        </p:nvSpPr>
        <p:spPr>
          <a:xfrm>
            <a:off x="1071538" y="1285860"/>
            <a:ext cx="3759362" cy="461665"/>
          </a:xfrm>
          <a:prstGeom prst="rect">
            <a:avLst/>
          </a:prstGeom>
        </p:spPr>
        <p:txBody>
          <a:bodyPr wrap="none">
            <a:spAutoFit/>
          </a:bodyPr>
          <a:lstStyle/>
          <a:p>
            <a:r>
              <a:rPr lang="zh-CN" altLang="en-US" sz="2400" b="1" dirty="0" smtClean="0"/>
              <a:t>（</a:t>
            </a:r>
            <a:r>
              <a:rPr lang="en-US" altLang="zh-CN" sz="2400" b="1" dirty="0" smtClean="0"/>
              <a:t>3</a:t>
            </a:r>
            <a:r>
              <a:rPr lang="zh-CN" altLang="en-US" sz="2400" b="1" dirty="0" smtClean="0"/>
              <a:t>）三总线结构的运算器</a:t>
            </a:r>
            <a:endParaRPr lang="zh-CN" altLang="en-US" sz="2400" b="1" dirty="0"/>
          </a:p>
        </p:txBody>
      </p:sp>
      <p:pic>
        <p:nvPicPr>
          <p:cNvPr id="40962" name="Picture 2"/>
          <p:cNvPicPr>
            <a:picLocks noChangeAspect="1" noChangeArrowheads="1"/>
          </p:cNvPicPr>
          <p:nvPr/>
        </p:nvPicPr>
        <p:blipFill>
          <a:blip r:embed="rId2"/>
          <a:srcRect/>
          <a:stretch>
            <a:fillRect/>
          </a:stretch>
        </p:blipFill>
        <p:spPr bwMode="auto">
          <a:xfrm>
            <a:off x="928662" y="1794027"/>
            <a:ext cx="7143800" cy="449249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par>
                                <p:cTn id="8" presetID="4" presetClass="entr" presetSubtype="16" fill="hold" nodeType="withEffect">
                                  <p:stCondLst>
                                    <p:cond delay="0"/>
                                  </p:stCondLst>
                                  <p:childTnLst>
                                    <p:set>
                                      <p:cBhvr>
                                        <p:cTn id="9" dur="1" fill="hold">
                                          <p:stCondLst>
                                            <p:cond delay="0"/>
                                          </p:stCondLst>
                                        </p:cTn>
                                        <p:tgtEl>
                                          <p:spTgt spid="40962"/>
                                        </p:tgtEl>
                                        <p:attrNameLst>
                                          <p:attrName>style.visibility</p:attrName>
                                        </p:attrNameLst>
                                      </p:cBhvr>
                                      <p:to>
                                        <p:strVal val="visible"/>
                                      </p:to>
                                    </p:set>
                                    <p:animEffect transition="in" filter="box(in)">
                                      <p:cBhvr>
                                        <p:cTn id="10"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14876" y="71414"/>
            <a:ext cx="2638864" cy="461665"/>
          </a:xfrm>
          <a:prstGeom prst="rect">
            <a:avLst/>
          </a:prstGeom>
        </p:spPr>
        <p:txBody>
          <a:bodyPr wrap="none">
            <a:spAutoFit/>
          </a:bodyPr>
          <a:lstStyle/>
          <a:p>
            <a:r>
              <a:rPr lang="en-US" altLang="zh-CN" sz="2400" b="1" dirty="0" smtClean="0">
                <a:solidFill>
                  <a:srgbClr val="FF0000"/>
                </a:solidFill>
                <a:cs typeface="Times New Roman" pitchFamily="18" charset="0"/>
              </a:rPr>
              <a:t>2.6  </a:t>
            </a:r>
            <a:r>
              <a:rPr lang="zh-CN" altLang="en-US" sz="2400" b="1" dirty="0" smtClean="0">
                <a:solidFill>
                  <a:srgbClr val="FF0000"/>
                </a:solidFill>
                <a:cs typeface="Times New Roman" pitchFamily="18" charset="0"/>
              </a:rPr>
              <a:t>浮点运算方法</a:t>
            </a:r>
          </a:p>
        </p:txBody>
      </p:sp>
      <p:sp>
        <p:nvSpPr>
          <p:cNvPr id="3" name="矩形 2"/>
          <p:cNvSpPr/>
          <p:nvPr/>
        </p:nvSpPr>
        <p:spPr>
          <a:xfrm>
            <a:off x="500034" y="642918"/>
            <a:ext cx="3009157" cy="523220"/>
          </a:xfrm>
          <a:prstGeom prst="rect">
            <a:avLst/>
          </a:prstGeom>
        </p:spPr>
        <p:txBody>
          <a:bodyPr wrap="none">
            <a:spAutoFit/>
          </a:bodyPr>
          <a:lstStyle/>
          <a:p>
            <a:r>
              <a:rPr lang="en-US" altLang="zh-CN" sz="2800" b="1" dirty="0" smtClean="0">
                <a:solidFill>
                  <a:srgbClr val="151B93"/>
                </a:solidFill>
              </a:rPr>
              <a:t>1.</a:t>
            </a:r>
            <a:r>
              <a:rPr lang="zh-CN" altLang="en-US" sz="2800" b="1" dirty="0" smtClean="0">
                <a:solidFill>
                  <a:srgbClr val="151B93"/>
                </a:solidFill>
              </a:rPr>
              <a:t>浮点加减法运算</a:t>
            </a:r>
          </a:p>
        </p:txBody>
      </p:sp>
      <p:sp>
        <p:nvSpPr>
          <p:cNvPr id="4" name="矩形 3"/>
          <p:cNvSpPr/>
          <p:nvPr/>
        </p:nvSpPr>
        <p:spPr>
          <a:xfrm>
            <a:off x="785786" y="1471185"/>
            <a:ext cx="7391767" cy="3970318"/>
          </a:xfrm>
          <a:prstGeom prst="rect">
            <a:avLst/>
          </a:prstGeom>
        </p:spPr>
        <p:txBody>
          <a:bodyPr wrap="none">
            <a:spAutoFit/>
          </a:bodyPr>
          <a:lstStyle/>
          <a:p>
            <a:pPr>
              <a:lnSpc>
                <a:spcPct val="150000"/>
              </a:lnSpc>
            </a:pPr>
            <a:r>
              <a:rPr lang="zh-CN" altLang="en-US" sz="2800" b="1" dirty="0" smtClean="0">
                <a:solidFill>
                  <a:srgbClr val="C00000"/>
                </a:solidFill>
                <a:latin typeface="宋体" charset="-122"/>
              </a:rPr>
              <a:t>浮点加减运算步骤如下：</a:t>
            </a:r>
            <a:endParaRPr lang="en-US" altLang="zh-CN" sz="2800" b="1" dirty="0" smtClean="0">
              <a:solidFill>
                <a:srgbClr val="C00000"/>
              </a:solidFill>
              <a:latin typeface="宋体" charset="-122"/>
            </a:endParaRPr>
          </a:p>
          <a:p>
            <a:pPr>
              <a:lnSpc>
                <a:spcPct val="150000"/>
              </a:lnSpc>
              <a:buFont typeface="Wingdings" pitchFamily="2" charset="2"/>
              <a:buChar char="u"/>
            </a:pPr>
            <a:r>
              <a:rPr lang="en-US" altLang="zh-CN" sz="2800" b="1" dirty="0" smtClean="0">
                <a:solidFill>
                  <a:srgbClr val="0E034D"/>
                </a:solidFill>
              </a:rPr>
              <a:t>0 </a:t>
            </a:r>
            <a:r>
              <a:rPr lang="zh-CN" altLang="en-US" sz="2800" b="1" dirty="0" smtClean="0">
                <a:solidFill>
                  <a:srgbClr val="0E034D"/>
                </a:solidFill>
              </a:rPr>
              <a:t>操作数检查；</a:t>
            </a:r>
          </a:p>
          <a:p>
            <a:pPr>
              <a:lnSpc>
                <a:spcPct val="150000"/>
              </a:lnSpc>
              <a:buFont typeface="Wingdings" pitchFamily="2" charset="2"/>
              <a:buChar char="u"/>
            </a:pPr>
            <a:r>
              <a:rPr lang="zh-CN" altLang="en-US" sz="2800" b="1" dirty="0" smtClean="0">
                <a:solidFill>
                  <a:srgbClr val="0E034D"/>
                </a:solidFill>
              </a:rPr>
              <a:t>比较并完成</a:t>
            </a:r>
            <a:r>
              <a:rPr lang="zh-CN" altLang="en-US" sz="2800" b="1" dirty="0" smtClean="0">
                <a:solidFill>
                  <a:srgbClr val="C00000"/>
                </a:solidFill>
              </a:rPr>
              <a:t>阶码对阶</a:t>
            </a:r>
            <a:r>
              <a:rPr lang="zh-CN" altLang="en-US" sz="2800" b="1" dirty="0" smtClean="0">
                <a:solidFill>
                  <a:srgbClr val="0E034D"/>
                </a:solidFill>
              </a:rPr>
              <a:t>（小阶向大阶对齐）；</a:t>
            </a:r>
          </a:p>
          <a:p>
            <a:pPr>
              <a:lnSpc>
                <a:spcPct val="150000"/>
              </a:lnSpc>
              <a:buFont typeface="Wingdings" pitchFamily="2" charset="2"/>
              <a:buChar char="u"/>
            </a:pPr>
            <a:r>
              <a:rPr lang="zh-CN" altLang="en-US" sz="2800" b="1" dirty="0" smtClean="0">
                <a:solidFill>
                  <a:srgbClr val="C00000"/>
                </a:solidFill>
              </a:rPr>
              <a:t>尾数求和</a:t>
            </a:r>
            <a:r>
              <a:rPr lang="zh-CN" altLang="en-US" sz="2800" b="1" dirty="0" smtClean="0">
                <a:solidFill>
                  <a:srgbClr val="0E034D"/>
                </a:solidFill>
              </a:rPr>
              <a:t>运算；</a:t>
            </a:r>
          </a:p>
          <a:p>
            <a:pPr>
              <a:lnSpc>
                <a:spcPct val="150000"/>
              </a:lnSpc>
              <a:buFont typeface="Wingdings" pitchFamily="2" charset="2"/>
              <a:buChar char="u"/>
            </a:pPr>
            <a:r>
              <a:rPr lang="zh-CN" altLang="en-US" sz="2800" b="1" dirty="0" smtClean="0">
                <a:solidFill>
                  <a:srgbClr val="C00000"/>
                </a:solidFill>
              </a:rPr>
              <a:t>结果规格化</a:t>
            </a:r>
            <a:r>
              <a:rPr lang="zh-CN" altLang="en-US" sz="2800" b="1" dirty="0" smtClean="0">
                <a:solidFill>
                  <a:srgbClr val="0E034D"/>
                </a:solidFill>
              </a:rPr>
              <a:t>；</a:t>
            </a:r>
          </a:p>
          <a:p>
            <a:pPr>
              <a:lnSpc>
                <a:spcPct val="150000"/>
              </a:lnSpc>
              <a:buFont typeface="Wingdings" pitchFamily="2" charset="2"/>
              <a:buChar char="u"/>
            </a:pPr>
            <a:r>
              <a:rPr lang="zh-CN" altLang="en-US" sz="2800" b="1" dirty="0" smtClean="0">
                <a:solidFill>
                  <a:srgbClr val="0E034D"/>
                </a:solidFill>
              </a:rPr>
              <a:t>舍入处理。</a:t>
            </a:r>
          </a:p>
        </p:txBody>
      </p:sp>
      <p:sp>
        <p:nvSpPr>
          <p:cNvPr id="5" name="TextBox 4"/>
          <p:cNvSpPr txBox="1"/>
          <p:nvPr/>
        </p:nvSpPr>
        <p:spPr>
          <a:xfrm>
            <a:off x="1000100" y="5729367"/>
            <a:ext cx="2143140" cy="461665"/>
          </a:xfrm>
          <a:prstGeom prst="rect">
            <a:avLst/>
          </a:prstGeom>
          <a:noFill/>
        </p:spPr>
        <p:txBody>
          <a:bodyPr wrap="square" rtlCol="0">
            <a:spAutoFit/>
          </a:bodyPr>
          <a:lstStyle/>
          <a:p>
            <a:r>
              <a:rPr lang="zh-CN" altLang="en-US" sz="2400" b="1" dirty="0" smtClean="0"/>
              <a:t>浮点数规格化</a:t>
            </a:r>
            <a:r>
              <a:rPr lang="zh-CN" altLang="en-US" sz="2400" dirty="0" smtClean="0"/>
              <a:t>：</a:t>
            </a:r>
            <a:endParaRPr lang="zh-CN" altLang="en-US" sz="2400" dirty="0"/>
          </a:p>
        </p:txBody>
      </p:sp>
      <p:sp>
        <p:nvSpPr>
          <p:cNvPr id="6" name="TextBox 5"/>
          <p:cNvSpPr txBox="1"/>
          <p:nvPr/>
        </p:nvSpPr>
        <p:spPr>
          <a:xfrm>
            <a:off x="3428992" y="5715016"/>
            <a:ext cx="4643470" cy="461665"/>
          </a:xfrm>
          <a:prstGeom prst="rect">
            <a:avLst/>
          </a:prstGeom>
          <a:noFill/>
        </p:spPr>
        <p:txBody>
          <a:bodyPr wrap="square" rtlCol="0">
            <a:spAutoFit/>
          </a:bodyPr>
          <a:lstStyle/>
          <a:p>
            <a:r>
              <a:rPr lang="zh-CN" altLang="en-US" sz="2400" b="1" dirty="0" smtClean="0"/>
              <a:t>尾数部分</a:t>
            </a:r>
            <a:r>
              <a:rPr lang="en-US" altLang="zh-CN" sz="2400" b="1" dirty="0" smtClean="0">
                <a:solidFill>
                  <a:srgbClr val="FF0000"/>
                </a:solidFill>
              </a:rPr>
              <a:t>1.01</a:t>
            </a:r>
            <a:r>
              <a:rPr lang="zh-CN" altLang="en-US" sz="2400" b="1" dirty="0" smtClean="0"/>
              <a:t>或</a:t>
            </a:r>
            <a:r>
              <a:rPr lang="en-US" altLang="zh-CN" sz="2400" b="1" dirty="0" smtClean="0">
                <a:solidFill>
                  <a:srgbClr val="FF0000"/>
                </a:solidFill>
              </a:rPr>
              <a:t>0.1</a:t>
            </a:r>
            <a:r>
              <a:rPr lang="zh-CN" altLang="en-US" sz="2400" b="1" dirty="0" smtClean="0"/>
              <a:t>形式</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500"/>
                                        <p:tgtEl>
                                          <p:spTgt spid="5"/>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amond(i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14876" y="71414"/>
            <a:ext cx="2638864" cy="461665"/>
          </a:xfrm>
          <a:prstGeom prst="rect">
            <a:avLst/>
          </a:prstGeom>
        </p:spPr>
        <p:txBody>
          <a:bodyPr wrap="none">
            <a:spAutoFit/>
          </a:bodyPr>
          <a:lstStyle/>
          <a:p>
            <a:r>
              <a:rPr lang="en-US" altLang="zh-CN" sz="2400" b="1" dirty="0" smtClean="0">
                <a:solidFill>
                  <a:srgbClr val="FF0000"/>
                </a:solidFill>
                <a:cs typeface="Times New Roman" pitchFamily="18" charset="0"/>
              </a:rPr>
              <a:t>2.6  </a:t>
            </a:r>
            <a:r>
              <a:rPr lang="zh-CN" altLang="en-US" sz="2400" b="1" dirty="0" smtClean="0">
                <a:solidFill>
                  <a:srgbClr val="FF0000"/>
                </a:solidFill>
                <a:cs typeface="Times New Roman" pitchFamily="18" charset="0"/>
              </a:rPr>
              <a:t>浮点运算方法</a:t>
            </a:r>
          </a:p>
        </p:txBody>
      </p:sp>
      <p:sp>
        <p:nvSpPr>
          <p:cNvPr id="3" name="矩形 2"/>
          <p:cNvSpPr/>
          <p:nvPr/>
        </p:nvSpPr>
        <p:spPr>
          <a:xfrm>
            <a:off x="500034" y="642918"/>
            <a:ext cx="3009157" cy="523220"/>
          </a:xfrm>
          <a:prstGeom prst="rect">
            <a:avLst/>
          </a:prstGeom>
        </p:spPr>
        <p:txBody>
          <a:bodyPr wrap="none">
            <a:spAutoFit/>
          </a:bodyPr>
          <a:lstStyle/>
          <a:p>
            <a:r>
              <a:rPr lang="en-US" altLang="zh-CN" sz="2800" b="1" dirty="0" smtClean="0">
                <a:solidFill>
                  <a:srgbClr val="151B93"/>
                </a:solidFill>
              </a:rPr>
              <a:t>1.</a:t>
            </a:r>
            <a:r>
              <a:rPr lang="zh-CN" altLang="en-US" sz="2800" b="1" dirty="0" smtClean="0">
                <a:solidFill>
                  <a:srgbClr val="151B93"/>
                </a:solidFill>
              </a:rPr>
              <a:t>浮点加减法运算</a:t>
            </a:r>
          </a:p>
        </p:txBody>
      </p:sp>
      <p:sp>
        <p:nvSpPr>
          <p:cNvPr id="5" name="矩形 4"/>
          <p:cNvSpPr/>
          <p:nvPr/>
        </p:nvSpPr>
        <p:spPr>
          <a:xfrm>
            <a:off x="785786" y="1428736"/>
            <a:ext cx="7643866" cy="3970318"/>
          </a:xfrm>
          <a:prstGeom prst="rect">
            <a:avLst/>
          </a:prstGeom>
        </p:spPr>
        <p:txBody>
          <a:bodyPr wrap="square">
            <a:spAutoFit/>
          </a:bodyPr>
          <a:lstStyle/>
          <a:p>
            <a:pPr>
              <a:lnSpc>
                <a:spcPct val="150000"/>
              </a:lnSpc>
            </a:pPr>
            <a:r>
              <a:rPr lang="zh-CN" altLang="en-US" sz="2400" b="1" dirty="0" smtClean="0"/>
              <a:t>设有两个浮点数ｘ和ｙ</a:t>
            </a:r>
            <a:r>
              <a:rPr lang="en-US" altLang="zh-CN" sz="2400" b="1" dirty="0" smtClean="0"/>
              <a:t>,</a:t>
            </a:r>
            <a:r>
              <a:rPr lang="zh-CN" altLang="en-US" sz="2400" b="1" dirty="0" smtClean="0"/>
              <a:t>它们分别为</a:t>
            </a:r>
          </a:p>
          <a:p>
            <a:pPr>
              <a:lnSpc>
                <a:spcPct val="150000"/>
              </a:lnSpc>
            </a:pPr>
            <a:r>
              <a:rPr lang="zh-CN" altLang="en-US" sz="2400" b="1" dirty="0" smtClean="0">
                <a:solidFill>
                  <a:srgbClr val="C00000"/>
                </a:solidFill>
              </a:rPr>
              <a:t>ｘ＝</a:t>
            </a:r>
            <a:r>
              <a:rPr lang="en-US" altLang="zh-CN" sz="2400" b="1" dirty="0" smtClean="0">
                <a:solidFill>
                  <a:srgbClr val="C00000"/>
                </a:solidFill>
              </a:rPr>
              <a:t>2</a:t>
            </a:r>
            <a:r>
              <a:rPr lang="en-US" altLang="zh-CN" sz="2400" b="1" baseline="30000" dirty="0" smtClean="0">
                <a:solidFill>
                  <a:srgbClr val="C00000"/>
                </a:solidFill>
              </a:rPr>
              <a:t>E</a:t>
            </a:r>
            <a:r>
              <a:rPr lang="zh-CN" altLang="en-US" sz="2400" b="1" baseline="30000" dirty="0" smtClean="0">
                <a:solidFill>
                  <a:srgbClr val="C00000"/>
                </a:solidFill>
              </a:rPr>
              <a:t>ｘ</a:t>
            </a:r>
            <a:r>
              <a:rPr lang="en-US" altLang="zh-CN" sz="2400" b="1" dirty="0" smtClean="0">
                <a:solidFill>
                  <a:srgbClr val="C00000"/>
                </a:solidFill>
              </a:rPr>
              <a:t>·M</a:t>
            </a:r>
            <a:r>
              <a:rPr lang="zh-CN" altLang="en-US" sz="2400" b="1" baseline="-25000" dirty="0" smtClean="0">
                <a:solidFill>
                  <a:srgbClr val="C00000"/>
                </a:solidFill>
              </a:rPr>
              <a:t>ｘ</a:t>
            </a:r>
          </a:p>
          <a:p>
            <a:pPr>
              <a:lnSpc>
                <a:spcPct val="150000"/>
              </a:lnSpc>
            </a:pPr>
            <a:r>
              <a:rPr lang="zh-CN" altLang="en-US" sz="2400" b="1" dirty="0" smtClean="0">
                <a:solidFill>
                  <a:srgbClr val="C00000"/>
                </a:solidFill>
              </a:rPr>
              <a:t>ｙ＝</a:t>
            </a:r>
            <a:r>
              <a:rPr lang="en-US" altLang="zh-CN" sz="2400" b="1" dirty="0" smtClean="0">
                <a:solidFill>
                  <a:srgbClr val="C00000"/>
                </a:solidFill>
              </a:rPr>
              <a:t>2</a:t>
            </a:r>
            <a:r>
              <a:rPr lang="en-US" altLang="zh-CN" sz="2400" b="1" baseline="30000" dirty="0" smtClean="0">
                <a:solidFill>
                  <a:srgbClr val="C00000"/>
                </a:solidFill>
              </a:rPr>
              <a:t>E</a:t>
            </a:r>
            <a:r>
              <a:rPr lang="zh-CN" altLang="en-US" sz="2400" b="1" baseline="30000" dirty="0" smtClean="0">
                <a:solidFill>
                  <a:srgbClr val="C00000"/>
                </a:solidFill>
              </a:rPr>
              <a:t>ｙ</a:t>
            </a:r>
            <a:r>
              <a:rPr lang="en-US" altLang="zh-CN" sz="2400" b="1" dirty="0" smtClean="0">
                <a:solidFill>
                  <a:srgbClr val="C00000"/>
                </a:solidFill>
              </a:rPr>
              <a:t>·M</a:t>
            </a:r>
            <a:r>
              <a:rPr lang="zh-CN" altLang="en-US" sz="2400" b="1" baseline="-25000" dirty="0" smtClean="0">
                <a:solidFill>
                  <a:srgbClr val="C00000"/>
                </a:solidFill>
              </a:rPr>
              <a:t>ｙ</a:t>
            </a:r>
          </a:p>
          <a:p>
            <a:pPr>
              <a:lnSpc>
                <a:spcPct val="150000"/>
              </a:lnSpc>
            </a:pPr>
            <a:r>
              <a:rPr lang="zh-CN" altLang="en-US" sz="2400" b="1" dirty="0" smtClean="0"/>
              <a:t>其中</a:t>
            </a:r>
            <a:r>
              <a:rPr lang="en-US" altLang="zh-CN" sz="2400" b="1" dirty="0" smtClean="0"/>
              <a:t>E</a:t>
            </a:r>
            <a:r>
              <a:rPr lang="zh-CN" altLang="en-US" sz="2400" b="1" dirty="0" smtClean="0"/>
              <a:t>ｘ和</a:t>
            </a:r>
            <a:r>
              <a:rPr lang="en-US" altLang="zh-CN" sz="2400" b="1" dirty="0" smtClean="0"/>
              <a:t>E</a:t>
            </a:r>
            <a:r>
              <a:rPr lang="zh-CN" altLang="en-US" sz="2400" b="1" dirty="0" smtClean="0"/>
              <a:t>ｙ分别为数ｘ和ｙ的阶码</a:t>
            </a:r>
            <a:r>
              <a:rPr lang="en-US" altLang="zh-CN" sz="2400" b="1" dirty="0" smtClean="0"/>
              <a:t>,M</a:t>
            </a:r>
            <a:r>
              <a:rPr lang="zh-CN" altLang="en-US" sz="2400" b="1" dirty="0" smtClean="0"/>
              <a:t>ｘ和</a:t>
            </a:r>
            <a:r>
              <a:rPr lang="en-US" altLang="zh-CN" sz="2400" b="1" dirty="0" smtClean="0"/>
              <a:t>M</a:t>
            </a:r>
            <a:r>
              <a:rPr lang="zh-CN" altLang="en-US" sz="2400" b="1" dirty="0" smtClean="0"/>
              <a:t>ｙ为数ｘ和ｙ的尾数。两浮点数进行加法和减法的运算规则是</a:t>
            </a:r>
            <a:r>
              <a:rPr lang="en-US" altLang="zh-CN" sz="2400" b="1" dirty="0" smtClean="0"/>
              <a:t>:</a:t>
            </a:r>
            <a:endParaRPr lang="zh-CN" altLang="en-US" sz="2400" b="1" dirty="0" smtClean="0"/>
          </a:p>
          <a:p>
            <a:pPr>
              <a:lnSpc>
                <a:spcPct val="150000"/>
              </a:lnSpc>
            </a:pPr>
            <a:r>
              <a:rPr lang="zh-CN" altLang="en-US" sz="2400" b="1" dirty="0" smtClean="0">
                <a:solidFill>
                  <a:srgbClr val="C00000"/>
                </a:solidFill>
              </a:rPr>
              <a:t>ｘ</a:t>
            </a:r>
            <a:r>
              <a:rPr lang="en-US" altLang="zh-CN" sz="2400" b="1" dirty="0" smtClean="0">
                <a:solidFill>
                  <a:srgbClr val="C00000"/>
                </a:solidFill>
              </a:rPr>
              <a:t>±</a:t>
            </a:r>
            <a:r>
              <a:rPr lang="zh-CN" altLang="en-US" sz="2400" b="1" dirty="0" smtClean="0">
                <a:solidFill>
                  <a:srgbClr val="C00000"/>
                </a:solidFill>
              </a:rPr>
              <a:t>ｙ＝</a:t>
            </a:r>
            <a:r>
              <a:rPr lang="en-US" altLang="zh-CN" sz="2400" b="1" dirty="0" smtClean="0">
                <a:solidFill>
                  <a:srgbClr val="C00000"/>
                </a:solidFill>
              </a:rPr>
              <a:t>(M</a:t>
            </a:r>
            <a:r>
              <a:rPr lang="zh-CN" altLang="en-US" sz="2400" b="1" baseline="-25000" dirty="0" smtClean="0">
                <a:solidFill>
                  <a:srgbClr val="C00000"/>
                </a:solidFill>
              </a:rPr>
              <a:t>ｘ</a:t>
            </a:r>
            <a:r>
              <a:rPr lang="en-US" altLang="zh-CN" sz="2400" b="1" dirty="0" smtClean="0">
                <a:solidFill>
                  <a:srgbClr val="C00000"/>
                </a:solidFill>
              </a:rPr>
              <a:t>2</a:t>
            </a:r>
            <a:r>
              <a:rPr lang="en-US" altLang="zh-CN" sz="2400" b="1" baseline="30000" dirty="0" smtClean="0">
                <a:solidFill>
                  <a:srgbClr val="C00000"/>
                </a:solidFill>
              </a:rPr>
              <a:t>E</a:t>
            </a:r>
            <a:r>
              <a:rPr lang="zh-CN" altLang="en-US" sz="2400" b="1" baseline="30000" dirty="0" smtClean="0">
                <a:solidFill>
                  <a:srgbClr val="C00000"/>
                </a:solidFill>
              </a:rPr>
              <a:t>ｘ－</a:t>
            </a:r>
            <a:r>
              <a:rPr lang="en-US" altLang="zh-CN" sz="2400" b="1" baseline="30000" dirty="0" smtClean="0">
                <a:solidFill>
                  <a:srgbClr val="C00000"/>
                </a:solidFill>
              </a:rPr>
              <a:t>E</a:t>
            </a:r>
            <a:r>
              <a:rPr lang="zh-CN" altLang="en-US" sz="2400" b="1" baseline="30000" dirty="0" smtClean="0">
                <a:solidFill>
                  <a:srgbClr val="C00000"/>
                </a:solidFill>
              </a:rPr>
              <a:t>ｙ</a:t>
            </a:r>
            <a:r>
              <a:rPr lang="en-US" altLang="zh-CN" sz="2400" b="1" dirty="0" smtClean="0">
                <a:solidFill>
                  <a:srgbClr val="C00000"/>
                </a:solidFill>
              </a:rPr>
              <a:t>±M</a:t>
            </a:r>
            <a:r>
              <a:rPr lang="zh-CN" altLang="en-US" sz="2400" b="1" baseline="-25000" dirty="0" smtClean="0">
                <a:solidFill>
                  <a:srgbClr val="C00000"/>
                </a:solidFill>
              </a:rPr>
              <a:t>ｙ</a:t>
            </a:r>
            <a:r>
              <a:rPr lang="en-US" altLang="zh-CN" sz="2400" b="1" dirty="0" smtClean="0">
                <a:solidFill>
                  <a:srgbClr val="C00000"/>
                </a:solidFill>
              </a:rPr>
              <a:t>)2</a:t>
            </a:r>
            <a:r>
              <a:rPr lang="en-US" altLang="zh-CN" sz="2400" b="1" baseline="30000" dirty="0" smtClean="0">
                <a:solidFill>
                  <a:srgbClr val="C00000"/>
                </a:solidFill>
              </a:rPr>
              <a:t>E</a:t>
            </a:r>
            <a:r>
              <a:rPr lang="zh-CN" altLang="en-US" sz="2400" b="1" baseline="30000" dirty="0" smtClean="0">
                <a:solidFill>
                  <a:srgbClr val="C00000"/>
                </a:solidFill>
              </a:rPr>
              <a:t>ｙ</a:t>
            </a:r>
            <a:r>
              <a:rPr lang="zh-CN" altLang="en-US" sz="2400" b="1" dirty="0" smtClean="0">
                <a:solidFill>
                  <a:srgbClr val="C00000"/>
                </a:solidFill>
              </a:rPr>
              <a:t>，</a:t>
            </a:r>
            <a:r>
              <a:rPr lang="zh-CN" altLang="en-US" sz="2400" b="1" dirty="0" smtClean="0"/>
              <a:t>　　</a:t>
            </a:r>
          </a:p>
          <a:p>
            <a:pPr>
              <a:lnSpc>
                <a:spcPct val="150000"/>
              </a:lnSpc>
            </a:pPr>
            <a:r>
              <a:rPr lang="zh-CN" altLang="en-US" sz="2400" b="1" dirty="0" smtClean="0"/>
              <a:t>设</a:t>
            </a:r>
            <a:r>
              <a:rPr lang="en-US" altLang="zh-CN" sz="2400" b="1" dirty="0" smtClean="0"/>
              <a:t>E</a:t>
            </a:r>
            <a:r>
              <a:rPr lang="zh-CN" altLang="en-US" sz="2400" b="1" dirty="0" smtClean="0"/>
              <a:t>ｘ</a:t>
            </a:r>
            <a:r>
              <a:rPr lang="en-US" altLang="zh-CN" sz="2400" b="1" dirty="0" smtClean="0"/>
              <a:t>&lt;</a:t>
            </a:r>
            <a:r>
              <a:rPr lang="zh-CN" altLang="en-US" sz="2400" b="1" dirty="0" smtClean="0"/>
              <a:t>＝</a:t>
            </a:r>
            <a:r>
              <a:rPr lang="en-US" altLang="zh-CN" sz="2400" b="1" dirty="0" smtClean="0"/>
              <a:t>E</a:t>
            </a:r>
            <a:r>
              <a:rPr lang="zh-CN" altLang="en-US" sz="2400" b="1" dirty="0" smtClean="0"/>
              <a:t>ｙ</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2132" y="71414"/>
            <a:ext cx="2428892" cy="523220"/>
          </a:xfrm>
          <a:prstGeom prst="rect">
            <a:avLst/>
          </a:prstGeom>
          <a:noFill/>
        </p:spPr>
        <p:txBody>
          <a:bodyPr wrap="square" rtlCol="0">
            <a:spAutoFit/>
          </a:bodyPr>
          <a:lstStyle/>
          <a:p>
            <a:r>
              <a:rPr lang="en-US" altLang="zh-CN" sz="2800" b="1" dirty="0" smtClean="0">
                <a:solidFill>
                  <a:srgbClr val="FF0000"/>
                </a:solidFill>
              </a:rPr>
              <a:t>2.1</a:t>
            </a:r>
            <a:r>
              <a:rPr lang="zh-CN" altLang="en-US" sz="2800" b="1" dirty="0" smtClean="0">
                <a:solidFill>
                  <a:srgbClr val="FF0000"/>
                </a:solidFill>
              </a:rPr>
              <a:t>数据表示</a:t>
            </a:r>
            <a:endParaRPr lang="zh-CN" altLang="en-US" sz="2800" b="1" dirty="0">
              <a:solidFill>
                <a:srgbClr val="FF0000"/>
              </a:solidFill>
            </a:endParaRPr>
          </a:p>
        </p:txBody>
      </p:sp>
      <p:sp>
        <p:nvSpPr>
          <p:cNvPr id="3" name="矩形 2"/>
          <p:cNvSpPr/>
          <p:nvPr/>
        </p:nvSpPr>
        <p:spPr>
          <a:xfrm>
            <a:off x="398938" y="804480"/>
            <a:ext cx="3720890" cy="461665"/>
          </a:xfrm>
          <a:prstGeom prst="rect">
            <a:avLst/>
          </a:prstGeom>
        </p:spPr>
        <p:txBody>
          <a:bodyPr wrap="none">
            <a:spAutoFit/>
          </a:bodyPr>
          <a:lstStyle/>
          <a:p>
            <a:r>
              <a:rPr lang="zh-CN" altLang="en-US" sz="2400" b="1" dirty="0" smtClean="0">
                <a:solidFill>
                  <a:srgbClr val="FF0000"/>
                </a:solidFill>
                <a:latin typeface="Calibri" pitchFamily="34" charset="0"/>
              </a:rPr>
              <a:t>压缩</a:t>
            </a:r>
            <a:r>
              <a:rPr lang="en-US" altLang="zh-CN" sz="2400" b="1" dirty="0" smtClean="0">
                <a:solidFill>
                  <a:srgbClr val="FF0000"/>
                </a:solidFill>
                <a:latin typeface="Calibri" pitchFamily="34" charset="0"/>
              </a:rPr>
              <a:t>BCD</a:t>
            </a:r>
            <a:r>
              <a:rPr lang="zh-CN" altLang="en-US" sz="2400" b="1" dirty="0" smtClean="0">
                <a:solidFill>
                  <a:srgbClr val="FF0000"/>
                </a:solidFill>
                <a:latin typeface="Calibri" pitchFamily="34" charset="0"/>
              </a:rPr>
              <a:t>数</a:t>
            </a:r>
            <a:r>
              <a:rPr lang="zh-CN" altLang="en-US" sz="2400" b="1" dirty="0" smtClean="0">
                <a:solidFill>
                  <a:srgbClr val="151B93"/>
                </a:solidFill>
                <a:latin typeface="Calibri" pitchFamily="34" charset="0"/>
              </a:rPr>
              <a:t>和</a:t>
            </a:r>
            <a:r>
              <a:rPr lang="zh-CN" altLang="en-US" sz="2400" b="1" dirty="0" smtClean="0">
                <a:solidFill>
                  <a:srgbClr val="FF0000"/>
                </a:solidFill>
                <a:latin typeface="Calibri" pitchFamily="34" charset="0"/>
              </a:rPr>
              <a:t>非压缩</a:t>
            </a:r>
            <a:r>
              <a:rPr lang="en-US" altLang="zh-CN" sz="2400" b="1" dirty="0" smtClean="0">
                <a:solidFill>
                  <a:srgbClr val="FF0000"/>
                </a:solidFill>
                <a:latin typeface="Calibri" pitchFamily="34" charset="0"/>
              </a:rPr>
              <a:t>BCD</a:t>
            </a:r>
            <a:r>
              <a:rPr lang="zh-CN" altLang="en-US" sz="2400" b="1" dirty="0" smtClean="0">
                <a:solidFill>
                  <a:srgbClr val="FF0000"/>
                </a:solidFill>
                <a:latin typeface="Calibri" pitchFamily="34" charset="0"/>
              </a:rPr>
              <a:t>数</a:t>
            </a:r>
            <a:endParaRPr lang="zh-CN" altLang="en-US" sz="2400" dirty="0">
              <a:solidFill>
                <a:srgbClr val="FF0000"/>
              </a:solidFill>
            </a:endParaRPr>
          </a:p>
        </p:txBody>
      </p:sp>
      <p:sp>
        <p:nvSpPr>
          <p:cNvPr id="5" name="横卷形 4"/>
          <p:cNvSpPr/>
          <p:nvPr/>
        </p:nvSpPr>
        <p:spPr>
          <a:xfrm>
            <a:off x="5214942" y="785794"/>
            <a:ext cx="3143272" cy="642942"/>
          </a:xfrm>
          <a:prstGeom prst="horizontalScroll">
            <a:avLst/>
          </a:prstGeom>
          <a:noFill/>
          <a:ln>
            <a:solidFill>
              <a:srgbClr val="0E03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002060"/>
                </a:solidFill>
              </a:rPr>
              <a:t>最小的存储单位：</a:t>
            </a:r>
            <a:r>
              <a:rPr lang="en-US" altLang="zh-CN" sz="2000" b="1" dirty="0" smtClean="0">
                <a:solidFill>
                  <a:srgbClr val="002060"/>
                </a:solidFill>
              </a:rPr>
              <a:t>Byte</a:t>
            </a:r>
            <a:endParaRPr lang="zh-CN" altLang="en-US" sz="2000" b="1" dirty="0">
              <a:solidFill>
                <a:srgbClr val="002060"/>
              </a:solidFill>
            </a:endParaRPr>
          </a:p>
        </p:txBody>
      </p:sp>
      <p:sp>
        <p:nvSpPr>
          <p:cNvPr id="6" name="矩形 5"/>
          <p:cNvSpPr/>
          <p:nvPr/>
        </p:nvSpPr>
        <p:spPr>
          <a:xfrm>
            <a:off x="500034" y="1428736"/>
            <a:ext cx="2246128" cy="523220"/>
          </a:xfrm>
          <a:prstGeom prst="rect">
            <a:avLst/>
          </a:prstGeom>
        </p:spPr>
        <p:txBody>
          <a:bodyPr wrap="none">
            <a:spAutoFit/>
          </a:bodyPr>
          <a:lstStyle/>
          <a:p>
            <a:r>
              <a:rPr lang="zh-CN" altLang="en-US" sz="2800" b="1" dirty="0" smtClean="0">
                <a:solidFill>
                  <a:srgbClr val="002060"/>
                </a:solidFill>
                <a:latin typeface="Calibri" pitchFamily="34" charset="0"/>
              </a:rPr>
              <a:t>非压缩</a:t>
            </a:r>
            <a:r>
              <a:rPr lang="en-US" altLang="zh-CN" sz="2800" b="1" dirty="0" smtClean="0">
                <a:solidFill>
                  <a:srgbClr val="002060"/>
                </a:solidFill>
                <a:latin typeface="Calibri" pitchFamily="34" charset="0"/>
              </a:rPr>
              <a:t>BCD</a:t>
            </a:r>
            <a:r>
              <a:rPr lang="zh-CN" altLang="en-US" sz="2800" b="1" dirty="0" smtClean="0">
                <a:solidFill>
                  <a:srgbClr val="002060"/>
                </a:solidFill>
                <a:latin typeface="Calibri" pitchFamily="34" charset="0"/>
              </a:rPr>
              <a:t>数</a:t>
            </a:r>
            <a:endParaRPr lang="zh-CN" altLang="en-US" sz="2800" dirty="0">
              <a:solidFill>
                <a:srgbClr val="002060"/>
              </a:solidFill>
            </a:endParaRPr>
          </a:p>
        </p:txBody>
      </p:sp>
      <p:sp>
        <p:nvSpPr>
          <p:cNvPr id="7" name="TextBox 6"/>
          <p:cNvSpPr txBox="1"/>
          <p:nvPr/>
        </p:nvSpPr>
        <p:spPr>
          <a:xfrm>
            <a:off x="1142976" y="1977086"/>
            <a:ext cx="6000792" cy="523220"/>
          </a:xfrm>
          <a:prstGeom prst="rect">
            <a:avLst/>
          </a:prstGeom>
          <a:noFill/>
        </p:spPr>
        <p:txBody>
          <a:bodyPr wrap="square" rtlCol="0">
            <a:spAutoFit/>
          </a:bodyPr>
          <a:lstStyle/>
          <a:p>
            <a:r>
              <a:rPr lang="zh-CN" altLang="en-US" sz="2800" dirty="0" smtClean="0"/>
              <a:t>一个</a:t>
            </a:r>
            <a:r>
              <a:rPr lang="en-US" altLang="zh-CN" sz="2800" dirty="0" smtClean="0"/>
              <a:t>BCD</a:t>
            </a:r>
            <a:r>
              <a:rPr lang="zh-CN" altLang="en-US" sz="2800" dirty="0" smtClean="0"/>
              <a:t>数占一个</a:t>
            </a:r>
            <a:r>
              <a:rPr lang="en-US" altLang="zh-CN" sz="2800" dirty="0" smtClean="0"/>
              <a:t>Byte</a:t>
            </a:r>
            <a:r>
              <a:rPr lang="zh-CN" altLang="en-US" sz="2800" dirty="0" smtClean="0"/>
              <a:t>：例如：</a:t>
            </a:r>
            <a:r>
              <a:rPr lang="en-US" altLang="zh-CN" sz="2800" dirty="0" smtClean="0">
                <a:solidFill>
                  <a:srgbClr val="FF0000"/>
                </a:solidFill>
              </a:rPr>
              <a:t>05H</a:t>
            </a:r>
            <a:endParaRPr lang="zh-CN" altLang="en-US" sz="2800" dirty="0">
              <a:solidFill>
                <a:srgbClr val="FF0000"/>
              </a:solidFill>
            </a:endParaRPr>
          </a:p>
        </p:txBody>
      </p:sp>
      <p:grpSp>
        <p:nvGrpSpPr>
          <p:cNvPr id="17" name="组合 16"/>
          <p:cNvGrpSpPr/>
          <p:nvPr/>
        </p:nvGrpSpPr>
        <p:grpSpPr>
          <a:xfrm>
            <a:off x="2071702" y="2643186"/>
            <a:ext cx="4572000" cy="571500"/>
            <a:chOff x="2071702" y="2357430"/>
            <a:chExt cx="4572000" cy="571500"/>
          </a:xfrm>
        </p:grpSpPr>
        <p:sp>
          <p:nvSpPr>
            <p:cNvPr id="9" name="矩形 3"/>
            <p:cNvSpPr>
              <a:spLocks noChangeArrowheads="1"/>
            </p:cNvSpPr>
            <p:nvPr/>
          </p:nvSpPr>
          <p:spPr bwMode="auto">
            <a:xfrm>
              <a:off x="2071702" y="2357430"/>
              <a:ext cx="571500" cy="571500"/>
            </a:xfrm>
            <a:prstGeom prst="rect">
              <a:avLst/>
            </a:prstGeom>
            <a:noFill/>
            <a:ln w="9525" algn="ctr">
              <a:solidFill>
                <a:schemeClr val="tx1"/>
              </a:solidFill>
              <a:miter lim="800000"/>
              <a:headEnd/>
              <a:tailEnd/>
            </a:ln>
          </p:spPr>
          <p:txBody>
            <a:bodyPr wrap="none"/>
            <a:lstStyle/>
            <a:p>
              <a:pPr algn="ctr"/>
              <a:r>
                <a:rPr lang="en-US" altLang="zh-CN" sz="2800" dirty="0" smtClean="0"/>
                <a:t>X</a:t>
              </a:r>
              <a:endParaRPr lang="zh-CN" altLang="en-US" sz="2800" baseline="-25000" dirty="0"/>
            </a:p>
          </p:txBody>
        </p:sp>
        <p:sp>
          <p:nvSpPr>
            <p:cNvPr id="10" name="矩形 4"/>
            <p:cNvSpPr>
              <a:spLocks noChangeArrowheads="1"/>
            </p:cNvSpPr>
            <p:nvPr/>
          </p:nvSpPr>
          <p:spPr bwMode="auto">
            <a:xfrm>
              <a:off x="2643202" y="2357430"/>
              <a:ext cx="571500" cy="571500"/>
            </a:xfrm>
            <a:prstGeom prst="rect">
              <a:avLst/>
            </a:prstGeom>
            <a:noFill/>
            <a:ln w="9525" algn="ctr">
              <a:solidFill>
                <a:schemeClr val="tx1"/>
              </a:solidFill>
              <a:miter lim="800000"/>
              <a:headEnd/>
              <a:tailEnd/>
            </a:ln>
          </p:spPr>
          <p:txBody>
            <a:bodyPr wrap="none"/>
            <a:lstStyle/>
            <a:p>
              <a:pPr algn="ctr"/>
              <a:r>
                <a:rPr lang="en-US" altLang="zh-CN" sz="2800" dirty="0" smtClean="0"/>
                <a:t>X</a:t>
              </a:r>
              <a:endParaRPr lang="zh-CN" altLang="en-US" sz="2800" baseline="-25000" dirty="0" smtClean="0"/>
            </a:p>
            <a:p>
              <a:endParaRPr lang="zh-CN" altLang="en-US" dirty="0"/>
            </a:p>
          </p:txBody>
        </p:sp>
        <p:sp>
          <p:nvSpPr>
            <p:cNvPr id="11" name="矩形 5"/>
            <p:cNvSpPr>
              <a:spLocks noChangeArrowheads="1"/>
            </p:cNvSpPr>
            <p:nvPr/>
          </p:nvSpPr>
          <p:spPr bwMode="auto">
            <a:xfrm>
              <a:off x="3214702" y="2357430"/>
              <a:ext cx="571500" cy="571500"/>
            </a:xfrm>
            <a:prstGeom prst="rect">
              <a:avLst/>
            </a:prstGeom>
            <a:noFill/>
            <a:ln w="9525" algn="ctr">
              <a:solidFill>
                <a:schemeClr val="tx1"/>
              </a:solidFill>
              <a:miter lim="800000"/>
              <a:headEnd/>
              <a:tailEnd/>
            </a:ln>
          </p:spPr>
          <p:txBody>
            <a:bodyPr wrap="none"/>
            <a:lstStyle/>
            <a:p>
              <a:pPr algn="ctr"/>
              <a:r>
                <a:rPr lang="en-US" altLang="zh-CN" sz="2800" dirty="0" smtClean="0"/>
                <a:t>X</a:t>
              </a:r>
              <a:endParaRPr lang="zh-CN" altLang="en-US" sz="2800" baseline="-25000" dirty="0" smtClean="0"/>
            </a:p>
            <a:p>
              <a:endParaRPr lang="zh-CN" altLang="en-US" dirty="0"/>
            </a:p>
          </p:txBody>
        </p:sp>
        <p:sp>
          <p:nvSpPr>
            <p:cNvPr id="12" name="矩形 6"/>
            <p:cNvSpPr>
              <a:spLocks noChangeArrowheads="1"/>
            </p:cNvSpPr>
            <p:nvPr/>
          </p:nvSpPr>
          <p:spPr bwMode="auto">
            <a:xfrm>
              <a:off x="3786202" y="2357430"/>
              <a:ext cx="571500" cy="571500"/>
            </a:xfrm>
            <a:prstGeom prst="rect">
              <a:avLst/>
            </a:prstGeom>
            <a:noFill/>
            <a:ln w="9525" algn="ctr">
              <a:solidFill>
                <a:schemeClr val="tx1"/>
              </a:solidFill>
              <a:miter lim="800000"/>
              <a:headEnd/>
              <a:tailEnd/>
            </a:ln>
          </p:spPr>
          <p:txBody>
            <a:bodyPr wrap="none"/>
            <a:lstStyle/>
            <a:p>
              <a:pPr algn="ctr"/>
              <a:r>
                <a:rPr lang="en-US" altLang="zh-CN" sz="2800" dirty="0" smtClean="0"/>
                <a:t>X</a:t>
              </a:r>
              <a:endParaRPr lang="zh-CN" altLang="en-US" sz="2800" baseline="-25000" dirty="0" smtClean="0"/>
            </a:p>
            <a:p>
              <a:endParaRPr lang="zh-CN" altLang="en-US" dirty="0"/>
            </a:p>
          </p:txBody>
        </p:sp>
        <p:sp>
          <p:nvSpPr>
            <p:cNvPr id="13" name="矩形 7"/>
            <p:cNvSpPr>
              <a:spLocks noChangeArrowheads="1"/>
            </p:cNvSpPr>
            <p:nvPr/>
          </p:nvSpPr>
          <p:spPr bwMode="auto">
            <a:xfrm>
              <a:off x="4357702" y="2357430"/>
              <a:ext cx="571500" cy="571500"/>
            </a:xfrm>
            <a:prstGeom prst="rect">
              <a:avLst/>
            </a:prstGeom>
            <a:noFill/>
            <a:ln w="9525" algn="ctr">
              <a:solidFill>
                <a:schemeClr val="tx1"/>
              </a:solidFill>
              <a:miter lim="800000"/>
              <a:headEnd/>
              <a:tailEnd/>
            </a:ln>
          </p:spPr>
          <p:txBody>
            <a:bodyPr wrap="none"/>
            <a:lstStyle/>
            <a:p>
              <a:pPr algn="ctr"/>
              <a:r>
                <a:rPr lang="en-US" altLang="zh-CN" sz="2800" dirty="0" smtClean="0"/>
                <a:t>0</a:t>
              </a:r>
              <a:endParaRPr lang="zh-CN" altLang="en-US" sz="2800" baseline="-25000" dirty="0" smtClean="0"/>
            </a:p>
            <a:p>
              <a:endParaRPr lang="zh-CN" altLang="en-US" dirty="0"/>
            </a:p>
          </p:txBody>
        </p:sp>
        <p:sp>
          <p:nvSpPr>
            <p:cNvPr id="14" name="矩形 8"/>
            <p:cNvSpPr>
              <a:spLocks noChangeArrowheads="1"/>
            </p:cNvSpPr>
            <p:nvPr/>
          </p:nvSpPr>
          <p:spPr bwMode="auto">
            <a:xfrm>
              <a:off x="4929202" y="2357430"/>
              <a:ext cx="571500" cy="571500"/>
            </a:xfrm>
            <a:prstGeom prst="rect">
              <a:avLst/>
            </a:prstGeom>
            <a:noFill/>
            <a:ln w="9525" algn="ctr">
              <a:solidFill>
                <a:schemeClr val="tx1"/>
              </a:solidFill>
              <a:miter lim="800000"/>
              <a:headEnd/>
              <a:tailEnd/>
            </a:ln>
          </p:spPr>
          <p:txBody>
            <a:bodyPr wrap="none"/>
            <a:lstStyle/>
            <a:p>
              <a:pPr algn="ctr"/>
              <a:r>
                <a:rPr lang="en-US" altLang="zh-CN" sz="2800" dirty="0" smtClean="0"/>
                <a:t>1</a:t>
              </a:r>
              <a:endParaRPr lang="zh-CN" altLang="en-US" sz="2800" baseline="-25000" dirty="0" smtClean="0"/>
            </a:p>
            <a:p>
              <a:endParaRPr lang="zh-CN" altLang="en-US" dirty="0"/>
            </a:p>
          </p:txBody>
        </p:sp>
        <p:sp>
          <p:nvSpPr>
            <p:cNvPr id="15" name="矩形 9"/>
            <p:cNvSpPr>
              <a:spLocks noChangeArrowheads="1"/>
            </p:cNvSpPr>
            <p:nvPr/>
          </p:nvSpPr>
          <p:spPr bwMode="auto">
            <a:xfrm>
              <a:off x="5500702" y="2357430"/>
              <a:ext cx="571500" cy="571500"/>
            </a:xfrm>
            <a:prstGeom prst="rect">
              <a:avLst/>
            </a:prstGeom>
            <a:noFill/>
            <a:ln w="9525" algn="ctr">
              <a:solidFill>
                <a:schemeClr val="tx1"/>
              </a:solidFill>
              <a:miter lim="800000"/>
              <a:headEnd/>
              <a:tailEnd/>
            </a:ln>
          </p:spPr>
          <p:txBody>
            <a:bodyPr wrap="none"/>
            <a:lstStyle/>
            <a:p>
              <a:pPr algn="ctr"/>
              <a:r>
                <a:rPr lang="en-US" altLang="zh-CN" sz="2800" dirty="0" smtClean="0"/>
                <a:t>0</a:t>
              </a:r>
              <a:endParaRPr lang="zh-CN" altLang="en-US" sz="2800" baseline="-25000" dirty="0" smtClean="0"/>
            </a:p>
            <a:p>
              <a:endParaRPr lang="zh-CN" altLang="en-US" dirty="0"/>
            </a:p>
          </p:txBody>
        </p:sp>
        <p:sp>
          <p:nvSpPr>
            <p:cNvPr id="16" name="矩形 10"/>
            <p:cNvSpPr>
              <a:spLocks noChangeArrowheads="1"/>
            </p:cNvSpPr>
            <p:nvPr/>
          </p:nvSpPr>
          <p:spPr bwMode="auto">
            <a:xfrm>
              <a:off x="6072202" y="2357430"/>
              <a:ext cx="571500" cy="571500"/>
            </a:xfrm>
            <a:prstGeom prst="rect">
              <a:avLst/>
            </a:prstGeom>
            <a:noFill/>
            <a:ln w="9525" algn="ctr">
              <a:solidFill>
                <a:schemeClr val="tx1"/>
              </a:solidFill>
              <a:miter lim="800000"/>
              <a:headEnd/>
              <a:tailEnd/>
            </a:ln>
          </p:spPr>
          <p:txBody>
            <a:bodyPr wrap="none"/>
            <a:lstStyle/>
            <a:p>
              <a:pPr algn="ctr"/>
              <a:r>
                <a:rPr lang="en-US" altLang="zh-CN" sz="2800" dirty="0" smtClean="0"/>
                <a:t>1</a:t>
              </a:r>
              <a:endParaRPr lang="zh-CN" altLang="en-US" sz="2800" baseline="-25000" dirty="0" smtClean="0"/>
            </a:p>
            <a:p>
              <a:endParaRPr lang="zh-CN" altLang="en-US" dirty="0"/>
            </a:p>
          </p:txBody>
        </p:sp>
      </p:grpSp>
      <p:sp>
        <p:nvSpPr>
          <p:cNvPr id="18" name="矩形 17"/>
          <p:cNvSpPr/>
          <p:nvPr/>
        </p:nvSpPr>
        <p:spPr>
          <a:xfrm>
            <a:off x="500034" y="3643314"/>
            <a:ext cx="1885453" cy="523220"/>
          </a:xfrm>
          <a:prstGeom prst="rect">
            <a:avLst/>
          </a:prstGeom>
        </p:spPr>
        <p:txBody>
          <a:bodyPr wrap="none">
            <a:spAutoFit/>
          </a:bodyPr>
          <a:lstStyle/>
          <a:p>
            <a:r>
              <a:rPr lang="zh-CN" altLang="en-US" sz="2800" b="1" dirty="0" smtClean="0">
                <a:solidFill>
                  <a:srgbClr val="002060"/>
                </a:solidFill>
                <a:latin typeface="Calibri" pitchFamily="34" charset="0"/>
              </a:rPr>
              <a:t>压缩</a:t>
            </a:r>
            <a:r>
              <a:rPr lang="en-US" altLang="zh-CN" sz="2800" b="1" dirty="0" smtClean="0">
                <a:solidFill>
                  <a:srgbClr val="002060"/>
                </a:solidFill>
                <a:latin typeface="Calibri" pitchFamily="34" charset="0"/>
              </a:rPr>
              <a:t>BCD</a:t>
            </a:r>
            <a:r>
              <a:rPr lang="zh-CN" altLang="en-US" sz="2800" b="1" dirty="0" smtClean="0">
                <a:solidFill>
                  <a:srgbClr val="002060"/>
                </a:solidFill>
                <a:latin typeface="Calibri" pitchFamily="34" charset="0"/>
              </a:rPr>
              <a:t>数</a:t>
            </a:r>
            <a:endParaRPr lang="zh-CN" altLang="en-US" sz="2800" dirty="0">
              <a:solidFill>
                <a:srgbClr val="002060"/>
              </a:solidFill>
            </a:endParaRPr>
          </a:p>
        </p:txBody>
      </p:sp>
      <p:sp>
        <p:nvSpPr>
          <p:cNvPr id="19" name="TextBox 18"/>
          <p:cNvSpPr txBox="1"/>
          <p:nvPr/>
        </p:nvSpPr>
        <p:spPr>
          <a:xfrm>
            <a:off x="1142976" y="4191664"/>
            <a:ext cx="6000792" cy="523220"/>
          </a:xfrm>
          <a:prstGeom prst="rect">
            <a:avLst/>
          </a:prstGeom>
          <a:noFill/>
        </p:spPr>
        <p:txBody>
          <a:bodyPr wrap="square" rtlCol="0">
            <a:spAutoFit/>
          </a:bodyPr>
          <a:lstStyle/>
          <a:p>
            <a:r>
              <a:rPr lang="zh-CN" altLang="en-US" sz="2800" dirty="0" smtClean="0"/>
              <a:t>两个</a:t>
            </a:r>
            <a:r>
              <a:rPr lang="en-US" altLang="zh-CN" sz="2800" dirty="0" smtClean="0"/>
              <a:t>BCD</a:t>
            </a:r>
            <a:r>
              <a:rPr lang="zh-CN" altLang="en-US" sz="2800" dirty="0" smtClean="0"/>
              <a:t>数占一个</a:t>
            </a:r>
            <a:r>
              <a:rPr lang="en-US" altLang="zh-CN" sz="2800" dirty="0" smtClean="0"/>
              <a:t>Byte</a:t>
            </a:r>
            <a:r>
              <a:rPr lang="zh-CN" altLang="en-US" sz="2800" dirty="0" smtClean="0"/>
              <a:t>：例如：</a:t>
            </a:r>
            <a:r>
              <a:rPr lang="en-US" altLang="zh-CN" sz="2800" dirty="0" smtClean="0">
                <a:solidFill>
                  <a:srgbClr val="FF0000"/>
                </a:solidFill>
              </a:rPr>
              <a:t>25H</a:t>
            </a:r>
            <a:endParaRPr lang="zh-CN" altLang="en-US" sz="2800" dirty="0">
              <a:solidFill>
                <a:srgbClr val="FF0000"/>
              </a:solidFill>
            </a:endParaRPr>
          </a:p>
        </p:txBody>
      </p:sp>
      <p:grpSp>
        <p:nvGrpSpPr>
          <p:cNvPr id="20" name="组合 19"/>
          <p:cNvGrpSpPr/>
          <p:nvPr/>
        </p:nvGrpSpPr>
        <p:grpSpPr>
          <a:xfrm>
            <a:off x="2071702" y="4857764"/>
            <a:ext cx="4572000" cy="571500"/>
            <a:chOff x="2071702" y="2357430"/>
            <a:chExt cx="4572000" cy="571500"/>
          </a:xfrm>
        </p:grpSpPr>
        <p:sp>
          <p:nvSpPr>
            <p:cNvPr id="21" name="矩形 3"/>
            <p:cNvSpPr>
              <a:spLocks noChangeArrowheads="1"/>
            </p:cNvSpPr>
            <p:nvPr/>
          </p:nvSpPr>
          <p:spPr bwMode="auto">
            <a:xfrm>
              <a:off x="2071702" y="2357430"/>
              <a:ext cx="571500" cy="571500"/>
            </a:xfrm>
            <a:prstGeom prst="rect">
              <a:avLst/>
            </a:prstGeom>
            <a:noFill/>
            <a:ln w="9525" algn="ctr">
              <a:solidFill>
                <a:schemeClr val="tx1"/>
              </a:solidFill>
              <a:miter lim="800000"/>
              <a:headEnd/>
              <a:tailEnd/>
            </a:ln>
          </p:spPr>
          <p:txBody>
            <a:bodyPr wrap="none"/>
            <a:lstStyle/>
            <a:p>
              <a:pPr algn="ctr"/>
              <a:r>
                <a:rPr lang="en-US" altLang="zh-CN" sz="2800" dirty="0" smtClean="0"/>
                <a:t>0</a:t>
              </a:r>
              <a:endParaRPr lang="zh-CN" altLang="en-US" sz="2800" baseline="-25000" dirty="0"/>
            </a:p>
          </p:txBody>
        </p:sp>
        <p:sp>
          <p:nvSpPr>
            <p:cNvPr id="22" name="矩形 4"/>
            <p:cNvSpPr>
              <a:spLocks noChangeArrowheads="1"/>
            </p:cNvSpPr>
            <p:nvPr/>
          </p:nvSpPr>
          <p:spPr bwMode="auto">
            <a:xfrm>
              <a:off x="2643202" y="2357430"/>
              <a:ext cx="571500" cy="571500"/>
            </a:xfrm>
            <a:prstGeom prst="rect">
              <a:avLst/>
            </a:prstGeom>
            <a:noFill/>
            <a:ln w="9525" algn="ctr">
              <a:solidFill>
                <a:schemeClr val="tx1"/>
              </a:solidFill>
              <a:miter lim="800000"/>
              <a:headEnd/>
              <a:tailEnd/>
            </a:ln>
          </p:spPr>
          <p:txBody>
            <a:bodyPr wrap="none"/>
            <a:lstStyle/>
            <a:p>
              <a:pPr algn="ctr"/>
              <a:r>
                <a:rPr lang="en-US" altLang="zh-CN" sz="2800" dirty="0" smtClean="0"/>
                <a:t>0</a:t>
              </a:r>
              <a:endParaRPr lang="zh-CN" altLang="en-US" sz="2800" baseline="-25000" dirty="0" smtClean="0"/>
            </a:p>
            <a:p>
              <a:endParaRPr lang="zh-CN" altLang="en-US" dirty="0"/>
            </a:p>
          </p:txBody>
        </p:sp>
        <p:sp>
          <p:nvSpPr>
            <p:cNvPr id="23" name="矩形 5"/>
            <p:cNvSpPr>
              <a:spLocks noChangeArrowheads="1"/>
            </p:cNvSpPr>
            <p:nvPr/>
          </p:nvSpPr>
          <p:spPr bwMode="auto">
            <a:xfrm>
              <a:off x="3214702" y="2357430"/>
              <a:ext cx="571500" cy="571500"/>
            </a:xfrm>
            <a:prstGeom prst="rect">
              <a:avLst/>
            </a:prstGeom>
            <a:noFill/>
            <a:ln w="9525" algn="ctr">
              <a:solidFill>
                <a:schemeClr val="tx1"/>
              </a:solidFill>
              <a:miter lim="800000"/>
              <a:headEnd/>
              <a:tailEnd/>
            </a:ln>
          </p:spPr>
          <p:txBody>
            <a:bodyPr wrap="none"/>
            <a:lstStyle/>
            <a:p>
              <a:pPr algn="ctr"/>
              <a:r>
                <a:rPr lang="en-US" altLang="zh-CN" sz="2800" dirty="0" smtClean="0"/>
                <a:t>1</a:t>
              </a:r>
              <a:endParaRPr lang="zh-CN" altLang="en-US" sz="2800" baseline="-25000" dirty="0" smtClean="0"/>
            </a:p>
            <a:p>
              <a:endParaRPr lang="zh-CN" altLang="en-US" dirty="0"/>
            </a:p>
          </p:txBody>
        </p:sp>
        <p:sp>
          <p:nvSpPr>
            <p:cNvPr id="24" name="矩形 6"/>
            <p:cNvSpPr>
              <a:spLocks noChangeArrowheads="1"/>
            </p:cNvSpPr>
            <p:nvPr/>
          </p:nvSpPr>
          <p:spPr bwMode="auto">
            <a:xfrm>
              <a:off x="3786202" y="2357430"/>
              <a:ext cx="571500" cy="571500"/>
            </a:xfrm>
            <a:prstGeom prst="rect">
              <a:avLst/>
            </a:prstGeom>
            <a:noFill/>
            <a:ln w="9525" algn="ctr">
              <a:solidFill>
                <a:schemeClr val="tx1"/>
              </a:solidFill>
              <a:miter lim="800000"/>
              <a:headEnd/>
              <a:tailEnd/>
            </a:ln>
          </p:spPr>
          <p:txBody>
            <a:bodyPr wrap="none"/>
            <a:lstStyle/>
            <a:p>
              <a:pPr algn="ctr"/>
              <a:r>
                <a:rPr lang="en-US" altLang="zh-CN" sz="2800" dirty="0" smtClean="0"/>
                <a:t>0</a:t>
              </a:r>
              <a:endParaRPr lang="zh-CN" altLang="en-US" sz="2800" baseline="-25000" dirty="0" smtClean="0"/>
            </a:p>
            <a:p>
              <a:endParaRPr lang="zh-CN" altLang="en-US" dirty="0"/>
            </a:p>
          </p:txBody>
        </p:sp>
        <p:sp>
          <p:nvSpPr>
            <p:cNvPr id="25" name="矩形 7"/>
            <p:cNvSpPr>
              <a:spLocks noChangeArrowheads="1"/>
            </p:cNvSpPr>
            <p:nvPr/>
          </p:nvSpPr>
          <p:spPr bwMode="auto">
            <a:xfrm>
              <a:off x="4357702" y="2357430"/>
              <a:ext cx="571500" cy="571500"/>
            </a:xfrm>
            <a:prstGeom prst="rect">
              <a:avLst/>
            </a:prstGeom>
            <a:noFill/>
            <a:ln w="9525" algn="ctr">
              <a:solidFill>
                <a:schemeClr val="tx1"/>
              </a:solidFill>
              <a:miter lim="800000"/>
              <a:headEnd/>
              <a:tailEnd/>
            </a:ln>
          </p:spPr>
          <p:txBody>
            <a:bodyPr wrap="none"/>
            <a:lstStyle/>
            <a:p>
              <a:pPr algn="ctr"/>
              <a:r>
                <a:rPr lang="en-US" altLang="zh-CN" sz="2800" dirty="0" smtClean="0"/>
                <a:t>0</a:t>
              </a:r>
              <a:endParaRPr lang="zh-CN" altLang="en-US" sz="2800" baseline="-25000" dirty="0" smtClean="0"/>
            </a:p>
            <a:p>
              <a:endParaRPr lang="zh-CN" altLang="en-US" dirty="0"/>
            </a:p>
          </p:txBody>
        </p:sp>
        <p:sp>
          <p:nvSpPr>
            <p:cNvPr id="26" name="矩形 8"/>
            <p:cNvSpPr>
              <a:spLocks noChangeArrowheads="1"/>
            </p:cNvSpPr>
            <p:nvPr/>
          </p:nvSpPr>
          <p:spPr bwMode="auto">
            <a:xfrm>
              <a:off x="4929202" y="2357430"/>
              <a:ext cx="571500" cy="571500"/>
            </a:xfrm>
            <a:prstGeom prst="rect">
              <a:avLst/>
            </a:prstGeom>
            <a:noFill/>
            <a:ln w="9525" algn="ctr">
              <a:solidFill>
                <a:schemeClr val="tx1"/>
              </a:solidFill>
              <a:miter lim="800000"/>
              <a:headEnd/>
              <a:tailEnd/>
            </a:ln>
          </p:spPr>
          <p:txBody>
            <a:bodyPr wrap="none"/>
            <a:lstStyle/>
            <a:p>
              <a:pPr algn="ctr"/>
              <a:r>
                <a:rPr lang="en-US" altLang="zh-CN" sz="2800" dirty="0" smtClean="0"/>
                <a:t>1</a:t>
              </a:r>
              <a:endParaRPr lang="zh-CN" altLang="en-US" sz="2800" baseline="-25000" dirty="0" smtClean="0"/>
            </a:p>
            <a:p>
              <a:endParaRPr lang="zh-CN" altLang="en-US" dirty="0"/>
            </a:p>
          </p:txBody>
        </p:sp>
        <p:sp>
          <p:nvSpPr>
            <p:cNvPr id="27" name="矩形 9"/>
            <p:cNvSpPr>
              <a:spLocks noChangeArrowheads="1"/>
            </p:cNvSpPr>
            <p:nvPr/>
          </p:nvSpPr>
          <p:spPr bwMode="auto">
            <a:xfrm>
              <a:off x="5500702" y="2357430"/>
              <a:ext cx="571500" cy="571500"/>
            </a:xfrm>
            <a:prstGeom prst="rect">
              <a:avLst/>
            </a:prstGeom>
            <a:noFill/>
            <a:ln w="9525" algn="ctr">
              <a:solidFill>
                <a:schemeClr val="tx1"/>
              </a:solidFill>
              <a:miter lim="800000"/>
              <a:headEnd/>
              <a:tailEnd/>
            </a:ln>
          </p:spPr>
          <p:txBody>
            <a:bodyPr wrap="none"/>
            <a:lstStyle/>
            <a:p>
              <a:pPr algn="ctr"/>
              <a:r>
                <a:rPr lang="en-US" altLang="zh-CN" sz="2800" dirty="0" smtClean="0"/>
                <a:t>0</a:t>
              </a:r>
              <a:endParaRPr lang="zh-CN" altLang="en-US" sz="2800" baseline="-25000" dirty="0" smtClean="0"/>
            </a:p>
            <a:p>
              <a:endParaRPr lang="zh-CN" altLang="en-US" dirty="0"/>
            </a:p>
          </p:txBody>
        </p:sp>
        <p:sp>
          <p:nvSpPr>
            <p:cNvPr id="28" name="矩形 10"/>
            <p:cNvSpPr>
              <a:spLocks noChangeArrowheads="1"/>
            </p:cNvSpPr>
            <p:nvPr/>
          </p:nvSpPr>
          <p:spPr bwMode="auto">
            <a:xfrm>
              <a:off x="6072202" y="2357430"/>
              <a:ext cx="571500" cy="571500"/>
            </a:xfrm>
            <a:prstGeom prst="rect">
              <a:avLst/>
            </a:prstGeom>
            <a:noFill/>
            <a:ln w="9525" algn="ctr">
              <a:solidFill>
                <a:schemeClr val="tx1"/>
              </a:solidFill>
              <a:miter lim="800000"/>
              <a:headEnd/>
              <a:tailEnd/>
            </a:ln>
          </p:spPr>
          <p:txBody>
            <a:bodyPr wrap="none"/>
            <a:lstStyle/>
            <a:p>
              <a:pPr algn="ctr"/>
              <a:r>
                <a:rPr lang="en-US" altLang="zh-CN" sz="2800" dirty="0" smtClean="0"/>
                <a:t>1</a:t>
              </a:r>
              <a:endParaRPr lang="zh-CN" altLang="en-US" sz="2800" baseline="-25000" dirty="0" smtClean="0"/>
            </a:p>
            <a:p>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heckerboard(across)">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checkerboard(across)">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ox(in)">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18" grpId="0"/>
      <p:bldP spid="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14876" y="71414"/>
            <a:ext cx="2638864" cy="461665"/>
          </a:xfrm>
          <a:prstGeom prst="rect">
            <a:avLst/>
          </a:prstGeom>
        </p:spPr>
        <p:txBody>
          <a:bodyPr wrap="none">
            <a:spAutoFit/>
          </a:bodyPr>
          <a:lstStyle/>
          <a:p>
            <a:r>
              <a:rPr lang="en-US" altLang="zh-CN" sz="2400" b="1" dirty="0" smtClean="0">
                <a:solidFill>
                  <a:srgbClr val="FF0000"/>
                </a:solidFill>
                <a:cs typeface="Times New Roman" pitchFamily="18" charset="0"/>
              </a:rPr>
              <a:t>2.6  </a:t>
            </a:r>
            <a:r>
              <a:rPr lang="zh-CN" altLang="en-US" sz="2400" b="1" dirty="0" smtClean="0">
                <a:solidFill>
                  <a:srgbClr val="FF0000"/>
                </a:solidFill>
                <a:cs typeface="Times New Roman" pitchFamily="18" charset="0"/>
              </a:rPr>
              <a:t>浮点运算方法</a:t>
            </a:r>
          </a:p>
        </p:txBody>
      </p:sp>
      <p:sp>
        <p:nvSpPr>
          <p:cNvPr id="3" name="矩形 2"/>
          <p:cNvSpPr/>
          <p:nvPr/>
        </p:nvSpPr>
        <p:spPr>
          <a:xfrm>
            <a:off x="500034" y="642918"/>
            <a:ext cx="3009157" cy="523220"/>
          </a:xfrm>
          <a:prstGeom prst="rect">
            <a:avLst/>
          </a:prstGeom>
        </p:spPr>
        <p:txBody>
          <a:bodyPr wrap="none">
            <a:spAutoFit/>
          </a:bodyPr>
          <a:lstStyle/>
          <a:p>
            <a:r>
              <a:rPr lang="en-US" altLang="zh-CN" sz="2800" b="1" dirty="0" smtClean="0">
                <a:solidFill>
                  <a:srgbClr val="151B93"/>
                </a:solidFill>
              </a:rPr>
              <a:t>2.</a:t>
            </a:r>
            <a:r>
              <a:rPr lang="zh-CN" altLang="en-US" sz="2800" b="1" dirty="0" smtClean="0">
                <a:solidFill>
                  <a:srgbClr val="151B93"/>
                </a:solidFill>
              </a:rPr>
              <a:t>浮点乘除法运算</a:t>
            </a:r>
          </a:p>
        </p:txBody>
      </p:sp>
      <p:sp>
        <p:nvSpPr>
          <p:cNvPr id="4" name="Rectangle 3"/>
          <p:cNvSpPr txBox="1">
            <a:spLocks noChangeArrowheads="1"/>
          </p:cNvSpPr>
          <p:nvPr/>
        </p:nvSpPr>
        <p:spPr>
          <a:xfrm>
            <a:off x="457200" y="1374792"/>
            <a:ext cx="8229600" cy="4411662"/>
          </a:xfrm>
          <a:prstGeom prst="rect">
            <a:avLst/>
          </a:prstGeom>
        </p:spPr>
        <p:txBody>
          <a:bodyPr/>
          <a:lstStyle/>
          <a:p>
            <a:pPr marL="571500" marR="0" lvl="0" indent="-571500" algn="l" defTabSz="914400" rtl="0" eaLnBrk="1" fontAlgn="base" latinLnBrk="0" hangingPunct="1">
              <a:lnSpc>
                <a:spcPct val="100000"/>
              </a:lnSpc>
              <a:spcBef>
                <a:spcPct val="20000"/>
              </a:spcBef>
              <a:spcAft>
                <a:spcPct val="0"/>
              </a:spcAft>
              <a:buClrTx/>
              <a:buSzTx/>
              <a:buFont typeface="Arial" charset="0"/>
              <a:buChar char="•"/>
              <a:tabLst/>
              <a:defRPr/>
            </a:pPr>
            <a:r>
              <a:rPr kumimoji="0" lang="zh-CN" altLang="en-US" sz="2600" b="1" i="0" u="none" strike="noStrike" kern="1200" cap="none" spc="0" normalizeH="0" baseline="0" noProof="0" dirty="0" smtClean="0">
                <a:ln>
                  <a:noFill/>
                </a:ln>
                <a:solidFill>
                  <a:schemeClr val="tx1"/>
                </a:solidFill>
                <a:effectLst/>
                <a:uLnTx/>
                <a:uFillTx/>
                <a:latin typeface="宋体" charset="-122"/>
                <a:ea typeface="+mn-ea"/>
                <a:cs typeface="+mn-cs"/>
              </a:rPr>
              <a:t>设有两个浮点数ｘ和ｙ：</a:t>
            </a:r>
            <a:r>
              <a:rPr kumimoji="0" lang="zh-CN" altLang="en-US" sz="2600" b="1" i="0" u="none" strike="noStrike" kern="1200" cap="none" spc="0" normalizeH="0" baseline="0" noProof="0" dirty="0" smtClean="0">
                <a:ln>
                  <a:noFill/>
                </a:ln>
                <a:solidFill>
                  <a:schemeClr val="tx1"/>
                </a:solidFill>
                <a:effectLst/>
                <a:uLnTx/>
                <a:uFillTx/>
                <a:latin typeface="宋体" charset="-122"/>
                <a:ea typeface="+mn-ea"/>
                <a:cs typeface="Times New Roman" pitchFamily="18" charset="0"/>
              </a:rPr>
              <a:t/>
            </a:r>
            <a:br>
              <a:rPr kumimoji="0" lang="zh-CN" altLang="en-US" sz="2600" b="1" i="0" u="none" strike="noStrike" kern="1200" cap="none" spc="0" normalizeH="0" baseline="0" noProof="0" dirty="0" smtClean="0">
                <a:ln>
                  <a:noFill/>
                </a:ln>
                <a:solidFill>
                  <a:schemeClr val="tx1"/>
                </a:solidFill>
                <a:effectLst/>
                <a:uLnTx/>
                <a:uFillTx/>
                <a:latin typeface="宋体" charset="-122"/>
                <a:ea typeface="+mn-ea"/>
                <a:cs typeface="Times New Roman" pitchFamily="18" charset="0"/>
              </a:rPr>
            </a:br>
            <a:r>
              <a:rPr kumimoji="0" lang="zh-CN" altLang="en-US" sz="2600" b="1" i="0" u="none" strike="noStrike" kern="1200" cap="none" spc="0" normalizeH="0" baseline="0" noProof="0" dirty="0" smtClean="0">
                <a:ln>
                  <a:noFill/>
                </a:ln>
                <a:solidFill>
                  <a:schemeClr val="tx1"/>
                </a:solidFill>
                <a:effectLst/>
                <a:uLnTx/>
                <a:uFillTx/>
                <a:latin typeface="宋体" charset="-122"/>
                <a:ea typeface="+mn-ea"/>
                <a:cs typeface="+mn-cs"/>
              </a:rPr>
              <a:t>　ｘ＝</a:t>
            </a:r>
            <a:r>
              <a:rPr kumimoji="0" lang="en-US" altLang="zh-CN" sz="2600" b="1" i="0" u="none" strike="noStrike" kern="1200" cap="none" spc="0" normalizeH="0" baseline="0" noProof="0" dirty="0" smtClean="0">
                <a:ln>
                  <a:noFill/>
                </a:ln>
                <a:solidFill>
                  <a:schemeClr val="tx1"/>
                </a:solidFill>
                <a:effectLst/>
                <a:uLnTx/>
                <a:uFillTx/>
                <a:latin typeface="宋体" charset="-122"/>
                <a:ea typeface="+mn-ea"/>
                <a:cs typeface="Times New Roman" pitchFamily="18" charset="0"/>
              </a:rPr>
              <a:t>2</a:t>
            </a:r>
            <a:r>
              <a:rPr kumimoji="0" lang="en-US" altLang="zh-CN" sz="2600" b="1" i="0" u="none" strike="noStrike" kern="1200" cap="none" spc="0" normalizeH="0" baseline="30000" noProof="0" dirty="0" smtClean="0">
                <a:ln>
                  <a:noFill/>
                </a:ln>
                <a:solidFill>
                  <a:schemeClr val="tx1"/>
                </a:solidFill>
                <a:effectLst/>
                <a:uLnTx/>
                <a:uFillTx/>
                <a:latin typeface="宋体" charset="-122"/>
                <a:ea typeface="+mn-ea"/>
                <a:cs typeface="Times New Roman" pitchFamily="18" charset="0"/>
              </a:rPr>
              <a:t>E</a:t>
            </a:r>
            <a:r>
              <a:rPr kumimoji="0" lang="zh-CN" altLang="en-US" sz="2600" b="1" i="0" u="none" strike="noStrike" kern="1200" cap="none" spc="0" normalizeH="0" baseline="30000" noProof="0" dirty="0" smtClean="0">
                <a:ln>
                  <a:noFill/>
                </a:ln>
                <a:solidFill>
                  <a:schemeClr val="tx1"/>
                </a:solidFill>
                <a:effectLst/>
                <a:uLnTx/>
                <a:uFillTx/>
                <a:latin typeface="宋体" charset="-122"/>
                <a:ea typeface="+mn-ea"/>
                <a:cs typeface="+mn-cs"/>
              </a:rPr>
              <a:t>ｘ</a:t>
            </a:r>
            <a:r>
              <a:rPr kumimoji="0" lang="en-US" altLang="zh-CN" sz="2600" b="1" i="0" u="none" strike="noStrike" kern="1200" cap="none" spc="0" normalizeH="0" baseline="0" noProof="0" dirty="0" smtClean="0">
                <a:ln>
                  <a:noFill/>
                </a:ln>
                <a:solidFill>
                  <a:schemeClr val="tx1"/>
                </a:solidFill>
                <a:effectLst/>
                <a:uLnTx/>
                <a:uFillTx/>
                <a:latin typeface="+mn-lt"/>
                <a:ea typeface="+mn-ea"/>
                <a:cs typeface="Times New Roman" pitchFamily="18" charset="0"/>
              </a:rPr>
              <a:t>·</a:t>
            </a:r>
            <a:r>
              <a:rPr kumimoji="0" lang="en-US" altLang="zh-CN" sz="2600" b="1" i="0" u="none" strike="noStrike" kern="1200" cap="none" spc="0" normalizeH="0" baseline="0" noProof="0" dirty="0" smtClean="0">
                <a:ln>
                  <a:noFill/>
                </a:ln>
                <a:solidFill>
                  <a:schemeClr val="tx1"/>
                </a:solidFill>
                <a:effectLst/>
                <a:uLnTx/>
                <a:uFillTx/>
                <a:latin typeface="宋体" charset="-122"/>
                <a:ea typeface="+mn-ea"/>
                <a:cs typeface="Times New Roman" pitchFamily="18" charset="0"/>
              </a:rPr>
              <a:t>M</a:t>
            </a:r>
            <a:r>
              <a:rPr kumimoji="0" lang="zh-CN" altLang="en-US" sz="2600" b="1" i="0" u="none" strike="noStrike" kern="1200" cap="none" spc="0" normalizeH="0" baseline="-30000" noProof="0" dirty="0" smtClean="0">
                <a:ln>
                  <a:noFill/>
                </a:ln>
                <a:solidFill>
                  <a:schemeClr val="tx1"/>
                </a:solidFill>
                <a:effectLst/>
                <a:uLnTx/>
                <a:uFillTx/>
                <a:latin typeface="宋体" charset="-122"/>
                <a:ea typeface="+mn-ea"/>
                <a:cs typeface="+mn-cs"/>
              </a:rPr>
              <a:t>ｘ</a:t>
            </a:r>
            <a:r>
              <a:rPr kumimoji="0" lang="zh-CN" altLang="en-US" sz="2600" b="1" i="0" u="none" strike="noStrike" kern="1200" cap="none" spc="0" normalizeH="0" baseline="0" noProof="0" dirty="0" smtClean="0">
                <a:ln>
                  <a:noFill/>
                </a:ln>
                <a:solidFill>
                  <a:schemeClr val="tx1"/>
                </a:solidFill>
                <a:effectLst/>
                <a:uLnTx/>
                <a:uFillTx/>
                <a:latin typeface="宋体" charset="-122"/>
                <a:ea typeface="+mn-ea"/>
                <a:cs typeface="Times New Roman" pitchFamily="18" charset="0"/>
              </a:rPr>
              <a:t/>
            </a:r>
            <a:br>
              <a:rPr kumimoji="0" lang="zh-CN" altLang="en-US" sz="2600" b="1" i="0" u="none" strike="noStrike" kern="1200" cap="none" spc="0" normalizeH="0" baseline="0" noProof="0" dirty="0" smtClean="0">
                <a:ln>
                  <a:noFill/>
                </a:ln>
                <a:solidFill>
                  <a:schemeClr val="tx1"/>
                </a:solidFill>
                <a:effectLst/>
                <a:uLnTx/>
                <a:uFillTx/>
                <a:latin typeface="宋体" charset="-122"/>
                <a:ea typeface="+mn-ea"/>
                <a:cs typeface="Times New Roman" pitchFamily="18" charset="0"/>
              </a:rPr>
            </a:br>
            <a:r>
              <a:rPr kumimoji="0" lang="zh-CN" altLang="en-US" sz="2600" b="1" i="0" u="none" strike="noStrike" kern="1200" cap="none" spc="0" normalizeH="0" baseline="0" noProof="0" dirty="0" smtClean="0">
                <a:ln>
                  <a:noFill/>
                </a:ln>
                <a:solidFill>
                  <a:schemeClr val="tx1"/>
                </a:solidFill>
                <a:effectLst/>
                <a:uLnTx/>
                <a:uFillTx/>
                <a:latin typeface="宋体" charset="-122"/>
                <a:ea typeface="+mn-ea"/>
                <a:cs typeface="+mn-cs"/>
              </a:rPr>
              <a:t>　ｙ＝</a:t>
            </a:r>
            <a:r>
              <a:rPr kumimoji="0" lang="en-US" altLang="zh-CN" sz="2600" b="1" i="0" u="none" strike="noStrike" kern="1200" cap="none" spc="0" normalizeH="0" baseline="0" noProof="0" dirty="0" smtClean="0">
                <a:ln>
                  <a:noFill/>
                </a:ln>
                <a:solidFill>
                  <a:schemeClr val="tx1"/>
                </a:solidFill>
                <a:effectLst/>
                <a:uLnTx/>
                <a:uFillTx/>
                <a:latin typeface="宋体" charset="-122"/>
                <a:ea typeface="+mn-ea"/>
                <a:cs typeface="Times New Roman" pitchFamily="18" charset="0"/>
              </a:rPr>
              <a:t>2</a:t>
            </a:r>
            <a:r>
              <a:rPr kumimoji="0" lang="en-US" altLang="zh-CN" sz="2600" b="1" i="0" u="none" strike="noStrike" kern="1200" cap="none" spc="0" normalizeH="0" baseline="30000" noProof="0" dirty="0" smtClean="0">
                <a:ln>
                  <a:noFill/>
                </a:ln>
                <a:solidFill>
                  <a:schemeClr val="tx1"/>
                </a:solidFill>
                <a:effectLst/>
                <a:uLnTx/>
                <a:uFillTx/>
                <a:latin typeface="宋体" charset="-122"/>
                <a:ea typeface="+mn-ea"/>
                <a:cs typeface="Times New Roman" pitchFamily="18" charset="0"/>
              </a:rPr>
              <a:t>E</a:t>
            </a:r>
            <a:r>
              <a:rPr kumimoji="0" lang="zh-CN" altLang="en-US" sz="2600" b="1" i="0" u="none" strike="noStrike" kern="1200" cap="none" spc="0" normalizeH="0" baseline="30000" noProof="0" dirty="0" smtClean="0">
                <a:ln>
                  <a:noFill/>
                </a:ln>
                <a:solidFill>
                  <a:schemeClr val="tx1"/>
                </a:solidFill>
                <a:effectLst/>
                <a:uLnTx/>
                <a:uFillTx/>
                <a:latin typeface="宋体" charset="-122"/>
                <a:ea typeface="+mn-ea"/>
                <a:cs typeface="+mn-cs"/>
              </a:rPr>
              <a:t>ｙ</a:t>
            </a:r>
            <a:r>
              <a:rPr kumimoji="0" lang="en-US" altLang="zh-CN" sz="2600" b="1" i="0" u="none" strike="noStrike" kern="1200" cap="none" spc="0" normalizeH="0" baseline="0" noProof="0" dirty="0" smtClean="0">
                <a:ln>
                  <a:noFill/>
                </a:ln>
                <a:solidFill>
                  <a:schemeClr val="tx1"/>
                </a:solidFill>
                <a:effectLst/>
                <a:uLnTx/>
                <a:uFillTx/>
                <a:latin typeface="+mn-lt"/>
                <a:ea typeface="+mn-ea"/>
                <a:cs typeface="Times New Roman" pitchFamily="18" charset="0"/>
              </a:rPr>
              <a:t>·</a:t>
            </a:r>
            <a:r>
              <a:rPr kumimoji="0" lang="en-US" altLang="zh-CN" sz="2600" b="1" i="0" u="none" strike="noStrike" kern="1200" cap="none" spc="0" normalizeH="0" baseline="0" noProof="0" dirty="0" smtClean="0">
                <a:ln>
                  <a:noFill/>
                </a:ln>
                <a:solidFill>
                  <a:schemeClr val="tx1"/>
                </a:solidFill>
                <a:effectLst/>
                <a:uLnTx/>
                <a:uFillTx/>
                <a:latin typeface="宋体" charset="-122"/>
                <a:ea typeface="+mn-ea"/>
                <a:cs typeface="Times New Roman" pitchFamily="18" charset="0"/>
              </a:rPr>
              <a:t>M</a:t>
            </a:r>
            <a:r>
              <a:rPr kumimoji="0" lang="zh-CN" altLang="en-US" sz="2600" b="1" i="0" u="none" strike="noStrike" kern="1200" cap="none" spc="0" normalizeH="0" baseline="-30000" noProof="0" dirty="0" smtClean="0">
                <a:ln>
                  <a:noFill/>
                </a:ln>
                <a:solidFill>
                  <a:schemeClr val="tx1"/>
                </a:solidFill>
                <a:effectLst/>
                <a:uLnTx/>
                <a:uFillTx/>
                <a:latin typeface="宋体" charset="-122"/>
                <a:ea typeface="+mn-ea"/>
                <a:cs typeface="+mn-cs"/>
              </a:rPr>
              <a:t>ｙ</a:t>
            </a:r>
            <a:endParaRPr kumimoji="0" lang="zh-CN" altLang="en-US" sz="2600" b="1" i="0" u="none" strike="noStrike" kern="1200" cap="none" spc="0" normalizeH="0" baseline="0" noProof="0" dirty="0" smtClean="0">
              <a:ln>
                <a:noFill/>
              </a:ln>
              <a:solidFill>
                <a:schemeClr val="tx1"/>
              </a:solidFill>
              <a:effectLst/>
              <a:uLnTx/>
              <a:uFillTx/>
              <a:latin typeface="宋体" charset="-122"/>
              <a:ea typeface="+mn-ea"/>
              <a:cs typeface="Times New Roman" pitchFamily="18" charset="0"/>
            </a:endParaRPr>
          </a:p>
          <a:p>
            <a:pPr marL="571500" marR="0" lvl="0" indent="-571500" algn="l" defTabSz="914400" rtl="0" eaLnBrk="1" fontAlgn="base" latinLnBrk="0" hangingPunct="1">
              <a:lnSpc>
                <a:spcPct val="100000"/>
              </a:lnSpc>
              <a:spcBef>
                <a:spcPct val="20000"/>
              </a:spcBef>
              <a:spcAft>
                <a:spcPct val="0"/>
              </a:spcAft>
              <a:buClrTx/>
              <a:buSzTx/>
              <a:buFont typeface="Arial" charset="0"/>
              <a:buChar char="•"/>
              <a:tabLst/>
              <a:defRPr/>
            </a:pPr>
            <a:r>
              <a:rPr kumimoji="0" lang="zh-CN" altLang="en-US" sz="2600" b="1" i="0" u="none" strike="noStrike" kern="1200" cap="none" spc="0" normalizeH="0" baseline="0" noProof="0" dirty="0" smtClean="0">
                <a:ln>
                  <a:noFill/>
                </a:ln>
                <a:solidFill>
                  <a:schemeClr val="tx1"/>
                </a:solidFill>
                <a:effectLst/>
                <a:uLnTx/>
                <a:uFillTx/>
                <a:latin typeface="宋体" charset="-122"/>
                <a:ea typeface="+mn-ea"/>
                <a:cs typeface="+mn-cs"/>
              </a:rPr>
              <a:t>ｘ</a:t>
            </a:r>
            <a:r>
              <a:rPr kumimoji="0" lang="en-US" altLang="zh-CN" sz="2600" b="1" i="0" u="none" strike="noStrike" kern="1200" cap="none" spc="0" normalizeH="0" baseline="0" noProof="0" dirty="0" smtClean="0">
                <a:ln>
                  <a:noFill/>
                </a:ln>
                <a:solidFill>
                  <a:schemeClr val="tx1"/>
                </a:solidFill>
                <a:effectLst/>
                <a:uLnTx/>
                <a:uFillTx/>
                <a:latin typeface="宋体" charset="-122"/>
                <a:ea typeface="+mn-ea"/>
                <a:cs typeface="Times New Roman" pitchFamily="18" charset="0"/>
              </a:rPr>
              <a:t>×</a:t>
            </a:r>
            <a:r>
              <a:rPr kumimoji="0" lang="zh-CN" altLang="en-US" sz="2600" b="1" i="0" u="none" strike="noStrike" kern="1200" cap="none" spc="0" normalizeH="0" baseline="0" noProof="0" dirty="0" smtClean="0">
                <a:ln>
                  <a:noFill/>
                </a:ln>
                <a:solidFill>
                  <a:schemeClr val="tx1"/>
                </a:solidFill>
                <a:effectLst/>
                <a:uLnTx/>
                <a:uFillTx/>
                <a:latin typeface="宋体" charset="-122"/>
                <a:ea typeface="+mn-ea"/>
                <a:cs typeface="+mn-cs"/>
              </a:rPr>
              <a:t>ｙ＝</a:t>
            </a:r>
            <a:r>
              <a:rPr kumimoji="0" lang="en-US" altLang="zh-CN" sz="2600" b="1" i="0" u="none" strike="noStrike" kern="1200" cap="none" spc="0" normalizeH="0" baseline="0" noProof="0" dirty="0" smtClean="0">
                <a:ln>
                  <a:noFill/>
                </a:ln>
                <a:solidFill>
                  <a:schemeClr val="tx1"/>
                </a:solidFill>
                <a:effectLst/>
                <a:uLnTx/>
                <a:uFillTx/>
                <a:latin typeface="宋体" charset="-122"/>
                <a:ea typeface="+mn-ea"/>
                <a:cs typeface="Times New Roman" pitchFamily="18" charset="0"/>
              </a:rPr>
              <a:t>2</a:t>
            </a:r>
            <a:r>
              <a:rPr kumimoji="0" lang="en-US" altLang="zh-CN" sz="2600" b="1" i="0" u="none" strike="noStrike" kern="1200" cap="none" spc="0" normalizeH="0" baseline="30000" noProof="0" dirty="0" smtClean="0">
                <a:ln>
                  <a:noFill/>
                </a:ln>
                <a:solidFill>
                  <a:schemeClr val="tx1"/>
                </a:solidFill>
                <a:effectLst/>
                <a:uLnTx/>
                <a:uFillTx/>
                <a:latin typeface="宋体" charset="-122"/>
                <a:ea typeface="+mn-ea"/>
                <a:cs typeface="Times New Roman" pitchFamily="18" charset="0"/>
              </a:rPr>
              <a:t>(E</a:t>
            </a:r>
            <a:r>
              <a:rPr kumimoji="0" lang="zh-CN" altLang="en-US" sz="2600" b="1" i="0" u="none" strike="noStrike" kern="1200" cap="none" spc="0" normalizeH="0" baseline="30000" noProof="0" dirty="0" smtClean="0">
                <a:ln>
                  <a:noFill/>
                </a:ln>
                <a:solidFill>
                  <a:schemeClr val="tx1"/>
                </a:solidFill>
                <a:effectLst/>
                <a:uLnTx/>
                <a:uFillTx/>
                <a:latin typeface="宋体" charset="-122"/>
                <a:ea typeface="+mn-ea"/>
                <a:cs typeface="+mn-cs"/>
              </a:rPr>
              <a:t>ｘ＋</a:t>
            </a:r>
            <a:r>
              <a:rPr kumimoji="0" lang="en-US" altLang="zh-CN" sz="2600" b="1" i="0" u="none" strike="noStrike" kern="1200" cap="none" spc="0" normalizeH="0" baseline="30000" noProof="0" dirty="0" smtClean="0">
                <a:ln>
                  <a:noFill/>
                </a:ln>
                <a:solidFill>
                  <a:schemeClr val="tx1"/>
                </a:solidFill>
                <a:effectLst/>
                <a:uLnTx/>
                <a:uFillTx/>
                <a:latin typeface="宋体" charset="-122"/>
                <a:ea typeface="+mn-ea"/>
                <a:cs typeface="Times New Roman" pitchFamily="18" charset="0"/>
              </a:rPr>
              <a:t>E</a:t>
            </a:r>
            <a:r>
              <a:rPr kumimoji="0" lang="zh-CN" altLang="en-US" sz="2600" b="1" i="0" u="none" strike="noStrike" kern="1200" cap="none" spc="0" normalizeH="0" baseline="30000" noProof="0" dirty="0" smtClean="0">
                <a:ln>
                  <a:noFill/>
                </a:ln>
                <a:solidFill>
                  <a:schemeClr val="tx1"/>
                </a:solidFill>
                <a:effectLst/>
                <a:uLnTx/>
                <a:uFillTx/>
                <a:latin typeface="宋体" charset="-122"/>
                <a:ea typeface="+mn-ea"/>
                <a:cs typeface="+mn-cs"/>
              </a:rPr>
              <a:t>ｙ</a:t>
            </a:r>
            <a:r>
              <a:rPr kumimoji="0" lang="en-US" altLang="zh-CN" sz="2600" b="1" i="0" u="none" strike="noStrike" kern="1200" cap="none" spc="0" normalizeH="0" baseline="30000" noProof="0" dirty="0" smtClean="0">
                <a:ln>
                  <a:noFill/>
                </a:ln>
                <a:solidFill>
                  <a:schemeClr val="tx1"/>
                </a:solidFill>
                <a:effectLst/>
                <a:uLnTx/>
                <a:uFillTx/>
                <a:latin typeface="宋体" charset="-122"/>
                <a:ea typeface="+mn-ea"/>
                <a:cs typeface="Times New Roman" pitchFamily="18" charset="0"/>
              </a:rPr>
              <a:t>)</a:t>
            </a:r>
            <a:r>
              <a:rPr kumimoji="0" lang="en-US" altLang="zh-CN" sz="2600" b="1" i="0" u="none" strike="noStrike" kern="1200" cap="none" spc="0" normalizeH="0" baseline="0" noProof="0" dirty="0" smtClean="0">
                <a:ln>
                  <a:noFill/>
                </a:ln>
                <a:solidFill>
                  <a:schemeClr val="tx1"/>
                </a:solidFill>
                <a:effectLst/>
                <a:uLnTx/>
                <a:uFillTx/>
                <a:latin typeface="+mn-lt"/>
                <a:ea typeface="+mn-ea"/>
                <a:cs typeface="Times New Roman" pitchFamily="18" charset="0"/>
              </a:rPr>
              <a:t>·</a:t>
            </a:r>
            <a:r>
              <a:rPr kumimoji="0" lang="en-US" altLang="zh-CN" sz="2600" b="1" i="0" u="none" strike="noStrike" kern="1200" cap="none" spc="0" normalizeH="0" baseline="0" noProof="0" dirty="0" smtClean="0">
                <a:ln>
                  <a:noFill/>
                </a:ln>
                <a:solidFill>
                  <a:schemeClr val="tx1"/>
                </a:solidFill>
                <a:effectLst/>
                <a:uLnTx/>
                <a:uFillTx/>
                <a:latin typeface="宋体" charset="-122"/>
                <a:ea typeface="+mn-ea"/>
                <a:cs typeface="Times New Roman" pitchFamily="18" charset="0"/>
              </a:rPr>
              <a:t>(M</a:t>
            </a:r>
            <a:r>
              <a:rPr kumimoji="0" lang="zh-CN" altLang="en-US" sz="2600" b="1" i="0" u="none" strike="noStrike" kern="1200" cap="none" spc="0" normalizeH="0" baseline="-30000" noProof="0" dirty="0" smtClean="0">
                <a:ln>
                  <a:noFill/>
                </a:ln>
                <a:solidFill>
                  <a:schemeClr val="tx1"/>
                </a:solidFill>
                <a:effectLst/>
                <a:uLnTx/>
                <a:uFillTx/>
                <a:latin typeface="宋体" charset="-122"/>
                <a:ea typeface="+mn-ea"/>
                <a:cs typeface="+mn-cs"/>
              </a:rPr>
              <a:t>ｘ</a:t>
            </a:r>
            <a:r>
              <a:rPr kumimoji="0" lang="en-US" altLang="zh-CN" sz="2600" b="1" i="0" u="none" strike="noStrike" kern="1200" cap="none" spc="0" normalizeH="0" baseline="0" noProof="0" dirty="0" smtClean="0">
                <a:ln>
                  <a:noFill/>
                </a:ln>
                <a:solidFill>
                  <a:schemeClr val="tx1"/>
                </a:solidFill>
                <a:effectLst/>
                <a:uLnTx/>
                <a:uFillTx/>
                <a:latin typeface="宋体" charset="-122"/>
                <a:ea typeface="+mn-ea"/>
                <a:cs typeface="Times New Roman" pitchFamily="18" charset="0"/>
              </a:rPr>
              <a:t>×M</a:t>
            </a:r>
            <a:r>
              <a:rPr kumimoji="0" lang="zh-CN" altLang="en-US" sz="2600" b="1" i="0" u="none" strike="noStrike" kern="1200" cap="none" spc="0" normalizeH="0" baseline="-30000" noProof="0" dirty="0" smtClean="0">
                <a:ln>
                  <a:noFill/>
                </a:ln>
                <a:solidFill>
                  <a:schemeClr val="tx1"/>
                </a:solidFill>
                <a:effectLst/>
                <a:uLnTx/>
                <a:uFillTx/>
                <a:latin typeface="宋体" charset="-122"/>
                <a:ea typeface="+mn-ea"/>
                <a:cs typeface="+mn-cs"/>
              </a:rPr>
              <a:t>ｙ</a:t>
            </a:r>
            <a:r>
              <a:rPr kumimoji="0" lang="en-US" altLang="zh-CN" sz="2600" b="1" i="0" u="none" strike="noStrike" kern="1200" cap="none" spc="0" normalizeH="0" baseline="0" noProof="0" dirty="0" smtClean="0">
                <a:ln>
                  <a:noFill/>
                </a:ln>
                <a:solidFill>
                  <a:schemeClr val="tx1"/>
                </a:solidFill>
                <a:effectLst/>
                <a:uLnTx/>
                <a:uFillTx/>
                <a:latin typeface="宋体" charset="-122"/>
                <a:ea typeface="+mn-ea"/>
                <a:cs typeface="Times New Roman" pitchFamily="18" charset="0"/>
              </a:rPr>
              <a:t>)</a:t>
            </a:r>
          </a:p>
          <a:p>
            <a:pPr marL="571500" marR="0" lvl="0" indent="-571500" algn="l" defTabSz="914400" rtl="0" eaLnBrk="1" fontAlgn="base" latinLnBrk="0" hangingPunct="1">
              <a:lnSpc>
                <a:spcPct val="100000"/>
              </a:lnSpc>
              <a:spcBef>
                <a:spcPct val="20000"/>
              </a:spcBef>
              <a:spcAft>
                <a:spcPct val="0"/>
              </a:spcAft>
              <a:buClrTx/>
              <a:buSzTx/>
              <a:buFont typeface="Arial" charset="0"/>
              <a:buChar char="•"/>
              <a:tabLst/>
              <a:defRPr/>
            </a:pPr>
            <a:r>
              <a:rPr kumimoji="0" lang="zh-CN" altLang="en-US" sz="2600" b="1" i="0" u="none" strike="noStrike" kern="1200" cap="none" spc="0" normalizeH="0" baseline="0" noProof="0" dirty="0" smtClean="0">
                <a:ln>
                  <a:noFill/>
                </a:ln>
                <a:solidFill>
                  <a:schemeClr val="tx1"/>
                </a:solidFill>
                <a:effectLst/>
                <a:uLnTx/>
                <a:uFillTx/>
                <a:latin typeface="宋体" charset="-122"/>
                <a:ea typeface="+mn-ea"/>
                <a:cs typeface="+mn-cs"/>
              </a:rPr>
              <a:t>ｘ</a:t>
            </a:r>
            <a:r>
              <a:rPr kumimoji="0" lang="en-US" altLang="zh-CN" sz="2600" b="1" i="0" u="none" strike="noStrike" kern="1200" cap="none" spc="0" normalizeH="0" baseline="0" noProof="0" dirty="0" smtClean="0">
                <a:ln>
                  <a:noFill/>
                </a:ln>
                <a:solidFill>
                  <a:schemeClr val="tx1"/>
                </a:solidFill>
                <a:effectLst/>
                <a:uLnTx/>
                <a:uFillTx/>
                <a:latin typeface="宋体" charset="-122"/>
                <a:ea typeface="+mn-ea"/>
                <a:cs typeface="Times New Roman" pitchFamily="18" charset="0"/>
              </a:rPr>
              <a:t>÷</a:t>
            </a:r>
            <a:r>
              <a:rPr kumimoji="0" lang="zh-CN" altLang="en-US" sz="2600" b="1" i="0" u="none" strike="noStrike" kern="1200" cap="none" spc="0" normalizeH="0" baseline="0" noProof="0" dirty="0" smtClean="0">
                <a:ln>
                  <a:noFill/>
                </a:ln>
                <a:solidFill>
                  <a:schemeClr val="tx1"/>
                </a:solidFill>
                <a:effectLst/>
                <a:uLnTx/>
                <a:uFillTx/>
                <a:latin typeface="宋体" charset="-122"/>
                <a:ea typeface="+mn-ea"/>
                <a:cs typeface="+mn-cs"/>
              </a:rPr>
              <a:t>ｙ＝</a:t>
            </a:r>
            <a:r>
              <a:rPr kumimoji="0" lang="en-US" altLang="zh-CN" sz="2600" b="1" i="0" u="none" strike="noStrike" kern="1200" cap="none" spc="0" normalizeH="0" baseline="0" noProof="0" dirty="0" smtClean="0">
                <a:ln>
                  <a:noFill/>
                </a:ln>
                <a:solidFill>
                  <a:schemeClr val="tx1"/>
                </a:solidFill>
                <a:effectLst/>
                <a:uLnTx/>
                <a:uFillTx/>
                <a:latin typeface="宋体" charset="-122"/>
                <a:ea typeface="+mn-ea"/>
                <a:cs typeface="Times New Roman" pitchFamily="18" charset="0"/>
              </a:rPr>
              <a:t>2</a:t>
            </a:r>
            <a:r>
              <a:rPr kumimoji="0" lang="en-US" altLang="zh-CN" sz="2600" b="1" i="0" u="none" strike="noStrike" kern="1200" cap="none" spc="0" normalizeH="0" baseline="30000" noProof="0" dirty="0" smtClean="0">
                <a:ln>
                  <a:noFill/>
                </a:ln>
                <a:solidFill>
                  <a:schemeClr val="tx1"/>
                </a:solidFill>
                <a:effectLst/>
                <a:uLnTx/>
                <a:uFillTx/>
                <a:latin typeface="宋体" charset="-122"/>
                <a:ea typeface="+mn-ea"/>
                <a:cs typeface="Times New Roman" pitchFamily="18" charset="0"/>
              </a:rPr>
              <a:t>(E</a:t>
            </a:r>
            <a:r>
              <a:rPr kumimoji="0" lang="zh-CN" altLang="en-US" sz="2600" b="1" i="0" u="none" strike="noStrike" kern="1200" cap="none" spc="0" normalizeH="0" baseline="30000" noProof="0" dirty="0" smtClean="0">
                <a:ln>
                  <a:noFill/>
                </a:ln>
                <a:solidFill>
                  <a:schemeClr val="tx1"/>
                </a:solidFill>
                <a:effectLst/>
                <a:uLnTx/>
                <a:uFillTx/>
                <a:latin typeface="宋体" charset="-122"/>
                <a:ea typeface="+mn-ea"/>
                <a:cs typeface="+mn-cs"/>
              </a:rPr>
              <a:t>ｘ－</a:t>
            </a:r>
            <a:r>
              <a:rPr kumimoji="0" lang="en-US" altLang="zh-CN" sz="2600" b="1" i="0" u="none" strike="noStrike" kern="1200" cap="none" spc="0" normalizeH="0" baseline="30000" noProof="0" dirty="0" smtClean="0">
                <a:ln>
                  <a:noFill/>
                </a:ln>
                <a:solidFill>
                  <a:schemeClr val="tx1"/>
                </a:solidFill>
                <a:effectLst/>
                <a:uLnTx/>
                <a:uFillTx/>
                <a:latin typeface="宋体" charset="-122"/>
                <a:ea typeface="+mn-ea"/>
                <a:cs typeface="Times New Roman" pitchFamily="18" charset="0"/>
              </a:rPr>
              <a:t>E</a:t>
            </a:r>
            <a:r>
              <a:rPr kumimoji="0" lang="zh-CN" altLang="en-US" sz="2600" b="1" i="0" u="none" strike="noStrike" kern="1200" cap="none" spc="0" normalizeH="0" baseline="30000" noProof="0" dirty="0" smtClean="0">
                <a:ln>
                  <a:noFill/>
                </a:ln>
                <a:solidFill>
                  <a:schemeClr val="tx1"/>
                </a:solidFill>
                <a:effectLst/>
                <a:uLnTx/>
                <a:uFillTx/>
                <a:latin typeface="宋体" charset="-122"/>
                <a:ea typeface="+mn-ea"/>
                <a:cs typeface="+mn-cs"/>
              </a:rPr>
              <a:t>ｙ</a:t>
            </a:r>
            <a:r>
              <a:rPr kumimoji="0" lang="en-US" altLang="zh-CN" sz="2600" b="1" i="0" u="none" strike="noStrike" kern="1200" cap="none" spc="0" normalizeH="0" baseline="30000" noProof="0" dirty="0" smtClean="0">
                <a:ln>
                  <a:noFill/>
                </a:ln>
                <a:solidFill>
                  <a:schemeClr val="tx1"/>
                </a:solidFill>
                <a:effectLst/>
                <a:uLnTx/>
                <a:uFillTx/>
                <a:latin typeface="宋体" charset="-122"/>
                <a:ea typeface="+mn-ea"/>
                <a:cs typeface="Times New Roman" pitchFamily="18" charset="0"/>
              </a:rPr>
              <a:t>)</a:t>
            </a:r>
            <a:r>
              <a:rPr kumimoji="0" lang="en-US" altLang="zh-CN" sz="2600" b="1" i="0" u="none" strike="noStrike" kern="1200" cap="none" spc="0" normalizeH="0" baseline="0" noProof="0" dirty="0" smtClean="0">
                <a:ln>
                  <a:noFill/>
                </a:ln>
                <a:solidFill>
                  <a:schemeClr val="tx1"/>
                </a:solidFill>
                <a:effectLst/>
                <a:uLnTx/>
                <a:uFillTx/>
                <a:latin typeface="+mn-lt"/>
                <a:ea typeface="+mn-ea"/>
                <a:cs typeface="Times New Roman" pitchFamily="18" charset="0"/>
              </a:rPr>
              <a:t>·</a:t>
            </a:r>
            <a:r>
              <a:rPr kumimoji="0" lang="en-US" altLang="zh-CN" sz="2600" b="1" i="0" u="none" strike="noStrike" kern="1200" cap="none" spc="0" normalizeH="0" baseline="0" noProof="0" dirty="0" smtClean="0">
                <a:ln>
                  <a:noFill/>
                </a:ln>
                <a:solidFill>
                  <a:schemeClr val="tx1"/>
                </a:solidFill>
                <a:effectLst/>
                <a:uLnTx/>
                <a:uFillTx/>
                <a:latin typeface="宋体" charset="-122"/>
                <a:ea typeface="+mn-ea"/>
                <a:cs typeface="Times New Roman" pitchFamily="18" charset="0"/>
              </a:rPr>
              <a:t>(M</a:t>
            </a:r>
            <a:r>
              <a:rPr kumimoji="0" lang="zh-CN" altLang="en-US" sz="2600" b="1" i="0" u="none" strike="noStrike" kern="1200" cap="none" spc="0" normalizeH="0" baseline="-30000" noProof="0" dirty="0" smtClean="0">
                <a:ln>
                  <a:noFill/>
                </a:ln>
                <a:solidFill>
                  <a:schemeClr val="tx1"/>
                </a:solidFill>
                <a:effectLst/>
                <a:uLnTx/>
                <a:uFillTx/>
                <a:latin typeface="宋体" charset="-122"/>
                <a:ea typeface="+mn-ea"/>
                <a:cs typeface="+mn-cs"/>
              </a:rPr>
              <a:t>ｘ</a:t>
            </a:r>
            <a:r>
              <a:rPr kumimoji="0" lang="en-US" altLang="zh-CN" sz="2600" b="1" i="0" u="none" strike="noStrike" kern="1200" cap="none" spc="0" normalizeH="0" baseline="0" noProof="0" dirty="0" smtClean="0">
                <a:ln>
                  <a:noFill/>
                </a:ln>
                <a:solidFill>
                  <a:schemeClr val="tx1"/>
                </a:solidFill>
                <a:effectLst/>
                <a:uLnTx/>
                <a:uFillTx/>
                <a:latin typeface="宋体" charset="-122"/>
                <a:ea typeface="+mn-ea"/>
                <a:cs typeface="Times New Roman" pitchFamily="18" charset="0"/>
              </a:rPr>
              <a:t>÷M</a:t>
            </a:r>
            <a:r>
              <a:rPr kumimoji="0" lang="zh-CN" altLang="en-US" sz="2600" b="1" i="0" u="none" strike="noStrike" kern="1200" cap="none" spc="0" normalizeH="0" baseline="-30000" noProof="0" dirty="0" smtClean="0">
                <a:ln>
                  <a:noFill/>
                </a:ln>
                <a:solidFill>
                  <a:schemeClr val="tx1"/>
                </a:solidFill>
                <a:effectLst/>
                <a:uLnTx/>
                <a:uFillTx/>
                <a:latin typeface="宋体" charset="-122"/>
                <a:ea typeface="+mn-ea"/>
                <a:cs typeface="+mn-cs"/>
              </a:rPr>
              <a:t>ｙ</a:t>
            </a:r>
            <a:r>
              <a:rPr kumimoji="0" lang="en-US" altLang="zh-CN" sz="2600" b="1" i="0" u="none" strike="noStrike" kern="1200" cap="none" spc="0" normalizeH="0" baseline="0" noProof="0" dirty="0" smtClean="0">
                <a:ln>
                  <a:noFill/>
                </a:ln>
                <a:solidFill>
                  <a:schemeClr val="tx1"/>
                </a:solidFill>
                <a:effectLst/>
                <a:uLnTx/>
                <a:uFillTx/>
                <a:latin typeface="宋体" charset="-122"/>
                <a:ea typeface="+mn-ea"/>
                <a:cs typeface="Times New Roman" pitchFamily="18" charset="0"/>
              </a:rPr>
              <a:t>)</a:t>
            </a:r>
          </a:p>
          <a:p>
            <a:pPr marL="571500" marR="0" lvl="0" indent="-571500" algn="l" defTabSz="914400" rtl="0" eaLnBrk="1" fontAlgn="base" latinLnBrk="0" hangingPunct="1">
              <a:lnSpc>
                <a:spcPct val="100000"/>
              </a:lnSpc>
              <a:spcBef>
                <a:spcPct val="20000"/>
              </a:spcBef>
              <a:spcAft>
                <a:spcPct val="0"/>
              </a:spcAft>
              <a:buClrTx/>
              <a:buSzTx/>
              <a:buFont typeface="Arial" charset="0"/>
              <a:buChar char="•"/>
              <a:tabLst/>
              <a:defRPr/>
            </a:pPr>
            <a:r>
              <a:rPr kumimoji="0" lang="zh-CN" altLang="en-US" sz="2600" b="1" i="0" u="none" strike="noStrike" kern="1200" cap="none" spc="0" normalizeH="0" baseline="0" noProof="0" dirty="0" smtClean="0">
                <a:ln>
                  <a:noFill/>
                </a:ln>
                <a:solidFill>
                  <a:schemeClr val="tx1"/>
                </a:solidFill>
                <a:effectLst/>
                <a:uLnTx/>
                <a:uFillTx/>
                <a:latin typeface="+mn-lt"/>
                <a:ea typeface="+mn-ea"/>
                <a:cs typeface="+mn-cs"/>
              </a:rPr>
              <a:t>乘除运算分为四步</a:t>
            </a:r>
          </a:p>
          <a:p>
            <a:pPr marL="839788" marR="0" lvl="1" indent="-495300" algn="l" defTabSz="914400" rtl="0" eaLnBrk="1" fontAlgn="base" latinLnBrk="0" hangingPunct="1">
              <a:lnSpc>
                <a:spcPct val="100000"/>
              </a:lnSpc>
              <a:spcBef>
                <a:spcPct val="20000"/>
              </a:spcBef>
              <a:spcAft>
                <a:spcPct val="0"/>
              </a:spcAft>
              <a:buClrTx/>
              <a:buSzTx/>
              <a:buFont typeface="Wingdings" pitchFamily="2" charset="2"/>
              <a:buAutoNum type="circleNumDbPlain"/>
              <a:tabLst/>
              <a:defRPr/>
            </a:pP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0</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操作数检查</a:t>
            </a:r>
          </a:p>
          <a:p>
            <a:pPr marL="839788" marR="0" lvl="1" indent="-495300" algn="l" defTabSz="914400" rtl="0" eaLnBrk="1" fontAlgn="base" latinLnBrk="0" hangingPunct="1">
              <a:lnSpc>
                <a:spcPct val="100000"/>
              </a:lnSpc>
              <a:spcBef>
                <a:spcPct val="20000"/>
              </a:spcBef>
              <a:spcAft>
                <a:spcPct val="0"/>
              </a:spcAft>
              <a:buClrTx/>
              <a:buSzTx/>
              <a:buFont typeface="Wingdings" pitchFamily="2" charset="2"/>
              <a:buAutoNum type="circleNumDbPlain"/>
              <a:tabLst/>
              <a:defRPr/>
            </a:pPr>
            <a:r>
              <a:rPr kumimoji="0" lang="zh-CN" altLang="en-US" sz="2200" b="1" i="0" u="none" strike="noStrike" kern="1200" cap="none" spc="0" normalizeH="0" baseline="0" noProof="0" dirty="0" smtClean="0">
                <a:ln>
                  <a:noFill/>
                </a:ln>
                <a:solidFill>
                  <a:srgbClr val="C00000"/>
                </a:solidFill>
                <a:effectLst/>
                <a:uLnTx/>
                <a:uFillTx/>
                <a:latin typeface="+mn-lt"/>
                <a:ea typeface="+mn-ea"/>
                <a:cs typeface="+mn-cs"/>
              </a:rPr>
              <a:t>阶码加减操作</a:t>
            </a:r>
          </a:p>
          <a:p>
            <a:pPr marL="839788" marR="0" lvl="1" indent="-495300" algn="l" defTabSz="914400" rtl="0" eaLnBrk="1" fontAlgn="base" latinLnBrk="0" hangingPunct="1">
              <a:lnSpc>
                <a:spcPct val="100000"/>
              </a:lnSpc>
              <a:spcBef>
                <a:spcPct val="20000"/>
              </a:spcBef>
              <a:spcAft>
                <a:spcPct val="0"/>
              </a:spcAft>
              <a:buClrTx/>
              <a:buSzTx/>
              <a:buFont typeface="Wingdings" pitchFamily="2" charset="2"/>
              <a:buAutoNum type="circleNumDbPlain"/>
              <a:tabLst/>
              <a:defRPr/>
            </a:pPr>
            <a:r>
              <a:rPr kumimoji="0" lang="zh-CN" altLang="en-US" sz="2200" b="1" i="0" u="none" strike="noStrike" kern="1200" cap="none" spc="0" normalizeH="0" baseline="0" noProof="0" dirty="0" smtClean="0">
                <a:ln>
                  <a:noFill/>
                </a:ln>
                <a:solidFill>
                  <a:srgbClr val="C00000"/>
                </a:solidFill>
                <a:effectLst/>
                <a:uLnTx/>
                <a:uFillTx/>
                <a:latin typeface="+mn-lt"/>
                <a:ea typeface="+mn-ea"/>
                <a:cs typeface="+mn-cs"/>
              </a:rPr>
              <a:t>尾数乘除操作</a:t>
            </a:r>
          </a:p>
          <a:p>
            <a:pPr marL="839788" marR="0" lvl="1" indent="-495300" algn="l" defTabSz="914400" rtl="0" eaLnBrk="1" fontAlgn="base" latinLnBrk="0" hangingPunct="1">
              <a:lnSpc>
                <a:spcPct val="100000"/>
              </a:lnSpc>
              <a:spcBef>
                <a:spcPct val="20000"/>
              </a:spcBef>
              <a:spcAft>
                <a:spcPct val="0"/>
              </a:spcAft>
              <a:buClrTx/>
              <a:buSzTx/>
              <a:buFont typeface="Wingdings" pitchFamily="2" charset="2"/>
              <a:buAutoNum type="circleNumDbPlain"/>
              <a:tabLst/>
              <a:defRPr/>
            </a:pP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结果规格化和舍入处理</a:t>
            </a:r>
            <a:endParaRPr kumimoji="0" lang="zh-CN" altLang="en-US" sz="2200" b="1" i="0" u="none" strike="noStrike" kern="1200" cap="none" spc="0" normalizeH="0" baseline="0" noProof="0" dirty="0" smtClean="0">
              <a:ln>
                <a:noFill/>
              </a:ln>
              <a:solidFill>
                <a:schemeClr val="tx1"/>
              </a:solidFill>
              <a:effectLst/>
              <a:uLnTx/>
              <a:uFillTx/>
              <a:latin typeface="宋体" charset="-122"/>
              <a:ea typeface="+mn-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596" y="619764"/>
            <a:ext cx="3009157" cy="523220"/>
          </a:xfrm>
          <a:prstGeom prst="rect">
            <a:avLst/>
          </a:prstGeom>
        </p:spPr>
        <p:txBody>
          <a:bodyPr wrap="none">
            <a:spAutoFit/>
          </a:bodyPr>
          <a:lstStyle/>
          <a:p>
            <a:r>
              <a:rPr lang="en-US" altLang="zh-CN" sz="2800" b="1" dirty="0" smtClean="0">
                <a:solidFill>
                  <a:srgbClr val="151B93"/>
                </a:solidFill>
              </a:rPr>
              <a:t>3.</a:t>
            </a:r>
            <a:r>
              <a:rPr lang="zh-CN" altLang="en-US" sz="2800" b="1" dirty="0" smtClean="0">
                <a:solidFill>
                  <a:srgbClr val="151B93"/>
                </a:solidFill>
              </a:rPr>
              <a:t>浮点运算流水线</a:t>
            </a:r>
          </a:p>
        </p:txBody>
      </p:sp>
      <p:sp>
        <p:nvSpPr>
          <p:cNvPr id="3" name="矩形 2"/>
          <p:cNvSpPr/>
          <p:nvPr/>
        </p:nvSpPr>
        <p:spPr>
          <a:xfrm>
            <a:off x="4714876" y="71414"/>
            <a:ext cx="2638864" cy="461665"/>
          </a:xfrm>
          <a:prstGeom prst="rect">
            <a:avLst/>
          </a:prstGeom>
        </p:spPr>
        <p:txBody>
          <a:bodyPr wrap="none">
            <a:spAutoFit/>
          </a:bodyPr>
          <a:lstStyle/>
          <a:p>
            <a:r>
              <a:rPr lang="en-US" altLang="zh-CN" sz="2400" b="1" dirty="0" smtClean="0">
                <a:solidFill>
                  <a:srgbClr val="FF0000"/>
                </a:solidFill>
                <a:cs typeface="Times New Roman" pitchFamily="18" charset="0"/>
              </a:rPr>
              <a:t>2.6  </a:t>
            </a:r>
            <a:r>
              <a:rPr lang="zh-CN" altLang="en-US" sz="2400" b="1" dirty="0" smtClean="0">
                <a:solidFill>
                  <a:srgbClr val="FF0000"/>
                </a:solidFill>
                <a:cs typeface="Times New Roman" pitchFamily="18" charset="0"/>
              </a:rPr>
              <a:t>浮点运算方法</a:t>
            </a:r>
          </a:p>
        </p:txBody>
      </p:sp>
      <p:sp>
        <p:nvSpPr>
          <p:cNvPr id="4" name="矩形 3"/>
          <p:cNvSpPr/>
          <p:nvPr/>
        </p:nvSpPr>
        <p:spPr>
          <a:xfrm>
            <a:off x="142844" y="1380168"/>
            <a:ext cx="8501122" cy="1477328"/>
          </a:xfrm>
          <a:prstGeom prst="rect">
            <a:avLst/>
          </a:prstGeom>
        </p:spPr>
        <p:txBody>
          <a:bodyPr wrap="square">
            <a:spAutoFit/>
          </a:bodyPr>
          <a:lstStyle/>
          <a:p>
            <a:pPr>
              <a:lnSpc>
                <a:spcPct val="150000"/>
              </a:lnSpc>
            </a:pPr>
            <a:r>
              <a:rPr lang="zh-CN" altLang="en-US" sz="2000" b="1" dirty="0" smtClean="0">
                <a:solidFill>
                  <a:srgbClr val="C00000"/>
                </a:solidFill>
              </a:rPr>
              <a:t>（</a:t>
            </a:r>
            <a:r>
              <a:rPr lang="en-US" altLang="zh-CN" sz="2000" b="1" dirty="0" smtClean="0">
                <a:solidFill>
                  <a:srgbClr val="C00000"/>
                </a:solidFill>
              </a:rPr>
              <a:t>1</a:t>
            </a:r>
            <a:r>
              <a:rPr lang="zh-CN" altLang="en-US" sz="2000" b="1" dirty="0" smtClean="0">
                <a:solidFill>
                  <a:srgbClr val="C00000"/>
                </a:solidFill>
              </a:rPr>
              <a:t>）提高并行性的两个渠道</a:t>
            </a:r>
            <a:r>
              <a:rPr lang="zh-CN" altLang="en-US" sz="2000" b="1" dirty="0" smtClean="0"/>
              <a:t>：</a:t>
            </a:r>
            <a:endParaRPr lang="en-US" altLang="zh-CN" sz="2000" b="1" dirty="0" smtClean="0"/>
          </a:p>
          <a:p>
            <a:pPr>
              <a:lnSpc>
                <a:spcPct val="150000"/>
              </a:lnSpc>
            </a:pPr>
            <a:r>
              <a:rPr lang="zh-CN" altLang="en-US" sz="2000" b="1" dirty="0" smtClean="0">
                <a:solidFill>
                  <a:srgbClr val="C00000"/>
                </a:solidFill>
              </a:rPr>
              <a:t>空间并行性：</a:t>
            </a:r>
            <a:r>
              <a:rPr lang="zh-CN" altLang="en-US" sz="2000" b="1" dirty="0" smtClean="0"/>
              <a:t>增加冗余部件，如增加多操作部件处理机和超标量处理机；</a:t>
            </a:r>
          </a:p>
          <a:p>
            <a:pPr>
              <a:lnSpc>
                <a:spcPct val="150000"/>
              </a:lnSpc>
            </a:pPr>
            <a:r>
              <a:rPr lang="zh-CN" altLang="en-US" sz="2000" b="1" dirty="0" smtClean="0">
                <a:solidFill>
                  <a:srgbClr val="C00000"/>
                </a:solidFill>
              </a:rPr>
              <a:t>时间并行性：</a:t>
            </a:r>
            <a:r>
              <a:rPr lang="zh-CN" altLang="en-US" sz="2000" b="1" dirty="0" smtClean="0"/>
              <a:t>改善操作流程如流水线技术。</a:t>
            </a:r>
            <a:endParaRPr lang="zh-CN" altLang="en-US" sz="2000" b="1" dirty="0"/>
          </a:p>
        </p:txBody>
      </p:sp>
      <p:sp>
        <p:nvSpPr>
          <p:cNvPr id="6" name="矩形 5"/>
          <p:cNvSpPr/>
          <p:nvPr/>
        </p:nvSpPr>
        <p:spPr>
          <a:xfrm>
            <a:off x="214282" y="2928934"/>
            <a:ext cx="8929718" cy="2862322"/>
          </a:xfrm>
          <a:prstGeom prst="rect">
            <a:avLst/>
          </a:prstGeom>
        </p:spPr>
        <p:txBody>
          <a:bodyPr wrap="square">
            <a:spAutoFit/>
          </a:bodyPr>
          <a:lstStyle/>
          <a:p>
            <a:pPr>
              <a:lnSpc>
                <a:spcPct val="150000"/>
              </a:lnSpc>
            </a:pPr>
            <a:r>
              <a:rPr lang="zh-CN" altLang="en-US" sz="2000" b="1" dirty="0" smtClean="0">
                <a:solidFill>
                  <a:srgbClr val="C00000"/>
                </a:solidFill>
              </a:rPr>
              <a:t>（</a:t>
            </a:r>
            <a:r>
              <a:rPr lang="en-US" altLang="zh-CN" sz="2000" b="1" dirty="0" smtClean="0">
                <a:solidFill>
                  <a:srgbClr val="C00000"/>
                </a:solidFill>
              </a:rPr>
              <a:t>2</a:t>
            </a:r>
            <a:r>
              <a:rPr lang="zh-CN" altLang="en-US" sz="2000" b="1" dirty="0" smtClean="0">
                <a:solidFill>
                  <a:srgbClr val="C00000"/>
                </a:solidFill>
              </a:rPr>
              <a:t>）流水技术原理</a:t>
            </a:r>
          </a:p>
          <a:p>
            <a:pPr marL="342900" indent="-342900">
              <a:lnSpc>
                <a:spcPct val="150000"/>
              </a:lnSpc>
              <a:buFont typeface="+mj-ea"/>
              <a:buAutoNum type="circleNumDbPlain"/>
            </a:pPr>
            <a:r>
              <a:rPr lang="zh-CN" altLang="en-US" sz="2000" b="1" dirty="0" smtClean="0"/>
              <a:t>必须是</a:t>
            </a:r>
            <a:r>
              <a:rPr lang="zh-CN" altLang="en-US" sz="2000" b="1" dirty="0" smtClean="0">
                <a:solidFill>
                  <a:srgbClr val="C00000"/>
                </a:solidFill>
              </a:rPr>
              <a:t>连续</a:t>
            </a:r>
            <a:r>
              <a:rPr lang="zh-CN" altLang="en-US" sz="2000" b="1" dirty="0" smtClean="0"/>
              <a:t>的任务，只有不断任务才能充分发挥流水线效率；</a:t>
            </a:r>
          </a:p>
          <a:p>
            <a:pPr marL="342900" indent="-342900">
              <a:lnSpc>
                <a:spcPct val="150000"/>
              </a:lnSpc>
              <a:buFont typeface="+mj-ea"/>
              <a:buAutoNum type="circleNumDbPlain"/>
            </a:pPr>
            <a:r>
              <a:rPr lang="zh-CN" altLang="en-US" sz="2000" b="1" dirty="0" smtClean="0"/>
              <a:t>把一个任务分解为</a:t>
            </a:r>
            <a:r>
              <a:rPr lang="zh-CN" altLang="en-US" sz="2000" b="1" dirty="0" smtClean="0">
                <a:solidFill>
                  <a:srgbClr val="C00000"/>
                </a:solidFill>
              </a:rPr>
              <a:t>几个子任务，每个</a:t>
            </a:r>
            <a:r>
              <a:rPr lang="zh-CN" altLang="en-US" sz="2000" b="1" dirty="0" smtClean="0"/>
              <a:t>子任务由一个</a:t>
            </a:r>
            <a:r>
              <a:rPr lang="zh-CN" altLang="en-US" sz="2000" b="1" dirty="0" smtClean="0">
                <a:solidFill>
                  <a:srgbClr val="C00000"/>
                </a:solidFill>
              </a:rPr>
              <a:t>专门的功能部件</a:t>
            </a:r>
            <a:r>
              <a:rPr lang="zh-CN" altLang="en-US" sz="2000" b="1" dirty="0" smtClean="0"/>
              <a:t>实现；</a:t>
            </a:r>
          </a:p>
          <a:p>
            <a:pPr marL="342900" indent="-342900">
              <a:lnSpc>
                <a:spcPct val="150000"/>
              </a:lnSpc>
              <a:buFont typeface="+mj-ea"/>
              <a:buAutoNum type="circleNumDbPlain"/>
            </a:pPr>
            <a:r>
              <a:rPr lang="zh-CN" altLang="en-US" sz="2000" b="1" dirty="0" smtClean="0"/>
              <a:t>每个功能部件之后都要有一个</a:t>
            </a:r>
            <a:r>
              <a:rPr lang="zh-CN" altLang="en-US" sz="2000" b="1" dirty="0" smtClean="0">
                <a:solidFill>
                  <a:srgbClr val="C00000"/>
                </a:solidFill>
              </a:rPr>
              <a:t>缓冲寄存器（锁存器）；</a:t>
            </a:r>
          </a:p>
          <a:p>
            <a:pPr marL="342900" indent="-342900">
              <a:lnSpc>
                <a:spcPct val="150000"/>
              </a:lnSpc>
              <a:buFont typeface="+mj-ea"/>
              <a:buAutoNum type="circleNumDbPlain"/>
            </a:pPr>
            <a:r>
              <a:rPr lang="zh-CN" altLang="en-US" sz="2000" b="1" dirty="0" smtClean="0"/>
              <a:t>各段的时间应该</a:t>
            </a:r>
            <a:r>
              <a:rPr lang="zh-CN" altLang="en-US" sz="2000" b="1" dirty="0" smtClean="0">
                <a:solidFill>
                  <a:srgbClr val="C00000"/>
                </a:solidFill>
              </a:rPr>
              <a:t>尽量相等</a:t>
            </a:r>
            <a:r>
              <a:rPr lang="zh-CN" altLang="en-US" sz="2000" b="1" dirty="0" smtClean="0"/>
              <a:t>，否则会“</a:t>
            </a:r>
            <a:r>
              <a:rPr lang="zh-CN" altLang="en-US" sz="2000" b="1" dirty="0" smtClean="0">
                <a:solidFill>
                  <a:srgbClr val="C00000"/>
                </a:solidFill>
              </a:rPr>
              <a:t>堵塞</a:t>
            </a:r>
            <a:r>
              <a:rPr lang="zh-CN" altLang="en-US" sz="2000" b="1" dirty="0" smtClean="0"/>
              <a:t>”和“</a:t>
            </a:r>
            <a:r>
              <a:rPr lang="zh-CN" altLang="en-US" sz="2000" b="1" dirty="0" smtClean="0">
                <a:solidFill>
                  <a:srgbClr val="C00000"/>
                </a:solidFill>
              </a:rPr>
              <a:t>断流</a:t>
            </a:r>
            <a:r>
              <a:rPr lang="zh-CN" altLang="en-US" sz="2000" b="1" dirty="0" smtClean="0"/>
              <a:t>”；</a:t>
            </a:r>
          </a:p>
          <a:p>
            <a:pPr marL="342900" indent="-342900">
              <a:lnSpc>
                <a:spcPct val="150000"/>
              </a:lnSpc>
              <a:buFont typeface="+mj-ea"/>
              <a:buAutoNum type="circleNumDbPlain"/>
            </a:pPr>
            <a:r>
              <a:rPr lang="zh-CN" altLang="en-US" sz="2000" b="1" dirty="0" smtClean="0"/>
              <a:t>要有</a:t>
            </a:r>
            <a:r>
              <a:rPr lang="zh-CN" altLang="en-US" sz="2000" b="1" dirty="0" smtClean="0">
                <a:solidFill>
                  <a:srgbClr val="C00000"/>
                </a:solidFill>
              </a:rPr>
              <a:t>装入时间</a:t>
            </a:r>
            <a:r>
              <a:rPr lang="zh-CN" altLang="en-US" sz="2000" b="1" dirty="0" smtClean="0"/>
              <a:t>和</a:t>
            </a:r>
            <a:r>
              <a:rPr lang="zh-CN" altLang="en-US" sz="2000" b="1" dirty="0" smtClean="0">
                <a:solidFill>
                  <a:srgbClr val="C00000"/>
                </a:solidFill>
              </a:rPr>
              <a:t>排空时间</a:t>
            </a:r>
            <a:r>
              <a:rPr lang="zh-CN" altLang="en-US" sz="2000" b="1" dirty="0" smtClean="0"/>
              <a:t>，只有</a:t>
            </a:r>
            <a:r>
              <a:rPr lang="zh-CN" altLang="en-US" sz="2000" b="1" dirty="0" smtClean="0">
                <a:solidFill>
                  <a:srgbClr val="C00000"/>
                </a:solidFill>
              </a:rPr>
              <a:t>完全充满</a:t>
            </a:r>
            <a:r>
              <a:rPr lang="zh-CN" altLang="en-US" sz="2000" b="1" dirty="0" smtClean="0"/>
              <a:t>时，才能充分发挥效率；</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4348" y="1214422"/>
            <a:ext cx="3416320" cy="461665"/>
          </a:xfrm>
          <a:prstGeom prst="rect">
            <a:avLst/>
          </a:prstGeom>
        </p:spPr>
        <p:txBody>
          <a:bodyPr wrap="none">
            <a:spAutoFit/>
          </a:bodyPr>
          <a:lstStyle/>
          <a:p>
            <a:r>
              <a:rPr lang="zh-CN" altLang="en-US" sz="2400" b="1" dirty="0" smtClean="0">
                <a:solidFill>
                  <a:srgbClr val="C00000"/>
                </a:solidFill>
                <a:latin typeface="宋体" charset="-122"/>
              </a:rPr>
              <a:t>（</a:t>
            </a:r>
            <a:r>
              <a:rPr lang="en-US" altLang="zh-CN" sz="2400" b="1" dirty="0" smtClean="0">
                <a:solidFill>
                  <a:srgbClr val="C00000"/>
                </a:solidFill>
                <a:latin typeface="宋体" charset="-122"/>
              </a:rPr>
              <a:t>3</a:t>
            </a:r>
            <a:r>
              <a:rPr lang="zh-CN" altLang="en-US" sz="2400" b="1" dirty="0" smtClean="0">
                <a:solidFill>
                  <a:srgbClr val="C00000"/>
                </a:solidFill>
                <a:latin typeface="宋体" charset="-122"/>
              </a:rPr>
              <a:t>）流水线浮点运算器</a:t>
            </a:r>
            <a:endParaRPr lang="zh-CN" altLang="en-US" sz="2400" b="1" dirty="0">
              <a:solidFill>
                <a:srgbClr val="C00000"/>
              </a:solidFill>
            </a:endParaRPr>
          </a:p>
        </p:txBody>
      </p:sp>
      <p:sp>
        <p:nvSpPr>
          <p:cNvPr id="3" name="矩形 2"/>
          <p:cNvSpPr/>
          <p:nvPr/>
        </p:nvSpPr>
        <p:spPr>
          <a:xfrm>
            <a:off x="428596" y="619764"/>
            <a:ext cx="3009157" cy="523220"/>
          </a:xfrm>
          <a:prstGeom prst="rect">
            <a:avLst/>
          </a:prstGeom>
        </p:spPr>
        <p:txBody>
          <a:bodyPr wrap="none">
            <a:spAutoFit/>
          </a:bodyPr>
          <a:lstStyle/>
          <a:p>
            <a:r>
              <a:rPr lang="en-US" altLang="zh-CN" sz="2800" b="1" dirty="0" smtClean="0">
                <a:solidFill>
                  <a:srgbClr val="151B93"/>
                </a:solidFill>
              </a:rPr>
              <a:t>3.</a:t>
            </a:r>
            <a:r>
              <a:rPr lang="zh-CN" altLang="en-US" sz="2800" b="1" dirty="0" smtClean="0">
                <a:solidFill>
                  <a:srgbClr val="151B93"/>
                </a:solidFill>
              </a:rPr>
              <a:t>浮点运算流水线</a:t>
            </a:r>
          </a:p>
        </p:txBody>
      </p:sp>
      <p:sp>
        <p:nvSpPr>
          <p:cNvPr id="4" name="矩形 3"/>
          <p:cNvSpPr/>
          <p:nvPr/>
        </p:nvSpPr>
        <p:spPr>
          <a:xfrm>
            <a:off x="4714876" y="71414"/>
            <a:ext cx="2638864" cy="461665"/>
          </a:xfrm>
          <a:prstGeom prst="rect">
            <a:avLst/>
          </a:prstGeom>
        </p:spPr>
        <p:txBody>
          <a:bodyPr wrap="none">
            <a:spAutoFit/>
          </a:bodyPr>
          <a:lstStyle/>
          <a:p>
            <a:r>
              <a:rPr lang="en-US" altLang="zh-CN" sz="2400" b="1" dirty="0" smtClean="0">
                <a:solidFill>
                  <a:srgbClr val="FF0000"/>
                </a:solidFill>
                <a:cs typeface="Times New Roman" pitchFamily="18" charset="0"/>
              </a:rPr>
              <a:t>2.6  </a:t>
            </a:r>
            <a:r>
              <a:rPr lang="zh-CN" altLang="en-US" sz="2400" b="1" dirty="0" smtClean="0">
                <a:solidFill>
                  <a:srgbClr val="FF0000"/>
                </a:solidFill>
                <a:cs typeface="Times New Roman" pitchFamily="18" charset="0"/>
              </a:rPr>
              <a:t>浮点运算方法</a:t>
            </a:r>
          </a:p>
        </p:txBody>
      </p:sp>
      <p:sp>
        <p:nvSpPr>
          <p:cNvPr id="5" name="矩形 4"/>
          <p:cNvSpPr/>
          <p:nvPr/>
        </p:nvSpPr>
        <p:spPr>
          <a:xfrm>
            <a:off x="500034" y="1857364"/>
            <a:ext cx="8358246" cy="1200329"/>
          </a:xfrm>
          <a:prstGeom prst="rect">
            <a:avLst/>
          </a:prstGeom>
        </p:spPr>
        <p:txBody>
          <a:bodyPr wrap="square">
            <a:spAutoFit/>
          </a:bodyPr>
          <a:lstStyle/>
          <a:p>
            <a:pPr>
              <a:lnSpc>
                <a:spcPct val="150000"/>
              </a:lnSpc>
            </a:pPr>
            <a:r>
              <a:rPr lang="zh-CN" altLang="en-US" sz="2400" b="1" dirty="0" smtClean="0">
                <a:latin typeface="宋体" charset="-122"/>
              </a:rPr>
              <a:t>在</a:t>
            </a:r>
            <a:r>
              <a:rPr lang="en-US" altLang="zh-CN" sz="2400" b="1" dirty="0" smtClean="0">
                <a:latin typeface="宋体" charset="-122"/>
                <a:cs typeface="Times New Roman" pitchFamily="18" charset="0"/>
              </a:rPr>
              <a:t>4</a:t>
            </a:r>
            <a:r>
              <a:rPr lang="zh-CN" altLang="en-US" sz="2400" b="1" dirty="0" smtClean="0">
                <a:latin typeface="宋体" charset="-122"/>
              </a:rPr>
              <a:t>级流水线加法器中实现上述浮点加法时</a:t>
            </a:r>
            <a:r>
              <a:rPr lang="en-US" altLang="zh-CN" sz="2400" b="1" dirty="0" smtClean="0">
                <a:latin typeface="宋体" charset="-122"/>
                <a:cs typeface="Times New Roman" pitchFamily="18" charset="0"/>
              </a:rPr>
              <a:t>,</a:t>
            </a:r>
            <a:r>
              <a:rPr lang="zh-CN" altLang="en-US" sz="2400" b="1" dirty="0" smtClean="0">
                <a:latin typeface="宋体" charset="-122"/>
              </a:rPr>
              <a:t>分为以下操作：</a:t>
            </a:r>
            <a:endParaRPr lang="en-US" altLang="zh-CN" sz="2400" b="1" dirty="0" smtClean="0">
              <a:latin typeface="宋体" charset="-122"/>
            </a:endParaRPr>
          </a:p>
          <a:p>
            <a:pPr algn="just" eaLnBrk="1" hangingPunct="1">
              <a:lnSpc>
                <a:spcPct val="150000"/>
              </a:lnSpc>
              <a:buFont typeface="Wingdings" pitchFamily="2" charset="2"/>
              <a:buNone/>
            </a:pPr>
            <a:r>
              <a:rPr lang="zh-CN" altLang="en-US" sz="2400" b="1" dirty="0" smtClean="0">
                <a:solidFill>
                  <a:srgbClr val="C00000"/>
                </a:solidFill>
                <a:latin typeface="宋体" charset="-122"/>
              </a:rPr>
              <a:t>求阶差、对阶、相加、规格化</a:t>
            </a:r>
            <a:endParaRPr lang="zh-CN" altLang="en-US" sz="2400" b="1" dirty="0">
              <a:solidFill>
                <a:srgbClr val="C00000"/>
              </a:solidFill>
            </a:endParaRPr>
          </a:p>
        </p:txBody>
      </p:sp>
      <p:pic>
        <p:nvPicPr>
          <p:cNvPr id="41986" name="Picture 2"/>
          <p:cNvPicPr>
            <a:picLocks noChangeAspect="1" noChangeArrowheads="1"/>
          </p:cNvPicPr>
          <p:nvPr/>
        </p:nvPicPr>
        <p:blipFill>
          <a:blip r:embed="rId2"/>
          <a:srcRect/>
          <a:stretch>
            <a:fillRect/>
          </a:stretch>
        </p:blipFill>
        <p:spPr bwMode="auto">
          <a:xfrm>
            <a:off x="1571604" y="3071810"/>
            <a:ext cx="5929354" cy="321471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41986"/>
                                        </p:tgtEl>
                                        <p:attrNameLst>
                                          <p:attrName>style.visibility</p:attrName>
                                        </p:attrNameLst>
                                      </p:cBhvr>
                                      <p:to>
                                        <p:strVal val="visible"/>
                                      </p:to>
                                    </p:set>
                                    <p:animEffect transition="in" filter="diamond(in)">
                                      <p:cBhvr>
                                        <p:cTn id="15" dur="500"/>
                                        <p:tgtEl>
                                          <p:spTgt spid="4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596" y="642918"/>
            <a:ext cx="3009157" cy="523220"/>
          </a:xfrm>
          <a:prstGeom prst="rect">
            <a:avLst/>
          </a:prstGeom>
        </p:spPr>
        <p:txBody>
          <a:bodyPr wrap="none">
            <a:spAutoFit/>
          </a:bodyPr>
          <a:lstStyle/>
          <a:p>
            <a:r>
              <a:rPr lang="en-US" altLang="zh-CN" sz="2800" b="1" dirty="0" smtClean="0">
                <a:solidFill>
                  <a:srgbClr val="151B93"/>
                </a:solidFill>
              </a:rPr>
              <a:t>4.</a:t>
            </a:r>
            <a:r>
              <a:rPr lang="zh-CN" altLang="en-US" sz="2800" b="1" dirty="0" smtClean="0">
                <a:solidFill>
                  <a:srgbClr val="151B93"/>
                </a:solidFill>
              </a:rPr>
              <a:t>浮点运算器实例</a:t>
            </a:r>
          </a:p>
        </p:txBody>
      </p:sp>
      <p:sp>
        <p:nvSpPr>
          <p:cNvPr id="3" name="矩形 2"/>
          <p:cNvSpPr/>
          <p:nvPr/>
        </p:nvSpPr>
        <p:spPr>
          <a:xfrm>
            <a:off x="4714876" y="71414"/>
            <a:ext cx="2638864" cy="461665"/>
          </a:xfrm>
          <a:prstGeom prst="rect">
            <a:avLst/>
          </a:prstGeom>
        </p:spPr>
        <p:txBody>
          <a:bodyPr wrap="none">
            <a:spAutoFit/>
          </a:bodyPr>
          <a:lstStyle/>
          <a:p>
            <a:r>
              <a:rPr lang="en-US" altLang="zh-CN" sz="2400" b="1" dirty="0" smtClean="0">
                <a:solidFill>
                  <a:srgbClr val="FF0000"/>
                </a:solidFill>
                <a:cs typeface="Times New Roman" pitchFamily="18" charset="0"/>
              </a:rPr>
              <a:t>2.6  </a:t>
            </a:r>
            <a:r>
              <a:rPr lang="zh-CN" altLang="en-US" sz="2400" b="1" dirty="0" smtClean="0">
                <a:solidFill>
                  <a:srgbClr val="FF0000"/>
                </a:solidFill>
                <a:cs typeface="Times New Roman" pitchFamily="18" charset="0"/>
              </a:rPr>
              <a:t>浮点运算方法</a:t>
            </a:r>
          </a:p>
        </p:txBody>
      </p:sp>
      <p:sp>
        <p:nvSpPr>
          <p:cNvPr id="5" name="矩形 4"/>
          <p:cNvSpPr/>
          <p:nvPr/>
        </p:nvSpPr>
        <p:spPr>
          <a:xfrm>
            <a:off x="571472" y="1428736"/>
            <a:ext cx="8215370" cy="461665"/>
          </a:xfrm>
          <a:prstGeom prst="rect">
            <a:avLst/>
          </a:prstGeom>
        </p:spPr>
        <p:txBody>
          <a:bodyPr wrap="square">
            <a:spAutoFit/>
          </a:bodyPr>
          <a:lstStyle/>
          <a:p>
            <a:r>
              <a:rPr lang="zh-CN" altLang="en-US" sz="2400" b="1" dirty="0" smtClean="0">
                <a:solidFill>
                  <a:srgbClr val="C00000"/>
                </a:solidFill>
              </a:rPr>
              <a:t>（</a:t>
            </a:r>
            <a:r>
              <a:rPr lang="en-US" altLang="zh-CN" sz="2400" b="1" dirty="0" smtClean="0">
                <a:solidFill>
                  <a:srgbClr val="C00000"/>
                </a:solidFill>
              </a:rPr>
              <a:t>1</a:t>
            </a:r>
            <a:r>
              <a:rPr lang="zh-CN" altLang="en-US" sz="2400" b="1" dirty="0" smtClean="0">
                <a:solidFill>
                  <a:srgbClr val="C00000"/>
                </a:solidFill>
              </a:rPr>
              <a:t>）</a:t>
            </a:r>
            <a:r>
              <a:rPr lang="en-US" altLang="zh-CN" sz="2400" b="1" dirty="0" smtClean="0">
                <a:solidFill>
                  <a:srgbClr val="C00000"/>
                </a:solidFill>
              </a:rPr>
              <a:t>CPU</a:t>
            </a:r>
            <a:r>
              <a:rPr lang="zh-CN" altLang="en-US" sz="2400" b="1" dirty="0" smtClean="0">
                <a:solidFill>
                  <a:srgbClr val="C00000"/>
                </a:solidFill>
              </a:rPr>
              <a:t>之外的浮点运算器（数学协处理器）如</a:t>
            </a:r>
            <a:r>
              <a:rPr lang="en-US" altLang="zh-CN" sz="2400" b="1" dirty="0" smtClean="0">
                <a:solidFill>
                  <a:srgbClr val="C00000"/>
                </a:solidFill>
              </a:rPr>
              <a:t>80287</a:t>
            </a:r>
            <a:endParaRPr lang="zh-CN" altLang="en-US" sz="2400" b="1" dirty="0">
              <a:solidFill>
                <a:srgbClr val="C00000"/>
              </a:solidFill>
            </a:endParaRPr>
          </a:p>
        </p:txBody>
      </p:sp>
      <p:sp>
        <p:nvSpPr>
          <p:cNvPr id="7" name="矩形 6"/>
          <p:cNvSpPr/>
          <p:nvPr/>
        </p:nvSpPr>
        <p:spPr>
          <a:xfrm>
            <a:off x="1357290" y="2143116"/>
            <a:ext cx="6929486" cy="2862322"/>
          </a:xfrm>
          <a:prstGeom prst="rect">
            <a:avLst/>
          </a:prstGeom>
        </p:spPr>
        <p:txBody>
          <a:bodyPr wrap="square">
            <a:spAutoFit/>
          </a:bodyPr>
          <a:lstStyle/>
          <a:p>
            <a:pPr marL="457200" indent="-457200">
              <a:lnSpc>
                <a:spcPct val="150000"/>
              </a:lnSpc>
              <a:buFont typeface="+mj-ea"/>
              <a:buAutoNum type="circleNumDbPlain"/>
            </a:pPr>
            <a:r>
              <a:rPr lang="zh-CN" altLang="en-US" sz="2400" b="1" dirty="0" smtClean="0"/>
              <a:t>完成浮点运算功能，不能单用。</a:t>
            </a:r>
          </a:p>
          <a:p>
            <a:pPr marL="457200" indent="-457200">
              <a:lnSpc>
                <a:spcPct val="150000"/>
              </a:lnSpc>
              <a:buFont typeface="+mj-ea"/>
              <a:buAutoNum type="circleNumDbPlain"/>
            </a:pPr>
            <a:r>
              <a:rPr lang="zh-CN" altLang="en-US" sz="2400" b="1" dirty="0" smtClean="0"/>
              <a:t>可以和</a:t>
            </a:r>
            <a:r>
              <a:rPr lang="en-US" altLang="zh-CN" sz="2400" b="1" dirty="0" smtClean="0"/>
              <a:t>80386</a:t>
            </a:r>
            <a:r>
              <a:rPr lang="zh-CN" altLang="en-US" sz="2400" b="1" dirty="0" smtClean="0"/>
              <a:t>或</a:t>
            </a:r>
            <a:r>
              <a:rPr lang="en-US" altLang="zh-CN" sz="2400" b="1" dirty="0" smtClean="0"/>
              <a:t>80286</a:t>
            </a:r>
            <a:r>
              <a:rPr lang="zh-CN" altLang="en-US" sz="2400" b="1" dirty="0" smtClean="0"/>
              <a:t>异步并行工作。</a:t>
            </a:r>
          </a:p>
          <a:p>
            <a:pPr marL="457200" indent="-457200">
              <a:lnSpc>
                <a:spcPct val="150000"/>
              </a:lnSpc>
              <a:buFont typeface="+mj-ea"/>
              <a:buAutoNum type="circleNumDbPlain"/>
            </a:pPr>
            <a:r>
              <a:rPr lang="zh-CN" altLang="en-US" sz="2400" b="1" dirty="0" smtClean="0"/>
              <a:t>高性能的</a:t>
            </a:r>
            <a:r>
              <a:rPr lang="en-US" altLang="zh-CN" sz="2400" b="1" dirty="0" smtClean="0"/>
              <a:t>80</a:t>
            </a:r>
            <a:r>
              <a:rPr lang="zh-CN" altLang="en-US" sz="2400" b="1" dirty="0" smtClean="0"/>
              <a:t>位字长的内部结构。有</a:t>
            </a:r>
            <a:r>
              <a:rPr lang="en-US" altLang="zh-CN" sz="2400" b="1" dirty="0" smtClean="0"/>
              <a:t>8</a:t>
            </a:r>
            <a:r>
              <a:rPr lang="zh-CN" altLang="en-US" sz="2400" b="1" dirty="0" smtClean="0"/>
              <a:t>个</a:t>
            </a:r>
            <a:r>
              <a:rPr lang="en-US" altLang="zh-CN" sz="2400" b="1" dirty="0" smtClean="0"/>
              <a:t>80</a:t>
            </a:r>
            <a:r>
              <a:rPr lang="zh-CN" altLang="en-US" sz="2400" b="1" dirty="0" smtClean="0"/>
              <a:t>位字长以堆栈方式管理的寄存器组。</a:t>
            </a:r>
          </a:p>
          <a:p>
            <a:pPr marL="457200" indent="-457200">
              <a:lnSpc>
                <a:spcPct val="150000"/>
              </a:lnSpc>
              <a:buFont typeface="+mj-ea"/>
              <a:buAutoNum type="circleNumDbPlain"/>
            </a:pPr>
            <a:r>
              <a:rPr lang="zh-CN" altLang="en-US" sz="2400" b="1" dirty="0" smtClean="0"/>
              <a:t>浮点数格式完全符合</a:t>
            </a:r>
            <a:r>
              <a:rPr lang="en-US" altLang="zh-CN" sz="2400" b="1" dirty="0" smtClean="0"/>
              <a:t>IEEE</a:t>
            </a:r>
            <a:r>
              <a:rPr lang="zh-CN" altLang="en-US" sz="2400" b="1" dirty="0" smtClean="0"/>
              <a:t>标准。</a:t>
            </a:r>
            <a:endParaRPr lang="zh-CN" altLang="en-US" sz="2400" b="1" dirty="0"/>
          </a:p>
        </p:txBody>
      </p:sp>
      <p:sp>
        <p:nvSpPr>
          <p:cNvPr id="9" name="矩形 8"/>
          <p:cNvSpPr/>
          <p:nvPr/>
        </p:nvSpPr>
        <p:spPr>
          <a:xfrm>
            <a:off x="714348" y="5214950"/>
            <a:ext cx="7189789" cy="461665"/>
          </a:xfrm>
          <a:prstGeom prst="rect">
            <a:avLst/>
          </a:prstGeom>
        </p:spPr>
        <p:txBody>
          <a:bodyPr wrap="none">
            <a:spAutoFit/>
          </a:bodyPr>
          <a:lstStyle/>
          <a:p>
            <a:r>
              <a:rPr lang="zh-CN" altLang="en-US" sz="2400" b="1" dirty="0" smtClean="0">
                <a:solidFill>
                  <a:srgbClr val="C00000"/>
                </a:solidFill>
              </a:rPr>
              <a:t>（</a:t>
            </a:r>
            <a:r>
              <a:rPr lang="en-US" altLang="zh-CN" sz="2400" b="1" dirty="0" smtClean="0">
                <a:solidFill>
                  <a:srgbClr val="C00000"/>
                </a:solidFill>
              </a:rPr>
              <a:t>2</a:t>
            </a:r>
            <a:r>
              <a:rPr lang="zh-CN" altLang="en-US" sz="2400" b="1" dirty="0" smtClean="0">
                <a:solidFill>
                  <a:srgbClr val="C00000"/>
                </a:solidFill>
              </a:rPr>
              <a:t>）</a:t>
            </a:r>
            <a:r>
              <a:rPr lang="en-US" altLang="zh-CN" sz="2400" b="1" dirty="0" smtClean="0">
                <a:solidFill>
                  <a:srgbClr val="C00000"/>
                </a:solidFill>
              </a:rPr>
              <a:t>CPU</a:t>
            </a:r>
            <a:r>
              <a:rPr lang="zh-CN" altLang="en-US" sz="2400" b="1" dirty="0" smtClean="0">
                <a:solidFill>
                  <a:srgbClr val="C00000"/>
                </a:solidFill>
              </a:rPr>
              <a:t>之内的浮点运算器（</a:t>
            </a:r>
            <a:r>
              <a:rPr lang="en-US" altLang="zh-CN" sz="2400" b="1" dirty="0" smtClean="0">
                <a:solidFill>
                  <a:srgbClr val="C00000"/>
                </a:solidFill>
              </a:rPr>
              <a:t>486</a:t>
            </a:r>
            <a:r>
              <a:rPr lang="zh-CN" altLang="en-US" sz="2400" b="1" dirty="0" smtClean="0">
                <a:solidFill>
                  <a:srgbClr val="C00000"/>
                </a:solidFill>
              </a:rPr>
              <a:t>以上）</a:t>
            </a:r>
            <a:r>
              <a:rPr lang="en-US" altLang="zh-CN" sz="2400" b="1" dirty="0" smtClean="0">
                <a:solidFill>
                  <a:srgbClr val="C00000"/>
                </a:solidFill>
              </a:rPr>
              <a:t>:FPU</a:t>
            </a:r>
            <a:r>
              <a:rPr lang="zh-CN" altLang="en-US" sz="2400" b="1" dirty="0" smtClean="0">
                <a:solidFill>
                  <a:srgbClr val="C00000"/>
                </a:solidFill>
              </a:rPr>
              <a:t>部件</a:t>
            </a:r>
            <a:endParaRPr lang="zh-CN" altLang="en-US" sz="2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amond(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2132" y="71414"/>
            <a:ext cx="2428892" cy="523220"/>
          </a:xfrm>
          <a:prstGeom prst="rect">
            <a:avLst/>
          </a:prstGeom>
          <a:noFill/>
        </p:spPr>
        <p:txBody>
          <a:bodyPr wrap="square" rtlCol="0">
            <a:spAutoFit/>
          </a:bodyPr>
          <a:lstStyle/>
          <a:p>
            <a:r>
              <a:rPr lang="en-US" altLang="zh-CN" sz="2800" b="1" dirty="0" smtClean="0">
                <a:solidFill>
                  <a:srgbClr val="FF0000"/>
                </a:solidFill>
              </a:rPr>
              <a:t>2.1</a:t>
            </a:r>
            <a:r>
              <a:rPr lang="zh-CN" altLang="en-US" sz="2800" b="1" dirty="0" smtClean="0">
                <a:solidFill>
                  <a:srgbClr val="FF0000"/>
                </a:solidFill>
              </a:rPr>
              <a:t>数据表示</a:t>
            </a:r>
            <a:endParaRPr lang="zh-CN" altLang="en-US" sz="2800" b="1" dirty="0">
              <a:solidFill>
                <a:srgbClr val="FF0000"/>
              </a:solidFill>
            </a:endParaRPr>
          </a:p>
        </p:txBody>
      </p:sp>
      <p:sp>
        <p:nvSpPr>
          <p:cNvPr id="3" name="TextBox 11"/>
          <p:cNvSpPr txBox="1">
            <a:spLocks noChangeArrowheads="1"/>
          </p:cNvSpPr>
          <p:nvPr/>
        </p:nvSpPr>
        <p:spPr bwMode="auto">
          <a:xfrm>
            <a:off x="428625" y="714375"/>
            <a:ext cx="3000367" cy="584775"/>
          </a:xfrm>
          <a:prstGeom prst="rect">
            <a:avLst/>
          </a:prstGeom>
          <a:noFill/>
          <a:ln w="9525">
            <a:noFill/>
            <a:miter lim="800000"/>
            <a:headEnd/>
            <a:tailEnd/>
          </a:ln>
        </p:spPr>
        <p:txBody>
          <a:bodyPr wrap="square">
            <a:spAutoFit/>
          </a:bodyPr>
          <a:lstStyle/>
          <a:p>
            <a:r>
              <a:rPr lang="en-US" altLang="zh-CN" sz="3200" b="1" dirty="0" smtClean="0">
                <a:solidFill>
                  <a:srgbClr val="151B93"/>
                </a:solidFill>
                <a:latin typeface="Calibri" pitchFamily="34" charset="0"/>
              </a:rPr>
              <a:t>5.</a:t>
            </a:r>
            <a:r>
              <a:rPr lang="zh-CN" altLang="en-US" sz="3200" b="1" dirty="0" smtClean="0">
                <a:solidFill>
                  <a:srgbClr val="151B93"/>
                </a:solidFill>
                <a:latin typeface="Calibri" pitchFamily="34" charset="0"/>
              </a:rPr>
              <a:t>机器数</a:t>
            </a:r>
            <a:r>
              <a:rPr lang="zh-CN" altLang="en-US" sz="3200" b="1" dirty="0">
                <a:solidFill>
                  <a:srgbClr val="151B93"/>
                </a:solidFill>
                <a:latin typeface="Calibri" pitchFamily="34" charset="0"/>
              </a:rPr>
              <a:t>表示</a:t>
            </a:r>
          </a:p>
        </p:txBody>
      </p:sp>
      <p:sp>
        <p:nvSpPr>
          <p:cNvPr id="4" name="Text Box 40"/>
          <p:cNvSpPr txBox="1">
            <a:spLocks noChangeArrowheads="1"/>
          </p:cNvSpPr>
          <p:nvPr/>
        </p:nvSpPr>
        <p:spPr bwMode="auto">
          <a:xfrm>
            <a:off x="3778250" y="765175"/>
            <a:ext cx="4681538" cy="579438"/>
          </a:xfrm>
          <a:prstGeom prst="rect">
            <a:avLst/>
          </a:prstGeom>
          <a:noFill/>
          <a:ln w="9525">
            <a:noFill/>
            <a:miter lim="800000"/>
            <a:headEnd/>
            <a:tailEnd/>
          </a:ln>
        </p:spPr>
        <p:txBody>
          <a:bodyPr>
            <a:spAutoFit/>
          </a:bodyPr>
          <a:lstStyle/>
          <a:p>
            <a:r>
              <a:rPr lang="zh-CN" altLang="en-US" sz="3200" b="1" dirty="0">
                <a:ea typeface="华文新魏" pitchFamily="2" charset="-122"/>
              </a:rPr>
              <a:t>机器数表示注意</a:t>
            </a:r>
            <a:r>
              <a:rPr lang="zh-CN" altLang="en-US" sz="3200" b="1" dirty="0">
                <a:solidFill>
                  <a:srgbClr val="F43308"/>
                </a:solidFill>
                <a:ea typeface="华文新魏" pitchFamily="2" charset="-122"/>
              </a:rPr>
              <a:t>取模</a:t>
            </a:r>
            <a:r>
              <a:rPr lang="zh-CN" altLang="en-US" sz="3200" b="1" dirty="0">
                <a:ea typeface="华文新魏" pitchFamily="2" charset="-122"/>
              </a:rPr>
              <a:t>问题</a:t>
            </a:r>
          </a:p>
        </p:txBody>
      </p:sp>
      <p:sp>
        <p:nvSpPr>
          <p:cNvPr id="5" name="Text Box 40"/>
          <p:cNvSpPr txBox="1">
            <a:spLocks noChangeArrowheads="1"/>
          </p:cNvSpPr>
          <p:nvPr/>
        </p:nvSpPr>
        <p:spPr bwMode="auto">
          <a:xfrm>
            <a:off x="928662" y="1500174"/>
            <a:ext cx="7143800" cy="584775"/>
          </a:xfrm>
          <a:prstGeom prst="rect">
            <a:avLst/>
          </a:prstGeom>
          <a:noFill/>
          <a:ln w="9525">
            <a:noFill/>
            <a:miter lim="800000"/>
            <a:headEnd/>
            <a:tailEnd/>
          </a:ln>
        </p:spPr>
        <p:txBody>
          <a:bodyPr wrap="square">
            <a:spAutoFit/>
          </a:bodyPr>
          <a:lstStyle/>
          <a:p>
            <a:r>
              <a:rPr lang="zh-CN" altLang="en-US" sz="3200" b="1" dirty="0">
                <a:ea typeface="华文新魏" pitchFamily="2" charset="-122"/>
              </a:rPr>
              <a:t>机器</a:t>
            </a:r>
            <a:r>
              <a:rPr lang="zh-CN" altLang="en-US" sz="3200" b="1" dirty="0" smtClean="0">
                <a:ea typeface="华文新魏" pitchFamily="2" charset="-122"/>
              </a:rPr>
              <a:t>数：符号位数值化的二进制数据</a:t>
            </a:r>
            <a:endParaRPr lang="zh-CN" altLang="en-US" sz="3200" b="1" dirty="0">
              <a:ea typeface="华文新魏" pitchFamily="2" charset="-122"/>
            </a:endParaRPr>
          </a:p>
        </p:txBody>
      </p:sp>
      <p:sp>
        <p:nvSpPr>
          <p:cNvPr id="6" name="矩形 5"/>
          <p:cNvSpPr/>
          <p:nvPr/>
        </p:nvSpPr>
        <p:spPr>
          <a:xfrm>
            <a:off x="928662" y="2357430"/>
            <a:ext cx="2969083" cy="461665"/>
          </a:xfrm>
          <a:prstGeom prst="rect">
            <a:avLst/>
          </a:prstGeom>
        </p:spPr>
        <p:txBody>
          <a:bodyPr wrap="none">
            <a:spAutoFit/>
          </a:bodyPr>
          <a:lstStyle/>
          <a:p>
            <a:r>
              <a:rPr lang="zh-CN" altLang="en-US" sz="2400" b="1" dirty="0" smtClean="0">
                <a:solidFill>
                  <a:srgbClr val="FF0000"/>
                </a:solidFill>
                <a:latin typeface="Times New Roman" pitchFamily="18" charset="0"/>
              </a:rPr>
              <a:t>原码表示法（整数）</a:t>
            </a:r>
            <a:endParaRPr lang="zh-CN" altLang="en-US" sz="2400" dirty="0">
              <a:solidFill>
                <a:srgbClr val="FF0000"/>
              </a:solidFill>
            </a:endParaRPr>
          </a:p>
        </p:txBody>
      </p:sp>
      <p:grpSp>
        <p:nvGrpSpPr>
          <p:cNvPr id="7" name="Group 15"/>
          <p:cNvGrpSpPr>
            <a:grpSpLocks/>
          </p:cNvGrpSpPr>
          <p:nvPr/>
        </p:nvGrpSpPr>
        <p:grpSpPr bwMode="auto">
          <a:xfrm>
            <a:off x="2214591" y="2778129"/>
            <a:ext cx="6357937" cy="1222375"/>
            <a:chOff x="0" y="0"/>
            <a:chExt cx="10012" cy="1926"/>
          </a:xfrm>
        </p:grpSpPr>
        <p:sp>
          <p:nvSpPr>
            <p:cNvPr id="8" name="Text Box 16"/>
            <p:cNvSpPr txBox="1">
              <a:spLocks noChangeArrowheads="1"/>
            </p:cNvSpPr>
            <p:nvPr/>
          </p:nvSpPr>
          <p:spPr bwMode="auto">
            <a:xfrm>
              <a:off x="0" y="600"/>
              <a:ext cx="2102" cy="912"/>
            </a:xfrm>
            <a:prstGeom prst="rect">
              <a:avLst/>
            </a:prstGeom>
            <a:noFill/>
            <a:ln w="9525">
              <a:noFill/>
              <a:miter lim="800000"/>
              <a:headEnd/>
              <a:tailEnd/>
            </a:ln>
            <a:effectLst/>
          </p:spPr>
          <p:txBody>
            <a:bodyPr wrap="none">
              <a:spAutoFit/>
            </a:bodyPr>
            <a:lstStyle/>
            <a:p>
              <a:r>
                <a:rPr lang="zh-CN" altLang="zh-CN" sz="3200" b="1" dirty="0">
                  <a:latin typeface="Times New Roman" pitchFamily="18" charset="0"/>
                </a:rPr>
                <a:t>[</a:t>
              </a:r>
              <a:r>
                <a:rPr lang="zh-CN" altLang="zh-CN" sz="3200" b="1" i="1" dirty="0">
                  <a:latin typeface="Times New Roman" pitchFamily="18" charset="0"/>
                </a:rPr>
                <a:t>x</a:t>
              </a:r>
              <a:r>
                <a:rPr lang="zh-CN" altLang="zh-CN" sz="3200" b="1" dirty="0">
                  <a:latin typeface="Times New Roman" pitchFamily="18" charset="0"/>
                </a:rPr>
                <a:t>]</a:t>
              </a:r>
              <a:r>
                <a:rPr lang="zh-CN" sz="2800" b="1" baseline="-25000" dirty="0">
                  <a:latin typeface="Times New Roman" pitchFamily="18" charset="0"/>
                </a:rPr>
                <a:t>原</a:t>
              </a:r>
              <a:r>
                <a:rPr lang="zh-CN" sz="3200" b="1" dirty="0">
                  <a:latin typeface="Times New Roman" pitchFamily="18" charset="0"/>
                </a:rPr>
                <a:t> </a:t>
              </a:r>
              <a:r>
                <a:rPr lang="zh-CN" altLang="zh-CN" sz="3200" b="1" dirty="0">
                  <a:latin typeface="Times New Roman" pitchFamily="18" charset="0"/>
                </a:rPr>
                <a:t>= </a:t>
              </a:r>
            </a:p>
          </p:txBody>
        </p:sp>
        <p:sp>
          <p:nvSpPr>
            <p:cNvPr id="9" name="Text Box 17"/>
            <p:cNvSpPr txBox="1">
              <a:spLocks noChangeArrowheads="1"/>
            </p:cNvSpPr>
            <p:nvPr/>
          </p:nvSpPr>
          <p:spPr bwMode="auto">
            <a:xfrm>
              <a:off x="2357" y="0"/>
              <a:ext cx="7415" cy="912"/>
            </a:xfrm>
            <a:prstGeom prst="rect">
              <a:avLst/>
            </a:prstGeom>
            <a:noFill/>
            <a:ln w="9525">
              <a:noFill/>
              <a:miter lim="800000"/>
              <a:headEnd/>
              <a:tailEnd/>
            </a:ln>
            <a:effectLst/>
          </p:spPr>
          <p:txBody>
            <a:bodyPr>
              <a:spAutoFit/>
            </a:bodyPr>
            <a:lstStyle/>
            <a:p>
              <a:r>
                <a:rPr lang="zh-CN" altLang="en-US" sz="3200" b="1" dirty="0">
                  <a:latin typeface="Times New Roman" pitchFamily="18" charset="0"/>
                </a:rPr>
                <a:t>2</a:t>
              </a:r>
              <a:r>
                <a:rPr lang="zh-CN" altLang="en-US" sz="3200" b="1" baseline="30000" dirty="0">
                  <a:latin typeface="Times New Roman" pitchFamily="18" charset="0"/>
                </a:rPr>
                <a:t>n</a:t>
              </a:r>
              <a:r>
                <a:rPr lang="zh-CN" altLang="en-US" sz="3200" b="1" dirty="0">
                  <a:latin typeface="Times New Roman" pitchFamily="18" charset="0"/>
                </a:rPr>
                <a:t>+x       2</a:t>
              </a:r>
              <a:r>
                <a:rPr lang="zh-CN" altLang="en-US" sz="3200" b="1" i="1" baseline="40000" dirty="0">
                  <a:latin typeface="Times New Roman" pitchFamily="18" charset="0"/>
                </a:rPr>
                <a:t>n</a:t>
              </a:r>
              <a:r>
                <a:rPr lang="zh-CN" altLang="en-US" sz="3200" b="1" dirty="0">
                  <a:latin typeface="Times New Roman" pitchFamily="18" charset="0"/>
                </a:rPr>
                <a:t> </a:t>
              </a:r>
              <a:r>
                <a:rPr lang="zh-CN" altLang="en-US" sz="2800" b="1" dirty="0">
                  <a:latin typeface="Times New Roman" pitchFamily="18" charset="0"/>
                </a:rPr>
                <a:t>＞</a:t>
              </a:r>
              <a:r>
                <a:rPr lang="zh-CN" altLang="en-US" sz="3200" b="1" dirty="0">
                  <a:latin typeface="Times New Roman" pitchFamily="18" charset="0"/>
                </a:rPr>
                <a:t> </a:t>
              </a:r>
              <a:r>
                <a:rPr lang="zh-CN" altLang="en-US" sz="3200" b="1" i="1" dirty="0">
                  <a:latin typeface="Times New Roman" pitchFamily="18" charset="0"/>
                </a:rPr>
                <a:t>x</a:t>
              </a:r>
              <a:r>
                <a:rPr lang="zh-CN" altLang="en-US" sz="3200" b="1" dirty="0">
                  <a:latin typeface="Times New Roman" pitchFamily="18" charset="0"/>
                </a:rPr>
                <a:t> </a:t>
              </a:r>
              <a:r>
                <a:rPr lang="zh-CN" altLang="en-US" sz="2800" b="1" dirty="0">
                  <a:latin typeface="Times New Roman" pitchFamily="18" charset="0"/>
                </a:rPr>
                <a:t>≥ </a:t>
              </a:r>
              <a:r>
                <a:rPr lang="zh-CN" altLang="en-US" sz="3200" b="1" dirty="0">
                  <a:latin typeface="Times New Roman" pitchFamily="18" charset="0"/>
                </a:rPr>
                <a:t> 0</a:t>
              </a:r>
            </a:p>
          </p:txBody>
        </p:sp>
        <p:sp>
          <p:nvSpPr>
            <p:cNvPr id="10" name="Text Box 18"/>
            <p:cNvSpPr txBox="1">
              <a:spLocks noChangeArrowheads="1"/>
            </p:cNvSpPr>
            <p:nvPr/>
          </p:nvSpPr>
          <p:spPr bwMode="auto">
            <a:xfrm>
              <a:off x="2382" y="1014"/>
              <a:ext cx="7630" cy="912"/>
            </a:xfrm>
            <a:prstGeom prst="rect">
              <a:avLst/>
            </a:prstGeom>
            <a:noFill/>
            <a:ln w="9525">
              <a:noFill/>
              <a:miter lim="800000"/>
              <a:headEnd/>
              <a:tailEnd/>
            </a:ln>
            <a:effectLst/>
          </p:spPr>
          <p:txBody>
            <a:bodyPr>
              <a:spAutoFit/>
            </a:bodyPr>
            <a:lstStyle/>
            <a:p>
              <a:r>
                <a:rPr lang="zh-CN" altLang="en-US" sz="3200" b="1">
                  <a:latin typeface="Times New Roman" pitchFamily="18" charset="0"/>
                </a:rPr>
                <a:t>2</a:t>
              </a:r>
              <a:r>
                <a:rPr lang="zh-CN" altLang="en-US" sz="3200" b="1" baseline="40000">
                  <a:latin typeface="Times New Roman" pitchFamily="18" charset="0"/>
                </a:rPr>
                <a:t>n-1</a:t>
              </a:r>
              <a:r>
                <a:rPr lang="zh-CN" altLang="en-US" sz="3200" b="1">
                  <a:latin typeface="Times New Roman" pitchFamily="18" charset="0"/>
                </a:rPr>
                <a:t>- </a:t>
              </a:r>
              <a:r>
                <a:rPr lang="zh-CN" altLang="en-US" sz="3200" b="1" i="1">
                  <a:latin typeface="Times New Roman" pitchFamily="18" charset="0"/>
                </a:rPr>
                <a:t>x</a:t>
              </a:r>
              <a:r>
                <a:rPr lang="zh-CN" altLang="en-US" sz="3200" b="1">
                  <a:latin typeface="Times New Roman" pitchFamily="18" charset="0"/>
                </a:rPr>
                <a:t>     0  </a:t>
              </a:r>
              <a:r>
                <a:rPr lang="zh-CN" altLang="en-US" sz="2800" b="1">
                  <a:latin typeface="Times New Roman" pitchFamily="18" charset="0"/>
                </a:rPr>
                <a:t>≥</a:t>
              </a:r>
              <a:r>
                <a:rPr lang="zh-CN" altLang="en-US" sz="3200" b="1">
                  <a:latin typeface="Times New Roman" pitchFamily="18" charset="0"/>
                </a:rPr>
                <a:t> </a:t>
              </a:r>
              <a:r>
                <a:rPr lang="zh-CN" altLang="en-US" sz="3200" b="1" i="1">
                  <a:latin typeface="Times New Roman" pitchFamily="18" charset="0"/>
                </a:rPr>
                <a:t>x</a:t>
              </a:r>
              <a:r>
                <a:rPr lang="zh-CN" altLang="en-US" sz="3200" b="1">
                  <a:latin typeface="Times New Roman" pitchFamily="18" charset="0"/>
                </a:rPr>
                <a:t> </a:t>
              </a:r>
              <a:r>
                <a:rPr lang="zh-CN" altLang="en-US" sz="2800" b="1">
                  <a:latin typeface="Times New Roman" pitchFamily="18" charset="0"/>
                </a:rPr>
                <a:t>＞   </a:t>
              </a:r>
              <a:r>
                <a:rPr lang="zh-CN" altLang="en-US" sz="3200" b="1">
                  <a:latin typeface="Times New Roman" pitchFamily="18" charset="0"/>
                </a:rPr>
                <a:t>2</a:t>
              </a:r>
              <a:r>
                <a:rPr lang="zh-CN" altLang="en-US" sz="3200" b="1" i="1" baseline="40000">
                  <a:latin typeface="Times New Roman" pitchFamily="18" charset="0"/>
                </a:rPr>
                <a:t>n</a:t>
              </a:r>
            </a:p>
          </p:txBody>
        </p:sp>
        <p:sp>
          <p:nvSpPr>
            <p:cNvPr id="11" name="AutoShape 19"/>
            <p:cNvSpPr>
              <a:spLocks/>
            </p:cNvSpPr>
            <p:nvPr/>
          </p:nvSpPr>
          <p:spPr bwMode="auto">
            <a:xfrm>
              <a:off x="2022" y="350"/>
              <a:ext cx="257" cy="1450"/>
            </a:xfrm>
            <a:prstGeom prst="leftBrace">
              <a:avLst>
                <a:gd name="adj1" fmla="val 47017"/>
                <a:gd name="adj2" fmla="val 50000"/>
              </a:avLst>
            </a:prstGeom>
            <a:noFill/>
            <a:ln w="28575">
              <a:solidFill>
                <a:schemeClr val="tx1"/>
              </a:solidFill>
              <a:round/>
              <a:headEnd/>
              <a:tailEnd/>
            </a:ln>
            <a:effectLst/>
          </p:spPr>
          <p:txBody>
            <a:bodyPr wrap="none" anchor="ctr"/>
            <a:lstStyle/>
            <a:p>
              <a:endParaRPr lang="zh-CN" altLang="en-US"/>
            </a:p>
          </p:txBody>
        </p:sp>
      </p:grpSp>
      <p:sp>
        <p:nvSpPr>
          <p:cNvPr id="12" name="矩形 11"/>
          <p:cNvSpPr/>
          <p:nvPr/>
        </p:nvSpPr>
        <p:spPr>
          <a:xfrm>
            <a:off x="1000100" y="4110343"/>
            <a:ext cx="2969083" cy="461665"/>
          </a:xfrm>
          <a:prstGeom prst="rect">
            <a:avLst/>
          </a:prstGeom>
        </p:spPr>
        <p:txBody>
          <a:bodyPr wrap="none">
            <a:spAutoFit/>
          </a:bodyPr>
          <a:lstStyle/>
          <a:p>
            <a:r>
              <a:rPr lang="zh-CN" altLang="en-US" sz="2400" b="1" dirty="0" smtClean="0">
                <a:solidFill>
                  <a:srgbClr val="FF0000"/>
                </a:solidFill>
                <a:latin typeface="Times New Roman" pitchFamily="18" charset="0"/>
              </a:rPr>
              <a:t>原码表示法（小数）</a:t>
            </a:r>
            <a:endParaRPr lang="zh-CN" altLang="en-US" sz="2400" dirty="0">
              <a:solidFill>
                <a:srgbClr val="FF0000"/>
              </a:solidFill>
            </a:endParaRPr>
          </a:p>
        </p:txBody>
      </p:sp>
      <p:grpSp>
        <p:nvGrpSpPr>
          <p:cNvPr id="13" name="Group 14"/>
          <p:cNvGrpSpPr>
            <a:grpSpLocks/>
          </p:cNvGrpSpPr>
          <p:nvPr/>
        </p:nvGrpSpPr>
        <p:grpSpPr bwMode="auto">
          <a:xfrm>
            <a:off x="2285984" y="4705368"/>
            <a:ext cx="6248400" cy="1295400"/>
            <a:chOff x="0" y="0"/>
            <a:chExt cx="3936" cy="816"/>
          </a:xfrm>
        </p:grpSpPr>
        <p:sp>
          <p:nvSpPr>
            <p:cNvPr id="14" name="Text Box 15"/>
            <p:cNvSpPr txBox="1">
              <a:spLocks noChangeArrowheads="1"/>
            </p:cNvSpPr>
            <p:nvPr/>
          </p:nvSpPr>
          <p:spPr bwMode="auto">
            <a:xfrm>
              <a:off x="943" y="0"/>
              <a:ext cx="2513" cy="365"/>
            </a:xfrm>
            <a:prstGeom prst="rect">
              <a:avLst/>
            </a:prstGeom>
            <a:noFill/>
            <a:ln w="9525">
              <a:noFill/>
              <a:miter lim="800000"/>
              <a:headEnd/>
              <a:tailEnd/>
            </a:ln>
            <a:effectLst/>
          </p:spPr>
          <p:txBody>
            <a:bodyPr>
              <a:spAutoFit/>
            </a:bodyPr>
            <a:lstStyle/>
            <a:p>
              <a:r>
                <a:rPr lang="zh-CN" altLang="zh-CN" sz="3200" b="1" i="1" dirty="0">
                  <a:latin typeface="Times New Roman" pitchFamily="18" charset="0"/>
                </a:rPr>
                <a:t> </a:t>
              </a:r>
              <a:r>
                <a:rPr lang="en-US" altLang="zh-CN" sz="3200" b="1" i="1" dirty="0">
                  <a:latin typeface="Times New Roman" pitchFamily="18" charset="0"/>
                </a:rPr>
                <a:t>2+</a:t>
              </a:r>
              <a:r>
                <a:rPr lang="zh-CN" altLang="zh-CN" sz="3200" b="1" i="1" dirty="0">
                  <a:latin typeface="Times New Roman" pitchFamily="18" charset="0"/>
                </a:rPr>
                <a:t> x</a:t>
              </a:r>
              <a:r>
                <a:rPr lang="zh-CN" altLang="zh-CN" sz="3200" b="1" dirty="0">
                  <a:latin typeface="Times New Roman" pitchFamily="18" charset="0"/>
                </a:rPr>
                <a:t>       </a:t>
              </a:r>
              <a:r>
                <a:rPr lang="zh-CN" altLang="zh-CN" sz="3200" b="1" dirty="0" smtClean="0">
                  <a:latin typeface="Times New Roman" pitchFamily="18" charset="0"/>
                </a:rPr>
                <a:t> </a:t>
              </a:r>
              <a:r>
                <a:rPr lang="zh-CN" altLang="zh-CN" sz="3200" b="1" dirty="0">
                  <a:latin typeface="Times New Roman" pitchFamily="18" charset="0"/>
                </a:rPr>
                <a:t>1 </a:t>
              </a:r>
              <a:r>
                <a:rPr lang="zh-CN" sz="2800" b="1" dirty="0">
                  <a:latin typeface="Times New Roman" pitchFamily="18" charset="0"/>
                </a:rPr>
                <a:t>＞</a:t>
              </a:r>
              <a:r>
                <a:rPr lang="zh-CN" sz="3200" b="1" dirty="0">
                  <a:latin typeface="Times New Roman" pitchFamily="18" charset="0"/>
                </a:rPr>
                <a:t> </a:t>
              </a:r>
              <a:r>
                <a:rPr lang="zh-CN" altLang="zh-CN" sz="3200" b="1" i="1" dirty="0">
                  <a:latin typeface="Times New Roman" pitchFamily="18" charset="0"/>
                </a:rPr>
                <a:t>x</a:t>
              </a:r>
              <a:r>
                <a:rPr lang="zh-CN" altLang="zh-CN" sz="3200" b="1" dirty="0">
                  <a:latin typeface="Times New Roman" pitchFamily="18" charset="0"/>
                </a:rPr>
                <a:t> </a:t>
              </a:r>
              <a:r>
                <a:rPr lang="zh-CN" altLang="zh-CN" sz="2800" b="1" dirty="0">
                  <a:latin typeface="Times New Roman" pitchFamily="18" charset="0"/>
                </a:rPr>
                <a:t>≥</a:t>
              </a:r>
              <a:r>
                <a:rPr lang="zh-CN" altLang="zh-CN" sz="3200" b="1" dirty="0">
                  <a:latin typeface="Times New Roman" pitchFamily="18" charset="0"/>
                </a:rPr>
                <a:t> 0</a:t>
              </a:r>
            </a:p>
          </p:txBody>
        </p:sp>
        <p:grpSp>
          <p:nvGrpSpPr>
            <p:cNvPr id="15" name="Group 16"/>
            <p:cNvGrpSpPr>
              <a:grpSpLocks/>
            </p:cNvGrpSpPr>
            <p:nvPr/>
          </p:nvGrpSpPr>
          <p:grpSpPr bwMode="auto">
            <a:xfrm>
              <a:off x="0" y="140"/>
              <a:ext cx="3936" cy="676"/>
              <a:chOff x="0" y="0"/>
              <a:chExt cx="3936" cy="676"/>
            </a:xfrm>
          </p:grpSpPr>
          <p:sp>
            <p:nvSpPr>
              <p:cNvPr id="16" name="Text Box 17"/>
              <p:cNvSpPr txBox="1">
                <a:spLocks noChangeArrowheads="1"/>
              </p:cNvSpPr>
              <p:nvPr/>
            </p:nvSpPr>
            <p:spPr bwMode="auto">
              <a:xfrm>
                <a:off x="0" y="100"/>
                <a:ext cx="841" cy="365"/>
              </a:xfrm>
              <a:prstGeom prst="rect">
                <a:avLst/>
              </a:prstGeom>
              <a:noFill/>
              <a:ln w="9525">
                <a:noFill/>
                <a:miter lim="800000"/>
                <a:headEnd/>
                <a:tailEnd/>
              </a:ln>
              <a:effectLst/>
            </p:spPr>
            <p:txBody>
              <a:bodyPr wrap="none">
                <a:spAutoFit/>
              </a:bodyPr>
              <a:lstStyle/>
              <a:p>
                <a:r>
                  <a:rPr lang="zh-CN" altLang="zh-CN" sz="3200" b="1">
                    <a:latin typeface="Times New Roman" pitchFamily="18" charset="0"/>
                  </a:rPr>
                  <a:t>[</a:t>
                </a:r>
                <a:r>
                  <a:rPr lang="zh-CN" altLang="zh-CN" sz="3200" b="1" i="1">
                    <a:latin typeface="Times New Roman" pitchFamily="18" charset="0"/>
                  </a:rPr>
                  <a:t>x</a:t>
                </a:r>
                <a:r>
                  <a:rPr lang="zh-CN" altLang="zh-CN" sz="3200" b="1">
                    <a:latin typeface="Times New Roman" pitchFamily="18" charset="0"/>
                  </a:rPr>
                  <a:t>]</a:t>
                </a:r>
                <a:r>
                  <a:rPr lang="zh-CN" sz="2800" b="1" baseline="-25000">
                    <a:latin typeface="Times New Roman" pitchFamily="18" charset="0"/>
                  </a:rPr>
                  <a:t>原</a:t>
                </a:r>
                <a:r>
                  <a:rPr lang="zh-CN" sz="3200" b="1">
                    <a:latin typeface="Times New Roman" pitchFamily="18" charset="0"/>
                  </a:rPr>
                  <a:t> </a:t>
                </a:r>
                <a:r>
                  <a:rPr lang="zh-CN" altLang="zh-CN" sz="3200" b="1">
                    <a:latin typeface="Times New Roman" pitchFamily="18" charset="0"/>
                  </a:rPr>
                  <a:t>= </a:t>
                </a:r>
              </a:p>
            </p:txBody>
          </p:sp>
          <p:sp>
            <p:nvSpPr>
              <p:cNvPr id="17" name="Text Box 18"/>
              <p:cNvSpPr txBox="1">
                <a:spLocks noChangeArrowheads="1"/>
              </p:cNvSpPr>
              <p:nvPr/>
            </p:nvSpPr>
            <p:spPr bwMode="auto">
              <a:xfrm>
                <a:off x="953" y="311"/>
                <a:ext cx="2983" cy="365"/>
              </a:xfrm>
              <a:prstGeom prst="rect">
                <a:avLst/>
              </a:prstGeom>
              <a:noFill/>
              <a:ln w="9525">
                <a:noFill/>
                <a:miter lim="800000"/>
                <a:headEnd/>
                <a:tailEnd/>
              </a:ln>
              <a:effectLst/>
            </p:spPr>
            <p:txBody>
              <a:bodyPr>
                <a:spAutoFit/>
              </a:bodyPr>
              <a:lstStyle/>
              <a:p>
                <a:r>
                  <a:rPr lang="zh-CN" altLang="zh-CN" sz="3200" b="1" dirty="0">
                    <a:latin typeface="Times New Roman" pitchFamily="18" charset="0"/>
                  </a:rPr>
                  <a:t>1 – </a:t>
                </a:r>
                <a:r>
                  <a:rPr lang="zh-CN" altLang="zh-CN" sz="3200" b="1" i="1" dirty="0">
                    <a:latin typeface="Times New Roman" pitchFamily="18" charset="0"/>
                  </a:rPr>
                  <a:t>x</a:t>
                </a:r>
                <a:r>
                  <a:rPr lang="zh-CN" altLang="zh-CN" sz="3200" b="1" dirty="0">
                    <a:latin typeface="Times New Roman" pitchFamily="18" charset="0"/>
                  </a:rPr>
                  <a:t>      </a:t>
                </a:r>
                <a:r>
                  <a:rPr lang="en-US" altLang="zh-CN" sz="3200" b="1" dirty="0" smtClean="0">
                    <a:latin typeface="Times New Roman" pitchFamily="18" charset="0"/>
                  </a:rPr>
                  <a:t>  </a:t>
                </a:r>
                <a:r>
                  <a:rPr lang="zh-CN" altLang="zh-CN" sz="3200" b="1" dirty="0" smtClean="0">
                    <a:latin typeface="Times New Roman" pitchFamily="18" charset="0"/>
                  </a:rPr>
                  <a:t>0 </a:t>
                </a:r>
                <a:r>
                  <a:rPr lang="zh-CN" altLang="zh-CN" sz="2800" b="1" dirty="0">
                    <a:latin typeface="Times New Roman" pitchFamily="18" charset="0"/>
                  </a:rPr>
                  <a:t>≥</a:t>
                </a:r>
                <a:r>
                  <a:rPr lang="zh-CN" altLang="zh-CN" sz="3200" b="1" dirty="0">
                    <a:latin typeface="Times New Roman" pitchFamily="18" charset="0"/>
                  </a:rPr>
                  <a:t> </a:t>
                </a:r>
                <a:r>
                  <a:rPr lang="zh-CN" altLang="zh-CN" sz="3200" b="1" i="1" dirty="0">
                    <a:latin typeface="Times New Roman" pitchFamily="18" charset="0"/>
                  </a:rPr>
                  <a:t>x</a:t>
                </a:r>
                <a:r>
                  <a:rPr lang="zh-CN" altLang="zh-CN" sz="3200" b="1" dirty="0">
                    <a:latin typeface="Times New Roman" pitchFamily="18" charset="0"/>
                  </a:rPr>
                  <a:t> </a:t>
                </a:r>
                <a:r>
                  <a:rPr lang="zh-CN" sz="2800" b="1" dirty="0">
                    <a:latin typeface="Times New Roman" pitchFamily="18" charset="0"/>
                  </a:rPr>
                  <a:t>＞  </a:t>
                </a:r>
                <a:r>
                  <a:rPr lang="zh-CN" altLang="zh-CN" sz="3200" b="1" dirty="0">
                    <a:latin typeface="Times New Roman" pitchFamily="18" charset="0"/>
                  </a:rPr>
                  <a:t>1</a:t>
                </a:r>
                <a:endParaRPr lang="zh-CN" altLang="zh-CN" sz="3200" b="1" baseline="30000" dirty="0">
                  <a:latin typeface="Times New Roman" pitchFamily="18" charset="0"/>
                </a:endParaRPr>
              </a:p>
            </p:txBody>
          </p:sp>
          <p:sp>
            <p:nvSpPr>
              <p:cNvPr id="18" name="AutoShape 19"/>
              <p:cNvSpPr>
                <a:spLocks/>
              </p:cNvSpPr>
              <p:nvPr/>
            </p:nvSpPr>
            <p:spPr bwMode="auto">
              <a:xfrm>
                <a:off x="809" y="0"/>
                <a:ext cx="124" cy="580"/>
              </a:xfrm>
              <a:prstGeom prst="leftBrace">
                <a:avLst>
                  <a:gd name="adj1" fmla="val 38978"/>
                  <a:gd name="adj2" fmla="val 50000"/>
                </a:avLst>
              </a:prstGeom>
              <a:noFill/>
              <a:ln w="28575">
                <a:solidFill>
                  <a:schemeClr val="tx1"/>
                </a:solidFill>
                <a:round/>
                <a:headEnd/>
                <a:tailEnd/>
              </a:ln>
              <a:effectLst/>
            </p:spPr>
            <p:txBody>
              <a:bodyPr wrap="none" anchor="ctr"/>
              <a:lstStyle/>
              <a:p>
                <a:endParaRPr lang="zh-CN" altLang="en-US"/>
              </a:p>
            </p:txBody>
          </p:sp>
          <p:sp>
            <p:nvSpPr>
              <p:cNvPr id="19" name="Line 20"/>
              <p:cNvSpPr>
                <a:spLocks noChangeShapeType="1"/>
              </p:cNvSpPr>
              <p:nvPr/>
            </p:nvSpPr>
            <p:spPr bwMode="auto">
              <a:xfrm>
                <a:off x="2744" y="519"/>
                <a:ext cx="96" cy="0"/>
              </a:xfrm>
              <a:prstGeom prst="line">
                <a:avLst/>
              </a:prstGeom>
              <a:noFill/>
              <a:ln w="28575">
                <a:solidFill>
                  <a:schemeClr val="tx1"/>
                </a:solidFill>
                <a:round/>
                <a:headEnd/>
                <a:tailEnd/>
              </a:ln>
              <a:effectLst/>
            </p:spPr>
            <p:txBody>
              <a:bodyPr wrap="none"/>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amond(i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outVertic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P spid="5" grpId="0" bldLvl="0" autoUpdateAnimBg="0"/>
      <p:bldP spid="6"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2132" y="71414"/>
            <a:ext cx="2428892" cy="523220"/>
          </a:xfrm>
          <a:prstGeom prst="rect">
            <a:avLst/>
          </a:prstGeom>
          <a:noFill/>
        </p:spPr>
        <p:txBody>
          <a:bodyPr wrap="square" rtlCol="0">
            <a:spAutoFit/>
          </a:bodyPr>
          <a:lstStyle/>
          <a:p>
            <a:r>
              <a:rPr lang="en-US" altLang="zh-CN" sz="2800" b="1" dirty="0" smtClean="0">
                <a:solidFill>
                  <a:srgbClr val="FF0000"/>
                </a:solidFill>
              </a:rPr>
              <a:t>2.1</a:t>
            </a:r>
            <a:r>
              <a:rPr lang="zh-CN" altLang="en-US" sz="2800" b="1" dirty="0" smtClean="0">
                <a:solidFill>
                  <a:srgbClr val="FF0000"/>
                </a:solidFill>
              </a:rPr>
              <a:t>数据表示</a:t>
            </a:r>
            <a:endParaRPr lang="zh-CN" altLang="en-US" sz="2800" b="1" dirty="0">
              <a:solidFill>
                <a:srgbClr val="FF0000"/>
              </a:solidFill>
            </a:endParaRPr>
          </a:p>
        </p:txBody>
      </p:sp>
      <p:sp>
        <p:nvSpPr>
          <p:cNvPr id="3" name="TextBox 11"/>
          <p:cNvSpPr txBox="1">
            <a:spLocks noChangeArrowheads="1"/>
          </p:cNvSpPr>
          <p:nvPr/>
        </p:nvSpPr>
        <p:spPr bwMode="auto">
          <a:xfrm>
            <a:off x="428625" y="714375"/>
            <a:ext cx="3000367" cy="584775"/>
          </a:xfrm>
          <a:prstGeom prst="rect">
            <a:avLst/>
          </a:prstGeom>
          <a:noFill/>
          <a:ln w="9525">
            <a:noFill/>
            <a:miter lim="800000"/>
            <a:headEnd/>
            <a:tailEnd/>
          </a:ln>
        </p:spPr>
        <p:txBody>
          <a:bodyPr wrap="square">
            <a:spAutoFit/>
          </a:bodyPr>
          <a:lstStyle/>
          <a:p>
            <a:r>
              <a:rPr lang="en-US" altLang="zh-CN" sz="3200" b="1" dirty="0" smtClean="0">
                <a:solidFill>
                  <a:srgbClr val="151B93"/>
                </a:solidFill>
                <a:latin typeface="Calibri" pitchFamily="34" charset="0"/>
              </a:rPr>
              <a:t>5.</a:t>
            </a:r>
            <a:r>
              <a:rPr lang="zh-CN" altLang="en-US" sz="3200" b="1" dirty="0" smtClean="0">
                <a:solidFill>
                  <a:srgbClr val="151B93"/>
                </a:solidFill>
                <a:latin typeface="Calibri" pitchFamily="34" charset="0"/>
              </a:rPr>
              <a:t>机器数</a:t>
            </a:r>
            <a:r>
              <a:rPr lang="zh-CN" altLang="en-US" sz="3200" b="1" dirty="0">
                <a:solidFill>
                  <a:srgbClr val="151B93"/>
                </a:solidFill>
                <a:latin typeface="Calibri" pitchFamily="34" charset="0"/>
              </a:rPr>
              <a:t>表示</a:t>
            </a:r>
          </a:p>
        </p:txBody>
      </p:sp>
      <p:sp>
        <p:nvSpPr>
          <p:cNvPr id="5" name="矩形 4"/>
          <p:cNvSpPr/>
          <p:nvPr/>
        </p:nvSpPr>
        <p:spPr>
          <a:xfrm>
            <a:off x="928662" y="1571612"/>
            <a:ext cx="2969083" cy="461665"/>
          </a:xfrm>
          <a:prstGeom prst="rect">
            <a:avLst/>
          </a:prstGeom>
        </p:spPr>
        <p:txBody>
          <a:bodyPr wrap="none">
            <a:spAutoFit/>
          </a:bodyPr>
          <a:lstStyle/>
          <a:p>
            <a:r>
              <a:rPr lang="zh-CN" altLang="en-US" sz="2400" b="1" dirty="0" smtClean="0">
                <a:solidFill>
                  <a:srgbClr val="FF0000"/>
                </a:solidFill>
                <a:latin typeface="Times New Roman" pitchFamily="18" charset="0"/>
              </a:rPr>
              <a:t>反码表示法（整数）</a:t>
            </a:r>
            <a:endParaRPr lang="zh-CN" altLang="en-US" sz="2400" dirty="0">
              <a:solidFill>
                <a:srgbClr val="FF0000"/>
              </a:solidFill>
            </a:endParaRPr>
          </a:p>
        </p:txBody>
      </p:sp>
      <p:grpSp>
        <p:nvGrpSpPr>
          <p:cNvPr id="6" name="Group 5"/>
          <p:cNvGrpSpPr>
            <a:grpSpLocks/>
          </p:cNvGrpSpPr>
          <p:nvPr/>
        </p:nvGrpSpPr>
        <p:grpSpPr bwMode="auto">
          <a:xfrm>
            <a:off x="1866928" y="2060575"/>
            <a:ext cx="6705600" cy="1171575"/>
            <a:chOff x="0" y="0"/>
            <a:chExt cx="10559" cy="1845"/>
          </a:xfrm>
        </p:grpSpPr>
        <p:sp>
          <p:nvSpPr>
            <p:cNvPr id="7" name="Text Box 6"/>
            <p:cNvSpPr txBox="1">
              <a:spLocks noChangeArrowheads="1"/>
            </p:cNvSpPr>
            <p:nvPr/>
          </p:nvSpPr>
          <p:spPr bwMode="auto">
            <a:xfrm>
              <a:off x="0" y="600"/>
              <a:ext cx="4324" cy="817"/>
            </a:xfrm>
            <a:prstGeom prst="rect">
              <a:avLst/>
            </a:prstGeom>
            <a:noFill/>
            <a:ln w="9525">
              <a:noFill/>
              <a:miter lim="800000"/>
              <a:headEnd/>
              <a:tailEnd/>
            </a:ln>
            <a:effectLst/>
          </p:spPr>
          <p:txBody>
            <a:bodyPr>
              <a:spAutoFit/>
            </a:bodyPr>
            <a:lstStyle/>
            <a:p>
              <a:r>
                <a:rPr lang="zh-CN" altLang="zh-CN" sz="2800" b="1">
                  <a:latin typeface="Times New Roman" pitchFamily="18" charset="0"/>
                </a:rPr>
                <a:t>[</a:t>
              </a:r>
              <a:r>
                <a:rPr lang="zh-CN" altLang="zh-CN" sz="2800" b="1" i="1">
                  <a:latin typeface="Times New Roman" pitchFamily="18" charset="0"/>
                </a:rPr>
                <a:t>x</a:t>
              </a:r>
              <a:r>
                <a:rPr lang="zh-CN" altLang="zh-CN" sz="2800" b="1">
                  <a:latin typeface="Times New Roman" pitchFamily="18" charset="0"/>
                </a:rPr>
                <a:t>]</a:t>
              </a:r>
              <a:r>
                <a:rPr lang="zh-CN" b="1" baseline="-25000">
                  <a:latin typeface="Times New Roman" pitchFamily="18" charset="0"/>
                </a:rPr>
                <a:t>反</a:t>
              </a:r>
              <a:r>
                <a:rPr lang="zh-CN" sz="2800" b="1">
                  <a:latin typeface="Times New Roman" pitchFamily="18" charset="0"/>
                </a:rPr>
                <a:t> </a:t>
              </a:r>
              <a:r>
                <a:rPr lang="zh-CN" altLang="zh-CN" sz="2800" b="1">
                  <a:latin typeface="Times New Roman" pitchFamily="18" charset="0"/>
                </a:rPr>
                <a:t>= </a:t>
              </a:r>
            </a:p>
          </p:txBody>
        </p:sp>
        <p:sp>
          <p:nvSpPr>
            <p:cNvPr id="8" name="Text Box 7"/>
            <p:cNvSpPr txBox="1">
              <a:spLocks noChangeArrowheads="1"/>
            </p:cNvSpPr>
            <p:nvPr/>
          </p:nvSpPr>
          <p:spPr bwMode="auto">
            <a:xfrm>
              <a:off x="2117" y="0"/>
              <a:ext cx="8442" cy="816"/>
            </a:xfrm>
            <a:prstGeom prst="rect">
              <a:avLst/>
            </a:prstGeom>
            <a:noFill/>
            <a:ln w="9525">
              <a:noFill/>
              <a:miter lim="800000"/>
              <a:headEnd/>
              <a:tailEnd/>
            </a:ln>
            <a:effectLst/>
          </p:spPr>
          <p:txBody>
            <a:bodyPr>
              <a:spAutoFit/>
            </a:bodyPr>
            <a:lstStyle/>
            <a:p>
              <a:r>
                <a:rPr lang="zh-CN" altLang="en-US" sz="2800" b="1" dirty="0">
                  <a:latin typeface="Times New Roman" pitchFamily="18" charset="0"/>
                </a:rPr>
                <a:t>2</a:t>
              </a:r>
              <a:r>
                <a:rPr lang="zh-CN" altLang="en-US" sz="2800" b="1" baseline="30000" dirty="0">
                  <a:latin typeface="Times New Roman" pitchFamily="18" charset="0"/>
                </a:rPr>
                <a:t>n</a:t>
              </a:r>
              <a:r>
                <a:rPr lang="zh-CN" altLang="en-US" sz="2800" b="1" dirty="0">
                  <a:latin typeface="Times New Roman" pitchFamily="18" charset="0"/>
                </a:rPr>
                <a:t>+x             </a:t>
              </a:r>
              <a:r>
                <a:rPr lang="zh-CN" altLang="en-US" sz="2800" b="1" dirty="0" smtClean="0">
                  <a:latin typeface="Times New Roman" pitchFamily="18" charset="0"/>
                </a:rPr>
                <a:t>   2</a:t>
              </a:r>
              <a:r>
                <a:rPr lang="zh-CN" altLang="en-US" sz="2800" b="1" i="1" baseline="45000" dirty="0">
                  <a:latin typeface="Times New Roman" pitchFamily="18" charset="0"/>
                </a:rPr>
                <a:t>n</a:t>
              </a:r>
              <a:r>
                <a:rPr lang="zh-CN" altLang="en-US" sz="2800" b="1" dirty="0">
                  <a:latin typeface="Times New Roman" pitchFamily="18" charset="0"/>
                </a:rPr>
                <a:t> ＞ </a:t>
              </a:r>
              <a:r>
                <a:rPr lang="zh-CN" altLang="en-US" sz="2800" b="1" i="1" dirty="0">
                  <a:latin typeface="Times New Roman" pitchFamily="18" charset="0"/>
                </a:rPr>
                <a:t>x</a:t>
              </a:r>
              <a:r>
                <a:rPr lang="zh-CN" altLang="en-US" sz="2800" b="1" dirty="0">
                  <a:latin typeface="Times New Roman" pitchFamily="18" charset="0"/>
                </a:rPr>
                <a:t>  ≥ 0</a:t>
              </a:r>
            </a:p>
          </p:txBody>
        </p:sp>
        <p:sp>
          <p:nvSpPr>
            <p:cNvPr id="9" name="Text Box 8"/>
            <p:cNvSpPr txBox="1">
              <a:spLocks noChangeArrowheads="1"/>
            </p:cNvSpPr>
            <p:nvPr/>
          </p:nvSpPr>
          <p:spPr bwMode="auto">
            <a:xfrm>
              <a:off x="2142" y="901"/>
              <a:ext cx="7382" cy="816"/>
            </a:xfrm>
            <a:prstGeom prst="rect">
              <a:avLst/>
            </a:prstGeom>
            <a:noFill/>
            <a:ln w="9525">
              <a:noFill/>
              <a:miter lim="800000"/>
              <a:headEnd/>
              <a:tailEnd/>
            </a:ln>
            <a:effectLst/>
          </p:spPr>
          <p:txBody>
            <a:bodyPr>
              <a:spAutoFit/>
            </a:bodyPr>
            <a:lstStyle/>
            <a:p>
              <a:r>
                <a:rPr lang="zh-CN" altLang="zh-CN" sz="2800" b="1">
                  <a:latin typeface="Times New Roman" pitchFamily="18" charset="0"/>
                </a:rPr>
                <a:t>( 2</a:t>
              </a:r>
              <a:r>
                <a:rPr lang="zh-CN" altLang="zh-CN" sz="2800" b="1" i="1" baseline="45000">
                  <a:latin typeface="Times New Roman" pitchFamily="18" charset="0"/>
                </a:rPr>
                <a:t>n</a:t>
              </a:r>
              <a:r>
                <a:rPr lang="zh-CN" altLang="zh-CN" sz="2800" b="1">
                  <a:latin typeface="Times New Roman" pitchFamily="18" charset="0"/>
                </a:rPr>
                <a:t> – 1) + </a:t>
              </a:r>
              <a:r>
                <a:rPr lang="zh-CN" altLang="zh-CN" sz="2800" b="1" i="1">
                  <a:latin typeface="Times New Roman" pitchFamily="18" charset="0"/>
                </a:rPr>
                <a:t>x</a:t>
              </a:r>
              <a:r>
                <a:rPr lang="zh-CN" altLang="zh-CN" sz="2800" b="1">
                  <a:latin typeface="Times New Roman" pitchFamily="18" charset="0"/>
                </a:rPr>
                <a:t>    0  ≥ </a:t>
              </a:r>
              <a:r>
                <a:rPr lang="zh-CN" altLang="zh-CN" sz="2800" b="1" i="1">
                  <a:latin typeface="Times New Roman" pitchFamily="18" charset="0"/>
                </a:rPr>
                <a:t>x</a:t>
              </a:r>
              <a:r>
                <a:rPr lang="zh-CN" altLang="zh-CN" sz="2800" b="1">
                  <a:latin typeface="Times New Roman" pitchFamily="18" charset="0"/>
                </a:rPr>
                <a:t>  </a:t>
              </a:r>
              <a:r>
                <a:rPr lang="zh-CN" sz="2800" b="1">
                  <a:latin typeface="Times New Roman" pitchFamily="18" charset="0"/>
                </a:rPr>
                <a:t>＞ </a:t>
              </a:r>
              <a:r>
                <a:rPr lang="zh-CN" altLang="zh-CN" sz="2800" b="1">
                  <a:latin typeface="Times New Roman" pitchFamily="18" charset="0"/>
                </a:rPr>
                <a:t>2</a:t>
              </a:r>
              <a:r>
                <a:rPr lang="zh-CN" altLang="zh-CN" sz="2800" b="1" i="1" baseline="45000">
                  <a:latin typeface="Times New Roman" pitchFamily="18" charset="0"/>
                </a:rPr>
                <a:t>n</a:t>
              </a:r>
              <a:endParaRPr lang="zh-CN" altLang="zh-CN" sz="2800" b="1" baseline="30000">
                <a:latin typeface="Times New Roman" pitchFamily="18" charset="0"/>
              </a:endParaRPr>
            </a:p>
          </p:txBody>
        </p:sp>
        <p:sp>
          <p:nvSpPr>
            <p:cNvPr id="10" name="AutoShape 9"/>
            <p:cNvSpPr>
              <a:spLocks/>
            </p:cNvSpPr>
            <p:nvPr/>
          </p:nvSpPr>
          <p:spPr bwMode="auto">
            <a:xfrm>
              <a:off x="1782" y="265"/>
              <a:ext cx="257" cy="1580"/>
            </a:xfrm>
            <a:prstGeom prst="leftBrace">
              <a:avLst>
                <a:gd name="adj1" fmla="val 51232"/>
                <a:gd name="adj2" fmla="val 50000"/>
              </a:avLst>
            </a:prstGeom>
            <a:noFill/>
            <a:ln w="28575">
              <a:solidFill>
                <a:schemeClr val="tx1"/>
              </a:solidFill>
              <a:round/>
              <a:headEnd/>
              <a:tailEnd/>
            </a:ln>
            <a:effectLst/>
          </p:spPr>
          <p:txBody>
            <a:bodyPr wrap="none" anchor="ctr"/>
            <a:lstStyle/>
            <a:p>
              <a:endParaRPr lang="zh-CN" altLang="en-US"/>
            </a:p>
          </p:txBody>
        </p:sp>
      </p:grpSp>
      <p:sp>
        <p:nvSpPr>
          <p:cNvPr id="11" name="矩形 10"/>
          <p:cNvSpPr/>
          <p:nvPr/>
        </p:nvSpPr>
        <p:spPr>
          <a:xfrm>
            <a:off x="928662" y="3786190"/>
            <a:ext cx="2969083" cy="461665"/>
          </a:xfrm>
          <a:prstGeom prst="rect">
            <a:avLst/>
          </a:prstGeom>
        </p:spPr>
        <p:txBody>
          <a:bodyPr wrap="none">
            <a:spAutoFit/>
          </a:bodyPr>
          <a:lstStyle/>
          <a:p>
            <a:r>
              <a:rPr lang="zh-CN" altLang="en-US" sz="2400" b="1" dirty="0" smtClean="0">
                <a:solidFill>
                  <a:srgbClr val="FF0000"/>
                </a:solidFill>
                <a:latin typeface="Times New Roman" pitchFamily="18" charset="0"/>
              </a:rPr>
              <a:t>反码表示法（小数）</a:t>
            </a:r>
            <a:endParaRPr lang="zh-CN" altLang="en-US" sz="2400" dirty="0">
              <a:solidFill>
                <a:srgbClr val="FF0000"/>
              </a:solidFill>
            </a:endParaRPr>
          </a:p>
        </p:txBody>
      </p:sp>
      <p:grpSp>
        <p:nvGrpSpPr>
          <p:cNvPr id="12" name="Group 17"/>
          <p:cNvGrpSpPr>
            <a:grpSpLocks/>
          </p:cNvGrpSpPr>
          <p:nvPr/>
        </p:nvGrpSpPr>
        <p:grpSpPr bwMode="auto">
          <a:xfrm>
            <a:off x="904908" y="4357694"/>
            <a:ext cx="7953372" cy="1235075"/>
            <a:chOff x="0" y="0"/>
            <a:chExt cx="5280" cy="778"/>
          </a:xfrm>
        </p:grpSpPr>
        <p:sp>
          <p:nvSpPr>
            <p:cNvPr id="13" name="Text Box 18"/>
            <p:cNvSpPr txBox="1">
              <a:spLocks noChangeArrowheads="1"/>
            </p:cNvSpPr>
            <p:nvPr/>
          </p:nvSpPr>
          <p:spPr bwMode="auto">
            <a:xfrm>
              <a:off x="0" y="240"/>
              <a:ext cx="747" cy="327"/>
            </a:xfrm>
            <a:prstGeom prst="rect">
              <a:avLst/>
            </a:prstGeom>
            <a:noFill/>
            <a:ln w="9525">
              <a:noFill/>
              <a:miter lim="800000"/>
              <a:headEnd/>
              <a:tailEnd/>
            </a:ln>
            <a:effectLst/>
          </p:spPr>
          <p:txBody>
            <a:bodyPr wrap="none">
              <a:spAutoFit/>
            </a:bodyPr>
            <a:lstStyle/>
            <a:p>
              <a:r>
                <a:rPr lang="zh-CN" altLang="zh-CN" sz="2800" b="1">
                  <a:latin typeface="Times New Roman" pitchFamily="18" charset="0"/>
                </a:rPr>
                <a:t>[</a:t>
              </a:r>
              <a:r>
                <a:rPr lang="zh-CN" altLang="zh-CN" sz="2800" b="1" i="1">
                  <a:latin typeface="Times New Roman" pitchFamily="18" charset="0"/>
                </a:rPr>
                <a:t>x</a:t>
              </a:r>
              <a:r>
                <a:rPr lang="zh-CN" altLang="zh-CN" sz="2800" b="1">
                  <a:latin typeface="Times New Roman" pitchFamily="18" charset="0"/>
                </a:rPr>
                <a:t>]</a:t>
              </a:r>
              <a:r>
                <a:rPr lang="zh-CN" b="1" baseline="-25000">
                  <a:latin typeface="Times New Roman" pitchFamily="18" charset="0"/>
                </a:rPr>
                <a:t>反</a:t>
              </a:r>
              <a:r>
                <a:rPr lang="zh-CN" sz="2800" b="1">
                  <a:latin typeface="Times New Roman" pitchFamily="18" charset="0"/>
                </a:rPr>
                <a:t> </a:t>
              </a:r>
              <a:r>
                <a:rPr lang="zh-CN" altLang="zh-CN" sz="2800" b="1">
                  <a:latin typeface="Times New Roman" pitchFamily="18" charset="0"/>
                </a:rPr>
                <a:t>= </a:t>
              </a:r>
            </a:p>
          </p:txBody>
        </p:sp>
        <p:sp>
          <p:nvSpPr>
            <p:cNvPr id="14" name="Text Box 19"/>
            <p:cNvSpPr txBox="1">
              <a:spLocks noChangeArrowheads="1"/>
            </p:cNvSpPr>
            <p:nvPr/>
          </p:nvSpPr>
          <p:spPr bwMode="auto">
            <a:xfrm>
              <a:off x="864" y="0"/>
              <a:ext cx="3216" cy="327"/>
            </a:xfrm>
            <a:prstGeom prst="rect">
              <a:avLst/>
            </a:prstGeom>
            <a:noFill/>
            <a:ln w="9525">
              <a:noFill/>
              <a:miter lim="800000"/>
              <a:headEnd/>
              <a:tailEnd/>
            </a:ln>
            <a:effectLst/>
          </p:spPr>
          <p:txBody>
            <a:bodyPr>
              <a:spAutoFit/>
            </a:bodyPr>
            <a:lstStyle/>
            <a:p>
              <a:r>
                <a:rPr lang="en-US" altLang="zh-CN" sz="2800" b="1" i="1" dirty="0">
                  <a:latin typeface="Times New Roman" pitchFamily="18" charset="0"/>
                </a:rPr>
                <a:t>2+</a:t>
              </a:r>
              <a:r>
                <a:rPr lang="zh-CN" altLang="zh-CN" sz="2800" b="1" i="1" dirty="0">
                  <a:latin typeface="Times New Roman" pitchFamily="18" charset="0"/>
                </a:rPr>
                <a:t>x</a:t>
              </a:r>
              <a:r>
                <a:rPr lang="zh-CN" altLang="zh-CN" sz="2800" b="1" dirty="0">
                  <a:latin typeface="Times New Roman" pitchFamily="18" charset="0"/>
                </a:rPr>
                <a:t>                 </a:t>
              </a:r>
              <a:r>
                <a:rPr lang="zh-CN" altLang="zh-CN" sz="2800" b="1" dirty="0" smtClean="0">
                  <a:latin typeface="Times New Roman" pitchFamily="18" charset="0"/>
                </a:rPr>
                <a:t>   </a:t>
              </a:r>
              <a:r>
                <a:rPr lang="zh-CN" altLang="zh-CN" sz="2800" b="1" dirty="0">
                  <a:latin typeface="Times New Roman" pitchFamily="18" charset="0"/>
                </a:rPr>
                <a:t>1 </a:t>
              </a:r>
              <a:r>
                <a:rPr lang="zh-CN" sz="2800" b="1" dirty="0">
                  <a:latin typeface="Times New Roman" pitchFamily="18" charset="0"/>
                </a:rPr>
                <a:t>＞ </a:t>
              </a:r>
              <a:r>
                <a:rPr lang="zh-CN" altLang="zh-CN" sz="2800" b="1" i="1" dirty="0">
                  <a:latin typeface="Times New Roman" pitchFamily="18" charset="0"/>
                </a:rPr>
                <a:t>x</a:t>
              </a:r>
              <a:r>
                <a:rPr lang="zh-CN" altLang="zh-CN" sz="2800" b="1" dirty="0">
                  <a:latin typeface="Times New Roman" pitchFamily="18" charset="0"/>
                </a:rPr>
                <a:t> ≥  0</a:t>
              </a:r>
            </a:p>
          </p:txBody>
        </p:sp>
        <p:sp>
          <p:nvSpPr>
            <p:cNvPr id="15" name="Text Box 20"/>
            <p:cNvSpPr txBox="1">
              <a:spLocks noChangeArrowheads="1"/>
            </p:cNvSpPr>
            <p:nvPr/>
          </p:nvSpPr>
          <p:spPr bwMode="auto">
            <a:xfrm>
              <a:off x="874" y="451"/>
              <a:ext cx="4406" cy="327"/>
            </a:xfrm>
            <a:prstGeom prst="rect">
              <a:avLst/>
            </a:prstGeom>
            <a:noFill/>
            <a:ln w="9525">
              <a:noFill/>
              <a:miter lim="800000"/>
              <a:headEnd/>
              <a:tailEnd/>
            </a:ln>
            <a:effectLst/>
          </p:spPr>
          <p:txBody>
            <a:bodyPr>
              <a:spAutoFit/>
            </a:bodyPr>
            <a:lstStyle/>
            <a:p>
              <a:r>
                <a:rPr lang="zh-CN" altLang="zh-CN" sz="2800" b="1" dirty="0">
                  <a:latin typeface="Times New Roman" pitchFamily="18" charset="0"/>
                </a:rPr>
                <a:t>( 2 – 2</a:t>
              </a:r>
              <a:r>
                <a:rPr lang="zh-CN" altLang="zh-CN" sz="2800" b="1" baseline="40000" dirty="0">
                  <a:latin typeface="Times New Roman" pitchFamily="18" charset="0"/>
                </a:rPr>
                <a:t>-</a:t>
              </a:r>
              <a:r>
                <a:rPr lang="zh-CN" altLang="zh-CN" sz="2800" b="1" i="1" baseline="40000" dirty="0">
                  <a:latin typeface="Times New Roman" pitchFamily="18" charset="0"/>
                </a:rPr>
                <a:t>n</a:t>
              </a:r>
              <a:r>
                <a:rPr lang="zh-CN" altLang="zh-CN" sz="2800" b="1" dirty="0">
                  <a:latin typeface="Times New Roman" pitchFamily="18" charset="0"/>
                </a:rPr>
                <a:t>) +</a:t>
              </a:r>
              <a:r>
                <a:rPr lang="zh-CN" altLang="zh-CN" sz="2800" b="1" i="1" dirty="0">
                  <a:latin typeface="Times New Roman" pitchFamily="18" charset="0"/>
                </a:rPr>
                <a:t> x</a:t>
              </a:r>
              <a:r>
                <a:rPr lang="zh-CN" altLang="zh-CN" sz="2800" b="1" dirty="0">
                  <a:latin typeface="Times New Roman" pitchFamily="18" charset="0"/>
                </a:rPr>
                <a:t>      0 ≥ </a:t>
              </a:r>
              <a:r>
                <a:rPr lang="zh-CN" altLang="zh-CN" sz="2800" b="1" i="1" dirty="0">
                  <a:latin typeface="Times New Roman" pitchFamily="18" charset="0"/>
                </a:rPr>
                <a:t>x</a:t>
              </a:r>
              <a:r>
                <a:rPr lang="zh-CN" altLang="zh-CN" sz="2800" b="1" dirty="0">
                  <a:latin typeface="Times New Roman" pitchFamily="18" charset="0"/>
                </a:rPr>
                <a:t> </a:t>
              </a:r>
              <a:r>
                <a:rPr lang="zh-CN" sz="2800" b="1" dirty="0">
                  <a:latin typeface="Times New Roman" pitchFamily="18" charset="0"/>
                </a:rPr>
                <a:t>＞  </a:t>
              </a:r>
              <a:r>
                <a:rPr lang="zh-CN" altLang="zh-CN" sz="2800" b="1" dirty="0">
                  <a:latin typeface="Times New Roman" pitchFamily="18" charset="0"/>
                </a:rPr>
                <a:t>1</a:t>
              </a:r>
              <a:r>
                <a:rPr lang="zh-CN" sz="2800" b="1" dirty="0">
                  <a:latin typeface="Times New Roman" pitchFamily="18" charset="0"/>
                </a:rPr>
                <a:t>（</a:t>
              </a:r>
              <a:r>
                <a:rPr lang="zh-CN" altLang="zh-CN" sz="2800" b="1" dirty="0">
                  <a:latin typeface="Times New Roman" pitchFamily="18" charset="0"/>
                </a:rPr>
                <a:t>mod 2   2</a:t>
              </a:r>
              <a:r>
                <a:rPr lang="zh-CN" altLang="zh-CN" sz="2800" b="1" baseline="40000" dirty="0">
                  <a:latin typeface="Times New Roman" pitchFamily="18" charset="0"/>
                </a:rPr>
                <a:t>-</a:t>
              </a:r>
              <a:r>
                <a:rPr lang="zh-CN" altLang="zh-CN" sz="2800" b="1" i="1" baseline="40000" dirty="0">
                  <a:latin typeface="Times New Roman" pitchFamily="18" charset="0"/>
                </a:rPr>
                <a:t>n</a:t>
              </a:r>
              <a:r>
                <a:rPr lang="zh-CN" sz="2800" b="1" dirty="0">
                  <a:latin typeface="Times New Roman" pitchFamily="18" charset="0"/>
                </a:rPr>
                <a:t>）</a:t>
              </a:r>
              <a:endParaRPr lang="zh-CN" sz="2800" b="1" baseline="30000" dirty="0">
                <a:latin typeface="Times New Roman" pitchFamily="18" charset="0"/>
              </a:endParaRPr>
            </a:p>
          </p:txBody>
        </p:sp>
        <p:sp>
          <p:nvSpPr>
            <p:cNvPr id="16" name="AutoShape 21"/>
            <p:cNvSpPr>
              <a:spLocks/>
            </p:cNvSpPr>
            <p:nvPr/>
          </p:nvSpPr>
          <p:spPr bwMode="auto">
            <a:xfrm>
              <a:off x="720" y="106"/>
              <a:ext cx="151" cy="632"/>
            </a:xfrm>
            <a:prstGeom prst="leftBrace">
              <a:avLst>
                <a:gd name="adj1" fmla="val 34879"/>
                <a:gd name="adj2" fmla="val 50000"/>
              </a:avLst>
            </a:prstGeom>
            <a:noFill/>
            <a:ln w="28575">
              <a:solidFill>
                <a:schemeClr val="tx1"/>
              </a:solidFill>
              <a:round/>
              <a:headEnd/>
              <a:tailEnd/>
            </a:ln>
            <a:effectLst/>
          </p:spPr>
          <p:txBody>
            <a:bodyPr wrap="none" anchor="ctr"/>
            <a:lstStyle/>
            <a:p>
              <a:endParaRPr lang="zh-CN" altLang="en-US"/>
            </a:p>
          </p:txBody>
        </p:sp>
        <p:sp>
          <p:nvSpPr>
            <p:cNvPr id="17" name="Line 22"/>
            <p:cNvSpPr>
              <a:spLocks noChangeShapeType="1"/>
            </p:cNvSpPr>
            <p:nvPr/>
          </p:nvSpPr>
          <p:spPr bwMode="auto">
            <a:xfrm>
              <a:off x="4425" y="634"/>
              <a:ext cx="96" cy="0"/>
            </a:xfrm>
            <a:prstGeom prst="line">
              <a:avLst/>
            </a:prstGeom>
            <a:noFill/>
            <a:ln w="28575">
              <a:solidFill>
                <a:schemeClr val="tx1"/>
              </a:solidFill>
              <a:round/>
              <a:headEnd/>
              <a:tailEnd/>
            </a:ln>
            <a:effectLst/>
          </p:spPr>
          <p:txBody>
            <a:bodyPr wrap="none"/>
            <a:lstStyle/>
            <a:p>
              <a:endParaRPr lang="zh-CN" altLang="en-US"/>
            </a:p>
          </p:txBody>
        </p:sp>
        <p:sp>
          <p:nvSpPr>
            <p:cNvPr id="18" name="Line 23"/>
            <p:cNvSpPr>
              <a:spLocks noChangeShapeType="1"/>
            </p:cNvSpPr>
            <p:nvPr/>
          </p:nvSpPr>
          <p:spPr bwMode="auto">
            <a:xfrm>
              <a:off x="3287" y="634"/>
              <a:ext cx="96" cy="0"/>
            </a:xfrm>
            <a:prstGeom prst="line">
              <a:avLst/>
            </a:prstGeom>
            <a:noFill/>
            <a:ln w="28575">
              <a:solidFill>
                <a:schemeClr val="tx1"/>
              </a:solidFill>
              <a:round/>
              <a:headEnd/>
              <a:tailEnd/>
            </a:ln>
            <a:effec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outVertic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2132" y="71414"/>
            <a:ext cx="2428892" cy="523220"/>
          </a:xfrm>
          <a:prstGeom prst="rect">
            <a:avLst/>
          </a:prstGeom>
          <a:noFill/>
        </p:spPr>
        <p:txBody>
          <a:bodyPr wrap="square" rtlCol="0">
            <a:spAutoFit/>
          </a:bodyPr>
          <a:lstStyle/>
          <a:p>
            <a:r>
              <a:rPr lang="en-US" altLang="zh-CN" sz="2800" b="1" dirty="0" smtClean="0">
                <a:solidFill>
                  <a:srgbClr val="FF0000"/>
                </a:solidFill>
              </a:rPr>
              <a:t>2.1</a:t>
            </a:r>
            <a:r>
              <a:rPr lang="zh-CN" altLang="en-US" sz="2800" b="1" dirty="0" smtClean="0">
                <a:solidFill>
                  <a:srgbClr val="FF0000"/>
                </a:solidFill>
              </a:rPr>
              <a:t>数据表示</a:t>
            </a:r>
            <a:endParaRPr lang="zh-CN" altLang="en-US" sz="2800" b="1" dirty="0">
              <a:solidFill>
                <a:srgbClr val="FF0000"/>
              </a:solidFill>
            </a:endParaRPr>
          </a:p>
        </p:txBody>
      </p:sp>
      <p:sp>
        <p:nvSpPr>
          <p:cNvPr id="3" name="TextBox 11"/>
          <p:cNvSpPr txBox="1">
            <a:spLocks noChangeArrowheads="1"/>
          </p:cNvSpPr>
          <p:nvPr/>
        </p:nvSpPr>
        <p:spPr bwMode="auto">
          <a:xfrm>
            <a:off x="428625" y="714375"/>
            <a:ext cx="3000367" cy="584775"/>
          </a:xfrm>
          <a:prstGeom prst="rect">
            <a:avLst/>
          </a:prstGeom>
          <a:noFill/>
          <a:ln w="9525">
            <a:noFill/>
            <a:miter lim="800000"/>
            <a:headEnd/>
            <a:tailEnd/>
          </a:ln>
        </p:spPr>
        <p:txBody>
          <a:bodyPr wrap="square">
            <a:spAutoFit/>
          </a:bodyPr>
          <a:lstStyle/>
          <a:p>
            <a:r>
              <a:rPr lang="en-US" altLang="zh-CN" sz="3200" b="1" dirty="0" smtClean="0">
                <a:solidFill>
                  <a:srgbClr val="151B93"/>
                </a:solidFill>
                <a:latin typeface="Calibri" pitchFamily="34" charset="0"/>
              </a:rPr>
              <a:t>5.</a:t>
            </a:r>
            <a:r>
              <a:rPr lang="zh-CN" altLang="en-US" sz="3200" b="1" dirty="0" smtClean="0">
                <a:solidFill>
                  <a:srgbClr val="151B93"/>
                </a:solidFill>
                <a:latin typeface="Calibri" pitchFamily="34" charset="0"/>
              </a:rPr>
              <a:t>机器数</a:t>
            </a:r>
            <a:r>
              <a:rPr lang="zh-CN" altLang="en-US" sz="3200" b="1" dirty="0">
                <a:solidFill>
                  <a:srgbClr val="151B93"/>
                </a:solidFill>
                <a:latin typeface="Calibri" pitchFamily="34" charset="0"/>
              </a:rPr>
              <a:t>表示</a:t>
            </a:r>
          </a:p>
        </p:txBody>
      </p:sp>
      <p:sp>
        <p:nvSpPr>
          <p:cNvPr id="4" name="矩形 3"/>
          <p:cNvSpPr/>
          <p:nvPr/>
        </p:nvSpPr>
        <p:spPr>
          <a:xfrm>
            <a:off x="928662" y="1428736"/>
            <a:ext cx="2969083" cy="461665"/>
          </a:xfrm>
          <a:prstGeom prst="rect">
            <a:avLst/>
          </a:prstGeom>
        </p:spPr>
        <p:txBody>
          <a:bodyPr wrap="none">
            <a:spAutoFit/>
          </a:bodyPr>
          <a:lstStyle/>
          <a:p>
            <a:r>
              <a:rPr lang="zh-CN" altLang="en-US" sz="2400" b="1" dirty="0" smtClean="0">
                <a:solidFill>
                  <a:srgbClr val="FF0000"/>
                </a:solidFill>
                <a:latin typeface="Times New Roman" pitchFamily="18" charset="0"/>
              </a:rPr>
              <a:t>补码表示法（整数）</a:t>
            </a:r>
            <a:endParaRPr lang="zh-CN" altLang="en-US" sz="2400" dirty="0">
              <a:solidFill>
                <a:srgbClr val="FF0000"/>
              </a:solidFill>
            </a:endParaRPr>
          </a:p>
        </p:txBody>
      </p:sp>
      <p:grpSp>
        <p:nvGrpSpPr>
          <p:cNvPr id="5" name="Group 6"/>
          <p:cNvGrpSpPr>
            <a:grpSpLocks/>
          </p:cNvGrpSpPr>
          <p:nvPr/>
        </p:nvGrpSpPr>
        <p:grpSpPr bwMode="auto">
          <a:xfrm>
            <a:off x="2214546" y="2000240"/>
            <a:ext cx="2965450" cy="531813"/>
            <a:chOff x="0" y="0"/>
            <a:chExt cx="4670" cy="837"/>
          </a:xfrm>
        </p:grpSpPr>
        <p:sp>
          <p:nvSpPr>
            <p:cNvPr id="6" name="Text Box 7"/>
            <p:cNvSpPr txBox="1">
              <a:spLocks noChangeArrowheads="1"/>
            </p:cNvSpPr>
            <p:nvPr/>
          </p:nvSpPr>
          <p:spPr bwMode="auto">
            <a:xfrm>
              <a:off x="0" y="0"/>
              <a:ext cx="1927" cy="817"/>
            </a:xfrm>
            <a:prstGeom prst="rect">
              <a:avLst/>
            </a:prstGeom>
            <a:noFill/>
            <a:ln w="9525">
              <a:noFill/>
              <a:miter lim="800000"/>
              <a:headEnd/>
              <a:tailEnd/>
            </a:ln>
            <a:effectLst/>
          </p:spPr>
          <p:txBody>
            <a:bodyPr wrap="none">
              <a:spAutoFit/>
            </a:bodyPr>
            <a:lstStyle/>
            <a:p>
              <a:r>
                <a:rPr lang="zh-CN" altLang="zh-CN" sz="2800" b="1" dirty="0">
                  <a:latin typeface="Times New Roman" pitchFamily="18" charset="0"/>
                </a:rPr>
                <a:t>[</a:t>
              </a:r>
              <a:r>
                <a:rPr lang="zh-CN" altLang="zh-CN" sz="2800" b="1" i="1" dirty="0">
                  <a:latin typeface="Times New Roman" pitchFamily="18" charset="0"/>
                </a:rPr>
                <a:t>x</a:t>
              </a:r>
              <a:r>
                <a:rPr lang="zh-CN" altLang="zh-CN" sz="2800" b="1" dirty="0">
                  <a:latin typeface="Times New Roman" pitchFamily="18" charset="0"/>
                </a:rPr>
                <a:t>]</a:t>
              </a:r>
              <a:r>
                <a:rPr lang="zh-CN" sz="2800" b="1" baseline="-25000" dirty="0">
                  <a:latin typeface="Times New Roman" pitchFamily="18" charset="0"/>
                </a:rPr>
                <a:t>补</a:t>
              </a:r>
              <a:r>
                <a:rPr lang="zh-CN" sz="2800" b="1" dirty="0">
                  <a:latin typeface="Times New Roman" pitchFamily="18" charset="0"/>
                </a:rPr>
                <a:t> </a:t>
              </a:r>
              <a:r>
                <a:rPr lang="zh-CN" altLang="zh-CN" sz="2800" b="1" dirty="0">
                  <a:latin typeface="Times New Roman" pitchFamily="18" charset="0"/>
                </a:rPr>
                <a:t>= </a:t>
              </a:r>
            </a:p>
          </p:txBody>
        </p:sp>
        <p:sp>
          <p:nvSpPr>
            <p:cNvPr id="7" name="Text Box 8"/>
            <p:cNvSpPr txBox="1">
              <a:spLocks noChangeArrowheads="1"/>
            </p:cNvSpPr>
            <p:nvPr/>
          </p:nvSpPr>
          <p:spPr bwMode="auto">
            <a:xfrm>
              <a:off x="1930" y="21"/>
              <a:ext cx="2740" cy="816"/>
            </a:xfrm>
            <a:prstGeom prst="rect">
              <a:avLst/>
            </a:prstGeom>
            <a:noFill/>
            <a:ln w="9525">
              <a:noFill/>
              <a:miter lim="800000"/>
              <a:headEnd/>
              <a:tailEnd/>
            </a:ln>
            <a:effectLst/>
          </p:spPr>
          <p:txBody>
            <a:bodyPr wrap="none">
              <a:spAutoFit/>
            </a:bodyPr>
            <a:lstStyle/>
            <a:p>
              <a:r>
                <a:rPr lang="zh-CN" altLang="zh-CN" sz="2800" b="1" dirty="0">
                  <a:latin typeface="Times New Roman" pitchFamily="18" charset="0"/>
                </a:rPr>
                <a:t>2</a:t>
              </a:r>
              <a:r>
                <a:rPr lang="zh-CN" altLang="zh-CN" sz="2800" b="1" i="1" baseline="45000" dirty="0">
                  <a:latin typeface="Times New Roman" pitchFamily="18" charset="0"/>
                </a:rPr>
                <a:t>n</a:t>
              </a:r>
              <a:r>
                <a:rPr lang="zh-CN" altLang="zh-CN" sz="2800" b="1" dirty="0">
                  <a:latin typeface="Times New Roman" pitchFamily="18" charset="0"/>
                </a:rPr>
                <a:t> + </a:t>
              </a:r>
              <a:r>
                <a:rPr lang="zh-CN" altLang="zh-CN" sz="2800" b="1" i="1" dirty="0">
                  <a:latin typeface="Times New Roman" pitchFamily="18" charset="0"/>
                </a:rPr>
                <a:t>x</a:t>
              </a:r>
              <a:r>
                <a:rPr lang="zh-CN" altLang="zh-CN" sz="2800" b="1" dirty="0">
                  <a:latin typeface="Times New Roman" pitchFamily="18" charset="0"/>
                </a:rPr>
                <a:t>     </a:t>
              </a:r>
            </a:p>
          </p:txBody>
        </p:sp>
      </p:grpSp>
      <p:grpSp>
        <p:nvGrpSpPr>
          <p:cNvPr id="8" name="Group 5"/>
          <p:cNvGrpSpPr>
            <a:grpSpLocks/>
          </p:cNvGrpSpPr>
          <p:nvPr/>
        </p:nvGrpSpPr>
        <p:grpSpPr bwMode="auto">
          <a:xfrm>
            <a:off x="2243142" y="3286124"/>
            <a:ext cx="2900362" cy="615950"/>
            <a:chOff x="0" y="0"/>
            <a:chExt cx="4568" cy="971"/>
          </a:xfrm>
        </p:grpSpPr>
        <p:sp>
          <p:nvSpPr>
            <p:cNvPr id="9" name="Text Box 6"/>
            <p:cNvSpPr txBox="1">
              <a:spLocks noChangeArrowheads="1"/>
            </p:cNvSpPr>
            <p:nvPr/>
          </p:nvSpPr>
          <p:spPr bwMode="auto">
            <a:xfrm>
              <a:off x="0" y="0"/>
              <a:ext cx="2102" cy="912"/>
            </a:xfrm>
            <a:prstGeom prst="rect">
              <a:avLst/>
            </a:prstGeom>
            <a:noFill/>
            <a:ln w="9525">
              <a:noFill/>
              <a:miter lim="800000"/>
              <a:headEnd/>
              <a:tailEnd/>
            </a:ln>
            <a:effectLst/>
          </p:spPr>
          <p:txBody>
            <a:bodyPr wrap="none">
              <a:spAutoFit/>
            </a:bodyPr>
            <a:lstStyle/>
            <a:p>
              <a:r>
                <a:rPr lang="zh-CN" altLang="zh-CN" sz="3200" b="1" dirty="0">
                  <a:latin typeface="Times New Roman" pitchFamily="18" charset="0"/>
                </a:rPr>
                <a:t>[</a:t>
              </a:r>
              <a:r>
                <a:rPr lang="zh-CN" altLang="zh-CN" sz="3200" b="1" i="1" dirty="0">
                  <a:latin typeface="Times New Roman" pitchFamily="18" charset="0"/>
                </a:rPr>
                <a:t>x</a:t>
              </a:r>
              <a:r>
                <a:rPr lang="zh-CN" altLang="zh-CN" sz="3200" b="1" dirty="0">
                  <a:latin typeface="Times New Roman" pitchFamily="18" charset="0"/>
                </a:rPr>
                <a:t>]</a:t>
              </a:r>
              <a:r>
                <a:rPr lang="zh-CN" sz="2800" b="1" baseline="-25000" dirty="0">
                  <a:latin typeface="Times New Roman" pitchFamily="18" charset="0"/>
                </a:rPr>
                <a:t>补</a:t>
              </a:r>
              <a:r>
                <a:rPr lang="zh-CN" sz="3200" b="1" dirty="0">
                  <a:latin typeface="Times New Roman" pitchFamily="18" charset="0"/>
                </a:rPr>
                <a:t> </a:t>
              </a:r>
              <a:r>
                <a:rPr lang="zh-CN" altLang="zh-CN" sz="3200" b="1" dirty="0">
                  <a:latin typeface="Times New Roman" pitchFamily="18" charset="0"/>
                </a:rPr>
                <a:t>= </a:t>
              </a:r>
            </a:p>
          </p:txBody>
        </p:sp>
        <p:sp>
          <p:nvSpPr>
            <p:cNvPr id="10" name="Text Box 7"/>
            <p:cNvSpPr txBox="1">
              <a:spLocks noChangeArrowheads="1"/>
            </p:cNvSpPr>
            <p:nvPr/>
          </p:nvSpPr>
          <p:spPr bwMode="auto">
            <a:xfrm>
              <a:off x="1914" y="59"/>
              <a:ext cx="2654" cy="912"/>
            </a:xfrm>
            <a:prstGeom prst="rect">
              <a:avLst/>
            </a:prstGeom>
            <a:noFill/>
            <a:ln w="9525">
              <a:noFill/>
              <a:miter lim="800000"/>
              <a:headEnd/>
              <a:tailEnd/>
            </a:ln>
            <a:effectLst/>
          </p:spPr>
          <p:txBody>
            <a:bodyPr>
              <a:spAutoFit/>
            </a:bodyPr>
            <a:lstStyle/>
            <a:p>
              <a:r>
                <a:rPr lang="zh-CN" altLang="zh-CN" sz="3200" b="1" dirty="0">
                  <a:latin typeface="Times New Roman" pitchFamily="18" charset="0"/>
                </a:rPr>
                <a:t>2 + </a:t>
              </a:r>
              <a:r>
                <a:rPr lang="zh-CN" altLang="zh-CN" sz="3200" b="1" i="1" dirty="0">
                  <a:latin typeface="Times New Roman" pitchFamily="18" charset="0"/>
                </a:rPr>
                <a:t>x</a:t>
              </a:r>
              <a:r>
                <a:rPr lang="zh-CN" altLang="zh-CN" sz="3200" b="1" dirty="0">
                  <a:latin typeface="Times New Roman" pitchFamily="18" charset="0"/>
                </a:rPr>
                <a:t>   </a:t>
              </a:r>
            </a:p>
          </p:txBody>
        </p:sp>
      </p:grpSp>
      <p:sp>
        <p:nvSpPr>
          <p:cNvPr id="11" name="矩形 10"/>
          <p:cNvSpPr/>
          <p:nvPr/>
        </p:nvSpPr>
        <p:spPr>
          <a:xfrm>
            <a:off x="928662" y="2786058"/>
            <a:ext cx="2969083" cy="461665"/>
          </a:xfrm>
          <a:prstGeom prst="rect">
            <a:avLst/>
          </a:prstGeom>
        </p:spPr>
        <p:txBody>
          <a:bodyPr wrap="none">
            <a:spAutoFit/>
          </a:bodyPr>
          <a:lstStyle/>
          <a:p>
            <a:r>
              <a:rPr lang="zh-CN" altLang="en-US" sz="2400" b="1" dirty="0" smtClean="0">
                <a:solidFill>
                  <a:srgbClr val="FF0000"/>
                </a:solidFill>
                <a:latin typeface="Times New Roman" pitchFamily="18" charset="0"/>
              </a:rPr>
              <a:t>补码表示法（小数）</a:t>
            </a:r>
            <a:endParaRPr lang="zh-CN" altLang="en-US" sz="2400" dirty="0">
              <a:solidFill>
                <a:srgbClr val="FF0000"/>
              </a:solidFill>
            </a:endParaRPr>
          </a:p>
        </p:txBody>
      </p:sp>
      <p:sp>
        <p:nvSpPr>
          <p:cNvPr id="12" name="矩形 11"/>
          <p:cNvSpPr/>
          <p:nvPr/>
        </p:nvSpPr>
        <p:spPr>
          <a:xfrm>
            <a:off x="2786050" y="4143380"/>
            <a:ext cx="2481770" cy="523220"/>
          </a:xfrm>
          <a:prstGeom prst="rect">
            <a:avLst/>
          </a:prstGeom>
        </p:spPr>
        <p:txBody>
          <a:bodyPr wrap="none">
            <a:spAutoFit/>
          </a:bodyPr>
          <a:lstStyle/>
          <a:p>
            <a:r>
              <a:rPr lang="zh-CN" altLang="zh-CN" sz="2800" b="1" dirty="0" smtClean="0">
                <a:latin typeface="Times New Roman" pitchFamily="18" charset="0"/>
              </a:rPr>
              <a:t>[</a:t>
            </a:r>
            <a:r>
              <a:rPr lang="zh-CN" altLang="zh-CN" sz="2800" b="1" i="1" dirty="0" smtClean="0">
                <a:latin typeface="Times New Roman" pitchFamily="18" charset="0"/>
              </a:rPr>
              <a:t>x</a:t>
            </a:r>
            <a:r>
              <a:rPr lang="zh-CN" altLang="zh-CN" sz="2800" b="1" dirty="0" smtClean="0">
                <a:latin typeface="Times New Roman" pitchFamily="18" charset="0"/>
              </a:rPr>
              <a:t>]</a:t>
            </a:r>
            <a:r>
              <a:rPr lang="zh-CN" altLang="en-US" sz="2800" b="1" baseline="-25000" dirty="0" smtClean="0">
                <a:latin typeface="Times New Roman" pitchFamily="18" charset="0"/>
              </a:rPr>
              <a:t>原</a:t>
            </a:r>
            <a:r>
              <a:rPr lang="en-US" altLang="zh-CN" sz="2400" b="1" dirty="0" smtClean="0">
                <a:latin typeface="Times New Roman" pitchFamily="18" charset="0"/>
              </a:rPr>
              <a:t>=</a:t>
            </a:r>
            <a:r>
              <a:rPr lang="zh-CN" altLang="zh-CN" sz="2800" b="1" dirty="0" smtClean="0">
                <a:latin typeface="Times New Roman" pitchFamily="18" charset="0"/>
              </a:rPr>
              <a:t>[</a:t>
            </a:r>
            <a:r>
              <a:rPr lang="zh-CN" altLang="zh-CN" sz="2800" b="1" i="1" dirty="0" smtClean="0">
                <a:latin typeface="Times New Roman" pitchFamily="18" charset="0"/>
              </a:rPr>
              <a:t>x</a:t>
            </a:r>
            <a:r>
              <a:rPr lang="zh-CN" altLang="zh-CN" sz="2800" b="1" dirty="0" smtClean="0">
                <a:latin typeface="Times New Roman" pitchFamily="18" charset="0"/>
              </a:rPr>
              <a:t>]</a:t>
            </a:r>
            <a:r>
              <a:rPr lang="zh-CN" altLang="en-US" sz="2800" b="1" baseline="-25000" dirty="0" smtClean="0">
                <a:latin typeface="Times New Roman" pitchFamily="18" charset="0"/>
              </a:rPr>
              <a:t>反</a:t>
            </a:r>
            <a:r>
              <a:rPr lang="en-US" altLang="zh-CN" sz="2400" b="1" dirty="0" smtClean="0">
                <a:latin typeface="Times New Roman" pitchFamily="18" charset="0"/>
              </a:rPr>
              <a:t>=</a:t>
            </a:r>
            <a:r>
              <a:rPr lang="zh-CN" altLang="zh-CN" sz="2800" b="1" dirty="0" smtClean="0">
                <a:latin typeface="Times New Roman" pitchFamily="18" charset="0"/>
              </a:rPr>
              <a:t>[</a:t>
            </a:r>
            <a:r>
              <a:rPr lang="zh-CN" altLang="zh-CN" sz="2800" b="1" i="1" dirty="0" smtClean="0">
                <a:latin typeface="Times New Roman" pitchFamily="18" charset="0"/>
              </a:rPr>
              <a:t>x</a:t>
            </a:r>
            <a:r>
              <a:rPr lang="zh-CN" altLang="zh-CN" sz="2800" b="1" dirty="0" smtClean="0">
                <a:latin typeface="Times New Roman" pitchFamily="18" charset="0"/>
              </a:rPr>
              <a:t>]</a:t>
            </a:r>
            <a:r>
              <a:rPr lang="zh-CN" altLang="en-US" sz="2400" b="1" baseline="-25000" dirty="0" smtClean="0">
                <a:latin typeface="Times New Roman" pitchFamily="18" charset="0"/>
              </a:rPr>
              <a:t>补</a:t>
            </a:r>
            <a:endParaRPr lang="zh-CN" altLang="en-US" sz="2800" dirty="0" smtClean="0"/>
          </a:p>
        </p:txBody>
      </p:sp>
      <p:sp>
        <p:nvSpPr>
          <p:cNvPr id="13" name="TextBox 12"/>
          <p:cNvSpPr txBox="1"/>
          <p:nvPr/>
        </p:nvSpPr>
        <p:spPr>
          <a:xfrm>
            <a:off x="1142976" y="4143380"/>
            <a:ext cx="1571636" cy="523220"/>
          </a:xfrm>
          <a:prstGeom prst="rect">
            <a:avLst/>
          </a:prstGeom>
          <a:noFill/>
        </p:spPr>
        <p:txBody>
          <a:bodyPr wrap="square" rtlCol="0">
            <a:spAutoFit/>
          </a:bodyPr>
          <a:lstStyle/>
          <a:p>
            <a:r>
              <a:rPr lang="zh-CN" altLang="en-US" sz="2800" dirty="0" smtClean="0"/>
              <a:t>当</a:t>
            </a:r>
            <a:r>
              <a:rPr lang="en-US" altLang="zh-CN" sz="2800" dirty="0" smtClean="0"/>
              <a:t>X&gt;0</a:t>
            </a:r>
            <a:r>
              <a:rPr lang="zh-CN" altLang="en-US" sz="2800" dirty="0" smtClean="0"/>
              <a:t>时</a:t>
            </a:r>
            <a:endParaRPr lang="zh-CN" altLang="en-US" sz="2800" dirty="0"/>
          </a:p>
        </p:txBody>
      </p:sp>
      <p:sp>
        <p:nvSpPr>
          <p:cNvPr id="14" name="TextBox 13"/>
          <p:cNvSpPr txBox="1"/>
          <p:nvPr/>
        </p:nvSpPr>
        <p:spPr>
          <a:xfrm>
            <a:off x="1071538" y="5286388"/>
            <a:ext cx="1571636" cy="523220"/>
          </a:xfrm>
          <a:prstGeom prst="rect">
            <a:avLst/>
          </a:prstGeom>
          <a:noFill/>
        </p:spPr>
        <p:txBody>
          <a:bodyPr wrap="square" rtlCol="0">
            <a:spAutoFit/>
          </a:bodyPr>
          <a:lstStyle/>
          <a:p>
            <a:r>
              <a:rPr lang="zh-CN" altLang="en-US" sz="2800" dirty="0" smtClean="0"/>
              <a:t>当</a:t>
            </a:r>
            <a:r>
              <a:rPr lang="en-US" altLang="zh-CN" sz="2800" dirty="0" smtClean="0"/>
              <a:t>X&lt;0</a:t>
            </a:r>
            <a:r>
              <a:rPr lang="zh-CN" altLang="en-US" sz="2800" dirty="0" smtClean="0"/>
              <a:t>时</a:t>
            </a:r>
            <a:endParaRPr lang="zh-CN" altLang="en-US" sz="2800" dirty="0"/>
          </a:p>
        </p:txBody>
      </p:sp>
      <p:sp>
        <p:nvSpPr>
          <p:cNvPr id="15" name="矩形 14"/>
          <p:cNvSpPr/>
          <p:nvPr/>
        </p:nvSpPr>
        <p:spPr>
          <a:xfrm>
            <a:off x="2571736" y="5214950"/>
            <a:ext cx="2948243" cy="523220"/>
          </a:xfrm>
          <a:prstGeom prst="rect">
            <a:avLst/>
          </a:prstGeom>
        </p:spPr>
        <p:txBody>
          <a:bodyPr wrap="none">
            <a:spAutoFit/>
          </a:bodyPr>
          <a:lstStyle/>
          <a:p>
            <a:r>
              <a:rPr lang="zh-CN" altLang="en-US" sz="2800" b="1" dirty="0" smtClean="0">
                <a:latin typeface="Times New Roman" pitchFamily="18" charset="0"/>
              </a:rPr>
              <a:t>由</a:t>
            </a:r>
            <a:r>
              <a:rPr lang="zh-CN" altLang="zh-CN" sz="2800" b="1" dirty="0" smtClean="0">
                <a:latin typeface="Times New Roman" pitchFamily="18" charset="0"/>
              </a:rPr>
              <a:t>[</a:t>
            </a:r>
            <a:r>
              <a:rPr lang="zh-CN" altLang="zh-CN" sz="2800" b="1" i="1" dirty="0" smtClean="0">
                <a:latin typeface="Times New Roman" pitchFamily="18" charset="0"/>
              </a:rPr>
              <a:t>x</a:t>
            </a:r>
            <a:r>
              <a:rPr lang="zh-CN" altLang="zh-CN" sz="2800" b="1" dirty="0" smtClean="0">
                <a:latin typeface="Times New Roman" pitchFamily="18" charset="0"/>
              </a:rPr>
              <a:t>]</a:t>
            </a:r>
            <a:r>
              <a:rPr lang="zh-CN" altLang="en-US" sz="2800" b="1" baseline="-25000" dirty="0" smtClean="0">
                <a:latin typeface="Times New Roman" pitchFamily="18" charset="0"/>
              </a:rPr>
              <a:t>原</a:t>
            </a:r>
            <a:r>
              <a:rPr lang="zh-CN" altLang="en-US" sz="2800" b="1" dirty="0" smtClean="0">
                <a:latin typeface="Times New Roman" pitchFamily="18" charset="0"/>
              </a:rPr>
              <a:t>直接求</a:t>
            </a:r>
            <a:r>
              <a:rPr lang="zh-CN" altLang="zh-CN" sz="2800" b="1" dirty="0" smtClean="0">
                <a:latin typeface="Times New Roman" pitchFamily="18" charset="0"/>
              </a:rPr>
              <a:t>[</a:t>
            </a:r>
            <a:r>
              <a:rPr lang="zh-CN" altLang="zh-CN" sz="2800" b="1" i="1" dirty="0" smtClean="0">
                <a:latin typeface="Times New Roman" pitchFamily="18" charset="0"/>
              </a:rPr>
              <a:t>x</a:t>
            </a:r>
            <a:r>
              <a:rPr lang="zh-CN" altLang="zh-CN" sz="2800" b="1" dirty="0" smtClean="0">
                <a:latin typeface="Times New Roman" pitchFamily="18" charset="0"/>
              </a:rPr>
              <a:t>]</a:t>
            </a:r>
            <a:r>
              <a:rPr lang="zh-CN" altLang="en-US" sz="2800" b="1" baseline="-25000" dirty="0" smtClean="0">
                <a:latin typeface="Times New Roman" pitchFamily="18" charset="0"/>
              </a:rPr>
              <a:t>补</a:t>
            </a:r>
            <a:endParaRPr lang="zh-CN" altLang="en-US" sz="2800" baseline="-25000" dirty="0"/>
          </a:p>
        </p:txBody>
      </p:sp>
      <p:sp>
        <p:nvSpPr>
          <p:cNvPr id="16" name="矩形 15"/>
          <p:cNvSpPr/>
          <p:nvPr/>
        </p:nvSpPr>
        <p:spPr>
          <a:xfrm>
            <a:off x="6072198" y="1928802"/>
            <a:ext cx="2156360" cy="461665"/>
          </a:xfrm>
          <a:prstGeom prst="rect">
            <a:avLst/>
          </a:prstGeom>
        </p:spPr>
        <p:txBody>
          <a:bodyPr wrap="none">
            <a:spAutoFit/>
          </a:bodyPr>
          <a:lstStyle/>
          <a:p>
            <a:r>
              <a:rPr lang="zh-CN" altLang="zh-CN" sz="2400" b="1" dirty="0" smtClean="0">
                <a:latin typeface="Times New Roman" pitchFamily="18" charset="0"/>
              </a:rPr>
              <a:t>[</a:t>
            </a:r>
            <a:r>
              <a:rPr lang="zh-CN" altLang="zh-CN" sz="2400" b="1" i="1" dirty="0" smtClean="0">
                <a:latin typeface="Times New Roman" pitchFamily="18" charset="0"/>
              </a:rPr>
              <a:t>x</a:t>
            </a:r>
            <a:r>
              <a:rPr lang="zh-CN" altLang="zh-CN" sz="2400" b="1" dirty="0" smtClean="0">
                <a:latin typeface="Times New Roman" pitchFamily="18" charset="0"/>
              </a:rPr>
              <a:t>]</a:t>
            </a:r>
            <a:r>
              <a:rPr lang="zh-CN" altLang="en-US" sz="2400" b="1" baseline="-25000" dirty="0" smtClean="0">
                <a:latin typeface="Times New Roman" pitchFamily="18" charset="0"/>
              </a:rPr>
              <a:t>原</a:t>
            </a:r>
            <a:r>
              <a:rPr lang="en-US" altLang="zh-CN" sz="2400" b="1" dirty="0" smtClean="0">
                <a:latin typeface="Times New Roman" pitchFamily="18" charset="0"/>
              </a:rPr>
              <a:t>=10010100</a:t>
            </a:r>
            <a:endParaRPr lang="zh-CN" altLang="en-US" sz="2400" dirty="0"/>
          </a:p>
        </p:txBody>
      </p:sp>
      <p:cxnSp>
        <p:nvCxnSpPr>
          <p:cNvPr id="18" name="直接箭头连接符 17"/>
          <p:cNvCxnSpPr/>
          <p:nvPr/>
        </p:nvCxnSpPr>
        <p:spPr>
          <a:xfrm rot="5400000" flipH="1" flipV="1">
            <a:off x="6750859" y="2606669"/>
            <a:ext cx="500066"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flipH="1" flipV="1">
            <a:off x="7535883" y="2597877"/>
            <a:ext cx="500066"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6200000" flipH="1">
            <a:off x="3071802" y="3571876"/>
            <a:ext cx="5143536" cy="0"/>
          </a:xfrm>
          <a:prstGeom prst="line">
            <a:avLst/>
          </a:prstGeom>
          <a:ln w="12700" cmpd="thickThin">
            <a:solidFill>
              <a:srgbClr val="151B93"/>
            </a:solidFill>
            <a:prstDash val="lg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857884" y="3143248"/>
            <a:ext cx="2786082" cy="1285032"/>
          </a:xfrm>
          <a:prstGeom prst="rect">
            <a:avLst/>
          </a:prstGeom>
          <a:noFill/>
        </p:spPr>
        <p:txBody>
          <a:bodyPr wrap="square" rtlCol="0">
            <a:spAutoFit/>
          </a:bodyPr>
          <a:lstStyle/>
          <a:p>
            <a:pPr>
              <a:lnSpc>
                <a:spcPct val="150000"/>
              </a:lnSpc>
            </a:pPr>
            <a:r>
              <a:rPr lang="zh-CN" altLang="en-US" b="1" dirty="0" smtClean="0"/>
              <a:t>最高符号位“</a:t>
            </a:r>
            <a:r>
              <a:rPr lang="en-US" altLang="zh-CN" b="1" dirty="0" smtClean="0">
                <a:solidFill>
                  <a:srgbClr val="FF0000"/>
                </a:solidFill>
              </a:rPr>
              <a:t>1</a:t>
            </a:r>
            <a:r>
              <a:rPr lang="zh-CN" altLang="en-US" b="1" dirty="0" smtClean="0"/>
              <a:t>”和最低位遇到第一个“</a:t>
            </a:r>
            <a:r>
              <a:rPr lang="en-US" altLang="zh-CN" b="1" dirty="0" smtClean="0">
                <a:solidFill>
                  <a:srgbClr val="FF0000"/>
                </a:solidFill>
              </a:rPr>
              <a:t>1</a:t>
            </a:r>
            <a:r>
              <a:rPr lang="zh-CN" altLang="en-US" b="1" dirty="0" smtClean="0"/>
              <a:t>”不变，两个“</a:t>
            </a:r>
            <a:r>
              <a:rPr lang="en-US" altLang="zh-CN" b="1" dirty="0" smtClean="0">
                <a:solidFill>
                  <a:srgbClr val="FF0000"/>
                </a:solidFill>
              </a:rPr>
              <a:t>1</a:t>
            </a:r>
            <a:r>
              <a:rPr lang="zh-CN" altLang="en-US" b="1" dirty="0" smtClean="0"/>
              <a:t>”之间的数取反</a:t>
            </a:r>
            <a:endParaRPr lang="zh-CN" altLang="en-US" b="1" dirty="0"/>
          </a:p>
        </p:txBody>
      </p:sp>
      <p:sp>
        <p:nvSpPr>
          <p:cNvPr id="23" name="矩形 22"/>
          <p:cNvSpPr/>
          <p:nvPr/>
        </p:nvSpPr>
        <p:spPr>
          <a:xfrm>
            <a:off x="6072198" y="4681847"/>
            <a:ext cx="2105385" cy="461665"/>
          </a:xfrm>
          <a:prstGeom prst="rect">
            <a:avLst/>
          </a:prstGeom>
        </p:spPr>
        <p:txBody>
          <a:bodyPr wrap="none">
            <a:spAutoFit/>
          </a:bodyPr>
          <a:lstStyle/>
          <a:p>
            <a:r>
              <a:rPr lang="zh-CN" altLang="zh-CN" sz="2400" b="1" dirty="0" smtClean="0">
                <a:latin typeface="Times New Roman" pitchFamily="18" charset="0"/>
              </a:rPr>
              <a:t>[</a:t>
            </a:r>
            <a:r>
              <a:rPr lang="zh-CN" altLang="zh-CN" sz="2400" b="1" i="1" dirty="0" smtClean="0">
                <a:latin typeface="Times New Roman" pitchFamily="18" charset="0"/>
              </a:rPr>
              <a:t>x</a:t>
            </a:r>
            <a:r>
              <a:rPr lang="zh-CN" altLang="zh-CN" sz="2400" b="1" dirty="0" smtClean="0">
                <a:latin typeface="Times New Roman" pitchFamily="18" charset="0"/>
              </a:rPr>
              <a:t>]</a:t>
            </a:r>
            <a:r>
              <a:rPr lang="zh-CN" altLang="en-US" sz="2400" b="1" baseline="-25000" dirty="0" smtClean="0">
                <a:latin typeface="Times New Roman" pitchFamily="18" charset="0"/>
              </a:rPr>
              <a:t>补</a:t>
            </a:r>
            <a:r>
              <a:rPr lang="en-US" altLang="zh-CN" sz="2400" b="1" dirty="0" smtClean="0">
                <a:latin typeface="Times New Roman" pitchFamily="18" charset="0"/>
              </a:rPr>
              <a:t>=</a:t>
            </a:r>
            <a:r>
              <a:rPr lang="en-US" altLang="zh-CN" sz="2400" b="1" dirty="0" smtClean="0">
                <a:solidFill>
                  <a:srgbClr val="FF0000"/>
                </a:solidFill>
                <a:latin typeface="Times New Roman" pitchFamily="18" charset="0"/>
              </a:rPr>
              <a:t>1</a:t>
            </a:r>
            <a:r>
              <a:rPr lang="en-US" altLang="zh-CN" sz="2400" b="1" dirty="0" smtClean="0">
                <a:solidFill>
                  <a:srgbClr val="151B93"/>
                </a:solidFill>
                <a:latin typeface="Times New Roman" pitchFamily="18" charset="0"/>
              </a:rPr>
              <a:t>1101</a:t>
            </a:r>
            <a:r>
              <a:rPr lang="en-US" altLang="zh-CN" sz="2400" b="1" dirty="0" smtClean="0">
                <a:solidFill>
                  <a:srgbClr val="FF0000"/>
                </a:solidFill>
                <a:latin typeface="Times New Roman" pitchFamily="18" charset="0"/>
              </a:rPr>
              <a:t>1</a:t>
            </a:r>
            <a:r>
              <a:rPr lang="en-US" altLang="zh-CN" sz="2400" b="1" dirty="0" smtClean="0">
                <a:latin typeface="Times New Roman" pitchFamily="18" charset="0"/>
              </a:rPr>
              <a:t>00</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ox(in)">
                                      <p:cBhvr>
                                        <p:cTn id="27" dur="500"/>
                                        <p:tgtEl>
                                          <p:spTgt spid="12"/>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ox(i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diamond(in)">
                                      <p:cBhvr>
                                        <p:cTn id="35" dur="2000"/>
                                        <p:tgtEl>
                                          <p:spTgt spid="14"/>
                                        </p:tgtEl>
                                      </p:cBhvr>
                                    </p:animEffect>
                                  </p:childTnLst>
                                </p:cTn>
                              </p:par>
                              <p:par>
                                <p:cTn id="36" presetID="8" presetClass="entr" presetSubtype="16"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diamond(in)">
                                      <p:cBhvr>
                                        <p:cTn id="38" dur="20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ntr" presetSubtype="16"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diamond(in)">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ox(in)">
                                      <p:cBhvr>
                                        <p:cTn id="48" dur="500"/>
                                        <p:tgtEl>
                                          <p:spTgt spid="16"/>
                                        </p:tgtEl>
                                      </p:cBhvr>
                                    </p:animEffect>
                                  </p:childTnLst>
                                </p:cTn>
                              </p:par>
                              <p:par>
                                <p:cTn id="49" presetID="4" presetClass="entr" presetSubtype="16"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ox(in)">
                                      <p:cBhvr>
                                        <p:cTn id="51" dur="500"/>
                                        <p:tgtEl>
                                          <p:spTgt spid="18"/>
                                        </p:tgtEl>
                                      </p:cBhvr>
                                    </p:animEffect>
                                  </p:childTnLst>
                                </p:cTn>
                              </p:par>
                              <p:par>
                                <p:cTn id="52" presetID="4" presetClass="entr" presetSubtype="16"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box(in)">
                                      <p:cBhvr>
                                        <p:cTn id="54" dur="500"/>
                                        <p:tgtEl>
                                          <p:spTgt spid="19"/>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box(in)">
                                      <p:cBhvr>
                                        <p:cTn id="57" dur="500"/>
                                        <p:tgtEl>
                                          <p:spTgt spid="22"/>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box(in)">
                                      <p:cBhvr>
                                        <p:cTn id="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P spid="15" grpId="0"/>
      <p:bldP spid="16" grpId="0"/>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2132" y="71414"/>
            <a:ext cx="2428892" cy="523220"/>
          </a:xfrm>
          <a:prstGeom prst="rect">
            <a:avLst/>
          </a:prstGeom>
          <a:noFill/>
        </p:spPr>
        <p:txBody>
          <a:bodyPr wrap="square" rtlCol="0">
            <a:spAutoFit/>
          </a:bodyPr>
          <a:lstStyle/>
          <a:p>
            <a:r>
              <a:rPr lang="en-US" altLang="zh-CN" sz="2800" b="1" dirty="0" smtClean="0">
                <a:solidFill>
                  <a:srgbClr val="FF0000"/>
                </a:solidFill>
              </a:rPr>
              <a:t>2.1</a:t>
            </a:r>
            <a:r>
              <a:rPr lang="zh-CN" altLang="en-US" sz="2800" b="1" dirty="0" smtClean="0">
                <a:solidFill>
                  <a:srgbClr val="FF0000"/>
                </a:solidFill>
              </a:rPr>
              <a:t>数据表示</a:t>
            </a:r>
            <a:endParaRPr lang="zh-CN" altLang="en-US" sz="2800" b="1" dirty="0">
              <a:solidFill>
                <a:srgbClr val="FF0000"/>
              </a:solidFill>
            </a:endParaRPr>
          </a:p>
        </p:txBody>
      </p:sp>
      <p:sp>
        <p:nvSpPr>
          <p:cNvPr id="3" name="TextBox 11"/>
          <p:cNvSpPr txBox="1">
            <a:spLocks noChangeArrowheads="1"/>
          </p:cNvSpPr>
          <p:nvPr/>
        </p:nvSpPr>
        <p:spPr bwMode="auto">
          <a:xfrm>
            <a:off x="428625" y="714375"/>
            <a:ext cx="8501093" cy="1077218"/>
          </a:xfrm>
          <a:prstGeom prst="rect">
            <a:avLst/>
          </a:prstGeom>
          <a:noFill/>
          <a:ln w="9525">
            <a:noFill/>
            <a:miter lim="800000"/>
            <a:headEnd/>
            <a:tailEnd/>
          </a:ln>
        </p:spPr>
        <p:txBody>
          <a:bodyPr wrap="square">
            <a:spAutoFit/>
          </a:bodyPr>
          <a:lstStyle/>
          <a:p>
            <a:r>
              <a:rPr lang="en-US" altLang="zh-CN" sz="3200" b="1" dirty="0" smtClean="0">
                <a:solidFill>
                  <a:srgbClr val="151B93"/>
                </a:solidFill>
                <a:latin typeface="Calibri" pitchFamily="34" charset="0"/>
              </a:rPr>
              <a:t>6.ASCII</a:t>
            </a:r>
            <a:r>
              <a:rPr lang="zh-CN" altLang="en-US" sz="3200" b="1" dirty="0" smtClean="0">
                <a:solidFill>
                  <a:srgbClr val="151B93"/>
                </a:solidFill>
                <a:latin typeface="Calibri" pitchFamily="34" charset="0"/>
              </a:rPr>
              <a:t>（</a:t>
            </a:r>
            <a:r>
              <a:rPr lang="en-US" sz="3200" dirty="0" smtClean="0"/>
              <a:t> </a:t>
            </a:r>
            <a:r>
              <a:rPr lang="en-US" sz="3200" dirty="0" smtClean="0">
                <a:solidFill>
                  <a:srgbClr val="FF0000"/>
                </a:solidFill>
              </a:rPr>
              <a:t>American Standard Code for Information Interchange </a:t>
            </a:r>
            <a:r>
              <a:rPr lang="zh-CN" altLang="en-US" sz="3200" b="1" dirty="0" smtClean="0">
                <a:solidFill>
                  <a:srgbClr val="151B93"/>
                </a:solidFill>
                <a:latin typeface="Calibri" pitchFamily="34" charset="0"/>
              </a:rPr>
              <a:t>）表示</a:t>
            </a:r>
            <a:endParaRPr lang="zh-CN" altLang="en-US" sz="3200" b="1" dirty="0">
              <a:solidFill>
                <a:srgbClr val="151B93"/>
              </a:solidFill>
              <a:latin typeface="Calibri" pitchFamily="34" charset="0"/>
            </a:endParaRPr>
          </a:p>
        </p:txBody>
      </p:sp>
      <p:pic>
        <p:nvPicPr>
          <p:cNvPr id="4" name="Picture 2"/>
          <p:cNvPicPr>
            <a:picLocks noChangeAspect="1" noChangeArrowheads="1"/>
          </p:cNvPicPr>
          <p:nvPr/>
        </p:nvPicPr>
        <p:blipFill>
          <a:blip r:embed="rId2"/>
          <a:srcRect/>
          <a:stretch>
            <a:fillRect/>
          </a:stretch>
        </p:blipFill>
        <p:spPr bwMode="auto">
          <a:xfrm>
            <a:off x="250825" y="1714488"/>
            <a:ext cx="8785225" cy="51435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2008</TotalTime>
  <Words>3789</Words>
  <PresentationFormat>全屏显示(4:3)</PresentationFormat>
  <Paragraphs>665</Paragraphs>
  <Slides>53</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56" baseType="lpstr">
      <vt:lpstr>Office 主题</vt:lpstr>
      <vt:lpstr>Equation</vt:lpstr>
      <vt:lpstr>公式</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Windows User</cp:lastModifiedBy>
  <cp:revision>135</cp:revision>
  <dcterms:created xsi:type="dcterms:W3CDTF">2019-07-28T09:03:39Z</dcterms:created>
  <dcterms:modified xsi:type="dcterms:W3CDTF">2019-09-01T07:41:07Z</dcterms:modified>
</cp:coreProperties>
</file>