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81" r:id="rId4"/>
    <p:sldId id="287" r:id="rId5"/>
    <p:sldId id="282" r:id="rId6"/>
    <p:sldId id="283" r:id="rId7"/>
    <p:sldId id="284" r:id="rId8"/>
    <p:sldId id="285" r:id="rId9"/>
    <p:sldId id="286" r:id="rId10"/>
    <p:sldId id="288" r:id="rId11"/>
    <p:sldId id="289" r:id="rId12"/>
    <p:sldId id="290" r:id="rId13"/>
    <p:sldId id="291" r:id="rId14"/>
    <p:sldId id="292" r:id="rId15"/>
    <p:sldId id="304" r:id="rId16"/>
    <p:sldId id="305" r:id="rId17"/>
    <p:sldId id="325" r:id="rId18"/>
    <p:sldId id="293" r:id="rId19"/>
    <p:sldId id="294" r:id="rId20"/>
    <p:sldId id="295" r:id="rId21"/>
    <p:sldId id="296" r:id="rId22"/>
    <p:sldId id="297" r:id="rId23"/>
    <p:sldId id="298" r:id="rId25"/>
    <p:sldId id="326" r:id="rId26"/>
    <p:sldId id="327" r:id="rId27"/>
    <p:sldId id="328" r:id="rId28"/>
    <p:sldId id="329" r:id="rId29"/>
    <p:sldId id="330" r:id="rId30"/>
    <p:sldId id="331" r:id="rId31"/>
    <p:sldId id="299" r:id="rId32"/>
    <p:sldId id="300" r:id="rId33"/>
    <p:sldId id="301" r:id="rId34"/>
    <p:sldId id="302" r:id="rId35"/>
    <p:sldId id="303" r:id="rId36"/>
    <p:sldId id="306" r:id="rId37"/>
    <p:sldId id="307" r:id="rId38"/>
    <p:sldId id="308" r:id="rId39"/>
    <p:sldId id="337" r:id="rId40"/>
    <p:sldId id="338" r:id="rId41"/>
    <p:sldId id="339" r:id="rId42"/>
    <p:sldId id="340" r:id="rId43"/>
    <p:sldId id="309" r:id="rId44"/>
    <p:sldId id="310" r:id="rId45"/>
    <p:sldId id="318" r:id="rId46"/>
    <p:sldId id="311" r:id="rId47"/>
    <p:sldId id="342" r:id="rId48"/>
    <p:sldId id="312" r:id="rId49"/>
    <p:sldId id="313" r:id="rId50"/>
    <p:sldId id="314" r:id="rId51"/>
    <p:sldId id="319" r:id="rId52"/>
    <p:sldId id="315" r:id="rId53"/>
    <p:sldId id="316" r:id="rId54"/>
    <p:sldId id="317" r:id="rId55"/>
    <p:sldId id="320" r:id="rId56"/>
    <p:sldId id="321" r:id="rId57"/>
    <p:sldId id="322" r:id="rId58"/>
    <p:sldId id="323" r:id="rId59"/>
    <p:sldId id="324" r:id="rId6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34D"/>
    <a:srgbClr val="151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38420-CC39-4ACB-84B4-F19C76053A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602EE-C7C2-409A-AB57-BB6C69D4CB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02EE-C7C2-409A-AB57-BB6C69D4CB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GIF"/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3C600-96AD-4D3C-AA51-8F2752C04AC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zh-CN" altLang="en-US" dirty="0" smtClean="0"/>
              <a:t>山东科技大学信息系杨晓东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D4FDD-0FA8-4073-A9E4-0D455DAC54C3}" type="slidenum">
              <a:rPr lang="zh-CN" altLang="en-US"/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72198" y="5000636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kern="1200" dirty="0" smtClean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sdustyxd@163.com</a:t>
            </a:r>
            <a:endParaRPr lang="zh-CN" altLang="en-US" sz="1600" b="1" kern="1200" dirty="0" smtClean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080511" y="4643446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7030A0"/>
                </a:solidFill>
              </a:rPr>
              <a:t>山东科技大学杨晓东</a:t>
            </a:r>
            <a:endParaRPr lang="zh-CN" altLang="en-US" sz="1600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102071" y="5345684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kern="1200" dirty="0" smtClean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QQ</a:t>
            </a:r>
            <a:r>
              <a:rPr lang="zh-CN" altLang="en-US" sz="1600" b="1" kern="1200" dirty="0" smtClean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1600" b="1" kern="1200" dirty="0" smtClean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124998396</a:t>
            </a:r>
            <a:endParaRPr lang="zh-CN" altLang="en-US" sz="1600" b="1" kern="1200" dirty="0" smtClean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127010" y="5656375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kern="1200" dirty="0" smtClean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Phone:18660860091</a:t>
            </a:r>
            <a:endParaRPr lang="zh-CN" altLang="en-US" sz="1600" b="1" kern="1200" dirty="0" smtClean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timg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0006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395288" y="0"/>
            <a:ext cx="3673475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 smtClean="0">
                <a:ea typeface="方正舒体" pitchFamily="2" charset="-122"/>
              </a:rPr>
              <a:t>第</a:t>
            </a:r>
            <a:r>
              <a:rPr lang="en-US" altLang="zh-CN" sz="2400" dirty="0" smtClean="0">
                <a:ea typeface="方正舒体" pitchFamily="2" charset="-122"/>
              </a:rPr>
              <a:t>3</a:t>
            </a:r>
            <a:r>
              <a:rPr lang="zh-CN" altLang="en-US" sz="2400" dirty="0" smtClean="0">
                <a:ea typeface="方正舒体" pitchFamily="2" charset="-122"/>
              </a:rPr>
              <a:t>章  多层次存储器</a:t>
            </a:r>
            <a:endParaRPr lang="zh-CN" altLang="en-US" sz="2400" dirty="0">
              <a:ea typeface="方正舒体" pitchFamily="2" charset="-122"/>
            </a:endParaRPr>
          </a:p>
        </p:txBody>
      </p:sp>
      <p:pic>
        <p:nvPicPr>
          <p:cNvPr id="4" name="Picture 9" descr="GIF-395"/>
          <p:cNvPicPr>
            <a:picLocks noChangeAspect="1" noChangeArrowheads="1" noCrop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93713"/>
            <a:ext cx="3708400" cy="7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GIF-448"/>
          <p:cNvPicPr>
            <a:picLocks noChangeAspect="1" noChangeArrowheads="1" noCrop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001000" y="0"/>
            <a:ext cx="11430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3E137-6319-42AA-8BCF-B3D1725CE8D2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A4409-D7AC-4DA3-B961-FE4FFB969A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GIF"/><Relationship Id="rId4" Type="http://schemas.openxmlformats.org/officeDocument/2006/relationships/image" Target="../media/image2.GIF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15CC83-FE37-4D7E-A57E-88BE597BD1F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874D41-E86E-4B97-8CD3-A3B46639C042}" type="slidenum">
              <a:rPr lang="zh-CN" altLang="en-US"/>
            </a:fld>
            <a:endParaRPr lang="zh-CN" altLang="en-US"/>
          </a:p>
        </p:txBody>
      </p:sp>
      <p:pic>
        <p:nvPicPr>
          <p:cNvPr id="1031" name="图片 4" descr="timg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0006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95288" y="0"/>
            <a:ext cx="3673475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 smtClean="0">
                <a:ea typeface="方正舒体" pitchFamily="2" charset="-122"/>
              </a:rPr>
              <a:t>第</a:t>
            </a:r>
            <a:r>
              <a:rPr lang="en-US" altLang="zh-CN" sz="2400" dirty="0" smtClean="0">
                <a:ea typeface="方正舒体" pitchFamily="2" charset="-122"/>
              </a:rPr>
              <a:t>3</a:t>
            </a:r>
            <a:r>
              <a:rPr lang="zh-CN" altLang="en-US" sz="2400" dirty="0" smtClean="0">
                <a:ea typeface="方正舒体" pitchFamily="2" charset="-122"/>
              </a:rPr>
              <a:t>章  多层次存储器</a:t>
            </a:r>
            <a:endParaRPr lang="zh-CN" altLang="en-US" sz="2400" dirty="0">
              <a:ea typeface="方正舒体" pitchFamily="2" charset="-122"/>
            </a:endParaRPr>
          </a:p>
        </p:txBody>
      </p:sp>
      <p:pic>
        <p:nvPicPr>
          <p:cNvPr id="1033" name="Picture 9" descr="GIF-395"/>
          <p:cNvPicPr>
            <a:picLocks noChangeAspect="1" noChangeArrowheads="1" noCrop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469900"/>
            <a:ext cx="3708400" cy="7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 descr="GIF-448"/>
          <p:cNvPicPr>
            <a:picLocks noChangeAspect="1" noChangeArrowheads="1" noCrop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001000" y="0"/>
            <a:ext cx="11430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hyperlink" Target="3-6.sw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hyperlink" Target="3-7.sw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3" Type="http://schemas.openxmlformats.org/officeDocument/2006/relationships/oleObject" Target="../embeddings/oleObject2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hyperlink" Target="3-17.sw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hyperlink" Target="3-24.swf" TargetMode="Externa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8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hyperlink" Target="3-26.swf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hyperlink" Target="3-27.swf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hyperlink" Target="3-28.swf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hyperlink" Target="3-32.swf" TargetMode="Externa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12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3-2.swf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hyperlink" Target="3-3.sw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3"/>
          <p:cNvSpPr>
            <a:spLocks noChangeArrowheads="1"/>
          </p:cNvSpPr>
          <p:nvPr/>
        </p:nvSpPr>
        <p:spPr bwMode="auto">
          <a:xfrm>
            <a:off x="2143133" y="2286000"/>
            <a:ext cx="5500701" cy="769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多层次存储器</a:t>
            </a:r>
            <a:endParaRPr lang="zh-CN" altLang="en-US" sz="4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ChangeArrowheads="1"/>
          </p:cNvSpPr>
          <p:nvPr/>
        </p:nvSpPr>
        <p:spPr bwMode="auto">
          <a:xfrm>
            <a:off x="5732435" y="72175"/>
            <a:ext cx="222689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存储芯片</a:t>
            </a:r>
            <a:endParaRPr lang="zh-CN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034" y="928670"/>
            <a:ext cx="198002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151B93"/>
                </a:solidFill>
              </a:rPr>
              <a:t>读周期时序</a:t>
            </a:r>
            <a:endParaRPr lang="zh-CN" altLang="en-US" sz="2800" b="1" dirty="0" smtClean="0">
              <a:solidFill>
                <a:srgbClr val="151B93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71736" y="857232"/>
            <a:ext cx="550072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857628"/>
            <a:ext cx="535785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500034" y="4143380"/>
            <a:ext cx="198804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151B93"/>
                </a:solidFill>
              </a:rPr>
              <a:t>写周期时序</a:t>
            </a:r>
            <a:endParaRPr lang="zh-CN" altLang="en-US" sz="2800" b="1" dirty="0" smtClean="0">
              <a:solidFill>
                <a:srgbClr val="151B9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ChangeArrowheads="1"/>
          </p:cNvSpPr>
          <p:nvPr/>
        </p:nvSpPr>
        <p:spPr bwMode="auto">
          <a:xfrm>
            <a:off x="5732435" y="72175"/>
            <a:ext cx="222689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存储芯片</a:t>
            </a:r>
            <a:endParaRPr lang="zh-CN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034" y="642918"/>
            <a:ext cx="28344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3.DRAM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存储器</a:t>
            </a:r>
            <a:endParaRPr lang="zh-CN" altLang="en-US" sz="3200" b="1" dirty="0" smtClean="0">
              <a:solidFill>
                <a:srgbClr val="151B93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 descr="3a6">
            <a:hlinkClick r:id="rId1" action="ppaction://hlinkfil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7"/>
            <a:ext cx="858523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 flipV="1">
            <a:off x="3857620" y="2643182"/>
            <a:ext cx="642942" cy="71438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ChangeArrowheads="1"/>
          </p:cNvSpPr>
          <p:nvPr/>
        </p:nvSpPr>
        <p:spPr bwMode="auto">
          <a:xfrm>
            <a:off x="5732435" y="72175"/>
            <a:ext cx="222689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存储芯片</a:t>
            </a:r>
            <a:endParaRPr lang="zh-CN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034" y="642918"/>
            <a:ext cx="36583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3.DRAM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存储器</a:t>
            </a:r>
            <a:r>
              <a:rPr lang="zh-CN" altLang="en-US" sz="3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实例</a:t>
            </a:r>
            <a:endParaRPr lang="zh-CN" altLang="en-US" sz="32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4" descr="3a7">
            <a:hlinkClick r:id="rId1" action="ppaction://hlinkfil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285861"/>
            <a:ext cx="8137525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5720" y="5681979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DRAM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特点：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4612" y="5572140"/>
            <a:ext cx="542928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151B93"/>
                </a:solidFill>
              </a:rPr>
              <a:t>地址线数减半，采用分时传送；</a:t>
            </a:r>
            <a:endParaRPr lang="en-US" altLang="zh-CN" sz="2000" b="1" dirty="0" smtClean="0">
              <a:solidFill>
                <a:srgbClr val="151B9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151B93"/>
                </a:solidFill>
              </a:rPr>
              <a:t>RAS</a:t>
            </a:r>
            <a:r>
              <a:rPr lang="zh-CN" altLang="en-US" sz="2000" b="1" dirty="0" smtClean="0">
                <a:solidFill>
                  <a:srgbClr val="151B93"/>
                </a:solidFill>
              </a:rPr>
              <a:t>有效作为行地址，</a:t>
            </a:r>
            <a:r>
              <a:rPr lang="en-US" altLang="zh-CN" sz="2000" b="1" dirty="0" smtClean="0">
                <a:solidFill>
                  <a:srgbClr val="151B93"/>
                </a:solidFill>
              </a:rPr>
              <a:t>C</a:t>
            </a:r>
            <a:r>
              <a:rPr lang="en-US" altLang="zh-CN" sz="2000" b="1" dirty="0" smtClean="0">
                <a:solidFill>
                  <a:srgbClr val="151B93"/>
                </a:solidFill>
              </a:rPr>
              <a:t>AS</a:t>
            </a:r>
            <a:r>
              <a:rPr lang="zh-CN" altLang="en-US" sz="2000" b="1" dirty="0" smtClean="0">
                <a:solidFill>
                  <a:srgbClr val="151B93"/>
                </a:solidFill>
              </a:rPr>
              <a:t>有效作为列地址</a:t>
            </a:r>
            <a:endParaRPr lang="zh-CN" altLang="en-US" sz="2000" b="1" dirty="0">
              <a:solidFill>
                <a:srgbClr val="151B9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ChangeArrowheads="1"/>
          </p:cNvSpPr>
          <p:nvPr/>
        </p:nvSpPr>
        <p:spPr bwMode="auto">
          <a:xfrm>
            <a:off x="5732435" y="72175"/>
            <a:ext cx="222689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存储芯片</a:t>
            </a:r>
            <a:endParaRPr lang="zh-CN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034" y="642918"/>
            <a:ext cx="28344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3.DRAM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存储器</a:t>
            </a:r>
            <a:endParaRPr lang="zh-CN" altLang="en-US" sz="3200" b="1" dirty="0" smtClean="0">
              <a:solidFill>
                <a:srgbClr val="151B93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632" y="1304546"/>
            <a:ext cx="8858280" cy="1301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电容的衰减特性，需要每隔</a:t>
            </a:r>
            <a:r>
              <a:rPr lang="en-US" altLang="zh-CN" sz="2800" dirty="0" smtClean="0"/>
              <a:t>8ms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16ms</a:t>
            </a:r>
            <a:r>
              <a:rPr lang="zh-CN" altLang="en-US" sz="2800" dirty="0" smtClean="0"/>
              <a:t>（早期芯片</a:t>
            </a:r>
            <a:r>
              <a:rPr lang="en-US" altLang="zh-CN" sz="2800" dirty="0" smtClean="0"/>
              <a:t>2ms</a:t>
            </a:r>
            <a:r>
              <a:rPr lang="zh-CN" altLang="en-US" sz="2800" dirty="0" smtClean="0"/>
              <a:t>）进行一次充电叫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刷新（</a:t>
            </a:r>
            <a:r>
              <a:rPr lang="en-US" sz="2800" b="1" dirty="0" smtClean="0">
                <a:solidFill>
                  <a:srgbClr val="FF0000"/>
                </a:solidFill>
              </a:rPr>
              <a:t> Refresh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034" y="2962685"/>
            <a:ext cx="81439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刷新方式有两种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集中式刷新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</a:t>
            </a:r>
            <a:r>
              <a:rPr lang="zh-CN" altLang="en-US" sz="2800" b="1" dirty="0" smtClean="0"/>
              <a:t>所有行在一个刷新周期中都被刷新</a:t>
            </a:r>
            <a:r>
              <a:rPr lang="en-US" altLang="zh-CN" sz="2800" b="1" dirty="0" smtClean="0"/>
              <a:t>;</a:t>
            </a:r>
            <a:endParaRPr lang="en-US" altLang="zh-CN" sz="2800" b="1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分散式刷新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</a:t>
            </a:r>
            <a:r>
              <a:rPr lang="zh-CN" altLang="en-US" sz="2800" b="1" dirty="0" smtClean="0"/>
              <a:t>每一行刷新插入到正读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写周期之中</a:t>
            </a:r>
            <a:r>
              <a:rPr lang="en-US" altLang="zh-CN" sz="2800" dirty="0" smtClean="0"/>
              <a:t>;</a:t>
            </a:r>
            <a:endParaRPr lang="zh-CN" alt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0034" y="5406110"/>
            <a:ext cx="850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分布式刷新：</a:t>
            </a:r>
            <a:r>
              <a:rPr lang="zh-CN" altLang="en-US" sz="2800" b="1" dirty="0" smtClean="0"/>
              <a:t>集中式刷新与分散式刷新相结合的方式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914400" y="1309688"/>
            <a:ext cx="6172200" cy="457200"/>
            <a:chOff x="0" y="0"/>
            <a:chExt cx="3888" cy="288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177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dirty="0">
                  <a:latin typeface="Times New Roman" panose="02020603050405020304" pitchFamily="18" charset="0"/>
                  <a:ea typeface="楷体_GB2312" pitchFamily="1" charset="-122"/>
                </a:rPr>
                <a:t>① </a:t>
              </a:r>
              <a:r>
                <a:rPr lang="zh-CN" sz="2400" b="1" dirty="0">
                  <a:latin typeface="Times New Roman" panose="02020603050405020304" pitchFamily="18" charset="0"/>
                </a:rPr>
                <a:t>集中刷新</a:t>
              </a:r>
              <a:endParaRPr 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1104" y="0"/>
              <a:ext cx="27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2400" b="1" dirty="0">
                  <a:latin typeface="Times New Roman" panose="02020603050405020304" pitchFamily="18" charset="0"/>
                  <a:ea typeface="楷体_GB2312" pitchFamily="1" charset="-122"/>
                </a:rPr>
                <a:t>（</a:t>
              </a:r>
              <a:r>
                <a:rPr lang="zh-CN" sz="2400" b="1" dirty="0">
                  <a:latin typeface="Times New Roman" panose="02020603050405020304" pitchFamily="18" charset="0"/>
                </a:rPr>
                <a:t>存取周期为</a:t>
              </a:r>
              <a:r>
                <a:rPr lang="zh-CN" altLang="zh-CN" sz="2400" b="1" dirty="0">
                  <a:latin typeface="Times New Roman" panose="02020603050405020304" pitchFamily="18" charset="0"/>
                  <a:ea typeface="楷体_GB2312" pitchFamily="1" charset="-122"/>
                </a:rPr>
                <a:t>0.5 </a:t>
              </a:r>
              <a:r>
                <a:rPr lang="zh-CN" altLang="zh-CN" sz="2400" b="1" dirty="0">
                  <a:latin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lang="zh-CN" altLang="zh-CN" sz="2400" b="1" dirty="0">
                  <a:latin typeface="宋体" panose="02010600030101010101" pitchFamily="2" charset="-122"/>
                </a:rPr>
                <a:t>s</a:t>
              </a:r>
              <a:r>
                <a:rPr lang="zh-CN" altLang="zh-CN" sz="800" b="1" dirty="0">
                  <a:latin typeface="宋体" panose="02010600030101010101" pitchFamily="2" charset="-122"/>
                </a:rPr>
                <a:t> </a:t>
              </a:r>
              <a:r>
                <a:rPr lang="zh-CN" sz="2400" b="1" dirty="0">
                  <a:latin typeface="Times New Roman" panose="02020603050405020304" pitchFamily="18" charset="0"/>
                </a:rPr>
                <a:t>）</a:t>
              </a:r>
              <a:endParaRPr 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9"/>
          <p:cNvGrpSpPr/>
          <p:nvPr/>
        </p:nvGrpSpPr>
        <p:grpSpPr bwMode="auto">
          <a:xfrm>
            <a:off x="615950" y="1981200"/>
            <a:ext cx="7934325" cy="3619500"/>
            <a:chOff x="0" y="0"/>
            <a:chExt cx="4998" cy="2280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 flipV="1">
              <a:off x="2828" y="23"/>
              <a:ext cx="1" cy="18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193" y="414"/>
              <a:ext cx="532" cy="2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0" y="473"/>
              <a:ext cx="612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sz="1900" b="1">
                  <a:latin typeface="宋体" panose="02010600030101010101" pitchFamily="2" charset="-122"/>
                </a:rPr>
                <a:t>周期序号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139" y="1399"/>
              <a:ext cx="546" cy="2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0" y="1455"/>
              <a:ext cx="612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sz="1900" b="1">
                  <a:latin typeface="宋体" panose="02010600030101010101" pitchFamily="2" charset="-122"/>
                </a:rPr>
                <a:t>地址序号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776" y="0"/>
              <a:ext cx="1" cy="22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6"/>
            <p:cNvSpPr/>
            <p:nvPr/>
          </p:nvSpPr>
          <p:spPr bwMode="auto">
            <a:xfrm>
              <a:off x="782" y="573"/>
              <a:ext cx="1188" cy="1"/>
            </a:xfrm>
            <a:custGeom>
              <a:avLst/>
              <a:gdLst>
                <a:gd name="T0" fmla="*/ 0 w 1188"/>
                <a:gd name="T1" fmla="*/ 1 h 1"/>
                <a:gd name="T2" fmla="*/ 1188 w 118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88" h="1">
                  <a:moveTo>
                    <a:pt x="0" y="1"/>
                  </a:moveTo>
                  <a:lnTo>
                    <a:pt x="1188" y="0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699" y="848"/>
              <a:ext cx="226" cy="3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779" y="900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900" b="1" i="1">
                  <a:latin typeface="Times New Roman" panose="02020603050405020304" pitchFamily="18" charset="0"/>
                </a:rPr>
                <a:t>t</a:t>
              </a:r>
              <a:endParaRPr lang="zh-CN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825" y="990"/>
              <a:ext cx="43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200" b="1">
                  <a:latin typeface="Times New Roman" panose="02020603050405020304" pitchFamily="18" charset="0"/>
                </a:rPr>
                <a:t>c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913" y="381"/>
              <a:ext cx="146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831" y="401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600" b="1">
                  <a:latin typeface="Times New Roman" panose="02020603050405020304" pitchFamily="18" charset="0"/>
                </a:rPr>
                <a:t>0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1085" y="371"/>
              <a:ext cx="148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1002" y="401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600" b="1">
                  <a:latin typeface="Times New Roman" panose="02020603050405020304" pitchFamily="18" charset="0"/>
                </a:rPr>
                <a:t>1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1271" y="381"/>
              <a:ext cx="146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1189" y="401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600" b="1">
                  <a:latin typeface="Times New Roman" panose="02020603050405020304" pitchFamily="18" charset="0"/>
                </a:rPr>
                <a:t>2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2041" y="345"/>
              <a:ext cx="213" cy="3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563" y="396"/>
              <a:ext cx="256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600" b="1">
                  <a:latin typeface="Times New Roman" panose="02020603050405020304" pitchFamily="18" charset="0"/>
                </a:rPr>
                <a:t>3871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2828" y="345"/>
              <a:ext cx="227" cy="2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2871" y="396"/>
              <a:ext cx="256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600" b="1">
                  <a:latin typeface="Times New Roman" panose="02020603050405020304" pitchFamily="18" charset="0"/>
                </a:rPr>
                <a:t>3872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920" y="308"/>
              <a:ext cx="148" cy="2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968" y="40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600" b="1">
                  <a:latin typeface="Times New Roman" panose="02020603050405020304" pitchFamily="18" charset="0"/>
                </a:rPr>
                <a:t>0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32"/>
            <p:cNvSpPr>
              <a:spLocks noChangeArrowheads="1"/>
            </p:cNvSpPr>
            <p:nvPr/>
          </p:nvSpPr>
          <p:spPr bwMode="auto">
            <a:xfrm>
              <a:off x="4137" y="308"/>
              <a:ext cx="146" cy="2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33"/>
            <p:cNvSpPr>
              <a:spLocks noChangeArrowheads="1"/>
            </p:cNvSpPr>
            <p:nvPr/>
          </p:nvSpPr>
          <p:spPr bwMode="auto">
            <a:xfrm>
              <a:off x="4184" y="40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600" b="1">
                  <a:latin typeface="Times New Roman" panose="02020603050405020304" pitchFamily="18" charset="0"/>
                </a:rPr>
                <a:t>1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0" name="Freeform 34"/>
            <p:cNvSpPr/>
            <p:nvPr/>
          </p:nvSpPr>
          <p:spPr bwMode="auto">
            <a:xfrm>
              <a:off x="2408" y="743"/>
              <a:ext cx="1" cy="703"/>
            </a:xfrm>
            <a:custGeom>
              <a:avLst/>
              <a:gdLst>
                <a:gd name="T0" fmla="*/ 0 w 1"/>
                <a:gd name="T1" fmla="*/ 0 h 703"/>
                <a:gd name="T2" fmla="*/ 0 w 1"/>
                <a:gd name="T3" fmla="*/ 703 h 70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703">
                  <a:moveTo>
                    <a:pt x="0" y="0"/>
                  </a:moveTo>
                  <a:lnTo>
                    <a:pt x="0" y="703"/>
                  </a:lnTo>
                </a:path>
              </a:pathLst>
            </a:custGeom>
            <a:solidFill>
              <a:srgbClr val="FFFFFF"/>
            </a:solidFill>
            <a:ln w="19050" cmpd="sng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35"/>
            <p:cNvSpPr>
              <a:spLocks noChangeArrowheads="1"/>
            </p:cNvSpPr>
            <p:nvPr/>
          </p:nvSpPr>
          <p:spPr bwMode="auto">
            <a:xfrm>
              <a:off x="2467" y="900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900" b="1" i="1">
                  <a:latin typeface="Times New Roman" panose="02020603050405020304" pitchFamily="18" charset="0"/>
                </a:rPr>
                <a:t>t</a:t>
              </a:r>
              <a:endParaRPr lang="zh-CN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36"/>
            <p:cNvSpPr>
              <a:spLocks noChangeArrowheads="1"/>
            </p:cNvSpPr>
            <p:nvPr/>
          </p:nvSpPr>
          <p:spPr bwMode="auto">
            <a:xfrm>
              <a:off x="2526" y="990"/>
              <a:ext cx="43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200" b="1">
                  <a:latin typeface="Times New Roman" panose="02020603050405020304" pitchFamily="18" charset="0"/>
                </a:rPr>
                <a:t>c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3" name="Rectangle 37"/>
            <p:cNvSpPr>
              <a:spLocks noChangeArrowheads="1"/>
            </p:cNvSpPr>
            <p:nvPr/>
          </p:nvSpPr>
          <p:spPr bwMode="auto">
            <a:xfrm>
              <a:off x="2682" y="900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900" b="1" i="1">
                  <a:latin typeface="Times New Roman" panose="02020603050405020304" pitchFamily="18" charset="0"/>
                </a:rPr>
                <a:t>t</a:t>
              </a:r>
              <a:endParaRPr lang="zh-CN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34" name="Rectangle 38"/>
            <p:cNvSpPr>
              <a:spLocks noChangeArrowheads="1"/>
            </p:cNvSpPr>
            <p:nvPr/>
          </p:nvSpPr>
          <p:spPr bwMode="auto">
            <a:xfrm>
              <a:off x="2741" y="990"/>
              <a:ext cx="43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200" b="1">
                  <a:latin typeface="Times New Roman" panose="02020603050405020304" pitchFamily="18" charset="0"/>
                </a:rPr>
                <a:t>c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5" name="Rectangle 39"/>
            <p:cNvSpPr>
              <a:spLocks noChangeArrowheads="1"/>
            </p:cNvSpPr>
            <p:nvPr/>
          </p:nvSpPr>
          <p:spPr bwMode="auto">
            <a:xfrm>
              <a:off x="2825" y="848"/>
              <a:ext cx="227" cy="3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40"/>
            <p:cNvSpPr>
              <a:spLocks noChangeArrowheads="1"/>
            </p:cNvSpPr>
            <p:nvPr/>
          </p:nvSpPr>
          <p:spPr bwMode="auto">
            <a:xfrm>
              <a:off x="2894" y="900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900" b="1" i="1">
                  <a:latin typeface="Times New Roman" panose="02020603050405020304" pitchFamily="18" charset="0"/>
                </a:rPr>
                <a:t>t</a:t>
              </a:r>
              <a:endParaRPr lang="zh-CN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41"/>
            <p:cNvSpPr>
              <a:spLocks noChangeArrowheads="1"/>
            </p:cNvSpPr>
            <p:nvPr/>
          </p:nvSpPr>
          <p:spPr bwMode="auto">
            <a:xfrm>
              <a:off x="2947" y="990"/>
              <a:ext cx="43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200" b="1">
                  <a:latin typeface="Times New Roman" panose="02020603050405020304" pitchFamily="18" charset="0"/>
                </a:rPr>
                <a:t>c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42"/>
            <p:cNvSpPr>
              <a:spLocks noChangeArrowheads="1"/>
            </p:cNvSpPr>
            <p:nvPr/>
          </p:nvSpPr>
          <p:spPr bwMode="auto">
            <a:xfrm>
              <a:off x="3030" y="848"/>
              <a:ext cx="226" cy="3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Rectangle 43"/>
            <p:cNvSpPr>
              <a:spLocks noChangeArrowheads="1"/>
            </p:cNvSpPr>
            <p:nvPr/>
          </p:nvSpPr>
          <p:spPr bwMode="auto">
            <a:xfrm>
              <a:off x="3096" y="900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900" b="1" i="1">
                  <a:latin typeface="Times New Roman" panose="02020603050405020304" pitchFamily="18" charset="0"/>
                </a:rPr>
                <a:t>t</a:t>
              </a:r>
              <a:endParaRPr lang="zh-CN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44"/>
            <p:cNvSpPr>
              <a:spLocks noChangeArrowheads="1"/>
            </p:cNvSpPr>
            <p:nvPr/>
          </p:nvSpPr>
          <p:spPr bwMode="auto">
            <a:xfrm>
              <a:off x="3156" y="990"/>
              <a:ext cx="43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200" b="1">
                  <a:latin typeface="Times New Roman" panose="02020603050405020304" pitchFamily="18" charset="0"/>
                </a:rPr>
                <a:t>c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1" name="Line 45"/>
            <p:cNvSpPr>
              <a:spLocks noChangeShapeType="1"/>
            </p:cNvSpPr>
            <p:nvPr/>
          </p:nvSpPr>
          <p:spPr bwMode="auto">
            <a:xfrm flipH="1">
              <a:off x="3710" y="740"/>
              <a:ext cx="0" cy="7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>
              <a:off x="2328" y="574"/>
              <a:ext cx="999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7"/>
            <p:cNvSpPr/>
            <p:nvPr/>
          </p:nvSpPr>
          <p:spPr bwMode="auto">
            <a:xfrm>
              <a:off x="3578" y="573"/>
              <a:ext cx="816" cy="1"/>
            </a:xfrm>
            <a:custGeom>
              <a:avLst/>
              <a:gdLst>
                <a:gd name="T0" fmla="*/ 0 w 816"/>
                <a:gd name="T1" fmla="*/ 1 h 1"/>
                <a:gd name="T2" fmla="*/ 816 w 81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16" h="1">
                  <a:moveTo>
                    <a:pt x="0" y="1"/>
                  </a:moveTo>
                  <a:lnTo>
                    <a:pt x="816" y="0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3709" y="308"/>
              <a:ext cx="227" cy="2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621" y="401"/>
              <a:ext cx="256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600" b="1">
                  <a:latin typeface="Times New Roman" panose="02020603050405020304" pitchFamily="18" charset="0"/>
                </a:rPr>
                <a:t>3999</a:t>
              </a:r>
              <a:endParaRPr lang="zh-CN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824" y="1219"/>
              <a:ext cx="188" cy="2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2041" y="1206"/>
              <a:ext cx="186" cy="2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2479" y="1268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600" b="1">
                  <a:latin typeface="Times New Roman" panose="02020603050405020304" pitchFamily="18" charset="0"/>
                </a:rPr>
                <a:t>V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557" y="1206"/>
              <a:ext cx="188" cy="2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54"/>
            <p:cNvSpPr>
              <a:spLocks noChangeArrowheads="1"/>
            </p:cNvSpPr>
            <p:nvPr/>
          </p:nvSpPr>
          <p:spPr bwMode="auto">
            <a:xfrm>
              <a:off x="2663" y="1268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600" b="1">
                  <a:latin typeface="Times New Roman" panose="02020603050405020304" pitchFamily="18" charset="0"/>
                </a:rPr>
                <a:t>W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55"/>
            <p:cNvSpPr>
              <a:spLocks noChangeArrowheads="1"/>
            </p:cNvSpPr>
            <p:nvPr/>
          </p:nvSpPr>
          <p:spPr bwMode="auto">
            <a:xfrm>
              <a:off x="2857" y="1206"/>
              <a:ext cx="186" cy="2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Rectangle 56"/>
            <p:cNvSpPr>
              <a:spLocks noChangeArrowheads="1"/>
            </p:cNvSpPr>
            <p:nvPr/>
          </p:nvSpPr>
          <p:spPr bwMode="auto">
            <a:xfrm>
              <a:off x="2904" y="1268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600" b="1">
                  <a:latin typeface="Times New Roman" panose="02020603050405020304" pitchFamily="18" charset="0"/>
                </a:rPr>
                <a:t>0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57"/>
            <p:cNvSpPr>
              <a:spLocks noChangeArrowheads="1"/>
            </p:cNvSpPr>
            <p:nvPr/>
          </p:nvSpPr>
          <p:spPr bwMode="auto">
            <a:xfrm>
              <a:off x="3039" y="1206"/>
              <a:ext cx="188" cy="2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58"/>
            <p:cNvSpPr>
              <a:spLocks noChangeArrowheads="1"/>
            </p:cNvSpPr>
            <p:nvPr/>
          </p:nvSpPr>
          <p:spPr bwMode="auto">
            <a:xfrm>
              <a:off x="3106" y="1268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600" b="1">
                  <a:latin typeface="Times New Roman" panose="02020603050405020304" pitchFamily="18" charset="0"/>
                </a:rPr>
                <a:t>1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5" name="Rectangle 59"/>
            <p:cNvSpPr>
              <a:spLocks noChangeArrowheads="1"/>
            </p:cNvSpPr>
            <p:nvPr/>
          </p:nvSpPr>
          <p:spPr bwMode="auto">
            <a:xfrm>
              <a:off x="3728" y="1206"/>
              <a:ext cx="188" cy="2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60"/>
            <p:cNvSpPr>
              <a:spLocks noChangeArrowheads="1"/>
            </p:cNvSpPr>
            <p:nvPr/>
          </p:nvSpPr>
          <p:spPr bwMode="auto">
            <a:xfrm>
              <a:off x="3717" y="1268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600" b="1">
                  <a:latin typeface="Times New Roman" panose="02020603050405020304" pitchFamily="18" charset="0"/>
                </a:rPr>
                <a:t>127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61"/>
            <p:cNvSpPr>
              <a:spLocks noChangeArrowheads="1"/>
            </p:cNvSpPr>
            <p:nvPr/>
          </p:nvSpPr>
          <p:spPr bwMode="auto">
            <a:xfrm>
              <a:off x="1403" y="17"/>
              <a:ext cx="71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Rectangle 62"/>
            <p:cNvSpPr>
              <a:spLocks noChangeArrowheads="1"/>
            </p:cNvSpPr>
            <p:nvPr/>
          </p:nvSpPr>
          <p:spPr bwMode="auto">
            <a:xfrm>
              <a:off x="1393" y="51"/>
              <a:ext cx="153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sz="1900" b="1">
                  <a:latin typeface="宋体" panose="02010600030101010101" pitchFamily="2" charset="-122"/>
                </a:rPr>
                <a:t>读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9" name="Rectangle 63"/>
            <p:cNvSpPr>
              <a:spLocks noChangeArrowheads="1"/>
            </p:cNvSpPr>
            <p:nvPr/>
          </p:nvSpPr>
          <p:spPr bwMode="auto">
            <a:xfrm>
              <a:off x="1552" y="51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900" b="1">
                  <a:latin typeface="Times New Roman" panose="02020603050405020304" pitchFamily="18" charset="0"/>
                </a:rPr>
                <a:t>/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0" name="Rectangle 64"/>
            <p:cNvSpPr>
              <a:spLocks noChangeArrowheads="1"/>
            </p:cNvSpPr>
            <p:nvPr/>
          </p:nvSpPr>
          <p:spPr bwMode="auto">
            <a:xfrm>
              <a:off x="1596" y="51"/>
              <a:ext cx="612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sz="1900" b="1">
                  <a:latin typeface="宋体" panose="02010600030101010101" pitchFamily="2" charset="-122"/>
                </a:rPr>
                <a:t>写或维持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" name="Rectangle 65"/>
            <p:cNvSpPr>
              <a:spLocks noChangeArrowheads="1"/>
            </p:cNvSpPr>
            <p:nvPr/>
          </p:nvSpPr>
          <p:spPr bwMode="auto">
            <a:xfrm>
              <a:off x="2969" y="40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66"/>
            <p:cNvSpPr>
              <a:spLocks noChangeArrowheads="1"/>
            </p:cNvSpPr>
            <p:nvPr/>
          </p:nvSpPr>
          <p:spPr bwMode="auto">
            <a:xfrm>
              <a:off x="3218" y="51"/>
              <a:ext cx="306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sz="1900" b="1">
                  <a:latin typeface="宋体" panose="02010600030101010101" pitchFamily="2" charset="-122"/>
                </a:rPr>
                <a:t>刷新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3" name="Rectangle 67"/>
            <p:cNvSpPr>
              <a:spLocks noChangeArrowheads="1"/>
            </p:cNvSpPr>
            <p:nvPr/>
          </p:nvSpPr>
          <p:spPr bwMode="auto">
            <a:xfrm>
              <a:off x="4140" y="18"/>
              <a:ext cx="709" cy="2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68"/>
            <p:cNvSpPr>
              <a:spLocks noChangeArrowheads="1"/>
            </p:cNvSpPr>
            <p:nvPr/>
          </p:nvSpPr>
          <p:spPr bwMode="auto">
            <a:xfrm>
              <a:off x="4193" y="51"/>
              <a:ext cx="153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sz="1900" b="1">
                  <a:latin typeface="宋体" panose="02010600030101010101" pitchFamily="2" charset="-122"/>
                </a:rPr>
                <a:t>读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5" name="Rectangle 69"/>
            <p:cNvSpPr>
              <a:spLocks noChangeArrowheads="1"/>
            </p:cNvSpPr>
            <p:nvPr/>
          </p:nvSpPr>
          <p:spPr bwMode="auto">
            <a:xfrm>
              <a:off x="4344" y="51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900" b="1">
                  <a:latin typeface="Times New Roman" panose="02020603050405020304" pitchFamily="18" charset="0"/>
                </a:rPr>
                <a:t>/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6" name="Rectangle 70"/>
            <p:cNvSpPr>
              <a:spLocks noChangeArrowheads="1"/>
            </p:cNvSpPr>
            <p:nvPr/>
          </p:nvSpPr>
          <p:spPr bwMode="auto">
            <a:xfrm>
              <a:off x="4386" y="51"/>
              <a:ext cx="612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sz="1900" b="1">
                  <a:latin typeface="宋体" panose="02010600030101010101" pitchFamily="2" charset="-122"/>
                </a:rPr>
                <a:t>写或维持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7" name="Rectangle 71"/>
            <p:cNvSpPr>
              <a:spLocks noChangeArrowheads="1"/>
            </p:cNvSpPr>
            <p:nvPr/>
          </p:nvSpPr>
          <p:spPr bwMode="auto">
            <a:xfrm>
              <a:off x="953" y="1755"/>
              <a:ext cx="1196" cy="2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72"/>
            <p:cNvSpPr>
              <a:spLocks noChangeArrowheads="1"/>
            </p:cNvSpPr>
            <p:nvPr/>
          </p:nvSpPr>
          <p:spPr bwMode="auto">
            <a:xfrm>
              <a:off x="1117" y="1739"/>
              <a:ext cx="256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600" b="1">
                  <a:latin typeface="Times New Roman" panose="02020603050405020304" pitchFamily="18" charset="0"/>
                </a:rPr>
                <a:t>3872</a:t>
              </a:r>
              <a:endParaRPr lang="zh-CN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69" name="Rectangle 73"/>
            <p:cNvSpPr>
              <a:spLocks noChangeArrowheads="1"/>
            </p:cNvSpPr>
            <p:nvPr/>
          </p:nvSpPr>
          <p:spPr bwMode="auto">
            <a:xfrm>
              <a:off x="1407" y="1739"/>
              <a:ext cx="387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sz="1600" b="1">
                  <a:latin typeface="宋体" panose="02010600030101010101" pitchFamily="2" charset="-122"/>
                </a:rPr>
                <a:t>个周期</a:t>
              </a:r>
              <a:endParaRPr 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0" name="Rectangle 74"/>
            <p:cNvSpPr>
              <a:spLocks noChangeArrowheads="1"/>
            </p:cNvSpPr>
            <p:nvPr/>
          </p:nvSpPr>
          <p:spPr bwMode="auto">
            <a:xfrm>
              <a:off x="1766" y="1739"/>
              <a:ext cx="717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sz="1600" b="1">
                  <a:latin typeface="Times New Roman" panose="02020603050405020304" pitchFamily="18" charset="0"/>
                </a:rPr>
                <a:t>（</a:t>
              </a:r>
              <a:r>
                <a:rPr lang="zh-CN" altLang="zh-CN" sz="1600" b="1">
                  <a:latin typeface="Times New Roman" panose="02020603050405020304" pitchFamily="18" charset="0"/>
                </a:rPr>
                <a:t>1936 </a:t>
              </a:r>
              <a:r>
                <a:rPr lang="zh-CN" altLang="zh-CN" sz="1600" b="1">
                  <a:latin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lang="zh-CN" altLang="zh-CN" sz="1600" b="1">
                  <a:latin typeface="宋体" panose="02010600030101010101" pitchFamily="2" charset="-122"/>
                </a:rPr>
                <a:t>s</a:t>
              </a:r>
              <a:r>
                <a:rPr lang="zh-CN" sz="1600" b="1">
                  <a:latin typeface="宋体" panose="02010600030101010101" pitchFamily="2" charset="-122"/>
                </a:rPr>
                <a:t>）</a:t>
              </a:r>
              <a:r>
                <a:rPr lang="zh-CN" sz="800" b="1">
                  <a:latin typeface="宋体" panose="02010600030101010101" pitchFamily="2" charset="-122"/>
                </a:rPr>
                <a:t> </a:t>
              </a:r>
              <a:endParaRPr lang="zh-CN" sz="800" b="1">
                <a:latin typeface="宋体" panose="02010600030101010101" pitchFamily="2" charset="-122"/>
              </a:endParaRPr>
            </a:p>
          </p:txBody>
        </p:sp>
        <p:sp>
          <p:nvSpPr>
            <p:cNvPr id="71" name="Rectangle 75"/>
            <p:cNvSpPr>
              <a:spLocks noChangeArrowheads="1"/>
            </p:cNvSpPr>
            <p:nvPr/>
          </p:nvSpPr>
          <p:spPr bwMode="auto">
            <a:xfrm>
              <a:off x="2862" y="1739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6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128</a:t>
              </a:r>
              <a:endParaRPr lang="zh-CN" altLang="zh-CN" sz="16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" name="Rectangle 76"/>
            <p:cNvSpPr>
              <a:spLocks noChangeArrowheads="1"/>
            </p:cNvSpPr>
            <p:nvPr/>
          </p:nvSpPr>
          <p:spPr bwMode="auto">
            <a:xfrm>
              <a:off x="3079" y="1739"/>
              <a:ext cx="429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zh-CN" sz="1600" b="1">
                  <a:solidFill>
                    <a:schemeClr val="folHlink"/>
                  </a:solidFill>
                  <a:latin typeface="宋体" panose="02010600030101010101" pitchFamily="2" charset="-122"/>
                </a:rPr>
                <a:t>个周期</a:t>
              </a:r>
              <a:endParaRPr lang="zh-CN" sz="16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" name="Rectangle 77"/>
            <p:cNvSpPr>
              <a:spLocks noChangeArrowheads="1"/>
            </p:cNvSpPr>
            <p:nvPr/>
          </p:nvSpPr>
          <p:spPr bwMode="auto">
            <a:xfrm>
              <a:off x="3427" y="1739"/>
              <a:ext cx="589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sz="1600" b="1">
                  <a:latin typeface="Times New Roman" panose="02020603050405020304" pitchFamily="18" charset="0"/>
                </a:rPr>
                <a:t>（</a:t>
              </a:r>
              <a:r>
                <a:rPr lang="zh-CN" altLang="zh-CN" sz="1600" b="1">
                  <a:latin typeface="Times New Roman" panose="02020603050405020304" pitchFamily="18" charset="0"/>
                </a:rPr>
                <a:t>64 </a:t>
              </a:r>
              <a:r>
                <a:rPr lang="zh-CN" altLang="zh-CN" sz="1600" b="1">
                  <a:latin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lang="zh-CN" altLang="zh-CN" sz="1600" b="1">
                  <a:latin typeface="宋体" panose="02010600030101010101" pitchFamily="2" charset="-122"/>
                </a:rPr>
                <a:t>s</a:t>
              </a:r>
              <a:r>
                <a:rPr lang="zh-CN" sz="1600" b="1">
                  <a:latin typeface="宋体" panose="02010600030101010101" pitchFamily="2" charset="-122"/>
                </a:rPr>
                <a:t>）</a:t>
              </a:r>
              <a:r>
                <a:rPr lang="zh-CN" sz="800" b="1">
                  <a:latin typeface="宋体" panose="02010600030101010101" pitchFamily="2" charset="-122"/>
                </a:rPr>
                <a:t> </a:t>
              </a:r>
              <a:endParaRPr lang="zh-CN" sz="800" b="1">
                <a:latin typeface="宋体" panose="02010600030101010101" pitchFamily="2" charset="-122"/>
              </a:endParaRPr>
            </a:p>
          </p:txBody>
        </p:sp>
        <p:sp>
          <p:nvSpPr>
            <p:cNvPr id="74" name="Rectangle 78"/>
            <p:cNvSpPr>
              <a:spLocks noChangeArrowheads="1"/>
            </p:cNvSpPr>
            <p:nvPr/>
          </p:nvSpPr>
          <p:spPr bwMode="auto">
            <a:xfrm>
              <a:off x="2015" y="1989"/>
              <a:ext cx="1247" cy="2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Rectangle 79"/>
            <p:cNvSpPr>
              <a:spLocks noChangeArrowheads="1"/>
            </p:cNvSpPr>
            <p:nvPr/>
          </p:nvSpPr>
          <p:spPr bwMode="auto">
            <a:xfrm>
              <a:off x="1628" y="2042"/>
              <a:ext cx="918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sz="1900" b="1">
                  <a:solidFill>
                    <a:schemeClr val="folHlink"/>
                  </a:solidFill>
                  <a:latin typeface="宋体" panose="02010600030101010101" pitchFamily="2" charset="-122"/>
                </a:rPr>
                <a:t>刷新时间间隔</a:t>
              </a:r>
              <a:endParaRPr lang="zh-CN" sz="24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" name="Rectangle 80"/>
            <p:cNvSpPr>
              <a:spLocks noChangeArrowheads="1"/>
            </p:cNvSpPr>
            <p:nvPr/>
          </p:nvSpPr>
          <p:spPr bwMode="auto">
            <a:xfrm>
              <a:off x="2492" y="2042"/>
              <a:ext cx="153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sz="1900" b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（</a:t>
              </a:r>
              <a:endParaRPr 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" name="Rectangle 81"/>
            <p:cNvSpPr>
              <a:spLocks noChangeArrowheads="1"/>
            </p:cNvSpPr>
            <p:nvPr/>
          </p:nvSpPr>
          <p:spPr bwMode="auto">
            <a:xfrm>
              <a:off x="2654" y="2045"/>
              <a:ext cx="455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zh-CN" sz="19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 m</a:t>
              </a:r>
              <a:endParaRPr lang="zh-CN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" name="Rectangle 82"/>
            <p:cNvSpPr>
              <a:spLocks noChangeArrowheads="1"/>
            </p:cNvSpPr>
            <p:nvPr/>
          </p:nvSpPr>
          <p:spPr bwMode="auto">
            <a:xfrm>
              <a:off x="2915" y="2045"/>
              <a:ext cx="203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zh-CN" sz="19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s</a:t>
              </a:r>
              <a:endPara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" name="Rectangle 83"/>
            <p:cNvSpPr>
              <a:spLocks noChangeArrowheads="1"/>
            </p:cNvSpPr>
            <p:nvPr/>
          </p:nvSpPr>
          <p:spPr bwMode="auto">
            <a:xfrm>
              <a:off x="2963" y="2042"/>
              <a:ext cx="153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sz="1900" b="1">
                  <a:solidFill>
                    <a:schemeClr val="folHlink"/>
                  </a:solidFill>
                  <a:latin typeface="宋体" panose="02010600030101010101" pitchFamily="2" charset="-122"/>
                </a:rPr>
                <a:t>）</a:t>
              </a:r>
              <a:endParaRPr lang="zh-CN" sz="24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" name="Rectangle 84"/>
            <p:cNvSpPr>
              <a:spLocks noChangeArrowheads="1"/>
            </p:cNvSpPr>
            <p:nvPr/>
          </p:nvSpPr>
          <p:spPr bwMode="auto">
            <a:xfrm>
              <a:off x="4309" y="1667"/>
              <a:ext cx="399" cy="2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Rectangle 85"/>
            <p:cNvSpPr>
              <a:spLocks noChangeArrowheads="1"/>
            </p:cNvSpPr>
            <p:nvPr/>
          </p:nvSpPr>
          <p:spPr bwMode="auto">
            <a:xfrm>
              <a:off x="4184" y="1828"/>
              <a:ext cx="580" cy="1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b="1">
                  <a:latin typeface="宋体" panose="02010600030101010101" pitchFamily="2" charset="-122"/>
                </a:rPr>
                <a:t>刷新序号</a:t>
              </a:r>
              <a:endParaRPr 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82" name="Freeform 86"/>
            <p:cNvSpPr/>
            <p:nvPr/>
          </p:nvSpPr>
          <p:spPr bwMode="auto">
            <a:xfrm>
              <a:off x="3944" y="1373"/>
              <a:ext cx="421" cy="421"/>
            </a:xfrm>
            <a:custGeom>
              <a:avLst/>
              <a:gdLst>
                <a:gd name="T0" fmla="*/ 421 w 421"/>
                <a:gd name="T1" fmla="*/ 421 h 421"/>
                <a:gd name="T2" fmla="*/ 0 w 421"/>
                <a:gd name="T3" fmla="*/ 0 h 4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1" h="421">
                  <a:moveTo>
                    <a:pt x="421" y="42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tx1"/>
              </a:solidFill>
              <a:rou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7"/>
            <p:cNvSpPr/>
            <p:nvPr/>
          </p:nvSpPr>
          <p:spPr bwMode="auto">
            <a:xfrm>
              <a:off x="773" y="2154"/>
              <a:ext cx="750" cy="1"/>
            </a:xfrm>
            <a:custGeom>
              <a:avLst/>
              <a:gdLst>
                <a:gd name="T0" fmla="*/ 750 w 750"/>
                <a:gd name="T1" fmla="*/ 0 h 1"/>
                <a:gd name="T2" fmla="*/ 0 w 75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50" h="1">
                  <a:moveTo>
                    <a:pt x="750" y="0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88"/>
            <p:cNvSpPr>
              <a:spLocks noChangeShapeType="1"/>
            </p:cNvSpPr>
            <p:nvPr/>
          </p:nvSpPr>
          <p:spPr bwMode="auto">
            <a:xfrm>
              <a:off x="3187" y="2143"/>
              <a:ext cx="757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89"/>
            <p:cNvSpPr>
              <a:spLocks noChangeShapeType="1"/>
            </p:cNvSpPr>
            <p:nvPr/>
          </p:nvSpPr>
          <p:spPr bwMode="auto">
            <a:xfrm>
              <a:off x="624" y="571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90"/>
            <p:cNvSpPr>
              <a:spLocks noChangeShapeType="1"/>
            </p:cNvSpPr>
            <p:nvPr/>
          </p:nvSpPr>
          <p:spPr bwMode="auto">
            <a:xfrm>
              <a:off x="624" y="155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Line 91"/>
            <p:cNvSpPr>
              <a:spLocks noChangeShapeType="1"/>
            </p:cNvSpPr>
            <p:nvPr/>
          </p:nvSpPr>
          <p:spPr bwMode="auto">
            <a:xfrm flipH="1">
              <a:off x="768" y="14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Line 92"/>
            <p:cNvSpPr>
              <a:spLocks noChangeShapeType="1"/>
            </p:cNvSpPr>
            <p:nvPr/>
          </p:nvSpPr>
          <p:spPr bwMode="auto">
            <a:xfrm>
              <a:off x="2324" y="149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Line 93"/>
            <p:cNvSpPr>
              <a:spLocks noChangeShapeType="1"/>
            </p:cNvSpPr>
            <p:nvPr/>
          </p:nvSpPr>
          <p:spPr bwMode="auto">
            <a:xfrm flipH="1">
              <a:off x="2831" y="147"/>
              <a:ext cx="3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" name="Line 94"/>
            <p:cNvSpPr>
              <a:spLocks noChangeShapeType="1"/>
            </p:cNvSpPr>
            <p:nvPr/>
          </p:nvSpPr>
          <p:spPr bwMode="auto">
            <a:xfrm>
              <a:off x="3608" y="159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" name="Line 95"/>
            <p:cNvSpPr>
              <a:spLocks noChangeShapeType="1"/>
            </p:cNvSpPr>
            <p:nvPr/>
          </p:nvSpPr>
          <p:spPr bwMode="auto">
            <a:xfrm flipH="1">
              <a:off x="3951" y="160"/>
              <a:ext cx="2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Text Box 96"/>
            <p:cNvSpPr txBox="1">
              <a:spLocks noChangeArrowheads="1"/>
            </p:cNvSpPr>
            <p:nvPr/>
          </p:nvSpPr>
          <p:spPr bwMode="auto">
            <a:xfrm>
              <a:off x="2034" y="421"/>
              <a:ext cx="38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•••</a:t>
              </a:r>
              <a:endPara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 Box 97"/>
            <p:cNvSpPr txBox="1">
              <a:spLocks noChangeArrowheads="1"/>
            </p:cNvSpPr>
            <p:nvPr/>
          </p:nvSpPr>
          <p:spPr bwMode="auto">
            <a:xfrm>
              <a:off x="3341" y="417"/>
              <a:ext cx="29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•••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4" name="Freeform 98"/>
            <p:cNvSpPr/>
            <p:nvPr/>
          </p:nvSpPr>
          <p:spPr bwMode="auto">
            <a:xfrm>
              <a:off x="770" y="1710"/>
              <a:ext cx="2055" cy="2"/>
            </a:xfrm>
            <a:custGeom>
              <a:avLst/>
              <a:gdLst>
                <a:gd name="T0" fmla="*/ 0 w 2055"/>
                <a:gd name="T1" fmla="*/ 0 h 2"/>
                <a:gd name="T2" fmla="*/ 2055 w 2055"/>
                <a:gd name="T3" fmla="*/ 2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55" h="2">
                  <a:moveTo>
                    <a:pt x="0" y="0"/>
                  </a:moveTo>
                  <a:lnTo>
                    <a:pt x="2055" y="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" name="Line 99"/>
            <p:cNvSpPr>
              <a:spLocks noChangeShapeType="1"/>
            </p:cNvSpPr>
            <p:nvPr/>
          </p:nvSpPr>
          <p:spPr bwMode="auto">
            <a:xfrm>
              <a:off x="2823" y="1711"/>
              <a:ext cx="111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Line 100"/>
            <p:cNvSpPr>
              <a:spLocks noChangeShapeType="1"/>
            </p:cNvSpPr>
            <p:nvPr/>
          </p:nvSpPr>
          <p:spPr bwMode="auto">
            <a:xfrm>
              <a:off x="2623" y="743"/>
              <a:ext cx="1" cy="7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101"/>
            <p:cNvSpPr>
              <a:spLocks noChangeShapeType="1"/>
            </p:cNvSpPr>
            <p:nvPr/>
          </p:nvSpPr>
          <p:spPr bwMode="auto">
            <a:xfrm>
              <a:off x="2624" y="1186"/>
              <a:ext cx="20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" name="Line 102"/>
            <p:cNvSpPr>
              <a:spLocks noChangeShapeType="1"/>
            </p:cNvSpPr>
            <p:nvPr/>
          </p:nvSpPr>
          <p:spPr bwMode="auto">
            <a:xfrm>
              <a:off x="2826" y="1187"/>
              <a:ext cx="2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" name="Line 103"/>
            <p:cNvSpPr>
              <a:spLocks noChangeShapeType="1"/>
            </p:cNvSpPr>
            <p:nvPr/>
          </p:nvSpPr>
          <p:spPr bwMode="auto">
            <a:xfrm>
              <a:off x="3023" y="1187"/>
              <a:ext cx="2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" name="Line 104"/>
            <p:cNvSpPr>
              <a:spLocks noChangeShapeType="1"/>
            </p:cNvSpPr>
            <p:nvPr/>
          </p:nvSpPr>
          <p:spPr bwMode="auto">
            <a:xfrm>
              <a:off x="3717" y="1187"/>
              <a:ext cx="2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" name="Line 105"/>
            <p:cNvSpPr>
              <a:spLocks noChangeShapeType="1"/>
            </p:cNvSpPr>
            <p:nvPr/>
          </p:nvSpPr>
          <p:spPr bwMode="auto">
            <a:xfrm>
              <a:off x="3229" y="743"/>
              <a:ext cx="1" cy="7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06"/>
            <p:cNvSpPr>
              <a:spLocks noChangeArrowheads="1"/>
            </p:cNvSpPr>
            <p:nvPr/>
          </p:nvSpPr>
          <p:spPr bwMode="auto">
            <a:xfrm>
              <a:off x="834" y="879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900" b="1" i="1">
                  <a:latin typeface="Times New Roman" panose="02020603050405020304" pitchFamily="18" charset="0"/>
                </a:rPr>
                <a:t>t</a:t>
              </a:r>
              <a:endParaRPr lang="zh-CN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103" name="Rectangle 107"/>
            <p:cNvSpPr>
              <a:spLocks noChangeArrowheads="1"/>
            </p:cNvSpPr>
            <p:nvPr/>
          </p:nvSpPr>
          <p:spPr bwMode="auto">
            <a:xfrm>
              <a:off x="893" y="968"/>
              <a:ext cx="43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200" b="1">
                  <a:latin typeface="Times New Roman" panose="02020603050405020304" pitchFamily="18" charset="0"/>
                </a:rPr>
                <a:t>c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/>
          </p:nvSpPr>
          <p:spPr bwMode="auto">
            <a:xfrm>
              <a:off x="846" y="1247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600" b="1">
                  <a:latin typeface="Times New Roman" panose="02020603050405020304" pitchFamily="18" charset="0"/>
                </a:rPr>
                <a:t>X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5" name="Freeform 109"/>
            <p:cNvSpPr/>
            <p:nvPr/>
          </p:nvSpPr>
          <p:spPr bwMode="auto">
            <a:xfrm>
              <a:off x="989" y="743"/>
              <a:ext cx="1" cy="703"/>
            </a:xfrm>
            <a:custGeom>
              <a:avLst/>
              <a:gdLst>
                <a:gd name="T0" fmla="*/ 1 w 1"/>
                <a:gd name="T1" fmla="*/ 0 h 703"/>
                <a:gd name="T2" fmla="*/ 0 w 1"/>
                <a:gd name="T3" fmla="*/ 703 h 70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703">
                  <a:moveTo>
                    <a:pt x="1" y="0"/>
                  </a:moveTo>
                  <a:lnTo>
                    <a:pt x="0" y="703"/>
                  </a:lnTo>
                </a:path>
              </a:pathLst>
            </a:custGeom>
            <a:solidFill>
              <a:srgbClr val="FFFFFF"/>
            </a:solidFill>
            <a:ln w="19050" cmpd="sng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auto">
            <a:xfrm>
              <a:off x="1037" y="1225"/>
              <a:ext cx="18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auto">
            <a:xfrm>
              <a:off x="1047" y="883"/>
              <a:ext cx="42" cy="1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900" b="1" i="1">
                  <a:latin typeface="Times New Roman" panose="02020603050405020304" pitchFamily="18" charset="0"/>
                </a:rPr>
                <a:t>t</a:t>
              </a:r>
              <a:endParaRPr lang="zh-CN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auto">
            <a:xfrm>
              <a:off x="1106" y="974"/>
              <a:ext cx="43" cy="1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200" b="1">
                  <a:latin typeface="Times New Roman" panose="02020603050405020304" pitchFamily="18" charset="0"/>
                </a:rPr>
                <a:t>c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9" name="Rectangle 113"/>
            <p:cNvSpPr>
              <a:spLocks noChangeArrowheads="1"/>
            </p:cNvSpPr>
            <p:nvPr/>
          </p:nvSpPr>
          <p:spPr bwMode="auto">
            <a:xfrm>
              <a:off x="1059" y="1247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600" b="1">
                  <a:latin typeface="Times New Roman" panose="02020603050405020304" pitchFamily="18" charset="0"/>
                </a:rPr>
                <a:t>Y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0" name="Line 114"/>
            <p:cNvSpPr>
              <a:spLocks noChangeShapeType="1"/>
            </p:cNvSpPr>
            <p:nvPr/>
          </p:nvSpPr>
          <p:spPr bwMode="auto">
            <a:xfrm>
              <a:off x="1203" y="743"/>
              <a:ext cx="1" cy="7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15"/>
            <p:cNvSpPr>
              <a:spLocks noChangeShapeType="1"/>
            </p:cNvSpPr>
            <p:nvPr/>
          </p:nvSpPr>
          <p:spPr bwMode="auto">
            <a:xfrm>
              <a:off x="997" y="1187"/>
              <a:ext cx="2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" name="Line 116"/>
            <p:cNvSpPr>
              <a:spLocks noChangeShapeType="1"/>
            </p:cNvSpPr>
            <p:nvPr/>
          </p:nvSpPr>
          <p:spPr bwMode="auto">
            <a:xfrm>
              <a:off x="3039" y="743"/>
              <a:ext cx="1" cy="7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117"/>
            <p:cNvSpPr txBox="1">
              <a:spLocks noChangeArrowheads="1"/>
            </p:cNvSpPr>
            <p:nvPr/>
          </p:nvSpPr>
          <p:spPr bwMode="auto">
            <a:xfrm>
              <a:off x="1592" y="1063"/>
              <a:ext cx="38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• • •</a:t>
              </a:r>
              <a:endPara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 Box 118"/>
            <p:cNvSpPr txBox="1">
              <a:spLocks noChangeArrowheads="1"/>
            </p:cNvSpPr>
            <p:nvPr/>
          </p:nvSpPr>
          <p:spPr bwMode="auto">
            <a:xfrm>
              <a:off x="3359" y="1073"/>
              <a:ext cx="38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• • •</a:t>
              </a:r>
              <a:endPara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Freeform 119"/>
            <p:cNvSpPr/>
            <p:nvPr/>
          </p:nvSpPr>
          <p:spPr bwMode="auto">
            <a:xfrm>
              <a:off x="3944" y="5"/>
              <a:ext cx="3" cy="2275"/>
            </a:xfrm>
            <a:custGeom>
              <a:avLst/>
              <a:gdLst>
                <a:gd name="T0" fmla="*/ 3 w 3"/>
                <a:gd name="T1" fmla="*/ 0 h 2275"/>
                <a:gd name="T2" fmla="*/ 0 w 3"/>
                <a:gd name="T3" fmla="*/ 2275 h 227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2275">
                  <a:moveTo>
                    <a:pt x="3" y="0"/>
                  </a:moveTo>
                  <a:lnTo>
                    <a:pt x="0" y="2275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20"/>
            <p:cNvSpPr>
              <a:spLocks noChangeShapeType="1"/>
            </p:cNvSpPr>
            <p:nvPr/>
          </p:nvSpPr>
          <p:spPr bwMode="auto">
            <a:xfrm flipH="1">
              <a:off x="4161" y="740"/>
              <a:ext cx="0" cy="7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21"/>
            <p:cNvSpPr>
              <a:spLocks noChangeShapeType="1"/>
            </p:cNvSpPr>
            <p:nvPr/>
          </p:nvSpPr>
          <p:spPr bwMode="auto">
            <a:xfrm flipH="1">
              <a:off x="4368" y="740"/>
              <a:ext cx="0" cy="7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22"/>
            <p:cNvSpPr/>
            <p:nvPr/>
          </p:nvSpPr>
          <p:spPr bwMode="auto">
            <a:xfrm>
              <a:off x="768" y="1187"/>
              <a:ext cx="203" cy="1"/>
            </a:xfrm>
            <a:custGeom>
              <a:avLst/>
              <a:gdLst>
                <a:gd name="T0" fmla="*/ 0 w 203"/>
                <a:gd name="T1" fmla="*/ 1 h 1"/>
                <a:gd name="T2" fmla="*/ 203 w 203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3" h="1">
                  <a:moveTo>
                    <a:pt x="0" y="1"/>
                  </a:moveTo>
                  <a:lnTo>
                    <a:pt x="203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" name="Freeform 123"/>
            <p:cNvSpPr/>
            <p:nvPr/>
          </p:nvSpPr>
          <p:spPr bwMode="auto">
            <a:xfrm>
              <a:off x="2399" y="1184"/>
              <a:ext cx="211" cy="4"/>
            </a:xfrm>
            <a:custGeom>
              <a:avLst/>
              <a:gdLst>
                <a:gd name="T0" fmla="*/ 0 w 211"/>
                <a:gd name="T1" fmla="*/ 4 h 4"/>
                <a:gd name="T2" fmla="*/ 211 w 211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1" h="4">
                  <a:moveTo>
                    <a:pt x="0" y="4"/>
                  </a:moveTo>
                  <a:lnTo>
                    <a:pt x="211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0" name="Text Box 125"/>
          <p:cNvSpPr txBox="1">
            <a:spLocks noChangeArrowheads="1"/>
          </p:cNvSpPr>
          <p:nvPr/>
        </p:nvSpPr>
        <p:spPr bwMode="auto">
          <a:xfrm>
            <a:off x="5508625" y="1309688"/>
            <a:ext cx="38211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 dirty="0">
                <a:latin typeface="Times New Roman" panose="02020603050405020304" pitchFamily="18" charset="0"/>
              </a:rPr>
              <a:t>以</a:t>
            </a:r>
            <a:r>
              <a:rPr lang="zh-CN" altLang="zh-CN" sz="2400" b="1" dirty="0">
                <a:latin typeface="Times New Roman" panose="02020603050405020304" pitchFamily="18" charset="0"/>
              </a:rPr>
              <a:t>128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128 </a:t>
            </a:r>
            <a:r>
              <a:rPr lang="zh-CN" sz="2400" b="1" dirty="0">
                <a:latin typeface="Times New Roman" panose="02020603050405020304" pitchFamily="18" charset="0"/>
              </a:rPr>
              <a:t>矩阵为例</a:t>
            </a:r>
            <a:endParaRPr 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21" name="Rectangle 57"/>
          <p:cNvSpPr>
            <a:spLocks noChangeArrowheads="1"/>
          </p:cNvSpPr>
          <p:nvPr/>
        </p:nvSpPr>
        <p:spPr bwMode="auto">
          <a:xfrm>
            <a:off x="5732435" y="72175"/>
            <a:ext cx="222689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存储芯片</a:t>
            </a:r>
            <a:endParaRPr lang="zh-CN" altLang="zh-CN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228600" y="1090596"/>
            <a:ext cx="670560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>
                <a:latin typeface="Times New Roman" panose="02020603050405020304" pitchFamily="18" charset="0"/>
                <a:ea typeface="仿宋_GB2312" pitchFamily="1" charset="-122"/>
              </a:rPr>
              <a:t>②</a:t>
            </a:r>
            <a:r>
              <a:rPr lang="zh-CN" altLang="zh-CN" sz="3200" b="1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sz="3200" b="1" dirty="0">
                <a:latin typeface="Times New Roman" panose="02020603050405020304" pitchFamily="18" charset="0"/>
              </a:rPr>
              <a:t>分散刷新</a:t>
            </a:r>
            <a:r>
              <a:rPr lang="zh-CN" sz="3200" b="1" dirty="0"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zh-CN" sz="3200" b="1" dirty="0">
                <a:latin typeface="Times New Roman" panose="02020603050405020304" pitchFamily="18" charset="0"/>
              </a:rPr>
              <a:t>存取周期为</a:t>
            </a:r>
            <a:r>
              <a:rPr lang="zh-CN" altLang="zh-CN" sz="3200" b="1" dirty="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zh-CN" sz="800" b="1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zh-CN" sz="3200" b="1" dirty="0">
                <a:latin typeface="Times New Roman" panose="02020603050405020304" pitchFamily="18" charset="0"/>
              </a:rPr>
              <a:t>s</a:t>
            </a:r>
            <a:r>
              <a:rPr lang="zh-CN" altLang="zh-CN" sz="800" b="1" dirty="0">
                <a:latin typeface="宋体" panose="02010600030101010101" pitchFamily="2" charset="-122"/>
              </a:rPr>
              <a:t> </a:t>
            </a:r>
            <a:r>
              <a:rPr lang="zh-CN" sz="3200" b="1" dirty="0">
                <a:latin typeface="Times New Roman" panose="02020603050405020304" pitchFamily="18" charset="0"/>
              </a:rPr>
              <a:t>）</a:t>
            </a:r>
            <a:endParaRPr 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762000" y="1776396"/>
            <a:ext cx="48006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latin typeface="Times New Roman" panose="02020603050405020304" pitchFamily="18" charset="0"/>
              </a:rPr>
              <a:t>以 </a:t>
            </a:r>
            <a:r>
              <a:rPr lang="zh-CN" altLang="zh-CN" sz="2800" b="1">
                <a:latin typeface="Times New Roman" panose="02020603050405020304" pitchFamily="18" charset="0"/>
              </a:rPr>
              <a:t>128</a:t>
            </a:r>
            <a:r>
              <a:rPr lang="zh-CN" altLang="zh-CN" sz="2400" b="1">
                <a:latin typeface="Times New Roman" panose="02020603050405020304" pitchFamily="18" charset="0"/>
              </a:rPr>
              <a:t> 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×128 </a:t>
            </a:r>
            <a:r>
              <a:rPr lang="zh-CN" sz="2800" b="1">
                <a:latin typeface="Times New Roman" panose="02020603050405020304" pitchFamily="18" charset="0"/>
              </a:rPr>
              <a:t>矩阵为例</a:t>
            </a:r>
            <a:endParaRPr 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5" name="Group 14"/>
          <p:cNvGrpSpPr/>
          <p:nvPr/>
        </p:nvGrpSpPr>
        <p:grpSpPr bwMode="auto">
          <a:xfrm>
            <a:off x="152400" y="2649521"/>
            <a:ext cx="8458200" cy="2922587"/>
            <a:chOff x="0" y="0"/>
            <a:chExt cx="5328" cy="1841"/>
          </a:xfrm>
        </p:grpSpPr>
        <p:grpSp>
          <p:nvGrpSpPr>
            <p:cNvPr id="6" name="Group 15"/>
            <p:cNvGrpSpPr/>
            <p:nvPr/>
          </p:nvGrpSpPr>
          <p:grpSpPr bwMode="auto">
            <a:xfrm>
              <a:off x="0" y="0"/>
              <a:ext cx="5328" cy="1841"/>
              <a:chOff x="0" y="0"/>
              <a:chExt cx="5328" cy="1841"/>
            </a:xfrm>
          </p:grpSpPr>
          <p:sp>
            <p:nvSpPr>
              <p:cNvPr id="8" name="Line 16"/>
              <p:cNvSpPr>
                <a:spLocks noChangeShapeType="1"/>
              </p:cNvSpPr>
              <p:nvPr/>
            </p:nvSpPr>
            <p:spPr bwMode="auto">
              <a:xfrm>
                <a:off x="0" y="581"/>
                <a:ext cx="159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17"/>
              <p:cNvSpPr>
                <a:spLocks noChangeShapeType="1"/>
              </p:cNvSpPr>
              <p:nvPr/>
            </p:nvSpPr>
            <p:spPr bwMode="auto">
              <a:xfrm>
                <a:off x="320" y="28"/>
                <a:ext cx="1" cy="18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18"/>
              <p:cNvSpPr>
                <a:spLocks noChangeShapeType="1"/>
              </p:cNvSpPr>
              <p:nvPr/>
            </p:nvSpPr>
            <p:spPr bwMode="auto">
              <a:xfrm>
                <a:off x="698" y="28"/>
                <a:ext cx="1" cy="10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19"/>
              <p:cNvSpPr>
                <a:spLocks noChangeShapeType="1"/>
              </p:cNvSpPr>
              <p:nvPr/>
            </p:nvSpPr>
            <p:spPr bwMode="auto">
              <a:xfrm>
                <a:off x="1076" y="28"/>
                <a:ext cx="1" cy="1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Rectangle 20"/>
              <p:cNvSpPr>
                <a:spLocks noChangeArrowheads="1"/>
              </p:cNvSpPr>
              <p:nvPr/>
            </p:nvSpPr>
            <p:spPr bwMode="auto">
              <a:xfrm>
                <a:off x="371" y="0"/>
                <a:ext cx="272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1700" b="1">
                    <a:latin typeface="Times New Roman" panose="02020603050405020304" pitchFamily="18" charset="0"/>
                  </a:rPr>
                  <a:t>W/R</a:t>
                </a:r>
                <a:endParaRPr lang="zh-CN" altLang="zh-CN" sz="17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Line 21"/>
              <p:cNvSpPr>
                <a:spLocks noChangeShapeType="1"/>
              </p:cNvSpPr>
              <p:nvPr/>
            </p:nvSpPr>
            <p:spPr bwMode="auto">
              <a:xfrm>
                <a:off x="1454" y="28"/>
                <a:ext cx="1" cy="11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729" y="92"/>
                <a:ext cx="272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1700" b="1">
                    <a:latin typeface="Times New Roman" panose="02020603050405020304" pitchFamily="18" charset="0"/>
                  </a:rPr>
                  <a:t>REF</a:t>
                </a:r>
                <a:endParaRPr lang="zh-CN" altLang="zh-CN" sz="17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23"/>
              <p:cNvSpPr>
                <a:spLocks noChangeArrowheads="1"/>
              </p:cNvSpPr>
              <p:nvPr/>
            </p:nvSpPr>
            <p:spPr bwMode="auto">
              <a:xfrm>
                <a:off x="824" y="367"/>
                <a:ext cx="68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1700" b="1">
                    <a:latin typeface="Times New Roman" panose="02020603050405020304" pitchFamily="18" charset="0"/>
                  </a:rPr>
                  <a:t>0</a:t>
                </a:r>
                <a:endParaRPr lang="zh-CN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24"/>
              <p:cNvSpPr>
                <a:spLocks noChangeArrowheads="1"/>
              </p:cNvSpPr>
              <p:nvPr/>
            </p:nvSpPr>
            <p:spPr bwMode="auto">
              <a:xfrm>
                <a:off x="1125" y="0"/>
                <a:ext cx="272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1700" b="1">
                    <a:latin typeface="Times New Roman" panose="02020603050405020304" pitchFamily="18" charset="0"/>
                  </a:rPr>
                  <a:t>W/R</a:t>
                </a:r>
                <a:endParaRPr lang="zh-CN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778" y="615"/>
                <a:ext cx="53" cy="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2400" b="1" i="1">
                    <a:latin typeface="Times New Roman" panose="02020603050405020304" pitchFamily="18" charset="0"/>
                  </a:rPr>
                  <a:t>t</a:t>
                </a:r>
                <a:endParaRPr lang="zh-CN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848" y="718"/>
                <a:ext cx="87" cy="1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1500" b="1">
                    <a:latin typeface="Times New Roman" panose="02020603050405020304" pitchFamily="18" charset="0"/>
                  </a:rPr>
                  <a:t>R</a:t>
                </a:r>
                <a:endParaRPr lang="zh-CN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27"/>
              <p:cNvSpPr>
                <a:spLocks noChangeArrowheads="1"/>
              </p:cNvSpPr>
              <p:nvPr/>
            </p:nvSpPr>
            <p:spPr bwMode="auto">
              <a:xfrm>
                <a:off x="424" y="615"/>
                <a:ext cx="53" cy="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2400" b="1" i="1">
                    <a:latin typeface="Times New Roman" panose="02020603050405020304" pitchFamily="18" charset="0"/>
                  </a:rPr>
                  <a:t>t</a:t>
                </a:r>
                <a:endParaRPr lang="zh-CN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28"/>
              <p:cNvSpPr>
                <a:spLocks noChangeArrowheads="1"/>
              </p:cNvSpPr>
              <p:nvPr/>
            </p:nvSpPr>
            <p:spPr bwMode="auto">
              <a:xfrm>
                <a:off x="508" y="718"/>
                <a:ext cx="113" cy="1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1500" b="1">
                    <a:latin typeface="Times New Roman" panose="02020603050405020304" pitchFamily="18" charset="0"/>
                  </a:rPr>
                  <a:t>M</a:t>
                </a:r>
                <a:endParaRPr lang="zh-CN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9"/>
              <p:cNvSpPr>
                <a:spLocks noChangeArrowheads="1"/>
              </p:cNvSpPr>
              <p:nvPr/>
            </p:nvSpPr>
            <p:spPr bwMode="auto">
              <a:xfrm>
                <a:off x="665" y="1104"/>
                <a:ext cx="53" cy="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2400" b="1" i="1">
                    <a:latin typeface="Times New Roman" panose="02020603050405020304" pitchFamily="18" charset="0"/>
                  </a:rPr>
                  <a:t>t</a:t>
                </a:r>
                <a:endParaRPr lang="zh-CN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30"/>
              <p:cNvSpPr>
                <a:spLocks noChangeArrowheads="1"/>
              </p:cNvSpPr>
              <p:nvPr/>
            </p:nvSpPr>
            <p:spPr bwMode="auto">
              <a:xfrm>
                <a:off x="734" y="1207"/>
                <a:ext cx="87" cy="14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1500" b="1">
                    <a:latin typeface="Times New Roman" panose="02020603050405020304" pitchFamily="18" charset="0"/>
                  </a:rPr>
                  <a:t>C</a:t>
                </a:r>
                <a:endParaRPr lang="zh-CN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Line 31"/>
              <p:cNvSpPr>
                <a:spLocks noChangeShapeType="1"/>
              </p:cNvSpPr>
              <p:nvPr/>
            </p:nvSpPr>
            <p:spPr bwMode="auto">
              <a:xfrm>
                <a:off x="2084" y="581"/>
                <a:ext cx="324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2"/>
              <p:cNvSpPr>
                <a:spLocks noChangeShapeType="1"/>
              </p:cNvSpPr>
              <p:nvPr/>
            </p:nvSpPr>
            <p:spPr bwMode="auto">
              <a:xfrm>
                <a:off x="2177" y="28"/>
                <a:ext cx="1" cy="11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3"/>
              <p:cNvSpPr>
                <a:spLocks noChangeShapeType="1"/>
              </p:cNvSpPr>
              <p:nvPr/>
            </p:nvSpPr>
            <p:spPr bwMode="auto">
              <a:xfrm>
                <a:off x="2555" y="28"/>
                <a:ext cx="1" cy="11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4"/>
              <p:cNvSpPr>
                <a:spLocks noChangeShapeType="1"/>
              </p:cNvSpPr>
              <p:nvPr/>
            </p:nvSpPr>
            <p:spPr bwMode="auto">
              <a:xfrm>
                <a:off x="2929" y="28"/>
                <a:ext cx="1" cy="11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5"/>
              <p:cNvSpPr>
                <a:spLocks noChangeShapeType="1"/>
              </p:cNvSpPr>
              <p:nvPr/>
            </p:nvSpPr>
            <p:spPr bwMode="auto">
              <a:xfrm>
                <a:off x="3307" y="28"/>
                <a:ext cx="1" cy="11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6"/>
              <p:cNvSpPr/>
              <p:nvPr/>
            </p:nvSpPr>
            <p:spPr bwMode="auto">
              <a:xfrm>
                <a:off x="3682" y="26"/>
                <a:ext cx="5" cy="1812"/>
              </a:xfrm>
              <a:custGeom>
                <a:avLst/>
                <a:gdLst>
                  <a:gd name="T0" fmla="*/ 0 w 5"/>
                  <a:gd name="T1" fmla="*/ 0 h 1812"/>
                  <a:gd name="T2" fmla="*/ 5 w 5"/>
                  <a:gd name="T3" fmla="*/ 1812 h 181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" h="1812">
                    <a:moveTo>
                      <a:pt x="0" y="0"/>
                    </a:moveTo>
                    <a:lnTo>
                      <a:pt x="5" y="1812"/>
                    </a:lnTo>
                  </a:path>
                </a:pathLst>
              </a:custGeom>
              <a:solidFill>
                <a:srgbClr val="FFFFFF"/>
              </a:solidFill>
              <a:ln w="28575" cmpd="sng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7"/>
              <p:cNvSpPr/>
              <p:nvPr/>
            </p:nvSpPr>
            <p:spPr bwMode="auto">
              <a:xfrm>
                <a:off x="4057" y="28"/>
                <a:ext cx="6" cy="1111"/>
              </a:xfrm>
              <a:custGeom>
                <a:avLst/>
                <a:gdLst>
                  <a:gd name="T0" fmla="*/ 0 w 5"/>
                  <a:gd name="T1" fmla="*/ 0 h 1111"/>
                  <a:gd name="T2" fmla="*/ 8 w 5"/>
                  <a:gd name="T3" fmla="*/ 1111 h 111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" h="1111">
                    <a:moveTo>
                      <a:pt x="0" y="0"/>
                    </a:moveTo>
                    <a:lnTo>
                      <a:pt x="5" y="1111"/>
                    </a:lnTo>
                  </a:path>
                </a:pathLst>
              </a:custGeom>
              <a:solidFill>
                <a:srgbClr val="FFFFFF"/>
              </a:solidFill>
              <a:ln w="28575" cmpd="sng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Rectangle 38"/>
              <p:cNvSpPr>
                <a:spLocks noChangeArrowheads="1"/>
              </p:cNvSpPr>
              <p:nvPr/>
            </p:nvSpPr>
            <p:spPr bwMode="auto">
              <a:xfrm>
                <a:off x="2609" y="92"/>
                <a:ext cx="271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1700" b="1">
                    <a:latin typeface="Times New Roman" panose="02020603050405020304" pitchFamily="18" charset="0"/>
                  </a:rPr>
                  <a:t>REF</a:t>
                </a:r>
                <a:endParaRPr lang="zh-CN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Rectangle 39"/>
              <p:cNvSpPr>
                <a:spLocks noChangeArrowheads="1"/>
              </p:cNvSpPr>
              <p:nvPr/>
            </p:nvSpPr>
            <p:spPr bwMode="auto">
              <a:xfrm>
                <a:off x="2633" y="367"/>
                <a:ext cx="204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1700" b="1">
                    <a:latin typeface="Times New Roman" panose="02020603050405020304" pitchFamily="18" charset="0"/>
                  </a:rPr>
                  <a:t>126</a:t>
                </a:r>
                <a:endParaRPr lang="zh-CN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Rectangle 40"/>
              <p:cNvSpPr>
                <a:spLocks noChangeArrowheads="1"/>
              </p:cNvSpPr>
              <p:nvPr/>
            </p:nvSpPr>
            <p:spPr bwMode="auto">
              <a:xfrm>
                <a:off x="3347" y="92"/>
                <a:ext cx="272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1700" b="1">
                    <a:latin typeface="Times New Roman" panose="02020603050405020304" pitchFamily="18" charset="0"/>
                  </a:rPr>
                  <a:t>REF</a:t>
                </a:r>
                <a:endParaRPr lang="zh-CN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Rectangle 41"/>
              <p:cNvSpPr>
                <a:spLocks noChangeArrowheads="1"/>
              </p:cNvSpPr>
              <p:nvPr/>
            </p:nvSpPr>
            <p:spPr bwMode="auto">
              <a:xfrm>
                <a:off x="3370" y="367"/>
                <a:ext cx="204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1700" b="1">
                    <a:latin typeface="Times New Roman" panose="02020603050405020304" pitchFamily="18" charset="0"/>
                  </a:rPr>
                  <a:t>127</a:t>
                </a:r>
                <a:endParaRPr lang="zh-CN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Line 42"/>
              <p:cNvSpPr>
                <a:spLocks noChangeShapeType="1"/>
              </p:cNvSpPr>
              <p:nvPr/>
            </p:nvSpPr>
            <p:spPr bwMode="auto">
              <a:xfrm>
                <a:off x="4435" y="28"/>
                <a:ext cx="1" cy="11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43"/>
              <p:cNvSpPr>
                <a:spLocks noChangeShapeType="1"/>
              </p:cNvSpPr>
              <p:nvPr/>
            </p:nvSpPr>
            <p:spPr bwMode="auto">
              <a:xfrm>
                <a:off x="4813" y="28"/>
                <a:ext cx="1" cy="11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44"/>
              <p:cNvSpPr>
                <a:spLocks noChangeShapeType="1"/>
              </p:cNvSpPr>
              <p:nvPr/>
            </p:nvSpPr>
            <p:spPr bwMode="auto">
              <a:xfrm>
                <a:off x="5187" y="28"/>
                <a:ext cx="1" cy="11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Rectangle 45"/>
              <p:cNvSpPr>
                <a:spLocks noChangeArrowheads="1"/>
              </p:cNvSpPr>
              <p:nvPr/>
            </p:nvSpPr>
            <p:spPr bwMode="auto">
              <a:xfrm>
                <a:off x="4857" y="92"/>
                <a:ext cx="272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1700" b="1">
                    <a:latin typeface="Times New Roman" panose="02020603050405020304" pitchFamily="18" charset="0"/>
                  </a:rPr>
                  <a:t>REF</a:t>
                </a:r>
                <a:endParaRPr lang="zh-CN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" name="Rectangle 46"/>
              <p:cNvSpPr>
                <a:spLocks noChangeArrowheads="1"/>
              </p:cNvSpPr>
              <p:nvPr/>
            </p:nvSpPr>
            <p:spPr bwMode="auto">
              <a:xfrm>
                <a:off x="2231" y="0"/>
                <a:ext cx="272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1700" b="1">
                    <a:latin typeface="Times New Roman" panose="02020603050405020304" pitchFamily="18" charset="0"/>
                  </a:rPr>
                  <a:t>W/R</a:t>
                </a:r>
                <a:endParaRPr lang="zh-CN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2986" y="0"/>
                <a:ext cx="273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1700" b="1">
                    <a:latin typeface="Times New Roman" panose="02020603050405020304" pitchFamily="18" charset="0"/>
                  </a:rPr>
                  <a:t>W/R</a:t>
                </a:r>
                <a:endParaRPr lang="zh-CN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Rectangle 48"/>
              <p:cNvSpPr>
                <a:spLocks noChangeArrowheads="1"/>
              </p:cNvSpPr>
              <p:nvPr/>
            </p:nvSpPr>
            <p:spPr bwMode="auto">
              <a:xfrm>
                <a:off x="3729" y="0"/>
                <a:ext cx="272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1700" b="1">
                    <a:latin typeface="Times New Roman" panose="02020603050405020304" pitchFamily="18" charset="0"/>
                  </a:rPr>
                  <a:t>W/R</a:t>
                </a:r>
                <a:endParaRPr lang="zh-CN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Rectangle 49"/>
              <p:cNvSpPr>
                <a:spLocks noChangeArrowheads="1"/>
              </p:cNvSpPr>
              <p:nvPr/>
            </p:nvSpPr>
            <p:spPr bwMode="auto">
              <a:xfrm>
                <a:off x="4486" y="0"/>
                <a:ext cx="272" cy="1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1700" b="1">
                    <a:latin typeface="Times New Roman" panose="02020603050405020304" pitchFamily="18" charset="0"/>
                  </a:rPr>
                  <a:t>W/R</a:t>
                </a:r>
                <a:endParaRPr lang="zh-CN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50"/>
              <p:cNvSpPr>
                <a:spLocks noChangeArrowheads="1"/>
              </p:cNvSpPr>
              <p:nvPr/>
            </p:nvSpPr>
            <p:spPr bwMode="auto">
              <a:xfrm>
                <a:off x="1058" y="1618"/>
                <a:ext cx="644" cy="1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sz="2000" b="1">
                    <a:latin typeface="宋体" panose="02010600030101010101" pitchFamily="2" charset="-122"/>
                  </a:rPr>
                  <a:t>刷新间隔</a:t>
                </a:r>
                <a:endParaRPr 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51"/>
              <p:cNvSpPr>
                <a:spLocks noChangeArrowheads="1"/>
              </p:cNvSpPr>
              <p:nvPr/>
            </p:nvSpPr>
            <p:spPr bwMode="auto">
              <a:xfrm>
                <a:off x="1786" y="161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000" b="1">
                    <a:latin typeface="Times New Roman" panose="02020603050405020304" pitchFamily="18" charset="0"/>
                  </a:rPr>
                  <a:t>256</a:t>
                </a: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52"/>
              <p:cNvSpPr>
                <a:spLocks noChangeArrowheads="1"/>
              </p:cNvSpPr>
              <p:nvPr/>
            </p:nvSpPr>
            <p:spPr bwMode="auto">
              <a:xfrm>
                <a:off x="2082" y="1618"/>
                <a:ext cx="805" cy="1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sz="2000" b="1">
                    <a:latin typeface="宋体" panose="02010600030101010101" pitchFamily="2" charset="-122"/>
                  </a:rPr>
                  <a:t>个存取周期</a:t>
                </a:r>
                <a:endParaRPr 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Line 53"/>
              <p:cNvSpPr>
                <a:spLocks noChangeShapeType="1"/>
              </p:cNvSpPr>
              <p:nvPr/>
            </p:nvSpPr>
            <p:spPr bwMode="auto">
              <a:xfrm flipH="1">
                <a:off x="320" y="1710"/>
                <a:ext cx="52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" name="Line 54"/>
              <p:cNvSpPr>
                <a:spLocks noChangeShapeType="1"/>
              </p:cNvSpPr>
              <p:nvPr/>
            </p:nvSpPr>
            <p:spPr bwMode="auto">
              <a:xfrm>
                <a:off x="3172" y="1710"/>
                <a:ext cx="5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" name="Text Box 55"/>
              <p:cNvSpPr txBox="1">
                <a:spLocks noChangeArrowheads="1"/>
              </p:cNvSpPr>
              <p:nvPr/>
            </p:nvSpPr>
            <p:spPr bwMode="auto">
              <a:xfrm>
                <a:off x="1612" y="395"/>
                <a:ext cx="61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Line 56"/>
              <p:cNvSpPr>
                <a:spLocks noChangeShapeType="1"/>
              </p:cNvSpPr>
              <p:nvPr/>
            </p:nvSpPr>
            <p:spPr bwMode="auto">
              <a:xfrm>
                <a:off x="320" y="1329"/>
                <a:ext cx="7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" name="Line 57"/>
              <p:cNvSpPr>
                <a:spLocks noChangeShapeType="1"/>
              </p:cNvSpPr>
              <p:nvPr/>
            </p:nvSpPr>
            <p:spPr bwMode="auto">
              <a:xfrm>
                <a:off x="307" y="895"/>
                <a:ext cx="3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" name="Line 58"/>
              <p:cNvSpPr>
                <a:spLocks noChangeShapeType="1"/>
              </p:cNvSpPr>
              <p:nvPr/>
            </p:nvSpPr>
            <p:spPr bwMode="auto">
              <a:xfrm>
                <a:off x="694" y="894"/>
                <a:ext cx="3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" name="Text Box 59"/>
            <p:cNvSpPr txBox="1">
              <a:spLocks noChangeArrowheads="1"/>
            </p:cNvSpPr>
            <p:nvPr/>
          </p:nvSpPr>
          <p:spPr bwMode="auto">
            <a:xfrm>
              <a:off x="1658" y="336"/>
              <a:ext cx="499" cy="34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000" b="1">
                  <a:latin typeface="Times New Roman" panose="02020603050405020304" pitchFamily="18" charset="0"/>
                </a:rPr>
                <a:t>…</a:t>
              </a:r>
              <a:endParaRPr lang="zh-CN" altLang="zh-CN" sz="3000" b="1">
                <a:latin typeface="宋体" panose="02010600030101010101" pitchFamily="2" charset="-122"/>
              </a:endParaRPr>
            </a:p>
          </p:txBody>
        </p:sp>
      </p:grpSp>
      <p:sp>
        <p:nvSpPr>
          <p:cNvPr id="51" name="Rectangle 57"/>
          <p:cNvSpPr>
            <a:spLocks noChangeArrowheads="1"/>
          </p:cNvSpPr>
          <p:nvPr/>
        </p:nvSpPr>
        <p:spPr bwMode="auto">
          <a:xfrm>
            <a:off x="5732435" y="72175"/>
            <a:ext cx="222689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存储芯片</a:t>
            </a:r>
            <a:endParaRPr lang="zh-CN" altLang="zh-CN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07950" y="634984"/>
            <a:ext cx="829945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>
                <a:latin typeface="Times New Roman" panose="02020603050405020304" pitchFamily="18" charset="0"/>
                <a:ea typeface="楷体_GB2312" pitchFamily="1" charset="-122"/>
              </a:rPr>
              <a:t>③ </a:t>
            </a:r>
            <a:r>
              <a:rPr lang="zh-CN" sz="3200" b="1" dirty="0">
                <a:latin typeface="Times New Roman" panose="02020603050405020304" pitchFamily="18" charset="0"/>
              </a:rPr>
              <a:t>分散刷新与集中刷新相结合（异步刷新）</a:t>
            </a:r>
            <a:endParaRPr 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09600" y="1341438"/>
            <a:ext cx="85344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latin typeface="Times New Roman" panose="02020603050405020304" pitchFamily="18" charset="0"/>
              </a:rPr>
              <a:t>对于 </a:t>
            </a:r>
            <a:r>
              <a:rPr lang="zh-CN" altLang="zh-CN" sz="2800" b="1">
                <a:latin typeface="Times New Roman" panose="02020603050405020304" pitchFamily="18" charset="0"/>
              </a:rPr>
              <a:t>128 </a:t>
            </a: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×128 </a:t>
            </a:r>
            <a:r>
              <a:rPr lang="zh-CN" sz="2800" b="1">
                <a:latin typeface="Times New Roman" panose="02020603050405020304" pitchFamily="18" charset="0"/>
              </a:rPr>
              <a:t>的存储芯片</a:t>
            </a:r>
            <a:r>
              <a:rPr lang="zh-CN" sz="2800" b="1"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zh-CN" sz="2800" b="1">
                <a:latin typeface="Times New Roman" panose="02020603050405020304" pitchFamily="18" charset="0"/>
              </a:rPr>
              <a:t>存取周期为 </a:t>
            </a:r>
            <a:r>
              <a:rPr lang="zh-CN" altLang="zh-CN" sz="2800" b="1">
                <a:latin typeface="Times New Roman" panose="02020603050405020304" pitchFamily="18" charset="0"/>
                <a:ea typeface="楷体_GB2312" pitchFamily="1" charset="-122"/>
              </a:rPr>
              <a:t>0.5 </a:t>
            </a:r>
            <a:r>
              <a:rPr lang="zh-CN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zh-CN" altLang="zh-CN" sz="2800" b="1">
                <a:latin typeface="宋体" panose="02010600030101010101" pitchFamily="2" charset="-122"/>
              </a:rPr>
              <a:t>s</a:t>
            </a:r>
            <a:r>
              <a:rPr lang="zh-CN" altLang="zh-CN" sz="800" b="1">
                <a:latin typeface="宋体" panose="02010600030101010101" pitchFamily="2" charset="-122"/>
              </a:rPr>
              <a:t> </a:t>
            </a:r>
            <a:r>
              <a:rPr lang="zh-CN" sz="2800" b="1">
                <a:latin typeface="Times New Roman" panose="02020603050405020304" pitchFamily="18" charset="0"/>
              </a:rPr>
              <a:t>）</a:t>
            </a:r>
            <a:endParaRPr lang="zh-CN" sz="2800" b="1">
              <a:latin typeface="Times New Roman" panose="02020603050405020304" pitchFamily="18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09600" y="6021388"/>
            <a:ext cx="8686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将刷新安排在指令译码阶段，不会出现 “死区”</a:t>
            </a:r>
            <a:endParaRPr lang="zh-CN" sz="28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222875" y="5286375"/>
            <a:ext cx="3886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“</a:t>
            </a:r>
            <a:r>
              <a:rPr 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死区” 为 </a:t>
            </a:r>
            <a:r>
              <a:rPr lang="zh-CN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0.5 </a:t>
            </a:r>
            <a:r>
              <a:rPr lang="zh-CN" altLang="zh-CN" sz="2800" b="1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zh-CN" altLang="zh-CN" sz="2800" b="1">
                <a:solidFill>
                  <a:schemeClr val="folHlink"/>
                </a:solidFill>
                <a:latin typeface="宋体" panose="02010600030101010101" pitchFamily="2" charset="-122"/>
              </a:rPr>
              <a:t>s</a:t>
            </a:r>
            <a:r>
              <a:rPr lang="zh-CN" altLang="zh-CN" sz="800" b="1">
                <a:latin typeface="宋体" panose="02010600030101010101" pitchFamily="2" charset="-122"/>
              </a:rPr>
              <a:t> </a:t>
            </a:r>
            <a:endParaRPr lang="zh-CN" altLang="zh-CN" sz="800" b="1">
              <a:latin typeface="宋体" panose="02010600030101010101" pitchFamily="2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09600" y="1989138"/>
            <a:ext cx="51816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 dirty="0">
                <a:latin typeface="Times New Roman" panose="02020603050405020304" pitchFamily="18" charset="0"/>
              </a:rPr>
              <a:t>若每隔 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15.6 </a:t>
            </a:r>
            <a:r>
              <a:rPr lang="zh-CN" altLang="zh-CN" sz="2800" b="1" dirty="0">
                <a:solidFill>
                  <a:schemeClr val="fol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zh-CN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s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sz="2800" b="1" dirty="0">
                <a:latin typeface="Times New Roman" panose="02020603050405020304" pitchFamily="18" charset="0"/>
              </a:rPr>
              <a:t>刷新一行</a:t>
            </a:r>
            <a:endParaRPr 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09600" y="5286375"/>
            <a:ext cx="7010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 dirty="0">
                <a:latin typeface="Times New Roman" panose="02020603050405020304" pitchFamily="18" charset="0"/>
              </a:rPr>
              <a:t>每行每隔 </a:t>
            </a:r>
            <a:r>
              <a:rPr lang="zh-CN" altLang="zh-CN" sz="2800" b="1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-6</a:t>
            </a:r>
            <a:r>
              <a:rPr lang="zh-CN" altLang="zh-CN" sz="2800" b="1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ms</a:t>
            </a:r>
            <a:r>
              <a:rPr lang="zh-CN" altLang="zh-CN" sz="2800" b="1" dirty="0">
                <a:latin typeface="Times New Roman" panose="02020603050405020304" pitchFamily="18" charset="0"/>
              </a:rPr>
              <a:t> </a:t>
            </a:r>
            <a:r>
              <a:rPr lang="zh-CN" sz="2800" b="1" dirty="0">
                <a:latin typeface="Times New Roman" panose="02020603050405020304" pitchFamily="18" charset="0"/>
              </a:rPr>
              <a:t>刷新一次</a:t>
            </a:r>
            <a:endParaRPr 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0" y="29384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34" y="2643182"/>
            <a:ext cx="81248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57"/>
          <p:cNvSpPr>
            <a:spLocks noChangeArrowheads="1"/>
          </p:cNvSpPr>
          <p:nvPr/>
        </p:nvSpPr>
        <p:spPr bwMode="auto">
          <a:xfrm>
            <a:off x="5732435" y="72175"/>
            <a:ext cx="222689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存储芯片</a:t>
            </a:r>
            <a:endParaRPr lang="zh-CN" altLang="zh-CN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ChangeArrowheads="1"/>
          </p:cNvSpPr>
          <p:nvPr/>
        </p:nvSpPr>
        <p:spPr bwMode="auto">
          <a:xfrm>
            <a:off x="4857752" y="72175"/>
            <a:ext cx="2948243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.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存储芯片连接</a:t>
            </a:r>
            <a:endParaRPr lang="zh-CN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596" y="642918"/>
            <a:ext cx="33858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4.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存储器容量扩充</a:t>
            </a:r>
            <a:endParaRPr lang="zh-CN" altLang="en-US" sz="3200" b="1" dirty="0" smtClean="0">
              <a:solidFill>
                <a:srgbClr val="151B93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472" y="1285860"/>
            <a:ext cx="2539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/>
              <a:t>（</a:t>
            </a:r>
            <a:r>
              <a:rPr kumimoji="1" lang="en-US" altLang="zh-CN" sz="2800" b="1" dirty="0" smtClean="0"/>
              <a:t>1</a:t>
            </a:r>
            <a:r>
              <a:rPr kumimoji="1" lang="zh-CN" altLang="en-US" sz="2800" b="1" dirty="0" smtClean="0"/>
              <a:t>）位数扩展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1857364"/>
            <a:ext cx="778674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◙</a:t>
            </a:r>
            <a:r>
              <a:rPr lang="zh-CN" altLang="en-US" sz="2400" dirty="0" smtClean="0"/>
              <a:t>微型计算机系统中最小存储单位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Byte</a:t>
            </a:r>
            <a:r>
              <a:rPr lang="zh-CN" altLang="en-US" sz="2400" dirty="0" smtClean="0"/>
              <a:t>，连接中至少满足</a:t>
            </a:r>
            <a:r>
              <a:rPr lang="en-US" altLang="zh-CN" sz="2400" dirty="0" smtClean="0"/>
              <a:t>×8</a:t>
            </a:r>
            <a:r>
              <a:rPr lang="zh-CN" altLang="en-US" sz="2400" dirty="0" smtClean="0"/>
              <a:t>结构；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◙</a:t>
            </a:r>
            <a:r>
              <a:rPr lang="zh-CN" altLang="en-US" sz="2400" dirty="0" smtClean="0"/>
              <a:t>大型计算机系统中以字长（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Word</a:t>
            </a:r>
            <a:r>
              <a:rPr lang="zh-CN" altLang="en-US" sz="2400" dirty="0" smtClean="0"/>
              <a:t>）为存储单位，连接中要满足</a:t>
            </a:r>
            <a:r>
              <a:rPr lang="en-US" altLang="zh-CN" sz="2400" dirty="0" smtClean="0"/>
              <a:t>×8</a:t>
            </a:r>
            <a:r>
              <a:rPr lang="zh-CN" altLang="en-US" sz="2400" dirty="0" smtClean="0"/>
              <a:t>结构的倍数；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57158" y="4967599"/>
            <a:ext cx="3929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位扩展中注意引脚线的连接：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7686" y="4214818"/>
            <a:ext cx="3643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51B93"/>
                </a:solidFill>
              </a:rPr>
              <a:t>地址线</a:t>
            </a:r>
            <a:r>
              <a:rPr lang="zh-CN" altLang="en-US" sz="2400" dirty="0" smtClean="0"/>
              <a:t>：本组引脚公用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51B93"/>
                </a:solidFill>
              </a:rPr>
              <a:t>控制线</a:t>
            </a:r>
            <a:r>
              <a:rPr lang="zh-CN" altLang="en-US" sz="2400" dirty="0" smtClean="0"/>
              <a:t>：本组引脚公用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51B93"/>
                </a:solidFill>
              </a:rPr>
              <a:t>数据线</a:t>
            </a:r>
            <a:r>
              <a:rPr lang="zh-CN" altLang="en-US" sz="2400" dirty="0" smtClean="0"/>
              <a:t>：本组线需按要求接到不同芯片上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714356"/>
            <a:ext cx="83582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1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：</a:t>
            </a:r>
            <a:r>
              <a:rPr kumimoji="1" lang="zh-CN" altLang="en-US" sz="2800" dirty="0" smtClean="0">
                <a:latin typeface="华文宋体" pitchFamily="2" charset="-122"/>
                <a:ea typeface="华文宋体" pitchFamily="2" charset="-122"/>
              </a:rPr>
              <a:t>利用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1M×4</a:t>
            </a:r>
            <a:r>
              <a:rPr kumimoji="1" lang="zh-CN" altLang="en-US" sz="2800" dirty="0" smtClean="0">
                <a:latin typeface="华文宋体" pitchFamily="2" charset="-122"/>
                <a:ea typeface="华文宋体" pitchFamily="2" charset="-122"/>
              </a:rPr>
              <a:t>位的</a:t>
            </a:r>
            <a:r>
              <a:rPr kumimoji="1" lang="en-US" altLang="zh-CN" sz="2800" dirty="0" smtClean="0">
                <a:latin typeface="华文宋体" pitchFamily="2" charset="-122"/>
                <a:ea typeface="华文宋体" pitchFamily="2" charset="-122"/>
              </a:rPr>
              <a:t>SRAM</a:t>
            </a:r>
            <a:r>
              <a:rPr kumimoji="1" lang="zh-CN" altLang="en-US" sz="2800" dirty="0" smtClean="0">
                <a:latin typeface="华文宋体" pitchFamily="2" charset="-122"/>
                <a:ea typeface="华文宋体" pitchFamily="2" charset="-122"/>
              </a:rPr>
              <a:t>芯片，设计一个存储容量为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1M×8</a:t>
            </a:r>
            <a:r>
              <a:rPr kumimoji="1" lang="zh-CN" altLang="en-US" sz="2800" dirty="0" smtClean="0">
                <a:latin typeface="华文宋体" pitchFamily="2" charset="-122"/>
                <a:ea typeface="华文宋体" pitchFamily="2" charset="-122"/>
              </a:rPr>
              <a:t>位的</a:t>
            </a:r>
            <a:r>
              <a:rPr kumimoji="1" lang="en-US" altLang="zh-CN" sz="2800" dirty="0" smtClean="0">
                <a:latin typeface="华文宋体" pitchFamily="2" charset="-122"/>
                <a:ea typeface="华文宋体" pitchFamily="2" charset="-122"/>
              </a:rPr>
              <a:t>SRAM</a:t>
            </a:r>
            <a:r>
              <a:rPr kumimoji="1" lang="zh-CN" altLang="en-US" sz="2800" dirty="0" smtClean="0">
                <a:latin typeface="华文宋体" pitchFamily="2" charset="-122"/>
                <a:ea typeface="华文宋体" pitchFamily="2" charset="-122"/>
              </a:rPr>
              <a:t>存储器</a:t>
            </a:r>
            <a:endParaRPr lang="zh-CN" altLang="en-US" sz="2800" dirty="0">
              <a:latin typeface="华文宋体" pitchFamily="2" charset="-122"/>
              <a:ea typeface="华文宋体" pitchFamily="2" charset="-122"/>
            </a:endParaRPr>
          </a:p>
        </p:txBody>
      </p:sp>
      <p:grpSp>
        <p:nvGrpSpPr>
          <p:cNvPr id="125" name="Group 4"/>
          <p:cNvGrpSpPr/>
          <p:nvPr/>
        </p:nvGrpSpPr>
        <p:grpSpPr bwMode="auto">
          <a:xfrm>
            <a:off x="4670453" y="4097330"/>
            <a:ext cx="852488" cy="665162"/>
            <a:chOff x="0" y="0"/>
            <a:chExt cx="537" cy="419"/>
          </a:xfrm>
        </p:grpSpPr>
        <p:sp>
          <p:nvSpPr>
            <p:cNvPr id="126" name="Freeform 5"/>
            <p:cNvSpPr/>
            <p:nvPr/>
          </p:nvSpPr>
          <p:spPr bwMode="auto">
            <a:xfrm>
              <a:off x="0" y="1"/>
              <a:ext cx="1" cy="193"/>
            </a:xfrm>
            <a:custGeom>
              <a:avLst/>
              <a:gdLst>
                <a:gd name="T0" fmla="*/ 0 w 1"/>
                <a:gd name="T1" fmla="*/ 0 h 193"/>
                <a:gd name="T2" fmla="*/ 0 w 1"/>
                <a:gd name="T3" fmla="*/ 193 h 19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93">
                  <a:moveTo>
                    <a:pt x="0" y="0"/>
                  </a:moveTo>
                  <a:lnTo>
                    <a:pt x="0" y="193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tx1"/>
              </a:solidFill>
              <a:rou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6"/>
            <p:cNvSpPr>
              <a:spLocks noChangeShapeType="1"/>
            </p:cNvSpPr>
            <p:nvPr/>
          </p:nvSpPr>
          <p:spPr bwMode="auto">
            <a:xfrm>
              <a:off x="177" y="0"/>
              <a:ext cx="1" cy="2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7"/>
            <p:cNvSpPr>
              <a:spLocks noChangeShapeType="1"/>
            </p:cNvSpPr>
            <p:nvPr/>
          </p:nvSpPr>
          <p:spPr bwMode="auto">
            <a:xfrm>
              <a:off x="355" y="0"/>
              <a:ext cx="1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8"/>
            <p:cNvSpPr/>
            <p:nvPr/>
          </p:nvSpPr>
          <p:spPr bwMode="auto">
            <a:xfrm>
              <a:off x="535" y="7"/>
              <a:ext cx="2" cy="412"/>
            </a:xfrm>
            <a:custGeom>
              <a:avLst/>
              <a:gdLst>
                <a:gd name="T0" fmla="*/ 2 w 2"/>
                <a:gd name="T1" fmla="*/ 0 h 412"/>
                <a:gd name="T2" fmla="*/ 0 w 2"/>
                <a:gd name="T3" fmla="*/ 412 h 4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412">
                  <a:moveTo>
                    <a:pt x="2" y="0"/>
                  </a:moveTo>
                  <a:lnTo>
                    <a:pt x="0" y="412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tx1"/>
              </a:solidFill>
              <a:rou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0" name="Line 20"/>
          <p:cNvSpPr>
            <a:spLocks noChangeShapeType="1"/>
          </p:cNvSpPr>
          <p:nvPr/>
        </p:nvSpPr>
        <p:spPr bwMode="auto">
          <a:xfrm>
            <a:off x="3362353" y="5568942"/>
            <a:ext cx="255588" cy="1588"/>
          </a:xfrm>
          <a:prstGeom prst="line">
            <a:avLst/>
          </a:pr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" name="Rectangle 21"/>
          <p:cNvSpPr>
            <a:spLocks noChangeArrowheads="1"/>
          </p:cNvSpPr>
          <p:nvPr/>
        </p:nvSpPr>
        <p:spPr bwMode="auto">
          <a:xfrm>
            <a:off x="3354416" y="2844792"/>
            <a:ext cx="296862" cy="295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2" name="Group 22"/>
          <p:cNvGrpSpPr/>
          <p:nvPr/>
        </p:nvGrpSpPr>
        <p:grpSpPr bwMode="auto">
          <a:xfrm>
            <a:off x="6632603" y="4110030"/>
            <a:ext cx="842963" cy="1168400"/>
            <a:chOff x="0" y="0"/>
            <a:chExt cx="531" cy="736"/>
          </a:xfrm>
        </p:grpSpPr>
        <p:grpSp>
          <p:nvGrpSpPr>
            <p:cNvPr id="133" name="Group 23"/>
            <p:cNvGrpSpPr/>
            <p:nvPr/>
          </p:nvGrpSpPr>
          <p:grpSpPr bwMode="auto">
            <a:xfrm>
              <a:off x="0" y="10"/>
              <a:ext cx="36" cy="501"/>
              <a:chOff x="0" y="0"/>
              <a:chExt cx="36" cy="501"/>
            </a:xfrm>
          </p:grpSpPr>
          <p:sp>
            <p:nvSpPr>
              <p:cNvPr id="138" name="Line 24"/>
              <p:cNvSpPr>
                <a:spLocks noChangeShapeType="1"/>
              </p:cNvSpPr>
              <p:nvPr/>
            </p:nvSpPr>
            <p:spPr bwMode="auto">
              <a:xfrm>
                <a:off x="17" y="0"/>
                <a:ext cx="7" cy="4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Oval 25"/>
              <p:cNvSpPr>
                <a:spLocks noChangeArrowheads="1"/>
              </p:cNvSpPr>
              <p:nvPr/>
            </p:nvSpPr>
            <p:spPr bwMode="auto">
              <a:xfrm>
                <a:off x="0" y="465"/>
                <a:ext cx="36" cy="3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4" name="Freeform 26"/>
            <p:cNvSpPr/>
            <p:nvPr/>
          </p:nvSpPr>
          <p:spPr bwMode="auto">
            <a:xfrm>
              <a:off x="187" y="5"/>
              <a:ext cx="2" cy="555"/>
            </a:xfrm>
            <a:custGeom>
              <a:avLst/>
              <a:gdLst>
                <a:gd name="T0" fmla="*/ 2 w 2"/>
                <a:gd name="T1" fmla="*/ 0 h 555"/>
                <a:gd name="T2" fmla="*/ 0 w 2"/>
                <a:gd name="T3" fmla="*/ 555 h 55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555">
                  <a:moveTo>
                    <a:pt x="2" y="0"/>
                  </a:moveTo>
                  <a:lnTo>
                    <a:pt x="0" y="555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tx1"/>
              </a:solidFill>
              <a:rou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27"/>
            <p:cNvSpPr/>
            <p:nvPr/>
          </p:nvSpPr>
          <p:spPr bwMode="auto">
            <a:xfrm>
              <a:off x="366" y="0"/>
              <a:ext cx="1" cy="648"/>
            </a:xfrm>
            <a:custGeom>
              <a:avLst/>
              <a:gdLst>
                <a:gd name="T0" fmla="*/ 0 w 1"/>
                <a:gd name="T1" fmla="*/ 0 h 648"/>
                <a:gd name="T2" fmla="*/ 1 w 1"/>
                <a:gd name="T3" fmla="*/ 648 h 6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648">
                  <a:moveTo>
                    <a:pt x="0" y="0"/>
                  </a:moveTo>
                  <a:lnTo>
                    <a:pt x="1" y="648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Oval 28"/>
            <p:cNvSpPr>
              <a:spLocks noChangeArrowheads="1"/>
            </p:cNvSpPr>
            <p:nvPr/>
          </p:nvSpPr>
          <p:spPr bwMode="auto">
            <a:xfrm>
              <a:off x="347" y="632"/>
              <a:ext cx="32" cy="3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29"/>
            <p:cNvSpPr/>
            <p:nvPr/>
          </p:nvSpPr>
          <p:spPr bwMode="auto">
            <a:xfrm>
              <a:off x="529" y="5"/>
              <a:ext cx="2" cy="731"/>
            </a:xfrm>
            <a:custGeom>
              <a:avLst/>
              <a:gdLst>
                <a:gd name="T0" fmla="*/ 2 w 2"/>
                <a:gd name="T1" fmla="*/ 0 h 731"/>
                <a:gd name="T2" fmla="*/ 0 w 2"/>
                <a:gd name="T3" fmla="*/ 731 h 73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731">
                  <a:moveTo>
                    <a:pt x="2" y="0"/>
                  </a:moveTo>
                  <a:lnTo>
                    <a:pt x="0" y="731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tx1"/>
              </a:solidFill>
              <a:round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0" name="Rectangle 30"/>
          <p:cNvSpPr>
            <a:spLocks noChangeArrowheads="1"/>
          </p:cNvSpPr>
          <p:nvPr/>
        </p:nvSpPr>
        <p:spPr bwMode="auto">
          <a:xfrm>
            <a:off x="3309966" y="5516555"/>
            <a:ext cx="292100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" name="Rectangle 31"/>
          <p:cNvSpPr>
            <a:spLocks noChangeArrowheads="1"/>
          </p:cNvSpPr>
          <p:nvPr/>
        </p:nvSpPr>
        <p:spPr bwMode="auto">
          <a:xfrm>
            <a:off x="3324253" y="5302242"/>
            <a:ext cx="298450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" name="Oval 32"/>
          <p:cNvSpPr>
            <a:spLocks noChangeArrowheads="1"/>
          </p:cNvSpPr>
          <p:nvPr/>
        </p:nvSpPr>
        <p:spPr bwMode="auto">
          <a:xfrm>
            <a:off x="3452841" y="2560630"/>
            <a:ext cx="31750" cy="36512"/>
          </a:xfrm>
          <a:prstGeom prst="ellipse">
            <a:avLst/>
          </a:pr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3435378" y="2824155"/>
            <a:ext cx="36513" cy="36512"/>
          </a:xfrm>
          <a:prstGeom prst="ellipse">
            <a:avLst/>
          </a:pr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" name="Oval 34"/>
          <p:cNvSpPr>
            <a:spLocks noChangeArrowheads="1"/>
          </p:cNvSpPr>
          <p:nvPr/>
        </p:nvSpPr>
        <p:spPr bwMode="auto">
          <a:xfrm>
            <a:off x="3452841" y="2752717"/>
            <a:ext cx="36512" cy="36513"/>
          </a:xfrm>
          <a:prstGeom prst="ellipse">
            <a:avLst/>
          </a:pr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5" name="Group 35"/>
          <p:cNvGrpSpPr/>
          <p:nvPr/>
        </p:nvGrpSpPr>
        <p:grpSpPr bwMode="auto">
          <a:xfrm>
            <a:off x="3297266" y="3846505"/>
            <a:ext cx="5329237" cy="2376487"/>
            <a:chOff x="0" y="0"/>
            <a:chExt cx="3357" cy="1497"/>
          </a:xfrm>
        </p:grpSpPr>
        <p:sp>
          <p:nvSpPr>
            <p:cNvPr id="146" name="Line 36"/>
            <p:cNvSpPr>
              <a:spLocks noChangeShapeType="1"/>
            </p:cNvSpPr>
            <p:nvPr/>
          </p:nvSpPr>
          <p:spPr bwMode="auto">
            <a:xfrm>
              <a:off x="202" y="351"/>
              <a:ext cx="315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7" name="Group 37"/>
            <p:cNvGrpSpPr/>
            <p:nvPr/>
          </p:nvGrpSpPr>
          <p:grpSpPr bwMode="auto">
            <a:xfrm>
              <a:off x="0" y="0"/>
              <a:ext cx="3347" cy="1497"/>
              <a:chOff x="0" y="0"/>
              <a:chExt cx="3347" cy="1497"/>
            </a:xfrm>
          </p:grpSpPr>
          <p:sp>
            <p:nvSpPr>
              <p:cNvPr id="148" name="Rectangle 38"/>
              <p:cNvSpPr>
                <a:spLocks noChangeArrowheads="1"/>
              </p:cNvSpPr>
              <p:nvPr/>
            </p:nvSpPr>
            <p:spPr bwMode="auto">
              <a:xfrm>
                <a:off x="24" y="826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1400" b="1">
                    <a:latin typeface="Times New Roman" panose="02020603050405020304" pitchFamily="18" charset="0"/>
                  </a:rPr>
                  <a:t>D</a:t>
                </a:r>
                <a:endParaRPr lang="zh-CN" altLang="zh-CN" sz="14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49" name="Group 39"/>
              <p:cNvGrpSpPr/>
              <p:nvPr/>
            </p:nvGrpSpPr>
            <p:grpSpPr bwMode="auto">
              <a:xfrm>
                <a:off x="0" y="0"/>
                <a:ext cx="3347" cy="1497"/>
                <a:chOff x="0" y="0"/>
                <a:chExt cx="3347" cy="1497"/>
              </a:xfrm>
            </p:grpSpPr>
            <p:sp>
              <p:nvSpPr>
                <p:cNvPr id="150" name="Rectangle 40"/>
                <p:cNvSpPr>
                  <a:spLocks noChangeArrowheads="1"/>
                </p:cNvSpPr>
                <p:nvPr/>
              </p:nvSpPr>
              <p:spPr bwMode="auto">
                <a:xfrm>
                  <a:off x="24" y="527"/>
                  <a:ext cx="81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zh-CN" altLang="zh-CN" sz="1400" b="1">
                      <a:latin typeface="Times New Roman" panose="02020603050405020304" pitchFamily="18" charset="0"/>
                    </a:rPr>
                    <a:t>D</a:t>
                  </a:r>
                  <a:endParaRPr lang="zh-CN" altLang="zh-CN" sz="1400" b="1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51" name="Group 41"/>
                <p:cNvGrpSpPr/>
                <p:nvPr/>
              </p:nvGrpSpPr>
              <p:grpSpPr bwMode="auto">
                <a:xfrm>
                  <a:off x="0" y="0"/>
                  <a:ext cx="3347" cy="1497"/>
                  <a:chOff x="0" y="0"/>
                  <a:chExt cx="3347" cy="1497"/>
                </a:xfrm>
              </p:grpSpPr>
              <p:sp>
                <p:nvSpPr>
                  <p:cNvPr id="152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350"/>
                    <a:ext cx="192" cy="20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vert="eaVert" lIns="0" rIns="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zh-CN" sz="2000" b="1">
                        <a:latin typeface="Times New Roman" panose="02020603050405020304" pitchFamily="18" charset="0"/>
                      </a:rPr>
                      <a:t>…</a:t>
                    </a:r>
                    <a:endParaRPr lang="zh-CN" altLang="zh-CN" sz="2000" b="1">
                      <a:latin typeface="宋体" panose="02010600030101010101" pitchFamily="2" charset="-122"/>
                    </a:endParaRPr>
                  </a:p>
                </p:txBody>
              </p:sp>
              <p:grpSp>
                <p:nvGrpSpPr>
                  <p:cNvPr id="153" name="Group 43"/>
                  <p:cNvGrpSpPr/>
                  <p:nvPr/>
                </p:nvGrpSpPr>
                <p:grpSpPr bwMode="auto">
                  <a:xfrm>
                    <a:off x="0" y="0"/>
                    <a:ext cx="3347" cy="1497"/>
                    <a:chOff x="0" y="0"/>
                    <a:chExt cx="3347" cy="1497"/>
                  </a:xfrm>
                </p:grpSpPr>
                <p:sp>
                  <p:nvSpPr>
                    <p:cNvPr id="154" name="Text Box 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646"/>
                      <a:ext cx="192" cy="20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vert="eaVert" lIns="0" rIns="0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zh-CN" sz="2000" b="1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zh-CN" sz="2000" b="1">
                        <a:latin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55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" y="0"/>
                      <a:ext cx="187" cy="23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56" name="Group 46"/>
                    <p:cNvGrpSpPr/>
                    <p:nvPr/>
                  </p:nvGrpSpPr>
                  <p:grpSpPr bwMode="auto">
                    <a:xfrm>
                      <a:off x="24" y="0"/>
                      <a:ext cx="3323" cy="1497"/>
                      <a:chOff x="0" y="0"/>
                      <a:chExt cx="3323" cy="1497"/>
                    </a:xfrm>
                  </p:grpSpPr>
                  <p:sp>
                    <p:nvSpPr>
                      <p:cNvPr id="157" name="Rectangle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243"/>
                        <a:ext cx="81" cy="1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</a:ln>
                    </p:spPr>
                    <p:txBody>
                      <a:bodyPr wrap="none" lIns="0" tIns="0" rIns="0" bIns="0">
                        <a:spAutoFit/>
                      </a:bodyPr>
                      <a:lstStyle/>
                      <a:p>
                        <a:r>
                          <a:rPr lang="zh-CN" altLang="zh-CN" sz="1400" b="1">
                            <a:latin typeface="Times New Roman" panose="02020603050405020304" pitchFamily="18" charset="0"/>
                          </a:rPr>
                          <a:t>D</a:t>
                        </a:r>
                        <a:endParaRPr lang="zh-CN" altLang="zh-CN" sz="1400" b="1">
                          <a:latin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158" name="Group 48"/>
                      <p:cNvGrpSpPr/>
                      <p:nvPr/>
                    </p:nvGrpSpPr>
                    <p:grpSpPr bwMode="auto">
                      <a:xfrm>
                        <a:off x="71" y="302"/>
                        <a:ext cx="3252" cy="717"/>
                        <a:chOff x="0" y="0"/>
                        <a:chExt cx="3252" cy="717"/>
                      </a:xfrm>
                    </p:grpSpPr>
                    <p:sp>
                      <p:nvSpPr>
                        <p:cNvPr id="161" name="Rectangle 4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583"/>
                          <a:ext cx="56" cy="13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</p:spPr>
                      <p:txBody>
                        <a:bodyPr wrap="none" lIns="0" tIns="0" rIns="0" bIns="0">
                          <a:spAutoFit/>
                        </a:bodyPr>
                        <a:lstStyle/>
                        <a:p>
                          <a:r>
                            <a:rPr lang="zh-CN" altLang="zh-CN" sz="1400" b="1">
                              <a:latin typeface="Times New Roman" panose="02020603050405020304" pitchFamily="18" charset="0"/>
                            </a:rPr>
                            <a:t>0</a:t>
                          </a:r>
                          <a:endParaRPr lang="zh-CN" altLang="zh-CN" sz="1400" b="1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162" name="Group 50"/>
                        <p:cNvGrpSpPr/>
                        <p:nvPr/>
                      </p:nvGrpSpPr>
                      <p:grpSpPr bwMode="auto">
                        <a:xfrm>
                          <a:off x="0" y="0"/>
                          <a:ext cx="3252" cy="588"/>
                          <a:chOff x="0" y="0"/>
                          <a:chExt cx="3252" cy="588"/>
                        </a:xfrm>
                      </p:grpSpPr>
                      <p:sp>
                        <p:nvSpPr>
                          <p:cNvPr id="163" name="Rectangle 5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0" y="284"/>
                            <a:ext cx="56" cy="134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</a:ln>
                        </p:spPr>
                        <p:txBody>
                          <a:bodyPr wrap="none" lIns="0" tIns="0" rIns="0" bIns="0">
                            <a:spAutoFit/>
                          </a:bodyPr>
                          <a:lstStyle/>
                          <a:p>
                            <a:r>
                              <a:rPr lang="zh-CN" altLang="zh-CN" sz="1400" b="1">
                                <a:latin typeface="Times New Roman" panose="02020603050405020304" pitchFamily="18" charset="0"/>
                              </a:rPr>
                              <a:t>4</a:t>
                            </a:r>
                            <a:endParaRPr lang="zh-CN" altLang="zh-CN" sz="1400" b="1">
                              <a:latin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164" name="Group 52"/>
                          <p:cNvGrpSpPr/>
                          <p:nvPr/>
                        </p:nvGrpSpPr>
                        <p:grpSpPr bwMode="auto">
                          <a:xfrm>
                            <a:off x="0" y="0"/>
                            <a:ext cx="3252" cy="588"/>
                            <a:chOff x="0" y="0"/>
                            <a:chExt cx="3252" cy="588"/>
                          </a:xfrm>
                        </p:grpSpPr>
                        <p:sp>
                          <p:nvSpPr>
                            <p:cNvPr id="165" name="Rectangle 5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0" y="0"/>
                              <a:ext cx="56" cy="134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</a:ln>
                          </p:spPr>
                          <p:txBody>
                            <a:bodyPr wrap="none" lIns="0" tIns="0" rIns="0" bIns="0">
                              <a:spAutoFit/>
                            </a:bodyPr>
                            <a:lstStyle/>
                            <a:p>
                              <a:r>
                                <a:rPr lang="zh-CN" altLang="zh-CN" sz="1400" b="1">
                                  <a:latin typeface="Times New Roman" panose="02020603050405020304" pitchFamily="18" charset="0"/>
                                </a:rPr>
                                <a:t>7</a:t>
                              </a:r>
                              <a:endParaRPr lang="zh-CN" altLang="zh-CN" sz="1400" b="1">
                                <a:latin typeface="Times New Roman" panose="02020603050405020304" pitchFamily="18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66" name="Group 54"/>
                            <p:cNvGrpSpPr/>
                            <p:nvPr/>
                          </p:nvGrpSpPr>
                          <p:grpSpPr bwMode="auto">
                            <a:xfrm>
                              <a:off x="94" y="49"/>
                              <a:ext cx="3158" cy="539"/>
                              <a:chOff x="0" y="0"/>
                              <a:chExt cx="3158" cy="539"/>
                            </a:xfrm>
                          </p:grpSpPr>
                          <p:sp>
                            <p:nvSpPr>
                              <p:cNvPr id="167" name="Line 5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0" y="0"/>
                                <a:ext cx="3155" cy="1"/>
                              </a:xfrm>
                              <a:prstGeom prst="line">
                                <a:avLst/>
                              </a:prstGeom>
                              <a:noFill/>
                              <a:ln w="38100">
                                <a:solidFill>
                                  <a:schemeClr val="tx1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68" name="Line 5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" y="72"/>
                                <a:ext cx="3155" cy="1"/>
                              </a:xfrm>
                              <a:prstGeom prst="line">
                                <a:avLst/>
                              </a:prstGeom>
                              <a:noFill/>
                              <a:ln w="38100">
                                <a:solidFill>
                                  <a:schemeClr val="tx1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69" name="Line 5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0" y="153"/>
                                <a:ext cx="3155" cy="1"/>
                              </a:xfrm>
                              <a:prstGeom prst="line">
                                <a:avLst/>
                              </a:prstGeom>
                              <a:noFill/>
                              <a:ln w="38100">
                                <a:solidFill>
                                  <a:schemeClr val="tx1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70" name="Line 5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0" y="228"/>
                                <a:ext cx="3155" cy="1"/>
                              </a:xfrm>
                              <a:prstGeom prst="line">
                                <a:avLst/>
                              </a:prstGeom>
                              <a:noFill/>
                              <a:ln w="38100">
                                <a:solidFill>
                                  <a:schemeClr val="tx1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71" name="Line 5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0" y="307"/>
                                <a:ext cx="3155" cy="1"/>
                              </a:xfrm>
                              <a:prstGeom prst="line">
                                <a:avLst/>
                              </a:prstGeom>
                              <a:noFill/>
                              <a:ln w="38100">
                                <a:solidFill>
                                  <a:schemeClr val="tx1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72" name="Freeform 60"/>
                              <p:cNvSpPr/>
                              <p:nvPr/>
                            </p:nvSpPr>
                            <p:spPr bwMode="auto">
                              <a:xfrm>
                                <a:off x="0" y="385"/>
                                <a:ext cx="3157" cy="1"/>
                              </a:xfrm>
                              <a:custGeom>
                                <a:avLst/>
                                <a:gdLst>
                                  <a:gd name="T0" fmla="*/ 0 w 3157"/>
                                  <a:gd name="T1" fmla="*/ 0 h 1"/>
                                  <a:gd name="T2" fmla="*/ 3157 w 3157"/>
                                  <a:gd name="T3" fmla="*/ 0 h 1"/>
                                  <a:gd name="T4" fmla="*/ 0 60000 65536"/>
                                  <a:gd name="T5" fmla="*/ 0 60000 65536"/>
                                </a:gdLst>
                                <a:ahLst/>
                                <a:cxnLst>
                                  <a:cxn ang="T4">
                                    <a:pos x="T0" y="T1"/>
                                  </a:cxn>
                                  <a:cxn ang="T5">
                                    <a:pos x="T2" y="T3"/>
                                  </a:cxn>
                                </a:cxnLst>
                                <a:rect l="0" t="0" r="r" b="b"/>
                                <a:pathLst>
                                  <a:path w="3157" h="1">
                                    <a:moveTo>
                                      <a:pt x="0" y="0"/>
                                    </a:moveTo>
                                    <a:lnTo>
                                      <a:pt x="3157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FFFFFF"/>
                              </a:solidFill>
                              <a:ln w="38100" cmpd="sng">
                                <a:solidFill>
                                  <a:schemeClr val="tx1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73" name="Line 6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0" y="460"/>
                                <a:ext cx="3155" cy="1"/>
                              </a:xfrm>
                              <a:prstGeom prst="line">
                                <a:avLst/>
                              </a:prstGeom>
                              <a:noFill/>
                              <a:ln w="38100">
                                <a:solidFill>
                                  <a:schemeClr val="tx1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174" name="Line 6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0" y="538"/>
                                <a:ext cx="3155" cy="1"/>
                              </a:xfrm>
                              <a:prstGeom prst="line">
                                <a:avLst/>
                              </a:prstGeom>
                              <a:noFill/>
                              <a:ln w="38100">
                                <a:solidFill>
                                  <a:schemeClr val="tx1"/>
                                </a:solidFill>
                                <a:rou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159" name="Rectangle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" y="0"/>
                        <a:ext cx="145" cy="1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0" name="Rectangle 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" y="1308"/>
                        <a:ext cx="145" cy="1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</p:grpSp>
      </p:grpSp>
      <p:sp>
        <p:nvSpPr>
          <p:cNvPr id="175" name="Oval 65"/>
          <p:cNvSpPr>
            <a:spLocks noChangeArrowheads="1"/>
          </p:cNvSpPr>
          <p:nvPr/>
        </p:nvSpPr>
        <p:spPr bwMode="auto">
          <a:xfrm>
            <a:off x="3452841" y="4470392"/>
            <a:ext cx="36512" cy="36513"/>
          </a:xfrm>
          <a:prstGeom prst="ellipse">
            <a:avLst/>
          </a:pr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" name="Oval 66"/>
          <p:cNvSpPr>
            <a:spLocks noChangeArrowheads="1"/>
          </p:cNvSpPr>
          <p:nvPr/>
        </p:nvSpPr>
        <p:spPr bwMode="auto">
          <a:xfrm>
            <a:off x="3459191" y="4646605"/>
            <a:ext cx="34925" cy="36512"/>
          </a:xfrm>
          <a:prstGeom prst="ellipse">
            <a:avLst/>
          </a:pr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7" name="Oval 67"/>
          <p:cNvSpPr>
            <a:spLocks noChangeArrowheads="1"/>
          </p:cNvSpPr>
          <p:nvPr/>
        </p:nvSpPr>
        <p:spPr bwMode="auto">
          <a:xfrm>
            <a:off x="3452841" y="4957755"/>
            <a:ext cx="36512" cy="31750"/>
          </a:xfrm>
          <a:prstGeom prst="ellipse">
            <a:avLst/>
          </a:pr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" name="Oval 68"/>
          <p:cNvSpPr>
            <a:spLocks noChangeArrowheads="1"/>
          </p:cNvSpPr>
          <p:nvPr/>
        </p:nvSpPr>
        <p:spPr bwMode="auto">
          <a:xfrm>
            <a:off x="3452841" y="5091105"/>
            <a:ext cx="36512" cy="34925"/>
          </a:xfrm>
          <a:prstGeom prst="ellipse">
            <a:avLst/>
          </a:pr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9" name="Group 69"/>
          <p:cNvGrpSpPr/>
          <p:nvPr/>
        </p:nvGrpSpPr>
        <p:grpSpPr bwMode="auto">
          <a:xfrm>
            <a:off x="3267103" y="2285992"/>
            <a:ext cx="5376863" cy="936625"/>
            <a:chOff x="0" y="0"/>
            <a:chExt cx="3387" cy="590"/>
          </a:xfrm>
        </p:grpSpPr>
        <p:sp>
          <p:nvSpPr>
            <p:cNvPr id="180" name="Rectangle 70"/>
            <p:cNvSpPr>
              <a:spLocks noChangeArrowheads="1"/>
            </p:cNvSpPr>
            <p:nvPr/>
          </p:nvSpPr>
          <p:spPr bwMode="auto">
            <a:xfrm>
              <a:off x="127" y="59"/>
              <a:ext cx="113" cy="13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</a:rPr>
                <a:t>1</a:t>
              </a:r>
              <a:r>
                <a:rPr lang="zh-CN" altLang="zh-CN" sz="1400" b="1" dirty="0" smtClean="0">
                  <a:latin typeface="Times New Roman" panose="02020603050405020304" pitchFamily="18" charset="0"/>
                </a:rPr>
                <a:t>9</a:t>
              </a:r>
              <a:endParaRPr lang="zh-CN" altLang="zh-CN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1" name="Rectangle 71"/>
            <p:cNvSpPr>
              <a:spLocks noChangeArrowheads="1"/>
            </p:cNvSpPr>
            <p:nvPr/>
          </p:nvSpPr>
          <p:spPr bwMode="auto">
            <a:xfrm>
              <a:off x="55" y="398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400" b="1">
                  <a:latin typeface="Times New Roman" panose="02020603050405020304" pitchFamily="18" charset="0"/>
                </a:rPr>
                <a:t>A</a:t>
              </a:r>
              <a:endParaRPr lang="zh-CN" altLang="zh-CN" sz="1400" b="1">
                <a:latin typeface="Times New Roman" panose="02020603050405020304" pitchFamily="18" charset="0"/>
              </a:endParaRPr>
            </a:p>
          </p:txBody>
        </p:sp>
        <p:grpSp>
          <p:nvGrpSpPr>
            <p:cNvPr id="182" name="Group 72"/>
            <p:cNvGrpSpPr/>
            <p:nvPr/>
          </p:nvGrpSpPr>
          <p:grpSpPr bwMode="auto">
            <a:xfrm>
              <a:off x="0" y="0"/>
              <a:ext cx="3387" cy="590"/>
              <a:chOff x="0" y="0"/>
              <a:chExt cx="3387" cy="590"/>
            </a:xfrm>
          </p:grpSpPr>
          <p:sp>
            <p:nvSpPr>
              <p:cNvPr id="183" name="Line 73"/>
              <p:cNvSpPr>
                <a:spLocks noChangeShapeType="1"/>
              </p:cNvSpPr>
              <p:nvPr/>
            </p:nvSpPr>
            <p:spPr bwMode="auto">
              <a:xfrm>
                <a:off x="221" y="101"/>
                <a:ext cx="315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Line 74"/>
              <p:cNvSpPr>
                <a:spLocks noChangeShapeType="1"/>
              </p:cNvSpPr>
              <p:nvPr/>
            </p:nvSpPr>
            <p:spPr bwMode="auto">
              <a:xfrm>
                <a:off x="221" y="180"/>
                <a:ext cx="315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Line 75"/>
              <p:cNvSpPr>
                <a:spLocks noChangeShapeType="1"/>
              </p:cNvSpPr>
              <p:nvPr/>
            </p:nvSpPr>
            <p:spPr bwMode="auto">
              <a:xfrm>
                <a:off x="232" y="421"/>
                <a:ext cx="315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Line 76"/>
              <p:cNvSpPr>
                <a:spLocks noChangeShapeType="1"/>
              </p:cNvSpPr>
              <p:nvPr/>
            </p:nvSpPr>
            <p:spPr bwMode="auto">
              <a:xfrm>
                <a:off x="221" y="499"/>
                <a:ext cx="315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" name="Line 77"/>
              <p:cNvSpPr>
                <a:spLocks noChangeShapeType="1"/>
              </p:cNvSpPr>
              <p:nvPr/>
            </p:nvSpPr>
            <p:spPr bwMode="auto">
              <a:xfrm>
                <a:off x="221" y="255"/>
                <a:ext cx="315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" name="Rectangle 78"/>
              <p:cNvSpPr>
                <a:spLocks noChangeArrowheads="1"/>
              </p:cNvSpPr>
              <p:nvPr/>
            </p:nvSpPr>
            <p:spPr bwMode="auto">
              <a:xfrm>
                <a:off x="56" y="0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1400" b="1">
                    <a:latin typeface="Times New Roman" panose="02020603050405020304" pitchFamily="18" charset="0"/>
                  </a:rPr>
                  <a:t>A</a:t>
                </a:r>
                <a:endParaRPr lang="zh-CN" altLang="zh-CN" sz="1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9" name="Rectangle 79"/>
              <p:cNvSpPr>
                <a:spLocks noChangeArrowheads="1"/>
              </p:cNvSpPr>
              <p:nvPr/>
            </p:nvSpPr>
            <p:spPr bwMode="auto">
              <a:xfrm>
                <a:off x="126" y="456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1400" b="1">
                    <a:latin typeface="Times New Roman" panose="02020603050405020304" pitchFamily="18" charset="0"/>
                  </a:rPr>
                  <a:t>0</a:t>
                </a:r>
                <a:endParaRPr lang="zh-CN" altLang="zh-CN" sz="1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0" name="Text Box 80"/>
              <p:cNvSpPr txBox="1">
                <a:spLocks noChangeArrowheads="1"/>
              </p:cNvSpPr>
              <p:nvPr/>
            </p:nvSpPr>
            <p:spPr bwMode="auto">
              <a:xfrm>
                <a:off x="0" y="157"/>
                <a:ext cx="230" cy="28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•••</a:t>
                </a: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91" name="Group 81"/>
          <p:cNvGrpSpPr/>
          <p:nvPr/>
        </p:nvGrpSpPr>
        <p:grpSpPr bwMode="auto">
          <a:xfrm>
            <a:off x="4578378" y="3471855"/>
            <a:ext cx="3024188" cy="646112"/>
            <a:chOff x="0" y="0"/>
            <a:chExt cx="1905" cy="407"/>
          </a:xfrm>
        </p:grpSpPr>
        <p:sp>
          <p:nvSpPr>
            <p:cNvPr id="192" name="Rectangle 82"/>
            <p:cNvSpPr>
              <a:spLocks noChangeArrowheads="1"/>
            </p:cNvSpPr>
            <p:nvPr/>
          </p:nvSpPr>
          <p:spPr bwMode="auto">
            <a:xfrm>
              <a:off x="83" y="100"/>
              <a:ext cx="477" cy="1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2000" b="1" dirty="0" smtClean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000" b="1" dirty="0" smtClean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M×</a:t>
              </a:r>
              <a:r>
                <a:rPr lang="zh-CN" altLang="zh-CN" sz="2000" b="1" dirty="0" smtClean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4</a:t>
              </a:r>
              <a:endParaRPr lang="zh-CN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93" name="Group 83"/>
            <p:cNvGrpSpPr/>
            <p:nvPr/>
          </p:nvGrpSpPr>
          <p:grpSpPr bwMode="auto">
            <a:xfrm>
              <a:off x="0" y="0"/>
              <a:ext cx="1905" cy="407"/>
              <a:chOff x="0" y="0"/>
              <a:chExt cx="1905" cy="407"/>
            </a:xfrm>
          </p:grpSpPr>
          <p:sp>
            <p:nvSpPr>
              <p:cNvPr id="195" name="Rectangle 8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51" cy="401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" name="Rectangle 85"/>
              <p:cNvSpPr>
                <a:spLocks noChangeArrowheads="1"/>
              </p:cNvSpPr>
              <p:nvPr/>
            </p:nvSpPr>
            <p:spPr bwMode="auto">
              <a:xfrm>
                <a:off x="1254" y="6"/>
                <a:ext cx="651" cy="401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" name="Rectangle 86"/>
            <p:cNvSpPr>
              <a:spLocks noChangeArrowheads="1"/>
            </p:cNvSpPr>
            <p:nvPr/>
          </p:nvSpPr>
          <p:spPr bwMode="auto">
            <a:xfrm>
              <a:off x="1350" y="100"/>
              <a:ext cx="477" cy="1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1M×4</a:t>
              </a:r>
              <a:endParaRPr lang="zh-CN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97" name="Group 87"/>
          <p:cNvGrpSpPr/>
          <p:nvPr/>
        </p:nvGrpSpPr>
        <p:grpSpPr bwMode="auto">
          <a:xfrm>
            <a:off x="5632478" y="3903655"/>
            <a:ext cx="2276475" cy="11112"/>
            <a:chOff x="0" y="0"/>
            <a:chExt cx="1434" cy="7"/>
          </a:xfrm>
        </p:grpSpPr>
        <p:sp>
          <p:nvSpPr>
            <p:cNvPr id="198" name="Freeform 88"/>
            <p:cNvSpPr/>
            <p:nvPr/>
          </p:nvSpPr>
          <p:spPr bwMode="auto">
            <a:xfrm>
              <a:off x="1245" y="6"/>
              <a:ext cx="189" cy="1"/>
            </a:xfrm>
            <a:custGeom>
              <a:avLst/>
              <a:gdLst>
                <a:gd name="T0" fmla="*/ 0 w 189"/>
                <a:gd name="T1" fmla="*/ 0 h 1"/>
                <a:gd name="T2" fmla="*/ 189 w 189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9" h="1">
                  <a:moveTo>
                    <a:pt x="0" y="0"/>
                  </a:moveTo>
                  <a:lnTo>
                    <a:pt x="189" y="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9" name="Line 89"/>
            <p:cNvSpPr>
              <a:spLocks noChangeShapeType="1"/>
            </p:cNvSpPr>
            <p:nvPr/>
          </p:nvSpPr>
          <p:spPr bwMode="auto">
            <a:xfrm>
              <a:off x="0" y="0"/>
              <a:ext cx="1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0" name="Group 90"/>
          <p:cNvGrpSpPr/>
          <p:nvPr/>
        </p:nvGrpSpPr>
        <p:grpSpPr bwMode="auto">
          <a:xfrm>
            <a:off x="5832503" y="3889367"/>
            <a:ext cx="2057400" cy="1638300"/>
            <a:chOff x="0" y="0"/>
            <a:chExt cx="1296" cy="1032"/>
          </a:xfrm>
        </p:grpSpPr>
        <p:grpSp>
          <p:nvGrpSpPr>
            <p:cNvPr id="201" name="Group 91"/>
            <p:cNvGrpSpPr/>
            <p:nvPr/>
          </p:nvGrpSpPr>
          <p:grpSpPr bwMode="auto">
            <a:xfrm>
              <a:off x="19" y="0"/>
              <a:ext cx="1277" cy="1025"/>
              <a:chOff x="0" y="0"/>
              <a:chExt cx="1277" cy="1025"/>
            </a:xfrm>
          </p:grpSpPr>
          <p:sp>
            <p:nvSpPr>
              <p:cNvPr id="203" name="Freeform 92"/>
              <p:cNvSpPr/>
              <p:nvPr/>
            </p:nvSpPr>
            <p:spPr bwMode="auto">
              <a:xfrm>
                <a:off x="1276" y="15"/>
                <a:ext cx="1" cy="1003"/>
              </a:xfrm>
              <a:custGeom>
                <a:avLst/>
                <a:gdLst>
                  <a:gd name="T0" fmla="*/ 1 w 1"/>
                  <a:gd name="T1" fmla="*/ 0 h 1003"/>
                  <a:gd name="T2" fmla="*/ 0 w 1"/>
                  <a:gd name="T3" fmla="*/ 1003 h 100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003">
                    <a:moveTo>
                      <a:pt x="1" y="0"/>
                    </a:moveTo>
                    <a:lnTo>
                      <a:pt x="0" y="1003"/>
                    </a:lnTo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Line 9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10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2" name="Oval 94"/>
            <p:cNvSpPr>
              <a:spLocks noChangeArrowheads="1"/>
            </p:cNvSpPr>
            <p:nvPr/>
          </p:nvSpPr>
          <p:spPr bwMode="auto">
            <a:xfrm>
              <a:off x="0" y="999"/>
              <a:ext cx="35" cy="3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" name="Group 95"/>
          <p:cNvGrpSpPr/>
          <p:nvPr/>
        </p:nvGrpSpPr>
        <p:grpSpPr bwMode="auto">
          <a:xfrm>
            <a:off x="3322666" y="5411780"/>
            <a:ext cx="4573587" cy="212725"/>
            <a:chOff x="0" y="0"/>
            <a:chExt cx="2881" cy="134"/>
          </a:xfrm>
        </p:grpSpPr>
        <p:sp>
          <p:nvSpPr>
            <p:cNvPr id="206" name="Line 96"/>
            <p:cNvSpPr>
              <a:spLocks noChangeShapeType="1"/>
            </p:cNvSpPr>
            <p:nvPr/>
          </p:nvSpPr>
          <p:spPr bwMode="auto">
            <a:xfrm>
              <a:off x="186" y="50"/>
              <a:ext cx="269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7" name="Group 97"/>
            <p:cNvGrpSpPr/>
            <p:nvPr/>
          </p:nvGrpSpPr>
          <p:grpSpPr bwMode="auto">
            <a:xfrm>
              <a:off x="0" y="0"/>
              <a:ext cx="156" cy="134"/>
              <a:chOff x="0" y="0"/>
              <a:chExt cx="156" cy="134"/>
            </a:xfrm>
          </p:grpSpPr>
          <p:sp>
            <p:nvSpPr>
              <p:cNvPr id="208" name="Rectangle 98"/>
              <p:cNvSpPr>
                <a:spLocks noChangeArrowheads="1"/>
              </p:cNvSpPr>
              <p:nvPr/>
            </p:nvSpPr>
            <p:spPr bwMode="auto">
              <a:xfrm>
                <a:off x="1" y="0"/>
                <a:ext cx="143" cy="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1400" b="1">
                    <a:latin typeface="Times New Roman" panose="02020603050405020304" pitchFamily="18" charset="0"/>
                  </a:rPr>
                  <a:t>CS</a:t>
                </a:r>
                <a:endParaRPr lang="zh-CN" altLang="zh-CN" sz="1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" name="Line 99"/>
              <p:cNvSpPr>
                <a:spLocks noChangeShapeType="1"/>
              </p:cNvSpPr>
              <p:nvPr/>
            </p:nvSpPr>
            <p:spPr bwMode="auto">
              <a:xfrm>
                <a:off x="0" y="16"/>
                <a:ext cx="1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0" name="Group 100"/>
          <p:cNvGrpSpPr/>
          <p:nvPr/>
        </p:nvGrpSpPr>
        <p:grpSpPr bwMode="auto">
          <a:xfrm>
            <a:off x="5602316" y="3640130"/>
            <a:ext cx="2509837" cy="1587"/>
            <a:chOff x="0" y="0"/>
            <a:chExt cx="1581" cy="1"/>
          </a:xfrm>
        </p:grpSpPr>
        <p:sp>
          <p:nvSpPr>
            <p:cNvPr id="211" name="Line 101"/>
            <p:cNvSpPr>
              <a:spLocks noChangeShapeType="1"/>
            </p:cNvSpPr>
            <p:nvPr/>
          </p:nvSpPr>
          <p:spPr bwMode="auto">
            <a:xfrm>
              <a:off x="1258" y="0"/>
              <a:ext cx="32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102"/>
            <p:cNvSpPr>
              <a:spLocks noChangeShapeType="1"/>
            </p:cNvSpPr>
            <p:nvPr/>
          </p:nvSpPr>
          <p:spPr bwMode="auto">
            <a:xfrm>
              <a:off x="0" y="0"/>
              <a:ext cx="30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3" name="Group 103"/>
          <p:cNvGrpSpPr/>
          <p:nvPr/>
        </p:nvGrpSpPr>
        <p:grpSpPr bwMode="auto">
          <a:xfrm>
            <a:off x="6057928" y="3627430"/>
            <a:ext cx="2055813" cy="2055812"/>
            <a:chOff x="0" y="0"/>
            <a:chExt cx="1295" cy="1295"/>
          </a:xfrm>
        </p:grpSpPr>
        <p:grpSp>
          <p:nvGrpSpPr>
            <p:cNvPr id="214" name="Group 104"/>
            <p:cNvGrpSpPr/>
            <p:nvPr/>
          </p:nvGrpSpPr>
          <p:grpSpPr bwMode="auto">
            <a:xfrm>
              <a:off x="13" y="0"/>
              <a:ext cx="1282" cy="1291"/>
              <a:chOff x="0" y="0"/>
              <a:chExt cx="1282" cy="1291"/>
            </a:xfrm>
          </p:grpSpPr>
          <p:sp>
            <p:nvSpPr>
              <p:cNvPr id="216" name="Line 105"/>
              <p:cNvSpPr>
                <a:spLocks noChangeShapeType="1"/>
              </p:cNvSpPr>
              <p:nvPr/>
            </p:nvSpPr>
            <p:spPr bwMode="auto">
              <a:xfrm>
                <a:off x="1275" y="0"/>
                <a:ext cx="7" cy="1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Line 106"/>
              <p:cNvSpPr>
                <a:spLocks noChangeShapeType="1"/>
              </p:cNvSpPr>
              <p:nvPr/>
            </p:nvSpPr>
            <p:spPr bwMode="auto">
              <a:xfrm>
                <a:off x="0" y="3"/>
                <a:ext cx="7" cy="127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" name="Oval 107"/>
            <p:cNvSpPr>
              <a:spLocks noChangeArrowheads="1"/>
            </p:cNvSpPr>
            <p:nvPr/>
          </p:nvSpPr>
          <p:spPr bwMode="auto">
            <a:xfrm>
              <a:off x="0" y="1262"/>
              <a:ext cx="32" cy="3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8" name="Group 108"/>
          <p:cNvGrpSpPr/>
          <p:nvPr/>
        </p:nvGrpSpPr>
        <p:grpSpPr bwMode="auto">
          <a:xfrm>
            <a:off x="3303616" y="5608630"/>
            <a:ext cx="4808537" cy="212725"/>
            <a:chOff x="0" y="0"/>
            <a:chExt cx="3029" cy="134"/>
          </a:xfrm>
        </p:grpSpPr>
        <p:sp>
          <p:nvSpPr>
            <p:cNvPr id="219" name="Line 109"/>
            <p:cNvSpPr>
              <a:spLocks noChangeShapeType="1"/>
            </p:cNvSpPr>
            <p:nvPr/>
          </p:nvSpPr>
          <p:spPr bwMode="auto">
            <a:xfrm>
              <a:off x="198" y="30"/>
              <a:ext cx="2831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0" name="Group 110"/>
            <p:cNvGrpSpPr/>
            <p:nvPr/>
          </p:nvGrpSpPr>
          <p:grpSpPr bwMode="auto">
            <a:xfrm>
              <a:off x="0" y="0"/>
              <a:ext cx="195" cy="134"/>
              <a:chOff x="0" y="0"/>
              <a:chExt cx="195" cy="134"/>
            </a:xfrm>
          </p:grpSpPr>
          <p:sp>
            <p:nvSpPr>
              <p:cNvPr id="221" name="Rectangle 111"/>
              <p:cNvSpPr>
                <a:spLocks noChangeArrowheads="1"/>
              </p:cNvSpPr>
              <p:nvPr/>
            </p:nvSpPr>
            <p:spPr bwMode="auto">
              <a:xfrm>
                <a:off x="4" y="0"/>
                <a:ext cx="187" cy="1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1400" b="1">
                    <a:latin typeface="Times New Roman" panose="02020603050405020304" pitchFamily="18" charset="0"/>
                  </a:rPr>
                  <a:t>WE</a:t>
                </a:r>
                <a:endParaRPr lang="zh-CN" altLang="zh-CN" sz="1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2" name="Freeform 112"/>
              <p:cNvSpPr/>
              <p:nvPr/>
            </p:nvSpPr>
            <p:spPr bwMode="auto">
              <a:xfrm>
                <a:off x="0" y="0"/>
                <a:ext cx="195" cy="3"/>
              </a:xfrm>
              <a:custGeom>
                <a:avLst/>
                <a:gdLst>
                  <a:gd name="T0" fmla="*/ 0 w 195"/>
                  <a:gd name="T1" fmla="*/ 3 h 3"/>
                  <a:gd name="T2" fmla="*/ 195 w 195"/>
                  <a:gd name="T3" fmla="*/ 0 h 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95" h="3">
                    <a:moveTo>
                      <a:pt x="0" y="3"/>
                    </a:moveTo>
                    <a:lnTo>
                      <a:pt x="195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3" name="Group 113"/>
          <p:cNvGrpSpPr/>
          <p:nvPr/>
        </p:nvGrpSpPr>
        <p:grpSpPr bwMode="auto">
          <a:xfrm>
            <a:off x="6659591" y="2441567"/>
            <a:ext cx="855662" cy="1039813"/>
            <a:chOff x="0" y="0"/>
            <a:chExt cx="539" cy="655"/>
          </a:xfrm>
        </p:grpSpPr>
        <p:grpSp>
          <p:nvGrpSpPr>
            <p:cNvPr id="224" name="Group 114"/>
            <p:cNvGrpSpPr/>
            <p:nvPr/>
          </p:nvGrpSpPr>
          <p:grpSpPr bwMode="auto">
            <a:xfrm>
              <a:off x="0" y="0"/>
              <a:ext cx="539" cy="655"/>
              <a:chOff x="0" y="0"/>
              <a:chExt cx="539" cy="655"/>
            </a:xfrm>
          </p:grpSpPr>
          <p:sp>
            <p:nvSpPr>
              <p:cNvPr id="229" name="Freeform 115"/>
              <p:cNvSpPr/>
              <p:nvPr/>
            </p:nvSpPr>
            <p:spPr bwMode="auto">
              <a:xfrm>
                <a:off x="538" y="385"/>
                <a:ext cx="1" cy="270"/>
              </a:xfrm>
              <a:custGeom>
                <a:avLst/>
                <a:gdLst>
                  <a:gd name="T0" fmla="*/ 1 w 1"/>
                  <a:gd name="T1" fmla="*/ 270 h 270"/>
                  <a:gd name="T2" fmla="*/ 0 w 1"/>
                  <a:gd name="T3" fmla="*/ 0 h 2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70">
                    <a:moveTo>
                      <a:pt x="1" y="27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tx1"/>
                </a:solidFill>
                <a:rou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" name="Freeform 116"/>
              <p:cNvSpPr/>
              <p:nvPr/>
            </p:nvSpPr>
            <p:spPr bwMode="auto">
              <a:xfrm>
                <a:off x="445" y="315"/>
                <a:ext cx="1" cy="340"/>
              </a:xfrm>
              <a:custGeom>
                <a:avLst/>
                <a:gdLst>
                  <a:gd name="T0" fmla="*/ 1 w 1"/>
                  <a:gd name="T1" fmla="*/ 340 h 340"/>
                  <a:gd name="T2" fmla="*/ 0 w 1"/>
                  <a:gd name="T3" fmla="*/ 0 h 34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340">
                    <a:moveTo>
                      <a:pt x="1" y="34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tx1"/>
                </a:solidFill>
                <a:rou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" name="Line 117"/>
              <p:cNvSpPr>
                <a:spLocks noChangeShapeType="1"/>
              </p:cNvSpPr>
              <p:nvPr/>
            </p:nvSpPr>
            <p:spPr bwMode="auto">
              <a:xfrm flipV="1">
                <a:off x="180" y="159"/>
                <a:ext cx="1" cy="4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" name="Line 118"/>
              <p:cNvSpPr>
                <a:spLocks noChangeShapeType="1"/>
              </p:cNvSpPr>
              <p:nvPr/>
            </p:nvSpPr>
            <p:spPr bwMode="auto">
              <a:xfrm flipV="1">
                <a:off x="90" y="88"/>
                <a:ext cx="1" cy="5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" name="Line 119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" cy="6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" name="Group 120"/>
            <p:cNvGrpSpPr/>
            <p:nvPr/>
          </p:nvGrpSpPr>
          <p:grpSpPr bwMode="auto">
            <a:xfrm>
              <a:off x="224" y="554"/>
              <a:ext cx="169" cy="23"/>
              <a:chOff x="0" y="0"/>
              <a:chExt cx="169" cy="23"/>
            </a:xfrm>
          </p:grpSpPr>
          <p:sp>
            <p:nvSpPr>
              <p:cNvPr id="226" name="Oval 121"/>
              <p:cNvSpPr>
                <a:spLocks noChangeArrowheads="1"/>
              </p:cNvSpPr>
              <p:nvPr/>
            </p:nvSpPr>
            <p:spPr bwMode="auto">
              <a:xfrm>
                <a:off x="147" y="0"/>
                <a:ext cx="22" cy="23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" name="Oval 1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" cy="23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" name="Oval 123"/>
              <p:cNvSpPr>
                <a:spLocks noChangeArrowheads="1"/>
              </p:cNvSpPr>
              <p:nvPr/>
            </p:nvSpPr>
            <p:spPr bwMode="auto">
              <a:xfrm>
                <a:off x="73" y="0"/>
                <a:ext cx="22" cy="23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34" name="Group 124"/>
          <p:cNvGrpSpPr/>
          <p:nvPr/>
        </p:nvGrpSpPr>
        <p:grpSpPr bwMode="auto">
          <a:xfrm>
            <a:off x="4668866" y="2432042"/>
            <a:ext cx="857250" cy="1039813"/>
            <a:chOff x="0" y="0"/>
            <a:chExt cx="540" cy="655"/>
          </a:xfrm>
        </p:grpSpPr>
        <p:grpSp>
          <p:nvGrpSpPr>
            <p:cNvPr id="235" name="Group 125"/>
            <p:cNvGrpSpPr/>
            <p:nvPr/>
          </p:nvGrpSpPr>
          <p:grpSpPr bwMode="auto">
            <a:xfrm>
              <a:off x="0" y="0"/>
              <a:ext cx="540" cy="655"/>
              <a:chOff x="0" y="0"/>
              <a:chExt cx="540" cy="655"/>
            </a:xfrm>
          </p:grpSpPr>
          <p:sp>
            <p:nvSpPr>
              <p:cNvPr id="240" name="Line 126"/>
              <p:cNvSpPr>
                <a:spLocks noChangeShapeType="1"/>
              </p:cNvSpPr>
              <p:nvPr/>
            </p:nvSpPr>
            <p:spPr bwMode="auto">
              <a:xfrm flipV="1">
                <a:off x="539" y="397"/>
                <a:ext cx="1" cy="2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" name="Line 127"/>
              <p:cNvSpPr>
                <a:spLocks noChangeShapeType="1"/>
              </p:cNvSpPr>
              <p:nvPr/>
            </p:nvSpPr>
            <p:spPr bwMode="auto">
              <a:xfrm flipV="1">
                <a:off x="446" y="319"/>
                <a:ext cx="1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2" name="Line 128"/>
              <p:cNvSpPr>
                <a:spLocks noChangeShapeType="1"/>
              </p:cNvSpPr>
              <p:nvPr/>
            </p:nvSpPr>
            <p:spPr bwMode="auto">
              <a:xfrm flipV="1">
                <a:off x="180" y="159"/>
                <a:ext cx="1" cy="4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3" name="Line 129"/>
              <p:cNvSpPr>
                <a:spLocks noChangeShapeType="1"/>
              </p:cNvSpPr>
              <p:nvPr/>
            </p:nvSpPr>
            <p:spPr bwMode="auto">
              <a:xfrm flipV="1">
                <a:off x="90" y="88"/>
                <a:ext cx="1" cy="5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" name="Line 130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" cy="6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" name="Group 131"/>
            <p:cNvGrpSpPr/>
            <p:nvPr/>
          </p:nvGrpSpPr>
          <p:grpSpPr bwMode="auto">
            <a:xfrm>
              <a:off x="227" y="560"/>
              <a:ext cx="169" cy="23"/>
              <a:chOff x="0" y="0"/>
              <a:chExt cx="169" cy="23"/>
            </a:xfrm>
          </p:grpSpPr>
          <p:sp>
            <p:nvSpPr>
              <p:cNvPr id="237" name="Oval 132"/>
              <p:cNvSpPr>
                <a:spLocks noChangeArrowheads="1"/>
              </p:cNvSpPr>
              <p:nvPr/>
            </p:nvSpPr>
            <p:spPr bwMode="auto">
              <a:xfrm>
                <a:off x="147" y="0"/>
                <a:ext cx="22" cy="23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" name="Oval 13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" cy="23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9" name="Oval 134"/>
              <p:cNvSpPr>
                <a:spLocks noChangeArrowheads="1"/>
              </p:cNvSpPr>
              <p:nvPr/>
            </p:nvSpPr>
            <p:spPr bwMode="auto">
              <a:xfrm>
                <a:off x="73" y="0"/>
                <a:ext cx="22" cy="23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45" name="矩形 244"/>
          <p:cNvSpPr/>
          <p:nvPr/>
        </p:nvSpPr>
        <p:spPr>
          <a:xfrm>
            <a:off x="397812" y="2000240"/>
            <a:ext cx="231666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 smtClean="0">
                <a:solidFill>
                  <a:srgbClr val="151B93"/>
                </a:solidFill>
                <a:latin typeface="华文宋体" pitchFamily="2" charset="-122"/>
                <a:ea typeface="华文宋体" pitchFamily="2" charset="-122"/>
              </a:rPr>
              <a:t>1M×4</a:t>
            </a:r>
            <a:r>
              <a:rPr kumimoji="1" lang="zh-CN" altLang="en-US" sz="2800" b="1" dirty="0" smtClean="0">
                <a:solidFill>
                  <a:srgbClr val="151B93"/>
                </a:solidFill>
                <a:latin typeface="华文宋体" pitchFamily="2" charset="-122"/>
                <a:ea typeface="华文宋体" pitchFamily="2" charset="-122"/>
              </a:rPr>
              <a:t>芯片：</a:t>
            </a:r>
            <a:endParaRPr kumimoji="1" lang="en-US" altLang="zh-CN" sz="2800" b="1" dirty="0" smtClean="0">
              <a:solidFill>
                <a:srgbClr val="151B93"/>
              </a:solidFill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20</a:t>
            </a:r>
            <a:r>
              <a:rPr kumimoji="1" lang="zh-CN" altLang="en-US" sz="2800" b="1" dirty="0" smtClean="0">
                <a:solidFill>
                  <a:srgbClr val="151B93"/>
                </a:solidFill>
                <a:latin typeface="华文宋体" pitchFamily="2" charset="-122"/>
                <a:ea typeface="华文宋体" pitchFamily="2" charset="-122"/>
              </a:rPr>
              <a:t>根地址线；</a:t>
            </a:r>
            <a:endParaRPr kumimoji="1" lang="en-US" altLang="zh-CN" sz="2800" b="1" dirty="0" smtClean="0">
              <a:solidFill>
                <a:srgbClr val="151B93"/>
              </a:solidFill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4</a:t>
            </a:r>
            <a:r>
              <a:rPr kumimoji="1" lang="zh-CN" altLang="en-US" sz="2800" b="1" dirty="0" smtClean="0">
                <a:solidFill>
                  <a:srgbClr val="151B93"/>
                </a:solidFill>
                <a:latin typeface="华文宋体" pitchFamily="2" charset="-122"/>
                <a:ea typeface="华文宋体" pitchFamily="2" charset="-122"/>
              </a:rPr>
              <a:t>根数据线</a:t>
            </a:r>
            <a:endParaRPr lang="zh-CN" altLang="en-US" sz="2800" dirty="0">
              <a:solidFill>
                <a:srgbClr val="151B93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357158" y="4326633"/>
            <a:ext cx="261642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 smtClean="0">
                <a:solidFill>
                  <a:srgbClr val="151B93"/>
                </a:solidFill>
                <a:latin typeface="华文宋体" pitchFamily="2" charset="-122"/>
                <a:ea typeface="华文宋体" pitchFamily="2" charset="-122"/>
              </a:rPr>
              <a:t>1M×8</a:t>
            </a:r>
            <a:r>
              <a:rPr kumimoji="1" lang="zh-CN" altLang="en-US" sz="2800" b="1" dirty="0" smtClean="0">
                <a:solidFill>
                  <a:srgbClr val="151B93"/>
                </a:solidFill>
                <a:latin typeface="华文宋体" pitchFamily="2" charset="-122"/>
                <a:ea typeface="华文宋体" pitchFamily="2" charset="-122"/>
              </a:rPr>
              <a:t>存储器：</a:t>
            </a:r>
            <a:endParaRPr kumimoji="1" lang="en-US" altLang="zh-CN" sz="2800" b="1" dirty="0" smtClean="0">
              <a:solidFill>
                <a:srgbClr val="151B93"/>
              </a:solidFill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20</a:t>
            </a:r>
            <a:r>
              <a:rPr kumimoji="1" lang="zh-CN" altLang="en-US" sz="2800" b="1" dirty="0" smtClean="0">
                <a:solidFill>
                  <a:srgbClr val="151B93"/>
                </a:solidFill>
                <a:latin typeface="华文宋体" pitchFamily="2" charset="-122"/>
                <a:ea typeface="华文宋体" pitchFamily="2" charset="-122"/>
              </a:rPr>
              <a:t>根地址线；</a:t>
            </a:r>
            <a:endParaRPr kumimoji="1" lang="en-US" altLang="zh-CN" sz="2800" b="1" dirty="0" smtClean="0">
              <a:solidFill>
                <a:srgbClr val="151B93"/>
              </a:solidFill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8</a:t>
            </a:r>
            <a:r>
              <a:rPr kumimoji="1" lang="zh-CN" altLang="en-US" sz="2800" b="1" dirty="0" smtClean="0">
                <a:solidFill>
                  <a:srgbClr val="151B93"/>
                </a:solidFill>
                <a:latin typeface="华文宋体" pitchFamily="2" charset="-122"/>
                <a:ea typeface="华文宋体" pitchFamily="2" charset="-122"/>
              </a:rPr>
              <a:t>根数据线</a:t>
            </a:r>
            <a:endParaRPr lang="zh-CN" altLang="en-US" sz="2800" dirty="0">
              <a:solidFill>
                <a:srgbClr val="151B93"/>
              </a:solidFill>
            </a:endParaRPr>
          </a:p>
        </p:txBody>
      </p:sp>
      <p:sp>
        <p:nvSpPr>
          <p:cNvPr id="247" name="Rectangle 57"/>
          <p:cNvSpPr>
            <a:spLocks noChangeArrowheads="1"/>
          </p:cNvSpPr>
          <p:nvPr/>
        </p:nvSpPr>
        <p:spPr bwMode="auto">
          <a:xfrm>
            <a:off x="4857752" y="72175"/>
            <a:ext cx="2948243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.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存储芯片连接</a:t>
            </a:r>
            <a:endParaRPr lang="zh-CN" altLang="zh-CN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5" grpId="0"/>
      <p:bldP spid="2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971519" y="3370263"/>
            <a:ext cx="7267575" cy="1974850"/>
            <a:chOff x="0" y="0"/>
            <a:chExt cx="4578" cy="1244"/>
          </a:xfrm>
          <a:solidFill>
            <a:schemeClr val="accent1"/>
          </a:solidFill>
        </p:grpSpPr>
        <p:grpSp>
          <p:nvGrpSpPr>
            <p:cNvPr id="3" name="Group 3"/>
            <p:cNvGrpSpPr/>
            <p:nvPr/>
          </p:nvGrpSpPr>
          <p:grpSpPr bwMode="auto">
            <a:xfrm>
              <a:off x="3312" y="7"/>
              <a:ext cx="1266" cy="1237"/>
              <a:chOff x="0" y="0"/>
              <a:chExt cx="1266" cy="1237"/>
            </a:xfrm>
            <a:grpFill/>
          </p:grpSpPr>
          <p:sp>
            <p:nvSpPr>
              <p:cNvPr id="34" name="Line 4"/>
              <p:cNvSpPr>
                <a:spLocks noChangeShapeType="1"/>
              </p:cNvSpPr>
              <p:nvPr/>
            </p:nvSpPr>
            <p:spPr bwMode="auto">
              <a:xfrm flipH="1">
                <a:off x="28" y="0"/>
                <a:ext cx="1238" cy="1237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Line 5"/>
              <p:cNvSpPr>
                <a:spLocks noChangeShapeType="1"/>
              </p:cNvSpPr>
              <p:nvPr/>
            </p:nvSpPr>
            <p:spPr bwMode="auto">
              <a:xfrm>
                <a:off x="0" y="1045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6"/>
              <p:cNvSpPr>
                <a:spLocks noChangeShapeType="1"/>
              </p:cNvSpPr>
              <p:nvPr/>
            </p:nvSpPr>
            <p:spPr bwMode="auto">
              <a:xfrm>
                <a:off x="1015" y="44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Line 7"/>
              <p:cNvSpPr>
                <a:spLocks noChangeShapeType="1"/>
              </p:cNvSpPr>
              <p:nvPr/>
            </p:nvSpPr>
            <p:spPr bwMode="auto">
              <a:xfrm>
                <a:off x="853" y="187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>
                <a:off x="733" y="330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>
                <a:off x="589" y="473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" name="Line 10"/>
              <p:cNvSpPr>
                <a:spLocks noChangeShapeType="1"/>
              </p:cNvSpPr>
              <p:nvPr/>
            </p:nvSpPr>
            <p:spPr bwMode="auto">
              <a:xfrm>
                <a:off x="445" y="616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Line 11"/>
              <p:cNvSpPr>
                <a:spLocks noChangeShapeType="1"/>
              </p:cNvSpPr>
              <p:nvPr/>
            </p:nvSpPr>
            <p:spPr bwMode="auto">
              <a:xfrm>
                <a:off x="289" y="759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" name="Line 12"/>
              <p:cNvSpPr>
                <a:spLocks noChangeShapeType="1"/>
              </p:cNvSpPr>
              <p:nvPr/>
            </p:nvSpPr>
            <p:spPr bwMode="auto">
              <a:xfrm>
                <a:off x="145" y="902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" name="Group 13"/>
            <p:cNvGrpSpPr/>
            <p:nvPr/>
          </p:nvGrpSpPr>
          <p:grpSpPr bwMode="auto">
            <a:xfrm>
              <a:off x="2208" y="0"/>
              <a:ext cx="1266" cy="1237"/>
              <a:chOff x="0" y="0"/>
              <a:chExt cx="1266" cy="1237"/>
            </a:xfrm>
            <a:grpFill/>
          </p:grpSpPr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 flipH="1">
                <a:off x="28" y="0"/>
                <a:ext cx="1238" cy="1237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0" y="1045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>
                <a:off x="1015" y="44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17"/>
              <p:cNvSpPr>
                <a:spLocks noChangeShapeType="1"/>
              </p:cNvSpPr>
              <p:nvPr/>
            </p:nvSpPr>
            <p:spPr bwMode="auto">
              <a:xfrm>
                <a:off x="853" y="187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>
                <a:off x="733" y="330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19"/>
              <p:cNvSpPr>
                <a:spLocks noChangeShapeType="1"/>
              </p:cNvSpPr>
              <p:nvPr/>
            </p:nvSpPr>
            <p:spPr bwMode="auto">
              <a:xfrm>
                <a:off x="589" y="473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Line 20"/>
              <p:cNvSpPr>
                <a:spLocks noChangeShapeType="1"/>
              </p:cNvSpPr>
              <p:nvPr/>
            </p:nvSpPr>
            <p:spPr bwMode="auto">
              <a:xfrm>
                <a:off x="445" y="616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Line 21"/>
              <p:cNvSpPr>
                <a:spLocks noChangeShapeType="1"/>
              </p:cNvSpPr>
              <p:nvPr/>
            </p:nvSpPr>
            <p:spPr bwMode="auto">
              <a:xfrm>
                <a:off x="289" y="759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Line 22"/>
              <p:cNvSpPr>
                <a:spLocks noChangeShapeType="1"/>
              </p:cNvSpPr>
              <p:nvPr/>
            </p:nvSpPr>
            <p:spPr bwMode="auto">
              <a:xfrm>
                <a:off x="145" y="902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" name="Group 23"/>
            <p:cNvGrpSpPr/>
            <p:nvPr/>
          </p:nvGrpSpPr>
          <p:grpSpPr bwMode="auto">
            <a:xfrm>
              <a:off x="1122" y="0"/>
              <a:ext cx="1266" cy="1237"/>
              <a:chOff x="0" y="0"/>
              <a:chExt cx="1266" cy="1237"/>
            </a:xfrm>
            <a:grpFill/>
          </p:grpSpPr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 flipH="1">
                <a:off x="28" y="0"/>
                <a:ext cx="1238" cy="1237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Line 25"/>
              <p:cNvSpPr>
                <a:spLocks noChangeShapeType="1"/>
              </p:cNvSpPr>
              <p:nvPr/>
            </p:nvSpPr>
            <p:spPr bwMode="auto">
              <a:xfrm>
                <a:off x="0" y="1045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Line 26"/>
              <p:cNvSpPr>
                <a:spLocks noChangeShapeType="1"/>
              </p:cNvSpPr>
              <p:nvPr/>
            </p:nvSpPr>
            <p:spPr bwMode="auto">
              <a:xfrm>
                <a:off x="1015" y="44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Line 27"/>
              <p:cNvSpPr>
                <a:spLocks noChangeShapeType="1"/>
              </p:cNvSpPr>
              <p:nvPr/>
            </p:nvSpPr>
            <p:spPr bwMode="auto">
              <a:xfrm>
                <a:off x="853" y="187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Line 28"/>
              <p:cNvSpPr>
                <a:spLocks noChangeShapeType="1"/>
              </p:cNvSpPr>
              <p:nvPr/>
            </p:nvSpPr>
            <p:spPr bwMode="auto">
              <a:xfrm>
                <a:off x="733" y="330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29"/>
              <p:cNvSpPr>
                <a:spLocks noChangeShapeType="1"/>
              </p:cNvSpPr>
              <p:nvPr/>
            </p:nvSpPr>
            <p:spPr bwMode="auto">
              <a:xfrm>
                <a:off x="589" y="473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30"/>
              <p:cNvSpPr>
                <a:spLocks noChangeShapeType="1"/>
              </p:cNvSpPr>
              <p:nvPr/>
            </p:nvSpPr>
            <p:spPr bwMode="auto">
              <a:xfrm>
                <a:off x="445" y="616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31"/>
              <p:cNvSpPr>
                <a:spLocks noChangeShapeType="1"/>
              </p:cNvSpPr>
              <p:nvPr/>
            </p:nvSpPr>
            <p:spPr bwMode="auto">
              <a:xfrm>
                <a:off x="289" y="759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32"/>
              <p:cNvSpPr>
                <a:spLocks noChangeShapeType="1"/>
              </p:cNvSpPr>
              <p:nvPr/>
            </p:nvSpPr>
            <p:spPr bwMode="auto">
              <a:xfrm>
                <a:off x="145" y="902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" name="Group 33"/>
            <p:cNvGrpSpPr/>
            <p:nvPr/>
          </p:nvGrpSpPr>
          <p:grpSpPr bwMode="auto">
            <a:xfrm>
              <a:off x="0" y="0"/>
              <a:ext cx="1266" cy="1237"/>
              <a:chOff x="0" y="0"/>
              <a:chExt cx="1266" cy="1237"/>
            </a:xfrm>
            <a:grpFill/>
          </p:grpSpPr>
          <p:sp>
            <p:nvSpPr>
              <p:cNvPr id="7" name="Line 34"/>
              <p:cNvSpPr>
                <a:spLocks noChangeShapeType="1"/>
              </p:cNvSpPr>
              <p:nvPr/>
            </p:nvSpPr>
            <p:spPr bwMode="auto">
              <a:xfrm flipH="1">
                <a:off x="28" y="0"/>
                <a:ext cx="1238" cy="1237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" name="Line 35"/>
              <p:cNvSpPr>
                <a:spLocks noChangeShapeType="1"/>
              </p:cNvSpPr>
              <p:nvPr/>
            </p:nvSpPr>
            <p:spPr bwMode="auto">
              <a:xfrm>
                <a:off x="0" y="1045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" name="Line 36"/>
              <p:cNvSpPr>
                <a:spLocks noChangeShapeType="1"/>
              </p:cNvSpPr>
              <p:nvPr/>
            </p:nvSpPr>
            <p:spPr bwMode="auto">
              <a:xfrm>
                <a:off x="1015" y="44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37"/>
              <p:cNvSpPr>
                <a:spLocks noChangeShapeType="1"/>
              </p:cNvSpPr>
              <p:nvPr/>
            </p:nvSpPr>
            <p:spPr bwMode="auto">
              <a:xfrm>
                <a:off x="853" y="187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38"/>
              <p:cNvSpPr>
                <a:spLocks noChangeShapeType="1"/>
              </p:cNvSpPr>
              <p:nvPr/>
            </p:nvSpPr>
            <p:spPr bwMode="auto">
              <a:xfrm>
                <a:off x="733" y="330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39"/>
              <p:cNvSpPr>
                <a:spLocks noChangeShapeType="1"/>
              </p:cNvSpPr>
              <p:nvPr/>
            </p:nvSpPr>
            <p:spPr bwMode="auto">
              <a:xfrm>
                <a:off x="589" y="473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" name="Line 40"/>
              <p:cNvSpPr>
                <a:spLocks noChangeShapeType="1"/>
              </p:cNvSpPr>
              <p:nvPr/>
            </p:nvSpPr>
            <p:spPr bwMode="auto">
              <a:xfrm>
                <a:off x="445" y="616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41"/>
              <p:cNvSpPr>
                <a:spLocks noChangeShapeType="1"/>
              </p:cNvSpPr>
              <p:nvPr/>
            </p:nvSpPr>
            <p:spPr bwMode="auto">
              <a:xfrm>
                <a:off x="289" y="759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42"/>
              <p:cNvSpPr>
                <a:spLocks noChangeShapeType="1"/>
              </p:cNvSpPr>
              <p:nvPr/>
            </p:nvSpPr>
            <p:spPr bwMode="auto">
              <a:xfrm>
                <a:off x="145" y="902"/>
                <a:ext cx="184" cy="0"/>
              </a:xfrm>
              <a:prstGeom prst="line">
                <a:avLst/>
              </a:prstGeom>
              <a:grpFill/>
              <a:ln w="25400">
                <a:solidFill>
                  <a:srgbClr val="151B93"/>
                </a:solidFill>
                <a:rou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142844" y="1311275"/>
            <a:ext cx="8613806" cy="492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sz="2600" b="1" dirty="0" smtClean="0">
                <a:latin typeface="Times New Roman" panose="02020603050405020304" pitchFamily="18" charset="0"/>
              </a:rPr>
              <a:t>用 </a:t>
            </a:r>
            <a:r>
              <a:rPr lang="zh-CN" altLang="zh-CN" sz="2600" b="1" dirty="0">
                <a:latin typeface="Times New Roman" panose="02020603050405020304" pitchFamily="18" charset="0"/>
              </a:rPr>
              <a:t>16K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zh-CN" sz="2600" b="1" dirty="0">
                <a:latin typeface="Times New Roman" panose="02020603050405020304" pitchFamily="18" charset="0"/>
              </a:rPr>
              <a:t> 1</a:t>
            </a:r>
            <a:r>
              <a:rPr lang="zh-CN" sz="2600" b="1" dirty="0">
                <a:latin typeface="Times New Roman" panose="02020603050405020304" pitchFamily="18" charset="0"/>
              </a:rPr>
              <a:t>位 的存储芯片组成 </a:t>
            </a:r>
            <a:r>
              <a:rPr lang="zh-CN" altLang="zh-CN" sz="2600" b="1" dirty="0">
                <a:latin typeface="Times New Roman" panose="02020603050405020304" pitchFamily="18" charset="0"/>
              </a:rPr>
              <a:t>64K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zh-CN" sz="2600" b="1" dirty="0">
                <a:latin typeface="Times New Roman" panose="02020603050405020304" pitchFamily="18" charset="0"/>
              </a:rPr>
              <a:t> 8</a:t>
            </a:r>
            <a:r>
              <a:rPr lang="zh-CN" sz="2600" b="1" dirty="0">
                <a:latin typeface="Times New Roman" panose="02020603050405020304" pitchFamily="18" charset="0"/>
              </a:rPr>
              <a:t>位 的存储器</a:t>
            </a:r>
            <a:endParaRPr lang="zh-CN" sz="2600" b="1" dirty="0">
              <a:latin typeface="Times New Roman" panose="02020603050405020304" pitchFamily="18" charset="0"/>
            </a:endParaRPr>
          </a:p>
        </p:txBody>
      </p:sp>
      <p:sp>
        <p:nvSpPr>
          <p:cNvPr id="44" name="Rectangle 45"/>
          <p:cNvSpPr>
            <a:spLocks noChangeArrowheads="1"/>
          </p:cNvSpPr>
          <p:nvPr/>
        </p:nvSpPr>
        <p:spPr bwMode="auto">
          <a:xfrm>
            <a:off x="1876394" y="2990850"/>
            <a:ext cx="838200" cy="4953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151B93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46"/>
          <p:cNvSpPr>
            <a:spLocks noChangeArrowheads="1"/>
          </p:cNvSpPr>
          <p:nvPr/>
        </p:nvSpPr>
        <p:spPr bwMode="auto">
          <a:xfrm>
            <a:off x="1647794" y="3222625"/>
            <a:ext cx="838200" cy="4953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151B93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1409650" y="3429000"/>
            <a:ext cx="838200" cy="4953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151B93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48"/>
          <p:cNvSpPr>
            <a:spLocks noChangeArrowheads="1"/>
          </p:cNvSpPr>
          <p:nvPr/>
        </p:nvSpPr>
        <p:spPr bwMode="auto">
          <a:xfrm>
            <a:off x="1190594" y="3686175"/>
            <a:ext cx="838200" cy="4953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151B93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49"/>
          <p:cNvSpPr>
            <a:spLocks noChangeArrowheads="1"/>
          </p:cNvSpPr>
          <p:nvPr/>
        </p:nvSpPr>
        <p:spPr bwMode="auto">
          <a:xfrm>
            <a:off x="961994" y="3916363"/>
            <a:ext cx="838200" cy="4953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151B93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50"/>
          <p:cNvSpPr>
            <a:spLocks noChangeArrowheads="1"/>
          </p:cNvSpPr>
          <p:nvPr/>
        </p:nvSpPr>
        <p:spPr bwMode="auto">
          <a:xfrm>
            <a:off x="714344" y="4148138"/>
            <a:ext cx="838200" cy="4953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151B93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466694" y="4379913"/>
            <a:ext cx="838200" cy="4953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151B93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1" name="Rectangle 52"/>
          <p:cNvSpPr>
            <a:spLocks noChangeArrowheads="1"/>
          </p:cNvSpPr>
          <p:nvPr/>
        </p:nvSpPr>
        <p:spPr bwMode="auto">
          <a:xfrm>
            <a:off x="238094" y="4610100"/>
            <a:ext cx="838200" cy="4953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151B93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52" name="Group 53"/>
          <p:cNvGrpSpPr/>
          <p:nvPr/>
        </p:nvGrpSpPr>
        <p:grpSpPr bwMode="auto">
          <a:xfrm>
            <a:off x="1914494" y="3009900"/>
            <a:ext cx="2476500" cy="2114550"/>
            <a:chOff x="0" y="0"/>
            <a:chExt cx="1560" cy="1332"/>
          </a:xfrm>
          <a:solidFill>
            <a:schemeClr val="accent1"/>
          </a:solidFill>
        </p:grpSpPr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1032" y="0"/>
              <a:ext cx="528" cy="312"/>
            </a:xfrm>
            <a:prstGeom prst="rect">
              <a:avLst/>
            </a:prstGeom>
            <a:grpFill/>
            <a:ln w="25400">
              <a:solidFill>
                <a:srgbClr val="151B9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888" y="146"/>
              <a:ext cx="528" cy="312"/>
            </a:xfrm>
            <a:prstGeom prst="rect">
              <a:avLst/>
            </a:prstGeom>
            <a:grpFill/>
            <a:ln w="25400">
              <a:solidFill>
                <a:srgbClr val="151B9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744" y="292"/>
              <a:ext cx="528" cy="312"/>
            </a:xfrm>
            <a:prstGeom prst="rect">
              <a:avLst/>
            </a:prstGeom>
            <a:grpFill/>
            <a:ln w="25400">
              <a:solidFill>
                <a:srgbClr val="151B9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600" y="438"/>
              <a:ext cx="528" cy="312"/>
            </a:xfrm>
            <a:prstGeom prst="rect">
              <a:avLst/>
            </a:prstGeom>
            <a:grpFill/>
            <a:ln w="25400">
              <a:solidFill>
                <a:srgbClr val="151B9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456" y="583"/>
              <a:ext cx="528" cy="312"/>
            </a:xfrm>
            <a:prstGeom prst="rect">
              <a:avLst/>
            </a:prstGeom>
            <a:grpFill/>
            <a:ln w="25400">
              <a:solidFill>
                <a:srgbClr val="151B9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300" y="729"/>
              <a:ext cx="528" cy="312"/>
            </a:xfrm>
            <a:prstGeom prst="rect">
              <a:avLst/>
            </a:prstGeom>
            <a:grpFill/>
            <a:ln w="25400">
              <a:solidFill>
                <a:srgbClr val="151B9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144" y="875"/>
              <a:ext cx="528" cy="312"/>
            </a:xfrm>
            <a:prstGeom prst="rect">
              <a:avLst/>
            </a:prstGeom>
            <a:grpFill/>
            <a:ln w="25400">
              <a:solidFill>
                <a:srgbClr val="151B93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0" y="1020"/>
              <a:ext cx="528" cy="312"/>
            </a:xfrm>
            <a:prstGeom prst="rect">
              <a:avLst/>
            </a:prstGeom>
            <a:grpFill/>
            <a:ln w="25400">
              <a:solidFill>
                <a:srgbClr val="151B93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1" name="Group 62"/>
          <p:cNvGrpSpPr/>
          <p:nvPr/>
        </p:nvGrpSpPr>
        <p:grpSpPr bwMode="auto">
          <a:xfrm>
            <a:off x="3714719" y="3009900"/>
            <a:ext cx="2476500" cy="2114550"/>
            <a:chOff x="0" y="0"/>
            <a:chExt cx="1560" cy="1332"/>
          </a:xfrm>
          <a:solidFill>
            <a:schemeClr val="accent1"/>
          </a:solidFill>
        </p:grpSpPr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1032" y="0"/>
              <a:ext cx="528" cy="312"/>
            </a:xfrm>
            <a:prstGeom prst="rect">
              <a:avLst/>
            </a:prstGeom>
            <a:grpFill/>
            <a:ln w="25400">
              <a:solidFill>
                <a:srgbClr val="151B9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888" y="146"/>
              <a:ext cx="528" cy="312"/>
            </a:xfrm>
            <a:prstGeom prst="rect">
              <a:avLst/>
            </a:prstGeom>
            <a:grpFill/>
            <a:ln w="25400">
              <a:solidFill>
                <a:srgbClr val="151B9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744" y="292"/>
              <a:ext cx="528" cy="312"/>
            </a:xfrm>
            <a:prstGeom prst="rect">
              <a:avLst/>
            </a:prstGeom>
            <a:grpFill/>
            <a:ln w="25400">
              <a:solidFill>
                <a:srgbClr val="151B9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600" y="438"/>
              <a:ext cx="528" cy="312"/>
            </a:xfrm>
            <a:prstGeom prst="rect">
              <a:avLst/>
            </a:prstGeom>
            <a:grpFill/>
            <a:ln w="25400">
              <a:solidFill>
                <a:srgbClr val="151B9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456" y="583"/>
              <a:ext cx="528" cy="312"/>
            </a:xfrm>
            <a:prstGeom prst="rect">
              <a:avLst/>
            </a:prstGeom>
            <a:grpFill/>
            <a:ln w="25400">
              <a:solidFill>
                <a:srgbClr val="151B9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300" y="729"/>
              <a:ext cx="528" cy="312"/>
            </a:xfrm>
            <a:prstGeom prst="rect">
              <a:avLst/>
            </a:prstGeom>
            <a:grpFill/>
            <a:ln w="25400">
              <a:solidFill>
                <a:srgbClr val="151B9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144" y="875"/>
              <a:ext cx="528" cy="312"/>
            </a:xfrm>
            <a:prstGeom prst="rect">
              <a:avLst/>
            </a:prstGeom>
            <a:grpFill/>
            <a:ln w="25400">
              <a:solidFill>
                <a:srgbClr val="151B93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0" y="1020"/>
              <a:ext cx="528" cy="312"/>
            </a:xfrm>
            <a:prstGeom prst="rect">
              <a:avLst/>
            </a:prstGeom>
            <a:grpFill/>
            <a:ln w="25400">
              <a:solidFill>
                <a:srgbClr val="151B93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0" name="Group 71"/>
          <p:cNvGrpSpPr/>
          <p:nvPr/>
        </p:nvGrpSpPr>
        <p:grpSpPr bwMode="auto">
          <a:xfrm>
            <a:off x="5397469" y="3048000"/>
            <a:ext cx="2476500" cy="2114550"/>
            <a:chOff x="0" y="0"/>
            <a:chExt cx="1560" cy="1332"/>
          </a:xfrm>
          <a:solidFill>
            <a:schemeClr val="accent1"/>
          </a:solidFill>
        </p:grpSpPr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1032" y="0"/>
              <a:ext cx="528" cy="312"/>
            </a:xfrm>
            <a:prstGeom prst="rect">
              <a:avLst/>
            </a:prstGeom>
            <a:grpFill/>
            <a:ln w="25400">
              <a:solidFill>
                <a:srgbClr val="151B9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888" y="146"/>
              <a:ext cx="528" cy="312"/>
            </a:xfrm>
            <a:prstGeom prst="rect">
              <a:avLst/>
            </a:prstGeom>
            <a:grpFill/>
            <a:ln w="25400">
              <a:solidFill>
                <a:srgbClr val="151B9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744" y="292"/>
              <a:ext cx="528" cy="312"/>
            </a:xfrm>
            <a:prstGeom prst="rect">
              <a:avLst/>
            </a:prstGeom>
            <a:grpFill/>
            <a:ln w="25400">
              <a:solidFill>
                <a:srgbClr val="151B9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600" y="438"/>
              <a:ext cx="528" cy="312"/>
            </a:xfrm>
            <a:prstGeom prst="rect">
              <a:avLst/>
            </a:prstGeom>
            <a:grpFill/>
            <a:ln w="25400">
              <a:solidFill>
                <a:srgbClr val="151B9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456" y="583"/>
              <a:ext cx="528" cy="312"/>
            </a:xfrm>
            <a:prstGeom prst="rect">
              <a:avLst/>
            </a:prstGeom>
            <a:grpFill/>
            <a:ln w="25400">
              <a:solidFill>
                <a:srgbClr val="151B9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300" y="729"/>
              <a:ext cx="528" cy="312"/>
            </a:xfrm>
            <a:prstGeom prst="rect">
              <a:avLst/>
            </a:prstGeom>
            <a:grpFill/>
            <a:ln w="25400">
              <a:solidFill>
                <a:srgbClr val="151B93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144" y="875"/>
              <a:ext cx="528" cy="312"/>
            </a:xfrm>
            <a:prstGeom prst="rect">
              <a:avLst/>
            </a:prstGeom>
            <a:grpFill/>
            <a:ln w="25400">
              <a:solidFill>
                <a:srgbClr val="151B93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0" y="1020"/>
              <a:ext cx="528" cy="312"/>
            </a:xfrm>
            <a:prstGeom prst="rect">
              <a:avLst/>
            </a:prstGeom>
            <a:grpFill/>
            <a:ln w="25400">
              <a:solidFill>
                <a:srgbClr val="151B93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0" name="Group 81"/>
          <p:cNvGrpSpPr/>
          <p:nvPr/>
        </p:nvGrpSpPr>
        <p:grpSpPr bwMode="auto">
          <a:xfrm>
            <a:off x="6229319" y="3381375"/>
            <a:ext cx="2009775" cy="1963738"/>
            <a:chOff x="0" y="0"/>
            <a:chExt cx="1266" cy="1237"/>
          </a:xfrm>
          <a:solidFill>
            <a:schemeClr val="accent1"/>
          </a:solidFill>
        </p:grpSpPr>
        <p:sp>
          <p:nvSpPr>
            <p:cNvPr id="81" name="Line 82"/>
            <p:cNvSpPr>
              <a:spLocks noChangeShapeType="1"/>
            </p:cNvSpPr>
            <p:nvPr/>
          </p:nvSpPr>
          <p:spPr bwMode="auto">
            <a:xfrm flipH="1">
              <a:off x="28" y="0"/>
              <a:ext cx="1238" cy="1237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83"/>
            <p:cNvSpPr>
              <a:spLocks noChangeShapeType="1"/>
            </p:cNvSpPr>
            <p:nvPr/>
          </p:nvSpPr>
          <p:spPr bwMode="auto">
            <a:xfrm>
              <a:off x="0" y="1045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84"/>
            <p:cNvSpPr>
              <a:spLocks noChangeShapeType="1"/>
            </p:cNvSpPr>
            <p:nvPr/>
          </p:nvSpPr>
          <p:spPr bwMode="auto">
            <a:xfrm>
              <a:off x="1015" y="44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85"/>
            <p:cNvSpPr>
              <a:spLocks noChangeShapeType="1"/>
            </p:cNvSpPr>
            <p:nvPr/>
          </p:nvSpPr>
          <p:spPr bwMode="auto">
            <a:xfrm>
              <a:off x="853" y="187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86"/>
            <p:cNvSpPr>
              <a:spLocks noChangeShapeType="1"/>
            </p:cNvSpPr>
            <p:nvPr/>
          </p:nvSpPr>
          <p:spPr bwMode="auto">
            <a:xfrm>
              <a:off x="733" y="330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87"/>
            <p:cNvSpPr>
              <a:spLocks noChangeShapeType="1"/>
            </p:cNvSpPr>
            <p:nvPr/>
          </p:nvSpPr>
          <p:spPr bwMode="auto">
            <a:xfrm>
              <a:off x="589" y="473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Line 88"/>
            <p:cNvSpPr>
              <a:spLocks noChangeShapeType="1"/>
            </p:cNvSpPr>
            <p:nvPr/>
          </p:nvSpPr>
          <p:spPr bwMode="auto">
            <a:xfrm>
              <a:off x="445" y="616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Line 89"/>
            <p:cNvSpPr>
              <a:spLocks noChangeShapeType="1"/>
            </p:cNvSpPr>
            <p:nvPr/>
          </p:nvSpPr>
          <p:spPr bwMode="auto">
            <a:xfrm>
              <a:off x="289" y="759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Line 90"/>
            <p:cNvSpPr>
              <a:spLocks noChangeShapeType="1"/>
            </p:cNvSpPr>
            <p:nvPr/>
          </p:nvSpPr>
          <p:spPr bwMode="auto">
            <a:xfrm>
              <a:off x="145" y="902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0" name="Group 91"/>
          <p:cNvGrpSpPr/>
          <p:nvPr/>
        </p:nvGrpSpPr>
        <p:grpSpPr bwMode="auto">
          <a:xfrm>
            <a:off x="6229319" y="3381375"/>
            <a:ext cx="2009775" cy="1963738"/>
            <a:chOff x="0" y="0"/>
            <a:chExt cx="1266" cy="1237"/>
          </a:xfrm>
          <a:solidFill>
            <a:schemeClr val="accent1"/>
          </a:solidFill>
        </p:grpSpPr>
        <p:sp>
          <p:nvSpPr>
            <p:cNvPr id="91" name="Line 92"/>
            <p:cNvSpPr>
              <a:spLocks noChangeShapeType="1"/>
            </p:cNvSpPr>
            <p:nvPr/>
          </p:nvSpPr>
          <p:spPr bwMode="auto">
            <a:xfrm flipH="1">
              <a:off x="28" y="0"/>
              <a:ext cx="1238" cy="1237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Line 93"/>
            <p:cNvSpPr>
              <a:spLocks noChangeShapeType="1"/>
            </p:cNvSpPr>
            <p:nvPr/>
          </p:nvSpPr>
          <p:spPr bwMode="auto">
            <a:xfrm>
              <a:off x="0" y="1045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" name="Line 94"/>
            <p:cNvSpPr>
              <a:spLocks noChangeShapeType="1"/>
            </p:cNvSpPr>
            <p:nvPr/>
          </p:nvSpPr>
          <p:spPr bwMode="auto">
            <a:xfrm>
              <a:off x="1015" y="44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Line 95"/>
            <p:cNvSpPr>
              <a:spLocks noChangeShapeType="1"/>
            </p:cNvSpPr>
            <p:nvPr/>
          </p:nvSpPr>
          <p:spPr bwMode="auto">
            <a:xfrm>
              <a:off x="853" y="187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" name="Line 96"/>
            <p:cNvSpPr>
              <a:spLocks noChangeShapeType="1"/>
            </p:cNvSpPr>
            <p:nvPr/>
          </p:nvSpPr>
          <p:spPr bwMode="auto">
            <a:xfrm>
              <a:off x="733" y="330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Line 97"/>
            <p:cNvSpPr>
              <a:spLocks noChangeShapeType="1"/>
            </p:cNvSpPr>
            <p:nvPr/>
          </p:nvSpPr>
          <p:spPr bwMode="auto">
            <a:xfrm>
              <a:off x="589" y="473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" name="Line 98"/>
            <p:cNvSpPr>
              <a:spLocks noChangeShapeType="1"/>
            </p:cNvSpPr>
            <p:nvPr/>
          </p:nvSpPr>
          <p:spPr bwMode="auto">
            <a:xfrm>
              <a:off x="445" y="616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" name="Line 99"/>
            <p:cNvSpPr>
              <a:spLocks noChangeShapeType="1"/>
            </p:cNvSpPr>
            <p:nvPr/>
          </p:nvSpPr>
          <p:spPr bwMode="auto">
            <a:xfrm>
              <a:off x="289" y="759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" name="Line 100"/>
            <p:cNvSpPr>
              <a:spLocks noChangeShapeType="1"/>
            </p:cNvSpPr>
            <p:nvPr/>
          </p:nvSpPr>
          <p:spPr bwMode="auto">
            <a:xfrm>
              <a:off x="145" y="902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0" name="Group 101"/>
          <p:cNvGrpSpPr/>
          <p:nvPr/>
        </p:nvGrpSpPr>
        <p:grpSpPr bwMode="auto">
          <a:xfrm>
            <a:off x="6229319" y="3381375"/>
            <a:ext cx="2009775" cy="1963738"/>
            <a:chOff x="0" y="0"/>
            <a:chExt cx="1266" cy="1237"/>
          </a:xfrm>
          <a:solidFill>
            <a:schemeClr val="accent1"/>
          </a:solidFill>
        </p:grpSpPr>
        <p:sp>
          <p:nvSpPr>
            <p:cNvPr id="101" name="Line 102"/>
            <p:cNvSpPr>
              <a:spLocks noChangeShapeType="1"/>
            </p:cNvSpPr>
            <p:nvPr/>
          </p:nvSpPr>
          <p:spPr bwMode="auto">
            <a:xfrm flipH="1">
              <a:off x="28" y="0"/>
              <a:ext cx="1238" cy="1237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" name="Line 103"/>
            <p:cNvSpPr>
              <a:spLocks noChangeShapeType="1"/>
            </p:cNvSpPr>
            <p:nvPr/>
          </p:nvSpPr>
          <p:spPr bwMode="auto">
            <a:xfrm>
              <a:off x="0" y="1045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" name="Line 104"/>
            <p:cNvSpPr>
              <a:spLocks noChangeShapeType="1"/>
            </p:cNvSpPr>
            <p:nvPr/>
          </p:nvSpPr>
          <p:spPr bwMode="auto">
            <a:xfrm>
              <a:off x="1015" y="44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" name="Line 105"/>
            <p:cNvSpPr>
              <a:spLocks noChangeShapeType="1"/>
            </p:cNvSpPr>
            <p:nvPr/>
          </p:nvSpPr>
          <p:spPr bwMode="auto">
            <a:xfrm>
              <a:off x="853" y="187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" name="Line 106"/>
            <p:cNvSpPr>
              <a:spLocks noChangeShapeType="1"/>
            </p:cNvSpPr>
            <p:nvPr/>
          </p:nvSpPr>
          <p:spPr bwMode="auto">
            <a:xfrm>
              <a:off x="733" y="330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" name="Line 107"/>
            <p:cNvSpPr>
              <a:spLocks noChangeShapeType="1"/>
            </p:cNvSpPr>
            <p:nvPr/>
          </p:nvSpPr>
          <p:spPr bwMode="auto">
            <a:xfrm>
              <a:off x="589" y="473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" name="Line 108"/>
            <p:cNvSpPr>
              <a:spLocks noChangeShapeType="1"/>
            </p:cNvSpPr>
            <p:nvPr/>
          </p:nvSpPr>
          <p:spPr bwMode="auto">
            <a:xfrm>
              <a:off x="445" y="616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" name="Line 109"/>
            <p:cNvSpPr>
              <a:spLocks noChangeShapeType="1"/>
            </p:cNvSpPr>
            <p:nvPr/>
          </p:nvSpPr>
          <p:spPr bwMode="auto">
            <a:xfrm>
              <a:off x="289" y="759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Line 110"/>
            <p:cNvSpPr>
              <a:spLocks noChangeShapeType="1"/>
            </p:cNvSpPr>
            <p:nvPr/>
          </p:nvSpPr>
          <p:spPr bwMode="auto">
            <a:xfrm>
              <a:off x="145" y="902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0" name="Group 111"/>
          <p:cNvGrpSpPr/>
          <p:nvPr/>
        </p:nvGrpSpPr>
        <p:grpSpPr bwMode="auto">
          <a:xfrm>
            <a:off x="6229319" y="3381375"/>
            <a:ext cx="2009775" cy="1963738"/>
            <a:chOff x="0" y="0"/>
            <a:chExt cx="1266" cy="1237"/>
          </a:xfrm>
          <a:solidFill>
            <a:schemeClr val="accent1"/>
          </a:solidFill>
        </p:grpSpPr>
        <p:sp>
          <p:nvSpPr>
            <p:cNvPr id="111" name="Line 112"/>
            <p:cNvSpPr>
              <a:spLocks noChangeShapeType="1"/>
            </p:cNvSpPr>
            <p:nvPr/>
          </p:nvSpPr>
          <p:spPr bwMode="auto">
            <a:xfrm flipH="1">
              <a:off x="28" y="0"/>
              <a:ext cx="1238" cy="1237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" name="Line 113"/>
            <p:cNvSpPr>
              <a:spLocks noChangeShapeType="1"/>
            </p:cNvSpPr>
            <p:nvPr/>
          </p:nvSpPr>
          <p:spPr bwMode="auto">
            <a:xfrm>
              <a:off x="0" y="1045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" name="Line 114"/>
            <p:cNvSpPr>
              <a:spLocks noChangeShapeType="1"/>
            </p:cNvSpPr>
            <p:nvPr/>
          </p:nvSpPr>
          <p:spPr bwMode="auto">
            <a:xfrm>
              <a:off x="1015" y="44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" name="Line 115"/>
            <p:cNvSpPr>
              <a:spLocks noChangeShapeType="1"/>
            </p:cNvSpPr>
            <p:nvPr/>
          </p:nvSpPr>
          <p:spPr bwMode="auto">
            <a:xfrm>
              <a:off x="853" y="187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" name="Line 116"/>
            <p:cNvSpPr>
              <a:spLocks noChangeShapeType="1"/>
            </p:cNvSpPr>
            <p:nvPr/>
          </p:nvSpPr>
          <p:spPr bwMode="auto">
            <a:xfrm>
              <a:off x="733" y="330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" name="Line 117"/>
            <p:cNvSpPr>
              <a:spLocks noChangeShapeType="1"/>
            </p:cNvSpPr>
            <p:nvPr/>
          </p:nvSpPr>
          <p:spPr bwMode="auto">
            <a:xfrm>
              <a:off x="589" y="473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" name="Line 118"/>
            <p:cNvSpPr>
              <a:spLocks noChangeShapeType="1"/>
            </p:cNvSpPr>
            <p:nvPr/>
          </p:nvSpPr>
          <p:spPr bwMode="auto">
            <a:xfrm>
              <a:off x="445" y="616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8" name="Line 119"/>
            <p:cNvSpPr>
              <a:spLocks noChangeShapeType="1"/>
            </p:cNvSpPr>
            <p:nvPr/>
          </p:nvSpPr>
          <p:spPr bwMode="auto">
            <a:xfrm>
              <a:off x="289" y="759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" name="Line 120"/>
            <p:cNvSpPr>
              <a:spLocks noChangeShapeType="1"/>
            </p:cNvSpPr>
            <p:nvPr/>
          </p:nvSpPr>
          <p:spPr bwMode="auto">
            <a:xfrm>
              <a:off x="145" y="902"/>
              <a:ext cx="184" cy="0"/>
            </a:xfrm>
            <a:prstGeom prst="line">
              <a:avLst/>
            </a:prstGeom>
            <a:grpFill/>
            <a:ln w="25400">
              <a:solidFill>
                <a:srgbClr val="151B93"/>
              </a:solidFill>
              <a:rou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0" name="Group 124"/>
          <p:cNvGrpSpPr/>
          <p:nvPr/>
        </p:nvGrpSpPr>
        <p:grpSpPr bwMode="auto">
          <a:xfrm>
            <a:off x="1797019" y="2076450"/>
            <a:ext cx="6899275" cy="862013"/>
            <a:chOff x="0" y="0"/>
            <a:chExt cx="4346" cy="543"/>
          </a:xfrm>
        </p:grpSpPr>
        <p:sp>
          <p:nvSpPr>
            <p:cNvPr id="121" name="Text Box 125"/>
            <p:cNvSpPr txBox="1">
              <a:spLocks noChangeArrowheads="1"/>
            </p:cNvSpPr>
            <p:nvPr/>
          </p:nvSpPr>
          <p:spPr bwMode="auto">
            <a:xfrm>
              <a:off x="0" y="0"/>
              <a:ext cx="1274" cy="5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      8</a:t>
              </a:r>
              <a:r>
                <a:rPr lang="zh-CN" sz="2400" b="1">
                  <a:latin typeface="Times New Roman" panose="02020603050405020304" pitchFamily="18" charset="0"/>
                </a:rPr>
                <a:t>片</a:t>
              </a:r>
              <a:endParaRPr lang="zh-CN" sz="2400" b="1">
                <a:latin typeface="Times New Roman" panose="02020603050405020304" pitchFamily="18" charset="0"/>
              </a:endParaRPr>
            </a:p>
            <a:p>
              <a:r>
                <a:rPr lang="zh-CN" altLang="zh-CN" sz="2400" b="1">
                  <a:latin typeface="Times New Roman" panose="02020603050405020304" pitchFamily="18" charset="0"/>
                </a:rPr>
                <a:t>16K </a:t>
              </a:r>
              <a:r>
                <a:rPr lang="zh-CN" altLang="zh-CN" sz="2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zh-CN" altLang="zh-CN" sz="2400" b="1">
                  <a:latin typeface="Times New Roman" panose="02020603050405020304" pitchFamily="18" charset="0"/>
                </a:rPr>
                <a:t> 1</a:t>
              </a:r>
              <a:r>
                <a:rPr lang="zh-CN" sz="2400" b="1">
                  <a:latin typeface="Times New Roman" panose="02020603050405020304" pitchFamily="18" charset="0"/>
                </a:rPr>
                <a:t>位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22" name="Text Box 126"/>
            <p:cNvSpPr txBox="1">
              <a:spLocks noChangeArrowheads="1"/>
            </p:cNvSpPr>
            <p:nvPr/>
          </p:nvSpPr>
          <p:spPr bwMode="auto">
            <a:xfrm>
              <a:off x="1072" y="0"/>
              <a:ext cx="1210" cy="5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     8</a:t>
              </a:r>
              <a:r>
                <a:rPr lang="zh-CN" sz="2400" b="1">
                  <a:latin typeface="Times New Roman" panose="02020603050405020304" pitchFamily="18" charset="0"/>
                </a:rPr>
                <a:t>片</a:t>
              </a:r>
              <a:endParaRPr lang="zh-CN" sz="2400" b="1">
                <a:latin typeface="Times New Roman" panose="02020603050405020304" pitchFamily="18" charset="0"/>
              </a:endParaRPr>
            </a:p>
            <a:p>
              <a:r>
                <a:rPr lang="zh-CN" altLang="zh-CN" sz="2400" b="1">
                  <a:latin typeface="Times New Roman" panose="02020603050405020304" pitchFamily="18" charset="0"/>
                </a:rPr>
                <a:t>16K </a:t>
              </a:r>
              <a:r>
                <a:rPr lang="zh-CN" altLang="zh-CN" sz="2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zh-CN" altLang="zh-CN" sz="2400" b="1">
                  <a:latin typeface="Times New Roman" panose="02020603050405020304" pitchFamily="18" charset="0"/>
                </a:rPr>
                <a:t> 1</a:t>
              </a:r>
              <a:r>
                <a:rPr lang="zh-CN" sz="2400" b="1">
                  <a:latin typeface="Times New Roman" panose="02020603050405020304" pitchFamily="18" charset="0"/>
                </a:rPr>
                <a:t>位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23" name="Text Box 127"/>
            <p:cNvSpPr txBox="1">
              <a:spLocks noChangeArrowheads="1"/>
            </p:cNvSpPr>
            <p:nvPr/>
          </p:nvSpPr>
          <p:spPr bwMode="auto">
            <a:xfrm>
              <a:off x="2144" y="0"/>
              <a:ext cx="1089" cy="54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zh-CN" sz="2400" b="1" dirty="0">
                  <a:latin typeface="Times New Roman" panose="02020603050405020304" pitchFamily="18" charset="0"/>
                </a:rPr>
                <a:t>     8</a:t>
              </a:r>
              <a:r>
                <a:rPr lang="zh-CN" sz="2400" b="1" dirty="0">
                  <a:latin typeface="Times New Roman" panose="02020603050405020304" pitchFamily="18" charset="0"/>
                </a:rPr>
                <a:t>片</a:t>
              </a:r>
              <a:endParaRPr lang="zh-CN" sz="2400" b="1" dirty="0">
                <a:latin typeface="Times New Roman" panose="02020603050405020304" pitchFamily="18" charset="0"/>
              </a:endParaRPr>
            </a:p>
            <a:p>
              <a:r>
                <a:rPr lang="zh-CN" altLang="zh-CN" sz="2400" b="1" dirty="0">
                  <a:latin typeface="Times New Roman" panose="02020603050405020304" pitchFamily="18" charset="0"/>
                </a:rPr>
                <a:t>16K </a:t>
              </a:r>
              <a:r>
                <a:rPr lang="zh-CN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zh-CN" altLang="zh-CN" sz="2400" b="1" dirty="0">
                  <a:latin typeface="Times New Roman" panose="02020603050405020304" pitchFamily="18" charset="0"/>
                </a:rPr>
                <a:t> 1</a:t>
              </a:r>
              <a:r>
                <a:rPr lang="zh-CN" sz="2400" b="1" dirty="0">
                  <a:latin typeface="Times New Roman" panose="02020603050405020304" pitchFamily="18" charset="0"/>
                </a:rPr>
                <a:t>位</a:t>
              </a:r>
              <a:endParaRPr 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4" name="Text Box 128"/>
            <p:cNvSpPr txBox="1">
              <a:spLocks noChangeArrowheads="1"/>
            </p:cNvSpPr>
            <p:nvPr/>
          </p:nvSpPr>
          <p:spPr bwMode="auto">
            <a:xfrm>
              <a:off x="3216" y="0"/>
              <a:ext cx="1130" cy="5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     8</a:t>
              </a:r>
              <a:r>
                <a:rPr lang="zh-CN" sz="2400" b="1">
                  <a:latin typeface="Times New Roman" panose="02020603050405020304" pitchFamily="18" charset="0"/>
                </a:rPr>
                <a:t>片</a:t>
              </a:r>
              <a:endParaRPr lang="zh-CN" sz="2400" b="1">
                <a:latin typeface="Times New Roman" panose="02020603050405020304" pitchFamily="18" charset="0"/>
              </a:endParaRPr>
            </a:p>
            <a:p>
              <a:r>
                <a:rPr lang="zh-CN" altLang="zh-CN" sz="2400" b="1">
                  <a:latin typeface="Times New Roman" panose="02020603050405020304" pitchFamily="18" charset="0"/>
                </a:rPr>
                <a:t>16K </a:t>
              </a:r>
              <a:r>
                <a:rPr lang="zh-CN" altLang="zh-CN" sz="2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zh-CN" altLang="zh-CN" sz="2400" b="1">
                  <a:latin typeface="Times New Roman" panose="02020603050405020304" pitchFamily="18" charset="0"/>
                </a:rPr>
                <a:t> 1</a:t>
              </a:r>
              <a:r>
                <a:rPr lang="zh-CN" sz="2400" b="1">
                  <a:latin typeface="Times New Roman" panose="02020603050405020304" pitchFamily="18" charset="0"/>
                </a:rPr>
                <a:t>位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95680" y="5377614"/>
          <a:ext cx="377096" cy="337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5791200" imgH="5181600" progId="Equation.DSMT4">
                  <p:embed/>
                </p:oleObj>
              </mc:Choice>
              <mc:Fallback>
                <p:oleObj name="Equation" r:id="rId1" imgW="5791200" imgH="51816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5680" y="5377614"/>
                        <a:ext cx="377096" cy="33740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643174" y="5357826"/>
          <a:ext cx="37782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5791200" imgH="5181600" progId="Equation.DSMT4">
                  <p:embed/>
                </p:oleObj>
              </mc:Choice>
              <mc:Fallback>
                <p:oleObj name="Equation" r:id="rId3" imgW="5791200" imgH="5181600" progId="Equation.DSMT4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3174" y="5357826"/>
                        <a:ext cx="377825" cy="3381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357686" y="5357826"/>
          <a:ext cx="37782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5791200" imgH="5181600" progId="Equation.DSMT4">
                  <p:embed/>
                </p:oleObj>
              </mc:Choice>
              <mc:Fallback>
                <p:oleObj name="Equation" r:id="rId4" imgW="5791200" imgH="5181600" progId="Equation.DSMT4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57686" y="5357826"/>
                        <a:ext cx="377825" cy="3381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6072198" y="5357826"/>
          <a:ext cx="37782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5791200" imgH="5181600" progId="Equation.DSMT4">
                  <p:embed/>
                </p:oleObj>
              </mc:Choice>
              <mc:Fallback>
                <p:oleObj name="Equation" r:id="rId5" imgW="5791200" imgH="5181600" progId="Equation.DSMT4">
                  <p:embed/>
                  <p:pic>
                    <p:nvPicPr>
                      <p:cNvPr id="0" name="图片 102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72198" y="5357826"/>
                        <a:ext cx="377825" cy="3381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Rectangle 57"/>
          <p:cNvSpPr>
            <a:spLocks noChangeArrowheads="1"/>
          </p:cNvSpPr>
          <p:nvPr/>
        </p:nvSpPr>
        <p:spPr bwMode="auto">
          <a:xfrm>
            <a:off x="4857752" y="72175"/>
            <a:ext cx="2948243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.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存储芯片连接</a:t>
            </a:r>
            <a:endParaRPr lang="zh-CN" altLang="zh-CN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 autoUpdateAnimBg="0"/>
      <p:bldP spid="5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7752" y="71414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存储器分类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7636" y="572582"/>
            <a:ext cx="25619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1.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存储器分类</a:t>
            </a:r>
            <a:endParaRPr lang="zh-CN" altLang="en-US" sz="3200" b="1" dirty="0" smtClean="0">
              <a:solidFill>
                <a:srgbClr val="151B93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5786" y="1428736"/>
            <a:ext cx="800105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存储介质</a:t>
            </a:r>
            <a:r>
              <a:rPr lang="zh-CN" altLang="en-US" sz="2800" dirty="0" smtClean="0"/>
              <a:t>分类：磁表面、半导体存储器</a:t>
            </a:r>
            <a:endParaRPr lang="zh-CN" altLang="en-US" sz="28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存取方式</a:t>
            </a:r>
            <a:r>
              <a:rPr lang="zh-CN" altLang="en-US" sz="2800" dirty="0" smtClean="0"/>
              <a:t>分类：随机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顺序存取（磁带）</a:t>
            </a:r>
            <a:endParaRPr lang="zh-CN" altLang="en-US" sz="28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读写功能</a:t>
            </a:r>
            <a:r>
              <a:rPr lang="zh-CN" altLang="en-US" sz="2800" dirty="0" smtClean="0"/>
              <a:t>分类：</a:t>
            </a:r>
            <a:r>
              <a:rPr lang="en-US" altLang="zh-CN" sz="2800" dirty="0" smtClean="0"/>
              <a:t>ROM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RAM</a:t>
            </a:r>
            <a:endParaRPr lang="en-US" altLang="zh-CN" sz="28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800" dirty="0" smtClean="0"/>
              <a:t>RAM</a:t>
            </a:r>
            <a:r>
              <a:rPr lang="zh-CN" altLang="en-US" sz="2800" dirty="0" smtClean="0"/>
              <a:t>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双极型</a:t>
            </a:r>
            <a:r>
              <a:rPr lang="en-US" altLang="zh-CN" sz="2800" dirty="0" smtClean="0"/>
              <a:t>/MOS</a:t>
            </a:r>
            <a:endParaRPr lang="en-US" altLang="zh-CN" sz="28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800" dirty="0" smtClean="0"/>
              <a:t>ROM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MROM/PROM/EPROM/EEPROM</a:t>
            </a:r>
            <a:endParaRPr lang="en-US" altLang="zh-CN" sz="28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按信息的可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保存性</a:t>
            </a:r>
            <a:r>
              <a:rPr lang="zh-CN" altLang="en-US" sz="2800" dirty="0" smtClean="0"/>
              <a:t>分类：永久性和非永久性的</a:t>
            </a:r>
            <a:endParaRPr lang="zh-CN" altLang="en-US" sz="28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 smtClean="0"/>
              <a:t>按存储器系统中的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作用</a:t>
            </a:r>
            <a:r>
              <a:rPr lang="zh-CN" altLang="en-US" sz="2800" dirty="0" smtClean="0"/>
              <a:t>分类：主、辅、缓、控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642918"/>
            <a:ext cx="33858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4.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存储器容量扩充</a:t>
            </a:r>
            <a:endParaRPr lang="zh-CN" altLang="en-US" sz="3200" b="1" dirty="0" smtClean="0">
              <a:solidFill>
                <a:srgbClr val="151B93"/>
              </a:solidFill>
              <a:latin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285860"/>
            <a:ext cx="3805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/>
              <a:t>（</a:t>
            </a:r>
            <a:r>
              <a:rPr kumimoji="1" lang="en-US" altLang="zh-CN" sz="2800" b="1" dirty="0" smtClean="0"/>
              <a:t>2</a:t>
            </a:r>
            <a:r>
              <a:rPr kumimoji="1" lang="zh-CN" altLang="en-US" sz="2800" b="1" dirty="0" smtClean="0"/>
              <a:t>）容量扩展       </a:t>
            </a:r>
            <a:r>
              <a:rPr kumimoji="1" lang="zh-CN" altLang="en-US" sz="2800" b="1" dirty="0" smtClean="0">
                <a:solidFill>
                  <a:srgbClr val="C00000"/>
                </a:solidFill>
              </a:rPr>
              <a:t>例</a:t>
            </a:r>
            <a:r>
              <a:rPr kumimoji="1" lang="en-US" altLang="zh-CN" sz="2800" b="1" dirty="0" smtClean="0">
                <a:solidFill>
                  <a:srgbClr val="C00000"/>
                </a:solidFill>
              </a:rPr>
              <a:t>3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3316" y="1931006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细黑" pitchFamily="2" charset="-122"/>
                <a:ea typeface="华文细黑" pitchFamily="2" charset="-122"/>
              </a:rPr>
              <a:t>将满足（</a:t>
            </a:r>
            <a:r>
              <a:rPr lang="en-US" altLang="zh-CN" sz="2400" b="1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400" b="1" dirty="0" smtClean="0">
                <a:latin typeface="华文细黑" pitchFamily="2" charset="-122"/>
                <a:ea typeface="华文细黑" pitchFamily="2" charset="-122"/>
              </a:rPr>
              <a:t>）要求的芯片通过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译码器</a:t>
            </a:r>
            <a:r>
              <a:rPr lang="zh-CN" altLang="en-US" sz="2400" b="1" dirty="0" smtClean="0">
                <a:latin typeface="华文细黑" pitchFamily="2" charset="-122"/>
                <a:ea typeface="华文细黑" pitchFamily="2" charset="-122"/>
              </a:rPr>
              <a:t>连接起来（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地址线的高位</a:t>
            </a:r>
            <a:r>
              <a:rPr lang="zh-CN" altLang="en-US" sz="2400" b="1" dirty="0" smtClean="0">
                <a:latin typeface="华文细黑" pitchFamily="2" charset="-122"/>
                <a:ea typeface="华文细黑" pitchFamily="2" charset="-122"/>
              </a:rPr>
              <a:t>）</a:t>
            </a:r>
            <a:endParaRPr lang="zh-CN" altLang="en-US" sz="2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86116" y="2857496"/>
            <a:ext cx="642942" cy="16430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280260" y="4786322"/>
            <a:ext cx="642942" cy="16430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3923202" y="2984992"/>
            <a:ext cx="1377842" cy="3355382"/>
            <a:chOff x="3923202" y="2984992"/>
            <a:chExt cx="1377842" cy="3355382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929058" y="2984992"/>
              <a:ext cx="135732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929058" y="3181352"/>
              <a:ext cx="135732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931994" y="3384924"/>
              <a:ext cx="135732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931994" y="3581284"/>
              <a:ext cx="135732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940786" y="3789496"/>
              <a:ext cx="135732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940786" y="3985856"/>
              <a:ext cx="135732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943722" y="4189428"/>
              <a:ext cx="135732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943722" y="4385788"/>
              <a:ext cx="135732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3923202" y="4913818"/>
              <a:ext cx="10059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3965571" y="3963991"/>
              <a:ext cx="192882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3929058" y="5089658"/>
              <a:ext cx="87998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5400000">
              <a:off x="3845419" y="4151559"/>
              <a:ext cx="192882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929058" y="5303972"/>
              <a:ext cx="75650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5400000">
              <a:off x="3721945" y="4356349"/>
              <a:ext cx="192882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929058" y="5499600"/>
              <a:ext cx="6213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3586759" y="4554181"/>
              <a:ext cx="192882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3929058" y="5699636"/>
              <a:ext cx="4843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5400000">
              <a:off x="3449779" y="4749809"/>
              <a:ext cx="192882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V="1">
              <a:off x="3929058" y="5905158"/>
              <a:ext cx="3436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5400000">
              <a:off x="3309107" y="4955331"/>
              <a:ext cx="192882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3929058" y="6119472"/>
              <a:ext cx="23816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203603" y="5169645"/>
              <a:ext cx="192882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929058" y="6330480"/>
              <a:ext cx="1223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5400000">
              <a:off x="3087795" y="5375167"/>
              <a:ext cx="192882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1920002" y="2965204"/>
            <a:ext cx="1371986" cy="3249878"/>
            <a:chOff x="1920002" y="2965204"/>
            <a:chExt cx="1371986" cy="3249878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1920002" y="2965204"/>
              <a:ext cx="135732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920002" y="3161564"/>
              <a:ext cx="135732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931730" y="3769708"/>
              <a:ext cx="135732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931730" y="3966068"/>
              <a:ext cx="1357322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>
              <a:off x="1822431" y="3945305"/>
              <a:ext cx="192882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2786050" y="4919674"/>
              <a:ext cx="494210" cy="7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2571736" y="5124826"/>
              <a:ext cx="7085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2357422" y="5715016"/>
              <a:ext cx="9345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2928926" y="6044242"/>
              <a:ext cx="363062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5400000">
              <a:off x="1608117" y="4150827"/>
              <a:ext cx="192882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5400000">
              <a:off x="1392215" y="4760411"/>
              <a:ext cx="192882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2633280" y="5857892"/>
              <a:ext cx="214314" cy="35719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2847594" y="6000768"/>
              <a:ext cx="71438" cy="7143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/>
            <p:nvPr/>
          </p:nvCxnSpPr>
          <p:spPr>
            <a:xfrm rot="16200000" flipH="1">
              <a:off x="1029335" y="5019491"/>
              <a:ext cx="20878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2089254" y="6039974"/>
              <a:ext cx="52352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5214942" y="2857496"/>
            <a:ext cx="500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r>
              <a:rPr lang="en-US" altLang="zh-CN" baseline="-25000" dirty="0" smtClean="0"/>
              <a:t>0</a:t>
            </a:r>
            <a:endParaRPr lang="en-US" altLang="zh-CN" baseline="-25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en-US" altLang="zh-CN" baseline="-25000" dirty="0" smtClean="0"/>
              <a:t>7</a:t>
            </a:r>
            <a:endParaRPr lang="zh-CN" altLang="en-US" baseline="-25000" dirty="0"/>
          </a:p>
        </p:txBody>
      </p:sp>
      <p:grpSp>
        <p:nvGrpSpPr>
          <p:cNvPr id="83" name="组合 82"/>
          <p:cNvGrpSpPr/>
          <p:nvPr/>
        </p:nvGrpSpPr>
        <p:grpSpPr>
          <a:xfrm>
            <a:off x="1500166" y="2743201"/>
            <a:ext cx="714380" cy="1450795"/>
            <a:chOff x="1507856" y="2743201"/>
            <a:chExt cx="714380" cy="1450795"/>
          </a:xfrm>
        </p:grpSpPr>
        <p:sp>
          <p:nvSpPr>
            <p:cNvPr id="81" name="TextBox 80"/>
            <p:cNvSpPr txBox="1"/>
            <p:nvPr/>
          </p:nvSpPr>
          <p:spPr>
            <a:xfrm>
              <a:off x="1508958" y="2743201"/>
              <a:ext cx="642942" cy="1118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</a:t>
              </a:r>
              <a:endParaRPr lang="en-US" altLang="zh-CN" baseline="-25000" dirty="0" smtClean="0"/>
            </a:p>
            <a:p>
              <a:pPr>
                <a:lnSpc>
                  <a:spcPts val="2000"/>
                </a:lnSpc>
              </a:pPr>
              <a:endParaRPr lang="en-US" altLang="zh-CN" dirty="0" smtClean="0"/>
            </a:p>
            <a:p>
              <a:pPr>
                <a:lnSpc>
                  <a:spcPts val="2000"/>
                </a:lnSpc>
              </a:pPr>
              <a:endParaRPr lang="en-US" altLang="zh-CN" dirty="0" smtClean="0"/>
            </a:p>
            <a:p>
              <a:pPr>
                <a:lnSpc>
                  <a:spcPts val="2000"/>
                </a:lnSpc>
              </a:pP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19</a:t>
              </a:r>
              <a:endParaRPr lang="zh-CN" altLang="en-US" baseline="-25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507856" y="382466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A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20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357818" y="4857760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151B93"/>
                </a:solidFill>
              </a:rPr>
              <a:t>红色线路是什么电路？</a:t>
            </a:r>
            <a:endParaRPr lang="zh-CN" altLang="en-US" sz="2400" b="1" dirty="0">
              <a:solidFill>
                <a:srgbClr val="151B93"/>
              </a:solidFill>
            </a:endParaRPr>
          </a:p>
        </p:txBody>
      </p:sp>
      <p:sp>
        <p:nvSpPr>
          <p:cNvPr id="86" name="Rectangle 57"/>
          <p:cNvSpPr>
            <a:spLocks noChangeArrowheads="1"/>
          </p:cNvSpPr>
          <p:nvPr/>
        </p:nvSpPr>
        <p:spPr bwMode="auto">
          <a:xfrm>
            <a:off x="4857752" y="72175"/>
            <a:ext cx="2948243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.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存储芯片连接</a:t>
            </a:r>
            <a:endParaRPr lang="zh-CN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7554" y="3429000"/>
            <a:ext cx="642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</a:rPr>
              <a:t>512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r>
              <a:rPr lang="en-US" altLang="zh-CN" sz="2000" dirty="0" smtClean="0">
                <a:solidFill>
                  <a:srgbClr val="7030A0"/>
                </a:solidFill>
              </a:rPr>
              <a:t>KB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57554" y="5000636"/>
            <a:ext cx="642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</a:rPr>
              <a:t>512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r>
              <a:rPr lang="en-US" altLang="zh-CN" sz="2000" dirty="0" smtClean="0">
                <a:solidFill>
                  <a:srgbClr val="7030A0"/>
                </a:solidFill>
              </a:rPr>
              <a:t>KB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18" grpId="0" animBg="1"/>
      <p:bldP spid="80" grpId="0"/>
      <p:bldP spid="84" grpId="0"/>
      <p:bldP spid="54" grpId="0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9750" y="1125379"/>
            <a:ext cx="8208963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设 CPU 有 20 根地址线，8 根数据线。R/W 为读写命令，用4K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sz="2400" b="1" dirty="0">
                <a:latin typeface="Times New Roman" panose="02020603050405020304" pitchFamily="18" charset="0"/>
              </a:rPr>
              <a:t> 8芯片构成16K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sz="2400" b="1" dirty="0">
                <a:latin typeface="Times New Roman" panose="02020603050405020304" pitchFamily="18" charset="0"/>
              </a:rPr>
              <a:t> 8的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存储矩阵。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1428728" y="2468584"/>
          <a:ext cx="6337300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771900" imgH="2876550" progId="Visio.Drawing.11">
                  <p:embed/>
                </p:oleObj>
              </mc:Choice>
              <mc:Fallback>
                <p:oleObj name="" r:id="rId1" imgW="3771900" imgH="2876550" progId="Visio.Drawing.11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8728" y="2468584"/>
                        <a:ext cx="6337300" cy="4032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7"/>
          <p:cNvSpPr>
            <a:spLocks noChangeArrowheads="1"/>
          </p:cNvSpPr>
          <p:nvPr/>
        </p:nvSpPr>
        <p:spPr bwMode="auto">
          <a:xfrm>
            <a:off x="4857752" y="72175"/>
            <a:ext cx="2948243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.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存储芯片连接</a:t>
            </a:r>
            <a:endParaRPr lang="zh-CN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714356"/>
            <a:ext cx="100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例</a:t>
            </a:r>
            <a:r>
              <a:rPr lang="en-US" altLang="zh-CN" sz="3200" dirty="0" smtClean="0">
                <a:solidFill>
                  <a:srgbClr val="C00000"/>
                </a:solidFill>
              </a:rPr>
              <a:t>4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642918"/>
            <a:ext cx="3246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5.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高级</a:t>
            </a:r>
            <a:r>
              <a:rPr lang="en-US" altLang="zh-CN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DRAM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结构</a:t>
            </a:r>
            <a:endParaRPr lang="zh-CN" altLang="en-US" sz="3200" b="1" dirty="0" smtClean="0">
              <a:solidFill>
                <a:srgbClr val="151B93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472" y="1357298"/>
            <a:ext cx="7929618" cy="1682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51B93"/>
                </a:solidFill>
              </a:rPr>
              <a:t>快速页面模式（</a:t>
            </a:r>
            <a:r>
              <a:rPr lang="en-US" sz="2400" b="1" dirty="0" smtClean="0">
                <a:solidFill>
                  <a:srgbClr val="FF0000"/>
                </a:solidFill>
              </a:rPr>
              <a:t>Fast Page Mode DRAM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）：是根据程序的局部性原理来实现的。当要读取一系列邻近单元时，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CAS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信号变化，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RAS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信号保持。</a:t>
            </a:r>
            <a:endParaRPr lang="zh-CN" altLang="en-US" sz="2400" b="1" dirty="0">
              <a:solidFill>
                <a:srgbClr val="151B93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472" y="3143248"/>
            <a:ext cx="785818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CDRAM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称为带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cache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动态存储器：在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DRAM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芯片内集成了一个小容量的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SRAM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，从而使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DRAM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芯片的性能得到显著改进。</a:t>
            </a:r>
            <a:endParaRPr lang="zh-CN" altLang="en-US" sz="2400" b="1" dirty="0" smtClean="0">
              <a:solidFill>
                <a:srgbClr val="151B93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2574" y="5000636"/>
            <a:ext cx="785818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51B93"/>
                </a:solidFill>
              </a:rPr>
              <a:t>同步型动态存储器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SDRAM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系统中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CPU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使用的是系统时钟，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SDRAM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的操作要求与系统时钟相同步。</a:t>
            </a:r>
            <a:endParaRPr lang="zh-CN" altLang="en-US" sz="2400" dirty="0"/>
          </a:p>
        </p:txBody>
      </p:sp>
      <p:sp>
        <p:nvSpPr>
          <p:cNvPr id="7" name="Rectangle 57"/>
          <p:cNvSpPr>
            <a:spLocks noChangeArrowheads="1"/>
          </p:cNvSpPr>
          <p:nvPr/>
        </p:nvSpPr>
        <p:spPr bwMode="auto">
          <a:xfrm>
            <a:off x="4857752" y="72175"/>
            <a:ext cx="2948243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.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存储芯片连接</a:t>
            </a:r>
            <a:endParaRPr lang="zh-CN" altLang="zh-CN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642910" y="1214422"/>
            <a:ext cx="5775325" cy="517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DDR-SDRAM：Double Data Rate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20" y="642918"/>
            <a:ext cx="3246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5.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高级</a:t>
            </a:r>
            <a:r>
              <a:rPr lang="en-US" altLang="zh-CN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DRAM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结构</a:t>
            </a:r>
            <a:endParaRPr lang="zh-CN" altLang="en-US" sz="3200" b="1" dirty="0" smtClean="0">
              <a:solidFill>
                <a:srgbClr val="151B93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844" y="1785926"/>
            <a:ext cx="8715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51B93"/>
                </a:solidFill>
              </a:rPr>
              <a:t>DDR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（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Double Data Rate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）</a:t>
            </a:r>
            <a:r>
              <a:rPr lang="zh-CN" altLang="en-US" sz="2400" b="1" dirty="0" smtClean="0"/>
              <a:t>双倍速率</a:t>
            </a:r>
            <a:r>
              <a:rPr lang="en-US" altLang="zh-CN" sz="2400" b="1" dirty="0" smtClean="0"/>
              <a:t>,DDR SDRAM</a:t>
            </a:r>
            <a:r>
              <a:rPr lang="zh-CN" altLang="en-US" sz="2400" b="1" dirty="0" smtClean="0"/>
              <a:t>：双倍速率同步动态随机存储器。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SDRAM 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（</a:t>
            </a:r>
            <a:r>
              <a:rPr lang="en-US" altLang="zh-CN" sz="2400" b="1" dirty="0" smtClean="0">
                <a:solidFill>
                  <a:srgbClr val="151B93"/>
                </a:solidFill>
              </a:rPr>
              <a:t>Synchronous Dynamic Random Access Memory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）</a:t>
            </a:r>
            <a:r>
              <a:rPr lang="zh-CN" altLang="en-US" sz="2400" b="1" dirty="0" smtClean="0"/>
              <a:t>同步动态随机存取存储器。</a:t>
            </a:r>
            <a:r>
              <a:rPr lang="en-US" altLang="zh-CN" sz="2400" b="1" dirty="0" smtClean="0"/>
              <a:t>DDR</a:t>
            </a:r>
            <a:r>
              <a:rPr lang="zh-CN" altLang="en-US" sz="2400" b="1" dirty="0" smtClean="0"/>
              <a:t>内存是在</a:t>
            </a:r>
            <a:r>
              <a:rPr lang="en-US" altLang="zh-CN" sz="2400" b="1" dirty="0" smtClean="0"/>
              <a:t>SDRAM</a:t>
            </a:r>
            <a:r>
              <a:rPr lang="zh-CN" altLang="en-US" sz="2400" b="1" dirty="0" smtClean="0"/>
              <a:t>内存基础上发展而来的。</a:t>
            </a:r>
            <a:endParaRPr lang="zh-CN" altLang="en-US" sz="2400" b="1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44" y="4214818"/>
            <a:ext cx="871543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7"/>
          <p:cNvSpPr>
            <a:spLocks noChangeArrowheads="1"/>
          </p:cNvSpPr>
          <p:nvPr/>
        </p:nvSpPr>
        <p:spPr bwMode="auto">
          <a:xfrm>
            <a:off x="4857752" y="72175"/>
            <a:ext cx="2948243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.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存储芯片连接</a:t>
            </a:r>
            <a:endParaRPr lang="zh-CN" altLang="zh-CN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ChangeArrowheads="1"/>
          </p:cNvSpPr>
          <p:nvPr/>
        </p:nvSpPr>
        <p:spPr bwMode="auto">
          <a:xfrm>
            <a:off x="4429124" y="72175"/>
            <a:ext cx="366959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3.3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补充：存储器校验</a:t>
            </a:r>
            <a:endParaRPr lang="zh-CN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214282" y="571480"/>
            <a:ext cx="3643337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6.</a:t>
            </a:r>
            <a:r>
              <a:rPr lang="zh-CN" altLang="zh-CN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存储器的校验</a:t>
            </a:r>
            <a:endParaRPr lang="zh-CN" altLang="zh-CN" sz="3200" b="1" dirty="0" smtClean="0">
              <a:solidFill>
                <a:srgbClr val="151B93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214422"/>
            <a:ext cx="7572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E034D"/>
                </a:solidFill>
              </a:rPr>
              <a:t>存储器的校验方式有：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奇偶校验和海明码校验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207167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95363" y="2928934"/>
            <a:ext cx="68087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2800" b="1" dirty="0">
                <a:latin typeface="Times New Roman" panose="02020603050405020304" pitchFamily="18" charset="0"/>
              </a:rPr>
              <a:t>汉明码的组成需增添 </a:t>
            </a:r>
            <a:r>
              <a:rPr 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？</a:t>
            </a:r>
            <a:r>
              <a:rPr lang="zh-CN" sz="2800" b="1" dirty="0">
                <a:latin typeface="Times New Roman" panose="02020603050405020304" pitchFamily="18" charset="0"/>
              </a:rPr>
              <a:t>位检测位</a:t>
            </a:r>
            <a:endParaRPr 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95363" y="4124333"/>
            <a:ext cx="68087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2800" b="1">
                <a:latin typeface="Times New Roman" panose="02020603050405020304" pitchFamily="18" charset="0"/>
              </a:rPr>
              <a:t>检测位的位置 </a:t>
            </a:r>
            <a:r>
              <a:rPr 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？</a:t>
            </a:r>
            <a:endParaRPr 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95363" y="5214950"/>
            <a:ext cx="68087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2800" b="1" dirty="0">
                <a:latin typeface="Times New Roman" panose="02020603050405020304" pitchFamily="18" charset="0"/>
              </a:rPr>
              <a:t>检测位的取值 </a:t>
            </a:r>
            <a:r>
              <a:rPr 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？</a:t>
            </a:r>
            <a:endParaRPr lang="zh-CN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35150" y="3492504"/>
            <a:ext cx="579755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3200" b="1" i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sz="3200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200" b="1" dirty="0">
                <a:solidFill>
                  <a:schemeClr val="accent2"/>
                </a:solidFill>
                <a:latin typeface="宋体" panose="02010600030101010101" pitchFamily="2" charset="-122"/>
              </a:rPr>
              <a:t>≥</a:t>
            </a:r>
            <a:r>
              <a:rPr lang="zh-CN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+ </a:t>
            </a:r>
            <a:r>
              <a:rPr lang="zh-CN" altLang="zh-CN" sz="32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+ 1</a:t>
            </a:r>
            <a:endParaRPr lang="zh-CN" altLang="zh-CN" sz="32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752600" y="5768998"/>
            <a:ext cx="730885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检测位的取值与该位所在的检测“小组” 中</a:t>
            </a:r>
            <a:endParaRPr lang="zh-CN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r>
              <a:rPr 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承担的奇偶校验任务有关</a:t>
            </a:r>
            <a:endParaRPr lang="zh-CN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995363" y="2195507"/>
            <a:ext cx="5308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2800" b="1" dirty="0">
                <a:latin typeface="Times New Roman" panose="02020603050405020304" pitchFamily="18" charset="0"/>
              </a:rPr>
              <a:t>组成汉明码的三要素</a:t>
            </a:r>
            <a:endParaRPr 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 bwMode="auto">
          <a:xfrm>
            <a:off x="1835150" y="4605351"/>
            <a:ext cx="5797550" cy="681037"/>
            <a:chOff x="0" y="0"/>
            <a:chExt cx="3652" cy="429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0" y="64"/>
              <a:ext cx="365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fontAlgn="ctr">
                <a:spcBef>
                  <a:spcPct val="50000"/>
                </a:spcBef>
              </a:pPr>
              <a:r>
                <a:rPr lang="zh-CN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zh-CN" sz="3200" b="1" i="1" baseline="30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zh-CN" sz="3200" b="1" baseline="30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( </a:t>
              </a:r>
              <a:r>
                <a:rPr lang="zh-CN" altLang="zh-CN" sz="32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= 0</a:t>
              </a:r>
              <a:r>
                <a:rPr 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，</a:t>
              </a:r>
              <a:r>
                <a:rPr lang="zh-CN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，</a:t>
              </a:r>
              <a:r>
                <a:rPr lang="zh-CN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 </a:t>
              </a:r>
              <a:r>
                <a:rPr 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，</a:t>
              </a:r>
              <a:r>
                <a:rPr lang="zh-CN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3 </a:t>
              </a:r>
              <a:r>
                <a:rPr 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，    </a:t>
              </a:r>
              <a:r>
                <a:rPr lang="zh-CN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)</a:t>
              </a:r>
              <a:endParaRPr lang="zh-CN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359" y="0"/>
              <a:ext cx="635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zh-CN" sz="3200" b="1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771547"/>
            <a:ext cx="73914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3200" b="1">
                <a:latin typeface="Times New Roman" panose="02020603050405020304" pitchFamily="18" charset="0"/>
              </a:rPr>
              <a:t>各检测位 </a:t>
            </a:r>
            <a:r>
              <a:rPr lang="zh-CN" altLang="zh-CN" sz="3200" b="1">
                <a:latin typeface="Times New Roman" panose="02020603050405020304" pitchFamily="18" charset="0"/>
              </a:rPr>
              <a:t>C</a:t>
            </a:r>
            <a:r>
              <a:rPr lang="zh-CN" altLang="zh-CN" sz="3200" b="1" i="1" baseline="-25000">
                <a:latin typeface="Times New Roman" panose="02020603050405020304" pitchFamily="18" charset="0"/>
              </a:rPr>
              <a:t>i</a:t>
            </a:r>
            <a:r>
              <a:rPr lang="zh-CN" altLang="zh-CN" sz="3200" b="1" baseline="-25000">
                <a:latin typeface="Times New Roman" panose="02020603050405020304" pitchFamily="18" charset="0"/>
              </a:rPr>
              <a:t> </a:t>
            </a:r>
            <a:r>
              <a:rPr lang="zh-CN" sz="3200" b="1">
                <a:latin typeface="Times New Roman" panose="02020603050405020304" pitchFamily="18" charset="0"/>
              </a:rPr>
              <a:t>所承担的检测小组为</a:t>
            </a:r>
            <a:endParaRPr lang="zh-CN" sz="3200" b="1" baseline="-25000">
              <a:latin typeface="Times New Roman" panose="02020603050405020304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55650" y="4768872"/>
            <a:ext cx="29257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zh-CN" altLang="zh-CN" sz="24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400" b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小组独占第 </a:t>
            </a:r>
            <a:r>
              <a:rPr lang="zh-CN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b="1" i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zh-CN" sz="2400" b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－</a:t>
            </a:r>
            <a:r>
              <a:rPr lang="zh-CN" altLang="zh-CN" sz="2400" b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1 </a:t>
            </a:r>
            <a:r>
              <a:rPr 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位</a:t>
            </a:r>
            <a:endParaRPr lang="zh-CN" sz="24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5650" y="5476897"/>
            <a:ext cx="47418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zh-CN" altLang="zh-CN" sz="24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和 </a:t>
            </a:r>
            <a:r>
              <a:rPr lang="zh-CN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zh-CN" altLang="zh-CN" sz="24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zh-CN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小组共同占第 </a:t>
            </a:r>
            <a:r>
              <a:rPr lang="zh-CN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b="1" i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zh-CN" sz="2400" b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－</a:t>
            </a:r>
            <a:r>
              <a:rPr lang="zh-CN" altLang="zh-CN" sz="2400" b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1 </a:t>
            </a:r>
            <a:r>
              <a:rPr lang="zh-CN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+ 2</a:t>
            </a:r>
            <a:r>
              <a:rPr lang="zh-CN" altLang="zh-CN" sz="2400" b="1" i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zh-CN" sz="2400" b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－</a:t>
            </a:r>
            <a:r>
              <a:rPr lang="zh-CN" altLang="zh-CN" sz="2400" b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1 </a:t>
            </a:r>
            <a:r>
              <a:rPr 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位</a:t>
            </a:r>
            <a:endParaRPr lang="zh-CN" sz="24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650" y="6186510"/>
            <a:ext cx="602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zh-CN" altLang="zh-CN" sz="24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zh-CN" sz="2400" b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zh-CN" altLang="zh-CN" sz="24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zh-CN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和 </a:t>
            </a:r>
            <a:r>
              <a:rPr lang="zh-CN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zh-CN" altLang="zh-CN" sz="24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zh-CN" altLang="zh-CN" sz="2400" b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小组共同占第 </a:t>
            </a:r>
            <a:r>
              <a:rPr lang="zh-CN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b="1" i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zh-CN" sz="2400" b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－</a:t>
            </a:r>
            <a:r>
              <a:rPr lang="zh-CN" altLang="zh-CN" sz="2400" b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1 </a:t>
            </a:r>
            <a:r>
              <a:rPr lang="zh-CN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+ 2</a:t>
            </a:r>
            <a:r>
              <a:rPr lang="zh-CN" altLang="zh-CN" sz="2400" b="1" i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zh-CN" sz="2400" b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－</a:t>
            </a:r>
            <a:r>
              <a:rPr lang="zh-CN" altLang="zh-CN" sz="2400" b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1 </a:t>
            </a:r>
            <a:r>
              <a:rPr lang="zh-CN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+ 2</a:t>
            </a:r>
            <a:r>
              <a:rPr lang="zh-CN" altLang="zh-CN" sz="2400" b="1" i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zh-CN" sz="2400" b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－</a:t>
            </a:r>
            <a:r>
              <a:rPr lang="zh-CN" altLang="zh-CN" sz="2400" b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1 </a:t>
            </a:r>
            <a:r>
              <a:rPr 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位</a:t>
            </a:r>
            <a:r>
              <a:rPr lang="zh-CN" sz="2400" b="1">
                <a:latin typeface="Times New Roman" panose="02020603050405020304" pitchFamily="18" charset="0"/>
              </a:rPr>
              <a:t> </a:t>
            </a:r>
            <a:endParaRPr 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6" name="Group 6"/>
          <p:cNvGrpSpPr/>
          <p:nvPr/>
        </p:nvGrpSpPr>
        <p:grpSpPr bwMode="auto">
          <a:xfrm>
            <a:off x="228600" y="1547835"/>
            <a:ext cx="6788150" cy="582612"/>
            <a:chOff x="0" y="0"/>
            <a:chExt cx="4276" cy="367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0" y="79"/>
              <a:ext cx="401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r>
                <a:rPr lang="zh-CN" altLang="zh-CN" sz="2400" b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zh-CN" sz="2400" b="1">
                  <a:latin typeface="Times New Roman" panose="02020603050405020304" pitchFamily="18" charset="0"/>
                </a:rPr>
                <a:t> </a:t>
              </a:r>
              <a:r>
                <a:rPr lang="zh-CN" sz="2400" b="1">
                  <a:latin typeface="Times New Roman" panose="02020603050405020304" pitchFamily="18" charset="0"/>
                </a:rPr>
                <a:t>检测的 </a:t>
              </a:r>
              <a:r>
                <a:rPr lang="zh-CN" altLang="zh-CN" sz="2400" b="1">
                  <a:latin typeface="Times New Roman" panose="02020603050405020304" pitchFamily="18" charset="0"/>
                </a:rPr>
                <a:t>g</a:t>
              </a:r>
              <a:r>
                <a:rPr lang="zh-CN" altLang="zh-CN" sz="2400" b="1" baseline="-25000">
                  <a:latin typeface="Times New Roman" panose="02020603050405020304" pitchFamily="18" charset="0"/>
                </a:rPr>
                <a:t>1 </a:t>
              </a:r>
              <a:r>
                <a:rPr lang="zh-CN" sz="2400" b="1">
                  <a:latin typeface="Times New Roman" panose="02020603050405020304" pitchFamily="18" charset="0"/>
                </a:rPr>
                <a:t>小组包含第 </a:t>
              </a:r>
              <a:r>
                <a:rPr lang="zh-CN" altLang="zh-CN" sz="2400" b="1">
                  <a:latin typeface="Times New Roman" panose="02020603050405020304" pitchFamily="18" charset="0"/>
                </a:rPr>
                <a:t>1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r>
                <a:rPr lang="zh-CN" altLang="zh-CN" sz="2400" b="1">
                  <a:latin typeface="Times New Roman" panose="02020603050405020304" pitchFamily="18" charset="0"/>
                </a:rPr>
                <a:t>3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r>
                <a:rPr lang="zh-CN" altLang="zh-CN" sz="2400" b="1">
                  <a:latin typeface="Times New Roman" panose="02020603050405020304" pitchFamily="18" charset="0"/>
                </a:rPr>
                <a:t>5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r>
                <a:rPr lang="zh-CN" altLang="zh-CN" sz="2400" b="1">
                  <a:latin typeface="Times New Roman" panose="02020603050405020304" pitchFamily="18" charset="0"/>
                </a:rPr>
                <a:t>7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r>
                <a:rPr lang="zh-CN" altLang="zh-CN" sz="2400" b="1">
                  <a:latin typeface="Times New Roman" panose="02020603050405020304" pitchFamily="18" charset="0"/>
                </a:rPr>
                <a:t>9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r>
                <a:rPr lang="zh-CN" altLang="zh-CN" sz="2400" b="1">
                  <a:latin typeface="Times New Roman" panose="02020603050405020304" pitchFamily="18" charset="0"/>
                </a:rPr>
                <a:t>11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936" y="0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800" b="1">
                  <a:latin typeface="Times New Roman" panose="02020603050405020304" pitchFamily="18" charset="0"/>
                </a:rPr>
                <a:t>…</a:t>
              </a:r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9"/>
          <p:cNvGrpSpPr/>
          <p:nvPr/>
        </p:nvGrpSpPr>
        <p:grpSpPr bwMode="auto">
          <a:xfrm>
            <a:off x="228600" y="2263797"/>
            <a:ext cx="6788150" cy="576263"/>
            <a:chOff x="0" y="0"/>
            <a:chExt cx="4276" cy="363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0" y="75"/>
              <a:ext cx="412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r>
                <a:rPr lang="zh-CN" altLang="zh-CN" sz="2400" b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zh-CN" sz="2400" b="1">
                  <a:latin typeface="Times New Roman" panose="02020603050405020304" pitchFamily="18" charset="0"/>
                </a:rPr>
                <a:t> </a:t>
              </a:r>
              <a:r>
                <a:rPr lang="zh-CN" sz="2400" b="1">
                  <a:latin typeface="Times New Roman" panose="02020603050405020304" pitchFamily="18" charset="0"/>
                </a:rPr>
                <a:t>检测的 </a:t>
              </a:r>
              <a:r>
                <a:rPr lang="zh-CN" altLang="zh-CN" sz="2400" b="1">
                  <a:latin typeface="Times New Roman" panose="02020603050405020304" pitchFamily="18" charset="0"/>
                </a:rPr>
                <a:t>g</a:t>
              </a:r>
              <a:r>
                <a:rPr lang="zh-CN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lang="zh-CN" altLang="zh-CN" sz="2400" b="1">
                  <a:latin typeface="Times New Roman" panose="02020603050405020304" pitchFamily="18" charset="0"/>
                </a:rPr>
                <a:t> </a:t>
              </a:r>
              <a:r>
                <a:rPr lang="zh-CN" sz="2400" b="1">
                  <a:latin typeface="Times New Roman" panose="02020603050405020304" pitchFamily="18" charset="0"/>
                </a:rPr>
                <a:t>小组包含第 </a:t>
              </a:r>
              <a:r>
                <a:rPr lang="zh-CN" altLang="zh-CN" sz="2400" b="1">
                  <a:latin typeface="Times New Roman" panose="02020603050405020304" pitchFamily="18" charset="0"/>
                </a:rPr>
                <a:t>2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r>
                <a:rPr lang="zh-CN" altLang="zh-CN" sz="2400" b="1">
                  <a:latin typeface="Times New Roman" panose="02020603050405020304" pitchFamily="18" charset="0"/>
                </a:rPr>
                <a:t>3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r>
                <a:rPr lang="zh-CN" altLang="zh-CN" sz="2400" b="1">
                  <a:latin typeface="Times New Roman" panose="02020603050405020304" pitchFamily="18" charset="0"/>
                </a:rPr>
                <a:t>6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r>
                <a:rPr lang="zh-CN" altLang="zh-CN" sz="2400" b="1">
                  <a:latin typeface="Times New Roman" panose="02020603050405020304" pitchFamily="18" charset="0"/>
                </a:rPr>
                <a:t>7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r>
                <a:rPr lang="zh-CN" altLang="zh-CN" sz="2400" b="1">
                  <a:latin typeface="Times New Roman" panose="02020603050405020304" pitchFamily="18" charset="0"/>
                </a:rPr>
                <a:t>10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r>
                <a:rPr lang="zh-CN" altLang="zh-CN" sz="2400" b="1">
                  <a:latin typeface="Times New Roman" panose="02020603050405020304" pitchFamily="18" charset="0"/>
                </a:rPr>
                <a:t>11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936" y="0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800" b="1">
                  <a:latin typeface="Times New Roman" panose="02020603050405020304" pitchFamily="18" charset="0"/>
                </a:rPr>
                <a:t>…</a:t>
              </a:r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12"/>
          <p:cNvGrpSpPr/>
          <p:nvPr/>
        </p:nvGrpSpPr>
        <p:grpSpPr bwMode="auto">
          <a:xfrm>
            <a:off x="228600" y="2974997"/>
            <a:ext cx="6788150" cy="609600"/>
            <a:chOff x="0" y="0"/>
            <a:chExt cx="4276" cy="384"/>
          </a:xfrm>
        </p:grpSpPr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0" y="96"/>
              <a:ext cx="412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r>
                <a:rPr lang="zh-CN" altLang="zh-CN" sz="2400" b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4</a:t>
              </a:r>
              <a:r>
                <a:rPr lang="zh-CN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sz="2400" b="1">
                  <a:latin typeface="Times New Roman" panose="02020603050405020304" pitchFamily="18" charset="0"/>
                </a:rPr>
                <a:t>检测的 </a:t>
              </a:r>
              <a:r>
                <a:rPr lang="zh-CN" altLang="zh-CN" sz="2400" b="1">
                  <a:latin typeface="Times New Roman" panose="02020603050405020304" pitchFamily="18" charset="0"/>
                </a:rPr>
                <a:t>g</a:t>
              </a:r>
              <a:r>
                <a:rPr lang="zh-CN" altLang="zh-CN" sz="2400" b="1" baseline="-25000">
                  <a:latin typeface="Times New Roman" panose="02020603050405020304" pitchFamily="18" charset="0"/>
                </a:rPr>
                <a:t>3</a:t>
              </a:r>
              <a:r>
                <a:rPr lang="zh-CN" altLang="zh-CN" sz="2400" b="1">
                  <a:latin typeface="Times New Roman" panose="02020603050405020304" pitchFamily="18" charset="0"/>
                </a:rPr>
                <a:t> </a:t>
              </a:r>
              <a:r>
                <a:rPr lang="zh-CN" sz="2400" b="1">
                  <a:latin typeface="Times New Roman" panose="02020603050405020304" pitchFamily="18" charset="0"/>
                </a:rPr>
                <a:t>小组包含第 </a:t>
              </a:r>
              <a:r>
                <a:rPr lang="zh-CN" altLang="zh-CN" sz="2400" b="1">
                  <a:latin typeface="Times New Roman" panose="02020603050405020304" pitchFamily="18" charset="0"/>
                </a:rPr>
                <a:t>4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r>
                <a:rPr lang="zh-CN" altLang="zh-CN" sz="2400" b="1">
                  <a:latin typeface="Times New Roman" panose="02020603050405020304" pitchFamily="18" charset="0"/>
                </a:rPr>
                <a:t>5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r>
                <a:rPr lang="zh-CN" altLang="zh-CN" sz="2400" b="1">
                  <a:latin typeface="Times New Roman" panose="02020603050405020304" pitchFamily="18" charset="0"/>
                </a:rPr>
                <a:t>6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r>
                <a:rPr lang="zh-CN" altLang="zh-CN" sz="2400" b="1">
                  <a:latin typeface="Times New Roman" panose="02020603050405020304" pitchFamily="18" charset="0"/>
                </a:rPr>
                <a:t>7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r>
                <a:rPr lang="zh-CN" altLang="zh-CN" sz="2400" b="1">
                  <a:latin typeface="Times New Roman" panose="02020603050405020304" pitchFamily="18" charset="0"/>
                </a:rPr>
                <a:t>12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r>
                <a:rPr lang="zh-CN" altLang="zh-CN" sz="2400" b="1">
                  <a:latin typeface="Times New Roman" panose="02020603050405020304" pitchFamily="18" charset="0"/>
                </a:rPr>
                <a:t>13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936" y="0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800" b="1">
                  <a:latin typeface="Times New Roman" panose="02020603050405020304" pitchFamily="18" charset="0"/>
                </a:rPr>
                <a:t>…</a:t>
              </a:r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 bwMode="auto">
          <a:xfrm>
            <a:off x="228600" y="3719535"/>
            <a:ext cx="8915400" cy="590550"/>
            <a:chOff x="0" y="0"/>
            <a:chExt cx="5616" cy="372"/>
          </a:xfrm>
        </p:grpSpPr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0" y="84"/>
              <a:ext cx="547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r>
                <a:rPr lang="zh-CN" altLang="zh-CN" sz="2400" b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8</a:t>
              </a:r>
              <a:r>
                <a:rPr lang="zh-CN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sz="2400" b="1">
                  <a:latin typeface="Times New Roman" panose="02020603050405020304" pitchFamily="18" charset="0"/>
                </a:rPr>
                <a:t>检测的 </a:t>
              </a:r>
              <a:r>
                <a:rPr lang="zh-CN" altLang="zh-CN" sz="2400" b="1">
                  <a:latin typeface="Times New Roman" panose="02020603050405020304" pitchFamily="18" charset="0"/>
                </a:rPr>
                <a:t>g</a:t>
              </a:r>
              <a:r>
                <a:rPr lang="zh-CN" altLang="zh-CN" sz="2400" b="1" baseline="-25000">
                  <a:latin typeface="Times New Roman" panose="02020603050405020304" pitchFamily="18" charset="0"/>
                </a:rPr>
                <a:t>4</a:t>
              </a:r>
              <a:r>
                <a:rPr lang="zh-CN" altLang="zh-CN" sz="2400" b="1">
                  <a:latin typeface="Times New Roman" panose="02020603050405020304" pitchFamily="18" charset="0"/>
                </a:rPr>
                <a:t> </a:t>
              </a:r>
              <a:r>
                <a:rPr lang="zh-CN" sz="2400" b="1">
                  <a:latin typeface="Times New Roman" panose="02020603050405020304" pitchFamily="18" charset="0"/>
                </a:rPr>
                <a:t>小组包含第 </a:t>
              </a:r>
              <a:r>
                <a:rPr lang="zh-CN" altLang="zh-CN" sz="2400" b="1">
                  <a:latin typeface="Times New Roman" panose="02020603050405020304" pitchFamily="18" charset="0"/>
                </a:rPr>
                <a:t>8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r>
                <a:rPr lang="zh-CN" altLang="zh-CN" sz="2400" b="1">
                  <a:latin typeface="Times New Roman" panose="02020603050405020304" pitchFamily="18" charset="0"/>
                </a:rPr>
                <a:t>9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r>
                <a:rPr lang="zh-CN" altLang="zh-CN" sz="2400" b="1">
                  <a:latin typeface="Times New Roman" panose="02020603050405020304" pitchFamily="18" charset="0"/>
                </a:rPr>
                <a:t>10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r>
                <a:rPr lang="zh-CN" altLang="zh-CN" sz="2400" b="1">
                  <a:latin typeface="Times New Roman" panose="02020603050405020304" pitchFamily="18" charset="0"/>
                </a:rPr>
                <a:t>11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r>
                <a:rPr lang="zh-CN" altLang="zh-CN" sz="2400" b="1">
                  <a:latin typeface="Times New Roman" panose="02020603050405020304" pitchFamily="18" charset="0"/>
                </a:rPr>
                <a:t>12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r>
                <a:rPr lang="zh-CN" altLang="zh-CN" sz="2400" b="1">
                  <a:latin typeface="Times New Roman" panose="02020603050405020304" pitchFamily="18" charset="0"/>
                </a:rPr>
                <a:t>13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r>
                <a:rPr lang="zh-CN" altLang="zh-CN" sz="2400" b="1">
                  <a:latin typeface="Times New Roman" panose="02020603050405020304" pitchFamily="18" charset="0"/>
                </a:rPr>
                <a:t>14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r>
                <a:rPr lang="zh-CN" altLang="zh-CN" sz="2400" b="1">
                  <a:latin typeface="Times New Roman" panose="02020603050405020304" pitchFamily="18" charset="0"/>
                </a:rPr>
                <a:t>15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r>
                <a:rPr lang="zh-CN" altLang="zh-CN" sz="2400" b="1">
                  <a:latin typeface="Times New Roman" panose="02020603050405020304" pitchFamily="18" charset="0"/>
                </a:rPr>
                <a:t>24</a:t>
              </a:r>
              <a:r>
                <a:rPr lang="zh-CN" sz="2400" b="1">
                  <a:latin typeface="Times New Roman" panose="02020603050405020304" pitchFamily="18" charset="0"/>
                </a:rPr>
                <a:t>，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5276" y="0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800" b="1">
                  <a:latin typeface="Times New Roman" panose="02020603050405020304" pitchFamily="18" charset="0"/>
                </a:rPr>
                <a:t>…</a:t>
              </a:r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8" name="Rectangle 57"/>
          <p:cNvSpPr>
            <a:spLocks noChangeArrowheads="1"/>
          </p:cNvSpPr>
          <p:nvPr/>
        </p:nvSpPr>
        <p:spPr bwMode="auto">
          <a:xfrm>
            <a:off x="4429124" y="72175"/>
            <a:ext cx="366959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3.3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补充：存储器校验</a:t>
            </a:r>
            <a:endParaRPr lang="zh-CN" altLang="zh-CN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5588" y="533400"/>
            <a:ext cx="647934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3600" b="1" dirty="0" smtClean="0">
                <a:latin typeface="Times New Roman" panose="02020603050405020304" pitchFamily="18" charset="0"/>
              </a:rPr>
              <a:t>例</a:t>
            </a:r>
            <a:endParaRPr lang="zh-CN" altLang="zh-CN" sz="3600" b="1" dirty="0">
              <a:latin typeface="Times New Roman" panose="02020603050405020304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74788" y="595313"/>
            <a:ext cx="6771405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3200" b="1" dirty="0">
                <a:latin typeface="Times New Roman" panose="02020603050405020304" pitchFamily="18" charset="0"/>
              </a:rPr>
              <a:t>求 </a:t>
            </a:r>
            <a:r>
              <a:rPr lang="zh-CN" altLang="zh-CN" sz="3200" b="1" dirty="0">
                <a:latin typeface="Times New Roman" panose="02020603050405020304" pitchFamily="18" charset="0"/>
              </a:rPr>
              <a:t>0101 </a:t>
            </a:r>
            <a:r>
              <a:rPr lang="zh-CN" sz="3200" b="1" dirty="0">
                <a:latin typeface="Times New Roman" panose="02020603050405020304" pitchFamily="18" charset="0"/>
              </a:rPr>
              <a:t>按 “偶校验” 配置</a:t>
            </a:r>
            <a:r>
              <a:rPr lang="zh-CN" sz="3200" b="1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海</a:t>
            </a:r>
            <a:r>
              <a:rPr lang="zh-CN" sz="3200" b="1" dirty="0" smtClean="0">
                <a:latin typeface="Times New Roman" panose="02020603050405020304" pitchFamily="18" charset="0"/>
              </a:rPr>
              <a:t>明码</a:t>
            </a:r>
            <a:endParaRPr 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50925" y="1295400"/>
            <a:ext cx="10001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3200" b="1">
                <a:latin typeface="Times New Roman" panose="02020603050405020304" pitchFamily="18" charset="0"/>
              </a:rPr>
              <a:t>解：</a:t>
            </a:r>
            <a:endParaRPr lang="zh-CN" sz="3200" b="1">
              <a:latin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28800" y="1295400"/>
            <a:ext cx="165735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Times New Roman" panose="02020603050405020304" pitchFamily="18" charset="0"/>
              </a:rPr>
              <a:t>∵  </a:t>
            </a:r>
            <a:r>
              <a:rPr lang="zh-CN" altLang="zh-CN" sz="3200" b="1" i="1">
                <a:latin typeface="Times New Roman" panose="02020603050405020304" pitchFamily="18" charset="0"/>
              </a:rPr>
              <a:t>n</a:t>
            </a:r>
            <a:r>
              <a:rPr lang="zh-CN" altLang="zh-CN" sz="3200" b="1">
                <a:latin typeface="Times New Roman" panose="02020603050405020304" pitchFamily="18" charset="0"/>
              </a:rPr>
              <a:t> = 4</a:t>
            </a:r>
            <a:endParaRPr lang="zh-CN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422525" y="1981200"/>
            <a:ext cx="351155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3200" b="1">
                <a:latin typeface="Times New Roman" panose="02020603050405020304" pitchFamily="18" charset="0"/>
              </a:rPr>
              <a:t>根据 </a:t>
            </a:r>
            <a:r>
              <a:rPr lang="zh-CN" altLang="zh-CN" sz="3200" b="1">
                <a:latin typeface="Times New Roman" panose="02020603050405020304" pitchFamily="18" charset="0"/>
              </a:rPr>
              <a:t>2</a:t>
            </a:r>
            <a:r>
              <a:rPr lang="zh-CN" altLang="zh-CN" sz="3200" b="1" i="1" baseline="30000">
                <a:latin typeface="Times New Roman" panose="02020603050405020304" pitchFamily="18" charset="0"/>
              </a:rPr>
              <a:t>k</a:t>
            </a:r>
            <a:r>
              <a:rPr lang="zh-CN" altLang="zh-CN" sz="3200" b="1" baseline="30000">
                <a:latin typeface="Times New Roman" panose="02020603050405020304" pitchFamily="18" charset="0"/>
              </a:rPr>
              <a:t> </a:t>
            </a:r>
            <a:r>
              <a:rPr lang="zh-CN" altLang="zh-CN" sz="3200" b="1">
                <a:latin typeface="Times New Roman" panose="02020603050405020304" pitchFamily="18" charset="0"/>
              </a:rPr>
              <a:t>≥ </a:t>
            </a:r>
            <a:r>
              <a:rPr lang="zh-CN" altLang="zh-CN" sz="3200" b="1" i="1">
                <a:latin typeface="Times New Roman" panose="02020603050405020304" pitchFamily="18" charset="0"/>
              </a:rPr>
              <a:t>n</a:t>
            </a:r>
            <a:r>
              <a:rPr lang="zh-CN" altLang="zh-CN" sz="3200" b="1">
                <a:latin typeface="Times New Roman" panose="02020603050405020304" pitchFamily="18" charset="0"/>
              </a:rPr>
              <a:t> + </a:t>
            </a:r>
            <a:r>
              <a:rPr lang="zh-CN" altLang="zh-CN" sz="3200" b="1" i="1">
                <a:latin typeface="Times New Roman" panose="02020603050405020304" pitchFamily="18" charset="0"/>
              </a:rPr>
              <a:t>k</a:t>
            </a:r>
            <a:r>
              <a:rPr lang="zh-CN" altLang="zh-CN" sz="3200" b="1">
                <a:latin typeface="Times New Roman" panose="02020603050405020304" pitchFamily="18" charset="0"/>
              </a:rPr>
              <a:t> + 1</a:t>
            </a:r>
            <a:endParaRPr lang="zh-CN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422525" y="2590800"/>
            <a:ext cx="199707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3200" b="1">
                <a:latin typeface="Times New Roman" panose="02020603050405020304" pitchFamily="18" charset="0"/>
              </a:rPr>
              <a:t>得 </a:t>
            </a:r>
            <a:r>
              <a:rPr lang="zh-CN" altLang="zh-CN" sz="3200" b="1" i="1">
                <a:latin typeface="Times New Roman" panose="02020603050405020304" pitchFamily="18" charset="0"/>
              </a:rPr>
              <a:t>k</a:t>
            </a:r>
            <a:r>
              <a:rPr lang="zh-CN" altLang="zh-CN" sz="3200" b="1">
                <a:latin typeface="Times New Roman" panose="02020603050405020304" pitchFamily="18" charset="0"/>
              </a:rPr>
              <a:t> = 3</a:t>
            </a:r>
            <a:endParaRPr lang="zh-CN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3738" y="3276600"/>
            <a:ext cx="31750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3200" b="1">
                <a:latin typeface="Times New Roman" panose="02020603050405020304" pitchFamily="18" charset="0"/>
              </a:rPr>
              <a:t>汉明码排序如下</a:t>
            </a:r>
            <a:r>
              <a:rPr lang="zh-CN" altLang="zh-CN" sz="3200" b="1">
                <a:latin typeface="Times New Roman" panose="02020603050405020304" pitchFamily="18" charset="0"/>
              </a:rPr>
              <a:t>:</a:t>
            </a:r>
            <a:endParaRPr lang="zh-CN" altLang="zh-CN" sz="3200" b="1">
              <a:latin typeface="Times New Roman" panose="02020603050405020304" pitchFamily="18" charset="0"/>
            </a:endParaRPr>
          </a:p>
        </p:txBody>
      </p:sp>
      <p:grpSp>
        <p:nvGrpSpPr>
          <p:cNvPr id="9" name="Group 9"/>
          <p:cNvGrpSpPr/>
          <p:nvPr/>
        </p:nvGrpSpPr>
        <p:grpSpPr bwMode="auto">
          <a:xfrm>
            <a:off x="609600" y="3962400"/>
            <a:ext cx="8153400" cy="1908175"/>
            <a:chOff x="0" y="0"/>
            <a:chExt cx="5136" cy="1202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0" y="480"/>
              <a:ext cx="5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536" y="0"/>
              <a:ext cx="0" cy="1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51" y="60"/>
              <a:ext cx="124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800" b="1">
                  <a:latin typeface="Times New Roman" panose="02020603050405020304" pitchFamily="18" charset="0"/>
                </a:rPr>
                <a:t>二进制序号</a:t>
              </a:r>
              <a:endParaRPr 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76" y="528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800" b="1">
                  <a:latin typeface="Times New Roman" panose="02020603050405020304" pitchFamily="18" charset="0"/>
                </a:rPr>
                <a:t>名称</a:t>
              </a:r>
              <a:endParaRPr 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717" y="60"/>
              <a:ext cx="3316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3200" b="1">
                  <a:latin typeface="Times New Roman" panose="02020603050405020304" pitchFamily="18" charset="0"/>
                </a:rPr>
                <a:t>1      2      3      4      5      6      7</a:t>
              </a:r>
              <a:endParaRPr lang="zh-CN" altLang="zh-CN" sz="32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335338" y="4800600"/>
            <a:ext cx="2887662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zh-CN" altLang="zh-CN" sz="3200" b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   C</a:t>
            </a:r>
            <a:r>
              <a:rPr lang="zh-CN" altLang="zh-CN" sz="3200" b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           C</a:t>
            </a:r>
            <a:r>
              <a:rPr lang="zh-CN" altLang="zh-CN" sz="3200" b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  <a:endParaRPr lang="zh-CN" altLang="zh-CN" sz="32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411538" y="5353050"/>
            <a:ext cx="38735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Times New Roman" panose="02020603050405020304" pitchFamily="18" charset="0"/>
              </a:rPr>
              <a:t>0</a:t>
            </a:r>
            <a:endParaRPr lang="zh-CN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660525" y="5892800"/>
            <a:ext cx="545147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zh-CN" sz="3200" b="1">
                <a:latin typeface="Times New Roman" panose="02020603050405020304" pitchFamily="18" charset="0"/>
              </a:rPr>
              <a:t>∴ 0101 </a:t>
            </a:r>
            <a:r>
              <a:rPr lang="zh-CN" sz="3200" b="1">
                <a:latin typeface="Times New Roman" panose="02020603050405020304" pitchFamily="18" charset="0"/>
              </a:rPr>
              <a:t>的汉明码为</a:t>
            </a:r>
            <a:r>
              <a:rPr lang="zh-CN" sz="3200" b="1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zh-CN" altLang="zh-CN" sz="3600" b="1">
                <a:solidFill>
                  <a:schemeClr val="accent2"/>
                </a:solidFill>
                <a:latin typeface="Times New Roman" panose="02020603050405020304" pitchFamily="18" charset="0"/>
              </a:rPr>
              <a:t>0100101</a:t>
            </a:r>
            <a:endParaRPr lang="zh-CN" altLang="zh-CN" sz="36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" name="Group 18"/>
          <p:cNvGrpSpPr/>
          <p:nvPr/>
        </p:nvGrpSpPr>
        <p:grpSpPr bwMode="auto">
          <a:xfrm>
            <a:off x="4946650" y="4819650"/>
            <a:ext cx="3587750" cy="579438"/>
            <a:chOff x="0" y="0"/>
            <a:chExt cx="2260" cy="365"/>
          </a:xfrm>
        </p:grpSpPr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3200" b="1">
                  <a:latin typeface="Times New Roman" panose="02020603050405020304" pitchFamily="18" charset="0"/>
                </a:rPr>
                <a:t>0</a:t>
              </a:r>
              <a:endParaRPr lang="zh-CN" altLang="zh-CN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056" y="0"/>
              <a:ext cx="1204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3200" b="1">
                  <a:latin typeface="Times New Roman" panose="02020603050405020304" pitchFamily="18" charset="0"/>
                </a:rPr>
                <a:t>1     0      1</a:t>
              </a:r>
              <a:endParaRPr lang="zh-CN" altLang="zh-CN" sz="32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4114800" y="5353050"/>
            <a:ext cx="8382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latin typeface="Times New Roman" panose="02020603050405020304" pitchFamily="18" charset="0"/>
              </a:rPr>
              <a:t>1</a:t>
            </a:r>
            <a:endParaRPr lang="zh-CN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5715000" y="5353050"/>
            <a:ext cx="8382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latin typeface="Times New Roman" panose="02020603050405020304" pitchFamily="18" charset="0"/>
              </a:rPr>
              <a:t>0</a:t>
            </a:r>
            <a:endParaRPr lang="zh-CN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3" name="Rectangle 57"/>
          <p:cNvSpPr>
            <a:spLocks noChangeArrowheads="1"/>
          </p:cNvSpPr>
          <p:nvPr/>
        </p:nvSpPr>
        <p:spPr bwMode="auto">
          <a:xfrm>
            <a:off x="4429124" y="72175"/>
            <a:ext cx="366959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3.3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补充：存储器校验</a:t>
            </a:r>
            <a:endParaRPr lang="zh-CN" altLang="zh-CN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15" grpId="0" autoUpdateAnimBg="0"/>
      <p:bldP spid="16" grpId="0" autoUpdateAnimBg="0"/>
      <p:bldP spid="17" grpId="0" autoUpdateAnimBg="0"/>
      <p:bldP spid="21" grpId="0" autoUpdateAnimBg="0"/>
      <p:bldP spid="2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3400" y="527075"/>
            <a:ext cx="60960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3600" b="1" dirty="0" smtClean="0">
                <a:latin typeface="Times New Roman" panose="02020603050405020304" pitchFamily="18" charset="0"/>
              </a:rPr>
              <a:t>海</a:t>
            </a:r>
            <a:r>
              <a:rPr lang="zh-CN" sz="3600" b="1" dirty="0" smtClean="0">
                <a:latin typeface="Times New Roman" panose="02020603050405020304" pitchFamily="18" charset="0"/>
              </a:rPr>
              <a:t>明码</a:t>
            </a:r>
            <a:r>
              <a:rPr lang="zh-CN" sz="3600" b="1" dirty="0">
                <a:latin typeface="Times New Roman" panose="02020603050405020304" pitchFamily="18" charset="0"/>
              </a:rPr>
              <a:t>的纠错过程</a:t>
            </a:r>
            <a:endParaRPr lang="zh-CN" sz="3600" b="1" dirty="0">
              <a:latin typeface="Times New Roman" panose="02020603050405020304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96863" y="1365275"/>
            <a:ext cx="4532312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形成新的检测位 </a:t>
            </a:r>
            <a:r>
              <a:rPr lang="zh-CN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lang="zh-CN" altLang="zh-CN" sz="32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10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     </a:t>
            </a:r>
            <a:r>
              <a:rPr lang="zh-CN" sz="3200" b="1">
                <a:latin typeface="Times New Roman" panose="02020603050405020304" pitchFamily="18" charset="0"/>
              </a:rPr>
              <a:t>，</a:t>
            </a:r>
            <a:endParaRPr lang="zh-CN" sz="3200" b="1">
              <a:latin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2012975"/>
            <a:ext cx="49879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3200" b="1">
                <a:latin typeface="Times New Roman" panose="02020603050405020304" pitchFamily="18" charset="0"/>
              </a:rPr>
              <a:t>如增添 </a:t>
            </a:r>
            <a:r>
              <a:rPr lang="zh-CN" altLang="zh-CN" sz="3200" b="1">
                <a:latin typeface="Times New Roman" panose="02020603050405020304" pitchFamily="18" charset="0"/>
              </a:rPr>
              <a:t>3 </a:t>
            </a:r>
            <a:r>
              <a:rPr lang="zh-CN" sz="3200" b="1">
                <a:latin typeface="Times New Roman" panose="02020603050405020304" pitchFamily="18" charset="0"/>
              </a:rPr>
              <a:t>位 （</a:t>
            </a:r>
            <a:r>
              <a:rPr lang="zh-CN" altLang="zh-CN" sz="3200" b="1" i="1">
                <a:latin typeface="Times New Roman" panose="02020603050405020304" pitchFamily="18" charset="0"/>
              </a:rPr>
              <a:t>k</a:t>
            </a:r>
            <a:r>
              <a:rPr lang="zh-CN" altLang="zh-CN" sz="3200" b="1">
                <a:latin typeface="Times New Roman" panose="02020603050405020304" pitchFamily="18" charset="0"/>
              </a:rPr>
              <a:t> = 3</a:t>
            </a:r>
            <a:r>
              <a:rPr lang="zh-CN" sz="3200" b="1">
                <a:latin typeface="Times New Roman" panose="02020603050405020304" pitchFamily="18" charset="0"/>
              </a:rPr>
              <a:t>），</a:t>
            </a:r>
            <a:endParaRPr lang="zh-CN" sz="3200" b="1">
              <a:latin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359275" y="2012975"/>
            <a:ext cx="47847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3200" b="1">
                <a:latin typeface="Times New Roman" panose="02020603050405020304" pitchFamily="18" charset="0"/>
              </a:rPr>
              <a:t>新的检测位为 </a:t>
            </a:r>
            <a:r>
              <a:rPr lang="zh-CN" altLang="zh-CN" sz="3200" b="1">
                <a:latin typeface="Times New Roman" panose="02020603050405020304" pitchFamily="18" charset="0"/>
              </a:rPr>
              <a:t>P</a:t>
            </a:r>
            <a:r>
              <a:rPr lang="zh-CN" altLang="zh-CN" sz="3200" b="1" baseline="-25000">
                <a:latin typeface="Times New Roman" panose="02020603050405020304" pitchFamily="18" charset="0"/>
              </a:rPr>
              <a:t>4</a:t>
            </a:r>
            <a:r>
              <a:rPr lang="zh-CN" altLang="zh-CN" sz="3200" b="1">
                <a:latin typeface="Times New Roman" panose="02020603050405020304" pitchFamily="18" charset="0"/>
              </a:rPr>
              <a:t> P</a:t>
            </a:r>
            <a:r>
              <a:rPr lang="zh-CN" altLang="zh-CN" sz="3200" b="1" baseline="-25000">
                <a:latin typeface="Times New Roman" panose="02020603050405020304" pitchFamily="18" charset="0"/>
              </a:rPr>
              <a:t>2 </a:t>
            </a:r>
            <a:r>
              <a:rPr lang="zh-CN" altLang="zh-CN" sz="3200" b="1">
                <a:latin typeface="Times New Roman" panose="02020603050405020304" pitchFamily="18" charset="0"/>
              </a:rPr>
              <a:t>P</a:t>
            </a:r>
            <a:r>
              <a:rPr lang="zh-CN" altLang="zh-CN" sz="3200" b="1" baseline="-25000">
                <a:latin typeface="Times New Roman" panose="02020603050405020304" pitchFamily="18" charset="0"/>
              </a:rPr>
              <a:t>1</a:t>
            </a:r>
            <a:r>
              <a:rPr lang="zh-CN" altLang="zh-CN" sz="1000" b="1" baseline="-25000">
                <a:latin typeface="Times New Roman" panose="02020603050405020304" pitchFamily="18" charset="0"/>
              </a:rPr>
              <a:t>  </a:t>
            </a:r>
            <a:r>
              <a:rPr lang="zh-CN" sz="3200" b="1" baseline="-25000">
                <a:latin typeface="Times New Roman" panose="02020603050405020304" pitchFamily="18" charset="0"/>
              </a:rPr>
              <a:t>。</a:t>
            </a:r>
            <a:endParaRPr lang="zh-CN" sz="3200" b="1" baseline="-25000">
              <a:latin typeface="Times New Roman" panose="0202060305040502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04800" y="2660675"/>
            <a:ext cx="54102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3200" b="1">
                <a:latin typeface="Times New Roman" panose="02020603050405020304" pitchFamily="18" charset="0"/>
              </a:rPr>
              <a:t>以 </a:t>
            </a:r>
            <a:r>
              <a:rPr lang="zh-CN" altLang="zh-CN" sz="3200" b="1" i="1">
                <a:latin typeface="Times New Roman" panose="02020603050405020304" pitchFamily="18" charset="0"/>
              </a:rPr>
              <a:t>k</a:t>
            </a:r>
            <a:r>
              <a:rPr lang="zh-CN" altLang="zh-CN" sz="3200" b="1">
                <a:latin typeface="Times New Roman" panose="02020603050405020304" pitchFamily="18" charset="0"/>
              </a:rPr>
              <a:t> = 3 </a:t>
            </a:r>
            <a:r>
              <a:rPr lang="zh-CN" sz="3200" b="1">
                <a:latin typeface="Times New Roman" panose="02020603050405020304" pitchFamily="18" charset="0"/>
              </a:rPr>
              <a:t>为例，</a:t>
            </a:r>
            <a:r>
              <a:rPr lang="zh-CN" altLang="zh-CN" sz="3200" b="1">
                <a:latin typeface="Times New Roman" panose="02020603050405020304" pitchFamily="18" charset="0"/>
              </a:rPr>
              <a:t>P</a:t>
            </a:r>
            <a:r>
              <a:rPr lang="zh-CN" altLang="zh-CN" sz="3200" b="1" i="1" baseline="-25000">
                <a:latin typeface="Times New Roman" panose="02020603050405020304" pitchFamily="18" charset="0"/>
              </a:rPr>
              <a:t>i</a:t>
            </a:r>
            <a:r>
              <a:rPr lang="zh-CN" altLang="zh-CN" sz="3200" b="1" baseline="-25000">
                <a:latin typeface="Times New Roman" panose="02020603050405020304" pitchFamily="18" charset="0"/>
              </a:rPr>
              <a:t> </a:t>
            </a:r>
            <a:r>
              <a:rPr lang="zh-CN" sz="3200" b="1">
                <a:latin typeface="Times New Roman" panose="02020603050405020304" pitchFamily="18" charset="0"/>
              </a:rPr>
              <a:t>的取值为</a:t>
            </a:r>
            <a:endParaRPr lang="zh-CN" sz="3200" b="1">
              <a:latin typeface="Times New Roman" panose="02020603050405020304" pitchFamily="18" charset="0"/>
            </a:endParaRPr>
          </a:p>
        </p:txBody>
      </p:sp>
      <p:grpSp>
        <p:nvGrpSpPr>
          <p:cNvPr id="7" name="Group 7"/>
          <p:cNvGrpSpPr/>
          <p:nvPr/>
        </p:nvGrpSpPr>
        <p:grpSpPr bwMode="auto">
          <a:xfrm>
            <a:off x="1524000" y="3422675"/>
            <a:ext cx="5638800" cy="628650"/>
            <a:chOff x="0" y="0"/>
            <a:chExt cx="3552" cy="396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355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3200" b="1">
                  <a:latin typeface="Times New Roman" panose="02020603050405020304" pitchFamily="18" charset="0"/>
                </a:rPr>
                <a:t>P</a:t>
              </a:r>
              <a:r>
                <a:rPr lang="zh-CN" altLang="zh-CN" sz="3200" b="1" baseline="-25000">
                  <a:latin typeface="Times New Roman" panose="02020603050405020304" pitchFamily="18" charset="0"/>
                </a:rPr>
                <a:t>1 </a:t>
              </a:r>
              <a:r>
                <a:rPr lang="zh-CN" altLang="zh-CN" sz="3200" b="1">
                  <a:latin typeface="Times New Roman" panose="02020603050405020304" pitchFamily="18" charset="0"/>
                </a:rPr>
                <a:t>= 1      3     </a:t>
              </a:r>
              <a:r>
                <a:rPr lang="zh-CN" altLang="zh-CN" sz="1600" b="1">
                  <a:latin typeface="Times New Roman" panose="02020603050405020304" pitchFamily="18" charset="0"/>
                </a:rPr>
                <a:t> </a:t>
              </a:r>
              <a:r>
                <a:rPr lang="zh-CN" altLang="zh-CN" sz="3200" b="1">
                  <a:latin typeface="Times New Roman" panose="02020603050405020304" pitchFamily="18" charset="0"/>
                </a:rPr>
                <a:t>5      7</a:t>
              </a:r>
              <a:endParaRPr lang="zh-CN" altLang="zh-CN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768" y="84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1248" y="84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1776" y="84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544" y="31"/>
              <a:ext cx="116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endParaRPr lang="zh-CN" altLang="zh-CN" sz="32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13"/>
          <p:cNvGrpSpPr/>
          <p:nvPr/>
        </p:nvGrpSpPr>
        <p:grpSpPr bwMode="auto">
          <a:xfrm>
            <a:off x="1539875" y="4167213"/>
            <a:ext cx="4708525" cy="617537"/>
            <a:chOff x="0" y="0"/>
            <a:chExt cx="2966" cy="389"/>
          </a:xfrm>
        </p:grpSpPr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0" y="24"/>
              <a:ext cx="2966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3200" b="1">
                  <a:latin typeface="Times New Roman" panose="02020603050405020304" pitchFamily="18" charset="0"/>
                </a:rPr>
                <a:t>P</a:t>
              </a:r>
              <a:r>
                <a:rPr lang="zh-CN" altLang="zh-CN" sz="3200" b="1" baseline="-25000">
                  <a:latin typeface="Times New Roman" panose="02020603050405020304" pitchFamily="18" charset="0"/>
                </a:rPr>
                <a:t>2 </a:t>
              </a:r>
              <a:r>
                <a:rPr lang="zh-CN" altLang="zh-CN" sz="3200" b="1">
                  <a:latin typeface="Times New Roman" panose="02020603050405020304" pitchFamily="18" charset="0"/>
                </a:rPr>
                <a:t>= 2      3     </a:t>
              </a:r>
              <a:r>
                <a:rPr lang="zh-CN" altLang="zh-CN" sz="1600" b="1">
                  <a:latin typeface="Times New Roman" panose="02020603050405020304" pitchFamily="18" charset="0"/>
                </a:rPr>
                <a:t> </a:t>
              </a:r>
              <a:r>
                <a:rPr lang="zh-CN" altLang="zh-CN" sz="3200" b="1">
                  <a:latin typeface="Times New Roman" panose="02020603050405020304" pitchFamily="18" charset="0"/>
                </a:rPr>
                <a:t>6      7</a:t>
              </a:r>
              <a:endParaRPr lang="zh-CN" altLang="zh-CN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758" y="108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1238" y="108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766" y="108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534" y="0"/>
              <a:ext cx="116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endParaRPr lang="zh-CN" altLang="zh-CN" sz="32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9" name="Group 19"/>
          <p:cNvGrpSpPr/>
          <p:nvPr/>
        </p:nvGrpSpPr>
        <p:grpSpPr bwMode="auto">
          <a:xfrm>
            <a:off x="1539875" y="4900638"/>
            <a:ext cx="4251325" cy="655637"/>
            <a:chOff x="0" y="0"/>
            <a:chExt cx="2678" cy="413"/>
          </a:xfrm>
        </p:grpSpPr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0" y="48"/>
              <a:ext cx="2678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3200" b="1">
                  <a:latin typeface="Times New Roman" panose="02020603050405020304" pitchFamily="18" charset="0"/>
                </a:rPr>
                <a:t>P</a:t>
              </a:r>
              <a:r>
                <a:rPr lang="zh-CN" altLang="zh-CN" sz="3200" b="1" baseline="-25000">
                  <a:latin typeface="Times New Roman" panose="02020603050405020304" pitchFamily="18" charset="0"/>
                </a:rPr>
                <a:t>4 </a:t>
              </a:r>
              <a:r>
                <a:rPr lang="zh-CN" altLang="zh-CN" sz="3200" b="1">
                  <a:latin typeface="Times New Roman" panose="02020603050405020304" pitchFamily="18" charset="0"/>
                </a:rPr>
                <a:t>= 4      5     </a:t>
              </a:r>
              <a:r>
                <a:rPr lang="zh-CN" altLang="zh-CN" sz="1600" b="1">
                  <a:latin typeface="Times New Roman" panose="02020603050405020304" pitchFamily="18" charset="0"/>
                </a:rPr>
                <a:t> </a:t>
              </a:r>
              <a:r>
                <a:rPr lang="zh-CN" altLang="zh-CN" sz="3200" b="1">
                  <a:latin typeface="Times New Roman" panose="02020603050405020304" pitchFamily="18" charset="0"/>
                </a:rPr>
                <a:t>6      7</a:t>
              </a:r>
              <a:endParaRPr lang="zh-CN" altLang="zh-CN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758" y="132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1238" y="132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1766" y="132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2534" y="0"/>
              <a:ext cx="116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endParaRPr lang="zh-CN" altLang="zh-CN" sz="32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898525" y="5651525"/>
            <a:ext cx="62992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3200" b="1">
                <a:latin typeface="Times New Roman" panose="02020603050405020304" pitchFamily="18" charset="0"/>
              </a:rPr>
              <a:t>对于按 “偶校验” 配置的汉明码      </a:t>
            </a:r>
            <a:endParaRPr lang="zh-CN" sz="3200" b="1">
              <a:latin typeface="Times New Roman" panose="02020603050405020304" pitchFamily="18" charset="0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898525" y="6184925"/>
            <a:ext cx="58928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3200" b="1">
                <a:latin typeface="Times New Roman" panose="02020603050405020304" pitchFamily="18" charset="0"/>
              </a:rPr>
              <a:t>不出错时  </a:t>
            </a:r>
            <a:r>
              <a:rPr 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lang="zh-CN" altLang="zh-CN" sz="3200" b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= 0</a:t>
            </a:r>
            <a:r>
              <a:rPr 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lang="zh-CN" altLang="zh-CN" sz="3200" b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 = 0</a:t>
            </a:r>
            <a:r>
              <a:rPr 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lang="zh-CN" altLang="zh-CN" sz="3200" b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  <a:r>
              <a:rPr lang="zh-CN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 = 0</a:t>
            </a:r>
            <a:endParaRPr lang="zh-CN" altLang="zh-CN" sz="32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266950" y="3117875"/>
            <a:ext cx="7302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zh-CN" altLang="zh-CN" sz="2800" b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zh-CN" altLang="zh-CN" sz="2800" b="1" baseline="-250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266950" y="3879875"/>
            <a:ext cx="5619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zh-CN" altLang="zh-CN" sz="2800" b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lang="zh-CN" altLang="zh-CN" sz="2800" b="1" baseline="-250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266950" y="4718075"/>
            <a:ext cx="5619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zh-CN" altLang="zh-CN" sz="2800" b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  <a:endParaRPr lang="zh-CN" altLang="zh-CN" sz="2800" b="1" baseline="-250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933825" y="1365275"/>
            <a:ext cx="535308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sz="3200" b="1" dirty="0">
                <a:latin typeface="Times New Roman" panose="02020603050405020304" pitchFamily="18" charset="0"/>
              </a:rPr>
              <a:t>其位数与增添的检测位有关，</a:t>
            </a:r>
            <a:endParaRPr 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33" name="Rectangle 57"/>
          <p:cNvSpPr>
            <a:spLocks noChangeArrowheads="1"/>
          </p:cNvSpPr>
          <p:nvPr/>
        </p:nvSpPr>
        <p:spPr bwMode="auto">
          <a:xfrm>
            <a:off x="4429124" y="72175"/>
            <a:ext cx="366959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3.3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补充：存储器校验</a:t>
            </a:r>
            <a:endParaRPr lang="zh-CN" altLang="zh-CN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285875" y="2555899"/>
            <a:ext cx="5953125" cy="579438"/>
            <a:chOff x="0" y="0"/>
            <a:chExt cx="3750" cy="365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3750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3200" b="1">
                  <a:latin typeface="Times New Roman" panose="02020603050405020304" pitchFamily="18" charset="0"/>
                </a:rPr>
                <a:t>P</a:t>
              </a:r>
              <a:r>
                <a:rPr lang="zh-CN" altLang="zh-CN" sz="3200" b="1" baseline="-25000">
                  <a:latin typeface="Times New Roman" panose="02020603050405020304" pitchFamily="18" charset="0"/>
                </a:rPr>
                <a:t>1</a:t>
              </a:r>
              <a:r>
                <a:rPr lang="zh-CN" altLang="zh-CN" sz="3200" b="1">
                  <a:latin typeface="Times New Roman" panose="02020603050405020304" pitchFamily="18" charset="0"/>
                </a:rPr>
                <a:t>= 1      3       5      7 = 0</a:t>
              </a:r>
              <a:endParaRPr lang="zh-CN" altLang="zh-CN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726" y="84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254" y="84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1830" y="84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02300" y="2555899"/>
            <a:ext cx="10033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无错</a:t>
            </a:r>
            <a:endParaRPr lang="zh-CN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 bwMode="auto">
          <a:xfrm>
            <a:off x="1301750" y="3329012"/>
            <a:ext cx="5556250" cy="579437"/>
            <a:chOff x="0" y="0"/>
            <a:chExt cx="3500" cy="365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0" y="0"/>
              <a:ext cx="3500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3200" b="1">
                  <a:latin typeface="Times New Roman" panose="02020603050405020304" pitchFamily="18" charset="0"/>
                </a:rPr>
                <a:t>P</a:t>
              </a:r>
              <a:r>
                <a:rPr lang="zh-CN" altLang="zh-CN" sz="3200" b="1" baseline="-25000">
                  <a:latin typeface="Times New Roman" panose="02020603050405020304" pitchFamily="18" charset="0"/>
                </a:rPr>
                <a:t>2</a:t>
              </a:r>
              <a:r>
                <a:rPr lang="zh-CN" altLang="zh-CN" sz="3200" b="1">
                  <a:latin typeface="Times New Roman" panose="02020603050405020304" pitchFamily="18" charset="0"/>
                </a:rPr>
                <a:t>= 2      3       6      7 = 1</a:t>
              </a:r>
              <a:endParaRPr lang="zh-CN" altLang="zh-CN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716" y="84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1244" y="84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1820" y="84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702300" y="3329012"/>
            <a:ext cx="100330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有错</a:t>
            </a:r>
            <a:endParaRPr lang="zh-CN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" name="Group 14"/>
          <p:cNvGrpSpPr/>
          <p:nvPr/>
        </p:nvGrpSpPr>
        <p:grpSpPr bwMode="auto">
          <a:xfrm>
            <a:off x="1301750" y="4156099"/>
            <a:ext cx="5403850" cy="579438"/>
            <a:chOff x="0" y="0"/>
            <a:chExt cx="3404" cy="365"/>
          </a:xfrm>
        </p:grpSpPr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3404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3200" b="1">
                  <a:latin typeface="Times New Roman" panose="02020603050405020304" pitchFamily="18" charset="0"/>
                </a:rPr>
                <a:t>P</a:t>
              </a:r>
              <a:r>
                <a:rPr lang="zh-CN" altLang="zh-CN" sz="3200" b="1" baseline="-25000">
                  <a:latin typeface="Times New Roman" panose="02020603050405020304" pitchFamily="18" charset="0"/>
                </a:rPr>
                <a:t>4</a:t>
              </a:r>
              <a:r>
                <a:rPr lang="zh-CN" altLang="zh-CN" sz="3200" b="1">
                  <a:latin typeface="Times New Roman" panose="02020603050405020304" pitchFamily="18" charset="0"/>
                </a:rPr>
                <a:t>= 4      5       6      7 = 1</a:t>
              </a:r>
              <a:endParaRPr lang="zh-CN" altLang="zh-CN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716" y="84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244" y="84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1820" y="84"/>
              <a:ext cx="192" cy="19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702300" y="4156099"/>
            <a:ext cx="10033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有错</a:t>
            </a:r>
            <a:endParaRPr lang="zh-CN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295400" y="5032399"/>
            <a:ext cx="43434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∴　P</a:t>
            </a:r>
            <a:r>
              <a:rPr lang="zh-CN" altLang="en-US" sz="32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32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32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= 110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066800" y="5718199"/>
            <a:ext cx="6194425" cy="1128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3200" b="1">
                <a:latin typeface="Times New Roman" panose="02020603050405020304" pitchFamily="18" charset="0"/>
              </a:rPr>
              <a:t>第 </a:t>
            </a:r>
            <a:r>
              <a:rPr lang="zh-CN" altLang="zh-CN" sz="3200" b="1">
                <a:latin typeface="Times New Roman" panose="02020603050405020304" pitchFamily="18" charset="0"/>
              </a:rPr>
              <a:t>6 </a:t>
            </a:r>
            <a:r>
              <a:rPr lang="zh-CN" sz="3200" b="1">
                <a:latin typeface="Times New Roman" panose="02020603050405020304" pitchFamily="18" charset="0"/>
              </a:rPr>
              <a:t>位出错，可纠正为 </a:t>
            </a:r>
            <a:r>
              <a:rPr lang="zh-CN" altLang="zh-CN" sz="3200" b="1">
                <a:latin typeface="Times New Roman" panose="02020603050405020304" pitchFamily="18" charset="0"/>
              </a:rPr>
              <a:t>01001</a:t>
            </a:r>
            <a:r>
              <a:rPr lang="zh-CN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3200" b="1">
                <a:latin typeface="Times New Roman" panose="02020603050405020304" pitchFamily="18" charset="0"/>
              </a:rPr>
              <a:t>1</a:t>
            </a:r>
            <a:r>
              <a:rPr lang="zh-CN" sz="3200" b="1">
                <a:latin typeface="Times New Roman" panose="02020603050405020304" pitchFamily="18" charset="0"/>
              </a:rPr>
              <a:t>，</a:t>
            </a:r>
            <a:endParaRPr lang="zh-CN" sz="3200" b="1">
              <a:latin typeface="Times New Roman" panose="02020603050405020304" pitchFamily="18" charset="0"/>
            </a:endParaRPr>
          </a:p>
          <a:p>
            <a:r>
              <a:rPr lang="zh-CN" sz="3200" b="1">
                <a:latin typeface="Times New Roman" panose="02020603050405020304" pitchFamily="18" charset="0"/>
              </a:rPr>
              <a:t>故要求传送的信息为</a:t>
            </a:r>
            <a:r>
              <a:rPr lang="zh-CN" sz="32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0101</a:t>
            </a:r>
            <a:r>
              <a:rPr lang="zh-CN" sz="3200" b="1">
                <a:solidFill>
                  <a:schemeClr val="folHlink"/>
                </a:solidFill>
                <a:latin typeface="Times New Roman" panose="02020603050405020304" pitchFamily="18" charset="0"/>
              </a:rPr>
              <a:t>。</a:t>
            </a:r>
            <a:endParaRPr lang="zh-CN" sz="32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227138" y="1908199"/>
            <a:ext cx="3192462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3200" b="1">
                <a:latin typeface="Times New Roman" panose="02020603050405020304" pitchFamily="18" charset="0"/>
              </a:rPr>
              <a:t>纠错过程如下</a:t>
            </a:r>
            <a:endParaRPr lang="zh-CN" sz="3200" b="1">
              <a:latin typeface="Times New Roman" panose="02020603050405020304" pitchFamily="18" charset="0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637918" y="571480"/>
            <a:ext cx="647934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3600" b="1" dirty="0" smtClean="0">
                <a:latin typeface="Times New Roman" panose="02020603050405020304" pitchFamily="18" charset="0"/>
              </a:rPr>
              <a:t>例</a:t>
            </a:r>
            <a:endParaRPr lang="zh-CN" altLang="zh-CN" sz="3600" b="1" dirty="0">
              <a:latin typeface="Times New Roman" panose="02020603050405020304" pitchFamily="18" charset="0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41325" y="1908199"/>
            <a:ext cx="10001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3200" b="1">
                <a:latin typeface="Times New Roman" panose="02020603050405020304" pitchFamily="18" charset="0"/>
              </a:rPr>
              <a:t>解：</a:t>
            </a:r>
            <a:endParaRPr lang="zh-CN" sz="3200" b="1">
              <a:latin typeface="Times New Roman" panose="02020603050405020304" pitchFamily="18" charset="0"/>
            </a:endParaRPr>
          </a:p>
        </p:txBody>
      </p:sp>
      <p:grpSp>
        <p:nvGrpSpPr>
          <p:cNvPr id="25" name="Group 25"/>
          <p:cNvGrpSpPr/>
          <p:nvPr/>
        </p:nvGrpSpPr>
        <p:grpSpPr bwMode="auto">
          <a:xfrm>
            <a:off x="-53975" y="536599"/>
            <a:ext cx="8932863" cy="1284288"/>
            <a:chOff x="0" y="0"/>
            <a:chExt cx="5641" cy="809"/>
          </a:xfrm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48" y="0"/>
              <a:ext cx="4609" cy="40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3600" b="1" dirty="0">
                  <a:latin typeface="Times New Roman" panose="02020603050405020304" pitchFamily="18" charset="0"/>
                </a:rPr>
                <a:t>             </a:t>
              </a:r>
              <a:r>
                <a:rPr lang="zh-CN" sz="3200" b="1" dirty="0">
                  <a:latin typeface="Times New Roman" panose="02020603050405020304" pitchFamily="18" charset="0"/>
                </a:rPr>
                <a:t>已知接收到</a:t>
              </a:r>
              <a:r>
                <a:rPr lang="zh-CN" sz="3200" b="1" dirty="0" smtClean="0">
                  <a:latin typeface="Times New Roman" panose="02020603050405020304" pitchFamily="18" charset="0"/>
                </a:rPr>
                <a:t>的</a:t>
              </a:r>
              <a:r>
                <a:rPr lang="zh-CN" altLang="en-US" sz="3200" b="1" dirty="0" smtClean="0">
                  <a:latin typeface="Times New Roman" panose="02020603050405020304" pitchFamily="18" charset="0"/>
                </a:rPr>
                <a:t>海</a:t>
              </a:r>
              <a:r>
                <a:rPr lang="zh-CN" sz="3200" b="1" dirty="0" smtClean="0">
                  <a:latin typeface="Times New Roman" panose="02020603050405020304" pitchFamily="18" charset="0"/>
                </a:rPr>
                <a:t>明码</a:t>
              </a:r>
              <a:r>
                <a:rPr lang="zh-CN" sz="3200" b="1" dirty="0">
                  <a:latin typeface="Times New Roman" panose="02020603050405020304" pitchFamily="18" charset="0"/>
                </a:rPr>
                <a:t>为 </a:t>
              </a:r>
              <a:r>
                <a:rPr lang="zh-CN" altLang="zh-CN" sz="3200" b="1" dirty="0">
                  <a:latin typeface="Times New Roman" panose="02020603050405020304" pitchFamily="18" charset="0"/>
                </a:rPr>
                <a:t>0100111</a:t>
              </a:r>
              <a:endParaRPr lang="zh-CN" altLang="zh-CN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0" y="444"/>
              <a:ext cx="5641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3200" b="1">
                  <a:latin typeface="Times New Roman" panose="02020603050405020304" pitchFamily="18" charset="0"/>
                </a:rPr>
                <a:t>（按配偶原则配置）试问要求传送的信息是什么</a:t>
              </a:r>
              <a:r>
                <a:rPr lang="zh-CN" altLang="zh-CN" sz="3200" b="1">
                  <a:latin typeface="Times New Roman" panose="02020603050405020304" pitchFamily="18" charset="0"/>
                </a:rPr>
                <a:t>?</a:t>
              </a:r>
              <a:endParaRPr lang="zh-CN" altLang="zh-CN" sz="32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" name="Group 29"/>
          <p:cNvGrpSpPr/>
          <p:nvPr/>
        </p:nvGrpSpPr>
        <p:grpSpPr bwMode="auto">
          <a:xfrm>
            <a:off x="2800350" y="3736999"/>
            <a:ext cx="2305050" cy="519113"/>
            <a:chOff x="0" y="0"/>
            <a:chExt cx="1452" cy="327"/>
          </a:xfrm>
        </p:grpSpPr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0" y="0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Char char="ü"/>
              </a:pPr>
              <a:r>
                <a:rPr lang="zh-CN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endParaRPr lang="zh-CN" altLang="zh-CN" sz="28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104" y="0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Char char="ü"/>
              </a:pPr>
              <a:r>
                <a:rPr lang="zh-CN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endParaRPr lang="zh-CN" altLang="zh-CN" sz="28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" name="Group 32"/>
          <p:cNvGrpSpPr/>
          <p:nvPr/>
        </p:nvGrpSpPr>
        <p:grpSpPr bwMode="auto">
          <a:xfrm>
            <a:off x="2800350" y="4575199"/>
            <a:ext cx="2305050" cy="519113"/>
            <a:chOff x="0" y="0"/>
            <a:chExt cx="1452" cy="327"/>
          </a:xfrm>
        </p:grpSpPr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0" y="0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Char char="ü"/>
              </a:pPr>
              <a:r>
                <a:rPr lang="zh-CN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endParaRPr lang="zh-CN" altLang="zh-CN" sz="28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1104" y="0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Char char="ü"/>
              </a:pPr>
              <a:r>
                <a:rPr lang="zh-CN" altLang="zh-CN" sz="28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endParaRPr lang="zh-CN" altLang="zh-CN" sz="28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4" name="Group 35"/>
          <p:cNvGrpSpPr/>
          <p:nvPr/>
        </p:nvGrpSpPr>
        <p:grpSpPr bwMode="auto">
          <a:xfrm>
            <a:off x="3781425" y="3417912"/>
            <a:ext cx="304800" cy="1263650"/>
            <a:chOff x="0" y="0"/>
            <a:chExt cx="192" cy="796"/>
          </a:xfrm>
        </p:grpSpPr>
        <p:sp>
          <p:nvSpPr>
            <p:cNvPr id="35" name="AutoShape 36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flowChartAlternateProcess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37"/>
            <p:cNvSpPr>
              <a:spLocks noChangeArrowheads="1"/>
            </p:cNvSpPr>
            <p:nvPr/>
          </p:nvSpPr>
          <p:spPr bwMode="auto">
            <a:xfrm>
              <a:off x="0" y="508"/>
              <a:ext cx="192" cy="288"/>
            </a:xfrm>
            <a:prstGeom prst="flowChartAlternateProcess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" name="Rectangle 57"/>
          <p:cNvSpPr>
            <a:spLocks noChangeArrowheads="1"/>
          </p:cNvSpPr>
          <p:nvPr/>
        </p:nvSpPr>
        <p:spPr bwMode="auto">
          <a:xfrm>
            <a:off x="4429124" y="72175"/>
            <a:ext cx="366959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3.3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补充：存储器校验</a:t>
            </a:r>
            <a:endParaRPr lang="zh-CN" altLang="zh-CN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3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868" y="71414"/>
            <a:ext cx="4652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只读存储器和闪速存储器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034" y="714356"/>
            <a:ext cx="43420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1.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只读存储器（</a:t>
            </a:r>
            <a:r>
              <a:rPr lang="zh-CN" altLang="zh-CN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ROM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） </a:t>
            </a:r>
            <a:endParaRPr lang="zh-CN" altLang="en-US" sz="3200" b="1" dirty="0" smtClean="0">
              <a:solidFill>
                <a:srgbClr val="151B93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57224" y="1214422"/>
            <a:ext cx="5320687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）</a:t>
            </a:r>
            <a:r>
              <a:rPr lang="zh-CN" sz="3200" b="1" dirty="0" smtClean="0">
                <a:latin typeface="Times New Roman" panose="02020603050405020304" pitchFamily="18" charset="0"/>
              </a:rPr>
              <a:t>掩模 </a:t>
            </a:r>
            <a:r>
              <a:rPr lang="zh-CN" altLang="zh-CN" sz="3200" b="1" dirty="0">
                <a:latin typeface="Times New Roman" panose="02020603050405020304" pitchFamily="18" charset="0"/>
              </a:rPr>
              <a:t>ROM ( MROM ) </a:t>
            </a:r>
            <a:endParaRPr lang="zh-CN" altLang="zh-CN" sz="3200" b="1" dirty="0">
              <a:latin typeface="Times New Roman" panose="02020603050405020304" pitchFamily="18" charset="0"/>
            </a:endParaRPr>
          </a:p>
        </p:txBody>
      </p:sp>
      <p:pic>
        <p:nvPicPr>
          <p:cNvPr id="5" name="Picture 4" descr="3A17">
            <a:hlinkClick r:id="rId1" action="ppaction://hlinkfil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71678"/>
            <a:ext cx="664373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4133850" y="5897563"/>
            <a:ext cx="35623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3200" b="1">
                <a:latin typeface="Times New Roman" panose="02020603050405020304" pitchFamily="18" charset="0"/>
              </a:rPr>
              <a:t>磁盘、磁带、光盘 </a:t>
            </a:r>
            <a:endParaRPr lang="zh-CN" sz="3200" b="1">
              <a:latin typeface="Times New Roman" panose="02020603050405020304" pitchFamily="18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1576388" y="4983163"/>
            <a:ext cx="5662612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3200" b="1">
                <a:latin typeface="Times New Roman" panose="02020603050405020304" pitchFamily="18" charset="0"/>
              </a:rPr>
              <a:t>高速缓冲存储器（</a:t>
            </a:r>
            <a:r>
              <a:rPr lang="zh-CN" altLang="zh-CN" sz="3200" b="1">
                <a:latin typeface="Times New Roman" panose="02020603050405020304" pitchFamily="18" charset="0"/>
              </a:rPr>
              <a:t>Cache</a:t>
            </a:r>
            <a:r>
              <a:rPr lang="zh-CN" sz="3200" b="1">
                <a:latin typeface="Times New Roman" panose="02020603050405020304" pitchFamily="18" charset="0"/>
              </a:rPr>
              <a:t>）</a:t>
            </a:r>
            <a:endParaRPr lang="zh-CN" sz="3200" b="1">
              <a:latin typeface="Times New Roman" panose="02020603050405020304" pitchFamily="18" charset="0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576388" y="4090988"/>
            <a:ext cx="3757612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zh-CN" sz="3200" b="1">
                <a:latin typeface="Times New Roman" panose="02020603050405020304" pitchFamily="18" charset="0"/>
              </a:rPr>
              <a:t>Flash  Memory</a:t>
            </a:r>
            <a:endParaRPr lang="zh-CN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49250" y="3500438"/>
            <a:ext cx="592138" cy="15541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3200" b="1">
                <a:latin typeface="Times New Roman" panose="02020603050405020304" pitchFamily="18" charset="0"/>
              </a:rPr>
              <a:t>存</a:t>
            </a:r>
            <a:endParaRPr lang="zh-CN" sz="3200" b="1">
              <a:latin typeface="Times New Roman" panose="02020603050405020304" pitchFamily="18" charset="0"/>
            </a:endParaRPr>
          </a:p>
          <a:p>
            <a:r>
              <a:rPr lang="zh-CN" sz="3200" b="1">
                <a:latin typeface="Times New Roman" panose="02020603050405020304" pitchFamily="18" charset="0"/>
              </a:rPr>
              <a:t>储</a:t>
            </a:r>
            <a:endParaRPr lang="zh-CN" sz="3200" b="1">
              <a:latin typeface="Times New Roman" panose="02020603050405020304" pitchFamily="18" charset="0"/>
            </a:endParaRPr>
          </a:p>
          <a:p>
            <a:r>
              <a:rPr lang="zh-CN" sz="3200" b="1">
                <a:latin typeface="Times New Roman" panose="02020603050405020304" pitchFamily="18" charset="0"/>
              </a:rPr>
              <a:t>器</a:t>
            </a:r>
            <a:endParaRPr lang="zh-CN" sz="3200" b="1">
              <a:latin typeface="Times New Roman" panose="02020603050405020304" pitchFamily="18" charset="0"/>
            </a:endParaRPr>
          </a:p>
        </p:txBody>
      </p:sp>
      <p:grpSp>
        <p:nvGrpSpPr>
          <p:cNvPr id="24" name="Group 6"/>
          <p:cNvGrpSpPr/>
          <p:nvPr/>
        </p:nvGrpSpPr>
        <p:grpSpPr bwMode="auto">
          <a:xfrm>
            <a:off x="1576388" y="2195513"/>
            <a:ext cx="2216150" cy="4281487"/>
            <a:chOff x="0" y="0"/>
            <a:chExt cx="1396" cy="2697"/>
          </a:xfrm>
        </p:grpSpPr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1156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sz="3200" b="1">
                  <a:latin typeface="Times New Roman" panose="02020603050405020304" pitchFamily="18" charset="0"/>
                </a:rPr>
                <a:t>主存储器</a:t>
              </a:r>
              <a:endParaRPr lang="zh-CN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0" y="2332"/>
              <a:ext cx="1396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3200" b="1">
                  <a:latin typeface="Times New Roman" panose="02020603050405020304" pitchFamily="18" charset="0"/>
                </a:rPr>
                <a:t>辅助存储器</a:t>
              </a:r>
              <a:endParaRPr lang="zh-CN" sz="32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7" name="AutoShape 9"/>
          <p:cNvSpPr/>
          <p:nvPr/>
        </p:nvSpPr>
        <p:spPr bwMode="auto">
          <a:xfrm>
            <a:off x="1092200" y="2460625"/>
            <a:ext cx="431800" cy="3833813"/>
          </a:xfrm>
          <a:prstGeom prst="leftBrace">
            <a:avLst>
              <a:gd name="adj1" fmla="val 73989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" name="Group 10"/>
          <p:cNvGrpSpPr/>
          <p:nvPr/>
        </p:nvGrpSpPr>
        <p:grpSpPr bwMode="auto">
          <a:xfrm>
            <a:off x="5318125" y="2379663"/>
            <a:ext cx="2397147" cy="1917700"/>
            <a:chOff x="0" y="0"/>
            <a:chExt cx="2177" cy="1208"/>
          </a:xfrm>
        </p:grpSpPr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121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MROM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0" y="306"/>
              <a:ext cx="110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PROM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0" y="613"/>
              <a:ext cx="131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EPROM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0" y="920"/>
              <a:ext cx="217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EEPROM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3" name="AutoShape 15"/>
          <p:cNvSpPr/>
          <p:nvPr/>
        </p:nvSpPr>
        <p:spPr bwMode="auto">
          <a:xfrm>
            <a:off x="5041900" y="2590800"/>
            <a:ext cx="292100" cy="1484313"/>
          </a:xfrm>
          <a:prstGeom prst="leftBrace">
            <a:avLst>
              <a:gd name="adj1" fmla="val 42346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" name="Group 16"/>
          <p:cNvGrpSpPr/>
          <p:nvPr/>
        </p:nvGrpSpPr>
        <p:grpSpPr bwMode="auto">
          <a:xfrm>
            <a:off x="3776663" y="1296988"/>
            <a:ext cx="1052512" cy="2347912"/>
            <a:chOff x="0" y="0"/>
            <a:chExt cx="663" cy="1479"/>
          </a:xfrm>
        </p:grpSpPr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0" y="0"/>
              <a:ext cx="65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800" b="1">
                  <a:latin typeface="Times New Roman" panose="02020603050405020304" pitchFamily="18" charset="0"/>
                </a:rPr>
                <a:t>RAM</a:t>
              </a:r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auto">
            <a:xfrm>
              <a:off x="0" y="1152"/>
              <a:ext cx="66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800" b="1">
                  <a:latin typeface="Times New Roman" panose="02020603050405020304" pitchFamily="18" charset="0"/>
                </a:rPr>
                <a:t>ROM</a:t>
              </a:r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7" name="AutoShape 19"/>
          <p:cNvSpPr/>
          <p:nvPr/>
        </p:nvSpPr>
        <p:spPr bwMode="auto">
          <a:xfrm>
            <a:off x="3462338" y="1535113"/>
            <a:ext cx="271462" cy="1893887"/>
          </a:xfrm>
          <a:prstGeom prst="leftBrace">
            <a:avLst>
              <a:gd name="adj1" fmla="val 58138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" name="Group 20"/>
          <p:cNvGrpSpPr/>
          <p:nvPr/>
        </p:nvGrpSpPr>
        <p:grpSpPr bwMode="auto">
          <a:xfrm>
            <a:off x="5254625" y="990600"/>
            <a:ext cx="2889251" cy="1119188"/>
            <a:chOff x="0" y="0"/>
            <a:chExt cx="1820" cy="705"/>
          </a:xfrm>
        </p:grpSpPr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177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sz="2400" b="1" dirty="0">
                  <a:latin typeface="Times New Roman" panose="02020603050405020304" pitchFamily="18" charset="0"/>
                </a:rPr>
                <a:t>静态 </a:t>
              </a:r>
              <a:r>
                <a:rPr lang="zh-CN" altLang="zh-CN" sz="2400" b="1" dirty="0" smtClean="0">
                  <a:latin typeface="Times New Roman" panose="02020603050405020304" pitchFamily="18" charset="0"/>
                </a:rPr>
                <a:t>RAM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（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SRAM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）</a:t>
              </a:r>
              <a:endParaRPr lang="zh-CN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0" y="417"/>
              <a:ext cx="182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sz="2400" b="1" dirty="0">
                  <a:latin typeface="Times New Roman" panose="02020603050405020304" pitchFamily="18" charset="0"/>
                </a:rPr>
                <a:t>动态 </a:t>
              </a:r>
              <a:r>
                <a:rPr lang="zh-CN" altLang="zh-CN" sz="2400" b="1" dirty="0" smtClean="0">
                  <a:latin typeface="Times New Roman" panose="02020603050405020304" pitchFamily="18" charset="0"/>
                </a:rPr>
                <a:t>RAM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（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DRAM</a:t>
              </a:r>
              <a:r>
                <a:rPr lang="zh-CN" altLang="en-US" sz="2400" b="1" dirty="0" smtClean="0">
                  <a:latin typeface="Times New Roman" panose="02020603050405020304" pitchFamily="18" charset="0"/>
                </a:rPr>
                <a:t>）</a:t>
              </a:r>
              <a:endParaRPr lang="zh-CN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1" name="AutoShape 23"/>
          <p:cNvSpPr/>
          <p:nvPr/>
        </p:nvSpPr>
        <p:spPr bwMode="auto">
          <a:xfrm>
            <a:off x="5041900" y="1143000"/>
            <a:ext cx="207963" cy="784225"/>
          </a:xfrm>
          <a:prstGeom prst="leftBrace">
            <a:avLst>
              <a:gd name="adj1" fmla="val 31425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323850" y="692150"/>
            <a:ext cx="5040313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zh-CN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按在计算机中的作用分类</a:t>
            </a:r>
            <a:endParaRPr lang="zh-CN" altLang="zh-CN" sz="3200" b="1" dirty="0" smtClean="0">
              <a:solidFill>
                <a:srgbClr val="151B93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57752" y="71414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存储器分类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1" grpId="0" autoUpdateAnimBg="0"/>
      <p:bldP spid="22" grpId="0" autoUpdateAnimBg="0"/>
      <p:bldP spid="23" grpId="0" autoUpdateAnimBg="0"/>
      <p:bldP spid="27" grpId="0" animBg="1"/>
      <p:bldP spid="33" grpId="0" animBg="1"/>
      <p:bldP spid="37" grpId="0" animBg="1"/>
      <p:bldP spid="4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642910" y="857232"/>
            <a:ext cx="5004896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）</a:t>
            </a:r>
            <a:r>
              <a:rPr lang="zh-CN" altLang="zh-CN" sz="3200" b="1" dirty="0" smtClean="0">
                <a:latin typeface="Times New Roman" panose="02020603050405020304" pitchFamily="18" charset="0"/>
              </a:rPr>
              <a:t>PROM </a:t>
            </a:r>
            <a:r>
              <a:rPr lang="zh-CN" altLang="zh-CN" sz="3200" b="1" dirty="0">
                <a:latin typeface="Times New Roman" panose="02020603050405020304" pitchFamily="18" charset="0"/>
              </a:rPr>
              <a:t>(</a:t>
            </a:r>
            <a:r>
              <a:rPr lang="zh-CN" sz="3200" b="1" dirty="0">
                <a:latin typeface="Times New Roman" panose="02020603050405020304" pitchFamily="18" charset="0"/>
              </a:rPr>
              <a:t>一次性编程</a:t>
            </a:r>
            <a:r>
              <a:rPr lang="zh-CN" altLang="zh-CN" sz="3200" b="1" dirty="0">
                <a:latin typeface="Times New Roman" panose="02020603050405020304" pitchFamily="18" charset="0"/>
              </a:rPr>
              <a:t>) </a:t>
            </a:r>
            <a:endParaRPr lang="zh-CN" altLang="zh-CN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3" name="Group 7"/>
          <p:cNvGrpSpPr/>
          <p:nvPr/>
        </p:nvGrpSpPr>
        <p:grpSpPr bwMode="auto">
          <a:xfrm>
            <a:off x="928662" y="1571612"/>
            <a:ext cx="4268788" cy="2819400"/>
            <a:chOff x="0" y="0"/>
            <a:chExt cx="2689" cy="1776"/>
          </a:xfrm>
        </p:grpSpPr>
        <p:grpSp>
          <p:nvGrpSpPr>
            <p:cNvPr id="4" name="Group 8"/>
            <p:cNvGrpSpPr/>
            <p:nvPr/>
          </p:nvGrpSpPr>
          <p:grpSpPr bwMode="auto">
            <a:xfrm>
              <a:off x="672" y="0"/>
              <a:ext cx="1968" cy="1680"/>
              <a:chOff x="0" y="0"/>
              <a:chExt cx="1968" cy="1680"/>
            </a:xfrm>
          </p:grpSpPr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0" y="240"/>
                <a:ext cx="1968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>
                <a:off x="1584" y="0"/>
                <a:ext cx="0" cy="168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/>
              <p:nvPr/>
            </p:nvSpPr>
            <p:spPr bwMode="auto">
              <a:xfrm>
                <a:off x="528" y="240"/>
                <a:ext cx="288" cy="480"/>
              </a:xfrm>
              <a:custGeom>
                <a:avLst/>
                <a:gdLst>
                  <a:gd name="T0" fmla="*/ 0 w 288"/>
                  <a:gd name="T1" fmla="*/ 0 h 480"/>
                  <a:gd name="T2" fmla="*/ 0 w 288"/>
                  <a:gd name="T3" fmla="*/ 480 h 480"/>
                  <a:gd name="T4" fmla="*/ 288 w 288"/>
                  <a:gd name="T5" fmla="*/ 48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480">
                    <a:moveTo>
                      <a:pt x="0" y="0"/>
                    </a:moveTo>
                    <a:lnTo>
                      <a:pt x="0" y="480"/>
                    </a:lnTo>
                    <a:lnTo>
                      <a:pt x="288" y="480"/>
                    </a:lnTo>
                  </a:path>
                </a:pathLst>
              </a:custGeom>
              <a:noFill/>
              <a:ln w="57150" cap="flat" cmpd="sng">
                <a:solidFill>
                  <a:schemeClr val="folHlink"/>
                </a:solidFill>
                <a:round/>
                <a:headEnd type="oval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/>
              <p:nvPr/>
            </p:nvSpPr>
            <p:spPr bwMode="auto">
              <a:xfrm>
                <a:off x="816" y="480"/>
                <a:ext cx="96" cy="240"/>
              </a:xfrm>
              <a:custGeom>
                <a:avLst/>
                <a:gdLst>
                  <a:gd name="T0" fmla="*/ 0 w 96"/>
                  <a:gd name="T1" fmla="*/ 240 h 240"/>
                  <a:gd name="T2" fmla="*/ 96 w 96"/>
                  <a:gd name="T3" fmla="*/ 144 h 240"/>
                  <a:gd name="T4" fmla="*/ 96 w 96"/>
                  <a:gd name="T5" fmla="*/ 0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240">
                    <a:moveTo>
                      <a:pt x="0" y="240"/>
                    </a:moveTo>
                    <a:lnTo>
                      <a:pt x="96" y="144"/>
                    </a:lnTo>
                    <a:lnTo>
                      <a:pt x="96" y="0"/>
                    </a:lnTo>
                  </a:path>
                </a:pathLst>
              </a:custGeom>
              <a:noFill/>
              <a:ln w="57150" cap="flat" cmpd="sng">
                <a:solidFill>
                  <a:schemeClr val="folHlink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816" y="624"/>
                <a:ext cx="0" cy="192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816" y="720"/>
                <a:ext cx="144" cy="144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tailEnd type="triangle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864" y="1008"/>
                <a:ext cx="96" cy="288"/>
              </a:xfrm>
              <a:custGeom>
                <a:avLst/>
                <a:gdLst>
                  <a:gd name="T0" fmla="*/ 43 w 144"/>
                  <a:gd name="T1" fmla="*/ 0 h 336"/>
                  <a:gd name="T2" fmla="*/ 0 w 144"/>
                  <a:gd name="T3" fmla="*/ 60 h 336"/>
                  <a:gd name="T4" fmla="*/ 43 w 144"/>
                  <a:gd name="T5" fmla="*/ 152 h 336"/>
                  <a:gd name="T6" fmla="*/ 0 w 144"/>
                  <a:gd name="T7" fmla="*/ 212 h 3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4" h="336">
                    <a:moveTo>
                      <a:pt x="144" y="0"/>
                    </a:moveTo>
                    <a:cubicBezTo>
                      <a:pt x="72" y="28"/>
                      <a:pt x="0" y="56"/>
                      <a:pt x="0" y="96"/>
                    </a:cubicBezTo>
                    <a:cubicBezTo>
                      <a:pt x="0" y="136"/>
                      <a:pt x="144" y="200"/>
                      <a:pt x="144" y="240"/>
                    </a:cubicBezTo>
                    <a:cubicBezTo>
                      <a:pt x="144" y="280"/>
                      <a:pt x="72" y="308"/>
                      <a:pt x="0" y="336"/>
                    </a:cubicBezTo>
                  </a:path>
                </a:pathLst>
              </a:custGeom>
              <a:noFill/>
              <a:ln w="57150" cap="flat" cmpd="sng">
                <a:solidFill>
                  <a:schemeClr val="folHlink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864" y="1344"/>
                <a:ext cx="720" cy="144"/>
              </a:xfrm>
              <a:custGeom>
                <a:avLst/>
                <a:gdLst>
                  <a:gd name="T0" fmla="*/ 0 w 720"/>
                  <a:gd name="T1" fmla="*/ 0 h 144"/>
                  <a:gd name="T2" fmla="*/ 0 w 720"/>
                  <a:gd name="T3" fmla="*/ 144 h 144"/>
                  <a:gd name="T4" fmla="*/ 720 w 720"/>
                  <a:gd name="T5" fmla="*/ 144 h 14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144">
                    <a:moveTo>
                      <a:pt x="0" y="0"/>
                    </a:moveTo>
                    <a:lnTo>
                      <a:pt x="0" y="144"/>
                    </a:lnTo>
                    <a:lnTo>
                      <a:pt x="720" y="144"/>
                    </a:lnTo>
                  </a:path>
                </a:pathLst>
              </a:custGeom>
              <a:noFill/>
              <a:ln w="57150" cap="flat" cmpd="sng">
                <a:solidFill>
                  <a:schemeClr val="folHlink"/>
                </a:solidFill>
                <a:round/>
                <a:tailEnd type="oval" w="sm" len="sm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Oval 17"/>
              <p:cNvSpPr>
                <a:spLocks noChangeArrowheads="1"/>
              </p:cNvSpPr>
              <p:nvPr/>
            </p:nvSpPr>
            <p:spPr bwMode="auto">
              <a:xfrm>
                <a:off x="886" y="432"/>
                <a:ext cx="48" cy="48"/>
              </a:xfrm>
              <a:prstGeom prst="ellipse">
                <a:avLst/>
              </a:prstGeom>
              <a:noFill/>
              <a:ln w="57150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Oval 18"/>
              <p:cNvSpPr>
                <a:spLocks noChangeArrowheads="1"/>
              </p:cNvSpPr>
              <p:nvPr/>
            </p:nvSpPr>
            <p:spPr bwMode="auto">
              <a:xfrm>
                <a:off x="923" y="960"/>
                <a:ext cx="48" cy="48"/>
              </a:xfrm>
              <a:prstGeom prst="ellipse">
                <a:avLst/>
              </a:prstGeom>
              <a:noFill/>
              <a:ln w="57150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952" y="864"/>
                <a:ext cx="0" cy="96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Oval 20"/>
              <p:cNvSpPr>
                <a:spLocks noChangeArrowheads="1"/>
              </p:cNvSpPr>
              <p:nvPr/>
            </p:nvSpPr>
            <p:spPr bwMode="auto">
              <a:xfrm>
                <a:off x="836" y="1296"/>
                <a:ext cx="48" cy="48"/>
              </a:xfrm>
              <a:prstGeom prst="ellipse">
                <a:avLst/>
              </a:prstGeom>
              <a:noFill/>
              <a:ln w="57150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816" y="240"/>
                <a:ext cx="672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sz="2800" b="1" i="1">
                    <a:latin typeface="Times New Roman" panose="02020603050405020304" pitchFamily="18" charset="0"/>
                  </a:rPr>
                  <a:t>V</a:t>
                </a:r>
                <a:r>
                  <a:rPr lang="zh-CN" altLang="zh-CN" sz="2400" b="1" baseline="-25000">
                    <a:latin typeface="Times New Roman" panose="02020603050405020304" pitchFamily="18" charset="0"/>
                  </a:rPr>
                  <a:t>CC</a:t>
                </a:r>
                <a:endParaRPr lang="zh-CN" altLang="zh-CN" sz="2400" b="1" baseline="-25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" name="Group 22"/>
            <p:cNvGrpSpPr/>
            <p:nvPr/>
          </p:nvGrpSpPr>
          <p:grpSpPr bwMode="auto">
            <a:xfrm>
              <a:off x="0" y="48"/>
              <a:ext cx="2689" cy="1728"/>
              <a:chOff x="0" y="0"/>
              <a:chExt cx="2689" cy="1728"/>
            </a:xfrm>
          </p:grpSpPr>
          <p:sp>
            <p:nvSpPr>
              <p:cNvPr id="6" name="Text Box 2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76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sz="2800" b="1">
                    <a:latin typeface="Times New Roman" panose="02020603050405020304" pitchFamily="18" charset="0"/>
                  </a:rPr>
                  <a:t>行线</a:t>
                </a:r>
                <a:endParaRPr 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Text Box 24"/>
              <p:cNvSpPr txBox="1">
                <a:spLocks noChangeArrowheads="1"/>
              </p:cNvSpPr>
              <p:nvPr/>
            </p:nvSpPr>
            <p:spPr bwMode="auto">
              <a:xfrm>
                <a:off x="2304" y="1152"/>
                <a:ext cx="385" cy="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sz="2800" b="1">
                    <a:latin typeface="Times New Roman" panose="02020603050405020304" pitchFamily="18" charset="0"/>
                  </a:rPr>
                  <a:t>列线</a:t>
                </a:r>
                <a:endParaRPr 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Text Box 25"/>
              <p:cNvSpPr txBox="1">
                <a:spLocks noChangeArrowheads="1"/>
              </p:cNvSpPr>
              <p:nvPr/>
            </p:nvSpPr>
            <p:spPr bwMode="auto">
              <a:xfrm>
                <a:off x="912" y="912"/>
                <a:ext cx="76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sz="2800" b="1">
                    <a:latin typeface="Times New Roman" panose="02020603050405020304" pitchFamily="18" charset="0"/>
                  </a:rPr>
                  <a:t>熔丝</a:t>
                </a:r>
                <a:endParaRPr lang="zh-CN" sz="2800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" name="Group 26"/>
          <p:cNvGrpSpPr/>
          <p:nvPr/>
        </p:nvGrpSpPr>
        <p:grpSpPr bwMode="auto">
          <a:xfrm>
            <a:off x="5500694" y="2198687"/>
            <a:ext cx="3276600" cy="519113"/>
            <a:chOff x="0" y="0"/>
            <a:chExt cx="2064" cy="327"/>
          </a:xfrm>
        </p:grpSpPr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0" y="0"/>
              <a:ext cx="192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2800" b="1" dirty="0">
                  <a:latin typeface="Times New Roman" panose="02020603050405020304" pitchFamily="18" charset="0"/>
                </a:rPr>
                <a:t>熔丝断</a:t>
              </a:r>
              <a:endParaRPr 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1152" y="0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2800" b="1">
                  <a:latin typeface="Times New Roman" panose="02020603050405020304" pitchFamily="18" charset="0"/>
                </a:rPr>
                <a:t>为 “</a:t>
              </a:r>
              <a:r>
                <a:rPr lang="zh-CN" altLang="zh-CN" sz="2800" b="1">
                  <a:latin typeface="Times New Roman" panose="02020603050405020304" pitchFamily="18" charset="0"/>
                </a:rPr>
                <a:t>0”</a:t>
              </a:r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" name="Group 29"/>
          <p:cNvGrpSpPr/>
          <p:nvPr/>
        </p:nvGrpSpPr>
        <p:grpSpPr bwMode="auto">
          <a:xfrm>
            <a:off x="5500694" y="2838450"/>
            <a:ext cx="3048000" cy="519112"/>
            <a:chOff x="0" y="0"/>
            <a:chExt cx="1920" cy="327"/>
          </a:xfrm>
        </p:grpSpPr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1152" y="0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2800" b="1">
                  <a:latin typeface="Times New Roman" panose="02020603050405020304" pitchFamily="18" charset="0"/>
                </a:rPr>
                <a:t>为 “</a:t>
              </a:r>
              <a:r>
                <a:rPr lang="zh-CN" altLang="zh-CN" sz="2800" b="1">
                  <a:latin typeface="Times New Roman" panose="02020603050405020304" pitchFamily="18" charset="0"/>
                </a:rPr>
                <a:t>1”</a:t>
              </a:r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0" y="0"/>
              <a:ext cx="139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2800" b="1">
                  <a:latin typeface="Times New Roman" panose="02020603050405020304" pitchFamily="18" charset="0"/>
                </a:rPr>
                <a:t>熔丝未断</a:t>
              </a:r>
              <a:endParaRPr 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3571868" y="71414"/>
            <a:ext cx="4652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只读存储器和闪速存储器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1000" y="634984"/>
            <a:ext cx="63246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）</a:t>
            </a:r>
            <a:r>
              <a:rPr lang="zh-CN" altLang="zh-CN" sz="3200" b="1" dirty="0" smtClean="0">
                <a:latin typeface="Times New Roman" panose="02020603050405020304" pitchFamily="18" charset="0"/>
              </a:rPr>
              <a:t>EPROM </a:t>
            </a:r>
            <a:r>
              <a:rPr lang="zh-CN" altLang="zh-CN" sz="3200" b="1" dirty="0">
                <a:latin typeface="Times New Roman" panose="02020603050405020304" pitchFamily="18" charset="0"/>
              </a:rPr>
              <a:t>(</a:t>
            </a:r>
            <a:r>
              <a:rPr lang="zh-CN" sz="3200" b="1" dirty="0">
                <a:latin typeface="Times New Roman" panose="02020603050405020304" pitchFamily="18" charset="0"/>
              </a:rPr>
              <a:t>多次性编程 </a:t>
            </a:r>
            <a:r>
              <a:rPr lang="zh-CN" altLang="zh-CN" sz="3200" b="1" dirty="0">
                <a:latin typeface="Times New Roman" panose="02020603050405020304" pitchFamily="18" charset="0"/>
              </a:rPr>
              <a:t>) </a:t>
            </a:r>
            <a:endParaRPr lang="zh-CN" altLang="zh-CN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 bwMode="auto">
          <a:xfrm>
            <a:off x="214282" y="1214422"/>
            <a:ext cx="8715436" cy="4786346"/>
            <a:chOff x="0" y="0"/>
            <a:chExt cx="6000" cy="2919"/>
          </a:xfrm>
        </p:grpSpPr>
        <p:grpSp>
          <p:nvGrpSpPr>
            <p:cNvPr id="4" name="Group 3"/>
            <p:cNvGrpSpPr/>
            <p:nvPr/>
          </p:nvGrpSpPr>
          <p:grpSpPr bwMode="auto">
            <a:xfrm>
              <a:off x="0" y="0"/>
              <a:ext cx="3552" cy="2919"/>
              <a:chOff x="0" y="0"/>
              <a:chExt cx="3552" cy="2919"/>
            </a:xfrm>
          </p:grpSpPr>
          <p:sp>
            <p:nvSpPr>
              <p:cNvPr id="60" name="Text Box 4"/>
              <p:cNvSpPr txBox="1">
                <a:spLocks noChangeArrowheads="1"/>
              </p:cNvSpPr>
              <p:nvPr/>
            </p:nvSpPr>
            <p:spPr bwMode="auto">
              <a:xfrm>
                <a:off x="1584" y="2112"/>
                <a:ext cx="385" cy="62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800" b="1">
                    <a:latin typeface="Times New Roman" panose="02020603050405020304" pitchFamily="18" charset="0"/>
                  </a:rPr>
                  <a:t>…</a:t>
                </a:r>
                <a:endParaRPr lang="zh-CN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" name="Text Box 5"/>
              <p:cNvSpPr txBox="1">
                <a:spLocks noChangeArrowheads="1"/>
              </p:cNvSpPr>
              <p:nvPr/>
            </p:nvSpPr>
            <p:spPr bwMode="auto">
              <a:xfrm>
                <a:off x="912" y="567"/>
                <a:ext cx="100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sz="2000" b="1">
                    <a:latin typeface="Times New Roman" panose="02020603050405020304" pitchFamily="18" charset="0"/>
                  </a:rPr>
                  <a:t>控制逻辑</a:t>
                </a:r>
                <a:endParaRPr 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" name="Rectangle 6"/>
              <p:cNvSpPr>
                <a:spLocks noChangeArrowheads="1"/>
              </p:cNvSpPr>
              <p:nvPr/>
            </p:nvSpPr>
            <p:spPr bwMode="auto">
              <a:xfrm>
                <a:off x="912" y="471"/>
                <a:ext cx="768" cy="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3" name="Group 7"/>
              <p:cNvGrpSpPr/>
              <p:nvPr/>
            </p:nvGrpSpPr>
            <p:grpSpPr bwMode="auto">
              <a:xfrm>
                <a:off x="1002" y="1095"/>
                <a:ext cx="678" cy="480"/>
                <a:chOff x="0" y="0"/>
                <a:chExt cx="678" cy="480"/>
              </a:xfrm>
            </p:grpSpPr>
            <p:sp>
              <p:nvSpPr>
                <p:cNvPr id="128" name="Rectangle 8"/>
                <p:cNvSpPr>
                  <a:spLocks noChangeArrowheads="1"/>
                </p:cNvSpPr>
                <p:nvPr/>
              </p:nvSpPr>
              <p:spPr bwMode="auto">
                <a:xfrm>
                  <a:off x="30" y="0"/>
                  <a:ext cx="526" cy="48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0" y="128"/>
                  <a:ext cx="67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zh-CN" sz="2000" b="1">
                      <a:latin typeface="Times New Roman" panose="02020603050405020304" pitchFamily="18" charset="0"/>
                    </a:rPr>
                    <a:t>Y </a:t>
                  </a:r>
                  <a:r>
                    <a:rPr lang="zh-CN" sz="2000" b="1">
                      <a:latin typeface="Times New Roman" panose="02020603050405020304" pitchFamily="18" charset="0"/>
                    </a:rPr>
                    <a:t>译码</a:t>
                  </a:r>
                  <a:endParaRPr lang="zh-CN" sz="2000" b="1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" name="Group 10"/>
              <p:cNvGrpSpPr/>
              <p:nvPr/>
            </p:nvGrpSpPr>
            <p:grpSpPr bwMode="auto">
              <a:xfrm>
                <a:off x="1032" y="1767"/>
                <a:ext cx="528" cy="912"/>
                <a:chOff x="0" y="0"/>
                <a:chExt cx="528" cy="912"/>
              </a:xfrm>
            </p:grpSpPr>
            <p:sp>
              <p:nvSpPr>
                <p:cNvPr id="126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28" cy="91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8" y="38"/>
                  <a:ext cx="333" cy="8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zh-CN" sz="2000" b="1">
                      <a:latin typeface="Times New Roman" panose="02020603050405020304" pitchFamily="18" charset="0"/>
                    </a:rPr>
                    <a:t>X </a:t>
                  </a:r>
                  <a:endParaRPr lang="zh-CN" altLang="zh-CN" sz="2000" b="1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50000"/>
                    </a:spcBef>
                  </a:pPr>
                  <a:r>
                    <a:rPr lang="zh-CN" sz="2000" b="1">
                      <a:latin typeface="Times New Roman" panose="02020603050405020304" pitchFamily="18" charset="0"/>
                    </a:rPr>
                    <a:t>译</a:t>
                  </a:r>
                  <a:endParaRPr lang="zh-CN" sz="2000" b="1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50000"/>
                    </a:spcBef>
                  </a:pPr>
                  <a:r>
                    <a:rPr lang="zh-CN" sz="2000" b="1">
                      <a:latin typeface="Times New Roman" panose="02020603050405020304" pitchFamily="18" charset="0"/>
                    </a:rPr>
                    <a:t>码</a:t>
                  </a:r>
                  <a:endParaRPr lang="zh-CN" sz="2000" b="1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" name="Group 13"/>
              <p:cNvGrpSpPr/>
              <p:nvPr/>
            </p:nvGrpSpPr>
            <p:grpSpPr bwMode="auto">
              <a:xfrm>
                <a:off x="1872" y="537"/>
                <a:ext cx="1440" cy="288"/>
                <a:chOff x="0" y="0"/>
                <a:chExt cx="1440" cy="288"/>
              </a:xfrm>
            </p:grpSpPr>
            <p:sp>
              <p:nvSpPr>
                <p:cNvPr id="124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00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44" y="8"/>
                  <a:ext cx="12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sz="2000" b="1" dirty="0">
                      <a:latin typeface="Times New Roman" panose="02020603050405020304" pitchFamily="18" charset="0"/>
                    </a:rPr>
                    <a:t>数据缓冲区</a:t>
                  </a:r>
                  <a:endParaRPr lang="zh-CN" sz="20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" name="Group 16"/>
              <p:cNvGrpSpPr/>
              <p:nvPr/>
            </p:nvGrpSpPr>
            <p:grpSpPr bwMode="auto">
              <a:xfrm>
                <a:off x="1872" y="1143"/>
                <a:ext cx="1584" cy="432"/>
                <a:chOff x="0" y="0"/>
                <a:chExt cx="1584" cy="432"/>
              </a:xfrm>
            </p:grpSpPr>
            <p:sp>
              <p:nvSpPr>
                <p:cNvPr id="122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00" cy="4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88" y="85"/>
                  <a:ext cx="1296" cy="2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zh-CN" sz="2000" b="1">
                      <a:latin typeface="Times New Roman" panose="02020603050405020304" pitchFamily="18" charset="0"/>
                    </a:rPr>
                    <a:t>Y </a:t>
                  </a:r>
                  <a:r>
                    <a:rPr lang="zh-CN" sz="2000" b="1">
                      <a:latin typeface="Times New Roman" panose="02020603050405020304" pitchFamily="18" charset="0"/>
                    </a:rPr>
                    <a:t>控制</a:t>
                  </a:r>
                  <a:endParaRPr lang="zh-CN" sz="2000" b="1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" name="Group 19"/>
              <p:cNvGrpSpPr/>
              <p:nvPr/>
            </p:nvGrpSpPr>
            <p:grpSpPr bwMode="auto">
              <a:xfrm>
                <a:off x="1872" y="1911"/>
                <a:ext cx="1488" cy="576"/>
                <a:chOff x="0" y="0"/>
                <a:chExt cx="1488" cy="576"/>
              </a:xfrm>
            </p:grpSpPr>
            <p:sp>
              <p:nvSpPr>
                <p:cNvPr id="120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00" cy="57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92" y="20"/>
                  <a:ext cx="1296" cy="5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zh-CN" altLang="zh-CN" sz="2000" b="1">
                      <a:latin typeface="Times New Roman" panose="02020603050405020304" pitchFamily="18" charset="0"/>
                    </a:rPr>
                    <a:t>128 </a:t>
                  </a:r>
                  <a:r>
                    <a:rPr lang="zh-CN" altLang="zh-CN" sz="2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×</a:t>
                  </a:r>
                  <a:r>
                    <a:rPr lang="zh-CN" altLang="zh-CN" sz="2000" b="1">
                      <a:latin typeface="Times New Roman" panose="02020603050405020304" pitchFamily="18" charset="0"/>
                    </a:rPr>
                    <a:t> 128</a:t>
                  </a:r>
                  <a:endParaRPr lang="zh-CN" altLang="zh-CN" sz="2000" b="1">
                    <a:latin typeface="Times New Roman" panose="02020603050405020304" pitchFamily="18" charset="0"/>
                  </a:endParaRPr>
                </a:p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zh-CN" sz="2000" b="1">
                      <a:latin typeface="Times New Roman" panose="02020603050405020304" pitchFamily="18" charset="0"/>
                    </a:rPr>
                    <a:t>存储矩阵</a:t>
                  </a:r>
                  <a:endParaRPr lang="zh-CN" sz="2000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" name="Line 22"/>
              <p:cNvSpPr>
                <a:spLocks noChangeShapeType="1"/>
              </p:cNvSpPr>
              <p:nvPr/>
            </p:nvSpPr>
            <p:spPr bwMode="auto">
              <a:xfrm flipH="1">
                <a:off x="720" y="567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" name="Line 23"/>
              <p:cNvSpPr>
                <a:spLocks noChangeShapeType="1"/>
              </p:cNvSpPr>
              <p:nvPr/>
            </p:nvSpPr>
            <p:spPr bwMode="auto">
              <a:xfrm flipH="1">
                <a:off x="720" y="807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24"/>
              <p:cNvSpPr>
                <a:spLocks noChangeShapeType="1"/>
              </p:cNvSpPr>
              <p:nvPr/>
            </p:nvSpPr>
            <p:spPr bwMode="auto">
              <a:xfrm flipH="1">
                <a:off x="850" y="1143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" name="Line 25"/>
              <p:cNvSpPr>
                <a:spLocks noChangeShapeType="1"/>
              </p:cNvSpPr>
              <p:nvPr/>
            </p:nvSpPr>
            <p:spPr bwMode="auto">
              <a:xfrm flipH="1">
                <a:off x="850" y="1527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" name="Line 26"/>
              <p:cNvSpPr>
                <a:spLocks noChangeShapeType="1"/>
              </p:cNvSpPr>
              <p:nvPr/>
            </p:nvSpPr>
            <p:spPr bwMode="auto">
              <a:xfrm flipH="1">
                <a:off x="850" y="127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" name="Line 27"/>
              <p:cNvSpPr>
                <a:spLocks noChangeShapeType="1"/>
              </p:cNvSpPr>
              <p:nvPr/>
            </p:nvSpPr>
            <p:spPr bwMode="auto">
              <a:xfrm flipH="1">
                <a:off x="850" y="1399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" name="Line 28"/>
              <p:cNvSpPr>
                <a:spLocks noChangeShapeType="1"/>
              </p:cNvSpPr>
              <p:nvPr/>
            </p:nvSpPr>
            <p:spPr bwMode="auto">
              <a:xfrm flipH="1">
                <a:off x="850" y="195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5" name="Line 29"/>
              <p:cNvSpPr>
                <a:spLocks noChangeShapeType="1"/>
              </p:cNvSpPr>
              <p:nvPr/>
            </p:nvSpPr>
            <p:spPr bwMode="auto">
              <a:xfrm flipH="1">
                <a:off x="850" y="263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" name="Line 30"/>
              <p:cNvSpPr>
                <a:spLocks noChangeShapeType="1"/>
              </p:cNvSpPr>
              <p:nvPr/>
            </p:nvSpPr>
            <p:spPr bwMode="auto">
              <a:xfrm flipH="1">
                <a:off x="850" y="2495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" name="Line 31"/>
              <p:cNvSpPr>
                <a:spLocks noChangeShapeType="1"/>
              </p:cNvSpPr>
              <p:nvPr/>
            </p:nvSpPr>
            <p:spPr bwMode="auto">
              <a:xfrm flipH="1">
                <a:off x="850" y="2359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" name="Line 32"/>
              <p:cNvSpPr>
                <a:spLocks noChangeShapeType="1"/>
              </p:cNvSpPr>
              <p:nvPr/>
            </p:nvSpPr>
            <p:spPr bwMode="auto">
              <a:xfrm flipH="1">
                <a:off x="850" y="2223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9" name="Line 33"/>
              <p:cNvSpPr>
                <a:spLocks noChangeShapeType="1"/>
              </p:cNvSpPr>
              <p:nvPr/>
            </p:nvSpPr>
            <p:spPr bwMode="auto">
              <a:xfrm flipH="1">
                <a:off x="850" y="2087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" name="Line 34"/>
              <p:cNvSpPr>
                <a:spLocks noChangeShapeType="1"/>
              </p:cNvSpPr>
              <p:nvPr/>
            </p:nvSpPr>
            <p:spPr bwMode="auto">
              <a:xfrm>
                <a:off x="1555" y="2007"/>
                <a:ext cx="3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1" name="Line 35"/>
              <p:cNvSpPr>
                <a:spLocks noChangeShapeType="1"/>
              </p:cNvSpPr>
              <p:nvPr/>
            </p:nvSpPr>
            <p:spPr bwMode="auto">
              <a:xfrm>
                <a:off x="1555" y="2103"/>
                <a:ext cx="3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" name="Line 36"/>
              <p:cNvSpPr>
                <a:spLocks noChangeShapeType="1"/>
              </p:cNvSpPr>
              <p:nvPr/>
            </p:nvSpPr>
            <p:spPr bwMode="auto">
              <a:xfrm>
                <a:off x="1555" y="2391"/>
                <a:ext cx="3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" name="Line 37"/>
              <p:cNvSpPr>
                <a:spLocks noChangeShapeType="1"/>
              </p:cNvSpPr>
              <p:nvPr/>
            </p:nvSpPr>
            <p:spPr bwMode="auto">
              <a:xfrm>
                <a:off x="1555" y="1527"/>
                <a:ext cx="3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4" name="Line 38"/>
              <p:cNvSpPr>
                <a:spLocks noChangeShapeType="1"/>
              </p:cNvSpPr>
              <p:nvPr/>
            </p:nvSpPr>
            <p:spPr bwMode="auto">
              <a:xfrm>
                <a:off x="1555" y="1191"/>
                <a:ext cx="3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" name="Line 39"/>
              <p:cNvSpPr>
                <a:spLocks noChangeShapeType="1"/>
              </p:cNvSpPr>
              <p:nvPr/>
            </p:nvSpPr>
            <p:spPr bwMode="auto">
              <a:xfrm>
                <a:off x="1555" y="1287"/>
                <a:ext cx="3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6" name="Line 40"/>
              <p:cNvSpPr>
                <a:spLocks noChangeShapeType="1"/>
              </p:cNvSpPr>
              <p:nvPr/>
            </p:nvSpPr>
            <p:spPr bwMode="auto">
              <a:xfrm>
                <a:off x="1680" y="679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" name="Line 41"/>
              <p:cNvSpPr>
                <a:spLocks noChangeShapeType="1"/>
              </p:cNvSpPr>
              <p:nvPr/>
            </p:nvSpPr>
            <p:spPr bwMode="auto">
              <a:xfrm rot="5400000" flipH="1">
                <a:off x="1872" y="4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8" name="Line 42"/>
              <p:cNvSpPr>
                <a:spLocks noChangeShapeType="1"/>
              </p:cNvSpPr>
              <p:nvPr/>
            </p:nvSpPr>
            <p:spPr bwMode="auto">
              <a:xfrm rot="5400000" flipH="1">
                <a:off x="2880" y="4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" name="Line 43"/>
              <p:cNvSpPr>
                <a:spLocks noChangeShapeType="1"/>
              </p:cNvSpPr>
              <p:nvPr/>
            </p:nvSpPr>
            <p:spPr bwMode="auto">
              <a:xfrm rot="5400000" flipH="1">
                <a:off x="2016" y="4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" name="Line 44"/>
              <p:cNvSpPr>
                <a:spLocks noChangeShapeType="1"/>
              </p:cNvSpPr>
              <p:nvPr/>
            </p:nvSpPr>
            <p:spPr bwMode="auto">
              <a:xfrm rot="5400000" flipH="1">
                <a:off x="2160" y="4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" name="Line 45"/>
              <p:cNvSpPr>
                <a:spLocks noChangeShapeType="1"/>
              </p:cNvSpPr>
              <p:nvPr/>
            </p:nvSpPr>
            <p:spPr bwMode="auto">
              <a:xfrm rot="5400000" flipH="1">
                <a:off x="2304" y="4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" name="Line 46"/>
              <p:cNvSpPr>
                <a:spLocks noChangeShapeType="1"/>
              </p:cNvSpPr>
              <p:nvPr/>
            </p:nvSpPr>
            <p:spPr bwMode="auto">
              <a:xfrm rot="5400000" flipH="1">
                <a:off x="2448" y="4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" name="Line 47"/>
              <p:cNvSpPr>
                <a:spLocks noChangeShapeType="1"/>
              </p:cNvSpPr>
              <p:nvPr/>
            </p:nvSpPr>
            <p:spPr bwMode="auto">
              <a:xfrm rot="5400000" flipH="1">
                <a:off x="2592" y="4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4" name="Line 48"/>
              <p:cNvSpPr>
                <a:spLocks noChangeShapeType="1"/>
              </p:cNvSpPr>
              <p:nvPr/>
            </p:nvSpPr>
            <p:spPr bwMode="auto">
              <a:xfrm rot="5400000" flipH="1">
                <a:off x="2736" y="4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" name="Line 49"/>
              <p:cNvSpPr>
                <a:spLocks noChangeShapeType="1"/>
              </p:cNvSpPr>
              <p:nvPr/>
            </p:nvSpPr>
            <p:spPr bwMode="auto">
              <a:xfrm>
                <a:off x="1968" y="835"/>
                <a:ext cx="0" cy="3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6" name="Line 50"/>
              <p:cNvSpPr>
                <a:spLocks noChangeShapeType="1"/>
              </p:cNvSpPr>
              <p:nvPr/>
            </p:nvSpPr>
            <p:spPr bwMode="auto">
              <a:xfrm>
                <a:off x="2112" y="835"/>
                <a:ext cx="0" cy="3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" name="Line 51"/>
              <p:cNvSpPr>
                <a:spLocks noChangeShapeType="1"/>
              </p:cNvSpPr>
              <p:nvPr/>
            </p:nvSpPr>
            <p:spPr bwMode="auto">
              <a:xfrm>
                <a:off x="2976" y="835"/>
                <a:ext cx="0" cy="3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8" name="Line 52"/>
              <p:cNvSpPr>
                <a:spLocks noChangeShapeType="1"/>
              </p:cNvSpPr>
              <p:nvPr/>
            </p:nvSpPr>
            <p:spPr bwMode="auto">
              <a:xfrm>
                <a:off x="1968" y="1586"/>
                <a:ext cx="0" cy="3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9" name="Line 53"/>
              <p:cNvSpPr>
                <a:spLocks noChangeShapeType="1"/>
              </p:cNvSpPr>
              <p:nvPr/>
            </p:nvSpPr>
            <p:spPr bwMode="auto">
              <a:xfrm>
                <a:off x="2112" y="1586"/>
                <a:ext cx="0" cy="3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2976" y="1586"/>
                <a:ext cx="0" cy="3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1" name="Text Box 55"/>
              <p:cNvSpPr txBox="1">
                <a:spLocks noChangeArrowheads="1"/>
              </p:cNvSpPr>
              <p:nvPr/>
            </p:nvSpPr>
            <p:spPr bwMode="auto">
              <a:xfrm>
                <a:off x="2322" y="768"/>
                <a:ext cx="76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800" b="1">
                    <a:latin typeface="Times New Roman" panose="02020603050405020304" pitchFamily="18" charset="0"/>
                  </a:rPr>
                  <a:t>…</a:t>
                </a:r>
                <a:endParaRPr lang="zh-CN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" name="Text Box 56"/>
              <p:cNvSpPr txBox="1">
                <a:spLocks noChangeArrowheads="1"/>
              </p:cNvSpPr>
              <p:nvPr/>
            </p:nvSpPr>
            <p:spPr bwMode="auto">
              <a:xfrm>
                <a:off x="2322" y="1527"/>
                <a:ext cx="76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800" b="1">
                    <a:latin typeface="Times New Roman" panose="02020603050405020304" pitchFamily="18" charset="0"/>
                  </a:rPr>
                  <a:t>…</a:t>
                </a:r>
                <a:endParaRPr lang="zh-CN" altLang="zh-CN" sz="28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3" name="Group 57"/>
              <p:cNvGrpSpPr/>
              <p:nvPr/>
            </p:nvGrpSpPr>
            <p:grpSpPr bwMode="auto">
              <a:xfrm>
                <a:off x="0" y="413"/>
                <a:ext cx="960" cy="250"/>
                <a:chOff x="0" y="0"/>
                <a:chExt cx="960" cy="250"/>
              </a:xfrm>
            </p:grpSpPr>
            <p:sp>
              <p:nvSpPr>
                <p:cNvPr id="118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96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zh-CN" sz="2000" b="1">
                      <a:latin typeface="Times New Roman" panose="02020603050405020304" pitchFamily="18" charset="0"/>
                    </a:rPr>
                    <a:t>PD/Progr</a:t>
                  </a:r>
                  <a:endParaRPr lang="zh-CN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9" name="Line 59"/>
                <p:cNvSpPr>
                  <a:spLocks noChangeShapeType="1"/>
                </p:cNvSpPr>
                <p:nvPr/>
              </p:nvSpPr>
              <p:spPr bwMode="auto">
                <a:xfrm>
                  <a:off x="48" y="33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" name="Group 60"/>
              <p:cNvGrpSpPr/>
              <p:nvPr/>
            </p:nvGrpSpPr>
            <p:grpSpPr bwMode="auto">
              <a:xfrm>
                <a:off x="432" y="701"/>
                <a:ext cx="480" cy="250"/>
                <a:chOff x="0" y="0"/>
                <a:chExt cx="480" cy="250"/>
              </a:xfrm>
            </p:grpSpPr>
            <p:sp>
              <p:nvSpPr>
                <p:cNvPr id="116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48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zh-CN" sz="2000" b="1">
                      <a:latin typeface="Times New Roman" panose="02020603050405020304" pitchFamily="18" charset="0"/>
                    </a:rPr>
                    <a:t>CS</a:t>
                  </a:r>
                  <a:endParaRPr lang="zh-CN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7" name="Line 62"/>
                <p:cNvSpPr>
                  <a:spLocks noChangeShapeType="1"/>
                </p:cNvSpPr>
                <p:nvPr/>
              </p:nvSpPr>
              <p:spPr bwMode="auto">
                <a:xfrm>
                  <a:off x="66" y="37"/>
                  <a:ext cx="20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05" name="Text Box 63"/>
              <p:cNvSpPr txBox="1">
                <a:spLocks noChangeArrowheads="1"/>
              </p:cNvSpPr>
              <p:nvPr/>
            </p:nvSpPr>
            <p:spPr bwMode="auto">
              <a:xfrm>
                <a:off x="576" y="903"/>
                <a:ext cx="816" cy="4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000" b="1">
                    <a:latin typeface="Times New Roman" panose="02020603050405020304" pitchFamily="18" charset="0"/>
                  </a:rPr>
                  <a:t>A</a:t>
                </a:r>
                <a:r>
                  <a:rPr lang="zh-CN" altLang="zh-CN" sz="2000" b="1" baseline="-25000">
                    <a:latin typeface="Times New Roman" panose="02020603050405020304" pitchFamily="18" charset="0"/>
                  </a:rPr>
                  <a:t>10</a:t>
                </a:r>
                <a:endParaRPr lang="zh-CN" altLang="zh-CN" sz="2000" b="1" baseline="-250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endParaRPr lang="zh-CN" altLang="zh-CN" sz="20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" name="Text Box 64"/>
              <p:cNvSpPr txBox="1">
                <a:spLocks noChangeArrowheads="1"/>
              </p:cNvSpPr>
              <p:nvPr/>
            </p:nvSpPr>
            <p:spPr bwMode="auto">
              <a:xfrm>
                <a:off x="576" y="1383"/>
                <a:ext cx="816" cy="4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000" b="1">
                    <a:latin typeface="Times New Roman" panose="02020603050405020304" pitchFamily="18" charset="0"/>
                  </a:rPr>
                  <a:t>A</a:t>
                </a:r>
                <a:r>
                  <a:rPr lang="zh-CN" altLang="zh-CN" sz="2000" b="1" baseline="-25000">
                    <a:latin typeface="Times New Roman" panose="02020603050405020304" pitchFamily="18" charset="0"/>
                  </a:rPr>
                  <a:t>7</a:t>
                </a:r>
                <a:endParaRPr lang="zh-CN" altLang="zh-CN" sz="2000" b="1" baseline="-250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endParaRPr lang="zh-CN" altLang="zh-CN" sz="20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" name="Text Box 65"/>
              <p:cNvSpPr txBox="1">
                <a:spLocks noChangeArrowheads="1"/>
              </p:cNvSpPr>
              <p:nvPr/>
            </p:nvSpPr>
            <p:spPr bwMode="auto">
              <a:xfrm>
                <a:off x="623" y="1191"/>
                <a:ext cx="385" cy="4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800" b="1">
                    <a:latin typeface="Times New Roman" panose="02020603050405020304" pitchFamily="18" charset="0"/>
                  </a:rPr>
                  <a:t>…</a:t>
                </a:r>
                <a:endParaRPr lang="zh-CN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" name="Text Box 66"/>
              <p:cNvSpPr txBox="1">
                <a:spLocks noChangeArrowheads="1"/>
              </p:cNvSpPr>
              <p:nvPr/>
            </p:nvSpPr>
            <p:spPr bwMode="auto">
              <a:xfrm>
                <a:off x="576" y="1623"/>
                <a:ext cx="816" cy="4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000" b="1">
                    <a:latin typeface="Times New Roman" panose="02020603050405020304" pitchFamily="18" charset="0"/>
                  </a:rPr>
                  <a:t>A</a:t>
                </a:r>
                <a:r>
                  <a:rPr lang="zh-CN" altLang="zh-CN" sz="2000" b="1" baseline="-25000">
                    <a:latin typeface="Times New Roman" panose="02020603050405020304" pitchFamily="18" charset="0"/>
                  </a:rPr>
                  <a:t>6</a:t>
                </a:r>
                <a:endParaRPr lang="zh-CN" altLang="zh-CN" sz="2000" b="1" baseline="-250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endParaRPr lang="zh-CN" altLang="zh-CN" sz="20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9" name="Text Box 67"/>
              <p:cNvSpPr txBox="1">
                <a:spLocks noChangeArrowheads="1"/>
              </p:cNvSpPr>
              <p:nvPr/>
            </p:nvSpPr>
            <p:spPr bwMode="auto">
              <a:xfrm>
                <a:off x="576" y="2481"/>
                <a:ext cx="816" cy="4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000" b="1">
                    <a:latin typeface="Times New Roman" panose="02020603050405020304" pitchFamily="18" charset="0"/>
                  </a:rPr>
                  <a:t>A</a:t>
                </a:r>
                <a:r>
                  <a:rPr lang="zh-CN" altLang="zh-CN" sz="2000" b="1" baseline="-25000">
                    <a:latin typeface="Times New Roman" panose="02020603050405020304" pitchFamily="18" charset="0"/>
                  </a:rPr>
                  <a:t>0</a:t>
                </a:r>
                <a:endParaRPr lang="zh-CN" altLang="zh-CN" sz="2000" b="1" baseline="-250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endParaRPr lang="zh-CN" altLang="zh-CN" sz="20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0" name="Line 68"/>
              <p:cNvSpPr>
                <a:spLocks noChangeShapeType="1"/>
              </p:cNvSpPr>
              <p:nvPr/>
            </p:nvSpPr>
            <p:spPr bwMode="auto">
              <a:xfrm flipH="1">
                <a:off x="850" y="1815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1" name="Text Box 69"/>
              <p:cNvSpPr txBox="1">
                <a:spLocks noChangeArrowheads="1"/>
              </p:cNvSpPr>
              <p:nvPr/>
            </p:nvSpPr>
            <p:spPr bwMode="auto">
              <a:xfrm>
                <a:off x="1584" y="1278"/>
                <a:ext cx="385" cy="38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800" b="1">
                    <a:latin typeface="Times New Roman" panose="02020603050405020304" pitchFamily="18" charset="0"/>
                  </a:rPr>
                  <a:t>…</a:t>
                </a:r>
                <a:endParaRPr lang="zh-CN" altLang="zh-CN" sz="2800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12" name="Text Box 70"/>
              <p:cNvSpPr txBox="1">
                <a:spLocks noChangeArrowheads="1"/>
              </p:cNvSpPr>
              <p:nvPr/>
            </p:nvSpPr>
            <p:spPr bwMode="auto">
              <a:xfrm>
                <a:off x="623" y="2103"/>
                <a:ext cx="385" cy="62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800" b="1">
                    <a:latin typeface="Times New Roman" panose="02020603050405020304" pitchFamily="18" charset="0"/>
                  </a:rPr>
                  <a:t>…</a:t>
                </a:r>
                <a:endParaRPr lang="zh-CN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" name="Text Box 71"/>
              <p:cNvSpPr txBox="1">
                <a:spLocks noChangeArrowheads="1"/>
              </p:cNvSpPr>
              <p:nvPr/>
            </p:nvSpPr>
            <p:spPr bwMode="auto">
              <a:xfrm>
                <a:off x="1728" y="87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000" b="1">
                    <a:latin typeface="Times New Roman" panose="02020603050405020304" pitchFamily="18" charset="0"/>
                  </a:rPr>
                  <a:t>DO</a:t>
                </a:r>
                <a:r>
                  <a:rPr lang="zh-CN" altLang="zh-CN" sz="2000" b="1" baseline="-25000">
                    <a:latin typeface="Times New Roman" panose="02020603050405020304" pitchFamily="18" charset="0"/>
                  </a:rPr>
                  <a:t>0</a:t>
                </a:r>
                <a:endParaRPr lang="zh-CN" altLang="zh-CN" sz="20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4" name="Text Box 72"/>
              <p:cNvSpPr txBox="1">
                <a:spLocks noChangeArrowheads="1"/>
              </p:cNvSpPr>
              <p:nvPr/>
            </p:nvSpPr>
            <p:spPr bwMode="auto">
              <a:xfrm>
                <a:off x="2322" y="0"/>
                <a:ext cx="720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800" b="1">
                    <a:latin typeface="Times New Roman" panose="02020603050405020304" pitchFamily="18" charset="0"/>
                  </a:rPr>
                  <a:t>…</a:t>
                </a:r>
                <a:endParaRPr lang="zh-CN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5" name="Text Box 73"/>
              <p:cNvSpPr txBox="1">
                <a:spLocks noChangeArrowheads="1"/>
              </p:cNvSpPr>
              <p:nvPr/>
            </p:nvSpPr>
            <p:spPr bwMode="auto">
              <a:xfrm>
                <a:off x="2784" y="87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000" b="1">
                    <a:latin typeface="Times New Roman" panose="02020603050405020304" pitchFamily="18" charset="0"/>
                  </a:rPr>
                  <a:t>DO</a:t>
                </a:r>
                <a:r>
                  <a:rPr lang="zh-CN" altLang="zh-CN" sz="2000" b="1" baseline="-25000">
                    <a:latin typeface="Times New Roman" panose="02020603050405020304" pitchFamily="18" charset="0"/>
                  </a:rPr>
                  <a:t>7</a:t>
                </a:r>
                <a:endParaRPr lang="zh-CN" altLang="zh-CN" sz="2000" b="1" baseline="-25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" name="Group 74"/>
            <p:cNvGrpSpPr/>
            <p:nvPr/>
          </p:nvGrpSpPr>
          <p:grpSpPr bwMode="auto">
            <a:xfrm>
              <a:off x="3504" y="273"/>
              <a:ext cx="2496" cy="2604"/>
              <a:chOff x="0" y="0"/>
              <a:chExt cx="2496" cy="2604"/>
            </a:xfrm>
          </p:grpSpPr>
          <p:sp>
            <p:nvSpPr>
              <p:cNvPr id="6" name="Rectangle 75"/>
              <p:cNvSpPr>
                <a:spLocks noChangeArrowheads="1"/>
              </p:cNvSpPr>
              <p:nvPr/>
            </p:nvSpPr>
            <p:spPr bwMode="auto">
              <a:xfrm>
                <a:off x="528" y="6"/>
                <a:ext cx="816" cy="244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Line 76"/>
              <p:cNvSpPr>
                <a:spLocks noChangeShapeType="1"/>
              </p:cNvSpPr>
              <p:nvPr/>
            </p:nvSpPr>
            <p:spPr bwMode="auto">
              <a:xfrm flipH="1">
                <a:off x="336" y="15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" name="Line 77"/>
              <p:cNvSpPr>
                <a:spLocks noChangeShapeType="1"/>
              </p:cNvSpPr>
              <p:nvPr/>
            </p:nvSpPr>
            <p:spPr bwMode="auto">
              <a:xfrm flipH="1">
                <a:off x="336" y="34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" name="Line 78"/>
              <p:cNvSpPr>
                <a:spLocks noChangeShapeType="1"/>
              </p:cNvSpPr>
              <p:nvPr/>
            </p:nvSpPr>
            <p:spPr bwMode="auto">
              <a:xfrm flipH="1">
                <a:off x="336" y="54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79"/>
              <p:cNvSpPr>
                <a:spLocks noChangeShapeType="1"/>
              </p:cNvSpPr>
              <p:nvPr/>
            </p:nvSpPr>
            <p:spPr bwMode="auto">
              <a:xfrm flipH="1">
                <a:off x="336" y="739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80"/>
              <p:cNvSpPr>
                <a:spLocks noChangeShapeType="1"/>
              </p:cNvSpPr>
              <p:nvPr/>
            </p:nvSpPr>
            <p:spPr bwMode="auto">
              <a:xfrm flipH="1">
                <a:off x="336" y="231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81"/>
              <p:cNvSpPr>
                <a:spLocks noChangeShapeType="1"/>
              </p:cNvSpPr>
              <p:nvPr/>
            </p:nvSpPr>
            <p:spPr bwMode="auto">
              <a:xfrm flipH="1">
                <a:off x="336" y="935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" name="Line 82"/>
              <p:cNvSpPr>
                <a:spLocks noChangeShapeType="1"/>
              </p:cNvSpPr>
              <p:nvPr/>
            </p:nvSpPr>
            <p:spPr bwMode="auto">
              <a:xfrm flipH="1">
                <a:off x="336" y="113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83"/>
              <p:cNvSpPr>
                <a:spLocks noChangeShapeType="1"/>
              </p:cNvSpPr>
              <p:nvPr/>
            </p:nvSpPr>
            <p:spPr bwMode="auto">
              <a:xfrm flipH="1">
                <a:off x="336" y="132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84"/>
              <p:cNvSpPr>
                <a:spLocks noChangeShapeType="1"/>
              </p:cNvSpPr>
              <p:nvPr/>
            </p:nvSpPr>
            <p:spPr bwMode="auto">
              <a:xfrm flipH="1">
                <a:off x="336" y="2113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Line 85"/>
              <p:cNvSpPr>
                <a:spLocks noChangeShapeType="1"/>
              </p:cNvSpPr>
              <p:nvPr/>
            </p:nvSpPr>
            <p:spPr bwMode="auto">
              <a:xfrm flipH="1">
                <a:off x="336" y="152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Line 86"/>
              <p:cNvSpPr>
                <a:spLocks noChangeShapeType="1"/>
              </p:cNvSpPr>
              <p:nvPr/>
            </p:nvSpPr>
            <p:spPr bwMode="auto">
              <a:xfrm flipH="1">
                <a:off x="336" y="172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Line 87"/>
              <p:cNvSpPr>
                <a:spLocks noChangeShapeType="1"/>
              </p:cNvSpPr>
              <p:nvPr/>
            </p:nvSpPr>
            <p:spPr bwMode="auto">
              <a:xfrm flipH="1">
                <a:off x="336" y="1917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Text Box 88"/>
              <p:cNvSpPr txBox="1">
                <a:spLocks noChangeArrowheads="1"/>
              </p:cNvSpPr>
              <p:nvPr/>
            </p:nvSpPr>
            <p:spPr bwMode="auto">
              <a:xfrm>
                <a:off x="528" y="16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000" b="1">
                    <a:latin typeface="Times New Roman" panose="02020603050405020304" pitchFamily="18" charset="0"/>
                  </a:rPr>
                  <a:t>1</a:t>
                </a: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Text Box 89"/>
              <p:cNvSpPr txBox="1">
                <a:spLocks noChangeArrowheads="1"/>
              </p:cNvSpPr>
              <p:nvPr/>
            </p:nvSpPr>
            <p:spPr bwMode="auto">
              <a:xfrm>
                <a:off x="528" y="2166"/>
                <a:ext cx="480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000" b="1">
                    <a:latin typeface="Times New Roman" panose="02020603050405020304" pitchFamily="18" charset="0"/>
                  </a:rPr>
                  <a:t>12</a:t>
                </a: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Text Box 90"/>
              <p:cNvSpPr txBox="1">
                <a:spLocks noChangeArrowheads="1"/>
              </p:cNvSpPr>
              <p:nvPr/>
            </p:nvSpPr>
            <p:spPr bwMode="auto">
              <a:xfrm>
                <a:off x="528" y="570"/>
                <a:ext cx="385" cy="8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800" b="1">
                    <a:latin typeface="Times New Roman" panose="02020603050405020304" pitchFamily="18" charset="0"/>
                  </a:rPr>
                  <a:t>…</a:t>
                </a:r>
                <a:endParaRPr lang="zh-CN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Text Box 91"/>
              <p:cNvSpPr txBox="1">
                <a:spLocks noChangeArrowheads="1"/>
              </p:cNvSpPr>
              <p:nvPr/>
            </p:nvSpPr>
            <p:spPr bwMode="auto">
              <a:xfrm>
                <a:off x="96" y="6"/>
                <a:ext cx="816" cy="4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000" b="1">
                    <a:latin typeface="Times New Roman" panose="02020603050405020304" pitchFamily="18" charset="0"/>
                  </a:rPr>
                  <a:t>A</a:t>
                </a:r>
                <a:r>
                  <a:rPr lang="zh-CN" altLang="zh-CN" sz="2000" b="1" baseline="-25000">
                    <a:latin typeface="Times New Roman" panose="02020603050405020304" pitchFamily="18" charset="0"/>
                  </a:rPr>
                  <a:t>7</a:t>
                </a:r>
                <a:endParaRPr lang="zh-CN" altLang="zh-CN" sz="2000" b="1" baseline="-250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endParaRPr lang="zh-CN" altLang="zh-CN" sz="20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Text Box 92"/>
              <p:cNvSpPr txBox="1">
                <a:spLocks noChangeArrowheads="1"/>
              </p:cNvSpPr>
              <p:nvPr/>
            </p:nvSpPr>
            <p:spPr bwMode="auto">
              <a:xfrm>
                <a:off x="96" y="1152"/>
                <a:ext cx="816" cy="4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000" b="1">
                    <a:latin typeface="Times New Roman" panose="02020603050405020304" pitchFamily="18" charset="0"/>
                  </a:rPr>
                  <a:t>A</a:t>
                </a:r>
                <a:r>
                  <a:rPr lang="zh-CN" altLang="zh-CN" sz="2000" b="1" baseline="-25000">
                    <a:latin typeface="Times New Roman" panose="02020603050405020304" pitchFamily="18" charset="0"/>
                  </a:rPr>
                  <a:t>1</a:t>
                </a:r>
                <a:endParaRPr lang="zh-CN" altLang="zh-CN" sz="2000" b="1" baseline="-250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endParaRPr lang="zh-CN" altLang="zh-CN" sz="20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Text Box 93"/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816" cy="4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000" b="1">
                    <a:latin typeface="Times New Roman" panose="02020603050405020304" pitchFamily="18" charset="0"/>
                  </a:rPr>
                  <a:t>A</a:t>
                </a:r>
                <a:r>
                  <a:rPr lang="zh-CN" altLang="zh-CN" sz="2000" b="1" baseline="-25000">
                    <a:latin typeface="Times New Roman" panose="02020603050405020304" pitchFamily="18" charset="0"/>
                  </a:rPr>
                  <a:t>0</a:t>
                </a:r>
                <a:endParaRPr lang="zh-CN" altLang="zh-CN" sz="2000" b="1" baseline="-250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endParaRPr lang="zh-CN" altLang="zh-CN" sz="20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Text Box 94"/>
              <p:cNvSpPr txBox="1">
                <a:spLocks noChangeArrowheads="1"/>
              </p:cNvSpPr>
              <p:nvPr/>
            </p:nvSpPr>
            <p:spPr bwMode="auto">
              <a:xfrm>
                <a:off x="0" y="2166"/>
                <a:ext cx="816" cy="4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000" b="1" i="1">
                    <a:latin typeface="Times New Roman" panose="02020603050405020304" pitchFamily="18" charset="0"/>
                  </a:rPr>
                  <a:t>V</a:t>
                </a:r>
                <a:r>
                  <a:rPr lang="zh-CN" altLang="zh-CN" sz="2000" b="1" baseline="-25000">
                    <a:latin typeface="Times New Roman" panose="02020603050405020304" pitchFamily="18" charset="0"/>
                  </a:rPr>
                  <a:t>SS</a:t>
                </a:r>
                <a:endParaRPr lang="zh-CN" altLang="zh-CN" sz="2000" b="1" baseline="-250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endParaRPr lang="zh-CN" altLang="zh-CN" sz="20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Text Box 95"/>
              <p:cNvSpPr txBox="1">
                <a:spLocks noChangeArrowheads="1"/>
              </p:cNvSpPr>
              <p:nvPr/>
            </p:nvSpPr>
            <p:spPr bwMode="auto">
              <a:xfrm>
                <a:off x="0" y="1974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000" b="1">
                    <a:latin typeface="Times New Roman" panose="02020603050405020304" pitchFamily="18" charset="0"/>
                  </a:rPr>
                  <a:t>DO</a:t>
                </a:r>
                <a:r>
                  <a:rPr lang="zh-CN" altLang="zh-CN" sz="2000" b="1" baseline="-25000">
                    <a:latin typeface="Times New Roman" panose="02020603050405020304" pitchFamily="18" charset="0"/>
                  </a:rPr>
                  <a:t>2</a:t>
                </a:r>
                <a:endParaRPr lang="zh-CN" altLang="zh-CN" sz="20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Text Box 96"/>
              <p:cNvSpPr txBox="1">
                <a:spLocks noChangeArrowheads="1"/>
              </p:cNvSpPr>
              <p:nvPr/>
            </p:nvSpPr>
            <p:spPr bwMode="auto">
              <a:xfrm>
                <a:off x="0" y="1580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000" b="1">
                    <a:latin typeface="Times New Roman" panose="02020603050405020304" pitchFamily="18" charset="0"/>
                  </a:rPr>
                  <a:t>DO</a:t>
                </a:r>
                <a:r>
                  <a:rPr lang="zh-CN" altLang="zh-CN" sz="2000" b="1" baseline="-25000">
                    <a:latin typeface="Times New Roman" panose="02020603050405020304" pitchFamily="18" charset="0"/>
                  </a:rPr>
                  <a:t>0</a:t>
                </a:r>
                <a:endParaRPr lang="zh-CN" altLang="zh-CN" sz="20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Text Box 97"/>
              <p:cNvSpPr txBox="1">
                <a:spLocks noChangeArrowheads="1"/>
              </p:cNvSpPr>
              <p:nvPr/>
            </p:nvSpPr>
            <p:spPr bwMode="auto">
              <a:xfrm>
                <a:off x="0" y="1772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000" b="1">
                    <a:latin typeface="Times New Roman" panose="02020603050405020304" pitchFamily="18" charset="0"/>
                  </a:rPr>
                  <a:t>DO</a:t>
                </a:r>
                <a:r>
                  <a:rPr lang="zh-CN" altLang="zh-CN" sz="2000" b="1" baseline="-25000">
                    <a:latin typeface="Times New Roman" panose="02020603050405020304" pitchFamily="18" charset="0"/>
                  </a:rPr>
                  <a:t>1</a:t>
                </a:r>
                <a:endParaRPr lang="zh-CN" altLang="zh-CN" sz="20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Text Box 98"/>
              <p:cNvSpPr txBox="1">
                <a:spLocks noChangeArrowheads="1"/>
              </p:cNvSpPr>
              <p:nvPr/>
            </p:nvSpPr>
            <p:spPr bwMode="auto">
              <a:xfrm>
                <a:off x="96" y="570"/>
                <a:ext cx="385" cy="110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800" b="1">
                    <a:latin typeface="Times New Roman" panose="02020603050405020304" pitchFamily="18" charset="0"/>
                  </a:rPr>
                  <a:t>…</a:t>
                </a:r>
                <a:endParaRPr lang="zh-CN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Text Box 99"/>
              <p:cNvSpPr txBox="1">
                <a:spLocks noChangeArrowheads="1"/>
              </p:cNvSpPr>
              <p:nvPr/>
            </p:nvSpPr>
            <p:spPr bwMode="auto">
              <a:xfrm>
                <a:off x="720" y="1004"/>
                <a:ext cx="672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000" b="1">
                    <a:latin typeface="Times New Roman" panose="02020603050405020304" pitchFamily="18" charset="0"/>
                  </a:rPr>
                  <a:t>2716</a:t>
                </a: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Text Box 100"/>
              <p:cNvSpPr txBox="1">
                <a:spLocks noChangeArrowheads="1"/>
              </p:cNvSpPr>
              <p:nvPr/>
            </p:nvSpPr>
            <p:spPr bwMode="auto">
              <a:xfrm>
                <a:off x="1056" y="16"/>
                <a:ext cx="33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000" b="1">
                    <a:latin typeface="Times New Roman" panose="02020603050405020304" pitchFamily="18" charset="0"/>
                  </a:rPr>
                  <a:t>24</a:t>
                </a: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Text Box 101"/>
              <p:cNvSpPr txBox="1">
                <a:spLocks noChangeArrowheads="1"/>
              </p:cNvSpPr>
              <p:nvPr/>
            </p:nvSpPr>
            <p:spPr bwMode="auto">
              <a:xfrm>
                <a:off x="1056" y="2166"/>
                <a:ext cx="480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000" b="1">
                    <a:latin typeface="Times New Roman" panose="02020603050405020304" pitchFamily="18" charset="0"/>
                  </a:rPr>
                  <a:t>13</a:t>
                </a: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Text Box 102"/>
              <p:cNvSpPr txBox="1">
                <a:spLocks noChangeArrowheads="1"/>
              </p:cNvSpPr>
              <p:nvPr/>
            </p:nvSpPr>
            <p:spPr bwMode="auto">
              <a:xfrm>
                <a:off x="1103" y="570"/>
                <a:ext cx="385" cy="6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800" b="1">
                    <a:latin typeface="Times New Roman" panose="02020603050405020304" pitchFamily="18" charset="0"/>
                  </a:rPr>
                  <a:t>…</a:t>
                </a:r>
                <a:endParaRPr lang="zh-CN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Line 103"/>
              <p:cNvSpPr>
                <a:spLocks noChangeShapeType="1"/>
              </p:cNvSpPr>
              <p:nvPr/>
            </p:nvSpPr>
            <p:spPr bwMode="auto">
              <a:xfrm flipH="1">
                <a:off x="1344" y="15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Line 104"/>
              <p:cNvSpPr>
                <a:spLocks noChangeShapeType="1"/>
              </p:cNvSpPr>
              <p:nvPr/>
            </p:nvSpPr>
            <p:spPr bwMode="auto">
              <a:xfrm flipH="1">
                <a:off x="1344" y="34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105"/>
              <p:cNvSpPr>
                <a:spLocks noChangeShapeType="1"/>
              </p:cNvSpPr>
              <p:nvPr/>
            </p:nvSpPr>
            <p:spPr bwMode="auto">
              <a:xfrm flipH="1">
                <a:off x="1344" y="54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Line 106"/>
              <p:cNvSpPr>
                <a:spLocks noChangeShapeType="1"/>
              </p:cNvSpPr>
              <p:nvPr/>
            </p:nvSpPr>
            <p:spPr bwMode="auto">
              <a:xfrm flipH="1">
                <a:off x="1344" y="739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" name="Line 107"/>
              <p:cNvSpPr>
                <a:spLocks noChangeShapeType="1"/>
              </p:cNvSpPr>
              <p:nvPr/>
            </p:nvSpPr>
            <p:spPr bwMode="auto">
              <a:xfrm flipH="1">
                <a:off x="1344" y="231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" name="Line 108"/>
              <p:cNvSpPr>
                <a:spLocks noChangeShapeType="1"/>
              </p:cNvSpPr>
              <p:nvPr/>
            </p:nvSpPr>
            <p:spPr bwMode="auto">
              <a:xfrm flipH="1">
                <a:off x="1344" y="935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" name="Line 109"/>
              <p:cNvSpPr>
                <a:spLocks noChangeShapeType="1"/>
              </p:cNvSpPr>
              <p:nvPr/>
            </p:nvSpPr>
            <p:spPr bwMode="auto">
              <a:xfrm flipH="1">
                <a:off x="1344" y="113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Line 110"/>
              <p:cNvSpPr>
                <a:spLocks noChangeShapeType="1"/>
              </p:cNvSpPr>
              <p:nvPr/>
            </p:nvSpPr>
            <p:spPr bwMode="auto">
              <a:xfrm flipH="1">
                <a:off x="1344" y="132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" name="Line 111"/>
              <p:cNvSpPr>
                <a:spLocks noChangeShapeType="1"/>
              </p:cNvSpPr>
              <p:nvPr/>
            </p:nvSpPr>
            <p:spPr bwMode="auto">
              <a:xfrm flipH="1">
                <a:off x="1344" y="2113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" name="Line 112"/>
              <p:cNvSpPr>
                <a:spLocks noChangeShapeType="1"/>
              </p:cNvSpPr>
              <p:nvPr/>
            </p:nvSpPr>
            <p:spPr bwMode="auto">
              <a:xfrm flipH="1">
                <a:off x="1344" y="152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" name="Line 113"/>
              <p:cNvSpPr>
                <a:spLocks noChangeShapeType="1"/>
              </p:cNvSpPr>
              <p:nvPr/>
            </p:nvSpPr>
            <p:spPr bwMode="auto">
              <a:xfrm flipH="1">
                <a:off x="1344" y="172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" name="Line 114"/>
              <p:cNvSpPr>
                <a:spLocks noChangeShapeType="1"/>
              </p:cNvSpPr>
              <p:nvPr/>
            </p:nvSpPr>
            <p:spPr bwMode="auto">
              <a:xfrm flipH="1">
                <a:off x="1344" y="1917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" name="Text Box 115"/>
              <p:cNvSpPr txBox="1">
                <a:spLocks noChangeArrowheads="1"/>
              </p:cNvSpPr>
              <p:nvPr/>
            </p:nvSpPr>
            <p:spPr bwMode="auto">
              <a:xfrm>
                <a:off x="1488" y="0"/>
                <a:ext cx="816" cy="4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000" b="1" i="1">
                    <a:latin typeface="Times New Roman" panose="02020603050405020304" pitchFamily="18" charset="0"/>
                  </a:rPr>
                  <a:t>V</a:t>
                </a:r>
                <a:r>
                  <a:rPr lang="zh-CN" altLang="zh-CN" sz="2000" b="1" baseline="-25000">
                    <a:latin typeface="Times New Roman" panose="02020603050405020304" pitchFamily="18" charset="0"/>
                  </a:rPr>
                  <a:t>CC</a:t>
                </a:r>
                <a:endParaRPr lang="zh-CN" altLang="zh-CN" sz="2000" b="1" baseline="-250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endParaRPr lang="zh-CN" altLang="zh-CN" sz="20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Text Box 116"/>
              <p:cNvSpPr txBox="1">
                <a:spLocks noChangeArrowheads="1"/>
              </p:cNvSpPr>
              <p:nvPr/>
            </p:nvSpPr>
            <p:spPr bwMode="auto">
              <a:xfrm>
                <a:off x="1536" y="198"/>
                <a:ext cx="816" cy="4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000" b="1">
                    <a:latin typeface="Times New Roman" panose="02020603050405020304" pitchFamily="18" charset="0"/>
                  </a:rPr>
                  <a:t>A</a:t>
                </a:r>
                <a:r>
                  <a:rPr lang="zh-CN" altLang="zh-CN" sz="2000" b="1" baseline="-25000">
                    <a:latin typeface="Times New Roman" panose="02020603050405020304" pitchFamily="18" charset="0"/>
                  </a:rPr>
                  <a:t>8</a:t>
                </a:r>
                <a:endParaRPr lang="zh-CN" altLang="zh-CN" sz="2000" b="1" baseline="-250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endParaRPr lang="zh-CN" altLang="zh-CN" sz="20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Text Box 117"/>
              <p:cNvSpPr txBox="1">
                <a:spLocks noChangeArrowheads="1"/>
              </p:cNvSpPr>
              <p:nvPr/>
            </p:nvSpPr>
            <p:spPr bwMode="auto">
              <a:xfrm>
                <a:off x="1536" y="390"/>
                <a:ext cx="816" cy="4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000" b="1">
                    <a:latin typeface="Times New Roman" panose="02020603050405020304" pitchFamily="18" charset="0"/>
                  </a:rPr>
                  <a:t>A</a:t>
                </a:r>
                <a:r>
                  <a:rPr lang="zh-CN" altLang="zh-CN" sz="2000" b="1" baseline="-25000">
                    <a:latin typeface="Times New Roman" panose="02020603050405020304" pitchFamily="18" charset="0"/>
                  </a:rPr>
                  <a:t>9</a:t>
                </a:r>
                <a:endParaRPr lang="zh-CN" altLang="zh-CN" sz="2000" b="1" baseline="-250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endParaRPr lang="zh-CN" altLang="zh-CN" sz="20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Text Box 118"/>
              <p:cNvSpPr txBox="1">
                <a:spLocks noChangeArrowheads="1"/>
              </p:cNvSpPr>
              <p:nvPr/>
            </p:nvSpPr>
            <p:spPr bwMode="auto">
              <a:xfrm>
                <a:off x="1536" y="582"/>
                <a:ext cx="816" cy="4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000" b="1" i="1" dirty="0">
                    <a:latin typeface="Times New Roman" panose="02020603050405020304" pitchFamily="18" charset="0"/>
                  </a:rPr>
                  <a:t>V</a:t>
                </a:r>
                <a:r>
                  <a:rPr lang="zh-CN" altLang="zh-CN" sz="2000" b="1" baseline="-25000" dirty="0">
                    <a:latin typeface="Times New Roman" panose="02020603050405020304" pitchFamily="18" charset="0"/>
                  </a:rPr>
                  <a:t>PP</a:t>
                </a:r>
                <a:endParaRPr lang="zh-CN" altLang="zh-CN" sz="2000" b="1" baseline="-25000" dirty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endParaRPr lang="zh-CN" altLang="zh-CN" sz="2000" b="1" baseline="-25000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50" name="Group 119"/>
              <p:cNvGrpSpPr/>
              <p:nvPr/>
            </p:nvGrpSpPr>
            <p:grpSpPr bwMode="auto">
              <a:xfrm>
                <a:off x="1536" y="822"/>
                <a:ext cx="480" cy="250"/>
                <a:chOff x="0" y="0"/>
                <a:chExt cx="480" cy="250"/>
              </a:xfrm>
            </p:grpSpPr>
            <p:sp>
              <p:nvSpPr>
                <p:cNvPr id="58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48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zh-CN" sz="2000" b="1">
                      <a:latin typeface="Times New Roman" panose="02020603050405020304" pitchFamily="18" charset="0"/>
                    </a:rPr>
                    <a:t>CS</a:t>
                  </a:r>
                  <a:endParaRPr lang="zh-CN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9" name="Line 121"/>
                <p:cNvSpPr>
                  <a:spLocks noChangeShapeType="1"/>
                </p:cNvSpPr>
                <p:nvPr/>
              </p:nvSpPr>
              <p:spPr bwMode="auto">
                <a:xfrm>
                  <a:off x="66" y="37"/>
                  <a:ext cx="20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1" name="Text Box 122"/>
              <p:cNvSpPr txBox="1">
                <a:spLocks noChangeArrowheads="1"/>
              </p:cNvSpPr>
              <p:nvPr/>
            </p:nvSpPr>
            <p:spPr bwMode="auto">
              <a:xfrm>
                <a:off x="1536" y="966"/>
                <a:ext cx="816" cy="4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000" b="1">
                    <a:latin typeface="Times New Roman" panose="02020603050405020304" pitchFamily="18" charset="0"/>
                  </a:rPr>
                  <a:t>A</a:t>
                </a:r>
                <a:r>
                  <a:rPr lang="zh-CN" altLang="zh-CN" sz="2000" b="1" baseline="-25000">
                    <a:latin typeface="Times New Roman" panose="02020603050405020304" pitchFamily="18" charset="0"/>
                  </a:rPr>
                  <a:t>10</a:t>
                </a:r>
                <a:endParaRPr lang="zh-CN" altLang="zh-CN" sz="2000" b="1" baseline="-250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endParaRPr lang="zh-CN" altLang="zh-CN" sz="2000" b="1" baseline="-250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52" name="Group 123"/>
              <p:cNvGrpSpPr/>
              <p:nvPr/>
            </p:nvGrpSpPr>
            <p:grpSpPr bwMode="auto">
              <a:xfrm>
                <a:off x="1536" y="1206"/>
                <a:ext cx="960" cy="250"/>
                <a:chOff x="0" y="0"/>
                <a:chExt cx="960" cy="250"/>
              </a:xfrm>
            </p:grpSpPr>
            <p:sp>
              <p:nvSpPr>
                <p:cNvPr id="56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96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zh-CN" sz="2000" b="1">
                      <a:latin typeface="Times New Roman" panose="02020603050405020304" pitchFamily="18" charset="0"/>
                    </a:rPr>
                    <a:t>PD/Progr</a:t>
                  </a:r>
                  <a:endParaRPr lang="zh-CN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7" name="Line 125"/>
                <p:cNvSpPr>
                  <a:spLocks noChangeShapeType="1"/>
                </p:cNvSpPr>
                <p:nvPr/>
              </p:nvSpPr>
              <p:spPr bwMode="auto">
                <a:xfrm>
                  <a:off x="48" y="33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3" name="Text Box 126"/>
              <p:cNvSpPr txBox="1">
                <a:spLocks noChangeArrowheads="1"/>
              </p:cNvSpPr>
              <p:nvPr/>
            </p:nvSpPr>
            <p:spPr bwMode="auto">
              <a:xfrm>
                <a:off x="1536" y="2204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000" b="1">
                    <a:latin typeface="Times New Roman" panose="02020603050405020304" pitchFamily="18" charset="0"/>
                  </a:rPr>
                  <a:t>DO</a:t>
                </a:r>
                <a:r>
                  <a:rPr lang="zh-CN" altLang="zh-CN" sz="2000" b="1" baseline="-25000">
                    <a:latin typeface="Times New Roman" panose="02020603050405020304" pitchFamily="18" charset="0"/>
                  </a:rPr>
                  <a:t>3</a:t>
                </a:r>
                <a:endParaRPr lang="zh-CN" altLang="zh-CN" sz="20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Text Box 127"/>
              <p:cNvSpPr txBox="1">
                <a:spLocks noChangeArrowheads="1"/>
              </p:cNvSpPr>
              <p:nvPr/>
            </p:nvSpPr>
            <p:spPr bwMode="auto">
              <a:xfrm>
                <a:off x="1536" y="1398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000" b="1">
                    <a:latin typeface="Times New Roman" panose="02020603050405020304" pitchFamily="18" charset="0"/>
                  </a:rPr>
                  <a:t>DO</a:t>
                </a:r>
                <a:r>
                  <a:rPr lang="zh-CN" altLang="zh-CN" sz="2000" b="1" baseline="-25000">
                    <a:latin typeface="Times New Roman" panose="02020603050405020304" pitchFamily="18" charset="0"/>
                  </a:rPr>
                  <a:t>7</a:t>
                </a:r>
                <a:endParaRPr lang="zh-CN" altLang="zh-CN" sz="20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" name="Text Box 128"/>
              <p:cNvSpPr txBox="1">
                <a:spLocks noChangeArrowheads="1"/>
              </p:cNvSpPr>
              <p:nvPr/>
            </p:nvSpPr>
            <p:spPr bwMode="auto">
              <a:xfrm>
                <a:off x="1535" y="1782"/>
                <a:ext cx="385" cy="62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800" b="1">
                    <a:latin typeface="Times New Roman" panose="02020603050405020304" pitchFamily="18" charset="0"/>
                  </a:rPr>
                  <a:t>…</a:t>
                </a:r>
                <a:endParaRPr lang="zh-CN" altLang="zh-CN" sz="2800" b="1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30" name="矩形 129"/>
          <p:cNvSpPr/>
          <p:nvPr/>
        </p:nvSpPr>
        <p:spPr>
          <a:xfrm>
            <a:off x="571472" y="5929330"/>
            <a:ext cx="79592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EEPROM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，电擦除可编程只读存储器</a:t>
            </a:r>
            <a:endParaRPr lang="zh-CN" altLang="en-US" sz="3200" b="1" dirty="0" smtClean="0">
              <a:latin typeface="Times New Roman" panose="02020603050405020304" pitchFamily="18" charset="0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214282" y="1714488"/>
            <a:ext cx="1285884" cy="642942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7456998" y="2643182"/>
            <a:ext cx="642942" cy="35719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3571868" y="71414"/>
            <a:ext cx="4652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只读存储器和闪速存储器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1" grpId="0" animBg="1"/>
      <p:bldP spid="1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5096" y="740732"/>
            <a:ext cx="3817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FLASH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存储器</a:t>
            </a:r>
            <a:endParaRPr lang="zh-CN" altLang="en-US" sz="3200" b="1" dirty="0" smtClean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71868" y="71414"/>
            <a:ext cx="4652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只读存储器和闪速存储器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596" y="2571744"/>
            <a:ext cx="8215370" cy="1301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151B93"/>
                </a:solidFill>
              </a:rPr>
              <a:t>FLASH</a:t>
            </a:r>
            <a:r>
              <a:rPr lang="zh-CN" altLang="en-US" sz="2800" b="1" dirty="0" smtClean="0">
                <a:solidFill>
                  <a:srgbClr val="151B93"/>
                </a:solidFill>
              </a:rPr>
              <a:t>存储元在</a:t>
            </a:r>
            <a:r>
              <a:rPr lang="en-US" altLang="zh-CN" sz="2800" b="1" dirty="0" smtClean="0">
                <a:solidFill>
                  <a:srgbClr val="151B93"/>
                </a:solidFill>
              </a:rPr>
              <a:t>EPROM</a:t>
            </a:r>
            <a:r>
              <a:rPr lang="zh-CN" altLang="en-US" sz="2800" b="1" dirty="0" smtClean="0">
                <a:solidFill>
                  <a:srgbClr val="151B93"/>
                </a:solidFill>
              </a:rPr>
              <a:t>存储元基础上发展起来的，可以看做创新与继承的关系</a:t>
            </a:r>
            <a:endParaRPr lang="zh-CN" altLang="en-US" sz="2800" b="1" dirty="0">
              <a:solidFill>
                <a:srgbClr val="151B9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3504" y="71414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3.5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并行存储器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596" y="642918"/>
            <a:ext cx="29738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1.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双端口存储器</a:t>
            </a:r>
            <a:endParaRPr lang="zh-CN" altLang="en-US" sz="3200" b="1" dirty="0" smtClean="0">
              <a:solidFill>
                <a:srgbClr val="151B93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034" y="1142984"/>
            <a:ext cx="8286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在同一个存储器具有两组相互独立的读写控制电路</a:t>
            </a:r>
            <a:endParaRPr lang="zh-CN" altLang="en-US" sz="2800" b="1" dirty="0"/>
          </a:p>
        </p:txBody>
      </p:sp>
      <p:pic>
        <p:nvPicPr>
          <p:cNvPr id="5" name="Picture 3" descr="3a24">
            <a:hlinkClick r:id="rId1" action="ppaction://hlinkfil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28775"/>
            <a:ext cx="8572560" cy="501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822" y="661604"/>
            <a:ext cx="306846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无冲突读写控制</a:t>
            </a:r>
            <a:endParaRPr lang="zh-CN" altLang="en-US" sz="3200" b="1" dirty="0" smtClean="0">
              <a:solidFill>
                <a:srgbClr val="151B93"/>
              </a:solidFill>
              <a:latin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52" y="1142984"/>
            <a:ext cx="8786842" cy="1128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两个端口地址不相同时，在两个端口上进行读写操作，一定不会发生冲突。当任一端口被选中时，就可对整个存储器进行存取。</a:t>
            </a:r>
            <a:endParaRPr lang="zh-CN" altLang="en-US" sz="24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357158" y="2500306"/>
            <a:ext cx="8465954" cy="4002116"/>
            <a:chOff x="357158" y="2500306"/>
            <a:chExt cx="8465954" cy="400211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57158" y="2500306"/>
              <a:ext cx="8429684" cy="1588"/>
            </a:xfrm>
            <a:prstGeom prst="line">
              <a:avLst/>
            </a:prstGeom>
            <a:ln w="19050">
              <a:solidFill>
                <a:srgbClr val="151B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393428" y="3328496"/>
              <a:ext cx="8429684" cy="1588"/>
            </a:xfrm>
            <a:prstGeom prst="line">
              <a:avLst/>
            </a:prstGeom>
            <a:ln w="19050">
              <a:solidFill>
                <a:srgbClr val="151B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57158" y="6500834"/>
              <a:ext cx="8429684" cy="1588"/>
            </a:xfrm>
            <a:prstGeom prst="line">
              <a:avLst/>
            </a:prstGeom>
            <a:ln w="19050">
              <a:solidFill>
                <a:srgbClr val="151B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92326" y="2928934"/>
              <a:ext cx="5822748" cy="1588"/>
            </a:xfrm>
            <a:prstGeom prst="line">
              <a:avLst/>
            </a:prstGeom>
            <a:ln w="19050">
              <a:solidFill>
                <a:srgbClr val="151B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5400000">
              <a:off x="4215604" y="4499776"/>
              <a:ext cx="4000528" cy="1588"/>
            </a:xfrm>
            <a:prstGeom prst="line">
              <a:avLst/>
            </a:prstGeom>
            <a:ln w="15875">
              <a:solidFill>
                <a:srgbClr val="151B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H="1">
              <a:off x="2290931" y="4701145"/>
              <a:ext cx="3544422" cy="0"/>
            </a:xfrm>
            <a:prstGeom prst="line">
              <a:avLst/>
            </a:prstGeom>
            <a:ln w="15875">
              <a:solidFill>
                <a:srgbClr val="151B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6200000" flipH="1">
              <a:off x="1299591" y="4701145"/>
              <a:ext cx="3544422" cy="0"/>
            </a:xfrm>
            <a:prstGeom prst="line">
              <a:avLst/>
            </a:prstGeom>
            <a:ln w="15875">
              <a:solidFill>
                <a:srgbClr val="151B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 flipH="1">
              <a:off x="442335" y="4701145"/>
              <a:ext cx="3544422" cy="0"/>
            </a:xfrm>
            <a:prstGeom prst="line">
              <a:avLst/>
            </a:prstGeom>
            <a:ln w="15875">
              <a:solidFill>
                <a:srgbClr val="151B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H="1">
              <a:off x="3299855" y="4717627"/>
              <a:ext cx="3544422" cy="0"/>
            </a:xfrm>
            <a:prstGeom prst="line">
              <a:avLst/>
            </a:prstGeom>
            <a:ln w="15875">
              <a:solidFill>
                <a:srgbClr val="151B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6200000" flipH="1">
              <a:off x="-557797" y="4701145"/>
              <a:ext cx="3544422" cy="0"/>
            </a:xfrm>
            <a:prstGeom prst="line">
              <a:avLst/>
            </a:prstGeom>
            <a:ln w="15875">
              <a:solidFill>
                <a:srgbClr val="151B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110096" y="2518992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/>
                <a:t>左端口</a:t>
              </a:r>
              <a:r>
                <a:rPr lang="en-US" altLang="zh-CN" sz="2000" b="1" dirty="0" smtClean="0"/>
                <a:t>/</a:t>
              </a:r>
              <a:r>
                <a:rPr lang="zh-CN" altLang="en-US" sz="2000" b="1" dirty="0" smtClean="0"/>
                <a:t>右端口</a:t>
              </a:r>
              <a:endParaRPr lang="zh-CN" altLang="en-US" sz="2000" b="1" dirty="0"/>
            </a:p>
          </p:txBody>
        </p:sp>
        <p:graphicFrame>
          <p:nvGraphicFramePr>
            <p:cNvPr id="25602" name="Object 2"/>
            <p:cNvGraphicFramePr>
              <a:graphicFrameLocks noChangeAspect="1"/>
            </p:cNvGraphicFramePr>
            <p:nvPr/>
          </p:nvGraphicFramePr>
          <p:xfrm>
            <a:off x="428596" y="2956412"/>
            <a:ext cx="785818" cy="357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" name="Equation" r:id="rId1" imgW="11887200" imgH="5181600" progId="Equation.DSMT4">
                    <p:embed/>
                  </p:oleObj>
                </mc:Choice>
                <mc:Fallback>
                  <p:oleObj name="Equation" r:id="rId1" imgW="11887200" imgH="5181600" progId="Equation.DSMT4">
                    <p:embed/>
                    <p:pic>
                      <p:nvPicPr>
                        <p:cNvPr id="0" name="图片 30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8596" y="2956412"/>
                          <a:ext cx="785818" cy="35719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3" name="Object 3"/>
            <p:cNvGraphicFramePr>
              <a:graphicFrameLocks noChangeAspect="1"/>
            </p:cNvGraphicFramePr>
            <p:nvPr/>
          </p:nvGraphicFramePr>
          <p:xfrm>
            <a:off x="1285852" y="2928934"/>
            <a:ext cx="785818" cy="357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3" imgW="11887200" imgH="5181600" progId="Equation.DSMT4">
                    <p:embed/>
                  </p:oleObj>
                </mc:Choice>
                <mc:Fallback>
                  <p:oleObj name="Equation" r:id="rId3" imgW="11887200" imgH="5181600" progId="Equation.DSMT4">
                    <p:embed/>
                    <p:pic>
                      <p:nvPicPr>
                        <p:cNvPr id="0" name="图片 307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85852" y="2928934"/>
                          <a:ext cx="785818" cy="35719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4" name="Object 4"/>
            <p:cNvGraphicFramePr>
              <a:graphicFrameLocks noChangeAspect="1"/>
            </p:cNvGraphicFramePr>
            <p:nvPr/>
          </p:nvGraphicFramePr>
          <p:xfrm>
            <a:off x="2428860" y="2928934"/>
            <a:ext cx="428628" cy="357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5" imgW="5791200" imgH="5181600" progId="Equation.DSMT4">
                    <p:embed/>
                  </p:oleObj>
                </mc:Choice>
                <mc:Fallback>
                  <p:oleObj name="Equation" r:id="rId5" imgW="5791200" imgH="5181600" progId="Equation.DSMT4">
                    <p:embed/>
                    <p:pic>
                      <p:nvPicPr>
                        <p:cNvPr id="0" name="图片 307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28860" y="2928934"/>
                          <a:ext cx="428628" cy="35719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5" name="Object 5"/>
            <p:cNvGraphicFramePr>
              <a:graphicFrameLocks noChangeAspect="1"/>
            </p:cNvGraphicFramePr>
            <p:nvPr/>
          </p:nvGraphicFramePr>
          <p:xfrm>
            <a:off x="3258638" y="2928934"/>
            <a:ext cx="500066" cy="357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7" imgW="6096000" imgH="5181600" progId="Equation.DSMT4">
                    <p:embed/>
                  </p:oleObj>
                </mc:Choice>
                <mc:Fallback>
                  <p:oleObj name="Equation" r:id="rId7" imgW="6096000" imgH="5181600" progId="Equation.DSMT4">
                    <p:embed/>
                    <p:pic>
                      <p:nvPicPr>
                        <p:cNvPr id="0" name="图片 307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58638" y="2928934"/>
                          <a:ext cx="500066" cy="35719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6" name="Object 6"/>
            <p:cNvGraphicFramePr>
              <a:graphicFrameLocks noChangeAspect="1"/>
            </p:cNvGraphicFramePr>
            <p:nvPr/>
          </p:nvGraphicFramePr>
          <p:xfrm>
            <a:off x="4214810" y="2955310"/>
            <a:ext cx="714380" cy="357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Equation" r:id="rId9" imgW="10972800" imgH="5486400" progId="Equation.DSMT4">
                    <p:embed/>
                  </p:oleObj>
                </mc:Choice>
                <mc:Fallback>
                  <p:oleObj name="Equation" r:id="rId9" imgW="10972800" imgH="5486400" progId="Equation.DSMT4">
                    <p:embed/>
                    <p:pic>
                      <p:nvPicPr>
                        <p:cNvPr id="0" name="图片 307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14810" y="2955310"/>
                          <a:ext cx="714380" cy="35719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7" name="Object 7"/>
            <p:cNvGraphicFramePr>
              <a:graphicFrameLocks noChangeAspect="1"/>
            </p:cNvGraphicFramePr>
            <p:nvPr/>
          </p:nvGraphicFramePr>
          <p:xfrm>
            <a:off x="5213840" y="2965204"/>
            <a:ext cx="928694" cy="357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Equation" r:id="rId11" imgW="11582400" imgH="5486400" progId="Equation.DSMT4">
                    <p:embed/>
                  </p:oleObj>
                </mc:Choice>
                <mc:Fallback>
                  <p:oleObj name="Equation" r:id="rId11" imgW="11582400" imgH="5486400" progId="Equation.DSMT4">
                    <p:embed/>
                    <p:pic>
                      <p:nvPicPr>
                        <p:cNvPr id="0" name="图片 307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213840" y="2965204"/>
                          <a:ext cx="928694" cy="35719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571472" y="3482854"/>
              <a:ext cx="428628" cy="2927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×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0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0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10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1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1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688" y="3475164"/>
              <a:ext cx="428628" cy="296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×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0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1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01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0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1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64028" y="3465270"/>
              <a:ext cx="428628" cy="296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1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0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0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00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0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0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8992" y="3464168"/>
              <a:ext cx="428628" cy="296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1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×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0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01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1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0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10420" y="3465270"/>
              <a:ext cx="690208" cy="296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dirty="0" smtClean="0">
                  <a:solidFill>
                    <a:srgbClr val="FF0000"/>
                  </a:solidFill>
                </a:rPr>
                <a:t>Z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in</a:t>
              </a:r>
              <a:endParaRPr lang="en-US" altLang="zh-CN" baseline="-25000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in</a:t>
              </a:r>
              <a:endParaRPr lang="en-US" altLang="zh-CN" baseline="-25000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dirty="0" err="1" smtClean="0">
                  <a:solidFill>
                    <a:srgbClr val="FF0000"/>
                  </a:solidFill>
                </a:rPr>
                <a:t>D</a:t>
              </a:r>
              <a:r>
                <a:rPr lang="en-US" altLang="zh-CN" baseline="-25000" dirty="0" err="1" smtClean="0">
                  <a:solidFill>
                    <a:srgbClr val="FF0000"/>
                  </a:solidFill>
                </a:rPr>
                <a:t>out</a:t>
              </a:r>
              <a:endParaRPr lang="en-US" altLang="zh-CN" baseline="-25000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in</a:t>
              </a:r>
              <a:endParaRPr lang="en-US" altLang="zh-CN" baseline="-25000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dirty="0" smtClean="0">
                  <a:solidFill>
                    <a:srgbClr val="FF0000"/>
                  </a:solidFill>
                </a:rPr>
                <a:t>Z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dirty="0" err="1" smtClean="0">
                  <a:solidFill>
                    <a:srgbClr val="FF0000"/>
                  </a:solidFill>
                </a:rPr>
                <a:t>D</a:t>
              </a:r>
              <a:r>
                <a:rPr lang="en-US" altLang="zh-CN" baseline="-25000" dirty="0" err="1" smtClean="0">
                  <a:solidFill>
                    <a:srgbClr val="FF0000"/>
                  </a:solidFill>
                </a:rPr>
                <a:t>out</a:t>
              </a:r>
              <a:endParaRPr lang="en-US" altLang="zh-CN" baseline="-25000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dirty="0" smtClean="0">
                  <a:solidFill>
                    <a:srgbClr val="FF0000"/>
                  </a:solidFill>
                </a:rPr>
                <a:t>Z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27034" y="3468206"/>
              <a:ext cx="690208" cy="296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dirty="0" smtClean="0">
                  <a:solidFill>
                    <a:srgbClr val="FF0000"/>
                  </a:solidFill>
                </a:rPr>
                <a:t>Z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in</a:t>
              </a:r>
              <a:endParaRPr lang="en-US" altLang="zh-CN" baseline="-25000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dirty="0" err="1" smtClean="0">
                  <a:solidFill>
                    <a:srgbClr val="FF0000"/>
                  </a:solidFill>
                </a:rPr>
                <a:t>D</a:t>
              </a:r>
              <a:r>
                <a:rPr lang="en-US" altLang="zh-CN" baseline="-25000" dirty="0" err="1" smtClean="0">
                  <a:solidFill>
                    <a:srgbClr val="FF0000"/>
                  </a:solidFill>
                </a:rPr>
                <a:t>out</a:t>
              </a:r>
              <a:endParaRPr lang="en-US" altLang="zh-CN" baseline="-25000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in</a:t>
              </a:r>
              <a:endParaRPr lang="en-US" altLang="zh-CN" baseline="-25000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dirty="0" smtClean="0">
                  <a:solidFill>
                    <a:srgbClr val="FF0000"/>
                  </a:solidFill>
                </a:rPr>
                <a:t>Z</a:t>
              </a:r>
              <a:endParaRPr lang="en-US" altLang="zh-CN" baseline="-25000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in</a:t>
              </a:r>
              <a:endParaRPr lang="en-US" altLang="zh-CN" baseline="-25000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dirty="0" err="1" smtClean="0">
                  <a:solidFill>
                    <a:srgbClr val="FF0000"/>
                  </a:solidFill>
                </a:rPr>
                <a:t>D</a:t>
              </a:r>
              <a:r>
                <a:rPr lang="en-US" altLang="zh-CN" baseline="-25000" dirty="0" err="1" smtClean="0">
                  <a:solidFill>
                    <a:srgbClr val="FF0000"/>
                  </a:solidFill>
                </a:rPr>
                <a:t>out</a:t>
              </a:r>
              <a:endParaRPr lang="en-US" altLang="zh-CN" baseline="-25000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dirty="0" smtClean="0">
                  <a:solidFill>
                    <a:srgbClr val="FF0000"/>
                  </a:solidFill>
                </a:rPr>
                <a:t>Z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86578" y="271462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/>
                <a:t>功能</a:t>
              </a:r>
              <a:endParaRPr lang="zh-CN" alt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82122" y="3465270"/>
              <a:ext cx="2404720" cy="296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dirty="0" smtClean="0">
                  <a:solidFill>
                    <a:srgbClr val="FF0000"/>
                  </a:solidFill>
                </a:rPr>
                <a:t>端口不工作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dirty="0" smtClean="0">
                  <a:solidFill>
                    <a:srgbClr val="FF0000"/>
                  </a:solidFill>
                </a:rPr>
                <a:t>低位和高位输入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dirty="0" smtClean="0">
                  <a:solidFill>
                    <a:srgbClr val="FF0000"/>
                  </a:solidFill>
                </a:rPr>
                <a:t>低位输入、高位输出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dirty="0" smtClean="0">
                  <a:solidFill>
                    <a:srgbClr val="FF0000"/>
                  </a:solidFill>
                </a:rPr>
                <a:t>低位输出、高位输入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dirty="0" smtClean="0">
                  <a:solidFill>
                    <a:srgbClr val="FF0000"/>
                  </a:solidFill>
                </a:rPr>
                <a:t>低位输入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dirty="0" smtClean="0">
                  <a:solidFill>
                    <a:srgbClr val="FF0000"/>
                  </a:solidFill>
                </a:rPr>
                <a:t>高位输入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dirty="0" smtClean="0">
                  <a:solidFill>
                    <a:srgbClr val="FF0000"/>
                  </a:solidFill>
                </a:rPr>
                <a:t>高位和低位输出</a:t>
              </a:r>
              <a:endParaRPr lang="en-US" altLang="zh-CN" dirty="0" smtClean="0">
                <a:solidFill>
                  <a:srgbClr val="FF0000"/>
                </a:solidFill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dirty="0" smtClean="0">
                  <a:solidFill>
                    <a:srgbClr val="FF0000"/>
                  </a:solidFill>
                </a:rPr>
                <a:t>高阻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5143504" y="71414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3.5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并行存储器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642918"/>
            <a:ext cx="306846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有冲突读写控制</a:t>
            </a:r>
            <a:endParaRPr lang="zh-CN" altLang="en-US" sz="3200" b="1" dirty="0" smtClean="0">
              <a:solidFill>
                <a:srgbClr val="151B93"/>
              </a:solidFill>
              <a:latin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082542"/>
            <a:ext cx="7572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  当两个端口访问同一存储单元时，发生读写冲突。设置</a:t>
            </a:r>
            <a:r>
              <a:rPr lang="en-US" altLang="zh-CN" sz="2400" dirty="0" smtClean="0">
                <a:solidFill>
                  <a:srgbClr val="FF0000"/>
                </a:solidFill>
              </a:rPr>
              <a:t>BUSY</a:t>
            </a:r>
            <a:r>
              <a:rPr lang="zh-CN" altLang="en-US" sz="2400" dirty="0" smtClean="0"/>
              <a:t>标志。有冲突读写控制判断方法：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85786" y="2357430"/>
            <a:ext cx="8215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(1)</a:t>
            </a:r>
            <a:r>
              <a:rPr lang="zh-CN" altLang="en-US" sz="2400" dirty="0" smtClean="0"/>
              <a:t>如果地址匹配且在</a:t>
            </a:r>
            <a:r>
              <a:rPr lang="en-US" altLang="zh-CN" sz="2400" dirty="0" smtClean="0">
                <a:solidFill>
                  <a:srgbClr val="FF0000"/>
                </a:solidFill>
              </a:rPr>
              <a:t>CE</a:t>
            </a:r>
            <a:r>
              <a:rPr lang="zh-CN" altLang="en-US" sz="2400" dirty="0" smtClean="0"/>
              <a:t>之前有效，片上的控制逻辑在</a:t>
            </a:r>
            <a:r>
              <a:rPr lang="en-US" altLang="zh-CN" sz="2400" dirty="0" smtClean="0">
                <a:solidFill>
                  <a:srgbClr val="FF0000"/>
                </a:solidFill>
              </a:rPr>
              <a:t>CEL</a:t>
            </a:r>
            <a:r>
              <a:rPr lang="zh-CN" altLang="en-US" sz="2400" dirty="0" smtClean="0"/>
              <a:t>和</a:t>
            </a:r>
            <a:r>
              <a:rPr lang="en-US" altLang="zh-CN" sz="2400" dirty="0" smtClean="0">
                <a:solidFill>
                  <a:srgbClr val="FF0000"/>
                </a:solidFill>
              </a:rPr>
              <a:t>CER</a:t>
            </a:r>
            <a:r>
              <a:rPr lang="zh-CN" altLang="en-US" sz="2400" dirty="0" smtClean="0"/>
              <a:t>之间进行判断来选择端口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(CE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判断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857224" y="3627812"/>
            <a:ext cx="8143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(2)</a:t>
            </a:r>
            <a:r>
              <a:rPr lang="zh-CN" altLang="en-US" sz="2400" dirty="0" smtClean="0"/>
              <a:t>如果</a:t>
            </a:r>
            <a:r>
              <a:rPr lang="en-US" altLang="zh-CN" sz="2400" dirty="0" smtClean="0">
                <a:solidFill>
                  <a:srgbClr val="FF0000"/>
                </a:solidFill>
              </a:rPr>
              <a:t>CE</a:t>
            </a:r>
            <a:r>
              <a:rPr lang="zh-CN" altLang="en-US" sz="2400" dirty="0" smtClean="0"/>
              <a:t>在地址匹配之前变低，控制逻辑在左、右地址间进行判断来选择端口</a:t>
            </a:r>
            <a:r>
              <a:rPr lang="en-US" altLang="zh-CN" sz="2400" dirty="0" smtClean="0"/>
              <a:t>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地址有效判断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</p:txBody>
      </p:sp>
      <p:sp>
        <p:nvSpPr>
          <p:cNvPr id="7" name="矩形 6"/>
          <p:cNvSpPr/>
          <p:nvPr/>
        </p:nvSpPr>
        <p:spPr>
          <a:xfrm>
            <a:off x="500034" y="5000637"/>
            <a:ext cx="76438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  无论采用哪种判断方式，延迟端口的</a:t>
            </a:r>
            <a:r>
              <a:rPr lang="en-US" altLang="zh-CN" sz="2400" dirty="0" smtClean="0">
                <a:solidFill>
                  <a:srgbClr val="FF0000"/>
                </a:solidFill>
              </a:rPr>
              <a:t>BUSY</a:t>
            </a:r>
            <a:r>
              <a:rPr lang="zh-CN" altLang="en-US" sz="2400" dirty="0" smtClean="0"/>
              <a:t>标志都将置位而关闭此端口，而当允许存取的端口完成操作时，延迟端口</a:t>
            </a:r>
            <a:r>
              <a:rPr lang="en-US" altLang="zh-CN" sz="2400" dirty="0" smtClean="0">
                <a:solidFill>
                  <a:srgbClr val="FF0000"/>
                </a:solidFill>
              </a:rPr>
              <a:t>BUSY</a:t>
            </a:r>
            <a:r>
              <a:rPr lang="zh-CN" altLang="en-US" sz="2400" dirty="0" smtClean="0"/>
              <a:t>标志才进行复位而打开此端口。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143504" y="71414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3.5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并行存储器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3504" y="71414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3.5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并行存储器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7158" y="571480"/>
            <a:ext cx="27860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2.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并行存储器</a:t>
            </a:r>
            <a:endParaRPr lang="zh-CN" altLang="en-US" sz="3200" b="1" dirty="0" smtClean="0">
              <a:solidFill>
                <a:srgbClr val="151B93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58" y="1285860"/>
            <a:ext cx="3741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）存储器的模块化组织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410" y="1857364"/>
            <a:ext cx="8579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1B93"/>
                </a:solidFill>
              </a:rPr>
              <a:t>主存储器是线性编址的，其组织方式有：顺序方式和交叉方式 </a:t>
            </a:r>
            <a:endParaRPr lang="zh-CN" altLang="en-US" sz="2400" b="1" dirty="0">
              <a:solidFill>
                <a:srgbClr val="151B93"/>
              </a:solidFill>
            </a:endParaRPr>
          </a:p>
        </p:txBody>
      </p:sp>
      <p:pic>
        <p:nvPicPr>
          <p:cNvPr id="6" name="Picture 3" descr="3a26">
            <a:hlinkClick r:id="rId1" action="ppaction://hlinkfil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428868"/>
            <a:ext cx="750099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898525" y="1144612"/>
            <a:ext cx="54022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zh-CN" sz="3200" b="1">
                <a:latin typeface="Times New Roman" panose="02020603050405020304" pitchFamily="18" charset="0"/>
              </a:rPr>
              <a:t>(1) </a:t>
            </a:r>
            <a:r>
              <a:rPr lang="zh-CN" sz="3200" b="1">
                <a:latin typeface="Times New Roman" panose="02020603050405020304" pitchFamily="18" charset="0"/>
              </a:rPr>
              <a:t>高位交叉 </a:t>
            </a:r>
            <a:endParaRPr lang="zh-CN" sz="3200" b="1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447800" y="1911374"/>
            <a:ext cx="7227888" cy="3195638"/>
            <a:chOff x="0" y="0"/>
            <a:chExt cx="4553" cy="2013"/>
          </a:xfrm>
        </p:grpSpPr>
        <p:sp>
          <p:nvSpPr>
            <p:cNvPr id="54319" name="Text Box 5"/>
            <p:cNvSpPr txBox="1">
              <a:spLocks noChangeArrowheads="1"/>
            </p:cNvSpPr>
            <p:nvPr/>
          </p:nvSpPr>
          <p:spPr bwMode="auto">
            <a:xfrm>
              <a:off x="96" y="0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M</a:t>
              </a:r>
              <a:r>
                <a:rPr lang="zh-CN" altLang="zh-CN" sz="2400" b="1" baseline="-20000">
                  <a:latin typeface="Times New Roman" panose="02020603050405020304" pitchFamily="18" charset="0"/>
                </a:rPr>
                <a:t>0</a:t>
              </a:r>
              <a:endParaRPr lang="zh-CN" altLang="zh-CN" sz="2400" b="1" baseline="-20000">
                <a:latin typeface="Times New Roman" panose="02020603050405020304" pitchFamily="18" charset="0"/>
              </a:endParaRPr>
            </a:p>
          </p:txBody>
        </p:sp>
        <p:grpSp>
          <p:nvGrpSpPr>
            <p:cNvPr id="3" name="Group 6"/>
            <p:cNvGrpSpPr/>
            <p:nvPr/>
          </p:nvGrpSpPr>
          <p:grpSpPr bwMode="auto">
            <a:xfrm>
              <a:off x="0" y="377"/>
              <a:ext cx="567" cy="1636"/>
              <a:chOff x="0" y="0"/>
              <a:chExt cx="567" cy="1636"/>
            </a:xfrm>
          </p:grpSpPr>
          <p:sp>
            <p:nvSpPr>
              <p:cNvPr id="54378" name="Rectangle 7"/>
              <p:cNvSpPr>
                <a:spLocks noChangeArrowheads="1"/>
              </p:cNvSpPr>
              <p:nvPr/>
            </p:nvSpPr>
            <p:spPr bwMode="auto">
              <a:xfrm>
                <a:off x="0" y="142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4379" name="Rectangle 8"/>
              <p:cNvSpPr>
                <a:spLocks noChangeArrowheads="1"/>
              </p:cNvSpPr>
              <p:nvPr/>
            </p:nvSpPr>
            <p:spPr bwMode="auto">
              <a:xfrm>
                <a:off x="0" y="1029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4380" name="Rectangle 9"/>
              <p:cNvSpPr>
                <a:spLocks noChangeArrowheads="1"/>
              </p:cNvSpPr>
              <p:nvPr/>
            </p:nvSpPr>
            <p:spPr bwMode="auto">
              <a:xfrm>
                <a:off x="0" y="818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4381" name="Rectangle 10"/>
              <p:cNvSpPr>
                <a:spLocks noChangeArrowheads="1"/>
              </p:cNvSpPr>
              <p:nvPr/>
            </p:nvSpPr>
            <p:spPr bwMode="auto">
              <a:xfrm>
                <a:off x="0" y="422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4382" name="Rectangle 11"/>
              <p:cNvSpPr>
                <a:spLocks noChangeArrowheads="1"/>
              </p:cNvSpPr>
              <p:nvPr/>
            </p:nvSpPr>
            <p:spPr bwMode="auto">
              <a:xfrm>
                <a:off x="0" y="211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4383" name="Rectangl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4384" name="Line 13"/>
              <p:cNvSpPr>
                <a:spLocks noChangeShapeType="1"/>
              </p:cNvSpPr>
              <p:nvPr/>
            </p:nvSpPr>
            <p:spPr bwMode="auto">
              <a:xfrm>
                <a:off x="0" y="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85" name="Line 14"/>
              <p:cNvSpPr>
                <a:spLocks noChangeShapeType="1"/>
              </p:cNvSpPr>
              <p:nvPr/>
            </p:nvSpPr>
            <p:spPr bwMode="auto">
              <a:xfrm>
                <a:off x="0" y="211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86" name="Line 15"/>
              <p:cNvSpPr>
                <a:spLocks noChangeShapeType="1"/>
              </p:cNvSpPr>
              <p:nvPr/>
            </p:nvSpPr>
            <p:spPr bwMode="auto">
              <a:xfrm>
                <a:off x="0" y="4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87" name="Line 16"/>
              <p:cNvSpPr>
                <a:spLocks noChangeShapeType="1"/>
              </p:cNvSpPr>
              <p:nvPr/>
            </p:nvSpPr>
            <p:spPr bwMode="auto">
              <a:xfrm>
                <a:off x="0" y="81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88" name="Line 17"/>
              <p:cNvSpPr>
                <a:spLocks noChangeShapeType="1"/>
              </p:cNvSpPr>
              <p:nvPr/>
            </p:nvSpPr>
            <p:spPr bwMode="auto">
              <a:xfrm>
                <a:off x="0" y="10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89" name="Line 18"/>
              <p:cNvSpPr>
                <a:spLocks noChangeShapeType="1"/>
              </p:cNvSpPr>
              <p:nvPr/>
            </p:nvSpPr>
            <p:spPr bwMode="auto">
              <a:xfrm>
                <a:off x="0" y="142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90" name="Line 19"/>
              <p:cNvSpPr>
                <a:spLocks noChangeShapeType="1"/>
              </p:cNvSpPr>
              <p:nvPr/>
            </p:nvSpPr>
            <p:spPr bwMode="auto">
              <a:xfrm>
                <a:off x="0" y="1636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91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92" name="Line 21"/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93" name="Text Box 22"/>
              <p:cNvSpPr txBox="1">
                <a:spLocks noChangeArrowheads="1"/>
              </p:cNvSpPr>
              <p:nvPr/>
            </p:nvSpPr>
            <p:spPr bwMode="auto">
              <a:xfrm>
                <a:off x="144" y="480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394" name="Text Box 23"/>
              <p:cNvSpPr txBox="1">
                <a:spLocks noChangeArrowheads="1"/>
              </p:cNvSpPr>
              <p:nvPr/>
            </p:nvSpPr>
            <p:spPr bwMode="auto">
              <a:xfrm>
                <a:off x="144" y="1078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321" name="Text Box 24"/>
            <p:cNvSpPr txBox="1">
              <a:spLocks noChangeArrowheads="1"/>
            </p:cNvSpPr>
            <p:nvPr/>
          </p:nvSpPr>
          <p:spPr bwMode="auto">
            <a:xfrm>
              <a:off x="1384" y="0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M</a:t>
              </a:r>
              <a:r>
                <a:rPr lang="zh-CN" altLang="zh-CN" sz="2400" b="1" baseline="-20000">
                  <a:latin typeface="Times New Roman" panose="02020603050405020304" pitchFamily="18" charset="0"/>
                </a:rPr>
                <a:t>1</a:t>
              </a:r>
              <a:endParaRPr lang="zh-CN" altLang="zh-CN" sz="2400" b="1" baseline="-20000">
                <a:latin typeface="Times New Roman" panose="02020603050405020304" pitchFamily="18" charset="0"/>
              </a:endParaRPr>
            </a:p>
          </p:txBody>
        </p:sp>
        <p:grpSp>
          <p:nvGrpSpPr>
            <p:cNvPr id="4" name="Group 25"/>
            <p:cNvGrpSpPr/>
            <p:nvPr/>
          </p:nvGrpSpPr>
          <p:grpSpPr bwMode="auto">
            <a:xfrm>
              <a:off x="1310" y="377"/>
              <a:ext cx="567" cy="1636"/>
              <a:chOff x="0" y="0"/>
              <a:chExt cx="567" cy="1636"/>
            </a:xfrm>
          </p:grpSpPr>
          <p:sp>
            <p:nvSpPr>
              <p:cNvPr id="54361" name="Rectangle 26"/>
              <p:cNvSpPr>
                <a:spLocks noChangeArrowheads="1"/>
              </p:cNvSpPr>
              <p:nvPr/>
            </p:nvSpPr>
            <p:spPr bwMode="auto">
              <a:xfrm>
                <a:off x="0" y="142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4362" name="Rectangle 27"/>
              <p:cNvSpPr>
                <a:spLocks noChangeArrowheads="1"/>
              </p:cNvSpPr>
              <p:nvPr/>
            </p:nvSpPr>
            <p:spPr bwMode="auto">
              <a:xfrm>
                <a:off x="0" y="1029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4363" name="Rectangle 28"/>
              <p:cNvSpPr>
                <a:spLocks noChangeArrowheads="1"/>
              </p:cNvSpPr>
              <p:nvPr/>
            </p:nvSpPr>
            <p:spPr bwMode="auto">
              <a:xfrm>
                <a:off x="0" y="818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4364" name="Rectangle 29"/>
              <p:cNvSpPr>
                <a:spLocks noChangeArrowheads="1"/>
              </p:cNvSpPr>
              <p:nvPr/>
            </p:nvSpPr>
            <p:spPr bwMode="auto">
              <a:xfrm>
                <a:off x="0" y="422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4365" name="Rectangle 30"/>
              <p:cNvSpPr>
                <a:spLocks noChangeArrowheads="1"/>
              </p:cNvSpPr>
              <p:nvPr/>
            </p:nvSpPr>
            <p:spPr bwMode="auto">
              <a:xfrm>
                <a:off x="0" y="211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4366" name="Rectangl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4367" name="Line 32"/>
              <p:cNvSpPr>
                <a:spLocks noChangeShapeType="1"/>
              </p:cNvSpPr>
              <p:nvPr/>
            </p:nvSpPr>
            <p:spPr bwMode="auto">
              <a:xfrm>
                <a:off x="0" y="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68" name="Line 33"/>
              <p:cNvSpPr>
                <a:spLocks noChangeShapeType="1"/>
              </p:cNvSpPr>
              <p:nvPr/>
            </p:nvSpPr>
            <p:spPr bwMode="auto">
              <a:xfrm>
                <a:off x="0" y="211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69" name="Line 34"/>
              <p:cNvSpPr>
                <a:spLocks noChangeShapeType="1"/>
              </p:cNvSpPr>
              <p:nvPr/>
            </p:nvSpPr>
            <p:spPr bwMode="auto">
              <a:xfrm>
                <a:off x="0" y="4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70" name="Line 35"/>
              <p:cNvSpPr>
                <a:spLocks noChangeShapeType="1"/>
              </p:cNvSpPr>
              <p:nvPr/>
            </p:nvSpPr>
            <p:spPr bwMode="auto">
              <a:xfrm>
                <a:off x="0" y="81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71" name="Line 36"/>
              <p:cNvSpPr>
                <a:spLocks noChangeShapeType="1"/>
              </p:cNvSpPr>
              <p:nvPr/>
            </p:nvSpPr>
            <p:spPr bwMode="auto">
              <a:xfrm>
                <a:off x="0" y="10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72" name="Line 37"/>
              <p:cNvSpPr>
                <a:spLocks noChangeShapeType="1"/>
              </p:cNvSpPr>
              <p:nvPr/>
            </p:nvSpPr>
            <p:spPr bwMode="auto">
              <a:xfrm>
                <a:off x="0" y="142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73" name="Line 38"/>
              <p:cNvSpPr>
                <a:spLocks noChangeShapeType="1"/>
              </p:cNvSpPr>
              <p:nvPr/>
            </p:nvSpPr>
            <p:spPr bwMode="auto">
              <a:xfrm>
                <a:off x="0" y="1636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74" name="Line 39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75" name="Line 40"/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76" name="Text Box 41"/>
              <p:cNvSpPr txBox="1">
                <a:spLocks noChangeArrowheads="1"/>
              </p:cNvSpPr>
              <p:nvPr/>
            </p:nvSpPr>
            <p:spPr bwMode="auto">
              <a:xfrm>
                <a:off x="144" y="480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377" name="Text Box 42"/>
              <p:cNvSpPr txBox="1">
                <a:spLocks noChangeArrowheads="1"/>
              </p:cNvSpPr>
              <p:nvPr/>
            </p:nvSpPr>
            <p:spPr bwMode="auto">
              <a:xfrm>
                <a:off x="113" y="1078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323" name="Text Box 43"/>
            <p:cNvSpPr txBox="1">
              <a:spLocks noChangeArrowheads="1"/>
            </p:cNvSpPr>
            <p:nvPr/>
          </p:nvSpPr>
          <p:spPr bwMode="auto">
            <a:xfrm>
              <a:off x="2722" y="0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M</a:t>
              </a:r>
              <a:r>
                <a:rPr lang="zh-CN" altLang="zh-CN" sz="2400" b="1" baseline="-20000">
                  <a:latin typeface="Times New Roman" panose="02020603050405020304" pitchFamily="18" charset="0"/>
                </a:rPr>
                <a:t>2</a:t>
              </a:r>
              <a:endParaRPr lang="zh-CN" altLang="zh-CN" sz="2400" b="1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54324" name="Text Box 44"/>
            <p:cNvSpPr txBox="1">
              <a:spLocks noChangeArrowheads="1"/>
            </p:cNvSpPr>
            <p:nvPr/>
          </p:nvSpPr>
          <p:spPr bwMode="auto">
            <a:xfrm>
              <a:off x="4072" y="0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M</a:t>
              </a:r>
              <a:r>
                <a:rPr lang="zh-CN" altLang="zh-CN" sz="2400" b="1" baseline="-20000">
                  <a:latin typeface="Times New Roman" panose="02020603050405020304" pitchFamily="18" charset="0"/>
                </a:rPr>
                <a:t>3</a:t>
              </a:r>
              <a:endParaRPr lang="zh-CN" altLang="zh-CN" sz="2400" b="1" baseline="-20000">
                <a:latin typeface="Times New Roman" panose="02020603050405020304" pitchFamily="18" charset="0"/>
              </a:endParaRPr>
            </a:p>
          </p:txBody>
        </p:sp>
        <p:grpSp>
          <p:nvGrpSpPr>
            <p:cNvPr id="5" name="Group 45"/>
            <p:cNvGrpSpPr/>
            <p:nvPr/>
          </p:nvGrpSpPr>
          <p:grpSpPr bwMode="auto">
            <a:xfrm>
              <a:off x="3976" y="377"/>
              <a:ext cx="577" cy="1636"/>
              <a:chOff x="0" y="0"/>
              <a:chExt cx="577" cy="1636"/>
            </a:xfrm>
          </p:grpSpPr>
          <p:sp>
            <p:nvSpPr>
              <p:cNvPr id="54344" name="Rectangle 46"/>
              <p:cNvSpPr>
                <a:spLocks noChangeArrowheads="1"/>
              </p:cNvSpPr>
              <p:nvPr/>
            </p:nvSpPr>
            <p:spPr bwMode="auto">
              <a:xfrm>
                <a:off x="0" y="142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4345" name="Rectangle 47"/>
              <p:cNvSpPr>
                <a:spLocks noChangeArrowheads="1"/>
              </p:cNvSpPr>
              <p:nvPr/>
            </p:nvSpPr>
            <p:spPr bwMode="auto">
              <a:xfrm>
                <a:off x="0" y="1029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4346" name="Rectangle 48"/>
              <p:cNvSpPr>
                <a:spLocks noChangeArrowheads="1"/>
              </p:cNvSpPr>
              <p:nvPr/>
            </p:nvSpPr>
            <p:spPr bwMode="auto">
              <a:xfrm>
                <a:off x="0" y="818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4347" name="Rectangle 49"/>
              <p:cNvSpPr>
                <a:spLocks noChangeArrowheads="1"/>
              </p:cNvSpPr>
              <p:nvPr/>
            </p:nvSpPr>
            <p:spPr bwMode="auto">
              <a:xfrm>
                <a:off x="0" y="422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4348" name="Rectangle 50"/>
              <p:cNvSpPr>
                <a:spLocks noChangeArrowheads="1"/>
              </p:cNvSpPr>
              <p:nvPr/>
            </p:nvSpPr>
            <p:spPr bwMode="auto">
              <a:xfrm>
                <a:off x="0" y="211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4349" name="Rectangle 5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4350" name="Line 52"/>
              <p:cNvSpPr>
                <a:spLocks noChangeShapeType="1"/>
              </p:cNvSpPr>
              <p:nvPr/>
            </p:nvSpPr>
            <p:spPr bwMode="auto">
              <a:xfrm>
                <a:off x="0" y="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51" name="Line 53"/>
              <p:cNvSpPr>
                <a:spLocks noChangeShapeType="1"/>
              </p:cNvSpPr>
              <p:nvPr/>
            </p:nvSpPr>
            <p:spPr bwMode="auto">
              <a:xfrm>
                <a:off x="0" y="211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52" name="Line 54"/>
              <p:cNvSpPr>
                <a:spLocks noChangeShapeType="1"/>
              </p:cNvSpPr>
              <p:nvPr/>
            </p:nvSpPr>
            <p:spPr bwMode="auto">
              <a:xfrm>
                <a:off x="0" y="4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53" name="Line 55"/>
              <p:cNvSpPr>
                <a:spLocks noChangeShapeType="1"/>
              </p:cNvSpPr>
              <p:nvPr/>
            </p:nvSpPr>
            <p:spPr bwMode="auto">
              <a:xfrm>
                <a:off x="0" y="81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54" name="Line 56"/>
              <p:cNvSpPr>
                <a:spLocks noChangeShapeType="1"/>
              </p:cNvSpPr>
              <p:nvPr/>
            </p:nvSpPr>
            <p:spPr bwMode="auto">
              <a:xfrm>
                <a:off x="0" y="10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55" name="Line 57"/>
              <p:cNvSpPr>
                <a:spLocks noChangeShapeType="1"/>
              </p:cNvSpPr>
              <p:nvPr/>
            </p:nvSpPr>
            <p:spPr bwMode="auto">
              <a:xfrm>
                <a:off x="0" y="142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56" name="Line 58"/>
              <p:cNvSpPr>
                <a:spLocks noChangeShapeType="1"/>
              </p:cNvSpPr>
              <p:nvPr/>
            </p:nvSpPr>
            <p:spPr bwMode="auto">
              <a:xfrm>
                <a:off x="0" y="1636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57" name="Line 59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58" name="Line 60"/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59" name="Text Box 61"/>
              <p:cNvSpPr txBox="1">
                <a:spLocks noChangeArrowheads="1"/>
              </p:cNvSpPr>
              <p:nvPr/>
            </p:nvSpPr>
            <p:spPr bwMode="auto">
              <a:xfrm>
                <a:off x="154" y="480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360" name="Text Box 62"/>
              <p:cNvSpPr txBox="1">
                <a:spLocks noChangeArrowheads="1"/>
              </p:cNvSpPr>
              <p:nvPr/>
            </p:nvSpPr>
            <p:spPr bwMode="auto">
              <a:xfrm>
                <a:off x="154" y="1078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63"/>
            <p:cNvGrpSpPr/>
            <p:nvPr/>
          </p:nvGrpSpPr>
          <p:grpSpPr bwMode="auto">
            <a:xfrm>
              <a:off x="2651" y="377"/>
              <a:ext cx="542" cy="1636"/>
              <a:chOff x="0" y="0"/>
              <a:chExt cx="542" cy="1636"/>
            </a:xfrm>
          </p:grpSpPr>
          <p:sp>
            <p:nvSpPr>
              <p:cNvPr id="54327" name="Rectangle 64"/>
              <p:cNvSpPr>
                <a:spLocks noChangeArrowheads="1"/>
              </p:cNvSpPr>
              <p:nvPr/>
            </p:nvSpPr>
            <p:spPr bwMode="auto">
              <a:xfrm>
                <a:off x="0" y="142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4328" name="Rectangle 65"/>
              <p:cNvSpPr>
                <a:spLocks noChangeArrowheads="1"/>
              </p:cNvSpPr>
              <p:nvPr/>
            </p:nvSpPr>
            <p:spPr bwMode="auto">
              <a:xfrm>
                <a:off x="0" y="1029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4329" name="Rectangle 66"/>
              <p:cNvSpPr>
                <a:spLocks noChangeArrowheads="1"/>
              </p:cNvSpPr>
              <p:nvPr/>
            </p:nvSpPr>
            <p:spPr bwMode="auto">
              <a:xfrm>
                <a:off x="0" y="818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4330" name="Rectangle 67"/>
              <p:cNvSpPr>
                <a:spLocks noChangeArrowheads="1"/>
              </p:cNvSpPr>
              <p:nvPr/>
            </p:nvSpPr>
            <p:spPr bwMode="auto">
              <a:xfrm>
                <a:off x="0" y="422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4331" name="Rectangle 68"/>
              <p:cNvSpPr>
                <a:spLocks noChangeArrowheads="1"/>
              </p:cNvSpPr>
              <p:nvPr/>
            </p:nvSpPr>
            <p:spPr bwMode="auto">
              <a:xfrm>
                <a:off x="0" y="211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4332" name="Rectangle 6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4333" name="Line 70"/>
              <p:cNvSpPr>
                <a:spLocks noChangeShapeType="1"/>
              </p:cNvSpPr>
              <p:nvPr/>
            </p:nvSpPr>
            <p:spPr bwMode="auto">
              <a:xfrm>
                <a:off x="0" y="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34" name="Line 71"/>
              <p:cNvSpPr>
                <a:spLocks noChangeShapeType="1"/>
              </p:cNvSpPr>
              <p:nvPr/>
            </p:nvSpPr>
            <p:spPr bwMode="auto">
              <a:xfrm>
                <a:off x="0" y="211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35" name="Line 72"/>
              <p:cNvSpPr>
                <a:spLocks noChangeShapeType="1"/>
              </p:cNvSpPr>
              <p:nvPr/>
            </p:nvSpPr>
            <p:spPr bwMode="auto">
              <a:xfrm>
                <a:off x="0" y="4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36" name="Line 73"/>
              <p:cNvSpPr>
                <a:spLocks noChangeShapeType="1"/>
              </p:cNvSpPr>
              <p:nvPr/>
            </p:nvSpPr>
            <p:spPr bwMode="auto">
              <a:xfrm>
                <a:off x="0" y="81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37" name="Line 74"/>
              <p:cNvSpPr>
                <a:spLocks noChangeShapeType="1"/>
              </p:cNvSpPr>
              <p:nvPr/>
            </p:nvSpPr>
            <p:spPr bwMode="auto">
              <a:xfrm>
                <a:off x="0" y="10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38" name="Line 75"/>
              <p:cNvSpPr>
                <a:spLocks noChangeShapeType="1"/>
              </p:cNvSpPr>
              <p:nvPr/>
            </p:nvSpPr>
            <p:spPr bwMode="auto">
              <a:xfrm>
                <a:off x="0" y="142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39" name="Line 76"/>
              <p:cNvSpPr>
                <a:spLocks noChangeShapeType="1"/>
              </p:cNvSpPr>
              <p:nvPr/>
            </p:nvSpPr>
            <p:spPr bwMode="auto">
              <a:xfrm>
                <a:off x="0" y="1636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40" name="Line 77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41" name="Line 78"/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42" name="Text Box 79"/>
              <p:cNvSpPr txBox="1">
                <a:spLocks noChangeArrowheads="1"/>
              </p:cNvSpPr>
              <p:nvPr/>
            </p:nvSpPr>
            <p:spPr bwMode="auto">
              <a:xfrm>
                <a:off x="105" y="480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343" name="Text Box 80"/>
              <p:cNvSpPr txBox="1">
                <a:spLocks noChangeArrowheads="1"/>
              </p:cNvSpPr>
              <p:nvPr/>
            </p:nvSpPr>
            <p:spPr bwMode="auto">
              <a:xfrm>
                <a:off x="119" y="1078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" name="Group 82"/>
          <p:cNvGrpSpPr/>
          <p:nvPr/>
        </p:nvGrpSpPr>
        <p:grpSpPr bwMode="auto">
          <a:xfrm>
            <a:off x="3027363" y="6403999"/>
            <a:ext cx="3273425" cy="454025"/>
            <a:chOff x="0" y="0"/>
            <a:chExt cx="2062" cy="286"/>
          </a:xfrm>
        </p:grpSpPr>
        <p:grpSp>
          <p:nvGrpSpPr>
            <p:cNvPr id="8" name="Group 83"/>
            <p:cNvGrpSpPr/>
            <p:nvPr/>
          </p:nvGrpSpPr>
          <p:grpSpPr bwMode="auto">
            <a:xfrm>
              <a:off x="0" y="0"/>
              <a:ext cx="2062" cy="286"/>
              <a:chOff x="0" y="0"/>
              <a:chExt cx="2062" cy="286"/>
            </a:xfrm>
          </p:grpSpPr>
          <p:sp>
            <p:nvSpPr>
              <p:cNvPr id="54315" name="Rectangle 84"/>
              <p:cNvSpPr>
                <a:spLocks noChangeArrowheads="1"/>
              </p:cNvSpPr>
              <p:nvPr/>
            </p:nvSpPr>
            <p:spPr bwMode="auto">
              <a:xfrm>
                <a:off x="1031" y="0"/>
                <a:ext cx="1031" cy="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6" name="Text Box 85"/>
              <p:cNvSpPr txBox="1">
                <a:spLocks noChangeArrowheads="1"/>
              </p:cNvSpPr>
              <p:nvPr/>
            </p:nvSpPr>
            <p:spPr bwMode="auto">
              <a:xfrm>
                <a:off x="1160" y="11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sz="2000" b="1">
                    <a:latin typeface="Times New Roman" panose="02020603050405020304" pitchFamily="18" charset="0"/>
                  </a:rPr>
                  <a:t>体内地址</a:t>
                </a:r>
                <a:endParaRPr 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317" name="Rectangle 8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1" cy="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8" name="Text Box 87"/>
              <p:cNvSpPr txBox="1">
                <a:spLocks noChangeArrowheads="1"/>
              </p:cNvSpPr>
              <p:nvPr/>
            </p:nvSpPr>
            <p:spPr bwMode="auto">
              <a:xfrm>
                <a:off x="282" y="11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sz="2000" b="1">
                    <a:latin typeface="Times New Roman" panose="02020603050405020304" pitchFamily="18" charset="0"/>
                  </a:rPr>
                  <a:t>体号</a:t>
                </a:r>
                <a:endParaRPr 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314" name="Text Box 88"/>
            <p:cNvSpPr txBox="1">
              <a:spLocks noChangeArrowheads="1"/>
            </p:cNvSpPr>
            <p:nvPr/>
          </p:nvSpPr>
          <p:spPr bwMode="auto">
            <a:xfrm>
              <a:off x="282" y="11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体号</a:t>
              </a:r>
              <a:endParaRPr lang="zh-CN" sz="20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89"/>
          <p:cNvGrpSpPr/>
          <p:nvPr/>
        </p:nvGrpSpPr>
        <p:grpSpPr bwMode="auto">
          <a:xfrm>
            <a:off x="250825" y="1911374"/>
            <a:ext cx="1127125" cy="3265488"/>
            <a:chOff x="0" y="0"/>
            <a:chExt cx="710" cy="2057"/>
          </a:xfrm>
        </p:grpSpPr>
        <p:sp>
          <p:nvSpPr>
            <p:cNvPr id="54308" name="Text Box 90"/>
            <p:cNvSpPr txBox="1">
              <a:spLocks noChangeArrowheads="1"/>
            </p:cNvSpPr>
            <p:nvPr/>
          </p:nvSpPr>
          <p:spPr bwMode="auto">
            <a:xfrm>
              <a:off x="137" y="0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400" b="1">
                  <a:latin typeface="Times New Roman" panose="02020603050405020304" pitchFamily="18" charset="0"/>
                </a:rPr>
                <a:t>地址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grpSp>
          <p:nvGrpSpPr>
            <p:cNvPr id="10" name="Group 91"/>
            <p:cNvGrpSpPr/>
            <p:nvPr/>
          </p:nvGrpSpPr>
          <p:grpSpPr bwMode="auto">
            <a:xfrm>
              <a:off x="0" y="329"/>
              <a:ext cx="710" cy="1728"/>
              <a:chOff x="0" y="0"/>
              <a:chExt cx="710" cy="1728"/>
            </a:xfrm>
          </p:grpSpPr>
          <p:sp>
            <p:nvSpPr>
              <p:cNvPr id="54310" name="Text Box 92"/>
              <p:cNvSpPr txBox="1">
                <a:spLocks noChangeArrowheads="1"/>
              </p:cNvSpPr>
              <p:nvPr/>
            </p:nvSpPr>
            <p:spPr bwMode="auto">
              <a:xfrm>
                <a:off x="46" y="0"/>
                <a:ext cx="66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zh-CN" sz="2000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00</a:t>
                </a:r>
                <a:r>
                  <a:rPr lang="zh-CN" altLang="zh-CN" sz="2000" b="1">
                    <a:latin typeface="Times New Roman" panose="02020603050405020304" pitchFamily="18" charset="0"/>
                  </a:rPr>
                  <a:t> 0000</a:t>
                </a: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311" name="Text Box 93"/>
              <p:cNvSpPr txBox="1">
                <a:spLocks noChangeArrowheads="1"/>
              </p:cNvSpPr>
              <p:nvPr/>
            </p:nvSpPr>
            <p:spPr bwMode="auto">
              <a:xfrm>
                <a:off x="46" y="209"/>
                <a:ext cx="66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zh-CN" sz="2000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00</a:t>
                </a:r>
                <a:r>
                  <a:rPr lang="zh-CN" altLang="zh-CN" sz="2000" b="1">
                    <a:latin typeface="Times New Roman" panose="02020603050405020304" pitchFamily="18" charset="0"/>
                  </a:rPr>
                  <a:t> 0001</a:t>
                </a: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312" name="Text Box 94"/>
              <p:cNvSpPr txBox="1">
                <a:spLocks noChangeArrowheads="1"/>
              </p:cNvSpPr>
              <p:nvPr/>
            </p:nvSpPr>
            <p:spPr bwMode="auto">
              <a:xfrm>
                <a:off x="0" y="1478"/>
                <a:ext cx="66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zh-CN" sz="2000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00</a:t>
                </a:r>
                <a:r>
                  <a:rPr lang="zh-CN" altLang="zh-CN" sz="2000" b="1">
                    <a:latin typeface="Times New Roman" panose="02020603050405020304" pitchFamily="18" charset="0"/>
                  </a:rPr>
                  <a:t> 1111</a:t>
                </a: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" name="Group 95"/>
          <p:cNvGrpSpPr/>
          <p:nvPr/>
        </p:nvGrpSpPr>
        <p:grpSpPr bwMode="auto">
          <a:xfrm>
            <a:off x="2509838" y="2433662"/>
            <a:ext cx="1054100" cy="2743200"/>
            <a:chOff x="0" y="0"/>
            <a:chExt cx="664" cy="1728"/>
          </a:xfrm>
        </p:grpSpPr>
        <p:sp>
          <p:nvSpPr>
            <p:cNvPr id="54305" name="Text Box 96"/>
            <p:cNvSpPr txBox="1">
              <a:spLocks noChangeArrowheads="1"/>
            </p:cNvSpPr>
            <p:nvPr/>
          </p:nvSpPr>
          <p:spPr bwMode="auto">
            <a:xfrm>
              <a:off x="0" y="0"/>
              <a:ext cx="66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01</a:t>
              </a:r>
              <a:r>
                <a:rPr lang="zh-CN" altLang="zh-CN" sz="2000" b="1">
                  <a:latin typeface="Times New Roman" panose="02020603050405020304" pitchFamily="18" charset="0"/>
                </a:rPr>
                <a:t> 0000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4306" name="Text Box 97"/>
            <p:cNvSpPr txBox="1">
              <a:spLocks noChangeArrowheads="1"/>
            </p:cNvSpPr>
            <p:nvPr/>
          </p:nvSpPr>
          <p:spPr bwMode="auto">
            <a:xfrm>
              <a:off x="0" y="209"/>
              <a:ext cx="66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01</a:t>
              </a:r>
              <a:r>
                <a:rPr lang="zh-CN" altLang="zh-CN" sz="2000" b="1">
                  <a:latin typeface="Times New Roman" panose="02020603050405020304" pitchFamily="18" charset="0"/>
                </a:rPr>
                <a:t> 0001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4307" name="Text Box 98"/>
            <p:cNvSpPr txBox="1">
              <a:spLocks noChangeArrowheads="1"/>
            </p:cNvSpPr>
            <p:nvPr/>
          </p:nvSpPr>
          <p:spPr bwMode="auto">
            <a:xfrm>
              <a:off x="0" y="1478"/>
              <a:ext cx="66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01</a:t>
              </a:r>
              <a:r>
                <a:rPr lang="zh-CN" altLang="zh-CN" sz="2000" b="1">
                  <a:latin typeface="Times New Roman" panose="02020603050405020304" pitchFamily="18" charset="0"/>
                </a:rPr>
                <a:t> 1111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99"/>
          <p:cNvGrpSpPr/>
          <p:nvPr/>
        </p:nvGrpSpPr>
        <p:grpSpPr bwMode="auto">
          <a:xfrm>
            <a:off x="4597400" y="2433662"/>
            <a:ext cx="1054100" cy="2743200"/>
            <a:chOff x="0" y="0"/>
            <a:chExt cx="664" cy="1728"/>
          </a:xfrm>
        </p:grpSpPr>
        <p:sp>
          <p:nvSpPr>
            <p:cNvPr id="54302" name="Text Box 100"/>
            <p:cNvSpPr txBox="1">
              <a:spLocks noChangeArrowheads="1"/>
            </p:cNvSpPr>
            <p:nvPr/>
          </p:nvSpPr>
          <p:spPr bwMode="auto">
            <a:xfrm>
              <a:off x="0" y="0"/>
              <a:ext cx="66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10</a:t>
              </a:r>
              <a:r>
                <a:rPr lang="zh-CN" altLang="zh-CN" sz="2000" b="1">
                  <a:latin typeface="Times New Roman" panose="02020603050405020304" pitchFamily="18" charset="0"/>
                </a:rPr>
                <a:t> 0000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4303" name="Text Box 101"/>
            <p:cNvSpPr txBox="1">
              <a:spLocks noChangeArrowheads="1"/>
            </p:cNvSpPr>
            <p:nvPr/>
          </p:nvSpPr>
          <p:spPr bwMode="auto">
            <a:xfrm>
              <a:off x="0" y="209"/>
              <a:ext cx="66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10</a:t>
              </a:r>
              <a:r>
                <a:rPr lang="zh-CN" altLang="zh-CN" sz="2000" b="1">
                  <a:latin typeface="Times New Roman" panose="02020603050405020304" pitchFamily="18" charset="0"/>
                </a:rPr>
                <a:t> 0001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4304" name="Text Box 102"/>
            <p:cNvSpPr txBox="1">
              <a:spLocks noChangeArrowheads="1"/>
            </p:cNvSpPr>
            <p:nvPr/>
          </p:nvSpPr>
          <p:spPr bwMode="auto">
            <a:xfrm>
              <a:off x="0" y="1478"/>
              <a:ext cx="66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10</a:t>
              </a:r>
              <a:r>
                <a:rPr lang="zh-CN" altLang="zh-CN" sz="2000" b="1">
                  <a:latin typeface="Times New Roman" panose="02020603050405020304" pitchFamily="18" charset="0"/>
                </a:rPr>
                <a:t> 1111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103"/>
          <p:cNvGrpSpPr/>
          <p:nvPr/>
        </p:nvGrpSpPr>
        <p:grpSpPr bwMode="auto">
          <a:xfrm>
            <a:off x="6659563" y="2433662"/>
            <a:ext cx="1054100" cy="2743200"/>
            <a:chOff x="0" y="0"/>
            <a:chExt cx="664" cy="1728"/>
          </a:xfrm>
        </p:grpSpPr>
        <p:sp>
          <p:nvSpPr>
            <p:cNvPr id="54299" name="Text Box 104"/>
            <p:cNvSpPr txBox="1">
              <a:spLocks noChangeArrowheads="1"/>
            </p:cNvSpPr>
            <p:nvPr/>
          </p:nvSpPr>
          <p:spPr bwMode="auto">
            <a:xfrm>
              <a:off x="0" y="0"/>
              <a:ext cx="66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</a:t>
              </a:r>
              <a:r>
                <a:rPr lang="zh-CN" altLang="zh-CN" sz="2000" b="1">
                  <a:latin typeface="Times New Roman" panose="02020603050405020304" pitchFamily="18" charset="0"/>
                </a:rPr>
                <a:t> 0000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4300" name="Text Box 105"/>
            <p:cNvSpPr txBox="1">
              <a:spLocks noChangeArrowheads="1"/>
            </p:cNvSpPr>
            <p:nvPr/>
          </p:nvSpPr>
          <p:spPr bwMode="auto">
            <a:xfrm>
              <a:off x="0" y="209"/>
              <a:ext cx="66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</a:t>
              </a:r>
              <a:r>
                <a:rPr lang="zh-CN" altLang="zh-CN" sz="2000" b="1">
                  <a:latin typeface="Times New Roman" panose="02020603050405020304" pitchFamily="18" charset="0"/>
                </a:rPr>
                <a:t> 0001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4301" name="Text Box 106"/>
            <p:cNvSpPr txBox="1">
              <a:spLocks noChangeArrowheads="1"/>
            </p:cNvSpPr>
            <p:nvPr/>
          </p:nvSpPr>
          <p:spPr bwMode="auto">
            <a:xfrm>
              <a:off x="0" y="1478"/>
              <a:ext cx="66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</a:t>
              </a:r>
              <a:r>
                <a:rPr lang="zh-CN" altLang="zh-CN" sz="2000" b="1">
                  <a:latin typeface="Times New Roman" panose="02020603050405020304" pitchFamily="18" charset="0"/>
                </a:rPr>
                <a:t> 1111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" name="Group 107"/>
          <p:cNvGrpSpPr/>
          <p:nvPr/>
        </p:nvGrpSpPr>
        <p:grpSpPr bwMode="auto">
          <a:xfrm>
            <a:off x="449263" y="5234012"/>
            <a:ext cx="6408737" cy="447675"/>
            <a:chOff x="0" y="0"/>
            <a:chExt cx="4037" cy="282"/>
          </a:xfrm>
        </p:grpSpPr>
        <p:sp>
          <p:nvSpPr>
            <p:cNvPr id="54294" name="Line 108"/>
            <p:cNvSpPr>
              <a:spLocks noChangeShapeType="1"/>
            </p:cNvSpPr>
            <p:nvPr/>
          </p:nvSpPr>
          <p:spPr bwMode="auto">
            <a:xfrm>
              <a:off x="0" y="282"/>
              <a:ext cx="4037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5" name="Line 109"/>
            <p:cNvSpPr>
              <a:spLocks noChangeShapeType="1"/>
            </p:cNvSpPr>
            <p:nvPr/>
          </p:nvSpPr>
          <p:spPr bwMode="auto">
            <a:xfrm>
              <a:off x="12" y="10"/>
              <a:ext cx="0" cy="27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6" name="Line 110"/>
            <p:cNvSpPr>
              <a:spLocks noChangeShapeType="1"/>
            </p:cNvSpPr>
            <p:nvPr/>
          </p:nvSpPr>
          <p:spPr bwMode="auto">
            <a:xfrm>
              <a:off x="1418" y="0"/>
              <a:ext cx="0" cy="27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7" name="Line 111"/>
            <p:cNvSpPr>
              <a:spLocks noChangeShapeType="1"/>
            </p:cNvSpPr>
            <p:nvPr/>
          </p:nvSpPr>
          <p:spPr bwMode="auto">
            <a:xfrm>
              <a:off x="2733" y="10"/>
              <a:ext cx="0" cy="27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8" name="Line 112"/>
            <p:cNvSpPr>
              <a:spLocks noChangeShapeType="1"/>
            </p:cNvSpPr>
            <p:nvPr/>
          </p:nvSpPr>
          <p:spPr bwMode="auto">
            <a:xfrm>
              <a:off x="4015" y="10"/>
              <a:ext cx="0" cy="27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5409" name="Line 113"/>
          <p:cNvSpPr>
            <a:spLocks noChangeShapeType="1"/>
          </p:cNvSpPr>
          <p:nvPr/>
        </p:nvSpPr>
        <p:spPr bwMode="auto">
          <a:xfrm>
            <a:off x="3797300" y="5681687"/>
            <a:ext cx="0" cy="719137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" name="Group 114"/>
          <p:cNvGrpSpPr/>
          <p:nvPr/>
        </p:nvGrpSpPr>
        <p:grpSpPr bwMode="auto">
          <a:xfrm>
            <a:off x="876300" y="5249887"/>
            <a:ext cx="6424613" cy="719137"/>
            <a:chOff x="0" y="0"/>
            <a:chExt cx="4047" cy="453"/>
          </a:xfrm>
        </p:grpSpPr>
        <p:sp>
          <p:nvSpPr>
            <p:cNvPr id="54289" name="Line 115"/>
            <p:cNvSpPr>
              <a:spLocks noChangeShapeType="1"/>
            </p:cNvSpPr>
            <p:nvPr/>
          </p:nvSpPr>
          <p:spPr bwMode="auto">
            <a:xfrm>
              <a:off x="0" y="453"/>
              <a:ext cx="404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0" name="Line 116"/>
            <p:cNvSpPr>
              <a:spLocks noChangeShapeType="1"/>
            </p:cNvSpPr>
            <p:nvPr/>
          </p:nvSpPr>
          <p:spPr bwMode="auto">
            <a:xfrm>
              <a:off x="15" y="0"/>
              <a:ext cx="0" cy="4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1" name="Line 117"/>
            <p:cNvSpPr>
              <a:spLocks noChangeShapeType="1"/>
            </p:cNvSpPr>
            <p:nvPr/>
          </p:nvSpPr>
          <p:spPr bwMode="auto">
            <a:xfrm>
              <a:off x="1421" y="0"/>
              <a:ext cx="0" cy="4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2" name="Line 118"/>
            <p:cNvSpPr>
              <a:spLocks noChangeShapeType="1"/>
            </p:cNvSpPr>
            <p:nvPr/>
          </p:nvSpPr>
          <p:spPr bwMode="auto">
            <a:xfrm>
              <a:off x="2736" y="0"/>
              <a:ext cx="0" cy="4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3" name="Line 119"/>
            <p:cNvSpPr>
              <a:spLocks noChangeShapeType="1"/>
            </p:cNvSpPr>
            <p:nvPr/>
          </p:nvSpPr>
          <p:spPr bwMode="auto">
            <a:xfrm>
              <a:off x="4030" y="0"/>
              <a:ext cx="0" cy="4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5416" name="Line 120"/>
          <p:cNvSpPr>
            <a:spLocks noChangeShapeType="1"/>
          </p:cNvSpPr>
          <p:nvPr/>
        </p:nvSpPr>
        <p:spPr bwMode="auto">
          <a:xfrm>
            <a:off x="5435600" y="5969024"/>
            <a:ext cx="0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417" name="Text Box 121"/>
          <p:cNvSpPr txBox="1">
            <a:spLocks noChangeArrowheads="1"/>
          </p:cNvSpPr>
          <p:nvPr/>
        </p:nvSpPr>
        <p:spPr bwMode="auto">
          <a:xfrm>
            <a:off x="3571868" y="1135051"/>
            <a:ext cx="4362476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sz="3200" b="1" dirty="0">
                <a:latin typeface="Times New Roman" panose="02020603050405020304" pitchFamily="18" charset="0"/>
              </a:rPr>
              <a:t>顺序编址 </a:t>
            </a:r>
            <a:endParaRPr 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357158" y="571480"/>
            <a:ext cx="27860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2.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并行存储器</a:t>
            </a:r>
            <a:endParaRPr lang="zh-CN" altLang="en-US" sz="3200" b="1" dirty="0" smtClean="0">
              <a:solidFill>
                <a:srgbClr val="151B93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143504" y="71414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3.5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并行存储器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5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409" grpId="0" animBg="1"/>
      <p:bldP spid="55416" grpId="0" animBg="1"/>
      <p:bldP spid="5541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609600" y="1608161"/>
            <a:ext cx="7543800" cy="5178425"/>
            <a:chOff x="0" y="0"/>
            <a:chExt cx="4752" cy="3262"/>
          </a:xfrm>
        </p:grpSpPr>
        <p:sp>
          <p:nvSpPr>
            <p:cNvPr id="55311" name="Text Box 5"/>
            <p:cNvSpPr txBox="1">
              <a:spLocks noChangeArrowheads="1"/>
            </p:cNvSpPr>
            <p:nvPr/>
          </p:nvSpPr>
          <p:spPr bwMode="auto">
            <a:xfrm>
              <a:off x="624" y="0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M</a:t>
              </a:r>
              <a:r>
                <a:rPr lang="zh-CN" altLang="zh-CN" sz="2400" b="1" baseline="-20000">
                  <a:latin typeface="Times New Roman" panose="02020603050405020304" pitchFamily="18" charset="0"/>
                </a:rPr>
                <a:t>0</a:t>
              </a:r>
              <a:endParaRPr lang="zh-CN" altLang="zh-CN" sz="2400" b="1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55312" name="Text Box 6"/>
            <p:cNvSpPr txBox="1">
              <a:spLocks noChangeArrowheads="1"/>
            </p:cNvSpPr>
            <p:nvPr/>
          </p:nvSpPr>
          <p:spPr bwMode="auto">
            <a:xfrm>
              <a:off x="48" y="0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400" b="1">
                  <a:latin typeface="Times New Roman" panose="02020603050405020304" pitchFamily="18" charset="0"/>
                </a:rPr>
                <a:t>地址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5313" name="Text Box 7"/>
            <p:cNvSpPr txBox="1">
              <a:spLocks noChangeArrowheads="1"/>
            </p:cNvSpPr>
            <p:nvPr/>
          </p:nvSpPr>
          <p:spPr bwMode="auto">
            <a:xfrm>
              <a:off x="288" y="27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0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5314" name="Text Box 8"/>
            <p:cNvSpPr txBox="1">
              <a:spLocks noChangeArrowheads="1"/>
            </p:cNvSpPr>
            <p:nvPr/>
          </p:nvSpPr>
          <p:spPr bwMode="auto">
            <a:xfrm>
              <a:off x="288" y="51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1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528" y="288"/>
              <a:ext cx="567" cy="1636"/>
              <a:chOff x="0" y="0"/>
              <a:chExt cx="567" cy="1636"/>
            </a:xfrm>
          </p:grpSpPr>
          <p:sp>
            <p:nvSpPr>
              <p:cNvPr id="55403" name="Rectangle 10"/>
              <p:cNvSpPr>
                <a:spLocks noChangeArrowheads="1"/>
              </p:cNvSpPr>
              <p:nvPr/>
            </p:nvSpPr>
            <p:spPr bwMode="auto">
              <a:xfrm>
                <a:off x="0" y="142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5404" name="Rectangle 11"/>
              <p:cNvSpPr>
                <a:spLocks noChangeArrowheads="1"/>
              </p:cNvSpPr>
              <p:nvPr/>
            </p:nvSpPr>
            <p:spPr bwMode="auto">
              <a:xfrm>
                <a:off x="0" y="1029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5405" name="Rectangle 12"/>
              <p:cNvSpPr>
                <a:spLocks noChangeArrowheads="1"/>
              </p:cNvSpPr>
              <p:nvPr/>
            </p:nvSpPr>
            <p:spPr bwMode="auto">
              <a:xfrm>
                <a:off x="0" y="818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5406" name="Rectangle 13"/>
              <p:cNvSpPr>
                <a:spLocks noChangeArrowheads="1"/>
              </p:cNvSpPr>
              <p:nvPr/>
            </p:nvSpPr>
            <p:spPr bwMode="auto">
              <a:xfrm>
                <a:off x="0" y="422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5407" name="Rectangle 14"/>
              <p:cNvSpPr>
                <a:spLocks noChangeArrowheads="1"/>
              </p:cNvSpPr>
              <p:nvPr/>
            </p:nvSpPr>
            <p:spPr bwMode="auto">
              <a:xfrm>
                <a:off x="0" y="211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5408" name="Rectangl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5409" name="Line 16"/>
              <p:cNvSpPr>
                <a:spLocks noChangeShapeType="1"/>
              </p:cNvSpPr>
              <p:nvPr/>
            </p:nvSpPr>
            <p:spPr bwMode="auto">
              <a:xfrm>
                <a:off x="0" y="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410" name="Line 17"/>
              <p:cNvSpPr>
                <a:spLocks noChangeShapeType="1"/>
              </p:cNvSpPr>
              <p:nvPr/>
            </p:nvSpPr>
            <p:spPr bwMode="auto">
              <a:xfrm>
                <a:off x="0" y="211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411" name="Line 18"/>
              <p:cNvSpPr>
                <a:spLocks noChangeShapeType="1"/>
              </p:cNvSpPr>
              <p:nvPr/>
            </p:nvSpPr>
            <p:spPr bwMode="auto">
              <a:xfrm>
                <a:off x="0" y="4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412" name="Line 19"/>
              <p:cNvSpPr>
                <a:spLocks noChangeShapeType="1"/>
              </p:cNvSpPr>
              <p:nvPr/>
            </p:nvSpPr>
            <p:spPr bwMode="auto">
              <a:xfrm>
                <a:off x="0" y="81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413" name="Line 20"/>
              <p:cNvSpPr>
                <a:spLocks noChangeShapeType="1"/>
              </p:cNvSpPr>
              <p:nvPr/>
            </p:nvSpPr>
            <p:spPr bwMode="auto">
              <a:xfrm>
                <a:off x="0" y="10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414" name="Line 21"/>
              <p:cNvSpPr>
                <a:spLocks noChangeShapeType="1"/>
              </p:cNvSpPr>
              <p:nvPr/>
            </p:nvSpPr>
            <p:spPr bwMode="auto">
              <a:xfrm>
                <a:off x="0" y="142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415" name="Line 22"/>
              <p:cNvSpPr>
                <a:spLocks noChangeShapeType="1"/>
              </p:cNvSpPr>
              <p:nvPr/>
            </p:nvSpPr>
            <p:spPr bwMode="auto">
              <a:xfrm>
                <a:off x="0" y="1636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416" name="Line 2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417" name="Line 24"/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418" name="Text Box 25"/>
              <p:cNvSpPr txBox="1">
                <a:spLocks noChangeArrowheads="1"/>
              </p:cNvSpPr>
              <p:nvPr/>
            </p:nvSpPr>
            <p:spPr bwMode="auto">
              <a:xfrm>
                <a:off x="144" y="480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419" name="Text Box 26"/>
              <p:cNvSpPr txBox="1">
                <a:spLocks noChangeArrowheads="1"/>
              </p:cNvSpPr>
              <p:nvPr/>
            </p:nvSpPr>
            <p:spPr bwMode="auto">
              <a:xfrm>
                <a:off x="144" y="1078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5316" name="Text Box 27"/>
            <p:cNvSpPr txBox="1">
              <a:spLocks noChangeArrowheads="1"/>
            </p:cNvSpPr>
            <p:nvPr/>
          </p:nvSpPr>
          <p:spPr bwMode="auto">
            <a:xfrm>
              <a:off x="48" y="1680"/>
              <a:ext cx="44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 i="1">
                  <a:latin typeface="Times New Roman" panose="02020603050405020304" pitchFamily="18" charset="0"/>
                </a:rPr>
                <a:t>n</a:t>
              </a:r>
              <a:r>
                <a:rPr lang="zh-CN" b="1">
                  <a:latin typeface="Times New Roman" panose="02020603050405020304" pitchFamily="18" charset="0"/>
                </a:rPr>
                <a:t>－</a:t>
              </a:r>
              <a:r>
                <a:rPr lang="zh-CN" altLang="zh-CN" sz="2000" b="1">
                  <a:latin typeface="Times New Roman" panose="02020603050405020304" pitchFamily="18" charset="0"/>
                </a:rPr>
                <a:t>1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5317" name="Text Box 28"/>
            <p:cNvSpPr txBox="1">
              <a:spLocks noChangeArrowheads="1"/>
            </p:cNvSpPr>
            <p:nvPr/>
          </p:nvSpPr>
          <p:spPr bwMode="auto">
            <a:xfrm>
              <a:off x="1785" y="0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M</a:t>
              </a:r>
              <a:r>
                <a:rPr lang="zh-CN" altLang="zh-CN" sz="2400" b="1" baseline="-20000">
                  <a:latin typeface="Times New Roman" panose="02020603050405020304" pitchFamily="18" charset="0"/>
                </a:rPr>
                <a:t>1</a:t>
              </a:r>
              <a:endParaRPr lang="zh-CN" altLang="zh-CN" sz="2400" b="1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55318" name="Text Box 29"/>
            <p:cNvSpPr txBox="1">
              <a:spLocks noChangeArrowheads="1"/>
            </p:cNvSpPr>
            <p:nvPr/>
          </p:nvSpPr>
          <p:spPr bwMode="auto">
            <a:xfrm>
              <a:off x="1344" y="24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 i="1">
                  <a:latin typeface="Times New Roman" panose="02020603050405020304" pitchFamily="18" charset="0"/>
                </a:rPr>
                <a:t>n</a:t>
              </a:r>
              <a:endParaRPr lang="zh-CN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55319" name="Text Box 30"/>
            <p:cNvSpPr txBox="1">
              <a:spLocks noChangeArrowheads="1"/>
            </p:cNvSpPr>
            <p:nvPr/>
          </p:nvSpPr>
          <p:spPr bwMode="auto">
            <a:xfrm>
              <a:off x="1344" y="449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 i="1">
                  <a:latin typeface="Times New Roman" panose="02020603050405020304" pitchFamily="18" charset="0"/>
                </a:rPr>
                <a:t>n</a:t>
              </a:r>
              <a:r>
                <a:rPr lang="zh-CN" altLang="zh-CN" sz="2000" b="1">
                  <a:latin typeface="Times New Roman" panose="02020603050405020304" pitchFamily="18" charset="0"/>
                </a:rPr>
                <a:t>+1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grpSp>
          <p:nvGrpSpPr>
            <p:cNvPr id="4" name="Group 31"/>
            <p:cNvGrpSpPr/>
            <p:nvPr/>
          </p:nvGrpSpPr>
          <p:grpSpPr bwMode="auto">
            <a:xfrm>
              <a:off x="1711" y="288"/>
              <a:ext cx="567" cy="1636"/>
              <a:chOff x="0" y="0"/>
              <a:chExt cx="567" cy="1636"/>
            </a:xfrm>
          </p:grpSpPr>
          <p:sp>
            <p:nvSpPr>
              <p:cNvPr id="55386" name="Rectangle 32"/>
              <p:cNvSpPr>
                <a:spLocks noChangeArrowheads="1"/>
              </p:cNvSpPr>
              <p:nvPr/>
            </p:nvSpPr>
            <p:spPr bwMode="auto">
              <a:xfrm>
                <a:off x="0" y="142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5387" name="Rectangle 33"/>
              <p:cNvSpPr>
                <a:spLocks noChangeArrowheads="1"/>
              </p:cNvSpPr>
              <p:nvPr/>
            </p:nvSpPr>
            <p:spPr bwMode="auto">
              <a:xfrm>
                <a:off x="0" y="1029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5388" name="Rectangle 34"/>
              <p:cNvSpPr>
                <a:spLocks noChangeArrowheads="1"/>
              </p:cNvSpPr>
              <p:nvPr/>
            </p:nvSpPr>
            <p:spPr bwMode="auto">
              <a:xfrm>
                <a:off x="0" y="818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5389" name="Rectangle 35"/>
              <p:cNvSpPr>
                <a:spLocks noChangeArrowheads="1"/>
              </p:cNvSpPr>
              <p:nvPr/>
            </p:nvSpPr>
            <p:spPr bwMode="auto">
              <a:xfrm>
                <a:off x="0" y="422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5390" name="Rectangle 36"/>
              <p:cNvSpPr>
                <a:spLocks noChangeArrowheads="1"/>
              </p:cNvSpPr>
              <p:nvPr/>
            </p:nvSpPr>
            <p:spPr bwMode="auto">
              <a:xfrm>
                <a:off x="0" y="211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5391" name="Rectangle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5392" name="Line 38"/>
              <p:cNvSpPr>
                <a:spLocks noChangeShapeType="1"/>
              </p:cNvSpPr>
              <p:nvPr/>
            </p:nvSpPr>
            <p:spPr bwMode="auto">
              <a:xfrm>
                <a:off x="0" y="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93" name="Line 39"/>
              <p:cNvSpPr>
                <a:spLocks noChangeShapeType="1"/>
              </p:cNvSpPr>
              <p:nvPr/>
            </p:nvSpPr>
            <p:spPr bwMode="auto">
              <a:xfrm>
                <a:off x="0" y="211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94" name="Line 40"/>
              <p:cNvSpPr>
                <a:spLocks noChangeShapeType="1"/>
              </p:cNvSpPr>
              <p:nvPr/>
            </p:nvSpPr>
            <p:spPr bwMode="auto">
              <a:xfrm>
                <a:off x="0" y="4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95" name="Line 41"/>
              <p:cNvSpPr>
                <a:spLocks noChangeShapeType="1"/>
              </p:cNvSpPr>
              <p:nvPr/>
            </p:nvSpPr>
            <p:spPr bwMode="auto">
              <a:xfrm>
                <a:off x="0" y="81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96" name="Line 42"/>
              <p:cNvSpPr>
                <a:spLocks noChangeShapeType="1"/>
              </p:cNvSpPr>
              <p:nvPr/>
            </p:nvSpPr>
            <p:spPr bwMode="auto">
              <a:xfrm>
                <a:off x="0" y="10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97" name="Line 43"/>
              <p:cNvSpPr>
                <a:spLocks noChangeShapeType="1"/>
              </p:cNvSpPr>
              <p:nvPr/>
            </p:nvSpPr>
            <p:spPr bwMode="auto">
              <a:xfrm>
                <a:off x="0" y="142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98" name="Line 44"/>
              <p:cNvSpPr>
                <a:spLocks noChangeShapeType="1"/>
              </p:cNvSpPr>
              <p:nvPr/>
            </p:nvSpPr>
            <p:spPr bwMode="auto">
              <a:xfrm>
                <a:off x="0" y="1636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99" name="Line 45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400" name="Line 46"/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401" name="Text Box 47"/>
              <p:cNvSpPr txBox="1">
                <a:spLocks noChangeArrowheads="1"/>
              </p:cNvSpPr>
              <p:nvPr/>
            </p:nvSpPr>
            <p:spPr bwMode="auto">
              <a:xfrm>
                <a:off x="144" y="480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402" name="Text Box 48"/>
              <p:cNvSpPr txBox="1">
                <a:spLocks noChangeArrowheads="1"/>
              </p:cNvSpPr>
              <p:nvPr/>
            </p:nvSpPr>
            <p:spPr bwMode="auto">
              <a:xfrm>
                <a:off x="113" y="1078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5321" name="Text Box 49"/>
            <p:cNvSpPr txBox="1">
              <a:spLocks noChangeArrowheads="1"/>
            </p:cNvSpPr>
            <p:nvPr/>
          </p:nvSpPr>
          <p:spPr bwMode="auto">
            <a:xfrm>
              <a:off x="1210" y="168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2</a:t>
              </a:r>
              <a:r>
                <a:rPr lang="zh-CN" altLang="zh-CN" sz="2400" b="1" i="1">
                  <a:latin typeface="Times New Roman" panose="02020603050405020304" pitchFamily="18" charset="0"/>
                </a:rPr>
                <a:t>n</a:t>
              </a:r>
              <a:r>
                <a:rPr lang="zh-CN" b="1">
                  <a:latin typeface="Times New Roman" panose="02020603050405020304" pitchFamily="18" charset="0"/>
                </a:rPr>
                <a:t>－</a:t>
              </a:r>
              <a:r>
                <a:rPr lang="zh-CN" altLang="zh-CN" sz="2000" b="1">
                  <a:latin typeface="Times New Roman" panose="02020603050405020304" pitchFamily="18" charset="0"/>
                </a:rPr>
                <a:t>1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5322" name="Text Box 50"/>
            <p:cNvSpPr txBox="1">
              <a:spLocks noChangeArrowheads="1"/>
            </p:cNvSpPr>
            <p:nvPr/>
          </p:nvSpPr>
          <p:spPr bwMode="auto">
            <a:xfrm>
              <a:off x="3024" y="0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M</a:t>
              </a:r>
              <a:r>
                <a:rPr lang="zh-CN" altLang="zh-CN" sz="2400" b="1" baseline="-20000">
                  <a:latin typeface="Times New Roman" panose="02020603050405020304" pitchFamily="18" charset="0"/>
                </a:rPr>
                <a:t>2</a:t>
              </a:r>
              <a:endParaRPr lang="zh-CN" altLang="zh-CN" sz="2400" b="1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55323" name="Text Box 51"/>
            <p:cNvSpPr txBox="1">
              <a:spLocks noChangeArrowheads="1"/>
            </p:cNvSpPr>
            <p:nvPr/>
          </p:nvSpPr>
          <p:spPr bwMode="auto">
            <a:xfrm>
              <a:off x="2502" y="240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2</a:t>
              </a:r>
              <a:r>
                <a:rPr lang="zh-CN" altLang="zh-CN" sz="2400" b="1" i="1">
                  <a:latin typeface="Times New Roman" panose="02020603050405020304" pitchFamily="18" charset="0"/>
                </a:rPr>
                <a:t>n</a:t>
              </a:r>
              <a:endParaRPr lang="zh-CN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55324" name="Text Box 52"/>
            <p:cNvSpPr txBox="1">
              <a:spLocks noChangeArrowheads="1"/>
            </p:cNvSpPr>
            <p:nvPr/>
          </p:nvSpPr>
          <p:spPr bwMode="auto">
            <a:xfrm>
              <a:off x="2502" y="449"/>
              <a:ext cx="47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2</a:t>
              </a:r>
              <a:r>
                <a:rPr lang="zh-CN" altLang="zh-CN" sz="2400" b="1" i="1">
                  <a:latin typeface="Times New Roman" panose="02020603050405020304" pitchFamily="18" charset="0"/>
                </a:rPr>
                <a:t>n</a:t>
              </a:r>
              <a:r>
                <a:rPr lang="zh-CN" altLang="zh-CN" sz="2000" b="1">
                  <a:latin typeface="Times New Roman" panose="02020603050405020304" pitchFamily="18" charset="0"/>
                </a:rPr>
                <a:t>+1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5325" name="Text Box 53"/>
            <p:cNvSpPr txBox="1">
              <a:spLocks noChangeArrowheads="1"/>
            </p:cNvSpPr>
            <p:nvPr/>
          </p:nvSpPr>
          <p:spPr bwMode="auto">
            <a:xfrm>
              <a:off x="2449" y="168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3</a:t>
              </a:r>
              <a:r>
                <a:rPr lang="zh-CN" altLang="zh-CN" sz="2400" b="1" i="1">
                  <a:latin typeface="Times New Roman" panose="02020603050405020304" pitchFamily="18" charset="0"/>
                </a:rPr>
                <a:t>n</a:t>
              </a:r>
              <a:r>
                <a:rPr lang="zh-CN" b="1">
                  <a:latin typeface="Times New Roman" panose="02020603050405020304" pitchFamily="18" charset="0"/>
                </a:rPr>
                <a:t>－</a:t>
              </a:r>
              <a:r>
                <a:rPr lang="zh-CN" altLang="zh-CN" sz="2000" b="1">
                  <a:latin typeface="Times New Roman" panose="02020603050405020304" pitchFamily="18" charset="0"/>
                </a:rPr>
                <a:t>1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5326" name="Text Box 54"/>
            <p:cNvSpPr txBox="1">
              <a:spLocks noChangeArrowheads="1"/>
            </p:cNvSpPr>
            <p:nvPr/>
          </p:nvSpPr>
          <p:spPr bwMode="auto">
            <a:xfrm>
              <a:off x="4271" y="0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M</a:t>
              </a:r>
              <a:r>
                <a:rPr lang="zh-CN" altLang="zh-CN" sz="2400" b="1" baseline="-20000">
                  <a:latin typeface="Times New Roman" panose="02020603050405020304" pitchFamily="18" charset="0"/>
                </a:rPr>
                <a:t>3</a:t>
              </a:r>
              <a:endParaRPr lang="zh-CN" altLang="zh-CN" sz="2400" b="1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55327" name="Text Box 55"/>
            <p:cNvSpPr txBox="1">
              <a:spLocks noChangeArrowheads="1"/>
            </p:cNvSpPr>
            <p:nvPr/>
          </p:nvSpPr>
          <p:spPr bwMode="auto">
            <a:xfrm>
              <a:off x="3702" y="240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3</a:t>
              </a:r>
              <a:r>
                <a:rPr lang="zh-CN" altLang="zh-CN" sz="2400" b="1" i="1">
                  <a:latin typeface="Times New Roman" panose="02020603050405020304" pitchFamily="18" charset="0"/>
                </a:rPr>
                <a:t>n</a:t>
              </a:r>
              <a:endParaRPr lang="zh-CN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55328" name="Text Box 56"/>
            <p:cNvSpPr txBox="1">
              <a:spLocks noChangeArrowheads="1"/>
            </p:cNvSpPr>
            <p:nvPr/>
          </p:nvSpPr>
          <p:spPr bwMode="auto">
            <a:xfrm>
              <a:off x="3702" y="449"/>
              <a:ext cx="47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3</a:t>
              </a:r>
              <a:r>
                <a:rPr lang="zh-CN" altLang="zh-CN" sz="2400" b="1" i="1">
                  <a:latin typeface="Times New Roman" panose="02020603050405020304" pitchFamily="18" charset="0"/>
                </a:rPr>
                <a:t>n</a:t>
              </a:r>
              <a:r>
                <a:rPr lang="zh-CN" altLang="zh-CN" sz="2000" b="1">
                  <a:latin typeface="Times New Roman" panose="02020603050405020304" pitchFamily="18" charset="0"/>
                </a:rPr>
                <a:t>+1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5329" name="Text Box 57"/>
            <p:cNvSpPr txBox="1">
              <a:spLocks noChangeArrowheads="1"/>
            </p:cNvSpPr>
            <p:nvPr/>
          </p:nvSpPr>
          <p:spPr bwMode="auto">
            <a:xfrm>
              <a:off x="3648" y="168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4</a:t>
              </a:r>
              <a:r>
                <a:rPr lang="zh-CN" altLang="zh-CN" sz="2400" b="1" i="1">
                  <a:latin typeface="Times New Roman" panose="02020603050405020304" pitchFamily="18" charset="0"/>
                </a:rPr>
                <a:t>n</a:t>
              </a:r>
              <a:r>
                <a:rPr lang="zh-CN" b="1">
                  <a:latin typeface="Times New Roman" panose="02020603050405020304" pitchFamily="18" charset="0"/>
                </a:rPr>
                <a:t>－</a:t>
              </a:r>
              <a:r>
                <a:rPr lang="zh-CN" altLang="zh-CN" sz="2000" b="1">
                  <a:latin typeface="Times New Roman" panose="02020603050405020304" pitchFamily="18" charset="0"/>
                </a:rPr>
                <a:t>1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grpSp>
          <p:nvGrpSpPr>
            <p:cNvPr id="5" name="Group 58"/>
            <p:cNvGrpSpPr/>
            <p:nvPr/>
          </p:nvGrpSpPr>
          <p:grpSpPr bwMode="auto">
            <a:xfrm>
              <a:off x="4175" y="288"/>
              <a:ext cx="577" cy="1636"/>
              <a:chOff x="0" y="0"/>
              <a:chExt cx="577" cy="1636"/>
            </a:xfrm>
          </p:grpSpPr>
          <p:sp>
            <p:nvSpPr>
              <p:cNvPr id="55369" name="Rectangle 59"/>
              <p:cNvSpPr>
                <a:spLocks noChangeArrowheads="1"/>
              </p:cNvSpPr>
              <p:nvPr/>
            </p:nvSpPr>
            <p:spPr bwMode="auto">
              <a:xfrm>
                <a:off x="0" y="142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5370" name="Rectangle 60"/>
              <p:cNvSpPr>
                <a:spLocks noChangeArrowheads="1"/>
              </p:cNvSpPr>
              <p:nvPr/>
            </p:nvSpPr>
            <p:spPr bwMode="auto">
              <a:xfrm>
                <a:off x="0" y="1029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5371" name="Rectangle 61"/>
              <p:cNvSpPr>
                <a:spLocks noChangeArrowheads="1"/>
              </p:cNvSpPr>
              <p:nvPr/>
            </p:nvSpPr>
            <p:spPr bwMode="auto">
              <a:xfrm>
                <a:off x="0" y="818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5372" name="Rectangle 62"/>
              <p:cNvSpPr>
                <a:spLocks noChangeArrowheads="1"/>
              </p:cNvSpPr>
              <p:nvPr/>
            </p:nvSpPr>
            <p:spPr bwMode="auto">
              <a:xfrm>
                <a:off x="0" y="422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5373" name="Rectangle 63"/>
              <p:cNvSpPr>
                <a:spLocks noChangeArrowheads="1"/>
              </p:cNvSpPr>
              <p:nvPr/>
            </p:nvSpPr>
            <p:spPr bwMode="auto">
              <a:xfrm>
                <a:off x="0" y="211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5374" name="Rectangle 6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5375" name="Line 65"/>
              <p:cNvSpPr>
                <a:spLocks noChangeShapeType="1"/>
              </p:cNvSpPr>
              <p:nvPr/>
            </p:nvSpPr>
            <p:spPr bwMode="auto">
              <a:xfrm>
                <a:off x="0" y="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76" name="Line 66"/>
              <p:cNvSpPr>
                <a:spLocks noChangeShapeType="1"/>
              </p:cNvSpPr>
              <p:nvPr/>
            </p:nvSpPr>
            <p:spPr bwMode="auto">
              <a:xfrm>
                <a:off x="0" y="211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77" name="Line 67"/>
              <p:cNvSpPr>
                <a:spLocks noChangeShapeType="1"/>
              </p:cNvSpPr>
              <p:nvPr/>
            </p:nvSpPr>
            <p:spPr bwMode="auto">
              <a:xfrm>
                <a:off x="0" y="4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78" name="Line 68"/>
              <p:cNvSpPr>
                <a:spLocks noChangeShapeType="1"/>
              </p:cNvSpPr>
              <p:nvPr/>
            </p:nvSpPr>
            <p:spPr bwMode="auto">
              <a:xfrm>
                <a:off x="0" y="81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79" name="Line 69"/>
              <p:cNvSpPr>
                <a:spLocks noChangeShapeType="1"/>
              </p:cNvSpPr>
              <p:nvPr/>
            </p:nvSpPr>
            <p:spPr bwMode="auto">
              <a:xfrm>
                <a:off x="0" y="10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80" name="Line 70"/>
              <p:cNvSpPr>
                <a:spLocks noChangeShapeType="1"/>
              </p:cNvSpPr>
              <p:nvPr/>
            </p:nvSpPr>
            <p:spPr bwMode="auto">
              <a:xfrm>
                <a:off x="0" y="142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81" name="Line 71"/>
              <p:cNvSpPr>
                <a:spLocks noChangeShapeType="1"/>
              </p:cNvSpPr>
              <p:nvPr/>
            </p:nvSpPr>
            <p:spPr bwMode="auto">
              <a:xfrm>
                <a:off x="0" y="1636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82" name="Line 72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83" name="Line 73"/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84" name="Text Box 74"/>
              <p:cNvSpPr txBox="1">
                <a:spLocks noChangeArrowheads="1"/>
              </p:cNvSpPr>
              <p:nvPr/>
            </p:nvSpPr>
            <p:spPr bwMode="auto">
              <a:xfrm>
                <a:off x="154" y="480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85" name="Text Box 75"/>
              <p:cNvSpPr txBox="1">
                <a:spLocks noChangeArrowheads="1"/>
              </p:cNvSpPr>
              <p:nvPr/>
            </p:nvSpPr>
            <p:spPr bwMode="auto">
              <a:xfrm>
                <a:off x="154" y="1078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76"/>
            <p:cNvGrpSpPr/>
            <p:nvPr/>
          </p:nvGrpSpPr>
          <p:grpSpPr bwMode="auto">
            <a:xfrm>
              <a:off x="2953" y="288"/>
              <a:ext cx="542" cy="1636"/>
              <a:chOff x="0" y="0"/>
              <a:chExt cx="542" cy="1636"/>
            </a:xfrm>
          </p:grpSpPr>
          <p:sp>
            <p:nvSpPr>
              <p:cNvPr id="55352" name="Rectangle 77"/>
              <p:cNvSpPr>
                <a:spLocks noChangeArrowheads="1"/>
              </p:cNvSpPr>
              <p:nvPr/>
            </p:nvSpPr>
            <p:spPr bwMode="auto">
              <a:xfrm>
                <a:off x="0" y="142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5353" name="Rectangle 78"/>
              <p:cNvSpPr>
                <a:spLocks noChangeArrowheads="1"/>
              </p:cNvSpPr>
              <p:nvPr/>
            </p:nvSpPr>
            <p:spPr bwMode="auto">
              <a:xfrm>
                <a:off x="0" y="1029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5354" name="Rectangle 79"/>
              <p:cNvSpPr>
                <a:spLocks noChangeArrowheads="1"/>
              </p:cNvSpPr>
              <p:nvPr/>
            </p:nvSpPr>
            <p:spPr bwMode="auto">
              <a:xfrm>
                <a:off x="0" y="818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5355" name="Rectangle 80"/>
              <p:cNvSpPr>
                <a:spLocks noChangeArrowheads="1"/>
              </p:cNvSpPr>
              <p:nvPr/>
            </p:nvSpPr>
            <p:spPr bwMode="auto">
              <a:xfrm>
                <a:off x="0" y="422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5356" name="Rectangle 81"/>
              <p:cNvSpPr>
                <a:spLocks noChangeArrowheads="1"/>
              </p:cNvSpPr>
              <p:nvPr/>
            </p:nvSpPr>
            <p:spPr bwMode="auto">
              <a:xfrm>
                <a:off x="0" y="211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5357" name="Rectangle 8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5358" name="Line 83"/>
              <p:cNvSpPr>
                <a:spLocks noChangeShapeType="1"/>
              </p:cNvSpPr>
              <p:nvPr/>
            </p:nvSpPr>
            <p:spPr bwMode="auto">
              <a:xfrm>
                <a:off x="0" y="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59" name="Line 84"/>
              <p:cNvSpPr>
                <a:spLocks noChangeShapeType="1"/>
              </p:cNvSpPr>
              <p:nvPr/>
            </p:nvSpPr>
            <p:spPr bwMode="auto">
              <a:xfrm>
                <a:off x="0" y="211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60" name="Line 85"/>
              <p:cNvSpPr>
                <a:spLocks noChangeShapeType="1"/>
              </p:cNvSpPr>
              <p:nvPr/>
            </p:nvSpPr>
            <p:spPr bwMode="auto">
              <a:xfrm>
                <a:off x="0" y="4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61" name="Line 86"/>
              <p:cNvSpPr>
                <a:spLocks noChangeShapeType="1"/>
              </p:cNvSpPr>
              <p:nvPr/>
            </p:nvSpPr>
            <p:spPr bwMode="auto">
              <a:xfrm>
                <a:off x="0" y="81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62" name="Line 87"/>
              <p:cNvSpPr>
                <a:spLocks noChangeShapeType="1"/>
              </p:cNvSpPr>
              <p:nvPr/>
            </p:nvSpPr>
            <p:spPr bwMode="auto">
              <a:xfrm>
                <a:off x="0" y="10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63" name="Line 88"/>
              <p:cNvSpPr>
                <a:spLocks noChangeShapeType="1"/>
              </p:cNvSpPr>
              <p:nvPr/>
            </p:nvSpPr>
            <p:spPr bwMode="auto">
              <a:xfrm>
                <a:off x="0" y="142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64" name="Line 89"/>
              <p:cNvSpPr>
                <a:spLocks noChangeShapeType="1"/>
              </p:cNvSpPr>
              <p:nvPr/>
            </p:nvSpPr>
            <p:spPr bwMode="auto">
              <a:xfrm>
                <a:off x="0" y="1636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65" name="Line 90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66" name="Line 91"/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67" name="Text Box 92"/>
              <p:cNvSpPr txBox="1">
                <a:spLocks noChangeArrowheads="1"/>
              </p:cNvSpPr>
              <p:nvPr/>
            </p:nvSpPr>
            <p:spPr bwMode="auto">
              <a:xfrm>
                <a:off x="105" y="480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68" name="Text Box 93"/>
              <p:cNvSpPr txBox="1">
                <a:spLocks noChangeArrowheads="1"/>
              </p:cNvSpPr>
              <p:nvPr/>
            </p:nvSpPr>
            <p:spPr bwMode="auto">
              <a:xfrm>
                <a:off x="119" y="1078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5332" name="Freeform 94"/>
            <p:cNvSpPr/>
            <p:nvPr/>
          </p:nvSpPr>
          <p:spPr bwMode="auto">
            <a:xfrm>
              <a:off x="0" y="1200"/>
              <a:ext cx="4176" cy="960"/>
            </a:xfrm>
            <a:custGeom>
              <a:avLst/>
              <a:gdLst>
                <a:gd name="T0" fmla="*/ 528 w 4176"/>
                <a:gd name="T1" fmla="*/ 0 h 960"/>
                <a:gd name="T2" fmla="*/ 0 w 4176"/>
                <a:gd name="T3" fmla="*/ 0 h 960"/>
                <a:gd name="T4" fmla="*/ 0 w 4176"/>
                <a:gd name="T5" fmla="*/ 960 h 960"/>
                <a:gd name="T6" fmla="*/ 3648 w 4176"/>
                <a:gd name="T7" fmla="*/ 960 h 960"/>
                <a:gd name="T8" fmla="*/ 3648 w 4176"/>
                <a:gd name="T9" fmla="*/ 0 h 960"/>
                <a:gd name="T10" fmla="*/ 4176 w 4176"/>
                <a:gd name="T11" fmla="*/ 0 h 9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76" h="960">
                  <a:moveTo>
                    <a:pt x="528" y="0"/>
                  </a:moveTo>
                  <a:lnTo>
                    <a:pt x="0" y="0"/>
                  </a:lnTo>
                  <a:lnTo>
                    <a:pt x="0" y="960"/>
                  </a:lnTo>
                  <a:lnTo>
                    <a:pt x="3648" y="960"/>
                  </a:lnTo>
                  <a:lnTo>
                    <a:pt x="3648" y="0"/>
                  </a:lnTo>
                  <a:lnTo>
                    <a:pt x="4176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33" name="Freeform 95"/>
            <p:cNvSpPr/>
            <p:nvPr/>
          </p:nvSpPr>
          <p:spPr bwMode="auto">
            <a:xfrm>
              <a:off x="1173" y="1200"/>
              <a:ext cx="528" cy="954"/>
            </a:xfrm>
            <a:custGeom>
              <a:avLst/>
              <a:gdLst>
                <a:gd name="T0" fmla="*/ 0 w 528"/>
                <a:gd name="T1" fmla="*/ 942 h 960"/>
                <a:gd name="T2" fmla="*/ 0 w 528"/>
                <a:gd name="T3" fmla="*/ 0 h 960"/>
                <a:gd name="T4" fmla="*/ 528 w 528"/>
                <a:gd name="T5" fmla="*/ 0 h 9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960">
                  <a:moveTo>
                    <a:pt x="0" y="960"/>
                  </a:moveTo>
                  <a:lnTo>
                    <a:pt x="0" y="0"/>
                  </a:lnTo>
                  <a:lnTo>
                    <a:pt x="528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34" name="Freeform 96"/>
            <p:cNvSpPr/>
            <p:nvPr/>
          </p:nvSpPr>
          <p:spPr bwMode="auto">
            <a:xfrm>
              <a:off x="2424" y="1200"/>
              <a:ext cx="528" cy="954"/>
            </a:xfrm>
            <a:custGeom>
              <a:avLst/>
              <a:gdLst>
                <a:gd name="T0" fmla="*/ 0 w 528"/>
                <a:gd name="T1" fmla="*/ 942 h 960"/>
                <a:gd name="T2" fmla="*/ 0 w 528"/>
                <a:gd name="T3" fmla="*/ 0 h 960"/>
                <a:gd name="T4" fmla="*/ 528 w 528"/>
                <a:gd name="T5" fmla="*/ 0 h 9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960">
                  <a:moveTo>
                    <a:pt x="0" y="960"/>
                  </a:moveTo>
                  <a:lnTo>
                    <a:pt x="0" y="0"/>
                  </a:lnTo>
                  <a:lnTo>
                    <a:pt x="528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" name="Group 97"/>
            <p:cNvGrpSpPr/>
            <p:nvPr/>
          </p:nvGrpSpPr>
          <p:grpSpPr bwMode="auto">
            <a:xfrm>
              <a:off x="2135" y="2496"/>
              <a:ext cx="1031" cy="286"/>
              <a:chOff x="0" y="0"/>
              <a:chExt cx="1031" cy="286"/>
            </a:xfrm>
          </p:grpSpPr>
          <p:sp>
            <p:nvSpPr>
              <p:cNvPr id="55350" name="Rectangle 9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1" cy="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51" name="Text Box 99"/>
              <p:cNvSpPr txBox="1">
                <a:spLocks noChangeArrowheads="1"/>
              </p:cNvSpPr>
              <p:nvPr/>
            </p:nvSpPr>
            <p:spPr bwMode="auto">
              <a:xfrm>
                <a:off x="129" y="11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sz="2000" b="1">
                    <a:latin typeface="Times New Roman" panose="02020603050405020304" pitchFamily="18" charset="0"/>
                  </a:rPr>
                  <a:t>地址译码</a:t>
                </a:r>
                <a:endParaRPr lang="zh-CN" sz="20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100"/>
            <p:cNvGrpSpPr/>
            <p:nvPr/>
          </p:nvGrpSpPr>
          <p:grpSpPr bwMode="auto">
            <a:xfrm>
              <a:off x="1104" y="2976"/>
              <a:ext cx="2062" cy="286"/>
              <a:chOff x="0" y="0"/>
              <a:chExt cx="2062" cy="286"/>
            </a:xfrm>
          </p:grpSpPr>
          <p:sp>
            <p:nvSpPr>
              <p:cNvPr id="55346" name="Rectangle 101"/>
              <p:cNvSpPr>
                <a:spLocks noChangeArrowheads="1"/>
              </p:cNvSpPr>
              <p:nvPr/>
            </p:nvSpPr>
            <p:spPr bwMode="auto">
              <a:xfrm>
                <a:off x="1031" y="0"/>
                <a:ext cx="1031" cy="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47" name="Text Box 102"/>
              <p:cNvSpPr txBox="1">
                <a:spLocks noChangeArrowheads="1"/>
              </p:cNvSpPr>
              <p:nvPr/>
            </p:nvSpPr>
            <p:spPr bwMode="auto">
              <a:xfrm>
                <a:off x="1160" y="11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sz="2000" b="1">
                    <a:latin typeface="Times New Roman" panose="02020603050405020304" pitchFamily="18" charset="0"/>
                  </a:rPr>
                  <a:t>体内地址</a:t>
                </a:r>
                <a:endParaRPr 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48" name="Rectangle 10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1" cy="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49" name="Text Box 104"/>
              <p:cNvSpPr txBox="1">
                <a:spLocks noChangeArrowheads="1"/>
              </p:cNvSpPr>
              <p:nvPr/>
            </p:nvSpPr>
            <p:spPr bwMode="auto">
              <a:xfrm>
                <a:off x="282" y="11"/>
                <a:ext cx="43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sz="2000" b="1">
                    <a:latin typeface="Times New Roman" panose="02020603050405020304" pitchFamily="18" charset="0"/>
                  </a:rPr>
                  <a:t>体号</a:t>
                </a:r>
                <a:endParaRPr 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5337" name="Line 105"/>
            <p:cNvSpPr>
              <a:spLocks noChangeShapeType="1"/>
            </p:cNvSpPr>
            <p:nvPr/>
          </p:nvSpPr>
          <p:spPr bwMode="auto">
            <a:xfrm flipV="1">
              <a:off x="1591" y="2340"/>
              <a:ext cx="0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38" name="Line 106"/>
            <p:cNvSpPr>
              <a:spLocks noChangeShapeType="1"/>
            </p:cNvSpPr>
            <p:nvPr/>
          </p:nvSpPr>
          <p:spPr bwMode="auto">
            <a:xfrm flipV="1">
              <a:off x="2640" y="278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9" name="Group 107"/>
            <p:cNvGrpSpPr/>
            <p:nvPr/>
          </p:nvGrpSpPr>
          <p:grpSpPr bwMode="auto">
            <a:xfrm>
              <a:off x="806" y="1920"/>
              <a:ext cx="3640" cy="442"/>
              <a:chOff x="0" y="0"/>
              <a:chExt cx="3640" cy="442"/>
            </a:xfrm>
          </p:grpSpPr>
          <p:sp>
            <p:nvSpPr>
              <p:cNvPr id="55341" name="Freeform 108"/>
              <p:cNvSpPr/>
              <p:nvPr/>
            </p:nvSpPr>
            <p:spPr bwMode="auto">
              <a:xfrm>
                <a:off x="10" y="0"/>
                <a:ext cx="1" cy="442"/>
              </a:xfrm>
              <a:custGeom>
                <a:avLst/>
                <a:gdLst>
                  <a:gd name="T0" fmla="*/ 0 w 1"/>
                  <a:gd name="T1" fmla="*/ 442 h 442"/>
                  <a:gd name="T2" fmla="*/ 0 w 1"/>
                  <a:gd name="T3" fmla="*/ 0 h 44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442">
                    <a:moveTo>
                      <a:pt x="0" y="442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rou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42" name="Line 109"/>
              <p:cNvSpPr>
                <a:spLocks noChangeShapeType="1"/>
              </p:cNvSpPr>
              <p:nvPr/>
            </p:nvSpPr>
            <p:spPr bwMode="auto">
              <a:xfrm>
                <a:off x="0" y="429"/>
                <a:ext cx="362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43" name="Freeform 110"/>
              <p:cNvSpPr/>
              <p:nvPr/>
            </p:nvSpPr>
            <p:spPr bwMode="auto">
              <a:xfrm>
                <a:off x="3639" y="0"/>
                <a:ext cx="1" cy="442"/>
              </a:xfrm>
              <a:custGeom>
                <a:avLst/>
                <a:gdLst>
                  <a:gd name="T0" fmla="*/ 0 w 1"/>
                  <a:gd name="T1" fmla="*/ 442 h 442"/>
                  <a:gd name="T2" fmla="*/ 0 w 1"/>
                  <a:gd name="T3" fmla="*/ 0 h 44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442">
                    <a:moveTo>
                      <a:pt x="0" y="442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rou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44" name="Freeform 111"/>
              <p:cNvSpPr/>
              <p:nvPr/>
            </p:nvSpPr>
            <p:spPr bwMode="auto">
              <a:xfrm>
                <a:off x="1191" y="0"/>
                <a:ext cx="1" cy="438"/>
              </a:xfrm>
              <a:custGeom>
                <a:avLst/>
                <a:gdLst>
                  <a:gd name="T0" fmla="*/ 0 w 1"/>
                  <a:gd name="T1" fmla="*/ 430 h 442"/>
                  <a:gd name="T2" fmla="*/ 0 w 1"/>
                  <a:gd name="T3" fmla="*/ 0 h 44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442">
                    <a:moveTo>
                      <a:pt x="0" y="442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rou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45" name="Freeform 112"/>
              <p:cNvSpPr/>
              <p:nvPr/>
            </p:nvSpPr>
            <p:spPr bwMode="auto">
              <a:xfrm>
                <a:off x="2416" y="0"/>
                <a:ext cx="1" cy="438"/>
              </a:xfrm>
              <a:custGeom>
                <a:avLst/>
                <a:gdLst>
                  <a:gd name="T0" fmla="*/ 0 w 1"/>
                  <a:gd name="T1" fmla="*/ 430 h 442"/>
                  <a:gd name="T2" fmla="*/ 0 w 1"/>
                  <a:gd name="T3" fmla="*/ 0 h 44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442">
                    <a:moveTo>
                      <a:pt x="0" y="442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rou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5340" name="Freeform 113"/>
            <p:cNvSpPr/>
            <p:nvPr/>
          </p:nvSpPr>
          <p:spPr bwMode="auto">
            <a:xfrm>
              <a:off x="2639" y="2158"/>
              <a:ext cx="1" cy="329"/>
            </a:xfrm>
            <a:custGeom>
              <a:avLst/>
              <a:gdLst>
                <a:gd name="T0" fmla="*/ 0 w 1"/>
                <a:gd name="T1" fmla="*/ 182 h 442"/>
                <a:gd name="T2" fmla="*/ 0 w 1"/>
                <a:gd name="T3" fmla="*/ 0 h 4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42">
                  <a:moveTo>
                    <a:pt x="0" y="44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6434" name="Text Box 114"/>
          <p:cNvSpPr txBox="1">
            <a:spLocks noChangeArrowheads="1"/>
          </p:cNvSpPr>
          <p:nvPr/>
        </p:nvSpPr>
        <p:spPr bwMode="auto">
          <a:xfrm>
            <a:off x="2809875" y="6350023"/>
            <a:ext cx="692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体号</a:t>
            </a:r>
            <a:endParaRPr lang="zh-CN" sz="20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435" name="Line 115"/>
          <p:cNvSpPr>
            <a:spLocks noChangeShapeType="1"/>
          </p:cNvSpPr>
          <p:nvPr/>
        </p:nvSpPr>
        <p:spPr bwMode="auto">
          <a:xfrm flipV="1">
            <a:off x="3135313" y="5322911"/>
            <a:ext cx="0" cy="10080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116"/>
          <p:cNvGrpSpPr/>
          <p:nvPr/>
        </p:nvGrpSpPr>
        <p:grpSpPr bwMode="auto">
          <a:xfrm>
            <a:off x="1889125" y="4656161"/>
            <a:ext cx="5778500" cy="701675"/>
            <a:chOff x="0" y="0"/>
            <a:chExt cx="3640" cy="442"/>
          </a:xfrm>
        </p:grpSpPr>
        <p:sp>
          <p:nvSpPr>
            <p:cNvPr id="55306" name="Freeform 117"/>
            <p:cNvSpPr/>
            <p:nvPr/>
          </p:nvSpPr>
          <p:spPr bwMode="auto">
            <a:xfrm>
              <a:off x="10" y="0"/>
              <a:ext cx="1" cy="442"/>
            </a:xfrm>
            <a:custGeom>
              <a:avLst/>
              <a:gdLst>
                <a:gd name="T0" fmla="*/ 0 w 1"/>
                <a:gd name="T1" fmla="*/ 442 h 442"/>
                <a:gd name="T2" fmla="*/ 0 w 1"/>
                <a:gd name="T3" fmla="*/ 0 h 4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42">
                  <a:moveTo>
                    <a:pt x="0" y="44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7" name="Line 118"/>
            <p:cNvSpPr>
              <a:spLocks noChangeShapeType="1"/>
            </p:cNvSpPr>
            <p:nvPr/>
          </p:nvSpPr>
          <p:spPr bwMode="auto">
            <a:xfrm>
              <a:off x="0" y="429"/>
              <a:ext cx="3627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8" name="Freeform 119"/>
            <p:cNvSpPr/>
            <p:nvPr/>
          </p:nvSpPr>
          <p:spPr bwMode="auto">
            <a:xfrm>
              <a:off x="3639" y="0"/>
              <a:ext cx="1" cy="442"/>
            </a:xfrm>
            <a:custGeom>
              <a:avLst/>
              <a:gdLst>
                <a:gd name="T0" fmla="*/ 0 w 1"/>
                <a:gd name="T1" fmla="*/ 442 h 442"/>
                <a:gd name="T2" fmla="*/ 0 w 1"/>
                <a:gd name="T3" fmla="*/ 0 h 4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42">
                  <a:moveTo>
                    <a:pt x="0" y="44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9" name="Freeform 120"/>
            <p:cNvSpPr/>
            <p:nvPr/>
          </p:nvSpPr>
          <p:spPr bwMode="auto">
            <a:xfrm>
              <a:off x="1191" y="0"/>
              <a:ext cx="1" cy="438"/>
            </a:xfrm>
            <a:custGeom>
              <a:avLst/>
              <a:gdLst>
                <a:gd name="T0" fmla="*/ 0 w 1"/>
                <a:gd name="T1" fmla="*/ 430 h 442"/>
                <a:gd name="T2" fmla="*/ 0 w 1"/>
                <a:gd name="T3" fmla="*/ 0 h 4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42">
                  <a:moveTo>
                    <a:pt x="0" y="44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0" name="Freeform 121"/>
            <p:cNvSpPr/>
            <p:nvPr/>
          </p:nvSpPr>
          <p:spPr bwMode="auto">
            <a:xfrm>
              <a:off x="2416" y="0"/>
              <a:ext cx="1" cy="438"/>
            </a:xfrm>
            <a:custGeom>
              <a:avLst/>
              <a:gdLst>
                <a:gd name="T0" fmla="*/ 0 w 1"/>
                <a:gd name="T1" fmla="*/ 430 h 442"/>
                <a:gd name="T2" fmla="*/ 0 w 1"/>
                <a:gd name="T3" fmla="*/ 0 h 44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42">
                  <a:moveTo>
                    <a:pt x="0" y="44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folHlink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5304" name="Text Box 122"/>
          <p:cNvSpPr txBox="1">
            <a:spLocks noChangeArrowheads="1"/>
          </p:cNvSpPr>
          <p:nvPr/>
        </p:nvSpPr>
        <p:spPr bwMode="auto">
          <a:xfrm>
            <a:off x="415925" y="593748"/>
            <a:ext cx="432117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zh-CN" sz="3200" b="1">
                <a:latin typeface="Times New Roman" panose="02020603050405020304" pitchFamily="18" charset="0"/>
              </a:rPr>
              <a:t>(1) </a:t>
            </a:r>
            <a:r>
              <a:rPr lang="zh-CN" sz="3200" b="1">
                <a:latin typeface="Times New Roman" panose="02020603050405020304" pitchFamily="18" charset="0"/>
              </a:rPr>
              <a:t>高位交叉 </a:t>
            </a:r>
            <a:endParaRPr lang="zh-CN" sz="3200" b="1">
              <a:latin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143504" y="71414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3.5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并行存储器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34" grpId="0" autoUpdateAnimBg="0"/>
      <p:bldP spid="564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447800" y="1839936"/>
            <a:ext cx="7227888" cy="3195637"/>
            <a:chOff x="0" y="0"/>
            <a:chExt cx="4553" cy="2013"/>
          </a:xfrm>
        </p:grpSpPr>
        <p:sp>
          <p:nvSpPr>
            <p:cNvPr id="56365" name="Text Box 3"/>
            <p:cNvSpPr txBox="1">
              <a:spLocks noChangeArrowheads="1"/>
            </p:cNvSpPr>
            <p:nvPr/>
          </p:nvSpPr>
          <p:spPr bwMode="auto">
            <a:xfrm>
              <a:off x="96" y="0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M</a:t>
              </a:r>
              <a:r>
                <a:rPr lang="zh-CN" altLang="zh-CN" sz="2400" b="1" baseline="-20000">
                  <a:latin typeface="Times New Roman" panose="02020603050405020304" pitchFamily="18" charset="0"/>
                </a:rPr>
                <a:t>0</a:t>
              </a:r>
              <a:endParaRPr lang="zh-CN" altLang="zh-CN" sz="2400" b="1" baseline="-20000">
                <a:latin typeface="Times New Roman" panose="02020603050405020304" pitchFamily="18" charset="0"/>
              </a:endParaRPr>
            </a:p>
          </p:txBody>
        </p:sp>
        <p:grpSp>
          <p:nvGrpSpPr>
            <p:cNvPr id="3" name="Group 4"/>
            <p:cNvGrpSpPr/>
            <p:nvPr/>
          </p:nvGrpSpPr>
          <p:grpSpPr bwMode="auto">
            <a:xfrm>
              <a:off x="0" y="377"/>
              <a:ext cx="567" cy="1636"/>
              <a:chOff x="0" y="0"/>
              <a:chExt cx="567" cy="1636"/>
            </a:xfrm>
          </p:grpSpPr>
          <p:sp>
            <p:nvSpPr>
              <p:cNvPr id="56424" name="Rectangle 5"/>
              <p:cNvSpPr>
                <a:spLocks noChangeArrowheads="1"/>
              </p:cNvSpPr>
              <p:nvPr/>
            </p:nvSpPr>
            <p:spPr bwMode="auto">
              <a:xfrm>
                <a:off x="0" y="142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6425" name="Rectangle 6"/>
              <p:cNvSpPr>
                <a:spLocks noChangeArrowheads="1"/>
              </p:cNvSpPr>
              <p:nvPr/>
            </p:nvSpPr>
            <p:spPr bwMode="auto">
              <a:xfrm>
                <a:off x="0" y="1029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6426" name="Rectangle 7"/>
              <p:cNvSpPr>
                <a:spLocks noChangeArrowheads="1"/>
              </p:cNvSpPr>
              <p:nvPr/>
            </p:nvSpPr>
            <p:spPr bwMode="auto">
              <a:xfrm>
                <a:off x="0" y="818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6427" name="Rectangle 8"/>
              <p:cNvSpPr>
                <a:spLocks noChangeArrowheads="1"/>
              </p:cNvSpPr>
              <p:nvPr/>
            </p:nvSpPr>
            <p:spPr bwMode="auto">
              <a:xfrm>
                <a:off x="0" y="422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6428" name="Rectangle 9"/>
              <p:cNvSpPr>
                <a:spLocks noChangeArrowheads="1"/>
              </p:cNvSpPr>
              <p:nvPr/>
            </p:nvSpPr>
            <p:spPr bwMode="auto">
              <a:xfrm>
                <a:off x="0" y="211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6429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6430" name="Line 11"/>
              <p:cNvSpPr>
                <a:spLocks noChangeShapeType="1"/>
              </p:cNvSpPr>
              <p:nvPr/>
            </p:nvSpPr>
            <p:spPr bwMode="auto">
              <a:xfrm>
                <a:off x="0" y="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31" name="Line 12"/>
              <p:cNvSpPr>
                <a:spLocks noChangeShapeType="1"/>
              </p:cNvSpPr>
              <p:nvPr/>
            </p:nvSpPr>
            <p:spPr bwMode="auto">
              <a:xfrm>
                <a:off x="0" y="211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32" name="Line 13"/>
              <p:cNvSpPr>
                <a:spLocks noChangeShapeType="1"/>
              </p:cNvSpPr>
              <p:nvPr/>
            </p:nvSpPr>
            <p:spPr bwMode="auto">
              <a:xfrm>
                <a:off x="0" y="4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33" name="Line 14"/>
              <p:cNvSpPr>
                <a:spLocks noChangeShapeType="1"/>
              </p:cNvSpPr>
              <p:nvPr/>
            </p:nvSpPr>
            <p:spPr bwMode="auto">
              <a:xfrm>
                <a:off x="0" y="81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34" name="Line 15"/>
              <p:cNvSpPr>
                <a:spLocks noChangeShapeType="1"/>
              </p:cNvSpPr>
              <p:nvPr/>
            </p:nvSpPr>
            <p:spPr bwMode="auto">
              <a:xfrm>
                <a:off x="0" y="10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35" name="Line 16"/>
              <p:cNvSpPr>
                <a:spLocks noChangeShapeType="1"/>
              </p:cNvSpPr>
              <p:nvPr/>
            </p:nvSpPr>
            <p:spPr bwMode="auto">
              <a:xfrm>
                <a:off x="0" y="142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36" name="Line 17"/>
              <p:cNvSpPr>
                <a:spLocks noChangeShapeType="1"/>
              </p:cNvSpPr>
              <p:nvPr/>
            </p:nvSpPr>
            <p:spPr bwMode="auto">
              <a:xfrm>
                <a:off x="0" y="1636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37" name="Line 18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38" name="Line 19"/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39" name="Text Box 20"/>
              <p:cNvSpPr txBox="1">
                <a:spLocks noChangeArrowheads="1"/>
              </p:cNvSpPr>
              <p:nvPr/>
            </p:nvSpPr>
            <p:spPr bwMode="auto">
              <a:xfrm>
                <a:off x="144" y="480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440" name="Text Box 21"/>
              <p:cNvSpPr txBox="1">
                <a:spLocks noChangeArrowheads="1"/>
              </p:cNvSpPr>
              <p:nvPr/>
            </p:nvSpPr>
            <p:spPr bwMode="auto">
              <a:xfrm>
                <a:off x="144" y="1078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6367" name="Text Box 22"/>
            <p:cNvSpPr txBox="1">
              <a:spLocks noChangeArrowheads="1"/>
            </p:cNvSpPr>
            <p:nvPr/>
          </p:nvSpPr>
          <p:spPr bwMode="auto">
            <a:xfrm>
              <a:off x="1384" y="0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M</a:t>
              </a:r>
              <a:r>
                <a:rPr lang="zh-CN" altLang="zh-CN" sz="2400" b="1" baseline="-20000">
                  <a:latin typeface="Times New Roman" panose="02020603050405020304" pitchFamily="18" charset="0"/>
                </a:rPr>
                <a:t>1</a:t>
              </a:r>
              <a:endParaRPr lang="zh-CN" altLang="zh-CN" sz="2400" b="1" baseline="-20000">
                <a:latin typeface="Times New Roman" panose="02020603050405020304" pitchFamily="18" charset="0"/>
              </a:endParaRPr>
            </a:p>
          </p:txBody>
        </p:sp>
        <p:grpSp>
          <p:nvGrpSpPr>
            <p:cNvPr id="4" name="Group 23"/>
            <p:cNvGrpSpPr/>
            <p:nvPr/>
          </p:nvGrpSpPr>
          <p:grpSpPr bwMode="auto">
            <a:xfrm>
              <a:off x="1310" y="377"/>
              <a:ext cx="567" cy="1636"/>
              <a:chOff x="0" y="0"/>
              <a:chExt cx="567" cy="1636"/>
            </a:xfrm>
          </p:grpSpPr>
          <p:sp>
            <p:nvSpPr>
              <p:cNvPr id="56407" name="Rectangle 24"/>
              <p:cNvSpPr>
                <a:spLocks noChangeArrowheads="1"/>
              </p:cNvSpPr>
              <p:nvPr/>
            </p:nvSpPr>
            <p:spPr bwMode="auto">
              <a:xfrm>
                <a:off x="0" y="142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6408" name="Rectangle 25"/>
              <p:cNvSpPr>
                <a:spLocks noChangeArrowheads="1"/>
              </p:cNvSpPr>
              <p:nvPr/>
            </p:nvSpPr>
            <p:spPr bwMode="auto">
              <a:xfrm>
                <a:off x="0" y="1029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6409" name="Rectangle 26"/>
              <p:cNvSpPr>
                <a:spLocks noChangeArrowheads="1"/>
              </p:cNvSpPr>
              <p:nvPr/>
            </p:nvSpPr>
            <p:spPr bwMode="auto">
              <a:xfrm>
                <a:off x="0" y="818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6410" name="Rectangle 27"/>
              <p:cNvSpPr>
                <a:spLocks noChangeArrowheads="1"/>
              </p:cNvSpPr>
              <p:nvPr/>
            </p:nvSpPr>
            <p:spPr bwMode="auto">
              <a:xfrm>
                <a:off x="0" y="422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6411" name="Rectangle 28"/>
              <p:cNvSpPr>
                <a:spLocks noChangeArrowheads="1"/>
              </p:cNvSpPr>
              <p:nvPr/>
            </p:nvSpPr>
            <p:spPr bwMode="auto">
              <a:xfrm>
                <a:off x="0" y="211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6412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6413" name="Line 30"/>
              <p:cNvSpPr>
                <a:spLocks noChangeShapeType="1"/>
              </p:cNvSpPr>
              <p:nvPr/>
            </p:nvSpPr>
            <p:spPr bwMode="auto">
              <a:xfrm>
                <a:off x="0" y="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14" name="Line 31"/>
              <p:cNvSpPr>
                <a:spLocks noChangeShapeType="1"/>
              </p:cNvSpPr>
              <p:nvPr/>
            </p:nvSpPr>
            <p:spPr bwMode="auto">
              <a:xfrm>
                <a:off x="0" y="211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15" name="Line 32"/>
              <p:cNvSpPr>
                <a:spLocks noChangeShapeType="1"/>
              </p:cNvSpPr>
              <p:nvPr/>
            </p:nvSpPr>
            <p:spPr bwMode="auto">
              <a:xfrm>
                <a:off x="0" y="4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16" name="Line 33"/>
              <p:cNvSpPr>
                <a:spLocks noChangeShapeType="1"/>
              </p:cNvSpPr>
              <p:nvPr/>
            </p:nvSpPr>
            <p:spPr bwMode="auto">
              <a:xfrm>
                <a:off x="0" y="81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17" name="Line 34"/>
              <p:cNvSpPr>
                <a:spLocks noChangeShapeType="1"/>
              </p:cNvSpPr>
              <p:nvPr/>
            </p:nvSpPr>
            <p:spPr bwMode="auto">
              <a:xfrm>
                <a:off x="0" y="10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18" name="Line 35"/>
              <p:cNvSpPr>
                <a:spLocks noChangeShapeType="1"/>
              </p:cNvSpPr>
              <p:nvPr/>
            </p:nvSpPr>
            <p:spPr bwMode="auto">
              <a:xfrm>
                <a:off x="0" y="142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19" name="Line 36"/>
              <p:cNvSpPr>
                <a:spLocks noChangeShapeType="1"/>
              </p:cNvSpPr>
              <p:nvPr/>
            </p:nvSpPr>
            <p:spPr bwMode="auto">
              <a:xfrm>
                <a:off x="0" y="1636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20" name="Line 37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21" name="Line 38"/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22" name="Text Box 39"/>
              <p:cNvSpPr txBox="1">
                <a:spLocks noChangeArrowheads="1"/>
              </p:cNvSpPr>
              <p:nvPr/>
            </p:nvSpPr>
            <p:spPr bwMode="auto">
              <a:xfrm>
                <a:off x="144" y="480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423" name="Text Box 40"/>
              <p:cNvSpPr txBox="1">
                <a:spLocks noChangeArrowheads="1"/>
              </p:cNvSpPr>
              <p:nvPr/>
            </p:nvSpPr>
            <p:spPr bwMode="auto">
              <a:xfrm>
                <a:off x="113" y="1078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6369" name="Text Box 41"/>
            <p:cNvSpPr txBox="1">
              <a:spLocks noChangeArrowheads="1"/>
            </p:cNvSpPr>
            <p:nvPr/>
          </p:nvSpPr>
          <p:spPr bwMode="auto">
            <a:xfrm>
              <a:off x="2722" y="0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M</a:t>
              </a:r>
              <a:r>
                <a:rPr lang="zh-CN" altLang="zh-CN" sz="2400" b="1" baseline="-20000">
                  <a:latin typeface="Times New Roman" panose="02020603050405020304" pitchFamily="18" charset="0"/>
                </a:rPr>
                <a:t>2</a:t>
              </a:r>
              <a:endParaRPr lang="zh-CN" altLang="zh-CN" sz="2400" b="1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56370" name="Text Box 42"/>
            <p:cNvSpPr txBox="1">
              <a:spLocks noChangeArrowheads="1"/>
            </p:cNvSpPr>
            <p:nvPr/>
          </p:nvSpPr>
          <p:spPr bwMode="auto">
            <a:xfrm>
              <a:off x="4072" y="0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M</a:t>
              </a:r>
              <a:r>
                <a:rPr lang="zh-CN" altLang="zh-CN" sz="2400" b="1" baseline="-20000">
                  <a:latin typeface="Times New Roman" panose="02020603050405020304" pitchFamily="18" charset="0"/>
                </a:rPr>
                <a:t>3</a:t>
              </a:r>
              <a:endParaRPr lang="zh-CN" altLang="zh-CN" sz="2400" b="1" baseline="-20000">
                <a:latin typeface="Times New Roman" panose="02020603050405020304" pitchFamily="18" charset="0"/>
              </a:endParaRPr>
            </a:p>
          </p:txBody>
        </p:sp>
        <p:grpSp>
          <p:nvGrpSpPr>
            <p:cNvPr id="5" name="Group 43"/>
            <p:cNvGrpSpPr/>
            <p:nvPr/>
          </p:nvGrpSpPr>
          <p:grpSpPr bwMode="auto">
            <a:xfrm>
              <a:off x="3976" y="377"/>
              <a:ext cx="577" cy="1636"/>
              <a:chOff x="0" y="0"/>
              <a:chExt cx="577" cy="1636"/>
            </a:xfrm>
          </p:grpSpPr>
          <p:sp>
            <p:nvSpPr>
              <p:cNvPr id="56390" name="Rectangle 44"/>
              <p:cNvSpPr>
                <a:spLocks noChangeArrowheads="1"/>
              </p:cNvSpPr>
              <p:nvPr/>
            </p:nvSpPr>
            <p:spPr bwMode="auto">
              <a:xfrm>
                <a:off x="0" y="142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6391" name="Rectangle 45"/>
              <p:cNvSpPr>
                <a:spLocks noChangeArrowheads="1"/>
              </p:cNvSpPr>
              <p:nvPr/>
            </p:nvSpPr>
            <p:spPr bwMode="auto">
              <a:xfrm>
                <a:off x="0" y="1029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6392" name="Rectangle 46"/>
              <p:cNvSpPr>
                <a:spLocks noChangeArrowheads="1"/>
              </p:cNvSpPr>
              <p:nvPr/>
            </p:nvSpPr>
            <p:spPr bwMode="auto">
              <a:xfrm>
                <a:off x="0" y="818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6393" name="Rectangle 47"/>
              <p:cNvSpPr>
                <a:spLocks noChangeArrowheads="1"/>
              </p:cNvSpPr>
              <p:nvPr/>
            </p:nvSpPr>
            <p:spPr bwMode="auto">
              <a:xfrm>
                <a:off x="0" y="422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6394" name="Rectangle 48"/>
              <p:cNvSpPr>
                <a:spLocks noChangeArrowheads="1"/>
              </p:cNvSpPr>
              <p:nvPr/>
            </p:nvSpPr>
            <p:spPr bwMode="auto">
              <a:xfrm>
                <a:off x="0" y="211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6395" name="Rectangle 4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6396" name="Line 50"/>
              <p:cNvSpPr>
                <a:spLocks noChangeShapeType="1"/>
              </p:cNvSpPr>
              <p:nvPr/>
            </p:nvSpPr>
            <p:spPr bwMode="auto">
              <a:xfrm>
                <a:off x="0" y="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97" name="Line 51"/>
              <p:cNvSpPr>
                <a:spLocks noChangeShapeType="1"/>
              </p:cNvSpPr>
              <p:nvPr/>
            </p:nvSpPr>
            <p:spPr bwMode="auto">
              <a:xfrm>
                <a:off x="0" y="211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98" name="Line 52"/>
              <p:cNvSpPr>
                <a:spLocks noChangeShapeType="1"/>
              </p:cNvSpPr>
              <p:nvPr/>
            </p:nvSpPr>
            <p:spPr bwMode="auto">
              <a:xfrm>
                <a:off x="0" y="4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99" name="Line 53"/>
              <p:cNvSpPr>
                <a:spLocks noChangeShapeType="1"/>
              </p:cNvSpPr>
              <p:nvPr/>
            </p:nvSpPr>
            <p:spPr bwMode="auto">
              <a:xfrm>
                <a:off x="0" y="81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00" name="Line 54"/>
              <p:cNvSpPr>
                <a:spLocks noChangeShapeType="1"/>
              </p:cNvSpPr>
              <p:nvPr/>
            </p:nvSpPr>
            <p:spPr bwMode="auto">
              <a:xfrm>
                <a:off x="0" y="10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01" name="Line 55"/>
              <p:cNvSpPr>
                <a:spLocks noChangeShapeType="1"/>
              </p:cNvSpPr>
              <p:nvPr/>
            </p:nvSpPr>
            <p:spPr bwMode="auto">
              <a:xfrm>
                <a:off x="0" y="142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02" name="Line 56"/>
              <p:cNvSpPr>
                <a:spLocks noChangeShapeType="1"/>
              </p:cNvSpPr>
              <p:nvPr/>
            </p:nvSpPr>
            <p:spPr bwMode="auto">
              <a:xfrm>
                <a:off x="0" y="1636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03" name="Line 57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04" name="Line 58"/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05" name="Text Box 59"/>
              <p:cNvSpPr txBox="1">
                <a:spLocks noChangeArrowheads="1"/>
              </p:cNvSpPr>
              <p:nvPr/>
            </p:nvSpPr>
            <p:spPr bwMode="auto">
              <a:xfrm>
                <a:off x="154" y="480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406" name="Text Box 60"/>
              <p:cNvSpPr txBox="1">
                <a:spLocks noChangeArrowheads="1"/>
              </p:cNvSpPr>
              <p:nvPr/>
            </p:nvSpPr>
            <p:spPr bwMode="auto">
              <a:xfrm>
                <a:off x="154" y="1078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61"/>
            <p:cNvGrpSpPr/>
            <p:nvPr/>
          </p:nvGrpSpPr>
          <p:grpSpPr bwMode="auto">
            <a:xfrm>
              <a:off x="2651" y="377"/>
              <a:ext cx="542" cy="1636"/>
              <a:chOff x="0" y="0"/>
              <a:chExt cx="542" cy="1636"/>
            </a:xfrm>
          </p:grpSpPr>
          <p:sp>
            <p:nvSpPr>
              <p:cNvPr id="56373" name="Rectangle 62"/>
              <p:cNvSpPr>
                <a:spLocks noChangeArrowheads="1"/>
              </p:cNvSpPr>
              <p:nvPr/>
            </p:nvSpPr>
            <p:spPr bwMode="auto">
              <a:xfrm>
                <a:off x="0" y="142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6374" name="Rectangle 63"/>
              <p:cNvSpPr>
                <a:spLocks noChangeArrowheads="1"/>
              </p:cNvSpPr>
              <p:nvPr/>
            </p:nvSpPr>
            <p:spPr bwMode="auto">
              <a:xfrm>
                <a:off x="0" y="1029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6375" name="Rectangle 64"/>
              <p:cNvSpPr>
                <a:spLocks noChangeArrowheads="1"/>
              </p:cNvSpPr>
              <p:nvPr/>
            </p:nvSpPr>
            <p:spPr bwMode="auto">
              <a:xfrm>
                <a:off x="0" y="818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6376" name="Rectangle 65"/>
              <p:cNvSpPr>
                <a:spLocks noChangeArrowheads="1"/>
              </p:cNvSpPr>
              <p:nvPr/>
            </p:nvSpPr>
            <p:spPr bwMode="auto">
              <a:xfrm>
                <a:off x="0" y="422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6377" name="Rectangle 66"/>
              <p:cNvSpPr>
                <a:spLocks noChangeArrowheads="1"/>
              </p:cNvSpPr>
              <p:nvPr/>
            </p:nvSpPr>
            <p:spPr bwMode="auto">
              <a:xfrm>
                <a:off x="0" y="211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6378" name="Rectangle 6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6379" name="Line 68"/>
              <p:cNvSpPr>
                <a:spLocks noChangeShapeType="1"/>
              </p:cNvSpPr>
              <p:nvPr/>
            </p:nvSpPr>
            <p:spPr bwMode="auto">
              <a:xfrm>
                <a:off x="0" y="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80" name="Line 69"/>
              <p:cNvSpPr>
                <a:spLocks noChangeShapeType="1"/>
              </p:cNvSpPr>
              <p:nvPr/>
            </p:nvSpPr>
            <p:spPr bwMode="auto">
              <a:xfrm>
                <a:off x="0" y="211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81" name="Line 70"/>
              <p:cNvSpPr>
                <a:spLocks noChangeShapeType="1"/>
              </p:cNvSpPr>
              <p:nvPr/>
            </p:nvSpPr>
            <p:spPr bwMode="auto">
              <a:xfrm>
                <a:off x="0" y="4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82" name="Line 71"/>
              <p:cNvSpPr>
                <a:spLocks noChangeShapeType="1"/>
              </p:cNvSpPr>
              <p:nvPr/>
            </p:nvSpPr>
            <p:spPr bwMode="auto">
              <a:xfrm>
                <a:off x="0" y="81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83" name="Line 72"/>
              <p:cNvSpPr>
                <a:spLocks noChangeShapeType="1"/>
              </p:cNvSpPr>
              <p:nvPr/>
            </p:nvSpPr>
            <p:spPr bwMode="auto">
              <a:xfrm>
                <a:off x="0" y="10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84" name="Line 73"/>
              <p:cNvSpPr>
                <a:spLocks noChangeShapeType="1"/>
              </p:cNvSpPr>
              <p:nvPr/>
            </p:nvSpPr>
            <p:spPr bwMode="auto">
              <a:xfrm>
                <a:off x="0" y="142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85" name="Line 74"/>
              <p:cNvSpPr>
                <a:spLocks noChangeShapeType="1"/>
              </p:cNvSpPr>
              <p:nvPr/>
            </p:nvSpPr>
            <p:spPr bwMode="auto">
              <a:xfrm>
                <a:off x="0" y="1636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86" name="Line 75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87" name="Line 76"/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88" name="Text Box 77"/>
              <p:cNvSpPr txBox="1">
                <a:spLocks noChangeArrowheads="1"/>
              </p:cNvSpPr>
              <p:nvPr/>
            </p:nvSpPr>
            <p:spPr bwMode="auto">
              <a:xfrm>
                <a:off x="105" y="480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89" name="Text Box 78"/>
              <p:cNvSpPr txBox="1">
                <a:spLocks noChangeArrowheads="1"/>
              </p:cNvSpPr>
              <p:nvPr/>
            </p:nvSpPr>
            <p:spPr bwMode="auto">
              <a:xfrm>
                <a:off x="119" y="1078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" name="Group 80"/>
          <p:cNvGrpSpPr/>
          <p:nvPr/>
        </p:nvGrpSpPr>
        <p:grpSpPr bwMode="auto">
          <a:xfrm>
            <a:off x="3027363" y="6332561"/>
            <a:ext cx="3273425" cy="454025"/>
            <a:chOff x="0" y="0"/>
            <a:chExt cx="2062" cy="286"/>
          </a:xfrm>
        </p:grpSpPr>
        <p:grpSp>
          <p:nvGrpSpPr>
            <p:cNvPr id="8" name="Group 81"/>
            <p:cNvGrpSpPr/>
            <p:nvPr/>
          </p:nvGrpSpPr>
          <p:grpSpPr bwMode="auto">
            <a:xfrm>
              <a:off x="0" y="0"/>
              <a:ext cx="2062" cy="286"/>
              <a:chOff x="0" y="0"/>
              <a:chExt cx="2062" cy="286"/>
            </a:xfrm>
          </p:grpSpPr>
          <p:sp>
            <p:nvSpPr>
              <p:cNvPr id="56361" name="Rectangle 82"/>
              <p:cNvSpPr>
                <a:spLocks noChangeArrowheads="1"/>
              </p:cNvSpPr>
              <p:nvPr/>
            </p:nvSpPr>
            <p:spPr bwMode="auto">
              <a:xfrm>
                <a:off x="1031" y="0"/>
                <a:ext cx="1031" cy="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62" name="Text Box 83"/>
              <p:cNvSpPr txBox="1">
                <a:spLocks noChangeArrowheads="1"/>
              </p:cNvSpPr>
              <p:nvPr/>
            </p:nvSpPr>
            <p:spPr bwMode="auto">
              <a:xfrm>
                <a:off x="1160" y="11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sz="2000" b="1">
                    <a:latin typeface="Times New Roman" panose="02020603050405020304" pitchFamily="18" charset="0"/>
                  </a:rPr>
                  <a:t>　</a:t>
                </a:r>
                <a:r>
                  <a:rPr lang="zh-CN" sz="2000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体号</a:t>
                </a:r>
                <a:endParaRPr 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63" name="Rectangle 8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1" cy="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64" name="Text Box 85"/>
              <p:cNvSpPr txBox="1">
                <a:spLocks noChangeArrowheads="1"/>
              </p:cNvSpPr>
              <p:nvPr/>
            </p:nvSpPr>
            <p:spPr bwMode="auto">
              <a:xfrm>
                <a:off x="282" y="11"/>
                <a:ext cx="11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6360" name="Text Box 86"/>
            <p:cNvSpPr txBox="1">
              <a:spLocks noChangeArrowheads="1"/>
            </p:cNvSpPr>
            <p:nvPr/>
          </p:nvSpPr>
          <p:spPr bwMode="auto">
            <a:xfrm>
              <a:off x="126" y="11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000" b="1">
                  <a:latin typeface="Times New Roman" panose="02020603050405020304" pitchFamily="18" charset="0"/>
                </a:rPr>
                <a:t>体内地址</a:t>
              </a:r>
              <a:endParaRPr 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87"/>
          <p:cNvGrpSpPr/>
          <p:nvPr/>
        </p:nvGrpSpPr>
        <p:grpSpPr bwMode="auto">
          <a:xfrm>
            <a:off x="323850" y="1839936"/>
            <a:ext cx="7389813" cy="919162"/>
            <a:chOff x="0" y="0"/>
            <a:chExt cx="4655" cy="579"/>
          </a:xfrm>
        </p:grpSpPr>
        <p:sp>
          <p:nvSpPr>
            <p:cNvPr id="56353" name="Text Box 88"/>
            <p:cNvSpPr txBox="1">
              <a:spLocks noChangeArrowheads="1"/>
            </p:cNvSpPr>
            <p:nvPr/>
          </p:nvSpPr>
          <p:spPr bwMode="auto">
            <a:xfrm>
              <a:off x="91" y="0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400" b="1">
                  <a:latin typeface="Times New Roman" panose="02020603050405020304" pitchFamily="18" charset="0"/>
                </a:rPr>
                <a:t>地址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grpSp>
          <p:nvGrpSpPr>
            <p:cNvPr id="10" name="Group 89"/>
            <p:cNvGrpSpPr/>
            <p:nvPr/>
          </p:nvGrpSpPr>
          <p:grpSpPr bwMode="auto">
            <a:xfrm>
              <a:off x="0" y="329"/>
              <a:ext cx="4655" cy="250"/>
              <a:chOff x="0" y="0"/>
              <a:chExt cx="4655" cy="250"/>
            </a:xfrm>
          </p:grpSpPr>
          <p:sp>
            <p:nvSpPr>
              <p:cNvPr id="56355" name="Text Box 9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6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zh-CN" sz="2000" b="1">
                    <a:latin typeface="Times New Roman" panose="02020603050405020304" pitchFamily="18" charset="0"/>
                  </a:rPr>
                  <a:t>0000 </a:t>
                </a:r>
                <a:r>
                  <a:rPr lang="zh-CN" altLang="zh-CN" sz="2000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00</a:t>
                </a:r>
                <a:endParaRPr lang="zh-CN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56" name="Text Box 91"/>
              <p:cNvSpPr txBox="1">
                <a:spLocks noChangeArrowheads="1"/>
              </p:cNvSpPr>
              <p:nvPr/>
            </p:nvSpPr>
            <p:spPr bwMode="auto">
              <a:xfrm>
                <a:off x="1377" y="0"/>
                <a:ext cx="66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zh-CN" sz="2000" b="1">
                    <a:latin typeface="Times New Roman" panose="02020603050405020304" pitchFamily="18" charset="0"/>
                  </a:rPr>
                  <a:t>0000 </a:t>
                </a:r>
                <a:r>
                  <a:rPr lang="zh-CN" altLang="zh-CN" sz="2000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01</a:t>
                </a:r>
                <a:endParaRPr lang="zh-CN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57" name="Text Box 92"/>
              <p:cNvSpPr txBox="1">
                <a:spLocks noChangeArrowheads="1"/>
              </p:cNvSpPr>
              <p:nvPr/>
            </p:nvSpPr>
            <p:spPr bwMode="auto">
              <a:xfrm>
                <a:off x="2692" y="0"/>
                <a:ext cx="66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zh-CN" sz="2000" b="1">
                    <a:latin typeface="Times New Roman" panose="02020603050405020304" pitchFamily="18" charset="0"/>
                  </a:rPr>
                  <a:t>0000 </a:t>
                </a:r>
                <a:r>
                  <a:rPr lang="zh-CN" altLang="zh-CN" sz="2000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10</a:t>
                </a:r>
                <a:endParaRPr lang="zh-CN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58" name="Text Box 93"/>
              <p:cNvSpPr txBox="1">
                <a:spLocks noChangeArrowheads="1"/>
              </p:cNvSpPr>
              <p:nvPr/>
            </p:nvSpPr>
            <p:spPr bwMode="auto">
              <a:xfrm>
                <a:off x="3991" y="0"/>
                <a:ext cx="66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zh-CN" sz="2000" b="1">
                    <a:latin typeface="Times New Roman" panose="02020603050405020304" pitchFamily="18" charset="0"/>
                  </a:rPr>
                  <a:t>0000 </a:t>
                </a:r>
                <a:r>
                  <a:rPr lang="zh-CN" altLang="zh-CN" sz="2000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11</a:t>
                </a:r>
                <a:endParaRPr lang="zh-CN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" name="Group 94"/>
          <p:cNvGrpSpPr/>
          <p:nvPr/>
        </p:nvGrpSpPr>
        <p:grpSpPr bwMode="auto">
          <a:xfrm>
            <a:off x="323850" y="2694011"/>
            <a:ext cx="7389813" cy="396875"/>
            <a:chOff x="0" y="0"/>
            <a:chExt cx="4655" cy="250"/>
          </a:xfrm>
        </p:grpSpPr>
        <p:sp>
          <p:nvSpPr>
            <p:cNvPr id="56349" name="Text Box 95"/>
            <p:cNvSpPr txBox="1">
              <a:spLocks noChangeArrowheads="1"/>
            </p:cNvSpPr>
            <p:nvPr/>
          </p:nvSpPr>
          <p:spPr bwMode="auto">
            <a:xfrm>
              <a:off x="0" y="0"/>
              <a:ext cx="66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0001 </a:t>
              </a:r>
              <a:r>
                <a:rPr lang="zh-CN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00</a:t>
              </a:r>
              <a:endParaRPr lang="zh-CN" altLang="zh-CN" sz="20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50" name="Text Box 96"/>
            <p:cNvSpPr txBox="1">
              <a:spLocks noChangeArrowheads="1"/>
            </p:cNvSpPr>
            <p:nvPr/>
          </p:nvSpPr>
          <p:spPr bwMode="auto">
            <a:xfrm>
              <a:off x="1377" y="0"/>
              <a:ext cx="66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0001 </a:t>
              </a:r>
              <a:r>
                <a:rPr lang="zh-CN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01</a:t>
              </a:r>
              <a:endParaRPr lang="zh-CN" altLang="zh-CN" sz="20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51" name="Text Box 97"/>
            <p:cNvSpPr txBox="1">
              <a:spLocks noChangeArrowheads="1"/>
            </p:cNvSpPr>
            <p:nvPr/>
          </p:nvSpPr>
          <p:spPr bwMode="auto">
            <a:xfrm>
              <a:off x="2692" y="0"/>
              <a:ext cx="66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0001 </a:t>
              </a:r>
              <a:r>
                <a:rPr lang="zh-CN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10</a:t>
              </a:r>
              <a:endParaRPr lang="zh-CN" altLang="zh-CN" sz="20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52" name="Text Box 98"/>
            <p:cNvSpPr txBox="1">
              <a:spLocks noChangeArrowheads="1"/>
            </p:cNvSpPr>
            <p:nvPr/>
          </p:nvSpPr>
          <p:spPr bwMode="auto">
            <a:xfrm>
              <a:off x="3991" y="0"/>
              <a:ext cx="66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0001 </a:t>
              </a:r>
              <a:r>
                <a:rPr lang="zh-CN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</a:t>
              </a:r>
              <a:endParaRPr lang="zh-CN" altLang="zh-CN" sz="20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99"/>
          <p:cNvGrpSpPr/>
          <p:nvPr/>
        </p:nvGrpSpPr>
        <p:grpSpPr bwMode="auto">
          <a:xfrm>
            <a:off x="250825" y="4708548"/>
            <a:ext cx="7462838" cy="396875"/>
            <a:chOff x="0" y="0"/>
            <a:chExt cx="4701" cy="250"/>
          </a:xfrm>
        </p:grpSpPr>
        <p:sp>
          <p:nvSpPr>
            <p:cNvPr id="56345" name="Text Box 100"/>
            <p:cNvSpPr txBox="1">
              <a:spLocks noChangeArrowheads="1"/>
            </p:cNvSpPr>
            <p:nvPr/>
          </p:nvSpPr>
          <p:spPr bwMode="auto">
            <a:xfrm>
              <a:off x="0" y="0"/>
              <a:ext cx="66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1111 </a:t>
              </a:r>
              <a:r>
                <a:rPr lang="zh-CN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00</a:t>
              </a:r>
              <a:endParaRPr lang="zh-CN" altLang="zh-CN" sz="20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46" name="Text Box 101"/>
            <p:cNvSpPr txBox="1">
              <a:spLocks noChangeArrowheads="1"/>
            </p:cNvSpPr>
            <p:nvPr/>
          </p:nvSpPr>
          <p:spPr bwMode="auto">
            <a:xfrm>
              <a:off x="1423" y="0"/>
              <a:ext cx="66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1111 </a:t>
              </a:r>
              <a:r>
                <a:rPr lang="zh-CN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01</a:t>
              </a:r>
              <a:endParaRPr lang="zh-CN" altLang="zh-CN" sz="20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47" name="Text Box 102"/>
            <p:cNvSpPr txBox="1">
              <a:spLocks noChangeArrowheads="1"/>
            </p:cNvSpPr>
            <p:nvPr/>
          </p:nvSpPr>
          <p:spPr bwMode="auto">
            <a:xfrm>
              <a:off x="2738" y="0"/>
              <a:ext cx="66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1111 </a:t>
              </a:r>
              <a:r>
                <a:rPr lang="zh-CN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10</a:t>
              </a:r>
              <a:endParaRPr lang="zh-CN" altLang="zh-CN" sz="20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48" name="Text Box 103"/>
            <p:cNvSpPr txBox="1">
              <a:spLocks noChangeArrowheads="1"/>
            </p:cNvSpPr>
            <p:nvPr/>
          </p:nvSpPr>
          <p:spPr bwMode="auto">
            <a:xfrm>
              <a:off x="4037" y="0"/>
              <a:ext cx="66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1111 </a:t>
              </a:r>
              <a:r>
                <a:rPr lang="zh-CN" altLang="zh-CN" sz="20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11</a:t>
              </a:r>
              <a:endParaRPr lang="zh-CN" altLang="zh-CN" sz="20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104"/>
          <p:cNvGrpSpPr/>
          <p:nvPr/>
        </p:nvGrpSpPr>
        <p:grpSpPr bwMode="auto">
          <a:xfrm>
            <a:off x="1042988" y="5162573"/>
            <a:ext cx="6408737" cy="447675"/>
            <a:chOff x="0" y="0"/>
            <a:chExt cx="4037" cy="282"/>
          </a:xfrm>
        </p:grpSpPr>
        <p:sp>
          <p:nvSpPr>
            <p:cNvPr id="56340" name="Line 105"/>
            <p:cNvSpPr>
              <a:spLocks noChangeShapeType="1"/>
            </p:cNvSpPr>
            <p:nvPr/>
          </p:nvSpPr>
          <p:spPr bwMode="auto">
            <a:xfrm>
              <a:off x="0" y="282"/>
              <a:ext cx="4037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1" name="Line 106"/>
            <p:cNvSpPr>
              <a:spLocks noChangeShapeType="1"/>
            </p:cNvSpPr>
            <p:nvPr/>
          </p:nvSpPr>
          <p:spPr bwMode="auto">
            <a:xfrm>
              <a:off x="12" y="10"/>
              <a:ext cx="0" cy="27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2" name="Line 107"/>
            <p:cNvSpPr>
              <a:spLocks noChangeShapeType="1"/>
            </p:cNvSpPr>
            <p:nvPr/>
          </p:nvSpPr>
          <p:spPr bwMode="auto">
            <a:xfrm>
              <a:off x="1418" y="0"/>
              <a:ext cx="0" cy="27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3" name="Line 108"/>
            <p:cNvSpPr>
              <a:spLocks noChangeShapeType="1"/>
            </p:cNvSpPr>
            <p:nvPr/>
          </p:nvSpPr>
          <p:spPr bwMode="auto">
            <a:xfrm>
              <a:off x="2733" y="10"/>
              <a:ext cx="0" cy="27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4" name="Line 109"/>
            <p:cNvSpPr>
              <a:spLocks noChangeShapeType="1"/>
            </p:cNvSpPr>
            <p:nvPr/>
          </p:nvSpPr>
          <p:spPr bwMode="auto">
            <a:xfrm>
              <a:off x="4015" y="10"/>
              <a:ext cx="0" cy="27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7454" name="Line 110"/>
          <p:cNvSpPr>
            <a:spLocks noChangeShapeType="1"/>
          </p:cNvSpPr>
          <p:nvPr/>
        </p:nvSpPr>
        <p:spPr bwMode="auto">
          <a:xfrm>
            <a:off x="5459413" y="5610248"/>
            <a:ext cx="0" cy="719138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" name="Group 111"/>
          <p:cNvGrpSpPr/>
          <p:nvPr/>
        </p:nvGrpSpPr>
        <p:grpSpPr bwMode="auto">
          <a:xfrm>
            <a:off x="611188" y="5178448"/>
            <a:ext cx="6424612" cy="719138"/>
            <a:chOff x="0" y="0"/>
            <a:chExt cx="4047" cy="453"/>
          </a:xfrm>
        </p:grpSpPr>
        <p:sp>
          <p:nvSpPr>
            <p:cNvPr id="56335" name="Line 112"/>
            <p:cNvSpPr>
              <a:spLocks noChangeShapeType="1"/>
            </p:cNvSpPr>
            <p:nvPr/>
          </p:nvSpPr>
          <p:spPr bwMode="auto">
            <a:xfrm>
              <a:off x="0" y="453"/>
              <a:ext cx="404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6" name="Line 113"/>
            <p:cNvSpPr>
              <a:spLocks noChangeShapeType="1"/>
            </p:cNvSpPr>
            <p:nvPr/>
          </p:nvSpPr>
          <p:spPr bwMode="auto">
            <a:xfrm>
              <a:off x="15" y="0"/>
              <a:ext cx="0" cy="4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7" name="Line 114"/>
            <p:cNvSpPr>
              <a:spLocks noChangeShapeType="1"/>
            </p:cNvSpPr>
            <p:nvPr/>
          </p:nvSpPr>
          <p:spPr bwMode="auto">
            <a:xfrm>
              <a:off x="1421" y="0"/>
              <a:ext cx="0" cy="4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8" name="Line 115"/>
            <p:cNvSpPr>
              <a:spLocks noChangeShapeType="1"/>
            </p:cNvSpPr>
            <p:nvPr/>
          </p:nvSpPr>
          <p:spPr bwMode="auto">
            <a:xfrm>
              <a:off x="2736" y="0"/>
              <a:ext cx="0" cy="4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9" name="Line 116"/>
            <p:cNvSpPr>
              <a:spLocks noChangeShapeType="1"/>
            </p:cNvSpPr>
            <p:nvPr/>
          </p:nvSpPr>
          <p:spPr bwMode="auto">
            <a:xfrm>
              <a:off x="4030" y="0"/>
              <a:ext cx="0" cy="4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7461" name="Line 117"/>
          <p:cNvSpPr>
            <a:spLocks noChangeShapeType="1"/>
          </p:cNvSpPr>
          <p:nvPr/>
        </p:nvSpPr>
        <p:spPr bwMode="auto">
          <a:xfrm>
            <a:off x="3851275" y="5897586"/>
            <a:ext cx="0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2" name="Text Box 118"/>
          <p:cNvSpPr txBox="1">
            <a:spLocks noChangeArrowheads="1"/>
          </p:cNvSpPr>
          <p:nvPr/>
        </p:nvSpPr>
        <p:spPr bwMode="auto">
          <a:xfrm>
            <a:off x="393700" y="831873"/>
            <a:ext cx="59055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zh-CN" sz="3200" b="1">
                <a:latin typeface="Times New Roman" panose="02020603050405020304" pitchFamily="18" charset="0"/>
              </a:rPr>
              <a:t>(2) </a:t>
            </a:r>
            <a:r>
              <a:rPr lang="zh-CN" sz="3200" b="1">
                <a:latin typeface="Times New Roman" panose="02020603050405020304" pitchFamily="18" charset="0"/>
              </a:rPr>
              <a:t>低位交叉</a:t>
            </a:r>
            <a:endParaRPr lang="zh-CN" sz="3200" b="1">
              <a:latin typeface="Times New Roman" panose="02020603050405020304" pitchFamily="18" charset="0"/>
            </a:endParaRPr>
          </a:p>
        </p:txBody>
      </p:sp>
      <p:sp>
        <p:nvSpPr>
          <p:cNvPr id="57463" name="Text Box 119"/>
          <p:cNvSpPr txBox="1">
            <a:spLocks noChangeArrowheads="1"/>
          </p:cNvSpPr>
          <p:nvPr/>
        </p:nvSpPr>
        <p:spPr bwMode="auto">
          <a:xfrm>
            <a:off x="3071802" y="785794"/>
            <a:ext cx="3786214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sz="3200" b="1" dirty="0">
                <a:latin typeface="Times New Roman" panose="02020603050405020304" pitchFamily="18" charset="0"/>
              </a:rPr>
              <a:t>各个体轮流编址</a:t>
            </a:r>
            <a:endParaRPr 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143504" y="71414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3.5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并行存储器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5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54" grpId="0" animBg="1"/>
      <p:bldP spid="57461" grpId="0" animBg="1"/>
      <p:bldP spid="5746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34" y="642918"/>
            <a:ext cx="29738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2.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存储器的分级</a:t>
            </a:r>
            <a:endParaRPr lang="zh-CN" altLang="en-US" sz="3200" b="1" dirty="0" smtClean="0">
              <a:solidFill>
                <a:srgbClr val="151B93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001000" y="2693988"/>
            <a:ext cx="4905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2400" b="1">
                <a:latin typeface="Times New Roman" panose="02020603050405020304" pitchFamily="18" charset="0"/>
              </a:rPr>
              <a:t>高</a:t>
            </a:r>
            <a:endParaRPr 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6" name="Group 3"/>
          <p:cNvGrpSpPr/>
          <p:nvPr/>
        </p:nvGrpSpPr>
        <p:grpSpPr bwMode="auto">
          <a:xfrm>
            <a:off x="8001000" y="3346450"/>
            <a:ext cx="490538" cy="2566988"/>
            <a:chOff x="0" y="0"/>
            <a:chExt cx="309" cy="161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0" y="1329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400" b="1">
                  <a:latin typeface="Times New Roman" panose="02020603050405020304" pitchFamily="18" charset="0"/>
                </a:rPr>
                <a:t>低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80" y="0"/>
              <a:ext cx="0" cy="1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945313" y="2693988"/>
            <a:ext cx="4905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2400" b="1">
                <a:latin typeface="Times New Roman" panose="02020603050405020304" pitchFamily="18" charset="0"/>
              </a:rPr>
              <a:t>小</a:t>
            </a:r>
            <a:endParaRPr 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10" name="Group 8"/>
          <p:cNvGrpSpPr/>
          <p:nvPr/>
        </p:nvGrpSpPr>
        <p:grpSpPr bwMode="auto">
          <a:xfrm>
            <a:off x="6945313" y="3346450"/>
            <a:ext cx="490537" cy="2566988"/>
            <a:chOff x="0" y="0"/>
            <a:chExt cx="309" cy="1617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0" y="1329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Times New Roman" panose="02020603050405020304" pitchFamily="18" charset="0"/>
                </a:rPr>
                <a:t>大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73" y="0"/>
              <a:ext cx="0" cy="1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889625" y="2693988"/>
            <a:ext cx="4905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latin typeface="Times New Roman" panose="02020603050405020304" pitchFamily="18" charset="0"/>
              </a:rPr>
              <a:t>快</a:t>
            </a:r>
            <a:endParaRPr 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14" name="Group 12"/>
          <p:cNvGrpSpPr/>
          <p:nvPr/>
        </p:nvGrpSpPr>
        <p:grpSpPr bwMode="auto">
          <a:xfrm>
            <a:off x="5889625" y="3346450"/>
            <a:ext cx="490538" cy="2566988"/>
            <a:chOff x="0" y="0"/>
            <a:chExt cx="309" cy="1617"/>
          </a:xfrm>
        </p:grpSpPr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0" y="1329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400" b="1">
                  <a:latin typeface="Times New Roman" panose="02020603050405020304" pitchFamily="18" charset="0"/>
                </a:rPr>
                <a:t>慢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42" y="0"/>
              <a:ext cx="0" cy="1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15"/>
          <p:cNvGrpSpPr/>
          <p:nvPr/>
        </p:nvGrpSpPr>
        <p:grpSpPr bwMode="auto">
          <a:xfrm>
            <a:off x="4235450" y="4543425"/>
            <a:ext cx="1284288" cy="1287463"/>
            <a:chOff x="0" y="0"/>
            <a:chExt cx="809" cy="811"/>
          </a:xfrm>
        </p:grpSpPr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58" y="201"/>
              <a:ext cx="346" cy="48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>
              <a:spAutoFit/>
            </a:bodyPr>
            <a:lstStyle/>
            <a:p>
              <a:r>
                <a:rPr lang="zh-CN" sz="2400" b="1">
                  <a:latin typeface="Times New Roman" panose="02020603050405020304" pitchFamily="18" charset="0"/>
                </a:rPr>
                <a:t>辅存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rot="10800000">
              <a:off x="512" y="0"/>
              <a:ext cx="0" cy="20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512" y="621"/>
              <a:ext cx="0" cy="17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0" y="810"/>
              <a:ext cx="809" cy="1"/>
            </a:xfrm>
            <a:custGeom>
              <a:avLst/>
              <a:gdLst>
                <a:gd name="T0" fmla="*/ 0 w 809"/>
                <a:gd name="T1" fmla="*/ 0 h 1"/>
                <a:gd name="T2" fmla="*/ 809 w 809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09" h="1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" name="Group 20"/>
          <p:cNvGrpSpPr/>
          <p:nvPr/>
        </p:nvGrpSpPr>
        <p:grpSpPr bwMode="auto">
          <a:xfrm>
            <a:off x="490538" y="2519363"/>
            <a:ext cx="3810000" cy="3330575"/>
            <a:chOff x="0" y="0"/>
            <a:chExt cx="2400" cy="2098"/>
          </a:xfrm>
        </p:grpSpPr>
        <p:sp>
          <p:nvSpPr>
            <p:cNvPr id="23" name="Freeform 21"/>
            <p:cNvSpPr/>
            <p:nvPr/>
          </p:nvSpPr>
          <p:spPr bwMode="auto">
            <a:xfrm>
              <a:off x="309" y="1554"/>
              <a:ext cx="1785" cy="1"/>
            </a:xfrm>
            <a:custGeom>
              <a:avLst/>
              <a:gdLst>
                <a:gd name="T0" fmla="*/ 0 w 1785"/>
                <a:gd name="T1" fmla="*/ 0 h 1"/>
                <a:gd name="T2" fmla="*/ 1785 w 1785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85" h="1">
                  <a:moveTo>
                    <a:pt x="0" y="0"/>
                  </a:moveTo>
                  <a:lnTo>
                    <a:pt x="1785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468" y="1284"/>
              <a:ext cx="1464" cy="1"/>
            </a:xfrm>
            <a:custGeom>
              <a:avLst/>
              <a:gdLst>
                <a:gd name="T0" fmla="*/ 0 w 1464"/>
                <a:gd name="T1" fmla="*/ 0 h 1"/>
                <a:gd name="T2" fmla="*/ 1464 w 1464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64" h="1">
                  <a:moveTo>
                    <a:pt x="0" y="0"/>
                  </a:moveTo>
                  <a:lnTo>
                    <a:pt x="1464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756" y="765"/>
              <a:ext cx="876" cy="3"/>
            </a:xfrm>
            <a:custGeom>
              <a:avLst/>
              <a:gdLst>
                <a:gd name="T0" fmla="*/ 0 w 876"/>
                <a:gd name="T1" fmla="*/ 0 h 3"/>
                <a:gd name="T2" fmla="*/ 876 w 876"/>
                <a:gd name="T3" fmla="*/ 3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76" h="3">
                  <a:moveTo>
                    <a:pt x="0" y="0"/>
                  </a:moveTo>
                  <a:lnTo>
                    <a:pt x="876" y="3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839" y="494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400" b="1">
                  <a:latin typeface="Times New Roman" panose="02020603050405020304" pitchFamily="18" charset="0"/>
                </a:rPr>
                <a:t>寄存器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935" y="746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400" b="1">
                  <a:latin typeface="Times New Roman" panose="02020603050405020304" pitchFamily="18" charset="0"/>
                </a:rPr>
                <a:t>缓存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935" y="1006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400" b="1">
                  <a:latin typeface="Times New Roman" panose="02020603050405020304" pitchFamily="18" charset="0"/>
                </a:rPr>
                <a:t>主存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935" y="1274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400" b="1">
                  <a:latin typeface="Times New Roman" panose="02020603050405020304" pitchFamily="18" charset="0"/>
                </a:rPr>
                <a:t>磁盘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935" y="1554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400" b="1">
                  <a:latin typeface="Times New Roman" panose="02020603050405020304" pitchFamily="18" charset="0"/>
                </a:rPr>
                <a:t>光盘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935" y="1810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400" b="1">
                  <a:latin typeface="Times New Roman" panose="02020603050405020304" pitchFamily="18" charset="0"/>
                </a:rPr>
                <a:t>磁带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0" y="2085"/>
              <a:ext cx="2397" cy="1"/>
            </a:xfrm>
            <a:custGeom>
              <a:avLst/>
              <a:gdLst>
                <a:gd name="T0" fmla="*/ 0 w 2397"/>
                <a:gd name="T1" fmla="*/ 0 h 1"/>
                <a:gd name="T2" fmla="*/ 2397 w 2397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97" h="1">
                  <a:moveTo>
                    <a:pt x="0" y="0"/>
                  </a:moveTo>
                  <a:lnTo>
                    <a:pt x="2397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1203" y="12"/>
              <a:ext cx="1197" cy="2073"/>
            </a:xfrm>
            <a:custGeom>
              <a:avLst/>
              <a:gdLst>
                <a:gd name="T0" fmla="*/ 0 w 1197"/>
                <a:gd name="T1" fmla="*/ 0 h 2073"/>
                <a:gd name="T2" fmla="*/ 1197 w 1197"/>
                <a:gd name="T3" fmla="*/ 2073 h 207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97" h="2073">
                  <a:moveTo>
                    <a:pt x="0" y="0"/>
                  </a:moveTo>
                  <a:lnTo>
                    <a:pt x="1197" y="2073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147" y="1830"/>
              <a:ext cx="2103" cy="3"/>
            </a:xfrm>
            <a:custGeom>
              <a:avLst/>
              <a:gdLst>
                <a:gd name="T0" fmla="*/ 0 w 2103"/>
                <a:gd name="T1" fmla="*/ 0 h 3"/>
                <a:gd name="T2" fmla="*/ 2103 w 2103"/>
                <a:gd name="T3" fmla="*/ 3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03" h="3">
                  <a:moveTo>
                    <a:pt x="0" y="0"/>
                  </a:moveTo>
                  <a:lnTo>
                    <a:pt x="2103" y="3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603" y="1038"/>
              <a:ext cx="1191" cy="1"/>
            </a:xfrm>
            <a:custGeom>
              <a:avLst/>
              <a:gdLst>
                <a:gd name="T0" fmla="*/ 0 w 1191"/>
                <a:gd name="T1" fmla="*/ 0 h 1"/>
                <a:gd name="T2" fmla="*/ 1191 w 119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91" h="1">
                  <a:moveTo>
                    <a:pt x="0" y="0"/>
                  </a:moveTo>
                  <a:lnTo>
                    <a:pt x="1191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935" y="1554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400" b="1">
                  <a:latin typeface="Times New Roman" panose="02020603050405020304" pitchFamily="18" charset="0"/>
                </a:rPr>
                <a:t>光盘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935" y="1810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400" b="1">
                  <a:latin typeface="Times New Roman" panose="02020603050405020304" pitchFamily="18" charset="0"/>
                </a:rPr>
                <a:t>磁带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0" y="0"/>
              <a:ext cx="1203" cy="2085"/>
            </a:xfrm>
            <a:custGeom>
              <a:avLst/>
              <a:gdLst>
                <a:gd name="T0" fmla="*/ 1203 w 1203"/>
                <a:gd name="T1" fmla="*/ 0 h 2085"/>
                <a:gd name="T2" fmla="*/ 0 w 1203"/>
                <a:gd name="T3" fmla="*/ 2085 h 208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03" h="2085">
                  <a:moveTo>
                    <a:pt x="1203" y="0"/>
                  </a:moveTo>
                  <a:lnTo>
                    <a:pt x="0" y="2085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" name="Group 37"/>
          <p:cNvGrpSpPr/>
          <p:nvPr/>
        </p:nvGrpSpPr>
        <p:grpSpPr bwMode="auto">
          <a:xfrm>
            <a:off x="5654675" y="1981200"/>
            <a:ext cx="3214688" cy="530225"/>
            <a:chOff x="0" y="0"/>
            <a:chExt cx="2025" cy="334"/>
          </a:xfrm>
        </p:grpSpPr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0" y="46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4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速度</a:t>
              </a:r>
              <a:endParaRPr lang="zh-CN" sz="24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644" y="46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4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容量</a:t>
              </a:r>
              <a:endParaRPr lang="zh-CN" sz="24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1234" y="46"/>
              <a:ext cx="79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4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价格  位</a:t>
              </a:r>
              <a:endParaRPr lang="zh-CN" sz="24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1637" y="0"/>
              <a:ext cx="11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endParaRPr lang="zh-CN" altLang="zh-CN" sz="28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919163" y="1409700"/>
            <a:ext cx="5230919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sz="3200" b="1" dirty="0" smtClean="0">
                <a:latin typeface="Times New Roman" panose="02020603050405020304" pitchFamily="18" charset="0"/>
              </a:rPr>
              <a:t> </a:t>
            </a:r>
            <a:r>
              <a:rPr lang="zh-CN" sz="3200" b="1" dirty="0">
                <a:latin typeface="Times New Roman" panose="02020603050405020304" pitchFamily="18" charset="0"/>
              </a:rPr>
              <a:t>存储器三个主要特性的关系</a:t>
            </a:r>
            <a:endParaRPr lang="zh-CN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 bwMode="auto">
          <a:xfrm>
            <a:off x="2413000" y="2527300"/>
            <a:ext cx="1468438" cy="1208088"/>
            <a:chOff x="0" y="0"/>
            <a:chExt cx="925" cy="761"/>
          </a:xfrm>
        </p:grpSpPr>
        <p:sp>
          <p:nvSpPr>
            <p:cNvPr id="46" name="Freeform 45"/>
            <p:cNvSpPr/>
            <p:nvPr/>
          </p:nvSpPr>
          <p:spPr bwMode="auto">
            <a:xfrm>
              <a:off x="424" y="760"/>
              <a:ext cx="468" cy="1"/>
            </a:xfrm>
            <a:custGeom>
              <a:avLst/>
              <a:gdLst>
                <a:gd name="T0" fmla="*/ 0 w 468"/>
                <a:gd name="T1" fmla="*/ 0 h 1"/>
                <a:gd name="T2" fmla="*/ 468 w 468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8" h="1">
                  <a:moveTo>
                    <a:pt x="0" y="0"/>
                  </a:moveTo>
                  <a:lnTo>
                    <a:pt x="468" y="1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652" y="0"/>
              <a:ext cx="1" cy="217"/>
            </a:xfrm>
            <a:custGeom>
              <a:avLst/>
              <a:gdLst>
                <a:gd name="T0" fmla="*/ 0 w 1"/>
                <a:gd name="T1" fmla="*/ 217 h 217"/>
                <a:gd name="T2" fmla="*/ 0 w 1"/>
                <a:gd name="T3" fmla="*/ 0 h 2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17">
                  <a:moveTo>
                    <a:pt x="0" y="217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tailEnd type="stealth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664" y="550"/>
              <a:ext cx="1" cy="201"/>
            </a:xfrm>
            <a:custGeom>
              <a:avLst/>
              <a:gdLst>
                <a:gd name="T0" fmla="*/ 0 w 1"/>
                <a:gd name="T1" fmla="*/ 0 h 201"/>
                <a:gd name="T2" fmla="*/ 1 w 1"/>
                <a:gd name="T3" fmla="*/ 201 h 20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01">
                  <a:moveTo>
                    <a:pt x="0" y="0"/>
                  </a:moveTo>
                  <a:lnTo>
                    <a:pt x="1" y="201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tailEnd type="stealth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414" y="234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CPU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0" y="1"/>
              <a:ext cx="87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1" name="Group 50"/>
          <p:cNvGrpSpPr/>
          <p:nvPr/>
        </p:nvGrpSpPr>
        <p:grpSpPr bwMode="auto">
          <a:xfrm>
            <a:off x="3284538" y="2509838"/>
            <a:ext cx="1416050" cy="1662112"/>
            <a:chOff x="0" y="0"/>
            <a:chExt cx="892" cy="1047"/>
          </a:xfrm>
        </p:grpSpPr>
        <p:sp>
          <p:nvSpPr>
            <p:cNvPr id="52" name="Freeform 51"/>
            <p:cNvSpPr/>
            <p:nvPr/>
          </p:nvSpPr>
          <p:spPr bwMode="auto">
            <a:xfrm>
              <a:off x="0" y="1046"/>
              <a:ext cx="882" cy="1"/>
            </a:xfrm>
            <a:custGeom>
              <a:avLst/>
              <a:gdLst>
                <a:gd name="T0" fmla="*/ 0 w 882"/>
                <a:gd name="T1" fmla="*/ 1 h 1"/>
                <a:gd name="T2" fmla="*/ 882 w 88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82" h="1">
                  <a:moveTo>
                    <a:pt x="0" y="1"/>
                  </a:moveTo>
                  <a:lnTo>
                    <a:pt x="882" y="0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 rot="10800000">
              <a:off x="595" y="0"/>
              <a:ext cx="0" cy="3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607" y="740"/>
              <a:ext cx="0" cy="3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>
              <a:off x="381" y="401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CPU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21" y="12"/>
              <a:ext cx="53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" name="Group 56"/>
          <p:cNvGrpSpPr/>
          <p:nvPr/>
        </p:nvGrpSpPr>
        <p:grpSpPr bwMode="auto">
          <a:xfrm>
            <a:off x="3573463" y="2514600"/>
            <a:ext cx="1960562" cy="2044700"/>
            <a:chOff x="0" y="0"/>
            <a:chExt cx="1235" cy="1288"/>
          </a:xfrm>
        </p:grpSpPr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775" y="427"/>
              <a:ext cx="346" cy="44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zh-CN" sz="2400" b="1">
                  <a:latin typeface="Times New Roman" panose="02020603050405020304" pitchFamily="18" charset="0"/>
                </a:rPr>
                <a:t>主机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>
              <a:off x="0" y="1288"/>
              <a:ext cx="1235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 rot="10800000">
              <a:off x="929" y="0"/>
              <a:ext cx="0" cy="3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929" y="982"/>
              <a:ext cx="0" cy="3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666" y="9"/>
              <a:ext cx="53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4857752" y="71414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存储器分类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9" grpId="0" autoUpdateAnimBg="0"/>
      <p:bldP spid="13" grpId="0" autoUpdateAnimBg="0"/>
      <p:bldP spid="4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533400" y="1455761"/>
            <a:ext cx="7543800" cy="5330825"/>
            <a:chOff x="0" y="0"/>
            <a:chExt cx="4752" cy="3358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624" y="0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M</a:t>
              </a:r>
              <a:r>
                <a:rPr lang="zh-CN" altLang="zh-CN" sz="2400" b="1" baseline="-20000">
                  <a:latin typeface="Times New Roman" panose="02020603050405020304" pitchFamily="18" charset="0"/>
                </a:rPr>
                <a:t>0</a:t>
              </a:r>
              <a:endParaRPr lang="zh-CN" altLang="zh-CN" sz="2400" b="1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48" y="0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400" b="1">
                  <a:latin typeface="Times New Roman" panose="02020603050405020304" pitchFamily="18" charset="0"/>
                </a:rPr>
                <a:t>地址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88" y="27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0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88" y="51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4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grpSp>
          <p:nvGrpSpPr>
            <p:cNvPr id="8" name="Group 8"/>
            <p:cNvGrpSpPr/>
            <p:nvPr/>
          </p:nvGrpSpPr>
          <p:grpSpPr bwMode="auto">
            <a:xfrm>
              <a:off x="528" y="288"/>
              <a:ext cx="567" cy="1636"/>
              <a:chOff x="0" y="0"/>
              <a:chExt cx="567" cy="1636"/>
            </a:xfrm>
          </p:grpSpPr>
          <p:sp>
            <p:nvSpPr>
              <p:cNvPr id="95" name="Rectangle 9"/>
              <p:cNvSpPr>
                <a:spLocks noChangeArrowheads="1"/>
              </p:cNvSpPr>
              <p:nvPr/>
            </p:nvSpPr>
            <p:spPr bwMode="auto">
              <a:xfrm>
                <a:off x="0" y="142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96" name="Rectangle 10"/>
              <p:cNvSpPr>
                <a:spLocks noChangeArrowheads="1"/>
              </p:cNvSpPr>
              <p:nvPr/>
            </p:nvSpPr>
            <p:spPr bwMode="auto">
              <a:xfrm>
                <a:off x="0" y="1029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97" name="Rectangle 11"/>
              <p:cNvSpPr>
                <a:spLocks noChangeArrowheads="1"/>
              </p:cNvSpPr>
              <p:nvPr/>
            </p:nvSpPr>
            <p:spPr bwMode="auto">
              <a:xfrm>
                <a:off x="0" y="818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98" name="Rectangle 12"/>
              <p:cNvSpPr>
                <a:spLocks noChangeArrowheads="1"/>
              </p:cNvSpPr>
              <p:nvPr/>
            </p:nvSpPr>
            <p:spPr bwMode="auto">
              <a:xfrm>
                <a:off x="0" y="422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99" name="Rectangle 13"/>
              <p:cNvSpPr>
                <a:spLocks noChangeArrowheads="1"/>
              </p:cNvSpPr>
              <p:nvPr/>
            </p:nvSpPr>
            <p:spPr bwMode="auto">
              <a:xfrm>
                <a:off x="0" y="211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100" name="Rectangle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101" name="Line 15"/>
              <p:cNvSpPr>
                <a:spLocks noChangeShapeType="1"/>
              </p:cNvSpPr>
              <p:nvPr/>
            </p:nvSpPr>
            <p:spPr bwMode="auto">
              <a:xfrm>
                <a:off x="0" y="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" name="Line 16"/>
              <p:cNvSpPr>
                <a:spLocks noChangeShapeType="1"/>
              </p:cNvSpPr>
              <p:nvPr/>
            </p:nvSpPr>
            <p:spPr bwMode="auto">
              <a:xfrm>
                <a:off x="0" y="211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" name="Line 17"/>
              <p:cNvSpPr>
                <a:spLocks noChangeShapeType="1"/>
              </p:cNvSpPr>
              <p:nvPr/>
            </p:nvSpPr>
            <p:spPr bwMode="auto">
              <a:xfrm>
                <a:off x="0" y="4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4" name="Line 18"/>
              <p:cNvSpPr>
                <a:spLocks noChangeShapeType="1"/>
              </p:cNvSpPr>
              <p:nvPr/>
            </p:nvSpPr>
            <p:spPr bwMode="auto">
              <a:xfrm>
                <a:off x="0" y="81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5" name="Line 19"/>
              <p:cNvSpPr>
                <a:spLocks noChangeShapeType="1"/>
              </p:cNvSpPr>
              <p:nvPr/>
            </p:nvSpPr>
            <p:spPr bwMode="auto">
              <a:xfrm>
                <a:off x="0" y="10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6" name="Line 20"/>
              <p:cNvSpPr>
                <a:spLocks noChangeShapeType="1"/>
              </p:cNvSpPr>
              <p:nvPr/>
            </p:nvSpPr>
            <p:spPr bwMode="auto">
              <a:xfrm>
                <a:off x="0" y="142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7" name="Line 21"/>
              <p:cNvSpPr>
                <a:spLocks noChangeShapeType="1"/>
              </p:cNvSpPr>
              <p:nvPr/>
            </p:nvSpPr>
            <p:spPr bwMode="auto">
              <a:xfrm>
                <a:off x="0" y="1636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8" name="Line 22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9" name="Line 23"/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0" name="Text Box 24"/>
              <p:cNvSpPr txBox="1">
                <a:spLocks noChangeArrowheads="1"/>
              </p:cNvSpPr>
              <p:nvPr/>
            </p:nvSpPr>
            <p:spPr bwMode="auto">
              <a:xfrm>
                <a:off x="144" y="480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1" name="Text Box 25"/>
              <p:cNvSpPr txBox="1">
                <a:spLocks noChangeArrowheads="1"/>
              </p:cNvSpPr>
              <p:nvPr/>
            </p:nvSpPr>
            <p:spPr bwMode="auto">
              <a:xfrm>
                <a:off x="144" y="1078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" name="Text Box 26"/>
            <p:cNvSpPr txBox="1">
              <a:spLocks noChangeArrowheads="1"/>
            </p:cNvSpPr>
            <p:nvPr/>
          </p:nvSpPr>
          <p:spPr bwMode="auto">
            <a:xfrm>
              <a:off x="36" y="168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4</a:t>
              </a:r>
              <a:r>
                <a:rPr lang="zh-CN" altLang="zh-CN" sz="2400" b="1" i="1">
                  <a:latin typeface="Times New Roman" panose="02020603050405020304" pitchFamily="18" charset="0"/>
                </a:rPr>
                <a:t>n</a:t>
              </a:r>
              <a:r>
                <a:rPr lang="zh-CN" b="1">
                  <a:latin typeface="Times New Roman" panose="02020603050405020304" pitchFamily="18" charset="0"/>
                </a:rPr>
                <a:t>－</a:t>
              </a:r>
              <a:r>
                <a:rPr lang="zh-CN" altLang="zh-CN" sz="2000" b="1">
                  <a:latin typeface="Times New Roman" panose="02020603050405020304" pitchFamily="18" charset="0"/>
                </a:rPr>
                <a:t>4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27"/>
            <p:cNvSpPr txBox="1">
              <a:spLocks noChangeArrowheads="1"/>
            </p:cNvSpPr>
            <p:nvPr/>
          </p:nvSpPr>
          <p:spPr bwMode="auto">
            <a:xfrm>
              <a:off x="1785" y="0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M</a:t>
              </a:r>
              <a:r>
                <a:rPr lang="zh-CN" altLang="zh-CN" sz="2400" b="1" baseline="-20000">
                  <a:latin typeface="Times New Roman" panose="02020603050405020304" pitchFamily="18" charset="0"/>
                </a:rPr>
                <a:t>1</a:t>
              </a:r>
              <a:endParaRPr lang="zh-CN" altLang="zh-CN" sz="2400" b="1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1488" y="27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1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29"/>
            <p:cNvSpPr txBox="1">
              <a:spLocks noChangeArrowheads="1"/>
            </p:cNvSpPr>
            <p:nvPr/>
          </p:nvSpPr>
          <p:spPr bwMode="auto">
            <a:xfrm>
              <a:off x="1488" y="4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5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grpSp>
          <p:nvGrpSpPr>
            <p:cNvPr id="13" name="Group 30"/>
            <p:cNvGrpSpPr/>
            <p:nvPr/>
          </p:nvGrpSpPr>
          <p:grpSpPr bwMode="auto">
            <a:xfrm>
              <a:off x="1711" y="288"/>
              <a:ext cx="567" cy="1636"/>
              <a:chOff x="0" y="0"/>
              <a:chExt cx="567" cy="1636"/>
            </a:xfrm>
          </p:grpSpPr>
          <p:sp>
            <p:nvSpPr>
              <p:cNvPr id="78" name="Rectangle 31"/>
              <p:cNvSpPr>
                <a:spLocks noChangeArrowheads="1"/>
              </p:cNvSpPr>
              <p:nvPr/>
            </p:nvSpPr>
            <p:spPr bwMode="auto">
              <a:xfrm>
                <a:off x="0" y="142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79" name="Rectangle 32"/>
              <p:cNvSpPr>
                <a:spLocks noChangeArrowheads="1"/>
              </p:cNvSpPr>
              <p:nvPr/>
            </p:nvSpPr>
            <p:spPr bwMode="auto">
              <a:xfrm>
                <a:off x="0" y="1029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80" name="Rectangle 33"/>
              <p:cNvSpPr>
                <a:spLocks noChangeArrowheads="1"/>
              </p:cNvSpPr>
              <p:nvPr/>
            </p:nvSpPr>
            <p:spPr bwMode="auto">
              <a:xfrm>
                <a:off x="0" y="818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81" name="Rectangle 34"/>
              <p:cNvSpPr>
                <a:spLocks noChangeArrowheads="1"/>
              </p:cNvSpPr>
              <p:nvPr/>
            </p:nvSpPr>
            <p:spPr bwMode="auto">
              <a:xfrm>
                <a:off x="0" y="422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82" name="Rectangle 35"/>
              <p:cNvSpPr>
                <a:spLocks noChangeArrowheads="1"/>
              </p:cNvSpPr>
              <p:nvPr/>
            </p:nvSpPr>
            <p:spPr bwMode="auto">
              <a:xfrm>
                <a:off x="0" y="211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83" name="Rectangle 3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84" name="Line 37"/>
              <p:cNvSpPr>
                <a:spLocks noChangeShapeType="1"/>
              </p:cNvSpPr>
              <p:nvPr/>
            </p:nvSpPr>
            <p:spPr bwMode="auto">
              <a:xfrm>
                <a:off x="0" y="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" name="Line 38"/>
              <p:cNvSpPr>
                <a:spLocks noChangeShapeType="1"/>
              </p:cNvSpPr>
              <p:nvPr/>
            </p:nvSpPr>
            <p:spPr bwMode="auto">
              <a:xfrm>
                <a:off x="0" y="211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6" name="Line 39"/>
              <p:cNvSpPr>
                <a:spLocks noChangeShapeType="1"/>
              </p:cNvSpPr>
              <p:nvPr/>
            </p:nvSpPr>
            <p:spPr bwMode="auto">
              <a:xfrm>
                <a:off x="0" y="4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" name="Line 40"/>
              <p:cNvSpPr>
                <a:spLocks noChangeShapeType="1"/>
              </p:cNvSpPr>
              <p:nvPr/>
            </p:nvSpPr>
            <p:spPr bwMode="auto">
              <a:xfrm>
                <a:off x="0" y="81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8" name="Line 41"/>
              <p:cNvSpPr>
                <a:spLocks noChangeShapeType="1"/>
              </p:cNvSpPr>
              <p:nvPr/>
            </p:nvSpPr>
            <p:spPr bwMode="auto">
              <a:xfrm>
                <a:off x="0" y="10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" name="Line 42"/>
              <p:cNvSpPr>
                <a:spLocks noChangeShapeType="1"/>
              </p:cNvSpPr>
              <p:nvPr/>
            </p:nvSpPr>
            <p:spPr bwMode="auto">
              <a:xfrm>
                <a:off x="0" y="142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0" name="Line 43"/>
              <p:cNvSpPr>
                <a:spLocks noChangeShapeType="1"/>
              </p:cNvSpPr>
              <p:nvPr/>
            </p:nvSpPr>
            <p:spPr bwMode="auto">
              <a:xfrm>
                <a:off x="0" y="1636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" name="Line 44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" name="Line 45"/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" name="Text Box 46"/>
              <p:cNvSpPr txBox="1">
                <a:spLocks noChangeArrowheads="1"/>
              </p:cNvSpPr>
              <p:nvPr/>
            </p:nvSpPr>
            <p:spPr bwMode="auto">
              <a:xfrm>
                <a:off x="144" y="480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" name="Text Box 47"/>
              <p:cNvSpPr txBox="1">
                <a:spLocks noChangeArrowheads="1"/>
              </p:cNvSpPr>
              <p:nvPr/>
            </p:nvSpPr>
            <p:spPr bwMode="auto">
              <a:xfrm>
                <a:off x="113" y="1078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" name="Text Box 48"/>
            <p:cNvSpPr txBox="1">
              <a:spLocks noChangeArrowheads="1"/>
            </p:cNvSpPr>
            <p:nvPr/>
          </p:nvSpPr>
          <p:spPr bwMode="auto">
            <a:xfrm>
              <a:off x="1210" y="168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4</a:t>
              </a:r>
              <a:r>
                <a:rPr lang="zh-CN" altLang="zh-CN" sz="2400" b="1" i="1">
                  <a:latin typeface="Times New Roman" panose="02020603050405020304" pitchFamily="18" charset="0"/>
                </a:rPr>
                <a:t>n</a:t>
              </a:r>
              <a:r>
                <a:rPr lang="zh-CN" b="1">
                  <a:latin typeface="Times New Roman" panose="02020603050405020304" pitchFamily="18" charset="0"/>
                </a:rPr>
                <a:t>－</a:t>
              </a:r>
              <a:r>
                <a:rPr lang="zh-CN" altLang="zh-CN" sz="2000" b="1">
                  <a:latin typeface="Times New Roman" panose="02020603050405020304" pitchFamily="18" charset="0"/>
                </a:rPr>
                <a:t>3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49"/>
            <p:cNvSpPr txBox="1">
              <a:spLocks noChangeArrowheads="1"/>
            </p:cNvSpPr>
            <p:nvPr/>
          </p:nvSpPr>
          <p:spPr bwMode="auto">
            <a:xfrm>
              <a:off x="3024" y="0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M</a:t>
              </a:r>
              <a:r>
                <a:rPr lang="zh-CN" altLang="zh-CN" sz="2400" b="1" baseline="-20000">
                  <a:latin typeface="Times New Roman" panose="02020603050405020304" pitchFamily="18" charset="0"/>
                </a:rPr>
                <a:t>2</a:t>
              </a:r>
              <a:endParaRPr lang="zh-CN" altLang="zh-CN" sz="2400" b="1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50"/>
            <p:cNvSpPr txBox="1">
              <a:spLocks noChangeArrowheads="1"/>
            </p:cNvSpPr>
            <p:nvPr/>
          </p:nvSpPr>
          <p:spPr bwMode="auto">
            <a:xfrm>
              <a:off x="2684" y="27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2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51"/>
            <p:cNvSpPr txBox="1">
              <a:spLocks noChangeArrowheads="1"/>
            </p:cNvSpPr>
            <p:nvPr/>
          </p:nvSpPr>
          <p:spPr bwMode="auto">
            <a:xfrm>
              <a:off x="2684" y="4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6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8" name="Text Box 52"/>
            <p:cNvSpPr txBox="1">
              <a:spLocks noChangeArrowheads="1"/>
            </p:cNvSpPr>
            <p:nvPr/>
          </p:nvSpPr>
          <p:spPr bwMode="auto">
            <a:xfrm>
              <a:off x="2449" y="168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4</a:t>
              </a:r>
              <a:r>
                <a:rPr lang="zh-CN" altLang="zh-CN" sz="2400" b="1" i="1">
                  <a:latin typeface="Times New Roman" panose="02020603050405020304" pitchFamily="18" charset="0"/>
                </a:rPr>
                <a:t>n</a:t>
              </a:r>
              <a:r>
                <a:rPr lang="zh-CN" b="1">
                  <a:latin typeface="Times New Roman" panose="02020603050405020304" pitchFamily="18" charset="0"/>
                </a:rPr>
                <a:t>－</a:t>
              </a:r>
              <a:r>
                <a:rPr lang="zh-CN" altLang="zh-CN" sz="2000" b="1">
                  <a:latin typeface="Times New Roman" panose="02020603050405020304" pitchFamily="18" charset="0"/>
                </a:rPr>
                <a:t>2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53"/>
            <p:cNvSpPr txBox="1">
              <a:spLocks noChangeArrowheads="1"/>
            </p:cNvSpPr>
            <p:nvPr/>
          </p:nvSpPr>
          <p:spPr bwMode="auto">
            <a:xfrm>
              <a:off x="4271" y="0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M</a:t>
              </a:r>
              <a:r>
                <a:rPr lang="zh-CN" altLang="zh-CN" sz="2400" b="1" baseline="-20000">
                  <a:latin typeface="Times New Roman" panose="02020603050405020304" pitchFamily="18" charset="0"/>
                </a:rPr>
                <a:t>3</a:t>
              </a:r>
              <a:endParaRPr lang="zh-CN" altLang="zh-CN" sz="2400" b="1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20" name="Text Box 54"/>
            <p:cNvSpPr txBox="1">
              <a:spLocks noChangeArrowheads="1"/>
            </p:cNvSpPr>
            <p:nvPr/>
          </p:nvSpPr>
          <p:spPr bwMode="auto">
            <a:xfrm>
              <a:off x="3932" y="27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3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55"/>
            <p:cNvSpPr txBox="1">
              <a:spLocks noChangeArrowheads="1"/>
            </p:cNvSpPr>
            <p:nvPr/>
          </p:nvSpPr>
          <p:spPr bwMode="auto">
            <a:xfrm>
              <a:off x="3932" y="4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7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56"/>
            <p:cNvSpPr txBox="1">
              <a:spLocks noChangeArrowheads="1"/>
            </p:cNvSpPr>
            <p:nvPr/>
          </p:nvSpPr>
          <p:spPr bwMode="auto">
            <a:xfrm>
              <a:off x="3648" y="168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4</a:t>
              </a:r>
              <a:r>
                <a:rPr lang="zh-CN" altLang="zh-CN" sz="2400" b="1" i="1">
                  <a:latin typeface="Times New Roman" panose="02020603050405020304" pitchFamily="18" charset="0"/>
                </a:rPr>
                <a:t>n</a:t>
              </a:r>
              <a:r>
                <a:rPr lang="zh-CN" b="1">
                  <a:latin typeface="Times New Roman" panose="02020603050405020304" pitchFamily="18" charset="0"/>
                </a:rPr>
                <a:t>－</a:t>
              </a:r>
              <a:r>
                <a:rPr lang="zh-CN" altLang="zh-CN" sz="2000" b="1">
                  <a:latin typeface="Times New Roman" panose="02020603050405020304" pitchFamily="18" charset="0"/>
                </a:rPr>
                <a:t>1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grpSp>
          <p:nvGrpSpPr>
            <p:cNvPr id="23" name="Group 57"/>
            <p:cNvGrpSpPr/>
            <p:nvPr/>
          </p:nvGrpSpPr>
          <p:grpSpPr bwMode="auto">
            <a:xfrm>
              <a:off x="4175" y="288"/>
              <a:ext cx="577" cy="1636"/>
              <a:chOff x="0" y="0"/>
              <a:chExt cx="577" cy="1636"/>
            </a:xfrm>
          </p:grpSpPr>
          <p:sp>
            <p:nvSpPr>
              <p:cNvPr id="61" name="Rectangle 58"/>
              <p:cNvSpPr>
                <a:spLocks noChangeArrowheads="1"/>
              </p:cNvSpPr>
              <p:nvPr/>
            </p:nvSpPr>
            <p:spPr bwMode="auto">
              <a:xfrm>
                <a:off x="0" y="142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62" name="Rectangle 59"/>
              <p:cNvSpPr>
                <a:spLocks noChangeArrowheads="1"/>
              </p:cNvSpPr>
              <p:nvPr/>
            </p:nvSpPr>
            <p:spPr bwMode="auto">
              <a:xfrm>
                <a:off x="0" y="1029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63" name="Rectangle 60"/>
              <p:cNvSpPr>
                <a:spLocks noChangeArrowheads="1"/>
              </p:cNvSpPr>
              <p:nvPr/>
            </p:nvSpPr>
            <p:spPr bwMode="auto">
              <a:xfrm>
                <a:off x="0" y="818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64" name="Rectangle 61"/>
              <p:cNvSpPr>
                <a:spLocks noChangeArrowheads="1"/>
              </p:cNvSpPr>
              <p:nvPr/>
            </p:nvSpPr>
            <p:spPr bwMode="auto">
              <a:xfrm>
                <a:off x="0" y="422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0" y="211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67" name="Line 64"/>
              <p:cNvSpPr>
                <a:spLocks noChangeShapeType="1"/>
              </p:cNvSpPr>
              <p:nvPr/>
            </p:nvSpPr>
            <p:spPr bwMode="auto">
              <a:xfrm>
                <a:off x="0" y="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65"/>
              <p:cNvSpPr>
                <a:spLocks noChangeShapeType="1"/>
              </p:cNvSpPr>
              <p:nvPr/>
            </p:nvSpPr>
            <p:spPr bwMode="auto">
              <a:xfrm>
                <a:off x="0" y="211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" name="Line 66"/>
              <p:cNvSpPr>
                <a:spLocks noChangeShapeType="1"/>
              </p:cNvSpPr>
              <p:nvPr/>
            </p:nvSpPr>
            <p:spPr bwMode="auto">
              <a:xfrm>
                <a:off x="0" y="4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67"/>
              <p:cNvSpPr>
                <a:spLocks noChangeShapeType="1"/>
              </p:cNvSpPr>
              <p:nvPr/>
            </p:nvSpPr>
            <p:spPr bwMode="auto">
              <a:xfrm>
                <a:off x="0" y="81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" name="Line 68"/>
              <p:cNvSpPr>
                <a:spLocks noChangeShapeType="1"/>
              </p:cNvSpPr>
              <p:nvPr/>
            </p:nvSpPr>
            <p:spPr bwMode="auto">
              <a:xfrm>
                <a:off x="0" y="10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" name="Line 69"/>
              <p:cNvSpPr>
                <a:spLocks noChangeShapeType="1"/>
              </p:cNvSpPr>
              <p:nvPr/>
            </p:nvSpPr>
            <p:spPr bwMode="auto">
              <a:xfrm>
                <a:off x="0" y="142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" name="Line 70"/>
              <p:cNvSpPr>
                <a:spLocks noChangeShapeType="1"/>
              </p:cNvSpPr>
              <p:nvPr/>
            </p:nvSpPr>
            <p:spPr bwMode="auto">
              <a:xfrm>
                <a:off x="0" y="1636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" name="Line 71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5" name="Line 72"/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" name="Text Box 73"/>
              <p:cNvSpPr txBox="1">
                <a:spLocks noChangeArrowheads="1"/>
              </p:cNvSpPr>
              <p:nvPr/>
            </p:nvSpPr>
            <p:spPr bwMode="auto">
              <a:xfrm>
                <a:off x="154" y="480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" name="Text Box 74"/>
              <p:cNvSpPr txBox="1">
                <a:spLocks noChangeArrowheads="1"/>
              </p:cNvSpPr>
              <p:nvPr/>
            </p:nvSpPr>
            <p:spPr bwMode="auto">
              <a:xfrm>
                <a:off x="154" y="1078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Group 75"/>
            <p:cNvGrpSpPr/>
            <p:nvPr/>
          </p:nvGrpSpPr>
          <p:grpSpPr bwMode="auto">
            <a:xfrm>
              <a:off x="2953" y="288"/>
              <a:ext cx="542" cy="1636"/>
              <a:chOff x="0" y="0"/>
              <a:chExt cx="542" cy="1636"/>
            </a:xfrm>
          </p:grpSpPr>
          <p:sp>
            <p:nvSpPr>
              <p:cNvPr id="44" name="Rectangle 76"/>
              <p:cNvSpPr>
                <a:spLocks noChangeArrowheads="1"/>
              </p:cNvSpPr>
              <p:nvPr/>
            </p:nvSpPr>
            <p:spPr bwMode="auto">
              <a:xfrm>
                <a:off x="0" y="1425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45" name="Rectangle 77"/>
              <p:cNvSpPr>
                <a:spLocks noChangeArrowheads="1"/>
              </p:cNvSpPr>
              <p:nvPr/>
            </p:nvSpPr>
            <p:spPr bwMode="auto">
              <a:xfrm>
                <a:off x="0" y="1029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46" name="Rectangle 78"/>
              <p:cNvSpPr>
                <a:spLocks noChangeArrowheads="1"/>
              </p:cNvSpPr>
              <p:nvPr/>
            </p:nvSpPr>
            <p:spPr bwMode="auto">
              <a:xfrm>
                <a:off x="0" y="818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47" name="Rectangle 79"/>
              <p:cNvSpPr>
                <a:spLocks noChangeArrowheads="1"/>
              </p:cNvSpPr>
              <p:nvPr/>
            </p:nvSpPr>
            <p:spPr bwMode="auto">
              <a:xfrm>
                <a:off x="0" y="422"/>
                <a:ext cx="528" cy="3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48" name="Rectangle 80"/>
              <p:cNvSpPr>
                <a:spLocks noChangeArrowheads="1"/>
              </p:cNvSpPr>
              <p:nvPr/>
            </p:nvSpPr>
            <p:spPr bwMode="auto">
              <a:xfrm>
                <a:off x="0" y="211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49" name="Rectangle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8" cy="2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endParaRPr lang="zh-CN" altLang="zh-CN" sz="1600"/>
              </a:p>
            </p:txBody>
          </p:sp>
          <p:sp>
            <p:nvSpPr>
              <p:cNvPr id="50" name="Line 82"/>
              <p:cNvSpPr>
                <a:spLocks noChangeShapeType="1"/>
              </p:cNvSpPr>
              <p:nvPr/>
            </p:nvSpPr>
            <p:spPr bwMode="auto">
              <a:xfrm>
                <a:off x="0" y="0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83"/>
              <p:cNvSpPr>
                <a:spLocks noChangeShapeType="1"/>
              </p:cNvSpPr>
              <p:nvPr/>
            </p:nvSpPr>
            <p:spPr bwMode="auto">
              <a:xfrm>
                <a:off x="0" y="211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84"/>
              <p:cNvSpPr>
                <a:spLocks noChangeShapeType="1"/>
              </p:cNvSpPr>
              <p:nvPr/>
            </p:nvSpPr>
            <p:spPr bwMode="auto">
              <a:xfrm>
                <a:off x="0" y="42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Line 85"/>
              <p:cNvSpPr>
                <a:spLocks noChangeShapeType="1"/>
              </p:cNvSpPr>
              <p:nvPr/>
            </p:nvSpPr>
            <p:spPr bwMode="auto">
              <a:xfrm>
                <a:off x="0" y="81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" name="Line 86"/>
              <p:cNvSpPr>
                <a:spLocks noChangeShapeType="1"/>
              </p:cNvSpPr>
              <p:nvPr/>
            </p:nvSpPr>
            <p:spPr bwMode="auto">
              <a:xfrm>
                <a:off x="0" y="1029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" name="Line 87"/>
              <p:cNvSpPr>
                <a:spLocks noChangeShapeType="1"/>
              </p:cNvSpPr>
              <p:nvPr/>
            </p:nvSpPr>
            <p:spPr bwMode="auto">
              <a:xfrm>
                <a:off x="0" y="1425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" name="Line 88"/>
              <p:cNvSpPr>
                <a:spLocks noChangeShapeType="1"/>
              </p:cNvSpPr>
              <p:nvPr/>
            </p:nvSpPr>
            <p:spPr bwMode="auto">
              <a:xfrm>
                <a:off x="0" y="1636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89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90"/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16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Text Box 91"/>
              <p:cNvSpPr txBox="1">
                <a:spLocks noChangeArrowheads="1"/>
              </p:cNvSpPr>
              <p:nvPr/>
            </p:nvSpPr>
            <p:spPr bwMode="auto">
              <a:xfrm>
                <a:off x="105" y="480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" name="Text Box 92"/>
              <p:cNvSpPr txBox="1">
                <a:spLocks noChangeArrowheads="1"/>
              </p:cNvSpPr>
              <p:nvPr/>
            </p:nvSpPr>
            <p:spPr bwMode="auto">
              <a:xfrm>
                <a:off x="119" y="1078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5" name="Freeform 93"/>
            <p:cNvSpPr/>
            <p:nvPr/>
          </p:nvSpPr>
          <p:spPr bwMode="auto">
            <a:xfrm>
              <a:off x="0" y="1200"/>
              <a:ext cx="4176" cy="960"/>
            </a:xfrm>
            <a:custGeom>
              <a:avLst/>
              <a:gdLst>
                <a:gd name="T0" fmla="*/ 528 w 4176"/>
                <a:gd name="T1" fmla="*/ 0 h 960"/>
                <a:gd name="T2" fmla="*/ 0 w 4176"/>
                <a:gd name="T3" fmla="*/ 0 h 960"/>
                <a:gd name="T4" fmla="*/ 0 w 4176"/>
                <a:gd name="T5" fmla="*/ 960 h 960"/>
                <a:gd name="T6" fmla="*/ 3648 w 4176"/>
                <a:gd name="T7" fmla="*/ 960 h 960"/>
                <a:gd name="T8" fmla="*/ 3648 w 4176"/>
                <a:gd name="T9" fmla="*/ 0 h 960"/>
                <a:gd name="T10" fmla="*/ 4176 w 4176"/>
                <a:gd name="T11" fmla="*/ 0 h 9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76" h="960">
                  <a:moveTo>
                    <a:pt x="528" y="0"/>
                  </a:moveTo>
                  <a:lnTo>
                    <a:pt x="0" y="0"/>
                  </a:lnTo>
                  <a:lnTo>
                    <a:pt x="0" y="960"/>
                  </a:lnTo>
                  <a:lnTo>
                    <a:pt x="3648" y="960"/>
                  </a:lnTo>
                  <a:lnTo>
                    <a:pt x="3648" y="0"/>
                  </a:lnTo>
                  <a:lnTo>
                    <a:pt x="4176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Freeform 94"/>
            <p:cNvSpPr/>
            <p:nvPr/>
          </p:nvSpPr>
          <p:spPr bwMode="auto">
            <a:xfrm>
              <a:off x="1173" y="1200"/>
              <a:ext cx="528" cy="960"/>
            </a:xfrm>
            <a:custGeom>
              <a:avLst/>
              <a:gdLst>
                <a:gd name="T0" fmla="*/ 0 w 528"/>
                <a:gd name="T1" fmla="*/ 960 h 960"/>
                <a:gd name="T2" fmla="*/ 0 w 528"/>
                <a:gd name="T3" fmla="*/ 0 h 960"/>
                <a:gd name="T4" fmla="*/ 528 w 528"/>
                <a:gd name="T5" fmla="*/ 0 h 9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960">
                  <a:moveTo>
                    <a:pt x="0" y="960"/>
                  </a:moveTo>
                  <a:lnTo>
                    <a:pt x="0" y="0"/>
                  </a:lnTo>
                  <a:lnTo>
                    <a:pt x="528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Freeform 95"/>
            <p:cNvSpPr/>
            <p:nvPr/>
          </p:nvSpPr>
          <p:spPr bwMode="auto">
            <a:xfrm>
              <a:off x="2424" y="1200"/>
              <a:ext cx="528" cy="960"/>
            </a:xfrm>
            <a:custGeom>
              <a:avLst/>
              <a:gdLst>
                <a:gd name="T0" fmla="*/ 0 w 528"/>
                <a:gd name="T1" fmla="*/ 960 h 960"/>
                <a:gd name="T2" fmla="*/ 0 w 528"/>
                <a:gd name="T3" fmla="*/ 0 h 960"/>
                <a:gd name="T4" fmla="*/ 528 w 528"/>
                <a:gd name="T5" fmla="*/ 0 h 9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960">
                  <a:moveTo>
                    <a:pt x="0" y="960"/>
                  </a:moveTo>
                  <a:lnTo>
                    <a:pt x="0" y="0"/>
                  </a:lnTo>
                  <a:lnTo>
                    <a:pt x="528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8" name="Group 96"/>
            <p:cNvGrpSpPr/>
            <p:nvPr/>
          </p:nvGrpSpPr>
          <p:grpSpPr bwMode="auto">
            <a:xfrm>
              <a:off x="2135" y="2496"/>
              <a:ext cx="1031" cy="286"/>
              <a:chOff x="0" y="0"/>
              <a:chExt cx="1031" cy="286"/>
            </a:xfrm>
          </p:grpSpPr>
          <p:sp>
            <p:nvSpPr>
              <p:cNvPr id="42" name="Rectangle 9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1" cy="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Text Box 98"/>
              <p:cNvSpPr txBox="1">
                <a:spLocks noChangeArrowheads="1"/>
              </p:cNvSpPr>
              <p:nvPr/>
            </p:nvSpPr>
            <p:spPr bwMode="auto">
              <a:xfrm>
                <a:off x="136" y="9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sz="2000" b="1">
                    <a:latin typeface="Times New Roman" panose="02020603050405020304" pitchFamily="18" charset="0"/>
                  </a:rPr>
                  <a:t>地址译码</a:t>
                </a:r>
                <a:endParaRPr 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9" name="Rectangle 99"/>
            <p:cNvSpPr>
              <a:spLocks noChangeArrowheads="1"/>
            </p:cNvSpPr>
            <p:nvPr/>
          </p:nvSpPr>
          <p:spPr bwMode="auto">
            <a:xfrm>
              <a:off x="3193" y="3072"/>
              <a:ext cx="1031" cy="28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100"/>
            <p:cNvSpPr txBox="1">
              <a:spLocks noChangeArrowheads="1"/>
            </p:cNvSpPr>
            <p:nvPr/>
          </p:nvSpPr>
          <p:spPr bwMode="auto">
            <a:xfrm>
              <a:off x="3312" y="3067"/>
              <a:ext cx="88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    </a:t>
              </a:r>
              <a:r>
                <a:rPr lang="zh-CN" sz="2000" b="1">
                  <a:latin typeface="Times New Roman" panose="02020603050405020304" pitchFamily="18" charset="0"/>
                </a:rPr>
                <a:t>体号</a:t>
              </a:r>
              <a:endParaRPr 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01"/>
            <p:cNvSpPr>
              <a:spLocks noChangeArrowheads="1"/>
            </p:cNvSpPr>
            <p:nvPr/>
          </p:nvSpPr>
          <p:spPr bwMode="auto">
            <a:xfrm>
              <a:off x="2162" y="3072"/>
              <a:ext cx="1031" cy="28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102"/>
            <p:cNvSpPr txBox="1">
              <a:spLocks noChangeArrowheads="1"/>
            </p:cNvSpPr>
            <p:nvPr/>
          </p:nvSpPr>
          <p:spPr bwMode="auto">
            <a:xfrm>
              <a:off x="2270" y="3083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000" b="1">
                  <a:latin typeface="Times New Roman" panose="02020603050405020304" pitchFamily="18" charset="0"/>
                </a:rPr>
                <a:t>体内地址</a:t>
              </a:r>
              <a:endParaRPr 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3" name="Line 103"/>
            <p:cNvSpPr>
              <a:spLocks noChangeShapeType="1"/>
            </p:cNvSpPr>
            <p:nvPr/>
          </p:nvSpPr>
          <p:spPr bwMode="auto">
            <a:xfrm flipV="1">
              <a:off x="3710" y="2359"/>
              <a:ext cx="0" cy="7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104"/>
            <p:cNvSpPr>
              <a:spLocks noChangeShapeType="1"/>
            </p:cNvSpPr>
            <p:nvPr/>
          </p:nvSpPr>
          <p:spPr bwMode="auto">
            <a:xfrm flipV="1">
              <a:off x="2640" y="278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105"/>
            <p:cNvSpPr>
              <a:spLocks noChangeShapeType="1"/>
            </p:cNvSpPr>
            <p:nvPr/>
          </p:nvSpPr>
          <p:spPr bwMode="auto">
            <a:xfrm>
              <a:off x="775" y="2363"/>
              <a:ext cx="36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" name="Group 106"/>
            <p:cNvGrpSpPr/>
            <p:nvPr/>
          </p:nvGrpSpPr>
          <p:grpSpPr bwMode="auto">
            <a:xfrm>
              <a:off x="787" y="1934"/>
              <a:ext cx="3662" cy="424"/>
              <a:chOff x="0" y="0"/>
              <a:chExt cx="3662" cy="424"/>
            </a:xfrm>
          </p:grpSpPr>
          <p:sp>
            <p:nvSpPr>
              <p:cNvPr id="38" name="Line 107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0" cy="4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" name="Line 108"/>
              <p:cNvSpPr>
                <a:spLocks noChangeShapeType="1"/>
              </p:cNvSpPr>
              <p:nvPr/>
            </p:nvSpPr>
            <p:spPr bwMode="auto">
              <a:xfrm flipV="1">
                <a:off x="1191" y="0"/>
                <a:ext cx="0" cy="4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" name="Line 109"/>
              <p:cNvSpPr>
                <a:spLocks noChangeShapeType="1"/>
              </p:cNvSpPr>
              <p:nvPr/>
            </p:nvSpPr>
            <p:spPr bwMode="auto">
              <a:xfrm flipV="1">
                <a:off x="2437" y="0"/>
                <a:ext cx="0" cy="4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Line 110"/>
              <p:cNvSpPr>
                <a:spLocks noChangeShapeType="1"/>
              </p:cNvSpPr>
              <p:nvPr/>
            </p:nvSpPr>
            <p:spPr bwMode="auto">
              <a:xfrm flipV="1">
                <a:off x="3662" y="0"/>
                <a:ext cx="0" cy="4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7" name="Line 111"/>
            <p:cNvSpPr>
              <a:spLocks noChangeShapeType="1"/>
            </p:cNvSpPr>
            <p:nvPr/>
          </p:nvSpPr>
          <p:spPr bwMode="auto">
            <a:xfrm flipV="1">
              <a:off x="2640" y="2169"/>
              <a:ext cx="0" cy="3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2" name="Line 112"/>
          <p:cNvSpPr>
            <a:spLocks noChangeShapeType="1"/>
          </p:cNvSpPr>
          <p:nvPr/>
        </p:nvSpPr>
        <p:spPr bwMode="auto">
          <a:xfrm flipV="1">
            <a:off x="6423025" y="5200673"/>
            <a:ext cx="0" cy="11445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3" name="Group 113"/>
          <p:cNvGrpSpPr/>
          <p:nvPr/>
        </p:nvGrpSpPr>
        <p:grpSpPr bwMode="auto">
          <a:xfrm>
            <a:off x="1782763" y="4525986"/>
            <a:ext cx="5813425" cy="673100"/>
            <a:chOff x="0" y="0"/>
            <a:chExt cx="3662" cy="424"/>
          </a:xfrm>
        </p:grpSpPr>
        <p:sp>
          <p:nvSpPr>
            <p:cNvPr id="114" name="Line 114"/>
            <p:cNvSpPr>
              <a:spLocks noChangeShapeType="1"/>
            </p:cNvSpPr>
            <p:nvPr/>
          </p:nvSpPr>
          <p:spPr bwMode="auto">
            <a:xfrm flipV="1">
              <a:off x="0" y="0"/>
              <a:ext cx="0" cy="4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" name="Line 115"/>
            <p:cNvSpPr>
              <a:spLocks noChangeShapeType="1"/>
            </p:cNvSpPr>
            <p:nvPr/>
          </p:nvSpPr>
          <p:spPr bwMode="auto">
            <a:xfrm flipV="1">
              <a:off x="1191" y="0"/>
              <a:ext cx="0" cy="4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" name="Line 116"/>
            <p:cNvSpPr>
              <a:spLocks noChangeShapeType="1"/>
            </p:cNvSpPr>
            <p:nvPr/>
          </p:nvSpPr>
          <p:spPr bwMode="auto">
            <a:xfrm flipV="1">
              <a:off x="2437" y="0"/>
              <a:ext cx="0" cy="4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" name="Line 117"/>
            <p:cNvSpPr>
              <a:spLocks noChangeShapeType="1"/>
            </p:cNvSpPr>
            <p:nvPr/>
          </p:nvSpPr>
          <p:spPr bwMode="auto">
            <a:xfrm flipV="1">
              <a:off x="3662" y="0"/>
              <a:ext cx="0" cy="4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8" name="Line 118"/>
          <p:cNvSpPr>
            <a:spLocks noChangeShapeType="1"/>
          </p:cNvSpPr>
          <p:nvPr/>
        </p:nvSpPr>
        <p:spPr bwMode="auto">
          <a:xfrm>
            <a:off x="1763713" y="5207023"/>
            <a:ext cx="58547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9" name="Text Box 119"/>
          <p:cNvSpPr txBox="1">
            <a:spLocks noChangeArrowheads="1"/>
          </p:cNvSpPr>
          <p:nvPr/>
        </p:nvSpPr>
        <p:spPr bwMode="auto">
          <a:xfrm>
            <a:off x="5791200" y="6324623"/>
            <a:ext cx="14081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zh-CN" sz="2400" b="1">
                <a:latin typeface="Times New Roman" panose="02020603050405020304" pitchFamily="18" charset="0"/>
              </a:rPr>
              <a:t>    </a:t>
            </a:r>
            <a:r>
              <a:rPr lang="zh-CN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体号</a:t>
            </a:r>
            <a:endParaRPr lang="zh-CN" sz="20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" name="Text Box 120"/>
          <p:cNvSpPr txBox="1">
            <a:spLocks noChangeArrowheads="1"/>
          </p:cNvSpPr>
          <p:nvPr/>
        </p:nvSpPr>
        <p:spPr bwMode="auto">
          <a:xfrm>
            <a:off x="395288" y="706422"/>
            <a:ext cx="59055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zh-CN" sz="3200" b="1" dirty="0">
                <a:latin typeface="Times New Roman" panose="02020603050405020304" pitchFamily="18" charset="0"/>
              </a:rPr>
              <a:t>(2) </a:t>
            </a:r>
            <a:r>
              <a:rPr lang="zh-CN" sz="3200" b="1" dirty="0">
                <a:latin typeface="Times New Roman" panose="02020603050405020304" pitchFamily="18" charset="0"/>
              </a:rPr>
              <a:t>低位交叉    </a:t>
            </a:r>
            <a:r>
              <a:rPr lang="zh-CN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各个体轮流编址</a:t>
            </a:r>
            <a:endParaRPr lang="zh-CN" sz="32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143504" y="71414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3.5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并行存储器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8" grpId="0" animBg="1"/>
      <p:bldP spid="11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3504" y="71414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3.5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并行存储器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596" y="57148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151B93"/>
                </a:solidFill>
                <a:latin typeface="宋体" panose="02010600030101010101" pitchFamily="2" charset="-122"/>
              </a:rPr>
              <a:t>顺序方式</a:t>
            </a:r>
            <a:endParaRPr lang="zh-CN" altLang="en-US" sz="2800" b="1" dirty="0">
              <a:solidFill>
                <a:srgbClr val="151B9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37472" y="1093538"/>
            <a:ext cx="76438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</a:rPr>
              <a:t>特点：</a:t>
            </a:r>
            <a:r>
              <a:rPr kumimoji="1" lang="zh-CN" altLang="en-US" sz="2400" b="1" dirty="0" smtClean="0"/>
              <a:t>某个模块进行存取时，其他模块不工作。</a:t>
            </a:r>
            <a:r>
              <a:rPr kumimoji="1" lang="zh-CN" altLang="en-US" sz="2400" b="1" dirty="0" smtClean="0">
                <a:solidFill>
                  <a:srgbClr val="C00000"/>
                </a:solidFill>
              </a:rPr>
              <a:t>优点</a:t>
            </a:r>
            <a:r>
              <a:rPr kumimoji="1" lang="zh-CN" altLang="en-US" sz="2400" b="1" dirty="0" smtClean="0"/>
              <a:t>是某一模块出现故障时，其他模块可以照常工作；通过增添模块来扩充存储器容量比较方便。</a:t>
            </a:r>
            <a:r>
              <a:rPr kumimoji="1" lang="zh-CN" altLang="en-US" sz="2400" b="1" dirty="0" smtClean="0">
                <a:solidFill>
                  <a:srgbClr val="C00000"/>
                </a:solidFill>
              </a:rPr>
              <a:t>缺点：</a:t>
            </a:r>
            <a:r>
              <a:rPr kumimoji="1" lang="zh-CN" altLang="en-US" sz="2400" b="1" dirty="0" smtClean="0"/>
              <a:t>是各模块</a:t>
            </a:r>
            <a:r>
              <a:rPr kumimoji="1" lang="zh-CN" altLang="en-US" sz="2400" b="1" dirty="0" smtClean="0">
                <a:solidFill>
                  <a:srgbClr val="C00000"/>
                </a:solidFill>
              </a:rPr>
              <a:t>串行</a:t>
            </a:r>
            <a:r>
              <a:rPr kumimoji="1" lang="zh-CN" altLang="en-US" sz="2400" b="1" dirty="0" smtClean="0"/>
              <a:t>工作，存储器的</a:t>
            </a:r>
            <a:r>
              <a:rPr kumimoji="1" lang="zh-CN" altLang="en-US" sz="2400" b="1" dirty="0" smtClean="0">
                <a:solidFill>
                  <a:srgbClr val="C00000"/>
                </a:solidFill>
              </a:rPr>
              <a:t>带宽</a:t>
            </a:r>
            <a:r>
              <a:rPr kumimoji="1" lang="zh-CN" altLang="en-US" sz="2400" b="1" dirty="0" smtClean="0"/>
              <a:t>受到了限制。</a:t>
            </a:r>
            <a:endParaRPr lang="zh-CN" altLang="en-US" sz="2000" b="1" dirty="0" smtClean="0"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0158" y="3286124"/>
            <a:ext cx="1714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151B93"/>
                </a:solidFill>
                <a:latin typeface="宋体" panose="02010600030101010101" pitchFamily="2" charset="-122"/>
              </a:rPr>
              <a:t>交叉方式</a:t>
            </a:r>
            <a:endParaRPr lang="zh-CN" altLang="en-US" sz="2800" b="1" dirty="0" smtClean="0">
              <a:solidFill>
                <a:srgbClr val="151B93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1538" y="3857628"/>
            <a:ext cx="77867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</a:rPr>
              <a:t>特点：</a:t>
            </a:r>
            <a:r>
              <a:rPr kumimoji="1" lang="zh-CN" altLang="en-US" sz="2400" b="1" dirty="0" smtClean="0"/>
              <a:t>连续地址分布在相邻的不同模块内，同一个模块内的地址都是不连续的。</a:t>
            </a:r>
            <a:r>
              <a:rPr kumimoji="1" lang="zh-CN" altLang="en-US" sz="2400" b="1" dirty="0" smtClean="0">
                <a:solidFill>
                  <a:srgbClr val="C00000"/>
                </a:solidFill>
              </a:rPr>
              <a:t>优点</a:t>
            </a:r>
            <a:r>
              <a:rPr kumimoji="1" lang="zh-CN" altLang="en-US" sz="2400" b="1" dirty="0" smtClean="0"/>
              <a:t>是对连续字的成块传送可实现多模块流水式并行存取，大大提高存储器的带宽。使用场合为成批数据读取。</a:t>
            </a:r>
            <a:endParaRPr kumimoji="1" lang="zh-CN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3504" y="71414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3.5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并行存储器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596" y="571480"/>
            <a:ext cx="430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151B93"/>
                </a:solidFill>
                <a:latin typeface="宋体" panose="02010600030101010101" pitchFamily="2" charset="-122"/>
              </a:rPr>
              <a:t>交叉存储器的基本结构</a:t>
            </a:r>
            <a:endParaRPr lang="zh-CN" altLang="en-US" sz="3200" b="1" dirty="0" smtClean="0">
              <a:solidFill>
                <a:srgbClr val="151B93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7224" y="1500174"/>
            <a:ext cx="39290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 smtClean="0"/>
              <a:t>      每个模块都有自己的读写控制电路、地址寄存器和数据寄存器，各自以等同的方式与</a:t>
            </a:r>
            <a:r>
              <a:rPr kumimoji="1" lang="en-US" altLang="zh-CN" sz="2400" b="1" dirty="0" smtClean="0"/>
              <a:t>CPU</a:t>
            </a:r>
            <a:r>
              <a:rPr kumimoji="1" lang="zh-CN" altLang="en-US" sz="2400" b="1" dirty="0" smtClean="0"/>
              <a:t>传送信息。在理想情况下，如果程序段或数据块都是连续地在主存中存取，那么将大大提高主存的访问速度。 </a:t>
            </a:r>
            <a:endParaRPr kumimoji="1" lang="zh-CN" altLang="en-US" sz="2400" b="1" dirty="0" smtClean="0"/>
          </a:p>
        </p:txBody>
      </p:sp>
      <p:pic>
        <p:nvPicPr>
          <p:cNvPr id="5" name="Picture 4" descr="3a27">
            <a:hlinkClick r:id="rId1" action="ppaction://hlinkfil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643050"/>
            <a:ext cx="400052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3390900" y="2895600"/>
            <a:ext cx="2590800" cy="3505200"/>
            <a:chOff x="0" y="0"/>
            <a:chExt cx="1632" cy="2208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0" y="0"/>
              <a:ext cx="0" cy="2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1632" y="0"/>
              <a:ext cx="0" cy="2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5"/>
          <p:cNvGrpSpPr/>
          <p:nvPr/>
        </p:nvGrpSpPr>
        <p:grpSpPr bwMode="auto">
          <a:xfrm>
            <a:off x="4038600" y="2895600"/>
            <a:ext cx="2590800" cy="3505200"/>
            <a:chOff x="0" y="0"/>
            <a:chExt cx="1632" cy="2208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0" y="0"/>
              <a:ext cx="0" cy="2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632" y="0"/>
              <a:ext cx="0" cy="2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8"/>
          <p:cNvGrpSpPr/>
          <p:nvPr/>
        </p:nvGrpSpPr>
        <p:grpSpPr bwMode="auto">
          <a:xfrm>
            <a:off x="4686300" y="2895600"/>
            <a:ext cx="2590800" cy="3505200"/>
            <a:chOff x="0" y="0"/>
            <a:chExt cx="1632" cy="2208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0" y="0"/>
              <a:ext cx="0" cy="2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632" y="0"/>
              <a:ext cx="0" cy="2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11"/>
          <p:cNvGrpSpPr/>
          <p:nvPr/>
        </p:nvGrpSpPr>
        <p:grpSpPr bwMode="auto">
          <a:xfrm>
            <a:off x="2743200" y="3124200"/>
            <a:ext cx="5181600" cy="3271838"/>
            <a:chOff x="0" y="0"/>
            <a:chExt cx="3264" cy="2301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0" y="0"/>
              <a:ext cx="0" cy="230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632" y="0"/>
              <a:ext cx="0" cy="230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264" y="0"/>
              <a:ext cx="0" cy="230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17"/>
          <p:cNvGrpSpPr/>
          <p:nvPr/>
        </p:nvGrpSpPr>
        <p:grpSpPr bwMode="auto">
          <a:xfrm>
            <a:off x="762000" y="2763838"/>
            <a:ext cx="7772400" cy="457200"/>
            <a:chOff x="0" y="0"/>
            <a:chExt cx="4896" cy="288"/>
          </a:xfrm>
        </p:grpSpPr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400" b="1" dirty="0">
                  <a:latin typeface="Times New Roman" panose="02020603050405020304" pitchFamily="18" charset="0"/>
                </a:rPr>
                <a:t>时间</a:t>
              </a:r>
              <a:endParaRPr 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1056" y="227"/>
              <a:ext cx="38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" name="Freeform 20"/>
          <p:cNvSpPr/>
          <p:nvPr/>
        </p:nvSpPr>
        <p:spPr bwMode="auto">
          <a:xfrm>
            <a:off x="2438400" y="4275138"/>
            <a:ext cx="6091238" cy="492125"/>
          </a:xfrm>
          <a:custGeom>
            <a:avLst/>
            <a:gdLst>
              <a:gd name="T0" fmla="*/ 0 w 3837"/>
              <a:gd name="T1" fmla="*/ 2147483647 h 310"/>
              <a:gd name="T2" fmla="*/ 2147483647 w 3837"/>
              <a:gd name="T3" fmla="*/ 2147483647 h 310"/>
              <a:gd name="T4" fmla="*/ 2147483647 w 3837"/>
              <a:gd name="T5" fmla="*/ 2147483647 h 310"/>
              <a:gd name="T6" fmla="*/ 2147483647 w 3837"/>
              <a:gd name="T7" fmla="*/ 2147483647 h 310"/>
              <a:gd name="T8" fmla="*/ 2147483647 w 3837"/>
              <a:gd name="T9" fmla="*/ 2147483647 h 310"/>
              <a:gd name="T10" fmla="*/ 2147483647 w 3837"/>
              <a:gd name="T11" fmla="*/ 2147483647 h 310"/>
              <a:gd name="T12" fmla="*/ 2147483647 w 3837"/>
              <a:gd name="T13" fmla="*/ 2147483647 h 310"/>
              <a:gd name="T14" fmla="*/ 2147483647 w 3837"/>
              <a:gd name="T15" fmla="*/ 2147483647 h 310"/>
              <a:gd name="T16" fmla="*/ 2147483647 w 3837"/>
              <a:gd name="T17" fmla="*/ 2147483647 h 310"/>
              <a:gd name="T18" fmla="*/ 2147483647 w 3837"/>
              <a:gd name="T19" fmla="*/ 0 h 310"/>
              <a:gd name="T20" fmla="*/ 2147483647 w 3837"/>
              <a:gd name="T21" fmla="*/ 2147483647 h 3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37" h="310">
                <a:moveTo>
                  <a:pt x="0" y="1"/>
                </a:moveTo>
                <a:lnTo>
                  <a:pt x="599" y="1"/>
                </a:lnTo>
                <a:lnTo>
                  <a:pt x="600" y="310"/>
                </a:lnTo>
                <a:lnTo>
                  <a:pt x="750" y="310"/>
                </a:lnTo>
                <a:lnTo>
                  <a:pt x="750" y="6"/>
                </a:lnTo>
                <a:lnTo>
                  <a:pt x="2231" y="4"/>
                </a:lnTo>
                <a:lnTo>
                  <a:pt x="2231" y="310"/>
                </a:lnTo>
                <a:lnTo>
                  <a:pt x="2385" y="310"/>
                </a:lnTo>
                <a:lnTo>
                  <a:pt x="2385" y="21"/>
                </a:lnTo>
                <a:lnTo>
                  <a:pt x="2385" y="0"/>
                </a:lnTo>
                <a:lnTo>
                  <a:pt x="3837" y="1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Freeform 21"/>
          <p:cNvSpPr/>
          <p:nvPr/>
        </p:nvSpPr>
        <p:spPr bwMode="auto">
          <a:xfrm>
            <a:off x="2438400" y="4978400"/>
            <a:ext cx="6086475" cy="485775"/>
          </a:xfrm>
          <a:custGeom>
            <a:avLst/>
            <a:gdLst>
              <a:gd name="T0" fmla="*/ 0 w 3834"/>
              <a:gd name="T1" fmla="*/ 2147483647 h 306"/>
              <a:gd name="T2" fmla="*/ 2147483647 w 3834"/>
              <a:gd name="T3" fmla="*/ 2147483647 h 306"/>
              <a:gd name="T4" fmla="*/ 2147483647 w 3834"/>
              <a:gd name="T5" fmla="*/ 2147483647 h 306"/>
              <a:gd name="T6" fmla="*/ 2147483647 w 3834"/>
              <a:gd name="T7" fmla="*/ 2147483647 h 306"/>
              <a:gd name="T8" fmla="*/ 2147483647 w 3834"/>
              <a:gd name="T9" fmla="*/ 2147483647 h 306"/>
              <a:gd name="T10" fmla="*/ 2147483647 w 3834"/>
              <a:gd name="T11" fmla="*/ 2147483647 h 306"/>
              <a:gd name="T12" fmla="*/ 2147483647 w 3834"/>
              <a:gd name="T13" fmla="*/ 2147483647 h 306"/>
              <a:gd name="T14" fmla="*/ 2147483647 w 3834"/>
              <a:gd name="T15" fmla="*/ 2147483647 h 306"/>
              <a:gd name="T16" fmla="*/ 2147483647 w 3834"/>
              <a:gd name="T17" fmla="*/ 2147483647 h 306"/>
              <a:gd name="T18" fmla="*/ 2147483647 w 3834"/>
              <a:gd name="T19" fmla="*/ 0 h 306"/>
              <a:gd name="T20" fmla="*/ 2147483647 w 3834"/>
              <a:gd name="T21" fmla="*/ 2147483647 h 30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34" h="306">
                <a:moveTo>
                  <a:pt x="0" y="5"/>
                </a:moveTo>
                <a:lnTo>
                  <a:pt x="1008" y="5"/>
                </a:lnTo>
                <a:lnTo>
                  <a:pt x="1008" y="305"/>
                </a:lnTo>
                <a:lnTo>
                  <a:pt x="1158" y="306"/>
                </a:lnTo>
                <a:lnTo>
                  <a:pt x="1158" y="6"/>
                </a:lnTo>
                <a:lnTo>
                  <a:pt x="2637" y="5"/>
                </a:lnTo>
                <a:lnTo>
                  <a:pt x="2640" y="305"/>
                </a:lnTo>
                <a:lnTo>
                  <a:pt x="2790" y="306"/>
                </a:lnTo>
                <a:lnTo>
                  <a:pt x="2790" y="23"/>
                </a:lnTo>
                <a:lnTo>
                  <a:pt x="2793" y="0"/>
                </a:lnTo>
                <a:lnTo>
                  <a:pt x="3834" y="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Freeform 22"/>
          <p:cNvSpPr/>
          <p:nvPr/>
        </p:nvSpPr>
        <p:spPr bwMode="auto">
          <a:xfrm>
            <a:off x="2428875" y="5676900"/>
            <a:ext cx="6105525" cy="500063"/>
          </a:xfrm>
          <a:custGeom>
            <a:avLst/>
            <a:gdLst>
              <a:gd name="T0" fmla="*/ 0 w 3846"/>
              <a:gd name="T1" fmla="*/ 2147483647 h 315"/>
              <a:gd name="T2" fmla="*/ 2147483647 w 3846"/>
              <a:gd name="T3" fmla="*/ 2147483647 h 315"/>
              <a:gd name="T4" fmla="*/ 2147483647 w 3846"/>
              <a:gd name="T5" fmla="*/ 2147483647 h 315"/>
              <a:gd name="T6" fmla="*/ 2147483647 w 3846"/>
              <a:gd name="T7" fmla="*/ 2147483647 h 315"/>
              <a:gd name="T8" fmla="*/ 2147483647 w 3846"/>
              <a:gd name="T9" fmla="*/ 2147483647 h 315"/>
              <a:gd name="T10" fmla="*/ 2147483647 w 3846"/>
              <a:gd name="T11" fmla="*/ 2147483647 h 315"/>
              <a:gd name="T12" fmla="*/ 2147483647 w 3846"/>
              <a:gd name="T13" fmla="*/ 2147483647 h 315"/>
              <a:gd name="T14" fmla="*/ 2147483647 w 3846"/>
              <a:gd name="T15" fmla="*/ 2147483647 h 315"/>
              <a:gd name="T16" fmla="*/ 2147483647 w 3846"/>
              <a:gd name="T17" fmla="*/ 0 h 315"/>
              <a:gd name="T18" fmla="*/ 2147483647 w 3846"/>
              <a:gd name="T19" fmla="*/ 2147483647 h 315"/>
              <a:gd name="T20" fmla="*/ 2147483647 w 3846"/>
              <a:gd name="T21" fmla="*/ 2147483647 h 31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46" h="315">
                <a:moveTo>
                  <a:pt x="0" y="3"/>
                </a:moveTo>
                <a:lnTo>
                  <a:pt x="1422" y="3"/>
                </a:lnTo>
                <a:lnTo>
                  <a:pt x="1422" y="315"/>
                </a:lnTo>
                <a:lnTo>
                  <a:pt x="1563" y="315"/>
                </a:lnTo>
                <a:lnTo>
                  <a:pt x="1563" y="6"/>
                </a:lnTo>
                <a:lnTo>
                  <a:pt x="3054" y="3"/>
                </a:lnTo>
                <a:lnTo>
                  <a:pt x="3054" y="306"/>
                </a:lnTo>
                <a:lnTo>
                  <a:pt x="3198" y="308"/>
                </a:lnTo>
                <a:lnTo>
                  <a:pt x="3198" y="0"/>
                </a:lnTo>
                <a:lnTo>
                  <a:pt x="3195" y="3"/>
                </a:lnTo>
                <a:lnTo>
                  <a:pt x="3846" y="3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" name="Group 23"/>
          <p:cNvGrpSpPr/>
          <p:nvPr/>
        </p:nvGrpSpPr>
        <p:grpSpPr bwMode="auto">
          <a:xfrm>
            <a:off x="2438400" y="3562350"/>
            <a:ext cx="6096000" cy="500063"/>
            <a:chOff x="0" y="0"/>
            <a:chExt cx="3840" cy="315"/>
          </a:xfrm>
        </p:grpSpPr>
        <p:sp>
          <p:nvSpPr>
            <p:cNvPr id="22" name="Freeform 24"/>
            <p:cNvSpPr/>
            <p:nvPr/>
          </p:nvSpPr>
          <p:spPr bwMode="auto">
            <a:xfrm>
              <a:off x="0" y="3"/>
              <a:ext cx="3456" cy="312"/>
            </a:xfrm>
            <a:custGeom>
              <a:avLst/>
              <a:gdLst>
                <a:gd name="T0" fmla="*/ 0 w 3456"/>
                <a:gd name="T1" fmla="*/ 6 h 312"/>
                <a:gd name="T2" fmla="*/ 192 w 3456"/>
                <a:gd name="T3" fmla="*/ 6 h 312"/>
                <a:gd name="T4" fmla="*/ 192 w 3456"/>
                <a:gd name="T5" fmla="*/ 306 h 312"/>
                <a:gd name="T6" fmla="*/ 336 w 3456"/>
                <a:gd name="T7" fmla="*/ 309 h 312"/>
                <a:gd name="T8" fmla="*/ 336 w 3456"/>
                <a:gd name="T9" fmla="*/ 9 h 312"/>
                <a:gd name="T10" fmla="*/ 1824 w 3456"/>
                <a:gd name="T11" fmla="*/ 9 h 312"/>
                <a:gd name="T12" fmla="*/ 1824 w 3456"/>
                <a:gd name="T13" fmla="*/ 312 h 312"/>
                <a:gd name="T14" fmla="*/ 1968 w 3456"/>
                <a:gd name="T15" fmla="*/ 309 h 312"/>
                <a:gd name="T16" fmla="*/ 1971 w 3456"/>
                <a:gd name="T17" fmla="*/ 24 h 312"/>
                <a:gd name="T18" fmla="*/ 1971 w 3456"/>
                <a:gd name="T19" fmla="*/ 3 h 312"/>
                <a:gd name="T20" fmla="*/ 3456 w 3456"/>
                <a:gd name="T21" fmla="*/ 0 h 3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56" h="312">
                  <a:moveTo>
                    <a:pt x="0" y="6"/>
                  </a:moveTo>
                  <a:lnTo>
                    <a:pt x="192" y="6"/>
                  </a:lnTo>
                  <a:lnTo>
                    <a:pt x="192" y="306"/>
                  </a:lnTo>
                  <a:lnTo>
                    <a:pt x="336" y="309"/>
                  </a:lnTo>
                  <a:lnTo>
                    <a:pt x="336" y="9"/>
                  </a:lnTo>
                  <a:lnTo>
                    <a:pt x="1824" y="9"/>
                  </a:lnTo>
                  <a:lnTo>
                    <a:pt x="1824" y="312"/>
                  </a:lnTo>
                  <a:lnTo>
                    <a:pt x="1968" y="309"/>
                  </a:lnTo>
                  <a:lnTo>
                    <a:pt x="1971" y="24"/>
                  </a:lnTo>
                  <a:lnTo>
                    <a:pt x="1971" y="3"/>
                  </a:lnTo>
                  <a:lnTo>
                    <a:pt x="3456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Freeform 25"/>
            <p:cNvSpPr/>
            <p:nvPr/>
          </p:nvSpPr>
          <p:spPr bwMode="auto">
            <a:xfrm>
              <a:off x="3456" y="0"/>
              <a:ext cx="384" cy="306"/>
            </a:xfrm>
            <a:custGeom>
              <a:avLst/>
              <a:gdLst>
                <a:gd name="T0" fmla="*/ 0 w 384"/>
                <a:gd name="T1" fmla="*/ 0 h 306"/>
                <a:gd name="T2" fmla="*/ 0 w 384"/>
                <a:gd name="T3" fmla="*/ 306 h 306"/>
                <a:gd name="T4" fmla="*/ 144 w 384"/>
                <a:gd name="T5" fmla="*/ 306 h 306"/>
                <a:gd name="T6" fmla="*/ 144 w 384"/>
                <a:gd name="T7" fmla="*/ 6 h 306"/>
                <a:gd name="T8" fmla="*/ 384 w 384"/>
                <a:gd name="T9" fmla="*/ 6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4" h="306">
                  <a:moveTo>
                    <a:pt x="0" y="0"/>
                  </a:moveTo>
                  <a:lnTo>
                    <a:pt x="0" y="306"/>
                  </a:lnTo>
                  <a:lnTo>
                    <a:pt x="144" y="306"/>
                  </a:lnTo>
                  <a:lnTo>
                    <a:pt x="144" y="6"/>
                  </a:lnTo>
                  <a:lnTo>
                    <a:pt x="384" y="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" name="Group 26"/>
          <p:cNvGrpSpPr/>
          <p:nvPr/>
        </p:nvGrpSpPr>
        <p:grpSpPr bwMode="auto">
          <a:xfrm>
            <a:off x="2743200" y="1981200"/>
            <a:ext cx="5181600" cy="1219200"/>
            <a:chOff x="0" y="0"/>
            <a:chExt cx="3264" cy="768"/>
          </a:xfrm>
        </p:grpSpPr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384" y="0"/>
              <a:ext cx="892" cy="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    </a:t>
              </a:r>
              <a:r>
                <a:rPr lang="zh-CN" sz="2400" b="1">
                  <a:latin typeface="Times New Roman" panose="02020603050405020304" pitchFamily="18" charset="0"/>
                </a:rPr>
                <a:t>单体</a:t>
              </a:r>
              <a:endParaRPr lang="zh-CN" sz="2400" b="1">
                <a:latin typeface="Times New Roman" panose="02020603050405020304" pitchFamily="18" charset="0"/>
              </a:endParaRPr>
            </a:p>
            <a:p>
              <a:r>
                <a:rPr lang="zh-CN" sz="2400" b="1">
                  <a:latin typeface="Times New Roman" panose="02020603050405020304" pitchFamily="18" charset="0"/>
                </a:rPr>
                <a:t>访存周期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2016" y="0"/>
              <a:ext cx="892" cy="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    </a:t>
              </a:r>
              <a:r>
                <a:rPr lang="zh-CN" sz="2400" b="1">
                  <a:latin typeface="Times New Roman" panose="02020603050405020304" pitchFamily="18" charset="0"/>
                </a:rPr>
                <a:t>单体</a:t>
              </a:r>
              <a:endParaRPr lang="zh-CN" sz="2400" b="1">
                <a:latin typeface="Times New Roman" panose="02020603050405020304" pitchFamily="18" charset="0"/>
              </a:endParaRPr>
            </a:p>
            <a:p>
              <a:r>
                <a:rPr lang="zh-CN" sz="2400" b="1">
                  <a:latin typeface="Times New Roman" panose="02020603050405020304" pitchFamily="18" charset="0"/>
                </a:rPr>
                <a:t>访存周期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1248" y="288"/>
              <a:ext cx="37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2885" y="288"/>
              <a:ext cx="37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rot="10800000">
              <a:off x="1632" y="288"/>
              <a:ext cx="37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 rot="10800000">
              <a:off x="5" y="288"/>
              <a:ext cx="37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0" y="144"/>
              <a:ext cx="0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1632" y="144"/>
              <a:ext cx="0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3264" y="144"/>
              <a:ext cx="0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265113" y="3505200"/>
            <a:ext cx="19526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2400" b="1">
                <a:latin typeface="Times New Roman" panose="02020603050405020304" pitchFamily="18" charset="0"/>
              </a:rPr>
              <a:t>启动存储体 </a:t>
            </a:r>
            <a:r>
              <a:rPr lang="zh-CN" altLang="zh-CN" sz="2400" b="1">
                <a:latin typeface="Times New Roman" panose="02020603050405020304" pitchFamily="18" charset="0"/>
              </a:rPr>
              <a:t>0</a:t>
            </a:r>
            <a:endParaRPr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265113" y="4241800"/>
            <a:ext cx="19526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2400" b="1">
                <a:latin typeface="Times New Roman" panose="02020603050405020304" pitchFamily="18" charset="0"/>
              </a:rPr>
              <a:t>启动存储体 </a:t>
            </a:r>
            <a:r>
              <a:rPr lang="zh-CN" altLang="zh-CN" sz="2400" b="1">
                <a:latin typeface="Times New Roman" panose="02020603050405020304" pitchFamily="18" charset="0"/>
              </a:rPr>
              <a:t>1</a:t>
            </a:r>
            <a:endParaRPr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265113" y="4978400"/>
            <a:ext cx="19526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2400" b="1">
                <a:latin typeface="Times New Roman" panose="02020603050405020304" pitchFamily="18" charset="0"/>
              </a:rPr>
              <a:t>启动存储体 </a:t>
            </a:r>
            <a:r>
              <a:rPr lang="zh-CN" altLang="zh-CN" sz="2400" b="1">
                <a:latin typeface="Times New Roman" panose="02020603050405020304" pitchFamily="18" charset="0"/>
              </a:rPr>
              <a:t>2</a:t>
            </a:r>
            <a:endParaRPr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265113" y="5715000"/>
            <a:ext cx="19526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2400" b="1">
                <a:latin typeface="Times New Roman" panose="02020603050405020304" pitchFamily="18" charset="0"/>
              </a:rPr>
              <a:t>启动存储体 </a:t>
            </a:r>
            <a:r>
              <a:rPr lang="zh-CN" altLang="zh-CN" sz="2400" b="1">
                <a:latin typeface="Times New Roman" panose="02020603050405020304" pitchFamily="18" charset="0"/>
              </a:rPr>
              <a:t>3</a:t>
            </a:r>
            <a:endParaRPr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392113" y="1000108"/>
            <a:ext cx="8751887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在不改变存取周期的前提下，增加存储器的带宽</a:t>
            </a:r>
            <a:endParaRPr lang="zh-CN" sz="32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143504" y="71414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3.5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并行存储器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3504" y="71414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3.5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并行存储器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5786" y="714356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151B93"/>
                </a:solidFill>
                <a:latin typeface="宋体" panose="02010600030101010101" pitchFamily="2" charset="-122"/>
              </a:rPr>
              <a:t>多模块交叉存储器</a:t>
            </a:r>
            <a:endParaRPr lang="zh-CN" altLang="en-US" sz="2800" b="1" dirty="0" smtClean="0">
              <a:solidFill>
                <a:srgbClr val="151B93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2977" y="1214422"/>
            <a:ext cx="77153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E034D"/>
                </a:solidFill>
                <a:latin typeface="宋体" panose="02010600030101010101" pitchFamily="2" charset="-122"/>
              </a:rPr>
              <a:t>    多模块交叉存储器访问方式为</a:t>
            </a:r>
            <a:r>
              <a:rPr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并行访问</a:t>
            </a:r>
            <a:r>
              <a:rPr lang="zh-CN" altLang="en-US" sz="2800" b="1" dirty="0" smtClean="0">
                <a:solidFill>
                  <a:srgbClr val="0E034D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流水</a:t>
            </a:r>
            <a:r>
              <a:rPr lang="zh-CN" altLang="en-US" sz="2800" b="1" dirty="0" smtClean="0">
                <a:solidFill>
                  <a:srgbClr val="0E034D"/>
                </a:solidFill>
                <a:latin typeface="宋体" panose="02010600030101010101" pitchFamily="2" charset="-122"/>
              </a:rPr>
              <a:t>）。</a:t>
            </a:r>
            <a:r>
              <a:rPr lang="en-US" altLang="zh-CN" sz="2800" b="1" dirty="0" smtClean="0">
                <a:solidFill>
                  <a:srgbClr val="0E034D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800" b="1" dirty="0" smtClean="0">
                <a:solidFill>
                  <a:srgbClr val="0E034D"/>
                </a:solidFill>
                <a:latin typeface="宋体" panose="02010600030101010101" pitchFamily="2" charset="-122"/>
              </a:rPr>
              <a:t>个存储体必须分时启动，则各个存储体的启动间隔为 </a:t>
            </a:r>
            <a:r>
              <a:rPr lang="en-US" altLang="zh-CN" sz="2800" b="1" dirty="0" smtClean="0">
                <a:solidFill>
                  <a:srgbClr val="0E034D"/>
                </a:solidFill>
                <a:latin typeface="宋体" panose="02010600030101010101" pitchFamily="2" charset="-122"/>
              </a:rPr>
              <a:t>t=T/n</a:t>
            </a:r>
            <a:r>
              <a:rPr lang="zh-CN" altLang="en-US" sz="2800" b="1" dirty="0" smtClean="0">
                <a:solidFill>
                  <a:srgbClr val="0E034D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0E034D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800" b="1" dirty="0" smtClean="0">
                <a:solidFill>
                  <a:srgbClr val="0E034D"/>
                </a:solidFill>
                <a:latin typeface="宋体" panose="02010600030101010101" pitchFamily="2" charset="-122"/>
              </a:rPr>
              <a:t>为交叉存取度）。存取速度有望提高</a:t>
            </a:r>
            <a:r>
              <a:rPr lang="en-US" altLang="zh-CN" sz="2800" b="1" dirty="0" smtClean="0">
                <a:solidFill>
                  <a:srgbClr val="0E034D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800" b="1" dirty="0" smtClean="0">
                <a:solidFill>
                  <a:srgbClr val="0E034D"/>
                </a:solidFill>
                <a:latin typeface="宋体" panose="02010600030101010101" pitchFamily="2" charset="-122"/>
              </a:rPr>
              <a:t>倍。</a:t>
            </a:r>
            <a:endParaRPr lang="zh-CN" altLang="en-US" sz="2800" b="1" dirty="0" smtClean="0">
              <a:solidFill>
                <a:srgbClr val="0E034D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4000504"/>
            <a:ext cx="292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H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serial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=</a:t>
            </a:r>
            <a:r>
              <a:rPr lang="en-US" altLang="zh-CN" sz="2800" b="1" dirty="0" err="1" smtClean="0">
                <a:solidFill>
                  <a:srgbClr val="C00000"/>
                </a:solidFill>
              </a:rPr>
              <a:t>mT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7810" y="4792866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H 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parallel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=T+(m-1)t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8" name="Picture 7" descr="3a28">
            <a:hlinkClick r:id="rId1" action="ppaction://hlinkfil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3786190"/>
            <a:ext cx="31321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4" y="714356"/>
            <a:ext cx="3892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151B93"/>
                </a:solidFill>
                <a:latin typeface="宋体" panose="02010600030101010101" pitchFamily="2" charset="-122"/>
              </a:rPr>
              <a:t>两体交叉存储器实例</a:t>
            </a:r>
            <a:endParaRPr lang="zh-CN" altLang="en-US" sz="3200" b="1" dirty="0" smtClean="0">
              <a:solidFill>
                <a:srgbClr val="151B93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3504" y="71414"/>
            <a:ext cx="2686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3.5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并行存储器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grpSp>
        <p:nvGrpSpPr>
          <p:cNvPr id="4" name="Group 6"/>
          <p:cNvGrpSpPr/>
          <p:nvPr/>
        </p:nvGrpSpPr>
        <p:grpSpPr bwMode="auto">
          <a:xfrm>
            <a:off x="854075" y="2657490"/>
            <a:ext cx="1919288" cy="2843212"/>
            <a:chOff x="0" y="0"/>
            <a:chExt cx="3022" cy="4477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1317" y="55"/>
              <a:ext cx="1701" cy="44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1317" y="623"/>
              <a:ext cx="17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1309" y="1174"/>
              <a:ext cx="17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1322" y="1727"/>
              <a:ext cx="17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314" y="2278"/>
              <a:ext cx="17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322" y="2892"/>
              <a:ext cx="17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314" y="3443"/>
              <a:ext cx="17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1694" cy="40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/>
                <a:t>00000</a:t>
              </a:r>
              <a:endParaRPr lang="zh-CN" altLang="en-US" dirty="0"/>
            </a:p>
            <a:p>
              <a:pPr>
                <a:lnSpc>
                  <a:spcPct val="130000"/>
                </a:lnSpc>
              </a:pPr>
              <a:r>
                <a:rPr lang="zh-CN" altLang="en-US" dirty="0"/>
                <a:t>00001</a:t>
              </a:r>
              <a:endParaRPr lang="zh-CN" altLang="en-US" dirty="0"/>
            </a:p>
            <a:p>
              <a:pPr>
                <a:lnSpc>
                  <a:spcPct val="130000"/>
                </a:lnSpc>
              </a:pPr>
              <a:r>
                <a:rPr lang="zh-CN" altLang="en-US" dirty="0"/>
                <a:t>00010</a:t>
              </a:r>
              <a:endParaRPr lang="zh-CN" altLang="en-US" dirty="0"/>
            </a:p>
            <a:p>
              <a:pPr>
                <a:lnSpc>
                  <a:spcPct val="130000"/>
                </a:lnSpc>
              </a:pPr>
              <a:r>
                <a:rPr lang="zh-CN" altLang="en-US" dirty="0"/>
                <a:t>00011</a:t>
              </a:r>
              <a:endParaRPr lang="zh-CN" altLang="en-US" dirty="0"/>
            </a:p>
            <a:p>
              <a:pPr>
                <a:lnSpc>
                  <a:spcPct val="130000"/>
                </a:lnSpc>
              </a:pPr>
              <a:r>
                <a:rPr lang="zh-CN" altLang="en-US" dirty="0"/>
                <a:t>00100</a:t>
              </a:r>
              <a:endParaRPr lang="zh-CN" altLang="en-US" dirty="0"/>
            </a:p>
            <a:p>
              <a:pPr>
                <a:lnSpc>
                  <a:spcPct val="130000"/>
                </a:lnSpc>
              </a:pPr>
              <a:r>
                <a:rPr lang="zh-CN" altLang="en-US" dirty="0"/>
                <a:t>00101</a:t>
              </a:r>
              <a:endParaRPr lang="zh-CN" altLang="en-US" dirty="0"/>
            </a:p>
            <a:p>
              <a:pPr>
                <a:lnSpc>
                  <a:spcPct val="130000"/>
                </a:lnSpc>
              </a:pPr>
              <a:r>
                <a:rPr lang="zh-CN" altLang="en-US" dirty="0"/>
                <a:t>00110</a:t>
              </a:r>
              <a:endParaRPr lang="zh-CN" altLang="en-US" dirty="0"/>
            </a:p>
          </p:txBody>
        </p:sp>
      </p:grpSp>
      <p:grpSp>
        <p:nvGrpSpPr>
          <p:cNvPr id="13" name="Group 15"/>
          <p:cNvGrpSpPr/>
          <p:nvPr/>
        </p:nvGrpSpPr>
        <p:grpSpPr bwMode="auto">
          <a:xfrm>
            <a:off x="6096000" y="2649552"/>
            <a:ext cx="1919288" cy="2843213"/>
            <a:chOff x="0" y="0"/>
            <a:chExt cx="3022" cy="4477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1317" y="55"/>
              <a:ext cx="1701" cy="44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1317" y="623"/>
              <a:ext cx="17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309" y="1174"/>
              <a:ext cx="17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1322" y="1727"/>
              <a:ext cx="17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1314" y="2278"/>
              <a:ext cx="17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1322" y="2892"/>
              <a:ext cx="17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1314" y="3443"/>
              <a:ext cx="17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0" y="0"/>
              <a:ext cx="1694" cy="407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/>
                <a:t>00000</a:t>
              </a:r>
              <a:endParaRPr lang="zh-CN" altLang="en-US" dirty="0"/>
            </a:p>
            <a:p>
              <a:pPr>
                <a:lnSpc>
                  <a:spcPct val="130000"/>
                </a:lnSpc>
              </a:pPr>
              <a:r>
                <a:rPr lang="zh-CN" altLang="en-US" dirty="0"/>
                <a:t>00010</a:t>
              </a:r>
              <a:endParaRPr lang="zh-CN" altLang="en-US" dirty="0"/>
            </a:p>
            <a:p>
              <a:pPr>
                <a:lnSpc>
                  <a:spcPct val="130000"/>
                </a:lnSpc>
              </a:pPr>
              <a:r>
                <a:rPr lang="zh-CN" altLang="en-US" dirty="0"/>
                <a:t>00100</a:t>
              </a:r>
              <a:endParaRPr lang="zh-CN" altLang="en-US" dirty="0"/>
            </a:p>
            <a:p>
              <a:pPr>
                <a:lnSpc>
                  <a:spcPct val="130000"/>
                </a:lnSpc>
              </a:pPr>
              <a:r>
                <a:rPr lang="zh-CN" altLang="en-US" dirty="0"/>
                <a:t>00110</a:t>
              </a:r>
              <a:endParaRPr lang="zh-CN" altLang="en-US" dirty="0"/>
            </a:p>
            <a:p>
              <a:pPr>
                <a:lnSpc>
                  <a:spcPct val="130000"/>
                </a:lnSpc>
              </a:pPr>
              <a:r>
                <a:rPr lang="zh-CN" altLang="en-US" dirty="0"/>
                <a:t>01000</a:t>
              </a:r>
              <a:endParaRPr lang="zh-CN" altLang="en-US" dirty="0"/>
            </a:p>
            <a:p>
              <a:pPr>
                <a:lnSpc>
                  <a:spcPct val="130000"/>
                </a:lnSpc>
              </a:pPr>
              <a:r>
                <a:rPr lang="zh-CN" altLang="en-US" dirty="0"/>
                <a:t>01010</a:t>
              </a:r>
              <a:endParaRPr lang="zh-CN" altLang="en-US" dirty="0"/>
            </a:p>
            <a:p>
              <a:pPr>
                <a:lnSpc>
                  <a:spcPct val="130000"/>
                </a:lnSpc>
              </a:pPr>
              <a:r>
                <a:rPr lang="zh-CN" altLang="en-US" dirty="0"/>
                <a:t>01100</a:t>
              </a:r>
              <a:endParaRPr lang="zh-CN" altLang="en-US" dirty="0"/>
            </a:p>
          </p:txBody>
        </p:sp>
      </p:grpSp>
      <p:grpSp>
        <p:nvGrpSpPr>
          <p:cNvPr id="22" name="Group 24"/>
          <p:cNvGrpSpPr/>
          <p:nvPr/>
        </p:nvGrpSpPr>
        <p:grpSpPr bwMode="auto">
          <a:xfrm>
            <a:off x="3641725" y="2644790"/>
            <a:ext cx="1917700" cy="2843212"/>
            <a:chOff x="0" y="0"/>
            <a:chExt cx="3022" cy="4477"/>
          </a:xfrm>
        </p:grpSpPr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1317" y="55"/>
              <a:ext cx="1701" cy="44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1317" y="623"/>
              <a:ext cx="17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1309" y="1174"/>
              <a:ext cx="17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1322" y="1727"/>
              <a:ext cx="17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1314" y="2278"/>
              <a:ext cx="17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1322" y="2892"/>
              <a:ext cx="17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1314" y="3443"/>
              <a:ext cx="17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0" y="0"/>
              <a:ext cx="1694" cy="407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/>
                <a:t>00001</a:t>
              </a:r>
              <a:endParaRPr lang="zh-CN" altLang="en-US"/>
            </a:p>
            <a:p>
              <a:pPr>
                <a:lnSpc>
                  <a:spcPct val="130000"/>
                </a:lnSpc>
              </a:pPr>
              <a:r>
                <a:rPr lang="zh-CN" altLang="en-US"/>
                <a:t>00011</a:t>
              </a:r>
              <a:endParaRPr lang="zh-CN" altLang="en-US"/>
            </a:p>
            <a:p>
              <a:pPr>
                <a:lnSpc>
                  <a:spcPct val="130000"/>
                </a:lnSpc>
              </a:pPr>
              <a:r>
                <a:rPr lang="zh-CN" altLang="en-US"/>
                <a:t>00101</a:t>
              </a:r>
              <a:endParaRPr lang="zh-CN" altLang="en-US"/>
            </a:p>
            <a:p>
              <a:pPr>
                <a:lnSpc>
                  <a:spcPct val="130000"/>
                </a:lnSpc>
              </a:pPr>
              <a:r>
                <a:rPr lang="zh-CN" altLang="en-US"/>
                <a:t>00111</a:t>
              </a:r>
              <a:endParaRPr lang="zh-CN" altLang="en-US"/>
            </a:p>
            <a:p>
              <a:pPr>
                <a:lnSpc>
                  <a:spcPct val="130000"/>
                </a:lnSpc>
              </a:pPr>
              <a:r>
                <a:rPr lang="zh-CN" altLang="en-US"/>
                <a:t>01001</a:t>
              </a:r>
              <a:endParaRPr lang="zh-CN" altLang="en-US"/>
            </a:p>
            <a:p>
              <a:pPr>
                <a:lnSpc>
                  <a:spcPct val="130000"/>
                </a:lnSpc>
              </a:pPr>
              <a:r>
                <a:rPr lang="zh-CN" altLang="en-US"/>
                <a:t>01011</a:t>
              </a:r>
              <a:endParaRPr lang="zh-CN" altLang="en-US"/>
            </a:p>
            <a:p>
              <a:pPr>
                <a:lnSpc>
                  <a:spcPct val="130000"/>
                </a:lnSpc>
              </a:pPr>
              <a:r>
                <a:rPr lang="zh-CN" altLang="en-US"/>
                <a:t>01101</a:t>
              </a:r>
              <a:endParaRPr lang="zh-CN" altLang="en-US"/>
            </a:p>
          </p:txBody>
        </p:sp>
      </p:grpSp>
      <p:sp>
        <p:nvSpPr>
          <p:cNvPr id="31" name="箭头 5407"/>
          <p:cNvSpPr>
            <a:spLocks noChangeShapeType="1"/>
          </p:cNvSpPr>
          <p:nvPr/>
        </p:nvSpPr>
        <p:spPr bwMode="auto">
          <a:xfrm>
            <a:off x="2484438" y="2836877"/>
            <a:ext cx="4824412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" name="箭头 5408"/>
          <p:cNvSpPr>
            <a:spLocks noChangeShapeType="1"/>
          </p:cNvSpPr>
          <p:nvPr/>
        </p:nvSpPr>
        <p:spPr bwMode="auto">
          <a:xfrm flipV="1">
            <a:off x="2628900" y="2909902"/>
            <a:ext cx="2159000" cy="358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" name="箭头 5409"/>
          <p:cNvSpPr>
            <a:spLocks noChangeShapeType="1"/>
          </p:cNvSpPr>
          <p:nvPr/>
        </p:nvSpPr>
        <p:spPr bwMode="auto">
          <a:xfrm flipV="1">
            <a:off x="2555875" y="3197240"/>
            <a:ext cx="467995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" name="箭头 5410"/>
          <p:cNvSpPr>
            <a:spLocks noChangeShapeType="1"/>
          </p:cNvSpPr>
          <p:nvPr/>
        </p:nvSpPr>
        <p:spPr bwMode="auto">
          <a:xfrm flipV="1">
            <a:off x="2555875" y="3268677"/>
            <a:ext cx="2160588" cy="7207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" name="箭头 5411"/>
          <p:cNvSpPr>
            <a:spLocks noChangeShapeType="1"/>
          </p:cNvSpPr>
          <p:nvPr/>
        </p:nvSpPr>
        <p:spPr bwMode="auto">
          <a:xfrm flipV="1">
            <a:off x="2555875" y="3557602"/>
            <a:ext cx="4752975" cy="792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" name="箭头 5412"/>
          <p:cNvSpPr>
            <a:spLocks noChangeShapeType="1"/>
          </p:cNvSpPr>
          <p:nvPr/>
        </p:nvSpPr>
        <p:spPr bwMode="auto">
          <a:xfrm flipV="1">
            <a:off x="2555875" y="3629040"/>
            <a:ext cx="2160588" cy="10810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1470025" y="2149490"/>
            <a:ext cx="12303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/>
              <a:t>存储体</a:t>
            </a:r>
            <a:endParaRPr lang="zh-CN" altLang="en-US" sz="2400" b="1" dirty="0"/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4391025" y="2186002"/>
            <a:ext cx="1549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b="1"/>
              <a:t>奇存储体</a:t>
            </a:r>
            <a:endParaRPr lang="zh-CN" altLang="en-US" sz="2400" b="1"/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6813550" y="2170127"/>
            <a:ext cx="1549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b="1"/>
              <a:t>偶存储体</a:t>
            </a:r>
            <a:endParaRPr lang="zh-CN" altLang="en-US" sz="2400" b="1"/>
          </a:p>
        </p:txBody>
      </p:sp>
      <p:sp>
        <p:nvSpPr>
          <p:cNvPr id="40" name="TextBox 39"/>
          <p:cNvSpPr txBox="1"/>
          <p:nvPr/>
        </p:nvSpPr>
        <p:spPr>
          <a:xfrm>
            <a:off x="1928794" y="1357298"/>
            <a:ext cx="442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两体交叉结构形成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bldLvl="0" autoUpdateAnimBg="0"/>
      <p:bldP spid="38" grpId="0" bldLvl="0" autoUpdateAnimBg="0"/>
      <p:bldP spid="39" grpId="0" bldLvl="0" autoUpdateAnimBg="0"/>
      <p:bldP spid="4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2000" y="72516"/>
            <a:ext cx="3264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3.6 cache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存储器</a:t>
            </a:r>
            <a:endParaRPr lang="zh-CN" alt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1566" y="635228"/>
            <a:ext cx="2336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1.Cache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概述</a:t>
            </a:r>
            <a:endParaRPr lang="zh-CN" altLang="en-US" sz="3200" b="1" dirty="0" smtClean="0">
              <a:solidFill>
                <a:srgbClr val="151B93"/>
              </a:solidFill>
              <a:latin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2976" y="1500174"/>
            <a:ext cx="6328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解决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和主存之间的速度不匹配问题</a:t>
            </a:r>
            <a:endParaRPr lang="zh-CN" altLang="en-US" sz="2800" dirty="0" smtClean="0"/>
          </a:p>
        </p:txBody>
      </p:sp>
      <p:sp>
        <p:nvSpPr>
          <p:cNvPr id="6" name="矩形 5"/>
          <p:cNvSpPr/>
          <p:nvPr/>
        </p:nvSpPr>
        <p:spPr>
          <a:xfrm>
            <a:off x="617636" y="2143116"/>
            <a:ext cx="5429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zh-CN" altLang="en-US" sz="2800" dirty="0" smtClean="0"/>
              <a:t>采用两级或多级</a:t>
            </a:r>
            <a:r>
              <a:rPr lang="en-US" altLang="zh-CN" sz="2800" dirty="0" smtClean="0"/>
              <a:t>Cache</a:t>
            </a:r>
            <a:r>
              <a:rPr lang="zh-CN" altLang="en-US" sz="2800" dirty="0" smtClean="0"/>
              <a:t>系统</a:t>
            </a:r>
            <a:endParaRPr lang="zh-CN" altLang="en-US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641832" y="2857496"/>
            <a:ext cx="6639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/>
            <a:r>
              <a:rPr lang="zh-CN" altLang="en-US" sz="2800" dirty="0" smtClean="0"/>
              <a:t>现在的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内带</a:t>
            </a:r>
            <a:r>
              <a:rPr lang="en-US" altLang="zh-CN" sz="2800" dirty="0" smtClean="0"/>
              <a:t>L1 Cache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L2 Cache</a:t>
            </a:r>
            <a:endParaRPr lang="en-US" altLang="zh-CN" sz="2800" dirty="0" smtClean="0"/>
          </a:p>
        </p:txBody>
      </p:sp>
      <p:sp>
        <p:nvSpPr>
          <p:cNvPr id="9" name="矩形 8"/>
          <p:cNvSpPr/>
          <p:nvPr/>
        </p:nvSpPr>
        <p:spPr>
          <a:xfrm>
            <a:off x="635220" y="3575182"/>
            <a:ext cx="4955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/>
            <a:r>
              <a:rPr lang="zh-CN" altLang="en-US" sz="2800" dirty="0" smtClean="0"/>
              <a:t>全由硬件调度，对用户透明</a:t>
            </a:r>
            <a:endParaRPr lang="zh-CN" altLang="en-US" sz="280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00213" y="4140474"/>
            <a:ext cx="57435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642918"/>
            <a:ext cx="3160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2.Cache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基本原理</a:t>
            </a:r>
            <a:endParaRPr lang="zh-CN" altLang="en-US" sz="3200" b="1" dirty="0" smtClean="0">
              <a:solidFill>
                <a:srgbClr val="151B93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1844" y="2071678"/>
            <a:ext cx="2714644" cy="2593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7430" lvl="1" indent="-455930"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151B93"/>
                </a:solidFill>
              </a:rPr>
              <a:t>地址映射；</a:t>
            </a:r>
            <a:endParaRPr lang="zh-CN" altLang="en-US" sz="2800" b="1" dirty="0" smtClean="0">
              <a:solidFill>
                <a:srgbClr val="151B93"/>
              </a:solidFill>
            </a:endParaRPr>
          </a:p>
          <a:p>
            <a:pPr marL="1027430" lvl="1" indent="-455930"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151B93"/>
                </a:solidFill>
              </a:rPr>
              <a:t>替换策略；</a:t>
            </a:r>
            <a:endParaRPr lang="zh-CN" altLang="en-US" sz="2800" b="1" dirty="0" smtClean="0">
              <a:solidFill>
                <a:srgbClr val="151B93"/>
              </a:solidFill>
            </a:endParaRPr>
          </a:p>
          <a:p>
            <a:pPr marL="1027430" lvl="1" indent="-455930"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151B93"/>
                </a:solidFill>
              </a:rPr>
              <a:t>写一致性；</a:t>
            </a:r>
            <a:endParaRPr lang="zh-CN" altLang="en-US" sz="2800" b="1" dirty="0" smtClean="0">
              <a:solidFill>
                <a:srgbClr val="151B93"/>
              </a:solidFill>
            </a:endParaRPr>
          </a:p>
          <a:p>
            <a:pPr marL="1027430" lvl="1" indent="-455930"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151B93"/>
                </a:solidFill>
              </a:rPr>
              <a:t>性能评价。</a:t>
            </a:r>
            <a:endParaRPr lang="zh-CN" altLang="en-US" sz="2800" b="1" dirty="0" smtClean="0">
              <a:solidFill>
                <a:srgbClr val="151B93"/>
              </a:solidFill>
            </a:endParaRPr>
          </a:p>
        </p:txBody>
      </p:sp>
      <p:pic>
        <p:nvPicPr>
          <p:cNvPr id="5" name="Picture 4" descr="3a33">
            <a:hlinkClick r:id="rId1" action="ppaction://hlinkfil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1000108"/>
            <a:ext cx="5357850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572000" y="72516"/>
            <a:ext cx="2887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3.6 cache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0" y="72516"/>
            <a:ext cx="2887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3.6 cache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034" y="511038"/>
            <a:ext cx="3160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3.Cache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的命中率</a:t>
            </a:r>
            <a:endParaRPr lang="zh-CN" altLang="en-US" sz="3200" b="1" dirty="0" smtClean="0">
              <a:solidFill>
                <a:srgbClr val="151B93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75826" y="3081587"/>
            <a:ext cx="3071834" cy="27462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lnSpc>
                <a:spcPts val="3000"/>
              </a:lnSpc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命中率</a:t>
            </a:r>
            <a:endParaRPr kumimoji="1"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r">
              <a:lnSpc>
                <a:spcPts val="3000"/>
              </a:lnSpc>
            </a:pPr>
            <a:endParaRPr kumimoji="1"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r">
              <a:lnSpc>
                <a:spcPts val="3000"/>
              </a:lnSpc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平均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访问时间</a:t>
            </a:r>
            <a:endParaRPr kumimoji="1"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r">
              <a:lnSpc>
                <a:spcPts val="3000"/>
              </a:lnSpc>
            </a:pPr>
            <a:endParaRPr kumimoji="1"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r">
              <a:lnSpc>
                <a:spcPts val="3000"/>
              </a:lnSpc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访问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效率</a:t>
            </a:r>
            <a:endParaRPr kumimoji="1"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endParaRPr kumimoji="1"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r">
              <a:lnSpc>
                <a:spcPts val="3000"/>
              </a:lnSpc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加速度比</a:t>
            </a:r>
            <a:endParaRPr kumimoji="1"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3428992" y="2928934"/>
          <a:ext cx="3887806" cy="3000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29260800" imgH="32308800" progId="Equation.3">
                  <p:embed/>
                </p:oleObj>
              </mc:Choice>
              <mc:Fallback>
                <p:oleObj name="Equation" r:id="rId1" imgW="29260800" imgH="323088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8992" y="2928934"/>
                        <a:ext cx="3887806" cy="30003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596" y="906702"/>
            <a:ext cx="8358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给出访问</a:t>
            </a:r>
            <a:r>
              <a:rPr lang="en-US" altLang="zh-CN" sz="2400" dirty="0" smtClean="0"/>
              <a:t>MEM</a:t>
            </a:r>
            <a:r>
              <a:rPr lang="zh-CN" altLang="en-US" sz="2400" dirty="0" smtClean="0"/>
              <a:t>的地址，如果在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找到相应的单元，即“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命中</a:t>
            </a:r>
            <a:r>
              <a:rPr lang="zh-CN" altLang="en-US" sz="2400" dirty="0" smtClean="0"/>
              <a:t>”，如果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未找到相应的单元，则访问一次</a:t>
            </a:r>
            <a:r>
              <a:rPr lang="en-US" altLang="zh-CN" sz="2400" dirty="0" smtClean="0"/>
              <a:t>MEM</a:t>
            </a:r>
            <a:r>
              <a:rPr lang="zh-CN" altLang="en-US" sz="2400" dirty="0" smtClean="0"/>
              <a:t>，同时将相应的块调度到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，“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未命中</a:t>
            </a:r>
            <a:r>
              <a:rPr lang="zh-CN" altLang="en-US" sz="2400" dirty="0" smtClean="0"/>
              <a:t>”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0" y="72516"/>
            <a:ext cx="2887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3.6 cache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Text Box 54"/>
          <p:cNvSpPr txBox="1">
            <a:spLocks noChangeArrowheads="1"/>
          </p:cNvSpPr>
          <p:nvPr/>
        </p:nvSpPr>
        <p:spPr bwMode="auto">
          <a:xfrm>
            <a:off x="5786446" y="714356"/>
            <a:ext cx="295275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/>
              <a:t>CPU</a:t>
            </a:r>
            <a:r>
              <a:rPr lang="zh-CN" sz="2400" b="1" dirty="0"/>
              <a:t>直接访问内存</a:t>
            </a:r>
            <a:endParaRPr lang="zh-CN" sz="2400" b="1" dirty="0"/>
          </a:p>
        </p:txBody>
      </p:sp>
      <p:grpSp>
        <p:nvGrpSpPr>
          <p:cNvPr id="4" name="Group 6"/>
          <p:cNvGrpSpPr/>
          <p:nvPr/>
        </p:nvGrpSpPr>
        <p:grpSpPr bwMode="auto">
          <a:xfrm>
            <a:off x="755650" y="1484313"/>
            <a:ext cx="7848600" cy="4105275"/>
            <a:chOff x="0" y="0"/>
            <a:chExt cx="4944" cy="2586"/>
          </a:xfrm>
        </p:grpSpPr>
        <p:grpSp>
          <p:nvGrpSpPr>
            <p:cNvPr id="5" name="Group 7"/>
            <p:cNvGrpSpPr/>
            <p:nvPr/>
          </p:nvGrpSpPr>
          <p:grpSpPr bwMode="auto">
            <a:xfrm>
              <a:off x="91" y="0"/>
              <a:ext cx="4853" cy="91"/>
              <a:chOff x="0" y="0"/>
              <a:chExt cx="4853" cy="91"/>
            </a:xfrm>
          </p:grpSpPr>
          <p:sp>
            <p:nvSpPr>
              <p:cNvPr id="42" name="Line 8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9"/>
              <p:cNvSpPr>
                <a:spLocks noChangeShapeType="1"/>
              </p:cNvSpPr>
              <p:nvPr/>
            </p:nvSpPr>
            <p:spPr bwMode="auto">
              <a:xfrm>
                <a:off x="0" y="91"/>
                <a:ext cx="48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445" y="681"/>
              <a:ext cx="453" cy="1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zh-CN" sz="1600"/>
                <a:t>CPU</a:t>
              </a:r>
              <a:endParaRPr lang="zh-CN" altLang="zh-CN" sz="1600"/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0" y="545"/>
              <a:ext cx="453" cy="15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sz="1600"/>
                <a:t>主</a:t>
              </a:r>
              <a:endParaRPr lang="zh-CN" sz="1600"/>
            </a:p>
            <a:p>
              <a:pPr algn="ctr"/>
              <a:r>
                <a:rPr lang="zh-CN" sz="1600"/>
                <a:t>存</a:t>
              </a:r>
              <a:endParaRPr lang="zh-CN" sz="1600"/>
            </a:p>
          </p:txBody>
        </p:sp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4626" y="91"/>
              <a:ext cx="91" cy="590"/>
            </a:xfrm>
            <a:prstGeom prst="upArrow">
              <a:avLst>
                <a:gd name="adj1" fmla="val 50000"/>
                <a:gd name="adj2" fmla="val 162088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grpSp>
          <p:nvGrpSpPr>
            <p:cNvPr id="9" name="Group 13"/>
            <p:cNvGrpSpPr/>
            <p:nvPr/>
          </p:nvGrpSpPr>
          <p:grpSpPr bwMode="auto">
            <a:xfrm>
              <a:off x="3084" y="272"/>
              <a:ext cx="1270" cy="182"/>
              <a:chOff x="0" y="0"/>
              <a:chExt cx="1270" cy="182"/>
            </a:xfrm>
          </p:grpSpPr>
          <p:sp>
            <p:nvSpPr>
              <p:cNvPr id="40" name="Rectangle 14"/>
              <p:cNvSpPr>
                <a:spLocks noChangeArrowheads="1"/>
              </p:cNvSpPr>
              <p:nvPr/>
            </p:nvSpPr>
            <p:spPr bwMode="auto">
              <a:xfrm>
                <a:off x="635" y="0"/>
                <a:ext cx="635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sz="1600"/>
                  <a:t>块内地址</a:t>
                </a:r>
                <a:endParaRPr lang="zh-CN" sz="1600"/>
              </a:p>
            </p:txBody>
          </p:sp>
          <p:sp>
            <p:nvSpPr>
              <p:cNvPr id="41" name="Rectangl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35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sz="1600"/>
                  <a:t>块号</a:t>
                </a:r>
                <a:endParaRPr lang="zh-CN" sz="1600"/>
              </a:p>
            </p:txBody>
          </p:sp>
        </p:grpSp>
        <p:grpSp>
          <p:nvGrpSpPr>
            <p:cNvPr id="10" name="Group 16"/>
            <p:cNvGrpSpPr/>
            <p:nvPr/>
          </p:nvGrpSpPr>
          <p:grpSpPr bwMode="auto">
            <a:xfrm>
              <a:off x="3220" y="1497"/>
              <a:ext cx="1134" cy="182"/>
              <a:chOff x="0" y="0"/>
              <a:chExt cx="1134" cy="182"/>
            </a:xfrm>
          </p:grpSpPr>
          <p:sp>
            <p:nvSpPr>
              <p:cNvPr id="38" name="Rectangle 17"/>
              <p:cNvSpPr>
                <a:spLocks noChangeArrowheads="1"/>
              </p:cNvSpPr>
              <p:nvPr/>
            </p:nvSpPr>
            <p:spPr bwMode="auto">
              <a:xfrm>
                <a:off x="499" y="0"/>
                <a:ext cx="635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sz="1600"/>
                  <a:t>块内地址</a:t>
                </a:r>
                <a:endParaRPr lang="zh-CN" sz="1600"/>
              </a:p>
            </p:txBody>
          </p:sp>
          <p:sp>
            <p:nvSpPr>
              <p:cNvPr id="39" name="Rectangle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9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sz="1600"/>
                  <a:t>块号</a:t>
                </a:r>
                <a:endParaRPr lang="zh-CN" sz="1600"/>
              </a:p>
            </p:txBody>
          </p:sp>
        </p:grp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3038" y="772"/>
              <a:ext cx="681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sz="1600"/>
                <a:t>地址映射</a:t>
              </a:r>
              <a:endParaRPr lang="zh-CN" sz="1600"/>
            </a:p>
            <a:p>
              <a:pPr algn="ctr"/>
              <a:r>
                <a:rPr lang="zh-CN" sz="1600"/>
                <a:t>变换机构</a:t>
              </a:r>
              <a:endParaRPr lang="zh-CN" sz="1600"/>
            </a:p>
          </p:txBody>
        </p:sp>
        <p:sp>
          <p:nvSpPr>
            <p:cNvPr id="12" name="AutoShape 20"/>
            <p:cNvSpPr>
              <a:spLocks noChangeArrowheads="1"/>
            </p:cNvSpPr>
            <p:nvPr/>
          </p:nvSpPr>
          <p:spPr bwMode="auto">
            <a:xfrm>
              <a:off x="2268" y="726"/>
              <a:ext cx="590" cy="499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sz="1600"/>
                <a:t>命中</a:t>
              </a:r>
              <a:endParaRPr lang="zh-CN" sz="1600"/>
            </a:p>
          </p:txBody>
        </p:sp>
        <p:grpSp>
          <p:nvGrpSpPr>
            <p:cNvPr id="13" name="Group 21"/>
            <p:cNvGrpSpPr/>
            <p:nvPr/>
          </p:nvGrpSpPr>
          <p:grpSpPr bwMode="auto">
            <a:xfrm>
              <a:off x="91" y="2495"/>
              <a:ext cx="4853" cy="91"/>
              <a:chOff x="0" y="0"/>
              <a:chExt cx="4853" cy="91"/>
            </a:xfrm>
          </p:grpSpPr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23"/>
              <p:cNvSpPr>
                <a:spLocks noChangeShapeType="1"/>
              </p:cNvSpPr>
              <p:nvPr/>
            </p:nvSpPr>
            <p:spPr bwMode="auto">
              <a:xfrm>
                <a:off x="0" y="91"/>
                <a:ext cx="48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AutoShape 24"/>
            <p:cNvSpPr>
              <a:spLocks noChangeArrowheads="1"/>
            </p:cNvSpPr>
            <p:nvPr/>
          </p:nvSpPr>
          <p:spPr bwMode="auto">
            <a:xfrm>
              <a:off x="1542" y="726"/>
              <a:ext cx="590" cy="499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sz="1600"/>
                <a:t>可装进</a:t>
              </a:r>
              <a:endParaRPr lang="zh-CN" sz="1600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872" y="772"/>
              <a:ext cx="54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zh-CN" sz="1600"/>
                <a:t>Cache</a:t>
              </a:r>
              <a:endParaRPr lang="zh-CN" altLang="zh-CN" sz="1600"/>
            </a:p>
            <a:p>
              <a:pPr algn="ctr"/>
              <a:r>
                <a:rPr lang="zh-CN" sz="1600"/>
                <a:t>替换机构</a:t>
              </a:r>
              <a:endParaRPr lang="zh-CN" sz="1600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814" y="1770"/>
              <a:ext cx="771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zh-CN" sz="1600"/>
                <a:t>Cache</a:t>
              </a:r>
              <a:r>
                <a:rPr lang="zh-CN" sz="1600"/>
                <a:t>存储体</a:t>
              </a:r>
              <a:endParaRPr lang="zh-CN" sz="1600"/>
            </a:p>
          </p:txBody>
        </p:sp>
        <p:sp>
          <p:nvSpPr>
            <p:cNvPr id="17" name="AutoShape 27"/>
            <p:cNvSpPr>
              <a:spLocks noChangeArrowheads="1"/>
            </p:cNvSpPr>
            <p:nvPr/>
          </p:nvSpPr>
          <p:spPr bwMode="auto">
            <a:xfrm>
              <a:off x="4627" y="1860"/>
              <a:ext cx="90" cy="635"/>
            </a:xfrm>
            <a:prstGeom prst="upDownArrow">
              <a:avLst>
                <a:gd name="adj1" fmla="val 50000"/>
                <a:gd name="adj2" fmla="val 141111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8" name="AutoShape 28"/>
            <p:cNvSpPr>
              <a:spLocks noChangeArrowheads="1"/>
            </p:cNvSpPr>
            <p:nvPr/>
          </p:nvSpPr>
          <p:spPr bwMode="auto">
            <a:xfrm>
              <a:off x="3674" y="91"/>
              <a:ext cx="91" cy="181"/>
            </a:xfrm>
            <a:prstGeom prst="downArrow">
              <a:avLst>
                <a:gd name="adj1" fmla="val 50000"/>
                <a:gd name="adj2" fmla="val 49725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4082" y="454"/>
              <a:ext cx="0" cy="10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3402" y="454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3493" y="1180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2858" y="967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2132" y="967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4"/>
            <p:cNvSpPr>
              <a:spLocks noChangeShapeType="1"/>
            </p:cNvSpPr>
            <p:nvPr/>
          </p:nvSpPr>
          <p:spPr bwMode="auto">
            <a:xfrm flipH="1">
              <a:off x="1403" y="977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 flipH="1">
              <a:off x="454" y="967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 flipH="1">
              <a:off x="1814" y="1225"/>
              <a:ext cx="14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 flipH="1">
              <a:off x="454" y="1455"/>
              <a:ext cx="1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2554" y="122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>
              <a:off x="2547" y="1361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 flipH="1">
              <a:off x="2132" y="1588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41"/>
            <p:cNvSpPr>
              <a:spLocks noChangeShapeType="1"/>
            </p:cNvSpPr>
            <p:nvPr/>
          </p:nvSpPr>
          <p:spPr bwMode="auto">
            <a:xfrm>
              <a:off x="2132" y="158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AutoShape 42"/>
            <p:cNvSpPr>
              <a:spLocks noChangeArrowheads="1"/>
            </p:cNvSpPr>
            <p:nvPr/>
          </p:nvSpPr>
          <p:spPr bwMode="auto">
            <a:xfrm>
              <a:off x="2132" y="2178"/>
              <a:ext cx="91" cy="317"/>
            </a:xfrm>
            <a:prstGeom prst="upDownArrow">
              <a:avLst>
                <a:gd name="adj1" fmla="val 50000"/>
                <a:gd name="adj2" fmla="val 6967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3" name="AutoShape 43"/>
            <p:cNvSpPr>
              <a:spLocks noChangeArrowheads="1"/>
            </p:cNvSpPr>
            <p:nvPr/>
          </p:nvSpPr>
          <p:spPr bwMode="auto">
            <a:xfrm>
              <a:off x="454" y="1951"/>
              <a:ext cx="1360" cy="90"/>
            </a:xfrm>
            <a:prstGeom prst="leftRightArrow">
              <a:avLst>
                <a:gd name="adj1" fmla="val 50000"/>
                <a:gd name="adj2" fmla="val 302222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AutoShape 44"/>
            <p:cNvSpPr>
              <a:spLocks noChangeArrowheads="1"/>
            </p:cNvSpPr>
            <p:nvPr/>
          </p:nvSpPr>
          <p:spPr bwMode="auto">
            <a:xfrm>
              <a:off x="181" y="2132"/>
              <a:ext cx="91" cy="363"/>
            </a:xfrm>
            <a:prstGeom prst="upDownArrow">
              <a:avLst>
                <a:gd name="adj1" fmla="val 50000"/>
                <a:gd name="adj2" fmla="val 7978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AutoShape 45"/>
            <p:cNvSpPr>
              <a:spLocks noChangeArrowheads="1"/>
            </p:cNvSpPr>
            <p:nvPr/>
          </p:nvSpPr>
          <p:spPr bwMode="auto">
            <a:xfrm>
              <a:off x="136" y="91"/>
              <a:ext cx="91" cy="454"/>
            </a:xfrm>
            <a:prstGeom prst="downArrow">
              <a:avLst>
                <a:gd name="adj1" fmla="val 50000"/>
                <a:gd name="adj2" fmla="val 124725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44" name="AutoShape 46"/>
          <p:cNvSpPr>
            <a:spLocks noChangeArrowheads="1"/>
          </p:cNvSpPr>
          <p:nvPr/>
        </p:nvSpPr>
        <p:spPr bwMode="auto">
          <a:xfrm>
            <a:off x="8101013" y="1628775"/>
            <a:ext cx="144462" cy="936625"/>
          </a:xfrm>
          <a:prstGeom prst="upArrow">
            <a:avLst>
              <a:gd name="adj1" fmla="val 50000"/>
              <a:gd name="adj2" fmla="val 162088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971550" y="1484313"/>
            <a:ext cx="7200900" cy="14446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AutoShape 48"/>
          <p:cNvSpPr>
            <a:spLocks noChangeArrowheads="1"/>
          </p:cNvSpPr>
          <p:nvPr/>
        </p:nvSpPr>
        <p:spPr bwMode="auto">
          <a:xfrm>
            <a:off x="971550" y="1628775"/>
            <a:ext cx="144463" cy="720725"/>
          </a:xfrm>
          <a:prstGeom prst="downArrow">
            <a:avLst>
              <a:gd name="adj1" fmla="val 50000"/>
              <a:gd name="adj2" fmla="val 124725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7812088" y="2565400"/>
            <a:ext cx="719137" cy="1871663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zh-CN" sz="1600"/>
              <a:t>CPU</a:t>
            </a:r>
            <a:endParaRPr lang="zh-CN" altLang="zh-CN" sz="1600"/>
          </a:p>
        </p:txBody>
      </p:sp>
      <p:sp>
        <p:nvSpPr>
          <p:cNvPr id="48" name="Rectangle 50"/>
          <p:cNvSpPr>
            <a:spLocks noChangeArrowheads="1"/>
          </p:cNvSpPr>
          <p:nvPr/>
        </p:nvSpPr>
        <p:spPr bwMode="auto">
          <a:xfrm>
            <a:off x="755650" y="2349500"/>
            <a:ext cx="719138" cy="2519363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sz="1600"/>
              <a:t>主</a:t>
            </a:r>
            <a:endParaRPr lang="zh-CN" sz="1600"/>
          </a:p>
          <a:p>
            <a:pPr algn="ctr"/>
            <a:r>
              <a:rPr lang="zh-CN" sz="1600"/>
              <a:t>存</a:t>
            </a:r>
            <a:endParaRPr lang="zh-CN" sz="1600"/>
          </a:p>
        </p:txBody>
      </p:sp>
      <p:sp>
        <p:nvSpPr>
          <p:cNvPr id="49" name="AutoShape 51"/>
          <p:cNvSpPr>
            <a:spLocks noChangeArrowheads="1"/>
          </p:cNvSpPr>
          <p:nvPr/>
        </p:nvSpPr>
        <p:spPr bwMode="auto">
          <a:xfrm>
            <a:off x="1042988" y="4868863"/>
            <a:ext cx="144462" cy="576262"/>
          </a:xfrm>
          <a:prstGeom prst="upDownArrow">
            <a:avLst>
              <a:gd name="adj1" fmla="val 50000"/>
              <a:gd name="adj2" fmla="val 7978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1042988" y="5445125"/>
            <a:ext cx="7200900" cy="144463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53"/>
          <p:cNvSpPr>
            <a:spLocks noChangeArrowheads="1"/>
          </p:cNvSpPr>
          <p:nvPr/>
        </p:nvSpPr>
        <p:spPr bwMode="auto">
          <a:xfrm>
            <a:off x="8101013" y="4437063"/>
            <a:ext cx="142875" cy="1008062"/>
          </a:xfrm>
          <a:prstGeom prst="upDownArrow">
            <a:avLst>
              <a:gd name="adj1" fmla="val 50000"/>
              <a:gd name="adj2" fmla="val 141111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57158" y="642918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151B93"/>
                </a:solidFill>
              </a:rPr>
              <a:t>4.Cache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访问特点</a:t>
            </a:r>
            <a:endParaRPr lang="zh-CN" altLang="en-US" sz="2400" b="1" dirty="0">
              <a:solidFill>
                <a:srgbClr val="151B9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 animBg="1"/>
      <p:bldP spid="45" grpId="0" animBg="1"/>
      <p:bldP spid="46" grpId="0" animBg="1"/>
      <p:bldP spid="47" grpId="0" animBg="1" autoUpdateAnimBg="0"/>
      <p:bldP spid="48" grpId="0" animBg="1" autoUpdateAnimBg="0"/>
      <p:bldP spid="49" grpId="0" animBg="1"/>
      <p:bldP spid="5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800350" y="2187575"/>
            <a:ext cx="1433513" cy="860425"/>
            <a:chOff x="0" y="0"/>
            <a:chExt cx="903" cy="603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147" y="100"/>
              <a:ext cx="756" cy="40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sz="3200" b="1">
                  <a:latin typeface="Times New Roman" panose="02020603050405020304" pitchFamily="18" charset="0"/>
                </a:rPr>
                <a:t>缓存</a:t>
              </a:r>
              <a:endParaRPr lang="zh-CN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893" cy="60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"/>
          <p:cNvGrpSpPr/>
          <p:nvPr/>
        </p:nvGrpSpPr>
        <p:grpSpPr bwMode="auto">
          <a:xfrm>
            <a:off x="565150" y="2187575"/>
            <a:ext cx="5888038" cy="860425"/>
            <a:chOff x="0" y="0"/>
            <a:chExt cx="3709" cy="603"/>
          </a:xfrm>
        </p:grpSpPr>
        <p:grpSp>
          <p:nvGrpSpPr>
            <p:cNvPr id="6" name="Group 6"/>
            <p:cNvGrpSpPr/>
            <p:nvPr/>
          </p:nvGrpSpPr>
          <p:grpSpPr bwMode="auto">
            <a:xfrm>
              <a:off x="0" y="0"/>
              <a:ext cx="893" cy="602"/>
              <a:chOff x="0" y="0"/>
              <a:chExt cx="893" cy="602"/>
            </a:xfrm>
          </p:grpSpPr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122" y="100"/>
                <a:ext cx="770" cy="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zh-CN" sz="3200" b="1">
                    <a:latin typeface="Times New Roman" panose="02020603050405020304" pitchFamily="18" charset="0"/>
                  </a:rPr>
                  <a:t>CPU</a:t>
                </a:r>
                <a:endParaRPr lang="zh-CN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93" cy="60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9"/>
            <p:cNvGrpSpPr/>
            <p:nvPr/>
          </p:nvGrpSpPr>
          <p:grpSpPr bwMode="auto">
            <a:xfrm>
              <a:off x="2816" y="0"/>
              <a:ext cx="893" cy="603"/>
              <a:chOff x="0" y="0"/>
              <a:chExt cx="893" cy="603"/>
            </a:xfrm>
          </p:grpSpPr>
          <p:sp>
            <p:nvSpPr>
              <p:cNvPr id="8" name="Text Box 10"/>
              <p:cNvSpPr txBox="1">
                <a:spLocks noChangeArrowheads="1"/>
              </p:cNvSpPr>
              <p:nvPr/>
            </p:nvSpPr>
            <p:spPr bwMode="auto">
              <a:xfrm>
                <a:off x="137" y="100"/>
                <a:ext cx="660" cy="40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sz="3200" b="1">
                    <a:latin typeface="Times New Roman" panose="02020603050405020304" pitchFamily="18" charset="0"/>
                  </a:rPr>
                  <a:t>主存</a:t>
                </a:r>
                <a:endParaRPr 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93" cy="6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" name="Freeform 15"/>
          <p:cNvSpPr/>
          <p:nvPr/>
        </p:nvSpPr>
        <p:spPr bwMode="auto">
          <a:xfrm>
            <a:off x="1268413" y="3048000"/>
            <a:ext cx="4513262" cy="446088"/>
          </a:xfrm>
          <a:custGeom>
            <a:avLst/>
            <a:gdLst>
              <a:gd name="T0" fmla="*/ 0 w 2610"/>
              <a:gd name="T1" fmla="*/ 0 h 282"/>
              <a:gd name="T2" fmla="*/ 0 w 2610"/>
              <a:gd name="T3" fmla="*/ 2147483647 h 282"/>
              <a:gd name="T4" fmla="*/ 2147483647 w 2610"/>
              <a:gd name="T5" fmla="*/ 2147483647 h 282"/>
              <a:gd name="T6" fmla="*/ 2147483647 w 2610"/>
              <a:gd name="T7" fmla="*/ 0 h 2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10" h="282">
                <a:moveTo>
                  <a:pt x="0" y="0"/>
                </a:moveTo>
                <a:lnTo>
                  <a:pt x="0" y="282"/>
                </a:lnTo>
                <a:lnTo>
                  <a:pt x="2610" y="282"/>
                </a:lnTo>
                <a:lnTo>
                  <a:pt x="2610" y="0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Freeform 16"/>
          <p:cNvSpPr/>
          <p:nvPr/>
        </p:nvSpPr>
        <p:spPr bwMode="auto">
          <a:xfrm rot="10800000">
            <a:off x="1250950" y="1719263"/>
            <a:ext cx="4511675" cy="447675"/>
          </a:xfrm>
          <a:custGeom>
            <a:avLst/>
            <a:gdLst>
              <a:gd name="T0" fmla="*/ 0 w 2610"/>
              <a:gd name="T1" fmla="*/ 0 h 282"/>
              <a:gd name="T2" fmla="*/ 0 w 2610"/>
              <a:gd name="T3" fmla="*/ 2147483647 h 282"/>
              <a:gd name="T4" fmla="*/ 2147483647 w 2610"/>
              <a:gd name="T5" fmla="*/ 2147483647 h 282"/>
              <a:gd name="T6" fmla="*/ 2147483647 w 2610"/>
              <a:gd name="T7" fmla="*/ 0 h 2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10" h="282">
                <a:moveTo>
                  <a:pt x="0" y="0"/>
                </a:moveTo>
                <a:lnTo>
                  <a:pt x="0" y="282"/>
                </a:lnTo>
                <a:lnTo>
                  <a:pt x="2610" y="282"/>
                </a:lnTo>
                <a:lnTo>
                  <a:pt x="2610" y="0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1989138" y="2490788"/>
            <a:ext cx="8175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4217988" y="2509838"/>
            <a:ext cx="8175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6465888" y="2509838"/>
            <a:ext cx="8175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rot="10800000">
            <a:off x="6446838" y="2795588"/>
            <a:ext cx="8175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rot="10800000">
            <a:off x="4217988" y="2795588"/>
            <a:ext cx="8175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rot="10800000">
            <a:off x="1970088" y="2795588"/>
            <a:ext cx="8175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" name="Group 23"/>
          <p:cNvGrpSpPr/>
          <p:nvPr/>
        </p:nvGrpSpPr>
        <p:grpSpPr bwMode="auto">
          <a:xfrm>
            <a:off x="152400" y="700088"/>
            <a:ext cx="7015163" cy="646113"/>
            <a:chOff x="0" y="0"/>
            <a:chExt cx="4419" cy="407"/>
          </a:xfrm>
        </p:grpSpPr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4419" cy="40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sz="3600" b="1" dirty="0" smtClean="0">
                  <a:latin typeface="Times New Roman" panose="02020603050405020304" pitchFamily="18" charset="0"/>
                </a:rPr>
                <a:t>缓存   </a:t>
              </a:r>
              <a:r>
                <a:rPr lang="zh-CN" sz="3600" b="1" dirty="0">
                  <a:latin typeface="Times New Roman" panose="02020603050405020304" pitchFamily="18" charset="0"/>
                </a:rPr>
                <a:t>主存层次和主存    辅存层次</a:t>
              </a:r>
              <a:endParaRPr lang="zh-CN" sz="3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669" y="211"/>
              <a:ext cx="20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2924" y="211"/>
              <a:ext cx="20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" name="Group 27"/>
          <p:cNvGrpSpPr/>
          <p:nvPr/>
        </p:nvGrpSpPr>
        <p:grpSpPr bwMode="auto">
          <a:xfrm>
            <a:off x="3735388" y="4129088"/>
            <a:ext cx="1974850" cy="519112"/>
            <a:chOff x="0" y="0"/>
            <a:chExt cx="1244" cy="327"/>
          </a:xfrm>
        </p:grpSpPr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800" b="1">
                  <a:latin typeface="Times New Roman" panose="02020603050405020304" pitchFamily="18" charset="0"/>
                </a:rPr>
                <a:t>缓存</a:t>
              </a:r>
              <a:endParaRPr 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680" y="0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800" b="1">
                  <a:latin typeface="Times New Roman" panose="02020603050405020304" pitchFamily="18" charset="0"/>
                </a:rPr>
                <a:t>主存</a:t>
              </a:r>
              <a:endParaRPr 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552" y="164"/>
              <a:ext cx="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" name="Group 31"/>
          <p:cNvGrpSpPr/>
          <p:nvPr/>
        </p:nvGrpSpPr>
        <p:grpSpPr bwMode="auto">
          <a:xfrm>
            <a:off x="5907088" y="4129088"/>
            <a:ext cx="2030412" cy="519112"/>
            <a:chOff x="0" y="0"/>
            <a:chExt cx="1279" cy="327"/>
          </a:xfrm>
        </p:grpSpPr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715" y="0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800" b="1">
                  <a:latin typeface="Times New Roman" panose="02020603050405020304" pitchFamily="18" charset="0"/>
                </a:rPr>
                <a:t>辅存</a:t>
              </a:r>
              <a:endParaRPr 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0" y="0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800" b="1">
                  <a:latin typeface="Times New Roman" panose="02020603050405020304" pitchFamily="18" charset="0"/>
                </a:rPr>
                <a:t>主存</a:t>
              </a:r>
              <a:endParaRPr 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554" y="164"/>
              <a:ext cx="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" name="Group 35"/>
          <p:cNvGrpSpPr/>
          <p:nvPr/>
        </p:nvGrpSpPr>
        <p:grpSpPr bwMode="auto">
          <a:xfrm>
            <a:off x="6194425" y="4611688"/>
            <a:ext cx="815975" cy="844550"/>
            <a:chOff x="0" y="0"/>
            <a:chExt cx="514" cy="532"/>
          </a:xfrm>
        </p:grpSpPr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391" y="0"/>
              <a:ext cx="122" cy="34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AutoShape 37"/>
            <p:cNvSpPr>
              <a:spLocks noChangeArrowheads="1"/>
            </p:cNvSpPr>
            <p:nvPr/>
          </p:nvSpPr>
          <p:spPr bwMode="auto">
            <a:xfrm>
              <a:off x="0" y="285"/>
              <a:ext cx="514" cy="247"/>
            </a:xfrm>
            <a:prstGeom prst="leftArrow">
              <a:avLst>
                <a:gd name="adj1" fmla="val 50120"/>
                <a:gd name="adj2" fmla="val 41947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4379913" y="5029200"/>
            <a:ext cx="1716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2400" b="1">
                <a:latin typeface="Times New Roman" panose="02020603050405020304" pitchFamily="18" charset="0"/>
              </a:rPr>
              <a:t>虚拟存储器</a:t>
            </a:r>
            <a:endParaRPr 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36" name="Group 39"/>
          <p:cNvGrpSpPr/>
          <p:nvPr/>
        </p:nvGrpSpPr>
        <p:grpSpPr bwMode="auto">
          <a:xfrm>
            <a:off x="533400" y="1808163"/>
            <a:ext cx="7232650" cy="396875"/>
            <a:chOff x="0" y="0"/>
            <a:chExt cx="4556" cy="250"/>
          </a:xfrm>
        </p:grpSpPr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0" y="0"/>
              <a:ext cx="46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10 ns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8" name="Text Box 41"/>
            <p:cNvSpPr txBox="1">
              <a:spLocks noChangeArrowheads="1"/>
            </p:cNvSpPr>
            <p:nvPr/>
          </p:nvSpPr>
          <p:spPr bwMode="auto">
            <a:xfrm>
              <a:off x="1389" y="0"/>
              <a:ext cx="46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20 ns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2758" y="0"/>
              <a:ext cx="54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200 ns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4245" y="0"/>
              <a:ext cx="31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ms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41" name="AutoShape 44"/>
          <p:cNvSpPr>
            <a:spLocks noChangeArrowheads="1"/>
          </p:cNvSpPr>
          <p:nvPr/>
        </p:nvSpPr>
        <p:spPr bwMode="auto">
          <a:xfrm>
            <a:off x="4379913" y="5576888"/>
            <a:ext cx="1130300" cy="488950"/>
          </a:xfrm>
          <a:prstGeom prst="flowChartAlternateProcess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2400" b="1">
                <a:latin typeface="Times New Roman" panose="02020603050405020304" pitchFamily="18" charset="0"/>
              </a:rPr>
              <a:t>虚地址</a:t>
            </a:r>
            <a:endParaRPr lang="zh-CN" sz="2400" b="1">
              <a:latin typeface="Times New Roman" panose="02020603050405020304" pitchFamily="18" charset="0"/>
            </a:endParaRPr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4379913" y="6157913"/>
            <a:ext cx="1403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2400" b="1">
                <a:latin typeface="Times New Roman" panose="02020603050405020304" pitchFamily="18" charset="0"/>
              </a:rPr>
              <a:t>逻辑地址</a:t>
            </a:r>
            <a:endParaRPr lang="zh-CN" sz="2400" b="1">
              <a:latin typeface="Times New Roman" panose="02020603050405020304" pitchFamily="18" charset="0"/>
            </a:endParaRPr>
          </a:p>
        </p:txBody>
      </p:sp>
      <p:sp>
        <p:nvSpPr>
          <p:cNvPr id="43" name="Text Box 46"/>
          <p:cNvSpPr txBox="1">
            <a:spLocks noChangeArrowheads="1"/>
          </p:cNvSpPr>
          <p:nvPr/>
        </p:nvSpPr>
        <p:spPr bwMode="auto">
          <a:xfrm>
            <a:off x="2544763" y="5592763"/>
            <a:ext cx="1098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2400" b="1">
                <a:latin typeface="Times New Roman" panose="02020603050405020304" pitchFamily="18" charset="0"/>
              </a:rPr>
              <a:t>实地址</a:t>
            </a:r>
            <a:endParaRPr lang="zh-CN" sz="2400" b="1">
              <a:latin typeface="Times New Roman" panose="02020603050405020304" pitchFamily="18" charset="0"/>
            </a:endParaRPr>
          </a:p>
        </p:txBody>
      </p:sp>
      <p:sp>
        <p:nvSpPr>
          <p:cNvPr id="44" name="Text Box 47"/>
          <p:cNvSpPr txBox="1">
            <a:spLocks noChangeArrowheads="1"/>
          </p:cNvSpPr>
          <p:nvPr/>
        </p:nvSpPr>
        <p:spPr bwMode="auto">
          <a:xfrm>
            <a:off x="2544763" y="6157913"/>
            <a:ext cx="1409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2400" b="1">
                <a:latin typeface="Times New Roman" panose="02020603050405020304" pitchFamily="18" charset="0"/>
              </a:rPr>
              <a:t>物理地址</a:t>
            </a:r>
            <a:endParaRPr lang="zh-CN" sz="2400" b="1">
              <a:latin typeface="Times New Roman" panose="02020603050405020304" pitchFamily="18" charset="0"/>
            </a:endParaRPr>
          </a:p>
        </p:txBody>
      </p:sp>
      <p:sp>
        <p:nvSpPr>
          <p:cNvPr id="45" name="Text Box 48"/>
          <p:cNvSpPr txBox="1">
            <a:spLocks noChangeArrowheads="1"/>
          </p:cNvSpPr>
          <p:nvPr/>
        </p:nvSpPr>
        <p:spPr bwMode="auto">
          <a:xfrm>
            <a:off x="2544763" y="5029200"/>
            <a:ext cx="14097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2400" b="1">
                <a:latin typeface="Times New Roman" panose="02020603050405020304" pitchFamily="18" charset="0"/>
              </a:rPr>
              <a:t>主存储器</a:t>
            </a:r>
            <a:endParaRPr lang="zh-CN" sz="2400" b="1">
              <a:latin typeface="Times New Roman" panose="02020603050405020304" pitchFamily="18" charset="0"/>
            </a:endParaRPr>
          </a:p>
        </p:txBody>
      </p:sp>
      <p:sp>
        <p:nvSpPr>
          <p:cNvPr id="46" name="Text Box 49"/>
          <p:cNvSpPr txBox="1">
            <a:spLocks noChangeArrowheads="1"/>
          </p:cNvSpPr>
          <p:nvPr/>
        </p:nvSpPr>
        <p:spPr bwMode="auto">
          <a:xfrm>
            <a:off x="3921125" y="3657600"/>
            <a:ext cx="16065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2800" b="1">
                <a:latin typeface="Times New Roman" panose="02020603050405020304" pitchFamily="18" charset="0"/>
              </a:rPr>
              <a:t>（速度）</a:t>
            </a:r>
            <a:endParaRPr lang="zh-CN" sz="2800" b="1">
              <a:latin typeface="Times New Roman" panose="02020603050405020304" pitchFamily="18" charset="0"/>
            </a:endParaRPr>
          </a:p>
        </p:txBody>
      </p:sp>
      <p:sp>
        <p:nvSpPr>
          <p:cNvPr id="47" name="Text Box 50"/>
          <p:cNvSpPr txBox="1">
            <a:spLocks noChangeArrowheads="1"/>
          </p:cNvSpPr>
          <p:nvPr/>
        </p:nvSpPr>
        <p:spPr bwMode="auto">
          <a:xfrm>
            <a:off x="6065838" y="3657600"/>
            <a:ext cx="16065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2800" b="1">
                <a:latin typeface="Times New Roman" panose="02020603050405020304" pitchFamily="18" charset="0"/>
              </a:rPr>
              <a:t>（容量）</a:t>
            </a:r>
            <a:endParaRPr lang="zh-CN" sz="2800" b="1">
              <a:latin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57752" y="71414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存储器分类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5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0" y="72516"/>
            <a:ext cx="2887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3.6 cache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Text Box 44"/>
          <p:cNvSpPr txBox="1">
            <a:spLocks noChangeArrowheads="1"/>
          </p:cNvSpPr>
          <p:nvPr/>
        </p:nvSpPr>
        <p:spPr bwMode="auto">
          <a:xfrm>
            <a:off x="4429124" y="857232"/>
            <a:ext cx="364333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/>
              <a:t>CPU</a:t>
            </a:r>
            <a:r>
              <a:rPr lang="zh-CN" sz="2400" b="1" dirty="0"/>
              <a:t>直接访问</a:t>
            </a:r>
            <a:r>
              <a:rPr lang="zh-CN" altLang="zh-CN" sz="2400" b="1" dirty="0"/>
              <a:t>Cache</a:t>
            </a:r>
            <a:r>
              <a:rPr lang="zh-CN" sz="2400" b="1" dirty="0"/>
              <a:t>命中</a:t>
            </a:r>
            <a:endParaRPr lang="zh-CN" sz="2400" b="1" dirty="0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755650" y="1484313"/>
            <a:ext cx="7848600" cy="4105275"/>
            <a:chOff x="0" y="0"/>
            <a:chExt cx="4944" cy="2586"/>
          </a:xfrm>
        </p:grpSpPr>
        <p:grpSp>
          <p:nvGrpSpPr>
            <p:cNvPr id="5" name="Group 5"/>
            <p:cNvGrpSpPr/>
            <p:nvPr/>
          </p:nvGrpSpPr>
          <p:grpSpPr bwMode="auto">
            <a:xfrm>
              <a:off x="91" y="0"/>
              <a:ext cx="4853" cy="91"/>
              <a:chOff x="0" y="0"/>
              <a:chExt cx="4853" cy="91"/>
            </a:xfrm>
          </p:grpSpPr>
          <p:sp>
            <p:nvSpPr>
              <p:cNvPr id="42" name="Line 6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7"/>
              <p:cNvSpPr>
                <a:spLocks noChangeShapeType="1"/>
              </p:cNvSpPr>
              <p:nvPr/>
            </p:nvSpPr>
            <p:spPr bwMode="auto">
              <a:xfrm>
                <a:off x="0" y="91"/>
                <a:ext cx="48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4445" y="681"/>
              <a:ext cx="453" cy="1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zh-CN" sz="1600"/>
                <a:t>CPU</a:t>
              </a:r>
              <a:endParaRPr lang="zh-CN" altLang="zh-CN" sz="1600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545"/>
              <a:ext cx="453" cy="15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sz="1600"/>
                <a:t>主</a:t>
              </a:r>
              <a:endParaRPr lang="zh-CN" sz="1600"/>
            </a:p>
            <a:p>
              <a:pPr algn="ctr"/>
              <a:r>
                <a:rPr lang="zh-CN" sz="1600"/>
                <a:t>存</a:t>
              </a:r>
              <a:endParaRPr lang="zh-CN" sz="1600"/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4626" y="91"/>
              <a:ext cx="91" cy="590"/>
            </a:xfrm>
            <a:prstGeom prst="upArrow">
              <a:avLst>
                <a:gd name="adj1" fmla="val 50000"/>
                <a:gd name="adj2" fmla="val 162088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grpSp>
          <p:nvGrpSpPr>
            <p:cNvPr id="9" name="Group 11"/>
            <p:cNvGrpSpPr/>
            <p:nvPr/>
          </p:nvGrpSpPr>
          <p:grpSpPr bwMode="auto">
            <a:xfrm>
              <a:off x="3084" y="272"/>
              <a:ext cx="1270" cy="182"/>
              <a:chOff x="0" y="0"/>
              <a:chExt cx="1270" cy="182"/>
            </a:xfrm>
          </p:grpSpPr>
          <p:sp>
            <p:nvSpPr>
              <p:cNvPr id="40" name="Rectangle 12"/>
              <p:cNvSpPr>
                <a:spLocks noChangeArrowheads="1"/>
              </p:cNvSpPr>
              <p:nvPr/>
            </p:nvSpPr>
            <p:spPr bwMode="auto">
              <a:xfrm>
                <a:off x="635" y="0"/>
                <a:ext cx="635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sz="1600"/>
                  <a:t>块内地址</a:t>
                </a:r>
                <a:endParaRPr lang="zh-CN" sz="1600"/>
              </a:p>
            </p:txBody>
          </p:sp>
          <p:sp>
            <p:nvSpPr>
              <p:cNvPr id="41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35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sz="1600"/>
                  <a:t>块号</a:t>
                </a:r>
                <a:endParaRPr lang="zh-CN" sz="1600"/>
              </a:p>
            </p:txBody>
          </p:sp>
        </p:grpSp>
        <p:grpSp>
          <p:nvGrpSpPr>
            <p:cNvPr id="10" name="Group 14"/>
            <p:cNvGrpSpPr/>
            <p:nvPr/>
          </p:nvGrpSpPr>
          <p:grpSpPr bwMode="auto">
            <a:xfrm>
              <a:off x="3220" y="1497"/>
              <a:ext cx="1134" cy="182"/>
              <a:chOff x="0" y="0"/>
              <a:chExt cx="1134" cy="182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499" y="0"/>
                <a:ext cx="635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sz="1600"/>
                  <a:t>块内地址</a:t>
                </a:r>
                <a:endParaRPr lang="zh-CN" sz="1600"/>
              </a:p>
            </p:txBody>
          </p:sp>
          <p:sp>
            <p:nvSpPr>
              <p:cNvPr id="39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9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sz="1600"/>
                  <a:t>块号</a:t>
                </a:r>
                <a:endParaRPr lang="zh-CN" sz="1600"/>
              </a:p>
            </p:txBody>
          </p:sp>
        </p:grp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38" y="772"/>
              <a:ext cx="681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sz="1600"/>
                <a:t>地址映射</a:t>
              </a:r>
              <a:endParaRPr lang="zh-CN" sz="1600"/>
            </a:p>
            <a:p>
              <a:pPr algn="ctr"/>
              <a:r>
                <a:rPr lang="zh-CN" sz="1600"/>
                <a:t>变换机构</a:t>
              </a:r>
              <a:endParaRPr lang="zh-CN" sz="1600"/>
            </a:p>
          </p:txBody>
        </p:sp>
        <p:sp>
          <p:nvSpPr>
            <p:cNvPr id="12" name="AutoShape 18"/>
            <p:cNvSpPr>
              <a:spLocks noChangeArrowheads="1"/>
            </p:cNvSpPr>
            <p:nvPr/>
          </p:nvSpPr>
          <p:spPr bwMode="auto">
            <a:xfrm>
              <a:off x="2268" y="726"/>
              <a:ext cx="590" cy="499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sz="1600"/>
                <a:t>命中</a:t>
              </a:r>
              <a:endParaRPr lang="zh-CN" sz="1600"/>
            </a:p>
          </p:txBody>
        </p:sp>
        <p:grpSp>
          <p:nvGrpSpPr>
            <p:cNvPr id="13" name="Group 19"/>
            <p:cNvGrpSpPr/>
            <p:nvPr/>
          </p:nvGrpSpPr>
          <p:grpSpPr bwMode="auto">
            <a:xfrm>
              <a:off x="91" y="2495"/>
              <a:ext cx="4853" cy="91"/>
              <a:chOff x="0" y="0"/>
              <a:chExt cx="4853" cy="91"/>
            </a:xfrm>
          </p:grpSpPr>
          <p:sp>
            <p:nvSpPr>
              <p:cNvPr id="36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21"/>
              <p:cNvSpPr>
                <a:spLocks noChangeShapeType="1"/>
              </p:cNvSpPr>
              <p:nvPr/>
            </p:nvSpPr>
            <p:spPr bwMode="auto">
              <a:xfrm>
                <a:off x="0" y="91"/>
                <a:ext cx="48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AutoShape 22"/>
            <p:cNvSpPr>
              <a:spLocks noChangeArrowheads="1"/>
            </p:cNvSpPr>
            <p:nvPr/>
          </p:nvSpPr>
          <p:spPr bwMode="auto">
            <a:xfrm>
              <a:off x="1542" y="726"/>
              <a:ext cx="590" cy="499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sz="1600"/>
                <a:t>可装进</a:t>
              </a:r>
              <a:endParaRPr lang="zh-CN" sz="1600"/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872" y="772"/>
              <a:ext cx="54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zh-CN" sz="1600"/>
                <a:t>Cache</a:t>
              </a:r>
              <a:endParaRPr lang="zh-CN" altLang="zh-CN" sz="1600"/>
            </a:p>
            <a:p>
              <a:pPr algn="ctr"/>
              <a:r>
                <a:rPr lang="zh-CN" sz="1600"/>
                <a:t>替换机构</a:t>
              </a:r>
              <a:endParaRPr lang="zh-CN" sz="1600"/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1814" y="1770"/>
              <a:ext cx="771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zh-CN" sz="1600"/>
                <a:t>Cache</a:t>
              </a:r>
              <a:r>
                <a:rPr lang="zh-CN" sz="1600"/>
                <a:t>存储体</a:t>
              </a:r>
              <a:endParaRPr lang="zh-CN" sz="1600"/>
            </a:p>
          </p:txBody>
        </p:sp>
        <p:sp>
          <p:nvSpPr>
            <p:cNvPr id="17" name="AutoShape 25"/>
            <p:cNvSpPr>
              <a:spLocks noChangeArrowheads="1"/>
            </p:cNvSpPr>
            <p:nvPr/>
          </p:nvSpPr>
          <p:spPr bwMode="auto">
            <a:xfrm>
              <a:off x="4627" y="1860"/>
              <a:ext cx="90" cy="635"/>
            </a:xfrm>
            <a:prstGeom prst="upDownArrow">
              <a:avLst>
                <a:gd name="adj1" fmla="val 50000"/>
                <a:gd name="adj2" fmla="val 141111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8" name="AutoShape 26"/>
            <p:cNvSpPr>
              <a:spLocks noChangeArrowheads="1"/>
            </p:cNvSpPr>
            <p:nvPr/>
          </p:nvSpPr>
          <p:spPr bwMode="auto">
            <a:xfrm>
              <a:off x="3674" y="91"/>
              <a:ext cx="91" cy="181"/>
            </a:xfrm>
            <a:prstGeom prst="downArrow">
              <a:avLst>
                <a:gd name="adj1" fmla="val 50000"/>
                <a:gd name="adj2" fmla="val 49725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>
              <a:off x="4082" y="454"/>
              <a:ext cx="0" cy="10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3402" y="454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3493" y="1180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 flipH="1">
              <a:off x="2858" y="967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 flipH="1">
              <a:off x="2132" y="967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 flipH="1">
              <a:off x="1403" y="977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 flipH="1">
              <a:off x="454" y="967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 flipH="1">
              <a:off x="1814" y="1225"/>
              <a:ext cx="14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 flipH="1">
              <a:off x="454" y="1455"/>
              <a:ext cx="1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>
              <a:off x="2554" y="122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7"/>
            <p:cNvSpPr>
              <a:spLocks noChangeShapeType="1"/>
            </p:cNvSpPr>
            <p:nvPr/>
          </p:nvSpPr>
          <p:spPr bwMode="auto">
            <a:xfrm>
              <a:off x="2547" y="1361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 flipH="1">
              <a:off x="2132" y="1588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>
              <a:off x="2132" y="158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AutoShape 40"/>
            <p:cNvSpPr>
              <a:spLocks noChangeArrowheads="1"/>
            </p:cNvSpPr>
            <p:nvPr/>
          </p:nvSpPr>
          <p:spPr bwMode="auto">
            <a:xfrm>
              <a:off x="2132" y="2178"/>
              <a:ext cx="91" cy="317"/>
            </a:xfrm>
            <a:prstGeom prst="upDownArrow">
              <a:avLst>
                <a:gd name="adj1" fmla="val 50000"/>
                <a:gd name="adj2" fmla="val 6967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3" name="AutoShape 41"/>
            <p:cNvSpPr>
              <a:spLocks noChangeArrowheads="1"/>
            </p:cNvSpPr>
            <p:nvPr/>
          </p:nvSpPr>
          <p:spPr bwMode="auto">
            <a:xfrm>
              <a:off x="454" y="1951"/>
              <a:ext cx="1360" cy="90"/>
            </a:xfrm>
            <a:prstGeom prst="leftRightArrow">
              <a:avLst>
                <a:gd name="adj1" fmla="val 50000"/>
                <a:gd name="adj2" fmla="val 302222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AutoShape 42"/>
            <p:cNvSpPr>
              <a:spLocks noChangeArrowheads="1"/>
            </p:cNvSpPr>
            <p:nvPr/>
          </p:nvSpPr>
          <p:spPr bwMode="auto">
            <a:xfrm>
              <a:off x="181" y="2132"/>
              <a:ext cx="91" cy="363"/>
            </a:xfrm>
            <a:prstGeom prst="upDownArrow">
              <a:avLst>
                <a:gd name="adj1" fmla="val 50000"/>
                <a:gd name="adj2" fmla="val 7978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AutoShape 43"/>
            <p:cNvSpPr>
              <a:spLocks noChangeArrowheads="1"/>
            </p:cNvSpPr>
            <p:nvPr/>
          </p:nvSpPr>
          <p:spPr bwMode="auto">
            <a:xfrm>
              <a:off x="136" y="91"/>
              <a:ext cx="91" cy="454"/>
            </a:xfrm>
            <a:prstGeom prst="downArrow">
              <a:avLst>
                <a:gd name="adj1" fmla="val 50000"/>
                <a:gd name="adj2" fmla="val 124725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44" name="Rectangle 45"/>
          <p:cNvSpPr>
            <a:spLocks noChangeArrowheads="1"/>
          </p:cNvSpPr>
          <p:nvPr/>
        </p:nvSpPr>
        <p:spPr bwMode="auto">
          <a:xfrm>
            <a:off x="7812088" y="2565400"/>
            <a:ext cx="719137" cy="1871663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zh-CN" sz="1600"/>
              <a:t>CPU</a:t>
            </a:r>
            <a:endParaRPr lang="zh-CN" altLang="zh-CN" sz="1600"/>
          </a:p>
        </p:txBody>
      </p:sp>
      <p:sp>
        <p:nvSpPr>
          <p:cNvPr id="45" name="AutoShape 46"/>
          <p:cNvSpPr>
            <a:spLocks noChangeArrowheads="1"/>
          </p:cNvSpPr>
          <p:nvPr/>
        </p:nvSpPr>
        <p:spPr bwMode="auto">
          <a:xfrm>
            <a:off x="8099425" y="1628775"/>
            <a:ext cx="144463" cy="936625"/>
          </a:xfrm>
          <a:prstGeom prst="upArrow">
            <a:avLst>
              <a:gd name="adj1" fmla="val 50000"/>
              <a:gd name="adj2" fmla="val 16208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6588125" y="1484313"/>
            <a:ext cx="1655763" cy="14446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48"/>
          <p:cNvSpPr>
            <a:spLocks noChangeArrowheads="1"/>
          </p:cNvSpPr>
          <p:nvPr/>
        </p:nvSpPr>
        <p:spPr bwMode="auto">
          <a:xfrm>
            <a:off x="4140200" y="5445125"/>
            <a:ext cx="4176713" cy="144463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49"/>
          <p:cNvSpPr>
            <a:spLocks noChangeArrowheads="1"/>
          </p:cNvSpPr>
          <p:nvPr/>
        </p:nvSpPr>
        <p:spPr bwMode="auto">
          <a:xfrm>
            <a:off x="6588125" y="1628775"/>
            <a:ext cx="144463" cy="287338"/>
          </a:xfrm>
          <a:prstGeom prst="downArrow">
            <a:avLst>
              <a:gd name="adj1" fmla="val 50000"/>
              <a:gd name="adj2" fmla="val 49725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9" name="Rectangle 50"/>
          <p:cNvSpPr>
            <a:spLocks noChangeArrowheads="1"/>
          </p:cNvSpPr>
          <p:nvPr/>
        </p:nvSpPr>
        <p:spPr bwMode="auto">
          <a:xfrm>
            <a:off x="5578475" y="2709863"/>
            <a:ext cx="1081088" cy="6477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sz="1600"/>
              <a:t>地址映射</a:t>
            </a:r>
            <a:endParaRPr lang="zh-CN" sz="1600"/>
          </a:p>
          <a:p>
            <a:pPr algn="ctr"/>
            <a:r>
              <a:rPr lang="zh-CN" sz="1600"/>
              <a:t>变换机构</a:t>
            </a:r>
            <a:endParaRPr lang="zh-CN" sz="1600"/>
          </a:p>
        </p:txBody>
      </p:sp>
      <p:sp>
        <p:nvSpPr>
          <p:cNvPr id="50" name="Line 51"/>
          <p:cNvSpPr>
            <a:spLocks noChangeShapeType="1"/>
          </p:cNvSpPr>
          <p:nvPr/>
        </p:nvSpPr>
        <p:spPr bwMode="auto">
          <a:xfrm>
            <a:off x="6156325" y="2205038"/>
            <a:ext cx="0" cy="503237"/>
          </a:xfrm>
          <a:prstGeom prst="line">
            <a:avLst/>
          </a:prstGeom>
          <a:noFill/>
          <a:ln w="19050">
            <a:solidFill>
              <a:srgbClr val="CC99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" name="Line 52"/>
          <p:cNvSpPr>
            <a:spLocks noChangeShapeType="1"/>
          </p:cNvSpPr>
          <p:nvPr/>
        </p:nvSpPr>
        <p:spPr bwMode="auto">
          <a:xfrm>
            <a:off x="7235825" y="2205038"/>
            <a:ext cx="0" cy="1655762"/>
          </a:xfrm>
          <a:prstGeom prst="line">
            <a:avLst/>
          </a:prstGeom>
          <a:noFill/>
          <a:ln w="28575">
            <a:solidFill>
              <a:srgbClr val="CC99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>
            <a:off x="6300788" y="3357563"/>
            <a:ext cx="0" cy="503237"/>
          </a:xfrm>
          <a:prstGeom prst="line">
            <a:avLst/>
          </a:prstGeom>
          <a:noFill/>
          <a:ln w="19050">
            <a:solidFill>
              <a:srgbClr val="CC99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 flipH="1">
            <a:off x="5292725" y="3019425"/>
            <a:ext cx="287338" cy="0"/>
          </a:xfrm>
          <a:prstGeom prst="line">
            <a:avLst/>
          </a:prstGeom>
          <a:noFill/>
          <a:ln w="19050">
            <a:solidFill>
              <a:srgbClr val="CC99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" name="AutoShape 55"/>
          <p:cNvSpPr>
            <a:spLocks noChangeArrowheads="1"/>
          </p:cNvSpPr>
          <p:nvPr/>
        </p:nvSpPr>
        <p:spPr bwMode="auto">
          <a:xfrm>
            <a:off x="4356100" y="2636838"/>
            <a:ext cx="936625" cy="792162"/>
          </a:xfrm>
          <a:prstGeom prst="flowChartDecision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sz="1600"/>
              <a:t>命中</a:t>
            </a:r>
            <a:endParaRPr lang="zh-CN" sz="1600"/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>
            <a:off x="4810125" y="3429000"/>
            <a:ext cx="0" cy="215900"/>
          </a:xfrm>
          <a:prstGeom prst="line">
            <a:avLst/>
          </a:prstGeom>
          <a:noFill/>
          <a:ln w="19050">
            <a:solidFill>
              <a:srgbClr val="CC99FF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7"/>
          <p:cNvSpPr>
            <a:spLocks noChangeShapeType="1"/>
          </p:cNvSpPr>
          <p:nvPr/>
        </p:nvSpPr>
        <p:spPr bwMode="auto">
          <a:xfrm>
            <a:off x="4799013" y="3644900"/>
            <a:ext cx="1512887" cy="0"/>
          </a:xfrm>
          <a:prstGeom prst="line">
            <a:avLst/>
          </a:prstGeom>
          <a:noFill/>
          <a:ln w="19050">
            <a:solidFill>
              <a:srgbClr val="CC99FF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 flipH="1">
            <a:off x="4140200" y="4005263"/>
            <a:ext cx="1727200" cy="0"/>
          </a:xfrm>
          <a:prstGeom prst="line">
            <a:avLst/>
          </a:prstGeom>
          <a:noFill/>
          <a:ln w="19050">
            <a:solidFill>
              <a:srgbClr val="CC99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" name="Line 59"/>
          <p:cNvSpPr>
            <a:spLocks noChangeShapeType="1"/>
          </p:cNvSpPr>
          <p:nvPr/>
        </p:nvSpPr>
        <p:spPr bwMode="auto">
          <a:xfrm>
            <a:off x="4140200" y="4005263"/>
            <a:ext cx="0" cy="287337"/>
          </a:xfrm>
          <a:prstGeom prst="line">
            <a:avLst/>
          </a:prstGeom>
          <a:noFill/>
          <a:ln w="19050">
            <a:solidFill>
              <a:srgbClr val="CC99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" name="Rectangle 60"/>
          <p:cNvSpPr>
            <a:spLocks noChangeArrowheads="1"/>
          </p:cNvSpPr>
          <p:nvPr/>
        </p:nvSpPr>
        <p:spPr bwMode="auto">
          <a:xfrm>
            <a:off x="3635375" y="4294188"/>
            <a:ext cx="1223963" cy="6477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zh-CN" sz="1600"/>
              <a:t>Cache</a:t>
            </a:r>
            <a:r>
              <a:rPr lang="zh-CN" sz="1600"/>
              <a:t>存储体</a:t>
            </a:r>
            <a:endParaRPr lang="zh-CN" sz="1600"/>
          </a:p>
        </p:txBody>
      </p:sp>
      <p:sp>
        <p:nvSpPr>
          <p:cNvPr id="60" name="AutoShape 61"/>
          <p:cNvSpPr>
            <a:spLocks noChangeArrowheads="1"/>
          </p:cNvSpPr>
          <p:nvPr/>
        </p:nvSpPr>
        <p:spPr bwMode="auto">
          <a:xfrm>
            <a:off x="4140200" y="4941888"/>
            <a:ext cx="144463" cy="503237"/>
          </a:xfrm>
          <a:prstGeom prst="upDownArrow">
            <a:avLst>
              <a:gd name="adj1" fmla="val 50000"/>
              <a:gd name="adj2" fmla="val 6967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1" name="AutoShape 62"/>
          <p:cNvSpPr>
            <a:spLocks noChangeArrowheads="1"/>
          </p:cNvSpPr>
          <p:nvPr/>
        </p:nvSpPr>
        <p:spPr bwMode="auto">
          <a:xfrm>
            <a:off x="8101013" y="4437063"/>
            <a:ext cx="142875" cy="1008062"/>
          </a:xfrm>
          <a:prstGeom prst="upDownArrow">
            <a:avLst>
              <a:gd name="adj1" fmla="val 50000"/>
              <a:gd name="adj2" fmla="val 141111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57158" y="642918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151B93"/>
                </a:solidFill>
              </a:rPr>
              <a:t>4.Cache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访问特点</a:t>
            </a:r>
            <a:endParaRPr lang="zh-CN" altLang="en-US" sz="2400" b="1" dirty="0">
              <a:solidFill>
                <a:srgbClr val="151B9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 animBg="1" autoUpdateAnimBg="0"/>
      <p:bldP spid="45" grpId="0" animBg="1"/>
      <p:bldP spid="46" grpId="0" animBg="1"/>
      <p:bldP spid="47" grpId="0" animBg="1"/>
      <p:bldP spid="48" grpId="0" animBg="1"/>
      <p:bldP spid="49" grpId="0" animBg="1" autoUpdateAnimBg="0"/>
      <p:bldP spid="50" grpId="0" animBg="1"/>
      <p:bldP spid="51" grpId="0" animBg="1"/>
      <p:bldP spid="52" grpId="0" animBg="1"/>
      <p:bldP spid="53" grpId="0" animBg="1"/>
      <p:bldP spid="54" grpId="0" animBg="1" autoUpdateAnimBg="0"/>
      <p:bldP spid="55" grpId="0" animBg="1"/>
      <p:bldP spid="56" grpId="0" animBg="1"/>
      <p:bldP spid="57" grpId="0" animBg="1"/>
      <p:bldP spid="58" grpId="0" animBg="1"/>
      <p:bldP spid="59" grpId="0" animBg="1" autoUpdateAnimBg="0"/>
      <p:bldP spid="60" grpId="0" animBg="1"/>
      <p:bldP spid="6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0" y="72516"/>
            <a:ext cx="2887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3.6 cache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4000496" y="714356"/>
            <a:ext cx="500066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/>
              <a:t>CPU</a:t>
            </a:r>
            <a:r>
              <a:rPr lang="zh-CN" sz="2400" b="1" dirty="0"/>
              <a:t>直接访问</a:t>
            </a:r>
            <a:r>
              <a:rPr lang="zh-CN" altLang="zh-CN" sz="2400" b="1" dirty="0"/>
              <a:t>Cache</a:t>
            </a:r>
            <a:r>
              <a:rPr lang="zh-CN" sz="2400" b="1" dirty="0"/>
              <a:t>未命中（可装）</a:t>
            </a:r>
            <a:endParaRPr lang="zh-CN" sz="2400" b="1" dirty="0"/>
          </a:p>
        </p:txBody>
      </p:sp>
      <p:grpSp>
        <p:nvGrpSpPr>
          <p:cNvPr id="5" name="Group 3"/>
          <p:cNvGrpSpPr/>
          <p:nvPr/>
        </p:nvGrpSpPr>
        <p:grpSpPr bwMode="auto">
          <a:xfrm>
            <a:off x="755650" y="1484313"/>
            <a:ext cx="7848600" cy="4105275"/>
            <a:chOff x="0" y="0"/>
            <a:chExt cx="4944" cy="2586"/>
          </a:xfrm>
        </p:grpSpPr>
        <p:grpSp>
          <p:nvGrpSpPr>
            <p:cNvPr id="6" name="Group 4"/>
            <p:cNvGrpSpPr/>
            <p:nvPr/>
          </p:nvGrpSpPr>
          <p:grpSpPr bwMode="auto">
            <a:xfrm>
              <a:off x="91" y="0"/>
              <a:ext cx="4853" cy="91"/>
              <a:chOff x="0" y="0"/>
              <a:chExt cx="4853" cy="91"/>
            </a:xfrm>
          </p:grpSpPr>
          <p:sp>
            <p:nvSpPr>
              <p:cNvPr id="43" name="Line 5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6"/>
              <p:cNvSpPr>
                <a:spLocks noChangeShapeType="1"/>
              </p:cNvSpPr>
              <p:nvPr/>
            </p:nvSpPr>
            <p:spPr bwMode="auto">
              <a:xfrm>
                <a:off x="0" y="91"/>
                <a:ext cx="48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445" y="681"/>
              <a:ext cx="453" cy="1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zh-CN" sz="1600"/>
                <a:t>CPU</a:t>
              </a:r>
              <a:endParaRPr lang="zh-CN" altLang="zh-CN" sz="160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0" y="545"/>
              <a:ext cx="453" cy="15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sz="1600"/>
                <a:t>主</a:t>
              </a:r>
              <a:endParaRPr lang="zh-CN" sz="1600"/>
            </a:p>
            <a:p>
              <a:pPr algn="ctr"/>
              <a:r>
                <a:rPr lang="zh-CN" sz="1600"/>
                <a:t>存</a:t>
              </a:r>
              <a:endParaRPr lang="zh-CN" sz="1600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4626" y="91"/>
              <a:ext cx="91" cy="590"/>
            </a:xfrm>
            <a:prstGeom prst="upArrow">
              <a:avLst>
                <a:gd name="adj1" fmla="val 50000"/>
                <a:gd name="adj2" fmla="val 162088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grpSp>
          <p:nvGrpSpPr>
            <p:cNvPr id="10" name="Group 10"/>
            <p:cNvGrpSpPr/>
            <p:nvPr/>
          </p:nvGrpSpPr>
          <p:grpSpPr bwMode="auto">
            <a:xfrm>
              <a:off x="3084" y="272"/>
              <a:ext cx="1270" cy="182"/>
              <a:chOff x="0" y="0"/>
              <a:chExt cx="1270" cy="182"/>
            </a:xfrm>
          </p:grpSpPr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635" y="0"/>
                <a:ext cx="635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sz="1600"/>
                  <a:t>块内地址</a:t>
                </a:r>
                <a:endParaRPr lang="zh-CN" sz="16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35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sz="1600"/>
                  <a:t>块号</a:t>
                </a:r>
                <a:endParaRPr lang="zh-CN" sz="1600"/>
              </a:p>
            </p:txBody>
          </p:sp>
        </p:grpSp>
        <p:grpSp>
          <p:nvGrpSpPr>
            <p:cNvPr id="11" name="Group 13"/>
            <p:cNvGrpSpPr/>
            <p:nvPr/>
          </p:nvGrpSpPr>
          <p:grpSpPr bwMode="auto">
            <a:xfrm>
              <a:off x="3220" y="1497"/>
              <a:ext cx="1134" cy="182"/>
              <a:chOff x="0" y="0"/>
              <a:chExt cx="1134" cy="182"/>
            </a:xfrm>
          </p:grpSpPr>
          <p:sp>
            <p:nvSpPr>
              <p:cNvPr id="39" name="Rectangle 14"/>
              <p:cNvSpPr>
                <a:spLocks noChangeArrowheads="1"/>
              </p:cNvSpPr>
              <p:nvPr/>
            </p:nvSpPr>
            <p:spPr bwMode="auto">
              <a:xfrm>
                <a:off x="499" y="0"/>
                <a:ext cx="635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sz="1600"/>
                  <a:t>块内地址</a:t>
                </a:r>
                <a:endParaRPr lang="zh-CN" sz="1600"/>
              </a:p>
            </p:txBody>
          </p:sp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9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sz="1600"/>
                  <a:t>块号</a:t>
                </a:r>
                <a:endParaRPr lang="zh-CN" sz="1600"/>
              </a:p>
            </p:txBody>
          </p:sp>
        </p:grp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3038" y="772"/>
              <a:ext cx="681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sz="1600"/>
                <a:t>地址映射</a:t>
              </a:r>
              <a:endParaRPr lang="zh-CN" sz="1600"/>
            </a:p>
            <a:p>
              <a:pPr algn="ctr"/>
              <a:r>
                <a:rPr lang="zh-CN" sz="1600"/>
                <a:t>变换机构</a:t>
              </a:r>
              <a:endParaRPr lang="zh-CN" sz="1600"/>
            </a:p>
          </p:txBody>
        </p:sp>
        <p:sp>
          <p:nvSpPr>
            <p:cNvPr id="13" name="AutoShape 17"/>
            <p:cNvSpPr>
              <a:spLocks noChangeArrowheads="1"/>
            </p:cNvSpPr>
            <p:nvPr/>
          </p:nvSpPr>
          <p:spPr bwMode="auto">
            <a:xfrm>
              <a:off x="2268" y="726"/>
              <a:ext cx="590" cy="499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sz="1600"/>
                <a:t>命中</a:t>
              </a:r>
              <a:endParaRPr lang="zh-CN" sz="1600"/>
            </a:p>
          </p:txBody>
        </p:sp>
        <p:grpSp>
          <p:nvGrpSpPr>
            <p:cNvPr id="14" name="Group 18"/>
            <p:cNvGrpSpPr/>
            <p:nvPr/>
          </p:nvGrpSpPr>
          <p:grpSpPr bwMode="auto">
            <a:xfrm>
              <a:off x="91" y="2495"/>
              <a:ext cx="4853" cy="91"/>
              <a:chOff x="0" y="0"/>
              <a:chExt cx="4853" cy="91"/>
            </a:xfrm>
          </p:grpSpPr>
          <p:sp>
            <p:nvSpPr>
              <p:cNvPr id="37" name="Line 19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20"/>
              <p:cNvSpPr>
                <a:spLocks noChangeShapeType="1"/>
              </p:cNvSpPr>
              <p:nvPr/>
            </p:nvSpPr>
            <p:spPr bwMode="auto">
              <a:xfrm>
                <a:off x="0" y="91"/>
                <a:ext cx="48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>
              <a:off x="1542" y="726"/>
              <a:ext cx="590" cy="499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sz="1600"/>
                <a:t>可装进</a:t>
              </a:r>
              <a:endParaRPr lang="zh-CN" sz="1600"/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872" y="772"/>
              <a:ext cx="54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zh-CN" sz="1600"/>
                <a:t>Cache</a:t>
              </a:r>
              <a:endParaRPr lang="zh-CN" altLang="zh-CN" sz="1600"/>
            </a:p>
            <a:p>
              <a:pPr algn="ctr"/>
              <a:r>
                <a:rPr lang="zh-CN" sz="1600"/>
                <a:t>替换机构</a:t>
              </a:r>
              <a:endParaRPr lang="zh-CN" sz="1600"/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1814" y="1770"/>
              <a:ext cx="771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zh-CN" sz="1600"/>
                <a:t>Cache</a:t>
              </a:r>
              <a:r>
                <a:rPr lang="zh-CN" sz="1600"/>
                <a:t>存储体</a:t>
              </a:r>
              <a:endParaRPr lang="zh-CN" sz="1600"/>
            </a:p>
          </p:txBody>
        </p:sp>
        <p:sp>
          <p:nvSpPr>
            <p:cNvPr id="18" name="AutoShape 24"/>
            <p:cNvSpPr>
              <a:spLocks noChangeArrowheads="1"/>
            </p:cNvSpPr>
            <p:nvPr/>
          </p:nvSpPr>
          <p:spPr bwMode="auto">
            <a:xfrm>
              <a:off x="4627" y="1860"/>
              <a:ext cx="90" cy="635"/>
            </a:xfrm>
            <a:prstGeom prst="upDownArrow">
              <a:avLst>
                <a:gd name="adj1" fmla="val 50000"/>
                <a:gd name="adj2" fmla="val 141111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" name="AutoShape 25"/>
            <p:cNvSpPr>
              <a:spLocks noChangeArrowheads="1"/>
            </p:cNvSpPr>
            <p:nvPr/>
          </p:nvSpPr>
          <p:spPr bwMode="auto">
            <a:xfrm>
              <a:off x="3674" y="91"/>
              <a:ext cx="91" cy="181"/>
            </a:xfrm>
            <a:prstGeom prst="downArrow">
              <a:avLst>
                <a:gd name="adj1" fmla="val 50000"/>
                <a:gd name="adj2" fmla="val 49725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4082" y="454"/>
              <a:ext cx="0" cy="10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3402" y="454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>
              <a:off x="3493" y="1180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flipH="1">
              <a:off x="2858" y="967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 flipH="1">
              <a:off x="2132" y="967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 flipH="1">
              <a:off x="1403" y="977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 flipH="1">
              <a:off x="454" y="967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 flipH="1">
              <a:off x="1814" y="1225"/>
              <a:ext cx="14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 flipH="1">
              <a:off x="454" y="1455"/>
              <a:ext cx="1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>
              <a:off x="2554" y="122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>
              <a:off x="2547" y="1361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 flipH="1">
              <a:off x="2132" y="1588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2132" y="158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AutoShape 39"/>
            <p:cNvSpPr>
              <a:spLocks noChangeArrowheads="1"/>
            </p:cNvSpPr>
            <p:nvPr/>
          </p:nvSpPr>
          <p:spPr bwMode="auto">
            <a:xfrm>
              <a:off x="2132" y="2178"/>
              <a:ext cx="91" cy="317"/>
            </a:xfrm>
            <a:prstGeom prst="upDownArrow">
              <a:avLst>
                <a:gd name="adj1" fmla="val 50000"/>
                <a:gd name="adj2" fmla="val 6967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4" name="AutoShape 40"/>
            <p:cNvSpPr>
              <a:spLocks noChangeArrowheads="1"/>
            </p:cNvSpPr>
            <p:nvPr/>
          </p:nvSpPr>
          <p:spPr bwMode="auto">
            <a:xfrm>
              <a:off x="454" y="1951"/>
              <a:ext cx="1360" cy="90"/>
            </a:xfrm>
            <a:prstGeom prst="leftRightArrow">
              <a:avLst>
                <a:gd name="adj1" fmla="val 50000"/>
                <a:gd name="adj2" fmla="val 302222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AutoShape 41"/>
            <p:cNvSpPr>
              <a:spLocks noChangeArrowheads="1"/>
            </p:cNvSpPr>
            <p:nvPr/>
          </p:nvSpPr>
          <p:spPr bwMode="auto">
            <a:xfrm>
              <a:off x="181" y="2132"/>
              <a:ext cx="91" cy="363"/>
            </a:xfrm>
            <a:prstGeom prst="upDownArrow">
              <a:avLst>
                <a:gd name="adj1" fmla="val 50000"/>
                <a:gd name="adj2" fmla="val 7978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6" name="AutoShape 42"/>
            <p:cNvSpPr>
              <a:spLocks noChangeArrowheads="1"/>
            </p:cNvSpPr>
            <p:nvPr/>
          </p:nvSpPr>
          <p:spPr bwMode="auto">
            <a:xfrm>
              <a:off x="136" y="91"/>
              <a:ext cx="91" cy="454"/>
            </a:xfrm>
            <a:prstGeom prst="downArrow">
              <a:avLst>
                <a:gd name="adj1" fmla="val 50000"/>
                <a:gd name="adj2" fmla="val 124725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812088" y="2565400"/>
            <a:ext cx="719137" cy="1871663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zh-CN" sz="1600"/>
              <a:t>CPU</a:t>
            </a:r>
            <a:endParaRPr lang="zh-CN" altLang="zh-CN" sz="1600"/>
          </a:p>
        </p:txBody>
      </p:sp>
      <p:sp>
        <p:nvSpPr>
          <p:cNvPr id="46" name="AutoShape 45"/>
          <p:cNvSpPr>
            <a:spLocks noChangeArrowheads="1"/>
          </p:cNvSpPr>
          <p:nvPr/>
        </p:nvSpPr>
        <p:spPr bwMode="auto">
          <a:xfrm>
            <a:off x="8099425" y="1628775"/>
            <a:ext cx="144463" cy="936625"/>
          </a:xfrm>
          <a:prstGeom prst="upArrow">
            <a:avLst>
              <a:gd name="adj1" fmla="val 50000"/>
              <a:gd name="adj2" fmla="val 16208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6588125" y="1484313"/>
            <a:ext cx="1655763" cy="14446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47"/>
          <p:cNvSpPr>
            <a:spLocks noChangeArrowheads="1"/>
          </p:cNvSpPr>
          <p:nvPr/>
        </p:nvSpPr>
        <p:spPr bwMode="auto">
          <a:xfrm>
            <a:off x="6588125" y="1628775"/>
            <a:ext cx="144463" cy="287338"/>
          </a:xfrm>
          <a:prstGeom prst="downArrow">
            <a:avLst>
              <a:gd name="adj1" fmla="val 50000"/>
              <a:gd name="adj2" fmla="val 49725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5578475" y="2709863"/>
            <a:ext cx="1081088" cy="6477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sz="1600"/>
              <a:t>地址映射</a:t>
            </a:r>
            <a:endParaRPr lang="zh-CN" sz="1600"/>
          </a:p>
          <a:p>
            <a:pPr algn="ctr"/>
            <a:r>
              <a:rPr lang="zh-CN" sz="1600"/>
              <a:t>变换机构</a:t>
            </a:r>
            <a:endParaRPr lang="zh-CN" sz="1600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6156325" y="2205038"/>
            <a:ext cx="0" cy="503237"/>
          </a:xfrm>
          <a:prstGeom prst="line">
            <a:avLst/>
          </a:prstGeom>
          <a:noFill/>
          <a:ln w="19050">
            <a:solidFill>
              <a:srgbClr val="CC99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 flipH="1">
            <a:off x="5292725" y="3019425"/>
            <a:ext cx="287338" cy="0"/>
          </a:xfrm>
          <a:prstGeom prst="line">
            <a:avLst/>
          </a:prstGeom>
          <a:noFill/>
          <a:ln w="19050">
            <a:solidFill>
              <a:srgbClr val="CC99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" name="AutoShape 51"/>
          <p:cNvSpPr>
            <a:spLocks noChangeArrowheads="1"/>
          </p:cNvSpPr>
          <p:nvPr/>
        </p:nvSpPr>
        <p:spPr bwMode="auto">
          <a:xfrm>
            <a:off x="4356100" y="2636838"/>
            <a:ext cx="936625" cy="792162"/>
          </a:xfrm>
          <a:prstGeom prst="flowChartDecision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sz="1600"/>
              <a:t>命中</a:t>
            </a:r>
            <a:endParaRPr lang="zh-CN" sz="1600"/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 flipH="1">
            <a:off x="4140200" y="3019425"/>
            <a:ext cx="215900" cy="0"/>
          </a:xfrm>
          <a:prstGeom prst="line">
            <a:avLst/>
          </a:prstGeom>
          <a:noFill/>
          <a:ln w="19050">
            <a:solidFill>
              <a:srgbClr val="CC99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" name="AutoShape 53"/>
          <p:cNvSpPr>
            <a:spLocks noChangeArrowheads="1"/>
          </p:cNvSpPr>
          <p:nvPr/>
        </p:nvSpPr>
        <p:spPr bwMode="auto">
          <a:xfrm>
            <a:off x="3203575" y="2636838"/>
            <a:ext cx="936625" cy="792162"/>
          </a:xfrm>
          <a:prstGeom prst="flowChartDecision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sz="1600"/>
              <a:t>可装进</a:t>
            </a:r>
            <a:endParaRPr lang="zh-CN" sz="1600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 flipH="1">
            <a:off x="3635375" y="3429000"/>
            <a:ext cx="22225" cy="360363"/>
          </a:xfrm>
          <a:prstGeom prst="line">
            <a:avLst/>
          </a:prstGeom>
          <a:noFill/>
          <a:ln w="19050">
            <a:solidFill>
              <a:srgbClr val="CC99FF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 flipH="1">
            <a:off x="1476375" y="3794125"/>
            <a:ext cx="2159000" cy="0"/>
          </a:xfrm>
          <a:prstGeom prst="line">
            <a:avLst/>
          </a:prstGeom>
          <a:noFill/>
          <a:ln w="19050">
            <a:solidFill>
              <a:srgbClr val="CC99FF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755650" y="2349500"/>
            <a:ext cx="719138" cy="2519363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sz="1600"/>
              <a:t>主</a:t>
            </a:r>
            <a:endParaRPr lang="zh-CN" sz="1600"/>
          </a:p>
          <a:p>
            <a:pPr algn="ctr"/>
            <a:r>
              <a:rPr lang="zh-CN" sz="1600"/>
              <a:t>存</a:t>
            </a:r>
            <a:endParaRPr lang="zh-CN" sz="1600"/>
          </a:p>
        </p:txBody>
      </p:sp>
      <p:sp>
        <p:nvSpPr>
          <p:cNvPr id="58" name="AutoShape 57"/>
          <p:cNvSpPr>
            <a:spLocks noChangeArrowheads="1"/>
          </p:cNvSpPr>
          <p:nvPr/>
        </p:nvSpPr>
        <p:spPr bwMode="auto">
          <a:xfrm>
            <a:off x="1476375" y="4581525"/>
            <a:ext cx="2159000" cy="142875"/>
          </a:xfrm>
          <a:prstGeom prst="leftRightArrow">
            <a:avLst>
              <a:gd name="adj1" fmla="val 50000"/>
              <a:gd name="adj2" fmla="val 302222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3635375" y="4294188"/>
            <a:ext cx="1223963" cy="6477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zh-CN" sz="1600"/>
              <a:t>Cache</a:t>
            </a:r>
            <a:r>
              <a:rPr lang="zh-CN" sz="1600"/>
              <a:t>存储体</a:t>
            </a:r>
            <a:endParaRPr lang="zh-CN" sz="1600"/>
          </a:p>
        </p:txBody>
      </p:sp>
      <p:sp>
        <p:nvSpPr>
          <p:cNvPr id="60" name="AutoShape 59"/>
          <p:cNvSpPr>
            <a:spLocks noChangeArrowheads="1"/>
          </p:cNvSpPr>
          <p:nvPr/>
        </p:nvSpPr>
        <p:spPr bwMode="auto">
          <a:xfrm>
            <a:off x="1042988" y="4868863"/>
            <a:ext cx="144462" cy="576262"/>
          </a:xfrm>
          <a:prstGeom prst="upDownArrow">
            <a:avLst>
              <a:gd name="adj1" fmla="val 50000"/>
              <a:gd name="adj2" fmla="val 7978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042988" y="5445125"/>
            <a:ext cx="7200900" cy="144463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AutoShape 61"/>
          <p:cNvSpPr>
            <a:spLocks noChangeArrowheads="1"/>
          </p:cNvSpPr>
          <p:nvPr/>
        </p:nvSpPr>
        <p:spPr bwMode="auto">
          <a:xfrm>
            <a:off x="8101013" y="4437063"/>
            <a:ext cx="142875" cy="1008062"/>
          </a:xfrm>
          <a:prstGeom prst="upDownArrow">
            <a:avLst>
              <a:gd name="adj1" fmla="val 50000"/>
              <a:gd name="adj2" fmla="val 141111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57158" y="642918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151B93"/>
                </a:solidFill>
              </a:rPr>
              <a:t>4.Cache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访问特点</a:t>
            </a:r>
            <a:endParaRPr lang="zh-CN" altLang="en-US" sz="2400" b="1" dirty="0">
              <a:solidFill>
                <a:srgbClr val="151B9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5" grpId="0" animBg="1" autoUpdateAnimBg="0"/>
      <p:bldP spid="46" grpId="0" animBg="1"/>
      <p:bldP spid="47" grpId="0" animBg="1"/>
      <p:bldP spid="48" grpId="0" animBg="1"/>
      <p:bldP spid="49" grpId="0" animBg="1" autoUpdateAnimBg="0"/>
      <p:bldP spid="50" grpId="0" animBg="1"/>
      <p:bldP spid="51" grpId="0" animBg="1"/>
      <p:bldP spid="52" grpId="0" animBg="1" autoUpdateAnimBg="0"/>
      <p:bldP spid="53" grpId="0" animBg="1"/>
      <p:bldP spid="54" grpId="0" animBg="1" autoUpdateAnimBg="0"/>
      <p:bldP spid="55" grpId="0" animBg="1"/>
      <p:bldP spid="56" grpId="0" animBg="1"/>
      <p:bldP spid="57" grpId="0" animBg="1" autoUpdateAnimBg="0"/>
      <p:bldP spid="58" grpId="0" animBg="1"/>
      <p:bldP spid="59" grpId="0" animBg="1" autoUpdateAnimBg="0"/>
      <p:bldP spid="60" grpId="0" animBg="1"/>
      <p:bldP spid="61" grpId="0" animBg="1"/>
      <p:bldP spid="6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/>
          <p:cNvSpPr txBox="1">
            <a:spLocks noChangeArrowheads="1"/>
          </p:cNvSpPr>
          <p:nvPr/>
        </p:nvSpPr>
        <p:spPr bwMode="auto">
          <a:xfrm>
            <a:off x="3714744" y="714356"/>
            <a:ext cx="5214974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/>
              <a:t>CPU</a:t>
            </a:r>
            <a:r>
              <a:rPr lang="zh-CN" sz="2400" b="1" dirty="0"/>
              <a:t>直接访问</a:t>
            </a:r>
            <a:r>
              <a:rPr lang="zh-CN" altLang="zh-CN" sz="2400" b="1" dirty="0"/>
              <a:t>Cache</a:t>
            </a:r>
            <a:r>
              <a:rPr lang="zh-CN" sz="2400" b="1" dirty="0"/>
              <a:t>未命中（不可装）</a:t>
            </a:r>
            <a:endParaRPr lang="zh-CN" sz="2400" b="1" dirty="0"/>
          </a:p>
        </p:txBody>
      </p:sp>
      <p:grpSp>
        <p:nvGrpSpPr>
          <p:cNvPr id="3" name="Group 4"/>
          <p:cNvGrpSpPr/>
          <p:nvPr/>
        </p:nvGrpSpPr>
        <p:grpSpPr bwMode="auto">
          <a:xfrm>
            <a:off x="755650" y="1484313"/>
            <a:ext cx="7848600" cy="4105275"/>
            <a:chOff x="0" y="0"/>
            <a:chExt cx="4944" cy="2586"/>
          </a:xfrm>
        </p:grpSpPr>
        <p:grpSp>
          <p:nvGrpSpPr>
            <p:cNvPr id="4" name="Group 5"/>
            <p:cNvGrpSpPr/>
            <p:nvPr/>
          </p:nvGrpSpPr>
          <p:grpSpPr bwMode="auto">
            <a:xfrm>
              <a:off x="91" y="0"/>
              <a:ext cx="4853" cy="91"/>
              <a:chOff x="0" y="0"/>
              <a:chExt cx="4853" cy="91"/>
            </a:xfrm>
          </p:grpSpPr>
          <p:sp>
            <p:nvSpPr>
              <p:cNvPr id="41" name="Line 6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>
                <a:off x="0" y="91"/>
                <a:ext cx="48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4445" y="681"/>
              <a:ext cx="453" cy="1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zh-CN" sz="1600"/>
                <a:t>CPU</a:t>
              </a:r>
              <a:endParaRPr lang="zh-CN" altLang="zh-CN" sz="160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0" y="545"/>
              <a:ext cx="453" cy="15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sz="1600"/>
                <a:t>主</a:t>
              </a:r>
              <a:endParaRPr lang="zh-CN" sz="1600"/>
            </a:p>
            <a:p>
              <a:pPr algn="ctr"/>
              <a:r>
                <a:rPr lang="zh-CN" sz="1600"/>
                <a:t>存</a:t>
              </a:r>
              <a:endParaRPr lang="zh-CN" sz="1600"/>
            </a:p>
          </p:txBody>
        </p:sp>
        <p:sp>
          <p:nvSpPr>
            <p:cNvPr id="7" name="AutoShape 10"/>
            <p:cNvSpPr>
              <a:spLocks noChangeArrowheads="1"/>
            </p:cNvSpPr>
            <p:nvPr/>
          </p:nvSpPr>
          <p:spPr bwMode="auto">
            <a:xfrm>
              <a:off x="4626" y="91"/>
              <a:ext cx="91" cy="590"/>
            </a:xfrm>
            <a:prstGeom prst="upArrow">
              <a:avLst>
                <a:gd name="adj1" fmla="val 50000"/>
                <a:gd name="adj2" fmla="val 162088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grpSp>
          <p:nvGrpSpPr>
            <p:cNvPr id="8" name="Group 11"/>
            <p:cNvGrpSpPr/>
            <p:nvPr/>
          </p:nvGrpSpPr>
          <p:grpSpPr bwMode="auto">
            <a:xfrm>
              <a:off x="3084" y="272"/>
              <a:ext cx="1270" cy="182"/>
              <a:chOff x="0" y="0"/>
              <a:chExt cx="1270" cy="182"/>
            </a:xfrm>
          </p:grpSpPr>
          <p:sp>
            <p:nvSpPr>
              <p:cNvPr id="39" name="Rectangle 12"/>
              <p:cNvSpPr>
                <a:spLocks noChangeArrowheads="1"/>
              </p:cNvSpPr>
              <p:nvPr/>
            </p:nvSpPr>
            <p:spPr bwMode="auto">
              <a:xfrm>
                <a:off x="635" y="0"/>
                <a:ext cx="635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sz="1600"/>
                  <a:t>块内地址</a:t>
                </a:r>
                <a:endParaRPr lang="zh-CN" sz="1600"/>
              </a:p>
            </p:txBody>
          </p:sp>
          <p:sp>
            <p:nvSpPr>
              <p:cNvPr id="40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35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sz="1600"/>
                  <a:t>块号</a:t>
                </a:r>
                <a:endParaRPr lang="zh-CN" sz="1600"/>
              </a:p>
            </p:txBody>
          </p:sp>
        </p:grpSp>
        <p:grpSp>
          <p:nvGrpSpPr>
            <p:cNvPr id="9" name="Group 14"/>
            <p:cNvGrpSpPr/>
            <p:nvPr/>
          </p:nvGrpSpPr>
          <p:grpSpPr bwMode="auto">
            <a:xfrm>
              <a:off x="3220" y="1497"/>
              <a:ext cx="1134" cy="182"/>
              <a:chOff x="0" y="0"/>
              <a:chExt cx="1134" cy="182"/>
            </a:xfrm>
          </p:grpSpPr>
          <p:sp>
            <p:nvSpPr>
              <p:cNvPr id="37" name="Rectangle 15"/>
              <p:cNvSpPr>
                <a:spLocks noChangeArrowheads="1"/>
              </p:cNvSpPr>
              <p:nvPr/>
            </p:nvSpPr>
            <p:spPr bwMode="auto">
              <a:xfrm>
                <a:off x="499" y="0"/>
                <a:ext cx="635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sz="1600"/>
                  <a:t>块内地址</a:t>
                </a:r>
                <a:endParaRPr lang="zh-CN" sz="1600"/>
              </a:p>
            </p:txBody>
          </p:sp>
          <p:sp>
            <p:nvSpPr>
              <p:cNvPr id="38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9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sz="1600"/>
                  <a:t>块号</a:t>
                </a:r>
                <a:endParaRPr lang="zh-CN" sz="1600"/>
              </a:p>
            </p:txBody>
          </p:sp>
        </p:grp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3038" y="772"/>
              <a:ext cx="681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sz="1600"/>
                <a:t>地址映射</a:t>
              </a:r>
              <a:endParaRPr lang="zh-CN" sz="1600"/>
            </a:p>
            <a:p>
              <a:pPr algn="ctr"/>
              <a:r>
                <a:rPr lang="zh-CN" sz="1600"/>
                <a:t>变换机构</a:t>
              </a:r>
              <a:endParaRPr lang="zh-CN" sz="1600"/>
            </a:p>
          </p:txBody>
        </p:sp>
        <p:sp>
          <p:nvSpPr>
            <p:cNvPr id="11" name="AutoShape 18"/>
            <p:cNvSpPr>
              <a:spLocks noChangeArrowheads="1"/>
            </p:cNvSpPr>
            <p:nvPr/>
          </p:nvSpPr>
          <p:spPr bwMode="auto">
            <a:xfrm>
              <a:off x="2268" y="726"/>
              <a:ext cx="590" cy="499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sz="1600"/>
                <a:t>命中</a:t>
              </a:r>
              <a:endParaRPr lang="zh-CN" sz="1600"/>
            </a:p>
          </p:txBody>
        </p:sp>
        <p:grpSp>
          <p:nvGrpSpPr>
            <p:cNvPr id="12" name="Group 19"/>
            <p:cNvGrpSpPr/>
            <p:nvPr/>
          </p:nvGrpSpPr>
          <p:grpSpPr bwMode="auto">
            <a:xfrm>
              <a:off x="91" y="2495"/>
              <a:ext cx="4853" cy="91"/>
              <a:chOff x="0" y="0"/>
              <a:chExt cx="4853" cy="91"/>
            </a:xfrm>
          </p:grpSpPr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48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0" y="91"/>
                <a:ext cx="48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AutoShape 22"/>
            <p:cNvSpPr>
              <a:spLocks noChangeArrowheads="1"/>
            </p:cNvSpPr>
            <p:nvPr/>
          </p:nvSpPr>
          <p:spPr bwMode="auto">
            <a:xfrm>
              <a:off x="1542" y="726"/>
              <a:ext cx="590" cy="499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sz="1600"/>
                <a:t>可装进</a:t>
              </a:r>
              <a:endParaRPr lang="zh-CN" sz="1600"/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872" y="772"/>
              <a:ext cx="54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zh-CN" sz="1600"/>
                <a:t>Cache</a:t>
              </a:r>
              <a:endParaRPr lang="zh-CN" altLang="zh-CN" sz="1600"/>
            </a:p>
            <a:p>
              <a:pPr algn="ctr"/>
              <a:r>
                <a:rPr lang="zh-CN" sz="1600"/>
                <a:t>替换机构</a:t>
              </a:r>
              <a:endParaRPr lang="zh-CN" sz="1600"/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1814" y="1770"/>
              <a:ext cx="771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zh-CN" sz="1600"/>
                <a:t>Cache</a:t>
              </a:r>
              <a:r>
                <a:rPr lang="zh-CN" sz="1600"/>
                <a:t>存储体</a:t>
              </a:r>
              <a:endParaRPr lang="zh-CN" sz="1600"/>
            </a:p>
          </p:txBody>
        </p:sp>
        <p:sp>
          <p:nvSpPr>
            <p:cNvPr id="16" name="AutoShape 25"/>
            <p:cNvSpPr>
              <a:spLocks noChangeArrowheads="1"/>
            </p:cNvSpPr>
            <p:nvPr/>
          </p:nvSpPr>
          <p:spPr bwMode="auto">
            <a:xfrm>
              <a:off x="4627" y="1860"/>
              <a:ext cx="90" cy="635"/>
            </a:xfrm>
            <a:prstGeom prst="upDownArrow">
              <a:avLst>
                <a:gd name="adj1" fmla="val 50000"/>
                <a:gd name="adj2" fmla="val 141111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" name="AutoShape 26"/>
            <p:cNvSpPr>
              <a:spLocks noChangeArrowheads="1"/>
            </p:cNvSpPr>
            <p:nvPr/>
          </p:nvSpPr>
          <p:spPr bwMode="auto">
            <a:xfrm>
              <a:off x="3674" y="91"/>
              <a:ext cx="91" cy="181"/>
            </a:xfrm>
            <a:prstGeom prst="downArrow">
              <a:avLst>
                <a:gd name="adj1" fmla="val 50000"/>
                <a:gd name="adj2" fmla="val 49725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082" y="454"/>
              <a:ext cx="0" cy="10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8"/>
            <p:cNvSpPr>
              <a:spLocks noChangeShapeType="1"/>
            </p:cNvSpPr>
            <p:nvPr/>
          </p:nvSpPr>
          <p:spPr bwMode="auto">
            <a:xfrm>
              <a:off x="3402" y="454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>
              <a:off x="3493" y="1180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0"/>
            <p:cNvSpPr>
              <a:spLocks noChangeShapeType="1"/>
            </p:cNvSpPr>
            <p:nvPr/>
          </p:nvSpPr>
          <p:spPr bwMode="auto">
            <a:xfrm flipH="1">
              <a:off x="2858" y="967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 flipH="1">
              <a:off x="2132" y="967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H="1">
              <a:off x="1403" y="977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3"/>
            <p:cNvSpPr>
              <a:spLocks noChangeShapeType="1"/>
            </p:cNvSpPr>
            <p:nvPr/>
          </p:nvSpPr>
          <p:spPr bwMode="auto">
            <a:xfrm flipH="1">
              <a:off x="454" y="967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4"/>
            <p:cNvSpPr>
              <a:spLocks noChangeShapeType="1"/>
            </p:cNvSpPr>
            <p:nvPr/>
          </p:nvSpPr>
          <p:spPr bwMode="auto">
            <a:xfrm flipH="1">
              <a:off x="1814" y="1225"/>
              <a:ext cx="14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auto">
            <a:xfrm flipH="1">
              <a:off x="454" y="1455"/>
              <a:ext cx="1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auto">
            <a:xfrm>
              <a:off x="2554" y="122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7"/>
            <p:cNvSpPr>
              <a:spLocks noChangeShapeType="1"/>
            </p:cNvSpPr>
            <p:nvPr/>
          </p:nvSpPr>
          <p:spPr bwMode="auto">
            <a:xfrm>
              <a:off x="2547" y="1361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auto">
            <a:xfrm flipH="1">
              <a:off x="2132" y="1588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>
              <a:off x="2132" y="158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AutoShape 40"/>
            <p:cNvSpPr>
              <a:spLocks noChangeArrowheads="1"/>
            </p:cNvSpPr>
            <p:nvPr/>
          </p:nvSpPr>
          <p:spPr bwMode="auto">
            <a:xfrm>
              <a:off x="2132" y="2178"/>
              <a:ext cx="91" cy="317"/>
            </a:xfrm>
            <a:prstGeom prst="upDownArrow">
              <a:avLst>
                <a:gd name="adj1" fmla="val 50000"/>
                <a:gd name="adj2" fmla="val 6967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AutoShape 41"/>
            <p:cNvSpPr>
              <a:spLocks noChangeArrowheads="1"/>
            </p:cNvSpPr>
            <p:nvPr/>
          </p:nvSpPr>
          <p:spPr bwMode="auto">
            <a:xfrm>
              <a:off x="454" y="1951"/>
              <a:ext cx="1360" cy="90"/>
            </a:xfrm>
            <a:prstGeom prst="leftRightArrow">
              <a:avLst>
                <a:gd name="adj1" fmla="val 50000"/>
                <a:gd name="adj2" fmla="val 302222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AutoShape 42"/>
            <p:cNvSpPr>
              <a:spLocks noChangeArrowheads="1"/>
            </p:cNvSpPr>
            <p:nvPr/>
          </p:nvSpPr>
          <p:spPr bwMode="auto">
            <a:xfrm>
              <a:off x="181" y="2132"/>
              <a:ext cx="91" cy="363"/>
            </a:xfrm>
            <a:prstGeom prst="upDownArrow">
              <a:avLst>
                <a:gd name="adj1" fmla="val 50000"/>
                <a:gd name="adj2" fmla="val 7978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4" name="AutoShape 43"/>
            <p:cNvSpPr>
              <a:spLocks noChangeArrowheads="1"/>
            </p:cNvSpPr>
            <p:nvPr/>
          </p:nvSpPr>
          <p:spPr bwMode="auto">
            <a:xfrm>
              <a:off x="136" y="91"/>
              <a:ext cx="91" cy="454"/>
            </a:xfrm>
            <a:prstGeom prst="downArrow">
              <a:avLst>
                <a:gd name="adj1" fmla="val 50000"/>
                <a:gd name="adj2" fmla="val 124725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7812088" y="2565400"/>
            <a:ext cx="719137" cy="1871663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zh-CN" sz="1600"/>
              <a:t>CPU</a:t>
            </a:r>
            <a:endParaRPr lang="zh-CN" altLang="zh-CN" sz="1600"/>
          </a:p>
        </p:txBody>
      </p:sp>
      <p:sp>
        <p:nvSpPr>
          <p:cNvPr id="44" name="AutoShape 46"/>
          <p:cNvSpPr>
            <a:spLocks noChangeArrowheads="1"/>
          </p:cNvSpPr>
          <p:nvPr/>
        </p:nvSpPr>
        <p:spPr bwMode="auto">
          <a:xfrm>
            <a:off x="8099425" y="1628775"/>
            <a:ext cx="144463" cy="936625"/>
          </a:xfrm>
          <a:prstGeom prst="upArrow">
            <a:avLst>
              <a:gd name="adj1" fmla="val 50000"/>
              <a:gd name="adj2" fmla="val 16208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6588125" y="1484313"/>
            <a:ext cx="1655763" cy="14446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AutoShape 48"/>
          <p:cNvSpPr>
            <a:spLocks noChangeArrowheads="1"/>
          </p:cNvSpPr>
          <p:nvPr/>
        </p:nvSpPr>
        <p:spPr bwMode="auto">
          <a:xfrm>
            <a:off x="6588125" y="1628775"/>
            <a:ext cx="144463" cy="287338"/>
          </a:xfrm>
          <a:prstGeom prst="downArrow">
            <a:avLst>
              <a:gd name="adj1" fmla="val 50000"/>
              <a:gd name="adj2" fmla="val 49725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5578475" y="2709863"/>
            <a:ext cx="1081088" cy="6477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sz="1600"/>
              <a:t>地址映射</a:t>
            </a:r>
            <a:endParaRPr lang="zh-CN" sz="1600"/>
          </a:p>
          <a:p>
            <a:pPr algn="ctr"/>
            <a:r>
              <a:rPr lang="zh-CN" sz="1600"/>
              <a:t>变换机构</a:t>
            </a:r>
            <a:endParaRPr lang="zh-CN" sz="1600"/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>
            <a:off x="6156325" y="2205038"/>
            <a:ext cx="0" cy="503237"/>
          </a:xfrm>
          <a:prstGeom prst="line">
            <a:avLst/>
          </a:prstGeom>
          <a:noFill/>
          <a:ln w="19050">
            <a:solidFill>
              <a:srgbClr val="CC99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5292725" y="3019425"/>
            <a:ext cx="287338" cy="0"/>
          </a:xfrm>
          <a:prstGeom prst="line">
            <a:avLst/>
          </a:prstGeom>
          <a:noFill/>
          <a:ln w="19050">
            <a:solidFill>
              <a:srgbClr val="CC99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" name="AutoShape 52"/>
          <p:cNvSpPr>
            <a:spLocks noChangeArrowheads="1"/>
          </p:cNvSpPr>
          <p:nvPr/>
        </p:nvSpPr>
        <p:spPr bwMode="auto">
          <a:xfrm>
            <a:off x="4356100" y="2636838"/>
            <a:ext cx="936625" cy="792162"/>
          </a:xfrm>
          <a:prstGeom prst="flowChartDecision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sz="1600"/>
              <a:t>命中</a:t>
            </a:r>
            <a:endParaRPr lang="zh-CN" sz="1600"/>
          </a:p>
        </p:txBody>
      </p:sp>
      <p:sp>
        <p:nvSpPr>
          <p:cNvPr id="51" name="Line 53"/>
          <p:cNvSpPr>
            <a:spLocks noChangeShapeType="1"/>
          </p:cNvSpPr>
          <p:nvPr/>
        </p:nvSpPr>
        <p:spPr bwMode="auto">
          <a:xfrm flipH="1">
            <a:off x="4140200" y="3019425"/>
            <a:ext cx="215900" cy="0"/>
          </a:xfrm>
          <a:prstGeom prst="line">
            <a:avLst/>
          </a:prstGeom>
          <a:noFill/>
          <a:ln w="19050">
            <a:solidFill>
              <a:srgbClr val="CC99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" name="AutoShape 54"/>
          <p:cNvSpPr>
            <a:spLocks noChangeArrowheads="1"/>
          </p:cNvSpPr>
          <p:nvPr/>
        </p:nvSpPr>
        <p:spPr bwMode="auto">
          <a:xfrm>
            <a:off x="3203575" y="2636838"/>
            <a:ext cx="936625" cy="792162"/>
          </a:xfrm>
          <a:prstGeom prst="flowChartDecision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sz="1600"/>
              <a:t>可装进</a:t>
            </a:r>
            <a:endParaRPr lang="zh-CN" sz="1600"/>
          </a:p>
        </p:txBody>
      </p:sp>
      <p:sp>
        <p:nvSpPr>
          <p:cNvPr id="53" name="Rectangle 55"/>
          <p:cNvSpPr>
            <a:spLocks noChangeArrowheads="1"/>
          </p:cNvSpPr>
          <p:nvPr/>
        </p:nvSpPr>
        <p:spPr bwMode="auto">
          <a:xfrm>
            <a:off x="755650" y="2349500"/>
            <a:ext cx="719138" cy="2519363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sz="1600"/>
              <a:t>主</a:t>
            </a:r>
            <a:endParaRPr lang="zh-CN" sz="1600"/>
          </a:p>
          <a:p>
            <a:pPr algn="ctr"/>
            <a:r>
              <a:rPr lang="zh-CN" sz="1600"/>
              <a:t>存</a:t>
            </a:r>
            <a:endParaRPr lang="zh-CN" sz="1600"/>
          </a:p>
        </p:txBody>
      </p:sp>
      <p:sp>
        <p:nvSpPr>
          <p:cNvPr id="54" name="AutoShape 56"/>
          <p:cNvSpPr>
            <a:spLocks noChangeArrowheads="1"/>
          </p:cNvSpPr>
          <p:nvPr/>
        </p:nvSpPr>
        <p:spPr bwMode="auto">
          <a:xfrm>
            <a:off x="1476375" y="4581525"/>
            <a:ext cx="2159000" cy="142875"/>
          </a:xfrm>
          <a:prstGeom prst="leftRightArrow">
            <a:avLst>
              <a:gd name="adj1" fmla="val 50000"/>
              <a:gd name="adj2" fmla="val 302222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57"/>
          <p:cNvSpPr>
            <a:spLocks noChangeArrowheads="1"/>
          </p:cNvSpPr>
          <p:nvPr/>
        </p:nvSpPr>
        <p:spPr bwMode="auto">
          <a:xfrm>
            <a:off x="3635375" y="4294188"/>
            <a:ext cx="1223963" cy="6477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zh-CN" sz="1600"/>
              <a:t>Cache</a:t>
            </a:r>
            <a:r>
              <a:rPr lang="zh-CN" sz="1600"/>
              <a:t>存储体</a:t>
            </a:r>
            <a:endParaRPr lang="zh-CN" sz="1600"/>
          </a:p>
        </p:txBody>
      </p:sp>
      <p:sp>
        <p:nvSpPr>
          <p:cNvPr id="56" name="AutoShape 58"/>
          <p:cNvSpPr>
            <a:spLocks noChangeArrowheads="1"/>
          </p:cNvSpPr>
          <p:nvPr/>
        </p:nvSpPr>
        <p:spPr bwMode="auto">
          <a:xfrm>
            <a:off x="1042988" y="4868863"/>
            <a:ext cx="144462" cy="576262"/>
          </a:xfrm>
          <a:prstGeom prst="upDownArrow">
            <a:avLst>
              <a:gd name="adj1" fmla="val 50000"/>
              <a:gd name="adj2" fmla="val 7978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7" name="Rectangle 59"/>
          <p:cNvSpPr>
            <a:spLocks noChangeArrowheads="1"/>
          </p:cNvSpPr>
          <p:nvPr/>
        </p:nvSpPr>
        <p:spPr bwMode="auto">
          <a:xfrm>
            <a:off x="1042988" y="5445125"/>
            <a:ext cx="7200900" cy="144463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AutoShape 60"/>
          <p:cNvSpPr>
            <a:spLocks noChangeArrowheads="1"/>
          </p:cNvSpPr>
          <p:nvPr/>
        </p:nvSpPr>
        <p:spPr bwMode="auto">
          <a:xfrm>
            <a:off x="8101013" y="4437063"/>
            <a:ext cx="142875" cy="1008062"/>
          </a:xfrm>
          <a:prstGeom prst="upDownArrow">
            <a:avLst>
              <a:gd name="adj1" fmla="val 50000"/>
              <a:gd name="adj2" fmla="val 141111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9" name="Line 61"/>
          <p:cNvSpPr>
            <a:spLocks noChangeShapeType="1"/>
          </p:cNvSpPr>
          <p:nvPr/>
        </p:nvSpPr>
        <p:spPr bwMode="auto">
          <a:xfrm flipH="1">
            <a:off x="2982913" y="3035300"/>
            <a:ext cx="215900" cy="0"/>
          </a:xfrm>
          <a:prstGeom prst="line">
            <a:avLst/>
          </a:prstGeom>
          <a:noFill/>
          <a:ln w="19050">
            <a:solidFill>
              <a:srgbClr val="CC99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" name="Rectangle 62"/>
          <p:cNvSpPr>
            <a:spLocks noChangeArrowheads="1"/>
          </p:cNvSpPr>
          <p:nvPr/>
        </p:nvSpPr>
        <p:spPr bwMode="auto">
          <a:xfrm>
            <a:off x="2139950" y="2709863"/>
            <a:ext cx="865188" cy="6477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zh-CN" sz="1600"/>
              <a:t>Cache</a:t>
            </a:r>
            <a:endParaRPr lang="zh-CN" altLang="zh-CN" sz="1600"/>
          </a:p>
          <a:p>
            <a:pPr algn="ctr"/>
            <a:r>
              <a:rPr lang="zh-CN" sz="1600"/>
              <a:t>替换机构</a:t>
            </a:r>
            <a:endParaRPr lang="zh-CN" sz="1600"/>
          </a:p>
        </p:txBody>
      </p:sp>
      <p:sp>
        <p:nvSpPr>
          <p:cNvPr id="61" name="Line 63"/>
          <p:cNvSpPr>
            <a:spLocks noChangeShapeType="1"/>
          </p:cNvSpPr>
          <p:nvPr/>
        </p:nvSpPr>
        <p:spPr bwMode="auto">
          <a:xfrm flipH="1">
            <a:off x="1476375" y="3019425"/>
            <a:ext cx="647700" cy="0"/>
          </a:xfrm>
          <a:prstGeom prst="line">
            <a:avLst/>
          </a:prstGeom>
          <a:noFill/>
          <a:ln w="19050">
            <a:solidFill>
              <a:srgbClr val="CC99FF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" name="AutoShape 64"/>
          <p:cNvSpPr>
            <a:spLocks noChangeArrowheads="1"/>
          </p:cNvSpPr>
          <p:nvPr/>
        </p:nvSpPr>
        <p:spPr bwMode="auto">
          <a:xfrm>
            <a:off x="1476375" y="4592638"/>
            <a:ext cx="2159000" cy="142875"/>
          </a:xfrm>
          <a:prstGeom prst="leftRightArrow">
            <a:avLst>
              <a:gd name="adj1" fmla="val 50000"/>
              <a:gd name="adj2" fmla="val 302222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572000" y="72516"/>
            <a:ext cx="2887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3.6 cache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7158" y="642918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151B93"/>
                </a:solidFill>
              </a:rPr>
              <a:t>4.Cache</a:t>
            </a:r>
            <a:r>
              <a:rPr lang="zh-CN" altLang="en-US" sz="2400" b="1" dirty="0" smtClean="0">
                <a:solidFill>
                  <a:srgbClr val="151B93"/>
                </a:solidFill>
              </a:rPr>
              <a:t>访问特点</a:t>
            </a:r>
            <a:endParaRPr lang="zh-CN" altLang="en-US" sz="2400" b="1" dirty="0">
              <a:solidFill>
                <a:srgbClr val="151B9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3" grpId="0" animBg="1" autoUpdateAnimBg="0"/>
      <p:bldP spid="44" grpId="0" animBg="1"/>
      <p:bldP spid="45" grpId="0" animBg="1"/>
      <p:bldP spid="46" grpId="0" animBg="1"/>
      <p:bldP spid="47" grpId="0" animBg="1" autoUpdateAnimBg="0"/>
      <p:bldP spid="48" grpId="0" animBg="1"/>
      <p:bldP spid="49" grpId="0" animBg="1"/>
      <p:bldP spid="50" grpId="0" animBg="1" autoUpdateAnimBg="0"/>
      <p:bldP spid="51" grpId="0" animBg="1"/>
      <p:bldP spid="52" grpId="0" animBg="1" autoUpdateAnimBg="0"/>
      <p:bldP spid="53" grpId="0" animBg="1" autoUpdateAnimBg="0"/>
      <p:bldP spid="54" grpId="0" animBg="1"/>
      <p:bldP spid="55" grpId="0" animBg="1" autoUpdateAnimBg="0"/>
      <p:bldP spid="55" grpId="1" animBg="1" autoUpdateAnimBg="0"/>
      <p:bldP spid="56" grpId="0" animBg="1"/>
      <p:bldP spid="57" grpId="0" animBg="1"/>
      <p:bldP spid="58" grpId="0" animBg="1"/>
      <p:bldP spid="59" grpId="0" animBg="1"/>
      <p:bldP spid="60" grpId="0" animBg="1" autoUpdateAnimBg="0"/>
      <p:bldP spid="61" grpId="0" animBg="1"/>
      <p:bldP spid="6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500042"/>
            <a:ext cx="4450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</a:rPr>
              <a:t>5.</a:t>
            </a:r>
            <a:r>
              <a:rPr lang="zh-CN" altLang="en-US" sz="2800" b="1" dirty="0" smtClean="0">
                <a:solidFill>
                  <a:srgbClr val="151B93"/>
                </a:solidFill>
              </a:rPr>
              <a:t>主存与</a:t>
            </a:r>
            <a:r>
              <a:rPr lang="en-US" altLang="zh-CN" sz="2800" b="1" dirty="0" smtClean="0">
                <a:solidFill>
                  <a:srgbClr val="151B93"/>
                </a:solidFill>
              </a:rPr>
              <a:t>Cache</a:t>
            </a:r>
            <a:r>
              <a:rPr lang="zh-CN" altLang="en-US" sz="2800" b="1" dirty="0" smtClean="0">
                <a:solidFill>
                  <a:srgbClr val="151B93"/>
                </a:solidFill>
              </a:rPr>
              <a:t>的地址映射</a:t>
            </a:r>
            <a:endParaRPr lang="zh-CN" altLang="en-US" sz="2800" b="1" dirty="0" smtClean="0">
              <a:solidFill>
                <a:srgbClr val="151B93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0" y="72516"/>
            <a:ext cx="2887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3.6 cache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grpSp>
        <p:nvGrpSpPr>
          <p:cNvPr id="4" name="Group 2"/>
          <p:cNvGrpSpPr/>
          <p:nvPr/>
        </p:nvGrpSpPr>
        <p:grpSpPr bwMode="auto">
          <a:xfrm>
            <a:off x="152400" y="1066800"/>
            <a:ext cx="8915400" cy="4660900"/>
            <a:chOff x="0" y="0"/>
            <a:chExt cx="5616" cy="293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4631" y="2424"/>
              <a:ext cx="889" cy="21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altLang="zh-CN" sz="2000"/>
                <a:t> </a:t>
              </a:r>
              <a:r>
                <a:rPr lang="zh-CN" sz="2000" b="1"/>
                <a:t>字块</a:t>
              </a:r>
              <a:r>
                <a:rPr lang="zh-CN" altLang="zh-CN" sz="2000" b="1"/>
                <a:t>…</a:t>
              </a:r>
              <a:endParaRPr lang="zh-CN" altLang="zh-CN" sz="2000" b="1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631" y="2236"/>
              <a:ext cx="889" cy="20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endParaRPr lang="zh-CN" altLang="zh-CN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631" y="2005"/>
              <a:ext cx="889" cy="2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altLang="zh-CN" sz="2000"/>
                <a:t>   </a:t>
              </a:r>
              <a:r>
                <a:rPr lang="zh-CN" sz="2000" b="1"/>
                <a:t>字块</a:t>
              </a:r>
              <a:r>
                <a:rPr lang="zh-CN" altLang="zh-CN" sz="2000" b="1"/>
                <a:t>2</a:t>
              </a:r>
              <a:r>
                <a:rPr lang="zh-CN" altLang="zh-CN" sz="2000" b="1" i="1" baseline="30000"/>
                <a:t>c</a:t>
              </a:r>
              <a:r>
                <a:rPr lang="zh-CN" altLang="zh-CN" sz="2000" b="1" baseline="30000"/>
                <a:t>+1</a:t>
              </a:r>
              <a:endParaRPr lang="zh-CN" altLang="zh-CN" sz="2000" b="1" baseline="300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583" y="1787"/>
              <a:ext cx="1033" cy="21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altLang="zh-CN" sz="2000"/>
                <a:t> </a:t>
              </a:r>
              <a:r>
                <a:rPr lang="zh-CN" sz="2000" b="1"/>
                <a:t>字块</a:t>
              </a:r>
              <a:r>
                <a:rPr lang="zh-CN" altLang="zh-CN" sz="2000" b="1"/>
                <a:t>2N</a:t>
              </a:r>
              <a:r>
                <a:rPr lang="zh-CN" sz="2000" b="1"/>
                <a:t>－</a:t>
              </a:r>
              <a:r>
                <a:rPr lang="zh-CN" altLang="zh-CN" sz="2000" b="1"/>
                <a:t>1</a:t>
              </a:r>
              <a:endParaRPr lang="zh-CN" altLang="zh-CN" sz="2000" b="1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631" y="1583"/>
              <a:ext cx="889" cy="21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endParaRPr lang="zh-CN" altLang="zh-CN" sz="20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631" y="1354"/>
              <a:ext cx="889" cy="2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altLang="zh-CN" sz="2000"/>
                <a:t>   </a:t>
              </a:r>
              <a:r>
                <a:rPr lang="zh-CN" sz="2000" b="1"/>
                <a:t>字块</a:t>
              </a:r>
              <a:r>
                <a:rPr lang="zh-CN" altLang="zh-CN" sz="2000" b="1"/>
                <a:t>N+1</a:t>
              </a:r>
              <a:endParaRPr lang="zh-CN" altLang="zh-CN" sz="2000" b="1" baseline="300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631" y="1134"/>
              <a:ext cx="889" cy="2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altLang="zh-CN" sz="2000"/>
                <a:t>     </a:t>
              </a:r>
              <a:r>
                <a:rPr lang="zh-CN" sz="2000" b="1"/>
                <a:t>字块</a:t>
              </a:r>
              <a:r>
                <a:rPr lang="zh-CN" altLang="zh-CN" sz="2000" b="1"/>
                <a:t>2</a:t>
              </a:r>
              <a:r>
                <a:rPr lang="zh-CN" altLang="zh-CN" sz="2000" b="1" i="1" baseline="30000"/>
                <a:t>c</a:t>
              </a:r>
              <a:endParaRPr lang="zh-CN" altLang="zh-CN" sz="2000" b="1" i="1" baseline="300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631" y="919"/>
              <a:ext cx="889" cy="21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altLang="zh-CN" sz="2000"/>
                <a:t>  </a:t>
              </a:r>
              <a:r>
                <a:rPr lang="zh-CN" sz="2000" b="1"/>
                <a:t>字块</a:t>
              </a:r>
              <a:r>
                <a:rPr lang="zh-CN" altLang="zh-CN" sz="2000" b="1"/>
                <a:t>N</a:t>
              </a:r>
              <a:r>
                <a:rPr lang="zh-CN" sz="2000" b="1"/>
                <a:t>－</a:t>
              </a:r>
              <a:r>
                <a:rPr lang="zh-CN" altLang="zh-CN" sz="2000" b="1"/>
                <a:t>1</a:t>
              </a:r>
              <a:endParaRPr lang="zh-CN" altLang="zh-CN" sz="2000" b="1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631" y="729"/>
              <a:ext cx="889" cy="20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endParaRPr lang="zh-CN" altLang="zh-CN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631" y="500"/>
              <a:ext cx="889" cy="2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altLang="zh-CN" sz="2000"/>
                <a:t>    </a:t>
              </a:r>
              <a:r>
                <a:rPr lang="zh-CN" sz="2000" b="1"/>
                <a:t>字块</a:t>
              </a:r>
              <a:r>
                <a:rPr lang="zh-CN" altLang="zh-CN" sz="2000"/>
                <a:t>1</a:t>
              </a:r>
              <a:endParaRPr lang="zh-CN" altLang="zh-CN" sz="20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631" y="282"/>
              <a:ext cx="889" cy="21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altLang="zh-CN" sz="2000" b="1"/>
                <a:t>    </a:t>
              </a:r>
              <a:r>
                <a:rPr lang="zh-CN" sz="2000" b="1"/>
                <a:t>字块</a:t>
              </a:r>
              <a:r>
                <a:rPr lang="zh-CN" altLang="zh-CN" sz="2000" b="1"/>
                <a:t>0</a:t>
              </a:r>
              <a:endParaRPr lang="zh-CN" altLang="zh-CN" sz="2000" b="1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4631" y="294"/>
              <a:ext cx="88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631" y="511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631" y="729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631" y="930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631" y="1147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631" y="1365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631" y="1583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631" y="1800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631" y="2018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631" y="2236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631" y="2437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631" y="2654"/>
              <a:ext cx="88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631" y="294"/>
              <a:ext cx="0" cy="23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520" y="294"/>
              <a:ext cx="0" cy="23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4930" y="708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…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4930" y="1574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…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4940" y="2218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…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4733" y="2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000" b="1">
                  <a:latin typeface="Times New Roman" panose="02020603050405020304" pitchFamily="18" charset="0"/>
                </a:rPr>
                <a:t>主存储体</a:t>
              </a:r>
              <a:endParaRPr 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134" y="624"/>
              <a:ext cx="842" cy="2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altLang="zh-CN" sz="2000" b="1"/>
                <a:t>    </a:t>
              </a:r>
              <a:r>
                <a:rPr lang="zh-CN" sz="2000" b="1"/>
                <a:t>字块 </a:t>
              </a:r>
              <a:r>
                <a:rPr lang="zh-CN" altLang="zh-CN" sz="2000" b="1"/>
                <a:t>1</a:t>
              </a:r>
              <a:endParaRPr lang="zh-CN" altLang="zh-CN" sz="20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2666" y="624"/>
              <a:ext cx="468" cy="2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altLang="zh-CN" sz="900" b="1"/>
                <a:t> </a:t>
              </a:r>
              <a:r>
                <a:rPr lang="zh-CN" sz="2000" b="1"/>
                <a:t>标记</a:t>
              </a:r>
              <a:endParaRPr lang="zh-CN" sz="2000" b="1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3134" y="406"/>
              <a:ext cx="842" cy="2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altLang="zh-CN" sz="2000" b="1"/>
                <a:t>    </a:t>
              </a:r>
              <a:r>
                <a:rPr lang="zh-CN" sz="2000" b="1"/>
                <a:t>字块 </a:t>
              </a:r>
              <a:r>
                <a:rPr lang="zh-CN" altLang="zh-CN" sz="2000" b="1"/>
                <a:t>0</a:t>
              </a:r>
              <a:endParaRPr lang="zh-CN" altLang="zh-CN" sz="2000" b="1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666" y="406"/>
              <a:ext cx="468" cy="2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altLang="zh-CN" sz="900" b="1"/>
                <a:t> </a:t>
              </a:r>
              <a:r>
                <a:rPr lang="zh-CN" sz="2000" b="1"/>
                <a:t>标记</a:t>
              </a:r>
              <a:endParaRPr lang="zh-CN" sz="2000" b="1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666" y="419"/>
              <a:ext cx="13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2666" y="637"/>
              <a:ext cx="13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666" y="855"/>
              <a:ext cx="13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2666" y="419"/>
              <a:ext cx="0" cy="4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3134" y="419"/>
              <a:ext cx="0" cy="4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3976" y="419"/>
              <a:ext cx="0" cy="4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3131" y="1250"/>
              <a:ext cx="845" cy="2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sz="2000" b="1"/>
                <a:t>字块 </a:t>
              </a:r>
              <a:r>
                <a:rPr lang="zh-CN" altLang="zh-CN" sz="2000" b="1"/>
                <a:t>N</a:t>
              </a:r>
              <a:r>
                <a:rPr lang="zh-CN" sz="2000" b="1"/>
                <a:t>－</a:t>
              </a:r>
              <a:r>
                <a:rPr lang="zh-CN" altLang="zh-CN" sz="2000" b="1"/>
                <a:t>1</a:t>
              </a:r>
              <a:endParaRPr lang="zh-CN" altLang="zh-CN" sz="2000" b="1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2666" y="1222"/>
              <a:ext cx="465" cy="2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sz="2000" b="1"/>
                <a:t>标记</a:t>
              </a:r>
              <a:endParaRPr lang="zh-CN" sz="2000" b="1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2666" y="1258"/>
              <a:ext cx="13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2666" y="1476"/>
              <a:ext cx="13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2666" y="1258"/>
              <a:ext cx="0" cy="2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3976" y="1258"/>
              <a:ext cx="0" cy="2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3131" y="1258"/>
              <a:ext cx="0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Text Box 49"/>
            <p:cNvSpPr txBox="1">
              <a:spLocks noChangeArrowheads="1"/>
            </p:cNvSpPr>
            <p:nvPr/>
          </p:nvSpPr>
          <p:spPr bwMode="auto">
            <a:xfrm>
              <a:off x="2947" y="0"/>
              <a:ext cx="111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Cache</a:t>
              </a:r>
              <a:r>
                <a:rPr lang="zh-CN" sz="2000" b="1">
                  <a:latin typeface="Times New Roman" panose="02020603050405020304" pitchFamily="18" charset="0"/>
                </a:rPr>
                <a:t>存储体</a:t>
              </a:r>
              <a:endParaRPr 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2" name="AutoShape 50"/>
            <p:cNvSpPr/>
            <p:nvPr/>
          </p:nvSpPr>
          <p:spPr bwMode="auto">
            <a:xfrm rot="-5400000">
              <a:off x="2858" y="102"/>
              <a:ext cx="84" cy="468"/>
            </a:xfrm>
            <a:prstGeom prst="rightBrace">
              <a:avLst>
                <a:gd name="adj1" fmla="val 4642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Text Box 51"/>
            <p:cNvSpPr txBox="1">
              <a:spLocks noChangeArrowheads="1"/>
            </p:cNvSpPr>
            <p:nvPr/>
          </p:nvSpPr>
          <p:spPr bwMode="auto">
            <a:xfrm>
              <a:off x="2615" y="0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 i="1">
                  <a:latin typeface="Times New Roman" panose="02020603050405020304" pitchFamily="18" charset="0"/>
                </a:rPr>
                <a:t>t</a:t>
              </a:r>
              <a:r>
                <a:rPr lang="zh-CN" sz="2000" b="1">
                  <a:latin typeface="Times New Roman" panose="02020603050405020304" pitchFamily="18" charset="0"/>
                </a:rPr>
                <a:t>位</a:t>
              </a:r>
              <a:endParaRPr 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2460" y="4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0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53"/>
            <p:cNvSpPr txBox="1">
              <a:spLocks noChangeArrowheads="1"/>
            </p:cNvSpPr>
            <p:nvPr/>
          </p:nvSpPr>
          <p:spPr bwMode="auto">
            <a:xfrm>
              <a:off x="2460" y="62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1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" name="Text Box 54"/>
            <p:cNvSpPr txBox="1">
              <a:spLocks noChangeArrowheads="1"/>
            </p:cNvSpPr>
            <p:nvPr/>
          </p:nvSpPr>
          <p:spPr bwMode="auto">
            <a:xfrm>
              <a:off x="2123" y="1200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 i="1">
                  <a:latin typeface="Times New Roman" panose="02020603050405020304" pitchFamily="18" charset="0"/>
                </a:rPr>
                <a:t>2</a:t>
              </a:r>
              <a:r>
                <a:rPr lang="zh-CN" altLang="zh-CN" sz="2400" b="1" i="1" baseline="30000">
                  <a:latin typeface="Times New Roman" panose="02020603050405020304" pitchFamily="18" charset="0"/>
                </a:rPr>
                <a:t>c</a:t>
              </a:r>
              <a:r>
                <a:rPr lang="zh-CN" sz="2400" b="1">
                  <a:latin typeface="Times New Roman" panose="02020603050405020304" pitchFamily="18" charset="0"/>
                </a:rPr>
                <a:t>－</a:t>
              </a:r>
              <a:r>
                <a:rPr lang="zh-CN" altLang="zh-CN" sz="2400" b="1">
                  <a:latin typeface="Times New Roman" panose="02020603050405020304" pitchFamily="18" charset="0"/>
                </a:rPr>
                <a:t>1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3134" y="839"/>
              <a:ext cx="0" cy="4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3976" y="839"/>
              <a:ext cx="0" cy="4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Text Box 57"/>
            <p:cNvSpPr txBox="1">
              <a:spLocks noChangeArrowheads="1"/>
            </p:cNvSpPr>
            <p:nvPr/>
          </p:nvSpPr>
          <p:spPr bwMode="auto">
            <a:xfrm>
              <a:off x="3417" y="923"/>
              <a:ext cx="423" cy="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zh-CN" altLang="zh-CN" sz="3200" b="1">
                  <a:latin typeface="Times New Roman" panose="02020603050405020304" pitchFamily="18" charset="0"/>
                </a:rPr>
                <a:t>…</a:t>
              </a:r>
              <a:endParaRPr lang="zh-CN" altLang="zh-CN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3649" y="1889"/>
              <a:ext cx="608" cy="4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altLang="zh-CN" sz="2000" b="1"/>
                <a:t>  </a:t>
              </a:r>
              <a:r>
                <a:rPr lang="zh-CN" sz="2000" b="1"/>
                <a:t>字块</a:t>
              </a:r>
              <a:endParaRPr lang="zh-CN" sz="2000" b="1"/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2880" y="2064"/>
              <a:ext cx="844" cy="2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sz="2000" b="1"/>
                <a:t>字块地址</a:t>
              </a:r>
              <a:endParaRPr lang="zh-CN" sz="2000" b="1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152" y="1889"/>
              <a:ext cx="1448" cy="4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buFontTx/>
                <a:buNone/>
              </a:pPr>
              <a:r>
                <a:rPr lang="zh-CN" altLang="zh-CN" sz="2000" b="1"/>
                <a:t>  </a:t>
              </a:r>
              <a:r>
                <a:rPr lang="zh-CN" sz="2000" b="1"/>
                <a:t>主存字 </a:t>
              </a:r>
              <a:endParaRPr lang="zh-CN" sz="2000" b="1"/>
            </a:p>
            <a:p>
              <a:pPr>
                <a:buFontTx/>
                <a:buNone/>
              </a:pPr>
              <a:r>
                <a:rPr lang="zh-CN" altLang="zh-CN" sz="2000" b="1"/>
                <a:t>  </a:t>
              </a:r>
              <a:r>
                <a:rPr lang="zh-CN" sz="2000" b="1"/>
                <a:t>块标记</a:t>
              </a:r>
              <a:endParaRPr lang="zh-CN" sz="2000" b="1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2152" y="1889"/>
              <a:ext cx="2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>
              <a:off x="2152" y="2307"/>
              <a:ext cx="2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2152" y="1889"/>
              <a:ext cx="0" cy="4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2900" y="1889"/>
              <a:ext cx="0" cy="4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>
              <a:off x="3649" y="1889"/>
              <a:ext cx="0" cy="4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4257" y="1889"/>
              <a:ext cx="0" cy="4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Text Box 67"/>
            <p:cNvSpPr txBox="1">
              <a:spLocks noChangeArrowheads="1"/>
            </p:cNvSpPr>
            <p:nvPr/>
          </p:nvSpPr>
          <p:spPr bwMode="auto">
            <a:xfrm>
              <a:off x="2392" y="2342"/>
              <a:ext cx="36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zh-CN" altLang="zh-CN" sz="2000" b="1">
                  <a:latin typeface="Times New Roman" panose="02020603050405020304" pitchFamily="18" charset="0"/>
                </a:rPr>
                <a:t> </a:t>
              </a:r>
              <a:r>
                <a:rPr lang="zh-CN" sz="2000" b="1">
                  <a:latin typeface="Times New Roman" panose="02020603050405020304" pitchFamily="18" charset="0"/>
                </a:rPr>
                <a:t>位</a:t>
              </a:r>
              <a:endParaRPr 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0" name="Text Box 68"/>
            <p:cNvSpPr txBox="1">
              <a:spLocks noChangeArrowheads="1"/>
            </p:cNvSpPr>
            <p:nvPr/>
          </p:nvSpPr>
          <p:spPr bwMode="auto">
            <a:xfrm>
              <a:off x="3156" y="2315"/>
              <a:ext cx="39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 i="1">
                  <a:latin typeface="Times New Roman" panose="02020603050405020304" pitchFamily="18" charset="0"/>
                </a:rPr>
                <a:t>c</a:t>
              </a:r>
              <a:r>
                <a:rPr lang="zh-CN" altLang="zh-CN" sz="2400" b="1">
                  <a:latin typeface="Times New Roman" panose="02020603050405020304" pitchFamily="18" charset="0"/>
                </a:rPr>
                <a:t> </a:t>
              </a:r>
              <a:r>
                <a:rPr lang="zh-CN" sz="2000" b="1">
                  <a:latin typeface="Times New Roman" panose="02020603050405020304" pitchFamily="18" charset="0"/>
                </a:rPr>
                <a:t>位</a:t>
              </a:r>
              <a:endParaRPr 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1" name="Text Box 69"/>
            <p:cNvSpPr txBox="1">
              <a:spLocks noChangeArrowheads="1"/>
            </p:cNvSpPr>
            <p:nvPr/>
          </p:nvSpPr>
          <p:spPr bwMode="auto">
            <a:xfrm>
              <a:off x="3789" y="2315"/>
              <a:ext cx="40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 i="1">
                  <a:latin typeface="Times New Roman" panose="02020603050405020304" pitchFamily="18" charset="0"/>
                </a:rPr>
                <a:t>b</a:t>
              </a:r>
              <a:r>
                <a:rPr lang="zh-CN" altLang="zh-CN" sz="2400" b="1">
                  <a:latin typeface="Times New Roman" panose="02020603050405020304" pitchFamily="18" charset="0"/>
                </a:rPr>
                <a:t> </a:t>
              </a:r>
              <a:r>
                <a:rPr lang="zh-CN" sz="2000" b="1">
                  <a:latin typeface="Times New Roman" panose="02020603050405020304" pitchFamily="18" charset="0"/>
                </a:rPr>
                <a:t>位</a:t>
              </a:r>
              <a:endParaRPr 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" name="Text Box 70"/>
            <p:cNvSpPr txBox="1">
              <a:spLocks noChangeArrowheads="1"/>
            </p:cNvSpPr>
            <p:nvPr/>
          </p:nvSpPr>
          <p:spPr bwMode="auto">
            <a:xfrm>
              <a:off x="1403" y="1970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000" b="1">
                  <a:latin typeface="Times New Roman" panose="02020603050405020304" pitchFamily="18" charset="0"/>
                </a:rPr>
                <a:t>主存地址</a:t>
              </a:r>
              <a:endParaRPr 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3" name="AutoShape 71"/>
            <p:cNvSpPr/>
            <p:nvPr/>
          </p:nvSpPr>
          <p:spPr bwMode="auto">
            <a:xfrm rot="-5400000">
              <a:off x="2463" y="1451"/>
              <a:ext cx="126" cy="748"/>
            </a:xfrm>
            <a:prstGeom prst="rightBrace">
              <a:avLst>
                <a:gd name="adj1" fmla="val 4947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AutoShape 72"/>
            <p:cNvSpPr/>
            <p:nvPr/>
          </p:nvSpPr>
          <p:spPr bwMode="auto">
            <a:xfrm rot="-5400000">
              <a:off x="3198" y="1436"/>
              <a:ext cx="126" cy="749"/>
            </a:xfrm>
            <a:prstGeom prst="rightBrace">
              <a:avLst>
                <a:gd name="adj1" fmla="val 4953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327" y="1292"/>
              <a:ext cx="1170" cy="5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74"/>
            <p:cNvSpPr txBox="1">
              <a:spLocks noChangeArrowheads="1"/>
            </p:cNvSpPr>
            <p:nvPr/>
          </p:nvSpPr>
          <p:spPr bwMode="auto">
            <a:xfrm>
              <a:off x="374" y="1300"/>
              <a:ext cx="116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 </a:t>
              </a:r>
              <a:r>
                <a:rPr lang="zh-CN" sz="2000" b="1">
                  <a:latin typeface="Times New Roman" panose="02020603050405020304" pitchFamily="18" charset="0"/>
                </a:rPr>
                <a:t>比较器（</a:t>
              </a:r>
              <a:r>
                <a:rPr lang="zh-CN" altLang="zh-CN" sz="2000" b="1" i="1">
                  <a:latin typeface="Times New Roman" panose="02020603050405020304" pitchFamily="18" charset="0"/>
                </a:rPr>
                <a:t>t</a:t>
              </a:r>
              <a:r>
                <a:rPr lang="zh-CN" sz="2000" b="1">
                  <a:latin typeface="Times New Roman" panose="02020603050405020304" pitchFamily="18" charset="0"/>
                </a:rPr>
                <a:t>位）</a:t>
              </a:r>
              <a:endParaRPr 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7" name="Text Box 75"/>
            <p:cNvSpPr txBox="1">
              <a:spLocks noChangeArrowheads="1"/>
            </p:cNvSpPr>
            <p:nvPr/>
          </p:nvSpPr>
          <p:spPr bwMode="auto">
            <a:xfrm>
              <a:off x="421" y="1543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=</a:t>
              </a: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8" name="Text Box 76"/>
            <p:cNvSpPr txBox="1">
              <a:spLocks noChangeArrowheads="1"/>
            </p:cNvSpPr>
            <p:nvPr/>
          </p:nvSpPr>
          <p:spPr bwMode="auto">
            <a:xfrm>
              <a:off x="1094" y="1553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 ≠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>
              <a:off x="1263" y="1795"/>
              <a:ext cx="0" cy="7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Text Box 78"/>
            <p:cNvSpPr txBox="1">
              <a:spLocks noChangeArrowheads="1"/>
            </p:cNvSpPr>
            <p:nvPr/>
          </p:nvSpPr>
          <p:spPr bwMode="auto">
            <a:xfrm>
              <a:off x="889" y="2592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000" b="1">
                  <a:latin typeface="Times New Roman" panose="02020603050405020304" pitchFamily="18" charset="0"/>
                </a:rPr>
                <a:t>不命中</a:t>
              </a:r>
              <a:endParaRPr 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81" name="Text Box 79"/>
            <p:cNvSpPr txBox="1">
              <a:spLocks noChangeArrowheads="1"/>
            </p:cNvSpPr>
            <p:nvPr/>
          </p:nvSpPr>
          <p:spPr bwMode="auto">
            <a:xfrm>
              <a:off x="84" y="2112"/>
              <a:ext cx="93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000" b="1">
                  <a:latin typeface="Times New Roman" panose="02020603050405020304" pitchFamily="18" charset="0"/>
                </a:rPr>
                <a:t>有效位</a:t>
              </a:r>
              <a:r>
                <a:rPr lang="zh-CN" altLang="zh-CN" sz="2000" b="1">
                  <a:latin typeface="Times New Roman" panose="02020603050405020304" pitchFamily="18" charset="0"/>
                </a:rPr>
                <a:t>=1</a:t>
              </a:r>
              <a:r>
                <a:rPr lang="zh-CN" sz="2000" b="1">
                  <a:latin typeface="Times New Roman" panose="02020603050405020304" pitchFamily="18" charset="0"/>
                </a:rPr>
                <a:t>？</a:t>
              </a:r>
              <a:endParaRPr 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82" name="AutoShape 80"/>
            <p:cNvSpPr>
              <a:spLocks noChangeArrowheads="1"/>
            </p:cNvSpPr>
            <p:nvPr/>
          </p:nvSpPr>
          <p:spPr bwMode="auto">
            <a:xfrm>
              <a:off x="0" y="2005"/>
              <a:ext cx="1029" cy="461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Freeform 81"/>
            <p:cNvSpPr/>
            <p:nvPr/>
          </p:nvSpPr>
          <p:spPr bwMode="auto">
            <a:xfrm>
              <a:off x="1026" y="2236"/>
              <a:ext cx="231" cy="0"/>
            </a:xfrm>
            <a:custGeom>
              <a:avLst/>
              <a:gdLst>
                <a:gd name="T0" fmla="*/ 0 w 237"/>
                <a:gd name="T1" fmla="*/ 0 h 1"/>
                <a:gd name="T2" fmla="*/ 219 w 237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7" h="1">
                  <a:moveTo>
                    <a:pt x="0" y="0"/>
                  </a:moveTo>
                  <a:lnTo>
                    <a:pt x="237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82"/>
            <p:cNvSpPr>
              <a:spLocks noChangeShapeType="1"/>
            </p:cNvSpPr>
            <p:nvPr/>
          </p:nvSpPr>
          <p:spPr bwMode="auto">
            <a:xfrm>
              <a:off x="515" y="1795"/>
              <a:ext cx="0" cy="2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AutoShape 83"/>
            <p:cNvSpPr/>
            <p:nvPr/>
          </p:nvSpPr>
          <p:spPr bwMode="auto">
            <a:xfrm rot="5400000">
              <a:off x="2858" y="669"/>
              <a:ext cx="84" cy="468"/>
            </a:xfrm>
            <a:prstGeom prst="rightBrace">
              <a:avLst>
                <a:gd name="adj1" fmla="val 4642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Freeform 84"/>
            <p:cNvSpPr/>
            <p:nvPr/>
          </p:nvSpPr>
          <p:spPr bwMode="auto">
            <a:xfrm>
              <a:off x="608" y="923"/>
              <a:ext cx="2292" cy="377"/>
            </a:xfrm>
            <a:custGeom>
              <a:avLst/>
              <a:gdLst>
                <a:gd name="T0" fmla="*/ 2177 w 2352"/>
                <a:gd name="T1" fmla="*/ 0 h 432"/>
                <a:gd name="T2" fmla="*/ 2177 w 2352"/>
                <a:gd name="T3" fmla="*/ 96 h 432"/>
                <a:gd name="T4" fmla="*/ 0 w 2352"/>
                <a:gd name="T5" fmla="*/ 96 h 432"/>
                <a:gd name="T6" fmla="*/ 0 w 2352"/>
                <a:gd name="T7" fmla="*/ 287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52" h="432">
                  <a:moveTo>
                    <a:pt x="2352" y="0"/>
                  </a:moveTo>
                  <a:lnTo>
                    <a:pt x="2352" y="144"/>
                  </a:lnTo>
                  <a:lnTo>
                    <a:pt x="0" y="144"/>
                  </a:lnTo>
                  <a:lnTo>
                    <a:pt x="0" y="43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Freeform 85"/>
            <p:cNvSpPr/>
            <p:nvPr/>
          </p:nvSpPr>
          <p:spPr bwMode="auto">
            <a:xfrm>
              <a:off x="1210" y="1148"/>
              <a:ext cx="1316" cy="614"/>
            </a:xfrm>
            <a:custGeom>
              <a:avLst/>
              <a:gdLst>
                <a:gd name="T0" fmla="*/ 0 w 1350"/>
                <a:gd name="T1" fmla="*/ 107 h 702"/>
                <a:gd name="T2" fmla="*/ 0 w 1350"/>
                <a:gd name="T3" fmla="*/ 0 h 702"/>
                <a:gd name="T4" fmla="*/ 447 w 1350"/>
                <a:gd name="T5" fmla="*/ 0 h 702"/>
                <a:gd name="T6" fmla="*/ 450 w 1350"/>
                <a:gd name="T7" fmla="*/ 406 h 702"/>
                <a:gd name="T8" fmla="*/ 1251 w 1350"/>
                <a:gd name="T9" fmla="*/ 406 h 702"/>
                <a:gd name="T10" fmla="*/ 1251 w 1350"/>
                <a:gd name="T11" fmla="*/ 470 h 7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0" h="702">
                  <a:moveTo>
                    <a:pt x="0" y="159"/>
                  </a:moveTo>
                  <a:lnTo>
                    <a:pt x="0" y="0"/>
                  </a:lnTo>
                  <a:lnTo>
                    <a:pt x="483" y="0"/>
                  </a:lnTo>
                  <a:lnTo>
                    <a:pt x="486" y="606"/>
                  </a:lnTo>
                  <a:lnTo>
                    <a:pt x="1350" y="606"/>
                  </a:lnTo>
                  <a:lnTo>
                    <a:pt x="1350" y="70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Freeform 86"/>
            <p:cNvSpPr/>
            <p:nvPr/>
          </p:nvSpPr>
          <p:spPr bwMode="auto">
            <a:xfrm>
              <a:off x="1871" y="755"/>
              <a:ext cx="1404" cy="1007"/>
            </a:xfrm>
            <a:custGeom>
              <a:avLst/>
              <a:gdLst>
                <a:gd name="T0" fmla="*/ 578 w 1440"/>
                <a:gd name="T1" fmla="*/ 0 h 1152"/>
                <a:gd name="T2" fmla="*/ 0 w 1440"/>
                <a:gd name="T3" fmla="*/ 0 h 1152"/>
                <a:gd name="T4" fmla="*/ 0 w 1440"/>
                <a:gd name="T5" fmla="*/ 641 h 1152"/>
                <a:gd name="T6" fmla="*/ 1335 w 1440"/>
                <a:gd name="T7" fmla="*/ 641 h 1152"/>
                <a:gd name="T8" fmla="*/ 1335 w 1440"/>
                <a:gd name="T9" fmla="*/ 769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0" h="1152">
                  <a:moveTo>
                    <a:pt x="624" y="0"/>
                  </a:moveTo>
                  <a:lnTo>
                    <a:pt x="0" y="0"/>
                  </a:lnTo>
                  <a:lnTo>
                    <a:pt x="0" y="960"/>
                  </a:lnTo>
                  <a:lnTo>
                    <a:pt x="1440" y="960"/>
                  </a:lnTo>
                  <a:lnTo>
                    <a:pt x="1440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Text Box 87"/>
            <p:cNvSpPr txBox="1">
              <a:spLocks noChangeArrowheads="1"/>
            </p:cNvSpPr>
            <p:nvPr/>
          </p:nvSpPr>
          <p:spPr bwMode="auto">
            <a:xfrm>
              <a:off x="2210" y="54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800" b="1">
                  <a:latin typeface="Times New Roman" panose="02020603050405020304" pitchFamily="18" charset="0"/>
                </a:rPr>
                <a:t>*</a:t>
              </a:r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90" name="AutoShape 88"/>
            <p:cNvSpPr/>
            <p:nvPr/>
          </p:nvSpPr>
          <p:spPr bwMode="auto">
            <a:xfrm rot="5400000">
              <a:off x="2803" y="1796"/>
              <a:ext cx="168" cy="1497"/>
            </a:xfrm>
            <a:prstGeom prst="rightBrace">
              <a:avLst>
                <a:gd name="adj1" fmla="val 74256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Text Box 89"/>
            <p:cNvSpPr txBox="1">
              <a:spLocks noChangeArrowheads="1"/>
            </p:cNvSpPr>
            <p:nvPr/>
          </p:nvSpPr>
          <p:spPr bwMode="auto">
            <a:xfrm>
              <a:off x="2760" y="2634"/>
              <a:ext cx="40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 i="1">
                  <a:latin typeface="Times New Roman" panose="02020603050405020304" pitchFamily="18" charset="0"/>
                </a:rPr>
                <a:t>m</a:t>
              </a:r>
              <a:r>
                <a:rPr lang="zh-CN" sz="2000" b="1">
                  <a:latin typeface="Times New Roman" panose="02020603050405020304" pitchFamily="18" charset="0"/>
                </a:rPr>
                <a:t>位</a:t>
              </a:r>
              <a:endParaRPr 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>
              <a:off x="3976" y="1384"/>
              <a:ext cx="655" cy="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 flipV="1">
              <a:off x="3976" y="378"/>
              <a:ext cx="655" cy="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Line 92"/>
            <p:cNvSpPr>
              <a:spLocks noChangeShapeType="1"/>
            </p:cNvSpPr>
            <p:nvPr/>
          </p:nvSpPr>
          <p:spPr bwMode="auto">
            <a:xfrm flipV="1">
              <a:off x="3976" y="629"/>
              <a:ext cx="655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" name="Line 93"/>
            <p:cNvSpPr>
              <a:spLocks noChangeShapeType="1"/>
            </p:cNvSpPr>
            <p:nvPr/>
          </p:nvSpPr>
          <p:spPr bwMode="auto">
            <a:xfrm>
              <a:off x="3976" y="503"/>
              <a:ext cx="655" cy="7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Line 94"/>
            <p:cNvSpPr>
              <a:spLocks noChangeShapeType="1"/>
            </p:cNvSpPr>
            <p:nvPr/>
          </p:nvSpPr>
          <p:spPr bwMode="auto">
            <a:xfrm>
              <a:off x="3976" y="755"/>
              <a:ext cx="655" cy="7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>
              <a:off x="3976" y="503"/>
              <a:ext cx="655" cy="15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" name="Line 96"/>
            <p:cNvSpPr>
              <a:spLocks noChangeShapeType="1"/>
            </p:cNvSpPr>
            <p:nvPr/>
          </p:nvSpPr>
          <p:spPr bwMode="auto">
            <a:xfrm flipV="1">
              <a:off x="3976" y="1007"/>
              <a:ext cx="655" cy="3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" name="Line 97"/>
            <p:cNvSpPr>
              <a:spLocks noChangeShapeType="1"/>
            </p:cNvSpPr>
            <p:nvPr/>
          </p:nvSpPr>
          <p:spPr bwMode="auto">
            <a:xfrm>
              <a:off x="3976" y="1384"/>
              <a:ext cx="655" cy="5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" name="Text Box 98"/>
            <p:cNvSpPr txBox="1">
              <a:spLocks noChangeArrowheads="1"/>
            </p:cNvSpPr>
            <p:nvPr/>
          </p:nvSpPr>
          <p:spPr bwMode="auto">
            <a:xfrm>
              <a:off x="2961" y="1889"/>
              <a:ext cx="583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 Cache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01" name="Text Box 99"/>
            <p:cNvSpPr txBox="1">
              <a:spLocks noChangeArrowheads="1"/>
            </p:cNvSpPr>
            <p:nvPr/>
          </p:nvSpPr>
          <p:spPr bwMode="auto">
            <a:xfrm>
              <a:off x="3648" y="2064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000" b="1">
                  <a:latin typeface="Times New Roman" panose="02020603050405020304" pitchFamily="18" charset="0"/>
                </a:rPr>
                <a:t>内地址</a:t>
              </a:r>
              <a:endParaRPr 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02" name="Text Box 100"/>
            <p:cNvSpPr txBox="1">
              <a:spLocks noChangeArrowheads="1"/>
            </p:cNvSpPr>
            <p:nvPr/>
          </p:nvSpPr>
          <p:spPr bwMode="auto">
            <a:xfrm>
              <a:off x="960" y="196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000" b="1">
                  <a:latin typeface="Times New Roman" panose="02020603050405020304" pitchFamily="18" charset="0"/>
                </a:rPr>
                <a:t>否</a:t>
              </a:r>
              <a:endParaRPr 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03" name="Line 101"/>
            <p:cNvSpPr>
              <a:spLocks noChangeShapeType="1"/>
            </p:cNvSpPr>
            <p:nvPr/>
          </p:nvSpPr>
          <p:spPr bwMode="auto">
            <a:xfrm>
              <a:off x="528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" name="Text Box 102"/>
            <p:cNvSpPr txBox="1">
              <a:spLocks noChangeArrowheads="1"/>
            </p:cNvSpPr>
            <p:nvPr/>
          </p:nvSpPr>
          <p:spPr bwMode="auto">
            <a:xfrm>
              <a:off x="230" y="244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000" b="1">
                  <a:latin typeface="Times New Roman" panose="02020603050405020304" pitchFamily="18" charset="0"/>
                </a:rPr>
                <a:t>是</a:t>
              </a:r>
              <a:endParaRPr 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05" name="Text Box 103"/>
            <p:cNvSpPr txBox="1">
              <a:spLocks noChangeArrowheads="1"/>
            </p:cNvSpPr>
            <p:nvPr/>
          </p:nvSpPr>
          <p:spPr bwMode="auto">
            <a:xfrm>
              <a:off x="326" y="268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000" b="1">
                  <a:latin typeface="Times New Roman" panose="02020603050405020304" pitchFamily="18" charset="0"/>
                </a:rPr>
                <a:t>命中</a:t>
              </a:r>
              <a:endParaRPr lang="zh-CN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06" name="Text Box 105"/>
          <p:cNvSpPr txBox="1">
            <a:spLocks noChangeArrowheads="1"/>
          </p:cNvSpPr>
          <p:nvPr/>
        </p:nvSpPr>
        <p:spPr bwMode="auto">
          <a:xfrm>
            <a:off x="609600" y="1123331"/>
            <a:ext cx="252825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直接映射</a:t>
            </a:r>
            <a:endParaRPr 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" name="Text Box 106"/>
          <p:cNvSpPr txBox="1">
            <a:spLocks noChangeArrowheads="1"/>
          </p:cNvSpPr>
          <p:nvPr/>
        </p:nvSpPr>
        <p:spPr bwMode="auto">
          <a:xfrm>
            <a:off x="1839913" y="5689600"/>
            <a:ext cx="6542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每个缓存块</a:t>
            </a:r>
            <a:r>
              <a:rPr lang="zh-CN" sz="2400" b="1">
                <a:latin typeface="Times New Roman" panose="02020603050405020304" pitchFamily="18" charset="0"/>
              </a:rPr>
              <a:t>  </a:t>
            </a:r>
            <a:r>
              <a:rPr lang="zh-CN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i </a:t>
            </a:r>
            <a:r>
              <a:rPr lang="zh-CN" altLang="zh-CN" sz="2400" b="1">
                <a:latin typeface="Times New Roman" panose="02020603050405020304" pitchFamily="18" charset="0"/>
              </a:rPr>
              <a:t> </a:t>
            </a:r>
            <a:r>
              <a:rPr lang="zh-CN" sz="2400" b="1">
                <a:latin typeface="Times New Roman" panose="02020603050405020304" pitchFamily="18" charset="0"/>
              </a:rPr>
              <a:t>可以和 </a:t>
            </a:r>
            <a:r>
              <a:rPr 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若干 </a:t>
            </a:r>
            <a:r>
              <a:rPr lang="zh-CN" sz="2400" b="1">
                <a:latin typeface="Times New Roman" panose="02020603050405020304" pitchFamily="18" charset="0"/>
              </a:rPr>
              <a:t>个 </a:t>
            </a:r>
            <a:r>
              <a:rPr 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主存块 </a:t>
            </a:r>
            <a:r>
              <a:rPr lang="zh-CN" sz="2400" b="1">
                <a:latin typeface="Times New Roman" panose="02020603050405020304" pitchFamily="18" charset="0"/>
              </a:rPr>
              <a:t>对应</a:t>
            </a:r>
            <a:endParaRPr lang="zh-CN" sz="2400" b="1">
              <a:latin typeface="Times New Roman" panose="02020603050405020304" pitchFamily="18" charset="0"/>
            </a:endParaRPr>
          </a:p>
        </p:txBody>
      </p:sp>
      <p:sp>
        <p:nvSpPr>
          <p:cNvPr id="108" name="Text Box 107"/>
          <p:cNvSpPr txBox="1">
            <a:spLocks noChangeArrowheads="1"/>
          </p:cNvSpPr>
          <p:nvPr/>
        </p:nvSpPr>
        <p:spPr bwMode="auto">
          <a:xfrm>
            <a:off x="1855788" y="6232525"/>
            <a:ext cx="60690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每个主存块</a:t>
            </a:r>
            <a:r>
              <a:rPr lang="zh-CN" sz="2400" b="1">
                <a:latin typeface="Times New Roman" panose="02020603050405020304" pitchFamily="18" charset="0"/>
              </a:rPr>
              <a:t>  </a:t>
            </a:r>
            <a:r>
              <a:rPr lang="zh-CN" altLang="zh-CN" sz="24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j</a:t>
            </a:r>
            <a:r>
              <a:rPr lang="zh-CN" altLang="zh-CN" sz="2400" b="1">
                <a:latin typeface="Times New Roman" panose="02020603050405020304" pitchFamily="18" charset="0"/>
              </a:rPr>
              <a:t>  </a:t>
            </a:r>
            <a:r>
              <a:rPr lang="zh-CN" sz="2400" b="1">
                <a:latin typeface="Times New Roman" panose="02020603050405020304" pitchFamily="18" charset="0"/>
              </a:rPr>
              <a:t>只能和 </a:t>
            </a:r>
            <a:r>
              <a:rPr 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一 </a:t>
            </a:r>
            <a:r>
              <a:rPr lang="zh-CN" sz="2400" b="1">
                <a:latin typeface="Times New Roman" panose="02020603050405020304" pitchFamily="18" charset="0"/>
              </a:rPr>
              <a:t>个 </a:t>
            </a:r>
            <a:r>
              <a:rPr 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缓存块 </a:t>
            </a:r>
            <a:r>
              <a:rPr lang="zh-CN" sz="2400" b="1">
                <a:latin typeface="Times New Roman" panose="02020603050405020304" pitchFamily="18" charset="0"/>
              </a:rPr>
              <a:t>对应</a:t>
            </a:r>
            <a:endParaRPr lang="zh-CN" sz="2400" b="1">
              <a:latin typeface="Times New Roman" panose="02020603050405020304" pitchFamily="18" charset="0"/>
            </a:endParaRPr>
          </a:p>
        </p:txBody>
      </p:sp>
      <p:sp>
        <p:nvSpPr>
          <p:cNvPr id="109" name="Text Box 108"/>
          <p:cNvSpPr txBox="1">
            <a:spLocks noChangeArrowheads="1"/>
          </p:cNvSpPr>
          <p:nvPr/>
        </p:nvSpPr>
        <p:spPr bwMode="auto">
          <a:xfrm>
            <a:off x="1143000" y="1819275"/>
            <a:ext cx="1752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zh-CN" sz="28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 = </a:t>
            </a:r>
            <a:r>
              <a:rPr lang="zh-CN" altLang="zh-CN" sz="28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j</a:t>
            </a:r>
            <a:r>
              <a:rPr lang="zh-CN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mod</a:t>
            </a:r>
            <a:r>
              <a:rPr lang="zh-CN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8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C</a:t>
            </a:r>
            <a:endParaRPr lang="zh-CN" altLang="zh-CN" sz="2800" b="1" i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0" name="Group 110"/>
          <p:cNvGrpSpPr/>
          <p:nvPr/>
        </p:nvGrpSpPr>
        <p:grpSpPr bwMode="auto">
          <a:xfrm>
            <a:off x="5127625" y="1533525"/>
            <a:ext cx="3787775" cy="3082925"/>
            <a:chOff x="0" y="0"/>
            <a:chExt cx="2386" cy="1942"/>
          </a:xfrm>
        </p:grpSpPr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1497" y="1724"/>
              <a:ext cx="889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altLang="zh-CN" sz="2000">
                  <a:solidFill>
                    <a:schemeClr val="bg2"/>
                  </a:solidFill>
                </a:rPr>
                <a:t>   </a:t>
              </a:r>
              <a:r>
                <a:rPr lang="zh-CN" sz="2000" b="1">
                  <a:solidFill>
                    <a:schemeClr val="bg2"/>
                  </a:solidFill>
                </a:rPr>
                <a:t>字块</a:t>
              </a:r>
              <a:r>
                <a:rPr lang="zh-CN" altLang="zh-CN" sz="2000" b="1">
                  <a:solidFill>
                    <a:schemeClr val="bg2"/>
                  </a:solidFill>
                </a:rPr>
                <a:t>2N</a:t>
              </a:r>
              <a:endParaRPr lang="zh-CN" altLang="zh-CN" sz="2000" b="1" baseline="30000">
                <a:solidFill>
                  <a:schemeClr val="bg2"/>
                </a:solidFill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/>
          </p:nvSpPr>
          <p:spPr bwMode="auto">
            <a:xfrm>
              <a:off x="1497" y="853"/>
              <a:ext cx="889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altLang="zh-CN" sz="2000">
                  <a:solidFill>
                    <a:schemeClr val="bg2"/>
                  </a:solidFill>
                </a:rPr>
                <a:t>     </a:t>
              </a:r>
              <a:r>
                <a:rPr lang="zh-CN" sz="2000" b="1">
                  <a:solidFill>
                    <a:schemeClr val="bg2"/>
                  </a:solidFill>
                </a:rPr>
                <a:t>字块</a:t>
              </a:r>
              <a:r>
                <a:rPr lang="zh-CN" altLang="zh-CN" sz="2000" b="1">
                  <a:solidFill>
                    <a:schemeClr val="bg2"/>
                  </a:solidFill>
                </a:rPr>
                <a:t>N</a:t>
              </a:r>
              <a:endParaRPr lang="zh-CN" altLang="zh-CN" sz="2000" b="1" i="1" baseline="30000">
                <a:solidFill>
                  <a:schemeClr val="bg2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/>
          </p:nvSpPr>
          <p:spPr bwMode="auto">
            <a:xfrm>
              <a:off x="1497" y="0"/>
              <a:ext cx="889" cy="21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altLang="zh-CN" sz="2000" b="1">
                  <a:solidFill>
                    <a:schemeClr val="bg2"/>
                  </a:solidFill>
                </a:rPr>
                <a:t>    </a:t>
              </a:r>
              <a:r>
                <a:rPr lang="zh-CN" sz="2000" b="1">
                  <a:solidFill>
                    <a:schemeClr val="bg2"/>
                  </a:solidFill>
                </a:rPr>
                <a:t>字块</a:t>
              </a:r>
              <a:r>
                <a:rPr lang="zh-CN" altLang="zh-CN" sz="2000" b="1">
                  <a:solidFill>
                    <a:schemeClr val="bg2"/>
                  </a:solidFill>
                </a:rPr>
                <a:t>0</a:t>
              </a:r>
              <a:endParaRPr lang="zh-CN" altLang="zh-CN" sz="2000" b="1">
                <a:solidFill>
                  <a:schemeClr val="bg2"/>
                </a:solidFill>
              </a:endParaRPr>
            </a:p>
          </p:txBody>
        </p:sp>
        <p:sp>
          <p:nvSpPr>
            <p:cNvPr id="114" name="Line 114"/>
            <p:cNvSpPr>
              <a:spLocks noChangeShapeType="1"/>
            </p:cNvSpPr>
            <p:nvPr/>
          </p:nvSpPr>
          <p:spPr bwMode="auto">
            <a:xfrm flipV="1">
              <a:off x="842" y="84"/>
              <a:ext cx="655" cy="12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" name="Line 115"/>
            <p:cNvSpPr>
              <a:spLocks noChangeShapeType="1"/>
            </p:cNvSpPr>
            <p:nvPr/>
          </p:nvSpPr>
          <p:spPr bwMode="auto">
            <a:xfrm>
              <a:off x="842" y="209"/>
              <a:ext cx="655" cy="75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" name="Line 116"/>
            <p:cNvSpPr>
              <a:spLocks noChangeShapeType="1"/>
            </p:cNvSpPr>
            <p:nvPr/>
          </p:nvSpPr>
          <p:spPr bwMode="auto">
            <a:xfrm>
              <a:off x="842" y="209"/>
              <a:ext cx="655" cy="159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" name="Rectangle 117"/>
            <p:cNvSpPr>
              <a:spLocks noChangeArrowheads="1"/>
            </p:cNvSpPr>
            <p:nvPr/>
          </p:nvSpPr>
          <p:spPr bwMode="auto">
            <a:xfrm>
              <a:off x="0" y="112"/>
              <a:ext cx="842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altLang="zh-CN" sz="2000" b="1">
                  <a:solidFill>
                    <a:schemeClr val="bg2"/>
                  </a:solidFill>
                </a:rPr>
                <a:t>    </a:t>
              </a:r>
              <a:r>
                <a:rPr lang="zh-CN" sz="2000" b="1">
                  <a:solidFill>
                    <a:schemeClr val="bg2"/>
                  </a:solidFill>
                </a:rPr>
                <a:t>字块 </a:t>
              </a:r>
              <a:r>
                <a:rPr lang="zh-CN" altLang="zh-CN" sz="2000" b="1">
                  <a:solidFill>
                    <a:schemeClr val="bg2"/>
                  </a:solidFill>
                </a:rPr>
                <a:t>0</a:t>
              </a:r>
              <a:endParaRPr lang="zh-CN" altLang="zh-CN" sz="2000" b="1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utoUpdateAnimBg="0"/>
      <p:bldP spid="107" grpId="0" autoUpdateAnimBg="0"/>
      <p:bldP spid="108" grpId="0" autoUpdateAnimBg="0"/>
      <p:bldP spid="10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0" y="72516"/>
            <a:ext cx="2887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3.6 cache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65246" y="1443014"/>
            <a:ext cx="389413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全相联映射</a:t>
            </a:r>
            <a:endParaRPr 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4"/>
          <p:cNvGrpSpPr/>
          <p:nvPr/>
        </p:nvGrpSpPr>
        <p:grpSpPr bwMode="auto">
          <a:xfrm>
            <a:off x="1787546" y="2027222"/>
            <a:ext cx="5854700" cy="4683125"/>
            <a:chOff x="0" y="0"/>
            <a:chExt cx="3688" cy="295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824" y="2156"/>
              <a:ext cx="864" cy="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tIns="0" bIns="0" anchor="ctr" anchorCtr="1"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sz="2000" b="1"/>
                <a:t>字块</a:t>
              </a:r>
              <a:r>
                <a:rPr lang="zh-CN" altLang="zh-CN" sz="2000" b="1"/>
                <a:t>…</a:t>
              </a:r>
              <a:endParaRPr lang="zh-CN" altLang="zh-CN" sz="2000" b="1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824" y="1801"/>
              <a:ext cx="864" cy="3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tIns="0" bIns="0" anchor="ctr" anchorCtr="1"/>
            <a:lstStyle/>
            <a:p>
              <a:pPr>
                <a:spcBef>
                  <a:spcPct val="20000"/>
                </a:spcBef>
                <a:buFontTx/>
                <a:buNone/>
              </a:pPr>
              <a:endParaRPr lang="zh-CN" altLang="zh-CN" sz="2000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824" y="1444"/>
              <a:ext cx="864" cy="3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tIns="0" bIns="0" anchor="ctr" anchorCtr="1"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sz="2000" b="1"/>
                <a:t>字块</a:t>
              </a:r>
              <a:r>
                <a:rPr lang="zh-CN" altLang="zh-CN" sz="2000" b="1"/>
                <a:t>N-1</a:t>
              </a:r>
              <a:endParaRPr lang="zh-CN" altLang="zh-CN" sz="2000" b="1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24" y="1086"/>
              <a:ext cx="864" cy="35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tIns="0" bIns="0" anchor="ctr" anchorCtr="1"/>
            <a:lstStyle/>
            <a:p>
              <a:pPr>
                <a:spcBef>
                  <a:spcPct val="20000"/>
                </a:spcBef>
                <a:buFontTx/>
                <a:buNone/>
              </a:pPr>
              <a:endParaRPr lang="zh-CN" altLang="zh-CN" sz="200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824" y="731"/>
              <a:ext cx="864" cy="3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tIns="0" bIns="0" anchor="ctr" anchorCtr="1"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sz="2000" b="1"/>
                <a:t>字块</a:t>
              </a:r>
              <a:r>
                <a:rPr lang="zh-CN" altLang="zh-CN" sz="2000" b="1"/>
                <a:t>1</a:t>
              </a:r>
              <a:endParaRPr lang="zh-CN" altLang="zh-CN" sz="2000" b="1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824" y="374"/>
              <a:ext cx="864" cy="3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tIns="0" bIns="0" anchor="ctr" anchorCtr="1"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altLang="zh-CN" sz="2000"/>
                <a:t> </a:t>
              </a:r>
              <a:r>
                <a:rPr lang="zh-CN" sz="2000" b="1"/>
                <a:t>字块</a:t>
              </a:r>
              <a:r>
                <a:rPr lang="zh-CN" altLang="zh-CN" sz="2000" b="1"/>
                <a:t>0</a:t>
              </a:r>
              <a:endParaRPr lang="zh-CN" altLang="zh-CN" sz="2000" b="1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824" y="374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824" y="731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824" y="1086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824" y="144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824" y="1801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824" y="2156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824" y="247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824" y="1444"/>
              <a:ext cx="0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824" y="374"/>
              <a:ext cx="0" cy="10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824" y="1801"/>
              <a:ext cx="0" cy="6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688" y="1444"/>
              <a:ext cx="0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688" y="374"/>
              <a:ext cx="0" cy="10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688" y="1801"/>
              <a:ext cx="0" cy="6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112" y="1174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…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092" y="1846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…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760" y="1617"/>
              <a:ext cx="1056" cy="3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sz="2000" b="1"/>
                <a:t>字块</a:t>
              </a:r>
              <a:r>
                <a:rPr lang="zh-CN" altLang="zh-CN" sz="2000" b="1"/>
                <a:t>N-1</a:t>
              </a:r>
              <a:endParaRPr lang="zh-CN" altLang="zh-CN" sz="2000" b="1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760" y="1244"/>
              <a:ext cx="1056" cy="3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  <a:buFontTx/>
                <a:buNone/>
              </a:pPr>
              <a:endParaRPr lang="zh-CN" altLang="zh-CN" sz="2400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760" y="871"/>
              <a:ext cx="1056" cy="3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sz="2000" b="1"/>
                <a:t>字块</a:t>
              </a:r>
              <a:r>
                <a:rPr lang="zh-CN" altLang="zh-CN" sz="2000" b="1"/>
                <a:t>1</a:t>
              </a:r>
              <a:endParaRPr lang="zh-CN" altLang="zh-CN" sz="2400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760" y="550"/>
              <a:ext cx="1056" cy="32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 anchorCtr="1"/>
            <a:lstStyle/>
            <a:p>
              <a:pPr>
                <a:spcBef>
                  <a:spcPct val="20000"/>
                </a:spcBef>
                <a:buFontTx/>
                <a:buNone/>
              </a:pPr>
              <a:r>
                <a:rPr lang="zh-CN" sz="2000" b="1"/>
                <a:t>字块</a:t>
              </a:r>
              <a:r>
                <a:rPr lang="zh-CN" altLang="zh-CN" sz="2000" b="1"/>
                <a:t>0</a:t>
              </a:r>
              <a:endParaRPr lang="zh-CN" altLang="zh-CN" sz="2400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760" y="55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760" y="871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760" y="1244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760" y="1617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760" y="1990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760" y="550"/>
              <a:ext cx="0" cy="1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1816" y="550"/>
              <a:ext cx="0" cy="1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1144" y="1318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zh-CN" altLang="zh-CN" sz="2000" b="1">
                  <a:latin typeface="Times New Roman" panose="02020603050405020304" pitchFamily="18" charset="0"/>
                </a:rPr>
                <a:t>…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V="1">
              <a:off x="1816" y="550"/>
              <a:ext cx="100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1816" y="694"/>
              <a:ext cx="100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1816" y="694"/>
              <a:ext cx="1008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1816" y="694"/>
              <a:ext cx="1008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V="1">
              <a:off x="1816" y="550"/>
              <a:ext cx="100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1816" y="934"/>
              <a:ext cx="100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1816" y="1078"/>
              <a:ext cx="100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1816" y="1078"/>
              <a:ext cx="1008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V="1">
              <a:off x="1816" y="550"/>
              <a:ext cx="1008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 flipV="1">
              <a:off x="1816" y="934"/>
              <a:ext cx="1008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 flipV="1">
              <a:off x="1816" y="1606"/>
              <a:ext cx="100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1816" y="1846"/>
              <a:ext cx="100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184" y="550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84" y="875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84" y="1616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232" y="550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000" b="1">
                  <a:latin typeface="Times New Roman" panose="02020603050405020304" pitchFamily="18" charset="0"/>
                </a:rPr>
                <a:t>标记</a:t>
              </a:r>
              <a:endParaRPr 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232" y="87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000" b="1">
                  <a:latin typeface="Times New Roman" panose="02020603050405020304" pitchFamily="18" charset="0"/>
                </a:rPr>
                <a:t>标记</a:t>
              </a:r>
              <a:endParaRPr 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232" y="160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000" b="1">
                  <a:latin typeface="Times New Roman" panose="02020603050405020304" pitchFamily="18" charset="0"/>
                </a:rPr>
                <a:t>标记</a:t>
              </a:r>
              <a:endParaRPr 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30" y="2390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000" b="1">
                  <a:latin typeface="Times New Roman" panose="02020603050405020304" pitchFamily="18" charset="0"/>
                </a:rPr>
                <a:t>主存字块标记</a:t>
              </a:r>
              <a:endParaRPr 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0" y="2384"/>
              <a:ext cx="105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96" y="2384"/>
              <a:ext cx="105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1144" y="2390"/>
              <a:ext cx="93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900" b="1">
                  <a:latin typeface="Times New Roman" panose="02020603050405020304" pitchFamily="18" charset="0"/>
                </a:rPr>
                <a:t> </a:t>
              </a:r>
              <a:r>
                <a:rPr lang="zh-CN" sz="2000" b="1">
                  <a:latin typeface="Times New Roman" panose="02020603050405020304" pitchFamily="18" charset="0"/>
                </a:rPr>
                <a:t>字块内地址</a:t>
              </a:r>
              <a:endParaRPr 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0" y="212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000" b="1">
                  <a:latin typeface="Times New Roman" panose="02020603050405020304" pitchFamily="18" charset="0"/>
                </a:rPr>
                <a:t>主存地址</a:t>
              </a:r>
              <a:endParaRPr 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40" y="2662"/>
              <a:ext cx="102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 i="1">
                  <a:latin typeface="Times New Roman" panose="02020603050405020304" pitchFamily="18" charset="0"/>
                </a:rPr>
                <a:t>m</a:t>
              </a:r>
              <a:r>
                <a:rPr lang="zh-CN" altLang="zh-CN" sz="2400" b="1">
                  <a:latin typeface="Times New Roman" panose="02020603050405020304" pitchFamily="18" charset="0"/>
                </a:rPr>
                <a:t> = </a:t>
              </a:r>
              <a:r>
                <a:rPr lang="zh-CN" altLang="zh-CN" sz="2400" b="1" i="1">
                  <a:latin typeface="Times New Roman" panose="02020603050405020304" pitchFamily="18" charset="0"/>
                </a:rPr>
                <a:t>t</a:t>
              </a:r>
              <a:r>
                <a:rPr lang="zh-CN" altLang="zh-CN" sz="2400" b="1">
                  <a:latin typeface="Times New Roman" panose="02020603050405020304" pitchFamily="18" charset="0"/>
                </a:rPr>
                <a:t> + </a:t>
              </a:r>
              <a:r>
                <a:rPr lang="zh-CN" altLang="zh-CN" sz="2400" b="1" i="1">
                  <a:latin typeface="Times New Roman" panose="02020603050405020304" pitchFamily="18" charset="0"/>
                </a:rPr>
                <a:t>c</a:t>
              </a:r>
              <a:r>
                <a:rPr lang="zh-CN" altLang="zh-CN" sz="2400" b="1">
                  <a:latin typeface="Times New Roman" panose="02020603050405020304" pitchFamily="18" charset="0"/>
                </a:rPr>
                <a:t> </a:t>
              </a:r>
              <a:r>
                <a:rPr lang="zh-CN" sz="2000" b="1">
                  <a:latin typeface="Times New Roman" panose="02020603050405020304" pitchFamily="18" charset="0"/>
                </a:rPr>
                <a:t>位</a:t>
              </a:r>
              <a:endParaRPr 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1432" y="2662"/>
              <a:ext cx="37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 i="1">
                  <a:latin typeface="Times New Roman" panose="02020603050405020304" pitchFamily="18" charset="0"/>
                </a:rPr>
                <a:t>b</a:t>
              </a:r>
              <a:r>
                <a:rPr lang="zh-CN" sz="2000" b="1">
                  <a:latin typeface="Times New Roman" panose="02020603050405020304" pitchFamily="18" charset="0"/>
                </a:rPr>
                <a:t>位</a:t>
              </a:r>
              <a:endParaRPr 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136" y="262"/>
              <a:ext cx="67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 i="1">
                  <a:latin typeface="Times New Roman" panose="02020603050405020304" pitchFamily="18" charset="0"/>
                </a:rPr>
                <a:t>m</a:t>
              </a:r>
              <a:r>
                <a:rPr lang="zh-CN" altLang="zh-CN" sz="1400" b="1">
                  <a:latin typeface="Times New Roman" panose="02020603050405020304" pitchFamily="18" charset="0"/>
                </a:rPr>
                <a:t> </a:t>
              </a:r>
              <a:r>
                <a:rPr lang="zh-CN" altLang="zh-CN" sz="2400" b="1">
                  <a:latin typeface="Times New Roman" panose="02020603050405020304" pitchFamily="18" charset="0"/>
                </a:rPr>
                <a:t>=</a:t>
              </a:r>
              <a:r>
                <a:rPr lang="zh-CN" altLang="zh-CN" sz="1400" b="1">
                  <a:latin typeface="Times New Roman" panose="02020603050405020304" pitchFamily="18" charset="0"/>
                </a:rPr>
                <a:t> </a:t>
              </a:r>
              <a:r>
                <a:rPr lang="zh-CN" altLang="zh-CN" sz="2400" b="1" i="1">
                  <a:latin typeface="Times New Roman" panose="02020603050405020304" pitchFamily="18" charset="0"/>
                </a:rPr>
                <a:t>t</a:t>
              </a:r>
              <a:r>
                <a:rPr lang="zh-CN" altLang="zh-CN" sz="2400" b="1">
                  <a:latin typeface="Times New Roman" panose="02020603050405020304" pitchFamily="18" charset="0"/>
                </a:rPr>
                <a:t>+</a:t>
              </a:r>
              <a:r>
                <a:rPr lang="zh-CN" altLang="zh-CN" sz="2400" b="1" i="1">
                  <a:latin typeface="Times New Roman" panose="02020603050405020304" pitchFamily="18" charset="0"/>
                </a:rPr>
                <a:t>c</a:t>
              </a:r>
              <a:endParaRPr lang="zh-CN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177" y="0"/>
              <a:ext cx="12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Times New Roman" panose="02020603050405020304" pitchFamily="18" charset="0"/>
                </a:rPr>
                <a:t>Cache </a:t>
              </a:r>
              <a:r>
                <a:rPr lang="zh-CN" sz="2400" b="1">
                  <a:latin typeface="Times New Roman" panose="02020603050405020304" pitchFamily="18" charset="0"/>
                </a:rPr>
                <a:t>存储器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2766" y="0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400" b="1">
                  <a:latin typeface="Times New Roman" panose="02020603050405020304" pitchFamily="18" charset="0"/>
                </a:rPr>
                <a:t>主存储器</a:t>
              </a:r>
              <a:endParaRPr 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6" name="Group 66"/>
          <p:cNvGrpSpPr/>
          <p:nvPr/>
        </p:nvGrpSpPr>
        <p:grpSpPr bwMode="auto">
          <a:xfrm>
            <a:off x="2994046" y="2608247"/>
            <a:ext cx="4649788" cy="2578100"/>
            <a:chOff x="0" y="0"/>
            <a:chExt cx="2929" cy="1624"/>
          </a:xfrm>
        </p:grpSpPr>
        <p:grpSp>
          <p:nvGrpSpPr>
            <p:cNvPr id="67" name="Group 67"/>
            <p:cNvGrpSpPr/>
            <p:nvPr/>
          </p:nvGrpSpPr>
          <p:grpSpPr bwMode="auto">
            <a:xfrm>
              <a:off x="0" y="184"/>
              <a:ext cx="1056" cy="1440"/>
              <a:chOff x="0" y="0"/>
              <a:chExt cx="1056" cy="1440"/>
            </a:xfrm>
          </p:grpSpPr>
          <p:sp>
            <p:nvSpPr>
              <p:cNvPr id="80" name="Line 6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056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81" name="Line 69"/>
              <p:cNvSpPr>
                <a:spLocks noChangeShapeType="1"/>
              </p:cNvSpPr>
              <p:nvPr/>
            </p:nvSpPr>
            <p:spPr bwMode="auto">
              <a:xfrm>
                <a:off x="0" y="321"/>
                <a:ext cx="1056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82" name="Line 70"/>
              <p:cNvSpPr>
                <a:spLocks noChangeShapeType="1"/>
              </p:cNvSpPr>
              <p:nvPr/>
            </p:nvSpPr>
            <p:spPr bwMode="auto">
              <a:xfrm>
                <a:off x="0" y="694"/>
                <a:ext cx="1056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83" name="Line 71"/>
              <p:cNvSpPr>
                <a:spLocks noChangeShapeType="1"/>
              </p:cNvSpPr>
              <p:nvPr/>
            </p:nvSpPr>
            <p:spPr bwMode="auto">
              <a:xfrm>
                <a:off x="0" y="1067"/>
                <a:ext cx="1056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84" name="Line 72"/>
              <p:cNvSpPr>
                <a:spLocks noChangeShapeType="1"/>
              </p:cNvSpPr>
              <p:nvPr/>
            </p:nvSpPr>
            <p:spPr bwMode="auto">
              <a:xfrm>
                <a:off x="0" y="1440"/>
                <a:ext cx="1056" cy="0"/>
              </a:xfrm>
              <a:prstGeom prst="line">
                <a:avLst/>
              </a:prstGeom>
              <a:noFill/>
              <a:ln w="38100" cap="sq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85" name="Line 7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440"/>
              </a:xfrm>
              <a:prstGeom prst="line">
                <a:avLst/>
              </a:prstGeom>
              <a:noFill/>
              <a:ln w="38100" cap="sq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86" name="Line 74"/>
              <p:cNvSpPr>
                <a:spLocks noChangeShapeType="1"/>
              </p:cNvSpPr>
              <p:nvPr/>
            </p:nvSpPr>
            <p:spPr bwMode="auto">
              <a:xfrm>
                <a:off x="1056" y="0"/>
                <a:ext cx="0" cy="1440"/>
              </a:xfrm>
              <a:prstGeom prst="line">
                <a:avLst/>
              </a:prstGeom>
              <a:noFill/>
              <a:ln w="38100" cap="sq">
                <a:solidFill>
                  <a:schemeClr val="folHlink"/>
                </a:solidFill>
                <a:rou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  <p:grpSp>
          <p:nvGrpSpPr>
            <p:cNvPr id="68" name="Group 75"/>
            <p:cNvGrpSpPr/>
            <p:nvPr/>
          </p:nvGrpSpPr>
          <p:grpSpPr bwMode="auto">
            <a:xfrm>
              <a:off x="1056" y="0"/>
              <a:ext cx="1873" cy="1432"/>
              <a:chOff x="0" y="0"/>
              <a:chExt cx="1873" cy="1432"/>
            </a:xfrm>
          </p:grpSpPr>
          <p:sp>
            <p:nvSpPr>
              <p:cNvPr id="69" name="Rectangle 76"/>
              <p:cNvSpPr>
                <a:spLocks noChangeArrowheads="1"/>
              </p:cNvSpPr>
              <p:nvPr/>
            </p:nvSpPr>
            <p:spPr bwMode="auto">
              <a:xfrm>
                <a:off x="1008" y="8"/>
                <a:ext cx="864" cy="357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tIns="0" bIns="0" anchor="ctr" anchorCtr="1"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r>
                  <a:rPr lang="zh-CN" altLang="zh-CN" sz="2000">
                    <a:solidFill>
                      <a:schemeClr val="bg2"/>
                    </a:solidFill>
                  </a:rPr>
                  <a:t> </a:t>
                </a:r>
                <a:r>
                  <a:rPr lang="zh-CN" sz="2000" b="1">
                    <a:solidFill>
                      <a:schemeClr val="bg2"/>
                    </a:solidFill>
                  </a:rPr>
                  <a:t>字块</a:t>
                </a:r>
                <a:r>
                  <a:rPr lang="zh-CN" altLang="zh-CN" sz="2000" b="1">
                    <a:solidFill>
                      <a:schemeClr val="bg2"/>
                    </a:solidFill>
                  </a:rPr>
                  <a:t>0</a:t>
                </a:r>
                <a:endParaRPr lang="zh-CN" altLang="zh-CN" sz="2000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70" name="Line 77"/>
              <p:cNvSpPr>
                <a:spLocks noChangeShapeType="1"/>
              </p:cNvSpPr>
              <p:nvPr/>
            </p:nvSpPr>
            <p:spPr bwMode="auto">
              <a:xfrm>
                <a:off x="1008" y="8"/>
                <a:ext cx="86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 wrap="none" tIns="0" bIns="0" anchor="ctr" anchorCtr="1"/>
              <a:lstStyle/>
              <a:p>
                <a:endParaRPr lang="zh-CN" altLang="en-US"/>
              </a:p>
            </p:txBody>
          </p:sp>
          <p:sp>
            <p:nvSpPr>
              <p:cNvPr id="71" name="Line 78"/>
              <p:cNvSpPr>
                <a:spLocks noChangeShapeType="1"/>
              </p:cNvSpPr>
              <p:nvPr/>
            </p:nvSpPr>
            <p:spPr bwMode="auto">
              <a:xfrm>
                <a:off x="1008" y="365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tIns="0" bIns="0" anchor="ctr" anchorCtr="1"/>
              <a:lstStyle/>
              <a:p>
                <a:endParaRPr lang="zh-CN" altLang="en-US"/>
              </a:p>
            </p:txBody>
          </p:sp>
          <p:sp>
            <p:nvSpPr>
              <p:cNvPr id="72" name="Line 79"/>
              <p:cNvSpPr>
                <a:spLocks noChangeShapeType="1"/>
              </p:cNvSpPr>
              <p:nvPr/>
            </p:nvSpPr>
            <p:spPr bwMode="auto">
              <a:xfrm flipV="1">
                <a:off x="0" y="184"/>
                <a:ext cx="1008" cy="144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" name="Line 80"/>
              <p:cNvSpPr>
                <a:spLocks noChangeShapeType="1"/>
              </p:cNvSpPr>
              <p:nvPr/>
            </p:nvSpPr>
            <p:spPr bwMode="auto">
              <a:xfrm flipV="1">
                <a:off x="0" y="184"/>
                <a:ext cx="1008" cy="5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" name="Line 81"/>
              <p:cNvSpPr>
                <a:spLocks noChangeShapeType="1"/>
              </p:cNvSpPr>
              <p:nvPr/>
            </p:nvSpPr>
            <p:spPr bwMode="auto">
              <a:xfrm flipV="1">
                <a:off x="0" y="184"/>
                <a:ext cx="1008" cy="124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75" name="Group 82"/>
              <p:cNvGrpSpPr/>
              <p:nvPr/>
            </p:nvGrpSpPr>
            <p:grpSpPr bwMode="auto">
              <a:xfrm>
                <a:off x="1008" y="0"/>
                <a:ext cx="865" cy="372"/>
                <a:chOff x="0" y="0"/>
                <a:chExt cx="865" cy="372"/>
              </a:xfrm>
            </p:grpSpPr>
            <p:sp>
              <p:nvSpPr>
                <p:cNvPr id="76" name="Line 83"/>
                <p:cNvSpPr>
                  <a:spLocks noChangeShapeType="1"/>
                </p:cNvSpPr>
                <p:nvPr/>
              </p:nvSpPr>
              <p:spPr bwMode="auto">
                <a:xfrm>
                  <a:off x="0" y="8"/>
                  <a:ext cx="864" cy="0"/>
                </a:xfrm>
                <a:prstGeom prst="line">
                  <a:avLst/>
                </a:prstGeom>
                <a:noFill/>
                <a:ln w="28575" cap="sq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tIns="0" bIns="0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7" name="Line 84"/>
                <p:cNvSpPr>
                  <a:spLocks noChangeShapeType="1"/>
                </p:cNvSpPr>
                <p:nvPr/>
              </p:nvSpPr>
              <p:spPr bwMode="auto">
                <a:xfrm>
                  <a:off x="0" y="365"/>
                  <a:ext cx="86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 tIns="0" bIns="0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8" name="Freeform 85"/>
                <p:cNvSpPr/>
                <p:nvPr/>
              </p:nvSpPr>
              <p:spPr bwMode="auto">
                <a:xfrm>
                  <a:off x="0" y="3"/>
                  <a:ext cx="1" cy="366"/>
                </a:xfrm>
                <a:custGeom>
                  <a:avLst/>
                  <a:gdLst>
                    <a:gd name="T0" fmla="*/ 0 w 1"/>
                    <a:gd name="T1" fmla="*/ 0 h 366"/>
                    <a:gd name="T2" fmla="*/ 0 w 1"/>
                    <a:gd name="T3" fmla="*/ 366 h 366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" h="366">
                      <a:moveTo>
                        <a:pt x="0" y="0"/>
                      </a:moveTo>
                      <a:lnTo>
                        <a:pt x="0" y="366"/>
                      </a:lnTo>
                    </a:path>
                  </a:pathLst>
                </a:custGeom>
                <a:noFill/>
                <a:ln w="28575" cmpd="sng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9" name="Freeform 86"/>
                <p:cNvSpPr/>
                <p:nvPr/>
              </p:nvSpPr>
              <p:spPr bwMode="auto">
                <a:xfrm>
                  <a:off x="864" y="0"/>
                  <a:ext cx="1" cy="372"/>
                </a:xfrm>
                <a:custGeom>
                  <a:avLst/>
                  <a:gdLst>
                    <a:gd name="T0" fmla="*/ 0 w 1"/>
                    <a:gd name="T1" fmla="*/ 0 h 372"/>
                    <a:gd name="T2" fmla="*/ 0 w 1"/>
                    <a:gd name="T3" fmla="*/ 372 h 372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" h="372">
                      <a:moveTo>
                        <a:pt x="0" y="0"/>
                      </a:moveTo>
                      <a:lnTo>
                        <a:pt x="0" y="372"/>
                      </a:lnTo>
                    </a:path>
                  </a:pathLst>
                </a:custGeom>
                <a:noFill/>
                <a:ln w="28575" cmpd="sng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88" name="矩形 87"/>
          <p:cNvSpPr/>
          <p:nvPr/>
        </p:nvSpPr>
        <p:spPr>
          <a:xfrm>
            <a:off x="285720" y="631922"/>
            <a:ext cx="4450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</a:rPr>
              <a:t>5.</a:t>
            </a:r>
            <a:r>
              <a:rPr lang="zh-CN" altLang="en-US" sz="2800" b="1" dirty="0" smtClean="0">
                <a:solidFill>
                  <a:srgbClr val="151B93"/>
                </a:solidFill>
              </a:rPr>
              <a:t>主存与</a:t>
            </a:r>
            <a:r>
              <a:rPr lang="en-US" altLang="zh-CN" sz="2800" b="1" dirty="0" smtClean="0">
                <a:solidFill>
                  <a:srgbClr val="151B93"/>
                </a:solidFill>
              </a:rPr>
              <a:t>Cache</a:t>
            </a:r>
            <a:r>
              <a:rPr lang="zh-CN" altLang="en-US" sz="2800" b="1" dirty="0" smtClean="0">
                <a:solidFill>
                  <a:srgbClr val="151B93"/>
                </a:solidFill>
              </a:rPr>
              <a:t>的地址映射</a:t>
            </a:r>
            <a:endParaRPr lang="zh-CN" altLang="en-US" sz="2800" b="1" dirty="0" smtClean="0">
              <a:solidFill>
                <a:srgbClr val="151B9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0" y="72516"/>
            <a:ext cx="2887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3.6 cache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20" y="631922"/>
            <a:ext cx="4450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</a:rPr>
              <a:t>5.</a:t>
            </a:r>
            <a:r>
              <a:rPr lang="zh-CN" altLang="en-US" sz="2800" b="1" dirty="0" smtClean="0">
                <a:solidFill>
                  <a:srgbClr val="151B93"/>
                </a:solidFill>
              </a:rPr>
              <a:t>主存与</a:t>
            </a:r>
            <a:r>
              <a:rPr lang="en-US" altLang="zh-CN" sz="2800" b="1" dirty="0" smtClean="0">
                <a:solidFill>
                  <a:srgbClr val="151B93"/>
                </a:solidFill>
              </a:rPr>
              <a:t>Cache</a:t>
            </a:r>
            <a:r>
              <a:rPr lang="zh-CN" altLang="en-US" sz="2800" b="1" dirty="0" smtClean="0">
                <a:solidFill>
                  <a:srgbClr val="151B93"/>
                </a:solidFill>
              </a:rPr>
              <a:t>的地址映射</a:t>
            </a:r>
            <a:endParaRPr lang="zh-CN" altLang="en-US" sz="2800" b="1" dirty="0" smtClean="0">
              <a:solidFill>
                <a:srgbClr val="151B93"/>
              </a:solidFill>
            </a:endParaRPr>
          </a:p>
        </p:txBody>
      </p:sp>
      <p:grpSp>
        <p:nvGrpSpPr>
          <p:cNvPr id="4" name="Group 2"/>
          <p:cNvGrpSpPr/>
          <p:nvPr/>
        </p:nvGrpSpPr>
        <p:grpSpPr bwMode="auto">
          <a:xfrm>
            <a:off x="695325" y="1076349"/>
            <a:ext cx="8067675" cy="4876800"/>
            <a:chOff x="0" y="0"/>
            <a:chExt cx="5082" cy="3072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0" y="0"/>
              <a:ext cx="5082" cy="3072"/>
              <a:chOff x="0" y="0"/>
              <a:chExt cx="5082" cy="3072"/>
            </a:xfrm>
          </p:grpSpPr>
          <p:grpSp>
            <p:nvGrpSpPr>
              <p:cNvPr id="7" name="Group 4"/>
              <p:cNvGrpSpPr/>
              <p:nvPr/>
            </p:nvGrpSpPr>
            <p:grpSpPr bwMode="auto">
              <a:xfrm>
                <a:off x="0" y="0"/>
                <a:ext cx="5082" cy="3072"/>
                <a:chOff x="0" y="0"/>
                <a:chExt cx="5082" cy="3072"/>
              </a:xfrm>
            </p:grpSpPr>
            <p:grpSp>
              <p:nvGrpSpPr>
                <p:cNvPr id="9" name="Group 5"/>
                <p:cNvGrpSpPr/>
                <p:nvPr/>
              </p:nvGrpSpPr>
              <p:grpSpPr bwMode="auto">
                <a:xfrm>
                  <a:off x="4074" y="371"/>
                  <a:ext cx="1008" cy="2701"/>
                  <a:chOff x="0" y="0"/>
                  <a:chExt cx="1008" cy="2701"/>
                </a:xfrm>
              </p:grpSpPr>
              <p:sp>
                <p:nvSpPr>
                  <p:cNvPr id="75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67" y="2452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FontTx/>
                      <a:buNone/>
                    </a:pPr>
                    <a:r>
                      <a:rPr lang="zh-CN" sz="2000" b="1"/>
                      <a:t>字块</a:t>
                    </a:r>
                    <a:r>
                      <a:rPr lang="zh-CN" altLang="zh-CN" sz="2000" b="1"/>
                      <a:t>2</a:t>
                    </a:r>
                    <a:r>
                      <a:rPr lang="zh-CN" altLang="zh-CN" sz="2000" b="1" i="1" baseline="30000"/>
                      <a:t>m</a:t>
                    </a:r>
                    <a:r>
                      <a:rPr lang="zh-CN" sz="1400" b="1"/>
                      <a:t>－</a:t>
                    </a:r>
                    <a:r>
                      <a:rPr lang="zh-CN" altLang="zh-CN" sz="2000" b="1"/>
                      <a:t>1</a:t>
                    </a:r>
                    <a:endParaRPr lang="zh-CN" altLang="zh-CN" sz="2000" b="1"/>
                  </a:p>
                </p:txBody>
              </p:sp>
              <p:sp>
                <p:nvSpPr>
                  <p:cNvPr id="76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96" y="1973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FontTx/>
                      <a:buNone/>
                    </a:pPr>
                    <a:r>
                      <a:rPr lang="zh-CN" sz="2000" b="1"/>
                      <a:t>字块</a:t>
                    </a:r>
                    <a:r>
                      <a:rPr lang="zh-CN" altLang="zh-CN" sz="2000" b="1"/>
                      <a:t>2</a:t>
                    </a:r>
                    <a:r>
                      <a:rPr lang="zh-CN" altLang="zh-CN" sz="2000" b="1" i="1" baseline="30000"/>
                      <a:t>c</a:t>
                    </a:r>
                    <a:r>
                      <a:rPr lang="zh-CN" altLang="zh-CN" sz="2000" b="1" baseline="30000"/>
                      <a:t>-</a:t>
                    </a:r>
                    <a:r>
                      <a:rPr lang="zh-CN" altLang="zh-CN" sz="2000" b="1" i="1" baseline="30000"/>
                      <a:t>r</a:t>
                    </a:r>
                    <a:r>
                      <a:rPr lang="zh-CN" altLang="zh-CN" sz="2000" b="1" baseline="30000"/>
                      <a:t>+1</a:t>
                    </a:r>
                    <a:endParaRPr lang="zh-CN" altLang="zh-CN" sz="2000" b="1" baseline="30000"/>
                  </a:p>
                </p:txBody>
              </p:sp>
              <p:sp>
                <p:nvSpPr>
                  <p:cNvPr id="77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724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FontTx/>
                      <a:buNone/>
                    </a:pPr>
                    <a:r>
                      <a:rPr lang="zh-CN" altLang="zh-CN" sz="2000"/>
                      <a:t> </a:t>
                    </a:r>
                    <a:endParaRPr lang="zh-CN" altLang="zh-CN" sz="2000" b="1"/>
                  </a:p>
                </p:txBody>
              </p:sp>
              <p:sp>
                <p:nvSpPr>
                  <p:cNvPr id="7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0" y="1226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FontTx/>
                      <a:buNone/>
                    </a:pPr>
                    <a:r>
                      <a:rPr lang="zh-CN" altLang="zh-CN" sz="2000"/>
                      <a:t> </a:t>
                    </a:r>
                    <a:r>
                      <a:rPr lang="zh-CN" sz="2000" b="1"/>
                      <a:t>字块</a:t>
                    </a:r>
                    <a:r>
                      <a:rPr lang="zh-CN" altLang="zh-CN" sz="2000" b="1"/>
                      <a:t>2</a:t>
                    </a:r>
                    <a:r>
                      <a:rPr lang="zh-CN" altLang="zh-CN" sz="2000" b="1" i="1" baseline="30000"/>
                      <a:t>c</a:t>
                    </a:r>
                    <a:r>
                      <a:rPr lang="zh-CN" altLang="zh-CN" sz="2000" b="1" baseline="30000"/>
                      <a:t>-</a:t>
                    </a:r>
                    <a:r>
                      <a:rPr lang="zh-CN" altLang="zh-CN" sz="2000" b="1" i="1" baseline="30000"/>
                      <a:t>r </a:t>
                    </a:r>
                    <a:r>
                      <a:rPr lang="zh-CN" altLang="zh-CN" sz="2000" b="1"/>
                      <a:t>+</a:t>
                    </a:r>
                    <a:r>
                      <a:rPr lang="zh-CN" altLang="zh-CN" sz="1000" b="1"/>
                      <a:t> </a:t>
                    </a:r>
                    <a:r>
                      <a:rPr lang="zh-CN" altLang="zh-CN" sz="2000" b="1"/>
                      <a:t>1</a:t>
                    </a:r>
                    <a:endParaRPr lang="zh-CN" altLang="zh-CN" sz="2000" b="1" baseline="30000"/>
                  </a:p>
                </p:txBody>
              </p:sp>
              <p:sp>
                <p:nvSpPr>
                  <p:cNvPr id="7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77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FontTx/>
                      <a:buNone/>
                    </a:pPr>
                    <a:r>
                      <a:rPr lang="zh-CN" altLang="zh-CN" sz="2000" b="1"/>
                      <a:t>    </a:t>
                    </a:r>
                    <a:r>
                      <a:rPr lang="zh-CN" sz="2000" b="1"/>
                      <a:t>字块</a:t>
                    </a:r>
                    <a:r>
                      <a:rPr lang="zh-CN" altLang="zh-CN" sz="2000" b="1"/>
                      <a:t>2</a:t>
                    </a:r>
                    <a:r>
                      <a:rPr lang="zh-CN" altLang="zh-CN" sz="2000" b="1" i="1" baseline="30000"/>
                      <a:t>c</a:t>
                    </a:r>
                    <a:r>
                      <a:rPr lang="zh-CN" altLang="zh-CN" sz="2000" b="1" baseline="30000"/>
                      <a:t>-</a:t>
                    </a:r>
                    <a:r>
                      <a:rPr lang="zh-CN" altLang="zh-CN" sz="2000" b="1" i="1" baseline="30000"/>
                      <a:t>r</a:t>
                    </a:r>
                    <a:endParaRPr lang="zh-CN" altLang="zh-CN" sz="2000" b="1" i="1" baseline="30000"/>
                  </a:p>
                </p:txBody>
              </p:sp>
              <p:sp>
                <p:nvSpPr>
                  <p:cNvPr id="80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8" y="728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FontTx/>
                      <a:buNone/>
                    </a:pPr>
                    <a:r>
                      <a:rPr lang="zh-CN" sz="2000" b="1"/>
                      <a:t>字块</a:t>
                    </a:r>
                    <a:r>
                      <a:rPr lang="zh-CN" altLang="zh-CN" sz="2000" b="1"/>
                      <a:t>2</a:t>
                    </a:r>
                    <a:r>
                      <a:rPr lang="zh-CN" altLang="zh-CN" sz="2000" b="1" i="1" baseline="30000"/>
                      <a:t>c</a:t>
                    </a:r>
                    <a:r>
                      <a:rPr lang="zh-CN" altLang="zh-CN" sz="2000" b="1" baseline="30000"/>
                      <a:t>-</a:t>
                    </a:r>
                    <a:r>
                      <a:rPr lang="zh-CN" altLang="zh-CN" sz="2000" b="1" i="1" baseline="30000"/>
                      <a:t>r</a:t>
                    </a:r>
                    <a:r>
                      <a:rPr lang="zh-CN" altLang="zh-CN" sz="2000" b="1" baseline="30000"/>
                      <a:t> </a:t>
                    </a:r>
                    <a:r>
                      <a:rPr lang="zh-CN" sz="1400" b="1"/>
                      <a:t>－</a:t>
                    </a:r>
                    <a:endParaRPr lang="zh-CN" sz="1400" b="1"/>
                  </a:p>
                </p:txBody>
              </p:sp>
              <p:sp>
                <p:nvSpPr>
                  <p:cNvPr id="81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98"/>
                    <a:ext cx="912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FontTx/>
                      <a:buNone/>
                    </a:pPr>
                    <a:endParaRPr lang="zh-CN" altLang="zh-CN"/>
                  </a:p>
                </p:txBody>
              </p:sp>
              <p:sp>
                <p:nvSpPr>
                  <p:cNvPr id="82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8" y="249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FontTx/>
                      <a:buNone/>
                    </a:pPr>
                    <a:r>
                      <a:rPr lang="zh-CN" altLang="zh-CN" sz="2000"/>
                      <a:t>    </a:t>
                    </a:r>
                    <a:r>
                      <a:rPr lang="zh-CN" sz="2000" b="1"/>
                      <a:t>字块</a:t>
                    </a:r>
                    <a:r>
                      <a:rPr lang="zh-CN" altLang="zh-CN" sz="2000" b="1"/>
                      <a:t>1</a:t>
                    </a:r>
                    <a:endParaRPr lang="zh-CN" altLang="zh-CN" sz="2000" b="1"/>
                  </a:p>
                </p:txBody>
              </p:sp>
              <p:sp>
                <p:nvSpPr>
                  <p:cNvPr id="8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8" y="0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FontTx/>
                      <a:buNone/>
                    </a:pPr>
                    <a:r>
                      <a:rPr lang="zh-CN" altLang="zh-CN" sz="2000" b="1"/>
                      <a:t>    </a:t>
                    </a:r>
                    <a:r>
                      <a:rPr lang="zh-CN" sz="2000" b="1"/>
                      <a:t>字块</a:t>
                    </a:r>
                    <a:r>
                      <a:rPr lang="zh-CN" altLang="zh-CN" sz="2000" b="1"/>
                      <a:t>0</a:t>
                    </a:r>
                    <a:endParaRPr lang="zh-CN" altLang="zh-CN" sz="2000" b="1"/>
                  </a:p>
                </p:txBody>
              </p:sp>
              <p:sp>
                <p:nvSpPr>
                  <p:cNvPr id="84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91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0" y="249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0" y="498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0" y="728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0" y="977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26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0" y="1475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0" y="1724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0" y="1973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222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0" y="2452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0" y="2701"/>
                    <a:ext cx="91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0" cy="2701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0"/>
                    <a:ext cx="0" cy="2701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" y="506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vert="eaVert" wrap="none">
                    <a:spAutoFit/>
                  </a:bodyPr>
                  <a:lstStyle/>
                  <a:p>
                    <a:r>
                      <a:rPr lang="zh-CN" altLang="zh-CN" sz="2400" b="1">
                        <a:latin typeface="Times New Roman" panose="02020603050405020304" pitchFamily="18" charset="0"/>
                      </a:rPr>
                      <a:t>…</a:t>
                    </a:r>
                    <a:endParaRPr lang="zh-CN" altLang="zh-CN" sz="24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9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" y="1499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vert="eaVert" wrap="none">
                    <a:spAutoFit/>
                  </a:bodyPr>
                  <a:lstStyle/>
                  <a:p>
                    <a:r>
                      <a:rPr lang="zh-CN" altLang="zh-CN" sz="2400" b="1">
                        <a:latin typeface="Times New Roman" panose="02020603050405020304" pitchFamily="18" charset="0"/>
                      </a:rPr>
                      <a:t>…</a:t>
                    </a:r>
                    <a:endParaRPr lang="zh-CN" altLang="zh-CN" sz="24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0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" y="2220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vert="eaVert" wrap="none">
                    <a:spAutoFit/>
                  </a:bodyPr>
                  <a:lstStyle/>
                  <a:p>
                    <a:r>
                      <a:rPr lang="zh-CN" altLang="zh-CN" sz="2400" b="1">
                        <a:latin typeface="Times New Roman" panose="02020603050405020304" pitchFamily="18" charset="0"/>
                      </a:rPr>
                      <a:t>…</a:t>
                    </a:r>
                    <a:endParaRPr lang="zh-CN" altLang="zh-CN" sz="2400" b="1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0" name="Group 32"/>
                <p:cNvGrpSpPr/>
                <p:nvPr/>
              </p:nvGrpSpPr>
              <p:grpSpPr bwMode="auto">
                <a:xfrm>
                  <a:off x="714" y="515"/>
                  <a:ext cx="2705" cy="1209"/>
                  <a:chOff x="0" y="0"/>
                  <a:chExt cx="2705" cy="1209"/>
                </a:xfrm>
              </p:grpSpPr>
              <p:sp>
                <p:nvSpPr>
                  <p:cNvPr id="4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49"/>
                    <a:ext cx="864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FontTx/>
                      <a:buNone/>
                    </a:pPr>
                    <a:r>
                      <a:rPr lang="zh-CN" altLang="zh-CN" sz="2000" b="1"/>
                      <a:t>    </a:t>
                    </a:r>
                    <a:r>
                      <a:rPr lang="zh-CN" sz="2000" b="1"/>
                      <a:t>字块 </a:t>
                    </a:r>
                    <a:r>
                      <a:rPr lang="zh-CN" altLang="zh-CN" sz="2000" b="1"/>
                      <a:t>3</a:t>
                    </a:r>
                    <a:endParaRPr lang="zh-CN" altLang="zh-CN" sz="2000"/>
                  </a:p>
                </p:txBody>
              </p:sp>
              <p:sp>
                <p:nvSpPr>
                  <p:cNvPr id="4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359" y="249"/>
                    <a:ext cx="480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FontTx/>
                      <a:buNone/>
                    </a:pPr>
                    <a:r>
                      <a:rPr lang="zh-CN" sz="2000" b="1"/>
                      <a:t>标记</a:t>
                    </a:r>
                    <a:endParaRPr lang="zh-CN" sz="2000" b="1"/>
                  </a:p>
                </p:txBody>
              </p:sp>
              <p:sp>
                <p:nvSpPr>
                  <p:cNvPr id="4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0"/>
                    <a:ext cx="864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FontTx/>
                      <a:buNone/>
                    </a:pPr>
                    <a:r>
                      <a:rPr lang="zh-CN" altLang="zh-CN" sz="2000" b="1"/>
                      <a:t>    </a:t>
                    </a:r>
                    <a:r>
                      <a:rPr lang="zh-CN" sz="2000" b="1"/>
                      <a:t>字块 </a:t>
                    </a:r>
                    <a:r>
                      <a:rPr lang="zh-CN" altLang="zh-CN" sz="2000" b="1"/>
                      <a:t>1</a:t>
                    </a:r>
                    <a:endParaRPr lang="zh-CN" altLang="zh-CN" sz="2000" b="1"/>
                  </a:p>
                </p:txBody>
              </p:sp>
              <p:sp>
                <p:nvSpPr>
                  <p:cNvPr id="4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359" y="0"/>
                    <a:ext cx="480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FontTx/>
                      <a:buNone/>
                    </a:pPr>
                    <a:r>
                      <a:rPr lang="zh-CN" sz="2000" b="1"/>
                      <a:t>标记</a:t>
                    </a:r>
                    <a:endParaRPr lang="zh-CN" sz="2000" b="1"/>
                  </a:p>
                </p:txBody>
              </p:sp>
              <p:sp>
                <p:nvSpPr>
                  <p:cNvPr id="4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0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49"/>
                    <a:ext cx="13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498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0"/>
                    <a:ext cx="0" cy="120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0"/>
                    <a:ext cx="0" cy="120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0"/>
                    <a:ext cx="0" cy="120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838" y="960"/>
                    <a:ext cx="867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FontTx/>
                      <a:buNone/>
                    </a:pPr>
                    <a:r>
                      <a:rPr lang="zh-CN" sz="2000" b="1"/>
                      <a:t>字块 </a:t>
                    </a:r>
                    <a:r>
                      <a:rPr lang="zh-CN" altLang="zh-CN" sz="2000" b="1"/>
                      <a:t>N-1</a:t>
                    </a:r>
                    <a:endParaRPr lang="zh-CN" altLang="zh-CN" sz="2000" b="1"/>
                  </a:p>
                </p:txBody>
              </p:sp>
              <p:sp>
                <p:nvSpPr>
                  <p:cNvPr id="54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359" y="960"/>
                    <a:ext cx="477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FontTx/>
                      <a:buNone/>
                    </a:pPr>
                    <a:r>
                      <a:rPr lang="zh-CN" sz="2000" b="1"/>
                      <a:t>标记</a:t>
                    </a:r>
                    <a:endParaRPr lang="zh-CN" sz="2000" b="1"/>
                  </a:p>
                </p:txBody>
              </p:sp>
              <p:sp>
                <p:nvSpPr>
                  <p:cNvPr id="55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960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209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249"/>
                    <a:ext cx="864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FontTx/>
                      <a:buNone/>
                    </a:pPr>
                    <a:r>
                      <a:rPr lang="zh-CN" altLang="zh-CN" sz="2000" b="1"/>
                      <a:t>    </a:t>
                    </a:r>
                    <a:r>
                      <a:rPr lang="zh-CN" sz="2000" b="1"/>
                      <a:t>字块 </a:t>
                    </a:r>
                    <a:r>
                      <a:rPr lang="zh-CN" altLang="zh-CN" sz="2000" b="1"/>
                      <a:t>2</a:t>
                    </a:r>
                    <a:endParaRPr lang="zh-CN" altLang="zh-CN" sz="2000"/>
                  </a:p>
                </p:txBody>
              </p:sp>
              <p:sp>
                <p:nvSpPr>
                  <p:cNvPr id="58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7" y="249"/>
                    <a:ext cx="480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FontTx/>
                      <a:buNone/>
                    </a:pPr>
                    <a:r>
                      <a:rPr lang="zh-CN" sz="2000" b="1"/>
                      <a:t>标记</a:t>
                    </a:r>
                    <a:endParaRPr lang="zh-CN" sz="2000" b="1"/>
                  </a:p>
                </p:txBody>
              </p:sp>
              <p:sp>
                <p:nvSpPr>
                  <p:cNvPr id="59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0"/>
                    <a:ext cx="864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FontTx/>
                      <a:buNone/>
                    </a:pPr>
                    <a:r>
                      <a:rPr lang="zh-CN" altLang="zh-CN" sz="2000" b="1"/>
                      <a:t>    </a:t>
                    </a:r>
                    <a:r>
                      <a:rPr lang="zh-CN" sz="2000" b="1"/>
                      <a:t>字块 </a:t>
                    </a:r>
                    <a:r>
                      <a:rPr lang="zh-CN" altLang="zh-CN" sz="2000" b="1"/>
                      <a:t>0</a:t>
                    </a:r>
                    <a:endParaRPr lang="zh-CN" altLang="zh-CN" sz="2000" b="1"/>
                  </a:p>
                </p:txBody>
              </p:sp>
              <p:sp>
                <p:nvSpPr>
                  <p:cNvPr id="6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7" y="0"/>
                    <a:ext cx="480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FontTx/>
                      <a:buNone/>
                    </a:pPr>
                    <a:r>
                      <a:rPr lang="zh-CN" sz="2000" b="1"/>
                      <a:t>标记</a:t>
                    </a:r>
                    <a:endParaRPr lang="zh-CN" sz="2000" b="1"/>
                  </a:p>
                </p:txBody>
              </p:sp>
              <p:sp>
                <p:nvSpPr>
                  <p:cNvPr id="61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0" y="249"/>
                    <a:ext cx="13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0" y="498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0" cy="120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0"/>
                    <a:ext cx="0" cy="120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477" y="960"/>
                    <a:ext cx="867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FontTx/>
                      <a:buNone/>
                    </a:pPr>
                    <a:r>
                      <a:rPr lang="zh-CN" sz="2000" b="1"/>
                      <a:t>字块 </a:t>
                    </a:r>
                    <a:r>
                      <a:rPr lang="zh-CN" altLang="zh-CN" sz="2000" b="1"/>
                      <a:t>N-2</a:t>
                    </a:r>
                    <a:endParaRPr lang="zh-CN" altLang="zh-CN" sz="2000" b="1"/>
                  </a:p>
                </p:txBody>
              </p:sp>
              <p:sp>
                <p:nvSpPr>
                  <p:cNvPr id="67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7" y="960"/>
                    <a:ext cx="477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FontTx/>
                      <a:buNone/>
                    </a:pPr>
                    <a:r>
                      <a:rPr lang="zh-CN" sz="2000" b="1"/>
                      <a:t>标记</a:t>
                    </a:r>
                    <a:endParaRPr lang="zh-CN" sz="2000" b="1"/>
                  </a:p>
                </p:txBody>
              </p:sp>
              <p:sp>
                <p:nvSpPr>
                  <p:cNvPr id="68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0" y="960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09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0" y="627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vert="eaVert" wrap="none">
                    <a:spAutoFit/>
                  </a:bodyPr>
                  <a:lstStyle/>
                  <a:p>
                    <a:r>
                      <a:rPr lang="zh-CN" altLang="zh-CN" sz="2400" b="1">
                        <a:latin typeface="Times New Roman" panose="02020603050405020304" pitchFamily="18" charset="0"/>
                      </a:rPr>
                      <a:t>…</a:t>
                    </a:r>
                    <a:endParaRPr lang="zh-CN" altLang="zh-CN" sz="24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8" y="627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vert="eaVert" wrap="none">
                    <a:spAutoFit/>
                  </a:bodyPr>
                  <a:lstStyle/>
                  <a:p>
                    <a:r>
                      <a:rPr lang="zh-CN" altLang="zh-CN" sz="2400" b="1">
                        <a:latin typeface="Times New Roman" panose="02020603050405020304" pitchFamily="18" charset="0"/>
                      </a:rPr>
                      <a:t>…</a:t>
                    </a:r>
                    <a:endParaRPr lang="zh-CN" altLang="zh-CN" sz="24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6" y="627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vert="eaVert" wrap="none">
                    <a:spAutoFit/>
                  </a:bodyPr>
                  <a:lstStyle/>
                  <a:p>
                    <a:r>
                      <a:rPr lang="zh-CN" altLang="zh-CN" sz="2400" b="1">
                        <a:latin typeface="Times New Roman" panose="02020603050405020304" pitchFamily="18" charset="0"/>
                      </a:rPr>
                      <a:t>…</a:t>
                    </a:r>
                    <a:endParaRPr lang="zh-CN" altLang="zh-CN" sz="24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3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" y="627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vert="eaVert" wrap="none">
                    <a:spAutoFit/>
                  </a:bodyPr>
                  <a:lstStyle/>
                  <a:p>
                    <a:r>
                      <a:rPr lang="zh-CN" altLang="zh-CN" sz="2400" b="1">
                        <a:latin typeface="Times New Roman" panose="02020603050405020304" pitchFamily="18" charset="0"/>
                      </a:rPr>
                      <a:t>…</a:t>
                    </a:r>
                    <a:endParaRPr lang="zh-CN" altLang="zh-CN" sz="24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4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480"/>
                    <a:ext cx="0" cy="48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dash"/>
                    <a:rou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" name="Line 65"/>
                <p:cNvSpPr>
                  <a:spLocks noChangeShapeType="1"/>
                </p:cNvSpPr>
                <p:nvPr/>
              </p:nvSpPr>
              <p:spPr bwMode="auto">
                <a:xfrm>
                  <a:off x="3402" y="1619"/>
                  <a:ext cx="672" cy="12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3402" y="467"/>
                  <a:ext cx="672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3402" y="755"/>
                  <a:ext cx="672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" name="Line 68"/>
                <p:cNvSpPr>
                  <a:spLocks noChangeShapeType="1"/>
                </p:cNvSpPr>
                <p:nvPr/>
              </p:nvSpPr>
              <p:spPr bwMode="auto">
                <a:xfrm>
                  <a:off x="3402" y="611"/>
                  <a:ext cx="672" cy="86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5" name="Line 69"/>
                <p:cNvSpPr>
                  <a:spLocks noChangeShapeType="1"/>
                </p:cNvSpPr>
                <p:nvPr/>
              </p:nvSpPr>
              <p:spPr bwMode="auto">
                <a:xfrm>
                  <a:off x="3402" y="899"/>
                  <a:ext cx="672" cy="86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" name="Line 70"/>
                <p:cNvSpPr>
                  <a:spLocks noChangeShapeType="1"/>
                </p:cNvSpPr>
                <p:nvPr/>
              </p:nvSpPr>
              <p:spPr bwMode="auto">
                <a:xfrm>
                  <a:off x="3402" y="611"/>
                  <a:ext cx="672" cy="18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3402" y="1187"/>
                  <a:ext cx="672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" name="Line 72"/>
                <p:cNvSpPr>
                  <a:spLocks noChangeShapeType="1"/>
                </p:cNvSpPr>
                <p:nvPr/>
              </p:nvSpPr>
              <p:spPr bwMode="auto">
                <a:xfrm>
                  <a:off x="3402" y="1619"/>
                  <a:ext cx="672" cy="6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" name="Rectangle 73"/>
                <p:cNvSpPr>
                  <a:spLocks noChangeArrowheads="1"/>
                </p:cNvSpPr>
                <p:nvPr/>
              </p:nvSpPr>
              <p:spPr bwMode="auto">
                <a:xfrm>
                  <a:off x="2394" y="2013"/>
                  <a:ext cx="10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FontTx/>
                    <a:buNone/>
                  </a:pPr>
                  <a:r>
                    <a:rPr lang="zh-CN" altLang="zh-CN" sz="2000" b="1"/>
                    <a:t> </a:t>
                  </a:r>
                  <a:r>
                    <a:rPr lang="zh-CN" sz="2000" b="1"/>
                    <a:t>字块内地址</a:t>
                  </a:r>
                  <a:endParaRPr lang="zh-CN" sz="2000" b="1"/>
                </a:p>
              </p:txBody>
            </p:sp>
            <p:sp>
              <p:nvSpPr>
                <p:cNvPr id="20" name="Rectangle 74"/>
                <p:cNvSpPr>
                  <a:spLocks noChangeArrowheads="1"/>
                </p:cNvSpPr>
                <p:nvPr/>
              </p:nvSpPr>
              <p:spPr bwMode="auto">
                <a:xfrm>
                  <a:off x="1648" y="2013"/>
                  <a:ext cx="60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FontTx/>
                    <a:buNone/>
                  </a:pPr>
                  <a:r>
                    <a:rPr lang="zh-CN" sz="2000" b="1"/>
                    <a:t>组地址</a:t>
                  </a:r>
                  <a:endParaRPr lang="zh-CN" sz="2000" b="1"/>
                </a:p>
              </p:txBody>
            </p:sp>
            <p:sp>
              <p:nvSpPr>
                <p:cNvPr id="21" name="Rectangle 75"/>
                <p:cNvSpPr>
                  <a:spLocks noChangeArrowheads="1"/>
                </p:cNvSpPr>
                <p:nvPr/>
              </p:nvSpPr>
              <p:spPr bwMode="auto">
                <a:xfrm>
                  <a:off x="378" y="2013"/>
                  <a:ext cx="11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FontTx/>
                    <a:buNone/>
                  </a:pPr>
                  <a:r>
                    <a:rPr lang="zh-CN" sz="2000" b="1"/>
                    <a:t>主存字块标记</a:t>
                  </a:r>
                  <a:endParaRPr lang="zh-CN" sz="2000" b="1"/>
                </a:p>
              </p:txBody>
            </p:sp>
            <p:sp>
              <p:nvSpPr>
                <p:cNvPr id="22" name="Freeform 76"/>
                <p:cNvSpPr/>
                <p:nvPr/>
              </p:nvSpPr>
              <p:spPr bwMode="auto">
                <a:xfrm>
                  <a:off x="378" y="2003"/>
                  <a:ext cx="3027" cy="3"/>
                </a:xfrm>
                <a:custGeom>
                  <a:avLst/>
                  <a:gdLst>
                    <a:gd name="T0" fmla="*/ 0 w 3027"/>
                    <a:gd name="T1" fmla="*/ 0 h 3"/>
                    <a:gd name="T2" fmla="*/ 3027 w 3027"/>
                    <a:gd name="T3" fmla="*/ 3 h 3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027" h="3">
                      <a:moveTo>
                        <a:pt x="0" y="0"/>
                      </a:moveTo>
                      <a:lnTo>
                        <a:pt x="3027" y="3"/>
                      </a:lnTo>
                    </a:path>
                  </a:pathLst>
                </a:custGeom>
                <a:noFill/>
                <a:ln w="38100" cap="sq" cmpd="sng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77"/>
                <p:cNvSpPr/>
                <p:nvPr/>
              </p:nvSpPr>
              <p:spPr bwMode="auto">
                <a:xfrm>
                  <a:off x="378" y="2291"/>
                  <a:ext cx="3021" cy="1"/>
                </a:xfrm>
                <a:custGeom>
                  <a:avLst/>
                  <a:gdLst>
                    <a:gd name="T0" fmla="*/ 0 w 3021"/>
                    <a:gd name="T1" fmla="*/ 0 h 1"/>
                    <a:gd name="T2" fmla="*/ 3021 w 3021"/>
                    <a:gd name="T3" fmla="*/ 0 h 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021" h="1">
                      <a:moveTo>
                        <a:pt x="0" y="0"/>
                      </a:moveTo>
                      <a:lnTo>
                        <a:pt x="3021" y="0"/>
                      </a:lnTo>
                    </a:path>
                  </a:pathLst>
                </a:custGeom>
                <a:noFill/>
                <a:ln w="38100" cap="sq" cmpd="sng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78"/>
                <p:cNvSpPr/>
                <p:nvPr/>
              </p:nvSpPr>
              <p:spPr bwMode="auto">
                <a:xfrm>
                  <a:off x="378" y="2013"/>
                  <a:ext cx="1" cy="275"/>
                </a:xfrm>
                <a:custGeom>
                  <a:avLst/>
                  <a:gdLst>
                    <a:gd name="T0" fmla="*/ 0 w 1"/>
                    <a:gd name="T1" fmla="*/ 0 h 275"/>
                    <a:gd name="T2" fmla="*/ 0 w 1"/>
                    <a:gd name="T3" fmla="*/ 275 h 275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" h="275">
                      <a:moveTo>
                        <a:pt x="0" y="0"/>
                      </a:moveTo>
                      <a:lnTo>
                        <a:pt x="0" y="275"/>
                      </a:lnTo>
                    </a:path>
                  </a:pathLst>
                </a:custGeom>
                <a:noFill/>
                <a:ln w="38100" cap="sq" cmpd="sng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" name="Line 79"/>
                <p:cNvSpPr>
                  <a:spLocks noChangeShapeType="1"/>
                </p:cNvSpPr>
                <p:nvPr/>
              </p:nvSpPr>
              <p:spPr bwMode="auto">
                <a:xfrm>
                  <a:off x="1504" y="2013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" name="Line 80"/>
                <p:cNvSpPr>
                  <a:spLocks noChangeShapeType="1"/>
                </p:cNvSpPr>
                <p:nvPr/>
              </p:nvSpPr>
              <p:spPr bwMode="auto">
                <a:xfrm>
                  <a:off x="2394" y="2013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81"/>
                <p:cNvSpPr/>
                <p:nvPr/>
              </p:nvSpPr>
              <p:spPr bwMode="auto">
                <a:xfrm>
                  <a:off x="3399" y="2012"/>
                  <a:ext cx="4" cy="279"/>
                </a:xfrm>
                <a:custGeom>
                  <a:avLst/>
                  <a:gdLst>
                    <a:gd name="T0" fmla="*/ 0 w 4"/>
                    <a:gd name="T1" fmla="*/ 0 h 279"/>
                    <a:gd name="T2" fmla="*/ 4 w 4"/>
                    <a:gd name="T3" fmla="*/ 279 h 279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" h="279">
                      <a:moveTo>
                        <a:pt x="0" y="0"/>
                      </a:moveTo>
                      <a:lnTo>
                        <a:pt x="4" y="279"/>
                      </a:lnTo>
                    </a:path>
                  </a:pathLst>
                </a:custGeom>
                <a:noFill/>
                <a:ln w="38100" cap="sq" cmpd="sng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474" y="2329"/>
                  <a:ext cx="86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zh-CN" sz="2000" b="1" i="1">
                      <a:latin typeface="Times New Roman" panose="02020603050405020304" pitchFamily="18" charset="0"/>
                    </a:rPr>
                    <a:t>s</a:t>
                  </a:r>
                  <a:r>
                    <a:rPr lang="zh-CN" altLang="zh-CN" sz="2000" b="1">
                      <a:latin typeface="Times New Roman" panose="02020603050405020304" pitchFamily="18" charset="0"/>
                    </a:rPr>
                    <a:t> = </a:t>
                  </a:r>
                  <a:r>
                    <a:rPr lang="zh-CN" altLang="zh-CN" sz="2000" b="1" i="1">
                      <a:latin typeface="Times New Roman" panose="02020603050405020304" pitchFamily="18" charset="0"/>
                    </a:rPr>
                    <a:t>t</a:t>
                  </a:r>
                  <a:r>
                    <a:rPr lang="zh-CN" altLang="zh-CN" sz="2000" b="1">
                      <a:latin typeface="Times New Roman" panose="02020603050405020304" pitchFamily="18" charset="0"/>
                    </a:rPr>
                    <a:t> +</a:t>
                  </a:r>
                  <a:r>
                    <a:rPr lang="zh-CN" altLang="zh-CN" sz="2000" b="1" i="1">
                      <a:latin typeface="Times New Roman" panose="02020603050405020304" pitchFamily="18" charset="0"/>
                    </a:rPr>
                    <a:t> r</a:t>
                  </a:r>
                  <a:r>
                    <a:rPr lang="zh-CN" altLang="zh-CN" sz="2000" b="1">
                      <a:latin typeface="Times New Roman" panose="02020603050405020304" pitchFamily="18" charset="0"/>
                    </a:rPr>
                    <a:t>  </a:t>
                  </a:r>
                  <a:r>
                    <a:rPr lang="zh-CN" sz="2000" b="1">
                      <a:latin typeface="Times New Roman" panose="02020603050405020304" pitchFamily="18" charset="0"/>
                    </a:rPr>
                    <a:t>位</a:t>
                  </a:r>
                  <a:endParaRPr 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482" y="2291"/>
                  <a:ext cx="85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zh-CN" sz="2000" b="1" i="1">
                      <a:latin typeface="Times New Roman" panose="02020603050405020304" pitchFamily="18" charset="0"/>
                    </a:rPr>
                    <a:t>q</a:t>
                  </a:r>
                  <a:r>
                    <a:rPr lang="zh-CN" altLang="zh-CN" sz="2400" b="1">
                      <a:latin typeface="Times New Roman" panose="02020603050405020304" pitchFamily="18" charset="0"/>
                    </a:rPr>
                    <a:t> =</a:t>
                  </a:r>
                  <a:r>
                    <a:rPr lang="zh-CN" altLang="zh-CN" sz="2000" b="1">
                      <a:latin typeface="Times New Roman" panose="02020603050405020304" pitchFamily="18" charset="0"/>
                    </a:rPr>
                    <a:t> </a:t>
                  </a:r>
                  <a:r>
                    <a:rPr lang="zh-CN" altLang="zh-CN" sz="2000" b="1" i="1">
                      <a:latin typeface="Times New Roman" panose="02020603050405020304" pitchFamily="18" charset="0"/>
                    </a:rPr>
                    <a:t>c</a:t>
                  </a:r>
                  <a:r>
                    <a:rPr lang="zh-CN" sz="1600" b="1">
                      <a:latin typeface="Times New Roman" panose="02020603050405020304" pitchFamily="18" charset="0"/>
                    </a:rPr>
                    <a:t>－</a:t>
                  </a:r>
                  <a:r>
                    <a:rPr lang="zh-CN" altLang="zh-CN" sz="2000" b="1" i="1">
                      <a:latin typeface="Times New Roman" panose="02020603050405020304" pitchFamily="18" charset="0"/>
                    </a:rPr>
                    <a:t>r</a:t>
                  </a:r>
                  <a:r>
                    <a:rPr lang="zh-CN" altLang="zh-CN" sz="2000" b="1">
                      <a:latin typeface="Times New Roman" panose="02020603050405020304" pitchFamily="18" charset="0"/>
                    </a:rPr>
                    <a:t> </a:t>
                  </a:r>
                  <a:r>
                    <a:rPr lang="zh-CN" sz="2000" b="1">
                      <a:latin typeface="Times New Roman" panose="02020603050405020304" pitchFamily="18" charset="0"/>
                    </a:rPr>
                    <a:t>位</a:t>
                  </a:r>
                  <a:endParaRPr 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682" y="2322"/>
                  <a:ext cx="39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zh-CN" sz="2000" b="1" i="1">
                      <a:latin typeface="Times New Roman" panose="02020603050405020304" pitchFamily="18" charset="0"/>
                    </a:rPr>
                    <a:t>b</a:t>
                  </a:r>
                  <a:r>
                    <a:rPr lang="zh-CN" altLang="zh-CN" sz="2000" b="1">
                      <a:latin typeface="Times New Roman" panose="02020603050405020304" pitchFamily="18" charset="0"/>
                    </a:rPr>
                    <a:t> </a:t>
                  </a:r>
                  <a:r>
                    <a:rPr lang="zh-CN" sz="2000" b="1">
                      <a:latin typeface="Times New Roman" panose="02020603050405020304" pitchFamily="18" charset="0"/>
                    </a:rPr>
                    <a:t>位</a:t>
                  </a:r>
                  <a:endParaRPr 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20" y="174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sz="2000" b="1">
                      <a:latin typeface="Times New Roman" panose="02020603050405020304" pitchFamily="18" charset="0"/>
                    </a:rPr>
                    <a:t>组</a:t>
                  </a:r>
                  <a:endParaRPr 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68" y="480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zh-CN" sz="2000" b="1">
                      <a:latin typeface="Times New Roman" panose="02020603050405020304" pitchFamily="18" charset="0"/>
                    </a:rPr>
                    <a:t>0</a:t>
                  </a:r>
                  <a:endParaRPr lang="zh-CN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368" y="768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zh-CN" sz="2000" b="1">
                      <a:latin typeface="Times New Roman" panose="02020603050405020304" pitchFamily="18" charset="0"/>
                    </a:rPr>
                    <a:t>1</a:t>
                  </a:r>
                  <a:endParaRPr lang="zh-CN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0" y="1475"/>
                  <a:ext cx="55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None/>
                  </a:pPr>
                  <a:r>
                    <a:rPr lang="zh-CN" altLang="zh-CN" sz="2000" b="1">
                      <a:latin typeface="Times New Roman" panose="02020603050405020304" pitchFamily="18" charset="0"/>
                    </a:rPr>
                    <a:t>2</a:t>
                  </a:r>
                  <a:r>
                    <a:rPr lang="zh-CN" altLang="zh-CN" sz="2000" b="1" i="1" baseline="50000">
                      <a:latin typeface="Times New Roman" panose="02020603050405020304" pitchFamily="18" charset="0"/>
                    </a:rPr>
                    <a:t>c</a:t>
                  </a:r>
                  <a:r>
                    <a:rPr lang="zh-CN" altLang="zh-CN" sz="2000" b="1" baseline="50000">
                      <a:latin typeface="Times New Roman" panose="02020603050405020304" pitchFamily="18" charset="0"/>
                    </a:rPr>
                    <a:t>-</a:t>
                  </a:r>
                  <a:r>
                    <a:rPr lang="zh-CN" altLang="zh-CN" sz="2000" b="1" i="1" baseline="50000">
                      <a:latin typeface="Times New Roman" panose="02020603050405020304" pitchFamily="18" charset="0"/>
                    </a:rPr>
                    <a:t>r</a:t>
                  </a:r>
                  <a:r>
                    <a:rPr lang="zh-CN" sz="2000" b="1">
                      <a:latin typeface="Times New Roman" panose="02020603050405020304" pitchFamily="18" charset="0"/>
                    </a:rPr>
                    <a:t>－</a:t>
                  </a:r>
                  <a:r>
                    <a:rPr lang="zh-CN" altLang="zh-CN" sz="2000" b="1">
                      <a:latin typeface="Times New Roman" panose="02020603050405020304" pitchFamily="18" charset="0"/>
                    </a:rPr>
                    <a:t>1</a:t>
                  </a:r>
                  <a:endParaRPr lang="zh-CN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906" y="1763"/>
                  <a:ext cx="75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sz="2000" b="1">
                      <a:latin typeface="Times New Roman" panose="02020603050405020304" pitchFamily="18" charset="0"/>
                    </a:rPr>
                    <a:t>主存地址</a:t>
                  </a:r>
                  <a:endParaRPr 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650" y="161"/>
                  <a:ext cx="6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zh-CN" sz="2400" b="1">
                      <a:latin typeface="Times New Roman" panose="02020603050405020304" pitchFamily="18" charset="0"/>
                    </a:rPr>
                    <a:t>Cache</a:t>
                  </a:r>
                  <a:endParaRPr lang="zh-CN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112" y="0"/>
                  <a:ext cx="88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sz="2400" b="1">
                      <a:latin typeface="Times New Roman" panose="02020603050405020304" pitchFamily="18" charset="0"/>
                    </a:rPr>
                    <a:t>主存储器</a:t>
                  </a:r>
                  <a:endParaRPr 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" name="Freeform 92"/>
                <p:cNvSpPr/>
                <p:nvPr/>
              </p:nvSpPr>
              <p:spPr bwMode="auto">
                <a:xfrm>
                  <a:off x="375" y="2285"/>
                  <a:ext cx="1" cy="490"/>
                </a:xfrm>
                <a:custGeom>
                  <a:avLst/>
                  <a:gdLst>
                    <a:gd name="T0" fmla="*/ 0 w 1"/>
                    <a:gd name="T1" fmla="*/ 0 h 490"/>
                    <a:gd name="T2" fmla="*/ 0 w 1"/>
                    <a:gd name="T3" fmla="*/ 490 h 49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" h="490">
                      <a:moveTo>
                        <a:pt x="0" y="0"/>
                      </a:moveTo>
                      <a:lnTo>
                        <a:pt x="0" y="49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" name="Freeform 93"/>
                <p:cNvSpPr/>
                <p:nvPr/>
              </p:nvSpPr>
              <p:spPr bwMode="auto">
                <a:xfrm>
                  <a:off x="2394" y="2297"/>
                  <a:ext cx="1" cy="474"/>
                </a:xfrm>
                <a:custGeom>
                  <a:avLst/>
                  <a:gdLst>
                    <a:gd name="T0" fmla="*/ 0 w 1"/>
                    <a:gd name="T1" fmla="*/ 0 h 474"/>
                    <a:gd name="T2" fmla="*/ 1 w 1"/>
                    <a:gd name="T3" fmla="*/ 474 h 474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" h="474">
                      <a:moveTo>
                        <a:pt x="0" y="0"/>
                      </a:moveTo>
                      <a:lnTo>
                        <a:pt x="1" y="47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" name="Line 94"/>
                <p:cNvSpPr>
                  <a:spLocks noChangeShapeType="1"/>
                </p:cNvSpPr>
                <p:nvPr/>
              </p:nvSpPr>
              <p:spPr bwMode="auto">
                <a:xfrm>
                  <a:off x="1770" y="2675"/>
                  <a:ext cx="6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" name="Line 95"/>
                <p:cNvSpPr>
                  <a:spLocks noChangeShapeType="1"/>
                </p:cNvSpPr>
                <p:nvPr/>
              </p:nvSpPr>
              <p:spPr bwMode="auto">
                <a:xfrm rot="10800000">
                  <a:off x="378" y="2675"/>
                  <a:ext cx="6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1176" y="2531"/>
                  <a:ext cx="44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zh-CN" sz="2000" b="1" i="1">
                      <a:latin typeface="Times New Roman" panose="02020603050405020304" pitchFamily="18" charset="0"/>
                    </a:rPr>
                    <a:t>m</a:t>
                  </a:r>
                  <a:r>
                    <a:rPr lang="zh-CN" altLang="zh-CN" sz="2000" b="1">
                      <a:latin typeface="Times New Roman" panose="02020603050405020304" pitchFamily="18" charset="0"/>
                    </a:rPr>
                    <a:t> </a:t>
                  </a:r>
                  <a:r>
                    <a:rPr lang="zh-CN" sz="2000" b="1">
                      <a:latin typeface="Times New Roman" panose="02020603050405020304" pitchFamily="18" charset="0"/>
                    </a:rPr>
                    <a:t>位</a:t>
                  </a:r>
                  <a:endParaRPr lang="zh-CN" sz="2000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" name="Text Box 97"/>
              <p:cNvSpPr txBox="1">
                <a:spLocks noChangeArrowheads="1"/>
              </p:cNvSpPr>
              <p:nvPr/>
            </p:nvSpPr>
            <p:spPr bwMode="auto">
              <a:xfrm>
                <a:off x="1298" y="192"/>
                <a:ext cx="211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sz="2000" b="1">
                    <a:latin typeface="Times New Roman" panose="02020603050405020304" pitchFamily="18" charset="0"/>
                  </a:rPr>
                  <a:t>共 </a:t>
                </a:r>
                <a:r>
                  <a:rPr lang="zh-CN" altLang="zh-CN" sz="2000" b="1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Q</a:t>
                </a:r>
                <a:r>
                  <a:rPr lang="zh-CN" altLang="zh-CN" sz="2000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zh-CN" sz="2000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组</a:t>
                </a:r>
                <a:r>
                  <a:rPr lang="zh-CN" sz="2000" b="1">
                    <a:latin typeface="Times New Roman" panose="02020603050405020304" pitchFamily="18" charset="0"/>
                  </a:rPr>
                  <a:t>，每组内两块（</a:t>
                </a:r>
                <a:r>
                  <a:rPr lang="zh-CN" altLang="zh-CN" sz="2000" b="1" i="1">
                    <a:latin typeface="Times New Roman" panose="02020603050405020304" pitchFamily="18" charset="0"/>
                  </a:rPr>
                  <a:t>r</a:t>
                </a:r>
                <a:r>
                  <a:rPr lang="zh-CN" altLang="zh-CN" sz="2000" b="1">
                    <a:latin typeface="Times New Roman" panose="02020603050405020304" pitchFamily="18" charset="0"/>
                  </a:rPr>
                  <a:t> = 1)</a:t>
                </a: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Text Box 98"/>
            <p:cNvSpPr txBox="1">
              <a:spLocks noChangeArrowheads="1"/>
            </p:cNvSpPr>
            <p:nvPr/>
          </p:nvSpPr>
          <p:spPr bwMode="auto">
            <a:xfrm>
              <a:off x="4776" y="110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000" b="1">
                  <a:latin typeface="Times New Roman" panose="02020603050405020304" pitchFamily="18" charset="0"/>
                </a:rPr>
                <a:t>1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01" name="Text Box 99"/>
          <p:cNvSpPr txBox="1">
            <a:spLocks noChangeArrowheads="1"/>
          </p:cNvSpPr>
          <p:nvPr/>
        </p:nvSpPr>
        <p:spPr bwMode="auto">
          <a:xfrm>
            <a:off x="457200" y="6338912"/>
            <a:ext cx="855027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某一主存块</a:t>
            </a:r>
            <a:r>
              <a:rPr lang="zh-CN" sz="2800" b="1">
                <a:latin typeface="Times New Roman" panose="02020603050405020304" pitchFamily="18" charset="0"/>
              </a:rPr>
              <a:t> </a:t>
            </a:r>
            <a:r>
              <a:rPr lang="zh-CN" altLang="zh-CN" sz="28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j</a:t>
            </a:r>
            <a:r>
              <a:rPr lang="zh-CN" altLang="zh-CN" sz="2800" b="1">
                <a:latin typeface="Times New Roman" panose="02020603050405020304" pitchFamily="18" charset="0"/>
              </a:rPr>
              <a:t> </a:t>
            </a:r>
            <a:r>
              <a:rPr lang="zh-CN" sz="2800" b="1">
                <a:latin typeface="Times New Roman" panose="02020603050405020304" pitchFamily="18" charset="0"/>
              </a:rPr>
              <a:t>按模 </a:t>
            </a:r>
            <a:r>
              <a:rPr lang="zh-CN" altLang="zh-CN" sz="28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Q</a:t>
            </a:r>
            <a:r>
              <a:rPr lang="zh-CN" altLang="zh-CN" sz="2800" b="1">
                <a:latin typeface="Times New Roman" panose="02020603050405020304" pitchFamily="18" charset="0"/>
              </a:rPr>
              <a:t> </a:t>
            </a:r>
            <a:r>
              <a:rPr lang="zh-CN" sz="2800" b="1">
                <a:latin typeface="Times New Roman" panose="02020603050405020304" pitchFamily="18" charset="0"/>
              </a:rPr>
              <a:t>映射到 </a:t>
            </a:r>
            <a:r>
              <a:rPr 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缓存 </a:t>
            </a:r>
            <a:r>
              <a:rPr lang="zh-CN" sz="2800" b="1">
                <a:latin typeface="Times New Roman" panose="02020603050405020304" pitchFamily="18" charset="0"/>
              </a:rPr>
              <a:t>的第 </a:t>
            </a:r>
            <a:r>
              <a:rPr lang="zh-CN" altLang="zh-CN" sz="28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800" b="1">
                <a:latin typeface="Times New Roman" panose="02020603050405020304" pitchFamily="18" charset="0"/>
              </a:rPr>
              <a:t> </a:t>
            </a:r>
            <a:r>
              <a:rPr 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组</a:t>
            </a:r>
            <a:r>
              <a:rPr lang="zh-CN" sz="2800" b="1">
                <a:latin typeface="Times New Roman" panose="02020603050405020304" pitchFamily="18" charset="0"/>
              </a:rPr>
              <a:t>中的 </a:t>
            </a:r>
            <a:r>
              <a:rPr 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任一块</a:t>
            </a:r>
            <a:endParaRPr lang="zh-CN" sz="28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" name="Text Box 100"/>
          <p:cNvSpPr txBox="1">
            <a:spLocks noChangeArrowheads="1"/>
          </p:cNvSpPr>
          <p:nvPr/>
        </p:nvSpPr>
        <p:spPr bwMode="auto">
          <a:xfrm>
            <a:off x="533400" y="5653112"/>
            <a:ext cx="177323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zh-CN" sz="28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zh-CN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 = </a:t>
            </a:r>
            <a:r>
              <a:rPr lang="zh-CN" altLang="zh-CN" sz="28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j</a:t>
            </a:r>
            <a:r>
              <a:rPr lang="zh-CN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mod</a:t>
            </a:r>
            <a:r>
              <a:rPr lang="zh-CN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800" b="1" i="1">
                <a:solidFill>
                  <a:schemeClr val="folHlink"/>
                </a:solidFill>
                <a:latin typeface="Times New Roman" panose="02020603050405020304" pitchFamily="18" charset="0"/>
              </a:rPr>
              <a:t>Q</a:t>
            </a:r>
            <a:endParaRPr lang="zh-CN" altLang="zh-CN" sz="2800" b="1" i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3" name="Group 101"/>
          <p:cNvGrpSpPr/>
          <p:nvPr/>
        </p:nvGrpSpPr>
        <p:grpSpPr bwMode="auto">
          <a:xfrm>
            <a:off x="2571750" y="5500712"/>
            <a:ext cx="3805238" cy="914400"/>
            <a:chOff x="0" y="0"/>
            <a:chExt cx="2397" cy="576"/>
          </a:xfrm>
        </p:grpSpPr>
        <p:sp>
          <p:nvSpPr>
            <p:cNvPr id="104" name="Freeform 102"/>
            <p:cNvSpPr/>
            <p:nvPr/>
          </p:nvSpPr>
          <p:spPr bwMode="auto">
            <a:xfrm>
              <a:off x="0" y="192"/>
              <a:ext cx="876" cy="369"/>
            </a:xfrm>
            <a:custGeom>
              <a:avLst/>
              <a:gdLst>
                <a:gd name="T0" fmla="*/ 0 w 876"/>
                <a:gd name="T1" fmla="*/ 369 h 369"/>
                <a:gd name="T2" fmla="*/ 876 w 876"/>
                <a:gd name="T3" fmla="*/ 0 h 36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76" h="369">
                  <a:moveTo>
                    <a:pt x="0" y="369"/>
                  </a:moveTo>
                  <a:lnTo>
                    <a:pt x="876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" name="Freeform 103"/>
            <p:cNvSpPr/>
            <p:nvPr/>
          </p:nvSpPr>
          <p:spPr bwMode="auto">
            <a:xfrm>
              <a:off x="1734" y="219"/>
              <a:ext cx="663" cy="357"/>
            </a:xfrm>
            <a:custGeom>
              <a:avLst/>
              <a:gdLst>
                <a:gd name="T0" fmla="*/ 663 w 663"/>
                <a:gd name="T1" fmla="*/ 357 h 357"/>
                <a:gd name="T2" fmla="*/ 0 w 663"/>
                <a:gd name="T3" fmla="*/ 0 h 35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63" h="357">
                  <a:moveTo>
                    <a:pt x="663" y="357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" name="Text Box 104"/>
            <p:cNvSpPr txBox="1">
              <a:spLocks noChangeArrowheads="1"/>
            </p:cNvSpPr>
            <p:nvPr/>
          </p:nvSpPr>
          <p:spPr bwMode="auto">
            <a:xfrm>
              <a:off x="780" y="0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8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直接映射</a:t>
              </a:r>
              <a:endParaRPr lang="zh-CN" sz="28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7" name="Group 105"/>
          <p:cNvGrpSpPr/>
          <p:nvPr/>
        </p:nvGrpSpPr>
        <p:grpSpPr bwMode="auto">
          <a:xfrm>
            <a:off x="2590800" y="5545162"/>
            <a:ext cx="5257800" cy="869950"/>
            <a:chOff x="0" y="0"/>
            <a:chExt cx="3312" cy="548"/>
          </a:xfrm>
        </p:grpSpPr>
        <p:sp>
          <p:nvSpPr>
            <p:cNvPr id="108" name="Text Box 106"/>
            <p:cNvSpPr txBox="1">
              <a:spLocks noChangeArrowheads="1"/>
            </p:cNvSpPr>
            <p:nvPr/>
          </p:nvSpPr>
          <p:spPr bwMode="auto">
            <a:xfrm>
              <a:off x="1104" y="0"/>
              <a:ext cx="124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sz="28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全相联映射</a:t>
              </a:r>
              <a:endParaRPr lang="zh-CN" sz="2800" b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9" name="Line 107"/>
            <p:cNvSpPr>
              <a:spLocks noChangeShapeType="1"/>
            </p:cNvSpPr>
            <p:nvPr/>
          </p:nvSpPr>
          <p:spPr bwMode="auto">
            <a:xfrm flipV="1">
              <a:off x="0" y="212"/>
              <a:ext cx="1152" cy="33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" name="Line 108"/>
            <p:cNvSpPr>
              <a:spLocks noChangeShapeType="1"/>
            </p:cNvSpPr>
            <p:nvPr/>
          </p:nvSpPr>
          <p:spPr bwMode="auto">
            <a:xfrm flipH="1" flipV="1">
              <a:off x="2304" y="212"/>
              <a:ext cx="1008" cy="33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1" name="Text Box 109"/>
          <p:cNvSpPr txBox="1">
            <a:spLocks noChangeArrowheads="1"/>
          </p:cNvSpPr>
          <p:nvPr/>
        </p:nvSpPr>
        <p:spPr bwMode="auto">
          <a:xfrm>
            <a:off x="5167340" y="573112"/>
            <a:ext cx="333375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组相联映射</a:t>
            </a:r>
            <a:endParaRPr 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2" name="Group 111"/>
          <p:cNvGrpSpPr/>
          <p:nvPr/>
        </p:nvGrpSpPr>
        <p:grpSpPr bwMode="auto">
          <a:xfrm>
            <a:off x="1824038" y="1652612"/>
            <a:ext cx="6788150" cy="3557587"/>
            <a:chOff x="0" y="0"/>
            <a:chExt cx="4276" cy="2241"/>
          </a:xfrm>
        </p:grpSpPr>
        <p:grpSp>
          <p:nvGrpSpPr>
            <p:cNvPr id="113" name="Group 112"/>
            <p:cNvGrpSpPr/>
            <p:nvPr/>
          </p:nvGrpSpPr>
          <p:grpSpPr bwMode="auto">
            <a:xfrm>
              <a:off x="3363" y="8"/>
              <a:ext cx="912" cy="249"/>
              <a:chOff x="0" y="0"/>
              <a:chExt cx="912" cy="249"/>
            </a:xfrm>
          </p:grpSpPr>
          <p:sp>
            <p:nvSpPr>
              <p:cNvPr id="154" name="Rectangle 1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12" cy="24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r>
                  <a:rPr lang="zh-CN" altLang="zh-CN" sz="2000" b="1">
                    <a:solidFill>
                      <a:schemeClr val="bg2"/>
                    </a:solidFill>
                  </a:rPr>
                  <a:t>     </a:t>
                </a:r>
                <a:r>
                  <a:rPr lang="zh-CN" sz="2000" b="1">
                    <a:solidFill>
                      <a:schemeClr val="bg2"/>
                    </a:solidFill>
                  </a:rPr>
                  <a:t>字块</a:t>
                </a:r>
                <a:r>
                  <a:rPr lang="zh-CN" altLang="zh-CN" sz="2000" b="1">
                    <a:solidFill>
                      <a:schemeClr val="bg2"/>
                    </a:solidFill>
                  </a:rPr>
                  <a:t>0</a:t>
                </a:r>
                <a:endParaRPr lang="zh-CN" altLang="zh-CN" sz="2000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155" name="Line 114"/>
              <p:cNvSpPr>
                <a:spLocks noChangeShapeType="1"/>
              </p:cNvSpPr>
              <p:nvPr/>
            </p:nvSpPr>
            <p:spPr bwMode="auto">
              <a:xfrm>
                <a:off x="0" y="0"/>
                <a:ext cx="91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" name="Line 115"/>
              <p:cNvSpPr>
                <a:spLocks noChangeShapeType="1"/>
              </p:cNvSpPr>
              <p:nvPr/>
            </p:nvSpPr>
            <p:spPr bwMode="auto">
              <a:xfrm>
                <a:off x="0" y="249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4" name="Group 116"/>
            <p:cNvGrpSpPr/>
            <p:nvPr/>
          </p:nvGrpSpPr>
          <p:grpSpPr bwMode="auto">
            <a:xfrm>
              <a:off x="3" y="152"/>
              <a:ext cx="2688" cy="249"/>
              <a:chOff x="0" y="0"/>
              <a:chExt cx="2688" cy="249"/>
            </a:xfrm>
          </p:grpSpPr>
          <p:sp>
            <p:nvSpPr>
              <p:cNvPr id="148" name="Rectangle 117"/>
              <p:cNvSpPr>
                <a:spLocks noChangeArrowheads="1"/>
              </p:cNvSpPr>
              <p:nvPr/>
            </p:nvSpPr>
            <p:spPr bwMode="auto">
              <a:xfrm>
                <a:off x="1824" y="0"/>
                <a:ext cx="864" cy="249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r>
                  <a:rPr lang="zh-CN" altLang="zh-CN" sz="2000" b="1">
                    <a:solidFill>
                      <a:schemeClr val="bg2"/>
                    </a:solidFill>
                  </a:rPr>
                  <a:t>    </a:t>
                </a:r>
                <a:r>
                  <a:rPr lang="zh-CN" sz="2000" b="1">
                    <a:solidFill>
                      <a:schemeClr val="bg2"/>
                    </a:solidFill>
                  </a:rPr>
                  <a:t>字块 </a:t>
                </a:r>
                <a:r>
                  <a:rPr lang="zh-CN" altLang="zh-CN" sz="2000" b="1">
                    <a:solidFill>
                      <a:schemeClr val="bg2"/>
                    </a:solidFill>
                  </a:rPr>
                  <a:t>1</a:t>
                </a:r>
                <a:endParaRPr lang="zh-CN" altLang="zh-CN" sz="2000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149" name="Line 118"/>
              <p:cNvSpPr>
                <a:spLocks noChangeShapeType="1"/>
              </p:cNvSpPr>
              <p:nvPr/>
            </p:nvSpPr>
            <p:spPr bwMode="auto">
              <a:xfrm>
                <a:off x="1344" y="0"/>
                <a:ext cx="134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0" name="Line 119"/>
              <p:cNvSpPr>
                <a:spLocks noChangeShapeType="1"/>
              </p:cNvSpPr>
              <p:nvPr/>
            </p:nvSpPr>
            <p:spPr bwMode="auto">
              <a:xfrm>
                <a:off x="1344" y="249"/>
                <a:ext cx="13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" name="Rectangle 120"/>
              <p:cNvSpPr>
                <a:spLocks noChangeArrowheads="1"/>
              </p:cNvSpPr>
              <p:nvPr/>
            </p:nvSpPr>
            <p:spPr bwMode="auto">
              <a:xfrm>
                <a:off x="480" y="0"/>
                <a:ext cx="864" cy="249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r>
                  <a:rPr lang="zh-CN" altLang="zh-CN" sz="2000" b="1">
                    <a:solidFill>
                      <a:schemeClr val="bg2"/>
                    </a:solidFill>
                  </a:rPr>
                  <a:t>    </a:t>
                </a:r>
                <a:r>
                  <a:rPr lang="zh-CN" sz="2000" b="1">
                    <a:solidFill>
                      <a:schemeClr val="bg2"/>
                    </a:solidFill>
                  </a:rPr>
                  <a:t>字块 </a:t>
                </a:r>
                <a:r>
                  <a:rPr lang="zh-CN" altLang="zh-CN" sz="2000" b="1">
                    <a:solidFill>
                      <a:schemeClr val="bg2"/>
                    </a:solidFill>
                  </a:rPr>
                  <a:t>0</a:t>
                </a:r>
                <a:endParaRPr lang="zh-CN" altLang="zh-CN" sz="2000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152" name="Line 12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34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" name="Line 122"/>
              <p:cNvSpPr>
                <a:spLocks noChangeShapeType="1"/>
              </p:cNvSpPr>
              <p:nvPr/>
            </p:nvSpPr>
            <p:spPr bwMode="auto">
              <a:xfrm>
                <a:off x="0" y="249"/>
                <a:ext cx="13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15" name="Line 123"/>
            <p:cNvSpPr>
              <a:spLocks noChangeShapeType="1"/>
            </p:cNvSpPr>
            <p:nvPr/>
          </p:nvSpPr>
          <p:spPr bwMode="auto">
            <a:xfrm>
              <a:off x="2691" y="248"/>
              <a:ext cx="672" cy="86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" name="Line 124"/>
            <p:cNvSpPr>
              <a:spLocks noChangeShapeType="1"/>
            </p:cNvSpPr>
            <p:nvPr/>
          </p:nvSpPr>
          <p:spPr bwMode="auto">
            <a:xfrm>
              <a:off x="2691" y="248"/>
              <a:ext cx="672" cy="18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17" name="Group 125"/>
            <p:cNvGrpSpPr/>
            <p:nvPr/>
          </p:nvGrpSpPr>
          <p:grpSpPr bwMode="auto">
            <a:xfrm>
              <a:off x="0" y="0"/>
              <a:ext cx="4276" cy="414"/>
              <a:chOff x="0" y="0"/>
              <a:chExt cx="4276" cy="414"/>
            </a:xfrm>
          </p:grpSpPr>
          <p:sp>
            <p:nvSpPr>
              <p:cNvPr id="132" name="Line 126"/>
              <p:cNvSpPr>
                <a:spLocks noChangeShapeType="1"/>
              </p:cNvSpPr>
              <p:nvPr/>
            </p:nvSpPr>
            <p:spPr bwMode="auto">
              <a:xfrm flipV="1">
                <a:off x="2691" y="104"/>
                <a:ext cx="672" cy="144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33" name="Group 127"/>
              <p:cNvGrpSpPr/>
              <p:nvPr/>
            </p:nvGrpSpPr>
            <p:grpSpPr bwMode="auto">
              <a:xfrm>
                <a:off x="3363" y="0"/>
                <a:ext cx="913" cy="267"/>
                <a:chOff x="0" y="0"/>
                <a:chExt cx="913" cy="267"/>
              </a:xfrm>
            </p:grpSpPr>
            <p:sp>
              <p:nvSpPr>
                <p:cNvPr id="144" name="Line 128"/>
                <p:cNvSpPr>
                  <a:spLocks noChangeShapeType="1"/>
                </p:cNvSpPr>
                <p:nvPr/>
              </p:nvSpPr>
              <p:spPr bwMode="auto">
                <a:xfrm>
                  <a:off x="0" y="8"/>
                  <a:ext cx="912" cy="0"/>
                </a:xfrm>
                <a:prstGeom prst="line">
                  <a:avLst/>
                </a:prstGeom>
                <a:noFill/>
                <a:ln w="38100" cap="sq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5" name="Line 129"/>
                <p:cNvSpPr>
                  <a:spLocks noChangeShapeType="1"/>
                </p:cNvSpPr>
                <p:nvPr/>
              </p:nvSpPr>
              <p:spPr bwMode="auto">
                <a:xfrm>
                  <a:off x="0" y="257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6" name="Freeform 130"/>
                <p:cNvSpPr/>
                <p:nvPr/>
              </p:nvSpPr>
              <p:spPr bwMode="auto">
                <a:xfrm>
                  <a:off x="0" y="0"/>
                  <a:ext cx="1" cy="267"/>
                </a:xfrm>
                <a:custGeom>
                  <a:avLst/>
                  <a:gdLst>
                    <a:gd name="T0" fmla="*/ 0 w 1"/>
                    <a:gd name="T1" fmla="*/ 0 h 267"/>
                    <a:gd name="T2" fmla="*/ 0 w 1"/>
                    <a:gd name="T3" fmla="*/ 267 h 267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" h="267">
                      <a:moveTo>
                        <a:pt x="0" y="0"/>
                      </a:moveTo>
                      <a:lnTo>
                        <a:pt x="0" y="267"/>
                      </a:lnTo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7" name="Freeform 131"/>
                <p:cNvSpPr/>
                <p:nvPr/>
              </p:nvSpPr>
              <p:spPr bwMode="auto">
                <a:xfrm>
                  <a:off x="912" y="0"/>
                  <a:ext cx="1" cy="267"/>
                </a:xfrm>
                <a:custGeom>
                  <a:avLst/>
                  <a:gdLst>
                    <a:gd name="T0" fmla="*/ 0 w 1"/>
                    <a:gd name="T1" fmla="*/ 0 h 267"/>
                    <a:gd name="T2" fmla="*/ 0 w 1"/>
                    <a:gd name="T3" fmla="*/ 267 h 267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" h="267">
                      <a:moveTo>
                        <a:pt x="0" y="0"/>
                      </a:moveTo>
                      <a:lnTo>
                        <a:pt x="0" y="267"/>
                      </a:lnTo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4" name="Group 132"/>
              <p:cNvGrpSpPr/>
              <p:nvPr/>
            </p:nvGrpSpPr>
            <p:grpSpPr bwMode="auto">
              <a:xfrm>
                <a:off x="0" y="144"/>
                <a:ext cx="2691" cy="270"/>
                <a:chOff x="0" y="0"/>
                <a:chExt cx="2691" cy="270"/>
              </a:xfrm>
            </p:grpSpPr>
            <p:sp>
              <p:nvSpPr>
                <p:cNvPr id="135" name="Line 133"/>
                <p:cNvSpPr>
                  <a:spLocks noChangeShapeType="1"/>
                </p:cNvSpPr>
                <p:nvPr/>
              </p:nvSpPr>
              <p:spPr bwMode="auto">
                <a:xfrm>
                  <a:off x="1347" y="8"/>
                  <a:ext cx="1344" cy="0"/>
                </a:xfrm>
                <a:prstGeom prst="line">
                  <a:avLst/>
                </a:prstGeom>
                <a:noFill/>
                <a:ln w="38100" cap="sq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6" name="Line 134"/>
                <p:cNvSpPr>
                  <a:spLocks noChangeShapeType="1"/>
                </p:cNvSpPr>
                <p:nvPr/>
              </p:nvSpPr>
              <p:spPr bwMode="auto">
                <a:xfrm>
                  <a:off x="1347" y="257"/>
                  <a:ext cx="1344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7" name="Line 135"/>
                <p:cNvSpPr>
                  <a:spLocks noChangeShapeType="1"/>
                </p:cNvSpPr>
                <p:nvPr/>
              </p:nvSpPr>
              <p:spPr bwMode="auto">
                <a:xfrm>
                  <a:off x="3" y="8"/>
                  <a:ext cx="1344" cy="0"/>
                </a:xfrm>
                <a:prstGeom prst="line">
                  <a:avLst/>
                </a:prstGeom>
                <a:noFill/>
                <a:ln w="38100" cap="sq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8" name="Line 136"/>
                <p:cNvSpPr>
                  <a:spLocks noChangeShapeType="1"/>
                </p:cNvSpPr>
                <p:nvPr/>
              </p:nvSpPr>
              <p:spPr bwMode="auto">
                <a:xfrm>
                  <a:off x="3" y="257"/>
                  <a:ext cx="1344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9" name="Freeform 137"/>
                <p:cNvSpPr/>
                <p:nvPr/>
              </p:nvSpPr>
              <p:spPr bwMode="auto">
                <a:xfrm>
                  <a:off x="0" y="0"/>
                  <a:ext cx="3" cy="270"/>
                </a:xfrm>
                <a:custGeom>
                  <a:avLst/>
                  <a:gdLst>
                    <a:gd name="T0" fmla="*/ 0 w 3"/>
                    <a:gd name="T1" fmla="*/ 0 h 270"/>
                    <a:gd name="T2" fmla="*/ 3 w 3"/>
                    <a:gd name="T3" fmla="*/ 270 h 27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" h="270">
                      <a:moveTo>
                        <a:pt x="0" y="0"/>
                      </a:moveTo>
                      <a:lnTo>
                        <a:pt x="3" y="270"/>
                      </a:lnTo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0" name="Line 138"/>
                <p:cNvSpPr>
                  <a:spLocks noChangeShapeType="1"/>
                </p:cNvSpPr>
                <p:nvPr/>
              </p:nvSpPr>
              <p:spPr bwMode="auto">
                <a:xfrm>
                  <a:off x="483" y="21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1" name="Line 139"/>
                <p:cNvSpPr>
                  <a:spLocks noChangeShapeType="1"/>
                </p:cNvSpPr>
                <p:nvPr/>
              </p:nvSpPr>
              <p:spPr bwMode="auto">
                <a:xfrm>
                  <a:off x="1347" y="21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140"/>
                <p:cNvSpPr/>
                <p:nvPr/>
              </p:nvSpPr>
              <p:spPr bwMode="auto">
                <a:xfrm>
                  <a:off x="1824" y="6"/>
                  <a:ext cx="3" cy="261"/>
                </a:xfrm>
                <a:custGeom>
                  <a:avLst/>
                  <a:gdLst>
                    <a:gd name="T0" fmla="*/ 3 w 3"/>
                    <a:gd name="T1" fmla="*/ 0 h 261"/>
                    <a:gd name="T2" fmla="*/ 0 w 3"/>
                    <a:gd name="T3" fmla="*/ 261 h 26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" h="261">
                      <a:moveTo>
                        <a:pt x="3" y="0"/>
                      </a:moveTo>
                      <a:lnTo>
                        <a:pt x="0" y="261"/>
                      </a:lnTo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141"/>
                <p:cNvSpPr/>
                <p:nvPr/>
              </p:nvSpPr>
              <p:spPr bwMode="auto">
                <a:xfrm>
                  <a:off x="2688" y="3"/>
                  <a:ext cx="3" cy="261"/>
                </a:xfrm>
                <a:custGeom>
                  <a:avLst/>
                  <a:gdLst>
                    <a:gd name="T0" fmla="*/ 0 w 3"/>
                    <a:gd name="T1" fmla="*/ 0 h 261"/>
                    <a:gd name="T2" fmla="*/ 3 w 3"/>
                    <a:gd name="T3" fmla="*/ 261 h 261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" h="261">
                      <a:moveTo>
                        <a:pt x="0" y="0"/>
                      </a:moveTo>
                      <a:lnTo>
                        <a:pt x="3" y="261"/>
                      </a:lnTo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8" name="Group 142"/>
            <p:cNvGrpSpPr/>
            <p:nvPr/>
          </p:nvGrpSpPr>
          <p:grpSpPr bwMode="auto">
            <a:xfrm>
              <a:off x="3360" y="972"/>
              <a:ext cx="916" cy="273"/>
              <a:chOff x="0" y="0"/>
              <a:chExt cx="916" cy="273"/>
            </a:xfrm>
          </p:grpSpPr>
          <p:sp>
            <p:nvSpPr>
              <p:cNvPr id="126" name="Rectangle 143"/>
              <p:cNvSpPr>
                <a:spLocks noChangeArrowheads="1"/>
              </p:cNvSpPr>
              <p:nvPr/>
            </p:nvSpPr>
            <p:spPr bwMode="auto">
              <a:xfrm>
                <a:off x="3" y="13"/>
                <a:ext cx="912" cy="24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r>
                  <a:rPr lang="zh-CN" altLang="zh-CN" sz="2000" b="1">
                    <a:solidFill>
                      <a:schemeClr val="bg2"/>
                    </a:solidFill>
                  </a:rPr>
                  <a:t>    </a:t>
                </a:r>
                <a:r>
                  <a:rPr lang="zh-CN" sz="2000" b="1">
                    <a:solidFill>
                      <a:schemeClr val="bg2"/>
                    </a:solidFill>
                  </a:rPr>
                  <a:t>字块</a:t>
                </a:r>
                <a:r>
                  <a:rPr lang="zh-CN" altLang="zh-CN" sz="2000" b="1">
                    <a:solidFill>
                      <a:schemeClr val="bg2"/>
                    </a:solidFill>
                  </a:rPr>
                  <a:t>2</a:t>
                </a:r>
                <a:r>
                  <a:rPr lang="zh-CN" altLang="zh-CN" sz="2000" b="1" i="1" baseline="30000">
                    <a:solidFill>
                      <a:schemeClr val="bg2"/>
                    </a:solidFill>
                  </a:rPr>
                  <a:t>c</a:t>
                </a:r>
                <a:r>
                  <a:rPr lang="zh-CN" altLang="zh-CN" sz="2000" b="1" baseline="30000">
                    <a:solidFill>
                      <a:schemeClr val="bg2"/>
                    </a:solidFill>
                  </a:rPr>
                  <a:t>-</a:t>
                </a:r>
                <a:r>
                  <a:rPr lang="zh-CN" altLang="zh-CN" sz="2000" b="1" i="1" baseline="30000">
                    <a:solidFill>
                      <a:schemeClr val="bg2"/>
                    </a:solidFill>
                  </a:rPr>
                  <a:t>r</a:t>
                </a:r>
                <a:endParaRPr lang="zh-CN" altLang="zh-CN" sz="2000" b="1" i="1" baseline="30000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127" name="Group 144"/>
              <p:cNvGrpSpPr/>
              <p:nvPr/>
            </p:nvGrpSpPr>
            <p:grpSpPr bwMode="auto">
              <a:xfrm>
                <a:off x="0" y="0"/>
                <a:ext cx="916" cy="273"/>
                <a:chOff x="0" y="0"/>
                <a:chExt cx="916" cy="273"/>
              </a:xfrm>
            </p:grpSpPr>
            <p:sp>
              <p:nvSpPr>
                <p:cNvPr id="128" name="Line 145"/>
                <p:cNvSpPr>
                  <a:spLocks noChangeShapeType="1"/>
                </p:cNvSpPr>
                <p:nvPr/>
              </p:nvSpPr>
              <p:spPr bwMode="auto">
                <a:xfrm>
                  <a:off x="3" y="13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9" name="Line 146"/>
                <p:cNvSpPr>
                  <a:spLocks noChangeShapeType="1"/>
                </p:cNvSpPr>
                <p:nvPr/>
              </p:nvSpPr>
              <p:spPr bwMode="auto">
                <a:xfrm>
                  <a:off x="3" y="26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0" name="Freeform 147"/>
                <p:cNvSpPr/>
                <p:nvPr/>
              </p:nvSpPr>
              <p:spPr bwMode="auto">
                <a:xfrm>
                  <a:off x="915" y="3"/>
                  <a:ext cx="1" cy="270"/>
                </a:xfrm>
                <a:custGeom>
                  <a:avLst/>
                  <a:gdLst>
                    <a:gd name="T0" fmla="*/ 0 w 1"/>
                    <a:gd name="T1" fmla="*/ 0 h 270"/>
                    <a:gd name="T2" fmla="*/ 0 w 1"/>
                    <a:gd name="T3" fmla="*/ 270 h 27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" h="270">
                      <a:moveTo>
                        <a:pt x="0" y="0"/>
                      </a:moveTo>
                      <a:lnTo>
                        <a:pt x="0" y="270"/>
                      </a:lnTo>
                    </a:path>
                  </a:pathLst>
                </a:custGeom>
                <a:solidFill>
                  <a:schemeClr val="folHlink"/>
                </a:solidFill>
                <a:ln w="38100" cmpd="sng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1" name="Freeform 148"/>
                <p:cNvSpPr/>
                <p:nvPr/>
              </p:nvSpPr>
              <p:spPr bwMode="auto">
                <a:xfrm>
                  <a:off x="0" y="0"/>
                  <a:ext cx="3" cy="273"/>
                </a:xfrm>
                <a:custGeom>
                  <a:avLst/>
                  <a:gdLst>
                    <a:gd name="T0" fmla="*/ 3 w 3"/>
                    <a:gd name="T1" fmla="*/ 0 h 273"/>
                    <a:gd name="T2" fmla="*/ 0 w 3"/>
                    <a:gd name="T3" fmla="*/ 273 h 273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" h="273">
                      <a:moveTo>
                        <a:pt x="3" y="0"/>
                      </a:moveTo>
                      <a:lnTo>
                        <a:pt x="0" y="273"/>
                      </a:lnTo>
                    </a:path>
                  </a:pathLst>
                </a:custGeom>
                <a:solidFill>
                  <a:schemeClr val="folHlink"/>
                </a:solidFill>
                <a:ln w="38100" cmpd="sng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9" name="Group 149"/>
            <p:cNvGrpSpPr/>
            <p:nvPr/>
          </p:nvGrpSpPr>
          <p:grpSpPr bwMode="auto">
            <a:xfrm>
              <a:off x="3363" y="1965"/>
              <a:ext cx="913" cy="276"/>
              <a:chOff x="0" y="0"/>
              <a:chExt cx="913" cy="276"/>
            </a:xfrm>
          </p:grpSpPr>
          <p:sp>
            <p:nvSpPr>
              <p:cNvPr id="120" name="Rectangle 150"/>
              <p:cNvSpPr>
                <a:spLocks noChangeArrowheads="1"/>
              </p:cNvSpPr>
              <p:nvPr/>
            </p:nvSpPr>
            <p:spPr bwMode="auto">
              <a:xfrm>
                <a:off x="0" y="16"/>
                <a:ext cx="912" cy="24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r>
                  <a:rPr lang="zh-CN" altLang="zh-CN" sz="2000" b="1">
                    <a:solidFill>
                      <a:schemeClr val="bg2"/>
                    </a:solidFill>
                  </a:rPr>
                  <a:t>  </a:t>
                </a:r>
                <a:r>
                  <a:rPr lang="zh-CN" sz="2000" b="1">
                    <a:solidFill>
                      <a:schemeClr val="bg2"/>
                    </a:solidFill>
                  </a:rPr>
                  <a:t>字块</a:t>
                </a:r>
                <a:r>
                  <a:rPr lang="zh-CN" altLang="zh-CN" sz="2000" b="1">
                    <a:solidFill>
                      <a:schemeClr val="bg2"/>
                    </a:solidFill>
                  </a:rPr>
                  <a:t>2</a:t>
                </a:r>
                <a:r>
                  <a:rPr lang="zh-CN" altLang="zh-CN" sz="2000" b="1" i="1" baseline="30000">
                    <a:solidFill>
                      <a:schemeClr val="bg2"/>
                    </a:solidFill>
                  </a:rPr>
                  <a:t>c</a:t>
                </a:r>
                <a:r>
                  <a:rPr lang="zh-CN" altLang="zh-CN" sz="2000" b="1" baseline="30000">
                    <a:solidFill>
                      <a:schemeClr val="bg2"/>
                    </a:solidFill>
                  </a:rPr>
                  <a:t>-</a:t>
                </a:r>
                <a:r>
                  <a:rPr lang="zh-CN" altLang="zh-CN" sz="2000" b="1" i="1" baseline="30000">
                    <a:solidFill>
                      <a:schemeClr val="bg2"/>
                    </a:solidFill>
                  </a:rPr>
                  <a:t>r</a:t>
                </a:r>
                <a:r>
                  <a:rPr lang="zh-CN" altLang="zh-CN" sz="2000" b="1" baseline="30000">
                    <a:solidFill>
                      <a:schemeClr val="bg2"/>
                    </a:solidFill>
                  </a:rPr>
                  <a:t>+1</a:t>
                </a:r>
                <a:endParaRPr lang="zh-CN" altLang="zh-CN" sz="2000" b="1" baseline="30000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121" name="Group 151"/>
              <p:cNvGrpSpPr/>
              <p:nvPr/>
            </p:nvGrpSpPr>
            <p:grpSpPr bwMode="auto">
              <a:xfrm>
                <a:off x="0" y="0"/>
                <a:ext cx="913" cy="276"/>
                <a:chOff x="0" y="0"/>
                <a:chExt cx="913" cy="276"/>
              </a:xfrm>
            </p:grpSpPr>
            <p:sp>
              <p:nvSpPr>
                <p:cNvPr id="122" name="Line 152"/>
                <p:cNvSpPr>
                  <a:spLocks noChangeShapeType="1"/>
                </p:cNvSpPr>
                <p:nvPr/>
              </p:nvSpPr>
              <p:spPr bwMode="auto">
                <a:xfrm>
                  <a:off x="0" y="1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" name="Line 153"/>
                <p:cNvSpPr>
                  <a:spLocks noChangeShapeType="1"/>
                </p:cNvSpPr>
                <p:nvPr/>
              </p:nvSpPr>
              <p:spPr bwMode="auto">
                <a:xfrm>
                  <a:off x="0" y="265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4" name="Freeform 154"/>
                <p:cNvSpPr/>
                <p:nvPr/>
              </p:nvSpPr>
              <p:spPr bwMode="auto">
                <a:xfrm>
                  <a:off x="0" y="0"/>
                  <a:ext cx="1" cy="276"/>
                </a:xfrm>
                <a:custGeom>
                  <a:avLst/>
                  <a:gdLst>
                    <a:gd name="T0" fmla="*/ 0 w 1"/>
                    <a:gd name="T1" fmla="*/ 0 h 276"/>
                    <a:gd name="T2" fmla="*/ 0 w 1"/>
                    <a:gd name="T3" fmla="*/ 276 h 276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" h="276">
                      <a:moveTo>
                        <a:pt x="0" y="0"/>
                      </a:moveTo>
                      <a:lnTo>
                        <a:pt x="0" y="276"/>
                      </a:lnTo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5" name="Freeform 155"/>
                <p:cNvSpPr/>
                <p:nvPr/>
              </p:nvSpPr>
              <p:spPr bwMode="auto">
                <a:xfrm>
                  <a:off x="912" y="3"/>
                  <a:ext cx="1" cy="273"/>
                </a:xfrm>
                <a:custGeom>
                  <a:avLst/>
                  <a:gdLst>
                    <a:gd name="T0" fmla="*/ 0 w 1"/>
                    <a:gd name="T1" fmla="*/ 0 h 273"/>
                    <a:gd name="T2" fmla="*/ 0 w 1"/>
                    <a:gd name="T3" fmla="*/ 273 h 273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" h="273">
                      <a:moveTo>
                        <a:pt x="0" y="0"/>
                      </a:moveTo>
                      <a:lnTo>
                        <a:pt x="0" y="273"/>
                      </a:lnTo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utoUpdateAnimBg="0"/>
      <p:bldP spid="102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0" y="72516"/>
            <a:ext cx="2887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3.6 cache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642918"/>
            <a:ext cx="1927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</a:rPr>
              <a:t>6.</a:t>
            </a:r>
            <a:r>
              <a:rPr lang="zh-CN" altLang="en-US" sz="2800" b="1" dirty="0" smtClean="0">
                <a:solidFill>
                  <a:srgbClr val="151B93"/>
                </a:solidFill>
              </a:rPr>
              <a:t>替换策略</a:t>
            </a:r>
            <a:endParaRPr lang="zh-CN" altLang="en-US" sz="2800" b="1" dirty="0" smtClean="0">
              <a:solidFill>
                <a:srgbClr val="151B93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282" y="1142984"/>
            <a:ext cx="8715436" cy="571501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LFU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（最不经常使用 ）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：被访问的行计数器增加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，换值小的行，不能反映近期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的访问情况，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LRU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（近期最少使用） 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：被访问的行计数器置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，其他的计数器增加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，换值大的行，符合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的工作原理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随机替换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随机替换策略实际上是不要什么算法，从特定的行位置中随机地选取一行换出即可。这种策略在硬件上容易实现，且速度也比前两种策略快。缺点是随意换出的数据很可能马上又要使用，从而降低命中率和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工作效率。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472" y="642918"/>
            <a:ext cx="3007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51B93"/>
                </a:solidFill>
              </a:rPr>
              <a:t>6.Cache</a:t>
            </a:r>
            <a:r>
              <a:rPr lang="zh-CN" altLang="en-US" sz="2800" b="1" dirty="0" smtClean="0">
                <a:solidFill>
                  <a:srgbClr val="151B93"/>
                </a:solidFill>
              </a:rPr>
              <a:t>回写策略</a:t>
            </a:r>
            <a:endParaRPr lang="zh-CN" altLang="en-US" sz="2800" b="1" dirty="0" smtClean="0">
              <a:solidFill>
                <a:srgbClr val="151B93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0" y="72516"/>
            <a:ext cx="2887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3.6 cache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存储器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034" y="1071546"/>
            <a:ext cx="8215370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zh-CN" altLang="en-US" sz="2800" dirty="0" smtClean="0"/>
              <a:t>       </a:t>
            </a:r>
            <a:r>
              <a:rPr lang="zh-CN" altLang="en-US" sz="2600" dirty="0" smtClean="0"/>
              <a:t>由于</a:t>
            </a:r>
            <a:r>
              <a:rPr lang="en-US" altLang="zh-CN" sz="2600" dirty="0" smtClean="0"/>
              <a:t>C</a:t>
            </a:r>
            <a:r>
              <a:rPr lang="en-US" sz="2600" dirty="0" smtClean="0"/>
              <a:t>ache</a:t>
            </a:r>
            <a:r>
              <a:rPr lang="zh-CN" altLang="en-US" sz="2600" dirty="0" smtClean="0"/>
              <a:t>的内容只是主存部分内容的拷贝，它应当与主存内容保持一致。而</a:t>
            </a:r>
            <a:r>
              <a:rPr lang="en-US" sz="2600" dirty="0" smtClean="0"/>
              <a:t>CPU</a:t>
            </a:r>
            <a:r>
              <a:rPr lang="zh-CN" altLang="en-US" sz="2600" dirty="0" smtClean="0"/>
              <a:t>对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的写入仅更改了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的内容。如何与主存内容保持一致，可选用如下三种写操作策略： </a:t>
            </a:r>
            <a:endParaRPr lang="zh-CN" altLang="en-US" sz="2600" dirty="0" smtClean="0"/>
          </a:p>
        </p:txBody>
      </p:sp>
      <p:sp>
        <p:nvSpPr>
          <p:cNvPr id="5" name="矩形 4"/>
          <p:cNvSpPr/>
          <p:nvPr/>
        </p:nvSpPr>
        <p:spPr>
          <a:xfrm>
            <a:off x="694560" y="3048740"/>
            <a:ext cx="8286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写回法</a:t>
            </a:r>
            <a:r>
              <a:rPr lang="zh-CN" altLang="en-US" sz="2800" dirty="0" smtClean="0"/>
              <a:t>：换出时，对行的修改位进行判断，决定是写回还是舍掉。 </a:t>
            </a:r>
            <a:endParaRPr lang="en-US" altLang="zh-CN" sz="2800" dirty="0" smtClean="0"/>
          </a:p>
        </p:txBody>
      </p:sp>
      <p:sp>
        <p:nvSpPr>
          <p:cNvPr id="6" name="矩形 5"/>
          <p:cNvSpPr/>
          <p:nvPr/>
        </p:nvSpPr>
        <p:spPr>
          <a:xfrm>
            <a:off x="714348" y="4463198"/>
            <a:ext cx="8072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全写法</a:t>
            </a:r>
            <a:r>
              <a:rPr lang="zh-CN" altLang="en-US" sz="2400" dirty="0" smtClean="0"/>
              <a:t>：写命中时，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与内存一起写 </a:t>
            </a:r>
            <a:endParaRPr lang="en-US" altLang="zh-CN" sz="2400" dirty="0" smtClean="0"/>
          </a:p>
        </p:txBody>
      </p:sp>
      <p:sp>
        <p:nvSpPr>
          <p:cNvPr id="7" name="矩形 6"/>
          <p:cNvSpPr/>
          <p:nvPr/>
        </p:nvSpPr>
        <p:spPr>
          <a:xfrm>
            <a:off x="713246" y="5131253"/>
            <a:ext cx="8171410" cy="1128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写一次法</a:t>
            </a:r>
            <a:r>
              <a:rPr lang="zh-CN" altLang="en-US" sz="2400" dirty="0" smtClean="0"/>
              <a:t>：与写回法一致，但是第一次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命中时采用全写法。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7752" y="71414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3.1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存储器分类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4748" y="582476"/>
            <a:ext cx="3797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3.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主存储器技术指标</a:t>
            </a:r>
            <a:endParaRPr lang="zh-CN" altLang="en-US" sz="3200" b="1" dirty="0" smtClean="0">
              <a:solidFill>
                <a:srgbClr val="151B93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4282" y="1310032"/>
            <a:ext cx="87868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字存储单元（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Word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）：</a:t>
            </a:r>
            <a:r>
              <a:rPr lang="zh-CN" altLang="en-US" sz="2400" b="1" dirty="0" smtClean="0"/>
              <a:t>存放一个机器字长的存储单元；</a:t>
            </a:r>
            <a:endParaRPr lang="zh-CN" altLang="en-US" sz="2400" b="1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字节存储单元（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Byte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）：</a:t>
            </a:r>
            <a:r>
              <a:rPr lang="zh-CN" altLang="en-US" sz="2400" b="1" dirty="0" smtClean="0"/>
              <a:t>存放一个字节的单元；</a:t>
            </a:r>
            <a:endParaRPr lang="zh-CN" altLang="en-US" sz="2400" b="1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存储容量：</a:t>
            </a:r>
            <a:r>
              <a:rPr lang="zh-CN" altLang="en-US" sz="2400" b="1" dirty="0" smtClean="0"/>
              <a:t>存储器中可以容纳存储单元总数；</a:t>
            </a:r>
            <a:endParaRPr lang="zh-CN" altLang="en-US" sz="2400" b="1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存取时间：</a:t>
            </a:r>
            <a:r>
              <a:rPr lang="zh-CN" altLang="en-US" sz="2400" b="1" dirty="0" smtClean="0"/>
              <a:t>又称存储器访问时间，一次读操作命令发出到该操作完成，将数据读出到数据总线上所经历的时间；</a:t>
            </a:r>
            <a:endParaRPr lang="zh-CN" altLang="en-US" sz="2400" b="1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存储周期：</a:t>
            </a:r>
            <a:r>
              <a:rPr lang="zh-CN" altLang="en-US" sz="2400" b="1" dirty="0" smtClean="0"/>
              <a:t>指连续启动两次读操作所需间隔的最小时间；</a:t>
            </a:r>
            <a:endParaRPr lang="zh-CN" altLang="en-US" sz="2400" b="1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存储器带宽：</a:t>
            </a:r>
            <a:r>
              <a:rPr lang="zh-CN" altLang="en-US" sz="2400" b="1" dirty="0" smtClean="0"/>
              <a:t>单位时间里存储器所存取的信息量，通常以位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秒（</a:t>
            </a:r>
            <a:r>
              <a:rPr lang="en-US" altLang="zh-CN" sz="2400" b="1" dirty="0" smtClean="0"/>
              <a:t>b/s</a:t>
            </a:r>
            <a:r>
              <a:rPr lang="zh-CN" altLang="en-US" sz="2400" b="1" dirty="0" smtClean="0"/>
              <a:t>）或字节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秒（</a:t>
            </a:r>
            <a:r>
              <a:rPr lang="en-US" altLang="zh-CN" sz="2400" b="1" dirty="0" smtClean="0"/>
              <a:t>B/s</a:t>
            </a:r>
            <a:r>
              <a:rPr lang="zh-CN" altLang="en-US" sz="2400" b="1" dirty="0" smtClean="0"/>
              <a:t>）做度量单位。</a:t>
            </a:r>
            <a:endParaRPr lang="zh-CN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14300" y="692150"/>
            <a:ext cx="8845550" cy="4343400"/>
            <a:chOff x="0" y="0"/>
            <a:chExt cx="5572" cy="2736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2652" cy="3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151B93"/>
                  </a:solidFill>
                  <a:latin typeface="Calibri" panose="020F0502020204030204" pitchFamily="34" charset="0"/>
                </a:rPr>
                <a:t>1.</a:t>
              </a:r>
              <a:r>
                <a:rPr lang="zh-CN" altLang="zh-CN" sz="3200" b="1" dirty="0" smtClean="0">
                  <a:solidFill>
                    <a:srgbClr val="151B93"/>
                  </a:solidFill>
                  <a:latin typeface="Calibri" panose="020F0502020204030204" pitchFamily="34" charset="0"/>
                </a:rPr>
                <a:t>半导体存储芯片简介</a:t>
              </a:r>
              <a:endParaRPr lang="zh-CN" altLang="zh-CN" sz="3200" b="1" dirty="0" smtClean="0">
                <a:solidFill>
                  <a:srgbClr val="151B93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290" y="437"/>
              <a:ext cx="3520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3200" b="1" dirty="0">
                  <a:latin typeface="Times New Roman" panose="02020603050405020304" pitchFamily="18" charset="0"/>
                </a:rPr>
                <a:t>1.  </a:t>
              </a:r>
              <a:r>
                <a:rPr lang="zh-CN" sz="3200" b="1" dirty="0">
                  <a:latin typeface="Times New Roman" panose="02020603050405020304" pitchFamily="18" charset="0"/>
                </a:rPr>
                <a:t>半导体</a:t>
              </a:r>
              <a:r>
                <a:rPr lang="zh-CN" altLang="zh-CN" sz="3200" b="1" dirty="0" smtClean="0">
                  <a:solidFill>
                    <a:srgbClr val="151B93"/>
                  </a:solidFill>
                  <a:latin typeface="Calibri" panose="020F0502020204030204" pitchFamily="34" charset="0"/>
                </a:rPr>
                <a:t>存储芯片</a:t>
              </a:r>
              <a:r>
                <a:rPr lang="zh-CN" sz="3200" b="1" dirty="0">
                  <a:latin typeface="Times New Roman" panose="02020603050405020304" pitchFamily="18" charset="0"/>
                </a:rPr>
                <a:t>的基本结构</a:t>
              </a:r>
              <a:endParaRPr lang="zh-CN" sz="32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5" name="Group 5"/>
            <p:cNvGrpSpPr/>
            <p:nvPr/>
          </p:nvGrpSpPr>
          <p:grpSpPr bwMode="auto">
            <a:xfrm>
              <a:off x="1357" y="1060"/>
              <a:ext cx="2913" cy="1557"/>
              <a:chOff x="0" y="0"/>
              <a:chExt cx="2913" cy="1557"/>
            </a:xfrm>
          </p:grpSpPr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13" cy="1557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/>
            </p:nvSpPr>
            <p:spPr bwMode="auto">
              <a:xfrm>
                <a:off x="155" y="213"/>
                <a:ext cx="461" cy="113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767" y="212"/>
                <a:ext cx="1379" cy="113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2297" y="202"/>
                <a:ext cx="461" cy="11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auto">
              <a:xfrm>
                <a:off x="223" y="249"/>
                <a:ext cx="325" cy="105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sz="2600" b="1">
                    <a:latin typeface="Times New Roman" panose="02020603050405020304" pitchFamily="18" charset="0"/>
                  </a:rPr>
                  <a:t>译</a:t>
                </a:r>
                <a:endParaRPr lang="zh-CN" sz="2600" b="1">
                  <a:latin typeface="Times New Roman" panose="02020603050405020304" pitchFamily="18" charset="0"/>
                </a:endParaRPr>
              </a:p>
              <a:p>
                <a:r>
                  <a:rPr lang="zh-CN" sz="2600" b="1">
                    <a:latin typeface="Times New Roman" panose="02020603050405020304" pitchFamily="18" charset="0"/>
                  </a:rPr>
                  <a:t>码</a:t>
                </a:r>
                <a:endParaRPr lang="zh-CN" sz="2600" b="1">
                  <a:latin typeface="Times New Roman" panose="02020603050405020304" pitchFamily="18" charset="0"/>
                </a:endParaRPr>
              </a:p>
              <a:p>
                <a:r>
                  <a:rPr lang="zh-CN" sz="2600" b="1">
                    <a:latin typeface="Times New Roman" panose="02020603050405020304" pitchFamily="18" charset="0"/>
                  </a:rPr>
                  <a:t>驱</a:t>
                </a:r>
                <a:endParaRPr lang="zh-CN" sz="2600" b="1">
                  <a:latin typeface="Times New Roman" panose="02020603050405020304" pitchFamily="18" charset="0"/>
                </a:endParaRPr>
              </a:p>
              <a:p>
                <a:r>
                  <a:rPr lang="zh-CN" sz="2600" b="1">
                    <a:latin typeface="Times New Roman" panose="02020603050405020304" pitchFamily="18" charset="0"/>
                  </a:rPr>
                  <a:t>动</a:t>
                </a:r>
                <a:endParaRPr lang="zh-CN" sz="2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Text Box 11"/>
              <p:cNvSpPr txBox="1">
                <a:spLocks noChangeArrowheads="1"/>
              </p:cNvSpPr>
              <p:nvPr/>
            </p:nvSpPr>
            <p:spPr bwMode="auto">
              <a:xfrm>
                <a:off x="1286" y="248"/>
                <a:ext cx="341" cy="105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sz="2600" b="1">
                    <a:latin typeface="Times New Roman" panose="02020603050405020304" pitchFamily="18" charset="0"/>
                  </a:rPr>
                  <a:t>存</a:t>
                </a:r>
                <a:endParaRPr lang="zh-CN" sz="2600" b="1">
                  <a:latin typeface="Times New Roman" panose="02020603050405020304" pitchFamily="18" charset="0"/>
                </a:endParaRPr>
              </a:p>
              <a:p>
                <a:r>
                  <a:rPr lang="zh-CN" sz="2600" b="1">
                    <a:latin typeface="Times New Roman" panose="02020603050405020304" pitchFamily="18" charset="0"/>
                  </a:rPr>
                  <a:t>储</a:t>
                </a:r>
                <a:endParaRPr lang="zh-CN" sz="2600" b="1">
                  <a:latin typeface="Times New Roman" panose="02020603050405020304" pitchFamily="18" charset="0"/>
                </a:endParaRPr>
              </a:p>
              <a:p>
                <a:r>
                  <a:rPr lang="zh-CN" sz="2600" b="1">
                    <a:latin typeface="Times New Roman" panose="02020603050405020304" pitchFamily="18" charset="0"/>
                  </a:rPr>
                  <a:t>矩</a:t>
                </a:r>
                <a:endParaRPr lang="zh-CN" sz="2600" b="1">
                  <a:latin typeface="Times New Roman" panose="02020603050405020304" pitchFamily="18" charset="0"/>
                </a:endParaRPr>
              </a:p>
              <a:p>
                <a:r>
                  <a:rPr lang="zh-CN" sz="2600" b="1">
                    <a:latin typeface="Times New Roman" panose="02020603050405020304" pitchFamily="18" charset="0"/>
                  </a:rPr>
                  <a:t>阵</a:t>
                </a:r>
                <a:endParaRPr lang="zh-CN" sz="2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Text Box 12"/>
              <p:cNvSpPr txBox="1">
                <a:spLocks noChangeArrowheads="1"/>
              </p:cNvSpPr>
              <p:nvPr/>
            </p:nvSpPr>
            <p:spPr bwMode="auto">
              <a:xfrm>
                <a:off x="2365" y="237"/>
                <a:ext cx="325" cy="105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sz="2600" b="1">
                    <a:latin typeface="Times New Roman" panose="02020603050405020304" pitchFamily="18" charset="0"/>
                  </a:rPr>
                  <a:t>读</a:t>
                </a:r>
                <a:endParaRPr lang="zh-CN" sz="2600" b="1">
                  <a:latin typeface="Times New Roman" panose="02020603050405020304" pitchFamily="18" charset="0"/>
                </a:endParaRPr>
              </a:p>
              <a:p>
                <a:r>
                  <a:rPr lang="zh-CN" sz="2600" b="1">
                    <a:latin typeface="Times New Roman" panose="02020603050405020304" pitchFamily="18" charset="0"/>
                  </a:rPr>
                  <a:t>写</a:t>
                </a:r>
                <a:endParaRPr lang="zh-CN" sz="2600" b="1">
                  <a:latin typeface="Times New Roman" panose="02020603050405020304" pitchFamily="18" charset="0"/>
                </a:endParaRPr>
              </a:p>
              <a:p>
                <a:r>
                  <a:rPr lang="zh-CN" sz="2600" b="1">
                    <a:latin typeface="Times New Roman" panose="02020603050405020304" pitchFamily="18" charset="0"/>
                  </a:rPr>
                  <a:t>电</a:t>
                </a:r>
                <a:endParaRPr lang="zh-CN" sz="2600" b="1">
                  <a:latin typeface="Times New Roman" panose="02020603050405020304" pitchFamily="18" charset="0"/>
                </a:endParaRPr>
              </a:p>
              <a:p>
                <a:r>
                  <a:rPr lang="zh-CN" sz="2600" b="1">
                    <a:latin typeface="Times New Roman" panose="02020603050405020304" pitchFamily="18" charset="0"/>
                  </a:rPr>
                  <a:t>路</a:t>
                </a:r>
                <a:endParaRPr lang="zh-CN" sz="26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13"/>
            <p:cNvGrpSpPr/>
            <p:nvPr/>
          </p:nvGrpSpPr>
          <p:grpSpPr bwMode="auto">
            <a:xfrm>
              <a:off x="185" y="2286"/>
              <a:ext cx="1174" cy="308"/>
              <a:chOff x="0" y="0"/>
              <a:chExt cx="1174" cy="308"/>
            </a:xfrm>
          </p:grpSpPr>
          <p:sp>
            <p:nvSpPr>
              <p:cNvPr id="26" name="Text Box 1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743" cy="3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sz="2600" b="1">
                    <a:latin typeface="Times New Roman" panose="02020603050405020304" pitchFamily="18" charset="0"/>
                  </a:rPr>
                  <a:t>片选线</a:t>
                </a:r>
                <a:endParaRPr lang="zh-CN" sz="2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Line 15"/>
              <p:cNvSpPr>
                <a:spLocks noChangeShapeType="1"/>
              </p:cNvSpPr>
              <p:nvPr/>
            </p:nvSpPr>
            <p:spPr bwMode="auto">
              <a:xfrm>
                <a:off x="694" y="16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" name="Group 16"/>
            <p:cNvGrpSpPr/>
            <p:nvPr/>
          </p:nvGrpSpPr>
          <p:grpSpPr bwMode="auto">
            <a:xfrm>
              <a:off x="4269" y="2428"/>
              <a:ext cx="1303" cy="308"/>
              <a:chOff x="0" y="0"/>
              <a:chExt cx="1303" cy="308"/>
            </a:xfrm>
          </p:grpSpPr>
          <p:sp>
            <p:nvSpPr>
              <p:cNvPr id="24" name="Text Box 17"/>
              <p:cNvSpPr txBox="1">
                <a:spLocks noChangeArrowheads="1"/>
              </p:cNvSpPr>
              <p:nvPr/>
            </p:nvSpPr>
            <p:spPr bwMode="auto">
              <a:xfrm>
                <a:off x="84" y="0"/>
                <a:ext cx="1219" cy="3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sz="2600" b="1">
                    <a:latin typeface="Times New Roman" panose="02020603050405020304" pitchFamily="18" charset="0"/>
                  </a:rPr>
                  <a:t>读</a:t>
                </a:r>
                <a:r>
                  <a:rPr lang="zh-CN" altLang="zh-CN" sz="2600" b="1">
                    <a:latin typeface="Times New Roman" panose="02020603050405020304" pitchFamily="18" charset="0"/>
                  </a:rPr>
                  <a:t>/</a:t>
                </a:r>
                <a:r>
                  <a:rPr lang="zh-CN" sz="2600" b="1">
                    <a:latin typeface="Times New Roman" panose="02020603050405020304" pitchFamily="18" charset="0"/>
                  </a:rPr>
                  <a:t>写控制线</a:t>
                </a:r>
                <a:endParaRPr lang="zh-CN" sz="2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 rot="10800000">
                <a:off x="0" y="20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" name="Group 19"/>
            <p:cNvGrpSpPr/>
            <p:nvPr/>
          </p:nvGrpSpPr>
          <p:grpSpPr bwMode="auto">
            <a:xfrm>
              <a:off x="362" y="1233"/>
              <a:ext cx="1006" cy="975"/>
              <a:chOff x="0" y="0"/>
              <a:chExt cx="1006" cy="975"/>
            </a:xfrm>
          </p:grpSpPr>
          <p:sp>
            <p:nvSpPr>
              <p:cNvPr id="17" name="Freeform 20"/>
              <p:cNvSpPr/>
              <p:nvPr/>
            </p:nvSpPr>
            <p:spPr bwMode="auto">
              <a:xfrm>
                <a:off x="356" y="0"/>
                <a:ext cx="133" cy="954"/>
              </a:xfrm>
              <a:custGeom>
                <a:avLst/>
                <a:gdLst>
                  <a:gd name="T0" fmla="*/ 632 w 61"/>
                  <a:gd name="T1" fmla="*/ 0 h 930"/>
                  <a:gd name="T2" fmla="*/ 508 w 61"/>
                  <a:gd name="T3" fmla="*/ 9 h 930"/>
                  <a:gd name="T4" fmla="*/ 423 w 61"/>
                  <a:gd name="T5" fmla="*/ 28 h 930"/>
                  <a:gd name="T6" fmla="*/ 342 w 61"/>
                  <a:gd name="T7" fmla="*/ 52 h 930"/>
                  <a:gd name="T8" fmla="*/ 299 w 61"/>
                  <a:gd name="T9" fmla="*/ 84 h 930"/>
                  <a:gd name="T10" fmla="*/ 299 w 61"/>
                  <a:gd name="T11" fmla="*/ 419 h 930"/>
                  <a:gd name="T12" fmla="*/ 299 w 61"/>
                  <a:gd name="T13" fmla="*/ 450 h 930"/>
                  <a:gd name="T14" fmla="*/ 218 w 61"/>
                  <a:gd name="T15" fmla="*/ 476 h 930"/>
                  <a:gd name="T16" fmla="*/ 124 w 61"/>
                  <a:gd name="T17" fmla="*/ 493 h 930"/>
                  <a:gd name="T18" fmla="*/ 0 w 61"/>
                  <a:gd name="T19" fmla="*/ 502 h 930"/>
                  <a:gd name="T20" fmla="*/ 124 w 61"/>
                  <a:gd name="T21" fmla="*/ 507 h 930"/>
                  <a:gd name="T22" fmla="*/ 218 w 61"/>
                  <a:gd name="T23" fmla="*/ 525 h 930"/>
                  <a:gd name="T24" fmla="*/ 299 w 61"/>
                  <a:gd name="T25" fmla="*/ 550 h 930"/>
                  <a:gd name="T26" fmla="*/ 299 w 61"/>
                  <a:gd name="T27" fmla="*/ 586 h 930"/>
                  <a:gd name="T28" fmla="*/ 299 w 61"/>
                  <a:gd name="T29" fmla="*/ 921 h 930"/>
                  <a:gd name="T30" fmla="*/ 342 w 61"/>
                  <a:gd name="T31" fmla="*/ 951 h 930"/>
                  <a:gd name="T32" fmla="*/ 423 w 61"/>
                  <a:gd name="T33" fmla="*/ 978 h 930"/>
                  <a:gd name="T34" fmla="*/ 508 w 61"/>
                  <a:gd name="T35" fmla="*/ 995 h 930"/>
                  <a:gd name="T36" fmla="*/ 632 w 61"/>
                  <a:gd name="T37" fmla="*/ 1004 h 9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1" h="930">
                    <a:moveTo>
                      <a:pt x="61" y="0"/>
                    </a:moveTo>
                    <a:lnTo>
                      <a:pt x="49" y="9"/>
                    </a:lnTo>
                    <a:lnTo>
                      <a:pt x="41" y="25"/>
                    </a:lnTo>
                    <a:lnTo>
                      <a:pt x="33" y="49"/>
                    </a:lnTo>
                    <a:lnTo>
                      <a:pt x="29" y="78"/>
                    </a:lnTo>
                    <a:lnTo>
                      <a:pt x="29" y="388"/>
                    </a:lnTo>
                    <a:lnTo>
                      <a:pt x="29" y="417"/>
                    </a:lnTo>
                    <a:lnTo>
                      <a:pt x="21" y="441"/>
                    </a:lnTo>
                    <a:lnTo>
                      <a:pt x="12" y="457"/>
                    </a:lnTo>
                    <a:lnTo>
                      <a:pt x="0" y="465"/>
                    </a:lnTo>
                    <a:lnTo>
                      <a:pt x="12" y="470"/>
                    </a:lnTo>
                    <a:lnTo>
                      <a:pt x="21" y="486"/>
                    </a:lnTo>
                    <a:lnTo>
                      <a:pt x="29" y="510"/>
                    </a:lnTo>
                    <a:lnTo>
                      <a:pt x="29" y="543"/>
                    </a:lnTo>
                    <a:lnTo>
                      <a:pt x="29" y="853"/>
                    </a:lnTo>
                    <a:lnTo>
                      <a:pt x="33" y="881"/>
                    </a:lnTo>
                    <a:lnTo>
                      <a:pt x="41" y="906"/>
                    </a:lnTo>
                    <a:lnTo>
                      <a:pt x="49" y="922"/>
                    </a:lnTo>
                    <a:lnTo>
                      <a:pt x="61" y="930"/>
                    </a:lnTo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Text Box 21"/>
              <p:cNvSpPr txBox="1">
                <a:spLocks noChangeArrowheads="1"/>
              </p:cNvSpPr>
              <p:nvPr/>
            </p:nvSpPr>
            <p:spPr bwMode="auto">
              <a:xfrm>
                <a:off x="0" y="71"/>
                <a:ext cx="309" cy="8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sz="2600" b="1">
                    <a:latin typeface="Times New Roman" panose="02020603050405020304" pitchFamily="18" charset="0"/>
                  </a:rPr>
                  <a:t>地</a:t>
                </a:r>
                <a:endParaRPr lang="zh-CN" sz="2600" b="1">
                  <a:latin typeface="Times New Roman" panose="02020603050405020304" pitchFamily="18" charset="0"/>
                </a:endParaRPr>
              </a:p>
              <a:p>
                <a:r>
                  <a:rPr lang="zh-CN" sz="2600" b="1">
                    <a:latin typeface="Times New Roman" panose="02020603050405020304" pitchFamily="18" charset="0"/>
                  </a:rPr>
                  <a:t>址</a:t>
                </a:r>
                <a:endParaRPr lang="zh-CN" sz="2600" b="1">
                  <a:latin typeface="Times New Roman" panose="02020603050405020304" pitchFamily="18" charset="0"/>
                </a:endParaRPr>
              </a:p>
              <a:p>
                <a:r>
                  <a:rPr lang="zh-CN" sz="2600" b="1">
                    <a:latin typeface="Times New Roman" panose="02020603050405020304" pitchFamily="18" charset="0"/>
                  </a:rPr>
                  <a:t>线</a:t>
                </a:r>
                <a:endParaRPr lang="zh-CN" sz="2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>
                <a:off x="526" y="15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526" y="159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>
                <a:off x="526" y="831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>
                <a:off x="526" y="975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Text Box 26"/>
              <p:cNvSpPr txBox="1">
                <a:spLocks noChangeArrowheads="1"/>
              </p:cNvSpPr>
              <p:nvPr/>
            </p:nvSpPr>
            <p:spPr bwMode="auto">
              <a:xfrm>
                <a:off x="583" y="327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27"/>
            <p:cNvGrpSpPr/>
            <p:nvPr/>
          </p:nvGrpSpPr>
          <p:grpSpPr bwMode="auto">
            <a:xfrm>
              <a:off x="4260" y="1248"/>
              <a:ext cx="975" cy="963"/>
              <a:chOff x="0" y="0"/>
              <a:chExt cx="975" cy="963"/>
            </a:xfrm>
          </p:grpSpPr>
          <p:sp>
            <p:nvSpPr>
              <p:cNvPr id="10" name="Freeform 28"/>
              <p:cNvSpPr/>
              <p:nvPr/>
            </p:nvSpPr>
            <p:spPr bwMode="auto">
              <a:xfrm>
                <a:off x="520" y="37"/>
                <a:ext cx="101" cy="926"/>
              </a:xfrm>
              <a:custGeom>
                <a:avLst/>
                <a:gdLst>
                  <a:gd name="T0" fmla="*/ 0 w 53"/>
                  <a:gd name="T1" fmla="*/ 0 h 926"/>
                  <a:gd name="T2" fmla="*/ 84 w 53"/>
                  <a:gd name="T3" fmla="*/ 4 h 926"/>
                  <a:gd name="T4" fmla="*/ 137 w 53"/>
                  <a:gd name="T5" fmla="*/ 20 h 926"/>
                  <a:gd name="T6" fmla="*/ 200 w 53"/>
                  <a:gd name="T7" fmla="*/ 45 h 926"/>
                  <a:gd name="T8" fmla="*/ 200 w 53"/>
                  <a:gd name="T9" fmla="*/ 78 h 926"/>
                  <a:gd name="T10" fmla="*/ 200 w 53"/>
                  <a:gd name="T11" fmla="*/ 388 h 926"/>
                  <a:gd name="T12" fmla="*/ 200 w 53"/>
                  <a:gd name="T13" fmla="*/ 416 h 926"/>
                  <a:gd name="T14" fmla="*/ 257 w 53"/>
                  <a:gd name="T15" fmla="*/ 441 h 926"/>
                  <a:gd name="T16" fmla="*/ 284 w 53"/>
                  <a:gd name="T17" fmla="*/ 457 h 926"/>
                  <a:gd name="T18" fmla="*/ 366 w 53"/>
                  <a:gd name="T19" fmla="*/ 465 h 926"/>
                  <a:gd name="T20" fmla="*/ 284 w 53"/>
                  <a:gd name="T21" fmla="*/ 469 h 926"/>
                  <a:gd name="T22" fmla="*/ 257 w 53"/>
                  <a:gd name="T23" fmla="*/ 485 h 926"/>
                  <a:gd name="T24" fmla="*/ 200 w 53"/>
                  <a:gd name="T25" fmla="*/ 510 h 926"/>
                  <a:gd name="T26" fmla="*/ 200 w 53"/>
                  <a:gd name="T27" fmla="*/ 543 h 926"/>
                  <a:gd name="T28" fmla="*/ 200 w 53"/>
                  <a:gd name="T29" fmla="*/ 848 h 926"/>
                  <a:gd name="T30" fmla="*/ 200 w 53"/>
                  <a:gd name="T31" fmla="*/ 881 h 926"/>
                  <a:gd name="T32" fmla="*/ 137 w 53"/>
                  <a:gd name="T33" fmla="*/ 906 h 926"/>
                  <a:gd name="T34" fmla="*/ 84 w 53"/>
                  <a:gd name="T35" fmla="*/ 922 h 926"/>
                  <a:gd name="T36" fmla="*/ 0 w 53"/>
                  <a:gd name="T37" fmla="*/ 926 h 92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3" h="926">
                    <a:moveTo>
                      <a:pt x="0" y="0"/>
                    </a:moveTo>
                    <a:lnTo>
                      <a:pt x="12" y="4"/>
                    </a:lnTo>
                    <a:lnTo>
                      <a:pt x="20" y="20"/>
                    </a:lnTo>
                    <a:lnTo>
                      <a:pt x="29" y="45"/>
                    </a:lnTo>
                    <a:lnTo>
                      <a:pt x="29" y="78"/>
                    </a:lnTo>
                    <a:lnTo>
                      <a:pt x="29" y="388"/>
                    </a:lnTo>
                    <a:lnTo>
                      <a:pt x="29" y="416"/>
                    </a:lnTo>
                    <a:lnTo>
                      <a:pt x="37" y="441"/>
                    </a:lnTo>
                    <a:lnTo>
                      <a:pt x="41" y="457"/>
                    </a:lnTo>
                    <a:lnTo>
                      <a:pt x="53" y="465"/>
                    </a:lnTo>
                    <a:lnTo>
                      <a:pt x="41" y="469"/>
                    </a:lnTo>
                    <a:lnTo>
                      <a:pt x="37" y="485"/>
                    </a:lnTo>
                    <a:lnTo>
                      <a:pt x="29" y="510"/>
                    </a:lnTo>
                    <a:lnTo>
                      <a:pt x="29" y="543"/>
                    </a:lnTo>
                    <a:lnTo>
                      <a:pt x="29" y="848"/>
                    </a:lnTo>
                    <a:lnTo>
                      <a:pt x="29" y="881"/>
                    </a:lnTo>
                    <a:lnTo>
                      <a:pt x="20" y="906"/>
                    </a:lnTo>
                    <a:lnTo>
                      <a:pt x="12" y="922"/>
                    </a:lnTo>
                    <a:lnTo>
                      <a:pt x="0" y="926"/>
                    </a:lnTo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Text Box 29"/>
              <p:cNvSpPr txBox="1">
                <a:spLocks noChangeArrowheads="1"/>
              </p:cNvSpPr>
              <p:nvPr/>
            </p:nvSpPr>
            <p:spPr bwMode="auto">
              <a:xfrm>
                <a:off x="650" y="104"/>
                <a:ext cx="325" cy="8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sz="2600" b="1">
                    <a:latin typeface="Times New Roman" panose="02020603050405020304" pitchFamily="18" charset="0"/>
                  </a:rPr>
                  <a:t>数</a:t>
                </a:r>
                <a:endParaRPr lang="zh-CN" sz="2600" b="1">
                  <a:latin typeface="Times New Roman" panose="02020603050405020304" pitchFamily="18" charset="0"/>
                </a:endParaRPr>
              </a:p>
              <a:p>
                <a:r>
                  <a:rPr lang="zh-CN" sz="2600" b="1">
                    <a:latin typeface="Times New Roman" panose="02020603050405020304" pitchFamily="18" charset="0"/>
                  </a:rPr>
                  <a:t>据</a:t>
                </a:r>
                <a:endParaRPr lang="zh-CN" sz="2600" b="1">
                  <a:latin typeface="Times New Roman" panose="02020603050405020304" pitchFamily="18" charset="0"/>
                </a:endParaRPr>
              </a:p>
              <a:p>
                <a:r>
                  <a:rPr lang="zh-CN" sz="2600" b="1">
                    <a:latin typeface="Times New Roman" panose="02020603050405020304" pitchFamily="18" charset="0"/>
                  </a:rPr>
                  <a:t>线</a:t>
                </a:r>
                <a:endParaRPr lang="zh-CN" sz="2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30"/>
              <p:cNvSpPr>
                <a:spLocks noChangeShapeType="1"/>
              </p:cNvSpPr>
              <p:nvPr/>
            </p:nvSpPr>
            <p:spPr bwMode="auto">
              <a:xfrm rot="10800000">
                <a:off x="0" y="960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" name="Line 31"/>
              <p:cNvSpPr>
                <a:spLocks noChangeShapeType="1"/>
              </p:cNvSpPr>
              <p:nvPr/>
            </p:nvSpPr>
            <p:spPr bwMode="auto">
              <a:xfrm rot="10800000">
                <a:off x="0" y="81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32"/>
              <p:cNvSpPr>
                <a:spLocks noChangeShapeType="1"/>
              </p:cNvSpPr>
              <p:nvPr/>
            </p:nvSpPr>
            <p:spPr bwMode="auto">
              <a:xfrm rot="10800000">
                <a:off x="0" y="144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33"/>
              <p:cNvSpPr>
                <a:spLocks noChangeShapeType="1"/>
              </p:cNvSpPr>
              <p:nvPr/>
            </p:nvSpPr>
            <p:spPr bwMode="auto">
              <a:xfrm rot="10800000">
                <a:off x="0" y="0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Text Box 34"/>
              <p:cNvSpPr txBox="1">
                <a:spLocks noChangeArrowheads="1"/>
              </p:cNvSpPr>
              <p:nvPr/>
            </p:nvSpPr>
            <p:spPr bwMode="auto">
              <a:xfrm>
                <a:off x="93" y="321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eaVert" wrap="none">
                <a:spAutoFit/>
              </a:bodyPr>
              <a:lstStyle/>
              <a:p>
                <a:r>
                  <a:rPr lang="zh-CN" altLang="zh-CN" sz="3200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…</a:t>
                </a:r>
                <a:endParaRPr lang="zh-CN" altLang="zh-CN" sz="3200" b="1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1443038" y="4821238"/>
            <a:ext cx="2768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latin typeface="Times New Roman" panose="02020603050405020304" pitchFamily="18" charset="0"/>
              </a:rPr>
              <a:t>片选线　　　</a:t>
            </a:r>
            <a:endParaRPr lang="zh-CN" sz="2400" b="1">
              <a:latin typeface="Times New Roman" panose="02020603050405020304" pitchFamily="18" charset="0"/>
            </a:endParaRP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1443038" y="5516563"/>
            <a:ext cx="2520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latin typeface="Times New Roman" panose="02020603050405020304" pitchFamily="18" charset="0"/>
              </a:rPr>
              <a:t>读</a:t>
            </a:r>
            <a:r>
              <a:rPr lang="zh-CN" altLang="zh-CN" sz="2400" b="1">
                <a:latin typeface="Times New Roman" panose="02020603050405020304" pitchFamily="18" charset="0"/>
              </a:rPr>
              <a:t>/</a:t>
            </a:r>
            <a:r>
              <a:rPr lang="zh-CN" sz="2400" b="1">
                <a:latin typeface="Times New Roman" panose="02020603050405020304" pitchFamily="18" charset="0"/>
              </a:rPr>
              <a:t>写控制线</a:t>
            </a:r>
            <a:endParaRPr lang="zh-CN" sz="2400" b="1">
              <a:latin typeface="Times New Roman" panose="02020603050405020304" pitchFamily="18" charset="0"/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4140200" y="5516563"/>
            <a:ext cx="4216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latin typeface="Times New Roman" panose="02020603050405020304" pitchFamily="18" charset="0"/>
              </a:rPr>
              <a:t>（低电平写  高电平读）</a:t>
            </a:r>
            <a:endParaRPr lang="zh-CN" sz="2400" b="1">
              <a:latin typeface="Times New Roman" panose="02020603050405020304" pitchFamily="18" charset="0"/>
            </a:endParaRP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4140200" y="6067425"/>
            <a:ext cx="22320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（输出允许）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39" name="Group 39"/>
          <p:cNvGrpSpPr/>
          <p:nvPr/>
        </p:nvGrpSpPr>
        <p:grpSpPr bwMode="auto">
          <a:xfrm>
            <a:off x="2844800" y="4868863"/>
            <a:ext cx="1330325" cy="457200"/>
            <a:chOff x="0" y="0"/>
            <a:chExt cx="838" cy="288"/>
          </a:xfrm>
        </p:grpSpPr>
        <p:grpSp>
          <p:nvGrpSpPr>
            <p:cNvPr id="40" name="Group 40"/>
            <p:cNvGrpSpPr/>
            <p:nvPr/>
          </p:nvGrpSpPr>
          <p:grpSpPr bwMode="auto">
            <a:xfrm>
              <a:off x="0" y="0"/>
              <a:ext cx="362" cy="288"/>
              <a:chOff x="0" y="0"/>
              <a:chExt cx="362" cy="288"/>
            </a:xfrm>
          </p:grpSpPr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6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CS</a:t>
                </a:r>
                <a:endParaRPr lang="zh-CN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>
                <a:off x="36" y="4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1" name="Group 43"/>
            <p:cNvGrpSpPr/>
            <p:nvPr/>
          </p:nvGrpSpPr>
          <p:grpSpPr bwMode="auto">
            <a:xfrm>
              <a:off x="455" y="0"/>
              <a:ext cx="383" cy="288"/>
              <a:chOff x="0" y="0"/>
              <a:chExt cx="383" cy="288"/>
            </a:xfrm>
          </p:grpSpPr>
          <p:sp>
            <p:nvSpPr>
              <p:cNvPr id="42" name="Text Box 4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CE</a:t>
                </a:r>
                <a:endParaRPr lang="zh-CN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Line 45"/>
              <p:cNvSpPr>
                <a:spLocks noChangeShapeType="1"/>
              </p:cNvSpPr>
              <p:nvPr/>
            </p:nvSpPr>
            <p:spPr bwMode="auto">
              <a:xfrm>
                <a:off x="36" y="4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Group 46"/>
          <p:cNvGrpSpPr/>
          <p:nvPr/>
        </p:nvGrpSpPr>
        <p:grpSpPr bwMode="auto">
          <a:xfrm>
            <a:off x="3565525" y="5535613"/>
            <a:ext cx="692150" cy="457200"/>
            <a:chOff x="0" y="0"/>
            <a:chExt cx="436" cy="288"/>
          </a:xfrm>
        </p:grpSpPr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0" y="0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WE</a:t>
              </a:r>
              <a:endPara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42" y="37"/>
              <a:ext cx="330" cy="2"/>
            </a:xfrm>
            <a:custGeom>
              <a:avLst/>
              <a:gdLst>
                <a:gd name="T0" fmla="*/ 0 w 330"/>
                <a:gd name="T1" fmla="*/ 2 h 2"/>
                <a:gd name="T2" fmla="*/ 330 w 330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30" h="2">
                  <a:moveTo>
                    <a:pt x="0" y="2"/>
                  </a:moveTo>
                  <a:lnTo>
                    <a:pt x="330" y="0"/>
                  </a:lnTo>
                </a:path>
              </a:pathLst>
            </a:custGeom>
            <a:noFill/>
            <a:ln w="19050" cmpd="sng">
              <a:solidFill>
                <a:schemeClr val="folHlink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6659563" y="6092825"/>
            <a:ext cx="17303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（输出禁止）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50" name="Group 50"/>
          <p:cNvGrpSpPr/>
          <p:nvPr/>
        </p:nvGrpSpPr>
        <p:grpSpPr bwMode="auto">
          <a:xfrm>
            <a:off x="6154738" y="6086475"/>
            <a:ext cx="646113" cy="461963"/>
            <a:chOff x="0" y="0"/>
            <a:chExt cx="407" cy="291"/>
          </a:xfrm>
        </p:grpSpPr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0" y="0"/>
              <a:ext cx="407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OD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Freeform 52"/>
            <p:cNvSpPr/>
            <p:nvPr/>
          </p:nvSpPr>
          <p:spPr bwMode="auto">
            <a:xfrm>
              <a:off x="42" y="37"/>
              <a:ext cx="330" cy="2"/>
            </a:xfrm>
            <a:custGeom>
              <a:avLst/>
              <a:gdLst>
                <a:gd name="T0" fmla="*/ 0 w 330"/>
                <a:gd name="T1" fmla="*/ 2 h 2"/>
                <a:gd name="T2" fmla="*/ 330 w 330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30" h="2">
                  <a:moveTo>
                    <a:pt x="0" y="2"/>
                  </a:moveTo>
                  <a:lnTo>
                    <a:pt x="330" y="0"/>
                  </a:lnTo>
                </a:path>
              </a:pathLst>
            </a:custGeom>
            <a:noFill/>
            <a:ln w="19050" cmpd="sng">
              <a:solidFill>
                <a:schemeClr val="folHlink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3" name="Group 53"/>
          <p:cNvGrpSpPr/>
          <p:nvPr/>
        </p:nvGrpSpPr>
        <p:grpSpPr bwMode="auto">
          <a:xfrm>
            <a:off x="3565525" y="6086475"/>
            <a:ext cx="623888" cy="457200"/>
            <a:chOff x="0" y="0"/>
            <a:chExt cx="393" cy="288"/>
          </a:xfrm>
        </p:grpSpPr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0" y="0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OE</a:t>
              </a:r>
              <a:endPara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Freeform 55"/>
            <p:cNvSpPr/>
            <p:nvPr/>
          </p:nvSpPr>
          <p:spPr bwMode="auto">
            <a:xfrm>
              <a:off x="42" y="37"/>
              <a:ext cx="330" cy="2"/>
            </a:xfrm>
            <a:custGeom>
              <a:avLst/>
              <a:gdLst>
                <a:gd name="T0" fmla="*/ 0 w 330"/>
                <a:gd name="T1" fmla="*/ 2 h 2"/>
                <a:gd name="T2" fmla="*/ 330 w 330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30" h="2">
                  <a:moveTo>
                    <a:pt x="0" y="2"/>
                  </a:moveTo>
                  <a:lnTo>
                    <a:pt x="330" y="0"/>
                  </a:lnTo>
                </a:path>
              </a:pathLst>
            </a:custGeom>
            <a:noFill/>
            <a:ln w="19050" cmpd="sng">
              <a:solidFill>
                <a:schemeClr val="folHlink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7" name="Rectangle 57"/>
          <p:cNvSpPr>
            <a:spLocks noChangeArrowheads="1"/>
          </p:cNvSpPr>
          <p:nvPr/>
        </p:nvSpPr>
        <p:spPr bwMode="auto">
          <a:xfrm>
            <a:off x="5732435" y="72175"/>
            <a:ext cx="222689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存储芯片</a:t>
            </a:r>
            <a:endParaRPr lang="zh-CN" altLang="zh-CN" sz="2800" b="1" dirty="0" smtClean="0">
              <a:solidFill>
                <a:srgbClr val="FF0000"/>
              </a:solidFill>
            </a:endParaRPr>
          </a:p>
        </p:txBody>
      </p:sp>
      <p:grpSp>
        <p:nvGrpSpPr>
          <p:cNvPr id="58" name="Group 58"/>
          <p:cNvGrpSpPr/>
          <p:nvPr/>
        </p:nvGrpSpPr>
        <p:grpSpPr bwMode="auto">
          <a:xfrm>
            <a:off x="4921250" y="5072063"/>
            <a:ext cx="1728788" cy="457200"/>
            <a:chOff x="0" y="0"/>
            <a:chExt cx="2724" cy="720"/>
          </a:xfrm>
        </p:grpSpPr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0" y="0"/>
              <a:ext cx="2725" cy="7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RD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  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WR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>
              <a:off x="1616" y="99"/>
              <a:ext cx="680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>
              <a:off x="121" y="117"/>
              <a:ext cx="680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2" name="Picture 62" descr="626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00496" y="642918"/>
            <a:ext cx="4289425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63" descr="6264引脚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785794"/>
            <a:ext cx="2681287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ChangeArrowheads="1"/>
          </p:cNvSpPr>
          <p:nvPr/>
        </p:nvSpPr>
        <p:spPr bwMode="auto">
          <a:xfrm>
            <a:off x="5732435" y="72175"/>
            <a:ext cx="222689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存储芯片</a:t>
            </a:r>
            <a:endParaRPr lang="zh-CN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596" y="714356"/>
            <a:ext cx="27703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2.SRAM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存储器</a:t>
            </a:r>
            <a:endParaRPr lang="zh-CN" altLang="en-US" sz="3200" b="1" dirty="0" smtClean="0">
              <a:solidFill>
                <a:srgbClr val="151B93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4" descr="3a2">
            <a:hlinkClick r:id="rId1" action="ppaction://hlinkfil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5726112" cy="383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" name="组合 29"/>
          <p:cNvGrpSpPr/>
          <p:nvPr/>
        </p:nvGrpSpPr>
        <p:grpSpPr>
          <a:xfrm>
            <a:off x="5929322" y="1500174"/>
            <a:ext cx="3013075" cy="2112963"/>
            <a:chOff x="5845205" y="3673491"/>
            <a:chExt cx="3013075" cy="2112963"/>
          </a:xfrm>
        </p:grpSpPr>
        <p:sp>
          <p:nvSpPr>
            <p:cNvPr id="5" name="Rectangle 18"/>
            <p:cNvSpPr>
              <a:spLocks noChangeArrowheads="1"/>
            </p:cNvSpPr>
            <p:nvPr/>
          </p:nvSpPr>
          <p:spPr bwMode="auto">
            <a:xfrm rot="16200000">
              <a:off x="6096029" y="4214829"/>
              <a:ext cx="504825" cy="863600"/>
            </a:xfrm>
            <a:prstGeom prst="rect">
              <a:avLst/>
            </a:prstGeom>
            <a:solidFill>
              <a:schemeClr val="bg1">
                <a:alpha val="25098"/>
              </a:schemeClr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Oval 19"/>
            <p:cNvSpPr>
              <a:spLocks noChangeArrowheads="1"/>
            </p:cNvSpPr>
            <p:nvPr/>
          </p:nvSpPr>
          <p:spPr bwMode="auto">
            <a:xfrm>
              <a:off x="6277005" y="4178316"/>
              <a:ext cx="215900" cy="2159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20"/>
            <p:cNvSpPr>
              <a:spLocks noChangeShapeType="1"/>
            </p:cNvSpPr>
            <p:nvPr/>
          </p:nvSpPr>
          <p:spPr bwMode="auto">
            <a:xfrm flipH="1" flipV="1">
              <a:off x="6348442" y="3673491"/>
              <a:ext cx="1588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6132542" y="4897454"/>
              <a:ext cx="1588" cy="64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6564342" y="4897454"/>
              <a:ext cx="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23"/>
            <p:cNvSpPr>
              <a:spLocks noChangeArrowheads="1"/>
            </p:cNvSpPr>
            <p:nvPr/>
          </p:nvSpPr>
          <p:spPr bwMode="auto">
            <a:xfrm rot="16200000">
              <a:off x="8040717" y="4214829"/>
              <a:ext cx="504825" cy="863600"/>
            </a:xfrm>
            <a:prstGeom prst="rect">
              <a:avLst/>
            </a:prstGeom>
            <a:solidFill>
              <a:schemeClr val="bg1">
                <a:alpha val="25098"/>
              </a:schemeClr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8221692" y="4178316"/>
              <a:ext cx="215900" cy="2159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 flipH="1" flipV="1">
              <a:off x="8293130" y="3673491"/>
              <a:ext cx="1587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8077230" y="4897454"/>
              <a:ext cx="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8509030" y="4897454"/>
              <a:ext cx="1587" cy="64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 flipV="1">
              <a:off x="6348442" y="3889391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H="1">
              <a:off x="6996142" y="3889391"/>
              <a:ext cx="649288" cy="12969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>
              <a:off x="6996142" y="3889391"/>
              <a:ext cx="649288" cy="12969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H="1" flipV="1">
              <a:off x="7645430" y="3889391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 flipH="1" flipV="1">
              <a:off x="6564342" y="5186379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 flipH="1" flipV="1">
              <a:off x="7645430" y="5186379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auto">
            <a:xfrm>
              <a:off x="8148667" y="4394216"/>
              <a:ext cx="407988" cy="461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cs typeface="Arial" panose="020B0604020202020204" pitchFamily="34" charset="0"/>
                </a:rPr>
                <a:t>&amp;</a:t>
              </a:r>
              <a:endParaRPr lang="en-US" altLang="zh-CN" b="1">
                <a:cs typeface="Arial" panose="020B0604020202020204" pitchFamily="34" charset="0"/>
              </a:endParaRPr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6132542" y="4394216"/>
              <a:ext cx="407988" cy="461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cs typeface="Arial" panose="020B0604020202020204" pitchFamily="34" charset="0"/>
                </a:rPr>
                <a:t>&amp;</a:t>
              </a:r>
              <a:endParaRPr lang="en-US" altLang="zh-CN" b="1">
                <a:cs typeface="Arial" panose="020B0604020202020204" pitchFamily="34" charset="0"/>
              </a:endParaRP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8437592" y="3673491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altLang="zh-CN"/>
                <a:t>Q</a:t>
              </a:r>
              <a:endParaRPr lang="en-US" altLang="zh-CN"/>
            </a:p>
          </p:txBody>
        </p:sp>
        <p:sp>
          <p:nvSpPr>
            <p:cNvPr id="24" name="Oval 39"/>
            <p:cNvSpPr>
              <a:spLocks noChangeArrowheads="1"/>
            </p:cNvSpPr>
            <p:nvPr/>
          </p:nvSpPr>
          <p:spPr bwMode="auto">
            <a:xfrm>
              <a:off x="6277005" y="3817954"/>
              <a:ext cx="144462" cy="1444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40"/>
            <p:cNvSpPr>
              <a:spLocks noChangeArrowheads="1"/>
            </p:cNvSpPr>
            <p:nvPr/>
          </p:nvSpPr>
          <p:spPr bwMode="auto">
            <a:xfrm>
              <a:off x="8221692" y="3817954"/>
              <a:ext cx="144463" cy="1444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41"/>
            <p:cNvSpPr>
              <a:spLocks noChangeArrowheads="1"/>
            </p:cNvSpPr>
            <p:nvPr/>
          </p:nvSpPr>
          <p:spPr bwMode="auto">
            <a:xfrm>
              <a:off x="6277005" y="5329254"/>
              <a:ext cx="404812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altLang="zh-CN"/>
                <a:t>R</a:t>
              </a:r>
              <a:endParaRPr lang="en-US" altLang="zh-CN"/>
            </a:p>
          </p:txBody>
        </p:sp>
        <p:sp>
          <p:nvSpPr>
            <p:cNvPr id="27" name="Rectangle 42"/>
            <p:cNvSpPr>
              <a:spLocks noChangeArrowheads="1"/>
            </p:cNvSpPr>
            <p:nvPr/>
          </p:nvSpPr>
          <p:spPr bwMode="auto">
            <a:xfrm>
              <a:off x="8004205" y="5329254"/>
              <a:ext cx="387350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S</a:t>
              </a:r>
              <a:endParaRPr lang="en-US" altLang="zh-CN"/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5845205" y="3673491"/>
              <a:ext cx="420687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altLang="zh-CN"/>
                <a:t>Q</a:t>
              </a:r>
              <a:endParaRPr lang="en-US" altLang="zh-CN"/>
            </a:p>
          </p:txBody>
        </p:sp>
        <p:sp>
          <p:nvSpPr>
            <p:cNvPr id="29" name="Line 44"/>
            <p:cNvSpPr>
              <a:spLocks noChangeShapeType="1"/>
            </p:cNvSpPr>
            <p:nvPr/>
          </p:nvSpPr>
          <p:spPr bwMode="auto">
            <a:xfrm>
              <a:off x="5916642" y="3744929"/>
              <a:ext cx="215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椭圆 30"/>
          <p:cNvSpPr/>
          <p:nvPr/>
        </p:nvSpPr>
        <p:spPr>
          <a:xfrm>
            <a:off x="5000628" y="1857364"/>
            <a:ext cx="714380" cy="64294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500298" y="5357826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位数据线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rot="10800000">
            <a:off x="3643306" y="3286124"/>
            <a:ext cx="2714644" cy="71438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53094" y="4152904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64×4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存储矩阵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3500438"/>
            <a:ext cx="1643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位地址线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ChangeArrowheads="1"/>
          </p:cNvSpPr>
          <p:nvPr/>
        </p:nvSpPr>
        <p:spPr bwMode="auto">
          <a:xfrm>
            <a:off x="5732435" y="72175"/>
            <a:ext cx="222689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.2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存储芯片</a:t>
            </a:r>
            <a:endParaRPr lang="zh-CN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596" y="714356"/>
            <a:ext cx="35942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2.SRAM</a:t>
            </a:r>
            <a:r>
              <a:rPr lang="zh-CN" altLang="en-US" sz="3200" b="1" dirty="0" smtClean="0">
                <a:solidFill>
                  <a:srgbClr val="151B93"/>
                </a:solidFill>
                <a:latin typeface="Calibri" panose="020F0502020204030204" pitchFamily="34" charset="0"/>
              </a:rPr>
              <a:t>存储器</a:t>
            </a:r>
            <a:r>
              <a:rPr lang="zh-CN" altLang="en-US" sz="3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实例</a:t>
            </a:r>
            <a:endParaRPr lang="zh-CN" altLang="en-US" sz="32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385878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32K×8SRAM</a:t>
            </a:r>
            <a:r>
              <a:rPr lang="zh-CN" altLang="en-US" sz="2800" dirty="0" smtClean="0"/>
              <a:t>实例</a:t>
            </a:r>
            <a:endParaRPr lang="zh-CN" altLang="en-US" sz="2800" dirty="0"/>
          </a:p>
        </p:txBody>
      </p:sp>
      <p:pic>
        <p:nvPicPr>
          <p:cNvPr id="5" name="Picture 4" descr="3A3">
            <a:hlinkClick r:id="rId1" action="ppaction://hlinkfil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928802"/>
            <a:ext cx="571504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>
          <a:xfrm flipV="1">
            <a:off x="3857620" y="2500306"/>
            <a:ext cx="642942" cy="264320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flipV="1">
            <a:off x="5357818" y="3143248"/>
            <a:ext cx="571504" cy="185738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flipV="1">
            <a:off x="3857620" y="5072074"/>
            <a:ext cx="571504" cy="10001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flipV="1">
            <a:off x="571472" y="2143116"/>
            <a:ext cx="571504" cy="207170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flipV="1">
            <a:off x="1500166" y="4857760"/>
            <a:ext cx="1500198" cy="64294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63" descr="6264引脚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1285860"/>
            <a:ext cx="268128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215074" y="5643578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引脚说明（略）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7320</Words>
  <Application>WPS 演示</Application>
  <PresentationFormat>全屏显示(4:3)</PresentationFormat>
  <Paragraphs>1862</Paragraphs>
  <Slides>57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57</vt:i4>
      </vt:variant>
    </vt:vector>
  </HeadingPairs>
  <TitlesOfParts>
    <vt:vector size="86" baseType="lpstr">
      <vt:lpstr>Arial</vt:lpstr>
      <vt:lpstr>宋体</vt:lpstr>
      <vt:lpstr>Wingdings</vt:lpstr>
      <vt:lpstr>方正舒体</vt:lpstr>
      <vt:lpstr>Calibri</vt:lpstr>
      <vt:lpstr>微软雅黑</vt:lpstr>
      <vt:lpstr>Times New Roman</vt:lpstr>
      <vt:lpstr>Arial Unicode MS</vt:lpstr>
      <vt:lpstr>楷体_GB2312</vt:lpstr>
      <vt:lpstr>Symbol</vt:lpstr>
      <vt:lpstr>仿宋_GB2312</vt:lpstr>
      <vt:lpstr>华文宋体</vt:lpstr>
      <vt:lpstr>华文细黑</vt:lpstr>
      <vt:lpstr>Tahoma</vt:lpstr>
      <vt:lpstr>新宋体</vt:lpstr>
      <vt:lpstr>仿宋</vt:lpstr>
      <vt:lpstr>Office 主题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Visio.Drawing.11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woodpecker</cp:lastModifiedBy>
  <cp:revision>192</cp:revision>
  <dcterms:created xsi:type="dcterms:W3CDTF">2019-07-28T09:03:00Z</dcterms:created>
  <dcterms:modified xsi:type="dcterms:W3CDTF">2019-09-09T01:49:24Z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