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3" r:id="rId23"/>
    <p:sldId id="314" r:id="rId24"/>
    <p:sldId id="315" r:id="rId25"/>
    <p:sldId id="316" r:id="rId26"/>
    <p:sldId id="312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B93"/>
    <a:srgbClr val="0E03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3C600-96AD-4D3C-AA51-8F2752C04AC7}" type="datetimeFigureOut">
              <a:rPr lang="zh-CN" altLang="en-US"/>
              <a:pPr>
                <a:defRPr/>
              </a:pPr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zh-CN" altLang="en-US" dirty="0" smtClean="0"/>
              <a:t>山东科技大学信息系杨晓东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D4FDD-0FA8-4073-A9E4-0D455DAC54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72198" y="5000636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kern="1200" dirty="0" smtClean="0">
                <a:solidFill>
                  <a:srgbClr val="7030A0"/>
                </a:solidFill>
                <a:latin typeface="Arial" charset="0"/>
                <a:ea typeface="宋体" charset="-122"/>
                <a:cs typeface="+mn-cs"/>
              </a:rPr>
              <a:t>sdustyxd@163.com</a:t>
            </a:r>
            <a:endParaRPr lang="zh-CN" altLang="en-US" sz="1600" b="1" kern="1200" dirty="0" smtClean="0">
              <a:solidFill>
                <a:srgbClr val="7030A0"/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080511" y="4643446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7030A0"/>
                </a:solidFill>
              </a:rPr>
              <a:t>山东科技大学杨晓东</a:t>
            </a:r>
            <a:endParaRPr lang="zh-CN" altLang="en-US" sz="16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102071" y="5345684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kern="1200" dirty="0" smtClean="0">
                <a:solidFill>
                  <a:srgbClr val="7030A0"/>
                </a:solidFill>
                <a:latin typeface="Arial" charset="0"/>
                <a:ea typeface="宋体" charset="-122"/>
                <a:cs typeface="+mn-cs"/>
              </a:rPr>
              <a:t>QQ</a:t>
            </a:r>
            <a:r>
              <a:rPr lang="zh-CN" altLang="en-US" sz="1600" b="1" kern="1200" dirty="0" smtClean="0">
                <a:solidFill>
                  <a:srgbClr val="7030A0"/>
                </a:solidFill>
                <a:latin typeface="Arial" charset="0"/>
                <a:ea typeface="宋体" charset="-122"/>
                <a:cs typeface="+mn-cs"/>
              </a:rPr>
              <a:t>：</a:t>
            </a:r>
            <a:r>
              <a:rPr lang="en-US" altLang="zh-CN" sz="1600" b="1" kern="1200" dirty="0" smtClean="0">
                <a:solidFill>
                  <a:srgbClr val="7030A0"/>
                </a:solidFill>
                <a:latin typeface="Arial" charset="0"/>
                <a:ea typeface="宋体" charset="-122"/>
                <a:cs typeface="+mn-cs"/>
              </a:rPr>
              <a:t>124998396</a:t>
            </a:r>
            <a:endParaRPr lang="zh-CN" altLang="en-US" sz="1600" b="1" kern="1200" dirty="0" smtClean="0">
              <a:solidFill>
                <a:srgbClr val="7030A0"/>
              </a:solidFill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127010" y="5656375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kern="1200" dirty="0" smtClean="0">
                <a:solidFill>
                  <a:srgbClr val="7030A0"/>
                </a:solidFill>
                <a:latin typeface="Arial" charset="0"/>
                <a:ea typeface="宋体" charset="-122"/>
                <a:cs typeface="+mn-cs"/>
              </a:rPr>
              <a:t>Phone:18660860091</a:t>
            </a:r>
            <a:endParaRPr lang="zh-CN" altLang="en-US" sz="1600" b="1" kern="1200" dirty="0" smtClean="0">
              <a:solidFill>
                <a:srgbClr val="7030A0"/>
              </a:solidFill>
              <a:latin typeface="Arial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timg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000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395288" y="0"/>
            <a:ext cx="36734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 smtClean="0">
                <a:ea typeface="方正舒体" pitchFamily="2" charset="-122"/>
              </a:rPr>
              <a:t>第</a:t>
            </a:r>
            <a:r>
              <a:rPr lang="en-US" altLang="zh-CN" sz="2400" dirty="0" smtClean="0">
                <a:ea typeface="方正舒体" pitchFamily="2" charset="-122"/>
              </a:rPr>
              <a:t>4</a:t>
            </a:r>
            <a:r>
              <a:rPr lang="zh-CN" altLang="en-US" sz="2400" dirty="0" smtClean="0">
                <a:ea typeface="方正舒体" pitchFamily="2" charset="-122"/>
              </a:rPr>
              <a:t>章  指令系统</a:t>
            </a:r>
            <a:endParaRPr lang="zh-CN" altLang="en-US" sz="2400" dirty="0">
              <a:ea typeface="方正舒体" pitchFamily="2" charset="-122"/>
            </a:endParaRPr>
          </a:p>
        </p:txBody>
      </p:sp>
      <p:pic>
        <p:nvPicPr>
          <p:cNvPr id="4" name="Picture 9" descr="GIF-395"/>
          <p:cNvPicPr>
            <a:picLocks noChangeAspect="1" noChangeArrowheads="1" noCrop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93713"/>
            <a:ext cx="3708400" cy="7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GIF-448"/>
          <p:cNvPicPr>
            <a:picLocks noChangeAspect="1" noChangeArrowheads="1" noCrop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001000" y="0"/>
            <a:ext cx="11430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3E137-6319-42AA-8BCF-B3D1725CE8D2}" type="datetimeFigureOut">
              <a:rPr lang="zh-CN" altLang="en-US"/>
              <a:pPr>
                <a:defRPr/>
              </a:pPr>
              <a:t>2019/9/29</a:t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A4409-D7AC-4DA3-B961-FE4FFB969A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15CC83-FE37-4D7E-A57E-88BE597BD1F9}" type="datetimeFigureOut">
              <a:rPr lang="zh-CN" altLang="en-US"/>
              <a:pPr>
                <a:defRPr/>
              </a:pPr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874D41-E86E-4B97-8CD3-A3B46639C0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4" descr="timg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000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95288" y="0"/>
            <a:ext cx="36734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 smtClean="0">
                <a:ea typeface="方正舒体" pitchFamily="2" charset="-122"/>
              </a:rPr>
              <a:t>第</a:t>
            </a:r>
            <a:r>
              <a:rPr lang="en-US" altLang="zh-CN" sz="2400" dirty="0" smtClean="0">
                <a:ea typeface="方正舒体" pitchFamily="2" charset="-122"/>
              </a:rPr>
              <a:t>4</a:t>
            </a:r>
            <a:r>
              <a:rPr lang="zh-CN" altLang="en-US" sz="2400" dirty="0" smtClean="0">
                <a:ea typeface="方正舒体" pitchFamily="2" charset="-122"/>
              </a:rPr>
              <a:t>章  指令系统</a:t>
            </a:r>
            <a:endParaRPr lang="zh-CN" altLang="en-US" sz="2400" dirty="0">
              <a:ea typeface="方正舒体" pitchFamily="2" charset="-122"/>
            </a:endParaRPr>
          </a:p>
        </p:txBody>
      </p:sp>
      <p:pic>
        <p:nvPicPr>
          <p:cNvPr id="1033" name="Picture 9" descr="GIF-395"/>
          <p:cNvPicPr>
            <a:picLocks noChangeAspect="1" noChangeArrowheads="1" noCrop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469900"/>
            <a:ext cx="3708400" cy="7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 descr="GIF-448"/>
          <p:cNvPicPr>
            <a:picLocks noChangeAspect="1" noChangeArrowheads="1" noCrop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0"/>
            <a:ext cx="11430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4.2.sw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3"/>
          <p:cNvSpPr>
            <a:spLocks noChangeArrowheads="1"/>
          </p:cNvSpPr>
          <p:nvPr/>
        </p:nvSpPr>
        <p:spPr bwMode="auto">
          <a:xfrm>
            <a:off x="2071695" y="2286000"/>
            <a:ext cx="507207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4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章    指令系统</a:t>
            </a:r>
            <a:endParaRPr lang="zh-CN" altLang="en-US" sz="4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348" y="3978508"/>
            <a:ext cx="8001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等长指令：</a:t>
            </a:r>
            <a:r>
              <a:rPr lang="zh-CN" altLang="en-US" sz="2400" b="1" dirty="0" smtClean="0"/>
              <a:t>各种指令字长度是相等的，指令字结构简单，且指令字长度是不变的 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变长指令：</a:t>
            </a:r>
            <a:r>
              <a:rPr lang="zh-CN" altLang="en-US" sz="2400" b="1" dirty="0" smtClean="0"/>
              <a:t>各种指令字长度随指令功能而异，结构灵活能充分利用指令长度，指令的控制较复杂 。</a:t>
            </a:r>
          </a:p>
        </p:txBody>
      </p:sp>
      <p:sp>
        <p:nvSpPr>
          <p:cNvPr id="3" name="矩形 2"/>
          <p:cNvSpPr/>
          <p:nvPr/>
        </p:nvSpPr>
        <p:spPr>
          <a:xfrm>
            <a:off x="571472" y="785794"/>
            <a:ext cx="6316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151B93"/>
                </a:solidFill>
              </a:rPr>
              <a:t>二地址地址根据操作数的物理位置分为</a:t>
            </a:r>
          </a:p>
        </p:txBody>
      </p:sp>
      <p:sp>
        <p:nvSpPr>
          <p:cNvPr id="4" name="矩形 3"/>
          <p:cNvSpPr/>
          <p:nvPr/>
        </p:nvSpPr>
        <p:spPr>
          <a:xfrm>
            <a:off x="285720" y="1326237"/>
            <a:ext cx="81439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1" hangingPunct="1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</a:rPr>
              <a:t>SS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型：</a:t>
            </a:r>
            <a:r>
              <a:rPr lang="zh-CN" altLang="en-US" sz="2800" b="1" dirty="0" smtClean="0"/>
              <a:t>存储器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存储器类型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</a:rPr>
              <a:t>RS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型：</a:t>
            </a:r>
            <a:r>
              <a:rPr lang="zh-CN" altLang="en-US" sz="2800" b="1" dirty="0" smtClean="0"/>
              <a:t>寄存器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存储器类型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</a:rPr>
              <a:t>RR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型：</a:t>
            </a:r>
            <a:r>
              <a:rPr lang="zh-CN" altLang="en-US" sz="2800" b="1" dirty="0" smtClean="0"/>
              <a:t>寄存器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寄存器类型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4631124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指令系统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3334408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51B93"/>
                </a:solidFill>
              </a:rPr>
              <a:t>指令长度：</a:t>
            </a:r>
            <a:endParaRPr lang="zh-CN" altLang="en-US" sz="2800" b="1" dirty="0">
              <a:solidFill>
                <a:srgbClr val="151B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1124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指令系统</a:t>
            </a:r>
          </a:p>
        </p:txBody>
      </p:sp>
      <p:sp>
        <p:nvSpPr>
          <p:cNvPr id="3" name="矩形 2"/>
          <p:cNvSpPr/>
          <p:nvPr/>
        </p:nvSpPr>
        <p:spPr>
          <a:xfrm>
            <a:off x="465968" y="644020"/>
            <a:ext cx="2266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指令助记符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285860"/>
            <a:ext cx="7500990" cy="112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机器指令</a:t>
            </a:r>
            <a:r>
              <a:rPr lang="zh-CN" altLang="en-US" sz="2400" b="1" dirty="0" smtClean="0"/>
              <a:t>由“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”和“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” 二进制序列构成。为便于编程和阅读，通常用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助记符</a:t>
            </a:r>
            <a:r>
              <a:rPr lang="zh-CN" altLang="en-US" sz="2400" b="1" dirty="0" smtClean="0"/>
              <a:t>来表示指令。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534100" y="2590430"/>
            <a:ext cx="2627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3.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指令格式举例</a:t>
            </a:r>
          </a:p>
        </p:txBody>
      </p:sp>
      <p:sp>
        <p:nvSpPr>
          <p:cNvPr id="6" name="矩形 5"/>
          <p:cNvSpPr/>
          <p:nvPr/>
        </p:nvSpPr>
        <p:spPr>
          <a:xfrm>
            <a:off x="1071538" y="3214686"/>
            <a:ext cx="4528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位微型计算机的指令格式</a:t>
            </a:r>
          </a:p>
        </p:txBody>
      </p:sp>
      <p:sp>
        <p:nvSpPr>
          <p:cNvPr id="7" name="矩形 6"/>
          <p:cNvSpPr/>
          <p:nvPr/>
        </p:nvSpPr>
        <p:spPr>
          <a:xfrm>
            <a:off x="1089122" y="4315938"/>
            <a:ext cx="3948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zh-CN" altLang="zh-CN" sz="2400" b="1" dirty="0" smtClean="0"/>
              <a:t>MIPS R4000</a:t>
            </a:r>
            <a:r>
              <a:rPr lang="zh-CN" altLang="en-US" sz="2400" b="1" dirty="0" smtClean="0"/>
              <a:t>指令格式</a:t>
            </a:r>
          </a:p>
        </p:txBody>
      </p:sp>
      <p:sp>
        <p:nvSpPr>
          <p:cNvPr id="8" name="矩形 7"/>
          <p:cNvSpPr/>
          <p:nvPr/>
        </p:nvSpPr>
        <p:spPr>
          <a:xfrm>
            <a:off x="1125392" y="5519388"/>
            <a:ext cx="2887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ARM</a:t>
            </a:r>
            <a:r>
              <a:rPr lang="zh-CN" altLang="en-US" sz="2400" b="1" dirty="0" smtClean="0"/>
              <a:t>指令格式</a:t>
            </a:r>
          </a:p>
        </p:txBody>
      </p:sp>
      <p:sp>
        <p:nvSpPr>
          <p:cNvPr id="10" name="矩形 9"/>
          <p:cNvSpPr/>
          <p:nvPr/>
        </p:nvSpPr>
        <p:spPr>
          <a:xfrm>
            <a:off x="1071538" y="3752124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/>
            <a:r>
              <a:rPr lang="zh-CN" altLang="en-US" sz="2400" b="1" dirty="0" smtClean="0">
                <a:solidFill>
                  <a:srgbClr val="FF0000"/>
                </a:solidFill>
              </a:rPr>
              <a:t>操作码长度固定</a:t>
            </a:r>
          </a:p>
        </p:txBody>
      </p:sp>
      <p:sp>
        <p:nvSpPr>
          <p:cNvPr id="11" name="矩形 10"/>
          <p:cNvSpPr/>
          <p:nvPr/>
        </p:nvSpPr>
        <p:spPr>
          <a:xfrm>
            <a:off x="1571604" y="4929198"/>
            <a:ext cx="671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FF0000"/>
                </a:solidFill>
              </a:rPr>
              <a:t>RISC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计算机系统，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32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位字长，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32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个通用寄存器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1124" y="71414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4.3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操作数类型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642918"/>
            <a:ext cx="2627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1.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一般数据类型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7158" y="1214422"/>
            <a:ext cx="8229600" cy="2286016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ts val="31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地址数据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地址实际上也是一种形式的数据。</a:t>
            </a:r>
          </a:p>
          <a:p>
            <a:pPr marL="742950" marR="0" lvl="1" indent="-285750" algn="l" defTabSz="914400" rtl="0" eaLnBrk="1" fontAlgn="base" latinLnBrk="0" hangingPunct="1">
              <a:lnSpc>
                <a:spcPts val="31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数值数据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计算机中普遍使用的三种类型的数值数据。</a:t>
            </a:r>
          </a:p>
          <a:p>
            <a:pPr marL="742950" marR="0" lvl="1" indent="-285750" algn="l" defTabSz="914400" rtl="0" eaLnBrk="1" fontAlgn="base" latinLnBrk="0" hangingPunct="1">
              <a:lnSpc>
                <a:spcPts val="31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字符数据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文本数据或字符串，目前广泛使用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码。</a:t>
            </a:r>
          </a:p>
          <a:p>
            <a:pPr marL="742950" marR="0" lvl="1" indent="-285750" algn="l" defTabSz="914400" rtl="0" eaLnBrk="1" fontAlgn="base" latinLnBrk="0" hangingPunct="1">
              <a:lnSpc>
                <a:spcPts val="31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逻辑数据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一个单元中有几位二进制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项组成，每个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的值可以是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90228" y="3537346"/>
            <a:ext cx="45207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操作数类型</a:t>
            </a:r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(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存放位置</a:t>
            </a:r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/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空间</a:t>
            </a:r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)</a:t>
            </a:r>
            <a:endParaRPr lang="zh-CN" altLang="en-US" sz="2800" b="1" dirty="0" smtClean="0">
              <a:solidFill>
                <a:srgbClr val="151B93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04863" y="4357694"/>
            <a:ext cx="39100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存储器：</a:t>
            </a:r>
            <a:r>
              <a:rPr lang="zh-CN" altLang="en-US" sz="2400" b="1" dirty="0">
                <a:solidFill>
                  <a:srgbClr val="FF0000"/>
                </a:solidFill>
              </a:rPr>
              <a:t>存储器操作数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5084769"/>
            <a:ext cx="3857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寄存器</a:t>
            </a:r>
            <a:r>
              <a:rPr lang="zh-CN" altLang="en-US" sz="2000" dirty="0"/>
              <a:t>：</a:t>
            </a:r>
            <a:r>
              <a:rPr lang="zh-CN" altLang="en-US" sz="2400" b="1" dirty="0">
                <a:solidFill>
                  <a:srgbClr val="FF0000"/>
                </a:solidFill>
              </a:rPr>
              <a:t>寄存器操作数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1225" y="5776919"/>
            <a:ext cx="3732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端   口</a:t>
            </a:r>
            <a:r>
              <a:rPr lang="zh-CN" altLang="en-US" sz="2000" dirty="0"/>
              <a:t>：</a:t>
            </a:r>
            <a:r>
              <a:rPr lang="zh-CN" altLang="en-US" sz="2400" b="1" dirty="0">
                <a:solidFill>
                  <a:srgbClr val="FF0000"/>
                </a:solidFill>
              </a:rPr>
              <a:t>端口操作数</a:t>
            </a:r>
          </a:p>
        </p:txBody>
      </p:sp>
      <p:cxnSp>
        <p:nvCxnSpPr>
          <p:cNvPr id="9" name="直接连接符 8"/>
          <p:cNvCxnSpPr/>
          <p:nvPr/>
        </p:nvCxnSpPr>
        <p:spPr>
          <a:xfrm rot="5400000">
            <a:off x="3500439" y="5500694"/>
            <a:ext cx="2430463" cy="1588"/>
          </a:xfrm>
          <a:prstGeom prst="line">
            <a:avLst/>
          </a:prstGeom>
          <a:ln w="2222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86380" y="4143380"/>
            <a:ext cx="29289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字节数据：</a:t>
            </a:r>
            <a:r>
              <a:rPr lang="en-US" altLang="zh-CN" sz="2400" b="1">
                <a:solidFill>
                  <a:srgbClr val="FF0000"/>
                </a:solidFill>
              </a:rPr>
              <a:t>Byte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29238" y="5339140"/>
            <a:ext cx="2747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字  数 据：</a:t>
            </a:r>
            <a:r>
              <a:rPr lang="en-US" altLang="zh-CN" sz="2400" b="1" dirty="0">
                <a:solidFill>
                  <a:srgbClr val="FF0000"/>
                </a:solidFill>
              </a:rPr>
              <a:t>Word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57818" y="5877680"/>
            <a:ext cx="2857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双字数据：</a:t>
            </a:r>
            <a:r>
              <a:rPr lang="en-US" altLang="zh-CN" sz="2400" b="1" dirty="0" err="1">
                <a:solidFill>
                  <a:srgbClr val="FF0000"/>
                </a:solidFill>
              </a:rPr>
              <a:t>Dword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13858" y="4750052"/>
            <a:ext cx="3214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/>
              <a:t>半字数</a:t>
            </a:r>
            <a:r>
              <a:rPr lang="zh-CN" altLang="en-US" sz="2400" b="1" dirty="0"/>
              <a:t>据</a:t>
            </a:r>
            <a:r>
              <a:rPr lang="zh-CN" altLang="en-US" sz="2400" b="1" dirty="0" smtClean="0"/>
              <a:t>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  <p:bldP spid="6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1124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4.4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寻址方式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428596" y="642918"/>
            <a:ext cx="2627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1.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指令寻址方式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2746" y="1258382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顺序方式</a:t>
            </a:r>
            <a:endParaRPr lang="zh-CN" altLang="en-US" sz="2800" b="1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947998" y="1266812"/>
            <a:ext cx="3195638" cy="523874"/>
            <a:chOff x="1622" y="1223"/>
            <a:chExt cx="2013" cy="330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622" y="1223"/>
              <a:ext cx="201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( PC ) + </a:t>
              </a:r>
              <a:r>
                <a:rPr kumimoji="1" lang="en-US" altLang="zh-CN" sz="2800" b="1" dirty="0" smtClean="0">
                  <a:latin typeface="Times New Roman" pitchFamily="18" charset="0"/>
                </a:rPr>
                <a:t>N           </a:t>
              </a:r>
              <a:r>
                <a:rPr kumimoji="1" lang="en-US" altLang="zh-CN" sz="2800" b="1" dirty="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40" y="1373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2786050" y="2000240"/>
            <a:ext cx="3191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注：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为当前指令长度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2640" y="2477152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跳跃方式</a:t>
            </a:r>
            <a:endParaRPr lang="zh-CN" altLang="en-US" sz="2800" b="1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790836" y="2543172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由转移指令指出</a:t>
            </a:r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031907" y="3035300"/>
            <a:ext cx="8112125" cy="3594100"/>
            <a:chOff x="662" y="1912"/>
            <a:chExt cx="5110" cy="2264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592" y="2168"/>
              <a:ext cx="1488" cy="197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640" y="2212"/>
              <a:ext cx="1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LDA              1000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640" y="2403"/>
              <a:ext cx="1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ADD              1001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640" y="2593"/>
              <a:ext cx="1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DEC              1200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640" y="2783"/>
              <a:ext cx="13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JMP                    7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640" y="2970"/>
              <a:ext cx="1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LDA              2000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640" y="3165"/>
              <a:ext cx="1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SUB               2001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640" y="3355"/>
              <a:ext cx="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INC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640" y="3546"/>
              <a:ext cx="1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STA              2500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640" y="3737"/>
              <a:ext cx="12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LDA             1100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168" y="3940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198" y="221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2198" y="24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2198" y="25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2198" y="27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2198" y="297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2198" y="316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2198" y="33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2198" y="354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2198" y="37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2198" y="39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1248" y="2168"/>
              <a:ext cx="528" cy="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1344" y="2160"/>
              <a:ext cx="3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1776" y="227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AutoShape 35"/>
            <p:cNvSpPr>
              <a:spLocks noChangeArrowheads="1"/>
            </p:cNvSpPr>
            <p:nvPr/>
          </p:nvSpPr>
          <p:spPr bwMode="auto">
            <a:xfrm rot="9300000">
              <a:off x="1000" y="2243"/>
              <a:ext cx="192" cy="330"/>
            </a:xfrm>
            <a:prstGeom prst="curvedLeftArrow">
              <a:avLst>
                <a:gd name="adj1" fmla="val 25996"/>
                <a:gd name="adj2" fmla="val 62026"/>
                <a:gd name="adj3" fmla="val 445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662" y="2322"/>
              <a:ext cx="2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488" y="1912"/>
              <a:ext cx="2880" cy="952"/>
            </a:xfrm>
            <a:custGeom>
              <a:avLst/>
              <a:gdLst>
                <a:gd name="T0" fmla="*/ 2592 w 2880"/>
                <a:gd name="T1" fmla="*/ 423 h 1248"/>
                <a:gd name="T2" fmla="*/ 2880 w 2880"/>
                <a:gd name="T3" fmla="*/ 423 h 1248"/>
                <a:gd name="T4" fmla="*/ 2880 w 2880"/>
                <a:gd name="T5" fmla="*/ 0 h 1248"/>
                <a:gd name="T6" fmla="*/ 0 w 2880"/>
                <a:gd name="T7" fmla="*/ 0 h 1248"/>
                <a:gd name="T8" fmla="*/ 0 w 2880"/>
                <a:gd name="T9" fmla="*/ 114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0"/>
                <a:gd name="T16" fmla="*/ 0 h 1248"/>
                <a:gd name="T17" fmla="*/ 2880 w 2880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0" h="1248">
                  <a:moveTo>
                    <a:pt x="2592" y="1248"/>
                  </a:moveTo>
                  <a:lnTo>
                    <a:pt x="2880" y="1248"/>
                  </a:lnTo>
                  <a:lnTo>
                    <a:pt x="2880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4368" y="1920"/>
              <a:ext cx="14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指令地址寻址方式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1910" y="191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指令地址</a:t>
              </a: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2966" y="191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指令</a:t>
              </a:r>
            </a:p>
          </p:txBody>
        </p:sp>
      </p:grpSp>
      <p:grpSp>
        <p:nvGrpSpPr>
          <p:cNvPr id="45" name="Group 41"/>
          <p:cNvGrpSpPr>
            <a:grpSpLocks/>
          </p:cNvGrpSpPr>
          <p:nvPr/>
        </p:nvGrpSpPr>
        <p:grpSpPr bwMode="auto">
          <a:xfrm>
            <a:off x="3352800" y="3794125"/>
            <a:ext cx="4940300" cy="396875"/>
            <a:chOff x="2112" y="2390"/>
            <a:chExt cx="3112" cy="250"/>
          </a:xfrm>
        </p:grpSpPr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4464" y="2390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2112" y="2400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8" name="Group 44"/>
          <p:cNvGrpSpPr>
            <a:grpSpLocks/>
          </p:cNvGrpSpPr>
          <p:nvPr/>
        </p:nvGrpSpPr>
        <p:grpSpPr bwMode="auto">
          <a:xfrm>
            <a:off x="3352800" y="4098925"/>
            <a:ext cx="4940300" cy="396875"/>
            <a:chOff x="2112" y="2582"/>
            <a:chExt cx="3112" cy="250"/>
          </a:xfrm>
        </p:grpSpPr>
        <p:sp>
          <p:nvSpPr>
            <p:cNvPr id="49" name="Text Box 45"/>
            <p:cNvSpPr txBox="1">
              <a:spLocks noChangeArrowheads="1"/>
            </p:cNvSpPr>
            <p:nvPr/>
          </p:nvSpPr>
          <p:spPr bwMode="auto">
            <a:xfrm>
              <a:off x="4464" y="258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2112" y="259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51" name="Group 47"/>
          <p:cNvGrpSpPr>
            <a:grpSpLocks/>
          </p:cNvGrpSpPr>
          <p:nvPr/>
        </p:nvGrpSpPr>
        <p:grpSpPr bwMode="auto">
          <a:xfrm>
            <a:off x="3352800" y="4403725"/>
            <a:ext cx="4940300" cy="396875"/>
            <a:chOff x="2112" y="2774"/>
            <a:chExt cx="3112" cy="250"/>
          </a:xfrm>
        </p:grpSpPr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4464" y="277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2112" y="278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54" name="Group 50"/>
          <p:cNvGrpSpPr>
            <a:grpSpLocks/>
          </p:cNvGrpSpPr>
          <p:nvPr/>
        </p:nvGrpSpPr>
        <p:grpSpPr bwMode="auto">
          <a:xfrm>
            <a:off x="3352800" y="5622925"/>
            <a:ext cx="4940300" cy="396875"/>
            <a:chOff x="2112" y="3542"/>
            <a:chExt cx="3112" cy="250"/>
          </a:xfrm>
        </p:grpSpPr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464" y="354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跳跃寻址</a:t>
              </a: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2112" y="355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folHlink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57" name="Group 53"/>
          <p:cNvGrpSpPr>
            <a:grpSpLocks/>
          </p:cNvGrpSpPr>
          <p:nvPr/>
        </p:nvGrpSpPr>
        <p:grpSpPr bwMode="auto">
          <a:xfrm>
            <a:off x="3352800" y="5927725"/>
            <a:ext cx="4940300" cy="396875"/>
            <a:chOff x="2112" y="3734"/>
            <a:chExt cx="3112" cy="250"/>
          </a:xfrm>
        </p:grpSpPr>
        <p:sp>
          <p:nvSpPr>
            <p:cNvPr id="58" name="Text Box 54"/>
            <p:cNvSpPr txBox="1">
              <a:spLocks noChangeArrowheads="1"/>
            </p:cNvSpPr>
            <p:nvPr/>
          </p:nvSpPr>
          <p:spPr bwMode="auto">
            <a:xfrm>
              <a:off x="4464" y="373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2112" y="374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folHlink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85720" y="4357694"/>
            <a:ext cx="3071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7030A0"/>
                </a:solidFill>
              </a:rPr>
              <a:t>现代计算机中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PC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被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CS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：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IP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CS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：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EIP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）取代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1124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4.4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寻址方式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642918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操作数寻址方式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392227" y="2500306"/>
            <a:ext cx="4800600" cy="533400"/>
            <a:chOff x="912" y="1056"/>
            <a:chExt cx="3024" cy="336"/>
          </a:xfrm>
        </p:grpSpPr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2966" y="1113"/>
              <a:ext cx="9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形式地址 </a:t>
              </a:r>
              <a:r>
                <a:rPr kumimoji="1" lang="en-US" altLang="zh-CN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2928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1920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800" b="1">
                <a:latin typeface="Times New Roman" pitchFamily="18" charset="0"/>
              </a:endParaRPr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912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1094" y="1102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操作码</a:t>
              </a: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2054" y="110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寻址特征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06481" y="3322394"/>
            <a:ext cx="6404130" cy="535234"/>
            <a:chOff x="1643042" y="2107948"/>
            <a:chExt cx="6404130" cy="535234"/>
          </a:xfrm>
        </p:grpSpPr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5001280" y="2191478"/>
              <a:ext cx="12137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 smtClean="0">
                  <a:latin typeface="Times New Roman" pitchFamily="18" charset="0"/>
                </a:rPr>
                <a:t>基址</a:t>
              </a:r>
              <a:r>
                <a:rPr kumimoji="1" lang="en-US" altLang="zh-CN" sz="2000" b="1" dirty="0" smtClean="0">
                  <a:latin typeface="Times New Roman" pitchFamily="18" charset="0"/>
                </a:rPr>
                <a:t>Base</a:t>
              </a:r>
              <a:endParaRPr kumimoji="1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843442" y="2109782"/>
              <a:ext cx="16002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243242" y="2109782"/>
              <a:ext cx="16002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800" b="1">
                <a:latin typeface="Times New Roman" pitchFamily="18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643042" y="2109782"/>
              <a:ext cx="16002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931967" y="2182807"/>
              <a:ext cx="13147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 smtClean="0">
                  <a:latin typeface="Times New Roman" pitchFamily="18" charset="0"/>
                </a:rPr>
                <a:t>操作码</a:t>
              </a:r>
              <a:r>
                <a:rPr kumimoji="1" lang="en-US" altLang="zh-CN" sz="2000" b="1" dirty="0" smtClean="0">
                  <a:latin typeface="Times New Roman" pitchFamily="18" charset="0"/>
                </a:rPr>
                <a:t>OP</a:t>
              </a:r>
              <a:endParaRPr kumimoji="1" lang="zh-CN" altLang="en-US" sz="2000" b="1" dirty="0">
                <a:latin typeface="Times New Roman" pitchFamily="18" charset="0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455967" y="2182807"/>
              <a:ext cx="132760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 smtClean="0">
                  <a:latin typeface="Times New Roman" pitchFamily="18" charset="0"/>
                </a:rPr>
                <a:t>变址</a:t>
              </a:r>
              <a:r>
                <a:rPr kumimoji="1" lang="en-US" altLang="zh-CN" sz="2000" b="1" dirty="0" smtClean="0">
                  <a:latin typeface="Times New Roman" pitchFamily="18" charset="0"/>
                </a:rPr>
                <a:t>Index</a:t>
              </a:r>
              <a:endParaRPr kumimoji="1" lang="zh-CN" altLang="en-US" sz="2000" b="1" dirty="0">
                <a:latin typeface="Times New Roman" pitchFamily="18" charset="0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6446972" y="2107948"/>
              <a:ext cx="16002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530392" y="2187076"/>
              <a:ext cx="1454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latin typeface="Times New Roman" pitchFamily="18" charset="0"/>
                </a:rPr>
                <a:t>形式地址 </a:t>
              </a:r>
              <a:r>
                <a:rPr kumimoji="1" lang="en-US" altLang="zh-CN" sz="2000" b="1" dirty="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1365259" y="4929198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2060"/>
                </a:solidFill>
                <a:latin typeface="Times New Roman" pitchFamily="18" charset="0"/>
              </a:rPr>
              <a:t>形式地址 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071802" y="4929198"/>
            <a:ext cx="2405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指令字中的地址 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382742" y="5643578"/>
            <a:ext cx="4840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2060"/>
                </a:solidFill>
                <a:latin typeface="Times New Roman" pitchFamily="18" charset="0"/>
              </a:rPr>
              <a:t>有效地址</a:t>
            </a:r>
            <a:r>
              <a:rPr kumimoji="1" lang="en-US" altLang="zh-CN" sz="2400" b="1">
                <a:solidFill>
                  <a:srgbClr val="002060"/>
                </a:solidFill>
                <a:latin typeface="Times New Roman" pitchFamily="18" charset="0"/>
              </a:rPr>
              <a:t>EA</a:t>
            </a:r>
            <a:r>
              <a:rPr kumimoji="1" lang="zh-CN" altLang="en-US" sz="2400" b="1">
                <a:solidFill>
                  <a:srgbClr val="00206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2060"/>
                </a:solidFill>
                <a:latin typeface="Times New Roman" pitchFamily="18" charset="0"/>
              </a:rPr>
              <a:t>Effective Address</a:t>
            </a:r>
            <a:r>
              <a:rPr kumimoji="1" lang="zh-CN" altLang="en-US" sz="2400" b="1">
                <a:solidFill>
                  <a:srgbClr val="002060"/>
                </a:solidFill>
                <a:latin typeface="Times New Roman" pitchFamily="18" charset="0"/>
              </a:rPr>
              <a:t>）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146830" y="5681678"/>
            <a:ext cx="271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操作数的真实地址 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857224" y="1142984"/>
            <a:ext cx="7643866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latin typeface="Times New Roman" pitchFamily="18" charset="0"/>
              </a:rPr>
              <a:t>在指令中表示出操作数的地址，在执行时</a:t>
            </a:r>
            <a:r>
              <a:rPr kumimoji="1" lang="en-US" altLang="zh-CN" sz="2400" b="1" dirty="0" smtClean="0">
                <a:latin typeface="Times New Roman" pitchFamily="18" charset="0"/>
              </a:rPr>
              <a:t>CPU</a:t>
            </a:r>
            <a:r>
              <a:rPr kumimoji="1" lang="zh-CN" altLang="en-US" sz="2400" b="1" dirty="0" smtClean="0">
                <a:latin typeface="Times New Roman" pitchFamily="18" charset="0"/>
              </a:rPr>
              <a:t>根据地址表示，寻找操作数的过程叫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寻址方式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1357290" y="4171898"/>
            <a:ext cx="53375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2060"/>
                </a:solidFill>
                <a:latin typeface="Times New Roman" pitchFamily="18" charset="0"/>
              </a:rPr>
              <a:t>间址</a:t>
            </a:r>
            <a:r>
              <a:rPr kumimoji="1" lang="en-US" altLang="zh-CN" sz="2400" b="1" dirty="0" smtClean="0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kumimoji="1" lang="en-US" altLang="en-US" sz="2400" b="1" dirty="0" smtClean="0">
                <a:solidFill>
                  <a:srgbClr val="002060"/>
                </a:solidFill>
                <a:latin typeface="Times New Roman" pitchFamily="18" charset="0"/>
              </a:rPr>
              <a:t>ndirect 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Times New Roman" pitchFamily="18" charset="0"/>
              </a:rPr>
              <a:t>：</a:t>
            </a:r>
            <a:r>
              <a:rPr kumimoji="1" lang="zh-CN" altLang="en-US" sz="2400" b="1" dirty="0" smtClean="0">
                <a:latin typeface="Times New Roman" pitchFamily="18" charset="0"/>
              </a:rPr>
              <a:t>相当于高级语言的指针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4a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357298"/>
            <a:ext cx="6173788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500034" y="642918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操作数寻址方式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4631124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4.4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寻址方式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1124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4.4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寻址方式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230893" y="1214422"/>
            <a:ext cx="2202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）隐含寻址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642918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操作数寻址方式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701149" y="1657479"/>
            <a:ext cx="7858180" cy="112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指令中隐含着操作数的地址，如某些运算中隐含了累加器</a:t>
            </a:r>
            <a:r>
              <a:rPr lang="en-US" altLang="zh-CN" sz="2400" b="1" dirty="0" smtClean="0"/>
              <a:t>AC</a:t>
            </a:r>
            <a:r>
              <a:rPr lang="zh-CN" altLang="en-US" sz="2400" b="1" dirty="0" smtClean="0"/>
              <a:t>作为源和目的寄存器</a:t>
            </a:r>
          </a:p>
        </p:txBody>
      </p:sp>
      <p:sp>
        <p:nvSpPr>
          <p:cNvPr id="6" name="矩形 5"/>
          <p:cNvSpPr/>
          <p:nvPr/>
        </p:nvSpPr>
        <p:spPr>
          <a:xfrm>
            <a:off x="317606" y="2857496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）立即寻址</a:t>
            </a:r>
          </a:p>
        </p:txBody>
      </p:sp>
      <p:sp>
        <p:nvSpPr>
          <p:cNvPr id="7" name="矩形 6"/>
          <p:cNvSpPr/>
          <p:nvPr/>
        </p:nvSpPr>
        <p:spPr>
          <a:xfrm>
            <a:off x="714348" y="3429000"/>
            <a:ext cx="77867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/>
              <a:t>立即寻址是一种特殊的寻址方式，指令中在操作码字段后面的部分不是通常意义上的操作数地址，而是操作数本身，也就是说数据就包含在指令中，只要取出指令，就取出了可以立即使用的操作数，这样的操作数被称为立即数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常数</a:t>
            </a:r>
            <a:r>
              <a:rPr lang="zh-CN" altLang="en-US" sz="2400" b="1" dirty="0" smtClean="0"/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1124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4.4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寻址方式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642918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操作数寻址方式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714348" y="1285860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）直接寻址</a:t>
            </a:r>
          </a:p>
        </p:txBody>
      </p:sp>
      <p:sp>
        <p:nvSpPr>
          <p:cNvPr id="5" name="矩形 4"/>
          <p:cNvSpPr/>
          <p:nvPr/>
        </p:nvSpPr>
        <p:spPr>
          <a:xfrm>
            <a:off x="785786" y="1643050"/>
            <a:ext cx="4857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指令中地址码字段给出的地址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就是操作数的有效地址</a:t>
            </a:r>
            <a:r>
              <a:rPr lang="en-US" altLang="zh-CN" sz="2400" dirty="0" smtClean="0"/>
              <a:t>EA(Effective Address)</a:t>
            </a:r>
            <a:r>
              <a:rPr lang="zh-CN" altLang="en-US" sz="2400" dirty="0" smtClean="0"/>
              <a:t>，即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＝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/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428736"/>
            <a:ext cx="3157541" cy="2138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796782" y="3429000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）间接寻址</a:t>
            </a:r>
          </a:p>
        </p:txBody>
      </p:sp>
      <p:sp>
        <p:nvSpPr>
          <p:cNvPr id="8" name="矩形 7"/>
          <p:cNvSpPr/>
          <p:nvPr/>
        </p:nvSpPr>
        <p:spPr>
          <a:xfrm>
            <a:off x="857224" y="3929066"/>
            <a:ext cx="47863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指令地址码部分给出地址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不是操作数的地址，而是另外一个主存单元的地址，简称操作数地址的地址。操作数的有效地址的计算公式为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EA=[A]</a:t>
            </a: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  <p:pic>
        <p:nvPicPr>
          <p:cNvPr id="9" name="Picture 4" descr="jxnr5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3857628"/>
            <a:ext cx="3357587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1124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4.4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寻址方式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642918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操作数寻址方式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642910" y="1214422"/>
            <a:ext cx="2521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）寄存器寻址</a:t>
            </a:r>
          </a:p>
        </p:txBody>
      </p:sp>
      <p:sp>
        <p:nvSpPr>
          <p:cNvPr id="7" name="矩形 6"/>
          <p:cNvSpPr/>
          <p:nvPr/>
        </p:nvSpPr>
        <p:spPr>
          <a:xfrm>
            <a:off x="642910" y="1714488"/>
            <a:ext cx="4643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在指令的地址码部分给出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的寄存器编号，指令操作数存放在相应寄存器中，即</a:t>
            </a:r>
            <a:r>
              <a:rPr lang="en-US" altLang="zh-CN" sz="2400" dirty="0" smtClean="0">
                <a:solidFill>
                  <a:srgbClr val="FF0000"/>
                </a:solidFill>
              </a:rPr>
              <a:t>EA=R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142984"/>
            <a:ext cx="3786214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41826" y="3518022"/>
            <a:ext cx="3140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）寄存器间接寻址</a:t>
            </a:r>
          </a:p>
        </p:txBody>
      </p:sp>
      <p:sp>
        <p:nvSpPr>
          <p:cNvPr id="10" name="矩形 9"/>
          <p:cNvSpPr/>
          <p:nvPr/>
        </p:nvSpPr>
        <p:spPr>
          <a:xfrm>
            <a:off x="142844" y="4064158"/>
            <a:ext cx="45005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为克服间接寻址多次访存缺点，可采用寄存器间接寻址，即将操作数放在主存中，而操作数地址放在寄存器中。</a:t>
            </a:r>
            <a:r>
              <a:rPr lang="en-US" altLang="zh-CN" sz="2400" dirty="0" smtClean="0"/>
              <a:t>EA=(</a:t>
            </a:r>
            <a:r>
              <a:rPr lang="en-US" altLang="zh-CN" sz="2400" dirty="0" err="1" smtClean="0"/>
              <a:t>Ri</a:t>
            </a:r>
            <a:r>
              <a:rPr lang="en-US" altLang="zh-CN" sz="2400" dirty="0" smtClean="0"/>
              <a:t>)</a:t>
            </a:r>
          </a:p>
        </p:txBody>
      </p:sp>
      <p:pic>
        <p:nvPicPr>
          <p:cNvPr id="11" name="Picture 4" descr="jxnr5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8270" y="3929066"/>
            <a:ext cx="4500562" cy="257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1124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4.4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寻址方式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642918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操作数寻址方式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571472" y="1214422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）偏移寻址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2370" y="1813404"/>
            <a:ext cx="7427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常用的偏移寻址有：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相对寻址、基址寻址、变址寻址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410" y="3193791"/>
            <a:ext cx="3857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相对寻址：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＝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(PC)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＋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720" y="3908171"/>
            <a:ext cx="3684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基址寻址：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EA=(Base)+D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4610409"/>
            <a:ext cx="3749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变址寻址：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EA=(Index)+D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9" name="Picture 4" descr="jxnr5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571744"/>
            <a:ext cx="507209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285984" y="5786454"/>
            <a:ext cx="3134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Displacement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）位移量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7686" y="71414"/>
            <a:ext cx="3308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4.1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指令系统的发展</a:t>
            </a:r>
          </a:p>
        </p:txBody>
      </p:sp>
      <p:sp>
        <p:nvSpPr>
          <p:cNvPr id="3" name="Text Box 22"/>
          <p:cNvSpPr txBox="1">
            <a:spLocks noChangeArrowheads="1"/>
          </p:cNvSpPr>
          <p:nvPr/>
        </p:nvSpPr>
        <p:spPr bwMode="auto">
          <a:xfrm>
            <a:off x="214282" y="642918"/>
            <a:ext cx="3571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1.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指令系统基本概念</a:t>
            </a:r>
          </a:p>
        </p:txBody>
      </p:sp>
      <p:sp>
        <p:nvSpPr>
          <p:cNvPr id="4" name="矩形 3"/>
          <p:cNvSpPr/>
          <p:nvPr/>
        </p:nvSpPr>
        <p:spPr>
          <a:xfrm>
            <a:off x="785786" y="1214422"/>
            <a:ext cx="8001056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指令：</a:t>
            </a:r>
            <a:r>
              <a:rPr lang="zh-CN" altLang="en-US" sz="2000" b="1" dirty="0" smtClean="0"/>
              <a:t>就是要计算机执行某种操作的命令。从计算机组成的层次结构来说，计算机的指令有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微指令、机器指令和宏指令</a:t>
            </a:r>
            <a:r>
              <a:rPr lang="zh-CN" altLang="en-US" sz="2000" b="1" dirty="0" smtClean="0"/>
              <a:t>之分。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微指令</a:t>
            </a:r>
            <a:r>
              <a:rPr lang="zh-CN" altLang="en-US" sz="2000" b="1" dirty="0" smtClean="0"/>
              <a:t>是微程序级的命令，它属于硬件；</a:t>
            </a:r>
          </a:p>
        </p:txBody>
      </p:sp>
      <p:sp>
        <p:nvSpPr>
          <p:cNvPr id="5" name="矩形 4"/>
          <p:cNvSpPr/>
          <p:nvPr/>
        </p:nvSpPr>
        <p:spPr>
          <a:xfrm>
            <a:off x="796782" y="2864084"/>
            <a:ext cx="7990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宏指令：</a:t>
            </a:r>
            <a:r>
              <a:rPr lang="zh-CN" altLang="en-US" sz="2000" b="1" dirty="0" smtClean="0"/>
              <a:t>由若干条机器指令组成的软件指令，它属于软件；</a:t>
            </a:r>
          </a:p>
        </p:txBody>
      </p:sp>
      <p:sp>
        <p:nvSpPr>
          <p:cNvPr id="6" name="矩形 5"/>
          <p:cNvSpPr/>
          <p:nvPr/>
        </p:nvSpPr>
        <p:spPr>
          <a:xfrm>
            <a:off x="785786" y="3419106"/>
            <a:ext cx="8001056" cy="95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机器指令：</a:t>
            </a:r>
            <a:r>
              <a:rPr lang="zh-CN" altLang="en-US" sz="2000" b="1" dirty="0" smtClean="0"/>
              <a:t>介于微指令与宏指令之间，通常简称为指令，每一条指令可完成一个独立的算术运算或逻辑运算操作。</a:t>
            </a:r>
          </a:p>
        </p:txBody>
      </p:sp>
      <p:sp>
        <p:nvSpPr>
          <p:cNvPr id="7" name="矩形 6"/>
          <p:cNvSpPr/>
          <p:nvPr/>
        </p:nvSpPr>
        <p:spPr>
          <a:xfrm>
            <a:off x="1285852" y="4643446"/>
            <a:ext cx="635798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本章所讨论的指令是：</a:t>
            </a:r>
            <a:r>
              <a:rPr lang="zh-CN" altLang="en-US" sz="2800" b="1" dirty="0" smtClean="0">
                <a:solidFill>
                  <a:srgbClr val="151B93"/>
                </a:solidFill>
              </a:rPr>
              <a:t>机器指令和微指令</a:t>
            </a:r>
            <a:endParaRPr lang="zh-CN" altLang="en-US" sz="2400" b="1" dirty="0" smtClean="0">
              <a:solidFill>
                <a:srgbClr val="151B93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7224" y="5417122"/>
            <a:ext cx="79296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 b="1" dirty="0" smtClean="0"/>
              <a:t>一台计算机中所有机器指令集合，称为计算机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指令系统</a:t>
            </a:r>
            <a:r>
              <a:rPr lang="zh-CN" altLang="en-US" sz="2000" b="1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2" y="1142984"/>
            <a:ext cx="2521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）段寻址方式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642918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操作数寻址方式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4631124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4.4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寻址方式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1714488"/>
            <a:ext cx="8501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</a:t>
            </a:r>
            <a:r>
              <a:rPr lang="zh-CN" altLang="en-US" sz="2400" dirty="0" smtClean="0"/>
              <a:t>以</a:t>
            </a:r>
            <a:r>
              <a:rPr lang="en-US" altLang="zh-CN" sz="2400" dirty="0" smtClean="0"/>
              <a:t>8086/8088CPU</a:t>
            </a:r>
            <a:r>
              <a:rPr lang="zh-CN" altLang="en-US" sz="2400" dirty="0" smtClean="0"/>
              <a:t>为例，可直接寻址</a:t>
            </a:r>
            <a:r>
              <a:rPr lang="en-US" altLang="zh-CN" sz="2400" dirty="0" smtClean="0">
                <a:solidFill>
                  <a:srgbClr val="FF0000"/>
                </a:solidFill>
              </a:rPr>
              <a:t>1MB</a:t>
            </a:r>
            <a:r>
              <a:rPr lang="zh-CN" altLang="en-US" sz="2400" dirty="0" smtClean="0"/>
              <a:t>的内存空间。直接寻址</a:t>
            </a:r>
            <a:r>
              <a:rPr lang="en-US" altLang="zh-CN" sz="2400" dirty="0" smtClean="0"/>
              <a:t>1MB</a:t>
            </a:r>
            <a:r>
              <a:rPr lang="zh-CN" altLang="en-US" sz="2400" dirty="0" smtClean="0"/>
              <a:t>空间时需要</a:t>
            </a:r>
            <a:r>
              <a:rPr lang="en-US" altLang="zh-CN" sz="2400" dirty="0" smtClean="0">
                <a:solidFill>
                  <a:srgbClr val="FF0000"/>
                </a:solidFill>
              </a:rPr>
              <a:t>20</a:t>
            </a:r>
            <a:r>
              <a:rPr lang="zh-CN" altLang="en-US" sz="2400" dirty="0" smtClean="0">
                <a:solidFill>
                  <a:srgbClr val="FF0000"/>
                </a:solidFill>
              </a:rPr>
              <a:t>位</a:t>
            </a:r>
            <a:r>
              <a:rPr lang="zh-CN" altLang="en-US" sz="2400" dirty="0" smtClean="0"/>
              <a:t>地址码，而所有的内部寄存器，包括段寄存器，都是</a:t>
            </a:r>
            <a:r>
              <a:rPr lang="en-US" altLang="zh-CN" sz="2400" dirty="0" smtClean="0">
                <a:solidFill>
                  <a:srgbClr val="FF0000"/>
                </a:solidFill>
              </a:rPr>
              <a:t>16</a:t>
            </a:r>
            <a:r>
              <a:rPr lang="zh-CN" altLang="en-US" sz="2400" dirty="0" smtClean="0">
                <a:solidFill>
                  <a:srgbClr val="FF0000"/>
                </a:solidFill>
              </a:rPr>
              <a:t>位</a:t>
            </a:r>
            <a:r>
              <a:rPr lang="zh-CN" altLang="en-US" sz="2400" dirty="0" smtClean="0"/>
              <a:t>的，用它们作地址寄存器，只能直接寻址</a:t>
            </a:r>
            <a:r>
              <a:rPr lang="en-US" altLang="zh-CN" sz="2400" dirty="0" smtClean="0"/>
              <a:t>64KB</a:t>
            </a:r>
            <a:r>
              <a:rPr lang="zh-CN" altLang="en-US" sz="2400" dirty="0" smtClean="0"/>
              <a:t>单元。与</a:t>
            </a:r>
            <a:r>
              <a:rPr lang="en-US" altLang="zh-CN" sz="2400" dirty="0" smtClean="0"/>
              <a:t>8086/8088CPU</a:t>
            </a:r>
            <a:r>
              <a:rPr lang="zh-CN" altLang="en-US" sz="2400" dirty="0" smtClean="0"/>
              <a:t>相连接的存储空间采用分段技术，在</a:t>
            </a:r>
            <a:r>
              <a:rPr lang="en-US" altLang="zh-CN" sz="2400" dirty="0" smtClean="0"/>
              <a:t>1MB</a:t>
            </a:r>
            <a:r>
              <a:rPr lang="zh-CN" altLang="en-US" sz="2400" dirty="0" smtClean="0"/>
              <a:t>的内存空间中分成若干逻辑段，每一个段的最大寻址范围为</a:t>
            </a:r>
            <a:r>
              <a:rPr lang="en-US" altLang="zh-CN" sz="2400" dirty="0" smtClean="0">
                <a:solidFill>
                  <a:srgbClr val="FF0000"/>
                </a:solidFill>
              </a:rPr>
              <a:t>64KB</a:t>
            </a:r>
            <a:r>
              <a:rPr lang="zh-CN" altLang="en-US" sz="2400" dirty="0" smtClean="0"/>
              <a:t>。逻辑段可在整个</a:t>
            </a:r>
            <a:r>
              <a:rPr lang="en-US" altLang="zh-CN" sz="2400" dirty="0" smtClean="0"/>
              <a:t>1MB</a:t>
            </a:r>
            <a:r>
              <a:rPr lang="zh-CN" altLang="en-US" sz="2400" dirty="0" smtClean="0"/>
              <a:t>存储空间内浮动，但是段的起始地址低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位必须是</a:t>
            </a:r>
            <a:r>
              <a:rPr lang="en-US" altLang="zh-CN" sz="2400" dirty="0" smtClean="0">
                <a:solidFill>
                  <a:srgbClr val="FF0000"/>
                </a:solidFill>
              </a:rPr>
              <a:t>0000B</a:t>
            </a:r>
            <a:r>
              <a:rPr lang="zh-CN" altLang="en-US" sz="2400" dirty="0" smtClean="0"/>
              <a:t>，这样在存放段地址时只存放高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位，作为段基址。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1124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4.4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寻址方式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642918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操作数寻址方式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571472" y="1142984"/>
            <a:ext cx="2521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）段寻址方式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1643050"/>
            <a:ext cx="8501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段内</a:t>
            </a:r>
            <a:r>
              <a:rPr lang="en-US" altLang="zh-CN" sz="2400" dirty="0" smtClean="0"/>
              <a:t>64K</a:t>
            </a:r>
            <a:r>
              <a:rPr lang="zh-CN" altLang="en-US" sz="2400" dirty="0" smtClean="0"/>
              <a:t>空间从</a:t>
            </a:r>
            <a:r>
              <a:rPr lang="en-US" altLang="zh-CN" sz="2400" dirty="0" smtClean="0"/>
              <a:t>0000H</a:t>
            </a:r>
            <a:r>
              <a:rPr lang="zh-CN" altLang="en-US" sz="2400" dirty="0" smtClean="0"/>
              <a:t>开始重新编址，叫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段内偏移地址</a:t>
            </a:r>
            <a:r>
              <a:rPr lang="zh-CN" altLang="en-US" sz="2400" dirty="0" smtClean="0"/>
              <a:t>。如果存储器采用分段结构，前面寻址方式中提到的“有效地址”都是段内偏移地址。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3818125"/>
            <a:ext cx="2428892" cy="1682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段基址和段内偏移地址构成存储单元的物理地址</a:t>
            </a:r>
          </a:p>
        </p:txBody>
      </p:sp>
      <p:pic>
        <p:nvPicPr>
          <p:cNvPr id="7" name="Picture 3" descr="4a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2928934"/>
            <a:ext cx="4000528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1124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4.4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寻址方式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642918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操作数寻址方式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571472" y="1142984"/>
            <a:ext cx="2831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9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）堆栈寻址方式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643050"/>
            <a:ext cx="8001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 </a:t>
            </a:r>
            <a:r>
              <a:rPr lang="zh-CN" altLang="en-US" sz="2400" dirty="0" smtClean="0"/>
              <a:t>堆栈分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寄存器堆栈</a:t>
            </a:r>
            <a:r>
              <a:rPr lang="zh-CN" altLang="en-US" sz="2400" dirty="0" smtClean="0"/>
              <a:t>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存储器堆栈</a:t>
            </a:r>
            <a:r>
              <a:rPr lang="zh-CN" altLang="en-US" sz="2400" dirty="0" smtClean="0"/>
              <a:t>。存储器堆栈在分段结构基础上，将一个段作为堆栈段。堆栈是按“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后进先出</a:t>
            </a:r>
            <a:r>
              <a:rPr lang="zh-CN" altLang="en-US" sz="2400" dirty="0" smtClean="0"/>
              <a:t>”的原则来保存数据的。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71472" y="3500438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堆栈段地址由寄存器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SP</a:t>
            </a:r>
            <a:r>
              <a:rPr lang="zh-CN" altLang="en-US" sz="2400" dirty="0" smtClean="0"/>
              <a:t>确定。堆栈寄存器</a:t>
            </a:r>
            <a:r>
              <a:rPr lang="en-US" altLang="zh-CN" sz="2400" dirty="0" smtClean="0"/>
              <a:t>SS</a:t>
            </a:r>
            <a:r>
              <a:rPr lang="zh-CN" altLang="en-US" sz="2400" dirty="0" smtClean="0"/>
              <a:t>存放基地址；堆栈指针寄存器</a:t>
            </a:r>
            <a:r>
              <a:rPr lang="en-US" altLang="zh-CN" sz="2400" dirty="0" smtClean="0"/>
              <a:t>SP</a:t>
            </a:r>
            <a:r>
              <a:rPr lang="zh-CN" altLang="en-US" sz="2400" dirty="0" smtClean="0"/>
              <a:t>存放的是栈顶地址，即始终指向最后推入堆栈的数据所在的单元。存储单元的地址由</a:t>
            </a:r>
            <a:r>
              <a:rPr lang="en-US" altLang="zh-CN" sz="2400" dirty="0" smtClean="0"/>
              <a:t>(SS)×10H</a:t>
            </a:r>
            <a:r>
              <a:rPr lang="zh-CN" altLang="en-US" sz="2400" dirty="0" smtClean="0"/>
              <a:t>＋</a:t>
            </a:r>
            <a:r>
              <a:rPr lang="en-US" altLang="zh-CN" sz="2400" dirty="0" smtClean="0"/>
              <a:t>(SP)</a:t>
            </a:r>
            <a:r>
              <a:rPr lang="zh-CN" altLang="en-US" sz="2400" dirty="0" smtClean="0"/>
              <a:t>形成。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1124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4.5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寻址方式</a:t>
            </a: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285720" y="619764"/>
            <a:ext cx="35194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3.</a:t>
            </a:r>
            <a:r>
              <a:rPr lang="zh-CN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Pentium的寻址方式</a:t>
            </a:r>
            <a:endParaRPr lang="zh-CN" altLang="en-US" sz="2800" b="1" dirty="0" smtClean="0">
              <a:solidFill>
                <a:srgbClr val="151B93"/>
              </a:solidFill>
              <a:latin typeface="Calibri" pitchFamily="34" charset="0"/>
            </a:endParaRPr>
          </a:p>
        </p:txBody>
      </p:sp>
      <p:graphicFrame>
        <p:nvGraphicFramePr>
          <p:cNvPr id="4" name="Group 3"/>
          <p:cNvGraphicFramePr>
            <a:graphicFrameLocks/>
          </p:cNvGraphicFramePr>
          <p:nvPr/>
        </p:nvGraphicFramePr>
        <p:xfrm>
          <a:off x="801711" y="1285860"/>
          <a:ext cx="7127875" cy="4572000"/>
        </p:xfrm>
        <a:graphic>
          <a:graphicData uri="http://schemas.openxmlformats.org/drawingml/2006/table">
            <a:tbl>
              <a:tblPr/>
              <a:tblGrid>
                <a:gridCol w="3565525"/>
                <a:gridCol w="3562350"/>
              </a:tblGrid>
              <a:tr h="4175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方式</a:t>
                      </a:r>
                      <a:endParaRPr kumimoji="1" lang="zh-CN" alt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算法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立即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作数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=A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寄存器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LA=R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偏移量</a:t>
                      </a:r>
                      <a:endParaRPr kumimoji="1" lang="zh-CN" alt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LA=(SR)+A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基址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 LA=(SR)+(B)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基址带偏移量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LA=(SR)+(B)+A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比例变址带偏移量</a:t>
                      </a:r>
                      <a:endParaRPr kumimoji="1" lang="zh-CN" alt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LA=(SR)+(I)×S+A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基址带变址和偏移量</a:t>
                      </a:r>
                      <a:endParaRPr kumimoji="1" lang="zh-CN" alt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LA=(SR)+(B)+(I)+A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基址带比例变址和偏移量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LA=(SR)+(B)+(I)×S+A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相对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LA=(PC)+A</a:t>
                      </a:r>
                      <a:endParaRPr kumimoji="1" lang="en-US" altLang="zh-CN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1124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4.5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典型指令</a:t>
            </a:r>
          </a:p>
        </p:txBody>
      </p:sp>
      <p:sp>
        <p:nvSpPr>
          <p:cNvPr id="3" name="矩形 2"/>
          <p:cNvSpPr/>
          <p:nvPr/>
        </p:nvSpPr>
        <p:spPr>
          <a:xfrm>
            <a:off x="428596" y="642918"/>
            <a:ext cx="2266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1.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指令的分类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285860"/>
            <a:ext cx="82153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一个完整的指令系统应该有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数据传送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数据处理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程序控制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处理器控制</a:t>
            </a:r>
            <a:r>
              <a:rPr lang="zh-CN" altLang="en-US" sz="2800" b="1" dirty="0" smtClean="0">
                <a:solidFill>
                  <a:srgbClr val="0E034D"/>
                </a:solidFill>
              </a:rPr>
              <a:t>四</a:t>
            </a:r>
            <a:r>
              <a:rPr lang="zh-CN" altLang="en-US" sz="2800" b="1" dirty="0" smtClean="0"/>
              <a:t>大类指令。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785786" y="2655207"/>
            <a:ext cx="3126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1B93"/>
                </a:solidFill>
              </a:rPr>
              <a:t>（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1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）数据传送类指令</a:t>
            </a:r>
            <a:endParaRPr lang="zh-CN" altLang="en-US" sz="2400" b="1" dirty="0">
              <a:solidFill>
                <a:srgbClr val="151B93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00562" y="2643182"/>
            <a:ext cx="2089287" cy="1960761"/>
            <a:chOff x="4500562" y="2812434"/>
            <a:chExt cx="2089287" cy="1960761"/>
          </a:xfrm>
        </p:grpSpPr>
        <p:sp>
          <p:nvSpPr>
            <p:cNvPr id="8" name="矩形 7"/>
            <p:cNvSpPr/>
            <p:nvPr/>
          </p:nvSpPr>
          <p:spPr>
            <a:xfrm>
              <a:off x="4500562" y="2812434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通用传送指令</a:t>
              </a:r>
              <a:endParaRPr lang="zh-CN" altLang="en-US" sz="2400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503844" y="3321292"/>
              <a:ext cx="20409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数据交换指令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521428" y="3802672"/>
              <a:ext cx="20409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堆栈操作指令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548906" y="4311530"/>
              <a:ext cx="20409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输入输出指令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785786" y="4766412"/>
            <a:ext cx="3140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1B93"/>
                </a:solidFill>
              </a:rPr>
              <a:t>（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2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）数据处理类指令</a:t>
            </a:r>
            <a:endParaRPr lang="zh-CN" altLang="en-US" sz="2400" b="1" dirty="0">
              <a:solidFill>
                <a:srgbClr val="151B93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500562" y="4754387"/>
            <a:ext cx="2089287" cy="1960761"/>
            <a:chOff x="4500562" y="2812434"/>
            <a:chExt cx="2089287" cy="1960761"/>
          </a:xfrm>
        </p:grpSpPr>
        <p:sp>
          <p:nvSpPr>
            <p:cNvPr id="15" name="矩形 14"/>
            <p:cNvSpPr/>
            <p:nvPr/>
          </p:nvSpPr>
          <p:spPr>
            <a:xfrm>
              <a:off x="4500562" y="2812434"/>
              <a:ext cx="20409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算术运算指令</a:t>
              </a:r>
              <a:endParaRPr lang="zh-CN" altLang="en-US" sz="2400" b="1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503844" y="3321292"/>
              <a:ext cx="20409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逻辑运算指令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521428" y="3802672"/>
              <a:ext cx="17315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移位类指令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548906" y="4311530"/>
              <a:ext cx="20409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串处理类指令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642918"/>
            <a:ext cx="2266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1.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指令的分类</a:t>
            </a:r>
          </a:p>
        </p:txBody>
      </p:sp>
      <p:sp>
        <p:nvSpPr>
          <p:cNvPr id="4" name="矩形 3"/>
          <p:cNvSpPr/>
          <p:nvPr/>
        </p:nvSpPr>
        <p:spPr>
          <a:xfrm>
            <a:off x="785786" y="1155009"/>
            <a:ext cx="3140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1B93"/>
                </a:solidFill>
              </a:rPr>
              <a:t>（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3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）程序控制类指令</a:t>
            </a:r>
            <a:endParaRPr lang="zh-CN" altLang="en-US" sz="2400" b="1" dirty="0">
              <a:solidFill>
                <a:srgbClr val="151B93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0728" y="3583901"/>
            <a:ext cx="3449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1B93"/>
                </a:solidFill>
              </a:rPr>
              <a:t>（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4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）处理器控制类指令</a:t>
            </a:r>
            <a:endParaRPr lang="zh-CN" altLang="en-US" sz="2400" b="1" dirty="0">
              <a:solidFill>
                <a:srgbClr val="151B93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555504" y="3571876"/>
            <a:ext cx="2659702" cy="970523"/>
            <a:chOff x="4500562" y="3857628"/>
            <a:chExt cx="2659702" cy="970523"/>
          </a:xfrm>
        </p:grpSpPr>
        <p:sp>
          <p:nvSpPr>
            <p:cNvPr id="12" name="矩形 11"/>
            <p:cNvSpPr/>
            <p:nvPr/>
          </p:nvSpPr>
          <p:spPr>
            <a:xfrm>
              <a:off x="4500562" y="3857628"/>
              <a:ext cx="2659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异常处理（中断）</a:t>
              </a:r>
              <a:endParaRPr lang="zh-CN" altLang="en-US" sz="2400" b="1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03844" y="4366486"/>
              <a:ext cx="1422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其他指令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4631124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4.5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典型指令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500562" y="1142984"/>
            <a:ext cx="2350323" cy="2401414"/>
            <a:chOff x="4500562" y="1285860"/>
            <a:chExt cx="2350323" cy="2401414"/>
          </a:xfrm>
        </p:grpSpPr>
        <p:sp>
          <p:nvSpPr>
            <p:cNvPr id="6" name="矩形 5"/>
            <p:cNvSpPr/>
            <p:nvPr/>
          </p:nvSpPr>
          <p:spPr>
            <a:xfrm>
              <a:off x="4500562" y="1285860"/>
              <a:ext cx="2350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无条件转移指令</a:t>
              </a:r>
              <a:endParaRPr lang="zh-CN" altLang="en-US" sz="2400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503844" y="1794718"/>
              <a:ext cx="20409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条件转移指令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521428" y="2276098"/>
              <a:ext cx="20409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循环转移指令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548906" y="2784956"/>
              <a:ext cx="17315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调用类指令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569426" y="3225609"/>
              <a:ext cx="20409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中断调用指令</a:t>
              </a:r>
            </a:p>
          </p:txBody>
        </p:sp>
      </p:grp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000100" y="4929198"/>
            <a:ext cx="60928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RISC</a:t>
            </a: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Reduced Instruction Set Computer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000100" y="5572140"/>
            <a:ext cx="6126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CISC</a:t>
            </a: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Complex Instruction Set Computer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2143116"/>
            <a:ext cx="771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P132</a:t>
            </a:r>
            <a:r>
              <a:rPr lang="zh-CN" altLang="en-US" sz="2800" dirty="0" smtClean="0">
                <a:solidFill>
                  <a:srgbClr val="FF0000"/>
                </a:solidFill>
              </a:rPr>
              <a:t>页表</a:t>
            </a:r>
            <a:r>
              <a:rPr lang="en-US" altLang="zh-CN" sz="2800" dirty="0" smtClean="0">
                <a:solidFill>
                  <a:srgbClr val="FF0000"/>
                </a:solidFill>
              </a:rPr>
              <a:t>4.11</a:t>
            </a:r>
            <a:r>
              <a:rPr lang="zh-CN" altLang="en-US" sz="2800" dirty="0" smtClean="0">
                <a:solidFill>
                  <a:srgbClr val="FF0000"/>
                </a:solidFill>
              </a:rPr>
              <a:t>为</a:t>
            </a:r>
            <a:r>
              <a:rPr lang="en-US" altLang="zh-CN" sz="2800" dirty="0" smtClean="0">
                <a:solidFill>
                  <a:srgbClr val="FF0000"/>
                </a:solidFill>
              </a:rPr>
              <a:t>8086</a:t>
            </a:r>
            <a:r>
              <a:rPr lang="zh-CN" altLang="en-US" sz="2800" dirty="0" smtClean="0">
                <a:solidFill>
                  <a:srgbClr val="FF0000"/>
                </a:solidFill>
              </a:rPr>
              <a:t>部分指令集，不详细介绍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/>
          <p:cNvSpPr txBox="1">
            <a:spLocks noChangeArrowheads="1"/>
          </p:cNvSpPr>
          <p:nvPr/>
        </p:nvSpPr>
        <p:spPr bwMode="auto">
          <a:xfrm>
            <a:off x="214282" y="642918"/>
            <a:ext cx="3571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指令系统发展</a:t>
            </a:r>
          </a:p>
        </p:txBody>
      </p:sp>
      <p:sp>
        <p:nvSpPr>
          <p:cNvPr id="3" name="矩形 2"/>
          <p:cNvSpPr/>
          <p:nvPr/>
        </p:nvSpPr>
        <p:spPr>
          <a:xfrm>
            <a:off x="4357686" y="71414"/>
            <a:ext cx="3308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4.1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指令系统的发展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14348" y="1257288"/>
            <a:ext cx="8132354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RISC</a:t>
            </a:r>
            <a:r>
              <a:rPr kumimoji="1" lang="zh-CN" altLang="en-US" sz="3200" b="1" dirty="0">
                <a:latin typeface="Times New Roman" pitchFamily="18" charset="0"/>
              </a:rPr>
              <a:t>（</a:t>
            </a:r>
            <a:r>
              <a:rPr kumimoji="1" lang="en-US" altLang="zh-CN" sz="3200" b="1" dirty="0">
                <a:latin typeface="Times New Roman" pitchFamily="18" charset="0"/>
              </a:rPr>
              <a:t>Reduced Instruction Set Computer</a:t>
            </a:r>
            <a:r>
              <a:rPr kumimoji="1" lang="zh-CN" altLang="en-US" sz="3200" b="1" dirty="0">
                <a:latin typeface="Times New Roman" pitchFamily="18" charset="0"/>
              </a:rPr>
              <a:t>）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73059" y="1857364"/>
            <a:ext cx="670560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32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zh-CN" altLang="en-US" sz="2800" b="1" dirty="0">
                <a:latin typeface="Times New Roman" pitchFamily="18" charset="0"/>
              </a:rPr>
              <a:t>选用使用频度较高的一些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简单指令</a:t>
            </a:r>
            <a:r>
              <a:rPr kumimoji="1" lang="zh-CN" altLang="en-US" sz="2800" b="1" dirty="0">
                <a:latin typeface="Times New Roman" pitchFamily="18" charset="0"/>
              </a:rPr>
              <a:t>，</a:t>
            </a:r>
          </a:p>
          <a:p>
            <a:r>
              <a:rPr kumimoji="1" lang="zh-CN" altLang="en-US" sz="2800" b="1" dirty="0">
                <a:latin typeface="Times New Roman" pitchFamily="18" charset="0"/>
              </a:rPr>
              <a:t>      复杂指令的功能由简单指令来组合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3059" y="2863839"/>
            <a:ext cx="84582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8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zh-CN" altLang="en-US" sz="2800" b="1" dirty="0">
                <a:latin typeface="Times New Roman" pitchFamily="18" charset="0"/>
              </a:rPr>
              <a:t>指令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长度固定、指令格式种类少、寻址方式少</a:t>
            </a:r>
            <a:endParaRPr kumimoji="1" lang="zh-CN" altLang="en-US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3059" y="3435343"/>
            <a:ext cx="55626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8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zh-CN" altLang="en-US" sz="2800" b="1" dirty="0">
                <a:latin typeface="Times New Roman" pitchFamily="18" charset="0"/>
              </a:rPr>
              <a:t>只有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LOAD / STORE </a:t>
            </a:r>
            <a:r>
              <a:rPr kumimoji="1" lang="zh-CN" altLang="en-US" sz="2800" b="1" dirty="0">
                <a:latin typeface="Times New Roman" pitchFamily="18" charset="0"/>
              </a:rPr>
              <a:t>指令访存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71472" y="4578351"/>
            <a:ext cx="8459787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8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采用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流水技术  一个时钟周期 </a:t>
            </a:r>
            <a:r>
              <a:rPr kumimoji="1" lang="zh-CN" altLang="en-US" sz="2800" b="1" dirty="0">
                <a:latin typeface="Times New Roman" pitchFamily="18" charset="0"/>
              </a:rPr>
              <a:t>内完成一条指令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71472" y="5221293"/>
            <a:ext cx="6624637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8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采用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组合逻辑</a:t>
            </a:r>
            <a:r>
              <a:rPr kumimoji="1" lang="zh-CN" altLang="en-US" sz="2800" b="1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实现控制器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71472" y="4006847"/>
            <a:ext cx="633412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8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CPU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中有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多个</a:t>
            </a:r>
            <a:r>
              <a:rPr kumimoji="1" lang="zh-CN" altLang="en-US" sz="2800" b="1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通用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寄存器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73059" y="5792797"/>
            <a:ext cx="52578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8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zh-CN" altLang="en-US" sz="2800" b="1" dirty="0">
                <a:latin typeface="Times New Roman" pitchFamily="18" charset="0"/>
              </a:rPr>
              <a:t>采用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 优化 </a:t>
            </a:r>
            <a:r>
              <a:rPr kumimoji="1" lang="zh-CN" altLang="en-US" sz="2800" b="1" dirty="0">
                <a:latin typeface="Times New Roman" pitchFamily="18" charset="0"/>
              </a:rPr>
              <a:t>的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编译</a:t>
            </a:r>
            <a:r>
              <a:rPr kumimoji="1" lang="zh-CN" altLang="en-US" sz="2800" b="1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程序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714348" y="1328726"/>
            <a:ext cx="718498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itchFamily="18" charset="0"/>
              </a:rPr>
              <a:t>CISC</a:t>
            </a:r>
            <a:r>
              <a:rPr kumimoji="1" lang="zh-CN" altLang="en-US" sz="2800" b="1" dirty="0"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</a:rPr>
              <a:t>Complex Instruction Set Computer</a:t>
            </a:r>
            <a:r>
              <a:rPr kumimoji="1" lang="zh-CN" altLang="en-US" sz="2800" b="1" dirty="0">
                <a:latin typeface="Times New Roman" pitchFamily="18" charset="0"/>
              </a:rPr>
              <a:t>）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73059" y="2063745"/>
            <a:ext cx="81343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32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zh-CN" altLang="en-US" sz="2800" b="1" dirty="0">
                <a:latin typeface="Times New Roman" pitchFamily="18" charset="0"/>
              </a:rPr>
              <a:t>系统指令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复杂庞大</a:t>
            </a:r>
            <a:r>
              <a:rPr kumimoji="1" lang="zh-CN" altLang="en-US" sz="2800" b="1" dirty="0">
                <a:latin typeface="Times New Roman" pitchFamily="18" charset="0"/>
              </a:rPr>
              <a:t>，各种指令使用频度相差大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3059" y="2767012"/>
            <a:ext cx="84582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8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zh-CN" altLang="en-US" sz="2800" b="1" dirty="0">
                <a:latin typeface="Times New Roman" pitchFamily="18" charset="0"/>
              </a:rPr>
              <a:t>指令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长度不固定、指令格式种类多、寻址方式多</a:t>
            </a:r>
            <a:endParaRPr kumimoji="1" lang="zh-CN" altLang="en-US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3059" y="3481392"/>
            <a:ext cx="47498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访存 </a:t>
            </a:r>
            <a:r>
              <a:rPr kumimoji="1" lang="zh-CN" altLang="en-US" sz="2800" b="1">
                <a:latin typeface="Times New Roman" pitchFamily="18" charset="0"/>
              </a:rPr>
              <a:t>指令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不受限制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71472" y="4767275"/>
            <a:ext cx="76200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8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大</a:t>
            </a:r>
            <a:r>
              <a:rPr kumimoji="1" lang="zh-CN" altLang="en-US" sz="2800" b="1" dirty="0">
                <a:latin typeface="Times New Roman" pitchFamily="18" charset="0"/>
              </a:rPr>
              <a:t>多数指令需要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多个时钟周期 </a:t>
            </a:r>
            <a:r>
              <a:rPr kumimoji="1" lang="zh-CN" altLang="en-US" sz="2800" b="1" dirty="0">
                <a:latin typeface="Times New Roman" pitchFamily="18" charset="0"/>
              </a:rPr>
              <a:t>执行完毕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71472" y="5338779"/>
            <a:ext cx="46482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8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采用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微程序</a:t>
            </a:r>
            <a:r>
              <a:rPr kumimoji="1" lang="zh-CN" altLang="en-US" sz="2800" b="1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控制器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71472" y="4143380"/>
            <a:ext cx="6334125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8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CPU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中设有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专用寄存器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73059" y="5888038"/>
            <a:ext cx="7342188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难以 </a:t>
            </a:r>
            <a:r>
              <a:rPr kumimoji="1" lang="zh-CN" altLang="en-US" sz="2800" b="1">
                <a:latin typeface="Times New Roman" pitchFamily="18" charset="0"/>
              </a:rPr>
              <a:t>用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优化编译 </a:t>
            </a:r>
            <a:r>
              <a:rPr kumimoji="1" lang="zh-CN" altLang="en-US" sz="2800" b="1">
                <a:latin typeface="Times New Roman" pitchFamily="18" charset="0"/>
              </a:rPr>
              <a:t>生成高效的目的代码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7686" y="71414"/>
            <a:ext cx="3308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4.1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指令系统的发展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214282" y="642918"/>
            <a:ext cx="3571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2.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指令系统发展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7686" y="71414"/>
            <a:ext cx="3308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4.1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指令系统的发展</a:t>
            </a:r>
          </a:p>
        </p:txBody>
      </p:sp>
      <p:sp>
        <p:nvSpPr>
          <p:cNvPr id="3" name="矩形 2"/>
          <p:cNvSpPr/>
          <p:nvPr/>
        </p:nvSpPr>
        <p:spPr>
          <a:xfrm>
            <a:off x="357158" y="619764"/>
            <a:ext cx="3709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3.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对指令系统性能要求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36670"/>
            <a:ext cx="8229600" cy="50784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完备性：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完备性是指用汇编语言编写各种程序时，指令系统直接提供的指令足够使用</a:t>
            </a:r>
            <a:r>
              <a:rPr lang="zh-CN" altLang="en-US" sz="2400" b="1" dirty="0" smtClean="0">
                <a:latin typeface="+mn-lt"/>
                <a:ea typeface="+mn-ea"/>
              </a:rPr>
              <a:t>；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有效性：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有效性是指利用该指令系统所编写的程序能够高效率地运行；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规整性：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规整性包括指令系统的对称性、匀齐性、指令格式和数据格式的一致性；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兼容性：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系列机各机种之间具有相同的基本结构和共同的基本指令集，因而指令系统是兼容的，即各机种上基本软件可以通用。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1124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指令系统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14414" y="1214422"/>
            <a:ext cx="36102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</a:rPr>
              <a:t>1</a:t>
            </a:r>
            <a:r>
              <a:rPr kumimoji="1" lang="zh-CN" altLang="en-US" sz="2800" b="1" dirty="0" smtClean="0">
                <a:latin typeface="Times New Roman" pitchFamily="18" charset="0"/>
              </a:rPr>
              <a:t>）指令</a:t>
            </a:r>
            <a:r>
              <a:rPr kumimoji="1" lang="zh-CN" altLang="en-US" sz="28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4" name="矩形 3"/>
          <p:cNvSpPr/>
          <p:nvPr/>
        </p:nvSpPr>
        <p:spPr>
          <a:xfrm>
            <a:off x="428596" y="642918"/>
            <a:ext cx="1906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1.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指令格式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428728" y="1928802"/>
            <a:ext cx="4643470" cy="461665"/>
            <a:chOff x="1714480" y="1905000"/>
            <a:chExt cx="4643470" cy="461665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857356" y="1905000"/>
              <a:ext cx="42636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  </a:t>
              </a:r>
              <a:r>
                <a:rPr kumimoji="1" lang="zh-CN" altLang="en-US" sz="2000" b="1" dirty="0">
                  <a:latin typeface="Times New Roman" pitchFamily="18" charset="0"/>
                </a:rPr>
                <a:t>操作码字</a:t>
              </a:r>
              <a:r>
                <a:rPr kumimoji="1" lang="zh-CN" altLang="en-US" sz="2000" b="1" dirty="0" smtClean="0">
                  <a:latin typeface="Times New Roman" pitchFamily="18" charset="0"/>
                </a:rPr>
                <a:t>段</a:t>
              </a:r>
              <a:r>
                <a:rPr kumimoji="1" lang="en-US" altLang="zh-CN" sz="2000" b="1" dirty="0" smtClean="0">
                  <a:latin typeface="Times New Roman" pitchFamily="18" charset="0"/>
                </a:rPr>
                <a:t>OP</a:t>
              </a:r>
              <a:r>
                <a:rPr kumimoji="1" lang="zh-CN" altLang="en-US" sz="2400" b="1" dirty="0" smtClean="0">
                  <a:latin typeface="Times New Roman" pitchFamily="18" charset="0"/>
                </a:rPr>
                <a:t>        </a:t>
              </a:r>
              <a:r>
                <a:rPr kumimoji="1" lang="zh-CN" altLang="en-US" sz="2000" b="1" dirty="0">
                  <a:latin typeface="Times New Roman" pitchFamily="18" charset="0"/>
                </a:rPr>
                <a:t>地址码字</a:t>
              </a:r>
              <a:r>
                <a:rPr kumimoji="1" lang="zh-CN" altLang="en-US" sz="2000" b="1" dirty="0" smtClean="0">
                  <a:latin typeface="Times New Roman" pitchFamily="18" charset="0"/>
                </a:rPr>
                <a:t>段</a:t>
              </a:r>
              <a:r>
                <a:rPr kumimoji="1" lang="en-US" altLang="zh-CN" sz="2000" b="1" dirty="0" smtClean="0">
                  <a:latin typeface="Times New Roman" pitchFamily="18" charset="0"/>
                </a:rPr>
                <a:t>AD</a:t>
              </a:r>
              <a:endParaRPr kumimoji="1" lang="zh-CN" altLang="en-US" sz="2000" b="1" dirty="0">
                <a:latin typeface="Times New Roman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714480" y="1905000"/>
              <a:ext cx="464347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024322" y="19050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288056" y="2643182"/>
            <a:ext cx="2167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</a:rPr>
              <a:t>2</a:t>
            </a:r>
            <a:r>
              <a:rPr kumimoji="1" lang="zh-CN" altLang="en-US" sz="2800" b="1" dirty="0" smtClean="0">
                <a:latin typeface="Times New Roman" pitchFamily="18" charset="0"/>
              </a:rPr>
              <a:t>）操作码</a:t>
            </a:r>
          </a:p>
        </p:txBody>
      </p:sp>
      <p:sp>
        <p:nvSpPr>
          <p:cNvPr id="11" name="矩形 10"/>
          <p:cNvSpPr/>
          <p:nvPr/>
        </p:nvSpPr>
        <p:spPr>
          <a:xfrm>
            <a:off x="642910" y="3286124"/>
            <a:ext cx="8143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  指令操作码</a:t>
            </a:r>
            <a:r>
              <a:rPr lang="en-US" altLang="zh-CN" sz="2400" b="1" dirty="0" smtClean="0"/>
              <a:t>OP</a:t>
            </a:r>
            <a:r>
              <a:rPr lang="zh-CN" altLang="en-US" sz="2400" b="1" dirty="0" smtClean="0"/>
              <a:t>表示该指令应进行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什么操作</a:t>
            </a:r>
            <a:r>
              <a:rPr lang="zh-CN" altLang="en-US" sz="2400" b="1" dirty="0" smtClean="0"/>
              <a:t>，操作码位数取决于计算机指令系统规模</a:t>
            </a:r>
            <a:endParaRPr lang="zh-CN" altLang="en-US" sz="2400" b="1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680438" y="4641242"/>
            <a:ext cx="64294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151B93"/>
                </a:solidFill>
                <a:latin typeface="Times New Roman" pitchFamily="18" charset="0"/>
              </a:rPr>
              <a:t>长度固定：</a:t>
            </a:r>
            <a:r>
              <a:rPr kumimoji="1" lang="zh-CN" altLang="en-US" sz="2400" b="1" dirty="0" smtClean="0">
                <a:latin typeface="Times New Roman" pitchFamily="18" charset="0"/>
              </a:rPr>
              <a:t>如  </a:t>
            </a:r>
            <a:r>
              <a:rPr kumimoji="1" lang="en-US" altLang="zh-CN" sz="2400" b="1" dirty="0" smtClean="0">
                <a:latin typeface="Times New Roman" pitchFamily="18" charset="0"/>
              </a:rPr>
              <a:t>IBM 370</a:t>
            </a:r>
            <a:r>
              <a:rPr kumimoji="1" lang="zh-CN" altLang="en-US" sz="2400" b="1" dirty="0" smtClean="0">
                <a:latin typeface="Times New Roman" pitchFamily="18" charset="0"/>
              </a:rPr>
              <a:t>，操作码  </a:t>
            </a:r>
            <a:r>
              <a:rPr kumimoji="1" lang="en-US" altLang="zh-CN" sz="2400" b="1" dirty="0" smtClean="0">
                <a:latin typeface="Times New Roman" pitchFamily="18" charset="0"/>
              </a:rPr>
              <a:t>8  </a:t>
            </a:r>
            <a:r>
              <a:rPr kumimoji="1" lang="zh-CN" altLang="en-US" sz="2400" b="1" dirty="0" smtClean="0">
                <a:latin typeface="Times New Roman" pitchFamily="18" charset="0"/>
              </a:rPr>
              <a:t>位</a:t>
            </a:r>
          </a:p>
        </p:txBody>
      </p:sp>
      <p:sp>
        <p:nvSpPr>
          <p:cNvPr id="13" name="矩形 12"/>
          <p:cNvSpPr/>
          <p:nvPr/>
        </p:nvSpPr>
        <p:spPr>
          <a:xfrm>
            <a:off x="1689206" y="5357826"/>
            <a:ext cx="6372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151B93"/>
                </a:solidFill>
                <a:latin typeface="Times New Roman" pitchFamily="18" charset="0"/>
              </a:rPr>
              <a:t>长度可变：</a:t>
            </a:r>
            <a:r>
              <a:rPr kumimoji="1" lang="zh-CN" altLang="en-US" sz="2400" b="1" dirty="0" smtClean="0">
                <a:latin typeface="Times New Roman" pitchFamily="18" charset="0"/>
              </a:rPr>
              <a:t>操作码分散在指令字的不同字段中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" grpId="0"/>
      <p:bldP spid="11" grpId="0"/>
      <p:bldP spid="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1124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指令系统</a:t>
            </a:r>
          </a:p>
        </p:txBody>
      </p:sp>
      <p:sp>
        <p:nvSpPr>
          <p:cNvPr id="3" name="矩形 2"/>
          <p:cNvSpPr/>
          <p:nvPr/>
        </p:nvSpPr>
        <p:spPr>
          <a:xfrm>
            <a:off x="428596" y="642918"/>
            <a:ext cx="1906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  <a:latin typeface="Calibri" pitchFamily="34" charset="0"/>
              </a:rPr>
              <a:t>1.</a:t>
            </a:r>
            <a:r>
              <a:rPr lang="zh-CN" altLang="en-US" sz="2800" b="1" dirty="0" smtClean="0">
                <a:solidFill>
                  <a:srgbClr val="151B93"/>
                </a:solidFill>
                <a:latin typeface="Calibri" pitchFamily="34" charset="0"/>
              </a:rPr>
              <a:t>指令格式</a:t>
            </a:r>
          </a:p>
        </p:txBody>
      </p:sp>
      <p:sp>
        <p:nvSpPr>
          <p:cNvPr id="4" name="矩形 3"/>
          <p:cNvSpPr/>
          <p:nvPr/>
        </p:nvSpPr>
        <p:spPr>
          <a:xfrm>
            <a:off x="852840" y="1216626"/>
            <a:ext cx="2167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</a:rPr>
              <a:t>3</a:t>
            </a:r>
            <a:r>
              <a:rPr kumimoji="1" lang="zh-CN" altLang="en-US" sz="2800" b="1" dirty="0" smtClean="0">
                <a:latin typeface="Times New Roman" pitchFamily="18" charset="0"/>
              </a:rPr>
              <a:t>）地址码</a:t>
            </a:r>
          </a:p>
        </p:txBody>
      </p:sp>
      <p:sp>
        <p:nvSpPr>
          <p:cNvPr id="5" name="矩形 4"/>
          <p:cNvSpPr/>
          <p:nvPr/>
        </p:nvSpPr>
        <p:spPr>
          <a:xfrm>
            <a:off x="1000100" y="1714488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根据一条指令中有几个操作数地址，可将该指令称为几操作数指令或几地址指令</a:t>
            </a:r>
            <a:endParaRPr lang="zh-CN" altLang="en-US" sz="2400" b="1" dirty="0">
              <a:solidFill>
                <a:srgbClr val="151B93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98" y="2800175"/>
            <a:ext cx="6572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四地址指令、三地址指令、二地址指令、</a:t>
            </a:r>
            <a:endParaRPr lang="en-US" altLang="zh-CN" sz="2400" b="1" dirty="0" smtClean="0">
              <a:solidFill>
                <a:srgbClr val="FF0000"/>
              </a:solidFill>
              <a:latin typeface="宋体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单地址指令、零地址指令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92332" y="4180998"/>
            <a:ext cx="8578637" cy="2428646"/>
            <a:chOff x="292332" y="4180998"/>
            <a:chExt cx="8578637" cy="2428646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324381" y="5634919"/>
              <a:ext cx="0" cy="461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08256" y="5634919"/>
              <a:ext cx="3744913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操作码（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4</a:t>
              </a: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位）Ａ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1</a:t>
              </a: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（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6</a:t>
              </a: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位） 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289456" y="516501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889656" y="516501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08256" y="5165019"/>
              <a:ext cx="5410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操作码（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4</a:t>
              </a:r>
              <a:r>
                <a:rPr kumimoji="1"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位）Ａ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1</a:t>
              </a:r>
              <a:r>
                <a:rPr kumimoji="1"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（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6</a:t>
              </a:r>
              <a:r>
                <a:rPr kumimoji="1"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位） Ａ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2</a:t>
              </a:r>
              <a:r>
                <a:rPr kumimoji="1"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（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6</a:t>
              </a:r>
              <a:r>
                <a:rPr kumimoji="1"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位）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289456" y="466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889656" y="466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08256" y="4661782"/>
              <a:ext cx="5410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操作码（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4</a:t>
              </a: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位）Ａ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1</a:t>
              </a: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（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6</a:t>
              </a: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位） Ａ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2</a:t>
              </a: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（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6</a:t>
              </a: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位）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08256" y="6142919"/>
              <a:ext cx="151288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操作码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5708931" y="4660194"/>
              <a:ext cx="158432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A3</a:t>
              </a: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（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6</a:t>
              </a: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位）</a:t>
              </a: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2273532" y="418258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3873732" y="418258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292332" y="4182586"/>
              <a:ext cx="5410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操作码（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4</a:t>
              </a:r>
              <a:r>
                <a:rPr kumimoji="1"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位）Ａ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1</a:t>
              </a:r>
              <a:r>
                <a:rPr kumimoji="1"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（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6</a:t>
              </a:r>
              <a:r>
                <a:rPr kumimoji="1"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位） Ａ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2</a:t>
              </a:r>
              <a:r>
                <a:rPr kumimoji="1"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（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6</a:t>
              </a:r>
              <a:r>
                <a:rPr kumimoji="1"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位）</a:t>
              </a: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5693007" y="4180998"/>
              <a:ext cx="158432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A3</a:t>
              </a: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（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6</a:t>
              </a: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位）</a:t>
              </a: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7286644" y="4181105"/>
              <a:ext cx="158432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A4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（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6</a:t>
              </a:r>
              <a:r>
                <a:rPr kumimoji="1"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位）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31124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指令系统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76200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 dirty="0">
                <a:latin typeface="Times New Roman" pitchFamily="18" charset="0"/>
              </a:rPr>
              <a:t>(1) </a:t>
            </a:r>
            <a:r>
              <a:rPr kumimoji="1" lang="zh-CN" altLang="en-US" sz="2800" b="1" dirty="0">
                <a:latin typeface="Times New Roman" pitchFamily="18" charset="0"/>
              </a:rPr>
              <a:t>四地址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8525" y="4343400"/>
            <a:ext cx="5045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(2) </a:t>
            </a:r>
            <a:r>
              <a:rPr kumimoji="1" lang="zh-CN" altLang="en-US" sz="2800" b="1">
                <a:latin typeface="Times New Roman" pitchFamily="18" charset="0"/>
              </a:rPr>
              <a:t>三地址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752600" y="1539875"/>
            <a:ext cx="3048000" cy="457200"/>
            <a:chOff x="1104" y="1066"/>
            <a:chExt cx="1920" cy="288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104" y="1066"/>
              <a:ext cx="384" cy="288"/>
              <a:chOff x="1104" y="1008"/>
              <a:chExt cx="384" cy="288"/>
            </a:xfrm>
          </p:grpSpPr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1488" y="1066"/>
              <a:ext cx="384" cy="288"/>
              <a:chOff x="1104" y="1008"/>
              <a:chExt cx="384" cy="288"/>
            </a:xfrm>
          </p:grpSpPr>
          <p:sp>
            <p:nvSpPr>
              <p:cNvPr id="18" name="Text Box 10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latin typeface="Times New Roman" pitchFamily="18" charset="0"/>
                  </a:rPr>
                  <a:t> A</a:t>
                </a:r>
                <a:r>
                  <a:rPr kumimoji="1" lang="en-US" altLang="zh-CN" sz="24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1872" y="1066"/>
              <a:ext cx="384" cy="288"/>
              <a:chOff x="1104" y="1008"/>
              <a:chExt cx="384" cy="288"/>
            </a:xfrm>
          </p:grpSpPr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latin typeface="Times New Roman" pitchFamily="18" charset="0"/>
                  </a:rPr>
                  <a:t> A</a:t>
                </a:r>
                <a:r>
                  <a:rPr kumimoji="1" lang="en-US" altLang="zh-CN" sz="2400" b="1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2256" y="1066"/>
              <a:ext cx="384" cy="288"/>
              <a:chOff x="1104" y="1008"/>
              <a:chExt cx="384" cy="288"/>
            </a:xfrm>
          </p:grpSpPr>
          <p:sp>
            <p:nvSpPr>
              <p:cNvPr id="14" name="Text Box 16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latin typeface="Times New Roman" pitchFamily="18" charset="0"/>
                  </a:rPr>
                  <a:t> A</a:t>
                </a:r>
                <a:r>
                  <a:rPr kumimoji="1" lang="en-US" altLang="zh-CN" sz="2400" b="1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2640" y="1066"/>
              <a:ext cx="384" cy="288"/>
              <a:chOff x="1104" y="1008"/>
              <a:chExt cx="384" cy="288"/>
            </a:xfrm>
          </p:grpSpPr>
          <p:sp>
            <p:nvSpPr>
              <p:cNvPr id="12" name="Text Box 19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latin typeface="Times New Roman" pitchFamily="18" charset="0"/>
                  </a:rPr>
                  <a:t> A</a:t>
                </a:r>
                <a:r>
                  <a:rPr kumimoji="1" lang="en-US" altLang="zh-CN" sz="2400" b="1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3" name="Rectangle 20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911350" y="1143000"/>
            <a:ext cx="266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</a:rPr>
              <a:t>8       6        6       6       6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1905000" y="21336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第一操作数地址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905000" y="255905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sz="2000" b="1" baseline="-25000">
                <a:latin typeface="Times New Roman" pitchFamily="18" charset="0"/>
              </a:rPr>
              <a:t>2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第二操作数地址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1905000" y="2986088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sz="2000" b="1" baseline="-25000">
                <a:latin typeface="Times New Roman" pitchFamily="18" charset="0"/>
              </a:rPr>
              <a:t>3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结果的地址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905000" y="3413125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sz="2000" b="1" baseline="-25000">
                <a:latin typeface="Times New Roman" pitchFamily="18" charset="0"/>
              </a:rPr>
              <a:t>4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下一条指令地址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240338" y="3810000"/>
            <a:ext cx="2760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若 </a:t>
            </a:r>
            <a:r>
              <a:rPr kumimoji="1" lang="en-US" altLang="zh-CN" sz="2400" b="1">
                <a:latin typeface="Times New Roman" pitchFamily="18" charset="0"/>
              </a:rPr>
              <a:t>PC </a:t>
            </a:r>
            <a:r>
              <a:rPr kumimoji="1" lang="zh-CN" altLang="en-US" sz="2400" b="1">
                <a:latin typeface="Times New Roman" pitchFamily="18" charset="0"/>
              </a:rPr>
              <a:t>代替 </a:t>
            </a:r>
            <a:r>
              <a:rPr kumimoji="1" lang="en-US" altLang="zh-CN" sz="2400" b="1">
                <a:latin typeface="Times New Roman" pitchFamily="18" charset="0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</a:rPr>
              <a:t>4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812925" y="3810000"/>
            <a:ext cx="2741613" cy="457200"/>
            <a:chOff x="1142" y="2378"/>
            <a:chExt cx="1727" cy="288"/>
          </a:xfrm>
        </p:grpSpPr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(A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1</a:t>
              </a:r>
              <a:r>
                <a:rPr kumimoji="1" lang="en-US" altLang="zh-CN" sz="2400" b="1">
                  <a:latin typeface="Times New Roman" pitchFamily="18" charset="0"/>
                </a:rPr>
                <a:t>) OP (A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latin typeface="Times New Roman" pitchFamily="18" charset="0"/>
                </a:rPr>
                <a:t>)        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911350" y="4800600"/>
            <a:ext cx="291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</a:rPr>
              <a:t>8            8           8         8   </a:t>
            </a:r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752600" y="5181600"/>
            <a:ext cx="3048000" cy="457200"/>
            <a:chOff x="1104" y="3456"/>
            <a:chExt cx="1920" cy="288"/>
          </a:xfrm>
        </p:grpSpPr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154" y="3456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632" y="3456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 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29" y="3456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 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592" y="3456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 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104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586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064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546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1828800" y="5867400"/>
            <a:ext cx="2741613" cy="457200"/>
            <a:chOff x="1142" y="2378"/>
            <a:chExt cx="1727" cy="288"/>
          </a:xfrm>
        </p:grpSpPr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(A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1</a:t>
              </a:r>
              <a:r>
                <a:rPr kumimoji="1" lang="en-US" altLang="zh-CN" sz="2400" b="1">
                  <a:latin typeface="Times New Roman" pitchFamily="18" charset="0"/>
                </a:rPr>
                <a:t>) OP (A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latin typeface="Times New Roman" pitchFamily="18" charset="0"/>
                </a:rPr>
                <a:t>)        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5240338" y="2662238"/>
            <a:ext cx="2379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4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次访存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5240338" y="5181600"/>
            <a:ext cx="2227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4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次访存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5240338" y="3235325"/>
            <a:ext cx="3217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寻址范围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baseline="45000">
                <a:solidFill>
                  <a:srgbClr val="FF0000"/>
                </a:solidFill>
                <a:latin typeface="Times New Roman" pitchFamily="18" charset="0"/>
              </a:rPr>
              <a:t>6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 = 64</a:t>
            </a:r>
            <a:endParaRPr kumimoji="1"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5240338" y="5676900"/>
            <a:ext cx="314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寻址范围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baseline="45000">
                <a:solidFill>
                  <a:srgbClr val="FF0000"/>
                </a:solidFill>
                <a:latin typeface="Times New Roman" pitchFamily="18" charset="0"/>
              </a:rPr>
              <a:t>8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 = 256</a:t>
            </a:r>
            <a:endParaRPr kumimoji="1"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5240338" y="6172200"/>
            <a:ext cx="35052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若 </a:t>
            </a:r>
            <a:r>
              <a:rPr kumimoji="1" lang="en-US" altLang="zh-CN" sz="2400" b="1">
                <a:latin typeface="Times New Roman" pitchFamily="18" charset="0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</a:rPr>
              <a:t>3 </a:t>
            </a:r>
            <a:r>
              <a:rPr kumimoji="1" lang="zh-CN" altLang="en-US" sz="2400" b="1">
                <a:latin typeface="Times New Roman" pitchFamily="18" charset="0"/>
              </a:rPr>
              <a:t>用 </a:t>
            </a:r>
            <a:r>
              <a:rPr kumimoji="1" lang="en-US" altLang="zh-CN" sz="2400" b="1">
                <a:latin typeface="Times New Roman" pitchFamily="18" charset="0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</a:rPr>
              <a:t>1 </a:t>
            </a:r>
            <a:r>
              <a:rPr kumimoji="1" lang="zh-CN" altLang="en-US" sz="2400" b="1">
                <a:latin typeface="Times New Roman" pitchFamily="18" charset="0"/>
              </a:rPr>
              <a:t>或 </a:t>
            </a:r>
            <a:r>
              <a:rPr kumimoji="1" lang="en-US" altLang="zh-CN" sz="2400" b="1">
                <a:latin typeface="Times New Roman" pitchFamily="18" charset="0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</a:rPr>
              <a:t>2 </a:t>
            </a:r>
            <a:r>
              <a:rPr kumimoji="1" lang="zh-CN" altLang="en-US" sz="2400" b="1">
                <a:latin typeface="Times New Roman" pitchFamily="18" charset="0"/>
              </a:rPr>
              <a:t>代替</a:t>
            </a:r>
            <a:endParaRPr kumimoji="1" lang="zh-CN" altLang="en-US" sz="2400" b="1" baseline="-25000">
              <a:latin typeface="Times New Roman" pitchFamily="18" charset="0"/>
            </a:endParaRPr>
          </a:p>
        </p:txBody>
      </p: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5240338" y="1539875"/>
            <a:ext cx="3370262" cy="957263"/>
            <a:chOff x="3301" y="970"/>
            <a:chExt cx="2123" cy="603"/>
          </a:xfrm>
        </p:grpSpPr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3301" y="970"/>
              <a:ext cx="212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2400" b="1">
                  <a:latin typeface="Times New Roman" pitchFamily="18" charset="0"/>
                </a:rPr>
                <a:t>设指令字长为 </a:t>
              </a:r>
              <a:r>
                <a:rPr kumimoji="1" lang="en-US" altLang="zh-CN" sz="2400" b="1">
                  <a:latin typeface="Times New Roman" pitchFamily="18" charset="0"/>
                </a:rPr>
                <a:t>32 </a:t>
              </a:r>
              <a:r>
                <a:rPr kumimoji="1" lang="zh-CN" altLang="en-US" sz="2400" b="1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3301" y="1308"/>
              <a:ext cx="212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2400" b="1">
                  <a:latin typeface="Times New Roman" pitchFamily="18" charset="0"/>
                </a:rPr>
                <a:t>操作码固定为 </a:t>
              </a:r>
              <a:r>
                <a:rPr kumimoji="1" lang="en-US" altLang="zh-CN" sz="2400" b="1">
                  <a:latin typeface="Times New Roman" pitchFamily="18" charset="0"/>
                </a:rPr>
                <a:t>8 </a:t>
              </a:r>
              <a:r>
                <a:rPr kumimoji="1" lang="zh-CN" altLang="en-US" sz="2400" b="1">
                  <a:latin typeface="Times New Roman" pitchFamily="18" charset="0"/>
                </a:rPr>
                <a:t>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31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3400" y="434998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(3) </a:t>
            </a:r>
            <a:r>
              <a:rPr kumimoji="1" lang="zh-CN" altLang="en-US" sz="3200" b="1">
                <a:latin typeface="Times New Roman" pitchFamily="18" charset="0"/>
              </a:rPr>
              <a:t>二地址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295400" y="1482748"/>
            <a:ext cx="3032125" cy="457200"/>
            <a:chOff x="816" y="864"/>
            <a:chExt cx="1910" cy="288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816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453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089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927" y="864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597" y="864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 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221" y="864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 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604963" y="963636"/>
            <a:ext cx="2406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</a:rPr>
              <a:t>8              12           12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600200" y="2063773"/>
            <a:ext cx="2741613" cy="457200"/>
            <a:chOff x="1142" y="2378"/>
            <a:chExt cx="1727" cy="288"/>
          </a:xfrm>
        </p:grpSpPr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(A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1</a:t>
              </a:r>
              <a:r>
                <a:rPr kumimoji="1" lang="en-US" altLang="zh-CN" sz="2400" b="1">
                  <a:latin typeface="Times New Roman" pitchFamily="18" charset="0"/>
                </a:rPr>
                <a:t>) OP (A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latin typeface="Times New Roman" pitchFamily="18" charset="0"/>
                </a:rPr>
                <a:t>)        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1600200" y="2644798"/>
            <a:ext cx="2741613" cy="457200"/>
            <a:chOff x="1142" y="2378"/>
            <a:chExt cx="1727" cy="288"/>
          </a:xfrm>
        </p:grpSpPr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(A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1</a:t>
              </a:r>
              <a:r>
                <a:rPr kumimoji="1" lang="en-US" altLang="zh-CN" sz="2400" b="1">
                  <a:latin typeface="Times New Roman" pitchFamily="18" charset="0"/>
                </a:rPr>
                <a:t>) OP (A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latin typeface="Times New Roman" pitchFamily="18" charset="0"/>
                </a:rPr>
                <a:t>)        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990600" y="2313011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或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241925" y="2092348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4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次访存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219200" y="3225823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若结果存于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ACC    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33400" y="3875111"/>
            <a:ext cx="289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(4) </a:t>
            </a:r>
            <a:r>
              <a:rPr kumimoji="1" lang="zh-CN" altLang="en-US" sz="3200" b="1">
                <a:latin typeface="Times New Roman" pitchFamily="18" charset="0"/>
              </a:rPr>
              <a:t>一地址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33400" y="6207148"/>
            <a:ext cx="259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(5) </a:t>
            </a:r>
            <a:r>
              <a:rPr kumimoji="1" lang="zh-CN" altLang="en-US" sz="3200" b="1">
                <a:latin typeface="Times New Roman" pitchFamily="18" charset="0"/>
              </a:rPr>
              <a:t>零地址</a:t>
            </a:r>
          </a:p>
        </p:txBody>
      </p: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1295400" y="4973661"/>
            <a:ext cx="3048000" cy="471487"/>
            <a:chOff x="912" y="2833"/>
            <a:chExt cx="1920" cy="297"/>
          </a:xfrm>
        </p:grpSpPr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912" y="2842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549" y="2842"/>
              <a:ext cx="1283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023" y="2833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985" y="2833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 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1757363" y="4514873"/>
            <a:ext cx="1898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</a:rPr>
              <a:t>8                     24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032125" y="6319861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无地址码</a:t>
            </a:r>
          </a:p>
        </p:txBody>
      </p:sp>
      <p:grpSp>
        <p:nvGrpSpPr>
          <p:cNvPr id="29" name="Group 30"/>
          <p:cNvGrpSpPr>
            <a:grpSpLocks/>
          </p:cNvGrpSpPr>
          <p:nvPr/>
        </p:nvGrpSpPr>
        <p:grpSpPr bwMode="auto">
          <a:xfrm>
            <a:off x="1371600" y="5626123"/>
            <a:ext cx="3421063" cy="457200"/>
            <a:chOff x="864" y="3426"/>
            <a:chExt cx="2155" cy="288"/>
          </a:xfrm>
        </p:grpSpPr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64" y="3426"/>
              <a:ext cx="21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(ACC) OP (A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1</a:t>
              </a:r>
              <a:r>
                <a:rPr kumimoji="1" lang="en-US" altLang="zh-CN" sz="2400" b="1">
                  <a:latin typeface="Times New Roman" pitchFamily="18" charset="0"/>
                </a:rPr>
                <a:t>)        ACC</a:t>
              </a:r>
              <a:endParaRPr kumimoji="1" lang="en-US" altLang="zh-CN" sz="2400" b="1" baseline="-25000">
                <a:latin typeface="Times New Roman" pitchFamily="18" charset="0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2189" y="35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5241925" y="4987948"/>
            <a:ext cx="1331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2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次访存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5241925" y="2701948"/>
            <a:ext cx="314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寻址范围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baseline="45000">
                <a:solidFill>
                  <a:srgbClr val="FF0000"/>
                </a:solidFill>
                <a:latin typeface="Times New Roman" pitchFamily="18" charset="0"/>
              </a:rPr>
              <a:t>12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 = 4 K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5181600" y="5597548"/>
            <a:ext cx="298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寻址范围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baseline="45000">
                <a:solidFill>
                  <a:srgbClr val="FF0000"/>
                </a:solidFill>
                <a:latin typeface="Times New Roman" pitchFamily="18" charset="0"/>
              </a:rPr>
              <a:t>24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 = 16 M </a:t>
            </a:r>
            <a:endParaRPr kumimoji="1"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3810000" y="3225823"/>
            <a:ext cx="1828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次访存</a:t>
            </a:r>
          </a:p>
        </p:txBody>
      </p:sp>
      <p:sp>
        <p:nvSpPr>
          <p:cNvPr id="36" name="矩形 35"/>
          <p:cNvSpPr/>
          <p:nvPr/>
        </p:nvSpPr>
        <p:spPr>
          <a:xfrm>
            <a:off x="4631124" y="71414"/>
            <a:ext cx="222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7" grpId="0" autoUpdateAnimBg="0"/>
      <p:bldP spid="28" grpId="0" autoUpdateAnimBg="0"/>
      <p:bldP spid="32" grpId="0" autoUpdateAnimBg="0"/>
      <p:bldP spid="33" grpId="0" autoUpdateAnimBg="0"/>
      <p:bldP spid="34" grpId="0" autoUpdateAnimBg="0"/>
      <p:bldP spid="35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3876</TotalTime>
  <Words>1979</Words>
  <PresentationFormat>全屏显示(4:3)</PresentationFormat>
  <Paragraphs>287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 User</cp:lastModifiedBy>
  <cp:revision>205</cp:revision>
  <dcterms:created xsi:type="dcterms:W3CDTF">2019-07-28T09:03:39Z</dcterms:created>
  <dcterms:modified xsi:type="dcterms:W3CDTF">2019-09-29T01:33:52Z</dcterms:modified>
</cp:coreProperties>
</file>