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75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49" r:id="rId25"/>
    <p:sldId id="350" r:id="rId26"/>
    <p:sldId id="351" r:id="rId27"/>
    <p:sldId id="352" r:id="rId28"/>
    <p:sldId id="353" r:id="rId29"/>
    <p:sldId id="338" r:id="rId30"/>
    <p:sldId id="354" r:id="rId31"/>
    <p:sldId id="378" r:id="rId32"/>
    <p:sldId id="348" r:id="rId33"/>
    <p:sldId id="347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55" r:id="rId43"/>
    <p:sldId id="356" r:id="rId44"/>
    <p:sldId id="357" r:id="rId45"/>
    <p:sldId id="376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72" r:id="rId56"/>
    <p:sldId id="373" r:id="rId57"/>
    <p:sldId id="374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B93"/>
    <a:srgbClr val="0E03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749E1-C69C-41C6-A154-070EBDF0087C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8513-2FCD-45EA-B409-6E62CC6BB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8513-2FCD-45EA-B409-6E62CC6BBBA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3C600-96AD-4D3C-AA51-8F2752C04AC7}" type="datetimeFigureOut">
              <a:rPr lang="zh-CN" altLang="en-US"/>
              <a:pPr>
                <a:defRPr/>
              </a:pPr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山东科技大学信息系杨晓东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4FDD-0FA8-4073-A9E4-0D455DAC54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72198" y="5000636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sdustyxd@163.com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80511" y="4643446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7030A0"/>
                </a:solidFill>
              </a:rPr>
              <a:t>山东科技大学杨晓东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102071" y="534568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QQ</a:t>
            </a:r>
            <a:r>
              <a:rPr lang="zh-CN" altLang="en-US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：</a:t>
            </a:r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124998396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127010" y="5656375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Phone:18660860091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tim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95288" y="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a typeface="方正舒体" pitchFamily="2" charset="-122"/>
              </a:rPr>
              <a:t>第</a:t>
            </a:r>
            <a:r>
              <a:rPr lang="en-US" altLang="zh-CN" sz="2400" dirty="0" smtClean="0">
                <a:ea typeface="方正舒体" pitchFamily="2" charset="-122"/>
              </a:rPr>
              <a:t>5</a:t>
            </a:r>
            <a:r>
              <a:rPr lang="zh-CN" altLang="en-US" sz="2400" dirty="0" smtClean="0">
                <a:ea typeface="方正舒体" pitchFamily="2" charset="-122"/>
              </a:rPr>
              <a:t>章  中央处理器</a:t>
            </a:r>
            <a:endParaRPr lang="zh-CN" altLang="en-US" sz="2400" dirty="0">
              <a:ea typeface="方正舒体" pitchFamily="2" charset="-122"/>
            </a:endParaRPr>
          </a:p>
        </p:txBody>
      </p:sp>
      <p:pic>
        <p:nvPicPr>
          <p:cNvPr id="4" name="Picture 9" descr="GIF-395"/>
          <p:cNvPicPr>
            <a:picLocks noChangeAspect="1" noChangeArrowheads="1" noCrop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93713"/>
            <a:ext cx="3708400" cy="7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GIF-448"/>
          <p:cNvPicPr>
            <a:picLocks noChangeAspect="1" noChangeArrowheads="1" noCrop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E137-6319-42AA-8BCF-B3D1725CE8D2}" type="datetimeFigureOut">
              <a:rPr lang="zh-CN" altLang="en-US"/>
              <a:pPr>
                <a:defRPr/>
              </a:pPr>
              <a:t>2019/10/14</a:t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A4409-D7AC-4DA3-B961-FE4FFB969A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15CC83-FE37-4D7E-A57E-88BE597BD1F9}" type="datetimeFigureOut">
              <a:rPr lang="zh-CN" altLang="en-US"/>
              <a:pPr>
                <a:defRPr/>
              </a:pPr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874D41-E86E-4B97-8CD3-A3B46639C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4" descr="timg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95288" y="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a typeface="方正舒体" pitchFamily="2" charset="-122"/>
              </a:rPr>
              <a:t>第</a:t>
            </a:r>
            <a:r>
              <a:rPr lang="en-US" altLang="zh-CN" sz="2400" dirty="0" smtClean="0">
                <a:ea typeface="方正舒体" pitchFamily="2" charset="-122"/>
              </a:rPr>
              <a:t>5</a:t>
            </a:r>
            <a:r>
              <a:rPr lang="zh-CN" altLang="en-US" sz="2400" dirty="0" smtClean="0">
                <a:ea typeface="方正舒体" pitchFamily="2" charset="-122"/>
              </a:rPr>
              <a:t>章  中央处理器</a:t>
            </a:r>
            <a:endParaRPr lang="zh-CN" altLang="en-US" sz="2400" dirty="0">
              <a:ea typeface="方正舒体" pitchFamily="2" charset="-122"/>
            </a:endParaRPr>
          </a:p>
        </p:txBody>
      </p:sp>
      <p:pic>
        <p:nvPicPr>
          <p:cNvPr id="1033" name="Picture 9" descr="GIF-395"/>
          <p:cNvPicPr>
            <a:picLocks noChangeAspect="1" noChangeArrowheads="1" noCrop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469900"/>
            <a:ext cx="3708400" cy="7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IF-448"/>
          <p:cNvPicPr>
            <a:picLocks noChangeAspect="1" noChangeArrowheads="1" noCrop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5.14.sw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5.15.sw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5.16.sw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5.17.sw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5.26.sw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Chap05\Images\p182.1.gi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5.32.sw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jinerwork\&#32452;&#25104;\&#30333;&#20013;&#33521;&#29256;&#25913;&#32534;\Chap05\Images\5.37.gi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Chap05\Images\5.38(b).gi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D:\jinerwork\&#32452;&#25104;\&#30333;&#20013;&#33521;&#29256;&#25913;&#32534;\Chap05\Images\5.38(c).gif" TargetMode="Externa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Chap05\Images\b5.4.gi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5.3.sw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1928819" y="2286000"/>
            <a:ext cx="5143511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    中央处理器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619764"/>
            <a:ext cx="3750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3.MOV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指令的指令周期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214422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①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操作控制器（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）送出控制信号到通用寄存器（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C5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），选择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R1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作源寄存器，选择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R0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作目标寄存器；</a:t>
            </a:r>
            <a:endParaRPr lang="zh-CN" altLang="en-US" sz="2400" b="1" dirty="0">
              <a:solidFill>
                <a:srgbClr val="0E034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782" y="2359634"/>
            <a:ext cx="8365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②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送出控制信号到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ALU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，指定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ALU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做传送操作（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C6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）；</a:t>
            </a:r>
          </a:p>
        </p:txBody>
      </p:sp>
      <p:sp>
        <p:nvSpPr>
          <p:cNvPr id="7" name="矩形 6"/>
          <p:cNvSpPr/>
          <p:nvPr/>
        </p:nvSpPr>
        <p:spPr>
          <a:xfrm>
            <a:off x="579162" y="3000372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③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送出控制信号（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C7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），打开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ALU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输出三态门，将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ALU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输出送到数据总线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上。</a:t>
            </a:r>
          </a:p>
        </p:txBody>
      </p:sp>
      <p:sp>
        <p:nvSpPr>
          <p:cNvPr id="8" name="矩形 7"/>
          <p:cNvSpPr/>
          <p:nvPr/>
        </p:nvSpPr>
        <p:spPr>
          <a:xfrm>
            <a:off x="598950" y="4119208"/>
            <a:ext cx="8330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④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送出控制信号（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C8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），将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上的数据打入到数据缓冲寄存器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（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10H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）；</a:t>
            </a:r>
          </a:p>
        </p:txBody>
      </p:sp>
      <p:sp>
        <p:nvSpPr>
          <p:cNvPr id="9" name="矩形 8"/>
          <p:cNvSpPr/>
          <p:nvPr/>
        </p:nvSpPr>
        <p:spPr>
          <a:xfrm>
            <a:off x="591260" y="5357826"/>
            <a:ext cx="833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⑤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送出控制信号（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C9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），将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中数据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10H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打入目标寄存器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R0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，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R0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内容由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00H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变为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10H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。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MOV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指令执行结束。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642918"/>
            <a:ext cx="3584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4.LAD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指令的指令周期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416638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①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操作控制器（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）发控制信号打开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IR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输出门，将指令地址码送到总线上；</a:t>
            </a:r>
            <a:endParaRPr lang="zh-CN" altLang="en-US" sz="2400" b="1" dirty="0">
              <a:solidFill>
                <a:srgbClr val="0E034D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782" y="2561850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②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发控制信号，将地址码送到地址寄存器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；</a:t>
            </a:r>
          </a:p>
        </p:txBody>
      </p:sp>
      <p:sp>
        <p:nvSpPr>
          <p:cNvPr id="6" name="矩形 5"/>
          <p:cNvSpPr/>
          <p:nvPr/>
        </p:nvSpPr>
        <p:spPr>
          <a:xfrm>
            <a:off x="579162" y="3202588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③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发读信号，将存储单元数据读出到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上；</a:t>
            </a:r>
          </a:p>
        </p:txBody>
      </p:sp>
      <p:sp>
        <p:nvSpPr>
          <p:cNvPr id="8" name="矩形 7"/>
          <p:cNvSpPr/>
          <p:nvPr/>
        </p:nvSpPr>
        <p:spPr>
          <a:xfrm>
            <a:off x="564884" y="4498366"/>
            <a:ext cx="833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⑤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发控制信号，将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中的数据装入寄存器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R1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，原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R1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的内容被覆盖。</a:t>
            </a:r>
          </a:p>
        </p:txBody>
      </p:sp>
      <p:sp>
        <p:nvSpPr>
          <p:cNvPr id="9" name="矩形 8"/>
          <p:cNvSpPr/>
          <p:nvPr/>
        </p:nvSpPr>
        <p:spPr>
          <a:xfrm>
            <a:off x="580264" y="3842141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④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发读信号，将总线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上信息装入寄存器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285720" y="619764"/>
            <a:ext cx="3661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5.ADD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指令的指令周期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416638"/>
            <a:ext cx="8215370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①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操作控制器（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）发控制信号到通用寄存器，选择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R1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做源寄存器，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R2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做目的寄存器；</a:t>
            </a:r>
            <a:endParaRPr lang="zh-CN" altLang="en-US" sz="2400" b="1" dirty="0">
              <a:solidFill>
                <a:srgbClr val="0E034D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782" y="2561850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②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ALU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，实现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R1+R2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操作；</a:t>
            </a:r>
          </a:p>
        </p:txBody>
      </p:sp>
      <p:sp>
        <p:nvSpPr>
          <p:cNvPr id="6" name="矩形 5"/>
          <p:cNvSpPr/>
          <p:nvPr/>
        </p:nvSpPr>
        <p:spPr>
          <a:xfrm>
            <a:off x="579162" y="3202588"/>
            <a:ext cx="8421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③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发控制信号，打开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ALU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输出门，将数据送到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上；</a:t>
            </a:r>
          </a:p>
        </p:txBody>
      </p:sp>
      <p:sp>
        <p:nvSpPr>
          <p:cNvPr id="7" name="矩形 6"/>
          <p:cNvSpPr/>
          <p:nvPr/>
        </p:nvSpPr>
        <p:spPr>
          <a:xfrm>
            <a:off x="591260" y="4880669"/>
            <a:ext cx="833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⑤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发控制信号，将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数据装入寄存器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R2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，原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R2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的内容被覆盖。</a:t>
            </a:r>
          </a:p>
        </p:txBody>
      </p:sp>
      <p:sp>
        <p:nvSpPr>
          <p:cNvPr id="8" name="矩形 7"/>
          <p:cNvSpPr/>
          <p:nvPr/>
        </p:nvSpPr>
        <p:spPr>
          <a:xfrm>
            <a:off x="580264" y="3842141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④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发控制信号，将总线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上信息装入寄存器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，运算结果影响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PSW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571480"/>
            <a:ext cx="3565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6.STO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指令的指令周期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328718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①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操作控制器（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）发控制信号到通用寄存器，选择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R3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锁定的数据存储单元；</a:t>
            </a:r>
            <a:endParaRPr lang="zh-CN" altLang="en-US" sz="2400" b="1" dirty="0">
              <a:solidFill>
                <a:srgbClr val="0E034D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782" y="2410182"/>
            <a:ext cx="8223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②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发控制信号，打开通用寄存器的输出门，将地址送到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上；</a:t>
            </a:r>
          </a:p>
        </p:txBody>
      </p:sp>
      <p:sp>
        <p:nvSpPr>
          <p:cNvPr id="6" name="矩形 5"/>
          <p:cNvSpPr/>
          <p:nvPr/>
        </p:nvSpPr>
        <p:spPr>
          <a:xfrm>
            <a:off x="571472" y="3412518"/>
            <a:ext cx="8421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③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发控制信号，将地址送入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，并对数存地址译码；</a:t>
            </a:r>
          </a:p>
        </p:txBody>
      </p:sp>
      <p:sp>
        <p:nvSpPr>
          <p:cNvPr id="7" name="矩形 6"/>
          <p:cNvSpPr/>
          <p:nvPr/>
        </p:nvSpPr>
        <p:spPr>
          <a:xfrm>
            <a:off x="579162" y="4498366"/>
            <a:ext cx="833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⑤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发控制信号，打开通用寄存器输出门，将数据送到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上；</a:t>
            </a:r>
          </a:p>
        </p:txBody>
      </p:sp>
      <p:sp>
        <p:nvSpPr>
          <p:cNvPr id="8" name="矩形 7"/>
          <p:cNvSpPr/>
          <p:nvPr/>
        </p:nvSpPr>
        <p:spPr>
          <a:xfrm>
            <a:off x="589056" y="3942242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④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发控制信号通用寄存器，选择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R2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作为数存的写入值；</a:t>
            </a:r>
          </a:p>
        </p:txBody>
      </p:sp>
      <p:sp>
        <p:nvSpPr>
          <p:cNvPr id="9" name="矩形 8"/>
          <p:cNvSpPr/>
          <p:nvPr/>
        </p:nvSpPr>
        <p:spPr>
          <a:xfrm>
            <a:off x="599682" y="5510411"/>
            <a:ext cx="8338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⑥ 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发控制信号，将数据送到指定的单元。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642918"/>
            <a:ext cx="3618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7.JMP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指令的指令周期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416638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①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发控制命令，打开寄存器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IR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输出门，将地址码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AD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部分发送到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DBUS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上；</a:t>
            </a:r>
            <a:endParaRPr lang="zh-CN" altLang="en-US" sz="2400" b="1" dirty="0">
              <a:solidFill>
                <a:srgbClr val="0E034D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782" y="2561850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②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OC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发控制命令，将地址送到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PC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；</a:t>
            </a:r>
          </a:p>
        </p:txBody>
      </p:sp>
      <p:sp>
        <p:nvSpPr>
          <p:cNvPr id="6" name="矩形 5"/>
          <p:cNvSpPr/>
          <p:nvPr/>
        </p:nvSpPr>
        <p:spPr>
          <a:xfrm>
            <a:off x="579162" y="3202588"/>
            <a:ext cx="8421994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③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 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从新的地址单元开始执行程序，跳过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AND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642918"/>
            <a:ext cx="5152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8.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用方框图语言表示的指令周期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848499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①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方框表示一个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CPU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周期，表示某个控制操作；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968" y="2555189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②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菱形框表示判断或测试；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52" y="3155273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③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“</a:t>
            </a:r>
            <a:r>
              <a:rPr lang="en-US" altLang="zh-CN" sz="2400" b="1" dirty="0" smtClean="0">
                <a:solidFill>
                  <a:srgbClr val="0E034D"/>
                </a:solidFill>
              </a:rPr>
              <a:t>~</a:t>
            </a:r>
            <a:r>
              <a:rPr lang="zh-CN" altLang="en-US" sz="2400" b="1" dirty="0" smtClean="0">
                <a:solidFill>
                  <a:srgbClr val="0E034D"/>
                </a:solidFill>
              </a:rPr>
              <a:t>”表示公操作，表示指令指令完毕；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00" y="3753153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034D"/>
                </a:solidFill>
              </a:rPr>
              <a:t>上述指令的方框语言表示如下：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357158" y="642918"/>
            <a:ext cx="5152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8.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用方框图语言表示的指令周期</a:t>
            </a:r>
          </a:p>
        </p:txBody>
      </p:sp>
      <p:pic>
        <p:nvPicPr>
          <p:cNvPr id="4" name="Picture 3" descr="5a1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0113" y="1428736"/>
            <a:ext cx="6913562" cy="44323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642910" y="3492748"/>
            <a:ext cx="80640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04306" y="2619382"/>
            <a:ext cx="800219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取指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72462" y="3942266"/>
            <a:ext cx="800219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571612"/>
            <a:ext cx="2714644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部件输出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PC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部件输入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PC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I</a:t>
            </a:r>
            <a:endParaRPr lang="zh-CN" altLang="en-US" sz="2400" b="1" baseline="-25000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357158" y="642918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9.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用方框图语言表示实例</a:t>
            </a:r>
          </a:p>
        </p:txBody>
      </p:sp>
      <p:pic>
        <p:nvPicPr>
          <p:cNvPr id="4" name="Picture 3" descr="5a1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5786" y="1214422"/>
            <a:ext cx="7058025" cy="3500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4800751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部件输出：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PC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部件输入：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PC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I</a:t>
            </a:r>
            <a:endParaRPr lang="zh-CN" altLang="en-US" sz="2400" b="1" baseline="-25000" dirty="0">
              <a:solidFill>
                <a:srgbClr val="151B9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868" y="4857760"/>
            <a:ext cx="5214974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PC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PC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都是微操作，在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5.4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5.5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中分别用微程序和逻辑电路方式来实现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5a1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500174"/>
            <a:ext cx="5976938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357158" y="642918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9.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用方框图语言表示实例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1285860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ADD R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0</a:t>
            </a:r>
            <a:endParaRPr lang="zh-CN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618" y="1243002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SUB R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3</a:t>
            </a:r>
            <a:endParaRPr lang="zh-CN" altLang="en-US" sz="24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85080" y="19764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5.3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时序产生器和控制方式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459380" y="598958"/>
            <a:ext cx="3709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时序信号产生器构成</a:t>
            </a:r>
          </a:p>
        </p:txBody>
      </p:sp>
      <p:sp>
        <p:nvSpPr>
          <p:cNvPr id="5" name="矩形 4"/>
          <p:cNvSpPr/>
          <p:nvPr/>
        </p:nvSpPr>
        <p:spPr>
          <a:xfrm>
            <a:off x="928662" y="1071546"/>
            <a:ext cx="75009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Calibri" pitchFamily="34" charset="0"/>
              </a:rPr>
              <a:t>时序信号产生器由</a:t>
            </a:r>
            <a:r>
              <a:rPr lang="zh-CN" altLang="en-US" sz="2800" b="1" dirty="0" smtClean="0">
                <a:solidFill>
                  <a:srgbClr val="FF0000"/>
                </a:solidFill>
                <a:latin typeface="Calibri" pitchFamily="34" charset="0"/>
              </a:rPr>
              <a:t>时钟源</a:t>
            </a:r>
            <a:r>
              <a:rPr lang="zh-CN" altLang="en-US" sz="2800" b="1" dirty="0" smtClean="0">
                <a:solidFill>
                  <a:srgbClr val="7030A0"/>
                </a:solidFill>
                <a:latin typeface="Calibri" pitchFamily="34" charset="0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Calibri" pitchFamily="34" charset="0"/>
              </a:rPr>
              <a:t>环形脉冲发生器</a:t>
            </a:r>
            <a:r>
              <a:rPr lang="zh-CN" altLang="en-US" sz="2800" b="1" dirty="0" smtClean="0">
                <a:solidFill>
                  <a:srgbClr val="7030A0"/>
                </a:solidFill>
                <a:latin typeface="Calibri" pitchFamily="34" charset="0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Calibri" pitchFamily="34" charset="0"/>
              </a:rPr>
              <a:t>节拍脉冲和读写时序</a:t>
            </a:r>
            <a:r>
              <a:rPr lang="zh-CN" altLang="en-US" sz="2800" b="1" dirty="0" smtClean="0">
                <a:solidFill>
                  <a:srgbClr val="7030A0"/>
                </a:solidFill>
                <a:latin typeface="Calibri" pitchFamily="34" charset="0"/>
              </a:rPr>
              <a:t>构成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6" name="Picture 4" descr="5a1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714620"/>
            <a:ext cx="4821241" cy="339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3438" y="71414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5.1 CPU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功能和组成</a:t>
            </a:r>
          </a:p>
        </p:txBody>
      </p:sp>
      <p:sp>
        <p:nvSpPr>
          <p:cNvPr id="5" name="矩形 4"/>
          <p:cNvSpPr/>
          <p:nvPr/>
        </p:nvSpPr>
        <p:spPr>
          <a:xfrm>
            <a:off x="428596" y="642918"/>
            <a:ext cx="2155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1.CPU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的功能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214414" y="1214422"/>
          <a:ext cx="6500858" cy="642942"/>
        </p:xfrm>
        <a:graphic>
          <a:graphicData uri="http://schemas.openxmlformats.org/presentationml/2006/ole">
            <p:oleObj spid="_x0000_s1026" name="Equation" r:id="rId3" imgW="2247840" imgH="22860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785786" y="2071678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指令控制（程序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规定</a:t>
            </a:r>
            <a:r>
              <a:rPr lang="zh-CN" altLang="en-US" sz="2400" b="1" dirty="0" smtClean="0"/>
              <a:t>的顺序控制）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操作控制（一条指令有若干操作信号实现）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时间控制（指令各个操作实施时间的定时）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数据加工（算术运算和逻辑运算）</a:t>
            </a:r>
          </a:p>
        </p:txBody>
      </p:sp>
      <p:sp>
        <p:nvSpPr>
          <p:cNvPr id="8" name="矩形 7"/>
          <p:cNvSpPr/>
          <p:nvPr/>
        </p:nvSpPr>
        <p:spPr>
          <a:xfrm>
            <a:off x="714348" y="4357694"/>
            <a:ext cx="2876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2.CPU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的基本组成</a:t>
            </a:r>
          </a:p>
        </p:txBody>
      </p:sp>
      <p:sp>
        <p:nvSpPr>
          <p:cNvPr id="9" name="矩形 8"/>
          <p:cNvSpPr/>
          <p:nvPr/>
        </p:nvSpPr>
        <p:spPr>
          <a:xfrm>
            <a:off x="1214414" y="5072074"/>
            <a:ext cx="7215238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CPU </a:t>
            </a:r>
            <a:r>
              <a:rPr lang="zh-CN" altLang="en-US" sz="2400" b="1" dirty="0" smtClean="0"/>
              <a:t>主要有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/>
              <a:t>运算器、 控制器、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/>
              <a:t>C</a:t>
            </a:r>
            <a:r>
              <a:rPr lang="zh-CN" altLang="zh-CN" sz="2400" b="1" dirty="0" smtClean="0"/>
              <a:t>ache </a:t>
            </a:r>
            <a:r>
              <a:rPr lang="zh-CN" altLang="en-US" sz="2400" b="1" dirty="0" smtClean="0"/>
              <a:t>、浮点数部件、地址部件和总线仲裁器等构成</a:t>
            </a:r>
            <a:r>
              <a:rPr lang="zh-CN" altLang="zh-CN" sz="2400" b="1" dirty="0" smtClean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5080" y="19764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5.3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时序产生器和控制方式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59380" y="598958"/>
            <a:ext cx="3709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时序信号产生器构成</a:t>
            </a:r>
          </a:p>
        </p:txBody>
      </p:sp>
      <p:pic>
        <p:nvPicPr>
          <p:cNvPr id="4" name="Picture 2" descr="5a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7000924" cy="559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rot="5400000">
            <a:off x="357158" y="3857628"/>
            <a:ext cx="5572164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930558" y="3849144"/>
            <a:ext cx="5572164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520638" y="3856835"/>
            <a:ext cx="5572164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727412" y="3842980"/>
            <a:ext cx="5572164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3300812" y="3834496"/>
            <a:ext cx="5572164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3890892" y="3842187"/>
            <a:ext cx="5572164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5080" y="19764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5.3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时序产生器和控制方式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1000100" y="1071546"/>
            <a:ext cx="74295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控制方式：控制不同操作序列时序信号的方法，分为以下几种：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同步控制方式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异步控制方式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联合控制方式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619764"/>
            <a:ext cx="190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控制方式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500166" y="3786190"/>
            <a:ext cx="6643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）同步控制方式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指令的机器周期和时钟周期数不变；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完全统一的机器周期执行各种不同的指令；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采用不定长机器周期；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中央控制于局部控制的结合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4194" y="607750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（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）同步控制方式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3785080" y="19764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5.3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时序产生器和控制方式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77800" y="4098925"/>
            <a:ext cx="8847138" cy="1143000"/>
            <a:chOff x="0" y="0"/>
            <a:chExt cx="5573" cy="72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72" y="153"/>
              <a:ext cx="5201" cy="567"/>
              <a:chOff x="0" y="0"/>
              <a:chExt cx="5201" cy="567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auto">
              <a:xfrm>
                <a:off x="0" y="86"/>
                <a:ext cx="1115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174" y="0"/>
                  </a:cxn>
                </a:cxnLst>
                <a:rect l="0" t="0" r="r" b="b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rot="8100000">
                <a:off x="1308" y="0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rot="2700000">
                <a:off x="3175" y="-5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500" y="471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3372" y="87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 </a:t>
              </a:r>
              <a:r>
                <a:rPr lang="zh-CN" altLang="en-US" sz="2400" b="1">
                  <a:latin typeface="Times New Roman" pitchFamily="18" charset="0"/>
                </a:rPr>
                <a:t>读</a:t>
              </a:r>
            </a:p>
            <a:p>
              <a:r>
                <a:rPr lang="zh-CN" altLang="en-US" sz="2400" b="1">
                  <a:latin typeface="Times New Roman" pitchFamily="18" charset="0"/>
                </a:rPr>
                <a:t>命令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76200" y="1493838"/>
            <a:ext cx="8915400" cy="1633537"/>
            <a:chOff x="0" y="0"/>
            <a:chExt cx="5616" cy="1029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432" y="0"/>
              <a:ext cx="5184" cy="1029"/>
              <a:chOff x="0" y="0"/>
              <a:chExt cx="5184" cy="1029"/>
            </a:xfrm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1025" y="827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="1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458" y="838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3370" y="838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4271" y="838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2028" y="67"/>
                <a:ext cx="136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4269" y="67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1770" y="0"/>
                <a:ext cx="1542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3200" b="1">
                    <a:solidFill>
                      <a:schemeClr val="folHlink"/>
                    </a:solidFill>
                    <a:latin typeface="宋体" charset="-122"/>
                  </a:rPr>
                  <a:t>总线传输周期</a:t>
                </a:r>
                <a:endParaRPr lang="zh-CN" altLang="en-US" sz="3200" b="1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614" y="835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624" y="403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2448" y="403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3360" y="403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7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0" y="787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4272" y="403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536" y="403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905" y="827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="1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865" y="827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="1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3744" y="827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="1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624" y="163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623" y="67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3360" y="163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200" y="9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1536" y="840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2112" y="9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3024" y="9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3936" y="9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624" y="9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1536" y="9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2448" y="9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3360" y="9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0" y="49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zh-CN" altLang="en-US" sz="2400" b="1">
                  <a:latin typeface="Times New Roman" pitchFamily="18" charset="0"/>
                </a:rPr>
                <a:t>时钟</a:t>
              </a: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6200" y="3276600"/>
            <a:ext cx="8921750" cy="773113"/>
            <a:chOff x="0" y="0"/>
            <a:chExt cx="5620" cy="487"/>
          </a:xfrm>
        </p:grpSpPr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883" y="144"/>
              <a:ext cx="3857" cy="343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0" y="170"/>
                </a:cxn>
                <a:cxn ang="0">
                  <a:pos x="173" y="342"/>
                </a:cxn>
                <a:cxn ang="0">
                  <a:pos x="1343" y="343"/>
                </a:cxn>
                <a:cxn ang="0">
                  <a:pos x="3686" y="342"/>
                </a:cxn>
                <a:cxn ang="0">
                  <a:pos x="3857" y="171"/>
                </a:cxn>
                <a:cxn ang="0">
                  <a:pos x="3686" y="0"/>
                </a:cxn>
                <a:cxn ang="0">
                  <a:pos x="170" y="0"/>
                </a:cxn>
              </a:cxnLst>
              <a:rect l="0" t="0" r="r" b="b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434" y="314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4752" y="314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zh-CN" altLang="en-US" sz="2400" b="1">
                  <a:latin typeface="Times New Roman" pitchFamily="18" charset="0"/>
                </a:rPr>
                <a:t>地址</a:t>
              </a:r>
            </a:p>
          </p:txBody>
        </p:sp>
      </p:grpSp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76200" y="5334000"/>
            <a:ext cx="8991600" cy="833438"/>
            <a:chOff x="0" y="0"/>
            <a:chExt cx="5664" cy="525"/>
          </a:xfrm>
        </p:grpSpPr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432" y="33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761" y="33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715" y="192"/>
              <a:ext cx="1046" cy="3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0"/>
                </a:cxn>
                <a:cxn ang="0">
                  <a:pos x="912" y="0"/>
                </a:cxn>
                <a:cxn ang="0">
                  <a:pos x="1056" y="144"/>
                </a:cxn>
                <a:cxn ang="0">
                  <a:pos x="880" y="333"/>
                </a:cxn>
                <a:cxn ang="0">
                  <a:pos x="170" y="333"/>
                </a:cxn>
                <a:cxn ang="0">
                  <a:pos x="0" y="144"/>
                </a:cxn>
              </a:cxnLst>
              <a:rect l="0" t="0" r="r" b="b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 数据</a:t>
              </a:r>
            </a:p>
          </p:txBody>
        </p:sp>
      </p:grpSp>
      <p:grpSp>
        <p:nvGrpSpPr>
          <p:cNvPr id="55" name="Group 53"/>
          <p:cNvGrpSpPr>
            <a:grpSpLocks/>
          </p:cNvGrpSpPr>
          <p:nvPr/>
        </p:nvGrpSpPr>
        <p:grpSpPr bwMode="auto">
          <a:xfrm>
            <a:off x="762000" y="3505200"/>
            <a:ext cx="1030288" cy="2663825"/>
            <a:chOff x="0" y="0"/>
            <a:chExt cx="649" cy="1678"/>
          </a:xfrm>
        </p:grpSpPr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0" y="624"/>
              <a:ext cx="624" cy="40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0" y="1320"/>
              <a:ext cx="624" cy="3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0" y="624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0" y="1488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0" name="Group 58"/>
            <p:cNvGrpSpPr>
              <a:grpSpLocks/>
            </p:cNvGrpSpPr>
            <p:nvPr/>
          </p:nvGrpSpPr>
          <p:grpSpPr bwMode="auto">
            <a:xfrm>
              <a:off x="0" y="0"/>
              <a:ext cx="645" cy="386"/>
              <a:chOff x="0" y="0"/>
              <a:chExt cx="645" cy="386"/>
            </a:xfrm>
          </p:grpSpPr>
          <p:sp>
            <p:nvSpPr>
              <p:cNvPr id="61" name="Freeform 59"/>
              <p:cNvSpPr>
                <a:spLocks/>
              </p:cNvSpPr>
              <p:nvPr/>
            </p:nvSpPr>
            <p:spPr bwMode="auto">
              <a:xfrm>
                <a:off x="0" y="0"/>
                <a:ext cx="613" cy="355"/>
              </a:xfrm>
              <a:custGeom>
                <a:avLst/>
                <a:gdLst/>
                <a:ahLst/>
                <a:cxnLst>
                  <a:cxn ang="0">
                    <a:pos x="453" y="196"/>
                  </a:cxn>
                  <a:cxn ang="0">
                    <a:pos x="581" y="2"/>
                  </a:cxn>
                  <a:cxn ang="0">
                    <a:pos x="0" y="0"/>
                  </a:cxn>
                  <a:cxn ang="0">
                    <a:pos x="0" y="355"/>
                  </a:cxn>
                  <a:cxn ang="0">
                    <a:pos x="613" y="355"/>
                  </a:cxn>
                </a:cxnLst>
                <a:rect l="0" t="0" r="r" b="b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 cmpd="sng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>
                <a:off x="2" y="2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/>
            </p:nvSpPr>
            <p:spPr bwMode="auto">
              <a:xfrm>
                <a:off x="2" y="33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/>
            </p:nvSpPr>
            <p:spPr bwMode="auto">
              <a:xfrm rot="8100000">
                <a:off x="530" y="123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/>
            </p:nvSpPr>
            <p:spPr bwMode="auto">
              <a:xfrm rot="2700000">
                <a:off x="514" y="-34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1752600" y="304800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1731963" y="3505200"/>
            <a:ext cx="1481137" cy="2667000"/>
            <a:chOff x="0" y="0"/>
            <a:chExt cx="933" cy="1680"/>
          </a:xfrm>
        </p:grpSpPr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0" y="627"/>
              <a:ext cx="893" cy="406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894" y="429"/>
                </a:cxn>
                <a:cxn ang="0">
                  <a:pos x="502" y="0"/>
                </a:cxn>
                <a:cxn ang="0">
                  <a:pos x="23" y="13"/>
                </a:cxn>
              </a:cxnLst>
              <a:rect l="0" t="0" r="r" b="b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13" y="11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13" y="1322"/>
              <a:ext cx="912" cy="3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3" y="358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13" y="62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13" y="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13" y="33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13" y="148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6" name="Line 74"/>
          <p:cNvSpPr>
            <a:spLocks noChangeShapeType="1"/>
          </p:cNvSpPr>
          <p:nvPr/>
        </p:nvSpPr>
        <p:spPr bwMode="auto">
          <a:xfrm rot="8100000">
            <a:off x="2819400" y="4343400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32004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8" name="Group 76"/>
          <p:cNvGrpSpPr>
            <a:grpSpLocks/>
          </p:cNvGrpSpPr>
          <p:nvPr/>
        </p:nvGrpSpPr>
        <p:grpSpPr bwMode="auto">
          <a:xfrm>
            <a:off x="3124200" y="3505200"/>
            <a:ext cx="1600200" cy="2667000"/>
            <a:chOff x="0" y="0"/>
            <a:chExt cx="1008" cy="1680"/>
          </a:xfrm>
        </p:grpSpPr>
        <p:grpSp>
          <p:nvGrpSpPr>
            <p:cNvPr id="79" name="Group 77"/>
            <p:cNvGrpSpPr>
              <a:grpSpLocks/>
            </p:cNvGrpSpPr>
            <p:nvPr/>
          </p:nvGrpSpPr>
          <p:grpSpPr bwMode="auto">
            <a:xfrm>
              <a:off x="40" y="11"/>
              <a:ext cx="920" cy="347"/>
              <a:chOff x="0" y="0"/>
              <a:chExt cx="920" cy="347"/>
            </a:xfrm>
          </p:grpSpPr>
          <p:sp>
            <p:nvSpPr>
              <p:cNvPr id="87" name="Line 78"/>
              <p:cNvSpPr>
                <a:spLocks noChangeShapeType="1"/>
              </p:cNvSpPr>
              <p:nvPr/>
            </p:nvSpPr>
            <p:spPr bwMode="auto">
              <a:xfrm>
                <a:off x="0" y="0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79"/>
              <p:cNvSpPr>
                <a:spLocks noChangeShapeType="1"/>
              </p:cNvSpPr>
              <p:nvPr/>
            </p:nvSpPr>
            <p:spPr bwMode="auto">
              <a:xfrm>
                <a:off x="0" y="347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48" y="1488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48" y="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48" y="33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0" y="1008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42" y="1322"/>
              <a:ext cx="931" cy="3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1" y="0"/>
                </a:cxn>
                <a:cxn ang="0">
                  <a:pos x="774" y="166"/>
                </a:cxn>
                <a:cxn ang="0">
                  <a:pos x="931" y="355"/>
                </a:cxn>
                <a:cxn ang="0">
                  <a:pos x="6" y="358"/>
                </a:cxn>
              </a:cxnLst>
              <a:rect l="0" t="0" r="r" b="b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 rot="5400000" flipV="1">
              <a:off x="816" y="1488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9" name="Line 87"/>
          <p:cNvSpPr>
            <a:spLocks noChangeShapeType="1"/>
          </p:cNvSpPr>
          <p:nvPr/>
        </p:nvSpPr>
        <p:spPr bwMode="auto">
          <a:xfrm>
            <a:off x="46482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0" name="Group 88"/>
          <p:cNvGrpSpPr>
            <a:grpSpLocks/>
          </p:cNvGrpSpPr>
          <p:nvPr/>
        </p:nvGrpSpPr>
        <p:grpSpPr bwMode="auto">
          <a:xfrm>
            <a:off x="4648200" y="3505200"/>
            <a:ext cx="838200" cy="2667000"/>
            <a:chOff x="0" y="0"/>
            <a:chExt cx="528" cy="1680"/>
          </a:xfrm>
        </p:grpSpPr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0" y="10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0" y="13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0" y="0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0" y="33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0" y="1680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6" name="Line 94"/>
          <p:cNvSpPr>
            <a:spLocks noChangeShapeType="1"/>
          </p:cNvSpPr>
          <p:nvPr/>
        </p:nvSpPr>
        <p:spPr bwMode="auto">
          <a:xfrm rot="2700000">
            <a:off x="5798344" y="435054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7" name="Group 95"/>
          <p:cNvGrpSpPr>
            <a:grpSpLocks/>
          </p:cNvGrpSpPr>
          <p:nvPr/>
        </p:nvGrpSpPr>
        <p:grpSpPr bwMode="auto">
          <a:xfrm>
            <a:off x="5410200" y="3505200"/>
            <a:ext cx="698500" cy="2700338"/>
            <a:chOff x="0" y="0"/>
            <a:chExt cx="440" cy="1701"/>
          </a:xfrm>
        </p:grpSpPr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48" y="0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 flipV="1">
              <a:off x="240" y="1488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 rot="5400000" flipV="1">
              <a:off x="288" y="1344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5" y="598"/>
              <a:ext cx="417" cy="431"/>
            </a:xfrm>
            <a:custGeom>
              <a:avLst/>
              <a:gdLst/>
              <a:ahLst/>
              <a:cxnLst>
                <a:cxn ang="0">
                  <a:pos x="0" y="442"/>
                </a:cxn>
                <a:cxn ang="0">
                  <a:pos x="417" y="442"/>
                </a:cxn>
                <a:cxn ang="0">
                  <a:pos x="417" y="0"/>
                </a:cxn>
                <a:cxn ang="0">
                  <a:pos x="0" y="442"/>
                </a:cxn>
              </a:cxnLst>
              <a:rect l="0" t="0" r="r" b="b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48" y="336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>
              <a:off x="48" y="1344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0" y="1680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83" y="1322"/>
              <a:ext cx="257" cy="379"/>
            </a:xfrm>
            <a:custGeom>
              <a:avLst/>
              <a:gdLst/>
              <a:ahLst/>
              <a:cxnLst>
                <a:cxn ang="0">
                  <a:pos x="249" y="166"/>
                </a:cxn>
                <a:cxn ang="0">
                  <a:pos x="0" y="0"/>
                </a:cxn>
                <a:cxn ang="0">
                  <a:pos x="245" y="0"/>
                </a:cxn>
                <a:cxn ang="0">
                  <a:pos x="257" y="379"/>
                </a:cxn>
                <a:cxn ang="0">
                  <a:pos x="61" y="379"/>
                </a:cxn>
              </a:cxnLst>
              <a:rect l="0" t="0" r="r" b="b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60960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7" name="Group 105"/>
          <p:cNvGrpSpPr>
            <a:grpSpLocks/>
          </p:cNvGrpSpPr>
          <p:nvPr/>
        </p:nvGrpSpPr>
        <p:grpSpPr bwMode="auto">
          <a:xfrm>
            <a:off x="6096000" y="3487738"/>
            <a:ext cx="1600200" cy="2724150"/>
            <a:chOff x="0" y="0"/>
            <a:chExt cx="1008" cy="1716"/>
          </a:xfrm>
        </p:grpSpPr>
        <p:grpSp>
          <p:nvGrpSpPr>
            <p:cNvPr id="108" name="Group 106"/>
            <p:cNvGrpSpPr>
              <a:grpSpLocks/>
            </p:cNvGrpSpPr>
            <p:nvPr/>
          </p:nvGrpSpPr>
          <p:grpSpPr bwMode="auto">
            <a:xfrm>
              <a:off x="0" y="11"/>
              <a:ext cx="912" cy="1488"/>
              <a:chOff x="0" y="0"/>
              <a:chExt cx="912" cy="1488"/>
            </a:xfrm>
          </p:grpSpPr>
          <p:sp>
            <p:nvSpPr>
              <p:cNvPr id="113" name="Line 107"/>
              <p:cNvSpPr>
                <a:spLocks noChangeShapeType="1"/>
              </p:cNvSpPr>
              <p:nvPr/>
            </p:nvSpPr>
            <p:spPr bwMode="auto">
              <a:xfrm>
                <a:off x="0" y="62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4" name="Line 108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" name="Line 109"/>
              <p:cNvSpPr>
                <a:spLocks noChangeShapeType="1"/>
              </p:cNvSpPr>
              <p:nvPr/>
            </p:nvSpPr>
            <p:spPr bwMode="auto">
              <a:xfrm>
                <a:off x="0" y="0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" name="Line 110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 rot="2700000">
              <a:off x="873" y="115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112"/>
            <p:cNvSpPr>
              <a:spLocks noChangeShapeType="1"/>
            </p:cNvSpPr>
            <p:nvPr/>
          </p:nvSpPr>
          <p:spPr bwMode="auto">
            <a:xfrm rot="8100000">
              <a:off x="888" y="0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Rectangle 113"/>
            <p:cNvSpPr>
              <a:spLocks noChangeArrowheads="1"/>
            </p:cNvSpPr>
            <p:nvPr/>
          </p:nvSpPr>
          <p:spPr bwMode="auto">
            <a:xfrm>
              <a:off x="0" y="635"/>
              <a:ext cx="912" cy="40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14"/>
            <p:cNvSpPr>
              <a:spLocks noChangeArrowheads="1"/>
            </p:cNvSpPr>
            <p:nvPr/>
          </p:nvSpPr>
          <p:spPr bwMode="auto">
            <a:xfrm>
              <a:off x="0" y="1333"/>
              <a:ext cx="912" cy="38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7" name="Group 115"/>
          <p:cNvGrpSpPr>
            <a:grpSpLocks/>
          </p:cNvGrpSpPr>
          <p:nvPr/>
        </p:nvGrpSpPr>
        <p:grpSpPr bwMode="auto">
          <a:xfrm>
            <a:off x="7239000" y="3505200"/>
            <a:ext cx="1816100" cy="2706688"/>
            <a:chOff x="0" y="0"/>
            <a:chExt cx="1144" cy="1705"/>
          </a:xfrm>
        </p:grpSpPr>
        <p:grpSp>
          <p:nvGrpSpPr>
            <p:cNvPr id="118" name="Group 116"/>
            <p:cNvGrpSpPr>
              <a:grpSpLocks/>
            </p:cNvGrpSpPr>
            <p:nvPr/>
          </p:nvGrpSpPr>
          <p:grpSpPr bwMode="auto">
            <a:xfrm>
              <a:off x="181" y="0"/>
              <a:ext cx="957" cy="1488"/>
              <a:chOff x="0" y="0"/>
              <a:chExt cx="912" cy="1488"/>
            </a:xfrm>
          </p:grpSpPr>
          <p:sp>
            <p:nvSpPr>
              <p:cNvPr id="122" name="Line 117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" name="Line 118"/>
              <p:cNvSpPr>
                <a:spLocks noChangeShapeType="1"/>
              </p:cNvSpPr>
              <p:nvPr/>
            </p:nvSpPr>
            <p:spPr bwMode="auto">
              <a:xfrm>
                <a:off x="0" y="62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" name="Line 1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120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0" y="0"/>
              <a:ext cx="1140" cy="353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140" y="10"/>
                </a:cxn>
                <a:cxn ang="0">
                  <a:pos x="1140" y="353"/>
                </a:cxn>
                <a:cxn ang="0">
                  <a:pos x="0" y="353"/>
                </a:cxn>
                <a:cxn ang="0">
                  <a:pos x="229" y="144"/>
                </a:cxn>
              </a:cxnLst>
              <a:rect l="0" t="0" r="r" b="b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Rectangle 122"/>
            <p:cNvSpPr>
              <a:spLocks noChangeArrowheads="1"/>
            </p:cNvSpPr>
            <p:nvPr/>
          </p:nvSpPr>
          <p:spPr bwMode="auto">
            <a:xfrm>
              <a:off x="181" y="621"/>
              <a:ext cx="963" cy="41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23"/>
            <p:cNvSpPr>
              <a:spLocks noChangeArrowheads="1"/>
            </p:cNvSpPr>
            <p:nvPr/>
          </p:nvSpPr>
          <p:spPr bwMode="auto">
            <a:xfrm>
              <a:off x="181" y="1321"/>
              <a:ext cx="963" cy="384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6" grpId="0" animBg="1"/>
      <p:bldP spid="77" grpId="0" animBg="1"/>
      <p:bldP spid="89" grpId="0" animBg="1"/>
      <p:bldP spid="96" grpId="0" animBg="1"/>
      <p:bldP spid="1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5080" y="19764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5.3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时序产生器和控制方式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324194" y="607750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（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）异步控制方式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974850" y="1142984"/>
            <a:ext cx="5418138" cy="1019564"/>
            <a:chOff x="1974850" y="1833174"/>
            <a:chExt cx="5418138" cy="101956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413000" y="2416175"/>
              <a:ext cx="4035425" cy="366713"/>
              <a:chOff x="0" y="0"/>
              <a:chExt cx="6356" cy="578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0" y="5"/>
                <a:ext cx="793" cy="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0/1</a:t>
                </a:r>
              </a:p>
            </p:txBody>
          </p:sp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95" y="10"/>
                <a:ext cx="793" cy="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0/1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601" y="10"/>
                <a:ext cx="793" cy="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0/1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396" y="7"/>
                <a:ext cx="793" cy="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0/1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183" y="10"/>
                <a:ext cx="793" cy="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0/1</a:t>
                </a: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978" y="0"/>
                <a:ext cx="793" cy="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0/1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769" y="0"/>
                <a:ext cx="793" cy="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0/1</a:t>
                </a: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5564" y="12"/>
                <a:ext cx="793" cy="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0/1</a:t>
                </a:r>
              </a:p>
            </p:txBody>
          </p:sp>
        </p:grp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74850" y="27813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454775" y="24225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6886575" y="2414588"/>
              <a:ext cx="431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979612" y="1857364"/>
              <a:ext cx="0" cy="99537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95979" y="1833174"/>
              <a:ext cx="1587" cy="997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bevel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17"/>
            <p:cNvSpPr>
              <a:spLocks/>
            </p:cNvSpPr>
            <p:nvPr/>
          </p:nvSpPr>
          <p:spPr bwMode="auto">
            <a:xfrm rot="16140000" flipH="1">
              <a:off x="2141537" y="2041526"/>
              <a:ext cx="144463" cy="468312"/>
            </a:xfrm>
            <a:prstGeom prst="leftBrace">
              <a:avLst>
                <a:gd name="adj1" fmla="val 270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 rot="16140000" flipH="1">
              <a:off x="6573837" y="2054226"/>
              <a:ext cx="144463" cy="468312"/>
            </a:xfrm>
            <a:prstGeom prst="leftBrace">
              <a:avLst>
                <a:gd name="adj1" fmla="val 27015"/>
                <a:gd name="adj2" fmla="val 50000"/>
              </a:avLst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19"/>
            <p:cNvSpPr>
              <a:spLocks/>
            </p:cNvSpPr>
            <p:nvPr/>
          </p:nvSpPr>
          <p:spPr bwMode="auto">
            <a:xfrm rot="16140000" flipH="1">
              <a:off x="7086600" y="2063750"/>
              <a:ext cx="144463" cy="468313"/>
            </a:xfrm>
            <a:prstGeom prst="leftBrace">
              <a:avLst>
                <a:gd name="adj1" fmla="val 27015"/>
                <a:gd name="adj2" fmla="val 50000"/>
              </a:avLst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AutoShape 20"/>
            <p:cNvSpPr>
              <a:spLocks/>
            </p:cNvSpPr>
            <p:nvPr/>
          </p:nvSpPr>
          <p:spPr bwMode="auto">
            <a:xfrm rot="16140000" flipH="1">
              <a:off x="6115050" y="2054225"/>
              <a:ext cx="144463" cy="468313"/>
            </a:xfrm>
            <a:prstGeom prst="leftBrace">
              <a:avLst>
                <a:gd name="adj1" fmla="val 27015"/>
                <a:gd name="adj2" fmla="val 50000"/>
              </a:avLst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AutoShape 21"/>
            <p:cNvSpPr>
              <a:spLocks/>
            </p:cNvSpPr>
            <p:nvPr/>
          </p:nvSpPr>
          <p:spPr bwMode="auto">
            <a:xfrm rot="16140000" flipH="1">
              <a:off x="4093369" y="534194"/>
              <a:ext cx="144463" cy="3400425"/>
            </a:xfrm>
            <a:prstGeom prst="leftBrace">
              <a:avLst>
                <a:gd name="adj1" fmla="val 196153"/>
                <a:gd name="adj2" fmla="val 50000"/>
              </a:avLst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444625" y="2285992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宋体" pitchFamily="2" charset="-122"/>
              </a:rPr>
              <a:t>起始位：</a:t>
            </a:r>
            <a:r>
              <a:rPr lang="zh-CN" altLang="en-US" sz="2400">
                <a:latin typeface="宋体" pitchFamily="2" charset="-122"/>
              </a:rPr>
              <a:t>1位低电平作为开始的标准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436688" y="2809867"/>
            <a:ext cx="5511800" cy="457200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宋体" pitchFamily="2" charset="-122"/>
              </a:rPr>
              <a:t>数据位：</a:t>
            </a:r>
            <a:r>
              <a:rPr lang="zh-CN" altLang="en-US" sz="2400">
                <a:latin typeface="宋体" pitchFamily="2" charset="-122"/>
              </a:rPr>
              <a:t>5-8位低电平作为开始的标准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428750" y="3325805"/>
            <a:ext cx="5145088" cy="457200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校验位：</a:t>
            </a:r>
            <a:r>
              <a:rPr lang="zh-CN" altLang="en-US" sz="2400" dirty="0">
                <a:latin typeface="宋体" pitchFamily="2" charset="-122"/>
              </a:rPr>
              <a:t>1位，</a:t>
            </a:r>
            <a:r>
              <a:rPr lang="zh-CN" altLang="en-US" sz="2400" dirty="0" smtClean="0">
                <a:latin typeface="宋体" pitchFamily="2" charset="-122"/>
              </a:rPr>
              <a:t>错误检测位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427163" y="3786190"/>
            <a:ext cx="6602412" cy="457200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停止位：</a:t>
            </a:r>
            <a:r>
              <a:rPr lang="zh-CN" altLang="en-US" sz="2400" dirty="0">
                <a:latin typeface="宋体" pitchFamily="2" charset="-122"/>
              </a:rPr>
              <a:t>1、1.5、2位低电平作为结束标准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428750" y="4286256"/>
            <a:ext cx="5737225" cy="457200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空闲位：</a:t>
            </a:r>
            <a:r>
              <a:rPr lang="zh-CN" altLang="en-US" sz="2400" dirty="0">
                <a:latin typeface="宋体" pitchFamily="2" charset="-122"/>
              </a:rPr>
              <a:t>低电平，无数据通讯时的状态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481138" y="4786322"/>
            <a:ext cx="553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一帧数据（Frame）</a:t>
            </a:r>
            <a:r>
              <a:rPr lang="zh-CN" altLang="en-US" sz="2400" dirty="0"/>
              <a:t>包含四部分信息</a:t>
            </a:r>
          </a:p>
        </p:txBody>
      </p:sp>
      <p:sp>
        <p:nvSpPr>
          <p:cNvPr id="32" name="矩形 31"/>
          <p:cNvSpPr/>
          <p:nvPr/>
        </p:nvSpPr>
        <p:spPr>
          <a:xfrm>
            <a:off x="494178" y="5334672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（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）联合控制方式</a:t>
            </a:r>
          </a:p>
        </p:txBody>
      </p:sp>
      <p:sp>
        <p:nvSpPr>
          <p:cNvPr id="33" name="矩形 32"/>
          <p:cNvSpPr/>
          <p:nvPr/>
        </p:nvSpPr>
        <p:spPr>
          <a:xfrm>
            <a:off x="1714480" y="589629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各指令的机器周期数不固定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硬连线控制器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190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基本思想</a:t>
            </a:r>
          </a:p>
        </p:txBody>
      </p:sp>
      <p:sp>
        <p:nvSpPr>
          <p:cNvPr id="4" name="矩形 3"/>
          <p:cNvSpPr/>
          <p:nvPr/>
        </p:nvSpPr>
        <p:spPr>
          <a:xfrm>
            <a:off x="892392" y="1029790"/>
            <a:ext cx="7715304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实现方法：</a:t>
            </a:r>
            <a:r>
              <a:rPr lang="zh-CN" altLang="en-US" sz="2800" b="1" dirty="0" smtClean="0"/>
              <a:t>通过逻辑电路直接连线而产生的，又称组合逻辑控制方式</a:t>
            </a:r>
            <a:endParaRPr lang="zh-CN" alt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2418" y="2357430"/>
            <a:ext cx="5067300" cy="398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5929322" y="4643446"/>
            <a:ext cx="857256" cy="4286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86380" y="3643314"/>
            <a:ext cx="347666" cy="7143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29190" y="3071810"/>
            <a:ext cx="347666" cy="5000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43768" y="4643446"/>
            <a:ext cx="857256" cy="4286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86446" y="2714620"/>
            <a:ext cx="2366978" cy="3571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58" y="2500306"/>
            <a:ext cx="3286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输入信号：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操作码译码（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）；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反馈信号（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）；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节拍电位信号（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）；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节拍脉冲信号（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542926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输出信号（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142976" y="6072206"/>
          <a:ext cx="2643206" cy="514352"/>
        </p:xfrm>
        <a:graphic>
          <a:graphicData uri="http://schemas.openxmlformats.org/presentationml/2006/ole">
            <p:oleObj spid="_x0000_s6147" name="Equation" r:id="rId5" imgW="12189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642918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组合逻辑设计步骤</a:t>
            </a:r>
          </a:p>
        </p:txBody>
      </p:sp>
      <p:sp>
        <p:nvSpPr>
          <p:cNvPr id="3" name="矩形 2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硬连线控制器</a:t>
            </a:r>
          </a:p>
        </p:txBody>
      </p:sp>
      <p:sp>
        <p:nvSpPr>
          <p:cNvPr id="5" name="矩形 4"/>
          <p:cNvSpPr/>
          <p:nvPr/>
        </p:nvSpPr>
        <p:spPr>
          <a:xfrm>
            <a:off x="1214414" y="1214422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）列出操作时间表</a:t>
            </a:r>
            <a:endParaRPr lang="zh-CN" altLang="en-US" sz="2400" dirty="0"/>
          </a:p>
        </p:txBody>
      </p:sp>
      <p:sp>
        <p:nvSpPr>
          <p:cNvPr id="90" name="Line 69"/>
          <p:cNvSpPr>
            <a:spLocks noChangeShapeType="1"/>
          </p:cNvSpPr>
          <p:nvPr/>
        </p:nvSpPr>
        <p:spPr bwMode="auto">
          <a:xfrm>
            <a:off x="1620" y="3870"/>
            <a:ext cx="39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9050" rIns="19050" anchor="ctr" anchorCtr="1"/>
          <a:lstStyle/>
          <a:p>
            <a:endParaRPr lang="zh-CN" altLang="en-US"/>
          </a:p>
        </p:txBody>
      </p:sp>
      <p:sp>
        <p:nvSpPr>
          <p:cNvPr id="91" name="Line 70"/>
          <p:cNvSpPr>
            <a:spLocks noChangeShapeType="1"/>
          </p:cNvSpPr>
          <p:nvPr/>
        </p:nvSpPr>
        <p:spPr bwMode="auto">
          <a:xfrm flipH="1">
            <a:off x="1176" y="3870"/>
            <a:ext cx="4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457200" y="1828800"/>
            <a:ext cx="8458200" cy="3600465"/>
            <a:chOff x="457200" y="1828800"/>
            <a:chExt cx="8458200" cy="3600465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866900" y="4433888"/>
              <a:ext cx="7048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endParaRPr lang="zh-CN" altLang="zh-CN" sz="2000" b="1"/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525571" y="4500570"/>
              <a:ext cx="688975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525571" y="3624263"/>
              <a:ext cx="688975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1525571" y="2833688"/>
              <a:ext cx="6889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457200" y="2833689"/>
              <a:ext cx="720725" cy="252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取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指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周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期</a:t>
              </a:r>
              <a:r>
                <a:rPr lang="zh-CN" altLang="en-US" sz="2000" b="1" dirty="0" smtClean="0"/>
                <a:t> </a:t>
              </a:r>
              <a:endParaRPr lang="zh-CN" altLang="en-US" sz="2000" b="1" dirty="0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8210550" y="182880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…</a:t>
              </a:r>
              <a:endParaRPr lang="en-US" altLang="zh-CN" sz="2000" b="1" dirty="0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7505700" y="182880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JMP</a:t>
              </a:r>
              <a:endParaRPr lang="en-US" altLang="zh-CN" sz="2000" b="1" dirty="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6800850" y="182880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STO</a:t>
              </a:r>
              <a:endParaRPr lang="en-US" altLang="zh-CN" sz="2000" b="1" dirty="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096000" y="182880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/>
                <a:t>ADD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5391150" y="182880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LDA</a:t>
              </a:r>
              <a:endParaRPr lang="en-US" altLang="zh-CN" sz="2000" b="1" dirty="0"/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4686300" y="182880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MOV</a:t>
              </a:r>
              <a:endParaRPr lang="en-US" altLang="zh-CN" sz="2000" b="1" dirty="0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571750" y="1828800"/>
              <a:ext cx="21145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/>
                <a:t>微操作命令信号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1454133" y="1828800"/>
              <a:ext cx="688975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/>
                <a:t>节拍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457200" y="1828800"/>
              <a:ext cx="720725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工作周期标记</a:t>
              </a: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6096000" y="1828800"/>
              <a:ext cx="704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457200" y="2833688"/>
              <a:ext cx="845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457200" y="5429264"/>
              <a:ext cx="8458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457200" y="1828800"/>
              <a:ext cx="0" cy="3600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1177924" y="1828801"/>
              <a:ext cx="0" cy="3600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2571750" y="1828800"/>
              <a:ext cx="0" cy="36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4686300" y="1828800"/>
              <a:ext cx="0" cy="36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>
              <a:off x="5391150" y="1828800"/>
              <a:ext cx="0" cy="36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6096000" y="1828800"/>
              <a:ext cx="0" cy="36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6800850" y="1828800"/>
              <a:ext cx="0" cy="36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>
              <a:off x="7505700" y="1828800"/>
              <a:ext cx="0" cy="36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4" name="Line 33"/>
            <p:cNvSpPr>
              <a:spLocks noChangeShapeType="1"/>
            </p:cNvSpPr>
            <p:nvPr/>
          </p:nvSpPr>
          <p:spPr bwMode="auto">
            <a:xfrm>
              <a:off x="8210550" y="1828800"/>
              <a:ext cx="0" cy="36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5" name="Line 34"/>
            <p:cNvSpPr>
              <a:spLocks noChangeShapeType="1"/>
            </p:cNvSpPr>
            <p:nvPr/>
          </p:nvSpPr>
          <p:spPr bwMode="auto">
            <a:xfrm>
              <a:off x="8915400" y="1828800"/>
              <a:ext cx="0" cy="3600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457200" y="1828800"/>
              <a:ext cx="5638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6800850" y="1828800"/>
              <a:ext cx="21145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2571750" y="3228975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2571750" y="4038600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61" name="Line 40"/>
            <p:cNvSpPr>
              <a:spLocks noChangeShapeType="1"/>
            </p:cNvSpPr>
            <p:nvPr/>
          </p:nvSpPr>
          <p:spPr bwMode="auto">
            <a:xfrm>
              <a:off x="2571750" y="4895850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1177925" y="4433888"/>
              <a:ext cx="7737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64" name="Line 43"/>
            <p:cNvSpPr>
              <a:spLocks noChangeShapeType="1"/>
            </p:cNvSpPr>
            <p:nvPr/>
          </p:nvSpPr>
          <p:spPr bwMode="auto">
            <a:xfrm>
              <a:off x="1177925" y="3624263"/>
              <a:ext cx="7737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2571750" y="2833688"/>
              <a:ext cx="2114550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endParaRPr lang="en-US" altLang="zh-CN" sz="2000" b="1" dirty="0"/>
            </a:p>
          </p:txBody>
        </p:sp>
        <p:sp>
          <p:nvSpPr>
            <p:cNvPr id="69" name="Rectangle 48"/>
            <p:cNvSpPr>
              <a:spLocks noChangeArrowheads="1"/>
            </p:cNvSpPr>
            <p:nvPr/>
          </p:nvSpPr>
          <p:spPr bwMode="auto">
            <a:xfrm>
              <a:off x="2571750" y="3228975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C2</a:t>
              </a:r>
              <a:endParaRPr lang="en-US" altLang="zh-CN" sz="2000" b="1" dirty="0"/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>
              <a:off x="2572848" y="2831120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C1</a:t>
              </a:r>
              <a:endParaRPr lang="en-US" altLang="zh-CN" sz="2000" b="1" dirty="0"/>
            </a:p>
          </p:txBody>
        </p:sp>
        <p:sp>
          <p:nvSpPr>
            <p:cNvPr id="98" name="Rectangle 48"/>
            <p:cNvSpPr>
              <a:spLocks noChangeArrowheads="1"/>
            </p:cNvSpPr>
            <p:nvPr/>
          </p:nvSpPr>
          <p:spPr bwMode="auto">
            <a:xfrm>
              <a:off x="2584576" y="3631592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C3</a:t>
              </a:r>
              <a:endParaRPr lang="en-US" altLang="zh-CN" sz="2000" b="1" dirty="0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2584576" y="4033844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C4</a:t>
              </a:r>
              <a:endParaRPr lang="en-US" altLang="zh-CN" sz="2000" b="1" dirty="0"/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2584576" y="4462472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C5</a:t>
              </a:r>
              <a:endParaRPr lang="en-US" altLang="zh-CN" sz="2000" b="1" dirty="0"/>
            </a:p>
          </p:txBody>
        </p:sp>
        <p:sp>
          <p:nvSpPr>
            <p:cNvPr id="101" name="Rectangle 48"/>
            <p:cNvSpPr>
              <a:spLocks noChangeArrowheads="1"/>
            </p:cNvSpPr>
            <p:nvPr/>
          </p:nvSpPr>
          <p:spPr bwMode="auto">
            <a:xfrm>
              <a:off x="2571736" y="4891100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C6</a:t>
              </a:r>
              <a:endParaRPr lang="en-US" altLang="zh-CN" sz="20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43438" y="2786058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1        1        1        1        1</a:t>
              </a:r>
              <a:endParaRPr lang="zh-CN" altLang="en-US" sz="20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643438" y="327068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1        1        1        1        1</a:t>
              </a:r>
              <a:endParaRPr lang="zh-CN" altLang="en-US" sz="20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55166" y="3662000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1        1        1        1        1</a:t>
              </a:r>
              <a:endParaRPr lang="zh-CN" altLang="en-US" sz="20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52230" y="4062048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1        1        1        1        1</a:t>
              </a:r>
              <a:endParaRPr lang="zh-CN" altLang="en-US" sz="20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652230" y="454667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1        1        1        1        1</a:t>
              </a:r>
              <a:endParaRPr lang="zh-CN" altLang="en-US" sz="2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63958" y="4937990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1        1        1        1        1</a:t>
              </a:r>
              <a:endParaRPr lang="zh-CN" alt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642918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组合逻辑设计步骤</a:t>
            </a:r>
          </a:p>
        </p:txBody>
      </p:sp>
      <p:sp>
        <p:nvSpPr>
          <p:cNvPr id="3" name="矩形 2"/>
          <p:cNvSpPr/>
          <p:nvPr/>
        </p:nvSpPr>
        <p:spPr>
          <a:xfrm>
            <a:off x="1214414" y="1142984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）列出操作时间表</a:t>
            </a:r>
            <a:endParaRPr lang="zh-CN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硬连线控制器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420272" y="1643050"/>
            <a:ext cx="8506856" cy="4857784"/>
            <a:chOff x="420272" y="1643050"/>
            <a:chExt cx="8506856" cy="485778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866900" y="5171276"/>
              <a:ext cx="7048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endParaRPr lang="zh-CN" altLang="zh-CN" sz="2000" b="1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525571" y="5237958"/>
              <a:ext cx="688975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25571" y="3904467"/>
              <a:ext cx="688975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25571" y="2647938"/>
              <a:ext cx="6889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57200" y="2647939"/>
              <a:ext cx="720725" cy="252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执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行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周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期</a:t>
              </a:r>
              <a:r>
                <a:rPr lang="zh-CN" altLang="en-US" sz="2000" b="1" dirty="0" smtClean="0"/>
                <a:t> </a:t>
              </a:r>
              <a:endParaRPr lang="zh-CN" altLang="en-US" sz="2000" b="1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8210550" y="164305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…</a:t>
              </a:r>
              <a:endParaRPr lang="en-US" altLang="zh-CN" sz="2000" b="1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05700" y="164305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JMP</a:t>
              </a:r>
              <a:endParaRPr lang="en-US" altLang="zh-CN" sz="2000" b="1" dirty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800850" y="164305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STO</a:t>
              </a:r>
              <a:endParaRPr lang="en-US" altLang="zh-CN" sz="2000" b="1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096000" y="164305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/>
                <a:t>ADD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391150" y="164305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LDA</a:t>
              </a:r>
              <a:endParaRPr lang="en-US" altLang="zh-CN" sz="2000" b="1" dirty="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686300" y="1643050"/>
              <a:ext cx="7048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MOV</a:t>
              </a:r>
              <a:endParaRPr lang="en-US" altLang="zh-CN" sz="2000" b="1" dirty="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571750" y="1643050"/>
              <a:ext cx="211455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/>
                <a:t>微操作命令信号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454133" y="1643050"/>
              <a:ext cx="688975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/>
                <a:t>节拍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57200" y="1643050"/>
              <a:ext cx="720725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工作周期标记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6096000" y="1643050"/>
              <a:ext cx="704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57200" y="2647938"/>
              <a:ext cx="845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57200" y="6482148"/>
              <a:ext cx="8458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420272" y="1643050"/>
              <a:ext cx="0" cy="48577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132204" y="1643051"/>
              <a:ext cx="0" cy="4786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571750" y="1643050"/>
              <a:ext cx="0" cy="4786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4686299" y="1643050"/>
              <a:ext cx="0" cy="4857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5391149" y="1643050"/>
              <a:ext cx="0" cy="4786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6096000" y="1643050"/>
              <a:ext cx="0" cy="4857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6755131" y="1643050"/>
              <a:ext cx="0" cy="4857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H="1">
              <a:off x="7459981" y="1643050"/>
              <a:ext cx="0" cy="4786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8210549" y="1643050"/>
              <a:ext cx="0" cy="4857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8909930" y="1643050"/>
              <a:ext cx="0" cy="48577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457200" y="1643050"/>
              <a:ext cx="5638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6800850" y="1643050"/>
              <a:ext cx="21145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2571750" y="3043225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2571750" y="4318804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2571750" y="5633238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1177925" y="5224028"/>
              <a:ext cx="7737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1177925" y="3945548"/>
              <a:ext cx="7737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2571750" y="2647938"/>
              <a:ext cx="2114550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endParaRPr lang="en-US" altLang="zh-CN" sz="2000" b="1" dirty="0"/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2571750" y="3043225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C2</a:t>
              </a:r>
              <a:endParaRPr lang="en-US" altLang="zh-CN" sz="2000" b="1" dirty="0"/>
            </a:p>
          </p:txBody>
        </p:sp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2572848" y="2645370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C1</a:t>
              </a:r>
              <a:endParaRPr lang="en-US" altLang="zh-CN" sz="2000" b="1" dirty="0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2584576" y="3911796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C4</a:t>
              </a:r>
              <a:endParaRPr lang="en-US" altLang="zh-CN" sz="2000" b="1" dirty="0"/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2584576" y="4314048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C5</a:t>
              </a:r>
              <a:endParaRPr lang="en-US" altLang="zh-CN" sz="2000" b="1" dirty="0"/>
            </a:p>
          </p:txBody>
        </p:sp>
        <p:sp>
          <p:nvSpPr>
            <p:cNvPr id="43" name="Rectangle 48"/>
            <p:cNvSpPr>
              <a:spLocks noChangeArrowheads="1"/>
            </p:cNvSpPr>
            <p:nvPr/>
          </p:nvSpPr>
          <p:spPr bwMode="auto">
            <a:xfrm>
              <a:off x="2584576" y="5199860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C7</a:t>
              </a:r>
              <a:endParaRPr lang="en-US" altLang="zh-CN" sz="2000" b="1" dirty="0"/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571736" y="5628488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C8</a:t>
              </a:r>
              <a:endParaRPr lang="en-US" altLang="zh-CN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3438" y="2600308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        1                  1       </a:t>
              </a:r>
              <a:endParaRPr lang="zh-CN" alt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3438" y="308493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1         </a:t>
              </a:r>
              <a:endParaRPr lang="zh-CN" alt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55166" y="3942204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                  1                 </a:t>
              </a:r>
              <a:endParaRPr lang="zh-CN" altLang="en-US" sz="20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52230" y="434225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                                     1</a:t>
              </a:r>
              <a:endParaRPr lang="zh-CN" alt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52230" y="5284060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                  1                  </a:t>
              </a:r>
              <a:endParaRPr lang="zh-CN" altLang="en-US" sz="2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63958" y="5675378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1                          1</a:t>
              </a:r>
              <a:endParaRPr lang="zh-CN" altLang="en-US" sz="2000" b="1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2571736" y="3474062"/>
              <a:ext cx="62865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589320" y="4758358"/>
              <a:ext cx="62865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571736" y="6069516"/>
              <a:ext cx="62865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>
              <a:off x="2578314" y="3955442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2578314" y="3560155"/>
              <a:ext cx="2114550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endParaRPr lang="en-US" altLang="zh-CN" sz="2000" b="1" dirty="0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2579412" y="3557587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C3</a:t>
              </a:r>
              <a:endParaRPr lang="en-US" altLang="zh-CN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50002" y="3512525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        1                           1</a:t>
              </a:r>
              <a:endParaRPr lang="zh-CN" altLang="en-US" sz="2000" b="1" dirty="0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2574686" y="5232534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2574686" y="4837247"/>
              <a:ext cx="2114550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endParaRPr lang="en-US" altLang="zh-CN" sz="2000" b="1" dirty="0"/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2575784" y="4834679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C6</a:t>
              </a:r>
              <a:endParaRPr lang="en-US" altLang="zh-CN" sz="2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46374" y="4789617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       1</a:t>
              </a:r>
              <a:endParaRPr lang="zh-CN" altLang="en-US" sz="2000" b="1" dirty="0"/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>
              <a:off x="2583478" y="6500834"/>
              <a:ext cx="6343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050" rIns="19050" anchor="ctr" anchorCtr="1"/>
            <a:lstStyle/>
            <a:p>
              <a:endParaRPr lang="zh-CN" altLang="en-US"/>
            </a:p>
          </p:txBody>
        </p:sp>
        <p:sp>
          <p:nvSpPr>
            <p:cNvPr id="68" name="Rectangle 45"/>
            <p:cNvSpPr>
              <a:spLocks noChangeArrowheads="1"/>
            </p:cNvSpPr>
            <p:nvPr/>
          </p:nvSpPr>
          <p:spPr bwMode="auto">
            <a:xfrm>
              <a:off x="2583478" y="6105547"/>
              <a:ext cx="2114550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endParaRPr lang="en-US" altLang="zh-CN" sz="2000" b="1" dirty="0"/>
            </a:p>
          </p:txBody>
        </p:sp>
        <p:sp>
          <p:nvSpPr>
            <p:cNvPr id="69" name="Rectangle 48"/>
            <p:cNvSpPr>
              <a:spLocks noChangeArrowheads="1"/>
            </p:cNvSpPr>
            <p:nvPr/>
          </p:nvSpPr>
          <p:spPr bwMode="auto">
            <a:xfrm>
              <a:off x="2584576" y="6102979"/>
              <a:ext cx="211455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50" rIns="1905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 smtClean="0"/>
                <a:t>C9</a:t>
              </a:r>
              <a:endParaRPr lang="en-US" altLang="zh-CN" sz="2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55166" y="6057917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                1                   1</a:t>
              </a:r>
              <a:endParaRPr lang="zh-CN" alt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2481273"/>
            <a:ext cx="7669472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=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FE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 ·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 ADD + 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STO+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LDA + JMP + 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MOV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45000"/>
              </a:lnSpc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               +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 ·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 ADD +LDA 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01675" y="1870086"/>
            <a:ext cx="5013325" cy="457200"/>
            <a:chOff x="442" y="1097"/>
            <a:chExt cx="3158" cy="288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42" y="1097"/>
              <a:ext cx="31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M ( MAR )        </a:t>
              </a:r>
              <a:r>
                <a:rPr kumimoji="1" lang="en-US" altLang="zh-CN" sz="2400" b="1" dirty="0" smtClean="0">
                  <a:latin typeface="Times New Roman" pitchFamily="18" charset="0"/>
                </a:rPr>
                <a:t>MDR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（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</a:rPr>
                <a:t>C2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）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440" y="1248"/>
              <a:ext cx="3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3776673"/>
            <a:ext cx="721902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=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{ FE </a:t>
            </a:r>
            <a:r>
              <a:rPr kumimoji="1" lang="en-US" altLang="zh-CN" sz="2400" b="1" dirty="0">
                <a:latin typeface="Times New Roman" pitchFamily="18" charset="0"/>
              </a:rPr>
              <a:t>+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IND</a:t>
            </a:r>
            <a:r>
              <a:rPr kumimoji="1" lang="en-US" altLang="zh-CN" sz="2400" b="1" dirty="0">
                <a:latin typeface="Times New Roman" pitchFamily="18" charset="0"/>
              </a:rPr>
              <a:t> ( ADD + </a:t>
            </a:r>
            <a:r>
              <a:rPr kumimoji="1" lang="en-US" altLang="zh-CN" sz="2400" b="1" dirty="0" smtClean="0">
                <a:latin typeface="Times New Roman" pitchFamily="18" charset="0"/>
              </a:rPr>
              <a:t>STO </a:t>
            </a:r>
            <a:r>
              <a:rPr kumimoji="1" lang="en-US" altLang="zh-CN" sz="2400" b="1" dirty="0">
                <a:latin typeface="Times New Roman" pitchFamily="18" charset="0"/>
              </a:rPr>
              <a:t>+ LDA + JMP + </a:t>
            </a:r>
            <a:r>
              <a:rPr kumimoji="1" lang="en-US" altLang="zh-CN" sz="2400" b="1" dirty="0" smtClean="0">
                <a:latin typeface="Times New Roman" pitchFamily="18" charset="0"/>
              </a:rPr>
              <a:t>MOV 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4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 +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EX</a:t>
            </a:r>
            <a:r>
              <a:rPr kumimoji="1" lang="en-US" altLang="zh-CN" sz="2400" b="1" dirty="0">
                <a:latin typeface="Times New Roman" pitchFamily="18" charset="0"/>
              </a:rPr>
              <a:t> ( ADD +LDA ) }</a:t>
            </a:r>
          </a:p>
        </p:txBody>
      </p:sp>
      <p:sp>
        <p:nvSpPr>
          <p:cNvPr id="7" name="矩形 6"/>
          <p:cNvSpPr/>
          <p:nvPr/>
        </p:nvSpPr>
        <p:spPr>
          <a:xfrm>
            <a:off x="1142976" y="1214422"/>
            <a:ext cx="4979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）写出微操作命令的最简表达式</a:t>
            </a:r>
          </a:p>
        </p:txBody>
      </p:sp>
      <p:sp>
        <p:nvSpPr>
          <p:cNvPr id="8" name="矩形 7"/>
          <p:cNvSpPr/>
          <p:nvPr/>
        </p:nvSpPr>
        <p:spPr>
          <a:xfrm>
            <a:off x="214282" y="571480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组合逻辑设计步骤</a:t>
            </a:r>
          </a:p>
        </p:txBody>
      </p:sp>
      <p:sp>
        <p:nvSpPr>
          <p:cNvPr id="9" name="矩形 8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硬连线控制器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utoUpdateAnimBg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03313" y="1628788"/>
            <a:ext cx="420687" cy="2819400"/>
            <a:chOff x="695" y="816"/>
            <a:chExt cx="265" cy="177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95" y="816"/>
              <a:ext cx="265" cy="336"/>
              <a:chOff x="695" y="816"/>
              <a:chExt cx="265" cy="336"/>
            </a:xfrm>
          </p:grpSpPr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695" y="841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720" y="816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912" y="96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95" y="1560"/>
              <a:ext cx="265" cy="336"/>
              <a:chOff x="695" y="1560"/>
              <a:chExt cx="265" cy="336"/>
            </a:xfrm>
          </p:grpSpPr>
          <p:sp>
            <p:nvSpPr>
              <p:cNvPr id="9" name="Text Box 13"/>
              <p:cNvSpPr txBox="1">
                <a:spLocks noChangeArrowheads="1"/>
              </p:cNvSpPr>
              <p:nvPr/>
            </p:nvSpPr>
            <p:spPr bwMode="auto">
              <a:xfrm>
                <a:off x="695" y="1584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720" y="1560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5"/>
              <p:cNvSpPr>
                <a:spLocks noChangeArrowheads="1"/>
              </p:cNvSpPr>
              <p:nvPr/>
            </p:nvSpPr>
            <p:spPr bwMode="auto">
              <a:xfrm>
                <a:off x="912" y="170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695" y="2256"/>
              <a:ext cx="265" cy="336"/>
              <a:chOff x="695" y="2256"/>
              <a:chExt cx="265" cy="336"/>
            </a:xfrm>
          </p:grpSpPr>
          <p:sp>
            <p:nvSpPr>
              <p:cNvPr id="6" name="Text Box 17"/>
              <p:cNvSpPr txBox="1">
                <a:spLocks noChangeArrowheads="1"/>
              </p:cNvSpPr>
              <p:nvPr/>
            </p:nvSpPr>
            <p:spPr bwMode="auto">
              <a:xfrm>
                <a:off x="695" y="2294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7" name="Rectangle 18"/>
              <p:cNvSpPr>
                <a:spLocks noChangeArrowheads="1"/>
              </p:cNvSpPr>
              <p:nvPr/>
            </p:nvSpPr>
            <p:spPr bwMode="auto">
              <a:xfrm>
                <a:off x="720" y="2256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19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1997075" y="3914788"/>
            <a:ext cx="381000" cy="533400"/>
            <a:chOff x="1258" y="2256"/>
            <a:chExt cx="240" cy="336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258" y="22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1258" y="2256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1450" y="240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1997075" y="2809888"/>
            <a:ext cx="381000" cy="533400"/>
            <a:chOff x="1258" y="1560"/>
            <a:chExt cx="240" cy="336"/>
          </a:xfrm>
        </p:grpSpPr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258" y="15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1258" y="156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1450" y="170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3241675" y="4524388"/>
            <a:ext cx="415925" cy="533400"/>
            <a:chOff x="2042" y="2640"/>
            <a:chExt cx="262" cy="336"/>
          </a:xfrm>
        </p:grpSpPr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042" y="26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064" y="264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2256" y="27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4610100" y="4524388"/>
            <a:ext cx="419100" cy="533400"/>
            <a:chOff x="2904" y="2640"/>
            <a:chExt cx="264" cy="336"/>
          </a:xfrm>
        </p:grpSpPr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2904" y="267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928" y="264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4610100" y="2238388"/>
            <a:ext cx="419100" cy="533400"/>
            <a:chOff x="2904" y="1200"/>
            <a:chExt cx="264" cy="336"/>
          </a:xfrm>
        </p:grpSpPr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2904" y="123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2928" y="120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3120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40"/>
          <p:cNvGrpSpPr>
            <a:grpSpLocks/>
          </p:cNvGrpSpPr>
          <p:nvPr/>
        </p:nvGrpSpPr>
        <p:grpSpPr bwMode="auto">
          <a:xfrm>
            <a:off x="6210300" y="2238388"/>
            <a:ext cx="419100" cy="533400"/>
            <a:chOff x="3912" y="1200"/>
            <a:chExt cx="264" cy="336"/>
          </a:xfrm>
        </p:grpSpPr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3912" y="123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3936" y="120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4128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44"/>
          <p:cNvGrpSpPr>
            <a:grpSpLocks/>
          </p:cNvGrpSpPr>
          <p:nvPr/>
        </p:nvGrpSpPr>
        <p:grpSpPr bwMode="auto">
          <a:xfrm>
            <a:off x="6210300" y="3416313"/>
            <a:ext cx="419100" cy="533400"/>
            <a:chOff x="3912" y="1942"/>
            <a:chExt cx="264" cy="336"/>
          </a:xfrm>
        </p:grpSpPr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3912" y="197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3936" y="1942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4128" y="208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Freeform 48"/>
          <p:cNvSpPr>
            <a:spLocks/>
          </p:cNvSpPr>
          <p:nvPr/>
        </p:nvSpPr>
        <p:spPr bwMode="auto">
          <a:xfrm>
            <a:off x="376238" y="1781188"/>
            <a:ext cx="771525" cy="1588"/>
          </a:xfrm>
          <a:custGeom>
            <a:avLst/>
            <a:gdLst>
              <a:gd name="T0" fmla="*/ 2147483647 w 486"/>
              <a:gd name="T1" fmla="*/ 0 h 1"/>
              <a:gd name="T2" fmla="*/ 0 w 486"/>
              <a:gd name="T3" fmla="*/ 0 h 1"/>
              <a:gd name="T4" fmla="*/ 0 60000 65536"/>
              <a:gd name="T5" fmla="*/ 0 60000 65536"/>
              <a:gd name="T6" fmla="*/ 0 w 486"/>
              <a:gd name="T7" fmla="*/ 0 h 1"/>
              <a:gd name="T8" fmla="*/ 486 w 48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6" h="1">
                <a:moveTo>
                  <a:pt x="486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" name="Group 49"/>
          <p:cNvGrpSpPr>
            <a:grpSpLocks/>
          </p:cNvGrpSpPr>
          <p:nvPr/>
        </p:nvGrpSpPr>
        <p:grpSpPr bwMode="auto">
          <a:xfrm>
            <a:off x="609600" y="2009788"/>
            <a:ext cx="538163" cy="2286000"/>
            <a:chOff x="384" y="1056"/>
            <a:chExt cx="339" cy="1440"/>
          </a:xfrm>
        </p:grpSpPr>
        <p:sp>
          <p:nvSpPr>
            <p:cNvPr id="45" name="Line 50"/>
            <p:cNvSpPr>
              <a:spLocks noChangeShapeType="1"/>
            </p:cNvSpPr>
            <p:nvPr/>
          </p:nvSpPr>
          <p:spPr bwMode="auto">
            <a:xfrm flipH="1">
              <a:off x="384" y="10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Freeform 51"/>
            <p:cNvSpPr>
              <a:spLocks/>
            </p:cNvSpPr>
            <p:nvPr/>
          </p:nvSpPr>
          <p:spPr bwMode="auto">
            <a:xfrm>
              <a:off x="525" y="1056"/>
              <a:ext cx="195" cy="1440"/>
            </a:xfrm>
            <a:custGeom>
              <a:avLst/>
              <a:gdLst>
                <a:gd name="T0" fmla="*/ 3 w 195"/>
                <a:gd name="T1" fmla="*/ 0 h 1440"/>
                <a:gd name="T2" fmla="*/ 0 w 195"/>
                <a:gd name="T3" fmla="*/ 1440 h 1440"/>
                <a:gd name="T4" fmla="*/ 195 w 195"/>
                <a:gd name="T5" fmla="*/ 1440 h 1440"/>
                <a:gd name="T6" fmla="*/ 0 60000 65536"/>
                <a:gd name="T7" fmla="*/ 0 60000 65536"/>
                <a:gd name="T8" fmla="*/ 0 60000 65536"/>
                <a:gd name="T9" fmla="*/ 0 w 195"/>
                <a:gd name="T10" fmla="*/ 0 h 1440"/>
                <a:gd name="T11" fmla="*/ 195 w 195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1440">
                  <a:moveTo>
                    <a:pt x="3" y="0"/>
                  </a:moveTo>
                  <a:lnTo>
                    <a:pt x="0" y="1440"/>
                  </a:lnTo>
                  <a:lnTo>
                    <a:pt x="195" y="144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Freeform 52"/>
            <p:cNvSpPr>
              <a:spLocks/>
            </p:cNvSpPr>
            <p:nvPr/>
          </p:nvSpPr>
          <p:spPr bwMode="auto">
            <a:xfrm>
              <a:off x="528" y="1794"/>
              <a:ext cx="195" cy="1"/>
            </a:xfrm>
            <a:custGeom>
              <a:avLst/>
              <a:gdLst>
                <a:gd name="T0" fmla="*/ 0 w 195"/>
                <a:gd name="T1" fmla="*/ 0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" name="Freeform 53"/>
          <p:cNvSpPr>
            <a:spLocks/>
          </p:cNvSpPr>
          <p:nvPr/>
        </p:nvSpPr>
        <p:spPr bwMode="auto">
          <a:xfrm>
            <a:off x="361950" y="2967051"/>
            <a:ext cx="781050" cy="1587"/>
          </a:xfrm>
          <a:custGeom>
            <a:avLst/>
            <a:gdLst>
              <a:gd name="T0" fmla="*/ 2147483647 w 492"/>
              <a:gd name="T1" fmla="*/ 0 h 1"/>
              <a:gd name="T2" fmla="*/ 0 w 492"/>
              <a:gd name="T3" fmla="*/ 0 h 1"/>
              <a:gd name="T4" fmla="*/ 0 60000 65536"/>
              <a:gd name="T5" fmla="*/ 0 60000 65536"/>
              <a:gd name="T6" fmla="*/ 0 w 492"/>
              <a:gd name="T7" fmla="*/ 0 h 1"/>
              <a:gd name="T8" fmla="*/ 492 w 4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2" h="1">
                <a:moveTo>
                  <a:pt x="492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H="1">
            <a:off x="381000" y="4067188"/>
            <a:ext cx="762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Freeform 55"/>
          <p:cNvSpPr>
            <a:spLocks/>
          </p:cNvSpPr>
          <p:nvPr/>
        </p:nvSpPr>
        <p:spPr bwMode="auto">
          <a:xfrm>
            <a:off x="1519238" y="4191013"/>
            <a:ext cx="476250" cy="1588"/>
          </a:xfrm>
          <a:custGeom>
            <a:avLst/>
            <a:gdLst>
              <a:gd name="T0" fmla="*/ 0 w 300"/>
              <a:gd name="T1" fmla="*/ 0 h 1"/>
              <a:gd name="T2" fmla="*/ 2147483647 w 300"/>
              <a:gd name="T3" fmla="*/ 0 h 1"/>
              <a:gd name="T4" fmla="*/ 0 60000 65536"/>
              <a:gd name="T5" fmla="*/ 0 60000 65536"/>
              <a:gd name="T6" fmla="*/ 0 w 300"/>
              <a:gd name="T7" fmla="*/ 0 h 1"/>
              <a:gd name="T8" fmla="*/ 300 w 30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0" h="1">
                <a:moveTo>
                  <a:pt x="0" y="0"/>
                </a:moveTo>
                <a:lnTo>
                  <a:pt x="30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56"/>
          <p:cNvSpPr>
            <a:spLocks/>
          </p:cNvSpPr>
          <p:nvPr/>
        </p:nvSpPr>
        <p:spPr bwMode="auto">
          <a:xfrm>
            <a:off x="1524000" y="3076588"/>
            <a:ext cx="476250" cy="1588"/>
          </a:xfrm>
          <a:custGeom>
            <a:avLst/>
            <a:gdLst>
              <a:gd name="T0" fmla="*/ 0 w 300"/>
              <a:gd name="T1" fmla="*/ 0 h 1"/>
              <a:gd name="T2" fmla="*/ 2147483647 w 300"/>
              <a:gd name="T3" fmla="*/ 0 h 1"/>
              <a:gd name="T4" fmla="*/ 0 60000 65536"/>
              <a:gd name="T5" fmla="*/ 0 60000 65536"/>
              <a:gd name="T6" fmla="*/ 0 w 300"/>
              <a:gd name="T7" fmla="*/ 0 h 1"/>
              <a:gd name="T8" fmla="*/ 300 w 30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0" h="1">
                <a:moveTo>
                  <a:pt x="0" y="0"/>
                </a:moveTo>
                <a:lnTo>
                  <a:pt x="30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 flipH="1">
            <a:off x="4114800" y="2390788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8"/>
          <p:cNvSpPr>
            <a:spLocks/>
          </p:cNvSpPr>
          <p:nvPr/>
        </p:nvSpPr>
        <p:spPr bwMode="auto">
          <a:xfrm>
            <a:off x="4114800" y="3833826"/>
            <a:ext cx="481013" cy="6350"/>
          </a:xfrm>
          <a:custGeom>
            <a:avLst/>
            <a:gdLst>
              <a:gd name="T0" fmla="*/ 2147483647 w 303"/>
              <a:gd name="T1" fmla="*/ 0 h 4"/>
              <a:gd name="T2" fmla="*/ 0 w 303"/>
              <a:gd name="T3" fmla="*/ 2147483647 h 4"/>
              <a:gd name="T4" fmla="*/ 0 60000 65536"/>
              <a:gd name="T5" fmla="*/ 0 60000 65536"/>
              <a:gd name="T6" fmla="*/ 0 w 303"/>
              <a:gd name="T7" fmla="*/ 0 h 4"/>
              <a:gd name="T8" fmla="*/ 303 w 303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3" h="4">
                <a:moveTo>
                  <a:pt x="303" y="0"/>
                </a:moveTo>
                <a:lnTo>
                  <a:pt x="0" y="4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59"/>
          <p:cNvSpPr>
            <a:spLocks/>
          </p:cNvSpPr>
          <p:nvPr/>
        </p:nvSpPr>
        <p:spPr bwMode="auto">
          <a:xfrm>
            <a:off x="4419600" y="3838588"/>
            <a:ext cx="228600" cy="8382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60"/>
          <p:cNvSpPr>
            <a:spLocks/>
          </p:cNvSpPr>
          <p:nvPr/>
        </p:nvSpPr>
        <p:spPr bwMode="auto">
          <a:xfrm>
            <a:off x="2613025" y="4176726"/>
            <a:ext cx="2035175" cy="728662"/>
          </a:xfrm>
          <a:custGeom>
            <a:avLst/>
            <a:gdLst>
              <a:gd name="T0" fmla="*/ 0 w 1282"/>
              <a:gd name="T1" fmla="*/ 2147483647 h 459"/>
              <a:gd name="T2" fmla="*/ 2147483647 w 1282"/>
              <a:gd name="T3" fmla="*/ 0 h 459"/>
              <a:gd name="T4" fmla="*/ 2147483647 w 1282"/>
              <a:gd name="T5" fmla="*/ 2147483647 h 459"/>
              <a:gd name="T6" fmla="*/ 2147483647 w 1282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1282"/>
              <a:gd name="T13" fmla="*/ 0 h 459"/>
              <a:gd name="T14" fmla="*/ 1282 w 1282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2" h="459">
                <a:moveTo>
                  <a:pt x="0" y="1"/>
                </a:moveTo>
                <a:lnTo>
                  <a:pt x="1042" y="0"/>
                </a:lnTo>
                <a:lnTo>
                  <a:pt x="1042" y="459"/>
                </a:lnTo>
                <a:lnTo>
                  <a:pt x="1282" y="459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61"/>
          <p:cNvSpPr>
            <a:spLocks/>
          </p:cNvSpPr>
          <p:nvPr/>
        </p:nvSpPr>
        <p:spPr bwMode="auto">
          <a:xfrm>
            <a:off x="2743200" y="3838588"/>
            <a:ext cx="481013" cy="1588"/>
          </a:xfrm>
          <a:custGeom>
            <a:avLst/>
            <a:gdLst>
              <a:gd name="T0" fmla="*/ 2147483647 w 303"/>
              <a:gd name="T1" fmla="*/ 0 h 1"/>
              <a:gd name="T2" fmla="*/ 0 w 303"/>
              <a:gd name="T3" fmla="*/ 2147483647 h 1"/>
              <a:gd name="T4" fmla="*/ 0 60000 65536"/>
              <a:gd name="T5" fmla="*/ 0 60000 65536"/>
              <a:gd name="T6" fmla="*/ 0 w 303"/>
              <a:gd name="T7" fmla="*/ 0 h 1"/>
              <a:gd name="T8" fmla="*/ 303 w 30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3" h="1">
                <a:moveTo>
                  <a:pt x="303" y="0"/>
                </a:moveTo>
                <a:lnTo>
                  <a:pt x="0" y="1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Freeform 62"/>
          <p:cNvSpPr>
            <a:spLocks/>
          </p:cNvSpPr>
          <p:nvPr/>
        </p:nvSpPr>
        <p:spPr bwMode="auto">
          <a:xfrm>
            <a:off x="4413250" y="2609863"/>
            <a:ext cx="234950" cy="466725"/>
          </a:xfrm>
          <a:custGeom>
            <a:avLst/>
            <a:gdLst>
              <a:gd name="T0" fmla="*/ 2147483647 w 148"/>
              <a:gd name="T1" fmla="*/ 0 h 294"/>
              <a:gd name="T2" fmla="*/ 2147483647 w 148"/>
              <a:gd name="T3" fmla="*/ 0 h 294"/>
              <a:gd name="T4" fmla="*/ 0 w 148"/>
              <a:gd name="T5" fmla="*/ 2147483647 h 294"/>
              <a:gd name="T6" fmla="*/ 0 60000 65536"/>
              <a:gd name="T7" fmla="*/ 0 60000 65536"/>
              <a:gd name="T8" fmla="*/ 0 60000 65536"/>
              <a:gd name="T9" fmla="*/ 0 w 148"/>
              <a:gd name="T10" fmla="*/ 0 h 294"/>
              <a:gd name="T11" fmla="*/ 148 w 148"/>
              <a:gd name="T12" fmla="*/ 294 h 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" h="294">
                <a:moveTo>
                  <a:pt x="148" y="0"/>
                </a:moveTo>
                <a:lnTo>
                  <a:pt x="1" y="0"/>
                </a:lnTo>
                <a:lnTo>
                  <a:pt x="0" y="29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oval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8" name="Group 63"/>
          <p:cNvGrpSpPr>
            <a:grpSpLocks/>
          </p:cNvGrpSpPr>
          <p:nvPr/>
        </p:nvGrpSpPr>
        <p:grpSpPr bwMode="auto">
          <a:xfrm>
            <a:off x="2362200" y="3076588"/>
            <a:ext cx="866775" cy="542925"/>
            <a:chOff x="1488" y="1728"/>
            <a:chExt cx="546" cy="342"/>
          </a:xfrm>
        </p:grpSpPr>
        <p:sp>
          <p:nvSpPr>
            <p:cNvPr id="59" name="Freeform 64"/>
            <p:cNvSpPr>
              <a:spLocks/>
            </p:cNvSpPr>
            <p:nvPr/>
          </p:nvSpPr>
          <p:spPr bwMode="auto">
            <a:xfrm>
              <a:off x="1488" y="1728"/>
              <a:ext cx="408" cy="1"/>
            </a:xfrm>
            <a:custGeom>
              <a:avLst/>
              <a:gdLst>
                <a:gd name="T0" fmla="*/ 0 w 408"/>
                <a:gd name="T1" fmla="*/ 0 h 1"/>
                <a:gd name="T2" fmla="*/ 408 w 408"/>
                <a:gd name="T3" fmla="*/ 0 h 1"/>
                <a:gd name="T4" fmla="*/ 0 60000 65536"/>
                <a:gd name="T5" fmla="*/ 0 60000 65536"/>
                <a:gd name="T6" fmla="*/ 0 w 408"/>
                <a:gd name="T7" fmla="*/ 0 h 1"/>
                <a:gd name="T8" fmla="*/ 408 w 40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1">
                  <a:moveTo>
                    <a:pt x="0" y="0"/>
                  </a:moveTo>
                  <a:lnTo>
                    <a:pt x="40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Freeform 65"/>
            <p:cNvSpPr>
              <a:spLocks/>
            </p:cNvSpPr>
            <p:nvPr/>
          </p:nvSpPr>
          <p:spPr bwMode="auto">
            <a:xfrm>
              <a:off x="1884" y="1731"/>
              <a:ext cx="150" cy="339"/>
            </a:xfrm>
            <a:custGeom>
              <a:avLst/>
              <a:gdLst>
                <a:gd name="T0" fmla="*/ 0 w 150"/>
                <a:gd name="T1" fmla="*/ 0 h 339"/>
                <a:gd name="T2" fmla="*/ 0 w 150"/>
                <a:gd name="T3" fmla="*/ 339 h 339"/>
                <a:gd name="T4" fmla="*/ 150 w 150"/>
                <a:gd name="T5" fmla="*/ 339 h 339"/>
                <a:gd name="T6" fmla="*/ 0 60000 65536"/>
                <a:gd name="T7" fmla="*/ 0 60000 65536"/>
                <a:gd name="T8" fmla="*/ 0 60000 65536"/>
                <a:gd name="T9" fmla="*/ 0 w 150"/>
                <a:gd name="T10" fmla="*/ 0 h 339"/>
                <a:gd name="T11" fmla="*/ 150 w 150"/>
                <a:gd name="T12" fmla="*/ 339 h 3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339">
                  <a:moveTo>
                    <a:pt x="0" y="0"/>
                  </a:moveTo>
                  <a:lnTo>
                    <a:pt x="0" y="339"/>
                  </a:lnTo>
                  <a:lnTo>
                    <a:pt x="150" y="33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" name="Freeform 66"/>
          <p:cNvSpPr>
            <a:spLocks/>
          </p:cNvSpPr>
          <p:nvPr/>
        </p:nvSpPr>
        <p:spPr bwMode="auto">
          <a:xfrm>
            <a:off x="2971800" y="3838588"/>
            <a:ext cx="300038" cy="857250"/>
          </a:xfrm>
          <a:custGeom>
            <a:avLst/>
            <a:gdLst>
              <a:gd name="T0" fmla="*/ 0 w 189"/>
              <a:gd name="T1" fmla="*/ 0 h 540"/>
              <a:gd name="T2" fmla="*/ 0 w 189"/>
              <a:gd name="T3" fmla="*/ 2147483647 h 540"/>
              <a:gd name="T4" fmla="*/ 2147483647 w 189"/>
              <a:gd name="T5" fmla="*/ 2147483647 h 540"/>
              <a:gd name="T6" fmla="*/ 0 60000 65536"/>
              <a:gd name="T7" fmla="*/ 0 60000 65536"/>
              <a:gd name="T8" fmla="*/ 0 60000 65536"/>
              <a:gd name="T9" fmla="*/ 0 w 189"/>
              <a:gd name="T10" fmla="*/ 0 h 540"/>
              <a:gd name="T11" fmla="*/ 189 w 189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540">
                <a:moveTo>
                  <a:pt x="0" y="0"/>
                </a:moveTo>
                <a:lnTo>
                  <a:pt x="0" y="537"/>
                </a:lnTo>
                <a:lnTo>
                  <a:pt x="189" y="5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Freeform 67"/>
          <p:cNvSpPr>
            <a:spLocks/>
          </p:cNvSpPr>
          <p:nvPr/>
        </p:nvSpPr>
        <p:spPr bwMode="auto">
          <a:xfrm>
            <a:off x="5710238" y="2409838"/>
            <a:ext cx="533400" cy="1588"/>
          </a:xfrm>
          <a:custGeom>
            <a:avLst/>
            <a:gdLst>
              <a:gd name="T0" fmla="*/ 2147483647 w 336"/>
              <a:gd name="T1" fmla="*/ 0 h 1"/>
              <a:gd name="T2" fmla="*/ 0 w 336"/>
              <a:gd name="T3" fmla="*/ 0 h 1"/>
              <a:gd name="T4" fmla="*/ 0 60000 65536"/>
              <a:gd name="T5" fmla="*/ 0 60000 65536"/>
              <a:gd name="T6" fmla="*/ 0 w 336"/>
              <a:gd name="T7" fmla="*/ 0 h 1"/>
              <a:gd name="T8" fmla="*/ 336 w 33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6" h="1">
                <a:moveTo>
                  <a:pt x="336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Freeform 68"/>
          <p:cNvSpPr>
            <a:spLocks/>
          </p:cNvSpPr>
          <p:nvPr/>
        </p:nvSpPr>
        <p:spPr bwMode="auto">
          <a:xfrm>
            <a:off x="6629400" y="3681426"/>
            <a:ext cx="838200" cy="6350"/>
          </a:xfrm>
          <a:custGeom>
            <a:avLst/>
            <a:gdLst>
              <a:gd name="T0" fmla="*/ 0 w 528"/>
              <a:gd name="T1" fmla="*/ 0 h 4"/>
              <a:gd name="T2" fmla="*/ 2147483647 w 528"/>
              <a:gd name="T3" fmla="*/ 2147483647 h 4"/>
              <a:gd name="T4" fmla="*/ 0 60000 65536"/>
              <a:gd name="T5" fmla="*/ 0 60000 65536"/>
              <a:gd name="T6" fmla="*/ 0 w 528"/>
              <a:gd name="T7" fmla="*/ 0 h 4"/>
              <a:gd name="T8" fmla="*/ 528 w 528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8" h="4">
                <a:moveTo>
                  <a:pt x="0" y="0"/>
                </a:moveTo>
                <a:lnTo>
                  <a:pt x="528" y="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>
            <a:off x="6624638" y="2509851"/>
            <a:ext cx="847725" cy="1004887"/>
          </a:xfrm>
          <a:custGeom>
            <a:avLst/>
            <a:gdLst>
              <a:gd name="T0" fmla="*/ 0 w 534"/>
              <a:gd name="T1" fmla="*/ 0 h 633"/>
              <a:gd name="T2" fmla="*/ 2147483647 w 534"/>
              <a:gd name="T3" fmla="*/ 2147483647 h 633"/>
              <a:gd name="T4" fmla="*/ 2147483647 w 534"/>
              <a:gd name="T5" fmla="*/ 2147483647 h 633"/>
              <a:gd name="T6" fmla="*/ 2147483647 w 534"/>
              <a:gd name="T7" fmla="*/ 2147483647 h 633"/>
              <a:gd name="T8" fmla="*/ 0 60000 65536"/>
              <a:gd name="T9" fmla="*/ 0 60000 65536"/>
              <a:gd name="T10" fmla="*/ 0 60000 65536"/>
              <a:gd name="T11" fmla="*/ 0 60000 65536"/>
              <a:gd name="T12" fmla="*/ 0 w 534"/>
              <a:gd name="T13" fmla="*/ 0 h 633"/>
              <a:gd name="T14" fmla="*/ 534 w 534"/>
              <a:gd name="T15" fmla="*/ 633 h 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4" h="633">
                <a:moveTo>
                  <a:pt x="0" y="0"/>
                </a:moveTo>
                <a:lnTo>
                  <a:pt x="93" y="3"/>
                </a:lnTo>
                <a:lnTo>
                  <a:pt x="90" y="633"/>
                </a:lnTo>
                <a:lnTo>
                  <a:pt x="534" y="63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Freeform 70"/>
          <p:cNvSpPr>
            <a:spLocks/>
          </p:cNvSpPr>
          <p:nvPr/>
        </p:nvSpPr>
        <p:spPr bwMode="auto">
          <a:xfrm>
            <a:off x="5029200" y="2162188"/>
            <a:ext cx="2443163" cy="1190625"/>
          </a:xfrm>
          <a:custGeom>
            <a:avLst/>
            <a:gdLst>
              <a:gd name="T0" fmla="*/ 0 w 1539"/>
              <a:gd name="T1" fmla="*/ 2147483647 h 750"/>
              <a:gd name="T2" fmla="*/ 2147483647 w 1539"/>
              <a:gd name="T3" fmla="*/ 2147483647 h 750"/>
              <a:gd name="T4" fmla="*/ 2147483647 w 1539"/>
              <a:gd name="T5" fmla="*/ 0 h 750"/>
              <a:gd name="T6" fmla="*/ 2147483647 w 1539"/>
              <a:gd name="T7" fmla="*/ 0 h 750"/>
              <a:gd name="T8" fmla="*/ 2147483647 w 1539"/>
              <a:gd name="T9" fmla="*/ 2147483647 h 750"/>
              <a:gd name="T10" fmla="*/ 2147483647 w 1539"/>
              <a:gd name="T11" fmla="*/ 2147483647 h 7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9"/>
              <a:gd name="T19" fmla="*/ 0 h 750"/>
              <a:gd name="T20" fmla="*/ 1539 w 1539"/>
              <a:gd name="T21" fmla="*/ 750 h 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9" h="750">
                <a:moveTo>
                  <a:pt x="0" y="216"/>
                </a:moveTo>
                <a:lnTo>
                  <a:pt x="144" y="219"/>
                </a:lnTo>
                <a:lnTo>
                  <a:pt x="144" y="0"/>
                </a:lnTo>
                <a:lnTo>
                  <a:pt x="1221" y="0"/>
                </a:lnTo>
                <a:lnTo>
                  <a:pt x="1221" y="750"/>
                </a:lnTo>
                <a:lnTo>
                  <a:pt x="1539" y="75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Freeform 71"/>
          <p:cNvSpPr>
            <a:spLocks/>
          </p:cNvSpPr>
          <p:nvPr/>
        </p:nvSpPr>
        <p:spPr bwMode="auto">
          <a:xfrm>
            <a:off x="1519238" y="1890726"/>
            <a:ext cx="5953125" cy="1295400"/>
          </a:xfrm>
          <a:custGeom>
            <a:avLst/>
            <a:gdLst>
              <a:gd name="T0" fmla="*/ 0 w 3750"/>
              <a:gd name="T1" fmla="*/ 0 h 816"/>
              <a:gd name="T2" fmla="*/ 2147483647 w 3750"/>
              <a:gd name="T3" fmla="*/ 2147483647 h 816"/>
              <a:gd name="T4" fmla="*/ 2147483647 w 3750"/>
              <a:gd name="T5" fmla="*/ 2147483647 h 816"/>
              <a:gd name="T6" fmla="*/ 2147483647 w 3750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3750"/>
              <a:gd name="T13" fmla="*/ 0 h 816"/>
              <a:gd name="T14" fmla="*/ 3750 w 3750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50" h="816">
                <a:moveTo>
                  <a:pt x="0" y="0"/>
                </a:moveTo>
                <a:lnTo>
                  <a:pt x="3551" y="3"/>
                </a:lnTo>
                <a:lnTo>
                  <a:pt x="3551" y="815"/>
                </a:lnTo>
                <a:lnTo>
                  <a:pt x="3750" y="81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72"/>
          <p:cNvSpPr>
            <a:spLocks/>
          </p:cNvSpPr>
          <p:nvPr/>
        </p:nvSpPr>
        <p:spPr bwMode="auto">
          <a:xfrm>
            <a:off x="4976813" y="3719526"/>
            <a:ext cx="2495550" cy="500062"/>
          </a:xfrm>
          <a:custGeom>
            <a:avLst/>
            <a:gdLst>
              <a:gd name="T0" fmla="*/ 0 w 1572"/>
              <a:gd name="T1" fmla="*/ 0 h 315"/>
              <a:gd name="T2" fmla="*/ 2147483647 w 1572"/>
              <a:gd name="T3" fmla="*/ 0 h 315"/>
              <a:gd name="T4" fmla="*/ 2147483647 w 1572"/>
              <a:gd name="T5" fmla="*/ 2147483647 h 315"/>
              <a:gd name="T6" fmla="*/ 2147483647 w 1572"/>
              <a:gd name="T7" fmla="*/ 2147483647 h 315"/>
              <a:gd name="T8" fmla="*/ 2147483647 w 1572"/>
              <a:gd name="T9" fmla="*/ 2147483647 h 315"/>
              <a:gd name="T10" fmla="*/ 2147483647 w 1572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72"/>
              <a:gd name="T19" fmla="*/ 0 h 315"/>
              <a:gd name="T20" fmla="*/ 1572 w 1572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72" h="315">
                <a:moveTo>
                  <a:pt x="0" y="0"/>
                </a:moveTo>
                <a:lnTo>
                  <a:pt x="174" y="0"/>
                </a:lnTo>
                <a:lnTo>
                  <a:pt x="174" y="315"/>
                </a:lnTo>
                <a:lnTo>
                  <a:pt x="1131" y="315"/>
                </a:lnTo>
                <a:lnTo>
                  <a:pt x="1131" y="75"/>
                </a:lnTo>
                <a:lnTo>
                  <a:pt x="1572" y="7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Freeform 73"/>
          <p:cNvSpPr>
            <a:spLocks/>
          </p:cNvSpPr>
          <p:nvPr/>
        </p:nvSpPr>
        <p:spPr bwMode="auto">
          <a:xfrm>
            <a:off x="3881438" y="4010038"/>
            <a:ext cx="3590925" cy="361950"/>
          </a:xfrm>
          <a:custGeom>
            <a:avLst/>
            <a:gdLst>
              <a:gd name="T0" fmla="*/ 0 w 2262"/>
              <a:gd name="T1" fmla="*/ 2147483647 h 228"/>
              <a:gd name="T2" fmla="*/ 0 w 2262"/>
              <a:gd name="T3" fmla="*/ 2147483647 h 228"/>
              <a:gd name="T4" fmla="*/ 2147483647 w 2262"/>
              <a:gd name="T5" fmla="*/ 2147483647 h 228"/>
              <a:gd name="T6" fmla="*/ 2147483647 w 2262"/>
              <a:gd name="T7" fmla="*/ 2147483647 h 228"/>
              <a:gd name="T8" fmla="*/ 2147483647 w 2262"/>
              <a:gd name="T9" fmla="*/ 0 h 228"/>
              <a:gd name="T10" fmla="*/ 2147483647 w 2262"/>
              <a:gd name="T11" fmla="*/ 0 h 2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62"/>
              <a:gd name="T19" fmla="*/ 0 h 228"/>
              <a:gd name="T20" fmla="*/ 2262 w 2262"/>
              <a:gd name="T21" fmla="*/ 228 h 2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62" h="228">
                <a:moveTo>
                  <a:pt x="0" y="223"/>
                </a:moveTo>
                <a:lnTo>
                  <a:pt x="0" y="223"/>
                </a:lnTo>
                <a:lnTo>
                  <a:pt x="3" y="228"/>
                </a:lnTo>
                <a:lnTo>
                  <a:pt x="1950" y="228"/>
                </a:lnTo>
                <a:lnTo>
                  <a:pt x="1950" y="0"/>
                </a:lnTo>
                <a:lnTo>
                  <a:pt x="226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Freeform 74"/>
          <p:cNvSpPr>
            <a:spLocks/>
          </p:cNvSpPr>
          <p:nvPr/>
        </p:nvSpPr>
        <p:spPr bwMode="auto">
          <a:xfrm>
            <a:off x="5024438" y="4167201"/>
            <a:ext cx="2447925" cy="623887"/>
          </a:xfrm>
          <a:custGeom>
            <a:avLst/>
            <a:gdLst>
              <a:gd name="T0" fmla="*/ 0 w 1542"/>
              <a:gd name="T1" fmla="*/ 2147483647 h 393"/>
              <a:gd name="T2" fmla="*/ 2147483647 w 1542"/>
              <a:gd name="T3" fmla="*/ 2147483647 h 393"/>
              <a:gd name="T4" fmla="*/ 2147483647 w 1542"/>
              <a:gd name="T5" fmla="*/ 2147483647 h 393"/>
              <a:gd name="T6" fmla="*/ 2147483647 w 1542"/>
              <a:gd name="T7" fmla="*/ 0 h 393"/>
              <a:gd name="T8" fmla="*/ 0 60000 65536"/>
              <a:gd name="T9" fmla="*/ 0 60000 65536"/>
              <a:gd name="T10" fmla="*/ 0 60000 65536"/>
              <a:gd name="T11" fmla="*/ 0 60000 65536"/>
              <a:gd name="T12" fmla="*/ 0 w 1542"/>
              <a:gd name="T13" fmla="*/ 0 h 393"/>
              <a:gd name="T14" fmla="*/ 1542 w 1542"/>
              <a:gd name="T15" fmla="*/ 393 h 3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2" h="393">
                <a:moveTo>
                  <a:pt x="0" y="393"/>
                </a:moveTo>
                <a:lnTo>
                  <a:pt x="1353" y="393"/>
                </a:lnTo>
                <a:lnTo>
                  <a:pt x="1353" y="3"/>
                </a:lnTo>
                <a:lnTo>
                  <a:pt x="154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Freeform 75"/>
          <p:cNvSpPr>
            <a:spLocks/>
          </p:cNvSpPr>
          <p:nvPr/>
        </p:nvSpPr>
        <p:spPr bwMode="auto">
          <a:xfrm>
            <a:off x="3657600" y="4333888"/>
            <a:ext cx="3819525" cy="952500"/>
          </a:xfrm>
          <a:custGeom>
            <a:avLst/>
            <a:gdLst>
              <a:gd name="T0" fmla="*/ 0 w 2406"/>
              <a:gd name="T1" fmla="*/ 2147483647 h 600"/>
              <a:gd name="T2" fmla="*/ 2147483647 w 2406"/>
              <a:gd name="T3" fmla="*/ 2147483647 h 600"/>
              <a:gd name="T4" fmla="*/ 2147483647 w 2406"/>
              <a:gd name="T5" fmla="*/ 2147483647 h 600"/>
              <a:gd name="T6" fmla="*/ 2147483647 w 2406"/>
              <a:gd name="T7" fmla="*/ 2147483647 h 600"/>
              <a:gd name="T8" fmla="*/ 2147483647 w 2406"/>
              <a:gd name="T9" fmla="*/ 0 h 600"/>
              <a:gd name="T10" fmla="*/ 2147483647 w 2406"/>
              <a:gd name="T11" fmla="*/ 0 h 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6"/>
              <a:gd name="T19" fmla="*/ 0 h 600"/>
              <a:gd name="T20" fmla="*/ 2406 w 2406"/>
              <a:gd name="T21" fmla="*/ 600 h 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6" h="600">
                <a:moveTo>
                  <a:pt x="0" y="291"/>
                </a:moveTo>
                <a:lnTo>
                  <a:pt x="240" y="288"/>
                </a:lnTo>
                <a:lnTo>
                  <a:pt x="240" y="600"/>
                </a:lnTo>
                <a:lnTo>
                  <a:pt x="2332" y="596"/>
                </a:lnTo>
                <a:lnTo>
                  <a:pt x="2331" y="0"/>
                </a:lnTo>
                <a:lnTo>
                  <a:pt x="240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" name="Group 76"/>
          <p:cNvGrpSpPr>
            <a:grpSpLocks/>
          </p:cNvGrpSpPr>
          <p:nvPr/>
        </p:nvGrpSpPr>
        <p:grpSpPr bwMode="auto">
          <a:xfrm>
            <a:off x="7467600" y="3076588"/>
            <a:ext cx="533400" cy="1371600"/>
            <a:chOff x="4704" y="1728"/>
            <a:chExt cx="336" cy="864"/>
          </a:xfrm>
        </p:grpSpPr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4752" y="1728"/>
              <a:ext cx="260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4704" y="249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4704" y="239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4704" y="229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4704" y="21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704" y="20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704" y="19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704" y="187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704" y="177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86"/>
            <p:cNvSpPr txBox="1">
              <a:spLocks noChangeArrowheads="1"/>
            </p:cNvSpPr>
            <p:nvPr/>
          </p:nvSpPr>
          <p:spPr bwMode="auto">
            <a:xfrm>
              <a:off x="4766" y="2047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</a:rPr>
                <a:t>≥1</a:t>
              </a:r>
            </a:p>
          </p:txBody>
        </p:sp>
      </p:grpSp>
      <p:sp>
        <p:nvSpPr>
          <p:cNvPr id="82" name="Text Box 87"/>
          <p:cNvSpPr txBox="1">
            <a:spLocks noChangeArrowheads="1"/>
          </p:cNvSpPr>
          <p:nvPr/>
        </p:nvSpPr>
        <p:spPr bwMode="auto">
          <a:xfrm>
            <a:off x="304800" y="1476388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FE</a:t>
            </a:r>
          </a:p>
        </p:txBody>
      </p:sp>
      <p:sp>
        <p:nvSpPr>
          <p:cNvPr id="83" name="Text Box 88"/>
          <p:cNvSpPr txBox="1">
            <a:spLocks noChangeArrowheads="1"/>
          </p:cNvSpPr>
          <p:nvPr/>
        </p:nvSpPr>
        <p:spPr bwMode="auto">
          <a:xfrm>
            <a:off x="304800" y="2633676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IND</a:t>
            </a:r>
          </a:p>
        </p:txBody>
      </p: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304800" y="3762388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EX</a:t>
            </a:r>
          </a:p>
        </p:txBody>
      </p:sp>
      <p:sp>
        <p:nvSpPr>
          <p:cNvPr id="85" name="Text Box 90"/>
          <p:cNvSpPr txBox="1">
            <a:spLocks noChangeArrowheads="1"/>
          </p:cNvSpPr>
          <p:nvPr/>
        </p:nvSpPr>
        <p:spPr bwMode="auto">
          <a:xfrm>
            <a:off x="2457450" y="3533788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LDA</a:t>
            </a:r>
          </a:p>
        </p:txBody>
      </p:sp>
      <p:sp>
        <p:nvSpPr>
          <p:cNvPr id="86" name="Text Box 91"/>
          <p:cNvSpPr txBox="1">
            <a:spLocks noChangeArrowheads="1"/>
          </p:cNvSpPr>
          <p:nvPr/>
        </p:nvSpPr>
        <p:spPr bwMode="auto">
          <a:xfrm>
            <a:off x="3886200" y="3533788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ADD</a:t>
            </a:r>
          </a:p>
        </p:txBody>
      </p:sp>
      <p:sp>
        <p:nvSpPr>
          <p:cNvPr id="87" name="Text Box 92"/>
          <p:cNvSpPr txBox="1">
            <a:spLocks noChangeArrowheads="1"/>
          </p:cNvSpPr>
          <p:nvPr/>
        </p:nvSpPr>
        <p:spPr bwMode="auto">
          <a:xfrm>
            <a:off x="3886200" y="2085988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88" name="Text Box 93"/>
          <p:cNvSpPr txBox="1">
            <a:spLocks noChangeArrowheads="1"/>
          </p:cNvSpPr>
          <p:nvPr/>
        </p:nvSpPr>
        <p:spPr bwMode="auto">
          <a:xfrm>
            <a:off x="5505450" y="2100276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BAN</a:t>
            </a:r>
          </a:p>
        </p:txBody>
      </p:sp>
      <p:sp>
        <p:nvSpPr>
          <p:cNvPr id="89" name="Text Box 94"/>
          <p:cNvSpPr txBox="1">
            <a:spLocks noChangeArrowheads="1"/>
          </p:cNvSpPr>
          <p:nvPr/>
        </p:nvSpPr>
        <p:spPr bwMode="auto">
          <a:xfrm>
            <a:off x="5505450" y="3471876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STA</a:t>
            </a:r>
          </a:p>
        </p:txBody>
      </p:sp>
      <p:sp>
        <p:nvSpPr>
          <p:cNvPr id="90" name="Freeform 95"/>
          <p:cNvSpPr>
            <a:spLocks/>
          </p:cNvSpPr>
          <p:nvPr/>
        </p:nvSpPr>
        <p:spPr bwMode="auto">
          <a:xfrm>
            <a:off x="5705475" y="3795726"/>
            <a:ext cx="542925" cy="1587"/>
          </a:xfrm>
          <a:custGeom>
            <a:avLst/>
            <a:gdLst>
              <a:gd name="T0" fmla="*/ 2147483647 w 342"/>
              <a:gd name="T1" fmla="*/ 0 h 1"/>
              <a:gd name="T2" fmla="*/ 0 w 342"/>
              <a:gd name="T3" fmla="*/ 0 h 1"/>
              <a:gd name="T4" fmla="*/ 0 60000 65536"/>
              <a:gd name="T5" fmla="*/ 0 60000 65536"/>
              <a:gd name="T6" fmla="*/ 0 w 342"/>
              <a:gd name="T7" fmla="*/ 0 h 1"/>
              <a:gd name="T8" fmla="*/ 342 w 34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">
                <a:moveTo>
                  <a:pt x="342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Text Box 96"/>
          <p:cNvSpPr txBox="1">
            <a:spLocks noChangeArrowheads="1"/>
          </p:cNvSpPr>
          <p:nvPr/>
        </p:nvSpPr>
        <p:spPr bwMode="auto">
          <a:xfrm>
            <a:off x="304800" y="1841513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92" name="Line 97"/>
          <p:cNvSpPr>
            <a:spLocks noChangeShapeType="1"/>
          </p:cNvSpPr>
          <p:nvPr/>
        </p:nvSpPr>
        <p:spPr bwMode="auto">
          <a:xfrm>
            <a:off x="7961313" y="376238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3" name="Group 98"/>
          <p:cNvGrpSpPr>
            <a:grpSpLocks/>
          </p:cNvGrpSpPr>
          <p:nvPr/>
        </p:nvGrpSpPr>
        <p:grpSpPr bwMode="auto">
          <a:xfrm>
            <a:off x="7962900" y="3833826"/>
            <a:ext cx="1441450" cy="641350"/>
            <a:chOff x="4992" y="2160"/>
            <a:chExt cx="908" cy="404"/>
          </a:xfrm>
        </p:grpSpPr>
        <p:sp>
          <p:nvSpPr>
            <p:cNvPr id="94" name="Text Box 99"/>
            <p:cNvSpPr txBox="1">
              <a:spLocks noChangeArrowheads="1"/>
            </p:cNvSpPr>
            <p:nvPr/>
          </p:nvSpPr>
          <p:spPr bwMode="auto">
            <a:xfrm>
              <a:off x="4992" y="2160"/>
              <a:ext cx="9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FF0000"/>
                  </a:solidFill>
                  <a:latin typeface="Times New Roman" pitchFamily="18" charset="0"/>
                </a:rPr>
                <a:t>M ( MAR)    </a:t>
              </a:r>
            </a:p>
            <a:p>
              <a:r>
                <a:rPr kumimoji="1" lang="en-US" altLang="zh-CN" b="1">
                  <a:solidFill>
                    <a:srgbClr val="FF0000"/>
                  </a:solidFill>
                  <a:latin typeface="Times New Roman" pitchFamily="18" charset="0"/>
                </a:rPr>
                <a:t>        MDR</a:t>
              </a:r>
            </a:p>
          </p:txBody>
        </p:sp>
        <p:sp>
          <p:nvSpPr>
            <p:cNvPr id="95" name="Line 100"/>
            <p:cNvSpPr>
              <a:spLocks noChangeShapeType="1"/>
            </p:cNvSpPr>
            <p:nvPr/>
          </p:nvSpPr>
          <p:spPr bwMode="auto">
            <a:xfrm>
              <a:off x="5040" y="2448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6" name="Group 101"/>
          <p:cNvGrpSpPr>
            <a:grpSpLocks/>
          </p:cNvGrpSpPr>
          <p:nvPr/>
        </p:nvGrpSpPr>
        <p:grpSpPr bwMode="auto">
          <a:xfrm>
            <a:off x="2995613" y="3076588"/>
            <a:ext cx="1600200" cy="533400"/>
            <a:chOff x="1887" y="1728"/>
            <a:chExt cx="1008" cy="336"/>
          </a:xfrm>
        </p:grpSpPr>
        <p:sp>
          <p:nvSpPr>
            <p:cNvPr id="97" name="Freeform 102"/>
            <p:cNvSpPr>
              <a:spLocks/>
            </p:cNvSpPr>
            <p:nvPr/>
          </p:nvSpPr>
          <p:spPr bwMode="auto">
            <a:xfrm>
              <a:off x="2784" y="1728"/>
              <a:ext cx="111" cy="336"/>
            </a:xfrm>
            <a:custGeom>
              <a:avLst/>
              <a:gdLst>
                <a:gd name="T0" fmla="*/ 0 w 111"/>
                <a:gd name="T1" fmla="*/ 0 h 336"/>
                <a:gd name="T2" fmla="*/ 0 w 111"/>
                <a:gd name="T3" fmla="*/ 336 h 336"/>
                <a:gd name="T4" fmla="*/ 111 w 111"/>
                <a:gd name="T5" fmla="*/ 336 h 336"/>
                <a:gd name="T6" fmla="*/ 0 60000 65536"/>
                <a:gd name="T7" fmla="*/ 0 60000 65536"/>
                <a:gd name="T8" fmla="*/ 0 60000 65536"/>
                <a:gd name="T9" fmla="*/ 0 w 111"/>
                <a:gd name="T10" fmla="*/ 0 h 336"/>
                <a:gd name="T11" fmla="*/ 111 w 111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336">
                  <a:moveTo>
                    <a:pt x="0" y="0"/>
                  </a:moveTo>
                  <a:lnTo>
                    <a:pt x="0" y="336"/>
                  </a:lnTo>
                  <a:lnTo>
                    <a:pt x="111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Freeform 103"/>
            <p:cNvSpPr>
              <a:spLocks/>
            </p:cNvSpPr>
            <p:nvPr/>
          </p:nvSpPr>
          <p:spPr bwMode="auto">
            <a:xfrm>
              <a:off x="1887" y="1728"/>
              <a:ext cx="897" cy="1"/>
            </a:xfrm>
            <a:custGeom>
              <a:avLst/>
              <a:gdLst>
                <a:gd name="T0" fmla="*/ 0 w 897"/>
                <a:gd name="T1" fmla="*/ 0 h 1"/>
                <a:gd name="T2" fmla="*/ 897 w 897"/>
                <a:gd name="T3" fmla="*/ 0 h 1"/>
                <a:gd name="T4" fmla="*/ 0 60000 65536"/>
                <a:gd name="T5" fmla="*/ 0 60000 65536"/>
                <a:gd name="T6" fmla="*/ 0 w 897"/>
                <a:gd name="T7" fmla="*/ 0 h 1"/>
                <a:gd name="T8" fmla="*/ 897 w 89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7" h="1">
                  <a:moveTo>
                    <a:pt x="0" y="0"/>
                  </a:moveTo>
                  <a:lnTo>
                    <a:pt x="89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9" name="Freeform 104"/>
          <p:cNvSpPr>
            <a:spLocks/>
          </p:cNvSpPr>
          <p:nvPr/>
        </p:nvSpPr>
        <p:spPr bwMode="auto">
          <a:xfrm>
            <a:off x="6019800" y="2619388"/>
            <a:ext cx="228600" cy="457200"/>
          </a:xfrm>
          <a:custGeom>
            <a:avLst/>
            <a:gdLst>
              <a:gd name="T0" fmla="*/ 2147483647 w 144"/>
              <a:gd name="T1" fmla="*/ 0 h 288"/>
              <a:gd name="T2" fmla="*/ 0 w 144"/>
              <a:gd name="T3" fmla="*/ 0 h 288"/>
              <a:gd name="T4" fmla="*/ 0 w 144"/>
              <a:gd name="T5" fmla="*/ 214748364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144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0" name="Group 105"/>
          <p:cNvGrpSpPr>
            <a:grpSpLocks/>
          </p:cNvGrpSpPr>
          <p:nvPr/>
        </p:nvGrpSpPr>
        <p:grpSpPr bwMode="auto">
          <a:xfrm>
            <a:off x="4424363" y="3076588"/>
            <a:ext cx="1824037" cy="457200"/>
            <a:chOff x="2787" y="1728"/>
            <a:chExt cx="1149" cy="288"/>
          </a:xfrm>
        </p:grpSpPr>
        <p:sp>
          <p:nvSpPr>
            <p:cNvPr id="101" name="Freeform 106"/>
            <p:cNvSpPr>
              <a:spLocks/>
            </p:cNvSpPr>
            <p:nvPr/>
          </p:nvSpPr>
          <p:spPr bwMode="auto">
            <a:xfrm>
              <a:off x="2787" y="1728"/>
              <a:ext cx="1005" cy="3"/>
            </a:xfrm>
            <a:custGeom>
              <a:avLst/>
              <a:gdLst>
                <a:gd name="T0" fmla="*/ 0 w 1005"/>
                <a:gd name="T1" fmla="*/ 3 h 3"/>
                <a:gd name="T2" fmla="*/ 1005 w 1005"/>
                <a:gd name="T3" fmla="*/ 0 h 3"/>
                <a:gd name="T4" fmla="*/ 0 60000 65536"/>
                <a:gd name="T5" fmla="*/ 0 60000 65536"/>
                <a:gd name="T6" fmla="*/ 0 w 1005"/>
                <a:gd name="T7" fmla="*/ 0 h 3"/>
                <a:gd name="T8" fmla="*/ 1005 w 1005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5" h="3">
                  <a:moveTo>
                    <a:pt x="0" y="3"/>
                  </a:moveTo>
                  <a:lnTo>
                    <a:pt x="100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Freeform 107"/>
            <p:cNvSpPr>
              <a:spLocks/>
            </p:cNvSpPr>
            <p:nvPr/>
          </p:nvSpPr>
          <p:spPr bwMode="auto">
            <a:xfrm>
              <a:off x="3792" y="1728"/>
              <a:ext cx="144" cy="288"/>
            </a:xfrm>
            <a:custGeom>
              <a:avLst/>
              <a:gdLst>
                <a:gd name="T0" fmla="*/ 0 w 144"/>
                <a:gd name="T1" fmla="*/ 0 h 288"/>
                <a:gd name="T2" fmla="*/ 0 w 144"/>
                <a:gd name="T3" fmla="*/ 288 h 288"/>
                <a:gd name="T4" fmla="*/ 144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3" name="Group 108"/>
          <p:cNvGrpSpPr>
            <a:grpSpLocks/>
          </p:cNvGrpSpPr>
          <p:nvPr/>
        </p:nvGrpSpPr>
        <p:grpSpPr bwMode="auto">
          <a:xfrm>
            <a:off x="2381250" y="4186251"/>
            <a:ext cx="895350" cy="719137"/>
            <a:chOff x="1500" y="2427"/>
            <a:chExt cx="564" cy="453"/>
          </a:xfrm>
        </p:grpSpPr>
        <p:sp>
          <p:nvSpPr>
            <p:cNvPr id="104" name="Freeform 109"/>
            <p:cNvSpPr>
              <a:spLocks/>
            </p:cNvSpPr>
            <p:nvPr/>
          </p:nvSpPr>
          <p:spPr bwMode="auto">
            <a:xfrm>
              <a:off x="1647" y="2427"/>
              <a:ext cx="417" cy="453"/>
            </a:xfrm>
            <a:custGeom>
              <a:avLst/>
              <a:gdLst>
                <a:gd name="T0" fmla="*/ 0 w 417"/>
                <a:gd name="T1" fmla="*/ 0 h 453"/>
                <a:gd name="T2" fmla="*/ 3 w 417"/>
                <a:gd name="T3" fmla="*/ 453 h 453"/>
                <a:gd name="T4" fmla="*/ 417 w 417"/>
                <a:gd name="T5" fmla="*/ 444 h 453"/>
                <a:gd name="T6" fmla="*/ 0 60000 65536"/>
                <a:gd name="T7" fmla="*/ 0 60000 65536"/>
                <a:gd name="T8" fmla="*/ 0 60000 65536"/>
                <a:gd name="T9" fmla="*/ 0 w 417"/>
                <a:gd name="T10" fmla="*/ 0 h 453"/>
                <a:gd name="T11" fmla="*/ 417 w 417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453">
                  <a:moveTo>
                    <a:pt x="0" y="0"/>
                  </a:moveTo>
                  <a:lnTo>
                    <a:pt x="3" y="453"/>
                  </a:lnTo>
                  <a:lnTo>
                    <a:pt x="417" y="4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Freeform 110"/>
            <p:cNvSpPr>
              <a:spLocks/>
            </p:cNvSpPr>
            <p:nvPr/>
          </p:nvSpPr>
          <p:spPr bwMode="auto">
            <a:xfrm>
              <a:off x="1500" y="2427"/>
              <a:ext cx="153" cy="1"/>
            </a:xfrm>
            <a:custGeom>
              <a:avLst/>
              <a:gdLst>
                <a:gd name="T0" fmla="*/ 0 w 153"/>
                <a:gd name="T1" fmla="*/ 0 h 1"/>
                <a:gd name="T2" fmla="*/ 153 w 153"/>
                <a:gd name="T3" fmla="*/ 0 h 1"/>
                <a:gd name="T4" fmla="*/ 0 60000 65536"/>
                <a:gd name="T5" fmla="*/ 0 60000 65536"/>
                <a:gd name="T6" fmla="*/ 0 w 153"/>
                <a:gd name="T7" fmla="*/ 0 h 1"/>
                <a:gd name="T8" fmla="*/ 153 w 15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" h="1">
                  <a:moveTo>
                    <a:pt x="0" y="0"/>
                  </a:moveTo>
                  <a:lnTo>
                    <a:pt x="15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6" name="Freeform 111"/>
          <p:cNvSpPr>
            <a:spLocks/>
          </p:cNvSpPr>
          <p:nvPr/>
        </p:nvSpPr>
        <p:spPr bwMode="auto">
          <a:xfrm>
            <a:off x="3605213" y="3729051"/>
            <a:ext cx="280987" cy="642937"/>
          </a:xfrm>
          <a:custGeom>
            <a:avLst/>
            <a:gdLst>
              <a:gd name="T0" fmla="*/ 0 w 177"/>
              <a:gd name="T1" fmla="*/ 2147483647 h 405"/>
              <a:gd name="T2" fmla="*/ 2147483647 w 177"/>
              <a:gd name="T3" fmla="*/ 0 h 405"/>
              <a:gd name="T4" fmla="*/ 2147483647 w 177"/>
              <a:gd name="T5" fmla="*/ 2147483647 h 405"/>
              <a:gd name="T6" fmla="*/ 0 60000 65536"/>
              <a:gd name="T7" fmla="*/ 0 60000 65536"/>
              <a:gd name="T8" fmla="*/ 0 60000 65536"/>
              <a:gd name="T9" fmla="*/ 0 w 177"/>
              <a:gd name="T10" fmla="*/ 0 h 405"/>
              <a:gd name="T11" fmla="*/ 177 w 177"/>
              <a:gd name="T12" fmla="*/ 405 h 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405">
                <a:moveTo>
                  <a:pt x="0" y="3"/>
                </a:moveTo>
                <a:lnTo>
                  <a:pt x="177" y="0"/>
                </a:lnTo>
                <a:lnTo>
                  <a:pt x="177" y="405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7" name="Group 113"/>
          <p:cNvGrpSpPr>
            <a:grpSpLocks/>
          </p:cNvGrpSpPr>
          <p:nvPr/>
        </p:nvGrpSpPr>
        <p:grpSpPr bwMode="auto">
          <a:xfrm>
            <a:off x="3190875" y="3457588"/>
            <a:ext cx="414338" cy="533400"/>
            <a:chOff x="2010" y="1968"/>
            <a:chExt cx="261" cy="336"/>
          </a:xfrm>
        </p:grpSpPr>
        <p:sp>
          <p:nvSpPr>
            <p:cNvPr id="108" name="Text Box 114"/>
            <p:cNvSpPr txBox="1">
              <a:spLocks noChangeArrowheads="1"/>
            </p:cNvSpPr>
            <p:nvPr/>
          </p:nvSpPr>
          <p:spPr bwMode="auto">
            <a:xfrm>
              <a:off x="2010" y="199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&amp;</a:t>
              </a:r>
            </a:p>
          </p:txBody>
        </p:sp>
        <p:grpSp>
          <p:nvGrpSpPr>
            <p:cNvPr id="109" name="Group 115"/>
            <p:cNvGrpSpPr>
              <a:grpSpLocks/>
            </p:cNvGrpSpPr>
            <p:nvPr/>
          </p:nvGrpSpPr>
          <p:grpSpPr bwMode="auto">
            <a:xfrm>
              <a:off x="2031" y="1968"/>
              <a:ext cx="240" cy="336"/>
              <a:chOff x="2064" y="2064"/>
              <a:chExt cx="240" cy="336"/>
            </a:xfrm>
          </p:grpSpPr>
          <p:sp>
            <p:nvSpPr>
              <p:cNvPr id="110" name="Rectangle 116"/>
              <p:cNvSpPr>
                <a:spLocks noChangeArrowheads="1"/>
              </p:cNvSpPr>
              <p:nvPr/>
            </p:nvSpPr>
            <p:spPr bwMode="auto">
              <a:xfrm>
                <a:off x="2064" y="2064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Oval 117"/>
              <p:cNvSpPr>
                <a:spLocks noChangeArrowheads="1"/>
              </p:cNvSpPr>
              <p:nvPr/>
            </p:nvSpPr>
            <p:spPr bwMode="auto">
              <a:xfrm>
                <a:off x="2256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2" name="Group 118"/>
          <p:cNvGrpSpPr>
            <a:grpSpLocks/>
          </p:cNvGrpSpPr>
          <p:nvPr/>
        </p:nvGrpSpPr>
        <p:grpSpPr bwMode="auto">
          <a:xfrm>
            <a:off x="4557713" y="3457588"/>
            <a:ext cx="422275" cy="533400"/>
            <a:chOff x="2871" y="1968"/>
            <a:chExt cx="266" cy="336"/>
          </a:xfrm>
        </p:grpSpPr>
        <p:grpSp>
          <p:nvGrpSpPr>
            <p:cNvPr id="113" name="Group 119"/>
            <p:cNvGrpSpPr>
              <a:grpSpLocks/>
            </p:cNvGrpSpPr>
            <p:nvPr/>
          </p:nvGrpSpPr>
          <p:grpSpPr bwMode="auto">
            <a:xfrm>
              <a:off x="2897" y="1968"/>
              <a:ext cx="240" cy="336"/>
              <a:chOff x="2976" y="2064"/>
              <a:chExt cx="240" cy="336"/>
            </a:xfrm>
          </p:grpSpPr>
          <p:sp>
            <p:nvSpPr>
              <p:cNvPr id="115" name="Rectangle 120"/>
              <p:cNvSpPr>
                <a:spLocks noChangeArrowheads="1"/>
              </p:cNvSpPr>
              <p:nvPr/>
            </p:nvSpPr>
            <p:spPr bwMode="auto">
              <a:xfrm>
                <a:off x="2976" y="2064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Oval 121"/>
              <p:cNvSpPr>
                <a:spLocks noChangeArrowheads="1"/>
              </p:cNvSpPr>
              <p:nvPr/>
            </p:nvSpPr>
            <p:spPr bwMode="auto">
              <a:xfrm>
                <a:off x="3168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" name="Text Box 122"/>
            <p:cNvSpPr txBox="1">
              <a:spLocks noChangeArrowheads="1"/>
            </p:cNvSpPr>
            <p:nvPr/>
          </p:nvSpPr>
          <p:spPr bwMode="auto">
            <a:xfrm>
              <a:off x="2871" y="200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&amp;</a:t>
              </a:r>
            </a:p>
          </p:txBody>
        </p:sp>
      </p:grpSp>
      <p:sp>
        <p:nvSpPr>
          <p:cNvPr id="117" name="矩形 116"/>
          <p:cNvSpPr/>
          <p:nvPr/>
        </p:nvSpPr>
        <p:spPr>
          <a:xfrm>
            <a:off x="2857488" y="1142984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）画出逻辑图</a:t>
            </a:r>
          </a:p>
        </p:txBody>
      </p:sp>
      <p:sp>
        <p:nvSpPr>
          <p:cNvPr id="118" name="矩形 117"/>
          <p:cNvSpPr/>
          <p:nvPr/>
        </p:nvSpPr>
        <p:spPr>
          <a:xfrm>
            <a:off x="500034" y="642918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组合逻辑设计步骤</a:t>
            </a:r>
          </a:p>
        </p:txBody>
      </p:sp>
      <p:sp>
        <p:nvSpPr>
          <p:cNvPr id="119" name="矩形 118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硬连线控制器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43900" y="32739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C2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2" grpId="0" autoUpdateAnimBg="0"/>
      <p:bldP spid="83" grpId="0" autoUpdateAnimBg="0"/>
      <p:bldP spid="84" grpId="0" autoUpdateAnimBg="0"/>
      <p:bldP spid="85" grpId="0" autoUpdateAnimBg="0"/>
      <p:bldP spid="86" grpId="0" autoUpdateAnimBg="0"/>
      <p:bldP spid="87" grpId="0" autoUpdateAnimBg="0"/>
      <p:bldP spid="88" grpId="0" autoUpdateAnimBg="0"/>
      <p:bldP spid="90" grpId="0" animBg="1"/>
      <p:bldP spid="91" grpId="0" autoUpdateAnimBg="0"/>
      <p:bldP spid="92" grpId="0" animBg="1"/>
      <p:bldP spid="99" grpId="0" animBg="1"/>
      <p:bldP spid="106" grpId="0" animBg="1"/>
      <p:bldP spid="1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4" name="矩形 3"/>
          <p:cNvSpPr/>
          <p:nvPr/>
        </p:nvSpPr>
        <p:spPr>
          <a:xfrm>
            <a:off x="785786" y="642918"/>
            <a:ext cx="190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基本思想</a:t>
            </a:r>
          </a:p>
        </p:txBody>
      </p:sp>
      <p:sp>
        <p:nvSpPr>
          <p:cNvPr id="5" name="矩形 4"/>
          <p:cNvSpPr/>
          <p:nvPr/>
        </p:nvSpPr>
        <p:spPr>
          <a:xfrm>
            <a:off x="500034" y="1142984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       </a:t>
            </a:r>
            <a:r>
              <a:rPr lang="zh-CN" altLang="en-US" sz="2800" b="1" dirty="0" smtClean="0"/>
              <a:t>把操作控制信号编制成微指令，存放到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控制存储器（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b="1" dirty="0" smtClean="0"/>
              <a:t>里，运行时，从控存中取出微指令，产生指令运行所需的操作控制信号。从上述可以看出，微程序设计技术是用软件方法来设计硬件的技术。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61578" y="3857628"/>
            <a:ext cx="842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微命令</a:t>
            </a:r>
            <a:r>
              <a:rPr lang="zh-CN" altLang="en-US" sz="2800" b="1" dirty="0" smtClean="0"/>
              <a:t>：控制部件向执行部件发出的各种控制命令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71472" y="4402780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微操作</a:t>
            </a:r>
            <a:r>
              <a:rPr lang="zh-CN" altLang="en-US" sz="2800" b="1" dirty="0" smtClean="0"/>
              <a:t>：是微命令的操作过程</a:t>
            </a:r>
            <a:endParaRPr lang="zh-CN" altLang="en-US" sz="28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72074"/>
            <a:ext cx="72152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714356"/>
            <a:ext cx="2876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2.CPU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的基本组成</a:t>
            </a:r>
          </a:p>
        </p:txBody>
      </p:sp>
      <p:pic>
        <p:nvPicPr>
          <p:cNvPr id="3" name="图片 16" descr="slide0030_image01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50"/>
            <a:ext cx="7078685" cy="51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643438" y="71414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5.1 CPU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功能和组成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642918"/>
            <a:ext cx="4500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机器指令与微指令的关系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pic>
        <p:nvPicPr>
          <p:cNvPr id="4" name="Picture 2" descr="5a2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857232"/>
            <a:ext cx="3148012" cy="563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143504" y="3571876"/>
            <a:ext cx="3071834" cy="2928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43504" y="714356"/>
            <a:ext cx="3071834" cy="27860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2" y="4786322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）正常从主存取指令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1928802"/>
            <a:ext cx="392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）指令通过微指令部件产生指令所需的微操作（即指令执行）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72330" y="207167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8158" y="639529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微程序工作原理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203325"/>
            <a:ext cx="2209800" cy="5273675"/>
            <a:chOff x="432" y="758"/>
            <a:chExt cx="1392" cy="3322"/>
          </a:xfrm>
        </p:grpSpPr>
        <p:sp>
          <p:nvSpPr>
            <p:cNvPr id="26691" name="Rectangle 4"/>
            <p:cNvSpPr>
              <a:spLocks noChangeArrowheads="1"/>
            </p:cNvSpPr>
            <p:nvPr/>
          </p:nvSpPr>
          <p:spPr bwMode="auto">
            <a:xfrm>
              <a:off x="720" y="1008"/>
              <a:ext cx="1104" cy="3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Text Box 5"/>
            <p:cNvSpPr txBox="1">
              <a:spLocks noChangeArrowheads="1"/>
            </p:cNvSpPr>
            <p:nvPr/>
          </p:nvSpPr>
          <p:spPr bwMode="auto">
            <a:xfrm>
              <a:off x="816" y="196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</a:rPr>
                <a:t>LDA</a:t>
              </a:r>
              <a:r>
                <a:rPr kumimoji="1" lang="en-US" altLang="zh-CN" sz="2000" b="1">
                  <a:latin typeface="Times New Roman" pitchFamily="18" charset="0"/>
                </a:rPr>
                <a:t>     X</a:t>
              </a:r>
            </a:p>
          </p:txBody>
        </p:sp>
        <p:sp>
          <p:nvSpPr>
            <p:cNvPr id="26693" name="Text Box 6"/>
            <p:cNvSpPr txBox="1">
              <a:spLocks noChangeArrowheads="1"/>
            </p:cNvSpPr>
            <p:nvPr/>
          </p:nvSpPr>
          <p:spPr bwMode="auto">
            <a:xfrm>
              <a:off x="816" y="2205"/>
              <a:ext cx="7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</a:rPr>
                <a:t>ADD </a:t>
              </a:r>
              <a:r>
                <a:rPr kumimoji="1" lang="en-US" altLang="zh-CN" sz="2000" b="1">
                  <a:latin typeface="Times New Roman" pitchFamily="18" charset="0"/>
                </a:rPr>
                <a:t>    Y</a:t>
              </a:r>
            </a:p>
          </p:txBody>
        </p:sp>
        <p:sp>
          <p:nvSpPr>
            <p:cNvPr id="26694" name="Text Box 7"/>
            <p:cNvSpPr txBox="1">
              <a:spLocks noChangeArrowheads="1"/>
            </p:cNvSpPr>
            <p:nvPr/>
          </p:nvSpPr>
          <p:spPr bwMode="auto">
            <a:xfrm>
              <a:off x="816" y="2442"/>
              <a:ext cx="7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</a:rPr>
                <a:t>STA </a:t>
              </a:r>
              <a:r>
                <a:rPr kumimoji="1" lang="en-US" altLang="zh-CN" sz="2000" b="1">
                  <a:latin typeface="Times New Roman" pitchFamily="18" charset="0"/>
                </a:rPr>
                <a:t>     Z</a:t>
              </a:r>
            </a:p>
          </p:txBody>
        </p:sp>
        <p:sp>
          <p:nvSpPr>
            <p:cNvPr id="26695" name="Text Box 8"/>
            <p:cNvSpPr txBox="1">
              <a:spLocks noChangeArrowheads="1"/>
            </p:cNvSpPr>
            <p:nvPr/>
          </p:nvSpPr>
          <p:spPr bwMode="auto">
            <a:xfrm>
              <a:off x="998" y="75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26696" name="Text Box 9"/>
            <p:cNvSpPr txBox="1">
              <a:spLocks noChangeArrowheads="1"/>
            </p:cNvSpPr>
            <p:nvPr/>
          </p:nvSpPr>
          <p:spPr bwMode="auto">
            <a:xfrm>
              <a:off x="816" y="2678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</a:rPr>
                <a:t>STP</a:t>
              </a:r>
            </a:p>
          </p:txBody>
        </p:sp>
        <p:sp>
          <p:nvSpPr>
            <p:cNvPr id="26697" name="Text Box 10"/>
            <p:cNvSpPr txBox="1">
              <a:spLocks noChangeArrowheads="1"/>
            </p:cNvSpPr>
            <p:nvPr/>
          </p:nvSpPr>
          <p:spPr bwMode="auto">
            <a:xfrm>
              <a:off x="432" y="208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用户程序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7600" y="431801"/>
            <a:ext cx="5437188" cy="6350000"/>
            <a:chOff x="2304" y="182"/>
            <a:chExt cx="3425" cy="4000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304" y="182"/>
              <a:ext cx="3425" cy="4000"/>
              <a:chOff x="2304" y="182"/>
              <a:chExt cx="3425" cy="4000"/>
            </a:xfrm>
          </p:grpSpPr>
          <p:sp>
            <p:nvSpPr>
              <p:cNvPr id="26633" name="Text Box 14"/>
              <p:cNvSpPr txBox="1">
                <a:spLocks noChangeArrowheads="1"/>
              </p:cNvSpPr>
              <p:nvPr/>
            </p:nvSpPr>
            <p:spPr bwMode="auto">
              <a:xfrm>
                <a:off x="3354" y="18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itchFamily="18" charset="0"/>
                  </a:rPr>
                  <a:t>控存</a:t>
                </a:r>
              </a:p>
            </p:txBody>
          </p:sp>
          <p:sp>
            <p:nvSpPr>
              <p:cNvPr id="26634" name="Text Box 15"/>
              <p:cNvSpPr txBox="1">
                <a:spLocks noChangeArrowheads="1"/>
              </p:cNvSpPr>
              <p:nvPr/>
            </p:nvSpPr>
            <p:spPr bwMode="auto">
              <a:xfrm>
                <a:off x="2304" y="646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M+1</a:t>
                </a:r>
              </a:p>
            </p:txBody>
          </p:sp>
          <p:sp>
            <p:nvSpPr>
              <p:cNvPr id="26635" name="Text Box 16"/>
              <p:cNvSpPr txBox="1">
                <a:spLocks noChangeArrowheads="1"/>
              </p:cNvSpPr>
              <p:nvPr/>
            </p:nvSpPr>
            <p:spPr bwMode="auto">
              <a:xfrm>
                <a:off x="2394" y="424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6636" name="Text Box 17"/>
              <p:cNvSpPr txBox="1">
                <a:spLocks noChangeArrowheads="1"/>
              </p:cNvSpPr>
              <p:nvPr/>
            </p:nvSpPr>
            <p:spPr bwMode="auto">
              <a:xfrm>
                <a:off x="2304" y="867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M+2</a:t>
                </a:r>
              </a:p>
            </p:txBody>
          </p:sp>
          <p:sp>
            <p:nvSpPr>
              <p:cNvPr id="26637" name="Text Box 18"/>
              <p:cNvSpPr txBox="1">
                <a:spLocks noChangeArrowheads="1"/>
              </p:cNvSpPr>
              <p:nvPr/>
            </p:nvSpPr>
            <p:spPr bwMode="auto">
              <a:xfrm>
                <a:off x="2304" y="1630"/>
                <a:ext cx="3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P+1</a:t>
                </a:r>
              </a:p>
            </p:txBody>
          </p:sp>
          <p:sp>
            <p:nvSpPr>
              <p:cNvPr id="26638" name="Text Box 19"/>
              <p:cNvSpPr txBox="1">
                <a:spLocks noChangeArrowheads="1"/>
              </p:cNvSpPr>
              <p:nvPr/>
            </p:nvSpPr>
            <p:spPr bwMode="auto">
              <a:xfrm>
                <a:off x="2383" y="238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6639" name="Text Box 20"/>
              <p:cNvSpPr txBox="1">
                <a:spLocks noChangeArrowheads="1"/>
              </p:cNvSpPr>
              <p:nvPr/>
            </p:nvSpPr>
            <p:spPr bwMode="auto">
              <a:xfrm>
                <a:off x="2304" y="2826"/>
                <a:ext cx="4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Q+2</a:t>
                </a:r>
              </a:p>
            </p:txBody>
          </p:sp>
          <p:sp>
            <p:nvSpPr>
              <p:cNvPr id="26640" name="Text Box 21"/>
              <p:cNvSpPr txBox="1">
                <a:spLocks noChangeArrowheads="1"/>
              </p:cNvSpPr>
              <p:nvPr/>
            </p:nvSpPr>
            <p:spPr bwMode="auto">
              <a:xfrm>
                <a:off x="2399" y="140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26641" name="Text Box 22"/>
              <p:cNvSpPr txBox="1">
                <a:spLocks noChangeArrowheads="1"/>
              </p:cNvSpPr>
              <p:nvPr/>
            </p:nvSpPr>
            <p:spPr bwMode="auto">
              <a:xfrm>
                <a:off x="2304" y="1843"/>
                <a:ext cx="3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P+2</a:t>
                </a:r>
              </a:p>
            </p:txBody>
          </p:sp>
          <p:sp>
            <p:nvSpPr>
              <p:cNvPr id="26642" name="Text Box 23"/>
              <p:cNvSpPr txBox="1">
                <a:spLocks noChangeArrowheads="1"/>
              </p:cNvSpPr>
              <p:nvPr/>
            </p:nvSpPr>
            <p:spPr bwMode="auto">
              <a:xfrm>
                <a:off x="2304" y="2604"/>
                <a:ext cx="4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Q+1</a:t>
                </a:r>
              </a:p>
            </p:txBody>
          </p:sp>
          <p:sp>
            <p:nvSpPr>
              <p:cNvPr id="26643" name="Text Box 24"/>
              <p:cNvSpPr txBox="1">
                <a:spLocks noChangeArrowheads="1"/>
              </p:cNvSpPr>
              <p:nvPr/>
            </p:nvSpPr>
            <p:spPr bwMode="auto">
              <a:xfrm>
                <a:off x="3552" y="3070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6644" name="AutoShape 25"/>
              <p:cNvSpPr>
                <a:spLocks/>
              </p:cNvSpPr>
              <p:nvPr/>
            </p:nvSpPr>
            <p:spPr bwMode="auto">
              <a:xfrm>
                <a:off x="4608" y="463"/>
                <a:ext cx="96" cy="621"/>
              </a:xfrm>
              <a:prstGeom prst="rightBrace">
                <a:avLst>
                  <a:gd name="adj1" fmla="val 5390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Text Box 26"/>
              <p:cNvSpPr txBox="1">
                <a:spLocks noChangeArrowheads="1"/>
              </p:cNvSpPr>
              <p:nvPr/>
            </p:nvSpPr>
            <p:spPr bwMode="auto">
              <a:xfrm>
                <a:off x="4705" y="636"/>
                <a:ext cx="767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chemeClr val="accent2"/>
                    </a:solidFill>
                    <a:latin typeface="Times New Roman" pitchFamily="18" charset="0"/>
                  </a:rPr>
                  <a:t>取指周期</a:t>
                </a:r>
              </a:p>
              <a:p>
                <a:r>
                  <a:rPr kumimoji="1" lang="zh-CN" altLang="en-US" sz="2000" b="1">
                    <a:solidFill>
                      <a:schemeClr val="folHlink"/>
                    </a:solidFill>
                    <a:latin typeface="Times New Roman" pitchFamily="18" charset="0"/>
                  </a:rPr>
                  <a:t> </a:t>
                </a:r>
                <a:r>
                  <a:rPr kumimoji="1" lang="zh-CN" altLang="en-US" sz="2000" b="1">
                    <a:latin typeface="Times New Roman" pitchFamily="18" charset="0"/>
                  </a:rPr>
                  <a:t>微程序</a:t>
                </a:r>
              </a:p>
            </p:txBody>
          </p:sp>
          <p:sp>
            <p:nvSpPr>
              <p:cNvPr id="26646" name="AutoShape 27"/>
              <p:cNvSpPr>
                <a:spLocks/>
              </p:cNvSpPr>
              <p:nvPr/>
            </p:nvSpPr>
            <p:spPr bwMode="auto">
              <a:xfrm>
                <a:off x="4608" y="1444"/>
                <a:ext cx="96" cy="621"/>
              </a:xfrm>
              <a:prstGeom prst="rightBrace">
                <a:avLst>
                  <a:gd name="adj1" fmla="val 5390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7" name="Text Box 28"/>
              <p:cNvSpPr txBox="1">
                <a:spLocks noChangeArrowheads="1"/>
              </p:cNvSpPr>
              <p:nvPr/>
            </p:nvSpPr>
            <p:spPr bwMode="auto">
              <a:xfrm>
                <a:off x="4705" y="1666"/>
                <a:ext cx="101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itchFamily="18" charset="0"/>
                  </a:rPr>
                  <a:t>对应</a:t>
                </a:r>
                <a:r>
                  <a:rPr kumimoji="1" lang="zh-CN" altLang="en-US" sz="2000" b="1">
                    <a:solidFill>
                      <a:schemeClr val="folHlin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000" b="1">
                    <a:solidFill>
                      <a:schemeClr val="accent2"/>
                    </a:solidFill>
                    <a:latin typeface="Times New Roman" pitchFamily="18" charset="0"/>
                  </a:rPr>
                  <a:t>LDA</a:t>
                </a:r>
                <a:r>
                  <a:rPr kumimoji="1" lang="en-US" altLang="zh-CN" sz="2000" b="1">
                    <a:solidFill>
                      <a:schemeClr val="folHlink"/>
                    </a:solidFill>
                    <a:latin typeface="Times New Roman" pitchFamily="18" charset="0"/>
                  </a:rPr>
                  <a:t> </a:t>
                </a:r>
                <a:r>
                  <a:rPr kumimoji="1" lang="zh-CN" altLang="en-US" sz="2000" b="1">
                    <a:latin typeface="Times New Roman" pitchFamily="18" charset="0"/>
                  </a:rPr>
                  <a:t>操</a:t>
                </a:r>
              </a:p>
              <a:p>
                <a:r>
                  <a:rPr kumimoji="1" lang="zh-CN" altLang="en-US" sz="2000" b="1">
                    <a:latin typeface="Times New Roman" pitchFamily="18" charset="0"/>
                  </a:rPr>
                  <a:t>作的微程序</a:t>
                </a:r>
              </a:p>
            </p:txBody>
          </p:sp>
          <p:sp>
            <p:nvSpPr>
              <p:cNvPr id="26648" name="AutoShape 29"/>
              <p:cNvSpPr>
                <a:spLocks/>
              </p:cNvSpPr>
              <p:nvPr/>
            </p:nvSpPr>
            <p:spPr bwMode="auto">
              <a:xfrm>
                <a:off x="4608" y="2405"/>
                <a:ext cx="96" cy="620"/>
              </a:xfrm>
              <a:prstGeom prst="rightBrace">
                <a:avLst>
                  <a:gd name="adj1" fmla="val 53819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Text Box 30"/>
              <p:cNvSpPr txBox="1">
                <a:spLocks noChangeArrowheads="1"/>
              </p:cNvSpPr>
              <p:nvPr/>
            </p:nvSpPr>
            <p:spPr bwMode="auto">
              <a:xfrm>
                <a:off x="4705" y="2552"/>
                <a:ext cx="102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itchFamily="18" charset="0"/>
                  </a:rPr>
                  <a:t>对应 </a:t>
                </a:r>
                <a:r>
                  <a:rPr kumimoji="1" lang="en-US" altLang="zh-CN" sz="2000" b="1">
                    <a:solidFill>
                      <a:schemeClr val="accent2"/>
                    </a:solidFill>
                    <a:latin typeface="Times New Roman" pitchFamily="18" charset="0"/>
                  </a:rPr>
                  <a:t>ADD</a:t>
                </a:r>
                <a:r>
                  <a:rPr kumimoji="1" lang="en-US" altLang="zh-CN" sz="2000" b="1">
                    <a:latin typeface="Times New Roman" pitchFamily="18" charset="0"/>
                  </a:rPr>
                  <a:t> </a:t>
                </a:r>
                <a:r>
                  <a:rPr kumimoji="1" lang="zh-CN" altLang="en-US" sz="2000" b="1">
                    <a:latin typeface="Times New Roman" pitchFamily="18" charset="0"/>
                  </a:rPr>
                  <a:t>操</a:t>
                </a:r>
              </a:p>
              <a:p>
                <a:r>
                  <a:rPr kumimoji="1" lang="zh-CN" altLang="en-US" sz="2000" b="1">
                    <a:latin typeface="Times New Roman" pitchFamily="18" charset="0"/>
                  </a:rPr>
                  <a:t>作的微程序</a:t>
                </a:r>
              </a:p>
            </p:txBody>
          </p:sp>
          <p:sp>
            <p:nvSpPr>
              <p:cNvPr id="26650" name="Rectangle 31"/>
              <p:cNvSpPr>
                <a:spLocks noChangeArrowheads="1"/>
              </p:cNvSpPr>
              <p:nvPr/>
            </p:nvSpPr>
            <p:spPr bwMode="auto">
              <a:xfrm>
                <a:off x="2832" y="2394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Rectangle 32"/>
              <p:cNvSpPr>
                <a:spLocks noChangeArrowheads="1"/>
              </p:cNvSpPr>
              <p:nvPr/>
            </p:nvSpPr>
            <p:spPr bwMode="auto">
              <a:xfrm>
                <a:off x="2832" y="2837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Rectangle 33"/>
              <p:cNvSpPr>
                <a:spLocks noChangeArrowheads="1"/>
              </p:cNvSpPr>
              <p:nvPr/>
            </p:nvSpPr>
            <p:spPr bwMode="auto">
              <a:xfrm>
                <a:off x="2832" y="1409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Rectangle 34"/>
              <p:cNvSpPr>
                <a:spLocks noChangeArrowheads="1"/>
              </p:cNvSpPr>
              <p:nvPr/>
            </p:nvSpPr>
            <p:spPr bwMode="auto">
              <a:xfrm>
                <a:off x="2832" y="1852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Rectangle 35"/>
              <p:cNvSpPr>
                <a:spLocks noChangeArrowheads="1"/>
              </p:cNvSpPr>
              <p:nvPr/>
            </p:nvSpPr>
            <p:spPr bwMode="auto">
              <a:xfrm>
                <a:off x="2832" y="2615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Rectangle 36"/>
              <p:cNvSpPr>
                <a:spLocks noChangeArrowheads="1"/>
              </p:cNvSpPr>
              <p:nvPr/>
            </p:nvSpPr>
            <p:spPr bwMode="auto">
              <a:xfrm>
                <a:off x="2832" y="433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Rectangle 37"/>
              <p:cNvSpPr>
                <a:spLocks noChangeArrowheads="1"/>
              </p:cNvSpPr>
              <p:nvPr/>
            </p:nvSpPr>
            <p:spPr bwMode="auto">
              <a:xfrm>
                <a:off x="2832" y="877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7" name="Freeform 38"/>
              <p:cNvSpPr>
                <a:spLocks/>
              </p:cNvSpPr>
              <p:nvPr/>
            </p:nvSpPr>
            <p:spPr bwMode="auto">
              <a:xfrm>
                <a:off x="2832" y="1098"/>
                <a:ext cx="1" cy="884"/>
              </a:xfrm>
              <a:custGeom>
                <a:avLst/>
                <a:gdLst>
                  <a:gd name="T0" fmla="*/ 0 w 1"/>
                  <a:gd name="T1" fmla="*/ 0 h 956"/>
                  <a:gd name="T2" fmla="*/ 0 w 1"/>
                  <a:gd name="T3" fmla="*/ 510 h 956"/>
                  <a:gd name="T4" fmla="*/ 0 60000 65536"/>
                  <a:gd name="T5" fmla="*/ 0 60000 65536"/>
                  <a:gd name="T6" fmla="*/ 0 w 1"/>
                  <a:gd name="T7" fmla="*/ 0 h 956"/>
                  <a:gd name="T8" fmla="*/ 1 w 1"/>
                  <a:gd name="T9" fmla="*/ 956 h 9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56">
                    <a:moveTo>
                      <a:pt x="0" y="0"/>
                    </a:moveTo>
                    <a:lnTo>
                      <a:pt x="0" y="9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8" name="Freeform 39"/>
              <p:cNvSpPr>
                <a:spLocks/>
              </p:cNvSpPr>
              <p:nvPr/>
            </p:nvSpPr>
            <p:spPr bwMode="auto">
              <a:xfrm>
                <a:off x="4559" y="1098"/>
                <a:ext cx="1" cy="884"/>
              </a:xfrm>
              <a:custGeom>
                <a:avLst/>
                <a:gdLst>
                  <a:gd name="T0" fmla="*/ 0 w 1"/>
                  <a:gd name="T1" fmla="*/ 0 h 956"/>
                  <a:gd name="T2" fmla="*/ 0 w 1"/>
                  <a:gd name="T3" fmla="*/ 510 h 956"/>
                  <a:gd name="T4" fmla="*/ 0 60000 65536"/>
                  <a:gd name="T5" fmla="*/ 0 60000 65536"/>
                  <a:gd name="T6" fmla="*/ 0 w 1"/>
                  <a:gd name="T7" fmla="*/ 0 h 956"/>
                  <a:gd name="T8" fmla="*/ 1 w 1"/>
                  <a:gd name="T9" fmla="*/ 956 h 9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56">
                    <a:moveTo>
                      <a:pt x="0" y="0"/>
                    </a:moveTo>
                    <a:lnTo>
                      <a:pt x="0" y="9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9" name="Rectangle 40"/>
              <p:cNvSpPr>
                <a:spLocks noChangeArrowheads="1"/>
              </p:cNvSpPr>
              <p:nvPr/>
            </p:nvSpPr>
            <p:spPr bwMode="auto">
              <a:xfrm>
                <a:off x="2832" y="3061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Rectangle 41"/>
              <p:cNvSpPr>
                <a:spLocks noChangeArrowheads="1"/>
              </p:cNvSpPr>
              <p:nvPr/>
            </p:nvSpPr>
            <p:spPr bwMode="auto">
              <a:xfrm>
                <a:off x="2832" y="1630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Rectangle 42"/>
              <p:cNvSpPr>
                <a:spLocks noChangeArrowheads="1"/>
              </p:cNvSpPr>
              <p:nvPr/>
            </p:nvSpPr>
            <p:spPr bwMode="auto">
              <a:xfrm>
                <a:off x="2832" y="655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Line 43"/>
              <p:cNvSpPr>
                <a:spLocks noChangeShapeType="1"/>
              </p:cNvSpPr>
              <p:nvPr/>
            </p:nvSpPr>
            <p:spPr bwMode="auto">
              <a:xfrm>
                <a:off x="3984" y="427"/>
                <a:ext cx="0" cy="6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63" name="Text Box 44"/>
              <p:cNvSpPr txBox="1">
                <a:spLocks noChangeArrowheads="1"/>
              </p:cNvSpPr>
              <p:nvPr/>
            </p:nvSpPr>
            <p:spPr bwMode="auto">
              <a:xfrm>
                <a:off x="4074" y="2375"/>
                <a:ext cx="4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Q+1</a:t>
                </a:r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074" y="2597"/>
                <a:ext cx="4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Q+2</a:t>
                </a:r>
              </a:p>
            </p:txBody>
          </p:sp>
          <p:sp>
            <p:nvSpPr>
              <p:cNvPr id="26665" name="Text Box 46"/>
              <p:cNvSpPr txBox="1">
                <a:spLocks noChangeArrowheads="1"/>
              </p:cNvSpPr>
              <p:nvPr/>
            </p:nvSpPr>
            <p:spPr bwMode="auto">
              <a:xfrm>
                <a:off x="4128" y="2818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6666" name="Text Box 47"/>
              <p:cNvSpPr txBox="1">
                <a:spLocks noChangeArrowheads="1"/>
              </p:cNvSpPr>
              <p:nvPr/>
            </p:nvSpPr>
            <p:spPr bwMode="auto">
              <a:xfrm>
                <a:off x="4074" y="424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M+1</a:t>
                </a:r>
              </a:p>
            </p:txBody>
          </p:sp>
          <p:sp>
            <p:nvSpPr>
              <p:cNvPr id="26667" name="Text Box 48"/>
              <p:cNvSpPr txBox="1">
                <a:spLocks noChangeArrowheads="1"/>
              </p:cNvSpPr>
              <p:nvPr/>
            </p:nvSpPr>
            <p:spPr bwMode="auto">
              <a:xfrm>
                <a:off x="4074" y="646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M+2</a:t>
                </a:r>
              </a:p>
            </p:txBody>
          </p:sp>
          <p:sp>
            <p:nvSpPr>
              <p:cNvPr id="26668" name="Text Box 49"/>
              <p:cNvSpPr txBox="1">
                <a:spLocks noChangeArrowheads="1"/>
              </p:cNvSpPr>
              <p:nvPr/>
            </p:nvSpPr>
            <p:spPr bwMode="auto">
              <a:xfrm>
                <a:off x="4074" y="1400"/>
                <a:ext cx="3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P+1</a:t>
                </a:r>
              </a:p>
            </p:txBody>
          </p:sp>
          <p:sp>
            <p:nvSpPr>
              <p:cNvPr id="26669" name="Text Box 50"/>
              <p:cNvSpPr txBox="1">
                <a:spLocks noChangeArrowheads="1"/>
              </p:cNvSpPr>
              <p:nvPr/>
            </p:nvSpPr>
            <p:spPr bwMode="auto">
              <a:xfrm>
                <a:off x="4074" y="1612"/>
                <a:ext cx="3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P+2</a:t>
                </a:r>
              </a:p>
            </p:txBody>
          </p:sp>
          <p:sp>
            <p:nvSpPr>
              <p:cNvPr id="26670" name="Text Box 51"/>
              <p:cNvSpPr txBox="1">
                <a:spLocks noChangeArrowheads="1"/>
              </p:cNvSpPr>
              <p:nvPr/>
            </p:nvSpPr>
            <p:spPr bwMode="auto">
              <a:xfrm>
                <a:off x="4149" y="1843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6671" name="Text Box 52"/>
              <p:cNvSpPr txBox="1">
                <a:spLocks noChangeArrowheads="1"/>
              </p:cNvSpPr>
              <p:nvPr/>
            </p:nvSpPr>
            <p:spPr bwMode="auto">
              <a:xfrm>
                <a:off x="3532" y="1154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6672" name="Text Box 53"/>
              <p:cNvSpPr txBox="1">
                <a:spLocks noChangeArrowheads="1"/>
              </p:cNvSpPr>
              <p:nvPr/>
            </p:nvSpPr>
            <p:spPr bwMode="auto">
              <a:xfrm>
                <a:off x="3532" y="2129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6673" name="Line 54"/>
              <p:cNvSpPr>
                <a:spLocks noChangeShapeType="1"/>
              </p:cNvSpPr>
              <p:nvPr/>
            </p:nvSpPr>
            <p:spPr bwMode="auto">
              <a:xfrm>
                <a:off x="3984" y="1400"/>
                <a:ext cx="0" cy="6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74" name="Line 55"/>
              <p:cNvSpPr>
                <a:spLocks noChangeShapeType="1"/>
              </p:cNvSpPr>
              <p:nvPr/>
            </p:nvSpPr>
            <p:spPr bwMode="auto">
              <a:xfrm>
                <a:off x="3984" y="2397"/>
                <a:ext cx="0" cy="6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75" name="Line 56"/>
              <p:cNvSpPr>
                <a:spLocks noChangeShapeType="1"/>
              </p:cNvSpPr>
              <p:nvPr/>
            </p:nvSpPr>
            <p:spPr bwMode="auto">
              <a:xfrm>
                <a:off x="2832" y="2065"/>
                <a:ext cx="0" cy="3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76" name="Line 57"/>
              <p:cNvSpPr>
                <a:spLocks noChangeShapeType="1"/>
              </p:cNvSpPr>
              <p:nvPr/>
            </p:nvSpPr>
            <p:spPr bwMode="auto">
              <a:xfrm>
                <a:off x="4560" y="2065"/>
                <a:ext cx="0" cy="3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77" name="Text Box 58"/>
              <p:cNvSpPr txBox="1">
                <a:spLocks noChangeArrowheads="1"/>
              </p:cNvSpPr>
              <p:nvPr/>
            </p:nvSpPr>
            <p:spPr bwMode="auto">
              <a:xfrm>
                <a:off x="3552" y="3964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6678" name="AutoShape 59"/>
              <p:cNvSpPr>
                <a:spLocks/>
              </p:cNvSpPr>
              <p:nvPr/>
            </p:nvSpPr>
            <p:spPr bwMode="auto">
              <a:xfrm>
                <a:off x="4608" y="3299"/>
                <a:ext cx="96" cy="621"/>
              </a:xfrm>
              <a:prstGeom prst="rightBrace">
                <a:avLst>
                  <a:gd name="adj1" fmla="val 5390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9" name="Text Box 60"/>
              <p:cNvSpPr txBox="1">
                <a:spLocks noChangeArrowheads="1"/>
              </p:cNvSpPr>
              <p:nvPr/>
            </p:nvSpPr>
            <p:spPr bwMode="auto">
              <a:xfrm>
                <a:off x="4705" y="3447"/>
                <a:ext cx="988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itchFamily="18" charset="0"/>
                  </a:rPr>
                  <a:t>对应 </a:t>
                </a:r>
                <a:r>
                  <a:rPr kumimoji="1" lang="en-US" altLang="zh-CN" sz="2000" b="1">
                    <a:solidFill>
                      <a:schemeClr val="accent2"/>
                    </a:solidFill>
                    <a:latin typeface="Times New Roman" pitchFamily="18" charset="0"/>
                  </a:rPr>
                  <a:t>STA</a:t>
                </a:r>
                <a:r>
                  <a:rPr kumimoji="1" lang="en-US" altLang="zh-CN" sz="2000" b="1">
                    <a:latin typeface="Times New Roman" pitchFamily="18" charset="0"/>
                  </a:rPr>
                  <a:t> </a:t>
                </a:r>
                <a:r>
                  <a:rPr kumimoji="1" lang="zh-CN" altLang="en-US" sz="2000" b="1">
                    <a:latin typeface="Times New Roman" pitchFamily="18" charset="0"/>
                  </a:rPr>
                  <a:t>操</a:t>
                </a:r>
              </a:p>
              <a:p>
                <a:r>
                  <a:rPr kumimoji="1" lang="zh-CN" altLang="en-US" sz="2000" b="1">
                    <a:latin typeface="Times New Roman" pitchFamily="18" charset="0"/>
                  </a:rPr>
                  <a:t>作的微程序</a:t>
                </a:r>
              </a:p>
            </p:txBody>
          </p:sp>
          <p:sp>
            <p:nvSpPr>
              <p:cNvPr id="26680" name="Rectangle 61"/>
              <p:cNvSpPr>
                <a:spLocks noChangeArrowheads="1"/>
              </p:cNvSpPr>
              <p:nvPr/>
            </p:nvSpPr>
            <p:spPr bwMode="auto">
              <a:xfrm>
                <a:off x="2832" y="3288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1" name="Rectangle 62"/>
              <p:cNvSpPr>
                <a:spLocks noChangeArrowheads="1"/>
              </p:cNvSpPr>
              <p:nvPr/>
            </p:nvSpPr>
            <p:spPr bwMode="auto">
              <a:xfrm>
                <a:off x="2832" y="3731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2" name="Rectangle 63"/>
              <p:cNvSpPr>
                <a:spLocks noChangeArrowheads="1"/>
              </p:cNvSpPr>
              <p:nvPr/>
            </p:nvSpPr>
            <p:spPr bwMode="auto">
              <a:xfrm>
                <a:off x="2832" y="3509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3" name="Rectangle 64"/>
              <p:cNvSpPr>
                <a:spLocks noChangeArrowheads="1"/>
              </p:cNvSpPr>
              <p:nvPr/>
            </p:nvSpPr>
            <p:spPr bwMode="auto">
              <a:xfrm>
                <a:off x="2832" y="3955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Text Box 65"/>
              <p:cNvSpPr txBox="1">
                <a:spLocks noChangeArrowheads="1"/>
              </p:cNvSpPr>
              <p:nvPr/>
            </p:nvSpPr>
            <p:spPr bwMode="auto">
              <a:xfrm>
                <a:off x="4074" y="3269"/>
                <a:ext cx="411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K+1</a:t>
                </a:r>
              </a:p>
            </p:txBody>
          </p:sp>
          <p:sp>
            <p:nvSpPr>
              <p:cNvPr id="26685" name="Text Box 66"/>
              <p:cNvSpPr txBox="1">
                <a:spLocks noChangeArrowheads="1"/>
              </p:cNvSpPr>
              <p:nvPr/>
            </p:nvSpPr>
            <p:spPr bwMode="auto">
              <a:xfrm>
                <a:off x="4074" y="3491"/>
                <a:ext cx="4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K+2</a:t>
                </a:r>
              </a:p>
            </p:txBody>
          </p:sp>
          <p:sp>
            <p:nvSpPr>
              <p:cNvPr id="26686" name="Text Box 67"/>
              <p:cNvSpPr txBox="1">
                <a:spLocks noChangeArrowheads="1"/>
              </p:cNvSpPr>
              <p:nvPr/>
            </p:nvSpPr>
            <p:spPr bwMode="auto">
              <a:xfrm>
                <a:off x="4128" y="3713"/>
                <a:ext cx="267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6687" name="Line 68"/>
              <p:cNvSpPr>
                <a:spLocks noChangeShapeType="1"/>
              </p:cNvSpPr>
              <p:nvPr/>
            </p:nvSpPr>
            <p:spPr bwMode="auto">
              <a:xfrm>
                <a:off x="3984" y="3291"/>
                <a:ext cx="0" cy="6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88" name="Text Box 69"/>
              <p:cNvSpPr txBox="1">
                <a:spLocks noChangeArrowheads="1"/>
              </p:cNvSpPr>
              <p:nvPr/>
            </p:nvSpPr>
            <p:spPr bwMode="auto">
              <a:xfrm>
                <a:off x="2383" y="329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26689" name="Text Box 70"/>
              <p:cNvSpPr txBox="1">
                <a:spLocks noChangeArrowheads="1"/>
              </p:cNvSpPr>
              <p:nvPr/>
            </p:nvSpPr>
            <p:spPr bwMode="auto">
              <a:xfrm>
                <a:off x="2304" y="3734"/>
                <a:ext cx="4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K+2</a:t>
                </a:r>
              </a:p>
            </p:txBody>
          </p:sp>
          <p:sp>
            <p:nvSpPr>
              <p:cNvPr id="26690" name="Text Box 71"/>
              <p:cNvSpPr txBox="1">
                <a:spLocks noChangeArrowheads="1"/>
              </p:cNvSpPr>
              <p:nvPr/>
            </p:nvSpPr>
            <p:spPr bwMode="auto">
              <a:xfrm>
                <a:off x="2304" y="3512"/>
                <a:ext cx="4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K+1</a:t>
                </a:r>
              </a:p>
            </p:txBody>
          </p:sp>
        </p:grpSp>
        <p:sp>
          <p:nvSpPr>
            <p:cNvPr id="26632" name="Text Box 72"/>
            <p:cNvSpPr txBox="1">
              <a:spLocks noChangeArrowheads="1"/>
            </p:cNvSpPr>
            <p:nvPr/>
          </p:nvSpPr>
          <p:spPr bwMode="auto">
            <a:xfrm>
              <a:off x="3974" y="857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×××</a:t>
              </a:r>
            </a:p>
          </p:txBody>
        </p:sp>
      </p:grpSp>
      <p:sp>
        <p:nvSpPr>
          <p:cNvPr id="74" name="矩形 73"/>
          <p:cNvSpPr/>
          <p:nvPr/>
        </p:nvSpPr>
        <p:spPr>
          <a:xfrm>
            <a:off x="5357818" y="-24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8925" y="623871"/>
            <a:ext cx="491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  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微程序控制单元的基本框图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345113" y="1903435"/>
            <a:ext cx="1235075" cy="701675"/>
            <a:chOff x="3367" y="1094"/>
            <a:chExt cx="778" cy="442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367" y="1094"/>
              <a:ext cx="7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 </a:t>
              </a:r>
              <a:r>
                <a:rPr kumimoji="1" lang="en-US" altLang="zh-CN" sz="1000" b="1">
                  <a:latin typeface="Times New Roman" pitchFamily="18" charset="0"/>
                </a:rPr>
                <a:t>   </a:t>
              </a:r>
              <a:r>
                <a:rPr kumimoji="1" lang="zh-CN" altLang="en-US" sz="2000" b="1">
                  <a:latin typeface="Times New Roman" pitchFamily="18" charset="0"/>
                </a:rPr>
                <a:t>微地址</a:t>
              </a:r>
            </a:p>
            <a:p>
              <a:r>
                <a:rPr kumimoji="1" lang="zh-CN" altLang="en-US" sz="900" b="1">
                  <a:latin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形成部件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377" y="1104"/>
              <a:ext cx="76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60988" y="2909910"/>
            <a:ext cx="1219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顺序逻辑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60988" y="3748110"/>
            <a:ext cx="12192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CMAR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60988" y="4433910"/>
            <a:ext cx="12192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地址译码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617788" y="4586310"/>
            <a:ext cx="1752600" cy="685800"/>
            <a:chOff x="960" y="3072"/>
            <a:chExt cx="1104" cy="432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046" y="316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控制存储器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960" y="3072"/>
              <a:ext cx="110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513388" y="161451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894388" y="260511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894388" y="344331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894388" y="4138635"/>
            <a:ext cx="152400" cy="287338"/>
          </a:xfrm>
          <a:prstGeom prst="downArrow">
            <a:avLst>
              <a:gd name="adj1" fmla="val 50000"/>
              <a:gd name="adj2" fmla="val 4713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417888" y="397671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836988" y="3062310"/>
            <a:ext cx="1504950" cy="527050"/>
            <a:chOff x="2417" y="1824"/>
            <a:chExt cx="948" cy="332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417" y="1824"/>
              <a:ext cx="948" cy="144"/>
            </a:xfrm>
            <a:prstGeom prst="rightArrow">
              <a:avLst>
                <a:gd name="adj1" fmla="val 39167"/>
                <a:gd name="adj2" fmla="val 84456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417" y="1877"/>
              <a:ext cx="48" cy="27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970588" y="4814910"/>
            <a:ext cx="762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3379788" y="5272110"/>
            <a:ext cx="2590800" cy="304800"/>
            <a:chOff x="1889" y="3216"/>
            <a:chExt cx="1632" cy="192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1889" y="3216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937" y="3360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971800" y="1385910"/>
            <a:ext cx="201613" cy="2209800"/>
          </a:xfrm>
          <a:prstGeom prst="upArrow">
            <a:avLst>
              <a:gd name="adj1" fmla="val 50000"/>
              <a:gd name="adj2" fmla="val 115391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703388" y="1766910"/>
            <a:ext cx="5410200" cy="39624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580188" y="2817835"/>
            <a:ext cx="1573212" cy="717550"/>
            <a:chOff x="3905" y="1670"/>
            <a:chExt cx="991" cy="452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3905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3905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433" y="167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标志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433" y="18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CLK</a:t>
              </a:r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3440113" y="3595710"/>
            <a:ext cx="950912" cy="396875"/>
            <a:chOff x="1927" y="2160"/>
            <a:chExt cx="599" cy="250"/>
          </a:xfrm>
        </p:grpSpPr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927" y="216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下地址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937" y="217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1703388" y="3609998"/>
            <a:ext cx="2667000" cy="396875"/>
            <a:chOff x="833" y="2169"/>
            <a:chExt cx="1680" cy="250"/>
          </a:xfrm>
        </p:grpSpPr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409" y="2170"/>
              <a:ext cx="110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833" y="2169"/>
              <a:ext cx="6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CMDR</a:t>
              </a: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5360988" y="1281135"/>
            <a:ext cx="2106612" cy="396875"/>
            <a:chOff x="3137" y="702"/>
            <a:chExt cx="1327" cy="250"/>
          </a:xfrm>
        </p:grpSpPr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3137" y="720"/>
              <a:ext cx="28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3425" y="720"/>
              <a:ext cx="52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000" b="1">
                <a:latin typeface="Times New Roman" pitchFamily="18" charset="0"/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3984" y="702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41" name="Group 42"/>
          <p:cNvGrpSpPr>
            <a:grpSpLocks/>
          </p:cNvGrpSpPr>
          <p:nvPr/>
        </p:nvGrpSpPr>
        <p:grpSpPr bwMode="auto">
          <a:xfrm>
            <a:off x="1074738" y="5881710"/>
            <a:ext cx="6011862" cy="762000"/>
            <a:chOff x="677" y="3600"/>
            <a:chExt cx="3787" cy="480"/>
          </a:xfrm>
        </p:grpSpPr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2064" y="3600"/>
              <a:ext cx="2400" cy="480"/>
              <a:chOff x="2064" y="3600"/>
              <a:chExt cx="2400" cy="480"/>
            </a:xfrm>
          </p:grpSpPr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4464" y="37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5" name="Group 45"/>
              <p:cNvGrpSpPr>
                <a:grpSpLocks/>
              </p:cNvGrpSpPr>
              <p:nvPr/>
            </p:nvGrpSpPr>
            <p:grpSpPr bwMode="auto">
              <a:xfrm>
                <a:off x="2064" y="3600"/>
                <a:ext cx="2400" cy="480"/>
                <a:chOff x="2064" y="3600"/>
                <a:chExt cx="2400" cy="480"/>
              </a:xfrm>
            </p:grpSpPr>
            <p:sp>
              <p:nvSpPr>
                <p:cNvPr id="4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600" y="3830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000" b="1">
                      <a:latin typeface="Times New Roman" pitchFamily="18" charset="0"/>
                    </a:rPr>
                    <a:t>顺序控制</a:t>
                  </a:r>
                </a:p>
              </p:txBody>
            </p:sp>
            <p:sp>
              <p:nvSpPr>
                <p:cNvPr id="47" name="Rectangle 47"/>
                <p:cNvSpPr>
                  <a:spLocks noChangeArrowheads="1"/>
                </p:cNvSpPr>
                <p:nvPr/>
              </p:nvSpPr>
              <p:spPr bwMode="auto">
                <a:xfrm>
                  <a:off x="2064" y="3600"/>
                  <a:ext cx="1392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Rectangle 48"/>
                <p:cNvSpPr>
                  <a:spLocks noChangeArrowheads="1"/>
                </p:cNvSpPr>
                <p:nvPr/>
              </p:nvSpPr>
              <p:spPr bwMode="auto">
                <a:xfrm>
                  <a:off x="3456" y="3600"/>
                  <a:ext cx="100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2064" y="379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" name="Line 50"/>
                <p:cNvSpPr>
                  <a:spLocks noChangeShapeType="1"/>
                </p:cNvSpPr>
                <p:nvPr/>
              </p:nvSpPr>
              <p:spPr bwMode="auto">
                <a:xfrm>
                  <a:off x="3456" y="379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" name="Line 51"/>
                <p:cNvSpPr>
                  <a:spLocks noChangeShapeType="1"/>
                </p:cNvSpPr>
                <p:nvPr/>
              </p:nvSpPr>
              <p:spPr bwMode="auto">
                <a:xfrm>
                  <a:off x="3159" y="3936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" name="Line 52"/>
                <p:cNvSpPr>
                  <a:spLocks noChangeShapeType="1"/>
                </p:cNvSpPr>
                <p:nvPr/>
              </p:nvSpPr>
              <p:spPr bwMode="auto">
                <a:xfrm rot="10800000">
                  <a:off x="2064" y="3936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400" y="3830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000" b="1">
                      <a:latin typeface="Times New Roman" pitchFamily="18" charset="0"/>
                    </a:rPr>
                    <a:t>操作控制</a:t>
                  </a:r>
                </a:p>
              </p:txBody>
            </p:sp>
            <p:sp>
              <p:nvSpPr>
                <p:cNvPr id="54" name="Line 54"/>
                <p:cNvSpPr>
                  <a:spLocks noChangeShapeType="1"/>
                </p:cNvSpPr>
                <p:nvPr/>
              </p:nvSpPr>
              <p:spPr bwMode="auto">
                <a:xfrm>
                  <a:off x="4311" y="3936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" name="Line 55"/>
                <p:cNvSpPr>
                  <a:spLocks noChangeShapeType="1"/>
                </p:cNvSpPr>
                <p:nvPr/>
              </p:nvSpPr>
              <p:spPr bwMode="auto">
                <a:xfrm rot="10800000">
                  <a:off x="3461" y="3936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677" y="3646"/>
              <a:ext cx="1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微指令基本格式</a:t>
              </a:r>
            </a:p>
          </p:txBody>
        </p:sp>
      </p:grpSp>
      <p:sp>
        <p:nvSpPr>
          <p:cNvPr id="56" name="矩形 55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78661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8925" y="623871"/>
            <a:ext cx="491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  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微程序控制单元的基本框图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786322"/>
            <a:ext cx="742955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357158" y="1073750"/>
            <a:ext cx="878684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）控制存储器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l-GR" altLang="zh-CN" sz="2400" b="1" dirty="0" smtClean="0">
                <a:solidFill>
                  <a:srgbClr val="FF0000"/>
                </a:solidFill>
              </a:rPr>
              <a:t>μ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CM)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     是微程序控制器的核心部件，用来存放微程序。其性能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(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包括容量、速度、可靠性等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)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与计算机的性能密切相关；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58" y="2500306"/>
            <a:ext cx="878684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）微指令寄存器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l-GR" altLang="zh-CN" sz="2400" b="1" dirty="0" smtClean="0">
                <a:solidFill>
                  <a:srgbClr val="FF0000"/>
                </a:solidFill>
              </a:rPr>
              <a:t>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IR)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lvl="2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     用来存放从</a:t>
            </a:r>
            <a:r>
              <a:rPr lang="en-US" altLang="zh-CN" sz="2400" b="1" dirty="0" err="1" smtClean="0">
                <a:solidFill>
                  <a:srgbClr val="151B93"/>
                </a:solidFill>
              </a:rPr>
              <a:t>μCM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取出的正在执行的微指令，它的位数同微指令字长相等；</a:t>
            </a:r>
          </a:p>
        </p:txBody>
      </p:sp>
      <p:sp>
        <p:nvSpPr>
          <p:cNvPr id="8" name="矩形 7"/>
          <p:cNvSpPr/>
          <p:nvPr/>
        </p:nvSpPr>
        <p:spPr>
          <a:xfrm>
            <a:off x="375253" y="5523772"/>
            <a:ext cx="8847294" cy="990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）微地址形成部件：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lvl="2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用来产生初始微地址和后继微地址，以保证微指令的连续执行。</a:t>
            </a:r>
          </a:p>
        </p:txBody>
      </p:sp>
      <p:sp>
        <p:nvSpPr>
          <p:cNvPr id="9" name="矩形 8"/>
          <p:cNvSpPr/>
          <p:nvPr/>
        </p:nvSpPr>
        <p:spPr>
          <a:xfrm>
            <a:off x="357158" y="4061847"/>
            <a:ext cx="878684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）微地址寄存器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l-GR" altLang="zh-CN" sz="2400" b="1" dirty="0" smtClean="0">
                <a:solidFill>
                  <a:srgbClr val="FF0000"/>
                </a:solidFill>
              </a:rPr>
              <a:t>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MAR)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lvl="2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     接受微地址形成部件送来的微地址，为下一步从</a:t>
            </a:r>
            <a:r>
              <a:rPr lang="en-US" altLang="zh-CN" sz="2400" b="1" dirty="0" err="1" smtClean="0">
                <a:solidFill>
                  <a:srgbClr val="151B93"/>
                </a:solidFill>
              </a:rPr>
              <a:t>μCM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中读取微指令作准备；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034" y="548326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4.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微程序控制器主要构成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357158" y="571480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微命令编码方法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1071538" y="1157413"/>
            <a:ext cx="6929486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微命令编码有三种：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 ①</a:t>
            </a:r>
            <a:r>
              <a:rPr lang="zh-CN" altLang="en-US" sz="2400" b="1" dirty="0" smtClean="0"/>
              <a:t>直接表示法、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②</a:t>
            </a:r>
            <a:r>
              <a:rPr lang="zh-CN" altLang="en-US" sz="2400" b="1" dirty="0" smtClean="0"/>
              <a:t>编码表示法、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③</a:t>
            </a:r>
            <a:r>
              <a:rPr lang="zh-CN" altLang="en-US" sz="2400" b="1" dirty="0" smtClean="0"/>
              <a:t>混合表示法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428596" y="2586173"/>
            <a:ext cx="8494633" cy="1128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直接表示法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操作控制字段中各位可以直接产生微操作，不需要进行译码；</a:t>
            </a:r>
            <a:endParaRPr lang="zh-CN" altLang="en-US" sz="2400" b="1" dirty="0"/>
          </a:p>
        </p:txBody>
      </p:sp>
      <p:pic>
        <p:nvPicPr>
          <p:cNvPr id="8" name="Picture 4" descr="jxnr6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00503"/>
            <a:ext cx="7215238" cy="248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642910" y="1062754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②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编码表示法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将操作控制字段分为若干个小段，每段内采用最短编码法（段内译码），段与段之间采用直接控制法。特点：可以避免互斥，使指令字大大缩短，但增加了译码电路，使微程序的执行速度减慢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357158" y="571480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微命令编码方法</a:t>
            </a:r>
          </a:p>
        </p:txBody>
      </p:sp>
      <p:pic>
        <p:nvPicPr>
          <p:cNvPr id="5" name="Picture 3" descr="jxnr6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929066"/>
            <a:ext cx="77153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357158" y="571480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微命令编码方法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571473" y="1056166"/>
            <a:ext cx="7786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③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混合表示法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将前两种结合在一起，兼顾两者特点。一个字段的某些编码不能独立地定义某些微命令，而需要与其他字段的编码来联合定义</a:t>
            </a:r>
            <a:endParaRPr lang="zh-CN" altLang="en-US" sz="2400" b="1" dirty="0"/>
          </a:p>
        </p:txBody>
      </p:sp>
      <p:pic>
        <p:nvPicPr>
          <p:cNvPr id="6" name="Picture 4" descr="jxnr6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357562"/>
            <a:ext cx="7620000" cy="331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5.4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342880" y="572582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6.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微地址的形成方法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642911" y="1142984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）入口地址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每条机器指令对应一段微程序，当公用的取指微程序从主存中取出机器指令之后，由机器指令的操作码字段指出各段微程序的入口地址，这是一种多分支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或多路转移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的情况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669286" y="3707062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）机器指令操作码转换成初始微地址的方式有两种：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/>
              <a:t>计数器的方式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/>
              <a:t>多路转移的方式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71480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7.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微指令格式</a:t>
            </a:r>
          </a:p>
        </p:txBody>
      </p:sp>
      <p:sp>
        <p:nvSpPr>
          <p:cNvPr id="3" name="矩形 2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4" name="矩形 3"/>
          <p:cNvSpPr/>
          <p:nvPr/>
        </p:nvSpPr>
        <p:spPr>
          <a:xfrm>
            <a:off x="1214414" y="1171564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微指令格式分为两类：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水平型</a:t>
            </a:r>
            <a:r>
              <a:rPr lang="zh-CN" altLang="en-US" sz="2400" b="1" dirty="0" smtClean="0"/>
              <a:t>微指令和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垂直型</a:t>
            </a:r>
            <a:r>
              <a:rPr lang="zh-CN" altLang="en-US" sz="2400" b="1" dirty="0" smtClean="0"/>
              <a:t>微指令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857224" y="1714488"/>
            <a:ext cx="7500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水平型微指令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指一次能定义并能并行执行多个微命令的微指令</a:t>
            </a:r>
            <a:endParaRPr lang="zh-CN" altLang="en-US" sz="2400" b="1" dirty="0"/>
          </a:p>
        </p:txBody>
      </p:sp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857224" y="3000372"/>
          <a:ext cx="7000924" cy="500066"/>
        </p:xfrm>
        <a:graphic>
          <a:graphicData uri="http://schemas.openxmlformats.org/drawingml/2006/table">
            <a:tbl>
              <a:tblPr/>
              <a:tblGrid>
                <a:gridCol w="2420974"/>
                <a:gridCol w="2325695"/>
                <a:gridCol w="2254255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控制字段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判别测试字段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下地址字段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11078" y="3669690"/>
            <a:ext cx="4206601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垂直型微指令</a:t>
            </a:r>
            <a:r>
              <a:rPr lang="zh-CN" altLang="en-US" sz="2400" b="1" dirty="0" smtClean="0"/>
              <a:t>：采用编码方式</a:t>
            </a:r>
          </a:p>
        </p:txBody>
      </p:sp>
      <p:pic>
        <p:nvPicPr>
          <p:cNvPr id="9" name="Picture 5" descr="D:\jinerwork\组成\白中英版改编\Chap05\Images\p182.1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785786" y="4500570"/>
            <a:ext cx="7215238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14414" y="1357298"/>
            <a:ext cx="6977854" cy="1200329"/>
            <a:chOff x="1214414" y="1357298"/>
            <a:chExt cx="6977854" cy="1200329"/>
          </a:xfrm>
        </p:grpSpPr>
        <p:sp>
          <p:nvSpPr>
            <p:cNvPr id="3" name="矩形 2"/>
            <p:cNvSpPr/>
            <p:nvPr/>
          </p:nvSpPr>
          <p:spPr>
            <a:xfrm>
              <a:off x="1214414" y="1428736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7030A0"/>
                  </a:solidFill>
                </a:rPr>
                <a:t>运算器：</a:t>
              </a:r>
              <a:endParaRPr lang="zh-CN" altLang="en-US" sz="2800" b="1" dirty="0">
                <a:solidFill>
                  <a:srgbClr val="7030A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20104" y="1357298"/>
              <a:ext cx="557216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rgbClr val="7030A0"/>
                  </a:solidFill>
                </a:rPr>
                <a:t>ALU </a:t>
              </a:r>
              <a:r>
                <a:rPr lang="zh-CN" altLang="en-US" sz="2400" b="1" dirty="0" smtClean="0">
                  <a:solidFill>
                    <a:srgbClr val="7030A0"/>
                  </a:solidFill>
                </a:rPr>
                <a:t>、通用寄存器：</a:t>
              </a:r>
              <a:r>
                <a:rPr lang="zh-CN" altLang="zh-CN" sz="2400" b="1" dirty="0" smtClean="0">
                  <a:solidFill>
                    <a:srgbClr val="7030A0"/>
                  </a:solidFill>
                </a:rPr>
                <a:t>R0</a:t>
              </a:r>
              <a:r>
                <a:rPr lang="zh-CN" altLang="en-US" sz="2400" b="1" dirty="0" smtClean="0">
                  <a:solidFill>
                    <a:srgbClr val="7030A0"/>
                  </a:solidFill>
                </a:rPr>
                <a:t>～</a:t>
              </a:r>
              <a:r>
                <a:rPr lang="zh-CN" altLang="zh-CN" sz="2400" b="1" dirty="0" smtClean="0">
                  <a:solidFill>
                    <a:srgbClr val="7030A0"/>
                  </a:solidFill>
                </a:rPr>
                <a:t>R3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7030A0"/>
                  </a:solidFill>
                </a:rPr>
                <a:t>暂存器：</a:t>
              </a:r>
              <a:r>
                <a:rPr lang="zh-CN" altLang="zh-CN" sz="2400" b="1" dirty="0" smtClean="0">
                  <a:solidFill>
                    <a:srgbClr val="7030A0"/>
                  </a:solidFill>
                </a:rPr>
                <a:t>DR </a:t>
              </a:r>
              <a:r>
                <a:rPr lang="zh-CN" altLang="en-US" sz="2400" b="1" dirty="0" smtClean="0">
                  <a:solidFill>
                    <a:srgbClr val="7030A0"/>
                  </a:solidFill>
                </a:rPr>
                <a:t>、状态字寄存器（</a:t>
              </a:r>
              <a:r>
                <a:rPr lang="zh-CN" altLang="zh-CN" sz="2400" b="1" dirty="0" smtClean="0">
                  <a:solidFill>
                    <a:srgbClr val="7030A0"/>
                  </a:solidFill>
                </a:rPr>
                <a:t>PSW </a:t>
              </a:r>
              <a:r>
                <a:rPr lang="zh-CN" altLang="en-US" sz="2400" b="1" dirty="0" smtClean="0">
                  <a:solidFill>
                    <a:srgbClr val="7030A0"/>
                  </a:solidFill>
                </a:rPr>
                <a:t>）</a:t>
              </a:r>
              <a:endParaRPr lang="zh-CN" altLang="zh-CN" sz="2400" b="1" dirty="0" smtClean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57290" y="2714620"/>
            <a:ext cx="5765580" cy="1128579"/>
            <a:chOff x="1357290" y="3216890"/>
            <a:chExt cx="5765580" cy="1128579"/>
          </a:xfrm>
        </p:grpSpPr>
        <p:sp>
          <p:nvSpPr>
            <p:cNvPr id="5" name="矩形 4"/>
            <p:cNvSpPr/>
            <p:nvPr/>
          </p:nvSpPr>
          <p:spPr>
            <a:xfrm>
              <a:off x="1357290" y="3286124"/>
              <a:ext cx="16257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51B93"/>
                  </a:solidFill>
                </a:rPr>
                <a:t>C</a:t>
              </a:r>
              <a:r>
                <a:rPr lang="zh-CN" altLang="zh-CN" sz="2800" b="1" dirty="0" smtClean="0">
                  <a:solidFill>
                    <a:srgbClr val="151B93"/>
                  </a:solidFill>
                </a:rPr>
                <a:t>ache</a:t>
              </a:r>
              <a:r>
                <a:rPr lang="zh-CN" altLang="en-US" sz="2800" b="1" dirty="0" smtClean="0">
                  <a:solidFill>
                    <a:srgbClr val="151B93"/>
                  </a:solidFill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50870" y="3216890"/>
              <a:ext cx="4572000" cy="11285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151B93"/>
                  </a:solidFill>
                </a:rPr>
                <a:t>指令</a:t>
              </a:r>
              <a:r>
                <a:rPr lang="zh-CN" altLang="zh-CN" sz="2400" b="1" dirty="0" smtClean="0">
                  <a:solidFill>
                    <a:srgbClr val="151B93"/>
                  </a:solidFill>
                </a:rPr>
                <a:t>cache</a:t>
              </a:r>
              <a:r>
                <a:rPr lang="zh-CN" altLang="en-US" sz="2400" b="1" dirty="0" smtClean="0">
                  <a:solidFill>
                    <a:srgbClr val="151B93"/>
                  </a:solidFill>
                </a:rPr>
                <a:t>：</a:t>
              </a:r>
              <a:r>
                <a:rPr lang="zh-CN" altLang="zh-CN" sz="2400" b="1" dirty="0" smtClean="0">
                  <a:solidFill>
                    <a:srgbClr val="151B93"/>
                  </a:solidFill>
                </a:rPr>
                <a:t>PC</a:t>
              </a:r>
              <a:r>
                <a:rPr lang="zh-CN" altLang="en-US" sz="2400" b="1" dirty="0" smtClean="0">
                  <a:solidFill>
                    <a:srgbClr val="151B93"/>
                  </a:solidFill>
                </a:rPr>
                <a:t>，</a:t>
              </a:r>
              <a:r>
                <a:rPr lang="zh-CN" altLang="zh-CN" sz="2400" b="1" dirty="0" smtClean="0">
                  <a:solidFill>
                    <a:srgbClr val="151B93"/>
                  </a:solidFill>
                </a:rPr>
                <a:t>IBUS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151B93"/>
                  </a:solidFill>
                </a:rPr>
                <a:t>数据</a:t>
              </a:r>
              <a:r>
                <a:rPr lang="zh-CN" altLang="zh-CN" sz="2400" b="1" dirty="0" smtClean="0">
                  <a:solidFill>
                    <a:srgbClr val="151B93"/>
                  </a:solidFill>
                </a:rPr>
                <a:t>cache</a:t>
              </a:r>
              <a:r>
                <a:rPr lang="zh-CN" altLang="en-US" sz="2400" b="1" dirty="0" smtClean="0">
                  <a:solidFill>
                    <a:srgbClr val="151B93"/>
                  </a:solidFill>
                </a:rPr>
                <a:t>：</a:t>
              </a:r>
              <a:r>
                <a:rPr lang="zh-CN" altLang="zh-CN" sz="2400" b="1" dirty="0" smtClean="0">
                  <a:solidFill>
                    <a:srgbClr val="151B93"/>
                  </a:solidFill>
                </a:rPr>
                <a:t>AR</a:t>
              </a:r>
              <a:r>
                <a:rPr lang="zh-CN" altLang="en-US" sz="2400" b="1" dirty="0" smtClean="0">
                  <a:solidFill>
                    <a:srgbClr val="151B93"/>
                  </a:solidFill>
                </a:rPr>
                <a:t>，</a:t>
              </a:r>
              <a:r>
                <a:rPr lang="zh-CN" altLang="zh-CN" sz="2400" b="1" dirty="0" smtClean="0">
                  <a:solidFill>
                    <a:srgbClr val="151B93"/>
                  </a:solidFill>
                </a:rPr>
                <a:t>DBUS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57290" y="4071942"/>
            <a:ext cx="7382278" cy="1754326"/>
            <a:chOff x="1357290" y="4689610"/>
            <a:chExt cx="7382278" cy="1754326"/>
          </a:xfrm>
        </p:grpSpPr>
        <p:sp>
          <p:nvSpPr>
            <p:cNvPr id="7" name="矩形 6"/>
            <p:cNvSpPr/>
            <p:nvPr/>
          </p:nvSpPr>
          <p:spPr>
            <a:xfrm>
              <a:off x="1357290" y="4786322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控制器：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453056" y="4689610"/>
              <a:ext cx="628651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程序计数器、指令寄存器、数据缓冲器、地址寄存器、通用寄存器、状态寄存器、时序发生器、指令译码器、总线（数据通路）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14282" y="714356"/>
            <a:ext cx="2876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2.CPU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的基本组成</a:t>
            </a:r>
          </a:p>
        </p:txBody>
      </p:sp>
      <p:sp>
        <p:nvSpPr>
          <p:cNvPr id="13" name="矩形 12"/>
          <p:cNvSpPr/>
          <p:nvPr/>
        </p:nvSpPr>
        <p:spPr>
          <a:xfrm>
            <a:off x="4643438" y="71414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5.1 CPU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功能和组成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71480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7.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微指令举例</a:t>
            </a:r>
          </a:p>
        </p:txBody>
      </p:sp>
      <p:sp>
        <p:nvSpPr>
          <p:cNvPr id="3" name="矩形 2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928670"/>
            <a:ext cx="3286148" cy="57150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571472" y="1857364"/>
            <a:ext cx="4786346" cy="16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假设数据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已经放在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3</a:t>
            </a:r>
            <a:r>
              <a:rPr lang="zh-CN" altLang="en-US" sz="2400" b="1" dirty="0" smtClean="0"/>
              <a:t>三个寄存器中。执行</a:t>
            </a:r>
            <a:r>
              <a:rPr lang="en-US" altLang="zh-CN" sz="2400" b="1" dirty="0" smtClean="0"/>
              <a:t>a+b+6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y</a:t>
            </a:r>
            <a:r>
              <a:rPr lang="en-US" altLang="zh-CN" sz="2400" b="1" dirty="0" smtClean="0"/>
              <a:t>=1</a:t>
            </a:r>
            <a:r>
              <a:rPr lang="zh-CN" altLang="en-US" sz="2400" b="1" dirty="0" smtClean="0"/>
              <a:t>时不减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，否则减</a:t>
            </a:r>
            <a:r>
              <a:rPr lang="en-US" altLang="zh-CN" sz="2400" b="1" dirty="0" smtClean="0"/>
              <a:t>6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253219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由框图表示可以看出共有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条微指令组成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71480"/>
            <a:ext cx="3171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7.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微指令举例（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62" y="3286124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本微指令有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个微操作：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PC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至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ABUS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）；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PC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内容送总线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RD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）；读出指令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LDIR’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；将指令送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IR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17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PC+1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；下一条指令地址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18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位测试，用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OP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形成下一条指令地址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1010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57224" y="2815898"/>
            <a:ext cx="7000924" cy="541664"/>
            <a:chOff x="893494" y="2981124"/>
            <a:chExt cx="7000924" cy="541664"/>
          </a:xfrm>
        </p:grpSpPr>
        <p:sp>
          <p:nvSpPr>
            <p:cNvPr id="4" name="TextBox 3"/>
            <p:cNvSpPr txBox="1"/>
            <p:nvPr/>
          </p:nvSpPr>
          <p:spPr>
            <a:xfrm>
              <a:off x="893494" y="2983751"/>
              <a:ext cx="7000924" cy="525479"/>
            </a:xfrm>
            <a:prstGeom prst="rect">
              <a:avLst/>
            </a:prstGeom>
            <a:noFill/>
            <a:ln w="19050">
              <a:solidFill>
                <a:srgbClr val="151B9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0 0 0 0 0 0 0 0 0 0 0 0 1 1 1 1 0 1 0 0 0 0 0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16200000" flipH="1">
              <a:off x="6302264" y="3252788"/>
              <a:ext cx="540000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H="1">
              <a:off x="5730760" y="3251124"/>
              <a:ext cx="540000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57686" y="2815898"/>
            <a:ext cx="1643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51B93"/>
                </a:solidFill>
              </a:rPr>
              <a:t>1 0 1 1 1</a:t>
            </a:r>
            <a:endParaRPr lang="zh-CN" altLang="en-US" sz="2800" dirty="0">
              <a:solidFill>
                <a:srgbClr val="151B93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21523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571480"/>
            <a:ext cx="3171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7.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微指令举例（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57224" y="2744460"/>
            <a:ext cx="7000924" cy="541664"/>
            <a:chOff x="893494" y="2981124"/>
            <a:chExt cx="7000924" cy="541664"/>
          </a:xfrm>
        </p:grpSpPr>
        <p:sp>
          <p:nvSpPr>
            <p:cNvPr id="5" name="TextBox 4"/>
            <p:cNvSpPr txBox="1"/>
            <p:nvPr/>
          </p:nvSpPr>
          <p:spPr>
            <a:xfrm>
              <a:off x="893494" y="2983751"/>
              <a:ext cx="7000924" cy="525479"/>
            </a:xfrm>
            <a:prstGeom prst="rect">
              <a:avLst/>
            </a:prstGeom>
            <a:noFill/>
            <a:ln w="19050">
              <a:solidFill>
                <a:srgbClr val="151B9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0 1 0 1 0 0 1 0 0 1 0 0 0 0 0 0 0 0 0 1 0 0 1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16200000" flipH="1">
              <a:off x="6302264" y="3252788"/>
              <a:ext cx="540000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16200000" flipH="1">
              <a:off x="5730760" y="3251124"/>
              <a:ext cx="540000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28662" y="3286124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本微指令有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个微操作：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LDR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2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送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R2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送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位触发“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+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”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微指令完成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+R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送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操作</a:t>
            </a:r>
            <a:endParaRPr lang="zh-CN" altLang="en-US" sz="24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21523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571480"/>
            <a:ext cx="3171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7.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微指令举例（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57224" y="2744460"/>
            <a:ext cx="7000924" cy="541664"/>
            <a:chOff x="893494" y="2981124"/>
            <a:chExt cx="7000924" cy="541664"/>
          </a:xfrm>
        </p:grpSpPr>
        <p:sp>
          <p:nvSpPr>
            <p:cNvPr id="5" name="TextBox 4"/>
            <p:cNvSpPr txBox="1"/>
            <p:nvPr/>
          </p:nvSpPr>
          <p:spPr>
            <a:xfrm>
              <a:off x="893494" y="2983751"/>
              <a:ext cx="7000924" cy="525479"/>
            </a:xfrm>
            <a:prstGeom prst="rect">
              <a:avLst/>
            </a:prstGeom>
            <a:noFill/>
            <a:ln w="19050">
              <a:solidFill>
                <a:srgbClr val="151B9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0 1 0 0 0 1 0 0 1 1 0 0 0 0 0 0 0 0 1 0 0 0 0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16200000" flipH="1">
              <a:off x="6302264" y="3252788"/>
              <a:ext cx="540000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16200000" flipH="1">
              <a:off x="5730760" y="3251124"/>
              <a:ext cx="540000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928662" y="3286124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本微指令有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个微操作：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LDR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2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X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送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2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Y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送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R3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位触发“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+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”；</a:t>
            </a:r>
            <a:r>
              <a:rPr lang="zh-CN" altLang="en-US" sz="2400" b="1" dirty="0" smtClean="0"/>
              <a:t>微指令完成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+R</a:t>
            </a:r>
            <a:r>
              <a:rPr lang="en-US" altLang="zh-CN" sz="2400" b="1" baseline="-25000" dirty="0" smtClean="0"/>
              <a:t>3</a:t>
            </a:r>
            <a:r>
              <a:rPr lang="zh-CN" altLang="en-US" sz="2400" b="1" dirty="0" smtClean="0"/>
              <a:t>送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操作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51B93"/>
                </a:solidFill>
              </a:rPr>
              <a:t>C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y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=1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下地址为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0000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，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 C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y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=0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下地址为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0001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21523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571480"/>
            <a:ext cx="3171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7.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微指令举例（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4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57224" y="2744460"/>
            <a:ext cx="7000924" cy="541664"/>
            <a:chOff x="893494" y="2981124"/>
            <a:chExt cx="7000924" cy="541664"/>
          </a:xfrm>
        </p:grpSpPr>
        <p:sp>
          <p:nvSpPr>
            <p:cNvPr id="5" name="TextBox 4"/>
            <p:cNvSpPr txBox="1"/>
            <p:nvPr/>
          </p:nvSpPr>
          <p:spPr>
            <a:xfrm>
              <a:off x="893494" y="2983751"/>
              <a:ext cx="7000924" cy="525479"/>
            </a:xfrm>
            <a:prstGeom prst="rect">
              <a:avLst/>
            </a:prstGeom>
            <a:noFill/>
            <a:ln w="19050">
              <a:solidFill>
                <a:srgbClr val="151B9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0 1 0 0 0 1 0 0 1 0 0 1 0 0 0 0 0 0 1 0 0 0 0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16200000" flipH="1">
              <a:off x="6302264" y="3252788"/>
              <a:ext cx="540000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16200000" flipH="1">
              <a:off x="5730760" y="3251124"/>
              <a:ext cx="540000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928662" y="3286124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本微指令有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个微操作：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LDR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2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X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送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2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Y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送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R3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位触发“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-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”；</a:t>
            </a:r>
            <a:r>
              <a:rPr lang="zh-CN" altLang="en-US" sz="2400" b="1" dirty="0" smtClean="0"/>
              <a:t>微指令完成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-R</a:t>
            </a:r>
            <a:r>
              <a:rPr lang="en-US" altLang="zh-CN" sz="2400" b="1" baseline="-25000" dirty="0" smtClean="0"/>
              <a:t>3</a:t>
            </a:r>
            <a:r>
              <a:rPr lang="zh-CN" altLang="en-US" sz="2400" b="1" dirty="0" smtClean="0"/>
              <a:t>送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操作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微指令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C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y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=1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下地址为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0000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，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 C</a:t>
            </a:r>
            <a:r>
              <a:rPr lang="en-US" altLang="zh-CN" sz="2400" b="1" baseline="-25000" dirty="0" smtClean="0">
                <a:solidFill>
                  <a:srgbClr val="151B93"/>
                </a:solidFill>
              </a:rPr>
              <a:t>y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=0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下地址为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0001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21523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026" y="81308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5.6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微程序控制器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2071678"/>
            <a:ext cx="8501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151B93"/>
                </a:solidFill>
              </a:rPr>
              <a:t>微程序控制器的核心是设计什么？</a:t>
            </a:r>
            <a:endParaRPr lang="zh-CN" altLang="en-US" sz="4400" b="1" dirty="0">
              <a:solidFill>
                <a:srgbClr val="151B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571876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151B93"/>
                </a:solidFill>
              </a:rPr>
              <a:t>设计包含</a:t>
            </a:r>
            <a:r>
              <a:rPr lang="zh-CN" altLang="en-US" sz="4400" b="1" dirty="0" smtClean="0">
                <a:solidFill>
                  <a:srgbClr val="C00000"/>
                </a:solidFill>
              </a:rPr>
              <a:t>几</a:t>
            </a:r>
            <a:r>
              <a:rPr lang="zh-CN" altLang="en-US" sz="4400" b="1" dirty="0" smtClean="0">
                <a:solidFill>
                  <a:srgbClr val="151B93"/>
                </a:solidFill>
              </a:rPr>
              <a:t>部分？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238" y="562688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并行处理技术</a:t>
            </a:r>
          </a:p>
        </p:txBody>
      </p:sp>
      <p:sp>
        <p:nvSpPr>
          <p:cNvPr id="4" name="矩形 3"/>
          <p:cNvSpPr/>
          <p:nvPr/>
        </p:nvSpPr>
        <p:spPr>
          <a:xfrm>
            <a:off x="357158" y="1142984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）并行性（</a:t>
            </a:r>
            <a:r>
              <a:rPr lang="en-US" altLang="zh-CN" sz="2400" b="1" dirty="0" err="1" smtClean="0"/>
              <a:t>Parrelism</a:t>
            </a:r>
            <a:r>
              <a:rPr lang="zh-CN" altLang="en-US" sz="2400" b="1" dirty="0" smtClean="0"/>
              <a:t>）概念</a:t>
            </a:r>
            <a:endParaRPr lang="en-US" altLang="zh-CN" sz="2400" b="1" dirty="0" smtClean="0"/>
          </a:p>
          <a:p>
            <a:pPr marL="0" lvl="2">
              <a:lnSpc>
                <a:spcPct val="150000"/>
              </a:lnSpc>
            </a:pPr>
            <a:r>
              <a:rPr lang="zh-CN" altLang="en-US" sz="2400" b="1" dirty="0" smtClean="0"/>
              <a:t>         问题中具有可以同时进行运算或操作的特性；</a:t>
            </a:r>
            <a:endParaRPr lang="en-US" altLang="zh-CN" sz="2400" b="1" dirty="0" smtClean="0"/>
          </a:p>
          <a:p>
            <a:pPr marL="0" lvl="2">
              <a:lnSpc>
                <a:spcPct val="150000"/>
              </a:lnSpc>
            </a:pPr>
            <a:r>
              <a:rPr lang="zh-CN" altLang="en-US" sz="2400" b="1" dirty="0" smtClean="0"/>
              <a:t>         广义上只要在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同一时刻</a:t>
            </a:r>
            <a:r>
              <a:rPr lang="zh-CN" altLang="en-US" sz="2400" b="1" dirty="0" smtClean="0"/>
              <a:t>（同时性）或在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同一时间间隔</a:t>
            </a:r>
            <a:r>
              <a:rPr lang="zh-CN" altLang="en-US" sz="2400" b="1" dirty="0" smtClean="0"/>
              <a:t>内（并发性）完成两种或两种以上性质相同或不同的工作，他们在时间上相互重叠，都体现了并行性。</a:t>
            </a:r>
          </a:p>
        </p:txBody>
      </p:sp>
      <p:sp>
        <p:nvSpPr>
          <p:cNvPr id="5" name="矩形 4"/>
          <p:cNvSpPr/>
          <p:nvPr/>
        </p:nvSpPr>
        <p:spPr>
          <a:xfrm>
            <a:off x="428596" y="4071942"/>
            <a:ext cx="34499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）并行的三种形式：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时间并行；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空间并行；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时间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空间并行；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642918"/>
            <a:ext cx="2882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CPU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的结构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1103170"/>
            <a:ext cx="728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流水计算机的系统组成：</a:t>
            </a:r>
            <a:endParaRPr lang="en-US" altLang="zh-CN" sz="2400" b="1" dirty="0" smtClean="0"/>
          </a:p>
          <a:p>
            <a:pPr marL="0"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存储器体系：</a:t>
            </a:r>
            <a:r>
              <a:rPr lang="zh-CN" altLang="en-US" sz="2400" b="1" dirty="0" smtClean="0"/>
              <a:t>主存采用多体交叉存储器、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marL="0"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流水方式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b="1" dirty="0" smtClean="0"/>
              <a:t>指令部件、指令队列、执行部件。</a:t>
            </a:r>
          </a:p>
        </p:txBody>
      </p:sp>
      <p:pic>
        <p:nvPicPr>
          <p:cNvPr id="6" name="Picture 5" descr="D:\jinerwork\组成\白中英版改编\Chap05\Images\5.37.gi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500034" y="2928934"/>
            <a:ext cx="3275012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071934" y="301307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指令流水线：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指令队列：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FIFO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执行部件：</a:t>
            </a:r>
            <a:r>
              <a:rPr lang="zh-CN" altLang="en-US" sz="2400" b="1" dirty="0" smtClean="0"/>
              <a:t>可以有多个采用流水线方式构成的算术逻辑部件构成，可以将定点运算部件和浮点运算部件分开。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324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流水线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CPU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时空图</a:t>
            </a:r>
          </a:p>
        </p:txBody>
      </p:sp>
      <p:sp>
        <p:nvSpPr>
          <p:cNvPr id="4" name="矩形 3"/>
          <p:cNvSpPr/>
          <p:nvPr/>
        </p:nvSpPr>
        <p:spPr>
          <a:xfrm>
            <a:off x="1000100" y="1071546"/>
            <a:ext cx="5929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假设一条指令执行有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个阶段：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FI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 Fetch Instruction</a:t>
            </a:r>
            <a:r>
              <a:rPr lang="zh-CN" altLang="en-US" sz="2400" b="1" dirty="0" smtClean="0"/>
              <a:t>取指）   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ID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Instruction Decode</a:t>
            </a:r>
            <a:r>
              <a:rPr lang="zh-CN" altLang="en-US" sz="2400" b="1" dirty="0" smtClean="0"/>
              <a:t>指令译码）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EX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Execution</a:t>
            </a:r>
            <a:r>
              <a:rPr lang="zh-CN" altLang="en-US" sz="2400" b="1" dirty="0" smtClean="0"/>
              <a:t>执行）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WB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Write Bus</a:t>
            </a:r>
            <a:r>
              <a:rPr lang="zh-CN" altLang="en-US" sz="2400" b="1" dirty="0" smtClean="0"/>
              <a:t>写回） </a:t>
            </a:r>
            <a:endParaRPr lang="zh-CN" altLang="en-US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28596" y="4981950"/>
            <a:ext cx="3143272" cy="1247483"/>
            <a:chOff x="570402" y="4429132"/>
            <a:chExt cx="3143272" cy="1247483"/>
          </a:xfrm>
        </p:grpSpPr>
        <p:sp>
          <p:nvSpPr>
            <p:cNvPr id="5" name="矩形 4"/>
            <p:cNvSpPr/>
            <p:nvPr/>
          </p:nvSpPr>
          <p:spPr>
            <a:xfrm>
              <a:off x="570402" y="4429132"/>
              <a:ext cx="785818" cy="500066"/>
            </a:xfrm>
            <a:prstGeom prst="rect">
              <a:avLst/>
            </a:prstGeom>
            <a:noFill/>
            <a:ln w="19050">
              <a:solidFill>
                <a:srgbClr val="151B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</a:rPr>
                <a:t>FI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56220" y="4429132"/>
              <a:ext cx="785818" cy="500066"/>
            </a:xfrm>
            <a:prstGeom prst="rect">
              <a:avLst/>
            </a:prstGeom>
            <a:noFill/>
            <a:ln w="19050">
              <a:solidFill>
                <a:srgbClr val="151B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</a:rPr>
                <a:t>ID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42038" y="4429132"/>
              <a:ext cx="785818" cy="500066"/>
            </a:xfrm>
            <a:prstGeom prst="rect">
              <a:avLst/>
            </a:prstGeom>
            <a:noFill/>
            <a:ln w="19050">
              <a:solidFill>
                <a:srgbClr val="151B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</a:rPr>
                <a:t>EX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27856" y="4429132"/>
              <a:ext cx="785818" cy="500066"/>
            </a:xfrm>
            <a:prstGeom prst="rect">
              <a:avLst/>
            </a:prstGeom>
            <a:noFill/>
            <a:ln w="19050">
              <a:solidFill>
                <a:srgbClr val="151B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</a:rPr>
                <a:t>WB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4" y="5214950"/>
              <a:ext cx="2786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151B93"/>
                  </a:solidFill>
                </a:rPr>
                <a:t>指令顺序执行流程</a:t>
              </a:r>
              <a:endParaRPr lang="zh-CN" altLang="en-US" sz="2400" b="1" dirty="0">
                <a:solidFill>
                  <a:srgbClr val="151B93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14678" y="3896029"/>
            <a:ext cx="5499624" cy="2747681"/>
            <a:chOff x="3357554" y="3857628"/>
            <a:chExt cx="5499624" cy="2747681"/>
          </a:xfrm>
        </p:grpSpPr>
        <p:sp>
          <p:nvSpPr>
            <p:cNvPr id="17" name="TextBox 16"/>
            <p:cNvSpPr txBox="1"/>
            <p:nvPr/>
          </p:nvSpPr>
          <p:spPr>
            <a:xfrm>
              <a:off x="4429124" y="6143644"/>
              <a:ext cx="342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151B93"/>
                  </a:solidFill>
                </a:rPr>
                <a:t>指令流水执行流程</a:t>
              </a:r>
              <a:endParaRPr lang="zh-CN" altLang="en-US" sz="2400" b="1" dirty="0">
                <a:solidFill>
                  <a:srgbClr val="151B93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357554" y="3857628"/>
              <a:ext cx="5499624" cy="2000264"/>
              <a:chOff x="3643306" y="3786190"/>
              <a:chExt cx="5499624" cy="200026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3786190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FI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29124" y="3786190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ID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214942" y="3786190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EX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00760" y="3786190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WB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30226" y="4286256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FI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16044" y="4286256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ID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001862" y="4286256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EX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787680" y="4286256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WB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212738" y="4786322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FI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998556" y="4786322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ID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784374" y="4786322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EX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570192" y="4786322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WB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999658" y="5286388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FI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785476" y="5286388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ID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71294" y="5286388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EX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357112" y="5286388"/>
                <a:ext cx="785818" cy="500066"/>
              </a:xfrm>
              <a:prstGeom prst="rect">
                <a:avLst/>
              </a:prstGeom>
              <a:noFill/>
              <a:ln w="19050">
                <a:solidFill>
                  <a:srgbClr val="151B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WB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324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流水线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CPU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时空图</a:t>
            </a:r>
          </a:p>
        </p:txBody>
      </p:sp>
      <p:pic>
        <p:nvPicPr>
          <p:cNvPr id="4" name="Picture 5" descr="D:\jinerwork\组成\白中英版改编\Chap05\Images\5.38(b)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00034" y="1714488"/>
            <a:ext cx="421484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:\jinerwork\组成\白中英版改编\Chap05\Images\5.38(c)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4714876" y="1714488"/>
            <a:ext cx="414340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642918"/>
            <a:ext cx="2876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</a:t>
            </a:r>
            <a:r>
              <a:rPr lang="zh-CN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CPU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主要寄存器</a:t>
            </a:r>
          </a:p>
        </p:txBody>
      </p:sp>
      <p:sp>
        <p:nvSpPr>
          <p:cNvPr id="5" name="矩形 4"/>
          <p:cNvSpPr/>
          <p:nvPr/>
        </p:nvSpPr>
        <p:spPr>
          <a:xfrm>
            <a:off x="486674" y="1000108"/>
            <a:ext cx="70230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）数据缓冲寄存器</a:t>
            </a:r>
            <a:r>
              <a:rPr lang="en-US" altLang="zh-CN" sz="2400" b="1" dirty="0" smtClean="0"/>
              <a:t>(DR)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数据和中间结果暂存；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与内存和外设传递缓冲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3888" y="2071678"/>
            <a:ext cx="43412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en-US" sz="2400" b="1" dirty="0" err="1" smtClean="0"/>
              <a:t>指令寄存器</a:t>
            </a:r>
            <a:r>
              <a:rPr lang="en-US" altLang="zh-CN" sz="2400" b="1" dirty="0" smtClean="0"/>
              <a:t>(IR)</a:t>
            </a:r>
            <a:endParaRPr lang="zh-CN" altLang="en-US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OP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部分译码、地址码寻址数据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623" y="3214686"/>
            <a:ext cx="32784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）程序计数</a:t>
            </a:r>
            <a:r>
              <a:rPr lang="en-US" altLang="en-US" sz="2400" b="1" dirty="0" smtClean="0"/>
              <a:t>器</a:t>
            </a:r>
            <a:r>
              <a:rPr lang="en-US" altLang="zh-CN" sz="2400" b="1" dirty="0" smtClean="0"/>
              <a:t>(PC)</a:t>
            </a:r>
            <a:endParaRPr lang="zh-CN" altLang="en-US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存放下一条指令的地址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738" y="4357694"/>
            <a:ext cx="35878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）地址寄存器</a:t>
            </a:r>
            <a:r>
              <a:rPr lang="en-US" altLang="zh-CN" sz="2400" b="1" dirty="0" smtClean="0"/>
              <a:t>(DR)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段地址和有效地址寄存器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10" y="5500702"/>
            <a:ext cx="6991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）状态字寄存器</a:t>
            </a:r>
            <a:r>
              <a:rPr lang="en-US" altLang="zh-CN" sz="2400" b="1" dirty="0" smtClean="0"/>
              <a:t>(PSW)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存放程序运行结果的状态、状态位影响下一步运行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3438" y="71414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5.1 CPU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功能和组成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64291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4.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流水线的多发技术 </a:t>
            </a:r>
          </a:p>
        </p:txBody>
      </p:sp>
      <p:sp>
        <p:nvSpPr>
          <p:cNvPr id="3" name="矩形 2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0100" y="1681154"/>
            <a:ext cx="6429420" cy="11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）超标量技术：配置多个功能部件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Times New Roman" pitchFamily="18" charset="0"/>
              </a:rPr>
              <a:t>          每个时钟周期内可 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并发多条独立指令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85720" y="3214686"/>
            <a:ext cx="8640763" cy="2925763"/>
            <a:chOff x="476" y="2341"/>
            <a:chExt cx="5443" cy="1843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132" y="2496"/>
              <a:ext cx="4787" cy="1688"/>
              <a:chOff x="1132" y="2496"/>
              <a:chExt cx="4787" cy="1688"/>
            </a:xfrm>
          </p:grpSpPr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1132" y="2496"/>
                <a:ext cx="4340" cy="1688"/>
                <a:chOff x="1132" y="2496"/>
                <a:chExt cx="4340" cy="1688"/>
              </a:xfrm>
            </p:grpSpPr>
            <p:sp>
              <p:nvSpPr>
                <p:cNvPr id="10" name="Rectangle 12"/>
                <p:cNvSpPr>
                  <a:spLocks noChangeArrowheads="1"/>
                </p:cNvSpPr>
                <p:nvPr/>
              </p:nvSpPr>
              <p:spPr bwMode="auto">
                <a:xfrm>
                  <a:off x="1189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1471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14"/>
                <p:cNvSpPr>
                  <a:spLocks noChangeArrowheads="1"/>
                </p:cNvSpPr>
                <p:nvPr/>
              </p:nvSpPr>
              <p:spPr bwMode="auto">
                <a:xfrm>
                  <a:off x="1753" y="257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Rectangle 15"/>
                <p:cNvSpPr>
                  <a:spLocks noChangeArrowheads="1"/>
                </p:cNvSpPr>
                <p:nvPr/>
              </p:nvSpPr>
              <p:spPr bwMode="auto">
                <a:xfrm>
                  <a:off x="2035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1189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1471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1753" y="2701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2035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Rectangle 20"/>
                <p:cNvSpPr>
                  <a:spLocks noChangeArrowheads="1"/>
                </p:cNvSpPr>
                <p:nvPr/>
              </p:nvSpPr>
              <p:spPr bwMode="auto">
                <a:xfrm>
                  <a:off x="1189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1471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Rectangle 22"/>
                <p:cNvSpPr>
                  <a:spLocks noChangeArrowheads="1"/>
                </p:cNvSpPr>
                <p:nvPr/>
              </p:nvSpPr>
              <p:spPr bwMode="auto">
                <a:xfrm>
                  <a:off x="1753" y="2824"/>
                  <a:ext cx="282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23"/>
                <p:cNvSpPr>
                  <a:spLocks noChangeArrowheads="1"/>
                </p:cNvSpPr>
                <p:nvPr/>
              </p:nvSpPr>
              <p:spPr bwMode="auto">
                <a:xfrm>
                  <a:off x="2035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Rectangle 24"/>
                <p:cNvSpPr>
                  <a:spLocks noChangeArrowheads="1"/>
                </p:cNvSpPr>
                <p:nvPr/>
              </p:nvSpPr>
              <p:spPr bwMode="auto">
                <a:xfrm>
                  <a:off x="1471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25"/>
                <p:cNvSpPr>
                  <a:spLocks noChangeArrowheads="1"/>
                </p:cNvSpPr>
                <p:nvPr/>
              </p:nvSpPr>
              <p:spPr bwMode="auto">
                <a:xfrm>
                  <a:off x="1753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2035" y="294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27"/>
                <p:cNvSpPr>
                  <a:spLocks noChangeArrowheads="1"/>
                </p:cNvSpPr>
                <p:nvPr/>
              </p:nvSpPr>
              <p:spPr bwMode="auto">
                <a:xfrm>
                  <a:off x="2317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28"/>
                <p:cNvSpPr>
                  <a:spLocks noChangeArrowheads="1"/>
                </p:cNvSpPr>
                <p:nvPr/>
              </p:nvSpPr>
              <p:spPr bwMode="auto">
                <a:xfrm>
                  <a:off x="1471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29"/>
                <p:cNvSpPr>
                  <a:spLocks noChangeArrowheads="1"/>
                </p:cNvSpPr>
                <p:nvPr/>
              </p:nvSpPr>
              <p:spPr bwMode="auto">
                <a:xfrm>
                  <a:off x="1753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30"/>
                <p:cNvSpPr>
                  <a:spLocks noChangeArrowheads="1"/>
                </p:cNvSpPr>
                <p:nvPr/>
              </p:nvSpPr>
              <p:spPr bwMode="auto">
                <a:xfrm>
                  <a:off x="2035" y="3071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31"/>
                <p:cNvSpPr>
                  <a:spLocks noChangeArrowheads="1"/>
                </p:cNvSpPr>
                <p:nvPr/>
              </p:nvSpPr>
              <p:spPr bwMode="auto">
                <a:xfrm>
                  <a:off x="2317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Rectangle 32"/>
                <p:cNvSpPr>
                  <a:spLocks noChangeArrowheads="1"/>
                </p:cNvSpPr>
                <p:nvPr/>
              </p:nvSpPr>
              <p:spPr bwMode="auto">
                <a:xfrm>
                  <a:off x="1471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33"/>
                <p:cNvSpPr>
                  <a:spLocks noChangeArrowheads="1"/>
                </p:cNvSpPr>
                <p:nvPr/>
              </p:nvSpPr>
              <p:spPr bwMode="auto">
                <a:xfrm>
                  <a:off x="1753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Rectangle 34"/>
                <p:cNvSpPr>
                  <a:spLocks noChangeArrowheads="1"/>
                </p:cNvSpPr>
                <p:nvPr/>
              </p:nvSpPr>
              <p:spPr bwMode="auto">
                <a:xfrm>
                  <a:off x="2035" y="3194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35"/>
                <p:cNvSpPr>
                  <a:spLocks noChangeArrowheads="1"/>
                </p:cNvSpPr>
                <p:nvPr/>
              </p:nvSpPr>
              <p:spPr bwMode="auto">
                <a:xfrm>
                  <a:off x="2317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Rectangle 36"/>
                <p:cNvSpPr>
                  <a:spLocks noChangeArrowheads="1"/>
                </p:cNvSpPr>
                <p:nvPr/>
              </p:nvSpPr>
              <p:spPr bwMode="auto">
                <a:xfrm>
                  <a:off x="1753" y="3317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37"/>
                <p:cNvSpPr>
                  <a:spLocks noChangeArrowheads="1"/>
                </p:cNvSpPr>
                <p:nvPr/>
              </p:nvSpPr>
              <p:spPr bwMode="auto">
                <a:xfrm>
                  <a:off x="2035" y="3317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Rectangle 38"/>
                <p:cNvSpPr>
                  <a:spLocks noChangeArrowheads="1"/>
                </p:cNvSpPr>
                <p:nvPr/>
              </p:nvSpPr>
              <p:spPr bwMode="auto">
                <a:xfrm>
                  <a:off x="2317" y="3317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39"/>
                <p:cNvSpPr>
                  <a:spLocks noChangeArrowheads="1"/>
                </p:cNvSpPr>
                <p:nvPr/>
              </p:nvSpPr>
              <p:spPr bwMode="auto">
                <a:xfrm>
                  <a:off x="2599" y="3317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Rectangle 40"/>
                <p:cNvSpPr>
                  <a:spLocks noChangeArrowheads="1"/>
                </p:cNvSpPr>
                <p:nvPr/>
              </p:nvSpPr>
              <p:spPr bwMode="auto">
                <a:xfrm>
                  <a:off x="1753" y="3440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Rectangle 41"/>
                <p:cNvSpPr>
                  <a:spLocks noChangeArrowheads="1"/>
                </p:cNvSpPr>
                <p:nvPr/>
              </p:nvSpPr>
              <p:spPr bwMode="auto">
                <a:xfrm>
                  <a:off x="2035" y="3440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42"/>
                <p:cNvSpPr>
                  <a:spLocks noChangeArrowheads="1"/>
                </p:cNvSpPr>
                <p:nvPr/>
              </p:nvSpPr>
              <p:spPr bwMode="auto">
                <a:xfrm>
                  <a:off x="2317" y="3440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Rectangle 43"/>
                <p:cNvSpPr>
                  <a:spLocks noChangeArrowheads="1"/>
                </p:cNvSpPr>
                <p:nvPr/>
              </p:nvSpPr>
              <p:spPr bwMode="auto">
                <a:xfrm>
                  <a:off x="2599" y="3440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Rectangle 44"/>
                <p:cNvSpPr>
                  <a:spLocks noChangeArrowheads="1"/>
                </p:cNvSpPr>
                <p:nvPr/>
              </p:nvSpPr>
              <p:spPr bwMode="auto">
                <a:xfrm>
                  <a:off x="1753" y="3563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45"/>
                <p:cNvSpPr>
                  <a:spLocks noChangeArrowheads="1"/>
                </p:cNvSpPr>
                <p:nvPr/>
              </p:nvSpPr>
              <p:spPr bwMode="auto">
                <a:xfrm>
                  <a:off x="2035" y="3563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46"/>
                <p:cNvSpPr>
                  <a:spLocks noChangeArrowheads="1"/>
                </p:cNvSpPr>
                <p:nvPr/>
              </p:nvSpPr>
              <p:spPr bwMode="auto">
                <a:xfrm>
                  <a:off x="2317" y="3564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Rectangle 47"/>
                <p:cNvSpPr>
                  <a:spLocks noChangeArrowheads="1"/>
                </p:cNvSpPr>
                <p:nvPr/>
              </p:nvSpPr>
              <p:spPr bwMode="auto">
                <a:xfrm>
                  <a:off x="2599" y="3563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7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Rectangle 49"/>
                <p:cNvSpPr>
                  <a:spLocks noChangeArrowheads="1"/>
                </p:cNvSpPr>
                <p:nvPr/>
              </p:nvSpPr>
              <p:spPr bwMode="auto">
                <a:xfrm>
                  <a:off x="3679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Rectangle 50"/>
                <p:cNvSpPr>
                  <a:spLocks noChangeArrowheads="1"/>
                </p:cNvSpPr>
                <p:nvPr/>
              </p:nvSpPr>
              <p:spPr bwMode="auto">
                <a:xfrm>
                  <a:off x="3961" y="257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Rectangle 51"/>
                <p:cNvSpPr>
                  <a:spLocks noChangeArrowheads="1"/>
                </p:cNvSpPr>
                <p:nvPr/>
              </p:nvSpPr>
              <p:spPr bwMode="auto">
                <a:xfrm>
                  <a:off x="4243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388" y="2749"/>
                  <a:ext cx="1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itchFamily="18" charset="0"/>
                    </a:rPr>
                    <a:t>IF   ID  </a:t>
                  </a:r>
                  <a:r>
                    <a:rPr kumimoji="1" lang="en-US" altLang="zh-CN" b="1">
                      <a:latin typeface="Times New Roman" pitchFamily="18" charset="0"/>
                    </a:rPr>
                    <a:t>EX  </a:t>
                  </a:r>
                  <a:r>
                    <a:rPr kumimoji="1" lang="en-US" altLang="zh-CN" sz="10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WR</a:t>
                  </a:r>
                </a:p>
              </p:txBody>
            </p:sp>
            <p:sp>
              <p:nvSpPr>
                <p:cNvPr id="51" name="Line 53"/>
                <p:cNvSpPr>
                  <a:spLocks noChangeShapeType="1"/>
                </p:cNvSpPr>
                <p:nvPr/>
              </p:nvSpPr>
              <p:spPr bwMode="auto">
                <a:xfrm>
                  <a:off x="1189" y="2496"/>
                  <a:ext cx="0" cy="13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54"/>
                <p:cNvSpPr>
                  <a:spLocks noChangeShapeType="1"/>
                </p:cNvSpPr>
                <p:nvPr/>
              </p:nvSpPr>
              <p:spPr bwMode="auto">
                <a:xfrm>
                  <a:off x="1189" y="3892"/>
                  <a:ext cx="394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55"/>
                <p:cNvSpPr>
                  <a:spLocks noChangeShapeType="1"/>
                </p:cNvSpPr>
                <p:nvPr/>
              </p:nvSpPr>
              <p:spPr bwMode="auto">
                <a:xfrm>
                  <a:off x="1471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56"/>
                <p:cNvSpPr>
                  <a:spLocks noChangeShapeType="1"/>
                </p:cNvSpPr>
                <p:nvPr/>
              </p:nvSpPr>
              <p:spPr bwMode="auto">
                <a:xfrm>
                  <a:off x="1753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7"/>
                <p:cNvSpPr>
                  <a:spLocks noChangeShapeType="1"/>
                </p:cNvSpPr>
                <p:nvPr/>
              </p:nvSpPr>
              <p:spPr bwMode="auto">
                <a:xfrm>
                  <a:off x="2035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8"/>
                <p:cNvSpPr>
                  <a:spLocks noChangeShapeType="1"/>
                </p:cNvSpPr>
                <p:nvPr/>
              </p:nvSpPr>
              <p:spPr bwMode="auto">
                <a:xfrm>
                  <a:off x="2317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9"/>
                <p:cNvSpPr>
                  <a:spLocks noChangeShapeType="1"/>
                </p:cNvSpPr>
                <p:nvPr/>
              </p:nvSpPr>
              <p:spPr bwMode="auto">
                <a:xfrm>
                  <a:off x="2599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60"/>
                <p:cNvSpPr>
                  <a:spLocks noChangeShapeType="1"/>
                </p:cNvSpPr>
                <p:nvPr/>
              </p:nvSpPr>
              <p:spPr bwMode="auto">
                <a:xfrm>
                  <a:off x="2880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61"/>
                <p:cNvSpPr>
                  <a:spLocks noChangeShapeType="1"/>
                </p:cNvSpPr>
                <p:nvPr/>
              </p:nvSpPr>
              <p:spPr bwMode="auto">
                <a:xfrm>
                  <a:off x="3162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62"/>
                <p:cNvSpPr>
                  <a:spLocks noChangeShapeType="1"/>
                </p:cNvSpPr>
                <p:nvPr/>
              </p:nvSpPr>
              <p:spPr bwMode="auto">
                <a:xfrm>
                  <a:off x="3444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63"/>
                <p:cNvSpPr>
                  <a:spLocks noChangeShapeType="1"/>
                </p:cNvSpPr>
                <p:nvPr/>
              </p:nvSpPr>
              <p:spPr bwMode="auto">
                <a:xfrm>
                  <a:off x="3726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64"/>
                <p:cNvSpPr>
                  <a:spLocks noChangeShapeType="1"/>
                </p:cNvSpPr>
                <p:nvPr/>
              </p:nvSpPr>
              <p:spPr bwMode="auto">
                <a:xfrm>
                  <a:off x="4008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65"/>
                <p:cNvSpPr>
                  <a:spLocks noChangeShapeType="1"/>
                </p:cNvSpPr>
                <p:nvPr/>
              </p:nvSpPr>
              <p:spPr bwMode="auto">
                <a:xfrm>
                  <a:off x="4290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66"/>
                <p:cNvSpPr>
                  <a:spLocks noChangeShapeType="1"/>
                </p:cNvSpPr>
                <p:nvPr/>
              </p:nvSpPr>
              <p:spPr bwMode="auto">
                <a:xfrm>
                  <a:off x="4572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67"/>
                <p:cNvSpPr>
                  <a:spLocks noChangeShapeType="1"/>
                </p:cNvSpPr>
                <p:nvPr/>
              </p:nvSpPr>
              <p:spPr bwMode="auto">
                <a:xfrm>
                  <a:off x="4854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132" y="3953"/>
                  <a:ext cx="43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b="1">
                      <a:latin typeface="Times New Roman" pitchFamily="18" charset="0"/>
                    </a:rPr>
                    <a:t>0     1      2      3 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4      5 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6      7      8 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9     10   11    12     13</a:t>
                  </a:r>
                </a:p>
              </p:txBody>
            </p:sp>
          </p:grpSp>
          <p:sp>
            <p:nvSpPr>
              <p:cNvPr id="9" name="Text Box 69"/>
              <p:cNvSpPr txBox="1">
                <a:spLocks noChangeArrowheads="1"/>
              </p:cNvSpPr>
              <p:nvPr/>
            </p:nvSpPr>
            <p:spPr bwMode="auto">
              <a:xfrm>
                <a:off x="5148" y="3744"/>
                <a:ext cx="77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zh-CN" altLang="en-US" b="1">
                    <a:latin typeface="Times New Roman" pitchFamily="18" charset="0"/>
                  </a:rPr>
                  <a:t>时钟</a:t>
                </a:r>
              </a:p>
              <a:p>
                <a:r>
                  <a:rPr kumimoji="1" lang="zh-CN" altLang="en-US" b="1">
                    <a:latin typeface="Times New Roman" pitchFamily="18" charset="0"/>
                  </a:rPr>
                  <a:t>周期</a:t>
                </a:r>
              </a:p>
            </p:txBody>
          </p:sp>
        </p:grpSp>
        <p:sp>
          <p:nvSpPr>
            <p:cNvPr id="7" name="Text Box 70"/>
            <p:cNvSpPr txBox="1">
              <a:spLocks noChangeArrowheads="1"/>
            </p:cNvSpPr>
            <p:nvPr/>
          </p:nvSpPr>
          <p:spPr bwMode="auto">
            <a:xfrm>
              <a:off x="476" y="2341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</a:rPr>
                <a:t>指令序列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7290" y="1214422"/>
            <a:ext cx="65008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）超流水线技术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Times New Roman" pitchFamily="18" charset="0"/>
              </a:rPr>
              <a:t>   </a:t>
            </a:r>
            <a:r>
              <a:rPr kumimoji="1" lang="zh-CN" altLang="en-US" sz="2400" b="1" dirty="0" smtClean="0">
                <a:solidFill>
                  <a:srgbClr val="151B93"/>
                </a:solidFill>
                <a:latin typeface="Times New Roman" pitchFamily="18" charset="0"/>
              </a:rPr>
              <a:t>在 一个时钟周期 内再分段（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REG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缓冲</a:t>
            </a:r>
            <a:r>
              <a:rPr kumimoji="1" lang="zh-CN" altLang="en-US" sz="2400" b="1" dirty="0" smtClean="0">
                <a:solidFill>
                  <a:srgbClr val="151B93"/>
                </a:solidFill>
                <a:latin typeface="Times New Roman" pitchFamily="18" charset="0"/>
              </a:rPr>
              <a:t>）</a:t>
            </a:r>
            <a:endParaRPr kumimoji="1" lang="en-US" altLang="zh-CN" sz="2400" b="1" dirty="0" smtClean="0">
              <a:solidFill>
                <a:srgbClr val="151B93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151B93"/>
                </a:solidFill>
                <a:latin typeface="Times New Roman" pitchFamily="18" charset="0"/>
              </a:rPr>
              <a:t>   在一个时钟周期内 一个功能部件使用多次</a:t>
            </a:r>
          </a:p>
        </p:txBody>
      </p:sp>
      <p:sp>
        <p:nvSpPr>
          <p:cNvPr id="4" name="矩形 3"/>
          <p:cNvSpPr/>
          <p:nvPr/>
        </p:nvSpPr>
        <p:spPr>
          <a:xfrm>
            <a:off x="500034" y="64291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4.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流水线的多发技术 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57158" y="3143248"/>
            <a:ext cx="8539162" cy="3016250"/>
            <a:chOff x="381" y="2276"/>
            <a:chExt cx="5379" cy="190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72" y="2363"/>
              <a:ext cx="4688" cy="1813"/>
              <a:chOff x="1072" y="2363"/>
              <a:chExt cx="4688" cy="1813"/>
            </a:xfrm>
          </p:grpSpPr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072" y="2363"/>
                <a:ext cx="3830" cy="1813"/>
                <a:chOff x="1072" y="2411"/>
                <a:chExt cx="3830" cy="1813"/>
              </a:xfrm>
            </p:grpSpPr>
            <p:sp>
              <p:nvSpPr>
                <p:cNvPr id="10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6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6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19"/>
                <p:cNvSpPr>
                  <a:spLocks noChangeArrowheads="1"/>
                </p:cNvSpPr>
                <p:nvPr/>
              </p:nvSpPr>
              <p:spPr bwMode="auto">
                <a:xfrm>
                  <a:off x="1666" y="2577"/>
                  <a:ext cx="269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Rectangle 20"/>
                <p:cNvSpPr>
                  <a:spLocks noChangeArrowheads="1"/>
                </p:cNvSpPr>
                <p:nvPr/>
              </p:nvSpPr>
              <p:spPr bwMode="auto">
                <a:xfrm>
                  <a:off x="1935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Rectangle 21"/>
                <p:cNvSpPr>
                  <a:spLocks noChangeArrowheads="1"/>
                </p:cNvSpPr>
                <p:nvPr/>
              </p:nvSpPr>
              <p:spPr bwMode="auto">
                <a:xfrm>
                  <a:off x="1216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6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Rectangle 23"/>
                <p:cNvSpPr>
                  <a:spLocks noChangeArrowheads="1"/>
                </p:cNvSpPr>
                <p:nvPr/>
              </p:nvSpPr>
              <p:spPr bwMode="auto">
                <a:xfrm>
                  <a:off x="1756" y="2701"/>
                  <a:ext cx="269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Rectangle 24"/>
                <p:cNvSpPr>
                  <a:spLocks noChangeArrowheads="1"/>
                </p:cNvSpPr>
                <p:nvPr/>
              </p:nvSpPr>
              <p:spPr bwMode="auto">
                <a:xfrm>
                  <a:off x="2025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Rectangle 25"/>
                <p:cNvSpPr>
                  <a:spLocks noChangeArrowheads="1"/>
                </p:cNvSpPr>
                <p:nvPr/>
              </p:nvSpPr>
              <p:spPr bwMode="auto">
                <a:xfrm>
                  <a:off x="1306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Rectangle 26"/>
                <p:cNvSpPr>
                  <a:spLocks noChangeArrowheads="1"/>
                </p:cNvSpPr>
                <p:nvPr/>
              </p:nvSpPr>
              <p:spPr bwMode="auto">
                <a:xfrm>
                  <a:off x="1576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6" y="2825"/>
                  <a:ext cx="269" cy="125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15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6" y="2950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66" y="2950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31"/>
                <p:cNvSpPr>
                  <a:spLocks noChangeArrowheads="1"/>
                </p:cNvSpPr>
                <p:nvPr/>
              </p:nvSpPr>
              <p:spPr bwMode="auto">
                <a:xfrm>
                  <a:off x="1935" y="2950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32"/>
                <p:cNvSpPr>
                  <a:spLocks noChangeArrowheads="1"/>
                </p:cNvSpPr>
                <p:nvPr/>
              </p:nvSpPr>
              <p:spPr bwMode="auto">
                <a:xfrm>
                  <a:off x="2205" y="2950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33"/>
                <p:cNvSpPr>
                  <a:spLocks noChangeArrowheads="1"/>
                </p:cNvSpPr>
                <p:nvPr/>
              </p:nvSpPr>
              <p:spPr bwMode="auto">
                <a:xfrm>
                  <a:off x="1486" y="307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34"/>
                <p:cNvSpPr>
                  <a:spLocks noChangeArrowheads="1"/>
                </p:cNvSpPr>
                <p:nvPr/>
              </p:nvSpPr>
              <p:spPr bwMode="auto">
                <a:xfrm>
                  <a:off x="1756" y="307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35"/>
                <p:cNvSpPr>
                  <a:spLocks noChangeArrowheads="1"/>
                </p:cNvSpPr>
                <p:nvPr/>
              </p:nvSpPr>
              <p:spPr bwMode="auto">
                <a:xfrm>
                  <a:off x="2025" y="3074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36"/>
                <p:cNvSpPr>
                  <a:spLocks noChangeArrowheads="1"/>
                </p:cNvSpPr>
                <p:nvPr/>
              </p:nvSpPr>
              <p:spPr bwMode="auto">
                <a:xfrm>
                  <a:off x="2295" y="307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Rectangle 37"/>
                <p:cNvSpPr>
                  <a:spLocks noChangeArrowheads="1"/>
                </p:cNvSpPr>
                <p:nvPr/>
              </p:nvSpPr>
              <p:spPr bwMode="auto">
                <a:xfrm>
                  <a:off x="1576" y="3198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38"/>
                <p:cNvSpPr>
                  <a:spLocks noChangeArrowheads="1"/>
                </p:cNvSpPr>
                <p:nvPr/>
              </p:nvSpPr>
              <p:spPr bwMode="auto">
                <a:xfrm>
                  <a:off x="1846" y="3198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Rectangle 39"/>
                <p:cNvSpPr>
                  <a:spLocks noChangeArrowheads="1"/>
                </p:cNvSpPr>
                <p:nvPr/>
              </p:nvSpPr>
              <p:spPr bwMode="auto">
                <a:xfrm>
                  <a:off x="2115" y="3198"/>
                  <a:ext cx="270" cy="125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40"/>
                <p:cNvSpPr>
                  <a:spLocks noChangeArrowheads="1"/>
                </p:cNvSpPr>
                <p:nvPr/>
              </p:nvSpPr>
              <p:spPr bwMode="auto">
                <a:xfrm>
                  <a:off x="2385" y="3198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Rectangle 41"/>
                <p:cNvSpPr>
                  <a:spLocks noChangeArrowheads="1"/>
                </p:cNvSpPr>
                <p:nvPr/>
              </p:nvSpPr>
              <p:spPr bwMode="auto">
                <a:xfrm>
                  <a:off x="1666" y="3323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42"/>
                <p:cNvSpPr>
                  <a:spLocks noChangeArrowheads="1"/>
                </p:cNvSpPr>
                <p:nvPr/>
              </p:nvSpPr>
              <p:spPr bwMode="auto">
                <a:xfrm>
                  <a:off x="1935" y="3323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Rectangle 43"/>
                <p:cNvSpPr>
                  <a:spLocks noChangeArrowheads="1"/>
                </p:cNvSpPr>
                <p:nvPr/>
              </p:nvSpPr>
              <p:spPr bwMode="auto">
                <a:xfrm>
                  <a:off x="2205" y="3323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44"/>
                <p:cNvSpPr>
                  <a:spLocks noChangeArrowheads="1"/>
                </p:cNvSpPr>
                <p:nvPr/>
              </p:nvSpPr>
              <p:spPr bwMode="auto">
                <a:xfrm>
                  <a:off x="2475" y="3323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Rectangle 45"/>
                <p:cNvSpPr>
                  <a:spLocks noChangeArrowheads="1"/>
                </p:cNvSpPr>
                <p:nvPr/>
              </p:nvSpPr>
              <p:spPr bwMode="auto">
                <a:xfrm>
                  <a:off x="1756" y="3447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5" y="344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47"/>
                <p:cNvSpPr>
                  <a:spLocks noChangeArrowheads="1"/>
                </p:cNvSpPr>
                <p:nvPr/>
              </p:nvSpPr>
              <p:spPr bwMode="auto">
                <a:xfrm>
                  <a:off x="2295" y="3447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Rectangle 48"/>
                <p:cNvSpPr>
                  <a:spLocks noChangeArrowheads="1"/>
                </p:cNvSpPr>
                <p:nvPr/>
              </p:nvSpPr>
              <p:spPr bwMode="auto">
                <a:xfrm>
                  <a:off x="2565" y="344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Rectangle 49"/>
                <p:cNvSpPr>
                  <a:spLocks noChangeArrowheads="1"/>
                </p:cNvSpPr>
                <p:nvPr/>
              </p:nvSpPr>
              <p:spPr bwMode="auto">
                <a:xfrm>
                  <a:off x="1846" y="3571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0"/>
                <p:cNvSpPr>
                  <a:spLocks noChangeArrowheads="1"/>
                </p:cNvSpPr>
                <p:nvPr/>
              </p:nvSpPr>
              <p:spPr bwMode="auto">
                <a:xfrm>
                  <a:off x="2115" y="3571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85" y="3571"/>
                  <a:ext cx="270" cy="125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Rectangle 52"/>
                <p:cNvSpPr>
                  <a:spLocks noChangeArrowheads="1"/>
                </p:cNvSpPr>
                <p:nvPr/>
              </p:nvSpPr>
              <p:spPr bwMode="auto">
                <a:xfrm>
                  <a:off x="2655" y="3571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Rectangle 53"/>
                <p:cNvSpPr>
                  <a:spLocks noChangeArrowheads="1"/>
                </p:cNvSpPr>
                <p:nvPr/>
              </p:nvSpPr>
              <p:spPr bwMode="auto">
                <a:xfrm>
                  <a:off x="3204" y="249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Rectangle 54"/>
                <p:cNvSpPr>
                  <a:spLocks noChangeArrowheads="1"/>
                </p:cNvSpPr>
                <p:nvPr/>
              </p:nvSpPr>
              <p:spPr bwMode="auto">
                <a:xfrm>
                  <a:off x="3473" y="249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Rectangle 55"/>
                <p:cNvSpPr>
                  <a:spLocks noChangeArrowheads="1"/>
                </p:cNvSpPr>
                <p:nvPr/>
              </p:nvSpPr>
              <p:spPr bwMode="auto">
                <a:xfrm>
                  <a:off x="3743" y="2494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Rectangle 56"/>
                <p:cNvSpPr>
                  <a:spLocks noChangeArrowheads="1"/>
                </p:cNvSpPr>
                <p:nvPr/>
              </p:nvSpPr>
              <p:spPr bwMode="auto">
                <a:xfrm>
                  <a:off x="4013" y="249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194" y="2668"/>
                  <a:ext cx="117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itchFamily="18" charset="0"/>
                    </a:rPr>
                    <a:t>IF   ID  </a:t>
                  </a:r>
                  <a:r>
                    <a:rPr kumimoji="1" lang="en-US" altLang="zh-CN" b="1">
                      <a:latin typeface="Times New Roman" pitchFamily="18" charset="0"/>
                    </a:rPr>
                    <a:t>EX  WR</a:t>
                  </a:r>
                </a:p>
              </p:txBody>
            </p:sp>
            <p:sp>
              <p:nvSpPr>
                <p:cNvPr id="51" name="Line 58"/>
                <p:cNvSpPr>
                  <a:spLocks noChangeShapeType="1"/>
                </p:cNvSpPr>
                <p:nvPr/>
              </p:nvSpPr>
              <p:spPr bwMode="auto">
                <a:xfrm>
                  <a:off x="1126" y="2411"/>
                  <a:ext cx="0" cy="15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59"/>
                <p:cNvSpPr>
                  <a:spLocks noChangeShapeType="1"/>
                </p:cNvSpPr>
                <p:nvPr/>
              </p:nvSpPr>
              <p:spPr bwMode="auto">
                <a:xfrm>
                  <a:off x="1126" y="3931"/>
                  <a:ext cx="37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60"/>
                <p:cNvSpPr>
                  <a:spLocks noChangeShapeType="1"/>
                </p:cNvSpPr>
                <p:nvPr/>
              </p:nvSpPr>
              <p:spPr bwMode="auto">
                <a:xfrm>
                  <a:off x="1396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61"/>
                <p:cNvSpPr>
                  <a:spLocks noChangeShapeType="1"/>
                </p:cNvSpPr>
                <p:nvPr/>
              </p:nvSpPr>
              <p:spPr bwMode="auto">
                <a:xfrm>
                  <a:off x="1666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62"/>
                <p:cNvSpPr>
                  <a:spLocks noChangeShapeType="1"/>
                </p:cNvSpPr>
                <p:nvPr/>
              </p:nvSpPr>
              <p:spPr bwMode="auto">
                <a:xfrm>
                  <a:off x="193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63"/>
                <p:cNvSpPr>
                  <a:spLocks noChangeShapeType="1"/>
                </p:cNvSpPr>
                <p:nvPr/>
              </p:nvSpPr>
              <p:spPr bwMode="auto">
                <a:xfrm>
                  <a:off x="220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64"/>
                <p:cNvSpPr>
                  <a:spLocks noChangeShapeType="1"/>
                </p:cNvSpPr>
                <p:nvPr/>
              </p:nvSpPr>
              <p:spPr bwMode="auto">
                <a:xfrm>
                  <a:off x="247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65"/>
                <p:cNvSpPr>
                  <a:spLocks noChangeShapeType="1"/>
                </p:cNvSpPr>
                <p:nvPr/>
              </p:nvSpPr>
              <p:spPr bwMode="auto">
                <a:xfrm>
                  <a:off x="274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66"/>
                <p:cNvSpPr>
                  <a:spLocks noChangeShapeType="1"/>
                </p:cNvSpPr>
                <p:nvPr/>
              </p:nvSpPr>
              <p:spPr bwMode="auto">
                <a:xfrm>
                  <a:off x="301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67"/>
                <p:cNvSpPr>
                  <a:spLocks noChangeShapeType="1"/>
                </p:cNvSpPr>
                <p:nvPr/>
              </p:nvSpPr>
              <p:spPr bwMode="auto">
                <a:xfrm>
                  <a:off x="328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68"/>
                <p:cNvSpPr>
                  <a:spLocks noChangeShapeType="1"/>
                </p:cNvSpPr>
                <p:nvPr/>
              </p:nvSpPr>
              <p:spPr bwMode="auto">
                <a:xfrm>
                  <a:off x="355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69"/>
                <p:cNvSpPr>
                  <a:spLocks noChangeShapeType="1"/>
                </p:cNvSpPr>
                <p:nvPr/>
              </p:nvSpPr>
              <p:spPr bwMode="auto">
                <a:xfrm>
                  <a:off x="382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70"/>
                <p:cNvSpPr>
                  <a:spLocks noChangeShapeType="1"/>
                </p:cNvSpPr>
                <p:nvPr/>
              </p:nvSpPr>
              <p:spPr bwMode="auto">
                <a:xfrm>
                  <a:off x="409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71"/>
                <p:cNvSpPr>
                  <a:spLocks noChangeShapeType="1"/>
                </p:cNvSpPr>
                <p:nvPr/>
              </p:nvSpPr>
              <p:spPr bwMode="auto">
                <a:xfrm>
                  <a:off x="436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72"/>
                <p:cNvSpPr>
                  <a:spLocks noChangeShapeType="1"/>
                </p:cNvSpPr>
                <p:nvPr/>
              </p:nvSpPr>
              <p:spPr bwMode="auto">
                <a:xfrm>
                  <a:off x="463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072" y="3993"/>
                  <a:ext cx="37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b="1">
                      <a:latin typeface="Times New Roman" pitchFamily="18" charset="0"/>
                    </a:rPr>
                    <a:t>0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1 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2 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3     4      5 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6     7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 8 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9    </a:t>
                  </a:r>
                  <a:r>
                    <a:rPr kumimoji="1" lang="en-US" altLang="zh-CN" sz="12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b="1">
                      <a:latin typeface="Times New Roman" pitchFamily="18" charset="0"/>
                    </a:rPr>
                    <a:t>10   11    12   13</a:t>
                  </a:r>
                </a:p>
              </p:txBody>
            </p:sp>
            <p:sp>
              <p:nvSpPr>
                <p:cNvPr id="67" name="Rectangle 74"/>
                <p:cNvSpPr>
                  <a:spLocks noChangeArrowheads="1"/>
                </p:cNvSpPr>
                <p:nvPr/>
              </p:nvSpPr>
              <p:spPr bwMode="auto">
                <a:xfrm>
                  <a:off x="1935" y="3696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Rectangle 75"/>
                <p:cNvSpPr>
                  <a:spLocks noChangeArrowheads="1"/>
                </p:cNvSpPr>
                <p:nvPr/>
              </p:nvSpPr>
              <p:spPr bwMode="auto">
                <a:xfrm>
                  <a:off x="2205" y="3696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Rectangle 76"/>
                <p:cNvSpPr>
                  <a:spLocks noChangeArrowheads="1"/>
                </p:cNvSpPr>
                <p:nvPr/>
              </p:nvSpPr>
              <p:spPr bwMode="auto">
                <a:xfrm>
                  <a:off x="2475" y="3696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Rectangle 77"/>
                <p:cNvSpPr>
                  <a:spLocks noChangeArrowheads="1"/>
                </p:cNvSpPr>
                <p:nvPr/>
              </p:nvSpPr>
              <p:spPr bwMode="auto">
                <a:xfrm>
                  <a:off x="2745" y="3696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78"/>
              <p:cNvSpPr txBox="1">
                <a:spLocks noChangeArrowheads="1"/>
              </p:cNvSpPr>
              <p:nvPr/>
            </p:nvSpPr>
            <p:spPr bwMode="auto">
              <a:xfrm>
                <a:off x="4934" y="3770"/>
                <a:ext cx="8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zh-CN" altLang="en-US" b="1">
                    <a:latin typeface="Times New Roman" pitchFamily="18" charset="0"/>
                  </a:rPr>
                  <a:t>时钟周期</a:t>
                </a:r>
              </a:p>
            </p:txBody>
          </p:sp>
        </p:grpSp>
        <p:sp>
          <p:nvSpPr>
            <p:cNvPr id="7" name="Text Box 79"/>
            <p:cNvSpPr txBox="1">
              <a:spLocks noChangeArrowheads="1"/>
            </p:cNvSpPr>
            <p:nvPr/>
          </p:nvSpPr>
          <p:spPr bwMode="auto">
            <a:xfrm>
              <a:off x="381" y="2276"/>
              <a:ext cx="8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</a:rPr>
                <a:t>指令序列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4.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流水线的多发技术 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1071546"/>
            <a:ext cx="8072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）超长指令字技术</a:t>
            </a:r>
            <a:r>
              <a:rPr kumimoji="1" lang="en-US" altLang="zh-CN" sz="2400" b="1" dirty="0" smtClean="0">
                <a:latin typeface="Times New Roman" pitchFamily="18" charset="0"/>
              </a:rPr>
              <a:t>Very Long Instruction Word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151B93"/>
                </a:solidFill>
                <a:latin typeface="Times New Roman" pitchFamily="18" charset="0"/>
              </a:rPr>
              <a:t>        由编译程序 挖掘出指令间 潜在的并行性，将 多条 能 并行操作的指令组合成 一条具有 多个操作码字段的超长指令字；采用 多个处理部件</a:t>
            </a:r>
            <a:endParaRPr kumimoji="1" lang="zh-CN" altLang="en-US" sz="2400" b="1" dirty="0" smtClean="0">
              <a:latin typeface="Times New Roman" pitchFamily="18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14282" y="3357562"/>
            <a:ext cx="8701087" cy="3165475"/>
            <a:chOff x="255" y="2086"/>
            <a:chExt cx="5481" cy="1994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912" y="2145"/>
              <a:ext cx="4824" cy="1935"/>
              <a:chOff x="912" y="2145"/>
              <a:chExt cx="4824" cy="1935"/>
            </a:xfrm>
          </p:grpSpPr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912" y="2145"/>
                <a:ext cx="4090" cy="1935"/>
                <a:chOff x="614" y="801"/>
                <a:chExt cx="4090" cy="1935"/>
              </a:xfrm>
            </p:grpSpPr>
            <p:sp>
              <p:nvSpPr>
                <p:cNvPr id="10" name="Rectangle 12"/>
                <p:cNvSpPr>
                  <a:spLocks noChangeArrowheads="1"/>
                </p:cNvSpPr>
                <p:nvPr/>
              </p:nvSpPr>
              <p:spPr bwMode="auto">
                <a:xfrm>
                  <a:off x="672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960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8" y="89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6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8" y="1041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1248" y="1185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1248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6" y="1329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1824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1473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23"/>
                <p:cNvSpPr>
                  <a:spLocks noChangeArrowheads="1"/>
                </p:cNvSpPr>
                <p:nvPr/>
              </p:nvSpPr>
              <p:spPr bwMode="auto">
                <a:xfrm>
                  <a:off x="1536" y="161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Rectangle 24"/>
                <p:cNvSpPr>
                  <a:spLocks noChangeArrowheads="1"/>
                </p:cNvSpPr>
                <p:nvPr/>
              </p:nvSpPr>
              <p:spPr bwMode="auto">
                <a:xfrm>
                  <a:off x="1248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25"/>
                <p:cNvSpPr>
                  <a:spLocks noChangeArrowheads="1"/>
                </p:cNvSpPr>
                <p:nvPr/>
              </p:nvSpPr>
              <p:spPr bwMode="auto">
                <a:xfrm>
                  <a:off x="1536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1824" y="1761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27"/>
                <p:cNvSpPr>
                  <a:spLocks noChangeArrowheads="1"/>
                </p:cNvSpPr>
                <p:nvPr/>
              </p:nvSpPr>
              <p:spPr bwMode="auto">
                <a:xfrm>
                  <a:off x="2112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28"/>
                <p:cNvSpPr>
                  <a:spLocks noChangeArrowheads="1"/>
                </p:cNvSpPr>
                <p:nvPr/>
              </p:nvSpPr>
              <p:spPr bwMode="auto">
                <a:xfrm>
                  <a:off x="1824" y="1905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29"/>
                <p:cNvSpPr>
                  <a:spLocks noChangeArrowheads="1"/>
                </p:cNvSpPr>
                <p:nvPr/>
              </p:nvSpPr>
              <p:spPr bwMode="auto">
                <a:xfrm>
                  <a:off x="1824" y="2049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30"/>
                <p:cNvSpPr>
                  <a:spLocks noChangeArrowheads="1"/>
                </p:cNvSpPr>
                <p:nvPr/>
              </p:nvSpPr>
              <p:spPr bwMode="auto">
                <a:xfrm>
                  <a:off x="2928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31"/>
                <p:cNvSpPr>
                  <a:spLocks noChangeArrowheads="1"/>
                </p:cNvSpPr>
                <p:nvPr/>
              </p:nvSpPr>
              <p:spPr bwMode="auto">
                <a:xfrm>
                  <a:off x="3216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Rectangle 32"/>
                <p:cNvSpPr>
                  <a:spLocks noChangeArrowheads="1"/>
                </p:cNvSpPr>
                <p:nvPr/>
              </p:nvSpPr>
              <p:spPr bwMode="auto">
                <a:xfrm>
                  <a:off x="3504" y="89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33"/>
                <p:cNvSpPr>
                  <a:spLocks noChangeArrowheads="1"/>
                </p:cNvSpPr>
                <p:nvPr/>
              </p:nvSpPr>
              <p:spPr bwMode="auto">
                <a:xfrm>
                  <a:off x="3792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18" y="1478"/>
                  <a:ext cx="121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itchFamily="18" charset="0"/>
                    </a:rPr>
                    <a:t>IF   ID  </a:t>
                  </a:r>
                  <a:r>
                    <a:rPr kumimoji="1" lang="en-US" altLang="zh-CN" b="1">
                      <a:latin typeface="Times New Roman" pitchFamily="18" charset="0"/>
                    </a:rPr>
                    <a:t>EX   WR</a:t>
                  </a:r>
                </a:p>
              </p:txBody>
            </p:sp>
            <p:sp>
              <p:nvSpPr>
                <p:cNvPr id="33" name="Line 35"/>
                <p:cNvSpPr>
                  <a:spLocks noChangeShapeType="1"/>
                </p:cNvSpPr>
                <p:nvPr/>
              </p:nvSpPr>
              <p:spPr bwMode="auto">
                <a:xfrm>
                  <a:off x="672" y="801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36"/>
                <p:cNvSpPr>
                  <a:spLocks noChangeShapeType="1"/>
                </p:cNvSpPr>
                <p:nvPr/>
              </p:nvSpPr>
              <p:spPr bwMode="auto">
                <a:xfrm>
                  <a:off x="672" y="2433"/>
                  <a:ext cx="40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37"/>
                <p:cNvSpPr>
                  <a:spLocks noChangeShapeType="1"/>
                </p:cNvSpPr>
                <p:nvPr/>
              </p:nvSpPr>
              <p:spPr bwMode="auto">
                <a:xfrm>
                  <a:off x="96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39"/>
                <p:cNvSpPr>
                  <a:spLocks noChangeShapeType="1"/>
                </p:cNvSpPr>
                <p:nvPr/>
              </p:nvSpPr>
              <p:spPr bwMode="auto">
                <a:xfrm>
                  <a:off x="153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40"/>
                <p:cNvSpPr>
                  <a:spLocks noChangeShapeType="1"/>
                </p:cNvSpPr>
                <p:nvPr/>
              </p:nvSpPr>
              <p:spPr bwMode="auto">
                <a:xfrm>
                  <a:off x="1824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41"/>
                <p:cNvSpPr>
                  <a:spLocks noChangeShapeType="1"/>
                </p:cNvSpPr>
                <p:nvPr/>
              </p:nvSpPr>
              <p:spPr bwMode="auto">
                <a:xfrm>
                  <a:off x="2112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42"/>
                <p:cNvSpPr>
                  <a:spLocks noChangeShapeType="1"/>
                </p:cNvSpPr>
                <p:nvPr/>
              </p:nvSpPr>
              <p:spPr bwMode="auto">
                <a:xfrm>
                  <a:off x="240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43"/>
                <p:cNvSpPr>
                  <a:spLocks noChangeShapeType="1"/>
                </p:cNvSpPr>
                <p:nvPr/>
              </p:nvSpPr>
              <p:spPr bwMode="auto">
                <a:xfrm>
                  <a:off x="268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>
                  <a:off x="297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46"/>
                <p:cNvSpPr>
                  <a:spLocks noChangeShapeType="1"/>
                </p:cNvSpPr>
                <p:nvPr/>
              </p:nvSpPr>
              <p:spPr bwMode="auto">
                <a:xfrm>
                  <a:off x="3552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48"/>
                <p:cNvSpPr>
                  <a:spLocks noChangeShapeType="1"/>
                </p:cNvSpPr>
                <p:nvPr/>
              </p:nvSpPr>
              <p:spPr bwMode="auto">
                <a:xfrm>
                  <a:off x="412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14" y="2505"/>
                  <a:ext cx="39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b="1">
                      <a:latin typeface="Times New Roman" pitchFamily="18" charset="0"/>
                    </a:rPr>
                    <a:t>0     1      2      3      4      5      6      7      8      9      10    11    12    13</a:t>
                  </a:r>
                </a:p>
              </p:txBody>
            </p:sp>
            <p:sp>
              <p:nvSpPr>
                <p:cNvPr id="49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4" y="1056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3504" y="1200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53"/>
              <p:cNvSpPr txBox="1">
                <a:spLocks noChangeArrowheads="1"/>
              </p:cNvSpPr>
              <p:nvPr/>
            </p:nvSpPr>
            <p:spPr bwMode="auto">
              <a:xfrm>
                <a:off x="5040" y="3758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>
                    <a:latin typeface="Times New Roman" pitchFamily="18" charset="0"/>
                  </a:rPr>
                  <a:t>时钟周期</a:t>
                </a:r>
              </a:p>
            </p:txBody>
          </p:sp>
        </p:grpSp>
        <p:sp>
          <p:nvSpPr>
            <p:cNvPr id="7" name="Text Box 54"/>
            <p:cNvSpPr txBox="1">
              <a:spLocks noChangeArrowheads="1"/>
            </p:cNvSpPr>
            <p:nvPr/>
          </p:nvSpPr>
          <p:spPr bwMode="auto">
            <a:xfrm>
              <a:off x="255" y="2086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</a:rPr>
                <a:t>指令序列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636" y="635228"/>
            <a:ext cx="4459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流水线（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Pipelining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）分类</a:t>
            </a:r>
          </a:p>
        </p:txBody>
      </p:sp>
      <p:sp>
        <p:nvSpPr>
          <p:cNvPr id="4" name="矩形 3"/>
          <p:cNvSpPr/>
          <p:nvPr/>
        </p:nvSpPr>
        <p:spPr>
          <a:xfrm>
            <a:off x="2998492" y="3082752"/>
            <a:ext cx="64633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endParaRPr lang="zh-CN" altLang="en-US" sz="3900" dirty="0" smtClean="0"/>
          </a:p>
        </p:txBody>
      </p:sp>
      <p:sp>
        <p:nvSpPr>
          <p:cNvPr id="5" name="矩形 4"/>
          <p:cNvSpPr/>
          <p:nvPr/>
        </p:nvSpPr>
        <p:spPr>
          <a:xfrm>
            <a:off x="1643042" y="1500174"/>
            <a:ext cx="617989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按级别分为：</a:t>
            </a:r>
            <a:endParaRPr lang="en-US" altLang="zh-CN" sz="3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600" b="1" dirty="0" smtClean="0">
                <a:solidFill>
                  <a:srgbClr val="151B93"/>
                </a:solidFill>
              </a:rPr>
              <a:t>指令流水线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600" b="1" dirty="0" smtClean="0">
                <a:solidFill>
                  <a:srgbClr val="151B93"/>
                </a:solidFill>
              </a:rPr>
              <a:t>算术流水线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600" b="1" dirty="0" smtClean="0">
                <a:solidFill>
                  <a:srgbClr val="151B93"/>
                </a:solidFill>
              </a:rPr>
              <a:t>处理机流水线（宏流水线）</a:t>
            </a:r>
            <a:endParaRPr lang="zh-CN" altLang="en-US" sz="3600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636" y="63522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流水中主要问题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1000100" y="1214422"/>
            <a:ext cx="7000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51B93"/>
                </a:solidFill>
              </a:rPr>
              <a:t>三种相关冲突：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资源相关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数据相关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控制相关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928802"/>
            <a:ext cx="7643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71538" y="1785926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）资源相关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：多条指令进入流水线后在同一时钟周期内争用同一功能部件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4078" y="3019058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解决办法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：后边指令拖一拍再推进（停顿）；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51B93"/>
                </a:solidFill>
              </a:rPr>
              <a:t>                   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增设一个功能部件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pic>
        <p:nvPicPr>
          <p:cNvPr id="9" name="Picture 5" descr="D:\jinerwork\组成\白中英版改编\Chap05\Images\b5.4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285852" y="4286256"/>
            <a:ext cx="6715172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572000" y="712152"/>
            <a:ext cx="2905116" cy="49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）数据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相关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14400" y="1318350"/>
            <a:ext cx="80153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不同指令因重叠操作，可能改变操作数的 读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写 访问顺序</a:t>
            </a:r>
            <a:endParaRPr kumimoji="1" lang="zh-CN" altLang="en-US" sz="24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00113" y="1840885"/>
            <a:ext cx="431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写后读相关（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RAW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92275" y="2317135"/>
            <a:ext cx="6840538" cy="965200"/>
            <a:chOff x="1066" y="1371"/>
            <a:chExt cx="4309" cy="608"/>
          </a:xfrm>
        </p:grpSpPr>
        <p:sp>
          <p:nvSpPr>
            <p:cNvPr id="23578" name="Rectangle 9"/>
            <p:cNvSpPr>
              <a:spLocks noChangeArrowheads="1"/>
            </p:cNvSpPr>
            <p:nvPr/>
          </p:nvSpPr>
          <p:spPr bwMode="auto">
            <a:xfrm>
              <a:off x="1066" y="1371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r>
                <a:rPr kumimoji="1" lang="en-US" altLang="zh-CN" sz="2400" b="1">
                  <a:latin typeface="Times New Roman" pitchFamily="18" charset="0"/>
                </a:rPr>
                <a:t>SUB    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79" name="Rectangle 10"/>
            <p:cNvSpPr>
              <a:spLocks noChangeArrowheads="1"/>
            </p:cNvSpPr>
            <p:nvPr/>
          </p:nvSpPr>
          <p:spPr bwMode="auto">
            <a:xfrm>
              <a:off x="1066" y="1643"/>
              <a:ext cx="18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r>
                <a:rPr kumimoji="1" lang="en-US" altLang="zh-CN" sz="2400" b="1">
                  <a:latin typeface="Times New Roman" pitchFamily="18" charset="0"/>
                </a:rPr>
                <a:t>ADD   R</a:t>
              </a:r>
              <a:r>
                <a:rPr kumimoji="1" lang="en-US" altLang="zh-CN" sz="2400" b="1" baseline="-25000">
                  <a:latin typeface="Times New Roman" pitchFamily="18" charset="0"/>
                </a:rPr>
                <a:t>4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itchFamily="18" charset="0"/>
                </a:rPr>
                <a:t>5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11"/>
            <p:cNvSpPr>
              <a:spLocks noChangeArrowheads="1"/>
            </p:cNvSpPr>
            <p:nvPr/>
          </p:nvSpPr>
          <p:spPr bwMode="auto">
            <a:xfrm>
              <a:off x="3149" y="1371"/>
              <a:ext cx="2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r>
                <a:rPr kumimoji="1" lang="zh-CN" altLang="en-US" sz="2400" b="1">
                  <a:latin typeface="Times New Roman" pitchFamily="18" charset="0"/>
                </a:rPr>
                <a:t>；（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000" b="1">
                  <a:latin typeface="Times New Roman" pitchFamily="18" charset="0"/>
                </a:rPr>
                <a:t>  </a:t>
              </a:r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2400" b="1">
                  <a:latin typeface="Times New Roman" pitchFamily="18" charset="0"/>
                </a:rPr>
                <a:t>）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1" name="Rectangle 12"/>
            <p:cNvSpPr>
              <a:spLocks noChangeArrowheads="1"/>
            </p:cNvSpPr>
            <p:nvPr/>
          </p:nvSpPr>
          <p:spPr bwMode="auto">
            <a:xfrm>
              <a:off x="3149" y="1643"/>
              <a:ext cx="20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r>
                <a:rPr kumimoji="1" lang="zh-CN" altLang="en-US" sz="2400" b="1">
                  <a:latin typeface="Times New Roman" pitchFamily="18" charset="0"/>
                </a:rPr>
                <a:t>；（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en-US" altLang="zh-CN" sz="2400" b="1">
                  <a:latin typeface="Times New Roman" pitchFamily="18" charset="0"/>
                </a:rPr>
                <a:t>+</a:t>
              </a:r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400" b="1">
                  <a:latin typeface="Times New Roman" pitchFamily="18" charset="0"/>
                </a:rPr>
                <a:t>）    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2" name="Line 13"/>
            <p:cNvSpPr>
              <a:spLocks noChangeShapeType="1"/>
            </p:cNvSpPr>
            <p:nvPr/>
          </p:nvSpPr>
          <p:spPr bwMode="auto">
            <a:xfrm>
              <a:off x="4554" y="150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3" name="Line 14"/>
            <p:cNvSpPr>
              <a:spLocks noChangeShapeType="1"/>
            </p:cNvSpPr>
            <p:nvPr/>
          </p:nvSpPr>
          <p:spPr bwMode="auto">
            <a:xfrm>
              <a:off x="3913" y="1507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4" name="Line 15"/>
            <p:cNvSpPr>
              <a:spLocks noChangeShapeType="1"/>
            </p:cNvSpPr>
            <p:nvPr/>
          </p:nvSpPr>
          <p:spPr bwMode="auto">
            <a:xfrm>
              <a:off x="4554" y="181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896938" y="3699847"/>
            <a:ext cx="7391400" cy="1741488"/>
            <a:chOff x="897193" y="3494224"/>
            <a:chExt cx="7391043" cy="174176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00368" y="3500575"/>
              <a:ext cx="7367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908381" y="3932442"/>
              <a:ext cx="63528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97193" y="4365898"/>
              <a:ext cx="7367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908304" y="4797766"/>
              <a:ext cx="7368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921004" y="5235984"/>
              <a:ext cx="7367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908381" y="3494224"/>
              <a:ext cx="0" cy="17354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71550" y="4001472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151B93"/>
                </a:solidFill>
              </a:rPr>
              <a:t>指令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550" y="4615835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151B93"/>
                </a:solidFill>
              </a:rPr>
              <a:t>ADD</a:t>
            </a:r>
            <a:endParaRPr lang="zh-CN" altLang="en-US" sz="2000" b="1" dirty="0">
              <a:solidFill>
                <a:srgbClr val="151B93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74725" y="4998422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SUB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90975" y="3714135"/>
            <a:ext cx="165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151B93"/>
                </a:solidFill>
              </a:rPr>
              <a:t>指令周期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068513" y="4176097"/>
            <a:ext cx="5976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1            2            3            4            5            6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068513" y="4611072"/>
            <a:ext cx="4697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IF          ID          EX        MEM       WB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033713" y="5041285"/>
            <a:ext cx="469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IF          ID          EX        MEM       WB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0113" y="4658697"/>
            <a:ext cx="492125" cy="28733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51B93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45063" y="5082560"/>
            <a:ext cx="490537" cy="28733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51B93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16013" y="5658822"/>
            <a:ext cx="629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151B93"/>
                </a:solidFill>
              </a:rPr>
              <a:t>顺序执行时两条指令按先后顺序，不冲突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116013" y="6223972"/>
            <a:ext cx="629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151B93"/>
                </a:solidFill>
              </a:rPr>
              <a:t>流水执行时两条指令按的</a:t>
            </a:r>
            <a:r>
              <a:rPr lang="en-US" altLang="zh-CN" sz="2400" b="1">
                <a:solidFill>
                  <a:srgbClr val="151B93"/>
                </a:solidFill>
              </a:rPr>
              <a:t>WB</a:t>
            </a:r>
            <a:r>
              <a:rPr lang="zh-CN" altLang="en-US" sz="2400" b="1">
                <a:solidFill>
                  <a:srgbClr val="151B93"/>
                </a:solidFill>
              </a:rPr>
              <a:t>与</a:t>
            </a:r>
            <a:r>
              <a:rPr lang="en-US" altLang="zh-CN" sz="2400" b="1">
                <a:solidFill>
                  <a:srgbClr val="151B93"/>
                </a:solidFill>
              </a:rPr>
              <a:t>ID</a:t>
            </a:r>
            <a:r>
              <a:rPr lang="zh-CN" altLang="en-US" sz="2400" b="1">
                <a:solidFill>
                  <a:srgbClr val="151B93"/>
                </a:solidFill>
              </a:rPr>
              <a:t>冲突</a:t>
            </a:r>
          </a:p>
        </p:txBody>
      </p:sp>
      <p:sp>
        <p:nvSpPr>
          <p:cNvPr id="33" name="矩形 32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4636" y="63522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流水中主要问题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3" grpId="0" autoUpdateAnimBg="0"/>
      <p:bldP spid="9" grpId="0"/>
      <p:bldP spid="10" grpId="0"/>
      <p:bldP spid="49" grpId="0"/>
      <p:bldP spid="11" grpId="0"/>
      <p:bldP spid="12" grpId="0"/>
      <p:bldP spid="52" grpId="0"/>
      <p:bldP spid="53" grpId="0"/>
      <p:bldP spid="13" grpId="0" animBg="1"/>
      <p:bldP spid="55" grpId="0" animBg="1"/>
      <p:bldP spid="14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84213" y="1435119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读后写相关（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WAR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76375" y="1909781"/>
            <a:ext cx="7167563" cy="965200"/>
            <a:chOff x="1066" y="2323"/>
            <a:chExt cx="4694" cy="608"/>
          </a:xfrm>
        </p:grpSpPr>
        <p:sp>
          <p:nvSpPr>
            <p:cNvPr id="24597" name="Rectangle 18"/>
            <p:cNvSpPr>
              <a:spLocks noChangeArrowheads="1"/>
            </p:cNvSpPr>
            <p:nvPr/>
          </p:nvSpPr>
          <p:spPr bwMode="auto">
            <a:xfrm>
              <a:off x="1066" y="2323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r>
                <a:rPr kumimoji="1" lang="en-US" altLang="zh-CN" sz="2400" b="1">
                  <a:latin typeface="Times New Roman" pitchFamily="18" charset="0"/>
                </a:rPr>
                <a:t>STA    M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598" name="Rectangle 19"/>
            <p:cNvSpPr>
              <a:spLocks noChangeArrowheads="1"/>
            </p:cNvSpPr>
            <p:nvPr/>
          </p:nvSpPr>
          <p:spPr bwMode="auto">
            <a:xfrm>
              <a:off x="1066" y="2595"/>
              <a:ext cx="18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r>
                <a:rPr kumimoji="1" lang="en-US" altLang="zh-CN" sz="2400" b="1">
                  <a:latin typeface="Times New Roman" pitchFamily="18" charset="0"/>
                </a:rPr>
                <a:t>ADD   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599" name="Rectangle 20"/>
            <p:cNvSpPr>
              <a:spLocks noChangeArrowheads="1"/>
            </p:cNvSpPr>
            <p:nvPr/>
          </p:nvSpPr>
          <p:spPr bwMode="auto">
            <a:xfrm>
              <a:off x="3149" y="2323"/>
              <a:ext cx="26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r>
                <a:rPr kumimoji="1" lang="zh-CN" altLang="en-US" sz="2400" b="1">
                  <a:latin typeface="Times New Roman" pitchFamily="18" charset="0"/>
                </a:rPr>
                <a:t>；（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</a:rPr>
                <a:t>）      </a:t>
              </a:r>
              <a:r>
                <a:rPr kumimoji="1" lang="en-US" altLang="zh-CN" sz="2400" b="1">
                  <a:latin typeface="Times New Roman" pitchFamily="18" charset="0"/>
                </a:rPr>
                <a:t>M </a:t>
              </a:r>
              <a:r>
                <a:rPr kumimoji="1" lang="zh-CN" altLang="en-US" sz="2400" b="1">
                  <a:latin typeface="Times New Roman" pitchFamily="18" charset="0"/>
                </a:rPr>
                <a:t>存储单元</a:t>
              </a:r>
              <a:endParaRPr kumimoji="1" lang="zh-CN" altLang="en-US" sz="2400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4600" name="Rectangle 21"/>
            <p:cNvSpPr>
              <a:spLocks noChangeArrowheads="1"/>
            </p:cNvSpPr>
            <p:nvPr/>
          </p:nvSpPr>
          <p:spPr bwMode="auto">
            <a:xfrm>
              <a:off x="3149" y="2595"/>
              <a:ext cx="20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r>
                <a:rPr kumimoji="1" lang="zh-CN" altLang="en-US" sz="2400" b="1">
                  <a:latin typeface="Times New Roman" pitchFamily="18" charset="0"/>
                </a:rPr>
                <a:t>；（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en-US" altLang="zh-CN" sz="2400" b="1">
                  <a:latin typeface="Times New Roman" pitchFamily="18" charset="0"/>
                </a:rPr>
                <a:t>+</a:t>
              </a:r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  <a:r>
                <a:rPr kumimoji="1" lang="zh-CN" altLang="en-US" sz="2400" b="1">
                  <a:latin typeface="Times New Roman" pitchFamily="18" charset="0"/>
                </a:rPr>
                <a:t>）    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>
              <a:off x="3923" y="24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2" name="Line 23"/>
            <p:cNvSpPr>
              <a:spLocks noChangeShapeType="1"/>
            </p:cNvSpPr>
            <p:nvPr/>
          </p:nvSpPr>
          <p:spPr bwMode="auto">
            <a:xfrm>
              <a:off x="4572" y="276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39"/>
          <p:cNvGrpSpPr>
            <a:grpSpLocks/>
          </p:cNvGrpSpPr>
          <p:nvPr/>
        </p:nvGrpSpPr>
        <p:grpSpPr bwMode="auto">
          <a:xfrm>
            <a:off x="896938" y="3522681"/>
            <a:ext cx="7391400" cy="1741488"/>
            <a:chOff x="897193" y="3494224"/>
            <a:chExt cx="7391043" cy="17417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900368" y="3500575"/>
              <a:ext cx="7367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908381" y="3932442"/>
              <a:ext cx="63528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897193" y="4365898"/>
              <a:ext cx="7367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908304" y="4797766"/>
              <a:ext cx="7368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921004" y="5235984"/>
              <a:ext cx="7367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908381" y="3494224"/>
              <a:ext cx="0" cy="17354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971550" y="3824306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151B93"/>
                </a:solidFill>
              </a:rPr>
              <a:t>指令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971550" y="4438669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STA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74725" y="4821256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ADD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990975" y="3536969"/>
            <a:ext cx="165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151B93"/>
                </a:solidFill>
              </a:rPr>
              <a:t>指令周期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068513" y="3998931"/>
            <a:ext cx="5976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1            2            3            4            5            6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068513" y="4433906"/>
            <a:ext cx="4697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IF          ID          EX        MEM       WB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033713" y="4864119"/>
            <a:ext cx="469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IF          ID          EX        MEM       WB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980113" y="4481531"/>
            <a:ext cx="492125" cy="28733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51B93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45063" y="4905394"/>
            <a:ext cx="490537" cy="28733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51B93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116013" y="5683269"/>
            <a:ext cx="6985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151B93"/>
                </a:solidFill>
              </a:rPr>
              <a:t>注意：</a:t>
            </a:r>
            <a:r>
              <a:rPr lang="en-US" altLang="zh-CN" sz="2400" b="1">
                <a:solidFill>
                  <a:srgbClr val="151B93"/>
                </a:solidFill>
              </a:rPr>
              <a:t>STA</a:t>
            </a:r>
            <a:r>
              <a:rPr lang="zh-CN" altLang="en-US" sz="2400" b="1">
                <a:solidFill>
                  <a:srgbClr val="151B93"/>
                </a:solidFill>
              </a:rPr>
              <a:t>指令是数据写入</a:t>
            </a:r>
            <a:r>
              <a:rPr lang="en-US" altLang="zh-CN" sz="2400" b="1">
                <a:solidFill>
                  <a:srgbClr val="151B93"/>
                </a:solidFill>
              </a:rPr>
              <a:t>MEM</a:t>
            </a:r>
            <a:r>
              <a:rPr lang="zh-CN" altLang="en-US" sz="2400" b="1">
                <a:solidFill>
                  <a:srgbClr val="151B93"/>
                </a:solidFill>
              </a:rPr>
              <a:t>，存在访存周期</a:t>
            </a:r>
          </a:p>
        </p:txBody>
      </p:sp>
      <p:sp>
        <p:nvSpPr>
          <p:cNvPr id="27" name="矩形 26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636" y="63522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流水中主要问题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84213" y="1357298"/>
            <a:ext cx="409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写后写相关（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WAW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476375" y="1862123"/>
            <a:ext cx="6983413" cy="965200"/>
            <a:chOff x="1066" y="3249"/>
            <a:chExt cx="4399" cy="608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066" y="3249"/>
              <a:ext cx="4399" cy="608"/>
              <a:chOff x="1066" y="3249"/>
              <a:chExt cx="4399" cy="608"/>
            </a:xfrm>
          </p:grpSpPr>
          <p:sp>
            <p:nvSpPr>
              <p:cNvPr id="25625" name="Rectangle 28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19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MUL    </a:t>
                </a: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kumimoji="1" lang="zh-CN" altLang="en-US" sz="2400" b="1">
                    <a:latin typeface="Times New Roman" pitchFamily="18" charset="0"/>
                  </a:rPr>
                  <a:t>，</a:t>
                </a:r>
                <a:r>
                  <a:rPr kumimoji="1" lang="en-US" altLang="zh-CN" sz="2400" b="1"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kumimoji="1" lang="zh-CN" altLang="en-US" sz="2400" b="1">
                    <a:latin typeface="Times New Roman" pitchFamily="18" charset="0"/>
                  </a:rPr>
                  <a:t>，</a:t>
                </a:r>
                <a:r>
                  <a:rPr kumimoji="1" lang="en-US" altLang="zh-CN" sz="2400" b="1"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5626" name="Rectangle 29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187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SUB     </a:t>
                </a:r>
                <a:r>
                  <a:rPr kumimoji="1" lang="en-US" altLang="zh-CN" sz="800" b="1">
                    <a:latin typeface="Times New Roman" pitchFamily="18" charset="0"/>
                  </a:rPr>
                  <a:t> </a:t>
                </a: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kumimoji="1" lang="zh-CN" altLang="en-US" sz="2400" b="1">
                    <a:latin typeface="Times New Roman" pitchFamily="18" charset="0"/>
                  </a:rPr>
                  <a:t>，</a:t>
                </a:r>
                <a:r>
                  <a:rPr kumimoji="1" lang="en-US" altLang="zh-CN" sz="2400" b="1"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4</a:t>
                </a:r>
                <a:r>
                  <a:rPr kumimoji="1" lang="zh-CN" altLang="en-US" sz="2400" b="1">
                    <a:latin typeface="Times New Roman" pitchFamily="18" charset="0"/>
                  </a:rPr>
                  <a:t>，</a:t>
                </a:r>
                <a:r>
                  <a:rPr kumimoji="1" lang="en-US" altLang="zh-CN" sz="2400" b="1"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5627" name="Rectangle 30"/>
              <p:cNvSpPr>
                <a:spLocks noChangeArrowheads="1"/>
              </p:cNvSpPr>
              <p:nvPr/>
            </p:nvSpPr>
            <p:spPr bwMode="auto">
              <a:xfrm>
                <a:off x="3149" y="3249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r>
                  <a:rPr kumimoji="1" lang="zh-CN" altLang="en-US" sz="2400" b="1">
                    <a:latin typeface="Times New Roman" pitchFamily="18" charset="0"/>
                  </a:rPr>
                  <a:t>；（</a:t>
                </a:r>
                <a:r>
                  <a:rPr kumimoji="1" lang="en-US" altLang="zh-CN" sz="2400" b="1"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kumimoji="1" lang="zh-CN" altLang="en-US" sz="2400" b="1">
                    <a:latin typeface="Times New Roman" pitchFamily="18" charset="0"/>
                  </a:rPr>
                  <a:t>）</a:t>
                </a:r>
                <a:r>
                  <a:rPr kumimoji="1" lang="zh-CN" altLang="zh-CN" sz="1600" b="1">
                    <a:latin typeface="Times New Roman" pitchFamily="18" charset="0"/>
                  </a:rPr>
                  <a:t>×</a:t>
                </a:r>
                <a:r>
                  <a:rPr kumimoji="1" lang="en-US" altLang="zh-CN" sz="2000" b="1">
                    <a:latin typeface="Times New Roman" pitchFamily="18" charset="0"/>
                  </a:rPr>
                  <a:t> </a:t>
                </a:r>
                <a:r>
                  <a:rPr kumimoji="1" lang="zh-CN" altLang="en-US" sz="2400" b="1">
                    <a:latin typeface="Times New Roman" pitchFamily="18" charset="0"/>
                  </a:rPr>
                  <a:t>（</a:t>
                </a:r>
                <a:r>
                  <a:rPr kumimoji="1" lang="en-US" altLang="zh-CN" sz="2400" b="1"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1</a:t>
                </a:r>
                <a:r>
                  <a:rPr kumimoji="1" lang="zh-CN" altLang="en-US" sz="2400" b="1">
                    <a:latin typeface="Times New Roman" pitchFamily="18" charset="0"/>
                  </a:rPr>
                  <a:t>）    </a:t>
                </a:r>
                <a:r>
                  <a:rPr kumimoji="1" lang="zh-CN" altLang="en-US" sz="2400" b="1">
                    <a:solidFill>
                      <a:srgbClr val="FF3300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5628" name="Rectangle 31"/>
              <p:cNvSpPr>
                <a:spLocks noChangeArrowheads="1"/>
              </p:cNvSpPr>
              <p:nvPr/>
            </p:nvSpPr>
            <p:spPr bwMode="auto">
              <a:xfrm>
                <a:off x="3149" y="3521"/>
                <a:ext cx="23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r>
                  <a:rPr kumimoji="1" lang="zh-CN" altLang="en-US" sz="2400" b="1">
                    <a:latin typeface="Times New Roman" pitchFamily="18" charset="0"/>
                  </a:rPr>
                  <a:t>；（</a:t>
                </a:r>
                <a:r>
                  <a:rPr kumimoji="1" lang="en-US" altLang="zh-CN" sz="2400" b="1"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4</a:t>
                </a:r>
                <a:r>
                  <a:rPr kumimoji="1" lang="zh-CN" altLang="en-US" sz="2400" b="1">
                    <a:latin typeface="Times New Roman" pitchFamily="18" charset="0"/>
                  </a:rPr>
                  <a:t>）    （</a:t>
                </a:r>
                <a:r>
                  <a:rPr kumimoji="1" lang="en-US" altLang="zh-CN" sz="2400" b="1"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5</a:t>
                </a:r>
                <a:r>
                  <a:rPr kumimoji="1" lang="zh-CN" altLang="en-US" sz="2400" b="1">
                    <a:latin typeface="Times New Roman" pitchFamily="18" charset="0"/>
                  </a:rPr>
                  <a:t>）    </a:t>
                </a:r>
                <a:r>
                  <a:rPr kumimoji="1" lang="zh-CN" altLang="en-US" sz="800" b="1">
                    <a:latin typeface="Times New Roman" pitchFamily="18" charset="0"/>
                  </a:rPr>
                  <a:t> </a:t>
                </a: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5629" name="Line 32"/>
              <p:cNvSpPr>
                <a:spLocks noChangeShapeType="1"/>
              </p:cNvSpPr>
              <p:nvPr/>
            </p:nvSpPr>
            <p:spPr bwMode="auto">
              <a:xfrm>
                <a:off x="4658" y="338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0" name="Line 33"/>
              <p:cNvSpPr>
                <a:spLocks noChangeShapeType="1"/>
              </p:cNvSpPr>
              <p:nvPr/>
            </p:nvSpPr>
            <p:spPr bwMode="auto">
              <a:xfrm>
                <a:off x="4658" y="369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24" name="Line 34"/>
            <p:cNvSpPr>
              <a:spLocks noChangeShapeType="1"/>
            </p:cNvSpPr>
            <p:nvPr/>
          </p:nvSpPr>
          <p:spPr bwMode="auto">
            <a:xfrm>
              <a:off x="3947" y="3691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896938" y="3049573"/>
            <a:ext cx="7391400" cy="1741487"/>
            <a:chOff x="897193" y="3494224"/>
            <a:chExt cx="7391043" cy="17417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00368" y="3500575"/>
              <a:ext cx="7367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08381" y="3932443"/>
              <a:ext cx="63528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97193" y="4365898"/>
              <a:ext cx="7367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908304" y="4797765"/>
              <a:ext cx="7368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921004" y="5235984"/>
              <a:ext cx="7367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908381" y="3494224"/>
              <a:ext cx="0" cy="17354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71550" y="3351198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151B93"/>
                </a:solidFill>
              </a:rPr>
              <a:t>指令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71550" y="3965560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MUL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74725" y="4346560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SUB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90975" y="3063860"/>
            <a:ext cx="165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151B93"/>
                </a:solidFill>
              </a:rPr>
              <a:t>指令周期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68513" y="3524235"/>
            <a:ext cx="5976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1            2            3            4            5            6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68513" y="3960798"/>
            <a:ext cx="675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IF          ID          EX         EX         EX        ……       WB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33713" y="4391010"/>
            <a:ext cx="469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151B93"/>
                </a:solidFill>
              </a:rPr>
              <a:t>IF          ID          EX        MEM       WB</a:t>
            </a:r>
            <a:endParaRPr lang="zh-CN" altLang="en-US" sz="2000" b="1">
              <a:solidFill>
                <a:srgbClr val="151B93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788" y="4011598"/>
            <a:ext cx="492125" cy="28892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51B93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51663" y="4448160"/>
            <a:ext cx="492125" cy="28733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51B93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76420" y="6372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5.7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4636" y="63522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流水中主要问题</a:t>
            </a:r>
          </a:p>
        </p:txBody>
      </p:sp>
      <p:sp>
        <p:nvSpPr>
          <p:cNvPr id="33" name="矩形 32"/>
          <p:cNvSpPr/>
          <p:nvPr/>
        </p:nvSpPr>
        <p:spPr>
          <a:xfrm>
            <a:off x="1006712" y="4896234"/>
            <a:ext cx="7429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解决办法：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151B93"/>
                </a:solidFill>
              </a:rPr>
              <a:t>可以推后后继指令对相关单元的读操作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151B93"/>
                </a:solidFill>
              </a:rPr>
              <a:t>设置相关的直接通路（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Forwarding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</a:t>
            </a:r>
            <a:endParaRPr lang="zh-CN" altLang="en-US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158" y="642918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4.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操作控制器和时序产生器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2910" y="1285860"/>
            <a:ext cx="7626350" cy="492922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（1）数据通路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（2）操作控制器：为数据通路的建立提供各种操作信号。根据设计方法不同，可分为时序逻辑型和存储逻辑型：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硬布线控制器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（逻辑电路）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微程序控制器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（微指令）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（3）时序产生器：提供定时和时序信号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其他功能部件：中断系统、总线接口等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438" y="71414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5.1 CPU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功能和组成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3438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64291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基本概念</a:t>
            </a:r>
          </a:p>
        </p:txBody>
      </p:sp>
      <p:sp>
        <p:nvSpPr>
          <p:cNvPr id="7" name="矩形 6"/>
          <p:cNvSpPr/>
          <p:nvPr/>
        </p:nvSpPr>
        <p:spPr>
          <a:xfrm>
            <a:off x="669286" y="2457448"/>
            <a:ext cx="750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指令周期：</a:t>
            </a:r>
            <a:r>
              <a:rPr lang="zh-CN" altLang="en-US" sz="2000" b="1" dirty="0" smtClean="0"/>
              <a:t>指取指令、分析指令到执行完该指令所需的全部时间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659392" y="1858466"/>
            <a:ext cx="7622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机器周期：</a:t>
            </a:r>
            <a:r>
              <a:rPr lang="zh-CN" altLang="en-US" sz="2000" b="1" dirty="0" smtClean="0"/>
              <a:t>包含多个时钟周期，每个机器周期完成一个基本操作。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649498" y="1285860"/>
            <a:ext cx="7622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时钟周期：</a:t>
            </a:r>
            <a:r>
              <a:rPr lang="zh-CN" altLang="en-US" sz="2000" b="1" dirty="0" smtClean="0"/>
              <a:t>系统中最小时间单位，完成一个或多个（并行）微操作</a:t>
            </a:r>
            <a:endParaRPr lang="zh-CN" altLang="en-US" sz="2000" b="1" dirty="0"/>
          </a:p>
        </p:txBody>
      </p:sp>
      <p:pic>
        <p:nvPicPr>
          <p:cNvPr id="10" name="Picture 3" descr="5a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792961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1472" y="1071546"/>
            <a:ext cx="342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 smtClean="0">
                <a:solidFill>
                  <a:srgbClr val="151B93"/>
                </a:solidFill>
                <a:latin typeface="Times New Roman" pitchFamily="18" charset="0"/>
              </a:rPr>
              <a:t>CU</a:t>
            </a:r>
            <a:r>
              <a:rPr kumimoji="1" lang="zh-CN" altLang="en-US" sz="3200" b="1" dirty="0" smtClean="0">
                <a:solidFill>
                  <a:srgbClr val="151B93"/>
                </a:solidFill>
                <a:latin typeface="宋体" charset="-122"/>
              </a:rPr>
              <a:t>外特性</a:t>
            </a:r>
            <a:endParaRPr kumimoji="1" lang="zh-CN" altLang="en-US" sz="3200" b="1" dirty="0">
              <a:solidFill>
                <a:srgbClr val="151B93"/>
              </a:solidFill>
              <a:latin typeface="Times New Roman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419600" y="2033574"/>
            <a:ext cx="1371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IR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048000" y="3862374"/>
            <a:ext cx="609600" cy="1524000"/>
            <a:chOff x="2118" y="2832"/>
            <a:chExt cx="384" cy="960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175" y="2899"/>
              <a:ext cx="310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70C0"/>
                  </a:solidFill>
                  <a:latin typeface="Times New Roman" pitchFamily="18" charset="0"/>
                </a:rPr>
                <a:t>节拍发生器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118" y="2832"/>
              <a:ext cx="384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4343400" y="3862374"/>
            <a:ext cx="1600200" cy="1447800"/>
            <a:chOff x="2934" y="2832"/>
            <a:chExt cx="1008" cy="912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934" y="2832"/>
              <a:ext cx="100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212" y="3146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70C0"/>
                  </a:solidFill>
                  <a:latin typeface="Times New Roman" pitchFamily="18" charset="0"/>
                </a:rPr>
                <a:t>CU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657600" y="3713149"/>
            <a:ext cx="685800" cy="1460500"/>
            <a:chOff x="2304" y="2738"/>
            <a:chExt cx="432" cy="920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304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304" y="2738"/>
              <a:ext cx="432" cy="920"/>
              <a:chOff x="2304" y="2738"/>
              <a:chExt cx="432" cy="920"/>
            </a:xfrm>
          </p:grpSpPr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2304" y="2738"/>
                <a:ext cx="432" cy="910"/>
                <a:chOff x="2304" y="2738"/>
                <a:chExt cx="432" cy="910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2304" y="3648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90" y="2738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 i="1">
                      <a:latin typeface="Times New Roman" pitchFamily="18" charset="0"/>
                    </a:rPr>
                    <a:t>T</a:t>
                  </a:r>
                  <a:r>
                    <a:rPr kumimoji="1" lang="en-US" altLang="zh-CN" sz="2000" b="1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5" name="Group 18"/>
              <p:cNvGrpSpPr>
                <a:grpSpLocks/>
              </p:cNvGrpSpPr>
              <p:nvPr/>
            </p:nvGrpSpPr>
            <p:grpSpPr bwMode="auto">
              <a:xfrm>
                <a:off x="2304" y="2976"/>
                <a:ext cx="432" cy="682"/>
                <a:chOff x="2304" y="2976"/>
                <a:chExt cx="432" cy="682"/>
              </a:xfrm>
            </p:grpSpPr>
            <p:sp>
              <p:nvSpPr>
                <p:cNvPr id="16" name="Line 19"/>
                <p:cNvSpPr>
                  <a:spLocks noChangeShapeType="1"/>
                </p:cNvSpPr>
                <p:nvPr/>
              </p:nvSpPr>
              <p:spPr bwMode="auto">
                <a:xfrm>
                  <a:off x="2304" y="297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00" y="297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 i="1">
                      <a:latin typeface="Times New Roman" pitchFamily="18" charset="0"/>
                    </a:rPr>
                    <a:t>T</a:t>
                  </a:r>
                  <a:r>
                    <a:rPr kumimoji="1" lang="en-US" altLang="zh-CN" sz="20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00" y="3408"/>
                  <a:ext cx="2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 i="1">
                      <a:latin typeface="Times New Roman" pitchFamily="18" charset="0"/>
                    </a:rPr>
                    <a:t>T</a:t>
                  </a:r>
                  <a:r>
                    <a:rPr kumimoji="1" lang="en-US" altLang="zh-CN" sz="2000" b="1" i="1" baseline="-25000">
                      <a:latin typeface="Times New Roman" pitchFamily="18" charset="0"/>
                    </a:rPr>
                    <a:t>n</a:t>
                  </a:r>
                </a:p>
              </p:txBody>
            </p:sp>
          </p:grpSp>
        </p:grp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390" y="3235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1447800" y="4303699"/>
            <a:ext cx="1708150" cy="717550"/>
            <a:chOff x="1110" y="3110"/>
            <a:chExt cx="1076" cy="452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686" y="331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436" y="3110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110" y="3312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（机器主频）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943600" y="4014774"/>
            <a:ext cx="1133475" cy="1066800"/>
            <a:chOff x="3942" y="2928"/>
            <a:chExt cx="714" cy="672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3942" y="29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942" y="36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3983" y="3168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4220" y="316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标志</a:t>
              </a:r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4337050" y="3328974"/>
            <a:ext cx="1836738" cy="533400"/>
            <a:chOff x="2930" y="2496"/>
            <a:chExt cx="1157" cy="336"/>
          </a:xfrm>
        </p:grpSpPr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2930" y="2496"/>
              <a:ext cx="1157" cy="336"/>
              <a:chOff x="2930" y="2496"/>
              <a:chExt cx="1157" cy="336"/>
            </a:xfrm>
          </p:grpSpPr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3078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327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375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2930" y="254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3116" y="255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8" name="Text Box 39"/>
              <p:cNvSpPr txBox="1">
                <a:spLocks noChangeArrowheads="1"/>
              </p:cNvSpPr>
              <p:nvPr/>
            </p:nvSpPr>
            <p:spPr bwMode="auto">
              <a:xfrm>
                <a:off x="3750" y="2553"/>
                <a:ext cx="3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2</a:t>
                </a:r>
                <a:r>
                  <a:rPr kumimoji="1" lang="en-US" altLang="zh-CN" sz="2000" b="1" i="1" baseline="40000">
                    <a:latin typeface="Times New Roman" pitchFamily="18" charset="0"/>
                  </a:rPr>
                  <a:t>n</a:t>
                </a:r>
                <a:r>
                  <a:rPr kumimoji="1" lang="en-US" altLang="zh-CN" sz="2000" b="1" baseline="40000">
                    <a:latin typeface="Times New Roman" pitchFamily="18" charset="0"/>
                  </a:rPr>
                  <a:t>-</a:t>
                </a:r>
                <a:r>
                  <a:rPr kumimoji="1" lang="en-US" altLang="zh-CN" b="1" baseline="400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3356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9" name="Group 41"/>
          <p:cNvGrpSpPr>
            <a:grpSpLocks/>
          </p:cNvGrpSpPr>
          <p:nvPr/>
        </p:nvGrpSpPr>
        <p:grpSpPr bwMode="auto">
          <a:xfrm>
            <a:off x="4305300" y="5310174"/>
            <a:ext cx="1652588" cy="704850"/>
            <a:chOff x="2910" y="3744"/>
            <a:chExt cx="1041" cy="444"/>
          </a:xfrm>
        </p:grpSpPr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078" y="3744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270" y="3744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798" y="3744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2910" y="3936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70C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000" b="1" baseline="-25000">
                  <a:solidFill>
                    <a:srgbClr val="0070C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3130" y="3936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70C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000" b="1" baseline="-25000">
                  <a:solidFill>
                    <a:srgbClr val="0070C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3658" y="3936"/>
              <a:ext cx="2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70C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000" b="1" i="1" baseline="-2500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4419600" y="2871774"/>
            <a:ext cx="1371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70C0"/>
                </a:solidFill>
                <a:latin typeface="Times New Roman" pitchFamily="18" charset="0"/>
              </a:rPr>
              <a:t>操作码译码</a:t>
            </a:r>
          </a:p>
        </p:txBody>
      </p: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5029200" y="2490774"/>
            <a:ext cx="1846263" cy="411163"/>
            <a:chOff x="3366" y="1968"/>
            <a:chExt cx="1163" cy="259"/>
          </a:xfrm>
        </p:grpSpPr>
        <p:sp>
          <p:nvSpPr>
            <p:cNvPr id="48" name="AutoShape 50"/>
            <p:cNvSpPr>
              <a:spLocks noChangeArrowheads="1"/>
            </p:cNvSpPr>
            <p:nvPr/>
          </p:nvSpPr>
          <p:spPr bwMode="auto">
            <a:xfrm>
              <a:off x="3366" y="196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644" y="1977"/>
              <a:ext cx="8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n</a:t>
              </a:r>
              <a:r>
                <a:rPr kumimoji="1" lang="en-US" altLang="zh-CN" sz="2000" b="1">
                  <a:latin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位操作码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4643438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 autoUpdateAnimBg="0"/>
      <p:bldP spid="4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619764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指令取指周期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4786314" y="142852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指令周期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8926" y="1129713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所有指令取指周期都是相同的！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8" y="5586257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取指阶段三事件：</a:t>
            </a:r>
            <a:endParaRPr lang="en-US" altLang="zh-CN" sz="24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）从存储器取指令、（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2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）程序计数器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PC+1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、（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3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）指令译码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601822"/>
            <a:ext cx="75009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具体操作：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PC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装入第一条指令地址（自动）（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C0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2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）由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PC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提供地址锁定存储单元并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RD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C1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3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）读出指令送到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IR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C2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4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PC+1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为下一指令做准备（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C3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5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）指令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OP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部分译码（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C4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6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）转执行阶段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6597</TotalTime>
  <Words>3532</Words>
  <PresentationFormat>全屏显示(4:3)</PresentationFormat>
  <Paragraphs>589</Paragraphs>
  <Slides>57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User</cp:lastModifiedBy>
  <cp:revision>423</cp:revision>
  <dcterms:created xsi:type="dcterms:W3CDTF">2019-07-28T09:03:39Z</dcterms:created>
  <dcterms:modified xsi:type="dcterms:W3CDTF">2019-10-14T02:54:45Z</dcterms:modified>
</cp:coreProperties>
</file>