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515666"/>
            <a:ext cx="4919305" cy="51981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2240637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kern="0" spc="-18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Phishing Attacks</a:t>
            </a: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6280190" y="4537234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Phishing attacks are a common cybersecurity threat where scammers try to trick you into revealing sensitive information or installing malware. Understanding how phishing works is the first step to protecting yourself and your organization.</a:t>
            </a:r>
            <a:endParaRPr lang="en-US" sz="178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4"/>
          <p:cNvSpPr/>
          <p:nvPr/>
        </p:nvSpPr>
        <p:spPr>
          <a:xfrm>
            <a:off x="793790" y="2030278"/>
            <a:ext cx="8306038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kern="0" spc="-13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Phishing Tactics</a:t>
            </a:r>
            <a:endParaRPr lang="en-US" sz="4465" dirty="0"/>
          </a:p>
        </p:txBody>
      </p:sp>
      <p:sp>
        <p:nvSpPr>
          <p:cNvPr id="7" name="Text 7"/>
          <p:cNvSpPr/>
          <p:nvPr/>
        </p:nvSpPr>
        <p:spPr>
          <a:xfrm>
            <a:off x="1530906" y="361438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Deceptive Emails</a:t>
            </a:r>
            <a:endParaRPr lang="en-US" sz="2233" dirty="0"/>
          </a:p>
        </p:txBody>
      </p:sp>
      <p:sp>
        <p:nvSpPr>
          <p:cNvPr id="8" name="Text 11"/>
          <p:cNvSpPr/>
          <p:nvPr/>
        </p:nvSpPr>
        <p:spPr>
          <a:xfrm>
            <a:off x="5954078" y="361438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Fake Websites</a:t>
            </a:r>
            <a:endParaRPr lang="en-US" sz="2233" dirty="0"/>
          </a:p>
        </p:txBody>
      </p:sp>
      <p:sp>
        <p:nvSpPr>
          <p:cNvPr id="9" name="Text 15"/>
          <p:cNvSpPr/>
          <p:nvPr/>
        </p:nvSpPr>
        <p:spPr>
          <a:xfrm>
            <a:off x="10377249" y="361438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Social Engineering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1530906" y="4104799"/>
            <a:ext cx="3459242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Phishers send convincing emails that appear to be from legitimate companies or contacts, enticing you to click malicious links or download infected files.</a:t>
            </a:r>
            <a:endParaRPr lang="en-US" sz="1786" dirty="0"/>
          </a:p>
        </p:txBody>
      </p:sp>
      <p:sp>
        <p:nvSpPr>
          <p:cNvPr id="11" name="Text 12"/>
          <p:cNvSpPr/>
          <p:nvPr/>
        </p:nvSpPr>
        <p:spPr>
          <a:xfrm>
            <a:off x="5954078" y="4104799"/>
            <a:ext cx="3459242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Scammers create websites that closely resemble real ones to steal your login credentials or other personal data.</a:t>
            </a:r>
            <a:endParaRPr lang="en-US" sz="1786" dirty="0"/>
          </a:p>
        </p:txBody>
      </p:sp>
      <p:sp>
        <p:nvSpPr>
          <p:cNvPr id="12" name="Text 16"/>
          <p:cNvSpPr/>
          <p:nvPr/>
        </p:nvSpPr>
        <p:spPr>
          <a:xfrm>
            <a:off x="10377249" y="4104799"/>
            <a:ext cx="3459242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Phishers use psychological manipulation to influence your behavior, such as creating a false sense of urgency or authority.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358509"/>
            <a:ext cx="7034927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kern="0" spc="-13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Phishing Emails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kern="0" spc="-6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Sender Address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421540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Carefully inspect the email address - it may look similar to a real one but have slight differences.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kern="0" spc="-6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Suspicious Links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Hover over any links to see the actual URL before clicking. Phishing links often have random characters or look unfamiliar.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kern="0" spc="-6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Urgent Requests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 wary of emails that create a false sense of urgency, such as threatening account suspension or promising reward.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79967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79967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8048" y="454223"/>
            <a:ext cx="5977295" cy="516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65"/>
              </a:lnSpc>
              <a:buNone/>
            </a:pPr>
            <a:r>
              <a:rPr lang="en-US" sz="3252" b="1" kern="0" spc="-9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Recognizing Phishing Websites</a:t>
            </a:r>
            <a:endParaRPr lang="en-US" sz="325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48" y="1218248"/>
            <a:ext cx="412909" cy="41290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8048" y="1796296"/>
            <a:ext cx="2064782" cy="258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2"/>
              </a:lnSpc>
              <a:buNone/>
            </a:pPr>
            <a:r>
              <a:rPr lang="en-US" sz="1626" b="1" kern="0" spc="-4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HTTPS</a:t>
            </a:r>
            <a:endParaRPr lang="en-US" sz="1626" dirty="0"/>
          </a:p>
        </p:txBody>
      </p:sp>
      <p:sp>
        <p:nvSpPr>
          <p:cNvPr id="8" name="Text 4"/>
          <p:cNvSpPr/>
          <p:nvPr/>
        </p:nvSpPr>
        <p:spPr>
          <a:xfrm>
            <a:off x="578048" y="2153364"/>
            <a:ext cx="4784407" cy="528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301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Look for the "https://" prefix, which indicates a secure connection. Phishing sites often lack this.</a:t>
            </a:r>
            <a:endParaRPr lang="en-US" sz="1301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225" y="1218248"/>
            <a:ext cx="412909" cy="41290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10225" y="1796296"/>
            <a:ext cx="2064782" cy="258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2"/>
              </a:lnSpc>
              <a:buNone/>
            </a:pPr>
            <a:r>
              <a:rPr lang="en-US" sz="1626" b="1" kern="0" spc="-4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SSL Certificate</a:t>
            </a:r>
            <a:endParaRPr lang="en-US" sz="1626" dirty="0"/>
          </a:p>
        </p:txBody>
      </p:sp>
      <p:sp>
        <p:nvSpPr>
          <p:cNvPr id="11" name="Text 6"/>
          <p:cNvSpPr/>
          <p:nvPr/>
        </p:nvSpPr>
        <p:spPr>
          <a:xfrm>
            <a:off x="5610225" y="2153364"/>
            <a:ext cx="4784527" cy="528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301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the website has a valid SSL certificate to ensure it's legitimate.</a:t>
            </a:r>
            <a:endParaRPr lang="en-US" sz="1301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48" y="3177302"/>
            <a:ext cx="412909" cy="41290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78048" y="3755350"/>
            <a:ext cx="2064782" cy="258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2"/>
              </a:lnSpc>
              <a:buNone/>
            </a:pPr>
            <a:r>
              <a:rPr lang="en-US" sz="1626" b="1" kern="0" spc="-4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Strange Domain</a:t>
            </a:r>
            <a:endParaRPr lang="en-US" sz="1626" dirty="0"/>
          </a:p>
        </p:txBody>
      </p:sp>
      <p:sp>
        <p:nvSpPr>
          <p:cNvPr id="14" name="Text 8"/>
          <p:cNvSpPr/>
          <p:nvPr/>
        </p:nvSpPr>
        <p:spPr>
          <a:xfrm>
            <a:off x="578048" y="4112419"/>
            <a:ext cx="4784407" cy="528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301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 suspicious of domains that don't match the company's official website.</a:t>
            </a:r>
            <a:endParaRPr lang="en-US" sz="1301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225" y="3177302"/>
            <a:ext cx="412909" cy="41290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610225" y="3755350"/>
            <a:ext cx="2064782" cy="258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2"/>
              </a:lnSpc>
              <a:buNone/>
            </a:pPr>
            <a:r>
              <a:rPr lang="en-US" sz="1626" b="1" kern="0" spc="-4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Suspicious Forms</a:t>
            </a:r>
            <a:endParaRPr lang="en-US" sz="1626" dirty="0"/>
          </a:p>
        </p:txBody>
      </p:sp>
      <p:sp>
        <p:nvSpPr>
          <p:cNvPr id="17" name="Text 10"/>
          <p:cNvSpPr/>
          <p:nvPr/>
        </p:nvSpPr>
        <p:spPr>
          <a:xfrm>
            <a:off x="5610225" y="4112419"/>
            <a:ext cx="4784527" cy="528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301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Avoid entering sensitive information on pages with unusual or excessive form fields.</a:t>
            </a:r>
            <a:endParaRPr lang="en-US" sz="1301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0225" y="4826556"/>
            <a:ext cx="4784527" cy="35188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06" y="2023943"/>
            <a:ext cx="4934069" cy="418171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59473" y="608290"/>
            <a:ext cx="7597854" cy="13804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5"/>
              </a:lnSpc>
              <a:buNone/>
            </a:pPr>
            <a:r>
              <a:rPr lang="en-US" sz="4348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Protecting Against Social Engineering</a:t>
            </a:r>
            <a:endParaRPr lang="en-US" sz="4348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73" y="2319933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128" y="2540794"/>
            <a:ext cx="276117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Question Requests</a:t>
            </a:r>
            <a:endParaRPr lang="en-US" sz="2174" dirty="0"/>
          </a:p>
        </p:txBody>
      </p:sp>
      <p:sp>
        <p:nvSpPr>
          <p:cNvPr id="9" name="Text 4"/>
          <p:cNvSpPr/>
          <p:nvPr/>
        </p:nvSpPr>
        <p:spPr>
          <a:xfrm>
            <a:off x="7695128" y="3018353"/>
            <a:ext cx="616219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asked to share sensitive information, verify the legitimacy of the request before responding.</a:t>
            </a:r>
            <a:endParaRPr lang="en-US" sz="1739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4087058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128" y="4307919"/>
            <a:ext cx="276117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Validate Identity</a:t>
            </a:r>
            <a:endParaRPr lang="en-US" sz="2174" dirty="0"/>
          </a:p>
        </p:txBody>
      </p:sp>
      <p:sp>
        <p:nvSpPr>
          <p:cNvPr id="12" name="Text 6"/>
          <p:cNvSpPr/>
          <p:nvPr/>
        </p:nvSpPr>
        <p:spPr>
          <a:xfrm>
            <a:off x="7695128" y="4785479"/>
            <a:ext cx="616219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the identity of the person contacting you, even if they claim to be a supervisor or authority figure.</a:t>
            </a:r>
            <a:endParaRPr lang="en-US" sz="1739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473" y="5854184"/>
            <a:ext cx="1104424" cy="176712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95128" y="6075045"/>
            <a:ext cx="276117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Trust Your Instincts</a:t>
            </a:r>
            <a:endParaRPr lang="en-US" sz="2174" dirty="0"/>
          </a:p>
        </p:txBody>
      </p:sp>
      <p:sp>
        <p:nvSpPr>
          <p:cNvPr id="15" name="Text 8"/>
          <p:cNvSpPr/>
          <p:nvPr/>
        </p:nvSpPr>
        <p:spPr>
          <a:xfrm>
            <a:off x="7695128" y="6552605"/>
            <a:ext cx="616219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something feels off, don't hesitate to double-check or refuse the request.</a:t>
            </a:r>
            <a:endParaRPr lang="en-US" sz="173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986" y="2525197"/>
            <a:ext cx="4954310" cy="31790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4855" y="920829"/>
            <a:ext cx="7654290" cy="13301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37"/>
              </a:lnSpc>
              <a:buNone/>
            </a:pPr>
            <a:r>
              <a:rPr lang="en-US" sz="4190" b="1" kern="0" spc="-12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for Avoiding Phishing</a:t>
            </a:r>
            <a:endParaRPr lang="en-US" sz="4190" dirty="0"/>
          </a:p>
        </p:txBody>
      </p:sp>
      <p:sp>
        <p:nvSpPr>
          <p:cNvPr id="7" name="Shape 3"/>
          <p:cNvSpPr/>
          <p:nvPr/>
        </p:nvSpPr>
        <p:spPr>
          <a:xfrm>
            <a:off x="744855" y="2570202"/>
            <a:ext cx="3720822" cy="2262902"/>
          </a:xfrm>
          <a:prstGeom prst="roundRect">
            <a:avLst>
              <a:gd name="adj" fmla="val 395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65240" y="2790587"/>
            <a:ext cx="2820472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9"/>
              </a:lnSpc>
              <a:buNone/>
            </a:pPr>
            <a:r>
              <a:rPr lang="en-US" sz="2095" b="1" kern="0" spc="-6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Cybersecurity Training</a:t>
            </a:r>
            <a:endParaRPr lang="en-US" sz="2095" dirty="0"/>
          </a:p>
        </p:txBody>
      </p:sp>
      <p:sp>
        <p:nvSpPr>
          <p:cNvPr id="9" name="Text 5"/>
          <p:cNvSpPr/>
          <p:nvPr/>
        </p:nvSpPr>
        <p:spPr>
          <a:xfrm>
            <a:off x="965240" y="3250644"/>
            <a:ext cx="3280053" cy="1021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1"/>
              </a:lnSpc>
              <a:buNone/>
            </a:pPr>
            <a:r>
              <a:rPr lang="en-US" sz="1676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Educate yourself and your team on the latest phishing techniques and how to identify them.</a:t>
            </a:r>
            <a:endParaRPr lang="en-US" sz="1676" dirty="0"/>
          </a:p>
        </p:txBody>
      </p:sp>
      <p:sp>
        <p:nvSpPr>
          <p:cNvPr id="10" name="Shape 6"/>
          <p:cNvSpPr/>
          <p:nvPr/>
        </p:nvSpPr>
        <p:spPr>
          <a:xfrm>
            <a:off x="4678442" y="2570202"/>
            <a:ext cx="3720822" cy="2262902"/>
          </a:xfrm>
          <a:prstGeom prst="roundRect">
            <a:avLst>
              <a:gd name="adj" fmla="val 395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4898827" y="2790587"/>
            <a:ext cx="2660333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9"/>
              </a:lnSpc>
              <a:buNone/>
            </a:pPr>
            <a:r>
              <a:rPr lang="en-US" sz="2095" b="1" kern="0" spc="-6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Before Clicking</a:t>
            </a:r>
            <a:endParaRPr lang="en-US" sz="2095" dirty="0"/>
          </a:p>
        </p:txBody>
      </p:sp>
      <p:sp>
        <p:nvSpPr>
          <p:cNvPr id="12" name="Text 8"/>
          <p:cNvSpPr/>
          <p:nvPr/>
        </p:nvSpPr>
        <p:spPr>
          <a:xfrm>
            <a:off x="4898827" y="3250644"/>
            <a:ext cx="3280053" cy="1362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1"/>
              </a:lnSpc>
              <a:buNone/>
            </a:pPr>
            <a:r>
              <a:rPr lang="en-US" sz="1676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Always double-check the source before opening links or attachments, even if they appear to be from a trusted contact.</a:t>
            </a:r>
            <a:endParaRPr lang="en-US" sz="1676" dirty="0"/>
          </a:p>
        </p:txBody>
      </p:sp>
      <p:sp>
        <p:nvSpPr>
          <p:cNvPr id="13" name="Shape 9"/>
          <p:cNvSpPr/>
          <p:nvPr/>
        </p:nvSpPr>
        <p:spPr>
          <a:xfrm>
            <a:off x="744855" y="5045869"/>
            <a:ext cx="3720822" cy="2262902"/>
          </a:xfrm>
          <a:prstGeom prst="roundRect">
            <a:avLst>
              <a:gd name="adj" fmla="val 395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65240" y="5266253"/>
            <a:ext cx="3016687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9"/>
              </a:lnSpc>
              <a:buNone/>
            </a:pPr>
            <a:r>
              <a:rPr lang="en-US" sz="2095" b="1" kern="0" spc="-6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Cybersecurity Tools</a:t>
            </a:r>
            <a:endParaRPr lang="en-US" sz="2095" dirty="0"/>
          </a:p>
        </p:txBody>
      </p:sp>
      <p:sp>
        <p:nvSpPr>
          <p:cNvPr id="15" name="Text 11"/>
          <p:cNvSpPr/>
          <p:nvPr/>
        </p:nvSpPr>
        <p:spPr>
          <a:xfrm>
            <a:off x="965240" y="5726311"/>
            <a:ext cx="3280053" cy="1362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1"/>
              </a:lnSpc>
              <a:buNone/>
            </a:pPr>
            <a:r>
              <a:rPr lang="en-US" sz="1676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antivirus software, firewalls, and email filtering to help detect and block phishing attempts.</a:t>
            </a:r>
            <a:endParaRPr lang="en-US" sz="1676" dirty="0"/>
          </a:p>
        </p:txBody>
      </p:sp>
      <p:sp>
        <p:nvSpPr>
          <p:cNvPr id="16" name="Shape 12"/>
          <p:cNvSpPr/>
          <p:nvPr/>
        </p:nvSpPr>
        <p:spPr>
          <a:xfrm>
            <a:off x="4678442" y="5045869"/>
            <a:ext cx="3720822" cy="2262902"/>
          </a:xfrm>
          <a:prstGeom prst="roundRect">
            <a:avLst>
              <a:gd name="adj" fmla="val 395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4898827" y="5266253"/>
            <a:ext cx="2769989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9"/>
              </a:lnSpc>
              <a:buNone/>
            </a:pPr>
            <a:r>
              <a:rPr lang="en-US" sz="2095" b="1" kern="0" spc="-6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Backup Data Regularly</a:t>
            </a:r>
            <a:endParaRPr lang="en-US" sz="2095" dirty="0"/>
          </a:p>
        </p:txBody>
      </p:sp>
      <p:sp>
        <p:nvSpPr>
          <p:cNvPr id="18" name="Text 14"/>
          <p:cNvSpPr/>
          <p:nvPr/>
        </p:nvSpPr>
        <p:spPr>
          <a:xfrm>
            <a:off x="4898827" y="5726311"/>
            <a:ext cx="3280053" cy="1021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1"/>
              </a:lnSpc>
              <a:buNone/>
            </a:pPr>
            <a:r>
              <a:rPr lang="en-US" sz="1676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Maintain regular backups of your important data in case of a successful phishing attack.</a:t>
            </a:r>
            <a:endParaRPr lang="en-US" sz="167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00" y="2422922"/>
            <a:ext cx="4957882" cy="338375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26135" y="581620"/>
            <a:ext cx="7664529" cy="13208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01"/>
              </a:lnSpc>
              <a:buNone/>
            </a:pPr>
            <a:r>
              <a:rPr lang="en-US" sz="4161" b="1" kern="0" spc="-12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Reporting and Responding to Phishing</a:t>
            </a:r>
            <a:endParaRPr lang="en-US" sz="4161" dirty="0"/>
          </a:p>
        </p:txBody>
      </p:sp>
      <p:sp>
        <p:nvSpPr>
          <p:cNvPr id="7" name="Shape 3"/>
          <p:cNvSpPr/>
          <p:nvPr/>
        </p:nvSpPr>
        <p:spPr>
          <a:xfrm>
            <a:off x="6531650" y="2219444"/>
            <a:ext cx="22860" cy="5428536"/>
          </a:xfrm>
          <a:prstGeom prst="roundRect">
            <a:avLst>
              <a:gd name="adj" fmla="val 388338"/>
            </a:avLst>
          </a:prstGeom>
          <a:solidFill>
            <a:srgbClr val="C0C1D7"/>
          </a:solidFill>
          <a:ln/>
        </p:spPr>
      </p:sp>
      <p:sp>
        <p:nvSpPr>
          <p:cNvPr id="8" name="Shape 4"/>
          <p:cNvSpPr/>
          <p:nvPr/>
        </p:nvSpPr>
        <p:spPr>
          <a:xfrm>
            <a:off x="6757988" y="2683550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C0C1D7"/>
          </a:solidFill>
          <a:ln/>
        </p:spPr>
      </p:sp>
      <p:sp>
        <p:nvSpPr>
          <p:cNvPr id="9" name="Shape 5"/>
          <p:cNvSpPr/>
          <p:nvPr/>
        </p:nvSpPr>
        <p:spPr>
          <a:xfrm>
            <a:off x="6305312" y="2457212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479500" y="2536388"/>
            <a:ext cx="127159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6"/>
              </a:lnSpc>
              <a:buNone/>
            </a:pPr>
            <a:r>
              <a:rPr lang="en-US" sz="2496" b="1" kern="0" spc="-7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96" dirty="0"/>
          </a:p>
        </p:txBody>
      </p:sp>
      <p:sp>
        <p:nvSpPr>
          <p:cNvPr id="11" name="Text 7"/>
          <p:cNvSpPr/>
          <p:nvPr/>
        </p:nvSpPr>
        <p:spPr>
          <a:xfrm>
            <a:off x="7705487" y="2430780"/>
            <a:ext cx="2641997" cy="330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</a:t>
            </a:r>
            <a:endParaRPr lang="en-US" sz="2080" dirty="0"/>
          </a:p>
        </p:txBody>
      </p:sp>
      <p:sp>
        <p:nvSpPr>
          <p:cNvPr id="12" name="Text 8"/>
          <p:cNvSpPr/>
          <p:nvPr/>
        </p:nvSpPr>
        <p:spPr>
          <a:xfrm>
            <a:off x="7705487" y="2887742"/>
            <a:ext cx="618517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3"/>
              </a:lnSpc>
              <a:buNone/>
            </a:pPr>
            <a:r>
              <a:rPr lang="en-US" sz="1664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Recognize the signs of a phishing attempt and don't interact with the malicious content.</a:t>
            </a:r>
            <a:endParaRPr lang="en-US" sz="1664" dirty="0"/>
          </a:p>
        </p:txBody>
      </p:sp>
      <p:sp>
        <p:nvSpPr>
          <p:cNvPr id="13" name="Shape 9"/>
          <p:cNvSpPr/>
          <p:nvPr/>
        </p:nvSpPr>
        <p:spPr>
          <a:xfrm>
            <a:off x="6757988" y="4450794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C0C1D7"/>
          </a:solidFill>
          <a:ln/>
        </p:spPr>
      </p:sp>
      <p:sp>
        <p:nvSpPr>
          <p:cNvPr id="14" name="Shape 10"/>
          <p:cNvSpPr/>
          <p:nvPr/>
        </p:nvSpPr>
        <p:spPr>
          <a:xfrm>
            <a:off x="6305312" y="4224457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447949" y="4303633"/>
            <a:ext cx="190143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6"/>
              </a:lnSpc>
              <a:buNone/>
            </a:pPr>
            <a:r>
              <a:rPr lang="en-US" sz="2496" b="1" kern="0" spc="-7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96" dirty="0"/>
          </a:p>
        </p:txBody>
      </p:sp>
      <p:sp>
        <p:nvSpPr>
          <p:cNvPr id="16" name="Text 12"/>
          <p:cNvSpPr/>
          <p:nvPr/>
        </p:nvSpPr>
        <p:spPr>
          <a:xfrm>
            <a:off x="7705487" y="4198025"/>
            <a:ext cx="2641997" cy="330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</a:t>
            </a:r>
            <a:endParaRPr lang="en-US" sz="2080" dirty="0"/>
          </a:p>
        </p:txBody>
      </p:sp>
      <p:sp>
        <p:nvSpPr>
          <p:cNvPr id="17" name="Text 13"/>
          <p:cNvSpPr/>
          <p:nvPr/>
        </p:nvSpPr>
        <p:spPr>
          <a:xfrm>
            <a:off x="7705487" y="4654987"/>
            <a:ext cx="618517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3"/>
              </a:lnSpc>
              <a:buNone/>
            </a:pPr>
            <a:r>
              <a:rPr lang="en-US" sz="1664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Notify your organization's IT or security team, and forward the phishing email to the appropriate authorities.</a:t>
            </a:r>
            <a:endParaRPr lang="en-US" sz="1664" dirty="0"/>
          </a:p>
        </p:txBody>
      </p:sp>
      <p:sp>
        <p:nvSpPr>
          <p:cNvPr id="18" name="Shape 14"/>
          <p:cNvSpPr/>
          <p:nvPr/>
        </p:nvSpPr>
        <p:spPr>
          <a:xfrm>
            <a:off x="6757988" y="6218039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C0C1D7"/>
          </a:solidFill>
          <a:ln/>
        </p:spPr>
      </p:sp>
      <p:sp>
        <p:nvSpPr>
          <p:cNvPr id="19" name="Shape 15"/>
          <p:cNvSpPr/>
          <p:nvPr/>
        </p:nvSpPr>
        <p:spPr>
          <a:xfrm>
            <a:off x="6305312" y="5991701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445448" y="6070878"/>
            <a:ext cx="195143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6"/>
              </a:lnSpc>
              <a:buNone/>
            </a:pPr>
            <a:r>
              <a:rPr lang="en-US" sz="2496" b="1" kern="0" spc="-7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96" dirty="0"/>
          </a:p>
        </p:txBody>
      </p:sp>
      <p:sp>
        <p:nvSpPr>
          <p:cNvPr id="21" name="Text 17"/>
          <p:cNvSpPr/>
          <p:nvPr/>
        </p:nvSpPr>
        <p:spPr>
          <a:xfrm>
            <a:off x="7705487" y="5965269"/>
            <a:ext cx="2641997" cy="330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Respond</a:t>
            </a:r>
            <a:endParaRPr lang="en-US" sz="2080" dirty="0"/>
          </a:p>
        </p:txBody>
      </p:sp>
      <p:sp>
        <p:nvSpPr>
          <p:cNvPr id="22" name="Text 18"/>
          <p:cNvSpPr/>
          <p:nvPr/>
        </p:nvSpPr>
        <p:spPr>
          <a:xfrm>
            <a:off x="7705487" y="6422231"/>
            <a:ext cx="6185178" cy="1014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3"/>
              </a:lnSpc>
              <a:buNone/>
            </a:pPr>
            <a:r>
              <a:rPr lang="en-US" sz="1664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you've already provided sensitive information, immediately change any affected passwords and monitor your accounts for suspicious activity.</a:t>
            </a:r>
            <a:endParaRPr lang="en-US" sz="166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94" y="1628894"/>
            <a:ext cx="4971812" cy="497181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06847" y="1377196"/>
            <a:ext cx="7500461" cy="6432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65"/>
              </a:lnSpc>
              <a:buNone/>
            </a:pPr>
            <a:r>
              <a:rPr lang="en-US" sz="4052" b="1" kern="0" spc="-12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Key Takeaways</a:t>
            </a:r>
            <a:endParaRPr lang="en-US" sz="4052" dirty="0"/>
          </a:p>
        </p:txBody>
      </p:sp>
      <p:sp>
        <p:nvSpPr>
          <p:cNvPr id="7" name="Shape 3"/>
          <p:cNvSpPr/>
          <p:nvPr/>
        </p:nvSpPr>
        <p:spPr>
          <a:xfrm>
            <a:off x="6206847" y="2560796"/>
            <a:ext cx="463153" cy="463153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76392" y="2637949"/>
            <a:ext cx="123944" cy="308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31"/>
              </a:lnSpc>
              <a:buNone/>
            </a:pPr>
            <a:r>
              <a:rPr lang="en-US" sz="2431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31" dirty="0"/>
          </a:p>
        </p:txBody>
      </p:sp>
      <p:sp>
        <p:nvSpPr>
          <p:cNvPr id="9" name="Text 5"/>
          <p:cNvSpPr/>
          <p:nvPr/>
        </p:nvSpPr>
        <p:spPr>
          <a:xfrm>
            <a:off x="6875859" y="2560796"/>
            <a:ext cx="2573179" cy="3215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3"/>
              </a:lnSpc>
              <a:buNone/>
            </a:pPr>
            <a:r>
              <a:rPr lang="en-US" sz="2026" b="1" kern="0" spc="-6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Phishing Awareness</a:t>
            </a:r>
            <a:endParaRPr lang="en-US" sz="2026" dirty="0"/>
          </a:p>
        </p:txBody>
      </p:sp>
      <p:sp>
        <p:nvSpPr>
          <p:cNvPr id="10" name="Text 6"/>
          <p:cNvSpPr/>
          <p:nvPr/>
        </p:nvSpPr>
        <p:spPr>
          <a:xfrm>
            <a:off x="6875859" y="3005852"/>
            <a:ext cx="3079671" cy="1317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4"/>
              </a:lnSpc>
              <a:buNone/>
            </a:pPr>
            <a:r>
              <a:rPr lang="en-US" sz="162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Staying informed about the latest phishing tactics is crucial to protecting yourself and your organization.</a:t>
            </a:r>
            <a:endParaRPr lang="en-US" sz="1621" dirty="0"/>
          </a:p>
        </p:txBody>
      </p:sp>
      <p:sp>
        <p:nvSpPr>
          <p:cNvPr id="11" name="Shape 7"/>
          <p:cNvSpPr/>
          <p:nvPr/>
        </p:nvSpPr>
        <p:spPr>
          <a:xfrm>
            <a:off x="10161389" y="2560796"/>
            <a:ext cx="463153" cy="463153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0300335" y="2637949"/>
            <a:ext cx="185261" cy="308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31"/>
              </a:lnSpc>
              <a:buNone/>
            </a:pPr>
            <a:r>
              <a:rPr lang="en-US" sz="2431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31" dirty="0"/>
          </a:p>
        </p:txBody>
      </p:sp>
      <p:sp>
        <p:nvSpPr>
          <p:cNvPr id="13" name="Text 9"/>
          <p:cNvSpPr/>
          <p:nvPr/>
        </p:nvSpPr>
        <p:spPr>
          <a:xfrm>
            <a:off x="10830401" y="2560796"/>
            <a:ext cx="2590086" cy="3215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3"/>
              </a:lnSpc>
              <a:buNone/>
            </a:pPr>
            <a:r>
              <a:rPr lang="en-US" sz="2026" b="1" kern="0" spc="-6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Vigilance and Caution</a:t>
            </a:r>
            <a:endParaRPr lang="en-US" sz="2026" dirty="0"/>
          </a:p>
        </p:txBody>
      </p:sp>
      <p:sp>
        <p:nvSpPr>
          <p:cNvPr id="14" name="Text 10"/>
          <p:cNvSpPr/>
          <p:nvPr/>
        </p:nvSpPr>
        <p:spPr>
          <a:xfrm>
            <a:off x="10830401" y="3005852"/>
            <a:ext cx="3079671" cy="1317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4"/>
              </a:lnSpc>
              <a:buNone/>
            </a:pPr>
            <a:r>
              <a:rPr lang="en-US" sz="162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Always exercise caution when dealing with unsolicited emails, links, or requests for sensitive information.</a:t>
            </a:r>
            <a:endParaRPr lang="en-US" sz="1621" dirty="0"/>
          </a:p>
        </p:txBody>
      </p:sp>
      <p:sp>
        <p:nvSpPr>
          <p:cNvPr id="15" name="Shape 11"/>
          <p:cNvSpPr/>
          <p:nvPr/>
        </p:nvSpPr>
        <p:spPr>
          <a:xfrm>
            <a:off x="6206847" y="4760595"/>
            <a:ext cx="463153" cy="463153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343412" y="4837748"/>
            <a:ext cx="190024" cy="308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31"/>
              </a:lnSpc>
              <a:buNone/>
            </a:pPr>
            <a:r>
              <a:rPr lang="en-US" sz="2431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31" dirty="0"/>
          </a:p>
        </p:txBody>
      </p:sp>
      <p:sp>
        <p:nvSpPr>
          <p:cNvPr id="17" name="Text 13"/>
          <p:cNvSpPr/>
          <p:nvPr/>
        </p:nvSpPr>
        <p:spPr>
          <a:xfrm>
            <a:off x="6875859" y="4760595"/>
            <a:ext cx="2573179" cy="3215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3"/>
              </a:lnSpc>
              <a:buNone/>
            </a:pPr>
            <a:r>
              <a:rPr lang="en-US" sz="2026" b="1" kern="0" spc="-6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Proactive Measures</a:t>
            </a:r>
            <a:endParaRPr lang="en-US" sz="2026" dirty="0"/>
          </a:p>
        </p:txBody>
      </p:sp>
      <p:sp>
        <p:nvSpPr>
          <p:cNvPr id="18" name="Text 14"/>
          <p:cNvSpPr/>
          <p:nvPr/>
        </p:nvSpPr>
        <p:spPr>
          <a:xfrm>
            <a:off x="6875859" y="5205651"/>
            <a:ext cx="3079671" cy="16466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4"/>
              </a:lnSpc>
              <a:buNone/>
            </a:pPr>
            <a:r>
              <a:rPr lang="en-US" sz="162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robust cybersecurity measures and training can significantly reduce the risk of falling victim to a phishing attack.</a:t>
            </a:r>
            <a:endParaRPr lang="en-US" sz="1621" dirty="0"/>
          </a:p>
        </p:txBody>
      </p:sp>
      <p:sp>
        <p:nvSpPr>
          <p:cNvPr id="19" name="Shape 15"/>
          <p:cNvSpPr/>
          <p:nvPr/>
        </p:nvSpPr>
        <p:spPr>
          <a:xfrm>
            <a:off x="10161389" y="4760595"/>
            <a:ext cx="463153" cy="463153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10293191" y="4837748"/>
            <a:ext cx="199549" cy="308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31"/>
              </a:lnSpc>
              <a:buNone/>
            </a:pPr>
            <a:r>
              <a:rPr lang="en-US" sz="2431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431" dirty="0"/>
          </a:p>
        </p:txBody>
      </p:sp>
      <p:sp>
        <p:nvSpPr>
          <p:cNvPr id="21" name="Text 17"/>
          <p:cNvSpPr/>
          <p:nvPr/>
        </p:nvSpPr>
        <p:spPr>
          <a:xfrm>
            <a:off x="10830401" y="4760595"/>
            <a:ext cx="2898815" cy="3215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3"/>
              </a:lnSpc>
              <a:buNone/>
            </a:pPr>
            <a:r>
              <a:rPr lang="en-US" sz="2026" b="1" kern="0" spc="-6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Reporting and Response</a:t>
            </a:r>
            <a:endParaRPr lang="en-US" sz="2026" dirty="0"/>
          </a:p>
        </p:txBody>
      </p:sp>
      <p:sp>
        <p:nvSpPr>
          <p:cNvPr id="22" name="Text 18"/>
          <p:cNvSpPr/>
          <p:nvPr/>
        </p:nvSpPr>
        <p:spPr>
          <a:xfrm>
            <a:off x="10830401" y="5205651"/>
            <a:ext cx="3079671" cy="1317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4"/>
              </a:lnSpc>
              <a:buNone/>
            </a:pPr>
            <a:r>
              <a:rPr lang="en-US" sz="162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Quickly identifying and reporting phishing attempts, as well as taking appropriate actions, can mitigate the potential damage.</a:t>
            </a:r>
            <a:endParaRPr lang="en-US" sz="162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560</Words>
  <Application>Microsoft Office PowerPoint</Application>
  <PresentationFormat>Custom</PresentationFormat>
  <Paragraphs>71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Deepi __</cp:lastModifiedBy>
  <cp:revision>2</cp:revision>
  <dcterms:created xsi:type="dcterms:W3CDTF">2024-08-15T16:19:09Z</dcterms:created>
  <dcterms:modified xsi:type="dcterms:W3CDTF">2024-08-16T06:53:48Z</dcterms:modified>
</cp:coreProperties>
</file>