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obo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ea7441a846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ea7441a84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ea7441a846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ea7441a84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ea7441a846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ea7441a84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ea7441a846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ea7441a84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ee93536c7c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ee93536c7c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ee93536c7c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ee93536c7c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e93536c7c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e93536c7c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a7441a846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a7441a846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ea7441a846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ea7441a84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ea7441a846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ea7441a846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ea7441a8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ea7441a8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ea7441a846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ea7441a84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ed8520646b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ed8520646b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ea7441a846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ea7441a846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a7441a846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ea7441a846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ee93536c7c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ee93536c7c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ea7441a846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ea7441a846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ea7441a846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ea7441a846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ea7441a84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ea7441a84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ee95639c4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ee95639c4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ea7441a84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ea7441a84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ea7441a84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ea7441a84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ea7441a84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ea7441a84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ea7441a84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ea7441a84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ea7441a846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ea7441a84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56" name="Google Shape;56;p13"/>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104" name="Shape 104"/>
        <p:cNvGrpSpPr/>
        <p:nvPr/>
      </p:nvGrpSpPr>
      <p:grpSpPr>
        <a:xfrm>
          <a:off x="0" y="0"/>
          <a:ext cx="0" cy="0"/>
          <a:chOff x="0" y="0"/>
          <a:chExt cx="0" cy="0"/>
        </a:xfrm>
      </p:grpSpPr>
      <p:sp>
        <p:nvSpPr>
          <p:cNvPr id="105" name="Google Shape;10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i="1" lang="en">
                <a:highlight>
                  <a:srgbClr val="FFFFFF"/>
                </a:highlight>
              </a:rPr>
              <a:t>Household Demographics</a:t>
            </a:r>
            <a:endParaRPr b="1" i="1">
              <a:highlight>
                <a:srgbClr val="FFFFFF"/>
              </a:highlight>
            </a:endParaRPr>
          </a:p>
        </p:txBody>
      </p:sp>
      <p:sp>
        <p:nvSpPr>
          <p:cNvPr id="106" name="Google Shape;10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lnSpc>
                <a:spcPct val="137500"/>
              </a:lnSpc>
              <a:spcBef>
                <a:spcPts val="0"/>
              </a:spcBef>
              <a:spcAft>
                <a:spcPts val="0"/>
              </a:spcAft>
              <a:buClr>
                <a:schemeClr val="dk1"/>
              </a:buClr>
              <a:buSzPct val="52380"/>
              <a:buFont typeface="Arial"/>
              <a:buNone/>
            </a:pPr>
            <a:r>
              <a:rPr b="1" lang="en" sz="2100">
                <a:solidFill>
                  <a:srgbClr val="2B2B2B"/>
                </a:solidFill>
                <a:highlight>
                  <a:srgbClr val="EA9999"/>
                </a:highlight>
              </a:rPr>
              <a:t>Households and families</a:t>
            </a:r>
            <a:r>
              <a:rPr lang="en" sz="2100">
                <a:solidFill>
                  <a:srgbClr val="2B2B2B"/>
                </a:solidFill>
                <a:highlight>
                  <a:srgbClr val="EA9999"/>
                </a:highlight>
                <a:latin typeface="Arial"/>
                <a:ea typeface="Arial"/>
                <a:cs typeface="Arial"/>
                <a:sym typeface="Arial"/>
              </a:rPr>
              <a:t> are basic units of analysis in demography. They are not the same thing. A household is composed of one or more people who occupy a housing unit. Not all households contain families. Under the U.S. Census Bureau definition, family households consist of two or more individuals who are related by birth, marriage, or adoption, although they also may include other unrelated people. Nonfamily households consist of people who live alone or who share their residence with unrelated individuals.</a:t>
            </a:r>
            <a:endParaRPr b="1" sz="1200">
              <a:solidFill>
                <a:srgbClr val="202124"/>
              </a:solidFill>
              <a:highlight>
                <a:srgbClr val="EA9999"/>
              </a:highlight>
              <a:latin typeface="Roboto"/>
              <a:ea typeface="Roboto"/>
              <a:cs typeface="Roboto"/>
              <a:sym typeface="Roboto"/>
            </a:endParaRPr>
          </a:p>
          <a:p>
            <a:pPr indent="0" lvl="0" marL="0" rtl="0" algn="l">
              <a:spcBef>
                <a:spcPts val="800"/>
              </a:spcBef>
              <a:spcAft>
                <a:spcPts val="1200"/>
              </a:spcAft>
              <a:buNone/>
            </a:pPr>
            <a:r>
              <a:rPr b="1" i="1" lang="en" sz="1400">
                <a:solidFill>
                  <a:srgbClr val="202124"/>
                </a:solidFill>
                <a:highlight>
                  <a:srgbClr val="EA9999"/>
                </a:highlight>
                <a:latin typeface="Roboto"/>
                <a:ea typeface="Roboto"/>
                <a:cs typeface="Roboto"/>
                <a:sym typeface="Roboto"/>
              </a:rPr>
              <a:t>Family demography</a:t>
            </a:r>
            <a:r>
              <a:rPr i="1" lang="en" sz="1400">
                <a:solidFill>
                  <a:srgbClr val="202124"/>
                </a:solidFill>
                <a:highlight>
                  <a:srgbClr val="EA9999"/>
                </a:highlight>
                <a:latin typeface="Roboto"/>
                <a:ea typeface="Roboto"/>
                <a:cs typeface="Roboto"/>
                <a:sym typeface="Roboto"/>
              </a:rPr>
              <a:t> is the study of the composition of families and of the transitions individuals make into and out of various types of families. Family composition includes factors such as the number of family members, their ages, marital and cohabitation status, and relationship to other family members</a:t>
            </a:r>
            <a:r>
              <a:rPr lang="en">
                <a:solidFill>
                  <a:srgbClr val="202124"/>
                </a:solidFill>
                <a:highlight>
                  <a:srgbClr val="EA9999"/>
                </a:highlight>
                <a:latin typeface="Roboto"/>
                <a:ea typeface="Roboto"/>
                <a:cs typeface="Roboto"/>
                <a:sym typeface="Roboto"/>
              </a:rPr>
              <a:t>.</a:t>
            </a:r>
            <a:endParaRPr>
              <a:highlight>
                <a:srgbClr val="EA9999"/>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10" name="Shape 110"/>
        <p:cNvGrpSpPr/>
        <p:nvPr/>
      </p:nvGrpSpPr>
      <p:grpSpPr>
        <a:xfrm>
          <a:off x="0" y="0"/>
          <a:ext cx="0" cy="0"/>
          <a:chOff x="0" y="0"/>
          <a:chExt cx="0" cy="0"/>
        </a:xfrm>
      </p:grpSpPr>
      <p:pic>
        <p:nvPicPr>
          <p:cNvPr id="111" name="Google Shape;111;p23"/>
          <p:cNvPicPr preferRelativeResize="0"/>
          <p:nvPr/>
        </p:nvPicPr>
        <p:blipFill>
          <a:blip r:embed="rId3">
            <a:alphaModFix/>
          </a:blip>
          <a:stretch>
            <a:fillRect/>
          </a:stretch>
        </p:blipFill>
        <p:spPr>
          <a:xfrm>
            <a:off x="798944" y="0"/>
            <a:ext cx="7546112"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b="1" lang="en" sz="1800">
                <a:solidFill>
                  <a:schemeClr val="dk2"/>
                </a:solidFill>
              </a:rPr>
              <a:t>Why are Age Demographics Important in Research?</a:t>
            </a:r>
            <a:endParaRPr b="1" sz="1800"/>
          </a:p>
        </p:txBody>
      </p:sp>
      <p:sp>
        <p:nvSpPr>
          <p:cNvPr id="117" name="Google Shape;11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solidFill>
                  <a:srgbClr val="202124"/>
                </a:solidFill>
                <a:highlight>
                  <a:srgbClr val="FFFFFF"/>
                </a:highlight>
                <a:latin typeface="Roboto"/>
                <a:ea typeface="Roboto"/>
                <a:cs typeface="Roboto"/>
                <a:sym typeface="Roboto"/>
              </a:rPr>
              <a:t>Age demographic</a:t>
            </a:r>
            <a:r>
              <a:rPr lang="en">
                <a:solidFill>
                  <a:srgbClr val="202124"/>
                </a:solidFill>
                <a:highlight>
                  <a:srgbClr val="FFFFFF"/>
                </a:highlight>
                <a:latin typeface="Roboto"/>
                <a:ea typeface="Roboto"/>
                <a:cs typeface="Roboto"/>
                <a:sym typeface="Roboto"/>
              </a:rPr>
              <a:t> information provides data regarding research participants and is necessary for the determination of whether the individuals in a particular study are a representative sample of the target population for generalization purposes</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21" name="Shape 121"/>
        <p:cNvGrpSpPr/>
        <p:nvPr/>
      </p:nvGrpSpPr>
      <p:grpSpPr>
        <a:xfrm>
          <a:off x="0" y="0"/>
          <a:ext cx="0" cy="0"/>
          <a:chOff x="0" y="0"/>
          <a:chExt cx="0" cy="0"/>
        </a:xfrm>
      </p:grpSpPr>
      <p:sp>
        <p:nvSpPr>
          <p:cNvPr id="122" name="Google Shape;122;p25"/>
          <p:cNvSpPr txBox="1"/>
          <p:nvPr>
            <p:ph type="title"/>
          </p:nvPr>
        </p:nvSpPr>
        <p:spPr>
          <a:xfrm>
            <a:off x="311700" y="141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Housing </a:t>
            </a:r>
            <a:endParaRPr/>
          </a:p>
        </p:txBody>
      </p:sp>
      <p:pic>
        <p:nvPicPr>
          <p:cNvPr id="123" name="Google Shape;123;p25"/>
          <p:cNvPicPr preferRelativeResize="0"/>
          <p:nvPr/>
        </p:nvPicPr>
        <p:blipFill>
          <a:blip r:embed="rId3">
            <a:alphaModFix/>
          </a:blip>
          <a:stretch>
            <a:fillRect/>
          </a:stretch>
        </p:blipFill>
        <p:spPr>
          <a:xfrm>
            <a:off x="4505325" y="1130575"/>
            <a:ext cx="4638675" cy="3648075"/>
          </a:xfrm>
          <a:prstGeom prst="rect">
            <a:avLst/>
          </a:prstGeom>
          <a:noFill/>
          <a:ln>
            <a:noFill/>
          </a:ln>
        </p:spPr>
      </p:pic>
      <p:pic>
        <p:nvPicPr>
          <p:cNvPr id="124" name="Google Shape;124;p25"/>
          <p:cNvPicPr preferRelativeResize="0"/>
          <p:nvPr/>
        </p:nvPicPr>
        <p:blipFill>
          <a:blip r:embed="rId4">
            <a:alphaModFix/>
          </a:blip>
          <a:stretch>
            <a:fillRect/>
          </a:stretch>
        </p:blipFill>
        <p:spPr>
          <a:xfrm>
            <a:off x="37850" y="1140500"/>
            <a:ext cx="4048125" cy="362826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28" name="Shape 128"/>
        <p:cNvGrpSpPr/>
        <p:nvPr/>
      </p:nvGrpSpPr>
      <p:grpSpPr>
        <a:xfrm>
          <a:off x="0" y="0"/>
          <a:ext cx="0" cy="0"/>
          <a:chOff x="0" y="0"/>
          <a:chExt cx="0" cy="0"/>
        </a:xfrm>
      </p:grpSpPr>
      <p:pic>
        <p:nvPicPr>
          <p:cNvPr id="129" name="Google Shape;129;p26"/>
          <p:cNvPicPr preferRelativeResize="0"/>
          <p:nvPr/>
        </p:nvPicPr>
        <p:blipFill>
          <a:blip r:embed="rId3">
            <a:alphaModFix/>
          </a:blip>
          <a:stretch>
            <a:fillRect/>
          </a:stretch>
        </p:blipFill>
        <p:spPr>
          <a:xfrm>
            <a:off x="909863" y="0"/>
            <a:ext cx="7324275"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33" name="Shape 133"/>
        <p:cNvGrpSpPr/>
        <p:nvPr/>
      </p:nvGrpSpPr>
      <p:grpSpPr>
        <a:xfrm>
          <a:off x="0" y="0"/>
          <a:ext cx="0" cy="0"/>
          <a:chOff x="0" y="0"/>
          <a:chExt cx="0" cy="0"/>
        </a:xfrm>
      </p:grpSpPr>
      <p:sp>
        <p:nvSpPr>
          <p:cNvPr id="134" name="Google Shape;134;p2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highlight>
                  <a:srgbClr val="CFE2F3"/>
                </a:highlight>
              </a:rPr>
              <a:t>The Pros and Cons of the use of internet in the modern educational process</a:t>
            </a:r>
            <a:endParaRPr sz="1800">
              <a:highlight>
                <a:srgbClr val="CFE2F3"/>
              </a:highlight>
            </a:endParaRPr>
          </a:p>
        </p:txBody>
      </p:sp>
      <p:sp>
        <p:nvSpPr>
          <p:cNvPr id="135" name="Google Shape;135;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ts val="275"/>
              <a:buFont typeface="Arial"/>
              <a:buNone/>
            </a:pPr>
            <a:r>
              <a:rPr b="1" lang="en" sz="5600">
                <a:highlight>
                  <a:srgbClr val="CFE2F3"/>
                </a:highlight>
                <a:latin typeface="Arial"/>
                <a:ea typeface="Arial"/>
                <a:cs typeface="Arial"/>
                <a:sym typeface="Arial"/>
              </a:rPr>
              <a:t>The Pros:</a:t>
            </a:r>
            <a:endParaRPr b="1" sz="5600">
              <a:highlight>
                <a:srgbClr val="CFE2F3"/>
              </a:highlight>
              <a:latin typeface="Arial"/>
              <a:ea typeface="Arial"/>
              <a:cs typeface="Arial"/>
              <a:sym typeface="Arial"/>
            </a:endParaRPr>
          </a:p>
          <a:p>
            <a:pPr indent="0" lvl="0" marL="0" rtl="0" algn="l">
              <a:spcBef>
                <a:spcPts val="1200"/>
              </a:spcBef>
              <a:spcAft>
                <a:spcPts val="0"/>
              </a:spcAft>
              <a:buClr>
                <a:schemeClr val="dk1"/>
              </a:buClr>
              <a:buSzPts val="275"/>
              <a:buFont typeface="Arial"/>
              <a:buNone/>
            </a:pPr>
            <a:r>
              <a:rPr b="1" lang="en" sz="5600">
                <a:highlight>
                  <a:srgbClr val="CFE2F3"/>
                </a:highlight>
                <a:latin typeface="Arial"/>
                <a:ea typeface="Arial"/>
                <a:cs typeface="Arial"/>
                <a:sym typeface="Arial"/>
              </a:rPr>
              <a:t>1)Research has been made easier</a:t>
            </a:r>
            <a:endParaRPr b="1" sz="5600">
              <a:highlight>
                <a:srgbClr val="CFE2F3"/>
              </a:highlight>
              <a:latin typeface="Arial"/>
              <a:ea typeface="Arial"/>
              <a:cs typeface="Arial"/>
              <a:sym typeface="Arial"/>
            </a:endParaRPr>
          </a:p>
          <a:p>
            <a:pPr indent="0" lvl="0" marL="0" rtl="0" algn="l">
              <a:spcBef>
                <a:spcPts val="1200"/>
              </a:spcBef>
              <a:spcAft>
                <a:spcPts val="0"/>
              </a:spcAft>
              <a:buClr>
                <a:schemeClr val="dk1"/>
              </a:buClr>
              <a:buSzPts val="275"/>
              <a:buFont typeface="Arial"/>
              <a:buNone/>
            </a:pPr>
            <a:r>
              <a:rPr b="1" lang="en" sz="5600">
                <a:highlight>
                  <a:srgbClr val="CFE2F3"/>
                </a:highlight>
                <a:latin typeface="Arial"/>
                <a:ea typeface="Arial"/>
                <a:cs typeface="Arial"/>
                <a:sym typeface="Arial"/>
              </a:rPr>
              <a:t>2)Students can interact with other students worldwide.</a:t>
            </a:r>
            <a:endParaRPr b="1" sz="5600">
              <a:highlight>
                <a:srgbClr val="CFE2F3"/>
              </a:highlight>
              <a:latin typeface="Arial"/>
              <a:ea typeface="Arial"/>
              <a:cs typeface="Arial"/>
              <a:sym typeface="Arial"/>
            </a:endParaRPr>
          </a:p>
          <a:p>
            <a:pPr indent="0" lvl="0" marL="0" rtl="0" algn="l">
              <a:spcBef>
                <a:spcPts val="1200"/>
              </a:spcBef>
              <a:spcAft>
                <a:spcPts val="0"/>
              </a:spcAft>
              <a:buClr>
                <a:schemeClr val="dk1"/>
              </a:buClr>
              <a:buSzPts val="275"/>
              <a:buFont typeface="Arial"/>
              <a:buNone/>
            </a:pPr>
            <a:r>
              <a:rPr b="1" lang="en" sz="5600">
                <a:highlight>
                  <a:srgbClr val="CFE2F3"/>
                </a:highlight>
                <a:latin typeface="Arial"/>
                <a:ea typeface="Arial"/>
                <a:cs typeface="Arial"/>
                <a:sym typeface="Arial"/>
              </a:rPr>
              <a:t>3)Enhance distance learning</a:t>
            </a:r>
            <a:endParaRPr b="1" sz="5600">
              <a:highlight>
                <a:srgbClr val="CFE2F3"/>
              </a:highlight>
              <a:latin typeface="Arial"/>
              <a:ea typeface="Arial"/>
              <a:cs typeface="Arial"/>
              <a:sym typeface="Arial"/>
            </a:endParaRPr>
          </a:p>
          <a:p>
            <a:pPr indent="0" lvl="0" marL="0" rtl="0" algn="l">
              <a:spcBef>
                <a:spcPts val="1200"/>
              </a:spcBef>
              <a:spcAft>
                <a:spcPts val="0"/>
              </a:spcAft>
              <a:buClr>
                <a:schemeClr val="dk1"/>
              </a:buClr>
              <a:buSzPts val="275"/>
              <a:buFont typeface="Arial"/>
              <a:buNone/>
            </a:pPr>
            <a:r>
              <a:rPr b="1" lang="en" sz="5600">
                <a:highlight>
                  <a:srgbClr val="CFE2F3"/>
                </a:highlight>
                <a:latin typeface="Arial"/>
                <a:ea typeface="Arial"/>
                <a:cs typeface="Arial"/>
                <a:sym typeface="Arial"/>
              </a:rPr>
              <a:t>4)Broaden students mind by exposing them to things outside their periphery.</a:t>
            </a:r>
            <a:endParaRPr b="1" sz="5600">
              <a:highlight>
                <a:srgbClr val="CFE2F3"/>
              </a:highlight>
              <a:latin typeface="Arial"/>
              <a:ea typeface="Arial"/>
              <a:cs typeface="Arial"/>
              <a:sym typeface="Arial"/>
            </a:endParaRPr>
          </a:p>
          <a:p>
            <a:pPr indent="0" lvl="0" marL="0" rtl="0" algn="l">
              <a:spcBef>
                <a:spcPts val="1200"/>
              </a:spcBef>
              <a:spcAft>
                <a:spcPts val="0"/>
              </a:spcAft>
              <a:buClr>
                <a:schemeClr val="dk1"/>
              </a:buClr>
              <a:buSzPts val="275"/>
              <a:buFont typeface="Arial"/>
              <a:buNone/>
            </a:pPr>
            <a:r>
              <a:rPr b="1" lang="en" sz="5600">
                <a:highlight>
                  <a:srgbClr val="CFE2F3"/>
                </a:highlight>
                <a:latin typeface="Arial"/>
                <a:ea typeface="Arial"/>
                <a:cs typeface="Arial"/>
                <a:sym typeface="Arial"/>
              </a:rPr>
              <a:t>5)Contributed to personalized learning, the teacher can easily control students time in tests</a:t>
            </a:r>
            <a:endParaRPr b="1" sz="5600">
              <a:highlight>
                <a:srgbClr val="CFE2F3"/>
              </a:highlight>
              <a:latin typeface="Arial"/>
              <a:ea typeface="Arial"/>
              <a:cs typeface="Arial"/>
              <a:sym typeface="Arial"/>
            </a:endParaRPr>
          </a:p>
          <a:p>
            <a:pPr indent="0" lvl="0" marL="0" rtl="0" algn="l">
              <a:spcBef>
                <a:spcPts val="1200"/>
              </a:spcBef>
              <a:spcAft>
                <a:spcPts val="0"/>
              </a:spcAft>
              <a:buClr>
                <a:schemeClr val="dk1"/>
              </a:buClr>
              <a:buSzPts val="275"/>
              <a:buFont typeface="Arial"/>
              <a:buNone/>
            </a:pPr>
            <a:r>
              <a:rPr b="1" lang="en" sz="5600">
                <a:highlight>
                  <a:srgbClr val="CFE2F3"/>
                </a:highlight>
                <a:latin typeface="Arial"/>
                <a:ea typeface="Arial"/>
                <a:cs typeface="Arial"/>
                <a:sym typeface="Arial"/>
              </a:rPr>
              <a:t>6)A student can learn life skills through the internet</a:t>
            </a:r>
            <a:endParaRPr b="1" sz="5600">
              <a:highlight>
                <a:srgbClr val="CFE2F3"/>
              </a:highlight>
              <a:latin typeface="Arial"/>
              <a:ea typeface="Arial"/>
              <a:cs typeface="Arial"/>
              <a:sym typeface="Arial"/>
            </a:endParaRPr>
          </a:p>
          <a:p>
            <a:pPr indent="0" lvl="0" marL="0" rtl="0" algn="l">
              <a:spcBef>
                <a:spcPts val="1200"/>
              </a:spcBef>
              <a:spcAft>
                <a:spcPts val="0"/>
              </a:spcAft>
              <a:buClr>
                <a:schemeClr val="dk1"/>
              </a:buClr>
              <a:buSzPts val="275"/>
              <a:buFont typeface="Arial"/>
              <a:buNone/>
            </a:pPr>
            <a:r>
              <a:rPr b="1" lang="en" sz="5600">
                <a:highlight>
                  <a:srgbClr val="CFE2F3"/>
                </a:highlight>
                <a:latin typeface="Arial"/>
                <a:ea typeface="Arial"/>
                <a:cs typeface="Arial"/>
                <a:sym typeface="Arial"/>
              </a:rPr>
              <a:t>7)Prepare the student for future deep-rooted technology</a:t>
            </a:r>
            <a:endParaRPr b="1" sz="5600">
              <a:highlight>
                <a:srgbClr val="CFE2F3"/>
              </a:highlight>
              <a:latin typeface="Arial"/>
              <a:ea typeface="Arial"/>
              <a:cs typeface="Arial"/>
              <a:sym typeface="Arial"/>
            </a:endParaRPr>
          </a:p>
          <a:p>
            <a:pPr indent="0" lvl="0" marL="0" rtl="0" algn="l">
              <a:spcBef>
                <a:spcPts val="1200"/>
              </a:spcBef>
              <a:spcAft>
                <a:spcPts val="0"/>
              </a:spcAft>
              <a:buClr>
                <a:schemeClr val="dk1"/>
              </a:buClr>
              <a:buSzPct val="91666"/>
              <a:buFont typeface="Arial"/>
              <a:buNone/>
            </a:pPr>
            <a:r>
              <a:t/>
            </a:r>
            <a:endParaRPr sz="1200"/>
          </a:p>
          <a:p>
            <a:pPr indent="0" lvl="0" marL="0" rtl="0" algn="l">
              <a:spcBef>
                <a:spcPts val="1200"/>
              </a:spcBef>
              <a:spcAft>
                <a:spcPts val="1200"/>
              </a:spcAft>
              <a:buNone/>
            </a:pPr>
            <a:r>
              <a:t/>
            </a:r>
            <a:endParaRPr sz="1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B8AF"/>
        </a:solidFill>
      </p:bgPr>
    </p:bg>
    <p:spTree>
      <p:nvGrpSpPr>
        <p:cNvPr id="139" name="Shape 139"/>
        <p:cNvGrpSpPr/>
        <p:nvPr/>
      </p:nvGrpSpPr>
      <p:grpSpPr>
        <a:xfrm>
          <a:off x="0" y="0"/>
          <a:ext cx="0" cy="0"/>
          <a:chOff x="0" y="0"/>
          <a:chExt cx="0" cy="0"/>
        </a:xfrm>
      </p:grpSpPr>
      <p:sp>
        <p:nvSpPr>
          <p:cNvPr id="140" name="Google Shape;14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highlight>
                  <a:srgbClr val="F3F3F3"/>
                </a:highlight>
              </a:rPr>
              <a:t>The Cons</a:t>
            </a:r>
            <a:endParaRPr>
              <a:highlight>
                <a:srgbClr val="F3F3F3"/>
              </a:highlight>
            </a:endParaRPr>
          </a:p>
        </p:txBody>
      </p:sp>
      <p:sp>
        <p:nvSpPr>
          <p:cNvPr id="141" name="Google Shape;141;p28"/>
          <p:cNvSpPr txBox="1"/>
          <p:nvPr>
            <p:ph idx="1" type="body"/>
          </p:nvPr>
        </p:nvSpPr>
        <p:spPr>
          <a:xfrm>
            <a:off x="311700" y="1182600"/>
            <a:ext cx="8520600" cy="3633300"/>
          </a:xfrm>
          <a:prstGeom prst="rect">
            <a:avLst/>
          </a:prstGeom>
        </p:spPr>
        <p:txBody>
          <a:bodyPr anchorCtr="0" anchor="t" bIns="91425" lIns="91425" spcFirstLastPara="1" rIns="91425" wrap="square" tIns="91425">
            <a:noAutofit/>
          </a:bodyPr>
          <a:lstStyle/>
          <a:p>
            <a:pPr indent="-317500" lvl="0" marL="457200" rtl="0" algn="l">
              <a:lnSpc>
                <a:spcPct val="105000"/>
              </a:lnSpc>
              <a:spcBef>
                <a:spcPts val="0"/>
              </a:spcBef>
              <a:spcAft>
                <a:spcPts val="0"/>
              </a:spcAft>
              <a:buSzPts val="1400"/>
              <a:buFont typeface="Arial"/>
              <a:buChar char="●"/>
            </a:pPr>
            <a:r>
              <a:rPr b="1" lang="en" sz="1400">
                <a:highlight>
                  <a:srgbClr val="E6B8AF"/>
                </a:highlight>
                <a:latin typeface="Arial"/>
                <a:ea typeface="Arial"/>
                <a:cs typeface="Arial"/>
                <a:sym typeface="Arial"/>
              </a:rPr>
              <a:t>1)Access to inappropriate content; pornography, crime etc.</a:t>
            </a:r>
            <a:endParaRPr b="1" sz="1400">
              <a:highlight>
                <a:srgbClr val="E6B8AF"/>
              </a:highlight>
              <a:latin typeface="Arial"/>
              <a:ea typeface="Arial"/>
              <a:cs typeface="Arial"/>
              <a:sym typeface="Arial"/>
            </a:endParaRPr>
          </a:p>
          <a:p>
            <a:pPr indent="-317500" lvl="0" marL="457200" rtl="0" algn="l">
              <a:lnSpc>
                <a:spcPct val="105000"/>
              </a:lnSpc>
              <a:spcBef>
                <a:spcPts val="0"/>
              </a:spcBef>
              <a:spcAft>
                <a:spcPts val="0"/>
              </a:spcAft>
              <a:buSzPts val="1400"/>
              <a:buFont typeface="Arial"/>
              <a:buChar char="●"/>
            </a:pPr>
            <a:r>
              <a:rPr b="1" lang="en" sz="1400">
                <a:highlight>
                  <a:srgbClr val="E6B8AF"/>
                </a:highlight>
                <a:latin typeface="Arial"/>
                <a:ea typeface="Arial"/>
                <a:cs typeface="Arial"/>
                <a:sym typeface="Arial"/>
              </a:rPr>
              <a:t>2)The disconnect of students from the social interaction-the internet has created social anxiety on youths since they can only interact online and not face-to-face</a:t>
            </a:r>
            <a:endParaRPr b="1" sz="1400">
              <a:highlight>
                <a:srgbClr val="E6B8AF"/>
              </a:highlight>
              <a:latin typeface="Arial"/>
              <a:ea typeface="Arial"/>
              <a:cs typeface="Arial"/>
              <a:sym typeface="Arial"/>
            </a:endParaRPr>
          </a:p>
          <a:p>
            <a:pPr indent="-317500" lvl="0" marL="457200" rtl="0" algn="l">
              <a:lnSpc>
                <a:spcPct val="105000"/>
              </a:lnSpc>
              <a:spcBef>
                <a:spcPts val="0"/>
              </a:spcBef>
              <a:spcAft>
                <a:spcPts val="0"/>
              </a:spcAft>
              <a:buSzPts val="1400"/>
              <a:buFont typeface="Arial"/>
              <a:buChar char="●"/>
            </a:pPr>
            <a:r>
              <a:rPr b="1" lang="en" sz="1400">
                <a:highlight>
                  <a:srgbClr val="E6B8AF"/>
                </a:highlight>
                <a:latin typeface="Arial"/>
                <a:ea typeface="Arial"/>
                <a:cs typeface="Arial"/>
                <a:sym typeface="Arial"/>
              </a:rPr>
              <a:t>3)Getting involved in cyberbullying</a:t>
            </a:r>
            <a:endParaRPr b="1" sz="1400">
              <a:highlight>
                <a:srgbClr val="E6B8AF"/>
              </a:highlight>
              <a:latin typeface="Arial"/>
              <a:ea typeface="Arial"/>
              <a:cs typeface="Arial"/>
              <a:sym typeface="Arial"/>
            </a:endParaRPr>
          </a:p>
          <a:p>
            <a:pPr indent="-317500" lvl="0" marL="457200" rtl="0" algn="l">
              <a:lnSpc>
                <a:spcPct val="105000"/>
              </a:lnSpc>
              <a:spcBef>
                <a:spcPts val="0"/>
              </a:spcBef>
              <a:spcAft>
                <a:spcPts val="0"/>
              </a:spcAft>
              <a:buSzPts val="1400"/>
              <a:buFont typeface="Arial"/>
              <a:buChar char="●"/>
            </a:pPr>
            <a:r>
              <a:rPr b="1" lang="en" sz="1400">
                <a:highlight>
                  <a:srgbClr val="E6B8AF"/>
                </a:highlight>
                <a:latin typeface="Arial"/>
                <a:ea typeface="Arial"/>
                <a:cs typeface="Arial"/>
                <a:sym typeface="Arial"/>
              </a:rPr>
              <a:t>4)The Internet has enhanced cheating. Students Google almost every task.</a:t>
            </a:r>
            <a:endParaRPr b="1" sz="1400">
              <a:highlight>
                <a:srgbClr val="E6B8AF"/>
              </a:highlight>
              <a:latin typeface="Arial"/>
              <a:ea typeface="Arial"/>
              <a:cs typeface="Arial"/>
              <a:sym typeface="Arial"/>
            </a:endParaRPr>
          </a:p>
          <a:p>
            <a:pPr indent="-317500" lvl="0" marL="457200" rtl="0" algn="l">
              <a:lnSpc>
                <a:spcPct val="105000"/>
              </a:lnSpc>
              <a:spcBef>
                <a:spcPts val="0"/>
              </a:spcBef>
              <a:spcAft>
                <a:spcPts val="0"/>
              </a:spcAft>
              <a:buSzPts val="1400"/>
              <a:buFont typeface="Arial"/>
              <a:buChar char="●"/>
            </a:pPr>
            <a:r>
              <a:rPr b="1" lang="en" sz="1400">
                <a:highlight>
                  <a:srgbClr val="E6B8AF"/>
                </a:highlight>
                <a:latin typeface="Arial"/>
                <a:ea typeface="Arial"/>
                <a:cs typeface="Arial"/>
                <a:sym typeface="Arial"/>
              </a:rPr>
              <a:t>5)The internet has distracted students in class activities. They are only glued to online games and social sites like Facebook and Instagram.</a:t>
            </a:r>
            <a:endParaRPr b="1" sz="1400">
              <a:highlight>
                <a:srgbClr val="E6B8AF"/>
              </a:highlight>
              <a:latin typeface="Arial"/>
              <a:ea typeface="Arial"/>
              <a:cs typeface="Arial"/>
              <a:sym typeface="Arial"/>
            </a:endParaRPr>
          </a:p>
          <a:p>
            <a:pPr indent="-317500" lvl="0" marL="457200" rtl="0" algn="l">
              <a:lnSpc>
                <a:spcPct val="105000"/>
              </a:lnSpc>
              <a:spcBef>
                <a:spcPts val="0"/>
              </a:spcBef>
              <a:spcAft>
                <a:spcPts val="0"/>
              </a:spcAft>
              <a:buSzPts val="1400"/>
              <a:buFont typeface="Arial"/>
              <a:buChar char="●"/>
            </a:pPr>
            <a:r>
              <a:rPr b="1" lang="en" sz="1400">
                <a:highlight>
                  <a:srgbClr val="E6B8AF"/>
                </a:highlight>
                <a:latin typeface="Arial"/>
                <a:ea typeface="Arial"/>
                <a:cs typeface="Arial"/>
                <a:sym typeface="Arial"/>
              </a:rPr>
              <a:t>6)Lack of interest in studying: Technology has made every resource available anywhere anytime. This has resulted in students skipping classes because they already have the notes with them. Such students have made Google their teacher thus developing poor studying habits.</a:t>
            </a:r>
            <a:endParaRPr b="1" sz="1400">
              <a:highlight>
                <a:srgbClr val="E6B8AF"/>
              </a:highlight>
              <a:latin typeface="Arial"/>
              <a:ea typeface="Arial"/>
              <a:cs typeface="Arial"/>
              <a:sym typeface="Arial"/>
            </a:endParaRPr>
          </a:p>
          <a:p>
            <a:pPr indent="-317500" lvl="0" marL="457200" rtl="0" algn="l">
              <a:lnSpc>
                <a:spcPct val="105000"/>
              </a:lnSpc>
              <a:spcBef>
                <a:spcPts val="0"/>
              </a:spcBef>
              <a:spcAft>
                <a:spcPts val="0"/>
              </a:spcAft>
              <a:buSzPts val="1400"/>
              <a:buFont typeface="Arial"/>
              <a:buChar char="●"/>
            </a:pPr>
            <a:r>
              <a:rPr b="1" lang="en" sz="1400">
                <a:highlight>
                  <a:srgbClr val="E6B8AF"/>
                </a:highlight>
                <a:latin typeface="Arial"/>
                <a:ea typeface="Arial"/>
                <a:cs typeface="Arial"/>
                <a:sym typeface="Arial"/>
              </a:rPr>
              <a:t>7)The internet has led to students developing a lazy attitude towards education, and most have even forgotten the nitty-gritty of studying. Most students who use computers often misspell words because they use spell checkers most of the times.</a:t>
            </a:r>
            <a:endParaRPr b="1" sz="1400">
              <a:highlight>
                <a:srgbClr val="E6B8AF"/>
              </a:highlight>
              <a:latin typeface="Arial"/>
              <a:ea typeface="Arial"/>
              <a:cs typeface="Arial"/>
              <a:sym typeface="Arial"/>
            </a:endParaRPr>
          </a:p>
          <a:p>
            <a:pPr indent="0" lvl="0" marL="457200" rtl="0" algn="l">
              <a:lnSpc>
                <a:spcPct val="105000"/>
              </a:lnSpc>
              <a:spcBef>
                <a:spcPts val="1200"/>
              </a:spcBef>
              <a:spcAft>
                <a:spcPts val="0"/>
              </a:spcAft>
              <a:buNone/>
            </a:pPr>
            <a:r>
              <a:t/>
            </a:r>
            <a:endParaRPr sz="1200"/>
          </a:p>
          <a:p>
            <a:pPr indent="-257175" lvl="0" marL="457200" rtl="0" algn="l">
              <a:lnSpc>
                <a:spcPct val="105000"/>
              </a:lnSpc>
              <a:spcBef>
                <a:spcPts val="1200"/>
              </a:spcBef>
              <a:spcAft>
                <a:spcPts val="0"/>
              </a:spcAft>
              <a:buSzPts val="450"/>
              <a:buChar char="●"/>
            </a:pPr>
            <a:r>
              <a:t/>
            </a:r>
            <a:endParaRPr sz="45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45" name="Shape 145"/>
        <p:cNvGrpSpPr/>
        <p:nvPr/>
      </p:nvGrpSpPr>
      <p:grpSpPr>
        <a:xfrm>
          <a:off x="0" y="0"/>
          <a:ext cx="0" cy="0"/>
          <a:chOff x="0" y="0"/>
          <a:chExt cx="0" cy="0"/>
        </a:xfrm>
      </p:grpSpPr>
      <p:sp>
        <p:nvSpPr>
          <p:cNvPr id="146" name="Google Shape;14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61111"/>
              <a:buFont typeface="Arial"/>
              <a:buNone/>
            </a:pPr>
            <a:r>
              <a:rPr lang="en" sz="1800">
                <a:solidFill>
                  <a:schemeClr val="dk2"/>
                </a:solidFill>
              </a:rPr>
              <a:t>Why is health insurance important?</a:t>
            </a:r>
            <a:endParaRPr/>
          </a:p>
        </p:txBody>
      </p:sp>
      <p:sp>
        <p:nvSpPr>
          <p:cNvPr id="147" name="Google Shape;147;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Health insurance covers essential health benefits critical to maintaining your health and treating illness and accidents. </a:t>
            </a:r>
            <a:r>
              <a:rPr lang="en"/>
              <a:t>It allows you to get free preventive care, like vaccines, screenings, and some check-ups. </a:t>
            </a:r>
            <a:r>
              <a:rPr lang="en"/>
              <a:t>Health insurance protects you from unexpected, high medical costs and out of pocket expenses. </a:t>
            </a:r>
            <a:endParaRPr/>
          </a:p>
          <a:p>
            <a:pPr indent="0" lvl="0" marL="0" rtl="0" algn="l">
              <a:spcBef>
                <a:spcPts val="1200"/>
              </a:spcBef>
              <a:spcAft>
                <a:spcPts val="1200"/>
              </a:spcAft>
              <a:buClr>
                <a:schemeClr val="dk1"/>
              </a:buClr>
              <a:buSzPts val="1100"/>
              <a:buFont typeface="Arial"/>
              <a:buNone/>
            </a:pPr>
            <a:r>
              <a:rPr lang="en"/>
              <a:t>Those who forgo health insurance, have to forgo other things when unexpected medical expenses </a:t>
            </a:r>
            <a:r>
              <a:rPr lang="en"/>
              <a:t>arise</a:t>
            </a:r>
            <a:r>
              <a:rPr lang="en"/>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151" name="Shape 151"/>
        <p:cNvGrpSpPr/>
        <p:nvPr/>
      </p:nvGrpSpPr>
      <p:grpSpPr>
        <a:xfrm>
          <a:off x="0" y="0"/>
          <a:ext cx="0" cy="0"/>
          <a:chOff x="0" y="0"/>
          <a:chExt cx="0" cy="0"/>
        </a:xfrm>
      </p:grpSpPr>
      <p:pic>
        <p:nvPicPr>
          <p:cNvPr id="152" name="Google Shape;152;p30"/>
          <p:cNvPicPr preferRelativeResize="0"/>
          <p:nvPr/>
        </p:nvPicPr>
        <p:blipFill>
          <a:blip r:embed="rId3">
            <a:alphaModFix/>
          </a:blip>
          <a:stretch>
            <a:fillRect/>
          </a:stretch>
        </p:blipFill>
        <p:spPr>
          <a:xfrm>
            <a:off x="1106592" y="0"/>
            <a:ext cx="6930815" cy="51434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156" name="Shape 156"/>
        <p:cNvGrpSpPr/>
        <p:nvPr/>
      </p:nvGrpSpPr>
      <p:grpSpPr>
        <a:xfrm>
          <a:off x="0" y="0"/>
          <a:ext cx="0" cy="0"/>
          <a:chOff x="0" y="0"/>
          <a:chExt cx="0" cy="0"/>
        </a:xfrm>
      </p:grpSpPr>
      <p:sp>
        <p:nvSpPr>
          <p:cNvPr id="157" name="Google Shape;15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61111"/>
              <a:buFont typeface="Arial"/>
              <a:buNone/>
            </a:pPr>
            <a:r>
              <a:rPr lang="en" sz="1800">
                <a:solidFill>
                  <a:schemeClr val="dk2"/>
                </a:solidFill>
              </a:rPr>
              <a:t>What is a disability?</a:t>
            </a:r>
            <a:endParaRPr/>
          </a:p>
        </p:txBody>
      </p:sp>
      <p:sp>
        <p:nvSpPr>
          <p:cNvPr id="158" name="Google Shape;158;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disability is any condition of the body or mind (impairment) that makes it more difficult for the person with the condition to do certain activities (activity limitation) and interact with the world around them (participation restrictions).</a:t>
            </a:r>
            <a:endParaRPr/>
          </a:p>
          <a:p>
            <a:pPr indent="0" lvl="0" marL="0" rtl="0" algn="l">
              <a:spcBef>
                <a:spcPts val="1200"/>
              </a:spcBef>
              <a:spcAft>
                <a:spcPts val="0"/>
              </a:spcAft>
              <a:buNone/>
            </a:pPr>
            <a:r>
              <a:rPr lang="en"/>
              <a:t>Some people with a disability are unable to work. While some of this population will receive state disability assistance, some will not qualify.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447050" y="392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Hardship and poverty go hand in hand</a:t>
            </a:r>
            <a:r>
              <a:rPr lang="en">
                <a:solidFill>
                  <a:srgbClr val="202122"/>
                </a:solidFill>
                <a:highlight>
                  <a:srgbClr val="FFFFFF"/>
                </a:highlight>
                <a:latin typeface="Arial"/>
                <a:ea typeface="Arial"/>
                <a:cs typeface="Arial"/>
                <a:sym typeface="Arial"/>
              </a:rPr>
              <a:t>. Flint  is just one of the many i</a:t>
            </a:r>
            <a:r>
              <a:rPr lang="en">
                <a:solidFill>
                  <a:srgbClr val="202122"/>
                </a:solidFill>
                <a:highlight>
                  <a:srgbClr val="FFFFFF"/>
                </a:highlight>
              </a:rPr>
              <a:t>m</a:t>
            </a:r>
            <a:r>
              <a:rPr lang="en">
                <a:solidFill>
                  <a:srgbClr val="202122"/>
                </a:solidFill>
                <a:highlight>
                  <a:srgbClr val="FFFFFF"/>
                </a:highlight>
                <a:latin typeface="Arial"/>
                <a:ea typeface="Arial"/>
                <a:cs typeface="Arial"/>
                <a:sym typeface="Arial"/>
              </a:rPr>
              <a:t>poveris</a:t>
            </a:r>
            <a:r>
              <a:rPr lang="en">
                <a:solidFill>
                  <a:srgbClr val="202122"/>
                </a:solidFill>
                <a:highlight>
                  <a:srgbClr val="FFFFFF"/>
                </a:highlight>
              </a:rPr>
              <a:t>h</a:t>
            </a:r>
            <a:r>
              <a:rPr lang="en">
                <a:solidFill>
                  <a:srgbClr val="202122"/>
                </a:solidFill>
                <a:highlight>
                  <a:srgbClr val="FFFFFF"/>
                </a:highlight>
                <a:latin typeface="Arial"/>
                <a:ea typeface="Arial"/>
                <a:cs typeface="Arial"/>
                <a:sym typeface="Arial"/>
              </a:rPr>
              <a:t>ed cit</a:t>
            </a:r>
            <a:r>
              <a:rPr lang="en">
                <a:solidFill>
                  <a:srgbClr val="202122"/>
                </a:solidFill>
                <a:highlight>
                  <a:srgbClr val="FFFFFF"/>
                </a:highlight>
              </a:rPr>
              <a:t>ies in the United States. Flint’s downward spiral began </a:t>
            </a:r>
            <a:r>
              <a:rPr lang="en"/>
              <a:t>in</a:t>
            </a:r>
            <a:r>
              <a:rPr lang="en"/>
              <a:t> the late 1970’s.  Flint experienced a severe downturn when General Motors downsized it’s workforce in the city from 80,000 to under 8,000 by 2010. Since then, Flint’s population has continually dwindled over the years. </a:t>
            </a:r>
            <a:endParaRPr/>
          </a:p>
          <a:p>
            <a:pPr indent="0" lvl="0" marL="0" rtl="0" algn="l">
              <a:spcBef>
                <a:spcPts val="1200"/>
              </a:spcBef>
              <a:spcAft>
                <a:spcPts val="1200"/>
              </a:spcAft>
              <a:buClr>
                <a:schemeClr val="dk1"/>
              </a:buClr>
              <a:buSzPts val="1100"/>
              <a:buFont typeface="Arial"/>
              <a:buNone/>
            </a:pPr>
            <a:r>
              <a:rPr lang="en">
                <a:solidFill>
                  <a:srgbClr val="202122"/>
                </a:solidFill>
                <a:highlight>
                  <a:srgbClr val="FFFFFF"/>
                </a:highlight>
              </a:rPr>
              <a:t>What are some of the overriding factors that contribute to a failing community? Income, Housing, Health and Education are some of the ways to measure the overall well being of a community. Today, we will tell a story of Flint township through the data we collected.</a:t>
            </a:r>
            <a:endParaRPr>
              <a:solidFill>
                <a:srgbClr val="202122"/>
              </a:solidFill>
              <a:highlight>
                <a:srgbClr val="FFFFFF"/>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162" name="Shape 162"/>
        <p:cNvGrpSpPr/>
        <p:nvPr/>
      </p:nvGrpSpPr>
      <p:grpSpPr>
        <a:xfrm>
          <a:off x="0" y="0"/>
          <a:ext cx="0" cy="0"/>
          <a:chOff x="0" y="0"/>
          <a:chExt cx="0" cy="0"/>
        </a:xfrm>
      </p:grpSpPr>
      <p:pic>
        <p:nvPicPr>
          <p:cNvPr id="163" name="Google Shape;163;p32"/>
          <p:cNvPicPr preferRelativeResize="0"/>
          <p:nvPr/>
        </p:nvPicPr>
        <p:blipFill>
          <a:blip r:embed="rId3">
            <a:alphaModFix/>
          </a:blip>
          <a:stretch>
            <a:fillRect/>
          </a:stretch>
        </p:blipFill>
        <p:spPr>
          <a:xfrm>
            <a:off x="1009576" y="0"/>
            <a:ext cx="7124847" cy="51434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67" name="Shape 167"/>
        <p:cNvGrpSpPr/>
        <p:nvPr/>
      </p:nvGrpSpPr>
      <p:grpSpPr>
        <a:xfrm>
          <a:off x="0" y="0"/>
          <a:ext cx="0" cy="0"/>
          <a:chOff x="0" y="0"/>
          <a:chExt cx="0" cy="0"/>
        </a:xfrm>
      </p:grpSpPr>
      <p:sp>
        <p:nvSpPr>
          <p:cNvPr id="168" name="Google Shape;16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61111"/>
              <a:buFont typeface="Arial"/>
              <a:buNone/>
            </a:pPr>
            <a:r>
              <a:rPr lang="en" sz="1800">
                <a:solidFill>
                  <a:schemeClr val="dk2"/>
                </a:solidFill>
              </a:rPr>
              <a:t>What Is Education?</a:t>
            </a:r>
            <a:endParaRPr/>
          </a:p>
        </p:txBody>
      </p:sp>
      <p:sp>
        <p:nvSpPr>
          <p:cNvPr id="169" name="Google Shape;169;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Education means studying in order to obtain a deeper knowledge and understanding of a variety of subjects to be applied to daily life. Education is not limited to just knowledge from books, but can also be obtained through practical experiences outside of the classroom.</a:t>
            </a:r>
            <a:endParaRPr/>
          </a:p>
          <a:p>
            <a:pPr indent="0" lvl="0" marL="0" rtl="0" algn="l">
              <a:spcBef>
                <a:spcPts val="1200"/>
              </a:spcBef>
              <a:spcAft>
                <a:spcPts val="0"/>
              </a:spcAft>
              <a:buNone/>
            </a:pPr>
            <a:r>
              <a:rPr lang="en"/>
              <a:t>An education is important because it helps build character, intellect, and opinions. Education helps build confidence, fosters critical thinking, and provides knowledge. An education often times helps to </a:t>
            </a:r>
            <a:r>
              <a:rPr lang="en"/>
              <a:t>create</a:t>
            </a:r>
            <a:r>
              <a:rPr lang="en"/>
              <a:t> opportunities for individuals.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173" name="Shape 173"/>
        <p:cNvGrpSpPr/>
        <p:nvPr/>
      </p:nvGrpSpPr>
      <p:grpSpPr>
        <a:xfrm>
          <a:off x="0" y="0"/>
          <a:ext cx="0" cy="0"/>
          <a:chOff x="0" y="0"/>
          <a:chExt cx="0" cy="0"/>
        </a:xfrm>
      </p:grpSpPr>
      <p:pic>
        <p:nvPicPr>
          <p:cNvPr id="174" name="Google Shape;174;p34"/>
          <p:cNvPicPr preferRelativeResize="0"/>
          <p:nvPr/>
        </p:nvPicPr>
        <p:blipFill>
          <a:blip r:embed="rId3">
            <a:alphaModFix/>
          </a:blip>
          <a:stretch>
            <a:fillRect/>
          </a:stretch>
        </p:blipFill>
        <p:spPr>
          <a:xfrm>
            <a:off x="981635" y="0"/>
            <a:ext cx="7180730" cy="5143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178" name="Shape 178"/>
        <p:cNvGrpSpPr/>
        <p:nvPr/>
      </p:nvGrpSpPr>
      <p:grpSpPr>
        <a:xfrm>
          <a:off x="0" y="0"/>
          <a:ext cx="0" cy="0"/>
          <a:chOff x="0" y="0"/>
          <a:chExt cx="0" cy="0"/>
        </a:xfrm>
      </p:grpSpPr>
      <p:pic>
        <p:nvPicPr>
          <p:cNvPr id="179" name="Google Shape;179;p35"/>
          <p:cNvPicPr preferRelativeResize="0"/>
          <p:nvPr/>
        </p:nvPicPr>
        <p:blipFill>
          <a:blip r:embed="rId3">
            <a:alphaModFix/>
          </a:blip>
          <a:stretch>
            <a:fillRect/>
          </a:stretch>
        </p:blipFill>
        <p:spPr>
          <a:xfrm>
            <a:off x="1082938" y="0"/>
            <a:ext cx="6978125" cy="51435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6"/>
          <p:cNvSpPr txBox="1"/>
          <p:nvPr>
            <p:ph type="title"/>
          </p:nvPr>
        </p:nvSpPr>
        <p:spPr>
          <a:xfrm>
            <a:off x="353350" y="403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Poverty</a:t>
            </a:r>
            <a:endParaRPr b="1"/>
          </a:p>
        </p:txBody>
      </p:sp>
      <p:sp>
        <p:nvSpPr>
          <p:cNvPr id="185" name="Google Shape;185;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en">
                <a:solidFill>
                  <a:srgbClr val="202124"/>
                </a:solidFill>
                <a:highlight>
                  <a:srgbClr val="FFFFFF"/>
                </a:highlight>
                <a:latin typeface="Roboto"/>
                <a:ea typeface="Roboto"/>
                <a:cs typeface="Roboto"/>
                <a:sym typeface="Roboto"/>
              </a:rPr>
              <a:t>Poverty is measured in the United States </a:t>
            </a:r>
            <a:r>
              <a:rPr b="1" lang="en">
                <a:solidFill>
                  <a:srgbClr val="202124"/>
                </a:solidFill>
                <a:highlight>
                  <a:srgbClr val="FFFFFF"/>
                </a:highlight>
                <a:latin typeface="Roboto"/>
                <a:ea typeface="Roboto"/>
                <a:cs typeface="Roboto"/>
                <a:sym typeface="Roboto"/>
              </a:rPr>
              <a:t>by comparing a person's or family's income to a set poverty threshold or minimum amount of income needed to cover basic needs</a:t>
            </a:r>
            <a:r>
              <a:rPr lang="en">
                <a:solidFill>
                  <a:srgbClr val="202124"/>
                </a:solidFill>
                <a:highlight>
                  <a:srgbClr val="FFFFFF"/>
                </a:highlight>
                <a:latin typeface="Roboto"/>
                <a:ea typeface="Roboto"/>
                <a:cs typeface="Roboto"/>
                <a:sym typeface="Roboto"/>
              </a:rPr>
              <a:t>. People whose income falls under their threshold are considered poor.</a:t>
            </a:r>
            <a:endParaRPr>
              <a:solidFill>
                <a:srgbClr val="202124"/>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89" name="Shape 189"/>
        <p:cNvGrpSpPr/>
        <p:nvPr/>
      </p:nvGrpSpPr>
      <p:grpSpPr>
        <a:xfrm>
          <a:off x="0" y="0"/>
          <a:ext cx="0" cy="0"/>
          <a:chOff x="0" y="0"/>
          <a:chExt cx="0" cy="0"/>
        </a:xfrm>
      </p:grpSpPr>
      <p:pic>
        <p:nvPicPr>
          <p:cNvPr id="190" name="Google Shape;190;p37"/>
          <p:cNvPicPr preferRelativeResize="0"/>
          <p:nvPr/>
        </p:nvPicPr>
        <p:blipFill>
          <a:blip r:embed="rId3">
            <a:alphaModFix/>
          </a:blip>
          <a:stretch>
            <a:fillRect/>
          </a:stretch>
        </p:blipFill>
        <p:spPr>
          <a:xfrm>
            <a:off x="625768" y="0"/>
            <a:ext cx="7892463" cy="5143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 Conclusion</a:t>
            </a:r>
            <a:endParaRPr/>
          </a:p>
        </p:txBody>
      </p:sp>
      <p:sp>
        <p:nvSpPr>
          <p:cNvPr id="196" name="Google Shape;196;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r>
              <a:rPr lang="en" sz="1150">
                <a:solidFill>
                  <a:srgbClr val="1D1C1D"/>
                </a:solidFill>
                <a:highlight>
                  <a:srgbClr val="F8F8F8"/>
                </a:highlight>
              </a:rPr>
              <a:t> </a:t>
            </a:r>
            <a:endParaRPr sz="1150">
              <a:solidFill>
                <a:srgbClr val="1D1C1D"/>
              </a:solidFill>
              <a:highlight>
                <a:srgbClr val="F8F8F8"/>
              </a:highlight>
            </a:endParaRPr>
          </a:p>
          <a:p>
            <a:pPr indent="0" lvl="0" marL="0" rtl="0" algn="l">
              <a:spcBef>
                <a:spcPts val="1200"/>
              </a:spcBef>
              <a:spcAft>
                <a:spcPts val="0"/>
              </a:spcAft>
              <a:buNone/>
            </a:pPr>
            <a:r>
              <a:t/>
            </a:r>
            <a:endParaRPr b="1">
              <a:solidFill>
                <a:srgbClr val="1D1C1D"/>
              </a:solidFill>
              <a:highlight>
                <a:srgbClr val="F8F8F8"/>
              </a:highlight>
            </a:endParaRPr>
          </a:p>
          <a:p>
            <a:pPr indent="0" lvl="0" marL="0" rtl="0" algn="l">
              <a:spcBef>
                <a:spcPts val="1200"/>
              </a:spcBef>
              <a:spcAft>
                <a:spcPts val="1200"/>
              </a:spcAft>
              <a:buNone/>
            </a:pPr>
            <a:r>
              <a:rPr b="1" lang="en">
                <a:solidFill>
                  <a:srgbClr val="1D1C1D"/>
                </a:solidFill>
                <a:highlight>
                  <a:srgbClr val="F8F8F8"/>
                </a:highlight>
              </a:rPr>
              <a:t>"Poverty cannot is not hinged on one lone factor, but all of these areas show the effects that poverty has had on this city and in turn what continues to keep the people of Flint Michigan in poverty.</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6" name="Shape 66"/>
        <p:cNvGrpSpPr/>
        <p:nvPr/>
      </p:nvGrpSpPr>
      <p:grpSpPr>
        <a:xfrm>
          <a:off x="0" y="0"/>
          <a:ext cx="0" cy="0"/>
          <a:chOff x="0" y="0"/>
          <a:chExt cx="0" cy="0"/>
        </a:xfrm>
      </p:grpSpPr>
      <p:sp>
        <p:nvSpPr>
          <p:cNvPr id="67" name="Google Shape;67;p15"/>
          <p:cNvSpPr txBox="1"/>
          <p:nvPr>
            <p:ph idx="1" type="body"/>
          </p:nvPr>
        </p:nvSpPr>
        <p:spPr>
          <a:xfrm>
            <a:off x="259625" y="260300"/>
            <a:ext cx="8520600" cy="471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Questions we raised about our topic:</a:t>
            </a:r>
            <a:endParaRPr>
              <a:latin typeface="Arial"/>
              <a:ea typeface="Arial"/>
              <a:cs typeface="Arial"/>
              <a:sym typeface="Arial"/>
            </a:endParaRPr>
          </a:p>
          <a:p>
            <a:pPr indent="-317500" lvl="0" marL="457200" rtl="0" algn="l">
              <a:spcBef>
                <a:spcPts val="1200"/>
              </a:spcBef>
              <a:spcAft>
                <a:spcPts val="0"/>
              </a:spcAft>
              <a:buSzPts val="1400"/>
              <a:buFont typeface="Arial"/>
              <a:buChar char="●"/>
            </a:pPr>
            <a:r>
              <a:rPr b="1" lang="en" sz="1400">
                <a:latin typeface="Arial"/>
                <a:ea typeface="Arial"/>
                <a:cs typeface="Arial"/>
                <a:sym typeface="Arial"/>
              </a:rPr>
              <a:t>What is the Median Household Income for City of Flint vs The state of Michigan </a:t>
            </a:r>
            <a:r>
              <a:rPr b="1" lang="en" sz="1400">
                <a:latin typeface="Arial"/>
                <a:ea typeface="Arial"/>
                <a:cs typeface="Arial"/>
                <a:sym typeface="Arial"/>
              </a:rPr>
              <a:t>vs the US?</a:t>
            </a:r>
            <a:endParaRPr b="1" sz="1400">
              <a:latin typeface="Arial"/>
              <a:ea typeface="Arial"/>
              <a:cs typeface="Arial"/>
              <a:sym typeface="Arial"/>
            </a:endParaRPr>
          </a:p>
          <a:p>
            <a:pPr indent="-317500" lvl="0" marL="457200" rtl="0" algn="l">
              <a:spcBef>
                <a:spcPts val="0"/>
              </a:spcBef>
              <a:spcAft>
                <a:spcPts val="0"/>
              </a:spcAft>
              <a:buSzPts val="1400"/>
              <a:buFont typeface="Arial"/>
              <a:buChar char="●"/>
            </a:pPr>
            <a:r>
              <a:rPr b="1" lang="en" sz="1400">
                <a:latin typeface="Arial"/>
                <a:ea typeface="Arial"/>
                <a:cs typeface="Arial"/>
                <a:sym typeface="Arial"/>
              </a:rPr>
              <a:t>What is the Median Income Per Capita for </a:t>
            </a:r>
            <a:r>
              <a:rPr b="1" lang="en" sz="1400">
                <a:latin typeface="Arial"/>
                <a:ea typeface="Arial"/>
                <a:cs typeface="Arial"/>
                <a:sym typeface="Arial"/>
              </a:rPr>
              <a:t>City of Flint vs The state of Michigan vs the US?</a:t>
            </a:r>
            <a:endParaRPr b="1" sz="1400">
              <a:latin typeface="Arial"/>
              <a:ea typeface="Arial"/>
              <a:cs typeface="Arial"/>
              <a:sym typeface="Arial"/>
            </a:endParaRPr>
          </a:p>
          <a:p>
            <a:pPr indent="-317500" lvl="0" marL="457200" rtl="0" algn="l">
              <a:spcBef>
                <a:spcPts val="0"/>
              </a:spcBef>
              <a:spcAft>
                <a:spcPts val="0"/>
              </a:spcAft>
              <a:buSzPts val="1400"/>
              <a:buFont typeface="Arial"/>
              <a:buChar char="●"/>
            </a:pPr>
            <a:r>
              <a:rPr b="1" lang="en" sz="1400">
                <a:latin typeface="Arial"/>
                <a:ea typeface="Arial"/>
                <a:cs typeface="Arial"/>
                <a:sym typeface="Arial"/>
              </a:rPr>
              <a:t>What are the types of Household that make up the city of Flint?</a:t>
            </a:r>
            <a:endParaRPr b="1" sz="1400">
              <a:latin typeface="Arial"/>
              <a:ea typeface="Arial"/>
              <a:cs typeface="Arial"/>
              <a:sym typeface="Arial"/>
            </a:endParaRPr>
          </a:p>
          <a:p>
            <a:pPr indent="-317500" lvl="0" marL="457200" rtl="0" algn="l">
              <a:spcBef>
                <a:spcPts val="0"/>
              </a:spcBef>
              <a:spcAft>
                <a:spcPts val="0"/>
              </a:spcAft>
              <a:buSzPts val="1400"/>
              <a:buFont typeface="Arial"/>
              <a:buChar char="●"/>
            </a:pPr>
            <a:r>
              <a:rPr b="1" lang="en" sz="1400">
                <a:latin typeface="Arial"/>
                <a:ea typeface="Arial"/>
                <a:cs typeface="Arial"/>
                <a:sym typeface="Arial"/>
              </a:rPr>
              <a:t>What are the Age Demographics for Flint?</a:t>
            </a:r>
            <a:endParaRPr b="1" sz="1400">
              <a:latin typeface="Arial"/>
              <a:ea typeface="Arial"/>
              <a:cs typeface="Arial"/>
              <a:sym typeface="Arial"/>
            </a:endParaRPr>
          </a:p>
          <a:p>
            <a:pPr indent="-317500" lvl="0" marL="457200" rtl="0" algn="l">
              <a:spcBef>
                <a:spcPts val="0"/>
              </a:spcBef>
              <a:spcAft>
                <a:spcPts val="0"/>
              </a:spcAft>
              <a:buSzPts val="1400"/>
              <a:buFont typeface="Arial"/>
              <a:buChar char="●"/>
            </a:pPr>
            <a:r>
              <a:rPr b="1" lang="en" sz="1400">
                <a:latin typeface="Arial"/>
                <a:ea typeface="Arial"/>
                <a:cs typeface="Arial"/>
                <a:sym typeface="Arial"/>
              </a:rPr>
              <a:t>How does home value </a:t>
            </a:r>
            <a:r>
              <a:rPr b="1" lang="en" sz="1400"/>
              <a:t>affect the </a:t>
            </a:r>
            <a:r>
              <a:rPr b="1" lang="en" sz="1400">
                <a:latin typeface="Arial"/>
                <a:ea typeface="Arial"/>
                <a:cs typeface="Arial"/>
                <a:sym typeface="Arial"/>
              </a:rPr>
              <a:t>poverty we see in Flint?</a:t>
            </a:r>
            <a:endParaRPr b="1" sz="1400">
              <a:latin typeface="Arial"/>
              <a:ea typeface="Arial"/>
              <a:cs typeface="Arial"/>
              <a:sym typeface="Arial"/>
            </a:endParaRPr>
          </a:p>
          <a:p>
            <a:pPr indent="-317500" lvl="0" marL="457200" rtl="0" algn="l">
              <a:spcBef>
                <a:spcPts val="0"/>
              </a:spcBef>
              <a:spcAft>
                <a:spcPts val="0"/>
              </a:spcAft>
              <a:buSzPts val="1400"/>
              <a:buFont typeface="Arial"/>
              <a:buChar char="●"/>
            </a:pPr>
            <a:r>
              <a:rPr b="1" lang="en" sz="1400">
                <a:latin typeface="Arial"/>
                <a:ea typeface="Arial"/>
                <a:cs typeface="Arial"/>
                <a:sym typeface="Arial"/>
              </a:rPr>
              <a:t>What is the percentage of homes that have access to broadband internet? How does that affect education? If there is a significant portion of the population without access then how does that factor into a perpetual cycle of low income? </a:t>
            </a:r>
            <a:endParaRPr b="1" sz="1400">
              <a:latin typeface="Arial"/>
              <a:ea typeface="Arial"/>
              <a:cs typeface="Arial"/>
              <a:sym typeface="Arial"/>
            </a:endParaRPr>
          </a:p>
          <a:p>
            <a:pPr indent="-317500" lvl="0" marL="457200" rtl="0" algn="l">
              <a:spcBef>
                <a:spcPts val="0"/>
              </a:spcBef>
              <a:spcAft>
                <a:spcPts val="0"/>
              </a:spcAft>
              <a:buSzPts val="1400"/>
              <a:buFont typeface="Arial"/>
              <a:buChar char="●"/>
            </a:pPr>
            <a:r>
              <a:rPr b="1" lang="en" sz="1400">
                <a:latin typeface="Arial"/>
                <a:ea typeface="Arial"/>
                <a:cs typeface="Arial"/>
                <a:sym typeface="Arial"/>
              </a:rPr>
              <a:t>What is the percent of people in poverty in the city of Flint vs the state Michigan vs the Us?</a:t>
            </a:r>
            <a:endParaRPr b="1" sz="1400">
              <a:latin typeface="Arial"/>
              <a:ea typeface="Arial"/>
              <a:cs typeface="Arial"/>
              <a:sym typeface="Arial"/>
            </a:endParaRPr>
          </a:p>
          <a:p>
            <a:pPr indent="-317500" lvl="0" marL="457200" rtl="0" algn="l">
              <a:spcBef>
                <a:spcPts val="0"/>
              </a:spcBef>
              <a:spcAft>
                <a:spcPts val="0"/>
              </a:spcAft>
              <a:buSzPts val="1400"/>
              <a:buChar char="●"/>
            </a:pPr>
            <a:r>
              <a:rPr b="1" lang="en" sz="1400"/>
              <a:t>What is the percentage of people without health insurance in Flint compared to the state of Michigan and the US?</a:t>
            </a:r>
            <a:endParaRPr b="1" sz="1400"/>
          </a:p>
          <a:p>
            <a:pPr indent="-317500" lvl="0" marL="457200" rtl="0" algn="l">
              <a:spcBef>
                <a:spcPts val="0"/>
              </a:spcBef>
              <a:spcAft>
                <a:spcPts val="0"/>
              </a:spcAft>
              <a:buSzPts val="1400"/>
              <a:buChar char="●"/>
            </a:pPr>
            <a:r>
              <a:rPr b="1" lang="en" sz="1400"/>
              <a:t>What is the percentage of people with a disability in Flint compared to the state of Michigan and the US?</a:t>
            </a:r>
            <a:endParaRPr b="1" sz="1400"/>
          </a:p>
          <a:p>
            <a:pPr indent="-317500" lvl="0" marL="457200" rtl="0" algn="l">
              <a:spcBef>
                <a:spcPts val="0"/>
              </a:spcBef>
              <a:spcAft>
                <a:spcPts val="0"/>
              </a:spcAft>
              <a:buSzPts val="1400"/>
              <a:buChar char="●"/>
            </a:pPr>
            <a:r>
              <a:rPr b="1" lang="en" sz="1400"/>
              <a:t>What is the percentage of people with a High School Diploma and Bachelor’s Degree in Flint compared to the state of Michigan and the US?</a:t>
            </a:r>
            <a:endParaRPr b="1"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Resources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were able to locate data for Flint, Michigan, and the United States at the following websites. </a:t>
            </a:r>
            <a:endParaRPr/>
          </a:p>
          <a:p>
            <a:pPr indent="-342900" lvl="0" marL="457200" rtl="0" algn="l">
              <a:spcBef>
                <a:spcPts val="1200"/>
              </a:spcBef>
              <a:spcAft>
                <a:spcPts val="0"/>
              </a:spcAft>
              <a:buSzPts val="1800"/>
              <a:buChar char="●"/>
            </a:pPr>
            <a:r>
              <a:rPr lang="en"/>
              <a:t>United States Census Bureau</a:t>
            </a:r>
            <a:endParaRPr/>
          </a:p>
          <a:p>
            <a:pPr indent="-342900" lvl="0" marL="457200" rtl="0" algn="l">
              <a:spcBef>
                <a:spcPts val="0"/>
              </a:spcBef>
              <a:spcAft>
                <a:spcPts val="0"/>
              </a:spcAft>
              <a:buSzPts val="1800"/>
              <a:buChar char="●"/>
            </a:pPr>
            <a:r>
              <a:rPr lang="en"/>
              <a:t>Census Reporter</a:t>
            </a:r>
            <a:endParaRPr/>
          </a:p>
          <a:p>
            <a:pPr indent="-342900" lvl="0" marL="457200" rtl="0" algn="l">
              <a:spcBef>
                <a:spcPts val="0"/>
              </a:spcBef>
              <a:spcAft>
                <a:spcPts val="0"/>
              </a:spcAft>
              <a:buSzPts val="1800"/>
              <a:buChar char="●"/>
            </a:pPr>
            <a:r>
              <a:rPr lang="en"/>
              <a:t>Data USA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77" name="Shape 77"/>
        <p:cNvGrpSpPr/>
        <p:nvPr/>
      </p:nvGrpSpPr>
      <p:grpSpPr>
        <a:xfrm>
          <a:off x="0" y="0"/>
          <a:ext cx="0" cy="0"/>
          <a:chOff x="0" y="0"/>
          <a:chExt cx="0" cy="0"/>
        </a:xfrm>
      </p:grpSpPr>
      <p:pic>
        <p:nvPicPr>
          <p:cNvPr id="78" name="Google Shape;78;p17"/>
          <p:cNvPicPr preferRelativeResize="0"/>
          <p:nvPr/>
        </p:nvPicPr>
        <p:blipFill>
          <a:blip r:embed="rId3">
            <a:alphaModFix/>
          </a:blip>
          <a:stretch>
            <a:fillRect/>
          </a:stretch>
        </p:blipFill>
        <p:spPr>
          <a:xfrm>
            <a:off x="737850" y="152400"/>
            <a:ext cx="7226001" cy="48387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highlight>
                  <a:srgbClr val="F4CCCC"/>
                </a:highlight>
              </a:rPr>
              <a:t>Comparisons of Median Income</a:t>
            </a:r>
            <a:endParaRPr b="1">
              <a:highlight>
                <a:srgbClr val="F4CCCC"/>
              </a:highlight>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10000"/>
          </a:bodyPr>
          <a:lstStyle/>
          <a:p>
            <a:pPr indent="-315912" lvl="0" marL="457200" rtl="0" algn="l">
              <a:spcBef>
                <a:spcPts val="0"/>
              </a:spcBef>
              <a:spcAft>
                <a:spcPts val="0"/>
              </a:spcAft>
              <a:buClr>
                <a:srgbClr val="202124"/>
              </a:buClr>
              <a:buSzPct val="100000"/>
              <a:buFont typeface="Roboto"/>
              <a:buChar char="●"/>
            </a:pPr>
            <a:r>
              <a:rPr lang="en" sz="2200">
                <a:solidFill>
                  <a:srgbClr val="202124"/>
                </a:solidFill>
                <a:highlight>
                  <a:srgbClr val="F4CCCC"/>
                </a:highlight>
                <a:latin typeface="Roboto"/>
                <a:ea typeface="Roboto"/>
                <a:cs typeface="Roboto"/>
                <a:sym typeface="Roboto"/>
              </a:rPr>
              <a:t>The median income is </a:t>
            </a:r>
            <a:r>
              <a:rPr b="1" lang="en" sz="2200">
                <a:solidFill>
                  <a:srgbClr val="202124"/>
                </a:solidFill>
                <a:highlight>
                  <a:srgbClr val="F4CCCC"/>
                </a:highlight>
                <a:latin typeface="Roboto"/>
                <a:ea typeface="Roboto"/>
                <a:cs typeface="Roboto"/>
                <a:sym typeface="Roboto"/>
              </a:rPr>
              <a:t>the income amount that divides a population into two equal groups</a:t>
            </a:r>
            <a:r>
              <a:rPr lang="en" sz="2200">
                <a:solidFill>
                  <a:srgbClr val="202124"/>
                </a:solidFill>
                <a:highlight>
                  <a:srgbClr val="F4CCCC"/>
                </a:highlight>
                <a:latin typeface="Roboto"/>
                <a:ea typeface="Roboto"/>
                <a:cs typeface="Roboto"/>
                <a:sym typeface="Roboto"/>
              </a:rPr>
              <a:t>, half having an income above that amount, and half having an income below that amount.</a:t>
            </a:r>
            <a:endParaRPr sz="2200">
              <a:solidFill>
                <a:srgbClr val="202124"/>
              </a:solidFill>
              <a:highlight>
                <a:srgbClr val="F4CCCC"/>
              </a:highlight>
              <a:latin typeface="Roboto"/>
              <a:ea typeface="Roboto"/>
              <a:cs typeface="Roboto"/>
              <a:sym typeface="Roboto"/>
            </a:endParaRPr>
          </a:p>
          <a:p>
            <a:pPr indent="0" lvl="0" marL="457200" rtl="0" algn="l">
              <a:spcBef>
                <a:spcPts val="1200"/>
              </a:spcBef>
              <a:spcAft>
                <a:spcPts val="0"/>
              </a:spcAft>
              <a:buNone/>
            </a:pPr>
            <a:r>
              <a:t/>
            </a:r>
            <a:endParaRPr sz="2200">
              <a:solidFill>
                <a:srgbClr val="202124"/>
              </a:solidFill>
              <a:highlight>
                <a:srgbClr val="F4CCCC"/>
              </a:highlight>
              <a:latin typeface="Roboto"/>
              <a:ea typeface="Roboto"/>
              <a:cs typeface="Roboto"/>
              <a:sym typeface="Roboto"/>
            </a:endParaRPr>
          </a:p>
          <a:p>
            <a:pPr indent="-315912" lvl="0" marL="457200" rtl="0" algn="l">
              <a:spcBef>
                <a:spcPts val="1200"/>
              </a:spcBef>
              <a:spcAft>
                <a:spcPts val="0"/>
              </a:spcAft>
              <a:buClr>
                <a:srgbClr val="202124"/>
              </a:buClr>
              <a:buSzPct val="100000"/>
              <a:buFont typeface="Roboto"/>
              <a:buChar char="●"/>
            </a:pPr>
            <a:r>
              <a:rPr lang="en" sz="2200">
                <a:solidFill>
                  <a:srgbClr val="202124"/>
                </a:solidFill>
                <a:highlight>
                  <a:srgbClr val="F4CCCC"/>
                </a:highlight>
                <a:latin typeface="Roboto"/>
                <a:ea typeface="Roboto"/>
                <a:cs typeface="Roboto"/>
                <a:sym typeface="Roboto"/>
              </a:rPr>
              <a:t>Using median, rather than mean income, results </a:t>
            </a:r>
            <a:r>
              <a:rPr b="1" lang="en" sz="2200">
                <a:solidFill>
                  <a:srgbClr val="202124"/>
                </a:solidFill>
                <a:highlight>
                  <a:srgbClr val="F4CCCC"/>
                </a:highlight>
                <a:latin typeface="Roboto"/>
                <a:ea typeface="Roboto"/>
                <a:cs typeface="Roboto"/>
                <a:sym typeface="Roboto"/>
              </a:rPr>
              <a:t>in a much more accurate picture of the typical income of the middle class</a:t>
            </a:r>
            <a:r>
              <a:rPr lang="en" sz="2200">
                <a:solidFill>
                  <a:srgbClr val="202124"/>
                </a:solidFill>
                <a:highlight>
                  <a:srgbClr val="F4CCCC"/>
                </a:highlight>
                <a:latin typeface="Roboto"/>
                <a:ea typeface="Roboto"/>
                <a:cs typeface="Roboto"/>
                <a:sym typeface="Roboto"/>
              </a:rPr>
              <a:t> since the data will not be skewed by gains and abnormalities in the extreme ends.</a:t>
            </a:r>
            <a:endParaRPr sz="2200">
              <a:solidFill>
                <a:srgbClr val="202124"/>
              </a:solidFill>
              <a:highlight>
                <a:srgbClr val="F4CCCC"/>
              </a:highlight>
              <a:latin typeface="Roboto"/>
              <a:ea typeface="Roboto"/>
              <a:cs typeface="Roboto"/>
              <a:sym typeface="Roboto"/>
            </a:endParaRPr>
          </a:p>
          <a:p>
            <a:pPr indent="0" lvl="0" marL="457200" rtl="0" algn="l">
              <a:spcBef>
                <a:spcPts val="1200"/>
              </a:spcBef>
              <a:spcAft>
                <a:spcPts val="0"/>
              </a:spcAft>
              <a:buNone/>
            </a:pPr>
            <a:r>
              <a:t/>
            </a:r>
            <a:endParaRPr sz="2200">
              <a:solidFill>
                <a:srgbClr val="202124"/>
              </a:solidFill>
              <a:highlight>
                <a:srgbClr val="F4CCCC"/>
              </a:highlight>
              <a:latin typeface="Roboto"/>
              <a:ea typeface="Roboto"/>
              <a:cs typeface="Roboto"/>
              <a:sym typeface="Roboto"/>
            </a:endParaRPr>
          </a:p>
          <a:p>
            <a:pPr indent="-315912" lvl="0" marL="457200" rtl="0" algn="l">
              <a:spcBef>
                <a:spcPts val="1200"/>
              </a:spcBef>
              <a:spcAft>
                <a:spcPts val="0"/>
              </a:spcAft>
              <a:buClr>
                <a:srgbClr val="202124"/>
              </a:buClr>
              <a:buSzPct val="100000"/>
              <a:buFont typeface="Roboto"/>
              <a:buChar char="●"/>
            </a:pPr>
            <a:r>
              <a:rPr lang="en" sz="2200">
                <a:solidFill>
                  <a:srgbClr val="202124"/>
                </a:solidFill>
                <a:highlight>
                  <a:srgbClr val="F4CCCC"/>
                </a:highlight>
                <a:latin typeface="Roboto"/>
                <a:ea typeface="Roboto"/>
                <a:cs typeface="Roboto"/>
                <a:sym typeface="Roboto"/>
              </a:rPr>
              <a:t>Income is generally used as a measure of the economic well-being of individuals and communities. Median household income </a:t>
            </a:r>
            <a:r>
              <a:rPr b="1" lang="en" sz="2200">
                <a:solidFill>
                  <a:srgbClr val="202124"/>
                </a:solidFill>
                <a:highlight>
                  <a:srgbClr val="F4CCCC"/>
                </a:highlight>
                <a:latin typeface="Roboto"/>
                <a:ea typeface="Roboto"/>
                <a:cs typeface="Roboto"/>
                <a:sym typeface="Roboto"/>
              </a:rPr>
              <a:t>provides information about the financial resources available to households</a:t>
            </a:r>
            <a:r>
              <a:rPr lang="en" sz="2200">
                <a:solidFill>
                  <a:srgbClr val="202124"/>
                </a:solidFill>
                <a:highlight>
                  <a:srgbClr val="F4CCCC"/>
                </a:highlight>
                <a:latin typeface="Roboto"/>
                <a:ea typeface="Roboto"/>
                <a:cs typeface="Roboto"/>
                <a:sym typeface="Roboto"/>
              </a:rPr>
              <a:t>, and is closely tied to employment levels, educational attainment, and health.</a:t>
            </a:r>
            <a:endParaRPr sz="2200">
              <a:solidFill>
                <a:srgbClr val="202124"/>
              </a:solidFill>
              <a:highlight>
                <a:srgbClr val="F4CCCC"/>
              </a:highlight>
              <a:latin typeface="Roboto"/>
              <a:ea typeface="Roboto"/>
              <a:cs typeface="Roboto"/>
              <a:sym typeface="Roboto"/>
            </a:endParaRPr>
          </a:p>
          <a:p>
            <a:pPr indent="0" lvl="0" marL="0" rtl="0" algn="l">
              <a:spcBef>
                <a:spcPts val="1200"/>
              </a:spcBef>
              <a:spcAft>
                <a:spcPts val="1200"/>
              </a:spcAft>
              <a:buNone/>
            </a:pPr>
            <a:r>
              <a:t/>
            </a:r>
            <a:endParaRPr sz="1600">
              <a:solidFill>
                <a:srgbClr val="202124"/>
              </a:solidFill>
              <a:highlight>
                <a:srgbClr val="FFFFFF"/>
              </a:highlight>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88" name="Shape 88"/>
        <p:cNvGrpSpPr/>
        <p:nvPr/>
      </p:nvGrpSpPr>
      <p:grpSpPr>
        <a:xfrm>
          <a:off x="0" y="0"/>
          <a:ext cx="0" cy="0"/>
          <a:chOff x="0" y="0"/>
          <a:chExt cx="0" cy="0"/>
        </a:xfrm>
      </p:grpSpPr>
      <p:pic>
        <p:nvPicPr>
          <p:cNvPr id="89" name="Google Shape;89;p19"/>
          <p:cNvPicPr preferRelativeResize="0"/>
          <p:nvPr/>
        </p:nvPicPr>
        <p:blipFill>
          <a:blip r:embed="rId3">
            <a:alphaModFix/>
          </a:blip>
          <a:stretch>
            <a:fillRect/>
          </a:stretch>
        </p:blipFill>
        <p:spPr>
          <a:xfrm>
            <a:off x="872138" y="0"/>
            <a:ext cx="7399724"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93" name="Shape 93"/>
        <p:cNvGrpSpPr/>
        <p:nvPr/>
      </p:nvGrpSpPr>
      <p:grpSpPr>
        <a:xfrm>
          <a:off x="0" y="0"/>
          <a:ext cx="0" cy="0"/>
          <a:chOff x="0" y="0"/>
          <a:chExt cx="0" cy="0"/>
        </a:xfrm>
      </p:grpSpPr>
      <p:sp>
        <p:nvSpPr>
          <p:cNvPr id="94" name="Google Shape;9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highlight>
                  <a:srgbClr val="B6D7A8"/>
                </a:highlight>
              </a:rPr>
              <a:t>Per Capita Income</a:t>
            </a:r>
            <a:endParaRPr b="1">
              <a:highlight>
                <a:srgbClr val="B6D7A8"/>
              </a:highlight>
            </a:endParaRPr>
          </a:p>
        </p:txBody>
      </p:sp>
      <p:sp>
        <p:nvSpPr>
          <p:cNvPr id="95" name="Google Shape;9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20000"/>
              </a:lnSpc>
              <a:spcBef>
                <a:spcPts val="0"/>
              </a:spcBef>
              <a:spcAft>
                <a:spcPts val="0"/>
              </a:spcAft>
              <a:buClr>
                <a:schemeClr val="dk1"/>
              </a:buClr>
              <a:buSzPts val="1100"/>
              <a:buFont typeface="Arial"/>
              <a:buNone/>
            </a:pPr>
            <a:r>
              <a:rPr lang="en">
                <a:solidFill>
                  <a:srgbClr val="111111"/>
                </a:solidFill>
                <a:highlight>
                  <a:srgbClr val="B6D7A8"/>
                </a:highlight>
                <a:latin typeface="Arial"/>
                <a:ea typeface="Arial"/>
                <a:cs typeface="Arial"/>
                <a:sym typeface="Arial"/>
              </a:rPr>
              <a:t>What Is Per Capita Income?</a:t>
            </a:r>
            <a:endParaRPr>
              <a:solidFill>
                <a:srgbClr val="111111"/>
              </a:solidFill>
              <a:highlight>
                <a:srgbClr val="B6D7A8"/>
              </a:highlight>
              <a:latin typeface="Arial"/>
              <a:ea typeface="Arial"/>
              <a:cs typeface="Arial"/>
              <a:sym typeface="Arial"/>
            </a:endParaRPr>
          </a:p>
          <a:p>
            <a:pPr indent="0" lvl="0" marL="0" rtl="0" algn="l">
              <a:lnSpc>
                <a:spcPct val="120000"/>
              </a:lnSpc>
              <a:spcBef>
                <a:spcPts val="0"/>
              </a:spcBef>
              <a:spcAft>
                <a:spcPts val="0"/>
              </a:spcAft>
              <a:buClr>
                <a:schemeClr val="dk1"/>
              </a:buClr>
              <a:buSzPts val="1100"/>
              <a:buFont typeface="Arial"/>
              <a:buNone/>
            </a:pPr>
            <a:r>
              <a:t/>
            </a:r>
            <a:endParaRPr>
              <a:solidFill>
                <a:srgbClr val="111111"/>
              </a:solidFill>
              <a:highlight>
                <a:srgbClr val="B6D7A8"/>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
                <a:solidFill>
                  <a:srgbClr val="111111"/>
                </a:solidFill>
                <a:highlight>
                  <a:srgbClr val="B6D7A8"/>
                </a:highlight>
              </a:rPr>
              <a:t>Per capita income</a:t>
            </a:r>
            <a:r>
              <a:rPr lang="en">
                <a:solidFill>
                  <a:srgbClr val="111111"/>
                </a:solidFill>
                <a:highlight>
                  <a:srgbClr val="B6D7A8"/>
                </a:highlight>
                <a:latin typeface="Arial"/>
                <a:ea typeface="Arial"/>
                <a:cs typeface="Arial"/>
                <a:sym typeface="Arial"/>
              </a:rPr>
              <a:t> is a measure of the amount of money earned per person in a nation or geographic region. Per capita income can be used to determine the average per-person income for an area and to evaluate the standard of living and “quality of life” of the population. Per capita income for a nation is calculated by dividing the country's national income by its population.</a:t>
            </a:r>
            <a:endParaRPr>
              <a:solidFill>
                <a:srgbClr val="111111"/>
              </a:solidFill>
              <a:highlight>
                <a:srgbClr val="B6D7A8"/>
              </a:highlight>
              <a:latin typeface="Arial"/>
              <a:ea typeface="Arial"/>
              <a:cs typeface="Arial"/>
              <a:sym typeface="Arial"/>
            </a:endParaRPr>
          </a:p>
          <a:p>
            <a:pPr indent="0" lvl="0" marL="0" rtl="0" algn="l">
              <a:spcBef>
                <a:spcPts val="2100"/>
              </a:spcBef>
              <a:spcAft>
                <a:spcPts val="1200"/>
              </a:spcAft>
              <a:buNone/>
            </a:pPr>
            <a:r>
              <a:t/>
            </a:r>
            <a:endParaRPr sz="1200">
              <a:solidFill>
                <a:srgbClr val="202124"/>
              </a:solidFill>
              <a:highlight>
                <a:srgbClr val="FFFFFF"/>
              </a:highlight>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99" name="Shape 99"/>
        <p:cNvGrpSpPr/>
        <p:nvPr/>
      </p:nvGrpSpPr>
      <p:grpSpPr>
        <a:xfrm>
          <a:off x="0" y="0"/>
          <a:ext cx="0" cy="0"/>
          <a:chOff x="0" y="0"/>
          <a:chExt cx="0" cy="0"/>
        </a:xfrm>
      </p:grpSpPr>
      <p:pic>
        <p:nvPicPr>
          <p:cNvPr id="100" name="Google Shape;100;p21"/>
          <p:cNvPicPr preferRelativeResize="0"/>
          <p:nvPr/>
        </p:nvPicPr>
        <p:blipFill>
          <a:blip r:embed="rId3">
            <a:alphaModFix/>
          </a:blip>
          <a:stretch>
            <a:fillRect/>
          </a:stretch>
        </p:blipFill>
        <p:spPr>
          <a:xfrm>
            <a:off x="798944" y="0"/>
            <a:ext cx="7546112"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