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4" r:id="rId2"/>
    <p:sldId id="344" r:id="rId3"/>
    <p:sldId id="345" r:id="rId4"/>
    <p:sldId id="365" r:id="rId5"/>
    <p:sldId id="366" r:id="rId6"/>
    <p:sldId id="367" r:id="rId7"/>
    <p:sldId id="368" r:id="rId8"/>
    <p:sldId id="369" r:id="rId9"/>
    <p:sldId id="370" r:id="rId10"/>
    <p:sldId id="3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7" autoAdjust="0"/>
    <p:restoredTop sz="89520"/>
  </p:normalViewPr>
  <p:slideViewPr>
    <p:cSldViewPr snapToGrid="0">
      <p:cViewPr varScale="1">
        <p:scale>
          <a:sx n="112" d="100"/>
          <a:sy n="112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07.11.22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07.11.22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9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3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89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5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2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0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7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8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7189" y="3594101"/>
            <a:ext cx="7900988" cy="291306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Informatik 3 - Embedded Systems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Prof. Dr. Benjamin Kormann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Technische Informatik 3 - Embedded Systems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Prof. Dr. Benjamin Kormann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Technische Informatik 3 - Embedded Systems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4332" y="5043488"/>
            <a:ext cx="3950499" cy="145653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4331" y="5043732"/>
            <a:ext cx="3942562" cy="1456289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800"/>
              </a:spcAft>
              <a:buFont typeface="Wingdings" pitchFamily="2" charset="2"/>
              <a:buNone/>
              <a:defRPr sz="1800" b="1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§"/>
              <a:defRPr sz="16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§"/>
              <a:defRPr sz="16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§"/>
              <a:defRPr sz="16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/>
              <a:t>Technische Informatik 3 - Programmieren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307637"/>
            <a:ext cx="997744" cy="3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4332" y="5043488"/>
            <a:ext cx="3950499" cy="145653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6713" y="5766118"/>
            <a:ext cx="1977621" cy="729141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6125675"/>
            <a:ext cx="997200" cy="3672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Informatik 3 - Embedded Systems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Informatik 3 - Embedded Systems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Technische Informatik 3 - Embedded Systems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Technische Informatik 3 - Embedded Systems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Technische Informatik 3 - Embedded Systems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Informatik 3 - Embedded Systems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Prof. Dr. Benjamin Kormann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Technische Informatik 3 - Programmieren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0E150F-2DBF-4AFB-AEF1-215069AB2AC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124282"/>
            <a:ext cx="997744" cy="3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mailto:git@gitlab.lrz.de:lv/git-use-cases.git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ED8E4-2950-4A97-BF7B-725D78C07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  <a:br>
              <a:rPr lang="de-DE" dirty="0"/>
            </a:br>
            <a:r>
              <a:rPr lang="de-DE" b="0" dirty="0"/>
              <a:t>Grundlegende Abläufe bei </a:t>
            </a:r>
            <a:r>
              <a:rPr lang="de-DE" b="0" dirty="0" err="1"/>
              <a:t>Git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E4BDC3-173E-42E9-86F7-DA0F16833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Prof. Dr. Benjamin Kormann</a:t>
            </a:r>
          </a:p>
          <a:p>
            <a:r>
              <a:rPr lang="de-DE" dirty="0"/>
              <a:t>Fakultät für Elektro- und Informationstechnik</a:t>
            </a:r>
          </a:p>
          <a:p>
            <a:r>
              <a:rPr lang="de-DE" dirty="0"/>
              <a:t>07.11.2022</a:t>
            </a:r>
          </a:p>
        </p:txBody>
      </p:sp>
    </p:spTree>
    <p:extLst>
      <p:ext uri="{BB962C8B-B14F-4D97-AF65-F5344CB8AC3E}">
        <p14:creationId xmlns:p14="http://schemas.microsoft.com/office/powerpoint/2010/main" val="68977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B8FE78F5-458C-FB40-956F-85647D7F2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915758" y="3328757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– Zugriff auf frühere Versionen</a:t>
            </a:r>
            <a:br>
              <a:rPr lang="de-DE" dirty="0"/>
            </a:br>
            <a:r>
              <a:rPr lang="de-DE" b="0" dirty="0"/>
              <a:t>8) Früheren Stand einer Datei wiederherstellen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2053B9AA-D005-0D45-AE49-9C06DEC95F67}"/>
              </a:ext>
            </a:extLst>
          </p:cNvPr>
          <p:cNvSpPr/>
          <p:nvPr/>
        </p:nvSpPr>
        <p:spPr>
          <a:xfrm>
            <a:off x="1305484" y="2863010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9" y="2046546"/>
            <a:ext cx="8028213" cy="4737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entfernt“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...</a:t>
            </a: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-2 --name-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20b45dd6b4108821456b0b71fca89174c8316438 (HEAD -&gt;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/HEAD)</a:t>
            </a: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Prof. Dr. Benjamin Kormann &lt;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benjamin.kormann@hm.edu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7000"/>
              </a:lnSpc>
            </a:pP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 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Nov 6 10:30:00 2021 +0100</a:t>
            </a:r>
          </a:p>
          <a:p>
            <a:pPr>
              <a:lnSpc>
                <a:spcPct val="97000"/>
              </a:lnSpc>
            </a:pP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README.TXT entfernt</a:t>
            </a:r>
          </a:p>
          <a:p>
            <a:pPr>
              <a:lnSpc>
                <a:spcPct val="97000"/>
              </a:lnSpc>
            </a:pP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b819cd306555ea1ba760994003c8717232d90072</a:t>
            </a: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Prof. Dr. Benjamin Kormann &lt;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benjamin.kormann@hm.edu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7000"/>
              </a:lnSpc>
            </a:pP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 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Nov 6 10:14:48 2021 +0100</a:t>
            </a:r>
          </a:p>
          <a:p>
            <a:pPr>
              <a:lnSpc>
                <a:spcPct val="97000"/>
              </a:lnSpc>
            </a:pP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excercise.c</a:t>
            </a: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b819cd306555ea1ba760994003c8717232d90072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90072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046b035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1F2FE2-D54D-3C49-BD2E-C76D6F5B8D1E}"/>
              </a:ext>
            </a:extLst>
          </p:cNvPr>
          <p:cNvGrpSpPr/>
          <p:nvPr/>
        </p:nvGrpSpPr>
        <p:grpSpPr>
          <a:xfrm>
            <a:off x="3863203" y="2595501"/>
            <a:ext cx="6921290" cy="364329"/>
            <a:chOff x="4306521" y="1932556"/>
            <a:chExt cx="6921290" cy="36432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271B1C5-E56C-AA4B-9C54-B4BFDB4EA878}"/>
                </a:ext>
              </a:extLst>
            </p:cNvPr>
            <p:cNvSpPr/>
            <p:nvPr/>
          </p:nvSpPr>
          <p:spPr>
            <a:xfrm>
              <a:off x="4306521" y="2089050"/>
              <a:ext cx="1548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9C99F0-3376-C249-9DD5-F00808FBAA8E}"/>
                </a:ext>
              </a:extLst>
            </p:cNvPr>
            <p:cNvSpPr txBox="1"/>
            <p:nvPr/>
          </p:nvSpPr>
          <p:spPr>
            <a:xfrm>
              <a:off x="6269081" y="1932556"/>
              <a:ext cx="4958730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Beliebige weitere Arbeiten an der Versionsverwaltung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B5A20EC-6BEF-C94B-A3CE-68F6B1364DEE}"/>
                </a:ext>
              </a:extLst>
            </p:cNvPr>
            <p:cNvCxnSpPr>
              <a:cxnSpLocks/>
              <a:stCxn id="29" idx="1"/>
              <a:endCxn id="20" idx="3"/>
            </p:cNvCxnSpPr>
            <p:nvPr/>
          </p:nvCxnSpPr>
          <p:spPr>
            <a:xfrm flipH="1">
              <a:off x="5854521" y="2086957"/>
              <a:ext cx="414560" cy="10601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304B7A8-2FF6-1540-B032-C84677FF995B}"/>
              </a:ext>
            </a:extLst>
          </p:cNvPr>
          <p:cNvGrpSpPr/>
          <p:nvPr/>
        </p:nvGrpSpPr>
        <p:grpSpPr>
          <a:xfrm>
            <a:off x="3863203" y="1609774"/>
            <a:ext cx="7600100" cy="697469"/>
            <a:chOff x="5015313" y="1599416"/>
            <a:chExt cx="7600100" cy="69746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AB85BA-8DEA-0C4B-9A6A-DEB1B6DD2B2A}"/>
                </a:ext>
              </a:extLst>
            </p:cNvPr>
            <p:cNvSpPr/>
            <p:nvPr/>
          </p:nvSpPr>
          <p:spPr>
            <a:xfrm>
              <a:off x="5015313" y="2089050"/>
              <a:ext cx="6228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7F3B31-FD7C-0143-B7CB-A7C580816CA8}"/>
                </a:ext>
              </a:extLst>
            </p:cNvPr>
            <p:cNvSpPr txBox="1"/>
            <p:nvPr/>
          </p:nvSpPr>
          <p:spPr>
            <a:xfrm>
              <a:off x="8576166" y="1599416"/>
              <a:ext cx="4039247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Datei aus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Versionsverwaltung entfernen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168A8FB-BD91-4341-B6C6-72D7D83DEDB2}"/>
                </a:ext>
              </a:extLst>
            </p:cNvPr>
            <p:cNvCxnSpPr>
              <a:cxnSpLocks/>
              <a:stCxn id="30" idx="1"/>
              <a:endCxn id="21" idx="0"/>
            </p:cNvCxnSpPr>
            <p:nvPr/>
          </p:nvCxnSpPr>
          <p:spPr>
            <a:xfrm flipH="1">
              <a:off x="8129313" y="1753817"/>
              <a:ext cx="446853" cy="335233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F313CDA3-1F20-0F46-A1B9-17A7A6AFF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896058" y="4972922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1617E65C-E75F-204A-811F-9B9B99F43DBF}"/>
              </a:ext>
            </a:extLst>
          </p:cNvPr>
          <p:cNvSpPr txBox="1"/>
          <p:nvPr/>
        </p:nvSpPr>
        <p:spPr>
          <a:xfrm>
            <a:off x="386751" y="2837156"/>
            <a:ext cx="1035861" cy="52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Datei </a:t>
            </a:r>
          </a:p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entfernen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2E4F5A0-C3AF-E44D-A9DD-EC36FB7465C6}"/>
              </a:ext>
            </a:extLst>
          </p:cNvPr>
          <p:cNvSpPr txBox="1"/>
          <p:nvPr/>
        </p:nvSpPr>
        <p:spPr>
          <a:xfrm>
            <a:off x="1403681" y="3894277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2438C48-D866-0945-9597-90C19B1A6498}"/>
              </a:ext>
            </a:extLst>
          </p:cNvPr>
          <p:cNvSpPr txBox="1"/>
          <p:nvPr/>
        </p:nvSpPr>
        <p:spPr>
          <a:xfrm>
            <a:off x="1377179" y="5524106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v6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B6820CC-C967-8843-BB7A-A3AA7B14157B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pic>
        <p:nvPicPr>
          <p:cNvPr id="83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85B792D6-5B36-F449-AAD1-90C6E0A54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936219" y="1733794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EC6B76B8-A490-D649-B095-7CEC41C0D3B0}"/>
              </a:ext>
            </a:extLst>
          </p:cNvPr>
          <p:cNvSpPr txBox="1"/>
          <p:nvPr/>
        </p:nvSpPr>
        <p:spPr>
          <a:xfrm>
            <a:off x="1407507" y="2307825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v2</a:t>
            </a:r>
          </a:p>
        </p:txBody>
      </p:sp>
      <p:sp>
        <p:nvSpPr>
          <p:cNvPr id="15" name="Nach oben gekrümmter Pfeil 14">
            <a:extLst>
              <a:ext uri="{FF2B5EF4-FFF2-40B4-BE49-F238E27FC236}">
                <a16:creationId xmlns:a16="http://schemas.microsoft.com/office/drawing/2014/main" id="{56BFFBD7-C6E2-724E-B1F7-BAD8B97FA61C}"/>
              </a:ext>
            </a:extLst>
          </p:cNvPr>
          <p:cNvSpPr/>
          <p:nvPr/>
        </p:nvSpPr>
        <p:spPr>
          <a:xfrm rot="16200000" flipH="1">
            <a:off x="573981" y="3666373"/>
            <a:ext cx="3487973" cy="566428"/>
          </a:xfrm>
          <a:prstGeom prst="curved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39AFC-8E0D-5A44-AD5F-0006DEA2BC80}"/>
              </a:ext>
            </a:extLst>
          </p:cNvPr>
          <p:cNvSpPr/>
          <p:nvPr/>
        </p:nvSpPr>
        <p:spPr>
          <a:xfrm>
            <a:off x="1395378" y="4447078"/>
            <a:ext cx="124288" cy="1242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F77DD9-E306-FA4F-B0FF-472D8EBDC900}"/>
              </a:ext>
            </a:extLst>
          </p:cNvPr>
          <p:cNvSpPr/>
          <p:nvPr/>
        </p:nvSpPr>
        <p:spPr>
          <a:xfrm>
            <a:off x="1395378" y="4644311"/>
            <a:ext cx="124288" cy="1242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3D0736B-9483-2E44-83C6-79D0DF7F2275}"/>
              </a:ext>
            </a:extLst>
          </p:cNvPr>
          <p:cNvSpPr/>
          <p:nvPr/>
        </p:nvSpPr>
        <p:spPr>
          <a:xfrm>
            <a:off x="1395378" y="4831633"/>
            <a:ext cx="124288" cy="1242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A48E42FD-1A0E-8A4A-9A68-7B105C0701F2}"/>
              </a:ext>
            </a:extLst>
          </p:cNvPr>
          <p:cNvSpPr txBox="1"/>
          <p:nvPr/>
        </p:nvSpPr>
        <p:spPr>
          <a:xfrm rot="16200000">
            <a:off x="1670364" y="3917264"/>
            <a:ext cx="2164375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Datei wiederherstellen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EC627CD-10C7-A34E-9A22-9CC662BAA3D8}"/>
              </a:ext>
            </a:extLst>
          </p:cNvPr>
          <p:cNvGrpSpPr/>
          <p:nvPr/>
        </p:nvGrpSpPr>
        <p:grpSpPr>
          <a:xfrm>
            <a:off x="3871920" y="2968287"/>
            <a:ext cx="7015487" cy="412720"/>
            <a:chOff x="5015313" y="1884165"/>
            <a:chExt cx="7015487" cy="412720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638D1B4-3F82-7543-8911-2FF6F3E83860}"/>
                </a:ext>
              </a:extLst>
            </p:cNvPr>
            <p:cNvSpPr/>
            <p:nvPr/>
          </p:nvSpPr>
          <p:spPr>
            <a:xfrm>
              <a:off x="5015313" y="2089050"/>
              <a:ext cx="2544248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3386C92-06D0-F247-BE40-474B3EF32AB0}"/>
                </a:ext>
              </a:extLst>
            </p:cNvPr>
            <p:cNvSpPr txBox="1"/>
            <p:nvPr/>
          </p:nvSpPr>
          <p:spPr>
            <a:xfrm>
              <a:off x="7878701" y="1884165"/>
              <a:ext cx="4152099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Historie durchsuchen (letzten 2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commits</a:t>
              </a:r>
              <a:r>
                <a:rPr lang="de-DE" sz="1450" b="1" dirty="0">
                  <a:solidFill>
                    <a:schemeClr val="accent2"/>
                  </a:solidFill>
                </a:rPr>
                <a:t>)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EEF34158-CE70-504E-8DAC-F3B625AC1C13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7559561" y="2038566"/>
              <a:ext cx="319140" cy="15440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D0C1587-6E01-ED43-AB65-03EC82922A6C}"/>
              </a:ext>
            </a:extLst>
          </p:cNvPr>
          <p:cNvGrpSpPr/>
          <p:nvPr/>
        </p:nvGrpSpPr>
        <p:grpSpPr>
          <a:xfrm>
            <a:off x="3871920" y="5602234"/>
            <a:ext cx="7272000" cy="746891"/>
            <a:chOff x="4306521" y="1549994"/>
            <a:chExt cx="7272000" cy="746891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1E59BFC-4BA2-6F48-A43F-65095FEDCBD8}"/>
                </a:ext>
              </a:extLst>
            </p:cNvPr>
            <p:cNvSpPr/>
            <p:nvPr/>
          </p:nvSpPr>
          <p:spPr>
            <a:xfrm>
              <a:off x="4306521" y="2089050"/>
              <a:ext cx="7272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ADDE0EC0-5723-7C4D-8BDB-9B4470EFE638}"/>
                </a:ext>
              </a:extLst>
            </p:cNvPr>
            <p:cNvSpPr txBox="1"/>
            <p:nvPr/>
          </p:nvSpPr>
          <p:spPr>
            <a:xfrm>
              <a:off x="8387944" y="1549994"/>
              <a:ext cx="2585964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Wiederherstellen der Datei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aus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commit</a:t>
              </a:r>
              <a:r>
                <a:rPr lang="de-DE" sz="1450" b="1" dirty="0">
                  <a:solidFill>
                    <a:schemeClr val="accent4"/>
                  </a:solidFill>
                </a:rPr>
                <a:t> #b819…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AD979936-BD4B-A14C-8371-FDD95886EFA4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 flipH="1">
              <a:off x="7942521" y="1812630"/>
              <a:ext cx="445423" cy="27642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60A9C7-349B-1742-B4E2-E8834A3C54F1}"/>
              </a:ext>
            </a:extLst>
          </p:cNvPr>
          <p:cNvGrpSpPr/>
          <p:nvPr/>
        </p:nvGrpSpPr>
        <p:grpSpPr>
          <a:xfrm>
            <a:off x="4242881" y="4672366"/>
            <a:ext cx="5585960" cy="1653152"/>
            <a:chOff x="4242881" y="4672366"/>
            <a:chExt cx="5585960" cy="1653152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666184B-A503-C946-8982-B28F185EFB12}"/>
                </a:ext>
              </a:extLst>
            </p:cNvPr>
            <p:cNvSpPr/>
            <p:nvPr/>
          </p:nvSpPr>
          <p:spPr>
            <a:xfrm>
              <a:off x="4242881" y="4672366"/>
              <a:ext cx="3420000" cy="16695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0EC4DC8-4273-7C40-A375-D5CCB734D1C5}"/>
                </a:ext>
              </a:extLst>
            </p:cNvPr>
            <p:cNvSpPr/>
            <p:nvPr/>
          </p:nvSpPr>
          <p:spPr>
            <a:xfrm>
              <a:off x="5292841" y="6158566"/>
              <a:ext cx="4536000" cy="16695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97853B0-B9E4-FA4B-BB0B-3CFF9296F079}"/>
              </a:ext>
            </a:extLst>
          </p:cNvPr>
          <p:cNvGrpSpPr/>
          <p:nvPr/>
        </p:nvGrpSpPr>
        <p:grpSpPr>
          <a:xfrm>
            <a:off x="3670896" y="5647226"/>
            <a:ext cx="7401597" cy="686687"/>
            <a:chOff x="3670896" y="5647226"/>
            <a:chExt cx="7401597" cy="68668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4624EDE-8667-C54B-80ED-743DE6B5B2C6}"/>
                </a:ext>
              </a:extLst>
            </p:cNvPr>
            <p:cNvSpPr/>
            <p:nvPr/>
          </p:nvSpPr>
          <p:spPr>
            <a:xfrm>
              <a:off x="3670896" y="5647226"/>
              <a:ext cx="900000" cy="16695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BF7FA0E-2472-F94A-B3DB-E78C91C48B1C}"/>
                </a:ext>
              </a:extLst>
            </p:cNvPr>
            <p:cNvSpPr/>
            <p:nvPr/>
          </p:nvSpPr>
          <p:spPr>
            <a:xfrm>
              <a:off x="9884493" y="6166961"/>
              <a:ext cx="1188000" cy="16695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5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/>
              <a:t>Übersicht gängiger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  <a:br>
              <a:rPr lang="de-DE" dirty="0"/>
            </a:br>
            <a:endParaRPr lang="de-DE" b="0" dirty="0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265353" cy="466512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Grundlagen</a:t>
            </a:r>
          </a:p>
          <a:p>
            <a:pPr marL="342900" indent="-342900">
              <a:buFont typeface="+mj-lt"/>
              <a:buAutoNum type="arabicParenR"/>
            </a:pPr>
            <a:r>
              <a:rPr lang="de-DE" sz="1600" b="0" dirty="0"/>
              <a:t>Existierendes Repository klonen</a:t>
            </a:r>
          </a:p>
          <a:p>
            <a:pPr marL="342900" indent="-342900">
              <a:buFont typeface="+mj-lt"/>
              <a:buAutoNum type="arabicParenR"/>
            </a:pPr>
            <a:r>
              <a:rPr lang="de-DE" sz="1600" b="0" dirty="0"/>
              <a:t>Dateien verändern, hinzufügen, entfernen, </a:t>
            </a:r>
            <a:r>
              <a:rPr lang="de-DE" sz="1600" b="0" dirty="0" err="1"/>
              <a:t>versionieren</a:t>
            </a:r>
            <a:endParaRPr lang="de-DE" sz="1600" b="0" dirty="0"/>
          </a:p>
          <a:p>
            <a:pPr marL="342900" indent="-342900">
              <a:buFont typeface="+mj-lt"/>
              <a:buAutoNum type="arabicParenR"/>
            </a:pPr>
            <a:r>
              <a:rPr lang="de-DE" sz="1600" b="0" dirty="0"/>
              <a:t>Dateien ignorieren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sz="1600" b="0" dirty="0"/>
          </a:p>
          <a:p>
            <a:r>
              <a:rPr lang="de-DE" dirty="0"/>
              <a:t>Zentrales Repository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de-DE" b="0" dirty="0"/>
              <a:t>Ablauf bei der Arbeit mit zentralem Repository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de-DE" b="0" dirty="0"/>
              <a:t>Nebenläufiges Arbeiten, Konflikte vermeiden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de-DE" b="0" dirty="0"/>
              <a:t>Nebenläufiges Arbeiten, Konflikte auflösen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b="0" dirty="0"/>
          </a:p>
          <a:p>
            <a:r>
              <a:rPr lang="de-DE" dirty="0"/>
              <a:t>Zugriff auf frühere Versionen</a:t>
            </a:r>
          </a:p>
          <a:p>
            <a:pPr marL="342900" indent="-342900">
              <a:buFont typeface="+mj-lt"/>
              <a:buAutoNum type="arabicParenR" startAt="7"/>
            </a:pPr>
            <a:r>
              <a:rPr lang="de-DE" b="0" dirty="0"/>
              <a:t>Gelöschte Datei wiederherstellen</a:t>
            </a:r>
          </a:p>
          <a:p>
            <a:pPr marL="342900" indent="-342900">
              <a:buFont typeface="+mj-lt"/>
              <a:buAutoNum type="arabicParenR" startAt="7"/>
            </a:pPr>
            <a:r>
              <a:rPr lang="de-DE" b="0" dirty="0"/>
              <a:t>Früheren Stand einer Datei wiederherstellen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- Grundlagen</a:t>
            </a:r>
            <a:br>
              <a:rPr lang="de-DE" dirty="0"/>
            </a:br>
            <a:r>
              <a:rPr lang="de-DE" b="0" dirty="0"/>
              <a:t>1) Existierendes Repository klonen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Press kit | GitLab">
            <a:extLst>
              <a:ext uri="{FF2B5EF4-FFF2-40B4-BE49-F238E27FC236}">
                <a16:creationId xmlns:a16="http://schemas.microsoft.com/office/drawing/2014/main" id="{F668956E-2B58-B246-9800-7BCCCF2E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1" y="1493411"/>
            <a:ext cx="1611778" cy="1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6DF4EB85-C420-5B43-9C1B-AF520CD54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43000" y="4287128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2053B9AA-D005-0D45-AE49-9C06DEC95F67}"/>
              </a:ext>
            </a:extLst>
          </p:cNvPr>
          <p:cNvSpPr/>
          <p:nvPr/>
        </p:nvSpPr>
        <p:spPr>
          <a:xfrm>
            <a:off x="1518556" y="3176521"/>
            <a:ext cx="359229" cy="77637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9" y="2046546"/>
            <a:ext cx="5878286" cy="3483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git@gitlab.lrz.de:lv/git-use-cases.git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git-use-cases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remote: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remote: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100% (3/3),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remote: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100% (2/2),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remote: Total 3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0), pack-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100% (3/3),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git-use-cases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1F2FE2-D54D-3C49-BD2E-C76D6F5B8D1E}"/>
              </a:ext>
            </a:extLst>
          </p:cNvPr>
          <p:cNvGrpSpPr/>
          <p:nvPr/>
        </p:nvGrpSpPr>
        <p:grpSpPr>
          <a:xfrm>
            <a:off x="4306521" y="1468128"/>
            <a:ext cx="3117535" cy="828757"/>
            <a:chOff x="4306521" y="1468128"/>
            <a:chExt cx="3117535" cy="82875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271B1C5-E56C-AA4B-9C54-B4BFDB4EA878}"/>
                </a:ext>
              </a:extLst>
            </p:cNvPr>
            <p:cNvSpPr/>
            <p:nvPr/>
          </p:nvSpPr>
          <p:spPr>
            <a:xfrm>
              <a:off x="4306521" y="2089050"/>
              <a:ext cx="635594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9C99F0-3376-C249-9DD5-F00808FBAA8E}"/>
                </a:ext>
              </a:extLst>
            </p:cNvPr>
            <p:cNvSpPr txBox="1"/>
            <p:nvPr/>
          </p:nvSpPr>
          <p:spPr>
            <a:xfrm>
              <a:off x="5851189" y="1468128"/>
              <a:ext cx="1572867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Kopie erzeugen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B5A20EC-6BEF-C94B-A3CE-68F6B1364DEE}"/>
                </a:ext>
              </a:extLst>
            </p:cNvPr>
            <p:cNvCxnSpPr>
              <a:stCxn id="29" idx="1"/>
              <a:endCxn id="20" idx="0"/>
            </p:cNvCxnSpPr>
            <p:nvPr/>
          </p:nvCxnSpPr>
          <p:spPr>
            <a:xfrm flipH="1">
              <a:off x="4624318" y="1622529"/>
              <a:ext cx="1226871" cy="46652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304B7A8-2FF6-1540-B032-C84677FF995B}"/>
              </a:ext>
            </a:extLst>
          </p:cNvPr>
          <p:cNvGrpSpPr/>
          <p:nvPr/>
        </p:nvGrpSpPr>
        <p:grpSpPr>
          <a:xfrm>
            <a:off x="5015313" y="1498340"/>
            <a:ext cx="4960014" cy="798545"/>
            <a:chOff x="5015313" y="1498340"/>
            <a:chExt cx="4960014" cy="79854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AB85BA-8DEA-0C4B-9A6A-DEB1B6DD2B2A}"/>
                </a:ext>
              </a:extLst>
            </p:cNvPr>
            <p:cNvSpPr/>
            <p:nvPr/>
          </p:nvSpPr>
          <p:spPr>
            <a:xfrm>
              <a:off x="5015313" y="2089050"/>
              <a:ext cx="4320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7F3B31-FD7C-0143-B7CB-A7C580816CA8}"/>
                </a:ext>
              </a:extLst>
            </p:cNvPr>
            <p:cNvSpPr txBox="1"/>
            <p:nvPr/>
          </p:nvSpPr>
          <p:spPr>
            <a:xfrm>
              <a:off x="8034282" y="1498340"/>
              <a:ext cx="1941045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Repository Adresse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168A8FB-BD91-4341-B6C6-72D7D83DEDB2}"/>
                </a:ext>
              </a:extLst>
            </p:cNvPr>
            <p:cNvCxnSpPr>
              <a:cxnSpLocks/>
              <a:stCxn id="30" idx="1"/>
              <a:endCxn id="21" idx="0"/>
            </p:cNvCxnSpPr>
            <p:nvPr/>
          </p:nvCxnSpPr>
          <p:spPr>
            <a:xfrm flipH="1">
              <a:off x="7175313" y="1652741"/>
              <a:ext cx="858969" cy="43630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3EA4278-9E31-6847-982C-A52D7E51386C}"/>
              </a:ext>
            </a:extLst>
          </p:cNvPr>
          <p:cNvGrpSpPr/>
          <p:nvPr/>
        </p:nvGrpSpPr>
        <p:grpSpPr>
          <a:xfrm>
            <a:off x="4196979" y="2192968"/>
            <a:ext cx="7623545" cy="2048795"/>
            <a:chOff x="4196979" y="2192968"/>
            <a:chExt cx="7623545" cy="2048795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0E1C67D-F150-8340-861A-49A17E0A0517}"/>
                </a:ext>
              </a:extLst>
            </p:cNvPr>
            <p:cNvSpPr/>
            <p:nvPr/>
          </p:nvSpPr>
          <p:spPr>
            <a:xfrm>
              <a:off x="4196979" y="4033928"/>
              <a:ext cx="1548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0E049444-A159-BD41-8842-C2467763E1D2}"/>
                </a:ext>
              </a:extLst>
            </p:cNvPr>
            <p:cNvCxnSpPr>
              <a:cxnSpLocks/>
              <a:stCxn id="22" idx="3"/>
              <a:endCxn id="21" idx="3"/>
            </p:cNvCxnSpPr>
            <p:nvPr/>
          </p:nvCxnSpPr>
          <p:spPr>
            <a:xfrm flipV="1">
              <a:off x="5744979" y="2192968"/>
              <a:ext cx="3590334" cy="1944878"/>
            </a:xfrm>
            <a:prstGeom prst="curvedConnector3">
              <a:avLst>
                <a:gd name="adj1" fmla="val 125286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6BF1B8A-FBD9-6B44-99D9-871E1FF654D5}"/>
                </a:ext>
              </a:extLst>
            </p:cNvPr>
            <p:cNvSpPr txBox="1"/>
            <p:nvPr/>
          </p:nvSpPr>
          <p:spPr>
            <a:xfrm>
              <a:off x="10101784" y="2523653"/>
              <a:ext cx="1718740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Repository Name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B55841B7-B682-BA46-8B32-514319BA5AFA}"/>
              </a:ext>
            </a:extLst>
          </p:cNvPr>
          <p:cNvGrpSpPr/>
          <p:nvPr/>
        </p:nvGrpSpPr>
        <p:grpSpPr>
          <a:xfrm>
            <a:off x="3597729" y="4678033"/>
            <a:ext cx="3330037" cy="1322448"/>
            <a:chOff x="3597729" y="4678033"/>
            <a:chExt cx="3330037" cy="13224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58F3AAC-A126-B64D-B1FC-D090364A5BA5}"/>
                </a:ext>
              </a:extLst>
            </p:cNvPr>
            <p:cNvSpPr/>
            <p:nvPr/>
          </p:nvSpPr>
          <p:spPr>
            <a:xfrm>
              <a:off x="3597729" y="4678033"/>
              <a:ext cx="1332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352312E-83A5-2944-9C85-5DE1AA01DAC1}"/>
                </a:ext>
              </a:extLst>
            </p:cNvPr>
            <p:cNvSpPr txBox="1"/>
            <p:nvPr/>
          </p:nvSpPr>
          <p:spPr>
            <a:xfrm>
              <a:off x="4774612" y="5691679"/>
              <a:ext cx="2153154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Dateien im Repository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10A5F55F-CA53-A746-8325-F11214A2E00D}"/>
                </a:ext>
              </a:extLst>
            </p:cNvPr>
            <p:cNvCxnSpPr>
              <a:cxnSpLocks/>
              <a:stCxn id="40" idx="1"/>
              <a:endCxn id="28" idx="2"/>
            </p:cNvCxnSpPr>
            <p:nvPr/>
          </p:nvCxnSpPr>
          <p:spPr>
            <a:xfrm flipH="1" flipV="1">
              <a:off x="4263729" y="4885868"/>
              <a:ext cx="510883" cy="9602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EEE2426B-4AC7-8D44-A704-F4F637F0B6FF}"/>
              </a:ext>
            </a:extLst>
          </p:cNvPr>
          <p:cNvSpPr txBox="1"/>
          <p:nvPr/>
        </p:nvSpPr>
        <p:spPr>
          <a:xfrm>
            <a:off x="732763" y="3311264"/>
            <a:ext cx="785793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klonen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56E818-CABC-BC4D-B712-74F19B5A371F}"/>
              </a:ext>
            </a:extLst>
          </p:cNvPr>
          <p:cNvSpPr txBox="1"/>
          <p:nvPr/>
        </p:nvSpPr>
        <p:spPr>
          <a:xfrm>
            <a:off x="1619935" y="4842299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v1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BE1BC0-BF71-8246-8117-DE333FBA6A33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- Grundlagen</a:t>
            </a:r>
            <a:br>
              <a:rPr lang="de-DE" dirty="0"/>
            </a:br>
            <a:r>
              <a:rPr lang="de-DE" b="0" dirty="0"/>
              <a:t>2) </a:t>
            </a:r>
            <a:r>
              <a:rPr lang="de-DE" sz="3200" b="0" dirty="0"/>
              <a:t>Dateien verändern, hinzufügen, entfernen, </a:t>
            </a:r>
            <a:r>
              <a:rPr lang="de-DE" sz="3200" b="0" dirty="0" err="1"/>
              <a:t>versionieren</a:t>
            </a:r>
            <a:br>
              <a:rPr lang="de-DE" sz="3200" b="0" dirty="0"/>
            </a:br>
            <a:endParaRPr lang="de-DE" b="0" dirty="0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8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6DF4EB85-C420-5B43-9C1B-AF520CD54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42998" y="171060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2053B9AA-D005-0D45-AE49-9C06DEC95F67}"/>
              </a:ext>
            </a:extLst>
          </p:cNvPr>
          <p:cNvSpPr/>
          <p:nvPr/>
        </p:nvSpPr>
        <p:spPr>
          <a:xfrm>
            <a:off x="1518556" y="2863010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9" y="2046546"/>
            <a:ext cx="5878286" cy="4359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„Das ist ein Text“ &gt;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verändert“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e5f8404]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verändert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(+), 3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deletions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(-)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World“ &gt;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„Datei entfernt“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66047e5] Datei entfernt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(-)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100644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100644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1F2FE2-D54D-3C49-BD2E-C76D6F5B8D1E}"/>
              </a:ext>
            </a:extLst>
          </p:cNvPr>
          <p:cNvGrpSpPr/>
          <p:nvPr/>
        </p:nvGrpSpPr>
        <p:grpSpPr>
          <a:xfrm>
            <a:off x="3848445" y="2381005"/>
            <a:ext cx="5708878" cy="360987"/>
            <a:chOff x="4306521" y="1935898"/>
            <a:chExt cx="5708878" cy="36098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271B1C5-E56C-AA4B-9C54-B4BFDB4EA878}"/>
                </a:ext>
              </a:extLst>
            </p:cNvPr>
            <p:cNvSpPr/>
            <p:nvPr/>
          </p:nvSpPr>
          <p:spPr>
            <a:xfrm>
              <a:off x="4306521" y="2089050"/>
              <a:ext cx="2160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9C99F0-3376-C249-9DD5-F00808FBAA8E}"/>
                </a:ext>
              </a:extLst>
            </p:cNvPr>
            <p:cNvSpPr txBox="1"/>
            <p:nvPr/>
          </p:nvSpPr>
          <p:spPr>
            <a:xfrm>
              <a:off x="6951739" y="1935898"/>
              <a:ext cx="3063660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</a:t>
              </a:r>
              <a:r>
                <a:rPr lang="de-DE" sz="1450" b="1" dirty="0">
                  <a:solidFill>
                    <a:schemeClr val="accent4"/>
                  </a:solidFill>
                </a:rPr>
                <a:t> hinzufügen (markieren)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B5A20EC-6BEF-C94B-A3CE-68F6B1364DEE}"/>
                </a:ext>
              </a:extLst>
            </p:cNvPr>
            <p:cNvCxnSpPr>
              <a:cxnSpLocks/>
              <a:stCxn id="29" idx="1"/>
              <a:endCxn id="20" idx="3"/>
            </p:cNvCxnSpPr>
            <p:nvPr/>
          </p:nvCxnSpPr>
          <p:spPr>
            <a:xfrm flipH="1">
              <a:off x="6466521" y="2090299"/>
              <a:ext cx="485218" cy="102669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304B7A8-2FF6-1540-B032-C84677FF995B}"/>
              </a:ext>
            </a:extLst>
          </p:cNvPr>
          <p:cNvGrpSpPr/>
          <p:nvPr/>
        </p:nvGrpSpPr>
        <p:grpSpPr>
          <a:xfrm>
            <a:off x="3848445" y="1556205"/>
            <a:ext cx="8269178" cy="748814"/>
            <a:chOff x="5015313" y="1548071"/>
            <a:chExt cx="8269178" cy="74881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AB85BA-8DEA-0C4B-9A6A-DEB1B6DD2B2A}"/>
                </a:ext>
              </a:extLst>
            </p:cNvPr>
            <p:cNvSpPr/>
            <p:nvPr/>
          </p:nvSpPr>
          <p:spPr>
            <a:xfrm>
              <a:off x="5015313" y="2089050"/>
              <a:ext cx="4320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7F3B31-FD7C-0143-B7CB-A7C580816CA8}"/>
                </a:ext>
              </a:extLst>
            </p:cNvPr>
            <p:cNvSpPr txBox="1"/>
            <p:nvPr/>
          </p:nvSpPr>
          <p:spPr>
            <a:xfrm>
              <a:off x="10127858" y="1548071"/>
              <a:ext cx="3156633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Inhalt von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README.txt</a:t>
              </a:r>
              <a:r>
                <a:rPr lang="de-DE" sz="1450" b="1" dirty="0">
                  <a:solidFill>
                    <a:schemeClr val="accent2"/>
                  </a:solidFill>
                </a:rPr>
                <a:t> verändern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168A8FB-BD91-4341-B6C6-72D7D83DEDB2}"/>
                </a:ext>
              </a:extLst>
            </p:cNvPr>
            <p:cNvCxnSpPr>
              <a:cxnSpLocks/>
              <a:stCxn id="30" idx="1"/>
              <a:endCxn id="21" idx="3"/>
            </p:cNvCxnSpPr>
            <p:nvPr/>
          </p:nvCxnSpPr>
          <p:spPr>
            <a:xfrm flipH="1">
              <a:off x="9335313" y="1702472"/>
              <a:ext cx="792545" cy="49049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5A09BCF-5C1D-074F-9A6A-5D08C256D149}"/>
              </a:ext>
            </a:extLst>
          </p:cNvPr>
          <p:cNvGrpSpPr/>
          <p:nvPr/>
        </p:nvGrpSpPr>
        <p:grpSpPr>
          <a:xfrm>
            <a:off x="3848445" y="2727209"/>
            <a:ext cx="7312201" cy="525272"/>
            <a:chOff x="5015313" y="1861193"/>
            <a:chExt cx="7312201" cy="525272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E038219-8980-A242-930A-8A878F5025E5}"/>
                </a:ext>
              </a:extLst>
            </p:cNvPr>
            <p:cNvSpPr/>
            <p:nvPr/>
          </p:nvSpPr>
          <p:spPr>
            <a:xfrm>
              <a:off x="5015313" y="2089050"/>
              <a:ext cx="4320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D359F81-7CD8-7844-BB53-82BAC89EA4C0}"/>
                </a:ext>
              </a:extLst>
            </p:cNvPr>
            <p:cNvSpPr txBox="1"/>
            <p:nvPr/>
          </p:nvSpPr>
          <p:spPr>
            <a:xfrm>
              <a:off x="10724191" y="1861193"/>
              <a:ext cx="1603323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Änderungen in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versionieren</a:t>
              </a:r>
              <a:endParaRPr lang="de-DE" sz="145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D167B017-8B4F-8C48-B918-C52FC5A6B133}"/>
                </a:ext>
              </a:extLst>
            </p:cNvPr>
            <p:cNvCxnSpPr>
              <a:cxnSpLocks/>
              <a:stCxn id="35" idx="1"/>
              <a:endCxn id="33" idx="3"/>
            </p:cNvCxnSpPr>
            <p:nvPr/>
          </p:nvCxnSpPr>
          <p:spPr>
            <a:xfrm flipH="1">
              <a:off x="9335313" y="2123829"/>
              <a:ext cx="1388878" cy="6913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EF6BE28-097D-5646-AFD9-98387A7D0024}"/>
              </a:ext>
            </a:extLst>
          </p:cNvPr>
          <p:cNvGrpSpPr/>
          <p:nvPr/>
        </p:nvGrpSpPr>
        <p:grpSpPr>
          <a:xfrm>
            <a:off x="3848445" y="3616454"/>
            <a:ext cx="5712495" cy="525272"/>
            <a:chOff x="4306521" y="1912218"/>
            <a:chExt cx="5712495" cy="525272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665E1E4-EF21-784D-BA16-B6D5C88B87D6}"/>
                </a:ext>
              </a:extLst>
            </p:cNvPr>
            <p:cNvSpPr/>
            <p:nvPr/>
          </p:nvSpPr>
          <p:spPr>
            <a:xfrm>
              <a:off x="4306521" y="2089050"/>
              <a:ext cx="3564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D3D387-EC65-594B-B2FD-0338A41814BA}"/>
                </a:ext>
              </a:extLst>
            </p:cNvPr>
            <p:cNvSpPr txBox="1"/>
            <p:nvPr/>
          </p:nvSpPr>
          <p:spPr>
            <a:xfrm>
              <a:off x="8229744" y="1912218"/>
              <a:ext cx="1789272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hello.txt</a:t>
              </a:r>
              <a:r>
                <a:rPr lang="de-DE" sz="1450" b="1" dirty="0">
                  <a:solidFill>
                    <a:schemeClr val="accent4"/>
                  </a:solidFill>
                </a:rPr>
                <a:t> mit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Inhalt anlegen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6495933-58AF-E947-A30F-2C5D0DA20B9D}"/>
                </a:ext>
              </a:extLst>
            </p:cNvPr>
            <p:cNvCxnSpPr>
              <a:cxnSpLocks/>
              <a:stCxn id="48" idx="1"/>
              <a:endCxn id="47" idx="3"/>
            </p:cNvCxnSpPr>
            <p:nvPr/>
          </p:nvCxnSpPr>
          <p:spPr>
            <a:xfrm flipH="1">
              <a:off x="7870521" y="2174854"/>
              <a:ext cx="359223" cy="1811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3A86031-53DA-3540-A135-B53871BB02CB}"/>
              </a:ext>
            </a:extLst>
          </p:cNvPr>
          <p:cNvGrpSpPr/>
          <p:nvPr/>
        </p:nvGrpSpPr>
        <p:grpSpPr>
          <a:xfrm>
            <a:off x="3848445" y="4118562"/>
            <a:ext cx="5718097" cy="333545"/>
            <a:chOff x="5015313" y="1963340"/>
            <a:chExt cx="5718097" cy="33354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A8AF5E9-F6B7-C84D-8532-CDDA548A9BDE}"/>
                </a:ext>
              </a:extLst>
            </p:cNvPr>
            <p:cNvSpPr/>
            <p:nvPr/>
          </p:nvSpPr>
          <p:spPr>
            <a:xfrm>
              <a:off x="5015313" y="2089050"/>
              <a:ext cx="2088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6EB49CF-A44B-644D-8DE1-83915145608F}"/>
                </a:ext>
              </a:extLst>
            </p:cNvPr>
            <p:cNvSpPr txBox="1"/>
            <p:nvPr/>
          </p:nvSpPr>
          <p:spPr>
            <a:xfrm>
              <a:off x="7453345" y="1963340"/>
              <a:ext cx="3280065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Datei in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hinzufügen (markieren)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116C586-7682-DB40-BEDD-AC073B46ECFB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H="1">
              <a:off x="7103313" y="2117741"/>
              <a:ext cx="350032" cy="752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5807EEF-1E2C-4044-8D0B-D6964FDB6BA9}"/>
              </a:ext>
            </a:extLst>
          </p:cNvPr>
          <p:cNvGrpSpPr/>
          <p:nvPr/>
        </p:nvGrpSpPr>
        <p:grpSpPr>
          <a:xfrm>
            <a:off x="3848445" y="4494168"/>
            <a:ext cx="5708878" cy="373136"/>
            <a:chOff x="4306521" y="1923749"/>
            <a:chExt cx="5708878" cy="373136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0502055-BBEE-7046-B367-F1A7751A6108}"/>
                </a:ext>
              </a:extLst>
            </p:cNvPr>
            <p:cNvSpPr/>
            <p:nvPr/>
          </p:nvSpPr>
          <p:spPr>
            <a:xfrm>
              <a:off x="4306521" y="2089050"/>
              <a:ext cx="2160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0A671F-3227-AB43-956A-0BD61A26A21F}"/>
                </a:ext>
              </a:extLst>
            </p:cNvPr>
            <p:cNvSpPr txBox="1"/>
            <p:nvPr/>
          </p:nvSpPr>
          <p:spPr>
            <a:xfrm>
              <a:off x="6878001" y="1923749"/>
              <a:ext cx="3137398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in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</a:t>
              </a:r>
              <a:r>
                <a:rPr lang="de-DE" sz="1450" b="1" dirty="0">
                  <a:solidFill>
                    <a:schemeClr val="accent4"/>
                  </a:solidFill>
                </a:rPr>
                <a:t> entfernen (markieren)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4D673D-29EF-CF44-A382-7DA4E23B45DB}"/>
                </a:ext>
              </a:extLst>
            </p:cNvPr>
            <p:cNvCxnSpPr>
              <a:cxnSpLocks/>
              <a:stCxn id="56" idx="1"/>
              <a:endCxn id="55" idx="3"/>
            </p:cNvCxnSpPr>
            <p:nvPr/>
          </p:nvCxnSpPr>
          <p:spPr>
            <a:xfrm flipH="1">
              <a:off x="6466521" y="2078150"/>
              <a:ext cx="411480" cy="114818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124A92C-B16E-144C-B0F2-9FDE94DBF533}"/>
              </a:ext>
            </a:extLst>
          </p:cNvPr>
          <p:cNvGrpSpPr/>
          <p:nvPr/>
        </p:nvGrpSpPr>
        <p:grpSpPr>
          <a:xfrm>
            <a:off x="3848445" y="5042442"/>
            <a:ext cx="5566201" cy="525272"/>
            <a:chOff x="5015313" y="1828284"/>
            <a:chExt cx="5566201" cy="525272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45D7EF7E-355D-2641-8DBE-48F31878AABC}"/>
                </a:ext>
              </a:extLst>
            </p:cNvPr>
            <p:cNvSpPr/>
            <p:nvPr/>
          </p:nvSpPr>
          <p:spPr>
            <a:xfrm>
              <a:off x="5015313" y="2089050"/>
              <a:ext cx="3528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2295FFF5-7E31-834A-877A-07F9E76AF11E}"/>
                </a:ext>
              </a:extLst>
            </p:cNvPr>
            <p:cNvSpPr txBox="1"/>
            <p:nvPr/>
          </p:nvSpPr>
          <p:spPr>
            <a:xfrm>
              <a:off x="8978191" y="1828284"/>
              <a:ext cx="1603323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Änderungen in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versionieren</a:t>
              </a:r>
              <a:endParaRPr lang="de-DE" sz="145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0F8524D-09F0-9D47-84E5-2B549A529887}"/>
                </a:ext>
              </a:extLst>
            </p:cNvPr>
            <p:cNvCxnSpPr>
              <a:cxnSpLocks/>
              <a:stCxn id="60" idx="1"/>
              <a:endCxn id="59" idx="3"/>
            </p:cNvCxnSpPr>
            <p:nvPr/>
          </p:nvCxnSpPr>
          <p:spPr>
            <a:xfrm flipH="1">
              <a:off x="8543313" y="2090920"/>
              <a:ext cx="434878" cy="102048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3AC174A1-698E-3C4B-A345-4DD1193A5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38931" y="3341764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Pfeil nach unten 62">
            <a:extLst>
              <a:ext uri="{FF2B5EF4-FFF2-40B4-BE49-F238E27FC236}">
                <a16:creationId xmlns:a16="http://schemas.microsoft.com/office/drawing/2014/main" id="{A4473C2F-C347-DF4A-96C3-8713D5B587ED}"/>
              </a:ext>
            </a:extLst>
          </p:cNvPr>
          <p:cNvSpPr/>
          <p:nvPr/>
        </p:nvSpPr>
        <p:spPr>
          <a:xfrm>
            <a:off x="1489320" y="4494168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pic>
        <p:nvPicPr>
          <p:cNvPr id="64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F313CDA3-1F20-0F46-A1B9-17A7A6AFF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09130" y="4972922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1617E65C-E75F-204A-811F-9B9B99F43DBF}"/>
              </a:ext>
            </a:extLst>
          </p:cNvPr>
          <p:cNvSpPr txBox="1"/>
          <p:nvPr/>
        </p:nvSpPr>
        <p:spPr>
          <a:xfrm>
            <a:off x="298203" y="2854099"/>
            <a:ext cx="1178528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hinzufügen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1AC7E83-9411-514A-AF3B-73DBC03315A9}"/>
              </a:ext>
            </a:extLst>
          </p:cNvPr>
          <p:cNvSpPr txBox="1"/>
          <p:nvPr/>
        </p:nvSpPr>
        <p:spPr>
          <a:xfrm>
            <a:off x="298203" y="4441124"/>
            <a:ext cx="1178528" cy="52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hinzufügen</a:t>
            </a:r>
          </a:p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entfernen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E86F75-4F12-6A46-9B00-8DF21A80AEB2}"/>
              </a:ext>
            </a:extLst>
          </p:cNvPr>
          <p:cNvSpPr txBox="1"/>
          <p:nvPr/>
        </p:nvSpPr>
        <p:spPr>
          <a:xfrm>
            <a:off x="1606872" y="2258984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2E4F5A0-C3AF-E44D-A9DD-EC36FB7465C6}"/>
              </a:ext>
            </a:extLst>
          </p:cNvPr>
          <p:cNvSpPr txBox="1"/>
          <p:nvPr/>
        </p:nvSpPr>
        <p:spPr>
          <a:xfrm>
            <a:off x="1616753" y="3894277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2438C48-D866-0945-9597-90C19B1A6498}"/>
              </a:ext>
            </a:extLst>
          </p:cNvPr>
          <p:cNvSpPr txBox="1"/>
          <p:nvPr/>
        </p:nvSpPr>
        <p:spPr>
          <a:xfrm>
            <a:off x="1590251" y="5524106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v3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0055E5A-4D7A-FD48-9B0F-86181D86B36B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- Grundlagen</a:t>
            </a:r>
            <a:br>
              <a:rPr lang="de-DE" dirty="0"/>
            </a:br>
            <a:r>
              <a:rPr lang="de-DE" b="0" dirty="0"/>
              <a:t>3) </a:t>
            </a:r>
            <a:r>
              <a:rPr lang="de-DE" sz="3200" b="0" dirty="0"/>
              <a:t>Dateien ignorieren</a:t>
            </a:r>
            <a:endParaRPr lang="de-DE" b="0" dirty="0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8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6DF4EB85-C420-5B43-9C1B-AF520CD54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42998" y="171060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2053B9AA-D005-0D45-AE49-9C06DEC95F67}"/>
              </a:ext>
            </a:extLst>
          </p:cNvPr>
          <p:cNvSpPr/>
          <p:nvPr/>
        </p:nvSpPr>
        <p:spPr>
          <a:xfrm>
            <a:off x="1518556" y="2863010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9" y="2046546"/>
            <a:ext cx="5878286" cy="4359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git-use-cases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&gt;..."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committed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helloworld.o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*.o &gt;&gt; .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742fb38]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100644 .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1F2FE2-D54D-3C49-BD2E-C76D6F5B8D1E}"/>
              </a:ext>
            </a:extLst>
          </p:cNvPr>
          <p:cNvGrpSpPr/>
          <p:nvPr/>
        </p:nvGrpSpPr>
        <p:grpSpPr>
          <a:xfrm>
            <a:off x="3857343" y="2371198"/>
            <a:ext cx="4607905" cy="525272"/>
            <a:chOff x="4306521" y="1931163"/>
            <a:chExt cx="4607905" cy="52527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271B1C5-E56C-AA4B-9C54-B4BFDB4EA878}"/>
                </a:ext>
              </a:extLst>
            </p:cNvPr>
            <p:cNvSpPr/>
            <p:nvPr/>
          </p:nvSpPr>
          <p:spPr>
            <a:xfrm>
              <a:off x="4306521" y="2089050"/>
              <a:ext cx="1260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9C99F0-3376-C249-9DD5-F00808FBAA8E}"/>
                </a:ext>
              </a:extLst>
            </p:cNvPr>
            <p:cNvSpPr txBox="1"/>
            <p:nvPr/>
          </p:nvSpPr>
          <p:spPr>
            <a:xfrm>
              <a:off x="6357316" y="1931163"/>
              <a:ext cx="2557110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Übersicht nicht markierter/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4"/>
                  </a:solidFill>
                </a:rPr>
                <a:t>versionierter</a:t>
              </a:r>
              <a:r>
                <a:rPr lang="de-DE" sz="1450" b="1" dirty="0">
                  <a:solidFill>
                    <a:schemeClr val="accent4"/>
                  </a:solidFill>
                </a:rPr>
                <a:t> Dateien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B5A20EC-6BEF-C94B-A3CE-68F6B1364DEE}"/>
                </a:ext>
              </a:extLst>
            </p:cNvPr>
            <p:cNvCxnSpPr>
              <a:cxnSpLocks/>
              <a:stCxn id="29" idx="1"/>
              <a:endCxn id="20" idx="3"/>
            </p:cNvCxnSpPr>
            <p:nvPr/>
          </p:nvCxnSpPr>
          <p:spPr>
            <a:xfrm flipH="1" flipV="1">
              <a:off x="5566521" y="2192968"/>
              <a:ext cx="790795" cy="83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304B7A8-2FF6-1540-B032-C84677FF995B}"/>
              </a:ext>
            </a:extLst>
          </p:cNvPr>
          <p:cNvGrpSpPr/>
          <p:nvPr/>
        </p:nvGrpSpPr>
        <p:grpSpPr>
          <a:xfrm>
            <a:off x="3857343" y="1710606"/>
            <a:ext cx="6081422" cy="592390"/>
            <a:chOff x="5015313" y="1704495"/>
            <a:chExt cx="6081422" cy="59239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AB85BA-8DEA-0C4B-9A6A-DEB1B6DD2B2A}"/>
                </a:ext>
              </a:extLst>
            </p:cNvPr>
            <p:cNvSpPr/>
            <p:nvPr/>
          </p:nvSpPr>
          <p:spPr>
            <a:xfrm>
              <a:off x="5015313" y="2089050"/>
              <a:ext cx="19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7F3B31-FD7C-0143-B7CB-A7C580816CA8}"/>
                </a:ext>
              </a:extLst>
            </p:cNvPr>
            <p:cNvSpPr txBox="1"/>
            <p:nvPr/>
          </p:nvSpPr>
          <p:spPr>
            <a:xfrm>
              <a:off x="7694842" y="1704495"/>
              <a:ext cx="3401893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top-level Verzeichnis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168A8FB-BD91-4341-B6C6-72D7D83DEDB2}"/>
                </a:ext>
              </a:extLst>
            </p:cNvPr>
            <p:cNvCxnSpPr>
              <a:cxnSpLocks/>
              <a:stCxn id="30" idx="1"/>
              <a:endCxn id="21" idx="3"/>
            </p:cNvCxnSpPr>
            <p:nvPr/>
          </p:nvCxnSpPr>
          <p:spPr>
            <a:xfrm flipH="1">
              <a:off x="6959313" y="1858896"/>
              <a:ext cx="735529" cy="33407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3AC174A1-698E-3C4B-A345-4DD1193A5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38931" y="3341764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Pfeil nach unten 62">
            <a:extLst>
              <a:ext uri="{FF2B5EF4-FFF2-40B4-BE49-F238E27FC236}">
                <a16:creationId xmlns:a16="http://schemas.microsoft.com/office/drawing/2014/main" id="{A4473C2F-C347-DF4A-96C3-8713D5B587ED}"/>
              </a:ext>
            </a:extLst>
          </p:cNvPr>
          <p:cNvSpPr/>
          <p:nvPr/>
        </p:nvSpPr>
        <p:spPr>
          <a:xfrm>
            <a:off x="1489320" y="4494168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pic>
        <p:nvPicPr>
          <p:cNvPr id="64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F313CDA3-1F20-0F46-A1B9-17A7A6AFF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109130" y="4972922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1617E65C-E75F-204A-811F-9B9B99F43DBF}"/>
              </a:ext>
            </a:extLst>
          </p:cNvPr>
          <p:cNvSpPr txBox="1"/>
          <p:nvPr/>
        </p:nvSpPr>
        <p:spPr>
          <a:xfrm>
            <a:off x="445789" y="2854099"/>
            <a:ext cx="1032655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.</a:t>
            </a:r>
            <a:r>
              <a:rPr lang="de-DE" sz="1450" b="1" dirty="0" err="1">
                <a:solidFill>
                  <a:schemeClr val="accent1"/>
                </a:solidFill>
              </a:rPr>
              <a:t>gitignore</a:t>
            </a:r>
            <a:endParaRPr lang="de-DE" sz="1450" b="1" dirty="0">
              <a:solidFill>
                <a:schemeClr val="accent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1AC7E83-9411-514A-AF3B-73DBC03315A9}"/>
              </a:ext>
            </a:extLst>
          </p:cNvPr>
          <p:cNvSpPr txBox="1"/>
          <p:nvPr/>
        </p:nvSpPr>
        <p:spPr>
          <a:xfrm>
            <a:off x="742345" y="4441124"/>
            <a:ext cx="736099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 err="1">
                <a:solidFill>
                  <a:schemeClr val="accent1"/>
                </a:solidFill>
              </a:rPr>
              <a:t>status</a:t>
            </a:r>
            <a:endParaRPr lang="de-DE" sz="1450" b="1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E86F75-4F12-6A46-9B00-8DF21A80AEB2}"/>
              </a:ext>
            </a:extLst>
          </p:cNvPr>
          <p:cNvSpPr txBox="1"/>
          <p:nvPr/>
        </p:nvSpPr>
        <p:spPr>
          <a:xfrm>
            <a:off x="1606872" y="2258984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2E4F5A0-C3AF-E44D-A9DD-EC36FB7465C6}"/>
              </a:ext>
            </a:extLst>
          </p:cNvPr>
          <p:cNvSpPr txBox="1"/>
          <p:nvPr/>
        </p:nvSpPr>
        <p:spPr>
          <a:xfrm>
            <a:off x="1616753" y="3894277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2438C48-D866-0945-9597-90C19B1A6498}"/>
              </a:ext>
            </a:extLst>
          </p:cNvPr>
          <p:cNvSpPr txBox="1"/>
          <p:nvPr/>
        </p:nvSpPr>
        <p:spPr>
          <a:xfrm>
            <a:off x="1590251" y="5524106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v2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4AA093-D064-2B4A-8681-4D8D61611515}"/>
              </a:ext>
            </a:extLst>
          </p:cNvPr>
          <p:cNvGrpSpPr/>
          <p:nvPr/>
        </p:nvGrpSpPr>
        <p:grpSpPr>
          <a:xfrm>
            <a:off x="3857343" y="3873504"/>
            <a:ext cx="5611532" cy="567620"/>
            <a:chOff x="5015313" y="1729265"/>
            <a:chExt cx="5611532" cy="567620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490EEB5-B6FF-2E48-970F-8CE77E8B7B1D}"/>
                </a:ext>
              </a:extLst>
            </p:cNvPr>
            <p:cNvSpPr/>
            <p:nvPr/>
          </p:nvSpPr>
          <p:spPr>
            <a:xfrm>
              <a:off x="5015313" y="2089050"/>
              <a:ext cx="2628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3B55D44F-6DCC-804B-A3D8-2F98C11BCA54}"/>
                </a:ext>
              </a:extLst>
            </p:cNvPr>
            <p:cNvSpPr txBox="1"/>
            <p:nvPr/>
          </p:nvSpPr>
          <p:spPr>
            <a:xfrm>
              <a:off x="7966180" y="1729265"/>
              <a:ext cx="2660665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Alle .o Dateien von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Versionierung ausschließen</a:t>
              </a:r>
            </a:p>
          </p:txBody>
        </p: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D6CBF9DB-0035-7A41-891A-D3F630E8BB4F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>
              <a:off x="7643313" y="1991901"/>
              <a:ext cx="322867" cy="20106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E9993923-4DF0-BC44-BC5E-1B3CFE4078B1}"/>
              </a:ext>
            </a:extLst>
          </p:cNvPr>
          <p:cNvGrpSpPr/>
          <p:nvPr/>
        </p:nvGrpSpPr>
        <p:grpSpPr>
          <a:xfrm>
            <a:off x="3857343" y="4378147"/>
            <a:ext cx="8318871" cy="525272"/>
            <a:chOff x="4306521" y="1800193"/>
            <a:chExt cx="8318871" cy="525272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96853DD5-FA5F-EB4A-970D-399AC8404854}"/>
                </a:ext>
              </a:extLst>
            </p:cNvPr>
            <p:cNvSpPr/>
            <p:nvPr/>
          </p:nvSpPr>
          <p:spPr>
            <a:xfrm>
              <a:off x="4306521" y="2089050"/>
              <a:ext cx="5256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51B01D34-E230-D54B-BE42-440A88942072}"/>
                </a:ext>
              </a:extLst>
            </p:cNvPr>
            <p:cNvSpPr txBox="1"/>
            <p:nvPr/>
          </p:nvSpPr>
          <p:spPr>
            <a:xfrm>
              <a:off x="9970499" y="1800193"/>
              <a:ext cx="2654893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.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gitignore</a:t>
              </a:r>
              <a:r>
                <a:rPr lang="de-DE" sz="1450" b="1" dirty="0">
                  <a:solidFill>
                    <a:schemeClr val="accent4"/>
                  </a:solidFill>
                </a:rPr>
                <a:t> in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</a:t>
              </a:r>
              <a:r>
                <a:rPr lang="de-DE" sz="1450" b="1" dirty="0">
                  <a:solidFill>
                    <a:schemeClr val="accent4"/>
                  </a:solidFill>
                </a:rPr>
                <a:t> hinzufügen </a:t>
              </a:r>
              <a:br>
                <a:rPr lang="de-DE" sz="1450" b="1" dirty="0">
                  <a:solidFill>
                    <a:schemeClr val="accent4"/>
                  </a:solidFill>
                </a:rPr>
              </a:br>
              <a:r>
                <a:rPr lang="de-DE" sz="1450" b="1" dirty="0">
                  <a:solidFill>
                    <a:schemeClr val="accent4"/>
                  </a:solidFill>
                </a:rPr>
                <a:t>und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versionieren</a:t>
              </a:r>
              <a:endParaRPr lang="de-DE" sz="145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E2C110FD-3FF8-AD47-B98F-300660CA652B}"/>
                </a:ext>
              </a:extLst>
            </p:cNvPr>
            <p:cNvCxnSpPr>
              <a:cxnSpLocks/>
              <a:stCxn id="75" idx="1"/>
              <a:endCxn id="74" idx="3"/>
            </p:cNvCxnSpPr>
            <p:nvPr/>
          </p:nvCxnSpPr>
          <p:spPr>
            <a:xfrm flipH="1">
              <a:off x="9562521" y="2062829"/>
              <a:ext cx="407978" cy="130139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9AD4ED23-13AC-7549-AD2E-ADAB0CDC2DAB}"/>
              </a:ext>
            </a:extLst>
          </p:cNvPr>
          <p:cNvGrpSpPr/>
          <p:nvPr/>
        </p:nvGrpSpPr>
        <p:grpSpPr>
          <a:xfrm>
            <a:off x="3857343" y="5571527"/>
            <a:ext cx="5099592" cy="380658"/>
            <a:chOff x="5015313" y="1916227"/>
            <a:chExt cx="5099592" cy="380658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70BA88A-4895-094B-B2D9-0BA81E8C6F43}"/>
                </a:ext>
              </a:extLst>
            </p:cNvPr>
            <p:cNvSpPr/>
            <p:nvPr/>
          </p:nvSpPr>
          <p:spPr>
            <a:xfrm>
              <a:off x="5015313" y="2089050"/>
              <a:ext cx="1260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50CC9B5-CDC9-C94D-BE66-F1F78DE1C1DB}"/>
                </a:ext>
              </a:extLst>
            </p:cNvPr>
            <p:cNvSpPr txBox="1"/>
            <p:nvPr/>
          </p:nvSpPr>
          <p:spPr>
            <a:xfrm>
              <a:off x="6713012" y="1916227"/>
              <a:ext cx="3401893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top-level Verzeichnis</a:t>
              </a: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F7189BD4-416D-6449-B47B-616B6EC29B83}"/>
                </a:ext>
              </a:extLst>
            </p:cNvPr>
            <p:cNvCxnSpPr>
              <a:cxnSpLocks/>
              <a:stCxn id="79" idx="1"/>
              <a:endCxn id="78" idx="3"/>
            </p:cNvCxnSpPr>
            <p:nvPr/>
          </p:nvCxnSpPr>
          <p:spPr>
            <a:xfrm flipH="1">
              <a:off x="6275313" y="2070628"/>
              <a:ext cx="437699" cy="12234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hteck 80">
            <a:extLst>
              <a:ext uri="{FF2B5EF4-FFF2-40B4-BE49-F238E27FC236}">
                <a16:creationId xmlns:a16="http://schemas.microsoft.com/office/drawing/2014/main" id="{6B6820CC-C967-8843-BB7A-A3AA7B14157B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50A07B8-7391-C946-B8CD-414DC3784C5F}"/>
              </a:ext>
            </a:extLst>
          </p:cNvPr>
          <p:cNvSpPr/>
          <p:nvPr/>
        </p:nvSpPr>
        <p:spPr>
          <a:xfrm>
            <a:off x="4570133" y="3598169"/>
            <a:ext cx="1404000" cy="20783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– Zentrales Repository</a:t>
            </a:r>
            <a:br>
              <a:rPr lang="de-DE" dirty="0"/>
            </a:br>
            <a:r>
              <a:rPr lang="de-DE" b="0" dirty="0"/>
              <a:t>4) Ablauf bei der Arbeit mit zentralem Repository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 descr="Press kit | GitLab">
            <a:extLst>
              <a:ext uri="{FF2B5EF4-FFF2-40B4-BE49-F238E27FC236}">
                <a16:creationId xmlns:a16="http://schemas.microsoft.com/office/drawing/2014/main" id="{F668956E-2B58-B246-9800-7BCCCF2E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1" y="1493411"/>
            <a:ext cx="1611778" cy="1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6DF4EB85-C420-5B43-9C1B-AF520CD54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241018" y="422376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2053B9AA-D005-0D45-AE49-9C06DEC95F67}"/>
              </a:ext>
            </a:extLst>
          </p:cNvPr>
          <p:cNvSpPr/>
          <p:nvPr/>
        </p:nvSpPr>
        <p:spPr>
          <a:xfrm rot="1189611">
            <a:off x="888943" y="2865492"/>
            <a:ext cx="398968" cy="1348581"/>
          </a:xfrm>
          <a:custGeom>
            <a:avLst/>
            <a:gdLst>
              <a:gd name="connsiteX0" fmla="*/ 0 w 359229"/>
              <a:gd name="connsiteY0" fmla="*/ 596760 h 776374"/>
              <a:gd name="connsiteX1" fmla="*/ 89807 w 359229"/>
              <a:gd name="connsiteY1" fmla="*/ 596760 h 776374"/>
              <a:gd name="connsiteX2" fmla="*/ 89807 w 359229"/>
              <a:gd name="connsiteY2" fmla="*/ 0 h 776374"/>
              <a:gd name="connsiteX3" fmla="*/ 269422 w 359229"/>
              <a:gd name="connsiteY3" fmla="*/ 0 h 776374"/>
              <a:gd name="connsiteX4" fmla="*/ 269422 w 359229"/>
              <a:gd name="connsiteY4" fmla="*/ 596760 h 776374"/>
              <a:gd name="connsiteX5" fmla="*/ 359229 w 359229"/>
              <a:gd name="connsiteY5" fmla="*/ 596760 h 776374"/>
              <a:gd name="connsiteX6" fmla="*/ 179615 w 359229"/>
              <a:gd name="connsiteY6" fmla="*/ 776374 h 776374"/>
              <a:gd name="connsiteX7" fmla="*/ 0 w 359229"/>
              <a:gd name="connsiteY7" fmla="*/ 596760 h 776374"/>
              <a:gd name="connsiteX0" fmla="*/ 0 w 359229"/>
              <a:gd name="connsiteY0" fmla="*/ 596760 h 776374"/>
              <a:gd name="connsiteX1" fmla="*/ 89807 w 359229"/>
              <a:gd name="connsiteY1" fmla="*/ 596760 h 776374"/>
              <a:gd name="connsiteX2" fmla="*/ 75113 w 359229"/>
              <a:gd name="connsiteY2" fmla="*/ 324325 h 776374"/>
              <a:gd name="connsiteX3" fmla="*/ 89807 w 359229"/>
              <a:gd name="connsiteY3" fmla="*/ 0 h 776374"/>
              <a:gd name="connsiteX4" fmla="*/ 269422 w 359229"/>
              <a:gd name="connsiteY4" fmla="*/ 0 h 776374"/>
              <a:gd name="connsiteX5" fmla="*/ 269422 w 359229"/>
              <a:gd name="connsiteY5" fmla="*/ 596760 h 776374"/>
              <a:gd name="connsiteX6" fmla="*/ 359229 w 359229"/>
              <a:gd name="connsiteY6" fmla="*/ 596760 h 776374"/>
              <a:gd name="connsiteX7" fmla="*/ 179615 w 359229"/>
              <a:gd name="connsiteY7" fmla="*/ 776374 h 776374"/>
              <a:gd name="connsiteX8" fmla="*/ 0 w 359229"/>
              <a:gd name="connsiteY8" fmla="*/ 596760 h 776374"/>
              <a:gd name="connsiteX0" fmla="*/ 0 w 359229"/>
              <a:gd name="connsiteY0" fmla="*/ 596760 h 776374"/>
              <a:gd name="connsiteX1" fmla="*/ 89807 w 359229"/>
              <a:gd name="connsiteY1" fmla="*/ 596760 h 776374"/>
              <a:gd name="connsiteX2" fmla="*/ 75113 w 359229"/>
              <a:gd name="connsiteY2" fmla="*/ 324325 h 776374"/>
              <a:gd name="connsiteX3" fmla="*/ 89807 w 359229"/>
              <a:gd name="connsiteY3" fmla="*/ 0 h 776374"/>
              <a:gd name="connsiteX4" fmla="*/ 269422 w 359229"/>
              <a:gd name="connsiteY4" fmla="*/ 0 h 776374"/>
              <a:gd name="connsiteX5" fmla="*/ 261653 w 359229"/>
              <a:gd name="connsiteY5" fmla="*/ 317636 h 776374"/>
              <a:gd name="connsiteX6" fmla="*/ 269422 w 359229"/>
              <a:gd name="connsiteY6" fmla="*/ 596760 h 776374"/>
              <a:gd name="connsiteX7" fmla="*/ 359229 w 359229"/>
              <a:gd name="connsiteY7" fmla="*/ 596760 h 776374"/>
              <a:gd name="connsiteX8" fmla="*/ 179615 w 359229"/>
              <a:gd name="connsiteY8" fmla="*/ 776374 h 776374"/>
              <a:gd name="connsiteX9" fmla="*/ 0 w 359229"/>
              <a:gd name="connsiteY9" fmla="*/ 596760 h 776374"/>
              <a:gd name="connsiteX0" fmla="*/ 39739 w 398968"/>
              <a:gd name="connsiteY0" fmla="*/ 596760 h 776374"/>
              <a:gd name="connsiteX1" fmla="*/ 129546 w 398968"/>
              <a:gd name="connsiteY1" fmla="*/ 596760 h 776374"/>
              <a:gd name="connsiteX2" fmla="*/ 0 w 398968"/>
              <a:gd name="connsiteY2" fmla="*/ 324325 h 776374"/>
              <a:gd name="connsiteX3" fmla="*/ 129546 w 398968"/>
              <a:gd name="connsiteY3" fmla="*/ 0 h 776374"/>
              <a:gd name="connsiteX4" fmla="*/ 309161 w 398968"/>
              <a:gd name="connsiteY4" fmla="*/ 0 h 776374"/>
              <a:gd name="connsiteX5" fmla="*/ 301392 w 398968"/>
              <a:gd name="connsiteY5" fmla="*/ 317636 h 776374"/>
              <a:gd name="connsiteX6" fmla="*/ 309161 w 398968"/>
              <a:gd name="connsiteY6" fmla="*/ 596760 h 776374"/>
              <a:gd name="connsiteX7" fmla="*/ 398968 w 398968"/>
              <a:gd name="connsiteY7" fmla="*/ 596760 h 776374"/>
              <a:gd name="connsiteX8" fmla="*/ 219354 w 398968"/>
              <a:gd name="connsiteY8" fmla="*/ 776374 h 776374"/>
              <a:gd name="connsiteX9" fmla="*/ 39739 w 398968"/>
              <a:gd name="connsiteY9" fmla="*/ 596760 h 776374"/>
              <a:gd name="connsiteX0" fmla="*/ 39739 w 398968"/>
              <a:gd name="connsiteY0" fmla="*/ 596760 h 776374"/>
              <a:gd name="connsiteX1" fmla="*/ 129546 w 398968"/>
              <a:gd name="connsiteY1" fmla="*/ 596760 h 776374"/>
              <a:gd name="connsiteX2" fmla="*/ 0 w 398968"/>
              <a:gd name="connsiteY2" fmla="*/ 324325 h 776374"/>
              <a:gd name="connsiteX3" fmla="*/ 129546 w 398968"/>
              <a:gd name="connsiteY3" fmla="*/ 0 h 776374"/>
              <a:gd name="connsiteX4" fmla="*/ 309161 w 398968"/>
              <a:gd name="connsiteY4" fmla="*/ 0 h 776374"/>
              <a:gd name="connsiteX5" fmla="*/ 190957 w 398968"/>
              <a:gd name="connsiteY5" fmla="*/ 322053 h 776374"/>
              <a:gd name="connsiteX6" fmla="*/ 309161 w 398968"/>
              <a:gd name="connsiteY6" fmla="*/ 596760 h 776374"/>
              <a:gd name="connsiteX7" fmla="*/ 398968 w 398968"/>
              <a:gd name="connsiteY7" fmla="*/ 596760 h 776374"/>
              <a:gd name="connsiteX8" fmla="*/ 219354 w 398968"/>
              <a:gd name="connsiteY8" fmla="*/ 776374 h 776374"/>
              <a:gd name="connsiteX9" fmla="*/ 39739 w 398968"/>
              <a:gd name="connsiteY9" fmla="*/ 596760 h 77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68" h="776374">
                <a:moveTo>
                  <a:pt x="39739" y="596760"/>
                </a:moveTo>
                <a:lnTo>
                  <a:pt x="129546" y="596760"/>
                </a:lnTo>
                <a:lnTo>
                  <a:pt x="0" y="324325"/>
                </a:lnTo>
                <a:lnTo>
                  <a:pt x="129546" y="0"/>
                </a:lnTo>
                <a:lnTo>
                  <a:pt x="309161" y="0"/>
                </a:lnTo>
                <a:lnTo>
                  <a:pt x="190957" y="322053"/>
                </a:lnTo>
                <a:lnTo>
                  <a:pt x="309161" y="596760"/>
                </a:lnTo>
                <a:lnTo>
                  <a:pt x="398968" y="596760"/>
                </a:lnTo>
                <a:lnTo>
                  <a:pt x="219354" y="776374"/>
                </a:lnTo>
                <a:lnTo>
                  <a:pt x="39739" y="596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8" y="2046546"/>
            <a:ext cx="7344592" cy="4737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gitlab.lrz.de:lv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git-use-cases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742fb38..ee4ab17 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-&gt;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742fb38..ee4ab17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Fast-forward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2 +-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(-)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„Hi“ &gt;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59310e6]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(+), 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deletion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(-)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100% (3/3), 291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291.00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remote:</a:t>
            </a: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gitlab.lrz.de:lv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git-use-cases.git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ee4ab17..59310e6 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1F2FE2-D54D-3C49-BD2E-C76D6F5B8D1E}"/>
              </a:ext>
            </a:extLst>
          </p:cNvPr>
          <p:cNvGrpSpPr/>
          <p:nvPr/>
        </p:nvGrpSpPr>
        <p:grpSpPr>
          <a:xfrm>
            <a:off x="3839801" y="2936730"/>
            <a:ext cx="7181087" cy="1294041"/>
            <a:chOff x="4306521" y="1002844"/>
            <a:chExt cx="7181087" cy="129404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271B1C5-E56C-AA4B-9C54-B4BFDB4EA878}"/>
                </a:ext>
              </a:extLst>
            </p:cNvPr>
            <p:cNvSpPr/>
            <p:nvPr/>
          </p:nvSpPr>
          <p:spPr>
            <a:xfrm>
              <a:off x="4306521" y="2089050"/>
              <a:ext cx="6912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9C99F0-3376-C249-9DD5-F00808FBAA8E}"/>
                </a:ext>
              </a:extLst>
            </p:cNvPr>
            <p:cNvSpPr txBox="1"/>
            <p:nvPr/>
          </p:nvSpPr>
          <p:spPr>
            <a:xfrm>
              <a:off x="8748823" y="1002844"/>
              <a:ext cx="2738785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verändern,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in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</a:t>
              </a:r>
              <a:r>
                <a:rPr lang="de-DE" sz="1450" b="1" dirty="0">
                  <a:solidFill>
                    <a:schemeClr val="accent4"/>
                  </a:solidFill>
                </a:rPr>
                <a:t> hinzufügen,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Änderung in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</a:t>
              </a:r>
              <a:r>
                <a:rPr lang="de-DE" sz="1450" b="1" dirty="0">
                  <a:solidFill>
                    <a:schemeClr val="accent4"/>
                  </a:solidFill>
                </a:rPr>
                <a:t>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versionieren</a:t>
              </a:r>
              <a:r>
                <a:rPr lang="de-DE" sz="1450" b="1" dirty="0">
                  <a:solidFill>
                    <a:schemeClr val="accent4"/>
                  </a:solidFill>
                </a:rPr>
                <a:t> 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B5A20EC-6BEF-C94B-A3CE-68F6B1364DEE}"/>
                </a:ext>
              </a:extLst>
            </p:cNvPr>
            <p:cNvCxnSpPr>
              <a:cxnSpLocks/>
              <a:stCxn id="29" idx="2"/>
              <a:endCxn id="20" idx="0"/>
            </p:cNvCxnSpPr>
            <p:nvPr/>
          </p:nvCxnSpPr>
          <p:spPr>
            <a:xfrm rot="5400000">
              <a:off x="8768137" y="738971"/>
              <a:ext cx="344464" cy="23556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304B7A8-2FF6-1540-B032-C84677FF995B}"/>
              </a:ext>
            </a:extLst>
          </p:cNvPr>
          <p:cNvGrpSpPr/>
          <p:nvPr/>
        </p:nvGrpSpPr>
        <p:grpSpPr>
          <a:xfrm>
            <a:off x="3839801" y="1668628"/>
            <a:ext cx="5975294" cy="646302"/>
            <a:chOff x="5015313" y="1650583"/>
            <a:chExt cx="5975294" cy="64630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AB85BA-8DEA-0C4B-9A6A-DEB1B6DD2B2A}"/>
                </a:ext>
              </a:extLst>
            </p:cNvPr>
            <p:cNvSpPr/>
            <p:nvPr/>
          </p:nvSpPr>
          <p:spPr>
            <a:xfrm>
              <a:off x="5015313" y="2089050"/>
              <a:ext cx="10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7F3B31-FD7C-0143-B7CB-A7C580816CA8}"/>
                </a:ext>
              </a:extLst>
            </p:cNvPr>
            <p:cNvSpPr txBox="1"/>
            <p:nvPr/>
          </p:nvSpPr>
          <p:spPr>
            <a:xfrm>
              <a:off x="6208528" y="1650583"/>
              <a:ext cx="4782079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Aktuellen Stand von zentralem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holen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168A8FB-BD91-4341-B6C6-72D7D83DEDB2}"/>
                </a:ext>
              </a:extLst>
            </p:cNvPr>
            <p:cNvCxnSpPr>
              <a:cxnSpLocks/>
              <a:stCxn id="30" idx="1"/>
              <a:endCxn id="21" idx="0"/>
            </p:cNvCxnSpPr>
            <p:nvPr/>
          </p:nvCxnSpPr>
          <p:spPr>
            <a:xfrm flipH="1">
              <a:off x="5537313" y="1804984"/>
              <a:ext cx="671215" cy="28406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EEE2426B-4AC7-8D44-A704-F4F637F0B6FF}"/>
              </a:ext>
            </a:extLst>
          </p:cNvPr>
          <p:cNvSpPr txBox="1"/>
          <p:nvPr/>
        </p:nvSpPr>
        <p:spPr>
          <a:xfrm>
            <a:off x="207094" y="3527223"/>
            <a:ext cx="681597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holen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56E818-CABC-BC4D-B712-74F19B5A371F}"/>
              </a:ext>
            </a:extLst>
          </p:cNvPr>
          <p:cNvSpPr txBox="1"/>
          <p:nvPr/>
        </p:nvSpPr>
        <p:spPr>
          <a:xfrm>
            <a:off x="717953" y="4778937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3CFA568-20D5-EB40-B1A1-D11B4F6FD7FD}"/>
              </a:ext>
            </a:extLst>
          </p:cNvPr>
          <p:cNvSpPr txBox="1"/>
          <p:nvPr/>
        </p:nvSpPr>
        <p:spPr>
          <a:xfrm>
            <a:off x="2109470" y="3103431"/>
            <a:ext cx="994183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schieben</a:t>
            </a:r>
          </a:p>
        </p:txBody>
      </p:sp>
      <p:pic>
        <p:nvPicPr>
          <p:cNvPr id="35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CFD5ECDA-C193-B449-9781-0C06DBA7F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762932" y="422376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7D6F3E7B-F061-554D-861C-A3DB69E608E6}"/>
              </a:ext>
            </a:extLst>
          </p:cNvPr>
          <p:cNvSpPr txBox="1"/>
          <p:nvPr/>
        </p:nvSpPr>
        <p:spPr>
          <a:xfrm>
            <a:off x="2239867" y="4778937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v5</a:t>
            </a:r>
          </a:p>
        </p:txBody>
      </p:sp>
      <p:sp>
        <p:nvSpPr>
          <p:cNvPr id="44" name="Pfeil nach unten 4">
            <a:extLst>
              <a:ext uri="{FF2B5EF4-FFF2-40B4-BE49-F238E27FC236}">
                <a16:creationId xmlns:a16="http://schemas.microsoft.com/office/drawing/2014/main" id="{15949E73-F7A7-254D-B8FE-9F896F12D6D9}"/>
              </a:ext>
            </a:extLst>
          </p:cNvPr>
          <p:cNvSpPr/>
          <p:nvPr/>
        </p:nvSpPr>
        <p:spPr>
          <a:xfrm rot="9900000">
            <a:off x="1893208" y="2852933"/>
            <a:ext cx="398968" cy="1348581"/>
          </a:xfrm>
          <a:custGeom>
            <a:avLst/>
            <a:gdLst>
              <a:gd name="connsiteX0" fmla="*/ 0 w 359229"/>
              <a:gd name="connsiteY0" fmla="*/ 596760 h 776374"/>
              <a:gd name="connsiteX1" fmla="*/ 89807 w 359229"/>
              <a:gd name="connsiteY1" fmla="*/ 596760 h 776374"/>
              <a:gd name="connsiteX2" fmla="*/ 89807 w 359229"/>
              <a:gd name="connsiteY2" fmla="*/ 0 h 776374"/>
              <a:gd name="connsiteX3" fmla="*/ 269422 w 359229"/>
              <a:gd name="connsiteY3" fmla="*/ 0 h 776374"/>
              <a:gd name="connsiteX4" fmla="*/ 269422 w 359229"/>
              <a:gd name="connsiteY4" fmla="*/ 596760 h 776374"/>
              <a:gd name="connsiteX5" fmla="*/ 359229 w 359229"/>
              <a:gd name="connsiteY5" fmla="*/ 596760 h 776374"/>
              <a:gd name="connsiteX6" fmla="*/ 179615 w 359229"/>
              <a:gd name="connsiteY6" fmla="*/ 776374 h 776374"/>
              <a:gd name="connsiteX7" fmla="*/ 0 w 359229"/>
              <a:gd name="connsiteY7" fmla="*/ 596760 h 776374"/>
              <a:gd name="connsiteX0" fmla="*/ 0 w 359229"/>
              <a:gd name="connsiteY0" fmla="*/ 596760 h 776374"/>
              <a:gd name="connsiteX1" fmla="*/ 89807 w 359229"/>
              <a:gd name="connsiteY1" fmla="*/ 596760 h 776374"/>
              <a:gd name="connsiteX2" fmla="*/ 75113 w 359229"/>
              <a:gd name="connsiteY2" fmla="*/ 324325 h 776374"/>
              <a:gd name="connsiteX3" fmla="*/ 89807 w 359229"/>
              <a:gd name="connsiteY3" fmla="*/ 0 h 776374"/>
              <a:gd name="connsiteX4" fmla="*/ 269422 w 359229"/>
              <a:gd name="connsiteY4" fmla="*/ 0 h 776374"/>
              <a:gd name="connsiteX5" fmla="*/ 269422 w 359229"/>
              <a:gd name="connsiteY5" fmla="*/ 596760 h 776374"/>
              <a:gd name="connsiteX6" fmla="*/ 359229 w 359229"/>
              <a:gd name="connsiteY6" fmla="*/ 596760 h 776374"/>
              <a:gd name="connsiteX7" fmla="*/ 179615 w 359229"/>
              <a:gd name="connsiteY7" fmla="*/ 776374 h 776374"/>
              <a:gd name="connsiteX8" fmla="*/ 0 w 359229"/>
              <a:gd name="connsiteY8" fmla="*/ 596760 h 776374"/>
              <a:gd name="connsiteX0" fmla="*/ 0 w 359229"/>
              <a:gd name="connsiteY0" fmla="*/ 596760 h 776374"/>
              <a:gd name="connsiteX1" fmla="*/ 89807 w 359229"/>
              <a:gd name="connsiteY1" fmla="*/ 596760 h 776374"/>
              <a:gd name="connsiteX2" fmla="*/ 75113 w 359229"/>
              <a:gd name="connsiteY2" fmla="*/ 324325 h 776374"/>
              <a:gd name="connsiteX3" fmla="*/ 89807 w 359229"/>
              <a:gd name="connsiteY3" fmla="*/ 0 h 776374"/>
              <a:gd name="connsiteX4" fmla="*/ 269422 w 359229"/>
              <a:gd name="connsiteY4" fmla="*/ 0 h 776374"/>
              <a:gd name="connsiteX5" fmla="*/ 261653 w 359229"/>
              <a:gd name="connsiteY5" fmla="*/ 317636 h 776374"/>
              <a:gd name="connsiteX6" fmla="*/ 269422 w 359229"/>
              <a:gd name="connsiteY6" fmla="*/ 596760 h 776374"/>
              <a:gd name="connsiteX7" fmla="*/ 359229 w 359229"/>
              <a:gd name="connsiteY7" fmla="*/ 596760 h 776374"/>
              <a:gd name="connsiteX8" fmla="*/ 179615 w 359229"/>
              <a:gd name="connsiteY8" fmla="*/ 776374 h 776374"/>
              <a:gd name="connsiteX9" fmla="*/ 0 w 359229"/>
              <a:gd name="connsiteY9" fmla="*/ 596760 h 776374"/>
              <a:gd name="connsiteX0" fmla="*/ 39739 w 398968"/>
              <a:gd name="connsiteY0" fmla="*/ 596760 h 776374"/>
              <a:gd name="connsiteX1" fmla="*/ 129546 w 398968"/>
              <a:gd name="connsiteY1" fmla="*/ 596760 h 776374"/>
              <a:gd name="connsiteX2" fmla="*/ 0 w 398968"/>
              <a:gd name="connsiteY2" fmla="*/ 324325 h 776374"/>
              <a:gd name="connsiteX3" fmla="*/ 129546 w 398968"/>
              <a:gd name="connsiteY3" fmla="*/ 0 h 776374"/>
              <a:gd name="connsiteX4" fmla="*/ 309161 w 398968"/>
              <a:gd name="connsiteY4" fmla="*/ 0 h 776374"/>
              <a:gd name="connsiteX5" fmla="*/ 301392 w 398968"/>
              <a:gd name="connsiteY5" fmla="*/ 317636 h 776374"/>
              <a:gd name="connsiteX6" fmla="*/ 309161 w 398968"/>
              <a:gd name="connsiteY6" fmla="*/ 596760 h 776374"/>
              <a:gd name="connsiteX7" fmla="*/ 398968 w 398968"/>
              <a:gd name="connsiteY7" fmla="*/ 596760 h 776374"/>
              <a:gd name="connsiteX8" fmla="*/ 219354 w 398968"/>
              <a:gd name="connsiteY8" fmla="*/ 776374 h 776374"/>
              <a:gd name="connsiteX9" fmla="*/ 39739 w 398968"/>
              <a:gd name="connsiteY9" fmla="*/ 596760 h 776374"/>
              <a:gd name="connsiteX0" fmla="*/ 39739 w 398968"/>
              <a:gd name="connsiteY0" fmla="*/ 596760 h 776374"/>
              <a:gd name="connsiteX1" fmla="*/ 129546 w 398968"/>
              <a:gd name="connsiteY1" fmla="*/ 596760 h 776374"/>
              <a:gd name="connsiteX2" fmla="*/ 0 w 398968"/>
              <a:gd name="connsiteY2" fmla="*/ 324325 h 776374"/>
              <a:gd name="connsiteX3" fmla="*/ 129546 w 398968"/>
              <a:gd name="connsiteY3" fmla="*/ 0 h 776374"/>
              <a:gd name="connsiteX4" fmla="*/ 309161 w 398968"/>
              <a:gd name="connsiteY4" fmla="*/ 0 h 776374"/>
              <a:gd name="connsiteX5" fmla="*/ 190957 w 398968"/>
              <a:gd name="connsiteY5" fmla="*/ 322053 h 776374"/>
              <a:gd name="connsiteX6" fmla="*/ 309161 w 398968"/>
              <a:gd name="connsiteY6" fmla="*/ 596760 h 776374"/>
              <a:gd name="connsiteX7" fmla="*/ 398968 w 398968"/>
              <a:gd name="connsiteY7" fmla="*/ 596760 h 776374"/>
              <a:gd name="connsiteX8" fmla="*/ 219354 w 398968"/>
              <a:gd name="connsiteY8" fmla="*/ 776374 h 776374"/>
              <a:gd name="connsiteX9" fmla="*/ 39739 w 398968"/>
              <a:gd name="connsiteY9" fmla="*/ 596760 h 77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68" h="776374">
                <a:moveTo>
                  <a:pt x="39739" y="596760"/>
                </a:moveTo>
                <a:lnTo>
                  <a:pt x="129546" y="596760"/>
                </a:lnTo>
                <a:lnTo>
                  <a:pt x="0" y="324325"/>
                </a:lnTo>
                <a:lnTo>
                  <a:pt x="129546" y="0"/>
                </a:lnTo>
                <a:lnTo>
                  <a:pt x="309161" y="0"/>
                </a:lnTo>
                <a:lnTo>
                  <a:pt x="190957" y="322053"/>
                </a:lnTo>
                <a:lnTo>
                  <a:pt x="309161" y="596760"/>
                </a:lnTo>
                <a:lnTo>
                  <a:pt x="398968" y="596760"/>
                </a:lnTo>
                <a:lnTo>
                  <a:pt x="219354" y="776374"/>
                </a:lnTo>
                <a:lnTo>
                  <a:pt x="39739" y="596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1894A57-AC86-B540-9A1B-2B7EFB2B5074}"/>
              </a:ext>
            </a:extLst>
          </p:cNvPr>
          <p:cNvGrpSpPr/>
          <p:nvPr/>
        </p:nvGrpSpPr>
        <p:grpSpPr>
          <a:xfrm>
            <a:off x="3839801" y="4714323"/>
            <a:ext cx="6841939" cy="385527"/>
            <a:chOff x="5015313" y="1911358"/>
            <a:chExt cx="6841939" cy="385527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BB30F68-F697-8240-AA61-F5B7C5251693}"/>
                </a:ext>
              </a:extLst>
            </p:cNvPr>
            <p:cNvSpPr/>
            <p:nvPr/>
          </p:nvSpPr>
          <p:spPr>
            <a:xfrm>
              <a:off x="5015313" y="2089050"/>
              <a:ext cx="10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8CC8661-9ED4-C64F-BADD-5A7CA988CBA6}"/>
                </a:ext>
              </a:extLst>
            </p:cNvPr>
            <p:cNvSpPr txBox="1"/>
            <p:nvPr/>
          </p:nvSpPr>
          <p:spPr>
            <a:xfrm>
              <a:off x="6565419" y="1911358"/>
              <a:ext cx="5291833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Neuen lokalen Stand ins zentrale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schieben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3104319C-0BDE-254B-8C4A-9B678A7C5220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6059313" y="2065759"/>
              <a:ext cx="506106" cy="12720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0E95C144-5CC9-C54D-B72E-BA3348D16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987870" y="5218224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16CB9A27-F86A-DC4E-8B23-04F768396D4C}"/>
              </a:ext>
            </a:extLst>
          </p:cNvPr>
          <p:cNvSpPr txBox="1"/>
          <p:nvPr/>
        </p:nvSpPr>
        <p:spPr>
          <a:xfrm>
            <a:off x="1464805" y="5773395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v4</a:t>
            </a:r>
          </a:p>
        </p:txBody>
      </p:sp>
      <p:sp>
        <p:nvSpPr>
          <p:cNvPr id="53" name="Pfeil nach unten 52">
            <a:extLst>
              <a:ext uri="{FF2B5EF4-FFF2-40B4-BE49-F238E27FC236}">
                <a16:creationId xmlns:a16="http://schemas.microsoft.com/office/drawing/2014/main" id="{DA38FE26-0D8F-B247-847B-CA44E1E901C7}"/>
              </a:ext>
            </a:extLst>
          </p:cNvPr>
          <p:cNvSpPr>
            <a:spLocks noChangeAspect="1"/>
          </p:cNvSpPr>
          <p:nvPr/>
        </p:nvSpPr>
        <p:spPr>
          <a:xfrm rot="18900000">
            <a:off x="1044503" y="5155197"/>
            <a:ext cx="216000" cy="2644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54" name="Pfeil nach unten 53">
            <a:extLst>
              <a:ext uri="{FF2B5EF4-FFF2-40B4-BE49-F238E27FC236}">
                <a16:creationId xmlns:a16="http://schemas.microsoft.com/office/drawing/2014/main" id="{57BDE3F3-DAAE-8742-B955-615C3484F3A3}"/>
              </a:ext>
            </a:extLst>
          </p:cNvPr>
          <p:cNvSpPr>
            <a:spLocks noChangeAspect="1"/>
          </p:cNvSpPr>
          <p:nvPr/>
        </p:nvSpPr>
        <p:spPr>
          <a:xfrm rot="2700000" flipV="1">
            <a:off x="1865268" y="5155198"/>
            <a:ext cx="216000" cy="2644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E7B02D-BD4C-4349-B8F8-B4FEE5203A7E}"/>
              </a:ext>
            </a:extLst>
          </p:cNvPr>
          <p:cNvGrpSpPr/>
          <p:nvPr/>
        </p:nvGrpSpPr>
        <p:grpSpPr>
          <a:xfrm>
            <a:off x="4660461" y="2937288"/>
            <a:ext cx="890609" cy="463654"/>
            <a:chOff x="4660461" y="2937288"/>
            <a:chExt cx="890609" cy="463654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482893A5-BDDF-2041-B759-2E65793E69B3}"/>
                </a:ext>
              </a:extLst>
            </p:cNvPr>
            <p:cNvSpPr/>
            <p:nvPr/>
          </p:nvSpPr>
          <p:spPr>
            <a:xfrm>
              <a:off x="4660461" y="2937288"/>
              <a:ext cx="828000" cy="20783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EA6497DE-01E1-4249-8DF6-55595A901E73}"/>
                </a:ext>
              </a:extLst>
            </p:cNvPr>
            <p:cNvSpPr txBox="1"/>
            <p:nvPr/>
          </p:nvSpPr>
          <p:spPr>
            <a:xfrm>
              <a:off x="5158014" y="3092140"/>
              <a:ext cx="39305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3"/>
                  </a:solidFill>
                </a:rPr>
                <a:t>v3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62686FE-1BA4-DB4F-8445-A263BCA9DB8E}"/>
              </a:ext>
            </a:extLst>
          </p:cNvPr>
          <p:cNvGrpSpPr/>
          <p:nvPr/>
        </p:nvGrpSpPr>
        <p:grpSpPr>
          <a:xfrm>
            <a:off x="5681999" y="2948028"/>
            <a:ext cx="885497" cy="484691"/>
            <a:chOff x="5681999" y="2948028"/>
            <a:chExt cx="885497" cy="484691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7B8EE79-AA41-674D-B083-CAB80A31C2AB}"/>
                </a:ext>
              </a:extLst>
            </p:cNvPr>
            <p:cNvSpPr/>
            <p:nvPr/>
          </p:nvSpPr>
          <p:spPr>
            <a:xfrm>
              <a:off x="5681999" y="2948028"/>
              <a:ext cx="828000" cy="20783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3DD79A4D-7EA0-0442-8F65-E2E5DBEC8DF2}"/>
                </a:ext>
              </a:extLst>
            </p:cNvPr>
            <p:cNvSpPr txBox="1"/>
            <p:nvPr/>
          </p:nvSpPr>
          <p:spPr>
            <a:xfrm>
              <a:off x="6174440" y="3123917"/>
              <a:ext cx="39305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3"/>
                  </a:solidFill>
                </a:rPr>
                <a:t>v4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5F05262-8E5D-E848-8514-4F2F09C55F43}"/>
              </a:ext>
            </a:extLst>
          </p:cNvPr>
          <p:cNvGrpSpPr/>
          <p:nvPr/>
        </p:nvGrpSpPr>
        <p:grpSpPr>
          <a:xfrm>
            <a:off x="3984681" y="6391393"/>
            <a:ext cx="885497" cy="484691"/>
            <a:chOff x="3984681" y="6391393"/>
            <a:chExt cx="885497" cy="48469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1DDF2FE5-5A12-9D4E-9752-A977241BB25C}"/>
                </a:ext>
              </a:extLst>
            </p:cNvPr>
            <p:cNvSpPr/>
            <p:nvPr/>
          </p:nvSpPr>
          <p:spPr>
            <a:xfrm>
              <a:off x="3984681" y="6391393"/>
              <a:ext cx="828000" cy="20783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7D611FF-62F9-DE49-8B41-11491B4303A7}"/>
                </a:ext>
              </a:extLst>
            </p:cNvPr>
            <p:cNvSpPr txBox="1"/>
            <p:nvPr/>
          </p:nvSpPr>
          <p:spPr>
            <a:xfrm>
              <a:off x="4477122" y="6567282"/>
              <a:ext cx="39305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3"/>
                  </a:solidFill>
                </a:rPr>
                <a:t>v4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C4A6FBB-A395-B043-A552-17A10AD17105}"/>
              </a:ext>
            </a:extLst>
          </p:cNvPr>
          <p:cNvGrpSpPr/>
          <p:nvPr/>
        </p:nvGrpSpPr>
        <p:grpSpPr>
          <a:xfrm>
            <a:off x="5022856" y="6381233"/>
            <a:ext cx="885497" cy="484691"/>
            <a:chOff x="5022856" y="6381233"/>
            <a:chExt cx="885497" cy="484691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4BFA1B24-E13F-1F47-9356-387A917B3942}"/>
                </a:ext>
              </a:extLst>
            </p:cNvPr>
            <p:cNvSpPr/>
            <p:nvPr/>
          </p:nvSpPr>
          <p:spPr>
            <a:xfrm>
              <a:off x="5022856" y="6381233"/>
              <a:ext cx="828000" cy="20783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FD40DE37-4265-F94D-AF66-01EFEBBD265A}"/>
                </a:ext>
              </a:extLst>
            </p:cNvPr>
            <p:cNvSpPr txBox="1"/>
            <p:nvPr/>
          </p:nvSpPr>
          <p:spPr>
            <a:xfrm>
              <a:off x="5515297" y="6557122"/>
              <a:ext cx="39305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3"/>
                  </a:solidFill>
                </a:rPr>
                <a:t>v5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224CF80-D361-B74F-B580-DB89C25E30F5}"/>
              </a:ext>
            </a:extLst>
          </p:cNvPr>
          <p:cNvGrpSpPr/>
          <p:nvPr/>
        </p:nvGrpSpPr>
        <p:grpSpPr>
          <a:xfrm>
            <a:off x="4329962" y="4248863"/>
            <a:ext cx="1137555" cy="372097"/>
            <a:chOff x="5022856" y="6381233"/>
            <a:chExt cx="1137555" cy="372097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A481054-E0C5-B047-9C37-41B3AF56F32D}"/>
                </a:ext>
              </a:extLst>
            </p:cNvPr>
            <p:cNvSpPr/>
            <p:nvPr/>
          </p:nvSpPr>
          <p:spPr>
            <a:xfrm>
              <a:off x="5022856" y="6381233"/>
              <a:ext cx="828000" cy="20783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35C52B68-5946-5943-A7C1-6A643C703144}"/>
                </a:ext>
              </a:extLst>
            </p:cNvPr>
            <p:cNvSpPr txBox="1"/>
            <p:nvPr/>
          </p:nvSpPr>
          <p:spPr>
            <a:xfrm>
              <a:off x="5767355" y="6444528"/>
              <a:ext cx="39305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3"/>
                  </a:solidFill>
                </a:rPr>
                <a:t>v5</a:t>
              </a:r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ADBA0E44-DB6D-AC47-B112-E8FF2E31DA71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2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– Zentrales Repository</a:t>
            </a:r>
            <a:br>
              <a:rPr lang="de-DE" dirty="0"/>
            </a:br>
            <a:r>
              <a:rPr lang="de-DE" b="0" dirty="0"/>
              <a:t>5) Nebenläufiges Arbeiten, Konflikte vermeiden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 descr="Press kit | GitLab">
            <a:extLst>
              <a:ext uri="{FF2B5EF4-FFF2-40B4-BE49-F238E27FC236}">
                <a16:creationId xmlns:a16="http://schemas.microsoft.com/office/drawing/2014/main" id="{F668956E-2B58-B246-9800-7BCCCF2E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1" y="1493411"/>
            <a:ext cx="1611778" cy="1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7" y="2046546"/>
            <a:ext cx="3464303" cy="229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„Hi“ &gt;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9B470B6-38C4-B244-8224-8130032E25A6}"/>
              </a:ext>
            </a:extLst>
          </p:cNvPr>
          <p:cNvGrpSpPr/>
          <p:nvPr/>
        </p:nvGrpSpPr>
        <p:grpSpPr>
          <a:xfrm>
            <a:off x="553663" y="2865492"/>
            <a:ext cx="783473" cy="1356342"/>
            <a:chOff x="716223" y="2865492"/>
            <a:chExt cx="783473" cy="1356342"/>
          </a:xfrm>
        </p:grpSpPr>
        <p:sp>
          <p:nvSpPr>
            <p:cNvPr id="5" name="Pfeil nach unten 4">
              <a:extLst>
                <a:ext uri="{FF2B5EF4-FFF2-40B4-BE49-F238E27FC236}">
                  <a16:creationId xmlns:a16="http://schemas.microsoft.com/office/drawing/2014/main" id="{2053B9AA-D005-0D45-AE49-9C06DEC95F67}"/>
                </a:ext>
              </a:extLst>
            </p:cNvPr>
            <p:cNvSpPr/>
            <p:nvPr/>
          </p:nvSpPr>
          <p:spPr>
            <a:xfrm rot="1189611">
              <a:off x="716223" y="2865492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Pfeil nach unten 4">
              <a:extLst>
                <a:ext uri="{FF2B5EF4-FFF2-40B4-BE49-F238E27FC236}">
                  <a16:creationId xmlns:a16="http://schemas.microsoft.com/office/drawing/2014/main" id="{15949E73-F7A7-254D-B8FE-9F896F12D6D9}"/>
                </a:ext>
              </a:extLst>
            </p:cNvPr>
            <p:cNvSpPr/>
            <p:nvPr/>
          </p:nvSpPr>
          <p:spPr>
            <a:xfrm rot="11697549">
              <a:off x="1100728" y="2873253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7141E68-1797-E847-9480-3BD6E7CB2553}"/>
              </a:ext>
            </a:extLst>
          </p:cNvPr>
          <p:cNvGrpSpPr/>
          <p:nvPr/>
        </p:nvGrpSpPr>
        <p:grpSpPr>
          <a:xfrm>
            <a:off x="78458" y="4223766"/>
            <a:ext cx="1426709" cy="1140823"/>
            <a:chOff x="241018" y="4223766"/>
            <a:chExt cx="2632257" cy="2104801"/>
          </a:xfrm>
        </p:grpSpPr>
        <p:pic>
          <p:nvPicPr>
            <p:cNvPr id="1028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6DF4EB85-C420-5B43-9C1B-AF520CD545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241018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D56E818-CABC-BC4D-B712-74F19B5A371F}"/>
                </a:ext>
              </a:extLst>
            </p:cNvPr>
            <p:cNvSpPr txBox="1"/>
            <p:nvPr/>
          </p:nvSpPr>
          <p:spPr>
            <a:xfrm>
              <a:off x="717952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v3</a:t>
              </a:r>
            </a:p>
          </p:txBody>
        </p:sp>
        <p:pic>
          <p:nvPicPr>
            <p:cNvPr id="35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CFD5ECDA-C193-B449-9781-0C06DBA7FA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1762932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D6F3E7B-F061-554D-861C-A3DB69E608E6}"/>
                </a:ext>
              </a:extLst>
            </p:cNvPr>
            <p:cNvSpPr txBox="1"/>
            <p:nvPr/>
          </p:nvSpPr>
          <p:spPr>
            <a:xfrm>
              <a:off x="2239868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v5</a:t>
              </a:r>
            </a:p>
          </p:txBody>
        </p:sp>
        <p:pic>
          <p:nvPicPr>
            <p:cNvPr id="51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0E95C144-5CC9-C54D-B72E-BA3348D16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987870" y="5218224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6CB9A27-F86A-DC4E-8B23-04F768396D4C}"/>
                </a:ext>
              </a:extLst>
            </p:cNvPr>
            <p:cNvSpPr txBox="1"/>
            <p:nvPr/>
          </p:nvSpPr>
          <p:spPr>
            <a:xfrm>
              <a:off x="1464806" y="5773394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v4</a:t>
              </a:r>
            </a:p>
          </p:txBody>
        </p:sp>
        <p:sp>
          <p:nvSpPr>
            <p:cNvPr id="53" name="Pfeil nach unten 52">
              <a:extLst>
                <a:ext uri="{FF2B5EF4-FFF2-40B4-BE49-F238E27FC236}">
                  <a16:creationId xmlns:a16="http://schemas.microsoft.com/office/drawing/2014/main" id="{DA38FE26-0D8F-B247-847B-CA44E1E901C7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044503" y="5155197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Pfeil nach unten 53">
              <a:extLst>
                <a:ext uri="{FF2B5EF4-FFF2-40B4-BE49-F238E27FC236}">
                  <a16:creationId xmlns:a16="http://schemas.microsoft.com/office/drawing/2014/main" id="{57BDE3F3-DAAE-8742-B955-615C3484F3A3}"/>
                </a:ext>
              </a:extLst>
            </p:cNvPr>
            <p:cNvSpPr>
              <a:spLocks noChangeAspect="1"/>
            </p:cNvSpPr>
            <p:nvPr/>
          </p:nvSpPr>
          <p:spPr>
            <a:xfrm rot="2700000" flipV="1">
              <a:off x="1865268" y="5155198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81E18618-3B84-9641-9990-CDB78A109B21}"/>
              </a:ext>
            </a:extLst>
          </p:cNvPr>
          <p:cNvGrpSpPr/>
          <p:nvPr/>
        </p:nvGrpSpPr>
        <p:grpSpPr>
          <a:xfrm flipH="1">
            <a:off x="1772356" y="2866306"/>
            <a:ext cx="783473" cy="1356342"/>
            <a:chOff x="716223" y="2865492"/>
            <a:chExt cx="783473" cy="1356342"/>
          </a:xfrm>
        </p:grpSpPr>
        <p:sp>
          <p:nvSpPr>
            <p:cNvPr id="67" name="Pfeil nach unten 4">
              <a:extLst>
                <a:ext uri="{FF2B5EF4-FFF2-40B4-BE49-F238E27FC236}">
                  <a16:creationId xmlns:a16="http://schemas.microsoft.com/office/drawing/2014/main" id="{1269FCB5-C25A-854E-9328-A0D2E4F189D3}"/>
                </a:ext>
              </a:extLst>
            </p:cNvPr>
            <p:cNvSpPr/>
            <p:nvPr/>
          </p:nvSpPr>
          <p:spPr>
            <a:xfrm rot="1189611">
              <a:off x="716223" y="2865492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Pfeil nach unten 4">
              <a:extLst>
                <a:ext uri="{FF2B5EF4-FFF2-40B4-BE49-F238E27FC236}">
                  <a16:creationId xmlns:a16="http://schemas.microsoft.com/office/drawing/2014/main" id="{E246A3E4-B940-AC42-9EA4-F80235546CAC}"/>
                </a:ext>
              </a:extLst>
            </p:cNvPr>
            <p:cNvSpPr/>
            <p:nvPr/>
          </p:nvSpPr>
          <p:spPr>
            <a:xfrm rot="11697549">
              <a:off x="1100728" y="2873253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073050B-B99F-0946-8288-CC3DFE453553}"/>
              </a:ext>
            </a:extLst>
          </p:cNvPr>
          <p:cNvGrpSpPr/>
          <p:nvPr/>
        </p:nvGrpSpPr>
        <p:grpSpPr>
          <a:xfrm>
            <a:off x="1569679" y="4232203"/>
            <a:ext cx="1426709" cy="1140823"/>
            <a:chOff x="241018" y="4223766"/>
            <a:chExt cx="2632257" cy="2104801"/>
          </a:xfrm>
        </p:grpSpPr>
        <p:pic>
          <p:nvPicPr>
            <p:cNvPr id="70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22130670-5BD9-9F49-8BDB-607A73E272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241018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243522-173D-D445-835D-99C01FE1554C}"/>
                </a:ext>
              </a:extLst>
            </p:cNvPr>
            <p:cNvSpPr txBox="1"/>
            <p:nvPr/>
          </p:nvSpPr>
          <p:spPr>
            <a:xfrm>
              <a:off x="717952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v3</a:t>
              </a:r>
            </a:p>
          </p:txBody>
        </p:sp>
        <p:pic>
          <p:nvPicPr>
            <p:cNvPr id="72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D876612D-2190-4D41-897C-CD8FFECA07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1762932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783FC1B5-A7ED-F043-9B52-1DDF9984A9FD}"/>
                </a:ext>
              </a:extLst>
            </p:cNvPr>
            <p:cNvSpPr txBox="1"/>
            <p:nvPr/>
          </p:nvSpPr>
          <p:spPr>
            <a:xfrm>
              <a:off x="2239868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v6</a:t>
              </a:r>
            </a:p>
          </p:txBody>
        </p:sp>
        <p:pic>
          <p:nvPicPr>
            <p:cNvPr id="74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F3317C8A-3E4B-DC43-B1D3-070930A75A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987870" y="5218224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77F69083-4688-8E4F-87C6-252642238589}"/>
                </a:ext>
              </a:extLst>
            </p:cNvPr>
            <p:cNvSpPr txBox="1"/>
            <p:nvPr/>
          </p:nvSpPr>
          <p:spPr>
            <a:xfrm>
              <a:off x="1464806" y="5773394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v5</a:t>
              </a:r>
            </a:p>
          </p:txBody>
        </p:sp>
        <p:sp>
          <p:nvSpPr>
            <p:cNvPr id="76" name="Pfeil nach unten 75">
              <a:extLst>
                <a:ext uri="{FF2B5EF4-FFF2-40B4-BE49-F238E27FC236}">
                  <a16:creationId xmlns:a16="http://schemas.microsoft.com/office/drawing/2014/main" id="{B946D11F-51FB-4E42-84ED-7F5661CF88C4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044503" y="5155197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Pfeil nach unten 76">
              <a:extLst>
                <a:ext uri="{FF2B5EF4-FFF2-40B4-BE49-F238E27FC236}">
                  <a16:creationId xmlns:a16="http://schemas.microsoft.com/office/drawing/2014/main" id="{A00D8A4E-77CD-E648-944C-89F6A8C44ABD}"/>
                </a:ext>
              </a:extLst>
            </p:cNvPr>
            <p:cNvSpPr>
              <a:spLocks noChangeAspect="1"/>
            </p:cNvSpPr>
            <p:nvPr/>
          </p:nvSpPr>
          <p:spPr>
            <a:xfrm rot="2700000" flipV="1">
              <a:off x="1865268" y="5155198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6FC692D-A9A1-9C42-8B2E-2642655FD3E3}"/>
              </a:ext>
            </a:extLst>
          </p:cNvPr>
          <p:cNvCxnSpPr>
            <a:cxnSpLocks/>
          </p:cNvCxnSpPr>
          <p:nvPr/>
        </p:nvCxnSpPr>
        <p:spPr>
          <a:xfrm>
            <a:off x="1539199" y="2857255"/>
            <a:ext cx="0" cy="28221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7207014A-6974-584C-AE79-6FF7EA130B82}"/>
              </a:ext>
            </a:extLst>
          </p:cNvPr>
          <p:cNvSpPr/>
          <p:nvPr/>
        </p:nvSpPr>
        <p:spPr>
          <a:xfrm>
            <a:off x="7073168" y="4394346"/>
            <a:ext cx="3494855" cy="229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„Hallo“ &gt;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521DDC41-36EA-0142-9B83-D06406642CC3}"/>
              </a:ext>
            </a:extLst>
          </p:cNvPr>
          <p:cNvGrpSpPr/>
          <p:nvPr/>
        </p:nvGrpSpPr>
        <p:grpSpPr>
          <a:xfrm>
            <a:off x="3085182" y="1910080"/>
            <a:ext cx="441426" cy="4873880"/>
            <a:chOff x="3085182" y="1910080"/>
            <a:chExt cx="441426" cy="4873880"/>
          </a:xfrm>
        </p:grpSpPr>
        <p:sp>
          <p:nvSpPr>
            <p:cNvPr id="15" name="Pfeil nach unten 14">
              <a:extLst>
                <a:ext uri="{FF2B5EF4-FFF2-40B4-BE49-F238E27FC236}">
                  <a16:creationId xmlns:a16="http://schemas.microsoft.com/office/drawing/2014/main" id="{57F9A74C-432C-8340-A095-B06E88B61E96}"/>
                </a:ext>
              </a:extLst>
            </p:cNvPr>
            <p:cNvSpPr/>
            <p:nvPr/>
          </p:nvSpPr>
          <p:spPr>
            <a:xfrm>
              <a:off x="3261360" y="1910080"/>
              <a:ext cx="265248" cy="4873880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AE45229-EB61-BB4E-B38B-A4E37709677D}"/>
                </a:ext>
              </a:extLst>
            </p:cNvPr>
            <p:cNvSpPr txBox="1"/>
            <p:nvPr/>
          </p:nvSpPr>
          <p:spPr>
            <a:xfrm rot="16200000">
              <a:off x="2981339" y="6310263"/>
              <a:ext cx="516488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tx2"/>
                  </a:solidFill>
                </a:rPr>
                <a:t>Zeit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D2A442A-5263-CC47-A039-25C8F8CBAC2C}"/>
              </a:ext>
            </a:extLst>
          </p:cNvPr>
          <p:cNvSpPr/>
          <p:nvPr/>
        </p:nvSpPr>
        <p:spPr>
          <a:xfrm>
            <a:off x="562919" y="5551034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C91571-5B78-7146-BA3B-41C9DFF1C620}"/>
              </a:ext>
            </a:extLst>
          </p:cNvPr>
          <p:cNvSpPr/>
          <p:nvPr/>
        </p:nvSpPr>
        <p:spPr>
          <a:xfrm>
            <a:off x="2074722" y="5551034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4519B1F-28AC-2E4C-AFE3-DD31EBF980F7}"/>
              </a:ext>
            </a:extLst>
          </p:cNvPr>
          <p:cNvSpPr/>
          <p:nvPr/>
        </p:nvSpPr>
        <p:spPr>
          <a:xfrm>
            <a:off x="6457224" y="2046546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728E99E-77D5-2A47-AC5D-B21B16848801}"/>
              </a:ext>
            </a:extLst>
          </p:cNvPr>
          <p:cNvSpPr/>
          <p:nvPr/>
        </p:nvSpPr>
        <p:spPr>
          <a:xfrm>
            <a:off x="9906585" y="4407770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CC79CF6-6BB0-A547-B6C3-9E58CE814F75}"/>
              </a:ext>
            </a:extLst>
          </p:cNvPr>
          <p:cNvGrpSpPr/>
          <p:nvPr/>
        </p:nvGrpSpPr>
        <p:grpSpPr>
          <a:xfrm>
            <a:off x="3839801" y="1521274"/>
            <a:ext cx="4380004" cy="793656"/>
            <a:chOff x="5015313" y="1503229"/>
            <a:chExt cx="4380004" cy="793656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590BCB5-B1F1-354B-8962-8AEF6D95D0BB}"/>
                </a:ext>
              </a:extLst>
            </p:cNvPr>
            <p:cNvSpPr/>
            <p:nvPr/>
          </p:nvSpPr>
          <p:spPr>
            <a:xfrm>
              <a:off x="5015313" y="2089050"/>
              <a:ext cx="10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87556CA-5526-5441-A5C7-0D9AD85C4CFB}"/>
                </a:ext>
              </a:extLst>
            </p:cNvPr>
            <p:cNvSpPr txBox="1"/>
            <p:nvPr/>
          </p:nvSpPr>
          <p:spPr>
            <a:xfrm>
              <a:off x="6445471" y="1503229"/>
              <a:ext cx="2949846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Aktuellen Stand von zentralem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holen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3AD58A92-E32A-7543-BB3A-85065F476FCD}"/>
                </a:ext>
              </a:extLst>
            </p:cNvPr>
            <p:cNvCxnSpPr>
              <a:cxnSpLocks/>
              <a:stCxn id="85" idx="1"/>
              <a:endCxn id="84" idx="0"/>
            </p:cNvCxnSpPr>
            <p:nvPr/>
          </p:nvCxnSpPr>
          <p:spPr>
            <a:xfrm flipH="1">
              <a:off x="5537313" y="1765865"/>
              <a:ext cx="908158" cy="32318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3D0420B-83FD-7B41-9843-1F2C93CA981C}"/>
              </a:ext>
            </a:extLst>
          </p:cNvPr>
          <p:cNvGrpSpPr/>
          <p:nvPr/>
        </p:nvGrpSpPr>
        <p:grpSpPr>
          <a:xfrm>
            <a:off x="7345794" y="3875633"/>
            <a:ext cx="4340195" cy="785838"/>
            <a:chOff x="5015313" y="1511047"/>
            <a:chExt cx="4340195" cy="785838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86AC3D1-DFBF-6A47-9544-ECC49894DC46}"/>
                </a:ext>
              </a:extLst>
            </p:cNvPr>
            <p:cNvSpPr/>
            <p:nvPr/>
          </p:nvSpPr>
          <p:spPr>
            <a:xfrm>
              <a:off x="5015313" y="2089050"/>
              <a:ext cx="10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14E911DD-69C3-3540-AE6F-3D482C3CF7E1}"/>
                </a:ext>
              </a:extLst>
            </p:cNvPr>
            <p:cNvSpPr txBox="1"/>
            <p:nvPr/>
          </p:nvSpPr>
          <p:spPr>
            <a:xfrm>
              <a:off x="6405662" y="1511047"/>
              <a:ext cx="2949846" cy="525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Aktuellen Stand von zentralem 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holen</a:t>
              </a:r>
            </a:p>
          </p:txBody>
        </p: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14A89102-BD4B-8A46-8077-96E0A9772CEE}"/>
                </a:ext>
              </a:extLst>
            </p:cNvPr>
            <p:cNvCxnSpPr>
              <a:cxnSpLocks/>
              <a:stCxn id="89" idx="1"/>
              <a:endCxn id="88" idx="0"/>
            </p:cNvCxnSpPr>
            <p:nvPr/>
          </p:nvCxnSpPr>
          <p:spPr>
            <a:xfrm flipH="1">
              <a:off x="5537313" y="1773683"/>
              <a:ext cx="868349" cy="31536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B3347A9E-7161-1443-8FF9-B232CEF0A45A}"/>
              </a:ext>
            </a:extLst>
          </p:cNvPr>
          <p:cNvGrpSpPr/>
          <p:nvPr/>
        </p:nvGrpSpPr>
        <p:grpSpPr>
          <a:xfrm>
            <a:off x="3839801" y="2436337"/>
            <a:ext cx="4895434" cy="992663"/>
            <a:chOff x="4306521" y="1783012"/>
            <a:chExt cx="4895434" cy="992663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F6FCE104-AA0D-2341-AAD7-269F595BBEB1}"/>
                </a:ext>
              </a:extLst>
            </p:cNvPr>
            <p:cNvSpPr/>
            <p:nvPr/>
          </p:nvSpPr>
          <p:spPr>
            <a:xfrm>
              <a:off x="4306521" y="2089050"/>
              <a:ext cx="2875959" cy="68662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D06877A7-A9DE-134B-A661-CCF25A0C281C}"/>
                </a:ext>
              </a:extLst>
            </p:cNvPr>
            <p:cNvSpPr txBox="1"/>
            <p:nvPr/>
          </p:nvSpPr>
          <p:spPr>
            <a:xfrm>
              <a:off x="7528751" y="1783012"/>
              <a:ext cx="1673204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verändern,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hinzufügen,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4"/>
                  </a:solidFill>
                </a:rPr>
                <a:t>versionieren</a:t>
              </a:r>
              <a:endParaRPr lang="de-DE" sz="145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5A98320A-23BB-914B-A5F9-040C713823C6}"/>
                </a:ext>
              </a:extLst>
            </p:cNvPr>
            <p:cNvCxnSpPr>
              <a:cxnSpLocks/>
              <a:stCxn id="93" idx="1"/>
              <a:endCxn id="92" idx="3"/>
            </p:cNvCxnSpPr>
            <p:nvPr/>
          </p:nvCxnSpPr>
          <p:spPr>
            <a:xfrm flipH="1">
              <a:off x="7182480" y="2153883"/>
              <a:ext cx="346271" cy="27848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3E43651-70D8-DF48-AA7B-C577771BF18E}"/>
              </a:ext>
            </a:extLst>
          </p:cNvPr>
          <p:cNvGrpSpPr/>
          <p:nvPr/>
        </p:nvGrpSpPr>
        <p:grpSpPr>
          <a:xfrm>
            <a:off x="7345794" y="4805393"/>
            <a:ext cx="4852704" cy="958479"/>
            <a:chOff x="4306521" y="1817196"/>
            <a:chExt cx="4852704" cy="95847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69808FB-B39B-6E49-BD12-EC20A959FABE}"/>
                </a:ext>
              </a:extLst>
            </p:cNvPr>
            <p:cNvSpPr/>
            <p:nvPr/>
          </p:nvSpPr>
          <p:spPr>
            <a:xfrm>
              <a:off x="4306521" y="2089050"/>
              <a:ext cx="2875959" cy="68662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CD57A4A-8021-0444-A757-D15A9477A373}"/>
                </a:ext>
              </a:extLst>
            </p:cNvPr>
            <p:cNvSpPr txBox="1"/>
            <p:nvPr/>
          </p:nvSpPr>
          <p:spPr>
            <a:xfrm>
              <a:off x="7486021" y="1817196"/>
              <a:ext cx="1673204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verändern,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hinzufügen,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4"/>
                  </a:solidFill>
                </a:rPr>
                <a:t>versionieren</a:t>
              </a:r>
              <a:endParaRPr lang="de-DE" sz="145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0FAC3066-57A6-3C4D-9712-A089609B2359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7182480" y="2188067"/>
              <a:ext cx="303541" cy="244296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F02BE25A-739A-544F-8C6B-DB43DE3F7223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D20918F-2AD9-534D-9E77-28228051D001}"/>
              </a:ext>
            </a:extLst>
          </p:cNvPr>
          <p:cNvGrpSpPr/>
          <p:nvPr/>
        </p:nvGrpSpPr>
        <p:grpSpPr>
          <a:xfrm>
            <a:off x="3839801" y="3508771"/>
            <a:ext cx="3290147" cy="741742"/>
            <a:chOff x="5015313" y="1782520"/>
            <a:chExt cx="3290147" cy="741742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259E645A-E00F-2B44-A6D1-5CEE5F2B8204}"/>
                </a:ext>
              </a:extLst>
            </p:cNvPr>
            <p:cNvSpPr/>
            <p:nvPr/>
          </p:nvSpPr>
          <p:spPr>
            <a:xfrm>
              <a:off x="5015313" y="2089050"/>
              <a:ext cx="10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A886EDE1-09B3-0C42-A94A-ABFC7F989376}"/>
                </a:ext>
              </a:extLst>
            </p:cNvPr>
            <p:cNvSpPr txBox="1"/>
            <p:nvPr/>
          </p:nvSpPr>
          <p:spPr>
            <a:xfrm>
              <a:off x="6295333" y="1782520"/>
              <a:ext cx="2010127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Neuen lokalen Stand ins zentrale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schieben</a:t>
              </a:r>
            </a:p>
          </p:txBody>
        </p: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EFFA1948-A32D-5144-BC18-C51BC42374B8}"/>
                </a:ext>
              </a:extLst>
            </p:cNvPr>
            <p:cNvCxnSpPr>
              <a:cxnSpLocks/>
              <a:stCxn id="102" idx="1"/>
              <a:endCxn id="101" idx="3"/>
            </p:cNvCxnSpPr>
            <p:nvPr/>
          </p:nvCxnSpPr>
          <p:spPr>
            <a:xfrm flipH="1">
              <a:off x="6059313" y="2153391"/>
              <a:ext cx="236020" cy="3957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9ADAA45-B375-C747-AA46-6B34D10E84CC}"/>
              </a:ext>
            </a:extLst>
          </p:cNvPr>
          <p:cNvGrpSpPr/>
          <p:nvPr/>
        </p:nvGrpSpPr>
        <p:grpSpPr>
          <a:xfrm>
            <a:off x="7345794" y="5828705"/>
            <a:ext cx="3280388" cy="741742"/>
            <a:chOff x="5015313" y="1756664"/>
            <a:chExt cx="3280388" cy="741742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B7FF3EF-3F2F-344B-98A0-16A6A177E7AA}"/>
                </a:ext>
              </a:extLst>
            </p:cNvPr>
            <p:cNvSpPr/>
            <p:nvPr/>
          </p:nvSpPr>
          <p:spPr>
            <a:xfrm>
              <a:off x="5015313" y="2089050"/>
              <a:ext cx="104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B7BCC57-4F39-8F49-B97E-CCA8F16AE17F}"/>
                </a:ext>
              </a:extLst>
            </p:cNvPr>
            <p:cNvSpPr txBox="1"/>
            <p:nvPr/>
          </p:nvSpPr>
          <p:spPr>
            <a:xfrm>
              <a:off x="6285574" y="1756664"/>
              <a:ext cx="2010127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Neuen lokalen Stand ins zentrale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schieben</a:t>
              </a:r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525F18B-8055-C34C-8EFC-5154A363D8FE}"/>
                </a:ext>
              </a:extLst>
            </p:cNvPr>
            <p:cNvCxnSpPr>
              <a:cxnSpLocks/>
              <a:stCxn id="108" idx="1"/>
              <a:endCxn id="107" idx="3"/>
            </p:cNvCxnSpPr>
            <p:nvPr/>
          </p:nvCxnSpPr>
          <p:spPr>
            <a:xfrm flipH="1">
              <a:off x="6059313" y="2127535"/>
              <a:ext cx="226261" cy="65433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9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– Zentrales Repository</a:t>
            </a:r>
            <a:br>
              <a:rPr lang="de-DE" dirty="0"/>
            </a:br>
            <a:r>
              <a:rPr lang="de-DE" b="0" dirty="0"/>
              <a:t>6) Nebenläufiges Arbeiten, Konflikte auflösen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6" name="Picture 2" descr="Press kit | GitLab">
            <a:extLst>
              <a:ext uri="{FF2B5EF4-FFF2-40B4-BE49-F238E27FC236}">
                <a16:creationId xmlns:a16="http://schemas.microsoft.com/office/drawing/2014/main" id="{F668956E-2B58-B246-9800-7BCCCF2E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1" y="1493411"/>
            <a:ext cx="1611778" cy="1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8" y="2046546"/>
            <a:ext cx="2929454" cy="316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„hallo“ &gt;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9B470B6-38C4-B244-8224-8130032E25A6}"/>
              </a:ext>
            </a:extLst>
          </p:cNvPr>
          <p:cNvGrpSpPr/>
          <p:nvPr/>
        </p:nvGrpSpPr>
        <p:grpSpPr>
          <a:xfrm>
            <a:off x="553663" y="2865492"/>
            <a:ext cx="783473" cy="1356342"/>
            <a:chOff x="716223" y="2865492"/>
            <a:chExt cx="783473" cy="1356342"/>
          </a:xfrm>
        </p:grpSpPr>
        <p:sp>
          <p:nvSpPr>
            <p:cNvPr id="5" name="Pfeil nach unten 4">
              <a:extLst>
                <a:ext uri="{FF2B5EF4-FFF2-40B4-BE49-F238E27FC236}">
                  <a16:creationId xmlns:a16="http://schemas.microsoft.com/office/drawing/2014/main" id="{2053B9AA-D005-0D45-AE49-9C06DEC95F67}"/>
                </a:ext>
              </a:extLst>
            </p:cNvPr>
            <p:cNvSpPr/>
            <p:nvPr/>
          </p:nvSpPr>
          <p:spPr>
            <a:xfrm rot="1189611">
              <a:off x="716223" y="2865492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Pfeil nach unten 4">
              <a:extLst>
                <a:ext uri="{FF2B5EF4-FFF2-40B4-BE49-F238E27FC236}">
                  <a16:creationId xmlns:a16="http://schemas.microsoft.com/office/drawing/2014/main" id="{15949E73-F7A7-254D-B8FE-9F896F12D6D9}"/>
                </a:ext>
              </a:extLst>
            </p:cNvPr>
            <p:cNvSpPr/>
            <p:nvPr/>
          </p:nvSpPr>
          <p:spPr>
            <a:xfrm rot="11697549">
              <a:off x="1100728" y="2873253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7141E68-1797-E847-9480-3BD6E7CB2553}"/>
              </a:ext>
            </a:extLst>
          </p:cNvPr>
          <p:cNvGrpSpPr/>
          <p:nvPr/>
        </p:nvGrpSpPr>
        <p:grpSpPr>
          <a:xfrm>
            <a:off x="78458" y="4223766"/>
            <a:ext cx="1426709" cy="1140823"/>
            <a:chOff x="241018" y="4223766"/>
            <a:chExt cx="2632257" cy="2104801"/>
          </a:xfrm>
        </p:grpSpPr>
        <p:pic>
          <p:nvPicPr>
            <p:cNvPr id="1028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6DF4EB85-C420-5B43-9C1B-AF520CD545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241018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D56E818-CABC-BC4D-B712-74F19B5A371F}"/>
                </a:ext>
              </a:extLst>
            </p:cNvPr>
            <p:cNvSpPr txBox="1"/>
            <p:nvPr/>
          </p:nvSpPr>
          <p:spPr>
            <a:xfrm>
              <a:off x="717952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v3</a:t>
              </a:r>
            </a:p>
          </p:txBody>
        </p:sp>
        <p:pic>
          <p:nvPicPr>
            <p:cNvPr id="35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CFD5ECDA-C193-B449-9781-0C06DBA7FA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1762932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D6F3E7B-F061-554D-861C-A3DB69E608E6}"/>
                </a:ext>
              </a:extLst>
            </p:cNvPr>
            <p:cNvSpPr txBox="1"/>
            <p:nvPr/>
          </p:nvSpPr>
          <p:spPr>
            <a:xfrm>
              <a:off x="2239868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v5</a:t>
              </a:r>
            </a:p>
          </p:txBody>
        </p:sp>
        <p:pic>
          <p:nvPicPr>
            <p:cNvPr id="51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0E95C144-5CC9-C54D-B72E-BA3348D16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987870" y="5218224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6CB9A27-F86A-DC4E-8B23-04F768396D4C}"/>
                </a:ext>
              </a:extLst>
            </p:cNvPr>
            <p:cNvSpPr txBox="1"/>
            <p:nvPr/>
          </p:nvSpPr>
          <p:spPr>
            <a:xfrm>
              <a:off x="1464806" y="5773394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v4</a:t>
              </a:r>
            </a:p>
          </p:txBody>
        </p:sp>
        <p:sp>
          <p:nvSpPr>
            <p:cNvPr id="53" name="Pfeil nach unten 52">
              <a:extLst>
                <a:ext uri="{FF2B5EF4-FFF2-40B4-BE49-F238E27FC236}">
                  <a16:creationId xmlns:a16="http://schemas.microsoft.com/office/drawing/2014/main" id="{DA38FE26-0D8F-B247-847B-CA44E1E901C7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044503" y="5155197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Pfeil nach unten 53">
              <a:extLst>
                <a:ext uri="{FF2B5EF4-FFF2-40B4-BE49-F238E27FC236}">
                  <a16:creationId xmlns:a16="http://schemas.microsoft.com/office/drawing/2014/main" id="{57BDE3F3-DAAE-8742-B955-615C3484F3A3}"/>
                </a:ext>
              </a:extLst>
            </p:cNvPr>
            <p:cNvSpPr>
              <a:spLocks noChangeAspect="1"/>
            </p:cNvSpPr>
            <p:nvPr/>
          </p:nvSpPr>
          <p:spPr>
            <a:xfrm rot="2700000" flipV="1">
              <a:off x="1865268" y="5155198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81E18618-3B84-9641-9990-CDB78A109B21}"/>
              </a:ext>
            </a:extLst>
          </p:cNvPr>
          <p:cNvGrpSpPr/>
          <p:nvPr/>
        </p:nvGrpSpPr>
        <p:grpSpPr>
          <a:xfrm flipH="1">
            <a:off x="1772356" y="2866306"/>
            <a:ext cx="783473" cy="1356342"/>
            <a:chOff x="716223" y="2865492"/>
            <a:chExt cx="783473" cy="1356342"/>
          </a:xfrm>
        </p:grpSpPr>
        <p:sp>
          <p:nvSpPr>
            <p:cNvPr id="67" name="Pfeil nach unten 4">
              <a:extLst>
                <a:ext uri="{FF2B5EF4-FFF2-40B4-BE49-F238E27FC236}">
                  <a16:creationId xmlns:a16="http://schemas.microsoft.com/office/drawing/2014/main" id="{1269FCB5-C25A-854E-9328-A0D2E4F189D3}"/>
                </a:ext>
              </a:extLst>
            </p:cNvPr>
            <p:cNvSpPr/>
            <p:nvPr/>
          </p:nvSpPr>
          <p:spPr>
            <a:xfrm rot="1189611">
              <a:off x="716223" y="2865492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Pfeil nach unten 4">
              <a:extLst>
                <a:ext uri="{FF2B5EF4-FFF2-40B4-BE49-F238E27FC236}">
                  <a16:creationId xmlns:a16="http://schemas.microsoft.com/office/drawing/2014/main" id="{E246A3E4-B940-AC42-9EA4-F80235546CAC}"/>
                </a:ext>
              </a:extLst>
            </p:cNvPr>
            <p:cNvSpPr/>
            <p:nvPr/>
          </p:nvSpPr>
          <p:spPr>
            <a:xfrm rot="11697549">
              <a:off x="1100728" y="2873253"/>
              <a:ext cx="398968" cy="1348581"/>
            </a:xfrm>
            <a:custGeom>
              <a:avLst/>
              <a:gdLst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89807 w 359229"/>
                <a:gd name="connsiteY2" fmla="*/ 0 h 776374"/>
                <a:gd name="connsiteX3" fmla="*/ 269422 w 359229"/>
                <a:gd name="connsiteY3" fmla="*/ 0 h 776374"/>
                <a:gd name="connsiteX4" fmla="*/ 269422 w 359229"/>
                <a:gd name="connsiteY4" fmla="*/ 596760 h 776374"/>
                <a:gd name="connsiteX5" fmla="*/ 359229 w 359229"/>
                <a:gd name="connsiteY5" fmla="*/ 596760 h 776374"/>
                <a:gd name="connsiteX6" fmla="*/ 179615 w 359229"/>
                <a:gd name="connsiteY6" fmla="*/ 776374 h 776374"/>
                <a:gd name="connsiteX7" fmla="*/ 0 w 359229"/>
                <a:gd name="connsiteY7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9422 w 359229"/>
                <a:gd name="connsiteY5" fmla="*/ 596760 h 776374"/>
                <a:gd name="connsiteX6" fmla="*/ 359229 w 359229"/>
                <a:gd name="connsiteY6" fmla="*/ 596760 h 776374"/>
                <a:gd name="connsiteX7" fmla="*/ 179615 w 359229"/>
                <a:gd name="connsiteY7" fmla="*/ 776374 h 776374"/>
                <a:gd name="connsiteX8" fmla="*/ 0 w 359229"/>
                <a:gd name="connsiteY8" fmla="*/ 596760 h 776374"/>
                <a:gd name="connsiteX0" fmla="*/ 0 w 359229"/>
                <a:gd name="connsiteY0" fmla="*/ 596760 h 776374"/>
                <a:gd name="connsiteX1" fmla="*/ 89807 w 359229"/>
                <a:gd name="connsiteY1" fmla="*/ 596760 h 776374"/>
                <a:gd name="connsiteX2" fmla="*/ 75113 w 359229"/>
                <a:gd name="connsiteY2" fmla="*/ 324325 h 776374"/>
                <a:gd name="connsiteX3" fmla="*/ 89807 w 359229"/>
                <a:gd name="connsiteY3" fmla="*/ 0 h 776374"/>
                <a:gd name="connsiteX4" fmla="*/ 269422 w 359229"/>
                <a:gd name="connsiteY4" fmla="*/ 0 h 776374"/>
                <a:gd name="connsiteX5" fmla="*/ 261653 w 359229"/>
                <a:gd name="connsiteY5" fmla="*/ 317636 h 776374"/>
                <a:gd name="connsiteX6" fmla="*/ 269422 w 359229"/>
                <a:gd name="connsiteY6" fmla="*/ 596760 h 776374"/>
                <a:gd name="connsiteX7" fmla="*/ 359229 w 359229"/>
                <a:gd name="connsiteY7" fmla="*/ 596760 h 776374"/>
                <a:gd name="connsiteX8" fmla="*/ 179615 w 359229"/>
                <a:gd name="connsiteY8" fmla="*/ 776374 h 776374"/>
                <a:gd name="connsiteX9" fmla="*/ 0 w 359229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301392 w 398968"/>
                <a:gd name="connsiteY5" fmla="*/ 317636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  <a:gd name="connsiteX0" fmla="*/ 39739 w 398968"/>
                <a:gd name="connsiteY0" fmla="*/ 596760 h 776374"/>
                <a:gd name="connsiteX1" fmla="*/ 129546 w 398968"/>
                <a:gd name="connsiteY1" fmla="*/ 596760 h 776374"/>
                <a:gd name="connsiteX2" fmla="*/ 0 w 398968"/>
                <a:gd name="connsiteY2" fmla="*/ 324325 h 776374"/>
                <a:gd name="connsiteX3" fmla="*/ 129546 w 398968"/>
                <a:gd name="connsiteY3" fmla="*/ 0 h 776374"/>
                <a:gd name="connsiteX4" fmla="*/ 309161 w 398968"/>
                <a:gd name="connsiteY4" fmla="*/ 0 h 776374"/>
                <a:gd name="connsiteX5" fmla="*/ 190957 w 398968"/>
                <a:gd name="connsiteY5" fmla="*/ 322053 h 776374"/>
                <a:gd name="connsiteX6" fmla="*/ 309161 w 398968"/>
                <a:gd name="connsiteY6" fmla="*/ 596760 h 776374"/>
                <a:gd name="connsiteX7" fmla="*/ 398968 w 398968"/>
                <a:gd name="connsiteY7" fmla="*/ 596760 h 776374"/>
                <a:gd name="connsiteX8" fmla="*/ 219354 w 398968"/>
                <a:gd name="connsiteY8" fmla="*/ 776374 h 776374"/>
                <a:gd name="connsiteX9" fmla="*/ 39739 w 398968"/>
                <a:gd name="connsiteY9" fmla="*/ 59676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968" h="776374">
                  <a:moveTo>
                    <a:pt x="39739" y="596760"/>
                  </a:moveTo>
                  <a:lnTo>
                    <a:pt x="129546" y="596760"/>
                  </a:lnTo>
                  <a:lnTo>
                    <a:pt x="0" y="324325"/>
                  </a:lnTo>
                  <a:lnTo>
                    <a:pt x="129546" y="0"/>
                  </a:lnTo>
                  <a:lnTo>
                    <a:pt x="309161" y="0"/>
                  </a:lnTo>
                  <a:lnTo>
                    <a:pt x="190957" y="322053"/>
                  </a:lnTo>
                  <a:lnTo>
                    <a:pt x="309161" y="596760"/>
                  </a:lnTo>
                  <a:lnTo>
                    <a:pt x="398968" y="596760"/>
                  </a:lnTo>
                  <a:lnTo>
                    <a:pt x="219354" y="776374"/>
                  </a:lnTo>
                  <a:lnTo>
                    <a:pt x="39739" y="5967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073050B-B99F-0946-8288-CC3DFE453553}"/>
              </a:ext>
            </a:extLst>
          </p:cNvPr>
          <p:cNvGrpSpPr/>
          <p:nvPr/>
        </p:nvGrpSpPr>
        <p:grpSpPr>
          <a:xfrm>
            <a:off x="1569679" y="4232203"/>
            <a:ext cx="1426709" cy="1140823"/>
            <a:chOff x="241018" y="4223766"/>
            <a:chExt cx="2632257" cy="2104801"/>
          </a:xfrm>
        </p:grpSpPr>
        <p:pic>
          <p:nvPicPr>
            <p:cNvPr id="70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22130670-5BD9-9F49-8BDB-607A73E272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241018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F243522-173D-D445-835D-99C01FE1554C}"/>
                </a:ext>
              </a:extLst>
            </p:cNvPr>
            <p:cNvSpPr txBox="1"/>
            <p:nvPr/>
          </p:nvSpPr>
          <p:spPr>
            <a:xfrm>
              <a:off x="717952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v3</a:t>
              </a:r>
            </a:p>
          </p:txBody>
        </p:sp>
        <p:pic>
          <p:nvPicPr>
            <p:cNvPr id="72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D876612D-2190-4D41-897C-CD8FFECA07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1762932" y="4223766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783FC1B5-A7ED-F043-9B52-1DDF9984A9FD}"/>
                </a:ext>
              </a:extLst>
            </p:cNvPr>
            <p:cNvSpPr txBox="1"/>
            <p:nvPr/>
          </p:nvSpPr>
          <p:spPr>
            <a:xfrm>
              <a:off x="2239868" y="4778937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v6</a:t>
              </a:r>
            </a:p>
          </p:txBody>
        </p:sp>
        <p:pic>
          <p:nvPicPr>
            <p:cNvPr id="74" name="Picture 4" descr="Repository Icon Images, Stock Photos &amp;amp; Vectors | Shutterstock">
              <a:extLst>
                <a:ext uri="{FF2B5EF4-FFF2-40B4-BE49-F238E27FC236}">
                  <a16:creationId xmlns:a16="http://schemas.microsoft.com/office/drawing/2014/main" id="{F3317C8A-3E4B-DC43-B1D3-070930A75A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" t="9592" r="73931" b="15408"/>
            <a:stretch/>
          </p:blipFill>
          <p:spPr bwMode="auto">
            <a:xfrm>
              <a:off x="987870" y="5218224"/>
              <a:ext cx="1110343" cy="111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77F69083-4688-8E4F-87C6-252642238589}"/>
                </a:ext>
              </a:extLst>
            </p:cNvPr>
            <p:cNvSpPr txBox="1"/>
            <p:nvPr/>
          </p:nvSpPr>
          <p:spPr>
            <a:xfrm>
              <a:off x="1464806" y="5773394"/>
              <a:ext cx="470837" cy="30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500" b="1" dirty="0">
                  <a:solidFill>
                    <a:schemeClr val="accent3"/>
                  </a:solidFill>
                </a:rPr>
                <a:t>v5</a:t>
              </a:r>
            </a:p>
          </p:txBody>
        </p:sp>
        <p:sp>
          <p:nvSpPr>
            <p:cNvPr id="76" name="Pfeil nach unten 75">
              <a:extLst>
                <a:ext uri="{FF2B5EF4-FFF2-40B4-BE49-F238E27FC236}">
                  <a16:creationId xmlns:a16="http://schemas.microsoft.com/office/drawing/2014/main" id="{B946D11F-51FB-4E42-84ED-7F5661CF88C4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044503" y="5155197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Pfeil nach unten 76">
              <a:extLst>
                <a:ext uri="{FF2B5EF4-FFF2-40B4-BE49-F238E27FC236}">
                  <a16:creationId xmlns:a16="http://schemas.microsoft.com/office/drawing/2014/main" id="{A00D8A4E-77CD-E648-944C-89F6A8C44ABD}"/>
                </a:ext>
              </a:extLst>
            </p:cNvPr>
            <p:cNvSpPr>
              <a:spLocks noChangeAspect="1"/>
            </p:cNvSpPr>
            <p:nvPr/>
          </p:nvSpPr>
          <p:spPr>
            <a:xfrm rot="2700000" flipV="1">
              <a:off x="1865268" y="5155198"/>
              <a:ext cx="216000" cy="264459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5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6FC692D-A9A1-9C42-8B2E-2642655FD3E3}"/>
              </a:ext>
            </a:extLst>
          </p:cNvPr>
          <p:cNvCxnSpPr>
            <a:cxnSpLocks/>
          </p:cNvCxnSpPr>
          <p:nvPr/>
        </p:nvCxnSpPr>
        <p:spPr>
          <a:xfrm>
            <a:off x="1539199" y="2857255"/>
            <a:ext cx="0" cy="28221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7207014A-6974-584C-AE79-6FF7EA130B82}"/>
              </a:ext>
            </a:extLst>
          </p:cNvPr>
          <p:cNvSpPr/>
          <p:nvPr/>
        </p:nvSpPr>
        <p:spPr>
          <a:xfrm>
            <a:off x="7234180" y="2046545"/>
            <a:ext cx="4785741" cy="4476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„hi“ &gt;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[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rejected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    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(e.g., '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...')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pushing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See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'Note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fast-forwards' in '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--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Auto-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merging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CONFLICT (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fix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conflicts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ours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endParaRPr lang="de-DE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;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„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97000"/>
              </a:lnSpc>
            </a:pPr>
            <a:r>
              <a:rPr lang="de-DE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521DDC41-36EA-0142-9B83-D06406642CC3}"/>
              </a:ext>
            </a:extLst>
          </p:cNvPr>
          <p:cNvGrpSpPr/>
          <p:nvPr/>
        </p:nvGrpSpPr>
        <p:grpSpPr>
          <a:xfrm>
            <a:off x="3085182" y="1910080"/>
            <a:ext cx="441426" cy="4873880"/>
            <a:chOff x="3085182" y="1910080"/>
            <a:chExt cx="441426" cy="4873880"/>
          </a:xfrm>
        </p:grpSpPr>
        <p:sp>
          <p:nvSpPr>
            <p:cNvPr id="15" name="Pfeil nach unten 14">
              <a:extLst>
                <a:ext uri="{FF2B5EF4-FFF2-40B4-BE49-F238E27FC236}">
                  <a16:creationId xmlns:a16="http://schemas.microsoft.com/office/drawing/2014/main" id="{57F9A74C-432C-8340-A095-B06E88B61E96}"/>
                </a:ext>
              </a:extLst>
            </p:cNvPr>
            <p:cNvSpPr/>
            <p:nvPr/>
          </p:nvSpPr>
          <p:spPr>
            <a:xfrm>
              <a:off x="3261360" y="1910080"/>
              <a:ext cx="265248" cy="4873880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AE45229-EB61-BB4E-B38B-A4E37709677D}"/>
                </a:ext>
              </a:extLst>
            </p:cNvPr>
            <p:cNvSpPr txBox="1"/>
            <p:nvPr/>
          </p:nvSpPr>
          <p:spPr>
            <a:xfrm rot="16200000">
              <a:off x="2981339" y="6310263"/>
              <a:ext cx="516488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b="1" dirty="0">
                  <a:solidFill>
                    <a:schemeClr val="tx2"/>
                  </a:solidFill>
                </a:rPr>
                <a:t>Zeit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D2A442A-5263-CC47-A039-25C8F8CBAC2C}"/>
              </a:ext>
            </a:extLst>
          </p:cNvPr>
          <p:cNvSpPr/>
          <p:nvPr/>
        </p:nvSpPr>
        <p:spPr>
          <a:xfrm>
            <a:off x="562919" y="5551034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C91571-5B78-7146-BA3B-41C9DFF1C620}"/>
              </a:ext>
            </a:extLst>
          </p:cNvPr>
          <p:cNvSpPr/>
          <p:nvPr/>
        </p:nvSpPr>
        <p:spPr>
          <a:xfrm>
            <a:off x="2074722" y="5551034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4519B1F-28AC-2E4C-AFE3-DD31EBF980F7}"/>
              </a:ext>
            </a:extLst>
          </p:cNvPr>
          <p:cNvSpPr/>
          <p:nvPr/>
        </p:nvSpPr>
        <p:spPr>
          <a:xfrm>
            <a:off x="6111444" y="2046546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728E99E-77D5-2A47-AC5D-B21B16848801}"/>
              </a:ext>
            </a:extLst>
          </p:cNvPr>
          <p:cNvSpPr/>
          <p:nvPr/>
        </p:nvSpPr>
        <p:spPr>
          <a:xfrm>
            <a:off x="11589866" y="2046545"/>
            <a:ext cx="400776" cy="40077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CC79CF6-6BB0-A547-B6C3-9E58CE814F75}"/>
              </a:ext>
            </a:extLst>
          </p:cNvPr>
          <p:cNvGrpSpPr/>
          <p:nvPr/>
        </p:nvGrpSpPr>
        <p:grpSpPr>
          <a:xfrm>
            <a:off x="3800410" y="1489467"/>
            <a:ext cx="6746868" cy="756018"/>
            <a:chOff x="4975922" y="1471422"/>
            <a:chExt cx="6746868" cy="756018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590BCB5-B1F1-354B-8962-8AEF6D95D0BB}"/>
                </a:ext>
              </a:extLst>
            </p:cNvPr>
            <p:cNvSpPr/>
            <p:nvPr/>
          </p:nvSpPr>
          <p:spPr>
            <a:xfrm>
              <a:off x="4975922" y="2065440"/>
              <a:ext cx="720000" cy="162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87556CA-5526-5441-A5C7-0D9AD85C4CFB}"/>
                </a:ext>
              </a:extLst>
            </p:cNvPr>
            <p:cNvSpPr txBox="1"/>
            <p:nvPr/>
          </p:nvSpPr>
          <p:spPr>
            <a:xfrm>
              <a:off x="6940712" y="1471422"/>
              <a:ext cx="4782078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Aktuellen Stand von zentralem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holen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3AD58A92-E32A-7543-BB3A-85065F476FCD}"/>
                </a:ext>
              </a:extLst>
            </p:cNvPr>
            <p:cNvCxnSpPr>
              <a:cxnSpLocks/>
              <a:stCxn id="85" idx="1"/>
              <a:endCxn id="84" idx="0"/>
            </p:cNvCxnSpPr>
            <p:nvPr/>
          </p:nvCxnSpPr>
          <p:spPr>
            <a:xfrm flipH="1">
              <a:off x="5335922" y="1625823"/>
              <a:ext cx="1604790" cy="43961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3D0420B-83FD-7B41-9843-1F2C93CA981C}"/>
              </a:ext>
            </a:extLst>
          </p:cNvPr>
          <p:cNvGrpSpPr/>
          <p:nvPr/>
        </p:nvGrpSpPr>
        <p:grpSpPr>
          <a:xfrm>
            <a:off x="7436239" y="1798269"/>
            <a:ext cx="720000" cy="447216"/>
            <a:chOff x="3838250" y="1781483"/>
            <a:chExt cx="720000" cy="447216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86AC3D1-DFBF-6A47-9544-ECC49894DC46}"/>
                </a:ext>
              </a:extLst>
            </p:cNvPr>
            <p:cNvSpPr/>
            <p:nvPr/>
          </p:nvSpPr>
          <p:spPr>
            <a:xfrm>
              <a:off x="3838250" y="2066699"/>
              <a:ext cx="720000" cy="162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14A89102-BD4B-8A46-8077-96E0A9772CEE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 flipH="1">
              <a:off x="4198250" y="1781483"/>
              <a:ext cx="360000" cy="28521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B3347A9E-7161-1443-8FF9-B232CEF0A45A}"/>
              </a:ext>
            </a:extLst>
          </p:cNvPr>
          <p:cNvGrpSpPr/>
          <p:nvPr/>
        </p:nvGrpSpPr>
        <p:grpSpPr>
          <a:xfrm>
            <a:off x="3795043" y="2536846"/>
            <a:ext cx="2694225" cy="1384814"/>
            <a:chOff x="4306521" y="2089051"/>
            <a:chExt cx="2694225" cy="1384814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F6FCE104-AA0D-2341-AAD7-269F595BBEB1}"/>
                </a:ext>
              </a:extLst>
            </p:cNvPr>
            <p:cNvSpPr/>
            <p:nvPr/>
          </p:nvSpPr>
          <p:spPr>
            <a:xfrm>
              <a:off x="4306521" y="2089051"/>
              <a:ext cx="2042041" cy="465116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D06877A7-A9DE-134B-A661-CCF25A0C281C}"/>
                </a:ext>
              </a:extLst>
            </p:cNvPr>
            <p:cNvSpPr txBox="1"/>
            <p:nvPr/>
          </p:nvSpPr>
          <p:spPr>
            <a:xfrm>
              <a:off x="5327542" y="2732123"/>
              <a:ext cx="1673204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verändern,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hinzufügen,</a:t>
              </a:r>
            </a:p>
            <a:p>
              <a:pPr algn="ctr">
                <a:lnSpc>
                  <a:spcPct val="97000"/>
                </a:lnSpc>
              </a:pPr>
              <a:r>
                <a:rPr lang="de-DE" sz="1450" b="1" dirty="0" err="1">
                  <a:solidFill>
                    <a:schemeClr val="accent4"/>
                  </a:solidFill>
                </a:rPr>
                <a:t>versionieren</a:t>
              </a:r>
              <a:endParaRPr lang="de-DE" sz="145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5A98320A-23BB-914B-A5F9-040C713823C6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H="1" flipV="1">
              <a:off x="5327542" y="2554167"/>
              <a:ext cx="836602" cy="177956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hteck 95">
            <a:extLst>
              <a:ext uri="{FF2B5EF4-FFF2-40B4-BE49-F238E27FC236}">
                <a16:creationId xmlns:a16="http://schemas.microsoft.com/office/drawing/2014/main" id="{F69808FB-B39B-6E49-BD12-EC20A959FABE}"/>
              </a:ext>
            </a:extLst>
          </p:cNvPr>
          <p:cNvSpPr/>
          <p:nvPr/>
        </p:nvSpPr>
        <p:spPr>
          <a:xfrm>
            <a:off x="7424057" y="2513943"/>
            <a:ext cx="2010128" cy="4880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F02BE25A-739A-544F-8C6B-DB43DE3F7223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D20918F-2AD9-534D-9E77-28228051D001}"/>
              </a:ext>
            </a:extLst>
          </p:cNvPr>
          <p:cNvGrpSpPr/>
          <p:nvPr/>
        </p:nvGrpSpPr>
        <p:grpSpPr>
          <a:xfrm>
            <a:off x="3804922" y="3262428"/>
            <a:ext cx="2106934" cy="1414516"/>
            <a:chOff x="4980434" y="1536177"/>
            <a:chExt cx="2106934" cy="1414516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259E645A-E00F-2B44-A6D1-5CEE5F2B8204}"/>
                </a:ext>
              </a:extLst>
            </p:cNvPr>
            <p:cNvSpPr/>
            <p:nvPr/>
          </p:nvSpPr>
          <p:spPr>
            <a:xfrm>
              <a:off x="4980434" y="1536177"/>
              <a:ext cx="720000" cy="162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A886EDE1-09B3-0C42-A94A-ABFC7F989376}"/>
                </a:ext>
              </a:extLst>
            </p:cNvPr>
            <p:cNvSpPr txBox="1"/>
            <p:nvPr/>
          </p:nvSpPr>
          <p:spPr>
            <a:xfrm>
              <a:off x="5077241" y="2208951"/>
              <a:ext cx="2010127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Neuen lokalen Stand ins zentrale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schieben</a:t>
              </a:r>
            </a:p>
          </p:txBody>
        </p: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EFFA1948-A32D-5144-BC18-C51BC42374B8}"/>
                </a:ext>
              </a:extLst>
            </p:cNvPr>
            <p:cNvCxnSpPr>
              <a:cxnSpLocks/>
              <a:stCxn id="102" idx="0"/>
              <a:endCxn id="101" idx="3"/>
            </p:cNvCxnSpPr>
            <p:nvPr/>
          </p:nvCxnSpPr>
          <p:spPr>
            <a:xfrm flipH="1" flipV="1">
              <a:off x="5700434" y="1617177"/>
              <a:ext cx="381871" cy="591774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9ADAA45-B375-C747-AA46-6B34D10E84CC}"/>
              </a:ext>
            </a:extLst>
          </p:cNvPr>
          <p:cNvGrpSpPr/>
          <p:nvPr/>
        </p:nvGrpSpPr>
        <p:grpSpPr>
          <a:xfrm>
            <a:off x="7423792" y="3013602"/>
            <a:ext cx="3186326" cy="741742"/>
            <a:chOff x="4935586" y="867109"/>
            <a:chExt cx="3186326" cy="741742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B7FF3EF-3F2F-344B-98A0-16A6A177E7AA}"/>
                </a:ext>
              </a:extLst>
            </p:cNvPr>
            <p:cNvSpPr/>
            <p:nvPr/>
          </p:nvSpPr>
          <p:spPr>
            <a:xfrm>
              <a:off x="4935586" y="1266716"/>
              <a:ext cx="720000" cy="162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B7BCC57-4F39-8F49-B97E-CCA8F16AE17F}"/>
                </a:ext>
              </a:extLst>
            </p:cNvPr>
            <p:cNvSpPr txBox="1"/>
            <p:nvPr/>
          </p:nvSpPr>
          <p:spPr>
            <a:xfrm>
              <a:off x="6111785" y="867109"/>
              <a:ext cx="2010127" cy="74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Neuen lokalen Stand ins zentrale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schieben</a:t>
              </a:r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525F18B-8055-C34C-8EFC-5154A363D8FE}"/>
                </a:ext>
              </a:extLst>
            </p:cNvPr>
            <p:cNvCxnSpPr>
              <a:cxnSpLocks/>
              <a:stCxn id="108" idx="1"/>
              <a:endCxn id="107" idx="3"/>
            </p:cNvCxnSpPr>
            <p:nvPr/>
          </p:nvCxnSpPr>
          <p:spPr>
            <a:xfrm flipH="1">
              <a:off x="5655586" y="1237980"/>
              <a:ext cx="456199" cy="10973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5B588F-16B0-A345-90F0-024C82421347}"/>
              </a:ext>
            </a:extLst>
          </p:cNvPr>
          <p:cNvCxnSpPr>
            <a:cxnSpLocks/>
            <a:stCxn id="93" idx="0"/>
            <a:endCxn id="96" idx="2"/>
          </p:cNvCxnSpPr>
          <p:nvPr/>
        </p:nvCxnSpPr>
        <p:spPr>
          <a:xfrm flipV="1">
            <a:off x="5652666" y="3001963"/>
            <a:ext cx="2776455" cy="17795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4A85649-9D5A-494D-87B1-CC3744255E3C}"/>
              </a:ext>
            </a:extLst>
          </p:cNvPr>
          <p:cNvGrpSpPr/>
          <p:nvPr/>
        </p:nvGrpSpPr>
        <p:grpSpPr>
          <a:xfrm>
            <a:off x="7431495" y="5325187"/>
            <a:ext cx="4299104" cy="469928"/>
            <a:chOff x="4935586" y="958788"/>
            <a:chExt cx="4299104" cy="469928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E6D77707-F42F-C846-90F1-F8BE85D2737B}"/>
                </a:ext>
              </a:extLst>
            </p:cNvPr>
            <p:cNvSpPr/>
            <p:nvPr/>
          </p:nvSpPr>
          <p:spPr>
            <a:xfrm>
              <a:off x="4935586" y="1266716"/>
              <a:ext cx="2340000" cy="162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8D58DB5A-C790-F142-8561-EA1A292F3555}"/>
                </a:ext>
              </a:extLst>
            </p:cNvPr>
            <p:cNvSpPr txBox="1"/>
            <p:nvPr/>
          </p:nvSpPr>
          <p:spPr>
            <a:xfrm>
              <a:off x="6668645" y="958788"/>
              <a:ext cx="2566045" cy="30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Meinen Stand verwenden</a:t>
              </a:r>
              <a:r>
                <a:rPr lang="de-DE" sz="1450" b="1" baseline="30000" dirty="0">
                  <a:solidFill>
                    <a:schemeClr val="accent2"/>
                  </a:solidFill>
                </a:rPr>
                <a:t>*)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EEB5FADF-F3D3-CA41-9F3B-D86CDF596649}"/>
                </a:ext>
              </a:extLst>
            </p:cNvPr>
            <p:cNvCxnSpPr>
              <a:cxnSpLocks/>
              <a:stCxn id="126" idx="1"/>
              <a:endCxn id="125" idx="0"/>
            </p:cNvCxnSpPr>
            <p:nvPr/>
          </p:nvCxnSpPr>
          <p:spPr>
            <a:xfrm flipH="1">
              <a:off x="6105586" y="1113189"/>
              <a:ext cx="563059" cy="1535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D48DB834-756A-B341-B27A-CB97ABFE8335}"/>
              </a:ext>
            </a:extLst>
          </p:cNvPr>
          <p:cNvGrpSpPr/>
          <p:nvPr/>
        </p:nvGrpSpPr>
        <p:grpSpPr>
          <a:xfrm>
            <a:off x="7430550" y="6042688"/>
            <a:ext cx="4428517" cy="525272"/>
            <a:chOff x="4935586" y="1084058"/>
            <a:chExt cx="4428517" cy="525272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5BF6FAF7-F486-3B4B-A160-462C67E14457}"/>
                </a:ext>
              </a:extLst>
            </p:cNvPr>
            <p:cNvSpPr/>
            <p:nvPr/>
          </p:nvSpPr>
          <p:spPr>
            <a:xfrm>
              <a:off x="4935586" y="1266716"/>
              <a:ext cx="720000" cy="162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51A796ED-482D-5949-A284-FCDB0DF041BD}"/>
                </a:ext>
              </a:extLst>
            </p:cNvPr>
            <p:cNvSpPr txBox="1"/>
            <p:nvPr/>
          </p:nvSpPr>
          <p:spPr>
            <a:xfrm>
              <a:off x="6112730" y="1084058"/>
              <a:ext cx="3251373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Neuen lokalen Stand ins zentrale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Repository schieben</a:t>
              </a:r>
            </a:p>
          </p:txBody>
        </p: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5DC2E6F7-F586-D24D-943F-5C3C256063B6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H="1">
              <a:off x="5655586" y="1346694"/>
              <a:ext cx="457144" cy="102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E2F8761C-57CF-7D4B-A592-D211A7F1617B}"/>
              </a:ext>
            </a:extLst>
          </p:cNvPr>
          <p:cNvGrpSpPr/>
          <p:nvPr/>
        </p:nvGrpSpPr>
        <p:grpSpPr>
          <a:xfrm>
            <a:off x="7423792" y="4405724"/>
            <a:ext cx="4384500" cy="525272"/>
            <a:chOff x="4306521" y="1917994"/>
            <a:chExt cx="4384500" cy="525272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D34BE7BB-DAC4-8B4A-A7A8-D09757330DA9}"/>
                </a:ext>
              </a:extLst>
            </p:cNvPr>
            <p:cNvSpPr/>
            <p:nvPr/>
          </p:nvSpPr>
          <p:spPr>
            <a:xfrm>
              <a:off x="4306521" y="2104418"/>
              <a:ext cx="720000" cy="162000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715DB6D-D7F8-E84D-A5C6-8AF403C3744C}"/>
                </a:ext>
              </a:extLst>
            </p:cNvPr>
            <p:cNvSpPr txBox="1"/>
            <p:nvPr/>
          </p:nvSpPr>
          <p:spPr>
            <a:xfrm>
              <a:off x="5666103" y="1917994"/>
              <a:ext cx="3024918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Aktuellen Stand vom zentralen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Git</a:t>
              </a:r>
              <a:r>
                <a:rPr lang="de-DE" sz="1450" b="1" dirty="0">
                  <a:solidFill>
                    <a:schemeClr val="accent4"/>
                  </a:solidFill>
                </a:rPr>
                <a:t> Repository holen</a:t>
              </a:r>
            </a:p>
          </p:txBody>
        </p: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795B90EF-D6C9-8E41-A1DA-D77ABED84EDF}"/>
                </a:ext>
              </a:extLst>
            </p:cNvPr>
            <p:cNvCxnSpPr>
              <a:cxnSpLocks/>
              <a:stCxn id="144" idx="1"/>
              <a:endCxn id="143" idx="3"/>
            </p:cNvCxnSpPr>
            <p:nvPr/>
          </p:nvCxnSpPr>
          <p:spPr>
            <a:xfrm flipH="1">
              <a:off x="5026521" y="2180630"/>
              <a:ext cx="639582" cy="4788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B494820-FE87-004F-B3FD-45FF24F2880C}"/>
              </a:ext>
            </a:extLst>
          </p:cNvPr>
          <p:cNvGrpSpPr/>
          <p:nvPr/>
        </p:nvGrpSpPr>
        <p:grpSpPr>
          <a:xfrm>
            <a:off x="5267051" y="5402526"/>
            <a:ext cx="5583499" cy="683854"/>
            <a:chOff x="6312212" y="1903147"/>
            <a:chExt cx="5583499" cy="683854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9316B7A-F300-7D4C-B58D-6FAB48D4DBB0}"/>
                </a:ext>
              </a:extLst>
            </p:cNvPr>
            <p:cNvSpPr/>
            <p:nvPr/>
          </p:nvSpPr>
          <p:spPr>
            <a:xfrm>
              <a:off x="8475711" y="2425001"/>
              <a:ext cx="3420000" cy="162000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18651890-15BA-9E42-9F28-BE25596CDF8A}"/>
                </a:ext>
              </a:extLst>
            </p:cNvPr>
            <p:cNvSpPr txBox="1"/>
            <p:nvPr/>
          </p:nvSpPr>
          <p:spPr>
            <a:xfrm>
              <a:off x="6312212" y="1903147"/>
              <a:ext cx="1734004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hinzufügen und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versionieren</a:t>
              </a:r>
              <a:endParaRPr lang="de-DE" sz="145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718A3A70-B871-1542-9D28-49AA1472618B}"/>
                </a:ext>
              </a:extLst>
            </p:cNvPr>
            <p:cNvCxnSpPr>
              <a:cxnSpLocks/>
              <a:stCxn id="150" idx="3"/>
              <a:endCxn id="149" idx="1"/>
            </p:cNvCxnSpPr>
            <p:nvPr/>
          </p:nvCxnSpPr>
          <p:spPr>
            <a:xfrm>
              <a:off x="8046216" y="2165783"/>
              <a:ext cx="429495" cy="340218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EDC90D01-3777-CC4D-8D59-E4D1EC3A6616}"/>
              </a:ext>
            </a:extLst>
          </p:cNvPr>
          <p:cNvSpPr txBox="1"/>
          <p:nvPr/>
        </p:nvSpPr>
        <p:spPr>
          <a:xfrm>
            <a:off x="7208952" y="6560723"/>
            <a:ext cx="2418098" cy="27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200" i="1" baseline="30000" dirty="0">
                <a:solidFill>
                  <a:schemeClr val="tx2"/>
                </a:solidFill>
              </a:rPr>
              <a:t>*)</a:t>
            </a:r>
            <a:r>
              <a:rPr lang="de-DE" sz="1200" i="1" dirty="0">
                <a:solidFill>
                  <a:schemeClr val="tx2"/>
                </a:solidFill>
              </a:rPr>
              <a:t> Viele Lösungsoptionen möglich</a:t>
            </a:r>
          </a:p>
        </p:txBody>
      </p:sp>
      <p:grpSp>
        <p:nvGrpSpPr>
          <p:cNvPr id="1053" name="Gruppieren 1052">
            <a:extLst>
              <a:ext uri="{FF2B5EF4-FFF2-40B4-BE49-F238E27FC236}">
                <a16:creationId xmlns:a16="http://schemas.microsoft.com/office/drawing/2014/main" id="{9918FB67-3C91-6749-AF9F-AC5BD210C990}"/>
              </a:ext>
            </a:extLst>
          </p:cNvPr>
          <p:cNvGrpSpPr/>
          <p:nvPr/>
        </p:nvGrpSpPr>
        <p:grpSpPr>
          <a:xfrm>
            <a:off x="6611844" y="3711727"/>
            <a:ext cx="1692101" cy="696625"/>
            <a:chOff x="6611844" y="3711727"/>
            <a:chExt cx="1692101" cy="696625"/>
          </a:xfrm>
        </p:grpSpPr>
        <p:grpSp>
          <p:nvGrpSpPr>
            <p:cNvPr id="1050" name="Gruppieren 1049">
              <a:extLst>
                <a:ext uri="{FF2B5EF4-FFF2-40B4-BE49-F238E27FC236}">
                  <a16:creationId xmlns:a16="http://schemas.microsoft.com/office/drawing/2014/main" id="{696DD6B7-0514-DE49-98D0-202EA161FE9D}"/>
                </a:ext>
              </a:extLst>
            </p:cNvPr>
            <p:cNvGrpSpPr/>
            <p:nvPr/>
          </p:nvGrpSpPr>
          <p:grpSpPr>
            <a:xfrm>
              <a:off x="6611844" y="3756418"/>
              <a:ext cx="936101" cy="651934"/>
              <a:chOff x="6611844" y="3756418"/>
              <a:chExt cx="936101" cy="651934"/>
            </a:xfrm>
          </p:grpSpPr>
          <p:sp>
            <p:nvSpPr>
              <p:cNvPr id="1044" name="Gewitterblitz 1043">
                <a:extLst>
                  <a:ext uri="{FF2B5EF4-FFF2-40B4-BE49-F238E27FC236}">
                    <a16:creationId xmlns:a16="http://schemas.microsoft.com/office/drawing/2014/main" id="{5EA4E5EB-4AAA-1F4D-A103-4DCC989F1A3B}"/>
                  </a:ext>
                </a:extLst>
              </p:cNvPr>
              <p:cNvSpPr/>
              <p:nvPr/>
            </p:nvSpPr>
            <p:spPr>
              <a:xfrm flipH="1">
                <a:off x="6611844" y="3756418"/>
                <a:ext cx="436817" cy="651934"/>
              </a:xfrm>
              <a:prstGeom prst="lightningBol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7000"/>
                  </a:lnSpc>
                </a:pPr>
                <a:endParaRPr lang="de-DE" sz="145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7" name="Gerade Verbindung mit Pfeil 1046">
                <a:extLst>
                  <a:ext uri="{FF2B5EF4-FFF2-40B4-BE49-F238E27FC236}">
                    <a16:creationId xmlns:a16="http://schemas.microsoft.com/office/drawing/2014/main" id="{50AFDFB7-5B34-B849-B0EA-03B47FB1F7E3}"/>
                  </a:ext>
                </a:extLst>
              </p:cNvPr>
              <p:cNvCxnSpPr>
                <a:cxnSpLocks/>
                <a:stCxn id="1044" idx="2"/>
                <a:endCxn id="167" idx="1"/>
              </p:cNvCxnSpPr>
              <p:nvPr/>
            </p:nvCxnSpPr>
            <p:spPr>
              <a:xfrm flipV="1">
                <a:off x="6947101" y="3792727"/>
                <a:ext cx="600844" cy="25660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DECE8D57-E808-6E46-975F-AA65B14AF063}"/>
                </a:ext>
              </a:extLst>
            </p:cNvPr>
            <p:cNvSpPr/>
            <p:nvPr/>
          </p:nvSpPr>
          <p:spPr>
            <a:xfrm>
              <a:off x="7547945" y="3711727"/>
              <a:ext cx="756000" cy="162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056" name="Gruppieren 1055">
            <a:extLst>
              <a:ext uri="{FF2B5EF4-FFF2-40B4-BE49-F238E27FC236}">
                <a16:creationId xmlns:a16="http://schemas.microsoft.com/office/drawing/2014/main" id="{7144F31C-F201-F64F-8819-5999041096A3}"/>
              </a:ext>
            </a:extLst>
          </p:cNvPr>
          <p:cNvGrpSpPr/>
          <p:nvPr/>
        </p:nvGrpSpPr>
        <p:grpSpPr>
          <a:xfrm>
            <a:off x="6947101" y="4049336"/>
            <a:ext cx="2148963" cy="1297991"/>
            <a:chOff x="6947101" y="4049336"/>
            <a:chExt cx="2148963" cy="1297991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2FBEAB74-B349-A74D-B2BA-0E616666B7E6}"/>
                </a:ext>
              </a:extLst>
            </p:cNvPr>
            <p:cNvSpPr/>
            <p:nvPr/>
          </p:nvSpPr>
          <p:spPr>
            <a:xfrm>
              <a:off x="7296064" y="5185327"/>
              <a:ext cx="1800000" cy="162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2" name="Gerade Verbindung mit Pfeil 171">
              <a:extLst>
                <a:ext uri="{FF2B5EF4-FFF2-40B4-BE49-F238E27FC236}">
                  <a16:creationId xmlns:a16="http://schemas.microsoft.com/office/drawing/2014/main" id="{D121347B-0898-A542-8459-F2B7F63F6158}"/>
                </a:ext>
              </a:extLst>
            </p:cNvPr>
            <p:cNvCxnSpPr>
              <a:cxnSpLocks/>
              <a:stCxn id="1044" idx="2"/>
              <a:endCxn id="171" idx="1"/>
            </p:cNvCxnSpPr>
            <p:nvPr/>
          </p:nvCxnSpPr>
          <p:spPr>
            <a:xfrm>
              <a:off x="6947101" y="4049336"/>
              <a:ext cx="348963" cy="121699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0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6" grpId="0" animBg="1"/>
      <p:bldP spid="1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B8FE78F5-458C-FB40-956F-85647D7F2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261538" y="3328757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– Zugriff auf frühere Versionen</a:t>
            </a:r>
            <a:br>
              <a:rPr lang="de-DE" dirty="0"/>
            </a:br>
            <a:r>
              <a:rPr lang="de-DE" b="0" dirty="0"/>
              <a:t>7) </a:t>
            </a:r>
            <a:r>
              <a:rPr lang="de-DE" sz="3200" b="0" dirty="0"/>
              <a:t>Gelöschte Datei wiederherstellen</a:t>
            </a:r>
            <a:endParaRPr lang="de-DE" b="0" dirty="0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79CA04CE-A4BB-5A44-AF79-9BEC420A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459154"/>
            <a:ext cx="8403771" cy="4665127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Kommandos</a:t>
            </a:r>
          </a:p>
          <a:p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13031EB2-F0DB-4446-9712-CAF6C68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/>
          <a:lstStyle/>
          <a:p>
            <a:r>
              <a:rPr lang="de-DE"/>
              <a:t>Prof. Dr. Benjamin Kormann</a:t>
            </a: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7130BBC-96B9-3145-BB80-890D4DC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2053B9AA-D005-0D45-AE49-9C06DEC95F67}"/>
              </a:ext>
            </a:extLst>
          </p:cNvPr>
          <p:cNvSpPr/>
          <p:nvPr/>
        </p:nvSpPr>
        <p:spPr>
          <a:xfrm>
            <a:off x="1651264" y="2863010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20654B-ABD2-3440-BD50-3B5ADA5B5BE6}"/>
              </a:ext>
            </a:extLst>
          </p:cNvPr>
          <p:cNvSpPr/>
          <p:nvPr/>
        </p:nvSpPr>
        <p:spPr>
          <a:xfrm>
            <a:off x="3597729" y="2046546"/>
            <a:ext cx="8148482" cy="3908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7000"/>
              </a:lnSpc>
            </a:pP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&gt;..."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committed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&gt;..."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sz="14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de-DE" sz="1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r>
              <a:rPr lang="de-DE" sz="14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7000"/>
              </a:lnSpc>
            </a:pPr>
            <a:endParaRPr lang="de-DE" sz="14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1F2FE2-D54D-3C49-BD2E-C76D6F5B8D1E}"/>
              </a:ext>
            </a:extLst>
          </p:cNvPr>
          <p:cNvGrpSpPr/>
          <p:nvPr/>
        </p:nvGrpSpPr>
        <p:grpSpPr>
          <a:xfrm>
            <a:off x="3870887" y="2604449"/>
            <a:ext cx="6288215" cy="343203"/>
            <a:chOff x="4306521" y="1953682"/>
            <a:chExt cx="6288215" cy="343203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271B1C5-E56C-AA4B-9C54-B4BFDB4EA878}"/>
                </a:ext>
              </a:extLst>
            </p:cNvPr>
            <p:cNvSpPr/>
            <p:nvPr/>
          </p:nvSpPr>
          <p:spPr>
            <a:xfrm>
              <a:off x="4306521" y="2089050"/>
              <a:ext cx="1548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9C99F0-3376-C249-9DD5-F00808FBAA8E}"/>
                </a:ext>
              </a:extLst>
            </p:cNvPr>
            <p:cNvSpPr txBox="1"/>
            <p:nvPr/>
          </p:nvSpPr>
          <p:spPr>
            <a:xfrm>
              <a:off x="6121074" y="1953682"/>
              <a:ext cx="4473662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Datei aus dem lokalen Verzeichnisbaum löschen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B5A20EC-6BEF-C94B-A3CE-68F6B1364DEE}"/>
                </a:ext>
              </a:extLst>
            </p:cNvPr>
            <p:cNvCxnSpPr>
              <a:cxnSpLocks/>
              <a:stCxn id="29" idx="1"/>
              <a:endCxn id="20" idx="3"/>
            </p:cNvCxnSpPr>
            <p:nvPr/>
          </p:nvCxnSpPr>
          <p:spPr>
            <a:xfrm flipH="1">
              <a:off x="5854521" y="2108083"/>
              <a:ext cx="266553" cy="848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304B7A8-2FF6-1540-B032-C84677FF995B}"/>
              </a:ext>
            </a:extLst>
          </p:cNvPr>
          <p:cNvGrpSpPr/>
          <p:nvPr/>
        </p:nvGrpSpPr>
        <p:grpSpPr>
          <a:xfrm>
            <a:off x="3870887" y="1749553"/>
            <a:ext cx="5036399" cy="552583"/>
            <a:chOff x="5015313" y="1744302"/>
            <a:chExt cx="5036399" cy="5525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AB85BA-8DEA-0C4B-9A6A-DEB1B6DD2B2A}"/>
                </a:ext>
              </a:extLst>
            </p:cNvPr>
            <p:cNvSpPr/>
            <p:nvPr/>
          </p:nvSpPr>
          <p:spPr>
            <a:xfrm>
              <a:off x="5015313" y="2089050"/>
              <a:ext cx="360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7F3B31-FD7C-0143-B7CB-A7C580816CA8}"/>
                </a:ext>
              </a:extLst>
            </p:cNvPr>
            <p:cNvSpPr txBox="1"/>
            <p:nvPr/>
          </p:nvSpPr>
          <p:spPr>
            <a:xfrm>
              <a:off x="5942894" y="1744302"/>
              <a:ext cx="4108818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Vorhandene Dateien/Verzeichnisse anzeigen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168A8FB-BD91-4341-B6C6-72D7D83DEDB2}"/>
                </a:ext>
              </a:extLst>
            </p:cNvPr>
            <p:cNvCxnSpPr>
              <a:cxnSpLocks/>
              <a:stCxn id="30" idx="1"/>
              <a:endCxn id="21" idx="3"/>
            </p:cNvCxnSpPr>
            <p:nvPr/>
          </p:nvCxnSpPr>
          <p:spPr>
            <a:xfrm flipH="1">
              <a:off x="5375313" y="1898703"/>
              <a:ext cx="567581" cy="29426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F313CDA3-1F20-0F46-A1B9-17A7A6AFF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241838" y="4972922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1617E65C-E75F-204A-811F-9B9B99F43DBF}"/>
              </a:ext>
            </a:extLst>
          </p:cNvPr>
          <p:cNvSpPr txBox="1"/>
          <p:nvPr/>
        </p:nvSpPr>
        <p:spPr>
          <a:xfrm>
            <a:off x="732531" y="2837156"/>
            <a:ext cx="1035861" cy="52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Datei </a:t>
            </a:r>
          </a:p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entfernen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2E4F5A0-C3AF-E44D-A9DD-EC36FB7465C6}"/>
              </a:ext>
            </a:extLst>
          </p:cNvPr>
          <p:cNvSpPr txBox="1"/>
          <p:nvPr/>
        </p:nvSpPr>
        <p:spPr>
          <a:xfrm>
            <a:off x="1749461" y="3894277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2438C48-D866-0945-9597-90C19B1A6498}"/>
              </a:ext>
            </a:extLst>
          </p:cNvPr>
          <p:cNvSpPr txBox="1"/>
          <p:nvPr/>
        </p:nvSpPr>
        <p:spPr>
          <a:xfrm>
            <a:off x="1722959" y="5524106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v3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B6820CC-C967-8843-BB7A-A3AA7B14157B}"/>
              </a:ext>
            </a:extLst>
          </p:cNvPr>
          <p:cNvSpPr/>
          <p:nvPr/>
        </p:nvSpPr>
        <p:spPr>
          <a:xfrm>
            <a:off x="3131644" y="1416474"/>
            <a:ext cx="9029874" cy="5421206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pic>
        <p:nvPicPr>
          <p:cNvPr id="83" name="Picture 4" descr="Repository Icon Images, Stock Photos &amp;amp; Vectors | Shutterstock">
            <a:extLst>
              <a:ext uri="{FF2B5EF4-FFF2-40B4-BE49-F238E27FC236}">
                <a16:creationId xmlns:a16="http://schemas.microsoft.com/office/drawing/2014/main" id="{85B792D6-5B36-F449-AAD1-90C6E0A54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9592" r="73931" b="15408"/>
          <a:stretch/>
        </p:blipFill>
        <p:spPr bwMode="auto">
          <a:xfrm>
            <a:off x="1281999" y="1733794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EC6B76B8-A490-D649-B095-7CEC41C0D3B0}"/>
              </a:ext>
            </a:extLst>
          </p:cNvPr>
          <p:cNvSpPr txBox="1"/>
          <p:nvPr/>
        </p:nvSpPr>
        <p:spPr>
          <a:xfrm>
            <a:off x="1753287" y="2307825"/>
            <a:ext cx="393056" cy="308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450" b="1" dirty="0">
                <a:solidFill>
                  <a:schemeClr val="accent3"/>
                </a:solidFill>
              </a:rPr>
              <a:t>v3</a:t>
            </a:r>
          </a:p>
        </p:txBody>
      </p:sp>
      <p:sp>
        <p:nvSpPr>
          <p:cNvPr id="32" name="Pfeil nach unten 31">
            <a:extLst>
              <a:ext uri="{FF2B5EF4-FFF2-40B4-BE49-F238E27FC236}">
                <a16:creationId xmlns:a16="http://schemas.microsoft.com/office/drawing/2014/main" id="{1E60EEF8-7C9B-724F-BFBA-8F0FAF8F920A}"/>
              </a:ext>
            </a:extLst>
          </p:cNvPr>
          <p:cNvSpPr/>
          <p:nvPr/>
        </p:nvSpPr>
        <p:spPr>
          <a:xfrm>
            <a:off x="1617394" y="4473504"/>
            <a:ext cx="359229" cy="43982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B96F6F-AA88-BB47-A6EE-3C1E2F3D7744}"/>
              </a:ext>
            </a:extLst>
          </p:cNvPr>
          <p:cNvSpPr txBox="1"/>
          <p:nvPr/>
        </p:nvSpPr>
        <p:spPr>
          <a:xfrm>
            <a:off x="96892" y="4473504"/>
            <a:ext cx="1656223" cy="52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Datei </a:t>
            </a:r>
          </a:p>
          <a:p>
            <a:pPr algn="r">
              <a:lnSpc>
                <a:spcPct val="97000"/>
              </a:lnSpc>
            </a:pPr>
            <a:r>
              <a:rPr lang="de-DE" sz="1450" b="1" dirty="0">
                <a:solidFill>
                  <a:schemeClr val="accent1"/>
                </a:solidFill>
              </a:rPr>
              <a:t>wiederherstellen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B3605A9-17FC-124A-9E98-8B4B9044AFCE}"/>
              </a:ext>
            </a:extLst>
          </p:cNvPr>
          <p:cNvGrpSpPr/>
          <p:nvPr/>
        </p:nvGrpSpPr>
        <p:grpSpPr>
          <a:xfrm>
            <a:off x="3870887" y="3013847"/>
            <a:ext cx="6676589" cy="362236"/>
            <a:chOff x="5015313" y="1934649"/>
            <a:chExt cx="6676589" cy="3622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0BC1C0-DD14-B14F-A17D-6620256C11CE}"/>
                </a:ext>
              </a:extLst>
            </p:cNvPr>
            <p:cNvSpPr/>
            <p:nvPr/>
          </p:nvSpPr>
          <p:spPr>
            <a:xfrm>
              <a:off x="5015313" y="2089050"/>
              <a:ext cx="1224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D56286E-72ED-2649-B78F-0AACED3D035C}"/>
                </a:ext>
              </a:extLst>
            </p:cNvPr>
            <p:cNvSpPr txBox="1"/>
            <p:nvPr/>
          </p:nvSpPr>
          <p:spPr>
            <a:xfrm>
              <a:off x="6614871" y="1934649"/>
              <a:ext cx="5077031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Änderungsstatus des lokalen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Git</a:t>
              </a:r>
              <a:r>
                <a:rPr lang="de-DE" sz="1450" b="1" dirty="0">
                  <a:solidFill>
                    <a:schemeClr val="accent2"/>
                  </a:solidFill>
                </a:rPr>
                <a:t> </a:t>
              </a:r>
              <a:r>
                <a:rPr lang="de-DE" sz="1450" b="1" dirty="0" err="1">
                  <a:solidFill>
                    <a:schemeClr val="accent2"/>
                  </a:solidFill>
                </a:rPr>
                <a:t>Repositorys</a:t>
              </a:r>
              <a:r>
                <a:rPr lang="de-DE" sz="1450" b="1" dirty="0">
                  <a:solidFill>
                    <a:schemeClr val="accent2"/>
                  </a:solidFill>
                </a:rPr>
                <a:t> anzeigen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90DCE82A-8EC1-9E4B-AA03-EE797B2723A6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6239313" y="2089050"/>
              <a:ext cx="375558" cy="103918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59F343-D3D6-0F4B-BC79-86EED50C343B}"/>
              </a:ext>
            </a:extLst>
          </p:cNvPr>
          <p:cNvGrpSpPr/>
          <p:nvPr/>
        </p:nvGrpSpPr>
        <p:grpSpPr>
          <a:xfrm>
            <a:off x="3870887" y="5187093"/>
            <a:ext cx="4844376" cy="337013"/>
            <a:chOff x="5015313" y="1959872"/>
            <a:chExt cx="4844376" cy="33701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BF46FEB-A391-4F48-88A7-4A7CD2CCAD53}"/>
                </a:ext>
              </a:extLst>
            </p:cNvPr>
            <p:cNvSpPr/>
            <p:nvPr/>
          </p:nvSpPr>
          <p:spPr>
            <a:xfrm>
              <a:off x="5015313" y="2089050"/>
              <a:ext cx="360000" cy="20783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FC05F94-4CB3-7046-A5A3-54D4F56674F0}"/>
                </a:ext>
              </a:extLst>
            </p:cNvPr>
            <p:cNvSpPr txBox="1"/>
            <p:nvPr/>
          </p:nvSpPr>
          <p:spPr>
            <a:xfrm>
              <a:off x="5750871" y="1959872"/>
              <a:ext cx="4108818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2"/>
                  </a:solidFill>
                </a:rPr>
                <a:t>Vorhandene Dateien/Verzeichnisse anzeigen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25E9463-FE10-224C-BD05-61FF12B1B868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>
              <a:off x="5375313" y="2114273"/>
              <a:ext cx="375558" cy="7869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73410B3-BA55-B445-9915-485BF8C2313E}"/>
              </a:ext>
            </a:extLst>
          </p:cNvPr>
          <p:cNvGrpSpPr/>
          <p:nvPr/>
        </p:nvGrpSpPr>
        <p:grpSpPr>
          <a:xfrm>
            <a:off x="3869021" y="4681220"/>
            <a:ext cx="7987150" cy="412719"/>
            <a:chOff x="4306521" y="1884166"/>
            <a:chExt cx="7987150" cy="41271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236E2A0-59C7-374C-B2E8-7188E2CE0CF5}"/>
                </a:ext>
              </a:extLst>
            </p:cNvPr>
            <p:cNvSpPr/>
            <p:nvPr/>
          </p:nvSpPr>
          <p:spPr>
            <a:xfrm>
              <a:off x="4306521" y="2089050"/>
              <a:ext cx="2592000" cy="2078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endParaRPr lang="de-DE" sz="145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2F93FAD6-0BEA-6244-B291-A8B369158C70}"/>
                </a:ext>
              </a:extLst>
            </p:cNvPr>
            <p:cNvSpPr txBox="1"/>
            <p:nvPr/>
          </p:nvSpPr>
          <p:spPr>
            <a:xfrm>
              <a:off x="7290377" y="1884166"/>
              <a:ext cx="5003294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de-DE" sz="1450" b="1" dirty="0">
                  <a:solidFill>
                    <a:schemeClr val="accent4"/>
                  </a:solidFill>
                </a:rPr>
                <a:t>Letzten </a:t>
              </a:r>
              <a:r>
                <a:rPr lang="de-DE" sz="1450" b="1" dirty="0" err="1">
                  <a:solidFill>
                    <a:schemeClr val="accent4"/>
                  </a:solidFill>
                </a:rPr>
                <a:t>versionierten</a:t>
              </a:r>
              <a:r>
                <a:rPr lang="de-DE" sz="1450" b="1" dirty="0">
                  <a:solidFill>
                    <a:schemeClr val="accent4"/>
                  </a:solidFill>
                </a:rPr>
                <a:t> Stand der Datei wiederherstellen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41DDCF46-3CAD-0643-A601-40BDBC4938E4}"/>
                </a:ext>
              </a:extLst>
            </p:cNvPr>
            <p:cNvCxnSpPr>
              <a:cxnSpLocks/>
              <a:stCxn id="44" idx="1"/>
              <a:endCxn id="43" idx="3"/>
            </p:cNvCxnSpPr>
            <p:nvPr/>
          </p:nvCxnSpPr>
          <p:spPr>
            <a:xfrm flipH="1">
              <a:off x="6898521" y="2038567"/>
              <a:ext cx="391856" cy="15440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6F968B0C-BAD7-7E4C-8CC1-A2B7BB46C6FA}"/>
              </a:ext>
            </a:extLst>
          </p:cNvPr>
          <p:cNvSpPr/>
          <p:nvPr/>
        </p:nvSpPr>
        <p:spPr>
          <a:xfrm>
            <a:off x="4590886" y="4246115"/>
            <a:ext cx="2467939" cy="20783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endParaRPr lang="de-DE" sz="145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0-08-19.potx" id="{36F11FC6-5466-4E0A-89FF-E0E4304DFD44}" vid="{AA4DF9E3-E2DC-4B92-BD3B-8EF202BE8C56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Hochschule München</Template>
  <TotalTime>0</TotalTime>
  <Words>1489</Words>
  <Application>Microsoft Macintosh PowerPoint</Application>
  <PresentationFormat>Breitbild</PresentationFormat>
  <Paragraphs>360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Hochschule München</vt:lpstr>
      <vt:lpstr>Git Use Cases Grundlegende Abläufe bei Git</vt:lpstr>
      <vt:lpstr>Übersicht gängiger Git Use Cases </vt:lpstr>
      <vt:lpstr>Git Use Cases - Grundlagen 1) Existierendes Repository klonen</vt:lpstr>
      <vt:lpstr>Git Use Cases - Grundlagen 2) Dateien verändern, hinzufügen, entfernen, versionieren </vt:lpstr>
      <vt:lpstr>Git Use Cases - Grundlagen 3) Dateien ignorieren</vt:lpstr>
      <vt:lpstr>Git Use Cases – Zentrales Repository 4) Ablauf bei der Arbeit mit zentralem Repository</vt:lpstr>
      <vt:lpstr>Git Use Cases – Zentrales Repository 5) Nebenläufiges Arbeiten, Konflikte vermeiden</vt:lpstr>
      <vt:lpstr>Git Use Cases – Zentrales Repository 6) Nebenläufiges Arbeiten, Konflikte auflösen</vt:lpstr>
      <vt:lpstr>Git Use Cases – Zugriff auf frühere Versionen 7) Gelöschte Datei wiederherstellen</vt:lpstr>
      <vt:lpstr>Git Use Cases – Zugriff auf frühere Versionen 8) Früheren Stand einer Datei wiederherstellen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Unterüberschrift  Datum/Autor</dc:title>
  <dc:creator>Prof. Dr. Benjamin Kormann</dc:creator>
  <cp:lastModifiedBy> </cp:lastModifiedBy>
  <cp:revision>501</cp:revision>
  <dcterms:created xsi:type="dcterms:W3CDTF">2021-02-18T14:04:18Z</dcterms:created>
  <dcterms:modified xsi:type="dcterms:W3CDTF">2022-11-07T11:28:28Z</dcterms:modified>
</cp:coreProperties>
</file>