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Gill Sans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456ADD7-1D1D-4F79-8CA5-3D88A85F85A2}">
  <a:tblStyle styleId="{B456ADD7-1D1D-4F79-8CA5-3D88A85F85A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illSans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1</a:t>
            </a:r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2</a:t>
            </a:r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2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1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1</a:t>
            </a:r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1</a:t>
            </a:r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1</a:t>
            </a:r>
          </a:p>
          <a:p>
            <a:pPr indent="-88900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Nessecary for efficient work</a:t>
            </a:r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2</a:t>
            </a:r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1</a:t>
            </a:r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2</a:t>
            </a:r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1</a:t>
            </a:r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2</a:t>
            </a:r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1</a:t>
            </a:r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vå innehållsdela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pe.png" id="16" name="Shape 16"/>
          <p:cNvPicPr preferRelativeResize="0"/>
          <p:nvPr/>
        </p:nvPicPr>
        <p:blipFill rotWithShape="1">
          <a:blip r:embed="rId2">
            <a:alphaModFix/>
          </a:blip>
          <a:srcRect b="0" l="88652" r="0" t="0"/>
          <a:stretch/>
        </p:blipFill>
        <p:spPr>
          <a:xfrm>
            <a:off x="0" y="2339578"/>
            <a:ext cx="381000" cy="21074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roppe.png"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96375" y="2357438"/>
            <a:ext cx="3357563" cy="210740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/>
          <p:nvPr>
            <p:ph type="title"/>
          </p:nvPr>
        </p:nvSpPr>
        <p:spPr>
          <a:xfrm>
            <a:off x="675681" y="1151930"/>
            <a:ext cx="7858125" cy="23217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75681" y="3536156"/>
            <a:ext cx="7858125" cy="794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43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87"/>
              <a:buFont typeface="Arial"/>
              <a:buChar char="•"/>
              <a:defRPr b="0" i="0" sz="168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77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270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Rubrik och innehåll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pe.png" id="21" name="Shape 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9562" y="549176"/>
            <a:ext cx="1430239" cy="89743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/>
          <p:nvPr>
            <p:ph type="title"/>
          </p:nvPr>
        </p:nvSpPr>
        <p:spPr>
          <a:xfrm>
            <a:off x="1791712" y="656196"/>
            <a:ext cx="7858125" cy="669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75"/>
              <a:buFont typeface="Calibri"/>
              <a:buNone/>
              <a:defRPr b="0" i="0" sz="33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791712" y="1821656"/>
            <a:ext cx="7858125" cy="36433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7" lvl="0" marL="228600" marR="0" rtl="0" algn="l">
              <a:lnSpc>
                <a:spcPct val="9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1828"/>
              <a:buFont typeface="Merriweather Sans"/>
              <a:buChar char="●"/>
              <a:defRPr b="0" i="1" sz="1828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4350" lvl="1" marL="685800" marR="0" rtl="0" algn="l">
              <a:lnSpc>
                <a:spcPct val="90000"/>
              </a:lnSpc>
              <a:spcBef>
                <a:spcPts val="562"/>
              </a:spcBef>
              <a:spcAft>
                <a:spcPts val="0"/>
              </a:spcAft>
              <a:buClr>
                <a:schemeClr val="accent2"/>
              </a:buClr>
              <a:buSzPts val="1687"/>
              <a:buFont typeface="Merriweather Sans"/>
              <a:buChar char="●"/>
              <a:defRPr b="0" i="1" sz="1687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130" lvl="2" marL="1143000" marR="0" rtl="0" algn="l">
              <a:lnSpc>
                <a:spcPct val="90000"/>
              </a:lnSpc>
              <a:spcBef>
                <a:spcPts val="562"/>
              </a:spcBef>
              <a:spcAft>
                <a:spcPts val="0"/>
              </a:spcAft>
              <a:buClr>
                <a:schemeClr val="accent3"/>
              </a:buClr>
              <a:buSzPts val="1547"/>
              <a:buFont typeface="Merriweather Sans"/>
              <a:buChar char="●"/>
              <a:defRPr b="0" i="1" sz="1547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435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87"/>
              <a:buFont typeface="Arial"/>
              <a:buChar char="•"/>
              <a:defRPr b="0" i="0" sz="1687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435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87"/>
              <a:buFont typeface="Arial"/>
              <a:buChar char="•"/>
              <a:defRPr b="0" i="0" sz="1687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2146811" y="3706583"/>
            <a:ext cx="4202342" cy="67812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81"/>
              <a:buFont typeface="Arial"/>
              <a:buChar char="•"/>
            </a:pPr>
            <a:r>
              <a:rPr b="1" i="1" lang="en-US" sz="208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Optimus Octavian</a:t>
            </a: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81"/>
              <a:buFont typeface="Arial"/>
              <a:buChar char="•"/>
            </a:pPr>
            <a:r>
              <a:rPr b="1" i="1" lang="en-US" sz="208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Steering Group Meeting Nr.7</a:t>
            </a:r>
          </a:p>
          <a:p>
            <a:pPr indent="-31115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2040230" y="2846495"/>
            <a:ext cx="5893594" cy="116501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wrap="square" tIns="50800">
            <a:noAutofit/>
          </a:bodyPr>
          <a:lstStyle/>
          <a:p>
            <a:pPr indent="-29464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40"/>
              <a:buFont typeface="Calibri"/>
              <a:buNone/>
            </a:pPr>
            <a:r>
              <a:rPr b="0" i="0" lang="en-US" sz="4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CoPilot Safe Assist</a:t>
            </a:r>
            <a:br>
              <a:rPr b="0" i="0" lang="en-US" sz="46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100" name="Shape 100"/>
          <p:cNvSpPr txBox="1"/>
          <p:nvPr/>
        </p:nvSpPr>
        <p:spPr>
          <a:xfrm>
            <a:off x="2030759" y="796207"/>
            <a:ext cx="7204339" cy="708829"/>
          </a:xfrm>
          <a:prstGeom prst="rect">
            <a:avLst/>
          </a:prstGeom>
          <a:noFill/>
          <a:ln>
            <a:noFill/>
          </a:ln>
        </p:spPr>
        <p:txBody>
          <a:bodyPr anchorCtr="0" anchor="b" bIns="35700" lIns="35700" rIns="35700" wrap="square" tIns="35700">
            <a:noAutofit/>
          </a:bodyPr>
          <a:lstStyle/>
          <a:p>
            <a:pPr indent="-160718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31"/>
              <a:buFont typeface="Arial"/>
              <a:buNone/>
            </a:pPr>
            <a:r>
              <a:rPr b="1" i="0" lang="en-US" sz="253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 2: Project Teamwork</a:t>
            </a:r>
            <a:br>
              <a:rPr b="1" i="0" lang="en-US" sz="309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Mälardalens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2030760" y="1151930"/>
            <a:ext cx="5893594" cy="2631485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wrap="square" tIns="508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week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791712" y="656196"/>
            <a:ext cx="7858125" cy="669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14312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75"/>
              <a:buFont typeface="Calibri"/>
              <a:buNone/>
            </a:pPr>
            <a:r>
              <a:rPr b="0" i="0" lang="en-US" sz="33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week’s plan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791712" y="1821656"/>
            <a:ext cx="8434113" cy="3643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 Sans"/>
              <a:buChar char="●"/>
            </a:pPr>
            <a:r>
              <a:rPr b="0" i="1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Test CoPilot test</a:t>
            </a:r>
            <a:r>
              <a:rPr lang="en-US" sz="2400"/>
              <a:t>-</a:t>
            </a:r>
            <a:r>
              <a:rPr b="0" i="1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app in simulator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 Sans"/>
              <a:buChar char="●"/>
            </a:pPr>
            <a:r>
              <a:rPr b="0" i="1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Testing of the SafeAssist app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 Sans"/>
              <a:buChar char="●"/>
            </a:pPr>
            <a:r>
              <a:rPr b="0" i="1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Fine tune parameters in the SafeAssist app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 Sans"/>
              <a:buChar char="●"/>
            </a:pPr>
            <a:r>
              <a:rPr b="0" i="1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Wednesday Presentation with Client!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 Sans"/>
              <a:buChar char="●"/>
            </a:pPr>
            <a:r>
              <a:rPr b="0" i="1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Final meeting and Christmas break work plan</a:t>
            </a:r>
          </a:p>
          <a:p>
            <a:pPr indent="-381000" lvl="0" marL="228600" marR="0" rtl="0" algn="l">
              <a:lnSpc>
                <a:spcPct val="15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 Sans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228600" marR="0" rtl="0" algn="l">
              <a:lnSpc>
                <a:spcPct val="15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 Sans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685800" marR="0" rtl="0" algn="l">
              <a:lnSpc>
                <a:spcPct val="150000"/>
              </a:lnSpc>
              <a:spcBef>
                <a:spcPts val="562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erriweather Sans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791712" y="656196"/>
            <a:ext cx="7858125" cy="669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14312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75"/>
              <a:buFont typeface="Calibri"/>
              <a:buNone/>
            </a:pPr>
            <a:r>
              <a:rPr b="0" i="0" lang="en-US" sz="33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app interface</a:t>
            </a: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0877" y="1749287"/>
            <a:ext cx="2504541" cy="4452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8502" y="1749287"/>
            <a:ext cx="2504541" cy="4452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46127" y="1749287"/>
            <a:ext cx="2504541" cy="4452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675681" y="2159096"/>
            <a:ext cx="7858125" cy="2321719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wrap="square" tIns="508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2030760" y="1151930"/>
            <a:ext cx="5893594" cy="2631485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wrap="square" tIns="508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week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791712" y="656196"/>
            <a:ext cx="7858125" cy="669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14312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75"/>
              <a:buFont typeface="Calibri"/>
              <a:buNone/>
            </a:pPr>
            <a:r>
              <a:rPr b="0" i="0" lang="en-US" sz="33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week’s plan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1791712" y="1828801"/>
            <a:ext cx="8297555" cy="30770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Sans"/>
              <a:buChar char="●"/>
            </a:pPr>
            <a:r>
              <a:rPr b="0" i="1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Form focus groups			</a:t>
            </a:r>
            <a:r>
              <a:rPr b="1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√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Sans"/>
              <a:buChar char="●"/>
            </a:pPr>
            <a:r>
              <a:rPr b="0" i="1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App refactoring/redesign		</a:t>
            </a:r>
            <a:r>
              <a:rPr b="1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√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Sans"/>
              <a:buChar char="●"/>
            </a:pPr>
            <a:r>
              <a:rPr b="0" i="1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Web interface				</a:t>
            </a:r>
            <a:r>
              <a:rPr b="1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≈√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Sans"/>
              <a:buChar char="●"/>
            </a:pPr>
            <a:r>
              <a:rPr b="1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Deploy to CoPilot			</a:t>
            </a:r>
            <a:r>
              <a:rPr b="1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√</a:t>
            </a:r>
          </a:p>
          <a:p>
            <a:pPr indent="-406400" lvl="0" marL="228600" marR="0" rtl="0" algn="l">
              <a:lnSpc>
                <a:spcPct val="15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Sans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228600" marR="0" rtl="0" algn="l">
              <a:lnSpc>
                <a:spcPct val="15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Sans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228600" marR="0" rtl="0" algn="l">
              <a:lnSpc>
                <a:spcPct val="9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Sans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791712" y="656196"/>
            <a:ext cx="7858125" cy="669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14312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75"/>
              <a:buFont typeface="Calibri"/>
              <a:buNone/>
            </a:pPr>
            <a:r>
              <a:rPr b="0" i="0" lang="en-US" sz="33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Monday Meeting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791712" y="2134429"/>
            <a:ext cx="6463647" cy="3020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8"/>
              <a:buFont typeface="Merriweather Sans"/>
              <a:buChar char="●"/>
            </a:pPr>
            <a:r>
              <a:rPr b="0" i="1" lang="en-US" sz="1828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Forming focus groups: Handheld, CoPilot and Web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1828"/>
              <a:buFont typeface="Merriweather Sans"/>
              <a:buChar char="●"/>
            </a:pPr>
            <a:r>
              <a:rPr b="0" i="1" lang="en-US" sz="1828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Conducted app functionality test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791712" y="656196"/>
            <a:ext cx="7858125" cy="669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14312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75"/>
              <a:buFont typeface="Calibri"/>
              <a:buNone/>
            </a:pPr>
            <a:r>
              <a:rPr b="0" i="0" lang="en-US" sz="33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skype meeting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791712" y="2066150"/>
            <a:ext cx="7120059" cy="3643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8"/>
              <a:buFont typeface="Merriweather Sans"/>
              <a:buChar char="●"/>
            </a:pPr>
            <a:r>
              <a:rPr b="0" i="1" lang="en-US" sz="1828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Decided on members presenting on steering meeting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1828"/>
              <a:buFont typeface="Merriweather Sans"/>
              <a:buChar char="●"/>
            </a:pPr>
            <a:r>
              <a:rPr b="0" i="1" lang="en-US" sz="1828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Discussed on the focus groups work progress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1828"/>
              <a:buFont typeface="Merriweather Sans"/>
              <a:buChar char="●"/>
            </a:pPr>
            <a:r>
              <a:rPr b="0" i="1" lang="en-US" sz="1828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Decided on members presenting on the Client Presentation (wednesday)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1828"/>
              <a:buFont typeface="Merriweather Sans"/>
              <a:buChar char="●"/>
            </a:pPr>
            <a:r>
              <a:rPr b="0" i="1" lang="en-US" sz="1828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Planned final meeting for 2017 </a:t>
            </a:r>
          </a:p>
          <a:p>
            <a:pPr indent="-344678" lvl="0" marL="228600" marR="0" rtl="0" algn="l">
              <a:lnSpc>
                <a:spcPct val="9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1828"/>
              <a:buFont typeface="Merriweather Sans"/>
              <a:buNone/>
            </a:pPr>
            <a:r>
              <a:t/>
            </a:r>
            <a:endParaRPr b="0" i="1" sz="1828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791712" y="656196"/>
            <a:ext cx="7858125" cy="669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14312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75"/>
              <a:buFont typeface="Calibri"/>
              <a:buNone/>
            </a:pPr>
            <a:r>
              <a:rPr b="0" i="0" lang="en-US" sz="33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CoPilot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1791712" y="1908741"/>
            <a:ext cx="8873544" cy="3643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8"/>
              <a:buFont typeface="Merriweather Sans"/>
              <a:buChar char="●"/>
            </a:pPr>
            <a:r>
              <a:rPr b="0" i="1" lang="en-US" sz="1828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Compile and communicate with CoPilot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1828"/>
              <a:buFont typeface="Merriweather Sans"/>
              <a:buChar char="●"/>
            </a:pPr>
            <a:r>
              <a:rPr b="0" i="1" lang="en-US" sz="1828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Deploy and sign apps to work in simulator (and other CoPilots)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1828"/>
              <a:buFont typeface="Merriweather Sans"/>
              <a:buChar char="●"/>
            </a:pPr>
            <a:r>
              <a:rPr b="0" i="1" lang="en-US" sz="1828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Created app that automatically identifies the device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1828"/>
              <a:buFont typeface="Merriweather Sans"/>
              <a:buChar char="●"/>
            </a:pPr>
            <a:r>
              <a:rPr b="0" i="1" lang="en-US" sz="1828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Meeting with MDH contact, Adnan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62"/>
              </a:spcBef>
              <a:spcAft>
                <a:spcPts val="0"/>
              </a:spcAft>
              <a:buClr>
                <a:schemeClr val="accent2"/>
              </a:buClr>
              <a:buSzPts val="1687"/>
              <a:buFont typeface="Merriweather Sans"/>
              <a:buChar char="●"/>
            </a:pPr>
            <a:r>
              <a:rPr b="0" i="1" lang="en-US" sz="1687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More insight in how to use and run the simulator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1791712" y="656196"/>
            <a:ext cx="7858125" cy="669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14312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75"/>
              <a:buFont typeface="Calibri"/>
              <a:buNone/>
            </a:pPr>
            <a:r>
              <a:rPr b="0" i="0" lang="en-US" sz="33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SafeAssist App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1791712" y="1908742"/>
            <a:ext cx="8873544" cy="429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8"/>
              <a:buFont typeface="Merriweather Sans"/>
              <a:buChar char="●"/>
            </a:pPr>
            <a:r>
              <a:rPr b="0" i="1" lang="en-US" sz="1828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Implemented ”foreground service”</a:t>
            </a:r>
          </a:p>
          <a:p>
            <a:pPr indent="-228600" lvl="0" marL="228600" marR="0" rtl="0" algn="l">
              <a:lnSpc>
                <a:spcPct val="17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1828"/>
              <a:buFont typeface="Merriweather Sans"/>
              <a:buChar char="●"/>
            </a:pPr>
            <a:r>
              <a:rPr b="0" i="1" lang="en-US" sz="1828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Refactoring</a:t>
            </a:r>
          </a:p>
          <a:p>
            <a:pPr indent="-228600" lvl="0" marL="228600" marR="0" rtl="0" algn="l">
              <a:lnSpc>
                <a:spcPct val="17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1828"/>
              <a:buFont typeface="Merriweather Sans"/>
              <a:buChar char="●"/>
            </a:pPr>
            <a:r>
              <a:rPr b="0" i="1" lang="en-US" sz="1828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Revised the design and the class diagram</a:t>
            </a:r>
          </a:p>
          <a:p>
            <a:pPr indent="-228600" lvl="0" marL="228600" marR="0" rtl="0" algn="l">
              <a:lnSpc>
                <a:spcPct val="17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1828"/>
              <a:buFont typeface="Merriweather Sans"/>
              <a:buChar char="●"/>
            </a:pPr>
            <a:r>
              <a:rPr b="0" i="1" lang="en-US" sz="1828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Revised the user interface</a:t>
            </a:r>
          </a:p>
          <a:p>
            <a:pPr indent="-228600" lvl="0" marL="228600" marR="0" rtl="0" algn="l">
              <a:lnSpc>
                <a:spcPct val="170000"/>
              </a:lnSpc>
              <a:spcBef>
                <a:spcPts val="562"/>
              </a:spcBef>
              <a:spcAft>
                <a:spcPts val="0"/>
              </a:spcAft>
              <a:buClr>
                <a:schemeClr val="accent1"/>
              </a:buClr>
              <a:buSzPts val="1828"/>
              <a:buFont typeface="Merriweather Sans"/>
              <a:buChar char="●"/>
            </a:pPr>
            <a:r>
              <a:rPr b="0" i="1" lang="en-US" sz="1828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Added new features</a:t>
            </a:r>
          </a:p>
          <a:p>
            <a:pPr indent="-228600" lvl="1" marL="685800" marR="0" rtl="0" algn="l">
              <a:lnSpc>
                <a:spcPct val="170000"/>
              </a:lnSpc>
              <a:spcBef>
                <a:spcPts val="562"/>
              </a:spcBef>
              <a:spcAft>
                <a:spcPts val="0"/>
              </a:spcAft>
              <a:buClr>
                <a:schemeClr val="accent2"/>
              </a:buClr>
              <a:buSzPts val="1687"/>
              <a:buFont typeface="Merriweather Sans"/>
              <a:buChar char="●"/>
            </a:pPr>
            <a:r>
              <a:rPr b="0" i="1" lang="en-US" sz="1687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Dynamic update interval</a:t>
            </a:r>
          </a:p>
          <a:p>
            <a:pPr indent="-228600" lvl="1" marL="685800" marR="0" rtl="0" algn="l">
              <a:lnSpc>
                <a:spcPct val="170000"/>
              </a:lnSpc>
              <a:spcBef>
                <a:spcPts val="562"/>
              </a:spcBef>
              <a:spcAft>
                <a:spcPts val="0"/>
              </a:spcAft>
              <a:buClr>
                <a:schemeClr val="accent2"/>
              </a:buClr>
              <a:buSzPts val="1687"/>
              <a:buFont typeface="Merriweather Sans"/>
              <a:buChar char="●"/>
            </a:pPr>
            <a:r>
              <a:rPr b="0" i="1" lang="en-US" sz="1687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Home button (needed in CoPilot)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791712" y="656196"/>
            <a:ext cx="7858125" cy="669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14312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75"/>
              <a:buFont typeface="Calibri"/>
              <a:buNone/>
            </a:pPr>
            <a:r>
              <a:rPr b="0" i="0" lang="en-US" sz="33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791712" y="1937770"/>
            <a:ext cx="8873544" cy="3643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8"/>
              <a:buFont typeface="Merriweather Sans"/>
              <a:buChar char="●"/>
            </a:pPr>
            <a:r>
              <a:rPr lang="en-US"/>
              <a:t>Minor GUI changes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8"/>
              <a:buFont typeface="Merriweather Sans"/>
              <a:buChar char="●"/>
            </a:pPr>
            <a:r>
              <a:rPr b="0" i="1" lang="en-US" sz="1828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Finished the main features for both administrator and manager</a:t>
            </a:r>
          </a:p>
          <a:p>
            <a:pPr indent="-228600" lvl="0" marL="2286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28"/>
              <a:buFont typeface="Merriweather Sans"/>
              <a:buChar char="●"/>
            </a:pPr>
            <a:r>
              <a:rPr lang="en-US"/>
              <a:t>Problems with connection to the database (solved this morning!)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791712" y="656196"/>
            <a:ext cx="7858125" cy="669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14312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75"/>
              <a:buFont typeface="Calibri"/>
              <a:buNone/>
            </a:pPr>
            <a:r>
              <a:rPr b="0" i="0" lang="en-US" sz="33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Worked hours</a:t>
            </a:r>
          </a:p>
        </p:txBody>
      </p:sp>
      <p:graphicFrame>
        <p:nvGraphicFramePr>
          <p:cNvPr id="148" name="Shape 148"/>
          <p:cNvGraphicFramePr/>
          <p:nvPr/>
        </p:nvGraphicFramePr>
        <p:xfrm>
          <a:off x="2867918" y="18216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{B456ADD7-1D1D-4F79-8CA5-3D88A85F85A2}</a:tableStyleId>
              </a:tblPr>
              <a:tblGrid>
                <a:gridCol w="2291150"/>
                <a:gridCol w="2291150"/>
                <a:gridCol w="2291150"/>
              </a:tblGrid>
              <a:tr h="664375">
                <a:tc>
                  <a:txBody>
                    <a:bodyPr>
                      <a:noAutofit/>
                    </a:bodyPr>
                    <a:lstStyle/>
                    <a:p>
                      <a:pPr indent="-1270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Members</a:t>
                      </a:r>
                    </a:p>
                  </a:txBody>
                  <a:tcPr marT="32150" marB="32150" marR="64300" marL="643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Worked Hours this week</a:t>
                      </a:r>
                    </a:p>
                  </a:txBody>
                  <a:tcPr marT="32150" marB="32150" marR="64300" marL="643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Total of Worked Hours</a:t>
                      </a:r>
                    </a:p>
                  </a:txBody>
                  <a:tcPr marT="32150" marB="32150" marR="64300" marL="64300"/>
                </a:tc>
              </a:tr>
              <a:tr h="435075">
                <a:tc>
                  <a:txBody>
                    <a:bodyPr>
                      <a:noAutofit/>
                    </a:bodyPr>
                    <a:lstStyle/>
                    <a:p>
                      <a:pPr indent="-1270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Alvaro</a:t>
                      </a:r>
                    </a:p>
                  </a:txBody>
                  <a:tcPr marT="32150" marB="32150" marR="64300" marL="643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19</a:t>
                      </a:r>
                    </a:p>
                  </a:txBody>
                  <a:tcPr marT="32150" marB="32150" marR="64300" marL="643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68</a:t>
                      </a:r>
                    </a:p>
                  </a:txBody>
                  <a:tcPr marT="32150" marB="32150" marR="64300" marL="64300"/>
                </a:tc>
              </a:tr>
              <a:tr h="435075">
                <a:tc>
                  <a:txBody>
                    <a:bodyPr>
                      <a:noAutofit/>
                    </a:bodyPr>
                    <a:lstStyle/>
                    <a:p>
                      <a:pPr indent="-1270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Dara</a:t>
                      </a:r>
                    </a:p>
                  </a:txBody>
                  <a:tcPr marT="32150" marB="32150" marR="64300" marL="643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23</a:t>
                      </a:r>
                    </a:p>
                  </a:txBody>
                  <a:tcPr marT="32150" marB="32150" marR="64300" marL="643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96</a:t>
                      </a:r>
                    </a:p>
                  </a:txBody>
                  <a:tcPr marT="32150" marB="32150" marR="64300" marL="64300"/>
                </a:tc>
              </a:tr>
              <a:tr h="435075">
                <a:tc>
                  <a:txBody>
                    <a:bodyPr>
                      <a:noAutofit/>
                    </a:bodyPr>
                    <a:lstStyle/>
                    <a:p>
                      <a:pPr indent="-1270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Fernando</a:t>
                      </a:r>
                    </a:p>
                  </a:txBody>
                  <a:tcPr marT="32150" marB="32150" marR="64300" marL="643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17.5</a:t>
                      </a:r>
                    </a:p>
                  </a:txBody>
                  <a:tcPr marT="32150" marB="32150" marR="64300" marL="643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100</a:t>
                      </a:r>
                    </a:p>
                  </a:txBody>
                  <a:tcPr marT="32150" marB="32150" marR="64300" marL="64300"/>
                </a:tc>
              </a:tr>
              <a:tr h="435075">
                <a:tc>
                  <a:txBody>
                    <a:bodyPr>
                      <a:noAutofit/>
                    </a:bodyPr>
                    <a:lstStyle/>
                    <a:p>
                      <a:pPr indent="-1270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Jonas</a:t>
                      </a:r>
                    </a:p>
                  </a:txBody>
                  <a:tcPr marT="32150" marB="32150" marR="64300" marL="643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12</a:t>
                      </a:r>
                    </a:p>
                  </a:txBody>
                  <a:tcPr marT="32150" marB="32150" marR="64300" marL="643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92</a:t>
                      </a:r>
                    </a:p>
                  </a:txBody>
                  <a:tcPr marT="32150" marB="32150" marR="64300" marL="64300"/>
                </a:tc>
              </a:tr>
              <a:tr h="435075">
                <a:tc>
                  <a:txBody>
                    <a:bodyPr>
                      <a:noAutofit/>
                    </a:bodyPr>
                    <a:lstStyle/>
                    <a:p>
                      <a:pPr indent="-1270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Pablo</a:t>
                      </a:r>
                    </a:p>
                  </a:txBody>
                  <a:tcPr marT="32150" marB="32150" marR="64300" marL="643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24</a:t>
                      </a:r>
                    </a:p>
                  </a:txBody>
                  <a:tcPr marT="32150" marB="32150" marR="64300" marL="643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94</a:t>
                      </a:r>
                    </a:p>
                  </a:txBody>
                  <a:tcPr marT="32150" marB="32150" marR="64300" marL="64300"/>
                </a:tc>
              </a:tr>
              <a:tr h="435075">
                <a:tc>
                  <a:txBody>
                    <a:bodyPr>
                      <a:noAutofit/>
                    </a:bodyPr>
                    <a:lstStyle/>
                    <a:p>
                      <a:pPr indent="-1270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Rickard</a:t>
                      </a:r>
                    </a:p>
                  </a:txBody>
                  <a:tcPr marT="32150" marB="32150" marR="64300" marL="643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22</a:t>
                      </a:r>
                    </a:p>
                  </a:txBody>
                  <a:tcPr marT="32150" marB="32150" marR="64300" marL="643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136</a:t>
                      </a:r>
                    </a:p>
                  </a:txBody>
                  <a:tcPr marT="32150" marB="32150" marR="64300" marL="64300"/>
                </a:tc>
              </a:tr>
              <a:tr h="435075">
                <a:tc>
                  <a:txBody>
                    <a:bodyPr>
                      <a:noAutofit/>
                    </a:bodyPr>
                    <a:lstStyle/>
                    <a:p>
                      <a:pPr indent="-1270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Sidorela</a:t>
                      </a:r>
                    </a:p>
                  </a:txBody>
                  <a:tcPr marT="32150" marB="32150" marR="64300" marL="643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26</a:t>
                      </a:r>
                    </a:p>
                  </a:txBody>
                  <a:tcPr marT="32150" marB="32150" marR="64300" marL="643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124</a:t>
                      </a:r>
                    </a:p>
                  </a:txBody>
                  <a:tcPr marT="32150" marB="32150" marR="64300" marL="64300"/>
                </a:tc>
              </a:tr>
              <a:tr h="435075">
                <a:tc>
                  <a:txBody>
                    <a:bodyPr>
                      <a:noAutofit/>
                    </a:bodyPr>
                    <a:lstStyle/>
                    <a:p>
                      <a:pPr indent="-1270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Vasja</a:t>
                      </a:r>
                    </a:p>
                  </a:txBody>
                  <a:tcPr marT="32150" marB="32150" marR="64300" marL="643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15.5 (absence)</a:t>
                      </a:r>
                    </a:p>
                  </a:txBody>
                  <a:tcPr marT="32150" marB="32150" marR="64300" marL="643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86</a:t>
                      </a:r>
                    </a:p>
                  </a:txBody>
                  <a:tcPr marT="32150" marB="32150" marR="64300" marL="643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