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332" r:id="rId2"/>
    <p:sldId id="557" r:id="rId3"/>
    <p:sldId id="564" r:id="rId4"/>
    <p:sldId id="558" r:id="rId5"/>
    <p:sldId id="559" r:id="rId6"/>
    <p:sldId id="560" r:id="rId7"/>
    <p:sldId id="562" r:id="rId8"/>
    <p:sldId id="561" r:id="rId9"/>
    <p:sldId id="563" r:id="rId10"/>
    <p:sldId id="565" r:id="rId11"/>
    <p:sldId id="566" r:id="rId12"/>
    <p:sldId id="567" r:id="rId13"/>
  </p:sldIdLst>
  <p:sldSz cx="13004800" cy="97536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4200" kern="1200">
        <a:solidFill>
          <a:srgbClr val="FFFFFF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1pPr>
    <a:lvl2pPr marL="457200" algn="l" rtl="0" fontAlgn="base">
      <a:spcBef>
        <a:spcPct val="0"/>
      </a:spcBef>
      <a:spcAft>
        <a:spcPct val="0"/>
      </a:spcAft>
      <a:defRPr sz="4200" kern="1200">
        <a:solidFill>
          <a:srgbClr val="FFFFFF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2pPr>
    <a:lvl3pPr marL="914400" algn="l" rtl="0" fontAlgn="base">
      <a:spcBef>
        <a:spcPct val="0"/>
      </a:spcBef>
      <a:spcAft>
        <a:spcPct val="0"/>
      </a:spcAft>
      <a:defRPr sz="4200" kern="1200">
        <a:solidFill>
          <a:srgbClr val="FFFFFF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3pPr>
    <a:lvl4pPr marL="1371600" algn="l" rtl="0" fontAlgn="base">
      <a:spcBef>
        <a:spcPct val="0"/>
      </a:spcBef>
      <a:spcAft>
        <a:spcPct val="0"/>
      </a:spcAft>
      <a:defRPr sz="4200" kern="1200">
        <a:solidFill>
          <a:srgbClr val="FFFFFF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4pPr>
    <a:lvl5pPr marL="1828800" algn="l" rtl="0" fontAlgn="base">
      <a:spcBef>
        <a:spcPct val="0"/>
      </a:spcBef>
      <a:spcAft>
        <a:spcPct val="0"/>
      </a:spcAft>
      <a:defRPr sz="4200" kern="1200">
        <a:solidFill>
          <a:srgbClr val="FFFFFF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5pPr>
    <a:lvl6pPr marL="2286000" algn="l" defTabSz="457200" rtl="0" eaLnBrk="1" latinLnBrk="0" hangingPunct="1">
      <a:defRPr sz="4200" kern="1200">
        <a:solidFill>
          <a:srgbClr val="FFFFFF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6pPr>
    <a:lvl7pPr marL="2743200" algn="l" defTabSz="457200" rtl="0" eaLnBrk="1" latinLnBrk="0" hangingPunct="1">
      <a:defRPr sz="4200" kern="1200">
        <a:solidFill>
          <a:srgbClr val="FFFFFF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7pPr>
    <a:lvl8pPr marL="3200400" algn="l" defTabSz="457200" rtl="0" eaLnBrk="1" latinLnBrk="0" hangingPunct="1">
      <a:defRPr sz="4200" kern="1200">
        <a:solidFill>
          <a:srgbClr val="FFFFFF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8pPr>
    <a:lvl9pPr marL="3657600" algn="l" defTabSz="457200" rtl="0" eaLnBrk="1" latinLnBrk="0" hangingPunct="1">
      <a:defRPr sz="4200" kern="1200">
        <a:solidFill>
          <a:srgbClr val="FFFFFF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528">
          <p15:clr>
            <a:srgbClr val="A4A3A4"/>
          </p15:clr>
        </p15:guide>
        <p15:guide id="2" pos="127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anmörkt format 2 - Dekorfär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Inget format, inget rutnät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just forma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1773" autoAdjust="0"/>
  </p:normalViewPr>
  <p:slideViewPr>
    <p:cSldViewPr>
      <p:cViewPr varScale="1">
        <p:scale>
          <a:sx n="56" d="100"/>
          <a:sy n="56" d="100"/>
        </p:scale>
        <p:origin x="1644" y="72"/>
      </p:cViewPr>
      <p:guideLst>
        <p:guide orient="horz" pos="528"/>
        <p:guide pos="127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ヒラギノ角ゴ ProN W3" charset="-128"/>
                <a:cs typeface="ヒラギノ角ゴ ProN W3" charset="-128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5703ACA-C4B8-2743-8940-61878C36F806}" type="datetime1">
              <a:rPr lang="sv-SE"/>
              <a:pPr/>
              <a:t>2017-12-03</a:t>
            </a:fld>
            <a:endParaRPr lang="en-GB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ヒラギノ角ゴ ProN W3" charset="-128"/>
                <a:cs typeface="ヒラギノ角ゴ ProN W3" charset="-128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4EB09BF-7B3C-DA43-86CB-0556A5A7DC1E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57286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ヒラギノ角ゴ ProN W3" charset="-128"/>
                <a:cs typeface="+mn-cs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18A83E4-4820-6743-950E-88A54B033D3A}" type="datetime1">
              <a:rPr lang="sv-SE"/>
              <a:pPr/>
              <a:t>2017-12-03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sv-SE" noProof="0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sv-SE" noProof="0"/>
              <a:t>Klicka här för att ändra format på bakgrundstexten</a:t>
            </a:r>
          </a:p>
          <a:p>
            <a:pPr lvl="1"/>
            <a:r>
              <a:rPr lang="sv-SE" noProof="0"/>
              <a:t>Nivå två</a:t>
            </a:r>
          </a:p>
          <a:p>
            <a:pPr lvl="2"/>
            <a:r>
              <a:rPr lang="sv-SE" noProof="0"/>
              <a:t>Nivå tre</a:t>
            </a:r>
          </a:p>
          <a:p>
            <a:pPr lvl="3"/>
            <a:r>
              <a:rPr lang="sv-SE" noProof="0"/>
              <a:t>Nivå fyra</a:t>
            </a:r>
          </a:p>
          <a:p>
            <a:pPr lvl="4"/>
            <a:r>
              <a:rPr lang="sv-SE" noProof="0"/>
              <a:t>Nivå fem</a:t>
            </a:r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ヒラギノ角ゴ ProN W3" charset="-128"/>
                <a:cs typeface="+mn-cs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ECE8C81-498F-E041-97EC-5CADCA2B590B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3985476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187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GB">
              <a:latin typeface="Calibri" charset="0"/>
            </a:endParaRPr>
          </a:p>
        </p:txBody>
      </p:sp>
      <p:sp>
        <p:nvSpPr>
          <p:cNvPr id="1187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200">
                <a:solidFill>
                  <a:srgbClr val="FFFFFF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37931725" indent="-37474525" eaLnBrk="0" hangingPunct="0">
              <a:defRPr sz="4200">
                <a:solidFill>
                  <a:srgbClr val="FFFFFF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eaLnBrk="0" hangingPunct="0">
              <a:defRPr sz="4200">
                <a:solidFill>
                  <a:srgbClr val="FFFFFF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eaLnBrk="0" hangingPunct="0">
              <a:defRPr sz="4200">
                <a:solidFill>
                  <a:srgbClr val="FFFFFF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eaLnBrk="0" hangingPunct="0">
              <a:defRPr sz="4200">
                <a:solidFill>
                  <a:srgbClr val="FFFFFF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fld id="{455AF10A-9FE7-E444-98EB-7D58AC45A355}" type="slidenum">
              <a:rPr lang="sv-SE" sz="1200"/>
              <a:pPr eaLnBrk="1" hangingPunct="1"/>
              <a:t>1</a:t>
            </a:fld>
            <a:endParaRPr lang="sv-SE"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Deliverables = prototype + design description</a:t>
            </a:r>
          </a:p>
          <a:p>
            <a:r>
              <a:rPr lang="en-US" dirty="0"/>
              <a:t>Client meeting = get the device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E8C81-498F-E041-97EC-5CADCA2B590B}" type="slidenum">
              <a:rPr lang="sv-SE" smtClean="0"/>
              <a:pPr/>
              <a:t>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437105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Deliverables = prototype + design description</a:t>
            </a:r>
          </a:p>
          <a:p>
            <a:r>
              <a:rPr lang="en-US" dirty="0"/>
              <a:t>Client meeting = get the device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E8C81-498F-E041-97EC-5CADCA2B590B}" type="slidenum">
              <a:rPr lang="sv-SE" smtClean="0"/>
              <a:pPr/>
              <a:t>11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027600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objekt 7" descr="dropp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652"/>
          <a:stretch>
            <a:fillRect/>
          </a:stretch>
        </p:blipFill>
        <p:spPr bwMode="auto">
          <a:xfrm>
            <a:off x="0" y="3327400"/>
            <a:ext cx="406400" cy="299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Bildobjekt 2" descr="dropp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2800" y="3352800"/>
            <a:ext cx="3581400" cy="299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720726" y="1638300"/>
            <a:ext cx="8382000" cy="3302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sv-SE">
                <a:sym typeface="Gill Sans" charset="0"/>
              </a:rPr>
              <a:t>Klicka här för att ändra format</a:t>
            </a:r>
            <a:endParaRPr lang="en-US" dirty="0">
              <a:sym typeface="Gill Sans" charset="0"/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720726" y="5029200"/>
            <a:ext cx="8382000" cy="1130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>
            <a:lvl1pPr>
              <a:defRPr sz="2400" b="0">
                <a:solidFill>
                  <a:srgbClr val="000000"/>
                </a:solidFill>
              </a:defRPr>
            </a:lvl1pPr>
          </a:lstStyle>
          <a:p>
            <a:pPr lvl="0"/>
            <a:r>
              <a:rPr lang="sv-SE">
                <a:sym typeface="Gill Sans" charset="0"/>
              </a:rPr>
              <a:t>Klicka här för att ändra format på bakgrundstexten</a:t>
            </a:r>
          </a:p>
        </p:txBody>
      </p:sp>
    </p:spTree>
    <p:extLst>
      <p:ext uri="{BB962C8B-B14F-4D97-AF65-F5344CB8AC3E}">
        <p14:creationId xmlns:p14="http://schemas.microsoft.com/office/powerpoint/2010/main" val="326977403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objekt 1" descr="dropp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200" y="781050"/>
            <a:ext cx="1525588" cy="127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911159" y="933257"/>
            <a:ext cx="8382000" cy="952500"/>
          </a:xfrm>
          <a:prstGeom prst="rect">
            <a:avLst/>
          </a:prstGeom>
        </p:spPr>
        <p:txBody>
          <a:bodyPr anchor="ctr" anchorCtr="0"/>
          <a:lstStyle>
            <a:lvl1pPr>
              <a:defRPr sz="4800" u="none"/>
            </a:lvl1pPr>
          </a:lstStyle>
          <a:p>
            <a:r>
              <a:rPr lang="sv-SE"/>
              <a:t>Klicka här för att ändra format</a:t>
            </a:r>
            <a:endParaRPr lang="sv-SE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1911159" y="2590800"/>
            <a:ext cx="8382000" cy="5181600"/>
          </a:xfrm>
          <a:prstGeom prst="rect">
            <a:avLst/>
          </a:prstGeom>
        </p:spPr>
        <p:txBody>
          <a:bodyPr vert="horz"/>
          <a:lstStyle>
            <a:lvl1pPr algn="l">
              <a:spcBef>
                <a:spcPts val="800"/>
              </a:spcBef>
              <a:buClr>
                <a:schemeClr val="accent1"/>
              </a:buClr>
              <a:buFont typeface="Lucida Grande"/>
              <a:buChar char="●"/>
              <a:defRPr sz="2600" i="1" u="none">
                <a:latin typeface="Georgia"/>
                <a:cs typeface="Georgia"/>
              </a:defRPr>
            </a:lvl1pPr>
            <a:lvl2pPr algn="l">
              <a:spcBef>
                <a:spcPts val="800"/>
              </a:spcBef>
              <a:buClr>
                <a:schemeClr val="accent2"/>
              </a:buClr>
              <a:buFont typeface="Lucida Grande"/>
              <a:buChar char="●"/>
              <a:defRPr sz="2400" i="1" u="none">
                <a:latin typeface="Georgia"/>
                <a:cs typeface="Georgia"/>
              </a:defRPr>
            </a:lvl2pPr>
            <a:lvl3pPr algn="l">
              <a:spcBef>
                <a:spcPts val="800"/>
              </a:spcBef>
              <a:buClr>
                <a:schemeClr val="accent3"/>
              </a:buClr>
              <a:buFont typeface="Lucida Grande"/>
              <a:buChar char="●"/>
              <a:defRPr sz="2200" i="1" u="none">
                <a:latin typeface="Georgia"/>
                <a:cs typeface="Georgia"/>
              </a:defRPr>
            </a:lvl3pPr>
            <a:lvl4pPr algn="l">
              <a:defRPr sz="2400">
                <a:latin typeface="Georgia"/>
                <a:cs typeface="Georgia"/>
              </a:defRPr>
            </a:lvl4pPr>
            <a:lvl5pPr algn="l">
              <a:defRPr sz="2400">
                <a:latin typeface="Georgia"/>
                <a:cs typeface="Georgia"/>
              </a:defRPr>
            </a:lvl5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</p:txBody>
      </p:sp>
    </p:spTree>
    <p:extLst>
      <p:ext uri="{BB962C8B-B14F-4D97-AF65-F5344CB8AC3E}">
        <p14:creationId xmlns:p14="http://schemas.microsoft.com/office/powerpoint/2010/main" val="1781918071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objekt 1" descr="dropp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200" y="781050"/>
            <a:ext cx="1525588" cy="127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911159" y="933257"/>
            <a:ext cx="8382000" cy="952500"/>
          </a:xfrm>
          <a:prstGeom prst="rect">
            <a:avLst/>
          </a:prstGeom>
        </p:spPr>
        <p:txBody>
          <a:bodyPr anchor="ctr" anchorCtr="0"/>
          <a:lstStyle>
            <a:lvl1pPr>
              <a:defRPr sz="4800" u="none"/>
            </a:lvl1pPr>
          </a:lstStyle>
          <a:p>
            <a:r>
              <a:rPr lang="sv-SE"/>
              <a:t>Klicka här för att ändra format</a:t>
            </a:r>
            <a:endParaRPr lang="sv-SE" dirty="0"/>
          </a:p>
        </p:txBody>
      </p:sp>
      <p:sp>
        <p:nvSpPr>
          <p:cNvPr id="5" name="Platshållare för innehåll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  <a:prstGeom prst="rect">
            <a:avLst/>
          </a:prstGeom>
        </p:spPr>
        <p:txBody>
          <a:bodyPr vert="horz"/>
          <a:lstStyle>
            <a:lvl1pPr marL="0" indent="0">
              <a:defRPr sz="2600">
                <a:latin typeface="Georgia"/>
                <a:cs typeface="Georgia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7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  <a:prstGeom prst="rect">
            <a:avLst/>
          </a:prstGeom>
        </p:spPr>
        <p:txBody>
          <a:bodyPr vert="horz"/>
          <a:lstStyle>
            <a:lvl1pPr marL="0" indent="0">
              <a:defRPr sz="2600">
                <a:latin typeface="Georgia"/>
                <a:cs typeface="Georgia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</p:spTree>
    <p:extLst>
      <p:ext uri="{BB962C8B-B14F-4D97-AF65-F5344CB8AC3E}">
        <p14:creationId xmlns:p14="http://schemas.microsoft.com/office/powerpoint/2010/main" val="3113771575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objekt 1" descr="dropp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200" y="781050"/>
            <a:ext cx="1525588" cy="127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911159" y="933257"/>
            <a:ext cx="8382000" cy="952500"/>
          </a:xfrm>
          <a:prstGeom prst="rect">
            <a:avLst/>
          </a:prstGeom>
        </p:spPr>
        <p:txBody>
          <a:bodyPr anchor="ctr" anchorCtr="0"/>
          <a:lstStyle>
            <a:lvl1pPr>
              <a:defRPr sz="4800" u="none"/>
            </a:lvl1pPr>
          </a:lstStyle>
          <a:p>
            <a:r>
              <a:rPr lang="sv-SE"/>
              <a:t>Klicka här för att ändra format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187313107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6470" r:id="rId1"/>
    <p:sldLayoutId id="2147486471" r:id="rId2"/>
    <p:sldLayoutId id="2147486472" r:id="rId3"/>
    <p:sldLayoutId id="2147486473" r:id="rId4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defRPr sz="6400" b="1">
          <a:solidFill>
            <a:schemeClr val="tx1"/>
          </a:solidFill>
          <a:latin typeface="Arial"/>
          <a:ea typeface="+mj-ea"/>
          <a:cs typeface="Arial"/>
          <a:sym typeface="Gill Sans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6400" b="1">
          <a:solidFill>
            <a:schemeClr val="tx1"/>
          </a:solidFill>
          <a:latin typeface="Arial" pitchFamily="34" charset="0"/>
          <a:ea typeface="ヒラギノ角ゴ ProN W3" charset="-128"/>
          <a:cs typeface="Arial" pitchFamily="34" charset="0"/>
          <a:sym typeface="Gill Sans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6400" b="1">
          <a:solidFill>
            <a:schemeClr val="tx1"/>
          </a:solidFill>
          <a:latin typeface="Arial" pitchFamily="34" charset="0"/>
          <a:ea typeface="ヒラギノ角ゴ ProN W3" charset="-128"/>
          <a:cs typeface="Arial" pitchFamily="34" charset="0"/>
          <a:sym typeface="Gill Sans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6400" b="1">
          <a:solidFill>
            <a:schemeClr val="tx1"/>
          </a:solidFill>
          <a:latin typeface="Arial" pitchFamily="34" charset="0"/>
          <a:ea typeface="ヒラギノ角ゴ ProN W3" charset="-128"/>
          <a:cs typeface="Arial" pitchFamily="34" charset="0"/>
          <a:sym typeface="Gill Sans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6400" b="1">
          <a:solidFill>
            <a:schemeClr val="tx1"/>
          </a:solidFill>
          <a:latin typeface="Arial" pitchFamily="34" charset="0"/>
          <a:ea typeface="ヒラギノ角ゴ ProN W3" charset="-128"/>
          <a:cs typeface="Arial" pitchFamily="34" charset="0"/>
          <a:sym typeface="Gill Sans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/>
          <a:ea typeface="+mn-ea"/>
          <a:cs typeface="Arial"/>
          <a:sym typeface="Gill Sans" charset="0"/>
        </a:defRPr>
      </a:lvl1pPr>
      <a:lvl2pPr marL="742950" indent="-285750" algn="ctr" rtl="0" eaLnBrk="0" fontAlgn="base" hangingPunct="0">
        <a:spcBef>
          <a:spcPct val="0"/>
        </a:spcBef>
        <a:spcAft>
          <a:spcPct val="0"/>
        </a:spcAft>
        <a:buChar char="–"/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143000" indent="-228600" algn="ctr" rtl="0" eaLnBrk="0" fontAlgn="base" hangingPunct="0">
        <a:spcBef>
          <a:spcPct val="0"/>
        </a:spcBef>
        <a:spcAft>
          <a:spcPct val="0"/>
        </a:spcAft>
        <a:buChar char="•"/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1600200" indent="-228600" algn="ctr" rtl="0" eaLnBrk="0" fontAlgn="base" hangingPunct="0">
        <a:spcBef>
          <a:spcPct val="0"/>
        </a:spcBef>
        <a:spcAft>
          <a:spcPct val="0"/>
        </a:spcAft>
        <a:buChar char="–"/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057400" indent="-228600" algn="ctr" rtl="0" eaLnBrk="0" fontAlgn="base" hangingPunct="0">
        <a:spcBef>
          <a:spcPct val="0"/>
        </a:spcBef>
        <a:spcAft>
          <a:spcPct val="0"/>
        </a:spcAft>
        <a:buChar char="»"/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sv-S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Content Placeholder 1"/>
          <p:cNvSpPr>
            <a:spLocks noGrp="1"/>
          </p:cNvSpPr>
          <p:nvPr>
            <p:ph idx="1"/>
          </p:nvPr>
        </p:nvSpPr>
        <p:spPr>
          <a:xfrm>
            <a:off x="885776" y="5271585"/>
            <a:ext cx="5976664" cy="964444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z="3200" b="1" i="1" dirty="0">
                <a:latin typeface="Arial" charset="0"/>
                <a:ea typeface="ヒラギノ角ゴ ProN W3" charset="0"/>
              </a:rPr>
              <a:t>Optimus Octavian</a:t>
            </a:r>
          </a:p>
          <a:p>
            <a:r>
              <a:rPr lang="en-US" sz="3200" b="1" i="1" dirty="0">
                <a:latin typeface="Arial" charset="0"/>
                <a:ea typeface="ヒラギノ角ゴ ProN W3" charset="0"/>
              </a:rPr>
              <a:t>Steering Group Meeting Nr.5</a:t>
            </a:r>
          </a:p>
          <a:p>
            <a:endParaRPr lang="en-US" sz="2000" i="1" dirty="0">
              <a:latin typeface="Arial" charset="0"/>
              <a:ea typeface="ヒラギノ角ゴ ProN W3" charset="0"/>
            </a:endParaRPr>
          </a:p>
          <a:p>
            <a:endParaRPr lang="en-US" sz="2000" dirty="0">
              <a:latin typeface="Arial" charset="0"/>
              <a:ea typeface="ヒラギノ角ゴ ProN W3" charset="0"/>
            </a:endParaRPr>
          </a:p>
        </p:txBody>
      </p:sp>
      <p:sp>
        <p:nvSpPr>
          <p:cNvPr id="117763" name="Title 2"/>
          <p:cNvSpPr>
            <a:spLocks noGrp="1"/>
          </p:cNvSpPr>
          <p:nvPr>
            <p:ph type="title"/>
          </p:nvPr>
        </p:nvSpPr>
        <p:spPr>
          <a:xfrm>
            <a:off x="734194" y="4048348"/>
            <a:ext cx="8382000" cy="1656904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sv-SE" sz="6600" dirty="0" err="1"/>
              <a:t>CoPilot</a:t>
            </a:r>
            <a:r>
              <a:rPr lang="sv-SE" sz="6600" dirty="0"/>
              <a:t> </a:t>
            </a:r>
            <a:r>
              <a:rPr lang="sv-SE" sz="6600" dirty="0" err="1"/>
              <a:t>Safe</a:t>
            </a:r>
            <a:r>
              <a:rPr lang="sv-SE" sz="6600" dirty="0"/>
              <a:t> Assist</a:t>
            </a:r>
            <a:br>
              <a:rPr lang="en-US" sz="6600" dirty="0">
                <a:latin typeface="Arial" charset="0"/>
                <a:ea typeface="ヒラギノ角ゴ ProN W3" charset="0"/>
              </a:rPr>
            </a:br>
            <a:endParaRPr lang="en-US" sz="2800" dirty="0">
              <a:latin typeface="Arial" charset="0"/>
              <a:ea typeface="ヒラギノ角ゴ ProN W3" charset="0"/>
            </a:endParaRPr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B51A6E15-94EA-49F8-8493-2B0C22620046}"/>
              </a:ext>
            </a:extLst>
          </p:cNvPr>
          <p:cNvSpPr txBox="1">
            <a:spLocks/>
          </p:cNvSpPr>
          <p:nvPr/>
        </p:nvSpPr>
        <p:spPr bwMode="auto">
          <a:xfrm>
            <a:off x="720724" y="1132384"/>
            <a:ext cx="10246171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6400" b="1">
                <a:solidFill>
                  <a:schemeClr val="tx1"/>
                </a:solidFill>
                <a:latin typeface="Arial"/>
                <a:ea typeface="+mj-ea"/>
                <a:cs typeface="Arial"/>
                <a:sym typeface="Gill Sans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6400" b="1">
                <a:solidFill>
                  <a:schemeClr val="tx1"/>
                </a:solidFill>
                <a:latin typeface="Arial" pitchFamily="34" charset="0"/>
                <a:ea typeface="ヒラギノ角ゴ ProN W3" charset="-128"/>
                <a:cs typeface="Arial" pitchFamily="34" charset="0"/>
                <a:sym typeface="Gill Sans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6400" b="1">
                <a:solidFill>
                  <a:schemeClr val="tx1"/>
                </a:solidFill>
                <a:latin typeface="Arial" pitchFamily="34" charset="0"/>
                <a:ea typeface="ヒラギノ角ゴ ProN W3" charset="-128"/>
                <a:cs typeface="Arial" pitchFamily="34" charset="0"/>
                <a:sym typeface="Gill Sans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6400" b="1">
                <a:solidFill>
                  <a:schemeClr val="tx1"/>
                </a:solidFill>
                <a:latin typeface="Arial" pitchFamily="34" charset="0"/>
                <a:ea typeface="ヒラギノ角ゴ ProN W3" charset="-128"/>
                <a:cs typeface="Arial" pitchFamily="34" charset="0"/>
                <a:sym typeface="Gill Sans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6400" b="1">
                <a:solidFill>
                  <a:schemeClr val="tx1"/>
                </a:solidFill>
                <a:latin typeface="Arial" pitchFamily="34" charset="0"/>
                <a:ea typeface="ヒラギノ角ゴ ProN W3" charset="-128"/>
                <a:cs typeface="Arial" pitchFamily="34" charset="0"/>
                <a:sym typeface="Gill Sans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defRPr>
            </a:lvl9pPr>
          </a:lstStyle>
          <a:p>
            <a:r>
              <a:rPr lang="en-US" sz="3600" kern="0" dirty="0"/>
              <a:t>Software Engineering 2: Project Teamwork</a:t>
            </a:r>
            <a:br>
              <a:rPr lang="en-US" sz="4400" kern="0" dirty="0"/>
            </a:br>
            <a:r>
              <a:rPr lang="en-US" sz="3200" kern="0" dirty="0" err="1">
                <a:latin typeface="Arial" charset="0"/>
                <a:ea typeface="ヒラギノ角ゴ ProN W3" charset="0"/>
              </a:rPr>
              <a:t>Mälardalen</a:t>
            </a:r>
            <a:r>
              <a:rPr lang="en-US" sz="3200" kern="0" dirty="0">
                <a:latin typeface="Arial" charset="0"/>
                <a:ea typeface="ヒラギノ角ゴ ProN W3" charset="0"/>
              </a:rPr>
              <a:t> University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D5427-7E78-423D-A37C-BF8965162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726" y="1638300"/>
            <a:ext cx="8382000" cy="3742556"/>
          </a:xfrm>
        </p:spPr>
        <p:txBody>
          <a:bodyPr/>
          <a:lstStyle/>
          <a:p>
            <a:r>
              <a:rPr lang="en-US" dirty="0"/>
              <a:t>This week</a:t>
            </a:r>
          </a:p>
        </p:txBody>
      </p:sp>
    </p:spTree>
    <p:extLst>
      <p:ext uri="{BB962C8B-B14F-4D97-AF65-F5344CB8AC3E}">
        <p14:creationId xmlns:p14="http://schemas.microsoft.com/office/powerpoint/2010/main" val="654661163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08415-8F05-424D-BA4D-2395B8E4B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week’s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C32903-0197-4DC0-B23E-218E417F76F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3600" dirty="0"/>
              <a:t>Implementation (backend)</a:t>
            </a:r>
          </a:p>
          <a:p>
            <a:pPr lvl="1"/>
            <a:r>
              <a:rPr lang="en-US" dirty="0"/>
              <a:t>Application (classes </a:t>
            </a:r>
            <a:r>
              <a:rPr lang="en-US"/>
              <a:t>and functionalities)</a:t>
            </a:r>
            <a:endParaRPr lang="en-US" dirty="0"/>
          </a:p>
          <a:p>
            <a:pPr lvl="1"/>
            <a:r>
              <a:rPr lang="en-US" dirty="0"/>
              <a:t>Web page</a:t>
            </a:r>
          </a:p>
          <a:p>
            <a:r>
              <a:rPr lang="en-US" sz="3600" dirty="0" err="1"/>
              <a:t>CoPilot</a:t>
            </a:r>
            <a:r>
              <a:rPr lang="en-US" sz="3600" dirty="0"/>
              <a:t> device communication</a:t>
            </a:r>
          </a:p>
          <a:p>
            <a:r>
              <a:rPr lang="en-US" sz="3600" dirty="0"/>
              <a:t>Design description presentation</a:t>
            </a:r>
          </a:p>
          <a:p>
            <a:endParaRPr lang="en-US" sz="3600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775646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FA5F4-A8F1-4E5E-9706-9B1969462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726" y="1638300"/>
            <a:ext cx="8382000" cy="3692376"/>
          </a:xfrm>
        </p:spPr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3204A-2420-4F6B-9630-26DF5DC61D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726" y="5330676"/>
            <a:ext cx="8382000" cy="1130300"/>
          </a:xfrm>
        </p:spPr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62858834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D5427-7E78-423D-A37C-BF8965162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726" y="1638300"/>
            <a:ext cx="8382000" cy="3742556"/>
          </a:xfrm>
        </p:spPr>
        <p:txBody>
          <a:bodyPr/>
          <a:lstStyle/>
          <a:p>
            <a:r>
              <a:rPr lang="en-US" dirty="0"/>
              <a:t>Last week</a:t>
            </a:r>
          </a:p>
        </p:txBody>
      </p:sp>
    </p:spTree>
    <p:extLst>
      <p:ext uri="{BB962C8B-B14F-4D97-AF65-F5344CB8AC3E}">
        <p14:creationId xmlns:p14="http://schemas.microsoft.com/office/powerpoint/2010/main" val="2041378635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08415-8F05-424D-BA4D-2395B8E4B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week’s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C32903-0197-4DC0-B23E-218E417F76F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3600" dirty="0"/>
              <a:t>Deliverables </a:t>
            </a:r>
            <a:r>
              <a:rPr lang="en-US" sz="3600" dirty="0">
                <a:latin typeface="Adobe Arabic" panose="02040503050201020203" pitchFamily="18" charset="-78"/>
                <a:cs typeface="Adobe Arabic" panose="02040503050201020203" pitchFamily="18" charset="-78"/>
              </a:rPr>
              <a:t>√</a:t>
            </a:r>
          </a:p>
          <a:p>
            <a:r>
              <a:rPr lang="en-US" sz="3600" dirty="0"/>
              <a:t>Client and MDH contact meeting </a:t>
            </a:r>
            <a:r>
              <a:rPr lang="en-US" sz="3600" dirty="0">
                <a:latin typeface="Adobe Arabic" panose="02040503050201020203" pitchFamily="18" charset="-78"/>
                <a:cs typeface="Adobe Arabic" panose="02040503050201020203" pitchFamily="18" charset="-78"/>
              </a:rPr>
              <a:t>√</a:t>
            </a:r>
          </a:p>
          <a:p>
            <a:r>
              <a:rPr lang="en-US" sz="3600" dirty="0"/>
              <a:t>Software architecture </a:t>
            </a:r>
            <a:r>
              <a:rPr lang="en-US" sz="3600" dirty="0">
                <a:latin typeface="Adobe Arabic" panose="02040503050201020203" pitchFamily="18" charset="-78"/>
                <a:cs typeface="Adobe Arabic" panose="02040503050201020203" pitchFamily="18" charset="-78"/>
              </a:rPr>
              <a:t>√</a:t>
            </a:r>
          </a:p>
          <a:p>
            <a:r>
              <a:rPr lang="en-US" sz="3600" dirty="0"/>
              <a:t>Detailed system design </a:t>
            </a:r>
            <a:r>
              <a:rPr lang="en-US" sz="3600" dirty="0">
                <a:latin typeface="Adobe Arabic" panose="02040503050201020203" pitchFamily="18" charset="-78"/>
                <a:cs typeface="Adobe Arabic" panose="02040503050201020203" pitchFamily="18" charset="-78"/>
              </a:rPr>
              <a:t>√</a:t>
            </a:r>
          </a:p>
          <a:p>
            <a:r>
              <a:rPr lang="en-US" sz="3600" dirty="0"/>
              <a:t>Android and Web mock-ups </a:t>
            </a:r>
            <a:r>
              <a:rPr lang="en-US" sz="3600" dirty="0">
                <a:latin typeface="Adobe Arabic" panose="02040503050201020203" pitchFamily="18" charset="-78"/>
                <a:cs typeface="Adobe Arabic" panose="02040503050201020203" pitchFamily="18" charset="-78"/>
              </a:rPr>
              <a:t>√</a:t>
            </a:r>
          </a:p>
          <a:p>
            <a:endParaRPr lang="en-US" sz="3600" dirty="0">
              <a:latin typeface="Adobe Arabic" panose="02040503050201020203" pitchFamily="18" charset="-78"/>
              <a:cs typeface="Adobe Arabic" panose="02040503050201020203" pitchFamily="18" charset="-78"/>
            </a:endParaRPr>
          </a:p>
          <a:p>
            <a:r>
              <a:rPr lang="en-US" sz="3600" dirty="0"/>
              <a:t>Notification Testing (ongoing)</a:t>
            </a:r>
          </a:p>
          <a:p>
            <a:endParaRPr lang="en-US" sz="3600" dirty="0"/>
          </a:p>
          <a:p>
            <a:r>
              <a:rPr lang="en-US" sz="3600" dirty="0"/>
              <a:t>Front-end </a:t>
            </a:r>
            <a:r>
              <a:rPr lang="en-US" sz="3600" dirty="0">
                <a:latin typeface="Adobe Arabic" panose="02040503050201020203" pitchFamily="18" charset="-78"/>
                <a:cs typeface="Adobe Arabic" panose="02040503050201020203" pitchFamily="18" charset="-78"/>
              </a:rPr>
              <a:t>√</a:t>
            </a:r>
            <a:r>
              <a:rPr lang="en-US" sz="3600" dirty="0"/>
              <a:t> (not planned)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887450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102AA-5BA5-4B6C-85B4-DA6BE1A18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1158" y="933257"/>
            <a:ext cx="9775817" cy="952500"/>
          </a:xfrm>
        </p:spPr>
        <p:txBody>
          <a:bodyPr/>
          <a:lstStyle/>
          <a:p>
            <a:r>
              <a:rPr lang="en-US" dirty="0"/>
              <a:t>1- Online meeting with the client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EFAE53-8FDD-46DD-B81C-BC7400E668E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911159" y="2590800"/>
            <a:ext cx="9775816" cy="5526360"/>
          </a:xfrm>
        </p:spPr>
        <p:txBody>
          <a:bodyPr/>
          <a:lstStyle/>
          <a:p>
            <a:r>
              <a:rPr lang="en-US" dirty="0"/>
              <a:t>Presentation of the actual work progress and ideas</a:t>
            </a:r>
          </a:p>
          <a:p>
            <a:r>
              <a:rPr lang="en-US" dirty="0"/>
              <a:t>Satisfied client</a:t>
            </a:r>
          </a:p>
          <a:p>
            <a:r>
              <a:rPr lang="en-US" dirty="0"/>
              <a:t>Schedule next meeting</a:t>
            </a:r>
          </a:p>
          <a:p>
            <a:r>
              <a:rPr lang="en-US" dirty="0"/>
              <a:t>Added suggestions in the features</a:t>
            </a:r>
          </a:p>
          <a:p>
            <a:r>
              <a:rPr lang="en-US" dirty="0"/>
              <a:t>Requested to put all ideas in the backlog (not only the implementable ones) as future reference</a:t>
            </a:r>
          </a:p>
          <a:p>
            <a:r>
              <a:rPr lang="en-US" dirty="0"/>
              <a:t>Danger Zone – no specific answer from client, up to testing!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5178E7-9491-41ED-85B7-CD2AEC5E8B3E}"/>
              </a:ext>
            </a:extLst>
          </p:cNvPr>
          <p:cNvSpPr txBox="1"/>
          <p:nvPr/>
        </p:nvSpPr>
        <p:spPr>
          <a:xfrm>
            <a:off x="4918224" y="8820343"/>
            <a:ext cx="805224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Client and MDH contact meeting </a:t>
            </a:r>
            <a:r>
              <a:rPr lang="en-US" sz="4400" dirty="0">
                <a:solidFill>
                  <a:schemeClr val="tx1"/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√</a:t>
            </a:r>
          </a:p>
        </p:txBody>
      </p:sp>
    </p:spTree>
    <p:extLst>
      <p:ext uri="{BB962C8B-B14F-4D97-AF65-F5344CB8AC3E}">
        <p14:creationId xmlns:p14="http://schemas.microsoft.com/office/powerpoint/2010/main" val="371442773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B783E-12AE-4336-A9F8-BD24ABB73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1158" y="933257"/>
            <a:ext cx="9343769" cy="952500"/>
          </a:xfrm>
        </p:spPr>
        <p:txBody>
          <a:bodyPr/>
          <a:lstStyle/>
          <a:p>
            <a:r>
              <a:rPr lang="en-US" dirty="0"/>
              <a:t>2- Meeting with MDH Contact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CDFA6A-BD1D-4D0A-972A-A107029A774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05034" y="3940696"/>
            <a:ext cx="4680520" cy="2952328"/>
          </a:xfrm>
        </p:spPr>
        <p:txBody>
          <a:bodyPr/>
          <a:lstStyle/>
          <a:p>
            <a:r>
              <a:rPr lang="en-US" dirty="0"/>
              <a:t>Showing and testing of the simulator with the </a:t>
            </a:r>
            <a:r>
              <a:rPr lang="en-US" dirty="0" err="1"/>
              <a:t>CoPilot</a:t>
            </a:r>
            <a:r>
              <a:rPr lang="en-US" dirty="0"/>
              <a:t> device</a:t>
            </a:r>
          </a:p>
          <a:p>
            <a:r>
              <a:rPr lang="en-US" dirty="0"/>
              <a:t>Technical information on the </a:t>
            </a:r>
            <a:r>
              <a:rPr lang="en-US" dirty="0" err="1"/>
              <a:t>CoPilot</a:t>
            </a:r>
            <a:endParaRPr lang="en-US" dirty="0"/>
          </a:p>
        </p:txBody>
      </p:sp>
      <p:pic>
        <p:nvPicPr>
          <p:cNvPr id="5" name="Picture 4" descr="A group of people standing in front of a window&#10;&#10;Description generated with very high confidence">
            <a:extLst>
              <a:ext uri="{FF2B5EF4-FFF2-40B4-BE49-F238E27FC236}">
                <a16:creationId xmlns:a16="http://schemas.microsoft.com/office/drawing/2014/main" id="{E3664200-5232-40F8-80BC-B9652BD274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9446" y="1996480"/>
            <a:ext cx="4615480" cy="615397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FBA3E73-6C02-4B8A-921A-CA31C5940C84}"/>
              </a:ext>
            </a:extLst>
          </p:cNvPr>
          <p:cNvSpPr txBox="1"/>
          <p:nvPr/>
        </p:nvSpPr>
        <p:spPr>
          <a:xfrm>
            <a:off x="4918224" y="8820343"/>
            <a:ext cx="805224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Client and MDH contact meeting </a:t>
            </a:r>
            <a:r>
              <a:rPr lang="en-US" sz="4400" dirty="0">
                <a:solidFill>
                  <a:schemeClr val="tx1"/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√</a:t>
            </a:r>
          </a:p>
        </p:txBody>
      </p:sp>
    </p:spTree>
    <p:extLst>
      <p:ext uri="{BB962C8B-B14F-4D97-AF65-F5344CB8AC3E}">
        <p14:creationId xmlns:p14="http://schemas.microsoft.com/office/powerpoint/2010/main" val="911138345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B783E-12AE-4336-A9F8-BD24ABB73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1158" y="933257"/>
            <a:ext cx="9343769" cy="952500"/>
          </a:xfrm>
        </p:spPr>
        <p:txBody>
          <a:bodyPr/>
          <a:lstStyle/>
          <a:p>
            <a:r>
              <a:rPr lang="en-US" dirty="0"/>
              <a:t>3- Group Meeting (Tuesday)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CDFA6A-BD1D-4D0A-972A-A107029A774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05034" y="3940696"/>
            <a:ext cx="4680520" cy="2952328"/>
          </a:xfrm>
        </p:spPr>
        <p:txBody>
          <a:bodyPr/>
          <a:lstStyle/>
          <a:p>
            <a:r>
              <a:rPr lang="en-US" dirty="0"/>
              <a:t>Decided on the Software Architecture </a:t>
            </a:r>
          </a:p>
          <a:p>
            <a:r>
              <a:rPr lang="en-US" dirty="0"/>
              <a:t>Decided on the Implementation Details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EFD1B4-D3AE-4673-88EC-CE3609AD24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4358" y="2788568"/>
            <a:ext cx="6025408" cy="453650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0A38FFC-3665-4192-9A38-C9A0D04DE0FC}"/>
              </a:ext>
            </a:extLst>
          </p:cNvPr>
          <p:cNvSpPr txBox="1"/>
          <p:nvPr/>
        </p:nvSpPr>
        <p:spPr>
          <a:xfrm>
            <a:off x="5612613" y="8097068"/>
            <a:ext cx="725960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Software architecture </a:t>
            </a:r>
            <a:r>
              <a:rPr lang="en-US" sz="4400" dirty="0">
                <a:solidFill>
                  <a:schemeClr val="tx1"/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√</a:t>
            </a:r>
            <a:br>
              <a:rPr lang="en-US" sz="4400" dirty="0">
                <a:solidFill>
                  <a:schemeClr val="tx1"/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</a:br>
            <a:r>
              <a:rPr lang="en-US" sz="4400" dirty="0">
                <a:solidFill>
                  <a:schemeClr val="tx1"/>
                </a:solidFill>
              </a:rPr>
              <a:t>Detailed system design </a:t>
            </a:r>
            <a:r>
              <a:rPr lang="en-US" sz="4400" dirty="0">
                <a:solidFill>
                  <a:schemeClr val="tx1"/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√</a:t>
            </a:r>
          </a:p>
        </p:txBody>
      </p:sp>
    </p:spTree>
    <p:extLst>
      <p:ext uri="{BB962C8B-B14F-4D97-AF65-F5344CB8AC3E}">
        <p14:creationId xmlns:p14="http://schemas.microsoft.com/office/powerpoint/2010/main" val="2418871193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B783E-12AE-4336-A9F8-BD24ABB73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1158" y="933257"/>
            <a:ext cx="9343769" cy="952500"/>
          </a:xfrm>
        </p:spPr>
        <p:txBody>
          <a:bodyPr/>
          <a:lstStyle/>
          <a:p>
            <a:r>
              <a:rPr lang="en-US" dirty="0"/>
              <a:t>4- Group Meeting (Wednesday)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CDFA6A-BD1D-4D0A-972A-A107029A774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911158" y="3400636"/>
            <a:ext cx="9197766" cy="2952328"/>
          </a:xfrm>
        </p:spPr>
        <p:txBody>
          <a:bodyPr/>
          <a:lstStyle/>
          <a:p>
            <a:r>
              <a:rPr lang="en-US" dirty="0"/>
              <a:t>Review of Design Description</a:t>
            </a:r>
          </a:p>
          <a:p>
            <a:r>
              <a:rPr lang="en-US" dirty="0"/>
              <a:t>Working on the final details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57DAB4-F87A-4CDE-ACA2-78D34CAE3757}"/>
              </a:ext>
            </a:extLst>
          </p:cNvPr>
          <p:cNvSpPr txBox="1"/>
          <p:nvPr/>
        </p:nvSpPr>
        <p:spPr>
          <a:xfrm>
            <a:off x="5481487" y="8189168"/>
            <a:ext cx="754819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Deliverables </a:t>
            </a:r>
            <a:r>
              <a:rPr lang="en-US" sz="4400" dirty="0">
                <a:solidFill>
                  <a:schemeClr val="tx1"/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√</a:t>
            </a:r>
            <a:br>
              <a:rPr lang="en-US" sz="4400" dirty="0">
                <a:solidFill>
                  <a:schemeClr val="tx1"/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</a:br>
            <a:r>
              <a:rPr lang="en-US" sz="4400" dirty="0">
                <a:solidFill>
                  <a:schemeClr val="tx1"/>
                </a:solidFill>
              </a:rPr>
              <a:t>Android and Web mock-ups </a:t>
            </a:r>
            <a:r>
              <a:rPr lang="en-US" sz="4400" dirty="0">
                <a:solidFill>
                  <a:schemeClr val="tx1"/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√</a:t>
            </a:r>
          </a:p>
          <a:p>
            <a:endParaRPr lang="en-US" sz="4400" dirty="0">
              <a:solidFill>
                <a:schemeClr val="tx1"/>
              </a:solidFill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963688356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B783E-12AE-4336-A9F8-BD24ABB73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1158" y="933257"/>
            <a:ext cx="9343769" cy="952500"/>
          </a:xfrm>
        </p:spPr>
        <p:txBody>
          <a:bodyPr/>
          <a:lstStyle/>
          <a:p>
            <a:r>
              <a:rPr lang="en-US" dirty="0"/>
              <a:t>5- Group Meeting (Friday)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CDFA6A-BD1D-4D0A-972A-A107029A774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05034" y="3940696"/>
            <a:ext cx="4680520" cy="2952328"/>
          </a:xfrm>
        </p:spPr>
        <p:txBody>
          <a:bodyPr/>
          <a:lstStyle/>
          <a:p>
            <a:r>
              <a:rPr lang="en-US" dirty="0"/>
              <a:t>Decided on the work plan of the following week </a:t>
            </a:r>
          </a:p>
          <a:p>
            <a:r>
              <a:rPr lang="en-US" dirty="0"/>
              <a:t>Decided on the members who would participate in the 2</a:t>
            </a:r>
            <a:r>
              <a:rPr lang="en-US" baseline="30000" dirty="0"/>
              <a:t>nd</a:t>
            </a:r>
            <a:r>
              <a:rPr lang="en-US" dirty="0"/>
              <a:t> mandatory presentation</a:t>
            </a:r>
          </a:p>
          <a:p>
            <a:r>
              <a:rPr lang="en-US" dirty="0"/>
              <a:t>Update Trello board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440C9A-A2EB-4177-B206-DD23893462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2320" y="2716560"/>
            <a:ext cx="6929989" cy="5145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682812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5BAB3-BC3A-415F-9898-9269D32A2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Worked hours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90F9C0-D721-47CD-8D42-65795F5F9CC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380761"/>
      </p:ext>
    </p:extLst>
  </p:cSld>
  <p:clrMapOvr>
    <a:masterClrMapping/>
  </p:clrMapOvr>
  <p:transition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DH-powerpointmall 2010-12-07">
  <a:themeElements>
    <a:clrScheme name="MDH-färger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6400"/>
      </a:accent1>
      <a:accent2>
        <a:srgbClr val="00AABB"/>
      </a:accent2>
      <a:accent3>
        <a:srgbClr val="990066"/>
      </a:accent3>
      <a:accent4>
        <a:srgbClr val="99CC55"/>
      </a:accent4>
      <a:accent5>
        <a:srgbClr val="FFDD00"/>
      </a:accent5>
      <a:accent6>
        <a:srgbClr val="EE55AA"/>
      </a:accent6>
      <a:hlink>
        <a:srgbClr val="00AABB"/>
      </a:hlink>
      <a:folHlink>
        <a:srgbClr val="99CC00"/>
      </a:folHlink>
    </a:clrScheme>
    <a:fontScheme name="Titel och undertext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254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42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lnDef>
  </a:objectDefaults>
  <a:extraClrSchemeLst>
    <a:extraClrScheme>
      <a:clrScheme name="Titel och undertex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MDH-powerpointmall 2010-12-07</Template>
  <TotalTime>5397</TotalTime>
  <Pages>0</Pages>
  <Words>263</Words>
  <Characters>0</Characters>
  <Application>Microsoft Office PowerPoint</Application>
  <PresentationFormat>Custom</PresentationFormat>
  <Lines>0</Lines>
  <Paragraphs>56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ＭＳ Ｐゴシック</vt:lpstr>
      <vt:lpstr>Adobe Arabic</vt:lpstr>
      <vt:lpstr>Arial</vt:lpstr>
      <vt:lpstr>Calibri</vt:lpstr>
      <vt:lpstr>Georgia</vt:lpstr>
      <vt:lpstr>Gill Sans</vt:lpstr>
      <vt:lpstr>Lucida Grande</vt:lpstr>
      <vt:lpstr>ヒラギノ角ゴ ProN W3</vt:lpstr>
      <vt:lpstr>MDH-powerpointmall 2010-12-07</vt:lpstr>
      <vt:lpstr>CoPilot Safe Assist </vt:lpstr>
      <vt:lpstr>Last week</vt:lpstr>
      <vt:lpstr>Last week’s plan</vt:lpstr>
      <vt:lpstr>1- Online meeting with the client</vt:lpstr>
      <vt:lpstr>2- Meeting with MDH Contact</vt:lpstr>
      <vt:lpstr>3- Group Meeting (Tuesday)</vt:lpstr>
      <vt:lpstr>4- Group Meeting (Wednesday)</vt:lpstr>
      <vt:lpstr>5- Group Meeting (Friday)</vt:lpstr>
      <vt:lpstr>Worked hours</vt:lpstr>
      <vt:lpstr>This week</vt:lpstr>
      <vt:lpstr>This week’s plan</vt:lpstr>
      <vt:lpstr>Thank you!</vt:lpstr>
    </vt:vector>
  </TitlesOfParts>
  <Company>MDH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 på Powerpoint- presentation</dc:title>
  <dc:creator>dpn03</dc:creator>
  <cp:lastModifiedBy>Vasja Collaku</cp:lastModifiedBy>
  <cp:revision>268</cp:revision>
  <cp:lastPrinted>2011-08-23T07:59:24Z</cp:lastPrinted>
  <dcterms:created xsi:type="dcterms:W3CDTF">2011-08-23T07:56:53Z</dcterms:created>
  <dcterms:modified xsi:type="dcterms:W3CDTF">2017-12-03T22:47:23Z</dcterms:modified>
</cp:coreProperties>
</file>