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900">
                <a:solidFill>
                  <a:srgbClr val="274E13"/>
                </a:solidFill>
              </a:rPr>
              <a:t>By agile planning, implementing and testing within the restrictions set by ourselves to achieve the most important requirements.</a:t>
            </a:r>
            <a:endParaRPr sz="900">
              <a:solidFill>
                <a:srgbClr val="274E13"/>
              </a:solidFill>
            </a:endParaRPr>
          </a:p>
          <a:p>
            <a:pPr indent="0" lvl="0" marL="0" rtl="0">
              <a:lnSpc>
                <a:spcPct val="115000"/>
              </a:lnSpc>
              <a:spcBef>
                <a:spcPts val="0"/>
              </a:spcBef>
              <a:spcAft>
                <a:spcPts val="0"/>
              </a:spcAft>
              <a:buClr>
                <a:schemeClr val="dk1"/>
              </a:buClr>
              <a:buSzPts val="1100"/>
              <a:buFont typeface="Arial"/>
              <a:buNone/>
            </a:pPr>
            <a:r>
              <a:rPr lang="en" sz="900">
                <a:solidFill>
                  <a:srgbClr val="274E13"/>
                </a:solidFill>
              </a:rPr>
              <a:t>The security parameters was not seen as a priority, at best secondary, compared to having an app that fulfilled the functional requirements.</a:t>
            </a:r>
            <a:endParaRPr sz="900">
              <a:solidFill>
                <a:srgbClr val="274E13"/>
              </a:solidFill>
            </a:endParaRPr>
          </a:p>
          <a:p>
            <a:pPr indent="0" lvl="0" marL="0" rtl="0">
              <a:lnSpc>
                <a:spcPct val="115000"/>
              </a:lnSpc>
              <a:spcBef>
                <a:spcPts val="0"/>
              </a:spcBef>
              <a:spcAft>
                <a:spcPts val="0"/>
              </a:spcAft>
              <a:buNone/>
            </a:pPr>
            <a:r>
              <a:rPr lang="en" sz="900">
                <a:solidFill>
                  <a:srgbClr val="274E13"/>
                </a:solidFill>
              </a:rPr>
              <a:t>Real-time behaviour have been tested thoroughly by ourselves, wandering about setting our devices to be workers or vehicles.</a:t>
            </a:r>
            <a:endParaRPr sz="900">
              <a:solidFill>
                <a:srgbClr val="274E13"/>
              </a:solidFill>
            </a:endParaRPr>
          </a:p>
          <a:p>
            <a:pPr indent="0" lvl="0" marL="0" rtl="0">
              <a:lnSpc>
                <a:spcPct val="115000"/>
              </a:lnSpc>
              <a:spcBef>
                <a:spcPts val="0"/>
              </a:spcBef>
              <a:spcAft>
                <a:spcPts val="0"/>
              </a:spcAft>
              <a:buClr>
                <a:schemeClr val="dk1"/>
              </a:buClr>
              <a:buSzPts val="1100"/>
              <a:buFont typeface="Arial"/>
              <a:buNone/>
            </a:pPr>
            <a:r>
              <a:rPr lang="en" sz="900">
                <a:solidFill>
                  <a:srgbClr val="274E13"/>
                </a:solidFill>
              </a:rPr>
              <a:t>In other words, security was not a requirement and as such, not something we focused on. We are using a simple login feature for the sake of having a login-feature, but it’s not fancy in any way since Volvo would be using one of their own anyway.</a:t>
            </a:r>
            <a:endParaRPr sz="900">
              <a:solidFill>
                <a:srgbClr val="274E13"/>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The app looks the same for both handheld Android devices and the CoPilot. Thus it is easy for the users to go from one to the other.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 short video that shows the concept and our final result.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To activate SafeAssist the user needs to login.</a:t>
            </a:r>
            <a:endParaRPr/>
          </a:p>
          <a:p>
            <a:pPr indent="0" lvl="0" marL="0">
              <a:spcBef>
                <a:spcPts val="0"/>
              </a:spcBef>
              <a:spcAft>
                <a:spcPts val="0"/>
              </a:spcAft>
              <a:buNone/>
            </a:pPr>
            <a:r>
              <a:rPr lang="en"/>
              <a:t>On a CoPilot the driver logs in with the same </a:t>
            </a:r>
            <a:r>
              <a:rPr lang="en"/>
              <a:t>credentials</a:t>
            </a:r>
            <a:r>
              <a:rPr lang="en"/>
              <a:t> as on the handheld device. However, the </a:t>
            </a:r>
            <a:r>
              <a:rPr lang="en"/>
              <a:t>functionality</a:t>
            </a:r>
            <a:r>
              <a:rPr lang="en"/>
              <a:t> in the app is different. Entering </a:t>
            </a:r>
            <a:r>
              <a:rPr lang="en"/>
              <a:t>credentials</a:t>
            </a:r>
            <a:r>
              <a:rPr lang="en"/>
              <a:t> on a CoPilot will associate the drivers handheld device with that CoPilot.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As the worker is still outside, the app also says so.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As soon as the worker enters the construction site, he gets a notification about that. This is a feature is there to remind the worker, but maybe </a:t>
            </a:r>
            <a:r>
              <a:rPr lang="en"/>
              <a:t>primarily because not all constructions site have visible fences or boundaries.</a:t>
            </a: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When SafeAssist notices that an other unit is close it will alert the worker to look out for vehicles.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At a certain distance SafeAssist goes in to the highest Alert mode.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Clr>
                <a:schemeClr val="dk1"/>
              </a:buClr>
              <a:buSzPts val="1100"/>
              <a:buFont typeface="Arial"/>
              <a:buNone/>
            </a:pPr>
            <a:r>
              <a:rPr lang="en"/>
              <a:t>Our initial plan overall held well. We had some changes along the way though; we revised the requirements multiple times after meetings with our client, we conducted testing earlier than planned on unit and integration level and the acceptance testing got delayed due to implementation issues. And we did not plan any time for learning and understanding the simulator and the CoPilot API, which turned out to be nontrivial.</a:t>
            </a:r>
            <a:endParaRPr/>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Clr>
                <a:schemeClr val="dk1"/>
              </a:buClr>
              <a:buSzPts val="1100"/>
              <a:buFont typeface="Arial"/>
              <a:buNone/>
            </a:pPr>
            <a:r>
              <a:rPr lang="en"/>
              <a:t>We had estimated 1440 working hours, but as of this morning, we summarize our total working time to 1200 hours. A reason for us not reaching the estimates hours may be an overestimation for the holidays. Other reasons may be that some of us were traveling</a:t>
            </a:r>
            <a:r>
              <a:rPr lang="en">
                <a:solidFill>
                  <a:schemeClr val="dk1"/>
                </a:solidFill>
              </a:rPr>
              <a:t> and lastly that we had some sickness in the group</a:t>
            </a:r>
            <a:r>
              <a:rPr lang="en"/>
              <a:t>.</a:t>
            </a:r>
            <a:endParaRPr/>
          </a:p>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Clr>
                <a:schemeClr val="dk1"/>
              </a:buClr>
              <a:buSzPts val="1100"/>
              <a:buFont typeface="Arial"/>
              <a:buNone/>
            </a:pPr>
            <a:r>
              <a:rPr lang="en"/>
              <a:t>During this project our groups has had two meeting per week. We used them to planned the work for the given week, summarized the previous week and synchronizing the group. After about half the project duration we chose to divide the team into smaller focus groups with different responsibilities. That turned out to increase the overall efficiency in the group.</a:t>
            </a:r>
            <a:endParaRPr/>
          </a:p>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The more prominent issues was lack of experience of working in a project like this, ie, the lack of understanding of how much time goes into planning and documentation. Lack of experience of dividing up work into smaller tasks (meaning workload measured in hours) and that having a clear leadership to keep the group on track helps a lot.</a:t>
            </a:r>
            <a:br>
              <a:rPr lang="en"/>
            </a:br>
            <a:r>
              <a:rPr lang="en"/>
              <a:t>We expected to be able to deliver a functional prototype and we have met that expectation. Things that we will take with us for the next project is to not underestimate the time required for planning, to keep people on track with where the project is and not steer off into implementation-stuff on the first day, and to divide up work into even smaller parts.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900">
                <a:solidFill>
                  <a:srgbClr val="274E13"/>
                </a:solidFill>
              </a:rPr>
              <a:t>Will be going over the project architecture, ER-model and the class diagram for the application. I’ll also briefly go over the technologies used.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900">
                <a:solidFill>
                  <a:srgbClr val="274E13"/>
                </a:solidFill>
              </a:rPr>
              <a:t>Model-View-Controller theme. The app gives the input to the server which updates the database and receives new data that sets the behaviour of the app.</a:t>
            </a:r>
            <a:br>
              <a:rPr lang="en" sz="900">
                <a:solidFill>
                  <a:srgbClr val="274E13"/>
                </a:solidFill>
              </a:rPr>
            </a:br>
            <a:r>
              <a:rPr lang="en" sz="900">
                <a:solidFill>
                  <a:srgbClr val="274E13"/>
                </a:solidFill>
              </a:rPr>
              <a:t>The user logs in and this means data is passed to the controller from the view. The controller sorts out the parts needed by the database/server and sends it (model). Model does some checking and sends a response back to the controller which in turn decides how the view should act.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Intentionally pretty self-explanatory. We have the id’s from the worker- and copilot-tables in an association to set the behaviour for any worker operating a vehicle so that aforementioned “operator” does not get incessant proximity-warnings for said vehicle. And then there’s the table for the area, this is set using the website.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Clr>
                <a:schemeClr val="dk1"/>
              </a:buClr>
              <a:buSzPts val="1400"/>
              <a:buFont typeface="Calibri"/>
              <a:buNone/>
            </a:pPr>
            <a:r>
              <a:rPr lang="en" sz="1200">
                <a:solidFill>
                  <a:schemeClr val="dk1"/>
                </a:solidFill>
                <a:latin typeface="Calibri"/>
                <a:ea typeface="Calibri"/>
                <a:cs typeface="Calibri"/>
                <a:sym typeface="Calibri"/>
              </a:rPr>
              <a:t>When you start the app you are in the LoginActivity, from which you are then forwarded to MainActivity which uses the ServerComService to maintain the functionality if the application is put in the background. Constants contains simple variables which are, constant… Unit is the baseclass from which the UnitType is derived. UnitType sets the behaviour (handheld/copilot). Which means that the ServerComService uses the derived classes handheld- copilot-location-classes depending on UnitType. Alarm is the class that sets the severity of the alarm depending on the response from the database through ServerCom.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900">
                <a:solidFill>
                  <a:srgbClr val="274E13"/>
                </a:solidFill>
              </a:rPr>
              <a:t>Hardware: Smartphones, CoPilot, Volvo-simulator, laptops.</a:t>
            </a:r>
            <a:endParaRPr sz="900">
              <a:solidFill>
                <a:srgbClr val="274E13"/>
              </a:solidFill>
            </a:endParaRPr>
          </a:p>
          <a:p>
            <a:pPr indent="0" lvl="0" marL="0" rtl="0">
              <a:lnSpc>
                <a:spcPct val="115000"/>
              </a:lnSpc>
              <a:spcBef>
                <a:spcPts val="0"/>
              </a:spcBef>
              <a:spcAft>
                <a:spcPts val="0"/>
              </a:spcAft>
              <a:buNone/>
            </a:pPr>
            <a:r>
              <a:rPr lang="en" sz="900">
                <a:solidFill>
                  <a:srgbClr val="274E13"/>
                </a:solidFill>
              </a:rPr>
              <a:t>Software: SQL, Java, Bootstrap</a:t>
            </a:r>
            <a:endParaRPr sz="900">
              <a:solidFill>
                <a:srgbClr val="274E13"/>
              </a:solidFill>
            </a:endParaRPr>
          </a:p>
          <a:p>
            <a:pPr indent="0" lvl="0" marL="0" rtl="0">
              <a:lnSpc>
                <a:spcPct val="115000"/>
              </a:lnSpc>
              <a:spcBef>
                <a:spcPts val="0"/>
              </a:spcBef>
              <a:spcAft>
                <a:spcPts val="0"/>
              </a:spcAft>
              <a:buNone/>
            </a:pPr>
            <a:r>
              <a:rPr lang="en" sz="900">
                <a:solidFill>
                  <a:srgbClr val="274E13"/>
                </a:solidFill>
              </a:rPr>
              <a:t>We are currently using android smartphones, CoPilot and computers as far as hardware is concerned. Regarding software technology we’re using Java, sql, html, css, javascripts and php. We’ve been using IDE’s like Android Studio and frameworks such as bootstrap.</a:t>
            </a:r>
            <a:endParaRPr sz="1800">
              <a:solidFill>
                <a:schemeClr val="dk2"/>
              </a:solidFill>
            </a:endParaRPr>
          </a:p>
          <a:p>
            <a:pPr indent="0" lvl="0" marL="0" rtl="0">
              <a:lnSpc>
                <a:spcPct val="115000"/>
              </a:lnSpc>
              <a:spcBef>
                <a:spcPts val="0"/>
              </a:spcBef>
              <a:spcAft>
                <a:spcPts val="0"/>
              </a:spcAft>
              <a:buClr>
                <a:schemeClr val="dk1"/>
              </a:buClr>
              <a:buSzPts val="1100"/>
              <a:buFont typeface="Arial"/>
              <a:buNone/>
            </a:pPr>
            <a:r>
              <a:t/>
            </a:r>
            <a:endParaRPr sz="900">
              <a:solidFill>
                <a:srgbClr val="274E13"/>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file/d/1FHQYiKxFn-kYzIXb2wFT9XSuYbibTFcS/view" TargetMode="Externa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4.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1622950"/>
            <a:ext cx="8520600" cy="1174200"/>
          </a:xfrm>
          <a:prstGeom prst="rect">
            <a:avLst/>
          </a:prstGeom>
        </p:spPr>
        <p:txBody>
          <a:bodyPr anchorCtr="0" anchor="b" bIns="91425" lIns="91425" rIns="91425" wrap="square" tIns="91425">
            <a:noAutofit/>
          </a:bodyPr>
          <a:lstStyle/>
          <a:p>
            <a:pPr indent="0" lvl="0" marL="0" rtl="0" algn="l">
              <a:spcBef>
                <a:spcPts val="0"/>
              </a:spcBef>
              <a:spcAft>
                <a:spcPts val="0"/>
              </a:spcAft>
              <a:buNone/>
            </a:pPr>
            <a:r>
              <a:rPr b="1" lang="en" sz="4800"/>
              <a:t>CoPilot Safe Assist</a:t>
            </a:r>
            <a:endParaRPr/>
          </a:p>
        </p:txBody>
      </p:sp>
      <p:sp>
        <p:nvSpPr>
          <p:cNvPr id="55" name="Shape 55"/>
          <p:cNvSpPr txBox="1"/>
          <p:nvPr>
            <p:ph idx="1" type="subTitle"/>
          </p:nvPr>
        </p:nvSpPr>
        <p:spPr>
          <a:xfrm>
            <a:off x="311700" y="462150"/>
            <a:ext cx="8520600" cy="792600"/>
          </a:xfrm>
          <a:prstGeom prst="rect">
            <a:avLst/>
          </a:prstGeom>
        </p:spPr>
        <p:txBody>
          <a:bodyPr anchorCtr="0" anchor="t" bIns="91425" lIns="91425" rIns="91425" wrap="square" tIns="91425">
            <a:noAutofit/>
          </a:bodyPr>
          <a:lstStyle/>
          <a:p>
            <a:pPr indent="0" lvl="0" marL="0" rtl="0" algn="l">
              <a:lnSpc>
                <a:spcPct val="115000"/>
              </a:lnSpc>
              <a:spcBef>
                <a:spcPts val="0"/>
              </a:spcBef>
              <a:spcAft>
                <a:spcPts val="0"/>
              </a:spcAft>
              <a:buNone/>
            </a:pPr>
            <a:r>
              <a:rPr lang="en" sz="2400">
                <a:solidFill>
                  <a:schemeClr val="dk1"/>
                </a:solidFill>
              </a:rPr>
              <a:t>Software Engineering 2: Project Teamwork</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Mälardalen University</a:t>
            </a:r>
            <a:endParaRPr sz="2400">
              <a:solidFill>
                <a:schemeClr val="dk1"/>
              </a:solidFill>
            </a:endParaRPr>
          </a:p>
          <a:p>
            <a:pPr indent="0" lvl="0" marL="0" rtl="0">
              <a:spcBef>
                <a:spcPts val="0"/>
              </a:spcBef>
              <a:spcAft>
                <a:spcPts val="0"/>
              </a:spcAft>
              <a:buNone/>
            </a:pPr>
            <a:r>
              <a:t/>
            </a:r>
            <a:endParaRPr/>
          </a:p>
        </p:txBody>
      </p:sp>
      <p:sp>
        <p:nvSpPr>
          <p:cNvPr id="56" name="Shape 56"/>
          <p:cNvSpPr txBox="1"/>
          <p:nvPr/>
        </p:nvSpPr>
        <p:spPr>
          <a:xfrm>
            <a:off x="474400" y="3096075"/>
            <a:ext cx="7191000" cy="838800"/>
          </a:xfrm>
          <a:prstGeom prst="rect">
            <a:avLst/>
          </a:prstGeom>
          <a:noFill/>
          <a:ln>
            <a:noFill/>
          </a:ln>
        </p:spPr>
        <p:txBody>
          <a:bodyPr anchorCtr="0" anchor="t" bIns="91425" lIns="91425" rIns="91425" wrap="square" tIns="91425">
            <a:noAutofit/>
          </a:bodyPr>
          <a:lstStyle/>
          <a:p>
            <a:pPr indent="0" lvl="0" marL="0">
              <a:spcBef>
                <a:spcPts val="0"/>
              </a:spcBef>
              <a:spcAft>
                <a:spcPts val="0"/>
              </a:spcAft>
              <a:buNone/>
            </a:pPr>
            <a:r>
              <a:rPr lang="en" sz="2400"/>
              <a:t>Optimus Octavian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Quality insurances</a:t>
            </a:r>
            <a:endParaRPr/>
          </a:p>
        </p:txBody>
      </p:sp>
      <p:sp>
        <p:nvSpPr>
          <p:cNvPr id="113" name="Shape 113"/>
          <p:cNvSpPr txBox="1"/>
          <p:nvPr>
            <p:ph idx="1" type="body"/>
          </p:nvPr>
        </p:nvSpPr>
        <p:spPr>
          <a:xfrm>
            <a:off x="311700" y="1152475"/>
            <a:ext cx="8520600" cy="35583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solidFill>
                  <a:srgbClr val="274E13"/>
                </a:solidFill>
              </a:rPr>
              <a:t>How did you ensure the important qualities (e.g. real-time behaviour, security)?</a:t>
            </a:r>
            <a:br>
              <a:rPr lang="en">
                <a:solidFill>
                  <a:srgbClr val="274E13"/>
                </a:solidFill>
              </a:rPr>
            </a:br>
            <a:endParaRPr>
              <a:solidFill>
                <a:srgbClr val="274E13"/>
              </a:solidFill>
            </a:endParaRPr>
          </a:p>
          <a:p>
            <a:pPr indent="0" lvl="0" marL="0" rtl="0">
              <a:spcBef>
                <a:spcPts val="0"/>
              </a:spcBef>
              <a:spcAft>
                <a:spcPts val="0"/>
              </a:spcAft>
              <a:buNone/>
            </a:pPr>
            <a:r>
              <a:rPr lang="en">
                <a:solidFill>
                  <a:srgbClr val="274E13"/>
                </a:solidFill>
              </a:rPr>
              <a:t>Keyword: Agile</a:t>
            </a:r>
            <a:endParaRPr>
              <a:solidFill>
                <a:srgbClr val="274E13"/>
              </a:solidFill>
            </a:endParaRPr>
          </a:p>
          <a:p>
            <a:pPr indent="0" lvl="0" marL="0" rtl="0">
              <a:spcBef>
                <a:spcPts val="0"/>
              </a:spcBef>
              <a:spcAft>
                <a:spcPts val="0"/>
              </a:spcAft>
              <a:buNone/>
            </a:pPr>
            <a:r>
              <a:t/>
            </a:r>
            <a:endParaRPr>
              <a:solidFill>
                <a:srgbClr val="274E13"/>
              </a:solidFill>
            </a:endParaRPr>
          </a:p>
          <a:p>
            <a:pPr indent="-342900" lvl="0" marL="457200" rtl="0">
              <a:spcBef>
                <a:spcPts val="0"/>
              </a:spcBef>
              <a:spcAft>
                <a:spcPts val="0"/>
              </a:spcAft>
              <a:buClr>
                <a:srgbClr val="274E13"/>
              </a:buClr>
              <a:buSzPts val="1800"/>
              <a:buChar char="●"/>
            </a:pPr>
            <a:r>
              <a:rPr lang="en">
                <a:solidFill>
                  <a:srgbClr val="274E13"/>
                </a:solidFill>
              </a:rPr>
              <a:t>Planning high-priority tasks</a:t>
            </a:r>
            <a:endParaRPr>
              <a:solidFill>
                <a:srgbClr val="274E13"/>
              </a:solidFill>
            </a:endParaRPr>
          </a:p>
          <a:p>
            <a:pPr indent="-342900" lvl="0" marL="457200" rtl="0">
              <a:spcBef>
                <a:spcPts val="0"/>
              </a:spcBef>
              <a:spcAft>
                <a:spcPts val="0"/>
              </a:spcAft>
              <a:buClr>
                <a:srgbClr val="274E13"/>
              </a:buClr>
              <a:buSzPts val="1800"/>
              <a:buChar char="●"/>
            </a:pPr>
            <a:r>
              <a:rPr lang="en">
                <a:solidFill>
                  <a:srgbClr val="274E13"/>
                </a:solidFill>
              </a:rPr>
              <a:t>Checking requirements</a:t>
            </a:r>
            <a:endParaRPr>
              <a:solidFill>
                <a:srgbClr val="274E13"/>
              </a:solidFill>
            </a:endParaRPr>
          </a:p>
          <a:p>
            <a:pPr indent="-342900" lvl="0" marL="457200" rtl="0">
              <a:spcBef>
                <a:spcPts val="0"/>
              </a:spcBef>
              <a:spcAft>
                <a:spcPts val="0"/>
              </a:spcAft>
              <a:buClr>
                <a:srgbClr val="274E13"/>
              </a:buClr>
              <a:buSzPts val="1800"/>
              <a:buChar char="●"/>
            </a:pPr>
            <a:r>
              <a:rPr lang="en">
                <a:solidFill>
                  <a:srgbClr val="274E13"/>
                </a:solidFill>
              </a:rPr>
              <a:t>Implement</a:t>
            </a:r>
            <a:endParaRPr>
              <a:solidFill>
                <a:srgbClr val="274E13"/>
              </a:solidFill>
            </a:endParaRPr>
          </a:p>
          <a:p>
            <a:pPr indent="-342900" lvl="0" marL="457200" rtl="0">
              <a:spcBef>
                <a:spcPts val="0"/>
              </a:spcBef>
              <a:spcAft>
                <a:spcPts val="0"/>
              </a:spcAft>
              <a:buClr>
                <a:srgbClr val="274E13"/>
              </a:buClr>
              <a:buSzPts val="1800"/>
              <a:buChar char="●"/>
            </a:pPr>
            <a:r>
              <a:rPr lang="en">
                <a:solidFill>
                  <a:srgbClr val="274E13"/>
                </a:solidFill>
              </a:rPr>
              <a:t>Test</a:t>
            </a:r>
            <a:endParaRPr>
              <a:solidFill>
                <a:srgbClr val="274E13"/>
              </a:solidFill>
            </a:endParaRPr>
          </a:p>
          <a:p>
            <a:pPr indent="-342900" lvl="0" marL="457200" rtl="0">
              <a:spcBef>
                <a:spcPts val="0"/>
              </a:spcBef>
              <a:spcAft>
                <a:spcPts val="0"/>
              </a:spcAft>
              <a:buClr>
                <a:srgbClr val="274E13"/>
              </a:buClr>
              <a:buSzPts val="1800"/>
              <a:buChar char="●"/>
            </a:pPr>
            <a:r>
              <a:rPr lang="en">
                <a:solidFill>
                  <a:srgbClr val="274E13"/>
                </a:solidFill>
              </a:rPr>
              <a:t>Rinse and repeat</a:t>
            </a:r>
            <a:endParaRPr>
              <a:solidFill>
                <a:srgbClr val="274E13"/>
              </a:solidFill>
            </a:endParaRPr>
          </a:p>
          <a:p>
            <a:pPr indent="0" lvl="0" marL="0" rtl="0">
              <a:spcBef>
                <a:spcPts val="0"/>
              </a:spcBef>
              <a:spcAft>
                <a:spcPts val="0"/>
              </a:spcAft>
              <a:buNone/>
            </a:pPr>
            <a:r>
              <a:t/>
            </a:r>
            <a:endParaRPr>
              <a:solidFill>
                <a:srgbClr val="274E13"/>
              </a:solidFill>
            </a:endParaRPr>
          </a:p>
          <a:p>
            <a:pPr indent="0" lvl="0" marL="0" rtl="0">
              <a:spcBef>
                <a:spcPts val="0"/>
              </a:spcBef>
              <a:spcAft>
                <a:spcPts val="0"/>
              </a:spcAft>
              <a:buNone/>
            </a:pPr>
            <a:r>
              <a:rPr lang="en">
                <a:solidFill>
                  <a:srgbClr val="274E13"/>
                </a:solidFill>
              </a:rPr>
              <a:t>Security, is that edible? Maybe with butter?</a:t>
            </a:r>
            <a:endParaRPr>
              <a:solidFill>
                <a:srgbClr val="274E1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Shape 118"/>
          <p:cNvPicPr preferRelativeResize="0"/>
          <p:nvPr/>
        </p:nvPicPr>
        <p:blipFill>
          <a:blip r:embed="rId3">
            <a:alphaModFix/>
          </a:blip>
          <a:stretch>
            <a:fillRect/>
          </a:stretch>
        </p:blipFill>
        <p:spPr>
          <a:xfrm rot="899999">
            <a:off x="4764734" y="1342951"/>
            <a:ext cx="1921701" cy="3416401"/>
          </a:xfrm>
          <a:prstGeom prst="rect">
            <a:avLst/>
          </a:prstGeom>
          <a:noFill/>
          <a:ln>
            <a:noFill/>
          </a:ln>
          <a:effectLst>
            <a:outerShdw blurRad="285750" rotWithShape="0" algn="bl" dir="5400000" dist="19050">
              <a:schemeClr val="lt2">
                <a:alpha val="50000"/>
              </a:schemeClr>
            </a:outerShdw>
          </a:effectLst>
        </p:spPr>
      </p:pic>
      <p:sp>
        <p:nvSpPr>
          <p:cNvPr id="119" name="Shape 1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Result demonstration</a:t>
            </a:r>
            <a:endParaRPr/>
          </a:p>
        </p:txBody>
      </p:sp>
      <p:pic>
        <p:nvPicPr>
          <p:cNvPr id="120" name="Shape 120"/>
          <p:cNvPicPr preferRelativeResize="0"/>
          <p:nvPr/>
        </p:nvPicPr>
        <p:blipFill>
          <a:blip r:embed="rId4">
            <a:alphaModFix/>
          </a:blip>
          <a:stretch>
            <a:fillRect/>
          </a:stretch>
        </p:blipFill>
        <p:spPr>
          <a:xfrm rot="-899999">
            <a:off x="2498199" y="1342951"/>
            <a:ext cx="1921701" cy="3416401"/>
          </a:xfrm>
          <a:prstGeom prst="rect">
            <a:avLst/>
          </a:prstGeom>
          <a:noFill/>
          <a:ln>
            <a:noFill/>
          </a:ln>
          <a:effectLst>
            <a:outerShdw blurRad="285750" rotWithShape="0" algn="bl" dir="5400000" dist="19050">
              <a:schemeClr val="lt2">
                <a:alpha val="50000"/>
              </a:schemeClr>
            </a:outerShdw>
          </a:effectLst>
        </p:spPr>
      </p:pic>
      <p:pic>
        <p:nvPicPr>
          <p:cNvPr id="121" name="Shape 121"/>
          <p:cNvPicPr preferRelativeResize="0"/>
          <p:nvPr/>
        </p:nvPicPr>
        <p:blipFill>
          <a:blip r:embed="rId5">
            <a:alphaModFix/>
          </a:blip>
          <a:stretch>
            <a:fillRect/>
          </a:stretch>
        </p:blipFill>
        <p:spPr>
          <a:xfrm>
            <a:off x="3611138" y="1152475"/>
            <a:ext cx="1921701" cy="3416400"/>
          </a:xfrm>
          <a:prstGeom prst="rect">
            <a:avLst/>
          </a:prstGeom>
          <a:noFill/>
          <a:ln>
            <a:noFill/>
          </a:ln>
          <a:effectLst>
            <a:outerShdw blurRad="285750" rotWithShape="0" algn="bl" dir="5400000" dist="19050">
              <a:schemeClr val="lt2">
                <a:alpha val="50000"/>
              </a:scheme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5" name="Shape 125"/>
        <p:cNvGrpSpPr/>
        <p:nvPr/>
      </p:nvGrpSpPr>
      <p:grpSpPr>
        <a:xfrm>
          <a:off x="0" y="0"/>
          <a:ext cx="0" cy="0"/>
          <a:chOff x="0" y="0"/>
          <a:chExt cx="0" cy="0"/>
        </a:xfrm>
      </p:grpSpPr>
      <p:sp>
        <p:nvSpPr>
          <p:cNvPr id="126" name="Shape 126" title="Volvo SafeAssist Movie.mp4">
            <a:hlinkClick r:id="rId3"/>
          </p:cNvPr>
          <p:cNvSpPr/>
          <p:nvPr/>
        </p:nvSpPr>
        <p:spPr>
          <a:xfrm>
            <a:off x="1457325" y="235738"/>
            <a:ext cx="6229350" cy="4672025"/>
          </a:xfrm>
          <a:prstGeom prst="rect">
            <a:avLst/>
          </a:prstGeom>
          <a:blipFill>
            <a:blip r:embed="rId4">
              <a:alphaModFix/>
            </a:blip>
            <a:stretch>
              <a:fillRect/>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Login</a:t>
            </a:r>
            <a:endParaRPr/>
          </a:p>
        </p:txBody>
      </p:sp>
      <p:pic>
        <p:nvPicPr>
          <p:cNvPr id="132" name="Shape 132"/>
          <p:cNvPicPr preferRelativeResize="0"/>
          <p:nvPr/>
        </p:nvPicPr>
        <p:blipFill rotWithShape="1">
          <a:blip r:embed="rId3">
            <a:alphaModFix/>
          </a:blip>
          <a:srcRect b="0" l="0" r="41145" t="0"/>
          <a:stretch/>
        </p:blipFill>
        <p:spPr>
          <a:xfrm>
            <a:off x="1092750" y="1152475"/>
            <a:ext cx="3574499" cy="3416400"/>
          </a:xfrm>
          <a:prstGeom prst="rect">
            <a:avLst/>
          </a:prstGeom>
          <a:noFill/>
          <a:ln>
            <a:noFill/>
          </a:ln>
          <a:effectLst>
            <a:outerShdw blurRad="57150" rotWithShape="0" algn="bl" dir="5400000" dist="19050">
              <a:srgbClr val="000000">
                <a:alpha val="50000"/>
              </a:srgbClr>
            </a:outerShdw>
          </a:effectLst>
        </p:spPr>
      </p:pic>
      <p:pic>
        <p:nvPicPr>
          <p:cNvPr id="133" name="Shape 133"/>
          <p:cNvPicPr preferRelativeResize="0"/>
          <p:nvPr/>
        </p:nvPicPr>
        <p:blipFill>
          <a:blip r:embed="rId4">
            <a:alphaModFix/>
          </a:blip>
          <a:stretch>
            <a:fillRect/>
          </a:stretch>
        </p:blipFill>
        <p:spPr>
          <a:xfrm>
            <a:off x="6087672" y="1152476"/>
            <a:ext cx="1921711"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Outside construction site</a:t>
            </a:r>
            <a:endParaRPr/>
          </a:p>
        </p:txBody>
      </p:sp>
      <p:pic>
        <p:nvPicPr>
          <p:cNvPr id="139" name="Shape 139"/>
          <p:cNvPicPr preferRelativeResize="0"/>
          <p:nvPr/>
        </p:nvPicPr>
        <p:blipFill rotWithShape="1">
          <a:blip r:embed="rId3">
            <a:alphaModFix/>
          </a:blip>
          <a:srcRect b="0" l="0" r="41145" t="0"/>
          <a:stretch/>
        </p:blipFill>
        <p:spPr>
          <a:xfrm>
            <a:off x="1092750" y="1152475"/>
            <a:ext cx="3574499" cy="3416400"/>
          </a:xfrm>
          <a:prstGeom prst="rect">
            <a:avLst/>
          </a:prstGeom>
          <a:noFill/>
          <a:ln>
            <a:noFill/>
          </a:ln>
          <a:effectLst>
            <a:outerShdw blurRad="57150" rotWithShape="0" algn="bl" dir="5400000" dist="19050">
              <a:srgbClr val="000000">
                <a:alpha val="50000"/>
              </a:srgbClr>
            </a:outerShdw>
          </a:effectLst>
        </p:spPr>
      </p:pic>
      <p:pic>
        <p:nvPicPr>
          <p:cNvPr id="140" name="Shape 140"/>
          <p:cNvPicPr preferRelativeResize="0"/>
          <p:nvPr/>
        </p:nvPicPr>
        <p:blipFill>
          <a:blip r:embed="rId4">
            <a:alphaModFix/>
          </a:blip>
          <a:stretch>
            <a:fillRect/>
          </a:stretch>
        </p:blipFill>
        <p:spPr>
          <a:xfrm>
            <a:off x="6087672" y="1152486"/>
            <a:ext cx="1921701" cy="3416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In</a:t>
            </a:r>
            <a:r>
              <a:rPr lang="en"/>
              <a:t>side construction site</a:t>
            </a:r>
            <a:endParaRPr/>
          </a:p>
        </p:txBody>
      </p:sp>
      <p:pic>
        <p:nvPicPr>
          <p:cNvPr id="146" name="Shape 146"/>
          <p:cNvPicPr preferRelativeResize="0"/>
          <p:nvPr/>
        </p:nvPicPr>
        <p:blipFill rotWithShape="1">
          <a:blip r:embed="rId3">
            <a:alphaModFix/>
          </a:blip>
          <a:srcRect b="0" l="0" r="41145" t="0"/>
          <a:stretch/>
        </p:blipFill>
        <p:spPr>
          <a:xfrm>
            <a:off x="1092750" y="1152475"/>
            <a:ext cx="3574499" cy="3416400"/>
          </a:xfrm>
          <a:prstGeom prst="rect">
            <a:avLst/>
          </a:prstGeom>
          <a:noFill/>
          <a:ln>
            <a:noFill/>
          </a:ln>
          <a:effectLst>
            <a:outerShdw blurRad="57150" rotWithShape="0" algn="bl" dir="5400000" dist="19050">
              <a:srgbClr val="000000">
                <a:alpha val="50000"/>
              </a:srgbClr>
            </a:outerShdw>
          </a:effectLst>
        </p:spPr>
      </p:pic>
      <p:pic>
        <p:nvPicPr>
          <p:cNvPr id="147" name="Shape 147"/>
          <p:cNvPicPr preferRelativeResize="0"/>
          <p:nvPr/>
        </p:nvPicPr>
        <p:blipFill>
          <a:blip r:embed="rId4">
            <a:alphaModFix/>
          </a:blip>
          <a:stretch>
            <a:fillRect/>
          </a:stretch>
        </p:blipFill>
        <p:spPr>
          <a:xfrm>
            <a:off x="6087672" y="1152486"/>
            <a:ext cx="1921701" cy="3416376"/>
          </a:xfrm>
          <a:prstGeom prst="rect">
            <a:avLst/>
          </a:prstGeom>
          <a:noFill/>
          <a:ln>
            <a:noFill/>
          </a:ln>
        </p:spPr>
      </p:pic>
      <p:pic>
        <p:nvPicPr>
          <p:cNvPr id="148" name="Shape 148"/>
          <p:cNvPicPr preferRelativeResize="0"/>
          <p:nvPr/>
        </p:nvPicPr>
        <p:blipFill rotWithShape="1">
          <a:blip r:embed="rId5">
            <a:alphaModFix/>
          </a:blip>
          <a:srcRect b="0" l="15366" r="25778" t="0"/>
          <a:stretch/>
        </p:blipFill>
        <p:spPr>
          <a:xfrm>
            <a:off x="1092750" y="1152475"/>
            <a:ext cx="3574502" cy="3416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Close to a vehicle</a:t>
            </a:r>
            <a:endParaRPr/>
          </a:p>
        </p:txBody>
      </p:sp>
      <p:pic>
        <p:nvPicPr>
          <p:cNvPr id="154" name="Shape 154"/>
          <p:cNvPicPr preferRelativeResize="0"/>
          <p:nvPr/>
        </p:nvPicPr>
        <p:blipFill rotWithShape="1">
          <a:blip r:embed="rId3">
            <a:alphaModFix/>
          </a:blip>
          <a:srcRect b="0" l="0" r="41145" t="0"/>
          <a:stretch/>
        </p:blipFill>
        <p:spPr>
          <a:xfrm>
            <a:off x="1092750" y="1152475"/>
            <a:ext cx="3574499" cy="3416400"/>
          </a:xfrm>
          <a:prstGeom prst="rect">
            <a:avLst/>
          </a:prstGeom>
          <a:noFill/>
          <a:ln>
            <a:noFill/>
          </a:ln>
          <a:effectLst>
            <a:outerShdw blurRad="57150" rotWithShape="0" algn="bl" dir="5400000" dist="19050">
              <a:srgbClr val="000000">
                <a:alpha val="50000"/>
              </a:srgbClr>
            </a:outerShdw>
          </a:effectLst>
        </p:spPr>
      </p:pic>
      <p:pic>
        <p:nvPicPr>
          <p:cNvPr id="155" name="Shape 155"/>
          <p:cNvPicPr preferRelativeResize="0"/>
          <p:nvPr/>
        </p:nvPicPr>
        <p:blipFill rotWithShape="1">
          <a:blip r:embed="rId4">
            <a:alphaModFix/>
          </a:blip>
          <a:srcRect b="0" l="15366" r="25778" t="0"/>
          <a:stretch/>
        </p:blipFill>
        <p:spPr>
          <a:xfrm>
            <a:off x="1092750" y="1152475"/>
            <a:ext cx="3574502" cy="3416399"/>
          </a:xfrm>
          <a:prstGeom prst="rect">
            <a:avLst/>
          </a:prstGeom>
          <a:noFill/>
          <a:ln>
            <a:noFill/>
          </a:ln>
        </p:spPr>
      </p:pic>
      <p:pic>
        <p:nvPicPr>
          <p:cNvPr id="156" name="Shape 156"/>
          <p:cNvPicPr preferRelativeResize="0"/>
          <p:nvPr/>
        </p:nvPicPr>
        <p:blipFill>
          <a:blip r:embed="rId5">
            <a:alphaModFix/>
          </a:blip>
          <a:stretch>
            <a:fillRect/>
          </a:stretch>
        </p:blipFill>
        <p:spPr>
          <a:xfrm>
            <a:off x="6087672" y="1152486"/>
            <a:ext cx="1921701" cy="3416376"/>
          </a:xfrm>
          <a:prstGeom prst="rect">
            <a:avLst/>
          </a:prstGeom>
          <a:noFill/>
          <a:ln>
            <a:noFill/>
          </a:ln>
        </p:spPr>
      </p:pic>
      <p:pic>
        <p:nvPicPr>
          <p:cNvPr id="157" name="Shape 157"/>
          <p:cNvPicPr preferRelativeResize="0"/>
          <p:nvPr/>
        </p:nvPicPr>
        <p:blipFill rotWithShape="1">
          <a:blip r:embed="rId6">
            <a:alphaModFix/>
          </a:blip>
          <a:srcRect b="0" l="10976" r="30168" t="0"/>
          <a:stretch/>
        </p:blipFill>
        <p:spPr>
          <a:xfrm>
            <a:off x="1092750" y="1152500"/>
            <a:ext cx="3574502" cy="3416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Too c</a:t>
            </a:r>
            <a:r>
              <a:rPr lang="en"/>
              <a:t>lose to a vehicle</a:t>
            </a:r>
            <a:endParaRPr/>
          </a:p>
        </p:txBody>
      </p:sp>
      <p:pic>
        <p:nvPicPr>
          <p:cNvPr id="163" name="Shape 163"/>
          <p:cNvPicPr preferRelativeResize="0"/>
          <p:nvPr/>
        </p:nvPicPr>
        <p:blipFill>
          <a:blip r:embed="rId3">
            <a:alphaModFix/>
          </a:blip>
          <a:stretch>
            <a:fillRect/>
          </a:stretch>
        </p:blipFill>
        <p:spPr>
          <a:xfrm>
            <a:off x="6087672" y="1152498"/>
            <a:ext cx="1921701" cy="3416376"/>
          </a:xfrm>
          <a:prstGeom prst="rect">
            <a:avLst/>
          </a:prstGeom>
          <a:noFill/>
          <a:ln>
            <a:noFill/>
          </a:ln>
        </p:spPr>
      </p:pic>
      <p:pic>
        <p:nvPicPr>
          <p:cNvPr id="164" name="Shape 164"/>
          <p:cNvPicPr preferRelativeResize="0"/>
          <p:nvPr/>
        </p:nvPicPr>
        <p:blipFill rotWithShape="1">
          <a:blip r:embed="rId4">
            <a:alphaModFix/>
          </a:blip>
          <a:srcRect b="0" l="15366" r="25778" t="0"/>
          <a:stretch/>
        </p:blipFill>
        <p:spPr>
          <a:xfrm>
            <a:off x="1083225" y="1152488"/>
            <a:ext cx="3574498" cy="3416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Features</a:t>
            </a:r>
            <a:endParaRPr/>
          </a:p>
        </p:txBody>
      </p:sp>
      <p:sp>
        <p:nvSpPr>
          <p:cNvPr id="170" name="Shape 1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buSzPts val="1800"/>
              <a:buChar char="●"/>
            </a:pPr>
            <a:r>
              <a:rPr lang="en"/>
              <a:t>Proximity alert, worker-</a:t>
            </a:r>
            <a:r>
              <a:rPr lang="en"/>
              <a:t>vehicle</a:t>
            </a:r>
            <a:r>
              <a:rPr lang="en"/>
              <a:t> and vehicle-vehicle</a:t>
            </a:r>
            <a:endParaRPr/>
          </a:p>
          <a:p>
            <a:pPr indent="-342900" lvl="0" marL="457200" rtl="0">
              <a:spcBef>
                <a:spcPts val="0"/>
              </a:spcBef>
              <a:spcAft>
                <a:spcPts val="0"/>
              </a:spcAft>
              <a:buSzPts val="1800"/>
              <a:buChar char="●"/>
            </a:pPr>
            <a:r>
              <a:rPr lang="en"/>
              <a:t>User login and logout</a:t>
            </a:r>
            <a:endParaRPr/>
          </a:p>
          <a:p>
            <a:pPr indent="-342900" lvl="0" marL="457200" rtl="0">
              <a:spcBef>
                <a:spcPts val="0"/>
              </a:spcBef>
              <a:spcAft>
                <a:spcPts val="0"/>
              </a:spcAft>
              <a:buSzPts val="1800"/>
              <a:buChar char="●"/>
            </a:pPr>
            <a:r>
              <a:rPr lang="en"/>
              <a:t>Notifying a worker as (s)he enters a construction site</a:t>
            </a:r>
            <a:endParaRPr/>
          </a:p>
          <a:p>
            <a:pPr indent="-342900" lvl="0" marL="457200" rtl="0">
              <a:spcBef>
                <a:spcPts val="0"/>
              </a:spcBef>
              <a:spcAft>
                <a:spcPts val="0"/>
              </a:spcAft>
              <a:buSzPts val="1800"/>
              <a:buChar char="●"/>
            </a:pPr>
            <a:r>
              <a:rPr lang="en"/>
              <a:t>Associating a worker with a machines CoPilot</a:t>
            </a:r>
            <a:endParaRPr/>
          </a:p>
          <a:p>
            <a:pPr indent="-342900" lvl="0" marL="457200" rtl="0">
              <a:spcBef>
                <a:spcPts val="0"/>
              </a:spcBef>
              <a:spcAft>
                <a:spcPts val="0"/>
              </a:spcAft>
              <a:buSzPts val="1800"/>
              <a:buChar char="●"/>
            </a:pPr>
            <a:r>
              <a:rPr lang="en"/>
              <a:t>A “send application to background” button (needed in CoPilot)</a:t>
            </a:r>
            <a:endParaRPr/>
          </a:p>
          <a:p>
            <a:pPr indent="-342900" lvl="0" marL="457200">
              <a:spcBef>
                <a:spcPts val="0"/>
              </a:spcBef>
              <a:spcAft>
                <a:spcPts val="0"/>
              </a:spcAft>
              <a:buSzPts val="1800"/>
              <a:buChar char="●"/>
            </a:pPr>
            <a:r>
              <a:rPr lang="en"/>
              <a:t>Web interface for managing users and constructions sites</a:t>
            </a:r>
            <a:br>
              <a:rPr lang="en"/>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Project Work</a:t>
            </a:r>
            <a:endParaRPr/>
          </a:p>
        </p:txBody>
      </p:sp>
      <p:sp>
        <p:nvSpPr>
          <p:cNvPr id="176" name="Shape 1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Followed the initial plan, with a few exceptions</a:t>
            </a:r>
            <a:endParaRPr/>
          </a:p>
          <a:p>
            <a:pPr indent="-342900" lvl="0" marL="457200" rtl="0">
              <a:spcBef>
                <a:spcPts val="1600"/>
              </a:spcBef>
              <a:spcAft>
                <a:spcPts val="0"/>
              </a:spcAft>
              <a:buSzPts val="1800"/>
              <a:buChar char="●"/>
            </a:pPr>
            <a:r>
              <a:rPr lang="en"/>
              <a:t>Revised requirements</a:t>
            </a:r>
            <a:endParaRPr/>
          </a:p>
          <a:p>
            <a:pPr indent="-342900" lvl="0" marL="457200" rtl="0">
              <a:spcBef>
                <a:spcPts val="0"/>
              </a:spcBef>
              <a:spcAft>
                <a:spcPts val="0"/>
              </a:spcAft>
              <a:buSzPts val="1800"/>
              <a:buChar char="●"/>
            </a:pPr>
            <a:r>
              <a:rPr lang="en"/>
              <a:t>More tests earlier in the process</a:t>
            </a:r>
            <a:endParaRPr/>
          </a:p>
          <a:p>
            <a:pPr indent="-342900" lvl="0" marL="457200" rtl="0">
              <a:spcBef>
                <a:spcPts val="0"/>
              </a:spcBef>
              <a:spcAft>
                <a:spcPts val="0"/>
              </a:spcAft>
              <a:buSzPts val="1800"/>
              <a:buChar char="●"/>
            </a:pPr>
            <a:r>
              <a:rPr lang="en"/>
              <a:t>Acceptance test was delayed a week</a:t>
            </a:r>
            <a:endParaRPr/>
          </a:p>
          <a:p>
            <a:pPr indent="-342900" lvl="0" marL="457200" rtl="0">
              <a:spcBef>
                <a:spcPts val="0"/>
              </a:spcBef>
              <a:spcAft>
                <a:spcPts val="0"/>
              </a:spcAft>
              <a:buSzPts val="1800"/>
              <a:buChar char="●"/>
            </a:pPr>
            <a:r>
              <a:rPr lang="en"/>
              <a:t>No time planned for learning CoPilot API</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ctrTitle"/>
          </p:nvPr>
        </p:nvSpPr>
        <p:spPr>
          <a:xfrm>
            <a:off x="311700" y="536825"/>
            <a:ext cx="7653300" cy="624900"/>
          </a:xfrm>
          <a:prstGeom prst="rect">
            <a:avLst/>
          </a:prstGeom>
        </p:spPr>
        <p:txBody>
          <a:bodyPr anchorCtr="0" anchor="b" bIns="91425" lIns="91425" rIns="91425" wrap="square" tIns="91425">
            <a:noAutofit/>
          </a:bodyPr>
          <a:lstStyle/>
          <a:p>
            <a:pPr indent="0" lvl="0" marL="0" algn="l">
              <a:spcBef>
                <a:spcPts val="0"/>
              </a:spcBef>
              <a:spcAft>
                <a:spcPts val="0"/>
              </a:spcAft>
              <a:buNone/>
            </a:pPr>
            <a:r>
              <a:rPr lang="en" sz="2400"/>
              <a:t>Brief overview</a:t>
            </a:r>
            <a:endParaRPr sz="2400"/>
          </a:p>
        </p:txBody>
      </p:sp>
      <p:pic>
        <p:nvPicPr>
          <p:cNvPr id="62" name="Shape 62"/>
          <p:cNvPicPr preferRelativeResize="0"/>
          <p:nvPr/>
        </p:nvPicPr>
        <p:blipFill>
          <a:blip r:embed="rId3">
            <a:alphaModFix/>
          </a:blip>
          <a:stretch>
            <a:fillRect/>
          </a:stretch>
        </p:blipFill>
        <p:spPr>
          <a:xfrm>
            <a:off x="1760388" y="1311575"/>
            <a:ext cx="5623237" cy="3302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Working Hours</a:t>
            </a:r>
            <a:endParaRPr/>
          </a:p>
        </p:txBody>
      </p:sp>
      <p:sp>
        <p:nvSpPr>
          <p:cNvPr id="182" name="Shape 182"/>
          <p:cNvSpPr txBox="1"/>
          <p:nvPr>
            <p:ph idx="1" type="body"/>
          </p:nvPr>
        </p:nvSpPr>
        <p:spPr>
          <a:xfrm>
            <a:off x="311700" y="1152475"/>
            <a:ext cx="4155600" cy="3416400"/>
          </a:xfrm>
          <a:prstGeom prst="rect">
            <a:avLst/>
          </a:prstGeom>
        </p:spPr>
        <p:txBody>
          <a:bodyPr anchorCtr="0" anchor="t" bIns="91425" lIns="91425" rIns="91425" wrap="square" tIns="91425">
            <a:noAutofit/>
          </a:bodyPr>
          <a:lstStyle/>
          <a:p>
            <a:pPr indent="-342900" lvl="0" marL="457200">
              <a:spcBef>
                <a:spcPts val="0"/>
              </a:spcBef>
              <a:spcAft>
                <a:spcPts val="0"/>
              </a:spcAft>
              <a:buSzPts val="1800"/>
              <a:buChar char="●"/>
            </a:pPr>
            <a:r>
              <a:rPr lang="en"/>
              <a:t>Planned: 1440</a:t>
            </a:r>
            <a:endParaRPr/>
          </a:p>
          <a:p>
            <a:pPr indent="-342900" lvl="0" marL="457200" rtl="0">
              <a:spcBef>
                <a:spcPts val="0"/>
              </a:spcBef>
              <a:spcAft>
                <a:spcPts val="0"/>
              </a:spcAft>
              <a:buSzPts val="1800"/>
              <a:buChar char="●"/>
            </a:pPr>
            <a:r>
              <a:rPr lang="en"/>
              <a:t>Worked: 1200 (as of this morning)</a:t>
            </a:r>
            <a:endParaRPr/>
          </a:p>
          <a:p>
            <a:pPr indent="0" lvl="0" marL="0" rtl="0">
              <a:spcBef>
                <a:spcPts val="1600"/>
              </a:spcBef>
              <a:spcAft>
                <a:spcPts val="0"/>
              </a:spcAft>
              <a:buNone/>
            </a:pPr>
            <a:r>
              <a:rPr lang="en"/>
              <a:t>Probable reason for fewer hours:</a:t>
            </a:r>
            <a:endParaRPr/>
          </a:p>
          <a:p>
            <a:pPr indent="-342900" lvl="0" marL="457200" rtl="0">
              <a:spcBef>
                <a:spcPts val="1600"/>
              </a:spcBef>
              <a:spcAft>
                <a:spcPts val="0"/>
              </a:spcAft>
              <a:buSzPts val="1800"/>
              <a:buChar char="●"/>
            </a:pPr>
            <a:r>
              <a:rPr lang="en"/>
              <a:t>Overestimation for the holidays</a:t>
            </a:r>
            <a:endParaRPr/>
          </a:p>
          <a:p>
            <a:pPr indent="-342900" lvl="0" marL="457200" rtl="0">
              <a:spcBef>
                <a:spcPts val="0"/>
              </a:spcBef>
              <a:spcAft>
                <a:spcPts val="0"/>
              </a:spcAft>
              <a:buSzPts val="1800"/>
              <a:buChar char="●"/>
            </a:pPr>
            <a:r>
              <a:rPr lang="en"/>
              <a:t>Traveling</a:t>
            </a:r>
            <a:endParaRPr/>
          </a:p>
          <a:p>
            <a:pPr indent="-342900" lvl="0" marL="457200">
              <a:spcBef>
                <a:spcPts val="0"/>
              </a:spcBef>
              <a:spcAft>
                <a:spcPts val="0"/>
              </a:spcAft>
              <a:buSzPts val="1800"/>
              <a:buChar char="●"/>
            </a:pPr>
            <a:r>
              <a:rPr lang="en"/>
              <a:t>Sickness</a:t>
            </a:r>
            <a:endParaRPr/>
          </a:p>
        </p:txBody>
      </p:sp>
      <p:pic>
        <p:nvPicPr>
          <p:cNvPr id="183" name="Shape 183"/>
          <p:cNvPicPr preferRelativeResize="0"/>
          <p:nvPr/>
        </p:nvPicPr>
        <p:blipFill>
          <a:blip r:embed="rId3">
            <a:alphaModFix/>
          </a:blip>
          <a:stretch>
            <a:fillRect/>
          </a:stretch>
        </p:blipFill>
        <p:spPr>
          <a:xfrm>
            <a:off x="4467300" y="1017725"/>
            <a:ext cx="4371900" cy="35320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Team Organization</a:t>
            </a:r>
            <a:endParaRP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Two meetings per week</a:t>
            </a:r>
            <a:endParaRPr/>
          </a:p>
          <a:p>
            <a:pPr indent="-342900" lvl="0" marL="457200" rtl="0">
              <a:spcBef>
                <a:spcPts val="1600"/>
              </a:spcBef>
              <a:spcAft>
                <a:spcPts val="0"/>
              </a:spcAft>
              <a:buSzPts val="1800"/>
              <a:buChar char="●"/>
            </a:pPr>
            <a:r>
              <a:rPr lang="en"/>
              <a:t>Planning</a:t>
            </a:r>
            <a:endParaRPr/>
          </a:p>
          <a:p>
            <a:pPr indent="-342900" lvl="0" marL="457200" rtl="0">
              <a:spcBef>
                <a:spcPts val="0"/>
              </a:spcBef>
              <a:spcAft>
                <a:spcPts val="0"/>
              </a:spcAft>
              <a:buSzPts val="1800"/>
              <a:buChar char="●"/>
            </a:pPr>
            <a:r>
              <a:rPr lang="en"/>
              <a:t>Summarizing</a:t>
            </a:r>
            <a:endParaRPr/>
          </a:p>
          <a:p>
            <a:pPr indent="-342900" lvl="0" marL="457200" rtl="0">
              <a:spcBef>
                <a:spcPts val="0"/>
              </a:spcBef>
              <a:spcAft>
                <a:spcPts val="0"/>
              </a:spcAft>
              <a:buSzPts val="1800"/>
              <a:buChar char="●"/>
            </a:pPr>
            <a:r>
              <a:rPr lang="en"/>
              <a:t>Synchronization</a:t>
            </a:r>
            <a:endParaRPr/>
          </a:p>
          <a:p>
            <a:pPr indent="0" lvl="0" marL="0" rtl="0">
              <a:spcBef>
                <a:spcPts val="1600"/>
              </a:spcBef>
              <a:spcAft>
                <a:spcPts val="0"/>
              </a:spcAft>
              <a:buNone/>
            </a:pPr>
            <a:r>
              <a:rPr lang="en"/>
              <a:t>Reorganization halfway into the project</a:t>
            </a:r>
            <a:endParaRPr/>
          </a:p>
          <a:p>
            <a:pPr indent="-342900" lvl="0" marL="457200" rtl="0">
              <a:spcBef>
                <a:spcPts val="1600"/>
              </a:spcBef>
              <a:spcAft>
                <a:spcPts val="0"/>
              </a:spcAft>
              <a:buSzPts val="1800"/>
              <a:buChar char="●"/>
            </a:pPr>
            <a:r>
              <a:rPr lang="en"/>
              <a:t>Focus groups</a:t>
            </a:r>
            <a:endParaRPr/>
          </a:p>
          <a:p>
            <a:pPr indent="-317500" lvl="1" marL="1371600" rtl="0">
              <a:spcBef>
                <a:spcPts val="0"/>
              </a:spcBef>
              <a:spcAft>
                <a:spcPts val="0"/>
              </a:spcAft>
              <a:buSzPts val="1400"/>
              <a:buChar char="○"/>
            </a:pPr>
            <a:r>
              <a:rPr lang="en"/>
              <a:t>Handheld device</a:t>
            </a:r>
            <a:endParaRPr/>
          </a:p>
          <a:p>
            <a:pPr indent="-317500" lvl="1" marL="1371600" rtl="0">
              <a:spcBef>
                <a:spcPts val="0"/>
              </a:spcBef>
              <a:spcAft>
                <a:spcPts val="0"/>
              </a:spcAft>
              <a:buSzPts val="1400"/>
              <a:buChar char="○"/>
            </a:pPr>
            <a:r>
              <a:rPr lang="en"/>
              <a:t>CoPilot</a:t>
            </a:r>
            <a:endParaRPr/>
          </a:p>
          <a:p>
            <a:pPr indent="-317500" lvl="1" marL="1371600">
              <a:spcBef>
                <a:spcPts val="0"/>
              </a:spcBef>
              <a:spcAft>
                <a:spcPts val="0"/>
              </a:spcAft>
              <a:buSzPts val="1400"/>
              <a:buChar char="○"/>
            </a:pPr>
            <a:r>
              <a:rPr lang="en"/>
              <a:t>Web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Experiences</a:t>
            </a:r>
            <a:endParaRPr/>
          </a:p>
        </p:txBody>
      </p:sp>
      <p:sp>
        <p:nvSpPr>
          <p:cNvPr id="195" name="Shape 195"/>
          <p:cNvSpPr txBox="1"/>
          <p:nvPr>
            <p:ph idx="1" type="body"/>
          </p:nvPr>
        </p:nvSpPr>
        <p:spPr>
          <a:xfrm>
            <a:off x="311700" y="12286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274E13"/>
              </a:buClr>
              <a:buSzPts val="1800"/>
              <a:buChar char="●"/>
            </a:pPr>
            <a:r>
              <a:rPr lang="en">
                <a:solidFill>
                  <a:srgbClr val="274E13"/>
                </a:solidFill>
              </a:rPr>
              <a:t>Issues?</a:t>
            </a:r>
            <a:br>
              <a:rPr lang="en">
                <a:solidFill>
                  <a:srgbClr val="274E13"/>
                </a:solidFill>
              </a:rPr>
            </a:br>
            <a:endParaRPr>
              <a:solidFill>
                <a:srgbClr val="274E13"/>
              </a:solidFill>
            </a:endParaRPr>
          </a:p>
          <a:p>
            <a:pPr indent="-342900" lvl="0" marL="457200" rtl="0">
              <a:spcBef>
                <a:spcPts val="0"/>
              </a:spcBef>
              <a:spcAft>
                <a:spcPts val="0"/>
              </a:spcAft>
              <a:buClr>
                <a:srgbClr val="274E13"/>
              </a:buClr>
              <a:buSzPts val="1800"/>
              <a:buChar char="●"/>
            </a:pPr>
            <a:r>
              <a:rPr lang="en">
                <a:solidFill>
                  <a:srgbClr val="274E13"/>
                </a:solidFill>
              </a:rPr>
              <a:t>Expectations</a:t>
            </a:r>
            <a:br>
              <a:rPr lang="en">
                <a:solidFill>
                  <a:srgbClr val="274E13"/>
                </a:solidFill>
              </a:rPr>
            </a:br>
            <a:endParaRPr>
              <a:solidFill>
                <a:srgbClr val="274E13"/>
              </a:solidFill>
            </a:endParaRPr>
          </a:p>
          <a:p>
            <a:pPr indent="-342900" lvl="0" marL="457200" rtl="0">
              <a:spcBef>
                <a:spcPts val="0"/>
              </a:spcBef>
              <a:spcAft>
                <a:spcPts val="0"/>
              </a:spcAft>
              <a:buClr>
                <a:srgbClr val="274E13"/>
              </a:buClr>
              <a:buSzPts val="1800"/>
              <a:buChar char="●"/>
            </a:pPr>
            <a:r>
              <a:rPr lang="en">
                <a:solidFill>
                  <a:srgbClr val="274E13"/>
                </a:solidFill>
              </a:rPr>
              <a:t>Lessons learned?</a:t>
            </a:r>
            <a:br>
              <a:rPr lang="en">
                <a:solidFill>
                  <a:srgbClr val="274E13"/>
                </a:solidFill>
              </a:rPr>
            </a:br>
            <a:r>
              <a:rPr i="1" lang="en">
                <a:solidFill>
                  <a:srgbClr val="274E13"/>
                </a:solidFill>
              </a:rPr>
              <a:t>Holidays are the bluescreen of death for productivity...</a:t>
            </a:r>
            <a:endParaRPr i="1">
              <a:solidFill>
                <a:srgbClr val="274E1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Thank you for your time!</a:t>
            </a:r>
            <a:endParaRPr/>
          </a:p>
        </p:txBody>
      </p:sp>
      <p:pic>
        <p:nvPicPr>
          <p:cNvPr id="201" name="Shape 201"/>
          <p:cNvPicPr preferRelativeResize="0"/>
          <p:nvPr/>
        </p:nvPicPr>
        <p:blipFill>
          <a:blip r:embed="rId3">
            <a:alphaModFix/>
          </a:blip>
          <a:stretch>
            <a:fillRect/>
          </a:stretch>
        </p:blipFill>
        <p:spPr>
          <a:xfrm>
            <a:off x="815650" y="1017724"/>
            <a:ext cx="7382400" cy="4065650"/>
          </a:xfrm>
          <a:prstGeom prst="rect">
            <a:avLst/>
          </a:prstGeom>
          <a:noFill/>
          <a:ln>
            <a:noFill/>
          </a:ln>
        </p:spPr>
      </p:pic>
      <p:sp>
        <p:nvSpPr>
          <p:cNvPr id="202" name="Shape 202"/>
          <p:cNvSpPr txBox="1"/>
          <p:nvPr/>
        </p:nvSpPr>
        <p:spPr>
          <a:xfrm>
            <a:off x="1519877" y="3810600"/>
            <a:ext cx="661800" cy="3192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spcAft>
                <a:spcPts val="0"/>
              </a:spcAft>
              <a:buNone/>
            </a:pPr>
            <a:r>
              <a:rPr lang="en"/>
              <a:t>Dara</a:t>
            </a:r>
            <a:endParaRPr/>
          </a:p>
        </p:txBody>
      </p:sp>
      <p:sp>
        <p:nvSpPr>
          <p:cNvPr id="203" name="Shape 203"/>
          <p:cNvSpPr txBox="1"/>
          <p:nvPr/>
        </p:nvSpPr>
        <p:spPr>
          <a:xfrm>
            <a:off x="2427303" y="3810600"/>
            <a:ext cx="946800" cy="3192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spcAft>
                <a:spcPts val="0"/>
              </a:spcAft>
              <a:buNone/>
            </a:pPr>
            <a:r>
              <a:rPr lang="en"/>
              <a:t>Rickard</a:t>
            </a:r>
            <a:endParaRPr/>
          </a:p>
        </p:txBody>
      </p:sp>
      <p:sp>
        <p:nvSpPr>
          <p:cNvPr id="204" name="Shape 204"/>
          <p:cNvSpPr txBox="1"/>
          <p:nvPr/>
        </p:nvSpPr>
        <p:spPr>
          <a:xfrm>
            <a:off x="3292610" y="4397128"/>
            <a:ext cx="618000" cy="3192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spcAft>
                <a:spcPts val="0"/>
              </a:spcAft>
              <a:buNone/>
            </a:pPr>
            <a:r>
              <a:rPr lang="en"/>
              <a:t>Vasja</a:t>
            </a:r>
            <a:endParaRPr/>
          </a:p>
        </p:txBody>
      </p:sp>
      <p:sp>
        <p:nvSpPr>
          <p:cNvPr id="205" name="Shape 205"/>
          <p:cNvSpPr txBox="1"/>
          <p:nvPr/>
        </p:nvSpPr>
        <p:spPr>
          <a:xfrm>
            <a:off x="4090651" y="4397125"/>
            <a:ext cx="736200" cy="3192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spcAft>
                <a:spcPts val="0"/>
              </a:spcAft>
              <a:buNone/>
            </a:pPr>
            <a:r>
              <a:rPr lang="en"/>
              <a:t>Jonas</a:t>
            </a:r>
            <a:endParaRPr/>
          </a:p>
        </p:txBody>
      </p:sp>
      <p:sp>
        <p:nvSpPr>
          <p:cNvPr id="206" name="Shape 206"/>
          <p:cNvSpPr txBox="1"/>
          <p:nvPr/>
        </p:nvSpPr>
        <p:spPr>
          <a:xfrm>
            <a:off x="4888674" y="4397125"/>
            <a:ext cx="946800" cy="3192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spcAft>
                <a:spcPts val="0"/>
              </a:spcAft>
              <a:buNone/>
            </a:pPr>
            <a:r>
              <a:rPr lang="en"/>
              <a:t>Sidorela</a:t>
            </a:r>
            <a:endParaRPr/>
          </a:p>
        </p:txBody>
      </p:sp>
      <p:sp>
        <p:nvSpPr>
          <p:cNvPr id="207" name="Shape 207"/>
          <p:cNvSpPr txBox="1"/>
          <p:nvPr/>
        </p:nvSpPr>
        <p:spPr>
          <a:xfrm>
            <a:off x="5335675" y="3810600"/>
            <a:ext cx="1024200" cy="3192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spcAft>
                <a:spcPts val="0"/>
              </a:spcAft>
              <a:buNone/>
            </a:pPr>
            <a:r>
              <a:rPr lang="en"/>
              <a:t>Fernando</a:t>
            </a:r>
            <a:endParaRPr/>
          </a:p>
        </p:txBody>
      </p:sp>
      <p:sp>
        <p:nvSpPr>
          <p:cNvPr id="208" name="Shape 208"/>
          <p:cNvSpPr txBox="1"/>
          <p:nvPr/>
        </p:nvSpPr>
        <p:spPr>
          <a:xfrm>
            <a:off x="6164327" y="4397125"/>
            <a:ext cx="736200" cy="3192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spcAft>
                <a:spcPts val="0"/>
              </a:spcAft>
              <a:buNone/>
            </a:pPr>
            <a:r>
              <a:rPr lang="en"/>
              <a:t>Pablo</a:t>
            </a:r>
            <a:endParaRPr/>
          </a:p>
        </p:txBody>
      </p:sp>
      <p:sp>
        <p:nvSpPr>
          <p:cNvPr id="209" name="Shape 209"/>
          <p:cNvSpPr txBox="1"/>
          <p:nvPr/>
        </p:nvSpPr>
        <p:spPr>
          <a:xfrm>
            <a:off x="7229526" y="4397125"/>
            <a:ext cx="736200" cy="3192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spcAft>
                <a:spcPts val="0"/>
              </a:spcAft>
              <a:buNone/>
            </a:pPr>
            <a:r>
              <a:rPr lang="en"/>
              <a:t>Alvaro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idx="1" type="subTitle"/>
          </p:nvPr>
        </p:nvSpPr>
        <p:spPr>
          <a:xfrm>
            <a:off x="706275" y="277200"/>
            <a:ext cx="5736300" cy="792600"/>
          </a:xfrm>
          <a:prstGeom prst="rect">
            <a:avLst/>
          </a:prstGeom>
        </p:spPr>
        <p:txBody>
          <a:bodyPr anchorCtr="0" anchor="t" bIns="91425" lIns="91425" rIns="91425" wrap="square" tIns="91425">
            <a:noAutofit/>
          </a:bodyPr>
          <a:lstStyle/>
          <a:p>
            <a:pPr indent="0" lvl="0" marL="0" rtl="0" algn="l">
              <a:spcBef>
                <a:spcPts val="0"/>
              </a:spcBef>
              <a:spcAft>
                <a:spcPts val="0"/>
              </a:spcAft>
              <a:buNone/>
            </a:pPr>
            <a:r>
              <a:rPr lang="en"/>
              <a:t>Requirements</a:t>
            </a:r>
            <a:endParaRPr/>
          </a:p>
        </p:txBody>
      </p:sp>
      <p:sp>
        <p:nvSpPr>
          <p:cNvPr id="68" name="Shape 68"/>
          <p:cNvSpPr txBox="1"/>
          <p:nvPr/>
        </p:nvSpPr>
        <p:spPr>
          <a:xfrm>
            <a:off x="41250" y="1160550"/>
            <a:ext cx="9061500" cy="3675300"/>
          </a:xfrm>
          <a:prstGeom prst="rect">
            <a:avLst/>
          </a:prstGeom>
          <a:noFill/>
          <a:ln>
            <a:noFill/>
          </a:ln>
        </p:spPr>
        <p:txBody>
          <a:bodyPr anchorCtr="0" anchor="t" bIns="91425" lIns="91425" rIns="91425" wrap="square" tIns="91425">
            <a:noAutofit/>
          </a:bodyPr>
          <a:lstStyle/>
          <a:p>
            <a:pPr indent="-342900" lvl="0" marL="457200" rtl="0">
              <a:lnSpc>
                <a:spcPct val="150000"/>
              </a:lnSpc>
              <a:spcBef>
                <a:spcPts val="0"/>
              </a:spcBef>
              <a:spcAft>
                <a:spcPts val="0"/>
              </a:spcAft>
              <a:buClr>
                <a:schemeClr val="dk1"/>
              </a:buClr>
              <a:buSzPts val="1800"/>
              <a:buFont typeface="Georgia"/>
              <a:buChar char="-"/>
            </a:pPr>
            <a:r>
              <a:rPr i="1" lang="en" sz="1800">
                <a:solidFill>
                  <a:schemeClr val="dk1"/>
                </a:solidFill>
                <a:latin typeface="Georgia"/>
                <a:ea typeface="Georgia"/>
                <a:cs typeface="Georgia"/>
                <a:sym typeface="Georgia"/>
              </a:rPr>
              <a:t>Safe Assist should work on hand-held Android mobile device and the Volvo CoPilot System  </a:t>
            </a:r>
            <a:r>
              <a:rPr b="1" lang="en" sz="1800">
                <a:solidFill>
                  <a:srgbClr val="FF0000"/>
                </a:solidFill>
                <a:highlight>
                  <a:srgbClr val="FFFFFF"/>
                </a:highlight>
              </a:rPr>
              <a:t>✓</a:t>
            </a:r>
            <a:endParaRPr b="1" i="1" sz="1800">
              <a:solidFill>
                <a:srgbClr val="FF0000"/>
              </a:solidFill>
              <a:latin typeface="Georgia"/>
              <a:ea typeface="Georgia"/>
              <a:cs typeface="Georgia"/>
              <a:sym typeface="Georgia"/>
            </a:endParaRPr>
          </a:p>
          <a:p>
            <a:pPr indent="-342900" lvl="0" marL="457200" rtl="0">
              <a:lnSpc>
                <a:spcPct val="150000"/>
              </a:lnSpc>
              <a:spcBef>
                <a:spcPts val="0"/>
              </a:spcBef>
              <a:spcAft>
                <a:spcPts val="0"/>
              </a:spcAft>
              <a:buClr>
                <a:schemeClr val="dk1"/>
              </a:buClr>
              <a:buSzPts val="1800"/>
              <a:buFont typeface="Georgia"/>
              <a:buChar char="-"/>
            </a:pPr>
            <a:r>
              <a:rPr i="1" lang="en" sz="1800">
                <a:solidFill>
                  <a:schemeClr val="dk1"/>
                </a:solidFill>
                <a:latin typeface="Georgia"/>
                <a:ea typeface="Georgia"/>
                <a:cs typeface="Georgia"/>
                <a:sym typeface="Georgia"/>
              </a:rPr>
              <a:t>Should issue an alert when the worker enters in a construction area </a:t>
            </a:r>
            <a:r>
              <a:rPr b="1" lang="en" sz="1800">
                <a:solidFill>
                  <a:srgbClr val="FF0000"/>
                </a:solidFill>
                <a:highlight>
                  <a:srgbClr val="FFFFFF"/>
                </a:highlight>
              </a:rPr>
              <a:t>✓</a:t>
            </a:r>
            <a:endParaRPr b="1" i="1" sz="1800">
              <a:solidFill>
                <a:srgbClr val="FF0000"/>
              </a:solidFill>
              <a:latin typeface="Georgia"/>
              <a:ea typeface="Georgia"/>
              <a:cs typeface="Georgia"/>
              <a:sym typeface="Georgia"/>
            </a:endParaRPr>
          </a:p>
          <a:p>
            <a:pPr indent="-342900" lvl="0" marL="457200" rtl="0">
              <a:lnSpc>
                <a:spcPct val="150000"/>
              </a:lnSpc>
              <a:spcBef>
                <a:spcPts val="0"/>
              </a:spcBef>
              <a:spcAft>
                <a:spcPts val="0"/>
              </a:spcAft>
              <a:buClr>
                <a:schemeClr val="dk1"/>
              </a:buClr>
              <a:buSzPts val="1800"/>
              <a:buFont typeface="Georgia"/>
              <a:buChar char="-"/>
            </a:pPr>
            <a:r>
              <a:rPr i="1" lang="en" sz="1800">
                <a:solidFill>
                  <a:schemeClr val="dk1"/>
                </a:solidFill>
                <a:latin typeface="Georgia"/>
                <a:ea typeface="Georgia"/>
                <a:cs typeface="Georgia"/>
                <a:sym typeface="Georgia"/>
              </a:rPr>
              <a:t>Should issue a warning alert when a worker is too close to a vehicle for both the worker and machine operator </a:t>
            </a:r>
            <a:r>
              <a:rPr b="1" lang="en" sz="1800">
                <a:solidFill>
                  <a:srgbClr val="FF0000"/>
                </a:solidFill>
                <a:highlight>
                  <a:srgbClr val="FFFFFF"/>
                </a:highlight>
              </a:rPr>
              <a:t>✓</a:t>
            </a:r>
            <a:endParaRPr b="1" i="1" sz="1800">
              <a:solidFill>
                <a:srgbClr val="FF0000"/>
              </a:solidFill>
              <a:latin typeface="Georgia"/>
              <a:ea typeface="Georgia"/>
              <a:cs typeface="Georgia"/>
              <a:sym typeface="Georgia"/>
            </a:endParaRPr>
          </a:p>
          <a:p>
            <a:pPr indent="-342900" lvl="0" marL="457200" rtl="0">
              <a:lnSpc>
                <a:spcPct val="150000"/>
              </a:lnSpc>
              <a:spcBef>
                <a:spcPts val="0"/>
              </a:spcBef>
              <a:spcAft>
                <a:spcPts val="0"/>
              </a:spcAft>
              <a:buClr>
                <a:schemeClr val="dk1"/>
              </a:buClr>
              <a:buSzPts val="1800"/>
              <a:buFont typeface="Georgia"/>
              <a:buChar char="-"/>
            </a:pPr>
            <a:r>
              <a:rPr i="1" lang="en" sz="1800">
                <a:solidFill>
                  <a:schemeClr val="dk1"/>
                </a:solidFill>
                <a:latin typeface="Georgia"/>
                <a:ea typeface="Georgia"/>
                <a:cs typeface="Georgia"/>
                <a:sym typeface="Georgia"/>
              </a:rPr>
              <a:t>Working areas should be defined in the app </a:t>
            </a:r>
            <a:r>
              <a:rPr b="1" lang="en" sz="1800">
                <a:solidFill>
                  <a:srgbClr val="FF0000"/>
                </a:solidFill>
                <a:highlight>
                  <a:srgbClr val="FFFFFF"/>
                </a:highlight>
              </a:rPr>
              <a:t>✓</a:t>
            </a:r>
            <a:endParaRPr b="1" i="1" sz="1800">
              <a:solidFill>
                <a:srgbClr val="FF0000"/>
              </a:solidFill>
              <a:latin typeface="Georgia"/>
              <a:ea typeface="Georgia"/>
              <a:cs typeface="Georgia"/>
              <a:sym typeface="Georgia"/>
            </a:endParaRPr>
          </a:p>
          <a:p>
            <a:pPr indent="-342900" lvl="0" marL="457200" rtl="0">
              <a:lnSpc>
                <a:spcPct val="150000"/>
              </a:lnSpc>
              <a:spcBef>
                <a:spcPts val="0"/>
              </a:spcBef>
              <a:spcAft>
                <a:spcPts val="0"/>
              </a:spcAft>
              <a:buClr>
                <a:schemeClr val="dk1"/>
              </a:buClr>
              <a:buSzPts val="1800"/>
              <a:buFont typeface="Georgia"/>
              <a:buChar char="-"/>
            </a:pPr>
            <a:r>
              <a:rPr i="1" lang="en" sz="1800">
                <a:solidFill>
                  <a:schemeClr val="dk1"/>
                </a:solidFill>
                <a:latin typeface="Georgia"/>
                <a:ea typeface="Georgia"/>
                <a:cs typeface="Georgia"/>
                <a:sym typeface="Georgia"/>
              </a:rPr>
              <a:t>The app should have a lower power consumption when a device is outside a construction area </a:t>
            </a:r>
            <a:r>
              <a:rPr b="1" lang="en" sz="1800">
                <a:solidFill>
                  <a:srgbClr val="FF0000"/>
                </a:solidFill>
                <a:highlight>
                  <a:srgbClr val="FFFFFF"/>
                </a:highlight>
              </a:rPr>
              <a:t>✓</a:t>
            </a:r>
            <a:endParaRPr b="1" i="1" sz="1800">
              <a:solidFill>
                <a:srgbClr val="FF0000"/>
              </a:solidFill>
              <a:latin typeface="Georgia"/>
              <a:ea typeface="Georgia"/>
              <a:cs typeface="Georgia"/>
              <a:sym typeface="Georgia"/>
            </a:endParaRPr>
          </a:p>
          <a:p>
            <a:pPr indent="-342900" lvl="0" marL="457200" rtl="0">
              <a:lnSpc>
                <a:spcPct val="150000"/>
              </a:lnSpc>
              <a:spcBef>
                <a:spcPts val="0"/>
              </a:spcBef>
              <a:spcAft>
                <a:spcPts val="0"/>
              </a:spcAft>
              <a:buClr>
                <a:schemeClr val="dk1"/>
              </a:buClr>
              <a:buSzPts val="1800"/>
              <a:buFont typeface="Georgia"/>
              <a:buChar char="-"/>
            </a:pPr>
            <a:r>
              <a:rPr i="1" lang="en" sz="1800">
                <a:solidFill>
                  <a:schemeClr val="dk1"/>
                </a:solidFill>
                <a:latin typeface="Georgia"/>
                <a:ea typeface="Georgia"/>
                <a:cs typeface="Georgia"/>
                <a:sym typeface="Georgia"/>
              </a:rPr>
              <a:t>Not issue alert when the workers approaches to his machine </a:t>
            </a:r>
            <a:r>
              <a:rPr b="1" lang="en" sz="1800">
                <a:solidFill>
                  <a:srgbClr val="FF0000"/>
                </a:solidFill>
                <a:highlight>
                  <a:srgbClr val="FFFFFF"/>
                </a:highlight>
              </a:rPr>
              <a:t>✓</a:t>
            </a:r>
            <a:endParaRPr b="1" i="1" sz="1800">
              <a:solidFill>
                <a:srgbClr val="FF0000"/>
              </a:solidFill>
              <a:latin typeface="Georgia"/>
              <a:ea typeface="Georgia"/>
              <a:cs typeface="Georgia"/>
              <a:sym typeface="Georgia"/>
            </a:endParaRPr>
          </a:p>
          <a:p>
            <a:pPr indent="0" lvl="0" marL="0" rt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1635425" y="762175"/>
            <a:ext cx="7173826" cy="3619150"/>
          </a:xfrm>
          <a:prstGeom prst="rect">
            <a:avLst/>
          </a:prstGeom>
          <a:noFill/>
          <a:ln>
            <a:noFill/>
          </a:ln>
        </p:spPr>
      </p:pic>
      <p:pic>
        <p:nvPicPr>
          <p:cNvPr id="74" name="Shape 74"/>
          <p:cNvPicPr preferRelativeResize="0"/>
          <p:nvPr/>
        </p:nvPicPr>
        <p:blipFill>
          <a:blip r:embed="rId4">
            <a:alphaModFix/>
          </a:blip>
          <a:stretch>
            <a:fillRect/>
          </a:stretch>
        </p:blipFill>
        <p:spPr>
          <a:xfrm>
            <a:off x="502825" y="1910650"/>
            <a:ext cx="914400" cy="914400"/>
          </a:xfrm>
          <a:prstGeom prst="rect">
            <a:avLst/>
          </a:prstGeom>
          <a:noFill/>
          <a:ln>
            <a:noFill/>
          </a:ln>
        </p:spPr>
      </p:pic>
      <p:pic>
        <p:nvPicPr>
          <p:cNvPr id="75" name="Shape 75"/>
          <p:cNvPicPr preferRelativeResize="0"/>
          <p:nvPr/>
        </p:nvPicPr>
        <p:blipFill>
          <a:blip r:embed="rId5">
            <a:alphaModFix/>
          </a:blip>
          <a:stretch>
            <a:fillRect/>
          </a:stretch>
        </p:blipFill>
        <p:spPr>
          <a:xfrm>
            <a:off x="502825" y="2976175"/>
            <a:ext cx="1066800" cy="49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209025"/>
            <a:ext cx="8520600" cy="572700"/>
          </a:xfrm>
          <a:prstGeom prst="rect">
            <a:avLst/>
          </a:prstGeom>
        </p:spPr>
        <p:txBody>
          <a:bodyPr anchorCtr="0" anchor="t" bIns="91425" lIns="91425" rIns="91425" wrap="square" tIns="91425">
            <a:noAutofit/>
          </a:bodyPr>
          <a:lstStyle/>
          <a:p>
            <a:pPr indent="0" lvl="0" marL="0" algn="ctr">
              <a:spcBef>
                <a:spcPts val="0"/>
              </a:spcBef>
              <a:spcAft>
                <a:spcPts val="0"/>
              </a:spcAft>
              <a:buNone/>
            </a:pPr>
            <a:r>
              <a:rPr lang="en"/>
              <a:t>High-level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Structure</a:t>
            </a:r>
            <a:endParaRPr/>
          </a:p>
        </p:txBody>
      </p:sp>
      <p:sp>
        <p:nvSpPr>
          <p:cNvPr id="86" name="Shape 86"/>
          <p:cNvSpPr txBox="1"/>
          <p:nvPr>
            <p:ph idx="1" type="body"/>
          </p:nvPr>
        </p:nvSpPr>
        <p:spPr>
          <a:xfrm>
            <a:off x="1594275" y="1152475"/>
            <a:ext cx="5585100" cy="3416400"/>
          </a:xfrm>
          <a:prstGeom prst="rect">
            <a:avLst/>
          </a:prstGeom>
        </p:spPr>
        <p:txBody>
          <a:bodyPr anchorCtr="0" anchor="t" bIns="91425" lIns="91425" rIns="91425" wrap="square" tIns="91425">
            <a:noAutofit/>
          </a:bodyPr>
          <a:lstStyle/>
          <a:p>
            <a:pPr indent="0" lvl="0" marL="0">
              <a:spcBef>
                <a:spcPts val="0"/>
              </a:spcBef>
              <a:spcAft>
                <a:spcPts val="1600"/>
              </a:spcAft>
              <a:buNone/>
            </a:pPr>
            <a:r>
              <a:t/>
            </a:r>
            <a:endParaRPr/>
          </a:p>
        </p:txBody>
      </p:sp>
      <p:pic>
        <p:nvPicPr>
          <p:cNvPr id="87" name="Shape 87"/>
          <p:cNvPicPr preferRelativeResize="0"/>
          <p:nvPr/>
        </p:nvPicPr>
        <p:blipFill>
          <a:blip r:embed="rId3">
            <a:alphaModFix/>
          </a:blip>
          <a:stretch>
            <a:fillRect/>
          </a:stretch>
        </p:blipFill>
        <p:spPr>
          <a:xfrm>
            <a:off x="642900" y="1140000"/>
            <a:ext cx="7858200" cy="3441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2202900" cy="593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ER-model</a:t>
            </a:r>
            <a:endParaRPr/>
          </a:p>
        </p:txBody>
      </p:sp>
      <p:pic>
        <p:nvPicPr>
          <p:cNvPr id="93" name="Shape 93"/>
          <p:cNvPicPr preferRelativeResize="0"/>
          <p:nvPr/>
        </p:nvPicPr>
        <p:blipFill>
          <a:blip r:embed="rId3">
            <a:alphaModFix/>
          </a:blip>
          <a:stretch>
            <a:fillRect/>
          </a:stretch>
        </p:blipFill>
        <p:spPr>
          <a:xfrm>
            <a:off x="2514693" y="445025"/>
            <a:ext cx="6317607" cy="469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1798500" cy="10155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Class-</a:t>
            </a:r>
            <a:br>
              <a:rPr lang="en"/>
            </a:br>
            <a:r>
              <a:rPr lang="en"/>
              <a:t>diagram</a:t>
            </a:r>
            <a:endParaRPr/>
          </a:p>
        </p:txBody>
      </p:sp>
      <p:pic>
        <p:nvPicPr>
          <p:cNvPr id="99" name="Shape 99"/>
          <p:cNvPicPr preferRelativeResize="0"/>
          <p:nvPr/>
        </p:nvPicPr>
        <p:blipFill>
          <a:blip r:embed="rId3">
            <a:alphaModFix/>
          </a:blip>
          <a:stretch>
            <a:fillRect/>
          </a:stretch>
        </p:blipFill>
        <p:spPr>
          <a:xfrm>
            <a:off x="2110128" y="445025"/>
            <a:ext cx="6722173" cy="461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a:t>Tech</a:t>
            </a:r>
            <a:endParaRPr/>
          </a:p>
        </p:txBody>
      </p:sp>
      <p:sp>
        <p:nvSpPr>
          <p:cNvPr id="105" name="Shape 105"/>
          <p:cNvSpPr txBox="1"/>
          <p:nvPr>
            <p:ph idx="1" type="body"/>
          </p:nvPr>
        </p:nvSpPr>
        <p:spPr>
          <a:xfrm flipH="1" rot="-5400000">
            <a:off x="3825150" y="3466300"/>
            <a:ext cx="596700" cy="11313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pic>
        <p:nvPicPr>
          <p:cNvPr id="106" name="Shape 106"/>
          <p:cNvPicPr preferRelativeResize="0"/>
          <p:nvPr/>
        </p:nvPicPr>
        <p:blipFill>
          <a:blip r:embed="rId3">
            <a:alphaModFix/>
          </a:blip>
          <a:stretch>
            <a:fillRect/>
          </a:stretch>
        </p:blipFill>
        <p:spPr>
          <a:xfrm>
            <a:off x="1900000" y="52088"/>
            <a:ext cx="7244000" cy="5039325"/>
          </a:xfrm>
          <a:prstGeom prst="rect">
            <a:avLst/>
          </a:prstGeom>
          <a:noFill/>
          <a:ln>
            <a:noFill/>
          </a:ln>
        </p:spPr>
      </p:pic>
      <p:sp>
        <p:nvSpPr>
          <p:cNvPr id="107" name="Shape 107"/>
          <p:cNvSpPr/>
          <p:nvPr/>
        </p:nvSpPr>
        <p:spPr>
          <a:xfrm>
            <a:off x="1632601" y="1728344"/>
            <a:ext cx="4981800" cy="1842000"/>
          </a:xfrm>
          <a:prstGeom prst="rect">
            <a:avLst/>
          </a:prstGeom>
          <a:noFill/>
          <a:ln cap="flat" cmpd="sng" w="9525">
            <a:solidFill>
              <a:srgbClr val="5B9BD5"/>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