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6" r:id="rId4"/>
    <p:sldId id="259" r:id="rId5"/>
    <p:sldId id="269" r:id="rId6"/>
    <p:sldId id="275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Álvaro" id="{1064D0D3-6894-40E7-948C-1FEB16BA5B37}">
          <p14:sldIdLst>
            <p14:sldId id="257"/>
            <p14:sldId id="258"/>
            <p14:sldId id="276"/>
          </p14:sldIdLst>
        </p14:section>
        <p14:section name="Fer" id="{046DD415-9B08-456D-B843-0A02B1FB9862}">
          <p14:sldIdLst>
            <p14:sldId id="259"/>
            <p14:sldId id="269"/>
            <p14:sldId id="275"/>
            <p14:sldId id="260"/>
            <p14:sldId id="271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ablo" id="{CA78AACC-1607-49BC-AC36-7674913F6B48}">
          <p14:sldIdLst>
            <p14:sldId id="268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85" autoAdjust="0"/>
  </p:normalViewPr>
  <p:slideViewPr>
    <p:cSldViewPr snapToGrid="0">
      <p:cViewPr>
        <p:scale>
          <a:sx n="66" d="100"/>
          <a:sy n="66" d="100"/>
        </p:scale>
        <p:origin x="153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F182-D1FB-44A5-B890-311F97C2D078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92BA-61E5-456A-A149-2059994ACFC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AF10A-9FE7-E444-98EB-7D58AC45A355}" type="slidenum">
              <a:rPr kumimoji="0" lang="sv-S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dirty="0" err="1"/>
              <a:t>If</a:t>
            </a:r>
            <a:r>
              <a:rPr lang="es-ES" dirty="0"/>
              <a:t> a machine </a:t>
            </a:r>
            <a:r>
              <a:rPr lang="es-ES" dirty="0" err="1"/>
              <a:t>operator</a:t>
            </a:r>
            <a:r>
              <a:rPr lang="es-ES" dirty="0"/>
              <a:t> logs in,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handleDevice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because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receiving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because</a:t>
            </a:r>
            <a:r>
              <a:rPr lang="es-ES" dirty="0"/>
              <a:t> in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so…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vehicle</a:t>
            </a:r>
            <a:r>
              <a:rPr lang="es-ES" dirty="0"/>
              <a:t>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range</a:t>
            </a:r>
            <a:r>
              <a:rPr lang="es-ES" dirty="0"/>
              <a:t>) and </a:t>
            </a:r>
            <a:r>
              <a:rPr lang="es-ES" dirty="0" err="1"/>
              <a:t>also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</a:t>
            </a:r>
            <a:r>
              <a:rPr lang="en-GB" dirty="0"/>
              <a:t>since speed is important in calculations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8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Set,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…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: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temporally</a:t>
            </a:r>
            <a:r>
              <a:rPr lang="es-ES" dirty="0"/>
              <a:t> </a:t>
            </a:r>
            <a:r>
              <a:rPr lang="es-ES" dirty="0" err="1"/>
              <a:t>situations</a:t>
            </a:r>
            <a:r>
              <a:rPr lang="es-ES" dirty="0"/>
              <a:t> as a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sick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somthing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,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this</a:t>
            </a:r>
            <a:r>
              <a:rPr lang="es-ES" dirty="0"/>
              <a:t> in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3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as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after (NO SPOILERS).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, </a:t>
            </a:r>
            <a:r>
              <a:rPr lang="es-ES" dirty="0" err="1"/>
              <a:t>edit</a:t>
            </a:r>
            <a:r>
              <a:rPr lang="es-ES" dirty="0"/>
              <a:t> and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  <a:r>
              <a:rPr lang="en-GB" dirty="0"/>
              <a:t>-This part belongs to the “Web Server” Side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Handheld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: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machines (</a:t>
            </a:r>
            <a:r>
              <a:rPr lang="es-ES" dirty="0" err="1"/>
              <a:t>listening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and </a:t>
            </a:r>
            <a:r>
              <a:rPr lang="es-ES" dirty="0" err="1"/>
              <a:t>alarms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ensure</a:t>
            </a:r>
            <a:r>
              <a:rPr lang="es-ES" dirty="0"/>
              <a:t>…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die)</a:t>
            </a:r>
          </a:p>
          <a:p>
            <a:pPr marL="171450" indent="-171450">
              <a:buFontTx/>
              <a:buChar char="-"/>
            </a:pPr>
            <a:r>
              <a:rPr lang="es-ES" dirty="0"/>
              <a:t>Server: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2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Hablar de la decisión de colores y de fases de peligro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8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n-GB" dirty="0"/>
              <a:t>Few are those who like design decisions in front of their implementation, but well, you have to do it.... We have been shuffling several architectures as you can see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 client/server, most or all of the application logic and data is hosted on a server but we decide we needed an independent view to show the different data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seemed to us that it was overlooked having a MVC inside the client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centralize the operations in the server but keeping a client active, we proposed an MVC with a connection to server: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-View: User Interface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-Controller: Will process all the info provide by the client</a:t>
            </a:r>
          </a:p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-Model: Will store the current status and the data resulted in the operations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-Here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store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Co-</a:t>
            </a:r>
            <a:r>
              <a:rPr lang="es-ES" dirty="0" err="1"/>
              <a:t>Pilot</a:t>
            </a:r>
            <a:r>
              <a:rPr lang="es-ES" dirty="0"/>
              <a:t> (</a:t>
            </a:r>
            <a:r>
              <a:rPr lang="es-ES" dirty="0" err="1"/>
              <a:t>that</a:t>
            </a:r>
            <a:r>
              <a:rPr lang="es-ES" dirty="0"/>
              <a:t> Will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Machine?)</a:t>
            </a:r>
          </a:p>
          <a:p>
            <a:r>
              <a:rPr lang="es-ES" dirty="0"/>
              <a:t>	-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happens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2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- ”</a:t>
            </a:r>
            <a:r>
              <a:rPr lang="es-ES" sz="1200" i="0" dirty="0" err="1"/>
              <a:t>The</a:t>
            </a:r>
            <a:r>
              <a:rPr lang="es-ES" sz="1200" i="0" dirty="0"/>
              <a:t> DB </a:t>
            </a:r>
            <a:r>
              <a:rPr lang="es-ES" sz="1200" i="0" dirty="0" err="1"/>
              <a:t>not</a:t>
            </a:r>
            <a:r>
              <a:rPr lang="es-ES" sz="1200" i="0" dirty="0"/>
              <a:t> be </a:t>
            </a:r>
            <a:r>
              <a:rPr lang="es-ES" sz="1200" i="0" dirty="0" err="1"/>
              <a:t>able</a:t>
            </a:r>
            <a:r>
              <a:rPr lang="es-ES" sz="1200" i="0" dirty="0"/>
              <a:t> </a:t>
            </a:r>
            <a:r>
              <a:rPr lang="es-ES" sz="1200" i="0" dirty="0" err="1"/>
              <a:t>to</a:t>
            </a:r>
            <a:r>
              <a:rPr lang="es-ES" sz="1200" i="0" dirty="0"/>
              <a:t> store data </a:t>
            </a:r>
            <a:r>
              <a:rPr lang="es-ES" sz="1200" i="0" dirty="0" err="1"/>
              <a:t>of</a:t>
            </a:r>
            <a:r>
              <a:rPr lang="es-ES" sz="1200" i="0" dirty="0"/>
              <a:t> 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”: 	</a:t>
            </a:r>
            <a:r>
              <a:rPr lang="es-ES" sz="1200" i="0" dirty="0" err="1"/>
              <a:t>We</a:t>
            </a:r>
            <a:r>
              <a:rPr lang="es-ES" sz="1200" i="0" dirty="0"/>
              <a:t> </a:t>
            </a:r>
            <a:r>
              <a:rPr lang="es-ES" sz="1200" i="0" dirty="0" err="1"/>
              <a:t>talk</a:t>
            </a:r>
            <a:r>
              <a:rPr lang="es-ES" sz="1200" i="0" dirty="0"/>
              <a:t> </a:t>
            </a:r>
            <a:r>
              <a:rPr lang="es-ES" sz="1200" i="0" dirty="0" err="1"/>
              <a:t>about</a:t>
            </a:r>
            <a:r>
              <a:rPr lang="es-ES" sz="1200" i="0" dirty="0"/>
              <a:t> personal data </a:t>
            </a:r>
            <a:r>
              <a:rPr lang="es-ES" sz="1200" i="0" dirty="0" err="1"/>
              <a:t>that</a:t>
            </a:r>
            <a:r>
              <a:rPr lang="es-ES" sz="1200" i="0" dirty="0"/>
              <a:t> </a:t>
            </a:r>
            <a:r>
              <a:rPr lang="es-ES" sz="1200" i="0" dirty="0" err="1"/>
              <a:t>could</a:t>
            </a:r>
            <a:r>
              <a:rPr lang="es-ES" sz="1200" i="0" dirty="0"/>
              <a:t> be </a:t>
            </a:r>
            <a:r>
              <a:rPr lang="es-ES" sz="1200" i="0" dirty="0" err="1"/>
              <a:t>stolen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/>
              <a:t>“</a:t>
            </a:r>
            <a:r>
              <a:rPr lang="es-ES" sz="1200" i="0" dirty="0"/>
              <a:t>Co-</a:t>
            </a:r>
            <a:r>
              <a:rPr lang="es-ES" sz="1200" i="0" dirty="0" err="1"/>
              <a:t>Pilot</a:t>
            </a:r>
            <a:r>
              <a:rPr lang="es-ES" sz="1200" i="0" dirty="0"/>
              <a:t> has API 15</a:t>
            </a:r>
            <a:r>
              <a:rPr lang="en-GB" sz="1200" i="0" dirty="0"/>
              <a:t>”: 	Android 4.0.3 (Ice Cream Sandwich)</a:t>
            </a:r>
            <a:endParaRPr lang="es-ES" sz="1200" i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i="0" dirty="0"/>
              <a:t>“</a:t>
            </a:r>
            <a:r>
              <a:rPr lang="es-ES" sz="1200" i="0" dirty="0" err="1"/>
              <a:t>The</a:t>
            </a:r>
            <a:r>
              <a:rPr lang="es-ES" sz="1200" i="0" dirty="0"/>
              <a:t> </a:t>
            </a:r>
            <a:r>
              <a:rPr lang="es-ES" sz="1200" i="0" dirty="0" err="1"/>
              <a:t>workers</a:t>
            </a:r>
            <a:r>
              <a:rPr lang="es-ES" sz="1200" i="0" dirty="0"/>
              <a:t> and </a:t>
            </a:r>
            <a:r>
              <a:rPr lang="es-ES" sz="1200" i="0" dirty="0" err="1"/>
              <a:t>operator</a:t>
            </a:r>
            <a:r>
              <a:rPr lang="es-ES" sz="1200" i="0" dirty="0"/>
              <a:t> </a:t>
            </a:r>
            <a:r>
              <a:rPr lang="es-ES" sz="1200" i="0" dirty="0" err="1"/>
              <a:t>must</a:t>
            </a:r>
            <a:r>
              <a:rPr lang="es-ES" sz="1200" i="0" dirty="0"/>
              <a:t> </a:t>
            </a:r>
            <a:r>
              <a:rPr lang="es-ES" sz="1200" i="0" dirty="0" err="1"/>
              <a:t>provide</a:t>
            </a:r>
            <a:r>
              <a:rPr lang="es-ES" sz="1200" i="0" dirty="0"/>
              <a:t> </a:t>
            </a:r>
            <a:r>
              <a:rPr lang="es-ES" sz="1200" i="0" dirty="0" err="1"/>
              <a:t>location</a:t>
            </a:r>
            <a:r>
              <a:rPr lang="en-GB" sz="1200" i="0" dirty="0"/>
              <a:t>”:	To be able to calculate the location of the Units every moment (but only inside the construction site (safety feature))</a:t>
            </a:r>
            <a:endParaRPr lang="es-ES" sz="120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log in,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location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server </a:t>
            </a:r>
            <a:r>
              <a:rPr lang="es-ES" dirty="0" err="1"/>
              <a:t>automatically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Associate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 err="1"/>
              <a:t>to</a:t>
            </a:r>
            <a:r>
              <a:rPr lang="es-ES" dirty="0"/>
              <a:t> a machine)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alarm</a:t>
            </a:r>
            <a:r>
              <a:rPr lang="es-ES" dirty="0"/>
              <a:t> (in a </a:t>
            </a:r>
            <a:r>
              <a:rPr lang="es-ES" dirty="0" err="1"/>
              <a:t>dangerous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notification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“Be </a:t>
            </a:r>
            <a:r>
              <a:rPr lang="es-ES" dirty="0" err="1"/>
              <a:t>careful</a:t>
            </a:r>
            <a:r>
              <a:rPr lang="es-ES" dirty="0"/>
              <a:t>!! </a:t>
            </a:r>
            <a:r>
              <a:rPr lang="es-ES" dirty="0" err="1"/>
              <a:t>You</a:t>
            </a:r>
            <a:r>
              <a:rPr lang="es-ES" dirty="0"/>
              <a:t> are in a </a:t>
            </a:r>
            <a:r>
              <a:rPr lang="es-ES" dirty="0" err="1"/>
              <a:t>Construction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”)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592BA-61E5-456A-A149-2059994ACF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2339578"/>
            <a:ext cx="2857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2" y="2357438"/>
            <a:ext cx="2518172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1" y="1151931"/>
            <a:ext cx="5893594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1" y="3536156"/>
            <a:ext cx="5893594" cy="794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265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60207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343784" y="1821657"/>
            <a:ext cx="5893594" cy="3643313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422"/>
              </a:spcBef>
              <a:buClr>
                <a:schemeClr val="accent1"/>
              </a:buClr>
              <a:buFont typeface="Lucida Grande"/>
              <a:buChar char="●"/>
              <a:defRPr sz="1371" i="1" u="none">
                <a:latin typeface="Georgia"/>
                <a:cs typeface="Georgia"/>
              </a:defRPr>
            </a:lvl1pPr>
            <a:lvl2pPr algn="l">
              <a:spcBef>
                <a:spcPts val="422"/>
              </a:spcBef>
              <a:buClr>
                <a:schemeClr val="accent2"/>
              </a:buClr>
              <a:buFont typeface="Lucida Grande"/>
              <a:buChar char="●"/>
              <a:defRPr sz="1265" i="1" u="none">
                <a:latin typeface="Georgia"/>
                <a:cs typeface="Georgia"/>
              </a:defRPr>
            </a:lvl2pPr>
            <a:lvl3pPr algn="l">
              <a:spcBef>
                <a:spcPts val="422"/>
              </a:spcBef>
              <a:buClr>
                <a:schemeClr val="accent3"/>
              </a:buClr>
              <a:buFont typeface="Lucida Grande"/>
              <a:buChar char="●"/>
              <a:defRPr sz="1160" i="1" u="none">
                <a:latin typeface="Georgia"/>
                <a:cs typeface="Georgia"/>
              </a:defRPr>
            </a:lvl3pPr>
            <a:lvl4pPr algn="l">
              <a:defRPr sz="1265">
                <a:latin typeface="Georgia"/>
                <a:cs typeface="Georgia"/>
              </a:defRPr>
            </a:lvl4pPr>
            <a:lvl5pPr algn="l">
              <a:defRPr sz="1265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34645039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647" y="2174380"/>
            <a:ext cx="4039568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4554" y="2174380"/>
            <a:ext cx="4041800" cy="3951387"/>
          </a:xfrm>
          <a:prstGeom prst="rect">
            <a:avLst/>
          </a:prstGeom>
        </p:spPr>
        <p:txBody>
          <a:bodyPr vert="horz"/>
          <a:lstStyle>
            <a:lvl1pPr marL="0" indent="0">
              <a:defRPr sz="1371">
                <a:latin typeface="Georgia"/>
                <a:cs typeface="Georgia"/>
              </a:defRPr>
            </a:lvl1pPr>
            <a:lvl2pPr>
              <a:defRPr sz="1055"/>
            </a:lvl2pPr>
            <a:lvl3pPr>
              <a:defRPr sz="949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019827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549176"/>
            <a:ext cx="1072679" cy="8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3784" y="656196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>
              <a:defRPr sz="2531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778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77E-545F-4738-89E1-F5264BF8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2506-857B-4154-8E70-F4B47C4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FB79-0643-4553-80F1-39DD483D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6C0-ADD1-4FA3-B623-52C1F7BA2B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1BB5-49A7-499F-AACC-63AD4CE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226A-F154-4DED-90DF-2753E0C2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4145-BA01-4487-B387-317A2B38AA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443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180820" indent="-180820" algn="l" rtl="0" eaLnBrk="0" fontAlgn="base" hangingPunct="0">
        <a:spcBef>
          <a:spcPct val="0"/>
        </a:spcBef>
        <a:spcAft>
          <a:spcPct val="0"/>
        </a:spcAft>
        <a:defRPr sz="1265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391776" indent="-150683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02732" indent="-120547" algn="ctr" rtl="0" eaLnBrk="0" fontAlgn="base" hangingPunct="0">
        <a:spcBef>
          <a:spcPct val="0"/>
        </a:spcBef>
        <a:spcAft>
          <a:spcPct val="0"/>
        </a:spcAft>
        <a:buChar char="•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43826" indent="-120547" algn="ctr" rtl="0" eaLnBrk="0" fontAlgn="base" hangingPunct="0">
        <a:spcBef>
          <a:spcPct val="0"/>
        </a:spcBef>
        <a:spcAft>
          <a:spcPct val="0"/>
        </a:spcAft>
        <a:buChar char="–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4919" indent="-120547" algn="ctr" rtl="0" eaLnBrk="0" fontAlgn="base" hangingPunct="0">
        <a:spcBef>
          <a:spcPct val="0"/>
        </a:spcBef>
        <a:spcAft>
          <a:spcPct val="0"/>
        </a:spcAft>
        <a:buChar char="»"/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1093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86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279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372" algn="ctr" rtl="0" eaLnBrk="1" fontAlgn="base" hangingPunct="1">
        <a:spcBef>
          <a:spcPct val="0"/>
        </a:spcBef>
        <a:spcAft>
          <a:spcPct val="0"/>
        </a:spcAft>
        <a:defRPr sz="1898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093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186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279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372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465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6558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7651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8744" algn="l" defTabSz="241093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1219200" y="3637188"/>
            <a:ext cx="2148759" cy="36168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77" b="1" i="1" dirty="0">
                <a:latin typeface="Arial" charset="0"/>
                <a:ea typeface="ヒラギノ角ゴ ProN W3" charset="0"/>
              </a:rPr>
              <a:t>Optimus Octavian</a:t>
            </a:r>
          </a:p>
          <a:p>
            <a:endParaRPr lang="en-US" sz="1055" i="1" dirty="0">
              <a:latin typeface="Arial" charset="0"/>
              <a:ea typeface="ヒラギノ角ゴ ProN W3" charset="0"/>
            </a:endParaRPr>
          </a:p>
          <a:p>
            <a:endParaRPr lang="en-US" sz="1055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537029" y="2992122"/>
            <a:ext cx="5834742" cy="87375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 sz="4800" dirty="0" err="1"/>
              <a:t>CoPilot</a:t>
            </a:r>
            <a:r>
              <a:rPr lang="sv-SE" sz="4800" dirty="0"/>
              <a:t> </a:t>
            </a:r>
            <a:r>
              <a:rPr lang="sv-SE" sz="4800" dirty="0" err="1"/>
              <a:t>Safe</a:t>
            </a:r>
            <a:r>
              <a:rPr lang="sv-SE" sz="4800" dirty="0"/>
              <a:t> Assist</a:t>
            </a:r>
            <a:br>
              <a:rPr lang="en-US" sz="3480" dirty="0">
                <a:latin typeface="Arial" charset="0"/>
                <a:ea typeface="ヒラギノ角ゴ ProN W3" charset="0"/>
              </a:rPr>
            </a:br>
            <a:endParaRPr lang="en-US" sz="1477" dirty="0">
              <a:latin typeface="Arial" charset="0"/>
              <a:ea typeface="ヒラギノ角ゴ ProN W3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3012C-73B7-413A-AACF-D8DBDA19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45781"/>
            <a:ext cx="1641461" cy="14885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BB0BA628-C6D6-4184-8781-57884CE9FDF5}"/>
              </a:ext>
            </a:extLst>
          </p:cNvPr>
          <p:cNvSpPr txBox="1">
            <a:spLocks/>
          </p:cNvSpPr>
          <p:nvPr/>
        </p:nvSpPr>
        <p:spPr bwMode="auto">
          <a:xfrm>
            <a:off x="894896" y="566327"/>
            <a:ext cx="723310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2400" kern="0" dirty="0"/>
              <a:t>Software Engineering 2: Project Teamwork</a:t>
            </a:r>
            <a:br>
              <a:rPr lang="en-US" sz="2400" kern="0" dirty="0"/>
            </a:br>
            <a:r>
              <a:rPr lang="en-US" sz="240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400" kern="0" dirty="0">
                <a:latin typeface="Arial" charset="0"/>
                <a:ea typeface="ヒラギノ角ゴ ProN W3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80166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55" y="1081042"/>
            <a:ext cx="5893594" cy="669727"/>
          </a:xfrm>
        </p:spPr>
        <p:txBody>
          <a:bodyPr/>
          <a:lstStyle/>
          <a:p>
            <a:r>
              <a:rPr lang="es-ES" dirty="0"/>
              <a:t>¿Who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F8D4D-1969-4F72-B30E-0628E8D183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6600" y="2502202"/>
            <a:ext cx="6059349" cy="39856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work</a:t>
            </a:r>
            <a:r>
              <a:rPr lang="es-ES" sz="2000" i="0" dirty="0"/>
              <a:t> in a machine (</a:t>
            </a:r>
            <a:r>
              <a:rPr lang="es-ES" sz="2000" i="0" dirty="0" err="1"/>
              <a:t>with</a:t>
            </a:r>
            <a:r>
              <a:rPr lang="es-ES" sz="2000" i="0" dirty="0"/>
              <a:t> Co-</a:t>
            </a:r>
            <a:r>
              <a:rPr lang="es-ES" sz="2000" i="0" dirty="0" err="1"/>
              <a:t>Pilot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all</a:t>
            </a:r>
            <a:r>
              <a:rPr lang="es-ES" sz="2000" i="0" dirty="0"/>
              <a:t> </a:t>
            </a:r>
            <a:r>
              <a:rPr lang="es-ES" sz="2000" i="0" dirty="0" err="1"/>
              <a:t>about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 (</a:t>
            </a:r>
            <a:r>
              <a:rPr lang="es-ES" sz="2000" i="0" dirty="0" err="1"/>
              <a:t>Inside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Will </a:t>
            </a:r>
            <a:r>
              <a:rPr lang="es-ES" sz="2000" i="0" dirty="0" err="1"/>
              <a:t>manage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</a:t>
            </a:r>
          </a:p>
          <a:p>
            <a:pPr marL="0" indent="0">
              <a:buNone/>
            </a:pPr>
            <a:r>
              <a:rPr lang="es-ES" sz="2000" i="0" dirty="0"/>
              <a:t>   (</a:t>
            </a:r>
            <a:r>
              <a:rPr lang="es-ES" sz="2000" i="0" dirty="0" err="1"/>
              <a:t>Outside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Construction</a:t>
            </a:r>
            <a:r>
              <a:rPr lang="es-ES" sz="2000" i="0" dirty="0"/>
              <a:t> </a:t>
            </a:r>
            <a:r>
              <a:rPr lang="es-ES" sz="2000" i="0" dirty="0" err="1"/>
              <a:t>Site</a:t>
            </a:r>
            <a:r>
              <a:rPr lang="es-ES" sz="2000" i="0" dirty="0"/>
              <a:t>)</a:t>
            </a:r>
            <a:endParaRPr lang="en-GB" sz="2000" i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43B2-D678-4FA1-8675-D0BAE2CB9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7" y="2248925"/>
            <a:ext cx="1524213" cy="4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05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Worker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5A2AD3-A879-4C26-ACD2-69240C503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2407644"/>
            <a:ext cx="6930056" cy="35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073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927" y="1081042"/>
            <a:ext cx="5893594" cy="669727"/>
          </a:xfrm>
        </p:spPr>
        <p:txBody>
          <a:bodyPr/>
          <a:lstStyle/>
          <a:p>
            <a:r>
              <a:rPr lang="es-ES" dirty="0" err="1"/>
              <a:t>Operator</a:t>
            </a:r>
            <a:r>
              <a:rPr lang="es-ES" dirty="0"/>
              <a:t> Machine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1DA070-F5EA-4ECD-A512-FC473EF57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077356"/>
            <a:ext cx="7126514" cy="47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5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70" y="817715"/>
            <a:ext cx="5893594" cy="669727"/>
          </a:xfrm>
        </p:spPr>
        <p:txBody>
          <a:bodyPr/>
          <a:lstStyle/>
          <a:p>
            <a:r>
              <a:rPr lang="es-ES" dirty="0"/>
              <a:t>Manager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0A580E-D9F9-4287-A249-7BC241DD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1792242"/>
            <a:ext cx="4814347" cy="5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758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70" y="1081042"/>
            <a:ext cx="5893594" cy="669727"/>
          </a:xfrm>
        </p:spPr>
        <p:txBody>
          <a:bodyPr/>
          <a:lstStyle/>
          <a:p>
            <a:r>
              <a:rPr lang="es-ES" dirty="0" err="1"/>
              <a:t>Administrator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39ADB-7653-4B67-85C2-0DACB235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0" y="2394857"/>
            <a:ext cx="7258393" cy="38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91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4" y="1244335"/>
            <a:ext cx="5893594" cy="669727"/>
          </a:xfrm>
        </p:spPr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7B1EE-1519-450B-9848-E0AC0CF3EF91}"/>
              </a:ext>
            </a:extLst>
          </p:cNvPr>
          <p:cNvSpPr txBox="1"/>
          <p:nvPr/>
        </p:nvSpPr>
        <p:spPr>
          <a:xfrm>
            <a:off x="319314" y="2772229"/>
            <a:ext cx="8655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</a:t>
            </a:r>
            <a:r>
              <a:rPr lang="es-ES" sz="2000" b="1" dirty="0" err="1"/>
              <a:t>Handheld</a:t>
            </a:r>
            <a:r>
              <a:rPr lang="es-ES" sz="2000" b="1" dirty="0"/>
              <a:t> </a:t>
            </a:r>
            <a:r>
              <a:rPr lang="es-ES" sz="2000" b="1" dirty="0" err="1"/>
              <a:t>Device</a:t>
            </a:r>
            <a:r>
              <a:rPr lang="es-ES" sz="2000" dirty="0"/>
              <a:t>: </a:t>
            </a:r>
            <a:r>
              <a:rPr lang="es-ES" sz="2000" dirty="0" err="1"/>
              <a:t>Provide</a:t>
            </a:r>
            <a:r>
              <a:rPr lang="es-ES" sz="2000" dirty="0"/>
              <a:t> </a:t>
            </a:r>
            <a:r>
              <a:rPr lang="es-ES" sz="2000" dirty="0" err="1"/>
              <a:t>Location</a:t>
            </a:r>
            <a:r>
              <a:rPr lang="es-ES" sz="2000" dirty="0"/>
              <a:t> and </a:t>
            </a:r>
            <a:r>
              <a:rPr lang="es-ES" sz="2000" dirty="0" err="1"/>
              <a:t>listening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endParaRPr lang="es-ES" sz="2000" dirty="0"/>
          </a:p>
          <a:p>
            <a:r>
              <a:rPr lang="es-ES" sz="2000" dirty="0"/>
              <a:t>(Co-</a:t>
            </a:r>
            <a:r>
              <a:rPr lang="es-ES" sz="2000" dirty="0" err="1"/>
              <a:t>Pilot</a:t>
            </a:r>
            <a:r>
              <a:rPr lang="es-ES" sz="2000" dirty="0"/>
              <a:t> </a:t>
            </a:r>
            <a:r>
              <a:rPr lang="es-ES" sz="2000" dirty="0" err="1"/>
              <a:t>included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/>
              <a:t>-</a:t>
            </a:r>
            <a:r>
              <a:rPr lang="es-ES" sz="2000" b="1" dirty="0"/>
              <a:t>Server</a:t>
            </a:r>
            <a:r>
              <a:rPr lang="es-ES" sz="2000" dirty="0"/>
              <a:t>: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locations</a:t>
            </a:r>
            <a:r>
              <a:rPr lang="es-ES" sz="2000" dirty="0"/>
              <a:t> and </a:t>
            </a:r>
            <a:r>
              <a:rPr lang="es-ES" sz="2000" dirty="0" err="1"/>
              <a:t>send</a:t>
            </a:r>
            <a:r>
              <a:rPr lang="es-ES" sz="2000" dirty="0"/>
              <a:t> </a:t>
            </a:r>
            <a:r>
              <a:rPr lang="es-ES" sz="2000" dirty="0" err="1"/>
              <a:t>notifications</a:t>
            </a:r>
            <a:r>
              <a:rPr lang="es-ES" sz="2000" dirty="0"/>
              <a:t> and </a:t>
            </a:r>
            <a:r>
              <a:rPr lang="es-ES" sz="2000" dirty="0" err="1"/>
              <a:t>alarms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handheld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644067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12" y="1081042"/>
            <a:ext cx="5893594" cy="669727"/>
          </a:xfrm>
        </p:spPr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A67C5-A633-4940-B723-30BD68FA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41" y="2275568"/>
            <a:ext cx="2400300" cy="4019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1B3FB4-7948-43B0-8FE6-105B345B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09" y="2275568"/>
            <a:ext cx="238644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93E4-61C4-4E30-8E11-391440F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GUI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BD35A-D673-4326-9EA2-1CDE208E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1" y="2184629"/>
            <a:ext cx="2289758" cy="3837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9E848-30CF-413D-BDEE-ACEA0624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33" y="2184629"/>
            <a:ext cx="2286949" cy="38424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D7C0A6-C339-4942-94CD-C0B02EF02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4" y="2184630"/>
            <a:ext cx="2284603" cy="38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95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4700-82BF-4C97-90BC-887E78CC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SCREENSHOTS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49DCC-523B-4DEB-9057-27C65F961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20" y="2075542"/>
            <a:ext cx="2194819" cy="44703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6DB55F-E931-495B-89BC-C652411B8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4" y="2075539"/>
            <a:ext cx="2194819" cy="447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8B7918-6FA3-48A3-9F74-E66E7144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41" y="2075540"/>
            <a:ext cx="2194819" cy="44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53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58E5-30C9-4F0E-B97F-C5FF7663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52CF8-E3D8-48EF-9C7F-7CC8D7541D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538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 dirty="0"/>
              <a:t>)</a:t>
            </a:r>
            <a:endParaRPr lang="en-GB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E1FEF4E-557C-4D9E-836A-A200AAF7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9904"/>
            <a:ext cx="9144000" cy="23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74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27" y="1081042"/>
            <a:ext cx="5893594" cy="669727"/>
          </a:xfrm>
        </p:spPr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</a:t>
            </a:r>
            <a:r>
              <a:rPr lang="es-ES" dirty="0"/>
              <a:t> </a:t>
            </a:r>
            <a:r>
              <a:rPr lang="es-ES" dirty="0" err="1"/>
              <a:t>remembers</a:t>
            </a:r>
            <a:r>
              <a:rPr lang="es-ES" dirty="0"/>
              <a:t>… (</a:t>
            </a:r>
            <a:r>
              <a:rPr lang="es-ES" dirty="0" err="1"/>
              <a:t>briefly</a:t>
            </a:r>
            <a:r>
              <a:rPr lang="es-ES"/>
              <a:t>)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EE4C2-C056-4351-B3C4-6EAB46B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2" y="2409417"/>
            <a:ext cx="7647079" cy="44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0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BDA289-0006-48F6-8D2C-5B8B7927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845585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8F307-2F6C-485C-9AD2-8143512810A0}"/>
              </a:ext>
            </a:extLst>
          </p:cNvPr>
          <p:cNvSpPr txBox="1">
            <a:spLocks/>
          </p:cNvSpPr>
          <p:nvPr/>
        </p:nvSpPr>
        <p:spPr>
          <a:xfrm>
            <a:off x="2266600" y="1081042"/>
            <a:ext cx="5893594" cy="669727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31" b="1" u="none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75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241093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482186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723279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964372" algn="ctr" rtl="0" eaLnBrk="1" fontAlgn="base" hangingPunct="1">
              <a:spcBef>
                <a:spcPct val="0"/>
              </a:spcBef>
              <a:spcAft>
                <a:spcPct val="0"/>
              </a:spcAft>
              <a:defRPr sz="443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s-ES" kern="0" dirty="0"/>
              <a:t>High-</a:t>
            </a:r>
            <a:r>
              <a:rPr lang="es-ES" kern="0" dirty="0" err="1"/>
              <a:t>Level</a:t>
            </a:r>
            <a:r>
              <a:rPr lang="es-ES" kern="0" dirty="0"/>
              <a:t> </a:t>
            </a:r>
            <a:r>
              <a:rPr lang="es-ES" kern="0" dirty="0" err="1"/>
              <a:t>Architecture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5156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09C7B7-604F-4EEA-AEEC-B4EE964250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2704" y="2721595"/>
            <a:ext cx="7595753" cy="2732485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Tiered-Client-Server Structure</a:t>
            </a:r>
          </a:p>
          <a:p>
            <a:pPr lvl="1">
              <a:buFontTx/>
              <a:buChar char="-"/>
            </a:pPr>
            <a:endParaRPr lang="en-GB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Server-Client with Model View Controller in the client</a:t>
            </a:r>
          </a:p>
          <a:p>
            <a:pPr lvl="1">
              <a:buFontTx/>
              <a:buChar char="-"/>
            </a:pPr>
            <a:endParaRPr lang="es-E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MVC with a connection to server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12E74-3FC7-4278-861C-6FEFA21DB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2721595"/>
            <a:ext cx="934696" cy="544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354191-D2C4-4635-9C69-EDACEFAB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96" y="3365834"/>
            <a:ext cx="934696" cy="5440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25552F2-1B48-45FE-8F17-D6466C08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1081042"/>
            <a:ext cx="5893594" cy="669727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127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1244335"/>
            <a:ext cx="5893594" cy="669727"/>
          </a:xfrm>
        </p:spPr>
        <p:txBody>
          <a:bodyPr/>
          <a:lstStyle/>
          <a:p>
            <a:r>
              <a:rPr lang="es-ES" dirty="0"/>
              <a:t>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winner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4" name="Imagen 3" descr="C:\Users\fernando\Downloads\software-architecture-figure.png">
            <a:extLst>
              <a:ext uri="{FF2B5EF4-FFF2-40B4-BE49-F238E27FC236}">
                <a16:creationId xmlns:a16="http://schemas.microsoft.com/office/drawing/2014/main" id="{7EEE67B6-7650-4F99-B93D-CD56821A8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2" b="7074"/>
          <a:stretch/>
        </p:blipFill>
        <p:spPr bwMode="auto">
          <a:xfrm>
            <a:off x="246742" y="3296555"/>
            <a:ext cx="8601721" cy="3220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C67781-A10D-437F-A727-771D5A4D247F}"/>
              </a:ext>
            </a:extLst>
          </p:cNvPr>
          <p:cNvSpPr/>
          <p:nvPr/>
        </p:nvSpPr>
        <p:spPr>
          <a:xfrm>
            <a:off x="207830" y="2650194"/>
            <a:ext cx="4419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000" i="0" dirty="0">
                <a:latin typeface="Arial" panose="020B0604020202020204" pitchFamily="34" charset="0"/>
                <a:cs typeface="Arial" panose="020B0604020202020204" pitchFamily="34" charset="0"/>
              </a:rPr>
              <a:t>-MVC with a connection to server</a:t>
            </a:r>
          </a:p>
        </p:txBody>
      </p:sp>
    </p:spTree>
    <p:extLst>
      <p:ext uri="{BB962C8B-B14F-4D97-AF65-F5344CB8AC3E}">
        <p14:creationId xmlns:p14="http://schemas.microsoft.com/office/powerpoint/2010/main" val="26769091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746178"/>
            <a:ext cx="1098660" cy="9963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89DE859-B875-4740-8013-26542D3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30" y="909471"/>
            <a:ext cx="5893594" cy="669727"/>
          </a:xfrm>
        </p:spPr>
        <p:txBody>
          <a:bodyPr/>
          <a:lstStyle/>
          <a:p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DB </a:t>
            </a:r>
            <a:r>
              <a:rPr lang="es-ES" dirty="0" err="1"/>
              <a:t>like</a:t>
            </a:r>
            <a:r>
              <a:rPr lang="es-ES" dirty="0"/>
              <a:t>…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DE8089-1720-4B28-BFF1-624B04F8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742492"/>
            <a:ext cx="8969829" cy="5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5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F02D6-82FE-446D-9A9E-418A4C15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0" y="1081042"/>
            <a:ext cx="1098660" cy="996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10F19A-3DFE-4B68-9C64-C547434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00" y="746178"/>
            <a:ext cx="5893594" cy="669727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motivated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8E7BCF-34EE-4A8B-9841-3058704D3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1581" y="2891471"/>
            <a:ext cx="5893594" cy="3643313"/>
          </a:xfrm>
        </p:spPr>
        <p:txBody>
          <a:bodyPr/>
          <a:lstStyle/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DB </a:t>
            </a:r>
            <a:r>
              <a:rPr lang="es-ES" sz="2000" i="0" dirty="0" err="1"/>
              <a:t>not</a:t>
            </a:r>
            <a:r>
              <a:rPr lang="es-ES" sz="2000" i="0" dirty="0"/>
              <a:t> be </a:t>
            </a:r>
            <a:r>
              <a:rPr lang="es-ES" sz="2000" i="0" dirty="0" err="1"/>
              <a:t>able</a:t>
            </a:r>
            <a:r>
              <a:rPr lang="es-ES" sz="2000" i="0" dirty="0"/>
              <a:t> </a:t>
            </a:r>
            <a:r>
              <a:rPr lang="es-ES" sz="2000" i="0" dirty="0" err="1"/>
              <a:t>to</a:t>
            </a:r>
            <a:r>
              <a:rPr lang="es-ES" sz="2000" i="0" dirty="0"/>
              <a:t> store data </a:t>
            </a:r>
            <a:r>
              <a:rPr lang="es-ES" sz="2000" i="0" dirty="0" err="1"/>
              <a:t>of</a:t>
            </a:r>
            <a:r>
              <a:rPr lang="es-ES" sz="2000" i="0" dirty="0"/>
              <a:t> </a:t>
            </a: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endParaRPr lang="es-ES" sz="2000" i="0" dirty="0"/>
          </a:p>
          <a:p>
            <a:pPr marL="0" indent="0">
              <a:buNone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/>
              <a:t>Co-</a:t>
            </a:r>
            <a:r>
              <a:rPr lang="es-ES" sz="2000" i="0" dirty="0" err="1"/>
              <a:t>Pilot</a:t>
            </a:r>
            <a:r>
              <a:rPr lang="es-ES" sz="2000" i="0" dirty="0"/>
              <a:t> has API 15</a:t>
            </a:r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r>
              <a:rPr lang="es-ES" sz="2000" i="0" dirty="0" err="1"/>
              <a:t>The</a:t>
            </a:r>
            <a:r>
              <a:rPr lang="es-ES" sz="2000" i="0" dirty="0"/>
              <a:t> </a:t>
            </a:r>
            <a:r>
              <a:rPr lang="es-ES" sz="2000" i="0" dirty="0" err="1"/>
              <a:t>workers</a:t>
            </a:r>
            <a:r>
              <a:rPr lang="es-ES" sz="2000" i="0" dirty="0"/>
              <a:t> and </a:t>
            </a:r>
            <a:r>
              <a:rPr lang="es-ES" sz="2000" i="0" dirty="0" err="1"/>
              <a:t>operator</a:t>
            </a:r>
            <a:r>
              <a:rPr lang="es-ES" sz="2000" i="0" dirty="0"/>
              <a:t> </a:t>
            </a:r>
            <a:r>
              <a:rPr lang="es-ES" sz="2000" i="0" dirty="0" err="1"/>
              <a:t>must</a:t>
            </a:r>
            <a:r>
              <a:rPr lang="es-ES" sz="2000" i="0" dirty="0"/>
              <a:t> </a:t>
            </a:r>
            <a:r>
              <a:rPr lang="es-ES" sz="2000" i="0" dirty="0" err="1"/>
              <a:t>provide</a:t>
            </a:r>
            <a:r>
              <a:rPr lang="es-ES" sz="2000" i="0" dirty="0"/>
              <a:t> </a:t>
            </a:r>
            <a:r>
              <a:rPr lang="es-ES" sz="2000" i="0" dirty="0" err="1"/>
              <a:t>location</a:t>
            </a: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s-ES" sz="2000" i="0" dirty="0"/>
          </a:p>
          <a:p>
            <a:pPr>
              <a:buFontTx/>
              <a:buChar char="-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09481187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648</Words>
  <Application>Microsoft Office PowerPoint</Application>
  <PresentationFormat>Presentación en pantalla (4:3)</PresentationFormat>
  <Paragraphs>101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CoPilot Safe Assist </vt:lpstr>
      <vt:lpstr>The north remembers… (briefly)</vt:lpstr>
      <vt:lpstr>The north remembers… (briefly)</vt:lpstr>
      <vt:lpstr>High Level Architecture</vt:lpstr>
      <vt:lpstr>Presentación de PowerPoint</vt:lpstr>
      <vt:lpstr>High-Level Architecture</vt:lpstr>
      <vt:lpstr>And the winner is…</vt:lpstr>
      <vt:lpstr>Being the DB like…</vt:lpstr>
      <vt:lpstr>What motivated the design?</vt:lpstr>
      <vt:lpstr>¿Who are the actors?</vt:lpstr>
      <vt:lpstr>Worker</vt:lpstr>
      <vt:lpstr>Operator Machine</vt:lpstr>
      <vt:lpstr>Manager</vt:lpstr>
      <vt:lpstr>Administrator</vt:lpstr>
      <vt:lpstr>Who is doing what?</vt:lpstr>
      <vt:lpstr>GUI</vt:lpstr>
      <vt:lpstr>GUI</vt:lpstr>
      <vt:lpstr>DEMO SCREENSHOTS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Safe Assist </dc:title>
  <dc:creator>fernando gonzalez casillas</dc:creator>
  <cp:lastModifiedBy>fernando gonzalez casillas</cp:lastModifiedBy>
  <cp:revision>37</cp:revision>
  <dcterms:created xsi:type="dcterms:W3CDTF">2017-12-04T15:37:29Z</dcterms:created>
  <dcterms:modified xsi:type="dcterms:W3CDTF">2017-12-05T10:38:28Z</dcterms:modified>
</cp:coreProperties>
</file>