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16-1-12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A61990-C8A5-4E70-98E3-6244B5900DDE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16-1-12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4CDB81-A588-49F8-AD7E-D1686B6CF2E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Pattern Recognition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Deepak Rishi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2010A8PS103G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Pattern recognition algorithm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
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Consider that we have 2 sets of data.We begin by computing their mean’s.Associated with each input 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 is a label y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 (+1 or -1,for the respective classes)</a:t>
            </a:r>
            <a:endParaRPr/>
          </a:p>
          <a:p>
            <a:pPr lvl="6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 Light"/>
              </a:rPr>
              <a:t>m</a:t>
            </a:r>
            <a:r>
              <a:rPr lang="en-US" baseline="-25000">
                <a:solidFill>
                  <a:srgbClr val="000000"/>
                </a:solidFill>
                <a:latin typeface="Calibri Light"/>
              </a:rPr>
              <a:t>+ </a:t>
            </a:r>
            <a:r>
              <a:rPr lang="en-US">
                <a:solidFill>
                  <a:srgbClr val="000000"/>
                </a:solidFill>
                <a:latin typeface="Calibri Light"/>
              </a:rPr>
              <a:t> and m</a:t>
            </a:r>
            <a:r>
              <a:rPr lang="en-US" baseline="-25000">
                <a:solidFill>
                  <a:srgbClr val="000000"/>
                </a:solidFill>
                <a:latin typeface="Calibri Light"/>
              </a:rPr>
              <a:t>-</a:t>
            </a:r>
            <a:r>
              <a:rPr lang="en-US">
                <a:solidFill>
                  <a:srgbClr val="000000"/>
                </a:solidFill>
                <a:latin typeface="Calibri Light"/>
              </a:rPr>
              <a:t>  are the respective number of positive and negative training sets</a:t>
            </a:r>
            <a:endParaRPr/>
          </a:p>
          <a:p>
            <a:pPr lvl="6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 Light"/>
              </a:rPr>
              <a:t>When we have a new vector x we compute sign of the dot product between </a:t>
            </a:r>
            <a:r>
              <a:rPr b="1" i="1" lang="en-US">
                <a:solidFill>
                  <a:srgbClr val="000000"/>
                </a:solidFill>
                <a:latin typeface="Calibri Light"/>
              </a:rPr>
              <a:t>&lt;x-c&gt;  </a:t>
            </a:r>
            <a:r>
              <a:rPr lang="en-US">
                <a:solidFill>
                  <a:srgbClr val="000000"/>
                </a:solidFill>
                <a:latin typeface="Calibri Light"/>
              </a:rPr>
              <a:t>and &lt;</a:t>
            </a:r>
            <a:r>
              <a:rPr b="1" i="1" lang="en-US">
                <a:solidFill>
                  <a:srgbClr val="000000"/>
                </a:solidFill>
                <a:latin typeface="Calibri Light"/>
              </a:rPr>
              <a:t>w&gt; ,</a:t>
            </a:r>
            <a:r>
              <a:rPr lang="en-US">
                <a:solidFill>
                  <a:srgbClr val="000000"/>
                </a:solidFill>
                <a:latin typeface="Calibri Light"/>
              </a:rPr>
              <a:t>where </a:t>
            </a:r>
            <a:r>
              <a:rPr b="1" i="1" lang="en-US">
                <a:solidFill>
                  <a:srgbClr val="000000"/>
                </a:solidFill>
                <a:latin typeface="Calibri Light"/>
              </a:rPr>
              <a:t>c= (c</a:t>
            </a:r>
            <a:r>
              <a:rPr b="1" i="1" lang="en-US" baseline="-25000">
                <a:solidFill>
                  <a:srgbClr val="000000"/>
                </a:solidFill>
                <a:latin typeface="Calibri Light"/>
              </a:rPr>
              <a:t>+</a:t>
            </a:r>
            <a:r>
              <a:rPr b="1" i="1" lang="en-US">
                <a:solidFill>
                  <a:srgbClr val="000000"/>
                </a:solidFill>
                <a:latin typeface="Calibri Light"/>
              </a:rPr>
              <a:t> + c</a:t>
            </a:r>
            <a:r>
              <a:rPr b="1" i="1" lang="en-US" baseline="-25000">
                <a:solidFill>
                  <a:srgbClr val="000000"/>
                </a:solidFill>
                <a:latin typeface="Calibri Light"/>
              </a:rPr>
              <a:t>-</a:t>
            </a:r>
            <a:r>
              <a:rPr b="1" i="1" lang="en-US">
                <a:solidFill>
                  <a:srgbClr val="000000"/>
                </a:solidFill>
                <a:latin typeface="Calibri Light"/>
              </a:rPr>
              <a:t> )/2 </a:t>
            </a:r>
            <a:endParaRPr/>
          </a:p>
          <a:p>
            <a:pPr lvl="6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 Light"/>
              </a:rPr>
              <a:t> </a:t>
            </a:r>
            <a:r>
              <a:rPr b="1" i="1" lang="en-US">
                <a:solidFill>
                  <a:srgbClr val="000000"/>
                </a:solidFill>
                <a:latin typeface="Calibri Light"/>
              </a:rPr>
              <a:t>w=c</a:t>
            </a:r>
            <a:r>
              <a:rPr b="1" i="1" lang="en-US" baseline="-25000">
                <a:solidFill>
                  <a:srgbClr val="000000"/>
                </a:solidFill>
                <a:latin typeface="Calibri Light"/>
              </a:rPr>
              <a:t>+ </a:t>
            </a:r>
            <a:r>
              <a:rPr b="1" i="1" lang="en-US">
                <a:solidFill>
                  <a:srgbClr val="000000"/>
                </a:solidFill>
                <a:latin typeface="Calibri Light"/>
              </a:rPr>
              <a:t> - c</a:t>
            </a:r>
            <a:r>
              <a:rPr b="1" i="1" lang="en-US" baseline="-25000">
                <a:solidFill>
                  <a:srgbClr val="000000"/>
                </a:solidFill>
                <a:latin typeface="Calibri Light"/>
              </a:rPr>
              <a:t>-  </a:t>
            </a:r>
            <a:endParaRPr/>
          </a:p>
          <a:p>
            <a:pPr lvl="6">
              <a:lnSpc>
                <a:spcPct val="100000"/>
              </a:lnSpc>
              <a:buFont typeface="Arial"/>
              <a:buChar char="•"/>
            </a:pPr>
            <a:r>
              <a:rPr b="1" i="1" lang="en-US" baseline="-2500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>
                <a:solidFill>
                  <a:srgbClr val="000000"/>
                </a:solidFill>
                <a:latin typeface="Calibri Light"/>
              </a:rPr>
              <a:t>The final decision is made depending on weather the angle being enclosed is greater than or less than π/2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6840" y="3084480"/>
            <a:ext cx="2037960" cy="14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4800" y="794160"/>
            <a:ext cx="6933960" cy="2095200"/>
          </a:xfrm>
          <a:prstGeom prst="rect">
            <a:avLst/>
          </a:prstGeom>
          <a:ln>
            <a:noFill/>
          </a:ln>
        </p:spPr>
      </p:pic>
      <p:pic>
        <p:nvPicPr>
          <p:cNvPr id="10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5200" y="3516480"/>
            <a:ext cx="5533560" cy="305712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7481520" y="3950640"/>
            <a:ext cx="369432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 simple pattern recognition algorithm .Given 2 classes of training set ,we make an prediction on a new dataset based on the dot product of the vectors.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Hyperplane Classifiers and SVM’s 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Another classification method is from the use of hyperplanes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hyperplane equation is </a:t>
            </a:r>
            <a:r>
              <a:rPr b="1" i="1" lang="en-US" sz="2800" u="sng">
                <a:solidFill>
                  <a:srgbClr val="000000"/>
                </a:solidFill>
                <a:latin typeface="Calibri Light"/>
              </a:rPr>
              <a:t>&lt;w.x&gt; + b=0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corresponding descision function is given by </a:t>
            </a:r>
            <a:r>
              <a:rPr b="1" i="1" lang="en-US" sz="2800" u="sng">
                <a:solidFill>
                  <a:srgbClr val="000000"/>
                </a:solidFill>
                <a:latin typeface="Calibri Light"/>
              </a:rPr>
              <a:t>f(x)=sgn(&lt;w.x&gt;+b)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hyperplane is constructed by solving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Ϯ(w)=min(||w||</a:t>
            </a:r>
            <a:r>
              <a:rPr lang="en-US" sz="2400" baseline="30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 )/2  s.t. </a:t>
            </a:r>
            <a:r>
              <a:rPr b="1" i="1" lang="en-US" sz="2400" u="sng">
                <a:solidFill>
                  <a:srgbClr val="000000"/>
                </a:solidFill>
                <a:latin typeface="Calibri Light"/>
              </a:rPr>
              <a:t>y</a:t>
            </a:r>
            <a:r>
              <a:rPr b="1" i="1" lang="en-US" sz="2400" u="sng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b="1" i="1" lang="en-US" sz="2400" u="sng">
                <a:solidFill>
                  <a:srgbClr val="000000"/>
                </a:solidFill>
                <a:latin typeface="Calibri Light"/>
              </a:rPr>
              <a:t>(&lt;w.x&gt;+b) &gt;=1  [1&lt;=i&lt;=m]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Since it is a constrained optimization problem ,we use the lagrangian to solve 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L(w,b,α)=||w||</a:t>
            </a:r>
            <a:r>
              <a:rPr lang="en-US" sz="2400" baseline="30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/2 –α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 (y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(&lt;w.x&gt;+b)-1) </a:t>
            </a:r>
            <a:endParaRPr/>
          </a:p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144000"/>
            <a:ext cx="11251800" cy="58320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 Light"/>
              </a:rPr>
              <a:t>Then the derivatives of the lagrangian with respect to the primal variables must vanish at the saddle point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 Light"/>
              </a:rPr>
              <a:t>By KKT conditions  α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(y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(&lt;x.w&gt;+b)-1)=0 .So only a few α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 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are non zero.These non zero α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 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are called as </a:t>
            </a:r>
            <a:r>
              <a:rPr b="1" i="1" lang="en-US" sz="2000" u="sng">
                <a:solidFill>
                  <a:srgbClr val="000000"/>
                </a:solidFill>
                <a:latin typeface="Calibri Light"/>
              </a:rPr>
              <a:t>support vectors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 Light"/>
              </a:rPr>
              <a:t>Eliminating the primal variables we get the dual optimization problem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 Light"/>
              </a:rPr>
              <a:t>Max W(α)= 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 – ( 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 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α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j 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y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 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y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j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 &lt;x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,x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j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&gt; )/2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 Light"/>
              </a:rPr>
              <a:t>Subject to α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 &gt;=0 , i=1, …..,m and 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y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=0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 Light"/>
              </a:rPr>
              <a:t>The hyperplane decision function can thus be written as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 Light"/>
              </a:rPr>
              <a:t>F(x) =</a:t>
            </a:r>
            <a:r>
              <a:rPr b="1" i="1" lang="en-US" sz="2000">
                <a:solidFill>
                  <a:srgbClr val="000000"/>
                </a:solidFill>
                <a:latin typeface="Calibri Light"/>
              </a:rPr>
              <a:t>sgn(</a:t>
            </a:r>
            <a:r>
              <a:rPr b="1" i="1" lang="en-US" sz="20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b="1" i="1" lang="en-US" sz="2000">
                <a:solidFill>
                  <a:srgbClr val="000000"/>
                </a:solidFill>
                <a:latin typeface="Calibri Light"/>
              </a:rPr>
              <a:t> α</a:t>
            </a:r>
            <a:r>
              <a:rPr b="1" i="1" lang="en-US" sz="20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b="1" i="1" lang="en-US" sz="2000">
                <a:solidFill>
                  <a:srgbClr val="000000"/>
                </a:solidFill>
                <a:latin typeface="Calibri Light"/>
              </a:rPr>
              <a:t>&lt;x,x</a:t>
            </a:r>
            <a:r>
              <a:rPr b="1" i="1" lang="en-US" sz="20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b="1" i="1" lang="en-US" sz="2000">
                <a:solidFill>
                  <a:srgbClr val="000000"/>
                </a:solidFill>
                <a:latin typeface="Calibri Light"/>
              </a:rPr>
              <a:t>&gt; +b) 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,where </a:t>
            </a:r>
            <a:r>
              <a:rPr b="1" i="1" lang="en-US" sz="2000">
                <a:solidFill>
                  <a:srgbClr val="000000"/>
                </a:solidFill>
                <a:latin typeface="Calibri Light"/>
              </a:rPr>
              <a:t>x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 is  the  input test vector ,and x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 is the i</a:t>
            </a:r>
            <a:r>
              <a:rPr lang="en-US" sz="2000" baseline="30000">
                <a:solidFill>
                  <a:srgbClr val="000000"/>
                </a:solidFill>
                <a:latin typeface="Calibri Light"/>
              </a:rPr>
              <a:t>th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 training vector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02480" y="766800"/>
            <a:ext cx="6492960" cy="257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0"/>
            <a:ext cx="12191760" cy="67608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Thus the hyperplane decision function is solely dependent on the non zero support vectors α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 making the computation much faster.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inner dot product can be evaluated with the help of the kernel trick i.e. using a kernel function to the the inner product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basic idea behind SVM is to map the training data to a higher dimensional feature space via Φ such that the data becomes linearly separable ,then construct a hyperplane to separate it.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0" y="3380400"/>
            <a:ext cx="6438600" cy="28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Kernels 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690480" y="160380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Basic idea : Construct  a mapping from a training set to a higher dimension so that the data becomes linearly separable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Φ : Χ-&gt; Η ,where H is the Hilbert space.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 Hilbert space H is a vector space e ndowed with an inner product and associated norm and metric, such that every Cauchy sequence in H has a limit in 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 sequence of elements 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n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 of a metric space with metric d (.,.) is called a Cauchy sequence if for every ε &gt; 0 there exists an n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0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 such that for all k,m &gt; n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0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  , d ( 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k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 ,x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m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 ) &lt;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ε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Kernel Product features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The reason why kernel functions are so used is that without explicitly finding out the feature mapping to the higher dimensional subset we can find the dot product.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For example lets take the case of monomial features in polynomial classifiers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[X]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j1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 , [X]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j2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 ,[X]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j3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 …….. [X]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jd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One way of extracting features is to map to a higher dimension comprising of products of all the </a:t>
            </a:r>
            <a:r>
              <a:rPr i="1" lang="en-US" sz="2400">
                <a:solidFill>
                  <a:srgbClr val="000000"/>
                </a:solidFill>
                <a:latin typeface="Calibri Light"/>
              </a:rPr>
              <a:t>d 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entries.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This is especially useful in visual pattern recognition tasks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Roughly speaking this corresponds to the  intuition that an handwritten ‘</a:t>
            </a:r>
            <a:r>
              <a:rPr i="1" lang="en-US" sz="2400">
                <a:solidFill>
                  <a:srgbClr val="000000"/>
                </a:solidFill>
                <a:latin typeface="Calibri Light"/>
              </a:rPr>
              <a:t>8’ is an 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eight only if the product of top and bottom pixel is non zero.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Consider 2 dimensional patterns ,all the monomial feature extractors can be defined as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But for an N dimensional feature vector there exits                                    different monomials of degree ‘d’ 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This is where kernels come to the rescue consider k(x,x’)=&lt;φ(x), φ(x’)&gt; ,i.e. kernels allow us to compute the dot product in H without explicitly having to find the mapping φ.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For eg. Take the case for polynomials N=2,d=2,the map looks like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Where we have considered ordered polynomials ,so 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1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 and 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1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 are assumed to be different[ to get rid of this multiply them with  ]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dot product in H then looks like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4320" y="615240"/>
            <a:ext cx="4000320" cy="98064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78880" y="1900440"/>
            <a:ext cx="2661840" cy="549720"/>
          </a:xfrm>
          <a:prstGeom prst="rect">
            <a:avLst/>
          </a:prstGeom>
          <a:ln>
            <a:noFill/>
          </a:ln>
        </p:spPr>
      </p:pic>
      <p:pic>
        <p:nvPicPr>
          <p:cNvPr id="12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00280" y="4526640"/>
            <a:ext cx="5133600" cy="342720"/>
          </a:xfrm>
          <a:prstGeom prst="rect">
            <a:avLst/>
          </a:prstGeom>
          <a:ln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474880" y="6032880"/>
            <a:ext cx="6447960" cy="5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Which is nothing but </a:t>
            </a:r>
            <a:r>
              <a:rPr b="1" i="1" lang="en-US" sz="2800">
                <a:solidFill>
                  <a:srgbClr val="000000"/>
                </a:solidFill>
                <a:latin typeface="Calibri Light"/>
              </a:rPr>
              <a:t>&lt;x,x’&gt;</a:t>
            </a:r>
            <a:r>
              <a:rPr b="1" i="1" lang="en-US" sz="2800" baseline="30000">
                <a:solidFill>
                  <a:srgbClr val="000000"/>
                </a:solidFill>
                <a:latin typeface="Calibri Light"/>
              </a:rPr>
              <a:t>2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In other words the desired kernel is simply the square of dot product in the input space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This is be generalized to N dimensions will all possible d</a:t>
            </a:r>
            <a:r>
              <a:rPr lang="en-US" sz="2800" baseline="30000">
                <a:solidFill>
                  <a:srgbClr val="000000"/>
                </a:solidFill>
                <a:latin typeface="Calibri Light"/>
              </a:rPr>
              <a:t>th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 order products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K(x,x’)=&lt;C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(x),C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(x’)&gt;=&lt;x,x’&gt;</a:t>
            </a:r>
            <a:r>
              <a:rPr lang="en-US" sz="2400" baseline="30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,where C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(x) consists of all possible entries of the product terms in x.</a:t>
            </a:r>
            <a:endParaRPr/>
          </a:p>
          <a:p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Example for Monomial feature in 2 dimensional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716760" y="159228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With all this ,it is possible to reduce a non linear separable classification problem to a  problem of a separating hyperplane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Consider a dataset in R</a:t>
            </a:r>
            <a:r>
              <a:rPr lang="en-US" sz="2400" baseline="30000">
                <a:solidFill>
                  <a:srgbClr val="000000"/>
                </a:solidFill>
                <a:latin typeface="Calibri Light"/>
              </a:rPr>
              <a:t>2 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in the shape of a ellipse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Where the crosses and circles denote the positive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And negative classes of data.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When mapped into a feature space via a nonlinear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Kernel map φ(x)=(z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1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,z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,z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3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) =([x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1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]</a:t>
            </a:r>
            <a:r>
              <a:rPr lang="en-US" sz="2400" baseline="30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,[x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]</a:t>
            </a:r>
            <a:r>
              <a:rPr lang="en-US" sz="2400" baseline="30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,</a:t>
            </a:r>
            <a:r>
              <a:rPr lang="en-US" sz="2400">
                <a:solidFill>
                  <a:srgbClr val="000000"/>
                </a:solidFill>
                <a:latin typeface="Calibri Light"/>
                <a:ea typeface="Cambria Math"/>
              </a:rPr>
              <a:t>[x</a:t>
            </a:r>
            <a:r>
              <a:rPr lang="en-US" sz="2400" baseline="-25000">
                <a:solidFill>
                  <a:srgbClr val="000000"/>
                </a:solidFill>
                <a:latin typeface="Calibri Light"/>
                <a:ea typeface="Cambria Math"/>
              </a:rPr>
              <a:t>1</a:t>
            </a:r>
            <a:r>
              <a:rPr lang="en-US" sz="2400">
                <a:solidFill>
                  <a:srgbClr val="000000"/>
                </a:solidFill>
                <a:latin typeface="Calibri Light"/>
                <a:ea typeface="Cambria Math"/>
              </a:rPr>
              <a:t>][x</a:t>
            </a:r>
            <a:r>
              <a:rPr lang="en-US" sz="2400" baseline="-25000">
                <a:solidFill>
                  <a:srgbClr val="000000"/>
                </a:solidFill>
                <a:latin typeface="Calibri Light"/>
                <a:ea typeface="Cambria Math"/>
              </a:rPr>
              <a:t>2</a:t>
            </a:r>
            <a:r>
              <a:rPr lang="en-US" sz="2400">
                <a:solidFill>
                  <a:srgbClr val="000000"/>
                </a:solidFill>
                <a:latin typeface="Calibri Light"/>
                <a:ea typeface="Cambria Math"/>
              </a:rPr>
              <a:t>]) the data gets transformed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716760" y="159228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49400" y="2088360"/>
            <a:ext cx="2058840" cy="2044440"/>
          </a:xfrm>
          <a:prstGeom prst="rect">
            <a:avLst/>
          </a:prstGeom>
          <a:ln>
            <a:noFill/>
          </a:ln>
        </p:spPr>
      </p:pic>
      <p:pic>
        <p:nvPicPr>
          <p:cNvPr id="12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53120" y="4758480"/>
            <a:ext cx="2364480" cy="19497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1172880"/>
            <a:ext cx="12191760" cy="1929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 Light"/>
              </a:rPr>
              <a:t>Most fundamental problem in pattern recognition is if we are given 2 classes of data ,and we are faced with a new data ,we need to assign a class to it. </a:t>
            </a:r>
            <a:r>
              <a:rPr lang="en-US" sz="3200">
                <a:solidFill>
                  <a:srgbClr val="000000"/>
                </a:solidFill>
                <a:latin typeface="Calibri Light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 Light"/>
              </a:rPr>
              <a:t>
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0" y="2595240"/>
            <a:ext cx="11849760" cy="1655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12800">
                <a:solidFill>
                  <a:srgbClr val="000000"/>
                </a:solidFill>
                <a:latin typeface="Calibri Light"/>
              </a:rPr>
              <a:t>Thus we need a kind of similarity function to find out a relation between these  2 classes of data and the new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12800">
                <a:solidFill>
                  <a:srgbClr val="000000"/>
                </a:solidFill>
                <a:latin typeface="Calibri Light"/>
              </a:rPr>
              <a:t>We employ 2 such similarity factors –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CA" sz="12800">
                <a:solidFill>
                  <a:srgbClr val="000000"/>
                </a:solidFill>
                <a:latin typeface="Calibri Light"/>
              </a:rPr>
              <a:t>Dot Product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CA" sz="12800">
                <a:solidFill>
                  <a:srgbClr val="000000"/>
                </a:solidFill>
                <a:latin typeface="Calibri Light"/>
              </a:rPr>
              <a:t>Kernel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Kernel Terminologies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Gram matrix : Given a mapping function k: X</a:t>
            </a:r>
            <a:r>
              <a:rPr lang="en-US" sz="2800" baseline="30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-&gt;K,the m X m matrix K is called the gram matrix </a:t>
            </a:r>
            <a:r>
              <a:rPr b="1" i="1" lang="en-US" sz="2800">
                <a:solidFill>
                  <a:srgbClr val="000000"/>
                </a:solidFill>
                <a:latin typeface="Calibri Light"/>
              </a:rPr>
              <a:t>K</a:t>
            </a:r>
            <a:r>
              <a:rPr b="1" i="1" lang="en-US" sz="2800" baseline="-25000">
                <a:solidFill>
                  <a:srgbClr val="000000"/>
                </a:solidFill>
                <a:latin typeface="Calibri Light"/>
              </a:rPr>
              <a:t>ij</a:t>
            </a:r>
            <a:r>
              <a:rPr b="1" i="1" lang="en-US" sz="2800">
                <a:solidFill>
                  <a:srgbClr val="000000"/>
                </a:solidFill>
                <a:latin typeface="Calibri Light"/>
              </a:rPr>
              <a:t>=k(x</a:t>
            </a:r>
            <a:r>
              <a:rPr b="1" i="1" lang="en-US" sz="28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b="1" i="1" lang="en-US" sz="2800">
                <a:solidFill>
                  <a:srgbClr val="000000"/>
                </a:solidFill>
                <a:latin typeface="Calibri Light"/>
              </a:rPr>
              <a:t>,x</a:t>
            </a:r>
            <a:r>
              <a:rPr b="1" i="1" lang="en-US" sz="2800" baseline="-25000">
                <a:solidFill>
                  <a:srgbClr val="000000"/>
                </a:solidFill>
                <a:latin typeface="Calibri Light"/>
              </a:rPr>
              <a:t>j</a:t>
            </a:r>
            <a:r>
              <a:rPr b="1" i="1" lang="en-US" sz="2800">
                <a:solidFill>
                  <a:srgbClr val="000000"/>
                </a:solidFill>
                <a:latin typeface="Calibri Light"/>
              </a:rPr>
              <a:t>)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Positive definitness : A gram matrix satisfying </a:t>
            </a:r>
            <a:r>
              <a:rPr b="1" i="1" lang="en-US" sz="28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b="1" i="1" lang="en-US" sz="2800">
                <a:solidFill>
                  <a:srgbClr val="000000"/>
                </a:solidFill>
                <a:latin typeface="Calibri Light"/>
              </a:rPr>
              <a:t>c</a:t>
            </a:r>
            <a:r>
              <a:rPr b="1" i="1" lang="en-US" sz="2800" baseline="-25000">
                <a:solidFill>
                  <a:srgbClr val="000000"/>
                </a:solidFill>
                <a:latin typeface="Calibri Light"/>
              </a:rPr>
              <a:t>j</a:t>
            </a:r>
            <a:r>
              <a:rPr b="1" i="1" lang="en-US" sz="2800">
                <a:solidFill>
                  <a:srgbClr val="000000"/>
                </a:solidFill>
                <a:latin typeface="Calibri Light"/>
              </a:rPr>
              <a:t>K</a:t>
            </a:r>
            <a:r>
              <a:rPr b="1" i="1" lang="en-US" sz="2800" baseline="-25000">
                <a:solidFill>
                  <a:srgbClr val="000000"/>
                </a:solidFill>
                <a:latin typeface="Calibri Light"/>
              </a:rPr>
              <a:t>ij</a:t>
            </a:r>
            <a:r>
              <a:rPr b="1" i="1" lang="en-US" sz="2800">
                <a:solidFill>
                  <a:srgbClr val="000000"/>
                </a:solidFill>
                <a:latin typeface="Calibri Light"/>
              </a:rPr>
              <a:t>&gt;=0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gram matrix of a kernel function is symmetric i.e. k(x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,x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j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)=k(x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j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,x</a:t>
            </a:r>
            <a:r>
              <a:rPr lang="en-US" sz="2800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Cauchy-Schwarz inequality for kernels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If k is  a positive definite kernel and x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1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 and x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 ϵ X ,then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 Light"/>
              </a:rPr>
              <a:t>|k(x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1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,x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)|</a:t>
            </a:r>
            <a:r>
              <a:rPr lang="en-US" sz="2000" baseline="30000">
                <a:solidFill>
                  <a:srgbClr val="000000"/>
                </a:solidFill>
                <a:latin typeface="Calibri Light"/>
              </a:rPr>
              <a:t>2 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&lt;=k(x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1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,x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1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)* k(x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,x</a:t>
            </a:r>
            <a:r>
              <a:rPr lang="en-US" sz="2000" baseline="-25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000">
                <a:solidFill>
                  <a:srgbClr val="000000"/>
                </a:solidFill>
                <a:latin typeface="Calibri Light"/>
              </a:rPr>
              <a:t>)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The Kernel Trick 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This is one of the most significant properties of kernels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It states that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Given an algorithm formulated in terms of a positive definite kernel ,we can construct an alternate algorithm by replacing that kernel </a:t>
            </a:r>
            <a:r>
              <a:rPr i="1" lang="en-US" sz="2400">
                <a:solidFill>
                  <a:srgbClr val="000000"/>
                </a:solidFill>
                <a:latin typeface="Calibri Light"/>
              </a:rPr>
              <a:t>k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 with another positive definite kernel </a:t>
            </a:r>
            <a:r>
              <a:rPr i="1" lang="en-US" sz="2400">
                <a:solidFill>
                  <a:srgbClr val="000000"/>
                </a:solidFill>
                <a:latin typeface="Calibri Light"/>
              </a:rPr>
              <a:t>k’ 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This can be understood from the fact that the dot product values change as the kernel is changed thus changing the algorithm.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Reproducing Kernel Hilbert Space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The dot product space H is called Reproducing Kernel Hilbert Space if it is endowed with the dot product &lt; . , . &gt; and the norm |f|= and satisfies the following properties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k has reproducing property </a:t>
            </a:r>
            <a:r>
              <a:rPr b="1" i="1" lang="en-US" sz="2400">
                <a:solidFill>
                  <a:srgbClr val="000000"/>
                </a:solidFill>
                <a:latin typeface="Calibri Light"/>
              </a:rPr>
              <a:t>&lt;f,k(x, . )&gt;=f(x)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i="1" lang="en-US" sz="2400">
                <a:solidFill>
                  <a:srgbClr val="000000"/>
                </a:solidFill>
                <a:latin typeface="Calibri Light"/>
              </a:rPr>
              <a:t>K 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 spans </a:t>
            </a:r>
            <a:r>
              <a:rPr b="1" i="1" lang="en-US" sz="2400">
                <a:solidFill>
                  <a:srgbClr val="000000"/>
                </a:solidFill>
                <a:latin typeface="Calibri Light"/>
              </a:rPr>
              <a:t>H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i="1" lang="en-US" sz="2400">
                <a:solidFill>
                  <a:srgbClr val="000000"/>
                </a:solidFill>
                <a:latin typeface="Calibri Light"/>
              </a:rPr>
              <a:t>K 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is unique ,because it is symmetric</a:t>
            </a:r>
            <a:endParaRPr/>
          </a:p>
          <a:p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Some Important kernels and their applications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Polynomial Kernel : k(x,x’)=&lt;x,x’&gt;</a:t>
            </a:r>
            <a:r>
              <a:rPr lang="en-US" sz="2800" baseline="30000">
                <a:solidFill>
                  <a:srgbClr val="000000"/>
                </a:solidFill>
                <a:latin typeface="Calibri Light"/>
              </a:rPr>
              <a:t>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Gaussian : k(x,x’)= exp(- ||(x-x’)||</a:t>
            </a:r>
            <a:r>
              <a:rPr lang="en-US" sz="2800" baseline="30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/2б</a:t>
            </a:r>
            <a:r>
              <a:rPr lang="en-US" sz="2800" baseline="30000">
                <a:solidFill>
                  <a:srgbClr val="000000"/>
                </a:solidFill>
                <a:latin typeface="Calibri Light"/>
              </a:rPr>
              <a:t>2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Sigmoid : k(x,x’)=tanh(Ҡ&lt;x,x’&gt; +ϑ)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Inhomogeneous kernel : k(x,x’)=(&lt;x,x’&gt;+c)</a:t>
            </a:r>
            <a:r>
              <a:rPr lang="en-US" sz="2800" baseline="30000">
                <a:solidFill>
                  <a:srgbClr val="000000"/>
                </a:solidFill>
                <a:latin typeface="Calibri Light"/>
              </a:rPr>
              <a:t>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Gaussian kernel can be understood from the fact that its value will be small when the vectors are very different /dissimilar from each other and its value will be large when the 2 vectors are very similar to one another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SVM Code in MATLAB 2012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function [model] = svmTrain(X, Y, C, kernelFunction, ...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tol, max_passes)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%SVMTRAIN Trains an SVM classifier using a simplified version of the SMO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%algorithm.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   [model] = SVMTRAIN(X, Y, C, kernelFunction, tol, max_passes) trains 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   SVM classifier and returns trained model. X is the matrix of training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   examples.  Each row is a training example, and the jth column holds the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   jth feature.  Y is a column matrix containing 1 for positive examples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   and 0 for negative examples.  C is the standard SVM regularization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   parameter.  tol is a tolerance value used for determining equality of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   floating point numbers. max_passes controls the number of iterations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   over the dataset (without changes to alpha) before the algorithm quits.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%tol = 1e-3;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eps=1e-5;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max_passes = 10; %the number of max passes are done as we want that a minimum of that many number  of passes  in which no alpha has changed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m=size(X,1);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n=size(X,2);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alpha=zeros(m,1);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b=0;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E=zeros(m,1);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passes=0;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9360" y="161640"/>
            <a:ext cx="10515240" cy="6403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L=0;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H=0;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W=zeros(1,m);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number_of_changed_alphas=0;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%in this first svm training algo we will select he alpas randonmly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while(passes&lt;max_passes)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i=1:m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wx=0;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for h=1:m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k=kernal(X(i),X(h),kernelFunction);%kernal function is defined below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wx=wx+ alpha(h)*Y(h)*k; % this is w'x term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E(i)=b+wx-Y(i);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 ((Y(i)*E(i) &lt; -tol &amp;&amp; alphas(i) &lt; C) || (Y(i)*E(i) &gt; tol &amp;&amp; alphas(i) &gt; 0))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while(1)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j=randi(m,1);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if(j~=i)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break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wx=0;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for h=1:m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k=kernal(X(j),X(h),kernelFunction);%kernal function is defined below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wx=wx+ alpha(h)*Y(h)*k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E(j)=b+wx-Y(j);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%saving the old alphas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alpha1=aplha(i);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alpha2=alpha(j)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60160" y="74160"/>
            <a:ext cx="10793160" cy="61023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%finding the upper and lower bounds for alphas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if(Y(i)==Y(j))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L=max(0,alpha1+alpha2-C);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H=min(C,alpha1+alpha2);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L=max(0,alpha2-alpha1);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H=min(C,C+alpha2-alpha1);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if(L==H)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continue;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s=Y(i)*Y(j);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k1=kernal(X(i),X(i),kernelFunction);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k2=kernal(X(j),X(j),kernelFunction);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k3=kernal(X(i),X(j),kernelFunction);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eta=k1+k2-2*k3;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if(eta&gt;0)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alpha(j)=alpha(j)+ Y(j)*((E(i)-E(j))/eta);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if(alpha(j)&gt;=H)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alpha(j)=H;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elseif(alpha(j)&lt;=L)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alpha(j)=L;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alpha(j)=alpha(j);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106920"/>
            <a:ext cx="10515240" cy="60696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else(eta&lt;=0)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f1=Y(i)*(E(i)+b)-alpha(i)*k1-s*alpha(j)*k3;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f2=Y(j)*(E(j)+b)-s*alpha(i)*k3-alpha(j)*k2;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L1=alpha(i)+s*(alpha(j)-L);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H1=alpha(i)+s*(alpha(j)-H);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obj_L=L1*f1+L*f2+(0.5*L1*L1*k1)+(0.5*L*L*k2)+s*L*L1*k3;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obj_H=H1*f1+H*f2+(0.5*H1*L1*k1)+(0.5*H*H*k2)+s*H*H1*k3;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if(obj_L&lt;obj_H-eps)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alpha(j)=L;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elseif(obj_L&gt;obj_H+eps)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alpha(j)=H;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alpha(j)=alpha(j);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if(abs(alpha(j)-alpha2)&lt;eps)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alpha(j)=alpha2;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continue;%because there is no point going further and calculating alpha1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288360"/>
            <a:ext cx="10515240" cy="58881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alpha(i)=alpha1+s*(alpha2-alpha(j));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%now we update the b paramaters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b1=E(i)+Y(i)*(alpha(i)-alpha1)*k1+Y(j)*(alpha(j)-alpha2)*k3+b;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b2=E(j)+Y(i)*(alpha(i)-alpha1)*k3+Y(j)*(alpha(j)-alpha2)*k2+b;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if(0&lt;alpha(i)&lt;C &amp;&amp; 0&lt;alpha(j)&lt;C)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b=(b1+b2)/2;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elseif(0&lt;alpha(i)&lt;C)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b=b1;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elseif(0&lt;alpha(j)&lt;C)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b=b2;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%now we update the weight parameters taking only into account linear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%SVM's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W=W+Y(i)*(alpha(i)-alpha1)*X(i)+Y(j)*(alpha(j)-alpha2)*X(j)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number_of_changed_alphas=number_of_changed_alphas+1;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173160"/>
            <a:ext cx="10515240" cy="6003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if(number_of_changed_alphas==0)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passes=passes+1;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passes=0;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model.W=W;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model.alpha=alpha;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model.b=b;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function [kernal_value]=kernal(x1,x2,kernelFunction)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ktmp=0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if(strcmp('linearKernel',kernelFunction)==1)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ktmp=x1'*x2;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elseif(strcmp('gaussianKernel',kernelFunction)==1)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sigma=10;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[m n]=size(x1);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for i=1:n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u=(x1(m,i)-x2(m,i))*(x1(m,i)-x2(m,i));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ktmp=ktmp+exp((-1*u*0.5)/(sigma*sigma));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else%default kernal function is linear kernal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ktmp=x1'*x2;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kernal_value=ktmp;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21120" y="-13608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Dot Product 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635040" y="1012680"/>
            <a:ext cx="10515240" cy="5844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Given that the 2 vectors are of unit length the dot product effectively gives the cosine of the angle between the 2 vectors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Also known as the inner product or the scalar product the dot product of 2 vectors is defined as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 algn="ctr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 Light"/>
              </a:rPr>
              <a:t>The measure of angle gives us an idea of similarity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67320" y="2641680"/>
            <a:ext cx="2295000" cy="72360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58080" y="2724840"/>
            <a:ext cx="3676680" cy="362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Disadvantages of dot product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It is not sufficient for most of the general cases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Patterns might not actually exist in a dot product space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We might have to transform them into a dot product space H,which need not coincide with the real number space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Even if the patterns exist in a dot product space ,we might want to consider general similarity measures by applying a non- linear kernel map phi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6000" y="4933080"/>
            <a:ext cx="2944800" cy="10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VC Dimension and VC bound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best concept from the VC(Vapnik-Chervonenkis) theory is the concept of VC dimension and VC bound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VC dimension is defined as the largest </a:t>
            </a:r>
            <a:r>
              <a:rPr i="1" lang="en-US" sz="2800">
                <a:solidFill>
                  <a:srgbClr val="000000"/>
                </a:solidFill>
                <a:latin typeface="Calibri Light"/>
              </a:rPr>
              <a:t>m 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such that there exists 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set of </a:t>
            </a:r>
            <a:r>
              <a:rPr i="1" lang="en-US" sz="2800">
                <a:solidFill>
                  <a:srgbClr val="000000"/>
                </a:solidFill>
                <a:latin typeface="Calibri Light"/>
              </a:rPr>
              <a:t>m 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points which the class can shatter, and infinity if no such </a:t>
            </a:r>
            <a:r>
              <a:rPr i="1" lang="en-US" sz="2800">
                <a:solidFill>
                  <a:srgbClr val="000000"/>
                </a:solidFill>
                <a:latin typeface="Calibri Light"/>
              </a:rPr>
              <a:t>m 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exists.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It can be thought of as a one-number summary of a learning machine’s capacity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56000" y="3074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VC Dimension example</a:t>
            </a:r>
            <a:endParaRPr/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4320" y="1252800"/>
            <a:ext cx="5099040" cy="24202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23680" y="3888360"/>
            <a:ext cx="108241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The class can assign labels in 2</a:t>
            </a:r>
            <a:r>
              <a:rPr lang="en-CA" baseline="30000">
                <a:solidFill>
                  <a:srgbClr val="000000"/>
                </a:solidFill>
                <a:latin typeface="Calibri"/>
              </a:rPr>
              <a:t>3</a:t>
            </a:r>
            <a:r>
              <a:rPr lang="en-CA">
                <a:solidFill>
                  <a:srgbClr val="000000"/>
                </a:solidFill>
                <a:latin typeface="Calibri"/>
              </a:rPr>
              <a:t>=8 different ways,i.e. the class can shatter 3 points,hence the VC dimension of the class of separating hyperplane in R</a:t>
            </a:r>
            <a:r>
              <a:rPr lang="en-CA" baseline="30000">
                <a:solidFill>
                  <a:srgbClr val="000000"/>
                </a:solidFill>
                <a:latin typeface="Calibri"/>
              </a:rPr>
              <a:t>2</a:t>
            </a:r>
            <a:r>
              <a:rPr lang="en-CA">
                <a:solidFill>
                  <a:srgbClr val="000000"/>
                </a:solidFill>
                <a:latin typeface="Calibri"/>
              </a:rPr>
              <a:t> is 3.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VC bound 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If h&lt;m is the VC dimension of the class of learning functions that the class can implement,then for all the functions of that class independent of the generating distribution P with a probability of 1-δ over the drawing of the training sample the bound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R[f]&lt;=R</a:t>
            </a:r>
            <a:r>
              <a:rPr lang="en-US" sz="2400" baseline="-25000">
                <a:solidFill>
                  <a:srgbClr val="000000"/>
                </a:solidFill>
                <a:latin typeface="Calibri Light"/>
              </a:rPr>
              <a:t>emp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[f] + ɸ(h,m, δ 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Where ɸ(h,m, δ ) is </a:t>
            </a:r>
            <a:endParaRPr/>
          </a:p>
          <a:p>
            <a:endParaRPr/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35760" y="3832920"/>
            <a:ext cx="3571560" cy="9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VC bound meaning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Suppose we have a training set and we find a way to find a function that achieves a zero training error ,then to do this the function must need a large VC dimension to shatter all the points correctly ,therefore the confidence term increases monotonically with h,thus this shows that small training error does not gurantee a small test error.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Feature space and kernels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With the non linear mapping phi ,we can define a similarity measure  in dot product space H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function </a:t>
            </a:r>
            <a:r>
              <a:rPr i="1" lang="en-US" sz="2800">
                <a:solidFill>
                  <a:srgbClr val="000000"/>
                </a:solidFill>
                <a:latin typeface="Calibri Light"/>
              </a:rPr>
              <a:t>k </a:t>
            </a:r>
            <a:r>
              <a:rPr lang="en-US" sz="2800">
                <a:solidFill>
                  <a:srgbClr val="000000"/>
                </a:solidFill>
                <a:latin typeface="Calibri Light"/>
              </a:rPr>
              <a:t>is called the </a:t>
            </a:r>
            <a:r>
              <a:rPr b="1" i="1" lang="en-US" sz="2800" u="sng">
                <a:solidFill>
                  <a:srgbClr val="000000"/>
                </a:solidFill>
                <a:latin typeface="Calibri Light"/>
              </a:rPr>
              <a:t>Kernel function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This allows us to deal with patterns geometrically and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The freedom to choose the mapping Phi allows us to choose a broad range of learning algorithms </a:t>
            </a:r>
            <a:endParaRPr/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7280" y="2836440"/>
            <a:ext cx="5385960" cy="7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