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9" r:id="rId3"/>
    <p:sldId id="260" r:id="rId4"/>
    <p:sldId id="261" r:id="rId5"/>
    <p:sldId id="262" r:id="rId6"/>
    <p:sldId id="271" r:id="rId7"/>
    <p:sldId id="263" r:id="rId8"/>
    <p:sldId id="272" r:id="rId9"/>
    <p:sldId id="273" r:id="rId10"/>
    <p:sldId id="274" r:id="rId11"/>
    <p:sldId id="275" r:id="rId12"/>
    <p:sldId id="276" r:id="rId13"/>
    <p:sldId id="277" r:id="rId14"/>
    <p:sldId id="278" r:id="rId15"/>
    <p:sldId id="279" r:id="rId16"/>
    <p:sldId id="280" r:id="rId17"/>
    <p:sldId id="281" r:id="rId18"/>
    <p:sldId id="291" r:id="rId19"/>
    <p:sldId id="282" r:id="rId20"/>
    <p:sldId id="289" r:id="rId21"/>
    <p:sldId id="290" r:id="rId22"/>
    <p:sldId id="283" r:id="rId23"/>
    <p:sldId id="288" r:id="rId24"/>
    <p:sldId id="266" r:id="rId25"/>
    <p:sldId id="264" r:id="rId26"/>
    <p:sldId id="265" r:id="rId27"/>
    <p:sldId id="267" r:id="rId28"/>
    <p:sldId id="268" r:id="rId29"/>
    <p:sldId id="269" r:id="rId30"/>
    <p:sldId id="270" r:id="rId31"/>
    <p:sldId id="284" r:id="rId32"/>
    <p:sldId id="285" r:id="rId33"/>
    <p:sldId id="286" r:id="rId34"/>
    <p:sldId id="287" r:id="rId35"/>
    <p:sldId id="292" r:id="rId36"/>
    <p:sldId id="293" r:id="rId37"/>
    <p:sldId id="294" r:id="rId38"/>
    <p:sldId id="295" r:id="rId39"/>
    <p:sldId id="296" r:id="rId40"/>
    <p:sldId id="297" r:id="rId41"/>
    <p:sldId id="298" r:id="rId42"/>
    <p:sldId id="257"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90" autoAdjust="0"/>
  </p:normalViewPr>
  <p:slideViewPr>
    <p:cSldViewPr>
      <p:cViewPr varScale="1">
        <p:scale>
          <a:sx n="67" d="100"/>
          <a:sy n="67" d="100"/>
        </p:scale>
        <p:origin x="-1380" y="-102"/>
      </p:cViewPr>
      <p:guideLst>
        <p:guide orient="horz" pos="2160"/>
        <p:guide pos="2880"/>
      </p:guideLst>
    </p:cSldViewPr>
  </p:slideViewPr>
  <p:outlineViewPr>
    <p:cViewPr>
      <p:scale>
        <a:sx n="33" d="100"/>
        <a:sy n="33" d="100"/>
      </p:scale>
      <p:origin x="48" y="706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0D0C63-3E5F-4443-8E53-F6B13734CF26}" type="datetimeFigureOut">
              <a:rPr lang="en-US" smtClean="0"/>
              <a:t>01-Sep-15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C819E5-283C-4F02-861C-12361E913931}" type="slidenum">
              <a:rPr lang="en-US" smtClean="0"/>
              <a:t>‹#›</a:t>
            </a:fld>
            <a:endParaRPr lang="en-US"/>
          </a:p>
        </p:txBody>
      </p:sp>
    </p:spTree>
    <p:extLst>
      <p:ext uri="{BB962C8B-B14F-4D97-AF65-F5344CB8AC3E}">
        <p14:creationId xmlns:p14="http://schemas.microsoft.com/office/powerpoint/2010/main" val="316347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 t=10^-5, chosen</a:t>
            </a:r>
            <a:r>
              <a:rPr lang="en-US" baseline="0" dirty="0" smtClean="0"/>
              <a:t> </a:t>
            </a:r>
            <a:r>
              <a:rPr lang="en-US" baseline="0" dirty="0" err="1" smtClean="0"/>
              <a:t>empiricaly</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8FC819E5-283C-4F02-861C-12361E913931}" type="slidenum">
              <a:rPr lang="en-US" smtClean="0"/>
              <a:t>22</a:t>
            </a:fld>
            <a:endParaRPr lang="en-US"/>
          </a:p>
        </p:txBody>
      </p:sp>
    </p:spTree>
    <p:extLst>
      <p:ext uri="{BB962C8B-B14F-4D97-AF65-F5344CB8AC3E}">
        <p14:creationId xmlns:p14="http://schemas.microsoft.com/office/powerpoint/2010/main" val="1842098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21B9B93-193D-4F49-AC8B-9E39FFA5A02E}" type="datetimeFigureOut">
              <a:rPr lang="en-US" smtClean="0"/>
              <a:t>01-Sep-15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A0EC1-57D4-44A1-BF66-C2A764E468B9}" type="slidenum">
              <a:rPr lang="en-US" smtClean="0"/>
              <a:t>‹#›</a:t>
            </a:fld>
            <a:endParaRPr lang="en-US"/>
          </a:p>
        </p:txBody>
      </p:sp>
    </p:spTree>
    <p:extLst>
      <p:ext uri="{BB962C8B-B14F-4D97-AF65-F5344CB8AC3E}">
        <p14:creationId xmlns:p14="http://schemas.microsoft.com/office/powerpoint/2010/main" val="1239740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1B9B93-193D-4F49-AC8B-9E39FFA5A02E}" type="datetimeFigureOut">
              <a:rPr lang="en-US" smtClean="0"/>
              <a:t>01-Sep-15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A0EC1-57D4-44A1-BF66-C2A764E468B9}" type="slidenum">
              <a:rPr lang="en-US" smtClean="0"/>
              <a:t>‹#›</a:t>
            </a:fld>
            <a:endParaRPr lang="en-US"/>
          </a:p>
        </p:txBody>
      </p:sp>
    </p:spTree>
    <p:extLst>
      <p:ext uri="{BB962C8B-B14F-4D97-AF65-F5344CB8AC3E}">
        <p14:creationId xmlns:p14="http://schemas.microsoft.com/office/powerpoint/2010/main" val="2258668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1B9B93-193D-4F49-AC8B-9E39FFA5A02E}" type="datetimeFigureOut">
              <a:rPr lang="en-US" smtClean="0"/>
              <a:t>01-Sep-15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A0EC1-57D4-44A1-BF66-C2A764E468B9}" type="slidenum">
              <a:rPr lang="en-US" smtClean="0"/>
              <a:t>‹#›</a:t>
            </a:fld>
            <a:endParaRPr lang="en-US"/>
          </a:p>
        </p:txBody>
      </p:sp>
    </p:spTree>
    <p:extLst>
      <p:ext uri="{BB962C8B-B14F-4D97-AF65-F5344CB8AC3E}">
        <p14:creationId xmlns:p14="http://schemas.microsoft.com/office/powerpoint/2010/main" val="655248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1B9B93-193D-4F49-AC8B-9E39FFA5A02E}" type="datetimeFigureOut">
              <a:rPr lang="en-US" smtClean="0"/>
              <a:t>01-Sep-15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A0EC1-57D4-44A1-BF66-C2A764E468B9}" type="slidenum">
              <a:rPr lang="en-US" smtClean="0"/>
              <a:t>‹#›</a:t>
            </a:fld>
            <a:endParaRPr lang="en-US"/>
          </a:p>
        </p:txBody>
      </p:sp>
    </p:spTree>
    <p:extLst>
      <p:ext uri="{BB962C8B-B14F-4D97-AF65-F5344CB8AC3E}">
        <p14:creationId xmlns:p14="http://schemas.microsoft.com/office/powerpoint/2010/main" val="341620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1B9B93-193D-4F49-AC8B-9E39FFA5A02E}" type="datetimeFigureOut">
              <a:rPr lang="en-US" smtClean="0"/>
              <a:t>01-Sep-15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EA0EC1-57D4-44A1-BF66-C2A764E468B9}" type="slidenum">
              <a:rPr lang="en-US" smtClean="0"/>
              <a:t>‹#›</a:t>
            </a:fld>
            <a:endParaRPr lang="en-US"/>
          </a:p>
        </p:txBody>
      </p:sp>
    </p:spTree>
    <p:extLst>
      <p:ext uri="{BB962C8B-B14F-4D97-AF65-F5344CB8AC3E}">
        <p14:creationId xmlns:p14="http://schemas.microsoft.com/office/powerpoint/2010/main" val="263984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21B9B93-193D-4F49-AC8B-9E39FFA5A02E}" type="datetimeFigureOut">
              <a:rPr lang="en-US" smtClean="0"/>
              <a:t>01-Sep-15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A0EC1-57D4-44A1-BF66-C2A764E468B9}" type="slidenum">
              <a:rPr lang="en-US" smtClean="0"/>
              <a:t>‹#›</a:t>
            </a:fld>
            <a:endParaRPr lang="en-US"/>
          </a:p>
        </p:txBody>
      </p:sp>
    </p:spTree>
    <p:extLst>
      <p:ext uri="{BB962C8B-B14F-4D97-AF65-F5344CB8AC3E}">
        <p14:creationId xmlns:p14="http://schemas.microsoft.com/office/powerpoint/2010/main" val="966137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21B9B93-193D-4F49-AC8B-9E39FFA5A02E}" type="datetimeFigureOut">
              <a:rPr lang="en-US" smtClean="0"/>
              <a:t>01-Sep-15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EA0EC1-57D4-44A1-BF66-C2A764E468B9}" type="slidenum">
              <a:rPr lang="en-US" smtClean="0"/>
              <a:t>‹#›</a:t>
            </a:fld>
            <a:endParaRPr lang="en-US"/>
          </a:p>
        </p:txBody>
      </p:sp>
    </p:spTree>
    <p:extLst>
      <p:ext uri="{BB962C8B-B14F-4D97-AF65-F5344CB8AC3E}">
        <p14:creationId xmlns:p14="http://schemas.microsoft.com/office/powerpoint/2010/main" val="2391376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1B9B93-193D-4F49-AC8B-9E39FFA5A02E}" type="datetimeFigureOut">
              <a:rPr lang="en-US" smtClean="0"/>
              <a:t>01-Sep-15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EA0EC1-57D4-44A1-BF66-C2A764E468B9}" type="slidenum">
              <a:rPr lang="en-US" smtClean="0"/>
              <a:t>‹#›</a:t>
            </a:fld>
            <a:endParaRPr lang="en-US"/>
          </a:p>
        </p:txBody>
      </p:sp>
    </p:spTree>
    <p:extLst>
      <p:ext uri="{BB962C8B-B14F-4D97-AF65-F5344CB8AC3E}">
        <p14:creationId xmlns:p14="http://schemas.microsoft.com/office/powerpoint/2010/main" val="4188666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1B9B93-193D-4F49-AC8B-9E39FFA5A02E}" type="datetimeFigureOut">
              <a:rPr lang="en-US" smtClean="0"/>
              <a:t>01-Sep-15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EA0EC1-57D4-44A1-BF66-C2A764E468B9}" type="slidenum">
              <a:rPr lang="en-US" smtClean="0"/>
              <a:t>‹#›</a:t>
            </a:fld>
            <a:endParaRPr lang="en-US"/>
          </a:p>
        </p:txBody>
      </p:sp>
    </p:spTree>
    <p:extLst>
      <p:ext uri="{BB962C8B-B14F-4D97-AF65-F5344CB8AC3E}">
        <p14:creationId xmlns:p14="http://schemas.microsoft.com/office/powerpoint/2010/main" val="794550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1B9B93-193D-4F49-AC8B-9E39FFA5A02E}" type="datetimeFigureOut">
              <a:rPr lang="en-US" smtClean="0"/>
              <a:t>01-Sep-15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A0EC1-57D4-44A1-BF66-C2A764E468B9}" type="slidenum">
              <a:rPr lang="en-US" smtClean="0"/>
              <a:t>‹#›</a:t>
            </a:fld>
            <a:endParaRPr lang="en-US"/>
          </a:p>
        </p:txBody>
      </p:sp>
    </p:spTree>
    <p:extLst>
      <p:ext uri="{BB962C8B-B14F-4D97-AF65-F5344CB8AC3E}">
        <p14:creationId xmlns:p14="http://schemas.microsoft.com/office/powerpoint/2010/main" val="809259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1B9B93-193D-4F49-AC8B-9E39FFA5A02E}" type="datetimeFigureOut">
              <a:rPr lang="en-US" smtClean="0"/>
              <a:t>01-Sep-15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EA0EC1-57D4-44A1-BF66-C2A764E468B9}" type="slidenum">
              <a:rPr lang="en-US" smtClean="0"/>
              <a:t>‹#›</a:t>
            </a:fld>
            <a:endParaRPr lang="en-US"/>
          </a:p>
        </p:txBody>
      </p:sp>
    </p:spTree>
    <p:extLst>
      <p:ext uri="{BB962C8B-B14F-4D97-AF65-F5344CB8AC3E}">
        <p14:creationId xmlns:p14="http://schemas.microsoft.com/office/powerpoint/2010/main" val="1558992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1B9B93-193D-4F49-AC8B-9E39FFA5A02E}" type="datetimeFigureOut">
              <a:rPr lang="en-US" smtClean="0"/>
              <a:t>01-Sep-15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EA0EC1-57D4-44A1-BF66-C2A764E468B9}" type="slidenum">
              <a:rPr lang="en-US" smtClean="0"/>
              <a:t>‹#›</a:t>
            </a:fld>
            <a:endParaRPr lang="en-US"/>
          </a:p>
        </p:txBody>
      </p:sp>
    </p:spTree>
    <p:extLst>
      <p:ext uri="{BB962C8B-B14F-4D97-AF65-F5344CB8AC3E}">
        <p14:creationId xmlns:p14="http://schemas.microsoft.com/office/powerpoint/2010/main" val="1147588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39.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4.xml.rels><?xml version="1.0" encoding="UTF-8" standalone="yes"?>
<Relationships xmlns="http://schemas.openxmlformats.org/package/2006/relationships"><Relationship Id="rId2" Type="http://schemas.openxmlformats.org/officeDocument/2006/relationships/hyperlink" Target="http://nlp.stanford.edu/projects/glov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Word2Vec?</a:t>
            </a:r>
            <a:endParaRPr lang="en-US" dirty="0"/>
          </a:p>
        </p:txBody>
      </p:sp>
      <p:sp>
        <p:nvSpPr>
          <p:cNvPr id="3" name="Subtitle 2"/>
          <p:cNvSpPr>
            <a:spLocks noGrp="1"/>
          </p:cNvSpPr>
          <p:nvPr>
            <p:ph type="subTitle" idx="1"/>
          </p:nvPr>
        </p:nvSpPr>
        <p:spPr/>
        <p:txBody>
          <a:bodyPr>
            <a:normAutofit lnSpcReduction="10000"/>
          </a:bodyPr>
          <a:lstStyle/>
          <a:p>
            <a:r>
              <a:rPr lang="en-US" dirty="0" err="1" smtClean="0"/>
              <a:t>Traian</a:t>
            </a:r>
            <a:r>
              <a:rPr lang="en-US" dirty="0" smtClean="0"/>
              <a:t> </a:t>
            </a:r>
            <a:r>
              <a:rPr lang="en-US" dirty="0" err="1" smtClean="0"/>
              <a:t>Rebedea</a:t>
            </a:r>
            <a:endParaRPr lang="en-US" dirty="0" smtClean="0"/>
          </a:p>
          <a:p>
            <a:endParaRPr lang="en-US" dirty="0"/>
          </a:p>
          <a:p>
            <a:endParaRPr lang="en-US" sz="1900" dirty="0" smtClean="0"/>
          </a:p>
          <a:p>
            <a:r>
              <a:rPr lang="en-US" sz="1900" dirty="0" smtClean="0"/>
              <a:t>Bucharest Machine Learning reading group</a:t>
            </a:r>
            <a:endParaRPr lang="en-US" sz="1900" dirty="0"/>
          </a:p>
        </p:txBody>
      </p:sp>
      <p:sp>
        <p:nvSpPr>
          <p:cNvPr id="4" name="Date Placeholder 3"/>
          <p:cNvSpPr>
            <a:spLocks noGrp="1"/>
          </p:cNvSpPr>
          <p:nvPr>
            <p:ph type="dt" sz="half" idx="10"/>
          </p:nvPr>
        </p:nvSpPr>
        <p:spPr/>
        <p:txBody>
          <a:bodyPr/>
          <a:lstStyle/>
          <a:p>
            <a:r>
              <a:rPr lang="en-US" smtClean="0"/>
              <a:t>25-Aug-15</a:t>
            </a:r>
            <a:endParaRPr lang="en-US"/>
          </a:p>
        </p:txBody>
      </p:sp>
    </p:spTree>
    <p:extLst>
      <p:ext uri="{BB962C8B-B14F-4D97-AF65-F5344CB8AC3E}">
        <p14:creationId xmlns:p14="http://schemas.microsoft.com/office/powerpoint/2010/main" val="25695555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CBOW Model</a:t>
            </a:r>
            <a:endParaRPr lang="en-US" dirty="0"/>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836540"/>
            <a:ext cx="3048000" cy="3823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3588543"/>
            <a:ext cx="2784768" cy="31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65654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Skip-gram Model</a:t>
            </a:r>
          </a:p>
        </p:txBody>
      </p:sp>
      <p:sp>
        <p:nvSpPr>
          <p:cNvPr id="3" name="Content Placeholder 2"/>
          <p:cNvSpPr>
            <a:spLocks noGrp="1"/>
          </p:cNvSpPr>
          <p:nvPr>
            <p:ph idx="1"/>
          </p:nvPr>
        </p:nvSpPr>
        <p:spPr/>
        <p:txBody>
          <a:bodyPr>
            <a:normAutofit fontScale="70000" lnSpcReduction="20000"/>
          </a:bodyPr>
          <a:lstStyle/>
          <a:p>
            <a:r>
              <a:rPr lang="en-US" dirty="0" smtClean="0"/>
              <a:t>Similar to CBOW, </a:t>
            </a:r>
            <a:r>
              <a:rPr lang="en-US" dirty="0" smtClean="0">
                <a:solidFill>
                  <a:srgbClr val="FF0000"/>
                </a:solidFill>
              </a:rPr>
              <a:t>but instead </a:t>
            </a:r>
            <a:r>
              <a:rPr lang="en-US" dirty="0">
                <a:solidFill>
                  <a:srgbClr val="FF0000"/>
                </a:solidFill>
              </a:rPr>
              <a:t>of predicting the current word based on </a:t>
            </a:r>
            <a:r>
              <a:rPr lang="en-US" dirty="0" smtClean="0">
                <a:solidFill>
                  <a:srgbClr val="FF0000"/>
                </a:solidFill>
              </a:rPr>
              <a:t>the context</a:t>
            </a:r>
          </a:p>
          <a:p>
            <a:r>
              <a:rPr lang="en-US" dirty="0" smtClean="0">
                <a:solidFill>
                  <a:srgbClr val="00B050"/>
                </a:solidFill>
              </a:rPr>
              <a:t>Tries </a:t>
            </a:r>
            <a:r>
              <a:rPr lang="en-US" dirty="0">
                <a:solidFill>
                  <a:srgbClr val="00B050"/>
                </a:solidFill>
              </a:rPr>
              <a:t>to maximize classification of a word based on another word in the same </a:t>
            </a:r>
            <a:r>
              <a:rPr lang="en-US" dirty="0" smtClean="0">
                <a:solidFill>
                  <a:srgbClr val="00B050"/>
                </a:solidFill>
              </a:rPr>
              <a:t>sentence</a:t>
            </a:r>
          </a:p>
          <a:p>
            <a:r>
              <a:rPr lang="en-US" dirty="0" smtClean="0"/>
              <a:t>Thus, uses </a:t>
            </a:r>
            <a:r>
              <a:rPr lang="en-US" dirty="0"/>
              <a:t>each current word as an input to a log-linear </a:t>
            </a:r>
            <a:r>
              <a:rPr lang="en-US" dirty="0" smtClean="0"/>
              <a:t>classifier</a:t>
            </a:r>
          </a:p>
          <a:p>
            <a:r>
              <a:rPr lang="en-US" dirty="0" smtClean="0"/>
              <a:t>Predicts </a:t>
            </a:r>
            <a:r>
              <a:rPr lang="en-US" dirty="0"/>
              <a:t>words within a certain </a:t>
            </a:r>
            <a:r>
              <a:rPr lang="en-US" dirty="0" smtClean="0"/>
              <a:t>window</a:t>
            </a:r>
          </a:p>
          <a:p>
            <a:r>
              <a:rPr lang="en-US" dirty="0" smtClean="0"/>
              <a:t>Observations</a:t>
            </a:r>
          </a:p>
          <a:p>
            <a:pPr lvl="1"/>
            <a:r>
              <a:rPr lang="en-US" dirty="0" smtClean="0"/>
              <a:t>Larger window size =&gt; better </a:t>
            </a:r>
            <a:r>
              <a:rPr lang="en-US" dirty="0"/>
              <a:t>quality of the resulting word </a:t>
            </a:r>
            <a:r>
              <a:rPr lang="en-US" dirty="0" smtClean="0"/>
              <a:t>vectors, higher training time</a:t>
            </a:r>
          </a:p>
          <a:p>
            <a:pPr lvl="1"/>
            <a:r>
              <a:rPr lang="en-US" dirty="0" smtClean="0"/>
              <a:t>More </a:t>
            </a:r>
            <a:r>
              <a:rPr lang="en-US" dirty="0"/>
              <a:t>distant words are usually less related to the </a:t>
            </a:r>
            <a:r>
              <a:rPr lang="en-US" dirty="0" smtClean="0"/>
              <a:t>current word </a:t>
            </a:r>
            <a:r>
              <a:rPr lang="en-US" dirty="0"/>
              <a:t>than those close to </a:t>
            </a:r>
            <a:r>
              <a:rPr lang="en-US" dirty="0" smtClean="0"/>
              <a:t>it</a:t>
            </a:r>
          </a:p>
          <a:p>
            <a:pPr lvl="1"/>
            <a:r>
              <a:rPr lang="en-US" dirty="0" smtClean="0"/>
              <a:t>Give </a:t>
            </a:r>
            <a:r>
              <a:rPr lang="en-US" dirty="0"/>
              <a:t>less weight to the distant words by sampling less from </a:t>
            </a:r>
            <a:r>
              <a:rPr lang="en-US" dirty="0" smtClean="0"/>
              <a:t>those words </a:t>
            </a:r>
            <a:r>
              <a:rPr lang="en-US" dirty="0"/>
              <a:t>in </a:t>
            </a:r>
            <a:r>
              <a:rPr lang="en-US" dirty="0" smtClean="0"/>
              <a:t>the </a:t>
            </a:r>
            <a:r>
              <a:rPr lang="en-US" dirty="0"/>
              <a:t>training </a:t>
            </a:r>
            <a:r>
              <a:rPr lang="en-US" dirty="0" smtClean="0"/>
              <a:t>examples</a:t>
            </a:r>
          </a:p>
        </p:txBody>
      </p:sp>
    </p:spTree>
    <p:extLst>
      <p:ext uri="{BB962C8B-B14F-4D97-AF65-F5344CB8AC3E}">
        <p14:creationId xmlns:p14="http://schemas.microsoft.com/office/powerpoint/2010/main" val="1081709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Skip-gram Model</a:t>
            </a:r>
          </a:p>
        </p:txBody>
      </p:sp>
      <p:sp>
        <p:nvSpPr>
          <p:cNvPr id="3" name="Content Placeholder 2"/>
          <p:cNvSpPr>
            <a:spLocks noGrp="1"/>
          </p:cNvSpPr>
          <p:nvPr>
            <p:ph idx="1"/>
          </p:nvPr>
        </p:nvSpPr>
        <p:spPr/>
        <p:txBody>
          <a:bodyPr>
            <a:normAutofit/>
          </a:bodyPr>
          <a:lstStyle/>
          <a:p>
            <a:endParaRPr lang="en-US" dirty="0" smtClean="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904999"/>
            <a:ext cx="2667000" cy="3922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2000" y="3640114"/>
            <a:ext cx="2991924" cy="45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41801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normAutofit/>
          </a:bodyPr>
          <a:lstStyle/>
          <a:p>
            <a:r>
              <a:rPr lang="en-US" sz="2400" dirty="0" smtClean="0"/>
              <a:t>Training high </a:t>
            </a:r>
            <a:r>
              <a:rPr lang="en-US" sz="2400" dirty="0"/>
              <a:t>dimensional word vectors on a large amount of </a:t>
            </a:r>
            <a:r>
              <a:rPr lang="en-US" sz="2400" dirty="0" smtClean="0"/>
              <a:t>data captures “subtle </a:t>
            </a:r>
            <a:r>
              <a:rPr lang="en-US" sz="2400" dirty="0"/>
              <a:t>semantic relationships between </a:t>
            </a:r>
            <a:r>
              <a:rPr lang="en-US" sz="2400" dirty="0" smtClean="0"/>
              <a:t>words”</a:t>
            </a:r>
          </a:p>
          <a:p>
            <a:pPr lvl="1"/>
            <a:r>
              <a:rPr lang="en-US" sz="2000" dirty="0" err="1" smtClean="0"/>
              <a:t>Mikolov</a:t>
            </a:r>
            <a:r>
              <a:rPr lang="en-US" sz="2000" dirty="0" smtClean="0"/>
              <a:t> has made a similar observation for the previous models he has proposed (e.g. the RNN model, </a:t>
            </a:r>
            <a:r>
              <a:rPr lang="en-US" sz="1200" dirty="0" smtClean="0"/>
              <a:t>see </a:t>
            </a:r>
            <a:r>
              <a:rPr lang="en-US" sz="1200" dirty="0" err="1"/>
              <a:t>Mikolov</a:t>
            </a:r>
            <a:r>
              <a:rPr lang="en-US" sz="1200" dirty="0"/>
              <a:t>, T., </a:t>
            </a:r>
            <a:r>
              <a:rPr lang="en-US" sz="1200" dirty="0" err="1"/>
              <a:t>Yih</a:t>
            </a:r>
            <a:r>
              <a:rPr lang="en-US" sz="1200" dirty="0"/>
              <a:t>, W. T., &amp; Zweig, G. (2013, June). Linguistic Regularities in Continuous Space Word Representations. In </a:t>
            </a:r>
            <a:r>
              <a:rPr lang="en-US" sz="1200" i="1" dirty="0"/>
              <a:t>HLT-NAACL</a:t>
            </a:r>
            <a:r>
              <a:rPr lang="en-US" sz="1200" dirty="0"/>
              <a:t> (pp. 746-751).</a:t>
            </a:r>
            <a:r>
              <a:rPr lang="en-US" sz="2000" dirty="0" smtClean="0"/>
              <a:t>)</a:t>
            </a:r>
            <a:endParaRPr lang="en-US" sz="20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352800"/>
            <a:ext cx="5114925" cy="324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3712371"/>
            <a:ext cx="2819170" cy="1697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87676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“Comprehensive </a:t>
            </a:r>
            <a:r>
              <a:rPr lang="en-US" dirty="0"/>
              <a:t>test set that contains five </a:t>
            </a:r>
            <a:r>
              <a:rPr lang="en-US" dirty="0" smtClean="0"/>
              <a:t>types of </a:t>
            </a:r>
            <a:r>
              <a:rPr lang="en-US" dirty="0"/>
              <a:t>semantic questions, and nine types of syntactic questions</a:t>
            </a:r>
            <a:r>
              <a:rPr lang="en-US" dirty="0" smtClean="0"/>
              <a:t>”</a:t>
            </a:r>
            <a:r>
              <a:rPr lang="en-US" dirty="0"/>
              <a:t> </a:t>
            </a:r>
            <a:endParaRPr lang="en-US" dirty="0" smtClean="0"/>
          </a:p>
          <a:p>
            <a:pPr lvl="1"/>
            <a:r>
              <a:rPr lang="en-US" dirty="0" smtClean="0"/>
              <a:t>8869 </a:t>
            </a:r>
            <a:r>
              <a:rPr lang="en-US" dirty="0"/>
              <a:t>semantic </a:t>
            </a:r>
            <a:r>
              <a:rPr lang="en-US" dirty="0" smtClean="0"/>
              <a:t>questions</a:t>
            </a:r>
          </a:p>
          <a:p>
            <a:pPr lvl="1"/>
            <a:r>
              <a:rPr lang="en-US" dirty="0" smtClean="0"/>
              <a:t>10675 </a:t>
            </a:r>
            <a:r>
              <a:rPr lang="en-US" dirty="0"/>
              <a:t>syntactic </a:t>
            </a:r>
            <a:r>
              <a:rPr lang="en-US" dirty="0" smtClean="0"/>
              <a:t>questions</a:t>
            </a:r>
          </a:p>
          <a:p>
            <a:r>
              <a:rPr lang="en-US" dirty="0" smtClean="0"/>
              <a:t>E.g. “</a:t>
            </a:r>
            <a:r>
              <a:rPr lang="en-US" dirty="0"/>
              <a:t>For example, we made </a:t>
            </a:r>
            <a:r>
              <a:rPr lang="en-US" dirty="0" smtClean="0"/>
              <a:t>a list </a:t>
            </a:r>
            <a:r>
              <a:rPr lang="en-US" dirty="0"/>
              <a:t>of 68 large American cities and the states they belong to, and formed about 2.5K questions </a:t>
            </a:r>
            <a:r>
              <a:rPr lang="en-US" dirty="0" smtClean="0"/>
              <a:t>by picking </a:t>
            </a:r>
            <a:r>
              <a:rPr lang="en-US" dirty="0"/>
              <a:t>two word pairs at random</a:t>
            </a:r>
            <a:r>
              <a:rPr lang="en-US" dirty="0" smtClean="0"/>
              <a:t>.”</a:t>
            </a:r>
          </a:p>
          <a:p>
            <a:r>
              <a:rPr lang="en-US" dirty="0" smtClean="0"/>
              <a:t>Methodology</a:t>
            </a:r>
          </a:p>
          <a:p>
            <a:r>
              <a:rPr lang="en-US" dirty="0" smtClean="0"/>
              <a:t>Input: </a:t>
            </a:r>
            <a:r>
              <a:rPr lang="en-US" dirty="0"/>
              <a:t>”What is </a:t>
            </a:r>
            <a:r>
              <a:rPr lang="en-US" dirty="0" smtClean="0"/>
              <a:t>the word </a:t>
            </a:r>
            <a:r>
              <a:rPr lang="en-US" dirty="0"/>
              <a:t>that is similar to </a:t>
            </a:r>
            <a:r>
              <a:rPr lang="en-US" dirty="0">
                <a:solidFill>
                  <a:srgbClr val="00B050"/>
                </a:solidFill>
              </a:rPr>
              <a:t>small</a:t>
            </a:r>
            <a:r>
              <a:rPr lang="en-US" dirty="0"/>
              <a:t> in the same sense as </a:t>
            </a:r>
            <a:r>
              <a:rPr lang="en-US" dirty="0">
                <a:solidFill>
                  <a:srgbClr val="FF0000"/>
                </a:solidFill>
              </a:rPr>
              <a:t>biggest</a:t>
            </a:r>
            <a:r>
              <a:rPr lang="en-US" dirty="0"/>
              <a:t> is similar to </a:t>
            </a:r>
            <a:r>
              <a:rPr lang="en-US" dirty="0">
                <a:solidFill>
                  <a:srgbClr val="FF0000"/>
                </a:solidFill>
              </a:rPr>
              <a:t>big</a:t>
            </a:r>
            <a:r>
              <a:rPr lang="en-US" dirty="0" smtClean="0"/>
              <a:t>?”</a:t>
            </a:r>
          </a:p>
          <a:p>
            <a:r>
              <a:rPr lang="en-US" dirty="0" smtClean="0"/>
              <a:t>Compute: </a:t>
            </a:r>
            <a:r>
              <a:rPr lang="en-US" dirty="0" smtClean="0">
                <a:solidFill>
                  <a:srgbClr val="00B050"/>
                </a:solidFill>
              </a:rPr>
              <a:t>X </a:t>
            </a:r>
            <a:r>
              <a:rPr lang="en-US" dirty="0">
                <a:solidFill>
                  <a:srgbClr val="00B050"/>
                </a:solidFill>
              </a:rPr>
              <a:t>= vector("biggest</a:t>
            </a:r>
            <a:r>
              <a:rPr lang="en-US" dirty="0" smtClean="0">
                <a:solidFill>
                  <a:srgbClr val="00B050"/>
                </a:solidFill>
              </a:rPr>
              <a:t>") – vector</a:t>
            </a:r>
            <a:r>
              <a:rPr lang="en-US" dirty="0">
                <a:solidFill>
                  <a:srgbClr val="00B050"/>
                </a:solidFill>
              </a:rPr>
              <a:t>("big</a:t>
            </a:r>
            <a:r>
              <a:rPr lang="en-US" dirty="0" smtClean="0">
                <a:solidFill>
                  <a:srgbClr val="00B050"/>
                </a:solidFill>
              </a:rPr>
              <a:t>") + vector</a:t>
            </a:r>
            <a:r>
              <a:rPr lang="en-US" dirty="0"/>
              <a:t>("small</a:t>
            </a:r>
            <a:r>
              <a:rPr lang="en-US" dirty="0" smtClean="0"/>
              <a:t>") and then </a:t>
            </a:r>
            <a:r>
              <a:rPr lang="en-US" dirty="0" smtClean="0">
                <a:solidFill>
                  <a:srgbClr val="00B050"/>
                </a:solidFill>
              </a:rPr>
              <a:t>find closest word to X using cosine</a:t>
            </a:r>
          </a:p>
        </p:txBody>
      </p:sp>
    </p:spTree>
    <p:extLst>
      <p:ext uri="{BB962C8B-B14F-4D97-AF65-F5344CB8AC3E}">
        <p14:creationId xmlns:p14="http://schemas.microsoft.com/office/powerpoint/2010/main" val="26440740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Other results are reported as well</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6925" y="1752600"/>
            <a:ext cx="51625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400425"/>
            <a:ext cx="585787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15447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Skip-gram Revisited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Formally, the </a:t>
            </a:r>
            <a:r>
              <a:rPr lang="en-US" dirty="0" smtClean="0">
                <a:solidFill>
                  <a:srgbClr val="00B050"/>
                </a:solidFill>
              </a:rPr>
              <a:t>skip-gram model proposes </a:t>
            </a:r>
            <a:r>
              <a:rPr lang="en-US" dirty="0" smtClean="0"/>
              <a:t>that for a give sequence of words </a:t>
            </a:r>
            <a:r>
              <a:rPr lang="en-US" dirty="0" smtClean="0">
                <a:solidFill>
                  <a:srgbClr val="00B050"/>
                </a:solidFill>
              </a:rPr>
              <a:t>to maximize</a:t>
            </a:r>
            <a:r>
              <a:rPr lang="en-US" dirty="0" smtClean="0"/>
              <a:t>:</a:t>
            </a:r>
          </a:p>
          <a:p>
            <a:endParaRPr lang="en-US" dirty="0"/>
          </a:p>
          <a:p>
            <a:endParaRPr lang="en-US" dirty="0" smtClean="0"/>
          </a:p>
          <a:p>
            <a:r>
              <a:rPr lang="en-US" dirty="0" smtClean="0"/>
              <a:t>Where T = size of the sequence (or number of words considered for training)</a:t>
            </a:r>
          </a:p>
          <a:p>
            <a:r>
              <a:rPr lang="en-US" dirty="0" smtClean="0"/>
              <a:t>c = window/context size</a:t>
            </a:r>
          </a:p>
          <a:p>
            <a:r>
              <a:rPr lang="en-US" dirty="0" err="1" smtClean="0"/>
              <a:t>Mikolov</a:t>
            </a:r>
            <a:r>
              <a:rPr lang="en-US" dirty="0" smtClean="0"/>
              <a:t>, also says that for each word the model only uses a random window size r = random(1..c)</a:t>
            </a:r>
          </a:p>
          <a:p>
            <a:pPr lvl="1"/>
            <a:r>
              <a:rPr lang="en-US" dirty="0" smtClean="0"/>
              <a:t>This way words that are closer to the “input” word have a higher probability of being used in training than words that are more distant</a:t>
            </a: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5648" y="2271712"/>
            <a:ext cx="3124200" cy="961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4746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Skip-gram Revisited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As already seen, p(</a:t>
            </a:r>
            <a:r>
              <a:rPr lang="en-US" dirty="0" err="1" smtClean="0"/>
              <a:t>w</a:t>
            </a:r>
            <a:r>
              <a:rPr lang="en-US" baseline="-25000" dirty="0" err="1" smtClean="0"/>
              <a:t>t+j</a:t>
            </a:r>
            <a:r>
              <a:rPr lang="en-US" dirty="0" err="1" smtClean="0"/>
              <a:t>|w</a:t>
            </a:r>
            <a:r>
              <a:rPr lang="en-US" baseline="-25000" dirty="0" err="1" smtClean="0"/>
              <a:t>t</a:t>
            </a:r>
            <a:r>
              <a:rPr lang="en-US" dirty="0" smtClean="0"/>
              <a:t>) should be the output of a classifier (e.g. </a:t>
            </a:r>
            <a:r>
              <a:rPr lang="en-US" dirty="0" err="1" smtClean="0"/>
              <a:t>softmax</a:t>
            </a:r>
            <a:r>
              <a:rPr lang="en-US" dirty="0" smtClean="0"/>
              <a:t>)</a:t>
            </a:r>
          </a:p>
          <a:p>
            <a:endParaRPr lang="en-US" dirty="0"/>
          </a:p>
          <a:p>
            <a:endParaRPr lang="en-US" dirty="0" smtClean="0"/>
          </a:p>
          <a:p>
            <a:endParaRPr lang="en-US" dirty="0"/>
          </a:p>
          <a:p>
            <a:r>
              <a:rPr lang="en-US" dirty="0" err="1" smtClean="0"/>
              <a:t>w</a:t>
            </a:r>
            <a:r>
              <a:rPr lang="en-US" baseline="-25000" dirty="0" err="1" smtClean="0"/>
              <a:t>I</a:t>
            </a:r>
            <a:r>
              <a:rPr lang="en-US" dirty="0" smtClean="0"/>
              <a:t> is the “input” vector representation of word w</a:t>
            </a:r>
          </a:p>
          <a:p>
            <a:r>
              <a:rPr lang="en-US" dirty="0" err="1" smtClean="0"/>
              <a:t>w</a:t>
            </a:r>
            <a:r>
              <a:rPr lang="en-US" baseline="-25000" dirty="0" err="1" smtClean="0"/>
              <a:t>O</a:t>
            </a:r>
            <a:r>
              <a:rPr lang="en-US" dirty="0" smtClean="0"/>
              <a:t> is the “output” (or “context”) vector representation of word w</a:t>
            </a:r>
          </a:p>
          <a:p>
            <a:r>
              <a:rPr lang="en-US" dirty="0" smtClean="0"/>
              <a:t>Computing log p(</a:t>
            </a:r>
            <a:r>
              <a:rPr lang="en-US" dirty="0" err="1" smtClean="0"/>
              <a:t>w</a:t>
            </a:r>
            <a:r>
              <a:rPr lang="en-US" baseline="-25000" dirty="0" err="1" smtClean="0"/>
              <a:t>O</a:t>
            </a:r>
            <a:r>
              <a:rPr lang="en-US" dirty="0" err="1" smtClean="0"/>
              <a:t>|w</a:t>
            </a:r>
            <a:r>
              <a:rPr lang="en-US" baseline="-25000" dirty="0" err="1" smtClean="0"/>
              <a:t>I</a:t>
            </a:r>
            <a:r>
              <a:rPr lang="en-US" dirty="0" smtClean="0"/>
              <a:t>) takes O(W) time, where W is the vocabulary dimension</a:t>
            </a: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2616" y="2519363"/>
            <a:ext cx="3544384" cy="113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1753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Skip-gram Alternative View</a:t>
            </a:r>
            <a:endParaRPr lang="en-US" dirty="0"/>
          </a:p>
        </p:txBody>
      </p:sp>
      <p:sp>
        <p:nvSpPr>
          <p:cNvPr id="3" name="Content Placeholder 2"/>
          <p:cNvSpPr>
            <a:spLocks noGrp="1"/>
          </p:cNvSpPr>
          <p:nvPr>
            <p:ph idx="1"/>
          </p:nvPr>
        </p:nvSpPr>
        <p:spPr/>
        <p:txBody>
          <a:bodyPr/>
          <a:lstStyle/>
          <a:p>
            <a:r>
              <a:rPr lang="en-US" dirty="0" smtClean="0"/>
              <a:t>Training</a:t>
            </a:r>
          </a:p>
          <a:p>
            <a:pPr lvl="1"/>
            <a:endParaRPr lang="en-US" dirty="0" smtClean="0"/>
          </a:p>
          <a:p>
            <a:pPr lvl="1"/>
            <a:r>
              <a:rPr lang="en-US" dirty="0" smtClean="0"/>
              <a:t>Where</a:t>
            </a:r>
          </a:p>
          <a:p>
            <a:pPr lvl="1"/>
            <a:endParaRPr lang="en-US" dirty="0"/>
          </a:p>
          <a:p>
            <a:r>
              <a:rPr lang="en-US" dirty="0" smtClean="0"/>
              <a:t>Getting to </a:t>
            </a:r>
            <a:endParaRPr 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524000"/>
            <a:ext cx="2743200" cy="8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0975" y="2667000"/>
            <a:ext cx="21502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3657600"/>
            <a:ext cx="599342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30077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Skip-gram Improvements</a:t>
            </a:r>
            <a:endParaRPr lang="en-US" dirty="0"/>
          </a:p>
        </p:txBody>
      </p:sp>
      <p:sp>
        <p:nvSpPr>
          <p:cNvPr id="3" name="Content Placeholder 2"/>
          <p:cNvSpPr>
            <a:spLocks noGrp="1"/>
          </p:cNvSpPr>
          <p:nvPr>
            <p:ph idx="1"/>
          </p:nvPr>
        </p:nvSpPr>
        <p:spPr/>
        <p:txBody>
          <a:bodyPr/>
          <a:lstStyle/>
          <a:p>
            <a:r>
              <a:rPr lang="en-US" dirty="0" smtClean="0"/>
              <a:t>Hierarchical </a:t>
            </a:r>
            <a:r>
              <a:rPr lang="en-US" dirty="0" err="1" smtClean="0"/>
              <a:t>softmax</a:t>
            </a:r>
            <a:endParaRPr lang="en-US" dirty="0" smtClean="0"/>
          </a:p>
          <a:p>
            <a:r>
              <a:rPr lang="en-US" dirty="0" smtClean="0"/>
              <a:t>Negative sampling </a:t>
            </a:r>
          </a:p>
          <a:p>
            <a:r>
              <a:rPr lang="en-US" dirty="0" smtClean="0"/>
              <a:t>Subsampling of frequent words</a:t>
            </a:r>
          </a:p>
        </p:txBody>
      </p:sp>
    </p:spTree>
    <p:extLst>
      <p:ext uri="{BB962C8B-B14F-4D97-AF65-F5344CB8AC3E}">
        <p14:creationId xmlns:p14="http://schemas.microsoft.com/office/powerpoint/2010/main" val="26850774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About n-grams: “simple models trained on huge amounts of data outperform complex systems trained on less data”</a:t>
            </a:r>
          </a:p>
          <a:p>
            <a:r>
              <a:rPr lang="en-US" dirty="0" smtClean="0"/>
              <a:t>Solution: “possible to </a:t>
            </a:r>
            <a:r>
              <a:rPr lang="en-US" dirty="0" smtClean="0">
                <a:solidFill>
                  <a:srgbClr val="00B050"/>
                </a:solidFill>
              </a:rPr>
              <a:t>train more complex models on much larger data set</a:t>
            </a:r>
            <a:r>
              <a:rPr lang="en-US" dirty="0" smtClean="0"/>
              <a:t>, and they typically outperform the simple models”</a:t>
            </a:r>
          </a:p>
          <a:p>
            <a:r>
              <a:rPr lang="en-US" dirty="0" smtClean="0"/>
              <a:t>Why? “neural network based language models significantly outperform N-gram models”</a:t>
            </a:r>
          </a:p>
          <a:p>
            <a:r>
              <a:rPr lang="en-US" dirty="0" smtClean="0"/>
              <a:t>How? “distributed representations of words” (Hinton, 1986 </a:t>
            </a:r>
            <a:r>
              <a:rPr lang="en-US" dirty="0" smtClean="0">
                <a:solidFill>
                  <a:srgbClr val="FF0000"/>
                </a:solidFill>
              </a:rPr>
              <a:t>– not discussed today</a:t>
            </a:r>
            <a:r>
              <a:rPr lang="en-US" dirty="0" smtClean="0"/>
              <a:t>)</a:t>
            </a:r>
            <a:endParaRPr lang="en-US" dirty="0"/>
          </a:p>
        </p:txBody>
      </p:sp>
    </p:spTree>
    <p:extLst>
      <p:ext uri="{BB962C8B-B14F-4D97-AF65-F5344CB8AC3E}">
        <p14:creationId xmlns:p14="http://schemas.microsoft.com/office/powerpoint/2010/main" val="41552806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Hierarchical </a:t>
            </a:r>
            <a:r>
              <a:rPr lang="en-US" dirty="0" err="1" smtClean="0"/>
              <a:t>Softmax</a:t>
            </a:r>
            <a:endParaRPr lang="en-US" dirty="0"/>
          </a:p>
        </p:txBody>
      </p:sp>
      <p:sp>
        <p:nvSpPr>
          <p:cNvPr id="3" name="Content Placeholder 2"/>
          <p:cNvSpPr>
            <a:spLocks noGrp="1"/>
          </p:cNvSpPr>
          <p:nvPr>
            <p:ph idx="1"/>
          </p:nvPr>
        </p:nvSpPr>
        <p:spPr/>
        <p:txBody>
          <a:bodyPr/>
          <a:lstStyle/>
          <a:p>
            <a:r>
              <a:rPr lang="en-US" dirty="0" smtClean="0"/>
              <a:t>Computationally </a:t>
            </a:r>
            <a:r>
              <a:rPr lang="en-US" dirty="0"/>
              <a:t>efficient approximation of the </a:t>
            </a:r>
            <a:r>
              <a:rPr lang="en-US" dirty="0" err="1" smtClean="0"/>
              <a:t>softmax</a:t>
            </a:r>
            <a:endParaRPr lang="en-US" dirty="0" smtClean="0"/>
          </a:p>
          <a:p>
            <a:r>
              <a:rPr lang="en-US" dirty="0" smtClean="0"/>
              <a:t>When W output nodes, need to evaluate only about log(W) nodes to obtain the </a:t>
            </a:r>
            <a:r>
              <a:rPr lang="en-US" dirty="0" err="1" smtClean="0"/>
              <a:t>softmax</a:t>
            </a:r>
            <a:r>
              <a:rPr lang="en-US" dirty="0" smtClean="0"/>
              <a:t> probability distribution</a:t>
            </a:r>
            <a:endParaRPr lang="en-US" dirty="0"/>
          </a:p>
        </p:txBody>
      </p:sp>
    </p:spTree>
    <p:extLst>
      <p:ext uri="{BB962C8B-B14F-4D97-AF65-F5344CB8AC3E}">
        <p14:creationId xmlns:p14="http://schemas.microsoft.com/office/powerpoint/2010/main" val="420463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Negative Sampling </a:t>
            </a:r>
            <a:endParaRPr lang="en-US" dirty="0"/>
          </a:p>
        </p:txBody>
      </p:sp>
      <p:sp>
        <p:nvSpPr>
          <p:cNvPr id="3" name="Content Placeholder 2"/>
          <p:cNvSpPr>
            <a:spLocks noGrp="1"/>
          </p:cNvSpPr>
          <p:nvPr>
            <p:ph idx="1"/>
          </p:nvPr>
        </p:nvSpPr>
        <p:spPr/>
        <p:txBody>
          <a:bodyPr>
            <a:normAutofit/>
          </a:bodyPr>
          <a:lstStyle/>
          <a:p>
            <a:r>
              <a:rPr lang="en-US" sz="2400" dirty="0"/>
              <a:t>Noise Contrastive Estimation (NCE</a:t>
            </a:r>
            <a:r>
              <a:rPr lang="en-US" sz="2400" dirty="0" smtClean="0"/>
              <a:t>) is an alternative to hierarchical </a:t>
            </a:r>
            <a:r>
              <a:rPr lang="en-US" sz="2400" dirty="0" err="1" smtClean="0"/>
              <a:t>softmax</a:t>
            </a:r>
            <a:endParaRPr lang="en-US" sz="2400" dirty="0" smtClean="0"/>
          </a:p>
          <a:p>
            <a:r>
              <a:rPr lang="en-US" sz="2400" dirty="0" smtClean="0"/>
              <a:t>NCE – “</a:t>
            </a:r>
            <a:r>
              <a:rPr lang="en-US" sz="2400" dirty="0"/>
              <a:t>a good model should be able to differentiate data from noise by means of </a:t>
            </a:r>
            <a:r>
              <a:rPr lang="en-US" sz="2400" dirty="0" smtClean="0"/>
              <a:t>logistic regression”</a:t>
            </a:r>
          </a:p>
          <a:p>
            <a:r>
              <a:rPr lang="en-US" sz="2400" dirty="0" smtClean="0"/>
              <a:t>“While </a:t>
            </a:r>
            <a:r>
              <a:rPr lang="en-US" sz="2400" dirty="0"/>
              <a:t>NCE can be shown to approximately maximize the log probability of the </a:t>
            </a:r>
            <a:r>
              <a:rPr lang="en-US" sz="2400" dirty="0" err="1"/>
              <a:t>softmax</a:t>
            </a:r>
            <a:r>
              <a:rPr lang="en-US" sz="2400" dirty="0"/>
              <a:t>, the </a:t>
            </a:r>
            <a:r>
              <a:rPr lang="en-US" sz="2400" dirty="0" smtClean="0"/>
              <a:t>Skip-gram model </a:t>
            </a:r>
            <a:r>
              <a:rPr lang="en-US" sz="2400" dirty="0"/>
              <a:t>is only concerned with learning high-quality vector representations, so we are free </a:t>
            </a:r>
            <a:r>
              <a:rPr lang="en-US" sz="2400" dirty="0" smtClean="0"/>
              <a:t>to simplify </a:t>
            </a:r>
            <a:r>
              <a:rPr lang="en-US" sz="2400" dirty="0"/>
              <a:t>NCE as long as the vector representations retain their quality. We define </a:t>
            </a:r>
            <a:r>
              <a:rPr lang="en-US" sz="2400" dirty="0">
                <a:solidFill>
                  <a:srgbClr val="00B050"/>
                </a:solidFill>
              </a:rPr>
              <a:t>Negative </a:t>
            </a:r>
            <a:r>
              <a:rPr lang="en-US" sz="2400" dirty="0" smtClean="0">
                <a:solidFill>
                  <a:srgbClr val="00B050"/>
                </a:solidFill>
              </a:rPr>
              <a:t>sampling (</a:t>
            </a:r>
            <a:r>
              <a:rPr lang="en-US" sz="2400" dirty="0">
                <a:solidFill>
                  <a:srgbClr val="00B050"/>
                </a:solidFill>
              </a:rPr>
              <a:t>NEG)</a:t>
            </a:r>
            <a:r>
              <a:rPr lang="en-US" sz="2400" dirty="0"/>
              <a:t> by the </a:t>
            </a:r>
            <a:r>
              <a:rPr lang="en-US" sz="2400" dirty="0" smtClean="0"/>
              <a:t>objective”:</a:t>
            </a:r>
            <a:endParaRPr lang="en-US" sz="2400" dirty="0"/>
          </a:p>
        </p:txBody>
      </p:sp>
      <p:pic>
        <p:nvPicPr>
          <p:cNvPr id="2048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7351" y="5514975"/>
            <a:ext cx="5456449"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59276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Subsampling of Frequent Words</a:t>
            </a:r>
            <a:endParaRPr lang="en-US" dirty="0"/>
          </a:p>
        </p:txBody>
      </p:sp>
      <p:sp>
        <p:nvSpPr>
          <p:cNvPr id="3" name="Content Placeholder 2"/>
          <p:cNvSpPr>
            <a:spLocks noGrp="1"/>
          </p:cNvSpPr>
          <p:nvPr>
            <p:ph idx="1"/>
          </p:nvPr>
        </p:nvSpPr>
        <p:spPr/>
        <p:txBody>
          <a:bodyPr>
            <a:normAutofit/>
          </a:bodyPr>
          <a:lstStyle/>
          <a:p>
            <a:r>
              <a:rPr lang="en-US" sz="2800" dirty="0" smtClean="0">
                <a:solidFill>
                  <a:srgbClr val="00B050"/>
                </a:solidFill>
              </a:rPr>
              <a:t>Frequent words</a:t>
            </a:r>
            <a:r>
              <a:rPr lang="en-US" sz="2800" dirty="0" smtClean="0"/>
              <a:t> provide </a:t>
            </a:r>
            <a:r>
              <a:rPr lang="en-US" sz="2800" dirty="0">
                <a:solidFill>
                  <a:srgbClr val="FF0000"/>
                </a:solidFill>
              </a:rPr>
              <a:t>less information value than the rare </a:t>
            </a:r>
            <a:r>
              <a:rPr lang="en-US" sz="2800" dirty="0" smtClean="0">
                <a:solidFill>
                  <a:srgbClr val="FF0000"/>
                </a:solidFill>
              </a:rPr>
              <a:t>words</a:t>
            </a:r>
          </a:p>
          <a:p>
            <a:r>
              <a:rPr lang="en-US" sz="2800" dirty="0" smtClean="0"/>
              <a:t>“More, the </a:t>
            </a:r>
            <a:r>
              <a:rPr lang="en-US" sz="2800" dirty="0"/>
              <a:t>vector representations of frequent words </a:t>
            </a:r>
            <a:r>
              <a:rPr lang="en-US" sz="2800" dirty="0">
                <a:solidFill>
                  <a:srgbClr val="00B050"/>
                </a:solidFill>
              </a:rPr>
              <a:t>do not change </a:t>
            </a:r>
            <a:r>
              <a:rPr lang="en-US" sz="2800" dirty="0" smtClean="0">
                <a:solidFill>
                  <a:srgbClr val="00B050"/>
                </a:solidFill>
              </a:rPr>
              <a:t>significantly </a:t>
            </a:r>
            <a:r>
              <a:rPr lang="en-US" sz="2800" dirty="0" smtClean="0"/>
              <a:t>after </a:t>
            </a:r>
            <a:r>
              <a:rPr lang="en-US" sz="2800" dirty="0"/>
              <a:t>training on several million </a:t>
            </a:r>
            <a:r>
              <a:rPr lang="en-US" sz="2800" dirty="0" smtClean="0"/>
              <a:t>examples”</a:t>
            </a:r>
          </a:p>
          <a:p>
            <a:r>
              <a:rPr lang="en-US" sz="2800" dirty="0" smtClean="0"/>
              <a:t>Each word </a:t>
            </a:r>
            <a:r>
              <a:rPr lang="en-US" sz="2800" dirty="0" err="1" smtClean="0"/>
              <a:t>w</a:t>
            </a:r>
            <a:r>
              <a:rPr lang="en-US" sz="2800" baseline="-25000" dirty="0" err="1" smtClean="0"/>
              <a:t>i</a:t>
            </a:r>
            <a:r>
              <a:rPr lang="en-US" sz="2800" dirty="0" smtClean="0"/>
              <a:t> in the training set is discarded with a probability depending on the frequency of the word</a:t>
            </a:r>
            <a:endParaRPr lang="en-US" sz="2800"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599" y="4876800"/>
            <a:ext cx="245364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87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remarks</a:t>
            </a:r>
            <a:endParaRPr lang="en-US" dirty="0"/>
          </a:p>
        </p:txBody>
      </p:sp>
      <p:sp>
        <p:nvSpPr>
          <p:cNvPr id="3" name="Content Placeholder 2"/>
          <p:cNvSpPr>
            <a:spLocks noGrp="1"/>
          </p:cNvSpPr>
          <p:nvPr>
            <p:ph idx="1"/>
          </p:nvPr>
        </p:nvSpPr>
        <p:spPr/>
        <p:txBody>
          <a:bodyPr>
            <a:normAutofit/>
          </a:bodyPr>
          <a:lstStyle/>
          <a:p>
            <a:r>
              <a:rPr lang="en-US" sz="2800" dirty="0" err="1" smtClean="0"/>
              <a:t>Mikolov</a:t>
            </a:r>
            <a:r>
              <a:rPr lang="en-US" sz="2800" dirty="0" smtClean="0"/>
              <a:t> also developed a method to extract relevant n-grams (bigrams and trigrams) using something similar to PMI</a:t>
            </a:r>
          </a:p>
          <a:p>
            <a:r>
              <a:rPr lang="en-US" sz="2800" dirty="0" smtClean="0"/>
              <a:t>Effects of improvements</a:t>
            </a:r>
          </a:p>
          <a:p>
            <a:endParaRPr lang="en-US" sz="2800" dirty="0"/>
          </a:p>
          <a:p>
            <a:endParaRPr lang="en-US" sz="2800" dirty="0" smtClean="0"/>
          </a:p>
          <a:p>
            <a:r>
              <a:rPr lang="en-US" sz="2800" dirty="0" smtClean="0"/>
              <a:t>Vectors can also be summed</a:t>
            </a:r>
            <a:endParaRPr lang="en-US" sz="2800"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429000"/>
            <a:ext cx="6230283" cy="1090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2119" y="5029200"/>
            <a:ext cx="6681281"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2292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Applications</a:t>
            </a:r>
            <a:endParaRPr lang="en-US" dirty="0"/>
          </a:p>
        </p:txBody>
      </p:sp>
      <p:sp>
        <p:nvSpPr>
          <p:cNvPr id="3" name="Content Placeholder 2"/>
          <p:cNvSpPr>
            <a:spLocks noGrp="1"/>
          </p:cNvSpPr>
          <p:nvPr>
            <p:ph idx="1"/>
          </p:nvPr>
        </p:nvSpPr>
        <p:spPr/>
        <p:txBody>
          <a:bodyPr/>
          <a:lstStyle/>
          <a:p>
            <a:r>
              <a:rPr lang="en-US" dirty="0" smtClean="0"/>
              <a:t>Dependency-based contexts</a:t>
            </a:r>
          </a:p>
          <a:p>
            <a:r>
              <a:rPr lang="en-US" dirty="0" smtClean="0"/>
              <a:t>Word2vec for machine learning translation</a:t>
            </a:r>
          </a:p>
          <a:p>
            <a:endParaRPr lang="en-US" dirty="0"/>
          </a:p>
        </p:txBody>
      </p:sp>
    </p:spTree>
    <p:extLst>
      <p:ext uri="{BB962C8B-B14F-4D97-AF65-F5344CB8AC3E}">
        <p14:creationId xmlns:p14="http://schemas.microsoft.com/office/powerpoint/2010/main" val="25075407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Dependency-based Contexts</a:t>
            </a:r>
            <a:endParaRPr lang="en-US" dirty="0"/>
          </a:p>
        </p:txBody>
      </p:sp>
      <p:sp>
        <p:nvSpPr>
          <p:cNvPr id="3" name="Content Placeholder 2"/>
          <p:cNvSpPr>
            <a:spLocks noGrp="1"/>
          </p:cNvSpPr>
          <p:nvPr>
            <p:ph idx="1"/>
          </p:nvPr>
        </p:nvSpPr>
        <p:spPr/>
        <p:txBody>
          <a:bodyPr>
            <a:normAutofit/>
          </a:bodyPr>
          <a:lstStyle/>
          <a:p>
            <a:r>
              <a:rPr lang="en-US" sz="2800" dirty="0" smtClean="0"/>
              <a:t>Levi and Goldberg, 2014: Propose to use </a:t>
            </a:r>
            <a:r>
              <a:rPr lang="en-US" sz="2800" dirty="0" smtClean="0">
                <a:solidFill>
                  <a:srgbClr val="00B050"/>
                </a:solidFill>
              </a:rPr>
              <a:t>dependency-based contexts</a:t>
            </a:r>
            <a:r>
              <a:rPr lang="en-US" sz="2800" dirty="0" smtClean="0"/>
              <a:t> instead of linear </a:t>
            </a:r>
            <a:r>
              <a:rPr lang="en-US" sz="2800" dirty="0" err="1" smtClean="0"/>
              <a:t>BoW</a:t>
            </a:r>
            <a:r>
              <a:rPr lang="en-US" sz="2800" dirty="0" smtClean="0"/>
              <a:t> (windows of size k)</a:t>
            </a:r>
          </a:p>
          <a:p>
            <a:endParaRPr lang="en-US" sz="2800"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862263"/>
            <a:ext cx="5133877" cy="353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77923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Dependency-based Contexts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Why?</a:t>
            </a:r>
          </a:p>
          <a:p>
            <a:pPr lvl="1"/>
            <a:r>
              <a:rPr lang="en-US" dirty="0" smtClean="0">
                <a:solidFill>
                  <a:srgbClr val="00B050"/>
                </a:solidFill>
              </a:rPr>
              <a:t>Syntactic </a:t>
            </a:r>
            <a:r>
              <a:rPr lang="en-US" dirty="0">
                <a:solidFill>
                  <a:srgbClr val="00B050"/>
                </a:solidFill>
              </a:rPr>
              <a:t>dependencies are </a:t>
            </a:r>
            <a:r>
              <a:rPr lang="en-US" dirty="0" smtClean="0">
                <a:solidFill>
                  <a:srgbClr val="00B050"/>
                </a:solidFill>
              </a:rPr>
              <a:t>“more </a:t>
            </a:r>
            <a:r>
              <a:rPr lang="en-US" dirty="0">
                <a:solidFill>
                  <a:srgbClr val="00B050"/>
                </a:solidFill>
              </a:rPr>
              <a:t>inclusive and more </a:t>
            </a:r>
            <a:r>
              <a:rPr lang="en-US" dirty="0" smtClean="0">
                <a:solidFill>
                  <a:srgbClr val="00B050"/>
                </a:solidFill>
              </a:rPr>
              <a:t>focused” </a:t>
            </a:r>
            <a:r>
              <a:rPr lang="en-US" dirty="0">
                <a:solidFill>
                  <a:srgbClr val="00B050"/>
                </a:solidFill>
              </a:rPr>
              <a:t>than </a:t>
            </a:r>
            <a:r>
              <a:rPr lang="en-US" dirty="0" err="1" smtClean="0">
                <a:solidFill>
                  <a:srgbClr val="00B050"/>
                </a:solidFill>
              </a:rPr>
              <a:t>BoW</a:t>
            </a:r>
            <a:endParaRPr lang="en-US" dirty="0" smtClean="0">
              <a:solidFill>
                <a:srgbClr val="00B050"/>
              </a:solidFill>
            </a:endParaRPr>
          </a:p>
          <a:p>
            <a:pPr lvl="1"/>
            <a:r>
              <a:rPr lang="en-US" dirty="0" smtClean="0"/>
              <a:t>Capture </a:t>
            </a:r>
            <a:r>
              <a:rPr lang="en-US" dirty="0"/>
              <a:t>relations to words that </a:t>
            </a:r>
            <a:r>
              <a:rPr lang="en-US" dirty="0" smtClean="0"/>
              <a:t>are far apart and that are not used by </a:t>
            </a:r>
            <a:r>
              <a:rPr lang="en-US" dirty="0"/>
              <a:t>small </a:t>
            </a:r>
            <a:r>
              <a:rPr lang="en-US" dirty="0" smtClean="0"/>
              <a:t>window </a:t>
            </a:r>
            <a:r>
              <a:rPr lang="en-US" dirty="0" err="1" smtClean="0"/>
              <a:t>BoW</a:t>
            </a:r>
            <a:endParaRPr lang="en-US" dirty="0"/>
          </a:p>
          <a:p>
            <a:pPr lvl="1"/>
            <a:r>
              <a:rPr lang="en-US" dirty="0" smtClean="0"/>
              <a:t>Remove </a:t>
            </a:r>
            <a:r>
              <a:rPr lang="en-US" dirty="0"/>
              <a:t>“</a:t>
            </a:r>
            <a:r>
              <a:rPr lang="en-US" dirty="0" smtClean="0"/>
              <a:t>coincidental contexts </a:t>
            </a:r>
            <a:r>
              <a:rPr lang="en-US" dirty="0"/>
              <a:t>which are within the window </a:t>
            </a:r>
            <a:r>
              <a:rPr lang="en-US" dirty="0" smtClean="0"/>
              <a:t>but not </a:t>
            </a:r>
            <a:r>
              <a:rPr lang="en-US" dirty="0"/>
              <a:t>directly related to the target </a:t>
            </a:r>
            <a:r>
              <a:rPr lang="en-US" dirty="0" smtClean="0"/>
              <a:t>word”</a:t>
            </a:r>
          </a:p>
          <a:p>
            <a:r>
              <a:rPr lang="en-US" dirty="0" smtClean="0"/>
              <a:t>A possible problem</a:t>
            </a:r>
          </a:p>
          <a:p>
            <a:pPr lvl="1"/>
            <a:r>
              <a:rPr lang="en-US" dirty="0" smtClean="0">
                <a:solidFill>
                  <a:srgbClr val="FF0000"/>
                </a:solidFill>
              </a:rPr>
              <a:t>Dependency parsing is still somewhat computational expensive</a:t>
            </a:r>
          </a:p>
          <a:p>
            <a:pPr lvl="1"/>
            <a:r>
              <a:rPr lang="en-US" dirty="0" smtClean="0"/>
              <a:t>However, English Wikipedia can be parsed on a small cluster and the results can then be persisted</a:t>
            </a:r>
            <a:endParaRPr lang="en-US" dirty="0"/>
          </a:p>
        </p:txBody>
      </p:sp>
    </p:spTree>
    <p:extLst>
      <p:ext uri="{BB962C8B-B14F-4D97-AF65-F5344CB8AC3E}">
        <p14:creationId xmlns:p14="http://schemas.microsoft.com/office/powerpoint/2010/main" val="2265354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Dependency-based Contexts</a:t>
            </a:r>
            <a:endParaRPr lang="en-US" dirty="0"/>
          </a:p>
        </p:txBody>
      </p:sp>
      <p:sp>
        <p:nvSpPr>
          <p:cNvPr id="3" name="Content Placeholder 2"/>
          <p:cNvSpPr>
            <a:spLocks noGrp="1"/>
          </p:cNvSpPr>
          <p:nvPr>
            <p:ph idx="1"/>
          </p:nvPr>
        </p:nvSpPr>
        <p:spPr/>
        <p:txBody>
          <a:bodyPr/>
          <a:lstStyle/>
          <a:p>
            <a:r>
              <a:rPr lang="en-US" dirty="0" smtClean="0"/>
              <a:t>Examples of syntactic contexts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1573" y="2328863"/>
            <a:ext cx="4608827" cy="277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56923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Dependency-based Contexts</a:t>
            </a:r>
            <a:endParaRPr lang="en-US" dirty="0"/>
          </a:p>
        </p:txBody>
      </p:sp>
      <p:sp>
        <p:nvSpPr>
          <p:cNvPr id="3" name="Content Placeholder 2"/>
          <p:cNvSpPr>
            <a:spLocks noGrp="1"/>
          </p:cNvSpPr>
          <p:nvPr>
            <p:ph idx="1"/>
          </p:nvPr>
        </p:nvSpPr>
        <p:spPr/>
        <p:txBody>
          <a:bodyPr/>
          <a:lstStyle/>
          <a:p>
            <a:r>
              <a:rPr lang="en-US" dirty="0" smtClean="0"/>
              <a:t>Comparison with </a:t>
            </a:r>
            <a:r>
              <a:rPr lang="en-US" dirty="0" err="1" smtClean="0"/>
              <a:t>BoW</a:t>
            </a:r>
            <a:r>
              <a:rPr lang="en-US" dirty="0" smtClean="0"/>
              <a:t> word2vec</a:t>
            </a: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657475"/>
            <a:ext cx="4181475" cy="260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8225" y="2819400"/>
            <a:ext cx="399097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15737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Dependency-based Contexts</a:t>
            </a:r>
            <a:endParaRPr lang="en-US" dirty="0"/>
          </a:p>
        </p:txBody>
      </p:sp>
      <p:sp>
        <p:nvSpPr>
          <p:cNvPr id="3" name="Content Placeholder 2"/>
          <p:cNvSpPr>
            <a:spLocks noGrp="1"/>
          </p:cNvSpPr>
          <p:nvPr>
            <p:ph idx="1"/>
          </p:nvPr>
        </p:nvSpPr>
        <p:spPr/>
        <p:txBody>
          <a:bodyPr>
            <a:normAutofit/>
          </a:bodyPr>
          <a:lstStyle/>
          <a:p>
            <a:r>
              <a:rPr lang="en-US" sz="2000" dirty="0" smtClean="0"/>
              <a:t>Evaluation on the </a:t>
            </a:r>
            <a:r>
              <a:rPr lang="en-US" sz="2000" dirty="0"/>
              <a:t>WordSim353 </a:t>
            </a:r>
            <a:r>
              <a:rPr lang="en-US" sz="2000" dirty="0" smtClean="0"/>
              <a:t>dataset with </a:t>
            </a:r>
            <a:r>
              <a:rPr lang="en-US" sz="2000" dirty="0"/>
              <a:t>pairs </a:t>
            </a:r>
            <a:r>
              <a:rPr lang="en-US" sz="2000" dirty="0" smtClean="0"/>
              <a:t>of similar words</a:t>
            </a:r>
          </a:p>
          <a:p>
            <a:pPr lvl="1"/>
            <a:r>
              <a:rPr lang="en-US" sz="2000" dirty="0"/>
              <a:t>R</a:t>
            </a:r>
            <a:r>
              <a:rPr lang="en-US" sz="2000" dirty="0" smtClean="0"/>
              <a:t>elatedness </a:t>
            </a:r>
            <a:r>
              <a:rPr lang="en-US" sz="2000" dirty="0"/>
              <a:t>(</a:t>
            </a:r>
            <a:r>
              <a:rPr lang="en-US" sz="2000" dirty="0" smtClean="0"/>
              <a:t>topical similarity)</a:t>
            </a:r>
          </a:p>
          <a:p>
            <a:pPr lvl="1"/>
            <a:r>
              <a:rPr lang="en-US" sz="2000" dirty="0" smtClean="0"/>
              <a:t>Similarity </a:t>
            </a:r>
            <a:r>
              <a:rPr lang="en-US" sz="2000" dirty="0"/>
              <a:t>(functional similarity</a:t>
            </a:r>
            <a:r>
              <a:rPr lang="en-US" sz="2000" dirty="0" smtClean="0"/>
              <a:t>)</a:t>
            </a:r>
          </a:p>
          <a:p>
            <a:pPr lvl="1"/>
            <a:r>
              <a:rPr lang="en-US" sz="2000" dirty="0" smtClean="0"/>
              <a:t>Both (these pairs have been ignored)</a:t>
            </a:r>
          </a:p>
          <a:p>
            <a:r>
              <a:rPr lang="en-US" sz="2000" dirty="0" smtClean="0"/>
              <a:t>Task: “rank the </a:t>
            </a:r>
            <a:r>
              <a:rPr lang="en-US" sz="2000" dirty="0" smtClean="0">
                <a:solidFill>
                  <a:srgbClr val="00B050"/>
                </a:solidFill>
              </a:rPr>
              <a:t>similar </a:t>
            </a:r>
            <a:r>
              <a:rPr lang="en-US" sz="2000" dirty="0">
                <a:solidFill>
                  <a:srgbClr val="00B050"/>
                </a:solidFill>
              </a:rPr>
              <a:t>pairs </a:t>
            </a:r>
            <a:r>
              <a:rPr lang="en-US" sz="2000" dirty="0"/>
              <a:t>in the dataset </a:t>
            </a:r>
            <a:r>
              <a:rPr lang="en-US" sz="2000" dirty="0">
                <a:solidFill>
                  <a:srgbClr val="00B050"/>
                </a:solidFill>
              </a:rPr>
              <a:t>above the related </a:t>
            </a:r>
            <a:r>
              <a:rPr lang="en-US" sz="2000" dirty="0" smtClean="0">
                <a:solidFill>
                  <a:srgbClr val="00B050"/>
                </a:solidFill>
              </a:rPr>
              <a:t>ones</a:t>
            </a:r>
            <a:r>
              <a:rPr lang="en-US" sz="2000" dirty="0" smtClean="0"/>
              <a:t>”</a:t>
            </a:r>
          </a:p>
          <a:p>
            <a:r>
              <a:rPr lang="en-US" sz="2000" dirty="0" smtClean="0"/>
              <a:t>Simple ranking: Pairs ranked by </a:t>
            </a:r>
            <a:r>
              <a:rPr lang="en-US" sz="2000" dirty="0"/>
              <a:t>cosine </a:t>
            </a:r>
            <a:r>
              <a:rPr lang="en-US" sz="2000" dirty="0" smtClean="0"/>
              <a:t>similarity of </a:t>
            </a:r>
            <a:r>
              <a:rPr lang="en-US" sz="2000" dirty="0"/>
              <a:t>the embedded </a:t>
            </a:r>
            <a:r>
              <a:rPr lang="en-US" sz="2000" dirty="0" smtClean="0"/>
              <a:t>words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882961"/>
            <a:ext cx="4648200" cy="242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2822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r>
              <a:rPr lang="en-US" dirty="0" smtClean="0"/>
              <a:t>“learning high-quality word vectors from huge data sets with billions of words, and with millions of words in the vocabulary”</a:t>
            </a:r>
          </a:p>
          <a:p>
            <a:r>
              <a:rPr lang="en-US" dirty="0" smtClean="0"/>
              <a:t>Resulting word representations</a:t>
            </a:r>
          </a:p>
          <a:p>
            <a:pPr lvl="1"/>
            <a:r>
              <a:rPr lang="en-US" dirty="0"/>
              <a:t>S</a:t>
            </a:r>
            <a:r>
              <a:rPr lang="en-US" dirty="0" smtClean="0"/>
              <a:t>imilar words tend to be close to each other</a:t>
            </a:r>
          </a:p>
          <a:p>
            <a:pPr lvl="1"/>
            <a:r>
              <a:rPr lang="en-US" dirty="0" smtClean="0"/>
              <a:t>Words can have multiple degrees of similarity</a:t>
            </a:r>
            <a:endParaRPr lang="en-US" dirty="0"/>
          </a:p>
        </p:txBody>
      </p:sp>
    </p:spTree>
    <p:extLst>
      <p:ext uri="{BB962C8B-B14F-4D97-AF65-F5344CB8AC3E}">
        <p14:creationId xmlns:p14="http://schemas.microsoft.com/office/powerpoint/2010/main" val="1562869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Dependency-based Contexts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Main conclusion</a:t>
            </a:r>
          </a:p>
          <a:p>
            <a:r>
              <a:rPr lang="en-US" dirty="0" smtClean="0">
                <a:solidFill>
                  <a:srgbClr val="00B050"/>
                </a:solidFill>
              </a:rPr>
              <a:t>Dependency-based context is more useful to capture functional similarities </a:t>
            </a:r>
            <a:r>
              <a:rPr lang="en-US" dirty="0" smtClean="0"/>
              <a:t>(e.g. similarity) between words</a:t>
            </a:r>
          </a:p>
          <a:p>
            <a:r>
              <a:rPr lang="en-US" dirty="0" smtClean="0">
                <a:solidFill>
                  <a:srgbClr val="FF0000"/>
                </a:solidFill>
              </a:rPr>
              <a:t>Linear </a:t>
            </a:r>
            <a:r>
              <a:rPr lang="en-US" dirty="0" err="1" smtClean="0">
                <a:solidFill>
                  <a:srgbClr val="FF0000"/>
                </a:solidFill>
              </a:rPr>
              <a:t>BoW</a:t>
            </a:r>
            <a:r>
              <a:rPr lang="en-US" dirty="0" smtClean="0">
                <a:solidFill>
                  <a:srgbClr val="FF0000"/>
                </a:solidFill>
              </a:rPr>
              <a:t> context is more useful to capture topical similarities </a:t>
            </a:r>
            <a:r>
              <a:rPr lang="en-US" dirty="0" smtClean="0"/>
              <a:t>(e.g. relatedness) between words</a:t>
            </a:r>
          </a:p>
          <a:p>
            <a:pPr lvl="1"/>
            <a:r>
              <a:rPr lang="en-US" dirty="0" smtClean="0"/>
              <a:t>The larger the size of the window, the better it captures related concepts</a:t>
            </a:r>
          </a:p>
          <a:p>
            <a:r>
              <a:rPr lang="en-US" dirty="0" smtClean="0"/>
              <a:t>Therefore, dependency-based contexts would perform poorly in analogy experiments</a:t>
            </a:r>
            <a:endParaRPr lang="en-US" dirty="0"/>
          </a:p>
        </p:txBody>
      </p:sp>
    </p:spTree>
    <p:extLst>
      <p:ext uri="{BB962C8B-B14F-4D97-AF65-F5344CB8AC3E}">
        <p14:creationId xmlns:p14="http://schemas.microsoft.com/office/powerpoint/2010/main" val="7056595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Estimating Similarities Across Languages</a:t>
            </a:r>
            <a:endParaRPr lang="en-US" dirty="0"/>
          </a:p>
        </p:txBody>
      </p:sp>
      <p:sp>
        <p:nvSpPr>
          <p:cNvPr id="3" name="Content Placeholder 2"/>
          <p:cNvSpPr>
            <a:spLocks noGrp="1"/>
          </p:cNvSpPr>
          <p:nvPr>
            <p:ph idx="1"/>
          </p:nvPr>
        </p:nvSpPr>
        <p:spPr/>
        <p:txBody>
          <a:bodyPr>
            <a:normAutofit fontScale="92500" lnSpcReduction="10000"/>
          </a:bodyPr>
          <a:lstStyle/>
          <a:p>
            <a:r>
              <a:rPr lang="en-US" sz="2800" dirty="0" smtClean="0"/>
              <a:t>Given a </a:t>
            </a:r>
            <a:r>
              <a:rPr lang="en-US" sz="2800" dirty="0">
                <a:solidFill>
                  <a:srgbClr val="FF0000"/>
                </a:solidFill>
              </a:rPr>
              <a:t>set of word pairs </a:t>
            </a:r>
            <a:r>
              <a:rPr lang="en-US" sz="2800" dirty="0" smtClean="0">
                <a:solidFill>
                  <a:srgbClr val="FF0000"/>
                </a:solidFill>
              </a:rPr>
              <a:t>in two languages (or different types of corpora) </a:t>
            </a:r>
            <a:r>
              <a:rPr lang="en-US" sz="2800" dirty="0" smtClean="0"/>
              <a:t>and their associated </a:t>
            </a:r>
            <a:r>
              <a:rPr lang="en-US" sz="2800" dirty="0"/>
              <a:t>vector </a:t>
            </a:r>
            <a:r>
              <a:rPr lang="en-US" sz="2800" dirty="0" smtClean="0"/>
              <a:t>representations </a:t>
            </a:r>
            <a:r>
              <a:rPr lang="en-US" sz="2800" dirty="0" smtClean="0">
                <a:solidFill>
                  <a:srgbClr val="FF0000"/>
                </a:solidFill>
              </a:rPr>
              <a:t>(x</a:t>
            </a:r>
            <a:r>
              <a:rPr lang="en-US" sz="2800" baseline="-25000" dirty="0" smtClean="0">
                <a:solidFill>
                  <a:srgbClr val="FF0000"/>
                </a:solidFill>
              </a:rPr>
              <a:t>i</a:t>
            </a:r>
            <a:r>
              <a:rPr lang="en-US" sz="2800" dirty="0" smtClean="0">
                <a:solidFill>
                  <a:srgbClr val="FF0000"/>
                </a:solidFill>
              </a:rPr>
              <a:t> and </a:t>
            </a:r>
            <a:r>
              <a:rPr lang="en-US" sz="2800" dirty="0" err="1" smtClean="0">
                <a:solidFill>
                  <a:srgbClr val="FF0000"/>
                </a:solidFill>
              </a:rPr>
              <a:t>z</a:t>
            </a:r>
            <a:r>
              <a:rPr lang="en-US" sz="2800" baseline="-25000" dirty="0" err="1" smtClean="0">
                <a:solidFill>
                  <a:srgbClr val="FF0000"/>
                </a:solidFill>
              </a:rPr>
              <a:t>i</a:t>
            </a:r>
            <a:r>
              <a:rPr lang="en-US" sz="2800" dirty="0" smtClean="0">
                <a:solidFill>
                  <a:srgbClr val="FF0000"/>
                </a:solidFill>
              </a:rPr>
              <a:t>)</a:t>
            </a:r>
            <a:endParaRPr lang="en-US" sz="2800" dirty="0" smtClean="0"/>
          </a:p>
          <a:p>
            <a:r>
              <a:rPr lang="en-US" sz="2800" dirty="0" smtClean="0"/>
              <a:t>They can have even different dimensions (d</a:t>
            </a:r>
            <a:r>
              <a:rPr lang="en-US" sz="2800" baseline="-25000" dirty="0" smtClean="0"/>
              <a:t>1</a:t>
            </a:r>
            <a:r>
              <a:rPr lang="en-US" sz="2800" dirty="0" smtClean="0"/>
              <a:t> and d</a:t>
            </a:r>
            <a:r>
              <a:rPr lang="en-US" sz="2800" baseline="-25000" dirty="0" smtClean="0"/>
              <a:t>2</a:t>
            </a:r>
            <a:r>
              <a:rPr lang="en-US" sz="2800" dirty="0" smtClean="0"/>
              <a:t>)</a:t>
            </a:r>
          </a:p>
          <a:p>
            <a:r>
              <a:rPr lang="en-US" sz="2800" dirty="0" smtClean="0"/>
              <a:t>Find a </a:t>
            </a:r>
            <a:r>
              <a:rPr lang="en-US" sz="2800" dirty="0" smtClean="0">
                <a:solidFill>
                  <a:srgbClr val="00B050"/>
                </a:solidFill>
              </a:rPr>
              <a:t>transformation matrix</a:t>
            </a:r>
            <a:r>
              <a:rPr lang="en-US" sz="2800" dirty="0" smtClean="0"/>
              <a:t>, W(d</a:t>
            </a:r>
            <a:r>
              <a:rPr lang="en-US" sz="2800" baseline="-25000" dirty="0" smtClean="0"/>
              <a:t>2</a:t>
            </a:r>
            <a:r>
              <a:rPr lang="en-US" sz="2800" dirty="0" smtClean="0"/>
              <a:t>, d</a:t>
            </a:r>
            <a:r>
              <a:rPr lang="en-US" sz="2800" baseline="-25000" dirty="0" smtClean="0"/>
              <a:t>1</a:t>
            </a:r>
            <a:r>
              <a:rPr lang="en-US" sz="2800" dirty="0" smtClean="0"/>
              <a:t>), such that </a:t>
            </a:r>
            <a:r>
              <a:rPr lang="en-US" sz="2800" dirty="0" err="1" smtClean="0">
                <a:solidFill>
                  <a:srgbClr val="00B050"/>
                </a:solidFill>
              </a:rPr>
              <a:t>Wx</a:t>
            </a:r>
            <a:r>
              <a:rPr lang="en-US" sz="2800" baseline="-25000" dirty="0" err="1" smtClean="0">
                <a:solidFill>
                  <a:srgbClr val="00B050"/>
                </a:solidFill>
              </a:rPr>
              <a:t>i</a:t>
            </a:r>
            <a:r>
              <a:rPr lang="en-US" sz="2800" dirty="0" smtClean="0">
                <a:solidFill>
                  <a:srgbClr val="00B050"/>
                </a:solidFill>
              </a:rPr>
              <a:t> approximates as close as possible </a:t>
            </a:r>
            <a:r>
              <a:rPr lang="en-US" sz="2800" dirty="0" err="1" smtClean="0">
                <a:solidFill>
                  <a:srgbClr val="00B050"/>
                </a:solidFill>
              </a:rPr>
              <a:t>z</a:t>
            </a:r>
            <a:r>
              <a:rPr lang="en-US" sz="2800" baseline="-25000" dirty="0" err="1" smtClean="0">
                <a:solidFill>
                  <a:srgbClr val="00B050"/>
                </a:solidFill>
              </a:rPr>
              <a:t>i</a:t>
            </a:r>
            <a:r>
              <a:rPr lang="en-US" sz="2800" dirty="0" smtClean="0"/>
              <a:t>, for all pairs i</a:t>
            </a:r>
          </a:p>
          <a:p>
            <a:endParaRPr lang="en-US" sz="2800" dirty="0"/>
          </a:p>
          <a:p>
            <a:endParaRPr lang="en-US" sz="2800" dirty="0" smtClean="0"/>
          </a:p>
          <a:p>
            <a:r>
              <a:rPr lang="en-US" sz="2800" dirty="0" smtClean="0"/>
              <a:t>Solved using stochastic gradient descent</a:t>
            </a:r>
          </a:p>
          <a:p>
            <a:r>
              <a:rPr lang="en-US" sz="2800" dirty="0" smtClean="0"/>
              <a:t>The transformation is seen as a linear transformation (rotation and scaling) between the two spaces</a:t>
            </a:r>
            <a:endParaRPr lang="en-US" sz="2800"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217" y="3900488"/>
            <a:ext cx="2515983"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06340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Estimating Similarities Across Languages</a:t>
            </a:r>
            <a:endParaRPr lang="en-US" dirty="0"/>
          </a:p>
        </p:txBody>
      </p:sp>
      <p:sp>
        <p:nvSpPr>
          <p:cNvPr id="3" name="Content Placeholder 2"/>
          <p:cNvSpPr>
            <a:spLocks noGrp="1"/>
          </p:cNvSpPr>
          <p:nvPr>
            <p:ph idx="1"/>
          </p:nvPr>
        </p:nvSpPr>
        <p:spPr/>
        <p:txBody>
          <a:bodyPr>
            <a:normAutofit/>
          </a:bodyPr>
          <a:lstStyle/>
          <a:p>
            <a:r>
              <a:rPr lang="en-US" sz="2400" dirty="0" smtClean="0"/>
              <a:t>Authors also highlight this using a manual rotation (between En and </a:t>
            </a:r>
            <a:r>
              <a:rPr lang="en-US" sz="2400" dirty="0" err="1" smtClean="0"/>
              <a:t>Sp</a:t>
            </a:r>
            <a:r>
              <a:rPr lang="en-US" sz="2400" dirty="0" smtClean="0"/>
              <a:t>) and a visualization with 2D-PCA</a:t>
            </a:r>
            <a:endParaRPr lang="en-US" sz="2400"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325" y="2419350"/>
            <a:ext cx="6162675" cy="421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85703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Estimating Similarities Across Languages</a:t>
            </a:r>
            <a:endParaRPr lang="en-US" dirty="0"/>
          </a:p>
        </p:txBody>
      </p:sp>
      <p:sp>
        <p:nvSpPr>
          <p:cNvPr id="3" name="Content Placeholder 2"/>
          <p:cNvSpPr>
            <a:spLocks noGrp="1"/>
          </p:cNvSpPr>
          <p:nvPr>
            <p:ph idx="1"/>
          </p:nvPr>
        </p:nvSpPr>
        <p:spPr/>
        <p:txBody>
          <a:bodyPr/>
          <a:lstStyle/>
          <a:p>
            <a:r>
              <a:rPr lang="en-US" dirty="0" smtClean="0"/>
              <a:t>The </a:t>
            </a:r>
            <a:r>
              <a:rPr lang="en-US" dirty="0"/>
              <a:t>most </a:t>
            </a:r>
            <a:r>
              <a:rPr lang="en-US" dirty="0" smtClean="0"/>
              <a:t>frequent 5K </a:t>
            </a:r>
            <a:r>
              <a:rPr lang="en-US" dirty="0"/>
              <a:t>words from the source language and </a:t>
            </a:r>
            <a:r>
              <a:rPr lang="en-US" dirty="0" smtClean="0"/>
              <a:t>their translations </a:t>
            </a:r>
            <a:r>
              <a:rPr lang="en-US" dirty="0"/>
              <a:t>given GT </a:t>
            </a:r>
            <a:r>
              <a:rPr lang="en-US" dirty="0" smtClean="0"/>
              <a:t>– training data </a:t>
            </a:r>
            <a:r>
              <a:rPr lang="en-US" dirty="0"/>
              <a:t>for </a:t>
            </a:r>
            <a:r>
              <a:rPr lang="en-US" dirty="0" smtClean="0"/>
              <a:t>learning the </a:t>
            </a:r>
            <a:r>
              <a:rPr lang="en-US" dirty="0"/>
              <a:t>Translation </a:t>
            </a:r>
            <a:r>
              <a:rPr lang="en-US" dirty="0" smtClean="0"/>
              <a:t>Matrix</a:t>
            </a:r>
          </a:p>
          <a:p>
            <a:r>
              <a:rPr lang="en-US" dirty="0" smtClean="0"/>
              <a:t>Subsequent 1K words </a:t>
            </a:r>
            <a:r>
              <a:rPr lang="en-US" dirty="0"/>
              <a:t>in the source language and their </a:t>
            </a:r>
            <a:r>
              <a:rPr lang="en-US" dirty="0" smtClean="0"/>
              <a:t>translations are </a:t>
            </a:r>
            <a:r>
              <a:rPr lang="en-US" dirty="0"/>
              <a:t>used as a test set</a:t>
            </a:r>
          </a:p>
        </p:txBody>
      </p:sp>
    </p:spTree>
    <p:extLst>
      <p:ext uri="{BB962C8B-B14F-4D97-AF65-F5344CB8AC3E}">
        <p14:creationId xmlns:p14="http://schemas.microsoft.com/office/powerpoint/2010/main" val="13328325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Estimating Similarities Across Languages</a:t>
            </a:r>
            <a:endParaRPr lang="en-US" dirty="0"/>
          </a:p>
        </p:txBody>
      </p:sp>
      <p:sp>
        <p:nvSpPr>
          <p:cNvPr id="3" name="Content Placeholder 2"/>
          <p:cNvSpPr>
            <a:spLocks noGrp="1"/>
          </p:cNvSpPr>
          <p:nvPr>
            <p:ph idx="1"/>
          </p:nvPr>
        </p:nvSpPr>
        <p:spPr/>
        <p:txBody>
          <a:bodyPr/>
          <a:lstStyle/>
          <a:p>
            <a:r>
              <a:rPr lang="en-US" dirty="0" smtClean="0"/>
              <a:t>Very simple baselines</a:t>
            </a:r>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825" y="2286000"/>
            <a:ext cx="6810375"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75" y="3810000"/>
            <a:ext cx="3143250" cy="252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00396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Explanations</a:t>
            </a:r>
            <a:endParaRPr lang="en-US" dirty="0"/>
          </a:p>
        </p:txBody>
      </p:sp>
      <p:sp>
        <p:nvSpPr>
          <p:cNvPr id="3" name="Content Placeholder 2"/>
          <p:cNvSpPr>
            <a:spLocks noGrp="1"/>
          </p:cNvSpPr>
          <p:nvPr>
            <p:ph idx="1"/>
          </p:nvPr>
        </p:nvSpPr>
        <p:spPr/>
        <p:txBody>
          <a:bodyPr>
            <a:normAutofit/>
          </a:bodyPr>
          <a:lstStyle/>
          <a:p>
            <a:r>
              <a:rPr lang="en-US" sz="2400" dirty="0" smtClean="0"/>
              <a:t>CBOW model with a single input word</a:t>
            </a:r>
            <a:endParaRPr lang="en-US" sz="2400"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057400"/>
            <a:ext cx="3863608" cy="2254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107165"/>
            <a:ext cx="2362200" cy="359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4177" y="3009130"/>
            <a:ext cx="1328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4953000"/>
            <a:ext cx="261721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1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4852988"/>
            <a:ext cx="2599224" cy="785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65584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Equations</a:t>
            </a:r>
            <a:endParaRPr lang="en-US" dirty="0"/>
          </a:p>
        </p:txBody>
      </p:sp>
      <p:sp>
        <p:nvSpPr>
          <p:cNvPr id="3" name="Content Placeholder 2"/>
          <p:cNvSpPr>
            <a:spLocks noGrp="1"/>
          </p:cNvSpPr>
          <p:nvPr>
            <p:ph idx="1"/>
          </p:nvPr>
        </p:nvSpPr>
        <p:spPr/>
        <p:txBody>
          <a:bodyPr>
            <a:normAutofit/>
          </a:bodyPr>
          <a:lstStyle/>
          <a:p>
            <a:r>
              <a:rPr lang="en-US" sz="2400" dirty="0" smtClean="0"/>
              <a:t>Maximize the conditional probability </a:t>
            </a:r>
            <a:r>
              <a:rPr lang="en-US" sz="2400" dirty="0"/>
              <a:t>of observing the actual output word </a:t>
            </a:r>
            <a:r>
              <a:rPr lang="en-US" sz="2400" dirty="0" err="1"/>
              <a:t>w</a:t>
            </a:r>
            <a:r>
              <a:rPr lang="en-US" sz="2400" baseline="-25000" dirty="0" err="1"/>
              <a:t>O</a:t>
            </a:r>
            <a:r>
              <a:rPr lang="en-US" sz="2400" dirty="0"/>
              <a:t> (denote its index in the output </a:t>
            </a:r>
            <a:r>
              <a:rPr lang="en-US" sz="2400" dirty="0" smtClean="0"/>
              <a:t>layer as </a:t>
            </a:r>
            <a:r>
              <a:rPr lang="en-US" sz="2400" dirty="0"/>
              <a:t>j) given the input context word </a:t>
            </a:r>
            <a:r>
              <a:rPr lang="en-US" sz="2400" dirty="0" err="1"/>
              <a:t>w</a:t>
            </a:r>
            <a:r>
              <a:rPr lang="en-US" sz="2400" baseline="-25000" dirty="0" err="1"/>
              <a:t>I</a:t>
            </a:r>
            <a:r>
              <a:rPr lang="en-US" sz="2400" dirty="0"/>
              <a:t> with regard to the weights</a:t>
            </a: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819400"/>
            <a:ext cx="3505200" cy="1066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886200"/>
            <a:ext cx="1614715" cy="529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826" y="4572000"/>
            <a:ext cx="1904773" cy="502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5691717"/>
            <a:ext cx="4038600" cy="785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24488" y="3923094"/>
            <a:ext cx="2957512" cy="648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67400" y="4743450"/>
            <a:ext cx="1984863"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6"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80575" y="5867400"/>
            <a:ext cx="2071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63960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CBOW with Larger Context</a:t>
            </a:r>
            <a:endParaRPr lang="en-US" dirty="0"/>
          </a:p>
        </p:txBody>
      </p:sp>
      <p:sp>
        <p:nvSpPr>
          <p:cNvPr id="3" name="Content Placeholder 2"/>
          <p:cNvSpPr>
            <a:spLocks noGrp="1"/>
          </p:cNvSpPr>
          <p:nvPr>
            <p:ph idx="1"/>
          </p:nvPr>
        </p:nvSpPr>
        <p:spPr/>
        <p:txBody>
          <a:bodyPr/>
          <a:lstStyle/>
          <a:p>
            <a:endParaRPr lang="en-US"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575834"/>
            <a:ext cx="2828925" cy="3377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599" y="1676400"/>
            <a:ext cx="253218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599" y="2683391"/>
            <a:ext cx="3081940" cy="1510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7975" y="5162550"/>
            <a:ext cx="301942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00325" y="5670465"/>
            <a:ext cx="3571875" cy="501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01590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Skip-gram Model</a:t>
            </a:r>
            <a:endParaRPr lang="en-US" dirty="0"/>
          </a:p>
        </p:txBody>
      </p:sp>
      <p:sp>
        <p:nvSpPr>
          <p:cNvPr id="3" name="Content Placeholder 2"/>
          <p:cNvSpPr>
            <a:spLocks noGrp="1"/>
          </p:cNvSpPr>
          <p:nvPr>
            <p:ph idx="1"/>
          </p:nvPr>
        </p:nvSpPr>
        <p:spPr/>
        <p:txBody>
          <a:bodyPr/>
          <a:lstStyle/>
          <a:p>
            <a:r>
              <a:rPr lang="en-US" dirty="0" smtClean="0"/>
              <a:t>Context and input word have changed order</a:t>
            </a:r>
            <a:endParaRPr lang="en-US"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362200"/>
            <a:ext cx="2981615" cy="3233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2752725"/>
            <a:ext cx="188023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4661" y="4514850"/>
            <a:ext cx="3301711"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9638" y="3505200"/>
            <a:ext cx="3407562" cy="378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18182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Skip-gram Model</a:t>
            </a:r>
            <a:endParaRPr lang="en-US" dirty="0"/>
          </a:p>
        </p:txBody>
      </p:sp>
      <p:sp>
        <p:nvSpPr>
          <p:cNvPr id="3" name="Content Placeholder 2"/>
          <p:cNvSpPr>
            <a:spLocks noGrp="1"/>
          </p:cNvSpPr>
          <p:nvPr>
            <p:ph idx="1"/>
          </p:nvPr>
        </p:nvSpPr>
        <p:spPr/>
        <p:txBody>
          <a:bodyPr/>
          <a:lstStyle/>
          <a:p>
            <a:endParaRPr lang="en-US"/>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752600"/>
            <a:ext cx="3250468" cy="153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290887"/>
            <a:ext cx="1381125"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199" y="3738561"/>
            <a:ext cx="92392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5848" y="4343400"/>
            <a:ext cx="1952625"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 y="5029200"/>
            <a:ext cx="4154261"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7"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87567" y="5386388"/>
            <a:ext cx="2010893"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8"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20904" y="3723842"/>
            <a:ext cx="1543050" cy="619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0384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work</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Representation of words as continuous vectors</a:t>
            </a:r>
          </a:p>
          <a:p>
            <a:r>
              <a:rPr lang="en-US" dirty="0"/>
              <a:t>N</a:t>
            </a:r>
            <a:r>
              <a:rPr lang="en-US" dirty="0" smtClean="0"/>
              <a:t>eural network language model (NNLM) (</a:t>
            </a:r>
            <a:r>
              <a:rPr lang="en-US" dirty="0" err="1" smtClean="0"/>
              <a:t>Bengio</a:t>
            </a:r>
            <a:r>
              <a:rPr lang="en-US" dirty="0" smtClean="0"/>
              <a:t> et al., 2003 </a:t>
            </a:r>
            <a:r>
              <a:rPr lang="en-US" dirty="0" smtClean="0">
                <a:solidFill>
                  <a:srgbClr val="FF0000"/>
                </a:solidFill>
              </a:rPr>
              <a:t>– not discussed today</a:t>
            </a:r>
            <a:r>
              <a:rPr lang="en-US" dirty="0" smtClean="0"/>
              <a:t>)</a:t>
            </a:r>
          </a:p>
          <a:p>
            <a:r>
              <a:rPr lang="en-US" dirty="0" err="1" smtClean="0"/>
              <a:t>Mikolov</a:t>
            </a:r>
            <a:r>
              <a:rPr lang="en-US" dirty="0" smtClean="0"/>
              <a:t> previously proposed (MSc thesis, PhD thesis, other papers) to first learn word vectors “using neural network with a single hidden layer” and then train the NNLM independently</a:t>
            </a:r>
          </a:p>
          <a:p>
            <a:r>
              <a:rPr lang="en-US" dirty="0" smtClean="0">
                <a:solidFill>
                  <a:srgbClr val="00B050"/>
                </a:solidFill>
              </a:rPr>
              <a:t>Word2vec directly extends this work =&gt; “word vectors learned using a simple model”</a:t>
            </a:r>
          </a:p>
          <a:p>
            <a:r>
              <a:rPr lang="en-US" dirty="0" smtClean="0"/>
              <a:t>These word vectors were useful in various NLP applications</a:t>
            </a:r>
          </a:p>
          <a:p>
            <a:r>
              <a:rPr lang="en-US" dirty="0" smtClean="0"/>
              <a:t>Many architectures and models have been proposed for computing these word vectors (e.g. see </a:t>
            </a:r>
            <a:r>
              <a:rPr lang="en-US" dirty="0" err="1" smtClean="0"/>
              <a:t>Socher’s</a:t>
            </a:r>
            <a:r>
              <a:rPr lang="en-US" dirty="0" smtClean="0"/>
              <a:t> Stanford group work which resulted in </a:t>
            </a:r>
            <a:r>
              <a:rPr lang="en-US" dirty="0" err="1" smtClean="0"/>
              <a:t>GloVe</a:t>
            </a:r>
            <a:r>
              <a:rPr lang="en-US" dirty="0" smtClean="0"/>
              <a:t> - </a:t>
            </a:r>
            <a:r>
              <a:rPr lang="en-US" dirty="0" smtClean="0">
                <a:hlinkClick r:id="rId2"/>
              </a:rPr>
              <a:t>http://nlp.stanford.edu/projects/glove/</a:t>
            </a:r>
            <a:r>
              <a:rPr lang="en-US" dirty="0" smtClean="0"/>
              <a:t>) </a:t>
            </a:r>
          </a:p>
          <a:p>
            <a:r>
              <a:rPr lang="en-US" dirty="0" smtClean="0"/>
              <a:t>“these architectures were significantly more computationally expensive for training than” word2vec (in 2013) </a:t>
            </a:r>
          </a:p>
        </p:txBody>
      </p:sp>
    </p:spTree>
    <p:extLst>
      <p:ext uri="{BB962C8B-B14F-4D97-AF65-F5344CB8AC3E}">
        <p14:creationId xmlns:p14="http://schemas.microsoft.com/office/powerpoint/2010/main" val="31017624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a:t>
            </a:r>
            <a:endParaRPr lang="en-US" dirty="0"/>
          </a:p>
        </p:txBody>
      </p:sp>
      <p:sp>
        <p:nvSpPr>
          <p:cNvPr id="3" name="Content Placeholder 2"/>
          <p:cNvSpPr>
            <a:spLocks noGrp="1"/>
          </p:cNvSpPr>
          <p:nvPr>
            <p:ph idx="1"/>
          </p:nvPr>
        </p:nvSpPr>
        <p:spPr/>
        <p:txBody>
          <a:bodyPr>
            <a:normAutofit/>
          </a:bodyPr>
          <a:lstStyle/>
          <a:p>
            <a:r>
              <a:rPr lang="en-US" sz="2000" dirty="0" smtClean="0"/>
              <a:t>Why does word2vec work?</a:t>
            </a:r>
          </a:p>
          <a:p>
            <a:r>
              <a:rPr lang="en-US" sz="2000" dirty="0" smtClean="0"/>
              <a:t>It seems that </a:t>
            </a:r>
            <a:r>
              <a:rPr lang="en-US" sz="2000" dirty="0" smtClean="0">
                <a:solidFill>
                  <a:srgbClr val="00B050"/>
                </a:solidFill>
              </a:rPr>
              <a:t>SGNS</a:t>
            </a:r>
            <a:r>
              <a:rPr lang="en-US" sz="2000" dirty="0" smtClean="0"/>
              <a:t> (skip-gram negative sampling) is actually performing a (weighted) </a:t>
            </a:r>
            <a:r>
              <a:rPr lang="en-US" sz="2000" dirty="0" smtClean="0">
                <a:solidFill>
                  <a:srgbClr val="00B050"/>
                </a:solidFill>
              </a:rPr>
              <a:t>implicit matrix factorization</a:t>
            </a:r>
          </a:p>
          <a:p>
            <a:r>
              <a:rPr lang="en-US" sz="2000" dirty="0" smtClean="0"/>
              <a:t>The </a:t>
            </a:r>
            <a:r>
              <a:rPr lang="en-US" sz="2000" dirty="0" smtClean="0">
                <a:solidFill>
                  <a:srgbClr val="00B050"/>
                </a:solidFill>
              </a:rPr>
              <a:t>matrix is using the PMI between words and contexts</a:t>
            </a:r>
          </a:p>
          <a:p>
            <a:r>
              <a:rPr lang="en-US" sz="2000" dirty="0" smtClean="0">
                <a:solidFill>
                  <a:srgbClr val="FF0000"/>
                </a:solidFill>
              </a:rPr>
              <a:t>PMI and implicit matrix factorizations have been widely used in NLP</a:t>
            </a:r>
          </a:p>
          <a:p>
            <a:endParaRPr lang="en-US" sz="2000" dirty="0">
              <a:solidFill>
                <a:srgbClr val="FF0000"/>
              </a:solidFill>
            </a:endParaRPr>
          </a:p>
          <a:p>
            <a:endParaRPr lang="en-US" sz="2000" dirty="0" smtClean="0">
              <a:solidFill>
                <a:srgbClr val="FF0000"/>
              </a:solidFill>
            </a:endParaRPr>
          </a:p>
          <a:p>
            <a:r>
              <a:rPr lang="en-US" sz="2000" dirty="0" smtClean="0"/>
              <a:t>It is interesting </a:t>
            </a:r>
            <a:r>
              <a:rPr lang="en-US" sz="2000" dirty="0"/>
              <a:t>that the PMI </a:t>
            </a:r>
            <a:r>
              <a:rPr lang="en-US" sz="2000" dirty="0" smtClean="0"/>
              <a:t>matrix emerges </a:t>
            </a:r>
            <a:r>
              <a:rPr lang="en-US" sz="2000" dirty="0"/>
              <a:t>as the optimal solution for SGNS’s objective</a:t>
            </a:r>
            <a:endParaRPr lang="en-US" sz="2000" dirty="0">
              <a:solidFill>
                <a:srgbClr val="FF0000"/>
              </a:solidFill>
            </a:endParaRPr>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505200"/>
            <a:ext cx="4445449"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4876800"/>
            <a:ext cx="5973437"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27779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a:t>
            </a:r>
            <a:endParaRPr lang="en-US" dirty="0"/>
          </a:p>
        </p:txBody>
      </p:sp>
      <p:sp>
        <p:nvSpPr>
          <p:cNvPr id="3" name="Content Placeholder 2"/>
          <p:cNvSpPr>
            <a:spLocks noGrp="1"/>
          </p:cNvSpPr>
          <p:nvPr>
            <p:ph idx="1"/>
          </p:nvPr>
        </p:nvSpPr>
        <p:spPr/>
        <p:txBody>
          <a:bodyPr>
            <a:normAutofit/>
          </a:bodyPr>
          <a:lstStyle/>
          <a:p>
            <a:r>
              <a:rPr lang="en-US" sz="2400" dirty="0" smtClean="0"/>
              <a:t>“</a:t>
            </a:r>
            <a:r>
              <a:rPr lang="en-US" sz="2400" dirty="0"/>
              <a:t>PMI matrices are commonly used by the traditional approach to represent words (often dubbed "distributional semantics"). What's really striking about this discovery, is that word2vec (specifically, SGNS) is doing something very similar to what the NLP community has been doing for about 20 years; it's just doing it really well</a:t>
            </a:r>
            <a:r>
              <a:rPr lang="en-US" sz="2400" dirty="0" smtClean="0"/>
              <a:t>.”</a:t>
            </a:r>
          </a:p>
          <a:p>
            <a:pPr marL="457200" lvl="1" indent="0">
              <a:buNone/>
            </a:pPr>
            <a:r>
              <a:rPr lang="en-US" sz="2000"/>
              <a:t>	</a:t>
            </a:r>
            <a:r>
              <a:rPr lang="en-US" sz="2000" smtClean="0"/>
              <a:t>Omer Levy - http://www.quora.com/How-does-word2vec-work</a:t>
            </a:r>
            <a:endParaRPr lang="en-US" sz="2000" dirty="0"/>
          </a:p>
        </p:txBody>
      </p:sp>
    </p:spTree>
    <p:extLst>
      <p:ext uri="{BB962C8B-B14F-4D97-AF65-F5344CB8AC3E}">
        <p14:creationId xmlns:p14="http://schemas.microsoft.com/office/powerpoint/2010/main" val="1428974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40000" lnSpcReduction="20000"/>
          </a:bodyPr>
          <a:lstStyle/>
          <a:p>
            <a:pPr marL="0" indent="0">
              <a:buNone/>
            </a:pPr>
            <a:r>
              <a:rPr lang="en-US" dirty="0" smtClean="0"/>
              <a:t>Word2vec &amp; related papers:</a:t>
            </a:r>
          </a:p>
          <a:p>
            <a:r>
              <a:rPr lang="en-US" dirty="0" err="1" smtClean="0"/>
              <a:t>Mikolov</a:t>
            </a:r>
            <a:r>
              <a:rPr lang="en-US" dirty="0"/>
              <a:t>, T., Chen, K., </a:t>
            </a:r>
            <a:r>
              <a:rPr lang="en-US" dirty="0" err="1"/>
              <a:t>Corrado</a:t>
            </a:r>
            <a:r>
              <a:rPr lang="en-US" dirty="0"/>
              <a:t>, G., &amp; Dean, J. (2013). Efficient estimation of word representations in vector space. </a:t>
            </a:r>
            <a:r>
              <a:rPr lang="en-US" i="1" dirty="0" err="1"/>
              <a:t>arXiv</a:t>
            </a:r>
            <a:r>
              <a:rPr lang="en-US" i="1" dirty="0"/>
              <a:t> preprint arXiv:1301.3781</a:t>
            </a:r>
            <a:r>
              <a:rPr lang="en-US" dirty="0" smtClean="0"/>
              <a:t>.</a:t>
            </a:r>
          </a:p>
          <a:p>
            <a:r>
              <a:rPr lang="en-US" dirty="0" err="1"/>
              <a:t>Mikolov</a:t>
            </a:r>
            <a:r>
              <a:rPr lang="en-US" dirty="0"/>
              <a:t>, T., </a:t>
            </a:r>
            <a:r>
              <a:rPr lang="en-US" dirty="0" err="1"/>
              <a:t>Sutskever</a:t>
            </a:r>
            <a:r>
              <a:rPr lang="en-US" dirty="0"/>
              <a:t>, I., Chen, K., </a:t>
            </a:r>
            <a:r>
              <a:rPr lang="en-US" dirty="0" err="1"/>
              <a:t>Corrado</a:t>
            </a:r>
            <a:r>
              <a:rPr lang="en-US" dirty="0"/>
              <a:t>, G. S., &amp; Dean, J. (2013). Distributed representations of words and phrases and their compositionality. </a:t>
            </a:r>
            <a:r>
              <a:rPr lang="en-US" dirty="0" smtClean="0"/>
              <a:t>In </a:t>
            </a:r>
            <a:r>
              <a:rPr lang="en-US" i="1" dirty="0" smtClean="0"/>
              <a:t>Advances </a:t>
            </a:r>
            <a:r>
              <a:rPr lang="en-US" i="1" dirty="0"/>
              <a:t>in neural information processing systems</a:t>
            </a:r>
            <a:r>
              <a:rPr lang="en-US" dirty="0"/>
              <a:t> (pp. 3111-3119</a:t>
            </a:r>
            <a:r>
              <a:rPr lang="en-US" dirty="0" smtClean="0"/>
              <a:t>).</a:t>
            </a:r>
          </a:p>
          <a:p>
            <a:r>
              <a:rPr lang="en-US" dirty="0" err="1"/>
              <a:t>Mikolov</a:t>
            </a:r>
            <a:r>
              <a:rPr lang="en-US" dirty="0"/>
              <a:t>, T., </a:t>
            </a:r>
            <a:r>
              <a:rPr lang="en-US" dirty="0" err="1"/>
              <a:t>Yih</a:t>
            </a:r>
            <a:r>
              <a:rPr lang="en-US" dirty="0"/>
              <a:t>, W. T., &amp; Zweig, G. (2013, June). Linguistic Regularities in Continuous Space Word Representations. In </a:t>
            </a:r>
            <a:r>
              <a:rPr lang="en-US" i="1" dirty="0"/>
              <a:t>HLT-NAACL</a:t>
            </a:r>
            <a:r>
              <a:rPr lang="en-US" dirty="0"/>
              <a:t> (pp. 746-751</a:t>
            </a:r>
            <a:r>
              <a:rPr lang="en-US" dirty="0" smtClean="0"/>
              <a:t>).</a:t>
            </a:r>
          </a:p>
          <a:p>
            <a:pPr marL="0" indent="0">
              <a:buNone/>
            </a:pPr>
            <a:endParaRPr lang="en-US" dirty="0" smtClean="0"/>
          </a:p>
          <a:p>
            <a:pPr marL="0" indent="0">
              <a:buNone/>
            </a:pPr>
            <a:r>
              <a:rPr lang="en-US" dirty="0" smtClean="0"/>
              <a:t>Explanations</a:t>
            </a:r>
            <a:endParaRPr lang="en-US" dirty="0" smtClean="0"/>
          </a:p>
          <a:p>
            <a:r>
              <a:rPr lang="en-US" dirty="0" err="1"/>
              <a:t>Rong</a:t>
            </a:r>
            <a:r>
              <a:rPr lang="en-US" dirty="0"/>
              <a:t>, X. (2014). word2vec Parameter Learning Explained. </a:t>
            </a:r>
            <a:r>
              <a:rPr lang="en-US" i="1" dirty="0" err="1"/>
              <a:t>arXiv</a:t>
            </a:r>
            <a:r>
              <a:rPr lang="en-US" i="1" dirty="0"/>
              <a:t> preprint arXiv:1411.2738</a:t>
            </a:r>
            <a:r>
              <a:rPr lang="en-US" dirty="0" smtClean="0"/>
              <a:t>.</a:t>
            </a:r>
          </a:p>
          <a:p>
            <a:r>
              <a:rPr lang="en-US" dirty="0"/>
              <a:t>Goldberg, Y., &amp; Levy, O. (2014). word2vec Explained: deriving </a:t>
            </a:r>
            <a:r>
              <a:rPr lang="en-US" dirty="0" err="1"/>
              <a:t>Mikolov</a:t>
            </a:r>
            <a:r>
              <a:rPr lang="en-US" dirty="0"/>
              <a:t> et al.'s negative-sampling word-embedding method. </a:t>
            </a:r>
            <a:r>
              <a:rPr lang="en-US" i="1" dirty="0" err="1"/>
              <a:t>arXiv</a:t>
            </a:r>
            <a:r>
              <a:rPr lang="en-US" i="1" dirty="0"/>
              <a:t> preprint arXiv:1402.3722</a:t>
            </a:r>
            <a:r>
              <a:rPr lang="en-US" dirty="0" smtClean="0"/>
              <a:t>.</a:t>
            </a:r>
          </a:p>
          <a:p>
            <a:r>
              <a:rPr lang="en-US" dirty="0"/>
              <a:t>Levy, O., &amp; Goldberg, Y. (2014). Neural word embedding as implicit matrix factorization. In </a:t>
            </a:r>
            <a:r>
              <a:rPr lang="en-US" i="1" dirty="0"/>
              <a:t>Advances in Neural Information Processing Systems</a:t>
            </a:r>
            <a:r>
              <a:rPr lang="en-US" dirty="0"/>
              <a:t> (pp. 2177-2185).</a:t>
            </a:r>
            <a:endParaRPr lang="en-US" dirty="0" smtClean="0"/>
          </a:p>
          <a:p>
            <a:r>
              <a:rPr lang="en-US" dirty="0"/>
              <a:t>Dyer, C. (2014). Notes on Noise Contrastive Estimation and Negative Sampling. </a:t>
            </a:r>
            <a:r>
              <a:rPr lang="en-US" i="1" dirty="0" err="1"/>
              <a:t>arXiv</a:t>
            </a:r>
            <a:r>
              <a:rPr lang="en-US" i="1" dirty="0"/>
              <a:t> preprint arXiv:1410.8251</a:t>
            </a:r>
            <a:r>
              <a:rPr lang="en-US" dirty="0"/>
              <a:t>.</a:t>
            </a:r>
            <a:endParaRPr lang="en-US" dirty="0" smtClean="0"/>
          </a:p>
          <a:p>
            <a:pPr marL="0" indent="0">
              <a:buNone/>
            </a:pPr>
            <a:endParaRPr lang="en-US" dirty="0" smtClean="0"/>
          </a:p>
          <a:p>
            <a:pPr marL="0" indent="0">
              <a:buNone/>
            </a:pPr>
            <a:r>
              <a:rPr lang="en-US" dirty="0" smtClean="0"/>
              <a:t>Applications of word2vec</a:t>
            </a:r>
            <a:endParaRPr lang="en-US" dirty="0" smtClean="0"/>
          </a:p>
          <a:p>
            <a:r>
              <a:rPr lang="en-US" dirty="0" err="1"/>
              <a:t>Mikolov</a:t>
            </a:r>
            <a:r>
              <a:rPr lang="en-US" dirty="0"/>
              <a:t>, T., Le, Q. V., &amp; </a:t>
            </a:r>
            <a:r>
              <a:rPr lang="en-US" dirty="0" err="1"/>
              <a:t>Sutskever</a:t>
            </a:r>
            <a:r>
              <a:rPr lang="en-US" dirty="0"/>
              <a:t>, I. (2013). Exploiting similarities among languages for machine translation. </a:t>
            </a:r>
            <a:r>
              <a:rPr lang="en-US" i="1" dirty="0" err="1"/>
              <a:t>arXiv</a:t>
            </a:r>
            <a:r>
              <a:rPr lang="en-US" i="1" dirty="0"/>
              <a:t> preprint arXiv:1309.4168</a:t>
            </a:r>
            <a:r>
              <a:rPr lang="en-US" dirty="0" smtClean="0"/>
              <a:t>.</a:t>
            </a:r>
          </a:p>
          <a:p>
            <a:r>
              <a:rPr lang="en-US" dirty="0"/>
              <a:t>Levy, O., &amp; Goldberg, Y. (2014). </a:t>
            </a:r>
            <a:r>
              <a:rPr lang="en-US" dirty="0" smtClean="0"/>
              <a:t>Dependency based </a:t>
            </a:r>
            <a:r>
              <a:rPr lang="en-US" dirty="0"/>
              <a:t>word </a:t>
            </a:r>
            <a:r>
              <a:rPr lang="en-US" dirty="0" err="1"/>
              <a:t>embeddings</a:t>
            </a:r>
            <a:r>
              <a:rPr lang="en-US" dirty="0"/>
              <a:t>. </a:t>
            </a:r>
            <a:r>
              <a:rPr lang="en-US" dirty="0" smtClean="0"/>
              <a:t>In </a:t>
            </a:r>
            <a:r>
              <a:rPr lang="en-US" i="1" dirty="0" smtClean="0"/>
              <a:t>Proceedings </a:t>
            </a:r>
            <a:r>
              <a:rPr lang="en-US" i="1" dirty="0"/>
              <a:t>of the 52nd Annual Meeting of the Association for Computational Linguistics</a:t>
            </a:r>
            <a:r>
              <a:rPr lang="en-US" dirty="0"/>
              <a:t> (Vol. 2, pp. 302-308).</a:t>
            </a:r>
          </a:p>
        </p:txBody>
      </p:sp>
    </p:spTree>
    <p:extLst>
      <p:ext uri="{BB962C8B-B14F-4D97-AF65-F5344CB8AC3E}">
        <p14:creationId xmlns:p14="http://schemas.microsoft.com/office/powerpoint/2010/main" val="16861305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Architectures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Some “classic” NLP for estimating continuous representations of words</a:t>
            </a:r>
          </a:p>
          <a:p>
            <a:pPr lvl="1"/>
            <a:r>
              <a:rPr lang="en-US" dirty="0" smtClean="0"/>
              <a:t>LSA (Latent Semantic Analysis)</a:t>
            </a:r>
          </a:p>
          <a:p>
            <a:pPr lvl="1"/>
            <a:r>
              <a:rPr lang="en-US" dirty="0" smtClean="0"/>
              <a:t>LDA (Latent </a:t>
            </a:r>
            <a:r>
              <a:rPr lang="en-US" dirty="0" err="1" smtClean="0"/>
              <a:t>Dirichlet</a:t>
            </a:r>
            <a:r>
              <a:rPr lang="en-US" dirty="0" smtClean="0"/>
              <a:t> Allocation)</a:t>
            </a:r>
          </a:p>
          <a:p>
            <a:r>
              <a:rPr lang="en-US" dirty="0">
                <a:solidFill>
                  <a:srgbClr val="00B050"/>
                </a:solidFill>
              </a:rPr>
              <a:t>D</a:t>
            </a:r>
            <a:r>
              <a:rPr lang="en-US" dirty="0" smtClean="0">
                <a:solidFill>
                  <a:srgbClr val="00B050"/>
                </a:solidFill>
              </a:rPr>
              <a:t>istributed representations of words learned by neural networks outperform LSA </a:t>
            </a:r>
            <a:r>
              <a:rPr lang="en-US" dirty="0" smtClean="0"/>
              <a:t>on various tasks that require to preserve linear regularities among words</a:t>
            </a:r>
          </a:p>
          <a:p>
            <a:r>
              <a:rPr lang="en-US" dirty="0" smtClean="0">
                <a:solidFill>
                  <a:srgbClr val="FF0000"/>
                </a:solidFill>
              </a:rPr>
              <a:t>LDA is computationally expensive</a:t>
            </a:r>
            <a:r>
              <a:rPr lang="en-US" dirty="0" smtClean="0"/>
              <a:t> and cannot be trained on very large datasets </a:t>
            </a:r>
            <a:endParaRPr lang="en-US" dirty="0"/>
          </a:p>
        </p:txBody>
      </p:sp>
    </p:spTree>
    <p:extLst>
      <p:ext uri="{BB962C8B-B14F-4D97-AF65-F5344CB8AC3E}">
        <p14:creationId xmlns:p14="http://schemas.microsoft.com/office/powerpoint/2010/main" val="2960700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Architectures</a:t>
            </a:r>
            <a:endParaRPr lang="en-US" dirty="0"/>
          </a:p>
        </p:txBody>
      </p:sp>
      <p:sp>
        <p:nvSpPr>
          <p:cNvPr id="3" name="Content Placeholder 2"/>
          <p:cNvSpPr>
            <a:spLocks noGrp="1"/>
          </p:cNvSpPr>
          <p:nvPr>
            <p:ph idx="1"/>
          </p:nvPr>
        </p:nvSpPr>
        <p:spPr/>
        <p:txBody>
          <a:bodyPr/>
          <a:lstStyle/>
          <a:p>
            <a:r>
              <a:rPr lang="en-US" dirty="0" err="1" smtClean="0"/>
              <a:t>Feedforward</a:t>
            </a:r>
            <a:r>
              <a:rPr lang="en-US" dirty="0" smtClean="0"/>
              <a:t> Neural Net Language Model (NNLM)</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886075"/>
            <a:ext cx="4660713"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4235894"/>
            <a:ext cx="3035487" cy="483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83793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Architectures</a:t>
            </a:r>
            <a:endParaRPr lang="en-US" dirty="0"/>
          </a:p>
        </p:txBody>
      </p:sp>
      <p:sp>
        <p:nvSpPr>
          <p:cNvPr id="3" name="Content Placeholder 2"/>
          <p:cNvSpPr>
            <a:spLocks noGrp="1"/>
          </p:cNvSpPr>
          <p:nvPr>
            <p:ph idx="1"/>
          </p:nvPr>
        </p:nvSpPr>
        <p:spPr/>
        <p:txBody>
          <a:bodyPr/>
          <a:lstStyle/>
          <a:p>
            <a:r>
              <a:rPr lang="en-US" dirty="0"/>
              <a:t>Recurrent Neural Net Language Model (RNNLM</a:t>
            </a:r>
            <a:r>
              <a:rPr lang="en-US" dirty="0" smtClean="0"/>
              <a:t>)</a:t>
            </a:r>
          </a:p>
          <a:p>
            <a:r>
              <a:rPr lang="en-US" dirty="0" smtClean="0"/>
              <a:t>Simple Elman RNN</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352800"/>
            <a:ext cx="2514600" cy="2860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6363" y="4162635"/>
            <a:ext cx="2662237" cy="485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9534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Word2vec (log-linear) Models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Previous models - the </a:t>
            </a:r>
            <a:r>
              <a:rPr lang="en-US" dirty="0"/>
              <a:t>complexity is </a:t>
            </a:r>
            <a:r>
              <a:rPr lang="en-US" dirty="0" smtClean="0"/>
              <a:t>in the </a:t>
            </a:r>
            <a:r>
              <a:rPr lang="en-US" dirty="0"/>
              <a:t>non-linear hidden layer </a:t>
            </a:r>
            <a:r>
              <a:rPr lang="en-US" dirty="0" smtClean="0"/>
              <a:t>of the model</a:t>
            </a:r>
          </a:p>
          <a:p>
            <a:r>
              <a:rPr lang="en-US" dirty="0" smtClean="0"/>
              <a:t>Explore </a:t>
            </a:r>
            <a:r>
              <a:rPr lang="en-US" dirty="0"/>
              <a:t>simpler models </a:t>
            </a:r>
            <a:endParaRPr lang="en-US" dirty="0" smtClean="0"/>
          </a:p>
          <a:p>
            <a:pPr lvl="1"/>
            <a:r>
              <a:rPr lang="en-US" dirty="0" smtClean="0">
                <a:solidFill>
                  <a:srgbClr val="FF0000"/>
                </a:solidFill>
              </a:rPr>
              <a:t>Not able </a:t>
            </a:r>
            <a:r>
              <a:rPr lang="en-US" dirty="0">
                <a:solidFill>
                  <a:srgbClr val="FF0000"/>
                </a:solidFill>
              </a:rPr>
              <a:t>to represent the data as precisely as </a:t>
            </a:r>
            <a:r>
              <a:rPr lang="en-US" dirty="0" smtClean="0">
                <a:solidFill>
                  <a:srgbClr val="FF0000"/>
                </a:solidFill>
              </a:rPr>
              <a:t>NN</a:t>
            </a:r>
          </a:p>
          <a:p>
            <a:pPr lvl="1"/>
            <a:r>
              <a:rPr lang="en-US" dirty="0" smtClean="0">
                <a:solidFill>
                  <a:srgbClr val="00B050"/>
                </a:solidFill>
              </a:rPr>
              <a:t>Can be trained </a:t>
            </a:r>
            <a:r>
              <a:rPr lang="en-US" dirty="0">
                <a:solidFill>
                  <a:srgbClr val="00B050"/>
                </a:solidFill>
              </a:rPr>
              <a:t>on </a:t>
            </a:r>
            <a:r>
              <a:rPr lang="en-US" dirty="0" smtClean="0">
                <a:solidFill>
                  <a:srgbClr val="00B050"/>
                </a:solidFill>
              </a:rPr>
              <a:t>more data</a:t>
            </a:r>
          </a:p>
          <a:p>
            <a:r>
              <a:rPr lang="en-US" dirty="0" smtClean="0"/>
              <a:t>In earlier works, </a:t>
            </a:r>
            <a:r>
              <a:rPr lang="en-US" dirty="0" err="1" smtClean="0"/>
              <a:t>Mikolov</a:t>
            </a:r>
            <a:r>
              <a:rPr lang="en-US" dirty="0" smtClean="0"/>
              <a:t> found that “neural </a:t>
            </a:r>
            <a:r>
              <a:rPr lang="en-US" dirty="0"/>
              <a:t>network language model can be successfully trained in two </a:t>
            </a:r>
            <a:r>
              <a:rPr lang="en-US" dirty="0" smtClean="0"/>
              <a:t>steps”:</a:t>
            </a:r>
          </a:p>
          <a:p>
            <a:pPr lvl="1"/>
            <a:r>
              <a:rPr lang="en-US" dirty="0" smtClean="0"/>
              <a:t>Continuous word </a:t>
            </a:r>
            <a:r>
              <a:rPr lang="en-US" dirty="0"/>
              <a:t>vectors are learned using simple </a:t>
            </a:r>
            <a:r>
              <a:rPr lang="en-US" dirty="0" smtClean="0"/>
              <a:t>model</a:t>
            </a:r>
          </a:p>
          <a:p>
            <a:pPr lvl="1"/>
            <a:r>
              <a:rPr lang="en-US" dirty="0" smtClean="0"/>
              <a:t>The </a:t>
            </a:r>
            <a:r>
              <a:rPr lang="en-US" dirty="0"/>
              <a:t>N-gram NNLM is trained on top of </a:t>
            </a:r>
            <a:r>
              <a:rPr lang="en-US" dirty="0" smtClean="0"/>
              <a:t>these distributed </a:t>
            </a:r>
            <a:r>
              <a:rPr lang="en-US" dirty="0"/>
              <a:t>representations of words</a:t>
            </a:r>
          </a:p>
        </p:txBody>
      </p:sp>
    </p:spTree>
    <p:extLst>
      <p:ext uri="{BB962C8B-B14F-4D97-AF65-F5344CB8AC3E}">
        <p14:creationId xmlns:p14="http://schemas.microsoft.com/office/powerpoint/2010/main" val="383483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a:t>
            </a:r>
            <a:r>
              <a:rPr lang="en-US" dirty="0" err="1" smtClean="0"/>
              <a:t>BoW</a:t>
            </a:r>
            <a:r>
              <a:rPr lang="en-US" dirty="0" smtClean="0"/>
              <a:t> (CBOW) Model</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Similar </a:t>
            </a:r>
            <a:r>
              <a:rPr lang="en-US" dirty="0"/>
              <a:t>to the </a:t>
            </a:r>
            <a:r>
              <a:rPr lang="en-US" dirty="0" err="1"/>
              <a:t>feedforward</a:t>
            </a:r>
            <a:r>
              <a:rPr lang="en-US" dirty="0"/>
              <a:t> </a:t>
            </a:r>
            <a:r>
              <a:rPr lang="en-US" dirty="0" smtClean="0"/>
              <a:t>NNLM, </a:t>
            </a:r>
            <a:r>
              <a:rPr lang="en-US" dirty="0" smtClean="0">
                <a:solidFill>
                  <a:srgbClr val="FF0000"/>
                </a:solidFill>
              </a:rPr>
              <a:t>but</a:t>
            </a:r>
          </a:p>
          <a:p>
            <a:r>
              <a:rPr lang="en-US" dirty="0" smtClean="0">
                <a:solidFill>
                  <a:srgbClr val="00B050"/>
                </a:solidFill>
              </a:rPr>
              <a:t>Non-linear hidden layer removed </a:t>
            </a:r>
          </a:p>
          <a:p>
            <a:r>
              <a:rPr lang="en-US" dirty="0" smtClean="0">
                <a:solidFill>
                  <a:srgbClr val="00B050"/>
                </a:solidFill>
              </a:rPr>
              <a:t>Projection </a:t>
            </a:r>
            <a:r>
              <a:rPr lang="en-US" dirty="0">
                <a:solidFill>
                  <a:srgbClr val="00B050"/>
                </a:solidFill>
              </a:rPr>
              <a:t>layer </a:t>
            </a:r>
            <a:r>
              <a:rPr lang="en-US" dirty="0" smtClean="0">
                <a:solidFill>
                  <a:srgbClr val="00B050"/>
                </a:solidFill>
              </a:rPr>
              <a:t>shared </a:t>
            </a:r>
            <a:r>
              <a:rPr lang="en-US" dirty="0">
                <a:solidFill>
                  <a:srgbClr val="00B050"/>
                </a:solidFill>
              </a:rPr>
              <a:t>for all </a:t>
            </a:r>
            <a:r>
              <a:rPr lang="en-US" dirty="0" smtClean="0">
                <a:solidFill>
                  <a:srgbClr val="00B050"/>
                </a:solidFill>
              </a:rPr>
              <a:t>words</a:t>
            </a:r>
          </a:p>
          <a:p>
            <a:pPr lvl="1"/>
            <a:r>
              <a:rPr lang="en-US" dirty="0" smtClean="0"/>
              <a:t>Not </a:t>
            </a:r>
            <a:r>
              <a:rPr lang="en-US" dirty="0"/>
              <a:t>just the projection </a:t>
            </a:r>
            <a:r>
              <a:rPr lang="en-US" dirty="0" smtClean="0"/>
              <a:t>matrix</a:t>
            </a:r>
            <a:endParaRPr lang="en-US" dirty="0"/>
          </a:p>
          <a:p>
            <a:r>
              <a:rPr lang="en-US" dirty="0" smtClean="0"/>
              <a:t>Thus</a:t>
            </a:r>
            <a:r>
              <a:rPr lang="en-US" dirty="0"/>
              <a:t>, all words get projected into the same position </a:t>
            </a:r>
            <a:endParaRPr lang="en-US" dirty="0" smtClean="0"/>
          </a:p>
          <a:p>
            <a:pPr lvl="1"/>
            <a:r>
              <a:rPr lang="en-US" dirty="0" smtClean="0"/>
              <a:t>Their </a:t>
            </a:r>
            <a:r>
              <a:rPr lang="en-US" dirty="0"/>
              <a:t>vectors are </a:t>
            </a:r>
            <a:r>
              <a:rPr lang="en-US" dirty="0" smtClean="0"/>
              <a:t>just averaged</a:t>
            </a:r>
          </a:p>
          <a:p>
            <a:r>
              <a:rPr lang="en-US" dirty="0" smtClean="0"/>
              <a:t>Called CBOW (continuous </a:t>
            </a:r>
            <a:r>
              <a:rPr lang="en-US" dirty="0" err="1" smtClean="0"/>
              <a:t>BoW</a:t>
            </a:r>
            <a:r>
              <a:rPr lang="en-US" dirty="0" smtClean="0"/>
              <a:t>) because </a:t>
            </a:r>
            <a:r>
              <a:rPr lang="en-US" dirty="0" smtClean="0">
                <a:solidFill>
                  <a:srgbClr val="FF0000"/>
                </a:solidFill>
              </a:rPr>
              <a:t>the order of the words is lost</a:t>
            </a:r>
          </a:p>
          <a:p>
            <a:r>
              <a:rPr lang="en-US" dirty="0" smtClean="0"/>
              <a:t>Another modification is to use words from past and from future (window centered on current word)</a:t>
            </a:r>
          </a:p>
        </p:txBody>
      </p:sp>
    </p:spTree>
    <p:extLst>
      <p:ext uri="{BB962C8B-B14F-4D97-AF65-F5344CB8AC3E}">
        <p14:creationId xmlns:p14="http://schemas.microsoft.com/office/powerpoint/2010/main" val="42473198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1658</TotalTime>
  <Words>1778</Words>
  <Application>Microsoft Office PowerPoint</Application>
  <PresentationFormat>On-screen Show (4:3)</PresentationFormat>
  <Paragraphs>207</Paragraphs>
  <Slides>42</Slides>
  <Notes>1</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What is Word2Vec?</vt:lpstr>
      <vt:lpstr>Intro</vt:lpstr>
      <vt:lpstr>Goal</vt:lpstr>
      <vt:lpstr>Previous work</vt:lpstr>
      <vt:lpstr>Model Architectures</vt:lpstr>
      <vt:lpstr>Model Architectures</vt:lpstr>
      <vt:lpstr>Model Architectures</vt:lpstr>
      <vt:lpstr>Word2vec (log-linear) Models</vt:lpstr>
      <vt:lpstr>Continuous BoW (CBOW) Model</vt:lpstr>
      <vt:lpstr>CBOW Model</vt:lpstr>
      <vt:lpstr>Continuous Skip-gram Model</vt:lpstr>
      <vt:lpstr>Continuous Skip-gram Model</vt:lpstr>
      <vt:lpstr>Results</vt:lpstr>
      <vt:lpstr>Results</vt:lpstr>
      <vt:lpstr>Results</vt:lpstr>
      <vt:lpstr>Skip-gram Revisited</vt:lpstr>
      <vt:lpstr>Skip-gram Revisited</vt:lpstr>
      <vt:lpstr>Skip-gram Alternative View</vt:lpstr>
      <vt:lpstr>Skip-gram Improvements</vt:lpstr>
      <vt:lpstr>Hierarchical Softmax</vt:lpstr>
      <vt:lpstr>Negative Sampling </vt:lpstr>
      <vt:lpstr>Subsampling of Frequent Words</vt:lpstr>
      <vt:lpstr>Other remarks</vt:lpstr>
      <vt:lpstr>Other Applications</vt:lpstr>
      <vt:lpstr>Dependency-based Contexts</vt:lpstr>
      <vt:lpstr>Dependency-based Contexts</vt:lpstr>
      <vt:lpstr>Dependency-based Contexts</vt:lpstr>
      <vt:lpstr>Dependency-based Contexts</vt:lpstr>
      <vt:lpstr>Dependency-based Contexts</vt:lpstr>
      <vt:lpstr>Dependency-based Contexts</vt:lpstr>
      <vt:lpstr>Estimating Similarities Across Languages</vt:lpstr>
      <vt:lpstr>Estimating Similarities Across Languages</vt:lpstr>
      <vt:lpstr>Estimating Similarities Across Languages</vt:lpstr>
      <vt:lpstr>Estimating Similarities Across Languages</vt:lpstr>
      <vt:lpstr>More Explanations</vt:lpstr>
      <vt:lpstr>Update Equations</vt:lpstr>
      <vt:lpstr>CBOW with Larger Context</vt:lpstr>
      <vt:lpstr>Skip-gram Model</vt:lpstr>
      <vt:lpstr>Skip-gram Model</vt:lpstr>
      <vt:lpstr>More…</vt:lpstr>
      <vt:lpstr>Final</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Word2Vec?</dc:title>
  <dc:creator>traian</dc:creator>
  <cp:lastModifiedBy>traian</cp:lastModifiedBy>
  <cp:revision>84</cp:revision>
  <dcterms:created xsi:type="dcterms:W3CDTF">2015-08-24T10:39:25Z</dcterms:created>
  <dcterms:modified xsi:type="dcterms:W3CDTF">2015-09-01T14:26:42Z</dcterms:modified>
</cp:coreProperties>
</file>