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66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7" r:id="rId28"/>
    <p:sldId id="298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5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33" autoAdjust="0"/>
    <p:restoredTop sz="92769" autoAdjust="0"/>
  </p:normalViewPr>
  <p:slideViewPr>
    <p:cSldViewPr>
      <p:cViewPr varScale="1">
        <p:scale>
          <a:sx n="69" d="100"/>
          <a:sy n="69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4B41-6919-403D-A0A5-5FEFBCBD4DF7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D6A09-2418-4266-B693-0D046B444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298C8-A306-4B0A-8E55-7E93F70B301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8EF465-A403-4FBC-B1D1-5138807A3D5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9E2420-8E7D-43AB-9613-9CA05F77EE6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8017D-140F-4C17-80E4-ED171C2B1C2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CA" altLang="zh-CN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926F9-CB68-4C39-88A8-750107B98510}" type="slidenum">
              <a:rPr lang="en-US" altLang="zh-CN" smtClean="0"/>
              <a:pPr>
                <a:defRPr/>
              </a:pPr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CA" altLang="zh-CN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E7ADC-84AC-4131-92E9-49BFDA1EB83E}" type="slidenum">
              <a:rPr lang="en-US" altLang="zh-CN" smtClean="0"/>
              <a:pPr>
                <a:defRPr/>
              </a:pPr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89E9-BC9C-44B0-937D-E17D0EF7B8E4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06AFD-450E-45FF-8D96-78FB2D3F11B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3EA7F-BE80-40FD-AF62-187139F805D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4C27CA-55E4-48EB-8395-BF7BC96EEB2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73A72C-D52A-4A3A-B4A0-D054483A3FA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F4E150-5101-4AF2-9485-79717759CAA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68F0D4-6FB9-4BF2-B67B-A9E19294D3A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D63F92-D07F-40AB-A7AB-E0816DE8275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580BF7-4BB4-4C94-AB66-4C48986F2F58}" type="datetimeFigureOut">
              <a:rPr lang="en-US" smtClean="0"/>
              <a:pPr/>
              <a:t>12/4/2008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17ABA5-D844-48CD-89B0-8D4FB94B6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dirty="0" smtClean="0"/>
              <a:t>Deep Belief Nets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219200"/>
          </a:xfrm>
        </p:spPr>
        <p:txBody>
          <a:bodyPr/>
          <a:lstStyle/>
          <a:p>
            <a:r>
              <a:rPr lang="en-US" dirty="0" smtClean="0"/>
              <a:t>Presenters:</a:t>
            </a:r>
          </a:p>
          <a:p>
            <a:r>
              <a:rPr lang="en-US" dirty="0" smtClean="0"/>
              <a:t>Sael Lee, </a:t>
            </a:r>
            <a:r>
              <a:rPr lang="en-US" dirty="0" err="1" smtClean="0"/>
              <a:t>Rongjing</a:t>
            </a:r>
            <a:r>
              <a:rPr lang="en-US" dirty="0" smtClean="0"/>
              <a:t> Xiang, </a:t>
            </a:r>
            <a:r>
              <a:rPr lang="en-US" dirty="0" err="1" smtClean="0"/>
              <a:t>Suleyman</a:t>
            </a:r>
            <a:r>
              <a:rPr lang="en-US" dirty="0" smtClean="0"/>
              <a:t> </a:t>
            </a:r>
            <a:r>
              <a:rPr lang="en-US" dirty="0" err="1" smtClean="0"/>
              <a:t>Cetintas</a:t>
            </a:r>
            <a:r>
              <a:rPr lang="en-US" dirty="0" smtClean="0"/>
              <a:t>, </a:t>
            </a:r>
            <a:r>
              <a:rPr lang="en-US" dirty="0" err="1" smtClean="0"/>
              <a:t>Youhan</a:t>
            </a:r>
            <a:r>
              <a:rPr lang="en-US" dirty="0" smtClean="0"/>
              <a:t> Fang</a:t>
            </a:r>
          </a:p>
          <a:p>
            <a:r>
              <a:rPr lang="en-US" dirty="0" smtClean="0"/>
              <a:t>Department of Computer Science, Purdue University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029200"/>
            <a:ext cx="7772400" cy="1219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en-US" sz="2000" dirty="0" smtClean="0"/>
              <a:t>Major reference paper: </a:t>
            </a:r>
          </a:p>
          <a:p>
            <a:pPr lvl="0" algn="just">
              <a:spcBef>
                <a:spcPct val="0"/>
              </a:spcBef>
            </a:pPr>
            <a:r>
              <a:rPr lang="en-US" sz="2000" dirty="0" smtClean="0"/>
              <a:t>Hinton</a:t>
            </a:r>
            <a:r>
              <a:rPr lang="en-US" sz="2000" dirty="0"/>
              <a:t>, G. E, </a:t>
            </a:r>
            <a:r>
              <a:rPr lang="en-US" sz="2000" dirty="0" err="1"/>
              <a:t>Osindero</a:t>
            </a:r>
            <a:r>
              <a:rPr lang="en-US" sz="2000" dirty="0"/>
              <a:t>, S., and </a:t>
            </a:r>
            <a:r>
              <a:rPr lang="en-US" sz="2000" dirty="0" err="1"/>
              <a:t>Teh</a:t>
            </a:r>
            <a:r>
              <a:rPr lang="en-US" sz="2000" dirty="0"/>
              <a:t>, Y. W. (2006). A fast learning algorithm for deep belief nets. </a:t>
            </a:r>
            <a:r>
              <a:rPr lang="en-US" sz="2000" i="1" dirty="0"/>
              <a:t>Neural Computation</a:t>
            </a:r>
            <a:r>
              <a:rPr lang="en-US" sz="2000" dirty="0"/>
              <a:t>, 18:1527-1554</a:t>
            </a:r>
            <a:r>
              <a:rPr lang="en-US" sz="2000" dirty="0" smtClean="0"/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990600"/>
            <a:ext cx="4953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CS590M 2008 Fall: Paper Presentation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Stacking RBMs </a:t>
            </a:r>
            <a:r>
              <a:rPr lang="en-US" dirty="0" smtClean="0"/>
              <a:t>to from Deep architecture</a:t>
            </a:r>
          </a:p>
          <a:p>
            <a:r>
              <a:rPr lang="en-US" dirty="0" smtClean="0"/>
              <a:t>DBN with </a:t>
            </a:r>
            <a:r>
              <a:rPr lang="en-US" i="1" dirty="0" smtClean="0"/>
              <a:t>l </a:t>
            </a:r>
            <a:r>
              <a:rPr lang="en-US" dirty="0" smtClean="0"/>
              <a:t>layers of models the joint distribution between observed vector x and l hidden layers h. </a:t>
            </a:r>
          </a:p>
          <a:p>
            <a:r>
              <a:rPr lang="en-US" dirty="0" smtClean="0"/>
              <a:t>Learning DBN: </a:t>
            </a:r>
            <a:r>
              <a:rPr lang="en-US" b="1" dirty="0" smtClean="0"/>
              <a:t>fast greedy learning algorithm </a:t>
            </a:r>
            <a:r>
              <a:rPr lang="en-US" dirty="0" smtClean="0"/>
              <a:t>for constructing multi-layer directed networks on layer at a time 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24600" y="1905000"/>
            <a:ext cx="2454275" cy="4267200"/>
            <a:chOff x="5722938" y="1304925"/>
            <a:chExt cx="2378075" cy="5105400"/>
          </a:xfrm>
        </p:grpSpPr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370638" y="5805488"/>
              <a:ext cx="1657350" cy="604837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     v</a:t>
              </a: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6370638" y="4365625"/>
              <a:ext cx="1657350" cy="60483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     h</a:t>
              </a:r>
              <a:r>
                <a:rPr lang="en-US" sz="2800"/>
                <a:t>1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6407150" y="2816225"/>
              <a:ext cx="1657350" cy="60483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h</a:t>
              </a:r>
              <a:r>
                <a:rPr lang="en-US" sz="2800" dirty="0"/>
                <a:t>2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6443663" y="1304925"/>
              <a:ext cx="1657350" cy="625995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dirty="0" smtClean="0"/>
                <a:t>h</a:t>
              </a:r>
              <a:r>
                <a:rPr lang="en-US" sz="2800" dirty="0"/>
                <a:t>3</a:t>
              </a:r>
            </a:p>
          </p:txBody>
        </p:sp>
        <p:sp>
          <p:nvSpPr>
            <p:cNvPr id="24" name="AutoShape 8"/>
            <p:cNvSpPr>
              <a:spLocks noChangeArrowheads="1"/>
            </p:cNvSpPr>
            <p:nvPr/>
          </p:nvSpPr>
          <p:spPr bwMode="auto">
            <a:xfrm>
              <a:off x="7091363" y="4976813"/>
              <a:ext cx="288925" cy="828675"/>
            </a:xfrm>
            <a:prstGeom prst="upDownArrow">
              <a:avLst>
                <a:gd name="adj1" fmla="val 50000"/>
                <a:gd name="adj2" fmla="val 573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7127875" y="3429000"/>
              <a:ext cx="287338" cy="936625"/>
            </a:xfrm>
            <a:prstGeom prst="upDownArrow">
              <a:avLst>
                <a:gd name="adj1" fmla="val 50000"/>
                <a:gd name="adj2" fmla="val 6519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7127875" y="1916113"/>
              <a:ext cx="250825" cy="900112"/>
            </a:xfrm>
            <a:prstGeom prst="upDownArrow">
              <a:avLst>
                <a:gd name="adj1" fmla="val 50000"/>
                <a:gd name="adj2" fmla="val 717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aphicFrame>
          <p:nvGraphicFramePr>
            <p:cNvPr id="27" name="Object 11"/>
            <p:cNvGraphicFramePr>
              <a:graphicFrameLocks noChangeAspect="1"/>
            </p:cNvGraphicFramePr>
            <p:nvPr/>
          </p:nvGraphicFramePr>
          <p:xfrm>
            <a:off x="5754688" y="5049838"/>
            <a:ext cx="412750" cy="539750"/>
          </p:xfrm>
          <a:graphic>
            <a:graphicData uri="http://schemas.openxmlformats.org/presentationml/2006/ole">
              <p:oleObj spid="_x0000_s4102" name="Equation" r:id="rId3" imgW="164880" imgH="215640" progId="Equation.3">
                <p:embed/>
              </p:oleObj>
            </a:graphicData>
          </a:graphic>
        </p:graphicFrame>
        <p:graphicFrame>
          <p:nvGraphicFramePr>
            <p:cNvPr id="28" name="Object 12"/>
            <p:cNvGraphicFramePr>
              <a:graphicFrameLocks noChangeAspect="1"/>
            </p:cNvGraphicFramePr>
            <p:nvPr/>
          </p:nvGraphicFramePr>
          <p:xfrm>
            <a:off x="5738813" y="3573463"/>
            <a:ext cx="444500" cy="539750"/>
          </p:xfrm>
          <a:graphic>
            <a:graphicData uri="http://schemas.openxmlformats.org/presentationml/2006/ole">
              <p:oleObj spid="_x0000_s4103" name="Equation" r:id="rId4" imgW="177480" imgH="215640" progId="Equation.3">
                <p:embed/>
              </p:oleObj>
            </a:graphicData>
          </a:graphic>
        </p:graphicFrame>
        <p:graphicFrame>
          <p:nvGraphicFramePr>
            <p:cNvPr id="29" name="Object 13"/>
            <p:cNvGraphicFramePr>
              <a:graphicFrameLocks noChangeAspect="1"/>
            </p:cNvGraphicFramePr>
            <p:nvPr/>
          </p:nvGraphicFramePr>
          <p:xfrm>
            <a:off x="5722938" y="1989138"/>
            <a:ext cx="476250" cy="539750"/>
          </p:xfrm>
          <a:graphic>
            <a:graphicData uri="http://schemas.openxmlformats.org/presentationml/2006/ole">
              <p:oleObj spid="_x0000_s4104" name="Equation" r:id="rId5" imgW="190440" imgH="21564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69342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Inference in Directed Belief Networks: Why Hard?</a:t>
            </a:r>
          </a:p>
          <a:p>
            <a:pPr lvl="1"/>
            <a:r>
              <a:rPr lang="en-US" sz="2000" dirty="0" smtClean="0"/>
              <a:t>Explaining Away</a:t>
            </a:r>
          </a:p>
          <a:p>
            <a:pPr lvl="1"/>
            <a:r>
              <a:rPr lang="en-US" sz="2000" dirty="0" smtClean="0"/>
              <a:t>Posterior over Hidden Vars. &lt;-&gt; intractable</a:t>
            </a:r>
          </a:p>
          <a:p>
            <a:pPr lvl="1"/>
            <a:r>
              <a:rPr lang="en-US" sz="2000" dirty="0" smtClean="0"/>
              <a:t>Variational Methods approximate the true posterior and improve a lower bound on the log probability of the training data</a:t>
            </a:r>
          </a:p>
          <a:p>
            <a:pPr lvl="2"/>
            <a:r>
              <a:rPr lang="en-US" sz="1800" dirty="0" smtClean="0"/>
              <a:t>this works, but there is a better alternative:</a:t>
            </a:r>
          </a:p>
          <a:p>
            <a:r>
              <a:rPr lang="en-US" sz="2400" dirty="0" smtClean="0"/>
              <a:t>Eliminating Explaining Away in Logistic (Sigmoid) Belief Nets</a:t>
            </a:r>
          </a:p>
          <a:p>
            <a:pPr lvl="1"/>
            <a:r>
              <a:rPr lang="en-US" sz="1800" dirty="0" smtClean="0"/>
              <a:t>Posterior</a:t>
            </a:r>
            <a:r>
              <a:rPr lang="en-US" sz="1800" b="1" dirty="0" smtClean="0"/>
              <a:t>(non-</a:t>
            </a:r>
            <a:r>
              <a:rPr lang="en-US" sz="1800" b="1" dirty="0" err="1" smtClean="0"/>
              <a:t>indep</a:t>
            </a:r>
            <a:r>
              <a:rPr lang="en-US" sz="1800" b="1" dirty="0" smtClean="0"/>
              <a:t>) </a:t>
            </a:r>
            <a:r>
              <a:rPr lang="en-US" sz="1800" dirty="0" smtClean="0"/>
              <a:t>= prior(</a:t>
            </a:r>
            <a:r>
              <a:rPr lang="en-US" sz="1800" dirty="0" err="1" smtClean="0"/>
              <a:t>indep</a:t>
            </a:r>
            <a:r>
              <a:rPr lang="en-US" sz="1800" dirty="0" smtClean="0"/>
              <a:t>.) * </a:t>
            </a:r>
            <a:r>
              <a:rPr lang="en-US" sz="1800" b="1" dirty="0" smtClean="0"/>
              <a:t>likelihood (non-</a:t>
            </a:r>
            <a:r>
              <a:rPr lang="en-US" sz="1800" b="1" dirty="0" err="1" smtClean="0"/>
              <a:t>indep</a:t>
            </a:r>
            <a:r>
              <a:rPr lang="en-US" sz="1800" b="1" dirty="0" smtClean="0"/>
              <a:t>.)</a:t>
            </a:r>
          </a:p>
          <a:p>
            <a:pPr lvl="1"/>
            <a:r>
              <a:rPr lang="en-US" sz="2000" dirty="0" smtClean="0"/>
              <a:t>Eliminate </a:t>
            </a:r>
            <a:r>
              <a:rPr lang="en-US" sz="2000" b="1" dirty="0" smtClean="0"/>
              <a:t>Explaining Away </a:t>
            </a:r>
            <a:r>
              <a:rPr lang="en-US" sz="2000" dirty="0" smtClean="0"/>
              <a:t>by </a:t>
            </a:r>
            <a:r>
              <a:rPr lang="en-US" sz="2000" b="1" dirty="0" smtClean="0"/>
              <a:t>Complementary Priors</a:t>
            </a:r>
          </a:p>
          <a:p>
            <a:pPr lvl="2"/>
            <a:r>
              <a:rPr lang="en-US" sz="1800" dirty="0" smtClean="0"/>
              <a:t>Add extra hidden layers to create CP that has </a:t>
            </a:r>
            <a:r>
              <a:rPr lang="en-US" sz="1800" u="sng" dirty="0" smtClean="0"/>
              <a:t>opposite correlations with the likelihood term</a:t>
            </a:r>
            <a:r>
              <a:rPr lang="en-US" sz="1800" dirty="0" smtClean="0"/>
              <a:t>, so (when likelihood is multiplied by the prior), </a:t>
            </a:r>
            <a:r>
              <a:rPr lang="en-US" sz="1800" u="sng" dirty="0" smtClean="0"/>
              <a:t>post. will become factorial</a:t>
            </a:r>
          </a:p>
          <a:p>
            <a:pPr lvl="1"/>
            <a:endParaRPr lang="en-US" sz="2000" dirty="0" smtClean="0"/>
          </a:p>
          <a:p>
            <a:pPr lvl="2"/>
            <a:endParaRPr lang="en-US" sz="1600" b="1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8637" y="1981200"/>
            <a:ext cx="17453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3888"/>
            <a:ext cx="7924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766763"/>
            <a:ext cx="79438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7247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704850"/>
            <a:ext cx="78200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28663"/>
            <a:ext cx="77724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239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795338"/>
            <a:ext cx="78200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795338"/>
            <a:ext cx="78771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endParaRPr lang="en-US" dirty="0" smtClean="0"/>
          </a:p>
          <a:p>
            <a:r>
              <a:rPr lang="en-US" dirty="0" smtClean="0"/>
              <a:t>Complementary prior</a:t>
            </a:r>
          </a:p>
          <a:p>
            <a:r>
              <a:rPr lang="en-US" dirty="0" smtClean="0"/>
              <a:t>Restricted Boltzmann machines</a:t>
            </a:r>
          </a:p>
          <a:p>
            <a:endParaRPr lang="en-US" dirty="0" smtClean="0"/>
          </a:p>
          <a:p>
            <a:r>
              <a:rPr lang="en-US" dirty="0" smtClean="0"/>
              <a:t>Deep Belief networks</a:t>
            </a:r>
          </a:p>
          <a:p>
            <a:endParaRPr lang="en-US" dirty="0" smtClean="0"/>
          </a:p>
          <a:p>
            <a:r>
              <a:rPr lang="en-US" dirty="0" smtClean="0"/>
              <a:t>Applications Papers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847725"/>
            <a:ext cx="78867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866775"/>
            <a:ext cx="78105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853439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An infinite sigmoid belief net equivalent to an RBM</a:t>
            </a:r>
          </a:p>
        </p:txBody>
      </p:sp>
      <p:sp>
        <p:nvSpPr>
          <p:cNvPr id="112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6400800" cy="3810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The distribution generated by this infinite directed net with replicated weights is the equilibrium distribution for a compatible pair of conditional distributions: p(</a:t>
            </a:r>
            <a:r>
              <a:rPr lang="en-US" sz="2400" dirty="0" err="1" smtClean="0">
                <a:cs typeface="Times New Roman" pitchFamily="18" charset="0"/>
              </a:rPr>
              <a:t>v|h</a:t>
            </a:r>
            <a:r>
              <a:rPr lang="en-US" sz="2400" dirty="0" smtClean="0">
                <a:cs typeface="Times New Roman" pitchFamily="18" charset="0"/>
              </a:rPr>
              <a:t>) and p(</a:t>
            </a:r>
            <a:r>
              <a:rPr lang="en-US" sz="2400" dirty="0" err="1" smtClean="0">
                <a:cs typeface="Times New Roman" pitchFamily="18" charset="0"/>
              </a:rPr>
              <a:t>h|v</a:t>
            </a:r>
            <a:r>
              <a:rPr lang="en-US" sz="2400" dirty="0" smtClean="0">
                <a:cs typeface="Times New Roman" pitchFamily="18" charset="0"/>
              </a:rPr>
              <a:t>) that are both defined by W</a:t>
            </a:r>
          </a:p>
          <a:p>
            <a:pPr lvl="1" eaLnBrk="1" hangingPunct="1"/>
            <a:r>
              <a:rPr lang="en-US" sz="2000" dirty="0" smtClean="0">
                <a:cs typeface="Times New Roman" pitchFamily="18" charset="0"/>
              </a:rPr>
              <a:t>A top-down pass of the directed net = letting a Restricted Boltzmann Machine settle to equilibrium.</a:t>
            </a:r>
          </a:p>
          <a:p>
            <a:pPr lvl="1" eaLnBrk="1" hangingPunct="1"/>
            <a:r>
              <a:rPr lang="en-US" sz="2000" dirty="0" smtClean="0">
                <a:cs typeface="Times New Roman" pitchFamily="18" charset="0"/>
              </a:rPr>
              <a:t>So this infinite directed net  defines the same distribution as an RBM.</a:t>
            </a:r>
          </a:p>
          <a:p>
            <a:pPr lvl="1" eaLnBrk="1" hangingPunct="1"/>
            <a:endParaRPr lang="en-US" dirty="0" smtClean="0">
              <a:cs typeface="Times New Roman" pitchFamily="18" charset="0"/>
            </a:endParaRPr>
          </a:p>
          <a:p>
            <a:pPr lvl="1" eaLnBrk="1" hangingPunct="1"/>
            <a:endParaRPr lang="en-US" dirty="0" smtClean="0">
              <a:cs typeface="Times New Roman" pitchFamily="18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7010400" y="1600200"/>
            <a:ext cx="1752600" cy="4840288"/>
            <a:chOff x="6262688" y="404813"/>
            <a:chExt cx="2305050" cy="6264275"/>
          </a:xfrm>
        </p:grpSpPr>
        <p:graphicFrame>
          <p:nvGraphicFramePr>
            <p:cNvPr id="11266" name="Object 4"/>
            <p:cNvGraphicFramePr>
              <a:graphicFrameLocks noChangeAspect="1"/>
            </p:cNvGraphicFramePr>
            <p:nvPr>
              <p:ph sz="half" idx="4294967295"/>
            </p:nvPr>
          </p:nvGraphicFramePr>
          <p:xfrm>
            <a:off x="7702550" y="3825875"/>
            <a:ext cx="395288" cy="395288"/>
          </p:xfrm>
          <a:graphic>
            <a:graphicData uri="http://schemas.openxmlformats.org/presentationml/2006/ole">
              <p:oleObj spid="_x0000_s23554" name="Equation" r:id="rId4" imgW="177480" imgH="177480" progId="Equation.3">
                <p:embed/>
              </p:oleObj>
            </a:graphicData>
          </a:graphic>
        </p:graphicFrame>
        <p:sp>
          <p:nvSpPr>
            <p:cNvPr id="11274" name="Text Box 5"/>
            <p:cNvSpPr txBox="1">
              <a:spLocks noChangeArrowheads="1"/>
            </p:cNvSpPr>
            <p:nvPr/>
          </p:nvSpPr>
          <p:spPr bwMode="auto">
            <a:xfrm>
              <a:off x="6764338" y="4232275"/>
              <a:ext cx="1296987" cy="528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v</a:t>
              </a:r>
              <a:r>
                <a:rPr lang="en-US" sz="2400"/>
                <a:t>1</a:t>
              </a:r>
            </a:p>
          </p:txBody>
        </p:sp>
        <p:sp>
          <p:nvSpPr>
            <p:cNvPr id="11275" name="AutoShape 6"/>
            <p:cNvSpPr>
              <a:spLocks noChangeArrowheads="1"/>
            </p:cNvSpPr>
            <p:nvPr/>
          </p:nvSpPr>
          <p:spPr bwMode="auto">
            <a:xfrm>
              <a:off x="7270750" y="4772025"/>
              <a:ext cx="323850" cy="396875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6262688" y="3271838"/>
              <a:ext cx="2305050" cy="5286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     h</a:t>
              </a:r>
              <a:r>
                <a:rPr lang="en-US" sz="2400"/>
                <a:t>1</a:t>
              </a:r>
            </a:p>
          </p:txBody>
        </p:sp>
        <p:sp>
          <p:nvSpPr>
            <p:cNvPr id="11277" name="AutoShape 8"/>
            <p:cNvSpPr>
              <a:spLocks noChangeArrowheads="1"/>
            </p:cNvSpPr>
            <p:nvPr/>
          </p:nvSpPr>
          <p:spPr bwMode="auto">
            <a:xfrm>
              <a:off x="7270750" y="3800475"/>
              <a:ext cx="323850" cy="398463"/>
            </a:xfrm>
            <a:prstGeom prst="downArrow">
              <a:avLst>
                <a:gd name="adj1" fmla="val 50000"/>
                <a:gd name="adj2" fmla="val 30760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78" name="Text Box 9"/>
            <p:cNvSpPr txBox="1">
              <a:spLocks noChangeArrowheads="1"/>
            </p:cNvSpPr>
            <p:nvPr/>
          </p:nvSpPr>
          <p:spPr bwMode="auto">
            <a:xfrm>
              <a:off x="6764338" y="6140450"/>
              <a:ext cx="1296987" cy="528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v</a:t>
              </a:r>
              <a:r>
                <a:rPr lang="en-US" sz="2400"/>
                <a:t>0</a:t>
              </a:r>
            </a:p>
          </p:txBody>
        </p:sp>
        <p:sp>
          <p:nvSpPr>
            <p:cNvPr id="11279" name="Text Box 10"/>
            <p:cNvSpPr txBox="1">
              <a:spLocks noChangeArrowheads="1"/>
            </p:cNvSpPr>
            <p:nvPr/>
          </p:nvSpPr>
          <p:spPr bwMode="auto">
            <a:xfrm>
              <a:off x="6262688" y="5180013"/>
              <a:ext cx="2305050" cy="5286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     h</a:t>
              </a:r>
              <a:r>
                <a:rPr lang="en-US" sz="2400"/>
                <a:t>0</a:t>
              </a:r>
            </a:p>
          </p:txBody>
        </p:sp>
        <p:sp>
          <p:nvSpPr>
            <p:cNvPr id="11280" name="AutoShape 11"/>
            <p:cNvSpPr>
              <a:spLocks noChangeArrowheads="1"/>
            </p:cNvSpPr>
            <p:nvPr/>
          </p:nvSpPr>
          <p:spPr bwMode="auto">
            <a:xfrm>
              <a:off x="7270750" y="5708650"/>
              <a:ext cx="323850" cy="398463"/>
            </a:xfrm>
            <a:prstGeom prst="downArrow">
              <a:avLst>
                <a:gd name="adj1" fmla="val 50000"/>
                <a:gd name="adj2" fmla="val 30760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81" name="Text Box 12"/>
            <p:cNvSpPr txBox="1">
              <a:spLocks noChangeArrowheads="1"/>
            </p:cNvSpPr>
            <p:nvPr/>
          </p:nvSpPr>
          <p:spPr bwMode="auto">
            <a:xfrm>
              <a:off x="6764338" y="2324100"/>
              <a:ext cx="1296987" cy="528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v</a:t>
              </a:r>
              <a:r>
                <a:rPr lang="en-US" sz="2400"/>
                <a:t>2</a:t>
              </a:r>
            </a:p>
          </p:txBody>
        </p:sp>
        <p:sp>
          <p:nvSpPr>
            <p:cNvPr id="11282" name="AutoShape 13"/>
            <p:cNvSpPr>
              <a:spLocks noChangeArrowheads="1"/>
            </p:cNvSpPr>
            <p:nvPr/>
          </p:nvSpPr>
          <p:spPr bwMode="auto">
            <a:xfrm>
              <a:off x="7270750" y="2863850"/>
              <a:ext cx="323850" cy="396875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83" name="Text Box 14"/>
            <p:cNvSpPr txBox="1">
              <a:spLocks noChangeArrowheads="1"/>
            </p:cNvSpPr>
            <p:nvPr/>
          </p:nvSpPr>
          <p:spPr bwMode="auto">
            <a:xfrm>
              <a:off x="6262688" y="1363663"/>
              <a:ext cx="2305050" cy="5286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     h</a:t>
              </a:r>
              <a:r>
                <a:rPr lang="en-US" sz="2400"/>
                <a:t>2</a:t>
              </a:r>
            </a:p>
          </p:txBody>
        </p:sp>
        <p:sp>
          <p:nvSpPr>
            <p:cNvPr id="11284" name="AutoShape 15"/>
            <p:cNvSpPr>
              <a:spLocks noChangeArrowheads="1"/>
            </p:cNvSpPr>
            <p:nvPr/>
          </p:nvSpPr>
          <p:spPr bwMode="auto">
            <a:xfrm>
              <a:off x="7270750" y="1892300"/>
              <a:ext cx="323850" cy="398463"/>
            </a:xfrm>
            <a:prstGeom prst="downArrow">
              <a:avLst>
                <a:gd name="adj1" fmla="val 50000"/>
                <a:gd name="adj2" fmla="val 30760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85" name="AutoShape 16"/>
            <p:cNvSpPr>
              <a:spLocks noChangeArrowheads="1"/>
            </p:cNvSpPr>
            <p:nvPr/>
          </p:nvSpPr>
          <p:spPr bwMode="auto">
            <a:xfrm>
              <a:off x="7270750" y="955675"/>
              <a:ext cx="323850" cy="396875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aphicFrame>
          <p:nvGraphicFramePr>
            <p:cNvPr id="11267" name="Object 17"/>
            <p:cNvGraphicFramePr>
              <a:graphicFrameLocks noChangeAspect="1"/>
            </p:cNvGraphicFramePr>
            <p:nvPr>
              <p:ph sz="half" idx="4294967295"/>
            </p:nvPr>
          </p:nvGraphicFramePr>
          <p:xfrm>
            <a:off x="7685088" y="4724400"/>
            <a:ext cx="520700" cy="446088"/>
          </p:xfrm>
          <a:graphic>
            <a:graphicData uri="http://schemas.openxmlformats.org/presentationml/2006/ole">
              <p:oleObj spid="_x0000_s23555" name="Equation" r:id="rId5" imgW="266400" imgH="228600" progId="Equation.3">
                <p:embed/>
              </p:oleObj>
            </a:graphicData>
          </a:graphic>
        </p:graphicFrame>
        <p:graphicFrame>
          <p:nvGraphicFramePr>
            <p:cNvPr id="11268" name="Object 18"/>
            <p:cNvGraphicFramePr>
              <a:graphicFrameLocks noChangeAspect="1"/>
            </p:cNvGraphicFramePr>
            <p:nvPr/>
          </p:nvGraphicFramePr>
          <p:xfrm>
            <a:off x="7629525" y="2816225"/>
            <a:ext cx="520700" cy="446088"/>
          </p:xfrm>
          <a:graphic>
            <a:graphicData uri="http://schemas.openxmlformats.org/presentationml/2006/ole">
              <p:oleObj spid="_x0000_s23556" name="Equation" r:id="rId6" imgW="266400" imgH="228600" progId="Equation.3">
                <p:embed/>
              </p:oleObj>
            </a:graphicData>
          </a:graphic>
        </p:graphicFrame>
        <p:graphicFrame>
          <p:nvGraphicFramePr>
            <p:cNvPr id="11269" name="Object 19"/>
            <p:cNvGraphicFramePr>
              <a:graphicFrameLocks noChangeAspect="1"/>
            </p:cNvGraphicFramePr>
            <p:nvPr/>
          </p:nvGraphicFramePr>
          <p:xfrm>
            <a:off x="7702550" y="822325"/>
            <a:ext cx="520700" cy="446088"/>
          </p:xfrm>
          <a:graphic>
            <a:graphicData uri="http://schemas.openxmlformats.org/presentationml/2006/ole">
              <p:oleObj spid="_x0000_s23557" name="Equation" r:id="rId7" imgW="266400" imgH="228600" progId="Equation.3">
                <p:embed/>
              </p:oleObj>
            </a:graphicData>
          </a:graphic>
        </p:graphicFrame>
        <p:graphicFrame>
          <p:nvGraphicFramePr>
            <p:cNvPr id="11270" name="Object 20"/>
            <p:cNvGraphicFramePr>
              <a:graphicFrameLocks noChangeAspect="1"/>
            </p:cNvGraphicFramePr>
            <p:nvPr/>
          </p:nvGraphicFramePr>
          <p:xfrm>
            <a:off x="7702550" y="1906588"/>
            <a:ext cx="395288" cy="395287"/>
          </p:xfrm>
          <a:graphic>
            <a:graphicData uri="http://schemas.openxmlformats.org/presentationml/2006/ole">
              <p:oleObj spid="_x0000_s23558" name="Equation" r:id="rId8" imgW="177480" imgH="177480" progId="Equation.3">
                <p:embed/>
              </p:oleObj>
            </a:graphicData>
          </a:graphic>
        </p:graphicFrame>
        <p:graphicFrame>
          <p:nvGraphicFramePr>
            <p:cNvPr id="11271" name="Object 21"/>
            <p:cNvGraphicFramePr>
              <a:graphicFrameLocks noChangeAspect="1"/>
            </p:cNvGraphicFramePr>
            <p:nvPr/>
          </p:nvGraphicFramePr>
          <p:xfrm>
            <a:off x="7702550" y="5734050"/>
            <a:ext cx="395288" cy="395288"/>
          </p:xfrm>
          <a:graphic>
            <a:graphicData uri="http://schemas.openxmlformats.org/presentationml/2006/ole">
              <p:oleObj spid="_x0000_s23559" name="Equation" r:id="rId9" imgW="177480" imgH="177480" progId="Equation.3">
                <p:embed/>
              </p:oleObj>
            </a:graphicData>
          </a:graphic>
        </p:graphicFrame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7054850" y="404813"/>
              <a:ext cx="1116013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009900"/>
                  </a:solidFill>
                </a:rPr>
                <a:t>etc.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0"/>
            <a:ext cx="65532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variables in h0 are conditionally independent given v0.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Inference is trivial. We just multiply v0 by </a:t>
            </a:r>
            <a:r>
              <a:rPr lang="en-US" sz="2000" dirty="0" smtClean="0">
                <a:solidFill>
                  <a:schemeClr val="tx1"/>
                </a:solidFill>
              </a:rPr>
              <a:t>W transpose (gives </a:t>
            </a:r>
            <a:r>
              <a:rPr lang="en-US" sz="2000" dirty="0" smtClean="0">
                <a:solidFill>
                  <a:srgbClr val="FF0000"/>
                </a:solidFill>
              </a:rPr>
              <a:t>product</a:t>
            </a:r>
            <a:r>
              <a:rPr lang="en-US" sz="2000" dirty="0" smtClean="0"/>
              <a:t> of the likelihood term and the prior term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model above h0 implements a </a:t>
            </a:r>
            <a:r>
              <a:rPr lang="en-US" sz="2000" dirty="0" smtClean="0">
                <a:solidFill>
                  <a:schemeClr val="hlink"/>
                </a:solidFill>
              </a:rPr>
              <a:t>complementary prior.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Unlike other directed nets, we can sample from the true posterior dist over all of the hidden layers.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Start from visible units, use W^T to infer factorial dist over each hidden unit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Computing exact posterior dist in a layer of the infinite logistic belief net = each step of Gibbs sampling in RBM</a:t>
            </a:r>
          </a:p>
          <a:p>
            <a:r>
              <a:rPr lang="en-US" sz="2400" dirty="0" smtClean="0">
                <a:cs typeface="Times New Roman" pitchFamily="18" charset="0"/>
              </a:rPr>
              <a:t>The Maximum Likelihood learning rule for the infinite logistic belief net with tied weights is the same with the learning rule of RBM</a:t>
            </a:r>
          </a:p>
          <a:p>
            <a:r>
              <a:rPr lang="en-US" sz="2400" dirty="0" smtClean="0">
                <a:cs typeface="Times New Roman" pitchFamily="18" charset="0"/>
              </a:rPr>
              <a:t>Contrastive Divergence can be used instead of Maximum likelihood learning which is expensive</a:t>
            </a:r>
          </a:p>
          <a:p>
            <a:r>
              <a:rPr lang="en-US" sz="2400" dirty="0" smtClean="0">
                <a:cs typeface="Times New Roman" pitchFamily="18" charset="0"/>
              </a:rPr>
              <a:t>RBM creates good generative models that can be fine-tuned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07400" cy="87788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dirty="0" smtClean="0"/>
              <a:t>Inference in a directed net with replicated weights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5148263" y="5445125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grpSp>
        <p:nvGrpSpPr>
          <p:cNvPr id="37" name="Group 36"/>
          <p:cNvGrpSpPr/>
          <p:nvPr/>
        </p:nvGrpSpPr>
        <p:grpSpPr>
          <a:xfrm>
            <a:off x="6781800" y="1524000"/>
            <a:ext cx="2133600" cy="5181600"/>
            <a:chOff x="6838950" y="533400"/>
            <a:chExt cx="2305050" cy="6324600"/>
          </a:xfrm>
        </p:grpSpPr>
        <p:graphicFrame>
          <p:nvGraphicFramePr>
            <p:cNvPr id="12290" name="Object 4"/>
            <p:cNvGraphicFramePr>
              <a:graphicFrameLocks noChangeAspect="1"/>
            </p:cNvGraphicFramePr>
            <p:nvPr>
              <p:ph sz="half" idx="4294967295"/>
            </p:nvPr>
          </p:nvGraphicFramePr>
          <p:xfrm>
            <a:off x="8278812" y="4014787"/>
            <a:ext cx="395288" cy="395288"/>
          </p:xfrm>
          <a:graphic>
            <a:graphicData uri="http://schemas.openxmlformats.org/presentationml/2006/ole">
              <p:oleObj spid="_x0000_s24578" name="Equation" r:id="rId4" imgW="177480" imgH="177480" progId="Equation.3">
                <p:embed/>
              </p:oleObj>
            </a:graphicData>
          </a:graphic>
        </p:graphicFrame>
        <p:sp>
          <p:nvSpPr>
            <p:cNvPr id="12298" name="Text Box 5"/>
            <p:cNvSpPr txBox="1">
              <a:spLocks noChangeArrowheads="1"/>
            </p:cNvSpPr>
            <p:nvPr/>
          </p:nvSpPr>
          <p:spPr bwMode="auto">
            <a:xfrm>
              <a:off x="7340600" y="4421187"/>
              <a:ext cx="1296987" cy="528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  v</a:t>
              </a:r>
              <a:r>
                <a:rPr lang="en-US" sz="2400"/>
                <a:t>1</a:t>
              </a:r>
            </a:p>
          </p:txBody>
        </p:sp>
        <p:sp>
          <p:nvSpPr>
            <p:cNvPr id="12299" name="AutoShape 6"/>
            <p:cNvSpPr>
              <a:spLocks noChangeArrowheads="1"/>
            </p:cNvSpPr>
            <p:nvPr/>
          </p:nvSpPr>
          <p:spPr bwMode="auto">
            <a:xfrm>
              <a:off x="7993062" y="4960937"/>
              <a:ext cx="323850" cy="396875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0" name="Text Box 7"/>
            <p:cNvSpPr txBox="1">
              <a:spLocks noChangeArrowheads="1"/>
            </p:cNvSpPr>
            <p:nvPr/>
          </p:nvSpPr>
          <p:spPr bwMode="auto">
            <a:xfrm>
              <a:off x="6838950" y="3460750"/>
              <a:ext cx="2305050" cy="5286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     h</a:t>
              </a:r>
              <a:r>
                <a:rPr lang="en-US" sz="2400"/>
                <a:t>1</a:t>
              </a:r>
            </a:p>
          </p:txBody>
        </p:sp>
        <p:sp>
          <p:nvSpPr>
            <p:cNvPr id="12301" name="AutoShape 8"/>
            <p:cNvSpPr>
              <a:spLocks noChangeArrowheads="1"/>
            </p:cNvSpPr>
            <p:nvPr/>
          </p:nvSpPr>
          <p:spPr bwMode="auto">
            <a:xfrm>
              <a:off x="7847012" y="3989387"/>
              <a:ext cx="323850" cy="398463"/>
            </a:xfrm>
            <a:prstGeom prst="downArrow">
              <a:avLst>
                <a:gd name="adj1" fmla="val 50000"/>
                <a:gd name="adj2" fmla="val 30760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7340600" y="6329362"/>
              <a:ext cx="1296987" cy="528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v</a:t>
              </a:r>
              <a:r>
                <a:rPr lang="en-US" sz="2400"/>
                <a:t>0</a:t>
              </a:r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6838950" y="5368925"/>
              <a:ext cx="2305050" cy="5286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/>
                <a:t>            h</a:t>
              </a:r>
              <a:r>
                <a:rPr lang="en-US" sz="2400" dirty="0"/>
                <a:t>0</a:t>
              </a:r>
            </a:p>
          </p:txBody>
        </p:sp>
        <p:sp>
          <p:nvSpPr>
            <p:cNvPr id="12304" name="AutoShape 11"/>
            <p:cNvSpPr>
              <a:spLocks noChangeArrowheads="1"/>
            </p:cNvSpPr>
            <p:nvPr/>
          </p:nvSpPr>
          <p:spPr bwMode="auto">
            <a:xfrm>
              <a:off x="7993062" y="5897562"/>
              <a:ext cx="323850" cy="398463"/>
            </a:xfrm>
            <a:prstGeom prst="downArrow">
              <a:avLst>
                <a:gd name="adj1" fmla="val 50000"/>
                <a:gd name="adj2" fmla="val 30760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7340600" y="2513012"/>
              <a:ext cx="1296987" cy="528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    v</a:t>
              </a:r>
              <a:r>
                <a:rPr lang="en-US" sz="2400"/>
                <a:t>2</a:t>
              </a:r>
            </a:p>
          </p:txBody>
        </p:sp>
        <p:sp>
          <p:nvSpPr>
            <p:cNvPr id="12306" name="AutoShape 13"/>
            <p:cNvSpPr>
              <a:spLocks noChangeArrowheads="1"/>
            </p:cNvSpPr>
            <p:nvPr/>
          </p:nvSpPr>
          <p:spPr bwMode="auto">
            <a:xfrm>
              <a:off x="7847012" y="3052762"/>
              <a:ext cx="323850" cy="396875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6838950" y="1552575"/>
              <a:ext cx="2305050" cy="5286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/>
                <a:t>         h</a:t>
              </a:r>
              <a:r>
                <a:rPr lang="en-US" sz="2400" dirty="0"/>
                <a:t>2</a:t>
              </a:r>
            </a:p>
          </p:txBody>
        </p:sp>
        <p:sp>
          <p:nvSpPr>
            <p:cNvPr id="12308" name="AutoShape 15"/>
            <p:cNvSpPr>
              <a:spLocks noChangeArrowheads="1"/>
            </p:cNvSpPr>
            <p:nvPr/>
          </p:nvSpPr>
          <p:spPr bwMode="auto">
            <a:xfrm>
              <a:off x="7847012" y="2081212"/>
              <a:ext cx="323850" cy="398463"/>
            </a:xfrm>
            <a:prstGeom prst="downArrow">
              <a:avLst>
                <a:gd name="adj1" fmla="val 50000"/>
                <a:gd name="adj2" fmla="val 30760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9" name="AutoShape 16"/>
            <p:cNvSpPr>
              <a:spLocks noChangeArrowheads="1"/>
            </p:cNvSpPr>
            <p:nvPr/>
          </p:nvSpPr>
          <p:spPr bwMode="auto">
            <a:xfrm>
              <a:off x="7847012" y="1144587"/>
              <a:ext cx="323850" cy="396875"/>
            </a:xfrm>
            <a:prstGeom prst="downArrow">
              <a:avLst>
                <a:gd name="adj1" fmla="val 50000"/>
                <a:gd name="adj2" fmla="val 30637"/>
              </a:avLst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aphicFrame>
          <p:nvGraphicFramePr>
            <p:cNvPr id="12291" name="Object 17"/>
            <p:cNvGraphicFramePr>
              <a:graphicFrameLocks noChangeAspect="1"/>
            </p:cNvGraphicFramePr>
            <p:nvPr>
              <p:ph sz="half" idx="4294967295"/>
            </p:nvPr>
          </p:nvGraphicFramePr>
          <p:xfrm>
            <a:off x="8299450" y="4913312"/>
            <a:ext cx="520700" cy="446088"/>
          </p:xfrm>
          <a:graphic>
            <a:graphicData uri="http://schemas.openxmlformats.org/presentationml/2006/ole">
              <p:oleObj spid="_x0000_s24579" name="Equation" r:id="rId5" imgW="266400" imgH="228600" progId="Equation.3">
                <p:embed/>
              </p:oleObj>
            </a:graphicData>
          </a:graphic>
        </p:graphicFrame>
        <p:graphicFrame>
          <p:nvGraphicFramePr>
            <p:cNvPr id="12292" name="Object 18"/>
            <p:cNvGraphicFramePr>
              <a:graphicFrameLocks noChangeAspect="1"/>
            </p:cNvGraphicFramePr>
            <p:nvPr/>
          </p:nvGraphicFramePr>
          <p:xfrm>
            <a:off x="8205787" y="3005137"/>
            <a:ext cx="520700" cy="446088"/>
          </p:xfrm>
          <a:graphic>
            <a:graphicData uri="http://schemas.openxmlformats.org/presentationml/2006/ole">
              <p:oleObj spid="_x0000_s24580" name="Equation" r:id="rId6" imgW="266400" imgH="228600" progId="Equation.3">
                <p:embed/>
              </p:oleObj>
            </a:graphicData>
          </a:graphic>
        </p:graphicFrame>
        <p:graphicFrame>
          <p:nvGraphicFramePr>
            <p:cNvPr id="12293" name="Object 19"/>
            <p:cNvGraphicFramePr>
              <a:graphicFrameLocks noChangeAspect="1"/>
            </p:cNvGraphicFramePr>
            <p:nvPr/>
          </p:nvGraphicFramePr>
          <p:xfrm>
            <a:off x="8278812" y="1011237"/>
            <a:ext cx="520700" cy="446088"/>
          </p:xfrm>
          <a:graphic>
            <a:graphicData uri="http://schemas.openxmlformats.org/presentationml/2006/ole">
              <p:oleObj spid="_x0000_s24581" name="Equation" r:id="rId7" imgW="266400" imgH="228600" progId="Equation.3">
                <p:embed/>
              </p:oleObj>
            </a:graphicData>
          </a:graphic>
        </p:graphicFrame>
        <p:graphicFrame>
          <p:nvGraphicFramePr>
            <p:cNvPr id="12294" name="Object 20"/>
            <p:cNvGraphicFramePr>
              <a:graphicFrameLocks noChangeAspect="1"/>
            </p:cNvGraphicFramePr>
            <p:nvPr/>
          </p:nvGraphicFramePr>
          <p:xfrm>
            <a:off x="8278812" y="2095500"/>
            <a:ext cx="395288" cy="395287"/>
          </p:xfrm>
          <a:graphic>
            <a:graphicData uri="http://schemas.openxmlformats.org/presentationml/2006/ole">
              <p:oleObj spid="_x0000_s24582" name="Equation" r:id="rId8" imgW="177480" imgH="177480" progId="Equation.3">
                <p:embed/>
              </p:oleObj>
            </a:graphicData>
          </a:graphic>
        </p:graphicFrame>
        <p:graphicFrame>
          <p:nvGraphicFramePr>
            <p:cNvPr id="12295" name="Object 21"/>
            <p:cNvGraphicFramePr>
              <a:graphicFrameLocks noChangeAspect="1"/>
            </p:cNvGraphicFramePr>
            <p:nvPr/>
          </p:nvGraphicFramePr>
          <p:xfrm>
            <a:off x="8278812" y="5922962"/>
            <a:ext cx="395288" cy="395288"/>
          </p:xfrm>
          <a:graphic>
            <a:graphicData uri="http://schemas.openxmlformats.org/presentationml/2006/ole">
              <p:oleObj spid="_x0000_s24583" name="Equation" r:id="rId9" imgW="177480" imgH="177480" progId="Equation.3">
                <p:embed/>
              </p:oleObj>
            </a:graphicData>
          </a:graphic>
        </p:graphicFrame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7620000" y="533400"/>
              <a:ext cx="1116013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009900"/>
                  </a:solidFill>
                </a:rPr>
                <a:t>etc.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6877050" y="5489575"/>
              <a:ext cx="358775" cy="358775"/>
            </a:xfrm>
            <a:prstGeom prst="ellipse">
              <a:avLst/>
            </a:prstGeom>
            <a:solidFill>
              <a:srgbClr val="3333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7381875" y="6427787"/>
              <a:ext cx="358775" cy="358775"/>
            </a:xfrm>
            <a:prstGeom prst="ellipse">
              <a:avLst/>
            </a:prstGeom>
            <a:solidFill>
              <a:srgbClr val="3333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7526337" y="5489575"/>
              <a:ext cx="358775" cy="358775"/>
            </a:xfrm>
            <a:prstGeom prst="ellipse">
              <a:avLst/>
            </a:prstGeom>
            <a:solidFill>
              <a:srgbClr val="3333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7453312" y="4554537"/>
              <a:ext cx="358775" cy="358775"/>
            </a:xfrm>
            <a:prstGeom prst="ellipse">
              <a:avLst/>
            </a:prstGeom>
            <a:solidFill>
              <a:srgbClr val="3333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12315" name="AutoShape 27"/>
            <p:cNvCxnSpPr>
              <a:cxnSpLocks noChangeShapeType="1"/>
              <a:stCxn id="12314" idx="3"/>
              <a:endCxn id="12311" idx="7"/>
            </p:cNvCxnSpPr>
            <p:nvPr/>
          </p:nvCxnSpPr>
          <p:spPr bwMode="auto">
            <a:xfrm flipH="1">
              <a:off x="7183437" y="4875212"/>
              <a:ext cx="322263" cy="6524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6" name="AutoShape 28"/>
            <p:cNvCxnSpPr>
              <a:cxnSpLocks noChangeShapeType="1"/>
              <a:stCxn id="12314" idx="4"/>
              <a:endCxn id="12314" idx="4"/>
            </p:cNvCxnSpPr>
            <p:nvPr/>
          </p:nvCxnSpPr>
          <p:spPr bwMode="auto">
            <a:xfrm>
              <a:off x="7632700" y="4927600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7" name="AutoShape 29"/>
            <p:cNvCxnSpPr>
              <a:cxnSpLocks noChangeShapeType="1"/>
              <a:stCxn id="12314" idx="4"/>
              <a:endCxn id="12313" idx="0"/>
            </p:cNvCxnSpPr>
            <p:nvPr/>
          </p:nvCxnSpPr>
          <p:spPr bwMode="auto">
            <a:xfrm>
              <a:off x="7632700" y="4927600"/>
              <a:ext cx="73025" cy="547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8" name="AutoShape 30"/>
            <p:cNvCxnSpPr>
              <a:cxnSpLocks noChangeShapeType="1"/>
              <a:stCxn id="12311" idx="4"/>
              <a:endCxn id="12312" idx="1"/>
            </p:cNvCxnSpPr>
            <p:nvPr/>
          </p:nvCxnSpPr>
          <p:spPr bwMode="auto">
            <a:xfrm>
              <a:off x="7056437" y="5862637"/>
              <a:ext cx="377825" cy="603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9" name="AutoShape 31"/>
            <p:cNvCxnSpPr>
              <a:cxnSpLocks noChangeShapeType="1"/>
              <a:stCxn id="12313" idx="4"/>
              <a:endCxn id="12312" idx="0"/>
            </p:cNvCxnSpPr>
            <p:nvPr/>
          </p:nvCxnSpPr>
          <p:spPr bwMode="auto">
            <a:xfrm flipH="1">
              <a:off x="7561262" y="5862637"/>
              <a:ext cx="144463" cy="5508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7019925" y="4841875"/>
              <a:ext cx="50323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12322" name="Text Box 34"/>
            <p:cNvSpPr txBox="1">
              <a:spLocks noChangeArrowheads="1"/>
            </p:cNvSpPr>
            <p:nvPr/>
          </p:nvSpPr>
          <p:spPr bwMode="auto">
            <a:xfrm>
              <a:off x="6877050" y="5907087"/>
              <a:ext cx="50323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12323" name="Text Box 35"/>
            <p:cNvSpPr txBox="1">
              <a:spLocks noChangeArrowheads="1"/>
            </p:cNvSpPr>
            <p:nvPr/>
          </p:nvSpPr>
          <p:spPr bwMode="auto">
            <a:xfrm>
              <a:off x="7597775" y="4841875"/>
              <a:ext cx="50323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  <p:sp>
          <p:nvSpPr>
            <p:cNvPr id="12324" name="Text Box 36"/>
            <p:cNvSpPr txBox="1">
              <a:spLocks noChangeArrowheads="1"/>
            </p:cNvSpPr>
            <p:nvPr/>
          </p:nvSpPr>
          <p:spPr bwMode="auto">
            <a:xfrm>
              <a:off x="7597775" y="5907087"/>
              <a:ext cx="50323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3529" y="1981200"/>
            <a:ext cx="3135508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Deep Belief Networks (DBN)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3962400" cy="4419600"/>
          </a:xfrm>
        </p:spPr>
        <p:txBody>
          <a:bodyPr/>
          <a:lstStyle/>
          <a:p>
            <a:r>
              <a:rPr lang="en-US" dirty="0" smtClean="0"/>
              <a:t>Joint distribution: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</a:p>
          <a:p>
            <a:pPr>
              <a:buNone/>
            </a:pP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87181"/>
            <a:ext cx="4952999" cy="75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267200"/>
            <a:ext cx="990600" cy="43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Greedy Training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assuming all the weight matrices are tied. </a:t>
            </a:r>
          </a:p>
          <a:p>
            <a:r>
              <a:rPr lang="en-US" dirty="0" smtClean="0"/>
              <a:t>Freeze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and use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T</a:t>
            </a:r>
            <a:r>
              <a:rPr lang="en-US" baseline="-25000" dirty="0" smtClean="0"/>
              <a:t>  </a:t>
            </a:r>
            <a:r>
              <a:rPr lang="en-US" dirty="0" smtClean="0"/>
              <a:t>to infer factorial approximate posterior distributions over the states of the variable in the first hidden layer.</a:t>
            </a:r>
          </a:p>
          <a:p>
            <a:r>
              <a:rPr lang="en-US" dirty="0" smtClean="0"/>
              <a:t>Keeping all the higher weight matrices tied to each other, but untied from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smtClean="0"/>
              <a:t>learn an RBM model of the higher-level “data” that was produced by using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T </a:t>
            </a:r>
            <a:r>
              <a:rPr lang="en-US" dirty="0" smtClean="0"/>
              <a:t>to transform the original data.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287338" y="1484312"/>
            <a:ext cx="5656262" cy="3240087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learn with all the weights tied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exactly equivalent to learning an RBM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Contrastive divergence learning is equivalent to ignoring the small derivatives contributed by the tied weights between deeper layers.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599"/>
            <a:ext cx="6216650" cy="110331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Learning a deep directed network</a:t>
            </a:r>
          </a:p>
        </p:txBody>
      </p:sp>
      <p:graphicFrame>
        <p:nvGraphicFramePr>
          <p:cNvPr id="32" name="Object 28"/>
          <p:cNvGraphicFramePr>
            <a:graphicFrameLocks noChangeAspect="1"/>
          </p:cNvGraphicFramePr>
          <p:nvPr/>
        </p:nvGraphicFramePr>
        <p:xfrm>
          <a:off x="3370263" y="5438775"/>
          <a:ext cx="452437" cy="565150"/>
        </p:xfrm>
        <a:graphic>
          <a:graphicData uri="http://schemas.openxmlformats.org/presentationml/2006/ole">
            <p:oleObj spid="_x0000_s40968" name="Equation" r:id="rId3" imgW="203040" imgH="253800" progId="Equation.3">
              <p:embed/>
            </p:oleObj>
          </a:graphicData>
        </a:graphic>
      </p:graphicFrame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2951163" y="5456238"/>
            <a:ext cx="323850" cy="504825"/>
          </a:xfrm>
          <a:prstGeom prst="upDownArrow">
            <a:avLst>
              <a:gd name="adj1" fmla="val 50000"/>
              <a:gd name="adj2" fmla="val 31176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34" name="Object 51"/>
          <p:cNvGraphicFramePr>
            <a:graphicFrameLocks noChangeAspect="1"/>
          </p:cNvGraphicFramePr>
          <p:nvPr/>
        </p:nvGraphicFramePr>
        <p:xfrm>
          <a:off x="7702550" y="3825875"/>
          <a:ext cx="395288" cy="395288"/>
        </p:xfrm>
        <a:graphic>
          <a:graphicData uri="http://schemas.openxmlformats.org/presentationml/2006/ole">
            <p:oleObj spid="_x0000_s40969" name="Equation" r:id="rId4" imgW="177480" imgH="177480" progId="Equation.3">
              <p:embed/>
            </p:oleObj>
          </a:graphicData>
        </a:graphic>
      </p:graphicFrame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6764338" y="4232275"/>
            <a:ext cx="1296987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1</a:t>
            </a:r>
          </a:p>
        </p:txBody>
      </p:sp>
      <p:sp>
        <p:nvSpPr>
          <p:cNvPr id="36" name="AutoShape 53"/>
          <p:cNvSpPr>
            <a:spLocks noChangeArrowheads="1"/>
          </p:cNvSpPr>
          <p:nvPr/>
        </p:nvSpPr>
        <p:spPr bwMode="auto">
          <a:xfrm>
            <a:off x="7270750" y="4772025"/>
            <a:ext cx="323850" cy="396875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" name="Text Box 54"/>
          <p:cNvSpPr txBox="1">
            <a:spLocks noChangeArrowheads="1"/>
          </p:cNvSpPr>
          <p:nvPr/>
        </p:nvSpPr>
        <p:spPr bwMode="auto">
          <a:xfrm>
            <a:off x="6262688" y="3271838"/>
            <a:ext cx="2305050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1</a:t>
            </a:r>
          </a:p>
        </p:txBody>
      </p:sp>
      <p:sp>
        <p:nvSpPr>
          <p:cNvPr id="38" name="AutoShape 55"/>
          <p:cNvSpPr>
            <a:spLocks noChangeArrowheads="1"/>
          </p:cNvSpPr>
          <p:nvPr/>
        </p:nvSpPr>
        <p:spPr bwMode="auto">
          <a:xfrm>
            <a:off x="7270750" y="3800475"/>
            <a:ext cx="323850" cy="398463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6764338" y="6140450"/>
            <a:ext cx="1296987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0</a:t>
            </a:r>
          </a:p>
        </p:txBody>
      </p: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6262688" y="5180013"/>
            <a:ext cx="2305050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0</a:t>
            </a:r>
          </a:p>
        </p:txBody>
      </p:sp>
      <p:sp>
        <p:nvSpPr>
          <p:cNvPr id="41" name="AutoShape 58"/>
          <p:cNvSpPr>
            <a:spLocks noChangeArrowheads="1"/>
          </p:cNvSpPr>
          <p:nvPr/>
        </p:nvSpPr>
        <p:spPr bwMode="auto">
          <a:xfrm>
            <a:off x="7270750" y="5708650"/>
            <a:ext cx="323850" cy="398463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6764338" y="2324100"/>
            <a:ext cx="1296987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2</a:t>
            </a:r>
          </a:p>
        </p:txBody>
      </p:sp>
      <p:sp>
        <p:nvSpPr>
          <p:cNvPr id="43" name="AutoShape 60"/>
          <p:cNvSpPr>
            <a:spLocks noChangeArrowheads="1"/>
          </p:cNvSpPr>
          <p:nvPr/>
        </p:nvSpPr>
        <p:spPr bwMode="auto">
          <a:xfrm>
            <a:off x="7270750" y="2863850"/>
            <a:ext cx="323850" cy="396875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" name="Text Box 61"/>
          <p:cNvSpPr txBox="1">
            <a:spLocks noChangeArrowheads="1"/>
          </p:cNvSpPr>
          <p:nvPr/>
        </p:nvSpPr>
        <p:spPr bwMode="auto">
          <a:xfrm>
            <a:off x="6262688" y="1363663"/>
            <a:ext cx="2305050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2</a:t>
            </a:r>
          </a:p>
        </p:txBody>
      </p:sp>
      <p:sp>
        <p:nvSpPr>
          <p:cNvPr id="45" name="AutoShape 62"/>
          <p:cNvSpPr>
            <a:spLocks noChangeArrowheads="1"/>
          </p:cNvSpPr>
          <p:nvPr/>
        </p:nvSpPr>
        <p:spPr bwMode="auto">
          <a:xfrm>
            <a:off x="7270750" y="1892300"/>
            <a:ext cx="323850" cy="398463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" name="AutoShape 63"/>
          <p:cNvSpPr>
            <a:spLocks noChangeArrowheads="1"/>
          </p:cNvSpPr>
          <p:nvPr/>
        </p:nvSpPr>
        <p:spPr bwMode="auto">
          <a:xfrm>
            <a:off x="7270750" y="955675"/>
            <a:ext cx="323850" cy="396875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47" name="Object 64"/>
          <p:cNvGraphicFramePr>
            <a:graphicFrameLocks noChangeAspect="1"/>
          </p:cNvGraphicFramePr>
          <p:nvPr/>
        </p:nvGraphicFramePr>
        <p:xfrm>
          <a:off x="7685088" y="4724400"/>
          <a:ext cx="520700" cy="446088"/>
        </p:xfrm>
        <a:graphic>
          <a:graphicData uri="http://schemas.openxmlformats.org/presentationml/2006/ole">
            <p:oleObj spid="_x0000_s40970" name="Equation" r:id="rId5" imgW="266400" imgH="228600" progId="Equation.3">
              <p:embed/>
            </p:oleObj>
          </a:graphicData>
        </a:graphic>
      </p:graphicFrame>
      <p:graphicFrame>
        <p:nvGraphicFramePr>
          <p:cNvPr id="48" name="Object 65"/>
          <p:cNvGraphicFramePr>
            <a:graphicFrameLocks noChangeAspect="1"/>
          </p:cNvGraphicFramePr>
          <p:nvPr/>
        </p:nvGraphicFramePr>
        <p:xfrm>
          <a:off x="7629525" y="2816225"/>
          <a:ext cx="520700" cy="446088"/>
        </p:xfrm>
        <a:graphic>
          <a:graphicData uri="http://schemas.openxmlformats.org/presentationml/2006/ole">
            <p:oleObj spid="_x0000_s40971" name="Equation" r:id="rId6" imgW="266400" imgH="228600" progId="Equation.3">
              <p:embed/>
            </p:oleObj>
          </a:graphicData>
        </a:graphic>
      </p:graphicFrame>
      <p:graphicFrame>
        <p:nvGraphicFramePr>
          <p:cNvPr id="49" name="Object 66"/>
          <p:cNvGraphicFramePr>
            <a:graphicFrameLocks noChangeAspect="1"/>
          </p:cNvGraphicFramePr>
          <p:nvPr/>
        </p:nvGraphicFramePr>
        <p:xfrm>
          <a:off x="7702550" y="822325"/>
          <a:ext cx="520700" cy="446088"/>
        </p:xfrm>
        <a:graphic>
          <a:graphicData uri="http://schemas.openxmlformats.org/presentationml/2006/ole">
            <p:oleObj spid="_x0000_s40972" name="Equation" r:id="rId7" imgW="266400" imgH="228600" progId="Equation.3">
              <p:embed/>
            </p:oleObj>
          </a:graphicData>
        </a:graphic>
      </p:graphicFrame>
      <p:graphicFrame>
        <p:nvGraphicFramePr>
          <p:cNvPr id="50" name="Object 67"/>
          <p:cNvGraphicFramePr>
            <a:graphicFrameLocks noChangeAspect="1"/>
          </p:cNvGraphicFramePr>
          <p:nvPr/>
        </p:nvGraphicFramePr>
        <p:xfrm>
          <a:off x="7702550" y="1906588"/>
          <a:ext cx="395288" cy="395287"/>
        </p:xfrm>
        <a:graphic>
          <a:graphicData uri="http://schemas.openxmlformats.org/presentationml/2006/ole">
            <p:oleObj spid="_x0000_s40973" name="Equation" r:id="rId8" imgW="177480" imgH="177480" progId="Equation.3">
              <p:embed/>
            </p:oleObj>
          </a:graphicData>
        </a:graphic>
      </p:graphicFrame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7054850" y="404813"/>
            <a:ext cx="1116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9900"/>
                </a:solidFill>
              </a:rPr>
              <a:t>etc.</a:t>
            </a: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2409825" y="6032500"/>
            <a:ext cx="1296988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0</a:t>
            </a: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1908175" y="4879975"/>
            <a:ext cx="2305050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0</a:t>
            </a:r>
          </a:p>
        </p:txBody>
      </p:sp>
      <p:graphicFrame>
        <p:nvGraphicFramePr>
          <p:cNvPr id="54" name="Object 73"/>
          <p:cNvGraphicFramePr>
            <a:graphicFrameLocks noChangeAspect="1"/>
          </p:cNvGraphicFramePr>
          <p:nvPr/>
        </p:nvGraphicFramePr>
        <p:xfrm>
          <a:off x="7683500" y="5749925"/>
          <a:ext cx="376238" cy="376238"/>
        </p:xfrm>
        <a:graphic>
          <a:graphicData uri="http://schemas.openxmlformats.org/presentationml/2006/ole">
            <p:oleObj spid="_x0000_s40974" name="Equation" r:id="rId9" imgW="17748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8775" y="441325"/>
            <a:ext cx="5472113" cy="32051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Then freeze the first layer of weights in both directions and learn the remaining weights (still tied together).</a:t>
            </a:r>
          </a:p>
          <a:p>
            <a:pPr lvl="1" eaLnBrk="1" hangingPunct="1"/>
            <a:r>
              <a:rPr lang="en-US" sz="2400" dirty="0" smtClean="0"/>
              <a:t>This is equivalent to learning another RBM, using the aggregated posterior distribution of h0 as the data.</a:t>
            </a:r>
          </a:p>
        </p:txBody>
      </p:sp>
      <p:sp>
        <p:nvSpPr>
          <p:cNvPr id="15371" name="AutoShape 3"/>
          <p:cNvSpPr>
            <a:spLocks noChangeArrowheads="1"/>
          </p:cNvSpPr>
          <p:nvPr/>
        </p:nvSpPr>
        <p:spPr bwMode="auto">
          <a:xfrm>
            <a:off x="2519363" y="4652963"/>
            <a:ext cx="323850" cy="504825"/>
          </a:xfrm>
          <a:prstGeom prst="upDownArrow">
            <a:avLst>
              <a:gd name="adj1" fmla="val 50000"/>
              <a:gd name="adj2" fmla="val 31176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7702550" y="3825875"/>
          <a:ext cx="395288" cy="395288"/>
        </p:xfrm>
        <a:graphic>
          <a:graphicData uri="http://schemas.openxmlformats.org/presentationml/2006/ole">
            <p:oleObj spid="_x0000_s54274" name="Equation" r:id="rId4" imgW="177480" imgH="177480" progId="Equation.3">
              <p:embed/>
            </p:oleObj>
          </a:graphicData>
        </a:graphic>
      </p:graphicFrame>
      <p:sp>
        <p:nvSpPr>
          <p:cNvPr id="15372" name="Text Box 5"/>
          <p:cNvSpPr txBox="1">
            <a:spLocks noChangeArrowheads="1"/>
          </p:cNvSpPr>
          <p:nvPr/>
        </p:nvSpPr>
        <p:spPr bwMode="auto">
          <a:xfrm>
            <a:off x="6764338" y="4232275"/>
            <a:ext cx="1296987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1</a:t>
            </a:r>
          </a:p>
        </p:txBody>
      </p:sp>
      <p:sp>
        <p:nvSpPr>
          <p:cNvPr id="15373" name="AutoShape 6"/>
          <p:cNvSpPr>
            <a:spLocks noChangeArrowheads="1"/>
          </p:cNvSpPr>
          <p:nvPr/>
        </p:nvSpPr>
        <p:spPr bwMode="auto">
          <a:xfrm>
            <a:off x="7270750" y="4772025"/>
            <a:ext cx="323850" cy="396875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74" name="Text Box 7"/>
          <p:cNvSpPr txBox="1">
            <a:spLocks noChangeArrowheads="1"/>
          </p:cNvSpPr>
          <p:nvPr/>
        </p:nvSpPr>
        <p:spPr bwMode="auto">
          <a:xfrm>
            <a:off x="6262688" y="3271838"/>
            <a:ext cx="2305050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1</a:t>
            </a:r>
          </a:p>
        </p:txBody>
      </p:sp>
      <p:sp>
        <p:nvSpPr>
          <p:cNvPr id="15375" name="AutoShape 8"/>
          <p:cNvSpPr>
            <a:spLocks noChangeArrowheads="1"/>
          </p:cNvSpPr>
          <p:nvPr/>
        </p:nvSpPr>
        <p:spPr bwMode="auto">
          <a:xfrm>
            <a:off x="7270750" y="3800475"/>
            <a:ext cx="323850" cy="398463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76" name="Text Box 9"/>
          <p:cNvSpPr txBox="1">
            <a:spLocks noChangeArrowheads="1"/>
          </p:cNvSpPr>
          <p:nvPr/>
        </p:nvSpPr>
        <p:spPr bwMode="auto">
          <a:xfrm>
            <a:off x="6764338" y="6140450"/>
            <a:ext cx="1296987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0</a:t>
            </a:r>
          </a:p>
        </p:txBody>
      </p:sp>
      <p:sp>
        <p:nvSpPr>
          <p:cNvPr id="15377" name="Text Box 10"/>
          <p:cNvSpPr txBox="1">
            <a:spLocks noChangeArrowheads="1"/>
          </p:cNvSpPr>
          <p:nvPr/>
        </p:nvSpPr>
        <p:spPr bwMode="auto">
          <a:xfrm>
            <a:off x="6262688" y="5180013"/>
            <a:ext cx="2305050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0</a:t>
            </a:r>
          </a:p>
        </p:txBody>
      </p:sp>
      <p:sp>
        <p:nvSpPr>
          <p:cNvPr id="15378" name="AutoShape 11"/>
          <p:cNvSpPr>
            <a:spLocks noChangeArrowheads="1"/>
          </p:cNvSpPr>
          <p:nvPr/>
        </p:nvSpPr>
        <p:spPr bwMode="auto">
          <a:xfrm>
            <a:off x="7632700" y="5708650"/>
            <a:ext cx="323850" cy="398463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79" name="Text Box 12"/>
          <p:cNvSpPr txBox="1">
            <a:spLocks noChangeArrowheads="1"/>
          </p:cNvSpPr>
          <p:nvPr/>
        </p:nvSpPr>
        <p:spPr bwMode="auto">
          <a:xfrm>
            <a:off x="6764338" y="2324100"/>
            <a:ext cx="1296987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2</a:t>
            </a:r>
          </a:p>
        </p:txBody>
      </p:sp>
      <p:sp>
        <p:nvSpPr>
          <p:cNvPr id="15380" name="AutoShape 13"/>
          <p:cNvSpPr>
            <a:spLocks noChangeArrowheads="1"/>
          </p:cNvSpPr>
          <p:nvPr/>
        </p:nvSpPr>
        <p:spPr bwMode="auto">
          <a:xfrm>
            <a:off x="7270750" y="2863850"/>
            <a:ext cx="323850" cy="396875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81" name="Text Box 14"/>
          <p:cNvSpPr txBox="1">
            <a:spLocks noChangeArrowheads="1"/>
          </p:cNvSpPr>
          <p:nvPr/>
        </p:nvSpPr>
        <p:spPr bwMode="auto">
          <a:xfrm>
            <a:off x="6262688" y="1363663"/>
            <a:ext cx="2305050" cy="528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2</a:t>
            </a:r>
          </a:p>
        </p:txBody>
      </p:sp>
      <p:sp>
        <p:nvSpPr>
          <p:cNvPr id="15382" name="AutoShape 15"/>
          <p:cNvSpPr>
            <a:spLocks noChangeArrowheads="1"/>
          </p:cNvSpPr>
          <p:nvPr/>
        </p:nvSpPr>
        <p:spPr bwMode="auto">
          <a:xfrm>
            <a:off x="7270750" y="1892300"/>
            <a:ext cx="323850" cy="398463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83" name="AutoShape 16"/>
          <p:cNvSpPr>
            <a:spLocks noChangeArrowheads="1"/>
          </p:cNvSpPr>
          <p:nvPr/>
        </p:nvSpPr>
        <p:spPr bwMode="auto">
          <a:xfrm>
            <a:off x="7270750" y="955675"/>
            <a:ext cx="323850" cy="396875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15363" name="Object 17"/>
          <p:cNvGraphicFramePr>
            <a:graphicFrameLocks noChangeAspect="1"/>
          </p:cNvGraphicFramePr>
          <p:nvPr/>
        </p:nvGraphicFramePr>
        <p:xfrm>
          <a:off x="7685088" y="4724400"/>
          <a:ext cx="520700" cy="446088"/>
        </p:xfrm>
        <a:graphic>
          <a:graphicData uri="http://schemas.openxmlformats.org/presentationml/2006/ole">
            <p:oleObj spid="_x0000_s54275" name="Equation" r:id="rId5" imgW="266400" imgH="228600" progId="Equation.3">
              <p:embed/>
            </p:oleObj>
          </a:graphicData>
        </a:graphic>
      </p:graphicFrame>
      <p:graphicFrame>
        <p:nvGraphicFramePr>
          <p:cNvPr id="15364" name="Object 18"/>
          <p:cNvGraphicFramePr>
            <a:graphicFrameLocks noChangeAspect="1"/>
          </p:cNvGraphicFramePr>
          <p:nvPr/>
        </p:nvGraphicFramePr>
        <p:xfrm>
          <a:off x="7629525" y="2816225"/>
          <a:ext cx="520700" cy="446088"/>
        </p:xfrm>
        <a:graphic>
          <a:graphicData uri="http://schemas.openxmlformats.org/presentationml/2006/ole">
            <p:oleObj spid="_x0000_s54276" name="Equation" r:id="rId6" imgW="266400" imgH="228600" progId="Equation.3">
              <p:embed/>
            </p:oleObj>
          </a:graphicData>
        </a:graphic>
      </p:graphicFrame>
      <p:graphicFrame>
        <p:nvGraphicFramePr>
          <p:cNvPr id="15365" name="Object 19"/>
          <p:cNvGraphicFramePr>
            <a:graphicFrameLocks noChangeAspect="1"/>
          </p:cNvGraphicFramePr>
          <p:nvPr/>
        </p:nvGraphicFramePr>
        <p:xfrm>
          <a:off x="7702550" y="822325"/>
          <a:ext cx="520700" cy="446088"/>
        </p:xfrm>
        <a:graphic>
          <a:graphicData uri="http://schemas.openxmlformats.org/presentationml/2006/ole">
            <p:oleObj spid="_x0000_s54277" name="Equation" r:id="rId7" imgW="266400" imgH="228600" progId="Equation.3">
              <p:embed/>
            </p:oleObj>
          </a:graphicData>
        </a:graphic>
      </p:graphicFrame>
      <p:graphicFrame>
        <p:nvGraphicFramePr>
          <p:cNvPr id="15366" name="Object 20"/>
          <p:cNvGraphicFramePr>
            <a:graphicFrameLocks noChangeAspect="1"/>
          </p:cNvGraphicFramePr>
          <p:nvPr/>
        </p:nvGraphicFramePr>
        <p:xfrm>
          <a:off x="7702550" y="1906588"/>
          <a:ext cx="395288" cy="395287"/>
        </p:xfrm>
        <a:graphic>
          <a:graphicData uri="http://schemas.openxmlformats.org/presentationml/2006/ole">
            <p:oleObj spid="_x0000_s54278" name="Equation" r:id="rId8" imgW="177480" imgH="177480" progId="Equation.3">
              <p:embed/>
            </p:oleObj>
          </a:graphicData>
        </a:graphic>
      </p:graphicFrame>
      <p:sp>
        <p:nvSpPr>
          <p:cNvPr id="15384" name="Text Box 21"/>
          <p:cNvSpPr txBox="1">
            <a:spLocks noChangeArrowheads="1"/>
          </p:cNvSpPr>
          <p:nvPr/>
        </p:nvSpPr>
        <p:spPr bwMode="auto">
          <a:xfrm>
            <a:off x="7054850" y="404813"/>
            <a:ext cx="1116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9900"/>
                </a:solidFill>
              </a:rPr>
              <a:t>etc.</a:t>
            </a:r>
          </a:p>
        </p:txBody>
      </p:sp>
      <p:graphicFrame>
        <p:nvGraphicFramePr>
          <p:cNvPr id="15367" name="Object 22"/>
          <p:cNvGraphicFramePr>
            <a:graphicFrameLocks noChangeAspect="1"/>
          </p:cNvGraphicFramePr>
          <p:nvPr/>
        </p:nvGraphicFramePr>
        <p:xfrm>
          <a:off x="7969250" y="5683250"/>
          <a:ext cx="995363" cy="511175"/>
        </p:xfrm>
        <a:graphic>
          <a:graphicData uri="http://schemas.openxmlformats.org/presentationml/2006/ole">
            <p:oleObj spid="_x0000_s54279" name="Equation" r:id="rId9" imgW="469800" imgH="241200" progId="Equation.3">
              <p:embed/>
            </p:oleObj>
          </a:graphicData>
        </a:graphic>
      </p:graphicFrame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5580063" y="5300663"/>
            <a:ext cx="3527425" cy="1439862"/>
          </a:xfrm>
          <a:prstGeom prst="rect">
            <a:avLst/>
          </a:prstGeom>
          <a:solidFill>
            <a:srgbClr val="0000FF">
              <a:alpha val="18823"/>
            </a:srgbClr>
          </a:solidFill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2012950" y="4076700"/>
            <a:ext cx="1296988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v</a:t>
            </a:r>
            <a:r>
              <a:rPr lang="en-US" sz="2400"/>
              <a:t>1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1511300" y="5168900"/>
            <a:ext cx="2305050" cy="528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         h</a:t>
            </a:r>
            <a:r>
              <a:rPr lang="en-US" sz="2400"/>
              <a:t>0</a:t>
            </a:r>
          </a:p>
        </p:txBody>
      </p:sp>
      <p:graphicFrame>
        <p:nvGraphicFramePr>
          <p:cNvPr id="15368" name="Object 26"/>
          <p:cNvGraphicFramePr>
            <a:graphicFrameLocks noChangeAspect="1"/>
          </p:cNvGraphicFramePr>
          <p:nvPr/>
        </p:nvGraphicFramePr>
        <p:xfrm>
          <a:off x="3019425" y="4738688"/>
          <a:ext cx="347663" cy="346075"/>
        </p:xfrm>
        <a:graphic>
          <a:graphicData uri="http://schemas.openxmlformats.org/presentationml/2006/ole">
            <p:oleObj spid="_x0000_s54280" name="Equation" r:id="rId10" imgW="177480" imgH="177480" progId="Equation.3">
              <p:embed/>
            </p:oleObj>
          </a:graphicData>
        </a:graphic>
      </p:graphicFrame>
      <p:graphicFrame>
        <p:nvGraphicFramePr>
          <p:cNvPr id="15369" name="Object 27"/>
          <p:cNvGraphicFramePr>
            <a:graphicFrameLocks noChangeAspect="1"/>
          </p:cNvGraphicFramePr>
          <p:nvPr/>
        </p:nvGraphicFramePr>
        <p:xfrm>
          <a:off x="5688013" y="5657850"/>
          <a:ext cx="995362" cy="592138"/>
        </p:xfrm>
        <a:graphic>
          <a:graphicData uri="http://schemas.openxmlformats.org/presentationml/2006/ole">
            <p:oleObj spid="_x0000_s54281" name="Equation" r:id="rId11" imgW="469800" imgH="279360" progId="Equation.3">
              <p:embed/>
            </p:oleObj>
          </a:graphicData>
        </a:graphic>
      </p:graphicFrame>
      <p:sp>
        <p:nvSpPr>
          <p:cNvPr id="15388" name="AutoShape 28"/>
          <p:cNvSpPr>
            <a:spLocks noChangeArrowheads="1"/>
          </p:cNvSpPr>
          <p:nvPr/>
        </p:nvSpPr>
        <p:spPr bwMode="auto">
          <a:xfrm rot="10800000">
            <a:off x="6840538" y="5734050"/>
            <a:ext cx="323850" cy="398463"/>
          </a:xfrm>
          <a:prstGeom prst="downArrow">
            <a:avLst>
              <a:gd name="adj1" fmla="val 50000"/>
              <a:gd name="adj2" fmla="val 3076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964612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What happens when the weights in higher layers become different from the weights in the first layer?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higher layers no longer implement a complementary prior.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 performing inference using the frozen weights in the first layer is no longer correct.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Using this incorrect inference procedure gives a variational  lower bound on the log probability of the data.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We lose by the slackness of the bound.</a:t>
            </a:r>
          </a:p>
          <a:p>
            <a:pPr lvl="2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higher layers learn a prior that is closer to the aggregated posterior distribution of the first hidden layer.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improves the network’s model of the data.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Hinton, Osindero and Teh (2006) prove that this improvement is always bigger than the loss.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Fine-tuning with a contrastive divergence version of the “wake-sleep” algorithm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435975" cy="481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learning many layers of features, we can fine-tune the features to improve generation.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Do a stochastic bottom-up pass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Adjust the top-down weights to be good at reconstructing the feature activities in the layer below.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Do a few iterations of sampling in the top level RBM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CD learning to improve the RBM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Do a stochastic top-down pass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Adjust the bottom-up weights to be good at reconstructing the feature activities in the layer above.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Deep Belief Network(DBN)?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914400" y="2514600"/>
            <a:ext cx="4267200" cy="3886200"/>
            <a:chOff x="3352800" y="1524000"/>
            <a:chExt cx="4191000" cy="4724400"/>
          </a:xfrm>
        </p:grpSpPr>
        <p:sp>
          <p:nvSpPr>
            <p:cNvPr id="18" name="Rounded Rectangle 17"/>
            <p:cNvSpPr/>
            <p:nvPr/>
          </p:nvSpPr>
          <p:spPr>
            <a:xfrm>
              <a:off x="3352800" y="4114800"/>
              <a:ext cx="3352800" cy="2133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733800" y="1676400"/>
              <a:ext cx="2438400" cy="4343400"/>
              <a:chOff x="5903913" y="1592263"/>
              <a:chExt cx="2349500" cy="4344987"/>
            </a:xfrm>
          </p:grpSpPr>
          <p:sp>
            <p:nvSpPr>
              <p:cNvPr id="5" name="AutoShape 4"/>
              <p:cNvSpPr>
                <a:spLocks noChangeArrowheads="1"/>
              </p:cNvSpPr>
              <p:nvPr/>
            </p:nvSpPr>
            <p:spPr bwMode="auto">
              <a:xfrm>
                <a:off x="7343775" y="3633788"/>
                <a:ext cx="323850" cy="585787"/>
              </a:xfrm>
              <a:prstGeom prst="downArrow">
                <a:avLst>
                  <a:gd name="adj1" fmla="val 50000"/>
                  <a:gd name="adj2" fmla="val 45221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5903913" y="2964365"/>
                <a:ext cx="2339975" cy="6363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/>
                  <a:t>         </a:t>
                </a:r>
                <a:r>
                  <a:rPr lang="en-US" sz="2800" dirty="0" smtClean="0"/>
                  <a:t>h2</a:t>
                </a:r>
                <a:endParaRPr lang="en-US" sz="2400" dirty="0"/>
              </a:p>
            </p:txBody>
          </p:sp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5976938" y="5408613"/>
                <a:ext cx="2159000" cy="52863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/>
                  <a:t>      </a:t>
                </a:r>
                <a:r>
                  <a:rPr lang="en-US" sz="2800" dirty="0" smtClean="0"/>
                  <a:t>   data</a:t>
                </a:r>
                <a:endParaRPr lang="en-US" sz="2400" dirty="0"/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5903913" y="4268788"/>
                <a:ext cx="2202656" cy="52341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/>
                  <a:t>  </a:t>
                </a:r>
                <a:r>
                  <a:rPr lang="en-US" sz="2800" dirty="0" smtClean="0"/>
                  <a:t>        h1   </a:t>
                </a:r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7343775" y="4857750"/>
                <a:ext cx="323850" cy="482600"/>
              </a:xfrm>
              <a:prstGeom prst="downArrow">
                <a:avLst>
                  <a:gd name="adj1" fmla="val 50000"/>
                  <a:gd name="adj2" fmla="val 37255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6840538" y="2571750"/>
                <a:ext cx="323850" cy="379413"/>
              </a:xfrm>
              <a:prstGeom prst="downArrow">
                <a:avLst>
                  <a:gd name="adj1" fmla="val 50000"/>
                  <a:gd name="adj2" fmla="val 29289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5903913" y="1592263"/>
                <a:ext cx="2305050" cy="6363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/>
                  <a:t>        </a:t>
                </a:r>
                <a:r>
                  <a:rPr lang="en-US" sz="2800" dirty="0" smtClean="0"/>
                  <a:t>  h3</a:t>
                </a:r>
                <a:endParaRPr lang="en-US" sz="2400" dirty="0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7775575" y="3694113"/>
              <a:ext cx="477838" cy="455612"/>
            </p:xfrm>
            <a:graphic>
              <a:graphicData uri="http://schemas.openxmlformats.org/presentationml/2006/ole">
                <p:oleObj spid="_x0000_s5122" name="Equation" r:id="rId3" imgW="215640" imgH="215640" progId="Equation.3">
                  <p:embed/>
                </p:oleObj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7380288" y="2341563"/>
              <a:ext cx="476250" cy="511175"/>
            </p:xfrm>
            <a:graphic>
              <a:graphicData uri="http://schemas.openxmlformats.org/presentationml/2006/ole">
                <p:oleObj spid="_x0000_s5123" name="Equation" r:id="rId4" imgW="203040" imgH="228600" progId="Equation.3">
                  <p:embed/>
                </p:oleObj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/>
            </p:nvGraphicFramePr>
            <p:xfrm>
              <a:off x="7785100" y="4905375"/>
              <a:ext cx="423863" cy="457200"/>
            </p:xfrm>
            <a:graphic>
              <a:graphicData uri="http://schemas.openxmlformats.org/presentationml/2006/ole">
                <p:oleObj spid="_x0000_s5124" name="Equation" r:id="rId5" imgW="190440" imgH="215640" progId="Equation.3">
                  <p:embed/>
                </p:oleObj>
              </a:graphicData>
            </a:graphic>
          </p:graphicFrame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 rot="10800000">
                <a:off x="6554788" y="4857750"/>
                <a:ext cx="323850" cy="484188"/>
              </a:xfrm>
              <a:prstGeom prst="downArrow">
                <a:avLst>
                  <a:gd name="adj1" fmla="val 50000"/>
                  <a:gd name="adj2" fmla="val 37377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 rot="10800000">
                <a:off x="6554788" y="3670300"/>
                <a:ext cx="323850" cy="552450"/>
              </a:xfrm>
              <a:prstGeom prst="downArrow">
                <a:avLst>
                  <a:gd name="adj1" fmla="val 50000"/>
                  <a:gd name="adj2" fmla="val 42647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rot="10800000">
                <a:off x="6840538" y="2185987"/>
                <a:ext cx="311547" cy="397237"/>
              </a:xfrm>
              <a:prstGeom prst="downArrow">
                <a:avLst>
                  <a:gd name="adj1" fmla="val 50000"/>
                  <a:gd name="adj2" fmla="val 29289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3352800" y="2895600"/>
              <a:ext cx="3352800" cy="21336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352800" y="1524000"/>
              <a:ext cx="3352800" cy="21336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1800" y="20574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RBM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81800" y="35814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RBM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00" y="51054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RBM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38800" y="2362200"/>
            <a:ext cx="3048000" cy="4245352"/>
            <a:chOff x="5867400" y="1676400"/>
            <a:chExt cx="3048000" cy="4245352"/>
          </a:xfrm>
        </p:grpSpPr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867400" y="1676400"/>
              <a:ext cx="3048000" cy="461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2000 </a:t>
              </a:r>
              <a:r>
                <a:rPr lang="en-US" sz="2400" dirty="0" smtClean="0"/>
                <a:t>top-level </a:t>
              </a:r>
              <a:r>
                <a:rPr lang="en-US" sz="2400" dirty="0"/>
                <a:t>neurons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172200" y="2744788"/>
              <a:ext cx="2195512" cy="482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500 neurons</a:t>
              </a: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6151562" y="3862388"/>
              <a:ext cx="2230438" cy="5445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500 neurons</a:t>
              </a:r>
              <a:r>
                <a:rPr lang="en-US" sz="2800"/>
                <a:t> 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6019800" y="5029200"/>
              <a:ext cx="2819400" cy="8925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/>
                <a:t>28x28 pixel image (784 neurons)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46" name="AutoShape 12"/>
            <p:cNvSpPr>
              <a:spLocks noChangeArrowheads="1"/>
            </p:cNvSpPr>
            <p:nvPr/>
          </p:nvSpPr>
          <p:spPr bwMode="auto">
            <a:xfrm>
              <a:off x="7164388" y="2130425"/>
              <a:ext cx="252412" cy="612775"/>
            </a:xfrm>
            <a:prstGeom prst="upDownArrow">
              <a:avLst>
                <a:gd name="adj1" fmla="val 50000"/>
                <a:gd name="adj2" fmla="val 48554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dirty="0"/>
            </a:p>
          </p:txBody>
        </p:sp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7488238" y="3357563"/>
              <a:ext cx="215900" cy="431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8" name="AutoShape 15"/>
            <p:cNvSpPr>
              <a:spLocks noChangeArrowheads="1"/>
            </p:cNvSpPr>
            <p:nvPr/>
          </p:nvSpPr>
          <p:spPr bwMode="auto">
            <a:xfrm>
              <a:off x="7524750" y="4473575"/>
              <a:ext cx="215900" cy="431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6911975" y="4473575"/>
              <a:ext cx="252413" cy="431800"/>
            </a:xfrm>
            <a:prstGeom prst="upArrow">
              <a:avLst>
                <a:gd name="adj1" fmla="val 50000"/>
                <a:gd name="adj2" fmla="val 427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0" name="AutoShape 17"/>
            <p:cNvSpPr>
              <a:spLocks noChangeArrowheads="1"/>
            </p:cNvSpPr>
            <p:nvPr/>
          </p:nvSpPr>
          <p:spPr bwMode="auto">
            <a:xfrm>
              <a:off x="6911975" y="3321050"/>
              <a:ext cx="252413" cy="431800"/>
            </a:xfrm>
            <a:prstGeom prst="upArrow">
              <a:avLst>
                <a:gd name="adj1" fmla="val 50000"/>
                <a:gd name="adj2" fmla="val 427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09600" y="1635204"/>
            <a:ext cx="784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DBNs are stacks of restricted Boltzmann machines forming deep (multi-layer) architecture.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A neural model of digit recognition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860925" y="1341438"/>
            <a:ext cx="3527425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alibri" pitchFamily="34" charset="0"/>
              </a:rPr>
              <a:t>2000 top-level neurons</a:t>
            </a: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6408738" y="2744788"/>
            <a:ext cx="2195512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alibri" pitchFamily="34" charset="0"/>
              </a:rPr>
              <a:t>500 neurons</a:t>
            </a: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6410325" y="3862388"/>
            <a:ext cx="2230438" cy="544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alibri" pitchFamily="34" charset="0"/>
              </a:rPr>
              <a:t>500 neurons</a:t>
            </a:r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6696075" y="4978400"/>
            <a:ext cx="1476375" cy="12747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alibri" pitchFamily="34" charset="0"/>
              </a:rPr>
              <a:t>28 x 28 pixel     image</a:t>
            </a:r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4787900" y="2565400"/>
            <a:ext cx="1223963" cy="849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alibri" pitchFamily="34" charset="0"/>
              </a:rPr>
              <a:t>10 label neurons</a:t>
            </a:r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1033" name="AutoShape 12"/>
          <p:cNvSpPr>
            <a:spLocks noChangeArrowheads="1"/>
          </p:cNvSpPr>
          <p:nvPr/>
        </p:nvSpPr>
        <p:spPr bwMode="auto">
          <a:xfrm>
            <a:off x="7164388" y="1989138"/>
            <a:ext cx="252412" cy="612775"/>
          </a:xfrm>
          <a:prstGeom prst="upDownArrow">
            <a:avLst>
              <a:gd name="adj1" fmla="val 50000"/>
              <a:gd name="adj2" fmla="val 4855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1034" name="AutoShape 13"/>
          <p:cNvSpPr>
            <a:spLocks noChangeArrowheads="1"/>
          </p:cNvSpPr>
          <p:nvPr/>
        </p:nvSpPr>
        <p:spPr bwMode="auto">
          <a:xfrm rot="1102564">
            <a:off x="5448300" y="1916113"/>
            <a:ext cx="239713" cy="576262"/>
          </a:xfrm>
          <a:prstGeom prst="upDownArrow">
            <a:avLst>
              <a:gd name="adj1" fmla="val 50000"/>
              <a:gd name="adj2" fmla="val 48079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1035" name="AutoShape 14"/>
          <p:cNvSpPr>
            <a:spLocks noChangeArrowheads="1"/>
          </p:cNvSpPr>
          <p:nvPr/>
        </p:nvSpPr>
        <p:spPr bwMode="auto">
          <a:xfrm>
            <a:off x="7488238" y="3357563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1036" name="AutoShape 15"/>
          <p:cNvSpPr>
            <a:spLocks noChangeArrowheads="1"/>
          </p:cNvSpPr>
          <p:nvPr/>
        </p:nvSpPr>
        <p:spPr bwMode="auto">
          <a:xfrm>
            <a:off x="7524750" y="4473575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1037" name="AutoShape 16"/>
          <p:cNvSpPr>
            <a:spLocks noChangeArrowheads="1"/>
          </p:cNvSpPr>
          <p:nvPr/>
        </p:nvSpPr>
        <p:spPr bwMode="auto">
          <a:xfrm>
            <a:off x="6911975" y="4473575"/>
            <a:ext cx="252413" cy="431800"/>
          </a:xfrm>
          <a:prstGeom prst="upArrow">
            <a:avLst>
              <a:gd name="adj1" fmla="val 50000"/>
              <a:gd name="adj2" fmla="val 427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1038" name="AutoShape 17"/>
          <p:cNvSpPr>
            <a:spLocks noChangeArrowheads="1"/>
          </p:cNvSpPr>
          <p:nvPr/>
        </p:nvSpPr>
        <p:spPr bwMode="auto">
          <a:xfrm>
            <a:off x="6911975" y="3321050"/>
            <a:ext cx="252413" cy="431800"/>
          </a:xfrm>
          <a:prstGeom prst="upArrow">
            <a:avLst>
              <a:gd name="adj1" fmla="val 50000"/>
              <a:gd name="adj2" fmla="val 427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1039" name="Text Box 18"/>
          <p:cNvSpPr txBox="1">
            <a:spLocks noChangeArrowheads="1"/>
          </p:cNvSpPr>
          <p:nvPr/>
        </p:nvSpPr>
        <p:spPr bwMode="auto">
          <a:xfrm>
            <a:off x="431800" y="3644900"/>
            <a:ext cx="54006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Calibri" pitchFamily="34" charset="0"/>
              </a:rPr>
              <a:t>The labels were represented by turning on one unit in a ‘softmax’ group of 10 units:</a:t>
            </a:r>
          </a:p>
          <a:p>
            <a:pPr>
              <a:spcBef>
                <a:spcPct val="50000"/>
              </a:spcBef>
            </a:pPr>
            <a:endParaRPr lang="en-US" altLang="zh-CN" sz="2400">
              <a:latin typeface="Calibri" pitchFamily="34" charset="0"/>
            </a:endParaRPr>
          </a:p>
        </p:txBody>
      </p:sp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357188" y="2428875"/>
            <a:ext cx="3960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  <a:latin typeface="Calibri" pitchFamily="34" charset="0"/>
              </a:rPr>
              <a:t>When training the top layer of weights, the labels were provided as part of the input</a:t>
            </a:r>
          </a:p>
        </p:txBody>
      </p:sp>
      <p:sp>
        <p:nvSpPr>
          <p:cNvPr id="1041" name="AutoShape 20"/>
          <p:cNvSpPr>
            <a:spLocks noChangeArrowheads="1"/>
          </p:cNvSpPr>
          <p:nvPr/>
        </p:nvSpPr>
        <p:spPr bwMode="auto">
          <a:xfrm>
            <a:off x="4319588" y="2924175"/>
            <a:ext cx="396875" cy="144463"/>
          </a:xfrm>
          <a:prstGeom prst="rightArrow">
            <a:avLst>
              <a:gd name="adj1" fmla="val 50000"/>
              <a:gd name="adj2" fmla="val 68681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00188" y="4786313"/>
          <a:ext cx="2643187" cy="1177925"/>
        </p:xfrm>
        <a:graphic>
          <a:graphicData uri="http://schemas.openxmlformats.org/presentationml/2006/ole">
            <p:oleObj spid="_x0000_s25602" name="公式" r:id="rId4" imgW="10540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48712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The result on MNIST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9900"/>
                </a:solidFill>
              </a:rPr>
              <a:t>Generative model based on RBM’s                   1.25%</a:t>
            </a:r>
            <a:endParaRPr lang="en-US" altLang="zh-CN" sz="2000" smtClean="0">
              <a:solidFill>
                <a:srgbClr val="009900"/>
              </a:solidFill>
            </a:endParaRPr>
          </a:p>
          <a:p>
            <a:pPr eaLnBrk="1" hangingPunct="1"/>
            <a:r>
              <a:rPr lang="en-US" altLang="zh-CN" sz="2400" smtClean="0"/>
              <a:t>Support Vector Machine  (Decoste et. al.)	      1.4%   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smtClean="0"/>
              <a:t>Backprop with 1000 hiddens (Platt)                  ~1.6%</a:t>
            </a:r>
          </a:p>
          <a:p>
            <a:pPr eaLnBrk="1" hangingPunct="1"/>
            <a:r>
              <a:rPr lang="en-US" altLang="zh-CN" sz="2400" smtClean="0"/>
              <a:t>Backprop with 500 --&gt;300 hiddens                   ~1.6%</a:t>
            </a:r>
          </a:p>
          <a:p>
            <a:pPr eaLnBrk="1" hangingPunct="1"/>
            <a:r>
              <a:rPr lang="en-US" altLang="zh-CN" sz="2400" smtClean="0"/>
              <a:t>K-Nearest Neighbor                                             ~ 3.3%</a:t>
            </a:r>
          </a:p>
          <a:p>
            <a:pPr eaLnBrk="1" hangingPunct="1"/>
            <a:endParaRPr lang="en-US" altLang="zh-CN" sz="2400" smtClean="0">
              <a:solidFill>
                <a:srgbClr val="009900"/>
              </a:solidFill>
            </a:endParaRPr>
          </a:p>
          <a:p>
            <a:pPr eaLnBrk="1" hangingPunct="1"/>
            <a:r>
              <a:rPr lang="en-US" altLang="zh-CN" sz="2400" smtClean="0"/>
              <a:t>Training images: 60,000</a:t>
            </a:r>
          </a:p>
          <a:p>
            <a:pPr eaLnBrk="1" hangingPunct="1"/>
            <a:r>
              <a:rPr lang="en-US" altLang="zh-CN" sz="2400" smtClean="0"/>
              <a:t>Testing images: 10,000</a:t>
            </a:r>
          </a:p>
          <a:p>
            <a:pPr eaLnBrk="1" hangingPunct="1"/>
            <a:r>
              <a:rPr lang="en-US" altLang="zh-CN" sz="2400" smtClean="0"/>
              <a:t>The total training time: a week!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/>
              <a:t>Looking into the ‘mind’ of the machine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000" dirty="0" smtClean="0"/>
              <a:t>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Samples generated by letting the associative memory run with one label clamped.</a:t>
            </a:r>
          </a:p>
        </p:txBody>
      </p:sp>
      <p:pic>
        <p:nvPicPr>
          <p:cNvPr id="5123" name="Picture 4" descr="genfromlab10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1857375"/>
            <a:ext cx="5929312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00063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/>
              <a:t>Looking into the ‘mind’ of the machine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000" dirty="0" smtClean="0"/>
              <a:t>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Providing a random binary image as input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1785938"/>
            <a:ext cx="6143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8"/>
            <a:ext cx="5214938" cy="1143000"/>
          </a:xfrm>
        </p:spPr>
        <p:txBody>
          <a:bodyPr/>
          <a:lstStyle/>
          <a:p>
            <a:pPr eaLnBrk="1" hangingPunct="1"/>
            <a:r>
              <a:rPr lang="en-US" altLang="zh-CN" sz="2400" b="1" smtClean="0"/>
              <a:t>Reducing the Dimensionality of Data</a:t>
            </a:r>
            <a:endParaRPr lang="en-US" altLang="zh-CN" sz="1800" b="1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560512"/>
            <a:ext cx="5005387" cy="5068888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They always looked like a really nice way to do non-linear dimensionality reduction:</a:t>
            </a:r>
          </a:p>
          <a:p>
            <a:pPr lvl="1" eaLnBrk="1" hangingPunct="1"/>
            <a:r>
              <a:rPr lang="en-US" altLang="zh-CN" sz="2400" dirty="0" smtClean="0"/>
              <a:t>But it is </a:t>
            </a:r>
            <a:r>
              <a:rPr lang="en-US" altLang="zh-CN" sz="2400" dirty="0" smtClean="0">
                <a:solidFill>
                  <a:srgbClr val="FF0000"/>
                </a:solidFill>
              </a:rPr>
              <a:t>very </a:t>
            </a:r>
            <a:r>
              <a:rPr lang="en-US" altLang="zh-CN" sz="2400" dirty="0" smtClean="0"/>
              <a:t>difficult to optimize deep </a:t>
            </a:r>
            <a:r>
              <a:rPr lang="en-US" altLang="zh-CN" sz="2400" dirty="0" err="1" smtClean="0"/>
              <a:t>autoencoders</a:t>
            </a:r>
            <a:r>
              <a:rPr lang="en-US" altLang="zh-CN" sz="2400" dirty="0" smtClean="0"/>
              <a:t> using </a:t>
            </a:r>
            <a:r>
              <a:rPr lang="en-US" altLang="zh-CN" sz="2400" dirty="0" err="1" smtClean="0"/>
              <a:t>backpropagation</a:t>
            </a:r>
            <a:r>
              <a:rPr lang="en-US" altLang="zh-CN" sz="2400" dirty="0" smtClean="0"/>
              <a:t>.</a:t>
            </a:r>
          </a:p>
          <a:p>
            <a:pPr eaLnBrk="1" hangingPunct="1"/>
            <a:r>
              <a:rPr lang="en-US" altLang="zh-CN" sz="2400" dirty="0" smtClean="0"/>
              <a:t>We now have a much better way to optimize them:</a:t>
            </a:r>
          </a:p>
          <a:p>
            <a:pPr lvl="1" eaLnBrk="1" hangingPunct="1"/>
            <a:r>
              <a:rPr lang="en-US" altLang="zh-CN" sz="2400" dirty="0" smtClean="0"/>
              <a:t>First train a stack of 4 RBM’s</a:t>
            </a:r>
          </a:p>
          <a:p>
            <a:pPr lvl="1" eaLnBrk="1" hangingPunct="1"/>
            <a:r>
              <a:rPr lang="en-US" altLang="zh-CN" sz="2400" dirty="0" smtClean="0"/>
              <a:t>Then “unroll” them.  </a:t>
            </a:r>
          </a:p>
          <a:p>
            <a:pPr lvl="1" eaLnBrk="1" hangingPunct="1"/>
            <a:r>
              <a:rPr lang="en-US" altLang="zh-CN" sz="2400" dirty="0" smtClean="0"/>
              <a:t>Then fine-tune with </a:t>
            </a:r>
            <a:r>
              <a:rPr lang="en-US" altLang="zh-CN" sz="2400" dirty="0" err="1" smtClean="0"/>
              <a:t>backpropagation</a:t>
            </a:r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543550" y="1828800"/>
            <a:ext cx="3165475" cy="4908550"/>
            <a:chOff x="5543550" y="188913"/>
            <a:chExt cx="3165475" cy="6548437"/>
          </a:xfrm>
        </p:grpSpPr>
        <p:sp>
          <p:nvSpPr>
            <p:cNvPr id="2053" name="Text Box 4"/>
            <p:cNvSpPr txBox="1">
              <a:spLocks noChangeArrowheads="1"/>
            </p:cNvSpPr>
            <p:nvPr/>
          </p:nvSpPr>
          <p:spPr bwMode="auto">
            <a:xfrm>
              <a:off x="5543550" y="908050"/>
              <a:ext cx="2986088" cy="4222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alibri" pitchFamily="34" charset="0"/>
                </a:rPr>
                <a:t>      </a:t>
              </a:r>
              <a:r>
                <a:rPr lang="en-US" altLang="zh-CN" dirty="0">
                  <a:latin typeface="Calibri" pitchFamily="34" charset="0"/>
                </a:rPr>
                <a:t>1000  neurons</a:t>
              </a:r>
            </a:p>
          </p:txBody>
        </p:sp>
        <p:sp>
          <p:nvSpPr>
            <p:cNvPr id="2054" name="Text Box 5"/>
            <p:cNvSpPr txBox="1">
              <a:spLocks noChangeArrowheads="1"/>
            </p:cNvSpPr>
            <p:nvPr/>
          </p:nvSpPr>
          <p:spPr bwMode="auto">
            <a:xfrm>
              <a:off x="5942013" y="1700213"/>
              <a:ext cx="2195512" cy="3921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alibri" pitchFamily="34" charset="0"/>
                </a:rPr>
                <a:t>500 neurons</a:t>
              </a:r>
            </a:p>
          </p:txBody>
        </p:sp>
        <p:sp>
          <p:nvSpPr>
            <p:cNvPr id="2055" name="AutoShape 6"/>
            <p:cNvSpPr>
              <a:spLocks noChangeArrowheads="1"/>
            </p:cNvSpPr>
            <p:nvPr/>
          </p:nvSpPr>
          <p:spPr bwMode="auto">
            <a:xfrm>
              <a:off x="6913563" y="1376363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5978525" y="4833938"/>
              <a:ext cx="2230438" cy="482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500 neurons</a:t>
              </a:r>
              <a:r>
                <a:rPr lang="en-US" altLang="zh-CN" sz="2400">
                  <a:latin typeface="Calibri" pitchFamily="34" charset="0"/>
                </a:rPr>
                <a:t> 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6192838" y="4041775"/>
              <a:ext cx="1728787" cy="482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250 neurons</a:t>
              </a:r>
              <a:r>
                <a:rPr lang="en-US" altLang="zh-CN" sz="2400">
                  <a:latin typeface="Calibri" pitchFamily="34" charset="0"/>
                </a:rPr>
                <a:t> </a:t>
              </a: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6192838" y="2492375"/>
              <a:ext cx="1763712" cy="482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250 neurons</a:t>
              </a:r>
              <a:r>
                <a:rPr lang="en-US" altLang="zh-CN" sz="2400">
                  <a:latin typeface="Calibri" pitchFamily="34" charset="0"/>
                </a:rPr>
                <a:t> </a:t>
              </a: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6769100" y="3248025"/>
              <a:ext cx="539750" cy="482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30</a:t>
              </a:r>
              <a:r>
                <a:rPr lang="en-US" altLang="zh-CN" sz="2000">
                  <a:latin typeface="Calibri" pitchFamily="34" charset="0"/>
                </a:rPr>
                <a:t> </a:t>
              </a:r>
              <a:r>
                <a:rPr lang="en-US" altLang="zh-CN" sz="2400">
                  <a:latin typeface="Calibri" pitchFamily="34" charset="0"/>
                </a:rPr>
                <a:t> </a:t>
              </a: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6948488" y="2184400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>
              <a:off x="6948488" y="2960688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6948488" y="3752850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6985000" y="4524375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  <p:sp>
          <p:nvSpPr>
            <p:cNvPr id="2064" name="AutoShape 16"/>
            <p:cNvSpPr>
              <a:spLocks noChangeArrowheads="1"/>
            </p:cNvSpPr>
            <p:nvPr/>
          </p:nvSpPr>
          <p:spPr bwMode="auto">
            <a:xfrm>
              <a:off x="6985000" y="5300663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  <p:sp>
          <p:nvSpPr>
            <p:cNvPr id="2065" name="Text Box 18"/>
            <p:cNvSpPr txBox="1">
              <a:spLocks noChangeArrowheads="1"/>
            </p:cNvSpPr>
            <p:nvPr/>
          </p:nvSpPr>
          <p:spPr bwMode="auto">
            <a:xfrm>
              <a:off x="5722938" y="5589588"/>
              <a:ext cx="2986087" cy="4222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</a:rPr>
                <a:t>      </a:t>
              </a:r>
              <a:r>
                <a:rPr lang="en-US" altLang="zh-CN">
                  <a:latin typeface="Calibri" pitchFamily="34" charset="0"/>
                </a:rPr>
                <a:t>1000  neurons</a:t>
              </a:r>
            </a:p>
          </p:txBody>
        </p:sp>
        <p:sp>
          <p:nvSpPr>
            <p:cNvPr id="2066" name="Text Box 19"/>
            <p:cNvSpPr txBox="1">
              <a:spLocks noChangeArrowheads="1"/>
            </p:cNvSpPr>
            <p:nvPr/>
          </p:nvSpPr>
          <p:spPr bwMode="auto">
            <a:xfrm>
              <a:off x="6659563" y="6308725"/>
              <a:ext cx="936625" cy="42862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</a:rPr>
                <a:t>28x28</a:t>
              </a:r>
            </a:p>
          </p:txBody>
        </p:sp>
        <p:sp>
          <p:nvSpPr>
            <p:cNvPr id="2067" name="Text Box 20"/>
            <p:cNvSpPr txBox="1">
              <a:spLocks noChangeArrowheads="1"/>
            </p:cNvSpPr>
            <p:nvPr/>
          </p:nvSpPr>
          <p:spPr bwMode="auto">
            <a:xfrm>
              <a:off x="6516688" y="188913"/>
              <a:ext cx="936625" cy="42862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alibri" pitchFamily="34" charset="0"/>
                </a:rPr>
                <a:t>28x28</a:t>
              </a:r>
            </a:p>
          </p:txBody>
        </p:sp>
        <p:sp>
          <p:nvSpPr>
            <p:cNvPr id="2068" name="AutoShape 21"/>
            <p:cNvSpPr>
              <a:spLocks noChangeArrowheads="1"/>
            </p:cNvSpPr>
            <p:nvPr/>
          </p:nvSpPr>
          <p:spPr bwMode="auto">
            <a:xfrm>
              <a:off x="6911975" y="620713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  <p:sp>
          <p:nvSpPr>
            <p:cNvPr id="2069" name="AutoShape 22"/>
            <p:cNvSpPr>
              <a:spLocks noChangeArrowheads="1"/>
            </p:cNvSpPr>
            <p:nvPr/>
          </p:nvSpPr>
          <p:spPr bwMode="auto">
            <a:xfrm>
              <a:off x="7019925" y="6035675"/>
              <a:ext cx="215900" cy="273050"/>
            </a:xfrm>
            <a:prstGeom prst="upArrow">
              <a:avLst>
                <a:gd name="adj1" fmla="val 50000"/>
                <a:gd name="adj2" fmla="val 316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 altLang="zh-CN">
                <a:latin typeface="Calibri" pitchFamily="34" charset="0"/>
              </a:endParaRPr>
            </a:p>
          </p:txBody>
        </p:sp>
      </p:grpSp>
      <p:graphicFrame>
        <p:nvGraphicFramePr>
          <p:cNvPr id="2050" name="Object 23"/>
          <p:cNvGraphicFramePr>
            <a:graphicFrameLocks noChangeAspect="1"/>
          </p:cNvGraphicFramePr>
          <p:nvPr/>
        </p:nvGraphicFramePr>
        <p:xfrm>
          <a:off x="5791200" y="2118099"/>
          <a:ext cx="325438" cy="4947863"/>
        </p:xfrm>
        <a:graphic>
          <a:graphicData uri="http://schemas.openxmlformats.org/presentationml/2006/ole">
            <p:oleObj spid="_x0000_s26626" name="Equation" r:id="rId4" imgW="279360" imgH="4254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Learning Steps</a:t>
            </a:r>
            <a:endParaRPr lang="en-US" altLang="zh-CN" sz="2400" b="1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857250"/>
            <a:ext cx="7143750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Autoencoder  vs. PCA</a:t>
            </a:r>
            <a:endParaRPr lang="en-US" altLang="zh-CN" sz="2400" b="1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83724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Autoencoder  vs. LSA</a:t>
            </a:r>
            <a:endParaRPr lang="en-US" altLang="zh-CN" sz="2400" b="1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352266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905000"/>
            <a:ext cx="51577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Conclusion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Restricted Boltzmann Machines provide a simple way to learn a layer of features without any supervision.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Many layers of representation can be learned by treating the hidden states of one RBM as the visible data for training the next RBM</a:t>
            </a:r>
            <a:endParaRPr lang="en-US" altLang="zh-CN" sz="2800" smtClean="0">
              <a:solidFill>
                <a:srgbClr val="33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This creates good generative models that can then be fine-tuned.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G. Hinton, S. </a:t>
            </a:r>
            <a:r>
              <a:rPr lang="en-US" dirty="0" err="1" smtClean="0"/>
              <a:t>Osindero</a:t>
            </a:r>
            <a:r>
              <a:rPr lang="en-US" dirty="0" smtClean="0"/>
              <a:t>, Y. The, A fast learning algorithm for deep belief nets, Neural Computations, 2006.</a:t>
            </a:r>
          </a:p>
          <a:p>
            <a:r>
              <a:rPr lang="en-US" dirty="0" smtClean="0"/>
              <a:t>G. Hinton, R. </a:t>
            </a:r>
            <a:r>
              <a:rPr lang="en-US" dirty="0" err="1" smtClean="0"/>
              <a:t>Salakhutdinov</a:t>
            </a:r>
            <a:r>
              <a:rPr lang="en-US" dirty="0" smtClean="0"/>
              <a:t>, Reducing the dimensionality of data with neural networks, Science, 2006.</a:t>
            </a:r>
          </a:p>
          <a:p>
            <a:r>
              <a:rPr lang="en-US" dirty="0" smtClean="0"/>
              <a:t>Y. </a:t>
            </a:r>
            <a:r>
              <a:rPr lang="en-US" dirty="0" err="1" smtClean="0"/>
              <a:t>Bengio</a:t>
            </a:r>
            <a:r>
              <a:rPr lang="en-US" dirty="0" smtClean="0"/>
              <a:t>, Learning deep architectures for AI, 2007.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Carreira-Perpinan</a:t>
            </a:r>
            <a:r>
              <a:rPr lang="en-US" dirty="0" smtClean="0"/>
              <a:t>, G. Hinton, On </a:t>
            </a:r>
            <a:r>
              <a:rPr lang="en-US" dirty="0" err="1" smtClean="0"/>
              <a:t>constrative</a:t>
            </a:r>
            <a:r>
              <a:rPr lang="en-US" dirty="0" smtClean="0"/>
              <a:t> divergence learning, AISTATS, 2005.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go deep??</a:t>
            </a:r>
          </a:p>
          <a:p>
            <a:pPr lvl="1"/>
            <a:r>
              <a:rPr lang="en-US" sz="2400" dirty="0" smtClean="0"/>
              <a:t>Insufficient depth can require more computational elements,  than architectures whose depth is matches to the task. </a:t>
            </a:r>
            <a:endParaRPr lang="en-US" sz="2400" dirty="0"/>
          </a:p>
          <a:p>
            <a:pPr lvl="1"/>
            <a:r>
              <a:rPr lang="en-US" sz="2400" dirty="0" smtClean="0"/>
              <a:t>Provide </a:t>
            </a:r>
            <a:r>
              <a:rPr lang="en-US" sz="2400" b="1" dirty="0" smtClean="0"/>
              <a:t>simpler more descriptive model </a:t>
            </a:r>
            <a:r>
              <a:rPr lang="en-US" sz="2400" dirty="0" smtClean="0"/>
              <a:t>of many problems.</a:t>
            </a:r>
            <a:endParaRPr lang="en-US" sz="2400" dirty="0"/>
          </a:p>
          <a:p>
            <a:r>
              <a:rPr lang="en-US" dirty="0" smtClean="0"/>
              <a:t>Problem with deep?</a:t>
            </a:r>
          </a:p>
          <a:p>
            <a:pPr lvl="1"/>
            <a:r>
              <a:rPr lang="en-US" dirty="0" smtClean="0"/>
              <a:t>Many cases, deep nets are </a:t>
            </a:r>
            <a:r>
              <a:rPr lang="en-US" b="1" dirty="0" smtClean="0"/>
              <a:t>hard to optimize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38800" y="2590800"/>
            <a:ext cx="2819400" cy="2108200"/>
            <a:chOff x="4191001" y="2362200"/>
            <a:chExt cx="4114800" cy="2710543"/>
          </a:xfrm>
        </p:grpSpPr>
        <p:sp>
          <p:nvSpPr>
            <p:cNvPr id="7" name="Rectangle 6"/>
            <p:cNvSpPr/>
            <p:nvPr/>
          </p:nvSpPr>
          <p:spPr>
            <a:xfrm>
              <a:off x="4191001" y="2362200"/>
              <a:ext cx="4114800" cy="2362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       </a:t>
              </a:r>
              <a:r>
                <a:rPr lang="en-US" dirty="0" smtClean="0">
                  <a:solidFill>
                    <a:schemeClr val="tx1"/>
                  </a:solidFill>
                </a:rPr>
                <a:t>     		Neural 	               Networks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13424" y="2558143"/>
              <a:ext cx="2362200" cy="2514600"/>
              <a:chOff x="5477565" y="2026722"/>
              <a:chExt cx="2438399" cy="2362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477565" y="2026722"/>
                <a:ext cx="2438399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Deep Networks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867400" y="2971800"/>
                <a:ext cx="1828800" cy="10668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Deep Belief Nets.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32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smtClean="0"/>
              <a:t>Thank you very much!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smtClean="0"/>
              <a:t>And any questions?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Belief Nets (Bayesian Network)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334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belief net </a:t>
            </a:r>
            <a:r>
              <a:rPr lang="en-US" b="1" dirty="0" smtClean="0"/>
              <a:t>is a directed acyclic graph composed of </a:t>
            </a:r>
            <a:r>
              <a:rPr lang="en-US" b="1" i="1" dirty="0" smtClean="0"/>
              <a:t>stochastic</a:t>
            </a:r>
            <a:r>
              <a:rPr lang="en-US" b="1" dirty="0" smtClean="0"/>
              <a:t> variables.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It is </a:t>
            </a:r>
            <a:r>
              <a:rPr lang="en-US" b="1" dirty="0" smtClean="0">
                <a:solidFill>
                  <a:srgbClr val="009900"/>
                </a:solidFill>
              </a:rPr>
              <a:t>easy to generate an unbiased samples </a:t>
            </a:r>
            <a:r>
              <a:rPr lang="en-US" dirty="0" smtClean="0">
                <a:solidFill>
                  <a:srgbClr val="009900"/>
                </a:solidFill>
              </a:rPr>
              <a:t>at the leaf nodes, so we can see what kinds of data the network believes in.</a:t>
            </a:r>
            <a:r>
              <a:rPr lang="en-US" dirty="0" smtClean="0">
                <a:solidFill>
                  <a:srgbClr val="FF0000"/>
                </a:solidFill>
              </a:rPr>
              <a:t>  			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It is </a:t>
            </a:r>
            <a:r>
              <a:rPr lang="en-US" b="1" dirty="0" smtClean="0">
                <a:solidFill>
                  <a:srgbClr val="FF0000"/>
                </a:solidFill>
              </a:rPr>
              <a:t>hard to infer the posterior distribution </a:t>
            </a:r>
            <a:r>
              <a:rPr lang="en-US" dirty="0" smtClean="0">
                <a:solidFill>
                  <a:srgbClr val="FF0000"/>
                </a:solidFill>
              </a:rPr>
              <a:t>over all  possible configurations of hidden causes. (explaining away effect)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hard to even get  a sample from the posterior.</a:t>
            </a:r>
            <a:r>
              <a:rPr lang="en-US" dirty="0" smtClean="0"/>
              <a:t>  		</a:t>
            </a:r>
          </a:p>
          <a:p>
            <a:r>
              <a:rPr lang="en-US" dirty="0" smtClean="0"/>
              <a:t>So how can we learn deep belief nets that have millions of parameters? -&gt; use </a:t>
            </a:r>
            <a:r>
              <a:rPr lang="en-US" b="1" dirty="0" smtClean="0"/>
              <a:t>Restrictive Boltzmann machines for each layer!!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43598" y="1764269"/>
            <a:ext cx="2667002" cy="3112531"/>
            <a:chOff x="5003800" y="866610"/>
            <a:chExt cx="3769144" cy="4475935"/>
          </a:xfrm>
        </p:grpSpPr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5724525" y="1557338"/>
              <a:ext cx="360363" cy="3603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5003800" y="2997200"/>
              <a:ext cx="360363" cy="3603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5508625" y="4437063"/>
              <a:ext cx="360363" cy="360362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7667625" y="4437063"/>
              <a:ext cx="360363" cy="360362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6516688" y="2997200"/>
              <a:ext cx="360362" cy="36036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10" name="AutoShape 9"/>
            <p:cNvCxnSpPr>
              <a:cxnSpLocks noChangeShapeType="1"/>
              <a:stCxn id="5" idx="5"/>
              <a:endCxn id="9" idx="1"/>
            </p:cNvCxnSpPr>
            <p:nvPr/>
          </p:nvCxnSpPr>
          <p:spPr bwMode="auto">
            <a:xfrm>
              <a:off x="6032500" y="1865313"/>
              <a:ext cx="536575" cy="1184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0"/>
            <p:cNvCxnSpPr>
              <a:cxnSpLocks noChangeShapeType="1"/>
              <a:stCxn id="9" idx="7"/>
              <a:endCxn id="9" idx="7"/>
            </p:cNvCxnSpPr>
            <p:nvPr/>
          </p:nvCxnSpPr>
          <p:spPr bwMode="auto">
            <a:xfrm>
              <a:off x="6824663" y="3049588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1"/>
            <p:cNvCxnSpPr>
              <a:cxnSpLocks noChangeShapeType="1"/>
              <a:stCxn id="25" idx="3"/>
              <a:endCxn id="9" idx="7"/>
            </p:cNvCxnSpPr>
            <p:nvPr/>
          </p:nvCxnSpPr>
          <p:spPr bwMode="auto">
            <a:xfrm flipH="1">
              <a:off x="6824663" y="1865313"/>
              <a:ext cx="463550" cy="1184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2"/>
            <p:cNvCxnSpPr>
              <a:cxnSpLocks noChangeShapeType="1"/>
            </p:cNvCxnSpPr>
            <p:nvPr/>
          </p:nvCxnSpPr>
          <p:spPr bwMode="auto">
            <a:xfrm>
              <a:off x="8281988" y="3429000"/>
              <a:ext cx="158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3"/>
            <p:cNvCxnSpPr>
              <a:cxnSpLocks noChangeShapeType="1"/>
              <a:stCxn id="9" idx="4"/>
              <a:endCxn id="7" idx="7"/>
            </p:cNvCxnSpPr>
            <p:nvPr/>
          </p:nvCxnSpPr>
          <p:spPr bwMode="auto">
            <a:xfrm flipH="1">
              <a:off x="5816600" y="3357563"/>
              <a:ext cx="881063" cy="113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4"/>
            <p:cNvCxnSpPr>
              <a:cxnSpLocks noChangeShapeType="1"/>
              <a:stCxn id="9" idx="5"/>
              <a:endCxn id="8" idx="1"/>
            </p:cNvCxnSpPr>
            <p:nvPr/>
          </p:nvCxnSpPr>
          <p:spPr bwMode="auto">
            <a:xfrm>
              <a:off x="6824663" y="3305175"/>
              <a:ext cx="895350" cy="1184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8101013" y="3068638"/>
              <a:ext cx="360362" cy="3603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17" name="AutoShape 16"/>
            <p:cNvCxnSpPr>
              <a:cxnSpLocks noChangeShapeType="1"/>
              <a:stCxn id="16" idx="3"/>
              <a:endCxn id="8" idx="0"/>
            </p:cNvCxnSpPr>
            <p:nvPr/>
          </p:nvCxnSpPr>
          <p:spPr bwMode="auto">
            <a:xfrm flipH="1">
              <a:off x="7848600" y="3376613"/>
              <a:ext cx="304800" cy="1060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7"/>
            <p:cNvCxnSpPr>
              <a:cxnSpLocks noChangeShapeType="1"/>
              <a:stCxn id="5" idx="3"/>
              <a:endCxn id="6" idx="0"/>
            </p:cNvCxnSpPr>
            <p:nvPr/>
          </p:nvCxnSpPr>
          <p:spPr bwMode="auto">
            <a:xfrm flipH="1">
              <a:off x="5184775" y="1865313"/>
              <a:ext cx="592138" cy="113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18"/>
            <p:cNvCxnSpPr>
              <a:cxnSpLocks noChangeShapeType="1"/>
              <a:stCxn id="25" idx="5"/>
              <a:endCxn id="16" idx="1"/>
            </p:cNvCxnSpPr>
            <p:nvPr/>
          </p:nvCxnSpPr>
          <p:spPr bwMode="auto">
            <a:xfrm>
              <a:off x="7543800" y="1865313"/>
              <a:ext cx="609600" cy="1255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9"/>
            <p:cNvCxnSpPr>
              <a:cxnSpLocks noChangeShapeType="1"/>
              <a:stCxn id="16" idx="2"/>
              <a:endCxn id="7" idx="6"/>
            </p:cNvCxnSpPr>
            <p:nvPr/>
          </p:nvCxnSpPr>
          <p:spPr bwMode="auto">
            <a:xfrm flipH="1">
              <a:off x="5868988" y="3249613"/>
              <a:ext cx="2232025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0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 flipH="1">
              <a:off x="5689600" y="1917700"/>
              <a:ext cx="215900" cy="2519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1"/>
            <p:cNvCxnSpPr>
              <a:cxnSpLocks noChangeShapeType="1"/>
              <a:stCxn id="6" idx="4"/>
              <a:endCxn id="7" idx="1"/>
            </p:cNvCxnSpPr>
            <p:nvPr/>
          </p:nvCxnSpPr>
          <p:spPr bwMode="auto">
            <a:xfrm>
              <a:off x="5184775" y="3357563"/>
              <a:ext cx="376238" cy="113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5326873" y="866610"/>
              <a:ext cx="3446071" cy="53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 smtClean="0"/>
                <a:t>Stochastic hidden cause</a:t>
              </a:r>
              <a:endParaRPr lang="en-US" sz="1800" dirty="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5865324" y="4811432"/>
              <a:ext cx="2153794" cy="531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/>
                <a:t>visible </a:t>
              </a:r>
              <a:r>
                <a:rPr lang="en-US" sz="1800" dirty="0" smtClean="0"/>
                <a:t> effect</a:t>
              </a:r>
              <a:endParaRPr lang="en-US" sz="1800" dirty="0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7235825" y="1557338"/>
              <a:ext cx="360363" cy="36036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019800" y="4876800"/>
            <a:ext cx="26955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We will use nets composed </a:t>
            </a:r>
            <a:r>
              <a:rPr lang="en-US" dirty="0" smtClean="0">
                <a:solidFill>
                  <a:srgbClr val="009900"/>
                </a:solidFill>
              </a:rPr>
              <a:t>of layers </a:t>
            </a:r>
            <a:r>
              <a:rPr lang="en-US" dirty="0">
                <a:solidFill>
                  <a:srgbClr val="009900"/>
                </a:solidFill>
              </a:rPr>
              <a:t>of stochastic binary variables with weighted connections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it is usually very hard to learn </a:t>
            </a:r>
            <a:br>
              <a:rPr lang="en-US" sz="3600" dirty="0" smtClean="0"/>
            </a:br>
            <a:r>
              <a:rPr lang="en-US" sz="3600" dirty="0" smtClean="0"/>
              <a:t>belief nets one layer at a time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To learn </a:t>
            </a:r>
            <a:r>
              <a:rPr lang="en-US" sz="2400" dirty="0" smtClean="0">
                <a:solidFill>
                  <a:srgbClr val="3333CC"/>
                </a:solidFill>
              </a:rPr>
              <a:t>W</a:t>
            </a:r>
            <a:r>
              <a:rPr lang="en-US" sz="2400" dirty="0" smtClean="0"/>
              <a:t>, we need the posterior distribution in the first hidden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Problem 1</a:t>
            </a:r>
            <a:r>
              <a:rPr lang="en-US" sz="2400" dirty="0" smtClean="0"/>
              <a:t>: The posterior is typically intractable because of “explaining away”.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Problem 2:</a:t>
            </a:r>
            <a:r>
              <a:rPr lang="en-US" sz="2400" dirty="0" smtClean="0"/>
              <a:t> The posterior depends on the prior as well as the likelihood.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 to learn </a:t>
            </a:r>
            <a:r>
              <a:rPr lang="en-US" sz="2400" dirty="0" smtClean="0">
                <a:solidFill>
                  <a:srgbClr val="3333CC"/>
                </a:solidFill>
              </a:rPr>
              <a:t>W</a:t>
            </a:r>
            <a:r>
              <a:rPr lang="en-US" sz="2400" dirty="0" smtClean="0"/>
              <a:t>, we need to know the weights in higher layers, even if we are only approximating the posterior. </a:t>
            </a:r>
            <a:r>
              <a:rPr lang="en-US" sz="2400" dirty="0" smtClean="0">
                <a:solidFill>
                  <a:srgbClr val="3333CC"/>
                </a:solidFill>
              </a:rPr>
              <a:t>All the weights interact.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Problem 3:</a:t>
            </a:r>
            <a:r>
              <a:rPr lang="en-US" sz="2400" dirty="0" smtClean="0"/>
              <a:t> We need to integrate over all possible configurations of the higher variables to get the prior for first hidden layer. </a:t>
            </a:r>
            <a:endParaRPr lang="en-US" sz="2400" dirty="0" smtClean="0">
              <a:solidFill>
                <a:srgbClr val="3333CC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0" y="2057400"/>
            <a:ext cx="2544762" cy="3951288"/>
            <a:chOff x="6096000" y="2057400"/>
            <a:chExt cx="2544762" cy="3951288"/>
          </a:xfrm>
        </p:grpSpPr>
        <p:grpSp>
          <p:nvGrpSpPr>
            <p:cNvPr id="4" name="Group 3"/>
            <p:cNvGrpSpPr/>
            <p:nvPr/>
          </p:nvGrpSpPr>
          <p:grpSpPr>
            <a:xfrm>
              <a:off x="6324599" y="2057400"/>
              <a:ext cx="2316163" cy="3951288"/>
              <a:chOff x="6049962" y="1916113"/>
              <a:chExt cx="2590801" cy="4092575"/>
            </a:xfrm>
          </p:grpSpPr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6049963" y="5480050"/>
                <a:ext cx="2520950" cy="5286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/>
                  <a:t>          data</a:t>
                </a:r>
              </a:p>
            </p:txBody>
          </p:sp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6049963" y="4291013"/>
                <a:ext cx="2520950" cy="4667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hidden variables</a:t>
                </a:r>
              </a:p>
            </p:txBody>
          </p:sp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7778750" y="4832350"/>
                <a:ext cx="323850" cy="6477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6049963" y="3103563"/>
                <a:ext cx="2557062" cy="4781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/>
                  <a:t>hidden variables</a:t>
                </a:r>
                <a:endParaRPr lang="en-US" sz="2400" dirty="0"/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7239000" y="3644900"/>
                <a:ext cx="323850" cy="6477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6049962" y="1916113"/>
                <a:ext cx="2484437" cy="4667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/>
                  <a:t>hidden variables</a:t>
                </a: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7239000" y="2457450"/>
                <a:ext cx="323850" cy="6477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6697663" y="4832350"/>
                <a:ext cx="323850" cy="611188"/>
              </a:xfrm>
              <a:prstGeom prst="upArrow">
                <a:avLst>
                  <a:gd name="adj1" fmla="val 50000"/>
                  <a:gd name="adj2" fmla="val 47181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8102600" y="4903788"/>
                <a:ext cx="5048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rgbClr val="3333CC"/>
                    </a:solidFill>
                  </a:rPr>
                  <a:t>W</a:t>
                </a: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7597775" y="3716338"/>
                <a:ext cx="10429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prior</a:t>
                </a:r>
              </a:p>
            </p:txBody>
          </p:sp>
        </p:grp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096000" y="4953000"/>
              <a:ext cx="16700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  likelihood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Deep Belief nets are composed of Restricted Boltzmann machines which are energy based models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05400" y="3517900"/>
          <a:ext cx="3392402" cy="1968500"/>
        </p:xfrm>
        <a:graphic>
          <a:graphicData uri="http://schemas.openxmlformats.org/presentationml/2006/ole">
            <p:oleObj spid="_x0000_s1026" name="Equation" r:id="rId3" imgW="1574640" imgH="9144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2850" y="4648200"/>
          <a:ext cx="2012950" cy="990600"/>
        </p:xfrm>
        <a:graphic>
          <a:graphicData uri="http://schemas.openxmlformats.org/presentationml/2006/ole">
            <p:oleObj spid="_x0000_s1027" name="Equation" r:id="rId4" imgW="799920" imgH="393480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1752600"/>
            <a:ext cx="4495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Energy based models</a:t>
            </a:r>
            <a:r>
              <a:rPr lang="en-US" sz="3200" dirty="0"/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probability distribution through an energy function: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19100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log likelihood gradient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5638800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“f” is the expert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Boltzmann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1"/>
            <a:ext cx="7010400" cy="137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type of Generative Neural network that connect binary stochastic neurons using symmetric connections.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01800" y="3276600"/>
          <a:ext cx="5638800" cy="406400"/>
        </p:xfrm>
        <a:graphic>
          <a:graphicData uri="http://schemas.openxmlformats.org/presentationml/2006/ole">
            <p:oleObj spid="_x0000_s2050" name="Equation" r:id="rId3" imgW="2819160" imgH="2030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5200" y="38862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and c are bias of x and h, W,U,V are weights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70063" y="4724400"/>
          <a:ext cx="3392487" cy="636588"/>
        </p:xfrm>
        <a:graphic>
          <a:graphicData uri="http://schemas.openxmlformats.org/presentationml/2006/ole">
            <p:oleObj spid="_x0000_s2051" name="Equation" r:id="rId4" imgW="12189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Restricted Boltzmann machines (RBM)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57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We restrict the connectivity to make learning easier.</a:t>
            </a:r>
          </a:p>
          <a:p>
            <a:pPr lvl="1"/>
            <a:r>
              <a:rPr lang="en-US" sz="2400" b="1" dirty="0" smtClean="0"/>
              <a:t>Only one layer of hidden units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 smtClean="0"/>
              <a:t>We will deal with more layers later</a:t>
            </a:r>
          </a:p>
          <a:p>
            <a:pPr lvl="1"/>
            <a:r>
              <a:rPr lang="en-US" sz="2400" b="1" dirty="0" smtClean="0"/>
              <a:t>No connections between hidden units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In an RBM, the hidden units are conditionally independent given the visible states.  </a:t>
            </a:r>
          </a:p>
          <a:p>
            <a:pPr lvl="1"/>
            <a:r>
              <a:rPr lang="en-US" sz="2400" dirty="0" smtClean="0"/>
              <a:t>So we can quickly get an unbiased sample from the posterior distribution when given a data-vector.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This is a big advantage over directed belief nets</a:t>
            </a:r>
          </a:p>
          <a:p>
            <a:r>
              <a:rPr lang="en-US" dirty="0" smtClean="0"/>
              <a:t>Approximation of the log-likelihood gradient: </a:t>
            </a:r>
          </a:p>
          <a:p>
            <a:pPr lvl="1"/>
            <a:r>
              <a:rPr lang="en-US" b="1" dirty="0" smtClean="0"/>
              <a:t>Contrastive Divergence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00" y="1447800"/>
            <a:ext cx="2286000" cy="2133600"/>
            <a:chOff x="6370638" y="1592263"/>
            <a:chExt cx="2341562" cy="277177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6911975" y="3427413"/>
              <a:ext cx="468313" cy="4683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775575" y="3427413"/>
              <a:ext cx="468313" cy="4683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70638" y="2166938"/>
              <a:ext cx="468312" cy="4683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8" name="AutoShape 7"/>
            <p:cNvCxnSpPr>
              <a:cxnSpLocks noChangeShapeType="1"/>
              <a:stCxn id="7" idx="4"/>
              <a:endCxn id="5" idx="1"/>
            </p:cNvCxnSpPr>
            <p:nvPr/>
          </p:nvCxnSpPr>
          <p:spPr bwMode="auto">
            <a:xfrm>
              <a:off x="6605588" y="2649538"/>
              <a:ext cx="374650" cy="831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9" name="AutoShape 8"/>
            <p:cNvCxnSpPr>
              <a:cxnSpLocks noChangeShapeType="1"/>
              <a:stCxn id="7" idx="5"/>
              <a:endCxn id="6" idx="1"/>
            </p:cNvCxnSpPr>
            <p:nvPr/>
          </p:nvCxnSpPr>
          <p:spPr bwMode="auto">
            <a:xfrm>
              <a:off x="6770688" y="2581275"/>
              <a:ext cx="1073150" cy="900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307263" y="2166938"/>
              <a:ext cx="468312" cy="4683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11" name="AutoShape 10"/>
            <p:cNvCxnSpPr>
              <a:cxnSpLocks noChangeShapeType="1"/>
              <a:stCxn id="10" idx="3"/>
              <a:endCxn id="5" idx="0"/>
            </p:cNvCxnSpPr>
            <p:nvPr/>
          </p:nvCxnSpPr>
          <p:spPr bwMode="auto">
            <a:xfrm flipH="1">
              <a:off x="7146925" y="2581275"/>
              <a:ext cx="228600" cy="831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12" name="AutoShape 11"/>
            <p:cNvCxnSpPr>
              <a:cxnSpLocks noChangeShapeType="1"/>
              <a:stCxn id="10" idx="5"/>
              <a:endCxn id="6" idx="0"/>
            </p:cNvCxnSpPr>
            <p:nvPr/>
          </p:nvCxnSpPr>
          <p:spPr bwMode="auto">
            <a:xfrm>
              <a:off x="7707313" y="2581275"/>
              <a:ext cx="303212" cy="831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8243888" y="2166938"/>
              <a:ext cx="468312" cy="46831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14" name="AutoShape 13"/>
            <p:cNvCxnSpPr>
              <a:cxnSpLocks noChangeShapeType="1"/>
              <a:stCxn id="13" idx="3"/>
              <a:endCxn id="5" idx="7"/>
            </p:cNvCxnSpPr>
            <p:nvPr/>
          </p:nvCxnSpPr>
          <p:spPr bwMode="auto">
            <a:xfrm flipH="1">
              <a:off x="7312025" y="2581275"/>
              <a:ext cx="1000125" cy="900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15" name="AutoShape 14"/>
            <p:cNvCxnSpPr>
              <a:cxnSpLocks noChangeShapeType="1"/>
              <a:stCxn id="13" idx="4"/>
              <a:endCxn id="6" idx="7"/>
            </p:cNvCxnSpPr>
            <p:nvPr/>
          </p:nvCxnSpPr>
          <p:spPr bwMode="auto">
            <a:xfrm flipH="1">
              <a:off x="8175625" y="2649538"/>
              <a:ext cx="303213" cy="831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</p:cxn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132638" y="159226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3333CC"/>
                  </a:solidFill>
                </a:rPr>
                <a:t>hidden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021513" y="3462338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chemeClr val="bg1"/>
                  </a:solidFill>
                </a:rPr>
                <a:t>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7413625" y="2203450"/>
              <a:ext cx="433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191376" y="396716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3333CC"/>
                  </a:solidFill>
                </a:rPr>
                <a:t>visible</a:t>
              </a:r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14375" y="3124200"/>
          <a:ext cx="4486275" cy="457200"/>
        </p:xfrm>
        <a:graphic>
          <a:graphicData uri="http://schemas.openxmlformats.org/presentationml/2006/ole">
            <p:oleObj spid="_x0000_s3074" name="Equation" r:id="rId3" imgW="1993680" imgH="203040" progId="Equation.3">
              <p:embed/>
            </p:oleObj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562600" y="3733800"/>
            <a:ext cx="3581400" cy="2728913"/>
            <a:chOff x="1113265" y="1557338"/>
            <a:chExt cx="8865259" cy="5543378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6017451" y="4149725"/>
              <a:ext cx="3961073" cy="112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rgbClr val="3333CC"/>
                  </a:solidFill>
                </a:rPr>
                <a:t>weight between </a:t>
              </a:r>
              <a:endParaRPr lang="en-US" sz="1200" dirty="0" smtClean="0">
                <a:solidFill>
                  <a:srgbClr val="3333CC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sz="1200" dirty="0" smtClean="0">
                  <a:solidFill>
                    <a:srgbClr val="3333CC"/>
                  </a:solidFill>
                </a:rPr>
                <a:t>units </a:t>
              </a:r>
              <a:r>
                <a:rPr lang="en-US" sz="1200" dirty="0" err="1">
                  <a:solidFill>
                    <a:srgbClr val="3333CC"/>
                  </a:solidFill>
                </a:rPr>
                <a:t>i</a:t>
              </a:r>
              <a:r>
                <a:rPr lang="en-US" sz="1200" dirty="0">
                  <a:solidFill>
                    <a:srgbClr val="3333CC"/>
                  </a:solidFill>
                </a:rPr>
                <a:t> and j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1113265" y="4114802"/>
              <a:ext cx="4526941" cy="131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rgbClr val="3333CC"/>
                  </a:solidFill>
                </a:rPr>
                <a:t>Energy with configuration </a:t>
              </a:r>
              <a:r>
                <a:rPr lang="en-US" sz="1200" dirty="0"/>
                <a:t>v</a:t>
              </a:r>
              <a:r>
                <a:rPr lang="en-US" sz="1200" dirty="0">
                  <a:solidFill>
                    <a:srgbClr val="3333CC"/>
                  </a:solidFill>
                </a:rPr>
                <a:t> on the visible units and </a:t>
              </a:r>
              <a:r>
                <a:rPr lang="en-US" sz="1200" dirty="0"/>
                <a:t>h</a:t>
              </a:r>
              <a:r>
                <a:rPr lang="en-US" sz="1200" dirty="0">
                  <a:solidFill>
                    <a:srgbClr val="3333CC"/>
                  </a:solidFill>
                </a:rPr>
                <a:t> on the hidden units</a:t>
              </a:r>
            </a:p>
          </p:txBody>
        </p:sp>
        <p:graphicFrame>
          <p:nvGraphicFramePr>
            <p:cNvPr id="23" name="Object 3"/>
            <p:cNvGraphicFramePr>
              <a:graphicFrameLocks noChangeAspect="1"/>
            </p:cNvGraphicFramePr>
            <p:nvPr>
              <p:ph idx="4294967295"/>
            </p:nvPr>
          </p:nvGraphicFramePr>
          <p:xfrm>
            <a:off x="4264833" y="2640860"/>
            <a:ext cx="5713691" cy="1112546"/>
          </p:xfrm>
          <a:graphic>
            <a:graphicData uri="http://schemas.openxmlformats.org/presentationml/2006/ole">
              <p:oleObj spid="_x0000_s3076" name="Equation" r:id="rId4" imgW="1498320" imgH="355320" progId="Equation.3">
                <p:embed/>
              </p:oleObj>
            </a:graphicData>
          </a:graphic>
        </p:graphicFrame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679133" y="1557338"/>
              <a:ext cx="4334318" cy="93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rgbClr val="3333CC"/>
                  </a:solidFill>
                </a:rPr>
                <a:t>binary state of visible unit </a:t>
              </a:r>
              <a:r>
                <a:rPr lang="en-US" sz="1200" dirty="0" err="1">
                  <a:solidFill>
                    <a:srgbClr val="3333CC"/>
                  </a:solidFill>
                </a:rPr>
                <a:t>i</a:t>
              </a:r>
              <a:endParaRPr lang="en-US" sz="1200" dirty="0"/>
            </a:p>
          </p:txBody>
        </p:sp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 rot="1754401">
              <a:off x="2108200" y="3521075"/>
              <a:ext cx="153988" cy="557213"/>
            </a:xfrm>
            <a:prstGeom prst="upArrow">
              <a:avLst>
                <a:gd name="adj1" fmla="val 50000"/>
                <a:gd name="adj2" fmla="val 90464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" name="AutoShape 8"/>
            <p:cNvSpPr>
              <a:spLocks noChangeArrowheads="1"/>
            </p:cNvSpPr>
            <p:nvPr/>
          </p:nvSpPr>
          <p:spPr bwMode="auto">
            <a:xfrm rot="20001228">
              <a:off x="6886575" y="3644900"/>
              <a:ext cx="107950" cy="546100"/>
            </a:xfrm>
            <a:prstGeom prst="upArrow">
              <a:avLst>
                <a:gd name="adj1" fmla="val 50000"/>
                <a:gd name="adj2" fmla="val 126471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 rot="20162023">
              <a:off x="5570538" y="2206625"/>
              <a:ext cx="80962" cy="666750"/>
            </a:xfrm>
            <a:prstGeom prst="downArrow">
              <a:avLst>
                <a:gd name="adj1" fmla="val 50000"/>
                <a:gd name="adj2" fmla="val 205884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6394696" y="1712127"/>
              <a:ext cx="2829338" cy="93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rgbClr val="3333CC"/>
                  </a:solidFill>
                </a:rPr>
                <a:t>binary state of hidden unit j</a:t>
              </a:r>
              <a:endParaRPr lang="en-US" sz="1200" dirty="0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 rot="1716628">
              <a:off x="6346825" y="2206625"/>
              <a:ext cx="61913" cy="612775"/>
            </a:xfrm>
            <a:prstGeom prst="downArrow">
              <a:avLst>
                <a:gd name="adj1" fmla="val 50000"/>
                <a:gd name="adj2" fmla="val 247434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2913038" y="5233574"/>
            <a:ext cx="4747000" cy="1867142"/>
          </p:xfrm>
          <a:graphic>
            <a:graphicData uri="http://schemas.openxmlformats.org/presentationml/2006/ole">
              <p:oleObj spid="_x0000_s3077" name="Equation" r:id="rId5" imgW="1130040" imgH="44424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521</TotalTime>
  <Words>1704</Words>
  <Application>Microsoft Office PowerPoint</Application>
  <PresentationFormat>On-screen Show (4:3)</PresentationFormat>
  <Paragraphs>260</Paragraphs>
  <Slides>40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Module</vt:lpstr>
      <vt:lpstr>Equation</vt:lpstr>
      <vt:lpstr>公式</vt:lpstr>
      <vt:lpstr>Microsoft Equation 3.0</vt:lpstr>
      <vt:lpstr>Deep Belief Nets </vt:lpstr>
      <vt:lpstr>Outline</vt:lpstr>
      <vt:lpstr>What is Deep Belief Network(DBN)?</vt:lpstr>
      <vt:lpstr>Deep Networks</vt:lpstr>
      <vt:lpstr>Belief Nets (Bayesian Network) </vt:lpstr>
      <vt:lpstr>Why it is usually very hard to learn  belief nets one layer at a time</vt:lpstr>
      <vt:lpstr>Energy-Based Models</vt:lpstr>
      <vt:lpstr>Boltzmann machines</vt:lpstr>
      <vt:lpstr>Restricted Boltzmann machines (RBM)</vt:lpstr>
      <vt:lpstr>Deep Belief Networks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An infinite sigmoid belief net equivalent to an RBM</vt:lpstr>
      <vt:lpstr>Inference in a directed net with replicated weights</vt:lpstr>
      <vt:lpstr>Deep Belief Networks (DBN)</vt:lpstr>
      <vt:lpstr>A Greedy Training Algorithm</vt:lpstr>
      <vt:lpstr>Learning a deep directed network</vt:lpstr>
      <vt:lpstr>Slide 27</vt:lpstr>
      <vt:lpstr>What happens when the weights in higher layers become different from the weights in the first layer?</vt:lpstr>
      <vt:lpstr>Fine-tuning with a contrastive divergence version of the “wake-sleep” algorithm</vt:lpstr>
      <vt:lpstr>A neural model of digit recognition</vt:lpstr>
      <vt:lpstr>The result on MNIST</vt:lpstr>
      <vt:lpstr>Looking into the ‘mind’ of the machine   Samples generated by letting the associative memory run with one label clamped.</vt:lpstr>
      <vt:lpstr>Looking into the ‘mind’ of the machine   Providing a random binary image as input</vt:lpstr>
      <vt:lpstr>Reducing the Dimensionality of Data</vt:lpstr>
      <vt:lpstr>Learning Steps</vt:lpstr>
      <vt:lpstr>Autoencoder  vs. PCA</vt:lpstr>
      <vt:lpstr>Autoencoder  vs. LSA</vt:lpstr>
      <vt:lpstr>Conclusion</vt:lpstr>
      <vt:lpstr>References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Belief nets </dc:title>
  <dc:creator>sael lee</dc:creator>
  <cp:lastModifiedBy>rxiang</cp:lastModifiedBy>
  <cp:revision>44</cp:revision>
  <dcterms:created xsi:type="dcterms:W3CDTF">2008-12-03T18:28:23Z</dcterms:created>
  <dcterms:modified xsi:type="dcterms:W3CDTF">2008-12-04T14:45:04Z</dcterms:modified>
</cp:coreProperties>
</file>