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257" r:id="rId3"/>
    <p:sldId id="283" r:id="rId5"/>
    <p:sldId id="264" r:id="rId6"/>
    <p:sldId id="265" r:id="rId7"/>
    <p:sldId id="302" r:id="rId8"/>
    <p:sldId id="303" r:id="rId9"/>
    <p:sldId id="267" r:id="rId10"/>
    <p:sldId id="266" r:id="rId11"/>
    <p:sldId id="308" r:id="rId12"/>
    <p:sldId id="310" r:id="rId13"/>
    <p:sldId id="314" r:id="rId14"/>
    <p:sldId id="317" r:id="rId15"/>
    <p:sldId id="316" r:id="rId16"/>
    <p:sldId id="305" r:id="rId17"/>
    <p:sldId id="321" r:id="rId18"/>
    <p:sldId id="311" r:id="rId19"/>
  </p:sldIdLst>
  <p:sldSz cx="12192000" cy="6858000" type="screen16x9"/>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gs" Target="tags/tag86.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89" name=""/>
        <p:cNvGrpSpPr/>
        <p:nvPr/>
      </p:nvGrpSpPr>
      <p:grpSpPr>
        <a:xfrm>
          <a:off x="0" y="0"/>
          <a:ext cx="0" cy="0"/>
          <a:chOff x="0" y="0"/>
          <a:chExt cx="0" cy="0"/>
        </a:xfrm>
      </p:grpSpPr>
      <p:sp>
        <p:nvSpPr>
          <p:cNvPr id="1048761"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762"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1048763"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p>
            <a:endParaRPr lang="zh-CN" altLang="en-US"/>
          </a:p>
        </p:txBody>
      </p:sp>
      <p:sp>
        <p:nvSpPr>
          <p:cNvPr id="1048764"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48765"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766"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大家好，今天和大家分享一篇关于微服务图缓存的论文。作者是来自宾夕法尼亚大学分布式系统实验室的</a:t>
            </a:r>
            <a:r>
              <a:rPr lang="zh-CN" altLang="en-US"/>
              <a:t>研究人员。</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sym typeface="+mn-ea"/>
              </a:rPr>
              <a:t>Example B</a:t>
            </a:r>
            <a:r>
              <a:rPr lang="zh-CN" altLang="en-US">
                <a:sym typeface="+mn-ea"/>
              </a:rPr>
              <a:t>以另一条获取</a:t>
            </a:r>
            <a:r>
              <a:rPr lang="en-US" altLang="zh-CN">
                <a:sym typeface="+mn-ea"/>
              </a:rPr>
              <a:t>review</a:t>
            </a:r>
            <a:r>
              <a:rPr lang="zh-CN" altLang="en-US">
                <a:sym typeface="+mn-ea"/>
              </a:rPr>
              <a:t>的执行路径演示了缓存失效的执行过程。可以看到首先客户端向</a:t>
            </a:r>
            <a:r>
              <a:rPr lang="en-US" altLang="zh-CN">
                <a:sym typeface="+mn-ea"/>
              </a:rPr>
              <a:t>page</a:t>
            </a:r>
            <a:r>
              <a:rPr lang="zh-CN" altLang="en-US">
                <a:sym typeface="+mn-ea"/>
              </a:rPr>
              <a:t>发起了一个针对某个</a:t>
            </a:r>
            <a:r>
              <a:rPr lang="en-US" altLang="zh-CN">
                <a:sym typeface="+mn-ea"/>
              </a:rPr>
              <a:t>id</a:t>
            </a:r>
            <a:r>
              <a:rPr lang="zh-CN" altLang="en-US">
                <a:sym typeface="+mn-ea"/>
              </a:rPr>
              <a:t>的</a:t>
            </a:r>
            <a:r>
              <a:rPr lang="en-US" altLang="zh-CN">
                <a:sym typeface="+mn-ea"/>
              </a:rPr>
              <a:t>reviw</a:t>
            </a:r>
            <a:r>
              <a:rPr lang="zh-CN" altLang="en-US">
                <a:sym typeface="+mn-ea"/>
              </a:rPr>
              <a:t>的查询请求，</a:t>
            </a:r>
            <a:r>
              <a:rPr lang="en-US" altLang="zh-CN">
                <a:sym typeface="+mn-ea"/>
              </a:rPr>
              <a:t>page</a:t>
            </a:r>
            <a:r>
              <a:rPr lang="zh-CN" altLang="en-US">
                <a:sym typeface="+mn-ea"/>
              </a:rPr>
              <a:t>服务会通过</a:t>
            </a:r>
            <a:r>
              <a:rPr lang="en-US" altLang="zh-CN">
                <a:sym typeface="+mn-ea"/>
              </a:rPr>
              <a:t>wrapper</a:t>
            </a:r>
            <a:r>
              <a:rPr lang="zh-CN" altLang="en-US">
                <a:sym typeface="+mn-ea"/>
              </a:rPr>
              <a:t>向自己的</a:t>
            </a:r>
            <a:r>
              <a:rPr lang="en-US" altLang="zh-CN">
                <a:sym typeface="+mn-ea"/>
              </a:rPr>
              <a:t>cache</a:t>
            </a:r>
            <a:r>
              <a:rPr lang="zh-CN" altLang="en-US">
                <a:sym typeface="+mn-ea"/>
              </a:rPr>
              <a:t>发起查询，由于已经存在有效的缓存结果所以</a:t>
            </a:r>
            <a:r>
              <a:rPr lang="en-US" altLang="zh-CN">
                <a:sym typeface="+mn-ea"/>
              </a:rPr>
              <a:t>cache hit</a:t>
            </a:r>
            <a:r>
              <a:rPr lang="zh-CN" altLang="en-US">
                <a:sym typeface="+mn-ea"/>
              </a:rPr>
              <a:t>，直接返回缓存值。但是步骤</a:t>
            </a:r>
            <a:r>
              <a:rPr lang="en-US" altLang="zh-CN">
                <a:sym typeface="+mn-ea"/>
              </a:rPr>
              <a:t>(1)</a:t>
            </a:r>
            <a:r>
              <a:rPr lang="zh-CN" altLang="en-US">
                <a:sym typeface="+mn-ea"/>
              </a:rPr>
              <a:t>有用户向</a:t>
            </a:r>
            <a:r>
              <a:rPr lang="en-US" altLang="zh-CN">
                <a:sym typeface="+mn-ea"/>
              </a:rPr>
              <a:t>review storage</a:t>
            </a:r>
            <a:r>
              <a:rPr lang="zh-CN" altLang="en-US">
                <a:sym typeface="+mn-ea"/>
              </a:rPr>
              <a:t>服务的</a:t>
            </a:r>
            <a:r>
              <a:rPr lang="en-US" altLang="zh-CN">
                <a:sym typeface="+mn-ea"/>
              </a:rPr>
              <a:t>datastore</a:t>
            </a:r>
            <a:r>
              <a:rPr lang="zh-CN" altLang="en-US">
                <a:sym typeface="+mn-ea"/>
              </a:rPr>
              <a:t>中修改了</a:t>
            </a:r>
            <a:r>
              <a:rPr lang="en-US" altLang="zh-CN">
                <a:sym typeface="+mn-ea"/>
              </a:rPr>
              <a:t>id</a:t>
            </a:r>
            <a:r>
              <a:rPr lang="zh-CN" altLang="en-US">
                <a:sym typeface="+mn-ea"/>
              </a:rPr>
              <a:t>和其对应的结果，这意味着之前缓存的结果将成为过时、错误的。</a:t>
            </a:r>
            <a:r>
              <a:rPr lang="en-US" altLang="zh-CN">
                <a:sym typeface="+mn-ea"/>
              </a:rPr>
              <a:t>reviw storage</a:t>
            </a:r>
            <a:r>
              <a:rPr lang="zh-CN" altLang="en-US">
                <a:sym typeface="+mn-ea"/>
              </a:rPr>
              <a:t>服务的</a:t>
            </a:r>
            <a:r>
              <a:rPr lang="en-US" altLang="zh-CN">
                <a:sym typeface="+mn-ea"/>
              </a:rPr>
              <a:t>cache manager</a:t>
            </a:r>
            <a:r>
              <a:rPr lang="zh-CN" altLang="en-US">
                <a:sym typeface="+mn-ea"/>
              </a:rPr>
              <a:t>会提示其上游</a:t>
            </a:r>
            <a:r>
              <a:rPr lang="en-US" altLang="zh-CN">
                <a:sym typeface="+mn-ea"/>
              </a:rPr>
              <a:t>movie review</a:t>
            </a:r>
            <a:r>
              <a:rPr lang="zh-CN" altLang="en-US">
                <a:sym typeface="+mn-ea"/>
              </a:rPr>
              <a:t>服务的</a:t>
            </a:r>
            <a:r>
              <a:rPr lang="en-US" altLang="zh-CN">
                <a:sym typeface="+mn-ea"/>
              </a:rPr>
              <a:t>cache manager</a:t>
            </a:r>
            <a:r>
              <a:rPr lang="zh-CN" altLang="en-US">
                <a:sym typeface="+mn-ea"/>
              </a:rPr>
              <a:t>该</a:t>
            </a:r>
            <a:r>
              <a:rPr lang="en-US" altLang="zh-CN">
                <a:sym typeface="+mn-ea"/>
              </a:rPr>
              <a:t>id</a:t>
            </a:r>
            <a:r>
              <a:rPr lang="zh-CN" altLang="en-US">
                <a:sym typeface="+mn-ea"/>
              </a:rPr>
              <a:t>对应的缓存已经失效，而后</a:t>
            </a:r>
            <a:r>
              <a:rPr lang="en-US" altLang="zh-CN">
                <a:sym typeface="+mn-ea"/>
              </a:rPr>
              <a:t>movie review</a:t>
            </a:r>
            <a:r>
              <a:rPr lang="zh-CN" altLang="en-US">
                <a:sym typeface="+mn-ea"/>
              </a:rPr>
              <a:t>的</a:t>
            </a:r>
            <a:r>
              <a:rPr lang="en-US" altLang="zh-CN">
                <a:sym typeface="+mn-ea"/>
              </a:rPr>
              <a:t>cache manager</a:t>
            </a:r>
            <a:r>
              <a:rPr lang="zh-CN" altLang="en-US">
                <a:sym typeface="+mn-ea"/>
              </a:rPr>
              <a:t>在收到信息后会继续向上游服务发送</a:t>
            </a:r>
            <a:r>
              <a:rPr lang="en-US" altLang="zh-CN">
                <a:sym typeface="+mn-ea"/>
              </a:rPr>
              <a:t>invalid</a:t>
            </a:r>
            <a:r>
              <a:rPr lang="zh-CN" altLang="en-US">
                <a:sym typeface="+mn-ea"/>
              </a:rPr>
              <a:t>信息，最终</a:t>
            </a:r>
            <a:r>
              <a:rPr lang="en-US" altLang="zh-CN">
                <a:sym typeface="+mn-ea"/>
              </a:rPr>
              <a:t>page</a:t>
            </a:r>
            <a:r>
              <a:rPr lang="zh-CN" altLang="en-US">
                <a:sym typeface="+mn-ea"/>
              </a:rPr>
              <a:t>服务的</a:t>
            </a:r>
            <a:r>
              <a:rPr lang="en-US" altLang="zh-CN">
                <a:sym typeface="+mn-ea"/>
              </a:rPr>
              <a:t>cache manager</a:t>
            </a:r>
            <a:r>
              <a:rPr lang="zh-CN" altLang="en-US">
                <a:sym typeface="+mn-ea"/>
              </a:rPr>
              <a:t>会通知其</a:t>
            </a:r>
            <a:r>
              <a:rPr lang="en-US" altLang="zh-CN">
                <a:sym typeface="+mn-ea"/>
              </a:rPr>
              <a:t>cache</a:t>
            </a:r>
            <a:r>
              <a:rPr lang="zh-CN" altLang="en-US">
                <a:sym typeface="+mn-ea"/>
              </a:rPr>
              <a:t>删除</a:t>
            </a:r>
            <a:r>
              <a:rPr lang="en-US" altLang="zh-CN">
                <a:sym typeface="+mn-ea"/>
              </a:rPr>
              <a:t>id</a:t>
            </a:r>
            <a:r>
              <a:rPr lang="zh-CN" altLang="en-US">
                <a:sym typeface="+mn-ea"/>
              </a:rPr>
              <a:t>对应的缓存值。在整个过程结束后，客户端再次发起对同一个</a:t>
            </a:r>
            <a:r>
              <a:rPr lang="en-US" altLang="zh-CN">
                <a:sym typeface="+mn-ea"/>
              </a:rPr>
              <a:t>id</a:t>
            </a:r>
            <a:r>
              <a:rPr lang="zh-CN" altLang="en-US">
                <a:sym typeface="+mn-ea"/>
              </a:rPr>
              <a:t>的</a:t>
            </a:r>
            <a:r>
              <a:rPr lang="en-US" altLang="zh-CN">
                <a:sym typeface="+mn-ea"/>
              </a:rPr>
              <a:t>review</a:t>
            </a:r>
            <a:r>
              <a:rPr lang="zh-CN" altLang="en-US">
                <a:sym typeface="+mn-ea"/>
              </a:rPr>
              <a:t>请求，</a:t>
            </a:r>
            <a:r>
              <a:rPr lang="en-US" altLang="zh-CN">
                <a:sym typeface="+mn-ea"/>
              </a:rPr>
              <a:t>page</a:t>
            </a:r>
            <a:r>
              <a:rPr lang="zh-CN" altLang="en-US">
                <a:sym typeface="+mn-ea"/>
              </a:rPr>
              <a:t>服务依旧先对</a:t>
            </a:r>
            <a:r>
              <a:rPr lang="en-US" altLang="zh-CN">
                <a:sym typeface="+mn-ea"/>
              </a:rPr>
              <a:t>read-only</a:t>
            </a:r>
            <a:r>
              <a:rPr lang="zh-CN" altLang="en-US">
                <a:sym typeface="+mn-ea"/>
              </a:rPr>
              <a:t>的方法执行</a:t>
            </a:r>
            <a:r>
              <a:rPr lang="en-US" altLang="zh-CN">
                <a:sym typeface="+mn-ea"/>
              </a:rPr>
              <a:t>cache</a:t>
            </a:r>
            <a:r>
              <a:rPr lang="zh-CN" altLang="en-US">
                <a:sym typeface="+mn-ea"/>
              </a:rPr>
              <a:t>查询，发送</a:t>
            </a:r>
            <a:r>
              <a:rPr lang="en-US" altLang="zh-CN">
                <a:sym typeface="+mn-ea"/>
              </a:rPr>
              <a:t>cache miss</a:t>
            </a:r>
            <a:r>
              <a:rPr lang="zh-CN" altLang="en-US">
                <a:sym typeface="+mn-ea"/>
              </a:rPr>
              <a:t>之后会递归调用下游服务获取结果，并最终存储新的答案到其缓存中。</a:t>
            </a:r>
            <a:endParaRPr lang="zh-CN" altLang="en-US">
              <a:sym typeface="+mn-ea"/>
            </a:endParaRPr>
          </a:p>
          <a:p>
            <a:r>
              <a:rPr lang="zh-CN" altLang="en-US"/>
              <a:t>大家可能会注意到右图似乎有问题！</a:t>
            </a:r>
            <a:r>
              <a:rPr lang="en-US" altLang="zh-CN"/>
              <a:t>(2)</a:t>
            </a:r>
            <a:r>
              <a:rPr lang="zh-CN" altLang="en-US"/>
              <a:t>和</a:t>
            </a:r>
            <a:r>
              <a:rPr lang="en-US" altLang="zh-CN"/>
              <a:t>(3)</a:t>
            </a:r>
            <a:r>
              <a:rPr lang="zh-CN" altLang="en-US"/>
              <a:t>查询发生的时刻明明在</a:t>
            </a:r>
            <a:r>
              <a:rPr lang="en-US" altLang="zh-CN"/>
              <a:t>(1)</a:t>
            </a:r>
            <a:r>
              <a:rPr lang="zh-CN" altLang="en-US"/>
              <a:t>写入完成后才发生，那么理论上不存在</a:t>
            </a:r>
            <a:r>
              <a:rPr lang="en-US" altLang="zh-CN"/>
              <a:t>cache</a:t>
            </a:r>
            <a:r>
              <a:rPr lang="zh-CN" altLang="en-US"/>
              <a:t>的原始系统会得到与部署</a:t>
            </a:r>
            <a:r>
              <a:rPr lang="en-US" altLang="zh-CN"/>
              <a:t>mucache</a:t>
            </a:r>
            <a:r>
              <a:rPr lang="zh-CN" altLang="en-US"/>
              <a:t>的系统不一样的返回结果。文章中对这一点的正确性进行了解释，</a:t>
            </a:r>
            <a:r>
              <a:rPr lang="en-US" altLang="zh-CN"/>
              <a:t>mucache</a:t>
            </a:r>
            <a:r>
              <a:rPr lang="zh-CN" altLang="en-US"/>
              <a:t>的正确条件是基于经典的重排序细化，也就是说，在对独立的可观察事件进行重新排序后，启用缓存的系统和未启用缓存的版本的行为应当是一致的。对于这个例子而言，</a:t>
            </a:r>
            <a:r>
              <a:rPr lang="en-US" altLang="zh-CN"/>
              <a:t>(1)(2)(3)</a:t>
            </a:r>
            <a:r>
              <a:rPr lang="zh-CN" altLang="en-US"/>
              <a:t>是来自不同客户端的独立请求，所以可以对他们重排，那么如果写</a:t>
            </a:r>
            <a:r>
              <a:rPr lang="en-US" altLang="zh-CN"/>
              <a:t>(1)</a:t>
            </a:r>
            <a:r>
              <a:rPr lang="zh-CN" altLang="en-US"/>
              <a:t>发生在读</a:t>
            </a:r>
            <a:r>
              <a:rPr lang="en-US" altLang="zh-CN"/>
              <a:t>(2)</a:t>
            </a:r>
            <a:r>
              <a:rPr lang="zh-CN" altLang="en-US"/>
              <a:t>和</a:t>
            </a:r>
            <a:r>
              <a:rPr lang="en-US" altLang="zh-CN"/>
              <a:t>(3)</a:t>
            </a:r>
            <a:r>
              <a:rPr lang="zh-CN" altLang="en-US"/>
              <a:t>之后，那么原始系统和存在</a:t>
            </a:r>
            <a:r>
              <a:rPr lang="en-US" altLang="zh-CN"/>
              <a:t>cache</a:t>
            </a:r>
            <a:r>
              <a:rPr lang="zh-CN" altLang="en-US"/>
              <a:t>的系统的返回结果将完全</a:t>
            </a:r>
            <a:r>
              <a:rPr lang="zh-CN" altLang="en-US"/>
              <a:t>一致。这一点是</a:t>
            </a:r>
            <a:r>
              <a:rPr lang="en-US" altLang="zh-CN"/>
              <a:t>mucache</a:t>
            </a:r>
            <a:r>
              <a:rPr lang="zh-CN" altLang="en-US"/>
              <a:t>在缓存正确性和缓存性能之间作出的平衡，通过这个正确条件的引入，实际上弱化了对缓存正确性的要求，但是在这个条件下，</a:t>
            </a:r>
            <a:r>
              <a:rPr lang="en-US" altLang="zh-CN"/>
              <a:t>mucache</a:t>
            </a:r>
            <a:r>
              <a:rPr lang="zh-CN" altLang="en-US"/>
              <a:t>是可证明正确的，且通过这种弱化可以避免阻塞操作，降低了关键路径</a:t>
            </a:r>
            <a:r>
              <a:rPr lang="zh-CN" altLang="en-US"/>
              <a:t>的耗时。</a:t>
            </a:r>
            <a:endParaRPr lang="zh-CN" altLang="en-US"/>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下面从代码层面分析</a:t>
            </a:r>
            <a:r>
              <a:rPr lang="en-US" altLang="zh-CN"/>
              <a:t>mucache</a:t>
            </a:r>
            <a:r>
              <a:rPr lang="zh-CN" altLang="en-US"/>
              <a:t>的实现。我阅读了</a:t>
            </a:r>
            <a:r>
              <a:rPr lang="en-US" altLang="zh-CN"/>
              <a:t>mucache</a:t>
            </a:r>
            <a:r>
              <a:rPr lang="zh-CN" altLang="en-US"/>
              <a:t>这个项目的源码，选取了一些有趣且重要的部分讨论。代码实现中有一些重要的定义，论文中随处可见的</a:t>
            </a:r>
            <a:r>
              <a:rPr lang="en-US" altLang="zh-CN"/>
              <a:t>ca</a:t>
            </a:r>
            <a:r>
              <a:rPr lang="zh-CN" altLang="en-US"/>
              <a:t>，也就是</a:t>
            </a:r>
            <a:r>
              <a:rPr lang="en-US" altLang="zh-CN"/>
              <a:t>callarguments</a:t>
            </a:r>
            <a:r>
              <a:rPr lang="zh-CN" altLang="en-US"/>
              <a:t>的简写，这是个</a:t>
            </a:r>
            <a:r>
              <a:rPr lang="en-US" altLang="zh-CN"/>
              <a:t>hash</a:t>
            </a:r>
            <a:r>
              <a:rPr lang="zh-CN" altLang="en-US"/>
              <a:t>字符串，由</a:t>
            </a:r>
            <a:r>
              <a:rPr lang="en-US" altLang="zh-CN"/>
              <a:t>service</a:t>
            </a:r>
            <a:r>
              <a:rPr lang="zh-CN" altLang="en-US"/>
              <a:t>，</a:t>
            </a:r>
            <a:r>
              <a:rPr lang="en-US" altLang="zh-CN"/>
              <a:t>endpoint</a:t>
            </a:r>
            <a:r>
              <a:rPr lang="zh-CN" altLang="en-US"/>
              <a:t>，</a:t>
            </a:r>
            <a:r>
              <a:rPr lang="en-US" altLang="zh-CN"/>
              <a:t>input data</a:t>
            </a:r>
            <a:r>
              <a:rPr lang="zh-CN" altLang="en-US"/>
              <a:t>三部分进行哈希运算得到。比如前面我们谈到的</a:t>
            </a:r>
            <a:r>
              <a:rPr lang="en-US" altLang="zh-CN"/>
              <a:t>page</a:t>
            </a:r>
            <a:r>
              <a:rPr lang="zh-CN" altLang="en-US"/>
              <a:t>针对</a:t>
            </a:r>
            <a:r>
              <a:rPr lang="en-US" altLang="zh-CN"/>
              <a:t>plot</a:t>
            </a:r>
            <a:r>
              <a:rPr lang="zh-CN" altLang="en-US"/>
              <a:t>的</a:t>
            </a:r>
            <a:r>
              <a:rPr lang="en-US" altLang="zh-CN"/>
              <a:t>ca</a:t>
            </a:r>
            <a:r>
              <a:rPr lang="zh-CN" altLang="en-US"/>
              <a:t>，就是</a:t>
            </a:r>
            <a:r>
              <a:rPr lang="en-US" altLang="zh-CN"/>
              <a:t>{page, get_plot, movie_id}</a:t>
            </a:r>
            <a:r>
              <a:rPr lang="zh-CN" altLang="en-US"/>
              <a:t>这三者进行哈希运算得到的字符串。</a:t>
            </a:r>
            <a:r>
              <a:rPr lang="en-US" altLang="zh-CN"/>
              <a:t>mucache</a:t>
            </a:r>
            <a:r>
              <a:rPr lang="zh-CN" altLang="en-US"/>
              <a:t>主要由</a:t>
            </a:r>
            <a:r>
              <a:rPr lang="en-US" altLang="zh-CN"/>
              <a:t>go</a:t>
            </a:r>
            <a:r>
              <a:rPr lang="zh-CN" altLang="en-US"/>
              <a:t>语言实现，其中引入了两个全局的</a:t>
            </a:r>
            <a:r>
              <a:rPr lang="en-US" altLang="zh-CN"/>
              <a:t>channel</a:t>
            </a:r>
            <a:r>
              <a:rPr lang="zh-CN" altLang="en-US"/>
              <a:t>变量，</a:t>
            </a:r>
            <a:r>
              <a:rPr lang="en-US" altLang="zh-CN"/>
              <a:t>work queue</a:t>
            </a:r>
            <a:r>
              <a:rPr lang="zh-CN" altLang="en-US"/>
              <a:t>和</a:t>
            </a:r>
            <a:r>
              <a:rPr lang="en-US" altLang="zh-CN"/>
              <a:t>savingqueue</a:t>
            </a:r>
            <a:r>
              <a:rPr lang="zh-CN" altLang="en-US"/>
              <a:t>。大家可以将其理解为线程安全的全局队列。客户端会向</a:t>
            </a:r>
            <a:r>
              <a:rPr lang="en-US" altLang="zh-CN"/>
              <a:t>work queue</a:t>
            </a:r>
            <a:r>
              <a:rPr lang="zh-CN" altLang="en-US"/>
              <a:t>中存入请求和目标服务端比如</a:t>
            </a:r>
            <a:r>
              <a:rPr lang="en-US" altLang="zh-CN"/>
              <a:t>page</a:t>
            </a:r>
            <a:r>
              <a:rPr lang="zh-CN" altLang="en-US"/>
              <a:t>的</a:t>
            </a:r>
            <a:r>
              <a:rPr lang="en-US" altLang="zh-CN"/>
              <a:t>cache manager</a:t>
            </a:r>
            <a:r>
              <a:rPr lang="zh-CN" altLang="en-US"/>
              <a:t>。</a:t>
            </a:r>
            <a:r>
              <a:rPr lang="en-US" altLang="zh-CN"/>
              <a:t>SavingQueue</a:t>
            </a:r>
            <a:r>
              <a:rPr lang="zh-CN" altLang="en-US"/>
              <a:t>用于存储缓存</a:t>
            </a:r>
            <a:r>
              <a:rPr lang="zh-CN" altLang="en-US"/>
              <a:t>键值对。</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Wrapper</a:t>
            </a:r>
            <a:r>
              <a:rPr lang="zh-CN" altLang="en-US"/>
              <a:t>扩展了现有的</a:t>
            </a:r>
            <a:r>
              <a:rPr lang="en-US" altLang="zh-CN"/>
              <a:t>service mesh</a:t>
            </a:r>
            <a:r>
              <a:rPr lang="zh-CN" altLang="en-US"/>
              <a:t>，所以我们不关注其通信的细节，只关注其扩展的部分。右图中是论文中给出的</a:t>
            </a:r>
            <a:r>
              <a:rPr lang="en-US" altLang="zh-CN"/>
              <a:t>wrapper</a:t>
            </a:r>
            <a:r>
              <a:rPr lang="zh-CN" altLang="en-US"/>
              <a:t>伪代码。</a:t>
            </a:r>
            <a:r>
              <a:rPr lang="en-US" altLang="zh-CN"/>
              <a:t>Context</a:t>
            </a:r>
            <a:r>
              <a:rPr lang="zh-CN" altLang="en-US"/>
              <a:t>是定义的数据结构，包含</a:t>
            </a:r>
            <a:r>
              <a:rPr lang="en-US" altLang="zh-CN"/>
              <a:t>call_id,ca,caller,visited,isRO</a:t>
            </a:r>
            <a:r>
              <a:rPr lang="zh-CN" altLang="en-US"/>
              <a:t>标志，记录了上下文需要的信息，在</a:t>
            </a:r>
            <a:r>
              <a:rPr lang="en-US" altLang="zh-CN"/>
              <a:t>wrapper</a:t>
            </a:r>
            <a:r>
              <a:rPr lang="zh-CN" altLang="en-US"/>
              <a:t>各个函数中传递；</a:t>
            </a:r>
            <a:r>
              <a:rPr lang="en-US" altLang="zh-CN"/>
              <a:t>Deps</a:t>
            </a:r>
            <a:r>
              <a:rPr lang="zh-CN" altLang="en-US"/>
              <a:t>是一个</a:t>
            </a:r>
            <a:r>
              <a:rPr lang="en-US" altLang="zh-CN"/>
              <a:t>map</a:t>
            </a:r>
            <a:r>
              <a:rPr lang="zh-CN" altLang="en-US"/>
              <a:t>，存储了</a:t>
            </a:r>
            <a:r>
              <a:rPr lang="en-US" altLang="zh-CN"/>
              <a:t>request id</a:t>
            </a:r>
            <a:r>
              <a:rPr lang="zh-CN" altLang="en-US"/>
              <a:t>与参数和</a:t>
            </a:r>
            <a:r>
              <a:rPr lang="en-US" altLang="zh-CN"/>
              <a:t>ca</a:t>
            </a:r>
            <a:r>
              <a:rPr lang="zh-CN" altLang="en-US"/>
              <a:t>的映射关系，是右图中</a:t>
            </a:r>
            <a:r>
              <a:rPr lang="en-US" altLang="zh-CN"/>
              <a:t>readsets</a:t>
            </a:r>
            <a:r>
              <a:rPr lang="zh-CN" altLang="en-US"/>
              <a:t>在实际代码中的实现，用于表示依赖关系；右图中的函数会从请求开始之前到结束依次执行，在不同的执行阶段向指定的</a:t>
            </a:r>
            <a:r>
              <a:rPr lang="en-US" altLang="zh-CN"/>
              <a:t>cm</a:t>
            </a:r>
            <a:r>
              <a:rPr lang="zh-CN" altLang="en-US"/>
              <a:t>发送任务，但是会直接存到</a:t>
            </a:r>
            <a:r>
              <a:rPr lang="en-US" altLang="zh-CN"/>
              <a:t>work queue</a:t>
            </a:r>
            <a:r>
              <a:rPr lang="zh-CN" altLang="en-US"/>
              <a:t>中，并不会阻塞等待任务执行结束，而是继续向下执行原来的任务。这里的设计避免了等待请求发送至</a:t>
            </a:r>
            <a:r>
              <a:rPr lang="en-US" altLang="zh-CN"/>
              <a:t>cache manager</a:t>
            </a:r>
            <a:r>
              <a:rPr lang="zh-CN" altLang="en-US"/>
              <a:t>并且等待被其执行，将这一关键路径上的时间开销消除掉，从而体现了无阻塞的特点。由于</a:t>
            </a:r>
            <a:r>
              <a:rPr lang="en-US" altLang="zh-CN"/>
              <a:t>work queue</a:t>
            </a:r>
            <a:r>
              <a:rPr lang="zh-CN" altLang="en-US"/>
              <a:t>是线程安全的全局队列，不同线程会根据实际的执行次序将任务存入队列，</a:t>
            </a:r>
            <a:r>
              <a:rPr lang="en-US" altLang="zh-CN"/>
              <a:t>cache manager</a:t>
            </a:r>
            <a:r>
              <a:rPr lang="zh-CN" altLang="en-US"/>
              <a:t>会顺序取出任务并执行，所以可以保证</a:t>
            </a:r>
            <a:r>
              <a:rPr lang="en-US" altLang="zh-CN"/>
              <a:t>mucache</a:t>
            </a:r>
            <a:r>
              <a:rPr lang="zh-CN" altLang="en-US"/>
              <a:t>最终执行顺序的</a:t>
            </a:r>
            <a:r>
              <a:rPr lang="zh-CN" altLang="en-US"/>
              <a:t>正确性。</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Cache Manager</a:t>
            </a:r>
            <a:r>
              <a:rPr lang="zh-CN" altLang="en-US"/>
              <a:t>作为服务端时刻等待从</a:t>
            </a:r>
            <a:r>
              <a:rPr lang="en-US" altLang="zh-CN"/>
              <a:t>work queue</a:t>
            </a:r>
            <a:r>
              <a:rPr lang="zh-CN" altLang="en-US"/>
              <a:t>中取出指定给自己执行的任务，会根据不同的任务执行相应的函数。其中有两个重要的数据结构，全局列表</a:t>
            </a:r>
            <a:r>
              <a:rPr lang="en-US" altLang="zh-CN"/>
              <a:t>history</a:t>
            </a:r>
            <a:r>
              <a:rPr lang="zh-CN" altLang="en-US"/>
              <a:t>顺序存储了服务的调用序列，全局映射</a:t>
            </a:r>
            <a:r>
              <a:rPr lang="en-US" altLang="zh-CN"/>
              <a:t>saved</a:t>
            </a:r>
            <a:r>
              <a:rPr lang="zh-CN" altLang="en-US"/>
              <a:t>是</a:t>
            </a:r>
            <a:r>
              <a:rPr lang="en-US" altLang="zh-CN"/>
              <a:t>wrapper</a:t>
            </a:r>
            <a:r>
              <a:rPr lang="zh-CN" altLang="en-US"/>
              <a:t>中记录的</a:t>
            </a:r>
            <a:r>
              <a:rPr lang="en-US" altLang="zh-CN"/>
              <a:t>deps</a:t>
            </a:r>
            <a:r>
              <a:rPr lang="zh-CN" altLang="en-US"/>
              <a:t>的逆映射，便于根据</a:t>
            </a:r>
            <a:r>
              <a:rPr lang="en-US" altLang="zh-CN"/>
              <a:t>key</a:t>
            </a:r>
            <a:r>
              <a:rPr lang="zh-CN" altLang="en-US"/>
              <a:t>找出受到影响的</a:t>
            </a:r>
            <a:r>
              <a:rPr lang="en-US" altLang="zh-CN"/>
              <a:t>call_id</a:t>
            </a:r>
            <a:r>
              <a:rPr lang="zh-CN" altLang="en-US"/>
              <a:t>；我们前面强调过</a:t>
            </a:r>
            <a:r>
              <a:rPr lang="en-US" altLang="zh-CN"/>
              <a:t>cache</a:t>
            </a:r>
            <a:r>
              <a:rPr lang="zh-CN" altLang="en-US"/>
              <a:t>关键在于存入和失效两个操作，</a:t>
            </a:r>
            <a:r>
              <a:rPr lang="en-US" altLang="zh-CN"/>
              <a:t>cache manager</a:t>
            </a:r>
            <a:r>
              <a:rPr lang="zh-CN" altLang="en-US"/>
              <a:t>的函数体现了这一点。每当一个</a:t>
            </a:r>
            <a:r>
              <a:rPr lang="en-US" altLang="zh-CN"/>
              <a:t>request</a:t>
            </a:r>
            <a:r>
              <a:rPr lang="zh-CN" altLang="en-US"/>
              <a:t>结束时会判断这个</a:t>
            </a:r>
            <a:r>
              <a:rPr lang="en-US" altLang="zh-CN"/>
              <a:t>request</a:t>
            </a:r>
            <a:r>
              <a:rPr lang="zh-CN" altLang="en-US"/>
              <a:t>是否符合存入缓存记录的要求，如果符合则会存入</a:t>
            </a:r>
            <a:r>
              <a:rPr lang="en-US" altLang="zh-CN"/>
              <a:t>cache</a:t>
            </a:r>
            <a:r>
              <a:rPr lang="zh-CN" altLang="en-US"/>
              <a:t>并向上游调用者的</a:t>
            </a:r>
            <a:r>
              <a:rPr lang="en-US" altLang="zh-CN"/>
              <a:t>cache manager</a:t>
            </a:r>
            <a:r>
              <a:rPr lang="zh-CN" altLang="en-US"/>
              <a:t>发送</a:t>
            </a:r>
            <a:r>
              <a:rPr lang="en-US" altLang="zh-CN"/>
              <a:t>save</a:t>
            </a:r>
            <a:r>
              <a:rPr lang="zh-CN" altLang="en-US"/>
              <a:t>信息；当写操作完成后，</a:t>
            </a:r>
            <a:r>
              <a:rPr lang="en-US" altLang="zh-CN"/>
              <a:t>cache manager</a:t>
            </a:r>
            <a:r>
              <a:rPr lang="zh-CN" altLang="en-US"/>
              <a:t>会调用</a:t>
            </a:r>
            <a:r>
              <a:rPr lang="en-US" altLang="zh-CN"/>
              <a:t>invalid</a:t>
            </a:r>
            <a:r>
              <a:rPr lang="zh-CN" altLang="en-US"/>
              <a:t>，将对应的缓存记录删除后还会通知所有受到这个</a:t>
            </a:r>
            <a:r>
              <a:rPr lang="en-US" altLang="zh-CN"/>
              <a:t>key</a:t>
            </a:r>
            <a:r>
              <a:rPr lang="zh-CN" altLang="en-US"/>
              <a:t>影响的服务。这些</a:t>
            </a:r>
            <a:r>
              <a:rPr lang="en-US" altLang="zh-CN"/>
              <a:t>cache manager</a:t>
            </a:r>
            <a:r>
              <a:rPr lang="zh-CN" altLang="en-US"/>
              <a:t>之间的通信操作都是在</a:t>
            </a:r>
            <a:r>
              <a:rPr lang="en-US" altLang="zh-CN"/>
              <a:t>background</a:t>
            </a:r>
            <a:r>
              <a:rPr lang="zh-CN" altLang="en-US"/>
              <a:t>进行的，不在请求执行的</a:t>
            </a:r>
            <a:r>
              <a:rPr lang="en-US" altLang="zh-CN"/>
              <a:t>critical path</a:t>
            </a:r>
            <a:r>
              <a:rPr lang="zh-CN" altLang="en-US"/>
              <a:t>上，所以也体现了</a:t>
            </a:r>
            <a:r>
              <a:rPr lang="en-US" altLang="zh-CN"/>
              <a:t>mucache</a:t>
            </a:r>
            <a:r>
              <a:rPr lang="zh-CN" altLang="en-US"/>
              <a:t>无阻塞、低开销的优越性。</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mucache</a:t>
            </a:r>
            <a:r>
              <a:rPr lang="zh-CN" altLang="en-US"/>
              <a:t>还有一些细节的问题解决策略。无论是缓存还是</a:t>
            </a:r>
            <a:r>
              <a:rPr lang="en-US" altLang="zh-CN"/>
              <a:t>cache manager</a:t>
            </a:r>
            <a:r>
              <a:rPr lang="zh-CN" altLang="en-US"/>
              <a:t>的</a:t>
            </a:r>
            <a:r>
              <a:rPr lang="en-US" altLang="zh-CN"/>
              <a:t>dependence</a:t>
            </a:r>
            <a:r>
              <a:rPr lang="zh-CN" altLang="en-US"/>
              <a:t>都是有限的大小，所以当被填满时，就需要有对应的淘汰策略，这可能会造成一些问题。对于</a:t>
            </a:r>
            <a:r>
              <a:rPr lang="en-US" altLang="zh-CN"/>
              <a:t>cache</a:t>
            </a:r>
            <a:r>
              <a:rPr lang="zh-CN" altLang="en-US"/>
              <a:t>而言，不需要采取额外的工作解决这一问题，因为</a:t>
            </a:r>
            <a:r>
              <a:rPr lang="en-US" altLang="zh-CN"/>
              <a:t>cache</a:t>
            </a:r>
            <a:r>
              <a:rPr lang="zh-CN" altLang="en-US"/>
              <a:t>是允许多次失效某一条目的，首先查询该条目不存在的话就结束，存在的话就删除即可；而对于</a:t>
            </a:r>
            <a:r>
              <a:rPr lang="en-US" altLang="zh-CN"/>
              <a:t>cache manager</a:t>
            </a:r>
            <a:r>
              <a:rPr lang="zh-CN" altLang="en-US"/>
              <a:t>需要在淘汰依赖信息的时候，将这些依赖相关的</a:t>
            </a:r>
            <a:r>
              <a:rPr lang="en-US" altLang="zh-CN"/>
              <a:t>cache</a:t>
            </a:r>
            <a:r>
              <a:rPr lang="zh-CN" altLang="en-US"/>
              <a:t>记录</a:t>
            </a:r>
            <a:r>
              <a:rPr lang="zh-CN" altLang="en-US"/>
              <a:t>失效。</a:t>
            </a:r>
            <a:endParaRPr lang="zh-CN" altLang="en-US"/>
          </a:p>
          <a:p>
            <a:r>
              <a:rPr lang="zh-CN" altLang="en-US"/>
              <a:t>另外一个细节是</a:t>
            </a:r>
            <a:r>
              <a:rPr lang="en-US" altLang="zh-CN"/>
              <a:t>mucache</a:t>
            </a:r>
            <a:r>
              <a:rPr lang="zh-CN" altLang="en-US"/>
              <a:t>是支持分片的，因为现在的微服务都比较庞大，可能需要多台服务器部署同一个服务，我们将部署相同服务的节点称之为一组分片。</a:t>
            </a:r>
            <a:r>
              <a:rPr lang="zh-CN" altLang="en-US">
                <a:sym typeface="+mn-ea"/>
              </a:rPr>
              <a:t>对于某个特定的只读调用，</a:t>
            </a:r>
            <a:r>
              <a:rPr lang="en-US" altLang="zh-CN"/>
              <a:t>mucache</a:t>
            </a:r>
            <a:r>
              <a:rPr lang="zh-CN" altLang="en-US"/>
              <a:t>采取在一组分片中选取一个分片作为代表，用于接收外界的</a:t>
            </a:r>
            <a:r>
              <a:rPr lang="en-US" altLang="zh-CN"/>
              <a:t>save</a:t>
            </a:r>
            <a:r>
              <a:rPr lang="zh-CN" altLang="en-US"/>
              <a:t>和</a:t>
            </a:r>
            <a:r>
              <a:rPr lang="en-US" altLang="zh-CN"/>
              <a:t>invalid</a:t>
            </a:r>
            <a:r>
              <a:rPr lang="zh-CN" altLang="en-US"/>
              <a:t>信息，并将该信息通知分组内的其他分片。当然这也带来了一些局限性，比如</a:t>
            </a:r>
            <a:r>
              <a:rPr lang="zh-CN" altLang="en-US"/>
              <a:t>并没有实现流量</a:t>
            </a:r>
            <a:r>
              <a:rPr lang="zh-CN" altLang="en-US"/>
              <a:t>的负载均衡</a:t>
            </a:r>
            <a:r>
              <a:rPr lang="zh-CN" altLang="en-US"/>
              <a:t>。</a:t>
            </a:r>
            <a:endParaRPr lang="zh-CN" altLang="en-US"/>
          </a:p>
          <a:p>
            <a:r>
              <a:rPr lang="zh-CN" altLang="en-US"/>
              <a:t>最后论文还提到了一个动态图调用的菱形问题，如右图所示。当两个服务之间存在多条路径这就会产生菱形特征问题，如</a:t>
            </a:r>
            <a:r>
              <a:rPr lang="en-US" altLang="zh-CN"/>
              <a:t>s1</a:t>
            </a:r>
            <a:r>
              <a:rPr lang="zh-CN" altLang="en-US"/>
              <a:t>和</a:t>
            </a:r>
            <a:r>
              <a:rPr lang="en-US" altLang="zh-CN"/>
              <a:t>s4</a:t>
            </a:r>
            <a:r>
              <a:rPr lang="zh-CN" altLang="en-US"/>
              <a:t>两个服务之间存在两条路径。如果一个</a:t>
            </a:r>
            <a:r>
              <a:rPr lang="en-US" altLang="zh-CN"/>
              <a:t>request</a:t>
            </a:r>
            <a:r>
              <a:rPr lang="zh-CN" altLang="en-US"/>
              <a:t>请求需要依次执行图中</a:t>
            </a:r>
            <a:r>
              <a:rPr lang="en-US" altLang="zh-CN"/>
              <a:t>1-4</a:t>
            </a:r>
            <a:r>
              <a:rPr lang="zh-CN" altLang="en-US"/>
              <a:t>的操作，由于这一系列操作属于同一个</a:t>
            </a:r>
            <a:r>
              <a:rPr lang="en-US" altLang="zh-CN"/>
              <a:t>request</a:t>
            </a:r>
            <a:r>
              <a:rPr lang="zh-CN" altLang="en-US"/>
              <a:t>，且前者影响后者的结果，所以他们不是独立的不满足重排的特征，这就会导致无</a:t>
            </a:r>
            <a:r>
              <a:rPr lang="en-US" altLang="zh-CN"/>
              <a:t>cache</a:t>
            </a:r>
            <a:r>
              <a:rPr lang="zh-CN" altLang="en-US"/>
              <a:t>和有</a:t>
            </a:r>
            <a:r>
              <a:rPr lang="en-US" altLang="zh-CN"/>
              <a:t>cache</a:t>
            </a:r>
            <a:r>
              <a:rPr lang="zh-CN" altLang="en-US"/>
              <a:t>的系统出现结果的不一致。为了解决这个问题，也就是保证同一个请求中先发生的写操作的结果能被后续读操作观察到，</a:t>
            </a:r>
            <a:r>
              <a:rPr lang="en-US" altLang="zh-CN"/>
              <a:t>mucache</a:t>
            </a:r>
            <a:r>
              <a:rPr lang="zh-CN" altLang="en-US"/>
              <a:t>采取针对</a:t>
            </a:r>
            <a:r>
              <a:rPr lang="en-US" altLang="zh-CN"/>
              <a:t>request</a:t>
            </a:r>
            <a:r>
              <a:rPr lang="zh-CN" altLang="en-US"/>
              <a:t>和缓存记录存储其访问服务集合</a:t>
            </a:r>
            <a:r>
              <a:rPr lang="en-US" altLang="zh-CN"/>
              <a:t>visited</a:t>
            </a:r>
            <a:r>
              <a:rPr lang="zh-CN" altLang="en-US"/>
              <a:t>来解决。当</a:t>
            </a:r>
            <a:r>
              <a:rPr lang="en-US" altLang="zh-CN"/>
              <a:t>3</a:t>
            </a:r>
            <a:r>
              <a:rPr lang="zh-CN" altLang="en-US"/>
              <a:t>执行的时候由于发现</a:t>
            </a:r>
            <a:r>
              <a:rPr lang="en-US" altLang="zh-CN"/>
              <a:t>3</a:t>
            </a:r>
            <a:r>
              <a:rPr lang="zh-CN" altLang="en-US"/>
              <a:t>处缓存对应的</a:t>
            </a:r>
            <a:r>
              <a:rPr lang="en-US" altLang="zh-CN"/>
              <a:t>visited</a:t>
            </a:r>
            <a:r>
              <a:rPr lang="zh-CN" altLang="en-US"/>
              <a:t>和</a:t>
            </a:r>
            <a:r>
              <a:rPr lang="en-US" altLang="zh-CN"/>
              <a:t>request</a:t>
            </a:r>
            <a:r>
              <a:rPr lang="zh-CN" altLang="en-US"/>
              <a:t>的</a:t>
            </a:r>
            <a:r>
              <a:rPr lang="en-US" altLang="zh-CN"/>
              <a:t>visited</a:t>
            </a:r>
            <a:r>
              <a:rPr lang="zh-CN" altLang="en-US"/>
              <a:t>集合存在交集服务</a:t>
            </a:r>
            <a:r>
              <a:rPr lang="en-US" altLang="zh-CN"/>
              <a:t>4</a:t>
            </a:r>
            <a:r>
              <a:rPr lang="zh-CN" altLang="en-US"/>
              <a:t>，所以不会从缓存中读取数据。从而避免了读取到过期的</a:t>
            </a:r>
            <a:r>
              <a:rPr lang="zh-CN" altLang="en-US"/>
              <a:t>缓存值。</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最后再总结一下</a:t>
            </a:r>
            <a:r>
              <a:rPr lang="en-US" altLang="zh-CN"/>
              <a:t>mucache</a:t>
            </a:r>
            <a:r>
              <a:rPr lang="zh-CN" altLang="en-US"/>
              <a:t>正确性的关键条件。由于上面介绍的</a:t>
            </a:r>
            <a:r>
              <a:rPr lang="en-US" altLang="zh-CN"/>
              <a:t>mucache</a:t>
            </a:r>
            <a:r>
              <a:rPr lang="zh-CN" altLang="en-US"/>
              <a:t>的设计，首先</a:t>
            </a:r>
            <a:r>
              <a:rPr lang="en-US" altLang="zh-CN">
                <a:sym typeface="+mn-ea"/>
              </a:rPr>
              <a:t>mucache</a:t>
            </a:r>
            <a:r>
              <a:rPr lang="zh-CN" altLang="en-US">
                <a:sym typeface="+mn-ea"/>
              </a:rPr>
              <a:t>的正确条件是基于经典的重排序细化，论文认为当一个事件影响了另一个事件的执行的时候这两个事件是相互依赖的，不可以作为独立事件进行重排；</a:t>
            </a:r>
            <a:r>
              <a:rPr lang="en-US" altLang="zh-CN">
                <a:sym typeface="+mn-ea"/>
              </a:rPr>
              <a:t>mucache</a:t>
            </a:r>
            <a:r>
              <a:rPr lang="zh-CN" altLang="en-US">
                <a:sym typeface="+mn-ea"/>
              </a:rPr>
              <a:t>只会在子请求调用处阻塞至其完成，不会有其他的阻塞；</a:t>
            </a:r>
            <a:r>
              <a:rPr lang="en-US" altLang="zh-CN">
                <a:sym typeface="+mn-ea"/>
              </a:rPr>
              <a:t>mucache</a:t>
            </a:r>
            <a:r>
              <a:rPr lang="zh-CN" altLang="en-US">
                <a:sym typeface="+mn-ea"/>
              </a:rPr>
              <a:t>的数据存储是满足线性关系的，由于</a:t>
            </a:r>
            <a:r>
              <a:rPr lang="en-US" altLang="zh-CN">
                <a:sym typeface="+mn-ea"/>
              </a:rPr>
              <a:t>work queue</a:t>
            </a:r>
            <a:r>
              <a:rPr lang="zh-CN" altLang="en-US">
                <a:sym typeface="+mn-ea"/>
              </a:rPr>
              <a:t>的引入，每个操作都满足原子性，会根据实际的事件发生顺序执行；最后文章在附录</a:t>
            </a:r>
            <a:r>
              <a:rPr lang="en-US" altLang="zh-CN">
                <a:sym typeface="+mn-ea"/>
              </a:rPr>
              <a:t>A</a:t>
            </a:r>
            <a:r>
              <a:rPr lang="zh-CN" altLang="en-US">
                <a:sym typeface="+mn-ea"/>
              </a:rPr>
              <a:t>中对序列长度采用了归纳法完成了</a:t>
            </a:r>
            <a:r>
              <a:rPr lang="zh-CN" altLang="en-US">
                <a:sym typeface="+mn-ea"/>
              </a:rPr>
              <a:t>形式化的证明。</a:t>
            </a:r>
            <a:endParaRPr lang="zh-CN" altLang="en-US">
              <a:sym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最后我总结了一下</a:t>
            </a:r>
            <a:r>
              <a:rPr lang="en-US" altLang="zh-CN"/>
              <a:t>mucache</a:t>
            </a:r>
            <a:r>
              <a:rPr lang="zh-CN" altLang="en-US"/>
              <a:t>的局限性和可能的改善方向。</a:t>
            </a:r>
            <a:r>
              <a:rPr lang="en-US" altLang="zh-CN"/>
              <a:t>mucache</a:t>
            </a:r>
            <a:r>
              <a:rPr lang="zh-CN" altLang="en-US"/>
              <a:t>当前只支持对于</a:t>
            </a:r>
            <a:r>
              <a:rPr lang="en-US" altLang="zh-CN"/>
              <a:t>key-value</a:t>
            </a:r>
            <a:r>
              <a:rPr lang="zh-CN" altLang="en-US"/>
              <a:t>，不支持其他形式的缓存；</a:t>
            </a:r>
            <a:r>
              <a:rPr lang="en-US" altLang="zh-CN"/>
              <a:t>mucache</a:t>
            </a:r>
            <a:r>
              <a:rPr lang="zh-CN" altLang="en-US"/>
              <a:t>要求其数据存储是线性化的，也就是说每一个操作都认为是原子性，在一瞬间完成，而且由于其设计特点不保证写操作对后续的读操作立即可见；还有前面提到的分片技术，每个分组中只有一个分片作为代理与外界交互信息，这会导致流量</a:t>
            </a:r>
            <a:r>
              <a:rPr lang="zh-CN" altLang="en-US"/>
              <a:t>不均衡。</a:t>
            </a:r>
            <a:endParaRPr lang="zh-CN" altLang="en-US"/>
          </a:p>
          <a:p>
            <a:r>
              <a:rPr lang="zh-CN" altLang="en-US"/>
              <a:t>结合</a:t>
            </a:r>
            <a:r>
              <a:rPr lang="en-US" altLang="zh-CN"/>
              <a:t>mucache</a:t>
            </a:r>
            <a:r>
              <a:rPr lang="zh-CN" altLang="en-US"/>
              <a:t>的局限性和我自己的思考，总结了一些可能的研究思路。由于微服务是复杂的，引入</a:t>
            </a:r>
            <a:r>
              <a:rPr lang="en-US" altLang="zh-CN"/>
              <a:t>cache</a:t>
            </a:r>
            <a:r>
              <a:rPr lang="zh-CN" altLang="en-US"/>
              <a:t>之后对于</a:t>
            </a:r>
            <a:r>
              <a:rPr lang="en-US" altLang="zh-CN"/>
              <a:t>cache</a:t>
            </a:r>
            <a:r>
              <a:rPr lang="zh-CN" altLang="en-US"/>
              <a:t>的监督管理也是具有挑战性的，所以可以结合</a:t>
            </a:r>
            <a:r>
              <a:rPr lang="en-US" altLang="zh-CN"/>
              <a:t>mucache</a:t>
            </a:r>
            <a:r>
              <a:rPr lang="zh-CN" altLang="en-US"/>
              <a:t>与现有的</a:t>
            </a:r>
            <a:r>
              <a:rPr lang="en-US" altLang="zh-CN"/>
              <a:t>debug tools</a:t>
            </a:r>
            <a:r>
              <a:rPr lang="zh-CN" altLang="en-US"/>
              <a:t>，从而方便运维管理；在</a:t>
            </a:r>
            <a:r>
              <a:rPr lang="en-US" altLang="zh-CN"/>
              <a:t>mucache</a:t>
            </a:r>
            <a:r>
              <a:rPr lang="zh-CN" altLang="en-US"/>
              <a:t>中，写入操作只会将对应的</a:t>
            </a:r>
            <a:r>
              <a:rPr lang="en-US" altLang="zh-CN"/>
              <a:t>key</a:t>
            </a:r>
            <a:r>
              <a:rPr lang="zh-CN" altLang="en-US"/>
              <a:t>的缓存失效，但是没有存储新写入的信息，有一种考虑是在</a:t>
            </a:r>
            <a:r>
              <a:rPr lang="en-US" altLang="zh-CN"/>
              <a:t>invalid</a:t>
            </a:r>
            <a:r>
              <a:rPr lang="zh-CN" altLang="en-US"/>
              <a:t>进行的过程中同步将新写入的</a:t>
            </a:r>
            <a:r>
              <a:rPr lang="en-US" altLang="zh-CN"/>
              <a:t>value</a:t>
            </a:r>
            <a:r>
              <a:rPr lang="zh-CN" altLang="en-US"/>
              <a:t>直接更新到</a:t>
            </a:r>
            <a:r>
              <a:rPr lang="en-US" altLang="zh-CN"/>
              <a:t>cache</a:t>
            </a:r>
            <a:r>
              <a:rPr lang="zh-CN" altLang="en-US"/>
              <a:t>中。这样在面对</a:t>
            </a:r>
            <a:r>
              <a:rPr lang="en-US" altLang="zh-CN"/>
              <a:t>write</a:t>
            </a:r>
            <a:r>
              <a:rPr lang="zh-CN" altLang="en-US"/>
              <a:t>比价频繁的系统，可以减少</a:t>
            </a:r>
            <a:r>
              <a:rPr lang="en-US" altLang="zh-CN"/>
              <a:t>cache miss</a:t>
            </a:r>
            <a:r>
              <a:rPr lang="zh-CN" altLang="en-US"/>
              <a:t>的次数；由于</a:t>
            </a:r>
            <a:r>
              <a:rPr lang="en-US" altLang="zh-CN"/>
              <a:t>mucache</a:t>
            </a:r>
            <a:r>
              <a:rPr lang="zh-CN" altLang="en-US"/>
              <a:t>引入了新的复杂性和额外的处理，开发者可以根据</a:t>
            </a:r>
            <a:r>
              <a:rPr lang="en-US" altLang="zh-CN"/>
              <a:t>read</a:t>
            </a:r>
            <a:r>
              <a:rPr lang="zh-CN" altLang="en-US"/>
              <a:t>和</a:t>
            </a:r>
            <a:r>
              <a:rPr lang="en-US" altLang="zh-CN"/>
              <a:t>write</a:t>
            </a:r>
            <a:r>
              <a:rPr lang="zh-CN" altLang="en-US"/>
              <a:t>操作的比率来决策是否需要部署</a:t>
            </a:r>
            <a:r>
              <a:rPr lang="en-US" altLang="zh-CN"/>
              <a:t>mucache</a:t>
            </a:r>
            <a:r>
              <a:rPr lang="zh-CN" altLang="en-US"/>
              <a:t>；另外可以扩展每个分片都可以直接处理外部的</a:t>
            </a:r>
            <a:r>
              <a:rPr lang="en-US" altLang="zh-CN"/>
              <a:t>invalid</a:t>
            </a:r>
            <a:r>
              <a:rPr lang="zh-CN" altLang="en-US"/>
              <a:t>和</a:t>
            </a:r>
            <a:r>
              <a:rPr lang="en-US" altLang="zh-CN"/>
              <a:t>save</a:t>
            </a:r>
            <a:r>
              <a:rPr lang="zh-CN" altLang="en-US"/>
              <a:t>等请求，不需要统一被一个分片处理，但是这会引入新的管理难度；最后针对某些搜索推荐类微服务，可以扩展</a:t>
            </a:r>
            <a:r>
              <a:rPr lang="en-US" altLang="zh-CN"/>
              <a:t>mucache</a:t>
            </a:r>
            <a:r>
              <a:rPr lang="zh-CN" altLang="en-US"/>
              <a:t>统计缓存的</a:t>
            </a:r>
            <a:r>
              <a:rPr lang="en-US" altLang="zh-CN"/>
              <a:t>cache hit</a:t>
            </a:r>
            <a:r>
              <a:rPr lang="zh-CN" altLang="en-US"/>
              <a:t>次数，用于更好的优化推荐算法，并且可以剔除长期不使用的、冗余的服务</a:t>
            </a:r>
            <a:r>
              <a:rPr lang="zh-CN" altLang="en-US"/>
              <a:t>模块。</a:t>
            </a:r>
            <a:endParaRPr lang="zh-CN" altLang="en-US"/>
          </a:p>
          <a:p>
            <a:r>
              <a:rPr lang="zh-CN" altLang="en-US"/>
              <a:t>我的分享到此结束，如果有</a:t>
            </a:r>
            <a:r>
              <a:rPr lang="zh-CN" altLang="en-US"/>
              <a:t>错误的地方请批评指正，</a:t>
            </a:r>
            <a:r>
              <a:rPr lang="zh-CN" altLang="en-US"/>
              <a:t>谢谢。</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首先给大家介绍一下关于这篇论文的两点背景知识。</a:t>
            </a:r>
            <a:r>
              <a:rPr lang="en-US" altLang="zh-CN"/>
              <a:t>Service mesh</a:t>
            </a:r>
            <a:r>
              <a:rPr lang="zh-CN" altLang="en-US"/>
              <a:t>，是一种用于处理服务间通信的基础设施层。它通过在每个微服务实例旁边部署一个被称为“Sidecar”的代理，将数据平面和控制平面分离，将网络通信与业务逻辑分离，本论文就是基于一种常用的</a:t>
            </a:r>
            <a:r>
              <a:rPr lang="en-US" altLang="zh-CN"/>
              <a:t>service mesh Dapr</a:t>
            </a:r>
            <a:r>
              <a:rPr lang="zh-CN" altLang="en-US"/>
              <a:t>扩展开发的。现在的微服务应用常常是多个后端负责不同的功能模块，如图是一个简单的示例。微服务图中的节点是不同的服务，有向边表示了服务之间的调用关系。用户希望查询</a:t>
            </a:r>
            <a:r>
              <a:rPr lang="en-US" altLang="zh-CN"/>
              <a:t>movie review</a:t>
            </a:r>
            <a:r>
              <a:rPr lang="zh-CN" altLang="en-US"/>
              <a:t>时，会逐层调用</a:t>
            </a:r>
            <a:r>
              <a:rPr lang="en-US" altLang="zh-CN"/>
              <a:t>page</a:t>
            </a:r>
            <a:r>
              <a:rPr lang="zh-CN" altLang="en-US"/>
              <a:t>、</a:t>
            </a:r>
            <a:r>
              <a:rPr lang="en-US" altLang="zh-CN"/>
              <a:t>movie review</a:t>
            </a:r>
            <a:r>
              <a:rPr lang="zh-CN" altLang="en-US"/>
              <a:t>、</a:t>
            </a:r>
            <a:r>
              <a:rPr lang="en-US" altLang="zh-CN"/>
              <a:t>review storage</a:t>
            </a:r>
            <a:r>
              <a:rPr lang="zh-CN" altLang="en-US"/>
              <a:t>最终返回</a:t>
            </a:r>
            <a:r>
              <a:rPr lang="zh-CN" altLang="en-US"/>
              <a:t>结果。</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与传统的缓存一样，微服务图缓存具有研究的价值。当前该研究的主要困难来源于</a:t>
            </a:r>
            <a:r>
              <a:rPr lang="zh-CN" altLang="en-US"/>
              <a:t>这两者之间的区别。传统的</a:t>
            </a:r>
            <a:r>
              <a:rPr lang="en-US" altLang="zh-CN"/>
              <a:t>cache</a:t>
            </a:r>
            <a:r>
              <a:rPr lang="zh-CN" altLang="en-US"/>
              <a:t>仅需要针对特定目标的的读写结果进行缓存，而在微服务图中结果和多个因素有关，包括输入请求、服务状态且可能会递归地调用大量</a:t>
            </a:r>
            <a:r>
              <a:rPr lang="zh-CN" altLang="en-US"/>
              <a:t>的下游服务。</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在这篇论文之前已经有一些相关的研究。针对微服务缓存的研究都是针对特定服务的设计，没有提出一个自动化的，适合中小企业的低成本微服务缓存系统；针对</a:t>
            </a:r>
            <a:r>
              <a:rPr lang="en-US" altLang="zh-CN"/>
              <a:t>web</a:t>
            </a:r>
            <a:r>
              <a:rPr lang="zh-CN" altLang="en-US"/>
              <a:t>服务的</a:t>
            </a:r>
            <a:r>
              <a:rPr lang="en-US" altLang="zh-CN"/>
              <a:t>cache</a:t>
            </a:r>
            <a:r>
              <a:rPr lang="zh-CN" altLang="en-US"/>
              <a:t>研究者通常采取在数据库之上设计单一的缓存层，没有考虑服务间的缓存；针对缓存一致性协议的研究会对</a:t>
            </a:r>
            <a:r>
              <a:rPr lang="en-US" altLang="zh-CN"/>
              <a:t>read</a:t>
            </a:r>
            <a:r>
              <a:rPr lang="zh-CN" altLang="en-US"/>
              <a:t>操作进行阻塞以保持依赖关系的正确性，可能会存在于关键路径之上，没有考虑服务间缓存的特性；当两个服务间有多个路径的时候会存在依赖冲突的问题，过往的研究没有实现真正的多线程读写</a:t>
            </a:r>
            <a:r>
              <a:rPr lang="zh-CN" altLang="en-US"/>
              <a:t>操作。</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论文的主要挑战有以下四点。如何处理微服务图中不同服务间复杂的依赖关系，如何保证缓存的一致性和处理缓存失效，如何降低微服务</a:t>
            </a:r>
            <a:r>
              <a:rPr lang="zh-CN" altLang="en-US"/>
              <a:t>实例间</a:t>
            </a:r>
            <a:r>
              <a:rPr lang="zh-CN" altLang="en-US"/>
              <a:t>网络通信带来的性能开销，如何应对动态变化的调用图，其</a:t>
            </a:r>
            <a:r>
              <a:rPr lang="zh-CN" altLang="en-US"/>
              <a:t>调用信息不是先验</a:t>
            </a:r>
            <a:r>
              <a:rPr lang="zh-CN" altLang="en-US"/>
              <a:t>已知的。</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在正式介绍</a:t>
            </a:r>
            <a:r>
              <a:rPr lang="en-US" altLang="zh-CN"/>
              <a:t>mucache</a:t>
            </a:r>
            <a:r>
              <a:rPr lang="zh-CN" altLang="en-US"/>
              <a:t>之前，我用一句话简洁地总结了论文的主要</a:t>
            </a:r>
            <a:r>
              <a:rPr lang="en-US" altLang="zh-CN"/>
              <a:t>idea</a:t>
            </a:r>
            <a:r>
              <a:rPr lang="zh-CN" altLang="en-US"/>
              <a:t>。论文提出了</a:t>
            </a:r>
            <a:r>
              <a:rPr lang="en-US" altLang="zh-CN"/>
              <a:t>mucache</a:t>
            </a:r>
            <a:r>
              <a:rPr lang="zh-CN" altLang="en-US"/>
              <a:t>缓存协议，右侧简单地概述了</a:t>
            </a:r>
            <a:r>
              <a:rPr lang="en-US" altLang="zh-CN"/>
              <a:t>mucache</a:t>
            </a:r>
            <a:r>
              <a:rPr lang="zh-CN" altLang="en-US"/>
              <a:t>如何设计以实现左侧加粗部分的优势。它通过扩展现有的</a:t>
            </a:r>
            <a:r>
              <a:rPr lang="en-US" altLang="zh-CN"/>
              <a:t>service mesh</a:t>
            </a:r>
            <a:r>
              <a:rPr lang="zh-CN" altLang="en-US"/>
              <a:t>自动化地管理服务间缓存；通过扩展惰性失效策略实现无阻塞的缓存一致性；通过跟踪一个请求在执行过程中访问过的服务解决动态图的依赖冲突问题；基于经典的重排序细化形式化验证了</a:t>
            </a:r>
            <a:r>
              <a:rPr lang="en-US" altLang="zh-CN"/>
              <a:t>mucache</a:t>
            </a:r>
            <a:r>
              <a:rPr lang="zh-CN" altLang="en-US"/>
              <a:t>的正确性；</a:t>
            </a:r>
            <a:r>
              <a:rPr lang="en-US" altLang="zh-CN"/>
              <a:t>mucache</a:t>
            </a:r>
            <a:r>
              <a:rPr lang="zh-CN" altLang="en-US"/>
              <a:t>协议支持分片，每个分片拥有一个</a:t>
            </a:r>
            <a:r>
              <a:rPr lang="en-US" altLang="zh-CN"/>
              <a:t>cache manager</a:t>
            </a:r>
            <a:r>
              <a:rPr lang="zh-CN" altLang="en-US"/>
              <a:t>，一个分组内只有一个分片负责与其他分组进行通信；通过扩展现有</a:t>
            </a:r>
            <a:r>
              <a:rPr lang="en-US" altLang="zh-CN"/>
              <a:t>service mesh</a:t>
            </a:r>
            <a:r>
              <a:rPr lang="zh-CN" altLang="en-US"/>
              <a:t>的</a:t>
            </a:r>
            <a:r>
              <a:rPr lang="en-US" altLang="zh-CN"/>
              <a:t>sidecar</a:t>
            </a:r>
            <a:r>
              <a:rPr lang="zh-CN" altLang="en-US"/>
              <a:t>实现了自己的</a:t>
            </a:r>
            <a:r>
              <a:rPr lang="en-US" altLang="zh-CN"/>
              <a:t>wrapper</a:t>
            </a:r>
            <a:r>
              <a:rPr lang="zh-CN" altLang="en-US"/>
              <a:t>，截获所有通信从而实现可扩展性，不影响数据存储等原来的业务实现；开发人员首先声明只读方法，</a:t>
            </a:r>
            <a:r>
              <a:rPr lang="en-US" altLang="zh-CN"/>
              <a:t>mucache</a:t>
            </a:r>
            <a:r>
              <a:rPr lang="zh-CN" altLang="en-US"/>
              <a:t>将会缓存这些方法的调用结果；只读方法的声明可以逐步进行，并不是一次声明就固定</a:t>
            </a:r>
            <a:r>
              <a:rPr lang="zh-CN" altLang="en-US"/>
              <a:t>不变的。</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在有了前面的背景铺垫后，下面将具体分析一下</a:t>
            </a:r>
            <a:r>
              <a:rPr lang="en-US" altLang="zh-CN"/>
              <a:t>mucache</a:t>
            </a:r>
            <a:r>
              <a:rPr lang="zh-CN" altLang="en-US"/>
              <a:t>的设计和</a:t>
            </a:r>
            <a:r>
              <a:rPr lang="zh-CN" altLang="en-US"/>
              <a:t>实现。</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下面以一个由两个服务组成的简单示例介绍</a:t>
            </a:r>
            <a:r>
              <a:rPr lang="en-US" altLang="zh-CN"/>
              <a:t>mucache</a:t>
            </a:r>
            <a:r>
              <a:rPr lang="zh-CN" altLang="en-US"/>
              <a:t>的结构。</a:t>
            </a:r>
            <a:r>
              <a:rPr lang="en-US" altLang="zh-CN"/>
              <a:t>mucache</a:t>
            </a:r>
            <a:r>
              <a:rPr lang="zh-CN" altLang="en-US"/>
              <a:t>为了提供自动化的服务间缓存管理，扩展了现有服务网格（如</a:t>
            </a:r>
            <a:r>
              <a:rPr lang="en-US" altLang="zh-CN"/>
              <a:t>dapr</a:t>
            </a:r>
            <a:r>
              <a:rPr lang="zh-CN" altLang="en-US"/>
              <a:t>）框架。图中实线表示基础的通信，而虚线和蓝色组件表示</a:t>
            </a:r>
            <a:r>
              <a:rPr lang="en-US" altLang="zh-CN"/>
              <a:t>mucache</a:t>
            </a:r>
            <a:r>
              <a:rPr lang="zh-CN" altLang="en-US"/>
              <a:t>额外添加的内容。作者借用了</a:t>
            </a:r>
            <a:r>
              <a:rPr lang="en-US" altLang="zh-CN"/>
              <a:t>REST</a:t>
            </a:r>
            <a:r>
              <a:rPr lang="zh-CN" altLang="en-US"/>
              <a:t>术语，将</a:t>
            </a:r>
            <a:r>
              <a:rPr lang="en-US" altLang="zh-CN"/>
              <a:t>service1</a:t>
            </a:r>
            <a:r>
              <a:rPr lang="zh-CN" altLang="en-US"/>
              <a:t>称之为上游服务，</a:t>
            </a:r>
            <a:r>
              <a:rPr lang="en-US" altLang="zh-CN"/>
              <a:t>service2</a:t>
            </a:r>
            <a:r>
              <a:rPr lang="zh-CN" altLang="en-US"/>
              <a:t>称之为下游服务，服务间的调用</a:t>
            </a:r>
            <a:r>
              <a:rPr lang="en-US" altLang="zh-CN"/>
              <a:t>API</a:t>
            </a:r>
            <a:r>
              <a:rPr lang="zh-CN" altLang="en-US"/>
              <a:t>称为</a:t>
            </a:r>
            <a:r>
              <a:rPr lang="en-US" altLang="zh-CN"/>
              <a:t>endpoint</a:t>
            </a:r>
            <a:r>
              <a:rPr lang="zh-CN" altLang="en-US"/>
              <a:t>。</a:t>
            </a:r>
            <a:r>
              <a:rPr lang="en-US" altLang="zh-CN"/>
              <a:t>RO</a:t>
            </a:r>
            <a:r>
              <a:rPr lang="zh-CN" altLang="en-US"/>
              <a:t>表示</a:t>
            </a:r>
            <a:r>
              <a:rPr lang="en-US" altLang="zh-CN"/>
              <a:t>read-only</a:t>
            </a:r>
            <a:r>
              <a:rPr lang="zh-CN" altLang="en-US"/>
              <a:t>，由开发人员事先声明，表示此方法不会改变</a:t>
            </a:r>
            <a:r>
              <a:rPr lang="zh-CN" altLang="en-US"/>
              <a:t>数据存储。图中</a:t>
            </a:r>
            <a:r>
              <a:rPr lang="en-US" altLang="zh-CN"/>
              <a:t>W</a:t>
            </a:r>
            <a:r>
              <a:rPr lang="zh-CN" altLang="en-US"/>
              <a:t>表示</a:t>
            </a:r>
            <a:r>
              <a:rPr lang="en-US" altLang="zh-CN"/>
              <a:t>wrapper</a:t>
            </a:r>
            <a:r>
              <a:rPr lang="zh-CN" altLang="en-US"/>
              <a:t>，它继承了</a:t>
            </a:r>
            <a:r>
              <a:rPr lang="en-US" altLang="zh-CN"/>
              <a:t>dapr</a:t>
            </a:r>
            <a:r>
              <a:rPr lang="zh-CN" altLang="en-US"/>
              <a:t>的</a:t>
            </a:r>
            <a:r>
              <a:rPr lang="en-US" altLang="zh-CN"/>
              <a:t>sidecar</a:t>
            </a:r>
            <a:r>
              <a:rPr lang="zh-CN" altLang="en-US"/>
              <a:t>的属性并扩展了功能，作为一个缓冲层拦截</a:t>
            </a:r>
            <a:r>
              <a:rPr lang="en-US" altLang="zh-CN"/>
              <a:t>service</a:t>
            </a:r>
            <a:r>
              <a:rPr lang="zh-CN" altLang="en-US"/>
              <a:t>与</a:t>
            </a:r>
            <a:r>
              <a:rPr lang="en-US" altLang="zh-CN"/>
              <a:t>datastore</a:t>
            </a:r>
            <a:r>
              <a:rPr lang="zh-CN" altLang="en-US"/>
              <a:t>、</a:t>
            </a:r>
            <a:r>
              <a:rPr lang="en-US" altLang="zh-CN"/>
              <a:t>cache manager</a:t>
            </a:r>
            <a:r>
              <a:rPr lang="zh-CN" altLang="en-US"/>
              <a:t>和其他</a:t>
            </a:r>
            <a:r>
              <a:rPr lang="en-US" altLang="zh-CN"/>
              <a:t>service</a:t>
            </a:r>
            <a:r>
              <a:rPr lang="zh-CN" altLang="en-US"/>
              <a:t>的通信。</a:t>
            </a:r>
            <a:r>
              <a:rPr lang="en-US" altLang="zh-CN"/>
              <a:t>CM</a:t>
            </a:r>
            <a:r>
              <a:rPr lang="zh-CN" altLang="en-US"/>
              <a:t>表示缓存管理器，负责保存和删除缓存中的条目，通过跟踪所有服务间通信和</a:t>
            </a:r>
            <a:r>
              <a:rPr lang="en-US" altLang="zh-CN"/>
              <a:t>wrapper</a:t>
            </a:r>
            <a:r>
              <a:rPr lang="zh-CN" altLang="en-US"/>
              <a:t>的数据访问来保证一致性。</a:t>
            </a:r>
            <a:r>
              <a:rPr lang="en-US" altLang="zh-CN"/>
              <a:t>mucache</a:t>
            </a:r>
            <a:r>
              <a:rPr lang="zh-CN" altLang="en-US"/>
              <a:t>以分散的方式获取微服务图拓扑的知识，也就是如图中所示，每个缓存管理器只会向其上游的缓存管理器发出</a:t>
            </a:r>
            <a:r>
              <a:rPr lang="zh-CN" altLang="en-US"/>
              <a:t>信息。</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cache</a:t>
            </a:r>
            <a:r>
              <a:rPr lang="zh-CN" altLang="en-US"/>
              <a:t>设计的关键在于获取缓存结果和缓存失效这两个方面。接下来分别以两个例子具体介绍一下</a:t>
            </a:r>
            <a:r>
              <a:rPr lang="en-US" altLang="zh-CN"/>
              <a:t>mucache</a:t>
            </a:r>
            <a:r>
              <a:rPr lang="zh-CN" altLang="en-US"/>
              <a:t>是如何进行缓存管理的。我们还是以这个关于电影评论的微服务为例，右图是演示获取</a:t>
            </a:r>
            <a:r>
              <a:rPr lang="en-US" altLang="zh-CN"/>
              <a:t>plot</a:t>
            </a:r>
            <a:r>
              <a:rPr lang="zh-CN" altLang="en-US"/>
              <a:t>的执行过程。可以看到首先客户端向</a:t>
            </a:r>
            <a:r>
              <a:rPr lang="en-US" altLang="zh-CN"/>
              <a:t>page</a:t>
            </a:r>
            <a:r>
              <a:rPr lang="zh-CN" altLang="en-US"/>
              <a:t>发起了一个针对某个</a:t>
            </a:r>
            <a:r>
              <a:rPr lang="en-US" altLang="zh-CN"/>
              <a:t>id</a:t>
            </a:r>
            <a:r>
              <a:rPr lang="zh-CN" altLang="en-US"/>
              <a:t>的</a:t>
            </a:r>
            <a:r>
              <a:rPr lang="en-US" altLang="zh-CN"/>
              <a:t>plot</a:t>
            </a:r>
            <a:r>
              <a:rPr lang="zh-CN" altLang="en-US"/>
              <a:t>的查询请求，由于已经部署</a:t>
            </a:r>
            <a:r>
              <a:rPr lang="en-US" altLang="zh-CN"/>
              <a:t>mucache</a:t>
            </a:r>
            <a:r>
              <a:rPr lang="zh-CN" altLang="en-US"/>
              <a:t>，</a:t>
            </a:r>
            <a:r>
              <a:rPr lang="en-US" altLang="zh-CN"/>
              <a:t>page</a:t>
            </a:r>
            <a:r>
              <a:rPr lang="zh-CN" altLang="en-US"/>
              <a:t>服务会通过</a:t>
            </a:r>
            <a:r>
              <a:rPr lang="en-US" altLang="zh-CN"/>
              <a:t>wrapper</a:t>
            </a:r>
            <a:r>
              <a:rPr lang="zh-CN" altLang="en-US"/>
              <a:t>向自己的</a:t>
            </a:r>
            <a:r>
              <a:rPr lang="en-US" altLang="zh-CN"/>
              <a:t>cache</a:t>
            </a:r>
            <a:r>
              <a:rPr lang="zh-CN" altLang="en-US"/>
              <a:t>发起查询，但是首次出现了</a:t>
            </a:r>
            <a:r>
              <a:rPr lang="en-US" altLang="zh-CN"/>
              <a:t>cache miss</a:t>
            </a:r>
            <a:r>
              <a:rPr lang="zh-CN" altLang="en-US"/>
              <a:t>。所以</a:t>
            </a:r>
            <a:r>
              <a:rPr lang="en-US" altLang="zh-CN"/>
              <a:t>page</a:t>
            </a:r>
            <a:r>
              <a:rPr lang="zh-CN" altLang="en-US"/>
              <a:t>服务调用</a:t>
            </a:r>
            <a:r>
              <a:rPr lang="en-US" altLang="zh-CN"/>
              <a:t>plot</a:t>
            </a:r>
            <a:r>
              <a:rPr lang="zh-CN" altLang="en-US"/>
              <a:t>服务去获取结果，结果返回后，</a:t>
            </a:r>
            <a:r>
              <a:rPr lang="en-US" altLang="zh-CN"/>
              <a:t>plot</a:t>
            </a:r>
            <a:r>
              <a:rPr lang="zh-CN" altLang="en-US"/>
              <a:t>服务的</a:t>
            </a:r>
            <a:r>
              <a:rPr lang="en-US" altLang="zh-CN"/>
              <a:t>cache manager</a:t>
            </a:r>
            <a:r>
              <a:rPr lang="zh-CN" altLang="en-US"/>
              <a:t>会提示其上游</a:t>
            </a:r>
            <a:r>
              <a:rPr lang="en-US" altLang="zh-CN"/>
              <a:t>page</a:t>
            </a:r>
            <a:r>
              <a:rPr lang="zh-CN" altLang="en-US"/>
              <a:t>服务的</a:t>
            </a:r>
            <a:r>
              <a:rPr lang="en-US" altLang="zh-CN"/>
              <a:t>cache manager</a:t>
            </a:r>
            <a:r>
              <a:rPr lang="zh-CN" altLang="en-US"/>
              <a:t>去存储这个结果到</a:t>
            </a:r>
            <a:r>
              <a:rPr lang="en-US" altLang="zh-CN"/>
              <a:t>cache</a:t>
            </a:r>
            <a:r>
              <a:rPr lang="zh-CN" altLang="en-US"/>
              <a:t>中。在整个过程结束后，客户端再次发起对同一个</a:t>
            </a:r>
            <a:r>
              <a:rPr lang="en-US" altLang="zh-CN"/>
              <a:t>id</a:t>
            </a:r>
            <a:r>
              <a:rPr lang="zh-CN" altLang="en-US"/>
              <a:t>的</a:t>
            </a:r>
            <a:r>
              <a:rPr lang="en-US" altLang="zh-CN"/>
              <a:t>plot</a:t>
            </a:r>
            <a:r>
              <a:rPr lang="zh-CN" altLang="en-US"/>
              <a:t>请求，</a:t>
            </a:r>
            <a:r>
              <a:rPr lang="en-US" altLang="zh-CN"/>
              <a:t>page</a:t>
            </a:r>
            <a:r>
              <a:rPr lang="zh-CN" altLang="en-US"/>
              <a:t>服务依旧先对</a:t>
            </a:r>
            <a:r>
              <a:rPr lang="en-US" altLang="zh-CN"/>
              <a:t>read-only</a:t>
            </a:r>
            <a:r>
              <a:rPr lang="zh-CN" altLang="en-US"/>
              <a:t>的方法执行</a:t>
            </a:r>
            <a:r>
              <a:rPr lang="en-US" altLang="zh-CN"/>
              <a:t>cache</a:t>
            </a:r>
            <a:r>
              <a:rPr lang="zh-CN" altLang="en-US"/>
              <a:t>查询，查询成功后直接返回缓存值，不再</a:t>
            </a:r>
            <a:r>
              <a:rPr lang="zh-CN" altLang="en-US"/>
              <a:t>向下调用</a:t>
            </a:r>
            <a:r>
              <a:rPr lang="en-US" altLang="zh-CN"/>
              <a:t>plot</a:t>
            </a:r>
            <a:r>
              <a:rPr lang="zh-CN" altLang="en-US"/>
              <a:t>服务。</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24" name=""/>
        <p:cNvGrpSpPr/>
        <p:nvPr/>
      </p:nvGrpSpPr>
      <p:grpSpPr>
        <a:xfrm>
          <a:off x="0" y="0"/>
          <a:ext cx="0" cy="0"/>
          <a:chOff x="0" y="0"/>
          <a:chExt cx="0" cy="0"/>
        </a:xfrm>
      </p:grpSpPr>
      <p:sp>
        <p:nvSpPr>
          <p:cNvPr id="1048581"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1048582"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048583" name="日期占位符 15"/>
          <p:cNvSpPr>
            <a:spLocks noGrp="1"/>
          </p:cNvSpPr>
          <p:nvPr>
            <p:ph type="dt" sz="half" idx="10"/>
            <p:custDataLst>
              <p:tags r:id="rId4"/>
            </p:custDataLst>
          </p:nvPr>
        </p:nvSpPr>
        <p:spPr/>
        <p:txBody>
          <a:bodyPr/>
          <a:p>
            <a:fld id="{760FBDFE-C587-4B4C-A407-44438C67B59E}" type="datetimeFigureOut">
              <a:rPr lang="zh-CN" altLang="en-US" smtClean="0"/>
            </a:fld>
            <a:endParaRPr lang="zh-CN" altLang="en-US"/>
          </a:p>
        </p:txBody>
      </p:sp>
      <p:sp>
        <p:nvSpPr>
          <p:cNvPr id="1048584" name="页脚占位符 16"/>
          <p:cNvSpPr>
            <a:spLocks noGrp="1"/>
          </p:cNvSpPr>
          <p:nvPr>
            <p:ph type="ftr" sz="quarter" idx="11"/>
            <p:custDataLst>
              <p:tags r:id="rId5"/>
            </p:custDataLst>
          </p:nvPr>
        </p:nvSpPr>
        <p:spPr/>
        <p:txBody>
          <a:bodyPr/>
          <a:p>
            <a:endParaRPr lang="zh-CN" altLang="en-US" dirty="0"/>
          </a:p>
        </p:txBody>
      </p:sp>
      <p:sp>
        <p:nvSpPr>
          <p:cNvPr id="1048585" name="灯片编号占位符 17"/>
          <p:cNvSpPr>
            <a:spLocks noGrp="1"/>
          </p:cNvSpPr>
          <p:nvPr>
            <p:ph type="sldNum" sz="quarter" idx="12"/>
            <p:custDataLst>
              <p:tags r:id="rId6"/>
            </p:custDataLst>
          </p:nvPr>
        </p:nvSpPr>
        <p:spPr/>
        <p:txBody>
          <a:bodyPr/>
          <a:p>
            <a:fld id="{49AE70B2-8BF9-45C0-BB95-33D1B9D3A854}" type="slidenum">
              <a:rPr lang="zh-CN" altLang="en-US" smtClean="0"/>
            </a:fld>
            <a:endParaRPr lang="zh-CN" alt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83" name=""/>
        <p:cNvGrpSpPr/>
        <p:nvPr/>
      </p:nvGrpSpPr>
      <p:grpSpPr>
        <a:xfrm>
          <a:off x="0" y="0"/>
          <a:ext cx="0" cy="0"/>
          <a:chOff x="0" y="0"/>
          <a:chExt cx="0" cy="0"/>
        </a:xfrm>
      </p:grpSpPr>
      <p:sp>
        <p:nvSpPr>
          <p:cNvPr id="1048729" name="日期占位符 2"/>
          <p:cNvSpPr>
            <a:spLocks noGrp="1"/>
          </p:cNvSpPr>
          <p:nvPr>
            <p:ph type="dt" sz="half" idx="10"/>
            <p:custDataLst>
              <p:tags r:id="rId2"/>
            </p:custDataLst>
          </p:nvPr>
        </p:nvSpPr>
        <p:spPr/>
        <p:txBody>
          <a:bodyPr/>
          <a:p>
            <a:fld id="{760FBDFE-C587-4B4C-A407-44438C67B59E}" type="datetimeFigureOut">
              <a:rPr lang="zh-CN" altLang="en-US" smtClean="0"/>
            </a:fld>
            <a:endParaRPr lang="zh-CN" altLang="en-US"/>
          </a:p>
        </p:txBody>
      </p:sp>
      <p:sp>
        <p:nvSpPr>
          <p:cNvPr id="1048730" name="页脚占位符 3"/>
          <p:cNvSpPr>
            <a:spLocks noGrp="1"/>
          </p:cNvSpPr>
          <p:nvPr>
            <p:ph type="ftr" sz="quarter" idx="11"/>
            <p:custDataLst>
              <p:tags r:id="rId3"/>
            </p:custDataLst>
          </p:nvPr>
        </p:nvSpPr>
        <p:spPr/>
        <p:txBody>
          <a:bodyPr/>
          <a:p>
            <a:endParaRPr lang="zh-CN" altLang="en-US"/>
          </a:p>
        </p:txBody>
      </p:sp>
      <p:sp>
        <p:nvSpPr>
          <p:cNvPr id="1048731" name="灯片编号占位符 4"/>
          <p:cNvSpPr>
            <a:spLocks noGrp="1"/>
          </p:cNvSpPr>
          <p:nvPr>
            <p:ph type="sldNum" sz="quarter" idx="12"/>
            <p:custDataLst>
              <p:tags r:id="rId4"/>
            </p:custDataLst>
          </p:nvPr>
        </p:nvSpPr>
        <p:spPr/>
        <p:txBody>
          <a:bodyPr/>
          <a:p>
            <a:fld id="{49AE70B2-8BF9-45C0-BB95-33D1B9D3A854}" type="slidenum">
              <a:rPr lang="zh-CN" altLang="en-US" smtClean="0"/>
            </a:fld>
            <a:endParaRPr lang="zh-CN" altLang="en-US"/>
          </a:p>
        </p:txBody>
      </p:sp>
      <p:sp>
        <p:nvSpPr>
          <p:cNvPr id="1048732" name="内容占位符 6"/>
          <p:cNvSpPr>
            <a:spLocks noGrp="1"/>
          </p:cNvSpPr>
          <p:nvPr>
            <p:ph sz="quarter" idx="13"/>
            <p:custDataLst>
              <p:tags r:id="rId5"/>
            </p:custDataLst>
          </p:nvPr>
        </p:nvSpPr>
        <p:spPr>
          <a:xfrm>
            <a:off x="608400" y="774000"/>
            <a:ext cx="10972800" cy="5482800"/>
          </a:xfrm>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81" name=""/>
        <p:cNvGrpSpPr/>
        <p:nvPr/>
      </p:nvGrpSpPr>
      <p:grpSpPr>
        <a:xfrm>
          <a:off x="0" y="0"/>
          <a:ext cx="0" cy="0"/>
          <a:chOff x="0" y="0"/>
          <a:chExt cx="0" cy="0"/>
        </a:xfrm>
      </p:grpSpPr>
      <p:sp>
        <p:nvSpPr>
          <p:cNvPr id="1048719" name="日期占位符 2"/>
          <p:cNvSpPr>
            <a:spLocks noGrp="1"/>
          </p:cNvSpPr>
          <p:nvPr>
            <p:ph type="dt" sz="half" idx="10"/>
            <p:custDataLst>
              <p:tags r:id="rId2"/>
            </p:custDataLst>
          </p:nvPr>
        </p:nvSpPr>
        <p:spPr/>
        <p:txBody>
          <a:bodyPr/>
          <a:p>
            <a:fld id="{760FBDFE-C587-4B4C-A407-44438C67B59E}" type="datetimeFigureOut">
              <a:rPr lang="zh-CN" altLang="en-US" smtClean="0"/>
            </a:fld>
            <a:endParaRPr lang="zh-CN" altLang="en-US"/>
          </a:p>
        </p:txBody>
      </p:sp>
      <p:sp>
        <p:nvSpPr>
          <p:cNvPr id="1048720" name="页脚占位符 3"/>
          <p:cNvSpPr>
            <a:spLocks noGrp="1"/>
          </p:cNvSpPr>
          <p:nvPr>
            <p:ph type="ftr" sz="quarter" idx="11"/>
            <p:custDataLst>
              <p:tags r:id="rId3"/>
            </p:custDataLst>
          </p:nvPr>
        </p:nvSpPr>
        <p:spPr/>
        <p:txBody>
          <a:bodyPr/>
          <a:p>
            <a:endParaRPr lang="zh-CN" altLang="en-US"/>
          </a:p>
        </p:txBody>
      </p:sp>
      <p:sp>
        <p:nvSpPr>
          <p:cNvPr id="1048721" name="灯片编号占位符 4"/>
          <p:cNvSpPr>
            <a:spLocks noGrp="1"/>
          </p:cNvSpPr>
          <p:nvPr>
            <p:ph type="sldNum" sz="quarter" idx="12"/>
            <p:custDataLst>
              <p:tags r:id="rId4"/>
            </p:custDataLst>
          </p:nvPr>
        </p:nvSpPr>
        <p:spPr/>
        <p:txBody>
          <a:bodyPr/>
          <a:p>
            <a:fld id="{49AE70B2-8BF9-45C0-BB95-33D1B9D3A854}" type="slidenum">
              <a:rPr lang="zh-CN" altLang="en-US" smtClean="0"/>
            </a:fld>
            <a:endParaRPr lang="zh-CN" altLang="en-US"/>
          </a:p>
        </p:txBody>
      </p:sp>
      <p:sp>
        <p:nvSpPr>
          <p:cNvPr id="104872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1048723"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43" name=""/>
        <p:cNvGrpSpPr/>
        <p:nvPr/>
      </p:nvGrpSpPr>
      <p:grpSpPr>
        <a:xfrm>
          <a:off x="0" y="0"/>
          <a:ext cx="0" cy="0"/>
          <a:chOff x="0" y="0"/>
          <a:chExt cx="0" cy="0"/>
        </a:xfrm>
      </p:grpSpPr>
      <p:sp>
        <p:nvSpPr>
          <p:cNvPr id="1048598"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p>
            <a:pPr lvl="0"/>
            <a:r>
              <a:rPr lang="zh-CN" altLang="en-US" smtClean="0"/>
              <a:t>单击此处编辑母版标题样式</a:t>
            </a:r>
            <a:endParaRPr lang="zh-CN" altLang="en-US"/>
          </a:p>
        </p:txBody>
      </p:sp>
      <p:sp>
        <p:nvSpPr>
          <p:cNvPr id="1048599"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48600" name="日期占位符 3"/>
          <p:cNvSpPr>
            <a:spLocks noGrp="1"/>
          </p:cNvSpPr>
          <p:nvPr>
            <p:ph type="dt" sz="half" idx="10"/>
            <p:custDataLst>
              <p:tags r:id="rId4"/>
            </p:custDataLst>
          </p:nvPr>
        </p:nvSpPr>
        <p:spPr/>
        <p:txBody>
          <a:bodyPr/>
          <a:p>
            <a:fld id="{760FBDFE-C587-4B4C-A407-44438C67B59E}" type="datetimeFigureOut">
              <a:rPr lang="zh-CN" altLang="en-US" smtClean="0"/>
            </a:fld>
            <a:endParaRPr lang="zh-CN" altLang="en-US"/>
          </a:p>
        </p:txBody>
      </p:sp>
      <p:sp>
        <p:nvSpPr>
          <p:cNvPr id="1048601" name="页脚占位符 4"/>
          <p:cNvSpPr>
            <a:spLocks noGrp="1"/>
          </p:cNvSpPr>
          <p:nvPr>
            <p:ph type="ftr" sz="quarter" idx="11"/>
            <p:custDataLst>
              <p:tags r:id="rId5"/>
            </p:custDataLst>
          </p:nvPr>
        </p:nvSpPr>
        <p:spPr/>
        <p:txBody>
          <a:bodyPr/>
          <a:p>
            <a:endParaRPr lang="zh-CN" altLang="en-US"/>
          </a:p>
        </p:txBody>
      </p:sp>
      <p:sp>
        <p:nvSpPr>
          <p:cNvPr id="1048602" name="灯片编号占位符 5"/>
          <p:cNvSpPr>
            <a:spLocks noGrp="1"/>
          </p:cNvSpPr>
          <p:nvPr>
            <p:ph type="sldNum" sz="quarter" idx="12"/>
            <p:custDataLst>
              <p:tags r:id="rId6"/>
            </p:custDataLst>
          </p:nvPr>
        </p:nvSpPr>
        <p:spPr/>
        <p:txBody>
          <a:bodyPr/>
          <a:p>
            <a:fld id="{49AE70B2-8BF9-45C0-BB95-33D1B9D3A854}" type="slidenum">
              <a:rPr lang="zh-CN" altLang="en-US" smtClean="0"/>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84" name=""/>
        <p:cNvGrpSpPr/>
        <p:nvPr/>
      </p:nvGrpSpPr>
      <p:grpSpPr>
        <a:xfrm>
          <a:off x="0" y="0"/>
          <a:ext cx="0" cy="0"/>
          <a:chOff x="0" y="0"/>
          <a:chExt cx="0" cy="0"/>
        </a:xfrm>
      </p:grpSpPr>
      <p:sp>
        <p:nvSpPr>
          <p:cNvPr id="1048733"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1048734"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1048735" name="日期占位符 3"/>
          <p:cNvSpPr>
            <a:spLocks noGrp="1"/>
          </p:cNvSpPr>
          <p:nvPr>
            <p:ph type="dt" sz="half" idx="10"/>
            <p:custDataLst>
              <p:tags r:id="rId4"/>
            </p:custDataLst>
          </p:nvPr>
        </p:nvSpPr>
        <p:spPr/>
        <p:txBody>
          <a:bodyPr/>
          <a:p>
            <a:fld id="{760FBDFE-C587-4B4C-A407-44438C67B59E}" type="datetimeFigureOut">
              <a:rPr lang="zh-CN" altLang="en-US" smtClean="0"/>
            </a:fld>
            <a:endParaRPr lang="zh-CN" altLang="en-US"/>
          </a:p>
        </p:txBody>
      </p:sp>
      <p:sp>
        <p:nvSpPr>
          <p:cNvPr id="1048736" name="页脚占位符 4"/>
          <p:cNvSpPr>
            <a:spLocks noGrp="1"/>
          </p:cNvSpPr>
          <p:nvPr>
            <p:ph type="ftr" sz="quarter" idx="11"/>
            <p:custDataLst>
              <p:tags r:id="rId5"/>
            </p:custDataLst>
          </p:nvPr>
        </p:nvSpPr>
        <p:spPr/>
        <p:txBody>
          <a:bodyPr/>
          <a:p>
            <a:endParaRPr lang="zh-CN" altLang="en-US"/>
          </a:p>
        </p:txBody>
      </p:sp>
      <p:sp>
        <p:nvSpPr>
          <p:cNvPr id="1048737" name="灯片编号占位符 5"/>
          <p:cNvSpPr>
            <a:spLocks noGrp="1"/>
          </p:cNvSpPr>
          <p:nvPr>
            <p:ph type="sldNum" sz="quarter" idx="12"/>
            <p:custDataLst>
              <p:tags r:id="rId6"/>
            </p:custDataLst>
          </p:nvPr>
        </p:nvSpPr>
        <p:spPr/>
        <p:txBody>
          <a:bodyPr/>
          <a:p>
            <a:fld id="{49AE70B2-8BF9-45C0-BB95-33D1B9D3A854}"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85" name=""/>
        <p:cNvGrpSpPr/>
        <p:nvPr/>
      </p:nvGrpSpPr>
      <p:grpSpPr>
        <a:xfrm>
          <a:off x="0" y="0"/>
          <a:ext cx="0" cy="0"/>
          <a:chOff x="0" y="0"/>
          <a:chExt cx="0" cy="0"/>
        </a:xfrm>
      </p:grpSpPr>
      <p:sp>
        <p:nvSpPr>
          <p:cNvPr id="1048738"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p>
            <a:pPr lvl="0"/>
            <a:r>
              <a:rPr lang="zh-CN" altLang="en-US" smtClean="0"/>
              <a:t>单击此处编辑母版标题样式</a:t>
            </a:r>
            <a:endParaRPr lang="zh-CN" altLang="en-US"/>
          </a:p>
        </p:txBody>
      </p:sp>
      <p:sp>
        <p:nvSpPr>
          <p:cNvPr id="1048739"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48740"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48741" name="日期占位符 4"/>
          <p:cNvSpPr>
            <a:spLocks noGrp="1"/>
          </p:cNvSpPr>
          <p:nvPr>
            <p:ph type="dt" sz="half" idx="10"/>
            <p:custDataLst>
              <p:tags r:id="rId5"/>
            </p:custDataLst>
          </p:nvPr>
        </p:nvSpPr>
        <p:spPr/>
        <p:txBody>
          <a:bodyPr/>
          <a:p>
            <a:fld id="{760FBDFE-C587-4B4C-A407-44438C67B59E}" type="datetimeFigureOut">
              <a:rPr lang="zh-CN" altLang="en-US" smtClean="0"/>
            </a:fld>
            <a:endParaRPr lang="zh-CN" altLang="en-US"/>
          </a:p>
        </p:txBody>
      </p:sp>
      <p:sp>
        <p:nvSpPr>
          <p:cNvPr id="1048742" name="页脚占位符 5"/>
          <p:cNvSpPr>
            <a:spLocks noGrp="1"/>
          </p:cNvSpPr>
          <p:nvPr>
            <p:ph type="ftr" sz="quarter" idx="11"/>
            <p:custDataLst>
              <p:tags r:id="rId6"/>
            </p:custDataLst>
          </p:nvPr>
        </p:nvSpPr>
        <p:spPr/>
        <p:txBody>
          <a:bodyPr/>
          <a:p>
            <a:endParaRPr lang="zh-CN" altLang="en-US"/>
          </a:p>
        </p:txBody>
      </p:sp>
      <p:sp>
        <p:nvSpPr>
          <p:cNvPr id="1048743" name="灯片编号占位符 6"/>
          <p:cNvSpPr>
            <a:spLocks noGrp="1"/>
          </p:cNvSpPr>
          <p:nvPr>
            <p:ph type="sldNum" sz="quarter" idx="12"/>
            <p:custDataLst>
              <p:tags r:id="rId7"/>
            </p:custDataLst>
          </p:nvPr>
        </p:nvSpPr>
        <p:spPr/>
        <p:txBody>
          <a:bodyPr/>
          <a:p>
            <a:fld id="{49AE70B2-8BF9-45C0-BB95-33D1B9D3A854}"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86" name=""/>
        <p:cNvGrpSpPr/>
        <p:nvPr/>
      </p:nvGrpSpPr>
      <p:grpSpPr>
        <a:xfrm>
          <a:off x="0" y="0"/>
          <a:ext cx="0" cy="0"/>
          <a:chOff x="0" y="0"/>
          <a:chExt cx="0" cy="0"/>
        </a:xfrm>
      </p:grpSpPr>
      <p:sp>
        <p:nvSpPr>
          <p:cNvPr id="1048744"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p>
            <a:pPr lvl="0"/>
            <a:r>
              <a:rPr lang="zh-CN" altLang="en-US" smtClean="0"/>
              <a:t>单击此处编辑母版标题样式</a:t>
            </a:r>
            <a:endParaRPr lang="zh-CN" altLang="en-US"/>
          </a:p>
        </p:txBody>
      </p:sp>
      <p:sp>
        <p:nvSpPr>
          <p:cNvPr id="1048745"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1048746"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48747"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1048748"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48749" name="日期占位符 6"/>
          <p:cNvSpPr>
            <a:spLocks noGrp="1"/>
          </p:cNvSpPr>
          <p:nvPr>
            <p:ph type="dt" sz="half" idx="10"/>
            <p:custDataLst>
              <p:tags r:id="rId7"/>
            </p:custDataLst>
          </p:nvPr>
        </p:nvSpPr>
        <p:spPr/>
        <p:txBody>
          <a:bodyPr/>
          <a:p>
            <a:fld id="{760FBDFE-C587-4B4C-A407-44438C67B59E}" type="datetimeFigureOut">
              <a:rPr lang="zh-CN" altLang="en-US" smtClean="0"/>
            </a:fld>
            <a:endParaRPr lang="zh-CN" altLang="en-US"/>
          </a:p>
        </p:txBody>
      </p:sp>
      <p:sp>
        <p:nvSpPr>
          <p:cNvPr id="1048750" name="页脚占位符 7"/>
          <p:cNvSpPr>
            <a:spLocks noGrp="1"/>
          </p:cNvSpPr>
          <p:nvPr>
            <p:ph type="ftr" sz="quarter" idx="11"/>
            <p:custDataLst>
              <p:tags r:id="rId8"/>
            </p:custDataLst>
          </p:nvPr>
        </p:nvSpPr>
        <p:spPr/>
        <p:txBody>
          <a:bodyPr/>
          <a:p>
            <a:endParaRPr lang="zh-CN" altLang="en-US"/>
          </a:p>
        </p:txBody>
      </p:sp>
      <p:sp>
        <p:nvSpPr>
          <p:cNvPr id="1048751" name="灯片编号占位符 8"/>
          <p:cNvSpPr>
            <a:spLocks noGrp="1"/>
          </p:cNvSpPr>
          <p:nvPr>
            <p:ph type="sldNum" sz="quarter" idx="12"/>
            <p:custDataLst>
              <p:tags r:id="rId9"/>
            </p:custDataLst>
          </p:nvPr>
        </p:nvSpPr>
        <p:spPr/>
        <p:txBody>
          <a:bodyPr/>
          <a:p>
            <a:fld id="{49AE70B2-8BF9-45C0-BB95-33D1B9D3A854}"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80" name=""/>
        <p:cNvGrpSpPr/>
        <p:nvPr/>
      </p:nvGrpSpPr>
      <p:grpSpPr>
        <a:xfrm>
          <a:off x="0" y="0"/>
          <a:ext cx="0" cy="0"/>
          <a:chOff x="0" y="0"/>
          <a:chExt cx="0" cy="0"/>
        </a:xfrm>
      </p:grpSpPr>
      <p:sp>
        <p:nvSpPr>
          <p:cNvPr id="1048715"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p>
            <a:pPr lvl="0"/>
            <a:r>
              <a:rPr lang="zh-CN" altLang="en-US" smtClean="0"/>
              <a:t>单击此处编辑母版标题样式</a:t>
            </a:r>
            <a:endParaRPr lang="zh-CN" altLang="en-US"/>
          </a:p>
        </p:txBody>
      </p:sp>
      <p:sp>
        <p:nvSpPr>
          <p:cNvPr id="1048716" name="日期占位符 2"/>
          <p:cNvSpPr>
            <a:spLocks noGrp="1"/>
          </p:cNvSpPr>
          <p:nvPr>
            <p:ph type="dt" sz="half" idx="10"/>
            <p:custDataLst>
              <p:tags r:id="rId3"/>
            </p:custDataLst>
          </p:nvPr>
        </p:nvSpPr>
        <p:spPr/>
        <p:txBody>
          <a:bodyPr/>
          <a:p>
            <a:fld id="{760FBDFE-C587-4B4C-A407-44438C67B59E}" type="datetimeFigureOut">
              <a:rPr lang="zh-CN" altLang="en-US" smtClean="0"/>
            </a:fld>
            <a:endParaRPr lang="zh-CN" altLang="en-US"/>
          </a:p>
        </p:txBody>
      </p:sp>
      <p:sp>
        <p:nvSpPr>
          <p:cNvPr id="1048717" name="页脚占位符 3"/>
          <p:cNvSpPr>
            <a:spLocks noGrp="1"/>
          </p:cNvSpPr>
          <p:nvPr>
            <p:ph type="ftr" sz="quarter" idx="11"/>
            <p:custDataLst>
              <p:tags r:id="rId4"/>
            </p:custDataLst>
          </p:nvPr>
        </p:nvSpPr>
        <p:spPr/>
        <p:txBody>
          <a:bodyPr/>
          <a:p>
            <a:endParaRPr lang="zh-CN" altLang="en-US"/>
          </a:p>
        </p:txBody>
      </p:sp>
      <p:sp>
        <p:nvSpPr>
          <p:cNvPr id="1048718" name="灯片编号占位符 4"/>
          <p:cNvSpPr>
            <a:spLocks noGrp="1"/>
          </p:cNvSpPr>
          <p:nvPr>
            <p:ph type="sldNum" sz="quarter" idx="12"/>
            <p:custDataLst>
              <p:tags r:id="rId5"/>
            </p:custDataLst>
          </p:nvPr>
        </p:nvSpPr>
        <p:spPr/>
        <p:txBody>
          <a:bodyPr/>
          <a:p>
            <a:fld id="{49AE70B2-8BF9-45C0-BB95-33D1B9D3A854}"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87" name=""/>
        <p:cNvGrpSpPr/>
        <p:nvPr/>
      </p:nvGrpSpPr>
      <p:grpSpPr>
        <a:xfrm>
          <a:off x="0" y="0"/>
          <a:ext cx="0" cy="0"/>
          <a:chOff x="0" y="0"/>
          <a:chExt cx="0" cy="0"/>
        </a:xfrm>
      </p:grpSpPr>
      <p:sp>
        <p:nvSpPr>
          <p:cNvPr id="1048752" name="日期占位符 1"/>
          <p:cNvSpPr>
            <a:spLocks noGrp="1"/>
          </p:cNvSpPr>
          <p:nvPr>
            <p:ph type="dt" sz="half" idx="10"/>
            <p:custDataLst>
              <p:tags r:id="rId2"/>
            </p:custDataLst>
          </p:nvPr>
        </p:nvSpPr>
        <p:spPr/>
        <p:txBody>
          <a:bodyPr/>
          <a:p>
            <a:fld id="{760FBDFE-C587-4B4C-A407-44438C67B59E}" type="datetimeFigureOut">
              <a:rPr lang="zh-CN" altLang="en-US" smtClean="0"/>
            </a:fld>
            <a:endParaRPr lang="zh-CN" altLang="en-US"/>
          </a:p>
        </p:txBody>
      </p:sp>
      <p:sp>
        <p:nvSpPr>
          <p:cNvPr id="1048753" name="页脚占位符 2"/>
          <p:cNvSpPr>
            <a:spLocks noGrp="1"/>
          </p:cNvSpPr>
          <p:nvPr>
            <p:ph type="ftr" sz="quarter" idx="11"/>
            <p:custDataLst>
              <p:tags r:id="rId3"/>
            </p:custDataLst>
          </p:nvPr>
        </p:nvSpPr>
        <p:spPr/>
        <p:txBody>
          <a:bodyPr/>
          <a:p>
            <a:endParaRPr lang="zh-CN" altLang="en-US"/>
          </a:p>
        </p:txBody>
      </p:sp>
      <p:sp>
        <p:nvSpPr>
          <p:cNvPr id="1048754" name="灯片编号占位符 3"/>
          <p:cNvSpPr>
            <a:spLocks noGrp="1"/>
          </p:cNvSpPr>
          <p:nvPr>
            <p:ph type="sldNum" sz="quarter" idx="12"/>
            <p:custDataLst>
              <p:tags r:id="rId4"/>
            </p:custDataLst>
          </p:nvPr>
        </p:nvSpPr>
        <p:spPr/>
        <p:txBody>
          <a:bodyPr/>
          <a:p>
            <a:fld id="{49AE70B2-8BF9-45C0-BB95-33D1B9D3A854}"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88" name=""/>
        <p:cNvGrpSpPr/>
        <p:nvPr/>
      </p:nvGrpSpPr>
      <p:grpSpPr>
        <a:xfrm>
          <a:off x="0" y="0"/>
          <a:ext cx="0" cy="0"/>
          <a:chOff x="0" y="0"/>
          <a:chExt cx="0" cy="0"/>
        </a:xfrm>
      </p:grpSpPr>
      <p:sp>
        <p:nvSpPr>
          <p:cNvPr id="1048755"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1048756"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1048757" name="日期占位符 4"/>
          <p:cNvSpPr>
            <a:spLocks noGrp="1"/>
          </p:cNvSpPr>
          <p:nvPr>
            <p:ph type="dt" sz="half" idx="10"/>
            <p:custDataLst>
              <p:tags r:id="rId4"/>
            </p:custDataLst>
          </p:nvPr>
        </p:nvSpPr>
        <p:spPr/>
        <p:txBody>
          <a:bodyPr/>
          <a:p>
            <a:fld id="{9EFD9D74-47D9-4702-A33C-335B63B48DBF}" type="datetimeFigureOut">
              <a:rPr lang="zh-CN" altLang="en-US" smtClean="0"/>
            </a:fld>
            <a:endParaRPr lang="zh-CN" altLang="en-US" dirty="0"/>
          </a:p>
        </p:txBody>
      </p:sp>
      <p:sp>
        <p:nvSpPr>
          <p:cNvPr id="1048758" name="页脚占位符 5"/>
          <p:cNvSpPr>
            <a:spLocks noGrp="1"/>
          </p:cNvSpPr>
          <p:nvPr>
            <p:ph type="ftr" sz="quarter" idx="11"/>
            <p:custDataLst>
              <p:tags r:id="rId5"/>
            </p:custDataLst>
          </p:nvPr>
        </p:nvSpPr>
        <p:spPr/>
        <p:txBody>
          <a:bodyPr/>
          <a:p>
            <a:endParaRPr lang="zh-CN" altLang="en-US" dirty="0"/>
          </a:p>
        </p:txBody>
      </p:sp>
      <p:sp>
        <p:nvSpPr>
          <p:cNvPr id="1048759" name="灯片编号占位符 6"/>
          <p:cNvSpPr>
            <a:spLocks noGrp="1"/>
          </p:cNvSpPr>
          <p:nvPr>
            <p:ph type="sldNum" sz="quarter" idx="12"/>
            <p:custDataLst>
              <p:tags r:id="rId6"/>
            </p:custDataLst>
          </p:nvPr>
        </p:nvSpPr>
        <p:spPr/>
        <p:txBody>
          <a:bodyPr/>
          <a:p>
            <a:fld id="{FABC47A4-756D-490B-A52F-7D9E2C9FC05F}" type="slidenum">
              <a:rPr lang="zh-CN" altLang="en-US" smtClean="0"/>
            </a:fld>
            <a:endParaRPr lang="zh-CN" altLang="en-US"/>
          </a:p>
        </p:txBody>
      </p:sp>
      <p:sp>
        <p:nvSpPr>
          <p:cNvPr id="1048760"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82" name=""/>
        <p:cNvGrpSpPr/>
        <p:nvPr/>
      </p:nvGrpSpPr>
      <p:grpSpPr>
        <a:xfrm>
          <a:off x="0" y="0"/>
          <a:ext cx="0" cy="0"/>
          <a:chOff x="0" y="0"/>
          <a:chExt cx="0" cy="0"/>
        </a:xfrm>
      </p:grpSpPr>
      <p:sp>
        <p:nvSpPr>
          <p:cNvPr id="1048724"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1048725"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48726" name="日期占位符 3"/>
          <p:cNvSpPr>
            <a:spLocks noGrp="1"/>
          </p:cNvSpPr>
          <p:nvPr>
            <p:ph type="dt" sz="half" idx="10"/>
            <p:custDataLst>
              <p:tags r:id="rId4"/>
            </p:custDataLst>
          </p:nvPr>
        </p:nvSpPr>
        <p:spPr/>
        <p:txBody>
          <a:bodyPr/>
          <a:p>
            <a:fld id="{760FBDFE-C587-4B4C-A407-44438C67B59E}" type="datetimeFigureOut">
              <a:rPr lang="zh-CN" altLang="en-US" smtClean="0"/>
            </a:fld>
            <a:endParaRPr lang="zh-CN" altLang="en-US"/>
          </a:p>
        </p:txBody>
      </p:sp>
      <p:sp>
        <p:nvSpPr>
          <p:cNvPr id="1048727" name="页脚占位符 4"/>
          <p:cNvSpPr>
            <a:spLocks noGrp="1"/>
          </p:cNvSpPr>
          <p:nvPr>
            <p:ph type="ftr" sz="quarter" idx="11"/>
            <p:custDataLst>
              <p:tags r:id="rId5"/>
            </p:custDataLst>
          </p:nvPr>
        </p:nvSpPr>
        <p:spPr/>
        <p:txBody>
          <a:bodyPr/>
          <a:p>
            <a:endParaRPr lang="zh-CN" altLang="en-US"/>
          </a:p>
        </p:txBody>
      </p:sp>
      <p:sp>
        <p:nvSpPr>
          <p:cNvPr id="1048728" name="灯片编号占位符 5"/>
          <p:cNvSpPr>
            <a:spLocks noGrp="1"/>
          </p:cNvSpPr>
          <p:nvPr>
            <p:ph type="sldNum" sz="quarter" idx="12"/>
            <p:custDataLst>
              <p:tags r:id="rId6"/>
            </p:custDataLst>
          </p:nvPr>
        </p:nvSpPr>
        <p:spPr/>
        <p:txBody>
          <a:bodyPr/>
          <a:p>
            <a:fld id="{49AE70B2-8BF9-45C0-BB95-33D1B9D3A854}"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p>
            <a:r>
              <a:rPr lang="zh-CN" altLang="en-US" dirty="0"/>
              <a:t>单击此处编辑母版标题样式</a:t>
            </a:r>
            <a:endParaRPr lang="zh-CN" altLang="en-US" dirty="0"/>
          </a:p>
        </p:txBody>
      </p:sp>
      <p:sp>
        <p:nvSpPr>
          <p:cNvPr id="1048577"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48578"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1048579"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1048580"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0" Type="http://schemas.openxmlformats.org/officeDocument/2006/relationships/notesSlide" Target="../notesSlides/notesSlide1.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tags" Target="../tags/tag79.xml"/><Relationship Id="rId2" Type="http://schemas.openxmlformats.org/officeDocument/2006/relationships/image" Target="../media/image5.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tags" Target="../tags/tag81.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tags" Target="../tags/tag8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tags" Target="../tags/tag83.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tags" Target="../tags/tag78.xml"/><Relationship Id="rId2" Type="http://schemas.openxmlformats.org/officeDocument/2006/relationships/image" Target="../media/image4.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文本框 5"/>
          <p:cNvSpPr txBox="1"/>
          <p:nvPr/>
        </p:nvSpPr>
        <p:spPr>
          <a:xfrm>
            <a:off x="441325" y="1464310"/>
            <a:ext cx="11309350" cy="507365"/>
          </a:xfrm>
          <a:prstGeom prst="rect">
            <a:avLst/>
          </a:prstGeom>
          <a:noFill/>
        </p:spPr>
        <p:txBody>
          <a:bodyPr wrap="square" rtlCol="0">
            <a:noAutofit/>
          </a:bodyPr>
          <a:p>
            <a:pPr algn="ctr">
              <a:spcBef>
                <a:spcPct val="0"/>
              </a:spcBef>
              <a:spcAft>
                <a:spcPct val="0"/>
              </a:spcAft>
              <a:buFont typeface="Arial" panose="020B0604020202020204" pitchFamily="34" charset="0"/>
              <a:buNone/>
            </a:pPr>
            <a:r>
              <a:rPr lang="en-GB" altLang="zh-CN" sz="2400" b="1" dirty="0">
                <a:solidFill>
                  <a:schemeClr val="tx1"/>
                </a:solidFill>
                <a:latin typeface="Arial" panose="020B0604020202020204" pitchFamily="34" charset="0"/>
                <a:ea typeface="黑体" panose="02010609060101010101" pitchFamily="49" charset="-122"/>
                <a:cs typeface="Arial" panose="020B0604020202020204" pitchFamily="34" charset="0"/>
                <a:sym typeface="+mn-ea"/>
              </a:rPr>
              <a:t>MuCache: A General Framework for Caching in Microservice Graphs</a:t>
            </a:r>
            <a:endParaRPr lang="en-GB" altLang="zh-CN" sz="2400" b="1" dirty="0">
              <a:solidFill>
                <a:schemeClr val="tx1"/>
              </a:solidFill>
              <a:latin typeface="Arial" panose="020B0604020202020204" pitchFamily="34" charset="0"/>
              <a:ea typeface="黑体" panose="02010609060101010101" pitchFamily="49" charset="-122"/>
              <a:cs typeface="Arial" panose="020B0604020202020204" pitchFamily="34" charset="0"/>
              <a:sym typeface="+mn-ea"/>
            </a:endParaRPr>
          </a:p>
          <a:p>
            <a:pPr algn="ctr">
              <a:spcBef>
                <a:spcPct val="0"/>
              </a:spcBef>
              <a:spcAft>
                <a:spcPct val="0"/>
              </a:spcAft>
              <a:buFont typeface="Arial" panose="020B0604020202020204" pitchFamily="34" charset="0"/>
              <a:buNone/>
            </a:pPr>
            <a:endParaRPr lang="en-GB" altLang="zh-CN" sz="2000" b="1" dirty="0">
              <a:solidFill>
                <a:schemeClr val="tx1"/>
              </a:solidFill>
              <a:latin typeface="Times New Roman" panose="02020603050405020304" charset="0"/>
              <a:ea typeface="黑体" panose="02010609060101010101" pitchFamily="49" charset="-122"/>
              <a:cs typeface="Times New Roman" panose="02020603050405020304" charset="0"/>
            </a:endParaRPr>
          </a:p>
        </p:txBody>
      </p:sp>
      <p:sp>
        <p:nvSpPr>
          <p:cNvPr id="1048587" name="文本框 11"/>
          <p:cNvSpPr txBox="1"/>
          <p:nvPr>
            <p:custDataLst>
              <p:tags r:id="rId1"/>
            </p:custDataLst>
          </p:nvPr>
        </p:nvSpPr>
        <p:spPr>
          <a:xfrm>
            <a:off x="441297" y="445585"/>
            <a:ext cx="2656840" cy="337185"/>
          </a:xfrm>
          <a:prstGeom prst="rect">
            <a:avLst/>
          </a:prstGeom>
          <a:noFill/>
        </p:spPr>
        <p:txBody>
          <a:bodyPr wrap="none" rtlCol="0">
            <a:spAutoFit/>
          </a:bodyPr>
          <a:p>
            <a:r>
              <a:rPr lang="en-US" altLang="en-GB" sz="1600" dirty="0">
                <a:solidFill>
                  <a:srgbClr val="FF0000"/>
                </a:solidFill>
                <a:latin typeface="Arial" panose="020B0604020202020204" pitchFamily="34" charset="0"/>
                <a:ea typeface="黑体" panose="02010609060101010101" pitchFamily="49" charset="-122"/>
                <a:cs typeface="Arial" panose="020B0604020202020204" pitchFamily="34" charset="0"/>
              </a:rPr>
              <a:t>NSDI</a:t>
            </a:r>
            <a:r>
              <a:rPr lang="en-GB" altLang="zh-CN" sz="1600" dirty="0">
                <a:solidFill>
                  <a:srgbClr val="FF0000"/>
                </a:solidFill>
                <a:latin typeface="Arial" panose="020B0604020202020204" pitchFamily="34" charset="0"/>
                <a:ea typeface="黑体" panose="02010609060101010101" pitchFamily="49" charset="-122"/>
                <a:cs typeface="Arial" panose="020B0604020202020204" pitchFamily="34" charset="0"/>
              </a:rPr>
              <a:t> </a:t>
            </a:r>
            <a:r>
              <a:rPr lang="en-US" altLang="en-GB" sz="1600" dirty="0">
                <a:solidFill>
                  <a:srgbClr val="FF0000"/>
                </a:solidFill>
                <a:latin typeface="Arial" panose="020B0604020202020204" pitchFamily="34" charset="0"/>
                <a:ea typeface="黑体" panose="02010609060101010101" pitchFamily="49" charset="-122"/>
                <a:cs typeface="Arial" panose="020B0604020202020204" pitchFamily="34" charset="0"/>
              </a:rPr>
              <a:t>’</a:t>
            </a:r>
            <a:r>
              <a:rPr lang="en-GB" altLang="zh-CN" sz="1600" dirty="0">
                <a:solidFill>
                  <a:srgbClr val="FF0000"/>
                </a:solidFill>
                <a:latin typeface="Arial" panose="020B0604020202020204" pitchFamily="34" charset="0"/>
                <a:ea typeface="黑体" panose="02010609060101010101" pitchFamily="49" charset="-122"/>
                <a:cs typeface="Arial" panose="020B0604020202020204" pitchFamily="34" charset="0"/>
              </a:rPr>
              <a:t>2</a:t>
            </a:r>
            <a:r>
              <a:rPr lang="en-US" altLang="en-GB" sz="1600" dirty="0">
                <a:solidFill>
                  <a:srgbClr val="FF0000"/>
                </a:solidFill>
                <a:latin typeface="Arial" panose="020B0604020202020204" pitchFamily="34" charset="0"/>
                <a:ea typeface="黑体" panose="02010609060101010101" pitchFamily="49" charset="-122"/>
                <a:cs typeface="Arial" panose="020B0604020202020204" pitchFamily="34" charset="0"/>
              </a:rPr>
              <a:t>4</a:t>
            </a:r>
            <a:r>
              <a:rPr lang="en-GB" altLang="zh-CN" sz="1600" dirty="0">
                <a:solidFill>
                  <a:srgbClr val="FF0000"/>
                </a:solidFill>
                <a:latin typeface="Arial" panose="020B0604020202020204" pitchFamily="34" charset="0"/>
                <a:ea typeface="黑体" panose="02010609060101010101" pitchFamily="49" charset="-122"/>
                <a:cs typeface="Arial" panose="020B0604020202020204" pitchFamily="34" charset="0"/>
              </a:rPr>
              <a:t>, </a:t>
            </a:r>
            <a:r>
              <a:rPr lang="en-US" altLang="en-GB" sz="1600" dirty="0">
                <a:solidFill>
                  <a:srgbClr val="FF0000"/>
                </a:solidFill>
                <a:latin typeface="Arial" panose="020B0604020202020204" pitchFamily="34" charset="0"/>
                <a:ea typeface="黑体" panose="02010609060101010101" pitchFamily="49" charset="-122"/>
                <a:cs typeface="Arial" panose="020B0604020202020204" pitchFamily="34" charset="0"/>
              </a:rPr>
              <a:t>April</a:t>
            </a:r>
            <a:r>
              <a:rPr lang="en-GB" altLang="zh-CN" sz="1600" dirty="0">
                <a:solidFill>
                  <a:srgbClr val="FF0000"/>
                </a:solidFill>
                <a:latin typeface="Arial" panose="020B0604020202020204" pitchFamily="34" charset="0"/>
                <a:ea typeface="黑体" panose="02010609060101010101" pitchFamily="49" charset="-122"/>
                <a:cs typeface="Arial" panose="020B0604020202020204" pitchFamily="34" charset="0"/>
              </a:rPr>
              <a:t> </a:t>
            </a:r>
            <a:r>
              <a:rPr lang="en-US" altLang="en-GB" sz="1600" dirty="0">
                <a:solidFill>
                  <a:srgbClr val="FF0000"/>
                </a:solidFill>
                <a:latin typeface="Arial" panose="020B0604020202020204" pitchFamily="34" charset="0"/>
                <a:ea typeface="黑体" panose="02010609060101010101" pitchFamily="49" charset="-122"/>
                <a:cs typeface="Arial" panose="020B0604020202020204" pitchFamily="34" charset="0"/>
              </a:rPr>
              <a:t>16-18</a:t>
            </a:r>
            <a:r>
              <a:rPr lang="en-GB" altLang="zh-CN" sz="1600" dirty="0">
                <a:solidFill>
                  <a:srgbClr val="FF0000"/>
                </a:solidFill>
                <a:latin typeface="Arial" panose="020B0604020202020204" pitchFamily="34" charset="0"/>
                <a:ea typeface="黑体" panose="02010609060101010101" pitchFamily="49" charset="-122"/>
                <a:cs typeface="Arial" panose="020B0604020202020204" pitchFamily="34" charset="0"/>
              </a:rPr>
              <a:t>, 202</a:t>
            </a:r>
            <a:r>
              <a:rPr lang="en-US" altLang="en-GB" sz="1600" dirty="0">
                <a:solidFill>
                  <a:srgbClr val="FF0000"/>
                </a:solidFill>
                <a:latin typeface="Arial" panose="020B0604020202020204" pitchFamily="34" charset="0"/>
                <a:ea typeface="黑体" panose="02010609060101010101" pitchFamily="49" charset="-122"/>
                <a:cs typeface="Arial" panose="020B0604020202020204" pitchFamily="34" charset="0"/>
              </a:rPr>
              <a:t>4</a:t>
            </a:r>
            <a:endParaRPr lang="en-US" altLang="en-GB" sz="1600" dirty="0">
              <a:solidFill>
                <a:srgbClr val="FF0000"/>
              </a:solidFill>
              <a:latin typeface="Arial" panose="020B0604020202020204" pitchFamily="34" charset="0"/>
              <a:ea typeface="黑体" panose="02010609060101010101" pitchFamily="49" charset="-122"/>
              <a:cs typeface="Arial" panose="020B0604020202020204" pitchFamily="34" charset="0"/>
            </a:endParaRPr>
          </a:p>
        </p:txBody>
      </p:sp>
      <p:grpSp>
        <p:nvGrpSpPr>
          <p:cNvPr id="26" name="组合 13"/>
          <p:cNvGrpSpPr/>
          <p:nvPr/>
        </p:nvGrpSpPr>
        <p:grpSpPr>
          <a:xfrm>
            <a:off x="197826" y="2680689"/>
            <a:ext cx="11621770" cy="796290"/>
            <a:chOff x="489675" y="3456940"/>
            <a:chExt cx="11621770" cy="796290"/>
          </a:xfrm>
        </p:grpSpPr>
        <p:sp>
          <p:nvSpPr>
            <p:cNvPr id="1048588" name="文本框 14"/>
            <p:cNvSpPr txBox="1"/>
            <p:nvPr>
              <p:custDataLst>
                <p:tags r:id="rId2"/>
              </p:custDataLst>
            </p:nvPr>
          </p:nvSpPr>
          <p:spPr>
            <a:xfrm>
              <a:off x="489675" y="3457088"/>
              <a:ext cx="3329622" cy="768350"/>
            </a:xfrm>
            <a:prstGeom prst="rect">
              <a:avLst/>
            </a:prstGeom>
            <a:noFill/>
          </p:spPr>
          <p:txBody>
            <a:bodyPr wrap="square">
              <a:spAutoFit/>
            </a:bodyPr>
            <a:p>
              <a:pPr algn="ctr"/>
              <a:r>
                <a:rPr lang="en-GB" altLang="zh-CN" sz="2400" dirty="0">
                  <a:latin typeface="Arial" panose="020B0604020202020204" pitchFamily="34" charset="0"/>
                  <a:ea typeface="黑体" panose="02010609060101010101" pitchFamily="49" charset="-122"/>
                  <a:cs typeface="Arial" panose="020B0604020202020204" pitchFamily="34" charset="0"/>
                </a:rPr>
                <a:t>Haoran Zhang</a:t>
              </a:r>
              <a:endParaRPr lang="en-GB" altLang="zh-CN" sz="2400" dirty="0">
                <a:latin typeface="Arial" panose="020B0604020202020204" pitchFamily="34" charset="0"/>
                <a:ea typeface="黑体" panose="02010609060101010101" pitchFamily="49" charset="-122"/>
                <a:cs typeface="Arial" panose="020B0604020202020204" pitchFamily="34" charset="0"/>
              </a:endParaRPr>
            </a:p>
            <a:p>
              <a:pPr algn="ctr"/>
              <a:r>
                <a:rPr lang="en-GB" altLang="zh-CN" sz="2000" dirty="0">
                  <a:solidFill>
                    <a:schemeClr val="bg2">
                      <a:lumMod val="25000"/>
                    </a:schemeClr>
                  </a:solidFill>
                  <a:latin typeface="Arial" panose="020B0604020202020204" pitchFamily="34" charset="0"/>
                  <a:ea typeface="黑体" panose="02010609060101010101" pitchFamily="49" charset="-122"/>
                  <a:cs typeface="Arial" panose="020B0604020202020204" pitchFamily="34" charset="0"/>
                </a:rPr>
                <a:t>University of Pennsylvania</a:t>
              </a:r>
              <a:endParaRPr lang="en-GB" altLang="zh-CN" sz="2000" dirty="0">
                <a:solidFill>
                  <a:schemeClr val="bg2">
                    <a:lumMod val="25000"/>
                  </a:schemeClr>
                </a:solidFill>
                <a:latin typeface="Arial" panose="020B0604020202020204" pitchFamily="34" charset="0"/>
                <a:ea typeface="黑体" panose="02010609060101010101" pitchFamily="49" charset="-122"/>
                <a:cs typeface="Arial" panose="020B0604020202020204" pitchFamily="34" charset="0"/>
              </a:endParaRPr>
            </a:p>
          </p:txBody>
        </p:sp>
        <p:sp>
          <p:nvSpPr>
            <p:cNvPr id="1048589" name="文本框 21"/>
            <p:cNvSpPr txBox="1"/>
            <p:nvPr>
              <p:custDataLst>
                <p:tags r:id="rId3"/>
              </p:custDataLst>
            </p:nvPr>
          </p:nvSpPr>
          <p:spPr>
            <a:xfrm>
              <a:off x="3962302" y="3456940"/>
              <a:ext cx="4261305" cy="768350"/>
            </a:xfrm>
            <a:prstGeom prst="rect">
              <a:avLst/>
            </a:prstGeom>
            <a:noFill/>
          </p:spPr>
          <p:txBody>
            <a:bodyPr wrap="square">
              <a:spAutoFit/>
            </a:bodyPr>
            <a:p>
              <a:pPr algn="ctr"/>
              <a:r>
                <a:rPr lang="en-GB" altLang="zh-CN" sz="2400" dirty="0">
                  <a:latin typeface="Arial" panose="020B0604020202020204" pitchFamily="34" charset="0"/>
                  <a:ea typeface="黑体" panose="02010609060101010101" pitchFamily="49" charset="-122"/>
                  <a:cs typeface="Arial" panose="020B0604020202020204" pitchFamily="34" charset="0"/>
                </a:rPr>
                <a:t>Konstantinos Kallas </a:t>
              </a:r>
              <a:endParaRPr lang="en-GB" altLang="zh-CN" sz="2400" dirty="0">
                <a:latin typeface="Arial" panose="020B0604020202020204" pitchFamily="34" charset="0"/>
                <a:ea typeface="黑体" panose="02010609060101010101" pitchFamily="49" charset="-122"/>
                <a:cs typeface="Arial" panose="020B0604020202020204" pitchFamily="34" charset="0"/>
              </a:endParaRPr>
            </a:p>
            <a:p>
              <a:pPr algn="ctr"/>
              <a:r>
                <a:rPr lang="en-GB" altLang="zh-CN" sz="2000" dirty="0">
                  <a:solidFill>
                    <a:schemeClr val="bg2">
                      <a:lumMod val="25000"/>
                    </a:schemeClr>
                  </a:solidFill>
                  <a:latin typeface="Arial" panose="020B0604020202020204" pitchFamily="34" charset="0"/>
                  <a:ea typeface="黑体" panose="02010609060101010101" pitchFamily="49" charset="-122"/>
                  <a:cs typeface="Arial" panose="020B0604020202020204" pitchFamily="34" charset="0"/>
                  <a:sym typeface="+mn-ea"/>
                </a:rPr>
                <a:t>University of Pennsylvania</a:t>
              </a:r>
              <a:endParaRPr lang="en-GB" altLang="zh-CN" sz="2000" dirty="0">
                <a:solidFill>
                  <a:schemeClr val="bg2">
                    <a:lumMod val="25000"/>
                  </a:schemeClr>
                </a:solidFill>
                <a:latin typeface="Arial" panose="020B0604020202020204" pitchFamily="34" charset="0"/>
                <a:ea typeface="黑体" panose="02010609060101010101" pitchFamily="49" charset="-122"/>
                <a:cs typeface="Arial" panose="020B0604020202020204" pitchFamily="34" charset="0"/>
              </a:endParaRPr>
            </a:p>
          </p:txBody>
        </p:sp>
        <p:sp>
          <p:nvSpPr>
            <p:cNvPr id="1048590" name="文本框 23"/>
            <p:cNvSpPr txBox="1"/>
            <p:nvPr>
              <p:custDataLst>
                <p:tags r:id="rId4"/>
              </p:custDataLst>
            </p:nvPr>
          </p:nvSpPr>
          <p:spPr>
            <a:xfrm>
              <a:off x="8399870" y="3456940"/>
              <a:ext cx="3711575" cy="796290"/>
            </a:xfrm>
            <a:prstGeom prst="rect">
              <a:avLst/>
            </a:prstGeom>
            <a:noFill/>
          </p:spPr>
          <p:txBody>
            <a:bodyPr wrap="square">
              <a:noAutofit/>
            </a:bodyPr>
            <a:p>
              <a:pPr algn="ctr"/>
              <a:r>
                <a:rPr lang="en-GB" altLang="zh-CN" sz="2400">
                  <a:latin typeface="Arial" panose="020B0604020202020204" pitchFamily="34" charset="0"/>
                  <a:ea typeface="黑体" panose="02010609060101010101" pitchFamily="49" charset="-122"/>
                  <a:cs typeface="Arial" panose="020B0604020202020204" pitchFamily="34" charset="0"/>
                </a:rPr>
                <a:t>Spyros Pavlatos</a:t>
              </a:r>
              <a:r>
                <a:rPr lang="en-GB" altLang="zh-CN" sz="2400" dirty="0">
                  <a:latin typeface="Arial" panose="020B0604020202020204" pitchFamily="34" charset="0"/>
                  <a:ea typeface="黑体" panose="02010609060101010101" pitchFamily="49" charset="-122"/>
                  <a:cs typeface="Arial" panose="020B0604020202020204" pitchFamily="34" charset="0"/>
                </a:rPr>
                <a:t> </a:t>
              </a:r>
              <a:endParaRPr lang="en-GB" altLang="zh-CN" sz="2400" dirty="0">
                <a:latin typeface="Arial" panose="020B0604020202020204" pitchFamily="34" charset="0"/>
                <a:ea typeface="黑体" panose="02010609060101010101" pitchFamily="49" charset="-122"/>
                <a:cs typeface="Arial" panose="020B0604020202020204" pitchFamily="34" charset="0"/>
              </a:endParaRPr>
            </a:p>
            <a:p>
              <a:pPr algn="ctr"/>
              <a:r>
                <a:rPr lang="en-GB" altLang="zh-CN" sz="2000" dirty="0">
                  <a:solidFill>
                    <a:schemeClr val="bg2">
                      <a:lumMod val="25000"/>
                    </a:schemeClr>
                  </a:solidFill>
                  <a:latin typeface="Arial" panose="020B0604020202020204" pitchFamily="34" charset="0"/>
                  <a:ea typeface="黑体" panose="02010609060101010101" pitchFamily="49" charset="-122"/>
                  <a:cs typeface="Arial" panose="020B0604020202020204" pitchFamily="34" charset="0"/>
                  <a:sym typeface="+mn-ea"/>
                </a:rPr>
                <a:t>University of Pennsylvania</a:t>
              </a:r>
              <a:endParaRPr lang="en-GB" altLang="zh-CN" sz="2000" dirty="0">
                <a:solidFill>
                  <a:schemeClr val="bg2">
                    <a:lumMod val="25000"/>
                  </a:schemeClr>
                </a:solidFill>
                <a:latin typeface="Arial" panose="020B0604020202020204" pitchFamily="34" charset="0"/>
                <a:ea typeface="黑体" panose="02010609060101010101" pitchFamily="49" charset="-122"/>
                <a:cs typeface="Arial" panose="020B0604020202020204" pitchFamily="34" charset="0"/>
              </a:endParaRPr>
            </a:p>
            <a:p>
              <a:pPr algn="ctr"/>
              <a:endParaRPr lang="en-GB" altLang="zh-CN" sz="2000" dirty="0">
                <a:solidFill>
                  <a:schemeClr val="bg2">
                    <a:lumMod val="25000"/>
                  </a:schemeClr>
                </a:solidFill>
                <a:latin typeface="Arial" panose="020B0604020202020204" pitchFamily="34" charset="0"/>
                <a:ea typeface="黑体" panose="02010609060101010101" pitchFamily="49" charset="-122"/>
                <a:cs typeface="Arial" panose="020B0604020202020204" pitchFamily="34" charset="0"/>
              </a:endParaRPr>
            </a:p>
          </p:txBody>
        </p:sp>
      </p:grpSp>
      <p:sp>
        <p:nvSpPr>
          <p:cNvPr id="1048592" name="文本框 25"/>
          <p:cNvSpPr txBox="1"/>
          <p:nvPr>
            <p:custDataLst>
              <p:tags r:id="rId5"/>
            </p:custDataLst>
          </p:nvPr>
        </p:nvSpPr>
        <p:spPr>
          <a:xfrm>
            <a:off x="3931285" y="3663950"/>
            <a:ext cx="4001135" cy="768350"/>
          </a:xfrm>
          <a:prstGeom prst="rect">
            <a:avLst/>
          </a:prstGeom>
          <a:noFill/>
        </p:spPr>
        <p:txBody>
          <a:bodyPr wrap="square">
            <a:noAutofit/>
          </a:bodyPr>
          <a:p>
            <a:pPr algn="ctr"/>
            <a:r>
              <a:rPr lang="en-GB" altLang="zh-CN" sz="2400" dirty="0">
                <a:latin typeface="Arial" panose="020B0604020202020204" pitchFamily="34" charset="0"/>
                <a:ea typeface="黑体" panose="02010609060101010101" pitchFamily="49" charset="-122"/>
                <a:cs typeface="Arial" panose="020B0604020202020204" pitchFamily="34" charset="0"/>
              </a:rPr>
              <a:t>Sebastian Angel </a:t>
            </a:r>
            <a:endParaRPr lang="en-GB" altLang="zh-CN" sz="2400" dirty="0">
              <a:latin typeface="Arial" panose="020B0604020202020204" pitchFamily="34" charset="0"/>
              <a:ea typeface="黑体" panose="02010609060101010101" pitchFamily="49" charset="-122"/>
              <a:cs typeface="Arial" panose="020B0604020202020204" pitchFamily="34" charset="0"/>
            </a:endParaRPr>
          </a:p>
          <a:p>
            <a:pPr algn="ctr"/>
            <a:r>
              <a:rPr lang="en-GB" altLang="zh-CN" sz="2000" dirty="0">
                <a:solidFill>
                  <a:schemeClr val="bg2">
                    <a:lumMod val="25000"/>
                  </a:schemeClr>
                </a:solidFill>
                <a:latin typeface="Arial" panose="020B0604020202020204" pitchFamily="34" charset="0"/>
                <a:ea typeface="黑体" panose="02010609060101010101" pitchFamily="49" charset="-122"/>
                <a:cs typeface="Arial" panose="020B0604020202020204" pitchFamily="34" charset="0"/>
                <a:sym typeface="+mn-ea"/>
              </a:rPr>
              <a:t>University of Pennsylvania</a:t>
            </a:r>
            <a:endParaRPr lang="en-GB" altLang="zh-CN" sz="2000" dirty="0">
              <a:solidFill>
                <a:schemeClr val="bg2">
                  <a:lumMod val="25000"/>
                </a:schemeClr>
              </a:solidFill>
              <a:latin typeface="Arial" panose="020B0604020202020204" pitchFamily="34" charset="0"/>
              <a:ea typeface="黑体" panose="02010609060101010101" pitchFamily="49" charset="-122"/>
              <a:cs typeface="Arial" panose="020B0604020202020204" pitchFamily="34" charset="0"/>
            </a:endParaRPr>
          </a:p>
          <a:p>
            <a:pPr algn="ctr"/>
            <a:endParaRPr lang="en-GB" altLang="zh-CN" sz="2000" dirty="0">
              <a:solidFill>
                <a:schemeClr val="bg2">
                  <a:lumMod val="25000"/>
                </a:schemeClr>
              </a:solidFill>
              <a:latin typeface="Arial" panose="020B0604020202020204" pitchFamily="34" charset="0"/>
              <a:ea typeface="黑体" panose="02010609060101010101" pitchFamily="49" charset="-122"/>
              <a:cs typeface="Arial" panose="020B0604020202020204" pitchFamily="34" charset="0"/>
            </a:endParaRPr>
          </a:p>
        </p:txBody>
      </p:sp>
      <p:sp>
        <p:nvSpPr>
          <p:cNvPr id="1048593" name="文本框 26"/>
          <p:cNvSpPr txBox="1"/>
          <p:nvPr>
            <p:custDataLst>
              <p:tags r:id="rId6"/>
            </p:custDataLst>
          </p:nvPr>
        </p:nvSpPr>
        <p:spPr>
          <a:xfrm>
            <a:off x="7826454" y="3663673"/>
            <a:ext cx="4261304" cy="768350"/>
          </a:xfrm>
          <a:prstGeom prst="rect">
            <a:avLst/>
          </a:prstGeom>
          <a:noFill/>
        </p:spPr>
        <p:txBody>
          <a:bodyPr wrap="square">
            <a:spAutoFit/>
          </a:bodyPr>
          <a:p>
            <a:pPr algn="ctr"/>
            <a:r>
              <a:rPr lang="en-GB" altLang="zh-CN" sz="2400">
                <a:latin typeface="Arial" panose="020B0604020202020204" pitchFamily="34" charset="0"/>
                <a:ea typeface="黑体" panose="02010609060101010101" pitchFamily="49" charset="-122"/>
                <a:cs typeface="Arial" panose="020B0604020202020204" pitchFamily="34" charset="0"/>
              </a:rPr>
              <a:t>Vincent Liu</a:t>
            </a:r>
            <a:r>
              <a:rPr lang="en-GB" altLang="zh-CN" sz="2400" dirty="0">
                <a:latin typeface="Arial" panose="020B0604020202020204" pitchFamily="34" charset="0"/>
                <a:ea typeface="黑体" panose="02010609060101010101" pitchFamily="49" charset="-122"/>
                <a:cs typeface="Arial" panose="020B0604020202020204" pitchFamily="34" charset="0"/>
              </a:rPr>
              <a:t> </a:t>
            </a:r>
            <a:endParaRPr lang="en-GB" altLang="zh-CN" sz="2400" dirty="0">
              <a:latin typeface="Arial" panose="020B0604020202020204" pitchFamily="34" charset="0"/>
              <a:ea typeface="黑体" panose="02010609060101010101" pitchFamily="49" charset="-122"/>
              <a:cs typeface="Arial" panose="020B0604020202020204" pitchFamily="34" charset="0"/>
            </a:endParaRPr>
          </a:p>
          <a:p>
            <a:pPr algn="ctr"/>
            <a:r>
              <a:rPr lang="en-GB" altLang="zh-CN" sz="2000" dirty="0">
                <a:solidFill>
                  <a:schemeClr val="bg2">
                    <a:lumMod val="25000"/>
                  </a:schemeClr>
                </a:solidFill>
                <a:latin typeface="Arial" panose="020B0604020202020204" pitchFamily="34" charset="0"/>
                <a:ea typeface="黑体" panose="02010609060101010101" pitchFamily="49" charset="-122"/>
                <a:cs typeface="Arial" panose="020B0604020202020204" pitchFamily="34" charset="0"/>
                <a:sym typeface="+mn-ea"/>
              </a:rPr>
              <a:t>University of Pennsylvania</a:t>
            </a:r>
            <a:endParaRPr lang="en-GB" altLang="zh-CN" sz="2000" dirty="0">
              <a:solidFill>
                <a:schemeClr val="bg2">
                  <a:lumMod val="25000"/>
                </a:schemeClr>
              </a:solidFill>
              <a:latin typeface="Arial" panose="020B0604020202020204" pitchFamily="34" charset="0"/>
              <a:ea typeface="黑体" panose="02010609060101010101" pitchFamily="49" charset="-122"/>
              <a:cs typeface="Arial" panose="020B0604020202020204" pitchFamily="34" charset="0"/>
            </a:endParaRPr>
          </a:p>
        </p:txBody>
      </p:sp>
      <p:sp>
        <p:nvSpPr>
          <p:cNvPr id="1048597" name="文本框 37"/>
          <p:cNvSpPr txBox="1"/>
          <p:nvPr/>
        </p:nvSpPr>
        <p:spPr>
          <a:xfrm>
            <a:off x="10226040" y="5317490"/>
            <a:ext cx="1586865" cy="645160"/>
          </a:xfrm>
          <a:prstGeom prst="rect">
            <a:avLst/>
          </a:prstGeom>
          <a:noFill/>
        </p:spPr>
        <p:txBody>
          <a:bodyPr wrap="square" rtlCol="0">
            <a:spAutoFit/>
          </a:bodyPr>
          <a:p>
            <a:r>
              <a:rPr lang="en-US" altLang="en-GB" dirty="0">
                <a:latin typeface="Times New Roman" panose="02020603050405020304" charset="0"/>
                <a:ea typeface="黑体" panose="02010609060101010101" pitchFamily="49" charset="-122"/>
                <a:cs typeface="Times New Roman" panose="02020603050405020304" charset="0"/>
              </a:rPr>
              <a:t>     Xiuqi Lu</a:t>
            </a:r>
            <a:endParaRPr lang="en-US" altLang="en-GB" dirty="0">
              <a:latin typeface="Times New Roman" panose="02020603050405020304" charset="0"/>
              <a:ea typeface="黑体" panose="02010609060101010101" pitchFamily="49" charset="-122"/>
              <a:cs typeface="Times New Roman" panose="02020603050405020304" charset="0"/>
            </a:endParaRPr>
          </a:p>
          <a:p>
            <a:r>
              <a:rPr lang="en-GB" altLang="zh-CN" dirty="0">
                <a:latin typeface="Times New Roman" panose="02020603050405020304" charset="0"/>
                <a:ea typeface="黑体" panose="02010609060101010101" pitchFamily="49" charset="-122"/>
                <a:cs typeface="Times New Roman" panose="02020603050405020304" charset="0"/>
              </a:rPr>
              <a:t>2024</a:t>
            </a:r>
            <a:r>
              <a:rPr lang="en-US" altLang="en-GB" dirty="0">
                <a:latin typeface="Times New Roman" panose="02020603050405020304" charset="0"/>
                <a:ea typeface="黑体" panose="02010609060101010101" pitchFamily="49" charset="-122"/>
                <a:cs typeface="Times New Roman" panose="02020603050405020304" charset="0"/>
              </a:rPr>
              <a:t> </a:t>
            </a:r>
            <a:r>
              <a:rPr lang="en-GB" altLang="zh-CN" dirty="0">
                <a:latin typeface="Times New Roman" panose="02020603050405020304" charset="0"/>
                <a:ea typeface="黑体" panose="02010609060101010101" pitchFamily="49" charset="-122"/>
                <a:cs typeface="Times New Roman" panose="02020603050405020304" charset="0"/>
              </a:rPr>
              <a:t>/</a:t>
            </a:r>
            <a:r>
              <a:rPr lang="en-US" altLang="en-GB" dirty="0">
                <a:latin typeface="Times New Roman" panose="02020603050405020304" charset="0"/>
                <a:ea typeface="黑体" panose="02010609060101010101" pitchFamily="49" charset="-122"/>
                <a:cs typeface="Times New Roman" panose="02020603050405020304" charset="0"/>
              </a:rPr>
              <a:t> 4 / 25</a:t>
            </a:r>
            <a:endParaRPr lang="en-US" altLang="en-GB" dirty="0">
              <a:latin typeface="Times New Roman" panose="02020603050405020304" charset="0"/>
              <a:ea typeface="黑体" panose="02010609060101010101" pitchFamily="49" charset="-122"/>
              <a:cs typeface="Times New Roman" panose="02020603050405020304" charset="0"/>
            </a:endParaRPr>
          </a:p>
        </p:txBody>
      </p:sp>
      <p:sp>
        <p:nvSpPr>
          <p:cNvPr id="2" name="文本框 14"/>
          <p:cNvSpPr txBox="1"/>
          <p:nvPr>
            <p:custDataLst>
              <p:tags r:id="rId7"/>
            </p:custDataLst>
          </p:nvPr>
        </p:nvSpPr>
        <p:spPr>
          <a:xfrm>
            <a:off x="221956" y="3663817"/>
            <a:ext cx="3329622" cy="768350"/>
          </a:xfrm>
          <a:prstGeom prst="rect">
            <a:avLst/>
          </a:prstGeom>
          <a:noFill/>
        </p:spPr>
        <p:txBody>
          <a:bodyPr wrap="square">
            <a:spAutoFit/>
          </a:bodyPr>
          <a:p>
            <a:pPr algn="ctr"/>
            <a:r>
              <a:rPr lang="en-GB" altLang="zh-CN" sz="2400" dirty="0">
                <a:latin typeface="Arial" panose="020B0604020202020204" pitchFamily="34" charset="0"/>
                <a:ea typeface="黑体" panose="02010609060101010101" pitchFamily="49" charset="-122"/>
                <a:cs typeface="Arial" panose="020B0604020202020204" pitchFamily="34" charset="0"/>
              </a:rPr>
              <a:t>Rajeev Alur</a:t>
            </a:r>
            <a:endParaRPr lang="en-GB" altLang="zh-CN" sz="2400" dirty="0">
              <a:latin typeface="Arial" panose="020B0604020202020204" pitchFamily="34" charset="0"/>
              <a:ea typeface="黑体" panose="02010609060101010101" pitchFamily="49" charset="-122"/>
              <a:cs typeface="Arial" panose="020B0604020202020204" pitchFamily="34" charset="0"/>
            </a:endParaRPr>
          </a:p>
          <a:p>
            <a:pPr algn="ctr"/>
            <a:r>
              <a:rPr lang="en-GB" altLang="zh-CN" sz="2000" dirty="0">
                <a:solidFill>
                  <a:schemeClr val="bg2">
                    <a:lumMod val="25000"/>
                  </a:schemeClr>
                </a:solidFill>
                <a:latin typeface="Arial" panose="020B0604020202020204" pitchFamily="34" charset="0"/>
                <a:ea typeface="黑体" panose="02010609060101010101" pitchFamily="49" charset="-122"/>
                <a:cs typeface="Arial" panose="020B0604020202020204" pitchFamily="34" charset="0"/>
              </a:rPr>
              <a:t>University of Pennsylvania</a:t>
            </a:r>
            <a:endParaRPr lang="en-GB" altLang="zh-CN" sz="2000" dirty="0">
              <a:solidFill>
                <a:schemeClr val="bg2">
                  <a:lumMod val="25000"/>
                </a:schemeClr>
              </a:solidFill>
              <a:latin typeface="Arial" panose="020B0604020202020204" pitchFamily="34" charset="0"/>
              <a:ea typeface="黑体" panose="02010609060101010101" pitchFamily="49" charset="-122"/>
              <a:cs typeface="Arial" panose="020B0604020202020204" pitchFamily="34" charset="0"/>
            </a:endParaRPr>
          </a:p>
        </p:txBody>
      </p:sp>
    </p:spTree>
    <p:custDataLst>
      <p:tags r:id="rId8"/>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p:sp>
        <p:nvSpPr>
          <p:cNvPr id="1048646" name="标题 1"/>
          <p:cNvSpPr>
            <a:spLocks noGrp="1"/>
          </p:cNvSpPr>
          <p:nvPr>
            <p:ph type="title"/>
          </p:nvPr>
        </p:nvSpPr>
        <p:spPr>
          <a:xfrm>
            <a:off x="468065" y="608400"/>
            <a:ext cx="10969200" cy="705600"/>
          </a:xfrm>
        </p:spPr>
        <p:txBody>
          <a:bodyPr>
            <a:normAutofit/>
          </a:bodyPr>
          <a:p>
            <a:r>
              <a:rPr lang="en-US" altLang="en-GB" dirty="0">
                <a:solidFill>
                  <a:schemeClr val="accent1"/>
                </a:solidFill>
                <a:latin typeface="Arial" panose="020B0604020202020204" pitchFamily="34" charset="0"/>
                <a:cs typeface="Arial" panose="020B0604020202020204" pitchFamily="34" charset="0"/>
                <a:sym typeface="+mn-ea"/>
              </a:rPr>
              <a:t>E</a:t>
            </a:r>
            <a:r>
              <a:rPr lang="en-GB" altLang="zh-CN" dirty="0">
                <a:solidFill>
                  <a:schemeClr val="accent1"/>
                </a:solidFill>
                <a:latin typeface="Arial" panose="020B0604020202020204" pitchFamily="34" charset="0"/>
                <a:cs typeface="Arial" panose="020B0604020202020204" pitchFamily="34" charset="0"/>
                <a:sym typeface="+mn-ea"/>
              </a:rPr>
              <a:t>xample</a:t>
            </a:r>
            <a:r>
              <a:rPr lang="en-US" altLang="en-GB" dirty="0">
                <a:solidFill>
                  <a:schemeClr val="accent1"/>
                </a:solidFill>
                <a:latin typeface="Arial" panose="020B0604020202020204" pitchFamily="34" charset="0"/>
                <a:cs typeface="Arial" panose="020B0604020202020204" pitchFamily="34" charset="0"/>
                <a:sym typeface="+mn-ea"/>
              </a:rPr>
              <a:t> B: Invalidate</a:t>
            </a:r>
            <a:endParaRPr lang="en-US" altLang="en-GB" dirty="0">
              <a:solidFill>
                <a:schemeClr val="accent1"/>
              </a:solidFill>
              <a:latin typeface="Arial" panose="020B0604020202020204" pitchFamily="34" charset="0"/>
              <a:cs typeface="Arial" panose="020B0604020202020204" pitchFamily="34" charset="0"/>
              <a:sym typeface="+mn-ea"/>
            </a:endParaRPr>
          </a:p>
        </p:txBody>
      </p:sp>
      <p:sp>
        <p:nvSpPr>
          <p:cNvPr id="1048647"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pic>
        <p:nvPicPr>
          <p:cNvPr id="100" name="图片 99"/>
          <p:cNvPicPr/>
          <p:nvPr/>
        </p:nvPicPr>
        <p:blipFill>
          <a:blip r:embed="rId1"/>
          <a:stretch>
            <a:fillRect/>
          </a:stretch>
        </p:blipFill>
        <p:spPr>
          <a:xfrm>
            <a:off x="429895" y="1313815"/>
            <a:ext cx="4225290" cy="2309495"/>
          </a:xfrm>
          <a:prstGeom prst="rect">
            <a:avLst/>
          </a:prstGeom>
          <a:noFill/>
          <a:ln w="9525">
            <a:noFill/>
          </a:ln>
        </p:spPr>
      </p:pic>
      <p:sp>
        <p:nvSpPr>
          <p:cNvPr id="4" name="文本框 3"/>
          <p:cNvSpPr txBox="1"/>
          <p:nvPr/>
        </p:nvSpPr>
        <p:spPr>
          <a:xfrm>
            <a:off x="598170" y="3804920"/>
            <a:ext cx="11198860" cy="2306955"/>
          </a:xfrm>
          <a:prstGeom prst="rect">
            <a:avLst/>
          </a:prstGeom>
          <a:noFill/>
        </p:spPr>
        <p:txBody>
          <a:bodyPr wrap="square" rtlCol="0">
            <a:spAutoFit/>
          </a:bodyPr>
          <a:p>
            <a:r>
              <a:rPr b="1"/>
              <a:t>Correctness</a:t>
            </a:r>
            <a:r>
              <a:rPr lang="en-US" b="1"/>
              <a:t>: </a:t>
            </a:r>
            <a:r>
              <a:rPr lang="en-US"/>
              <a:t>A</a:t>
            </a:r>
            <a:r>
              <a:t>ll behaviors exposed by a cache-enabled application are equivalent to</a:t>
            </a:r>
            <a:r>
              <a:rPr lang="en-US"/>
              <a:t> </a:t>
            </a:r>
            <a:r>
              <a:t>a behavior of a cache-free version after potentially reordering</a:t>
            </a:r>
            <a:r>
              <a:rPr lang="en-US"/>
              <a:t> </a:t>
            </a:r>
            <a:r>
              <a:t>independent observable events. </a:t>
            </a:r>
          </a:p>
          <a:p>
            <a:endParaRPr>
              <a:solidFill>
                <a:srgbClr val="FF0000"/>
              </a:solidFill>
            </a:endParaRPr>
          </a:p>
          <a:p>
            <a:r>
              <a:rPr lang="en-US">
                <a:solidFill>
                  <a:srgbClr val="FF0000"/>
                </a:solidFill>
              </a:rPr>
              <a:t>“</a:t>
            </a:r>
            <a:r>
              <a:rPr lang="zh-CN">
                <a:solidFill>
                  <a:srgbClr val="FF0000"/>
                </a:solidFill>
              </a:rPr>
              <a:t>The correctness condition for MuCache is based</a:t>
            </a:r>
            <a:r>
              <a:rPr lang="en-US" altLang="zh-CN">
                <a:solidFill>
                  <a:srgbClr val="FF0000"/>
                </a:solidFill>
              </a:rPr>
              <a:t> on classical refinement modulo reordering</a:t>
            </a:r>
            <a:r>
              <a:rPr lang="zh-CN" altLang="en-US">
                <a:solidFill>
                  <a:srgbClr val="FF0000"/>
                </a:solidFill>
              </a:rPr>
              <a:t>！</a:t>
            </a:r>
            <a:r>
              <a:rPr lang="en-US" altLang="zh-CN">
                <a:solidFill>
                  <a:srgbClr val="FF0000"/>
                </a:solidFill>
              </a:rPr>
              <a:t>All behaviors exposed by a cache-enabled application are equivalent to a behavior of a cache-free version after potentially reordering independent observable events”</a:t>
            </a:r>
            <a:endParaRPr>
              <a:solidFill>
                <a:srgbClr val="FF0000"/>
              </a:solidFill>
            </a:endParaRPr>
          </a:p>
          <a:p>
            <a:r>
              <a:rPr>
                <a:solidFill>
                  <a:srgbClr val="FF0000"/>
                </a:solidFill>
              </a:rPr>
              <a:t>The execution is</a:t>
            </a:r>
            <a:r>
              <a:rPr lang="en-US">
                <a:solidFill>
                  <a:srgbClr val="FF0000"/>
                </a:solidFill>
              </a:rPr>
              <a:t> </a:t>
            </a:r>
            <a:r>
              <a:rPr>
                <a:solidFill>
                  <a:srgbClr val="FF0000"/>
                </a:solidFill>
              </a:rPr>
              <a:t>correct because it could have been observed from the original</a:t>
            </a:r>
            <a:r>
              <a:rPr lang="en-US">
                <a:solidFill>
                  <a:srgbClr val="FF0000"/>
                </a:solidFill>
              </a:rPr>
              <a:t> </a:t>
            </a:r>
            <a:r>
              <a:rPr>
                <a:solidFill>
                  <a:srgbClr val="FF0000"/>
                </a:solidFill>
              </a:rPr>
              <a:t>application if the write (1)</a:t>
            </a:r>
            <a:r>
              <a:rPr lang="en-US">
                <a:solidFill>
                  <a:srgbClr val="FF0000"/>
                </a:solidFill>
              </a:rPr>
              <a:t> </a:t>
            </a:r>
            <a:r>
              <a:rPr>
                <a:solidFill>
                  <a:srgbClr val="FF0000"/>
                </a:solidFill>
              </a:rPr>
              <a:t>had happened right after (2) and</a:t>
            </a:r>
            <a:r>
              <a:rPr lang="en-US">
                <a:solidFill>
                  <a:srgbClr val="FF0000"/>
                </a:solidFill>
              </a:rPr>
              <a:t> </a:t>
            </a:r>
            <a:r>
              <a:rPr>
                <a:solidFill>
                  <a:srgbClr val="FF0000"/>
                </a:solidFill>
              </a:rPr>
              <a:t>(3) since they are independent requests from different clients.</a:t>
            </a:r>
            <a:endParaRPr>
              <a:solidFill>
                <a:srgbClr val="FF0000"/>
              </a:solidFill>
            </a:endParaRPr>
          </a:p>
        </p:txBody>
      </p:sp>
      <p:pic>
        <p:nvPicPr>
          <p:cNvPr id="102" name="图片 101"/>
          <p:cNvPicPr/>
          <p:nvPr/>
        </p:nvPicPr>
        <p:blipFill>
          <a:blip r:embed="rId2"/>
          <a:stretch>
            <a:fillRect/>
          </a:stretch>
        </p:blipFill>
        <p:spPr>
          <a:xfrm>
            <a:off x="5683250" y="1435735"/>
            <a:ext cx="5532120" cy="2065020"/>
          </a:xfrm>
          <a:prstGeom prst="rect">
            <a:avLst/>
          </a:prstGeom>
          <a:noFill/>
          <a:ln w="9525">
            <a:noFill/>
          </a:ln>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p:sp>
        <p:nvSpPr>
          <p:cNvPr id="1048646" name="标题 1"/>
          <p:cNvSpPr>
            <a:spLocks noGrp="1"/>
          </p:cNvSpPr>
          <p:nvPr>
            <p:ph type="title"/>
          </p:nvPr>
        </p:nvSpPr>
        <p:spPr>
          <a:xfrm>
            <a:off x="468065" y="608400"/>
            <a:ext cx="10969200" cy="705600"/>
          </a:xfrm>
        </p:spPr>
        <p:txBody>
          <a:bodyPr/>
          <a:p>
            <a:r>
              <a:rPr lang="en-US" altLang="en-GB" dirty="0">
                <a:solidFill>
                  <a:schemeClr val="accent1"/>
                </a:solidFill>
                <a:latin typeface="Arial" panose="020B0604020202020204" pitchFamily="34" charset="0"/>
                <a:cs typeface="Arial" panose="020B0604020202020204" pitchFamily="34" charset="0"/>
                <a:sym typeface="+mn-ea"/>
              </a:rPr>
              <a:t>Common</a:t>
            </a:r>
            <a:endParaRPr lang="en-US" altLang="en-GB" dirty="0">
              <a:solidFill>
                <a:schemeClr val="accent1"/>
              </a:solidFill>
              <a:latin typeface="Arial" panose="020B0604020202020204" pitchFamily="34" charset="0"/>
              <a:cs typeface="Arial" panose="020B0604020202020204" pitchFamily="34" charset="0"/>
              <a:sym typeface="+mn-ea"/>
            </a:endParaRPr>
          </a:p>
        </p:txBody>
      </p:sp>
      <p:sp>
        <p:nvSpPr>
          <p:cNvPr id="1048647"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1048648" name="文本框 6"/>
          <p:cNvSpPr txBox="1"/>
          <p:nvPr/>
        </p:nvSpPr>
        <p:spPr>
          <a:xfrm>
            <a:off x="467995" y="1313815"/>
            <a:ext cx="5985510" cy="5000625"/>
          </a:xfrm>
          <a:prstGeom prst="rect">
            <a:avLst/>
          </a:prstGeom>
          <a:noFill/>
        </p:spPr>
        <p:txBody>
          <a:bodyPr wrap="square" rtlCol="0">
            <a:noAutofit/>
          </a:bodyPr>
          <a:p>
            <a:pPr marL="342900" indent="-342900">
              <a:buFont typeface="Arial" panose="020B0604020202020204" pitchFamily="34" charset="0"/>
              <a:buChar char="•"/>
            </a:pPr>
            <a:r>
              <a:rPr lang="en-US" altLang="zh-CN" sz="1600">
                <a:latin typeface="Arial" panose="020B0604020202020204" pitchFamily="34" charset="0"/>
                <a:cs typeface="Arial" panose="020B0604020202020204" pitchFamily="34" charset="0"/>
              </a:rPr>
              <a:t>CallArgs</a:t>
            </a:r>
            <a:endParaRPr lang="en-US" altLang="zh-CN" sz="160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altLang="zh-CN" sz="1600">
                <a:latin typeface="Arial" panose="020B0604020202020204" pitchFamily="34" charset="0"/>
                <a:cs typeface="Arial" panose="020B0604020202020204" pitchFamily="34" charset="0"/>
              </a:rPr>
              <a:t>type: hash string</a:t>
            </a:r>
            <a:endParaRPr lang="en-US" altLang="zh-CN" sz="160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altLang="zh-CN" sz="1600">
                <a:latin typeface="Arial" panose="020B0604020202020204" pitchFamily="34" charset="0"/>
                <a:cs typeface="Arial" panose="020B0604020202020204" pitchFamily="34" charset="0"/>
              </a:rPr>
              <a:t>service</a:t>
            </a:r>
            <a:endParaRPr lang="en-US" altLang="zh-CN" sz="160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altLang="zh-CN" sz="1600">
                <a:latin typeface="Arial" panose="020B0604020202020204" pitchFamily="34" charset="0"/>
                <a:cs typeface="Arial" panose="020B0604020202020204" pitchFamily="34" charset="0"/>
              </a:rPr>
              <a:t>endpoint</a:t>
            </a:r>
            <a:endParaRPr lang="en-US" altLang="zh-CN" sz="160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altLang="zh-CN" sz="1600">
                <a:latin typeface="Arial" panose="020B0604020202020204" pitchFamily="34" charset="0"/>
                <a:cs typeface="Arial" panose="020B0604020202020204" pitchFamily="34" charset="0"/>
              </a:rPr>
              <a:t>input</a:t>
            </a:r>
            <a:endParaRPr lang="en-US" altLang="zh-CN" sz="16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zh-CN" sz="1600">
                <a:latin typeface="Arial" panose="020B0604020202020204" pitchFamily="34" charset="0"/>
                <a:cs typeface="Arial" panose="020B0604020202020204" pitchFamily="34" charset="0"/>
              </a:rPr>
              <a:t>WQ(work queue)</a:t>
            </a:r>
            <a:endParaRPr lang="en-US" altLang="zh-CN" sz="160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altLang="zh-CN" sz="1600">
                <a:latin typeface="Arial" panose="020B0604020202020204" pitchFamily="34" charset="0"/>
                <a:cs typeface="Arial" panose="020B0604020202020204" pitchFamily="34" charset="0"/>
              </a:rPr>
              <a:t>type: Go channel</a:t>
            </a:r>
            <a:endParaRPr lang="en-US" altLang="zh-CN" sz="160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altLang="zh-CN" sz="1600">
                <a:latin typeface="Arial" panose="020B0604020202020204" pitchFamily="34" charset="0"/>
                <a:cs typeface="Arial" panose="020B0604020202020204" pitchFamily="34" charset="0"/>
              </a:rPr>
              <a:t>Server side: receive requests from clients</a:t>
            </a:r>
            <a:endParaRPr lang="en-US" altLang="zh-CN" sz="160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altLang="zh-CN" sz="1600">
                <a:latin typeface="Arial" panose="020B0604020202020204" pitchFamily="34" charset="0"/>
                <a:cs typeface="Arial" panose="020B0604020202020204" pitchFamily="34" charset="0"/>
              </a:rPr>
              <a:t>Client side: {request, target server} -&gt; WQ</a:t>
            </a:r>
            <a:endParaRPr lang="en-US" altLang="zh-CN" sz="16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zh-CN" sz="1600">
                <a:latin typeface="Arial" panose="020B0604020202020204" pitchFamily="34" charset="0"/>
                <a:cs typeface="Arial" panose="020B0604020202020204" pitchFamily="34" charset="0"/>
              </a:rPr>
              <a:t>SavingQueue</a:t>
            </a:r>
            <a:endParaRPr lang="en-US" altLang="zh-CN" sz="160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altLang="zh-CN" sz="1600">
                <a:latin typeface="Arial" panose="020B0604020202020204" pitchFamily="34" charset="0"/>
                <a:cs typeface="Arial" panose="020B0604020202020204" pitchFamily="34" charset="0"/>
                <a:sym typeface="+mn-ea"/>
              </a:rPr>
              <a:t>type: Go channel</a:t>
            </a:r>
            <a:endParaRPr lang="en-US" altLang="zh-CN" sz="1600">
              <a:latin typeface="Arial" panose="020B0604020202020204" pitchFamily="34" charset="0"/>
              <a:cs typeface="Arial" panose="020B0604020202020204" pitchFamily="34" charset="0"/>
              <a:sym typeface="+mn-ea"/>
            </a:endParaRPr>
          </a:p>
          <a:p>
            <a:pPr marL="800100" lvl="1" indent="-342900">
              <a:buFont typeface="Arial" panose="020B0604020202020204" pitchFamily="34" charset="0"/>
              <a:buChar char="•"/>
            </a:pPr>
            <a:r>
              <a:rPr lang="en-US" altLang="zh-CN" sz="1600">
                <a:latin typeface="Arial" panose="020B0604020202020204" pitchFamily="34" charset="0"/>
                <a:cs typeface="Arial" panose="020B0604020202020204" pitchFamily="34" charset="0"/>
                <a:sym typeface="+mn-ea"/>
              </a:rPr>
              <a:t>CallArgs</a:t>
            </a:r>
            <a:endParaRPr lang="en-US" altLang="zh-CN" sz="1600">
              <a:latin typeface="Arial" panose="020B0604020202020204" pitchFamily="34" charset="0"/>
              <a:cs typeface="Arial" panose="020B0604020202020204" pitchFamily="34" charset="0"/>
              <a:sym typeface="+mn-ea"/>
            </a:endParaRPr>
          </a:p>
          <a:p>
            <a:pPr marL="800100" lvl="1" indent="-342900">
              <a:buFont typeface="Arial" panose="020B0604020202020204" pitchFamily="34" charset="0"/>
              <a:buChar char="•"/>
            </a:pPr>
            <a:r>
              <a:rPr lang="en-US" altLang="zh-CN" sz="1600">
                <a:latin typeface="Arial" panose="020B0604020202020204" pitchFamily="34" charset="0"/>
                <a:cs typeface="Arial" panose="020B0604020202020204" pitchFamily="34" charset="0"/>
                <a:sym typeface="+mn-ea"/>
              </a:rPr>
              <a:t>ReturnVal</a:t>
            </a:r>
            <a:endParaRPr lang="en-US" altLang="zh-CN" sz="1600">
              <a:latin typeface="Arial" panose="020B0604020202020204" pitchFamily="34" charset="0"/>
              <a:cs typeface="Arial" panose="020B0604020202020204" pitchFamily="34" charset="0"/>
              <a:sym typeface="+mn-ea"/>
            </a:endParaRPr>
          </a:p>
          <a:p>
            <a:pPr lvl="2" indent="-342900">
              <a:buFont typeface="Arial" panose="020B0604020202020204" pitchFamily="34" charset="0"/>
              <a:buChar char="•"/>
            </a:pPr>
            <a:endParaRPr lang="en-US" altLang="zh-CN" sz="160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endParaRPr lang="en-US" altLang="zh-CN" sz="1600">
              <a:latin typeface="Arial" panose="020B0604020202020204" pitchFamily="34" charset="0"/>
              <a:cs typeface="Arial" panose="020B0604020202020204" pitchFamily="34" charset="0"/>
            </a:endParaRPr>
          </a:p>
        </p:txBody>
      </p:sp>
      <p:pic>
        <p:nvPicPr>
          <p:cNvPr id="105" name="图片 104"/>
          <p:cNvPicPr/>
          <p:nvPr/>
        </p:nvPicPr>
        <p:blipFill>
          <a:blip r:embed="rId1"/>
          <a:stretch>
            <a:fillRect/>
          </a:stretch>
        </p:blipFill>
        <p:spPr>
          <a:xfrm>
            <a:off x="5817870" y="1313815"/>
            <a:ext cx="5383530" cy="2321560"/>
          </a:xfrm>
          <a:prstGeom prst="rect">
            <a:avLst/>
          </a:prstGeom>
          <a:noFill/>
          <a:ln w="9525">
            <a:noFill/>
          </a:ln>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p:sp>
        <p:nvSpPr>
          <p:cNvPr id="1048646" name="标题 1"/>
          <p:cNvSpPr>
            <a:spLocks noGrp="1"/>
          </p:cNvSpPr>
          <p:nvPr>
            <p:ph type="title"/>
          </p:nvPr>
        </p:nvSpPr>
        <p:spPr>
          <a:xfrm>
            <a:off x="468065" y="608400"/>
            <a:ext cx="10969200" cy="705600"/>
          </a:xfrm>
        </p:spPr>
        <p:txBody>
          <a:bodyPr/>
          <a:p>
            <a:r>
              <a:rPr lang="en-US" altLang="en-GB" dirty="0">
                <a:solidFill>
                  <a:schemeClr val="accent1"/>
                </a:solidFill>
                <a:latin typeface="Arial" panose="020B0604020202020204" pitchFamily="34" charset="0"/>
                <a:cs typeface="Arial" panose="020B0604020202020204" pitchFamily="34" charset="0"/>
                <a:sym typeface="+mn-ea"/>
              </a:rPr>
              <a:t>Wrapper</a:t>
            </a:r>
            <a:endParaRPr lang="en-US" altLang="en-GB" spc="0" dirty="0">
              <a:solidFill>
                <a:schemeClr val="accent1"/>
              </a:solidFill>
              <a:latin typeface="Arial" panose="020B0604020202020204" pitchFamily="34" charset="0"/>
              <a:ea typeface="黑体" panose="02010609060101010101" pitchFamily="49" charset="-122"/>
              <a:cs typeface="Arial" panose="020B0604020202020204" pitchFamily="34" charset="0"/>
              <a:sym typeface="+mn-ea"/>
            </a:endParaRPr>
          </a:p>
        </p:txBody>
      </p:sp>
      <p:sp>
        <p:nvSpPr>
          <p:cNvPr id="1048647"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1048648" name="文本框 6"/>
          <p:cNvSpPr txBox="1"/>
          <p:nvPr/>
        </p:nvSpPr>
        <p:spPr>
          <a:xfrm>
            <a:off x="467995" y="1313815"/>
            <a:ext cx="5985510" cy="5000625"/>
          </a:xfrm>
          <a:prstGeom prst="rect">
            <a:avLst/>
          </a:prstGeom>
          <a:noFill/>
        </p:spPr>
        <p:txBody>
          <a:bodyPr wrap="square" rtlCol="0">
            <a:noAutofit/>
          </a:bodyPr>
          <a:p>
            <a:pPr marL="342900" indent="-342900">
              <a:buFont typeface="Arial" panose="020B0604020202020204" pitchFamily="34" charset="0"/>
              <a:buChar char="•"/>
            </a:pPr>
            <a:r>
              <a:rPr lang="en-US" altLang="zh-CN" sz="1600">
                <a:latin typeface="Arial" panose="020B0604020202020204" pitchFamily="34" charset="0"/>
                <a:cs typeface="Arial" panose="020B0604020202020204" pitchFamily="34" charset="0"/>
              </a:rPr>
              <a:t>Context</a:t>
            </a:r>
            <a:endParaRPr lang="en-US" altLang="zh-CN" sz="160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altLang="zh-CN" sz="1600">
                <a:latin typeface="Arial" panose="020B0604020202020204" pitchFamily="34" charset="0"/>
                <a:cs typeface="Arial" panose="020B0604020202020204" pitchFamily="34" charset="0"/>
              </a:rPr>
              <a:t>call_id: the id of the request</a:t>
            </a:r>
            <a:endParaRPr lang="en-US" altLang="zh-CN" sz="160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altLang="zh-CN" sz="1600">
                <a:latin typeface="Arial" panose="020B0604020202020204" pitchFamily="34" charset="0"/>
                <a:cs typeface="Arial" panose="020B0604020202020204" pitchFamily="34" charset="0"/>
              </a:rPr>
              <a:t>ca: the hash value of the request’s arguments</a:t>
            </a:r>
            <a:endParaRPr lang="en-US" altLang="zh-CN" sz="160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altLang="zh-CN" sz="1600">
                <a:latin typeface="Arial" panose="020B0604020202020204" pitchFamily="34" charset="0"/>
                <a:cs typeface="Arial" panose="020B0604020202020204" pitchFamily="34" charset="0"/>
                <a:sym typeface="+mn-ea"/>
              </a:rPr>
              <a:t>caller: the caller of the request</a:t>
            </a:r>
            <a:endParaRPr lang="en-US" altLang="zh-CN" sz="1600">
              <a:latin typeface="Arial" panose="020B0604020202020204" pitchFamily="34" charset="0"/>
              <a:cs typeface="Arial" panose="020B0604020202020204" pitchFamily="34" charset="0"/>
              <a:sym typeface="+mn-ea"/>
            </a:endParaRPr>
          </a:p>
          <a:p>
            <a:pPr marL="800100" lvl="1" indent="-342900">
              <a:buFont typeface="Arial" panose="020B0604020202020204" pitchFamily="34" charset="0"/>
              <a:buChar char="•"/>
            </a:pPr>
            <a:r>
              <a:rPr lang="en-US" altLang="zh-CN" sz="1600">
                <a:latin typeface="Arial" panose="020B0604020202020204" pitchFamily="34" charset="0"/>
                <a:cs typeface="Arial" panose="020B0604020202020204" pitchFamily="34" charset="0"/>
                <a:sym typeface="+mn-ea"/>
              </a:rPr>
              <a:t>visited: the visited services of the req and its subreqs</a:t>
            </a:r>
            <a:endParaRPr lang="en-US" altLang="zh-CN" sz="1600">
              <a:latin typeface="Arial" panose="020B0604020202020204" pitchFamily="34" charset="0"/>
              <a:cs typeface="Arial" panose="020B0604020202020204" pitchFamily="34" charset="0"/>
              <a:sym typeface="+mn-ea"/>
            </a:endParaRPr>
          </a:p>
          <a:p>
            <a:pPr marL="800100" lvl="1" indent="-342900">
              <a:buFont typeface="Arial" panose="020B0604020202020204" pitchFamily="34" charset="0"/>
              <a:buChar char="•"/>
            </a:pPr>
            <a:r>
              <a:rPr lang="en-US" altLang="zh-CN" sz="1600">
                <a:latin typeface="Arial" panose="020B0604020202020204" pitchFamily="34" charset="0"/>
                <a:cs typeface="Arial" panose="020B0604020202020204" pitchFamily="34" charset="0"/>
                <a:sym typeface="+mn-ea"/>
              </a:rPr>
              <a:t>isRO:  whether the current </a:t>
            </a:r>
            <a:r>
              <a:rPr lang="en-US" altLang="zh-CN" sz="1600">
                <a:latin typeface="Arial" panose="020B0604020202020204" pitchFamily="34" charset="0"/>
                <a:cs typeface="Arial" panose="020B0604020202020204" pitchFamily="34" charset="0"/>
              </a:rPr>
              <a:t>request is read-only</a:t>
            </a:r>
            <a:endParaRPr lang="en-US" altLang="zh-CN" sz="16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zh-CN" sz="1600">
                <a:latin typeface="Arial" panose="020B0604020202020204" pitchFamily="34" charset="0"/>
                <a:cs typeface="Arial" panose="020B0604020202020204" pitchFamily="34" charset="0"/>
              </a:rPr>
              <a:t>Deps</a:t>
            </a:r>
            <a:endParaRPr lang="en-US" altLang="zh-CN" sz="160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altLang="zh-CN" sz="1600">
                <a:latin typeface="Arial" panose="020B0604020202020204" pitchFamily="34" charset="0"/>
                <a:cs typeface="Arial" panose="020B0604020202020204" pitchFamily="34" charset="0"/>
                <a:sym typeface="+mn-ea"/>
              </a:rPr>
              <a:t>type: </a:t>
            </a:r>
            <a:r>
              <a:rPr lang="en-US" altLang="zh-CN" sz="1600">
                <a:latin typeface="Arial" panose="020B0604020202020204" pitchFamily="34" charset="0"/>
                <a:cs typeface="Arial" panose="020B0604020202020204" pitchFamily="34" charset="0"/>
              </a:rPr>
              <a:t>map(Call_Id, set(Key | CallArgs))</a:t>
            </a:r>
            <a:endParaRPr lang="en-US" altLang="zh-CN" sz="160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altLang="zh-CN" sz="1600">
                <a:latin typeface="Arial" panose="020B0604020202020204" pitchFamily="34" charset="0"/>
                <a:cs typeface="Arial" panose="020B0604020202020204" pitchFamily="34" charset="0"/>
              </a:rPr>
              <a:t>keep the dependencies of each read-only request</a:t>
            </a:r>
            <a:endParaRPr lang="en-US" altLang="zh-CN" sz="16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zh-CN" altLang="en-US" sz="1600">
                <a:latin typeface="Arial" panose="020B0604020202020204" pitchFamily="34" charset="0"/>
                <a:cs typeface="Arial" panose="020B0604020202020204" pitchFamily="34" charset="0"/>
              </a:rPr>
              <a:t>PreReqStart</a:t>
            </a:r>
            <a:r>
              <a:rPr lang="en-US" altLang="zh-CN" sz="1600">
                <a:latin typeface="Arial" panose="020B0604020202020204" pitchFamily="34" charset="0"/>
                <a:cs typeface="Arial" panose="020B0604020202020204" pitchFamily="34" charset="0"/>
              </a:rPr>
              <a:t>()</a:t>
            </a:r>
            <a:endParaRPr lang="en-US" altLang="zh-CN" sz="160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altLang="zh-CN" sz="1600">
                <a:latin typeface="Arial" panose="020B0604020202020204" pitchFamily="34" charset="0"/>
                <a:cs typeface="Arial" panose="020B0604020202020204" pitchFamily="34" charset="0"/>
              </a:rPr>
              <a:t>Initialize </a:t>
            </a:r>
            <a:r>
              <a:rPr lang="zh-CN" altLang="en-US" sz="1600">
                <a:latin typeface="Arial" panose="020B0604020202020204" pitchFamily="34" charset="0"/>
                <a:cs typeface="Arial" panose="020B0604020202020204" pitchFamily="34" charset="0"/>
              </a:rPr>
              <a:t>deps</a:t>
            </a:r>
            <a:endParaRPr lang="zh-CN" altLang="en-US" sz="160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zh-CN" altLang="en-US" sz="1600">
                <a:latin typeface="Arial" panose="020B0604020202020204" pitchFamily="34" charset="0"/>
                <a:cs typeface="Arial" panose="020B0604020202020204" pitchFamily="34" charset="0"/>
                <a:sym typeface="+mn-ea"/>
              </a:rPr>
              <a:t>Construct </a:t>
            </a:r>
            <a:r>
              <a:rPr lang="en-US" altLang="zh-CN" sz="1600">
                <a:latin typeface="Arial" panose="020B0604020202020204" pitchFamily="34" charset="0"/>
                <a:cs typeface="Arial" panose="020B0604020202020204" pitchFamily="34" charset="0"/>
                <a:sym typeface="+mn-ea"/>
              </a:rPr>
              <a:t>start</a:t>
            </a:r>
            <a:r>
              <a:rPr lang="zh-CN" altLang="en-US" sz="1600">
                <a:latin typeface="Arial" panose="020B0604020202020204" pitchFamily="34" charset="0"/>
                <a:cs typeface="Arial" panose="020B0604020202020204" pitchFamily="34" charset="0"/>
                <a:sym typeface="+mn-ea"/>
              </a:rPr>
              <a:t> request</a:t>
            </a:r>
            <a:r>
              <a:rPr lang="en-US" altLang="zh-CN" sz="1600">
                <a:latin typeface="Arial" panose="020B0604020202020204" pitchFamily="34" charset="0"/>
                <a:cs typeface="Arial" panose="020B0604020202020204" pitchFamily="34" charset="0"/>
                <a:sym typeface="+mn-ea"/>
              </a:rPr>
              <a:t> -&gt;</a:t>
            </a:r>
            <a:r>
              <a:rPr lang="zh-CN" altLang="en-US" sz="1600">
                <a:latin typeface="Arial" panose="020B0604020202020204" pitchFamily="34" charset="0"/>
                <a:cs typeface="Arial" panose="020B0604020202020204" pitchFamily="34" charset="0"/>
                <a:sym typeface="+mn-ea"/>
              </a:rPr>
              <a:t> </a:t>
            </a:r>
            <a:r>
              <a:rPr lang="zh-CN" altLang="en-US" sz="1600">
                <a:latin typeface="Arial" panose="020B0604020202020204" pitchFamily="34" charset="0"/>
                <a:cs typeface="Arial" panose="020B0604020202020204" pitchFamily="34" charset="0"/>
                <a:sym typeface="+mn-ea"/>
              </a:rPr>
              <a:t>WQ</a:t>
            </a:r>
            <a:endParaRPr lang="zh-CN" altLang="en-US" sz="16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zh-CN" altLang="en-US" sz="1600">
                <a:latin typeface="Arial" panose="020B0604020202020204" pitchFamily="34" charset="0"/>
                <a:cs typeface="Arial" panose="020B0604020202020204" pitchFamily="34" charset="0"/>
                <a:sym typeface="+mn-ea"/>
              </a:rPr>
              <a:t>PreReqEnd：Construct </a:t>
            </a:r>
            <a:r>
              <a:rPr lang="en-US" altLang="zh-CN" sz="1600">
                <a:latin typeface="Arial" panose="020B0604020202020204" pitchFamily="34" charset="0"/>
                <a:cs typeface="Arial" panose="020B0604020202020204" pitchFamily="34" charset="0"/>
                <a:sym typeface="+mn-ea"/>
              </a:rPr>
              <a:t>end request -&gt;</a:t>
            </a:r>
            <a:r>
              <a:rPr lang="zh-CN" altLang="en-US" sz="1600">
                <a:latin typeface="Arial" panose="020B0604020202020204" pitchFamily="34" charset="0"/>
                <a:cs typeface="Arial" panose="020B0604020202020204" pitchFamily="34" charset="0"/>
                <a:sym typeface="+mn-ea"/>
              </a:rPr>
              <a:t> WQ</a:t>
            </a:r>
            <a:endParaRPr lang="zh-CN" altLang="en-US" sz="16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zh-CN" altLang="en-US" sz="1600">
                <a:latin typeface="Arial" panose="020B0604020202020204" pitchFamily="34" charset="0"/>
                <a:cs typeface="Arial" panose="020B0604020202020204" pitchFamily="34" charset="0"/>
              </a:rPr>
              <a:t>P</a:t>
            </a:r>
            <a:r>
              <a:rPr lang="en-US" altLang="zh-CN" sz="1600">
                <a:latin typeface="Arial" panose="020B0604020202020204" pitchFamily="34" charset="0"/>
                <a:cs typeface="Arial" panose="020B0604020202020204" pitchFamily="34" charset="0"/>
              </a:rPr>
              <a:t>ost</a:t>
            </a:r>
            <a:r>
              <a:rPr lang="zh-CN" altLang="en-US" sz="1600">
                <a:latin typeface="Arial" panose="020B0604020202020204" pitchFamily="34" charset="0"/>
                <a:cs typeface="Arial" panose="020B0604020202020204" pitchFamily="34" charset="0"/>
              </a:rPr>
              <a:t>Write：</a:t>
            </a:r>
            <a:r>
              <a:rPr lang="zh-CN" altLang="en-US" sz="1600">
                <a:latin typeface="Arial" panose="020B0604020202020204" pitchFamily="34" charset="0"/>
                <a:cs typeface="Arial" panose="020B0604020202020204" pitchFamily="34" charset="0"/>
                <a:sym typeface="+mn-ea"/>
              </a:rPr>
              <a:t>Construct </a:t>
            </a:r>
            <a:r>
              <a:rPr lang="zh-CN" altLang="en-US" sz="1600">
                <a:latin typeface="Arial" panose="020B0604020202020204" pitchFamily="34" charset="0"/>
                <a:cs typeface="Arial" panose="020B0604020202020204" pitchFamily="34" charset="0"/>
              </a:rPr>
              <a:t>invalid request</a:t>
            </a:r>
            <a:r>
              <a:rPr lang="en-US" altLang="zh-CN" sz="1600">
                <a:latin typeface="Arial" panose="020B0604020202020204" pitchFamily="34" charset="0"/>
                <a:cs typeface="Arial" panose="020B0604020202020204" pitchFamily="34" charset="0"/>
                <a:sym typeface="+mn-ea"/>
              </a:rPr>
              <a:t> -&gt;</a:t>
            </a:r>
            <a:r>
              <a:rPr lang="zh-CN" altLang="en-US" sz="1600">
                <a:latin typeface="Arial" panose="020B0604020202020204" pitchFamily="34" charset="0"/>
                <a:cs typeface="Arial" panose="020B0604020202020204" pitchFamily="34" charset="0"/>
                <a:sym typeface="+mn-ea"/>
              </a:rPr>
              <a:t> </a:t>
            </a:r>
            <a:r>
              <a:rPr lang="zh-CN" altLang="en-US" sz="1600">
                <a:latin typeface="Arial" panose="020B0604020202020204" pitchFamily="34" charset="0"/>
                <a:cs typeface="Arial" panose="020B0604020202020204" pitchFamily="34" charset="0"/>
              </a:rPr>
              <a:t>WQ</a:t>
            </a:r>
            <a:endParaRPr lang="zh-CN" altLang="en-US" sz="16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zh-CN" altLang="en-US" sz="1600">
                <a:latin typeface="Arial" panose="020B0604020202020204" pitchFamily="34" charset="0"/>
                <a:cs typeface="Arial" panose="020B0604020202020204" pitchFamily="34" charset="0"/>
                <a:sym typeface="+mn-ea"/>
              </a:rPr>
              <a:t>PreRead：</a:t>
            </a:r>
            <a:r>
              <a:rPr lang="en-US" altLang="zh-CN" sz="1600">
                <a:latin typeface="Arial" panose="020B0604020202020204" pitchFamily="34" charset="0"/>
                <a:cs typeface="Arial" panose="020B0604020202020204" pitchFamily="34" charset="0"/>
                <a:sym typeface="+mn-ea"/>
              </a:rPr>
              <a:t>update deps</a:t>
            </a:r>
            <a:endParaRPr lang="zh-CN" altLang="en-US" sz="16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zh-CN" altLang="en-US" sz="1600">
                <a:latin typeface="Arial" panose="020B0604020202020204" pitchFamily="34" charset="0"/>
                <a:cs typeface="Arial" panose="020B0604020202020204" pitchFamily="34" charset="0"/>
              </a:rPr>
              <a:t>PreCall：</a:t>
            </a:r>
            <a:r>
              <a:rPr lang="en-US" altLang="zh-CN" sz="1600">
                <a:latin typeface="Arial" panose="020B0604020202020204" pitchFamily="34" charset="0"/>
                <a:cs typeface="Arial" panose="020B0604020202020204" pitchFamily="34" charset="0"/>
              </a:rPr>
              <a:t>extend </a:t>
            </a:r>
            <a:r>
              <a:rPr lang="zh-CN" altLang="en-US" sz="1600">
                <a:latin typeface="Arial" panose="020B0604020202020204" pitchFamily="34" charset="0"/>
                <a:cs typeface="Arial" panose="020B0604020202020204" pitchFamily="34" charset="0"/>
              </a:rPr>
              <a:t>PreRead，</a:t>
            </a:r>
            <a:r>
              <a:rPr lang="en-US" altLang="zh-CN" sz="1600">
                <a:latin typeface="Arial" panose="020B0604020202020204" pitchFamily="34" charset="0"/>
                <a:cs typeface="Arial" panose="020B0604020202020204" pitchFamily="34" charset="0"/>
              </a:rPr>
              <a:t>find key in cache</a:t>
            </a:r>
            <a:endParaRPr lang="en-US" altLang="zh-CN" sz="1600">
              <a:latin typeface="Arial" panose="020B0604020202020204" pitchFamily="34" charset="0"/>
              <a:cs typeface="Arial" panose="020B0604020202020204" pitchFamily="34" charset="0"/>
            </a:endParaRPr>
          </a:p>
        </p:txBody>
      </p:sp>
      <p:pic>
        <p:nvPicPr>
          <p:cNvPr id="103" name="图片 102"/>
          <p:cNvPicPr/>
          <p:nvPr/>
        </p:nvPicPr>
        <p:blipFill>
          <a:blip r:embed="rId1"/>
          <a:stretch>
            <a:fillRect/>
          </a:stretch>
        </p:blipFill>
        <p:spPr>
          <a:xfrm>
            <a:off x="6839585" y="635000"/>
            <a:ext cx="4476750" cy="5588000"/>
          </a:xfrm>
          <a:prstGeom prst="rect">
            <a:avLst/>
          </a:prstGeom>
          <a:noFill/>
          <a:ln w="9525">
            <a:noFill/>
          </a:ln>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p:sp>
        <p:nvSpPr>
          <p:cNvPr id="1048646" name="标题 1"/>
          <p:cNvSpPr>
            <a:spLocks noGrp="1"/>
          </p:cNvSpPr>
          <p:nvPr>
            <p:ph type="title"/>
          </p:nvPr>
        </p:nvSpPr>
        <p:spPr>
          <a:xfrm>
            <a:off x="468065" y="608400"/>
            <a:ext cx="10969200" cy="705600"/>
          </a:xfrm>
        </p:spPr>
        <p:txBody>
          <a:bodyPr/>
          <a:p>
            <a:r>
              <a:rPr lang="en-US" altLang="en-GB" dirty="0">
                <a:solidFill>
                  <a:schemeClr val="accent1"/>
                </a:solidFill>
                <a:latin typeface="Arial" panose="020B0604020202020204" pitchFamily="34" charset="0"/>
                <a:cs typeface="Arial" panose="020B0604020202020204" pitchFamily="34" charset="0"/>
                <a:sym typeface="+mn-ea"/>
              </a:rPr>
              <a:t>Cache manager</a:t>
            </a:r>
            <a:endParaRPr lang="en-US" altLang="en-GB" spc="0" dirty="0">
              <a:solidFill>
                <a:schemeClr val="accent1"/>
              </a:solidFill>
              <a:latin typeface="Arial" panose="020B0604020202020204" pitchFamily="34" charset="0"/>
              <a:ea typeface="黑体" panose="02010609060101010101" pitchFamily="49" charset="-122"/>
              <a:cs typeface="Arial" panose="020B0604020202020204" pitchFamily="34" charset="0"/>
              <a:sym typeface="+mn-ea"/>
            </a:endParaRPr>
          </a:p>
        </p:txBody>
      </p:sp>
      <p:sp>
        <p:nvSpPr>
          <p:cNvPr id="1048647"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1048648" name="文本框 6"/>
          <p:cNvSpPr txBox="1"/>
          <p:nvPr/>
        </p:nvSpPr>
        <p:spPr>
          <a:xfrm>
            <a:off x="467995" y="1313815"/>
            <a:ext cx="5985510" cy="5000625"/>
          </a:xfrm>
          <a:prstGeom prst="rect">
            <a:avLst/>
          </a:prstGeom>
          <a:noFill/>
        </p:spPr>
        <p:txBody>
          <a:bodyPr wrap="square" rtlCol="0">
            <a:noAutofit/>
          </a:bodyPr>
          <a:p>
            <a:pPr marL="342900" indent="-342900">
              <a:buFont typeface="Arial" panose="020B0604020202020204" pitchFamily="34" charset="0"/>
              <a:buChar char="•"/>
            </a:pPr>
            <a:r>
              <a:rPr lang="en-US" altLang="zh-CN" sz="1600">
                <a:latin typeface="Arial" panose="020B0604020202020204" pitchFamily="34" charset="0"/>
                <a:cs typeface="Arial" panose="020B0604020202020204" pitchFamily="34" charset="0"/>
              </a:rPr>
              <a:t>history: contains a sequence of started calls or key writes</a:t>
            </a:r>
            <a:endParaRPr lang="en-US" altLang="zh-CN" sz="16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zh-CN" sz="1600">
                <a:latin typeface="Arial" panose="020B0604020202020204" pitchFamily="34" charset="0"/>
                <a:cs typeface="Arial" panose="020B0604020202020204" pitchFamily="34" charset="0"/>
              </a:rPr>
              <a:t>saved: inverted index of wrappers’ deps</a:t>
            </a:r>
            <a:endParaRPr lang="en-US" altLang="zh-CN" sz="16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zh-CN" sz="1600">
                <a:latin typeface="Arial" panose="020B0604020202020204" pitchFamily="34" charset="0"/>
                <a:cs typeface="Arial" panose="020B0604020202020204" pitchFamily="34" charset="0"/>
              </a:rPr>
              <a:t>StartRequest：insert call(ca) into history(list)</a:t>
            </a:r>
            <a:endParaRPr lang="en-US" altLang="zh-CN" sz="16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zh-CN" sz="1600">
                <a:latin typeface="Arial" panose="020B0604020202020204" pitchFamily="34" charset="0"/>
                <a:cs typeface="Arial" panose="020B0604020202020204" pitchFamily="34" charset="0"/>
              </a:rPr>
              <a:t>EndRequest：</a:t>
            </a:r>
            <a:endParaRPr lang="en-US" altLang="zh-CN" sz="160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altLang="zh-CN" sz="1600">
                <a:latin typeface="Arial" panose="020B0604020202020204" pitchFamily="34" charset="0"/>
                <a:cs typeface="Arial" panose="020B0604020202020204" pitchFamily="34" charset="0"/>
              </a:rPr>
              <a:t>isvalid?</a:t>
            </a:r>
            <a:endParaRPr lang="en-US" altLang="zh-CN" sz="1600">
              <a:latin typeface="Arial" panose="020B0604020202020204" pitchFamily="34" charset="0"/>
              <a:cs typeface="Arial" panose="020B0604020202020204" pitchFamily="34" charset="0"/>
            </a:endParaRPr>
          </a:p>
          <a:p>
            <a:pPr marL="1257300" lvl="2" indent="-342900">
              <a:buFont typeface="Arial" panose="020B0604020202020204" pitchFamily="34" charset="0"/>
              <a:buChar char="•"/>
            </a:pPr>
            <a:r>
              <a:rPr lang="en-US" altLang="zh-CN" sz="1600">
                <a:latin typeface="Arial" panose="020B0604020202020204" pitchFamily="34" charset="0"/>
                <a:cs typeface="Arial" panose="020B0604020202020204" pitchFamily="34" charset="0"/>
              </a:rPr>
              <a:t>send save to callers</a:t>
            </a:r>
            <a:endParaRPr lang="en-US" altLang="zh-CN" sz="1600">
              <a:latin typeface="Arial" panose="020B0604020202020204" pitchFamily="34" charset="0"/>
              <a:cs typeface="Arial" panose="020B0604020202020204" pitchFamily="34" charset="0"/>
            </a:endParaRPr>
          </a:p>
          <a:p>
            <a:pPr marL="1257300" lvl="2" indent="-342900">
              <a:buFont typeface="Arial" panose="020B0604020202020204" pitchFamily="34" charset="0"/>
              <a:buChar char="•"/>
            </a:pPr>
            <a:r>
              <a:rPr lang="en-US" altLang="zh-CN" sz="1600">
                <a:latin typeface="Arial" panose="020B0604020202020204" pitchFamily="34" charset="0"/>
                <a:cs typeface="Arial" panose="020B0604020202020204" pitchFamily="34" charset="0"/>
              </a:rPr>
              <a:t>store keyDeps / callDeps</a:t>
            </a:r>
            <a:endParaRPr lang="en-US" altLang="zh-CN" sz="1600">
              <a:latin typeface="Arial" panose="020B0604020202020204" pitchFamily="34" charset="0"/>
              <a:cs typeface="Arial" panose="020B0604020202020204" pitchFamily="34" charset="0"/>
            </a:endParaRPr>
          </a:p>
          <a:p>
            <a:pPr marL="342900" lvl="0" indent="-342900">
              <a:buFont typeface="Arial" panose="020B0604020202020204" pitchFamily="34" charset="0"/>
              <a:buChar char="•"/>
            </a:pPr>
            <a:r>
              <a:rPr lang="en-US" altLang="zh-CN" sz="1600">
                <a:latin typeface="Arial" panose="020B0604020202020204" pitchFamily="34" charset="0"/>
                <a:cs typeface="Arial" panose="020B0604020202020204" pitchFamily="34" charset="0"/>
              </a:rPr>
              <a:t>InvalidateKeyRequest：</a:t>
            </a:r>
            <a:endParaRPr lang="en-US" altLang="zh-CN" sz="160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altLang="zh-CN" sz="1600">
                <a:latin typeface="Arial" panose="020B0604020202020204" pitchFamily="34" charset="0"/>
                <a:cs typeface="Arial" panose="020B0604020202020204" pitchFamily="34" charset="0"/>
              </a:rPr>
              <a:t>Is the sole authority in the shard?</a:t>
            </a:r>
            <a:endParaRPr lang="en-US" altLang="zh-CN" sz="1600">
              <a:latin typeface="Arial" panose="020B0604020202020204" pitchFamily="34" charset="0"/>
              <a:cs typeface="Arial" panose="020B0604020202020204" pitchFamily="34" charset="0"/>
            </a:endParaRPr>
          </a:p>
          <a:p>
            <a:pPr marL="1257300" lvl="2" indent="-342900">
              <a:buFont typeface="Arial" panose="020B0604020202020204" pitchFamily="34" charset="0"/>
              <a:buChar char="•"/>
            </a:pPr>
            <a:r>
              <a:rPr lang="en-US" altLang="zh-CN" sz="1600">
                <a:latin typeface="Arial" panose="020B0604020202020204" pitchFamily="34" charset="0"/>
                <a:cs typeface="Arial" panose="020B0604020202020204" pitchFamily="34" charset="0"/>
                <a:sym typeface="+mn-ea"/>
              </a:rPr>
              <a:t>send inv message </a:t>
            </a:r>
            <a:r>
              <a:rPr lang="en-US" altLang="zh-CN" sz="1600">
                <a:latin typeface="Arial" panose="020B0604020202020204" pitchFamily="34" charset="0"/>
                <a:cs typeface="Arial" panose="020B0604020202020204" pitchFamily="34" charset="0"/>
                <a:sym typeface="+mn-ea"/>
              </a:rPr>
              <a:t>to all neighbours(same shard)</a:t>
            </a:r>
            <a:endParaRPr lang="en-US" altLang="zh-CN" sz="1600">
              <a:latin typeface="Arial" panose="020B0604020202020204" pitchFamily="34" charset="0"/>
              <a:cs typeface="Arial" panose="020B0604020202020204" pitchFamily="34" charset="0"/>
              <a:sym typeface="+mn-ea"/>
            </a:endParaRPr>
          </a:p>
          <a:p>
            <a:pPr marL="800100" lvl="1" indent="-342900">
              <a:buFont typeface="Arial" panose="020B0604020202020204" pitchFamily="34" charset="0"/>
              <a:buChar char="•"/>
            </a:pPr>
            <a:r>
              <a:rPr lang="en-US" altLang="zh-CN" sz="1600">
                <a:latin typeface="Arial" panose="020B0604020202020204" pitchFamily="34" charset="0"/>
                <a:cs typeface="Arial" panose="020B0604020202020204" pitchFamily="34" charset="0"/>
                <a:sym typeface="+mn-ea"/>
              </a:rPr>
              <a:t>insert invKeys into history </a:t>
            </a:r>
            <a:endParaRPr lang="en-US" altLang="zh-CN" sz="1600">
              <a:latin typeface="Arial" panose="020B0604020202020204" pitchFamily="34" charset="0"/>
              <a:cs typeface="Arial" panose="020B0604020202020204" pitchFamily="34" charset="0"/>
              <a:sym typeface="+mn-ea"/>
            </a:endParaRPr>
          </a:p>
          <a:p>
            <a:pPr marL="800100" lvl="1" indent="-342900">
              <a:buFont typeface="Arial" panose="020B0604020202020204" pitchFamily="34" charset="0"/>
              <a:buChar char="•"/>
            </a:pPr>
            <a:r>
              <a:rPr lang="en-US" altLang="zh-CN" sz="1600">
                <a:latin typeface="Arial" panose="020B0604020202020204" pitchFamily="34" charset="0"/>
                <a:cs typeface="Arial" panose="020B0604020202020204" pitchFamily="34" charset="0"/>
              </a:rPr>
              <a:t>delete from keyDeps</a:t>
            </a:r>
            <a:endParaRPr lang="en-US" altLang="zh-CN" sz="160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altLang="zh-CN" sz="1600">
                <a:latin typeface="Arial" panose="020B0604020202020204" pitchFamily="34" charset="0"/>
                <a:cs typeface="Arial" panose="020B0604020202020204" pitchFamily="34" charset="0"/>
              </a:rPr>
              <a:t>inform other callers</a:t>
            </a:r>
            <a:endParaRPr lang="en-US" altLang="zh-CN" sz="16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zh-CN" sz="1600">
                <a:latin typeface="Arial" panose="020B0604020202020204" pitchFamily="34" charset="0"/>
                <a:cs typeface="Arial" panose="020B0604020202020204" pitchFamily="34" charset="0"/>
              </a:rPr>
              <a:t>InvalidateCallsRequest：</a:t>
            </a:r>
            <a:endParaRPr lang="en-US" altLang="zh-CN" sz="160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altLang="zh-CN" sz="1600">
                <a:latin typeface="Arial" panose="020B0604020202020204" pitchFamily="34" charset="0"/>
                <a:cs typeface="Arial" panose="020B0604020202020204" pitchFamily="34" charset="0"/>
              </a:rPr>
              <a:t>insert invCalls into history </a:t>
            </a:r>
            <a:endParaRPr lang="en-US" altLang="zh-CN" sz="160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altLang="zh-CN" sz="1600">
                <a:latin typeface="Arial" panose="020B0604020202020204" pitchFamily="34" charset="0"/>
                <a:cs typeface="Arial" panose="020B0604020202020204" pitchFamily="34" charset="0"/>
                <a:sym typeface="+mn-ea"/>
              </a:rPr>
              <a:t>delete from callDeps</a:t>
            </a:r>
            <a:endParaRPr lang="en-US" altLang="zh-CN" sz="160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altLang="zh-CN" sz="1600">
                <a:latin typeface="Arial" panose="020B0604020202020204" pitchFamily="34" charset="0"/>
                <a:cs typeface="Arial" panose="020B0604020202020204" pitchFamily="34" charset="0"/>
              </a:rPr>
              <a:t>inform other callers</a:t>
            </a:r>
            <a:endParaRPr lang="en-US" altLang="zh-CN" sz="160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altLang="zh-CN" sz="1600">
                <a:latin typeface="Arial" panose="020B0604020202020204" pitchFamily="34" charset="0"/>
                <a:cs typeface="Arial" panose="020B0604020202020204" pitchFamily="34" charset="0"/>
              </a:rPr>
              <a:t>remove key-value pair from cache</a:t>
            </a:r>
            <a:endParaRPr lang="en-US" altLang="zh-CN" sz="1600">
              <a:latin typeface="Arial" panose="020B0604020202020204" pitchFamily="34" charset="0"/>
              <a:cs typeface="Arial" panose="020B0604020202020204" pitchFamily="34" charset="0"/>
            </a:endParaRPr>
          </a:p>
          <a:p>
            <a:pPr marL="342900" lvl="0" indent="-342900">
              <a:buFont typeface="Arial" panose="020B0604020202020204" pitchFamily="34" charset="0"/>
              <a:buChar char="•"/>
            </a:pPr>
            <a:r>
              <a:rPr lang="en-US" altLang="zh-CN" sz="1600">
                <a:latin typeface="Arial" panose="020B0604020202020204" pitchFamily="34" charset="0"/>
                <a:cs typeface="Arial" panose="020B0604020202020204" pitchFamily="34" charset="0"/>
              </a:rPr>
              <a:t>SaveCallsRequest：send saveCalls to cache</a:t>
            </a:r>
            <a:endParaRPr lang="en-US" altLang="zh-CN" sz="1600">
              <a:latin typeface="Arial" panose="020B0604020202020204" pitchFamily="34" charset="0"/>
              <a:cs typeface="Arial" panose="020B0604020202020204" pitchFamily="34" charset="0"/>
            </a:endParaRPr>
          </a:p>
        </p:txBody>
      </p:sp>
      <p:pic>
        <p:nvPicPr>
          <p:cNvPr id="104" name="图片 103"/>
          <p:cNvPicPr/>
          <p:nvPr/>
        </p:nvPicPr>
        <p:blipFill>
          <a:blip r:embed="rId1"/>
          <a:stretch>
            <a:fillRect/>
          </a:stretch>
        </p:blipFill>
        <p:spPr>
          <a:xfrm>
            <a:off x="6453505" y="772160"/>
            <a:ext cx="5391150" cy="5313680"/>
          </a:xfrm>
          <a:prstGeom prst="rect">
            <a:avLst/>
          </a:prstGeom>
          <a:noFill/>
          <a:ln w="9525">
            <a:noFill/>
          </a:ln>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p:sp>
        <p:nvSpPr>
          <p:cNvPr id="1048646" name="标题 1"/>
          <p:cNvSpPr>
            <a:spLocks noGrp="1"/>
          </p:cNvSpPr>
          <p:nvPr>
            <p:ph type="title"/>
          </p:nvPr>
        </p:nvSpPr>
        <p:spPr>
          <a:xfrm>
            <a:off x="468065" y="608400"/>
            <a:ext cx="10969200" cy="705600"/>
          </a:xfrm>
        </p:spPr>
        <p:txBody>
          <a:bodyPr/>
          <a:p>
            <a:r>
              <a:rPr lang="en-US" altLang="en-GB" dirty="0">
                <a:solidFill>
                  <a:schemeClr val="accent1"/>
                </a:solidFill>
                <a:latin typeface="Arial" panose="020B0604020202020204" pitchFamily="34" charset="0"/>
                <a:cs typeface="Arial" panose="020B0604020202020204" pitchFamily="34" charset="0"/>
                <a:sym typeface="+mn-ea"/>
              </a:rPr>
              <a:t>Methodology</a:t>
            </a:r>
            <a:endParaRPr lang="en-US" altLang="en-GB" dirty="0">
              <a:solidFill>
                <a:schemeClr val="accent1"/>
              </a:solidFill>
              <a:latin typeface="Arial" panose="020B0604020202020204" pitchFamily="34" charset="0"/>
              <a:cs typeface="Arial" panose="020B0604020202020204" pitchFamily="34" charset="0"/>
              <a:sym typeface="+mn-ea"/>
            </a:endParaRPr>
          </a:p>
        </p:txBody>
      </p:sp>
      <p:sp>
        <p:nvSpPr>
          <p:cNvPr id="1048647"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1048648" name="文本框 6"/>
          <p:cNvSpPr txBox="1"/>
          <p:nvPr/>
        </p:nvSpPr>
        <p:spPr>
          <a:xfrm>
            <a:off x="467995" y="1313815"/>
            <a:ext cx="5627370" cy="4840605"/>
          </a:xfrm>
          <a:prstGeom prst="rect">
            <a:avLst/>
          </a:prstGeom>
          <a:noFill/>
        </p:spPr>
        <p:txBody>
          <a:bodyPr wrap="square" rtlCol="0">
            <a:noAutofit/>
          </a:bodyPr>
          <a:p>
            <a:pPr marL="342900" indent="-342900">
              <a:buFont typeface="Arial" panose="020B0604020202020204" pitchFamily="34" charset="0"/>
              <a:buChar char="•"/>
            </a:pPr>
            <a:r>
              <a:rPr lang="en-US" altLang="zh-CN" b="1">
                <a:latin typeface="Arial" panose="020B0604020202020204" pitchFamily="34" charset="0"/>
                <a:cs typeface="Arial" panose="020B0604020202020204" pitchFamily="34" charset="0"/>
              </a:rPr>
              <a:t>Evicting an entry</a:t>
            </a:r>
            <a:endParaRPr lang="en-US" altLang="zh-CN" b="1">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altLang="zh-CN">
                <a:latin typeface="Arial" panose="020B0604020202020204" pitchFamily="34" charset="0"/>
                <a:cs typeface="Arial" panose="020B0604020202020204" pitchFamily="34" charset="0"/>
              </a:rPr>
              <a:t>cache: without any additional work since it is safe to double-invalidate a cache entry</a:t>
            </a:r>
            <a:endParaRPr lang="en-US" altLang="zh-CN">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altLang="zh-CN">
                <a:latin typeface="Arial" panose="020B0604020202020204" pitchFamily="34" charset="0"/>
                <a:cs typeface="Arial" panose="020B0604020202020204" pitchFamily="34" charset="0"/>
              </a:rPr>
              <a:t>cache manager: reclaims space by evicting a key or call from its saved dependencies and consequently sends Invs to all affected calls upstream</a:t>
            </a:r>
            <a:endParaRPr lang="en-US" altLang="zh-CN">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zh-CN" b="1">
                <a:latin typeface="Arial" panose="020B0604020202020204" pitchFamily="34" charset="0"/>
                <a:cs typeface="Arial" panose="020B0604020202020204" pitchFamily="34" charset="0"/>
              </a:rPr>
              <a:t>Sharding</a:t>
            </a:r>
            <a:endParaRPr lang="en-US" altLang="zh-CN" b="1">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altLang="zh-CN">
                <a:latin typeface="Arial" panose="020B0604020202020204" pitchFamily="34" charset="0"/>
                <a:cs typeface="Arial" panose="020B0604020202020204" pitchFamily="34" charset="0"/>
              </a:rPr>
              <a:t>attach a cache manager to each shard</a:t>
            </a:r>
            <a:endParaRPr lang="en-US" altLang="zh-CN">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altLang="zh-CN">
                <a:latin typeface="Arial" panose="020B0604020202020204" pitchFamily="34" charset="0"/>
                <a:cs typeface="Arial" panose="020B0604020202020204" pitchFamily="34" charset="0"/>
              </a:rPr>
              <a:t>read-only calls with the same arguments will always be processed by the same shard</a:t>
            </a:r>
            <a:endParaRPr lang="en-US" altLang="zh-CN">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zh-CN" b="1">
                <a:latin typeface="Arial" panose="020B0604020202020204" pitchFamily="34" charset="0"/>
                <a:cs typeface="Arial" panose="020B0604020202020204" pitchFamily="34" charset="0"/>
              </a:rPr>
              <a:t>Handling Dynamic Call-graphs</a:t>
            </a:r>
            <a:endParaRPr lang="en-US" altLang="zh-CN" b="1">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altLang="zh-CN">
                <a:latin typeface="Arial" panose="020B0604020202020204" pitchFamily="34" charset="0"/>
                <a:cs typeface="Arial" panose="020B0604020202020204" pitchFamily="34" charset="0"/>
              </a:rPr>
              <a:t>ctx.visited: services the request has visited</a:t>
            </a:r>
            <a:endParaRPr lang="en-US" altLang="zh-CN">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altLang="zh-CN">
                <a:latin typeface="Arial" panose="020B0604020202020204" pitchFamily="34" charset="0"/>
                <a:cs typeface="Arial" panose="020B0604020202020204" pitchFamily="34" charset="0"/>
              </a:rPr>
              <a:t>ca.visited: services the during the processing of ca</a:t>
            </a:r>
            <a:endParaRPr lang="en-US" altLang="zh-CN">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altLang="zh-CN">
                <a:latin typeface="Arial" panose="020B0604020202020204" pitchFamily="34" charset="0"/>
                <a:cs typeface="Arial" panose="020B0604020202020204" pitchFamily="34" charset="0"/>
              </a:rPr>
              <a:t>checks if the downstream service has ever visited a service in S’ that has also been visited by the current request</a:t>
            </a:r>
            <a:endParaRPr lang="en-US" altLang="zh-CN">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endParaRPr lang="en-US" altLang="zh-CN">
              <a:latin typeface="Arial" panose="020B0604020202020204" pitchFamily="34" charset="0"/>
              <a:cs typeface="Arial" panose="020B0604020202020204" pitchFamily="34" charset="0"/>
            </a:endParaRPr>
          </a:p>
        </p:txBody>
      </p:sp>
      <p:pic>
        <p:nvPicPr>
          <p:cNvPr id="100" name="图片 99"/>
          <p:cNvPicPr/>
          <p:nvPr/>
        </p:nvPicPr>
        <p:blipFill>
          <a:blip r:embed="rId1"/>
          <a:stretch>
            <a:fillRect/>
          </a:stretch>
        </p:blipFill>
        <p:spPr>
          <a:xfrm>
            <a:off x="6095365" y="1313815"/>
            <a:ext cx="5755640" cy="2552700"/>
          </a:xfrm>
          <a:prstGeom prst="rect">
            <a:avLst/>
          </a:prstGeom>
          <a:noFill/>
          <a:ln w="9525">
            <a:noFill/>
          </a:ln>
        </p:spPr>
      </p:pic>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p:sp>
        <p:nvSpPr>
          <p:cNvPr id="1048646" name="标题 1"/>
          <p:cNvSpPr>
            <a:spLocks noGrp="1"/>
          </p:cNvSpPr>
          <p:nvPr>
            <p:ph type="title"/>
          </p:nvPr>
        </p:nvSpPr>
        <p:spPr>
          <a:xfrm>
            <a:off x="468065" y="608400"/>
            <a:ext cx="10969200" cy="705600"/>
          </a:xfrm>
        </p:spPr>
        <p:txBody>
          <a:bodyPr/>
          <a:p>
            <a:r>
              <a:rPr lang="en-US" altLang="en-GB" dirty="0">
                <a:solidFill>
                  <a:schemeClr val="accent1"/>
                </a:solidFill>
                <a:latin typeface="Arial" panose="020B0604020202020204" pitchFamily="34" charset="0"/>
                <a:cs typeface="Arial" panose="020B0604020202020204" pitchFamily="34" charset="0"/>
                <a:sym typeface="+mn-ea"/>
              </a:rPr>
              <a:t>Correctness</a:t>
            </a:r>
            <a:endParaRPr lang="en-US" altLang="en-GB" spc="0" dirty="0">
              <a:solidFill>
                <a:schemeClr val="accent1"/>
              </a:solidFill>
              <a:latin typeface="Arial" panose="020B0604020202020204" pitchFamily="34" charset="0"/>
              <a:ea typeface="黑体" panose="02010609060101010101" pitchFamily="49" charset="-122"/>
              <a:cs typeface="Arial" panose="020B0604020202020204" pitchFamily="34" charset="0"/>
              <a:sym typeface="+mn-ea"/>
            </a:endParaRPr>
          </a:p>
        </p:txBody>
      </p:sp>
      <p:sp>
        <p:nvSpPr>
          <p:cNvPr id="1048647"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1048648" name="文本框 6"/>
          <p:cNvSpPr txBox="1"/>
          <p:nvPr/>
        </p:nvSpPr>
        <p:spPr>
          <a:xfrm>
            <a:off x="467995" y="1313815"/>
            <a:ext cx="11184255" cy="5000625"/>
          </a:xfrm>
          <a:prstGeom prst="rect">
            <a:avLst/>
          </a:prstGeom>
          <a:noFill/>
        </p:spPr>
        <p:txBody>
          <a:bodyPr wrap="square" rtlCol="0">
            <a:noAutofit/>
          </a:bodyPr>
          <a:p>
            <a:pPr marL="342900" indent="-342900">
              <a:buFont typeface="Arial" panose="020B0604020202020204" pitchFamily="34" charset="0"/>
              <a:buChar char="•"/>
            </a:pPr>
            <a:r>
              <a:rPr lang="en-US" altLang="zh-CN" sz="2000" b="1">
                <a:latin typeface="Arial" panose="020B0604020202020204" pitchFamily="34" charset="0"/>
                <a:cs typeface="Arial" panose="020B0604020202020204" pitchFamily="34" charset="0"/>
              </a:rPr>
              <a:t>equivalent modulo reordering</a:t>
            </a:r>
            <a:endParaRPr lang="en-US" altLang="zh-CN" sz="2000" b="1">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a:latin typeface="Arial" panose="020B0604020202020204" pitchFamily="34" charset="0"/>
                <a:cs typeface="Arial" panose="020B0604020202020204" pitchFamily="34" charset="0"/>
              </a:rPr>
              <a:t>all</a:t>
            </a:r>
            <a:r>
              <a:rPr lang="en-US">
                <a:latin typeface="Arial" panose="020B0604020202020204" pitchFamily="34" charset="0"/>
                <a:cs typeface="Arial" panose="020B0604020202020204" pitchFamily="34" charset="0"/>
              </a:rPr>
              <a:t> </a:t>
            </a:r>
            <a:r>
              <a:rPr>
                <a:latin typeface="Arial" panose="020B0604020202020204" pitchFamily="34" charset="0"/>
                <a:cs typeface="Arial" panose="020B0604020202020204" pitchFamily="34" charset="0"/>
              </a:rPr>
              <a:t>events in one trace exist in the other trace but potentially in a</a:t>
            </a:r>
            <a:r>
              <a:rPr lang="en-US">
                <a:latin typeface="Arial" panose="020B0604020202020204" pitchFamily="34" charset="0"/>
                <a:cs typeface="Arial" panose="020B0604020202020204" pitchFamily="34" charset="0"/>
              </a:rPr>
              <a:t> </a:t>
            </a:r>
            <a:r>
              <a:rPr>
                <a:latin typeface="Arial" panose="020B0604020202020204" pitchFamily="34" charset="0"/>
                <a:cs typeface="Arial" panose="020B0604020202020204" pitchFamily="34" charset="0"/>
              </a:rPr>
              <a:t>different order</a:t>
            </a:r>
            <a:endParaRPr>
              <a:latin typeface="Arial" panose="020B0604020202020204" pitchFamily="34" charset="0"/>
              <a:cs typeface="Arial" panose="020B0604020202020204" pitchFamily="34" charset="0"/>
            </a:endParaRPr>
          </a:p>
          <a:p>
            <a:pPr marL="342900" lvl="0" indent="-342900">
              <a:buFont typeface="Arial" panose="020B0604020202020204" pitchFamily="34" charset="0"/>
              <a:buChar char="•"/>
            </a:pPr>
            <a:r>
              <a:rPr b="1">
                <a:latin typeface="Arial" panose="020B0604020202020204" pitchFamily="34" charset="0"/>
                <a:cs typeface="Arial" panose="020B0604020202020204" pitchFamily="34" charset="0"/>
                <a:sym typeface="+mn-ea"/>
              </a:rPr>
              <a:t>Reordering independent events</a:t>
            </a:r>
            <a:endParaRPr b="1">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a:latin typeface="Arial" panose="020B0604020202020204" pitchFamily="34" charset="0"/>
                <a:cs typeface="Arial" panose="020B0604020202020204" pitchFamily="34" charset="0"/>
                <a:sym typeface="+mn-ea"/>
              </a:rPr>
              <a:t>Two events are dependent when the first event affects the execution of the second</a:t>
            </a:r>
            <a:endParaRPr>
              <a:latin typeface="Arial" panose="020B0604020202020204" pitchFamily="34" charset="0"/>
              <a:cs typeface="Arial" panose="020B0604020202020204" pitchFamily="34" charset="0"/>
            </a:endParaRPr>
          </a:p>
          <a:p>
            <a:pPr marL="342900" lvl="0" indent="-342900">
              <a:buFont typeface="Arial" panose="020B0604020202020204" pitchFamily="34" charset="0"/>
              <a:buChar char="•"/>
            </a:pPr>
            <a:r>
              <a:rPr b="1">
                <a:latin typeface="Arial" panose="020B0604020202020204" pitchFamily="34" charset="0"/>
                <a:cs typeface="Arial" panose="020B0604020202020204" pitchFamily="34" charset="0"/>
              </a:rPr>
              <a:t>Always enabled requests</a:t>
            </a:r>
            <a:endParaRPr b="1">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a:latin typeface="Arial" panose="020B0604020202020204" pitchFamily="34" charset="0"/>
                <a:cs typeface="Arial" panose="020B0604020202020204" pitchFamily="34" charset="0"/>
              </a:rPr>
              <a:t>only block when waiting for subrequests that they</a:t>
            </a:r>
            <a:r>
              <a:rPr lang="en-US">
                <a:latin typeface="Arial" panose="020B0604020202020204" pitchFamily="34" charset="0"/>
                <a:cs typeface="Arial" panose="020B0604020202020204" pitchFamily="34" charset="0"/>
              </a:rPr>
              <a:t> </a:t>
            </a:r>
            <a:r>
              <a:rPr>
                <a:latin typeface="Arial" panose="020B0604020202020204" pitchFamily="34" charset="0"/>
                <a:cs typeface="Arial" panose="020B0604020202020204" pitchFamily="34" charset="0"/>
              </a:rPr>
              <a:t>have invoked to finish executing</a:t>
            </a:r>
            <a:endParaRPr>
              <a:latin typeface="Arial" panose="020B0604020202020204" pitchFamily="34" charset="0"/>
              <a:cs typeface="Arial" panose="020B0604020202020204" pitchFamily="34" charset="0"/>
            </a:endParaRPr>
          </a:p>
          <a:p>
            <a:pPr marL="342900" lvl="0" indent="-342900">
              <a:buFont typeface="Arial" panose="020B0604020202020204" pitchFamily="34" charset="0"/>
              <a:buChar char="•"/>
            </a:pPr>
            <a:r>
              <a:rPr b="1">
                <a:latin typeface="Arial" panose="020B0604020202020204" pitchFamily="34" charset="0"/>
                <a:cs typeface="Arial" panose="020B0604020202020204" pitchFamily="34" charset="0"/>
              </a:rPr>
              <a:t>Linearizable datastores</a:t>
            </a:r>
            <a:endParaRPr b="1">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a:latin typeface="Arial" panose="020B0604020202020204" pitchFamily="34" charset="0"/>
                <a:cs typeface="Arial" panose="020B0604020202020204" pitchFamily="34" charset="0"/>
              </a:rPr>
              <a:t>operations take place atomically, in an order consistent with the operations’ real-time order</a:t>
            </a:r>
            <a:endParaRPr>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a:latin typeface="Arial" panose="020B0604020202020204" pitchFamily="34" charset="0"/>
                <a:cs typeface="Arial" panose="020B0604020202020204" pitchFamily="34" charset="0"/>
              </a:rPr>
              <a:t>example: </a:t>
            </a:r>
            <a:r>
              <a:rPr>
                <a:latin typeface="Arial" panose="020B0604020202020204" pitchFamily="34" charset="0"/>
                <a:cs typeface="Arial" panose="020B0604020202020204" pitchFamily="34" charset="0"/>
              </a:rPr>
              <a:t>if a write completes</a:t>
            </a:r>
            <a:r>
              <a:rPr lang="en-US">
                <a:latin typeface="Arial" panose="020B0604020202020204" pitchFamily="34" charset="0"/>
                <a:cs typeface="Arial" panose="020B0604020202020204" pitchFamily="34" charset="0"/>
              </a:rPr>
              <a:t> </a:t>
            </a:r>
            <a:r>
              <a:rPr>
                <a:latin typeface="Arial" panose="020B0604020202020204" pitchFamily="34" charset="0"/>
                <a:cs typeface="Arial" panose="020B0604020202020204" pitchFamily="34" charset="0"/>
              </a:rPr>
              <a:t>before a read begins, then the read must observe the effects</a:t>
            </a:r>
            <a:endParaRPr>
              <a:latin typeface="Arial" panose="020B0604020202020204" pitchFamily="34" charset="0"/>
              <a:cs typeface="Arial" panose="020B0604020202020204" pitchFamily="34" charset="0"/>
            </a:endParaRPr>
          </a:p>
          <a:p>
            <a:pPr marL="342900" lvl="0" indent="-342900">
              <a:buFont typeface="Arial" panose="020B0604020202020204" pitchFamily="34" charset="0"/>
              <a:buChar char="•"/>
            </a:pPr>
            <a:r>
              <a:rPr b="1">
                <a:latin typeface="Arial" panose="020B0604020202020204" pitchFamily="34" charset="0"/>
                <a:cs typeface="Arial" panose="020B0604020202020204" pitchFamily="34" charset="0"/>
              </a:rPr>
              <a:t>Proof</a:t>
            </a:r>
            <a:endParaRPr b="1">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a:latin typeface="Arial" panose="020B0604020202020204" pitchFamily="34" charset="0"/>
                <a:cs typeface="Arial" panose="020B0604020202020204" pitchFamily="34" charset="0"/>
              </a:rPr>
              <a:t>proceed by induction on the length of traces</a:t>
            </a:r>
            <a:endParaRPr lang="en-US">
              <a:latin typeface="Arial" panose="020B0604020202020204" pitchFamily="34" charset="0"/>
              <a:cs typeface="Arial" panose="020B0604020202020204" pitchFamily="34" charset="0"/>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p:sp>
        <p:nvSpPr>
          <p:cNvPr id="1048646" name="标题 1"/>
          <p:cNvSpPr>
            <a:spLocks noGrp="1"/>
          </p:cNvSpPr>
          <p:nvPr>
            <p:ph type="title"/>
          </p:nvPr>
        </p:nvSpPr>
        <p:spPr>
          <a:xfrm>
            <a:off x="468065" y="608400"/>
            <a:ext cx="10969200" cy="705600"/>
          </a:xfrm>
        </p:spPr>
        <p:txBody>
          <a:bodyPr/>
          <a:p>
            <a:r>
              <a:rPr lang="en-US" altLang="en-GB" dirty="0">
                <a:solidFill>
                  <a:schemeClr val="accent1"/>
                </a:solidFill>
                <a:latin typeface="Arial" panose="020B0604020202020204" pitchFamily="34" charset="0"/>
                <a:cs typeface="Arial" panose="020B0604020202020204" pitchFamily="34" charset="0"/>
                <a:sym typeface="+mn-ea"/>
              </a:rPr>
              <a:t>Conclusion</a:t>
            </a:r>
            <a:endParaRPr lang="en-US" altLang="en-GB" spc="0" dirty="0">
              <a:solidFill>
                <a:schemeClr val="accent1"/>
              </a:solidFill>
              <a:latin typeface="Arial" panose="020B0604020202020204" pitchFamily="34" charset="0"/>
              <a:ea typeface="黑体" panose="02010609060101010101" pitchFamily="49" charset="-122"/>
              <a:cs typeface="Arial" panose="020B0604020202020204" pitchFamily="34" charset="0"/>
              <a:sym typeface="+mn-ea"/>
            </a:endParaRPr>
          </a:p>
        </p:txBody>
      </p:sp>
      <p:sp>
        <p:nvSpPr>
          <p:cNvPr id="1048647"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1048648" name="文本框 6"/>
          <p:cNvSpPr txBox="1"/>
          <p:nvPr/>
        </p:nvSpPr>
        <p:spPr>
          <a:xfrm>
            <a:off x="467995" y="1313815"/>
            <a:ext cx="11184255" cy="5000625"/>
          </a:xfrm>
          <a:prstGeom prst="rect">
            <a:avLst/>
          </a:prstGeom>
          <a:noFill/>
        </p:spPr>
        <p:txBody>
          <a:bodyPr wrap="square" rtlCol="0">
            <a:noAutofit/>
          </a:bodyPr>
          <a:p>
            <a:pPr marL="342900" indent="-342900">
              <a:buFont typeface="Arial" panose="020B0604020202020204" pitchFamily="34" charset="0"/>
              <a:buChar char="•"/>
            </a:pPr>
            <a:r>
              <a:rPr lang="en-US" altLang="zh-CN" sz="2000" b="1">
                <a:latin typeface="Arial" panose="020B0604020202020204" pitchFamily="34" charset="0"/>
                <a:cs typeface="Arial" panose="020B0604020202020204" pitchFamily="34" charset="0"/>
              </a:rPr>
              <a:t>Limitation</a:t>
            </a:r>
            <a:endParaRPr lang="en-US" altLang="zh-CN" sz="2000" b="1">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altLang="zh-CN" sz="2000">
                <a:latin typeface="Arial" panose="020B0604020202020204" pitchFamily="34" charset="0"/>
                <a:cs typeface="Arial" panose="020B0604020202020204" pitchFamily="34" charset="0"/>
              </a:rPr>
              <a:t>Supporting transactions and non-KV stores</a:t>
            </a:r>
            <a:endParaRPr lang="en-US" altLang="zh-CN" sz="200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altLang="zh-CN" sz="2000">
                <a:latin typeface="Arial" panose="020B0604020202020204" pitchFamily="34" charset="0"/>
                <a:cs typeface="Arial" panose="020B0604020202020204" pitchFamily="34" charset="0"/>
              </a:rPr>
              <a:t>Supporting weaker consistency datastores</a:t>
            </a:r>
            <a:endParaRPr lang="en-US" altLang="zh-CN" sz="200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altLang="zh-CN" sz="2000">
                <a:latin typeface="Arial" panose="020B0604020202020204" pitchFamily="34" charset="0"/>
                <a:cs typeface="Arial" panose="020B0604020202020204" pitchFamily="34" charset="0"/>
              </a:rPr>
              <a:t>Only responsible sharding</a:t>
            </a:r>
            <a:endParaRPr lang="en-US" altLang="zh-CN"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zh-CN" sz="2000" b="1">
                <a:latin typeface="Arial" panose="020B0604020202020204" pitchFamily="34" charset="0"/>
                <a:cs typeface="Arial" panose="020B0604020202020204" pitchFamily="34" charset="0"/>
              </a:rPr>
              <a:t>New idea</a:t>
            </a:r>
            <a:endParaRPr lang="en-US" altLang="zh-CN" sz="2000" b="1">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zh-CN" altLang="en-US">
                <a:latin typeface="Arial" panose="020B0604020202020204" pitchFamily="34" charset="0"/>
                <a:cs typeface="Arial" panose="020B0604020202020204" pitchFamily="34" charset="0"/>
              </a:rPr>
              <a:t>integrate </a:t>
            </a:r>
            <a:r>
              <a:rPr lang="en-US" altLang="zh-CN">
                <a:latin typeface="Arial" panose="020B0604020202020204" pitchFamily="34" charset="0"/>
                <a:cs typeface="Arial" panose="020B0604020202020204" pitchFamily="34" charset="0"/>
              </a:rPr>
              <a:t>m</a:t>
            </a:r>
            <a:r>
              <a:rPr lang="zh-CN" altLang="en-US">
                <a:latin typeface="Arial" panose="020B0604020202020204" pitchFamily="34" charset="0"/>
                <a:cs typeface="Arial" panose="020B0604020202020204" pitchFamily="34" charset="0"/>
              </a:rPr>
              <a:t>u</a:t>
            </a:r>
            <a:r>
              <a:rPr lang="en-US" altLang="zh-CN">
                <a:latin typeface="Arial" panose="020B0604020202020204" pitchFamily="34" charset="0"/>
                <a:cs typeface="Arial" panose="020B0604020202020204" pitchFamily="34" charset="0"/>
              </a:rPr>
              <a:t>c</a:t>
            </a:r>
            <a:r>
              <a:rPr lang="zh-CN" altLang="en-US">
                <a:latin typeface="Arial" panose="020B0604020202020204" pitchFamily="34" charset="0"/>
                <a:cs typeface="Arial" panose="020B0604020202020204" pitchFamily="34" charset="0"/>
              </a:rPr>
              <a:t>ache with existing distributed tracing and debugging tools for microservices</a:t>
            </a:r>
            <a:endParaRPr lang="zh-CN" altLang="en-US">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zh-CN" altLang="en-US">
                <a:latin typeface="Arial" panose="020B0604020202020204" pitchFamily="34" charset="0"/>
                <a:cs typeface="Arial" panose="020B0604020202020204" pitchFamily="34" charset="0"/>
              </a:rPr>
              <a:t>do cache set at the same time as invalidation</a:t>
            </a:r>
            <a:endParaRPr lang="zh-CN" altLang="en-US">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zh-CN" altLang="en-US">
                <a:latin typeface="Arial" panose="020B0604020202020204" pitchFamily="34" charset="0"/>
                <a:cs typeface="Arial" panose="020B0604020202020204" pitchFamily="34" charset="0"/>
              </a:rPr>
              <a:t>enable caching </a:t>
            </a:r>
            <a:r>
              <a:rPr lang="en-US" altLang="zh-CN">
                <a:latin typeface="Arial" panose="020B0604020202020204" pitchFamily="34" charset="0"/>
                <a:cs typeface="Arial" panose="020B0604020202020204" pitchFamily="34" charset="0"/>
              </a:rPr>
              <a:t>only </a:t>
            </a:r>
            <a:r>
              <a:rPr lang="zh-CN" altLang="en-US">
                <a:latin typeface="Arial" panose="020B0604020202020204" pitchFamily="34" charset="0"/>
                <a:cs typeface="Arial" panose="020B0604020202020204" pitchFamily="34" charset="0"/>
              </a:rPr>
              <a:t>if the read-write</a:t>
            </a:r>
            <a:r>
              <a:rPr lang="en-US" altLang="zh-CN">
                <a:latin typeface="Arial" panose="020B0604020202020204" pitchFamily="34" charset="0"/>
                <a:cs typeface="Arial" panose="020B0604020202020204" pitchFamily="34" charset="0"/>
              </a:rPr>
              <a:t> </a:t>
            </a:r>
            <a:r>
              <a:rPr lang="zh-CN" altLang="en-US">
                <a:latin typeface="Arial" panose="020B0604020202020204" pitchFamily="34" charset="0"/>
                <a:cs typeface="Arial" panose="020B0604020202020204" pitchFamily="34" charset="0"/>
              </a:rPr>
              <a:t>ratio of a service is above some threshold</a:t>
            </a:r>
            <a:endParaRPr lang="zh-CN" altLang="en-US">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altLang="zh-CN">
                <a:latin typeface="Arial" panose="020B0604020202020204" pitchFamily="34" charset="0"/>
                <a:cs typeface="Arial" panose="020B0604020202020204" pitchFamily="34" charset="0"/>
              </a:rPr>
              <a:t>make all shards available for processing requests</a:t>
            </a:r>
            <a:endParaRPr lang="en-US" altLang="zh-CN">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altLang="zh-CN">
                <a:latin typeface="Arial" panose="020B0604020202020204" pitchFamily="34" charset="0"/>
                <a:cs typeface="Arial" panose="020B0604020202020204" pitchFamily="34" charset="0"/>
              </a:rPr>
              <a:t>r</a:t>
            </a:r>
            <a:r>
              <a:rPr lang="zh-CN" altLang="en-US">
                <a:latin typeface="Arial" panose="020B0604020202020204" pitchFamily="34" charset="0"/>
                <a:cs typeface="Arial" panose="020B0604020202020204" pitchFamily="34" charset="0"/>
              </a:rPr>
              <a:t>ecord cache hit count data for search recommendations, </a:t>
            </a:r>
            <a:r>
              <a:rPr lang="en-US" altLang="zh-CN">
                <a:latin typeface="Arial" panose="020B0604020202020204" pitchFamily="34" charset="0"/>
                <a:cs typeface="Arial" panose="020B0604020202020204" pitchFamily="34" charset="0"/>
              </a:rPr>
              <a:t>knock out</a:t>
            </a:r>
            <a:r>
              <a:rPr lang="zh-CN" altLang="en-US">
                <a:latin typeface="Arial" panose="020B0604020202020204" pitchFamily="34" charset="0"/>
                <a:cs typeface="Arial" panose="020B0604020202020204" pitchFamily="34" charset="0"/>
              </a:rPr>
              <a:t> redundant structures in the microservice graph</a:t>
            </a:r>
            <a:r>
              <a:rPr lang="en-US" altLang="zh-CN">
                <a:latin typeface="Arial" panose="020B0604020202020204" pitchFamily="34" charset="0"/>
                <a:cs typeface="Arial" panose="020B0604020202020204" pitchFamily="34" charset="0"/>
              </a:rPr>
              <a:t> top</a:t>
            </a:r>
            <a:r>
              <a:rPr lang="en-US" altLang="zh-CN">
                <a:latin typeface="Arial" panose="020B0604020202020204" pitchFamily="34" charset="0"/>
                <a:cs typeface="Arial" panose="020B0604020202020204" pitchFamily="34" charset="0"/>
              </a:rPr>
              <a:t>ology</a:t>
            </a:r>
            <a:endParaRPr lang="en-US" altLang="zh-CN">
              <a:latin typeface="Arial" panose="020B0604020202020204" pitchFamily="34" charset="0"/>
              <a:cs typeface="Arial" panose="020B0604020202020204" pitchFamily="34" charset="0"/>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p:sp>
        <p:nvSpPr>
          <p:cNvPr id="1048621" name="标题 1"/>
          <p:cNvSpPr>
            <a:spLocks noGrp="1"/>
          </p:cNvSpPr>
          <p:nvPr>
            <p:ph type="title"/>
          </p:nvPr>
        </p:nvSpPr>
        <p:spPr/>
        <p:txBody>
          <a:bodyPr>
            <a:normAutofit/>
          </a:bodyPr>
          <a:p>
            <a:r>
              <a:rPr lang="en-US" altLang="en-GB" dirty="0">
                <a:solidFill>
                  <a:schemeClr val="accent1"/>
                </a:solidFill>
                <a:effectLst/>
                <a:latin typeface="Arial" panose="020B0604020202020204" pitchFamily="34" charset="0"/>
                <a:ea typeface="黑体" panose="02010609060101010101" pitchFamily="49" charset="-122"/>
                <a:cs typeface="Arial" panose="020B0604020202020204" pitchFamily="34" charset="0"/>
                <a:sym typeface="+mn-ea"/>
              </a:rPr>
              <a:t>Background</a:t>
            </a:r>
            <a:endParaRPr lang="en-US" altLang="en-GB" dirty="0">
              <a:solidFill>
                <a:schemeClr val="accent1"/>
              </a:solidFill>
              <a:effectLst/>
              <a:latin typeface="Arial" panose="020B0604020202020204" pitchFamily="34" charset="0"/>
              <a:ea typeface="黑体" panose="02010609060101010101" pitchFamily="49" charset="-122"/>
              <a:cs typeface="Arial" panose="020B0604020202020204" pitchFamily="34" charset="0"/>
              <a:sym typeface="+mn-ea"/>
            </a:endParaRPr>
          </a:p>
        </p:txBody>
      </p:sp>
      <p:sp>
        <p:nvSpPr>
          <p:cNvPr id="1048622" name="内容占位符 2"/>
          <p:cNvSpPr>
            <a:spLocks noGrp="1"/>
          </p:cNvSpPr>
          <p:nvPr>
            <p:ph idx="1"/>
          </p:nvPr>
        </p:nvSpPr>
        <p:spPr>
          <a:xfrm>
            <a:off x="1437005" y="1440180"/>
            <a:ext cx="3869690" cy="674370"/>
          </a:xfrm>
        </p:spPr>
        <p:txBody>
          <a:bodyPr>
            <a:noAutofit/>
          </a:bodyPr>
          <a:p>
            <a:pPr marL="0" indent="0">
              <a:buNone/>
            </a:pPr>
            <a:r>
              <a:rPr lang="en-US" altLang="zh-CN" sz="2400" b="1">
                <a:solidFill>
                  <a:schemeClr val="tx1"/>
                </a:solidFill>
                <a:latin typeface="Arial" panose="020B0604020202020204" pitchFamily="34" charset="0"/>
                <a:cs typeface="Arial" panose="020B0604020202020204" pitchFamily="34" charset="0"/>
              </a:rPr>
              <a:t>Service mesh(sidecar)</a:t>
            </a:r>
            <a:endParaRPr lang="en-US" altLang="zh-CN" sz="2400" b="1">
              <a:solidFill>
                <a:schemeClr val="tx1"/>
              </a:solidFill>
              <a:latin typeface="Arial" panose="020B0604020202020204" pitchFamily="34" charset="0"/>
              <a:cs typeface="Arial" panose="020B0604020202020204" pitchFamily="34" charset="0"/>
            </a:endParaRPr>
          </a:p>
          <a:p>
            <a:pPr marL="457200" lvl="1" indent="0">
              <a:buNone/>
            </a:pPr>
            <a:endParaRPr lang="en-US" altLang="zh-CN" sz="2400" b="1">
              <a:solidFill>
                <a:schemeClr val="tx1"/>
              </a:solidFill>
              <a:latin typeface="Arial" panose="020B0604020202020204" pitchFamily="34" charset="0"/>
              <a:cs typeface="Arial" panose="020B0604020202020204" pitchFamily="34" charset="0"/>
            </a:endParaRPr>
          </a:p>
        </p:txBody>
      </p:sp>
      <p:sp>
        <p:nvSpPr>
          <p:cNvPr id="1048623"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内容占位符 2"/>
          <p:cNvSpPr>
            <a:spLocks noGrp="1"/>
          </p:cNvSpPr>
          <p:nvPr/>
        </p:nvSpPr>
        <p:spPr>
          <a:xfrm>
            <a:off x="7202170" y="1439545"/>
            <a:ext cx="3403600" cy="674370"/>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b="1">
                <a:solidFill>
                  <a:schemeClr val="tx1"/>
                </a:solidFill>
                <a:latin typeface="Arial" panose="020B0604020202020204" pitchFamily="34" charset="0"/>
                <a:cs typeface="Arial" panose="020B0604020202020204" pitchFamily="34" charset="0"/>
              </a:rPr>
              <a:t>Microservice Graph</a:t>
            </a:r>
            <a:endParaRPr lang="en-US" altLang="zh-CN" sz="2400" b="1">
              <a:solidFill>
                <a:schemeClr val="tx1"/>
              </a:solidFill>
              <a:latin typeface="Arial" panose="020B0604020202020204" pitchFamily="34" charset="0"/>
              <a:cs typeface="Arial" panose="020B0604020202020204" pitchFamily="34" charset="0"/>
            </a:endParaRPr>
          </a:p>
          <a:p>
            <a:pPr marL="457200" lvl="1" indent="0">
              <a:buNone/>
            </a:pPr>
            <a:endParaRPr lang="en-US" altLang="zh-CN" sz="2400" b="1">
              <a:solidFill>
                <a:schemeClr val="tx1"/>
              </a:solidFill>
              <a:latin typeface="Arial" panose="020B0604020202020204" pitchFamily="34" charset="0"/>
              <a:cs typeface="Arial" panose="020B0604020202020204" pitchFamily="34" charset="0"/>
            </a:endParaRPr>
          </a:p>
        </p:txBody>
      </p:sp>
      <p:grpSp>
        <p:nvGrpSpPr>
          <p:cNvPr id="52" name="组合 51"/>
          <p:cNvGrpSpPr/>
          <p:nvPr/>
        </p:nvGrpSpPr>
        <p:grpSpPr>
          <a:xfrm>
            <a:off x="541655" y="2277110"/>
            <a:ext cx="5095145" cy="3169162"/>
            <a:chOff x="853" y="3586"/>
            <a:chExt cx="9439" cy="6195"/>
          </a:xfrm>
        </p:grpSpPr>
        <p:grpSp>
          <p:nvGrpSpPr>
            <p:cNvPr id="40" name="组合 39"/>
            <p:cNvGrpSpPr/>
            <p:nvPr/>
          </p:nvGrpSpPr>
          <p:grpSpPr>
            <a:xfrm>
              <a:off x="853" y="5503"/>
              <a:ext cx="2409" cy="2602"/>
              <a:chOff x="10456" y="4606"/>
              <a:chExt cx="2409" cy="2602"/>
            </a:xfrm>
          </p:grpSpPr>
          <p:sp>
            <p:nvSpPr>
              <p:cNvPr id="23" name="矩形 22"/>
              <p:cNvSpPr/>
              <p:nvPr/>
            </p:nvSpPr>
            <p:spPr>
              <a:xfrm>
                <a:off x="10456" y="4606"/>
                <a:ext cx="2409" cy="1747"/>
              </a:xfrm>
              <a:prstGeom prst="rect">
                <a:avLst/>
              </a:prstGeom>
              <a:solidFill>
                <a:schemeClr val="accent4"/>
              </a:solidFill>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24" name="文本框 23"/>
              <p:cNvSpPr txBox="1"/>
              <p:nvPr/>
            </p:nvSpPr>
            <p:spPr>
              <a:xfrm>
                <a:off x="10574" y="5291"/>
                <a:ext cx="2205" cy="514"/>
              </a:xfrm>
              <a:prstGeom prst="rect">
                <a:avLst/>
              </a:prstGeom>
              <a:solidFill>
                <a:schemeClr val="accent4"/>
              </a:solidFill>
            </p:spPr>
            <p:txBody>
              <a:bodyPr wrap="square" rtlCol="0">
                <a:noAutofit/>
              </a:bodyPr>
              <a:p>
                <a:pPr algn="ctr"/>
                <a:r>
                  <a:rPr lang="en-US" altLang="zh-CN" sz="1200"/>
                  <a:t>Microservice A</a:t>
                </a:r>
                <a:endParaRPr lang="en-US" altLang="zh-CN" sz="1200"/>
              </a:p>
            </p:txBody>
          </p:sp>
          <p:sp>
            <p:nvSpPr>
              <p:cNvPr id="27" name="矩形 26"/>
              <p:cNvSpPr/>
              <p:nvPr/>
            </p:nvSpPr>
            <p:spPr>
              <a:xfrm>
                <a:off x="10456" y="6353"/>
                <a:ext cx="2409" cy="855"/>
              </a:xfrm>
              <a:prstGeom prst="rect">
                <a:avLst/>
              </a:prstGeom>
              <a:solidFill>
                <a:schemeClr val="bg1"/>
              </a:solidFill>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28" name="文本框 27"/>
              <p:cNvSpPr txBox="1"/>
              <p:nvPr/>
            </p:nvSpPr>
            <p:spPr>
              <a:xfrm>
                <a:off x="10665" y="6523"/>
                <a:ext cx="2007" cy="514"/>
              </a:xfrm>
              <a:prstGeom prst="rect">
                <a:avLst/>
              </a:prstGeom>
              <a:solidFill>
                <a:schemeClr val="bg1"/>
              </a:solidFill>
            </p:spPr>
            <p:txBody>
              <a:bodyPr wrap="square" rtlCol="0">
                <a:noAutofit/>
              </a:bodyPr>
              <a:p>
                <a:pPr algn="ctr"/>
                <a:r>
                  <a:rPr lang="en-US" altLang="zh-CN" sz="1200"/>
                  <a:t>Sidecar</a:t>
                </a:r>
                <a:endParaRPr lang="en-US" altLang="zh-CN" sz="1200"/>
              </a:p>
            </p:txBody>
          </p:sp>
        </p:grpSp>
        <p:grpSp>
          <p:nvGrpSpPr>
            <p:cNvPr id="42" name="组合 41"/>
            <p:cNvGrpSpPr/>
            <p:nvPr/>
          </p:nvGrpSpPr>
          <p:grpSpPr>
            <a:xfrm>
              <a:off x="4347" y="3586"/>
              <a:ext cx="2409" cy="2602"/>
              <a:chOff x="14083" y="3476"/>
              <a:chExt cx="2409" cy="2602"/>
            </a:xfrm>
          </p:grpSpPr>
          <p:sp>
            <p:nvSpPr>
              <p:cNvPr id="29" name="矩形 28"/>
              <p:cNvSpPr/>
              <p:nvPr/>
            </p:nvSpPr>
            <p:spPr>
              <a:xfrm>
                <a:off x="14083" y="3476"/>
                <a:ext cx="2409" cy="1747"/>
              </a:xfrm>
              <a:prstGeom prst="rect">
                <a:avLst/>
              </a:prstGeom>
              <a:solidFill>
                <a:schemeClr val="accent2"/>
              </a:solidFill>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30" name="文本框 29"/>
              <p:cNvSpPr txBox="1"/>
              <p:nvPr/>
            </p:nvSpPr>
            <p:spPr>
              <a:xfrm>
                <a:off x="14164" y="4068"/>
                <a:ext cx="2242" cy="514"/>
              </a:xfrm>
              <a:prstGeom prst="rect">
                <a:avLst/>
              </a:prstGeom>
              <a:solidFill>
                <a:schemeClr val="accent2"/>
              </a:solidFill>
            </p:spPr>
            <p:txBody>
              <a:bodyPr wrap="square" rtlCol="0">
                <a:noAutofit/>
              </a:bodyPr>
              <a:p>
                <a:pPr algn="ctr"/>
                <a:r>
                  <a:rPr lang="en-US" altLang="zh-CN" sz="1200"/>
                  <a:t>Microservice B</a:t>
                </a:r>
                <a:endParaRPr lang="en-US" altLang="zh-CN" sz="1200"/>
              </a:p>
            </p:txBody>
          </p:sp>
          <p:sp>
            <p:nvSpPr>
              <p:cNvPr id="31" name="矩形 30"/>
              <p:cNvSpPr/>
              <p:nvPr/>
            </p:nvSpPr>
            <p:spPr>
              <a:xfrm>
                <a:off x="14083" y="5223"/>
                <a:ext cx="2409" cy="855"/>
              </a:xfrm>
              <a:prstGeom prst="rect">
                <a:avLst/>
              </a:prstGeom>
              <a:solidFill>
                <a:schemeClr val="bg1"/>
              </a:solidFill>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32" name="文本框 31"/>
              <p:cNvSpPr txBox="1"/>
              <p:nvPr/>
            </p:nvSpPr>
            <p:spPr>
              <a:xfrm>
                <a:off x="14284" y="5393"/>
                <a:ext cx="2007" cy="514"/>
              </a:xfrm>
              <a:prstGeom prst="rect">
                <a:avLst/>
              </a:prstGeom>
              <a:solidFill>
                <a:schemeClr val="bg1"/>
              </a:solidFill>
            </p:spPr>
            <p:txBody>
              <a:bodyPr wrap="square" rtlCol="0">
                <a:noAutofit/>
              </a:bodyPr>
              <a:p>
                <a:pPr algn="ctr"/>
                <a:r>
                  <a:rPr lang="en-US" altLang="zh-CN" sz="1200"/>
                  <a:t>Sidecar</a:t>
                </a:r>
                <a:endParaRPr lang="en-US" altLang="zh-CN" sz="1200"/>
              </a:p>
            </p:txBody>
          </p:sp>
        </p:grpSp>
        <p:grpSp>
          <p:nvGrpSpPr>
            <p:cNvPr id="43" name="组合 42"/>
            <p:cNvGrpSpPr/>
            <p:nvPr/>
          </p:nvGrpSpPr>
          <p:grpSpPr>
            <a:xfrm>
              <a:off x="7883" y="5503"/>
              <a:ext cx="2409" cy="2602"/>
              <a:chOff x="14470" y="7208"/>
              <a:chExt cx="2409" cy="2602"/>
            </a:xfrm>
          </p:grpSpPr>
          <p:sp>
            <p:nvSpPr>
              <p:cNvPr id="33" name="矩形 32"/>
              <p:cNvSpPr/>
              <p:nvPr/>
            </p:nvSpPr>
            <p:spPr>
              <a:xfrm>
                <a:off x="14470" y="7208"/>
                <a:ext cx="2409" cy="1747"/>
              </a:xfrm>
              <a:prstGeom prst="rect">
                <a:avLst/>
              </a:prstGeom>
              <a:solidFill>
                <a:schemeClr val="accent1"/>
              </a:solidFill>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34" name="文本框 33"/>
              <p:cNvSpPr txBox="1"/>
              <p:nvPr/>
            </p:nvSpPr>
            <p:spPr>
              <a:xfrm>
                <a:off x="14534" y="7825"/>
                <a:ext cx="2247" cy="514"/>
              </a:xfrm>
              <a:prstGeom prst="rect">
                <a:avLst/>
              </a:prstGeom>
              <a:solidFill>
                <a:schemeClr val="accent1"/>
              </a:solidFill>
            </p:spPr>
            <p:txBody>
              <a:bodyPr wrap="square" rtlCol="0">
                <a:noAutofit/>
              </a:bodyPr>
              <a:p>
                <a:pPr algn="ctr"/>
                <a:r>
                  <a:rPr lang="en-US" altLang="zh-CN" sz="1200"/>
                  <a:t>Microservice C</a:t>
                </a:r>
                <a:endParaRPr lang="en-US" altLang="zh-CN" sz="1200"/>
              </a:p>
            </p:txBody>
          </p:sp>
          <p:sp>
            <p:nvSpPr>
              <p:cNvPr id="35" name="矩形 34"/>
              <p:cNvSpPr/>
              <p:nvPr/>
            </p:nvSpPr>
            <p:spPr>
              <a:xfrm>
                <a:off x="14470" y="8955"/>
                <a:ext cx="2409" cy="855"/>
              </a:xfrm>
              <a:prstGeom prst="rect">
                <a:avLst/>
              </a:prstGeom>
              <a:solidFill>
                <a:schemeClr val="bg1"/>
              </a:solidFill>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36" name="文本框 35"/>
              <p:cNvSpPr txBox="1"/>
              <p:nvPr/>
            </p:nvSpPr>
            <p:spPr>
              <a:xfrm>
                <a:off x="14734" y="9136"/>
                <a:ext cx="2007" cy="514"/>
              </a:xfrm>
              <a:prstGeom prst="rect">
                <a:avLst/>
              </a:prstGeom>
              <a:solidFill>
                <a:schemeClr val="bg1"/>
              </a:solidFill>
            </p:spPr>
            <p:txBody>
              <a:bodyPr wrap="square" rtlCol="0">
                <a:noAutofit/>
              </a:bodyPr>
              <a:p>
                <a:pPr algn="ctr"/>
                <a:r>
                  <a:rPr lang="en-US" altLang="zh-CN" sz="1200"/>
                  <a:t>Sidecar</a:t>
                </a:r>
                <a:endParaRPr lang="en-US" altLang="zh-CN" sz="1200"/>
              </a:p>
            </p:txBody>
          </p:sp>
        </p:grpSp>
        <p:grpSp>
          <p:nvGrpSpPr>
            <p:cNvPr id="39" name="组合 38"/>
            <p:cNvGrpSpPr/>
            <p:nvPr/>
          </p:nvGrpSpPr>
          <p:grpSpPr>
            <a:xfrm>
              <a:off x="853" y="8926"/>
              <a:ext cx="9438" cy="855"/>
              <a:chOff x="5155" y="8851"/>
              <a:chExt cx="6654" cy="855"/>
            </a:xfrm>
          </p:grpSpPr>
          <p:sp>
            <p:nvSpPr>
              <p:cNvPr id="37" name="矩形 36"/>
              <p:cNvSpPr/>
              <p:nvPr/>
            </p:nvSpPr>
            <p:spPr>
              <a:xfrm>
                <a:off x="5155" y="8851"/>
                <a:ext cx="6654" cy="855"/>
              </a:xfrm>
              <a:prstGeom prst="rect">
                <a:avLst/>
              </a:prstGeom>
              <a:solidFill>
                <a:schemeClr val="bg1"/>
              </a:solidFill>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38" name="文本框 37"/>
              <p:cNvSpPr txBox="1"/>
              <p:nvPr/>
            </p:nvSpPr>
            <p:spPr>
              <a:xfrm>
                <a:off x="5621" y="9039"/>
                <a:ext cx="5689" cy="514"/>
              </a:xfrm>
              <a:prstGeom prst="rect">
                <a:avLst/>
              </a:prstGeom>
              <a:solidFill>
                <a:schemeClr val="bg1"/>
              </a:solidFill>
            </p:spPr>
            <p:txBody>
              <a:bodyPr wrap="square" rtlCol="0">
                <a:noAutofit/>
              </a:bodyPr>
              <a:p>
                <a:pPr algn="ctr"/>
                <a:r>
                  <a:rPr lang="en-US" altLang="zh-CN" sz="1200"/>
                  <a:t>Service Mesh Control Plane</a:t>
                </a:r>
                <a:endParaRPr lang="en-US" altLang="zh-CN" sz="1200"/>
              </a:p>
            </p:txBody>
          </p:sp>
        </p:grpSp>
        <p:cxnSp>
          <p:nvCxnSpPr>
            <p:cNvPr id="44" name="直接箭头连接符 43"/>
            <p:cNvCxnSpPr>
              <a:stCxn id="27" idx="3"/>
              <a:endCxn id="35" idx="1"/>
            </p:cNvCxnSpPr>
            <p:nvPr/>
          </p:nvCxnSpPr>
          <p:spPr>
            <a:xfrm>
              <a:off x="3262" y="7678"/>
              <a:ext cx="4621" cy="0"/>
            </a:xfrm>
            <a:prstGeom prst="straightConnector1">
              <a:avLst/>
            </a:prstGeom>
            <a:ln>
              <a:solidFill>
                <a:schemeClr val="tx1"/>
              </a:solidFill>
              <a:headEnd type="arrow"/>
              <a:tailEnd type="arrow"/>
            </a:ln>
          </p:spPr>
          <p:style>
            <a:lnRef idx="2">
              <a:schemeClr val="accent1"/>
            </a:lnRef>
            <a:fillRef idx="0">
              <a:srgbClr val="FFFFFF"/>
            </a:fillRef>
            <a:effectRef idx="0">
              <a:srgbClr val="FFFFFF"/>
            </a:effectRef>
            <a:fontRef idx="minor">
              <a:schemeClr val="tx1"/>
            </a:fontRef>
          </p:style>
        </p:cxnSp>
        <p:cxnSp>
          <p:nvCxnSpPr>
            <p:cNvPr id="45" name="直接箭头连接符 44"/>
            <p:cNvCxnSpPr>
              <a:endCxn id="31" idx="1"/>
            </p:cNvCxnSpPr>
            <p:nvPr/>
          </p:nvCxnSpPr>
          <p:spPr>
            <a:xfrm flipV="1">
              <a:off x="3271" y="5761"/>
              <a:ext cx="1076" cy="1877"/>
            </a:xfrm>
            <a:prstGeom prst="straightConnector1">
              <a:avLst/>
            </a:prstGeom>
            <a:ln>
              <a:solidFill>
                <a:schemeClr val="tx1"/>
              </a:solidFill>
              <a:headEnd type="arrow"/>
              <a:tailEnd type="arrow"/>
            </a:ln>
          </p:spPr>
          <p:style>
            <a:lnRef idx="2">
              <a:schemeClr val="accent1"/>
            </a:lnRef>
            <a:fillRef idx="0">
              <a:srgbClr val="FFFFFF"/>
            </a:fillRef>
            <a:effectRef idx="0">
              <a:srgbClr val="FFFFFF"/>
            </a:effectRef>
            <a:fontRef idx="minor">
              <a:schemeClr val="tx1"/>
            </a:fontRef>
          </p:style>
        </p:cxnSp>
        <p:cxnSp>
          <p:nvCxnSpPr>
            <p:cNvPr id="46" name="直接箭头连接符 45"/>
            <p:cNvCxnSpPr>
              <a:stCxn id="31" idx="3"/>
              <a:endCxn id="35" idx="1"/>
            </p:cNvCxnSpPr>
            <p:nvPr/>
          </p:nvCxnSpPr>
          <p:spPr>
            <a:xfrm>
              <a:off x="6756" y="5761"/>
              <a:ext cx="1127" cy="1917"/>
            </a:xfrm>
            <a:prstGeom prst="straightConnector1">
              <a:avLst/>
            </a:prstGeom>
            <a:ln>
              <a:solidFill>
                <a:schemeClr val="tx1"/>
              </a:solidFill>
              <a:headEnd type="arrow"/>
              <a:tailEnd type="arrow"/>
            </a:ln>
          </p:spPr>
          <p:style>
            <a:lnRef idx="2">
              <a:schemeClr val="accent1"/>
            </a:lnRef>
            <a:fillRef idx="0">
              <a:srgbClr val="FFFFFF"/>
            </a:fillRef>
            <a:effectRef idx="0">
              <a:srgbClr val="FFFFFF"/>
            </a:effectRef>
            <a:fontRef idx="minor">
              <a:schemeClr val="tx1"/>
            </a:fontRef>
          </p:style>
        </p:cxnSp>
        <p:cxnSp>
          <p:nvCxnSpPr>
            <p:cNvPr id="48" name="直接连接符 47"/>
            <p:cNvCxnSpPr>
              <a:stCxn id="27" idx="2"/>
            </p:cNvCxnSpPr>
            <p:nvPr/>
          </p:nvCxnSpPr>
          <p:spPr>
            <a:xfrm flipH="1">
              <a:off x="2056" y="8105"/>
              <a:ext cx="2" cy="807"/>
            </a:xfrm>
            <a:prstGeom prst="line">
              <a:avLst/>
            </a:prstGeom>
            <a:ln w="12700" cap="flat" cmpd="sng" algn="ctr">
              <a:solidFill>
                <a:schemeClr val="accent1"/>
              </a:solidFill>
              <a:prstDash val="dash"/>
              <a:miter lim="800000"/>
            </a:ln>
          </p:spPr>
          <p:style>
            <a:lnRef idx="0">
              <a:schemeClr val="accent1"/>
            </a:lnRef>
            <a:fillRef idx="0">
              <a:srgbClr val="FFFFFF"/>
            </a:fillRef>
            <a:effectRef idx="0">
              <a:srgbClr val="FFFFFF"/>
            </a:effectRef>
            <a:fontRef idx="minor">
              <a:schemeClr val="tx1"/>
            </a:fontRef>
          </p:style>
        </p:cxnSp>
        <p:cxnSp>
          <p:nvCxnSpPr>
            <p:cNvPr id="49" name="直接连接符 48"/>
            <p:cNvCxnSpPr>
              <a:stCxn id="31" idx="2"/>
            </p:cNvCxnSpPr>
            <p:nvPr/>
          </p:nvCxnSpPr>
          <p:spPr>
            <a:xfrm>
              <a:off x="5552" y="6188"/>
              <a:ext cx="20" cy="2725"/>
            </a:xfrm>
            <a:prstGeom prst="line">
              <a:avLst/>
            </a:prstGeom>
            <a:ln w="12700" cap="flat" cmpd="sng" algn="ctr">
              <a:solidFill>
                <a:schemeClr val="accent1"/>
              </a:solidFill>
              <a:prstDash val="dash"/>
              <a:miter lim="800000"/>
            </a:ln>
          </p:spPr>
          <p:style>
            <a:lnRef idx="0">
              <a:schemeClr val="accent1"/>
            </a:lnRef>
            <a:fillRef idx="0">
              <a:srgbClr val="FFFFFF"/>
            </a:fillRef>
            <a:effectRef idx="0">
              <a:srgbClr val="FFFFFF"/>
            </a:effectRef>
            <a:fontRef idx="minor">
              <a:schemeClr val="tx1"/>
            </a:fontRef>
          </p:style>
        </p:cxnSp>
        <p:cxnSp>
          <p:nvCxnSpPr>
            <p:cNvPr id="51" name="直接连接符 50"/>
            <p:cNvCxnSpPr/>
            <p:nvPr/>
          </p:nvCxnSpPr>
          <p:spPr>
            <a:xfrm flipH="1">
              <a:off x="9122" y="8127"/>
              <a:ext cx="2" cy="807"/>
            </a:xfrm>
            <a:prstGeom prst="line">
              <a:avLst/>
            </a:prstGeom>
            <a:ln w="12700" cap="flat" cmpd="sng" algn="ctr">
              <a:solidFill>
                <a:schemeClr val="accent1"/>
              </a:solidFill>
              <a:prstDash val="dash"/>
              <a:miter lim="800000"/>
            </a:ln>
          </p:spPr>
          <p:style>
            <a:lnRef idx="0">
              <a:schemeClr val="accent1"/>
            </a:lnRef>
            <a:fillRef idx="0">
              <a:srgbClr val="FFFFFF"/>
            </a:fillRef>
            <a:effectRef idx="0">
              <a:srgbClr val="FFFFFF"/>
            </a:effectRef>
            <a:fontRef idx="minor">
              <a:schemeClr val="tx1"/>
            </a:fontRef>
          </p:style>
        </p:cxnSp>
      </p:grpSp>
      <p:pic>
        <p:nvPicPr>
          <p:cNvPr id="100" name="图片 99"/>
          <p:cNvPicPr/>
          <p:nvPr/>
        </p:nvPicPr>
        <p:blipFill>
          <a:blip r:embed="rId1"/>
          <a:stretch>
            <a:fillRect/>
          </a:stretch>
        </p:blipFill>
        <p:spPr>
          <a:xfrm>
            <a:off x="6884035" y="2454910"/>
            <a:ext cx="4414520" cy="2499360"/>
          </a:xfrm>
          <a:prstGeom prst="rect">
            <a:avLst/>
          </a:prstGeom>
          <a:noFill/>
          <a:ln w="9525">
            <a:noFill/>
          </a:ln>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p:sp>
        <p:nvSpPr>
          <p:cNvPr id="1048637"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1048638" name="文本框 4"/>
          <p:cNvSpPr txBox="1"/>
          <p:nvPr/>
        </p:nvSpPr>
        <p:spPr>
          <a:xfrm>
            <a:off x="606425" y="1861185"/>
            <a:ext cx="10485120" cy="2581275"/>
          </a:xfrm>
          <a:prstGeom prst="rect">
            <a:avLst/>
          </a:prstGeom>
          <a:noFill/>
        </p:spPr>
        <p:txBody>
          <a:bodyPr wrap="square" rtlCol="0" anchor="t">
            <a:noAutofit/>
          </a:bodyPr>
          <a:p>
            <a:pPr marL="342900" indent="-342900" algn="l">
              <a:buFont typeface="Arial" panose="020B0604020202020204" pitchFamily="34" charset="0"/>
              <a:buChar char="•"/>
            </a:pPr>
            <a:r>
              <a:rPr lang="en-US" altLang="zh-CN" sz="2400">
                <a:solidFill>
                  <a:schemeClr val="tx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Adding caching to a microservice graph is </a:t>
            </a:r>
            <a:r>
              <a:rPr lang="zh-CN" altLang="en-US" sz="2400">
                <a:solidFill>
                  <a:schemeClr val="tx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difficult</a:t>
            </a:r>
            <a:endParaRPr lang="zh-CN" altLang="en-US" sz="2400">
              <a:solidFill>
                <a:schemeClr val="tx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pPr marL="800100" lvl="1" indent="-342900" algn="l">
              <a:buFont typeface="Arial" panose="020B0604020202020204" pitchFamily="34" charset="0"/>
              <a:buChar char="•"/>
            </a:pPr>
            <a:r>
              <a:rPr lang="en-US" altLang="zh-CN" sz="2400">
                <a:solidFill>
                  <a:schemeClr val="accent6"/>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Traditional cache</a:t>
            </a:r>
            <a:endParaRPr lang="en-US" altLang="zh-CN" sz="2400">
              <a:solidFill>
                <a:schemeClr val="accent6"/>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pPr marL="1257300" lvl="2" indent="-342900" algn="l">
              <a:buFont typeface="Arial" panose="020B0604020202020204" pitchFamily="34" charset="0"/>
              <a:buChar char="•"/>
            </a:pPr>
            <a:r>
              <a:rPr lang="en-US" altLang="zh-CN" sz="2400">
                <a:solidFill>
                  <a:schemeClr val="tx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individual read and write operations to a target object</a:t>
            </a:r>
            <a:endParaRPr lang="en-US" altLang="zh-CN" sz="2400">
              <a:solidFill>
                <a:schemeClr val="tx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pPr marL="800100" lvl="1" indent="-342900" algn="l">
              <a:buFont typeface="Arial" panose="020B0604020202020204" pitchFamily="34" charset="0"/>
              <a:buChar char="•"/>
            </a:pPr>
            <a:r>
              <a:rPr lang="en-US" altLang="zh-CN" sz="2400">
                <a:solidFill>
                  <a:srgbClr val="00B0F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Microservice cache</a:t>
            </a:r>
            <a:endParaRPr lang="zh-CN" altLang="en-US" sz="2400">
              <a:solidFill>
                <a:srgbClr val="00B0F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pPr marL="1257300" lvl="2" indent="-342900" algn="l">
              <a:buFont typeface="Arial" panose="020B0604020202020204" pitchFamily="34" charset="0"/>
              <a:buChar char="•"/>
            </a:pPr>
            <a:r>
              <a:rPr lang="zh-CN" altLang="en-US" sz="2400">
                <a:solidFill>
                  <a:schemeClr val="tx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input request</a:t>
            </a:r>
            <a:endParaRPr lang="zh-CN" altLang="en-US" sz="2400">
              <a:solidFill>
                <a:schemeClr val="tx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pPr marL="1257300" lvl="2" indent="-342900" algn="l">
              <a:buFont typeface="Arial" panose="020B0604020202020204" pitchFamily="34" charset="0"/>
              <a:buChar char="•"/>
            </a:pPr>
            <a:r>
              <a:rPr lang="zh-CN" altLang="en-US" sz="2400">
                <a:solidFill>
                  <a:schemeClr val="tx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service state</a:t>
            </a:r>
            <a:endParaRPr lang="zh-CN" altLang="en-US" sz="2400">
              <a:solidFill>
                <a:schemeClr val="tx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pPr marL="1257300" lvl="2" indent="-342900" algn="l">
              <a:buFont typeface="Arial" panose="020B0604020202020204" pitchFamily="34" charset="0"/>
              <a:buChar char="•"/>
            </a:pPr>
            <a:r>
              <a:rPr lang="zh-CN" altLang="en-US" sz="2400">
                <a:solidFill>
                  <a:schemeClr val="tx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downstream services that are recursively calle</a:t>
            </a:r>
            <a:r>
              <a:rPr lang="en-US" altLang="zh-CN" sz="2400">
                <a:solidFill>
                  <a:schemeClr val="tx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d</a:t>
            </a:r>
            <a:endParaRPr lang="en-US" altLang="zh-CN" sz="2400">
              <a:solidFill>
                <a:schemeClr val="tx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pic>
        <p:nvPicPr>
          <p:cNvPr id="2097155" name="图片 5" descr="思考"/>
          <p:cNvPicPr>
            <a:picLocks noChangeAspect="1"/>
          </p:cNvPicPr>
          <p:nvPr/>
        </p:nvPicPr>
        <p:blipFill>
          <a:blip r:embed="rId1"/>
          <a:stretch>
            <a:fillRect/>
          </a:stretch>
        </p:blipFill>
        <p:spPr>
          <a:xfrm>
            <a:off x="606425" y="681990"/>
            <a:ext cx="914400" cy="914400"/>
          </a:xfrm>
          <a:prstGeom prst="rect">
            <a:avLst/>
          </a:prstGeom>
        </p:spPr>
      </p:pic>
      <p:sp>
        <p:nvSpPr>
          <p:cNvPr id="2" name="文本框 1"/>
          <p:cNvSpPr txBox="1"/>
          <p:nvPr/>
        </p:nvSpPr>
        <p:spPr>
          <a:xfrm>
            <a:off x="1822450" y="943610"/>
            <a:ext cx="2142490" cy="652780"/>
          </a:xfrm>
          <a:prstGeom prst="rect">
            <a:avLst/>
          </a:prstGeom>
          <a:noFill/>
        </p:spPr>
        <p:txBody>
          <a:bodyPr wrap="square" rtlCol="0">
            <a:noAutofit/>
          </a:bodyPr>
          <a:p>
            <a:pPr algn="just"/>
            <a:r>
              <a:rPr lang="en-US" altLang="zh-CN" sz="3600">
                <a:solidFill>
                  <a:schemeClr val="accent1"/>
                </a:solidFill>
                <a:effectLst>
                  <a:outerShdw blurRad="38100" dist="25400" dir="5400000" algn="ctr" rotWithShape="0">
                    <a:srgbClr val="6E747A">
                      <a:alpha val="43000"/>
                    </a:srgbClr>
                  </a:outerShdw>
                </a:effectLst>
              </a:rPr>
              <a:t>Problem</a:t>
            </a:r>
            <a:endParaRPr lang="en-US" altLang="zh-CN" sz="3600">
              <a:solidFill>
                <a:schemeClr val="accent1"/>
              </a:solidFill>
              <a:effectLst>
                <a:outerShdw blurRad="38100" dist="25400" dir="5400000" algn="ctr" rotWithShape="0">
                  <a:srgbClr val="6E747A">
                    <a:alpha val="43000"/>
                  </a:srgbClr>
                </a:outerShdw>
              </a:effectLst>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xit" presetSubtype="0" fill="hold" nodeType="clickEffect">
                                  <p:stCondLst>
                                    <p:cond delay="0"/>
                                  </p:stCondLst>
                                  <p:childTnLst>
                                    <p:animEffect transition="out" filter="fade">
                                      <p:cBhvr>
                                        <p:cTn id="6" dur="1000" accel="50000">
                                          <p:stCondLst>
                                            <p:cond delay="0"/>
                                          </p:stCondLst>
                                        </p:cTn>
                                        <p:tgtEl>
                                          <p:spTgt spid="2097155"/>
                                        </p:tgtEl>
                                      </p:cBhvr>
                                    </p:animEffect>
                                    <p:anim calcmode="lin" valueType="num">
                                      <p:cBhvr>
                                        <p:cTn id="7" dur="500" accel="50000">
                                          <p:stCondLst>
                                            <p:cond delay="0"/>
                                          </p:stCondLst>
                                        </p:cTn>
                                        <p:tgtEl>
                                          <p:spTgt spid="2097155"/>
                                        </p:tgtEl>
                                        <p:attrNameLst>
                                          <p:attrName>ppt_y</p:attrName>
                                        </p:attrNameLst>
                                      </p:cBhvr>
                                      <p:tavLst>
                                        <p:tav tm="0">
                                          <p:val>
                                            <p:strVal val="ppt_y"/>
                                          </p:val>
                                        </p:tav>
                                        <p:tav tm="100000">
                                          <p:val>
                                            <p:strVal val="ppt_y+.1"/>
                                          </p:val>
                                        </p:tav>
                                      </p:tavLst>
                                    </p:anim>
                                    <p:anim calcmode="lin" valueType="num">
                                      <p:cBhvr>
                                        <p:cTn id="8" dur="500" decel="50000">
                                          <p:stCondLst>
                                            <p:cond delay="500"/>
                                          </p:stCondLst>
                                        </p:cTn>
                                        <p:tgtEl>
                                          <p:spTgt spid="2097155"/>
                                        </p:tgtEl>
                                        <p:attrNameLst>
                                          <p:attrName>ppt_y</p:attrName>
                                        </p:attrNameLst>
                                      </p:cBhvr>
                                      <p:tavLst>
                                        <p:tav tm="0">
                                          <p:val>
                                            <p:strVal val="ppt_y"/>
                                          </p:val>
                                        </p:tav>
                                        <p:tav tm="100000">
                                          <p:val>
                                            <p:strVal val="ppt_y-.1"/>
                                          </p:val>
                                        </p:tav>
                                      </p:tavLst>
                                    </p:anim>
                                    <p:anim calcmode="lin" valueType="num">
                                      <p:cBhvr>
                                        <p:cTn id="9" dur="500" accel="50000">
                                          <p:stCondLst>
                                            <p:cond delay="500"/>
                                          </p:stCondLst>
                                        </p:cTn>
                                        <p:tgtEl>
                                          <p:spTgt spid="2097155"/>
                                        </p:tgtEl>
                                        <p:attrNameLst>
                                          <p:attrName>ppt_x</p:attrName>
                                        </p:attrNameLst>
                                      </p:cBhvr>
                                      <p:tavLst>
                                        <p:tav tm="0">
                                          <p:val>
                                            <p:strVal val="ppt_x"/>
                                          </p:val>
                                        </p:tav>
                                        <p:tav tm="100000">
                                          <p:val>
                                            <p:strVal val="ppt_x+.4"/>
                                          </p:val>
                                        </p:tav>
                                      </p:tavLst>
                                    </p:anim>
                                    <p:anim calcmode="lin" valueType="num">
                                      <p:cBhvr>
                                        <p:cTn id="10" dur="1000"/>
                                        <p:tgtEl>
                                          <p:spTgt spid="2097155"/>
                                        </p:tgtEl>
                                        <p:attrNameLst>
                                          <p:attrName>ppt_h</p:attrName>
                                        </p:attrNameLst>
                                      </p:cBhvr>
                                      <p:tavLst>
                                        <p:tav tm="0">
                                          <p:val>
                                            <p:strVal val="ppt_h"/>
                                          </p:val>
                                        </p:tav>
                                        <p:tav tm="100000">
                                          <p:val>
                                            <p:strVal val="ppt_h"/>
                                          </p:val>
                                        </p:tav>
                                      </p:tavLst>
                                    </p:anim>
                                    <p:anim calcmode="lin" valueType="num">
                                      <p:cBhvr>
                                        <p:cTn id="11" dur="500" accel="50000">
                                          <p:stCondLst>
                                            <p:cond delay="0"/>
                                          </p:stCondLst>
                                        </p:cTn>
                                        <p:tgtEl>
                                          <p:spTgt spid="2097155"/>
                                        </p:tgtEl>
                                        <p:attrNameLst>
                                          <p:attrName>ppt_w</p:attrName>
                                        </p:attrNameLst>
                                      </p:cBhvr>
                                      <p:tavLst>
                                        <p:tav tm="0">
                                          <p:val>
                                            <p:strVal val="ppt_w"/>
                                          </p:val>
                                        </p:tav>
                                        <p:tav tm="100000">
                                          <p:val>
                                            <p:strVal val="ppt_w*.05"/>
                                          </p:val>
                                        </p:tav>
                                      </p:tavLst>
                                    </p:anim>
                                    <p:anim calcmode="lin" valueType="num">
                                      <p:cBhvr>
                                        <p:cTn id="12" dur="500" decel="50000">
                                          <p:stCondLst>
                                            <p:cond delay="500"/>
                                          </p:stCondLst>
                                        </p:cTn>
                                        <p:tgtEl>
                                          <p:spTgt spid="2097155"/>
                                        </p:tgtEl>
                                        <p:attrNameLst>
                                          <p:attrName>ppt_w</p:attrName>
                                        </p:attrNameLst>
                                      </p:cBhvr>
                                      <p:tavLst>
                                        <p:tav tm="0">
                                          <p:val>
                                            <p:strVal val="ppt_w"/>
                                          </p:val>
                                        </p:tav>
                                        <p:tav tm="100000">
                                          <p:val>
                                            <p:strVal val="ppt_w/.05"/>
                                          </p:val>
                                        </p:tav>
                                      </p:tavLst>
                                    </p:anim>
                                    <p:anim calcmode="lin" valueType="num">
                                      <p:cBhvr>
                                        <p:cTn id="13" dur="500" accel="50000">
                                          <p:stCondLst>
                                            <p:cond delay="500"/>
                                          </p:stCondLst>
                                        </p:cTn>
                                        <p:tgtEl>
                                          <p:spTgt spid="2097155"/>
                                        </p:tgtEl>
                                        <p:attrNameLst>
                                          <p:attrName>style.rotation</p:attrName>
                                        </p:attrNameLst>
                                      </p:cBhvr>
                                      <p:tavLst>
                                        <p:tav tm="0">
                                          <p:val>
                                            <p:fltVal val="0.0"/>
                                          </p:val>
                                        </p:tav>
                                        <p:tav tm="100000">
                                          <p:val>
                                            <p:fltVal val="-90.0"/>
                                          </p:val>
                                        </p:tav>
                                      </p:tavLst>
                                    </p:anim>
                                    <p:set>
                                      <p:cBhvr>
                                        <p:cTn id="14" dur="1" fill="hold">
                                          <p:stCondLst>
                                            <p:cond delay="999"/>
                                          </p:stCondLst>
                                        </p:cTn>
                                        <p:tgtEl>
                                          <p:spTgt spid="20971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p:sp>
        <p:nvSpPr>
          <p:cNvPr id="1048639" name="标题 1"/>
          <p:cNvSpPr>
            <a:spLocks noGrp="1"/>
          </p:cNvSpPr>
          <p:nvPr>
            <p:ph type="title"/>
          </p:nvPr>
        </p:nvSpPr>
        <p:spPr/>
        <p:txBody>
          <a:bodyPr/>
          <a:p>
            <a:r>
              <a:rPr lang="en-US" altLang="zh-CN" spc="0" dirty="0">
                <a:solidFill>
                  <a:schemeClr val="accent1"/>
                </a:solidFill>
                <a:latin typeface="Arial" panose="020B0604020202020204" pitchFamily="34" charset="0"/>
                <a:ea typeface="黑体" panose="02010609060101010101" pitchFamily="49" charset="-122"/>
                <a:cs typeface="Arial" panose="020B0604020202020204" pitchFamily="34" charset="0"/>
              </a:rPr>
              <a:t>Related Work</a:t>
            </a:r>
            <a:endParaRPr lang="en-US" altLang="zh-CN" spc="0" dirty="0">
              <a:solidFill>
                <a:schemeClr val="accent1"/>
              </a:solidFill>
              <a:latin typeface="Arial" panose="020B0604020202020204" pitchFamily="34" charset="0"/>
              <a:ea typeface="黑体" panose="02010609060101010101" pitchFamily="49" charset="-122"/>
              <a:cs typeface="Arial" panose="020B0604020202020204" pitchFamily="34" charset="0"/>
            </a:endParaRPr>
          </a:p>
        </p:txBody>
      </p:sp>
      <p:sp>
        <p:nvSpPr>
          <p:cNvPr id="1048640" name="内容占位符 2"/>
          <p:cNvSpPr>
            <a:spLocks noGrp="1"/>
          </p:cNvSpPr>
          <p:nvPr>
            <p:ph idx="1"/>
          </p:nvPr>
        </p:nvSpPr>
        <p:spPr>
          <a:xfrm>
            <a:off x="608330" y="1313815"/>
            <a:ext cx="10968990" cy="4956810"/>
          </a:xfrm>
        </p:spPr>
        <p:txBody>
          <a:bodyPr>
            <a:normAutofit lnSpcReduction="10000"/>
          </a:bodyPr>
          <a:p>
            <a:pPr marL="114300" indent="-342900" algn="l">
              <a:buClrTx/>
              <a:buSzTx/>
            </a:pPr>
            <a:r>
              <a:rPr lang="en-US" altLang="en-GB" sz="1800" b="1" spc="0" dirty="0">
                <a:solidFill>
                  <a:schemeClr val="tx1"/>
                </a:solidFill>
                <a:latin typeface="Times New Roman" panose="02020603050405020304" charset="0"/>
                <a:ea typeface="黑体" panose="02010609060101010101" pitchFamily="49" charset="-122"/>
                <a:cs typeface="Times New Roman" panose="02020603050405020304" charset="0"/>
              </a:rPr>
              <a:t>Caching in microservice applications</a:t>
            </a:r>
            <a:endParaRPr lang="en-US" altLang="en-GB" sz="1800" b="1" spc="0" dirty="0">
              <a:solidFill>
                <a:schemeClr val="tx1"/>
              </a:solidFill>
              <a:latin typeface="Times New Roman" panose="02020603050405020304" charset="0"/>
              <a:ea typeface="黑体" panose="02010609060101010101" pitchFamily="49" charset="-122"/>
              <a:cs typeface="Times New Roman" panose="02020603050405020304" charset="0"/>
            </a:endParaRPr>
          </a:p>
          <a:p>
            <a:pPr marL="571500" lvl="1" indent="-342900" algn="l">
              <a:buClrTx/>
              <a:buSzTx/>
            </a:pPr>
            <a:r>
              <a:rPr lang="en-US" altLang="en-GB" sz="1600" spc="0" dirty="0">
                <a:solidFill>
                  <a:schemeClr val="tx1"/>
                </a:solidFill>
                <a:latin typeface="Times New Roman" panose="02020603050405020304" charset="0"/>
                <a:ea typeface="黑体" panose="02010609060101010101" pitchFamily="49" charset="-122"/>
                <a:cs typeface="Times New Roman" panose="02020603050405020304" charset="0"/>
              </a:rPr>
              <a:t>manual, ad-hoc, or inconsistent coherence</a:t>
            </a:r>
            <a:endParaRPr lang="en-US" altLang="en-GB" sz="1600" spc="0" dirty="0">
              <a:solidFill>
                <a:schemeClr val="tx1"/>
              </a:solidFill>
              <a:latin typeface="Times New Roman" panose="02020603050405020304" charset="0"/>
              <a:ea typeface="黑体" panose="02010609060101010101" pitchFamily="49" charset="-122"/>
              <a:cs typeface="Times New Roman" panose="02020603050405020304" charset="0"/>
            </a:endParaRPr>
          </a:p>
          <a:p>
            <a:pPr marL="571500" lvl="1" indent="-342900" algn="l">
              <a:buClrTx/>
              <a:buSzTx/>
            </a:pPr>
            <a:r>
              <a:rPr lang="en-US" altLang="en-GB" sz="1800" spc="0" dirty="0">
                <a:solidFill>
                  <a:schemeClr val="tx1"/>
                </a:solidFill>
                <a:latin typeface="Times New Roman" panose="02020603050405020304" charset="0"/>
                <a:ea typeface="黑体" panose="02010609060101010101" pitchFamily="49" charset="-122"/>
                <a:cs typeface="Times New Roman" panose="02020603050405020304" charset="0"/>
              </a:rPr>
              <a:t>n</a:t>
            </a:r>
            <a:r>
              <a:rPr lang="en-GB" altLang="zh-CN" sz="1800" spc="0" dirty="0">
                <a:solidFill>
                  <a:schemeClr val="tx1"/>
                </a:solidFill>
                <a:latin typeface="Times New Roman" panose="02020603050405020304" charset="0"/>
                <a:ea typeface="黑体" panose="02010609060101010101" pitchFamily="49" charset="-122"/>
                <a:cs typeface="Times New Roman" panose="02020603050405020304" charset="0"/>
              </a:rPr>
              <a:t>ot propose an automatic way to manage these caches</a:t>
            </a:r>
            <a:endParaRPr lang="en-GB" altLang="zh-CN" sz="1800" spc="0" dirty="0">
              <a:solidFill>
                <a:schemeClr val="tx1"/>
              </a:solidFill>
              <a:latin typeface="Times New Roman" panose="02020603050405020304" charset="0"/>
              <a:ea typeface="黑体" panose="02010609060101010101" pitchFamily="49" charset="-122"/>
              <a:cs typeface="Times New Roman" panose="02020603050405020304" charset="0"/>
            </a:endParaRPr>
          </a:p>
          <a:p>
            <a:pPr marL="114300" indent="-342900" algn="l">
              <a:buClrTx/>
              <a:buSzTx/>
            </a:pPr>
            <a:r>
              <a:rPr lang="en-GB" altLang="zh-CN" sz="1800" b="1" spc="0" dirty="0">
                <a:solidFill>
                  <a:schemeClr val="tx1"/>
                </a:solidFill>
                <a:latin typeface="Times New Roman" panose="02020603050405020304" charset="0"/>
                <a:ea typeface="黑体" panose="02010609060101010101" pitchFamily="49" charset="-122"/>
                <a:cs typeface="Times New Roman" panose="02020603050405020304" charset="0"/>
              </a:rPr>
              <a:t>Caching frameworks for web services</a:t>
            </a:r>
            <a:endParaRPr lang="en-US" altLang="en-GB" sz="1800" b="1" spc="0" dirty="0">
              <a:solidFill>
                <a:schemeClr val="tx1"/>
              </a:solidFill>
              <a:latin typeface="Times New Roman" panose="02020603050405020304" charset="0"/>
              <a:ea typeface="黑体" panose="02010609060101010101" pitchFamily="49" charset="-122"/>
              <a:cs typeface="Times New Roman" panose="02020603050405020304" charset="0"/>
            </a:endParaRPr>
          </a:p>
          <a:p>
            <a:pPr marL="571500" lvl="1" indent="-342900" algn="l">
              <a:buClrTx/>
              <a:buSzTx/>
            </a:pPr>
            <a:r>
              <a:rPr lang="en-US" altLang="en-GB" sz="1800" spc="0" dirty="0">
                <a:solidFill>
                  <a:schemeClr val="tx1"/>
                </a:solidFill>
                <a:latin typeface="Times New Roman" panose="02020603050405020304" charset="0"/>
                <a:ea typeface="黑体" panose="02010609060101010101" pitchFamily="49" charset="-122"/>
                <a:cs typeface="Times New Roman" panose="02020603050405020304" charset="0"/>
              </a:rPr>
              <a:t>a single cache layer on top of a database</a:t>
            </a:r>
            <a:endParaRPr lang="en-US" altLang="en-GB" sz="1800" spc="0" dirty="0">
              <a:solidFill>
                <a:schemeClr val="tx1"/>
              </a:solidFill>
              <a:latin typeface="Times New Roman" panose="02020603050405020304" charset="0"/>
              <a:ea typeface="黑体" panose="02010609060101010101" pitchFamily="49" charset="-122"/>
              <a:cs typeface="Times New Roman" panose="02020603050405020304" charset="0"/>
            </a:endParaRPr>
          </a:p>
          <a:p>
            <a:pPr marL="571500" lvl="1" indent="-342900" algn="l">
              <a:buClrTx/>
              <a:buSzTx/>
            </a:pPr>
            <a:r>
              <a:rPr lang="en-US" altLang="en-GB" sz="1800" spc="0" dirty="0">
                <a:solidFill>
                  <a:schemeClr val="tx1"/>
                </a:solidFill>
                <a:latin typeface="Times New Roman" panose="02020603050405020304" charset="0"/>
                <a:ea typeface="黑体" panose="02010609060101010101" pitchFamily="49" charset="-122"/>
                <a:cs typeface="Times New Roman" panose="02020603050405020304" charset="0"/>
              </a:rPr>
              <a:t>not </a:t>
            </a:r>
            <a:r>
              <a:rPr lang="en-GB" altLang="zh-CN" sz="1800" spc="0" dirty="0">
                <a:solidFill>
                  <a:schemeClr val="tx1"/>
                </a:solidFill>
                <a:latin typeface="Times New Roman" panose="02020603050405020304" charset="0"/>
                <a:ea typeface="黑体" panose="02010609060101010101" pitchFamily="49" charset="-122"/>
                <a:cs typeface="Times New Roman" panose="02020603050405020304" charset="0"/>
              </a:rPr>
              <a:t>tak</a:t>
            </a:r>
            <a:r>
              <a:rPr lang="en-US" altLang="en-GB" sz="1800" spc="0" dirty="0">
                <a:solidFill>
                  <a:schemeClr val="tx1"/>
                </a:solidFill>
                <a:latin typeface="Times New Roman" panose="02020603050405020304" charset="0"/>
                <a:ea typeface="黑体" panose="02010609060101010101" pitchFamily="49" charset="-122"/>
                <a:cs typeface="Times New Roman" panose="02020603050405020304" charset="0"/>
              </a:rPr>
              <a:t>e</a:t>
            </a:r>
            <a:r>
              <a:rPr lang="en-GB" altLang="zh-CN" sz="1800" spc="0" dirty="0">
                <a:solidFill>
                  <a:schemeClr val="tx1"/>
                </a:solidFill>
                <a:latin typeface="Times New Roman" panose="02020603050405020304" charset="0"/>
                <a:ea typeface="黑体" panose="02010609060101010101" pitchFamily="49" charset="-122"/>
                <a:cs typeface="Times New Roman" panose="02020603050405020304" charset="0"/>
              </a:rPr>
              <a:t> into account the inter-service caching</a:t>
            </a:r>
            <a:endParaRPr lang="en-GB" altLang="zh-CN" sz="1800" spc="0" dirty="0">
              <a:solidFill>
                <a:schemeClr val="tx1"/>
              </a:solidFill>
              <a:latin typeface="Times New Roman" panose="02020603050405020304" charset="0"/>
              <a:ea typeface="黑体" panose="02010609060101010101" pitchFamily="49" charset="-122"/>
              <a:cs typeface="Times New Roman" panose="02020603050405020304" charset="0"/>
            </a:endParaRPr>
          </a:p>
          <a:p>
            <a:pPr marL="114300" lvl="0" indent="-342900" algn="l">
              <a:buClrTx/>
              <a:buSzTx/>
            </a:pPr>
            <a:r>
              <a:rPr lang="en-GB" altLang="zh-CN" sz="1800" b="1" spc="0" dirty="0">
                <a:solidFill>
                  <a:schemeClr val="tx1"/>
                </a:solidFill>
                <a:latin typeface="Times New Roman" panose="02020603050405020304" charset="0"/>
                <a:ea typeface="黑体" panose="02010609060101010101" pitchFamily="49" charset="-122"/>
                <a:cs typeface="Times New Roman" panose="02020603050405020304" charset="0"/>
              </a:rPr>
              <a:t>Cache coherence protocols</a:t>
            </a:r>
            <a:endParaRPr lang="en-GB" altLang="zh-CN" sz="1800" b="1" spc="0" dirty="0">
              <a:solidFill>
                <a:schemeClr val="tx1"/>
              </a:solidFill>
              <a:latin typeface="Times New Roman" panose="02020603050405020304" charset="0"/>
              <a:ea typeface="黑体" panose="02010609060101010101" pitchFamily="49" charset="-122"/>
              <a:cs typeface="Times New Roman" panose="02020603050405020304" charset="0"/>
            </a:endParaRPr>
          </a:p>
          <a:p>
            <a:pPr marL="571500" lvl="1" indent="-342900" algn="l">
              <a:buClrTx/>
              <a:buSzTx/>
            </a:pPr>
            <a:r>
              <a:rPr lang="en-GB" altLang="zh-CN" sz="1800" spc="0" dirty="0">
                <a:solidFill>
                  <a:schemeClr val="tx1"/>
                </a:solidFill>
                <a:latin typeface="Times New Roman" panose="02020603050405020304" charset="0"/>
                <a:ea typeface="黑体" panose="02010609060101010101" pitchFamily="49" charset="-122"/>
                <a:cs typeface="Times New Roman" panose="02020603050405020304" charset="0"/>
              </a:rPr>
              <a:t>block reads to ensure that dependencies are not violated</a:t>
            </a:r>
            <a:endParaRPr lang="en-GB" altLang="zh-CN" sz="1800" spc="0" dirty="0">
              <a:solidFill>
                <a:schemeClr val="tx1"/>
              </a:solidFill>
              <a:latin typeface="Times New Roman" panose="02020603050405020304" charset="0"/>
              <a:ea typeface="黑体" panose="02010609060101010101" pitchFamily="49" charset="-122"/>
              <a:cs typeface="Times New Roman" panose="02020603050405020304" charset="0"/>
            </a:endParaRPr>
          </a:p>
          <a:p>
            <a:pPr marL="571500" lvl="1" indent="-342900" algn="l">
              <a:buClrTx/>
              <a:buSzTx/>
            </a:pPr>
            <a:r>
              <a:rPr lang="en-US" altLang="en-GB" sz="1800" spc="0" dirty="0">
                <a:solidFill>
                  <a:schemeClr val="tx1"/>
                </a:solidFill>
                <a:latin typeface="Times New Roman" panose="02020603050405020304" charset="0"/>
                <a:ea typeface="黑体" panose="02010609060101010101" pitchFamily="49" charset="-122"/>
                <a:cs typeface="Times New Roman" panose="02020603050405020304" charset="0"/>
                <a:sym typeface="+mn-ea"/>
              </a:rPr>
              <a:t>not consider inter-service caching</a:t>
            </a:r>
            <a:endParaRPr lang="en-GB" altLang="zh-CN" sz="1800" spc="0" dirty="0">
              <a:solidFill>
                <a:schemeClr val="tx1"/>
              </a:solidFill>
              <a:latin typeface="Times New Roman" panose="02020603050405020304" charset="0"/>
              <a:ea typeface="黑体" panose="02010609060101010101" pitchFamily="49" charset="-122"/>
              <a:cs typeface="Times New Roman" panose="02020603050405020304" charset="0"/>
              <a:sym typeface="+mn-ea"/>
            </a:endParaRPr>
          </a:p>
          <a:p>
            <a:pPr marL="114300" lvl="0" indent="-342900" algn="l">
              <a:buClrTx/>
              <a:buSzTx/>
            </a:pPr>
            <a:r>
              <a:rPr lang="en-GB" altLang="zh-CN" sz="1800" b="1" spc="0" dirty="0">
                <a:solidFill>
                  <a:schemeClr val="tx1"/>
                </a:solidFill>
                <a:latin typeface="Times New Roman" panose="02020603050405020304" charset="0"/>
                <a:ea typeface="黑体" panose="02010609060101010101" pitchFamily="49" charset="-122"/>
                <a:cs typeface="Times New Roman" panose="02020603050405020304" charset="0"/>
              </a:rPr>
              <a:t>Incremental computation</a:t>
            </a:r>
            <a:endParaRPr lang="en-GB" altLang="zh-CN" sz="1800" b="1" spc="0" dirty="0">
              <a:solidFill>
                <a:schemeClr val="tx1"/>
              </a:solidFill>
              <a:latin typeface="Times New Roman" panose="02020603050405020304" charset="0"/>
              <a:ea typeface="黑体" panose="02010609060101010101" pitchFamily="49" charset="-122"/>
              <a:cs typeface="Times New Roman" panose="02020603050405020304" charset="0"/>
            </a:endParaRPr>
          </a:p>
          <a:p>
            <a:pPr marL="571500" lvl="1" indent="-342900" algn="l">
              <a:buClrTx/>
              <a:buSzTx/>
            </a:pPr>
            <a:r>
              <a:rPr lang="en-GB" altLang="zh-CN" sz="1800" spc="0" dirty="0">
                <a:solidFill>
                  <a:schemeClr val="tx1"/>
                </a:solidFill>
                <a:latin typeface="Times New Roman" panose="02020603050405020304" charset="0"/>
                <a:ea typeface="黑体" panose="02010609060101010101" pitchFamily="49" charset="-122"/>
                <a:cs typeface="Times New Roman" panose="02020603050405020304" charset="0"/>
              </a:rPr>
              <a:t>violate dependencies when there are multiple paths between two services</a:t>
            </a:r>
            <a:endParaRPr lang="en-GB" altLang="zh-CN" sz="1800" spc="0" dirty="0">
              <a:solidFill>
                <a:schemeClr val="tx1"/>
              </a:solidFill>
              <a:latin typeface="Times New Roman" panose="02020603050405020304" charset="0"/>
              <a:ea typeface="黑体" panose="02010609060101010101" pitchFamily="49" charset="-122"/>
              <a:cs typeface="Times New Roman" panose="02020603050405020304" charset="0"/>
            </a:endParaRPr>
          </a:p>
          <a:p>
            <a:pPr marL="571500" lvl="1" indent="-342900" algn="l">
              <a:buClrTx/>
              <a:buSzTx/>
            </a:pPr>
            <a:r>
              <a:rPr lang="en-GB" altLang="zh-CN" sz="1800" spc="0" dirty="0">
                <a:solidFill>
                  <a:schemeClr val="tx1"/>
                </a:solidFill>
                <a:latin typeface="Times New Roman" panose="02020603050405020304" charset="0"/>
                <a:ea typeface="黑体" panose="02010609060101010101" pitchFamily="49" charset="-122"/>
                <a:cs typeface="Times New Roman" panose="02020603050405020304" charset="0"/>
              </a:rPr>
              <a:t>not support</a:t>
            </a:r>
            <a:r>
              <a:rPr lang="en-US" altLang="en-GB" sz="1800" spc="0" dirty="0">
                <a:solidFill>
                  <a:schemeClr val="tx1"/>
                </a:solidFill>
                <a:latin typeface="Times New Roman" panose="02020603050405020304" charset="0"/>
                <a:ea typeface="黑体" panose="02010609060101010101" pitchFamily="49" charset="-122"/>
                <a:cs typeface="Times New Roman" panose="02020603050405020304" charset="0"/>
              </a:rPr>
              <a:t> </a:t>
            </a:r>
            <a:r>
              <a:rPr lang="en-GB" altLang="zh-CN" sz="1800" spc="0" dirty="0">
                <a:solidFill>
                  <a:schemeClr val="tx1"/>
                </a:solidFill>
                <a:latin typeface="Times New Roman" panose="02020603050405020304" charset="0"/>
                <a:ea typeface="黑体" panose="02010609060101010101" pitchFamily="49" charset="-122"/>
                <a:cs typeface="Times New Roman" panose="02020603050405020304" charset="0"/>
              </a:rPr>
              <a:t>true multi-threading</a:t>
            </a:r>
            <a:endParaRPr lang="en-GB" altLang="zh-CN" sz="1800" spc="0" dirty="0">
              <a:solidFill>
                <a:schemeClr val="tx1"/>
              </a:solidFill>
              <a:latin typeface="Times New Roman" panose="02020603050405020304" charset="0"/>
              <a:ea typeface="黑体" panose="02010609060101010101" pitchFamily="49" charset="-122"/>
              <a:cs typeface="Times New Roman" panose="02020603050405020304" charset="0"/>
            </a:endParaRPr>
          </a:p>
          <a:p>
            <a:pPr marL="114300" indent="-342900" algn="l">
              <a:buClrTx/>
              <a:buSzTx/>
            </a:pPr>
            <a:endParaRPr lang="en-GB" altLang="zh-CN" sz="1800" spc="0" dirty="0">
              <a:solidFill>
                <a:schemeClr val="tx1"/>
              </a:solidFill>
              <a:latin typeface="Times New Roman" panose="02020603050405020304" charset="0"/>
              <a:ea typeface="黑体" panose="02010609060101010101" pitchFamily="49" charset="-122"/>
              <a:cs typeface="Times New Roman" panose="02020603050405020304" charset="0"/>
            </a:endParaRPr>
          </a:p>
        </p:txBody>
      </p:sp>
      <p:sp>
        <p:nvSpPr>
          <p:cNvPr id="1048641"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p:sp>
        <p:nvSpPr>
          <p:cNvPr id="1048639" name="标题 1"/>
          <p:cNvSpPr>
            <a:spLocks noGrp="1"/>
          </p:cNvSpPr>
          <p:nvPr>
            <p:ph type="title"/>
          </p:nvPr>
        </p:nvSpPr>
        <p:spPr/>
        <p:txBody>
          <a:bodyPr/>
          <a:p>
            <a:r>
              <a:rPr lang="en-US" altLang="zh-CN" spc="0" dirty="0">
                <a:solidFill>
                  <a:schemeClr val="accent1"/>
                </a:solidFill>
                <a:latin typeface="Arial" panose="020B0604020202020204" pitchFamily="34" charset="0"/>
                <a:ea typeface="黑体" panose="02010609060101010101" pitchFamily="49" charset="-122"/>
                <a:cs typeface="Arial" panose="020B0604020202020204" pitchFamily="34" charset="0"/>
              </a:rPr>
              <a:t>Challenge</a:t>
            </a:r>
            <a:endParaRPr lang="en-US" altLang="zh-CN" spc="0" dirty="0">
              <a:solidFill>
                <a:schemeClr val="accent1"/>
              </a:solidFill>
              <a:latin typeface="Arial" panose="020B0604020202020204" pitchFamily="34" charset="0"/>
              <a:ea typeface="黑体" panose="02010609060101010101" pitchFamily="49" charset="-122"/>
              <a:cs typeface="Arial" panose="020B0604020202020204" pitchFamily="34" charset="0"/>
            </a:endParaRPr>
          </a:p>
        </p:txBody>
      </p:sp>
      <p:sp>
        <p:nvSpPr>
          <p:cNvPr id="1048640" name="内容占位符 2"/>
          <p:cNvSpPr>
            <a:spLocks noGrp="1"/>
          </p:cNvSpPr>
          <p:nvPr>
            <p:ph idx="1"/>
          </p:nvPr>
        </p:nvSpPr>
        <p:spPr>
          <a:xfrm>
            <a:off x="608330" y="1313815"/>
            <a:ext cx="10968990" cy="4956810"/>
          </a:xfrm>
        </p:spPr>
        <p:txBody>
          <a:bodyPr>
            <a:normAutofit/>
          </a:bodyPr>
          <a:p>
            <a:pPr marL="342900" indent="-342900" algn="l">
              <a:buClrTx/>
              <a:buSzTx/>
              <a:buAutoNum type="arabicPeriod"/>
            </a:pPr>
            <a:r>
              <a:rPr lang="en-US" altLang="en-GB" sz="2000" b="1" spc="0" dirty="0">
                <a:solidFill>
                  <a:schemeClr val="tx1"/>
                </a:solidFill>
                <a:latin typeface="Times New Roman" panose="02020603050405020304" charset="0"/>
                <a:ea typeface="黑体" panose="02010609060101010101" pitchFamily="49" charset="-122"/>
                <a:cs typeface="Times New Roman" panose="02020603050405020304" charset="0"/>
              </a:rPr>
              <a:t>Complex </a:t>
            </a:r>
            <a:r>
              <a:rPr lang="en-US" altLang="en-GB" sz="2000" b="1" spc="0" dirty="0">
                <a:solidFill>
                  <a:schemeClr val="tx1"/>
                </a:solidFill>
                <a:latin typeface="Times New Roman" panose="02020603050405020304" charset="0"/>
                <a:ea typeface="黑体" panose="02010609060101010101" pitchFamily="49" charset="-122"/>
                <a:cs typeface="Times New Roman" panose="02020603050405020304" charset="0"/>
                <a:sym typeface="+mn-ea"/>
              </a:rPr>
              <a:t>dependencies: </a:t>
            </a:r>
            <a:r>
              <a:rPr lang="en-US" altLang="en-GB" sz="2000" spc="0" dirty="0">
                <a:solidFill>
                  <a:schemeClr val="tx1"/>
                </a:solidFill>
                <a:latin typeface="Times New Roman" panose="02020603050405020304" charset="0"/>
                <a:ea typeface="黑体" panose="02010609060101010101" pitchFamily="49" charset="-122"/>
                <a:cs typeface="Times New Roman" panose="02020603050405020304" charset="0"/>
              </a:rPr>
              <a:t>input request, service state, and downstream services</a:t>
            </a:r>
            <a:endParaRPr lang="en-US" altLang="en-GB" sz="2000" spc="0" dirty="0">
              <a:solidFill>
                <a:schemeClr val="tx1"/>
              </a:solidFill>
              <a:latin typeface="Times New Roman" panose="02020603050405020304" charset="0"/>
              <a:ea typeface="黑体" panose="02010609060101010101" pitchFamily="49" charset="-122"/>
              <a:cs typeface="Times New Roman" panose="02020603050405020304" charset="0"/>
            </a:endParaRPr>
          </a:p>
          <a:p>
            <a:pPr marL="342900" indent="-342900" algn="l">
              <a:buClrTx/>
              <a:buSzTx/>
              <a:buAutoNum type="arabicPeriod"/>
            </a:pPr>
            <a:r>
              <a:rPr lang="en-US" altLang="en-GB" sz="2000" b="1" spc="0" dirty="0">
                <a:solidFill>
                  <a:schemeClr val="tx1"/>
                </a:solidFill>
                <a:latin typeface="Times New Roman" panose="02020603050405020304" charset="0"/>
                <a:ea typeface="黑体" panose="02010609060101010101" pitchFamily="49" charset="-122"/>
                <a:cs typeface="Times New Roman" panose="02020603050405020304" charset="0"/>
              </a:rPr>
              <a:t>Correctness: </a:t>
            </a:r>
            <a:r>
              <a:rPr lang="en-US" altLang="en-GB" sz="2000" spc="0" dirty="0">
                <a:solidFill>
                  <a:schemeClr val="tx1"/>
                </a:solidFill>
                <a:latin typeface="Times New Roman" panose="02020603050405020304" charset="0"/>
                <a:ea typeface="黑体" panose="02010609060101010101" pitchFamily="49" charset="-122"/>
                <a:cs typeface="Times New Roman" panose="02020603050405020304" charset="0"/>
              </a:rPr>
              <a:t>cache coherence and invalidation</a:t>
            </a:r>
            <a:endParaRPr lang="en-US" altLang="en-GB" sz="2000" spc="0" dirty="0">
              <a:solidFill>
                <a:schemeClr val="tx1"/>
              </a:solidFill>
              <a:latin typeface="Times New Roman" panose="02020603050405020304" charset="0"/>
              <a:ea typeface="黑体" panose="02010609060101010101" pitchFamily="49" charset="-122"/>
              <a:cs typeface="Times New Roman" panose="02020603050405020304" charset="0"/>
            </a:endParaRPr>
          </a:p>
          <a:p>
            <a:pPr marL="342900" indent="-342900" algn="l">
              <a:buClrTx/>
              <a:buSzTx/>
              <a:buAutoNum type="arabicPeriod"/>
            </a:pPr>
            <a:r>
              <a:rPr lang="en-US" altLang="en-GB" sz="2000" b="1" spc="0" dirty="0">
                <a:solidFill>
                  <a:schemeClr val="tx1"/>
                </a:solidFill>
                <a:latin typeface="Times New Roman" panose="02020603050405020304" charset="0"/>
                <a:ea typeface="黑体" panose="02010609060101010101" pitchFamily="49" charset="-122"/>
                <a:cs typeface="Times New Roman" panose="02020603050405020304" charset="0"/>
              </a:rPr>
              <a:t>Performance overhead: </a:t>
            </a:r>
            <a:r>
              <a:rPr lang="en-US" altLang="en-GB" sz="2000" spc="0" dirty="0">
                <a:solidFill>
                  <a:schemeClr val="tx1"/>
                </a:solidFill>
                <a:latin typeface="Times New Roman" panose="02020603050405020304" charset="0"/>
                <a:ea typeface="黑体" panose="02010609060101010101" pitchFamily="49" charset="-122"/>
                <a:cs typeface="Times New Roman" panose="02020603050405020304" charset="0"/>
              </a:rPr>
              <a:t>each edge in the microservice call graph corresponds to a network request</a:t>
            </a:r>
            <a:endParaRPr lang="en-US" altLang="en-GB" sz="2000" spc="0" dirty="0">
              <a:solidFill>
                <a:schemeClr val="tx1"/>
              </a:solidFill>
              <a:latin typeface="Times New Roman" panose="02020603050405020304" charset="0"/>
              <a:ea typeface="黑体" panose="02010609060101010101" pitchFamily="49" charset="-122"/>
              <a:cs typeface="Times New Roman" panose="02020603050405020304" charset="0"/>
            </a:endParaRPr>
          </a:p>
          <a:p>
            <a:pPr marL="342900" indent="-342900" algn="l">
              <a:buClrTx/>
              <a:buSzTx/>
              <a:buAutoNum type="arabicPeriod"/>
            </a:pPr>
            <a:r>
              <a:rPr lang="en-US" altLang="en-GB" sz="2000" b="1" spc="0" dirty="0">
                <a:solidFill>
                  <a:schemeClr val="tx1"/>
                </a:solidFill>
                <a:latin typeface="Times New Roman" panose="02020603050405020304" charset="0"/>
                <a:ea typeface="黑体" panose="02010609060101010101" pitchFamily="49" charset="-122"/>
                <a:cs typeface="Times New Roman" panose="02020603050405020304" charset="0"/>
              </a:rPr>
              <a:t>Dynamic call graphs: </a:t>
            </a:r>
            <a:r>
              <a:rPr lang="en-US" altLang="en-GB" sz="2000" spc="0" dirty="0">
                <a:solidFill>
                  <a:schemeClr val="tx1"/>
                </a:solidFill>
                <a:latin typeface="Times New Roman" panose="02020603050405020304" charset="0"/>
                <a:ea typeface="黑体" panose="02010609060101010101" pitchFamily="49" charset="-122"/>
                <a:cs typeface="Times New Roman" panose="02020603050405020304" charset="0"/>
              </a:rPr>
              <a:t>call graphs are dynamic and may vary for each request</a:t>
            </a:r>
            <a:endParaRPr lang="en-US" altLang="en-GB" sz="2000" spc="0" dirty="0">
              <a:solidFill>
                <a:schemeClr val="tx1"/>
              </a:solidFill>
              <a:latin typeface="Times New Roman" panose="02020603050405020304" charset="0"/>
              <a:ea typeface="黑体" panose="02010609060101010101" pitchFamily="49" charset="-122"/>
              <a:cs typeface="Times New Roman" panose="02020603050405020304" charset="0"/>
            </a:endParaRPr>
          </a:p>
        </p:txBody>
      </p:sp>
      <p:sp>
        <p:nvSpPr>
          <p:cNvPr id="1048641"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p:sp>
        <p:nvSpPr>
          <p:cNvPr id="1048639" name="标题 1"/>
          <p:cNvSpPr>
            <a:spLocks noGrp="1"/>
          </p:cNvSpPr>
          <p:nvPr>
            <p:ph type="title"/>
          </p:nvPr>
        </p:nvSpPr>
        <p:spPr/>
        <p:txBody>
          <a:bodyPr/>
          <a:p>
            <a:r>
              <a:rPr lang="en-US" altLang="zh-CN" spc="0" dirty="0">
                <a:solidFill>
                  <a:schemeClr val="accent1"/>
                </a:solidFill>
                <a:latin typeface="Arial" panose="020B0604020202020204" pitchFamily="34" charset="0"/>
                <a:ea typeface="黑体" panose="02010609060101010101" pitchFamily="49" charset="-122"/>
                <a:cs typeface="Arial" panose="020B0604020202020204" pitchFamily="34" charset="0"/>
              </a:rPr>
              <a:t>Idea</a:t>
            </a:r>
            <a:endParaRPr lang="en-US" altLang="zh-CN" spc="0" dirty="0">
              <a:solidFill>
                <a:schemeClr val="accent1"/>
              </a:solidFill>
              <a:latin typeface="Arial" panose="020B0604020202020204" pitchFamily="34" charset="0"/>
              <a:ea typeface="黑体" panose="02010609060101010101" pitchFamily="49" charset="-122"/>
              <a:cs typeface="Arial" panose="020B0604020202020204" pitchFamily="34" charset="0"/>
            </a:endParaRPr>
          </a:p>
        </p:txBody>
      </p:sp>
      <p:sp>
        <p:nvSpPr>
          <p:cNvPr id="1048640" name="内容占位符 2"/>
          <p:cNvSpPr>
            <a:spLocks noGrp="1"/>
          </p:cNvSpPr>
          <p:nvPr>
            <p:ph idx="1"/>
          </p:nvPr>
        </p:nvSpPr>
        <p:spPr>
          <a:xfrm>
            <a:off x="608330" y="1313815"/>
            <a:ext cx="10968990" cy="4956810"/>
          </a:xfrm>
        </p:spPr>
        <p:txBody>
          <a:bodyPr>
            <a:normAutofit lnSpcReduction="10000"/>
          </a:bodyPr>
          <a:p>
            <a:pPr algn="l">
              <a:buClrTx/>
              <a:buSzTx/>
              <a:buAutoNum type="arabicPeriod"/>
            </a:pPr>
            <a:r>
              <a:rPr lang="en-US" altLang="en-GB" sz="2000" b="1" spc="0" dirty="0">
                <a:solidFill>
                  <a:schemeClr val="tx1"/>
                </a:solidFill>
                <a:latin typeface="Times New Roman" panose="02020603050405020304" charset="0"/>
                <a:ea typeface="黑体" panose="02010609060101010101" pitchFamily="49" charset="-122"/>
                <a:cs typeface="Times New Roman" panose="02020603050405020304" charset="0"/>
              </a:rPr>
              <a:t>Automated inter-service cache management:</a:t>
            </a:r>
            <a:r>
              <a:rPr lang="en-US" altLang="en-GB" sz="2000" spc="0" dirty="0">
                <a:solidFill>
                  <a:schemeClr val="tx1"/>
                </a:solidFill>
                <a:latin typeface="Times New Roman" panose="02020603050405020304" charset="0"/>
                <a:ea typeface="黑体" panose="02010609060101010101" pitchFamily="49" charset="-122"/>
                <a:cs typeface="Times New Roman" panose="02020603050405020304" charset="0"/>
              </a:rPr>
              <a:t> extend existing service meshes like Dapr</a:t>
            </a:r>
            <a:endParaRPr lang="en-US" altLang="en-GB" sz="2000" spc="0" dirty="0">
              <a:solidFill>
                <a:schemeClr val="tx1"/>
              </a:solidFill>
              <a:latin typeface="Times New Roman" panose="02020603050405020304" charset="0"/>
              <a:ea typeface="黑体" panose="02010609060101010101" pitchFamily="49" charset="-122"/>
              <a:cs typeface="Times New Roman" panose="02020603050405020304" charset="0"/>
            </a:endParaRPr>
          </a:p>
          <a:p>
            <a:pPr algn="l">
              <a:buClrTx/>
              <a:buSzTx/>
              <a:buAutoNum type="arabicPeriod"/>
            </a:pPr>
            <a:r>
              <a:rPr lang="en-US" altLang="en-GB" sz="2000" b="1" spc="0" dirty="0">
                <a:solidFill>
                  <a:schemeClr val="tx1"/>
                </a:solidFill>
                <a:latin typeface="Times New Roman" panose="02020603050405020304" charset="0"/>
                <a:ea typeface="黑体" panose="02010609060101010101" pitchFamily="49" charset="-122"/>
                <a:cs typeface="Times New Roman" panose="02020603050405020304" charset="0"/>
              </a:rPr>
              <a:t>Non-blocking and cache coherence: </a:t>
            </a:r>
            <a:r>
              <a:rPr lang="en-US" altLang="en-GB" sz="2000" spc="0" dirty="0">
                <a:solidFill>
                  <a:schemeClr val="tx1"/>
                </a:solidFill>
                <a:latin typeface="Times New Roman" panose="02020603050405020304" charset="0"/>
                <a:ea typeface="黑体" panose="02010609060101010101" pitchFamily="49" charset="-122"/>
                <a:cs typeface="Times New Roman" panose="02020603050405020304" charset="0"/>
              </a:rPr>
              <a:t>extend a novel l</a:t>
            </a:r>
            <a:r>
              <a:rPr lang="en-US" altLang="en-GB" sz="2000" spc="0" dirty="0">
                <a:solidFill>
                  <a:schemeClr val="tx1"/>
                </a:solidFill>
                <a:latin typeface="Times New Roman" panose="02020603050405020304" charset="0"/>
                <a:ea typeface="黑体" panose="02010609060101010101" pitchFamily="49" charset="-122"/>
                <a:cs typeface="Times New Roman" panose="02020603050405020304" charset="0"/>
              </a:rPr>
              <a:t>azy invalidation strategy</a:t>
            </a:r>
            <a:endParaRPr lang="en-US" altLang="en-GB" sz="2000" spc="0" dirty="0">
              <a:solidFill>
                <a:schemeClr val="tx1"/>
              </a:solidFill>
              <a:latin typeface="Times New Roman" panose="02020603050405020304" charset="0"/>
              <a:ea typeface="黑体" panose="02010609060101010101" pitchFamily="49" charset="-122"/>
              <a:cs typeface="Times New Roman" panose="02020603050405020304" charset="0"/>
            </a:endParaRPr>
          </a:p>
          <a:p>
            <a:pPr algn="l">
              <a:buClrTx/>
              <a:buSzTx/>
              <a:buAutoNum type="arabicPeriod"/>
            </a:pPr>
            <a:r>
              <a:rPr lang="en-US" altLang="en-GB" sz="2000" b="1" spc="0" dirty="0">
                <a:solidFill>
                  <a:schemeClr val="tx1"/>
                </a:solidFill>
                <a:latin typeface="Times New Roman" panose="02020603050405020304" charset="0"/>
                <a:ea typeface="黑体" panose="02010609060101010101" pitchFamily="49" charset="-122"/>
                <a:cs typeface="Times New Roman" panose="02020603050405020304" charset="0"/>
              </a:rPr>
              <a:t>Dynamic graphs: </a:t>
            </a:r>
            <a:r>
              <a:rPr lang="en-US" altLang="en-GB" sz="2000" spc="0" dirty="0">
                <a:solidFill>
                  <a:schemeClr val="tx1"/>
                </a:solidFill>
                <a:latin typeface="Times New Roman" panose="02020603050405020304" charset="0"/>
                <a:ea typeface="黑体" panose="02010609060101010101" pitchFamily="49" charset="-122"/>
                <a:cs typeface="Times New Roman" panose="02020603050405020304" charset="0"/>
              </a:rPr>
              <a:t>keep track of visited services during request processing</a:t>
            </a:r>
            <a:endParaRPr lang="en-US" altLang="en-GB" sz="2000" spc="0" dirty="0">
              <a:solidFill>
                <a:schemeClr val="tx1"/>
              </a:solidFill>
              <a:latin typeface="Times New Roman" panose="02020603050405020304" charset="0"/>
              <a:ea typeface="黑体" panose="02010609060101010101" pitchFamily="49" charset="-122"/>
              <a:cs typeface="Times New Roman" panose="02020603050405020304" charset="0"/>
            </a:endParaRPr>
          </a:p>
          <a:p>
            <a:pPr algn="l">
              <a:buClrTx/>
              <a:buSzTx/>
              <a:buAutoNum type="arabicPeriod"/>
            </a:pPr>
            <a:r>
              <a:rPr lang="en-US" altLang="en-GB" sz="2000" b="1" spc="0" dirty="0">
                <a:solidFill>
                  <a:schemeClr val="tx1"/>
                </a:solidFill>
                <a:latin typeface="Times New Roman" panose="02020603050405020304" charset="0"/>
                <a:ea typeface="黑体" panose="02010609060101010101" pitchFamily="49" charset="-122"/>
                <a:cs typeface="Times New Roman" panose="02020603050405020304" charset="0"/>
              </a:rPr>
              <a:t>Correctness: </a:t>
            </a:r>
            <a:r>
              <a:rPr lang="en-US" altLang="en-GB" sz="2000" spc="0" dirty="0">
                <a:solidFill>
                  <a:schemeClr val="tx1"/>
                </a:solidFill>
                <a:latin typeface="Times New Roman" panose="02020603050405020304" charset="0"/>
                <a:ea typeface="黑体" panose="02010609060101010101" pitchFamily="49" charset="-122"/>
                <a:cs typeface="Times New Roman" panose="02020603050405020304" charset="0"/>
              </a:rPr>
              <a:t>base on classical refinement modulo reordering</a:t>
            </a:r>
            <a:endParaRPr lang="en-US" altLang="en-GB" sz="2000" spc="0" dirty="0">
              <a:solidFill>
                <a:schemeClr val="tx1"/>
              </a:solidFill>
              <a:latin typeface="Times New Roman" panose="02020603050405020304" charset="0"/>
              <a:ea typeface="黑体" panose="02010609060101010101" pitchFamily="49" charset="-122"/>
              <a:cs typeface="Times New Roman" panose="02020603050405020304" charset="0"/>
            </a:endParaRPr>
          </a:p>
          <a:p>
            <a:pPr algn="l">
              <a:buClrTx/>
              <a:buSzTx/>
              <a:buAutoNum type="arabicPeriod"/>
            </a:pPr>
            <a:r>
              <a:rPr lang="en-US" altLang="en-GB" sz="2000" b="1" spc="0" dirty="0">
                <a:solidFill>
                  <a:schemeClr val="tx1"/>
                </a:solidFill>
                <a:latin typeface="Times New Roman" panose="02020603050405020304" charset="0"/>
                <a:ea typeface="黑体" panose="02010609060101010101" pitchFamily="49" charset="-122"/>
                <a:cs typeface="Times New Roman" panose="02020603050405020304" charset="0"/>
              </a:rPr>
              <a:t>Support for sharding: </a:t>
            </a:r>
            <a:r>
              <a:rPr lang="en-US" altLang="en-GB" sz="2000" spc="0" dirty="0">
                <a:solidFill>
                  <a:schemeClr val="tx1"/>
                </a:solidFill>
                <a:latin typeface="Times New Roman" panose="02020603050405020304" charset="0"/>
                <a:ea typeface="黑体" panose="02010609060101010101" pitchFamily="49" charset="-122"/>
                <a:cs typeface="Times New Roman" panose="02020603050405020304" charset="0"/>
              </a:rPr>
              <a:t>attach a cache manager to each shard</a:t>
            </a:r>
            <a:endParaRPr lang="en-US" altLang="en-GB" sz="2000" spc="0" dirty="0">
              <a:solidFill>
                <a:schemeClr val="tx1"/>
              </a:solidFill>
              <a:latin typeface="Times New Roman" panose="02020603050405020304" charset="0"/>
              <a:ea typeface="黑体" panose="02010609060101010101" pitchFamily="49" charset="-122"/>
              <a:cs typeface="Times New Roman" panose="02020603050405020304" charset="0"/>
            </a:endParaRPr>
          </a:p>
          <a:p>
            <a:pPr algn="l">
              <a:buClrTx/>
              <a:buSzTx/>
              <a:buAutoNum type="arabicPeriod"/>
            </a:pPr>
            <a:r>
              <a:rPr lang="en-US" altLang="en-GB" sz="2000" b="1" spc="0" dirty="0">
                <a:solidFill>
                  <a:schemeClr val="tx1"/>
                </a:solidFill>
                <a:latin typeface="Times New Roman" panose="02020603050405020304" charset="0"/>
                <a:ea typeface="黑体" panose="02010609060101010101" pitchFamily="49" charset="-122"/>
                <a:cs typeface="Times New Roman" panose="02020603050405020304" charset="0"/>
              </a:rPr>
              <a:t>Application and datastore agnostic:</a:t>
            </a:r>
            <a:r>
              <a:rPr lang="en-US" altLang="en-GB" sz="2000" spc="0" dirty="0">
                <a:solidFill>
                  <a:schemeClr val="tx1"/>
                </a:solidFill>
                <a:latin typeface="Times New Roman" panose="02020603050405020304" charset="0"/>
                <a:ea typeface="黑体" panose="02010609060101010101" pitchFamily="49" charset="-122"/>
                <a:cs typeface="Times New Roman" panose="02020603050405020304" charset="0"/>
              </a:rPr>
              <a:t> wrappers intercept all communication</a:t>
            </a:r>
            <a:endParaRPr lang="en-US" altLang="en-GB" sz="2000" spc="0" dirty="0">
              <a:solidFill>
                <a:schemeClr val="tx1"/>
              </a:solidFill>
              <a:latin typeface="Times New Roman" panose="02020603050405020304" charset="0"/>
              <a:ea typeface="黑体" panose="02010609060101010101" pitchFamily="49" charset="-122"/>
              <a:cs typeface="Times New Roman" panose="02020603050405020304" charset="0"/>
            </a:endParaRPr>
          </a:p>
          <a:p>
            <a:pPr algn="l">
              <a:buClrTx/>
              <a:buSzTx/>
              <a:buAutoNum type="arabicPeriod"/>
            </a:pPr>
            <a:r>
              <a:rPr lang="en-US" altLang="en-GB" sz="2000" b="1" spc="0" dirty="0">
                <a:solidFill>
                  <a:schemeClr val="tx1"/>
                </a:solidFill>
                <a:latin typeface="Times New Roman" panose="02020603050405020304" charset="0"/>
                <a:ea typeface="黑体" panose="02010609060101010101" pitchFamily="49" charset="-122"/>
                <a:cs typeface="Times New Roman" panose="02020603050405020304" charset="0"/>
                <a:sym typeface="+mn-ea"/>
              </a:rPr>
              <a:t>Read-only endpoint: </a:t>
            </a:r>
            <a:r>
              <a:rPr lang="en-US" altLang="en-GB" sz="2000" spc="0" dirty="0">
                <a:solidFill>
                  <a:schemeClr val="tx1"/>
                </a:solidFill>
                <a:latin typeface="Times New Roman" panose="02020603050405020304" charset="0"/>
                <a:ea typeface="黑体" panose="02010609060101010101" pitchFamily="49" charset="-122"/>
                <a:cs typeface="Times New Roman" panose="02020603050405020304" charset="0"/>
                <a:sym typeface="+mn-ea"/>
              </a:rPr>
              <a:t>cache the results of calls to </a:t>
            </a:r>
            <a:r>
              <a:rPr lang="en-US" altLang="en-GB" sz="2000" spc="0" dirty="0">
                <a:solidFill>
                  <a:schemeClr val="tx1"/>
                </a:solidFill>
                <a:latin typeface="Times New Roman" panose="02020603050405020304" charset="0"/>
                <a:ea typeface="黑体" panose="02010609060101010101" pitchFamily="49" charset="-122"/>
                <a:cs typeface="Times New Roman" panose="02020603050405020304" charset="0"/>
                <a:sym typeface="+mn-ea"/>
              </a:rPr>
              <a:t>the read-only methods declared by users</a:t>
            </a:r>
            <a:endParaRPr lang="en-US" altLang="en-GB" sz="2000" spc="0" dirty="0">
              <a:solidFill>
                <a:schemeClr val="tx1"/>
              </a:solidFill>
              <a:latin typeface="Times New Roman" panose="02020603050405020304" charset="0"/>
              <a:ea typeface="黑体" panose="02010609060101010101" pitchFamily="49" charset="-122"/>
              <a:cs typeface="Times New Roman" panose="02020603050405020304" charset="0"/>
            </a:endParaRPr>
          </a:p>
          <a:p>
            <a:pPr algn="l">
              <a:buClrTx/>
              <a:buSzTx/>
              <a:buAutoNum type="arabicPeriod"/>
            </a:pPr>
            <a:r>
              <a:rPr lang="en-US" altLang="en-GB" sz="2000" b="1" spc="0" dirty="0">
                <a:solidFill>
                  <a:schemeClr val="tx1"/>
                </a:solidFill>
                <a:latin typeface="Times New Roman" panose="02020603050405020304" charset="0"/>
                <a:ea typeface="黑体" panose="02010609060101010101" pitchFamily="49" charset="-122"/>
                <a:cs typeface="Times New Roman" panose="02020603050405020304" charset="0"/>
              </a:rPr>
              <a:t>Incremental deployment: </a:t>
            </a:r>
            <a:r>
              <a:rPr lang="en-US" altLang="en-GB" sz="2000" spc="0" dirty="0">
                <a:solidFill>
                  <a:schemeClr val="tx1"/>
                </a:solidFill>
                <a:latin typeface="Times New Roman" panose="02020603050405020304" charset="0"/>
                <a:ea typeface="黑体" panose="02010609060101010101" pitchFamily="49" charset="-122"/>
                <a:cs typeface="Times New Roman" panose="02020603050405020304" charset="0"/>
              </a:rPr>
              <a:t>declare read-only endpoints gradually</a:t>
            </a:r>
            <a:endParaRPr lang="en-US" altLang="en-GB" sz="2000" spc="0" dirty="0">
              <a:solidFill>
                <a:schemeClr val="tx1"/>
              </a:solidFill>
              <a:latin typeface="Times New Roman" panose="02020603050405020304" charset="0"/>
              <a:ea typeface="黑体" panose="02010609060101010101" pitchFamily="49" charset="-122"/>
              <a:cs typeface="Times New Roman" panose="02020603050405020304" charset="0"/>
            </a:endParaRPr>
          </a:p>
        </p:txBody>
      </p:sp>
      <p:sp>
        <p:nvSpPr>
          <p:cNvPr id="1048641"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p:sp>
        <p:nvSpPr>
          <p:cNvPr id="1048649" name="标题 1"/>
          <p:cNvSpPr>
            <a:spLocks noGrp="1"/>
          </p:cNvSpPr>
          <p:nvPr>
            <p:ph type="title"/>
          </p:nvPr>
        </p:nvSpPr>
        <p:spPr>
          <a:xfrm>
            <a:off x="3195955" y="2458085"/>
            <a:ext cx="5799455" cy="1941830"/>
          </a:xfrm>
        </p:spPr>
        <p:txBody>
          <a:bodyPr/>
          <a:p>
            <a:r>
              <a:rPr lang="en-US" altLang="zh-CN" sz="4400"/>
              <a:t>MuCache Protocol</a:t>
            </a:r>
            <a:endParaRPr lang="en-US" altLang="zh-CN" sz="4400"/>
          </a:p>
        </p:txBody>
      </p:sp>
      <p:sp>
        <p:nvSpPr>
          <p:cNvPr id="1048650"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p:sp>
        <p:nvSpPr>
          <p:cNvPr id="1048646" name="标题 1"/>
          <p:cNvSpPr>
            <a:spLocks noGrp="1"/>
          </p:cNvSpPr>
          <p:nvPr>
            <p:ph type="title"/>
          </p:nvPr>
        </p:nvSpPr>
        <p:spPr>
          <a:xfrm>
            <a:off x="468065" y="608400"/>
            <a:ext cx="10969200" cy="705600"/>
          </a:xfrm>
        </p:spPr>
        <p:txBody>
          <a:bodyPr/>
          <a:p>
            <a:r>
              <a:rPr lang="en-GB" altLang="zh-CN" dirty="0">
                <a:solidFill>
                  <a:schemeClr val="accent1"/>
                </a:solidFill>
                <a:latin typeface="Arial" panose="020B0604020202020204" pitchFamily="34" charset="0"/>
                <a:cs typeface="Arial" panose="020B0604020202020204" pitchFamily="34" charset="0"/>
                <a:sym typeface="+mn-ea"/>
              </a:rPr>
              <a:t>MuCache’s Architecture</a:t>
            </a:r>
            <a:endParaRPr lang="en-GB" altLang="zh-CN" dirty="0">
              <a:solidFill>
                <a:schemeClr val="accent1"/>
              </a:solidFill>
              <a:latin typeface="Arial" panose="020B0604020202020204" pitchFamily="34" charset="0"/>
              <a:cs typeface="Arial" panose="020B0604020202020204" pitchFamily="34" charset="0"/>
              <a:sym typeface="+mn-ea"/>
            </a:endParaRPr>
          </a:p>
        </p:txBody>
      </p:sp>
      <p:sp>
        <p:nvSpPr>
          <p:cNvPr id="1048647"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pic>
        <p:nvPicPr>
          <p:cNvPr id="3" name="图片 2" descr="architecture"/>
          <p:cNvPicPr>
            <a:picLocks noChangeAspect="1"/>
          </p:cNvPicPr>
          <p:nvPr/>
        </p:nvPicPr>
        <p:blipFill>
          <a:blip r:embed="rId1"/>
          <a:stretch>
            <a:fillRect/>
          </a:stretch>
        </p:blipFill>
        <p:spPr>
          <a:xfrm>
            <a:off x="467995" y="2169160"/>
            <a:ext cx="5577840" cy="2065020"/>
          </a:xfrm>
          <a:prstGeom prst="rect">
            <a:avLst/>
          </a:prstGeom>
        </p:spPr>
      </p:pic>
      <p:sp>
        <p:nvSpPr>
          <p:cNvPr id="2" name="文本框 1"/>
          <p:cNvSpPr txBox="1"/>
          <p:nvPr/>
        </p:nvSpPr>
        <p:spPr>
          <a:xfrm>
            <a:off x="6276975" y="1771015"/>
            <a:ext cx="5582920" cy="3138170"/>
          </a:xfrm>
          <a:prstGeom prst="rect">
            <a:avLst/>
          </a:prstGeom>
          <a:noFill/>
        </p:spPr>
        <p:txBody>
          <a:bodyPr wrap="square" rtlCol="0">
            <a:spAutoFit/>
          </a:bodyPr>
          <a:p>
            <a:r>
              <a:rPr lang="zh-CN" altLang="en-US"/>
              <a:t>(C) caches</a:t>
            </a:r>
            <a:endParaRPr lang="zh-CN" altLang="en-US"/>
          </a:p>
          <a:p>
            <a:r>
              <a:rPr lang="zh-CN" altLang="en-US"/>
              <a:t>(CM)</a:t>
            </a:r>
            <a:r>
              <a:rPr lang="en-US" altLang="zh-CN"/>
              <a:t> </a:t>
            </a:r>
            <a:r>
              <a:rPr lang="zh-CN" altLang="en-US"/>
              <a:t>cache managers</a:t>
            </a:r>
            <a:endParaRPr lang="zh-CN" altLang="en-US"/>
          </a:p>
          <a:p>
            <a:r>
              <a:rPr lang="zh-CN" altLang="en-US"/>
              <a:t>(W) wrappers</a:t>
            </a:r>
            <a:endParaRPr lang="zh-CN" altLang="en-US"/>
          </a:p>
          <a:p>
            <a:r>
              <a:rPr lang="zh-CN" altLang="en-US"/>
              <a:t>(D) datastores</a:t>
            </a:r>
            <a:endParaRPr lang="zh-CN" altLang="en-US"/>
          </a:p>
          <a:p>
            <a:r>
              <a:rPr lang="zh-CN" altLang="en-US">
                <a:sym typeface="+mn-ea"/>
              </a:rPr>
              <a:t>Solid arrows</a:t>
            </a:r>
            <a:r>
              <a:rPr lang="en-US" altLang="zh-CN">
                <a:sym typeface="+mn-ea"/>
              </a:rPr>
              <a:t> </a:t>
            </a:r>
            <a:r>
              <a:rPr lang="zh-CN" altLang="en-US">
                <a:sym typeface="+mn-ea"/>
              </a:rPr>
              <a:t>denote baseline</a:t>
            </a:r>
            <a:r>
              <a:rPr lang="en-US" altLang="zh-CN">
                <a:sym typeface="+mn-ea"/>
              </a:rPr>
              <a:t> </a:t>
            </a:r>
            <a:r>
              <a:rPr lang="zh-CN" altLang="en-US">
                <a:sym typeface="+mn-ea"/>
              </a:rPr>
              <a:t>communication while dashed arrows and </a:t>
            </a:r>
            <a:r>
              <a:rPr lang="zh-CN" altLang="en-US">
                <a:solidFill>
                  <a:schemeClr val="accent1"/>
                </a:solidFill>
                <a:sym typeface="+mn-ea"/>
              </a:rPr>
              <a:t>blue</a:t>
            </a:r>
            <a:r>
              <a:rPr lang="en-US" altLang="zh-CN">
                <a:solidFill>
                  <a:schemeClr val="accent1"/>
                </a:solidFill>
                <a:sym typeface="+mn-ea"/>
              </a:rPr>
              <a:t> </a:t>
            </a:r>
            <a:r>
              <a:rPr lang="zh-CN" altLang="en-US">
                <a:sym typeface="+mn-ea"/>
              </a:rPr>
              <a:t>components denote additions by our system. </a:t>
            </a:r>
            <a:endParaRPr lang="zh-CN" altLang="en-US"/>
          </a:p>
          <a:p>
            <a:endParaRPr lang="zh-CN" altLang="en-US"/>
          </a:p>
          <a:p>
            <a:r>
              <a:rPr lang="zh-CN" altLang="en-US" b="1"/>
              <a:t>Wrappers</a:t>
            </a:r>
            <a:r>
              <a:rPr lang="en-US" altLang="zh-CN"/>
              <a:t> </a:t>
            </a:r>
            <a:r>
              <a:rPr lang="zh-CN" altLang="en-US"/>
              <a:t>are interceptor functions in the sidecar of each service</a:t>
            </a:r>
            <a:r>
              <a:rPr lang="en-US" altLang="zh-CN"/>
              <a:t>. </a:t>
            </a:r>
            <a:r>
              <a:rPr lang="en-US" altLang="zh-CN" b="1">
                <a:sym typeface="+mn-ea"/>
              </a:rPr>
              <a:t>C</a:t>
            </a:r>
            <a:r>
              <a:rPr lang="zh-CN" altLang="en-US" b="1">
                <a:sym typeface="+mn-ea"/>
              </a:rPr>
              <a:t>ache manager</a:t>
            </a:r>
            <a:r>
              <a:rPr lang="zh-CN" altLang="en-US">
                <a:sym typeface="+mn-ea"/>
              </a:rPr>
              <a:t> makes</a:t>
            </a:r>
            <a:r>
              <a:rPr lang="en-US" altLang="zh-CN">
                <a:sym typeface="+mn-ea"/>
              </a:rPr>
              <a:t> </a:t>
            </a:r>
            <a:r>
              <a:rPr lang="zh-CN" altLang="en-US">
                <a:sym typeface="+mn-ea"/>
              </a:rPr>
              <a:t>invalidation</a:t>
            </a:r>
            <a:r>
              <a:rPr lang="en-US" altLang="zh-CN">
                <a:sym typeface="+mn-ea"/>
              </a:rPr>
              <a:t> </a:t>
            </a:r>
            <a:r>
              <a:rPr lang="zh-CN" altLang="en-US">
                <a:sym typeface="+mn-ea"/>
              </a:rPr>
              <a:t>and saving decisions.</a:t>
            </a:r>
            <a:r>
              <a:rPr lang="zh-CN" altLang="en-US"/>
              <a:t> </a:t>
            </a:r>
            <a:endParaRPr lang="zh-CN" altLang="en-US"/>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p:sp>
        <p:nvSpPr>
          <p:cNvPr id="1048646" name="标题 1"/>
          <p:cNvSpPr>
            <a:spLocks noGrp="1"/>
          </p:cNvSpPr>
          <p:nvPr>
            <p:ph type="title"/>
          </p:nvPr>
        </p:nvSpPr>
        <p:spPr>
          <a:xfrm>
            <a:off x="468065" y="608400"/>
            <a:ext cx="10969200" cy="705600"/>
          </a:xfrm>
        </p:spPr>
        <p:txBody>
          <a:bodyPr>
            <a:normAutofit/>
          </a:bodyPr>
          <a:p>
            <a:r>
              <a:rPr lang="en-US" altLang="en-GB" dirty="0">
                <a:solidFill>
                  <a:schemeClr val="accent1"/>
                </a:solidFill>
                <a:latin typeface="Arial" panose="020B0604020202020204" pitchFamily="34" charset="0"/>
                <a:cs typeface="Arial" panose="020B0604020202020204" pitchFamily="34" charset="0"/>
                <a:sym typeface="+mn-ea"/>
              </a:rPr>
              <a:t>E</a:t>
            </a:r>
            <a:r>
              <a:rPr lang="en-GB" altLang="zh-CN" dirty="0">
                <a:solidFill>
                  <a:schemeClr val="accent1"/>
                </a:solidFill>
                <a:latin typeface="Arial" panose="020B0604020202020204" pitchFamily="34" charset="0"/>
                <a:cs typeface="Arial" panose="020B0604020202020204" pitchFamily="34" charset="0"/>
                <a:sym typeface="+mn-ea"/>
              </a:rPr>
              <a:t>xample</a:t>
            </a:r>
            <a:r>
              <a:rPr lang="en-US" altLang="en-GB" dirty="0">
                <a:solidFill>
                  <a:schemeClr val="accent1"/>
                </a:solidFill>
                <a:latin typeface="Arial" panose="020B0604020202020204" pitchFamily="34" charset="0"/>
                <a:cs typeface="Arial" panose="020B0604020202020204" pitchFamily="34" charset="0"/>
                <a:sym typeface="+mn-ea"/>
              </a:rPr>
              <a:t> A: Get &amp; Set</a:t>
            </a:r>
            <a:endParaRPr lang="en-US" altLang="en-GB" dirty="0">
              <a:solidFill>
                <a:schemeClr val="accent1"/>
              </a:solidFill>
              <a:latin typeface="Arial" panose="020B0604020202020204" pitchFamily="34" charset="0"/>
              <a:cs typeface="Arial" panose="020B0604020202020204" pitchFamily="34" charset="0"/>
              <a:sym typeface="+mn-ea"/>
            </a:endParaRPr>
          </a:p>
        </p:txBody>
      </p:sp>
      <p:sp>
        <p:nvSpPr>
          <p:cNvPr id="1048647"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pic>
        <p:nvPicPr>
          <p:cNvPr id="100" name="图片 99"/>
          <p:cNvPicPr/>
          <p:nvPr/>
        </p:nvPicPr>
        <p:blipFill>
          <a:blip r:embed="rId1"/>
          <a:stretch>
            <a:fillRect/>
          </a:stretch>
        </p:blipFill>
        <p:spPr>
          <a:xfrm>
            <a:off x="429895" y="1313815"/>
            <a:ext cx="4225290" cy="2309495"/>
          </a:xfrm>
          <a:prstGeom prst="rect">
            <a:avLst/>
          </a:prstGeom>
          <a:noFill/>
          <a:ln w="9525">
            <a:noFill/>
          </a:ln>
        </p:spPr>
      </p:pic>
      <p:pic>
        <p:nvPicPr>
          <p:cNvPr id="101" name="图片 100"/>
          <p:cNvPicPr/>
          <p:nvPr/>
        </p:nvPicPr>
        <p:blipFill>
          <a:blip r:embed="rId2"/>
          <a:stretch>
            <a:fillRect/>
          </a:stretch>
        </p:blipFill>
        <p:spPr>
          <a:xfrm>
            <a:off x="5052060" y="1581150"/>
            <a:ext cx="6690360" cy="1775460"/>
          </a:xfrm>
          <a:prstGeom prst="rect">
            <a:avLst/>
          </a:prstGeom>
          <a:noFill/>
          <a:ln w="9525">
            <a:noFill/>
          </a:ln>
        </p:spPr>
      </p:pic>
      <p:sp>
        <p:nvSpPr>
          <p:cNvPr id="4" name="文本框 3"/>
          <p:cNvSpPr txBox="1"/>
          <p:nvPr/>
        </p:nvSpPr>
        <p:spPr>
          <a:xfrm>
            <a:off x="598170" y="3804920"/>
            <a:ext cx="11198860" cy="1198880"/>
          </a:xfrm>
          <a:prstGeom prst="rect">
            <a:avLst/>
          </a:prstGeom>
          <a:noFill/>
        </p:spPr>
        <p:txBody>
          <a:bodyPr wrap="square" rtlCol="0">
            <a:spAutoFit/>
          </a:bodyPr>
          <a:p>
            <a:r>
              <a:rPr lang="en-US" altLang="zh-CN" b="1"/>
              <a:t>Execution Details: </a:t>
            </a:r>
            <a:r>
              <a:rPr lang="en-US" altLang="zh-CN">
                <a:sym typeface="+mn-ea"/>
              </a:rPr>
              <a:t>T</a:t>
            </a:r>
            <a:r>
              <a:rPr lang="zh-CN" altLang="en-US"/>
              <a:t>he first time Page tries</a:t>
            </a:r>
            <a:r>
              <a:rPr lang="en-US" altLang="zh-CN"/>
              <a:t> </a:t>
            </a:r>
            <a:r>
              <a:rPr lang="zh-CN" altLang="en-US"/>
              <a:t>to get the plot for movie id, it does not find it in the cache</a:t>
            </a:r>
            <a:r>
              <a:rPr lang="en-US" altLang="zh-CN"/>
              <a:t> </a:t>
            </a:r>
            <a:r>
              <a:rPr lang="zh-CN" altLang="en-US"/>
              <a:t>(1) and then invokes Plot. After the call returns, the cache</a:t>
            </a:r>
            <a:r>
              <a:rPr lang="en-US" altLang="zh-CN"/>
              <a:t> </a:t>
            </a:r>
            <a:r>
              <a:rPr lang="zh-CN" altLang="en-US"/>
              <a:t>manager of the Plot service informs the cache</a:t>
            </a:r>
            <a:r>
              <a:rPr lang="en-US" altLang="zh-CN"/>
              <a:t> </a:t>
            </a:r>
            <a:r>
              <a:rPr lang="zh-CN" altLang="en-US"/>
              <a:t>manager of</a:t>
            </a:r>
            <a:r>
              <a:rPr lang="en-US" altLang="zh-CN"/>
              <a:t> </a:t>
            </a:r>
            <a:r>
              <a:rPr lang="zh-CN" altLang="en-US"/>
              <a:t>Page to save the return value of this call (5). For a subsequent</a:t>
            </a:r>
            <a:r>
              <a:rPr lang="en-US" altLang="zh-CN"/>
              <a:t> </a:t>
            </a:r>
            <a:r>
              <a:rPr lang="zh-CN" altLang="en-US"/>
              <a:t>call with the same arguments (7), the return value is found in</a:t>
            </a:r>
            <a:r>
              <a:rPr lang="en-US" altLang="zh-CN"/>
              <a:t> </a:t>
            </a:r>
            <a:r>
              <a:rPr lang="zh-CN" altLang="en-US"/>
              <a:t>the cache, and the Plot service is never contacted.</a:t>
            </a:r>
            <a:endParaRPr lang="zh-CN" altLang="en-US"/>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84.xml><?xml version="1.0" encoding="utf-8"?>
<p:tagLst xmlns:p="http://schemas.openxmlformats.org/presentationml/2006/main">
  <p:tag name="KSO_WM_BEAUTIFY_FLAG" val="#wm#"/>
  <p:tag name="KSO_WM_TEMPLATE_CATEGORY" val="custom"/>
  <p:tag name="KSO_WM_TEMPLATE_INDEX" val="20205081"/>
</p:tagLst>
</file>

<file path=ppt/tags/tag85.xml><?xml version="1.0" encoding="utf-8"?>
<p:tagLst xmlns:p="http://schemas.openxmlformats.org/presentationml/2006/main">
  <p:tag name="KSO_WM_BEAUTIFY_FLAG" val="#wm#"/>
  <p:tag name="KSO_WM_TEMPLATE_CATEGORY" val="custom"/>
  <p:tag name="KSO_WM_TEMPLATE_INDEX" val="20205081"/>
</p:tagLst>
</file>

<file path=ppt/tags/tag86.xml><?xml version="1.0" encoding="utf-8"?>
<p:tagLst xmlns:p="http://schemas.openxmlformats.org/presentationml/2006/main">
  <p:tag name="commondata" val="eyJoZGlkIjoiOWY1MjkxNmU5NDVmNWZlMTQzY2RlMGFjZDhmMmY5YzIifQ=="/>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6528</Words>
  <Application>WPS 演示</Application>
  <PresentationFormat/>
  <Paragraphs>247</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宋体</vt:lpstr>
      <vt:lpstr>Wingdings</vt:lpstr>
      <vt:lpstr>Wingdings</vt:lpstr>
      <vt:lpstr>黑体</vt:lpstr>
      <vt:lpstr>Times New Roman</vt:lpstr>
      <vt:lpstr>微软雅黑</vt:lpstr>
      <vt:lpstr>Arial Unicode MS</vt:lpstr>
      <vt:lpstr>Calibri</vt:lpstr>
      <vt:lpstr>WPS</vt:lpstr>
      <vt:lpstr>PowerPoint 演示文稿</vt:lpstr>
      <vt:lpstr>Background</vt:lpstr>
      <vt:lpstr>PowerPoint 演示文稿</vt:lpstr>
      <vt:lpstr>Related Work</vt:lpstr>
      <vt:lpstr>Challenge</vt:lpstr>
      <vt:lpstr>Idea</vt:lpstr>
      <vt:lpstr>MuCache Protocol</vt:lpstr>
      <vt:lpstr>MuCache’s Architecture</vt:lpstr>
      <vt:lpstr>Example A: Get &amp; Set</vt:lpstr>
      <vt:lpstr>Example B: Invalidate</vt:lpstr>
      <vt:lpstr>Common</vt:lpstr>
      <vt:lpstr>Wrapper</vt:lpstr>
      <vt:lpstr>Cache manager</vt:lpstr>
      <vt:lpstr>Methodology</vt:lpstr>
      <vt:lpstr>Correctness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Lu_Xi</dc:creator>
  <cp:lastModifiedBy>鹿修齐</cp:lastModifiedBy>
  <cp:revision>188</cp:revision>
  <dcterms:created xsi:type="dcterms:W3CDTF">2024-01-11T03:26:00Z</dcterms:created>
  <dcterms:modified xsi:type="dcterms:W3CDTF">2024-04-25T04:02:43Z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0981F7A0054A4AA6A3C5763145085CB5_13</vt:lpwstr>
  </property>
</Properties>
</file>