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2D82"/>
    <a:srgbClr val="FF3B8A"/>
    <a:srgbClr val="FF66CC"/>
    <a:srgbClr val="FFFF66"/>
    <a:srgbClr val="FFFF99"/>
    <a:srgbClr val="101016"/>
    <a:srgbClr val="1A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8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7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1EF7-0E85-49A6-9609-0DD3507A844A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7F7F-BAE0-4264-9872-37D5D947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s-PE" sz="6600" b="1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Multilayer</a:t>
            </a:r>
            <a:r>
              <a:rPr lang="es-PE" sz="66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es-PE" sz="6600" b="1" dirty="0" err="1" smtClean="0">
                <a:solidFill>
                  <a:schemeClr val="bg1"/>
                </a:solidFill>
                <a:latin typeface="Montserrat" panose="02000505000000020004" pitchFamily="2" charset="0"/>
              </a:rPr>
              <a:t>Perceptron</a:t>
            </a:r>
            <a:r>
              <a:rPr lang="es-PE" sz="66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  <a:t/>
            </a:r>
            <a:br>
              <a:rPr lang="es-PE" sz="6600" b="1" dirty="0" smtClean="0">
                <a:solidFill>
                  <a:schemeClr val="bg1"/>
                </a:solidFill>
                <a:latin typeface="Montserrat" panose="02000505000000020004" pitchFamily="2" charset="0"/>
              </a:rPr>
            </a:br>
            <a:r>
              <a:rPr lang="es-PE" sz="28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por Jose Naranjo</a:t>
            </a:r>
            <a:endParaRPr lang="en-US" sz="66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edia.licdn.com/mpr/mpr/p/2/005/07a/381/2b35ce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14313"/>
            <a:ext cx="8572500" cy="6429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4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6233" y="458956"/>
            <a:ext cx="1073953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Ventajas</a:t>
            </a:r>
            <a:endParaRPr lang="es-PE" sz="2200" dirty="0" smtClean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PE" sz="2200" dirty="0" smtClean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Tiene la capacidad de aprender modelos </a:t>
            </a:r>
            <a:r>
              <a:rPr lang="es-PE" sz="2200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lineales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Puede aprender modelos en </a:t>
            </a:r>
            <a:r>
              <a:rPr lang="es-PE" sz="2200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</a:t>
            </a:r>
            <a:r>
              <a:rPr lang="es-PE" sz="2200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fácil de implementar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Sirve tanto para clasificación</a:t>
            </a:r>
            <a:r>
              <a:rPr lang="es-PE" sz="2200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como para regresión</a:t>
            </a:r>
            <a:endParaRPr lang="es-PE" sz="22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PE" sz="2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s-PE" sz="3600" dirty="0" smtClean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Desventajas</a:t>
            </a:r>
            <a:endParaRPr lang="es-PE" sz="2200" dirty="0" smtClean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PE" sz="2200" dirty="0" smtClean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dirty="0" smtClean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muy escalable </a:t>
            </a:r>
            <a:r>
              <a:rPr lang="es-PE" sz="2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 respecto al número de características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Puede haber más de un mínimo local lo que hace que a veces </a:t>
            </a:r>
            <a:r>
              <a:rPr lang="es-PE" sz="2200" dirty="0" smtClean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atore en el entrenamiento o diverja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pesos se inicializan aleatoriamente lo que puede dar </a:t>
            </a:r>
            <a:r>
              <a:rPr lang="es-PE" sz="2200" dirty="0" smtClean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resultados muy variados</a:t>
            </a:r>
            <a:r>
              <a:rPr lang="es-PE" sz="2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dependiendo de la distribución de la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200" dirty="0" smtClean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Tiene muchos parámetros:</a:t>
            </a:r>
            <a:r>
              <a:rPr lang="es-PE" sz="2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número de capas ocultas, neuronas ocultas, iteraciones y tasa de aprendizaje.</a:t>
            </a:r>
          </a:p>
        </p:txBody>
      </p:sp>
    </p:spTree>
    <p:extLst>
      <p:ext uri="{BB962C8B-B14F-4D97-AF65-F5344CB8AC3E}">
        <p14:creationId xmlns:p14="http://schemas.microsoft.com/office/powerpoint/2010/main" val="12003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6233" y="443568"/>
            <a:ext cx="1073953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dirty="0" smtClean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Recordemos</a:t>
            </a:r>
          </a:p>
          <a:p>
            <a:endParaRPr lang="es-PE" sz="3200" dirty="0" smtClean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</a:t>
            </a:r>
            <a:r>
              <a:rPr lang="es-PE" sz="24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perceptrón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un algoritmo de aprendizaje supervisado para clasificaciones binarias y lineales que consiste de:</a:t>
            </a:r>
          </a:p>
          <a:p>
            <a:endParaRPr lang="es-PE" sz="24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</a:t>
            </a:r>
            <a:r>
              <a:rPr lang="es-PE" sz="2400" dirty="0" smtClean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umbral ajustable o sesgo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 </a:t>
            </a:r>
            <a:r>
              <a:rPr lang="es-PE" sz="2400" dirty="0" smtClean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suma ponderada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 función de activación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 </a:t>
            </a:r>
            <a:r>
              <a:rPr lang="es-PE" sz="2400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s-P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la </a:t>
            </a:r>
            <a:r>
              <a:rPr lang="es-PE" sz="2800" dirty="0" smtClean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suma</a:t>
            </a:r>
            <a:r>
              <a:rPr lang="es-PE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mayor al </a:t>
            </a:r>
            <a:r>
              <a:rPr lang="es-PE" sz="2800" dirty="0" smtClean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umbral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la </a:t>
            </a:r>
            <a:r>
              <a:rPr lang="en-US" sz="2800" dirty="0" err="1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salida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caso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contrario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la </a:t>
            </a:r>
            <a:r>
              <a:rPr lang="en-US" sz="2800" dirty="0" err="1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salida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0).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amo.githubusercontent.com/bb28c4be7c8d557f692a6b9e5741242986495c61/68747470733a2f2f75706c6f61642e77696b696d656469612e6f72672f77696b6970656469612f636f6d6d6f6e732f382f38632f50657263657074726f6e5f6d6f6a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962150"/>
            <a:ext cx="7781925" cy="2933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726233" y="951399"/>
            <a:ext cx="10739535" cy="4955203"/>
            <a:chOff x="726233" y="443568"/>
            <a:chExt cx="10739535" cy="4955203"/>
          </a:xfrm>
        </p:grpSpPr>
        <p:sp>
          <p:nvSpPr>
            <p:cNvPr id="3" name="TextBox 2"/>
            <p:cNvSpPr txBox="1"/>
            <p:nvPr/>
          </p:nvSpPr>
          <p:spPr>
            <a:xfrm>
              <a:off x="726233" y="443568"/>
              <a:ext cx="10739535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 que hace el </a:t>
              </a:r>
              <a:r>
                <a:rPr lang="es-PE" sz="2400" dirty="0" err="1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perceptrón</a:t>
              </a:r>
              <a:r>
                <a:rPr lang="es-PE" sz="24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es </a:t>
              </a:r>
              <a:r>
                <a:rPr lang="es-PE" sz="2400" dirty="0" err="1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particionar</a:t>
              </a:r>
              <a:r>
                <a:rPr lang="es-PE" sz="24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el espacio de características. </a:t>
              </a:r>
            </a:p>
            <a:p>
              <a:endParaRPr lang="es-PE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PE" sz="2400" dirty="0" err="1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binariza</a:t>
              </a:r>
              <a:r>
                <a:rPr lang="es-PE" sz="24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las salidas a través de una </a:t>
              </a:r>
              <a:r>
                <a:rPr lang="es-PE" sz="2400" dirty="0" smtClean="0">
                  <a:solidFill>
                    <a:srgbClr val="FF00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función de activación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PE" sz="24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 una frontera de decisión a través de un </a:t>
              </a:r>
              <a:r>
                <a:rPr lang="es-PE" sz="2400" dirty="0" err="1" smtClean="0">
                  <a:solidFill>
                    <a:srgbClr val="FFC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hiperplano</a:t>
              </a:r>
              <a:r>
                <a:rPr lang="es-PE" sz="2400" dirty="0" smtClean="0">
                  <a:solidFill>
                    <a:srgbClr val="FFC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lineal</a:t>
              </a:r>
            </a:p>
            <a:p>
              <a:endPara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s-PE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s-PE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s-PE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s-PE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s-PE" sz="2800" dirty="0" smtClean="0">
                  <a:solidFill>
                    <a:schemeClr val="bg1"/>
                  </a:solidFill>
                  <a:latin typeface="Montserrat" panose="0200050500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¿Qué ocurre cuando la data no es linealmente separable?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37387" y="2953139"/>
              <a:ext cx="3750906" cy="951723"/>
              <a:chOff x="3256384" y="3704253"/>
              <a:chExt cx="3750906" cy="951723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3256384" y="4655976"/>
                <a:ext cx="1875453" cy="0"/>
              </a:xfrm>
              <a:prstGeom prst="line">
                <a:avLst/>
              </a:prstGeom>
              <a:ln w="1905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5131837" y="3704253"/>
                <a:ext cx="0" cy="951723"/>
              </a:xfrm>
              <a:prstGeom prst="line">
                <a:avLst/>
              </a:prstGeom>
              <a:ln w="1905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131837" y="3704253"/>
                <a:ext cx="1875453" cy="0"/>
              </a:xfrm>
              <a:prstGeom prst="line">
                <a:avLst/>
              </a:prstGeom>
              <a:ln w="1905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2237791" y="3802225"/>
              <a:ext cx="205274" cy="205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67607" y="3802225"/>
              <a:ext cx="205274" cy="205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75045" y="2850502"/>
              <a:ext cx="205274" cy="205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45292" y="2850502"/>
              <a:ext cx="205274" cy="205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93871" y="4007499"/>
              <a:ext cx="1875453" cy="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269324" y="3055776"/>
              <a:ext cx="0" cy="951723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269324" y="3055776"/>
              <a:ext cx="1165549" cy="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294275" y="3904862"/>
              <a:ext cx="205274" cy="205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924091" y="3904862"/>
              <a:ext cx="205274" cy="205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443496" y="2953139"/>
              <a:ext cx="205274" cy="2052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113743" y="2953139"/>
              <a:ext cx="205274" cy="2052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8434873" y="3055776"/>
              <a:ext cx="0" cy="951723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434873" y="4007499"/>
              <a:ext cx="494523" cy="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8929396" y="3055776"/>
              <a:ext cx="0" cy="951723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929396" y="3055776"/>
              <a:ext cx="1165549" cy="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8581832" y="3904862"/>
              <a:ext cx="205274" cy="205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252855" y="2953139"/>
              <a:ext cx="205274" cy="2052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1203649" y="2939831"/>
              <a:ext cx="4005166" cy="8297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5019869" y="2920482"/>
              <a:ext cx="5458409" cy="942391"/>
            </a:xfrm>
            <a:custGeom>
              <a:avLst/>
              <a:gdLst>
                <a:gd name="connsiteX0" fmla="*/ 0 w 5458409"/>
                <a:gd name="connsiteY0" fmla="*/ 942391 h 942391"/>
                <a:gd name="connsiteX1" fmla="*/ 2099388 w 5458409"/>
                <a:gd name="connsiteY1" fmla="*/ 345232 h 942391"/>
                <a:gd name="connsiteX2" fmla="*/ 2939143 w 5458409"/>
                <a:gd name="connsiteY2" fmla="*/ 933061 h 942391"/>
                <a:gd name="connsiteX3" fmla="*/ 5458409 w 5458409"/>
                <a:gd name="connsiteY3" fmla="*/ 0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8409" h="942391">
                  <a:moveTo>
                    <a:pt x="0" y="942391"/>
                  </a:moveTo>
                  <a:cubicBezTo>
                    <a:pt x="804765" y="644589"/>
                    <a:pt x="1609531" y="346787"/>
                    <a:pt x="2099388" y="345232"/>
                  </a:cubicBezTo>
                  <a:cubicBezTo>
                    <a:pt x="2589245" y="343677"/>
                    <a:pt x="2379306" y="990600"/>
                    <a:pt x="2939143" y="933061"/>
                  </a:cubicBezTo>
                  <a:cubicBezTo>
                    <a:pt x="3498980" y="875522"/>
                    <a:pt x="4478694" y="437761"/>
                    <a:pt x="5458409" y="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8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76" y="1600758"/>
            <a:ext cx="5087849" cy="3656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3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6233" y="812899"/>
            <a:ext cx="1073953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dirty="0" err="1" smtClean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Perceptrón</a:t>
            </a:r>
            <a:r>
              <a:rPr lang="es-PE" sz="5400" dirty="0" smtClean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multicapa</a:t>
            </a:r>
          </a:p>
          <a:p>
            <a:endParaRPr lang="es-PE" sz="3200" dirty="0" smtClean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</a:t>
            </a:r>
            <a:r>
              <a:rPr lang="es-PE" sz="24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perceptrón</a:t>
            </a:r>
            <a:r>
              <a:rPr lang="es-PE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multicapa (</a:t>
            </a:r>
            <a:r>
              <a:rPr lang="es-PE" sz="24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Multilayer</a:t>
            </a:r>
            <a:r>
              <a:rPr lang="es-PE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PE" sz="24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Perceptron</a:t>
            </a:r>
            <a:r>
              <a:rPr lang="es-PE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MLP) 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una </a:t>
            </a:r>
            <a:r>
              <a:rPr lang="es-PE" sz="24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modificación del </a:t>
            </a:r>
            <a:r>
              <a:rPr lang="es-PE" sz="2400" dirty="0" err="1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perceptrón</a:t>
            </a:r>
            <a:r>
              <a:rPr lang="es-PE" sz="24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estándar 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 puede distinguir data que no es linealmente separable.</a:t>
            </a:r>
          </a:p>
          <a:p>
            <a:endParaRPr lang="es-PE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Consiste de </a:t>
            </a:r>
            <a:r>
              <a:rPr lang="es-PE" sz="24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 capas 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nodos en un </a:t>
            </a:r>
            <a:r>
              <a:rPr lang="es-PE" sz="24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grafo dirigido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en el que cada capa se conecta con la siguiente de manera completa.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 </a:t>
            </a:r>
            <a:r>
              <a:rPr lang="es-PE" sz="24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propagación hacia atrás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PE" sz="24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Backpropagation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para entrenar.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 los nodos (menos los de entrada) tienen </a:t>
            </a:r>
            <a:r>
              <a:rPr lang="es-PE" sz="24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funciones de activación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ctr"/>
            <a:r>
              <a:rPr lang="es-PE" sz="3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i.e. cada nodo es un </a:t>
            </a:r>
            <a:r>
              <a:rPr lang="es-PE" sz="32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perceptrón</a:t>
            </a:r>
            <a:endParaRPr lang="es-PE" sz="3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mdpi.com/information/information-03-00756/article_deploy/html/images/information-03-00756-g002-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062" y="1222032"/>
            <a:ext cx="5735877" cy="4413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2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6233" y="951399"/>
            <a:ext cx="107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nodo puede </a:t>
            </a:r>
            <a:r>
              <a:rPr lang="es-PE" sz="24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particionar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 espacio de características de manera distinta, lo que permite </a:t>
            </a:r>
            <a:r>
              <a:rPr lang="es-PE" sz="24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separar data que no es separable linealmente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s-PE" sz="2800" dirty="0" smtClean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21978" y="2595991"/>
            <a:ext cx="3750906" cy="951723"/>
            <a:chOff x="3256384" y="3704253"/>
            <a:chExt cx="3750906" cy="95172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256384" y="4655976"/>
              <a:ext cx="1875453" cy="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131837" y="3704253"/>
              <a:ext cx="0" cy="951723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131837" y="3704253"/>
              <a:ext cx="1875453" cy="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2522382" y="3445077"/>
            <a:ext cx="205274" cy="2052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25995" y="3445077"/>
            <a:ext cx="205274" cy="2052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9706" y="2501678"/>
            <a:ext cx="205274" cy="2052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29883" y="2493354"/>
            <a:ext cx="205274" cy="2052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878147" y="2405443"/>
            <a:ext cx="2682016" cy="148361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819116" y="2601524"/>
            <a:ext cx="3750906" cy="951723"/>
            <a:chOff x="3256384" y="3704253"/>
            <a:chExt cx="3750906" cy="9517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56384" y="4655976"/>
              <a:ext cx="1875453" cy="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131837" y="3704253"/>
              <a:ext cx="0" cy="951723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31837" y="3704253"/>
              <a:ext cx="1875453" cy="0"/>
            </a:xfrm>
            <a:prstGeom prst="line">
              <a:avLst/>
            </a:prstGeom>
            <a:ln w="190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7719520" y="3450610"/>
            <a:ext cx="205274" cy="2052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423133" y="3450610"/>
            <a:ext cx="205274" cy="2052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56844" y="2507211"/>
            <a:ext cx="205274" cy="2052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427021" y="2498887"/>
            <a:ext cx="205274" cy="2052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763676" y="2172269"/>
            <a:ext cx="2682016" cy="148361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4579708" y="4961664"/>
            <a:ext cx="3032584" cy="1077921"/>
          </a:xfrm>
          <a:custGeom>
            <a:avLst/>
            <a:gdLst>
              <a:gd name="connsiteX0" fmla="*/ 0 w 3731741"/>
              <a:gd name="connsiteY0" fmla="*/ 1029493 h 1077921"/>
              <a:gd name="connsiteX1" fmla="*/ 1054444 w 3731741"/>
              <a:gd name="connsiteY1" fmla="*/ 971828 h 1077921"/>
              <a:gd name="connsiteX2" fmla="*/ 2751438 w 3731741"/>
              <a:gd name="connsiteY2" fmla="*/ 90379 h 1077921"/>
              <a:gd name="connsiteX3" fmla="*/ 3731741 w 3731741"/>
              <a:gd name="connsiteY3" fmla="*/ 73904 h 107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741" h="1077921">
                <a:moveTo>
                  <a:pt x="0" y="1029493"/>
                </a:moveTo>
                <a:cubicBezTo>
                  <a:pt x="297935" y="1078920"/>
                  <a:pt x="595871" y="1128347"/>
                  <a:pt x="1054444" y="971828"/>
                </a:cubicBezTo>
                <a:cubicBezTo>
                  <a:pt x="1513017" y="815309"/>
                  <a:pt x="2305222" y="240033"/>
                  <a:pt x="2751438" y="90379"/>
                </a:cubicBezTo>
                <a:cubicBezTo>
                  <a:pt x="3197654" y="-59275"/>
                  <a:pt x="3464697" y="7314"/>
                  <a:pt x="3731741" y="73904"/>
                </a:cubicBezTo>
              </a:path>
            </a:pathLst>
          </a:cu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148671" y="5876654"/>
            <a:ext cx="205274" cy="2052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852284" y="5876654"/>
            <a:ext cx="205274" cy="2052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85995" y="4916779"/>
            <a:ext cx="205274" cy="2052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856172" y="4908455"/>
            <a:ext cx="205274" cy="2052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192827" y="4540647"/>
            <a:ext cx="2682016" cy="148361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627097" y="4778398"/>
            <a:ext cx="2682016" cy="148361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6233" y="473063"/>
            <a:ext cx="10739535" cy="591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dirty="0" smtClean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Propagación hacia atrás</a:t>
            </a:r>
          </a:p>
          <a:p>
            <a:endParaRPr lang="es-PE" sz="3200" dirty="0" smtClean="0">
              <a:solidFill>
                <a:schemeClr val="bg1"/>
              </a:solidFill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s-PE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propagación hacia atrás (</a:t>
            </a:r>
            <a:r>
              <a:rPr lang="es-PE" sz="24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Backpropagation</a:t>
            </a:r>
            <a:r>
              <a:rPr lang="es-PE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BP)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un </a:t>
            </a:r>
            <a:r>
              <a:rPr lang="es-PE" sz="24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método de entrenamiento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actualiza los pesos del sistema para reducir el error.</a:t>
            </a:r>
          </a:p>
          <a:p>
            <a:endParaRPr lang="es-PE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error (|deseado – real|) se calcula a través de un método de optimización como descenso gradiente (Gradient Descent).</a:t>
            </a:r>
          </a:p>
          <a:p>
            <a:endParaRPr lang="es-PE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s-PE" sz="2400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combinación de BP y Gradient Descent 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puede resumir en 2 fases:</a:t>
            </a:r>
          </a:p>
          <a:p>
            <a:endParaRPr lang="es-PE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spcAft>
                <a:spcPts val="500"/>
              </a:spcAft>
              <a:buAutoNum type="arabicPeriod"/>
            </a:pPr>
            <a:r>
              <a:rPr lang="es-PE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Propagación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(encontrar las diferencias entre las salidas objetivo y las salidas actuales de todas las neuronas)</a:t>
            </a:r>
          </a:p>
          <a:p>
            <a:pPr marL="514350" indent="-514350">
              <a:spcAft>
                <a:spcPts val="500"/>
              </a:spcAft>
              <a:buAutoNum type="arabicPeriod"/>
            </a:pPr>
            <a:r>
              <a:rPr lang="es-PE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</a:t>
            </a:r>
            <a:r>
              <a:rPr lang="es-PE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(hallar el gradiente del peso multiplicando las diferencias y las activaciones y restándole un factor de aprendizaje)</a:t>
            </a:r>
          </a:p>
        </p:txBody>
      </p:sp>
    </p:spTree>
    <p:extLst>
      <p:ext uri="{BB962C8B-B14F-4D97-AF65-F5344CB8AC3E}">
        <p14:creationId xmlns:p14="http://schemas.microsoft.com/office/powerpoint/2010/main" val="41037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404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Open Sans</vt:lpstr>
      <vt:lpstr>Office Theme</vt:lpstr>
      <vt:lpstr>Multilayer Perceptron por Jose Naranjo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del Pacifico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Perceptron</dc:title>
  <dc:creator>Jose Naranjo</dc:creator>
  <cp:lastModifiedBy>Jose Naranjo</cp:lastModifiedBy>
  <cp:revision>13</cp:revision>
  <dcterms:created xsi:type="dcterms:W3CDTF">2016-09-12T04:10:56Z</dcterms:created>
  <dcterms:modified xsi:type="dcterms:W3CDTF">2016-09-12T07:17:26Z</dcterms:modified>
</cp:coreProperties>
</file>