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3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88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217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031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054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25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148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62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04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24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41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8340-F1B8-4169-98C9-71E5B6921755}" type="datetimeFigureOut">
              <a:rPr lang="es-PE" smtClean="0"/>
              <a:t>21/09/2016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4CDBF-FE84-4564-91F0-4D51E7DC8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55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>
                <a:latin typeface="DIN Next Rounded LT Pro" panose="020F0503020203050203" pitchFamily="34" charset="0"/>
              </a:rPr>
              <a:t>Clustering</a:t>
            </a:r>
            <a:r>
              <a:rPr lang="es-PE" dirty="0">
                <a:latin typeface="DIN Next Rounded LT Pro" panose="020F0503020203050203" pitchFamily="34" charset="0"/>
              </a:rPr>
              <a:t> mezclado y basado en densidades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3600" dirty="0">
                <a:latin typeface="DIN Next Rounded LT Pro Light" panose="020F0303020203050203" pitchFamily="34" charset="0"/>
              </a:rPr>
              <a:t>por Jose Naranjo</a:t>
            </a:r>
          </a:p>
        </p:txBody>
      </p:sp>
    </p:spTree>
    <p:extLst>
      <p:ext uri="{BB962C8B-B14F-4D97-AF65-F5344CB8AC3E}">
        <p14:creationId xmlns:p14="http://schemas.microsoft.com/office/powerpoint/2010/main" val="253742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8571" y="365125"/>
            <a:ext cx="11134859" cy="1325563"/>
          </a:xfrm>
        </p:spPr>
        <p:txBody>
          <a:bodyPr/>
          <a:lstStyle/>
          <a:p>
            <a:r>
              <a:rPr lang="es-PE" dirty="0" err="1">
                <a:latin typeface="DIN Next Rounded LT Pro" panose="020F0503020203050203" pitchFamily="34" charset="0"/>
              </a:rPr>
              <a:t>Clustering</a:t>
            </a:r>
            <a:r>
              <a:rPr lang="es-PE" dirty="0">
                <a:latin typeface="DIN Next Rounded LT Pro" panose="020F0503020203050203" pitchFamily="34" charset="0"/>
              </a:rPr>
              <a:t> mezclado y basado en densidades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PE" dirty="0">
                    <a:latin typeface="DIN Next Rounded LT Pro Light" panose="020F0303020203050203" pitchFamily="34" charset="0"/>
                  </a:rPr>
                  <a:t>El modelo utiliza la fórmula de Bayes para hallar la probabilidad posterior:</a:t>
                </a:r>
              </a:p>
              <a:p>
                <a:endParaRPr lang="es-PE" dirty="0">
                  <a:latin typeface="DIN Next Rounded LT Pro Light" panose="020F0303020203050203" pitchFamily="34" charset="0"/>
                </a:endParaRPr>
              </a:p>
              <a:p>
                <a:endParaRPr lang="es-PE" dirty="0">
                  <a:latin typeface="DIN Next Rounded LT Pro Light" panose="020F0303020203050203" pitchFamily="34" charset="0"/>
                </a:endParaRPr>
              </a:p>
              <a:p>
                <a:endParaRPr lang="es-PE" dirty="0">
                  <a:latin typeface="DIN Next Rounded LT Pro Light" panose="020F0303020203050203" pitchFamily="34" charset="0"/>
                </a:endParaRPr>
              </a:p>
              <a:p>
                <a:r>
                  <a:rPr lang="es-PE" dirty="0">
                    <a:latin typeface="DIN Next Rounded LT Pro Light" panose="020F0303020203050203" pitchFamily="34" charset="0"/>
                  </a:rPr>
                  <a:t>Y la estimación de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Maximum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Likelihood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para estimar el parámetro desconocido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320009"/>
            <a:ext cx="5905500" cy="1866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8" y="4981839"/>
            <a:ext cx="46577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latin typeface="DIN Next Rounded LT Pro" panose="020F0503020203050203" pitchFamily="34" charset="0"/>
              </a:rPr>
              <a:t>Clustering</a:t>
            </a:r>
            <a:endParaRPr lang="es-PE" dirty="0">
              <a:latin typeface="DIN Next Rounded LT Pro" panose="020F0503020203050203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>
                <a:latin typeface="DIN Next Rounded LT Pro Light" panose="020F0303020203050203" pitchFamily="34" charset="0"/>
              </a:rPr>
              <a:t>Definición general: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Next Rounded LT Pro Light" panose="020F0303020203050203" pitchFamily="34" charset="0"/>
              </a:rPr>
              <a:t>particionar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Rounded LT Pro Light" panose="020F0303020203050203" pitchFamily="34" charset="0"/>
              </a:rPr>
              <a:t> objetos de información (patrones, entidades, instancias, observaciones, unidades) en un número determinado de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N Next Rounded LT Pro Light" panose="020F0303020203050203" pitchFamily="34" charset="0"/>
              </a:rPr>
              <a:t>clústers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Rounded LT Pro Light" panose="020F0303020203050203" pitchFamily="34" charset="0"/>
              </a:rPr>
              <a:t> (grupos, subconjuntos, categorías).</a:t>
            </a:r>
          </a:p>
          <a:p>
            <a:r>
              <a:rPr lang="es-PE" dirty="0">
                <a:latin typeface="DIN Next Rounded LT Pro Light" panose="020F0303020203050203" pitchFamily="34" charset="0"/>
              </a:rPr>
              <a:t>Definiciones operativas: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Rounded LT Pro Light" panose="020F0303020203050203" pitchFamily="34" charset="0"/>
              </a:rPr>
              <a:t>Crear un conjunto de entidades similares entre ellas y distintas con otras.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Rounded LT Pro Light" panose="020F0303020203050203" pitchFamily="34" charset="0"/>
              </a:rPr>
              <a:t>Agregar puntos en un espacio de manera que la distancia entre dos puntos en el clúster sea menor que la distancia entre cualquier punto en el clúster y cualquier otro punto fuera de este.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  <a:latin typeface="DIN Next Rounded LT Pro Light" panose="020F0303020203050203" pitchFamily="34" charset="0"/>
              </a:rPr>
              <a:t>Crear regiones conjuntas en un espacio de características con un número relativamente alto de puntos de densidad, separado de otras regiones con un número relativamente bajo de puntos de densidad.</a:t>
            </a:r>
          </a:p>
        </p:txBody>
      </p:sp>
    </p:spTree>
    <p:extLst>
      <p:ext uri="{BB962C8B-B14F-4D97-AF65-F5344CB8AC3E}">
        <p14:creationId xmlns:p14="http://schemas.microsoft.com/office/powerpoint/2010/main" val="84988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latin typeface="DIN Next Rounded LT Pro" panose="020F0503020203050203" pitchFamily="34" charset="0"/>
              </a:rPr>
              <a:t>Clustering</a:t>
            </a:r>
            <a:endParaRPr lang="es-PE" dirty="0">
              <a:latin typeface="DIN Next Rounded LT Pro" panose="020F050302020305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97485" cy="4351338"/>
              </a:xfrm>
            </p:spPr>
            <p:txBody>
              <a:bodyPr>
                <a:normAutofit/>
              </a:bodyPr>
              <a:lstStyle/>
              <a:p>
                <a:r>
                  <a:rPr lang="es-PE" dirty="0">
                    <a:latin typeface="DIN Next Rounded LT Pro Light" panose="020F0303020203050203" pitchFamily="34" charset="0"/>
                  </a:rPr>
                  <a:t>Definición matemática:</a:t>
                </a:r>
              </a:p>
              <a:p>
                <a:pPr lvl="1"/>
                <a:r>
                  <a:rPr lang="es-P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IN Next Rounded LT Pro Light" panose="020F0303020203050203" pitchFamily="34" charset="0"/>
                  </a:rPr>
                  <a:t>Dado un conjunto de patrones de entrada </a:t>
                </a:r>
                <a14:m>
                  <m:oMath xmlns:m="http://schemas.openxmlformats.org/officeDocument/2006/math"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P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IN Next Rounded LT Pro Light" panose="020F0303020203050203" pitchFamily="34" charset="0"/>
                  </a:rPr>
                  <a:t>,</a:t>
                </a:r>
                <a:br>
                  <a:rPr lang="es-P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IN Next Rounded LT Pro Light" panose="020F0303020203050203" pitchFamily="34" charset="0"/>
                  </a:rPr>
                </a:br>
                <a:r>
                  <a:rPr lang="es-P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IN Next Rounded LT Pro Light" panose="020F0303020203050203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𝑗𝑑</m:t>
                        </m:r>
                      </m:sub>
                    </m:sSub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P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IN Next Rounded LT Pro Light" panose="020F0303020203050203" pitchFamily="34" charset="0"/>
                  </a:rPr>
                  <a:t> y cada medida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s-P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IN Next Rounded LT Pro Light" panose="020F0303020203050203" pitchFamily="34" charset="0"/>
                  </a:rPr>
                  <a:t> siendo una característica:</a:t>
                </a:r>
              </a:p>
              <a:p>
                <a:pPr lvl="1"/>
                <a:r>
                  <a:rPr lang="es-P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IN Next Rounded LT Pro Light" panose="020F0303020203050203" pitchFamily="34" charset="0"/>
                  </a:rPr>
                  <a:t>Se intenta encontrar una </a:t>
                </a:r>
                <a14:m>
                  <m:oMath xmlns:m="http://schemas.openxmlformats.org/officeDocument/2006/math"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P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IN Next Rounded LT Pro Light" panose="020F0303020203050203" pitchFamily="34" charset="0"/>
                  </a:rPr>
                  <a:t>-partición de </a:t>
                </a:r>
                <a14:m>
                  <m:oMath xmlns:m="http://schemas.openxmlformats.org/officeDocument/2006/math"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P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IN Next Rounded LT Pro Light" panose="020F0303020203050203" pitchFamily="34" charset="0"/>
                  </a:rPr>
                  <a:t> llamada </a:t>
                </a:r>
                <a14:m>
                  <m:oMath xmlns:m="http://schemas.openxmlformats.org/officeDocument/2006/math"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P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PE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s-PE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IN Next Rounded LT Pro Light" panose="020F0303020203050203" pitchFamily="34" charset="0"/>
                  </a:rPr>
                  <a:t> de manera que: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≠∅, 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s-PE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IN Next Rounded LT Pro Light" panose="020F0303020203050203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s-PE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s-P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P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>
                      <m:sSubPr>
                        <m:ctrlPr>
                          <a:rPr lang="es-PE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PE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IN Next Rounded LT Pro Light" panose="020F0303020203050203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s-PE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s-PE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=∅,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s-PE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IN Next Rounded LT Pro Light" panose="020F0303020203050203" pitchFamily="34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PE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s-PE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IN Next Rounded LT Pro Light" panose="020F0303020203050203" pitchFamily="34" charset="0"/>
                </a:endParaRPr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97485" cy="4351338"/>
              </a:xfrm>
              <a:blipFill>
                <a:blip r:embed="rId2"/>
                <a:stretch>
                  <a:fillRect l="-942" t="-2521" r="-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53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latin typeface="DIN Next Rounded LT Pro" panose="020F0503020203050203" pitchFamily="34" charset="0"/>
              </a:rPr>
              <a:t>Clustering</a:t>
            </a:r>
            <a:r>
              <a:rPr lang="es-PE" dirty="0">
                <a:latin typeface="DIN Next Rounded LT Pro" panose="020F0503020203050203" pitchFamily="34" charset="0"/>
              </a:rPr>
              <a:t> particional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PE" dirty="0">
                    <a:latin typeface="DIN Next Rounded LT Pro Light" panose="020F0303020203050203" pitchFamily="34" charset="0"/>
                  </a:rPr>
                  <a:t>Consiste en asignarle los puntos de un conjunto de datos a un conjunto de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clústers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sin alguna estructura jerárquica.</a:t>
                </a:r>
              </a:p>
              <a:p>
                <a:r>
                  <a:rPr lang="es-PE" dirty="0">
                    <a:latin typeface="DIN Next Rounded LT Pro Light" panose="020F0303020203050203" pitchFamily="34" charset="0"/>
                  </a:rPr>
                  <a:t>En la organización de los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clústers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, se busca maximizar o minimizar una función criterio.</a:t>
                </a:r>
              </a:p>
              <a:p>
                <a:r>
                  <a:rPr lang="es-PE" dirty="0">
                    <a:latin typeface="DIN Next Rounded LT Pro Light" panose="020F0303020203050203" pitchFamily="34" charset="0"/>
                  </a:rPr>
                  <a:t>En principio, la partición óptima está basada en la función criterio y en la enumeración de todos los posibles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clústers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.</a:t>
                </a:r>
              </a:p>
              <a:p>
                <a:r>
                  <a:rPr lang="es-PE" dirty="0">
                    <a:latin typeface="DIN Next Rounded LT Pro Light" panose="020F0303020203050203" pitchFamily="34" charset="0"/>
                  </a:rPr>
                  <a:t>Es una especie de método de fuerza bruta que en la práctica no es factible porque requiere de mucha computación (i.e. enumerar todos los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clústers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posibles es muchas veces imposible).</a:t>
                </a:r>
              </a:p>
              <a:p>
                <a:r>
                  <a:rPr lang="es-PE" dirty="0">
                    <a:latin typeface="DIN Next Rounded LT Pro Light" panose="020F0303020203050203" pitchFamily="34" charset="0"/>
                  </a:rPr>
                  <a:t>Por ejemplo, agrupar 30 objetos en 3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clústers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implica un número de particiones de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941" r="-1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0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DIN Next Rounded LT Pro" panose="020F0503020203050203" pitchFamily="34" charset="0"/>
              </a:rPr>
              <a:t>Criterios de </a:t>
            </a:r>
            <a:r>
              <a:rPr lang="es-PE" dirty="0" err="1">
                <a:latin typeface="DIN Next Rounded LT Pro" panose="020F0503020203050203" pitchFamily="34" charset="0"/>
              </a:rPr>
              <a:t>clustering</a:t>
            </a:r>
            <a:endParaRPr lang="es-PE" dirty="0">
              <a:latin typeface="DIN Next Rounded LT Pro" panose="020F050302020305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PE" dirty="0">
                    <a:latin typeface="DIN Next Rounded LT Pro Light" panose="020F0303020203050203" pitchFamily="34" charset="0"/>
                  </a:rPr>
                  <a:t>Para resolver estos problemas se utilizan algoritmos heurísticos que retornan soluciones aproximadas.</a:t>
                </a:r>
              </a:p>
              <a:p>
                <a:r>
                  <a:rPr lang="es-PE" dirty="0">
                    <a:latin typeface="DIN Next Rounded LT Pro Light" panose="020F0303020203050203" pitchFamily="34" charset="0"/>
                  </a:rPr>
                  <a:t>La idea es agrupar datos que son homogéneos en sus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clústers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y bien separados de los demás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clústers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. La homogeneidad y separación se evalúa a través de las funciones criterio.</a:t>
                </a:r>
              </a:p>
              <a:p>
                <a:r>
                  <a:rPr lang="es-PE" dirty="0">
                    <a:latin typeface="DIN Next Rounded LT Pro Light" panose="020F0303020203050203" pitchFamily="34" charset="0"/>
                  </a:rPr>
                  <a:t>Una función criterio muy utilizada es el criterio del error de la suma de cuadrados que se define como: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Υ</m:t>
                                </m:r>
                              </m:e>
                              <m: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s-PE" b="0" dirty="0">
                  <a:latin typeface="DIN Next Rounded LT Pro Light" panose="020F0303020203050203" pitchFamily="34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s-PE" dirty="0">
                    <a:latin typeface="DIN Next Rounded LT Pro Light" panose="020F0303020203050203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 es la matriz de particiones,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 la matriz de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centroides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 es el promedio de la muestra.</a:t>
                </a:r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16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08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DIN Next Rounded LT Pro" panose="020F0503020203050203" pitchFamily="34" charset="0"/>
              </a:rPr>
              <a:t>El algoritmo K-</a:t>
            </a:r>
            <a:r>
              <a:rPr lang="es-PE" dirty="0" err="1">
                <a:latin typeface="DIN Next Rounded LT Pro" panose="020F0503020203050203" pitchFamily="34" charset="0"/>
              </a:rPr>
              <a:t>means</a:t>
            </a:r>
            <a:endParaRPr lang="es-PE" dirty="0">
              <a:latin typeface="DIN Next Rounded LT Pro" panose="020F050302020305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PE" dirty="0">
                    <a:latin typeface="DIN Next Rounded LT Pro Light" panose="020F0303020203050203" pitchFamily="34" charset="0"/>
                  </a:rPr>
                  <a:t>Uno de los más conocidos y populares algoritmos de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clustering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que busca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particionar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la data de manera óptima minimizando el criterio del error de la suma de cuadrados de manera iterativa,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hill-climbing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.</a:t>
                </a:r>
              </a:p>
              <a:p>
                <a:r>
                  <a:rPr lang="es-PE" dirty="0">
                    <a:latin typeface="DIN Next Rounded LT Pro Light" panose="020F0303020203050203" pitchFamily="34" charset="0"/>
                  </a:rPr>
                  <a:t>El procedimiento se resume en 5 pasos: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s-PE" dirty="0">
                    <a:latin typeface="DIN Next Rounded LT Pro Light" panose="020F0303020203050203" pitchFamily="34" charset="0"/>
                  </a:rPr>
                  <a:t>Inicializar una K-partición aleatoriamente o basada en información previa (previamente definiendo el valor de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>
                  <a:latin typeface="DIN Next Rounded LT Pro Light" panose="020F0303020203050203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s-PE" dirty="0">
                    <a:latin typeface="DIN Next Rounded LT Pro Light" panose="020F0303020203050203" pitchFamily="34" charset="0"/>
                  </a:rPr>
                  <a:t>Calcular la matriz de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centroides</a:t>
                </a:r>
                <a:endParaRPr lang="es-PE" dirty="0">
                  <a:latin typeface="DIN Next Rounded LT Pro Light" panose="020F0303020203050203" pitchFamily="34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s-PE" dirty="0">
                    <a:latin typeface="DIN Next Rounded LT Pro Light" panose="020F0303020203050203" pitchFamily="34" charset="0"/>
                  </a:rPr>
                  <a:t>Asignar cada objeto del conjunto de datos al clúster más cercano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s-PE" dirty="0">
                    <a:latin typeface="DIN Next Rounded LT Pro Light" panose="020F0303020203050203" pitchFamily="34" charset="0"/>
                  </a:rPr>
                  <a:t>Recalcular la matriz de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centroides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basándose en la partición actual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s-PE" dirty="0">
                    <a:latin typeface="DIN Next Rounded LT Pro Light" panose="020F0303020203050203" pitchFamily="34" charset="0"/>
                  </a:rPr>
                  <a:t>Repetir los pasos 3 y 4 hasta que no haya cambio sustancial en los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clústers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(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e.g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. hallar el “codo”)</a:t>
                </a:r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22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42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DIN Next Rounded LT Pro" panose="020F0503020203050203" pitchFamily="34" charset="0"/>
              </a:rPr>
              <a:t>Problemas con K-</a:t>
            </a:r>
            <a:r>
              <a:rPr lang="es-PE" dirty="0" err="1">
                <a:latin typeface="DIN Next Rounded LT Pro" panose="020F0503020203050203" pitchFamily="34" charset="0"/>
              </a:rPr>
              <a:t>means</a:t>
            </a:r>
            <a:endParaRPr lang="es-PE" dirty="0">
              <a:latin typeface="DIN Next Rounded LT Pro" panose="020F0503020203050203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PE" dirty="0">
                <a:latin typeface="DIN Next Rounded LT Pro Light" panose="020F0303020203050203" pitchFamily="34" charset="0"/>
              </a:rPr>
              <a:t>Como el algoritmo se basa en promedios para hallar el error, es sensible a valores extremos y ruido. El cálculo de los promedios incorpora toda la data del clúster.</a:t>
            </a:r>
          </a:p>
          <a:p>
            <a:r>
              <a:rPr lang="es-PE" dirty="0">
                <a:latin typeface="DIN Next Rounded LT Pro Light" panose="020F0303020203050203" pitchFamily="34" charset="0"/>
              </a:rPr>
              <a:t>La definición de promedio limita la aplicación de K-</a:t>
            </a:r>
            <a:r>
              <a:rPr lang="es-PE" dirty="0" err="1">
                <a:latin typeface="DIN Next Rounded LT Pro Light" panose="020F0303020203050203" pitchFamily="34" charset="0"/>
              </a:rPr>
              <a:t>means</a:t>
            </a:r>
            <a:r>
              <a:rPr lang="es-PE" dirty="0">
                <a:latin typeface="DIN Next Rounded LT Pro Light" panose="020F0303020203050203" pitchFamily="34" charset="0"/>
              </a:rPr>
              <a:t> a variables numéricas y excluye a las categóricas. Para resolver esto, se han propuesto conversiones binarias para representar datos categóricos (</a:t>
            </a:r>
            <a:r>
              <a:rPr lang="es-PE" dirty="0" err="1">
                <a:latin typeface="DIN Next Rounded LT Pro Light" panose="020F0303020203050203" pitchFamily="34" charset="0"/>
              </a:rPr>
              <a:t>e.g</a:t>
            </a:r>
            <a:r>
              <a:rPr lang="es-PE" dirty="0">
                <a:latin typeface="DIN Next Rounded LT Pro Light" panose="020F0303020203050203" pitchFamily="34" charset="0"/>
              </a:rPr>
              <a:t>. </a:t>
            </a:r>
            <a:r>
              <a:rPr lang="es-PE" dirty="0" err="1">
                <a:latin typeface="DIN Next Rounded LT Pro Light" panose="020F0303020203050203" pitchFamily="34" charset="0"/>
              </a:rPr>
              <a:t>dummifying</a:t>
            </a:r>
            <a:r>
              <a:rPr lang="es-PE" dirty="0">
                <a:latin typeface="DIN Next Rounded LT Pro Light" panose="020F0303020203050203" pitchFamily="34" charset="0"/>
              </a:rPr>
              <a:t>). Para estas modificaciones al algoritmo, la distancia entre un par de puntos categóricos se mide en términos del número de faltas de coincidencias de las características.</a:t>
            </a:r>
          </a:p>
          <a:p>
            <a:r>
              <a:rPr lang="es-PE" dirty="0">
                <a:latin typeface="DIN Next Rounded LT Pro Light" panose="020F0303020203050203" pitchFamily="34" charset="0"/>
              </a:rPr>
              <a:t>K-</a:t>
            </a:r>
            <a:r>
              <a:rPr lang="es-PE" dirty="0" err="1">
                <a:latin typeface="DIN Next Rounded LT Pro Light" panose="020F0303020203050203" pitchFamily="34" charset="0"/>
              </a:rPr>
              <a:t>means</a:t>
            </a:r>
            <a:r>
              <a:rPr lang="es-PE" dirty="0">
                <a:latin typeface="DIN Next Rounded LT Pro Light" panose="020F0303020203050203" pitchFamily="34" charset="0"/>
              </a:rPr>
              <a:t> se ha ido modificando para poder recibir distintos tipos de información (</a:t>
            </a:r>
            <a:r>
              <a:rPr lang="es-PE" dirty="0" err="1">
                <a:latin typeface="DIN Next Rounded LT Pro Light" panose="020F0303020203050203" pitchFamily="34" charset="0"/>
              </a:rPr>
              <a:t>e.g</a:t>
            </a:r>
            <a:r>
              <a:rPr lang="es-PE" dirty="0">
                <a:latin typeface="DIN Next Rounded LT Pro Light" panose="020F0303020203050203" pitchFamily="34" charset="0"/>
              </a:rPr>
              <a:t>. K-</a:t>
            </a:r>
            <a:r>
              <a:rPr lang="es-PE" dirty="0" err="1">
                <a:latin typeface="DIN Next Rounded LT Pro Light" panose="020F0303020203050203" pitchFamily="34" charset="0"/>
              </a:rPr>
              <a:t>modes</a:t>
            </a:r>
            <a:r>
              <a:rPr lang="es-PE" dirty="0">
                <a:latin typeface="DIN Next Rounded LT Pro Light" panose="020F0303020203050203" pitchFamily="34" charset="0"/>
              </a:rPr>
              <a:t>, K-</a:t>
            </a:r>
            <a:r>
              <a:rPr lang="es-PE" dirty="0" err="1">
                <a:latin typeface="DIN Next Rounded LT Pro Light" panose="020F0303020203050203" pitchFamily="34" charset="0"/>
              </a:rPr>
              <a:t>medoids</a:t>
            </a:r>
            <a:r>
              <a:rPr lang="es-PE" dirty="0">
                <a:latin typeface="DIN Next Rounded LT Pro Light" panose="020F0303020203050203" pitchFamily="34" charset="0"/>
              </a:rPr>
              <a:t>, </a:t>
            </a:r>
            <a:r>
              <a:rPr lang="es-PE" dirty="0" err="1">
                <a:latin typeface="DIN Next Rounded LT Pro Light" panose="020F0303020203050203" pitchFamily="34" charset="0"/>
              </a:rPr>
              <a:t>Huang-Gupta</a:t>
            </a:r>
            <a:r>
              <a:rPr lang="es-PE" dirty="0">
                <a:latin typeface="DIN Next Rounded LT Pro Light" panose="020F030302020305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059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8571" y="365125"/>
            <a:ext cx="11134859" cy="1325563"/>
          </a:xfrm>
        </p:spPr>
        <p:txBody>
          <a:bodyPr/>
          <a:lstStyle/>
          <a:p>
            <a:r>
              <a:rPr lang="es-PE" dirty="0" err="1">
                <a:latin typeface="DIN Next Rounded LT Pro" panose="020F0503020203050203" pitchFamily="34" charset="0"/>
              </a:rPr>
              <a:t>Clustering</a:t>
            </a:r>
            <a:r>
              <a:rPr lang="es-PE" dirty="0">
                <a:latin typeface="DIN Next Rounded LT Pro" panose="020F0503020203050203" pitchFamily="34" charset="0"/>
              </a:rPr>
              <a:t> mezclado y basado en densidades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>
                <a:latin typeface="DIN Next Rounded LT Pro Light" panose="020F0303020203050203" pitchFamily="34" charset="0"/>
              </a:rPr>
              <a:t>Desde un punto de vista probabilístico, cada objeto de data se asume que se genera de una distribución latente de probabilidad.</a:t>
            </a:r>
          </a:p>
          <a:p>
            <a:r>
              <a:rPr lang="es-PE" dirty="0">
                <a:latin typeface="DIN Next Rounded LT Pro Light" panose="020F0303020203050203" pitchFamily="34" charset="0"/>
              </a:rPr>
              <a:t>Estas fuentes de probabilidad pueden tener distintas formas funcionales como Gaussianos multivariados, distribuciones T, u otras familias con distintos parámetros.</a:t>
            </a:r>
          </a:p>
          <a:p>
            <a:r>
              <a:rPr lang="es-PE" dirty="0">
                <a:latin typeface="DIN Next Rounded LT Pro Light" panose="020F0303020203050203" pitchFamily="34" charset="0"/>
              </a:rPr>
              <a:t>En teoría, el </a:t>
            </a:r>
            <a:r>
              <a:rPr lang="es-PE" dirty="0" err="1">
                <a:latin typeface="DIN Next Rounded LT Pro Light" panose="020F0303020203050203" pitchFamily="34" charset="0"/>
              </a:rPr>
              <a:t>clustering</a:t>
            </a:r>
            <a:r>
              <a:rPr lang="es-PE" dirty="0">
                <a:latin typeface="DIN Next Rounded LT Pro Light" panose="020F0303020203050203" pitchFamily="34" charset="0"/>
              </a:rPr>
              <a:t> mezclado involucra estimar los parámetros de los modelos latentes para hallar los </a:t>
            </a:r>
            <a:r>
              <a:rPr lang="es-PE" dirty="0" err="1">
                <a:latin typeface="DIN Next Rounded LT Pro Light" panose="020F0303020203050203" pitchFamily="34" charset="0"/>
              </a:rPr>
              <a:t>clústers</a:t>
            </a:r>
            <a:r>
              <a:rPr lang="es-PE" dirty="0">
                <a:latin typeface="DIN Next Rounded LT Pro Light" panose="020F0303020203050203" pitchFamily="34" charset="0"/>
              </a:rPr>
              <a:t>.</a:t>
            </a:r>
          </a:p>
          <a:p>
            <a:r>
              <a:rPr lang="es-PE" dirty="0">
                <a:latin typeface="DIN Next Rounded LT Pro Light" panose="020F0303020203050203" pitchFamily="34" charset="0"/>
              </a:rPr>
              <a:t>Es una metodología de inferencia, que busca una solución única a los parámetros que generan la distribución de datos.</a:t>
            </a:r>
          </a:p>
        </p:txBody>
      </p:sp>
    </p:spTree>
    <p:extLst>
      <p:ext uri="{BB962C8B-B14F-4D97-AF65-F5344CB8AC3E}">
        <p14:creationId xmlns:p14="http://schemas.microsoft.com/office/powerpoint/2010/main" val="15334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8571" y="365125"/>
            <a:ext cx="11134859" cy="1325563"/>
          </a:xfrm>
        </p:spPr>
        <p:txBody>
          <a:bodyPr/>
          <a:lstStyle/>
          <a:p>
            <a:r>
              <a:rPr lang="es-PE" dirty="0" err="1">
                <a:latin typeface="DIN Next Rounded LT Pro" panose="020F0503020203050203" pitchFamily="34" charset="0"/>
              </a:rPr>
              <a:t>Clustering</a:t>
            </a:r>
            <a:r>
              <a:rPr lang="es-PE" dirty="0">
                <a:latin typeface="DIN Next Rounded LT Pro" panose="020F0503020203050203" pitchFamily="34" charset="0"/>
              </a:rPr>
              <a:t> mezclado y basado en densidades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PE" dirty="0">
                    <a:latin typeface="DIN Next Rounded LT Pro Light" panose="020F0303020203050203" pitchFamily="34" charset="0"/>
                  </a:rPr>
                  <a:t>Consideremos el siguiente proceso para generar datos:</a:t>
                </a:r>
              </a:p>
              <a:p>
                <a:pPr lvl="1"/>
                <a:r>
                  <a:rPr lang="es-PE" dirty="0">
                    <a:latin typeface="DIN Next Rounded LT Pro Light" panose="020F0303020203050203" pitchFamily="34" charset="0"/>
                  </a:rPr>
                  <a:t>Se asume que se conoce el número de </a:t>
                </a:r>
                <a:r>
                  <a:rPr lang="es-PE" dirty="0" err="1">
                    <a:latin typeface="DIN Next Rounded LT Pro Light" panose="020F0303020203050203" pitchFamily="34" charset="0"/>
                  </a:rPr>
                  <a:t>clústers</a:t>
                </a:r>
                <a:r>
                  <a:rPr lang="es-PE" dirty="0">
                    <a:latin typeface="DIN Next Rounded LT Pro Light" panose="020F030302020305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s-PE" dirty="0">
                  <a:latin typeface="DIN Next Rounded LT Pro Light" panose="020F0303020203050203" pitchFamily="34" charset="0"/>
                </a:endParaRPr>
              </a:p>
              <a:p>
                <a:pPr lvl="1"/>
                <a:r>
                  <a:rPr lang="es-PE" dirty="0">
                    <a:latin typeface="DIN Next Rounded LT Pro Light" panose="020F0303020203050203" pitchFamily="34" charset="0"/>
                  </a:rPr>
                  <a:t>Se genera un objeto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 a través de una densidad de probabilidad condicional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 donde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 es el clúster y </a:t>
                </a:r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 el vector de parámetros desconocidos</a:t>
                </a:r>
              </a:p>
              <a:p>
                <a:pPr lvl="1"/>
                <a:r>
                  <a:rPr lang="es-PE" dirty="0">
                    <a:latin typeface="DIN Next Rounded LT Pro Light" panose="020F0303020203050203" pitchFamily="34" charset="0"/>
                  </a:rPr>
                  <a:t>La probabilidad de que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 venga de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 depende de la probabilidad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s-PE" dirty="0">
                    <a:latin typeface="DIN Next Rounded LT Pro Light" panose="020F0303020203050203" pitchFamily="34" charset="0"/>
                  </a:rPr>
                  <a:t>, también llamado el parámetro de mezclado.</a:t>
                </a:r>
              </a:p>
              <a:p>
                <a:r>
                  <a:rPr lang="es-PE" dirty="0">
                    <a:latin typeface="DIN Next Rounded LT Pro Light" panose="020F0303020203050203" pitchFamily="34" charset="0"/>
                  </a:rPr>
                  <a:t>Así, la densidad de probabilidad para el conjunto entero se puede representar a través de:</a:t>
                </a:r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5341557"/>
            <a:ext cx="5753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06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717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DIN Next Rounded LT Pro</vt:lpstr>
      <vt:lpstr>DIN Next Rounded LT Pro Light</vt:lpstr>
      <vt:lpstr>Tema de Office</vt:lpstr>
      <vt:lpstr>Clustering mezclado y basado en densidades </vt:lpstr>
      <vt:lpstr>Clustering</vt:lpstr>
      <vt:lpstr>Clustering</vt:lpstr>
      <vt:lpstr>Clustering particional</vt:lpstr>
      <vt:lpstr>Criterios de clustering</vt:lpstr>
      <vt:lpstr>El algoritmo K-means</vt:lpstr>
      <vt:lpstr>Problemas con K-means</vt:lpstr>
      <vt:lpstr>Clustering mezclado y basado en densidades </vt:lpstr>
      <vt:lpstr>Clustering mezclado y basado en densidades </vt:lpstr>
      <vt:lpstr>Clustering mezclado y basado en densidades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Jose Naranjo Silva</dc:creator>
  <cp:lastModifiedBy>Jose Naranjo Silva</cp:lastModifiedBy>
  <cp:revision>8</cp:revision>
  <dcterms:created xsi:type="dcterms:W3CDTF">2016-09-21T14:56:20Z</dcterms:created>
  <dcterms:modified xsi:type="dcterms:W3CDTF">2016-09-21T16:01:30Z</dcterms:modified>
</cp:coreProperties>
</file>