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D82"/>
    <a:srgbClr val="ECE59A"/>
    <a:srgbClr val="F6F3D2"/>
    <a:srgbClr val="250352"/>
    <a:srgbClr val="FD6E8A"/>
    <a:srgbClr val="2C3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5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8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5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0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2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6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72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7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5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BCF3-A98A-4074-834F-B191DF24AC3F}" type="datetimeFigureOut">
              <a:rPr lang="es-PE" smtClean="0"/>
              <a:t>13/09/2016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2237-2773-4477-B466-8B1AE30D1E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8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26147"/>
            <a:ext cx="9144000" cy="2387600"/>
          </a:xfrm>
        </p:spPr>
        <p:txBody>
          <a:bodyPr/>
          <a:lstStyle/>
          <a:p>
            <a:r>
              <a:rPr lang="es-PE" sz="8000" dirty="0">
                <a:latin typeface="Segoe UI Light" panose="020B0502040204020203" pitchFamily="34" charset="0"/>
              </a:rPr>
              <a:t>Caso A&amp;D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18701"/>
            <a:ext cx="9144000" cy="1655762"/>
          </a:xfrm>
        </p:spPr>
        <p:txBody>
          <a:bodyPr>
            <a:normAutofit/>
          </a:bodyPr>
          <a:lstStyle/>
          <a:p>
            <a:r>
              <a:rPr lang="es-PE" sz="3600" dirty="0">
                <a:latin typeface="Segoe UI Light" panose="020B0502040204020203" pitchFamily="34" charset="0"/>
              </a:rPr>
              <a:t>por Jose Naranjo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21194" y="-112804"/>
            <a:ext cx="174960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Hechos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proyecto </a:t>
            </a:r>
            <a:r>
              <a:rPr lang="es-PE" b="1" dirty="0">
                <a:solidFill>
                  <a:srgbClr val="250352"/>
                </a:solidFill>
                <a:latin typeface="Segoe UI Light" panose="020B0502040204020203" pitchFamily="34" charset="0"/>
              </a:rPr>
              <a:t>se retrasa por un cambio en el alcance</a:t>
            </a:r>
            <a:r>
              <a:rPr lang="es-PE" dirty="0">
                <a:latin typeface="Segoe UI Light" panose="020B0502040204020203" pitchFamily="34" charset="0"/>
              </a:rPr>
              <a:t> imprevisto que afectaría la estrategia de la compañía detrás del proyecto</a:t>
            </a:r>
          </a:p>
          <a:p>
            <a:r>
              <a:rPr lang="es-PE" dirty="0">
                <a:latin typeface="Segoe UI Light" panose="020B0502040204020203" pitchFamily="34" charset="0"/>
              </a:rPr>
              <a:t>El PM es despedido y se asigna un PM interino</a:t>
            </a:r>
          </a:p>
          <a:p>
            <a:r>
              <a:rPr lang="es-PE" dirty="0">
                <a:latin typeface="Segoe UI Light" panose="020B0502040204020203" pitchFamily="34" charset="0"/>
              </a:rPr>
              <a:t>El cambio del alcance se refería a las </a:t>
            </a:r>
            <a:r>
              <a:rPr lang="es-PE" b="1" dirty="0">
                <a:solidFill>
                  <a:srgbClr val="2C3B63"/>
                </a:solidFill>
                <a:latin typeface="Segoe UI Light" panose="020B0502040204020203" pitchFamily="34" charset="0"/>
              </a:rPr>
              <a:t>tareas asociadas e implementación de un sistema de paquetes promocionales</a:t>
            </a:r>
            <a:r>
              <a:rPr lang="es-PE" dirty="0">
                <a:latin typeface="Segoe UI Light" panose="020B0502040204020203" pitchFamily="34" charset="0"/>
              </a:rPr>
              <a:t> para la tienda de ventas en línea de A&amp;D</a:t>
            </a:r>
          </a:p>
          <a:p>
            <a:r>
              <a:rPr lang="es-PE" dirty="0">
                <a:latin typeface="Segoe UI Light" panose="020B0502040204020203" pitchFamily="34" charset="0"/>
              </a:rPr>
              <a:t>La urgencia del plazo se debía a que </a:t>
            </a:r>
            <a:r>
              <a:rPr lang="es-PE" b="1" dirty="0">
                <a:solidFill>
                  <a:srgbClr val="848D82"/>
                </a:solidFill>
                <a:latin typeface="Segoe UI Light" panose="020B0502040204020203" pitchFamily="34" charset="0"/>
              </a:rPr>
              <a:t>el proyecto debía estar terminado antes de comenzar los días festivos</a:t>
            </a:r>
            <a:r>
              <a:rPr lang="es-PE" dirty="0">
                <a:latin typeface="Segoe UI Light" panose="020B0502040204020203" pitchFamily="34" charset="0"/>
              </a:rPr>
              <a:t> (en particular, antes del fin de semana del Día de Acción de Gracias)</a:t>
            </a:r>
          </a:p>
          <a:p>
            <a:r>
              <a:rPr lang="es-PE" dirty="0">
                <a:latin typeface="Segoe UI Light" panose="020B0502040204020203" pitchFamily="34" charset="0"/>
              </a:rPr>
              <a:t>Las actividades del proyecto requerían de </a:t>
            </a:r>
            <a:r>
              <a:rPr lang="es-PE" b="1" dirty="0">
                <a:solidFill>
                  <a:srgbClr val="FD6E8A"/>
                </a:solidFill>
                <a:latin typeface="Segoe UI Light" panose="020B0502040204020203" pitchFamily="34" charset="0"/>
              </a:rPr>
              <a:t>más personal, más tiempo y mayor presupuesto y mejores métricas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38240" flipV="1">
            <a:off x="10755249" y="-1097926"/>
            <a:ext cx="1749609" cy="3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4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Análisis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Un cambio de alcance implica cambios en la estructura del proyecto. </a:t>
            </a:r>
            <a:r>
              <a:rPr lang="es-PE" b="1" dirty="0">
                <a:solidFill>
                  <a:srgbClr val="250352"/>
                </a:solidFill>
                <a:latin typeface="Segoe UI Light" panose="020B0502040204020203" pitchFamily="34" charset="0"/>
              </a:rPr>
              <a:t>Es común que se alteren los costos y los plazos.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gestión del cambio debe hacerse con prontitud y orden. El previo PM </a:t>
            </a:r>
            <a:r>
              <a:rPr lang="es-PE" b="1" dirty="0">
                <a:solidFill>
                  <a:srgbClr val="2C3B63"/>
                </a:solidFill>
                <a:latin typeface="Segoe UI Light" panose="020B0502040204020203" pitchFamily="34" charset="0"/>
              </a:rPr>
              <a:t>no manejaba un sistema de métricas que permita evaluar el avance</a:t>
            </a:r>
            <a:r>
              <a:rPr lang="es-PE" dirty="0">
                <a:latin typeface="Segoe UI Light" panose="020B0502040204020203" pitchFamily="34" charset="0"/>
              </a:rPr>
              <a:t>, por lo que efectivamente </a:t>
            </a:r>
            <a:r>
              <a:rPr lang="es-PE" b="1" dirty="0">
                <a:solidFill>
                  <a:srgbClr val="848D82"/>
                </a:solidFill>
                <a:latin typeface="Segoe UI Light" panose="020B0502040204020203" pitchFamily="34" charset="0"/>
              </a:rPr>
              <a:t>no era posible estimar a priori </a:t>
            </a:r>
            <a:r>
              <a:rPr lang="es-PE" dirty="0">
                <a:latin typeface="Segoe UI Light" panose="020B0502040204020203" pitchFamily="34" charset="0"/>
              </a:rPr>
              <a:t>qué implicaba un cambio de alcance.</a:t>
            </a:r>
          </a:p>
          <a:p>
            <a:r>
              <a:rPr lang="es-PE" dirty="0">
                <a:latin typeface="Segoe UI Light" panose="020B0502040204020203" pitchFamily="34" charset="0"/>
              </a:rPr>
              <a:t>Por más que el nuevo PM realice un análisis del progreso del proyecto, organice la estructura del proyecto y asigne los recursos necesarios, </a:t>
            </a:r>
            <a:r>
              <a:rPr lang="es-PE" b="1" dirty="0">
                <a:solidFill>
                  <a:srgbClr val="FD6E8A"/>
                </a:solidFill>
                <a:latin typeface="Segoe UI Light" panose="020B0502040204020203" pitchFamily="34" charset="0"/>
              </a:rPr>
              <a:t>no hay garantía de que un proyecto heredado de esta manera se pueda terminar en un plazo determinado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38240" flipV="1">
            <a:off x="10755249" y="-1097926"/>
            <a:ext cx="1749609" cy="3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7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proyecto </a:t>
            </a:r>
            <a:r>
              <a:rPr lang="es-PE" b="1" dirty="0">
                <a:solidFill>
                  <a:srgbClr val="250352"/>
                </a:solidFill>
                <a:latin typeface="Segoe UI Light" panose="020B0502040204020203" pitchFamily="34" charset="0"/>
              </a:rPr>
              <a:t>representa una estrategia de suma importancia para la compañía</a:t>
            </a:r>
            <a:r>
              <a:rPr lang="es-PE" dirty="0">
                <a:latin typeface="Segoe UI Light" panose="020B0502040204020203" pitchFamily="34" charset="0"/>
              </a:rPr>
              <a:t> a través de la promoción de paquetes para las fechas festivas de fin de año.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proyecto fue </a:t>
            </a:r>
            <a:r>
              <a:rPr lang="es-PE" b="1" dirty="0">
                <a:solidFill>
                  <a:srgbClr val="2C3B63"/>
                </a:solidFill>
                <a:latin typeface="Segoe UI Light" panose="020B0502040204020203" pitchFamily="34" charset="0"/>
              </a:rPr>
              <a:t>mal gestionado por el previo PM</a:t>
            </a:r>
            <a:r>
              <a:rPr lang="es-PE" dirty="0">
                <a:latin typeface="Segoe UI Light" panose="020B0502040204020203" pitchFamily="34" charset="0"/>
              </a:rPr>
              <a:t> y heredado por un PM interino que debe tratar de terminar el proyecto a tiempo.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principal razón por </a:t>
            </a:r>
            <a:r>
              <a:rPr lang="es-PE" b="1" dirty="0">
                <a:solidFill>
                  <a:srgbClr val="848D82"/>
                </a:solidFill>
                <a:latin typeface="Segoe UI Light" panose="020B0502040204020203" pitchFamily="34" charset="0"/>
              </a:rPr>
              <a:t>el retraso se debe a un cambio de alcance </a:t>
            </a:r>
            <a:r>
              <a:rPr lang="es-PE" dirty="0">
                <a:latin typeface="Segoe UI Light" panose="020B0502040204020203" pitchFamily="34" charset="0"/>
              </a:rPr>
              <a:t>que implica una serie de cambios que se deben realizar inmediatamente.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nuevo PM debe </a:t>
            </a:r>
            <a:r>
              <a:rPr lang="es-PE" b="1" dirty="0">
                <a:solidFill>
                  <a:srgbClr val="FD6E8A"/>
                </a:solidFill>
                <a:latin typeface="Segoe UI Light" panose="020B0502040204020203" pitchFamily="34" charset="0"/>
              </a:rPr>
              <a:t>encontrar los cambios necesarios, realizar los ajustes y tomar las decisiones adecuadas para terminar el proyecto a tiempo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38240" flipV="1">
            <a:off x="10755249" y="-1097926"/>
            <a:ext cx="1749609" cy="3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b="1" dirty="0">
                <a:solidFill>
                  <a:srgbClr val="250352"/>
                </a:solidFill>
                <a:latin typeface="Segoe UI Light" panose="020B0502040204020203" pitchFamily="34" charset="0"/>
              </a:rPr>
              <a:t>El proyecto consiste en poder realizar compras a través de la tienda en línea</a:t>
            </a:r>
            <a:r>
              <a:rPr lang="es-PE" dirty="0">
                <a:latin typeface="Segoe UI Light" panose="020B0502040204020203" pitchFamily="34" charset="0"/>
              </a:rPr>
              <a:t>, pero ahora también busca </a:t>
            </a:r>
            <a:r>
              <a:rPr lang="es-PE" b="1" dirty="0">
                <a:solidFill>
                  <a:srgbClr val="2C3B63"/>
                </a:solidFill>
                <a:latin typeface="Segoe UI Light" panose="020B0502040204020203" pitchFamily="34" charset="0"/>
              </a:rPr>
              <a:t>generar paquetes de promociones para los productos durante los días festivos</a:t>
            </a:r>
            <a:r>
              <a:rPr lang="es-PE" dirty="0">
                <a:latin typeface="Segoe UI Light" panose="020B0502040204020203" pitchFamily="34" charset="0"/>
              </a:rPr>
              <a:t>. Los paquetes en sí son colecciones de artículos empaquetados y vendidos a un menor costo que si fueran adquiridos individualmente.</a:t>
            </a:r>
          </a:p>
          <a:p>
            <a:r>
              <a:rPr lang="es-PE" dirty="0">
                <a:latin typeface="Segoe UI Light" panose="020B0502040204020203" pitchFamily="34" charset="0"/>
              </a:rPr>
              <a:t>Esta funcionalidad de promociones </a:t>
            </a:r>
            <a:r>
              <a:rPr lang="es-PE" b="1" dirty="0">
                <a:solidFill>
                  <a:srgbClr val="848D82"/>
                </a:solidFill>
                <a:latin typeface="Segoe UI Light" panose="020B0502040204020203" pitchFamily="34" charset="0"/>
              </a:rPr>
              <a:t>implica agregar nuevas actividades </a:t>
            </a:r>
            <a:r>
              <a:rPr lang="es-PE" dirty="0">
                <a:latin typeface="Segoe UI Light" panose="020B0502040204020203" pitchFamily="34" charset="0"/>
              </a:rPr>
              <a:t>que a su vez deben ser configuradas y testeadas en el ERP y los servidores de la empresa, y </a:t>
            </a:r>
            <a:r>
              <a:rPr lang="es-PE" b="1" dirty="0">
                <a:solidFill>
                  <a:srgbClr val="FD6E8A"/>
                </a:solidFill>
                <a:latin typeface="Segoe UI Light" panose="020B0502040204020203" pitchFamily="34" charset="0"/>
              </a:rPr>
              <a:t>personal de trabajo</a:t>
            </a:r>
            <a:r>
              <a:rPr lang="es-PE" dirty="0">
                <a:latin typeface="Segoe UI Light" panose="020B0502040204020203" pitchFamily="34" charset="0"/>
              </a:rPr>
              <a:t> que pueda realizar las modificaciones que probablemente tendrían que ser tercerizadas de acuerdo al presupuesto y los plazos (porque algunos consultores requieren mucho tiempo previo para ser contratados).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38240" flipV="1">
            <a:off x="10755249" y="-1097926"/>
            <a:ext cx="1749609" cy="3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2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Implementación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Los cambios en el sistema requerirían de </a:t>
            </a:r>
            <a:r>
              <a:rPr lang="es-PE" b="1" dirty="0">
                <a:solidFill>
                  <a:srgbClr val="250352"/>
                </a:solidFill>
                <a:latin typeface="Segoe UI Light" panose="020B0502040204020203" pitchFamily="34" charset="0"/>
              </a:rPr>
              <a:t>20-25 días de trabajo efectivos</a:t>
            </a:r>
            <a:r>
              <a:rPr lang="es-PE" dirty="0">
                <a:latin typeface="Segoe UI Light" panose="020B0502040204020203" pitchFamily="34" charset="0"/>
              </a:rPr>
              <a:t>.</a:t>
            </a:r>
          </a:p>
          <a:p>
            <a:r>
              <a:rPr lang="es-PE" dirty="0">
                <a:latin typeface="Segoe UI Light" panose="020B0502040204020203" pitchFamily="34" charset="0"/>
              </a:rPr>
              <a:t>El personal de trabajo </a:t>
            </a:r>
            <a:r>
              <a:rPr lang="es-PE" b="1" dirty="0">
                <a:solidFill>
                  <a:srgbClr val="2C3B63"/>
                </a:solidFill>
                <a:latin typeface="Segoe UI Light" panose="020B0502040204020203" pitchFamily="34" charset="0"/>
              </a:rPr>
              <a:t>tendría que ser externo porque internamente estaban ocupadas a capacidad completa</a:t>
            </a:r>
            <a:r>
              <a:rPr lang="es-PE" dirty="0">
                <a:latin typeface="Segoe UI Light" panose="020B0502040204020203" pitchFamily="34" charset="0"/>
              </a:rPr>
              <a:t>. </a:t>
            </a:r>
          </a:p>
          <a:p>
            <a:r>
              <a:rPr lang="es-PE" dirty="0">
                <a:latin typeface="Segoe UI Light" panose="020B0502040204020203" pitchFamily="34" charset="0"/>
              </a:rPr>
              <a:t>El precio en el mercado para </a:t>
            </a:r>
            <a:r>
              <a:rPr lang="es-PE" b="1" dirty="0">
                <a:solidFill>
                  <a:srgbClr val="848D82"/>
                </a:solidFill>
                <a:latin typeface="Segoe UI Light" panose="020B0502040204020203" pitchFamily="34" charset="0"/>
              </a:rPr>
              <a:t>contratar un desarrollador externo </a:t>
            </a:r>
            <a:r>
              <a:rPr lang="es-PE" dirty="0">
                <a:latin typeface="Segoe UI Light" panose="020B0502040204020203" pitchFamily="34" charset="0"/>
              </a:rPr>
              <a:t>estaba en $175 por hora con una tasa de sobretiempo del 150% (horas extras) y capacitación de 1 semana.</a:t>
            </a:r>
          </a:p>
          <a:p>
            <a:r>
              <a:rPr lang="es-PE" dirty="0">
                <a:latin typeface="Segoe UI Light" panose="020B0502040204020203" pitchFamily="34" charset="0"/>
              </a:rPr>
              <a:t>Otra opción sería </a:t>
            </a:r>
            <a:r>
              <a:rPr lang="es-PE" b="1" dirty="0">
                <a:solidFill>
                  <a:srgbClr val="FD6E8A"/>
                </a:solidFill>
                <a:latin typeface="Segoe UI Light" panose="020B0502040204020203" pitchFamily="34" charset="0"/>
              </a:rPr>
              <a:t>contratar un desarrollador de la empresa proveedora del ERP </a:t>
            </a:r>
            <a:r>
              <a:rPr lang="es-PE" dirty="0">
                <a:latin typeface="Segoe UI Light" panose="020B0502040204020203" pitchFamily="34" charset="0"/>
              </a:rPr>
              <a:t>que costaría $500 la hora y tendría que contratarse con 2 semanas de anticipación pero solo requeriría de 2-3 días para realizar los cambios y capacitar a otro desarrollador.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38240" flipV="1">
            <a:off x="10755249" y="-1097926"/>
            <a:ext cx="1749609" cy="3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04915"/>
              </p:ext>
            </p:extLst>
          </p:nvPr>
        </p:nvGraphicFramePr>
        <p:xfrm>
          <a:off x="1144788" y="862794"/>
          <a:ext cx="9902424" cy="5132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0808">
                  <a:extLst>
                    <a:ext uri="{9D8B030D-6E8A-4147-A177-3AD203B41FA5}">
                      <a16:colId xmlns:a16="http://schemas.microsoft.com/office/drawing/2014/main" val="2528045898"/>
                    </a:ext>
                  </a:extLst>
                </a:gridCol>
                <a:gridCol w="3300808">
                  <a:extLst>
                    <a:ext uri="{9D8B030D-6E8A-4147-A177-3AD203B41FA5}">
                      <a16:colId xmlns:a16="http://schemas.microsoft.com/office/drawing/2014/main" val="2557903741"/>
                    </a:ext>
                  </a:extLst>
                </a:gridCol>
                <a:gridCol w="3300808">
                  <a:extLst>
                    <a:ext uri="{9D8B030D-6E8A-4147-A177-3AD203B41FA5}">
                      <a16:colId xmlns:a16="http://schemas.microsoft.com/office/drawing/2014/main" val="2580548341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l"/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848D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Desarrollador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externo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848D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Proveedor actual</a:t>
                      </a:r>
                    </a:p>
                  </a:txBody>
                  <a:tcPr anchor="ctr">
                    <a:solidFill>
                      <a:srgbClr val="848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39669"/>
                  </a:ext>
                </a:extLst>
              </a:tr>
              <a:tr h="82757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Días para empezar a realizar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los cambios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30963"/>
                  </a:ext>
                </a:extLst>
              </a:tr>
              <a:tr h="82757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Días para terminar de realizar los cambios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20-25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2-3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14288"/>
                  </a:ext>
                </a:extLst>
              </a:tr>
              <a:tr h="82757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Días para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capacitar a personal de mantenimiento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2389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Duración del proyecto en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días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21-26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16-17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85149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Duración del proyecto en horas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168-208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128-136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0706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Costo</a:t>
                      </a:r>
                      <a:r>
                        <a:rPr lang="es-PE" sz="16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 hora en dólares</a:t>
                      </a:r>
                      <a:endParaRPr lang="es-PE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175 + horas extras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</a:p>
                  </a:txBody>
                  <a:tcPr anchor="ctr">
                    <a:solidFill>
                      <a:srgbClr val="F6F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97821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r"/>
                      <a:r>
                        <a:rPr lang="es-PE" sz="16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Costo total en dólares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29,400-36,400 +</a:t>
                      </a:r>
                      <a:r>
                        <a:rPr lang="es-PE" sz="1800" baseline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horas extras</a:t>
                      </a:r>
                      <a:endParaRPr lang="es-PE" sz="18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64,000-68,000</a:t>
                      </a:r>
                    </a:p>
                  </a:txBody>
                  <a:tcPr anchor="ctr">
                    <a:solidFill>
                      <a:srgbClr val="ECE5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5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Light" panose="020B0502040204020203" pitchFamily="34" charset="0"/>
              </a:rPr>
              <a:t>Conclusiones y 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latin typeface="Segoe UI Light" panose="020B0502040204020203" pitchFamily="34" charset="0"/>
              </a:rPr>
              <a:t>El cambio de alcance le genera al nuevo PM </a:t>
            </a:r>
            <a:r>
              <a:rPr lang="es-PE" b="1" dirty="0">
                <a:solidFill>
                  <a:srgbClr val="250352"/>
                </a:solidFill>
                <a:latin typeface="Segoe UI Light" panose="020B0502040204020203" pitchFamily="34" charset="0"/>
              </a:rPr>
              <a:t>urgencia para terminar el proyecto (¿cuánto vale esta urgencia?)</a:t>
            </a:r>
            <a:r>
              <a:rPr lang="es-PE" dirty="0">
                <a:latin typeface="Segoe UI Light" panose="020B0502040204020203" pitchFamily="34" charset="0"/>
              </a:rPr>
              <a:t> por motivos estratégicos. Este cambio implica una serie de cambios al proyecto en su totalidad.</a:t>
            </a:r>
          </a:p>
          <a:p>
            <a:r>
              <a:rPr lang="es-PE" dirty="0">
                <a:latin typeface="Segoe UI Light" panose="020B0502040204020203" pitchFamily="34" charset="0"/>
              </a:rPr>
              <a:t>La </a:t>
            </a:r>
            <a:r>
              <a:rPr lang="es-PE" b="1" dirty="0">
                <a:solidFill>
                  <a:srgbClr val="2C3B63"/>
                </a:solidFill>
                <a:latin typeface="Segoe UI Light" panose="020B0502040204020203" pitchFamily="34" charset="0"/>
              </a:rPr>
              <a:t>realización de estos cambios depende del PM y del equipo desarrollador</a:t>
            </a:r>
            <a:r>
              <a:rPr lang="es-PE" dirty="0">
                <a:latin typeface="Segoe UI Light" panose="020B0502040204020203" pitchFamily="34" charset="0"/>
              </a:rPr>
              <a:t>, el cual el PM debe escoger entre dos opciones: contratando a un desarrollador externo o a un desarrollador del proveedor actual.</a:t>
            </a:r>
          </a:p>
          <a:p>
            <a:r>
              <a:rPr lang="es-PE" b="1" dirty="0">
                <a:solidFill>
                  <a:srgbClr val="848D82"/>
                </a:solidFill>
                <a:latin typeface="Segoe UI Light" panose="020B0502040204020203" pitchFamily="34" charset="0"/>
              </a:rPr>
              <a:t>El desarrollador externo ofrece un precio 56% menor que el del proveedor actual pero 3 días más</a:t>
            </a:r>
            <a:r>
              <a:rPr lang="es-PE" dirty="0">
                <a:latin typeface="Segoe UI Light" panose="020B0502040204020203" pitchFamily="34" charset="0"/>
              </a:rPr>
              <a:t>. Se tendría que evaluar si </a:t>
            </a:r>
            <a:r>
              <a:rPr lang="es-PE" b="1" dirty="0">
                <a:solidFill>
                  <a:srgbClr val="FD6E8A"/>
                </a:solidFill>
                <a:latin typeface="Segoe UI Light" panose="020B0502040204020203" pitchFamily="34" charset="0"/>
              </a:rPr>
              <a:t>$31,600 valen la pena invertir</a:t>
            </a:r>
            <a:r>
              <a:rPr lang="es-PE" dirty="0">
                <a:latin typeface="Segoe UI Light" panose="020B0502040204020203" pitchFamily="34" charset="0"/>
              </a:rPr>
              <a:t> para tener el sistema listo en 3 días menos.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38240" flipV="1">
            <a:off x="10755249" y="-1097926"/>
            <a:ext cx="1749609" cy="3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26147"/>
            <a:ext cx="9144000" cy="2387600"/>
          </a:xfrm>
        </p:spPr>
        <p:txBody>
          <a:bodyPr/>
          <a:lstStyle/>
          <a:p>
            <a:r>
              <a:rPr lang="es-PE" sz="8000" dirty="0">
                <a:latin typeface="Segoe UI Light" panose="020B0502040204020203" pitchFamily="34" charset="0"/>
              </a:rPr>
              <a:t>Caso A&amp;D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18701"/>
            <a:ext cx="9144000" cy="1655762"/>
          </a:xfrm>
        </p:spPr>
        <p:txBody>
          <a:bodyPr>
            <a:normAutofit/>
          </a:bodyPr>
          <a:lstStyle/>
          <a:p>
            <a:r>
              <a:rPr lang="es-PE" sz="3600" dirty="0">
                <a:latin typeface="Segoe UI Light" panose="020B0502040204020203" pitchFamily="34" charset="0"/>
              </a:rPr>
              <a:t>por Jose Naranjo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21194" y="-112804"/>
            <a:ext cx="174960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735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Tema de Office</vt:lpstr>
      <vt:lpstr>Caso A&amp;D</vt:lpstr>
      <vt:lpstr>Hechos</vt:lpstr>
      <vt:lpstr>Análisis</vt:lpstr>
      <vt:lpstr>Problema</vt:lpstr>
      <vt:lpstr>Alcance</vt:lpstr>
      <vt:lpstr>Implementación</vt:lpstr>
      <vt:lpstr>Presentación de PowerPoint</vt:lpstr>
      <vt:lpstr>Conclusiones y recomendaciones</vt:lpstr>
      <vt:lpstr>Caso A&amp;D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A&amp;D</dc:title>
  <dc:creator>Jose Naranjo Silva</dc:creator>
  <cp:lastModifiedBy>Jose Naranjo Silva</cp:lastModifiedBy>
  <cp:revision>7</cp:revision>
  <dcterms:created xsi:type="dcterms:W3CDTF">2016-09-14T03:04:07Z</dcterms:created>
  <dcterms:modified xsi:type="dcterms:W3CDTF">2016-09-14T04:00:49Z</dcterms:modified>
</cp:coreProperties>
</file>