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4B1"/>
    <a:srgbClr val="4F57AA"/>
    <a:srgbClr val="454857"/>
    <a:srgbClr val="848D82"/>
    <a:srgbClr val="8F002E"/>
    <a:srgbClr val="72818B"/>
    <a:srgbClr val="E6F4F6"/>
    <a:srgbClr val="BEE2E7"/>
    <a:srgbClr val="51B2BF"/>
    <a:srgbClr val="ECE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20/09/2016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20/09/2016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54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20/09/2016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339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20/09/2016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8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20/09/2016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758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20/09/2016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70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20/09/2016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22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20/09/2016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160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20/09/2016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729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20/09/2016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479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20/09/2016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805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BCF3-A98A-4074-834F-B191DF24AC3F}" type="datetimeFigureOut">
              <a:rPr lang="es-PE" smtClean="0"/>
              <a:t>20/09/2016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589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26147"/>
            <a:ext cx="9144000" cy="2387600"/>
          </a:xfrm>
        </p:spPr>
        <p:txBody>
          <a:bodyPr/>
          <a:lstStyle/>
          <a:p>
            <a:r>
              <a:rPr lang="es-PE" sz="8000" dirty="0">
                <a:latin typeface="Segoe UI Light" panose="020B0502040204020203" pitchFamily="34" charset="0"/>
              </a:rPr>
              <a:t>Caso </a:t>
            </a:r>
            <a:r>
              <a:rPr lang="es-PE" sz="8000" dirty="0" err="1">
                <a:latin typeface="Segoe UI Light" panose="020B0502040204020203" pitchFamily="34" charset="0"/>
              </a:rPr>
              <a:t>Bicycle</a:t>
            </a:r>
            <a:r>
              <a:rPr lang="es-PE" sz="8000" dirty="0">
                <a:latin typeface="Segoe UI Light" panose="020B0502040204020203" pitchFamily="34" charset="0"/>
              </a:rPr>
              <a:t> Tour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318701"/>
            <a:ext cx="9144000" cy="1655762"/>
          </a:xfrm>
        </p:spPr>
        <p:txBody>
          <a:bodyPr>
            <a:normAutofit/>
          </a:bodyPr>
          <a:lstStyle/>
          <a:p>
            <a:r>
              <a:rPr lang="es-PE" sz="3600" dirty="0">
                <a:latin typeface="Segoe UI Light" panose="020B0502040204020203" pitchFamily="34" charset="0"/>
              </a:rPr>
              <a:t>por Jose Naranjo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21194" y="-112805"/>
            <a:ext cx="1749609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Segoe UI Light" panose="020B0502040204020203" pitchFamily="34" charset="0"/>
              </a:rPr>
              <a:t>Hechos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812"/>
          </a:xfrm>
        </p:spPr>
        <p:txBody>
          <a:bodyPr>
            <a:normAutofit fontScale="85000" lnSpcReduction="20000"/>
          </a:bodyPr>
          <a:lstStyle/>
          <a:p>
            <a:r>
              <a:rPr lang="es-PE" dirty="0">
                <a:latin typeface="Segoe UI Light" panose="020B0502040204020203" pitchFamily="34" charset="0"/>
              </a:rPr>
              <a:t>El proyecto se complica </a:t>
            </a:r>
            <a:r>
              <a:rPr lang="es-PE" dirty="0">
                <a:solidFill>
                  <a:srgbClr val="8F002E"/>
                </a:solidFill>
                <a:latin typeface="Segoe UI Light" panose="020B0502040204020203" pitchFamily="34" charset="0"/>
              </a:rPr>
              <a:t>por la realización de un riesgo que se había considerado improbable a pocos días de la entrega</a:t>
            </a:r>
            <a:r>
              <a:rPr lang="es-PE" dirty="0">
                <a:latin typeface="Segoe UI Light" panose="020B0502040204020203" pitchFamily="34" charset="0"/>
              </a:rPr>
              <a:t>.</a:t>
            </a:r>
          </a:p>
          <a:p>
            <a:r>
              <a:rPr lang="es-PE" dirty="0">
                <a:latin typeface="Segoe UI Light" panose="020B0502040204020203" pitchFamily="34" charset="0"/>
              </a:rPr>
              <a:t>El objetivo general del proyecto es </a:t>
            </a:r>
            <a:r>
              <a:rPr lang="es-PE" dirty="0">
                <a:solidFill>
                  <a:srgbClr val="72818B"/>
                </a:solidFill>
                <a:latin typeface="Segoe UI Light" panose="020B0502040204020203" pitchFamily="34" charset="0"/>
              </a:rPr>
              <a:t>realizar un tour de bicicleta para recaudar fondos </a:t>
            </a:r>
            <a:r>
              <a:rPr lang="es-PE" dirty="0">
                <a:latin typeface="Segoe UI Light" panose="020B0502040204020203" pitchFamily="34" charset="0"/>
              </a:rPr>
              <a:t>para la Sociedad de Esclerosis Múltiple de Canadá.</a:t>
            </a:r>
          </a:p>
          <a:p>
            <a:r>
              <a:rPr lang="es-PE" dirty="0">
                <a:solidFill>
                  <a:srgbClr val="454857"/>
                </a:solidFill>
                <a:latin typeface="Segoe UI Light" panose="020B0502040204020203" pitchFamily="34" charset="0"/>
              </a:rPr>
              <a:t>Es el evento más crítico de recaudación de fondos para la Sociedad y tiene  muchos objetivos estratégicos.</a:t>
            </a:r>
          </a:p>
          <a:p>
            <a:r>
              <a:rPr lang="es-PE" dirty="0">
                <a:latin typeface="Segoe UI Light" panose="020B0502040204020203" pitchFamily="34" charset="0"/>
              </a:rPr>
              <a:t>Se escogió una ruta ideal para realizar el tour pero que </a:t>
            </a:r>
            <a:r>
              <a:rPr lang="es-PE" dirty="0">
                <a:solidFill>
                  <a:srgbClr val="4F57AA"/>
                </a:solidFill>
                <a:latin typeface="Segoe UI Light" panose="020B0502040204020203" pitchFamily="34" charset="0"/>
              </a:rPr>
              <a:t>tenía un trabajo de construcción agendado a terminar antes del tour</a:t>
            </a:r>
            <a:r>
              <a:rPr lang="es-PE" dirty="0">
                <a:latin typeface="Segoe UI Light" panose="020B0502040204020203" pitchFamily="34" charset="0"/>
              </a:rPr>
              <a:t>.</a:t>
            </a:r>
          </a:p>
          <a:p>
            <a:r>
              <a:rPr lang="es-PE" dirty="0">
                <a:latin typeface="Segoe UI Light" panose="020B0502040204020203" pitchFamily="34" charset="0"/>
              </a:rPr>
              <a:t>El proceso de planificación típicamente requiere de 59 días útiles</a:t>
            </a:r>
          </a:p>
          <a:p>
            <a:r>
              <a:rPr lang="es-PE" dirty="0">
                <a:latin typeface="Segoe UI Light" panose="020B0502040204020203" pitchFamily="34" charset="0"/>
              </a:rPr>
              <a:t>23 días antes de que se realice el tour, se determina que</a:t>
            </a:r>
            <a:r>
              <a:rPr lang="es-PE" dirty="0">
                <a:solidFill>
                  <a:srgbClr val="41A4B1"/>
                </a:solidFill>
                <a:latin typeface="Segoe UI Light" panose="020B0502040204020203" pitchFamily="34" charset="0"/>
              </a:rPr>
              <a:t> la ruta escogida no podría ser utilizada para el tour debido a que la construcción se había retrasado.</a:t>
            </a:r>
          </a:p>
          <a:p>
            <a:r>
              <a:rPr lang="es-PE" dirty="0">
                <a:latin typeface="Segoe UI Light" panose="020B0502040204020203" pitchFamily="34" charset="0"/>
              </a:rPr>
              <a:t>La encargada del proyecto decide comenzar el proceso de planeamiento nuevamente para encontrar una ruta sin peligros en menos de 23 días.</a:t>
            </a:r>
            <a:endParaRPr lang="es-PE" b="1" dirty="0">
              <a:solidFill>
                <a:srgbClr val="FD6E8A"/>
              </a:solidFill>
              <a:latin typeface="Segoe UI Light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0760759" y="-1103965"/>
            <a:ext cx="1749609" cy="344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4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Segoe UI Light" panose="020B0502040204020203" pitchFamily="34" charset="0"/>
              </a:rPr>
              <a:t>Análisis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085"/>
          </a:xfrm>
        </p:spPr>
        <p:txBody>
          <a:bodyPr>
            <a:normAutofit fontScale="92500" lnSpcReduction="20000"/>
          </a:bodyPr>
          <a:lstStyle/>
          <a:p>
            <a:r>
              <a:rPr lang="es-PE" dirty="0">
                <a:latin typeface="Segoe UI Light" panose="020B0502040204020203" pitchFamily="34" charset="0"/>
              </a:rPr>
              <a:t>La realización de </a:t>
            </a:r>
            <a:r>
              <a:rPr lang="es-PE" dirty="0">
                <a:solidFill>
                  <a:srgbClr val="8F002E"/>
                </a:solidFill>
                <a:latin typeface="Segoe UI Light" panose="020B0502040204020203" pitchFamily="34" charset="0"/>
              </a:rPr>
              <a:t>un riesgo normalmente involucra una serie de cambios en la estructura del proyecto</a:t>
            </a:r>
            <a:r>
              <a:rPr lang="es-PE" dirty="0">
                <a:latin typeface="Segoe UI Light" panose="020B0502040204020203" pitchFamily="34" charset="0"/>
              </a:rPr>
              <a:t>. Es común que se alteren los costos y los plazos.</a:t>
            </a:r>
          </a:p>
          <a:p>
            <a:r>
              <a:rPr lang="es-PE" dirty="0">
                <a:latin typeface="Segoe UI Light" panose="020B0502040204020203" pitchFamily="34" charset="0"/>
              </a:rPr>
              <a:t>En este caso, es necesario re-instanciar la parte de la planificación del proyecto debido a que </a:t>
            </a:r>
            <a:r>
              <a:rPr lang="es-PE" dirty="0">
                <a:solidFill>
                  <a:srgbClr val="72818B"/>
                </a:solidFill>
                <a:latin typeface="Segoe UI Light" panose="020B0502040204020203" pitchFamily="34" charset="0"/>
              </a:rPr>
              <a:t>no se habían realizado las contingencias necesarias ante la realización del riesgo</a:t>
            </a:r>
            <a:r>
              <a:rPr lang="es-PE" dirty="0">
                <a:latin typeface="Segoe UI Light" panose="020B0502040204020203" pitchFamily="34" charset="0"/>
              </a:rPr>
              <a:t>.</a:t>
            </a:r>
          </a:p>
          <a:p>
            <a:r>
              <a:rPr lang="es-PE" dirty="0">
                <a:latin typeface="Segoe UI Light" panose="020B0502040204020203" pitchFamily="34" charset="0"/>
              </a:rPr>
              <a:t>Debido a que la ruta siendo entre los mismos puntos extremos, y ya se ha gestionado la documentación para realizar el tour, se deberá intentar </a:t>
            </a:r>
            <a:r>
              <a:rPr lang="es-PE" dirty="0">
                <a:solidFill>
                  <a:srgbClr val="4F57AA"/>
                </a:solidFill>
                <a:latin typeface="Segoe UI Light" panose="020B0502040204020203" pitchFamily="34" charset="0"/>
              </a:rPr>
              <a:t>encontrar una ruta alterna</a:t>
            </a:r>
            <a:r>
              <a:rPr lang="es-PE" dirty="0">
                <a:latin typeface="Segoe UI Light" panose="020B0502040204020203" pitchFamily="34" charset="0"/>
              </a:rPr>
              <a:t> que minimice la necesidad de documentación adicional y que sea fácil de implantar en vez de la que se había planeado.</a:t>
            </a:r>
          </a:p>
          <a:p>
            <a:r>
              <a:rPr lang="es-PE" dirty="0">
                <a:latin typeface="Segoe UI Light" panose="020B0502040204020203" pitchFamily="34" charset="0"/>
              </a:rPr>
              <a:t>Es importante también reconocer que ya se conoce el procedimiento y que ahora se ha determinado una urgencia. Todo esto ayudará a que se pueda </a:t>
            </a:r>
            <a:r>
              <a:rPr lang="es-PE" dirty="0">
                <a:solidFill>
                  <a:srgbClr val="41A4B1"/>
                </a:solidFill>
                <a:latin typeface="Segoe UI Light" panose="020B0502040204020203" pitchFamily="34" charset="0"/>
              </a:rPr>
              <a:t>completar el proyecto en menos de la mitad del tiempo</a:t>
            </a:r>
            <a:r>
              <a:rPr lang="es-PE" dirty="0">
                <a:latin typeface="Segoe UI Light" panose="020B0502040204020203" pitchFamily="34" charset="0"/>
              </a:rPr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0760759" y="-1103965"/>
            <a:ext cx="1749609" cy="344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7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Segoe UI Light" panose="020B0502040204020203" pitchFamily="34" charset="0"/>
              </a:rPr>
              <a:t>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 lnSpcReduction="10000"/>
          </a:bodyPr>
          <a:lstStyle/>
          <a:p>
            <a:r>
              <a:rPr lang="es-PE" dirty="0">
                <a:latin typeface="Segoe UI Light" panose="020B0502040204020203" pitchFamily="34" charset="0"/>
              </a:rPr>
              <a:t>El proyecto </a:t>
            </a:r>
            <a:r>
              <a:rPr lang="es-PE" dirty="0">
                <a:solidFill>
                  <a:srgbClr val="8F002E"/>
                </a:solidFill>
                <a:latin typeface="Segoe UI Light" panose="020B0502040204020203" pitchFamily="34" charset="0"/>
              </a:rPr>
              <a:t>representa una estrategia crítica para la Sociedad </a:t>
            </a:r>
            <a:r>
              <a:rPr lang="es-PE" dirty="0">
                <a:latin typeface="Segoe UI Light" panose="020B0502040204020203" pitchFamily="34" charset="0"/>
              </a:rPr>
              <a:t>a través de la recaudación de fondos y aumento de la visibilidad de la Esclerosis Múltiple.</a:t>
            </a:r>
          </a:p>
          <a:p>
            <a:r>
              <a:rPr lang="es-PE" dirty="0">
                <a:solidFill>
                  <a:srgbClr val="72818B"/>
                </a:solidFill>
                <a:latin typeface="Segoe UI Light" panose="020B0502040204020203" pitchFamily="34" charset="0"/>
              </a:rPr>
              <a:t>Las tareas de contingencia no se realizaron de manera adecuada ante un riesgo latente.</a:t>
            </a:r>
          </a:p>
          <a:p>
            <a:r>
              <a:rPr lang="es-PE" dirty="0">
                <a:latin typeface="Segoe UI Light" panose="020B0502040204020203" pitchFamily="34" charset="0"/>
              </a:rPr>
              <a:t>El tiempo para realizar las tareas necesarias está acotado por la entrega del proyecto. </a:t>
            </a:r>
            <a:r>
              <a:rPr lang="es-PE" dirty="0">
                <a:solidFill>
                  <a:srgbClr val="4F57AA"/>
                </a:solidFill>
                <a:latin typeface="Segoe UI Light" panose="020B0502040204020203" pitchFamily="34" charset="0"/>
              </a:rPr>
              <a:t>Fecha que se ha determinado invariable</a:t>
            </a:r>
            <a:r>
              <a:rPr lang="es-PE" dirty="0">
                <a:latin typeface="Segoe UI Light" panose="020B0502040204020203" pitchFamily="34" charset="0"/>
              </a:rPr>
              <a:t>.</a:t>
            </a:r>
          </a:p>
          <a:p>
            <a:r>
              <a:rPr lang="es-PE" dirty="0">
                <a:latin typeface="Segoe UI Light" panose="020B0502040204020203" pitchFamily="34" charset="0"/>
              </a:rPr>
              <a:t>La PM debe encontrar la forma de </a:t>
            </a:r>
            <a:r>
              <a:rPr lang="es-PE" dirty="0">
                <a:solidFill>
                  <a:srgbClr val="41A4B1"/>
                </a:solidFill>
                <a:latin typeface="Segoe UI Light" panose="020B0502040204020203" pitchFamily="34" charset="0"/>
              </a:rPr>
              <a:t>optimizar los recursos que tiene a su disposición </a:t>
            </a:r>
            <a:r>
              <a:rPr lang="es-PE" dirty="0">
                <a:latin typeface="Segoe UI Light" panose="020B0502040204020203" pitchFamily="34" charset="0"/>
              </a:rPr>
              <a:t>y evaluar rutas alternas que requieran cambios mínimos en la estructura del proyecto, aprovechando la urgencia y la información rezagada de la instancia anterior.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0760759" y="-1103965"/>
            <a:ext cx="1749609" cy="344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Segoe UI Light" panose="020B0502040204020203" pitchFamily="34" charset="0"/>
              </a:rPr>
              <a:t>Alcance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 fontScale="92500" lnSpcReduction="20000"/>
          </a:bodyPr>
          <a:lstStyle/>
          <a:p>
            <a:r>
              <a:rPr lang="es-PE" dirty="0">
                <a:latin typeface="Segoe UI Light" panose="020B0502040204020203" pitchFamily="34" charset="0"/>
              </a:rPr>
              <a:t>El proyecto consiste en realizar un </a:t>
            </a:r>
            <a:r>
              <a:rPr lang="es-PE" dirty="0">
                <a:solidFill>
                  <a:srgbClr val="8F002E"/>
                </a:solidFill>
                <a:latin typeface="Segoe UI Light" panose="020B0502040204020203" pitchFamily="34" charset="0"/>
              </a:rPr>
              <a:t>tour de bicicleta desde London, Ontario hacia Grand Bend, Ontario </a:t>
            </a:r>
            <a:r>
              <a:rPr lang="es-PE" dirty="0">
                <a:latin typeface="Segoe UI Light" panose="020B0502040204020203" pitchFamily="34" charset="0"/>
              </a:rPr>
              <a:t>en el que los participantes aportan un monto de $200 a la Sociedad y se aumenta la visibilidad de la Esclerosis Múltiple.</a:t>
            </a:r>
          </a:p>
          <a:p>
            <a:r>
              <a:rPr lang="es-PE" dirty="0">
                <a:latin typeface="Segoe UI Light" panose="020B0502040204020203" pitchFamily="34" charset="0"/>
              </a:rPr>
              <a:t>Existen muchas rutas entre ambas ciudades y se han evaluado algunas de ellas. </a:t>
            </a:r>
            <a:r>
              <a:rPr lang="es-PE" dirty="0">
                <a:solidFill>
                  <a:srgbClr val="848D82"/>
                </a:solidFill>
                <a:latin typeface="Segoe UI Light" panose="020B0502040204020203" pitchFamily="34" charset="0"/>
              </a:rPr>
              <a:t>El tour se realiza en dos días y requiere de dos rutas distintas</a:t>
            </a:r>
            <a:r>
              <a:rPr lang="es-PE" dirty="0">
                <a:latin typeface="Segoe UI Light" panose="020B0502040204020203" pitchFamily="34" charset="0"/>
              </a:rPr>
              <a:t>.</a:t>
            </a:r>
          </a:p>
          <a:p>
            <a:r>
              <a:rPr lang="es-PE" dirty="0">
                <a:latin typeface="Segoe UI Light" panose="020B0502040204020203" pitchFamily="34" charset="0"/>
              </a:rPr>
              <a:t>Una parte importante del proyecto es </a:t>
            </a:r>
            <a:r>
              <a:rPr lang="es-PE" dirty="0">
                <a:solidFill>
                  <a:srgbClr val="454857"/>
                </a:solidFill>
                <a:latin typeface="Segoe UI Light" panose="020B0502040204020203" pitchFamily="34" charset="0"/>
              </a:rPr>
              <a:t>ubicar cuáles son las mejores rutas para realizar el tour</a:t>
            </a:r>
            <a:r>
              <a:rPr lang="es-PE" dirty="0">
                <a:latin typeface="Segoe UI Light" panose="020B0502040204020203" pitchFamily="34" charset="0"/>
              </a:rPr>
              <a:t>. </a:t>
            </a:r>
            <a:r>
              <a:rPr lang="es-PE" dirty="0">
                <a:solidFill>
                  <a:srgbClr val="4F57AA"/>
                </a:solidFill>
                <a:latin typeface="Segoe UI Light" panose="020B0502040204020203" pitchFamily="34" charset="0"/>
              </a:rPr>
              <a:t>Esta parte del alcance es la que se ve modificada por la realización de un riesgo </a:t>
            </a:r>
            <a:r>
              <a:rPr lang="es-PE" dirty="0">
                <a:latin typeface="Segoe UI Light" panose="020B0502040204020203" pitchFamily="34" charset="0"/>
              </a:rPr>
              <a:t>(i.e. construcción que no ha terminado en una de las rutas).</a:t>
            </a:r>
          </a:p>
          <a:p>
            <a:r>
              <a:rPr lang="es-PE" dirty="0">
                <a:latin typeface="Segoe UI Light" panose="020B0502040204020203" pitchFamily="34" charset="0"/>
              </a:rPr>
              <a:t>La re-instanciación del planeamiento implicará </a:t>
            </a:r>
            <a:r>
              <a:rPr lang="es-PE" dirty="0">
                <a:solidFill>
                  <a:srgbClr val="41A4B1"/>
                </a:solidFill>
                <a:latin typeface="Segoe UI Light" panose="020B0502040204020203" pitchFamily="34" charset="0"/>
              </a:rPr>
              <a:t>ubicar una ruta alterna, obtener permisos de los condados, coordinar con los proveedores de servicios relacionados y realizar los cambios necesarios en la organización del proyecto.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0760759" y="-1103965"/>
            <a:ext cx="1749609" cy="344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2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Segoe UI Light" panose="020B0502040204020203" pitchFamily="34" charset="0"/>
              </a:rPr>
              <a:t>Implementación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>
                <a:latin typeface="Segoe UI Light" panose="020B0502040204020203" pitchFamily="34" charset="0"/>
              </a:rPr>
              <a:t>El planeamiento deberá realizarse </a:t>
            </a:r>
            <a:r>
              <a:rPr lang="es-PE" dirty="0">
                <a:solidFill>
                  <a:srgbClr val="8F002E"/>
                </a:solidFill>
                <a:latin typeface="Segoe UI Light" panose="020B0502040204020203" pitchFamily="34" charset="0"/>
              </a:rPr>
              <a:t>en menos de 23 días, es decir, en 60% menos tiempo que el planeamiento anterior</a:t>
            </a:r>
            <a:r>
              <a:rPr lang="es-PE" dirty="0">
                <a:latin typeface="Segoe UI Light" panose="020B0502040204020203" pitchFamily="34" charset="0"/>
              </a:rPr>
              <a:t>.</a:t>
            </a:r>
          </a:p>
          <a:p>
            <a:r>
              <a:rPr lang="es-PE" dirty="0">
                <a:latin typeface="Segoe UI Light" panose="020B0502040204020203" pitchFamily="34" charset="0"/>
              </a:rPr>
              <a:t>La PM se encuentra evaluando cómo utilizar los recursos que tiene a disposición. En cuanto al capital humano, busca que el equipo </a:t>
            </a:r>
            <a:r>
              <a:rPr lang="es-PE" dirty="0">
                <a:solidFill>
                  <a:srgbClr val="848D82"/>
                </a:solidFill>
                <a:latin typeface="Segoe UI Light" panose="020B0502040204020203" pitchFamily="34" charset="0"/>
              </a:rPr>
              <a:t>no tenga que trabajar horas extras porque afecta negativamente a su motivación</a:t>
            </a:r>
            <a:r>
              <a:rPr lang="es-PE" dirty="0">
                <a:latin typeface="Segoe UI Light" panose="020B0502040204020203" pitchFamily="34" charset="0"/>
              </a:rPr>
              <a:t>.</a:t>
            </a:r>
          </a:p>
          <a:p>
            <a:r>
              <a:rPr lang="es-PE" dirty="0">
                <a:solidFill>
                  <a:srgbClr val="454857"/>
                </a:solidFill>
                <a:latin typeface="Segoe UI Light" panose="020B0502040204020203" pitchFamily="34" charset="0"/>
              </a:rPr>
              <a:t>La efectividad del capital humano dependerá tanto de la cantidad como de la calidad de este</a:t>
            </a:r>
            <a:r>
              <a:rPr lang="es-PE" dirty="0">
                <a:latin typeface="Segoe UI Light" panose="020B0502040204020203" pitchFamily="34" charset="0"/>
              </a:rPr>
              <a:t>. La calidad se verá afectada si es que trabajan más tiempo o trabajan desmotivados. </a:t>
            </a:r>
            <a:r>
              <a:rPr lang="es-PE" dirty="0">
                <a:solidFill>
                  <a:srgbClr val="4F57AA"/>
                </a:solidFill>
                <a:latin typeface="Segoe UI Light" panose="020B0502040204020203" pitchFamily="34" charset="0"/>
              </a:rPr>
              <a:t>La cantidad no es una variable que se ha considerado modificar</a:t>
            </a:r>
            <a:r>
              <a:rPr lang="es-PE" dirty="0">
                <a:latin typeface="Segoe UI Light" panose="020B0502040204020203" pitchFamily="34" charset="0"/>
              </a:rPr>
              <a:t>.</a:t>
            </a:r>
          </a:p>
          <a:p>
            <a:r>
              <a:rPr lang="es-PE" dirty="0">
                <a:latin typeface="Segoe UI Light" panose="020B0502040204020203" pitchFamily="34" charset="0"/>
              </a:rPr>
              <a:t>Una opción podría ser aumentar la cantidad de personas </a:t>
            </a:r>
            <a:r>
              <a:rPr lang="es-PE" dirty="0">
                <a:solidFill>
                  <a:srgbClr val="41A4B1"/>
                </a:solidFill>
                <a:latin typeface="Segoe UI Light" panose="020B0502040204020203" pitchFamily="34" charset="0"/>
              </a:rPr>
              <a:t>a través de voluntariado y/o de otras oficinas de la División de Ontario y/o de los proveedores de servicio</a:t>
            </a:r>
            <a:r>
              <a:rPr lang="es-PE" dirty="0">
                <a:latin typeface="Segoe UI Light" panose="020B0502040204020203" pitchFamily="34" charset="0"/>
              </a:rPr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0760759" y="-1103965"/>
            <a:ext cx="1749609" cy="344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69058"/>
              </p:ext>
            </p:extLst>
          </p:nvPr>
        </p:nvGraphicFramePr>
        <p:xfrm>
          <a:off x="590280" y="587439"/>
          <a:ext cx="11011440" cy="56221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5240">
                  <a:extLst>
                    <a:ext uri="{9D8B030D-6E8A-4147-A177-3AD203B41FA5}">
                      <a16:colId xmlns:a16="http://schemas.microsoft.com/office/drawing/2014/main" val="2528045898"/>
                    </a:ext>
                  </a:extLst>
                </a:gridCol>
                <a:gridCol w="1835240">
                  <a:extLst>
                    <a:ext uri="{9D8B030D-6E8A-4147-A177-3AD203B41FA5}">
                      <a16:colId xmlns:a16="http://schemas.microsoft.com/office/drawing/2014/main" val="2557903741"/>
                    </a:ext>
                  </a:extLst>
                </a:gridCol>
                <a:gridCol w="1835240">
                  <a:extLst>
                    <a:ext uri="{9D8B030D-6E8A-4147-A177-3AD203B41FA5}">
                      <a16:colId xmlns:a16="http://schemas.microsoft.com/office/drawing/2014/main" val="2580548341"/>
                    </a:ext>
                  </a:extLst>
                </a:gridCol>
                <a:gridCol w="1835240">
                  <a:extLst>
                    <a:ext uri="{9D8B030D-6E8A-4147-A177-3AD203B41FA5}">
                      <a16:colId xmlns:a16="http://schemas.microsoft.com/office/drawing/2014/main" val="2852159050"/>
                    </a:ext>
                  </a:extLst>
                </a:gridCol>
                <a:gridCol w="1835240">
                  <a:extLst>
                    <a:ext uri="{9D8B030D-6E8A-4147-A177-3AD203B41FA5}">
                      <a16:colId xmlns:a16="http://schemas.microsoft.com/office/drawing/2014/main" val="830788837"/>
                    </a:ext>
                  </a:extLst>
                </a:gridCol>
                <a:gridCol w="1835240">
                  <a:extLst>
                    <a:ext uri="{9D8B030D-6E8A-4147-A177-3AD203B41FA5}">
                      <a16:colId xmlns:a16="http://schemas.microsoft.com/office/drawing/2014/main" val="4153873404"/>
                    </a:ext>
                  </a:extLst>
                </a:gridCol>
              </a:tblGrid>
              <a:tr h="529938">
                <a:tc>
                  <a:txBody>
                    <a:bodyPr/>
                    <a:lstStyle/>
                    <a:p>
                      <a:pPr algn="l"/>
                      <a:endParaRPr lang="es-PE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4548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Escenario</a:t>
                      </a:r>
                      <a:r>
                        <a:rPr lang="es-PE" sz="16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actual</a:t>
                      </a:r>
                      <a:endParaRPr lang="es-PE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4548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Aumentar motivación</a:t>
                      </a:r>
                    </a:p>
                  </a:txBody>
                  <a:tcPr anchor="ctr">
                    <a:solidFill>
                      <a:srgbClr val="4548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Aumentar personal</a:t>
                      </a:r>
                    </a:p>
                  </a:txBody>
                  <a:tcPr anchor="ctr">
                    <a:solidFill>
                      <a:srgbClr val="4548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Encontrar ruta similar</a:t>
                      </a:r>
                    </a:p>
                  </a:txBody>
                  <a:tcPr anchor="ctr">
                    <a:solidFill>
                      <a:srgbClr val="4548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Aumentar motivación, personal y encontrar ruta similar</a:t>
                      </a:r>
                    </a:p>
                  </a:txBody>
                  <a:tcPr anchor="ctr">
                    <a:solidFill>
                      <a:srgbClr val="4548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239669"/>
                  </a:ext>
                </a:extLst>
              </a:tr>
              <a:tr h="82757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Horas de trabajo</a:t>
                      </a:r>
                    </a:p>
                  </a:txBody>
                  <a:tcPr anchor="ctr">
                    <a:solidFill>
                      <a:srgbClr val="BEE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u="sng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184</a:t>
                      </a:r>
                    </a:p>
                  </a:txBody>
                  <a:tcPr anchor="ctr">
                    <a:solidFill>
                      <a:srgbClr val="BEE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u="sng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184</a:t>
                      </a:r>
                    </a:p>
                  </a:txBody>
                  <a:tcPr anchor="ctr">
                    <a:solidFill>
                      <a:srgbClr val="BEE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u="sng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184</a:t>
                      </a:r>
                    </a:p>
                  </a:txBody>
                  <a:tcPr anchor="ctr">
                    <a:solidFill>
                      <a:srgbClr val="BEE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u="sng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184</a:t>
                      </a:r>
                    </a:p>
                  </a:txBody>
                  <a:tcPr anchor="ctr">
                    <a:solidFill>
                      <a:srgbClr val="BEE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u="sng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184</a:t>
                      </a:r>
                    </a:p>
                  </a:txBody>
                  <a:tcPr anchor="ctr">
                    <a:solidFill>
                      <a:srgbClr val="BEE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30963"/>
                  </a:ext>
                </a:extLst>
              </a:tr>
              <a:tr h="82757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Nivel de motivación</a:t>
                      </a:r>
                    </a:p>
                  </a:txBody>
                  <a:tcPr anchor="ctr">
                    <a:solidFill>
                      <a:srgbClr val="E6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E6F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7281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E6F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E6F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7281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414288"/>
                  </a:ext>
                </a:extLst>
              </a:tr>
              <a:tr h="82757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Cantidad de personal</a:t>
                      </a:r>
                    </a:p>
                  </a:txBody>
                  <a:tcPr anchor="ctr">
                    <a:solidFill>
                      <a:srgbClr val="BEE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BEE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BEE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rgbClr val="7281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BEE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rgbClr val="7281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12389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Número de modificaciones</a:t>
                      </a:r>
                      <a:r>
                        <a:rPr lang="es-PE" sz="16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necesarias</a:t>
                      </a:r>
                      <a:endParaRPr lang="es-PE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6F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anchor="ctr">
                    <a:solidFill>
                      <a:srgbClr val="E6F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anchor="ctr">
                    <a:solidFill>
                      <a:srgbClr val="E6F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anchor="ctr">
                    <a:solidFill>
                      <a:srgbClr val="E6F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rgbClr val="7281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rgbClr val="7281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851498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Diferencia con la ruta anterior</a:t>
                      </a:r>
                    </a:p>
                  </a:txBody>
                  <a:tcPr anchor="ctr">
                    <a:solidFill>
                      <a:srgbClr val="BEE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BEE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BEE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BEE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7281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7281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60706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Efectividad de los recursos</a:t>
                      </a:r>
                    </a:p>
                  </a:txBody>
                  <a:tcPr anchor="ctr">
                    <a:solidFill>
                      <a:srgbClr val="E6F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184*5*6</a:t>
                      </a:r>
                      <a:r>
                        <a:rPr lang="es-PE" sz="12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– 100*10 = </a:t>
                      </a:r>
                      <a:r>
                        <a:rPr lang="es-PE" sz="18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4,520</a:t>
                      </a:r>
                      <a:endParaRPr lang="es-PE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6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184*10*6</a:t>
                      </a:r>
                      <a:r>
                        <a:rPr lang="es-PE" sz="12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– 100*10 = </a:t>
                      </a:r>
                      <a:r>
                        <a:rPr lang="es-PE" sz="18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10,040</a:t>
                      </a:r>
                      <a:endParaRPr lang="es-PE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6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184*5*20</a:t>
                      </a:r>
                      <a:r>
                        <a:rPr lang="es-PE" sz="12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– 100*10 = </a:t>
                      </a:r>
                      <a:r>
                        <a:rPr lang="es-PE" sz="18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17,400</a:t>
                      </a:r>
                      <a:endParaRPr lang="es-PE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6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184*5*6</a:t>
                      </a:r>
                      <a:r>
                        <a:rPr lang="es-PE" sz="12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– 20*5 = </a:t>
                      </a:r>
                      <a:r>
                        <a:rPr lang="es-PE" sz="18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5,425</a:t>
                      </a:r>
                      <a:endParaRPr lang="es-PE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6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184*10*20</a:t>
                      </a:r>
                      <a:r>
                        <a:rPr lang="es-PE" sz="12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– 5*5 = </a:t>
                      </a:r>
                      <a:r>
                        <a:rPr lang="es-PE" sz="18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36,700</a:t>
                      </a:r>
                      <a:endParaRPr lang="es-PE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6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97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75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Segoe UI Light" panose="020B0502040204020203" pitchFamily="34" charset="0"/>
              </a:rPr>
              <a:t>Conclusiones y recomendaciones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>
                <a:latin typeface="Segoe UI Light" panose="020B0502040204020203" pitchFamily="34" charset="0"/>
              </a:rPr>
              <a:t>Si establecemos una </a:t>
            </a:r>
            <a:r>
              <a:rPr lang="es-PE" dirty="0">
                <a:solidFill>
                  <a:srgbClr val="8F002E"/>
                </a:solidFill>
                <a:latin typeface="Segoe UI Light" panose="020B0502040204020203" pitchFamily="34" charset="0"/>
              </a:rPr>
              <a:t>relación lineal entre el número de trabajadores y la efectividad del trabajo</a:t>
            </a:r>
            <a:r>
              <a:rPr lang="es-PE" dirty="0">
                <a:latin typeface="Segoe UI Light" panose="020B0502040204020203" pitchFamily="34" charset="0"/>
              </a:rPr>
              <a:t> y que además es </a:t>
            </a:r>
            <a:r>
              <a:rPr lang="es-PE" dirty="0">
                <a:solidFill>
                  <a:srgbClr val="848D82"/>
                </a:solidFill>
                <a:latin typeface="Segoe UI Light" panose="020B0502040204020203" pitchFamily="34" charset="0"/>
              </a:rPr>
              <a:t>tan importante como la motivación (i.e. dos trabajadores a 10 de motivación = un trabajador a 20) </a:t>
            </a:r>
            <a:r>
              <a:rPr lang="es-PE" dirty="0">
                <a:latin typeface="Segoe UI Light" panose="020B0502040204020203" pitchFamily="34" charset="0"/>
              </a:rPr>
              <a:t>y el número de modificaciones que se requieren, podemos realizar una </a:t>
            </a:r>
            <a:r>
              <a:rPr lang="es-PE" dirty="0">
                <a:solidFill>
                  <a:srgbClr val="454857"/>
                </a:solidFill>
                <a:latin typeface="Segoe UI Light" panose="020B0502040204020203" pitchFamily="34" charset="0"/>
              </a:rPr>
              <a:t>combinación que permita aumentar la efectividad 7 veces</a:t>
            </a:r>
            <a:r>
              <a:rPr lang="es-PE" dirty="0">
                <a:latin typeface="Segoe UI Light" panose="020B0502040204020203" pitchFamily="34" charset="0"/>
              </a:rPr>
              <a:t>.</a:t>
            </a:r>
          </a:p>
          <a:p>
            <a:r>
              <a:rPr lang="es-PE" dirty="0">
                <a:latin typeface="Segoe UI Light" panose="020B0502040204020203" pitchFamily="34" charset="0"/>
              </a:rPr>
              <a:t>La combinación requiere de </a:t>
            </a:r>
            <a:r>
              <a:rPr lang="es-PE" dirty="0">
                <a:solidFill>
                  <a:srgbClr val="4F57AA"/>
                </a:solidFill>
                <a:latin typeface="Segoe UI Light" panose="020B0502040204020203" pitchFamily="34" charset="0"/>
              </a:rPr>
              <a:t>duplicar el esfuerzo de motivación, triplicar la cantidad de trabajadores y ubicar una ruta poco distinta entre ambos puntos</a:t>
            </a:r>
            <a:r>
              <a:rPr lang="es-PE" dirty="0">
                <a:latin typeface="Segoe UI Light" panose="020B0502040204020203" pitchFamily="34" charset="0"/>
              </a:rPr>
              <a:t>.</a:t>
            </a:r>
          </a:p>
          <a:p>
            <a:r>
              <a:rPr lang="es-PE" dirty="0">
                <a:latin typeface="Segoe UI Light" panose="020B0502040204020203" pitchFamily="34" charset="0"/>
              </a:rPr>
              <a:t>El proyecto debe realizarse en </a:t>
            </a:r>
            <a:r>
              <a:rPr lang="es-PE" dirty="0">
                <a:solidFill>
                  <a:srgbClr val="41A4B1"/>
                </a:solidFill>
                <a:latin typeface="Segoe UI Light" panose="020B0502040204020203" pitchFamily="34" charset="0"/>
              </a:rPr>
              <a:t>60% menos tiempo, lo cual estaría cubierto por la combinación propuesta y los supuestos acordados.</a:t>
            </a:r>
          </a:p>
          <a:p>
            <a:endParaRPr lang="es-PE" dirty="0">
              <a:latin typeface="Segoe UI Ligh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0760759" y="-1103965"/>
            <a:ext cx="1749609" cy="344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9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26147"/>
            <a:ext cx="9144000" cy="2387600"/>
          </a:xfrm>
        </p:spPr>
        <p:txBody>
          <a:bodyPr/>
          <a:lstStyle/>
          <a:p>
            <a:r>
              <a:rPr lang="es-PE" sz="8000" dirty="0">
                <a:latin typeface="Segoe UI Light" panose="020B0502040204020203" pitchFamily="34" charset="0"/>
              </a:rPr>
              <a:t>Caso </a:t>
            </a:r>
            <a:r>
              <a:rPr lang="es-PE" sz="8000" dirty="0" err="1">
                <a:latin typeface="Segoe UI Light" panose="020B0502040204020203" pitchFamily="34" charset="0"/>
              </a:rPr>
              <a:t>Bicycle</a:t>
            </a:r>
            <a:r>
              <a:rPr lang="es-PE" sz="8000" dirty="0">
                <a:latin typeface="Segoe UI Light" panose="020B0502040204020203" pitchFamily="34" charset="0"/>
              </a:rPr>
              <a:t> Tour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318701"/>
            <a:ext cx="9144000" cy="1655762"/>
          </a:xfrm>
        </p:spPr>
        <p:txBody>
          <a:bodyPr>
            <a:normAutofit/>
          </a:bodyPr>
          <a:lstStyle/>
          <a:p>
            <a:r>
              <a:rPr lang="es-PE" sz="3600" dirty="0">
                <a:latin typeface="Segoe UI Light" panose="020B0502040204020203" pitchFamily="34" charset="0"/>
              </a:rPr>
              <a:t>por Jose Naranjo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21194" y="-112805"/>
            <a:ext cx="1749609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09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904</Words>
  <Application>Microsoft Office PowerPoint</Application>
  <PresentationFormat>Panorámica</PresentationFormat>
  <Paragraphs>77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Tema de Office</vt:lpstr>
      <vt:lpstr>Caso Bicycle Tour</vt:lpstr>
      <vt:lpstr>Hechos</vt:lpstr>
      <vt:lpstr>Análisis</vt:lpstr>
      <vt:lpstr>Problema</vt:lpstr>
      <vt:lpstr>Alcance</vt:lpstr>
      <vt:lpstr>Implementación</vt:lpstr>
      <vt:lpstr>Presentación de PowerPoint</vt:lpstr>
      <vt:lpstr>Conclusiones y recomendaciones</vt:lpstr>
      <vt:lpstr>Caso Bicycle 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A&amp;D</dc:title>
  <dc:creator>Jose Naranjo Silva</dc:creator>
  <cp:lastModifiedBy>Jose Naranjo Silva</cp:lastModifiedBy>
  <cp:revision>15</cp:revision>
  <dcterms:created xsi:type="dcterms:W3CDTF">2016-09-14T03:04:07Z</dcterms:created>
  <dcterms:modified xsi:type="dcterms:W3CDTF">2016-09-21T03:18:05Z</dcterms:modified>
</cp:coreProperties>
</file>