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450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537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03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161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850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9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2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21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95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03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7524-6825-464E-9BF0-2C299A1AFA4F}" type="datetimeFigureOut">
              <a:rPr lang="es-PE" smtClean="0"/>
              <a:t>24/08/2016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D1A9-B715-4402-851E-81F2FE3B3A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33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3844" y="1931831"/>
            <a:ext cx="9144000" cy="3863661"/>
          </a:xfrm>
        </p:spPr>
        <p:txBody>
          <a:bodyPr>
            <a:normAutofit fontScale="90000"/>
          </a:bodyPr>
          <a:lstStyle/>
          <a:p>
            <a:pPr algn="l"/>
            <a:r>
              <a:rPr lang="es-PE" dirty="0" err="1">
                <a:latin typeface="DIN Next Rounded LT Pro" panose="020F0503020203050203" pitchFamily="34" charset="0"/>
              </a:rPr>
              <a:t>On</a:t>
            </a:r>
            <a:r>
              <a:rPr lang="es-PE" dirty="0">
                <a:latin typeface="DIN Next Rounded LT Pro" panose="020F0503020203050203" pitchFamily="34" charset="0"/>
              </a:rPr>
              <a:t> </a:t>
            </a:r>
            <a:r>
              <a:rPr lang="es-PE" dirty="0" err="1">
                <a:latin typeface="DIN Next Rounded LT Pro" panose="020F0503020203050203" pitchFamily="34" charset="0"/>
              </a:rPr>
              <a:t>the</a:t>
            </a:r>
            <a:r>
              <a:rPr lang="es-PE" dirty="0">
                <a:latin typeface="DIN Next Rounded LT Pro" panose="020F0503020203050203" pitchFamily="34" charset="0"/>
              </a:rPr>
              <a:t> </a:t>
            </a:r>
            <a:r>
              <a:rPr lang="es-PE" dirty="0" err="1">
                <a:latin typeface="DIN Next Rounded LT Pro" panose="020F0503020203050203" pitchFamily="34" charset="0"/>
              </a:rPr>
              <a:t>Approximate</a:t>
            </a:r>
            <a:r>
              <a:rPr lang="es-PE" dirty="0">
                <a:latin typeface="DIN Next Rounded LT Pro" panose="020F0503020203050203" pitchFamily="34" charset="0"/>
              </a:rPr>
              <a:t> </a:t>
            </a:r>
            <a:r>
              <a:rPr lang="es-PE" dirty="0" err="1">
                <a:latin typeface="DIN Next Rounded LT Pro" panose="020F0503020203050203" pitchFamily="34" charset="0"/>
              </a:rPr>
              <a:t>Realization</a:t>
            </a:r>
            <a:r>
              <a:rPr lang="es-PE" dirty="0">
                <a:latin typeface="DIN Next Rounded LT Pro" panose="020F0503020203050203" pitchFamily="34" charset="0"/>
              </a:rPr>
              <a:t> of </a:t>
            </a:r>
            <a:r>
              <a:rPr lang="es-PE" dirty="0" err="1">
                <a:latin typeface="DIN Next Rounded LT Pro" panose="020F0503020203050203" pitchFamily="34" charset="0"/>
              </a:rPr>
              <a:t>Continuous</a:t>
            </a:r>
            <a:r>
              <a:rPr lang="es-PE" dirty="0">
                <a:latin typeface="DIN Next Rounded LT Pro" panose="020F0503020203050203" pitchFamily="34" charset="0"/>
              </a:rPr>
              <a:t> </a:t>
            </a:r>
            <a:r>
              <a:rPr lang="es-PE" dirty="0" err="1">
                <a:latin typeface="DIN Next Rounded LT Pro" panose="020F0503020203050203" pitchFamily="34" charset="0"/>
              </a:rPr>
              <a:t>Mappings</a:t>
            </a:r>
            <a:r>
              <a:rPr lang="es-PE" dirty="0">
                <a:latin typeface="DIN Next Rounded LT Pro" panose="020F0503020203050203" pitchFamily="34" charset="0"/>
              </a:rPr>
              <a:t> </a:t>
            </a:r>
            <a:r>
              <a:rPr lang="es-PE" dirty="0" err="1">
                <a:latin typeface="DIN Next Rounded LT Pro" panose="020F0503020203050203" pitchFamily="34" charset="0"/>
              </a:rPr>
              <a:t>by</a:t>
            </a:r>
            <a:r>
              <a:rPr lang="es-PE" dirty="0">
                <a:latin typeface="DIN Next Rounded LT Pro" panose="020F0503020203050203" pitchFamily="34" charset="0"/>
              </a:rPr>
              <a:t> Neural Networks</a:t>
            </a:r>
            <a:br>
              <a:rPr lang="es-PE" dirty="0">
                <a:latin typeface="DIN Next Rounded LT Pro" panose="020F0503020203050203" pitchFamily="34" charset="0"/>
              </a:rPr>
            </a:br>
            <a:br>
              <a:rPr lang="es-PE" dirty="0">
                <a:latin typeface="DIN Next Rounded LT Pro" panose="020F0503020203050203" pitchFamily="34" charset="0"/>
              </a:rPr>
            </a:br>
            <a:r>
              <a:rPr lang="es-PE" sz="2700" dirty="0" err="1">
                <a:latin typeface="DIN Next Rounded LT Pro" panose="020F0503020203050203" pitchFamily="34" charset="0"/>
              </a:rPr>
              <a:t>article</a:t>
            </a:r>
            <a:r>
              <a:rPr lang="es-PE" sz="2700" dirty="0">
                <a:latin typeface="DIN Next Rounded LT Pro" panose="020F0503020203050203" pitchFamily="34" charset="0"/>
              </a:rPr>
              <a:t> </a:t>
            </a:r>
            <a:r>
              <a:rPr lang="es-PE" sz="2700" dirty="0" err="1">
                <a:latin typeface="DIN Next Rounded LT Pro" panose="020F0503020203050203" pitchFamily="34" charset="0"/>
              </a:rPr>
              <a:t>by</a:t>
            </a:r>
            <a:r>
              <a:rPr lang="es-PE" sz="2700" dirty="0">
                <a:latin typeface="DIN Next Rounded LT Pro" panose="020F0503020203050203" pitchFamily="34" charset="0"/>
              </a:rPr>
              <a:t> KEN-ICHI FUNAHASHI</a:t>
            </a:r>
            <a:br>
              <a:rPr lang="es-PE" sz="2700" dirty="0">
                <a:latin typeface="DIN Next Rounded LT Pro" panose="020F0503020203050203" pitchFamily="34" charset="0"/>
              </a:rPr>
            </a:br>
            <a:r>
              <a:rPr lang="es-PE" sz="2700" dirty="0" err="1">
                <a:latin typeface="DIN Next Rounded LT Pro" panose="020F0503020203050203" pitchFamily="34" charset="0"/>
              </a:rPr>
              <a:t>presentation</a:t>
            </a:r>
            <a:r>
              <a:rPr lang="es-PE" sz="2700" dirty="0">
                <a:latin typeface="DIN Next Rounded LT Pro" panose="020F0503020203050203" pitchFamily="34" charset="0"/>
              </a:rPr>
              <a:t> </a:t>
            </a:r>
            <a:r>
              <a:rPr lang="es-PE" sz="2700" dirty="0" err="1">
                <a:latin typeface="DIN Next Rounded LT Pro" panose="020F0503020203050203" pitchFamily="34" charset="0"/>
              </a:rPr>
              <a:t>by</a:t>
            </a:r>
            <a:r>
              <a:rPr lang="es-PE" sz="2700" dirty="0">
                <a:latin typeface="DIN Next Rounded LT Pro" panose="020F0503020203050203" pitchFamily="34" charset="0"/>
              </a:rPr>
              <a:t> JOSE NARANJO</a:t>
            </a:r>
            <a:endParaRPr lang="es-PE" dirty="0">
              <a:latin typeface="DIN Next Rounded LT Pro" panose="020F050302020305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2163" y="227773"/>
            <a:ext cx="5516450" cy="71238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PE" sz="3200" dirty="0" err="1">
                <a:latin typeface="DIN Next Rounded LT Pro" panose="020F0503020203050203" pitchFamily="34" charset="0"/>
              </a:rPr>
              <a:t>summary</a:t>
            </a:r>
            <a:r>
              <a:rPr lang="es-PE" sz="3200" dirty="0">
                <a:latin typeface="DIN Next Rounded LT Pro" panose="020F0503020203050203" pitchFamily="34" charset="0"/>
              </a:rPr>
              <a:t> </a:t>
            </a:r>
            <a:r>
              <a:rPr lang="es-PE" sz="3200" dirty="0" err="1">
                <a:latin typeface="DIN Next Rounded LT Pro" panose="020F0503020203050203" pitchFamily="34" charset="0"/>
              </a:rPr>
              <a:t>for</a:t>
            </a:r>
            <a:r>
              <a:rPr lang="es-PE" sz="3200" dirty="0">
                <a:latin typeface="DIN Next Rounded LT Pro" panose="020F0503020203050203" pitchFamily="34" charset="0"/>
              </a:rPr>
              <a:t> </a:t>
            </a:r>
            <a:r>
              <a:rPr lang="es-PE" sz="3200" dirty="0" err="1">
                <a:latin typeface="DIN Next Rounded LT Pro" panose="020F0503020203050203" pitchFamily="34" charset="0"/>
              </a:rPr>
              <a:t>sections</a:t>
            </a:r>
            <a:r>
              <a:rPr lang="es-PE" sz="3200" dirty="0">
                <a:latin typeface="DIN Next Rounded LT Pro" panose="020F0503020203050203" pitchFamily="34" charset="0"/>
              </a:rPr>
              <a:t> I-II and </a:t>
            </a:r>
            <a:r>
              <a:rPr lang="es-PE" sz="3200" dirty="0" err="1">
                <a:latin typeface="DIN Next Rounded LT Pro" panose="020F0503020203050203" pitchFamily="34" charset="0"/>
              </a:rPr>
              <a:t>theorems</a:t>
            </a:r>
            <a:r>
              <a:rPr lang="es-PE" sz="3200" dirty="0">
                <a:latin typeface="DIN Next Rounded LT Pro" panose="020F0503020203050203" pitchFamily="34" charset="0"/>
              </a:rPr>
              <a:t> 1 and 2 </a:t>
            </a:r>
            <a:r>
              <a:rPr lang="es-PE" sz="3200" dirty="0" err="1">
                <a:latin typeface="DIN Next Rounded LT Pro" panose="020F0503020203050203" pitchFamily="34" charset="0"/>
              </a:rPr>
              <a:t>from</a:t>
            </a:r>
            <a:r>
              <a:rPr lang="es-PE" sz="3200" dirty="0">
                <a:latin typeface="DIN Next Rounded LT Pro" panose="020F0503020203050203" pitchFamily="34" charset="0"/>
              </a:rPr>
              <a:t> </a:t>
            </a:r>
            <a:r>
              <a:rPr lang="es-PE" sz="3200" dirty="0" err="1">
                <a:latin typeface="DIN Next Rounded LT Pro" panose="020F0503020203050203" pitchFamily="34" charset="0"/>
              </a:rPr>
              <a:t>section</a:t>
            </a:r>
            <a:r>
              <a:rPr lang="es-PE" sz="3200" dirty="0">
                <a:latin typeface="DIN Next Rounded LT Pro" panose="020F0503020203050203" pitchFamily="34" charset="0"/>
              </a:rPr>
              <a:t> III</a:t>
            </a:r>
          </a:p>
        </p:txBody>
      </p:sp>
    </p:spTree>
    <p:extLst>
      <p:ext uri="{BB962C8B-B14F-4D97-AF65-F5344CB8AC3E}">
        <p14:creationId xmlns:p14="http://schemas.microsoft.com/office/powerpoint/2010/main" val="188790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217" y="1004552"/>
            <a:ext cx="10515600" cy="892198"/>
          </a:xfrm>
        </p:spPr>
        <p:txBody>
          <a:bodyPr>
            <a:normAutofit/>
          </a:bodyPr>
          <a:lstStyle/>
          <a:p>
            <a:r>
              <a:rPr lang="es-PE" sz="5400" dirty="0" err="1">
                <a:latin typeface="DIN Next Rounded LT Pro" panose="020F0503020203050203" pitchFamily="34" charset="0"/>
              </a:rPr>
              <a:t>Introduction</a:t>
            </a:r>
            <a:endParaRPr lang="es-PE" sz="5400" dirty="0">
              <a:latin typeface="DIN Next Rounded LT Pro" panose="020F0503020203050203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21217" y="2279560"/>
            <a:ext cx="10908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latin typeface="DIN Next Rounded LT Pro Light" panose="020F0303020203050203" pitchFamily="34" charset="0"/>
              </a:rPr>
              <a:t>Prior to 1988, </a:t>
            </a:r>
            <a:r>
              <a:rPr lang="es-PE" sz="2800" dirty="0" err="1">
                <a:latin typeface="DIN Next Rounded LT Pro Light" panose="020F0303020203050203" pitchFamily="34" charset="0"/>
              </a:rPr>
              <a:t>there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had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been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many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studies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surrounding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the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mathematical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capabilities</a:t>
            </a:r>
            <a:r>
              <a:rPr lang="es-PE" sz="2800" dirty="0">
                <a:latin typeface="DIN Next Rounded LT Pro Light" panose="020F0303020203050203" pitchFamily="34" charset="0"/>
              </a:rPr>
              <a:t> of neural </a:t>
            </a:r>
            <a:r>
              <a:rPr lang="es-PE" sz="2800" dirty="0" err="1">
                <a:latin typeface="DIN Next Rounded LT Pro Light" panose="020F0303020203050203" pitchFamily="34" charset="0"/>
              </a:rPr>
              <a:t>networks</a:t>
            </a:r>
            <a:r>
              <a:rPr lang="es-PE" sz="2800" dirty="0">
                <a:latin typeface="DIN Next Rounded LT Pro Light" panose="020F0303020203050203" pitchFamily="34" charset="0"/>
              </a:rPr>
              <a:t>.</a:t>
            </a:r>
          </a:p>
          <a:p>
            <a:endParaRPr lang="es-PE" sz="2800" dirty="0">
              <a:latin typeface="DIN Next Rounded LT Pro Light" panose="020F0303020203050203" pitchFamily="34" charset="0"/>
            </a:endParaRPr>
          </a:p>
          <a:p>
            <a:r>
              <a:rPr lang="es-PE" sz="2800" dirty="0" err="1">
                <a:latin typeface="DIN Next Rounded LT Pro Light" panose="020F0303020203050203" pitchFamily="34" charset="0"/>
              </a:rPr>
              <a:t>Funahashi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committed</a:t>
            </a:r>
            <a:r>
              <a:rPr lang="es-PE" sz="2800" dirty="0">
                <a:latin typeface="DIN Next Rounded LT Pro Light" panose="020F0303020203050203" pitchFamily="34" charset="0"/>
              </a:rPr>
              <a:t> to </a:t>
            </a:r>
            <a:r>
              <a:rPr lang="es-PE" sz="2800" dirty="0" err="1">
                <a:latin typeface="DIN Next Rounded LT Pro Light" panose="020F0303020203050203" pitchFamily="34" charset="0"/>
              </a:rPr>
              <a:t>prove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how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complex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decision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regions</a:t>
            </a:r>
            <a:r>
              <a:rPr lang="es-PE" sz="2800" dirty="0">
                <a:latin typeface="DIN Next Rounded LT Pro Light" panose="020F0303020203050203" pitchFamily="34" charset="0"/>
              </a:rPr>
              <a:t> can be </a:t>
            </a:r>
            <a:r>
              <a:rPr lang="es-PE" sz="2800" dirty="0" err="1">
                <a:latin typeface="DIN Next Rounded LT Pro Light" panose="020F0303020203050203" pitchFamily="34" charset="0"/>
              </a:rPr>
              <a:t>formed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using</a:t>
            </a:r>
            <a:r>
              <a:rPr lang="es-PE" sz="2800" dirty="0">
                <a:latin typeface="DIN Next Rounded LT Pro Light" panose="020F0303020203050203" pitchFamily="34" charset="0"/>
              </a:rPr>
              <a:t> neural </a:t>
            </a:r>
            <a:r>
              <a:rPr lang="es-PE" sz="2800" dirty="0" err="1">
                <a:latin typeface="DIN Next Rounded LT Pro Light" panose="020F0303020203050203" pitchFamily="34" charset="0"/>
              </a:rPr>
              <a:t>networks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with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multiple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layers</a:t>
            </a:r>
            <a:r>
              <a:rPr lang="es-PE" sz="2800" dirty="0">
                <a:latin typeface="DIN Next Rounded LT Pro Light" panose="020F0303020203050203" pitchFamily="34" charset="0"/>
              </a:rPr>
              <a:t>.</a:t>
            </a:r>
          </a:p>
          <a:p>
            <a:endParaRPr lang="es-PE" sz="2800" dirty="0">
              <a:latin typeface="DIN Next Rounded LT Pro Light" panose="020F0303020203050203" pitchFamily="34" charset="0"/>
            </a:endParaRPr>
          </a:p>
          <a:p>
            <a:r>
              <a:rPr lang="es-PE" sz="2800" dirty="0">
                <a:latin typeface="DIN Next Rounded LT Pro Light" panose="020F0303020203050203" pitchFamily="34" charset="0"/>
              </a:rPr>
              <a:t>To do </a:t>
            </a:r>
            <a:r>
              <a:rPr lang="es-PE" sz="2800" dirty="0" err="1">
                <a:latin typeface="DIN Next Rounded LT Pro Light" panose="020F0303020203050203" pitchFamily="34" charset="0"/>
              </a:rPr>
              <a:t>this</a:t>
            </a:r>
            <a:r>
              <a:rPr lang="es-PE" sz="2800" dirty="0">
                <a:latin typeface="DIN Next Rounded LT Pro Light" panose="020F0303020203050203" pitchFamily="34" charset="0"/>
              </a:rPr>
              <a:t>, he </a:t>
            </a:r>
            <a:r>
              <a:rPr lang="es-PE" sz="2800" dirty="0" err="1">
                <a:latin typeface="DIN Next Rounded LT Pro Light" panose="020F0303020203050203" pitchFamily="34" charset="0"/>
              </a:rPr>
              <a:t>works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closely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with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the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studies</a:t>
            </a:r>
            <a:r>
              <a:rPr lang="es-PE" sz="2800" dirty="0">
                <a:latin typeface="DIN Next Rounded LT Pro Light" panose="020F0303020203050203" pitchFamily="34" charset="0"/>
              </a:rPr>
              <a:t> of </a:t>
            </a:r>
            <a:r>
              <a:rPr lang="es-PE" sz="2800" dirty="0" err="1">
                <a:latin typeface="DIN Next Rounded LT Pro Light" panose="020F0303020203050203" pitchFamily="34" charset="0"/>
              </a:rPr>
              <a:t>Hecht-Nielsen</a:t>
            </a:r>
            <a:r>
              <a:rPr lang="es-PE" sz="2800" dirty="0">
                <a:latin typeface="DIN Next Rounded LT Pro Light" panose="020F0303020203050203" pitchFamily="34" charset="0"/>
              </a:rPr>
              <a:t> (1987), </a:t>
            </a:r>
            <a:r>
              <a:rPr lang="es-PE" sz="2800" dirty="0" err="1">
                <a:latin typeface="DIN Next Rounded LT Pro Light" panose="020F0303020203050203" pitchFamily="34" charset="0"/>
              </a:rPr>
              <a:t>Kolmogorov</a:t>
            </a:r>
            <a:r>
              <a:rPr lang="es-PE" sz="2800" dirty="0">
                <a:latin typeface="DIN Next Rounded LT Pro Light" panose="020F0303020203050203" pitchFamily="34" charset="0"/>
              </a:rPr>
              <a:t> (1957) and </a:t>
            </a:r>
            <a:r>
              <a:rPr lang="es-PE" sz="2800" dirty="0" err="1">
                <a:latin typeface="DIN Next Rounded LT Pro Light" panose="020F0303020203050203" pitchFamily="34" charset="0"/>
              </a:rPr>
              <a:t>Irie</a:t>
            </a:r>
            <a:r>
              <a:rPr lang="es-PE" sz="2800" dirty="0">
                <a:latin typeface="DIN Next Rounded LT Pro Light" panose="020F0303020203050203" pitchFamily="34" charset="0"/>
              </a:rPr>
              <a:t> and </a:t>
            </a:r>
            <a:r>
              <a:rPr lang="es-PE" sz="2800" dirty="0" err="1">
                <a:latin typeface="DIN Next Rounded LT Pro Light" panose="020F0303020203050203" pitchFamily="34" charset="0"/>
              </a:rPr>
              <a:t>Miyake</a:t>
            </a:r>
            <a:r>
              <a:rPr lang="es-PE" sz="2800" dirty="0">
                <a:latin typeface="DIN Next Rounded LT Pro Light" panose="020F0303020203050203" pitchFamily="34" charset="0"/>
              </a:rPr>
              <a:t> (1988).</a:t>
            </a:r>
          </a:p>
        </p:txBody>
      </p:sp>
    </p:spTree>
    <p:extLst>
      <p:ext uri="{BB962C8B-B14F-4D97-AF65-F5344CB8AC3E}">
        <p14:creationId xmlns:p14="http://schemas.microsoft.com/office/powerpoint/2010/main" val="365841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21217" y="841682"/>
            <a:ext cx="109084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 err="1">
                <a:latin typeface="DIN Next Rounded LT Pro Light" panose="020F0303020203050203" pitchFamily="34" charset="0"/>
              </a:rPr>
              <a:t>Any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continuous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mapping</a:t>
            </a:r>
            <a:r>
              <a:rPr lang="es-PE" sz="2800" dirty="0">
                <a:latin typeface="DIN Next Rounded LT Pro Light" panose="020F0303020203050203" pitchFamily="34" charset="0"/>
              </a:rPr>
              <a:t> can be </a:t>
            </a:r>
            <a:r>
              <a:rPr lang="es-PE" sz="2800" dirty="0" err="1">
                <a:latin typeface="DIN Next Rounded LT Pro Light" panose="020F0303020203050203" pitchFamily="34" charset="0"/>
              </a:rPr>
              <a:t>represented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through</a:t>
            </a:r>
            <a:r>
              <a:rPr lang="es-PE" sz="2800" dirty="0">
                <a:latin typeface="DIN Next Rounded LT Pro Light" panose="020F0303020203050203" pitchFamily="34" charset="0"/>
              </a:rPr>
              <a:t> 4 </a:t>
            </a:r>
            <a:r>
              <a:rPr lang="es-PE" sz="2800" dirty="0" err="1">
                <a:latin typeface="DIN Next Rounded LT Pro Light" panose="020F0303020203050203" pitchFamily="34" charset="0"/>
              </a:rPr>
              <a:t>layers</a:t>
            </a:r>
            <a:endParaRPr lang="es-PE" sz="2800" dirty="0">
              <a:latin typeface="DIN Next Rounded LT Pro Light" panose="020F030302020305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 err="1">
                <a:latin typeface="DIN Next Rounded LT Pro Light" panose="020F0303020203050203" pitchFamily="34" charset="0"/>
              </a:rPr>
              <a:t>Function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realization</a:t>
            </a:r>
            <a:r>
              <a:rPr lang="es-PE" sz="2800" dirty="0">
                <a:latin typeface="DIN Next Rounded LT Pro Light" panose="020F0303020203050203" pitchFamily="34" charset="0"/>
              </a:rPr>
              <a:t> of </a:t>
            </a:r>
            <a:r>
              <a:rPr lang="es-PE" sz="2800" dirty="0" err="1">
                <a:latin typeface="DIN Next Rounded LT Pro Light" panose="020F0303020203050203" pitchFamily="34" charset="0"/>
              </a:rPr>
              <a:t>several</a:t>
            </a:r>
            <a:r>
              <a:rPr lang="es-PE" sz="2800" dirty="0">
                <a:latin typeface="DIN Next Rounded LT Pro Light" panose="020F0303020203050203" pitchFamily="34" charset="0"/>
              </a:rPr>
              <a:t> variables </a:t>
            </a:r>
            <a:r>
              <a:rPr lang="es-PE" sz="2800" dirty="0" err="1">
                <a:latin typeface="DIN Next Rounded LT Pro Light" panose="020F0303020203050203" pitchFamily="34" charset="0"/>
              </a:rPr>
              <a:t>could</a:t>
            </a:r>
            <a:r>
              <a:rPr lang="es-PE" sz="2800" dirty="0">
                <a:latin typeface="DIN Next Rounded LT Pro Light" panose="020F0303020203050203" pitchFamily="34" charset="0"/>
              </a:rPr>
              <a:t> be </a:t>
            </a:r>
            <a:r>
              <a:rPr lang="es-PE" sz="2800" dirty="0" err="1">
                <a:latin typeface="DIN Next Rounded LT Pro Light" panose="020F0303020203050203" pitchFamily="34" charset="0"/>
              </a:rPr>
              <a:t>accomplished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through</a:t>
            </a:r>
            <a:r>
              <a:rPr lang="es-PE" sz="2800" dirty="0">
                <a:latin typeface="DIN Next Rounded LT Pro Light" panose="020F0303020203050203" pitchFamily="34" charset="0"/>
              </a:rPr>
              <a:t> 3 </a:t>
            </a:r>
            <a:r>
              <a:rPr lang="es-PE" sz="2800" dirty="0" err="1">
                <a:latin typeface="DIN Next Rounded LT Pro Light" panose="020F0303020203050203" pitchFamily="34" charset="0"/>
              </a:rPr>
              <a:t>layers</a:t>
            </a:r>
            <a:r>
              <a:rPr lang="es-PE" sz="2800" dirty="0">
                <a:latin typeface="DIN Next Rounded LT Pro Light" panose="020F0303020203050203" pitchFamily="34" charset="0"/>
              </a:rPr>
              <a:t>, </a:t>
            </a:r>
            <a:r>
              <a:rPr lang="es-PE" sz="2800" dirty="0" err="1">
                <a:latin typeface="DIN Next Rounded LT Pro Light" panose="020F0303020203050203" pitchFamily="34" charset="0"/>
              </a:rPr>
              <a:t>integrals</a:t>
            </a:r>
            <a:r>
              <a:rPr lang="es-PE" sz="2800" dirty="0">
                <a:latin typeface="DIN Next Rounded LT Pro Light" panose="020F0303020203050203" pitchFamily="34" charset="0"/>
              </a:rPr>
              <a:t> and </a:t>
            </a:r>
            <a:r>
              <a:rPr lang="es-PE" sz="2800" dirty="0" err="1">
                <a:latin typeface="DIN Next Rounded LT Pro Light" panose="020F0303020203050203" pitchFamily="34" charset="0"/>
              </a:rPr>
              <a:t>absolutely</a:t>
            </a:r>
            <a:r>
              <a:rPr lang="es-PE" sz="2800" dirty="0">
                <a:latin typeface="DIN Next Rounded LT Pro Light" panose="020F0303020203050203" pitchFamily="34" charset="0"/>
              </a:rPr>
              <a:t> integrable output </a:t>
            </a:r>
            <a:r>
              <a:rPr lang="es-PE" sz="2800" dirty="0" err="1">
                <a:latin typeface="DIN Next Rounded LT Pro Light" panose="020F0303020203050203" pitchFamily="34" charset="0"/>
              </a:rPr>
              <a:t>functions</a:t>
            </a:r>
            <a:r>
              <a:rPr lang="es-PE" sz="2800" dirty="0">
                <a:latin typeface="DIN Next Rounded LT Pro Light" panose="020F0303020203050203" pitchFamily="34" charset="0"/>
              </a:rPr>
              <a:t> (</a:t>
            </a:r>
            <a:r>
              <a:rPr lang="es-PE" sz="2800" dirty="0" err="1">
                <a:latin typeface="DIN Next Rounded LT Pro Light" panose="020F0303020203050203" pitchFamily="34" charset="0"/>
              </a:rPr>
              <a:t>not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sigmoid</a:t>
            </a:r>
            <a:r>
              <a:rPr lang="es-PE" sz="2800" dirty="0">
                <a:latin typeface="DIN Next Rounded LT Pro Light" panose="020F030302020305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>
              <a:latin typeface="DIN Next Rounded LT Pro Light" panose="020F0303020203050203" pitchFamily="34" charset="0"/>
            </a:endParaRPr>
          </a:p>
          <a:p>
            <a:r>
              <a:rPr lang="es-PE" sz="2800" dirty="0" err="1">
                <a:latin typeface="DIN Next Rounded LT Pro Light" panose="020F0303020203050203" pitchFamily="34" charset="0"/>
              </a:rPr>
              <a:t>Funahashi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would</a:t>
            </a:r>
            <a:r>
              <a:rPr lang="es-PE" sz="2800" dirty="0">
                <a:latin typeface="DIN Next Rounded LT Pro Light" panose="020F0303020203050203" pitchFamily="34" charset="0"/>
              </a:rPr>
              <a:t> come to use </a:t>
            </a:r>
            <a:r>
              <a:rPr lang="es-PE" sz="2800" dirty="0" err="1">
                <a:latin typeface="DIN Next Rounded LT Pro Light" panose="020F0303020203050203" pitchFamily="34" charset="0"/>
              </a:rPr>
              <a:t>both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concepts</a:t>
            </a:r>
            <a:r>
              <a:rPr lang="es-PE" sz="2800" dirty="0">
                <a:latin typeface="DIN Next Rounded LT Pro Light" panose="020F0303020203050203" pitchFamily="34" charset="0"/>
              </a:rPr>
              <a:t> and </a:t>
            </a:r>
            <a:r>
              <a:rPr lang="es-PE" sz="2800" dirty="0" err="1">
                <a:latin typeface="DIN Next Rounded LT Pro Light" panose="020F0303020203050203" pitchFamily="34" charset="0"/>
              </a:rPr>
              <a:t>prove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that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the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approximate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realization</a:t>
            </a:r>
            <a:r>
              <a:rPr lang="es-PE" sz="2800" dirty="0">
                <a:latin typeface="DIN Next Rounded LT Pro Light" panose="020F0303020203050203" pitchFamily="34" charset="0"/>
              </a:rPr>
              <a:t> of </a:t>
            </a:r>
            <a:r>
              <a:rPr lang="es-PE" sz="2800" dirty="0" err="1">
                <a:latin typeface="DIN Next Rounded LT Pro Light" panose="020F0303020203050203" pitchFamily="34" charset="0"/>
              </a:rPr>
              <a:t>continuous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mappings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by</a:t>
            </a:r>
            <a:r>
              <a:rPr lang="es-PE" sz="2800" dirty="0">
                <a:latin typeface="DIN Next Rounded LT Pro Light" panose="020F0303020203050203" pitchFamily="34" charset="0"/>
              </a:rPr>
              <a:t> 3 </a:t>
            </a:r>
            <a:r>
              <a:rPr lang="es-PE" sz="2800" dirty="0" err="1">
                <a:latin typeface="DIN Next Rounded LT Pro Light" panose="020F0303020203050203" pitchFamily="34" charset="0"/>
              </a:rPr>
              <a:t>layer</a:t>
            </a:r>
            <a:r>
              <a:rPr lang="es-PE" sz="2800" dirty="0">
                <a:latin typeface="DIN Next Rounded LT Pro Light" panose="020F0303020203050203" pitchFamily="34" charset="0"/>
              </a:rPr>
              <a:t> (1 </a:t>
            </a:r>
            <a:r>
              <a:rPr lang="es-PE" sz="2800" dirty="0" err="1">
                <a:latin typeface="DIN Next Rounded LT Pro Light" panose="020F0303020203050203" pitchFamily="34" charset="0"/>
              </a:rPr>
              <a:t>hidden</a:t>
            </a:r>
            <a:r>
              <a:rPr lang="es-PE" sz="2800" dirty="0">
                <a:latin typeface="DIN Next Rounded LT Pro Light" panose="020F0303020203050203" pitchFamily="34" charset="0"/>
              </a:rPr>
              <a:t>) </a:t>
            </a:r>
            <a:r>
              <a:rPr lang="es-PE" sz="2800" dirty="0" err="1">
                <a:latin typeface="DIN Next Rounded LT Pro Light" panose="020F0303020203050203" pitchFamily="34" charset="0"/>
              </a:rPr>
              <a:t>networks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whose</a:t>
            </a:r>
            <a:r>
              <a:rPr lang="es-PE" sz="2800" dirty="0">
                <a:latin typeface="DIN Next Rounded LT Pro Light" panose="020F0303020203050203" pitchFamily="34" charset="0"/>
              </a:rPr>
              <a:t> output </a:t>
            </a:r>
            <a:r>
              <a:rPr lang="es-PE" sz="2800" dirty="0" err="1">
                <a:latin typeface="DIN Next Rounded LT Pro Light" panose="020F0303020203050203" pitchFamily="34" charset="0"/>
              </a:rPr>
              <a:t>functions</a:t>
            </a:r>
            <a:r>
              <a:rPr lang="es-PE" sz="2800" dirty="0">
                <a:latin typeface="DIN Next Rounded LT Pro Light" panose="020F0303020203050203" pitchFamily="34" charset="0"/>
              </a:rPr>
              <a:t> are </a:t>
            </a:r>
            <a:r>
              <a:rPr lang="es-PE" sz="2800" dirty="0" err="1">
                <a:latin typeface="DIN Next Rounded LT Pro Light" panose="020F0303020203050203" pitchFamily="34" charset="0"/>
              </a:rPr>
              <a:t>sigmoid</a:t>
            </a:r>
            <a:r>
              <a:rPr lang="es-PE" sz="2800" dirty="0">
                <a:latin typeface="DIN Next Rounded LT Pro Light" panose="020F0303020203050203" pitchFamily="34" charset="0"/>
              </a:rPr>
              <a:t> and </a:t>
            </a:r>
            <a:r>
              <a:rPr lang="es-PE" sz="2800" dirty="0" err="1">
                <a:latin typeface="DIN Next Rounded LT Pro Light" panose="020F0303020203050203" pitchFamily="34" charset="0"/>
              </a:rPr>
              <a:t>whose</a:t>
            </a:r>
            <a:r>
              <a:rPr lang="es-PE" sz="2800" dirty="0">
                <a:latin typeface="DIN Next Rounded LT Pro Light" panose="020F0303020203050203" pitchFamily="34" charset="0"/>
              </a:rPr>
              <a:t> I/O </a:t>
            </a:r>
            <a:r>
              <a:rPr lang="es-PE" sz="2800" dirty="0" err="1">
                <a:latin typeface="DIN Next Rounded LT Pro Light" panose="020F0303020203050203" pitchFamily="34" charset="0"/>
              </a:rPr>
              <a:t>layers</a:t>
            </a:r>
            <a:r>
              <a:rPr lang="es-PE" sz="2800" dirty="0">
                <a:latin typeface="DIN Next Rounded LT Pro Light" panose="020F0303020203050203" pitchFamily="34" charset="0"/>
              </a:rPr>
              <a:t> are linear </a:t>
            </a:r>
            <a:r>
              <a:rPr lang="es-PE" sz="2800" dirty="0" err="1">
                <a:latin typeface="DIN Next Rounded LT Pro Light" panose="020F0303020203050203" pitchFamily="34" charset="0"/>
              </a:rPr>
              <a:t>is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possible</a:t>
            </a:r>
            <a:r>
              <a:rPr lang="es-PE" sz="2800" dirty="0">
                <a:latin typeface="DIN Next Rounded LT Pro Light" panose="020F0303020203050203" pitchFamily="34" charset="0"/>
              </a:rPr>
              <a:t>.</a:t>
            </a:r>
          </a:p>
          <a:p>
            <a:endParaRPr lang="es-PE" sz="2800" dirty="0">
              <a:latin typeface="DIN Next Rounded LT Pro Light" panose="020F0303020203050203" pitchFamily="34" charset="0"/>
            </a:endParaRPr>
          </a:p>
          <a:p>
            <a:r>
              <a:rPr lang="es-PE" sz="2800" dirty="0" err="1">
                <a:latin typeface="DIN Next Rounded LT Pro Light" panose="020F0303020203050203" pitchFamily="34" charset="0"/>
              </a:rPr>
              <a:t>Therefore</a:t>
            </a:r>
            <a:r>
              <a:rPr lang="es-PE" sz="2800" dirty="0">
                <a:latin typeface="DIN Next Rounded LT Pro Light" panose="020F0303020203050203" pitchFamily="34" charset="0"/>
              </a:rPr>
              <a:t>, </a:t>
            </a:r>
            <a:r>
              <a:rPr lang="es-PE" sz="2800" dirty="0" err="1">
                <a:latin typeface="DIN Next Rounded LT Pro Light" panose="020F0303020203050203" pitchFamily="34" charset="0"/>
              </a:rPr>
              <a:t>any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continuous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mapping</a:t>
            </a:r>
            <a:r>
              <a:rPr lang="es-PE" sz="2800" dirty="0">
                <a:latin typeface="DIN Next Rounded LT Pro Light" panose="020F0303020203050203" pitchFamily="34" charset="0"/>
              </a:rPr>
              <a:t> can be </a:t>
            </a:r>
            <a:r>
              <a:rPr lang="es-PE" sz="2800" dirty="0" err="1">
                <a:latin typeface="DIN Next Rounded LT Pro Light" panose="020F0303020203050203" pitchFamily="34" charset="0"/>
              </a:rPr>
              <a:t>approximately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represented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by</a:t>
            </a:r>
            <a:r>
              <a:rPr lang="es-PE" sz="2800" dirty="0">
                <a:latin typeface="DIN Next Rounded LT Pro Light" panose="020F0303020203050203" pitchFamily="34" charset="0"/>
              </a:rPr>
              <a:t> a </a:t>
            </a:r>
            <a:r>
              <a:rPr lang="es-PE" sz="2800" dirty="0" err="1">
                <a:latin typeface="DIN Next Rounded LT Pro Light" panose="020F0303020203050203" pitchFamily="34" charset="0"/>
              </a:rPr>
              <a:t>feed</a:t>
            </a:r>
            <a:r>
              <a:rPr lang="es-PE" sz="2800" dirty="0">
                <a:latin typeface="DIN Next Rounded LT Pro Light" panose="020F0303020203050203" pitchFamily="34" charset="0"/>
              </a:rPr>
              <a:t>-forward </a:t>
            </a:r>
            <a:r>
              <a:rPr lang="es-PE" sz="2800" dirty="0" err="1">
                <a:latin typeface="DIN Next Rounded LT Pro Light" panose="020F0303020203050203" pitchFamily="34" charset="0"/>
              </a:rPr>
              <a:t>multilayer</a:t>
            </a:r>
            <a:r>
              <a:rPr lang="es-PE" sz="2800" dirty="0">
                <a:latin typeface="DIN Next Rounded LT Pro Light" panose="020F0303020203050203" pitchFamily="34" charset="0"/>
              </a:rPr>
              <a:t> (k</a:t>
            </a:r>
            <a:r>
              <a:rPr lang="en-US" sz="2800" dirty="0">
                <a:latin typeface="DIN Next Rounded LT Pro Light" panose="020F0303020203050203" pitchFamily="34" charset="0"/>
              </a:rPr>
              <a:t> &gt; 3)</a:t>
            </a:r>
            <a:r>
              <a:rPr lang="es-PE" sz="2800" dirty="0">
                <a:latin typeface="DIN Next Rounded LT Pro Light" panose="020F0303020203050203" pitchFamily="34" charset="0"/>
              </a:rPr>
              <a:t> </a:t>
            </a:r>
            <a:r>
              <a:rPr lang="es-PE" sz="2800" dirty="0" err="1">
                <a:latin typeface="DIN Next Rounded LT Pro Light" panose="020F0303020203050203" pitchFamily="34" charset="0"/>
              </a:rPr>
              <a:t>network</a:t>
            </a:r>
            <a:r>
              <a:rPr lang="es-PE" sz="2800" dirty="0">
                <a:latin typeface="DIN Next Rounded LT Pro Light" panose="020F030302020305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1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217" y="1004552"/>
            <a:ext cx="10515600" cy="89219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DIN Next Rounded LT Pro" panose="020F0503020203050203" pitchFamily="34" charset="0"/>
              </a:rPr>
              <a:t>Multilayer neural networks</a:t>
            </a:r>
            <a:endParaRPr lang="es-PE" sz="5400" dirty="0">
              <a:latin typeface="DIN Next Rounded LT Pro" panose="020F050302020305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721217" y="2649787"/>
                <a:ext cx="628470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b="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Connection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b="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Number of layers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Threshold for neural firing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800" dirty="0">
                  <a:latin typeface="DIN Next Rounded LT Pro Light" panose="020F0303020203050203" pitchFamily="34" charset="0"/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17" y="2649787"/>
                <a:ext cx="6284701" cy="2246769"/>
              </a:xfrm>
              <a:prstGeom prst="rect">
                <a:avLst/>
              </a:prstGeom>
              <a:blipFill>
                <a:blip r:embed="rId2"/>
                <a:stretch>
                  <a:fillRect l="-1940" t="-2717" b="-70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494930" y="2959070"/>
                <a:ext cx="4970929" cy="167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s-PE" sz="32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30" y="2959070"/>
                <a:ext cx="4970929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9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217" y="1004552"/>
            <a:ext cx="10515600" cy="89219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DIN Next Rounded LT Pro" panose="020F0503020203050203" pitchFamily="34" charset="0"/>
              </a:rPr>
              <a:t>Approximate realization of continuous mappings by neural networks</a:t>
            </a:r>
            <a:endParaRPr lang="es-PE" sz="5400" dirty="0">
              <a:latin typeface="DIN Next Rounded LT Pro" panose="020F050302020305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21217" y="2550016"/>
                <a:ext cx="10908405" cy="3643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800" dirty="0">
                    <a:latin typeface="DIN Next Rounded LT Pro Light" panose="020F030302020305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P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be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nonconstant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,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bounded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,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monotone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increasing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continuous</a:t>
                </a:r>
                <a:endParaRPr lang="es-PE" sz="280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be a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bounded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closed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subset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of real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numbers</a:t>
                </a:r>
                <a:endParaRPr lang="es-PE" sz="280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be a real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valued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continous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function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on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800" b="0" dirty="0">
                  <a:latin typeface="DIN Next Rounded LT Pro Light" panose="020F0303020203050203" pitchFamily="34" charset="0"/>
                </a:endParaRPr>
              </a:p>
              <a:p>
                <a:endParaRPr lang="en-US" sz="280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Then, for an arbitrary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DIN Next Rounded LT Pro Light" panose="020F0303020203050203" pitchFamily="34" charset="0"/>
                  </a:rPr>
                  <a:t> there exists a 3 layer network whose output functions for the hidden layer are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and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whose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output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functions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for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the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I/O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layers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are linear and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represented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by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PE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such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that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17" y="2550016"/>
                <a:ext cx="10908405" cy="3643177"/>
              </a:xfrm>
              <a:prstGeom prst="rect">
                <a:avLst/>
              </a:prstGeom>
              <a:blipFill>
                <a:blip r:embed="rId2"/>
                <a:stretch>
                  <a:fillRect l="-1117" t="-1505" b="-28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39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16418" y="1262128"/>
                <a:ext cx="11359165" cy="4456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This theorem can be further generalized:</a:t>
                </a:r>
              </a:p>
              <a:p>
                <a:endParaRPr lang="es-PE" sz="2800" dirty="0">
                  <a:latin typeface="DIN Next Rounded LT Pro Light" panose="020F0303020203050203" pitchFamily="34" charset="0"/>
                </a:endParaRPr>
              </a:p>
              <a:p>
                <a:r>
                  <a:rPr lang="es-PE" sz="2800" dirty="0" err="1">
                    <a:latin typeface="DIN Next Rounded LT Pro Light" panose="020F0303020203050203" pitchFamily="34" charset="0"/>
                  </a:rPr>
                  <a:t>Let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be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nonconstant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,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bounded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,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monotone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increasing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continuous</a:t>
                </a:r>
                <a:endParaRPr lang="es-PE" sz="280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be a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bounded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closed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subset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of real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numbers</a:t>
                </a:r>
                <a:endParaRPr lang="es-PE" sz="280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be a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fixed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integer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less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than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or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equal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to 3</a:t>
                </a:r>
              </a:p>
              <a:p>
                <a:endParaRPr lang="en-US" sz="2800" dirty="0">
                  <a:latin typeface="DIN Next Rounded LT Pro Light" panose="020F0303020203050203" pitchFamily="34" charset="0"/>
                </a:endParaRPr>
              </a:p>
              <a:p>
                <a:r>
                  <a:rPr lang="en-US" sz="2800" dirty="0">
                    <a:latin typeface="DIN Next Rounded LT Pro Light" panose="020F0303020203050203" pitchFamily="34" charset="0"/>
                  </a:rPr>
                  <a:t>Then any continuous mapping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PE" sz="2800" b="1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defined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by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can be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approximated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through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uniform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topology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on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by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I/O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mappings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-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layer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networks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whose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output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functions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for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hidden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layers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s-P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PE" sz="2800" dirty="0">
                    <a:latin typeface="DIN Next Rounded LT Pro Light" panose="020F0303020203050203" pitchFamily="34" charset="0"/>
                  </a:rPr>
                  <a:t> and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whose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output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functions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for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I/O </a:t>
                </a:r>
                <a:r>
                  <a:rPr lang="es-PE" sz="2800" dirty="0" err="1">
                    <a:latin typeface="DIN Next Rounded LT Pro Light" panose="020F0303020203050203" pitchFamily="34" charset="0"/>
                  </a:rPr>
                  <a:t>layers</a:t>
                </a:r>
                <a:r>
                  <a:rPr lang="es-PE" sz="2800" dirty="0">
                    <a:latin typeface="DIN Next Rounded LT Pro Light" panose="020F0303020203050203" pitchFamily="34" charset="0"/>
                  </a:rPr>
                  <a:t> are linear.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8" y="1262128"/>
                <a:ext cx="11359165" cy="4456669"/>
              </a:xfrm>
              <a:prstGeom prst="rect">
                <a:avLst/>
              </a:prstGeom>
              <a:blipFill>
                <a:blip r:embed="rId2"/>
                <a:stretch>
                  <a:fillRect l="-1073" t="-1368" r="-1609" b="-28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397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266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DIN Next Rounded LT Pro</vt:lpstr>
      <vt:lpstr>DIN Next Rounded LT Pro Light</vt:lpstr>
      <vt:lpstr>Tema de Office</vt:lpstr>
      <vt:lpstr>On the Approximate Realization of Continuous Mappings by Neural Networks  article by KEN-ICHI FUNAHASHI presentation by JOSE NARANJO</vt:lpstr>
      <vt:lpstr>Introduction</vt:lpstr>
      <vt:lpstr>Presentación de PowerPoint</vt:lpstr>
      <vt:lpstr>Multilayer neural networks</vt:lpstr>
      <vt:lpstr>Approximate realization of continuous mappings by neural networks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Approximate Realization of Continuous Mappings by Neural Networks  article by KEN-ICHI FUNAHASHI presentation by JOSE NARANJO</dc:title>
  <dc:creator>Jose Naranjo Silva</dc:creator>
  <cp:lastModifiedBy>Jose Naranjo Silva</cp:lastModifiedBy>
  <cp:revision>8</cp:revision>
  <dcterms:created xsi:type="dcterms:W3CDTF">2016-08-24T03:47:34Z</dcterms:created>
  <dcterms:modified xsi:type="dcterms:W3CDTF">2016-08-24T15:14:57Z</dcterms:modified>
</cp:coreProperties>
</file>