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594-32BC-4050-B8EF-E3B024A7FBA9}" type="datetimeFigureOut">
              <a:rPr lang="es-PE" smtClean="0"/>
              <a:t>28/08/2016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6376-6FFC-4524-9C31-0BEE625C36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12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594-32BC-4050-B8EF-E3B024A7FBA9}" type="datetimeFigureOut">
              <a:rPr lang="es-PE" smtClean="0"/>
              <a:t>28/08/2016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6376-6FFC-4524-9C31-0BEE625C36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64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594-32BC-4050-B8EF-E3B024A7FBA9}" type="datetimeFigureOut">
              <a:rPr lang="es-PE" smtClean="0"/>
              <a:t>28/08/2016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6376-6FFC-4524-9C31-0BEE625C36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84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594-32BC-4050-B8EF-E3B024A7FBA9}" type="datetimeFigureOut">
              <a:rPr lang="es-PE" smtClean="0"/>
              <a:t>28/08/2016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6376-6FFC-4524-9C31-0BEE625C36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37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594-32BC-4050-B8EF-E3B024A7FBA9}" type="datetimeFigureOut">
              <a:rPr lang="es-PE" smtClean="0"/>
              <a:t>28/08/2016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6376-6FFC-4524-9C31-0BEE625C36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19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594-32BC-4050-B8EF-E3B024A7FBA9}" type="datetimeFigureOut">
              <a:rPr lang="es-PE" smtClean="0"/>
              <a:t>28/08/2016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6376-6FFC-4524-9C31-0BEE625C36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58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594-32BC-4050-B8EF-E3B024A7FBA9}" type="datetimeFigureOut">
              <a:rPr lang="es-PE" smtClean="0"/>
              <a:t>28/08/2016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6376-6FFC-4524-9C31-0BEE625C36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452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594-32BC-4050-B8EF-E3B024A7FBA9}" type="datetimeFigureOut">
              <a:rPr lang="es-PE" smtClean="0"/>
              <a:t>28/08/2016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6376-6FFC-4524-9C31-0BEE625C36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622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594-32BC-4050-B8EF-E3B024A7FBA9}" type="datetimeFigureOut">
              <a:rPr lang="es-PE" smtClean="0"/>
              <a:t>28/08/2016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6376-6FFC-4524-9C31-0BEE625C36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241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594-32BC-4050-B8EF-E3B024A7FBA9}" type="datetimeFigureOut">
              <a:rPr lang="es-PE" smtClean="0"/>
              <a:t>28/08/2016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6376-6FFC-4524-9C31-0BEE625C36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432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594-32BC-4050-B8EF-E3B024A7FBA9}" type="datetimeFigureOut">
              <a:rPr lang="es-PE" smtClean="0"/>
              <a:t>28/08/2016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6376-6FFC-4524-9C31-0BEE625C36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72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D594-32BC-4050-B8EF-E3B024A7FBA9}" type="datetimeFigureOut">
              <a:rPr lang="es-PE" smtClean="0"/>
              <a:t>28/08/2016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6376-6FFC-4524-9C31-0BEE625C36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37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75396"/>
            <a:ext cx="9144000" cy="2387600"/>
          </a:xfrm>
        </p:spPr>
        <p:txBody>
          <a:bodyPr anchor="ctr">
            <a:normAutofit/>
          </a:bodyPr>
          <a:lstStyle/>
          <a:p>
            <a:r>
              <a:rPr lang="es-PE" sz="4800" dirty="0">
                <a:latin typeface="DIN Next Rounded LT Pro" panose="020F0503020203050203" pitchFamily="34" charset="0"/>
              </a:rPr>
              <a:t>Estimación de la producción de las principales exportaciones de Agrícola Hoja Redonda S.A.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55070"/>
            <a:ext cx="9144000" cy="570717"/>
          </a:xfrm>
        </p:spPr>
        <p:txBody>
          <a:bodyPr anchor="ctr">
            <a:normAutofit/>
          </a:bodyPr>
          <a:lstStyle/>
          <a:p>
            <a:r>
              <a:rPr lang="es-PE" sz="3200" dirty="0">
                <a:latin typeface="DIN Next Rounded LT Pro Light" panose="020F0303020203050203" pitchFamily="34" charset="0"/>
              </a:rPr>
              <a:t>BRECA Center </a:t>
            </a:r>
            <a:r>
              <a:rPr lang="es-PE" sz="3200" dirty="0" err="1">
                <a:latin typeface="DIN Next Rounded LT Pro Light" panose="020F0303020203050203" pitchFamily="34" charset="0"/>
              </a:rPr>
              <a:t>for</a:t>
            </a:r>
            <a:r>
              <a:rPr lang="es-PE" sz="3200" dirty="0">
                <a:latin typeface="DIN Next Rounded LT Pro Light" panose="020F0303020203050203" pitchFamily="34" charset="0"/>
              </a:rPr>
              <a:t> </a:t>
            </a:r>
            <a:r>
              <a:rPr lang="es-PE" sz="3200" dirty="0" err="1">
                <a:latin typeface="DIN Next Rounded LT Pro Light" panose="020F0303020203050203" pitchFamily="34" charset="0"/>
              </a:rPr>
              <a:t>Advanced</a:t>
            </a:r>
            <a:r>
              <a:rPr lang="es-PE" sz="3200" dirty="0">
                <a:latin typeface="DIN Next Rounded LT Pro Light" panose="020F0303020203050203" pitchFamily="34" charset="0"/>
              </a:rPr>
              <a:t> </a:t>
            </a:r>
            <a:r>
              <a:rPr lang="es-PE" sz="3200" dirty="0" err="1">
                <a:latin typeface="DIN Next Rounded LT Pro Light" panose="020F0303020203050203" pitchFamily="34" charset="0"/>
              </a:rPr>
              <a:t>Analytics</a:t>
            </a:r>
            <a:endParaRPr lang="es-PE" sz="3200" dirty="0">
              <a:latin typeface="DIN Next Rounded LT Pro Light" panose="020F0303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2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80813" y="4002033"/>
            <a:ext cx="11187448" cy="860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800" dirty="0">
                <a:latin typeface="DIN Next Rounded LT Pro" panose="020F0503020203050203" pitchFamily="34" charset="0"/>
              </a:rPr>
              <a:t>Objetivos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43945" y="4978928"/>
            <a:ext cx="11024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DIN Next Rounded LT Pro Light" panose="020F0303020203050203" pitchFamily="34" charset="0"/>
              </a:rPr>
              <a:t>Estimar el volumen de producción de la mandarina W. </a:t>
            </a:r>
            <a:r>
              <a:rPr lang="es-PE" sz="2400" dirty="0" err="1">
                <a:latin typeface="DIN Next Rounded LT Pro Light" panose="020F0303020203050203" pitchFamily="34" charset="0"/>
              </a:rPr>
              <a:t>Murcott</a:t>
            </a:r>
            <a:endParaRPr lang="es-PE" sz="2400" dirty="0">
              <a:latin typeface="DIN Next Rounded LT Pro Light" panose="020F030302020305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DIN Next Rounded LT Pro Light" panose="020F0303020203050203" pitchFamily="34" charset="0"/>
              </a:rPr>
              <a:t>Estimar el volumen de producción de la palta </a:t>
            </a:r>
            <a:r>
              <a:rPr lang="es-PE" sz="2400" dirty="0" err="1">
                <a:latin typeface="DIN Next Rounded LT Pro Light" panose="020F0303020203050203" pitchFamily="34" charset="0"/>
              </a:rPr>
              <a:t>Hass</a:t>
            </a:r>
            <a:endParaRPr lang="es-PE" sz="2400" dirty="0">
              <a:latin typeface="DIN Next Rounded LT Pro Light" panose="020F030302020305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DIN Next Rounded LT Pro Light" panose="020F0303020203050203" pitchFamily="34" charset="0"/>
              </a:rPr>
              <a:t>Estimar el volumen de exportación de la mandarina W. </a:t>
            </a:r>
            <a:r>
              <a:rPr lang="es-PE" sz="2400" dirty="0" err="1">
                <a:latin typeface="DIN Next Rounded LT Pro Light" panose="020F0303020203050203" pitchFamily="34" charset="0"/>
              </a:rPr>
              <a:t>Murcott</a:t>
            </a:r>
            <a:endParaRPr lang="es-PE" sz="2400" dirty="0">
              <a:latin typeface="DIN Next Rounded LT Pro Light" panose="020F030302020305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DIN Next Rounded LT Pro Light" panose="020F0303020203050203" pitchFamily="34" charset="0"/>
              </a:rPr>
              <a:t>Estimar el volumen de exportación de la palta </a:t>
            </a:r>
            <a:r>
              <a:rPr lang="es-PE" sz="2400" dirty="0" err="1">
                <a:latin typeface="DIN Next Rounded LT Pro Light" panose="020F0303020203050203" pitchFamily="34" charset="0"/>
              </a:rPr>
              <a:t>Hass</a:t>
            </a:r>
            <a:endParaRPr lang="es-PE" sz="2400" dirty="0">
              <a:latin typeface="DIN Next Rounded LT Pro Light" panose="020F0303020203050203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80813" y="347482"/>
            <a:ext cx="11187448" cy="860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800" dirty="0">
                <a:latin typeface="DIN Next Rounded LT Pro" panose="020F0503020203050203" pitchFamily="34" charset="0"/>
              </a:rPr>
              <a:t>Motivación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43945" y="1208469"/>
            <a:ext cx="11024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DIN Next Rounded LT Pro Light" panose="020F0303020203050203" pitchFamily="34" charset="0"/>
              </a:rPr>
              <a:t>Las principales variables de rentabilidad del negocio de Agrícola Hoja Redonda S.A. (AHR) son el volumen de producción y el precio del volumen exportado que es tres veces mayor que el del precio del volumen local.</a:t>
            </a:r>
          </a:p>
          <a:p>
            <a:endParaRPr lang="es-PE" sz="2400" dirty="0">
              <a:latin typeface="DIN Next Rounded LT Pro Light" panose="020F0303020203050203" pitchFamily="34" charset="0"/>
            </a:endParaRPr>
          </a:p>
          <a:p>
            <a:r>
              <a:rPr lang="es-PE" sz="2400" dirty="0">
                <a:latin typeface="DIN Next Rounded LT Pro Light" panose="020F0303020203050203" pitchFamily="34" charset="0"/>
              </a:rPr>
              <a:t>Se desea conocer el volumen de producción y exportación para poder armar mejores presupuestos, identificar las fallas en los procesos para optimizar la producción y optimizar la utilidad de la empresa al aumentar la exportación.</a:t>
            </a:r>
          </a:p>
        </p:txBody>
      </p:sp>
    </p:spTree>
    <p:extLst>
      <p:ext uri="{BB962C8B-B14F-4D97-AF65-F5344CB8AC3E}">
        <p14:creationId xmlns:p14="http://schemas.microsoft.com/office/powerpoint/2010/main" val="64490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80813" y="347482"/>
            <a:ext cx="11187448" cy="860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800" dirty="0">
                <a:latin typeface="DIN Next Rounded LT Pro" panose="020F0503020203050203" pitchFamily="34" charset="0"/>
              </a:rPr>
              <a:t>Entregables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43945" y="1208469"/>
            <a:ext cx="11024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>
                <a:latin typeface="DIN Next Rounded LT Pro Light" panose="020F0303020203050203" pitchFamily="34" charset="0"/>
              </a:rPr>
              <a:t>Modelo predictivo para reducir el error entre la estimación actual de la producción y la producción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>
                <a:latin typeface="DIN Next Rounded LT Pro Light" panose="020F0303020203050203" pitchFamily="34" charset="0"/>
              </a:rPr>
              <a:t>Sistema de ingreso de datos para hacer funcionar el modelo predictivo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80813" y="2408798"/>
            <a:ext cx="11187448" cy="860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800" dirty="0">
                <a:latin typeface="DIN Next Rounded LT Pro" panose="020F0503020203050203" pitchFamily="34" charset="0"/>
              </a:rPr>
              <a:t>Cronograma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43945" y="3269785"/>
            <a:ext cx="110243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DIN Next Rounded LT Pro Light" panose="020F0303020203050203" pitchFamily="34" charset="0"/>
              </a:rPr>
              <a:t>22-07-16:		Inicio del proyecto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DIN Next Rounded LT Pro Light" panose="020F0303020203050203" pitchFamily="34" charset="0"/>
              </a:rPr>
              <a:t>26-07-16:		Entrega de data curada para el proyecto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DIN Next Rounded LT Pro Light" panose="020F0303020203050203" pitchFamily="34" charset="0"/>
              </a:rPr>
              <a:t>05-08-16:		Visita a la plantación y planta de producción de AHR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DIN Next Rounded LT Pro Light" panose="020F0303020203050203" pitchFamily="34" charset="0"/>
              </a:rPr>
              <a:t>10-08-16:		Investigación sobre modelos de predicción agrícola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DIN Next Rounded LT Pro Light" panose="020F0303020203050203" pitchFamily="34" charset="0"/>
              </a:rPr>
              <a:t>24-08-16:		Visita de personal de AHR al Center </a:t>
            </a:r>
            <a:r>
              <a:rPr lang="es-PE" sz="2000" dirty="0" err="1">
                <a:latin typeface="DIN Next Rounded LT Pro Light" panose="020F0303020203050203" pitchFamily="34" charset="0"/>
              </a:rPr>
              <a:t>for</a:t>
            </a:r>
            <a:r>
              <a:rPr lang="es-PE" sz="2000" dirty="0">
                <a:latin typeface="DIN Next Rounded LT Pro Light" panose="020F0303020203050203" pitchFamily="34" charset="0"/>
              </a:rPr>
              <a:t> </a:t>
            </a:r>
            <a:r>
              <a:rPr lang="es-PE" sz="2000" dirty="0" err="1">
                <a:latin typeface="DIN Next Rounded LT Pro Light" panose="020F0303020203050203" pitchFamily="34" charset="0"/>
              </a:rPr>
              <a:t>Advanced</a:t>
            </a:r>
            <a:r>
              <a:rPr lang="es-PE" sz="2000" dirty="0">
                <a:latin typeface="DIN Next Rounded LT Pro Light" panose="020F0303020203050203" pitchFamily="34" charset="0"/>
              </a:rPr>
              <a:t> </a:t>
            </a:r>
            <a:r>
              <a:rPr lang="es-PE" sz="2000" dirty="0" err="1">
                <a:latin typeface="DIN Next Rounded LT Pro Light" panose="020F0303020203050203" pitchFamily="34" charset="0"/>
              </a:rPr>
              <a:t>Analytics</a:t>
            </a:r>
            <a:endParaRPr lang="es-PE" sz="2000" dirty="0">
              <a:latin typeface="DIN Next Rounded LT Pro Light" panose="020F030302020305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DIN Next Rounded LT Pro Light" panose="020F0303020203050203" pitchFamily="34" charset="0"/>
              </a:rPr>
              <a:t>29-08-16:		Entrega de diccionario de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DIN Next Rounded LT Pro Light" panose="020F0303020203050203" pitchFamily="34" charset="0"/>
              </a:rPr>
              <a:t>31-08-16:		Limpieza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DIN Next Rounded LT Pro Light" panose="020F0303020203050203" pitchFamily="34" charset="0"/>
              </a:rPr>
              <a:t>05-09-16:		Análisis exploratorio y estadística descriptiva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DIN Next Rounded LT Pro Light" panose="020F0303020203050203" pitchFamily="34" charset="0"/>
              </a:rPr>
              <a:t>07-09-16:		Desarrollo del modelo predictivo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DIN Next Rounded LT Pro Light" panose="020F0303020203050203" pitchFamily="34" charset="0"/>
              </a:rPr>
              <a:t>14-09-16:		Desarrollo del sistema de ingreso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DIN Next Rounded LT Pro Light" panose="020F0303020203050203" pitchFamily="34" charset="0"/>
              </a:rPr>
              <a:t>28-09-16:		Entrega del sistema y reunión sobre gestión de cambio</a:t>
            </a:r>
            <a:endParaRPr lang="es-PE" sz="2400" dirty="0">
              <a:latin typeface="DIN Next Rounded LT Pro Light" panose="020F0303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9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80813" y="708092"/>
            <a:ext cx="11187448" cy="860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800" dirty="0">
                <a:latin typeface="DIN Next Rounded LT Pro" panose="020F0503020203050203" pitchFamily="34" charset="0"/>
              </a:rPr>
              <a:t>Relación del proyecto con el portafolio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1169832" y="3721998"/>
            <a:ext cx="1468192" cy="5537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  <a:latin typeface="DIN Next Rounded LT Pro" panose="020F0503020203050203" pitchFamily="34" charset="0"/>
              </a:rPr>
              <a:t>Agricultura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2790423" y="3721998"/>
            <a:ext cx="1803043" cy="553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IN Next Rounded LT Pro" panose="020F0503020203050203" pitchFamily="34" charset="0"/>
              </a:rPr>
              <a:t>Inmobiliaria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745866" y="3721998"/>
            <a:ext cx="957330" cy="553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IN Next Rounded LT Pro" panose="020F0503020203050203" pitchFamily="34" charset="0"/>
              </a:rPr>
              <a:t>Pesca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5855597" y="3721998"/>
            <a:ext cx="1187002" cy="553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IN Next Rounded LT Pro" panose="020F0503020203050203" pitchFamily="34" charset="0"/>
              </a:rPr>
              <a:t>Seguros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7195001" y="3721998"/>
            <a:ext cx="1264274" cy="553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IN Next Rounded LT Pro" panose="020F0503020203050203" pitchFamily="34" charset="0"/>
              </a:rPr>
              <a:t>Minería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8611677" y="3721998"/>
            <a:ext cx="980938" cy="553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IN Next Rounded LT Pro" panose="020F0503020203050203" pitchFamily="34" charset="0"/>
              </a:rPr>
              <a:t>Salud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9745016" y="3721998"/>
            <a:ext cx="1277153" cy="553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IN Next Rounded LT Pro" panose="020F0503020203050203" pitchFamily="34" charset="0"/>
              </a:rPr>
              <a:t>Servicios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322471" y="5074279"/>
            <a:ext cx="3547058" cy="9186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  <a:latin typeface="DIN Next Rounded LT Pro" panose="020F0503020203050203" pitchFamily="34" charset="0"/>
              </a:rPr>
              <a:t>Estimación de la producción de las principales exportaciones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3753118" y="2369717"/>
            <a:ext cx="4685765" cy="5537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  <a:latin typeface="DIN Next Rounded LT Pro" panose="020F0503020203050203" pitchFamily="34" charset="0"/>
              </a:rPr>
              <a:t>Portafolio del Center </a:t>
            </a:r>
            <a:r>
              <a:rPr lang="es-PE" dirty="0" err="1">
                <a:solidFill>
                  <a:schemeClr val="bg1"/>
                </a:solidFill>
                <a:latin typeface="DIN Next Rounded LT Pro" panose="020F0503020203050203" pitchFamily="34" charset="0"/>
              </a:rPr>
              <a:t>for</a:t>
            </a:r>
            <a:r>
              <a:rPr lang="es-PE" dirty="0">
                <a:solidFill>
                  <a:schemeClr val="bg1"/>
                </a:solidFill>
                <a:latin typeface="DIN Next Rounded LT Pro" panose="020F0503020203050203" pitchFamily="34" charset="0"/>
              </a:rPr>
              <a:t> </a:t>
            </a:r>
            <a:r>
              <a:rPr lang="es-PE" dirty="0" err="1">
                <a:solidFill>
                  <a:schemeClr val="bg1"/>
                </a:solidFill>
                <a:latin typeface="DIN Next Rounded LT Pro" panose="020F0503020203050203" pitchFamily="34" charset="0"/>
              </a:rPr>
              <a:t>Advanced</a:t>
            </a:r>
            <a:r>
              <a:rPr lang="es-PE" dirty="0">
                <a:solidFill>
                  <a:schemeClr val="bg1"/>
                </a:solidFill>
                <a:latin typeface="DIN Next Rounded LT Pro" panose="020F0503020203050203" pitchFamily="34" charset="0"/>
              </a:rPr>
              <a:t> </a:t>
            </a:r>
            <a:r>
              <a:rPr lang="es-PE" dirty="0" err="1">
                <a:solidFill>
                  <a:schemeClr val="bg1"/>
                </a:solidFill>
                <a:latin typeface="DIN Next Rounded LT Pro" panose="020F0503020203050203" pitchFamily="34" charset="0"/>
              </a:rPr>
              <a:t>Analytics</a:t>
            </a:r>
            <a:endParaRPr lang="es-PE" dirty="0">
              <a:solidFill>
                <a:schemeClr val="bg1"/>
              </a:solidFill>
              <a:latin typeface="DIN Next Rounded LT Pro" panose="020F0503020203050203" pitchFamily="34" charset="0"/>
            </a:endParaRPr>
          </a:p>
        </p:txBody>
      </p:sp>
      <p:cxnSp>
        <p:nvCxnSpPr>
          <p:cNvPr id="14" name="Conector recto de flecha 13"/>
          <p:cNvCxnSpPr>
            <a:stCxn id="11" idx="2"/>
            <a:endCxn id="3" idx="0"/>
          </p:cNvCxnSpPr>
          <p:nvPr/>
        </p:nvCxnSpPr>
        <p:spPr>
          <a:xfrm flipH="1">
            <a:off x="1903928" y="2923509"/>
            <a:ext cx="4192073" cy="7984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3" idx="2"/>
            <a:endCxn id="10" idx="0"/>
          </p:cNvCxnSpPr>
          <p:nvPr/>
        </p:nvCxnSpPr>
        <p:spPr>
          <a:xfrm>
            <a:off x="1903928" y="4275790"/>
            <a:ext cx="4192072" cy="7984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1" idx="2"/>
            <a:endCxn id="4" idx="0"/>
          </p:cNvCxnSpPr>
          <p:nvPr/>
        </p:nvCxnSpPr>
        <p:spPr>
          <a:xfrm flipH="1">
            <a:off x="3691945" y="2923509"/>
            <a:ext cx="2404056" cy="7984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1" idx="2"/>
            <a:endCxn id="5" idx="0"/>
          </p:cNvCxnSpPr>
          <p:nvPr/>
        </p:nvCxnSpPr>
        <p:spPr>
          <a:xfrm flipH="1">
            <a:off x="5224531" y="2923509"/>
            <a:ext cx="871470" cy="7984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1" idx="2"/>
            <a:endCxn id="7" idx="0"/>
          </p:cNvCxnSpPr>
          <p:nvPr/>
        </p:nvCxnSpPr>
        <p:spPr>
          <a:xfrm>
            <a:off x="6096001" y="2923509"/>
            <a:ext cx="1731137" cy="7984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1" idx="2"/>
            <a:endCxn id="8" idx="0"/>
          </p:cNvCxnSpPr>
          <p:nvPr/>
        </p:nvCxnSpPr>
        <p:spPr>
          <a:xfrm>
            <a:off x="6096001" y="2923509"/>
            <a:ext cx="3006145" cy="7984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1" idx="2"/>
            <a:endCxn id="9" idx="0"/>
          </p:cNvCxnSpPr>
          <p:nvPr/>
        </p:nvCxnSpPr>
        <p:spPr>
          <a:xfrm>
            <a:off x="6096001" y="2923509"/>
            <a:ext cx="4287592" cy="7984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1" idx="2"/>
            <a:endCxn id="6" idx="0"/>
          </p:cNvCxnSpPr>
          <p:nvPr/>
        </p:nvCxnSpPr>
        <p:spPr>
          <a:xfrm>
            <a:off x="6096001" y="2923509"/>
            <a:ext cx="353097" cy="7984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88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redondeado 10"/>
          <p:cNvSpPr/>
          <p:nvPr/>
        </p:nvSpPr>
        <p:spPr>
          <a:xfrm>
            <a:off x="1223493" y="2367568"/>
            <a:ext cx="4842456" cy="3757408"/>
          </a:xfrm>
          <a:prstGeom prst="roundRect">
            <a:avLst>
              <a:gd name="adj" fmla="val 1898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sz="2400" dirty="0">
                <a:solidFill>
                  <a:schemeClr val="bg1"/>
                </a:solidFill>
                <a:latin typeface="DIN Next Rounded LT Pro" panose="020F0503020203050203" pitchFamily="34" charset="0"/>
              </a:rPr>
              <a:t>Center </a:t>
            </a:r>
            <a:r>
              <a:rPr lang="es-PE" sz="2400" dirty="0" err="1">
                <a:solidFill>
                  <a:schemeClr val="bg1"/>
                </a:solidFill>
                <a:latin typeface="DIN Next Rounded LT Pro" panose="020F0503020203050203" pitchFamily="34" charset="0"/>
              </a:rPr>
              <a:t>for</a:t>
            </a:r>
            <a:r>
              <a:rPr lang="es-PE" sz="2400" dirty="0">
                <a:solidFill>
                  <a:schemeClr val="bg1"/>
                </a:solidFill>
                <a:latin typeface="DIN Next Rounded LT Pro" panose="020F0503020203050203" pitchFamily="34" charset="0"/>
              </a:rPr>
              <a:t> </a:t>
            </a:r>
            <a:r>
              <a:rPr lang="es-PE" sz="2400" dirty="0" err="1">
                <a:solidFill>
                  <a:schemeClr val="bg1"/>
                </a:solidFill>
                <a:latin typeface="DIN Next Rounded LT Pro" panose="020F0503020203050203" pitchFamily="34" charset="0"/>
              </a:rPr>
              <a:t>Advanced</a:t>
            </a:r>
            <a:r>
              <a:rPr lang="es-PE" sz="2400" dirty="0">
                <a:solidFill>
                  <a:schemeClr val="bg1"/>
                </a:solidFill>
                <a:latin typeface="DIN Next Rounded LT Pro" panose="020F0503020203050203" pitchFamily="34" charset="0"/>
              </a:rPr>
              <a:t> </a:t>
            </a:r>
            <a:r>
              <a:rPr lang="es-PE" sz="2400" dirty="0" err="1">
                <a:solidFill>
                  <a:schemeClr val="bg1"/>
                </a:solidFill>
                <a:latin typeface="DIN Next Rounded LT Pro" panose="020F0503020203050203" pitchFamily="34" charset="0"/>
              </a:rPr>
              <a:t>Analytics</a:t>
            </a:r>
            <a:endParaRPr lang="es-PE" sz="2400" dirty="0">
              <a:solidFill>
                <a:schemeClr val="bg1"/>
              </a:solidFill>
              <a:latin typeface="DIN Next Rounded LT Pro" panose="020F0503020203050203" pitchFamily="34" charset="0"/>
            </a:endParaRPr>
          </a:p>
        </p:txBody>
      </p:sp>
      <p:sp>
        <p:nvSpPr>
          <p:cNvPr id="2" name="Título 1"/>
          <p:cNvSpPr txBox="1">
            <a:spLocks/>
          </p:cNvSpPr>
          <p:nvPr/>
        </p:nvSpPr>
        <p:spPr>
          <a:xfrm>
            <a:off x="480813" y="708092"/>
            <a:ext cx="11187448" cy="860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800" dirty="0">
                <a:latin typeface="DIN Next Rounded LT Pro" panose="020F0503020203050203" pitchFamily="34" charset="0"/>
              </a:rPr>
              <a:t>Relación del equipo de trabajo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2654120" y="3237965"/>
            <a:ext cx="2011250" cy="5537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IN Next Rounded LT Pro" panose="020F0503020203050203" pitchFamily="34" charset="0"/>
              </a:rPr>
              <a:t>Miguel Paredes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514340" y="4687907"/>
            <a:ext cx="2011250" cy="5537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IN Next Rounded LT Pro" panose="020F0503020203050203" pitchFamily="34" charset="0"/>
              </a:rPr>
              <a:t>Carlos Gamero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3793900" y="4687907"/>
            <a:ext cx="2011250" cy="5537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IN Next Rounded LT Pro" panose="020F0503020203050203" pitchFamily="34" charset="0"/>
              </a:rPr>
              <a:t>Jose Naranjo</a:t>
            </a:r>
          </a:p>
        </p:txBody>
      </p:sp>
      <p:sp>
        <p:nvSpPr>
          <p:cNvPr id="31" name="Rectángulo redondeado 30"/>
          <p:cNvSpPr/>
          <p:nvPr/>
        </p:nvSpPr>
        <p:spPr>
          <a:xfrm>
            <a:off x="6356796" y="2334299"/>
            <a:ext cx="4842456" cy="3757408"/>
          </a:xfrm>
          <a:prstGeom prst="roundRect">
            <a:avLst>
              <a:gd name="adj" fmla="val 1898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sz="2400" dirty="0">
                <a:solidFill>
                  <a:schemeClr val="bg1"/>
                </a:solidFill>
                <a:latin typeface="DIN Next Rounded LT Pro" panose="020F0503020203050203" pitchFamily="34" charset="0"/>
              </a:rPr>
              <a:t>Agrícola Hoja Redonda S.A.</a:t>
            </a:r>
          </a:p>
        </p:txBody>
      </p:sp>
      <p:sp>
        <p:nvSpPr>
          <p:cNvPr id="32" name="Rectángulo redondeado 31"/>
          <p:cNvSpPr/>
          <p:nvPr/>
        </p:nvSpPr>
        <p:spPr>
          <a:xfrm>
            <a:off x="7558823" y="3224012"/>
            <a:ext cx="2438402" cy="5537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IN Next Rounded LT Pro" panose="020F0503020203050203" pitchFamily="34" charset="0"/>
              </a:rPr>
              <a:t>Gonzalo De </a:t>
            </a:r>
            <a:r>
              <a:rPr lang="es-PE" dirty="0" err="1">
                <a:solidFill>
                  <a:schemeClr val="tx1"/>
                </a:solidFill>
                <a:latin typeface="DIN Next Rounded LT Pro" panose="020F0503020203050203" pitchFamily="34" charset="0"/>
              </a:rPr>
              <a:t>Romaña</a:t>
            </a:r>
            <a:endParaRPr lang="es-PE" dirty="0">
              <a:solidFill>
                <a:schemeClr val="tx1"/>
              </a:solidFill>
              <a:latin typeface="DIN Next Rounded LT Pro" panose="020F0503020203050203" pitchFamily="34" charset="0"/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6647643" y="4654638"/>
            <a:ext cx="2011250" cy="5537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IN Next Rounded LT Pro" panose="020F0503020203050203" pitchFamily="34" charset="0"/>
              </a:rPr>
              <a:t>Sofía Marín</a:t>
            </a:r>
          </a:p>
        </p:txBody>
      </p:sp>
      <p:sp>
        <p:nvSpPr>
          <p:cNvPr id="34" name="Rectángulo redondeado 33"/>
          <p:cNvSpPr/>
          <p:nvPr/>
        </p:nvSpPr>
        <p:spPr>
          <a:xfrm>
            <a:off x="8927203" y="4654638"/>
            <a:ext cx="2011250" cy="5537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IN Next Rounded LT Pro" panose="020F0503020203050203" pitchFamily="34" charset="0"/>
              </a:rPr>
              <a:t>Patricia Ávalos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2654120" y="3837903"/>
            <a:ext cx="20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DIN Next Rounded LT Pro Light" panose="020F0303020203050203" pitchFamily="34" charset="0"/>
              </a:rPr>
              <a:t>Gerente General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514340" y="5288247"/>
            <a:ext cx="20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DIN Next Rounded LT Pro Light" panose="020F0303020203050203" pitchFamily="34" charset="0"/>
              </a:rPr>
              <a:t>Analista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3793900" y="5288247"/>
            <a:ext cx="20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DIN Next Rounded LT Pro Light" panose="020F0303020203050203" pitchFamily="34" charset="0"/>
              </a:rPr>
              <a:t>Practicante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7772399" y="3837903"/>
            <a:ext cx="20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DIN Next Rounded LT Pro Light" panose="020F0303020203050203" pitchFamily="34" charset="0"/>
              </a:rPr>
              <a:t>Gerente General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647643" y="5288247"/>
            <a:ext cx="201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DIN Next Rounded LT Pro Light" panose="020F0303020203050203" pitchFamily="34" charset="0"/>
              </a:rPr>
              <a:t>Supervisor de Plan. y Control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8923447" y="5288247"/>
            <a:ext cx="201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DIN Next Rounded LT Pro Light" panose="020F0303020203050203" pitchFamily="34" charset="0"/>
              </a:rPr>
              <a:t>Jefe de Inv. y Desarrollo</a:t>
            </a:r>
          </a:p>
        </p:txBody>
      </p:sp>
    </p:spTree>
    <p:extLst>
      <p:ext uri="{BB962C8B-B14F-4D97-AF65-F5344CB8AC3E}">
        <p14:creationId xmlns:p14="http://schemas.microsoft.com/office/powerpoint/2010/main" val="65270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242</Words>
  <Application>Microsoft Office PowerPoint</Application>
  <PresentationFormat>Panorámica</PresentationFormat>
  <Paragraphs>51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DIN Next Rounded LT Pro</vt:lpstr>
      <vt:lpstr>DIN Next Rounded LT Pro Light</vt:lpstr>
      <vt:lpstr>Tema de Office</vt:lpstr>
      <vt:lpstr>Estimación de la producción de las principales exportaciones de Agrícola Hoja Redonda S.A.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la producción de principales exportaciones de Agrícola Hoja Redonda</dc:title>
  <dc:creator>Jose Naranjo Silva</dc:creator>
  <cp:lastModifiedBy>Jose Naranjo Silva</cp:lastModifiedBy>
  <cp:revision>7</cp:revision>
  <dcterms:created xsi:type="dcterms:W3CDTF">2016-08-29T01:24:53Z</dcterms:created>
  <dcterms:modified xsi:type="dcterms:W3CDTF">2016-08-29T02:18:11Z</dcterms:modified>
</cp:coreProperties>
</file>