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88" r:id="rId5"/>
    <p:sldId id="275" r:id="rId6"/>
    <p:sldId id="290" r:id="rId7"/>
    <p:sldId id="287" r:id="rId8"/>
    <p:sldId id="291" r:id="rId9"/>
    <p:sldId id="289" r:id="rId10"/>
    <p:sldId id="277" r:id="rId11"/>
    <p:sldId id="292" r:id="rId12"/>
    <p:sldId id="293" r:id="rId13"/>
    <p:sldId id="294" r:id="rId14"/>
    <p:sldId id="278" r:id="rId15"/>
    <p:sldId id="297" r:id="rId16"/>
    <p:sldId id="295" r:id="rId17"/>
    <p:sldId id="299" r:id="rId18"/>
    <p:sldId id="300" r:id="rId19"/>
    <p:sldId id="301" r:id="rId20"/>
    <p:sldId id="279" r:id="rId21"/>
    <p:sldId id="298" r:id="rId22"/>
    <p:sldId id="302" r:id="rId23"/>
    <p:sldId id="306" r:id="rId24"/>
    <p:sldId id="285" r:id="rId25"/>
    <p:sldId id="284" r:id="rId26"/>
    <p:sldId id="303" r:id="rId27"/>
    <p:sldId id="304" r:id="rId28"/>
    <p:sldId id="307" r:id="rId29"/>
    <p:sldId id="305" r:id="rId30"/>
  </p:sldIdLst>
  <p:sldSz cx="12188825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6" autoAdjust="0"/>
    <p:restoredTop sz="94660"/>
  </p:normalViewPr>
  <p:slideViewPr>
    <p:cSldViewPr>
      <p:cViewPr varScale="1">
        <p:scale>
          <a:sx n="86" d="100"/>
          <a:sy n="86" d="100"/>
        </p:scale>
        <p:origin x="73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en-US"/>
              <a:t>3/23/2019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en-US"/>
              <a:t>3/23/2019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43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26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58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2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7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1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5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20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91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69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70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4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0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81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6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2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0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6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0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e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5" name="Free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3" name="Group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e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1" name="Free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2" name="Free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3" name="Free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4" name="Free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5" name="Free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6" name="Free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8" name="Free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9" name="Free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0" name="Free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1" name="Free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2" name="Free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3" name="Free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4" name="Free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5" name="Free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6" name="Free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7" name="Free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8" name="Free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9" name="Free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0" name="Free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1" name="Free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2" name="Free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3" name="Free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4" name="Free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5" name="Free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6" name="Free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7" name="Free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8" name="Free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9" name="Free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0" name="Free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1" name="Free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2" name="Free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3" name="Free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4" name="Free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5" name="Free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6" name="Free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7" name="Free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8" name="Free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9" name="Free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0" name="Free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1" name="Free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2" name="Free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3" name="Free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4" name="Free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5" name="Free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6" name="Free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7" name="Free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8" name="Free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9" name="Free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0" name="Free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1" name="Free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2" name="Free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3" name="Free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4" name="Free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5" name="Free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6" name="Free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7" name="Free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8" name="Free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9" name="Free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0" name="Free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1" name="Free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2" name="Free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3" name="Free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4" name="Free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5" name="Free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6" name="Free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7" name="Free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8" name="Free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9" name="Free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0" name="Free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1" name="Free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2" name="Free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3" name="Free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4" name="Free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5" name="Free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6" name="Free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7" name="Free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8" name="Free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9" name="Free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1" name="Free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2" name="Free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3" name="Free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4" name="Free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5" name="Free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6" name="Free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7" name="Free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8" name="Free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9" name="Free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0" name="Free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1" name="Free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2" name="Free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3" name="Free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5" name="Free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6" name="Free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7" name="Free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8" name="Free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9" name="Free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0" name="Free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1" name="Free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2" name="Free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3" name="Free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4" name="Free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5" name="Free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6" name="Free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7" name="Free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8" name="Free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9" name="Free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0" name="Free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1" name="Free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2" name="Free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3" name="Free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4" name="Free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5" name="Free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6" name="Free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7" name="Free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8" name="Free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9" name="Free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5" name="Free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6" name="Free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1" name="Free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6" name="Free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48" name="Group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e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8" name="Free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9" name="Free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0" name="Free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1" name="Free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2" name="Free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3" name="Free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4" name="Free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5" name="Free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6" name="Free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8" name="Free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9" name="Free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1" name="Free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2" name="Free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8" name="Free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9" name="Free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341" name="Free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343" name="Free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1" name="Group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0" name="Free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2" name="Free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3/23/2019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3/23/2019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en-US"/>
              <a:t>3/23/2019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3/23/2019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3/23/2019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3/23/2019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Date Placehold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3/23/2019</a:t>
            </a:fld>
            <a:endParaRPr/>
          </a:p>
        </p:txBody>
      </p:sp>
      <p:sp>
        <p:nvSpPr>
          <p:cNvPr id="241" name="Footer Placehold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2" name="Slide Number Placehold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en-US"/>
              <a:t>3/23/2019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en-US"/>
              <a:t>3/23/2019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Date Placehold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3/23/2019</a:t>
            </a:fld>
            <a:endParaRPr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en-US"/>
              <a:pPr/>
              <a:t>3/23/2019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Exceptions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latin typeface="Constantia" pitchFamily="18" charset="0"/>
              </a:rPr>
              <a:t>				</a:t>
            </a:r>
            <a:r>
              <a:rPr lang="en-US" sz="4400">
                <a:latin typeface="Constantia" pitchFamily="18" charset="0"/>
              </a:rPr>
              <a:t>	Lakshmi </a:t>
            </a:r>
            <a:r>
              <a:rPr lang="en-US" sz="4400" dirty="0">
                <a:latin typeface="Constantia" pitchFamily="18" charset="0"/>
              </a:rPr>
              <a:t>Priya</a:t>
            </a: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while True:</a:t>
            </a:r>
          </a:p>
          <a:p>
            <a:pPr marL="502920" lvl="2" indent="0">
              <a:buNone/>
            </a:pPr>
            <a:r>
              <a:rPr lang="en-US" sz="3200" dirty="0">
                <a:latin typeface="Constantia" pitchFamily="18" charset="0"/>
              </a:rPr>
              <a:t>try:</a:t>
            </a:r>
          </a:p>
          <a:p>
            <a:pPr marL="502920" lvl="2" indent="0">
              <a:buNone/>
            </a:pPr>
            <a:r>
              <a:rPr lang="en-US" sz="3200" dirty="0">
                <a:latin typeface="Constantia" pitchFamily="18" charset="0"/>
              </a:rPr>
              <a:t>	x=</a:t>
            </a:r>
            <a:r>
              <a:rPr lang="en-US" sz="3200" dirty="0" err="1">
                <a:latin typeface="Constantia" pitchFamily="18" charset="0"/>
              </a:rPr>
              <a:t>int</a:t>
            </a:r>
            <a:r>
              <a:rPr lang="en-US" sz="3200" dirty="0">
                <a:latin typeface="Constantia" pitchFamily="18" charset="0"/>
              </a:rPr>
              <a:t>(</a:t>
            </a:r>
            <a:r>
              <a:rPr lang="en-US" sz="3200" dirty="0" err="1">
                <a:latin typeface="Constantia" pitchFamily="18" charset="0"/>
              </a:rPr>
              <a:t>raw_input</a:t>
            </a:r>
            <a:r>
              <a:rPr lang="en-US" sz="3200" dirty="0">
                <a:latin typeface="Constantia" pitchFamily="18" charset="0"/>
              </a:rPr>
              <a:t>(“Please enter a number:”)</a:t>
            </a:r>
          </a:p>
          <a:p>
            <a:pPr marL="502920" lvl="2" indent="0">
              <a:buNone/>
            </a:pPr>
            <a:r>
              <a:rPr lang="en-US" sz="3200" dirty="0">
                <a:latin typeface="Constantia" pitchFamily="18" charset="0"/>
              </a:rPr>
              <a:t>	s=x/0</a:t>
            </a:r>
          </a:p>
          <a:p>
            <a:pPr marL="502920" lvl="2" indent="0">
              <a:buNone/>
            </a:pPr>
            <a:r>
              <a:rPr lang="en-US" sz="3200" dirty="0">
                <a:latin typeface="Constantia" pitchFamily="18" charset="0"/>
              </a:rPr>
              <a:t>except </a:t>
            </a:r>
            <a:r>
              <a:rPr lang="en-US" sz="3200" dirty="0" err="1">
                <a:latin typeface="Constantia" pitchFamily="18" charset="0"/>
              </a:rPr>
              <a:t>ZeroDivisionError</a:t>
            </a:r>
            <a:r>
              <a:rPr lang="en-US" sz="3200" dirty="0">
                <a:latin typeface="Constantia" pitchFamily="18" charset="0"/>
              </a:rPr>
              <a:t> as err:</a:t>
            </a:r>
          </a:p>
          <a:p>
            <a:pPr marL="502920" lvl="2" indent="0">
              <a:buNone/>
            </a:pPr>
            <a:r>
              <a:rPr lang="en-US" sz="3200" dirty="0">
                <a:latin typeface="Constantia" pitchFamily="18" charset="0"/>
              </a:rPr>
              <a:t>	print “</a:t>
            </a:r>
            <a:r>
              <a:rPr lang="en-US" sz="3200" dirty="0" err="1">
                <a:latin typeface="Constantia" pitchFamily="18" charset="0"/>
              </a:rPr>
              <a:t>Handlig</a:t>
            </a:r>
            <a:r>
              <a:rPr lang="en-US" sz="3200" dirty="0">
                <a:latin typeface="Constantia" pitchFamily="18" charset="0"/>
              </a:rPr>
              <a:t> run-time error : “,err</a:t>
            </a: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05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780" y="402276"/>
            <a:ext cx="10260632" cy="1160462"/>
          </a:xfrm>
        </p:spPr>
        <p:txBody>
          <a:bodyPr/>
          <a:lstStyle/>
          <a:p>
            <a:r>
              <a:rPr lang="en-US" dirty="0">
                <a:latin typeface="Constantia" pitchFamily="18" charset="0"/>
              </a:rPr>
              <a:t>Can we have multiple except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6" y="1828800"/>
            <a:ext cx="10116616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Constantia" pitchFamily="18" charset="0"/>
            </a:endParaRPr>
          </a:p>
          <a:p>
            <a:pPr marL="0" indent="0">
              <a:buNone/>
            </a:pPr>
            <a:endParaRPr lang="en-US" sz="3600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Constantia" pitchFamily="18" charset="0"/>
              </a:rPr>
              <a:t>	Yes, a single try statement can have multiple except statements.</a:t>
            </a: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try:</a:t>
            </a:r>
          </a:p>
          <a:p>
            <a:pPr marL="0" indent="0">
              <a:buNone/>
            </a:pPr>
            <a:r>
              <a:rPr lang="en-US" sz="3200" dirty="0"/>
              <a:t>	a=input(“Please enter the dividend : “)</a:t>
            </a:r>
          </a:p>
          <a:p>
            <a:pPr marL="0" indent="0">
              <a:buNone/>
            </a:pPr>
            <a:r>
              <a:rPr lang="en-US" sz="3200" dirty="0"/>
              <a:t>	b=input(“Please enter the divisor : “)</a:t>
            </a:r>
          </a:p>
          <a:p>
            <a:pPr marL="0" indent="0">
              <a:buNone/>
            </a:pPr>
            <a:r>
              <a:rPr lang="en-US" sz="3200" dirty="0"/>
              <a:t>	print a/b</a:t>
            </a:r>
          </a:p>
          <a:p>
            <a:pPr marL="0" indent="0">
              <a:buNone/>
            </a:pPr>
            <a:r>
              <a:rPr lang="en-US" sz="3200" dirty="0"/>
              <a:t>except </a:t>
            </a:r>
            <a:r>
              <a:rPr lang="en-US" sz="3200" dirty="0" err="1"/>
              <a:t>NameError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	print “Both values must be integer”</a:t>
            </a:r>
          </a:p>
          <a:p>
            <a:pPr marL="0" indent="0">
              <a:buNone/>
            </a:pPr>
            <a:r>
              <a:rPr lang="en-US" sz="3200" dirty="0"/>
              <a:t>except </a:t>
            </a:r>
            <a:r>
              <a:rPr lang="en-US" sz="3200" dirty="0" err="1"/>
              <a:t>ZeroDivisionError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	print “Divisor must not be zero”</a:t>
            </a:r>
          </a:p>
        </p:txBody>
      </p:sp>
    </p:spTree>
    <p:extLst>
      <p:ext uri="{BB962C8B-B14F-4D97-AF65-F5344CB8AC3E}">
        <p14:creationId xmlns:p14="http://schemas.microsoft.com/office/powerpoint/2010/main" val="287192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nstantia" pitchFamily="18" charset="0"/>
              </a:rPr>
              <a:t>When</a:t>
            </a:r>
            <a:r>
              <a:rPr lang="fr-FR" dirty="0">
                <a:latin typeface="Constantia" pitchFamily="18" charset="0"/>
              </a:rPr>
              <a:t> </a:t>
            </a:r>
            <a:r>
              <a:rPr lang="fr-FR" dirty="0" err="1">
                <a:latin typeface="Constantia" pitchFamily="18" charset="0"/>
              </a:rPr>
              <a:t>is</a:t>
            </a:r>
            <a:r>
              <a:rPr lang="fr-FR" dirty="0">
                <a:latin typeface="Constantia" pitchFamily="18" charset="0"/>
              </a:rPr>
              <a:t> </a:t>
            </a:r>
            <a:r>
              <a:rPr lang="fr-FR" dirty="0" err="1">
                <a:latin typeface="Constantia" pitchFamily="18" charset="0"/>
              </a:rPr>
              <a:t>else</a:t>
            </a:r>
            <a:r>
              <a:rPr lang="fr-FR" dirty="0">
                <a:latin typeface="Constantia" pitchFamily="18" charset="0"/>
              </a:rPr>
              <a:t> block </a:t>
            </a:r>
            <a:r>
              <a:rPr lang="fr-FR" dirty="0" err="1">
                <a:latin typeface="Constantia" pitchFamily="18" charset="0"/>
              </a:rPr>
              <a:t>executed</a:t>
            </a:r>
            <a:r>
              <a:rPr lang="fr-FR" dirty="0">
                <a:latin typeface="Constantia" pitchFamily="18" charset="0"/>
              </a:rPr>
              <a:t>?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20" y="1828800"/>
            <a:ext cx="11017224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sz="4400" dirty="0">
                <a:latin typeface="Constantia" pitchFamily="18" charset="0"/>
              </a:rPr>
              <a:t>The code in the else-block executes if the code in the try: block does not raise an exception</a:t>
            </a:r>
          </a:p>
          <a:p>
            <a:pPr marL="0" indent="0">
              <a:buNone/>
            </a:pPr>
            <a:r>
              <a:rPr lang="en-US" sz="4400" dirty="0">
                <a:latin typeface="Constantia" pitchFamily="18" charset="0"/>
              </a:rPr>
              <a:t>It has to be positioned after all </a:t>
            </a:r>
            <a:r>
              <a:rPr lang="en-US" sz="4400">
                <a:latin typeface="Constantia" pitchFamily="18" charset="0"/>
              </a:rPr>
              <a:t>except clauses</a:t>
            </a:r>
            <a:endParaRPr lang="en-US" sz="44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4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onstantia" pitchFamily="18" charset="0"/>
              </a:rPr>
              <a:t>Is </a:t>
            </a:r>
            <a:r>
              <a:rPr lang="fr-FR" dirty="0" err="1">
                <a:latin typeface="Constantia" pitchFamily="18" charset="0"/>
              </a:rPr>
              <a:t>it</a:t>
            </a:r>
            <a:r>
              <a:rPr lang="fr-FR" dirty="0">
                <a:latin typeface="Constantia" pitchFamily="18" charset="0"/>
              </a:rPr>
              <a:t> possible to </a:t>
            </a:r>
            <a:r>
              <a:rPr lang="fr-FR" dirty="0" err="1">
                <a:latin typeface="Constantia" pitchFamily="18" charset="0"/>
              </a:rPr>
              <a:t>give</a:t>
            </a:r>
            <a:r>
              <a:rPr lang="fr-FR" dirty="0">
                <a:latin typeface="Constantia" pitchFamily="18" charset="0"/>
              </a:rPr>
              <a:t> multiple exceptions in a single </a:t>
            </a:r>
            <a:r>
              <a:rPr lang="fr-FR" dirty="0" err="1">
                <a:latin typeface="Constantia" pitchFamily="18" charset="0"/>
              </a:rPr>
              <a:t>except</a:t>
            </a:r>
            <a:r>
              <a:rPr lang="fr-FR" dirty="0">
                <a:latin typeface="Constantia" pitchFamily="18" charset="0"/>
              </a:rPr>
              <a:t> clause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			Yes, it is possible</a:t>
            </a:r>
          </a:p>
        </p:txBody>
      </p:sp>
    </p:spTree>
    <p:extLst>
      <p:ext uri="{BB962C8B-B14F-4D97-AF65-F5344CB8AC3E}">
        <p14:creationId xmlns:p14="http://schemas.microsoft.com/office/powerpoint/2010/main" val="422536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Constantia" pitchFamily="18" charset="0"/>
              </a:rPr>
              <a:t>except</a:t>
            </a:r>
            <a:r>
              <a:rPr lang="fr-FR" dirty="0">
                <a:latin typeface="Constantia" pitchFamily="18" charset="0"/>
              </a:rPr>
              <a:t> clause </a:t>
            </a:r>
            <a:r>
              <a:rPr lang="fr-FR" dirty="0" err="1">
                <a:latin typeface="Constantia" pitchFamily="18" charset="0"/>
              </a:rPr>
              <a:t>with</a:t>
            </a:r>
            <a:r>
              <a:rPr lang="fr-FR" dirty="0">
                <a:latin typeface="Constantia" pitchFamily="18" charset="0"/>
              </a:rPr>
              <a:t> multiple exceptions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>
                <a:latin typeface="Constantia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2800" dirty="0">
                <a:latin typeface="Constantia" pitchFamily="18" charset="0"/>
              </a:rPr>
              <a:t>	Perform your operations here</a:t>
            </a:r>
          </a:p>
          <a:p>
            <a:pPr marL="0" indent="0">
              <a:buNone/>
            </a:pPr>
            <a:r>
              <a:rPr lang="en-US" sz="2800" b="1" i="1" dirty="0">
                <a:latin typeface="Constantia" pitchFamily="18" charset="0"/>
              </a:rPr>
              <a:t>except(Exception1[,Exception2[,…</a:t>
            </a:r>
            <a:r>
              <a:rPr lang="en-US" sz="2800" b="1" i="1" dirty="0" err="1">
                <a:latin typeface="Constantia" pitchFamily="18" charset="0"/>
              </a:rPr>
              <a:t>ExceptionN</a:t>
            </a:r>
            <a:r>
              <a:rPr lang="en-US" sz="2800" b="1" i="1" dirty="0">
                <a:latin typeface="Constantia" pitchFamily="18" charset="0"/>
              </a:rPr>
              <a:t>]]]):</a:t>
            </a:r>
          </a:p>
          <a:p>
            <a:pPr marL="0" indent="0">
              <a:buNone/>
            </a:pPr>
            <a:r>
              <a:rPr lang="en-US" sz="2800" dirty="0">
                <a:latin typeface="Constantia" pitchFamily="18" charset="0"/>
              </a:rPr>
              <a:t>	execute this block if there is any exception from the      	given exception list.</a:t>
            </a:r>
          </a:p>
          <a:p>
            <a:pPr marL="0" indent="0">
              <a:buNone/>
            </a:pPr>
            <a:r>
              <a:rPr lang="en-US" sz="2800" b="1" i="1" dirty="0">
                <a:latin typeface="Constantia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800" dirty="0">
                <a:latin typeface="Constantia" pitchFamily="18" charset="0"/>
              </a:rPr>
              <a:t>	execute this block if there is no exception	</a:t>
            </a:r>
          </a:p>
        </p:txBody>
      </p:sp>
    </p:spTree>
    <p:extLst>
      <p:ext uri="{BB962C8B-B14F-4D97-AF65-F5344CB8AC3E}">
        <p14:creationId xmlns:p14="http://schemas.microsoft.com/office/powerpoint/2010/main" val="35019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tantia" pitchFamily="18" charset="0"/>
              </a:rPr>
              <a:t>try – finally 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828800"/>
            <a:ext cx="11233248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Constantia" pitchFamily="18" charset="0"/>
              </a:rPr>
              <a:t>try statement can be followed by a finally clause.</a:t>
            </a:r>
          </a:p>
          <a:p>
            <a:pPr marL="0" indent="0">
              <a:buNone/>
            </a:pPr>
            <a:r>
              <a:rPr lang="en-US" sz="3600" dirty="0">
                <a:latin typeface="Constantia" pitchFamily="18" charset="0"/>
              </a:rPr>
              <a:t>It is called clean-up or termination clauses</a:t>
            </a:r>
          </a:p>
          <a:p>
            <a:pPr marL="0" indent="0">
              <a:buNone/>
            </a:pPr>
            <a:r>
              <a:rPr lang="en-US" sz="3600" dirty="0">
                <a:latin typeface="Constantia" pitchFamily="18" charset="0"/>
              </a:rPr>
              <a:t>Finally clause is always executed regardless if an exception occurred in a try block or not  </a:t>
            </a:r>
          </a:p>
          <a:p>
            <a:pPr marL="0" indent="0">
              <a:buNone/>
            </a:pPr>
            <a:endParaRPr lang="en-US" sz="48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1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tantia" pitchFamily="18" charset="0"/>
              </a:rPr>
              <a:t>try – finally  clause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828800"/>
            <a:ext cx="11233248" cy="419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	x= float(</a:t>
            </a:r>
            <a:r>
              <a:rPr lang="en-US" sz="4800" dirty="0" err="1">
                <a:latin typeface="Constantia" pitchFamily="18" charset="0"/>
              </a:rPr>
              <a:t>raw_input</a:t>
            </a:r>
            <a:r>
              <a:rPr lang="en-US" sz="4800" dirty="0">
                <a:latin typeface="Constantia" pitchFamily="18" charset="0"/>
              </a:rPr>
              <a:t>(“Your number:”))</a:t>
            </a:r>
          </a:p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	inverse = 1.0 / x</a:t>
            </a:r>
          </a:p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finally:</a:t>
            </a:r>
          </a:p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	print(“ There may or may not have been an exception.”)</a:t>
            </a:r>
          </a:p>
          <a:p>
            <a:pPr marL="0" indent="0">
              <a:buNone/>
            </a:pPr>
            <a:endParaRPr lang="en-US" sz="48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1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tantia" pitchFamily="18" charset="0"/>
              </a:rPr>
              <a:t>try – except - finally  clause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828800"/>
            <a:ext cx="11233248" cy="4191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	x= float(</a:t>
            </a:r>
            <a:r>
              <a:rPr lang="en-US" sz="4800" dirty="0" err="1">
                <a:latin typeface="Constantia" pitchFamily="18" charset="0"/>
              </a:rPr>
              <a:t>raw_input</a:t>
            </a:r>
            <a:r>
              <a:rPr lang="en-US" sz="4800" dirty="0">
                <a:latin typeface="Constantia" pitchFamily="18" charset="0"/>
              </a:rPr>
              <a:t>(“Your number:”))</a:t>
            </a:r>
          </a:p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	inverse = 1.0 / x</a:t>
            </a:r>
          </a:p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except </a:t>
            </a:r>
            <a:r>
              <a:rPr lang="en-US" sz="4800" dirty="0" err="1">
                <a:latin typeface="Constantia" pitchFamily="18" charset="0"/>
              </a:rPr>
              <a:t>ValueError</a:t>
            </a:r>
            <a:r>
              <a:rPr lang="en-US" sz="4800" dirty="0">
                <a:latin typeface="Constantia" pitchFamily="18" charset="0"/>
              </a:rPr>
              <a:t>:</a:t>
            </a:r>
          </a:p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	print “Should be either integer or float”</a:t>
            </a:r>
          </a:p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except </a:t>
            </a:r>
            <a:r>
              <a:rPr lang="en-US" sz="4800" dirty="0" err="1">
                <a:latin typeface="Constantia" pitchFamily="18" charset="0"/>
              </a:rPr>
              <a:t>ZeroDivisionError</a:t>
            </a:r>
            <a:r>
              <a:rPr lang="en-US" sz="4800" dirty="0">
                <a:latin typeface="Constantia" pitchFamily="18" charset="0"/>
              </a:rPr>
              <a:t>:</a:t>
            </a:r>
          </a:p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	print “”Infinity”</a:t>
            </a:r>
          </a:p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finally:</a:t>
            </a:r>
          </a:p>
          <a:p>
            <a:pPr marL="0" indent="0">
              <a:buNone/>
            </a:pPr>
            <a:r>
              <a:rPr lang="en-US" sz="4800" dirty="0">
                <a:latin typeface="Constantia" pitchFamily="18" charset="0"/>
              </a:rPr>
              <a:t>	print(“ There may or may not have been an exception.”)</a:t>
            </a:r>
          </a:p>
          <a:p>
            <a:pPr marL="0" indent="0">
              <a:buNone/>
            </a:pPr>
            <a:endParaRPr lang="en-US" sz="48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7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nstantia" pitchFamily="18" charset="0"/>
              </a:rPr>
              <a:t>Raising</a:t>
            </a:r>
            <a:r>
              <a:rPr lang="fr-FR" dirty="0">
                <a:latin typeface="Constantia" pitchFamily="18" charset="0"/>
              </a:rPr>
              <a:t> an Exception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Exceptions can be raised in several ways by using the </a:t>
            </a:r>
            <a:r>
              <a:rPr lang="en-US" i="1" dirty="0">
                <a:latin typeface="Constantia" pitchFamily="18" charset="0"/>
              </a:rPr>
              <a:t>raise</a:t>
            </a:r>
            <a:r>
              <a:rPr lang="en-US" dirty="0">
                <a:latin typeface="Constantia" pitchFamily="18" charset="0"/>
              </a:rPr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15052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nstantia" pitchFamily="18" charset="0"/>
              </a:rPr>
              <a:t>When</a:t>
            </a:r>
            <a:r>
              <a:rPr lang="fr-FR" dirty="0">
                <a:latin typeface="Constantia" pitchFamily="18" charset="0"/>
              </a:rPr>
              <a:t> do </a:t>
            </a:r>
            <a:r>
              <a:rPr lang="fr-FR" dirty="0" err="1">
                <a:latin typeface="Constantia" pitchFamily="18" charset="0"/>
              </a:rPr>
              <a:t>Errors</a:t>
            </a:r>
            <a:r>
              <a:rPr lang="fr-FR" dirty="0">
                <a:latin typeface="Constantia" pitchFamily="18" charset="0"/>
              </a:rPr>
              <a:t> </a:t>
            </a:r>
            <a:r>
              <a:rPr lang="fr-FR" dirty="0" err="1">
                <a:latin typeface="Constantia" pitchFamily="18" charset="0"/>
              </a:rPr>
              <a:t>occur</a:t>
            </a:r>
            <a:r>
              <a:rPr lang="fr-FR" dirty="0">
                <a:latin typeface="Constantia" pitchFamily="18" charset="0"/>
              </a:rPr>
              <a:t>?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occurs due to bad code in the program</a:t>
            </a:r>
          </a:p>
          <a:p>
            <a:pPr lvl="1"/>
            <a:r>
              <a:rPr lang="en-US" dirty="0">
                <a:latin typeface="Constantia" pitchFamily="18" charset="0"/>
              </a:rPr>
              <a:t>Syntax Errors – results from the code that does not conform to the syntax of programming language.</a:t>
            </a:r>
          </a:p>
          <a:p>
            <a:pPr lvl="8"/>
            <a:r>
              <a:rPr lang="en-US" dirty="0"/>
              <a:t>&gt;&gt;&gt; print "Welcome to </a:t>
            </a:r>
            <a:r>
              <a:rPr lang="en-US" dirty="0" err="1"/>
              <a:t>Pyth”on</a:t>
            </a:r>
            <a:endParaRPr lang="en-US" dirty="0"/>
          </a:p>
          <a:p>
            <a:pPr marL="1600200" lvl="8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SyntaxError</a:t>
            </a:r>
            <a:r>
              <a:rPr lang="en-US" dirty="0">
                <a:solidFill>
                  <a:srgbClr val="FF0000"/>
                </a:solidFill>
              </a:rPr>
              <a:t>: invalid syntax</a:t>
            </a:r>
            <a:endParaRPr lang="en-US" dirty="0">
              <a:solidFill>
                <a:srgbClr val="FF0000"/>
              </a:solidFill>
              <a:latin typeface="Constantia" pitchFamily="18" charset="0"/>
            </a:endParaRPr>
          </a:p>
          <a:p>
            <a:pPr lvl="1"/>
            <a:r>
              <a:rPr lang="en-US" dirty="0">
                <a:latin typeface="Constantia" pitchFamily="18" charset="0"/>
              </a:rPr>
              <a:t>Token Errors – Will pop up a dialog box </a:t>
            </a:r>
          </a:p>
          <a:p>
            <a:pPr marL="685800" lvl="3" indent="0">
              <a:buNone/>
            </a:pPr>
            <a:r>
              <a:rPr lang="en-US" dirty="0">
                <a:latin typeface="Constantia" pitchFamily="18" charset="0"/>
              </a:rPr>
              <a:t>		Ex: Missing Parenthesis</a:t>
            </a: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nstantia" pitchFamily="18" charset="0"/>
              </a:rPr>
              <a:t>Syntax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raise  [Exception [, </a:t>
            </a:r>
            <a:r>
              <a:rPr lang="en-US" dirty="0" err="1">
                <a:latin typeface="Constantia" pitchFamily="18" charset="0"/>
              </a:rPr>
              <a:t>args</a:t>
            </a:r>
            <a:r>
              <a:rPr lang="en-US" dirty="0">
                <a:latin typeface="Constantia" pitchFamily="18" charset="0"/>
              </a:rPr>
              <a:t> [, ]]]</a:t>
            </a:r>
          </a:p>
          <a:p>
            <a:endParaRPr lang="en-US" dirty="0">
              <a:latin typeface="Constantia" pitchFamily="18" charset="0"/>
            </a:endParaRPr>
          </a:p>
          <a:p>
            <a:pPr lvl="3"/>
            <a:r>
              <a:rPr lang="en-US" sz="2800" dirty="0">
                <a:latin typeface="Constantia" pitchFamily="18" charset="0"/>
              </a:rPr>
              <a:t>Exception is the type of exception, like </a:t>
            </a:r>
            <a:r>
              <a:rPr lang="en-US" sz="2800" dirty="0" err="1">
                <a:latin typeface="Constantia" pitchFamily="18" charset="0"/>
              </a:rPr>
              <a:t>NameError</a:t>
            </a:r>
            <a:endParaRPr lang="en-US" sz="2800" dirty="0">
              <a:latin typeface="Constantia" pitchFamily="18" charset="0"/>
            </a:endParaRPr>
          </a:p>
          <a:p>
            <a:pPr lvl="3"/>
            <a:r>
              <a:rPr lang="en-US" sz="2800" dirty="0">
                <a:latin typeface="Constantia" pitchFamily="18" charset="0"/>
              </a:rPr>
              <a:t>Argument is a value for exception argument</a:t>
            </a:r>
          </a:p>
          <a:p>
            <a:pPr lvl="6"/>
            <a:r>
              <a:rPr lang="en-US" sz="2800" dirty="0">
                <a:latin typeface="Constantia" pitchFamily="18" charset="0"/>
              </a:rPr>
              <a:t>Argument is optional, None if not given</a:t>
            </a:r>
          </a:p>
          <a:p>
            <a:pPr marL="1234440" lvl="6" indent="0">
              <a:buNone/>
            </a:pPr>
            <a:endParaRPr lang="en-US" sz="2800" dirty="0">
              <a:latin typeface="Constantia" pitchFamily="18" charset="0"/>
            </a:endParaRPr>
          </a:p>
          <a:p>
            <a:pPr lvl="6"/>
            <a:endParaRPr lang="en-US" sz="2800" dirty="0">
              <a:latin typeface="Constantia" pitchFamily="18" charset="0"/>
            </a:endParaRPr>
          </a:p>
          <a:p>
            <a:pPr lvl="6"/>
            <a:endParaRPr lang="en-US" sz="2800" dirty="0">
              <a:latin typeface="Constantia" pitchFamily="18" charset="0"/>
            </a:endParaRPr>
          </a:p>
          <a:p>
            <a:pPr lvl="3"/>
            <a:endParaRPr lang="en-US" sz="2800" dirty="0">
              <a:latin typeface="Constantia" pitchFamily="18" charset="0"/>
            </a:endParaRPr>
          </a:p>
          <a:p>
            <a:pPr lvl="3"/>
            <a:endParaRPr lang="en-US" sz="2800" dirty="0">
              <a:latin typeface="Constantia" pitchFamily="18" charset="0"/>
            </a:endParaRPr>
          </a:p>
          <a:p>
            <a:pPr lvl="3"/>
            <a:endParaRPr lang="en-US" sz="2800" dirty="0">
              <a:latin typeface="Constantia" pitchFamily="18" charset="0"/>
            </a:endParaRP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2" y="1828800"/>
            <a:ext cx="9684568" cy="419100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Constantia" pitchFamily="18" charset="0"/>
              </a:rPr>
              <a:t>def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func</a:t>
            </a:r>
            <a:r>
              <a:rPr lang="en-US" dirty="0">
                <a:latin typeface="Constantia" pitchFamily="18" charset="0"/>
              </a:rPr>
              <a:t>(level):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	if level &lt; 1: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             	raise Exception(“Invalid level, should be greater than 1”)</a:t>
            </a:r>
          </a:p>
          <a:p>
            <a:pPr marL="0" indent="0">
              <a:buNone/>
            </a:pPr>
            <a:r>
              <a:rPr lang="en-US" dirty="0" err="1">
                <a:latin typeface="Constantia" pitchFamily="18" charset="0"/>
              </a:rPr>
              <a:t>func</a:t>
            </a:r>
            <a:r>
              <a:rPr lang="en-US" dirty="0">
                <a:latin typeface="Constantia" pitchFamily="18" charset="0"/>
              </a:rPr>
              <a:t>(0) </a:t>
            </a:r>
          </a:p>
          <a:p>
            <a:pPr lvl="3"/>
            <a:endParaRPr lang="en-US" sz="2800" dirty="0">
              <a:latin typeface="Constantia" pitchFamily="18" charset="0"/>
            </a:endParaRPr>
          </a:p>
          <a:p>
            <a:pPr marL="685800" lvl="3" indent="0">
              <a:buNone/>
            </a:pPr>
            <a:endParaRPr lang="en-US" sz="2800" dirty="0">
              <a:latin typeface="Constantia" pitchFamily="18" charset="0"/>
            </a:endParaRPr>
          </a:p>
          <a:p>
            <a:pPr lvl="3"/>
            <a:endParaRPr lang="en-US" sz="2800" dirty="0">
              <a:latin typeface="Constantia" pitchFamily="18" charset="0"/>
            </a:endParaRP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5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nstantia" pitchFamily="18" charset="0"/>
              </a:rPr>
              <a:t>Assert</a:t>
            </a:r>
            <a:r>
              <a:rPr lang="fr-FR" dirty="0">
                <a:latin typeface="Constantia" pitchFamily="18" charset="0"/>
              </a:rPr>
              <a:t> </a:t>
            </a:r>
            <a:r>
              <a:rPr lang="fr-FR" dirty="0" err="1">
                <a:latin typeface="Constantia" pitchFamily="18" charset="0"/>
              </a:rPr>
              <a:t>statement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Assert statement is intended for debugging statements</a:t>
            </a: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Exception is raised only if certain conditions are not true</a:t>
            </a:r>
          </a:p>
        </p:txBody>
      </p:sp>
    </p:spTree>
    <p:extLst>
      <p:ext uri="{BB962C8B-B14F-4D97-AF65-F5344CB8AC3E}">
        <p14:creationId xmlns:p14="http://schemas.microsoft.com/office/powerpoint/2010/main" val="40061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nstantia" pitchFamily="18" charset="0"/>
              </a:rPr>
              <a:t>Syntax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assert &lt;</a:t>
            </a:r>
            <a:r>
              <a:rPr lang="en-US" dirty="0" err="1">
                <a:latin typeface="Constantia" pitchFamily="18" charset="0"/>
              </a:rPr>
              <a:t>someTest</a:t>
            </a:r>
            <a:r>
              <a:rPr lang="en-US" dirty="0">
                <a:latin typeface="Constantia" pitchFamily="18" charset="0"/>
              </a:rPr>
              <a:t>&gt;, &lt;message&gt;</a:t>
            </a: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If &lt;</a:t>
            </a:r>
            <a:r>
              <a:rPr lang="en-US" dirty="0" err="1">
                <a:latin typeface="Constantia" pitchFamily="18" charset="0"/>
              </a:rPr>
              <a:t>someTest</a:t>
            </a:r>
            <a:r>
              <a:rPr lang="en-US" dirty="0">
                <a:latin typeface="Constantia" pitchFamily="18" charset="0"/>
              </a:rPr>
              <a:t>&gt; evaluates to False, an exception is raised and the &lt;message&gt; is displayed.</a:t>
            </a: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Note: assert should be used for trapping user-defined constraints</a:t>
            </a: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64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x=10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y=5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assert x &lt; y, “x has to be smaller than y”</a:t>
            </a: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onstantia" pitchFamily="18" charset="0"/>
              </a:rPr>
              <a:t>Output</a:t>
            </a:r>
            <a:r>
              <a:rPr lang="en-US" dirty="0">
                <a:latin typeface="Constantia" pitchFamily="18" charset="0"/>
              </a:rPr>
              <a:t>: </a:t>
            </a:r>
            <a:r>
              <a:rPr lang="en-US" dirty="0" err="1">
                <a:latin typeface="Constantia" pitchFamily="18" charset="0"/>
              </a:rPr>
              <a:t>Traceback</a:t>
            </a:r>
            <a:r>
              <a:rPr lang="en-US" dirty="0">
                <a:latin typeface="Constantia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  File "&lt;</a:t>
            </a:r>
            <a:r>
              <a:rPr lang="en-US" dirty="0" err="1">
                <a:latin typeface="Constantia" pitchFamily="18" charset="0"/>
              </a:rPr>
              <a:t>stdin</a:t>
            </a:r>
            <a:r>
              <a:rPr lang="en-US" dirty="0">
                <a:latin typeface="Constantia" pitchFamily="18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 err="1">
                <a:latin typeface="Constantia" pitchFamily="18" charset="0"/>
              </a:rPr>
              <a:t>AssertionError</a:t>
            </a:r>
            <a:r>
              <a:rPr lang="en-US" dirty="0">
                <a:latin typeface="Constantia" pitchFamily="18" charset="0"/>
              </a:rPr>
              <a:t>: x has to be smaller than y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11335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nstantia" pitchFamily="18" charset="0"/>
              </a:rPr>
              <a:t>Is </a:t>
            </a:r>
            <a:r>
              <a:rPr lang="fr-FR" dirty="0" err="1">
                <a:latin typeface="Constantia" pitchFamily="18" charset="0"/>
              </a:rPr>
              <a:t>it</a:t>
            </a:r>
            <a:r>
              <a:rPr lang="fr-FR" dirty="0">
                <a:latin typeface="Constantia" pitchFamily="18" charset="0"/>
              </a:rPr>
              <a:t> possible to  </a:t>
            </a:r>
            <a:r>
              <a:rPr lang="fr-FR" dirty="0" err="1">
                <a:latin typeface="Constantia" pitchFamily="18" charset="0"/>
              </a:rPr>
              <a:t>create</a:t>
            </a:r>
            <a:r>
              <a:rPr lang="fr-FR" dirty="0">
                <a:latin typeface="Constantia" pitchFamily="18" charset="0"/>
              </a:rPr>
              <a:t> custom exceptions?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			</a:t>
            </a: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			</a:t>
            </a:r>
            <a:r>
              <a:rPr lang="en-US" sz="4400" dirty="0">
                <a:latin typeface="Constantia" pitchFamily="18" charset="0"/>
              </a:rPr>
              <a:t>Yes, it is possible</a:t>
            </a:r>
          </a:p>
        </p:txBody>
      </p:sp>
    </p:spTree>
    <p:extLst>
      <p:ext uri="{BB962C8B-B14F-4D97-AF65-F5344CB8AC3E}">
        <p14:creationId xmlns:p14="http://schemas.microsoft.com/office/powerpoint/2010/main" val="40330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nstantia" pitchFamily="18" charset="0"/>
              </a:rPr>
              <a:t>When</a:t>
            </a:r>
            <a:r>
              <a:rPr lang="fr-FR" dirty="0">
                <a:latin typeface="Constantia" pitchFamily="18" charset="0"/>
              </a:rPr>
              <a:t> </a:t>
            </a:r>
            <a:r>
              <a:rPr lang="fr-FR" dirty="0" err="1">
                <a:latin typeface="Constantia" pitchFamily="18" charset="0"/>
              </a:rPr>
              <a:t>is</a:t>
            </a:r>
            <a:r>
              <a:rPr lang="fr-FR" dirty="0">
                <a:latin typeface="Constantia" pitchFamily="18" charset="0"/>
              </a:rPr>
              <a:t> custom exceptions </a:t>
            </a:r>
            <a:r>
              <a:rPr lang="fr-FR" dirty="0" err="1">
                <a:latin typeface="Constantia" pitchFamily="18" charset="0"/>
              </a:rPr>
              <a:t>useful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Custom exceptions are  useful when you need to display specific information when an exception is caught.</a:t>
            </a:r>
          </a:p>
        </p:txBody>
      </p:sp>
    </p:spTree>
    <p:extLst>
      <p:ext uri="{BB962C8B-B14F-4D97-AF65-F5344CB8AC3E}">
        <p14:creationId xmlns:p14="http://schemas.microsoft.com/office/powerpoint/2010/main" val="202140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nstantia" pitchFamily="18" charset="0"/>
              </a:rPr>
              <a:t>How to </a:t>
            </a:r>
            <a:r>
              <a:rPr lang="fr-FR" dirty="0" err="1">
                <a:latin typeface="Constantia" pitchFamily="18" charset="0"/>
              </a:rPr>
              <a:t>create</a:t>
            </a:r>
            <a:r>
              <a:rPr lang="fr-FR" dirty="0">
                <a:latin typeface="Constantia" pitchFamily="18" charset="0"/>
              </a:rPr>
              <a:t> custom exceptions ?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tantia" pitchFamily="18" charset="0"/>
              </a:rPr>
              <a:t>NetworkError</a:t>
            </a:r>
            <a:r>
              <a:rPr lang="en-US" dirty="0">
                <a:latin typeface="Constantia" pitchFamily="18" charset="0"/>
              </a:rPr>
              <a:t>=Exception(“</a:t>
            </a:r>
            <a:r>
              <a:rPr lang="en-US" dirty="0" err="1">
                <a:latin typeface="Constantia" pitchFamily="18" charset="0"/>
              </a:rPr>
              <a:t>RuntimeError</a:t>
            </a:r>
            <a:r>
              <a:rPr lang="en-US" dirty="0">
                <a:latin typeface="Constantia" pitchFamily="18" charset="0"/>
              </a:rPr>
              <a:t>”,”Bad hostname”)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raise </a:t>
            </a:r>
            <a:r>
              <a:rPr lang="en-US" dirty="0" err="1">
                <a:latin typeface="Constantia" pitchFamily="18" charset="0"/>
              </a:rPr>
              <a:t>NetworkError</a:t>
            </a: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onstantia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 err="1">
                <a:latin typeface="Constantia" pitchFamily="18" charset="0"/>
              </a:rPr>
              <a:t>Traceback</a:t>
            </a:r>
            <a:r>
              <a:rPr lang="en-US" dirty="0">
                <a:latin typeface="Constantia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  File "&lt;</a:t>
            </a:r>
            <a:r>
              <a:rPr lang="en-US" dirty="0" err="1">
                <a:latin typeface="Constantia" pitchFamily="18" charset="0"/>
              </a:rPr>
              <a:t>stdin</a:t>
            </a:r>
            <a:r>
              <a:rPr lang="en-US" dirty="0">
                <a:latin typeface="Constantia" pitchFamily="18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Exception: ('</a:t>
            </a:r>
            <a:r>
              <a:rPr lang="en-US" dirty="0" err="1">
                <a:latin typeface="Constantia" pitchFamily="18" charset="0"/>
              </a:rPr>
              <a:t>RuntimeError</a:t>
            </a:r>
            <a:r>
              <a:rPr lang="en-US" dirty="0">
                <a:latin typeface="Constantia" pitchFamily="18" charset="0"/>
              </a:rPr>
              <a:t>', 'Bad hostname')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nstantia" pitchFamily="18" charset="0"/>
              </a:rPr>
              <a:t>How to </a:t>
            </a:r>
            <a:r>
              <a:rPr lang="fr-FR" dirty="0" err="1">
                <a:latin typeface="Constantia" pitchFamily="18" charset="0"/>
              </a:rPr>
              <a:t>create</a:t>
            </a:r>
            <a:r>
              <a:rPr lang="fr-FR" dirty="0">
                <a:latin typeface="Constantia" pitchFamily="18" charset="0"/>
              </a:rPr>
              <a:t> custom exceptions </a:t>
            </a:r>
            <a:r>
              <a:rPr lang="fr-FR" dirty="0" err="1">
                <a:latin typeface="Constantia" pitchFamily="18" charset="0"/>
              </a:rPr>
              <a:t>using</a:t>
            </a:r>
            <a:r>
              <a:rPr lang="fr-FR" dirty="0">
                <a:latin typeface="Constantia" pitchFamily="18" charset="0"/>
              </a:rPr>
              <a:t> </a:t>
            </a:r>
            <a:r>
              <a:rPr lang="fr-FR" dirty="0" err="1">
                <a:latin typeface="Constantia" pitchFamily="18" charset="0"/>
              </a:rPr>
              <a:t>oops</a:t>
            </a:r>
            <a:r>
              <a:rPr lang="fr-FR" dirty="0">
                <a:latin typeface="Constantia" pitchFamily="18" charset="0"/>
              </a:rPr>
              <a:t>?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Class </a:t>
            </a:r>
            <a:r>
              <a:rPr lang="en-US" dirty="0" err="1">
                <a:latin typeface="Constantia" pitchFamily="18" charset="0"/>
              </a:rPr>
              <a:t>Networkerror</a:t>
            </a:r>
            <a:r>
              <a:rPr lang="en-US" dirty="0">
                <a:latin typeface="Constantia" pitchFamily="18" charset="0"/>
              </a:rPr>
              <a:t>(</a:t>
            </a:r>
            <a:r>
              <a:rPr lang="en-US" dirty="0" err="1">
                <a:latin typeface="Constantia" pitchFamily="18" charset="0"/>
              </a:rPr>
              <a:t>RuntimeError</a:t>
            </a:r>
            <a:r>
              <a:rPr lang="en-US" dirty="0">
                <a:latin typeface="Constantia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	</a:t>
            </a:r>
            <a:r>
              <a:rPr lang="en-US" dirty="0" err="1">
                <a:latin typeface="Constantia" pitchFamily="18" charset="0"/>
              </a:rPr>
              <a:t>def</a:t>
            </a:r>
            <a:r>
              <a:rPr lang="en-US" dirty="0">
                <a:latin typeface="Constantia" pitchFamily="18" charset="0"/>
              </a:rPr>
              <a:t> __</a:t>
            </a:r>
            <a:r>
              <a:rPr lang="en-US" dirty="0" err="1">
                <a:latin typeface="Constantia" pitchFamily="18" charset="0"/>
              </a:rPr>
              <a:t>init</a:t>
            </a:r>
            <a:r>
              <a:rPr lang="en-US" dirty="0">
                <a:latin typeface="Constantia" pitchFamily="18" charset="0"/>
              </a:rPr>
              <a:t>__(</a:t>
            </a:r>
            <a:r>
              <a:rPr lang="en-US" dirty="0" err="1">
                <a:latin typeface="Constantia" pitchFamily="18" charset="0"/>
              </a:rPr>
              <a:t>self,arg</a:t>
            </a:r>
            <a:r>
              <a:rPr lang="en-US" dirty="0">
                <a:latin typeface="Constantia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		</a:t>
            </a:r>
            <a:r>
              <a:rPr lang="en-US" dirty="0" err="1">
                <a:latin typeface="Constantia" pitchFamily="18" charset="0"/>
              </a:rPr>
              <a:t>self.args</a:t>
            </a:r>
            <a:r>
              <a:rPr lang="en-US" dirty="0">
                <a:latin typeface="Constantia" pitchFamily="18" charset="0"/>
              </a:rPr>
              <a:t>=</a:t>
            </a:r>
            <a:r>
              <a:rPr lang="en-US" dirty="0" err="1">
                <a:latin typeface="Constantia" pitchFamily="18" charset="0"/>
              </a:rPr>
              <a:t>arg</a:t>
            </a: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Exception can be raised as follows: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	raise </a:t>
            </a:r>
            <a:r>
              <a:rPr lang="en-US" dirty="0" err="1">
                <a:latin typeface="Constantia" pitchFamily="18" charset="0"/>
              </a:rPr>
              <a:t>Networkerror</a:t>
            </a:r>
            <a:r>
              <a:rPr lang="en-US" dirty="0">
                <a:latin typeface="Constantia" pitchFamily="18" charset="0"/>
              </a:rPr>
              <a:t>(“Bad hostname”)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Except </a:t>
            </a:r>
            <a:r>
              <a:rPr lang="en-US" dirty="0" err="1">
                <a:latin typeface="Constantia" pitchFamily="18" charset="0"/>
              </a:rPr>
              <a:t>Networkerror,e</a:t>
            </a:r>
            <a:r>
              <a:rPr lang="en-US" dirty="0">
                <a:latin typeface="Constantia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	print </a:t>
            </a:r>
            <a:r>
              <a:rPr lang="en-US" dirty="0" err="1">
                <a:latin typeface="Constantia" pitchFamily="18" charset="0"/>
              </a:rPr>
              <a:t>e.args</a:t>
            </a: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0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nstantia" pitchFamily="18" charset="0"/>
              </a:rPr>
              <a:t>When</a:t>
            </a:r>
            <a:r>
              <a:rPr lang="fr-FR" dirty="0">
                <a:latin typeface="Constantia" pitchFamily="18" charset="0"/>
              </a:rPr>
              <a:t> are </a:t>
            </a:r>
            <a:r>
              <a:rPr lang="fr-FR" dirty="0" err="1">
                <a:latin typeface="Constantia" pitchFamily="18" charset="0"/>
              </a:rPr>
              <a:t>Errors</a:t>
            </a:r>
            <a:r>
              <a:rPr lang="fr-FR" dirty="0">
                <a:latin typeface="Constantia" pitchFamily="18" charset="0"/>
              </a:rPr>
              <a:t> </a:t>
            </a:r>
            <a:r>
              <a:rPr lang="fr-FR" dirty="0" err="1">
                <a:latin typeface="Constantia" pitchFamily="18" charset="0"/>
              </a:rPr>
              <a:t>Detected</a:t>
            </a:r>
            <a:r>
              <a:rPr lang="fr-FR" dirty="0">
                <a:latin typeface="Constantia" pitchFamily="18" charset="0"/>
              </a:rPr>
              <a:t>?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828800"/>
            <a:ext cx="10801200" cy="419100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endParaRPr lang="en-US" sz="4000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Constantia" pitchFamily="18" charset="0"/>
              </a:rPr>
              <a:t>			</a:t>
            </a:r>
            <a:r>
              <a:rPr lang="en-US" sz="4800" dirty="0">
                <a:latin typeface="Constantia" pitchFamily="18" charset="0"/>
              </a:rPr>
              <a:t>Compilation time</a:t>
            </a:r>
          </a:p>
        </p:txBody>
      </p:sp>
    </p:spTree>
    <p:extLst>
      <p:ext uri="{BB962C8B-B14F-4D97-AF65-F5344CB8AC3E}">
        <p14:creationId xmlns:p14="http://schemas.microsoft.com/office/powerpoint/2010/main" val="425778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What happens in the following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6" y="1828800"/>
            <a:ext cx="11377264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are trying to read a file, and the file does not exist?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Number is divided by zero?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endParaRPr lang="en-US" sz="36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How to handle these situations?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4000" dirty="0"/>
              <a:t>Can be handled by Exceptions</a:t>
            </a:r>
          </a:p>
          <a:p>
            <a:pPr marL="0" indent="0">
              <a:buNone/>
            </a:pPr>
            <a:r>
              <a:rPr lang="en-US" dirty="0"/>
              <a:t>			</a:t>
            </a:r>
            <a:endParaRPr lang="en-US" sz="36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What are exceptions?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1562738"/>
            <a:ext cx="11593288" cy="529526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3900" dirty="0"/>
          </a:p>
          <a:p>
            <a:pPr marL="0" indent="0">
              <a:buNone/>
            </a:pPr>
            <a:endParaRPr lang="en-US" sz="3900" dirty="0"/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endParaRPr lang="en-US" sz="10000" dirty="0"/>
          </a:p>
          <a:p>
            <a:pPr marL="0" indent="0">
              <a:buNone/>
            </a:pPr>
            <a:r>
              <a:rPr lang="en-US" sz="10000" dirty="0"/>
              <a:t>Exceptions provide the means to separate the details of what to do when something out of the ordinary happens from the main logic of the program.</a:t>
            </a:r>
          </a:p>
          <a:p>
            <a:pPr marL="0" indent="0">
              <a:buNone/>
            </a:pPr>
            <a:endParaRPr lang="en-US" sz="3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endParaRPr lang="en-US" sz="36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5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9836" y="402276"/>
            <a:ext cx="9756576" cy="1160462"/>
          </a:xfrm>
        </p:spPr>
        <p:txBody>
          <a:bodyPr/>
          <a:lstStyle/>
          <a:p>
            <a:r>
              <a:rPr lang="en-US" dirty="0">
                <a:latin typeface="Constantia" pitchFamily="18" charset="0"/>
              </a:rPr>
              <a:t>When do exceptions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1828800"/>
            <a:ext cx="11593288" cy="4191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3900" dirty="0"/>
          </a:p>
          <a:p>
            <a:pPr marL="0" indent="0">
              <a:buNone/>
            </a:pPr>
            <a:endParaRPr lang="en-US" sz="3900" dirty="0"/>
          </a:p>
          <a:p>
            <a:pPr marL="0" indent="0">
              <a:buNone/>
            </a:pPr>
            <a:r>
              <a:rPr lang="en-US" sz="3900" dirty="0"/>
              <a:t>Exception occurs when certain exceptional situations occur in your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endParaRPr lang="en-US" sz="36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3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nstantia" pitchFamily="18" charset="0"/>
              </a:rPr>
              <a:t>When</a:t>
            </a:r>
            <a:r>
              <a:rPr lang="fr-FR" dirty="0">
                <a:latin typeface="Constantia" pitchFamily="18" charset="0"/>
              </a:rPr>
              <a:t> are Exceptions </a:t>
            </a:r>
            <a:r>
              <a:rPr lang="fr-FR" dirty="0" err="1">
                <a:latin typeface="Constantia" pitchFamily="18" charset="0"/>
              </a:rPr>
              <a:t>Detected</a:t>
            </a:r>
            <a:r>
              <a:rPr lang="fr-FR" dirty="0">
                <a:latin typeface="Constantia" pitchFamily="18" charset="0"/>
              </a:rPr>
              <a:t>?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nstantia" pitchFamily="18" charset="0"/>
              </a:rPr>
              <a:t>		</a:t>
            </a:r>
          </a:p>
          <a:p>
            <a:pPr marL="0" indent="0">
              <a:buNone/>
            </a:pPr>
            <a:r>
              <a:rPr lang="en-US" sz="5400" dirty="0">
                <a:latin typeface="Constantia" pitchFamily="18" charset="0"/>
              </a:rPr>
              <a:t>		 Runtime</a:t>
            </a:r>
          </a:p>
        </p:txBody>
      </p:sp>
    </p:spTree>
    <p:extLst>
      <p:ext uri="{BB962C8B-B14F-4D97-AF65-F5344CB8AC3E}">
        <p14:creationId xmlns:p14="http://schemas.microsoft.com/office/powerpoint/2010/main" val="25961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nstantia" pitchFamily="18" charset="0"/>
              </a:rPr>
              <a:t>Basic Exception </a:t>
            </a:r>
            <a:r>
              <a:rPr lang="fr-FR" dirty="0" err="1">
                <a:latin typeface="Constantia" pitchFamily="18" charset="0"/>
              </a:rPr>
              <a:t>Syntax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Syntax:</a:t>
            </a:r>
          </a:p>
          <a:p>
            <a:pPr marL="502920" lvl="2" indent="0">
              <a:buNone/>
            </a:pPr>
            <a:r>
              <a:rPr lang="en-US" sz="3200" dirty="0">
                <a:latin typeface="Constantia" pitchFamily="18" charset="0"/>
              </a:rPr>
              <a:t>try:</a:t>
            </a:r>
          </a:p>
          <a:p>
            <a:pPr marL="502920" lvl="2" indent="0">
              <a:buNone/>
            </a:pPr>
            <a:r>
              <a:rPr lang="en-US" sz="3200" dirty="0">
                <a:latin typeface="Constantia" pitchFamily="18" charset="0"/>
              </a:rPr>
              <a:t>	Perform your operations here</a:t>
            </a:r>
          </a:p>
          <a:p>
            <a:pPr marL="502920" lvl="2" indent="0">
              <a:buNone/>
            </a:pPr>
            <a:r>
              <a:rPr lang="en-US" sz="3200" dirty="0">
                <a:latin typeface="Constantia" pitchFamily="18" charset="0"/>
              </a:rPr>
              <a:t>except Exception1:</a:t>
            </a:r>
          </a:p>
          <a:p>
            <a:pPr marL="502920" lvl="2" indent="0">
              <a:buNone/>
            </a:pPr>
            <a:r>
              <a:rPr lang="en-US" sz="3200" dirty="0">
                <a:latin typeface="Constantia" pitchFamily="18" charset="0"/>
              </a:rPr>
              <a:t>	Execute this block if there is an Exception1 </a:t>
            </a:r>
          </a:p>
          <a:p>
            <a:pPr marL="502920" lvl="2" indent="0">
              <a:buNone/>
            </a:pP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 err="1" smtClean="0">
            <a:effectLst>
              <a:outerShdw blurRad="50800" dist="38100" dir="2700000" algn="tl">
                <a:schemeClr val="bg2">
                  <a:lumMod val="50000"/>
                  <a:alpha val="43000"/>
                </a:scheme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A2A3AC6-1A45-42F7-8976-E15E36AD8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currency design (widescreen)</Template>
  <TotalTime>0</TotalTime>
  <Words>554</Words>
  <Application>Microsoft Office PowerPoint</Application>
  <PresentationFormat>Custom</PresentationFormat>
  <Paragraphs>210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Constantia</vt:lpstr>
      <vt:lpstr>Currency 16x9</vt:lpstr>
      <vt:lpstr>Exceptions</vt:lpstr>
      <vt:lpstr>When do Errors occur?</vt:lpstr>
      <vt:lpstr>When are Errors Detected?</vt:lpstr>
      <vt:lpstr>What happens in the following cases</vt:lpstr>
      <vt:lpstr>How to handle these situations? </vt:lpstr>
      <vt:lpstr>What are exceptions?</vt:lpstr>
      <vt:lpstr>When do exceptions occur?</vt:lpstr>
      <vt:lpstr>When are Exceptions Detected?</vt:lpstr>
      <vt:lpstr>Basic Exception Syntax</vt:lpstr>
      <vt:lpstr>Example</vt:lpstr>
      <vt:lpstr>Can we have multiple except statements</vt:lpstr>
      <vt:lpstr>Example</vt:lpstr>
      <vt:lpstr>When is else block executed?</vt:lpstr>
      <vt:lpstr>Is it possible to give multiple exceptions in a single except clause</vt:lpstr>
      <vt:lpstr>except clause with multiple exceptions</vt:lpstr>
      <vt:lpstr>try – finally  clause</vt:lpstr>
      <vt:lpstr>try – finally  clause - example</vt:lpstr>
      <vt:lpstr>try – except - finally  clause - example</vt:lpstr>
      <vt:lpstr>Raising an Exception</vt:lpstr>
      <vt:lpstr>Syntax</vt:lpstr>
      <vt:lpstr>Example</vt:lpstr>
      <vt:lpstr>Assert statement</vt:lpstr>
      <vt:lpstr>Syntax</vt:lpstr>
      <vt:lpstr>Example</vt:lpstr>
      <vt:lpstr>Is it possible to  create custom exceptions?</vt:lpstr>
      <vt:lpstr>When is custom exceptions useful</vt:lpstr>
      <vt:lpstr>How to create custom exceptions ?</vt:lpstr>
      <vt:lpstr>How to create custom exceptions using oops?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2015-11-09T07:31:53Z</dcterms:created>
  <dcterms:modified xsi:type="dcterms:W3CDTF">2019-03-23T16:48:29Z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