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E66F-453C-4C4C-8ECF-813B12B91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Magic Methods</a:t>
            </a:r>
          </a:p>
        </p:txBody>
      </p:sp>
    </p:spTree>
    <p:extLst>
      <p:ext uri="{BB962C8B-B14F-4D97-AF65-F5344CB8AC3E}">
        <p14:creationId xmlns:p14="http://schemas.microsoft.com/office/powerpoint/2010/main" val="31179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2297-1D37-4FCA-B72E-01FB0F1D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649D-1D0A-42B4-9B74-10817D9F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are special methods with fixed names.</a:t>
            </a:r>
          </a:p>
          <a:p>
            <a:r>
              <a:rPr lang="en-US" dirty="0"/>
              <a:t> They are the methods with this clumsy syntax, i.e. the double underscores at the beginning and the end. </a:t>
            </a:r>
          </a:p>
          <a:p>
            <a:r>
              <a:rPr lang="en-US" dirty="0"/>
              <a:t>They are pronounced as Underscore </a:t>
            </a:r>
            <a:r>
              <a:rPr lang="en-US" dirty="0" err="1"/>
              <a:t>underscore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underscore </a:t>
            </a:r>
            <a:r>
              <a:rPr lang="en-US" dirty="0" err="1"/>
              <a:t>underscore</a:t>
            </a:r>
            <a:r>
              <a:rPr lang="en-US" dirty="0"/>
              <a:t>" or  "Double underscore </a:t>
            </a:r>
            <a:r>
              <a:rPr lang="en-US" dirty="0" err="1"/>
              <a:t>init</a:t>
            </a:r>
            <a:r>
              <a:rPr lang="en-US" dirty="0"/>
              <a:t> double underscore“</a:t>
            </a:r>
          </a:p>
          <a:p>
            <a:r>
              <a:rPr lang="en-US" dirty="0"/>
              <a:t> but the ideal way is "</a:t>
            </a:r>
            <a:r>
              <a:rPr lang="en-US" dirty="0" err="1"/>
              <a:t>dunder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dunder</a:t>
            </a:r>
            <a:r>
              <a:rPr lang="en-US" dirty="0"/>
              <a:t>" That's why magic methods </a:t>
            </a:r>
            <a:r>
              <a:rPr lang="en-US" dirty="0" err="1"/>
              <a:t>methods</a:t>
            </a:r>
            <a:r>
              <a:rPr lang="en-US" dirty="0"/>
              <a:t> are sometimes called </a:t>
            </a:r>
            <a:r>
              <a:rPr lang="en-US" dirty="0" err="1"/>
              <a:t>dunder</a:t>
            </a:r>
            <a:r>
              <a:rPr lang="en-US" dirty="0"/>
              <a:t> methods! </a:t>
            </a:r>
          </a:p>
          <a:p>
            <a:r>
              <a:rPr lang="en-US" dirty="0"/>
              <a:t>Magic methods need not be invoked directly.</a:t>
            </a:r>
          </a:p>
          <a:p>
            <a:r>
              <a:rPr lang="en-US" dirty="0"/>
              <a:t> The invocation is realized behind the scenes. When you create an instance x of a class A with the statement "x = A()", Python will do the necessary calls to __new__ and __</a:t>
            </a:r>
            <a:r>
              <a:rPr lang="en-US" dirty="0" err="1"/>
              <a:t>init</a:t>
            </a:r>
            <a:r>
              <a:rPr lang="en-US" dirty="0"/>
              <a:t>__.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5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88BF-6B49-45BE-A84A-A8FB1A9D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23" y="106680"/>
            <a:ext cx="8596668" cy="763332"/>
          </a:xfrm>
        </p:spPr>
        <p:txBody>
          <a:bodyPr/>
          <a:lstStyle/>
          <a:p>
            <a:r>
              <a:rPr lang="en-IN" dirty="0"/>
              <a:t>Binary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43F86B-7AFA-4587-9BAC-68DD059B1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70104"/>
              </p:ext>
            </p:extLst>
          </p:nvPr>
        </p:nvGraphicFramePr>
        <p:xfrm>
          <a:off x="784395" y="1270000"/>
          <a:ext cx="85963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49746382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82483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+</a:t>
                      </a:r>
                    </a:p>
                  </a:txBody>
                  <a:tcPr marL="15240" marR="15240" marT="15240" marB="152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>
                          <a:effectLst/>
                        </a:rPr>
                        <a:t>object.__add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 marL="15240" marR="15240" marT="15240" marB="15240"/>
                </a:tc>
                <a:extLst>
                  <a:ext uri="{0D108BD9-81ED-4DB2-BD59-A6C34878D82A}">
                    <a16:rowId xmlns:a16="http://schemas.microsoft.com/office/drawing/2014/main" val="339211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object.__sub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2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mul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1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floordiv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truediv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object.__mod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object.__pow</a:t>
                      </a:r>
                      <a:r>
                        <a:rPr lang="en-IN" dirty="0">
                          <a:effectLst/>
                        </a:rPr>
                        <a:t>__(self, other[,modulo])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2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lshift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rshift</a:t>
                      </a:r>
                      <a:r>
                        <a:rPr lang="en-IN" dirty="0">
                          <a:effectLst/>
                        </a:rPr>
                        <a:t>__(self,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0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object.__and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4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xor</a:t>
                      </a:r>
                      <a:r>
                        <a:rPr lang="en-IN" dirty="0">
                          <a:effectLst/>
                        </a:rPr>
                        <a:t>__(</a:t>
                      </a:r>
                      <a:r>
                        <a:rPr lang="en-IN" dirty="0" err="1">
                          <a:effectLst/>
                        </a:rPr>
                        <a:t>self,other</a:t>
                      </a:r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9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object.__or</a:t>
                      </a:r>
                      <a:r>
                        <a:rPr lang="en-IN" dirty="0">
                          <a:effectLst/>
                        </a:rPr>
                        <a:t>__(</a:t>
                      </a:r>
                      <a:r>
                        <a:rPr lang="en-IN" dirty="0" err="1">
                          <a:effectLst/>
                        </a:rPr>
                        <a:t>self,other</a:t>
                      </a:r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0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68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88BF-6B49-45BE-A84A-A8FB1A9D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00" y="174595"/>
            <a:ext cx="8596668" cy="837460"/>
          </a:xfrm>
        </p:spPr>
        <p:txBody>
          <a:bodyPr/>
          <a:lstStyle/>
          <a:p>
            <a:r>
              <a:rPr lang="en-IN" dirty="0"/>
              <a:t>Extended Assignments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43F86B-7AFA-4587-9BAC-68DD059B1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18815"/>
              </p:ext>
            </p:extLst>
          </p:nvPr>
        </p:nvGraphicFramePr>
        <p:xfrm>
          <a:off x="784395" y="1270000"/>
          <a:ext cx="85963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49746382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82483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+=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iadd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339211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-=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isub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97462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*=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imul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275391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/=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idiv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41143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//=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ifloordiv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4418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%=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imod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23955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**=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object.__</a:t>
                      </a:r>
                      <a:r>
                        <a:rPr lang="en-US" sz="1600" dirty="0" err="1">
                          <a:effectLst/>
                        </a:rPr>
                        <a:t>ipow</a:t>
                      </a:r>
                      <a:r>
                        <a:rPr lang="en-US" sz="1600" dirty="0">
                          <a:effectLst/>
                        </a:rPr>
                        <a:t>__(self, other[, modulo])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260742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&lt;&lt;=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ilshift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149480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&gt;&gt;=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irshift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304600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&amp;=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iand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277044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^=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ixor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166649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|=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ior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227720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65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88BF-6B49-45BE-A84A-A8FB1A9D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81" y="0"/>
            <a:ext cx="8596668" cy="900205"/>
          </a:xfrm>
        </p:spPr>
        <p:txBody>
          <a:bodyPr/>
          <a:lstStyle/>
          <a:p>
            <a:r>
              <a:rPr lang="en-IN" dirty="0"/>
              <a:t>Unary Operators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DDFE23-8E1D-4ABE-B1C8-3B08C6D5E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78977"/>
              </p:ext>
            </p:extLst>
          </p:nvPr>
        </p:nvGraphicFramePr>
        <p:xfrm>
          <a:off x="833515" y="1545290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93817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1163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32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object.__neg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object.__</a:t>
                      </a:r>
                      <a:r>
                        <a:rPr lang="en-IN" dirty="0" err="1"/>
                        <a:t>pos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7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object.__abs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object.__invert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1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complex()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object.__complex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3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object.__int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7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object.__long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2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float()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object.__float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0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object.__oct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3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object.__hex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20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65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88BF-6B49-45BE-A84A-A8FB1A9D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23" y="68062"/>
            <a:ext cx="8596668" cy="1320800"/>
          </a:xfrm>
        </p:spPr>
        <p:txBody>
          <a:bodyPr/>
          <a:lstStyle/>
          <a:p>
            <a:r>
              <a:rPr lang="en-IN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43F86B-7AFA-4587-9BAC-68DD059B1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175630"/>
              </p:ext>
            </p:extLst>
          </p:nvPr>
        </p:nvGraphicFramePr>
        <p:xfrm>
          <a:off x="970826" y="2219911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49746382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82483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&lt;</a:t>
                      </a:r>
                    </a:p>
                  </a:txBody>
                  <a:tcPr marL="15240" marR="15240" marT="15240" marB="152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lt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 marL="15240" marR="15240" marT="15240" marB="15240"/>
                </a:tc>
                <a:extLst>
                  <a:ext uri="{0D108BD9-81ED-4DB2-BD59-A6C34878D82A}">
                    <a16:rowId xmlns:a16="http://schemas.microsoft.com/office/drawing/2014/main" val="339211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object.__le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2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eq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1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object.__ne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ge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gt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569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429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Magic Methods</vt:lpstr>
      <vt:lpstr>PowerPoint Presentation</vt:lpstr>
      <vt:lpstr>Binary Operators</vt:lpstr>
      <vt:lpstr>Extended Assignments</vt:lpstr>
      <vt:lpstr>Unary Operators</vt:lpstr>
      <vt:lpstr>Comparison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Priya</dc:creator>
  <cp:lastModifiedBy>Lakshmi Priya</cp:lastModifiedBy>
  <cp:revision>16</cp:revision>
  <dcterms:created xsi:type="dcterms:W3CDTF">2019-07-11T04:12:32Z</dcterms:created>
  <dcterms:modified xsi:type="dcterms:W3CDTF">2019-07-11T05:45:22Z</dcterms:modified>
</cp:coreProperties>
</file>