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9" r:id="rId5"/>
    <p:sldId id="264" r:id="rId6"/>
    <p:sldId id="262" r:id="rId7"/>
    <p:sldId id="263" r:id="rId8"/>
    <p:sldId id="265" r:id="rId9"/>
    <p:sldId id="266" r:id="rId10"/>
    <p:sldId id="267" r:id="rId11"/>
    <p:sldId id="271" r:id="rId12"/>
    <p:sldId id="272" r:id="rId13"/>
    <p:sldId id="268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B917-5C70-442E-B915-A5C80B06C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B2EC1-88BA-4DC5-8CD3-6D19293C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AA23E-3744-47D0-8B2E-C6792BD3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E27-AE03-4A4F-A42C-084628AD9252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6A4F-2EDB-494D-9650-115F94C6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F9329-C2D6-46ED-8670-58B8341F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3F62-4950-4DC7-B50C-892D19BAA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6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6350-D59D-40A0-8420-0CEF7F03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404AB-82A9-4154-AD66-AA84A33A6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CB4E9-8E49-411B-AB6D-19994823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E27-AE03-4A4F-A42C-084628AD9252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6886-4BA1-480E-BD05-A37DAA86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24C2-CE70-43F8-8FAB-69B519BF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3F62-4950-4DC7-B50C-892D19BAA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1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F4F49-2843-4019-A6A4-AEB87C021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1D8CC-5BE6-4957-9B19-BFCD449CE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6344D-B49C-4AD8-A485-894E7C34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E27-AE03-4A4F-A42C-084628AD9252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7AC6-CCA5-4CF1-8EB0-623AC9F7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DA9B-596A-40EB-8E2C-581F185E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3F62-4950-4DC7-B50C-892D19BAA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7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FAB4-E2CE-41BB-9E8B-AD381B05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09E1-986F-4012-B99D-C54FF60F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7F25-9AED-49B3-9DBF-5F02196A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E27-AE03-4A4F-A42C-084628AD9252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AE1A-DFB1-4BF2-B439-DA42D9F5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830A-23F3-479C-8EF3-69528A10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3F62-4950-4DC7-B50C-892D19BAA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9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E51A-04D2-483E-B6A9-5ED98AFE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E5385-1FF4-4C7E-9EBD-C3F7DAAE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62A5-6DC4-41FB-AE6B-E12DAE8D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E27-AE03-4A4F-A42C-084628AD9252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4B6DD-F039-49C2-8DAD-53D8FB77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1C6FA-A6BB-408E-AE64-E6CDE9EE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3F62-4950-4DC7-B50C-892D19BAA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53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1736-CBEF-4FE1-BB67-85E569D3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AA68-FF6C-431B-A628-256EC2392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B309C-BA3D-4950-96EE-C40AC36CC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55A2B-97A4-4AEC-8A79-CCCFD042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E27-AE03-4A4F-A42C-084628AD9252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A5796-BF30-41C9-9C2B-BABA66C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A8A6B-9D09-479C-8A5B-711BF75A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3F62-4950-4DC7-B50C-892D19BAA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6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C6AB-526E-44AD-98D1-FD116F8A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7F602-7ABB-4E1A-876F-BA44C9B1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32E4-A871-4F77-9C09-94779C64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D752F-D0F7-4601-9691-A03A823C6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73CA6-869A-4A4B-A2CB-D63F8E4EC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461C1-63A6-4FAB-950B-CD9F4F6F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E27-AE03-4A4F-A42C-084628AD9252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26D24-03B0-4C51-AC10-977DD5A2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C76D7-406C-46FB-ADAF-D15BD324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3F62-4950-4DC7-B50C-892D19BAA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9E66-DDDF-44D3-93DF-4B3CA73F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E95DD-8006-4F10-99CE-00BBA646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E27-AE03-4A4F-A42C-084628AD9252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47A79-BE05-4456-960D-ED83AF2C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0C06-42D4-4DAD-98F3-4861B505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3F62-4950-4DC7-B50C-892D19BAA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36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1B9C9-C0D5-4A1F-B24E-CC5D2883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E27-AE03-4A4F-A42C-084628AD9252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C3CB4-4B46-4B1D-89CA-FE182D4E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EB435-285B-4E8C-8238-05275B60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3F62-4950-4DC7-B50C-892D19BAA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2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B58F-CEC6-421F-887E-B24ADD99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C1C3-EE1D-4EFF-B6CD-1A054F0B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3BF5D-7D02-4BA9-9398-23DF56AFC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6238F-1C0D-457D-B8FE-BD0E88C8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E27-AE03-4A4F-A42C-084628AD9252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A6195-4F23-40C6-80E6-F9B89BA1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087E-65C0-4EBC-8560-70D7A743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3F62-4950-4DC7-B50C-892D19BAA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5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7CA8-AF94-4E6F-A0E7-92877D85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1D268-78D2-485B-B293-0A619E4CD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79B10-5EC3-449C-8508-63A410B6E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7BC52-543C-4069-8F39-AC7061B4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E27-AE03-4A4F-A42C-084628AD9252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D71F-E50E-49A3-9D53-C09CB962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CF452-6462-4DB4-A07C-D2A951D7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3F62-4950-4DC7-B50C-892D19BAA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09F99-CEE5-4B4C-943C-D9878D74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04C1B-2E02-42E8-9747-B0FFACC21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60AE9-8906-4462-A743-D807FA0E8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0E27-AE03-4A4F-A42C-084628AD9252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2C66-679B-4386-A6D1-762FAAA52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83E1-FAE7-422C-ACCF-FD48C0E9E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33F62-4950-4DC7-B50C-892D19BAA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34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CAC0-0678-4868-BD89-C7A19F956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dirty="0">
                <a:solidFill>
                  <a:schemeClr val="accent1"/>
                </a:solidFill>
              </a:rPr>
              <a:t>Python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71854-C5D9-40AC-96D0-83D6514F2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				</a:t>
            </a:r>
            <a:r>
              <a:rPr lang="en-IN" sz="5400">
                <a:solidFill>
                  <a:schemeClr val="accent2">
                    <a:lumMod val="75000"/>
                  </a:schemeClr>
                </a:solidFill>
              </a:rPr>
              <a:t>	Lakshmi </a:t>
            </a:r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Priya</a:t>
            </a:r>
          </a:p>
        </p:txBody>
      </p:sp>
    </p:spTree>
    <p:extLst>
      <p:ext uri="{BB962C8B-B14F-4D97-AF65-F5344CB8AC3E}">
        <p14:creationId xmlns:p14="http://schemas.microsoft.com/office/powerpoint/2010/main" val="417566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3882-5AFF-44DA-964A-A448376E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810C-45B0-4869-BB04-EAC6E0E0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990"/>
            <a:ext cx="10515600" cy="46213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 = 10</a:t>
            </a:r>
          </a:p>
          <a:p>
            <a:pPr marL="0" indent="0">
              <a:buNone/>
            </a:pPr>
            <a:r>
              <a:rPr lang="en-US" sz="3200" dirty="0"/>
              <a:t>b = 3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/>
              <a:t>c </a:t>
            </a:r>
            <a:r>
              <a:rPr lang="en-US" sz="3200" dirty="0">
                <a:solidFill>
                  <a:schemeClr val="tx1"/>
                </a:solidFill>
              </a:rPr>
              <a:t>= 3.0</a:t>
            </a:r>
          </a:p>
          <a:p>
            <a:pPr marL="0" indent="0">
              <a:buNone/>
            </a:pPr>
            <a:r>
              <a:rPr lang="en-US" sz="3200" dirty="0"/>
              <a:t>print(a/b) </a:t>
            </a:r>
            <a:r>
              <a:rPr lang="en-US" sz="3200" dirty="0">
                <a:solidFill>
                  <a:srgbClr val="0070C0"/>
                </a:solidFill>
              </a:rPr>
              <a:t>   </a:t>
            </a:r>
            <a:r>
              <a:rPr lang="en-US" sz="3200" dirty="0">
                <a:solidFill>
                  <a:srgbClr val="00B050"/>
                </a:solidFill>
              </a:rPr>
              <a:t> 			#quotient</a:t>
            </a:r>
            <a:r>
              <a:rPr lang="en-US" sz="3200" dirty="0"/>
              <a:t>         </a:t>
            </a:r>
          </a:p>
          <a:p>
            <a:pPr marL="0" indent="0">
              <a:buNone/>
            </a:pPr>
            <a:r>
              <a:rPr lang="en-US" sz="3200" dirty="0"/>
              <a:t>print(a/c)  		</a:t>
            </a:r>
          </a:p>
          <a:p>
            <a:pPr marL="0" indent="0">
              <a:buNone/>
            </a:pPr>
            <a:r>
              <a:rPr lang="en-US" sz="3200" dirty="0"/>
              <a:t>print(a//c)				</a:t>
            </a:r>
            <a:r>
              <a:rPr lang="en-US" sz="3200" dirty="0">
                <a:solidFill>
                  <a:srgbClr val="00B050"/>
                </a:solidFill>
              </a:rPr>
              <a:t>#floor division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a%b</a:t>
            </a:r>
            <a:r>
              <a:rPr lang="en-US" sz="3200" dirty="0"/>
              <a:t>)</a:t>
            </a:r>
            <a:r>
              <a:rPr lang="en-US" sz="3200" dirty="0">
                <a:solidFill>
                  <a:srgbClr val="0070C0"/>
                </a:solidFill>
              </a:rPr>
              <a:t> 			</a:t>
            </a:r>
            <a:r>
              <a:rPr lang="en-US" sz="3200" dirty="0">
                <a:solidFill>
                  <a:srgbClr val="00B050"/>
                </a:solidFill>
              </a:rPr>
              <a:t>#remainder</a:t>
            </a:r>
          </a:p>
          <a:p>
            <a:pPr marL="0" indent="0">
              <a:buNone/>
            </a:pPr>
            <a:r>
              <a:rPr lang="en-US" sz="3200" dirty="0"/>
              <a:t>print(a**b)			</a:t>
            </a:r>
            <a:r>
              <a:rPr lang="en-US" sz="3200" dirty="0">
                <a:solidFill>
                  <a:srgbClr val="00B050"/>
                </a:solidFill>
              </a:rPr>
              <a:t>#exponent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0585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2F62-C347-4393-8C22-12335C69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Relational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38CB0-9207-4D0E-BA07-D575AF1A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Relational operators compares the values.</a:t>
            </a:r>
          </a:p>
          <a:p>
            <a:pPr marL="0" indent="0">
              <a:buNone/>
            </a:pPr>
            <a:r>
              <a:rPr lang="en-IN" dirty="0"/>
              <a:t>It either returns True or False according to the condition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1FD620-AADA-407C-B114-5528F4BF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38086"/>
              </p:ext>
            </p:extLst>
          </p:nvPr>
        </p:nvGraphicFramePr>
        <p:xfrm>
          <a:off x="838200" y="3074194"/>
          <a:ext cx="957970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622">
                  <a:extLst>
                    <a:ext uri="{9D8B030D-6E8A-4147-A177-3AD203B41FA5}">
                      <a16:colId xmlns:a16="http://schemas.microsoft.com/office/drawing/2014/main" val="2067130389"/>
                    </a:ext>
                  </a:extLst>
                </a:gridCol>
                <a:gridCol w="6549206">
                  <a:extLst>
                    <a:ext uri="{9D8B030D-6E8A-4147-A177-3AD203B41FA5}">
                      <a16:colId xmlns:a16="http://schemas.microsoft.com/office/drawing/2014/main" val="3290969732"/>
                    </a:ext>
                  </a:extLst>
                </a:gridCol>
                <a:gridCol w="1467879">
                  <a:extLst>
                    <a:ext uri="{9D8B030D-6E8A-4147-A177-3AD203B41FA5}">
                      <a16:colId xmlns:a16="http://schemas.microsoft.com/office/drawing/2014/main" val="3186690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1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Greater than, True if x is greater than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x&gt;y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1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Less than, True if x is less than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x&lt;y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Equal to , True if both x and y are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x==y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7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Not equal to, True if both x and y are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x!=y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3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Greater than or equal to, True if x is greater than or equal to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x&gt;=y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1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Less than or equal to, True if x is less than or equal to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x&lt;=y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88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2F62-C347-4393-8C22-12335C69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Logical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38CB0-9207-4D0E-BA07-D575AF1A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Logical operators perform Logical AND, Logical OR and Logical NOT operations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1FD620-AADA-407C-B114-5528F4BF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95580"/>
              </p:ext>
            </p:extLst>
          </p:nvPr>
        </p:nvGraphicFramePr>
        <p:xfrm>
          <a:off x="838200" y="3074194"/>
          <a:ext cx="8071337" cy="256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449">
                  <a:extLst>
                    <a:ext uri="{9D8B030D-6E8A-4147-A177-3AD203B41FA5}">
                      <a16:colId xmlns:a16="http://schemas.microsoft.com/office/drawing/2014/main" val="2067130389"/>
                    </a:ext>
                  </a:extLst>
                </a:gridCol>
                <a:gridCol w="4259606">
                  <a:extLst>
                    <a:ext uri="{9D8B030D-6E8A-4147-A177-3AD203B41FA5}">
                      <a16:colId xmlns:a16="http://schemas.microsoft.com/office/drawing/2014/main" val="3290969732"/>
                    </a:ext>
                  </a:extLst>
                </a:gridCol>
                <a:gridCol w="1846282">
                  <a:extLst>
                    <a:ext uri="{9D8B030D-6E8A-4147-A177-3AD203B41FA5}">
                      <a16:colId xmlns:a16="http://schemas.microsoft.com/office/drawing/2014/main" val="3186690769"/>
                    </a:ext>
                  </a:extLst>
                </a:gridCol>
              </a:tblGrid>
              <a:tr h="640175">
                <a:tc>
                  <a:txBody>
                    <a:bodyPr/>
                    <a:lstStyle/>
                    <a:p>
                      <a:r>
                        <a:rPr lang="en-IN" sz="20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14999"/>
                  </a:ext>
                </a:extLst>
              </a:tr>
              <a:tr h="640175">
                <a:tc>
                  <a:txBody>
                    <a:bodyPr/>
                    <a:lstStyle/>
                    <a:p>
                      <a:r>
                        <a:rPr lang="en-IN" sz="2000" dirty="0"/>
                        <a:t>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True if both x and y are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18483"/>
                  </a:ext>
                </a:extLst>
              </a:tr>
              <a:tr h="640175">
                <a:tc>
                  <a:txBody>
                    <a:bodyPr/>
                    <a:lstStyle/>
                    <a:p>
                      <a:r>
                        <a:rPr lang="en-IN" sz="2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True if either of  x and y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9967"/>
                  </a:ext>
                </a:extLst>
              </a:tr>
              <a:tr h="640175">
                <a:tc>
                  <a:txBody>
                    <a:bodyPr/>
                    <a:lstStyle/>
                    <a:p>
                      <a:r>
                        <a:rPr lang="en-IN" sz="2000" dirty="0"/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True if x is 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7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64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4C19-7D0C-4FEB-A34D-C4617A6E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542F-1B37-4A42-B909-C0C0CABE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A </a:t>
            </a:r>
            <a:r>
              <a:rPr lang="en-US" sz="4000" dirty="0" err="1"/>
              <a:t>boolean</a:t>
            </a:r>
            <a:r>
              <a:rPr lang="en-US" sz="4000" dirty="0"/>
              <a:t> expression (or logical expression) evaluates to one of two states true or false. </a:t>
            </a:r>
          </a:p>
          <a:p>
            <a:pPr marL="0" indent="0">
              <a:buNone/>
            </a:pPr>
            <a:r>
              <a:rPr lang="en-US" sz="4000" dirty="0"/>
              <a:t>Python provides the </a:t>
            </a:r>
            <a:r>
              <a:rPr lang="en-US" sz="4000" dirty="0" err="1"/>
              <a:t>boolean</a:t>
            </a:r>
            <a:r>
              <a:rPr lang="en-US" sz="4000" dirty="0"/>
              <a:t> type that can be either set to </a:t>
            </a:r>
            <a:r>
              <a:rPr lang="en-US" sz="4000" b="1" dirty="0"/>
              <a:t>True</a:t>
            </a:r>
            <a:r>
              <a:rPr lang="en-US" sz="4000" dirty="0"/>
              <a:t> or </a:t>
            </a:r>
            <a:r>
              <a:rPr lang="en-US" sz="4000" b="1" dirty="0"/>
              <a:t>False.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Note</a:t>
            </a:r>
            <a:r>
              <a:rPr lang="en-US" sz="4800" dirty="0"/>
              <a:t>: True and False are capitalized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56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0C5F-D70A-410D-8254-B720C91B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7BDA-25BF-40FC-A239-F3F29188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a = True</a:t>
            </a:r>
          </a:p>
          <a:p>
            <a:pPr marL="0" indent="0">
              <a:buNone/>
            </a:pPr>
            <a:r>
              <a:rPr lang="en-IN" sz="3600" dirty="0"/>
              <a:t>b = False</a:t>
            </a:r>
          </a:p>
          <a:p>
            <a:pPr marL="0" indent="0">
              <a:buNone/>
            </a:pPr>
            <a:r>
              <a:rPr lang="en-US" sz="3600" dirty="0"/>
              <a:t>print(a)  </a:t>
            </a:r>
          </a:p>
          <a:p>
            <a:pPr marL="0" indent="0">
              <a:buNone/>
            </a:pPr>
            <a:r>
              <a:rPr lang="en-US" sz="3600" dirty="0"/>
              <a:t>print(a and b)</a:t>
            </a:r>
          </a:p>
          <a:p>
            <a:pPr marL="0" indent="0">
              <a:buNone/>
            </a:pPr>
            <a:r>
              <a:rPr lang="en-US" sz="3600" dirty="0"/>
              <a:t>print(a or b)</a:t>
            </a:r>
          </a:p>
          <a:p>
            <a:pPr marL="0" indent="0">
              <a:buNone/>
            </a:pPr>
            <a:r>
              <a:rPr lang="en-US" sz="3600" dirty="0"/>
              <a:t>print((4&gt;6) and (7&lt;3))</a:t>
            </a:r>
          </a:p>
          <a:p>
            <a:pPr marL="0" indent="0">
              <a:buNone/>
            </a:pPr>
            <a:r>
              <a:rPr lang="en-US" sz="3600" dirty="0"/>
              <a:t>print((3==3.0) and (7&lt;10))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7636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8208-58BF-4F6B-803E-0F1F15F0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input()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B393-245F-427E-AE53-9D55CA95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input() function is used to take the input from the user</a:t>
            </a:r>
          </a:p>
          <a:p>
            <a:pPr marL="0" indent="0">
              <a:buNone/>
            </a:pPr>
            <a:r>
              <a:rPr lang="en-US" sz="4400" dirty="0"/>
              <a:t>name = input(‘Enter your name : ‘) </a:t>
            </a:r>
          </a:p>
          <a:p>
            <a:pPr marL="0" indent="0">
              <a:buNone/>
            </a:pPr>
            <a:r>
              <a:rPr lang="en-US" sz="4400" dirty="0"/>
              <a:t>print(name)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96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84BB-BDAE-4814-92B6-F8A07F6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Storing value in to a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BCE92-EA06-43AB-A723-747394B52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895" y="2033226"/>
            <a:ext cx="5343525" cy="33147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55D3CD-58E9-4C84-9909-D633CB26A4B4}"/>
              </a:ext>
            </a:extLst>
          </p:cNvPr>
          <p:cNvCxnSpPr>
            <a:cxnSpLocks/>
          </p:cNvCxnSpPr>
          <p:nvPr/>
        </p:nvCxnSpPr>
        <p:spPr>
          <a:xfrm>
            <a:off x="4917674" y="4465466"/>
            <a:ext cx="132277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DC18540-812E-4C5B-8621-79C10C47064E}"/>
              </a:ext>
            </a:extLst>
          </p:cNvPr>
          <p:cNvSpPr/>
          <p:nvPr/>
        </p:nvSpPr>
        <p:spPr>
          <a:xfrm>
            <a:off x="6240447" y="4173078"/>
            <a:ext cx="15404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7EF73F-41B2-4C5D-ADC9-0E263485FD4D}"/>
              </a:ext>
            </a:extLst>
          </p:cNvPr>
          <p:cNvCxnSpPr>
            <a:cxnSpLocks/>
          </p:cNvCxnSpPr>
          <p:nvPr/>
        </p:nvCxnSpPr>
        <p:spPr>
          <a:xfrm>
            <a:off x="7560815" y="2620392"/>
            <a:ext cx="132277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BA7C37-46C9-48C9-B2FC-AC157E10186E}"/>
              </a:ext>
            </a:extLst>
          </p:cNvPr>
          <p:cNvSpPr/>
          <p:nvPr/>
        </p:nvSpPr>
        <p:spPr>
          <a:xfrm>
            <a:off x="8798097" y="2328004"/>
            <a:ext cx="1106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7F7A5-EF22-454D-81C3-7A5E54AD38AD}"/>
              </a:ext>
            </a:extLst>
          </p:cNvPr>
          <p:cNvSpPr/>
          <p:nvPr/>
        </p:nvSpPr>
        <p:spPr>
          <a:xfrm>
            <a:off x="3880869" y="5387208"/>
            <a:ext cx="4164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name=‘Vishal’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00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7F04-894E-46C0-97BC-DBD09104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Valid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C9C6-BF96-4275-8F76-01E20DA8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/>
              <a:t>name = ‘Vishal’  </a:t>
            </a:r>
          </a:p>
          <a:p>
            <a:pPr marL="0" indent="0">
              <a:buNone/>
            </a:pPr>
            <a:r>
              <a:rPr lang="en-IN" sz="6000" dirty="0"/>
              <a:t>age = 17</a:t>
            </a:r>
          </a:p>
          <a:p>
            <a:pPr marL="0" indent="0">
              <a:buNone/>
            </a:pPr>
            <a:r>
              <a:rPr lang="en-IN" sz="6000" dirty="0"/>
              <a:t>height = 5.11</a:t>
            </a:r>
          </a:p>
          <a:p>
            <a:pPr marL="0" indent="0">
              <a:buNone/>
            </a:pPr>
            <a:r>
              <a:rPr lang="en-IN" sz="6000" dirty="0"/>
              <a:t>a =</a:t>
            </a:r>
            <a:r>
              <a:rPr lang="en-US" sz="6000" dirty="0"/>
              <a:t> 1.5 + 0.5j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23794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DB76-A42C-460F-B999-E52C9619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Case Sensitive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A7F2-D71A-40BA-9DF9-C306315C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56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Python is case sensitive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Variable, </a:t>
            </a:r>
            <a:r>
              <a:rPr lang="en-US" sz="6600" dirty="0"/>
              <a:t>age</a:t>
            </a:r>
            <a:r>
              <a:rPr lang="en-US" sz="3600" dirty="0"/>
              <a:t> is different from </a:t>
            </a:r>
            <a:r>
              <a:rPr lang="en-US" sz="6600" dirty="0"/>
              <a:t>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03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4571-76DA-489F-A626-7B26F8A8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B7A90-2E9A-46D0-8559-8ED9FE94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print() function is used to output data to the  output device(screen)</a:t>
            </a:r>
          </a:p>
          <a:p>
            <a:pPr marL="0" indent="0">
              <a:buNone/>
            </a:pPr>
            <a:r>
              <a:rPr lang="en-IN" sz="4000" dirty="0"/>
              <a:t>print(name)</a:t>
            </a:r>
          </a:p>
          <a:p>
            <a:pPr marL="0" indent="0">
              <a:buNone/>
            </a:pPr>
            <a:r>
              <a:rPr lang="en-IN" sz="4000" dirty="0"/>
              <a:t>print(age)</a:t>
            </a:r>
          </a:p>
          <a:p>
            <a:pPr marL="0" indent="0">
              <a:buNone/>
            </a:pPr>
            <a:r>
              <a:rPr lang="en-IN" sz="4000" dirty="0"/>
              <a:t>print(height)</a:t>
            </a:r>
          </a:p>
          <a:p>
            <a:pPr marL="0" indent="0">
              <a:buNone/>
            </a:pPr>
            <a:r>
              <a:rPr lang="en-IN" sz="4000" dirty="0"/>
              <a:t>print(a)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2045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BFEC-A7C8-48D8-B023-39A71C87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Rules for naming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37D4-D226-4013-ADB0-4C95FCF1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Must begin with a letter (a-</a:t>
            </a:r>
            <a:r>
              <a:rPr lang="en-US" sz="3200" dirty="0" err="1"/>
              <a:t>z,A</a:t>
            </a:r>
            <a:r>
              <a:rPr lang="en-US" sz="3200" dirty="0"/>
              <a:t>-Z) or underscore(_)</a:t>
            </a:r>
          </a:p>
          <a:p>
            <a:endParaRPr lang="en-US" sz="3200" dirty="0"/>
          </a:p>
          <a:p>
            <a:r>
              <a:rPr lang="en-US" sz="3200" dirty="0"/>
              <a:t>Other characters can be letters, numbers, or _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Case Sensitive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Reserved words cannot be used for variable names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82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0A3C-472B-40C0-BFC5-CAA0F6F9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0EC0-52CC-4C6D-873A-C3A26ED8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4800" dirty="0"/>
          </a:p>
          <a:p>
            <a:pPr marL="0" indent="0">
              <a:buNone/>
            </a:pPr>
            <a:r>
              <a:rPr lang="en-US" sz="4800" dirty="0"/>
              <a:t>A string is a list of characters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dirty="0"/>
              <a:t>Strings are created by enclosing in single or double quotes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dirty="0"/>
              <a:t>String can have spaces: “Hello World”</a:t>
            </a:r>
          </a:p>
          <a:p>
            <a:pPr marL="0" indent="0">
              <a:buNone/>
            </a:pP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11352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0A3C-472B-40C0-BFC5-CAA0F6F9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0EC0-52CC-4C6D-873A-C3A26ED8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sz="4800" dirty="0"/>
          </a:p>
          <a:p>
            <a:r>
              <a:rPr lang="en-US" sz="4800" dirty="0"/>
              <a:t>An empty string is a string that has 0 characters</a:t>
            </a:r>
          </a:p>
          <a:p>
            <a:endParaRPr lang="en-US" sz="4800" dirty="0"/>
          </a:p>
          <a:p>
            <a:r>
              <a:rPr lang="en-US" sz="4800" dirty="0"/>
              <a:t>Python strings are immutable</a:t>
            </a:r>
          </a:p>
          <a:p>
            <a:endParaRPr lang="en-US" sz="4800" dirty="0"/>
          </a:p>
          <a:p>
            <a:r>
              <a:rPr lang="en-US" sz="4800" dirty="0"/>
              <a:t>Triple quotes are used while creating multiline string</a:t>
            </a:r>
            <a:endParaRPr lang="en-IN" sz="4800" dirty="0"/>
          </a:p>
          <a:p>
            <a:pPr marL="0" indent="0">
              <a:buNone/>
            </a:pP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76927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24CC-F447-444F-89AF-BBB6F308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769F-87E7-4E21-90DA-FA03656A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/>
              <a:t>a = ‘Welcome to Python World’</a:t>
            </a:r>
          </a:p>
          <a:p>
            <a:pPr marL="0" indent="0">
              <a:buNone/>
            </a:pPr>
            <a:r>
              <a:rPr lang="en-IN" sz="5400" dirty="0"/>
              <a:t>b = “Hello World”</a:t>
            </a:r>
          </a:p>
          <a:p>
            <a:pPr marL="0" indent="0">
              <a:buNone/>
            </a:pPr>
            <a:r>
              <a:rPr lang="en-IN" sz="5400" dirty="0"/>
              <a:t>c = ‘’’ Good morning,</a:t>
            </a:r>
          </a:p>
          <a:p>
            <a:pPr marL="0" indent="0">
              <a:buNone/>
            </a:pPr>
            <a:r>
              <a:rPr lang="en-IN" sz="5400" dirty="0"/>
              <a:t>        how are you doing </a:t>
            </a:r>
          </a:p>
          <a:p>
            <a:pPr marL="0" indent="0">
              <a:buNone/>
            </a:pPr>
            <a:r>
              <a:rPr lang="en-IN" sz="5400" dirty="0"/>
              <a:t>			today’’’</a:t>
            </a:r>
          </a:p>
          <a:p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75722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478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 Basics</vt:lpstr>
      <vt:lpstr>Storing value in to a variable</vt:lpstr>
      <vt:lpstr>Valid Variable Names</vt:lpstr>
      <vt:lpstr>Case Sensitive</vt:lpstr>
      <vt:lpstr>print()</vt:lpstr>
      <vt:lpstr>Rules for naming a variable</vt:lpstr>
      <vt:lpstr>Strings</vt:lpstr>
      <vt:lpstr>Strings</vt:lpstr>
      <vt:lpstr>Strings</vt:lpstr>
      <vt:lpstr>Numbers</vt:lpstr>
      <vt:lpstr>Relational Operators</vt:lpstr>
      <vt:lpstr>Logical Operators</vt:lpstr>
      <vt:lpstr>Booleans</vt:lpstr>
      <vt:lpstr>Examples</vt:lpstr>
      <vt:lpstr>input()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Priya</dc:creator>
  <cp:lastModifiedBy>Lakshmi Priya</cp:lastModifiedBy>
  <cp:revision>36</cp:revision>
  <dcterms:created xsi:type="dcterms:W3CDTF">2019-03-14T14:08:41Z</dcterms:created>
  <dcterms:modified xsi:type="dcterms:W3CDTF">2019-03-23T09:27:47Z</dcterms:modified>
</cp:coreProperties>
</file>