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6" d="100"/>
          <a:sy n="86" d="100"/>
        </p:scale>
        <p:origin x="4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66CA3-4839-4AE5-9649-9CC4703804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56D6902-7627-42D0-8D11-7BC20E0D55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F4BF82D-42C6-4825-AC32-19310A353393}"/>
              </a:ext>
            </a:extLst>
          </p:cNvPr>
          <p:cNvSpPr>
            <a:spLocks noGrp="1"/>
          </p:cNvSpPr>
          <p:nvPr>
            <p:ph type="dt" sz="half" idx="10"/>
          </p:nvPr>
        </p:nvSpPr>
        <p:spPr/>
        <p:txBody>
          <a:bodyPr/>
          <a:lstStyle/>
          <a:p>
            <a:fld id="{73CE3F05-8A72-4FF9-98F8-FEBFAAD21167}" type="datetimeFigureOut">
              <a:rPr lang="en-IN" smtClean="0"/>
              <a:t>23-03-2019</a:t>
            </a:fld>
            <a:endParaRPr lang="en-IN"/>
          </a:p>
        </p:txBody>
      </p:sp>
      <p:sp>
        <p:nvSpPr>
          <p:cNvPr id="5" name="Footer Placeholder 4">
            <a:extLst>
              <a:ext uri="{FF2B5EF4-FFF2-40B4-BE49-F238E27FC236}">
                <a16:creationId xmlns:a16="http://schemas.microsoft.com/office/drawing/2014/main" id="{C69E43DC-3C7C-4ADF-9B46-F6FFE886AD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315189-E4A7-4EA7-8C10-86409982A5A7}"/>
              </a:ext>
            </a:extLst>
          </p:cNvPr>
          <p:cNvSpPr>
            <a:spLocks noGrp="1"/>
          </p:cNvSpPr>
          <p:nvPr>
            <p:ph type="sldNum" sz="quarter" idx="12"/>
          </p:nvPr>
        </p:nvSpPr>
        <p:spPr/>
        <p:txBody>
          <a:bodyPr/>
          <a:lstStyle/>
          <a:p>
            <a:fld id="{9BE601DA-1FD4-4D6F-ADAF-08BC377B92AE}" type="slidenum">
              <a:rPr lang="en-IN" smtClean="0"/>
              <a:t>‹#›</a:t>
            </a:fld>
            <a:endParaRPr lang="en-IN"/>
          </a:p>
        </p:txBody>
      </p:sp>
    </p:spTree>
    <p:extLst>
      <p:ext uri="{BB962C8B-B14F-4D97-AF65-F5344CB8AC3E}">
        <p14:creationId xmlns:p14="http://schemas.microsoft.com/office/powerpoint/2010/main" val="206259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E6B43-F408-489D-B699-9CB33746EA2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07371C-76AA-4885-827B-68BACDAD15B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ED9D32-E29F-4FCB-8AFC-76EC6CF772DD}"/>
              </a:ext>
            </a:extLst>
          </p:cNvPr>
          <p:cNvSpPr>
            <a:spLocks noGrp="1"/>
          </p:cNvSpPr>
          <p:nvPr>
            <p:ph type="dt" sz="half" idx="10"/>
          </p:nvPr>
        </p:nvSpPr>
        <p:spPr/>
        <p:txBody>
          <a:bodyPr/>
          <a:lstStyle/>
          <a:p>
            <a:fld id="{73CE3F05-8A72-4FF9-98F8-FEBFAAD21167}" type="datetimeFigureOut">
              <a:rPr lang="en-IN" smtClean="0"/>
              <a:t>23-03-2019</a:t>
            </a:fld>
            <a:endParaRPr lang="en-IN"/>
          </a:p>
        </p:txBody>
      </p:sp>
      <p:sp>
        <p:nvSpPr>
          <p:cNvPr id="5" name="Footer Placeholder 4">
            <a:extLst>
              <a:ext uri="{FF2B5EF4-FFF2-40B4-BE49-F238E27FC236}">
                <a16:creationId xmlns:a16="http://schemas.microsoft.com/office/drawing/2014/main" id="{7F78A280-1FB9-4302-8D6D-9C516171EC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9FAFC3-9719-4076-9201-58E14A211469}"/>
              </a:ext>
            </a:extLst>
          </p:cNvPr>
          <p:cNvSpPr>
            <a:spLocks noGrp="1"/>
          </p:cNvSpPr>
          <p:nvPr>
            <p:ph type="sldNum" sz="quarter" idx="12"/>
          </p:nvPr>
        </p:nvSpPr>
        <p:spPr/>
        <p:txBody>
          <a:bodyPr/>
          <a:lstStyle/>
          <a:p>
            <a:fld id="{9BE601DA-1FD4-4D6F-ADAF-08BC377B92AE}" type="slidenum">
              <a:rPr lang="en-IN" smtClean="0"/>
              <a:t>‹#›</a:t>
            </a:fld>
            <a:endParaRPr lang="en-IN"/>
          </a:p>
        </p:txBody>
      </p:sp>
    </p:spTree>
    <p:extLst>
      <p:ext uri="{BB962C8B-B14F-4D97-AF65-F5344CB8AC3E}">
        <p14:creationId xmlns:p14="http://schemas.microsoft.com/office/powerpoint/2010/main" val="647785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394B52-2BCE-4186-B8AF-5182CC7297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7954F3-64AE-4E8A-BFFC-3583EC26C47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7D9DA4-1FDE-4542-BF4A-453EB5BFEBD7}"/>
              </a:ext>
            </a:extLst>
          </p:cNvPr>
          <p:cNvSpPr>
            <a:spLocks noGrp="1"/>
          </p:cNvSpPr>
          <p:nvPr>
            <p:ph type="dt" sz="half" idx="10"/>
          </p:nvPr>
        </p:nvSpPr>
        <p:spPr/>
        <p:txBody>
          <a:bodyPr/>
          <a:lstStyle/>
          <a:p>
            <a:fld id="{73CE3F05-8A72-4FF9-98F8-FEBFAAD21167}" type="datetimeFigureOut">
              <a:rPr lang="en-IN" smtClean="0"/>
              <a:t>23-03-2019</a:t>
            </a:fld>
            <a:endParaRPr lang="en-IN"/>
          </a:p>
        </p:txBody>
      </p:sp>
      <p:sp>
        <p:nvSpPr>
          <p:cNvPr id="5" name="Footer Placeholder 4">
            <a:extLst>
              <a:ext uri="{FF2B5EF4-FFF2-40B4-BE49-F238E27FC236}">
                <a16:creationId xmlns:a16="http://schemas.microsoft.com/office/drawing/2014/main" id="{7D7FA84D-B282-46C3-8AEF-E0A2A2D842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C82940-1D40-4010-8B99-29E18D9253F6}"/>
              </a:ext>
            </a:extLst>
          </p:cNvPr>
          <p:cNvSpPr>
            <a:spLocks noGrp="1"/>
          </p:cNvSpPr>
          <p:nvPr>
            <p:ph type="sldNum" sz="quarter" idx="12"/>
          </p:nvPr>
        </p:nvSpPr>
        <p:spPr/>
        <p:txBody>
          <a:bodyPr/>
          <a:lstStyle/>
          <a:p>
            <a:fld id="{9BE601DA-1FD4-4D6F-ADAF-08BC377B92AE}" type="slidenum">
              <a:rPr lang="en-IN" smtClean="0"/>
              <a:t>‹#›</a:t>
            </a:fld>
            <a:endParaRPr lang="en-IN"/>
          </a:p>
        </p:txBody>
      </p:sp>
    </p:spTree>
    <p:extLst>
      <p:ext uri="{BB962C8B-B14F-4D97-AF65-F5344CB8AC3E}">
        <p14:creationId xmlns:p14="http://schemas.microsoft.com/office/powerpoint/2010/main" val="4187396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DCFAD-97BE-41CF-B986-5F804AE89E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7C0E27-3D64-4A9B-8DBC-3BD66EF940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BD05DC-73A7-46AA-8C6F-E1BF001B64EE}"/>
              </a:ext>
            </a:extLst>
          </p:cNvPr>
          <p:cNvSpPr>
            <a:spLocks noGrp="1"/>
          </p:cNvSpPr>
          <p:nvPr>
            <p:ph type="dt" sz="half" idx="10"/>
          </p:nvPr>
        </p:nvSpPr>
        <p:spPr/>
        <p:txBody>
          <a:bodyPr/>
          <a:lstStyle/>
          <a:p>
            <a:fld id="{73CE3F05-8A72-4FF9-98F8-FEBFAAD21167}" type="datetimeFigureOut">
              <a:rPr lang="en-IN" smtClean="0"/>
              <a:t>23-03-2019</a:t>
            </a:fld>
            <a:endParaRPr lang="en-IN"/>
          </a:p>
        </p:txBody>
      </p:sp>
      <p:sp>
        <p:nvSpPr>
          <p:cNvPr id="5" name="Footer Placeholder 4">
            <a:extLst>
              <a:ext uri="{FF2B5EF4-FFF2-40B4-BE49-F238E27FC236}">
                <a16:creationId xmlns:a16="http://schemas.microsoft.com/office/drawing/2014/main" id="{9A2AF1B1-CDB3-41C3-B2A4-4B907DD961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4EDF12-8BD9-4DD8-B3E0-461DFC93C365}"/>
              </a:ext>
            </a:extLst>
          </p:cNvPr>
          <p:cNvSpPr>
            <a:spLocks noGrp="1"/>
          </p:cNvSpPr>
          <p:nvPr>
            <p:ph type="sldNum" sz="quarter" idx="12"/>
          </p:nvPr>
        </p:nvSpPr>
        <p:spPr/>
        <p:txBody>
          <a:bodyPr/>
          <a:lstStyle/>
          <a:p>
            <a:fld id="{9BE601DA-1FD4-4D6F-ADAF-08BC377B92AE}" type="slidenum">
              <a:rPr lang="en-IN" smtClean="0"/>
              <a:t>‹#›</a:t>
            </a:fld>
            <a:endParaRPr lang="en-IN"/>
          </a:p>
        </p:txBody>
      </p:sp>
    </p:spTree>
    <p:extLst>
      <p:ext uri="{BB962C8B-B14F-4D97-AF65-F5344CB8AC3E}">
        <p14:creationId xmlns:p14="http://schemas.microsoft.com/office/powerpoint/2010/main" val="1010972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CEC08-3A5E-4F68-B98C-77D654C057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18FCDA2-FABD-4819-8F28-5FAD588504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2BE5FD1-AFE0-44CC-9E89-EDA56804785B}"/>
              </a:ext>
            </a:extLst>
          </p:cNvPr>
          <p:cNvSpPr>
            <a:spLocks noGrp="1"/>
          </p:cNvSpPr>
          <p:nvPr>
            <p:ph type="dt" sz="half" idx="10"/>
          </p:nvPr>
        </p:nvSpPr>
        <p:spPr/>
        <p:txBody>
          <a:bodyPr/>
          <a:lstStyle/>
          <a:p>
            <a:fld id="{73CE3F05-8A72-4FF9-98F8-FEBFAAD21167}" type="datetimeFigureOut">
              <a:rPr lang="en-IN" smtClean="0"/>
              <a:t>23-03-2019</a:t>
            </a:fld>
            <a:endParaRPr lang="en-IN"/>
          </a:p>
        </p:txBody>
      </p:sp>
      <p:sp>
        <p:nvSpPr>
          <p:cNvPr id="5" name="Footer Placeholder 4">
            <a:extLst>
              <a:ext uri="{FF2B5EF4-FFF2-40B4-BE49-F238E27FC236}">
                <a16:creationId xmlns:a16="http://schemas.microsoft.com/office/drawing/2014/main" id="{81219E8C-0453-4B17-97B7-9CC50ADF72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B401F5-D2E5-45FE-8759-DEAFD10BE651}"/>
              </a:ext>
            </a:extLst>
          </p:cNvPr>
          <p:cNvSpPr>
            <a:spLocks noGrp="1"/>
          </p:cNvSpPr>
          <p:nvPr>
            <p:ph type="sldNum" sz="quarter" idx="12"/>
          </p:nvPr>
        </p:nvSpPr>
        <p:spPr/>
        <p:txBody>
          <a:bodyPr/>
          <a:lstStyle/>
          <a:p>
            <a:fld id="{9BE601DA-1FD4-4D6F-ADAF-08BC377B92AE}" type="slidenum">
              <a:rPr lang="en-IN" smtClean="0"/>
              <a:t>‹#›</a:t>
            </a:fld>
            <a:endParaRPr lang="en-IN"/>
          </a:p>
        </p:txBody>
      </p:sp>
    </p:spTree>
    <p:extLst>
      <p:ext uri="{BB962C8B-B14F-4D97-AF65-F5344CB8AC3E}">
        <p14:creationId xmlns:p14="http://schemas.microsoft.com/office/powerpoint/2010/main" val="3813581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26D69-6113-4E39-BE79-D0A103F02E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490A73-75A7-4C48-BC5C-86C792FD48C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0502F97-B3AB-45AE-906A-48E25CCE5E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2BEE0C1-69E6-4B1F-B282-D93FE169F740}"/>
              </a:ext>
            </a:extLst>
          </p:cNvPr>
          <p:cNvSpPr>
            <a:spLocks noGrp="1"/>
          </p:cNvSpPr>
          <p:nvPr>
            <p:ph type="dt" sz="half" idx="10"/>
          </p:nvPr>
        </p:nvSpPr>
        <p:spPr/>
        <p:txBody>
          <a:bodyPr/>
          <a:lstStyle/>
          <a:p>
            <a:fld id="{73CE3F05-8A72-4FF9-98F8-FEBFAAD21167}" type="datetimeFigureOut">
              <a:rPr lang="en-IN" smtClean="0"/>
              <a:t>23-03-2019</a:t>
            </a:fld>
            <a:endParaRPr lang="en-IN"/>
          </a:p>
        </p:txBody>
      </p:sp>
      <p:sp>
        <p:nvSpPr>
          <p:cNvPr id="6" name="Footer Placeholder 5">
            <a:extLst>
              <a:ext uri="{FF2B5EF4-FFF2-40B4-BE49-F238E27FC236}">
                <a16:creationId xmlns:a16="http://schemas.microsoft.com/office/drawing/2014/main" id="{905411DF-EB73-4892-B04C-DF6A713417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5ACC0D-1C08-4C0B-ABB1-A1338C616C48}"/>
              </a:ext>
            </a:extLst>
          </p:cNvPr>
          <p:cNvSpPr>
            <a:spLocks noGrp="1"/>
          </p:cNvSpPr>
          <p:nvPr>
            <p:ph type="sldNum" sz="quarter" idx="12"/>
          </p:nvPr>
        </p:nvSpPr>
        <p:spPr/>
        <p:txBody>
          <a:bodyPr/>
          <a:lstStyle/>
          <a:p>
            <a:fld id="{9BE601DA-1FD4-4D6F-ADAF-08BC377B92AE}" type="slidenum">
              <a:rPr lang="en-IN" smtClean="0"/>
              <a:t>‹#›</a:t>
            </a:fld>
            <a:endParaRPr lang="en-IN"/>
          </a:p>
        </p:txBody>
      </p:sp>
    </p:spTree>
    <p:extLst>
      <p:ext uri="{BB962C8B-B14F-4D97-AF65-F5344CB8AC3E}">
        <p14:creationId xmlns:p14="http://schemas.microsoft.com/office/powerpoint/2010/main" val="1556310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341E-203E-4C0F-A08D-CC429EB6E5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82D898-8002-4FD2-9B93-3E7114A957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EFF07B5-7BA4-41F9-A0B0-52605ABDE89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01DCA46-53C7-4186-B5B0-C2A3C7CA53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B723D8E-777F-4B8B-A174-EEA3B82A2F3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AEE2B7B-3391-48BF-B4F5-67A582E23CAD}"/>
              </a:ext>
            </a:extLst>
          </p:cNvPr>
          <p:cNvSpPr>
            <a:spLocks noGrp="1"/>
          </p:cNvSpPr>
          <p:nvPr>
            <p:ph type="dt" sz="half" idx="10"/>
          </p:nvPr>
        </p:nvSpPr>
        <p:spPr/>
        <p:txBody>
          <a:bodyPr/>
          <a:lstStyle/>
          <a:p>
            <a:fld id="{73CE3F05-8A72-4FF9-98F8-FEBFAAD21167}" type="datetimeFigureOut">
              <a:rPr lang="en-IN" smtClean="0"/>
              <a:t>23-03-2019</a:t>
            </a:fld>
            <a:endParaRPr lang="en-IN"/>
          </a:p>
        </p:txBody>
      </p:sp>
      <p:sp>
        <p:nvSpPr>
          <p:cNvPr id="8" name="Footer Placeholder 7">
            <a:extLst>
              <a:ext uri="{FF2B5EF4-FFF2-40B4-BE49-F238E27FC236}">
                <a16:creationId xmlns:a16="http://schemas.microsoft.com/office/drawing/2014/main" id="{C8E2981B-96D6-4132-A092-B54978E4919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8DB719B-6448-40F7-9AA6-29B84367CEC4}"/>
              </a:ext>
            </a:extLst>
          </p:cNvPr>
          <p:cNvSpPr>
            <a:spLocks noGrp="1"/>
          </p:cNvSpPr>
          <p:nvPr>
            <p:ph type="sldNum" sz="quarter" idx="12"/>
          </p:nvPr>
        </p:nvSpPr>
        <p:spPr/>
        <p:txBody>
          <a:bodyPr/>
          <a:lstStyle/>
          <a:p>
            <a:fld id="{9BE601DA-1FD4-4D6F-ADAF-08BC377B92AE}" type="slidenum">
              <a:rPr lang="en-IN" smtClean="0"/>
              <a:t>‹#›</a:t>
            </a:fld>
            <a:endParaRPr lang="en-IN"/>
          </a:p>
        </p:txBody>
      </p:sp>
    </p:spTree>
    <p:extLst>
      <p:ext uri="{BB962C8B-B14F-4D97-AF65-F5344CB8AC3E}">
        <p14:creationId xmlns:p14="http://schemas.microsoft.com/office/powerpoint/2010/main" val="2976969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AA44C-4311-42C0-941C-4E9ABBC0304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BDF5C42-C678-4215-AD8D-A4D55FDBB166}"/>
              </a:ext>
            </a:extLst>
          </p:cNvPr>
          <p:cNvSpPr>
            <a:spLocks noGrp="1"/>
          </p:cNvSpPr>
          <p:nvPr>
            <p:ph type="dt" sz="half" idx="10"/>
          </p:nvPr>
        </p:nvSpPr>
        <p:spPr/>
        <p:txBody>
          <a:bodyPr/>
          <a:lstStyle/>
          <a:p>
            <a:fld id="{73CE3F05-8A72-4FF9-98F8-FEBFAAD21167}" type="datetimeFigureOut">
              <a:rPr lang="en-IN" smtClean="0"/>
              <a:t>23-03-2019</a:t>
            </a:fld>
            <a:endParaRPr lang="en-IN"/>
          </a:p>
        </p:txBody>
      </p:sp>
      <p:sp>
        <p:nvSpPr>
          <p:cNvPr id="4" name="Footer Placeholder 3">
            <a:extLst>
              <a:ext uri="{FF2B5EF4-FFF2-40B4-BE49-F238E27FC236}">
                <a16:creationId xmlns:a16="http://schemas.microsoft.com/office/drawing/2014/main" id="{CDFA9E2E-B4E4-4A58-919C-B3A86B11175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2F55A5A-DF51-4AE1-8D39-396F7333BCF4}"/>
              </a:ext>
            </a:extLst>
          </p:cNvPr>
          <p:cNvSpPr>
            <a:spLocks noGrp="1"/>
          </p:cNvSpPr>
          <p:nvPr>
            <p:ph type="sldNum" sz="quarter" idx="12"/>
          </p:nvPr>
        </p:nvSpPr>
        <p:spPr/>
        <p:txBody>
          <a:bodyPr/>
          <a:lstStyle/>
          <a:p>
            <a:fld id="{9BE601DA-1FD4-4D6F-ADAF-08BC377B92AE}" type="slidenum">
              <a:rPr lang="en-IN" smtClean="0"/>
              <a:t>‹#›</a:t>
            </a:fld>
            <a:endParaRPr lang="en-IN"/>
          </a:p>
        </p:txBody>
      </p:sp>
    </p:spTree>
    <p:extLst>
      <p:ext uri="{BB962C8B-B14F-4D97-AF65-F5344CB8AC3E}">
        <p14:creationId xmlns:p14="http://schemas.microsoft.com/office/powerpoint/2010/main" val="2121983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07C2AA-F90D-4045-B229-0821E8C756C7}"/>
              </a:ext>
            </a:extLst>
          </p:cNvPr>
          <p:cNvSpPr>
            <a:spLocks noGrp="1"/>
          </p:cNvSpPr>
          <p:nvPr>
            <p:ph type="dt" sz="half" idx="10"/>
          </p:nvPr>
        </p:nvSpPr>
        <p:spPr/>
        <p:txBody>
          <a:bodyPr/>
          <a:lstStyle/>
          <a:p>
            <a:fld id="{73CE3F05-8A72-4FF9-98F8-FEBFAAD21167}" type="datetimeFigureOut">
              <a:rPr lang="en-IN" smtClean="0"/>
              <a:t>23-03-2019</a:t>
            </a:fld>
            <a:endParaRPr lang="en-IN"/>
          </a:p>
        </p:txBody>
      </p:sp>
      <p:sp>
        <p:nvSpPr>
          <p:cNvPr id="3" name="Footer Placeholder 2">
            <a:extLst>
              <a:ext uri="{FF2B5EF4-FFF2-40B4-BE49-F238E27FC236}">
                <a16:creationId xmlns:a16="http://schemas.microsoft.com/office/drawing/2014/main" id="{3E3A1A4A-370B-40EE-833B-0C4322576FA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A47A29E-FCFF-4EFC-AC32-3177F65ACBDB}"/>
              </a:ext>
            </a:extLst>
          </p:cNvPr>
          <p:cNvSpPr>
            <a:spLocks noGrp="1"/>
          </p:cNvSpPr>
          <p:nvPr>
            <p:ph type="sldNum" sz="quarter" idx="12"/>
          </p:nvPr>
        </p:nvSpPr>
        <p:spPr/>
        <p:txBody>
          <a:bodyPr/>
          <a:lstStyle/>
          <a:p>
            <a:fld id="{9BE601DA-1FD4-4D6F-ADAF-08BC377B92AE}" type="slidenum">
              <a:rPr lang="en-IN" smtClean="0"/>
              <a:t>‹#›</a:t>
            </a:fld>
            <a:endParaRPr lang="en-IN"/>
          </a:p>
        </p:txBody>
      </p:sp>
    </p:spTree>
    <p:extLst>
      <p:ext uri="{BB962C8B-B14F-4D97-AF65-F5344CB8AC3E}">
        <p14:creationId xmlns:p14="http://schemas.microsoft.com/office/powerpoint/2010/main" val="292365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2BAEA-5E84-4639-80BF-5189F8EB2F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D876BC0-E2A0-472C-B4E1-94F6C67993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A255F0-768B-4904-85B8-219EB9B123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75049E-F334-4BA5-A7A6-5DF060CEE00A}"/>
              </a:ext>
            </a:extLst>
          </p:cNvPr>
          <p:cNvSpPr>
            <a:spLocks noGrp="1"/>
          </p:cNvSpPr>
          <p:nvPr>
            <p:ph type="dt" sz="half" idx="10"/>
          </p:nvPr>
        </p:nvSpPr>
        <p:spPr/>
        <p:txBody>
          <a:bodyPr/>
          <a:lstStyle/>
          <a:p>
            <a:fld id="{73CE3F05-8A72-4FF9-98F8-FEBFAAD21167}" type="datetimeFigureOut">
              <a:rPr lang="en-IN" smtClean="0"/>
              <a:t>23-03-2019</a:t>
            </a:fld>
            <a:endParaRPr lang="en-IN"/>
          </a:p>
        </p:txBody>
      </p:sp>
      <p:sp>
        <p:nvSpPr>
          <p:cNvPr id="6" name="Footer Placeholder 5">
            <a:extLst>
              <a:ext uri="{FF2B5EF4-FFF2-40B4-BE49-F238E27FC236}">
                <a16:creationId xmlns:a16="http://schemas.microsoft.com/office/drawing/2014/main" id="{71924A22-C871-41A0-817A-989DEFA7ED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099399-232F-4F98-8141-31EF2BFF291E}"/>
              </a:ext>
            </a:extLst>
          </p:cNvPr>
          <p:cNvSpPr>
            <a:spLocks noGrp="1"/>
          </p:cNvSpPr>
          <p:nvPr>
            <p:ph type="sldNum" sz="quarter" idx="12"/>
          </p:nvPr>
        </p:nvSpPr>
        <p:spPr/>
        <p:txBody>
          <a:bodyPr/>
          <a:lstStyle/>
          <a:p>
            <a:fld id="{9BE601DA-1FD4-4D6F-ADAF-08BC377B92AE}" type="slidenum">
              <a:rPr lang="en-IN" smtClean="0"/>
              <a:t>‹#›</a:t>
            </a:fld>
            <a:endParaRPr lang="en-IN"/>
          </a:p>
        </p:txBody>
      </p:sp>
    </p:spTree>
    <p:extLst>
      <p:ext uri="{BB962C8B-B14F-4D97-AF65-F5344CB8AC3E}">
        <p14:creationId xmlns:p14="http://schemas.microsoft.com/office/powerpoint/2010/main" val="4146841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1EDBA-8678-4297-B758-541E5EA53E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DC8237-E39A-4826-95E8-FEFE20F0D0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0070117-9C48-41EC-ADDA-37BDB61725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4EAD115-D013-4B65-B5C4-14E7D936A17B}"/>
              </a:ext>
            </a:extLst>
          </p:cNvPr>
          <p:cNvSpPr>
            <a:spLocks noGrp="1"/>
          </p:cNvSpPr>
          <p:nvPr>
            <p:ph type="dt" sz="half" idx="10"/>
          </p:nvPr>
        </p:nvSpPr>
        <p:spPr/>
        <p:txBody>
          <a:bodyPr/>
          <a:lstStyle/>
          <a:p>
            <a:fld id="{73CE3F05-8A72-4FF9-98F8-FEBFAAD21167}" type="datetimeFigureOut">
              <a:rPr lang="en-IN" smtClean="0"/>
              <a:t>23-03-2019</a:t>
            </a:fld>
            <a:endParaRPr lang="en-IN"/>
          </a:p>
        </p:txBody>
      </p:sp>
      <p:sp>
        <p:nvSpPr>
          <p:cNvPr id="6" name="Footer Placeholder 5">
            <a:extLst>
              <a:ext uri="{FF2B5EF4-FFF2-40B4-BE49-F238E27FC236}">
                <a16:creationId xmlns:a16="http://schemas.microsoft.com/office/drawing/2014/main" id="{2A0F7F4A-16C7-4814-9016-50A91088DB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A0EBC0-78BE-4176-80E3-D9EC66C684EE}"/>
              </a:ext>
            </a:extLst>
          </p:cNvPr>
          <p:cNvSpPr>
            <a:spLocks noGrp="1"/>
          </p:cNvSpPr>
          <p:nvPr>
            <p:ph type="sldNum" sz="quarter" idx="12"/>
          </p:nvPr>
        </p:nvSpPr>
        <p:spPr/>
        <p:txBody>
          <a:bodyPr/>
          <a:lstStyle/>
          <a:p>
            <a:fld id="{9BE601DA-1FD4-4D6F-ADAF-08BC377B92AE}" type="slidenum">
              <a:rPr lang="en-IN" smtClean="0"/>
              <a:t>‹#›</a:t>
            </a:fld>
            <a:endParaRPr lang="en-IN"/>
          </a:p>
        </p:txBody>
      </p:sp>
    </p:spTree>
    <p:extLst>
      <p:ext uri="{BB962C8B-B14F-4D97-AF65-F5344CB8AC3E}">
        <p14:creationId xmlns:p14="http://schemas.microsoft.com/office/powerpoint/2010/main" val="2408443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644FD8-FD96-405B-A686-4CB6FDB074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D121BE-C561-4A5A-A337-4F358EE07F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12C1AA-2F61-434D-8012-C3783410BD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CE3F05-8A72-4FF9-98F8-FEBFAAD21167}" type="datetimeFigureOut">
              <a:rPr lang="en-IN" smtClean="0"/>
              <a:t>23-03-2019</a:t>
            </a:fld>
            <a:endParaRPr lang="en-IN"/>
          </a:p>
        </p:txBody>
      </p:sp>
      <p:sp>
        <p:nvSpPr>
          <p:cNvPr id="5" name="Footer Placeholder 4">
            <a:extLst>
              <a:ext uri="{FF2B5EF4-FFF2-40B4-BE49-F238E27FC236}">
                <a16:creationId xmlns:a16="http://schemas.microsoft.com/office/drawing/2014/main" id="{AC6FC678-B45A-4AD4-BA6D-6A8C0D4556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4DC6F60-DA48-4E2C-BD12-85F8359BC5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E601DA-1FD4-4D6F-ADAF-08BC377B92AE}" type="slidenum">
              <a:rPr lang="en-IN" smtClean="0"/>
              <a:t>‹#›</a:t>
            </a:fld>
            <a:endParaRPr lang="en-IN"/>
          </a:p>
        </p:txBody>
      </p:sp>
    </p:spTree>
    <p:extLst>
      <p:ext uri="{BB962C8B-B14F-4D97-AF65-F5344CB8AC3E}">
        <p14:creationId xmlns:p14="http://schemas.microsoft.com/office/powerpoint/2010/main" val="139658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6FA08-C7C2-4508-B65C-6E79854BC170}"/>
              </a:ext>
            </a:extLst>
          </p:cNvPr>
          <p:cNvSpPr>
            <a:spLocks noGrp="1"/>
          </p:cNvSpPr>
          <p:nvPr>
            <p:ph type="ctrTitle"/>
          </p:nvPr>
        </p:nvSpPr>
        <p:spPr/>
        <p:txBody>
          <a:bodyPr>
            <a:normAutofit/>
          </a:bodyPr>
          <a:lstStyle/>
          <a:p>
            <a:r>
              <a:rPr lang="en-IN" sz="7200" dirty="0">
                <a:solidFill>
                  <a:schemeClr val="accent1"/>
                </a:solidFill>
              </a:rPr>
              <a:t>Python Errors List</a:t>
            </a:r>
          </a:p>
        </p:txBody>
      </p:sp>
      <p:sp>
        <p:nvSpPr>
          <p:cNvPr id="3" name="Subtitle 2">
            <a:extLst>
              <a:ext uri="{FF2B5EF4-FFF2-40B4-BE49-F238E27FC236}">
                <a16:creationId xmlns:a16="http://schemas.microsoft.com/office/drawing/2014/main" id="{F016CCF4-C555-4081-AD40-FB984FC8647D}"/>
              </a:ext>
            </a:extLst>
          </p:cNvPr>
          <p:cNvSpPr>
            <a:spLocks noGrp="1"/>
          </p:cNvSpPr>
          <p:nvPr>
            <p:ph type="subTitle" idx="1"/>
          </p:nvPr>
        </p:nvSpPr>
        <p:spPr/>
        <p:txBody>
          <a:bodyPr>
            <a:normAutofit/>
          </a:bodyPr>
          <a:lstStyle/>
          <a:p>
            <a:pPr lvl="8"/>
            <a:r>
              <a:rPr lang="en-IN" sz="4400" dirty="0"/>
              <a:t>Lakshmi Priya</a:t>
            </a:r>
          </a:p>
        </p:txBody>
      </p:sp>
    </p:spTree>
    <p:extLst>
      <p:ext uri="{BB962C8B-B14F-4D97-AF65-F5344CB8AC3E}">
        <p14:creationId xmlns:p14="http://schemas.microsoft.com/office/powerpoint/2010/main" val="1807981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86417EB-80A0-4B00-9B27-B2A699F4EF03}"/>
              </a:ext>
            </a:extLst>
          </p:cNvPr>
          <p:cNvGraphicFramePr>
            <a:graphicFrameLocks noGrp="1"/>
          </p:cNvGraphicFramePr>
          <p:nvPr>
            <p:ph idx="1"/>
            <p:extLst>
              <p:ext uri="{D42A27DB-BD31-4B8C-83A1-F6EECF244321}">
                <p14:modId xmlns:p14="http://schemas.microsoft.com/office/powerpoint/2010/main" val="194786353"/>
              </p:ext>
            </p:extLst>
          </p:nvPr>
        </p:nvGraphicFramePr>
        <p:xfrm>
          <a:off x="1500804" y="978376"/>
          <a:ext cx="8859745" cy="5643278"/>
        </p:xfrm>
        <a:graphic>
          <a:graphicData uri="http://schemas.openxmlformats.org/drawingml/2006/table">
            <a:tbl>
              <a:tblPr firstRow="1" firstCol="1" bandRow="1">
                <a:tableStyleId>{5C22544A-7EE6-4342-B048-85BDC9FD1C3A}</a:tableStyleId>
              </a:tblPr>
              <a:tblGrid>
                <a:gridCol w="2336788">
                  <a:extLst>
                    <a:ext uri="{9D8B030D-6E8A-4147-A177-3AD203B41FA5}">
                      <a16:colId xmlns:a16="http://schemas.microsoft.com/office/drawing/2014/main" val="2221756937"/>
                    </a:ext>
                  </a:extLst>
                </a:gridCol>
                <a:gridCol w="2046900">
                  <a:extLst>
                    <a:ext uri="{9D8B030D-6E8A-4147-A177-3AD203B41FA5}">
                      <a16:colId xmlns:a16="http://schemas.microsoft.com/office/drawing/2014/main" val="3375652668"/>
                    </a:ext>
                  </a:extLst>
                </a:gridCol>
                <a:gridCol w="2452742">
                  <a:extLst>
                    <a:ext uri="{9D8B030D-6E8A-4147-A177-3AD203B41FA5}">
                      <a16:colId xmlns:a16="http://schemas.microsoft.com/office/drawing/2014/main" val="357007710"/>
                    </a:ext>
                  </a:extLst>
                </a:gridCol>
                <a:gridCol w="2023315">
                  <a:extLst>
                    <a:ext uri="{9D8B030D-6E8A-4147-A177-3AD203B41FA5}">
                      <a16:colId xmlns:a16="http://schemas.microsoft.com/office/drawing/2014/main" val="2416993613"/>
                    </a:ext>
                  </a:extLst>
                </a:gridCol>
              </a:tblGrid>
              <a:tr h="141769">
                <a:tc>
                  <a:txBody>
                    <a:bodyPr/>
                    <a:lstStyle/>
                    <a:p>
                      <a:pPr algn="l">
                        <a:lnSpc>
                          <a:spcPct val="107000"/>
                        </a:lnSpc>
                        <a:spcAft>
                          <a:spcPts val="0"/>
                        </a:spcAft>
                      </a:pPr>
                      <a:r>
                        <a:rPr lang="en-IN" sz="1800" dirty="0">
                          <a:effectLst/>
                        </a:rPr>
                        <a:t>Statement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5893" marR="45893" marT="0" marB="0"/>
                </a:tc>
                <a:tc>
                  <a:txBody>
                    <a:bodyPr/>
                    <a:lstStyle/>
                    <a:p>
                      <a:pPr algn="l">
                        <a:lnSpc>
                          <a:spcPct val="107000"/>
                        </a:lnSpc>
                        <a:spcAft>
                          <a:spcPts val="0"/>
                        </a:spcAft>
                      </a:pPr>
                      <a:r>
                        <a:rPr lang="en-IN" sz="1800">
                          <a:effectLst/>
                        </a:rPr>
                        <a:t>Error</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45893" marR="45893" marT="0" marB="0"/>
                </a:tc>
                <a:tc>
                  <a:txBody>
                    <a:bodyPr/>
                    <a:lstStyle/>
                    <a:p>
                      <a:pPr algn="l">
                        <a:lnSpc>
                          <a:spcPct val="107000"/>
                        </a:lnSpc>
                        <a:spcAft>
                          <a:spcPts val="0"/>
                        </a:spcAft>
                      </a:pPr>
                      <a:r>
                        <a:rPr lang="en-IN" sz="1800">
                          <a:effectLst/>
                        </a:rPr>
                        <a:t>Explanation</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45893" marR="45893" marT="0" marB="0"/>
                </a:tc>
                <a:tc>
                  <a:txBody>
                    <a:bodyPr/>
                    <a:lstStyle/>
                    <a:p>
                      <a:pPr algn="l">
                        <a:lnSpc>
                          <a:spcPct val="107000"/>
                        </a:lnSpc>
                        <a:spcAft>
                          <a:spcPts val="0"/>
                        </a:spcAft>
                      </a:pPr>
                      <a:r>
                        <a:rPr lang="en-IN" sz="1800">
                          <a:effectLst/>
                        </a:rPr>
                        <a:t>Correct Format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45893" marR="45893" marT="0" marB="0"/>
                </a:tc>
                <a:extLst>
                  <a:ext uri="{0D108BD9-81ED-4DB2-BD59-A6C34878D82A}">
                    <a16:rowId xmlns:a16="http://schemas.microsoft.com/office/drawing/2014/main" val="243520372"/>
                  </a:ext>
                </a:extLst>
              </a:tr>
              <a:tr h="586767">
                <a:tc>
                  <a:txBody>
                    <a:bodyPr/>
                    <a:lstStyle/>
                    <a:p>
                      <a:pPr algn="l">
                        <a:lnSpc>
                          <a:spcPct val="107000"/>
                        </a:lnSpc>
                        <a:spcAft>
                          <a:spcPts val="0"/>
                        </a:spcAft>
                      </a:pPr>
                      <a:r>
                        <a:rPr lang="en-IN" sz="1800" dirty="0">
                          <a:effectLst/>
                        </a:rPr>
                        <a:t>print(‘hello world”)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5893" marR="45893" marT="0" marB="0"/>
                </a:tc>
                <a:tc>
                  <a:txBody>
                    <a:bodyPr/>
                    <a:lstStyle/>
                    <a:p>
                      <a:pPr algn="l">
                        <a:lnSpc>
                          <a:spcPct val="107000"/>
                        </a:lnSpc>
                        <a:spcAft>
                          <a:spcPts val="0"/>
                        </a:spcAft>
                      </a:pPr>
                      <a:r>
                        <a:rPr lang="en-IN" sz="1800">
                          <a:effectLst/>
                        </a:rPr>
                        <a:t>EOL while scanning string literal</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45893" marR="45893" marT="0" marB="0"/>
                </a:tc>
                <a:tc>
                  <a:txBody>
                    <a:bodyPr/>
                    <a:lstStyle/>
                    <a:p>
                      <a:pPr algn="l">
                        <a:lnSpc>
                          <a:spcPct val="107000"/>
                        </a:lnSpc>
                        <a:spcAft>
                          <a:spcPts val="0"/>
                        </a:spcAft>
                      </a:pPr>
                      <a:r>
                        <a:rPr lang="en-IN" sz="1800">
                          <a:effectLst/>
                        </a:rPr>
                        <a:t>Combination of quotes should not be used, use either single or double quotes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45893" marR="45893" marT="0" marB="0"/>
                </a:tc>
                <a:tc>
                  <a:txBody>
                    <a:bodyPr/>
                    <a:lstStyle/>
                    <a:p>
                      <a:pPr algn="l">
                        <a:lnSpc>
                          <a:spcPct val="107000"/>
                        </a:lnSpc>
                        <a:spcAft>
                          <a:spcPts val="0"/>
                        </a:spcAft>
                      </a:pPr>
                      <a:r>
                        <a:rPr lang="en-IN" sz="1800">
                          <a:effectLst/>
                        </a:rPr>
                        <a:t>print(‘hello world’)</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45893" marR="45893" marT="0" marB="0"/>
                </a:tc>
                <a:extLst>
                  <a:ext uri="{0D108BD9-81ED-4DB2-BD59-A6C34878D82A}">
                    <a16:rowId xmlns:a16="http://schemas.microsoft.com/office/drawing/2014/main" val="3150122374"/>
                  </a:ext>
                </a:extLst>
              </a:tr>
              <a:tr h="438434">
                <a:tc>
                  <a:txBody>
                    <a:bodyPr/>
                    <a:lstStyle/>
                    <a:p>
                      <a:pPr algn="l">
                        <a:lnSpc>
                          <a:spcPct val="107000"/>
                        </a:lnSpc>
                        <a:spcAft>
                          <a:spcPts val="0"/>
                        </a:spcAft>
                      </a:pPr>
                      <a:r>
                        <a:rPr lang="en-IN" sz="1800" dirty="0">
                          <a:effectLst/>
                        </a:rPr>
                        <a:t>Print(‘hello world’)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5893" marR="45893" marT="0" marB="0"/>
                </a:tc>
                <a:tc>
                  <a:txBody>
                    <a:bodyPr/>
                    <a:lstStyle/>
                    <a:p>
                      <a:pPr algn="l">
                        <a:lnSpc>
                          <a:spcPct val="107000"/>
                        </a:lnSpc>
                        <a:spcAft>
                          <a:spcPts val="0"/>
                        </a:spcAft>
                      </a:pPr>
                      <a:r>
                        <a:rPr lang="en-IN" sz="1800" dirty="0" err="1">
                          <a:effectLst/>
                        </a:rPr>
                        <a:t>NameError</a:t>
                      </a:r>
                      <a:r>
                        <a:rPr lang="en-IN" sz="1800" dirty="0">
                          <a:effectLst/>
                        </a:rPr>
                        <a:t>: name 'Print' is not defined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5893" marR="45893" marT="0" marB="0"/>
                </a:tc>
                <a:tc>
                  <a:txBody>
                    <a:bodyPr/>
                    <a:lstStyle/>
                    <a:p>
                      <a:pPr algn="l">
                        <a:lnSpc>
                          <a:spcPct val="107000"/>
                        </a:lnSpc>
                        <a:spcAft>
                          <a:spcPts val="0"/>
                        </a:spcAft>
                      </a:pPr>
                      <a:r>
                        <a:rPr lang="en-IN" sz="1800">
                          <a:effectLst/>
                        </a:rPr>
                        <a:t>Python is case sensitive, </a:t>
                      </a:r>
                    </a:p>
                    <a:p>
                      <a:pPr algn="l">
                        <a:lnSpc>
                          <a:spcPct val="107000"/>
                        </a:lnSpc>
                        <a:spcAft>
                          <a:spcPts val="0"/>
                        </a:spcAft>
                      </a:pPr>
                      <a:r>
                        <a:rPr lang="en-IN" sz="1800">
                          <a:effectLst/>
                        </a:rPr>
                        <a:t>print should be in lower case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45893" marR="45893" marT="0" marB="0"/>
                </a:tc>
                <a:tc>
                  <a:txBody>
                    <a:bodyPr/>
                    <a:lstStyle/>
                    <a:p>
                      <a:pPr algn="l">
                        <a:lnSpc>
                          <a:spcPct val="107000"/>
                        </a:lnSpc>
                        <a:spcAft>
                          <a:spcPts val="0"/>
                        </a:spcAft>
                      </a:pPr>
                      <a:r>
                        <a:rPr lang="en-IN" sz="1800">
                          <a:effectLst/>
                        </a:rPr>
                        <a:t>print(‘hello world’)</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45893" marR="45893" marT="0" marB="0"/>
                </a:tc>
                <a:extLst>
                  <a:ext uri="{0D108BD9-81ED-4DB2-BD59-A6C34878D82A}">
                    <a16:rowId xmlns:a16="http://schemas.microsoft.com/office/drawing/2014/main" val="2292196874"/>
                  </a:ext>
                </a:extLst>
              </a:tr>
              <a:tr h="586767">
                <a:tc>
                  <a:txBody>
                    <a:bodyPr/>
                    <a:lstStyle/>
                    <a:p>
                      <a:pPr algn="l">
                        <a:lnSpc>
                          <a:spcPct val="107000"/>
                        </a:lnSpc>
                        <a:spcAft>
                          <a:spcPts val="0"/>
                        </a:spcAft>
                      </a:pPr>
                      <a:r>
                        <a:rPr lang="en-IN" sz="1800" dirty="0">
                          <a:effectLst/>
                        </a:rPr>
                        <a:t>print ‘hello world’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5893" marR="45893" marT="0" marB="0"/>
                </a:tc>
                <a:tc>
                  <a:txBody>
                    <a:bodyPr/>
                    <a:lstStyle/>
                    <a:p>
                      <a:pPr algn="l">
                        <a:lnSpc>
                          <a:spcPct val="107000"/>
                        </a:lnSpc>
                        <a:spcAft>
                          <a:spcPts val="0"/>
                        </a:spcAft>
                      </a:pPr>
                      <a:r>
                        <a:rPr lang="en-IN" sz="1800" dirty="0" err="1">
                          <a:effectLst/>
                        </a:rPr>
                        <a:t>SyntaxError</a:t>
                      </a:r>
                      <a:r>
                        <a:rPr lang="en-IN" sz="1800" dirty="0">
                          <a:effectLst/>
                        </a:rPr>
                        <a:t>: Missing parentheses in call to 'print'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5893" marR="45893" marT="0" marB="0"/>
                </a:tc>
                <a:tc>
                  <a:txBody>
                    <a:bodyPr/>
                    <a:lstStyle/>
                    <a:p>
                      <a:pPr algn="l">
                        <a:lnSpc>
                          <a:spcPct val="107000"/>
                        </a:lnSpc>
                        <a:spcAft>
                          <a:spcPts val="0"/>
                        </a:spcAft>
                      </a:pPr>
                      <a:r>
                        <a:rPr lang="en-IN" sz="1800" dirty="0">
                          <a:effectLst/>
                        </a:rPr>
                        <a:t>print is a function, print should follow be followed by round parenthesis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5893" marR="45893" marT="0" marB="0"/>
                </a:tc>
                <a:tc>
                  <a:txBody>
                    <a:bodyPr/>
                    <a:lstStyle/>
                    <a:p>
                      <a:pPr algn="l">
                        <a:lnSpc>
                          <a:spcPct val="107000"/>
                        </a:lnSpc>
                        <a:spcAft>
                          <a:spcPts val="0"/>
                        </a:spcAft>
                      </a:pPr>
                      <a:r>
                        <a:rPr lang="en-IN" sz="1800">
                          <a:effectLst/>
                        </a:rPr>
                        <a:t>print(‘hello world’)</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45893" marR="45893" marT="0" marB="0"/>
                </a:tc>
                <a:extLst>
                  <a:ext uri="{0D108BD9-81ED-4DB2-BD59-A6C34878D82A}">
                    <a16:rowId xmlns:a16="http://schemas.microsoft.com/office/drawing/2014/main" val="2565165723"/>
                  </a:ext>
                </a:extLst>
              </a:tr>
              <a:tr h="438434">
                <a:tc>
                  <a:txBody>
                    <a:bodyPr/>
                    <a:lstStyle/>
                    <a:p>
                      <a:pPr algn="l">
                        <a:lnSpc>
                          <a:spcPct val="107000"/>
                        </a:lnSpc>
                        <a:spcAft>
                          <a:spcPts val="0"/>
                        </a:spcAft>
                      </a:pPr>
                      <a:r>
                        <a:rPr lang="en-IN" sz="1800">
                          <a:effectLst/>
                        </a:rPr>
                        <a:t>name=Lakshmi</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45893" marR="45893" marT="0" marB="0"/>
                </a:tc>
                <a:tc>
                  <a:txBody>
                    <a:bodyPr/>
                    <a:lstStyle/>
                    <a:p>
                      <a:pPr algn="l">
                        <a:lnSpc>
                          <a:spcPct val="107000"/>
                        </a:lnSpc>
                        <a:spcAft>
                          <a:spcPts val="0"/>
                        </a:spcAft>
                      </a:pPr>
                      <a:r>
                        <a:rPr lang="en-IN" sz="1800">
                          <a:effectLst/>
                        </a:rPr>
                        <a:t>NameError: name 'Lakshmi' is not defined</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45893" marR="45893" marT="0" marB="0"/>
                </a:tc>
                <a:tc>
                  <a:txBody>
                    <a:bodyPr/>
                    <a:lstStyle/>
                    <a:p>
                      <a:pPr algn="l">
                        <a:lnSpc>
                          <a:spcPct val="107000"/>
                        </a:lnSpc>
                        <a:spcAft>
                          <a:spcPts val="0"/>
                        </a:spcAft>
                      </a:pPr>
                      <a:r>
                        <a:rPr lang="en-IN" sz="1800" dirty="0">
                          <a:effectLst/>
                        </a:rPr>
                        <a:t>Lakshmi should be in between the quotes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5893" marR="45893" marT="0" marB="0"/>
                </a:tc>
                <a:tc>
                  <a:txBody>
                    <a:bodyPr/>
                    <a:lstStyle/>
                    <a:p>
                      <a:pPr algn="l">
                        <a:lnSpc>
                          <a:spcPct val="107000"/>
                        </a:lnSpc>
                        <a:spcAft>
                          <a:spcPts val="0"/>
                        </a:spcAft>
                      </a:pPr>
                      <a:r>
                        <a:rPr lang="en-IN" sz="1800" dirty="0">
                          <a:effectLst/>
                        </a:rPr>
                        <a:t>name=’Lakshmi’</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5893" marR="45893" marT="0" marB="0"/>
                </a:tc>
                <a:extLst>
                  <a:ext uri="{0D108BD9-81ED-4DB2-BD59-A6C34878D82A}">
                    <a16:rowId xmlns:a16="http://schemas.microsoft.com/office/drawing/2014/main" val="2998639281"/>
                  </a:ext>
                </a:extLst>
              </a:tr>
              <a:tr h="438434">
                <a:tc>
                  <a:txBody>
                    <a:bodyPr/>
                    <a:lstStyle/>
                    <a:p>
                      <a:pPr algn="l">
                        <a:lnSpc>
                          <a:spcPct val="107000"/>
                        </a:lnSpc>
                        <a:spcAft>
                          <a:spcPts val="0"/>
                        </a:spcAft>
                      </a:pPr>
                      <a:r>
                        <a:rPr lang="en-IN" sz="1800">
                          <a:effectLst/>
                        </a:rPr>
                        <a:t>print(‘s’+10)</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45893" marR="45893" marT="0" marB="0"/>
                </a:tc>
                <a:tc>
                  <a:txBody>
                    <a:bodyPr/>
                    <a:lstStyle/>
                    <a:p>
                      <a:pPr algn="l">
                        <a:lnSpc>
                          <a:spcPct val="107000"/>
                        </a:lnSpc>
                        <a:spcAft>
                          <a:spcPts val="0"/>
                        </a:spcAft>
                      </a:pPr>
                      <a:r>
                        <a:rPr lang="en-IN" sz="1800">
                          <a:effectLst/>
                        </a:rPr>
                        <a:t>TypeError: can only concatenate str (not "int") to str</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45893" marR="45893" marT="0" marB="0"/>
                </a:tc>
                <a:tc>
                  <a:txBody>
                    <a:bodyPr/>
                    <a:lstStyle/>
                    <a:p>
                      <a:pPr algn="l">
                        <a:lnSpc>
                          <a:spcPct val="107000"/>
                        </a:lnSpc>
                        <a:spcAft>
                          <a:spcPts val="0"/>
                        </a:spcAft>
                      </a:pPr>
                      <a:r>
                        <a:rPr lang="en-IN" sz="1800">
                          <a:effectLst/>
                        </a:rPr>
                        <a:t>Cannot concatenate a string and an integer</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45893" marR="45893" marT="0" marB="0"/>
                </a:tc>
                <a:tc>
                  <a:txBody>
                    <a:bodyPr/>
                    <a:lstStyle/>
                    <a:p>
                      <a:pPr algn="l">
                        <a:lnSpc>
                          <a:spcPct val="107000"/>
                        </a:lnSpc>
                        <a:spcAft>
                          <a:spcPts val="0"/>
                        </a:spcAft>
                      </a:pPr>
                      <a:r>
                        <a:rPr lang="en-IN" sz="1800" dirty="0">
                          <a:effectLst/>
                        </a:rPr>
                        <a:t>print(‘s’+’10’)  or print(‘s’,10)</a:t>
                      </a:r>
                    </a:p>
                    <a:p>
                      <a:pPr algn="l">
                        <a:lnSpc>
                          <a:spcPct val="107000"/>
                        </a:lnSpc>
                        <a:spcAft>
                          <a:spcPts val="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5893" marR="45893" marT="0" marB="0"/>
                </a:tc>
                <a:extLst>
                  <a:ext uri="{0D108BD9-81ED-4DB2-BD59-A6C34878D82A}">
                    <a16:rowId xmlns:a16="http://schemas.microsoft.com/office/drawing/2014/main" val="3339259940"/>
                  </a:ext>
                </a:extLst>
              </a:tr>
              <a:tr h="438434">
                <a:tc>
                  <a:txBody>
                    <a:bodyPr/>
                    <a:lstStyle/>
                    <a:p>
                      <a:pPr algn="l">
                        <a:lnSpc>
                          <a:spcPct val="107000"/>
                        </a:lnSpc>
                        <a:spcAft>
                          <a:spcPts val="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5893" marR="45893" marT="0" marB="0"/>
                </a:tc>
                <a:tc>
                  <a:txBody>
                    <a:bodyPr/>
                    <a:lstStyle/>
                    <a:p>
                      <a:pPr algn="l">
                        <a:lnSpc>
                          <a:spcPct val="107000"/>
                        </a:lnSpc>
                        <a:spcAft>
                          <a:spcPts val="0"/>
                        </a:spcAft>
                      </a:pP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45893" marR="45893" marT="0" marB="0"/>
                </a:tc>
                <a:tc>
                  <a:txBody>
                    <a:bodyPr/>
                    <a:lstStyle/>
                    <a:p>
                      <a:pPr algn="l">
                        <a:lnSpc>
                          <a:spcPct val="107000"/>
                        </a:lnSpc>
                        <a:spcAft>
                          <a:spcPts val="0"/>
                        </a:spcAft>
                      </a:pP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45893" marR="45893" marT="0" marB="0"/>
                </a:tc>
                <a:tc>
                  <a:txBody>
                    <a:bodyPr/>
                    <a:lstStyle/>
                    <a:p>
                      <a:pPr algn="l">
                        <a:lnSpc>
                          <a:spcPct val="107000"/>
                        </a:lnSpc>
                        <a:spcAft>
                          <a:spcPts val="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5893" marR="45893" marT="0" marB="0"/>
                </a:tc>
                <a:extLst>
                  <a:ext uri="{0D108BD9-81ED-4DB2-BD59-A6C34878D82A}">
                    <a16:rowId xmlns:a16="http://schemas.microsoft.com/office/drawing/2014/main" val="1815726244"/>
                  </a:ext>
                </a:extLst>
              </a:tr>
            </a:tbl>
          </a:graphicData>
        </a:graphic>
      </p:graphicFrame>
    </p:spTree>
    <p:extLst>
      <p:ext uri="{BB962C8B-B14F-4D97-AF65-F5344CB8AC3E}">
        <p14:creationId xmlns:p14="http://schemas.microsoft.com/office/powerpoint/2010/main" val="3967805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86417EB-80A0-4B00-9B27-B2A699F4EF03}"/>
              </a:ext>
            </a:extLst>
          </p:cNvPr>
          <p:cNvGraphicFramePr>
            <a:graphicFrameLocks noGrp="1"/>
          </p:cNvGraphicFramePr>
          <p:nvPr>
            <p:ph idx="1"/>
            <p:extLst>
              <p:ext uri="{D42A27DB-BD31-4B8C-83A1-F6EECF244321}">
                <p14:modId xmlns:p14="http://schemas.microsoft.com/office/powerpoint/2010/main" val="1551087859"/>
              </p:ext>
            </p:extLst>
          </p:nvPr>
        </p:nvGraphicFramePr>
        <p:xfrm>
          <a:off x="1739343" y="962473"/>
          <a:ext cx="8859745" cy="5204617"/>
        </p:xfrm>
        <a:graphic>
          <a:graphicData uri="http://schemas.openxmlformats.org/drawingml/2006/table">
            <a:tbl>
              <a:tblPr firstRow="1" firstCol="1" bandRow="1">
                <a:tableStyleId>{5C22544A-7EE6-4342-B048-85BDC9FD1C3A}</a:tableStyleId>
              </a:tblPr>
              <a:tblGrid>
                <a:gridCol w="2336788">
                  <a:extLst>
                    <a:ext uri="{9D8B030D-6E8A-4147-A177-3AD203B41FA5}">
                      <a16:colId xmlns:a16="http://schemas.microsoft.com/office/drawing/2014/main" val="2221756937"/>
                    </a:ext>
                  </a:extLst>
                </a:gridCol>
                <a:gridCol w="2046900">
                  <a:extLst>
                    <a:ext uri="{9D8B030D-6E8A-4147-A177-3AD203B41FA5}">
                      <a16:colId xmlns:a16="http://schemas.microsoft.com/office/drawing/2014/main" val="3375652668"/>
                    </a:ext>
                  </a:extLst>
                </a:gridCol>
                <a:gridCol w="2452742">
                  <a:extLst>
                    <a:ext uri="{9D8B030D-6E8A-4147-A177-3AD203B41FA5}">
                      <a16:colId xmlns:a16="http://schemas.microsoft.com/office/drawing/2014/main" val="357007710"/>
                    </a:ext>
                  </a:extLst>
                </a:gridCol>
                <a:gridCol w="2023315">
                  <a:extLst>
                    <a:ext uri="{9D8B030D-6E8A-4147-A177-3AD203B41FA5}">
                      <a16:colId xmlns:a16="http://schemas.microsoft.com/office/drawing/2014/main" val="2416993613"/>
                    </a:ext>
                  </a:extLst>
                </a:gridCol>
              </a:tblGrid>
              <a:tr h="141769">
                <a:tc>
                  <a:txBody>
                    <a:bodyPr/>
                    <a:lstStyle/>
                    <a:p>
                      <a:pPr algn="l">
                        <a:lnSpc>
                          <a:spcPct val="107000"/>
                        </a:lnSpc>
                        <a:spcAft>
                          <a:spcPts val="0"/>
                        </a:spcAft>
                      </a:pPr>
                      <a:r>
                        <a:rPr lang="en-IN" sz="1800" dirty="0">
                          <a:effectLst/>
                        </a:rPr>
                        <a:t>Statement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5893" marR="45893" marT="0" marB="0"/>
                </a:tc>
                <a:tc>
                  <a:txBody>
                    <a:bodyPr/>
                    <a:lstStyle/>
                    <a:p>
                      <a:pPr algn="l">
                        <a:lnSpc>
                          <a:spcPct val="107000"/>
                        </a:lnSpc>
                        <a:spcAft>
                          <a:spcPts val="0"/>
                        </a:spcAft>
                      </a:pPr>
                      <a:r>
                        <a:rPr lang="en-IN" sz="1800">
                          <a:effectLst/>
                        </a:rPr>
                        <a:t>Error</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45893" marR="45893" marT="0" marB="0"/>
                </a:tc>
                <a:tc>
                  <a:txBody>
                    <a:bodyPr/>
                    <a:lstStyle/>
                    <a:p>
                      <a:pPr algn="l">
                        <a:lnSpc>
                          <a:spcPct val="107000"/>
                        </a:lnSpc>
                        <a:spcAft>
                          <a:spcPts val="0"/>
                        </a:spcAft>
                      </a:pPr>
                      <a:r>
                        <a:rPr lang="en-IN" sz="1800">
                          <a:effectLst/>
                        </a:rPr>
                        <a:t>Explanation</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45893" marR="45893" marT="0" marB="0"/>
                </a:tc>
                <a:tc>
                  <a:txBody>
                    <a:bodyPr/>
                    <a:lstStyle/>
                    <a:p>
                      <a:pPr algn="l">
                        <a:lnSpc>
                          <a:spcPct val="107000"/>
                        </a:lnSpc>
                        <a:spcAft>
                          <a:spcPts val="0"/>
                        </a:spcAft>
                      </a:pPr>
                      <a:r>
                        <a:rPr lang="en-IN" sz="1800">
                          <a:effectLst/>
                        </a:rPr>
                        <a:t>Correct Format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45893" marR="45893" marT="0" marB="0"/>
                </a:tc>
                <a:extLst>
                  <a:ext uri="{0D108BD9-81ED-4DB2-BD59-A6C34878D82A}">
                    <a16:rowId xmlns:a16="http://schemas.microsoft.com/office/drawing/2014/main" val="243520372"/>
                  </a:ext>
                </a:extLst>
              </a:tr>
              <a:tr h="586767">
                <a:tc>
                  <a:txBody>
                    <a:bodyPr/>
                    <a:lstStyle/>
                    <a:p>
                      <a:pPr algn="l">
                        <a:lnSpc>
                          <a:spcPct val="107000"/>
                        </a:lnSpc>
                        <a:spcAft>
                          <a:spcPts val="0"/>
                        </a:spcAft>
                      </a:pPr>
                      <a:r>
                        <a:rPr lang="en-IN" sz="1800" dirty="0">
                          <a:effectLst/>
                        </a:rPr>
                        <a:t>a=10</a:t>
                      </a:r>
                    </a:p>
                    <a:p>
                      <a:pPr algn="l">
                        <a:lnSpc>
                          <a:spcPct val="107000"/>
                        </a:lnSpc>
                        <a:spcAft>
                          <a:spcPts val="0"/>
                        </a:spcAft>
                      </a:pPr>
                      <a:r>
                        <a:rPr lang="en-IN" sz="1800" dirty="0">
                          <a:effectLst/>
                        </a:rPr>
                        <a:t>b=20</a:t>
                      </a:r>
                    </a:p>
                    <a:p>
                      <a:pPr algn="l">
                        <a:lnSpc>
                          <a:spcPct val="107000"/>
                        </a:lnSpc>
                        <a:spcAft>
                          <a:spcPts val="0"/>
                        </a:spcAft>
                      </a:pPr>
                      <a:r>
                        <a:rPr lang="en-IN" sz="1800" dirty="0">
                          <a:effectLst/>
                        </a:rPr>
                        <a:t>n=</a:t>
                      </a:r>
                      <a:r>
                        <a:rPr lang="en-IN" sz="1800" dirty="0" err="1">
                          <a:effectLst/>
                        </a:rPr>
                        <a:t>a+c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5893" marR="45893" marT="0" marB="0"/>
                </a:tc>
                <a:tc>
                  <a:txBody>
                    <a:bodyPr/>
                    <a:lstStyle/>
                    <a:p>
                      <a:pPr algn="l">
                        <a:lnSpc>
                          <a:spcPct val="107000"/>
                        </a:lnSpc>
                        <a:spcAft>
                          <a:spcPts val="0"/>
                        </a:spcAft>
                      </a:pPr>
                      <a:r>
                        <a:rPr lang="en-IN" sz="1800" dirty="0" err="1">
                          <a:effectLst/>
                        </a:rPr>
                        <a:t>NameError</a:t>
                      </a:r>
                      <a:r>
                        <a:rPr lang="en-IN" sz="1800" dirty="0">
                          <a:effectLst/>
                        </a:rPr>
                        <a:t>: ‘c’ is not defined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5893" marR="45893" marT="0" marB="0"/>
                </a:tc>
                <a:tc>
                  <a:txBody>
                    <a:bodyPr/>
                    <a:lstStyle/>
                    <a:p>
                      <a:pPr algn="l">
                        <a:lnSpc>
                          <a:spcPct val="107000"/>
                        </a:lnSpc>
                        <a:spcAft>
                          <a:spcPts val="0"/>
                        </a:spcAft>
                      </a:pPr>
                      <a:r>
                        <a:rPr lang="en-IN" sz="1800" dirty="0">
                          <a:effectLst/>
                        </a:rPr>
                        <a:t>Variable ‘c’ is called before assignment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5893" marR="45893" marT="0" marB="0"/>
                </a:tc>
                <a:tc>
                  <a:txBody>
                    <a:bodyPr/>
                    <a:lstStyle/>
                    <a:p>
                      <a:pPr algn="l">
                        <a:lnSpc>
                          <a:spcPct val="107000"/>
                        </a:lnSpc>
                        <a:spcAft>
                          <a:spcPts val="0"/>
                        </a:spcAft>
                      </a:pPr>
                      <a:r>
                        <a:rPr lang="en-IN" sz="1800" dirty="0">
                          <a:effectLst/>
                        </a:rPr>
                        <a:t>a=10</a:t>
                      </a:r>
                    </a:p>
                    <a:p>
                      <a:pPr algn="l">
                        <a:lnSpc>
                          <a:spcPct val="107000"/>
                        </a:lnSpc>
                        <a:spcAft>
                          <a:spcPts val="0"/>
                        </a:spcAft>
                      </a:pPr>
                      <a:r>
                        <a:rPr lang="en-IN" sz="1800" dirty="0">
                          <a:effectLst/>
                        </a:rPr>
                        <a:t>b=20</a:t>
                      </a:r>
                    </a:p>
                    <a:p>
                      <a:pPr algn="l">
                        <a:lnSpc>
                          <a:spcPct val="107000"/>
                        </a:lnSpc>
                        <a:spcAft>
                          <a:spcPts val="0"/>
                        </a:spcAft>
                      </a:pPr>
                      <a:r>
                        <a:rPr lang="en-IN" sz="1800" dirty="0">
                          <a:effectLst/>
                        </a:rPr>
                        <a:t>c=40</a:t>
                      </a:r>
                    </a:p>
                    <a:p>
                      <a:pPr algn="l">
                        <a:lnSpc>
                          <a:spcPct val="107000"/>
                        </a:lnSpc>
                        <a:spcAft>
                          <a:spcPts val="0"/>
                        </a:spcAft>
                      </a:pPr>
                      <a:r>
                        <a:rPr lang="en-IN" sz="1800" dirty="0">
                          <a:effectLst/>
                        </a:rPr>
                        <a:t>n=</a:t>
                      </a:r>
                      <a:r>
                        <a:rPr lang="en-IN" sz="1800" dirty="0" err="1">
                          <a:effectLst/>
                        </a:rPr>
                        <a:t>a+c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5893" marR="45893" marT="0" marB="0"/>
                </a:tc>
                <a:extLst>
                  <a:ext uri="{0D108BD9-81ED-4DB2-BD59-A6C34878D82A}">
                    <a16:rowId xmlns:a16="http://schemas.microsoft.com/office/drawing/2014/main" val="3770164173"/>
                  </a:ext>
                </a:extLst>
              </a:tr>
              <a:tr h="290102">
                <a:tc>
                  <a:txBody>
                    <a:bodyPr/>
                    <a:lstStyle/>
                    <a:p>
                      <a:pPr algn="l">
                        <a:lnSpc>
                          <a:spcPct val="107000"/>
                        </a:lnSpc>
                        <a:spcAft>
                          <a:spcPts val="0"/>
                        </a:spcAft>
                      </a:pPr>
                      <a:r>
                        <a:rPr lang="en-IN" sz="1800" dirty="0">
                          <a:effectLst/>
                        </a:rPr>
                        <a:t>10=age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5893" marR="45893" marT="0" marB="0"/>
                </a:tc>
                <a:tc>
                  <a:txBody>
                    <a:bodyPr/>
                    <a:lstStyle/>
                    <a:p>
                      <a:pPr algn="l">
                        <a:lnSpc>
                          <a:spcPct val="107000"/>
                        </a:lnSpc>
                        <a:spcAft>
                          <a:spcPts val="0"/>
                        </a:spcAft>
                      </a:pPr>
                      <a:r>
                        <a:rPr lang="en-IN" sz="1800" dirty="0" err="1">
                          <a:effectLst/>
                        </a:rPr>
                        <a:t>SyntaxError</a:t>
                      </a:r>
                      <a:r>
                        <a:rPr lang="en-IN" sz="1800" dirty="0">
                          <a:effectLst/>
                        </a:rPr>
                        <a:t>: can't assign to literal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5893" marR="45893" marT="0" marB="0"/>
                </a:tc>
                <a:tc>
                  <a:txBody>
                    <a:bodyPr/>
                    <a:lstStyle/>
                    <a:p>
                      <a:pPr algn="l">
                        <a:lnSpc>
                          <a:spcPct val="107000"/>
                        </a:lnSpc>
                        <a:spcAft>
                          <a:spcPts val="0"/>
                        </a:spcAft>
                      </a:pPr>
                      <a:r>
                        <a:rPr lang="en-IN" sz="1800" dirty="0">
                          <a:effectLst/>
                        </a:rPr>
                        <a:t>Variable name cannot be integer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5893" marR="45893" marT="0" marB="0"/>
                </a:tc>
                <a:tc>
                  <a:txBody>
                    <a:bodyPr/>
                    <a:lstStyle/>
                    <a:p>
                      <a:pPr algn="l">
                        <a:lnSpc>
                          <a:spcPct val="107000"/>
                        </a:lnSpc>
                        <a:spcAft>
                          <a:spcPts val="0"/>
                        </a:spcAft>
                      </a:pPr>
                      <a:r>
                        <a:rPr lang="en-IN" sz="1800" dirty="0">
                          <a:effectLst/>
                        </a:rPr>
                        <a:t>age=10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5893" marR="45893" marT="0" marB="0"/>
                </a:tc>
                <a:extLst>
                  <a:ext uri="{0D108BD9-81ED-4DB2-BD59-A6C34878D82A}">
                    <a16:rowId xmlns:a16="http://schemas.microsoft.com/office/drawing/2014/main" val="3580588307"/>
                  </a:ext>
                </a:extLst>
              </a:tr>
              <a:tr h="290102">
                <a:tc>
                  <a:txBody>
                    <a:bodyPr/>
                    <a:lstStyle/>
                    <a:p>
                      <a:pPr algn="l">
                        <a:lnSpc>
                          <a:spcPct val="107000"/>
                        </a:lnSpc>
                        <a:spcAft>
                          <a:spcPts val="0"/>
                        </a:spcAft>
                      </a:pPr>
                      <a:r>
                        <a:rPr lang="en-IN" sz="1800" dirty="0">
                          <a:effectLst/>
                        </a:rPr>
                        <a:t>age=input ‘Enter 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5893" marR="45893" marT="0" marB="0"/>
                </a:tc>
                <a:tc>
                  <a:txBody>
                    <a:bodyPr/>
                    <a:lstStyle/>
                    <a:p>
                      <a:pPr algn="l">
                        <a:lnSpc>
                          <a:spcPct val="107000"/>
                        </a:lnSpc>
                        <a:spcAft>
                          <a:spcPts val="0"/>
                        </a:spcAft>
                      </a:pPr>
                      <a:r>
                        <a:rPr lang="en-IN" sz="1800" dirty="0" err="1">
                          <a:effectLst/>
                        </a:rPr>
                        <a:t>SyntaxError</a:t>
                      </a:r>
                      <a:r>
                        <a:rPr lang="en-IN" sz="1800" dirty="0">
                          <a:effectLst/>
                        </a:rPr>
                        <a:t>: invalid syntax</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5893" marR="45893" marT="0" marB="0"/>
                </a:tc>
                <a:tc>
                  <a:txBody>
                    <a:bodyPr/>
                    <a:lstStyle/>
                    <a:p>
                      <a:pPr algn="l">
                        <a:lnSpc>
                          <a:spcPct val="107000"/>
                        </a:lnSpc>
                        <a:spcAft>
                          <a:spcPts val="0"/>
                        </a:spcAft>
                      </a:pPr>
                      <a:r>
                        <a:rPr lang="en-IN" sz="1800" dirty="0">
                          <a:effectLst/>
                        </a:rPr>
                        <a:t>Input is a function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5893" marR="45893" marT="0" marB="0"/>
                </a:tc>
                <a:tc>
                  <a:txBody>
                    <a:bodyPr/>
                    <a:lstStyle/>
                    <a:p>
                      <a:pPr algn="l">
                        <a:lnSpc>
                          <a:spcPct val="107000"/>
                        </a:lnSpc>
                        <a:spcAft>
                          <a:spcPts val="0"/>
                        </a:spcAft>
                      </a:pPr>
                      <a:r>
                        <a:rPr lang="en-IN" sz="1800" dirty="0">
                          <a:effectLst/>
                        </a:rPr>
                        <a:t>age=input(‘Enter 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5893" marR="45893" marT="0" marB="0"/>
                </a:tc>
                <a:extLst>
                  <a:ext uri="{0D108BD9-81ED-4DB2-BD59-A6C34878D82A}">
                    <a16:rowId xmlns:a16="http://schemas.microsoft.com/office/drawing/2014/main" val="2958483036"/>
                  </a:ext>
                </a:extLst>
              </a:tr>
              <a:tr h="586767">
                <a:tc>
                  <a:txBody>
                    <a:bodyPr/>
                    <a:lstStyle/>
                    <a:p>
                      <a:pPr algn="l">
                        <a:lnSpc>
                          <a:spcPct val="107000"/>
                        </a:lnSpc>
                        <a:spcAft>
                          <a:spcPts val="0"/>
                        </a:spcAft>
                      </a:pPr>
                      <a:r>
                        <a:rPr lang="en-IN" sz="1800" dirty="0">
                          <a:effectLst/>
                        </a:rPr>
                        <a:t>s=[6,7,9]</a:t>
                      </a:r>
                    </a:p>
                    <a:p>
                      <a:pPr algn="l">
                        <a:lnSpc>
                          <a:spcPct val="107000"/>
                        </a:lnSpc>
                        <a:spcAft>
                          <a:spcPts val="0"/>
                        </a:spcAft>
                      </a:pPr>
                      <a:r>
                        <a:rPr lang="en-IN" sz="1800" dirty="0">
                          <a:effectLst/>
                        </a:rPr>
                        <a:t>print(s[5])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5893" marR="45893" marT="0" marB="0"/>
                </a:tc>
                <a:tc>
                  <a:txBody>
                    <a:bodyPr/>
                    <a:lstStyle/>
                    <a:p>
                      <a:pPr algn="l">
                        <a:lnSpc>
                          <a:spcPct val="107000"/>
                        </a:lnSpc>
                        <a:spcAft>
                          <a:spcPts val="0"/>
                        </a:spcAft>
                      </a:pPr>
                      <a:r>
                        <a:rPr lang="en-IN" sz="1800" dirty="0" err="1">
                          <a:effectLst/>
                        </a:rPr>
                        <a:t>IndexError</a:t>
                      </a:r>
                      <a:r>
                        <a:rPr lang="en-IN" sz="1800" dirty="0">
                          <a:effectLst/>
                        </a:rPr>
                        <a:t>: list index out of range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5893" marR="45893" marT="0" marB="0"/>
                </a:tc>
                <a:tc>
                  <a:txBody>
                    <a:bodyPr/>
                    <a:lstStyle/>
                    <a:p>
                      <a:pPr algn="l">
                        <a:lnSpc>
                          <a:spcPct val="107000"/>
                        </a:lnSpc>
                        <a:spcAft>
                          <a:spcPts val="0"/>
                        </a:spcAft>
                      </a:pPr>
                      <a:r>
                        <a:rPr lang="en-IN" sz="1800" dirty="0">
                          <a:effectLst/>
                        </a:rPr>
                        <a:t>List has only three elements, accessing the index which does not exists throws the error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5893" marR="45893" marT="0" marB="0"/>
                </a:tc>
                <a:tc>
                  <a:txBody>
                    <a:bodyPr/>
                    <a:lstStyle/>
                    <a:p>
                      <a:pPr algn="l">
                        <a:lnSpc>
                          <a:spcPct val="107000"/>
                        </a:lnSpc>
                        <a:spcAft>
                          <a:spcPts val="0"/>
                        </a:spcAft>
                      </a:pPr>
                      <a:r>
                        <a:rPr lang="en-IN" sz="1800" dirty="0">
                          <a:effectLst/>
                        </a:rPr>
                        <a:t>s[2]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5893" marR="45893" marT="0" marB="0"/>
                </a:tc>
                <a:extLst>
                  <a:ext uri="{0D108BD9-81ED-4DB2-BD59-A6C34878D82A}">
                    <a16:rowId xmlns:a16="http://schemas.microsoft.com/office/drawing/2014/main" val="3517237612"/>
                  </a:ext>
                </a:extLst>
              </a:tr>
              <a:tr h="586767">
                <a:tc>
                  <a:txBody>
                    <a:bodyPr/>
                    <a:lstStyle/>
                    <a:p>
                      <a:pPr algn="l">
                        <a:lnSpc>
                          <a:spcPct val="107000"/>
                        </a:lnSpc>
                        <a:spcAft>
                          <a:spcPts val="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print(s=10)</a:t>
                      </a:r>
                    </a:p>
                  </a:txBody>
                  <a:tcPr marL="45893" marR="45893" marT="0" marB="0"/>
                </a:tc>
                <a:tc>
                  <a:txBody>
                    <a:bodyPr/>
                    <a:lstStyle/>
                    <a:p>
                      <a:pPr algn="l">
                        <a:lnSpc>
                          <a:spcPct val="107000"/>
                        </a:lnSpc>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TypeError</a:t>
                      </a:r>
                      <a:r>
                        <a:rPr lang="en-US" sz="1800" dirty="0">
                          <a:effectLst/>
                          <a:latin typeface="Calibri" panose="020F0502020204030204" pitchFamily="34" charset="0"/>
                          <a:ea typeface="Calibri" panose="020F0502020204030204" pitchFamily="34" charset="0"/>
                          <a:cs typeface="Times New Roman" panose="02020603050405020304" pitchFamily="18" charset="0"/>
                        </a:rPr>
                        <a:t>: 'int' object is not callable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5893" marR="45893" marT="0" marB="0"/>
                </a:tc>
                <a:tc>
                  <a:txBody>
                    <a:bodyPr/>
                    <a:lstStyle/>
                    <a:p>
                      <a:pPr algn="l">
                        <a:lnSpc>
                          <a:spcPct val="107000"/>
                        </a:lnSpc>
                        <a:spcAft>
                          <a:spcPts val="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Cannot assign value to a variable in print</a:t>
                      </a:r>
                    </a:p>
                  </a:txBody>
                  <a:tcPr marL="45893" marR="45893" marT="0" marB="0"/>
                </a:tc>
                <a:tc>
                  <a:txBody>
                    <a:bodyPr/>
                    <a:lstStyle/>
                    <a:p>
                      <a:pPr algn="l">
                        <a:lnSpc>
                          <a:spcPct val="107000"/>
                        </a:lnSpc>
                        <a:spcAft>
                          <a:spcPts val="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s=10</a:t>
                      </a:r>
                    </a:p>
                    <a:p>
                      <a:pPr algn="l">
                        <a:lnSpc>
                          <a:spcPct val="107000"/>
                        </a:lnSpc>
                        <a:spcAft>
                          <a:spcPts val="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print(s)</a:t>
                      </a:r>
                    </a:p>
                  </a:txBody>
                  <a:tcPr marL="45893" marR="45893" marT="0" marB="0"/>
                </a:tc>
                <a:extLst>
                  <a:ext uri="{0D108BD9-81ED-4DB2-BD59-A6C34878D82A}">
                    <a16:rowId xmlns:a16="http://schemas.microsoft.com/office/drawing/2014/main" val="3235235138"/>
                  </a:ext>
                </a:extLst>
              </a:tr>
              <a:tr h="586767">
                <a:tc>
                  <a:txBody>
                    <a:bodyPr/>
                    <a:lstStyle/>
                    <a:p>
                      <a:pPr algn="l">
                        <a:lnSpc>
                          <a:spcPct val="107000"/>
                        </a:lnSpc>
                        <a:spcAft>
                          <a:spcPts val="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int(‘ten’)</a:t>
                      </a:r>
                    </a:p>
                  </a:txBody>
                  <a:tcPr marL="45893" marR="45893" marT="0" marB="0"/>
                </a:tc>
                <a:tc>
                  <a:txBody>
                    <a:bodyPr/>
                    <a:lstStyle/>
                    <a:p>
                      <a:pPr algn="l">
                        <a:lnSpc>
                          <a:spcPct val="107000"/>
                        </a:lnSpc>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ValueError</a:t>
                      </a:r>
                      <a:r>
                        <a:rPr lang="en-US" sz="1800" dirty="0">
                          <a:effectLst/>
                          <a:latin typeface="Calibri" panose="020F0502020204030204" pitchFamily="34" charset="0"/>
                          <a:ea typeface="Calibri" panose="020F0502020204030204" pitchFamily="34" charset="0"/>
                          <a:cs typeface="Times New Roman" panose="02020603050405020304" pitchFamily="18" charset="0"/>
                        </a:rPr>
                        <a:t>: invalid literal for int() with base 10: ‘ten’</a:t>
                      </a:r>
                    </a:p>
                  </a:txBody>
                  <a:tcPr marL="45893" marR="45893" marT="0" marB="0"/>
                </a:tc>
                <a:tc>
                  <a:txBody>
                    <a:bodyPr/>
                    <a:lstStyle/>
                    <a:p>
                      <a:pPr algn="l">
                        <a:lnSpc>
                          <a:spcPct val="107000"/>
                        </a:lnSpc>
                        <a:spcAft>
                          <a:spcPts val="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String with characters cannot be converted to integer </a:t>
                      </a:r>
                    </a:p>
                  </a:txBody>
                  <a:tcPr marL="45893" marR="45893" marT="0" marB="0"/>
                </a:tc>
                <a:tc>
                  <a:txBody>
                    <a:bodyPr/>
                    <a:lstStyle/>
                    <a:p>
                      <a:pPr algn="l">
                        <a:lnSpc>
                          <a:spcPct val="107000"/>
                        </a:lnSpc>
                        <a:spcAft>
                          <a:spcPts val="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int(‘10’)</a:t>
                      </a:r>
                    </a:p>
                  </a:txBody>
                  <a:tcPr marL="45893" marR="45893" marT="0" marB="0"/>
                </a:tc>
                <a:extLst>
                  <a:ext uri="{0D108BD9-81ED-4DB2-BD59-A6C34878D82A}">
                    <a16:rowId xmlns:a16="http://schemas.microsoft.com/office/drawing/2014/main" val="4164997281"/>
                  </a:ext>
                </a:extLst>
              </a:tr>
            </a:tbl>
          </a:graphicData>
        </a:graphic>
      </p:graphicFrame>
    </p:spTree>
    <p:extLst>
      <p:ext uri="{BB962C8B-B14F-4D97-AF65-F5344CB8AC3E}">
        <p14:creationId xmlns:p14="http://schemas.microsoft.com/office/powerpoint/2010/main" val="764134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01D8C8B9-1785-4634-9D35-49E9C3F066E1}"/>
              </a:ext>
            </a:extLst>
          </p:cNvPr>
          <p:cNvGraphicFramePr>
            <a:graphicFrameLocks noGrp="1"/>
          </p:cNvGraphicFramePr>
          <p:nvPr>
            <p:ph idx="1"/>
            <p:extLst>
              <p:ext uri="{D42A27DB-BD31-4B8C-83A1-F6EECF244321}">
                <p14:modId xmlns:p14="http://schemas.microsoft.com/office/powerpoint/2010/main" val="692168382"/>
              </p:ext>
            </p:extLst>
          </p:nvPr>
        </p:nvGraphicFramePr>
        <p:xfrm>
          <a:off x="1653870" y="906449"/>
          <a:ext cx="8706679" cy="4880598"/>
        </p:xfrm>
        <a:graphic>
          <a:graphicData uri="http://schemas.openxmlformats.org/drawingml/2006/table">
            <a:tbl>
              <a:tblPr firstRow="1" firstCol="1" bandRow="1">
                <a:tableStyleId>{5C22544A-7EE6-4342-B048-85BDC9FD1C3A}</a:tableStyleId>
              </a:tblPr>
              <a:tblGrid>
                <a:gridCol w="2143422">
                  <a:extLst>
                    <a:ext uri="{9D8B030D-6E8A-4147-A177-3AD203B41FA5}">
                      <a16:colId xmlns:a16="http://schemas.microsoft.com/office/drawing/2014/main" val="1964079111"/>
                    </a:ext>
                  </a:extLst>
                </a:gridCol>
                <a:gridCol w="4375201">
                  <a:extLst>
                    <a:ext uri="{9D8B030D-6E8A-4147-A177-3AD203B41FA5}">
                      <a16:colId xmlns:a16="http://schemas.microsoft.com/office/drawing/2014/main" val="673860224"/>
                    </a:ext>
                  </a:extLst>
                </a:gridCol>
                <a:gridCol w="2188056">
                  <a:extLst>
                    <a:ext uri="{9D8B030D-6E8A-4147-A177-3AD203B41FA5}">
                      <a16:colId xmlns:a16="http://schemas.microsoft.com/office/drawing/2014/main" val="3803439360"/>
                    </a:ext>
                  </a:extLst>
                </a:gridCol>
              </a:tblGrid>
              <a:tr h="126632">
                <a:tc>
                  <a:txBody>
                    <a:bodyPr/>
                    <a:lstStyle/>
                    <a:p>
                      <a:pPr algn="l">
                        <a:lnSpc>
                          <a:spcPct val="107000"/>
                        </a:lnSpc>
                        <a:spcAft>
                          <a:spcPts val="0"/>
                        </a:spcAft>
                      </a:pPr>
                      <a:r>
                        <a:rPr lang="en-IN" sz="1600">
                          <a:effectLst/>
                        </a:rPr>
                        <a:t>Error</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36333" marR="36333" marT="0" marB="0"/>
                </a:tc>
                <a:tc>
                  <a:txBody>
                    <a:bodyPr/>
                    <a:lstStyle/>
                    <a:p>
                      <a:pPr algn="l">
                        <a:lnSpc>
                          <a:spcPct val="107000"/>
                        </a:lnSpc>
                        <a:spcAft>
                          <a:spcPts val="0"/>
                        </a:spcAft>
                      </a:pPr>
                      <a:r>
                        <a:rPr lang="en-IN" sz="1600">
                          <a:effectLst/>
                        </a:rPr>
                        <a:t>Error</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36333" marR="36333" marT="0" marB="0"/>
                </a:tc>
                <a:tc>
                  <a:txBody>
                    <a:bodyPr/>
                    <a:lstStyle/>
                    <a:p>
                      <a:pPr algn="l">
                        <a:lnSpc>
                          <a:spcPct val="107000"/>
                        </a:lnSpc>
                        <a:spcAft>
                          <a:spcPts val="0"/>
                        </a:spcAft>
                      </a:pPr>
                      <a:r>
                        <a:rPr lang="en-IN" sz="1600">
                          <a:effectLst/>
                        </a:rPr>
                        <a:t>Example</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36333" marR="36333" marT="0" marB="0"/>
                </a:tc>
                <a:extLst>
                  <a:ext uri="{0D108BD9-81ED-4DB2-BD59-A6C34878D82A}">
                    <a16:rowId xmlns:a16="http://schemas.microsoft.com/office/drawing/2014/main" val="3010866419"/>
                  </a:ext>
                </a:extLst>
              </a:tr>
              <a:tr h="537894">
                <a:tc>
                  <a:txBody>
                    <a:bodyPr/>
                    <a:lstStyle/>
                    <a:p>
                      <a:pPr algn="l">
                        <a:lnSpc>
                          <a:spcPct val="107000"/>
                        </a:lnSpc>
                        <a:spcAft>
                          <a:spcPts val="0"/>
                        </a:spcAft>
                      </a:pPr>
                      <a:r>
                        <a:rPr lang="en-IN" sz="1600">
                          <a:effectLst/>
                        </a:rPr>
                        <a:t>Type Errors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36333" marR="36333" marT="0" marB="0"/>
                </a:tc>
                <a:tc>
                  <a:txBody>
                    <a:bodyPr/>
                    <a:lstStyle/>
                    <a:p>
                      <a:pPr algn="l">
                        <a:lnSpc>
                          <a:spcPct val="107000"/>
                        </a:lnSpc>
                        <a:spcAft>
                          <a:spcPts val="0"/>
                        </a:spcAft>
                      </a:pPr>
                      <a:r>
                        <a:rPr lang="en-IN" sz="1600">
                          <a:effectLst/>
                        </a:rPr>
                        <a:t>Type error occurs when you try to combine two objects that are not compatible</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36333" marR="36333" marT="0" marB="0"/>
                </a:tc>
                <a:tc>
                  <a:txBody>
                    <a:bodyPr/>
                    <a:lstStyle/>
                    <a:p>
                      <a:pPr algn="l">
                        <a:lnSpc>
                          <a:spcPct val="107000"/>
                        </a:lnSpc>
                        <a:spcAft>
                          <a:spcPts val="0"/>
                        </a:spcAft>
                      </a:pPr>
                      <a:r>
                        <a:rPr lang="en-IN" sz="1600">
                          <a:effectLst/>
                        </a:rPr>
                        <a:t>a=hello+20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36333" marR="36333" marT="0" marB="0"/>
                </a:tc>
                <a:extLst>
                  <a:ext uri="{0D108BD9-81ED-4DB2-BD59-A6C34878D82A}">
                    <a16:rowId xmlns:a16="http://schemas.microsoft.com/office/drawing/2014/main" val="825255244"/>
                  </a:ext>
                </a:extLst>
              </a:tr>
              <a:tr h="480052">
                <a:tc>
                  <a:txBody>
                    <a:bodyPr/>
                    <a:lstStyle/>
                    <a:p>
                      <a:pPr algn="l">
                        <a:lnSpc>
                          <a:spcPct val="107000"/>
                        </a:lnSpc>
                        <a:spcAft>
                          <a:spcPts val="0"/>
                        </a:spcAft>
                      </a:pPr>
                      <a:r>
                        <a:rPr lang="en-IN" sz="1600">
                          <a:effectLst/>
                        </a:rPr>
                        <a:t>NameError</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36333" marR="36333" marT="0" marB="0"/>
                </a:tc>
                <a:tc>
                  <a:txBody>
                    <a:bodyPr/>
                    <a:lstStyle/>
                    <a:p>
                      <a:pPr algn="l">
                        <a:lnSpc>
                          <a:spcPct val="107000"/>
                        </a:lnSpc>
                        <a:spcAft>
                          <a:spcPts val="0"/>
                        </a:spcAft>
                      </a:pPr>
                      <a:r>
                        <a:rPr lang="en-IN" sz="1600">
                          <a:effectLst/>
                        </a:rPr>
                        <a:t>Name errors almost always mean that you have used a variable before it has a value</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36333" marR="36333" marT="0" marB="0"/>
                </a:tc>
                <a:tc>
                  <a:txBody>
                    <a:bodyPr/>
                    <a:lstStyle/>
                    <a:p>
                      <a:pPr algn="l">
                        <a:lnSpc>
                          <a:spcPct val="107000"/>
                        </a:lnSpc>
                        <a:spcAft>
                          <a:spcPts val="0"/>
                        </a:spcAft>
                      </a:pPr>
                      <a:r>
                        <a:rPr lang="en-IN" sz="1600">
                          <a:effectLst/>
                        </a:rPr>
                        <a:t>a=20</a:t>
                      </a:r>
                    </a:p>
                    <a:p>
                      <a:pPr algn="l">
                        <a:lnSpc>
                          <a:spcPct val="107000"/>
                        </a:lnSpc>
                        <a:spcAft>
                          <a:spcPts val="0"/>
                        </a:spcAft>
                      </a:pPr>
                      <a:r>
                        <a:rPr lang="en-IN" sz="1600">
                          <a:effectLst/>
                        </a:rPr>
                        <a:t>print(b)</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36333" marR="36333" marT="0" marB="0"/>
                </a:tc>
                <a:extLst>
                  <a:ext uri="{0D108BD9-81ED-4DB2-BD59-A6C34878D82A}">
                    <a16:rowId xmlns:a16="http://schemas.microsoft.com/office/drawing/2014/main" val="55965455"/>
                  </a:ext>
                </a:extLst>
              </a:tr>
              <a:tr h="251641">
                <a:tc>
                  <a:txBody>
                    <a:bodyPr/>
                    <a:lstStyle/>
                    <a:p>
                      <a:pPr algn="l">
                        <a:lnSpc>
                          <a:spcPct val="107000"/>
                        </a:lnSpc>
                        <a:spcAft>
                          <a:spcPts val="0"/>
                        </a:spcAft>
                      </a:pPr>
                      <a:r>
                        <a:rPr lang="en-IN" sz="1600">
                          <a:effectLst/>
                        </a:rPr>
                        <a:t>ValueError</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36333" marR="36333" marT="0" marB="0"/>
                </a:tc>
                <a:tc>
                  <a:txBody>
                    <a:bodyPr/>
                    <a:lstStyle/>
                    <a:p>
                      <a:pPr algn="l">
                        <a:lnSpc>
                          <a:spcPct val="107000"/>
                        </a:lnSpc>
                        <a:spcAft>
                          <a:spcPts val="0"/>
                        </a:spcAft>
                      </a:pPr>
                      <a:r>
                        <a:rPr lang="en-IN" sz="1600" dirty="0">
                          <a:effectLst/>
                        </a:rPr>
                        <a:t>Value Errors occur when you pass the values that are not compatible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6333" marR="36333" marT="0" marB="0"/>
                </a:tc>
                <a:tc>
                  <a:txBody>
                    <a:bodyPr/>
                    <a:lstStyle/>
                    <a:p>
                      <a:pPr algn="l">
                        <a:lnSpc>
                          <a:spcPct val="107000"/>
                        </a:lnSpc>
                        <a:spcAft>
                          <a:spcPts val="0"/>
                        </a:spcAft>
                      </a:pPr>
                      <a:r>
                        <a:rPr lang="en-IN" sz="1600">
                          <a:effectLst/>
                        </a:rPr>
                        <a:t>int(‘cat’)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36333" marR="36333" marT="0" marB="0"/>
                </a:tc>
                <a:extLst>
                  <a:ext uri="{0D108BD9-81ED-4DB2-BD59-A6C34878D82A}">
                    <a16:rowId xmlns:a16="http://schemas.microsoft.com/office/drawing/2014/main" val="2647967173"/>
                  </a:ext>
                </a:extLst>
              </a:tr>
              <a:tr h="531200">
                <a:tc>
                  <a:txBody>
                    <a:bodyPr/>
                    <a:lstStyle/>
                    <a:p>
                      <a:pPr algn="l">
                        <a:lnSpc>
                          <a:spcPct val="107000"/>
                        </a:lnSpc>
                        <a:spcAft>
                          <a:spcPts val="0"/>
                        </a:spcAft>
                      </a:pPr>
                      <a:r>
                        <a:rPr lang="en-IN" sz="1600">
                          <a:effectLst/>
                        </a:rPr>
                        <a:t>AttributeError</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36333" marR="36333" marT="0" marB="0"/>
                </a:tc>
                <a:tc>
                  <a:txBody>
                    <a:bodyPr/>
                    <a:lstStyle/>
                    <a:p>
                      <a:pPr algn="l">
                        <a:lnSpc>
                          <a:spcPct val="107000"/>
                        </a:lnSpc>
                        <a:spcAft>
                          <a:spcPts val="0"/>
                        </a:spcAft>
                      </a:pPr>
                      <a:r>
                        <a:rPr lang="en-IN" sz="1600">
                          <a:effectLst/>
                        </a:rPr>
                        <a:t>Attribute errors in Python are generally raised when you try to access or call an attribute that a particular object type doesn’t possess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36333" marR="36333" marT="0" marB="0"/>
                </a:tc>
                <a:tc>
                  <a:txBody>
                    <a:bodyPr/>
                    <a:lstStyle/>
                    <a:p>
                      <a:pPr algn="l">
                        <a:lnSpc>
                          <a:spcPct val="107000"/>
                        </a:lnSpc>
                        <a:spcAft>
                          <a:spcPts val="0"/>
                        </a:spcAft>
                      </a:pPr>
                      <a:r>
                        <a:rPr lang="en-IN" sz="1600">
                          <a:effectLst/>
                        </a:rPr>
                        <a:t>s=10</a:t>
                      </a:r>
                    </a:p>
                    <a:p>
                      <a:pPr algn="l">
                        <a:lnSpc>
                          <a:spcPct val="107000"/>
                        </a:lnSpc>
                        <a:spcAft>
                          <a:spcPts val="0"/>
                        </a:spcAft>
                      </a:pPr>
                      <a:r>
                        <a:rPr lang="en-IN" sz="1600">
                          <a:effectLst/>
                        </a:rPr>
                        <a:t>s.append(20)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36333" marR="36333" marT="0" marB="0"/>
                </a:tc>
                <a:extLst>
                  <a:ext uri="{0D108BD9-81ED-4DB2-BD59-A6C34878D82A}">
                    <a16:rowId xmlns:a16="http://schemas.microsoft.com/office/drawing/2014/main" val="3537671119"/>
                  </a:ext>
                </a:extLst>
              </a:tr>
              <a:tr h="362179">
                <a:tc>
                  <a:txBody>
                    <a:bodyPr/>
                    <a:lstStyle/>
                    <a:p>
                      <a:pPr algn="l">
                        <a:lnSpc>
                          <a:spcPct val="107000"/>
                        </a:lnSpc>
                        <a:spcAft>
                          <a:spcPts val="0"/>
                        </a:spcAft>
                      </a:pPr>
                      <a:r>
                        <a:rPr lang="en-IN" sz="1600">
                          <a:effectLst/>
                        </a:rPr>
                        <a:t>IndexError</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36333" marR="36333" marT="0" marB="0"/>
                </a:tc>
                <a:tc>
                  <a:txBody>
                    <a:bodyPr/>
                    <a:lstStyle/>
                    <a:p>
                      <a:pPr algn="l">
                        <a:lnSpc>
                          <a:spcPct val="107000"/>
                        </a:lnSpc>
                        <a:spcAft>
                          <a:spcPts val="0"/>
                        </a:spcAft>
                      </a:pPr>
                      <a:r>
                        <a:rPr lang="en-IN" sz="1600">
                          <a:effectLst/>
                        </a:rPr>
                        <a:t>Containers like lists and strings will generate errors if you try to access items in them that do not exist.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36333" marR="36333" marT="0" marB="0"/>
                </a:tc>
                <a:tc>
                  <a:txBody>
                    <a:bodyPr/>
                    <a:lstStyle/>
                    <a:p>
                      <a:pPr algn="l">
                        <a:lnSpc>
                          <a:spcPct val="107000"/>
                        </a:lnSpc>
                        <a:spcAft>
                          <a:spcPts val="0"/>
                        </a:spcAft>
                      </a:pPr>
                      <a:r>
                        <a:rPr lang="en-IN" sz="1600">
                          <a:effectLst/>
                        </a:rPr>
                        <a:t>li=[10,20,30]</a:t>
                      </a:r>
                    </a:p>
                    <a:p>
                      <a:pPr algn="l">
                        <a:lnSpc>
                          <a:spcPct val="107000"/>
                        </a:lnSpc>
                        <a:spcAft>
                          <a:spcPts val="0"/>
                        </a:spcAft>
                      </a:pPr>
                      <a:r>
                        <a:rPr lang="en-IN" sz="1600">
                          <a:effectLst/>
                        </a:rPr>
                        <a:t>print(li[5])</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36333" marR="36333" marT="0" marB="0"/>
                </a:tc>
                <a:extLst>
                  <a:ext uri="{0D108BD9-81ED-4DB2-BD59-A6C34878D82A}">
                    <a16:rowId xmlns:a16="http://schemas.microsoft.com/office/drawing/2014/main" val="3752474506"/>
                  </a:ext>
                </a:extLst>
              </a:tr>
              <a:tr h="356897">
                <a:tc>
                  <a:txBody>
                    <a:bodyPr/>
                    <a:lstStyle/>
                    <a:p>
                      <a:pPr algn="l">
                        <a:lnSpc>
                          <a:spcPct val="107000"/>
                        </a:lnSpc>
                        <a:spcAft>
                          <a:spcPts val="0"/>
                        </a:spcAft>
                      </a:pPr>
                      <a:r>
                        <a:rPr lang="en-IN" sz="1600">
                          <a:effectLst/>
                        </a:rPr>
                        <a:t>FileNotFoundError</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36333" marR="36333" marT="0" marB="0"/>
                </a:tc>
                <a:tc>
                  <a:txBody>
                    <a:bodyPr/>
                    <a:lstStyle/>
                    <a:p>
                      <a:pPr algn="l">
                        <a:lnSpc>
                          <a:spcPct val="107000"/>
                        </a:lnSpc>
                        <a:spcAft>
                          <a:spcPts val="0"/>
                        </a:spcAft>
                      </a:pPr>
                      <a:r>
                        <a:rPr lang="en-IN" sz="1600">
                          <a:effectLst/>
                        </a:rPr>
                        <a:t>When you try to read a file that is not existing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36333" marR="36333" marT="0" marB="0"/>
                </a:tc>
                <a:tc>
                  <a:txBody>
                    <a:bodyPr/>
                    <a:lstStyle/>
                    <a:p>
                      <a:pPr algn="l"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a:effectLst/>
                        </a:rPr>
                        <a:t>fn=open('myfile.txt', 'r')</a:t>
                      </a:r>
                    </a:p>
                    <a:p>
                      <a:pPr algn="l">
                        <a:lnSpc>
                          <a:spcPct val="107000"/>
                        </a:lnSpc>
                        <a:spcAft>
                          <a:spcPts val="0"/>
                        </a:spcAft>
                      </a:pPr>
                      <a:r>
                        <a:rPr lang="en-IN" sz="1600">
                          <a:effectLst/>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36333" marR="36333" marT="0" marB="0"/>
                </a:tc>
                <a:extLst>
                  <a:ext uri="{0D108BD9-81ED-4DB2-BD59-A6C34878D82A}">
                    <a16:rowId xmlns:a16="http://schemas.microsoft.com/office/drawing/2014/main" val="2368534103"/>
                  </a:ext>
                </a:extLst>
              </a:tr>
              <a:tr h="362179">
                <a:tc>
                  <a:txBody>
                    <a:bodyPr/>
                    <a:lstStyle/>
                    <a:p>
                      <a:pPr algn="l">
                        <a:lnSpc>
                          <a:spcPct val="107000"/>
                        </a:lnSpc>
                        <a:spcAft>
                          <a:spcPts val="0"/>
                        </a:spcAft>
                      </a:pPr>
                      <a:r>
                        <a:rPr lang="en-IN" sz="1600">
                          <a:effectLst/>
                        </a:rPr>
                        <a:t>IOError</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36333" marR="36333" marT="0" marB="0"/>
                </a:tc>
                <a:tc>
                  <a:txBody>
                    <a:bodyPr/>
                    <a:lstStyle/>
                    <a:p>
                      <a:pPr algn="l">
                        <a:lnSpc>
                          <a:spcPct val="107000"/>
                        </a:lnSpc>
                        <a:spcAft>
                          <a:spcPts val="0"/>
                        </a:spcAft>
                      </a:pPr>
                      <a:r>
                        <a:rPr lang="en-IN" sz="1600">
                          <a:effectLst/>
                        </a:rPr>
                        <a:t>Trying to read a file that is open for writing, or writing to a file that is open for reading, will give you an IOError.</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36333" marR="36333" marT="0" marB="0"/>
                </a:tc>
                <a:tc>
                  <a:txBody>
                    <a:bodyPr/>
                    <a:lstStyle/>
                    <a:p>
                      <a:pPr algn="l">
                        <a:lnSpc>
                          <a:spcPct val="107000"/>
                        </a:lnSpc>
                        <a:spcAft>
                          <a:spcPts val="0"/>
                        </a:spcAft>
                      </a:pPr>
                      <a:r>
                        <a:rPr lang="en-IN" sz="1600">
                          <a:effectLst/>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36333" marR="36333" marT="0" marB="0"/>
                </a:tc>
                <a:extLst>
                  <a:ext uri="{0D108BD9-81ED-4DB2-BD59-A6C34878D82A}">
                    <a16:rowId xmlns:a16="http://schemas.microsoft.com/office/drawing/2014/main" val="448772506"/>
                  </a:ext>
                </a:extLst>
              </a:tr>
              <a:tr h="237475">
                <a:tc>
                  <a:txBody>
                    <a:bodyPr/>
                    <a:lstStyle/>
                    <a:p>
                      <a:pPr algn="l">
                        <a:lnSpc>
                          <a:spcPct val="107000"/>
                        </a:lnSpc>
                        <a:spcAft>
                          <a:spcPts val="0"/>
                        </a:spcAft>
                      </a:pPr>
                      <a:r>
                        <a:rPr lang="en-IN" sz="1600" dirty="0" err="1">
                          <a:effectLst/>
                        </a:rPr>
                        <a:t>SyntaxError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6333" marR="36333" marT="0" marB="0"/>
                </a:tc>
                <a:tc>
                  <a:txBody>
                    <a:bodyPr/>
                    <a:lstStyle/>
                    <a:p>
                      <a:pPr algn="l">
                        <a:lnSpc>
                          <a:spcPct val="107000"/>
                        </a:lnSpc>
                        <a:spcAft>
                          <a:spcPts val="0"/>
                        </a:spcAft>
                      </a:pPr>
                      <a:r>
                        <a:rPr lang="en-IN" sz="1600">
                          <a:effectLst/>
                        </a:rPr>
                        <a:t>An error having to do with the ‘grammar’ or syntax of the program is called a SyntaxError</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36333" marR="36333" marT="0" marB="0"/>
                </a:tc>
                <a:tc>
                  <a:txBody>
                    <a:bodyPr/>
                    <a:lstStyle/>
                    <a:p>
                      <a:pPr algn="l">
                        <a:lnSpc>
                          <a:spcPct val="107000"/>
                        </a:lnSpc>
                        <a:spcAft>
                          <a:spcPts val="0"/>
                        </a:spcAft>
                      </a:pPr>
                      <a:r>
                        <a:rPr lang="en-IN" sz="1600" dirty="0">
                          <a:effectLst/>
                        </a:rPr>
                        <a:t>def test()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6333" marR="36333" marT="0" marB="0"/>
                </a:tc>
                <a:extLst>
                  <a:ext uri="{0D108BD9-81ED-4DB2-BD59-A6C34878D82A}">
                    <a16:rowId xmlns:a16="http://schemas.microsoft.com/office/drawing/2014/main" val="3042184149"/>
                  </a:ext>
                </a:extLst>
              </a:tr>
            </a:tbl>
          </a:graphicData>
        </a:graphic>
      </p:graphicFrame>
    </p:spTree>
    <p:extLst>
      <p:ext uri="{BB962C8B-B14F-4D97-AF65-F5344CB8AC3E}">
        <p14:creationId xmlns:p14="http://schemas.microsoft.com/office/powerpoint/2010/main" val="3201793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01D8C8B9-1785-4634-9D35-49E9C3F066E1}"/>
              </a:ext>
            </a:extLst>
          </p:cNvPr>
          <p:cNvGraphicFramePr>
            <a:graphicFrameLocks noGrp="1"/>
          </p:cNvGraphicFramePr>
          <p:nvPr>
            <p:ph idx="1"/>
            <p:extLst>
              <p:ext uri="{D42A27DB-BD31-4B8C-83A1-F6EECF244321}">
                <p14:modId xmlns:p14="http://schemas.microsoft.com/office/powerpoint/2010/main" val="3886119203"/>
              </p:ext>
            </p:extLst>
          </p:nvPr>
        </p:nvGraphicFramePr>
        <p:xfrm>
          <a:off x="1876507" y="795131"/>
          <a:ext cx="8706679" cy="5130039"/>
        </p:xfrm>
        <a:graphic>
          <a:graphicData uri="http://schemas.openxmlformats.org/drawingml/2006/table">
            <a:tbl>
              <a:tblPr firstRow="1" firstCol="1" bandRow="1">
                <a:tableStyleId>{5C22544A-7EE6-4342-B048-85BDC9FD1C3A}</a:tableStyleId>
              </a:tblPr>
              <a:tblGrid>
                <a:gridCol w="2143422">
                  <a:extLst>
                    <a:ext uri="{9D8B030D-6E8A-4147-A177-3AD203B41FA5}">
                      <a16:colId xmlns:a16="http://schemas.microsoft.com/office/drawing/2014/main" val="1964079111"/>
                    </a:ext>
                  </a:extLst>
                </a:gridCol>
                <a:gridCol w="4375201">
                  <a:extLst>
                    <a:ext uri="{9D8B030D-6E8A-4147-A177-3AD203B41FA5}">
                      <a16:colId xmlns:a16="http://schemas.microsoft.com/office/drawing/2014/main" val="673860224"/>
                    </a:ext>
                  </a:extLst>
                </a:gridCol>
                <a:gridCol w="2188056">
                  <a:extLst>
                    <a:ext uri="{9D8B030D-6E8A-4147-A177-3AD203B41FA5}">
                      <a16:colId xmlns:a16="http://schemas.microsoft.com/office/drawing/2014/main" val="3803439360"/>
                    </a:ext>
                  </a:extLst>
                </a:gridCol>
              </a:tblGrid>
              <a:tr h="126632">
                <a:tc>
                  <a:txBody>
                    <a:bodyPr/>
                    <a:lstStyle/>
                    <a:p>
                      <a:pPr algn="l">
                        <a:lnSpc>
                          <a:spcPct val="107000"/>
                        </a:lnSpc>
                        <a:spcAft>
                          <a:spcPts val="0"/>
                        </a:spcAft>
                      </a:pPr>
                      <a:r>
                        <a:rPr lang="en-IN" sz="1600" dirty="0">
                          <a:effectLst/>
                        </a:rPr>
                        <a:t>Error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6333" marR="36333" marT="0" marB="0"/>
                </a:tc>
                <a:tc>
                  <a:txBody>
                    <a:bodyPr/>
                    <a:lstStyle/>
                    <a:p>
                      <a:pPr algn="l">
                        <a:lnSpc>
                          <a:spcPct val="107000"/>
                        </a:lnSpc>
                        <a:spcAft>
                          <a:spcPts val="0"/>
                        </a:spcAft>
                      </a:pPr>
                      <a:r>
                        <a:rPr lang="en-IN" sz="1600">
                          <a:effectLst/>
                        </a:rPr>
                        <a:t>Error</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36333" marR="36333" marT="0" marB="0"/>
                </a:tc>
                <a:tc>
                  <a:txBody>
                    <a:bodyPr/>
                    <a:lstStyle/>
                    <a:p>
                      <a:pPr algn="l">
                        <a:lnSpc>
                          <a:spcPct val="107000"/>
                        </a:lnSpc>
                        <a:spcAft>
                          <a:spcPts val="0"/>
                        </a:spcAft>
                      </a:pPr>
                      <a:r>
                        <a:rPr lang="en-IN" sz="1600">
                          <a:effectLst/>
                        </a:rPr>
                        <a:t>Example</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36333" marR="36333" marT="0" marB="0"/>
                </a:tc>
                <a:extLst>
                  <a:ext uri="{0D108BD9-81ED-4DB2-BD59-A6C34878D82A}">
                    <a16:rowId xmlns:a16="http://schemas.microsoft.com/office/drawing/2014/main" val="3010866419"/>
                  </a:ext>
                </a:extLst>
              </a:tr>
              <a:tr h="391586">
                <a:tc>
                  <a:txBody>
                    <a:bodyPr/>
                    <a:lstStyle/>
                    <a:p>
                      <a:pPr algn="l">
                        <a:lnSpc>
                          <a:spcPct val="107000"/>
                        </a:lnSpc>
                        <a:spcAft>
                          <a:spcPts val="0"/>
                        </a:spcAft>
                      </a:pPr>
                      <a:r>
                        <a:rPr lang="en-IN" sz="1600" dirty="0" err="1">
                          <a:effectLst/>
                        </a:rPr>
                        <a:t>IndentationError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6333" marR="36333" marT="0" marB="0"/>
                </a:tc>
                <a:tc>
                  <a:txBody>
                    <a:bodyPr/>
                    <a:lstStyle/>
                    <a:p>
                      <a:pPr algn="l">
                        <a:lnSpc>
                          <a:spcPct val="107000"/>
                        </a:lnSpc>
                        <a:spcAft>
                          <a:spcPts val="0"/>
                        </a:spcAft>
                      </a:pPr>
                      <a:r>
                        <a:rPr lang="en-IN" sz="1600">
                          <a:effectLst/>
                        </a:rPr>
                        <a:t>If the block of code is not indented properly</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36333" marR="36333" marT="0" marB="0"/>
                </a:tc>
                <a:tc>
                  <a:txBody>
                    <a:bodyPr/>
                    <a:lstStyle/>
                    <a:p>
                      <a:pPr algn="l">
                        <a:lnSpc>
                          <a:spcPct val="107000"/>
                        </a:lnSpc>
                        <a:spcAft>
                          <a:spcPts val="0"/>
                        </a:spcAft>
                      </a:pPr>
                      <a:r>
                        <a:rPr lang="en-IN" sz="1600">
                          <a:effectLst/>
                        </a:rPr>
                        <a:t>def test():</a:t>
                      </a:r>
                    </a:p>
                    <a:p>
                      <a:pPr algn="l">
                        <a:lnSpc>
                          <a:spcPct val="107000"/>
                        </a:lnSpc>
                        <a:spcAft>
                          <a:spcPts val="0"/>
                        </a:spcAft>
                      </a:pPr>
                      <a:r>
                        <a:rPr lang="en-IN" sz="1600">
                          <a:effectLst/>
                        </a:rPr>
                        <a:t>return a+b</a:t>
                      </a:r>
                    </a:p>
                    <a:p>
                      <a:pPr algn="l">
                        <a:lnSpc>
                          <a:spcPct val="107000"/>
                        </a:lnSpc>
                        <a:spcAft>
                          <a:spcPts val="0"/>
                        </a:spcAft>
                      </a:pPr>
                      <a:r>
                        <a:rPr lang="en-IN" sz="1600">
                          <a:effectLst/>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36333" marR="36333" marT="0" marB="0"/>
                </a:tc>
                <a:extLst>
                  <a:ext uri="{0D108BD9-81ED-4DB2-BD59-A6C34878D82A}">
                    <a16:rowId xmlns:a16="http://schemas.microsoft.com/office/drawing/2014/main" val="3276675180"/>
                  </a:ext>
                </a:extLst>
              </a:tr>
              <a:tr h="769723">
                <a:tc>
                  <a:txBody>
                    <a:bodyPr/>
                    <a:lstStyle/>
                    <a:p>
                      <a:pPr algn="l">
                        <a:lnSpc>
                          <a:spcPct val="107000"/>
                        </a:lnSpc>
                        <a:spcAft>
                          <a:spcPts val="0"/>
                        </a:spcAft>
                      </a:pPr>
                      <a:r>
                        <a:rPr lang="en-IN" sz="1600">
                          <a:effectLst/>
                        </a:rPr>
                        <a:t>UnsupportedOperation</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36333" marR="36333" marT="0" marB="0"/>
                </a:tc>
                <a:tc>
                  <a:txBody>
                    <a:bodyPr/>
                    <a:lstStyle/>
                    <a:p>
                      <a:pPr algn="l">
                        <a:spcAft>
                          <a:spcPts val="750"/>
                        </a:spcAft>
                      </a:pPr>
                      <a:r>
                        <a:rPr lang="en-IN" sz="1600">
                          <a:effectLst/>
                        </a:rPr>
                        <a:t> if you meant to open a file for reading, but accidentally opened it for writing, and then try to read from it, you will get an UnsupportedOperation error telling you that the file was not opened for reading</a:t>
                      </a:r>
                    </a:p>
                    <a:p>
                      <a:pPr algn="l">
                        <a:lnSpc>
                          <a:spcPct val="107000"/>
                        </a:lnSpc>
                        <a:spcAft>
                          <a:spcPts val="0"/>
                        </a:spcAft>
                      </a:pPr>
                      <a:r>
                        <a:rPr lang="en-IN" sz="1600">
                          <a:effectLst/>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36333" marR="36333" marT="0" marB="0"/>
                </a:tc>
                <a:tc>
                  <a:txBody>
                    <a:bodyPr/>
                    <a:lstStyle/>
                    <a:p>
                      <a:pPr algn="l">
                        <a:lnSpc>
                          <a:spcPct val="107000"/>
                        </a:lnSpc>
                        <a:spcAft>
                          <a:spcPts val="0"/>
                        </a:spcAft>
                      </a:pPr>
                      <a:r>
                        <a:rPr lang="en-IN" sz="1600" dirty="0" err="1">
                          <a:effectLst/>
                        </a:rPr>
                        <a:t>fr</a:t>
                      </a:r>
                      <a:r>
                        <a:rPr lang="en-IN" sz="1600" dirty="0">
                          <a:effectLst/>
                        </a:rPr>
                        <a:t> = open('myfile.txt', 'w’)</a:t>
                      </a:r>
                    </a:p>
                    <a:p>
                      <a:pPr algn="l">
                        <a:lnSpc>
                          <a:spcPct val="107000"/>
                        </a:lnSpc>
                        <a:spcAft>
                          <a:spcPts val="0"/>
                        </a:spcAft>
                      </a:pPr>
                      <a:r>
                        <a:rPr lang="en-IN" sz="1600" dirty="0" err="1">
                          <a:effectLst/>
                        </a:rPr>
                        <a:t>fr.read</a:t>
                      </a:r>
                      <a:r>
                        <a:rPr lang="en-IN" sz="1600" dirty="0">
                          <a:effectLst/>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6333" marR="36333" marT="0" marB="0"/>
                </a:tc>
                <a:extLst>
                  <a:ext uri="{0D108BD9-81ED-4DB2-BD59-A6C34878D82A}">
                    <a16:rowId xmlns:a16="http://schemas.microsoft.com/office/drawing/2014/main" val="2812955233"/>
                  </a:ext>
                </a:extLst>
              </a:tr>
              <a:tr h="259109">
                <a:tc>
                  <a:txBody>
                    <a:bodyPr/>
                    <a:lstStyle/>
                    <a:p>
                      <a:pPr algn="l">
                        <a:lnSpc>
                          <a:spcPct val="107000"/>
                        </a:lnSpc>
                        <a:spcAft>
                          <a:spcPts val="0"/>
                        </a:spcAft>
                      </a:pPr>
                      <a:r>
                        <a:rPr lang="en-IN" sz="1600">
                          <a:effectLst/>
                        </a:rPr>
                        <a:t>KeyError</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36333" marR="36333" marT="0" marB="0"/>
                </a:tc>
                <a:tc>
                  <a:txBody>
                    <a:bodyPr/>
                    <a:lstStyle/>
                    <a:p>
                      <a:pPr algn="l">
                        <a:lnSpc>
                          <a:spcPct val="107000"/>
                        </a:lnSpc>
                        <a:spcAft>
                          <a:spcPts val="0"/>
                        </a:spcAft>
                      </a:pPr>
                      <a:r>
                        <a:rPr lang="en-IN" sz="1600" dirty="0">
                          <a:effectLst/>
                        </a:rPr>
                        <a:t>When you try read a key which is not existing in dictionary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6333" marR="36333" marT="0" marB="0"/>
                </a:tc>
                <a:tc>
                  <a:txBody>
                    <a:bodyPr/>
                    <a:lstStyle/>
                    <a:p>
                      <a:pPr algn="l">
                        <a:lnSpc>
                          <a:spcPct val="107000"/>
                        </a:lnSpc>
                        <a:spcAft>
                          <a:spcPts val="0"/>
                        </a:spcAft>
                      </a:pPr>
                      <a:r>
                        <a:rPr lang="en-IN" sz="1600" dirty="0">
                          <a:effectLst/>
                        </a:rPr>
                        <a:t>s={‘m’:10,’n’:9}</a:t>
                      </a:r>
                    </a:p>
                    <a:p>
                      <a:pPr algn="l">
                        <a:lnSpc>
                          <a:spcPct val="107000"/>
                        </a:lnSpc>
                        <a:spcAft>
                          <a:spcPts val="0"/>
                        </a:spcAft>
                      </a:pPr>
                      <a:r>
                        <a:rPr lang="en-IN" sz="1600" dirty="0">
                          <a:effectLst/>
                        </a:rPr>
                        <a:t>print(k)</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6333" marR="36333" marT="0" marB="0"/>
                </a:tc>
                <a:extLst>
                  <a:ext uri="{0D108BD9-81ED-4DB2-BD59-A6C34878D82A}">
                    <a16:rowId xmlns:a16="http://schemas.microsoft.com/office/drawing/2014/main" val="826679833"/>
                  </a:ext>
                </a:extLst>
              </a:tr>
              <a:tr h="251641">
                <a:tc>
                  <a:txBody>
                    <a:bodyPr/>
                    <a:lstStyle/>
                    <a:p>
                      <a:pPr algn="l">
                        <a:lnSpc>
                          <a:spcPct val="107000"/>
                        </a:lnSpc>
                        <a:spcAft>
                          <a:spcPts val="0"/>
                        </a:spcAft>
                      </a:pPr>
                      <a:r>
                        <a:rPr lang="en-IN" sz="1600">
                          <a:effectLst/>
                        </a:rPr>
                        <a:t>ModuleNotFoundError</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36333" marR="36333" marT="0" marB="0"/>
                </a:tc>
                <a:tc>
                  <a:txBody>
                    <a:bodyPr/>
                    <a:lstStyle/>
                    <a:p>
                      <a:pPr algn="l">
                        <a:lnSpc>
                          <a:spcPct val="107000"/>
                        </a:lnSpc>
                        <a:spcAft>
                          <a:spcPts val="0"/>
                        </a:spcAft>
                      </a:pPr>
                      <a:r>
                        <a:rPr lang="en-IN" sz="1600">
                          <a:effectLst/>
                        </a:rPr>
                        <a:t>When you try to import a module which does not exist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36333" marR="36333" marT="0" marB="0"/>
                </a:tc>
                <a:tc>
                  <a:txBody>
                    <a:bodyPr/>
                    <a:lstStyle/>
                    <a:p>
                      <a:pPr algn="l">
                        <a:lnSpc>
                          <a:spcPct val="107000"/>
                        </a:lnSpc>
                        <a:spcAft>
                          <a:spcPts val="0"/>
                        </a:spcAft>
                      </a:pPr>
                      <a:r>
                        <a:rPr lang="en-IN" sz="1600">
                          <a:effectLst/>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36333" marR="36333" marT="0" marB="0"/>
                </a:tc>
                <a:extLst>
                  <a:ext uri="{0D108BD9-81ED-4DB2-BD59-A6C34878D82A}">
                    <a16:rowId xmlns:a16="http://schemas.microsoft.com/office/drawing/2014/main" val="1894649478"/>
                  </a:ext>
                </a:extLst>
              </a:tr>
              <a:tr h="126632">
                <a:tc>
                  <a:txBody>
                    <a:bodyPr/>
                    <a:lstStyle/>
                    <a:p>
                      <a:pPr algn="l">
                        <a:lnSpc>
                          <a:spcPct val="107000"/>
                        </a:lnSpc>
                        <a:spcAft>
                          <a:spcPts val="0"/>
                        </a:spcAft>
                      </a:pPr>
                      <a:r>
                        <a:rPr lang="en-IN" sz="1600">
                          <a:effectLst/>
                        </a:rPr>
                        <a:t>ImportError</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36333" marR="36333" marT="0" marB="0"/>
                </a:tc>
                <a:tc>
                  <a:txBody>
                    <a:bodyPr/>
                    <a:lstStyle/>
                    <a:p>
                      <a:pPr algn="l">
                        <a:lnSpc>
                          <a:spcPct val="107000"/>
                        </a:lnSpc>
                        <a:spcAft>
                          <a:spcPts val="0"/>
                        </a:spcAft>
                      </a:pPr>
                      <a:r>
                        <a:rPr lang="en-IN" sz="1600">
                          <a:effectLst/>
                        </a:rPr>
                        <a:t>Raised when the module cannot found a name</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36333" marR="36333" marT="0" marB="0"/>
                </a:tc>
                <a:tc>
                  <a:txBody>
                    <a:bodyPr/>
                    <a:lstStyle/>
                    <a:p>
                      <a:pPr algn="l">
                        <a:lnSpc>
                          <a:spcPct val="107000"/>
                        </a:lnSpc>
                        <a:spcAft>
                          <a:spcPts val="0"/>
                        </a:spcAft>
                      </a:pPr>
                      <a:r>
                        <a:rPr lang="en-IN" sz="1600" dirty="0">
                          <a:effectLst/>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6333" marR="36333" marT="0" marB="0"/>
                </a:tc>
                <a:extLst>
                  <a:ext uri="{0D108BD9-81ED-4DB2-BD59-A6C34878D82A}">
                    <a16:rowId xmlns:a16="http://schemas.microsoft.com/office/drawing/2014/main" val="1474439103"/>
                  </a:ext>
                </a:extLst>
              </a:tr>
              <a:tr h="126632">
                <a:tc>
                  <a:txBody>
                    <a:bodyPr/>
                    <a:lstStyle/>
                    <a:p>
                      <a:pPr algn="l">
                        <a:lnSpc>
                          <a:spcPct val="107000"/>
                        </a:lnSpc>
                        <a:spcAft>
                          <a:spcPts val="0"/>
                        </a:spcAft>
                      </a:pPr>
                      <a:r>
                        <a:rPr lang="en-IN" sz="1600">
                          <a:effectLst/>
                        </a:rPr>
                        <a:t>KeyboardInterrupt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36333" marR="36333" marT="0" marB="0"/>
                </a:tc>
                <a:tc>
                  <a:txBody>
                    <a:bodyPr/>
                    <a:lstStyle/>
                    <a:p>
                      <a:pPr algn="l">
                        <a:lnSpc>
                          <a:spcPct val="107000"/>
                        </a:lnSpc>
                        <a:spcAft>
                          <a:spcPts val="0"/>
                        </a:spcAft>
                      </a:pPr>
                      <a:r>
                        <a:rPr lang="en-IN" sz="1600">
                          <a:effectLst/>
                        </a:rPr>
                        <a:t>Raised when the user hits the interrupt key</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36333" marR="36333" marT="0" marB="0"/>
                </a:tc>
                <a:tc>
                  <a:txBody>
                    <a:bodyPr/>
                    <a:lstStyle/>
                    <a:p>
                      <a:pPr algn="l">
                        <a:lnSpc>
                          <a:spcPct val="107000"/>
                        </a:lnSpc>
                        <a:spcAft>
                          <a:spcPts val="0"/>
                        </a:spcAft>
                      </a:pPr>
                      <a:r>
                        <a:rPr lang="en-IN" sz="1600" dirty="0">
                          <a:effectLst/>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6333" marR="36333" marT="0" marB="0"/>
                </a:tc>
                <a:extLst>
                  <a:ext uri="{0D108BD9-81ED-4DB2-BD59-A6C34878D82A}">
                    <a16:rowId xmlns:a16="http://schemas.microsoft.com/office/drawing/2014/main" val="3908513414"/>
                  </a:ext>
                </a:extLst>
              </a:tr>
              <a:tr h="380307">
                <a:tc>
                  <a:txBody>
                    <a:bodyPr/>
                    <a:lstStyle/>
                    <a:p>
                      <a:pPr algn="l">
                        <a:lnSpc>
                          <a:spcPct val="107000"/>
                        </a:lnSpc>
                        <a:spcAft>
                          <a:spcPts val="0"/>
                        </a:spcAft>
                      </a:pPr>
                      <a:r>
                        <a:rPr lang="en-IN" sz="1600">
                          <a:effectLst/>
                        </a:rPr>
                        <a:t>UnboundLocalError</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36333" marR="36333" marT="0" marB="0"/>
                </a:tc>
                <a:tc>
                  <a:txBody>
                    <a:bodyPr/>
                    <a:lstStyle/>
                    <a:p>
                      <a:pPr algn="l">
                        <a:lnSpc>
                          <a:spcPct val="107000"/>
                        </a:lnSpc>
                        <a:spcAft>
                          <a:spcPts val="0"/>
                        </a:spcAft>
                      </a:pPr>
                      <a:r>
                        <a:rPr lang="en-IN" sz="1600">
                          <a:effectLst/>
                        </a:rPr>
                        <a:t>Raised when a reference is made to a local variable in a function or method, but no value has been bound to that variable</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36333" marR="36333" marT="0" marB="0"/>
                </a:tc>
                <a:tc>
                  <a:txBody>
                    <a:bodyPr/>
                    <a:lstStyle/>
                    <a:p>
                      <a:pPr algn="l">
                        <a:lnSpc>
                          <a:spcPct val="107000"/>
                        </a:lnSpc>
                        <a:spcAft>
                          <a:spcPts val="0"/>
                        </a:spcAft>
                      </a:pPr>
                      <a:r>
                        <a:rPr lang="en-IN" sz="1600" dirty="0">
                          <a:effectLst/>
                        </a:rPr>
                        <a:t> def test():</a:t>
                      </a:r>
                    </a:p>
                    <a:p>
                      <a:pPr algn="l">
                        <a:lnSpc>
                          <a:spcPct val="107000"/>
                        </a:lnSpc>
                        <a:spcAft>
                          <a:spcPts val="0"/>
                        </a:spcAft>
                      </a:pPr>
                      <a:r>
                        <a:rPr lang="en-IN" sz="1600" dirty="0">
                          <a:effectLst/>
                        </a:rPr>
                        <a:t>       a=10</a:t>
                      </a:r>
                    </a:p>
                    <a:p>
                      <a:pPr algn="l">
                        <a:lnSpc>
                          <a:spcPct val="107000"/>
                        </a:lnSpc>
                        <a:spcAft>
                          <a:spcPts val="0"/>
                        </a:spcAft>
                      </a:pPr>
                      <a:r>
                        <a:rPr lang="en-IN" sz="1600" dirty="0">
                          <a:effectLst/>
                        </a:rPr>
                        <a:t>print(a)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6333" marR="36333" marT="0" marB="0"/>
                </a:tc>
                <a:extLst>
                  <a:ext uri="{0D108BD9-81ED-4DB2-BD59-A6C34878D82A}">
                    <a16:rowId xmlns:a16="http://schemas.microsoft.com/office/drawing/2014/main" val="1325060305"/>
                  </a:ext>
                </a:extLst>
              </a:tr>
              <a:tr h="126632">
                <a:tc>
                  <a:txBody>
                    <a:bodyPr/>
                    <a:lstStyle/>
                    <a:p>
                      <a:pPr algn="l">
                        <a:lnSpc>
                          <a:spcPct val="107000"/>
                        </a:lnSpc>
                        <a:spcAft>
                          <a:spcPts val="0"/>
                        </a:spcAft>
                      </a:pPr>
                      <a:r>
                        <a:rPr lang="en-IN" sz="1600" dirty="0" err="1">
                          <a:effectLst/>
                        </a:rPr>
                        <a:t>ZeroDivisionError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6333" marR="36333" marT="0" marB="0"/>
                </a:tc>
                <a:tc>
                  <a:txBody>
                    <a:bodyPr/>
                    <a:lstStyle/>
                    <a:p>
                      <a:pPr algn="l">
                        <a:lnSpc>
                          <a:spcPct val="107000"/>
                        </a:lnSpc>
                        <a:spcAft>
                          <a:spcPts val="0"/>
                        </a:spcAft>
                      </a:pPr>
                      <a:r>
                        <a:rPr lang="en-IN" sz="1600">
                          <a:effectLst/>
                        </a:rPr>
                        <a:t>Raised when a number is divided by zero</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36333" marR="36333" marT="0" marB="0"/>
                </a:tc>
                <a:tc>
                  <a:txBody>
                    <a:bodyPr/>
                    <a:lstStyle/>
                    <a:p>
                      <a:pPr algn="l">
                        <a:lnSpc>
                          <a:spcPct val="107000"/>
                        </a:lnSpc>
                        <a:spcAft>
                          <a:spcPts val="0"/>
                        </a:spcAft>
                      </a:pPr>
                      <a:r>
                        <a:rPr lang="en-IN" sz="1600" dirty="0">
                          <a:effectLst/>
                        </a:rPr>
                        <a:t> 10/0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6333" marR="36333" marT="0" marB="0"/>
                </a:tc>
                <a:extLst>
                  <a:ext uri="{0D108BD9-81ED-4DB2-BD59-A6C34878D82A}">
                    <a16:rowId xmlns:a16="http://schemas.microsoft.com/office/drawing/2014/main" val="3082047395"/>
                  </a:ext>
                </a:extLst>
              </a:tr>
            </a:tbl>
          </a:graphicData>
        </a:graphic>
      </p:graphicFrame>
    </p:spTree>
    <p:extLst>
      <p:ext uri="{BB962C8B-B14F-4D97-AF65-F5344CB8AC3E}">
        <p14:creationId xmlns:p14="http://schemas.microsoft.com/office/powerpoint/2010/main" val="3981873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670</Words>
  <Application>Microsoft Office PowerPoint</Application>
  <PresentationFormat>Widescreen</PresentationFormat>
  <Paragraphs>127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Python Errors List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Lakshmi Priya</dc:creator>
  <cp:lastModifiedBy>Lakshmi Priya</cp:lastModifiedBy>
  <cp:revision>10</cp:revision>
  <dcterms:created xsi:type="dcterms:W3CDTF">2019-03-14T17:31:49Z</dcterms:created>
  <dcterms:modified xsi:type="dcterms:W3CDTF">2019-03-23T09:27:12Z</dcterms:modified>
</cp:coreProperties>
</file>