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8"/>
  </p:notesMasterIdLst>
  <p:handoutMasterIdLst>
    <p:handoutMasterId r:id="rId29"/>
  </p:handoutMasterIdLst>
  <p:sldIdLst>
    <p:sldId id="256" r:id="rId5"/>
    <p:sldId id="269" r:id="rId6"/>
    <p:sldId id="268" r:id="rId7"/>
    <p:sldId id="270" r:id="rId8"/>
    <p:sldId id="271" r:id="rId9"/>
    <p:sldId id="272" r:id="rId10"/>
    <p:sldId id="273" r:id="rId11"/>
    <p:sldId id="274" r:id="rId12"/>
    <p:sldId id="275" r:id="rId13"/>
    <p:sldId id="277" r:id="rId14"/>
    <p:sldId id="276" r:id="rId15"/>
    <p:sldId id="278" r:id="rId16"/>
    <p:sldId id="280" r:id="rId17"/>
    <p:sldId id="279" r:id="rId18"/>
    <p:sldId id="281" r:id="rId19"/>
    <p:sldId id="283" r:id="rId20"/>
    <p:sldId id="282" r:id="rId21"/>
    <p:sldId id="284" r:id="rId22"/>
    <p:sldId id="285" r:id="rId23"/>
    <p:sldId id="286" r:id="rId24"/>
    <p:sldId id="287" r:id="rId25"/>
    <p:sldId id="288"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4" autoAdjust="0"/>
  </p:normalViewPr>
  <p:slideViewPr>
    <p:cSldViewPr snapToGrid="0" showGuides="1">
      <p:cViewPr varScale="1">
        <p:scale>
          <a:sx n="82" d="100"/>
          <a:sy n="82" d="100"/>
        </p:scale>
        <p:origin x="720" y="6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3" d="100"/>
          <a:sy n="63"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IN" smtClean="0"/>
              <a:t>23-03-2019</a:t>
            </a:fld>
            <a:endParaRPr lang="en-IN"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IN" smtClean="0"/>
              <a:t>‹#›</a:t>
            </a:fld>
            <a:endParaRPr lang="en-IN"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IN" smtClean="0"/>
              <a:t>23-03-2019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IN" smtClean="0"/>
              <a:t>‹#›</a:t>
            </a:fld>
            <a:endParaRPr lang="en-IN"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https://www.python.org/success-stories/python-to-control-cddvd-packaging-hardware/</a:t>
            </a:r>
          </a:p>
        </p:txBody>
      </p:sp>
      <p:sp>
        <p:nvSpPr>
          <p:cNvPr id="4" name="Slide Number Placeholder 3"/>
          <p:cNvSpPr>
            <a:spLocks noGrp="1"/>
          </p:cNvSpPr>
          <p:nvPr>
            <p:ph type="sldNum" sz="quarter" idx="10"/>
          </p:nvPr>
        </p:nvSpPr>
        <p:spPr/>
        <p:txBody>
          <a:bodyPr/>
          <a:lstStyle/>
          <a:p>
            <a:fld id="{79230CFA-805A-4FD3-B3A0-DAAA5993DA17}" type="slidenum">
              <a:rPr lang="en-IN" smtClean="0"/>
              <a:t>4</a:t>
            </a:fld>
            <a:endParaRPr lang="en-IN" dirty="0"/>
          </a:p>
        </p:txBody>
      </p:sp>
    </p:spTree>
    <p:extLst>
      <p:ext uri="{BB962C8B-B14F-4D97-AF65-F5344CB8AC3E}">
        <p14:creationId xmlns:p14="http://schemas.microsoft.com/office/powerpoint/2010/main" val="28042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https://www.python.org/success-stories/carmanah-lights-the-way-with-python/</a:t>
            </a:r>
          </a:p>
        </p:txBody>
      </p:sp>
      <p:sp>
        <p:nvSpPr>
          <p:cNvPr id="4" name="Slide Number Placeholder 3"/>
          <p:cNvSpPr>
            <a:spLocks noGrp="1"/>
          </p:cNvSpPr>
          <p:nvPr>
            <p:ph type="sldNum" sz="quarter" idx="10"/>
          </p:nvPr>
        </p:nvSpPr>
        <p:spPr/>
        <p:txBody>
          <a:bodyPr/>
          <a:lstStyle/>
          <a:p>
            <a:fld id="{79230CFA-805A-4FD3-B3A0-DAAA5993DA17}" type="slidenum">
              <a:rPr lang="en-IN" smtClean="0"/>
              <a:t>5</a:t>
            </a:fld>
            <a:endParaRPr lang="en-IN" dirty="0"/>
          </a:p>
        </p:txBody>
      </p:sp>
    </p:spTree>
    <p:extLst>
      <p:ext uri="{BB962C8B-B14F-4D97-AF65-F5344CB8AC3E}">
        <p14:creationId xmlns:p14="http://schemas.microsoft.com/office/powerpoint/2010/main" val="1517203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https://www.python.org/success-stories/python-on-guard/</a:t>
            </a:r>
          </a:p>
        </p:txBody>
      </p:sp>
      <p:sp>
        <p:nvSpPr>
          <p:cNvPr id="4" name="Slide Number Placeholder 3"/>
          <p:cNvSpPr>
            <a:spLocks noGrp="1"/>
          </p:cNvSpPr>
          <p:nvPr>
            <p:ph type="sldNum" sz="quarter" idx="10"/>
          </p:nvPr>
        </p:nvSpPr>
        <p:spPr/>
        <p:txBody>
          <a:bodyPr/>
          <a:lstStyle/>
          <a:p>
            <a:fld id="{79230CFA-805A-4FD3-B3A0-DAAA5993DA17}" type="slidenum">
              <a:rPr lang="en-IN" smtClean="0"/>
              <a:t>6</a:t>
            </a:fld>
            <a:endParaRPr lang="en-IN" dirty="0"/>
          </a:p>
        </p:txBody>
      </p:sp>
    </p:spTree>
    <p:extLst>
      <p:ext uri="{BB962C8B-B14F-4D97-AF65-F5344CB8AC3E}">
        <p14:creationId xmlns:p14="http://schemas.microsoft.com/office/powerpoint/2010/main" val="2013419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https://www.python.org/success-stories/frequentis-taptools-python-in-air-traffic-control/</a:t>
            </a:r>
          </a:p>
        </p:txBody>
      </p:sp>
      <p:sp>
        <p:nvSpPr>
          <p:cNvPr id="4" name="Slide Number Placeholder 3"/>
          <p:cNvSpPr>
            <a:spLocks noGrp="1"/>
          </p:cNvSpPr>
          <p:nvPr>
            <p:ph type="sldNum" sz="quarter" idx="10"/>
          </p:nvPr>
        </p:nvSpPr>
        <p:spPr/>
        <p:txBody>
          <a:bodyPr/>
          <a:lstStyle/>
          <a:p>
            <a:fld id="{79230CFA-805A-4FD3-B3A0-DAAA5993DA17}" type="slidenum">
              <a:rPr lang="en-IN" smtClean="0"/>
              <a:t>8</a:t>
            </a:fld>
            <a:endParaRPr lang="en-IN" dirty="0"/>
          </a:p>
        </p:txBody>
      </p:sp>
    </p:spTree>
    <p:extLst>
      <p:ext uri="{BB962C8B-B14F-4D97-AF65-F5344CB8AC3E}">
        <p14:creationId xmlns:p14="http://schemas.microsoft.com/office/powerpoint/2010/main" val="1332130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https://www.reddit.com/r/Python/comments/5y2boe/cia_uses_python_a_lot/</a:t>
            </a:r>
          </a:p>
        </p:txBody>
      </p:sp>
      <p:sp>
        <p:nvSpPr>
          <p:cNvPr id="4" name="Slide Number Placeholder 3"/>
          <p:cNvSpPr>
            <a:spLocks noGrp="1"/>
          </p:cNvSpPr>
          <p:nvPr>
            <p:ph type="sldNum" sz="quarter" idx="10"/>
          </p:nvPr>
        </p:nvSpPr>
        <p:spPr/>
        <p:txBody>
          <a:bodyPr/>
          <a:lstStyle/>
          <a:p>
            <a:fld id="{79230CFA-805A-4FD3-B3A0-DAAA5993DA17}" type="slidenum">
              <a:rPr lang="en-IN" smtClean="0"/>
              <a:t>9</a:t>
            </a:fld>
            <a:endParaRPr lang="en-IN" dirty="0"/>
          </a:p>
        </p:txBody>
      </p:sp>
    </p:spTree>
    <p:extLst>
      <p:ext uri="{BB962C8B-B14F-4D97-AF65-F5344CB8AC3E}">
        <p14:creationId xmlns:p14="http://schemas.microsoft.com/office/powerpoint/2010/main" val="1520224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https://www.python.org/success-stories/python-for-scientific-data-visualization/</a:t>
            </a:r>
          </a:p>
        </p:txBody>
      </p:sp>
      <p:sp>
        <p:nvSpPr>
          <p:cNvPr id="4" name="Slide Number Placeholder 3"/>
          <p:cNvSpPr>
            <a:spLocks noGrp="1"/>
          </p:cNvSpPr>
          <p:nvPr>
            <p:ph type="sldNum" sz="quarter" idx="10"/>
          </p:nvPr>
        </p:nvSpPr>
        <p:spPr/>
        <p:txBody>
          <a:bodyPr/>
          <a:lstStyle/>
          <a:p>
            <a:fld id="{79230CFA-805A-4FD3-B3A0-DAAA5993DA17}" type="slidenum">
              <a:rPr lang="en-IN" smtClean="0"/>
              <a:t>11</a:t>
            </a:fld>
            <a:endParaRPr lang="en-IN" dirty="0"/>
          </a:p>
        </p:txBody>
      </p:sp>
    </p:spTree>
    <p:extLst>
      <p:ext uri="{BB962C8B-B14F-4D97-AF65-F5344CB8AC3E}">
        <p14:creationId xmlns:p14="http://schemas.microsoft.com/office/powerpoint/2010/main" val="3176449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https://www.python.org/success-stories/python-to-help-meteorologists/</a:t>
            </a:r>
          </a:p>
        </p:txBody>
      </p:sp>
      <p:sp>
        <p:nvSpPr>
          <p:cNvPr id="4" name="Slide Number Placeholder 3"/>
          <p:cNvSpPr>
            <a:spLocks noGrp="1"/>
          </p:cNvSpPr>
          <p:nvPr>
            <p:ph type="sldNum" sz="quarter" idx="10"/>
          </p:nvPr>
        </p:nvSpPr>
        <p:spPr/>
        <p:txBody>
          <a:bodyPr/>
          <a:lstStyle/>
          <a:p>
            <a:fld id="{79230CFA-805A-4FD3-B3A0-DAAA5993DA17}" type="slidenum">
              <a:rPr lang="en-IN" smtClean="0"/>
              <a:t>12</a:t>
            </a:fld>
            <a:endParaRPr lang="en-IN" dirty="0"/>
          </a:p>
        </p:txBody>
      </p:sp>
    </p:spTree>
    <p:extLst>
      <p:ext uri="{BB962C8B-B14F-4D97-AF65-F5344CB8AC3E}">
        <p14:creationId xmlns:p14="http://schemas.microsoft.com/office/powerpoint/2010/main" val="1041804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https://www.invensis.net/blog/it/applications-of-python-in-real-world/</a:t>
            </a:r>
          </a:p>
        </p:txBody>
      </p:sp>
      <p:sp>
        <p:nvSpPr>
          <p:cNvPr id="4" name="Slide Number Placeholder 3"/>
          <p:cNvSpPr>
            <a:spLocks noGrp="1"/>
          </p:cNvSpPr>
          <p:nvPr>
            <p:ph type="sldNum" sz="quarter" idx="10"/>
          </p:nvPr>
        </p:nvSpPr>
        <p:spPr/>
        <p:txBody>
          <a:bodyPr/>
          <a:lstStyle/>
          <a:p>
            <a:fld id="{79230CFA-805A-4FD3-B3A0-DAAA5993DA17}" type="slidenum">
              <a:rPr lang="en-IN" smtClean="0"/>
              <a:t>17</a:t>
            </a:fld>
            <a:endParaRPr lang="en-IN" dirty="0"/>
          </a:p>
        </p:txBody>
      </p:sp>
    </p:spTree>
    <p:extLst>
      <p:ext uri="{BB962C8B-B14F-4D97-AF65-F5344CB8AC3E}">
        <p14:creationId xmlns:p14="http://schemas.microsoft.com/office/powerpoint/2010/main" val="218015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Outdated. Python is no more used for games.</a:t>
            </a:r>
          </a:p>
        </p:txBody>
      </p:sp>
      <p:sp>
        <p:nvSpPr>
          <p:cNvPr id="4" name="Slide Number Placeholder 3"/>
          <p:cNvSpPr>
            <a:spLocks noGrp="1"/>
          </p:cNvSpPr>
          <p:nvPr>
            <p:ph type="sldNum" sz="quarter" idx="10"/>
          </p:nvPr>
        </p:nvSpPr>
        <p:spPr/>
        <p:txBody>
          <a:bodyPr/>
          <a:lstStyle/>
          <a:p>
            <a:fld id="{79230CFA-805A-4FD3-B3A0-DAAA5993DA17}" type="slidenum">
              <a:rPr lang="en-IN" smtClean="0"/>
              <a:t>18</a:t>
            </a:fld>
            <a:endParaRPr lang="en-IN" dirty="0"/>
          </a:p>
        </p:txBody>
      </p:sp>
    </p:spTree>
    <p:extLst>
      <p:ext uri="{BB962C8B-B14F-4D97-AF65-F5344CB8AC3E}">
        <p14:creationId xmlns:p14="http://schemas.microsoft.com/office/powerpoint/2010/main" val="274214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a:t>Click icon to add picture</a:t>
            </a:r>
            <a:endParaRPr lang="en-IN"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accent6"/>
                </a:solidFill>
                <a:latin typeface="Arial Black" panose="020B0A04020102020204" pitchFamily="34" charset="0"/>
              </a:rPr>
              <a:t>FR</a:t>
            </a:r>
            <a:endParaRPr lang="en-IN" sz="3400" b="1" dirty="0">
              <a:solidFill>
                <a:schemeClr val="accent6"/>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accent6"/>
                </a:solidFill>
                <a:latin typeface="Arial Black" panose="020B0A04020102020204" pitchFamily="34" charset="0"/>
              </a:rPr>
              <a:t>FR</a:t>
            </a:r>
            <a:endParaRPr lang="en-IN" sz="3400" b="1" dirty="0">
              <a:solidFill>
                <a:schemeClr val="accent6"/>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accent6"/>
                </a:solidFill>
                <a:latin typeface="Arial Black" panose="020B0A04020102020204" pitchFamily="34" charset="0"/>
              </a:rPr>
              <a:t>FR</a:t>
            </a:r>
            <a:endParaRPr lang="en-IN" sz="3400" b="1" dirty="0">
              <a:solidFill>
                <a:schemeClr val="accent6"/>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accent1"/>
                </a:solidFill>
                <a:latin typeface="Arial Black" panose="020B0A04020102020204" pitchFamily="34" charset="0"/>
              </a:rPr>
              <a:t>FR</a:t>
            </a:r>
            <a:endParaRPr lang="en-IN" sz="3400" b="1" dirty="0">
              <a:solidFill>
                <a:schemeClr val="accent1"/>
              </a:solidFill>
              <a:latin typeface="Arial Black" panose="020B0A04020102020204" pitchFamily="34" charset="0"/>
            </a:endParaRP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accent1"/>
                </a:solidFill>
                <a:latin typeface="Arial Black" panose="020B0A04020102020204" pitchFamily="34" charset="0"/>
              </a:rPr>
              <a:t>FR</a:t>
            </a:r>
            <a:endParaRPr lang="en-IN" sz="3400" b="1" dirty="0">
              <a:solidFill>
                <a:schemeClr val="accent1"/>
              </a:solidFill>
              <a:latin typeface="Arial Black" panose="020B0A04020102020204" pitchFamily="34" charset="0"/>
            </a:endParaRP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dirty="0"/>
              <a:t>Click to Edit Master Title Style </a:t>
            </a:r>
            <a:endParaRPr lang="en-IN"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a:t>Click icon to add picture</a:t>
            </a:r>
            <a:endParaRPr lang="en-IN"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a:t>Click icon to add picture</a:t>
            </a:r>
            <a:endParaRPr lang="en-IN"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IN"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a:t>Click icon to add picture</a:t>
            </a:r>
            <a:endParaRPr lang="en-IN"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dirty="0">
                <a:solidFill>
                  <a:schemeClr val="accent1"/>
                </a:solidFill>
                <a:latin typeface="Arial Black" panose="020B0A04020102020204" pitchFamily="34" charset="0"/>
              </a:rPr>
              <a:t>FR</a:t>
            </a:r>
            <a:endParaRPr lang="en-IN" sz="3400" b="1" dirty="0">
              <a:solidFill>
                <a:schemeClr val="accent1"/>
              </a:solidFill>
              <a:latin typeface="Arial Black" panose="020B0A04020102020204" pitchFamily="34" charset="0"/>
            </a:endParaRP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IN"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a:t>Edit Master text styles</a:t>
            </a:r>
          </a:p>
          <a:p>
            <a:pPr lvl="1">
              <a:buClr>
                <a:schemeClr val="accent2"/>
              </a:buClr>
            </a:pPr>
            <a:r>
              <a:rPr lang="en-US"/>
              <a:t>Second level</a:t>
            </a:r>
          </a:p>
          <a:p>
            <a:pPr lvl="2">
              <a:buClr>
                <a:schemeClr val="accent2"/>
              </a:buClr>
            </a:pPr>
            <a:r>
              <a:rPr lang="en-US"/>
              <a:t>Third level</a:t>
            </a:r>
          </a:p>
          <a:p>
            <a:pPr lvl="3">
              <a:buClr>
                <a:schemeClr val="accent2"/>
              </a:buClr>
            </a:pPr>
            <a:r>
              <a:rPr lang="en-US"/>
              <a:t>Fourth level</a:t>
            </a:r>
          </a:p>
          <a:p>
            <a:pPr lvl="4">
              <a:buClr>
                <a:schemeClr val="accent2"/>
              </a:buClr>
            </a:pPr>
            <a:r>
              <a:rPr lang="en-US"/>
              <a:t>Fifth level</a:t>
            </a:r>
            <a:endParaRPr lang="en-IN" dirty="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a:t>Edit Master text styles</a:t>
            </a:r>
          </a:p>
          <a:p>
            <a:pPr lvl="1">
              <a:buClr>
                <a:schemeClr val="accent2"/>
              </a:buClr>
            </a:pPr>
            <a:r>
              <a:rPr lang="en-US"/>
              <a:t>Second level</a:t>
            </a:r>
          </a:p>
          <a:p>
            <a:pPr lvl="2">
              <a:buClr>
                <a:schemeClr val="accent2"/>
              </a:buClr>
            </a:pPr>
            <a:r>
              <a:rPr lang="en-US"/>
              <a:t>Third level</a:t>
            </a:r>
          </a:p>
          <a:p>
            <a:pPr lvl="3">
              <a:buClr>
                <a:schemeClr val="accent2"/>
              </a:buClr>
            </a:pPr>
            <a:r>
              <a:rPr lang="en-US"/>
              <a:t>Fourth level</a:t>
            </a:r>
          </a:p>
          <a:p>
            <a:pPr lvl="4">
              <a:buClr>
                <a:schemeClr val="accent2"/>
              </a:buClr>
            </a:pPr>
            <a:r>
              <a:rPr lang="en-US"/>
              <a:t>Fifth level</a:t>
            </a:r>
            <a:endParaRPr lang="en-IN" dirty="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accent1"/>
                </a:solidFill>
                <a:latin typeface="Arial Black" panose="020B0A04020102020204" pitchFamily="34" charset="0"/>
              </a:rPr>
              <a:t>FR</a:t>
            </a:r>
            <a:endParaRPr lang="en-IN" sz="3400" b="1" dirty="0">
              <a:solidFill>
                <a:schemeClr val="accent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accent1"/>
                </a:solidFill>
                <a:latin typeface="Arial Black" panose="020B0A04020102020204" pitchFamily="34" charset="0"/>
              </a:rPr>
              <a:t>FR</a:t>
            </a:r>
            <a:endParaRPr lang="en-IN" sz="3400" b="1" dirty="0">
              <a:solidFill>
                <a:schemeClr val="accent1"/>
              </a:solidFill>
              <a:latin typeface="Arial Black" panose="020B0A04020102020204" pitchFamily="34" charset="0"/>
            </a:endParaRP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GB"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accent1"/>
                </a:solidFill>
                <a:latin typeface="Arial Black" panose="020B0A04020102020204" pitchFamily="34" charset="0"/>
              </a:rPr>
              <a:t>FR</a:t>
            </a:r>
            <a:endParaRPr lang="en-IN" sz="3400" b="1" dirty="0">
              <a:solidFill>
                <a:schemeClr val="accent1"/>
              </a:solidFill>
              <a:latin typeface="Arial Black" panose="020B0A04020102020204" pitchFamily="34" charset="0"/>
            </a:endParaRP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dirty="0"/>
              <a:t>Add Caption Here</a:t>
            </a:r>
            <a:endParaRPr lang="en-IN" dirty="0"/>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ZA" dirty="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a:t>Click icon to add picture</a:t>
            </a:r>
            <a:endParaRPr lang="en-IN"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IN"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IN" smtClean="0"/>
              <a:pPr/>
              <a:t>‹#›</a:t>
            </a:fld>
            <a:endParaRPr lang="en-IN"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3.jpe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Python Use Cases</a:t>
            </a:r>
            <a:endParaRPr lang="en-IN"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IN" i="1" dirty="0"/>
              <a:t>Lakshmi </a:t>
            </a:r>
            <a:r>
              <a:rPr lang="en-IN" i="1" dirty="0" err="1"/>
              <a:t>Priya</a:t>
            </a:r>
            <a:r>
              <a:rPr lang="en-IN" i="1" dirty="0"/>
              <a:t> P</a:t>
            </a:r>
          </a:p>
        </p:txBody>
      </p:sp>
      <p:pic>
        <p:nvPicPr>
          <p:cNvPr id="1026"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1503" y="2786809"/>
            <a:ext cx="1289396" cy="128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IN" dirty="0"/>
              <a:t>Scientific Applications</a:t>
            </a:r>
            <a:endParaRPr lang="en-IN"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p:txBody>
          <a:bodyPr/>
          <a:lstStyle/>
          <a:p>
            <a:r>
              <a:rPr lang="en-US" dirty="0"/>
              <a:t>Scientific Applications of Python</a:t>
            </a:r>
          </a:p>
        </p:txBody>
      </p:sp>
      <p:pic>
        <p:nvPicPr>
          <p:cNvPr id="11" name="Picture 2" descr="Image result for python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1503" y="2786809"/>
            <a:ext cx="1289396" cy="128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20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8699F50C-BE38-4BD0-BA84-9B090E1F2B9B}" type="slidenum">
              <a:rPr lang="en-IN" smtClean="0"/>
              <a:t>11</a:t>
            </a:fld>
            <a:endParaRPr lang="en-IN" dirty="0"/>
          </a:p>
        </p:txBody>
      </p:sp>
      <p:sp>
        <p:nvSpPr>
          <p:cNvPr id="4" name="Title 3"/>
          <p:cNvSpPr>
            <a:spLocks noGrp="1"/>
          </p:cNvSpPr>
          <p:nvPr>
            <p:ph type="title"/>
          </p:nvPr>
        </p:nvSpPr>
        <p:spPr/>
        <p:txBody>
          <a:bodyPr/>
          <a:lstStyle/>
          <a:p>
            <a:r>
              <a:rPr lang="en-IN" dirty="0"/>
              <a:t>Scientific Data Visualisation</a:t>
            </a:r>
          </a:p>
        </p:txBody>
      </p:sp>
      <p:sp>
        <p:nvSpPr>
          <p:cNvPr id="6" name="Content Placeholder 5"/>
          <p:cNvSpPr>
            <a:spLocks noGrp="1"/>
          </p:cNvSpPr>
          <p:nvPr>
            <p:ph sz="half" idx="2"/>
          </p:nvPr>
        </p:nvSpPr>
        <p:spPr/>
        <p:txBody>
          <a:bodyPr/>
          <a:lstStyle/>
          <a:p>
            <a:r>
              <a:rPr lang="en-IN" dirty="0" err="1"/>
              <a:t>MayaVi</a:t>
            </a:r>
            <a:r>
              <a:rPr lang="en-IN" dirty="0"/>
              <a:t> is an open source data visualisation tool written entirely in Python.</a:t>
            </a:r>
          </a:p>
          <a:p>
            <a:r>
              <a:rPr lang="en-IN" dirty="0"/>
              <a:t>The tool is used to visualise Computational Fluid Dynamics (CFD) data.</a:t>
            </a:r>
          </a:p>
          <a:p>
            <a:r>
              <a:rPr lang="en-IN" dirty="0" err="1"/>
              <a:t>MayaVi</a:t>
            </a:r>
            <a:r>
              <a:rPr lang="en-IN" dirty="0"/>
              <a:t> also has many applications in Aerospace industry.</a:t>
            </a:r>
          </a:p>
        </p:txBody>
      </p:sp>
      <p:sp>
        <p:nvSpPr>
          <p:cNvPr id="7" name="TextBox 6"/>
          <p:cNvSpPr txBox="1"/>
          <p:nvPr/>
        </p:nvSpPr>
        <p:spPr>
          <a:xfrm>
            <a:off x="11146971" y="323273"/>
            <a:ext cx="740227" cy="471054"/>
          </a:xfrm>
          <a:prstGeom prst="rect">
            <a:avLst/>
          </a:prstGeom>
          <a:solidFill>
            <a:schemeClr val="bg1"/>
          </a:solidFill>
        </p:spPr>
        <p:txBody>
          <a:bodyPr wrap="square" rtlCol="0">
            <a:spAutoFit/>
          </a:bodyPr>
          <a:lstStyle/>
          <a:p>
            <a:endParaRPr lang="en-IN" dirty="0"/>
          </a:p>
        </p:txBody>
      </p:sp>
      <p:pic>
        <p:nvPicPr>
          <p:cNvPr id="9218" name="Picture 2" descr="Mayavi Screen Shot"/>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625770" y="1992791"/>
            <a:ext cx="5164852" cy="386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346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8699F50C-BE38-4BD0-BA84-9B090E1F2B9B}" type="slidenum">
              <a:rPr lang="en-IN" smtClean="0"/>
              <a:t>12</a:t>
            </a:fld>
            <a:endParaRPr lang="en-IN" dirty="0"/>
          </a:p>
        </p:txBody>
      </p:sp>
      <p:sp>
        <p:nvSpPr>
          <p:cNvPr id="4" name="Title 3"/>
          <p:cNvSpPr>
            <a:spLocks noGrp="1"/>
          </p:cNvSpPr>
          <p:nvPr>
            <p:ph type="title"/>
          </p:nvPr>
        </p:nvSpPr>
        <p:spPr/>
        <p:txBody>
          <a:bodyPr/>
          <a:lstStyle/>
          <a:p>
            <a:r>
              <a:rPr lang="en-IN" dirty="0"/>
              <a:t>Meteorology</a:t>
            </a:r>
          </a:p>
        </p:txBody>
      </p:sp>
      <p:sp>
        <p:nvSpPr>
          <p:cNvPr id="6" name="Content Placeholder 5"/>
          <p:cNvSpPr>
            <a:spLocks noGrp="1"/>
          </p:cNvSpPr>
          <p:nvPr>
            <p:ph sz="half" idx="2"/>
          </p:nvPr>
        </p:nvSpPr>
        <p:spPr>
          <a:xfrm>
            <a:off x="6135255" y="1356997"/>
            <a:ext cx="5181600" cy="4525919"/>
          </a:xfrm>
        </p:spPr>
        <p:txBody>
          <a:bodyPr/>
          <a:lstStyle/>
          <a:p>
            <a:r>
              <a:rPr lang="en-IN" dirty="0"/>
              <a:t>ForecastWatch.com provides rating to the accuracy of the weather reports from </a:t>
            </a:r>
            <a:r>
              <a:rPr lang="en-IN" dirty="0" err="1"/>
              <a:t>Accuweather</a:t>
            </a:r>
            <a:r>
              <a:rPr lang="en-IN" dirty="0"/>
              <a:t>, MyForecast.com, and The Weather Channel.</a:t>
            </a:r>
          </a:p>
          <a:p>
            <a:r>
              <a:rPr lang="en-US" dirty="0"/>
              <a:t>Over 36,000 weather forecasts are collected every day for over 800 U.S. cities, and later compared with actual climatological data.</a:t>
            </a:r>
          </a:p>
          <a:p>
            <a:r>
              <a:rPr lang="en-US" dirty="0"/>
              <a:t>These comparisons are used by meteorologists to improve their weather forecasts, and to compare their forecasts with others.</a:t>
            </a:r>
          </a:p>
          <a:p>
            <a:r>
              <a:rPr lang="en-US" dirty="0"/>
              <a:t>The website uses Python to generate ratings.</a:t>
            </a:r>
            <a:endParaRPr lang="en-IN" dirty="0"/>
          </a:p>
        </p:txBody>
      </p:sp>
      <p:pic>
        <p:nvPicPr>
          <p:cNvPr id="11266" name="Picture 2" descr="Screenshot of ForecastWatch.com"/>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610077" y="1446629"/>
            <a:ext cx="3959451" cy="49097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146971" y="304800"/>
            <a:ext cx="657102" cy="397164"/>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4020124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IN" dirty="0"/>
              <a:t>Web Applications</a:t>
            </a:r>
            <a:endParaRPr lang="en-IN"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p:txBody>
          <a:bodyPr/>
          <a:lstStyle/>
          <a:p>
            <a:r>
              <a:rPr lang="en-US" dirty="0"/>
              <a:t>Web Frameworks and Web Applications of Python</a:t>
            </a:r>
          </a:p>
        </p:txBody>
      </p:sp>
      <p:pic>
        <p:nvPicPr>
          <p:cNvPr id="11" name="Picture 2" descr="Image result for python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1503" y="2786809"/>
            <a:ext cx="1289396" cy="128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66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8699F50C-BE38-4BD0-BA84-9B090E1F2B9B}" type="slidenum">
              <a:rPr lang="en-IN" smtClean="0"/>
              <a:t>14</a:t>
            </a:fld>
            <a:endParaRPr lang="en-IN" dirty="0"/>
          </a:p>
        </p:txBody>
      </p:sp>
      <p:sp>
        <p:nvSpPr>
          <p:cNvPr id="4" name="Title 3"/>
          <p:cNvSpPr>
            <a:spLocks noGrp="1"/>
          </p:cNvSpPr>
          <p:nvPr>
            <p:ph type="title"/>
          </p:nvPr>
        </p:nvSpPr>
        <p:spPr/>
        <p:txBody>
          <a:bodyPr/>
          <a:lstStyle/>
          <a:p>
            <a:r>
              <a:rPr lang="en-IN" dirty="0"/>
              <a:t>Web Frameworks</a:t>
            </a:r>
          </a:p>
        </p:txBody>
      </p:sp>
      <p:sp>
        <p:nvSpPr>
          <p:cNvPr id="6" name="Content Placeholder 5"/>
          <p:cNvSpPr>
            <a:spLocks noGrp="1"/>
          </p:cNvSpPr>
          <p:nvPr>
            <p:ph sz="half" idx="2"/>
          </p:nvPr>
        </p:nvSpPr>
        <p:spPr/>
        <p:txBody>
          <a:bodyPr/>
          <a:lstStyle/>
          <a:p>
            <a:r>
              <a:rPr lang="en-IN" dirty="0"/>
              <a:t>Python has been used to create a variety of web-frameworks including </a:t>
            </a:r>
            <a:r>
              <a:rPr lang="en-IN" dirty="0" err="1"/>
              <a:t>CherryPy</a:t>
            </a:r>
            <a:r>
              <a:rPr lang="en-IN" dirty="0"/>
              <a:t>, Django, </a:t>
            </a:r>
            <a:r>
              <a:rPr lang="en-IN" dirty="0" err="1"/>
              <a:t>TurboGears</a:t>
            </a:r>
            <a:r>
              <a:rPr lang="en-IN" dirty="0"/>
              <a:t>, Bottle, Flask etc.</a:t>
            </a:r>
          </a:p>
          <a:p>
            <a:r>
              <a:rPr lang="en-IN" dirty="0"/>
              <a:t>These frameworks provide standard libraries and modules which simplify tasks related to content management, interaction with database and interfacing with different internet protocols such as HTTP, SMTP, XML-RPC, FTP and POP.</a:t>
            </a:r>
          </a:p>
        </p:txBody>
      </p:sp>
      <p:sp>
        <p:nvSpPr>
          <p:cNvPr id="7" name="TextBox 6"/>
          <p:cNvSpPr txBox="1"/>
          <p:nvPr/>
        </p:nvSpPr>
        <p:spPr>
          <a:xfrm>
            <a:off x="11146971" y="286327"/>
            <a:ext cx="666338" cy="471055"/>
          </a:xfrm>
          <a:prstGeom prst="rect">
            <a:avLst/>
          </a:prstGeom>
          <a:solidFill>
            <a:schemeClr val="bg1"/>
          </a:solidFill>
        </p:spPr>
        <p:txBody>
          <a:bodyPr wrap="square" rtlCol="0">
            <a:spAutoFit/>
          </a:bodyPr>
          <a:lstStyle/>
          <a:p>
            <a:endParaRPr lang="en-IN" dirty="0"/>
          </a:p>
        </p:txBody>
      </p:sp>
      <p:pic>
        <p:nvPicPr>
          <p:cNvPr id="12290" name="Picture 2" descr="Image result for django web"/>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38530" y="1651044"/>
            <a:ext cx="3904338" cy="1360011"/>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result for bottle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029" y="3011055"/>
            <a:ext cx="3827029" cy="1345838"/>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Image result for flask pyth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30" y="4533860"/>
            <a:ext cx="4278842" cy="167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600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8699F50C-BE38-4BD0-BA84-9B090E1F2B9B}" type="slidenum">
              <a:rPr lang="en-IN" smtClean="0"/>
              <a:t>15</a:t>
            </a:fld>
            <a:endParaRPr lang="en-IN" dirty="0"/>
          </a:p>
        </p:txBody>
      </p:sp>
      <p:sp>
        <p:nvSpPr>
          <p:cNvPr id="4" name="Title 3"/>
          <p:cNvSpPr>
            <a:spLocks noGrp="1"/>
          </p:cNvSpPr>
          <p:nvPr>
            <p:ph type="title"/>
          </p:nvPr>
        </p:nvSpPr>
        <p:spPr/>
        <p:txBody>
          <a:bodyPr/>
          <a:lstStyle/>
          <a:p>
            <a:r>
              <a:rPr lang="en-IN" dirty="0"/>
              <a:t>Web Applications</a:t>
            </a:r>
          </a:p>
        </p:txBody>
      </p:sp>
      <p:sp>
        <p:nvSpPr>
          <p:cNvPr id="6" name="Content Placeholder 5"/>
          <p:cNvSpPr>
            <a:spLocks noGrp="1"/>
          </p:cNvSpPr>
          <p:nvPr>
            <p:ph sz="half" idx="2"/>
          </p:nvPr>
        </p:nvSpPr>
        <p:spPr/>
        <p:txBody>
          <a:bodyPr/>
          <a:lstStyle/>
          <a:p>
            <a:r>
              <a:rPr lang="en-US" dirty="0"/>
              <a:t>With features that include special libraries, extensibility, scalability and easily readable syntax, Python is a suitable coding language for customizing larger applications.</a:t>
            </a:r>
          </a:p>
          <a:p>
            <a:r>
              <a:rPr lang="en-US" dirty="0" err="1"/>
              <a:t>Reddit</a:t>
            </a:r>
            <a:r>
              <a:rPr lang="en-US" dirty="0"/>
              <a:t>, which was originally written in Common Lips, was rewritten in Python in 2005.</a:t>
            </a:r>
          </a:p>
          <a:p>
            <a:r>
              <a:rPr lang="en-US" dirty="0"/>
              <a:t>Python also contributed in a large part to functionality in YouTube.</a:t>
            </a:r>
          </a:p>
          <a:p>
            <a:r>
              <a:rPr lang="en-US" dirty="0"/>
              <a:t>Dropbox, a cloud storage website is entirely written in Python.</a:t>
            </a:r>
            <a:endParaRPr lang="en-IN" dirty="0"/>
          </a:p>
        </p:txBody>
      </p:sp>
      <p:pic>
        <p:nvPicPr>
          <p:cNvPr id="14338" name="Picture 2" descr="Image result for reddit"/>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80678" y="1893012"/>
            <a:ext cx="1945122" cy="1945122"/>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Image result for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824" y="4071486"/>
            <a:ext cx="4465617" cy="1876955"/>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Image result for drop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2818" y="2127221"/>
            <a:ext cx="1399646" cy="17867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146971" y="313267"/>
            <a:ext cx="664029" cy="431800"/>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248370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IN" dirty="0"/>
              <a:t>Software Applications</a:t>
            </a:r>
            <a:endParaRPr lang="en-IN"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p:txBody>
          <a:bodyPr/>
          <a:lstStyle/>
          <a:p>
            <a:r>
              <a:rPr lang="en-US" dirty="0"/>
              <a:t>Software Applications using Python</a:t>
            </a:r>
          </a:p>
        </p:txBody>
      </p:sp>
      <p:pic>
        <p:nvPicPr>
          <p:cNvPr id="11" name="Picture 2" descr="Image result for python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1503" y="2786809"/>
            <a:ext cx="1289396" cy="128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38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8699F50C-BE38-4BD0-BA84-9B090E1F2B9B}" type="slidenum">
              <a:rPr lang="en-IN" smtClean="0"/>
              <a:t>17</a:t>
            </a:fld>
            <a:endParaRPr lang="en-IN" dirty="0"/>
          </a:p>
        </p:txBody>
      </p:sp>
      <p:sp>
        <p:nvSpPr>
          <p:cNvPr id="4" name="Title 3"/>
          <p:cNvSpPr>
            <a:spLocks noGrp="1"/>
          </p:cNvSpPr>
          <p:nvPr>
            <p:ph type="title"/>
          </p:nvPr>
        </p:nvSpPr>
        <p:spPr/>
        <p:txBody>
          <a:bodyPr/>
          <a:lstStyle/>
          <a:p>
            <a:r>
              <a:rPr lang="en-IN" dirty="0"/>
              <a:t>Image Processing</a:t>
            </a:r>
          </a:p>
        </p:txBody>
      </p:sp>
      <p:sp>
        <p:nvSpPr>
          <p:cNvPr id="6" name="Content Placeholder 5"/>
          <p:cNvSpPr>
            <a:spLocks noGrp="1"/>
          </p:cNvSpPr>
          <p:nvPr>
            <p:ph sz="half" idx="2"/>
          </p:nvPr>
        </p:nvSpPr>
        <p:spPr/>
        <p:txBody>
          <a:bodyPr/>
          <a:lstStyle/>
          <a:p>
            <a:r>
              <a:rPr lang="en-IN" dirty="0"/>
              <a:t>Python has been used to make 2D imaging software such as </a:t>
            </a:r>
            <a:r>
              <a:rPr lang="en-IN" dirty="0" err="1"/>
              <a:t>Inkscape</a:t>
            </a:r>
            <a:r>
              <a:rPr lang="en-IN" dirty="0"/>
              <a:t>, GIMP, Paint Shop Pro and </a:t>
            </a:r>
            <a:r>
              <a:rPr lang="en-IN" dirty="0" err="1"/>
              <a:t>Scribus</a:t>
            </a:r>
            <a:r>
              <a:rPr lang="en-IN" dirty="0"/>
              <a:t>.</a:t>
            </a:r>
          </a:p>
          <a:p>
            <a:r>
              <a:rPr lang="en-IN" dirty="0"/>
              <a:t>Further, 3D animation packages, like Blender, 3ds Max, Cinema 4D, Houdini, </a:t>
            </a:r>
            <a:r>
              <a:rPr lang="en-IN" dirty="0" err="1"/>
              <a:t>Lightwave</a:t>
            </a:r>
            <a:r>
              <a:rPr lang="en-IN" dirty="0"/>
              <a:t> and Maya, also use Python in variable proportions.</a:t>
            </a:r>
          </a:p>
        </p:txBody>
      </p:sp>
      <p:pic>
        <p:nvPicPr>
          <p:cNvPr id="15362" name="Picture 2" descr="Image result for paintshop pro"/>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518678" y="1724501"/>
            <a:ext cx="2822575" cy="752687"/>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Image result for gimp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222" y="2554562"/>
            <a:ext cx="3242733" cy="1411543"/>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descr="Image result for 3ds max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4575" y="4129813"/>
            <a:ext cx="3442759" cy="1081027"/>
          </a:xfrm>
          <a:prstGeom prst="rect">
            <a:avLst/>
          </a:prstGeom>
          <a:noFill/>
          <a:extLst>
            <a:ext uri="{909E8E84-426E-40DD-AFC4-6F175D3DCCD1}">
              <a14:hiddenFill xmlns:a14="http://schemas.microsoft.com/office/drawing/2010/main">
                <a:solidFill>
                  <a:srgbClr val="FFFFFF"/>
                </a:solidFill>
              </a14:hiddenFill>
            </a:ext>
          </a:extLst>
        </p:spPr>
      </p:pic>
      <p:pic>
        <p:nvPicPr>
          <p:cNvPr id="15370" name="Picture 10" descr="Image result for maya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9679" y="4913313"/>
            <a:ext cx="5771092" cy="10206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070771" y="287867"/>
            <a:ext cx="748696" cy="465666"/>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974506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8699F50C-BE38-4BD0-BA84-9B090E1F2B9B}" type="slidenum">
              <a:rPr lang="en-IN" smtClean="0"/>
              <a:t>18</a:t>
            </a:fld>
            <a:endParaRPr lang="en-IN" dirty="0"/>
          </a:p>
        </p:txBody>
      </p:sp>
      <p:sp>
        <p:nvSpPr>
          <p:cNvPr id="4" name="Title 3"/>
          <p:cNvSpPr>
            <a:spLocks noGrp="1"/>
          </p:cNvSpPr>
          <p:nvPr>
            <p:ph type="title"/>
          </p:nvPr>
        </p:nvSpPr>
        <p:spPr/>
        <p:txBody>
          <a:bodyPr/>
          <a:lstStyle/>
          <a:p>
            <a:r>
              <a:rPr lang="en-IN" dirty="0"/>
              <a:t>Game Designing</a:t>
            </a:r>
          </a:p>
        </p:txBody>
      </p:sp>
      <p:sp>
        <p:nvSpPr>
          <p:cNvPr id="6" name="Content Placeholder 5"/>
          <p:cNvSpPr>
            <a:spLocks noGrp="1"/>
          </p:cNvSpPr>
          <p:nvPr>
            <p:ph sz="half" idx="2"/>
          </p:nvPr>
        </p:nvSpPr>
        <p:spPr/>
        <p:txBody>
          <a:bodyPr/>
          <a:lstStyle/>
          <a:p>
            <a:r>
              <a:rPr lang="en-US" dirty="0"/>
              <a:t>Python has various modules, libraries and platforms that support development of games.</a:t>
            </a:r>
          </a:p>
          <a:p>
            <a:r>
              <a:rPr lang="en-US" dirty="0"/>
              <a:t>For example, </a:t>
            </a:r>
            <a:r>
              <a:rPr lang="en-US" dirty="0" err="1"/>
              <a:t>PySoy</a:t>
            </a:r>
            <a:r>
              <a:rPr lang="en-US" dirty="0"/>
              <a:t> is a 3D game engine supporting Python 3, and </a:t>
            </a:r>
            <a:r>
              <a:rPr lang="en-US" dirty="0" err="1"/>
              <a:t>PyGame</a:t>
            </a:r>
            <a:r>
              <a:rPr lang="en-US" dirty="0"/>
              <a:t> provides functionality and a library for game development.</a:t>
            </a:r>
          </a:p>
          <a:p>
            <a:r>
              <a:rPr lang="en-US" dirty="0"/>
              <a:t>There have been numerous games built using Python including Civilization-IV, Disney’s </a:t>
            </a:r>
            <a:r>
              <a:rPr lang="en-US" dirty="0" err="1"/>
              <a:t>Toontown</a:t>
            </a:r>
            <a:r>
              <a:rPr lang="en-US" dirty="0"/>
              <a:t> Online, Vega Strike etc.</a:t>
            </a:r>
            <a:endParaRPr lang="en-IN" dirty="0"/>
          </a:p>
        </p:txBody>
      </p:sp>
      <p:pic>
        <p:nvPicPr>
          <p:cNvPr id="17410" name="Picture 2" descr="Image result for vegastrike"/>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063257" y="4196635"/>
            <a:ext cx="2208701" cy="1766961"/>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Image result for toontow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12" y="1699507"/>
            <a:ext cx="6069709" cy="22144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146971" y="321733"/>
            <a:ext cx="648789" cy="432647"/>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149728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CDA2D0-BA54-44DF-8FE3-D2E6977397DD}"/>
              </a:ext>
            </a:extLst>
          </p:cNvPr>
          <p:cNvSpPr>
            <a:spLocks noGrp="1"/>
          </p:cNvSpPr>
          <p:nvPr>
            <p:ph type="ftr" sz="quarter" idx="17"/>
          </p:nvPr>
        </p:nvSpPr>
        <p:spPr/>
        <p:txBody>
          <a:bodyPr/>
          <a:lstStyle/>
          <a:p>
            <a:r>
              <a:rPr lang="en-IN"/>
              <a:t>Add a footer</a:t>
            </a:r>
            <a:endParaRPr lang="en-IN" dirty="0"/>
          </a:p>
        </p:txBody>
      </p:sp>
      <p:sp>
        <p:nvSpPr>
          <p:cNvPr id="3" name="Slide Number Placeholder 2">
            <a:extLst>
              <a:ext uri="{FF2B5EF4-FFF2-40B4-BE49-F238E27FC236}">
                <a16:creationId xmlns:a16="http://schemas.microsoft.com/office/drawing/2014/main" id="{6CB41AC0-67D1-4687-A152-401F60A21C99}"/>
              </a:ext>
            </a:extLst>
          </p:cNvPr>
          <p:cNvSpPr>
            <a:spLocks noGrp="1"/>
          </p:cNvSpPr>
          <p:nvPr>
            <p:ph type="sldNum" sz="quarter" idx="18"/>
          </p:nvPr>
        </p:nvSpPr>
        <p:spPr/>
        <p:txBody>
          <a:bodyPr/>
          <a:lstStyle/>
          <a:p>
            <a:fld id="{8699F50C-BE38-4BD0-BA84-9B090E1F2B9B}" type="slidenum">
              <a:rPr lang="en-IN" smtClean="0"/>
              <a:t>19</a:t>
            </a:fld>
            <a:endParaRPr lang="en-IN" dirty="0"/>
          </a:p>
        </p:txBody>
      </p:sp>
      <p:sp>
        <p:nvSpPr>
          <p:cNvPr id="5" name="Content Placeholder 4">
            <a:extLst>
              <a:ext uri="{FF2B5EF4-FFF2-40B4-BE49-F238E27FC236}">
                <a16:creationId xmlns:a16="http://schemas.microsoft.com/office/drawing/2014/main" id="{BD2F6CE6-ABC4-46CF-A2F8-53FDF5ACEFEE}"/>
              </a:ext>
            </a:extLst>
          </p:cNvPr>
          <p:cNvSpPr>
            <a:spLocks noGrp="1"/>
          </p:cNvSpPr>
          <p:nvPr>
            <p:ph sz="half" idx="1"/>
          </p:nvPr>
        </p:nvSpPr>
        <p:spPr>
          <a:xfrm>
            <a:off x="529687" y="466532"/>
            <a:ext cx="10275162" cy="6176864"/>
          </a:xfrm>
        </p:spPr>
        <p:txBody>
          <a:bodyPr/>
          <a:lstStyle/>
          <a:p>
            <a:endParaRPr lang="en-IN" dirty="0"/>
          </a:p>
          <a:p>
            <a:r>
              <a:rPr lang="en-IN" dirty="0"/>
              <a:t>Python allows for parsing a text file, generating sample inputs to test an application, content scrapping from blogs and sites.</a:t>
            </a:r>
          </a:p>
          <a:p>
            <a:endParaRPr lang="en-IN" dirty="0"/>
          </a:p>
          <a:p>
            <a:r>
              <a:rPr lang="en-IN" dirty="0"/>
              <a:t>Python is used for automation, to automate repetitive and basic process like mass mail send-outs and other deployments.</a:t>
            </a:r>
          </a:p>
          <a:p>
            <a:pPr marL="0" indent="0">
              <a:buNone/>
            </a:pPr>
            <a:endParaRPr lang="en-IN" dirty="0"/>
          </a:p>
          <a:p>
            <a:r>
              <a:rPr lang="en-IN" dirty="0"/>
              <a:t>Python is used from animation to enterprise level web applications</a:t>
            </a:r>
          </a:p>
          <a:p>
            <a:endParaRPr lang="en-IN" dirty="0"/>
          </a:p>
          <a:p>
            <a:r>
              <a:rPr lang="en-IN" dirty="0"/>
              <a:t>Python is great for writing API and interacting with the database.  Python was used for back-end integrations and development of such famous sites as Instagram, Quora, and Dropbox.</a:t>
            </a:r>
          </a:p>
          <a:p>
            <a:endParaRPr lang="en-IN" dirty="0"/>
          </a:p>
          <a:p>
            <a:r>
              <a:rPr lang="en-IN" dirty="0"/>
              <a:t>Two major Python back-end development tools are Django and Flask</a:t>
            </a:r>
          </a:p>
          <a:p>
            <a:pPr marL="0" indent="0">
              <a:buNone/>
            </a:pPr>
            <a:endParaRPr lang="en-IN" dirty="0"/>
          </a:p>
          <a:p>
            <a:endParaRPr lang="en-IN" dirty="0"/>
          </a:p>
        </p:txBody>
      </p:sp>
    </p:spTree>
    <p:extLst>
      <p:ext uri="{BB962C8B-B14F-4D97-AF65-F5344CB8AC3E}">
        <p14:creationId xmlns:p14="http://schemas.microsoft.com/office/powerpoint/2010/main" val="4096179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Use Cases - Python</a:t>
            </a:r>
          </a:p>
        </p:txBody>
      </p:sp>
      <p:sp>
        <p:nvSpPr>
          <p:cNvPr id="6" name="Content Placeholder 5"/>
          <p:cNvSpPr>
            <a:spLocks noGrp="1"/>
          </p:cNvSpPr>
          <p:nvPr>
            <p:ph idx="1"/>
          </p:nvPr>
        </p:nvSpPr>
        <p:spPr/>
        <p:txBody>
          <a:bodyPr/>
          <a:lstStyle/>
          <a:p>
            <a:r>
              <a:rPr lang="en-US" dirty="0"/>
              <a:t>Python is a high-level general purpose programming language that offers multiple paradigms like </a:t>
            </a:r>
          </a:p>
          <a:p>
            <a:pPr lvl="1"/>
            <a:r>
              <a:rPr lang="en-US"/>
              <a:t>object-orientation, functional </a:t>
            </a:r>
            <a:r>
              <a:rPr lang="en-US" dirty="0"/>
              <a:t>programming</a:t>
            </a:r>
          </a:p>
          <a:p>
            <a:pPr marL="0" indent="0">
              <a:buNone/>
            </a:pPr>
            <a:r>
              <a:rPr lang="en-US" dirty="0"/>
              <a:t>    for software development.</a:t>
            </a:r>
          </a:p>
          <a:p>
            <a:r>
              <a:rPr lang="en-US" dirty="0"/>
              <a:t>It works on cross-platform operating systems and can be used across to develop a wide range of applications like </a:t>
            </a:r>
          </a:p>
          <a:p>
            <a:pPr lvl="1"/>
            <a:r>
              <a:rPr lang="en-US" dirty="0"/>
              <a:t>image processing,</a:t>
            </a:r>
          </a:p>
          <a:p>
            <a:pPr lvl="1"/>
            <a:r>
              <a:rPr lang="en-US" dirty="0"/>
              <a:t>text processing,</a:t>
            </a:r>
          </a:p>
          <a:p>
            <a:pPr lvl="1"/>
            <a:r>
              <a:rPr lang="en-US" dirty="0"/>
              <a:t>web and enterprise level using scientific, numeric and data from network.</a:t>
            </a:r>
          </a:p>
          <a:p>
            <a:r>
              <a:rPr lang="en-US" dirty="0" err="1"/>
              <a:t>BitTorrent</a:t>
            </a:r>
            <a:r>
              <a:rPr lang="en-US" dirty="0"/>
              <a:t>, YouTube, Dropbox, Deluge, Cinema 4D and Bazaar are a few globally-used applications</a:t>
            </a:r>
            <a:endParaRPr lang="en-IN" dirty="0"/>
          </a:p>
        </p:txBody>
      </p:sp>
      <p:sp>
        <p:nvSpPr>
          <p:cNvPr id="7" name="TextBox 6"/>
          <p:cNvSpPr txBox="1"/>
          <p:nvPr/>
        </p:nvSpPr>
        <p:spPr>
          <a:xfrm>
            <a:off x="10998926" y="209028"/>
            <a:ext cx="957943" cy="539909"/>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636814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CDA2D0-BA54-44DF-8FE3-D2E6977397DD}"/>
              </a:ext>
            </a:extLst>
          </p:cNvPr>
          <p:cNvSpPr>
            <a:spLocks noGrp="1"/>
          </p:cNvSpPr>
          <p:nvPr>
            <p:ph type="ftr" sz="quarter" idx="17"/>
          </p:nvPr>
        </p:nvSpPr>
        <p:spPr/>
        <p:txBody>
          <a:bodyPr/>
          <a:lstStyle/>
          <a:p>
            <a:r>
              <a:rPr lang="en-IN"/>
              <a:t>Add a footer</a:t>
            </a:r>
            <a:endParaRPr lang="en-IN" dirty="0"/>
          </a:p>
        </p:txBody>
      </p:sp>
      <p:sp>
        <p:nvSpPr>
          <p:cNvPr id="3" name="Slide Number Placeholder 2">
            <a:extLst>
              <a:ext uri="{FF2B5EF4-FFF2-40B4-BE49-F238E27FC236}">
                <a16:creationId xmlns:a16="http://schemas.microsoft.com/office/drawing/2014/main" id="{6CB41AC0-67D1-4687-A152-401F60A21C99}"/>
              </a:ext>
            </a:extLst>
          </p:cNvPr>
          <p:cNvSpPr>
            <a:spLocks noGrp="1"/>
          </p:cNvSpPr>
          <p:nvPr>
            <p:ph type="sldNum" sz="quarter" idx="18"/>
          </p:nvPr>
        </p:nvSpPr>
        <p:spPr/>
        <p:txBody>
          <a:bodyPr/>
          <a:lstStyle/>
          <a:p>
            <a:fld id="{8699F50C-BE38-4BD0-BA84-9B090E1F2B9B}" type="slidenum">
              <a:rPr lang="en-IN" smtClean="0"/>
              <a:t>20</a:t>
            </a:fld>
            <a:endParaRPr lang="en-IN" dirty="0"/>
          </a:p>
        </p:txBody>
      </p:sp>
      <p:sp>
        <p:nvSpPr>
          <p:cNvPr id="5" name="Content Placeholder 4">
            <a:extLst>
              <a:ext uri="{FF2B5EF4-FFF2-40B4-BE49-F238E27FC236}">
                <a16:creationId xmlns:a16="http://schemas.microsoft.com/office/drawing/2014/main" id="{BD2F6CE6-ABC4-46CF-A2F8-53FDF5ACEFEE}"/>
              </a:ext>
            </a:extLst>
          </p:cNvPr>
          <p:cNvSpPr>
            <a:spLocks noGrp="1"/>
          </p:cNvSpPr>
          <p:nvPr>
            <p:ph sz="half" idx="1"/>
          </p:nvPr>
        </p:nvSpPr>
        <p:spPr>
          <a:xfrm>
            <a:off x="529687" y="466532"/>
            <a:ext cx="10275162" cy="6176864"/>
          </a:xfrm>
        </p:spPr>
        <p:txBody>
          <a:bodyPr/>
          <a:lstStyle/>
          <a:p>
            <a:pPr marL="0" indent="0">
              <a:buNone/>
            </a:pPr>
            <a:r>
              <a:rPr lang="en-IN" dirty="0"/>
              <a:t>Python has powerful libraries for data analysis, manipulation and visualization.</a:t>
            </a:r>
          </a:p>
          <a:p>
            <a:pPr marL="0" indent="0">
              <a:buNone/>
            </a:pPr>
            <a:endParaRPr lang="en-IN" dirty="0"/>
          </a:p>
          <a:p>
            <a:pPr marL="0" indent="0">
              <a:buNone/>
            </a:pPr>
            <a:r>
              <a:rPr lang="en-IN" dirty="0"/>
              <a:t>Python libraries such as pandas, NumPy, and </a:t>
            </a:r>
            <a:r>
              <a:rPr lang="en-IN" dirty="0" err="1"/>
              <a:t>scikit</a:t>
            </a:r>
            <a:r>
              <a:rPr lang="en-IN" dirty="0"/>
              <a:t>-learn and others bring features from R and </a:t>
            </a:r>
            <a:r>
              <a:rPr lang="en-IN" dirty="0" err="1"/>
              <a:t>Matlab</a:t>
            </a:r>
            <a:r>
              <a:rPr lang="en-IN" dirty="0"/>
              <a:t> to python development.</a:t>
            </a:r>
          </a:p>
          <a:p>
            <a:pPr marL="0" indent="0">
              <a:buNone/>
            </a:pPr>
            <a:endParaRPr lang="en-IN" dirty="0"/>
          </a:p>
          <a:p>
            <a:pPr marL="0" indent="0">
              <a:buNone/>
            </a:pPr>
            <a:r>
              <a:rPr lang="en-IN" dirty="0"/>
              <a:t>Python has many libraries to build and implement machine learning algorithms (</a:t>
            </a:r>
            <a:r>
              <a:rPr lang="en-IN" dirty="0" err="1"/>
              <a:t>eg.</a:t>
            </a:r>
            <a:r>
              <a:rPr lang="en-IN" dirty="0"/>
              <a:t>, </a:t>
            </a:r>
            <a:r>
              <a:rPr lang="en-IN" dirty="0" err="1"/>
              <a:t>PyBrain</a:t>
            </a:r>
            <a:r>
              <a:rPr lang="en-IN" dirty="0"/>
              <a:t>, Pylearn2,scikit-learn,etc)</a:t>
            </a:r>
          </a:p>
          <a:p>
            <a:pPr marL="0" indent="0">
              <a:buNone/>
            </a:pPr>
            <a:endParaRPr lang="en-IN" dirty="0"/>
          </a:p>
          <a:p>
            <a:pPr marL="0" indent="0">
              <a:buNone/>
            </a:pPr>
            <a:r>
              <a:rPr lang="en-IN" dirty="0"/>
              <a:t>For working with human language data, Python offers NLTK platform.</a:t>
            </a:r>
          </a:p>
          <a:p>
            <a:pPr marL="0" indent="0">
              <a:buNone/>
            </a:pPr>
            <a:endParaRPr lang="en-IN" dirty="0"/>
          </a:p>
          <a:p>
            <a:pPr marL="0" indent="0">
              <a:buNone/>
            </a:pPr>
            <a:r>
              <a:rPr lang="en-IN" dirty="0"/>
              <a:t>Python is extensible in C/C++ in which you ca run large-scale data mining faster</a:t>
            </a:r>
          </a:p>
          <a:p>
            <a:endParaRPr lang="en-IN" dirty="0"/>
          </a:p>
        </p:txBody>
      </p:sp>
    </p:spTree>
    <p:extLst>
      <p:ext uri="{BB962C8B-B14F-4D97-AF65-F5344CB8AC3E}">
        <p14:creationId xmlns:p14="http://schemas.microsoft.com/office/powerpoint/2010/main" val="1682007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CDA2D0-BA54-44DF-8FE3-D2E6977397DD}"/>
              </a:ext>
            </a:extLst>
          </p:cNvPr>
          <p:cNvSpPr>
            <a:spLocks noGrp="1"/>
          </p:cNvSpPr>
          <p:nvPr>
            <p:ph type="ftr" sz="quarter" idx="17"/>
          </p:nvPr>
        </p:nvSpPr>
        <p:spPr/>
        <p:txBody>
          <a:bodyPr/>
          <a:lstStyle/>
          <a:p>
            <a:r>
              <a:rPr lang="en-IN"/>
              <a:t>Add a footer</a:t>
            </a:r>
            <a:endParaRPr lang="en-IN" dirty="0"/>
          </a:p>
        </p:txBody>
      </p:sp>
      <p:sp>
        <p:nvSpPr>
          <p:cNvPr id="3" name="Slide Number Placeholder 2">
            <a:extLst>
              <a:ext uri="{FF2B5EF4-FFF2-40B4-BE49-F238E27FC236}">
                <a16:creationId xmlns:a16="http://schemas.microsoft.com/office/drawing/2014/main" id="{6CB41AC0-67D1-4687-A152-401F60A21C99}"/>
              </a:ext>
            </a:extLst>
          </p:cNvPr>
          <p:cNvSpPr>
            <a:spLocks noGrp="1"/>
          </p:cNvSpPr>
          <p:nvPr>
            <p:ph type="sldNum" sz="quarter" idx="18"/>
          </p:nvPr>
        </p:nvSpPr>
        <p:spPr/>
        <p:txBody>
          <a:bodyPr/>
          <a:lstStyle/>
          <a:p>
            <a:fld id="{8699F50C-BE38-4BD0-BA84-9B090E1F2B9B}" type="slidenum">
              <a:rPr lang="en-IN" smtClean="0"/>
              <a:t>21</a:t>
            </a:fld>
            <a:endParaRPr lang="en-IN" dirty="0"/>
          </a:p>
        </p:txBody>
      </p:sp>
      <p:sp>
        <p:nvSpPr>
          <p:cNvPr id="5" name="Content Placeholder 4">
            <a:extLst>
              <a:ext uri="{FF2B5EF4-FFF2-40B4-BE49-F238E27FC236}">
                <a16:creationId xmlns:a16="http://schemas.microsoft.com/office/drawing/2014/main" id="{BD2F6CE6-ABC4-46CF-A2F8-53FDF5ACEFEE}"/>
              </a:ext>
            </a:extLst>
          </p:cNvPr>
          <p:cNvSpPr>
            <a:spLocks noGrp="1"/>
          </p:cNvSpPr>
          <p:nvPr>
            <p:ph sz="half" idx="1"/>
          </p:nvPr>
        </p:nvSpPr>
        <p:spPr>
          <a:xfrm>
            <a:off x="529687" y="466532"/>
            <a:ext cx="10275162" cy="6176864"/>
          </a:xfrm>
        </p:spPr>
        <p:txBody>
          <a:bodyPr/>
          <a:lstStyle/>
          <a:p>
            <a:pPr marL="0" indent="0">
              <a:buNone/>
            </a:pPr>
            <a:r>
              <a:rPr lang="en-IN" dirty="0">
                <a:solidFill>
                  <a:srgbClr val="C00000"/>
                </a:solidFill>
              </a:rPr>
              <a:t>Quora</a:t>
            </a:r>
            <a:r>
              <a:rPr lang="en-IN" dirty="0"/>
              <a:t> opted for python to avoid getting stuck in for legacy issues. </a:t>
            </a:r>
          </a:p>
          <a:p>
            <a:pPr marL="0" indent="0">
              <a:buNone/>
            </a:pPr>
            <a:endParaRPr lang="en-IN" dirty="0"/>
          </a:p>
          <a:p>
            <a:pPr marL="0" indent="0">
              <a:buNone/>
            </a:pPr>
            <a:r>
              <a:rPr lang="en-IN" dirty="0"/>
              <a:t>They opted for python because it was fast enough for most of what they need to do.</a:t>
            </a:r>
          </a:p>
          <a:p>
            <a:pPr marL="0" indent="0">
              <a:buNone/>
            </a:pPr>
            <a:endParaRPr lang="en-IN" dirty="0"/>
          </a:p>
          <a:p>
            <a:pPr marL="0" indent="0">
              <a:buNone/>
            </a:pPr>
            <a:r>
              <a:rPr lang="en-IN" dirty="0"/>
              <a:t>They also had confidence on pythons ecosystem development potential and thought it’d be good for the life of their codebase</a:t>
            </a:r>
          </a:p>
          <a:p>
            <a:pPr marL="0" indent="0">
              <a:buNone/>
            </a:pPr>
            <a:endParaRPr lang="en-IN" dirty="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3288637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CDA2D0-BA54-44DF-8FE3-D2E6977397DD}"/>
              </a:ext>
            </a:extLst>
          </p:cNvPr>
          <p:cNvSpPr>
            <a:spLocks noGrp="1"/>
          </p:cNvSpPr>
          <p:nvPr>
            <p:ph type="ftr" sz="quarter" idx="17"/>
          </p:nvPr>
        </p:nvSpPr>
        <p:spPr/>
        <p:txBody>
          <a:bodyPr/>
          <a:lstStyle/>
          <a:p>
            <a:r>
              <a:rPr lang="en-IN"/>
              <a:t>Add a footer</a:t>
            </a:r>
            <a:endParaRPr lang="en-IN" dirty="0"/>
          </a:p>
        </p:txBody>
      </p:sp>
      <p:sp>
        <p:nvSpPr>
          <p:cNvPr id="3" name="Slide Number Placeholder 2">
            <a:extLst>
              <a:ext uri="{FF2B5EF4-FFF2-40B4-BE49-F238E27FC236}">
                <a16:creationId xmlns:a16="http://schemas.microsoft.com/office/drawing/2014/main" id="{6CB41AC0-67D1-4687-A152-401F60A21C99}"/>
              </a:ext>
            </a:extLst>
          </p:cNvPr>
          <p:cNvSpPr>
            <a:spLocks noGrp="1"/>
          </p:cNvSpPr>
          <p:nvPr>
            <p:ph type="sldNum" sz="quarter" idx="18"/>
          </p:nvPr>
        </p:nvSpPr>
        <p:spPr/>
        <p:txBody>
          <a:bodyPr/>
          <a:lstStyle/>
          <a:p>
            <a:fld id="{8699F50C-BE38-4BD0-BA84-9B090E1F2B9B}" type="slidenum">
              <a:rPr lang="en-IN" smtClean="0"/>
              <a:t>22</a:t>
            </a:fld>
            <a:endParaRPr lang="en-IN" dirty="0"/>
          </a:p>
        </p:txBody>
      </p:sp>
      <p:sp>
        <p:nvSpPr>
          <p:cNvPr id="5" name="Content Placeholder 4">
            <a:extLst>
              <a:ext uri="{FF2B5EF4-FFF2-40B4-BE49-F238E27FC236}">
                <a16:creationId xmlns:a16="http://schemas.microsoft.com/office/drawing/2014/main" id="{BD2F6CE6-ABC4-46CF-A2F8-53FDF5ACEFEE}"/>
              </a:ext>
            </a:extLst>
          </p:cNvPr>
          <p:cNvSpPr>
            <a:spLocks noGrp="1"/>
          </p:cNvSpPr>
          <p:nvPr>
            <p:ph sz="half" idx="1"/>
          </p:nvPr>
        </p:nvSpPr>
        <p:spPr>
          <a:xfrm>
            <a:off x="529687" y="466532"/>
            <a:ext cx="10275162" cy="6176864"/>
          </a:xfrm>
        </p:spPr>
        <p:txBody>
          <a:bodyPr/>
          <a:lstStyle/>
          <a:p>
            <a:pPr marL="0" indent="0">
              <a:buNone/>
            </a:pPr>
            <a:endParaRPr lang="en-IN" dirty="0"/>
          </a:p>
          <a:p>
            <a:pPr marL="0" indent="0">
              <a:buNone/>
            </a:pPr>
            <a:r>
              <a:rPr lang="en-IN" dirty="0" err="1"/>
              <a:t>Preen.Me</a:t>
            </a:r>
            <a:r>
              <a:rPr lang="en-IN" dirty="0"/>
              <a:t> is an Israeli fashion retail </a:t>
            </a:r>
            <a:r>
              <a:rPr lang="en-IN" dirty="0" err="1"/>
              <a:t>startup</a:t>
            </a:r>
            <a:r>
              <a:rPr lang="en-IN" dirty="0"/>
              <a:t> aiming to transform the way people shop for beauty products today. Because the project implies intense data analytics and visualization, the project team chose python over other general purpose languages for primary web app coding</a:t>
            </a:r>
          </a:p>
          <a:p>
            <a:pPr marL="0" indent="0">
              <a:buNone/>
            </a:pPr>
            <a:endParaRPr lang="en-IN" dirty="0"/>
          </a:p>
          <a:p>
            <a:pPr marL="0" indent="0">
              <a:buNone/>
            </a:pPr>
            <a:r>
              <a:rPr lang="en-IN" dirty="0"/>
              <a:t>Other reasons why Python was chosen include, but aren’t limited to:</a:t>
            </a:r>
          </a:p>
          <a:p>
            <a:pPr marL="0" indent="0">
              <a:buNone/>
            </a:pPr>
            <a:endParaRPr lang="en-IN" dirty="0"/>
          </a:p>
          <a:p>
            <a:pPr marL="0" indent="0">
              <a:buNone/>
            </a:pPr>
            <a:r>
              <a:rPr lang="en-IN" dirty="0"/>
              <a:t>Python is free and open source</a:t>
            </a:r>
          </a:p>
          <a:p>
            <a:pPr marL="0" indent="0">
              <a:buNone/>
            </a:pPr>
            <a:r>
              <a:rPr lang="en-IN" dirty="0"/>
              <a:t>Python is extensible in c/C++</a:t>
            </a:r>
          </a:p>
          <a:p>
            <a:pPr marL="0" indent="0">
              <a:buNone/>
            </a:pPr>
            <a:r>
              <a:rPr lang="en-IN" dirty="0"/>
              <a:t>Python has a clear syntax and is extremely powerful in datamining and analysis</a:t>
            </a:r>
          </a:p>
          <a:p>
            <a:pPr marL="0" indent="0">
              <a:buNone/>
            </a:pPr>
            <a:r>
              <a:rPr lang="en-IN" dirty="0"/>
              <a:t>Python has many libraries and tools to enhance and improve web development</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3275270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2"/>
          <a:srcRect l="20784" r="20784"/>
          <a:stretch>
            <a:fillRect/>
          </a:stretch>
        </p:blipFill>
        <p:spPr>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9" name="Hexagon 18"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IN" dirty="0"/>
              <a:t>Thank </a:t>
            </a:r>
            <a:r>
              <a:rPr lang="en-IN" b="0" dirty="0"/>
              <a:t>You.</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lstStyle/>
          <a:p>
            <a:r>
              <a:rPr lang="en-IN" dirty="0"/>
              <a:t>Lakshmi </a:t>
            </a:r>
            <a:r>
              <a:rPr lang="en-IN" dirty="0" err="1"/>
              <a:t>Priya</a:t>
            </a:r>
            <a:r>
              <a:rPr lang="en-IN" dirty="0"/>
              <a:t> P</a:t>
            </a:r>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lstStyle/>
          <a:p>
            <a:r>
              <a:rPr lang="en-ZA" dirty="0"/>
              <a:t>+91 98666 11005</a:t>
            </a:r>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lstStyle/>
          <a:p>
            <a:r>
              <a:rPr lang="en-IN" dirty="0"/>
              <a:t>plakshmipriya@gmail.com</a:t>
            </a:r>
          </a:p>
        </p:txBody>
      </p:sp>
      <p:pic>
        <p:nvPicPr>
          <p:cNvPr id="12"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1503" y="2786809"/>
            <a:ext cx="1289396" cy="12843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375721" y="4635499"/>
            <a:ext cx="573719" cy="3693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26095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IN" dirty="0"/>
              <a:t>Industrial Applications</a:t>
            </a:r>
            <a:endParaRPr lang="en-IN"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p:txBody>
          <a:bodyPr/>
          <a:lstStyle/>
          <a:p>
            <a:r>
              <a:rPr lang="en-US" dirty="0"/>
              <a:t>Industrial and Business Applications of Python</a:t>
            </a:r>
          </a:p>
        </p:txBody>
      </p:sp>
      <p:pic>
        <p:nvPicPr>
          <p:cNvPr id="11" name="Picture 2" descr="Image result for python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1503" y="2786809"/>
            <a:ext cx="1289396" cy="128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66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CD/DVD Packaging Hardware</a:t>
            </a:r>
          </a:p>
        </p:txBody>
      </p:sp>
      <p:sp>
        <p:nvSpPr>
          <p:cNvPr id="8" name="Content Placeholder 7"/>
          <p:cNvSpPr>
            <a:spLocks noGrp="1"/>
          </p:cNvSpPr>
          <p:nvPr>
            <p:ph sz="half" idx="2"/>
          </p:nvPr>
        </p:nvSpPr>
        <p:spPr/>
        <p:txBody>
          <a:bodyPr/>
          <a:lstStyle/>
          <a:p>
            <a:r>
              <a:rPr lang="en-US" dirty="0"/>
              <a:t> In the wholesale market, CD/DVD discs are sold in units of 10, 20 or 50 in one shrink-wrapped bulk package.</a:t>
            </a:r>
          </a:p>
          <a:p>
            <a:endParaRPr lang="en-IN" dirty="0"/>
          </a:p>
        </p:txBody>
      </p:sp>
      <p:pic>
        <p:nvPicPr>
          <p:cNvPr id="3076" name="Picture 4" descr="Overview of CD/DVD partitio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779" y="1439045"/>
            <a:ext cx="4286250" cy="29051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8943" y="2891608"/>
            <a:ext cx="4934857" cy="37011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18678" y="4833257"/>
            <a:ext cx="5368316" cy="1477328"/>
          </a:xfrm>
          <a:prstGeom prst="rect">
            <a:avLst/>
          </a:prstGeom>
          <a:noFill/>
        </p:spPr>
        <p:txBody>
          <a:bodyPr wrap="square" rtlCol="0">
            <a:spAutoFit/>
          </a:bodyPr>
          <a:lstStyle/>
          <a:p>
            <a:pPr marL="285750" indent="-285750">
              <a:buFont typeface="Arial" panose="020B0604020202020204" pitchFamily="34" charset="0"/>
              <a:buChar char="•"/>
            </a:pPr>
            <a:r>
              <a:rPr lang="en-US" i="1" dirty="0" err="1"/>
              <a:t>Acqutek</a:t>
            </a:r>
            <a:r>
              <a:rPr lang="en-US" i="1" dirty="0"/>
              <a:t> Corporation</a:t>
            </a:r>
            <a:r>
              <a:rPr lang="en-US" dirty="0"/>
              <a:t> was contracted by </a:t>
            </a:r>
            <a:r>
              <a:rPr lang="en-US" i="1" dirty="0"/>
              <a:t>Micro Image Precision Co. Ltd</a:t>
            </a:r>
            <a:r>
              <a:rPr lang="en-US" dirty="0"/>
              <a:t> to develop the control software for this </a:t>
            </a:r>
            <a:r>
              <a:rPr lang="en-US" dirty="0" err="1"/>
              <a:t>partitioner</a:t>
            </a:r>
            <a:r>
              <a:rPr lang="en-US" dirty="0"/>
              <a:t> machine.</a:t>
            </a:r>
          </a:p>
          <a:p>
            <a:pPr marL="285750" indent="-285750">
              <a:buFont typeface="Arial" panose="020B0604020202020204" pitchFamily="34" charset="0"/>
              <a:buChar char="•"/>
            </a:pPr>
            <a:r>
              <a:rPr lang="en-US" dirty="0"/>
              <a:t>The entire GUI software code to control this machine is written in Python!</a:t>
            </a:r>
            <a:endParaRPr lang="en-IN" dirty="0"/>
          </a:p>
        </p:txBody>
      </p:sp>
      <p:sp>
        <p:nvSpPr>
          <p:cNvPr id="12" name="TextBox 11"/>
          <p:cNvSpPr txBox="1"/>
          <p:nvPr/>
        </p:nvSpPr>
        <p:spPr>
          <a:xfrm>
            <a:off x="10998926" y="126980"/>
            <a:ext cx="1027611" cy="604540"/>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4256045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8699F50C-BE38-4BD0-BA84-9B090E1F2B9B}" type="slidenum">
              <a:rPr lang="en-IN" smtClean="0"/>
              <a:t>5</a:t>
            </a:fld>
            <a:endParaRPr lang="en-IN" dirty="0"/>
          </a:p>
        </p:txBody>
      </p:sp>
      <p:sp>
        <p:nvSpPr>
          <p:cNvPr id="4" name="Title 3"/>
          <p:cNvSpPr>
            <a:spLocks noGrp="1"/>
          </p:cNvSpPr>
          <p:nvPr>
            <p:ph type="title"/>
          </p:nvPr>
        </p:nvSpPr>
        <p:spPr/>
        <p:txBody>
          <a:bodyPr/>
          <a:lstStyle/>
          <a:p>
            <a:r>
              <a:rPr lang="en-IN" dirty="0"/>
              <a:t>Traffic and Navigation Beacons</a:t>
            </a:r>
          </a:p>
        </p:txBody>
      </p:sp>
      <p:sp>
        <p:nvSpPr>
          <p:cNvPr id="6" name="Content Placeholder 5"/>
          <p:cNvSpPr>
            <a:spLocks noGrp="1"/>
          </p:cNvSpPr>
          <p:nvPr>
            <p:ph sz="half" idx="2"/>
          </p:nvPr>
        </p:nvSpPr>
        <p:spPr/>
        <p:txBody>
          <a:bodyPr/>
          <a:lstStyle/>
          <a:p>
            <a:r>
              <a:rPr lang="en-IN" dirty="0" err="1"/>
              <a:t>Carmanah</a:t>
            </a:r>
            <a:r>
              <a:rPr lang="en-IN" dirty="0"/>
              <a:t> Technologies is a Canadian corporation that provides </a:t>
            </a:r>
            <a:r>
              <a:rPr lang="en-US" dirty="0"/>
              <a:t>signaling and solar lighting solutions for infrastructure projects around the world.</a:t>
            </a:r>
          </a:p>
          <a:p>
            <a:r>
              <a:rPr lang="en-US" dirty="0"/>
              <a:t>It has presence over 110 countries in over 400,000 installations.</a:t>
            </a:r>
          </a:p>
          <a:p>
            <a:r>
              <a:rPr lang="en-IN" dirty="0"/>
              <a:t>This company uses Python in its embedded systems simulators.</a:t>
            </a:r>
          </a:p>
        </p:txBody>
      </p:sp>
      <p:pic>
        <p:nvPicPr>
          <p:cNvPr id="5122" name="Picture 2" descr="Closeup of one crosswalk traffic beacon."/>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850978" y="1651044"/>
            <a:ext cx="3204703" cy="24070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146971" y="330926"/>
            <a:ext cx="661852" cy="400594"/>
          </a:xfrm>
          <a:prstGeom prst="rect">
            <a:avLst/>
          </a:prstGeom>
          <a:solidFill>
            <a:schemeClr val="bg1"/>
          </a:solidFill>
        </p:spPr>
        <p:txBody>
          <a:bodyPr wrap="square" rtlCol="0">
            <a:spAutoFit/>
          </a:bodyPr>
          <a:lstStyle/>
          <a:p>
            <a:endParaRPr lang="en-IN" dirty="0"/>
          </a:p>
        </p:txBody>
      </p:sp>
      <p:pic>
        <p:nvPicPr>
          <p:cNvPr id="5124" name="Picture 4" descr="Prototype of Carmanah's crosswalk traffic beacon attached to a device simulator written in Pyth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611" y="3218769"/>
            <a:ext cx="2490107" cy="332014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carmana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7611" y="5281520"/>
            <a:ext cx="3881507" cy="1074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48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8699F50C-BE38-4BD0-BA84-9B090E1F2B9B}" type="slidenum">
              <a:rPr lang="en-IN" smtClean="0"/>
              <a:t>6</a:t>
            </a:fld>
            <a:endParaRPr lang="en-IN" dirty="0"/>
          </a:p>
        </p:txBody>
      </p:sp>
      <p:sp>
        <p:nvSpPr>
          <p:cNvPr id="4" name="Title 3"/>
          <p:cNvSpPr>
            <a:spLocks noGrp="1"/>
          </p:cNvSpPr>
          <p:nvPr>
            <p:ph type="title"/>
          </p:nvPr>
        </p:nvSpPr>
        <p:spPr/>
        <p:txBody>
          <a:bodyPr/>
          <a:lstStyle/>
          <a:p>
            <a:r>
              <a:rPr lang="en-IN" dirty="0"/>
              <a:t>Security and Automation</a:t>
            </a:r>
          </a:p>
        </p:txBody>
      </p:sp>
      <p:sp>
        <p:nvSpPr>
          <p:cNvPr id="6" name="Content Placeholder 5"/>
          <p:cNvSpPr>
            <a:spLocks noGrp="1"/>
          </p:cNvSpPr>
          <p:nvPr>
            <p:ph sz="half" idx="2"/>
          </p:nvPr>
        </p:nvSpPr>
        <p:spPr/>
        <p:txBody>
          <a:bodyPr/>
          <a:lstStyle/>
          <a:p>
            <a:r>
              <a:rPr lang="en-US" dirty="0"/>
              <a:t>VAHNZ Controls developed its </a:t>
            </a:r>
            <a:r>
              <a:rPr lang="en-US" dirty="0" err="1"/>
              <a:t>eBukal</a:t>
            </a:r>
            <a:r>
              <a:rPr lang="en-US" dirty="0"/>
              <a:t> remote alarm device to leverage their knowledge of microcontroller interfacing and Internet protocols, creating an innovative solution for the field of building automation.</a:t>
            </a:r>
          </a:p>
          <a:p>
            <a:r>
              <a:rPr lang="en-US" dirty="0"/>
              <a:t>Its messaging configuration user interface is based on </a:t>
            </a:r>
            <a:r>
              <a:rPr lang="en-US" dirty="0" err="1"/>
              <a:t>wxPython</a:t>
            </a:r>
            <a:r>
              <a:rPr lang="en-US" dirty="0"/>
              <a:t>.</a:t>
            </a:r>
            <a:endParaRPr lang="en-IN" dirty="0"/>
          </a:p>
        </p:txBody>
      </p:sp>
      <p:pic>
        <p:nvPicPr>
          <p:cNvPr id="6146" name="Picture 2" descr="Diagram: eBukal used to monitor water conditions in a basement"/>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38530" y="1356997"/>
            <a:ext cx="3414758" cy="25724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 screen shot of the eBukal user interfa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993" y="3635811"/>
            <a:ext cx="3140673" cy="25411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146971" y="304800"/>
            <a:ext cx="635726" cy="47821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420368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IN" dirty="0"/>
              <a:t>Governmental Applications</a:t>
            </a:r>
            <a:endParaRPr lang="en-IN"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p:txBody>
          <a:bodyPr/>
          <a:lstStyle/>
          <a:p>
            <a:r>
              <a:rPr lang="en-US" dirty="0"/>
              <a:t>Governmental and Administrative Applications of Python</a:t>
            </a:r>
          </a:p>
        </p:txBody>
      </p:sp>
      <p:pic>
        <p:nvPicPr>
          <p:cNvPr id="11" name="Picture 2" descr="Image result for python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1503" y="2786809"/>
            <a:ext cx="1289396" cy="128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70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Air Traffic Control</a:t>
            </a:r>
          </a:p>
        </p:txBody>
      </p:sp>
      <p:sp>
        <p:nvSpPr>
          <p:cNvPr id="10" name="Content Placeholder 9"/>
          <p:cNvSpPr>
            <a:spLocks noGrp="1"/>
          </p:cNvSpPr>
          <p:nvPr>
            <p:ph sz="half" idx="2"/>
          </p:nvPr>
        </p:nvSpPr>
        <p:spPr>
          <a:xfrm>
            <a:off x="6172200" y="1651044"/>
            <a:ext cx="5181600" cy="4662670"/>
          </a:xfrm>
        </p:spPr>
        <p:txBody>
          <a:bodyPr/>
          <a:lstStyle/>
          <a:p>
            <a:r>
              <a:rPr lang="en-IN" dirty="0" err="1"/>
              <a:t>Frequentis</a:t>
            </a:r>
            <a:r>
              <a:rPr lang="en-IN" dirty="0"/>
              <a:t> is one of the world’s leading providers for safety-critical solutions in Air Traffic Management and Public Safety &amp; Transport.</a:t>
            </a:r>
          </a:p>
          <a:p>
            <a:r>
              <a:rPr lang="en-US" dirty="0" err="1"/>
              <a:t>Frequentis</a:t>
            </a:r>
            <a:r>
              <a:rPr lang="en-US" dirty="0"/>
              <a:t> has been using Python in its </a:t>
            </a:r>
            <a:r>
              <a:rPr lang="en-US" dirty="0" err="1"/>
              <a:t>TAPtools</a:t>
            </a:r>
            <a:r>
              <a:rPr lang="en-US" dirty="0"/>
              <a:t>® product family, which focuses on the Tower and Airport Tools segment of Air Traffic Control.</a:t>
            </a:r>
          </a:p>
          <a:p>
            <a:r>
              <a:rPr lang="en-US" dirty="0"/>
              <a:t>These tools are used by air traffic controllers to track weather conditions, control runway lighting, and to monitor and control navigational aid instruments.</a:t>
            </a:r>
            <a:endParaRPr lang="en-IN" dirty="0"/>
          </a:p>
        </p:txBody>
      </p:sp>
      <p:sp>
        <p:nvSpPr>
          <p:cNvPr id="7" name="TextBox 6"/>
          <p:cNvSpPr txBox="1"/>
          <p:nvPr/>
        </p:nvSpPr>
        <p:spPr>
          <a:xfrm>
            <a:off x="11146971" y="330926"/>
            <a:ext cx="661852" cy="409303"/>
          </a:xfrm>
          <a:prstGeom prst="rect">
            <a:avLst/>
          </a:prstGeom>
          <a:solidFill>
            <a:schemeClr val="bg1"/>
          </a:solidFill>
        </p:spPr>
        <p:txBody>
          <a:bodyPr wrap="square" rtlCol="0">
            <a:spAutoFit/>
          </a:bodyPr>
          <a:lstStyle/>
          <a:p>
            <a:endParaRPr lang="en-IN" dirty="0"/>
          </a:p>
        </p:txBody>
      </p:sp>
      <p:pic>
        <p:nvPicPr>
          <p:cNvPr id="7170" name="Picture 2" descr="Runway Control Screen"/>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93262" y="1356997"/>
            <a:ext cx="3481755" cy="261518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tom Interface Screensh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8212" y="3566448"/>
            <a:ext cx="3475536" cy="261051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mage result for frequenti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5980" y="1651044"/>
            <a:ext cx="1532323" cy="153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69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78657" y="1443138"/>
            <a:ext cx="7949345" cy="2099043"/>
          </a:xfrm>
          <a:prstGeom prst="rect">
            <a:avLst/>
          </a:prstGeom>
        </p:spPr>
      </p:pic>
      <p:sp>
        <p:nvSpPr>
          <p:cNvPr id="3" name="Slide Number Placeholder 2"/>
          <p:cNvSpPr>
            <a:spLocks noGrp="1"/>
          </p:cNvSpPr>
          <p:nvPr>
            <p:ph type="sldNum" sz="quarter" idx="18"/>
          </p:nvPr>
        </p:nvSpPr>
        <p:spPr/>
        <p:txBody>
          <a:bodyPr/>
          <a:lstStyle/>
          <a:p>
            <a:fld id="{8699F50C-BE38-4BD0-BA84-9B090E1F2B9B}" type="slidenum">
              <a:rPr lang="en-IN" smtClean="0"/>
              <a:t>9</a:t>
            </a:fld>
            <a:endParaRPr lang="en-IN" dirty="0"/>
          </a:p>
        </p:txBody>
      </p:sp>
      <p:sp>
        <p:nvSpPr>
          <p:cNvPr id="4" name="Title 3"/>
          <p:cNvSpPr>
            <a:spLocks noGrp="1"/>
          </p:cNvSpPr>
          <p:nvPr>
            <p:ph type="title"/>
          </p:nvPr>
        </p:nvSpPr>
        <p:spPr/>
        <p:txBody>
          <a:bodyPr/>
          <a:lstStyle/>
          <a:p>
            <a:r>
              <a:rPr lang="en-IN" dirty="0"/>
              <a:t>Hacking Tools</a:t>
            </a:r>
          </a:p>
        </p:txBody>
      </p:sp>
      <p:pic>
        <p:nvPicPr>
          <p:cNvPr id="7" name="Content Placeholder 6"/>
          <p:cNvPicPr>
            <a:picLocks noGrp="1" noChangeAspect="1"/>
          </p:cNvPicPr>
          <p:nvPr>
            <p:ph sz="half" idx="1"/>
          </p:nvPr>
        </p:nvPicPr>
        <p:blipFill>
          <a:blip r:embed="rId4"/>
          <a:stretch>
            <a:fillRect/>
          </a:stretch>
        </p:blipFill>
        <p:spPr>
          <a:xfrm>
            <a:off x="2052899" y="2454145"/>
            <a:ext cx="3923105" cy="2809960"/>
          </a:xfrm>
          <a:prstGeom prst="rect">
            <a:avLst/>
          </a:prstGeom>
        </p:spPr>
      </p:pic>
      <p:sp>
        <p:nvSpPr>
          <p:cNvPr id="6" name="Content Placeholder 5"/>
          <p:cNvSpPr>
            <a:spLocks noGrp="1"/>
          </p:cNvSpPr>
          <p:nvPr>
            <p:ph sz="half" idx="2"/>
          </p:nvPr>
        </p:nvSpPr>
        <p:spPr>
          <a:xfrm>
            <a:off x="6705598" y="3628322"/>
            <a:ext cx="5181600" cy="4525919"/>
          </a:xfrm>
        </p:spPr>
        <p:txBody>
          <a:bodyPr/>
          <a:lstStyle/>
          <a:p>
            <a:r>
              <a:rPr lang="en-IN" dirty="0"/>
              <a:t>Though not officially admitted, CIA reportedly uses Python in it’s secret hacking tools.</a:t>
            </a:r>
          </a:p>
          <a:p>
            <a:endParaRPr lang="en-IN" dirty="0"/>
          </a:p>
        </p:txBody>
      </p:sp>
      <p:sp>
        <p:nvSpPr>
          <p:cNvPr id="9" name="TextBox 8"/>
          <p:cNvSpPr txBox="1"/>
          <p:nvPr/>
        </p:nvSpPr>
        <p:spPr>
          <a:xfrm>
            <a:off x="11146971" y="209028"/>
            <a:ext cx="666338" cy="557590"/>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74527493"/>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03 Presentation Layout_CA - v6" id="{E989BABB-6CAC-4B7A-BEDD-AC8E941209AD}" vid="{8EB46C3B-1734-4DB1-861E-420A63F4C2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9AA90D-A39D-4F83-B1BD-92099B1CAD0D}">
  <ds:schemaRefs>
    <ds:schemaRef ds:uri="http://schemas.microsoft.com/sharepoint/v3/contenttype/forms"/>
  </ds:schemaRefs>
</ds:datastoreItem>
</file>

<file path=customXml/itemProps3.xml><?xml version="1.0" encoding="utf-8"?>
<ds:datastoreItem xmlns:ds="http://schemas.openxmlformats.org/officeDocument/2006/customXml" ds:itemID="{374D15D6-87BC-477C-8E91-9F90829C2FC8}">
  <ds:schemaRefs>
    <ds:schemaRef ds:uri="6dc4bcd6-49db-4c07-9060-8acfc67cef9f"/>
    <ds:schemaRef ds:uri="http://purl.org/dc/elements/1.1/"/>
    <ds:schemaRef ds:uri="http://schemas.microsoft.com/office/2006/documentManagement/types"/>
    <ds:schemaRef ds:uri="http://schemas.microsoft.com/office/infopath/2007/PartnerControls"/>
    <ds:schemaRef ds:uri="http://schemas.microsoft.com/sharepoint/v3"/>
    <ds:schemaRef ds:uri="http://purl.org/dc/terms/"/>
    <ds:schemaRef ds:uri="fb0879af-3eba-417a-a55a-ffe6dcd6ca77"/>
    <ds:schemaRef ds:uri="http://schemas.microsoft.com/office/2006/metadata/properties"/>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1201</Words>
  <Application>Microsoft Office PowerPoint</Application>
  <PresentationFormat>Widescreen</PresentationFormat>
  <Paragraphs>137</Paragraphs>
  <Slides>23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Black</vt:lpstr>
      <vt:lpstr>Calibri</vt:lpstr>
      <vt:lpstr>Calibri Light</vt:lpstr>
      <vt:lpstr>CiscoSans ExtraLight</vt:lpstr>
      <vt:lpstr>Gill Sans SemiBold</vt:lpstr>
      <vt:lpstr>Times New Roman</vt:lpstr>
      <vt:lpstr>Office Theme</vt:lpstr>
      <vt:lpstr>Python Use Cases</vt:lpstr>
      <vt:lpstr>Use Cases - Python</vt:lpstr>
      <vt:lpstr>Industrial Applications</vt:lpstr>
      <vt:lpstr>CD/DVD Packaging Hardware</vt:lpstr>
      <vt:lpstr>Traffic and Navigation Beacons</vt:lpstr>
      <vt:lpstr>Security and Automation</vt:lpstr>
      <vt:lpstr>Governmental Applications</vt:lpstr>
      <vt:lpstr>Air Traffic Control</vt:lpstr>
      <vt:lpstr>Hacking Tools</vt:lpstr>
      <vt:lpstr>Scientific Applications</vt:lpstr>
      <vt:lpstr>Scientific Data Visualisation</vt:lpstr>
      <vt:lpstr>Meteorology</vt:lpstr>
      <vt:lpstr>Web Applications</vt:lpstr>
      <vt:lpstr>Web Frameworks</vt:lpstr>
      <vt:lpstr>Web Applications</vt:lpstr>
      <vt:lpstr>Software Applications</vt:lpstr>
      <vt:lpstr>Image Processing</vt:lpstr>
      <vt:lpstr>Game Designing</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2019-03-20T09:59:20Z</dcterms:created>
  <dcterms:modified xsi:type="dcterms:W3CDTF">2019-03-23T10:34:01Z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