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92" autoAdjust="0"/>
  </p:normalViewPr>
  <p:slideViewPr>
    <p:cSldViewPr>
      <p:cViewPr varScale="1">
        <p:scale>
          <a:sx n="66" d="100"/>
          <a:sy n="66" d="100"/>
        </p:scale>
        <p:origin x="58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2BFDC70-6AAD-49CB-B4F0-A7D271D267EA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6D11EF1E-A4E7-4C1C-9074-DD6B2DBF4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42F88466-F776-4664-B314-CC8FE058DE3B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9165C5D-0DD7-4929-B323-1B2CC0970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/>
          <a:lstStyle>
            <a:lvl1pPr marL="0" algn="r">
              <a:defRPr sz="5000"/>
            </a:lvl1pPr>
            <a:extLst/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366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ctr">
              <a:buNone/>
              <a:defRPr sz="4000" b="0" cap="none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88392" y="3248406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/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4/9/2018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/>
          <a:p>
            <a:fld id="{C455C284-B64A-41C5-BF51-0401EE585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/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4/9/2018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/>
          <a:p>
            <a:fld id="{C455C284-B64A-41C5-BF51-0401EE5856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84378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/>
            <a:r>
              <a:rPr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ln>
            <a:noFill/>
          </a:ln>
        </p:spPr>
        <p:txBody>
          <a:bodyPr rIns="91440" anchor="b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11" name="Shape 9"/>
          <p:cNvSpPr>
            <a:spLocks noGrp="1"/>
          </p:cNvSpPr>
          <p:nvPr>
            <p:ph type="dt" sz="half" idx="2"/>
          </p:nvPr>
        </p:nvSpPr>
        <p:spPr>
          <a:xfrm>
            <a:off x="7010400" y="6509004"/>
            <a:ext cx="1676400" cy="274320"/>
          </a:xfrm>
          <a:prstGeom prst="rect">
            <a:avLst/>
          </a:prstGeom>
        </p:spPr>
        <p:txBody>
          <a:bodyPr vert="horz" rtlCol="0" anchor="ctr" anchorCtr="0"/>
          <a:lstStyle>
            <a:lvl1pPr algn="r">
              <a:defRPr sz="1200"/>
            </a:lvl1pPr>
            <a:extLst/>
          </a:lstStyle>
          <a:p>
            <a:pPr algn="r"/>
            <a:fld id="{7F6DC4D5-FF39-4DD1-9B66-D3AFAF540384}" type="datetime1">
              <a:rPr lang="en-US" smtClean="0"/>
              <a:pPr algn="r"/>
              <a:t>4/9/2018</a:t>
            </a:fld>
            <a:endParaRPr lang="en-US"/>
          </a:p>
        </p:txBody>
      </p:sp>
      <p:sp>
        <p:nvSpPr>
          <p:cNvPr id="12" name="Shape 10"/>
          <p:cNvSpPr>
            <a:spLocks noGrp="1"/>
          </p:cNvSpPr>
          <p:nvPr>
            <p:ph type="sldNum" sz="quarter" idx="4"/>
          </p:nvPr>
        </p:nvSpPr>
        <p:spPr>
          <a:xfrm>
            <a:off x="8724900" y="6509004"/>
            <a:ext cx="37834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5" name="Shape 11"/>
          <p:cNvSpPr>
            <a:spLocks noGrp="1"/>
          </p:cNvSpPr>
          <p:nvPr>
            <p:ph type="ftr" sz="quarter" idx="3"/>
          </p:nvPr>
        </p:nvSpPr>
        <p:spPr>
          <a:xfrm>
            <a:off x="457200" y="6509004"/>
            <a:ext cx="649605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/>
            </a:lvl1pPr>
            <a:extLst/>
          </a:lstStyle>
          <a:p>
            <a:endParaRPr lang="en-US"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54864" algn="l" rtl="0" eaLnBrk="1" latinLnBrk="0" hangingPunct="1">
        <a:spcBef>
          <a:spcPct val="0"/>
        </a:spcBef>
        <a:buNone/>
        <a:defRPr sz="4000" b="0" kern="120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4350" indent="-514350" algn="l" rtl="0" eaLnBrk="1" latinLnBrk="0" hangingPunct="1">
        <a:spcBef>
          <a:spcPts val="0"/>
        </a:spcBef>
        <a:buClr>
          <a:schemeClr val="tx2"/>
        </a:buClr>
        <a:buSzPct val="70000"/>
        <a:buFont typeface="+mj-lt"/>
        <a:buAutoNum type="alphaUcPeriod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514350" algn="l" rtl="0" eaLnBrk="1" latinLnBrk="0" hangingPunct="1">
        <a:spcBef>
          <a:spcPts val="400"/>
        </a:spcBef>
        <a:buClr>
          <a:schemeClr val="tx2"/>
        </a:buClr>
        <a:buSzPct val="90000"/>
        <a:buFont typeface="+mj-lt"/>
        <a:buAutoNum type="alphaUcPeriod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36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54076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0652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8940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 module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7010400" y="6509004"/>
            <a:ext cx="1676400" cy="274320"/>
          </a:xfrm>
        </p:spPr>
        <p:txBody>
          <a:bodyPr/>
          <a:lstStyle/>
          <a:p>
            <a:fld id="{56DB7B69-FFE4-40BB-B3FF-3221349674E4}" type="datetime4">
              <a:rPr lang="en-US" smtClean="0"/>
              <a:pPr/>
              <a:t>April 9, 2018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glob module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glob</a:t>
            </a:r>
            <a:r>
              <a:rPr lang="en-US" sz="2400" dirty="0"/>
              <a:t> module finds all the pathnames matching a specified pattern according to the rules used by the </a:t>
            </a:r>
            <a:r>
              <a:rPr lang="en-US" sz="2400" dirty="0" err="1"/>
              <a:t>unix</a:t>
            </a:r>
            <a:r>
              <a:rPr lang="en-US" sz="2400" dirty="0"/>
              <a:t> shell.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pattern rules for glob are not regular expressions, they follow standard Unix path extension rules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There are only a few special characters : two different wild-cards, and character ranges are supported.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Patterns rules are applied to segments of the filename.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Paths in the pattern can be relative or absolute.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Wild cards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An asterisk (*) matches zero or more characters in a segment of a name.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Example: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import</a:t>
            </a:r>
            <a:r>
              <a:rPr lang="en-US" sz="1800" dirty="0"/>
              <a:t> glob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for</a:t>
            </a:r>
            <a:r>
              <a:rPr lang="en-US" sz="1800" dirty="0"/>
              <a:t> name </a:t>
            </a:r>
            <a:r>
              <a:rPr lang="en-US" sz="1800" i="1" dirty="0"/>
              <a:t>in</a:t>
            </a:r>
            <a:r>
              <a:rPr lang="en-US" sz="1800" dirty="0"/>
              <a:t> </a:t>
            </a:r>
            <a:r>
              <a:rPr lang="en-US" sz="1800" dirty="0" err="1"/>
              <a:t>glob.glob</a:t>
            </a:r>
            <a:r>
              <a:rPr lang="en-US" sz="1800" dirty="0"/>
              <a:t>(‘Examples/*’):</a:t>
            </a:r>
          </a:p>
          <a:p>
            <a:pPr marL="630936" lvl="2" indent="0">
              <a:buNone/>
            </a:pPr>
            <a:r>
              <a:rPr lang="en-US" sz="1800" dirty="0"/>
              <a:t>			</a:t>
            </a:r>
            <a:r>
              <a:rPr lang="en-US" sz="1800" i="1" dirty="0"/>
              <a:t>print</a:t>
            </a:r>
            <a:r>
              <a:rPr lang="en-US" sz="1800" dirty="0"/>
              <a:t> name</a:t>
            </a:r>
          </a:p>
          <a:p>
            <a:pPr marL="630936" lvl="2" indent="0">
              <a:buNone/>
            </a:pPr>
            <a:endParaRPr lang="en-US" sz="1800" dirty="0"/>
          </a:p>
          <a:p>
            <a:pPr marL="630936" lvl="2" indent="0">
              <a:buNone/>
            </a:pPr>
            <a:r>
              <a:rPr lang="en-US" sz="1800" dirty="0"/>
              <a:t>The above pattern matches every pathname (file or directory) in the directory Examples, without </a:t>
            </a:r>
            <a:r>
              <a:rPr lang="en-US" sz="1800" dirty="0" err="1"/>
              <a:t>recursing</a:t>
            </a:r>
            <a:r>
              <a:rPr lang="en-US" sz="1800" dirty="0"/>
              <a:t> further in to subdirectories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8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Single Character Wildcard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Single character wildcard question mark(?) is supported. It matches any single character in that position in the name.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Example: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import</a:t>
            </a:r>
            <a:r>
              <a:rPr lang="en-US" sz="1800" dirty="0"/>
              <a:t> glob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for</a:t>
            </a:r>
            <a:r>
              <a:rPr lang="en-US" sz="1800" dirty="0"/>
              <a:t> name </a:t>
            </a:r>
            <a:r>
              <a:rPr lang="en-US" sz="1800" i="1" dirty="0"/>
              <a:t>in</a:t>
            </a:r>
            <a:r>
              <a:rPr lang="en-US" sz="1800" dirty="0"/>
              <a:t> </a:t>
            </a:r>
            <a:r>
              <a:rPr lang="en-US" sz="1800" dirty="0" err="1"/>
              <a:t>glob.glob</a:t>
            </a:r>
            <a:r>
              <a:rPr lang="en-US" sz="1800" dirty="0"/>
              <a:t>(‘Examples/</a:t>
            </a:r>
            <a:r>
              <a:rPr lang="en-US" sz="1800" dirty="0" err="1"/>
              <a:t>file?.txt</a:t>
            </a:r>
            <a:r>
              <a:rPr lang="en-US" sz="1800" dirty="0"/>
              <a:t>’):</a:t>
            </a:r>
          </a:p>
          <a:p>
            <a:pPr marL="630936" lvl="2" indent="0">
              <a:buNone/>
            </a:pPr>
            <a:r>
              <a:rPr lang="en-US" sz="1800" dirty="0"/>
              <a:t>			</a:t>
            </a:r>
            <a:r>
              <a:rPr lang="en-US" sz="1800" i="1" dirty="0"/>
              <a:t>print</a:t>
            </a:r>
            <a:r>
              <a:rPr lang="en-US" sz="1800" dirty="0"/>
              <a:t> name</a:t>
            </a:r>
          </a:p>
          <a:p>
            <a:pPr marL="630936" lvl="2" indent="0">
              <a:buNone/>
            </a:pPr>
            <a:endParaRPr lang="en-US" sz="1800" dirty="0"/>
          </a:p>
          <a:p>
            <a:pPr marL="630936" lvl="2" indent="0">
              <a:buNone/>
            </a:pPr>
            <a:r>
              <a:rPr lang="en-US" sz="1800" dirty="0"/>
              <a:t>The above pattern matches all of the filenames which begin with “file”, have one more character of any type, then end with “.txt”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4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Character Ranges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we need to match a specific character, use a character range instead of a question mark.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Example to find all the files which have a digit in the name before the extension: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import</a:t>
            </a:r>
            <a:r>
              <a:rPr lang="en-US" sz="1800" dirty="0"/>
              <a:t> glob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US" sz="1800" i="1" dirty="0"/>
              <a:t>for</a:t>
            </a:r>
            <a:r>
              <a:rPr lang="en-US" sz="1800" dirty="0"/>
              <a:t> name </a:t>
            </a:r>
            <a:r>
              <a:rPr lang="en-US" sz="1800" i="1" dirty="0"/>
              <a:t>in</a:t>
            </a:r>
            <a:r>
              <a:rPr lang="en-US" sz="1800" dirty="0"/>
              <a:t> </a:t>
            </a:r>
            <a:r>
              <a:rPr lang="en-US" sz="1800" dirty="0" err="1"/>
              <a:t>glob.glob</a:t>
            </a:r>
            <a:r>
              <a:rPr lang="en-US" sz="1800" dirty="0"/>
              <a:t>(‘Examples/*[0-9].*’):</a:t>
            </a:r>
          </a:p>
          <a:p>
            <a:pPr marL="630936" lvl="2" indent="0">
              <a:buNone/>
            </a:pPr>
            <a:r>
              <a:rPr lang="en-US" sz="1800" dirty="0"/>
              <a:t>			</a:t>
            </a:r>
            <a:r>
              <a:rPr lang="en-US" sz="1800" i="1" dirty="0"/>
              <a:t>print</a:t>
            </a:r>
            <a:r>
              <a:rPr lang="en-US" sz="1800" dirty="0"/>
              <a:t> name</a:t>
            </a:r>
          </a:p>
          <a:p>
            <a:pPr marL="630936" lvl="2" indent="0">
              <a:buNone/>
            </a:pPr>
            <a:endParaRPr lang="en-US" sz="1800" dirty="0"/>
          </a:p>
          <a:p>
            <a:pPr marL="916686" lvl="2" indent="-285750">
              <a:buFont typeface="Arial" pitchFamily="34" charset="0"/>
              <a:buChar char="•"/>
            </a:pPr>
            <a:r>
              <a:rPr lang="en-US" sz="1800" dirty="0"/>
              <a:t>The character range [0-9] matches any single digit. </a:t>
            </a:r>
          </a:p>
          <a:p>
            <a:pPr marL="916686" lvl="2" indent="-285750">
              <a:buFont typeface="Arial" pitchFamily="34" charset="0"/>
              <a:buChar char="•"/>
            </a:pPr>
            <a:r>
              <a:rPr lang="en-US" sz="1800" dirty="0"/>
              <a:t>The range is ordered based on the character code for each letter/digit, and the dash indicates an unbroken range of sequential characters.</a:t>
            </a:r>
          </a:p>
          <a:p>
            <a:pPr marL="916686" lvl="2" indent="-285750">
              <a:buFont typeface="Arial" pitchFamily="34" charset="0"/>
              <a:buChar char="•"/>
            </a:pPr>
            <a:r>
              <a:rPr lang="en-US" sz="1800" dirty="0"/>
              <a:t>The same range value could be written [0123456789]</a:t>
            </a:r>
          </a:p>
          <a:p>
            <a:pPr marL="916686" lvl="2" indent="-285750">
              <a:buFont typeface="Arial" pitchFamily="34" charset="0"/>
              <a:buChar char="•"/>
            </a:pPr>
            <a:endParaRPr lang="en-US" sz="1800" dirty="0"/>
          </a:p>
          <a:p>
            <a:pPr marL="63093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6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Examples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a directory containing only the following files 1.gif, 2.txt and card.gif.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</a:p>
          <a:p>
            <a:pPr marL="630936" lvl="2" indent="0">
              <a:buNone/>
            </a:pPr>
            <a:r>
              <a:rPr lang="en-US" sz="1800" dirty="0"/>
              <a:t>		&gt;&gt;&gt;</a:t>
            </a:r>
            <a:r>
              <a:rPr lang="en-US" sz="1800" i="1" dirty="0"/>
              <a:t>import</a:t>
            </a:r>
            <a:r>
              <a:rPr lang="en-US" sz="1800" dirty="0"/>
              <a:t> </a:t>
            </a:r>
            <a:r>
              <a:rPr lang="en-US" sz="1800" i="1" dirty="0"/>
              <a:t>glob</a:t>
            </a:r>
          </a:p>
          <a:p>
            <a:pPr marL="630936" lvl="2" indent="0">
              <a:buNone/>
            </a:pPr>
            <a:r>
              <a:rPr lang="en-US" sz="1800" dirty="0"/>
              <a:t>		&gt;&gt;&gt;</a:t>
            </a:r>
            <a:r>
              <a:rPr lang="en-US" sz="1800" dirty="0" err="1"/>
              <a:t>glob.glob</a:t>
            </a:r>
            <a:r>
              <a:rPr lang="en-US" sz="1800" dirty="0"/>
              <a:t>(‘./[0-9].*’)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IN" sz="1800" dirty="0"/>
              <a:t>['./1.gif', './2.txt'] </a:t>
            </a:r>
          </a:p>
          <a:p>
            <a:pPr marL="630936" lvl="2" indent="0">
              <a:buNone/>
            </a:pPr>
            <a:r>
              <a:rPr lang="en-IN" sz="1800" b="1" dirty="0"/>
              <a:t>		&gt;&gt;&gt; </a:t>
            </a:r>
            <a:r>
              <a:rPr lang="en-IN" sz="1800" dirty="0" err="1"/>
              <a:t>glob.glob</a:t>
            </a:r>
            <a:r>
              <a:rPr lang="en-IN" sz="1800" dirty="0"/>
              <a:t>('*.gif') </a:t>
            </a:r>
          </a:p>
          <a:p>
            <a:pPr marL="630936" lvl="2" indent="0">
              <a:buNone/>
            </a:pPr>
            <a:r>
              <a:rPr lang="en-IN" sz="1800" dirty="0"/>
              <a:t>		['1.gif', 'card.gif']</a:t>
            </a:r>
          </a:p>
          <a:p>
            <a:pPr marL="630936" lvl="2" indent="0">
              <a:buNone/>
            </a:pPr>
            <a:r>
              <a:rPr lang="en-IN" sz="1800" dirty="0"/>
              <a:t>		</a:t>
            </a:r>
            <a:r>
              <a:rPr lang="en-IN" sz="1800" b="1" dirty="0"/>
              <a:t>&gt;&gt;&gt; </a:t>
            </a:r>
            <a:r>
              <a:rPr lang="en-IN" sz="1800" dirty="0" err="1"/>
              <a:t>glob.glob</a:t>
            </a:r>
            <a:r>
              <a:rPr lang="en-IN" sz="1800" dirty="0"/>
              <a:t>('?.gif') </a:t>
            </a:r>
          </a:p>
          <a:p>
            <a:pPr marL="630936" lvl="2" indent="0">
              <a:buNone/>
            </a:pPr>
            <a:r>
              <a:rPr lang="en-IN" sz="1800" dirty="0"/>
              <a:t>		['1.gif']</a:t>
            </a:r>
            <a:endParaRPr lang="en-US" sz="1800" dirty="0"/>
          </a:p>
          <a:p>
            <a:pPr marL="630936" lvl="2" indent="0">
              <a:buNone/>
            </a:pPr>
            <a:r>
              <a:rPr lang="en-US" sz="1800" dirty="0"/>
              <a:t>		</a:t>
            </a:r>
          </a:p>
          <a:p>
            <a:pPr marL="63093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8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Examples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the directory contains files starting with ‘ . ‘ they won’t be matched </a:t>
            </a:r>
            <a:r>
              <a:rPr lang="en-US" sz="2400" b="1" dirty="0"/>
              <a:t>by default.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Consider a directory containing card.gif and .card.gif</a:t>
            </a:r>
            <a:endParaRPr lang="en-US" sz="1800" dirty="0"/>
          </a:p>
          <a:p>
            <a:pPr marL="630936" lvl="2" indent="0">
              <a:buNone/>
            </a:pPr>
            <a:r>
              <a:rPr lang="en-US" sz="1800" dirty="0"/>
              <a:t>		&gt;&gt;&gt;</a:t>
            </a:r>
            <a:r>
              <a:rPr lang="en-US" sz="1800" i="1" dirty="0"/>
              <a:t>import</a:t>
            </a:r>
            <a:r>
              <a:rPr lang="en-US" sz="1800" dirty="0"/>
              <a:t> </a:t>
            </a:r>
            <a:r>
              <a:rPr lang="en-US" sz="1800" i="1" dirty="0"/>
              <a:t>glob</a:t>
            </a:r>
          </a:p>
          <a:p>
            <a:pPr marL="630936" lvl="2" indent="0">
              <a:buNone/>
            </a:pPr>
            <a:r>
              <a:rPr lang="en-US" sz="1800" dirty="0"/>
              <a:t>		&gt;&gt;&gt;</a:t>
            </a:r>
            <a:r>
              <a:rPr lang="en-US" sz="1800" dirty="0" err="1"/>
              <a:t>glob.glob</a:t>
            </a:r>
            <a:r>
              <a:rPr lang="en-US" sz="1800" dirty="0"/>
              <a:t>(‘*.gif’)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  <a:r>
              <a:rPr lang="en-IN" sz="1800" dirty="0"/>
              <a:t>[‘card.gif'] </a:t>
            </a:r>
          </a:p>
          <a:p>
            <a:pPr marL="630936" lvl="2" indent="0">
              <a:buNone/>
            </a:pPr>
            <a:r>
              <a:rPr lang="en-IN" sz="1800" b="1" dirty="0"/>
              <a:t>		&gt;&gt;&gt; </a:t>
            </a:r>
            <a:r>
              <a:rPr lang="en-IN" sz="1800" dirty="0" err="1"/>
              <a:t>glob.glob</a:t>
            </a:r>
            <a:r>
              <a:rPr lang="en-IN" sz="1800" dirty="0"/>
              <a:t>('.c*’) </a:t>
            </a:r>
          </a:p>
          <a:p>
            <a:pPr marL="630936" lvl="2" indent="0">
              <a:buNone/>
            </a:pPr>
            <a:r>
              <a:rPr lang="en-IN" sz="1800" dirty="0"/>
              <a:t>		[‘card.gif'] </a:t>
            </a:r>
          </a:p>
          <a:p>
            <a:pPr marL="630936" lvl="2" indent="0">
              <a:buNone/>
            </a:pPr>
            <a:r>
              <a:rPr lang="en-US" sz="1800" dirty="0"/>
              <a:t>		</a:t>
            </a:r>
          </a:p>
          <a:p>
            <a:pPr marL="63093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76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ltiChoice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140000" t="120000" r="105000" b="15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86968D-2444-471C-AECA-70E1FE94FC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MultiChoiceTest</Template>
  <TotalTime>0</TotalTime>
  <Words>224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Constantia</vt:lpstr>
      <vt:lpstr>MultiChoiceTest</vt:lpstr>
      <vt:lpstr>glob module</vt:lpstr>
      <vt:lpstr>glob module</vt:lpstr>
      <vt:lpstr>Wild cards</vt:lpstr>
      <vt:lpstr>Single Character Wildcard</vt:lpstr>
      <vt:lpstr>Character Ranges</vt:lpstr>
      <vt:lpstr>Examples</vt:lpstr>
      <vt:lpstr>Examples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2015-04-06T05:39:26Z</dcterms:created>
  <dcterms:modified xsi:type="dcterms:W3CDTF">2018-04-09T07:47:58Z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TC101659539990</vt:lpwstr>
  </property>
</Properties>
</file>