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C940-90CF-4EF5-9B48-CAD701F2E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95B4BC-2F1A-4214-8A76-5CFC590A97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8CFC85-24BE-48F8-B495-6B35027CCC0A}"/>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5" name="Footer Placeholder 4">
            <a:extLst>
              <a:ext uri="{FF2B5EF4-FFF2-40B4-BE49-F238E27FC236}">
                <a16:creationId xmlns:a16="http://schemas.microsoft.com/office/drawing/2014/main" id="{1CACF733-84D5-428B-9F60-97C37996C7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ED0FC-47CB-48A5-BFC0-FE2CD6B0F314}"/>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112682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E6D5-2DF2-4BF7-9613-ADD2A88CE6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B8BA25-E08C-4979-822A-826BC2FD58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1B2A3-3125-45D5-BE20-5C7886DEC456}"/>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5" name="Footer Placeholder 4">
            <a:extLst>
              <a:ext uri="{FF2B5EF4-FFF2-40B4-BE49-F238E27FC236}">
                <a16:creationId xmlns:a16="http://schemas.microsoft.com/office/drawing/2014/main" id="{28251FD5-72EA-4264-BFEA-90C6F027C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7C356-6EA5-4FCE-8493-A119E6EAD6F7}"/>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5105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E52FC-C6D2-41AB-93D1-F42BBD98F0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EC8F23-6DAD-496E-A97C-34DECF0E67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7B815-287C-45B5-BC03-5F7F56AB045E}"/>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5" name="Footer Placeholder 4">
            <a:extLst>
              <a:ext uri="{FF2B5EF4-FFF2-40B4-BE49-F238E27FC236}">
                <a16:creationId xmlns:a16="http://schemas.microsoft.com/office/drawing/2014/main" id="{3E25A574-9336-4310-8D69-715B9D9D2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0D149-923F-488E-BC8B-BEB3C8F4B219}"/>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270081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98EB-5192-4104-9CE9-D0808E937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F4A32C-2821-4697-80A4-80A00B0D1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93F92-609E-4183-9A1A-9D3DED77AB8E}"/>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5" name="Footer Placeholder 4">
            <a:extLst>
              <a:ext uri="{FF2B5EF4-FFF2-40B4-BE49-F238E27FC236}">
                <a16:creationId xmlns:a16="http://schemas.microsoft.com/office/drawing/2014/main" id="{05F5C479-5E5F-47E2-A592-92865B20D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15BE5-1CF1-413A-A012-18FC6BB8ED7B}"/>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333253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BD97-ED36-4905-9E26-FC0EDA0A9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871A78-212A-4942-A317-713A98CA8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3A95CE-4822-4013-88D7-28B439593CCC}"/>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5" name="Footer Placeholder 4">
            <a:extLst>
              <a:ext uri="{FF2B5EF4-FFF2-40B4-BE49-F238E27FC236}">
                <a16:creationId xmlns:a16="http://schemas.microsoft.com/office/drawing/2014/main" id="{75B73AA8-954E-4386-AB77-8AAC240F5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D783A-02BE-44A0-AE81-A3E9EBAA4E41}"/>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207397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626B-AF18-4274-A413-3F3A6D41E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8C3776-498D-4F80-AD60-9FB9B684C4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A569E9-FBEA-4D35-8197-05ED36C1DC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FB465C-F6EF-4CE7-B22B-DB8D19FA3951}"/>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6" name="Footer Placeholder 5">
            <a:extLst>
              <a:ext uri="{FF2B5EF4-FFF2-40B4-BE49-F238E27FC236}">
                <a16:creationId xmlns:a16="http://schemas.microsoft.com/office/drawing/2014/main" id="{072072E7-E49C-46AE-90B4-2223FA034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682A7B-0FDF-4A51-A8C7-7065320A59B6}"/>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23555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31B3-2152-49F0-BB11-5D4BF1C19D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BE1442-105B-4F96-AEF8-6C9A90089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96E0E0-4631-42E0-97A1-8A8BB0D89F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4B43F7-E0F4-474A-AE0B-B898E3DF9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C0B56C-352F-4DA8-8D48-077005DCA9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C65861-0A92-49D8-AF65-A5E5CB8385C1}"/>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8" name="Footer Placeholder 7">
            <a:extLst>
              <a:ext uri="{FF2B5EF4-FFF2-40B4-BE49-F238E27FC236}">
                <a16:creationId xmlns:a16="http://schemas.microsoft.com/office/drawing/2014/main" id="{621A040A-CC2C-4242-A112-C9A0A87C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62CB54-3F82-45FB-896E-5BC066116CCD}"/>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106110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E7C1-07D9-428C-8E45-E3637EE9AB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626221-E480-494E-AD63-BAF9BC2B9F69}"/>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4" name="Footer Placeholder 3">
            <a:extLst>
              <a:ext uri="{FF2B5EF4-FFF2-40B4-BE49-F238E27FC236}">
                <a16:creationId xmlns:a16="http://schemas.microsoft.com/office/drawing/2014/main" id="{8BB0EB79-2729-449E-94FB-593C7CCD3B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88B03-EAA6-4BA7-81A1-3F7E6F7EDC9F}"/>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42369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A9CD6-4AFA-4D4F-87AC-F913D28C216A}"/>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3" name="Footer Placeholder 2">
            <a:extLst>
              <a:ext uri="{FF2B5EF4-FFF2-40B4-BE49-F238E27FC236}">
                <a16:creationId xmlns:a16="http://schemas.microsoft.com/office/drawing/2014/main" id="{7BF04CCC-9E49-42FE-A81D-D347D92548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CDCC0-0FE5-441D-B881-6F81C872DCCA}"/>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238111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48DC-27F8-4202-808B-0303B5FAE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BED966-EE82-42F1-A7DC-004B99E79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B1F09E-79BD-4256-8E00-6484A4AC8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BDA3D1-3E85-45F2-9893-E16EB1D117D8}"/>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6" name="Footer Placeholder 5">
            <a:extLst>
              <a:ext uri="{FF2B5EF4-FFF2-40B4-BE49-F238E27FC236}">
                <a16:creationId xmlns:a16="http://schemas.microsoft.com/office/drawing/2014/main" id="{DA773005-C46E-44B1-9D8F-40C0CEADF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D9E48-0560-41F8-BE8F-D12CA1165E92}"/>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150121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DB7C-D9B8-4F88-9902-83F5BB1E7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889B96-4CEE-41B3-A293-BA5EB137C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40D8A2-0896-435C-8793-769A65913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204354-79E5-4F16-B85C-A5E0E51FA876}"/>
              </a:ext>
            </a:extLst>
          </p:cNvPr>
          <p:cNvSpPr>
            <a:spLocks noGrp="1"/>
          </p:cNvSpPr>
          <p:nvPr>
            <p:ph type="dt" sz="half" idx="10"/>
          </p:nvPr>
        </p:nvSpPr>
        <p:spPr/>
        <p:txBody>
          <a:bodyPr/>
          <a:lstStyle/>
          <a:p>
            <a:fld id="{4735F36B-019F-4A5F-B513-572AF31944BA}" type="datetimeFigureOut">
              <a:rPr lang="en-IN" smtClean="0"/>
              <a:t>23-03-2019</a:t>
            </a:fld>
            <a:endParaRPr lang="en-IN"/>
          </a:p>
        </p:txBody>
      </p:sp>
      <p:sp>
        <p:nvSpPr>
          <p:cNvPr id="6" name="Footer Placeholder 5">
            <a:extLst>
              <a:ext uri="{FF2B5EF4-FFF2-40B4-BE49-F238E27FC236}">
                <a16:creationId xmlns:a16="http://schemas.microsoft.com/office/drawing/2014/main" id="{573F89DB-C52D-419B-9F64-2CC8855F1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80A9D-7368-4425-B1A1-6A70077C0268}"/>
              </a:ext>
            </a:extLst>
          </p:cNvPr>
          <p:cNvSpPr>
            <a:spLocks noGrp="1"/>
          </p:cNvSpPr>
          <p:nvPr>
            <p:ph type="sldNum" sz="quarter" idx="12"/>
          </p:nvPr>
        </p:nvSpPr>
        <p:spPr/>
        <p:txBody>
          <a:bodyPr/>
          <a:lstStyle/>
          <a:p>
            <a:fld id="{D7F827D8-395E-4A8C-9316-E29BD1AB2A0D}" type="slidenum">
              <a:rPr lang="en-IN" smtClean="0"/>
              <a:t>‹#›</a:t>
            </a:fld>
            <a:endParaRPr lang="en-IN"/>
          </a:p>
        </p:txBody>
      </p:sp>
    </p:spTree>
    <p:extLst>
      <p:ext uri="{BB962C8B-B14F-4D97-AF65-F5344CB8AC3E}">
        <p14:creationId xmlns:p14="http://schemas.microsoft.com/office/powerpoint/2010/main" val="145483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AB093-44DB-4A56-8862-531E7173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CDCC9-80AD-4834-8798-BE97943B9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5EFE8-28F4-4718-A281-BACD618E7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5F36B-019F-4A5F-B513-572AF31944BA}" type="datetimeFigureOut">
              <a:rPr lang="en-IN" smtClean="0"/>
              <a:t>23-03-2019</a:t>
            </a:fld>
            <a:endParaRPr lang="en-IN"/>
          </a:p>
        </p:txBody>
      </p:sp>
      <p:sp>
        <p:nvSpPr>
          <p:cNvPr id="5" name="Footer Placeholder 4">
            <a:extLst>
              <a:ext uri="{FF2B5EF4-FFF2-40B4-BE49-F238E27FC236}">
                <a16:creationId xmlns:a16="http://schemas.microsoft.com/office/drawing/2014/main" id="{CE9FCA87-7A3D-48EC-9D95-4F902ADE2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2D3DB5-BCAC-49AB-AA96-036585DD6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827D8-395E-4A8C-9316-E29BD1AB2A0D}" type="slidenum">
              <a:rPr lang="en-IN" smtClean="0"/>
              <a:t>‹#›</a:t>
            </a:fld>
            <a:endParaRPr lang="en-IN"/>
          </a:p>
        </p:txBody>
      </p:sp>
    </p:spTree>
    <p:extLst>
      <p:ext uri="{BB962C8B-B14F-4D97-AF65-F5344CB8AC3E}">
        <p14:creationId xmlns:p14="http://schemas.microsoft.com/office/powerpoint/2010/main" val="29557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FD8E-C046-414D-B936-8ACF0339E27B}"/>
              </a:ext>
            </a:extLst>
          </p:cNvPr>
          <p:cNvSpPr>
            <a:spLocks noGrp="1"/>
          </p:cNvSpPr>
          <p:nvPr>
            <p:ph type="ctrTitle"/>
          </p:nvPr>
        </p:nvSpPr>
        <p:spPr/>
        <p:txBody>
          <a:bodyPr/>
          <a:lstStyle/>
          <a:p>
            <a:r>
              <a:rPr lang="en-IN" dirty="0"/>
              <a:t>Python Use Cases</a:t>
            </a:r>
          </a:p>
        </p:txBody>
      </p:sp>
      <p:sp>
        <p:nvSpPr>
          <p:cNvPr id="3" name="Subtitle 2">
            <a:extLst>
              <a:ext uri="{FF2B5EF4-FFF2-40B4-BE49-F238E27FC236}">
                <a16:creationId xmlns:a16="http://schemas.microsoft.com/office/drawing/2014/main" id="{5695BD4C-466D-46F6-8ADB-4F5F0964449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692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ACA34-AE2F-4AB7-BFAA-105AB2E64B27}"/>
              </a:ext>
            </a:extLst>
          </p:cNvPr>
          <p:cNvSpPr>
            <a:spLocks noGrp="1"/>
          </p:cNvSpPr>
          <p:nvPr>
            <p:ph idx="1"/>
          </p:nvPr>
        </p:nvSpPr>
        <p:spPr>
          <a:xfrm>
            <a:off x="838200" y="372862"/>
            <a:ext cx="10515600" cy="5930284"/>
          </a:xfrm>
        </p:spPr>
        <p:txBody>
          <a:bodyPr>
            <a:normAutofit fontScale="92500" lnSpcReduction="10000"/>
          </a:bodyPr>
          <a:lstStyle/>
          <a:p>
            <a:endParaRPr lang="en-IN" dirty="0"/>
          </a:p>
          <a:p>
            <a:r>
              <a:rPr lang="en-IN" dirty="0"/>
              <a:t>Python allows for parsing a text file, generating sample inputs to test an application, content scrapping from blogs and sites.</a:t>
            </a:r>
          </a:p>
          <a:p>
            <a:endParaRPr lang="en-IN" dirty="0"/>
          </a:p>
          <a:p>
            <a:r>
              <a:rPr lang="en-IN" dirty="0"/>
              <a:t>Python is used for automation, to automate repetitive and basic process like mass mail send-outs and other deployments.</a:t>
            </a:r>
          </a:p>
          <a:p>
            <a:pPr marL="0" indent="0">
              <a:buNone/>
            </a:pPr>
            <a:endParaRPr lang="en-IN" dirty="0"/>
          </a:p>
          <a:p>
            <a:r>
              <a:rPr lang="en-IN" dirty="0"/>
              <a:t>Python is used from animation to enterprise level web applications</a:t>
            </a:r>
          </a:p>
          <a:p>
            <a:endParaRPr lang="en-IN" dirty="0"/>
          </a:p>
          <a:p>
            <a:r>
              <a:rPr lang="en-IN" dirty="0"/>
              <a:t>Python is great for writing API and interacting with the database.  Python was used for back-end integrations and development of such famous sites as Instagram, Quora, and Dropbox.</a:t>
            </a:r>
          </a:p>
          <a:p>
            <a:endParaRPr lang="en-IN" dirty="0"/>
          </a:p>
          <a:p>
            <a:r>
              <a:rPr lang="en-IN" dirty="0"/>
              <a:t>Two major Python back-end development tools are Django and Flask</a:t>
            </a:r>
          </a:p>
          <a:p>
            <a:pPr marL="0" indent="0">
              <a:buNone/>
            </a:pPr>
            <a:endParaRPr lang="en-IN" dirty="0"/>
          </a:p>
        </p:txBody>
      </p:sp>
    </p:spTree>
    <p:extLst>
      <p:ext uri="{BB962C8B-B14F-4D97-AF65-F5344CB8AC3E}">
        <p14:creationId xmlns:p14="http://schemas.microsoft.com/office/powerpoint/2010/main" val="277009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ACA34-AE2F-4AB7-BFAA-105AB2E64B27}"/>
              </a:ext>
            </a:extLst>
          </p:cNvPr>
          <p:cNvSpPr>
            <a:spLocks noGrp="1"/>
          </p:cNvSpPr>
          <p:nvPr>
            <p:ph idx="1"/>
          </p:nvPr>
        </p:nvSpPr>
        <p:spPr>
          <a:xfrm>
            <a:off x="838200" y="372862"/>
            <a:ext cx="10515600" cy="5930284"/>
          </a:xfrm>
        </p:spPr>
        <p:txBody>
          <a:bodyPr>
            <a:normAutofit lnSpcReduction="10000"/>
          </a:bodyPr>
          <a:lstStyle/>
          <a:p>
            <a:pPr marL="0" indent="0">
              <a:buNone/>
            </a:pPr>
            <a:r>
              <a:rPr lang="en-IN" dirty="0"/>
              <a:t>Python has powerful libraries for data analysis, manipulation and visualization.</a:t>
            </a:r>
          </a:p>
          <a:p>
            <a:pPr marL="0" indent="0">
              <a:buNone/>
            </a:pPr>
            <a:endParaRPr lang="en-IN" dirty="0"/>
          </a:p>
          <a:p>
            <a:pPr marL="0" indent="0">
              <a:buNone/>
            </a:pPr>
            <a:r>
              <a:rPr lang="en-IN" dirty="0"/>
              <a:t>Python libraries such as pandas, NumPy, and </a:t>
            </a:r>
            <a:r>
              <a:rPr lang="en-IN" dirty="0" err="1"/>
              <a:t>scikit</a:t>
            </a:r>
            <a:r>
              <a:rPr lang="en-IN" dirty="0"/>
              <a:t>-learn and others bring features from R and </a:t>
            </a:r>
            <a:r>
              <a:rPr lang="en-IN" dirty="0" err="1"/>
              <a:t>Matlab</a:t>
            </a:r>
            <a:r>
              <a:rPr lang="en-IN" dirty="0"/>
              <a:t> to python development.</a:t>
            </a:r>
          </a:p>
          <a:p>
            <a:pPr marL="0" indent="0">
              <a:buNone/>
            </a:pPr>
            <a:endParaRPr lang="en-IN" dirty="0"/>
          </a:p>
          <a:p>
            <a:pPr marL="0" indent="0">
              <a:buNone/>
            </a:pPr>
            <a:r>
              <a:rPr lang="en-IN" dirty="0"/>
              <a:t>Python has many libraries to build and implement machine learning algorithms (</a:t>
            </a:r>
            <a:r>
              <a:rPr lang="en-IN" dirty="0" err="1"/>
              <a:t>eg.</a:t>
            </a:r>
            <a:r>
              <a:rPr lang="en-IN" dirty="0"/>
              <a:t>, </a:t>
            </a:r>
            <a:r>
              <a:rPr lang="en-IN" dirty="0" err="1"/>
              <a:t>PyBrain</a:t>
            </a:r>
            <a:r>
              <a:rPr lang="en-IN" dirty="0"/>
              <a:t>, Pylearn2,scikit-learn,etc)</a:t>
            </a:r>
          </a:p>
          <a:p>
            <a:pPr marL="0" indent="0">
              <a:buNone/>
            </a:pPr>
            <a:endParaRPr lang="en-IN" dirty="0"/>
          </a:p>
          <a:p>
            <a:pPr marL="0" indent="0">
              <a:buNone/>
            </a:pPr>
            <a:r>
              <a:rPr lang="en-IN" dirty="0"/>
              <a:t>For working with human language data, Python offers NLTK platform.</a:t>
            </a:r>
          </a:p>
          <a:p>
            <a:pPr marL="0" indent="0">
              <a:buNone/>
            </a:pPr>
            <a:endParaRPr lang="en-IN" dirty="0"/>
          </a:p>
          <a:p>
            <a:pPr marL="0" indent="0">
              <a:buNone/>
            </a:pPr>
            <a:r>
              <a:rPr lang="en-IN" dirty="0"/>
              <a:t>Python is extensible in C/C++ in which you ca run large-scale data mining faster</a:t>
            </a:r>
          </a:p>
        </p:txBody>
      </p:sp>
    </p:spTree>
    <p:extLst>
      <p:ext uri="{BB962C8B-B14F-4D97-AF65-F5344CB8AC3E}">
        <p14:creationId xmlns:p14="http://schemas.microsoft.com/office/powerpoint/2010/main" val="80337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ACA34-AE2F-4AB7-BFAA-105AB2E64B27}"/>
              </a:ext>
            </a:extLst>
          </p:cNvPr>
          <p:cNvSpPr>
            <a:spLocks noGrp="1"/>
          </p:cNvSpPr>
          <p:nvPr>
            <p:ph idx="1"/>
          </p:nvPr>
        </p:nvSpPr>
        <p:spPr>
          <a:xfrm>
            <a:off x="838200" y="372862"/>
            <a:ext cx="10515600" cy="5930284"/>
          </a:xfrm>
        </p:spPr>
        <p:txBody>
          <a:bodyPr>
            <a:normAutofit/>
          </a:bodyPr>
          <a:lstStyle/>
          <a:p>
            <a:pPr marL="0" indent="0">
              <a:buNone/>
            </a:pPr>
            <a:r>
              <a:rPr lang="en-IN" dirty="0">
                <a:solidFill>
                  <a:srgbClr val="C00000"/>
                </a:solidFill>
              </a:rPr>
              <a:t>Quora</a:t>
            </a:r>
            <a:r>
              <a:rPr lang="en-IN" dirty="0"/>
              <a:t> opted for python to avoid getting stuck in for legacy issues. </a:t>
            </a:r>
          </a:p>
          <a:p>
            <a:pPr marL="0" indent="0">
              <a:buNone/>
            </a:pPr>
            <a:endParaRPr lang="en-IN" dirty="0"/>
          </a:p>
          <a:p>
            <a:pPr marL="0" indent="0">
              <a:buNone/>
            </a:pPr>
            <a:r>
              <a:rPr lang="en-IN" dirty="0"/>
              <a:t>They opted for python because it was fast enough for most of what they need to do.</a:t>
            </a:r>
          </a:p>
          <a:p>
            <a:pPr marL="0" indent="0">
              <a:buNone/>
            </a:pPr>
            <a:endParaRPr lang="en-IN" dirty="0"/>
          </a:p>
          <a:p>
            <a:pPr marL="0" indent="0">
              <a:buNone/>
            </a:pPr>
            <a:r>
              <a:rPr lang="en-IN" dirty="0"/>
              <a:t>They also had confidence on pythons ecosystem development potential and thought it’d be good for the life of their codebase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548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ACA34-AE2F-4AB7-BFAA-105AB2E64B27}"/>
              </a:ext>
            </a:extLst>
          </p:cNvPr>
          <p:cNvSpPr>
            <a:spLocks noGrp="1"/>
          </p:cNvSpPr>
          <p:nvPr>
            <p:ph idx="1"/>
          </p:nvPr>
        </p:nvSpPr>
        <p:spPr>
          <a:xfrm>
            <a:off x="838200" y="372862"/>
            <a:ext cx="10515600" cy="5930284"/>
          </a:xfrm>
        </p:spPr>
        <p:txBody>
          <a:bodyPr>
            <a:normAutofit lnSpcReduction="10000"/>
          </a:bodyPr>
          <a:lstStyle/>
          <a:p>
            <a:pPr marL="0" indent="0">
              <a:buNone/>
            </a:pPr>
            <a:endParaRPr lang="en-IN" dirty="0"/>
          </a:p>
          <a:p>
            <a:pPr marL="0" indent="0">
              <a:buNone/>
            </a:pPr>
            <a:r>
              <a:rPr lang="en-IN" dirty="0" err="1"/>
              <a:t>Preen.Me</a:t>
            </a:r>
            <a:r>
              <a:rPr lang="en-IN" dirty="0"/>
              <a:t> is an Israeli fashion retail </a:t>
            </a:r>
            <a:r>
              <a:rPr lang="en-IN" dirty="0" err="1"/>
              <a:t>startup</a:t>
            </a:r>
            <a:r>
              <a:rPr lang="en-IN" dirty="0"/>
              <a:t> aiming to transform the way people shop for beauty products today. Because the project implies intense data analytics and visualization, the project team chose python over other general purpose languages for primary web app coding</a:t>
            </a:r>
          </a:p>
          <a:p>
            <a:pPr marL="0" indent="0">
              <a:buNone/>
            </a:pPr>
            <a:endParaRPr lang="en-IN" dirty="0"/>
          </a:p>
          <a:p>
            <a:pPr marL="0" indent="0">
              <a:buNone/>
            </a:pPr>
            <a:r>
              <a:rPr lang="en-IN" dirty="0"/>
              <a:t>Other reasons why Python was chosen include, but aren’t limited to:</a:t>
            </a:r>
          </a:p>
          <a:p>
            <a:pPr marL="0" indent="0">
              <a:buNone/>
            </a:pPr>
            <a:endParaRPr lang="en-IN" dirty="0"/>
          </a:p>
          <a:p>
            <a:pPr marL="0" indent="0">
              <a:buNone/>
            </a:pPr>
            <a:r>
              <a:rPr lang="en-IN" dirty="0"/>
              <a:t>Python is free and open source</a:t>
            </a:r>
          </a:p>
          <a:p>
            <a:pPr marL="0" indent="0">
              <a:buNone/>
            </a:pPr>
            <a:r>
              <a:rPr lang="en-IN" dirty="0"/>
              <a:t>Python is extensible in c/C++</a:t>
            </a:r>
          </a:p>
          <a:p>
            <a:pPr marL="0" indent="0">
              <a:buNone/>
            </a:pPr>
            <a:r>
              <a:rPr lang="en-IN" dirty="0"/>
              <a:t>Python has a clear syntax and is extremely powerful in datamining and analysis</a:t>
            </a:r>
          </a:p>
          <a:p>
            <a:pPr marL="0" indent="0">
              <a:buNone/>
            </a:pPr>
            <a:r>
              <a:rPr lang="en-IN" dirty="0"/>
              <a:t>Python has many libraries and tools to enhance and improve web development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63230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332</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Python Use Cases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Priya</dc:creator>
  <cp:lastModifiedBy>Lakshmi Priya</cp:lastModifiedBy>
  <cp:revision>6</cp:revision>
  <dcterms:created xsi:type="dcterms:W3CDTF">2019-03-20T08:09:17Z</dcterms:created>
  <dcterms:modified xsi:type="dcterms:W3CDTF">2019-03-23T09:31:32Z</dcterms:modified>
</cp:coreProperties>
</file>