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8" r:id="rId4"/>
    <p:sldId id="259" r:id="rId5"/>
    <p:sldId id="257" r:id="rId6"/>
    <p:sldId id="261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657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5" autoAdjust="0"/>
  </p:normalViewPr>
  <p:slideViewPr>
    <p:cSldViewPr>
      <p:cViewPr varScale="1">
        <p:scale>
          <a:sx n="53" d="100"/>
          <a:sy n="53" d="100"/>
        </p:scale>
        <p:origin x="48" y="356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76023BD-DFE8-4307-AA5A-BC75491BDA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L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BDD8C0-8449-4BB1-A9CB-1F8CB28C04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EC9455-7D8F-41AA-8AB9-511A61CB77B1}" type="datetimeFigureOut">
              <a:rPr lang="de-LU"/>
              <a:pPr>
                <a:defRPr/>
              </a:pPr>
              <a:t>22.07.2019</a:t>
            </a:fld>
            <a:endParaRPr lang="de-L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13AD77-1C5A-44CF-97E4-6E22AC9FAA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L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61651D-7C1F-44A6-B011-F07BB034DA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C3BC04-A90C-436C-96C9-A0A46C57014C}" type="slidenum">
              <a:rPr lang="de-LU" altLang="de-DE"/>
              <a:pPr>
                <a:defRPr/>
              </a:pPr>
              <a:t>‹#›</a:t>
            </a:fld>
            <a:endParaRPr lang="de-LU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C212B0-802D-46BC-80DB-B6170E598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L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421DDB-B12C-481F-8659-2902711443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DFCCB5-53C4-4FC2-980B-49A5C1D08821}" type="datetimeFigureOut">
              <a:rPr lang="de-LU"/>
              <a:pPr>
                <a:defRPr/>
              </a:pPr>
              <a:t>21.07.2019</a:t>
            </a:fld>
            <a:endParaRPr lang="de-LU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B2A13015-BE95-4FBA-A0DA-C6606EAB8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LU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C515593-763D-4C57-BF4E-31112691F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LU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807F44-0AC0-48C1-98FA-E47076CA0E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F1C13-79AE-4778-B5BA-F66E33462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1C4CDA7-AABE-4BC7-A4F7-69098B607D16}" type="slidenum">
              <a:rPr lang="de-LU" altLang="de-DE"/>
              <a:pPr>
                <a:defRPr/>
              </a:pPr>
              <a:t>‹#›</a:t>
            </a:fld>
            <a:endParaRPr lang="de-LU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292E363E-D986-4FB3-8342-96C4399C6872}"/>
              </a:ext>
            </a:extLst>
          </p:cNvPr>
          <p:cNvCxnSpPr/>
          <p:nvPr userDrawn="1"/>
        </p:nvCxnSpPr>
        <p:spPr>
          <a:xfrm>
            <a:off x="0" y="1196975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1">
            <a:extLst>
              <a:ext uri="{FF2B5EF4-FFF2-40B4-BE49-F238E27FC236}">
                <a16:creationId xmlns:a16="http://schemas.microsoft.com/office/drawing/2014/main" id="{7E0462E7-62BA-4A5A-BAB6-F093ADB2204E}"/>
              </a:ext>
            </a:extLst>
          </p:cNvPr>
          <p:cNvCxnSpPr/>
          <p:nvPr userDrawn="1"/>
        </p:nvCxnSpPr>
        <p:spPr>
          <a:xfrm>
            <a:off x="0" y="1381125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12">
            <a:extLst>
              <a:ext uri="{FF2B5EF4-FFF2-40B4-BE49-F238E27FC236}">
                <a16:creationId xmlns:a16="http://schemas.microsoft.com/office/drawing/2014/main" id="{A31F116C-F461-44EC-9C98-5FA6A5AAE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9425"/>
            <a:ext cx="188753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13">
            <a:extLst>
              <a:ext uri="{FF2B5EF4-FFF2-40B4-BE49-F238E27FC236}">
                <a16:creationId xmlns:a16="http://schemas.microsoft.com/office/drawing/2014/main" id="{235AFB7F-A37C-46FA-99A7-B09BA605EE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3450" y="5988050"/>
            <a:ext cx="2663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>
                <a:solidFill>
                  <a:schemeClr val="bg1"/>
                </a:solidFill>
                <a:latin typeface="Verdana" pitchFamily="34" charset="0"/>
                <a:cs typeface="Arial" charset="0"/>
              </a:rPr>
              <a:t>Dresden, 23.09.2011</a:t>
            </a:r>
            <a:endParaRPr lang="de-LU" altLang="de-DE">
              <a:solidFill>
                <a:schemeClr val="bg1"/>
              </a:solidFill>
              <a:latin typeface="Verdana" pitchFamily="34" charset="0"/>
              <a:cs typeface="Arial" charset="0"/>
            </a:endParaRPr>
          </a:p>
        </p:txBody>
      </p:sp>
      <p:pic>
        <p:nvPicPr>
          <p:cNvPr id="8" name="Bild 12" descr="DDC_Logo_BB-13.png">
            <a:extLst>
              <a:ext uri="{FF2B5EF4-FFF2-40B4-BE49-F238E27FC236}">
                <a16:creationId xmlns:a16="http://schemas.microsoft.com/office/drawing/2014/main" id="{086A73DD-4F50-4844-8970-59194E1A7C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5376863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424322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LU" dirty="0"/>
          </a:p>
        </p:txBody>
      </p:sp>
      <p:sp>
        <p:nvSpPr>
          <p:cNvPr id="4" name="Datumsplatzhalter 4">
            <a:extLst>
              <a:ext uri="{FF2B5EF4-FFF2-40B4-BE49-F238E27FC236}">
                <a16:creationId xmlns:a16="http://schemas.microsoft.com/office/drawing/2014/main" id="{9355C3F3-39E9-4AD1-90A8-9E0043E8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30433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988840"/>
            <a:ext cx="7431087" cy="1143000"/>
          </a:xfrm>
        </p:spPr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3501008"/>
            <a:ext cx="7440612" cy="2409131"/>
          </a:xfrm>
        </p:spPr>
        <p:txBody>
          <a:bodyPr/>
          <a:lstStyle>
            <a:lvl1pPr>
              <a:defRPr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LU" dirty="0"/>
          </a:p>
        </p:txBody>
      </p:sp>
      <p:sp>
        <p:nvSpPr>
          <p:cNvPr id="4" name="Datumsplatzhalter 4">
            <a:extLst>
              <a:ext uri="{FF2B5EF4-FFF2-40B4-BE49-F238E27FC236}">
                <a16:creationId xmlns:a16="http://schemas.microsoft.com/office/drawing/2014/main" id="{D2EC7F55-CCD1-4D06-9635-28DA9705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6775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4221088"/>
            <a:ext cx="7431088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dirty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4">
            <a:extLst>
              <a:ext uri="{FF2B5EF4-FFF2-40B4-BE49-F238E27FC236}">
                <a16:creationId xmlns:a16="http://schemas.microsoft.com/office/drawing/2014/main" id="{ED25EE84-AA45-4CF6-A836-BAA85579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08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63" y="1600200"/>
            <a:ext cx="3452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B6C43C-08F6-47D2-A32B-E22ACEF5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5974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de-LU" dirty="0"/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C0B7F3C6-BFD5-496A-849F-ADF6C274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8177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92AF6DC0-2581-4594-AC5F-D6BCACC1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58659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70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LU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8171B-E37C-4835-A559-052A4FDD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52870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LU" dirty="0"/>
          </a:p>
        </p:txBody>
      </p:sp>
      <p:sp>
        <p:nvSpPr>
          <p:cNvPr id="4" name="Datumsplatzhalter 4">
            <a:extLst>
              <a:ext uri="{FF2B5EF4-FFF2-40B4-BE49-F238E27FC236}">
                <a16:creationId xmlns:a16="http://schemas.microsoft.com/office/drawing/2014/main" id="{1F6CA1EC-4C9B-4C00-97ED-815F99B2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66732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38CA30CB-A035-4332-90B0-43382A8D4E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7263" y="1989138"/>
            <a:ext cx="74310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LU" altLang="de-DE"/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BDF42E90-370E-4129-901E-BB4F48BA31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42988" y="3500438"/>
            <a:ext cx="7345362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LU" altLang="de-DE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8EC25415-20EB-41AE-94EA-93E75161B099}"/>
              </a:ext>
            </a:extLst>
          </p:cNvPr>
          <p:cNvCxnSpPr/>
          <p:nvPr/>
        </p:nvCxnSpPr>
        <p:spPr>
          <a:xfrm>
            <a:off x="0" y="90805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Grafik 16">
            <a:extLst>
              <a:ext uri="{FF2B5EF4-FFF2-40B4-BE49-F238E27FC236}">
                <a16:creationId xmlns:a16="http://schemas.microsoft.com/office/drawing/2014/main" id="{0868E8A3-44E7-4A43-9BA5-47C260622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33375"/>
            <a:ext cx="14398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feld 15">
            <a:extLst>
              <a:ext uri="{FF2B5EF4-FFF2-40B4-BE49-F238E27FC236}">
                <a16:creationId xmlns:a16="http://schemas.microsoft.com/office/drawing/2014/main" id="{F3E09514-7E5B-47FE-9542-58C1B3360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453188"/>
            <a:ext cx="20383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2"/>
                </a:solidFill>
                <a:latin typeface="Verdana" pitchFamily="34" charset="0"/>
                <a:cs typeface="Arial" charset="0"/>
              </a:rPr>
              <a:t>Titel der Präsentation</a:t>
            </a:r>
            <a:endParaRPr lang="de-LU" altLang="de-DE" sz="1000">
              <a:solidFill>
                <a:schemeClr val="bg2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031" name="Textfeld 17">
            <a:extLst>
              <a:ext uri="{FF2B5EF4-FFF2-40B4-BE49-F238E27FC236}">
                <a16:creationId xmlns:a16="http://schemas.microsoft.com/office/drawing/2014/main" id="{A8000542-D046-47C3-98B6-570D0E9DB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6453188"/>
            <a:ext cx="1728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2"/>
                </a:solidFill>
                <a:latin typeface="Verdana" panose="020B0604030504040204" pitchFamily="34" charset="0"/>
              </a:rPr>
              <a:t>Folie Nr. </a:t>
            </a:r>
            <a:fld id="{948BB91C-C27A-4D9E-A335-50CD7440AEDE}" type="slidenum">
              <a:rPr lang="de-DE" altLang="de-DE" sz="1000" smtClean="0">
                <a:solidFill>
                  <a:schemeClr val="bg2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‹#›</a:t>
            </a:fld>
            <a:r>
              <a:rPr lang="de-DE" altLang="de-DE" sz="1000">
                <a:solidFill>
                  <a:schemeClr val="bg2"/>
                </a:solidFill>
                <a:latin typeface="Verdana" panose="020B0604030504040204" pitchFamily="34" charset="0"/>
              </a:rPr>
              <a:t> von XYZ</a:t>
            </a:r>
            <a:endParaRPr lang="de-LU" altLang="de-DE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5343D92-9AB8-4061-B2CA-3BB13F46CA7D}"/>
              </a:ext>
            </a:extLst>
          </p:cNvPr>
          <p:cNvCxnSpPr/>
          <p:nvPr/>
        </p:nvCxnSpPr>
        <p:spPr>
          <a:xfrm>
            <a:off x="0" y="1052513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0DD772-0F85-42D9-921F-76AB6F3D8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550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2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kern="120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E624F96F-71AB-403F-8F24-1D945DE83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69" y="1822153"/>
            <a:ext cx="7459662" cy="1470025"/>
          </a:xfrm>
        </p:spPr>
        <p:txBody>
          <a:bodyPr/>
          <a:lstStyle/>
          <a:p>
            <a:pPr eaLnBrk="1" hangingPunct="1"/>
            <a:r>
              <a:rPr lang="de-DE" altLang="de-DE" dirty="0"/>
              <a:t>Practical Task : Job Shop Scheduling Problem</a:t>
            </a:r>
            <a:br>
              <a:rPr lang="de-DE" altLang="de-DE" dirty="0"/>
            </a:br>
            <a:endParaRPr lang="de-LU" altLang="de-DE" dirty="0"/>
          </a:p>
        </p:txBody>
      </p:sp>
      <p:sp>
        <p:nvSpPr>
          <p:cNvPr id="6147" name="Untertitel 2">
            <a:extLst>
              <a:ext uri="{FF2B5EF4-FFF2-40B4-BE49-F238E27FC236}">
                <a16:creationId xmlns:a16="http://schemas.microsoft.com/office/drawing/2014/main" id="{110F6CFF-D254-43D5-9B8F-8CA42DEB0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8" y="3284538"/>
            <a:ext cx="7440612" cy="1081087"/>
          </a:xfrm>
        </p:spPr>
        <p:txBody>
          <a:bodyPr/>
          <a:lstStyle/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LU" alt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77EDD-905B-4F9F-8663-BD3E9D3EE8BA}"/>
              </a:ext>
            </a:extLst>
          </p:cNvPr>
          <p:cNvSpPr txBox="1"/>
          <p:nvPr/>
        </p:nvSpPr>
        <p:spPr>
          <a:xfrm>
            <a:off x="928688" y="2869853"/>
            <a:ext cx="70086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 err="1">
                <a:solidFill>
                  <a:schemeClr val="bg1">
                    <a:lumMod val="85000"/>
                  </a:schemeClr>
                </a:solidFill>
              </a:rPr>
              <a:t>Guzel</a:t>
            </a:r>
            <a:r>
              <a:rPr lang="en-IN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1700" dirty="0" err="1">
                <a:solidFill>
                  <a:schemeClr val="bg1">
                    <a:lumMod val="85000"/>
                  </a:schemeClr>
                </a:solidFill>
              </a:rPr>
              <a:t>Khuziakhmetova</a:t>
            </a:r>
            <a:r>
              <a:rPr lang="en-IN" sz="1700" dirty="0">
                <a:solidFill>
                  <a:schemeClr val="bg1">
                    <a:lumMod val="85000"/>
                  </a:schemeClr>
                </a:solidFill>
              </a:rPr>
              <a:t>, Deeksha Makholiya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5B49F-6D31-4D55-8A48-8527837DEC4C}"/>
              </a:ext>
            </a:extLst>
          </p:cNvPr>
          <p:cNvSpPr txBox="1"/>
          <p:nvPr/>
        </p:nvSpPr>
        <p:spPr>
          <a:xfrm>
            <a:off x="928688" y="3121223"/>
            <a:ext cx="612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>
                    <a:lumMod val="85000"/>
                  </a:schemeClr>
                </a:solidFill>
              </a:rPr>
              <a:t>International </a:t>
            </a:r>
            <a:r>
              <a:rPr lang="en-IN" sz="1500" dirty="0" err="1">
                <a:solidFill>
                  <a:schemeClr val="bg1">
                    <a:lumMod val="85000"/>
                  </a:schemeClr>
                </a:solidFill>
              </a:rPr>
              <a:t>Center</a:t>
            </a:r>
            <a:r>
              <a:rPr lang="en-IN" sz="1500" dirty="0">
                <a:solidFill>
                  <a:schemeClr val="bg1">
                    <a:lumMod val="85000"/>
                  </a:schemeClr>
                </a:solidFill>
              </a:rPr>
              <a:t> for Computational Logic</a:t>
            </a:r>
            <a:br>
              <a:rPr lang="en-IN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IN" sz="1500" dirty="0" err="1">
                <a:solidFill>
                  <a:schemeClr val="bg1">
                    <a:lumMod val="85000"/>
                  </a:schemeClr>
                </a:solidFill>
              </a:rPr>
              <a:t>Technische</a:t>
            </a:r>
            <a:r>
              <a:rPr lang="en-IN" sz="1500" dirty="0">
                <a:solidFill>
                  <a:schemeClr val="bg1">
                    <a:lumMod val="85000"/>
                  </a:schemeClr>
                </a:solidFill>
              </a:rPr>
              <a:t> Universität Dresden, Germany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4B9D8-C5C8-4FCD-BF90-083DAC8FE29E}"/>
              </a:ext>
            </a:extLst>
          </p:cNvPr>
          <p:cNvSpPr txBox="1"/>
          <p:nvPr/>
        </p:nvSpPr>
        <p:spPr>
          <a:xfrm>
            <a:off x="1181841" y="4060349"/>
            <a:ext cx="382220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chemeClr val="bg1">
                    <a:lumMod val="95000"/>
                  </a:schemeClr>
                </a:solidFill>
              </a:rPr>
              <a:t>What is a solution?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chemeClr val="bg1">
                    <a:lumMod val="95000"/>
                  </a:schemeClr>
                </a:solidFill>
              </a:rPr>
              <a:t>Evaluation Function?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chemeClr val="bg1">
                    <a:lumMod val="95000"/>
                  </a:schemeClr>
                </a:solidFill>
              </a:rPr>
              <a:t>Representation of solution?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chemeClr val="bg1">
                    <a:lumMod val="95000"/>
                  </a:schemeClr>
                </a:solidFill>
              </a:rPr>
              <a:t>Constraints?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>
                <a:solidFill>
                  <a:schemeClr val="bg1">
                    <a:lumMod val="95000"/>
                  </a:schemeClr>
                </a:solidFill>
              </a:rPr>
              <a:t>Analysis Method of Feasibility.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BCB81F-CF43-4ED7-802E-578AA78E5033}"/>
              </a:ext>
            </a:extLst>
          </p:cNvPr>
          <p:cNvSpPr/>
          <p:nvPr/>
        </p:nvSpPr>
        <p:spPr>
          <a:xfrm>
            <a:off x="2051720" y="6021288"/>
            <a:ext cx="1584176" cy="342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08.07.2019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4">
            <a:extLst>
              <a:ext uri="{FF2B5EF4-FFF2-40B4-BE49-F238E27FC236}">
                <a16:creationId xmlns:a16="http://schemas.microsoft.com/office/drawing/2014/main" id="{2DF4D959-EA43-43EA-B18B-A6E8CC1C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993801"/>
            <a:ext cx="7450137" cy="11430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Defining Jobs and Variable</a:t>
            </a:r>
            <a:endParaRPr lang="de-LU" altLang="de-DE" dirty="0"/>
          </a:p>
        </p:txBody>
      </p:sp>
      <p:sp>
        <p:nvSpPr>
          <p:cNvPr id="7171" name="Inhaltsplatzhalter 5">
            <a:extLst>
              <a:ext uri="{FF2B5EF4-FFF2-40B4-BE49-F238E27FC236}">
                <a16:creationId xmlns:a16="http://schemas.microsoft.com/office/drawing/2014/main" id="{7A1F2A61-E549-4C9D-9CD3-89E683DD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864724"/>
            <a:ext cx="7459662" cy="4588611"/>
          </a:xfrm>
        </p:spPr>
        <p:txBody>
          <a:bodyPr/>
          <a:lstStyle/>
          <a:p>
            <a:pPr eaLnBrk="1" hangingPunct="1"/>
            <a:r>
              <a:rPr lang="en-US" sz="1500" dirty="0"/>
              <a:t>Let task(</a:t>
            </a:r>
            <a:r>
              <a:rPr lang="en-US" sz="1500" dirty="0" err="1"/>
              <a:t>i</a:t>
            </a:r>
            <a:r>
              <a:rPr lang="en-US" sz="1500" dirty="0"/>
              <a:t>, j) denote the </a:t>
            </a:r>
            <a:r>
              <a:rPr lang="en-US" sz="1500" dirty="0" err="1"/>
              <a:t>jth</a:t>
            </a:r>
            <a:r>
              <a:rPr lang="en-US" sz="1500" dirty="0"/>
              <a:t> task in the sequence for job </a:t>
            </a:r>
            <a:r>
              <a:rPr lang="en-US" sz="1500" dirty="0" err="1"/>
              <a:t>i</a:t>
            </a:r>
            <a:endParaRPr lang="en-US" sz="1500" dirty="0"/>
          </a:p>
          <a:p>
            <a:pPr eaLnBrk="1" hangingPunct="1"/>
            <a:r>
              <a:rPr lang="de-LU" altLang="de-DE" sz="1500" dirty="0"/>
              <a:t>job 1 = [(0,4) (1,3) (2,5)]</a:t>
            </a:r>
          </a:p>
          <a:p>
            <a:pPr eaLnBrk="1" hangingPunct="1"/>
            <a:r>
              <a:rPr lang="de-LU" altLang="de-DE" sz="1500" dirty="0"/>
              <a:t>job 2 = [(2,4) (1,3) (0,4)]</a:t>
            </a:r>
          </a:p>
          <a:p>
            <a:pPr eaLnBrk="1" hangingPunct="1"/>
            <a:r>
              <a:rPr lang="de-LU" altLang="de-DE" sz="1500" dirty="0"/>
              <a:t>job 3 = [(0,6) (2,3) (1,3)]</a:t>
            </a:r>
          </a:p>
          <a:p>
            <a:pPr eaLnBrk="1" hangingPunct="1"/>
            <a:endParaRPr lang="de-LU" altLang="de-DE" sz="1500" dirty="0"/>
          </a:p>
          <a:p>
            <a:pPr eaLnBrk="1" hangingPunct="1"/>
            <a:r>
              <a:rPr lang="en-US" sz="1600" dirty="0"/>
              <a:t>Define </a:t>
            </a:r>
            <a:r>
              <a:rPr lang="en-US" sz="1600" i="1" dirty="0" err="1"/>
              <a:t>t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, j</a:t>
            </a:r>
            <a:r>
              <a:rPr lang="en-US" sz="1600" dirty="0"/>
              <a:t> to be the start time for task(</a:t>
            </a:r>
            <a:r>
              <a:rPr lang="en-US" sz="1600" dirty="0" err="1"/>
              <a:t>i</a:t>
            </a:r>
            <a:r>
              <a:rPr lang="en-US" sz="1600" dirty="0"/>
              <a:t>, j). The </a:t>
            </a:r>
            <a:r>
              <a:rPr lang="en-US" sz="1600" i="1" dirty="0" err="1"/>
              <a:t>t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, j</a:t>
            </a:r>
            <a:r>
              <a:rPr lang="en-US" sz="1600" dirty="0"/>
              <a:t> are the variables in the job shop problem</a:t>
            </a:r>
            <a:endParaRPr lang="de-LU" altLang="de-DE" sz="1600" dirty="0"/>
          </a:p>
          <a:p>
            <a:pPr eaLnBrk="1" hangingPunct="1"/>
            <a:r>
              <a:rPr lang="de-LU" altLang="de-DE" sz="1500" dirty="0"/>
              <a:t>Variable : </a:t>
            </a:r>
          </a:p>
          <a:p>
            <a:pPr eaLnBrk="1" hangingPunct="1"/>
            <a:r>
              <a:rPr lang="de-LU" altLang="de-DE" sz="1500" dirty="0"/>
              <a:t>task (1,1) = [0,4]		task (2,1)=[2,4]		task (3,1)=[0,6]</a:t>
            </a:r>
          </a:p>
          <a:p>
            <a:pPr eaLnBrk="1" hangingPunct="1"/>
            <a:r>
              <a:rPr lang="de-LU" altLang="de-DE" sz="1500" dirty="0"/>
              <a:t>task (1,2) = [1,3]		task (2,2)=[1,3]		task (3,2)=[0,6]</a:t>
            </a:r>
          </a:p>
          <a:p>
            <a:pPr eaLnBrk="1" hangingPunct="1"/>
            <a:r>
              <a:rPr lang="de-LU" altLang="de-DE" sz="1500" dirty="0"/>
              <a:t>task (1,1) = [0,4]		task (2,1)=[0,4]		task (3,3)=[1,3]</a:t>
            </a:r>
          </a:p>
          <a:p>
            <a:pPr eaLnBrk="1" hangingPunct="1"/>
            <a:endParaRPr lang="de-LU" altLang="de-DE" sz="1500" dirty="0"/>
          </a:p>
          <a:p>
            <a:pPr eaLnBrk="1" hangingPunct="1"/>
            <a:r>
              <a:rPr lang="de-LU" altLang="de-DE" sz="1500" dirty="0"/>
              <a:t>Machine Task: </a:t>
            </a:r>
          </a:p>
          <a:p>
            <a:pPr eaLnBrk="1" hangingPunct="1"/>
            <a:r>
              <a:rPr lang="de-LU" altLang="de-DE" sz="1500" dirty="0"/>
              <a:t>M0 = (0,4) (0,4) (0,6)</a:t>
            </a:r>
          </a:p>
          <a:p>
            <a:pPr eaLnBrk="1" hangingPunct="1"/>
            <a:r>
              <a:rPr lang="de-LU" altLang="de-DE" sz="1500" dirty="0"/>
              <a:t>M1 = (1,3) (1,3) (1,3)</a:t>
            </a:r>
          </a:p>
          <a:p>
            <a:pPr eaLnBrk="1" hangingPunct="1"/>
            <a:r>
              <a:rPr lang="de-LU" altLang="de-DE" sz="1500" dirty="0"/>
              <a:t>M2 = (2,5) (2,4) (2,3)</a:t>
            </a:r>
          </a:p>
          <a:p>
            <a:pPr eaLnBrk="1" hangingPunct="1"/>
            <a:endParaRPr lang="de-LU" altLang="de-DE" sz="1500" dirty="0"/>
          </a:p>
          <a:p>
            <a:pPr eaLnBrk="1" hangingPunct="1"/>
            <a:endParaRPr lang="de-LU" altLang="de-DE" sz="1500" dirty="0"/>
          </a:p>
          <a:p>
            <a:pPr eaLnBrk="1" hangingPunct="1"/>
            <a:endParaRPr lang="de-LU" altLang="de-DE" sz="1500" dirty="0"/>
          </a:p>
          <a:p>
            <a:pPr eaLnBrk="1" hangingPunct="1"/>
            <a:endParaRPr lang="de-LU" altLang="de-DE" sz="1500" dirty="0"/>
          </a:p>
          <a:p>
            <a:pPr eaLnBrk="1" hangingPunct="1"/>
            <a:endParaRPr lang="de-LU" altLang="de-DE" sz="1500" dirty="0"/>
          </a:p>
          <a:p>
            <a:pPr eaLnBrk="1" hangingPunct="1"/>
            <a:endParaRPr lang="de-LU" altLang="de-DE" sz="1500" dirty="0"/>
          </a:p>
          <a:p>
            <a:pPr eaLnBrk="1" hangingPunct="1"/>
            <a:endParaRPr lang="de-LU" altLang="de-DE" sz="1500" dirty="0"/>
          </a:p>
        </p:txBody>
      </p:sp>
      <p:sp>
        <p:nvSpPr>
          <p:cNvPr id="5124" name="Datumsplatzhalter 1">
            <a:extLst>
              <a:ext uri="{FF2B5EF4-FFF2-40B4-BE49-F238E27FC236}">
                <a16:creationId xmlns:a16="http://schemas.microsoft.com/office/drawing/2014/main" id="{987C040A-F4EC-4137-84CD-F4A00E896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LU" altLang="de-DE">
                <a:solidFill>
                  <a:schemeClr val="bg2"/>
                </a:solidFill>
                <a:latin typeface="Verdana" pitchFamily="34" charset="0"/>
              </a:rPr>
              <a:t>08.07.2019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9D2A0-C0D7-4ACD-B877-E780010C021B}"/>
              </a:ext>
            </a:extLst>
          </p:cNvPr>
          <p:cNvSpPr/>
          <p:nvPr/>
        </p:nvSpPr>
        <p:spPr>
          <a:xfrm>
            <a:off x="2843808" y="6453336"/>
            <a:ext cx="331236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</a:rPr>
              <a:t>Practical Task : Job Shop Scheduling Problem</a:t>
            </a:r>
            <a:endParaRPr lang="en-I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94DB8-AA10-4CF0-9C39-4721F249692B}"/>
              </a:ext>
            </a:extLst>
          </p:cNvPr>
          <p:cNvSpPr/>
          <p:nvPr/>
        </p:nvSpPr>
        <p:spPr>
          <a:xfrm>
            <a:off x="7668344" y="6376988"/>
            <a:ext cx="648072" cy="292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FCC2B-984F-4A00-9C84-2EF44B02AAFC}"/>
              </a:ext>
            </a:extLst>
          </p:cNvPr>
          <p:cNvSpPr/>
          <p:nvPr/>
        </p:nvSpPr>
        <p:spPr>
          <a:xfrm>
            <a:off x="7668344" y="6453336"/>
            <a:ext cx="50410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umsplatzhalter 1">
            <a:extLst>
              <a:ext uri="{FF2B5EF4-FFF2-40B4-BE49-F238E27FC236}">
                <a16:creationId xmlns:a16="http://schemas.microsoft.com/office/drawing/2014/main" id="{0033C19C-3BA6-4746-8CC2-5F75EA4070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LU" altLang="de-DE">
                <a:solidFill>
                  <a:schemeClr val="bg2"/>
                </a:solidFill>
                <a:latin typeface="Verdana" pitchFamily="34" charset="0"/>
              </a:rPr>
              <a:t>08.07.2019</a:t>
            </a:r>
            <a:endParaRPr lang="de-LU" altLang="de-DE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662458-E24F-476E-BF0F-AB2DDD4CDE29}"/>
              </a:ext>
            </a:extLst>
          </p:cNvPr>
          <p:cNvSpPr/>
          <p:nvPr/>
        </p:nvSpPr>
        <p:spPr>
          <a:xfrm>
            <a:off x="2843808" y="6453336"/>
            <a:ext cx="331236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</a:rPr>
              <a:t>Practical Task : Job Shop Scheduling Problem</a:t>
            </a:r>
            <a:endParaRPr lang="en-I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0437A-F327-48D2-8979-FC1A6348CC87}"/>
              </a:ext>
            </a:extLst>
          </p:cNvPr>
          <p:cNvSpPr/>
          <p:nvPr/>
        </p:nvSpPr>
        <p:spPr>
          <a:xfrm>
            <a:off x="7668344" y="6376988"/>
            <a:ext cx="576064" cy="292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C4629B-671D-44E9-8E1C-09765962624E}"/>
              </a:ext>
            </a:extLst>
          </p:cNvPr>
          <p:cNvSpPr txBox="1">
            <a:spLocks/>
          </p:cNvSpPr>
          <p:nvPr/>
        </p:nvSpPr>
        <p:spPr>
          <a:xfrm>
            <a:off x="774923" y="1196752"/>
            <a:ext cx="7450137" cy="57606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Defining Constraints:</a:t>
            </a:r>
            <a:endParaRPr lang="de-LU" alt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AA39F2-CF99-437E-A10B-CF68A3B11A97}"/>
                  </a:ext>
                </a:extLst>
              </p:cNvPr>
              <p:cNvSpPr txBox="1"/>
              <p:nvPr/>
            </p:nvSpPr>
            <p:spPr>
              <a:xfrm>
                <a:off x="1115616" y="1772816"/>
                <a:ext cx="76328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Precedence Constraints : </a:t>
                </a:r>
              </a:p>
              <a:p>
                <a:r>
                  <a:rPr lang="en-US" dirty="0"/>
                  <a:t>For any two consecutive tasks in the same job, the first must be completed before the second can be started.</a:t>
                </a:r>
              </a:p>
              <a:p>
                <a:r>
                  <a:rPr lang="en-US" dirty="0"/>
                  <a:t>Ex.</a:t>
                </a:r>
                <a:endParaRPr lang="en-IN" dirty="0"/>
              </a:p>
              <a:p>
                <a:r>
                  <a:rPr lang="en-IN" dirty="0"/>
                  <a:t>t(1,1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)+4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t(1,2)+3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t(1,3)</a:t>
                </a:r>
              </a:p>
              <a:p>
                <a:r>
                  <a:rPr lang="en-IN" dirty="0"/>
                  <a:t>t(2,1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)+4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t(2,2)+3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t(2,3)</a:t>
                </a:r>
              </a:p>
              <a:p>
                <a:r>
                  <a:rPr lang="en-IN" dirty="0"/>
                  <a:t>t(3,1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)+4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t(3,2)+3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t(3,3)</a:t>
                </a:r>
              </a:p>
              <a:p>
                <a:endParaRPr lang="en-IN" dirty="0"/>
              </a:p>
              <a:p>
                <a:r>
                  <a:rPr lang="en-IN" dirty="0"/>
                  <a:t>No Overlapping Constraints: </a:t>
                </a:r>
              </a:p>
              <a:p>
                <a:r>
                  <a:rPr lang="en-US" dirty="0"/>
                  <a:t>A machine can't work on two tasks at the same time</a:t>
                </a:r>
              </a:p>
              <a:p>
                <a:r>
                  <a:rPr lang="en-US" dirty="0"/>
                  <a:t>Ex.</a:t>
                </a:r>
                <a:endParaRPr lang="en-IN" dirty="0"/>
              </a:p>
              <a:p>
                <a:r>
                  <a:rPr lang="en-IN" dirty="0"/>
                  <a:t>t(1,1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)+4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 t(3,1) + 6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 t(2,3)</a:t>
                </a:r>
              </a:p>
              <a:p>
                <a:r>
                  <a:rPr lang="en-IN" dirty="0"/>
                  <a:t>t(1,2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)+4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 t(2,2) + 3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 t(3,3)</a:t>
                </a:r>
              </a:p>
              <a:p>
                <a:r>
                  <a:rPr lang="en-IN" dirty="0"/>
                  <a:t>t(2,1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)+4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 t(2,3) + 3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 t(1,3)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AA39F2-CF99-437E-A10B-CF68A3B1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72816"/>
                <a:ext cx="7632848" cy="4801314"/>
              </a:xfrm>
              <a:prstGeom prst="rect">
                <a:avLst/>
              </a:prstGeom>
              <a:blipFill>
                <a:blip r:embed="rId3"/>
                <a:stretch>
                  <a:fillRect l="-639"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6E62-BDB4-4A7A-901B-8B10B726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FE44E-1B76-4F0A-AE18-305B429F3CB0}"/>
              </a:ext>
            </a:extLst>
          </p:cNvPr>
          <p:cNvSpPr/>
          <p:nvPr/>
        </p:nvSpPr>
        <p:spPr>
          <a:xfrm>
            <a:off x="2843808" y="6453336"/>
            <a:ext cx="331236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</a:rPr>
              <a:t>Practical Task : Job Shop Scheduling Problem</a:t>
            </a:r>
            <a:endParaRPr lang="en-I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A92E9-9B87-4315-A0FB-C7705F344731}"/>
              </a:ext>
            </a:extLst>
          </p:cNvPr>
          <p:cNvSpPr/>
          <p:nvPr/>
        </p:nvSpPr>
        <p:spPr>
          <a:xfrm>
            <a:off x="7668343" y="6453336"/>
            <a:ext cx="720005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C9C7B959-6963-4204-8687-86975BE4C3EF}"/>
              </a:ext>
            </a:extLst>
          </p:cNvPr>
          <p:cNvSpPr txBox="1">
            <a:spLocks/>
          </p:cNvSpPr>
          <p:nvPr/>
        </p:nvSpPr>
        <p:spPr bwMode="auto">
          <a:xfrm>
            <a:off x="846931" y="949885"/>
            <a:ext cx="7450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0" i="0" kern="1200" baseline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Representation of solution?</a:t>
            </a:r>
            <a:endParaRPr lang="de-LU" altLang="de-DE" dirty="0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FFEB0FC-B51E-4F95-A3CA-B208D720B12D}"/>
              </a:ext>
            </a:extLst>
          </p:cNvPr>
          <p:cNvSpPr txBox="1">
            <a:spLocks/>
          </p:cNvSpPr>
          <p:nvPr/>
        </p:nvSpPr>
        <p:spPr bwMode="auto">
          <a:xfrm>
            <a:off x="1115616" y="1876834"/>
            <a:ext cx="7459662" cy="104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e-LU" altLang="de-DE" sz="1800" dirty="0"/>
              <a:t>Sorting the problem according to the machine (constraints provided) in the table. </a:t>
            </a:r>
          </a:p>
          <a:p>
            <a:pPr eaLnBrk="1" hangingPunct="1"/>
            <a:endParaRPr lang="de-LU" altLang="de-DE" sz="1600" dirty="0"/>
          </a:p>
          <a:p>
            <a:pPr eaLnBrk="1" hangingPunct="1"/>
            <a:r>
              <a:rPr lang="de-LU" altLang="de-DE" sz="1600" dirty="0"/>
              <a:t>Example:</a:t>
            </a:r>
          </a:p>
          <a:p>
            <a:pPr eaLnBrk="1" hangingPunct="1"/>
            <a:endParaRPr lang="de-LU" altLang="de-DE" sz="1800" dirty="0"/>
          </a:p>
          <a:p>
            <a:pPr eaLnBrk="1" hangingPunct="1"/>
            <a:endParaRPr lang="de-LU" altLang="de-DE" sz="1800" dirty="0"/>
          </a:p>
          <a:p>
            <a:pPr eaLnBrk="1" hangingPunct="1"/>
            <a:endParaRPr lang="de-LU" altLang="de-DE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1C6BF8-66A3-4CED-BB6B-C5605839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3298266"/>
            <a:ext cx="5256584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5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4">
            <a:extLst>
              <a:ext uri="{FF2B5EF4-FFF2-40B4-BE49-F238E27FC236}">
                <a16:creationId xmlns:a16="http://schemas.microsoft.com/office/drawing/2014/main" id="{2DF4D959-EA43-43EA-B18B-A6E8CC1C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993801"/>
            <a:ext cx="7450137" cy="114300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What is the solution?</a:t>
            </a:r>
            <a:endParaRPr lang="de-LU" altLang="de-DE" dirty="0"/>
          </a:p>
        </p:txBody>
      </p:sp>
      <p:sp>
        <p:nvSpPr>
          <p:cNvPr id="7171" name="Inhaltsplatzhalter 5">
            <a:extLst>
              <a:ext uri="{FF2B5EF4-FFF2-40B4-BE49-F238E27FC236}">
                <a16:creationId xmlns:a16="http://schemas.microsoft.com/office/drawing/2014/main" id="{7A1F2A61-E549-4C9D-9CD3-89E683DD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21" y="1953874"/>
            <a:ext cx="7459662" cy="863352"/>
          </a:xfrm>
        </p:spPr>
        <p:txBody>
          <a:bodyPr/>
          <a:lstStyle/>
          <a:p>
            <a:pPr eaLnBrk="1" hangingPunct="1"/>
            <a:r>
              <a:rPr lang="en-US" sz="1800" dirty="0"/>
              <a:t>A solution to the job shop problem is an assignment of a start time for each task, which meets the constraints given</a:t>
            </a:r>
            <a:endParaRPr lang="de-LU" altLang="de-DE" sz="1800" dirty="0"/>
          </a:p>
        </p:txBody>
      </p:sp>
      <p:sp>
        <p:nvSpPr>
          <p:cNvPr id="5124" name="Datumsplatzhalter 1">
            <a:extLst>
              <a:ext uri="{FF2B5EF4-FFF2-40B4-BE49-F238E27FC236}">
                <a16:creationId xmlns:a16="http://schemas.microsoft.com/office/drawing/2014/main" id="{987C040A-F4EC-4137-84CD-F4A00E896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LU" altLang="de-DE">
                <a:solidFill>
                  <a:schemeClr val="bg2"/>
                </a:solidFill>
                <a:latin typeface="Verdana" pitchFamily="34" charset="0"/>
              </a:rPr>
              <a:t>08.07.2019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9D2A0-C0D7-4ACD-B877-E780010C021B}"/>
              </a:ext>
            </a:extLst>
          </p:cNvPr>
          <p:cNvSpPr/>
          <p:nvPr/>
        </p:nvSpPr>
        <p:spPr>
          <a:xfrm>
            <a:off x="2843808" y="6453336"/>
            <a:ext cx="331236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</a:rPr>
              <a:t>Practical Task : Job Shop Scheduling Problem</a:t>
            </a:r>
            <a:endParaRPr lang="en-I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204305D4-A65E-4177-9D08-1A6277D63AD2}"/>
              </a:ext>
            </a:extLst>
          </p:cNvPr>
          <p:cNvSpPr txBox="1">
            <a:spLocks/>
          </p:cNvSpPr>
          <p:nvPr/>
        </p:nvSpPr>
        <p:spPr bwMode="auto">
          <a:xfrm>
            <a:off x="976312" y="2881875"/>
            <a:ext cx="7450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0" i="0" kern="1200" baseline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Evaluation Function?</a:t>
            </a:r>
            <a:endParaRPr lang="de-LU" alt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72AFF1CC-2159-4298-9A86-A7F52A81FB81}"/>
              </a:ext>
            </a:extLst>
          </p:cNvPr>
          <p:cNvSpPr txBox="1">
            <a:spLocks/>
          </p:cNvSpPr>
          <p:nvPr/>
        </p:nvSpPr>
        <p:spPr bwMode="auto">
          <a:xfrm>
            <a:off x="971550" y="3777299"/>
            <a:ext cx="7459662" cy="104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800" dirty="0" err="1"/>
              <a:t>Makespan</a:t>
            </a:r>
            <a:r>
              <a:rPr lang="en-US" sz="1800" dirty="0"/>
              <a:t>: the length of time from earliest start time of the jobs to the latest end time</a:t>
            </a:r>
          </a:p>
          <a:p>
            <a:pPr eaLnBrk="1" hangingPunct="1"/>
            <a:r>
              <a:rPr lang="en-US" sz="1800" dirty="0"/>
              <a:t>We want to minimize the </a:t>
            </a:r>
            <a:r>
              <a:rPr lang="en-US" sz="1800" i="1" dirty="0"/>
              <a:t>length</a:t>
            </a:r>
            <a:r>
              <a:rPr lang="en-US" sz="1800" dirty="0"/>
              <a:t> of the schedule (</a:t>
            </a:r>
            <a:r>
              <a:rPr lang="en-US" sz="1800" dirty="0" err="1"/>
              <a:t>makespan</a:t>
            </a:r>
            <a:r>
              <a:rPr lang="en-US" sz="1800" dirty="0"/>
              <a:t>)</a:t>
            </a:r>
            <a:endParaRPr lang="de-LU" altLang="de-DE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94DB8-AA10-4CF0-9C39-4721F249692B}"/>
              </a:ext>
            </a:extLst>
          </p:cNvPr>
          <p:cNvSpPr/>
          <p:nvPr/>
        </p:nvSpPr>
        <p:spPr>
          <a:xfrm>
            <a:off x="7668344" y="6376988"/>
            <a:ext cx="648072" cy="292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FCC2B-984F-4A00-9C84-2EF44B02AAFC}"/>
              </a:ext>
            </a:extLst>
          </p:cNvPr>
          <p:cNvSpPr/>
          <p:nvPr/>
        </p:nvSpPr>
        <p:spPr>
          <a:xfrm>
            <a:off x="7668344" y="6453336"/>
            <a:ext cx="50410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DB9A0-21A0-425C-927B-DEB2822E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LU"/>
              <a:t>08.07.2019</a:t>
            </a:r>
            <a:endParaRPr lang="de-LU" dirty="0"/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1842CE08-DB64-49F4-A262-3532BAF60D49}"/>
              </a:ext>
            </a:extLst>
          </p:cNvPr>
          <p:cNvSpPr txBox="1">
            <a:spLocks/>
          </p:cNvSpPr>
          <p:nvPr/>
        </p:nvSpPr>
        <p:spPr>
          <a:xfrm>
            <a:off x="774923" y="1196752"/>
            <a:ext cx="7450137" cy="57606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Algorithm Used:</a:t>
            </a:r>
            <a:endParaRPr lang="de-LU" alt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2FB1E-7DA2-406A-90A1-E6F84A71031C}"/>
              </a:ext>
            </a:extLst>
          </p:cNvPr>
          <p:cNvSpPr txBox="1"/>
          <p:nvPr/>
        </p:nvSpPr>
        <p:spPr>
          <a:xfrm>
            <a:off x="774923" y="1844824"/>
            <a:ext cx="66773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Annealing:</a:t>
            </a:r>
          </a:p>
          <a:p>
            <a:r>
              <a:rPr lang="en-US" dirty="0"/>
              <a:t>Step1.  Get an initial solution S</a:t>
            </a:r>
          </a:p>
          <a:p>
            <a:r>
              <a:rPr lang="en-US" dirty="0"/>
              <a:t>Step2.  Set an  initial temperature, T&gt;  0. </a:t>
            </a:r>
          </a:p>
          <a:p>
            <a:r>
              <a:rPr lang="en-US" dirty="0"/>
              <a:t>Step3.  While not frozen do the  following: </a:t>
            </a:r>
          </a:p>
          <a:p>
            <a:r>
              <a:rPr lang="en-US" dirty="0"/>
              <a:t>Step3.1  . Do  the  following L times: </a:t>
            </a:r>
          </a:p>
          <a:p>
            <a:r>
              <a:rPr lang="en-US" dirty="0"/>
              <a:t>    Step3.1.1. Sample a </a:t>
            </a:r>
            <a:r>
              <a:rPr lang="en-US" dirty="0" err="1"/>
              <a:t>neighbour</a:t>
            </a:r>
            <a:r>
              <a:rPr lang="en-US" dirty="0"/>
              <a:t> S’ from S. </a:t>
            </a:r>
          </a:p>
          <a:p>
            <a:r>
              <a:rPr lang="en-US" dirty="0"/>
              <a:t>    Step3.1.2. Let  delta = cost (S’) – cost(S) . </a:t>
            </a:r>
          </a:p>
          <a:p>
            <a:r>
              <a:rPr lang="en-US" dirty="0"/>
              <a:t>    Step3.1.3. If delta=0 </a:t>
            </a:r>
          </a:p>
          <a:p>
            <a:r>
              <a:rPr lang="en-US" dirty="0"/>
              <a:t>		then ( </a:t>
            </a:r>
            <a:r>
              <a:rPr lang="en-US" dirty="0" err="1"/>
              <a:t>i.e</a:t>
            </a:r>
            <a:r>
              <a:rPr lang="en-US" dirty="0"/>
              <a:t> . Down hill move)  set S =S’   </a:t>
            </a:r>
          </a:p>
          <a:p>
            <a:r>
              <a:rPr lang="en-US" dirty="0"/>
              <a:t>	     else ( </a:t>
            </a:r>
            <a:r>
              <a:rPr lang="en-US" dirty="0" err="1"/>
              <a:t>i.e</a:t>
            </a:r>
            <a:r>
              <a:rPr lang="en-US" dirty="0"/>
              <a:t> . uphill move  ) </a:t>
            </a:r>
          </a:p>
          <a:p>
            <a:r>
              <a:rPr lang="en-US" dirty="0"/>
              <a:t>		set S =S’ with  the probability of  exp(-delta/T) . </a:t>
            </a:r>
          </a:p>
          <a:p>
            <a:r>
              <a:rPr lang="en-US" dirty="0"/>
              <a:t>Step3.2. Set T = r x T, where r is  the reduction factor. </a:t>
            </a:r>
          </a:p>
          <a:p>
            <a:r>
              <a:rPr lang="en-US" dirty="0"/>
              <a:t>Step4.  Return S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09A05-C981-43E7-BDD8-54D200363BBA}"/>
              </a:ext>
            </a:extLst>
          </p:cNvPr>
          <p:cNvSpPr/>
          <p:nvPr/>
        </p:nvSpPr>
        <p:spPr>
          <a:xfrm>
            <a:off x="7668344" y="6376988"/>
            <a:ext cx="576064" cy="292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7EA63-06E7-43E5-90B2-E0B74302DB50}"/>
              </a:ext>
            </a:extLst>
          </p:cNvPr>
          <p:cNvSpPr/>
          <p:nvPr/>
        </p:nvSpPr>
        <p:spPr>
          <a:xfrm>
            <a:off x="2843808" y="6453336"/>
            <a:ext cx="331236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</a:rPr>
              <a:t>Practical Task : Job Shop Scheduling Problem</a:t>
            </a:r>
            <a:endParaRPr lang="en-IN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065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Verdana</vt:lpstr>
      <vt:lpstr>Wingdings</vt:lpstr>
      <vt:lpstr>Larissa</vt:lpstr>
      <vt:lpstr>Practical Task : Job Shop Scheduling Problem </vt:lpstr>
      <vt:lpstr>Defining Jobs and Variable</vt:lpstr>
      <vt:lpstr>PowerPoint Presentation</vt:lpstr>
      <vt:lpstr>PowerPoint Presentation</vt:lpstr>
      <vt:lpstr>What is the solution?</vt:lpstr>
      <vt:lpstr>PowerPoint Presentation</vt:lpstr>
    </vt:vector>
  </TitlesOfParts>
  <Company>TUD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Deeksha Makholiya</cp:lastModifiedBy>
  <cp:revision>78</cp:revision>
  <cp:lastPrinted>2011-09-22T08:24:40Z</cp:lastPrinted>
  <dcterms:created xsi:type="dcterms:W3CDTF">2011-09-19T08:56:31Z</dcterms:created>
  <dcterms:modified xsi:type="dcterms:W3CDTF">2019-07-25T09:44:43Z</dcterms:modified>
</cp:coreProperties>
</file>