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Inter Light"/>
      <p:regular r:id="rId63"/>
      <p:bold r:id="rId64"/>
    </p:embeddedFont>
    <p:embeddedFont>
      <p:font typeface="Inter"/>
      <p:regular r:id="rId65"/>
      <p:bold r:id="rId66"/>
    </p:embeddedFont>
    <p:embeddedFont>
      <p:font typeface="Bitter"/>
      <p:regular r:id="rId67"/>
      <p:bold r:id="rId68"/>
      <p:italic r:id="rId69"/>
      <p:boldItalic r:id="rId70"/>
    </p:embeddedFont>
    <p:embeddedFont>
      <p:font typeface="Helvetica Neue"/>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8673CA-B713-4624-B577-D50EFD539184}">
  <a:tblStyle styleId="{388673CA-B713-4624-B577-D50EFD5391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6.xml"/><Relationship Id="rId75" Type="http://schemas.openxmlformats.org/officeDocument/2006/relationships/font" Target="fonts/OpenSans-regular.fntdata"/><Relationship Id="rId30" Type="http://schemas.openxmlformats.org/officeDocument/2006/relationships/slide" Target="slides/slide25.xml"/><Relationship Id="rId74" Type="http://schemas.openxmlformats.org/officeDocument/2006/relationships/font" Target="fonts/HelveticaNeue-boldItalic.fntdata"/><Relationship Id="rId33" Type="http://schemas.openxmlformats.org/officeDocument/2006/relationships/slide" Target="slides/slide28.xml"/><Relationship Id="rId77" Type="http://schemas.openxmlformats.org/officeDocument/2006/relationships/font" Target="fonts/OpenSans-italic.fntdata"/><Relationship Id="rId32" Type="http://schemas.openxmlformats.org/officeDocument/2006/relationships/slide" Target="slides/slide27.xml"/><Relationship Id="rId76" Type="http://schemas.openxmlformats.org/officeDocument/2006/relationships/font" Target="fonts/OpenSans-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OpenSans-boldItalic.fntdata"/><Relationship Id="rId71" Type="http://schemas.openxmlformats.org/officeDocument/2006/relationships/font" Target="fonts/HelveticaNeue-regular.fntdata"/><Relationship Id="rId70" Type="http://schemas.openxmlformats.org/officeDocument/2006/relationships/font" Target="fonts/Bitter-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terLight-bold.fntdata"/><Relationship Id="rId63" Type="http://schemas.openxmlformats.org/officeDocument/2006/relationships/font" Target="fonts/InterLight-regular.fntdata"/><Relationship Id="rId22" Type="http://schemas.openxmlformats.org/officeDocument/2006/relationships/slide" Target="slides/slide17.xml"/><Relationship Id="rId66" Type="http://schemas.openxmlformats.org/officeDocument/2006/relationships/font" Target="fonts/Inter-bold.fntdata"/><Relationship Id="rId21" Type="http://schemas.openxmlformats.org/officeDocument/2006/relationships/slide" Target="slides/slide16.xml"/><Relationship Id="rId65" Type="http://schemas.openxmlformats.org/officeDocument/2006/relationships/font" Target="fonts/Inter-regular.fntdata"/><Relationship Id="rId24" Type="http://schemas.openxmlformats.org/officeDocument/2006/relationships/slide" Target="slides/slide19.xml"/><Relationship Id="rId68" Type="http://schemas.openxmlformats.org/officeDocument/2006/relationships/font" Target="fonts/Bitter-bold.fntdata"/><Relationship Id="rId23" Type="http://schemas.openxmlformats.org/officeDocument/2006/relationships/slide" Target="slides/slide18.xml"/><Relationship Id="rId67" Type="http://schemas.openxmlformats.org/officeDocument/2006/relationships/font" Target="fonts/Bitter-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itter-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297d8f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297d8f7c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297d8f7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297d8f7c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297d8f7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297d8f7c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d181743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d181743c8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d181743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d181743c8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d181743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d181743c8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d181743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d181743c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1d181743c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1d181743c8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1d181743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1d181743c8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d181743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d181743c8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d181743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d181743c8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slide" Target="/ppt/slides/slide39.xml"/><Relationship Id="rId4" Type="http://schemas.openxmlformats.org/officeDocument/2006/relationships/slide" Target="/ppt/slid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slide" Target="/ppt/slides/slide39.xml"/><Relationship Id="rId4" Type="http://schemas.openxmlformats.org/officeDocument/2006/relationships/slide" Target="/ppt/slid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slide" Target="/ppt/slides/slide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slide" Target="/ppt/slid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slide" Target="/ppt/slides/slide39.xml"/><Relationship Id="rId4" Type="http://schemas.openxmlformats.org/officeDocument/2006/relationships/slide" Target="/ppt/slides/slide39.xml"/><Relationship Id="rId5" Type="http://schemas.openxmlformats.org/officeDocument/2006/relationships/slide" Target="/ppt/slid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slide" Target="/ppt/slides/slide39.xml"/><Relationship Id="rId4" Type="http://schemas.openxmlformats.org/officeDocument/2006/relationships/slide" Target="/ppt/slid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8.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slide" Target="/ppt/slides/slide48.xml"/><Relationship Id="rId4" Type="http://schemas.openxmlformats.org/officeDocument/2006/relationships/slide" Target="/ppt/slid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slide" Target="/ppt/slid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slide" Target="/ppt/slid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slide" Target="/ppt/slid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rotWithShape="1">
          <a:blip r:embed="rId4">
            <a:alphaModFix/>
          </a:blip>
          <a:srcRect b="0" l="29" r="19" t="0"/>
          <a:stretch/>
        </p:blipFill>
        <p:spPr>
          <a:xfrm>
            <a:off x="152400" y="1436600"/>
            <a:ext cx="3791698" cy="3486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{388673CA-B713-4624-B577-D50EFD539184}</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任你行财务部门请求支付固定服务费用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{388673CA-B713-4624-B577-D50EFD539184}</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{388673CA-B713-4624-B577-D50EFD539184}</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{388673CA-B713-4624-B577-D50EFD539184}</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/travel-contracts/{cid}/fixed-fee-invoice</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05000"/>
                        </a:lnSpc>
                        <a:spcBef>
                          <a:spcPts val="0"/>
                        </a:spcBef>
                        <a:spcAft>
                          <a:spcPts val="1200"/>
                        </a:spcAft>
                        <a:buClr>
                          <a:schemeClr val="dk1"/>
                        </a:buClr>
                        <a:buSzPts val="440"/>
                        <a:buFont typeface="Arial"/>
                        <a:buNone/>
                      </a:pPr>
                      <a:r>
                        <a:rPr lang="en-US" sz="900">
                          <a:solidFill>
                            <a:schemeClr val="dk1"/>
                          </a:solidFill>
                          <a:latin typeface="Noto Sans SC"/>
                          <a:ea typeface="Noto Sans SC"/>
                          <a:cs typeface="Noto Sans SC"/>
                          <a:sym typeface="Noto Sans SC"/>
                        </a:rPr>
                        <a:t>企业/平台查看固定服务费发票开具详情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{388673CA-B713-4624-B577-D50EFD539184}</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{388673CA-B713-4624-B577-D50EFD539184}</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4164725" y="3084709"/>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434412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2522525" y="3063875"/>
            <a:ext cx="14346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522375" y="33820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6" name="Google Shape;27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8" name="Google Shape;278;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8"/>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80" name="Google Shape;280;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9"/>
          <p:cNvSpPr txBox="1"/>
          <p:nvPr/>
        </p:nvSpPr>
        <p:spPr>
          <a:xfrm>
            <a:off x="6286175" y="1044350"/>
            <a:ext cx="2623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差旅预订编排服务：依赖客户关系管理系统与机票订单服务，避免机票订单服务反向依赖客户关系管理系统。提供因公出行方案审批以及设置用车规范等业务能力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账号管理编排服务：依赖客户关系管理系统与企业差旅服务，避免企业差旅服务反向依赖客户关系管理系统。提供客户员工账号设置与注册等业务能力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p:txBody>
      </p:sp>
      <p:sp>
        <p:nvSpPr>
          <p:cNvPr id="288" name="Google Shape;288;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9"/>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90" name="Google Shape;290;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8" name="Google Shape;298;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00" name="Google Shape;300;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41"/>
          <p:cNvSpPr txBox="1"/>
          <p:nvPr/>
        </p:nvSpPr>
        <p:spPr>
          <a:xfrm>
            <a:off x="6151200" y="938400"/>
            <a:ext cx="2623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对公转账系统：对外对接银联对公转账系统，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a:t>
            </a:r>
            <a:r>
              <a:rPr lang="en-US" sz="1100">
                <a:solidFill>
                  <a:schemeClr val="dk1"/>
                </a:solidFill>
                <a:latin typeface="Noto Sans SC"/>
                <a:ea typeface="Noto Sans SC"/>
                <a:cs typeface="Noto Sans SC"/>
                <a:sym typeface="Noto Sans SC"/>
              </a:rPr>
              <a:t>对外对接微信支付和支付宝支付，</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8" name="Google Shape;308;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1"/>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10" name="Google Shape;310;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1" name="Google Shape;321;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Controller层负责处理外部服务调用的http请求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Controller：定义业务API，处理转发请求</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DTO：对应于请求中的request和response，将json反序列化Java对象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Exception Handler：将异常转化为error response</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业务逻辑层负责处理业务逻辑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组件Service：负责编排被Model封装好的业务逻辑顺序，完成业务流程</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 Model：负责定义业务对象，封装业务逻辑</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数据访问层负责数据访问操作</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组件Entity：是数据库持久化的对象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 Repository：负责操作数据库</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300">
                <a:solidFill>
                  <a:schemeClr val="dk1"/>
                </a:solidFill>
                <a:latin typeface="Noto Sans SC"/>
                <a:ea typeface="Noto Sans SC"/>
                <a:cs typeface="Noto Sans SC"/>
                <a:sym typeface="Noto Sans SC"/>
              </a:rPr>
              <a:t>组件Http Client：负责调用外部服务</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300">
                <a:solidFill>
                  <a:schemeClr val="dk1"/>
                </a:solidFill>
                <a:latin typeface="Noto Sans SC"/>
                <a:ea typeface="Noto Sans SC"/>
                <a:cs typeface="Noto Sans SC"/>
                <a:sym typeface="Noto Sans SC"/>
              </a:rPr>
              <a:t>组件Feign DTO：调用外部服务的数据传输对象，将Java对象序列化为json</a:t>
            </a:r>
            <a:endParaRPr sz="13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300">
              <a:latin typeface="Noto Sans SC"/>
              <a:ea typeface="Noto Sans SC"/>
              <a:cs typeface="Noto Sans SC"/>
              <a:sym typeface="Noto Sans SC"/>
            </a:endParaRPr>
          </a:p>
        </p:txBody>
      </p:sp>
      <p:pic>
        <p:nvPicPr>
          <p:cNvPr id="330" name="Google Shape;330;p44"/>
          <p:cNvPicPr preferRelativeResize="0"/>
          <p:nvPr/>
        </p:nvPicPr>
        <p:blipFill>
          <a:blip r:embed="rId3">
            <a:alphaModFix/>
          </a:blip>
          <a:stretch>
            <a:fillRect/>
          </a:stretch>
        </p:blipFill>
        <p:spPr>
          <a:xfrm>
            <a:off x="145925" y="864175"/>
            <a:ext cx="4596501" cy="4126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6" name="Google Shape;336;p45"/>
          <p:cNvSpPr txBox="1"/>
          <p:nvPr>
            <p:ph idx="1" type="body"/>
          </p:nvPr>
        </p:nvSpPr>
        <p:spPr>
          <a:xfrm>
            <a:off x="166175" y="1096825"/>
            <a:ext cx="4243800" cy="39600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000"/>
              <a:t>正常情况下，</a:t>
            </a:r>
            <a:r>
              <a:rPr lang="en-US" sz="1000"/>
              <a:t>企业差旅服务</a:t>
            </a:r>
            <a:r>
              <a:rPr lang="en-US" sz="1000"/>
              <a:t>调用</a:t>
            </a:r>
            <a:r>
              <a:rPr lang="en-US" sz="1000"/>
              <a:t>对公转账系统</a:t>
            </a:r>
            <a:r>
              <a:rPr lang="en-US" sz="1000"/>
              <a:t>完成</a:t>
            </a:r>
            <a:r>
              <a:rPr lang="en-US" sz="1000"/>
              <a:t>请求支付固定服务费用，如右上图步骤3。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a:t>
            </a:r>
            <a:r>
              <a:rPr lang="en-US" sz="1000"/>
              <a:t>以下</a:t>
            </a:r>
            <a:r>
              <a:rPr lang="en-US" sz="1000"/>
              <a:t>分区异常发生时：</a:t>
            </a:r>
            <a:br>
              <a:rPr lang="en-US" sz="1000"/>
            </a:br>
            <a:r>
              <a:rPr lang="en-US" sz="1000"/>
              <a:t>1. </a:t>
            </a:r>
            <a:r>
              <a:rPr lang="en-US" sz="1000"/>
              <a:t>请求因网络原因没送达、对公转账系统处理请求前宕机等，导致请求未被对公转账系统处理；</a:t>
            </a:r>
            <a:br>
              <a:rPr lang="en-US" sz="1000"/>
            </a:br>
            <a:r>
              <a:rPr lang="en-US" sz="1000"/>
              <a:t>2. 响应因网络原因没返回、对公转账系统处理完请求后宕机等，导致响应异常；</a:t>
            </a:r>
            <a:br>
              <a:rPr lang="en-US" sz="1000"/>
            </a:br>
            <a:r>
              <a:rPr lang="en-US" sz="1000"/>
              <a:t>该进程</a:t>
            </a:r>
            <a:r>
              <a:rPr lang="en-US" sz="1000"/>
              <a:t>调用</a:t>
            </a:r>
            <a:r>
              <a:rPr lang="en-US" sz="1000"/>
              <a:t>对公转账系统</a:t>
            </a:r>
            <a:r>
              <a:rPr lang="en-US" sz="1000"/>
              <a:t>会</a:t>
            </a:r>
            <a:r>
              <a:rPr lang="en-US" sz="1000"/>
              <a:t>导致请求支付固定服务费用失败。</a:t>
            </a:r>
            <a:endParaRPr sz="1000"/>
          </a:p>
          <a:p>
            <a:pPr indent="0" lvl="0" marL="0" rtl="0" algn="l">
              <a:lnSpc>
                <a:spcPct val="95000"/>
              </a:lnSpc>
              <a:spcBef>
                <a:spcPts val="1200"/>
              </a:spcBef>
              <a:spcAft>
                <a:spcPts val="0"/>
              </a:spcAft>
              <a:buClr>
                <a:schemeClr val="dk1"/>
              </a:buClr>
              <a:buSzPts val="605"/>
              <a:buFont typeface="Arial"/>
              <a:buNone/>
            </a:pPr>
            <a:r>
              <a:rPr lang="en-US" sz="1000"/>
              <a:t>在此</a:t>
            </a:r>
            <a:r>
              <a:rPr lang="en-US" sz="1000"/>
              <a:t>失败场景下，</a:t>
            </a:r>
            <a:r>
              <a:rPr lang="en-US" sz="1000"/>
              <a:t>业务方</a:t>
            </a:r>
            <a:r>
              <a:rPr lang="en-US" sz="1000"/>
              <a:t>基于准确获取固定服务费用支付状态，避免重复支付的业务目标，需确保固定服务费用支付状态在进程间的准确性，且后续请求开具固定服务费发票业务不可用。</a:t>
            </a:r>
            <a:endParaRPr sz="1000"/>
          </a:p>
          <a:p>
            <a:pPr indent="0" lvl="0" marL="0" rtl="0" algn="l">
              <a:lnSpc>
                <a:spcPct val="95000"/>
              </a:lnSpc>
              <a:spcBef>
                <a:spcPts val="1200"/>
              </a:spcBef>
              <a:spcAft>
                <a:spcPts val="0"/>
              </a:spcAft>
              <a:buClr>
                <a:schemeClr val="dk1"/>
              </a:buClr>
              <a:buSzPts val="605"/>
              <a:buFont typeface="Arial"/>
              <a:buNone/>
            </a:pPr>
            <a:r>
              <a:rPr lang="en-US" sz="1000"/>
              <a:t>为</a:t>
            </a:r>
            <a:r>
              <a:rPr lang="en-US" sz="1000"/>
              <a:t>实现如上业务准确性的诉求，</a:t>
            </a:r>
            <a:r>
              <a:rPr lang="en-US" sz="1000"/>
              <a:t>在</a:t>
            </a:r>
            <a:r>
              <a:rPr lang="en-US" sz="1000"/>
              <a:t>设计</a:t>
            </a:r>
            <a:r>
              <a:rPr lang="en-US" sz="1000"/>
              <a:t>上</a:t>
            </a:r>
            <a:r>
              <a:rPr lang="en-US" sz="1000"/>
              <a:t>(架构，交互方式等)</a:t>
            </a:r>
            <a:r>
              <a:rPr lang="en-US" sz="1000"/>
              <a:t>采用了以下应对方案</a:t>
            </a:r>
            <a:r>
              <a:rPr lang="en-US" sz="1000"/>
              <a:t>，如右下图</a:t>
            </a:r>
            <a:r>
              <a:rPr lang="en-US" sz="1000"/>
              <a:t>：</a:t>
            </a:r>
            <a:br>
              <a:rPr lang="en-US" sz="1000"/>
            </a:br>
            <a:r>
              <a:rPr lang="en-US" sz="1000"/>
              <a:t>当</a:t>
            </a:r>
            <a:r>
              <a:rPr lang="en-US" sz="1000"/>
              <a:t>分区异常发生时，调用对公转账系统提供的/union-pay/payments/{requestId}查询请求状态的接口。当查询到：</a:t>
            </a:r>
            <a:br>
              <a:rPr lang="en-US" sz="1000"/>
            </a:br>
            <a:r>
              <a:rPr lang="en-US" sz="1000"/>
              <a:t>1. 请求未创建，对应于请求未被对公转账系统处理，则抛出异常给客户企业财务编排服务，终止业务流程，等待客户企业财务编排服务再次调用重试；</a:t>
            </a:r>
            <a:br>
              <a:rPr lang="en-US" sz="1000"/>
            </a:br>
            <a:r>
              <a:rPr lang="en-US" sz="1000"/>
              <a:t>2. 请求已创建，对应于请求被对公转账系统处理，则业务流程成功；</a:t>
            </a:r>
            <a:br>
              <a:rPr lang="en-US" sz="1000"/>
            </a:br>
            <a:r>
              <a:rPr lang="en-US" sz="1000"/>
              <a:t>3. 5xx异常，每隔3s重试3次查询，如果3次都是5xx异常，则抛出异常给客户企业财务编排服务，终止业务流程，引入人工处理；</a:t>
            </a:r>
            <a:br>
              <a:rPr lang="en-US" sz="1000"/>
            </a:br>
            <a:r>
              <a:rPr lang="en-US" sz="1000"/>
              <a:t>另外，由于涉及到对/union-pay/payments接口的重试，因此对公转账系统需要对该接口实现幂等。同样企业差旅服务的/travel-contracts/{cid}/fixd-fee也涉及到重试，所以也需要实现幂等。</a:t>
            </a:r>
            <a:endParaRPr sz="1000"/>
          </a:p>
          <a:p>
            <a:pPr indent="0" lvl="0" marL="0" rtl="0" algn="l">
              <a:lnSpc>
                <a:spcPct val="95000"/>
              </a:lnSpc>
              <a:spcBef>
                <a:spcPts val="1200"/>
              </a:spcBef>
              <a:spcAft>
                <a:spcPts val="1200"/>
              </a:spcAft>
              <a:buSzPts val="605"/>
              <a:buNone/>
            </a:pPr>
            <a:r>
              <a:t/>
            </a:r>
            <a:endParaRPr sz="1000"/>
          </a:p>
        </p:txBody>
      </p:sp>
      <p:sp>
        <p:nvSpPr>
          <p:cNvPr id="337" name="Google Shape;3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45"/>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39" name="Google Shape;339;p45"/>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40" name="Google Shape;340;p45"/>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
        <p:nvSpPr>
          <p:cNvPr id="341" name="Google Shape;341;p45"/>
          <p:cNvSpPr txBox="1"/>
          <p:nvPr/>
        </p:nvSpPr>
        <p:spPr>
          <a:xfrm>
            <a:off x="82458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42" name="Google Shape;342;p45"/>
          <p:cNvPicPr preferRelativeResize="0"/>
          <p:nvPr/>
        </p:nvPicPr>
        <p:blipFill rotWithShape="1">
          <a:blip r:embed="rId3">
            <a:alphaModFix/>
          </a:blip>
          <a:srcRect b="0" l="0" r="0" t="0"/>
          <a:stretch/>
        </p:blipFill>
        <p:spPr>
          <a:xfrm>
            <a:off x="4520825" y="2639600"/>
            <a:ext cx="3679725" cy="2439559"/>
          </a:xfrm>
          <a:prstGeom prst="rect">
            <a:avLst/>
          </a:prstGeom>
          <a:noFill/>
          <a:ln>
            <a:noFill/>
          </a:ln>
        </p:spPr>
      </p:pic>
      <p:pic>
        <p:nvPicPr>
          <p:cNvPr id="343" name="Google Shape;343;p45"/>
          <p:cNvPicPr preferRelativeResize="0"/>
          <p:nvPr/>
        </p:nvPicPr>
        <p:blipFill>
          <a:blip r:embed="rId4">
            <a:alphaModFix/>
          </a:blip>
          <a:stretch>
            <a:fillRect/>
          </a:stretch>
        </p:blipFill>
        <p:spPr>
          <a:xfrm>
            <a:off x="4520818" y="1037500"/>
            <a:ext cx="3765475" cy="157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49" name="Google Shape;349;p46"/>
          <p:cNvSpPr txBox="1"/>
          <p:nvPr>
            <p:ph idx="1" type="body"/>
          </p:nvPr>
        </p:nvSpPr>
        <p:spPr>
          <a:xfrm>
            <a:off x="149575" y="1066650"/>
            <a:ext cx="4260300" cy="4077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000"/>
              <a:t>正常情况下，企业差旅服务调用开票系统完成请求开具固定服务费发票，如右上图步骤3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当以下分区异常发生时：</a:t>
            </a:r>
            <a:br>
              <a:rPr lang="en-US" sz="1000"/>
            </a:br>
            <a:r>
              <a:rPr lang="en-US" sz="1000"/>
              <a:t>1. 请求因网络原因没送达、开票系统处理请求前宕机等，导致请求未被开票系统处理；</a:t>
            </a:r>
            <a:br>
              <a:rPr lang="en-US" sz="1000"/>
            </a:br>
            <a:r>
              <a:rPr lang="en-US" sz="1000"/>
              <a:t>2. 响应因网络原因没返回、开票系统处理完请求后宕机等，导致响应异常；</a:t>
            </a:r>
            <a:br>
              <a:rPr lang="en-US" sz="1000"/>
            </a:br>
            <a:r>
              <a:rPr lang="en-US" sz="1000"/>
              <a:t>该进程调用开票系统会导致请求开具固定服务费发票失败。</a:t>
            </a:r>
            <a:endParaRPr sz="1000"/>
          </a:p>
          <a:p>
            <a:pPr indent="0" lvl="0" marL="0" rtl="0" algn="l">
              <a:lnSpc>
                <a:spcPct val="105000"/>
              </a:lnSpc>
              <a:spcBef>
                <a:spcPts val="1200"/>
              </a:spcBef>
              <a:spcAft>
                <a:spcPts val="0"/>
              </a:spcAft>
              <a:buClr>
                <a:schemeClr val="dk1"/>
              </a:buClr>
              <a:buSzPts val="440"/>
              <a:buFont typeface="Arial"/>
              <a:buNone/>
            </a:pPr>
            <a:r>
              <a:rPr lang="en-US" sz="1000"/>
              <a:t>在此失败场景下，业务方基于平台在收到申请后24小时内完成固定服务费发票开具，可容忍进程间发票开具状态的暂时不一致，且查看固定服务费发票开具详情时向客户企业财务编排服务返回发票开具中的中间状态。</a:t>
            </a:r>
            <a:endParaRPr sz="1000"/>
          </a:p>
          <a:p>
            <a:pPr indent="0" lvl="0" marL="0" rtl="0" algn="l">
              <a:lnSpc>
                <a:spcPct val="105000"/>
              </a:lnSpc>
              <a:spcBef>
                <a:spcPts val="1200"/>
              </a:spcBef>
              <a:spcAft>
                <a:spcPts val="0"/>
              </a:spcAft>
              <a:buClr>
                <a:schemeClr val="dk1"/>
              </a:buClr>
              <a:buSzPts val="440"/>
              <a:buFont typeface="Arial"/>
              <a:buNone/>
            </a:pPr>
            <a:r>
              <a:rPr lang="en-US" sz="1000"/>
              <a:t>为实现如上的业务可用性诉求，在设计上(架构，交互方式等)采用了以下应对方案，如右下图：</a:t>
            </a:r>
            <a:br>
              <a:rPr lang="en-US" sz="1000"/>
            </a:br>
            <a:r>
              <a:rPr lang="en-US" sz="1000"/>
              <a:t>企业差旅服务调用开票系统不论成功与否，均向客户企业财务编排服务返回开票状态处理中。之后由一个异步定时任务，将所有没有相应响应的开票请求调用开票系统的/invoices接口进行重试，重试间隔为1h一次，每个请求最多重试12次。当重试超过上限，需要引入人工处理。在重试过程中，如果遇到：</a:t>
            </a:r>
            <a:br>
              <a:rPr lang="en-US" sz="1000"/>
            </a:br>
            <a:r>
              <a:rPr lang="en-US" sz="1000"/>
              <a:t>1. 开票系统之前未处理过该请求，则可以接收请求并进行处理；</a:t>
            </a:r>
            <a:br>
              <a:rPr lang="en-US" sz="1000"/>
            </a:br>
            <a:r>
              <a:rPr lang="en-US" sz="1000"/>
              <a:t>2. 开票系统之前处理过请该求，则可以忽略该次请求；</a:t>
            </a:r>
            <a:br>
              <a:rPr lang="en-US" sz="1000"/>
            </a:br>
            <a:r>
              <a:rPr lang="en-US" sz="1000"/>
              <a:t>同时在重试过程中遇到查看固定服务费发票开具详情的业务时，向其返回PROCESSINIG的状态。</a:t>
            </a:r>
            <a:br>
              <a:rPr lang="en-US" sz="1000"/>
            </a:br>
            <a:r>
              <a:rPr lang="en-US" sz="1000"/>
              <a:t>另外，由于涉及到对/invoices接口的重试，因此对开票系统需要对该接口实现幂等。</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1200"/>
              </a:spcAft>
              <a:buSzPts val="440"/>
              <a:buNone/>
            </a:pPr>
            <a:r>
              <a:t/>
            </a:r>
            <a:endParaRPr sz="1000"/>
          </a:p>
        </p:txBody>
      </p:sp>
      <p:sp>
        <p:nvSpPr>
          <p:cNvPr id="350" name="Google Shape;35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46"/>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52" name="Google Shape;352;p46"/>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53" name="Google Shape;353;p46"/>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54" name="Google Shape;354;p46"/>
          <p:cNvSpPr txBox="1"/>
          <p:nvPr/>
        </p:nvSpPr>
        <p:spPr>
          <a:xfrm>
            <a:off x="83982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55" name="Google Shape;355;p46"/>
          <p:cNvPicPr preferRelativeResize="0"/>
          <p:nvPr/>
        </p:nvPicPr>
        <p:blipFill>
          <a:blip r:embed="rId3">
            <a:alphaModFix/>
          </a:blip>
          <a:stretch>
            <a:fillRect/>
          </a:stretch>
        </p:blipFill>
        <p:spPr>
          <a:xfrm>
            <a:off x="4423725" y="1078103"/>
            <a:ext cx="3898349" cy="1311372"/>
          </a:xfrm>
          <a:prstGeom prst="rect">
            <a:avLst/>
          </a:prstGeom>
          <a:noFill/>
          <a:ln>
            <a:noFill/>
          </a:ln>
        </p:spPr>
      </p:pic>
      <p:pic>
        <p:nvPicPr>
          <p:cNvPr id="356" name="Google Shape;356;p46"/>
          <p:cNvPicPr preferRelativeResize="0"/>
          <p:nvPr/>
        </p:nvPicPr>
        <p:blipFill rotWithShape="1">
          <a:blip r:embed="rId4">
            <a:alphaModFix/>
          </a:blip>
          <a:srcRect b="0" l="0" r="0" t="0"/>
          <a:stretch/>
        </p:blipFill>
        <p:spPr>
          <a:xfrm>
            <a:off x="4409825" y="2567600"/>
            <a:ext cx="4072324" cy="1989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367" name="Google Shape;36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48"/>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69" name="Google Shape;369;p48"/>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370" name="Google Shape;370;p48"/>
          <p:cNvGraphicFramePr/>
          <p:nvPr/>
        </p:nvGraphicFramePr>
        <p:xfrm>
          <a:off x="4116975" y="1710700"/>
          <a:ext cx="3000000" cy="3000000"/>
        </p:xfrm>
        <a:graphic>
          <a:graphicData uri="http://schemas.openxmlformats.org/drawingml/2006/table">
            <a:tbl>
              <a:tblPr>
                <a:noFill/>
                <a:tableStyleId>{388673CA-B713-4624-B577-D50EFD539184}</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Controller+DTO+Exception Handler</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Service+Model</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3</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Repository+Entity</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4</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Http Client+Feign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71" name="Google Shape;371;p48"/>
          <p:cNvPicPr preferRelativeResize="0"/>
          <p:nvPr/>
        </p:nvPicPr>
        <p:blipFill>
          <a:blip r:embed="rId3">
            <a:alphaModFix/>
          </a:blip>
          <a:stretch>
            <a:fillRect/>
          </a:stretch>
        </p:blipFill>
        <p:spPr>
          <a:xfrm>
            <a:off x="48900" y="1336742"/>
            <a:ext cx="3985274" cy="35781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- 1 - </a:t>
            </a:r>
            <a:r>
              <a:rPr lang="en-US" sz="2200"/>
              <a:t>Controller+DTO+Exception Handler</a:t>
            </a:r>
            <a:endParaRPr sz="2200"/>
          </a:p>
        </p:txBody>
      </p:sp>
      <p:sp>
        <p:nvSpPr>
          <p:cNvPr id="377" name="Google Shape;37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79" name="Google Shape;379;p49"/>
          <p:cNvSpPr txBox="1"/>
          <p:nvPr/>
        </p:nvSpPr>
        <p:spPr>
          <a:xfrm>
            <a:off x="4269400" y="1150175"/>
            <a:ext cx="43338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Controller+DTO+Exception Handler</a:t>
            </a:r>
            <a:endParaRPr sz="12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测试这些组件是因为Controller需要将Http请求以及对应的响应进行反序列化以及序列化，同时也需要根据不同的异常返回不同的error response。</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进程内组件Service，采用Stub来替代该组件，因为Controller不关注业务逻辑，只关注Service的返回结果。</a:t>
            </a:r>
            <a:endParaRPr sz="1200">
              <a:latin typeface="Noto Sans SC"/>
              <a:ea typeface="Noto Sans SC"/>
              <a:cs typeface="Noto Sans SC"/>
              <a:sym typeface="Noto Sans SC"/>
            </a:endParaRPr>
          </a:p>
        </p:txBody>
      </p:sp>
      <p:pic>
        <p:nvPicPr>
          <p:cNvPr id="380" name="Google Shape;380;p49"/>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81" name="Google Shape;381;p49"/>
          <p:cNvSpPr/>
          <p:nvPr/>
        </p:nvSpPr>
        <p:spPr>
          <a:xfrm>
            <a:off x="506875" y="2044100"/>
            <a:ext cx="28086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- 2</a:t>
            </a:r>
            <a:r>
              <a:rPr lang="en-US" sz="2200"/>
              <a:t> - Service+Model</a:t>
            </a:r>
            <a:endParaRPr sz="2200"/>
          </a:p>
        </p:txBody>
      </p:sp>
      <p:sp>
        <p:nvSpPr>
          <p:cNvPr id="387" name="Google Shape;3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89" name="Google Shape;389;p50"/>
          <p:cNvSpPr txBox="1"/>
          <p:nvPr/>
        </p:nvSpPr>
        <p:spPr>
          <a:xfrm>
            <a:off x="4269400" y="1150175"/>
            <a:ext cx="43338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测试这些组件是因为Service需要按照业务逻辑编排业务顺序，同时调用Model来实现业务功能。</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进程内组件Repository，采用Stub或Spy来替代该组件，因为Service不关注数据的存储。</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进程内组件Http Client，采用Stub或Spy来替代该组件。首先需要状态验证，因为不需要调用真实的外部服务，只需要外部服务按要求返回的结果；其次需要行为验证，需要验证有没有调用过外部服务。</a:t>
            </a:r>
            <a:endParaRPr sz="1200">
              <a:solidFill>
                <a:schemeClr val="dk1"/>
              </a:solidFill>
            </a:endParaRPr>
          </a:p>
        </p:txBody>
      </p:sp>
      <p:pic>
        <p:nvPicPr>
          <p:cNvPr id="390" name="Google Shape;390;p50"/>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391" name="Google Shape;391;p50"/>
          <p:cNvSpPr/>
          <p:nvPr/>
        </p:nvSpPr>
        <p:spPr>
          <a:xfrm>
            <a:off x="490250" y="2783625"/>
            <a:ext cx="19194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- 3 - </a:t>
            </a:r>
            <a:r>
              <a:rPr lang="en-US" sz="2200"/>
              <a:t>Repository+Entity</a:t>
            </a:r>
            <a:endParaRPr sz="2200"/>
          </a:p>
        </p:txBody>
      </p:sp>
      <p:sp>
        <p:nvSpPr>
          <p:cNvPr id="397" name="Google Shape;39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99" name="Google Shape;399;p51"/>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测试这些组件是因为Repository会调用数据库进行读写，而Entity是数据持久对象，所以需要一起测</a:t>
            </a:r>
            <a:r>
              <a:rPr lang="en-US"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200">
              <a:solidFill>
                <a:schemeClr val="dk1"/>
              </a:solidFill>
            </a:endParaRPr>
          </a:p>
        </p:txBody>
      </p:sp>
      <p:pic>
        <p:nvPicPr>
          <p:cNvPr id="400" name="Google Shape;400;p51"/>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01" name="Google Shape;401;p51"/>
          <p:cNvSpPr/>
          <p:nvPr/>
        </p:nvSpPr>
        <p:spPr>
          <a:xfrm>
            <a:off x="249275" y="3780750"/>
            <a:ext cx="1657500" cy="481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- 4</a:t>
            </a:r>
            <a:r>
              <a:rPr lang="en-US" sz="2200"/>
              <a:t> - </a:t>
            </a:r>
            <a:r>
              <a:rPr lang="en-US" sz="2200"/>
              <a:t>Http Client+Feign DTO</a:t>
            </a:r>
            <a:endParaRPr sz="2200"/>
          </a:p>
        </p:txBody>
      </p:sp>
      <p:sp>
        <p:nvSpPr>
          <p:cNvPr id="407" name="Google Shape;40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52"/>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9" name="Google Shape;409;p52"/>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a:t>
            </a:r>
            <a:r>
              <a:rPr lang="en-US" sz="1200">
                <a:solidFill>
                  <a:schemeClr val="dk1"/>
                </a:solidFill>
              </a:rPr>
              <a:t>单元</a:t>
            </a:r>
            <a:r>
              <a:rPr lang="en-US" sz="1200">
                <a:solidFill>
                  <a:schemeClr val="dk1"/>
                </a:solidFill>
              </a:rPr>
              <a:t>测试，属于第1象限的测试，</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rPr>
              <a:t>测试这些组件是因为Controller需要将Http请求以及对应的响应进行反序列化以及序列化，同时也需要测试能否正确处理外部服务按契约返回的数据。</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a:t>
            </a:r>
            <a:r>
              <a:rPr lang="en-US" sz="1200">
                <a:solidFill>
                  <a:schemeClr val="dk1"/>
                </a:solidFill>
              </a:rPr>
              <a:t>外部服务</a:t>
            </a:r>
            <a:r>
              <a:rPr lang="en-US" sz="1200">
                <a:solidFill>
                  <a:schemeClr val="dk1"/>
                </a:solidFill>
              </a:rPr>
              <a:t>，采用stub来替代该组件，因为它位于进程边界，需要验证进程间功能有效性。同时</a:t>
            </a:r>
            <a:r>
              <a:rPr lang="en-US" sz="1200">
                <a:solidFill>
                  <a:schemeClr val="dk1"/>
                </a:solidFill>
              </a:rPr>
              <a:t>使用stub可以避免调用真实外部服务，提升测试速度与稳定性。</a:t>
            </a:r>
            <a:endParaRPr sz="1200">
              <a:solidFill>
                <a:schemeClr val="dk1"/>
              </a:solidFill>
            </a:endParaRPr>
          </a:p>
        </p:txBody>
      </p:sp>
      <p:pic>
        <p:nvPicPr>
          <p:cNvPr id="410" name="Google Shape;410;p52"/>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11" name="Google Shape;411;p52"/>
          <p:cNvSpPr/>
          <p:nvPr/>
        </p:nvSpPr>
        <p:spPr>
          <a:xfrm>
            <a:off x="2152125" y="3747500"/>
            <a:ext cx="1770000" cy="548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27" name="Google Shape;42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55"/>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29" name="Google Shape;429;p55"/>
          <p:cNvSpPr txBox="1"/>
          <p:nvPr/>
        </p:nvSpPr>
        <p:spPr>
          <a:xfrm>
            <a:off x="4246275" y="531625"/>
            <a:ext cx="43959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Controller+DTO+Exception Handler</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工序1：stub </a:t>
            </a:r>
            <a:r>
              <a:rPr lang="en-US" sz="1200">
                <a:latin typeface="Noto Sans SC"/>
                <a:ea typeface="Noto Sans SC"/>
                <a:cs typeface="Noto Sans SC"/>
                <a:sym typeface="Noto Sans SC"/>
              </a:rPr>
              <a:t>Service</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Controller调用Service获取业务处理结果并返回response DTO</a:t>
            </a:r>
            <a:r>
              <a:rPr lang="en-US" sz="1200">
                <a:latin typeface="Noto Sans SC"/>
                <a:ea typeface="Noto Sans SC"/>
                <a:cs typeface="Noto Sans SC"/>
                <a:sym typeface="Noto Sans SC"/>
              </a:rPr>
              <a:t>，30</a:t>
            </a:r>
            <a:r>
              <a:rPr lang="en-US" sz="1200">
                <a:latin typeface="Noto Sans SC"/>
                <a:ea typeface="Noto Sans SC"/>
                <a:cs typeface="Noto Sans SC"/>
                <a:sym typeface="Noto Sans SC"/>
              </a:rPr>
              <a:t>分钟</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工序2：stub/spy </a:t>
            </a:r>
            <a:r>
              <a:rPr lang="en-US" sz="1200">
                <a:latin typeface="Noto Sans SC"/>
                <a:ea typeface="Noto Sans SC"/>
                <a:cs typeface="Noto Sans SC"/>
                <a:sym typeface="Noto Sans SC"/>
              </a:rPr>
              <a:t>Repository+Http Client</a:t>
            </a:r>
            <a:r>
              <a:rPr lang="en-US" sz="1200">
                <a:latin typeface="Noto Sans SC"/>
                <a:ea typeface="Noto Sans SC"/>
                <a:cs typeface="Noto Sans SC"/>
                <a:sym typeface="Noto Sans SC"/>
              </a:rPr>
              <a:t>，实现</a:t>
            </a:r>
            <a:r>
              <a:rPr lang="en-US" sz="1200">
                <a:latin typeface="Noto Sans SC"/>
                <a:ea typeface="Noto Sans SC"/>
                <a:cs typeface="Noto Sans SC"/>
                <a:sym typeface="Noto Sans SC"/>
              </a:rPr>
              <a:t>Service与Model的业务逻辑</a:t>
            </a:r>
            <a:r>
              <a:rPr lang="en-US" sz="1200">
                <a:latin typeface="Noto Sans SC"/>
                <a:ea typeface="Noto Sans SC"/>
                <a:cs typeface="Noto Sans SC"/>
                <a:sym typeface="Noto Sans SC"/>
              </a:rPr>
              <a:t>，</a:t>
            </a:r>
            <a:r>
              <a:rPr lang="en-US" sz="1200">
                <a:solidFill>
                  <a:schemeClr val="dk1"/>
                </a:solidFill>
                <a:latin typeface="Noto Sans SC"/>
                <a:ea typeface="Noto Sans SC"/>
                <a:cs typeface="Noto Sans SC"/>
                <a:sym typeface="Noto Sans SC"/>
              </a:rPr>
              <a:t>2小时</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工序3：fake 数据库，实现Repository通过Entity对数据库进行读写，1小时。</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工序4：stub 外部服务，实现Http Client通过Feign DTO对外部服务的访问，30分钟。</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p:txBody>
      </p:sp>
      <p:pic>
        <p:nvPicPr>
          <p:cNvPr id="430" name="Google Shape;430;p55"/>
          <p:cNvPicPr preferRelativeResize="0"/>
          <p:nvPr/>
        </p:nvPicPr>
        <p:blipFill>
          <a:blip r:embed="rId3">
            <a:alphaModFix/>
          </a:blip>
          <a:stretch>
            <a:fillRect/>
          </a:stretch>
        </p:blipFill>
        <p:spPr>
          <a:xfrm>
            <a:off x="48900" y="1336742"/>
            <a:ext cx="3985274" cy="3578158"/>
          </a:xfrm>
          <a:prstGeom prst="rect">
            <a:avLst/>
          </a:prstGeom>
          <a:noFill/>
          <a:ln>
            <a:noFill/>
          </a:ln>
        </p:spPr>
      </p:pic>
      <p:sp>
        <p:nvSpPr>
          <p:cNvPr id="431" name="Google Shape;431;p55"/>
          <p:cNvSpPr/>
          <p:nvPr/>
        </p:nvSpPr>
        <p:spPr>
          <a:xfrm>
            <a:off x="573350" y="2060725"/>
            <a:ext cx="2742000" cy="572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5"/>
          <p:cNvSpPr/>
          <p:nvPr/>
        </p:nvSpPr>
        <p:spPr>
          <a:xfrm>
            <a:off x="565025" y="2816875"/>
            <a:ext cx="1794900" cy="507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5"/>
          <p:cNvSpPr/>
          <p:nvPr/>
        </p:nvSpPr>
        <p:spPr>
          <a:xfrm>
            <a:off x="249275"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5"/>
          <p:cNvSpPr/>
          <p:nvPr/>
        </p:nvSpPr>
        <p:spPr>
          <a:xfrm>
            <a:off x="2118900" y="3805700"/>
            <a:ext cx="1723800" cy="4569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
          <p:cNvSpPr txBox="1"/>
          <p:nvPr/>
        </p:nvSpPr>
        <p:spPr>
          <a:xfrm>
            <a:off x="3239150" y="2187400"/>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工序1</a:t>
            </a:r>
            <a:endParaRPr b="1" sz="1200">
              <a:solidFill>
                <a:schemeClr val="accent2"/>
              </a:solidFill>
              <a:latin typeface="Inter"/>
              <a:ea typeface="Inter"/>
              <a:cs typeface="Inter"/>
              <a:sym typeface="Inter"/>
            </a:endParaRPr>
          </a:p>
        </p:txBody>
      </p:sp>
      <p:sp>
        <p:nvSpPr>
          <p:cNvPr id="436" name="Google Shape;436;p55"/>
          <p:cNvSpPr txBox="1"/>
          <p:nvPr/>
        </p:nvSpPr>
        <p:spPr>
          <a:xfrm>
            <a:off x="45000" y="294117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工序2</a:t>
            </a:r>
            <a:endParaRPr b="1" sz="1200">
              <a:solidFill>
                <a:schemeClr val="accent2"/>
              </a:solidFill>
              <a:latin typeface="Inter"/>
              <a:ea typeface="Inter"/>
              <a:cs typeface="Inter"/>
              <a:sym typeface="Inter"/>
            </a:endParaRPr>
          </a:p>
        </p:txBody>
      </p:sp>
      <p:sp>
        <p:nvSpPr>
          <p:cNvPr id="437" name="Google Shape;437;p55"/>
          <p:cNvSpPr txBox="1"/>
          <p:nvPr/>
        </p:nvSpPr>
        <p:spPr>
          <a:xfrm>
            <a:off x="84057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工序3</a:t>
            </a:r>
            <a:endParaRPr b="1" sz="1200">
              <a:solidFill>
                <a:schemeClr val="accent2"/>
              </a:solidFill>
              <a:latin typeface="Inter"/>
              <a:ea typeface="Inter"/>
              <a:cs typeface="Inter"/>
              <a:sym typeface="Inter"/>
            </a:endParaRPr>
          </a:p>
        </p:txBody>
      </p:sp>
      <p:sp>
        <p:nvSpPr>
          <p:cNvPr id="438" name="Google Shape;438;p55"/>
          <p:cNvSpPr txBox="1"/>
          <p:nvPr/>
        </p:nvSpPr>
        <p:spPr>
          <a:xfrm>
            <a:off x="3427625" y="3507325"/>
            <a:ext cx="6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accent2"/>
                </a:solidFill>
                <a:latin typeface="Inter"/>
                <a:ea typeface="Inter"/>
                <a:cs typeface="Inter"/>
                <a:sym typeface="Inter"/>
              </a:rPr>
              <a:t>工序4</a:t>
            </a:r>
            <a:endParaRPr b="1" sz="1200">
              <a:solidFill>
                <a:schemeClr val="accent2"/>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44" name="Google Shape;444;p56"/>
          <p:cNvSpPr txBox="1"/>
          <p:nvPr>
            <p:ph idx="1" type="body"/>
          </p:nvPr>
        </p:nvSpPr>
        <p:spPr>
          <a:xfrm>
            <a:off x="141250" y="1092625"/>
            <a:ext cx="40716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任你行平台财务部门员工</a:t>
            </a:r>
            <a:r>
              <a:rPr lang="en-US" sz="1100"/>
              <a:t>，</a:t>
            </a:r>
            <a:r>
              <a:rPr b="1" lang="en-US" sz="1100"/>
              <a:t>我想要</a:t>
            </a:r>
            <a:r>
              <a:rPr lang="en-US" sz="1100"/>
              <a:t>请求企业支付固定服务费用</a:t>
            </a:r>
            <a:r>
              <a:rPr lang="en-US" sz="1100"/>
              <a:t>，</a:t>
            </a:r>
            <a:r>
              <a:rPr b="1" lang="en-US" sz="1100"/>
              <a:t>以便于</a:t>
            </a:r>
            <a:r>
              <a:rPr lang="en-US" sz="1100"/>
              <a:t>收取固定服务费用并开展差旅管理服务</a:t>
            </a:r>
            <a:r>
              <a:rPr lang="en-US" sz="1100"/>
              <a:t>。</a:t>
            </a:r>
            <a:endParaRPr sz="1100"/>
          </a:p>
          <a:p>
            <a:pPr indent="0" lvl="0" marL="0" rtl="0" algn="l">
              <a:spcBef>
                <a:spcPts val="1200"/>
              </a:spcBef>
              <a:spcAft>
                <a:spcPts val="0"/>
              </a:spcAft>
              <a:buNone/>
            </a:pPr>
            <a:r>
              <a:rPr b="1" lang="en-US" sz="1100"/>
              <a:t>相关API定义：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a:t>
            </a:r>
            <a:r>
              <a:rPr lang="en-US" sz="1100"/>
              <a:t>业务成功场景-当客户企业财务编排服务传入合法协议id(cid)，去请求支付固定服务费用时，成功创建固定服务费用支付请求。</a:t>
            </a:r>
            <a:endParaRPr sz="1100"/>
          </a:p>
          <a:p>
            <a:pPr indent="-234950" lvl="0" marL="330200" rtl="0" algn="l">
              <a:lnSpc>
                <a:spcPct val="150000"/>
              </a:lnSpc>
              <a:spcBef>
                <a:spcPts val="0"/>
              </a:spcBef>
              <a:spcAft>
                <a:spcPts val="0"/>
              </a:spcAft>
              <a:buClr>
                <a:schemeClr val="accent2"/>
              </a:buClr>
              <a:buSzPts val="1100"/>
              <a:buChar char="●"/>
            </a:pPr>
            <a:r>
              <a:rPr lang="en-US" sz="1100"/>
              <a:t>AC2: </a:t>
            </a:r>
            <a:r>
              <a:rPr lang="en-US" sz="1100"/>
              <a:t>业务异常场景-当客户企业财务编排服务传入不合法协议id(cid)，去请求支付固定服务费用时，创建固定服务费用支付请求失败。</a:t>
            </a:r>
            <a:endParaRPr sz="1100"/>
          </a:p>
          <a:p>
            <a:pPr indent="-234950" lvl="0" marL="330200" rtl="0" algn="l">
              <a:lnSpc>
                <a:spcPct val="150000"/>
              </a:lnSpc>
              <a:spcBef>
                <a:spcPts val="0"/>
              </a:spcBef>
              <a:spcAft>
                <a:spcPts val="0"/>
              </a:spcAft>
              <a:buClr>
                <a:schemeClr val="accent2"/>
              </a:buClr>
              <a:buSzPts val="1100"/>
              <a:buChar char="●"/>
            </a:pPr>
            <a:r>
              <a:rPr lang="en-US" sz="1100"/>
              <a:t>AC3: </a:t>
            </a:r>
            <a:r>
              <a:rPr lang="en-US" sz="1100"/>
              <a:t>准确性的分区异常场景-客户企业财务编排服务传入合法协议id(cid)，但对公转账系统不可用，去请求支付固定服务费用时，创建固定服务费用支付请求失败。</a:t>
            </a:r>
            <a:endParaRPr sz="1100"/>
          </a:p>
        </p:txBody>
      </p:sp>
      <p:sp>
        <p:nvSpPr>
          <p:cNvPr id="445" name="Google Shape;44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56"/>
          <p:cNvSpPr txBox="1"/>
          <p:nvPr/>
        </p:nvSpPr>
        <p:spPr>
          <a:xfrm>
            <a:off x="4403798" y="876466"/>
            <a:ext cx="1721247" cy="33865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1.请求支付固定服务费用</a:t>
            </a:r>
            <a:endParaRPr sz="1000">
              <a:latin typeface="Inter"/>
              <a:ea typeface="Inter"/>
              <a:cs typeface="Inter"/>
              <a:sym typeface="Inter"/>
            </a:endParaRPr>
          </a:p>
        </p:txBody>
      </p:sp>
      <p:pic>
        <p:nvPicPr>
          <p:cNvPr id="447" name="Google Shape;447;p56"/>
          <p:cNvPicPr preferRelativeResize="0"/>
          <p:nvPr/>
        </p:nvPicPr>
        <p:blipFill>
          <a:blip r:embed="rId3">
            <a:alphaModFix/>
          </a:blip>
          <a:stretch>
            <a:fillRect/>
          </a:stretch>
        </p:blipFill>
        <p:spPr>
          <a:xfrm>
            <a:off x="4520700" y="1203475"/>
            <a:ext cx="2125693" cy="2010962"/>
          </a:xfrm>
          <a:prstGeom prst="rect">
            <a:avLst/>
          </a:prstGeom>
          <a:noFill/>
          <a:ln>
            <a:noFill/>
          </a:ln>
        </p:spPr>
      </p:pic>
      <p:sp>
        <p:nvSpPr>
          <p:cNvPr id="448" name="Google Shape;448;p56"/>
          <p:cNvSpPr txBox="1"/>
          <p:nvPr/>
        </p:nvSpPr>
        <p:spPr>
          <a:xfrm>
            <a:off x="4403798" y="3174016"/>
            <a:ext cx="172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2</a:t>
            </a:r>
            <a:r>
              <a:rPr lang="en-US" sz="1000">
                <a:latin typeface="Inter"/>
                <a:ea typeface="Inter"/>
                <a:cs typeface="Inter"/>
                <a:sym typeface="Inter"/>
              </a:rPr>
              <a:t>.</a:t>
            </a:r>
            <a:r>
              <a:rPr lang="en-US" sz="1000">
                <a:latin typeface="Inter"/>
                <a:ea typeface="Inter"/>
                <a:cs typeface="Inter"/>
                <a:sym typeface="Inter"/>
              </a:rPr>
              <a:t>调用对公转账系统API</a:t>
            </a:r>
            <a:endParaRPr sz="1000">
              <a:latin typeface="Inter"/>
              <a:ea typeface="Inter"/>
              <a:cs typeface="Inter"/>
              <a:sym typeface="Inter"/>
            </a:endParaRPr>
          </a:p>
        </p:txBody>
      </p:sp>
      <p:sp>
        <p:nvSpPr>
          <p:cNvPr id="449" name="Google Shape;449;p56"/>
          <p:cNvSpPr txBox="1"/>
          <p:nvPr/>
        </p:nvSpPr>
        <p:spPr>
          <a:xfrm>
            <a:off x="6812300" y="876450"/>
            <a:ext cx="21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Inter"/>
                <a:ea typeface="Inter"/>
                <a:cs typeface="Inter"/>
                <a:sym typeface="Inter"/>
              </a:rPr>
              <a:t>3</a:t>
            </a:r>
            <a:r>
              <a:rPr lang="en-US" sz="1000">
                <a:latin typeface="Inter"/>
                <a:ea typeface="Inter"/>
                <a:cs typeface="Inter"/>
                <a:sym typeface="Inter"/>
              </a:rPr>
              <a:t>.</a:t>
            </a:r>
            <a:r>
              <a:rPr lang="en-US" sz="1000">
                <a:latin typeface="Inter"/>
                <a:ea typeface="Inter"/>
                <a:cs typeface="Inter"/>
                <a:sym typeface="Inter"/>
              </a:rPr>
              <a:t>查询</a:t>
            </a:r>
            <a:r>
              <a:rPr lang="en-US" sz="1000">
                <a:latin typeface="Inter"/>
                <a:ea typeface="Inter"/>
                <a:cs typeface="Inter"/>
                <a:sym typeface="Inter"/>
              </a:rPr>
              <a:t>对公转账系统</a:t>
            </a:r>
            <a:r>
              <a:rPr lang="en-US" sz="1000">
                <a:latin typeface="Inter"/>
                <a:ea typeface="Inter"/>
                <a:cs typeface="Inter"/>
                <a:sym typeface="Inter"/>
              </a:rPr>
              <a:t>请求状态</a:t>
            </a:r>
            <a:r>
              <a:rPr lang="en-US" sz="1000">
                <a:latin typeface="Inter"/>
                <a:ea typeface="Inter"/>
                <a:cs typeface="Inter"/>
                <a:sym typeface="Inter"/>
              </a:rPr>
              <a:t>API</a:t>
            </a:r>
            <a:endParaRPr sz="1000">
              <a:latin typeface="Inter"/>
              <a:ea typeface="Inter"/>
              <a:cs typeface="Inter"/>
              <a:sym typeface="Inter"/>
            </a:endParaRPr>
          </a:p>
        </p:txBody>
      </p:sp>
      <p:pic>
        <p:nvPicPr>
          <p:cNvPr id="450" name="Google Shape;450;p56"/>
          <p:cNvPicPr preferRelativeResize="0"/>
          <p:nvPr/>
        </p:nvPicPr>
        <p:blipFill>
          <a:blip r:embed="rId4">
            <a:alphaModFix/>
          </a:blip>
          <a:stretch>
            <a:fillRect/>
          </a:stretch>
        </p:blipFill>
        <p:spPr>
          <a:xfrm>
            <a:off x="4487950" y="3452647"/>
            <a:ext cx="2125702" cy="1601477"/>
          </a:xfrm>
          <a:prstGeom prst="rect">
            <a:avLst/>
          </a:prstGeom>
          <a:noFill/>
          <a:ln>
            <a:noFill/>
          </a:ln>
        </p:spPr>
      </p:pic>
      <p:pic>
        <p:nvPicPr>
          <p:cNvPr id="451" name="Google Shape;451;p56"/>
          <p:cNvPicPr preferRelativeResize="0"/>
          <p:nvPr/>
        </p:nvPicPr>
        <p:blipFill>
          <a:blip r:embed="rId5">
            <a:alphaModFix/>
          </a:blip>
          <a:stretch>
            <a:fillRect/>
          </a:stretch>
        </p:blipFill>
        <p:spPr>
          <a:xfrm>
            <a:off x="6803475" y="1203486"/>
            <a:ext cx="2208850" cy="1292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a:t>
            </a:r>
            <a:r>
              <a:rPr lang="en-US"/>
              <a:t>业务成功场景</a:t>
            </a:r>
            <a:endParaRPr/>
          </a:p>
        </p:txBody>
      </p:sp>
      <p:sp>
        <p:nvSpPr>
          <p:cNvPr id="457" name="Google Shape;457;p57"/>
          <p:cNvSpPr txBox="1"/>
          <p:nvPr>
            <p:ph idx="1" type="body"/>
          </p:nvPr>
        </p:nvSpPr>
        <p:spPr>
          <a:xfrm>
            <a:off x="232650" y="1361400"/>
            <a:ext cx="5492400" cy="3416400"/>
          </a:xfrm>
          <a:prstGeom prst="rect">
            <a:avLst/>
          </a:prstGeom>
        </p:spPr>
        <p:txBody>
          <a:bodyPr anchorCtr="0" anchor="t" bIns="0" lIns="0" spcFirstLastPara="1" rIns="0" wrap="square" tIns="0">
            <a:normAutofit lnSpcReduction="10000"/>
          </a:bodyPr>
          <a:lstStyle/>
          <a:p>
            <a:pPr indent="-165100" lvl="0" marL="279400" rtl="0" algn="l">
              <a:lnSpc>
                <a:spcPct val="150000"/>
              </a:lnSpc>
              <a:spcBef>
                <a:spcPts val="0"/>
              </a:spcBef>
              <a:spcAft>
                <a:spcPts val="0"/>
              </a:spcAft>
              <a:buClr>
                <a:schemeClr val="accent2"/>
              </a:buClr>
              <a:buSzPts val="1200"/>
              <a:buChar char="●"/>
            </a:pPr>
            <a:r>
              <a:rPr lang="en-US" sz="1200"/>
              <a:t>EXAMPLE 1：</a:t>
            </a:r>
            <a:r>
              <a:rPr lang="en-US" sz="1200"/>
              <a:t>传入合法的cid=123，第一次请求支付固定服务费用，成功创建固定服务费用支付请求，返回response http code=201，requestId=1-2-3。</a:t>
            </a:r>
            <a:endParaRPr sz="1200"/>
          </a:p>
          <a:p>
            <a:pPr indent="-152400" lvl="1" marL="444500" rtl="0" algn="l">
              <a:lnSpc>
                <a:spcPct val="150000"/>
              </a:lnSpc>
              <a:spcBef>
                <a:spcPts val="0"/>
              </a:spcBef>
              <a:spcAft>
                <a:spcPts val="0"/>
              </a:spcAft>
              <a:buSzPts val="1200"/>
              <a:buChar char="○"/>
            </a:pPr>
            <a:r>
              <a:rPr lang="en-US"/>
              <a:t>工序2，stub </a:t>
            </a:r>
            <a:r>
              <a:rPr lang="en-US"/>
              <a:t>Travel</a:t>
            </a:r>
            <a:r>
              <a:rPr lang="en-US"/>
              <a:t>ContractRepository，当调用 </a:t>
            </a:r>
            <a:r>
              <a:rPr lang="en-US"/>
              <a:t>TravelContractRepository.getContract</a:t>
            </a:r>
            <a:r>
              <a:rPr lang="en-US"/>
              <a:t>时返回未</a:t>
            </a:r>
            <a:r>
              <a:rPr lang="en-US"/>
              <a:t>创建过固定服务费用支付请求的contract；spy FixdFeeRequestRepository，当调用FixdFeeRequestRepository.save时保存固定服务费用支付请求；stub BusinessPaymentClient，当调用BusinessPaymentClient.requestPayment时返回paymentId。</a:t>
            </a:r>
            <a:r>
              <a:rPr lang="en-US"/>
              <a:t>实现</a:t>
            </a:r>
            <a:r>
              <a:rPr lang="en-US"/>
              <a:t>TravelContractService.requestFixdFee</a:t>
            </a:r>
            <a:r>
              <a:rPr lang="en-US"/>
              <a:t>，</a:t>
            </a:r>
            <a:r>
              <a:rPr lang="en-US"/>
              <a:t>使其返回requestId。</a:t>
            </a:r>
            <a:endParaRPr/>
          </a:p>
          <a:p>
            <a:pPr indent="-152400" lvl="1" marL="444500" rtl="0" algn="l">
              <a:lnSpc>
                <a:spcPct val="150000"/>
              </a:lnSpc>
              <a:spcBef>
                <a:spcPts val="0"/>
              </a:spcBef>
              <a:spcAft>
                <a:spcPts val="0"/>
              </a:spcAft>
              <a:buSzPts val="1200"/>
              <a:buChar char="○"/>
            </a:pPr>
            <a:r>
              <a:rPr lang="en-US"/>
              <a:t>工序3，fake 数据库，当调用数据库的select cid=123方法的时候返回cid=123的contract，实现TravelContractRepository.getContract；fake数据库，当调用数据库的insert的时候插入requestId=1-2-3的固定服务费用支付请求，实现FixdFeeRequestRepository.save。</a:t>
            </a:r>
            <a:endParaRPr/>
          </a:p>
        </p:txBody>
      </p:sp>
      <p:sp>
        <p:nvSpPr>
          <p:cNvPr id="458" name="Google Shape;45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5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60" name="Google Shape;460;p5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461" name="Google Shape;461;p57"/>
          <p:cNvSpPr txBox="1"/>
          <p:nvPr>
            <p:ph idx="2" type="subTitle"/>
          </p:nvPr>
        </p:nvSpPr>
        <p:spPr>
          <a:xfrm>
            <a:off x="651475" y="4663225"/>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续下页</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67" name="Google Shape;467;p58"/>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52400" lvl="1" marL="444500" rtl="0" algn="l">
              <a:lnSpc>
                <a:spcPct val="150000"/>
              </a:lnSpc>
              <a:spcBef>
                <a:spcPts val="0"/>
              </a:spcBef>
              <a:spcAft>
                <a:spcPts val="0"/>
              </a:spcAft>
              <a:buSzPts val="1200"/>
              <a:buChar char="○"/>
            </a:pPr>
            <a:r>
              <a:rPr lang="en-US"/>
              <a:t>工序4，stub </a:t>
            </a:r>
            <a:r>
              <a:rPr lang="en-US"/>
              <a:t>对公转账系统</a:t>
            </a:r>
            <a:r>
              <a:rPr lang="en-US"/>
              <a:t>，</a:t>
            </a:r>
            <a:r>
              <a:rPr lang="en-US"/>
              <a:t>当调用POST /union-pay/payments返回http code=201（参考</a:t>
            </a:r>
            <a:r>
              <a:rPr lang="en-US" u="sng">
                <a:hlinkClick action="ppaction://hlinksldjump" r:id="rId3"/>
              </a:rPr>
              <a:t>Story1相关API定义</a:t>
            </a:r>
            <a:r>
              <a:rPr lang="en-US"/>
              <a:t>图2-response happy path），实现BusinessPaymentClient.requestPayment</a:t>
            </a:r>
            <a:r>
              <a:rPr lang="en-US"/>
              <a:t>。</a:t>
            </a:r>
            <a:endParaRPr/>
          </a:p>
          <a:p>
            <a:pPr indent="-152400" lvl="1" marL="444500" rtl="0" algn="l">
              <a:lnSpc>
                <a:spcPct val="150000"/>
              </a:lnSpc>
              <a:spcBef>
                <a:spcPts val="0"/>
              </a:spcBef>
              <a:spcAft>
                <a:spcPts val="0"/>
              </a:spcAft>
              <a:buSzPts val="1200"/>
              <a:buChar char="○"/>
            </a:pPr>
            <a:r>
              <a:rPr lang="en-US"/>
              <a:t>工序1，</a:t>
            </a:r>
            <a:r>
              <a:rPr lang="en-US"/>
              <a:t>stub TravelContractService，当调用TravelContractService.requestFixdFee时返回requestId=1-2-3，实现TravelContractController的/travel-contracts/{cid}/fixd-fee，得到response的http code=201（参考</a:t>
            </a:r>
            <a:r>
              <a:rPr lang="en-US" u="sng">
                <a:hlinkClick action="ppaction://hlinksldjump" r:id="rId4"/>
              </a:rPr>
              <a:t>Story1相关API定义</a:t>
            </a:r>
            <a:r>
              <a:rPr lang="en-US"/>
              <a:t>图1-response happy path）</a:t>
            </a:r>
            <a:endParaRPr/>
          </a:p>
        </p:txBody>
      </p:sp>
      <p:sp>
        <p:nvSpPr>
          <p:cNvPr id="468" name="Google Shape;46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5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70" name="Google Shape;470;p5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471" name="Google Shape;471;p58"/>
          <p:cNvSpPr txBox="1"/>
          <p:nvPr>
            <p:ph idx="2" type="subTitle"/>
          </p:nvPr>
        </p:nvSpPr>
        <p:spPr>
          <a:xfrm>
            <a:off x="510225" y="11718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接上</a:t>
            </a:r>
            <a:r>
              <a:rPr lang="en-US" sz="1200">
                <a:solidFill>
                  <a:schemeClr val="dk1"/>
                </a:solidFill>
              </a:rPr>
              <a:t>页</a:t>
            </a: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77" name="Google Shape;477;p59"/>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2：传入合法的cid=123，第</a:t>
            </a:r>
            <a:r>
              <a:rPr lang="en-US" sz="1200"/>
              <a:t>二</a:t>
            </a:r>
            <a:r>
              <a:rPr lang="en-US" sz="1200"/>
              <a:t>次请求支付固定服务费用，</a:t>
            </a:r>
            <a:r>
              <a:rPr lang="en-US" sz="1200"/>
              <a:t>使用之前</a:t>
            </a:r>
            <a:r>
              <a:rPr lang="en-US" sz="1200"/>
              <a:t>创建过的固定服务费用支付请求去</a:t>
            </a:r>
            <a:r>
              <a:rPr lang="en-US" sz="1200"/>
              <a:t>访问对公转账系统</a:t>
            </a:r>
            <a:r>
              <a:rPr lang="en-US" sz="1200"/>
              <a:t>，返回response http code=201，requestId=1-2-3。</a:t>
            </a:r>
            <a:endParaRPr sz="1200"/>
          </a:p>
          <a:p>
            <a:pPr indent="-152400" lvl="1" marL="444500" rtl="0" algn="l">
              <a:lnSpc>
                <a:spcPct val="150000"/>
              </a:lnSpc>
              <a:spcBef>
                <a:spcPts val="0"/>
              </a:spcBef>
              <a:spcAft>
                <a:spcPts val="0"/>
              </a:spcAft>
              <a:buSzPts val="1200"/>
              <a:buChar char="○"/>
            </a:pPr>
            <a:r>
              <a:rPr lang="en-US"/>
              <a:t>工序2，stub TravelContractRepository，当调用 TravelContractRepository.getContract时返回创建过固定服务费用支付请求的contract；spy FixdFeeRequestRepository，</a:t>
            </a:r>
            <a:r>
              <a:rPr lang="en-US"/>
              <a:t>验证不会调用</a:t>
            </a:r>
            <a:r>
              <a:rPr lang="en-US"/>
              <a:t>FixdFeeRequestRepository.save保存固定服务费用支付请求；stub BusinessPaymentClient，当调用BusinessPaymentClient.requestPayment时返回paymentId。实现TravelContractService.requestFixdFee，使其返回requestId。</a:t>
            </a:r>
            <a:endParaRPr/>
          </a:p>
        </p:txBody>
      </p:sp>
      <p:sp>
        <p:nvSpPr>
          <p:cNvPr id="478" name="Google Shape;47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80" name="Google Shape;480;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AC1-业务成功场景</a:t>
            </a:r>
            <a:endParaRPr/>
          </a:p>
        </p:txBody>
      </p:sp>
      <p:sp>
        <p:nvSpPr>
          <p:cNvPr id="486" name="Google Shape;486;p60"/>
          <p:cNvSpPr txBox="1"/>
          <p:nvPr>
            <p:ph idx="1" type="body"/>
          </p:nvPr>
        </p:nvSpPr>
        <p:spPr>
          <a:xfrm>
            <a:off x="232650" y="1361400"/>
            <a:ext cx="5492400" cy="3416400"/>
          </a:xfrm>
          <a:prstGeom prst="rect">
            <a:avLst/>
          </a:prstGeom>
        </p:spPr>
        <p:txBody>
          <a:bodyPr anchorCtr="0" anchor="t" bIns="0" lIns="0" spcFirstLastPara="1" rIns="0" wrap="square" tIns="0">
            <a:normAutofit/>
          </a:bodyPr>
          <a:lstStyle/>
          <a:p>
            <a:pPr indent="-152400" lvl="0" marL="279400" rtl="0" algn="l">
              <a:lnSpc>
                <a:spcPct val="150000"/>
              </a:lnSpc>
              <a:spcBef>
                <a:spcPts val="0"/>
              </a:spcBef>
              <a:spcAft>
                <a:spcPts val="0"/>
              </a:spcAft>
              <a:buClr>
                <a:schemeClr val="accent2"/>
              </a:buClr>
              <a:buSzPts val="1000"/>
              <a:buChar char="●"/>
            </a:pPr>
            <a:r>
              <a:rPr lang="en-US" sz="1000"/>
              <a:t>EXAMPLE 3：传入合法的cid=123，第一次请求支付固定服务费用，</a:t>
            </a:r>
            <a:r>
              <a:rPr lang="en-US" sz="1000"/>
              <a:t>调用对公转账系统处理请求成功但返回异常，经过重试查询请求状态后，</a:t>
            </a:r>
            <a:r>
              <a:rPr lang="en-US" sz="1000"/>
              <a:t>成功创建固定服务费用支付请求，返回response http code=201，requestId=1-2-3。</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TravelContractRepository.getContract时返回未创建过固定服务费用支付请求的contract；spy FixdFeeRequestRepository，当调用FixdFeeRequestRepository.save时保存固定服务费用支付请求；stub BusinessPaymentClient，当调用BusinessPaymentClient.requestPayment时返回http code=504；当调用BusinessPaymentClient.getPayment时返回paymentId。实现TravelContractService.requestFixdFee，使其返回requestId。</a:t>
            </a:r>
            <a:endParaRPr sz="1000"/>
          </a:p>
          <a:p>
            <a:pPr indent="-139700" lvl="1" marL="444500" rtl="0" algn="l">
              <a:lnSpc>
                <a:spcPct val="150000"/>
              </a:lnSpc>
              <a:spcBef>
                <a:spcPts val="0"/>
              </a:spcBef>
              <a:spcAft>
                <a:spcPts val="0"/>
              </a:spcAft>
              <a:buSzPts val="1000"/>
              <a:buChar char="○"/>
            </a:pPr>
            <a:r>
              <a:rPr lang="en-US" sz="1000"/>
              <a:t>工序4，[仅测试] stub 对公转账系统，当调用POST /union-pay/payments返回http code=504（参考</a:t>
            </a:r>
            <a:r>
              <a:rPr lang="en-US" sz="1000" u="sng">
                <a:hlinkClick action="ppaction://hlinksldjump" r:id="rId3"/>
              </a:rPr>
              <a:t>Story1相关API定义</a:t>
            </a:r>
            <a:r>
              <a:rPr lang="en-US" sz="1000"/>
              <a:t>图2-response unhappy path），验证BusinessPaymentClient.requestPayment抛出504异常；[需实现] stub 对公转账系统，当调用GET /union-pay/payments/{requestId}返回paymentId（参考</a:t>
            </a:r>
            <a:r>
              <a:rPr lang="en-US" sz="1000" u="sng">
                <a:hlinkClick action="ppaction://hlinksldjump" r:id="rId4"/>
              </a:rPr>
              <a:t>Story1相关API定义</a:t>
            </a:r>
            <a:r>
              <a:rPr lang="en-US" sz="1000"/>
              <a:t>图3-response happy path），实现BusinessPaymentClient.getPayment。</a:t>
            </a:r>
            <a:endParaRPr sz="1000"/>
          </a:p>
        </p:txBody>
      </p:sp>
      <p:sp>
        <p:nvSpPr>
          <p:cNvPr id="487" name="Google Shape;48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6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当客户企业财务编排服务传入合法协议id(cid)，去请求支付固定服务费用时，成功创建固定服务费用支付请求。</a:t>
            </a:r>
            <a:endParaRPr sz="1200"/>
          </a:p>
        </p:txBody>
      </p:sp>
      <p:sp>
        <p:nvSpPr>
          <p:cNvPr id="489" name="Google Shape;489;p6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a:t>
            </a:r>
            <a:r>
              <a:rPr lang="en-US"/>
              <a:t>业务异常场景</a:t>
            </a:r>
            <a:endParaRPr/>
          </a:p>
        </p:txBody>
      </p:sp>
      <p:sp>
        <p:nvSpPr>
          <p:cNvPr id="495" name="Google Shape;495;p61"/>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a:t>
            </a:r>
            <a:r>
              <a:rPr lang="en-US" sz="1100"/>
              <a:t>传入不存在的cid=321，请求支付固定服务费用，创建固定服务费用支付请求失败，返回response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TravelContractRepository.getContract时返回null，实现TravelContractService.requestFixdFee，抛出DataNotFoundException。</a:t>
            </a:r>
            <a:endParaRPr sz="1100"/>
          </a:p>
          <a:p>
            <a:pPr indent="-146050" lvl="1" marL="444500" rtl="0" algn="l">
              <a:lnSpc>
                <a:spcPct val="150000"/>
              </a:lnSpc>
              <a:spcBef>
                <a:spcPts val="0"/>
              </a:spcBef>
              <a:spcAft>
                <a:spcPts val="0"/>
              </a:spcAft>
              <a:buSzPts val="1100"/>
              <a:buChar char="○"/>
            </a:pPr>
            <a:r>
              <a:rPr lang="en-US" sz="1100"/>
              <a:t>[仅测试]工序3，fake 数据库，当调用数据库的select cid=321方法的时候返回空，验证TravelContractRepository.getContract返回null</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TravelContractService，当调用TravelContractService.requestFixdFee时抛出DataNotFound异常，验证调用TravelContractController的/travel-contracts/{cid}/fixd-fee，得到response的http code=404，msg=data not found（参考</a:t>
            </a:r>
            <a:r>
              <a:rPr lang="en-US" sz="1100" u="sng">
                <a:hlinkClick action="ppaction://hlinksldjump" r:id="rId3"/>
              </a:rPr>
              <a:t>Story1相关API定义</a:t>
            </a:r>
            <a:r>
              <a:rPr lang="en-US" sz="1100"/>
              <a:t>图1-response unhappy path）</a:t>
            </a:r>
            <a:endParaRPr sz="1100"/>
          </a:p>
        </p:txBody>
      </p:sp>
      <p:sp>
        <p:nvSpPr>
          <p:cNvPr id="496" name="Google Shape;49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7" name="Google Shape;497;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当客户企业财务编排服务传入不合法协议id(cid)，去请求支付固定服务费用时，创建固定服务费用支付请求失败。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498" name="Google Shape;498;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AC2-业务异常场景</a:t>
            </a:r>
            <a:endParaRPr/>
          </a:p>
        </p:txBody>
      </p:sp>
      <p:sp>
        <p:nvSpPr>
          <p:cNvPr id="504" name="Google Shape;504;p62"/>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2400" lvl="0" marL="279400" rtl="0" algn="l">
              <a:lnSpc>
                <a:spcPct val="150000"/>
              </a:lnSpc>
              <a:spcBef>
                <a:spcPts val="0"/>
              </a:spcBef>
              <a:spcAft>
                <a:spcPts val="0"/>
              </a:spcAft>
              <a:buClr>
                <a:schemeClr val="accent2"/>
              </a:buClr>
              <a:buSzPts val="1000"/>
              <a:buChar char="●"/>
            </a:pPr>
            <a:r>
              <a:rPr lang="en-US" sz="1000"/>
              <a:t>EXAMPLE 2：传入存在的cid=123但</a:t>
            </a:r>
            <a:r>
              <a:rPr lang="en-US" sz="1000"/>
              <a:t>对应的contract已完成支付固定服务费用</a:t>
            </a:r>
            <a:r>
              <a:rPr lang="en-US" sz="1000"/>
              <a:t>，创建固定服务费用支付请求失败，返回response http code=400，msg=</a:t>
            </a:r>
            <a:r>
              <a:rPr lang="en-US" sz="1000"/>
              <a:t>input param invalid</a:t>
            </a:r>
            <a:endParaRPr sz="1000"/>
          </a:p>
          <a:p>
            <a:pPr indent="-139700" lvl="1" marL="444500" rtl="0" algn="l">
              <a:lnSpc>
                <a:spcPct val="150000"/>
              </a:lnSpc>
              <a:spcBef>
                <a:spcPts val="0"/>
              </a:spcBef>
              <a:spcAft>
                <a:spcPts val="0"/>
              </a:spcAft>
              <a:buSzPts val="1000"/>
              <a:buChar char="○"/>
            </a:pPr>
            <a:r>
              <a:rPr lang="en-US" sz="1000"/>
              <a:t>工序2，stub TravelContractRepository，当调用 </a:t>
            </a:r>
            <a:r>
              <a:rPr lang="en-US" sz="1000"/>
              <a:t>TravelContractRepository.getContract时返回已完成支付固定服务费用的contract</a:t>
            </a:r>
            <a:r>
              <a:rPr lang="en-US" sz="1000"/>
              <a:t>，实现TravelContractService.requestFixdFee，抛出</a:t>
            </a:r>
            <a:r>
              <a:rPr lang="en-US" sz="1000"/>
              <a:t>BadRequestException</a:t>
            </a:r>
            <a:r>
              <a:rPr lang="en-US" sz="1000"/>
              <a:t>。</a:t>
            </a:r>
            <a:endParaRPr sz="1000"/>
          </a:p>
          <a:p>
            <a:pPr indent="-139700" lvl="1" marL="444500" rtl="0" algn="l">
              <a:lnSpc>
                <a:spcPct val="150000"/>
              </a:lnSpc>
              <a:spcBef>
                <a:spcPts val="0"/>
              </a:spcBef>
              <a:spcAft>
                <a:spcPts val="0"/>
              </a:spcAft>
              <a:buSzPts val="1000"/>
              <a:buChar char="○"/>
            </a:pPr>
            <a:r>
              <a:rPr lang="en-US" sz="1000"/>
              <a:t>[仅测试]工序3，fake 数据库，当调用数据库的select cid=123方法的时候返回</a:t>
            </a:r>
            <a:r>
              <a:rPr lang="en-US" sz="1000"/>
              <a:t>已完成支付固定服务费用的contract</a:t>
            </a:r>
            <a:r>
              <a:rPr lang="en-US" sz="1000"/>
              <a:t>，验证TravelContractRepository.getContract返回</a:t>
            </a:r>
            <a:r>
              <a:rPr lang="en-US" sz="1000"/>
              <a:t>已完成支付固定服务费用的contract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TravelContractService，当调用TravelContractService.requestFixdFee时抛出</a:t>
            </a:r>
            <a:r>
              <a:rPr lang="en-US" sz="1000"/>
              <a:t>BadRequestException</a:t>
            </a:r>
            <a:r>
              <a:rPr lang="en-US" sz="1000"/>
              <a:t>异常，验证调用TravelContractController的/travel-contracts/{cid}/fixd-fee，得到response的http code=400，msg=</a:t>
            </a:r>
            <a:r>
              <a:rPr lang="en-US" sz="1000"/>
              <a:t>input param invalid</a:t>
            </a:r>
            <a:r>
              <a:rPr lang="en-US" sz="1000"/>
              <a:t>（参考</a:t>
            </a:r>
            <a:r>
              <a:rPr lang="en-US" sz="1000" u="sng">
                <a:hlinkClick action="ppaction://hlinksldjump" r:id="rId3"/>
              </a:rPr>
              <a:t>Story1相关API定义</a:t>
            </a:r>
            <a:r>
              <a:rPr lang="en-US" sz="1000"/>
              <a:t>图1-response unhappy path）</a:t>
            </a:r>
            <a:endParaRPr sz="1000"/>
          </a:p>
        </p:txBody>
      </p:sp>
      <p:sp>
        <p:nvSpPr>
          <p:cNvPr id="505" name="Google Shape;505;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6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200">
                <a:solidFill>
                  <a:schemeClr val="dk1"/>
                </a:solidFill>
              </a:rPr>
              <a:t>当客户企业财务编排服务传入不合法协议id(cid)，去请求支付固定服务费用时，创建固定服务费用支付请求失败。</a:t>
            </a:r>
            <a:endParaRPr sz="1200">
              <a:solidFill>
                <a:schemeClr val="dk1"/>
              </a:solidFill>
            </a:endParaRPr>
          </a:p>
          <a:p>
            <a:pPr indent="0" lvl="0" marL="0" rtl="0" algn="l">
              <a:spcBef>
                <a:spcPts val="1200"/>
              </a:spcBef>
              <a:spcAft>
                <a:spcPts val="1200"/>
              </a:spcAft>
              <a:buNone/>
            </a:pPr>
            <a:r>
              <a:t/>
            </a:r>
            <a:endParaRPr/>
          </a:p>
        </p:txBody>
      </p:sp>
      <p:sp>
        <p:nvSpPr>
          <p:cNvPr id="507" name="Google Shape;507;p62"/>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a:t>
            </a:r>
            <a:r>
              <a:rPr lang="en-US"/>
              <a:t>分区异常场景</a:t>
            </a:r>
            <a:endParaRPr/>
          </a:p>
        </p:txBody>
      </p:sp>
      <p:sp>
        <p:nvSpPr>
          <p:cNvPr id="513" name="Google Shape;513;p63"/>
          <p:cNvSpPr txBox="1"/>
          <p:nvPr>
            <p:ph idx="1" type="body"/>
          </p:nvPr>
        </p:nvSpPr>
        <p:spPr>
          <a:xfrm>
            <a:off x="207725" y="1361400"/>
            <a:ext cx="5600400" cy="3416400"/>
          </a:xfrm>
          <a:prstGeom prst="rect">
            <a:avLst/>
          </a:prstGeom>
        </p:spPr>
        <p:txBody>
          <a:bodyPr anchorCtr="0" anchor="t" bIns="0" lIns="0" spcFirstLastPara="1" rIns="0" wrap="square" tIns="0">
            <a:normAutofit fontScale="92500" lnSpcReduction="20000"/>
          </a:bodyPr>
          <a:lstStyle/>
          <a:p>
            <a:pPr indent="-147637" lvl="0" marL="279400" rtl="0" algn="l">
              <a:lnSpc>
                <a:spcPct val="150000"/>
              </a:lnSpc>
              <a:spcBef>
                <a:spcPts val="0"/>
              </a:spcBef>
              <a:spcAft>
                <a:spcPts val="0"/>
              </a:spcAft>
              <a:buClr>
                <a:schemeClr val="accent2"/>
              </a:buClr>
              <a:buSzPct val="100000"/>
              <a:buChar char="●"/>
            </a:pPr>
            <a:r>
              <a:rPr lang="en-US" sz="1000"/>
              <a:t>EXAMPLE 1：</a:t>
            </a:r>
            <a:r>
              <a:rPr lang="en-US" sz="1000"/>
              <a:t>传入合法的cid=123，第一次请求支付固定服务费用，调用对公转账系统处理请求失败，经过重试查询请求状态后，确认创建固定服务费用支付请求失败，返回response http code=500，msg=please retry later。</a:t>
            </a:r>
            <a:endParaRPr sz="1000"/>
          </a:p>
          <a:p>
            <a:pPr indent="-134937" lvl="1" marL="444500" rtl="0" algn="l">
              <a:lnSpc>
                <a:spcPct val="150000"/>
              </a:lnSpc>
              <a:spcBef>
                <a:spcPts val="0"/>
              </a:spcBef>
              <a:spcAft>
                <a:spcPts val="0"/>
              </a:spcAft>
              <a:buSzPct val="100000"/>
              <a:buChar char="○"/>
            </a:pPr>
            <a:r>
              <a:rPr lang="en-US" sz="1000"/>
              <a:t>工序2，stub TravelContractRepository，当调用 TravelContractRepository.getContract时返回未创建过固定服务费用支付请求的contract；spy FixdFeeRequestRepository，当调用FixdFeeRequestRepository.save时保存固定服务费用支付请求；stub BusinessPaymentClient，当调用BusinessPaymentClient.requestPayment时返回http code=503；当调用BusinessPaymentClient.getPayment时返回http code=404。实现TravelContractService.requestFixdFee，使其抛出ExternalServerException。</a:t>
            </a:r>
            <a:endParaRPr sz="1000"/>
          </a:p>
          <a:p>
            <a:pPr indent="-134937" lvl="1" marL="444500" rtl="0" algn="l">
              <a:lnSpc>
                <a:spcPct val="150000"/>
              </a:lnSpc>
              <a:spcBef>
                <a:spcPts val="0"/>
              </a:spcBef>
              <a:spcAft>
                <a:spcPts val="0"/>
              </a:spcAft>
              <a:buSzPct val="100000"/>
              <a:buChar char="○"/>
            </a:pPr>
            <a:r>
              <a:rPr lang="en-US" sz="1000"/>
              <a:t>[仅测试]工序4，stub 对公转账系统，当调用POST /union-pay/payments返回http code=503（参考</a:t>
            </a:r>
            <a:r>
              <a:rPr lang="en-US" sz="1000" u="sng">
                <a:hlinkClick action="ppaction://hlinksldjump" r:id="rId3"/>
              </a:rPr>
              <a:t>Story1相关API定义</a:t>
            </a:r>
            <a:r>
              <a:rPr lang="en-US" sz="1000"/>
              <a:t>图2-response unhappy path），验证BusinessPaymentClient.requestPayment抛出503异常；stub 对公转账系统，当调用GET /union-pay/payments/{requestId}抛出404异常（参考</a:t>
            </a:r>
            <a:r>
              <a:rPr lang="en-US" sz="1000" u="sng">
                <a:hlinkClick action="ppaction://hlinksldjump" r:id="rId4"/>
              </a:rPr>
              <a:t>Story1相关API定义</a:t>
            </a:r>
            <a:r>
              <a:rPr lang="en-US" sz="1000"/>
              <a:t>图3-response happy path），验证BusinessPaymentClient.getPayment抛出404异常。</a:t>
            </a:r>
            <a:endParaRPr sz="1000"/>
          </a:p>
          <a:p>
            <a:pPr indent="-134937" lvl="1" marL="444500" rtl="0" algn="l">
              <a:lnSpc>
                <a:spcPct val="150000"/>
              </a:lnSpc>
              <a:spcBef>
                <a:spcPts val="0"/>
              </a:spcBef>
              <a:spcAft>
                <a:spcPts val="0"/>
              </a:spcAft>
              <a:buSzPct val="100000"/>
              <a:buChar char="○"/>
            </a:pPr>
            <a:r>
              <a:rPr lang="en-US" sz="1000"/>
              <a:t>[仅测试]工序1，stub TravelContractService，当调用TravelContractService.requestFixdFee时抛出ExternalServerException异常，验证调用TravelContractController的/travel-contracts/{cid}/fixd-fee，得到response的http code=500，msg=please retry later（参考</a:t>
            </a:r>
            <a:r>
              <a:rPr lang="en-US" sz="1000" u="sng">
                <a:hlinkClick action="ppaction://hlinksldjump" r:id="rId5"/>
              </a:rPr>
              <a:t>Story1相关API定义</a:t>
            </a:r>
            <a:r>
              <a:rPr lang="en-US" sz="1000"/>
              <a:t>图1-response unhappy path）</a:t>
            </a:r>
            <a:endParaRPr sz="1000"/>
          </a:p>
        </p:txBody>
      </p:sp>
      <p:sp>
        <p:nvSpPr>
          <p:cNvPr id="514" name="Google Shape;51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6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客户企业财务编排服务传入合法协议id(cid)，但对公转账系统不可用，去请求支付固定服务费用时，创建固定服务费用支付请求失败。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516" name="Google Shape;516;p63"/>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AC3-分区异常场景</a:t>
            </a:r>
            <a:endParaRPr/>
          </a:p>
        </p:txBody>
      </p:sp>
      <p:sp>
        <p:nvSpPr>
          <p:cNvPr id="522" name="Google Shape;522;p64"/>
          <p:cNvSpPr txBox="1"/>
          <p:nvPr>
            <p:ph idx="1" type="body"/>
          </p:nvPr>
        </p:nvSpPr>
        <p:spPr>
          <a:xfrm>
            <a:off x="207725" y="1361400"/>
            <a:ext cx="5600400" cy="3416400"/>
          </a:xfrm>
          <a:prstGeom prst="rect">
            <a:avLst/>
          </a:prstGeom>
        </p:spPr>
        <p:txBody>
          <a:bodyPr anchorCtr="0" anchor="t" bIns="0" lIns="0" spcFirstLastPara="1" rIns="0" wrap="square" tIns="0">
            <a:normAutofit lnSpcReduction="20000"/>
          </a:bodyPr>
          <a:lstStyle/>
          <a:p>
            <a:pPr indent="-152400" lvl="0" marL="279400" rtl="0" algn="l">
              <a:lnSpc>
                <a:spcPct val="150000"/>
              </a:lnSpc>
              <a:spcBef>
                <a:spcPts val="0"/>
              </a:spcBef>
              <a:spcAft>
                <a:spcPts val="0"/>
              </a:spcAft>
              <a:buClr>
                <a:schemeClr val="accent2"/>
              </a:buClr>
              <a:buSzPts val="1000"/>
              <a:buChar char="●"/>
            </a:pPr>
            <a:r>
              <a:rPr lang="en-US" sz="1000"/>
              <a:t>EXAMPLE 2：传入合法的cid=123，第一次请求支付固定服务费用，调用对公转账系统处理请求失败，重试查询请求状态3</a:t>
            </a:r>
            <a:r>
              <a:rPr lang="en-US" sz="1000"/>
              <a:t>次均返回503</a:t>
            </a:r>
            <a:r>
              <a:rPr lang="en-US" sz="1000"/>
              <a:t>，确认创建固定服务费用支付请求失败，返回response http code=500，msg=</a:t>
            </a:r>
            <a:r>
              <a:rPr lang="en-US" sz="1000"/>
              <a:t>please contact with IT</a:t>
            </a:r>
            <a:r>
              <a:rPr lang="en-US" sz="1000"/>
              <a:t>。</a:t>
            </a:r>
            <a:endParaRPr sz="1000"/>
          </a:p>
          <a:p>
            <a:pPr indent="-139700" lvl="1" marL="444500" rtl="0" algn="l">
              <a:lnSpc>
                <a:spcPct val="150000"/>
              </a:lnSpc>
              <a:spcBef>
                <a:spcPts val="0"/>
              </a:spcBef>
              <a:spcAft>
                <a:spcPts val="0"/>
              </a:spcAft>
              <a:buSzPts val="1000"/>
              <a:buChar char="○"/>
            </a:pPr>
            <a:r>
              <a:rPr lang="en-US" sz="1000"/>
              <a:t>工序2，stub TravelContractRepository，当调用 TravelContractRepository.getContract时返回未创建过固定服务费用支付请求的contract；spy FixdFeeRequestRepository，当调用FixdFeeRequestRepository.save时保存固定服务费用支付请求；stub BusinessPaymentClient，当调用BusinessPaymentClient.requestPayment时返回http code=503；当调用BusinessPaymentClient.getPayment时返回http code=503。实现TravelContractService.requestFixdFee，使其抛出ExternalServerException。</a:t>
            </a:r>
            <a:endParaRPr sz="1000"/>
          </a:p>
          <a:p>
            <a:pPr indent="-139700" lvl="1" marL="444500" rtl="0" algn="l">
              <a:lnSpc>
                <a:spcPct val="150000"/>
              </a:lnSpc>
              <a:spcBef>
                <a:spcPts val="0"/>
              </a:spcBef>
              <a:spcAft>
                <a:spcPts val="0"/>
              </a:spcAft>
              <a:buSzPts val="1000"/>
              <a:buChar char="○"/>
            </a:pPr>
            <a:r>
              <a:rPr lang="en-US" sz="1000"/>
              <a:t>[仅测试]工序4，stub 对公转账系统，当调用GET /union-pay/payments/{requestId}抛出503异常（参考</a:t>
            </a:r>
            <a:r>
              <a:rPr lang="en-US" sz="1000" u="sng">
                <a:hlinkClick action="ppaction://hlinksldjump" r:id="rId3"/>
              </a:rPr>
              <a:t>Story1相关API定义</a:t>
            </a:r>
            <a:r>
              <a:rPr lang="en-US" sz="1000"/>
              <a:t>图3-response happy path），</a:t>
            </a:r>
            <a:r>
              <a:rPr lang="en-US" sz="1000"/>
              <a:t>验证</a:t>
            </a:r>
            <a:r>
              <a:rPr lang="en-US" sz="1000"/>
              <a:t>BusinessPaymentClient.getPayment</a:t>
            </a:r>
            <a:r>
              <a:rPr lang="en-US" sz="1000"/>
              <a:t>抛出503异常</a:t>
            </a:r>
            <a:r>
              <a:rPr lang="en-US" sz="1000"/>
              <a:t>。</a:t>
            </a:r>
            <a:endParaRPr sz="1000"/>
          </a:p>
          <a:p>
            <a:pPr indent="-139700" lvl="1" marL="444500" rtl="0" algn="l">
              <a:lnSpc>
                <a:spcPct val="150000"/>
              </a:lnSpc>
              <a:spcBef>
                <a:spcPts val="0"/>
              </a:spcBef>
              <a:spcAft>
                <a:spcPts val="0"/>
              </a:spcAft>
              <a:buSzPts val="1000"/>
              <a:buChar char="○"/>
            </a:pPr>
            <a:r>
              <a:rPr lang="en-US" sz="1000"/>
              <a:t>[仅测试]工序1，stub TravelContractService，当调用TravelContractService.requestFixdFee时抛出ExternalServerException异常，验证调用TravelContractController的/travel-contracts/{cid}/fixd-fee，得到response的http code=500，msg=</a:t>
            </a:r>
            <a:r>
              <a:rPr lang="en-US" sz="1000"/>
              <a:t>please contact with IT</a:t>
            </a:r>
            <a:r>
              <a:rPr lang="en-US" sz="1000"/>
              <a:t>（参考</a:t>
            </a:r>
            <a:r>
              <a:rPr lang="en-US" sz="1000" u="sng">
                <a:hlinkClick action="ppaction://hlinksldjump" r:id="rId4"/>
              </a:rPr>
              <a:t>Story1相关API定义</a:t>
            </a:r>
            <a:r>
              <a:rPr lang="en-US" sz="1000"/>
              <a:t>图1-response unhappy path）</a:t>
            </a:r>
            <a:endParaRPr sz="1000"/>
          </a:p>
        </p:txBody>
      </p:sp>
      <p:sp>
        <p:nvSpPr>
          <p:cNvPr id="523" name="Google Shape;52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6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客户企业财务编排服务传入合法协议id(cid)，但对公转账系统不可用，去请求支付固定服务费用时，创建固定服务费用支付请求失败。</a:t>
            </a:r>
            <a:endParaRPr sz="1100">
              <a:solidFill>
                <a:schemeClr val="dk1"/>
              </a:solidFill>
            </a:endParaRPr>
          </a:p>
          <a:p>
            <a:pPr indent="0" lvl="0" marL="0" rtl="0" algn="l">
              <a:spcBef>
                <a:spcPts val="1200"/>
              </a:spcBef>
              <a:spcAft>
                <a:spcPts val="1200"/>
              </a:spcAft>
              <a:buNone/>
            </a:pPr>
            <a:r>
              <a:t/>
            </a:r>
            <a:endParaRPr sz="1100"/>
          </a:p>
        </p:txBody>
      </p:sp>
      <p:sp>
        <p:nvSpPr>
          <p:cNvPr id="525" name="Google Shape;525;p64"/>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可用性业务场景</a:t>
            </a:r>
            <a:endParaRPr/>
          </a:p>
        </p:txBody>
      </p:sp>
      <p:sp>
        <p:nvSpPr>
          <p:cNvPr id="531" name="Google Shape;531;p65"/>
          <p:cNvSpPr txBox="1"/>
          <p:nvPr>
            <p:ph idx="1" type="body"/>
          </p:nvPr>
        </p:nvSpPr>
        <p:spPr>
          <a:xfrm>
            <a:off x="265900" y="1092625"/>
            <a:ext cx="4761300" cy="3685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100"/>
              <a:t>Story: </a:t>
            </a:r>
            <a:endParaRPr b="1" sz="1100"/>
          </a:p>
          <a:p>
            <a:pPr indent="0" lvl="0" marL="0" rtl="0" algn="l">
              <a:spcBef>
                <a:spcPts val="1200"/>
              </a:spcBef>
              <a:spcAft>
                <a:spcPts val="0"/>
              </a:spcAft>
              <a:buNone/>
            </a:pPr>
            <a:r>
              <a:rPr b="1" lang="en-US" sz="1100"/>
              <a:t>    作为</a:t>
            </a:r>
            <a:r>
              <a:rPr lang="en-US" sz="1100"/>
              <a:t>企业财务</a:t>
            </a:r>
            <a:r>
              <a:rPr lang="en-US" sz="1100"/>
              <a:t>，</a:t>
            </a:r>
            <a:r>
              <a:rPr b="1" lang="en-US" sz="1100"/>
              <a:t>我想要</a:t>
            </a:r>
            <a:r>
              <a:rPr lang="en-US" sz="1100"/>
              <a:t>请求任你行平台开具固定服务费用发票</a:t>
            </a:r>
            <a:r>
              <a:rPr lang="en-US" sz="1100"/>
              <a:t>，</a:t>
            </a:r>
            <a:r>
              <a:rPr b="1" lang="en-US" sz="1100"/>
              <a:t>以便于</a:t>
            </a:r>
            <a:r>
              <a:rPr lang="en-US" sz="1100"/>
              <a:t>企业进行核算</a:t>
            </a:r>
            <a:r>
              <a:rPr lang="en-US" sz="1100"/>
              <a:t>。</a:t>
            </a:r>
            <a:endParaRPr sz="1100"/>
          </a:p>
          <a:p>
            <a:pPr indent="0" lvl="0" marL="0" rtl="0" algn="l">
              <a:spcBef>
                <a:spcPts val="1200"/>
              </a:spcBef>
              <a:spcAft>
                <a:spcPts val="0"/>
              </a:spcAft>
              <a:buNone/>
            </a:pPr>
            <a:r>
              <a:rPr b="1" lang="en-US" sz="1100"/>
              <a:t>相关 API 定义：</a:t>
            </a:r>
            <a:r>
              <a:rPr lang="en-US" sz="1100"/>
              <a:t>如</a:t>
            </a:r>
            <a:r>
              <a:rPr lang="en-US" sz="1100"/>
              <a:t>右图所示</a:t>
            </a:r>
            <a:endParaRPr sz="1100"/>
          </a:p>
          <a:p>
            <a:pPr indent="0" lvl="0" marL="0" rtl="0" algn="l">
              <a:spcBef>
                <a:spcPts val="1200"/>
              </a:spcBef>
              <a:spcAft>
                <a:spcPts val="0"/>
              </a:spcAft>
              <a:buNone/>
            </a:pPr>
            <a:r>
              <a:rPr b="1" lang="en-US" sz="1100"/>
              <a:t>ACs:</a:t>
            </a:r>
            <a:endParaRPr b="1" sz="1100"/>
          </a:p>
          <a:p>
            <a:pPr indent="-234950" lvl="0" marL="330200" rtl="0" algn="l">
              <a:lnSpc>
                <a:spcPct val="150000"/>
              </a:lnSpc>
              <a:spcBef>
                <a:spcPts val="1200"/>
              </a:spcBef>
              <a:spcAft>
                <a:spcPts val="0"/>
              </a:spcAft>
              <a:buClr>
                <a:schemeClr val="accent2"/>
              </a:buClr>
              <a:buSzPts val="1100"/>
              <a:buChar char="●"/>
            </a:pPr>
            <a:r>
              <a:rPr lang="en-US" sz="1100"/>
              <a:t>AC1:  业务成功场景-当客户企业财务编排服务传入合法协议id(cid)，去请求开具固定服务费用发票时，成功创建固定服务费用发票请求，返回发票开具状态。</a:t>
            </a:r>
            <a:endParaRPr sz="1100"/>
          </a:p>
          <a:p>
            <a:pPr indent="-234950" lvl="0" marL="330200" rtl="0" algn="l">
              <a:lnSpc>
                <a:spcPct val="150000"/>
              </a:lnSpc>
              <a:spcBef>
                <a:spcPts val="0"/>
              </a:spcBef>
              <a:spcAft>
                <a:spcPts val="0"/>
              </a:spcAft>
              <a:buClr>
                <a:schemeClr val="accent2"/>
              </a:buClr>
              <a:buSzPts val="1100"/>
              <a:buChar char="●"/>
            </a:pPr>
            <a:r>
              <a:rPr lang="en-US" sz="1100"/>
              <a:t>AC2: 业务异常场景-当客户企业财务编排服务传入不合法协议id(cid)，去请求开具固定服务费用发票时，创建固定服务费用发票请求失败。</a:t>
            </a:r>
            <a:endParaRPr sz="1100"/>
          </a:p>
          <a:p>
            <a:pPr indent="-234950" lvl="0" marL="330200" rtl="0" algn="l">
              <a:lnSpc>
                <a:spcPct val="150000"/>
              </a:lnSpc>
              <a:spcBef>
                <a:spcPts val="0"/>
              </a:spcBef>
              <a:spcAft>
                <a:spcPts val="0"/>
              </a:spcAft>
              <a:buClr>
                <a:schemeClr val="accent2"/>
              </a:buClr>
              <a:buSzPts val="1100"/>
              <a:buChar char="●"/>
            </a:pPr>
            <a:r>
              <a:rPr lang="en-US" sz="1100"/>
              <a:t>AC3: 可用性的分区异常场景-客户企业财务编排服务传入合法协议id(cid)，但发票系统不可用，去请求开具固定服务费用发票时，创建固定服务费用发票请求成功，返回发票开具状态PROCESSING。</a:t>
            </a:r>
            <a:endParaRPr sz="1100"/>
          </a:p>
        </p:txBody>
      </p:sp>
      <p:sp>
        <p:nvSpPr>
          <p:cNvPr id="532" name="Google Shape;532;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pic>
        <p:nvPicPr>
          <p:cNvPr id="533" name="Google Shape;533;p65"/>
          <p:cNvPicPr preferRelativeResize="0"/>
          <p:nvPr/>
        </p:nvPicPr>
        <p:blipFill>
          <a:blip r:embed="rId3">
            <a:alphaModFix/>
          </a:blip>
          <a:stretch>
            <a:fillRect/>
          </a:stretch>
        </p:blipFill>
        <p:spPr>
          <a:xfrm>
            <a:off x="5351225" y="1046975"/>
            <a:ext cx="1864501" cy="1928751"/>
          </a:xfrm>
          <a:prstGeom prst="rect">
            <a:avLst/>
          </a:prstGeom>
          <a:noFill/>
          <a:ln>
            <a:noFill/>
          </a:ln>
        </p:spPr>
      </p:pic>
      <p:sp>
        <p:nvSpPr>
          <p:cNvPr id="534" name="Google Shape;534;p65"/>
          <p:cNvSpPr txBox="1"/>
          <p:nvPr/>
        </p:nvSpPr>
        <p:spPr>
          <a:xfrm>
            <a:off x="5275025" y="753925"/>
            <a:ext cx="194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1.请求</a:t>
            </a:r>
            <a:r>
              <a:rPr lang="en-US" sz="1000">
                <a:solidFill>
                  <a:schemeClr val="dk1"/>
                </a:solidFill>
                <a:latin typeface="Inter"/>
                <a:ea typeface="Inter"/>
                <a:cs typeface="Inter"/>
                <a:sym typeface="Inter"/>
              </a:rPr>
              <a:t>开具</a:t>
            </a:r>
            <a:r>
              <a:rPr lang="en-US" sz="1000">
                <a:solidFill>
                  <a:schemeClr val="dk1"/>
                </a:solidFill>
                <a:latin typeface="Inter"/>
                <a:ea typeface="Inter"/>
                <a:cs typeface="Inter"/>
                <a:sym typeface="Inter"/>
              </a:rPr>
              <a:t>固定服务费用</a:t>
            </a:r>
            <a:r>
              <a:rPr lang="en-US" sz="1000">
                <a:solidFill>
                  <a:schemeClr val="dk1"/>
                </a:solidFill>
                <a:latin typeface="Inter"/>
                <a:ea typeface="Inter"/>
                <a:cs typeface="Inter"/>
                <a:sym typeface="Inter"/>
              </a:rPr>
              <a:t>发票</a:t>
            </a:r>
            <a:endParaRPr/>
          </a:p>
        </p:txBody>
      </p:sp>
      <p:pic>
        <p:nvPicPr>
          <p:cNvPr id="535" name="Google Shape;535;p65"/>
          <p:cNvPicPr preferRelativeResize="0"/>
          <p:nvPr/>
        </p:nvPicPr>
        <p:blipFill>
          <a:blip r:embed="rId4">
            <a:alphaModFix/>
          </a:blip>
          <a:stretch>
            <a:fillRect/>
          </a:stretch>
        </p:blipFill>
        <p:spPr>
          <a:xfrm>
            <a:off x="5358538" y="3232748"/>
            <a:ext cx="1849875" cy="1747823"/>
          </a:xfrm>
          <a:prstGeom prst="rect">
            <a:avLst/>
          </a:prstGeom>
          <a:noFill/>
          <a:ln>
            <a:noFill/>
          </a:ln>
        </p:spPr>
      </p:pic>
      <p:sp>
        <p:nvSpPr>
          <p:cNvPr id="536" name="Google Shape;536;p65"/>
          <p:cNvSpPr txBox="1"/>
          <p:nvPr/>
        </p:nvSpPr>
        <p:spPr>
          <a:xfrm>
            <a:off x="5282350" y="2899525"/>
            <a:ext cx="177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Inter"/>
                <a:ea typeface="Inter"/>
                <a:cs typeface="Inter"/>
                <a:sym typeface="Inter"/>
              </a:rPr>
              <a:t>2</a:t>
            </a:r>
            <a:r>
              <a:rPr lang="en-US" sz="1000">
                <a:solidFill>
                  <a:schemeClr val="dk1"/>
                </a:solidFill>
                <a:latin typeface="Inter"/>
                <a:ea typeface="Inter"/>
                <a:cs typeface="Inter"/>
                <a:sym typeface="Inter"/>
              </a:rPr>
              <a:t>.</a:t>
            </a:r>
            <a:r>
              <a:rPr lang="en-US" sz="1000">
                <a:solidFill>
                  <a:schemeClr val="dk1"/>
                </a:solidFill>
                <a:latin typeface="Inter"/>
                <a:ea typeface="Inter"/>
                <a:cs typeface="Inter"/>
                <a:sym typeface="Inter"/>
              </a:rPr>
              <a:t>调用开票系统API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a:t>
            </a:r>
            <a:r>
              <a:rPr lang="en-US"/>
              <a:t>场景</a:t>
            </a:r>
            <a:endParaRPr/>
          </a:p>
        </p:txBody>
      </p:sp>
      <p:sp>
        <p:nvSpPr>
          <p:cNvPr id="542" name="Google Shape;542;p66"/>
          <p:cNvSpPr txBox="1"/>
          <p:nvPr>
            <p:ph idx="1" type="body"/>
          </p:nvPr>
        </p:nvSpPr>
        <p:spPr>
          <a:xfrm>
            <a:off x="157875" y="1361400"/>
            <a:ext cx="54183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a:t>
            </a:r>
            <a:r>
              <a:rPr lang="en-US" sz="1200"/>
              <a:t>传入合法的cid=123，第一次请求开具固定服务费用发票，成功创建固定服务费用发票请求，返回response http code=201，requestId=1-2-3，status=PROCESSING。</a:t>
            </a:r>
            <a:endParaRPr sz="1200"/>
          </a:p>
          <a:p>
            <a:pPr indent="-152400" lvl="1" marL="444500" rtl="0" algn="l">
              <a:lnSpc>
                <a:spcPct val="150000"/>
              </a:lnSpc>
              <a:spcBef>
                <a:spcPts val="0"/>
              </a:spcBef>
              <a:spcAft>
                <a:spcPts val="0"/>
              </a:spcAft>
              <a:buSzPts val="1200"/>
              <a:buChar char="○"/>
            </a:pPr>
            <a:r>
              <a:rPr lang="en-US"/>
              <a:t>工序2，stub TravelContractRepository，当调用 TravelContractRepository.getContract时返回未创建过固定服务费用发票请求的contract；spy FixdFeeInvoiceRequestRepository，当调用FixdFeeInvoiceRequestRepository.save时保存固定服务费用发票请求；stub InvoiceClient，当调用InvoiceClient.requestInvoice时返回invoiceId。实现TravelContractService.requestFixdFeeInvoice，使其返回固定服务费用发票请求。</a:t>
            </a:r>
            <a:endParaRPr/>
          </a:p>
          <a:p>
            <a:pPr indent="-152400" lvl="1" marL="444500" rtl="0" algn="l">
              <a:lnSpc>
                <a:spcPct val="150000"/>
              </a:lnSpc>
              <a:spcBef>
                <a:spcPts val="0"/>
              </a:spcBef>
              <a:spcAft>
                <a:spcPts val="0"/>
              </a:spcAft>
              <a:buSzPts val="1200"/>
              <a:buChar char="○"/>
            </a:pPr>
            <a:r>
              <a:rPr lang="en-US"/>
              <a:t>工序3，fake数据库，当调用数据库的insert的时候插入requestId=1-2-3的固定服务费用发票请求，实现FixdFeeInvoiceRequestRepository.save。</a:t>
            </a:r>
            <a:endParaRPr/>
          </a:p>
        </p:txBody>
      </p:sp>
      <p:sp>
        <p:nvSpPr>
          <p:cNvPr id="543" name="Google Shape;54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44" name="Google Shape;544;p66"/>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000"/>
          </a:p>
        </p:txBody>
      </p:sp>
      <p:sp>
        <p:nvSpPr>
          <p:cNvPr id="545" name="Google Shape;545;p66"/>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46" name="Google Shape;546;p66"/>
          <p:cNvSpPr txBox="1"/>
          <p:nvPr>
            <p:ph idx="2" type="subTitle"/>
          </p:nvPr>
        </p:nvSpPr>
        <p:spPr>
          <a:xfrm>
            <a:off x="460375" y="4663225"/>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续下页</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52" name="Google Shape;552;p67"/>
          <p:cNvSpPr txBox="1"/>
          <p:nvPr>
            <p:ph idx="1" type="body"/>
          </p:nvPr>
        </p:nvSpPr>
        <p:spPr>
          <a:xfrm>
            <a:off x="157875" y="1361400"/>
            <a:ext cx="5418300" cy="3416400"/>
          </a:xfrm>
          <a:prstGeom prst="rect">
            <a:avLst/>
          </a:prstGeom>
        </p:spPr>
        <p:txBody>
          <a:bodyPr anchorCtr="0" anchor="t" bIns="0" lIns="0" spcFirstLastPara="1" rIns="0" wrap="square" tIns="0">
            <a:normAutofit/>
          </a:bodyPr>
          <a:lstStyle/>
          <a:p>
            <a:pPr indent="-152400" lvl="1" marL="444500" rtl="0" algn="l">
              <a:lnSpc>
                <a:spcPct val="150000"/>
              </a:lnSpc>
              <a:spcBef>
                <a:spcPts val="0"/>
              </a:spcBef>
              <a:spcAft>
                <a:spcPts val="0"/>
              </a:spcAft>
              <a:buSzPts val="1200"/>
              <a:buChar char="○"/>
            </a:pPr>
            <a:r>
              <a:rPr lang="en-US"/>
              <a:t>工序4，stub 发票系统，当调用POST /invoices返回http code=201（参考</a:t>
            </a:r>
            <a:r>
              <a:rPr lang="en-US" u="sng">
                <a:solidFill>
                  <a:schemeClr val="hlink"/>
                </a:solidFill>
                <a:hlinkClick action="ppaction://hlinksldjump" r:id="rId3"/>
              </a:rPr>
              <a:t>Story2相关API定义</a:t>
            </a:r>
            <a:r>
              <a:rPr lang="en-US"/>
              <a:t>图2-response happy path），实现InvoiceClient.requestInvoice。</a:t>
            </a:r>
            <a:endParaRPr/>
          </a:p>
          <a:p>
            <a:pPr indent="-152400" lvl="1" marL="444500" rtl="0" algn="l">
              <a:lnSpc>
                <a:spcPct val="150000"/>
              </a:lnSpc>
              <a:spcBef>
                <a:spcPts val="0"/>
              </a:spcBef>
              <a:spcAft>
                <a:spcPts val="0"/>
              </a:spcAft>
              <a:buSzPts val="1200"/>
              <a:buChar char="○"/>
            </a:pPr>
            <a:r>
              <a:rPr lang="en-US"/>
              <a:t>工序1，stub TravelContractService，当调用TravelContractService.requestFixdFeeInvoice时返回requestId=1-2-3且没有收到固定服务费用发票确认的固定服务费用发票请求，实现TravelContractController的/travel-contracts/{cid}/fixd-fee-invoice，得到response的http code=201，requestId=1-2-3，status=PROCESSING（参考</a:t>
            </a:r>
            <a:r>
              <a:rPr lang="en-US" u="sng">
                <a:hlinkClick action="ppaction://hlinksldjump" r:id="rId4"/>
              </a:rPr>
              <a:t>Story2相关API定义</a:t>
            </a:r>
            <a:r>
              <a:rPr lang="en-US"/>
              <a:t>图1-response happy path）。</a:t>
            </a:r>
            <a:endParaRPr/>
          </a:p>
        </p:txBody>
      </p:sp>
      <p:sp>
        <p:nvSpPr>
          <p:cNvPr id="553" name="Google Shape;55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54" name="Google Shape;554;p6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100"/>
          </a:p>
        </p:txBody>
      </p:sp>
      <p:sp>
        <p:nvSpPr>
          <p:cNvPr id="555" name="Google Shape;555;p67"/>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
        <p:nvSpPr>
          <p:cNvPr id="556" name="Google Shape;556;p67"/>
          <p:cNvSpPr txBox="1"/>
          <p:nvPr>
            <p:ph idx="2" type="subTitle"/>
          </p:nvPr>
        </p:nvSpPr>
        <p:spPr>
          <a:xfrm>
            <a:off x="460375" y="1171800"/>
            <a:ext cx="594900" cy="189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sz="1200">
                <a:solidFill>
                  <a:schemeClr val="dk1"/>
                </a:solidFill>
              </a:rPr>
              <a:t>接上页</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AC1-业务成功场景</a:t>
            </a:r>
            <a:endParaRPr/>
          </a:p>
        </p:txBody>
      </p:sp>
      <p:sp>
        <p:nvSpPr>
          <p:cNvPr id="562" name="Google Shape;562;p68"/>
          <p:cNvSpPr txBox="1"/>
          <p:nvPr>
            <p:ph idx="1" type="body"/>
          </p:nvPr>
        </p:nvSpPr>
        <p:spPr>
          <a:xfrm>
            <a:off x="157875" y="1361400"/>
            <a:ext cx="5418300" cy="3416400"/>
          </a:xfrm>
          <a:prstGeom prst="rect">
            <a:avLst/>
          </a:prstGeom>
        </p:spPr>
        <p:txBody>
          <a:bodyPr anchorCtr="0" anchor="t" bIns="0" lIns="0" spcFirstLastPara="1" rIns="0" wrap="square" tIns="0">
            <a:normAutofit fontScale="85000" lnSpcReduction="10000"/>
          </a:bodyPr>
          <a:lstStyle/>
          <a:p>
            <a:pPr indent="-153670" lvl="0" marL="279400" rtl="0" algn="l">
              <a:lnSpc>
                <a:spcPct val="150000"/>
              </a:lnSpc>
              <a:spcBef>
                <a:spcPts val="0"/>
              </a:spcBef>
              <a:spcAft>
                <a:spcPts val="0"/>
              </a:spcAft>
              <a:buClr>
                <a:schemeClr val="accent2"/>
              </a:buClr>
              <a:buSzPct val="100000"/>
              <a:buChar char="●"/>
            </a:pPr>
            <a:r>
              <a:rPr lang="en-US" sz="1200"/>
              <a:t>EXAMPLE 2：传入合法的cid=123且</a:t>
            </a:r>
            <a:r>
              <a:rPr lang="en-US" sz="1200"/>
              <a:t>对应的contract已完成开具固定服务费用发票，第二次请求开具固定服务费用发票</a:t>
            </a:r>
            <a:r>
              <a:rPr lang="en-US" sz="1200"/>
              <a:t>，返回response http code=201，requestId=1-2-3，status=</a:t>
            </a:r>
            <a:r>
              <a:rPr lang="en-US" sz="1200"/>
              <a:t>COMPLETED</a:t>
            </a:r>
            <a:r>
              <a:rPr lang="en-US" sz="1200"/>
              <a:t>。</a:t>
            </a:r>
            <a:endParaRPr sz="1200"/>
          </a:p>
          <a:p>
            <a:pPr indent="-140970" lvl="1" marL="444500" rtl="0" algn="l">
              <a:lnSpc>
                <a:spcPct val="150000"/>
              </a:lnSpc>
              <a:spcBef>
                <a:spcPts val="0"/>
              </a:spcBef>
              <a:spcAft>
                <a:spcPts val="0"/>
              </a:spcAft>
              <a:buSzPct val="100000"/>
              <a:buChar char="○"/>
            </a:pPr>
            <a:r>
              <a:rPr lang="en-US"/>
              <a:t>工序2，stub TravelContractRepository，当调用 TravelContractRepository.getContract时返回</a:t>
            </a:r>
            <a:r>
              <a:rPr lang="en-US"/>
              <a:t>已完成开具固定服务费用发票</a:t>
            </a:r>
            <a:r>
              <a:rPr lang="en-US"/>
              <a:t>的contract；spy FixdFeeInvoiceRequestRepository，</a:t>
            </a:r>
            <a:r>
              <a:rPr lang="en-US"/>
              <a:t>验证不调用</a:t>
            </a:r>
            <a:r>
              <a:rPr lang="en-US"/>
              <a:t>FixdFeeInvoiceRequestRepository.save；stub InvoiceClient，</a:t>
            </a:r>
            <a:r>
              <a:rPr lang="en-US"/>
              <a:t>验证不</a:t>
            </a:r>
            <a:r>
              <a:rPr lang="en-US"/>
              <a:t>调用InvoiceClient.requestInvoice。实现TravelContractService.requestFixdFeeInvoice，使其</a:t>
            </a:r>
            <a:r>
              <a:rPr lang="en-US"/>
              <a:t>直接</a:t>
            </a:r>
            <a:r>
              <a:rPr lang="en-US"/>
              <a:t>返回固定服务费用发票请求。</a:t>
            </a:r>
            <a:endParaRPr/>
          </a:p>
          <a:p>
            <a:pPr indent="-140970" lvl="1" marL="444500" rtl="0" algn="l">
              <a:lnSpc>
                <a:spcPct val="150000"/>
              </a:lnSpc>
              <a:spcBef>
                <a:spcPts val="0"/>
              </a:spcBef>
              <a:spcAft>
                <a:spcPts val="0"/>
              </a:spcAft>
              <a:buSzPct val="100000"/>
              <a:buChar char="○"/>
            </a:pPr>
            <a:r>
              <a:rPr lang="en-US"/>
              <a:t>[</a:t>
            </a:r>
            <a:r>
              <a:rPr lang="en-US"/>
              <a:t>仅测试</a:t>
            </a:r>
            <a:r>
              <a:rPr lang="en-US"/>
              <a:t>]</a:t>
            </a:r>
            <a:r>
              <a:rPr lang="en-US"/>
              <a:t>工序1，stub TravelContractService，当调用TravelContractService.requestFixdFeeInvoice时返回requestId=1-2-3且收到固定服务费用发票确认的固定服务费用发票请求，实现TravelContractController的/travel-contracts/{cid}/fixd-fee-invoice，得到response的http code=201，requestId=1-2-3，status=COMPLETED（参考</a:t>
            </a:r>
            <a:r>
              <a:rPr lang="en-US" u="sng">
                <a:hlinkClick action="ppaction://hlinksldjump" r:id="rId3"/>
              </a:rPr>
              <a:t>Story2相关API定义</a:t>
            </a:r>
            <a:r>
              <a:rPr lang="en-US"/>
              <a:t>图1-response happy path）。</a:t>
            </a:r>
            <a:endParaRPr/>
          </a:p>
        </p:txBody>
      </p:sp>
      <p:sp>
        <p:nvSpPr>
          <p:cNvPr id="563" name="Google Shape;56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64" name="Google Shape;564;p6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当客户企业财务编排服务传入合法协议id(cid)，去请求开具固定服务费用发票时，成功创建固定服务费用发票请求，返回发票开具状态。</a:t>
            </a:r>
            <a:endParaRPr sz="1000">
              <a:solidFill>
                <a:schemeClr val="dk1"/>
              </a:solidFill>
            </a:endParaRPr>
          </a:p>
          <a:p>
            <a:pPr indent="0" lvl="0" marL="0" rtl="0" algn="l">
              <a:spcBef>
                <a:spcPts val="1200"/>
              </a:spcBef>
              <a:spcAft>
                <a:spcPts val="1200"/>
              </a:spcAft>
              <a:buNone/>
            </a:pPr>
            <a:r>
              <a:t/>
            </a:r>
            <a:endParaRPr sz="1000"/>
          </a:p>
        </p:txBody>
      </p:sp>
      <p:sp>
        <p:nvSpPr>
          <p:cNvPr id="565" name="Google Shape;565;p68"/>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AC2-业务异常</a:t>
            </a:r>
            <a:r>
              <a:rPr lang="en-US"/>
              <a:t>场景</a:t>
            </a:r>
            <a:endParaRPr/>
          </a:p>
        </p:txBody>
      </p:sp>
      <p:sp>
        <p:nvSpPr>
          <p:cNvPr id="571" name="Google Shape;571;p69"/>
          <p:cNvSpPr txBox="1"/>
          <p:nvPr>
            <p:ph idx="1" type="body"/>
          </p:nvPr>
        </p:nvSpPr>
        <p:spPr>
          <a:xfrm>
            <a:off x="369000" y="1361400"/>
            <a:ext cx="5207100" cy="3416400"/>
          </a:xfrm>
          <a:prstGeom prst="rect">
            <a:avLst/>
          </a:prstGeom>
        </p:spPr>
        <p:txBody>
          <a:bodyPr anchorCtr="0" anchor="t" bIns="0" lIns="0" spcFirstLastPara="1" rIns="0" wrap="square" tIns="0">
            <a:noAutofit/>
          </a:bodyPr>
          <a:lstStyle/>
          <a:p>
            <a:pPr indent="-158750" lvl="0" marL="279400" rtl="0" algn="l">
              <a:lnSpc>
                <a:spcPct val="150000"/>
              </a:lnSpc>
              <a:spcBef>
                <a:spcPts val="0"/>
              </a:spcBef>
              <a:spcAft>
                <a:spcPts val="0"/>
              </a:spcAft>
              <a:buClr>
                <a:schemeClr val="accent2"/>
              </a:buClr>
              <a:buSzPts val="1100"/>
              <a:buChar char="●"/>
            </a:pPr>
            <a:r>
              <a:rPr lang="en-US" sz="1100"/>
              <a:t>EXAMPLE 1：传入不存在的cid=321，请求开具固定服务费用发票，创建固定服务费用发票请求失败，返回response http code=404，msg=data not found</a:t>
            </a:r>
            <a:endParaRPr sz="1100"/>
          </a:p>
          <a:p>
            <a:pPr indent="-146050" lvl="1" marL="444500" rtl="0" algn="l">
              <a:lnSpc>
                <a:spcPct val="150000"/>
              </a:lnSpc>
              <a:spcBef>
                <a:spcPts val="0"/>
              </a:spcBef>
              <a:spcAft>
                <a:spcPts val="0"/>
              </a:spcAft>
              <a:buSzPts val="1100"/>
              <a:buChar char="○"/>
            </a:pPr>
            <a:r>
              <a:rPr lang="en-US" sz="1100"/>
              <a:t>工序2，stub TravelContractRepository，当调用 TravelContractRepository.getContract时返回null，实现TravelContractService.requestFixdFeeInvoice，抛出DataNotFoundException。</a:t>
            </a:r>
            <a:endParaRPr sz="1100"/>
          </a:p>
          <a:p>
            <a:pPr indent="-146050" lvl="1" marL="444500" rtl="0" algn="l">
              <a:lnSpc>
                <a:spcPct val="150000"/>
              </a:lnSpc>
              <a:spcBef>
                <a:spcPts val="0"/>
              </a:spcBef>
              <a:spcAft>
                <a:spcPts val="0"/>
              </a:spcAft>
              <a:buSzPts val="1100"/>
              <a:buChar char="○"/>
            </a:pPr>
            <a:r>
              <a:rPr lang="en-US" sz="1100"/>
              <a:t>[仅测试]工序1，stub TravelContractService，当调用TravelContractService.requestFixdFeeInvoice时抛出DataNotFound异常，验证调用TravelContractController的/travel-contracts/{cid}/fixd-fee-invoice，得到response的http code=404，msg=data not found（参考</a:t>
            </a:r>
            <a:r>
              <a:rPr lang="en-US" sz="1100" u="sng">
                <a:hlinkClick action="ppaction://hlinksldjump" r:id="rId3"/>
              </a:rPr>
              <a:t>Story2相关API定义</a:t>
            </a:r>
            <a:r>
              <a:rPr lang="en-US" sz="1100"/>
              <a:t>图1-response unhappy path）</a:t>
            </a:r>
            <a:endParaRPr sz="1100"/>
          </a:p>
        </p:txBody>
      </p:sp>
      <p:sp>
        <p:nvSpPr>
          <p:cNvPr id="572" name="Google Shape;572;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73" name="Google Shape;573;p6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业务异常场景-当客户企业财务编排服务传入不合法协议id(cid)，去请求开具固定服务费用发票时，创建固定服务费用发票请求失败。</a:t>
            </a:r>
            <a:endParaRPr>
              <a:solidFill>
                <a:schemeClr val="dk1"/>
              </a:solidFill>
            </a:endParaRPr>
          </a:p>
          <a:p>
            <a:pPr indent="0" lvl="0" marL="0" rtl="0" algn="l">
              <a:spcBef>
                <a:spcPts val="1200"/>
              </a:spcBef>
              <a:spcAft>
                <a:spcPts val="1200"/>
              </a:spcAft>
              <a:buNone/>
            </a:pPr>
            <a:r>
              <a:t/>
            </a:r>
            <a:endParaRPr/>
          </a:p>
        </p:txBody>
      </p:sp>
      <p:sp>
        <p:nvSpPr>
          <p:cNvPr id="574" name="Google Shape;574;p6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a:t>
            </a:r>
            <a:r>
              <a:rPr lang="en-US"/>
              <a:t>C3</a:t>
            </a:r>
            <a:r>
              <a:rPr lang="en-US"/>
              <a:t>-</a:t>
            </a:r>
            <a:r>
              <a:rPr lang="en-US"/>
              <a:t>分区异常场景</a:t>
            </a:r>
            <a:endParaRPr/>
          </a:p>
        </p:txBody>
      </p:sp>
      <p:sp>
        <p:nvSpPr>
          <p:cNvPr id="580" name="Google Shape;580;p70"/>
          <p:cNvSpPr txBox="1"/>
          <p:nvPr>
            <p:ph idx="1" type="body"/>
          </p:nvPr>
        </p:nvSpPr>
        <p:spPr>
          <a:xfrm>
            <a:off x="369000" y="1361400"/>
            <a:ext cx="5347800" cy="3416400"/>
          </a:xfrm>
          <a:prstGeom prst="rect">
            <a:avLst/>
          </a:prstGeom>
        </p:spPr>
        <p:txBody>
          <a:bodyPr anchorCtr="0" anchor="t" bIns="0" lIns="0" spcFirstLastPara="1" rIns="0" wrap="square" tIns="0">
            <a:noAutofit/>
          </a:bodyPr>
          <a:lstStyle/>
          <a:p>
            <a:pPr indent="-152400" lvl="0" marL="279400" rtl="0" algn="l">
              <a:lnSpc>
                <a:spcPct val="140000"/>
              </a:lnSpc>
              <a:spcBef>
                <a:spcPts val="0"/>
              </a:spcBef>
              <a:spcAft>
                <a:spcPts val="0"/>
              </a:spcAft>
              <a:buClr>
                <a:schemeClr val="accent2"/>
              </a:buClr>
              <a:buSzPts val="1000"/>
              <a:buChar char="●"/>
            </a:pPr>
            <a:r>
              <a:rPr lang="en-US" sz="1000"/>
              <a:t>EXAMPLE 1：</a:t>
            </a:r>
            <a:r>
              <a:rPr lang="en-US" sz="1000"/>
              <a:t>传入合法的cid=123，第一次请求开具固定服务费用，调用开票系统处理请求失败，返回response http code=201，status=PROCESSING。但经过重试调用开票系统后，最终成功。</a:t>
            </a:r>
            <a:endParaRPr sz="1000"/>
          </a:p>
          <a:p>
            <a:pPr indent="-139700" lvl="1" marL="444500" rtl="0" algn="l">
              <a:lnSpc>
                <a:spcPct val="140000"/>
              </a:lnSpc>
              <a:spcBef>
                <a:spcPts val="0"/>
              </a:spcBef>
              <a:spcAft>
                <a:spcPts val="0"/>
              </a:spcAft>
              <a:buSzPts val="1000"/>
              <a:buChar char="○"/>
            </a:pPr>
            <a:r>
              <a:rPr lang="en-US" sz="1000"/>
              <a:t>工序2，stub TravelContractRepository，当调用 TravelContractRepository.getContract时返回未创建过固定服务费用发票请求的contract；spy FixdFeeInvoiceRequestRepository，当调用FixdFeeInvoiceRequestRepository.save时保存固定服务费用发票请求；stub InvoiceClient，当第一次调用InvoiceClient.requestInvoice时抛出504异常，第二次调用时返回invoiceId。实现①TravelContractService.requestFixdFeeInvoice，使其返回固定服务费用发票请求；②TravelContractService.retryRequestFixdFeeInvoice，使其重试调用开票系统</a:t>
            </a:r>
            <a:endParaRPr sz="1000"/>
          </a:p>
          <a:p>
            <a:pPr indent="-139700" lvl="1" marL="444500" rtl="0" algn="l">
              <a:lnSpc>
                <a:spcPct val="140000"/>
              </a:lnSpc>
              <a:spcBef>
                <a:spcPts val="0"/>
              </a:spcBef>
              <a:spcAft>
                <a:spcPts val="0"/>
              </a:spcAft>
              <a:buSzPts val="1000"/>
              <a:buChar char="○"/>
            </a:pPr>
            <a:r>
              <a:rPr lang="en-US" sz="1000"/>
              <a:t>[仅测试]工序4，stub 发票系统，当调用POST /invoices返回http code=504（参考</a:t>
            </a:r>
            <a:r>
              <a:rPr lang="en-US" sz="1000" u="sng">
                <a:hlinkClick action="ppaction://hlinksldjump" r:id="rId3"/>
              </a:rPr>
              <a:t>Story2相关API定义</a:t>
            </a:r>
            <a:r>
              <a:rPr lang="en-US" sz="1000"/>
              <a:t>图2-response happy path），验证InvoiceClient.requestInvoice抛出504异常。</a:t>
            </a:r>
            <a:endParaRPr sz="1000"/>
          </a:p>
        </p:txBody>
      </p:sp>
      <p:sp>
        <p:nvSpPr>
          <p:cNvPr id="581" name="Google Shape;581;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82" name="Google Shape;582;p7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可用性的分区异常场景-客户企业财务编排服务传入合法协议id(cid)，但发票系统不可用，去请求开具固定服务费用发票时，创建固定服务费用发票请求成功，返回发票开具状态PROCESSING。</a:t>
            </a:r>
            <a:endParaRPr>
              <a:solidFill>
                <a:schemeClr val="dk1"/>
              </a:solidFill>
            </a:endParaRPr>
          </a:p>
          <a:p>
            <a:pPr indent="0" lvl="0" marL="0" rtl="0" algn="l">
              <a:spcBef>
                <a:spcPts val="1200"/>
              </a:spcBef>
              <a:spcAft>
                <a:spcPts val="1200"/>
              </a:spcAft>
              <a:buNone/>
            </a:pPr>
            <a:r>
              <a:t/>
            </a:r>
            <a:endParaRPr/>
          </a:p>
        </p:txBody>
      </p:sp>
      <p:sp>
        <p:nvSpPr>
          <p:cNvPr id="583" name="Google Shape;583;p7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AC3-分区异常场景</a:t>
            </a:r>
            <a:endParaRPr/>
          </a:p>
        </p:txBody>
      </p:sp>
      <p:sp>
        <p:nvSpPr>
          <p:cNvPr id="589" name="Google Shape;589;p71"/>
          <p:cNvSpPr txBox="1"/>
          <p:nvPr>
            <p:ph idx="1" type="body"/>
          </p:nvPr>
        </p:nvSpPr>
        <p:spPr>
          <a:xfrm>
            <a:off x="369000" y="1361400"/>
            <a:ext cx="5347800" cy="3416400"/>
          </a:xfrm>
          <a:prstGeom prst="rect">
            <a:avLst/>
          </a:prstGeom>
        </p:spPr>
        <p:txBody>
          <a:bodyPr anchorCtr="0" anchor="t" bIns="0" lIns="0" spcFirstLastPara="1" rIns="0" wrap="square" tIns="0">
            <a:noAutofit/>
          </a:bodyPr>
          <a:lstStyle/>
          <a:p>
            <a:pPr indent="-165100" lvl="0" marL="279400" rtl="0" algn="l">
              <a:lnSpc>
                <a:spcPct val="140000"/>
              </a:lnSpc>
              <a:spcBef>
                <a:spcPts val="0"/>
              </a:spcBef>
              <a:spcAft>
                <a:spcPts val="0"/>
              </a:spcAft>
              <a:buClr>
                <a:schemeClr val="accent2"/>
              </a:buClr>
              <a:buSzPts val="1200"/>
              <a:buChar char="●"/>
            </a:pPr>
            <a:r>
              <a:rPr lang="en-US" sz="1200"/>
              <a:t>EXAMPLE 2：传入合法的cid=123，第一次请求开具固定服务费用，调用开票系统处理请求失败，返回response http code=201，status=PROCESSING。但经过12次重试调用开票系统后，</a:t>
            </a:r>
            <a:r>
              <a:rPr lang="en-US" sz="1200"/>
              <a:t>依然失败</a:t>
            </a:r>
            <a:r>
              <a:rPr lang="en-US" sz="1200"/>
              <a:t>。</a:t>
            </a:r>
            <a:endParaRPr sz="1200"/>
          </a:p>
          <a:p>
            <a:pPr indent="-152400" lvl="1" marL="444500" rtl="0" algn="l">
              <a:lnSpc>
                <a:spcPct val="140000"/>
              </a:lnSpc>
              <a:spcBef>
                <a:spcPts val="0"/>
              </a:spcBef>
              <a:spcAft>
                <a:spcPts val="0"/>
              </a:spcAft>
              <a:buSzPts val="1200"/>
              <a:buChar char="○"/>
            </a:pPr>
            <a:r>
              <a:rPr lang="en-US"/>
              <a:t>工序2，stub TravelContractRepository，当调用 TravelContractRepository.getContract时返回未创建过固定服务费用发票请求的contract；spy FixdFeeInvoiceRequestRepository，当调用FixdFeeInvoiceRequestRepository.save时保存固定服务费用发票请求；stub InvoiceClient，当调用InvoiceClient.requestInvoice时抛出504异常。</a:t>
            </a:r>
            <a:r>
              <a:rPr lang="en-US"/>
              <a:t>验证</a:t>
            </a:r>
            <a:r>
              <a:rPr lang="en-US"/>
              <a:t>①TravelContractService.requestFixdFeeInvoice，使其返回固定服务费用发票请求；</a:t>
            </a:r>
            <a:r>
              <a:rPr lang="en-US"/>
              <a:t>实现</a:t>
            </a:r>
            <a:r>
              <a:rPr lang="en-US"/>
              <a:t>②TravelContractService.retryRequestFixdFeeInvoice，使其12次重试调用开票系统</a:t>
            </a:r>
            <a:r>
              <a:rPr lang="en-US"/>
              <a:t>依然失败后，打印日志。</a:t>
            </a:r>
            <a:endParaRPr/>
          </a:p>
        </p:txBody>
      </p:sp>
      <p:sp>
        <p:nvSpPr>
          <p:cNvPr id="590" name="Google Shape;590;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91" name="Google Shape;591;p7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可用性的分区异常场景-客户企业财务编排服务传入合法协议id(cid)，但发票系统不可用，去请求开具固定服务费用发票时，创建固定服务费用发票请求成功，返回发票开具状态PROCESSING。</a:t>
            </a:r>
            <a:endParaRPr>
              <a:solidFill>
                <a:schemeClr val="dk1"/>
              </a:solidFill>
            </a:endParaRPr>
          </a:p>
          <a:p>
            <a:pPr indent="0" lvl="0" marL="0" rtl="0" algn="l">
              <a:spcBef>
                <a:spcPts val="1200"/>
              </a:spcBef>
              <a:spcAft>
                <a:spcPts val="1200"/>
              </a:spcAft>
              <a:buNone/>
            </a:pPr>
            <a:r>
              <a:t/>
            </a:r>
            <a:endParaRPr/>
          </a:p>
        </p:txBody>
      </p:sp>
      <p:sp>
        <p:nvSpPr>
          <p:cNvPr id="592" name="Google Shape;592;p7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工序1：stub Service，实现Controller调用Service获取业务处理结果并返回response DTO，30分钟。</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Font typeface="Noto Sans SC"/>
              <a:buChar char="●"/>
            </a:pPr>
            <a:r>
              <a:rPr lang="en-US" sz="1200">
                <a:solidFill>
                  <a:schemeClr val="dk1"/>
                </a:solidFill>
                <a:latin typeface="Noto Sans SC"/>
                <a:ea typeface="Noto Sans SC"/>
                <a:cs typeface="Noto Sans SC"/>
                <a:sym typeface="Noto Sans SC"/>
              </a:rPr>
              <a:t>工序2：stub/spy Repository+Http Client，实现Service与Model的业务逻辑，2小时。</a:t>
            </a:r>
            <a:endParaRPr sz="1200">
              <a:solidFill>
                <a:schemeClr val="dk1"/>
              </a:solidFill>
              <a:latin typeface="Noto Sans SC"/>
              <a:ea typeface="Noto Sans SC"/>
              <a:cs typeface="Noto Sans SC"/>
              <a:sym typeface="Noto Sans SC"/>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工序3：fake 数据库，实现Repository通过Entity对数据库进行读写，1小时。</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US" sz="1200">
                <a:solidFill>
                  <a:schemeClr val="dk1"/>
                </a:solidFill>
              </a:rPr>
              <a:t>工序4：stub 外部服务，实现Http Client通过Feign DTO对外部服务的访问，30分钟。</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603" name="Google Shape;603;p73"/>
          <p:cNvSpPr txBox="1"/>
          <p:nvPr>
            <p:ph idx="1" type="body"/>
          </p:nvPr>
        </p:nvSpPr>
        <p:spPr>
          <a:xfrm>
            <a:off x="350000" y="1092625"/>
            <a:ext cx="5262900" cy="36852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604" name="Google Shape;604;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605" name="Google Shape;605;p73"/>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4"/>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611" name="Google Shape;611;p74"/>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