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Inter Light"/>
      <p:regular r:id="rId55"/>
      <p:bold r:id="rId56"/>
    </p:embeddedFont>
    <p:embeddedFont>
      <p:font typeface="Inter"/>
      <p:regular r:id="rId57"/>
      <p:bold r:id="rId58"/>
    </p:embeddedFont>
    <p:embeddedFont>
      <p:font typeface="Bitter"/>
      <p:regular r:id="rId59"/>
      <p:bold r:id="rId60"/>
      <p:italic r:id="rId61"/>
      <p:boldItalic r:id="rId62"/>
    </p:embeddedFont>
    <p:embeddedFont>
      <p:font typeface="Helvetica Neue"/>
      <p:regular r:id="rId63"/>
      <p:bold r:id="rId64"/>
      <p:italic r:id="rId65"/>
      <p:bold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629917-31F1-46C8-83C5-3D46852721A1}">
  <a:tblStyle styleId="{FD629917-31F1-46C8-83C5-3D46852721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OpenSans-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itter-boldItalic.fntdata"/><Relationship Id="rId61" Type="http://schemas.openxmlformats.org/officeDocument/2006/relationships/font" Target="fonts/Bitter-italic.fntdata"/><Relationship Id="rId20" Type="http://schemas.openxmlformats.org/officeDocument/2006/relationships/slide" Target="slides/slide15.xml"/><Relationship Id="rId64" Type="http://schemas.openxmlformats.org/officeDocument/2006/relationships/font" Target="fonts/HelveticaNeue-bold.fntdata"/><Relationship Id="rId63" Type="http://schemas.openxmlformats.org/officeDocument/2006/relationships/font" Target="fonts/HelveticaNeue-regular.fntdata"/><Relationship Id="rId22" Type="http://schemas.openxmlformats.org/officeDocument/2006/relationships/slide" Target="slides/slide17.xml"/><Relationship Id="rId66" Type="http://schemas.openxmlformats.org/officeDocument/2006/relationships/font" Target="fonts/HelveticaNeue-boldItalic.fntdata"/><Relationship Id="rId21" Type="http://schemas.openxmlformats.org/officeDocument/2006/relationships/slide" Target="slides/slide16.xml"/><Relationship Id="rId65" Type="http://schemas.openxmlformats.org/officeDocument/2006/relationships/font" Target="fonts/HelveticaNeue-italic.fntdata"/><Relationship Id="rId24" Type="http://schemas.openxmlformats.org/officeDocument/2006/relationships/slide" Target="slides/slide19.xml"/><Relationship Id="rId68" Type="http://schemas.openxmlformats.org/officeDocument/2006/relationships/font" Target="fonts/OpenSans-bold.fntdata"/><Relationship Id="rId23" Type="http://schemas.openxmlformats.org/officeDocument/2006/relationships/slide" Target="slides/slide18.xml"/><Relationship Id="rId67" Type="http://schemas.openxmlformats.org/officeDocument/2006/relationships/font" Target="fonts/OpenSans-regular.fntdata"/><Relationship Id="rId60" Type="http://schemas.openxmlformats.org/officeDocument/2006/relationships/font" Target="fonts/Bitter-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InterLight-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Inter-regular.fntdata"/><Relationship Id="rId12" Type="http://schemas.openxmlformats.org/officeDocument/2006/relationships/slide" Target="slides/slide7.xml"/><Relationship Id="rId56" Type="http://schemas.openxmlformats.org/officeDocument/2006/relationships/font" Target="fonts/InterLight-bold.fntdata"/><Relationship Id="rId15" Type="http://schemas.openxmlformats.org/officeDocument/2006/relationships/slide" Target="slides/slide10.xml"/><Relationship Id="rId59" Type="http://schemas.openxmlformats.org/officeDocument/2006/relationships/font" Target="fonts/Bitter-regular.fntdata"/><Relationship Id="rId14" Type="http://schemas.openxmlformats.org/officeDocument/2006/relationships/slide" Target="slides/slide9.xml"/><Relationship Id="rId58" Type="http://schemas.openxmlformats.org/officeDocument/2006/relationships/font" Target="fonts/Inter-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600" u="none" cap="none" strike="noStrike">
                <a:latin typeface="Arial"/>
                <a:ea typeface="Arial"/>
                <a:cs typeface="Arial"/>
                <a:sym typeface="Arial"/>
              </a:defRPr>
            </a:lvl1pPr>
            <a:lvl2pPr indent="-228600" lvl="1" marL="914400" marR="0" rtl="0" algn="l">
              <a:spcBef>
                <a:spcPts val="0"/>
              </a:spcBef>
              <a:spcAft>
                <a:spcPts val="0"/>
              </a:spcAft>
              <a:buSzPts val="1400"/>
              <a:buNone/>
              <a:defRPr b="0" i="0" sz="36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36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36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36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36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36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36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36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353fc43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353fc43e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Noto Sans SC"/>
              <a:ea typeface="Noto Sans SC"/>
              <a:cs typeface="Noto Sans SC"/>
              <a:sym typeface="Noto Sans S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353fc43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353fc43e_0_6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Checklist: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-合同的生命周期</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-履约凭证及权责关系</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-参与方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-角色/凭证角色化</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-领域逻辑/3rd系统，第三方系统的履约确认扮演按教学展开表示</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-上下文边界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-元素间的关联关系和数量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353fc43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353fc43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353fc43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353fc43e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353fc43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353fc43e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f4a151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f4a15187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f4a151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f4a1518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f4a15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f4a1518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cf4a15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cf4a1518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f4a15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f4a15187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d353fc43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d353fc43e_0_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353fc43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353fc43e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d353fc43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d353fc43e_0_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7ebf334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7ebf334ae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f4a151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f4a15187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cf4a15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cf4a1518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cf4a151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cf4a15187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353fc43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353fc43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d353fc43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d353fc43e_0_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N</a:t>
            </a:r>
            <a:r>
              <a:rPr lang="en-US" sz="1000"/>
              <a:t>ote: 【】</a:t>
            </a:r>
            <a:r>
              <a:rPr lang="en-US" sz="1200">
                <a:solidFill>
                  <a:schemeClr val="dk1"/>
                </a:solidFill>
                <a:latin typeface="Noto Sans Symbols"/>
                <a:ea typeface="Noto Sans Symbols"/>
                <a:cs typeface="Noto Sans Symbols"/>
                <a:sym typeface="Noto Sans Symbols"/>
              </a:rPr>
              <a:t>根据你的技术角色,选择进程间架构中的某个进程(前端可选：web/app/小程序; 后端可选：业务能力服务)</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d353fc43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d353fc43e_0_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d353fc43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d353fc43e_0_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d353fc4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d353fc43e_0_7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353fc43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353fc43e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d353fc43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d353fc43e_0_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d353fc43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d353fc43e_0_7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353fc43e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353fc43e_0_8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297d8f7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297d8f7c2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297d8f7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297d8f7c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297d8f7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297d8f7c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d353fc43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d353fc43e_0_8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d353fc43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d353fc43e_0_8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d353fc43e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d353fc43e_0_8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d353fc43e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d353fc43e_0_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353fc43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353fc43e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4add357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4add357c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24add357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24add357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24add35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24add357c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d353fc43e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ed353fc43e_0_8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24add357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24add357c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24add357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24add357c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4add357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4add357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f8494d4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f8494d40b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ed353fc43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ed353fc43e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d353fc43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d353fc43e_0_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353fc43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353fc43e_0_5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53fc43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53fc43e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353fc43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353fc43e_0_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353fc43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353fc43e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353fc43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353fc43e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a:spcBef>
                <a:spcPts val="0"/>
              </a:spcBef>
              <a:spcAft>
                <a:spcPts val="0"/>
              </a:spcAft>
              <a:buClr>
                <a:srgbClr val="FFFFFF"/>
              </a:buClr>
              <a:buSzPts val="4400"/>
              <a:buFont typeface="Noto Serif SC"/>
              <a:buNone/>
              <a:defRPr b="0" sz="4400">
                <a:solidFill>
                  <a:srgbClr val="FFFFFF"/>
                </a:solidFill>
                <a:latin typeface="Noto Serif SC"/>
                <a:ea typeface="Noto Serif SC"/>
                <a:cs typeface="Noto Serif SC"/>
                <a:sym typeface="Noto Serif SC"/>
              </a:defRPr>
            </a:lvl1pPr>
            <a:lvl2pPr lvl="1" algn="ctr">
              <a:spcBef>
                <a:spcPts val="0"/>
              </a:spcBef>
              <a:spcAft>
                <a:spcPts val="0"/>
              </a:spcAft>
              <a:buSzPts val="5200"/>
              <a:buFont typeface="Noto Serif SC"/>
              <a:buNone/>
              <a:defRPr sz="5200">
                <a:latin typeface="Noto Serif SC"/>
                <a:ea typeface="Noto Serif SC"/>
                <a:cs typeface="Noto Serif SC"/>
                <a:sym typeface="Noto Serif SC"/>
              </a:defRPr>
            </a:lvl2pPr>
            <a:lvl3pPr lvl="2" algn="ctr">
              <a:spcBef>
                <a:spcPts val="0"/>
              </a:spcBef>
              <a:spcAft>
                <a:spcPts val="0"/>
              </a:spcAft>
              <a:buSzPts val="5200"/>
              <a:buFont typeface="Noto Serif SC"/>
              <a:buNone/>
              <a:defRPr sz="5200">
                <a:latin typeface="Noto Serif SC"/>
                <a:ea typeface="Noto Serif SC"/>
                <a:cs typeface="Noto Serif SC"/>
                <a:sym typeface="Noto Serif SC"/>
              </a:defRPr>
            </a:lvl3pPr>
            <a:lvl4pPr lvl="3" algn="ctr">
              <a:spcBef>
                <a:spcPts val="0"/>
              </a:spcBef>
              <a:spcAft>
                <a:spcPts val="0"/>
              </a:spcAft>
              <a:buSzPts val="5200"/>
              <a:buFont typeface="Noto Serif SC"/>
              <a:buNone/>
              <a:defRPr sz="5200">
                <a:latin typeface="Noto Serif SC"/>
                <a:ea typeface="Noto Serif SC"/>
                <a:cs typeface="Noto Serif SC"/>
                <a:sym typeface="Noto Serif SC"/>
              </a:defRPr>
            </a:lvl4pPr>
            <a:lvl5pPr lvl="4" algn="ctr">
              <a:spcBef>
                <a:spcPts val="0"/>
              </a:spcBef>
              <a:spcAft>
                <a:spcPts val="0"/>
              </a:spcAft>
              <a:buSzPts val="5200"/>
              <a:buFont typeface="Noto Serif SC"/>
              <a:buNone/>
              <a:defRPr sz="5200">
                <a:latin typeface="Noto Serif SC"/>
                <a:ea typeface="Noto Serif SC"/>
                <a:cs typeface="Noto Serif SC"/>
                <a:sym typeface="Noto Serif SC"/>
              </a:defRPr>
            </a:lvl5pPr>
            <a:lvl6pPr lvl="5" algn="ctr">
              <a:spcBef>
                <a:spcPts val="0"/>
              </a:spcBef>
              <a:spcAft>
                <a:spcPts val="0"/>
              </a:spcAft>
              <a:buSzPts val="5200"/>
              <a:buFont typeface="Noto Serif SC"/>
              <a:buNone/>
              <a:defRPr sz="5200">
                <a:latin typeface="Noto Serif SC"/>
                <a:ea typeface="Noto Serif SC"/>
                <a:cs typeface="Noto Serif SC"/>
                <a:sym typeface="Noto Serif SC"/>
              </a:defRPr>
            </a:lvl6pPr>
            <a:lvl7pPr lvl="6" algn="ctr">
              <a:spcBef>
                <a:spcPts val="0"/>
              </a:spcBef>
              <a:spcAft>
                <a:spcPts val="0"/>
              </a:spcAft>
              <a:buSzPts val="5200"/>
              <a:buFont typeface="Noto Serif SC"/>
              <a:buNone/>
              <a:defRPr sz="5200">
                <a:latin typeface="Noto Serif SC"/>
                <a:ea typeface="Noto Serif SC"/>
                <a:cs typeface="Noto Serif SC"/>
                <a:sym typeface="Noto Serif SC"/>
              </a:defRPr>
            </a:lvl7pPr>
            <a:lvl8pPr lvl="7" algn="ctr">
              <a:spcBef>
                <a:spcPts val="0"/>
              </a:spcBef>
              <a:spcAft>
                <a:spcPts val="0"/>
              </a:spcAft>
              <a:buSzPts val="5200"/>
              <a:buFont typeface="Noto Serif SC"/>
              <a:buNone/>
              <a:defRPr sz="5200">
                <a:latin typeface="Noto Serif SC"/>
                <a:ea typeface="Noto Serif SC"/>
                <a:cs typeface="Noto Serif SC"/>
                <a:sym typeface="Noto Serif SC"/>
              </a:defRPr>
            </a:lvl8pPr>
            <a:lvl9pPr lvl="8"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a:lnSpc>
                <a:spcPct val="100000"/>
              </a:lnSpc>
              <a:spcBef>
                <a:spcPts val="0"/>
              </a:spcBef>
              <a:spcAft>
                <a:spcPts val="0"/>
              </a:spcAft>
              <a:buClr>
                <a:schemeClr val="accent2"/>
              </a:buClr>
              <a:buSzPts val="2200"/>
              <a:buFont typeface="Noto Sans SC"/>
              <a:buNone/>
              <a:defRPr b="1" sz="2200">
                <a:solidFill>
                  <a:schemeClr val="accent2"/>
                </a:solidFill>
                <a:latin typeface="Noto Sans SC"/>
                <a:ea typeface="Noto Sans SC"/>
                <a:cs typeface="Noto Sans SC"/>
                <a:sym typeface="Noto Sans SC"/>
              </a:defRPr>
            </a:lvl1pPr>
            <a:lvl2pPr lvl="1"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Noto Sans SC"/>
              <a:buNone/>
              <a:defRPr b="1" sz="1600">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a:spcBef>
                <a:spcPts val="0"/>
              </a:spcBef>
              <a:spcAft>
                <a:spcPts val="0"/>
              </a:spcAft>
              <a:buSzPts val="3200"/>
              <a:buFont typeface="Noto Serif SC"/>
              <a:buNone/>
              <a:defRPr b="0" sz="3200">
                <a:latin typeface="Noto Serif SC"/>
                <a:ea typeface="Noto Serif SC"/>
                <a:cs typeface="Noto Serif SC"/>
                <a:sym typeface="Noto Serif SC"/>
              </a:defRPr>
            </a:lvl1pPr>
            <a:lvl2pPr lvl="1">
              <a:spcBef>
                <a:spcPts val="0"/>
              </a:spcBef>
              <a:spcAft>
                <a:spcPts val="0"/>
              </a:spcAft>
              <a:buSzPts val="4100"/>
              <a:buFont typeface="Noto Serif SC"/>
              <a:buNone/>
              <a:defRPr sz="4100">
                <a:latin typeface="Noto Serif SC"/>
                <a:ea typeface="Noto Serif SC"/>
                <a:cs typeface="Noto Serif SC"/>
                <a:sym typeface="Noto Serif SC"/>
              </a:defRPr>
            </a:lvl2pPr>
            <a:lvl3pPr lvl="2">
              <a:spcBef>
                <a:spcPts val="0"/>
              </a:spcBef>
              <a:spcAft>
                <a:spcPts val="0"/>
              </a:spcAft>
              <a:buSzPts val="4100"/>
              <a:buFont typeface="Noto Serif SC"/>
              <a:buNone/>
              <a:defRPr sz="4100">
                <a:latin typeface="Noto Serif SC"/>
                <a:ea typeface="Noto Serif SC"/>
                <a:cs typeface="Noto Serif SC"/>
                <a:sym typeface="Noto Serif SC"/>
              </a:defRPr>
            </a:lvl3pPr>
            <a:lvl4pPr lvl="3">
              <a:spcBef>
                <a:spcPts val="0"/>
              </a:spcBef>
              <a:spcAft>
                <a:spcPts val="0"/>
              </a:spcAft>
              <a:buSzPts val="4100"/>
              <a:buFont typeface="Noto Serif SC"/>
              <a:buNone/>
              <a:defRPr sz="4100">
                <a:latin typeface="Noto Serif SC"/>
                <a:ea typeface="Noto Serif SC"/>
                <a:cs typeface="Noto Serif SC"/>
                <a:sym typeface="Noto Serif SC"/>
              </a:defRPr>
            </a:lvl4pPr>
            <a:lvl5pPr lvl="4">
              <a:spcBef>
                <a:spcPts val="0"/>
              </a:spcBef>
              <a:spcAft>
                <a:spcPts val="0"/>
              </a:spcAft>
              <a:buSzPts val="4100"/>
              <a:buFont typeface="Noto Serif SC"/>
              <a:buNone/>
              <a:defRPr sz="4100">
                <a:latin typeface="Noto Serif SC"/>
                <a:ea typeface="Noto Serif SC"/>
                <a:cs typeface="Noto Serif SC"/>
                <a:sym typeface="Noto Serif SC"/>
              </a:defRPr>
            </a:lvl5pPr>
            <a:lvl6pPr lvl="5">
              <a:spcBef>
                <a:spcPts val="0"/>
              </a:spcBef>
              <a:spcAft>
                <a:spcPts val="0"/>
              </a:spcAft>
              <a:buSzPts val="4100"/>
              <a:buFont typeface="Noto Serif SC"/>
              <a:buNone/>
              <a:defRPr sz="4100">
                <a:latin typeface="Noto Serif SC"/>
                <a:ea typeface="Noto Serif SC"/>
                <a:cs typeface="Noto Serif SC"/>
                <a:sym typeface="Noto Serif SC"/>
              </a:defRPr>
            </a:lvl6pPr>
            <a:lvl7pPr lvl="6">
              <a:spcBef>
                <a:spcPts val="0"/>
              </a:spcBef>
              <a:spcAft>
                <a:spcPts val="0"/>
              </a:spcAft>
              <a:buSzPts val="4100"/>
              <a:buFont typeface="Noto Serif SC"/>
              <a:buNone/>
              <a:defRPr sz="4100">
                <a:latin typeface="Noto Serif SC"/>
                <a:ea typeface="Noto Serif SC"/>
                <a:cs typeface="Noto Serif SC"/>
                <a:sym typeface="Noto Serif SC"/>
              </a:defRPr>
            </a:lvl7pPr>
            <a:lvl8pPr lvl="7">
              <a:spcBef>
                <a:spcPts val="0"/>
              </a:spcBef>
              <a:spcAft>
                <a:spcPts val="0"/>
              </a:spcAft>
              <a:buSzPts val="4100"/>
              <a:buFont typeface="Noto Serif SC"/>
              <a:buNone/>
              <a:defRPr sz="4100">
                <a:latin typeface="Noto Serif SC"/>
                <a:ea typeface="Noto Serif SC"/>
                <a:cs typeface="Noto Serif SC"/>
                <a:sym typeface="Noto Serif SC"/>
              </a:defRPr>
            </a:lvl8pPr>
            <a:lvl9pPr lvl="8">
              <a:spcBef>
                <a:spcPts val="0"/>
              </a:spcBef>
              <a:spcAft>
                <a:spcPts val="0"/>
              </a:spcAft>
              <a:buSzPts val="4100"/>
              <a:buFont typeface="Noto Serif SC"/>
              <a:buNone/>
              <a:defRPr sz="4100">
                <a:latin typeface="Noto Serif SC"/>
                <a:ea typeface="Noto Serif SC"/>
                <a:cs typeface="Noto Serif SC"/>
                <a:sym typeface="Noto Serif SC"/>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a:spcBef>
                <a:spcPts val="0"/>
              </a:spcBef>
              <a:spcAft>
                <a:spcPts val="0"/>
              </a:spcAft>
              <a:buSzPts val="2200"/>
              <a:buFont typeface="Noto Sans SC"/>
              <a:buChar char="●"/>
              <a:defRPr b="1" sz="22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a:latin typeface="Noto Sans SC"/>
                <a:ea typeface="Noto Sans SC"/>
                <a:cs typeface="Noto Sans SC"/>
                <a:sym typeface="Noto Sans SC"/>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3 2">
  <p:cSld name="TITLE_AND_BODY_4">
    <p:spTree>
      <p:nvGrpSpPr>
        <p:cNvPr id="72" name="Shape 72"/>
        <p:cNvGrpSpPr/>
        <p:nvPr/>
      </p:nvGrpSpPr>
      <p:grpSpPr>
        <a:xfrm>
          <a:off x="0" y="0"/>
          <a:ext cx="0" cy="0"/>
          <a:chOff x="0" y="0"/>
          <a:chExt cx="0" cy="0"/>
        </a:xfrm>
      </p:grpSpPr>
      <p:sp>
        <p:nvSpPr>
          <p:cNvPr id="73" name="Google Shape;73;p17"/>
          <p:cNvSpPr txBox="1"/>
          <p:nvPr>
            <p:ph type="title"/>
          </p:nvPr>
        </p:nvSpPr>
        <p:spPr>
          <a:xfrm>
            <a:off x="411425" y="282575"/>
            <a:ext cx="8321400" cy="61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4" name="Google Shape;74;p17"/>
          <p:cNvSpPr txBox="1"/>
          <p:nvPr>
            <p:ph idx="1" type="body"/>
          </p:nvPr>
        </p:nvSpPr>
        <p:spPr>
          <a:xfrm>
            <a:off x="411425" y="1312650"/>
            <a:ext cx="8321400" cy="3401700"/>
          </a:xfrm>
          <a:prstGeom prst="rect">
            <a:avLst/>
          </a:prstGeom>
          <a:noFill/>
          <a:ln>
            <a:noFill/>
          </a:ln>
        </p:spPr>
        <p:txBody>
          <a:bodyPr anchorCtr="0" anchor="t" bIns="0" lIns="0" spcFirstLastPara="1" rIns="0" wrap="square" tIns="0">
            <a:normAutofit/>
          </a:bodyPr>
          <a:lstStyle>
            <a:lvl1pPr indent="-330200" lvl="0" marL="457200" rtl="0" algn="l">
              <a:lnSpc>
                <a:spcPct val="150000"/>
              </a:lnSpc>
              <a:spcBef>
                <a:spcPts val="500"/>
              </a:spcBef>
              <a:spcAft>
                <a:spcPts val="0"/>
              </a:spcAft>
              <a:buSzPts val="1600"/>
              <a:buChar char="●"/>
              <a:defRPr/>
            </a:lvl1pPr>
            <a:lvl2pPr indent="-330200" lvl="1" marL="914400" rtl="0" algn="l">
              <a:lnSpc>
                <a:spcPct val="150000"/>
              </a:lnSpc>
              <a:spcBef>
                <a:spcPts val="500"/>
              </a:spcBef>
              <a:spcAft>
                <a:spcPts val="0"/>
              </a:spcAft>
              <a:buSzPts val="1600"/>
              <a:buChar char="○"/>
              <a:defRPr/>
            </a:lvl2pPr>
            <a:lvl3pPr indent="-330200" lvl="2" marL="1371600" rtl="0" algn="l">
              <a:lnSpc>
                <a:spcPct val="150000"/>
              </a:lnSpc>
              <a:spcBef>
                <a:spcPts val="500"/>
              </a:spcBef>
              <a:spcAft>
                <a:spcPts val="0"/>
              </a:spcAft>
              <a:buSzPts val="1600"/>
              <a:buChar char="■"/>
              <a:defRPr/>
            </a:lvl3pPr>
            <a:lvl4pPr indent="-330200" lvl="3" marL="1828800" rtl="0" algn="l">
              <a:lnSpc>
                <a:spcPct val="150000"/>
              </a:lnSpc>
              <a:spcBef>
                <a:spcPts val="500"/>
              </a:spcBef>
              <a:spcAft>
                <a:spcPts val="0"/>
              </a:spcAft>
              <a:buSzPts val="1600"/>
              <a:buChar char="●"/>
              <a:defRPr/>
            </a:lvl4pPr>
            <a:lvl5pPr indent="-330200" lvl="4" marL="2286000" rtl="0" algn="l">
              <a:lnSpc>
                <a:spcPct val="150000"/>
              </a:lnSpc>
              <a:spcBef>
                <a:spcPts val="500"/>
              </a:spcBef>
              <a:spcAft>
                <a:spcPts val="0"/>
              </a:spcAft>
              <a:buSzPts val="1600"/>
              <a:buChar char="○"/>
              <a:defRPr/>
            </a:lvl5pPr>
            <a:lvl6pPr indent="-330200" lvl="5" marL="2743200" rtl="0" algn="l">
              <a:lnSpc>
                <a:spcPct val="150000"/>
              </a:lnSpc>
              <a:spcBef>
                <a:spcPts val="500"/>
              </a:spcBef>
              <a:spcAft>
                <a:spcPts val="0"/>
              </a:spcAft>
              <a:buSzPts val="1600"/>
              <a:buChar char="■"/>
              <a:defRPr/>
            </a:lvl6pPr>
            <a:lvl7pPr indent="-330200" lvl="6" marL="3200400" rtl="0" algn="l">
              <a:lnSpc>
                <a:spcPct val="150000"/>
              </a:lnSpc>
              <a:spcBef>
                <a:spcPts val="500"/>
              </a:spcBef>
              <a:spcAft>
                <a:spcPts val="0"/>
              </a:spcAft>
              <a:buSzPts val="1600"/>
              <a:buChar char="●"/>
              <a:defRPr/>
            </a:lvl7pPr>
            <a:lvl8pPr indent="-330200" lvl="7" marL="3657600" rtl="0" algn="l">
              <a:lnSpc>
                <a:spcPct val="150000"/>
              </a:lnSpc>
              <a:spcBef>
                <a:spcPts val="500"/>
              </a:spcBef>
              <a:spcAft>
                <a:spcPts val="0"/>
              </a:spcAft>
              <a:buSzPts val="1600"/>
              <a:buChar char="○"/>
              <a:defRPr/>
            </a:lvl8pPr>
            <a:lvl9pPr indent="-330200" lvl="8" marL="4114800" rtl="0" algn="l">
              <a:lnSpc>
                <a:spcPct val="150000"/>
              </a:lnSpc>
              <a:spcBef>
                <a:spcPts val="500"/>
              </a:spcBef>
              <a:spcAft>
                <a:spcPts val="0"/>
              </a:spcAft>
              <a:buSzPts val="1600"/>
              <a:buChar char="■"/>
              <a:defRPr/>
            </a:lvl9pPr>
          </a:lstStyle>
          <a:p/>
        </p:txBody>
      </p:sp>
      <p:sp>
        <p:nvSpPr>
          <p:cNvPr id="75" name="Google Shape;75;p17"/>
          <p:cNvSpPr txBox="1"/>
          <p:nvPr>
            <p:ph idx="12" type="sldNum"/>
          </p:nvPr>
        </p:nvSpPr>
        <p:spPr>
          <a:xfrm>
            <a:off x="8664940" y="4714300"/>
            <a:ext cx="293400" cy="307800"/>
          </a:xfrm>
          <a:prstGeom prst="rect">
            <a:avLst/>
          </a:prstGeom>
          <a:noFill/>
          <a:ln>
            <a:noFill/>
          </a:ln>
        </p:spPr>
        <p:txBody>
          <a:bodyPr anchorCtr="0" anchor="t" bIns="91425" lIns="91425" spcFirstLastPara="1" rIns="91425" wrap="square" tIns="91425">
            <a:spAutoFit/>
          </a:bodyPr>
          <a:lstStyle>
            <a:lvl1pPr indent="0" lvl="0"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1pPr>
            <a:lvl2pPr indent="0" lvl="1"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2pPr>
            <a:lvl3pPr indent="0" lvl="2"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3pPr>
            <a:lvl4pPr indent="0" lvl="3"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4pPr>
            <a:lvl5pPr indent="0" lvl="4"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5pPr>
            <a:lvl6pPr indent="0" lvl="5"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6pPr>
            <a:lvl7pPr indent="0" lvl="6"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7pPr>
            <a:lvl8pPr indent="0" lvl="7"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8pPr>
            <a:lvl9pPr indent="0" lvl="8"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Inter Light"/>
              <a:ea typeface="Inter Light"/>
              <a:cs typeface="Inter Light"/>
              <a:sym typeface="Inter Light"/>
            </a:endParaRPr>
          </a:p>
        </p:txBody>
      </p:sp>
      <p:sp>
        <p:nvSpPr>
          <p:cNvPr id="76" name="Google Shape;76;p17"/>
          <p:cNvSpPr txBox="1"/>
          <p:nvPr/>
        </p:nvSpPr>
        <p:spPr>
          <a:xfrm>
            <a:off x="411550" y="4776099"/>
            <a:ext cx="3834300" cy="123000"/>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434343"/>
              </a:buClr>
              <a:buSzPts val="800"/>
              <a:buFont typeface="Helvetica Neue"/>
              <a:buNone/>
            </a:pPr>
            <a:r>
              <a:rPr b="0" i="0" lang="en-US" sz="800" u="none" cap="none" strike="noStrike">
                <a:solidFill>
                  <a:srgbClr val="434343"/>
                </a:solidFill>
                <a:latin typeface="Helvetica Neue"/>
                <a:ea typeface="Helvetica Neue"/>
                <a:cs typeface="Helvetica Neue"/>
                <a:sym typeface="Helvetica Neue"/>
              </a:rPr>
              <a:t>© 2021 ThoughtWorks</a:t>
            </a:r>
            <a:endParaRPr sz="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Font typeface="Noto Serif SC"/>
              <a:buNone/>
              <a:defRPr b="0" sz="3200">
                <a:solidFill>
                  <a:schemeClr val="lt2"/>
                </a:solidFill>
                <a:latin typeface="Noto Serif SC"/>
                <a:ea typeface="Noto Serif SC"/>
                <a:cs typeface="Noto Serif SC"/>
                <a:sym typeface="Noto Serif SC"/>
              </a:defRPr>
            </a:lvl1pPr>
            <a:lvl2pPr lvl="1" rtl="0" algn="ctr">
              <a:spcBef>
                <a:spcPts val="0"/>
              </a:spcBef>
              <a:spcAft>
                <a:spcPts val="0"/>
              </a:spcAft>
              <a:buSzPts val="5200"/>
              <a:buFont typeface="Noto Serif SC"/>
              <a:buNone/>
              <a:defRPr sz="5200">
                <a:latin typeface="Noto Serif SC"/>
                <a:ea typeface="Noto Serif SC"/>
                <a:cs typeface="Noto Serif SC"/>
                <a:sym typeface="Noto Serif SC"/>
              </a:defRPr>
            </a:lvl2pPr>
            <a:lvl3pPr lvl="2" rtl="0" algn="ctr">
              <a:spcBef>
                <a:spcPts val="0"/>
              </a:spcBef>
              <a:spcAft>
                <a:spcPts val="0"/>
              </a:spcAft>
              <a:buSzPts val="5200"/>
              <a:buFont typeface="Noto Serif SC"/>
              <a:buNone/>
              <a:defRPr sz="5200">
                <a:latin typeface="Noto Serif SC"/>
                <a:ea typeface="Noto Serif SC"/>
                <a:cs typeface="Noto Serif SC"/>
                <a:sym typeface="Noto Serif SC"/>
              </a:defRPr>
            </a:lvl3pPr>
            <a:lvl4pPr lvl="3" rtl="0" algn="ctr">
              <a:spcBef>
                <a:spcPts val="0"/>
              </a:spcBef>
              <a:spcAft>
                <a:spcPts val="0"/>
              </a:spcAft>
              <a:buSzPts val="5200"/>
              <a:buFont typeface="Noto Serif SC"/>
              <a:buNone/>
              <a:defRPr sz="5200">
                <a:latin typeface="Noto Serif SC"/>
                <a:ea typeface="Noto Serif SC"/>
                <a:cs typeface="Noto Serif SC"/>
                <a:sym typeface="Noto Serif SC"/>
              </a:defRPr>
            </a:lvl4pPr>
            <a:lvl5pPr lvl="4" rtl="0" algn="ctr">
              <a:spcBef>
                <a:spcPts val="0"/>
              </a:spcBef>
              <a:spcAft>
                <a:spcPts val="0"/>
              </a:spcAft>
              <a:buSzPts val="5200"/>
              <a:buFont typeface="Noto Serif SC"/>
              <a:buNone/>
              <a:defRPr sz="5200">
                <a:latin typeface="Noto Serif SC"/>
                <a:ea typeface="Noto Serif SC"/>
                <a:cs typeface="Noto Serif SC"/>
                <a:sym typeface="Noto Serif SC"/>
              </a:defRPr>
            </a:lvl5pPr>
            <a:lvl6pPr lvl="5" rtl="0" algn="ctr">
              <a:spcBef>
                <a:spcPts val="0"/>
              </a:spcBef>
              <a:spcAft>
                <a:spcPts val="0"/>
              </a:spcAft>
              <a:buSzPts val="5200"/>
              <a:buFont typeface="Noto Serif SC"/>
              <a:buNone/>
              <a:defRPr sz="5200">
                <a:latin typeface="Noto Serif SC"/>
                <a:ea typeface="Noto Serif SC"/>
                <a:cs typeface="Noto Serif SC"/>
                <a:sym typeface="Noto Serif SC"/>
              </a:defRPr>
            </a:lvl6pPr>
            <a:lvl7pPr lvl="6" rtl="0" algn="ctr">
              <a:spcBef>
                <a:spcPts val="0"/>
              </a:spcBef>
              <a:spcAft>
                <a:spcPts val="0"/>
              </a:spcAft>
              <a:buSzPts val="5200"/>
              <a:buFont typeface="Noto Serif SC"/>
              <a:buNone/>
              <a:defRPr sz="5200">
                <a:latin typeface="Noto Serif SC"/>
                <a:ea typeface="Noto Serif SC"/>
                <a:cs typeface="Noto Serif SC"/>
                <a:sym typeface="Noto Serif SC"/>
              </a:defRPr>
            </a:lvl7pPr>
            <a:lvl8pPr lvl="7" rtl="0" algn="ctr">
              <a:spcBef>
                <a:spcPts val="0"/>
              </a:spcBef>
              <a:spcAft>
                <a:spcPts val="0"/>
              </a:spcAft>
              <a:buSzPts val="5200"/>
              <a:buFont typeface="Noto Serif SC"/>
              <a:buNone/>
              <a:defRPr sz="5200">
                <a:latin typeface="Noto Serif SC"/>
                <a:ea typeface="Noto Serif SC"/>
                <a:cs typeface="Noto Serif SC"/>
                <a:sym typeface="Noto Serif SC"/>
              </a:defRPr>
            </a:lvl8pPr>
            <a:lvl9pPr lvl="8" rtl="0"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39846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Noto Sans SC"/>
              <a:buNone/>
              <a:defRPr b="1" sz="2000">
                <a:solidFill>
                  <a:srgbClr val="000000"/>
                </a:solidFill>
                <a:latin typeface="Noto Sans SC"/>
                <a:ea typeface="Noto Sans SC"/>
                <a:cs typeface="Noto Sans SC"/>
                <a:sym typeface="Noto Sans SC"/>
              </a:defRPr>
            </a:lvl1pPr>
            <a:lvl2pPr lvl="1"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39867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algn="ctr">
              <a:spcBef>
                <a:spcPts val="0"/>
              </a:spcBef>
              <a:spcAft>
                <a:spcPts val="0"/>
              </a:spcAft>
              <a:buSzPts val="3600"/>
              <a:buFont typeface="Noto Serif SC"/>
              <a:buNone/>
              <a:defRPr b="0" sz="3600">
                <a:latin typeface="Noto Serif SC"/>
                <a:ea typeface="Noto Serif SC"/>
                <a:cs typeface="Noto Serif SC"/>
                <a:sym typeface="Noto Serif SC"/>
              </a:defRPr>
            </a:lvl1pPr>
            <a:lvl2pPr lvl="1" algn="ctr">
              <a:spcBef>
                <a:spcPts val="0"/>
              </a:spcBef>
              <a:spcAft>
                <a:spcPts val="0"/>
              </a:spcAft>
              <a:buSzPts val="3600"/>
              <a:buFont typeface="Noto Serif SC"/>
              <a:buNone/>
              <a:defRPr sz="3600">
                <a:latin typeface="Noto Serif SC"/>
                <a:ea typeface="Noto Serif SC"/>
                <a:cs typeface="Noto Serif SC"/>
                <a:sym typeface="Noto Serif SC"/>
              </a:defRPr>
            </a:lvl2pPr>
            <a:lvl3pPr lvl="2" algn="ctr">
              <a:spcBef>
                <a:spcPts val="0"/>
              </a:spcBef>
              <a:spcAft>
                <a:spcPts val="0"/>
              </a:spcAft>
              <a:buSzPts val="3600"/>
              <a:buFont typeface="Noto Serif SC"/>
              <a:buNone/>
              <a:defRPr sz="3600">
                <a:latin typeface="Noto Serif SC"/>
                <a:ea typeface="Noto Serif SC"/>
                <a:cs typeface="Noto Serif SC"/>
                <a:sym typeface="Noto Serif SC"/>
              </a:defRPr>
            </a:lvl3pPr>
            <a:lvl4pPr lvl="3" algn="ctr">
              <a:spcBef>
                <a:spcPts val="0"/>
              </a:spcBef>
              <a:spcAft>
                <a:spcPts val="0"/>
              </a:spcAft>
              <a:buSzPts val="3600"/>
              <a:buFont typeface="Noto Serif SC"/>
              <a:buNone/>
              <a:defRPr sz="3600">
                <a:latin typeface="Noto Serif SC"/>
                <a:ea typeface="Noto Serif SC"/>
                <a:cs typeface="Noto Serif SC"/>
                <a:sym typeface="Noto Serif SC"/>
              </a:defRPr>
            </a:lvl4pPr>
            <a:lvl5pPr lvl="4" algn="ctr">
              <a:spcBef>
                <a:spcPts val="0"/>
              </a:spcBef>
              <a:spcAft>
                <a:spcPts val="0"/>
              </a:spcAft>
              <a:buSzPts val="3600"/>
              <a:buFont typeface="Noto Serif SC"/>
              <a:buNone/>
              <a:defRPr sz="3600">
                <a:latin typeface="Noto Serif SC"/>
                <a:ea typeface="Noto Serif SC"/>
                <a:cs typeface="Noto Serif SC"/>
                <a:sym typeface="Noto Serif SC"/>
              </a:defRPr>
            </a:lvl5pPr>
            <a:lvl6pPr lvl="5" algn="ctr">
              <a:spcBef>
                <a:spcPts val="0"/>
              </a:spcBef>
              <a:spcAft>
                <a:spcPts val="0"/>
              </a:spcAft>
              <a:buSzPts val="3600"/>
              <a:buFont typeface="Noto Serif SC"/>
              <a:buNone/>
              <a:defRPr sz="3600">
                <a:latin typeface="Noto Serif SC"/>
                <a:ea typeface="Noto Serif SC"/>
                <a:cs typeface="Noto Serif SC"/>
                <a:sym typeface="Noto Serif SC"/>
              </a:defRPr>
            </a:lvl6pPr>
            <a:lvl7pPr lvl="6" algn="ctr">
              <a:spcBef>
                <a:spcPts val="0"/>
              </a:spcBef>
              <a:spcAft>
                <a:spcPts val="0"/>
              </a:spcAft>
              <a:buSzPts val="3600"/>
              <a:buFont typeface="Noto Serif SC"/>
              <a:buNone/>
              <a:defRPr sz="3600">
                <a:latin typeface="Noto Serif SC"/>
                <a:ea typeface="Noto Serif SC"/>
                <a:cs typeface="Noto Serif SC"/>
                <a:sym typeface="Noto Serif SC"/>
              </a:defRPr>
            </a:lvl7pPr>
            <a:lvl8pPr lvl="7" algn="ctr">
              <a:spcBef>
                <a:spcPts val="0"/>
              </a:spcBef>
              <a:spcAft>
                <a:spcPts val="0"/>
              </a:spcAft>
              <a:buSzPts val="3600"/>
              <a:buFont typeface="Noto Serif SC"/>
              <a:buNone/>
              <a:defRPr sz="3600">
                <a:latin typeface="Noto Serif SC"/>
                <a:ea typeface="Noto Serif SC"/>
                <a:cs typeface="Noto Serif SC"/>
                <a:sym typeface="Noto Serif SC"/>
              </a:defRPr>
            </a:lvl8pPr>
            <a:lvl9pPr lvl="8" algn="ctr">
              <a:spcBef>
                <a:spcPts val="0"/>
              </a:spcBef>
              <a:spcAft>
                <a:spcPts val="0"/>
              </a:spcAft>
              <a:buSzPts val="3600"/>
              <a:buFont typeface="Noto Serif SC"/>
              <a:buNone/>
              <a:defRPr sz="3600">
                <a:latin typeface="Noto Serif SC"/>
                <a:ea typeface="Noto Serif SC"/>
                <a:cs typeface="Noto Serif SC"/>
                <a:sym typeface="Noto Serif SC"/>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a:spcBef>
                <a:spcPts val="0"/>
              </a:spcBef>
              <a:spcAft>
                <a:spcPts val="0"/>
              </a:spcAft>
              <a:buSzPts val="1200"/>
              <a:buFont typeface="Noto Sans SC"/>
              <a:buNone/>
              <a:defRPr b="1">
                <a:latin typeface="Noto Sans SC"/>
                <a:ea typeface="Noto Sans SC"/>
                <a:cs typeface="Noto Sans SC"/>
                <a:sym typeface="Noto Sans SC"/>
              </a:defRPr>
            </a:lvl2pPr>
            <a:lvl3pPr lvl="2">
              <a:spcBef>
                <a:spcPts val="0"/>
              </a:spcBef>
              <a:spcAft>
                <a:spcPts val="0"/>
              </a:spcAft>
              <a:buSzPts val="1200"/>
              <a:buFont typeface="Noto Sans SC"/>
              <a:buNone/>
              <a:defRPr b="1">
                <a:latin typeface="Noto Sans SC"/>
                <a:ea typeface="Noto Sans SC"/>
                <a:cs typeface="Noto Sans SC"/>
                <a:sym typeface="Noto Sans SC"/>
              </a:defRPr>
            </a:lvl3pPr>
            <a:lvl4pPr lvl="3">
              <a:spcBef>
                <a:spcPts val="0"/>
              </a:spcBef>
              <a:spcAft>
                <a:spcPts val="0"/>
              </a:spcAft>
              <a:buSzPts val="1200"/>
              <a:buFont typeface="Noto Sans SC"/>
              <a:buNone/>
              <a:defRPr b="1">
                <a:latin typeface="Noto Sans SC"/>
                <a:ea typeface="Noto Sans SC"/>
                <a:cs typeface="Noto Sans SC"/>
                <a:sym typeface="Noto Sans SC"/>
              </a:defRPr>
            </a:lvl4pPr>
            <a:lvl5pPr lvl="4">
              <a:spcBef>
                <a:spcPts val="0"/>
              </a:spcBef>
              <a:spcAft>
                <a:spcPts val="0"/>
              </a:spcAft>
              <a:buSzPts val="1200"/>
              <a:buFont typeface="Noto Sans SC"/>
              <a:buNone/>
              <a:defRPr b="1">
                <a:latin typeface="Noto Sans SC"/>
                <a:ea typeface="Noto Sans SC"/>
                <a:cs typeface="Noto Sans SC"/>
                <a:sym typeface="Noto Sans SC"/>
              </a:defRPr>
            </a:lvl5pPr>
            <a:lvl6pPr lvl="5">
              <a:spcBef>
                <a:spcPts val="0"/>
              </a:spcBef>
              <a:spcAft>
                <a:spcPts val="0"/>
              </a:spcAft>
              <a:buSzPts val="1200"/>
              <a:buFont typeface="Noto Sans SC"/>
              <a:buNone/>
              <a:defRPr b="1">
                <a:latin typeface="Noto Sans SC"/>
                <a:ea typeface="Noto Sans SC"/>
                <a:cs typeface="Noto Sans SC"/>
                <a:sym typeface="Noto Sans SC"/>
              </a:defRPr>
            </a:lvl6pPr>
            <a:lvl7pPr lvl="6">
              <a:spcBef>
                <a:spcPts val="0"/>
              </a:spcBef>
              <a:spcAft>
                <a:spcPts val="0"/>
              </a:spcAft>
              <a:buSzPts val="1200"/>
              <a:buFont typeface="Noto Sans SC"/>
              <a:buNone/>
              <a:defRPr b="1">
                <a:latin typeface="Noto Sans SC"/>
                <a:ea typeface="Noto Sans SC"/>
                <a:cs typeface="Noto Sans SC"/>
                <a:sym typeface="Noto Sans SC"/>
              </a:defRPr>
            </a:lvl7pPr>
            <a:lvl8pPr lvl="7">
              <a:spcBef>
                <a:spcPts val="0"/>
              </a:spcBef>
              <a:spcAft>
                <a:spcPts val="0"/>
              </a:spcAft>
              <a:buSzPts val="1200"/>
              <a:buFont typeface="Noto Sans SC"/>
              <a:buNone/>
              <a:defRPr b="1">
                <a:latin typeface="Noto Sans SC"/>
                <a:ea typeface="Noto Sans SC"/>
                <a:cs typeface="Noto Sans SC"/>
                <a:sym typeface="Noto Sans SC"/>
              </a:defRPr>
            </a:lvl8pPr>
            <a:lvl9pPr lvl="8">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US" sz="600" u="none" cap="none" strike="noStrike">
                <a:solidFill>
                  <a:srgbClr val="999999"/>
                </a:solidFill>
                <a:latin typeface="Inter"/>
                <a:ea typeface="Inter"/>
                <a:cs typeface="Inter"/>
                <a:sym typeface="Inter"/>
              </a:rPr>
              <a:t>© </a:t>
            </a:r>
            <a:r>
              <a:rPr lang="en-US" sz="600">
                <a:solidFill>
                  <a:srgbClr val="999999"/>
                </a:solidFill>
                <a:latin typeface="Inter"/>
                <a:ea typeface="Inter"/>
                <a:cs typeface="Inter"/>
                <a:sym typeface="Inter"/>
              </a:rPr>
              <a:t>2021 </a:t>
            </a:r>
            <a:r>
              <a:rPr i="0" lang="en-US" sz="600" u="none" cap="none" strike="noStrike">
                <a:solidFill>
                  <a:srgbClr val="999999"/>
                </a:solidFill>
                <a:latin typeface="Inter"/>
                <a:ea typeface="Inter"/>
                <a:cs typeface="Inter"/>
                <a:sym typeface="Inter"/>
              </a:rPr>
              <a:t>Thought</a:t>
            </a:r>
            <a:r>
              <a:rPr lang="en-US" sz="600">
                <a:solidFill>
                  <a:srgbClr val="999999"/>
                </a:solidFill>
                <a:latin typeface="Inter"/>
                <a:ea typeface="Inter"/>
                <a:cs typeface="Inter"/>
                <a:sym typeface="Inter"/>
              </a:rPr>
              <a:t>w</a:t>
            </a:r>
            <a:r>
              <a:rPr i="0" lang="en-US"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deesyx/heima/blob/master/images/%E4%BB%BB%E4%BD%A0%E8%A1%8C.drawio.png"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google.com/document/d/18ixPfbsYZWX_kDRI211K8-rlpIT6TguMTBKfYivMxAA/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chemeClr val="accent1"/>
                </a:solidFill>
              </a:rPr>
              <a:t>【项目名称】 On-Boarding </a:t>
            </a:r>
            <a:endParaRPr sz="3200">
              <a:solidFill>
                <a:schemeClr val="accent1"/>
              </a:solidFill>
            </a:endParaRPr>
          </a:p>
        </p:txBody>
      </p:sp>
      <p:sp>
        <p:nvSpPr>
          <p:cNvPr id="82" name="Google Shape;82;p1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胡炫光</a:t>
            </a:r>
            <a:endParaRPr sz="1600"/>
          </a:p>
          <a:p>
            <a:pPr indent="0" lvl="0" marL="0" rtl="0" algn="l">
              <a:spcBef>
                <a:spcPts val="0"/>
              </a:spcBef>
              <a:spcAft>
                <a:spcPts val="0"/>
              </a:spcAft>
              <a:buNone/>
            </a:pPr>
            <a:r>
              <a:rPr lang="en-US" sz="1600"/>
              <a:t>港澳</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业务建模图</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按照图例和</a:t>
            </a:r>
            <a:r>
              <a:rPr b="0" lang="en-US" sz="1300"/>
              <a:t>规范</a:t>
            </a:r>
            <a:r>
              <a:rPr b="0" lang="en-US" sz="1300"/>
              <a:t>绘制建模图、描述合同、履约凭证、参与者、</a:t>
            </a:r>
            <a:r>
              <a:rPr b="0" lang="en-US" sz="1300"/>
              <a:t>角色、领域逻辑/三方系统/凭证角色化</a:t>
            </a:r>
            <a:r>
              <a:rPr b="0" lang="en-US" sz="1300"/>
              <a:t>以及它们</a:t>
            </a:r>
            <a:r>
              <a:rPr b="0" lang="en-US" sz="1300"/>
              <a:t>之间的数量</a:t>
            </a:r>
            <a:r>
              <a:rPr b="0" lang="en-US" sz="1300"/>
              <a:t>关系，</a:t>
            </a:r>
            <a:r>
              <a:rPr b="0" lang="en-US" sz="1300"/>
              <a:t>使用</a:t>
            </a:r>
            <a:r>
              <a:rPr b="0" lang="en-US" sz="1300"/>
              <a:t>划线标出上下文边界，并为每个上下文命名。</a:t>
            </a:r>
            <a:r>
              <a:rPr b="0" lang="en-US" sz="1300"/>
              <a:t>凭证名称使用中文。</a:t>
            </a:r>
            <a:endParaRPr b="0" sz="1300"/>
          </a:p>
          <a:p>
            <a:pPr indent="0" lvl="0" marL="0" rtl="0" algn="l">
              <a:spcBef>
                <a:spcPts val="1200"/>
              </a:spcBef>
              <a:spcAft>
                <a:spcPts val="1200"/>
              </a:spcAft>
              <a:buNone/>
            </a:pPr>
            <a:r>
              <a:t/>
            </a:r>
            <a:endParaRPr/>
          </a:p>
        </p:txBody>
      </p:sp>
      <p:sp>
        <p:nvSpPr>
          <p:cNvPr id="173" name="Google Shape;173;p27"/>
          <p:cNvSpPr txBox="1"/>
          <p:nvPr>
            <p:ph idx="2" type="subTitle"/>
          </p:nvPr>
        </p:nvSpPr>
        <p:spPr>
          <a:xfrm>
            <a:off x="4096500" y="4502750"/>
            <a:ext cx="1711800" cy="39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大图见：</a:t>
            </a:r>
            <a:r>
              <a:rPr b="0" lang="en-US" sz="1300" u="sng">
                <a:solidFill>
                  <a:srgbClr val="1155CC"/>
                </a:solidFill>
                <a:hlinkClick r:id="rId3">
                  <a:extLst>
                    <a:ext uri="{A12FA001-AC4F-418D-AE19-62706E023703}">
                      <ahyp:hlinkClr val="tx"/>
                    </a:ext>
                  </a:extLst>
                </a:hlinkClick>
              </a:rPr>
              <a:t>业务建模图</a:t>
            </a:r>
            <a:endParaRPr b="0" sz="1300">
              <a:solidFill>
                <a:srgbClr val="1155CC"/>
              </a:solidFill>
            </a:endParaRPr>
          </a:p>
          <a:p>
            <a:pPr indent="0" lvl="0" marL="0" rtl="0" algn="l">
              <a:spcBef>
                <a:spcPts val="1200"/>
              </a:spcBef>
              <a:spcAft>
                <a:spcPts val="1200"/>
              </a:spcAft>
              <a:buNone/>
            </a:pPr>
            <a:r>
              <a:t/>
            </a:r>
            <a:endParaRPr/>
          </a:p>
        </p:txBody>
      </p:sp>
      <p:pic>
        <p:nvPicPr>
          <p:cNvPr id="174" name="Google Shape;174;p27"/>
          <p:cNvPicPr preferRelativeResize="0"/>
          <p:nvPr/>
        </p:nvPicPr>
        <p:blipFill rotWithShape="1">
          <a:blip r:embed="rId4">
            <a:alphaModFix/>
          </a:blip>
          <a:srcRect b="0" l="29" r="19" t="0"/>
          <a:stretch/>
        </p:blipFill>
        <p:spPr>
          <a:xfrm>
            <a:off x="152400" y="1436600"/>
            <a:ext cx="3791698" cy="3486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2 架构设计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服务与业务能力</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企业差旅服务上下文</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192" name="Google Shape;192;p30"/>
          <p:cNvGraphicFramePr/>
          <p:nvPr/>
        </p:nvGraphicFramePr>
        <p:xfrm>
          <a:off x="525975" y="1234525"/>
          <a:ext cx="3000000" cy="3000000"/>
        </p:xfrm>
        <a:graphic>
          <a:graphicData uri="http://schemas.openxmlformats.org/drawingml/2006/table">
            <a:tbl>
              <a:tblPr>
                <a:noFill/>
                <a:tableStyleId>{FD629917-31F1-46C8-83C5-3D46852721A1}</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/travel-delegation-requests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a:t>
                      </a:r>
                      <a:r>
                        <a:rPr lang="en-US" sz="900">
                          <a:solidFill>
                            <a:schemeClr val="dk1"/>
                          </a:solidFill>
                          <a:latin typeface="Noto Sans SC"/>
                          <a:ea typeface="Noto Sans SC"/>
                          <a:cs typeface="Noto Sans SC"/>
                          <a:sym typeface="Noto Sans SC"/>
                        </a:rPr>
                        <a:t>差旅管理部门替企业客户提交差旅服务托管请求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/travel-delegation-requests/{rid}/proposal</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任你行差旅管理部门提交差旅管理方案</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任你行差旅管理部门与客户签订企业差旅服务协议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/travel-contracts/{cid}/fixd-fee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任你行财务部门请求支付固定服务费用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/travel-contracts/{cid}/fixd-fee/confirmation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企业财务确认固定服务费用支付结果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cancellation</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企业财务终止企业差旅服务协议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企业提交管理账号开通请求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任你行客户关系部设置管理账号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0" name="Google Shape;200;p31"/>
          <p:cNvGraphicFramePr/>
          <p:nvPr/>
        </p:nvGraphicFramePr>
        <p:xfrm>
          <a:off x="525975" y="1234525"/>
          <a:ext cx="3000000" cy="3000000"/>
        </p:xfrm>
        <a:graphic>
          <a:graphicData uri="http://schemas.openxmlformats.org/drawingml/2006/table">
            <a:tbl>
              <a:tblPr>
                <a:noFill/>
                <a:tableStyleId>{FD629917-31F1-46C8-83C5-3D46852721A1}</a:tableStyleId>
              </a:tblPr>
              <a:tblGrid>
                <a:gridCol w="752975"/>
                <a:gridCol w="703375"/>
                <a:gridCol w="2749250"/>
                <a:gridCol w="2656925"/>
                <a:gridCol w="1020475"/>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企业管理员提交员工账号开通请求</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任你行客户关系部设置员工账号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企业财务提交月度报销请求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reimbursements/{mid}/confirmation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a:t>
                      </a:r>
                      <a:r>
                        <a:rPr lang="en-US" sz="900">
                          <a:latin typeface="Noto Sans SC"/>
                          <a:ea typeface="Noto Sans SC"/>
                          <a:cs typeface="Noto Sans SC"/>
                          <a:sym typeface="Noto Sans SC"/>
                        </a:rPr>
                        <a:t>查看月度报销记录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business-orders/{mid}</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a:t>
                      </a:r>
                      <a:r>
                        <a:rPr lang="en-US" sz="900">
                          <a:solidFill>
                            <a:schemeClr val="dk1"/>
                          </a:solidFill>
                          <a:latin typeface="Noto Sans SC"/>
                          <a:ea typeface="Noto Sans SC"/>
                          <a:cs typeface="Noto Sans SC"/>
                          <a:sym typeface="Noto Sans SC"/>
                        </a:rPr>
                        <a:t>查看月度因公订单记录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任你行财务部提交月度结算支付请求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企业财务和平台财务部门查看月度结算支付详情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3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8" name="Google Shape;208;p32"/>
          <p:cNvGraphicFramePr/>
          <p:nvPr/>
        </p:nvGraphicFramePr>
        <p:xfrm>
          <a:off x="525975" y="1234525"/>
          <a:ext cx="3000000" cy="3000000"/>
        </p:xfrm>
        <a:graphic>
          <a:graphicData uri="http://schemas.openxmlformats.org/drawingml/2006/table">
            <a:tbl>
              <a:tblPr>
                <a:noFill/>
                <a:tableStyleId>{FD629917-31F1-46C8-83C5-3D46852721A1}</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a:t>
                      </a:r>
                      <a:r>
                        <a:rPr lang="en-US" sz="900">
                          <a:solidFill>
                            <a:schemeClr val="dk1"/>
                          </a:solidFill>
                          <a:latin typeface="Noto Sans SC"/>
                          <a:ea typeface="Noto Sans SC"/>
                          <a:cs typeface="Noto Sans SC"/>
                          <a:sym typeface="Noto Sans SC"/>
                        </a:rPr>
                        <a:t>业财务确认月度结算支付结果</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企业财务请求开具固定服务费发票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a:t>
                      </a: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a:t>
                      </a:r>
                      <a:r>
                        <a:rPr lang="en-US" sz="900">
                          <a:solidFill>
                            <a:schemeClr val="dk1"/>
                          </a:solidFill>
                          <a:latin typeface="Noto Sans SC"/>
                          <a:ea typeface="Noto Sans SC"/>
                          <a:cs typeface="Noto Sans SC"/>
                          <a:sym typeface="Noto Sans SC"/>
                        </a:rPr>
                        <a:t>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/monthly-settlement-invoices/{mid}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企业财务请求开具月度结算发票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/travel-contracts/{cid}/monthly-settlement-invoices/{mid}/confirmation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/travel-contracts/{cid}/monthly-settlements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企业财务查看所有月度结算支付详情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a:t>
                      </a:r>
                      <a:r>
                        <a:rPr lang="en-US" sz="900">
                          <a:solidFill>
                            <a:schemeClr val="dk1"/>
                          </a:solidFill>
                          <a:latin typeface="Noto Sans SC"/>
                          <a:ea typeface="Noto Sans SC"/>
                          <a:cs typeface="Noto Sans SC"/>
                          <a:sym typeface="Noto Sans SC"/>
                        </a:rPr>
                        <a:t>-invoices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a:t>
                      </a:r>
                      <a:r>
                        <a:rPr lang="en-US" sz="900">
                          <a:solidFill>
                            <a:schemeClr val="dk1"/>
                          </a:solidFill>
                          <a:latin typeface="Noto Sans SC"/>
                          <a:ea typeface="Noto Sans SC"/>
                          <a:cs typeface="Noto Sans SC"/>
                          <a:sym typeface="Noto Sans SC"/>
                        </a:rPr>
                        <a:t>所有</a:t>
                      </a:r>
                      <a:r>
                        <a:rPr lang="en-US" sz="900">
                          <a:solidFill>
                            <a:schemeClr val="dk1"/>
                          </a:solidFill>
                          <a:latin typeface="Noto Sans SC"/>
                          <a:ea typeface="Noto Sans SC"/>
                          <a:cs typeface="Noto Sans SC"/>
                          <a:sym typeface="Noto Sans SC"/>
                        </a:rPr>
                        <a:t>月度结算</a:t>
                      </a:r>
                      <a:r>
                        <a:rPr lang="en-US" sz="900">
                          <a:solidFill>
                            <a:schemeClr val="dk1"/>
                          </a:solidFill>
                          <a:latin typeface="Noto Sans SC"/>
                          <a:ea typeface="Noto Sans SC"/>
                          <a:cs typeface="Noto Sans SC"/>
                          <a:sym typeface="Noto Sans SC"/>
                        </a:rPr>
                        <a:t>发票</a:t>
                      </a:r>
                      <a:r>
                        <a:rPr lang="en-US" sz="900">
                          <a:solidFill>
                            <a:schemeClr val="dk1"/>
                          </a:solidFill>
                          <a:latin typeface="Noto Sans SC"/>
                          <a:ea typeface="Noto Sans SC"/>
                          <a:cs typeface="Noto Sans SC"/>
                          <a:sym typeface="Noto Sans SC"/>
                        </a:rPr>
                        <a:t>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企业财务查看所有报销</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16" name="Google Shape;216;p33"/>
          <p:cNvGraphicFramePr/>
          <p:nvPr/>
        </p:nvGraphicFramePr>
        <p:xfrm>
          <a:off x="525975" y="1234525"/>
          <a:ext cx="3000000" cy="3000000"/>
        </p:xfrm>
        <a:graphic>
          <a:graphicData uri="http://schemas.openxmlformats.org/drawingml/2006/table">
            <a:tbl>
              <a:tblPr>
                <a:noFill/>
                <a:tableStyleId>{FD629917-31F1-46C8-83C5-3D46852721A1}</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a:t>
                      </a:r>
                      <a:r>
                        <a:rPr lang="en-US" sz="900">
                          <a:solidFill>
                            <a:schemeClr val="dk1"/>
                          </a:solidFill>
                          <a:latin typeface="Open Sans"/>
                          <a:ea typeface="Open Sans"/>
                          <a:cs typeface="Open Sans"/>
                          <a:sym typeface="Open Sans"/>
                        </a:rPr>
                        <a:t>business-orders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a:t>
                      </a:r>
                      <a:r>
                        <a:rPr lang="en-US" sz="900">
                          <a:solidFill>
                            <a:schemeClr val="dk1"/>
                          </a:solidFill>
                          <a:latin typeface="Noto Sans SC"/>
                          <a:ea typeface="Noto Sans SC"/>
                          <a:cs typeface="Noto Sans SC"/>
                          <a:sym typeface="Noto Sans SC"/>
                        </a:rPr>
                        <a:t>因公订单记录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/travel-contracts/{cid}/fixed-fee-invoice</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05000"/>
                        </a:lnSpc>
                        <a:spcBef>
                          <a:spcPts val="0"/>
                        </a:spcBef>
                        <a:spcAft>
                          <a:spcPts val="1200"/>
                        </a:spcAft>
                        <a:buClr>
                          <a:schemeClr val="dk1"/>
                        </a:buClr>
                        <a:buSzPts val="440"/>
                        <a:buFont typeface="Arial"/>
                        <a:buNone/>
                      </a:pPr>
                      <a:r>
                        <a:rPr lang="en-US" sz="900">
                          <a:solidFill>
                            <a:schemeClr val="dk1"/>
                          </a:solidFill>
                          <a:latin typeface="Noto Sans SC"/>
                          <a:ea typeface="Noto Sans SC"/>
                          <a:cs typeface="Noto Sans SC"/>
                          <a:sym typeface="Noto Sans SC"/>
                        </a:rPr>
                        <a:t>企业/平台查看固定服务费发票开具详情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机票订单买卖</a:t>
            </a:r>
            <a:r>
              <a:rPr lang="en-US"/>
              <a:t>上下文</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24" name="Google Shape;224;p34"/>
          <p:cNvGraphicFramePr/>
          <p:nvPr/>
        </p:nvGraphicFramePr>
        <p:xfrm>
          <a:off x="525975" y="1234525"/>
          <a:ext cx="3000000" cy="3000000"/>
        </p:xfrm>
        <a:graphic>
          <a:graphicData uri="http://schemas.openxmlformats.org/drawingml/2006/table">
            <a:tbl>
              <a:tblPr>
                <a:noFill/>
                <a:tableStyleId>{FD629917-31F1-46C8-83C5-3D46852721A1}</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t>
                      </a:r>
                      <a:r>
                        <a:rPr lang="en-US" sz="900">
                          <a:solidFill>
                            <a:schemeClr val="dk1"/>
                          </a:solidFill>
                          <a:latin typeface="Noto Sans SC"/>
                          <a:ea typeface="Noto Sans SC"/>
                          <a:cs typeface="Noto Sans SC"/>
                          <a:sym typeface="Noto Sans SC"/>
                        </a:rPr>
                        <a:t>air-ticket-request/proposals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企业出行人查看出行方案</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a:t>
                      </a:r>
                      <a:r>
                        <a:rPr lang="en-US" sz="900">
                          <a:latin typeface="Noto Sans SC"/>
                          <a:ea typeface="Noto Sans SC"/>
                          <a:cs typeface="Noto Sans SC"/>
                          <a:sym typeface="Noto Sans SC"/>
                        </a:rPr>
                        <a:t>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企业出行人完成预定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出行人查看订单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企业出行人查看因私机票订单支付请求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3rd System/企业出行人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企业出行人确认因私机票订单支付结果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企业出行人提交</a:t>
                      </a:r>
                      <a:r>
                        <a:rPr lang="en-US" sz="900">
                          <a:solidFill>
                            <a:schemeClr val="dk1"/>
                          </a:solidFill>
                          <a:latin typeface="Noto Sans SC"/>
                          <a:ea typeface="Noto Sans SC"/>
                          <a:cs typeface="Noto Sans SC"/>
                          <a:sym typeface="Noto Sans SC"/>
                        </a:rPr>
                        <a:t>因公机票订单支付请求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r>
                        <a:rPr lang="en-US" sz="900">
                          <a:solidFill>
                            <a:schemeClr val="dk1"/>
                          </a:solidFill>
                          <a:latin typeface="Noto Sans SC"/>
                          <a:ea typeface="Noto Sans SC"/>
                          <a:cs typeface="Noto Sans SC"/>
                          <a:sym typeface="Noto Sans SC"/>
                        </a:rPr>
                        <a:t>确认因公机票订单支付结果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企业出行人查看因公机票订单支付请求详情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机票订单买卖上下文</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3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32" name="Google Shape;232;p35"/>
          <p:cNvGraphicFramePr/>
          <p:nvPr/>
        </p:nvGraphicFramePr>
        <p:xfrm>
          <a:off x="525975" y="1234525"/>
          <a:ext cx="3000000" cy="3000000"/>
        </p:xfrm>
        <a:graphic>
          <a:graphicData uri="http://schemas.openxmlformats.org/drawingml/2006/table">
            <a:tbl>
              <a:tblPr>
                <a:noFill/>
                <a:tableStyleId>{FD629917-31F1-46C8-83C5-3D46852721A1}</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a:t>
                      </a:r>
                      <a:r>
                        <a:rPr lang="en-US" sz="900">
                          <a:solidFill>
                            <a:schemeClr val="dk1"/>
                          </a:solidFill>
                          <a:latin typeface="Noto Sans SC"/>
                          <a:ea typeface="Noto Sans SC"/>
                          <a:cs typeface="Noto Sans SC"/>
                          <a:sym typeface="Noto Sans SC"/>
                        </a:rPr>
                        <a:t>机票行程单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平台确认机票行程单结果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/air-ticket-order-contracts/{cid}/cancellation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r>
                        <a:rPr lang="en-US" sz="900">
                          <a:solidFill>
                            <a:schemeClr val="dk1"/>
                          </a:solidFill>
                          <a:latin typeface="Noto Sans SC"/>
                          <a:ea typeface="Noto Sans SC"/>
                          <a:cs typeface="Noto Sans SC"/>
                          <a:sym typeface="Noto Sans SC"/>
                        </a:rPr>
                        <a:t>取消订单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a:t>
                      </a:r>
                      <a:r>
                        <a:rPr lang="en-US" sz="900">
                          <a:latin typeface="Noto Sans SC"/>
                          <a:ea typeface="Noto Sans SC"/>
                          <a:cs typeface="Noto Sans SC"/>
                          <a:sym typeface="Noto Sans SC"/>
                        </a:rPr>
                        <a:t>订单列表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进程间架构设计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1 业务分析和建模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458025" y="3934775"/>
            <a:ext cx="5613900" cy="9435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43" name="Google Shape;243;p37"/>
          <p:cNvSpPr/>
          <p:nvPr/>
        </p:nvSpPr>
        <p:spPr>
          <a:xfrm>
            <a:off x="485050" y="2251200"/>
            <a:ext cx="55731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架构图图例参考</a:t>
            </a:r>
            <a:endParaRPr/>
          </a:p>
        </p:txBody>
      </p:sp>
      <p:sp>
        <p:nvSpPr>
          <p:cNvPr id="245" name="Google Shape;245;p37"/>
          <p:cNvSpPr txBox="1"/>
          <p:nvPr>
            <p:ph idx="12" type="sldNum"/>
          </p:nvPr>
        </p:nvSpPr>
        <p:spPr>
          <a:xfrm>
            <a:off x="8556558" y="469190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7"/>
          <p:cNvSpPr txBox="1"/>
          <p:nvPr/>
        </p:nvSpPr>
        <p:spPr>
          <a:xfrm>
            <a:off x="431150" y="870400"/>
            <a:ext cx="825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chemeClr val="dk1"/>
                </a:solidFill>
                <a:latin typeface="Noto Sans SC"/>
                <a:ea typeface="Noto Sans SC"/>
                <a:cs typeface="Noto Sans SC"/>
                <a:sym typeface="Noto Sans SC"/>
              </a:rPr>
              <a:t>借鉴</a:t>
            </a:r>
            <a:r>
              <a:rPr lang="en-US" sz="700" u="sng">
                <a:solidFill>
                  <a:schemeClr val="hlink"/>
                </a:solidFill>
                <a:latin typeface="Open Sans"/>
                <a:ea typeface="Open Sans"/>
                <a:cs typeface="Open Sans"/>
                <a:sym typeface="Open Sans"/>
                <a:hlinkClick r:id="rId3"/>
              </a:rPr>
              <a:t>Pace Layered Application Strategy</a:t>
            </a:r>
            <a:r>
              <a:rPr lang="en-US" sz="700">
                <a:solidFill>
                  <a:schemeClr val="dk1"/>
                </a:solidFill>
                <a:latin typeface="Noto Sans SC"/>
                <a:ea typeface="Noto Sans SC"/>
                <a:cs typeface="Noto Sans SC"/>
                <a:sym typeface="Noto Sans SC"/>
              </a:rPr>
              <a:t>中Pace-Layer概念指导</a:t>
            </a:r>
            <a:r>
              <a:rPr lang="en-US" sz="700">
                <a:solidFill>
                  <a:schemeClr val="dk1"/>
                </a:solidFill>
                <a:latin typeface="Noto Sans SC"/>
                <a:ea typeface="Noto Sans SC"/>
                <a:cs typeface="Noto Sans SC"/>
                <a:sym typeface="Noto Sans SC"/>
              </a:rPr>
              <a:t>进程间架构设计。下图中，虚线框代表一组同类进程，使</a:t>
            </a:r>
            <a:r>
              <a:rPr lang="en-US" sz="700">
                <a:solidFill>
                  <a:schemeClr val="dk1"/>
                </a:solidFill>
                <a:latin typeface="Noto Sans SC"/>
                <a:ea typeface="Noto Sans SC"/>
                <a:cs typeface="Noto Sans SC"/>
                <a:sym typeface="Noto Sans SC"/>
              </a:rPr>
              <a:t>用不同颜色图例进行标记。</a:t>
            </a:r>
            <a:r>
              <a:rPr lang="en-US" sz="700">
                <a:solidFill>
                  <a:schemeClr val="dk1"/>
                </a:solidFill>
              </a:rPr>
              <a:t>虚线框和实现组件可自行扩展，不需要拘泥于图中给出的结构；其中，数据库可省略，编排服务可选，如选择，需要在下一页给出支撑理由。</a:t>
            </a:r>
            <a:endParaRPr sz="700">
              <a:solidFill>
                <a:schemeClr val="dk1"/>
              </a:solidFill>
            </a:endParaRPr>
          </a:p>
          <a:p>
            <a:pPr indent="0" lvl="0" marL="0" rtl="0" algn="l">
              <a:spcBef>
                <a:spcPts val="0"/>
              </a:spcBef>
              <a:spcAft>
                <a:spcPts val="0"/>
              </a:spcAft>
              <a:buNone/>
            </a:pPr>
            <a:r>
              <a:t/>
            </a:r>
            <a:endParaRPr sz="900">
              <a:solidFill>
                <a:schemeClr val="dk1"/>
              </a:solidFill>
              <a:latin typeface="Noto Sans SC"/>
              <a:ea typeface="Noto Sans SC"/>
              <a:cs typeface="Noto Sans SC"/>
              <a:sym typeface="Noto Sans SC"/>
            </a:endParaRPr>
          </a:p>
        </p:txBody>
      </p:sp>
      <p:sp>
        <p:nvSpPr>
          <p:cNvPr id="247" name="Google Shape;247;p37"/>
          <p:cNvSpPr/>
          <p:nvPr/>
        </p:nvSpPr>
        <p:spPr>
          <a:xfrm>
            <a:off x="6388775" y="1300138"/>
            <a:ext cx="1538400" cy="34749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rPr lang="en-US" sz="1000">
                <a:solidFill>
                  <a:schemeClr val="dk1"/>
                </a:solidFill>
                <a:latin typeface="Noto Sans SC"/>
                <a:ea typeface="Noto Sans SC"/>
                <a:cs typeface="Noto Sans SC"/>
                <a:sym typeface="Noto Sans SC"/>
              </a:rPr>
              <a:t>external/3rd party</a:t>
            </a:r>
            <a:endParaRPr sz="1200">
              <a:solidFill>
                <a:schemeClr val="dk1"/>
              </a:solidFill>
              <a:latin typeface="Noto Sans SC"/>
              <a:ea typeface="Noto Sans SC"/>
              <a:cs typeface="Noto Sans SC"/>
              <a:sym typeface="Noto Sans SC"/>
            </a:endParaRPr>
          </a:p>
        </p:txBody>
      </p:sp>
      <p:sp>
        <p:nvSpPr>
          <p:cNvPr id="248" name="Google Shape;248;p37"/>
          <p:cNvSpPr/>
          <p:nvPr/>
        </p:nvSpPr>
        <p:spPr>
          <a:xfrm>
            <a:off x="1579475"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企业差旅服务</a:t>
            </a:r>
            <a:endParaRPr sz="1000">
              <a:solidFill>
                <a:schemeClr val="lt1"/>
              </a:solidFill>
              <a:latin typeface="Noto Sans SC"/>
              <a:ea typeface="Noto Sans SC"/>
              <a:cs typeface="Noto Sans SC"/>
              <a:sym typeface="Noto Sans SC"/>
            </a:endParaRPr>
          </a:p>
        </p:txBody>
      </p:sp>
      <p:sp>
        <p:nvSpPr>
          <p:cNvPr id="249" name="Google Shape;249;p37"/>
          <p:cNvSpPr/>
          <p:nvPr/>
        </p:nvSpPr>
        <p:spPr>
          <a:xfrm>
            <a:off x="6486350" y="14231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对公转账系统</a:t>
            </a:r>
            <a:endParaRPr sz="1000">
              <a:solidFill>
                <a:schemeClr val="lt1"/>
              </a:solidFill>
              <a:latin typeface="Noto Sans SC"/>
              <a:ea typeface="Noto Sans SC"/>
              <a:cs typeface="Noto Sans SC"/>
              <a:sym typeface="Noto Sans SC"/>
            </a:endParaRPr>
          </a:p>
        </p:txBody>
      </p:sp>
      <p:sp>
        <p:nvSpPr>
          <p:cNvPr id="250" name="Google Shape;250;p37"/>
          <p:cNvSpPr/>
          <p:nvPr/>
        </p:nvSpPr>
        <p:spPr>
          <a:xfrm>
            <a:off x="485050" y="1303050"/>
            <a:ext cx="5573100" cy="8721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3545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app</a:t>
            </a:r>
            <a:endParaRPr sz="1000">
              <a:solidFill>
                <a:schemeClr val="lt1"/>
              </a:solidFill>
              <a:latin typeface="Noto Sans SC"/>
              <a:ea typeface="Noto Sans SC"/>
              <a:cs typeface="Noto Sans SC"/>
              <a:sym typeface="Noto Sans SC"/>
            </a:endParaRPr>
          </a:p>
        </p:txBody>
      </p:sp>
      <p:sp>
        <p:nvSpPr>
          <p:cNvPr id="252" name="Google Shape;252;p37"/>
          <p:cNvSpPr txBox="1"/>
          <p:nvPr/>
        </p:nvSpPr>
        <p:spPr>
          <a:xfrm>
            <a:off x="485050" y="1260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Client-side</a:t>
            </a:r>
            <a:endParaRPr>
              <a:solidFill>
                <a:schemeClr val="dk1"/>
              </a:solidFill>
              <a:latin typeface="Open Sans"/>
              <a:ea typeface="Open Sans"/>
              <a:cs typeface="Open Sans"/>
              <a:sym typeface="Open Sans"/>
            </a:endParaRPr>
          </a:p>
        </p:txBody>
      </p:sp>
      <p:sp>
        <p:nvSpPr>
          <p:cNvPr id="253" name="Google Shape;253;p37"/>
          <p:cNvSpPr txBox="1"/>
          <p:nvPr/>
        </p:nvSpPr>
        <p:spPr>
          <a:xfrm>
            <a:off x="485050" y="22512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bff</a:t>
            </a:r>
            <a:endParaRPr>
              <a:solidFill>
                <a:schemeClr val="dk1"/>
              </a:solidFill>
              <a:latin typeface="Open Sans"/>
              <a:ea typeface="Open Sans"/>
              <a:cs typeface="Open Sans"/>
              <a:sym typeface="Open Sans"/>
            </a:endParaRPr>
          </a:p>
        </p:txBody>
      </p:sp>
      <p:sp>
        <p:nvSpPr>
          <p:cNvPr id="254" name="Google Shape;254;p37"/>
          <p:cNvSpPr/>
          <p:nvPr/>
        </p:nvSpPr>
        <p:spPr>
          <a:xfrm>
            <a:off x="1410125"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BFF</a:t>
            </a:r>
            <a:endParaRPr sz="1000">
              <a:solidFill>
                <a:schemeClr val="lt1"/>
              </a:solidFill>
              <a:latin typeface="Noto Sans SC"/>
              <a:ea typeface="Noto Sans SC"/>
              <a:cs typeface="Noto Sans SC"/>
              <a:sym typeface="Noto Sans SC"/>
            </a:endParaRPr>
          </a:p>
        </p:txBody>
      </p:sp>
      <p:sp>
        <p:nvSpPr>
          <p:cNvPr id="255" name="Google Shape;255;p37"/>
          <p:cNvSpPr txBox="1"/>
          <p:nvPr/>
        </p:nvSpPr>
        <p:spPr>
          <a:xfrm>
            <a:off x="485050" y="3934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core business layer</a:t>
            </a:r>
            <a:endParaRPr>
              <a:solidFill>
                <a:schemeClr val="dk1"/>
              </a:solidFill>
              <a:latin typeface="Open Sans"/>
              <a:ea typeface="Open Sans"/>
              <a:cs typeface="Open Sans"/>
              <a:sym typeface="Open Sans"/>
            </a:endParaRPr>
          </a:p>
        </p:txBody>
      </p:sp>
      <p:sp>
        <p:nvSpPr>
          <p:cNvPr id="256" name="Google Shape;256;p37"/>
          <p:cNvSpPr/>
          <p:nvPr/>
        </p:nvSpPr>
        <p:spPr>
          <a:xfrm>
            <a:off x="458025" y="3012375"/>
            <a:ext cx="56139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57" name="Google Shape;257;p37"/>
          <p:cNvSpPr txBox="1"/>
          <p:nvPr/>
        </p:nvSpPr>
        <p:spPr>
          <a:xfrm>
            <a:off x="431150" y="30000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US" sz="1100">
                <a:solidFill>
                  <a:schemeClr val="dk1"/>
                </a:solidFill>
                <a:latin typeface="Open Sans"/>
                <a:ea typeface="Open Sans"/>
                <a:cs typeface="Open Sans"/>
                <a:sym typeface="Open Sans"/>
              </a:rPr>
              <a:t>differentiators</a:t>
            </a:r>
            <a:endParaRPr sz="1000">
              <a:solidFill>
                <a:srgbClr val="333333"/>
              </a:solidFill>
              <a:highlight>
                <a:srgbClr val="FFFFFF"/>
              </a:highlight>
              <a:latin typeface="Open Sans"/>
              <a:ea typeface="Open Sans"/>
              <a:cs typeface="Open Sans"/>
              <a:sym typeface="Open Sans"/>
            </a:endParaRPr>
          </a:p>
        </p:txBody>
      </p:sp>
      <p:sp>
        <p:nvSpPr>
          <p:cNvPr id="258" name="Google Shape;258;p37"/>
          <p:cNvSpPr/>
          <p:nvPr/>
        </p:nvSpPr>
        <p:spPr>
          <a:xfrm>
            <a:off x="4164725" y="3084709"/>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客户关系管理系统</a:t>
            </a:r>
            <a:endParaRPr sz="1000">
              <a:solidFill>
                <a:schemeClr val="lt1"/>
              </a:solidFill>
              <a:latin typeface="Noto Sans SC"/>
              <a:ea typeface="Noto Sans SC"/>
              <a:cs typeface="Noto Sans SC"/>
              <a:sym typeface="Noto Sans SC"/>
            </a:endParaRPr>
          </a:p>
        </p:txBody>
      </p:sp>
      <p:sp>
        <p:nvSpPr>
          <p:cNvPr id="259" name="Google Shape;259;p37"/>
          <p:cNvSpPr/>
          <p:nvPr/>
        </p:nvSpPr>
        <p:spPr>
          <a:xfrm>
            <a:off x="2526963"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IOS</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0" name="Google Shape;260;p37"/>
          <p:cNvSpPr/>
          <p:nvPr/>
        </p:nvSpPr>
        <p:spPr>
          <a:xfrm>
            <a:off x="431850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Android</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1" name="Google Shape;261;p37"/>
          <p:cNvSpPr/>
          <p:nvPr/>
        </p:nvSpPr>
        <p:spPr>
          <a:xfrm>
            <a:off x="3485050"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Mobile</a:t>
            </a:r>
            <a:r>
              <a:rPr lang="en-US" sz="1000">
                <a:solidFill>
                  <a:schemeClr val="lt1"/>
                </a:solidFill>
                <a:latin typeface="Noto Sans SC"/>
                <a:ea typeface="Noto Sans SC"/>
                <a:cs typeface="Noto Sans SC"/>
                <a:sym typeface="Noto Sans SC"/>
              </a:rPr>
              <a:t> BFF</a:t>
            </a:r>
            <a:endParaRPr sz="1000">
              <a:solidFill>
                <a:schemeClr val="lt1"/>
              </a:solidFill>
              <a:latin typeface="Noto Sans SC"/>
              <a:ea typeface="Noto Sans SC"/>
              <a:cs typeface="Noto Sans SC"/>
              <a:sym typeface="Noto Sans SC"/>
            </a:endParaRPr>
          </a:p>
        </p:txBody>
      </p:sp>
      <p:sp>
        <p:nvSpPr>
          <p:cNvPr id="262" name="Google Shape;262;p37"/>
          <p:cNvSpPr/>
          <p:nvPr/>
        </p:nvSpPr>
        <p:spPr>
          <a:xfrm>
            <a:off x="4344125" y="3377235"/>
            <a:ext cx="10053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员工</a:t>
            </a:r>
            <a:r>
              <a:rPr lang="en-US" sz="1000">
                <a:solidFill>
                  <a:schemeClr val="lt1"/>
                </a:solidFill>
                <a:latin typeface="Noto Sans SC"/>
                <a:ea typeface="Noto Sans SC"/>
                <a:cs typeface="Noto Sans SC"/>
                <a:sym typeface="Noto Sans SC"/>
              </a:rPr>
              <a:t>管理系统</a:t>
            </a:r>
            <a:endParaRPr sz="1000">
              <a:solidFill>
                <a:schemeClr val="lt1"/>
              </a:solidFill>
              <a:latin typeface="Noto Sans SC"/>
              <a:ea typeface="Noto Sans SC"/>
              <a:cs typeface="Noto Sans SC"/>
              <a:sym typeface="Noto Sans SC"/>
            </a:endParaRPr>
          </a:p>
        </p:txBody>
      </p:sp>
      <p:sp>
        <p:nvSpPr>
          <p:cNvPr id="263" name="Google Shape;263;p37"/>
          <p:cNvSpPr/>
          <p:nvPr/>
        </p:nvSpPr>
        <p:spPr>
          <a:xfrm>
            <a:off x="3437650"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机票订单</a:t>
            </a:r>
            <a:r>
              <a:rPr lang="en-US" sz="1000">
                <a:solidFill>
                  <a:schemeClr val="lt1"/>
                </a:solidFill>
                <a:latin typeface="Noto Sans SC"/>
                <a:ea typeface="Noto Sans SC"/>
                <a:cs typeface="Noto Sans SC"/>
                <a:sym typeface="Noto Sans SC"/>
              </a:rPr>
              <a:t>服务</a:t>
            </a:r>
            <a:endParaRPr sz="1000">
              <a:solidFill>
                <a:schemeClr val="lt1"/>
              </a:solidFill>
              <a:latin typeface="Noto Sans SC"/>
              <a:ea typeface="Noto Sans SC"/>
              <a:cs typeface="Noto Sans SC"/>
              <a:sym typeface="Noto Sans SC"/>
            </a:endParaRPr>
          </a:p>
        </p:txBody>
      </p:sp>
      <p:sp>
        <p:nvSpPr>
          <p:cNvPr id="264" name="Google Shape;264;p37"/>
          <p:cNvSpPr/>
          <p:nvPr/>
        </p:nvSpPr>
        <p:spPr>
          <a:xfrm>
            <a:off x="2522525" y="3063875"/>
            <a:ext cx="1434600" cy="2463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差旅预订编排服务</a:t>
            </a:r>
            <a:endParaRPr sz="1000">
              <a:solidFill>
                <a:srgbClr val="FFFFFF"/>
              </a:solidFill>
              <a:latin typeface="Noto Sans SC"/>
              <a:ea typeface="Noto Sans SC"/>
              <a:cs typeface="Noto Sans SC"/>
              <a:sym typeface="Noto Sans SC"/>
            </a:endParaRPr>
          </a:p>
        </p:txBody>
      </p:sp>
      <p:sp>
        <p:nvSpPr>
          <p:cNvPr id="265" name="Google Shape;265;p37"/>
          <p:cNvSpPr/>
          <p:nvPr/>
        </p:nvSpPr>
        <p:spPr>
          <a:xfrm>
            <a:off x="2522375" y="3382075"/>
            <a:ext cx="14346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账号管理</a:t>
            </a:r>
            <a:r>
              <a:rPr lang="en-US" sz="1000">
                <a:solidFill>
                  <a:srgbClr val="FFFFFF"/>
                </a:solidFill>
                <a:latin typeface="Noto Sans SC"/>
                <a:ea typeface="Noto Sans SC"/>
                <a:cs typeface="Noto Sans SC"/>
                <a:sym typeface="Noto Sans SC"/>
              </a:rPr>
              <a:t>编排服务</a:t>
            </a:r>
            <a:endParaRPr sz="1000">
              <a:solidFill>
                <a:srgbClr val="FFFFFF"/>
              </a:solidFill>
              <a:latin typeface="Noto Sans SC"/>
              <a:ea typeface="Noto Sans SC"/>
              <a:cs typeface="Noto Sans SC"/>
              <a:sym typeface="Noto Sans SC"/>
            </a:endParaRPr>
          </a:p>
        </p:txBody>
      </p:sp>
      <p:sp>
        <p:nvSpPr>
          <p:cNvPr id="266" name="Google Shape;266;p37"/>
          <p:cNvSpPr/>
          <p:nvPr/>
        </p:nvSpPr>
        <p:spPr>
          <a:xfrm>
            <a:off x="6486350" y="199101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个人三方支付</a:t>
            </a:r>
            <a:r>
              <a:rPr lang="en-US" sz="1000">
                <a:solidFill>
                  <a:schemeClr val="lt1"/>
                </a:solidFill>
                <a:latin typeface="Noto Sans SC"/>
                <a:ea typeface="Noto Sans SC"/>
                <a:cs typeface="Noto Sans SC"/>
                <a:sym typeface="Noto Sans SC"/>
              </a:rPr>
              <a:t>系统</a:t>
            </a:r>
            <a:endParaRPr sz="1000">
              <a:solidFill>
                <a:schemeClr val="lt1"/>
              </a:solidFill>
              <a:latin typeface="Noto Sans SC"/>
              <a:ea typeface="Noto Sans SC"/>
              <a:cs typeface="Noto Sans SC"/>
              <a:sym typeface="Noto Sans SC"/>
            </a:endParaRPr>
          </a:p>
        </p:txBody>
      </p:sp>
      <p:sp>
        <p:nvSpPr>
          <p:cNvPr id="267" name="Google Shape;267;p37"/>
          <p:cNvSpPr/>
          <p:nvPr/>
        </p:nvSpPr>
        <p:spPr>
          <a:xfrm>
            <a:off x="6486350" y="255888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开票系统</a:t>
            </a:r>
            <a:endParaRPr sz="1000">
              <a:solidFill>
                <a:schemeClr val="lt1"/>
              </a:solidFill>
              <a:latin typeface="Noto Sans SC"/>
              <a:ea typeface="Noto Sans SC"/>
              <a:cs typeface="Noto Sans SC"/>
              <a:sym typeface="Noto Sans SC"/>
            </a:endParaRPr>
          </a:p>
        </p:txBody>
      </p:sp>
      <p:sp>
        <p:nvSpPr>
          <p:cNvPr id="268" name="Google Shape;268;p37"/>
          <p:cNvSpPr/>
          <p:nvPr/>
        </p:nvSpPr>
        <p:spPr>
          <a:xfrm>
            <a:off x="6486350" y="312676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订票引擎</a:t>
            </a:r>
            <a:endParaRPr sz="1000">
              <a:solidFill>
                <a:schemeClr val="lt1"/>
              </a:solidFill>
              <a:latin typeface="Noto Sans SC"/>
              <a:ea typeface="Noto Sans SC"/>
              <a:cs typeface="Noto Sans SC"/>
              <a:sym typeface="Noto Sans SC"/>
            </a:endParaRPr>
          </a:p>
        </p:txBody>
      </p:sp>
      <p:sp>
        <p:nvSpPr>
          <p:cNvPr id="269" name="Google Shape;269;p37"/>
          <p:cNvSpPr/>
          <p:nvPr/>
        </p:nvSpPr>
        <p:spPr>
          <a:xfrm>
            <a:off x="6486350" y="36946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通知服务</a:t>
            </a:r>
            <a:endParaRPr sz="1000">
              <a:solidFill>
                <a:schemeClr val="lt1"/>
              </a:solidFill>
              <a:latin typeface="Noto Sans SC"/>
              <a:ea typeface="Noto Sans SC"/>
              <a:cs typeface="Noto Sans SC"/>
              <a:sym typeface="Noto Sans SC"/>
            </a:endParaRPr>
          </a:p>
        </p:txBody>
      </p:sp>
      <p:sp>
        <p:nvSpPr>
          <p:cNvPr id="270" name="Google Shape;270;p37"/>
          <p:cNvSpPr/>
          <p:nvPr/>
        </p:nvSpPr>
        <p:spPr>
          <a:xfrm>
            <a:off x="596825" y="3374663"/>
            <a:ext cx="15384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客户企业财务编排服务</a:t>
            </a:r>
            <a:endParaRPr sz="1000">
              <a:solidFill>
                <a:srgbClr val="FFFFFF"/>
              </a:solidFill>
              <a:latin typeface="Noto Sans SC"/>
              <a:ea typeface="Noto Sans SC"/>
              <a:cs typeface="Noto Sans SC"/>
              <a:sym typeface="Noto Sans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76" name="Google Shape;27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8"/>
          <p:cNvSpPr txBox="1"/>
          <p:nvPr/>
        </p:nvSpPr>
        <p:spPr>
          <a:xfrm>
            <a:off x="6286175" y="1044350"/>
            <a:ext cx="2623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Client-side</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浏览器Web端信息展示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IOS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IOS端信息展示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Andorid</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Android端信息展示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bff</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客户端与服务端的差异化数据转换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BFF</a:t>
            </a:r>
            <a:r>
              <a:rPr lang="en-US">
                <a:solidFill>
                  <a:schemeClr val="dk1"/>
                </a:solidFill>
                <a:latin typeface="Noto Sans SC"/>
                <a:ea typeface="Noto Sans SC"/>
                <a:cs typeface="Noto Sans SC"/>
                <a:sym typeface="Noto Sans SC"/>
              </a:rPr>
              <a:t>：为</a:t>
            </a:r>
            <a:r>
              <a:rPr lang="en-US">
                <a:solidFill>
                  <a:schemeClr val="dk1"/>
                </a:solidFill>
                <a:latin typeface="Noto Sans SC"/>
                <a:ea typeface="Noto Sans SC"/>
                <a:cs typeface="Noto Sans SC"/>
                <a:sym typeface="Noto Sans SC"/>
              </a:rPr>
              <a:t>Web端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Mobile BFF</a:t>
            </a:r>
            <a:r>
              <a:rPr lang="en-US">
                <a:solidFill>
                  <a:schemeClr val="dk1"/>
                </a:solidFill>
                <a:latin typeface="Noto Sans SC"/>
                <a:ea typeface="Noto Sans SC"/>
                <a:cs typeface="Noto Sans SC"/>
                <a:sym typeface="Noto Sans SC"/>
              </a:rPr>
              <a:t>：</a:t>
            </a:r>
            <a:r>
              <a:rPr lang="en-US">
                <a:solidFill>
                  <a:schemeClr val="dk1"/>
                </a:solidFill>
                <a:latin typeface="Noto Sans SC"/>
                <a:ea typeface="Noto Sans SC"/>
                <a:cs typeface="Noto Sans SC"/>
                <a:sym typeface="Noto Sans SC"/>
              </a:rPr>
              <a:t>IOS和Android端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p>
        </p:txBody>
      </p:sp>
      <p:sp>
        <p:nvSpPr>
          <p:cNvPr id="278" name="Google Shape;278;p38"/>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8"/>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80" name="Google Shape;280;p38"/>
          <p:cNvSpPr/>
          <p:nvPr/>
        </p:nvSpPr>
        <p:spPr>
          <a:xfrm>
            <a:off x="506875" y="1354425"/>
            <a:ext cx="3988500" cy="12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86" name="Google Shape;28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39"/>
          <p:cNvSpPr txBox="1"/>
          <p:nvPr/>
        </p:nvSpPr>
        <p:spPr>
          <a:xfrm>
            <a:off x="6286175" y="1044350"/>
            <a:ext cx="2623800" cy="37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differentiators层，负责领域逻辑以及业务编排</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客户企业财务编排服务：依赖企业差旅服务与机票订单服务，提供对账、开票、确认、结算、企业支付以及报表导出等业务能力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差旅预订编排服务：依赖客户关系管理系统与机票订单服务，避免机票订单服务反向依赖客户关系管理系统。提供因公出行方案审批以及设置用车规范等业务能力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账号管理编排服务：依赖客户关系管理系统与企业差旅服务，避免企业差旅服务反向依赖客户关系管理系统。提供客户员工账号设置与注册等业务能力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客户关系管理系统：提供客户企业员工信息</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000">
                <a:solidFill>
                  <a:schemeClr val="dk1"/>
                </a:solidFill>
                <a:latin typeface="Noto Sans SC"/>
                <a:ea typeface="Noto Sans SC"/>
                <a:cs typeface="Noto Sans SC"/>
                <a:sym typeface="Noto Sans SC"/>
              </a:rPr>
              <a:t>员工管理系统：提供内部员工信息</a:t>
            </a:r>
            <a:endParaRPr sz="1000">
              <a:solidFill>
                <a:schemeClr val="dk1"/>
              </a:solidFill>
              <a:latin typeface="Noto Sans SC"/>
              <a:ea typeface="Noto Sans SC"/>
              <a:cs typeface="Noto Sans SC"/>
              <a:sym typeface="Noto Sans SC"/>
            </a:endParaRPr>
          </a:p>
        </p:txBody>
      </p:sp>
      <p:sp>
        <p:nvSpPr>
          <p:cNvPr id="288" name="Google Shape;288;p39"/>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9"/>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90" name="Google Shape;290;p39"/>
          <p:cNvSpPr/>
          <p:nvPr/>
        </p:nvSpPr>
        <p:spPr>
          <a:xfrm>
            <a:off x="515175" y="2559275"/>
            <a:ext cx="3930300" cy="56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96" name="Google Shape;29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40"/>
          <p:cNvSpPr txBox="1"/>
          <p:nvPr/>
        </p:nvSpPr>
        <p:spPr>
          <a:xfrm>
            <a:off x="6286175" y="1044350"/>
            <a:ext cx="26238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core business</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核心业务逻辑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企业差旅</a:t>
            </a:r>
            <a:r>
              <a:rPr lang="en-US" sz="1200">
                <a:solidFill>
                  <a:schemeClr val="dk1"/>
                </a:solidFill>
                <a:latin typeface="Noto Sans SC"/>
                <a:ea typeface="Noto Sans SC"/>
                <a:cs typeface="Noto Sans SC"/>
                <a:sym typeface="Noto Sans SC"/>
              </a:rPr>
              <a:t>服务：</a:t>
            </a:r>
            <a:r>
              <a:rPr lang="en-US" sz="1200">
                <a:solidFill>
                  <a:schemeClr val="dk1"/>
                </a:solidFill>
                <a:latin typeface="Noto Sans SC"/>
                <a:ea typeface="Noto Sans SC"/>
                <a:cs typeface="Noto Sans SC"/>
                <a:sym typeface="Noto Sans SC"/>
              </a:rPr>
              <a:t>提供企业差旅服务上下文的业务能力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机票订单服务：提供机票订单买卖上下文的业务能力</a:t>
            </a:r>
            <a:endParaRPr sz="1200"/>
          </a:p>
        </p:txBody>
      </p:sp>
      <p:sp>
        <p:nvSpPr>
          <p:cNvPr id="298" name="Google Shape;298;p40"/>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40"/>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00" name="Google Shape;300;p40"/>
          <p:cNvSpPr/>
          <p:nvPr/>
        </p:nvSpPr>
        <p:spPr>
          <a:xfrm>
            <a:off x="506875" y="3165875"/>
            <a:ext cx="3980100" cy="772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306" name="Google Shape;3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41"/>
          <p:cNvSpPr txBox="1"/>
          <p:nvPr/>
        </p:nvSpPr>
        <p:spPr>
          <a:xfrm>
            <a:off x="6151200" y="938400"/>
            <a:ext cx="26238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external/3rd party</a:t>
            </a:r>
            <a:r>
              <a:rPr lang="en-US" sz="1100">
                <a:solidFill>
                  <a:schemeClr val="dk1"/>
                </a:solidFill>
                <a:latin typeface="Noto Sans SC"/>
                <a:ea typeface="Noto Sans SC"/>
                <a:cs typeface="Noto Sans SC"/>
                <a:sym typeface="Noto Sans SC"/>
              </a:rPr>
              <a:t>，负责</a:t>
            </a:r>
            <a:r>
              <a:rPr lang="en-US" sz="1100">
                <a:solidFill>
                  <a:schemeClr val="dk1"/>
                </a:solidFill>
                <a:latin typeface="Noto Sans SC"/>
                <a:ea typeface="Noto Sans SC"/>
                <a:cs typeface="Noto Sans SC"/>
                <a:sym typeface="Noto Sans SC"/>
              </a:rPr>
              <a:t>实现业务能力所依赖的第三方系统</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对公转账系统：对外对接银联对公转账系统，</a:t>
            </a:r>
            <a:r>
              <a:rPr lang="en-US" sz="1100">
                <a:solidFill>
                  <a:schemeClr val="dk1"/>
                </a:solidFill>
                <a:latin typeface="Noto Sans SC"/>
                <a:ea typeface="Noto Sans SC"/>
                <a:cs typeface="Noto Sans SC"/>
                <a:sym typeface="Noto Sans SC"/>
              </a:rPr>
              <a:t>提供企业</a:t>
            </a:r>
            <a:r>
              <a:rPr lang="en-US" sz="1100">
                <a:solidFill>
                  <a:schemeClr val="dk1"/>
                </a:solidFill>
                <a:latin typeface="Noto Sans SC"/>
                <a:ea typeface="Noto Sans SC"/>
                <a:cs typeface="Noto Sans SC"/>
                <a:sym typeface="Noto Sans SC"/>
              </a:rPr>
              <a:t>支付的业务能力，包括固定服务费用支付与月度结算支付</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个人三方支付系统</a:t>
            </a:r>
            <a:r>
              <a:rPr lang="en-US" sz="1100">
                <a:solidFill>
                  <a:schemeClr val="dk1"/>
                </a:solidFill>
                <a:latin typeface="Noto Sans SC"/>
                <a:ea typeface="Noto Sans SC"/>
                <a:cs typeface="Noto Sans SC"/>
                <a:sym typeface="Noto Sans SC"/>
              </a:rPr>
              <a:t>：</a:t>
            </a:r>
            <a:r>
              <a:rPr lang="en-US" sz="1100">
                <a:solidFill>
                  <a:schemeClr val="dk1"/>
                </a:solidFill>
                <a:latin typeface="Noto Sans SC"/>
                <a:ea typeface="Noto Sans SC"/>
                <a:cs typeface="Noto Sans SC"/>
                <a:sym typeface="Noto Sans SC"/>
              </a:rPr>
              <a:t>对外对接微信支付和支付宝支付，</a:t>
            </a:r>
            <a:r>
              <a:rPr lang="en-US" sz="1100">
                <a:solidFill>
                  <a:schemeClr val="dk1"/>
                </a:solidFill>
                <a:latin typeface="Noto Sans SC"/>
                <a:ea typeface="Noto Sans SC"/>
                <a:cs typeface="Noto Sans SC"/>
                <a:sym typeface="Noto Sans SC"/>
              </a:rPr>
              <a:t>提供</a:t>
            </a:r>
            <a:r>
              <a:rPr lang="en-US" sz="1100">
                <a:solidFill>
                  <a:schemeClr val="dk1"/>
                </a:solidFill>
                <a:latin typeface="Noto Sans SC"/>
                <a:ea typeface="Noto Sans SC"/>
                <a:cs typeface="Noto Sans SC"/>
                <a:sym typeface="Noto Sans SC"/>
              </a:rPr>
              <a:t>因私出行时个人支付的业务能力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开票系统：提供开具发票的业务能力，包括固定服务费用发票与月度结算发票</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订票引擎：提供搜索、预订、退改机票、生成机票行程单等业务能力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通知服务：听过发送通知短信的业务能力，包括账号开通短信、审批短信以及机票行程单短信</a:t>
            </a:r>
            <a:endParaRPr sz="1100">
              <a:solidFill>
                <a:schemeClr val="dk1"/>
              </a:solidFill>
              <a:latin typeface="Noto Sans SC"/>
              <a:ea typeface="Noto Sans SC"/>
              <a:cs typeface="Noto Sans SC"/>
              <a:sym typeface="Noto Sans SC"/>
            </a:endParaRPr>
          </a:p>
        </p:txBody>
      </p:sp>
      <p:sp>
        <p:nvSpPr>
          <p:cNvPr id="308" name="Google Shape;308;p41"/>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1"/>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10" name="Google Shape;310;p41"/>
          <p:cNvSpPr/>
          <p:nvPr/>
        </p:nvSpPr>
        <p:spPr>
          <a:xfrm>
            <a:off x="4536925" y="1354425"/>
            <a:ext cx="1223400" cy="2528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进程内架构设计</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进程内架构设计 - 组件选择</a:t>
            </a:r>
            <a:endParaRPr/>
          </a:p>
        </p:txBody>
      </p:sp>
      <p:sp>
        <p:nvSpPr>
          <p:cNvPr id="321" name="Google Shape;321;p43"/>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该进程为</a:t>
            </a:r>
            <a:r>
              <a:rPr lang="en-US"/>
              <a:t>企业差旅服务</a:t>
            </a:r>
            <a:endParaRPr/>
          </a:p>
          <a:p>
            <a:pPr indent="0" lvl="0" marL="0" rtl="0" algn="l">
              <a:spcBef>
                <a:spcPts val="1200"/>
              </a:spcBef>
              <a:spcAft>
                <a:spcPts val="0"/>
              </a:spcAft>
              <a:buClr>
                <a:schemeClr val="dk1"/>
              </a:buClr>
              <a:buSzPts val="1100"/>
              <a:buFont typeface="Arial"/>
              <a:buNone/>
            </a:pPr>
            <a:r>
              <a:rPr lang="en-US"/>
              <a:t>其职责是</a:t>
            </a:r>
            <a:r>
              <a:rPr lang="en-US"/>
              <a:t>提供企业差旅服务上下文的业务能力</a:t>
            </a:r>
            <a:endParaRPr/>
          </a:p>
          <a:p>
            <a:pPr indent="0" lvl="0" marL="0" rtl="0" algn="l">
              <a:spcBef>
                <a:spcPts val="1200"/>
              </a:spcBef>
              <a:spcAft>
                <a:spcPts val="0"/>
              </a:spcAft>
              <a:buClr>
                <a:schemeClr val="dk1"/>
              </a:buClr>
              <a:buSzPts val="1100"/>
              <a:buFont typeface="Arial"/>
              <a:buNone/>
            </a:pPr>
            <a:r>
              <a:rPr lang="en-US"/>
              <a:t>它以 RESTful API 的形式对外提供</a:t>
            </a:r>
            <a:r>
              <a:rPr lang="en-US"/>
              <a:t>业务能力</a:t>
            </a:r>
            <a:endParaRPr/>
          </a:p>
          <a:p>
            <a:pPr indent="0" lvl="0" marL="0" rtl="0" algn="l">
              <a:spcBef>
                <a:spcPts val="1200"/>
              </a:spcBef>
              <a:spcAft>
                <a:spcPts val="0"/>
              </a:spcAft>
              <a:buClr>
                <a:schemeClr val="dk1"/>
              </a:buClr>
              <a:buSzPts val="1100"/>
              <a:buFont typeface="Arial"/>
              <a:buNone/>
            </a:pPr>
            <a:r>
              <a:rPr lang="en-US"/>
              <a:t>采用的技术选型为</a:t>
            </a:r>
            <a:r>
              <a:rPr lang="en-US"/>
              <a:t>SpringBoot、Java、MySQL、Spring Data JPA、Hibernate、FeignClient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2" name="Google Shape;32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28" name="Google Shape;32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44"/>
          <p:cNvSpPr txBox="1"/>
          <p:nvPr/>
        </p:nvSpPr>
        <p:spPr>
          <a:xfrm>
            <a:off x="4761275" y="756150"/>
            <a:ext cx="4013700" cy="42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Controller层负责处理外部服务调用的http请求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Controller：定义业务API，处理转发请求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DTO：对应于请求中的request和response，将json反序列化Java对象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Exception Handler：将异常转化为error response</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业务逻辑层负责处理业务逻辑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组件Service：负责编排被Model封装好的业务逻辑顺序，完成业务流程</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Model：负责定义业务对象，封装业务逻辑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数据访问层负责数据访问操作</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组件Entity：是数据库持久化的对象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Repository：负责操作数据库</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组件Http Client：负责调用外部服务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组件Feign DTO：调用外部服务的数据传输对象，将Java对象序列化为json</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300">
              <a:latin typeface="Noto Sans SC"/>
              <a:ea typeface="Noto Sans SC"/>
              <a:cs typeface="Noto Sans SC"/>
              <a:sym typeface="Noto Sans SC"/>
            </a:endParaRPr>
          </a:p>
        </p:txBody>
      </p:sp>
      <p:pic>
        <p:nvPicPr>
          <p:cNvPr id="330" name="Google Shape;330;p44"/>
          <p:cNvPicPr preferRelativeResize="0"/>
          <p:nvPr/>
        </p:nvPicPr>
        <p:blipFill>
          <a:blip r:embed="rId3">
            <a:alphaModFix/>
          </a:blip>
          <a:stretch>
            <a:fillRect/>
          </a:stretch>
        </p:blipFill>
        <p:spPr>
          <a:xfrm>
            <a:off x="145925" y="864175"/>
            <a:ext cx="4596501" cy="4126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保证业务准确性</a:t>
            </a:r>
            <a:endParaRPr/>
          </a:p>
        </p:txBody>
      </p:sp>
      <p:sp>
        <p:nvSpPr>
          <p:cNvPr id="336" name="Google Shape;336;p45"/>
          <p:cNvSpPr txBox="1"/>
          <p:nvPr>
            <p:ph idx="1" type="body"/>
          </p:nvPr>
        </p:nvSpPr>
        <p:spPr>
          <a:xfrm>
            <a:off x="166175" y="1096825"/>
            <a:ext cx="4243800" cy="39600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5"/>
              <a:buFont typeface="Arial"/>
              <a:buNone/>
            </a:pPr>
            <a:r>
              <a:rPr lang="en-US" sz="1000"/>
              <a:t>正常情况下，</a:t>
            </a:r>
            <a:r>
              <a:rPr lang="en-US" sz="1000"/>
              <a:t>企业差旅服务</a:t>
            </a:r>
            <a:r>
              <a:rPr lang="en-US" sz="1000"/>
              <a:t>调用</a:t>
            </a:r>
            <a:r>
              <a:rPr lang="en-US" sz="1000"/>
              <a:t>对公转账系统</a:t>
            </a:r>
            <a:r>
              <a:rPr lang="en-US" sz="1000"/>
              <a:t>完成</a:t>
            </a:r>
            <a:r>
              <a:rPr lang="en-US" sz="1000"/>
              <a:t>请求支付固定服务费用，如右上图步骤3。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a:t>
            </a:r>
            <a:r>
              <a:rPr lang="en-US" sz="1000"/>
              <a:t>以下</a:t>
            </a:r>
            <a:r>
              <a:rPr lang="en-US" sz="1000"/>
              <a:t>分区异常发生时：</a:t>
            </a:r>
            <a:br>
              <a:rPr lang="en-US" sz="1000"/>
            </a:br>
            <a:r>
              <a:rPr lang="en-US" sz="1000"/>
              <a:t>1. </a:t>
            </a:r>
            <a:r>
              <a:rPr lang="en-US" sz="1000"/>
              <a:t>请求因网络原因没送达、对公转账系统处理请求前宕机等，导致请求未被对公转账系统处理；</a:t>
            </a:r>
            <a:br>
              <a:rPr lang="en-US" sz="1000"/>
            </a:br>
            <a:r>
              <a:rPr lang="en-US" sz="1000"/>
              <a:t>2. 响应因网络原因没返回、对公转账系统处理完请求后宕机等，导致响应异常；</a:t>
            </a:r>
            <a:br>
              <a:rPr lang="en-US" sz="1000"/>
            </a:br>
            <a:r>
              <a:rPr lang="en-US" sz="1000"/>
              <a:t>该进程</a:t>
            </a:r>
            <a:r>
              <a:rPr lang="en-US" sz="1000"/>
              <a:t>调用</a:t>
            </a:r>
            <a:r>
              <a:rPr lang="en-US" sz="1000"/>
              <a:t>对公转账系统</a:t>
            </a:r>
            <a:r>
              <a:rPr lang="en-US" sz="1000"/>
              <a:t>会</a:t>
            </a:r>
            <a:r>
              <a:rPr lang="en-US" sz="1000"/>
              <a:t>导致请求支付固定服务费用失败。</a:t>
            </a:r>
            <a:endParaRPr sz="1000"/>
          </a:p>
          <a:p>
            <a:pPr indent="0" lvl="0" marL="0" rtl="0" algn="l">
              <a:lnSpc>
                <a:spcPct val="95000"/>
              </a:lnSpc>
              <a:spcBef>
                <a:spcPts val="1200"/>
              </a:spcBef>
              <a:spcAft>
                <a:spcPts val="0"/>
              </a:spcAft>
              <a:buClr>
                <a:schemeClr val="dk1"/>
              </a:buClr>
              <a:buSzPts val="605"/>
              <a:buFont typeface="Arial"/>
              <a:buNone/>
            </a:pPr>
            <a:r>
              <a:rPr lang="en-US" sz="1000"/>
              <a:t>在此</a:t>
            </a:r>
            <a:r>
              <a:rPr lang="en-US" sz="1000"/>
              <a:t>失败场景下，</a:t>
            </a:r>
            <a:r>
              <a:rPr lang="en-US" sz="1000"/>
              <a:t>业务方</a:t>
            </a:r>
            <a:r>
              <a:rPr lang="en-US" sz="1000"/>
              <a:t>基于准确获取固定服务费用支付状态，避免重复支付的业务目标，需确保固定服务费用支付状态在进程间的准确性，且后续请求开具固定服务费发票业务不可用。</a:t>
            </a:r>
            <a:endParaRPr sz="1000"/>
          </a:p>
          <a:p>
            <a:pPr indent="0" lvl="0" marL="0" rtl="0" algn="l">
              <a:lnSpc>
                <a:spcPct val="95000"/>
              </a:lnSpc>
              <a:spcBef>
                <a:spcPts val="1200"/>
              </a:spcBef>
              <a:spcAft>
                <a:spcPts val="0"/>
              </a:spcAft>
              <a:buClr>
                <a:schemeClr val="dk1"/>
              </a:buClr>
              <a:buSzPts val="605"/>
              <a:buFont typeface="Arial"/>
              <a:buNone/>
            </a:pPr>
            <a:r>
              <a:rPr lang="en-US" sz="1000"/>
              <a:t>为</a:t>
            </a:r>
            <a:r>
              <a:rPr lang="en-US" sz="1000"/>
              <a:t>实现如上业务准确性的诉求，</a:t>
            </a:r>
            <a:r>
              <a:rPr lang="en-US" sz="1000"/>
              <a:t>在</a:t>
            </a:r>
            <a:r>
              <a:rPr lang="en-US" sz="1000"/>
              <a:t>设计</a:t>
            </a:r>
            <a:r>
              <a:rPr lang="en-US" sz="1000"/>
              <a:t>上</a:t>
            </a:r>
            <a:r>
              <a:rPr lang="en-US" sz="1000"/>
              <a:t>(架构，交互方式等)</a:t>
            </a:r>
            <a:r>
              <a:rPr lang="en-US" sz="1000"/>
              <a:t>采用了以下应对方案</a:t>
            </a:r>
            <a:r>
              <a:rPr lang="en-US" sz="1000"/>
              <a:t>，如右下图</a:t>
            </a:r>
            <a:r>
              <a:rPr lang="en-US" sz="1000"/>
              <a:t>：</a:t>
            </a:r>
            <a:br>
              <a:rPr lang="en-US" sz="1000"/>
            </a:br>
            <a:r>
              <a:rPr lang="en-US" sz="1000"/>
              <a:t>当</a:t>
            </a:r>
            <a:r>
              <a:rPr lang="en-US" sz="1000"/>
              <a:t>分区异常发生时，调用对公转账系统提供的/union-pay/payments/{requestId}查询请求状态的接口。当查询到：</a:t>
            </a:r>
            <a:br>
              <a:rPr lang="en-US" sz="1000"/>
            </a:br>
            <a:r>
              <a:rPr lang="en-US" sz="1000"/>
              <a:t>1. 请求未创建，对应于请求未被对公转账系统处理，则抛出异常给客户企业财务编排服务，终止业务流程，等待客户企业财务编排服务再次调用重试；</a:t>
            </a:r>
            <a:br>
              <a:rPr lang="en-US" sz="1000"/>
            </a:br>
            <a:r>
              <a:rPr lang="en-US" sz="1000"/>
              <a:t>2. 请求已创建，对应于请求被对公转账系统处理，则业务流程成功；</a:t>
            </a:r>
            <a:br>
              <a:rPr lang="en-US" sz="1000"/>
            </a:br>
            <a:r>
              <a:rPr lang="en-US" sz="1000"/>
              <a:t>3. 503或504异常，每隔3s重试3次查询，如果3次都是503或504异常，则抛出异常给客户企业财务编排服务，终止业务流程，引入人工处理；</a:t>
            </a:r>
            <a:br>
              <a:rPr lang="en-US" sz="1000"/>
            </a:br>
            <a:r>
              <a:rPr lang="en-US" sz="1000"/>
              <a:t>另外，由于涉及到对/union-pay/payments接口的重试，因此对公转账系统需要对该接口实现幂等。同样企业差旅服务的/travel-contracts/{cid}/fixd-fee也涉及到重试，所以也需要实现幂等。</a:t>
            </a:r>
            <a:endParaRPr sz="1000"/>
          </a:p>
          <a:p>
            <a:pPr indent="0" lvl="0" marL="0" rtl="0" algn="l">
              <a:lnSpc>
                <a:spcPct val="95000"/>
              </a:lnSpc>
              <a:spcBef>
                <a:spcPts val="1200"/>
              </a:spcBef>
              <a:spcAft>
                <a:spcPts val="1200"/>
              </a:spcAft>
              <a:buSzPts val="605"/>
              <a:buNone/>
            </a:pPr>
            <a:r>
              <a:t/>
            </a:r>
            <a:endParaRPr sz="1000"/>
          </a:p>
        </p:txBody>
      </p:sp>
      <p:sp>
        <p:nvSpPr>
          <p:cNvPr id="337" name="Google Shape;33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45"/>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举例说明分区场景和采用CP的应对方案</a:t>
            </a:r>
            <a:endParaRPr/>
          </a:p>
        </p:txBody>
      </p:sp>
      <p:sp>
        <p:nvSpPr>
          <p:cNvPr id="339" name="Google Shape;339;p45"/>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40" name="Google Shape;340;p45"/>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注意：【业务能力】必须来自架构设计的业务能力表</a:t>
            </a:r>
            <a:endParaRPr sz="1200">
              <a:solidFill>
                <a:srgbClr val="F2617A"/>
              </a:solidFill>
              <a:latin typeface="Inter"/>
              <a:ea typeface="Inter"/>
              <a:cs typeface="Inter"/>
              <a:sym typeface="Inter"/>
            </a:endParaRPr>
          </a:p>
        </p:txBody>
      </p:sp>
      <p:sp>
        <p:nvSpPr>
          <p:cNvPr id="341" name="Google Shape;341;p45"/>
          <p:cNvSpPr txBox="1"/>
          <p:nvPr/>
        </p:nvSpPr>
        <p:spPr>
          <a:xfrm>
            <a:off x="82458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42" name="Google Shape;342;p45"/>
          <p:cNvPicPr preferRelativeResize="0"/>
          <p:nvPr/>
        </p:nvPicPr>
        <p:blipFill>
          <a:blip r:embed="rId3">
            <a:alphaModFix/>
          </a:blip>
          <a:stretch>
            <a:fillRect/>
          </a:stretch>
        </p:blipFill>
        <p:spPr>
          <a:xfrm>
            <a:off x="4520825" y="2639600"/>
            <a:ext cx="3679725" cy="2439559"/>
          </a:xfrm>
          <a:prstGeom prst="rect">
            <a:avLst/>
          </a:prstGeom>
          <a:noFill/>
          <a:ln>
            <a:noFill/>
          </a:ln>
        </p:spPr>
      </p:pic>
      <p:pic>
        <p:nvPicPr>
          <p:cNvPr id="343" name="Google Shape;343;p45"/>
          <p:cNvPicPr preferRelativeResize="0"/>
          <p:nvPr/>
        </p:nvPicPr>
        <p:blipFill>
          <a:blip r:embed="rId4">
            <a:alphaModFix/>
          </a:blip>
          <a:stretch>
            <a:fillRect/>
          </a:stretch>
        </p:blipFill>
        <p:spPr>
          <a:xfrm>
            <a:off x="4520818" y="1037500"/>
            <a:ext cx="3765475" cy="157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保证业务可用性</a:t>
            </a:r>
            <a:endParaRPr/>
          </a:p>
        </p:txBody>
      </p:sp>
      <p:sp>
        <p:nvSpPr>
          <p:cNvPr id="349" name="Google Shape;349;p46"/>
          <p:cNvSpPr txBox="1"/>
          <p:nvPr>
            <p:ph idx="1" type="body"/>
          </p:nvPr>
        </p:nvSpPr>
        <p:spPr>
          <a:xfrm>
            <a:off x="149575" y="1066650"/>
            <a:ext cx="4260300" cy="40770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chemeClr val="dk1"/>
              </a:buClr>
              <a:buSzPts val="440"/>
              <a:buFont typeface="Arial"/>
              <a:buNone/>
            </a:pPr>
            <a:r>
              <a:rPr lang="en-US" sz="1000"/>
              <a:t>正常情况下，企业差旅服务调用开票系统完成请求开具固定服务费发票，如右上图步骤3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当以下分区异常发生时：</a:t>
            </a:r>
            <a:br>
              <a:rPr lang="en-US" sz="1000"/>
            </a:br>
            <a:r>
              <a:rPr lang="en-US" sz="1000"/>
              <a:t>1. 请求因网络原因没送达、开票系统处理请求前宕机等，导致请求未被开票系统处理；</a:t>
            </a:r>
            <a:br>
              <a:rPr lang="en-US" sz="1000"/>
            </a:br>
            <a:r>
              <a:rPr lang="en-US" sz="1000"/>
              <a:t>2. 响应因网络原因没返回、开票系统处理完请求后宕机等，导致响应异常；</a:t>
            </a:r>
            <a:br>
              <a:rPr lang="en-US" sz="1000"/>
            </a:br>
            <a:r>
              <a:rPr lang="en-US" sz="1000"/>
              <a:t>该进程调用开票系统会导致请求开具固定服务费发票失败。</a:t>
            </a:r>
            <a:endParaRPr sz="1000"/>
          </a:p>
          <a:p>
            <a:pPr indent="0" lvl="0" marL="0" rtl="0" algn="l">
              <a:lnSpc>
                <a:spcPct val="105000"/>
              </a:lnSpc>
              <a:spcBef>
                <a:spcPts val="1200"/>
              </a:spcBef>
              <a:spcAft>
                <a:spcPts val="0"/>
              </a:spcAft>
              <a:buClr>
                <a:schemeClr val="dk1"/>
              </a:buClr>
              <a:buSzPts val="440"/>
              <a:buFont typeface="Arial"/>
              <a:buNone/>
            </a:pPr>
            <a:r>
              <a:rPr lang="en-US" sz="1000"/>
              <a:t>在此失败场景下，业务方基于平台在收到申请后24小时内完成固定服务费发票开具，可容忍进程间发票开具状态的暂时不一致，且查看固定服务费发票开具详情时向客户企业财务编排服务返回发票开具中的中间状态。</a:t>
            </a:r>
            <a:endParaRPr sz="1000"/>
          </a:p>
          <a:p>
            <a:pPr indent="0" lvl="0" marL="0" rtl="0" algn="l">
              <a:lnSpc>
                <a:spcPct val="105000"/>
              </a:lnSpc>
              <a:spcBef>
                <a:spcPts val="1200"/>
              </a:spcBef>
              <a:spcAft>
                <a:spcPts val="0"/>
              </a:spcAft>
              <a:buClr>
                <a:schemeClr val="dk1"/>
              </a:buClr>
              <a:buSzPts val="440"/>
              <a:buFont typeface="Arial"/>
              <a:buNone/>
            </a:pPr>
            <a:r>
              <a:rPr lang="en-US" sz="1000"/>
              <a:t>为实现如上的业务可用性诉求，在设计上(架构，交互方式等)采用了以下应对方案，如右下图：</a:t>
            </a:r>
            <a:br>
              <a:rPr lang="en-US" sz="1000"/>
            </a:br>
            <a:r>
              <a:rPr lang="en-US" sz="1000"/>
              <a:t>企业差旅服务调用开票系统不论成功与否，均向客户企业财务编排服务返回开票状态处理中。之后由一个异步定时任务，将所有没有相应响应的开票请求调用开票系统的/invoices接口进行重试，重试间隔为1h一次，每个请求最多重试12次。当重试超过上限，需要引入人工处理。在重试过程中，如果遇到：</a:t>
            </a:r>
            <a:br>
              <a:rPr lang="en-US" sz="1000"/>
            </a:br>
            <a:r>
              <a:rPr lang="en-US" sz="1000"/>
              <a:t>1. 开票系统之前未处理过该请求，则可以接收请求并进行处理；</a:t>
            </a:r>
            <a:br>
              <a:rPr lang="en-US" sz="1000"/>
            </a:br>
            <a:r>
              <a:rPr lang="en-US" sz="1000"/>
              <a:t>2. 开票系统之前处理过请该求，则可以忽略该次请求；</a:t>
            </a:r>
            <a:br>
              <a:rPr lang="en-US" sz="1000"/>
            </a:br>
            <a:r>
              <a:rPr lang="en-US" sz="1000"/>
              <a:t>同时在重试过程中遇到查看固定服务费发票开具详情的业务时，向其返回PROCESSINIG的状态。</a:t>
            </a:r>
            <a:br>
              <a:rPr lang="en-US" sz="1000"/>
            </a:br>
            <a:r>
              <a:rPr lang="en-US" sz="1000"/>
              <a:t>另外，由于涉及到对/invoices接口的重试，因此对开票系统需要对该接口实现幂等。</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1200"/>
              </a:spcAft>
              <a:buSzPts val="440"/>
              <a:buNone/>
            </a:pPr>
            <a:r>
              <a:t/>
            </a:r>
            <a:endParaRPr sz="1000"/>
          </a:p>
        </p:txBody>
      </p:sp>
      <p:sp>
        <p:nvSpPr>
          <p:cNvPr id="350" name="Google Shape;35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46"/>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举例说明分区场景和采用AP的应对方案</a:t>
            </a:r>
            <a:endParaRPr/>
          </a:p>
        </p:txBody>
      </p:sp>
      <p:sp>
        <p:nvSpPr>
          <p:cNvPr id="352" name="Google Shape;352;p46"/>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a:t>
            </a:r>
            <a:r>
              <a:rPr lang="en-US" sz="1200">
                <a:solidFill>
                  <a:srgbClr val="F2617A"/>
                </a:solidFill>
                <a:latin typeface="Inter"/>
                <a:ea typeface="Inter"/>
                <a:cs typeface="Inter"/>
                <a:sym typeface="Inter"/>
              </a:rPr>
              <a:t>必须来自架构设计的业务能力表</a:t>
            </a:r>
            <a:endParaRPr sz="1200">
              <a:solidFill>
                <a:srgbClr val="F2617A"/>
              </a:solidFill>
              <a:latin typeface="Inter"/>
              <a:ea typeface="Inter"/>
              <a:cs typeface="Inter"/>
              <a:sym typeface="Inter"/>
            </a:endParaRPr>
          </a:p>
        </p:txBody>
      </p:sp>
      <p:sp>
        <p:nvSpPr>
          <p:cNvPr id="353" name="Google Shape;353;p46"/>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54" name="Google Shape;354;p46"/>
          <p:cNvSpPr txBox="1"/>
          <p:nvPr/>
        </p:nvSpPr>
        <p:spPr>
          <a:xfrm>
            <a:off x="83982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55" name="Google Shape;355;p46"/>
          <p:cNvPicPr preferRelativeResize="0"/>
          <p:nvPr/>
        </p:nvPicPr>
        <p:blipFill>
          <a:blip r:embed="rId3">
            <a:alphaModFix/>
          </a:blip>
          <a:stretch>
            <a:fillRect/>
          </a:stretch>
        </p:blipFill>
        <p:spPr>
          <a:xfrm>
            <a:off x="4423725" y="1078103"/>
            <a:ext cx="3898349" cy="1311372"/>
          </a:xfrm>
          <a:prstGeom prst="rect">
            <a:avLst/>
          </a:prstGeom>
          <a:noFill/>
          <a:ln>
            <a:noFill/>
          </a:ln>
        </p:spPr>
      </p:pic>
      <p:pic>
        <p:nvPicPr>
          <p:cNvPr id="356" name="Google Shape;356;p46"/>
          <p:cNvPicPr preferRelativeResize="0"/>
          <p:nvPr/>
        </p:nvPicPr>
        <p:blipFill rotWithShape="1">
          <a:blip r:embed="rId4">
            <a:alphaModFix/>
          </a:blip>
          <a:srcRect b="0" l="0" r="0" t="0"/>
          <a:stretch/>
        </p:blipFill>
        <p:spPr>
          <a:xfrm>
            <a:off x="4409825" y="2567600"/>
            <a:ext cx="4072324" cy="19896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业务分析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3 </a:t>
            </a:r>
            <a:r>
              <a:rPr lang="en-US"/>
              <a:t>进程内架构的测试策略</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全景</a:t>
            </a:r>
            <a:endParaRPr/>
          </a:p>
        </p:txBody>
      </p:sp>
      <p:sp>
        <p:nvSpPr>
          <p:cNvPr id="367" name="Google Shape;36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48"/>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69" name="Google Shape;369;p48"/>
          <p:cNvSpPr txBox="1"/>
          <p:nvPr/>
        </p:nvSpPr>
        <p:spPr>
          <a:xfrm>
            <a:off x="4034175" y="938400"/>
            <a:ext cx="48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oto Sans SC"/>
                <a:ea typeface="Noto Sans SC"/>
                <a:cs typeface="Noto Sans SC"/>
                <a:sym typeface="Noto Sans SC"/>
              </a:rPr>
              <a:t>针对当前架构，采用以下测试策略覆盖进程中各个组件并保证进程边界处的测试有效性，来帮助发现问题和定位问题：</a:t>
            </a:r>
            <a:endParaRPr sz="1200">
              <a:latin typeface="Noto Sans SC"/>
              <a:ea typeface="Noto Sans SC"/>
              <a:cs typeface="Noto Sans SC"/>
              <a:sym typeface="Noto Sans SC"/>
            </a:endParaRPr>
          </a:p>
        </p:txBody>
      </p:sp>
      <p:graphicFrame>
        <p:nvGraphicFramePr>
          <p:cNvPr id="370" name="Google Shape;370;p48"/>
          <p:cNvGraphicFramePr/>
          <p:nvPr/>
        </p:nvGraphicFramePr>
        <p:xfrm>
          <a:off x="4116975" y="1710700"/>
          <a:ext cx="3000000" cy="3000000"/>
        </p:xfrm>
        <a:graphic>
          <a:graphicData uri="http://schemas.openxmlformats.org/drawingml/2006/table">
            <a:tbl>
              <a:tblPr>
                <a:noFill/>
                <a:tableStyleId>{FD629917-31F1-46C8-83C5-3D46852721A1}</a:tableStyleId>
              </a:tblPr>
              <a:tblGrid>
                <a:gridCol w="684050"/>
                <a:gridCol w="1688675"/>
                <a:gridCol w="1186350"/>
                <a:gridCol w="1186350"/>
              </a:tblGrid>
              <a:tr h="593025">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序号</a:t>
                      </a:r>
                      <a:endParaRPr b="1" sz="10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被测组件</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（一个或多个组件的组件名称）</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测试类型</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组件测试/单元测试/功能测试等</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测试象限</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（Q1 - Q4）</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Controller+DTO+Exception Handler</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2</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Service+Model</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3</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Repository+Entity</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组件测试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4</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Http Client+Feign DTO</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71" name="Google Shape;371;p48"/>
          <p:cNvPicPr preferRelativeResize="0"/>
          <p:nvPr/>
        </p:nvPicPr>
        <p:blipFill>
          <a:blip r:embed="rId3">
            <a:alphaModFix/>
          </a:blip>
          <a:stretch>
            <a:fillRect/>
          </a:stretch>
        </p:blipFill>
        <p:spPr>
          <a:xfrm>
            <a:off x="48900" y="1336742"/>
            <a:ext cx="3985274" cy="357815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- 1 - </a:t>
            </a:r>
            <a:r>
              <a:rPr lang="en-US" sz="2200"/>
              <a:t>Controller+DTO+Exception Handler</a:t>
            </a:r>
            <a:endParaRPr sz="2200"/>
          </a:p>
        </p:txBody>
      </p:sp>
      <p:sp>
        <p:nvSpPr>
          <p:cNvPr id="377" name="Google Shape;37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49"/>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79" name="Google Shape;379;p49"/>
          <p:cNvSpPr txBox="1"/>
          <p:nvPr/>
        </p:nvSpPr>
        <p:spPr>
          <a:xfrm>
            <a:off x="4269400" y="1150175"/>
            <a:ext cx="43338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Controller+DTO+Exception Handler</a:t>
            </a:r>
            <a:endParaRPr sz="1200">
              <a:solidFill>
                <a:schemeClr val="dk1"/>
              </a:solidFill>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测试这些组件是因为Controller需要将Http请求以及对应的响应进行反序列化以及序列化，同时也需要根据不同的异常返回不同的error response。</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solidFill>
                  <a:schemeClr val="dk1"/>
                </a:solidFill>
              </a:rPr>
              <a:t>进程内组件Service，采用Stub来替代该组件，因为Controller不关注业务逻辑，只关注Service的返回结果。</a:t>
            </a:r>
            <a:endParaRPr sz="1200">
              <a:latin typeface="Noto Sans SC"/>
              <a:ea typeface="Noto Sans SC"/>
              <a:cs typeface="Noto Sans SC"/>
              <a:sym typeface="Noto Sans SC"/>
            </a:endParaRPr>
          </a:p>
        </p:txBody>
      </p:sp>
      <p:pic>
        <p:nvPicPr>
          <p:cNvPr id="380" name="Google Shape;380;p49"/>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81" name="Google Shape;381;p49"/>
          <p:cNvSpPr/>
          <p:nvPr/>
        </p:nvSpPr>
        <p:spPr>
          <a:xfrm>
            <a:off x="506875" y="2044100"/>
            <a:ext cx="28086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- 2</a:t>
            </a:r>
            <a:r>
              <a:rPr lang="en-US" sz="2200"/>
              <a:t> - Service+Model</a:t>
            </a:r>
            <a:endParaRPr sz="2200"/>
          </a:p>
        </p:txBody>
      </p:sp>
      <p:sp>
        <p:nvSpPr>
          <p:cNvPr id="387" name="Google Shape;38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50"/>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89" name="Google Shape;389;p50"/>
          <p:cNvSpPr txBox="1"/>
          <p:nvPr/>
        </p:nvSpPr>
        <p:spPr>
          <a:xfrm>
            <a:off x="4269400" y="1150175"/>
            <a:ext cx="4333800" cy="350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测试这些组件是因为Service需要按照业务逻辑编排业务顺序，同时调用Model来实现业务功能。</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进程内组件Repository，采用Stub或Spy来替代该组件，因为Service不关注数据的存储。</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进程内组件Http Client，采用Stub或Spy来替代该组件。首先需要状态验证，因为不需要调用真实的外部服务，只需要外部服务按要求返回的结果；其次需要行为验证，需要验证有没有调用过外部服务。</a:t>
            </a:r>
            <a:endParaRPr sz="1200">
              <a:solidFill>
                <a:schemeClr val="dk1"/>
              </a:solidFill>
            </a:endParaRPr>
          </a:p>
        </p:txBody>
      </p:sp>
      <p:pic>
        <p:nvPicPr>
          <p:cNvPr id="390" name="Google Shape;390;p50"/>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91" name="Google Shape;391;p50"/>
          <p:cNvSpPr/>
          <p:nvPr/>
        </p:nvSpPr>
        <p:spPr>
          <a:xfrm>
            <a:off x="490250" y="2783625"/>
            <a:ext cx="19194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- 3 - </a:t>
            </a:r>
            <a:r>
              <a:rPr lang="en-US" sz="2200"/>
              <a:t>Repository+Entity</a:t>
            </a:r>
            <a:endParaRPr sz="2200"/>
          </a:p>
        </p:txBody>
      </p:sp>
      <p:sp>
        <p:nvSpPr>
          <p:cNvPr id="397" name="Google Shape;39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51"/>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99" name="Google Shape;399;p51"/>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采用组件测试，属于第1象限的测试，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测试这些组件是因为Repository会调用数据库进行读写，而Entity是数据持久对象，所以需要一起测</a:t>
            </a:r>
            <a:r>
              <a:rPr lang="en-US" sz="1200">
                <a:solidFill>
                  <a:schemeClr val="dk1"/>
                </a:solidFill>
              </a:rPr>
              <a:t>。</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进程外组件数据库，采用Fake Object - H2来替代该组件，因为它位于进程边界，需要验证进程间功能有效性。同时使用Fake Object，通过使用内存数据库可以避免搭建真实数据库，提升测试速度增加可操作性，降低测试成本。</a:t>
            </a:r>
            <a:endParaRPr sz="1200">
              <a:solidFill>
                <a:schemeClr val="dk1"/>
              </a:solidFill>
            </a:endParaRPr>
          </a:p>
        </p:txBody>
      </p:sp>
      <p:pic>
        <p:nvPicPr>
          <p:cNvPr id="400" name="Google Shape;400;p51"/>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01" name="Google Shape;401;p51"/>
          <p:cNvSpPr/>
          <p:nvPr/>
        </p:nvSpPr>
        <p:spPr>
          <a:xfrm>
            <a:off x="249275" y="3780750"/>
            <a:ext cx="1657500" cy="481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- 4</a:t>
            </a:r>
            <a:r>
              <a:rPr lang="en-US" sz="2200"/>
              <a:t> - </a:t>
            </a:r>
            <a:r>
              <a:rPr lang="en-US" sz="2200"/>
              <a:t>Http Client+Feign DTO</a:t>
            </a:r>
            <a:endParaRPr sz="2200"/>
          </a:p>
        </p:txBody>
      </p:sp>
      <p:sp>
        <p:nvSpPr>
          <p:cNvPr id="407" name="Google Shape;40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52"/>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09" name="Google Shape;409;p52"/>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a:t>
            </a:r>
            <a:r>
              <a:rPr lang="en-US" sz="1200">
                <a:solidFill>
                  <a:schemeClr val="dk1"/>
                </a:solidFill>
              </a:rPr>
              <a:t>单元</a:t>
            </a:r>
            <a:r>
              <a:rPr lang="en-US" sz="1200">
                <a:solidFill>
                  <a:schemeClr val="dk1"/>
                </a:solidFill>
              </a:rPr>
              <a:t>测试，属于第1象限的测试，</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rPr>
              <a:t>测试这些组件是因为Controller需要将Http请求以及对应的响应进行反序列化以及序列化，同时也需要测试能否正确处理外部服务按契约返回的数据。</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a:t>
            </a:r>
            <a:r>
              <a:rPr lang="en-US" sz="1200">
                <a:solidFill>
                  <a:schemeClr val="dk1"/>
                </a:solidFill>
              </a:rPr>
              <a:t>外部服务</a:t>
            </a:r>
            <a:r>
              <a:rPr lang="en-US" sz="1200">
                <a:solidFill>
                  <a:schemeClr val="dk1"/>
                </a:solidFill>
              </a:rPr>
              <a:t>，采用stub来替代该组件，因为它位于进程边界，需要验证进程间功能有效性。同时</a:t>
            </a:r>
            <a:r>
              <a:rPr lang="en-US" sz="1200">
                <a:solidFill>
                  <a:schemeClr val="dk1"/>
                </a:solidFill>
              </a:rPr>
              <a:t>使用stub可以避免调用真实外部服务，提升测试速度与稳定性。</a:t>
            </a:r>
            <a:endParaRPr sz="1200">
              <a:solidFill>
                <a:schemeClr val="dk1"/>
              </a:solidFill>
            </a:endParaRPr>
          </a:p>
        </p:txBody>
      </p:sp>
      <p:pic>
        <p:nvPicPr>
          <p:cNvPr id="410" name="Google Shape;410;p52"/>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11" name="Google Shape;411;p52"/>
          <p:cNvSpPr/>
          <p:nvPr/>
        </p:nvSpPr>
        <p:spPr>
          <a:xfrm>
            <a:off x="2152125" y="3747500"/>
            <a:ext cx="17700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4</a:t>
            </a:r>
            <a:r>
              <a:rPr lang="en-US"/>
              <a:t> 效能管理</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工序设计与</a:t>
            </a:r>
            <a:r>
              <a:rPr lang="en-US"/>
              <a:t>任务拆解</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工序设计</a:t>
            </a:r>
            <a:endParaRPr/>
          </a:p>
        </p:txBody>
      </p:sp>
      <p:sp>
        <p:nvSpPr>
          <p:cNvPr id="427" name="Google Shape;42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p55"/>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29" name="Google Shape;429;p55"/>
          <p:cNvSpPr txBox="1"/>
          <p:nvPr/>
        </p:nvSpPr>
        <p:spPr>
          <a:xfrm>
            <a:off x="4246275" y="531625"/>
            <a:ext cx="43959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latin typeface="Noto Sans SC"/>
                <a:ea typeface="Noto Sans SC"/>
                <a:cs typeface="Noto Sans SC"/>
                <a:sym typeface="Noto Sans SC"/>
              </a:rPr>
              <a:t>针对当前架构，设计以下工序来实现架构，覆盖所有组件并应用此前设计的测试策略：</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Controller+DTO+Exception Handler</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工序1：stub </a:t>
            </a:r>
            <a:r>
              <a:rPr lang="en-US" sz="1200">
                <a:latin typeface="Noto Sans SC"/>
                <a:ea typeface="Noto Sans SC"/>
                <a:cs typeface="Noto Sans SC"/>
                <a:sym typeface="Noto Sans SC"/>
              </a:rPr>
              <a:t>Service</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Controller调用Service获取业务处理结果并返回response DTO</a:t>
            </a:r>
            <a:r>
              <a:rPr lang="en-US" sz="1200">
                <a:latin typeface="Noto Sans SC"/>
                <a:ea typeface="Noto Sans SC"/>
                <a:cs typeface="Noto Sans SC"/>
                <a:sym typeface="Noto Sans SC"/>
              </a:rPr>
              <a:t>，30</a:t>
            </a:r>
            <a:r>
              <a:rPr lang="en-US" sz="1200">
                <a:latin typeface="Noto Sans SC"/>
                <a:ea typeface="Noto Sans SC"/>
                <a:cs typeface="Noto Sans SC"/>
                <a:sym typeface="Noto Sans SC"/>
              </a:rPr>
              <a:t>分钟</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工序2：stub/spy </a:t>
            </a:r>
            <a:r>
              <a:rPr lang="en-US" sz="1200">
                <a:latin typeface="Noto Sans SC"/>
                <a:ea typeface="Noto Sans SC"/>
                <a:cs typeface="Noto Sans SC"/>
                <a:sym typeface="Noto Sans SC"/>
              </a:rPr>
              <a:t>Repository+Http Client</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Service与Model的业务逻辑</a:t>
            </a:r>
            <a:r>
              <a:rPr lang="en-US" sz="1200">
                <a:latin typeface="Noto Sans SC"/>
                <a:ea typeface="Noto Sans SC"/>
                <a:cs typeface="Noto Sans SC"/>
                <a:sym typeface="Noto Sans SC"/>
              </a:rPr>
              <a:t>，</a:t>
            </a:r>
            <a:r>
              <a:rPr lang="en-US" sz="1200">
                <a:solidFill>
                  <a:schemeClr val="dk1"/>
                </a:solidFill>
                <a:latin typeface="Noto Sans SC"/>
                <a:ea typeface="Noto Sans SC"/>
                <a:cs typeface="Noto Sans SC"/>
                <a:sym typeface="Noto Sans SC"/>
              </a:rPr>
              <a:t>2小时</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工序3：fake 数据库，实现Repository通过Entity对数据库进行读写，1小时</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工序4：stub 外部服务，实现Http Client通过Feign DTO对外部服务的访问，30分钟</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p:txBody>
      </p:sp>
      <p:pic>
        <p:nvPicPr>
          <p:cNvPr id="430" name="Google Shape;430;p55"/>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31" name="Google Shape;431;p55"/>
          <p:cNvSpPr/>
          <p:nvPr/>
        </p:nvSpPr>
        <p:spPr>
          <a:xfrm>
            <a:off x="573350" y="2060725"/>
            <a:ext cx="2742000" cy="5727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5"/>
          <p:cNvSpPr/>
          <p:nvPr/>
        </p:nvSpPr>
        <p:spPr>
          <a:xfrm>
            <a:off x="565025" y="2816875"/>
            <a:ext cx="1794900" cy="507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5"/>
          <p:cNvSpPr/>
          <p:nvPr/>
        </p:nvSpPr>
        <p:spPr>
          <a:xfrm>
            <a:off x="249275"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5"/>
          <p:cNvSpPr/>
          <p:nvPr/>
        </p:nvSpPr>
        <p:spPr>
          <a:xfrm>
            <a:off x="2118900"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5"/>
          <p:cNvSpPr txBox="1"/>
          <p:nvPr/>
        </p:nvSpPr>
        <p:spPr>
          <a:xfrm>
            <a:off x="3239150" y="2187400"/>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工序1</a:t>
            </a:r>
            <a:endParaRPr b="1" sz="1200">
              <a:solidFill>
                <a:schemeClr val="accent2"/>
              </a:solidFill>
              <a:latin typeface="Inter"/>
              <a:ea typeface="Inter"/>
              <a:cs typeface="Inter"/>
              <a:sym typeface="Inter"/>
            </a:endParaRPr>
          </a:p>
        </p:txBody>
      </p:sp>
      <p:sp>
        <p:nvSpPr>
          <p:cNvPr id="436" name="Google Shape;436;p55"/>
          <p:cNvSpPr txBox="1"/>
          <p:nvPr/>
        </p:nvSpPr>
        <p:spPr>
          <a:xfrm>
            <a:off x="45000" y="294117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工序2</a:t>
            </a:r>
            <a:endParaRPr b="1" sz="1200">
              <a:solidFill>
                <a:schemeClr val="accent2"/>
              </a:solidFill>
              <a:latin typeface="Inter"/>
              <a:ea typeface="Inter"/>
              <a:cs typeface="Inter"/>
              <a:sym typeface="Inter"/>
            </a:endParaRPr>
          </a:p>
        </p:txBody>
      </p:sp>
      <p:sp>
        <p:nvSpPr>
          <p:cNvPr id="437" name="Google Shape;437;p55"/>
          <p:cNvSpPr txBox="1"/>
          <p:nvPr/>
        </p:nvSpPr>
        <p:spPr>
          <a:xfrm>
            <a:off x="84057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工序3</a:t>
            </a:r>
            <a:endParaRPr b="1" sz="1200">
              <a:solidFill>
                <a:schemeClr val="accent2"/>
              </a:solidFill>
              <a:latin typeface="Inter"/>
              <a:ea typeface="Inter"/>
              <a:cs typeface="Inter"/>
              <a:sym typeface="Inter"/>
            </a:endParaRPr>
          </a:p>
        </p:txBody>
      </p:sp>
      <p:sp>
        <p:nvSpPr>
          <p:cNvPr id="438" name="Google Shape;438;p55"/>
          <p:cNvSpPr txBox="1"/>
          <p:nvPr/>
        </p:nvSpPr>
        <p:spPr>
          <a:xfrm>
            <a:off x="342762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工序4</a:t>
            </a:r>
            <a:endParaRPr b="1" sz="1200">
              <a:solidFill>
                <a:schemeClr val="accent2"/>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Story1 描述及AC - </a:t>
            </a:r>
            <a:r>
              <a:rPr lang="en-US"/>
              <a:t>准确性业务场景</a:t>
            </a:r>
            <a:endParaRPr/>
          </a:p>
        </p:txBody>
      </p:sp>
      <p:sp>
        <p:nvSpPr>
          <p:cNvPr id="444" name="Google Shape;444;p56"/>
          <p:cNvSpPr txBox="1"/>
          <p:nvPr>
            <p:ph idx="1" type="body"/>
          </p:nvPr>
        </p:nvSpPr>
        <p:spPr>
          <a:xfrm>
            <a:off x="350000" y="1092625"/>
            <a:ext cx="3862800" cy="3685200"/>
          </a:xfrm>
          <a:prstGeom prst="rect">
            <a:avLst/>
          </a:prstGeom>
        </p:spPr>
        <p:txBody>
          <a:bodyPr anchorCtr="0" anchor="t" bIns="0" lIns="0" spcFirstLastPara="1" rIns="0" wrap="square" tIns="0">
            <a:normAutofit lnSpcReduction="20000"/>
          </a:bodyPr>
          <a:lstStyle/>
          <a:p>
            <a:pPr indent="0" lvl="0" marL="0" rtl="0" algn="l">
              <a:spcBef>
                <a:spcPts val="0"/>
              </a:spcBef>
              <a:spcAft>
                <a:spcPts val="0"/>
              </a:spcAft>
              <a:buNone/>
            </a:pPr>
            <a:r>
              <a:rPr b="1" lang="en-US" sz="1000"/>
              <a:t>Story: </a:t>
            </a:r>
            <a:endParaRPr b="1" sz="1000"/>
          </a:p>
          <a:p>
            <a:pPr indent="0" lvl="0" marL="0" rtl="0" algn="l">
              <a:spcBef>
                <a:spcPts val="1200"/>
              </a:spcBef>
              <a:spcAft>
                <a:spcPts val="0"/>
              </a:spcAft>
              <a:buNone/>
            </a:pPr>
            <a:r>
              <a:rPr b="1" lang="en-US" sz="1000"/>
              <a:t>    作为</a:t>
            </a:r>
            <a:r>
              <a:rPr lang="en-US" sz="1000"/>
              <a:t>任你行平台财务部门员工</a:t>
            </a:r>
            <a:r>
              <a:rPr lang="en-US" sz="1000"/>
              <a:t>，</a:t>
            </a:r>
            <a:r>
              <a:rPr b="1" lang="en-US" sz="1000"/>
              <a:t>我想要</a:t>
            </a:r>
            <a:r>
              <a:rPr lang="en-US" sz="1000"/>
              <a:t>请求企业支付固定服务费用</a:t>
            </a:r>
            <a:r>
              <a:rPr lang="en-US" sz="1000"/>
              <a:t>，</a:t>
            </a:r>
            <a:r>
              <a:rPr b="1" lang="en-US" sz="1000"/>
              <a:t>以便于</a:t>
            </a:r>
            <a:r>
              <a:rPr lang="en-US" sz="1000"/>
              <a:t> </a:t>
            </a:r>
            <a:r>
              <a:rPr lang="en-US" sz="1000"/>
              <a:t>收取固定服务费用并开展差旅管理服务</a:t>
            </a:r>
            <a:r>
              <a:rPr lang="en-US" sz="1000"/>
              <a:t>。</a:t>
            </a:r>
            <a:endParaRPr sz="1000"/>
          </a:p>
          <a:p>
            <a:pPr indent="0" lvl="0" marL="0" rtl="0" algn="l">
              <a:spcBef>
                <a:spcPts val="1200"/>
              </a:spcBef>
              <a:spcAft>
                <a:spcPts val="0"/>
              </a:spcAft>
              <a:buNone/>
            </a:pPr>
            <a:r>
              <a:rPr b="1" lang="en-US" sz="1000"/>
              <a:t>相关API定义：</a:t>
            </a:r>
            <a:r>
              <a:rPr lang="en-US" sz="1000"/>
              <a:t>如</a:t>
            </a:r>
            <a:r>
              <a:rPr lang="en-US" sz="1000"/>
              <a:t>右图所示</a:t>
            </a:r>
            <a:endParaRPr sz="1000"/>
          </a:p>
          <a:p>
            <a:pPr indent="0" lvl="0" marL="0" rtl="0" algn="l">
              <a:spcBef>
                <a:spcPts val="1200"/>
              </a:spcBef>
              <a:spcAft>
                <a:spcPts val="0"/>
              </a:spcAft>
              <a:buNone/>
            </a:pPr>
            <a:r>
              <a:rPr b="1" lang="en-US" sz="1000"/>
              <a:t>ACs:</a:t>
            </a:r>
            <a:endParaRPr b="1" sz="1000"/>
          </a:p>
          <a:p>
            <a:pPr indent="-228600" lvl="0" marL="330200" rtl="0" algn="l">
              <a:lnSpc>
                <a:spcPct val="150000"/>
              </a:lnSpc>
              <a:spcBef>
                <a:spcPts val="1200"/>
              </a:spcBef>
              <a:spcAft>
                <a:spcPts val="0"/>
              </a:spcAft>
              <a:buClr>
                <a:schemeClr val="accent2"/>
              </a:buClr>
              <a:buSzPts val="1000"/>
              <a:buChar char="●"/>
            </a:pPr>
            <a:r>
              <a:rPr lang="en-US" sz="1000"/>
              <a:t>AC1:  </a:t>
            </a:r>
            <a:r>
              <a:rPr lang="en-US" sz="1000"/>
              <a:t>业务成功场景-当客户企业财务编排服务传入合法协议id(cid)，去请求支付固定服务费用时，成功创建固定服务费用支付请求。response如右图1-happy path所示。</a:t>
            </a:r>
            <a:endParaRPr sz="1000"/>
          </a:p>
          <a:p>
            <a:pPr indent="-228600" lvl="0" marL="330200" rtl="0" algn="l">
              <a:lnSpc>
                <a:spcPct val="150000"/>
              </a:lnSpc>
              <a:spcBef>
                <a:spcPts val="0"/>
              </a:spcBef>
              <a:spcAft>
                <a:spcPts val="0"/>
              </a:spcAft>
              <a:buClr>
                <a:schemeClr val="accent2"/>
              </a:buClr>
              <a:buSzPts val="1000"/>
              <a:buChar char="●"/>
            </a:pPr>
            <a:r>
              <a:rPr lang="en-US" sz="1000"/>
              <a:t>AC2: </a:t>
            </a:r>
            <a:r>
              <a:rPr lang="en-US" sz="1000"/>
              <a:t>业务异常场景-当客户企业财务编排服务传入不存在协议id(cid)，去请求支付固定服务费用时，创建固定服务费用支付请求失败。response如右图1-unhappy path所示，http code=404，code=000002，detail=cid not found。</a:t>
            </a:r>
            <a:endParaRPr sz="1000"/>
          </a:p>
          <a:p>
            <a:pPr indent="-228600" lvl="0" marL="330200" rtl="0" algn="l">
              <a:lnSpc>
                <a:spcPct val="150000"/>
              </a:lnSpc>
              <a:spcBef>
                <a:spcPts val="0"/>
              </a:spcBef>
              <a:spcAft>
                <a:spcPts val="0"/>
              </a:spcAft>
              <a:buClr>
                <a:schemeClr val="accent2"/>
              </a:buClr>
              <a:buSzPts val="1000"/>
              <a:buChar char="●"/>
            </a:pPr>
            <a:r>
              <a:rPr lang="en-US" sz="1000"/>
              <a:t>AC3: </a:t>
            </a:r>
            <a:r>
              <a:rPr lang="en-US" sz="1000"/>
              <a:t>准确性的分区异常场景-当对公转账系统不可用且客户企业财务编排服务传入合法协议id(cid)，去请求支付固定服务费用时，创建固定服务费用支付请求失败。response如右图1-unhappy path所示，http code=500，code=000003或000004，detail=please retry later或please contact with IT</a:t>
            </a:r>
            <a:endParaRPr sz="1000"/>
          </a:p>
        </p:txBody>
      </p:sp>
      <p:sp>
        <p:nvSpPr>
          <p:cNvPr id="445" name="Google Shape;44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56"/>
          <p:cNvSpPr txBox="1"/>
          <p:nvPr/>
        </p:nvSpPr>
        <p:spPr>
          <a:xfrm>
            <a:off x="4403798" y="876466"/>
            <a:ext cx="1721247" cy="33865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1.请求支付固定服务费用</a:t>
            </a:r>
            <a:endParaRPr sz="1000">
              <a:latin typeface="Inter"/>
              <a:ea typeface="Inter"/>
              <a:cs typeface="Inter"/>
              <a:sym typeface="Inter"/>
            </a:endParaRPr>
          </a:p>
        </p:txBody>
      </p:sp>
      <p:pic>
        <p:nvPicPr>
          <p:cNvPr id="447" name="Google Shape;447;p56"/>
          <p:cNvPicPr preferRelativeResize="0"/>
          <p:nvPr/>
        </p:nvPicPr>
        <p:blipFill>
          <a:blip r:embed="rId3">
            <a:alphaModFix/>
          </a:blip>
          <a:stretch>
            <a:fillRect/>
          </a:stretch>
        </p:blipFill>
        <p:spPr>
          <a:xfrm>
            <a:off x="4520700" y="1203475"/>
            <a:ext cx="2125693" cy="2010962"/>
          </a:xfrm>
          <a:prstGeom prst="rect">
            <a:avLst/>
          </a:prstGeom>
          <a:noFill/>
          <a:ln>
            <a:noFill/>
          </a:ln>
        </p:spPr>
      </p:pic>
      <p:sp>
        <p:nvSpPr>
          <p:cNvPr id="448" name="Google Shape;448;p56"/>
          <p:cNvSpPr txBox="1"/>
          <p:nvPr/>
        </p:nvSpPr>
        <p:spPr>
          <a:xfrm>
            <a:off x="4403798" y="3174016"/>
            <a:ext cx="172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2</a:t>
            </a:r>
            <a:r>
              <a:rPr lang="en-US" sz="1000">
                <a:latin typeface="Inter"/>
                <a:ea typeface="Inter"/>
                <a:cs typeface="Inter"/>
                <a:sym typeface="Inter"/>
              </a:rPr>
              <a:t>.</a:t>
            </a:r>
            <a:r>
              <a:rPr lang="en-US" sz="1000">
                <a:latin typeface="Inter"/>
                <a:ea typeface="Inter"/>
                <a:cs typeface="Inter"/>
                <a:sym typeface="Inter"/>
              </a:rPr>
              <a:t>调用对公转账系统API</a:t>
            </a:r>
            <a:endParaRPr sz="1000">
              <a:latin typeface="Inter"/>
              <a:ea typeface="Inter"/>
              <a:cs typeface="Inter"/>
              <a:sym typeface="Inter"/>
            </a:endParaRPr>
          </a:p>
        </p:txBody>
      </p:sp>
      <p:pic>
        <p:nvPicPr>
          <p:cNvPr id="449" name="Google Shape;449;p56"/>
          <p:cNvPicPr preferRelativeResize="0"/>
          <p:nvPr/>
        </p:nvPicPr>
        <p:blipFill>
          <a:blip r:embed="rId4">
            <a:alphaModFix/>
          </a:blip>
          <a:stretch>
            <a:fillRect/>
          </a:stretch>
        </p:blipFill>
        <p:spPr>
          <a:xfrm>
            <a:off x="4539075" y="3453300"/>
            <a:ext cx="2125699" cy="1582846"/>
          </a:xfrm>
          <a:prstGeom prst="rect">
            <a:avLst/>
          </a:prstGeom>
          <a:noFill/>
          <a:ln>
            <a:noFill/>
          </a:ln>
        </p:spPr>
      </p:pic>
      <p:sp>
        <p:nvSpPr>
          <p:cNvPr id="450" name="Google Shape;450;p56"/>
          <p:cNvSpPr txBox="1"/>
          <p:nvPr/>
        </p:nvSpPr>
        <p:spPr>
          <a:xfrm>
            <a:off x="6812300" y="876450"/>
            <a:ext cx="219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3</a:t>
            </a:r>
            <a:r>
              <a:rPr lang="en-US" sz="1000">
                <a:latin typeface="Inter"/>
                <a:ea typeface="Inter"/>
                <a:cs typeface="Inter"/>
                <a:sym typeface="Inter"/>
              </a:rPr>
              <a:t>.</a:t>
            </a:r>
            <a:r>
              <a:rPr lang="en-US" sz="1000">
                <a:latin typeface="Inter"/>
                <a:ea typeface="Inter"/>
                <a:cs typeface="Inter"/>
                <a:sym typeface="Inter"/>
              </a:rPr>
              <a:t>查询</a:t>
            </a:r>
            <a:r>
              <a:rPr lang="en-US" sz="1000">
                <a:latin typeface="Inter"/>
                <a:ea typeface="Inter"/>
                <a:cs typeface="Inter"/>
                <a:sym typeface="Inter"/>
              </a:rPr>
              <a:t>对公转账系统</a:t>
            </a:r>
            <a:r>
              <a:rPr lang="en-US" sz="1000">
                <a:latin typeface="Inter"/>
                <a:ea typeface="Inter"/>
                <a:cs typeface="Inter"/>
                <a:sym typeface="Inter"/>
              </a:rPr>
              <a:t>请求状态</a:t>
            </a:r>
            <a:r>
              <a:rPr lang="en-US" sz="1000">
                <a:latin typeface="Inter"/>
                <a:ea typeface="Inter"/>
                <a:cs typeface="Inter"/>
                <a:sym typeface="Inter"/>
              </a:rPr>
              <a:t>API</a:t>
            </a:r>
            <a:endParaRPr sz="1000">
              <a:latin typeface="Inter"/>
              <a:ea typeface="Inter"/>
              <a:cs typeface="Inter"/>
              <a:sym typeface="Inter"/>
            </a:endParaRPr>
          </a:p>
        </p:txBody>
      </p:sp>
      <p:pic>
        <p:nvPicPr>
          <p:cNvPr id="451" name="Google Shape;451;p56"/>
          <p:cNvPicPr preferRelativeResize="0"/>
          <p:nvPr/>
        </p:nvPicPr>
        <p:blipFill>
          <a:blip r:embed="rId5">
            <a:alphaModFix/>
          </a:blip>
          <a:stretch>
            <a:fillRect/>
          </a:stretch>
        </p:blipFill>
        <p:spPr>
          <a:xfrm>
            <a:off x="6812300" y="1215150"/>
            <a:ext cx="2082975" cy="124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业务背景</a:t>
            </a:r>
            <a:endParaRPr/>
          </a:p>
        </p:txBody>
      </p:sp>
      <p:sp>
        <p:nvSpPr>
          <p:cNvPr id="98" name="Google Shape;98;p21"/>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300"/>
              <a:t>“</a:t>
            </a:r>
            <a:r>
              <a:rPr lang="en-US" sz="1300"/>
              <a:t>任你行”差旅服务公司希望我司为其设计与开发一套数字化平台，该平台借助“</a:t>
            </a:r>
            <a:r>
              <a:rPr lang="en-US" sz="1300"/>
              <a:t>任你行”差旅服务公司拥有的海量机票/酒店/专⻋服务提供商，为中⼩企业客⼾提供差旅预订与管理服务，并通过收取⼀定的服务费实现盈利。</a:t>
            </a:r>
            <a:endParaRPr b="1" sz="1300"/>
          </a:p>
          <a:p>
            <a:pPr indent="0" lvl="0" marL="0" rtl="0" algn="l">
              <a:lnSpc>
                <a:spcPct val="140000"/>
              </a:lnSpc>
              <a:spcBef>
                <a:spcPts val="1200"/>
              </a:spcBef>
              <a:spcAft>
                <a:spcPts val="0"/>
              </a:spcAft>
              <a:buNone/>
            </a:pPr>
            <a:r>
              <a:t/>
            </a:r>
            <a:endParaRPr b="1" sz="1300"/>
          </a:p>
          <a:p>
            <a:pPr indent="0" lvl="0" marL="0" rtl="0" algn="l">
              <a:lnSpc>
                <a:spcPct val="140000"/>
              </a:lnSpc>
              <a:spcBef>
                <a:spcPts val="500"/>
              </a:spcBef>
              <a:spcAft>
                <a:spcPts val="0"/>
              </a:spcAft>
              <a:buNone/>
            </a:pPr>
            <a:r>
              <a:rPr b="1" lang="en-US" sz="1300"/>
              <a:t>现有主要业务场景</a:t>
            </a:r>
            <a:r>
              <a:rPr lang="en-US" sz="1300"/>
              <a:t>：</a:t>
            </a:r>
            <a:endParaRPr sz="1300"/>
          </a:p>
          <a:p>
            <a:pPr indent="-311150" lvl="0" marL="457200" rtl="0" algn="l">
              <a:lnSpc>
                <a:spcPct val="140000"/>
              </a:lnSpc>
              <a:spcBef>
                <a:spcPts val="500"/>
              </a:spcBef>
              <a:spcAft>
                <a:spcPts val="0"/>
              </a:spcAft>
              <a:buSzPts val="1300"/>
              <a:buChar char="●"/>
            </a:pPr>
            <a:r>
              <a:rPr lang="en-US" sz="1300"/>
              <a:t>企业客户的管理人员可以在平台中完成企业配置、差旅管理、财务结算等。</a:t>
            </a:r>
            <a:endParaRPr sz="1300"/>
          </a:p>
          <a:p>
            <a:pPr indent="-311150" lvl="0" marL="457200" rtl="0" algn="l">
              <a:lnSpc>
                <a:spcPct val="140000"/>
              </a:lnSpc>
              <a:spcBef>
                <a:spcPts val="0"/>
              </a:spcBef>
              <a:spcAft>
                <a:spcPts val="0"/>
              </a:spcAft>
              <a:buSzPts val="1300"/>
              <a:buChar char="●"/>
            </a:pPr>
            <a:r>
              <a:rPr lang="en-US" sz="1300"/>
              <a:t>企业客户的出⾏⼈员可以使⽤“任你⾏”进⾏因公和因私的机票服务的预订，如因公，则按企业预配置的流程， 由部⻔主管完成审批，“任你行”代企业⽀付完成预订过程。如因私，则按个⼈订票流程，⽆须审批，由出⾏⼈员⾃⾏⽀付完成过程。</a:t>
            </a:r>
            <a:endParaRPr sz="1300"/>
          </a:p>
          <a:p>
            <a:pPr indent="-311150" lvl="0" marL="457200" rtl="0" algn="l">
              <a:lnSpc>
                <a:spcPct val="140000"/>
              </a:lnSpc>
              <a:spcBef>
                <a:spcPts val="0"/>
              </a:spcBef>
              <a:spcAft>
                <a:spcPts val="0"/>
              </a:spcAft>
              <a:buSzPts val="1300"/>
              <a:buChar char="●"/>
            </a:pPr>
            <a:r>
              <a:rPr lang="en-US" sz="1300"/>
              <a:t>企业客户需按年为周期向“任你行”支付固定服务费用，并按月为周期向“任你行”结算上一个自然月的因公订单。</a:t>
            </a:r>
            <a:endParaRPr sz="1300"/>
          </a:p>
          <a:p>
            <a:pPr indent="0" lvl="0" marL="0" rtl="0" algn="l">
              <a:spcBef>
                <a:spcPts val="0"/>
              </a:spcBef>
              <a:spcAft>
                <a:spcPts val="1200"/>
              </a:spcAft>
              <a:buNone/>
            </a:pPr>
            <a:r>
              <a:t/>
            </a:r>
            <a:endParaRPr sz="1400"/>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本页概括描述业务需求</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业务成功场景</a:t>
            </a:r>
            <a:endParaRPr/>
          </a:p>
        </p:txBody>
      </p:sp>
      <p:sp>
        <p:nvSpPr>
          <p:cNvPr id="457" name="Google Shape;457;p57"/>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58" name="Google Shape;45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5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a:t>
            </a:r>
            <a:r>
              <a:rPr lang="en-US"/>
              <a:t>在某前提条件下，用户进行了什么操作，会产生什么结果】</a:t>
            </a:r>
            <a:endParaRPr/>
          </a:p>
        </p:txBody>
      </p:sp>
      <p:sp>
        <p:nvSpPr>
          <p:cNvPr id="460" name="Google Shape;460;p5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业务异常场景</a:t>
            </a:r>
            <a:endParaRPr/>
          </a:p>
        </p:txBody>
      </p:sp>
      <p:sp>
        <p:nvSpPr>
          <p:cNvPr id="466" name="Google Shape;466;p58"/>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67" name="Google Shape;46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68" name="Google Shape;468;p5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469" name="Google Shape;469;p5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分区异常场景</a:t>
            </a:r>
            <a:endParaRPr/>
          </a:p>
        </p:txBody>
      </p:sp>
      <p:sp>
        <p:nvSpPr>
          <p:cNvPr id="475" name="Google Shape;475;p59"/>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76" name="Google Shape;47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77" name="Google Shape;477;p5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478" name="Google Shape;478;p5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 Story 描述及AC - </a:t>
            </a:r>
            <a:r>
              <a:rPr lang="en-US"/>
              <a:t>可用性业务场景</a:t>
            </a:r>
            <a:endParaRPr/>
          </a:p>
        </p:txBody>
      </p:sp>
      <p:sp>
        <p:nvSpPr>
          <p:cNvPr id="484" name="Google Shape;484;p60"/>
          <p:cNvSpPr txBox="1"/>
          <p:nvPr>
            <p:ph idx="1" type="body"/>
          </p:nvPr>
        </p:nvSpPr>
        <p:spPr>
          <a:xfrm>
            <a:off x="350000" y="1092625"/>
            <a:ext cx="5262900" cy="36852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b="1" lang="en-US" sz="1200"/>
              <a:t>Story: </a:t>
            </a:r>
            <a:endParaRPr b="1" sz="1200"/>
          </a:p>
          <a:p>
            <a:pPr indent="0" lvl="0" marL="0" rtl="0" algn="l">
              <a:spcBef>
                <a:spcPts val="1200"/>
              </a:spcBef>
              <a:spcAft>
                <a:spcPts val="0"/>
              </a:spcAft>
              <a:buNone/>
            </a:pPr>
            <a:r>
              <a:rPr b="1" lang="en-US" sz="1200"/>
              <a:t>    作为</a:t>
            </a:r>
            <a:r>
              <a:rPr lang="en-US" sz="1200"/>
              <a:t> 【用户】，</a:t>
            </a:r>
            <a:r>
              <a:rPr b="1" lang="en-US" sz="1200"/>
              <a:t>我想要</a:t>
            </a:r>
            <a:r>
              <a:rPr lang="en-US" sz="1200"/>
              <a:t> 【功能】，</a:t>
            </a:r>
            <a:r>
              <a:rPr b="1" lang="en-US" sz="1200"/>
              <a:t>以便于</a:t>
            </a:r>
            <a:r>
              <a:rPr lang="en-US" sz="1200"/>
              <a:t> 【获得某种价值】。</a:t>
            </a:r>
            <a:endParaRPr sz="1200"/>
          </a:p>
          <a:p>
            <a:pPr indent="0" lvl="0" marL="0" rtl="0" algn="l">
              <a:spcBef>
                <a:spcPts val="1200"/>
              </a:spcBef>
              <a:spcAft>
                <a:spcPts val="0"/>
              </a:spcAft>
              <a:buNone/>
            </a:pPr>
            <a:r>
              <a:rPr b="1" lang="en-US" sz="1200"/>
              <a:t>相关 API 定义：</a:t>
            </a:r>
            <a:endParaRPr b="1" sz="1200"/>
          </a:p>
          <a:p>
            <a:pPr indent="0" lvl="0" marL="0" rtl="0" algn="l">
              <a:spcBef>
                <a:spcPts val="1200"/>
              </a:spcBef>
              <a:spcAft>
                <a:spcPts val="0"/>
              </a:spcAft>
              <a:buNone/>
            </a:pPr>
            <a:r>
              <a:rPr lang="en-US" sz="1200"/>
              <a:t>【后端必须提供API定义；前端必须提供Mockup】</a:t>
            </a:r>
            <a:endParaRPr sz="1200"/>
          </a:p>
          <a:p>
            <a:pPr indent="0" lvl="0" marL="0" rtl="0" algn="l">
              <a:spcBef>
                <a:spcPts val="1200"/>
              </a:spcBef>
              <a:spcAft>
                <a:spcPts val="0"/>
              </a:spcAft>
              <a:buNone/>
            </a:pPr>
            <a:r>
              <a:rPr b="1" lang="en-US" sz="1200"/>
              <a:t>ACs:</a:t>
            </a:r>
            <a:endParaRPr b="1" sz="1200"/>
          </a:p>
          <a:p>
            <a:pPr indent="-241300" lvl="0" marL="330200" rtl="0" algn="l">
              <a:lnSpc>
                <a:spcPct val="150000"/>
              </a:lnSpc>
              <a:spcBef>
                <a:spcPts val="1200"/>
              </a:spcBef>
              <a:spcAft>
                <a:spcPts val="0"/>
              </a:spcAft>
              <a:buClr>
                <a:schemeClr val="accent2"/>
              </a:buClr>
              <a:buSzPts val="1200"/>
              <a:buChar char="●"/>
            </a:pPr>
            <a:r>
              <a:rPr lang="en-US" sz="1200"/>
              <a:t>ACn:  业务成功场景-【在某前提条件下，用户进行了什么操作，会产生什么结果】</a:t>
            </a:r>
            <a:endParaRPr sz="1200"/>
          </a:p>
          <a:p>
            <a:pPr indent="-241300" lvl="0" marL="330200" rtl="0" algn="l">
              <a:lnSpc>
                <a:spcPct val="150000"/>
              </a:lnSpc>
              <a:spcBef>
                <a:spcPts val="0"/>
              </a:spcBef>
              <a:spcAft>
                <a:spcPts val="0"/>
              </a:spcAft>
              <a:buClr>
                <a:schemeClr val="accent2"/>
              </a:buClr>
              <a:buSzPts val="1200"/>
              <a:buChar char="●"/>
            </a:pPr>
            <a:r>
              <a:rPr lang="en-US" sz="1200"/>
              <a:t>ACn: 业务异常场景【在某前提条件下，用户进行了什么操作，会产生什么失败结果】</a:t>
            </a:r>
            <a:endParaRPr sz="1200"/>
          </a:p>
          <a:p>
            <a:pPr indent="-241300" lvl="0" marL="330200" rtl="0" algn="l">
              <a:lnSpc>
                <a:spcPct val="150000"/>
              </a:lnSpc>
              <a:spcBef>
                <a:spcPts val="0"/>
              </a:spcBef>
              <a:spcAft>
                <a:spcPts val="0"/>
              </a:spcAft>
              <a:buClr>
                <a:schemeClr val="accent2"/>
              </a:buClr>
              <a:buSzPts val="1200"/>
              <a:buChar char="●"/>
            </a:pPr>
            <a:r>
              <a:rPr lang="en-US" sz="1200"/>
              <a:t>ACn: 可用性的分区异常场景【在某前提条件下，用户进行了什么操作，会产生什么失败结果】</a:t>
            </a:r>
            <a:endParaRPr sz="1200"/>
          </a:p>
          <a:p>
            <a:pPr indent="0" lvl="0" marL="0" rtl="0" algn="l">
              <a:spcBef>
                <a:spcPts val="1200"/>
              </a:spcBef>
              <a:spcAft>
                <a:spcPts val="1200"/>
              </a:spcAft>
              <a:buClr>
                <a:schemeClr val="dk1"/>
              </a:buClr>
              <a:buSzPts val="1100"/>
              <a:buFont typeface="Arial"/>
              <a:buNone/>
            </a:pPr>
            <a:r>
              <a:rPr lang="en-US" sz="1200"/>
              <a:t>...</a:t>
            </a:r>
            <a:endParaRPr sz="1200"/>
          </a:p>
        </p:txBody>
      </p:sp>
      <p:sp>
        <p:nvSpPr>
          <p:cNvPr id="485" name="Google Shape;485;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86" name="Google Shape;486;p60"/>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【前端 mockup】</a:t>
            </a:r>
            <a:endParaRPr sz="1000">
              <a:solidFill>
                <a:schemeClr val="dk1"/>
              </a:solidFill>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【后端API 定义】</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ACn-业务成功</a:t>
            </a:r>
            <a:r>
              <a:rPr lang="en-US"/>
              <a:t>场景</a:t>
            </a:r>
            <a:endParaRPr/>
          </a:p>
        </p:txBody>
      </p:sp>
      <p:sp>
        <p:nvSpPr>
          <p:cNvPr id="492" name="Google Shape;492;p61"/>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93" name="Google Shape;49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6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495" name="Google Shape;495;p6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ACn-业务异常</a:t>
            </a:r>
            <a:r>
              <a:rPr lang="en-US"/>
              <a:t>场景</a:t>
            </a:r>
            <a:endParaRPr/>
          </a:p>
        </p:txBody>
      </p:sp>
      <p:sp>
        <p:nvSpPr>
          <p:cNvPr id="501" name="Google Shape;501;p62"/>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02" name="Google Shape;502;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03" name="Google Shape;503;p6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04" name="Google Shape;504;p62"/>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a:t>
            </a:r>
            <a:r>
              <a:rPr lang="en-US"/>
              <a:t>分区异常场景</a:t>
            </a:r>
            <a:endParaRPr/>
          </a:p>
        </p:txBody>
      </p:sp>
      <p:sp>
        <p:nvSpPr>
          <p:cNvPr id="510" name="Google Shape;510;p63"/>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11" name="Google Shape;511;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12" name="Google Shape;512;p6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13" name="Google Shape;513;p63"/>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带领团队落实</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代码结构展示</a:t>
            </a:r>
            <a:endParaRPr/>
          </a:p>
        </p:txBody>
      </p:sp>
      <p:sp>
        <p:nvSpPr>
          <p:cNvPr id="524" name="Google Shape;524;p65"/>
          <p:cNvSpPr txBox="1"/>
          <p:nvPr>
            <p:ph idx="1" type="body"/>
          </p:nvPr>
        </p:nvSpPr>
        <p:spPr>
          <a:xfrm>
            <a:off x="350000" y="1092625"/>
            <a:ext cx="5262900" cy="3685200"/>
          </a:xfrm>
          <a:prstGeom prst="rect">
            <a:avLst/>
          </a:prstGeom>
        </p:spPr>
        <p:txBody>
          <a:bodyPr anchorCtr="0" anchor="t" bIns="0" lIns="0" spcFirstLastPara="1" rIns="0" wrap="square" tIns="0">
            <a:normAutofit/>
          </a:bodyPr>
          <a:lstStyle/>
          <a:p>
            <a:pPr indent="0" lvl="0" marL="0" rtl="0" algn="l">
              <a:spcBef>
                <a:spcPts val="0"/>
              </a:spcBef>
              <a:spcAft>
                <a:spcPts val="1200"/>
              </a:spcAft>
              <a:buClr>
                <a:schemeClr val="dk1"/>
              </a:buClr>
              <a:buSzPts val="1100"/>
              <a:buFont typeface="Arial"/>
              <a:buNone/>
            </a:pPr>
            <a:r>
              <a:rPr b="1" lang="en-US" sz="1200"/>
              <a:t>代码结构/目录截图</a:t>
            </a:r>
            <a:endParaRPr sz="1200"/>
          </a:p>
        </p:txBody>
      </p:sp>
      <p:sp>
        <p:nvSpPr>
          <p:cNvPr id="525" name="Google Shape;525;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26" name="Google Shape;526;p65"/>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代码链接</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6"/>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t>Q &amp; A</a:t>
            </a:r>
            <a:endParaRPr sz="3200"/>
          </a:p>
        </p:txBody>
      </p:sp>
      <p:sp>
        <p:nvSpPr>
          <p:cNvPr id="532" name="Google Shape;532;p66"/>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【姓名】</a:t>
            </a:r>
            <a:endParaRPr sz="1600"/>
          </a:p>
          <a:p>
            <a:pPr indent="0" lvl="0" marL="0" rtl="0" algn="l">
              <a:spcBef>
                <a:spcPts val="0"/>
              </a:spcBef>
              <a:spcAft>
                <a:spcPts val="0"/>
              </a:spcAft>
              <a:buNone/>
            </a:pPr>
            <a:r>
              <a:rPr lang="en-US" sz="1600"/>
              <a:t>【业务线名称，如华北、华南】</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a:t>
            </a:r>
            <a:r>
              <a:rPr lang="en-US"/>
              <a:t>差旅服务协议</a:t>
            </a:r>
            <a:r>
              <a:rPr lang="en-US"/>
              <a:t> - 合约分析</a:t>
            </a:r>
            <a:endParaRPr/>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08" name="Google Shape;108;p22"/>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09" name="Google Shape;109;p22"/>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10" name="Google Shape;110;p22"/>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11" name="Google Shape;111;p22"/>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12" name="Google Shape;112;p22"/>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22"/>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2"/>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15" name="Google Shape;115;p22"/>
          <p:cNvSpPr/>
          <p:nvPr/>
        </p:nvSpPr>
        <p:spPr>
          <a:xfrm>
            <a:off x="66320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差旅服务托管请求</a:t>
            </a:r>
            <a:endParaRPr sz="1200">
              <a:solidFill>
                <a:schemeClr val="lt1"/>
              </a:solidFill>
              <a:latin typeface="Noto Sans SC"/>
              <a:ea typeface="Noto Sans SC"/>
              <a:cs typeface="Noto Sans SC"/>
              <a:sym typeface="Noto Sans SC"/>
            </a:endParaRPr>
          </a:p>
        </p:txBody>
      </p:sp>
      <p:sp>
        <p:nvSpPr>
          <p:cNvPr id="116" name="Google Shape;116;p22"/>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差旅服务方案</a:t>
            </a:r>
            <a:endParaRPr sz="1200">
              <a:solidFill>
                <a:schemeClr val="lt1"/>
              </a:solidFill>
              <a:latin typeface="Noto Sans SC"/>
              <a:ea typeface="Noto Sans SC"/>
              <a:cs typeface="Noto Sans SC"/>
              <a:sym typeface="Noto Sans SC"/>
            </a:endParaRPr>
          </a:p>
        </p:txBody>
      </p:sp>
      <p:sp>
        <p:nvSpPr>
          <p:cNvPr id="117" name="Google Shape;117;p22"/>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企业差旅服务协议</a:t>
            </a:r>
            <a:endParaRPr sz="1200">
              <a:solidFill>
                <a:schemeClr val="lt1"/>
              </a:solidFill>
              <a:latin typeface="Noto Sans SC"/>
              <a:ea typeface="Noto Sans SC"/>
              <a:cs typeface="Noto Sans SC"/>
              <a:sym typeface="Noto Sans SC"/>
            </a:endParaRPr>
          </a:p>
        </p:txBody>
      </p:sp>
      <p:sp>
        <p:nvSpPr>
          <p:cNvPr id="118" name="Google Shape;118;p22"/>
          <p:cNvSpPr/>
          <p:nvPr/>
        </p:nvSpPr>
        <p:spPr>
          <a:xfrm>
            <a:off x="6186450" y="21159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固定服务费用支付凭证</a:t>
            </a:r>
            <a:endParaRPr sz="1200">
              <a:solidFill>
                <a:schemeClr val="lt1"/>
              </a:solidFill>
              <a:latin typeface="Noto Sans SC"/>
              <a:ea typeface="Noto Sans SC"/>
              <a:cs typeface="Noto Sans SC"/>
              <a:sym typeface="Noto Sans SC"/>
            </a:endParaRPr>
          </a:p>
        </p:txBody>
      </p:sp>
      <p:sp>
        <p:nvSpPr>
          <p:cNvPr id="119" name="Google Shape;119;p22"/>
          <p:cNvSpPr/>
          <p:nvPr/>
        </p:nvSpPr>
        <p:spPr>
          <a:xfrm>
            <a:off x="628656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管理账号开通凭证</a:t>
            </a:r>
            <a:endParaRPr sz="1200">
              <a:solidFill>
                <a:schemeClr val="lt1"/>
              </a:solidFill>
              <a:latin typeface="Noto Sans SC"/>
              <a:ea typeface="Noto Sans SC"/>
              <a:cs typeface="Noto Sans SC"/>
              <a:sym typeface="Noto Sans SC"/>
            </a:endParaRPr>
          </a:p>
        </p:txBody>
      </p:sp>
      <p:sp>
        <p:nvSpPr>
          <p:cNvPr id="120" name="Google Shape;120;p22"/>
          <p:cNvSpPr/>
          <p:nvPr/>
        </p:nvSpPr>
        <p:spPr>
          <a:xfrm>
            <a:off x="6258000"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报销凭证</a:t>
            </a:r>
            <a:endParaRPr sz="1200">
              <a:solidFill>
                <a:schemeClr val="lt1"/>
              </a:solidFill>
              <a:latin typeface="Noto Sans SC"/>
              <a:ea typeface="Noto Sans SC"/>
              <a:cs typeface="Noto Sans SC"/>
              <a:sym typeface="Noto Sans SC"/>
            </a:endParaRPr>
          </a:p>
        </p:txBody>
      </p:sp>
      <p:sp>
        <p:nvSpPr>
          <p:cNvPr id="121" name="Google Shape;121;p22"/>
          <p:cNvSpPr/>
          <p:nvPr/>
        </p:nvSpPr>
        <p:spPr>
          <a:xfrm>
            <a:off x="7583825"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因公订单支付凭证</a:t>
            </a:r>
            <a:endParaRPr sz="1200">
              <a:solidFill>
                <a:schemeClr val="lt1"/>
              </a:solidFill>
              <a:latin typeface="Noto Sans SC"/>
              <a:ea typeface="Noto Sans SC"/>
              <a:cs typeface="Noto Sans SC"/>
              <a:sym typeface="Noto Sans SC"/>
            </a:endParaRPr>
          </a:p>
        </p:txBody>
      </p:sp>
      <p:sp>
        <p:nvSpPr>
          <p:cNvPr id="122" name="Google Shape;122;p22"/>
          <p:cNvSpPr/>
          <p:nvPr/>
        </p:nvSpPr>
        <p:spPr>
          <a:xfrm>
            <a:off x="6258000" y="32970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月度结算支付凭证</a:t>
            </a:r>
            <a:endParaRPr sz="1200">
              <a:solidFill>
                <a:schemeClr val="lt1"/>
              </a:solidFill>
              <a:latin typeface="Noto Sans SC"/>
              <a:ea typeface="Noto Sans SC"/>
              <a:cs typeface="Noto Sans SC"/>
              <a:sym typeface="Noto Sans SC"/>
            </a:endParaRPr>
          </a:p>
        </p:txBody>
      </p:sp>
      <p:sp>
        <p:nvSpPr>
          <p:cNvPr id="123" name="Google Shape;123;p22"/>
          <p:cNvSpPr/>
          <p:nvPr/>
        </p:nvSpPr>
        <p:spPr>
          <a:xfrm>
            <a:off x="7583825" y="33108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4" name="Google Shape;124;p22"/>
          <p:cNvSpPr/>
          <p:nvPr/>
        </p:nvSpPr>
        <p:spPr>
          <a:xfrm>
            <a:off x="7512275" y="21297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5" name="Google Shape;125;p22"/>
          <p:cNvSpPr/>
          <p:nvPr/>
        </p:nvSpPr>
        <p:spPr>
          <a:xfrm>
            <a:off x="762861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员工</a:t>
            </a:r>
            <a:r>
              <a:rPr lang="en-US" sz="1200">
                <a:solidFill>
                  <a:schemeClr val="lt1"/>
                </a:solidFill>
                <a:latin typeface="Noto Sans SC"/>
                <a:ea typeface="Noto Sans SC"/>
                <a:cs typeface="Noto Sans SC"/>
                <a:sym typeface="Noto Sans SC"/>
              </a:rPr>
              <a:t>账号开通凭证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企业差旅服务协议</a:t>
            </a:r>
            <a:r>
              <a:rPr lang="en-US"/>
              <a:t> - 合约文本</a:t>
            </a:r>
            <a:endParaRPr/>
          </a:p>
        </p:txBody>
      </p:sp>
      <p:sp>
        <p:nvSpPr>
          <p:cNvPr id="131" name="Google Shape;131;p23"/>
          <p:cNvSpPr txBox="1"/>
          <p:nvPr>
            <p:ph idx="1" type="body"/>
          </p:nvPr>
        </p:nvSpPr>
        <p:spPr>
          <a:xfrm>
            <a:off x="369000" y="1361400"/>
            <a:ext cx="8406000" cy="34164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lang="en-US" sz="1300"/>
              <a:t>甲方：企业</a:t>
            </a:r>
            <a:endParaRPr sz="1300"/>
          </a:p>
          <a:p>
            <a:pPr indent="0" lvl="0" marL="0" rtl="0" algn="l">
              <a:spcBef>
                <a:spcPts val="1200"/>
              </a:spcBef>
              <a:spcAft>
                <a:spcPts val="0"/>
              </a:spcAft>
              <a:buNone/>
            </a:pPr>
            <a:r>
              <a:rPr lang="en-US" sz="1300"/>
              <a:t>乙方：任你⾏平台</a:t>
            </a:r>
            <a:endParaRPr sz="1300"/>
          </a:p>
          <a:p>
            <a:pPr indent="0" lvl="0" marL="0" rtl="0" algn="l">
              <a:spcBef>
                <a:spcPts val="1200"/>
              </a:spcBef>
              <a:spcAft>
                <a:spcPts val="0"/>
              </a:spcAft>
              <a:buNone/>
            </a:pPr>
            <a:r>
              <a:rPr lang="en-US" sz="1300"/>
              <a:t>权责说明：</a:t>
            </a:r>
            <a:endParaRPr sz="1300"/>
          </a:p>
          <a:p>
            <a:pPr indent="-298767" lvl="0" marL="457200" rtl="0" algn="l">
              <a:spcBef>
                <a:spcPts val="1200"/>
              </a:spcBef>
              <a:spcAft>
                <a:spcPts val="0"/>
              </a:spcAft>
              <a:buClr>
                <a:schemeClr val="accent2"/>
              </a:buClr>
              <a:buSzPct val="100000"/>
              <a:buChar char="●"/>
            </a:pPr>
            <a:r>
              <a:rPr lang="en-US" sz="1300"/>
              <a:t>固定服务费用支付凭证：甲方需在协议签订后5个工作日内通过银联对公转账向乙方按签订的服务周期⽀付固定服务费⽤，否则乙方有权终止协议。</a:t>
            </a:r>
            <a:endParaRPr sz="1300"/>
          </a:p>
          <a:p>
            <a:pPr indent="-298767" lvl="0" marL="457200" rtl="0" algn="l">
              <a:spcBef>
                <a:spcPts val="0"/>
              </a:spcBef>
              <a:spcAft>
                <a:spcPts val="0"/>
              </a:spcAft>
              <a:buClr>
                <a:schemeClr val="accent2"/>
              </a:buClr>
              <a:buSzPct val="100000"/>
              <a:buChar char="●"/>
            </a:pPr>
            <a:r>
              <a:rPr lang="en-US" sz="1300"/>
              <a:t>固定服务费用发票凭证：甲方在支付固定服务费用后，可向乙方申请开具固定服务费用发票，乙方在收到申请后，需在24小时内完成发票开具，否则甲方有权追究法律责任。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报销凭证：乙方需在每月3日前向甲方提供上一个自然月所产生的所有行程单作为报销凭证，否则甲方有权追究法律责任。</a:t>
            </a:r>
            <a:endParaRPr sz="1300"/>
          </a:p>
          <a:p>
            <a:pPr indent="-298767" lvl="0" marL="457200" rtl="0" algn="l">
              <a:spcBef>
                <a:spcPts val="0"/>
              </a:spcBef>
              <a:spcAft>
                <a:spcPts val="0"/>
              </a:spcAft>
              <a:buClr>
                <a:schemeClr val="accent2"/>
              </a:buClr>
              <a:buSzPct val="100000"/>
              <a:buChar char="●"/>
            </a:pPr>
            <a:r>
              <a:rPr lang="en-US" sz="1300"/>
              <a:t>因公订单支付凭证：甲方员工选择因公支付订单后，乙方需在15分钟内代甲方支付订单费用，否则订单失效且甲方有权追究法律责任。</a:t>
            </a:r>
            <a:endParaRPr sz="1300"/>
          </a:p>
          <a:p>
            <a:pPr indent="-298767" lvl="0" marL="457200" rtl="0" algn="l">
              <a:spcBef>
                <a:spcPts val="0"/>
              </a:spcBef>
              <a:spcAft>
                <a:spcPts val="0"/>
              </a:spcAft>
              <a:buClr>
                <a:schemeClr val="accent2"/>
              </a:buClr>
              <a:buSzPct val="100000"/>
              <a:buChar char="●"/>
            </a:pPr>
            <a:r>
              <a:rPr lang="en-US" sz="1300"/>
              <a:t>月度结算支付凭证：甲方需在每月10日前根据乙方提供的上⼀个⾃然⽉所有因公订单⽀付凭证进⾏结算，并通过银联对公转帐向乙方支付费用，否则乙方有权终止协议且追究甲方法律责任。</a:t>
            </a:r>
            <a:endParaRPr sz="1300"/>
          </a:p>
          <a:p>
            <a:pPr indent="-298767" lvl="0" marL="457200" rtl="0" algn="l">
              <a:spcBef>
                <a:spcPts val="0"/>
              </a:spcBef>
              <a:spcAft>
                <a:spcPts val="0"/>
              </a:spcAft>
              <a:buClr>
                <a:schemeClr val="accent2"/>
              </a:buClr>
              <a:buSzPct val="100000"/>
              <a:buChar char="●"/>
            </a:pPr>
            <a:r>
              <a:rPr lang="en-US" sz="1300"/>
              <a:t>月度结算发票凭证：甲方在支付月度结算费用后，可向乙方申请开具月度结算费用发票，乙方在收到申请后，需在24小时内完成发票开具，否则甲方有权追究法律责任。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管理账号开通凭证：在固定服务费用支付后，甲方可向乙方提供企业员工信息，乙方在收到甲方提供的员工信息的5个工作日内，完成企业信息录入并开通管理账号，否则甲方有权终止协议。</a:t>
            </a:r>
            <a:endParaRPr sz="1300"/>
          </a:p>
          <a:p>
            <a:pPr indent="-298767" lvl="0" marL="457200" rtl="0" algn="l">
              <a:spcBef>
                <a:spcPts val="0"/>
              </a:spcBef>
              <a:spcAft>
                <a:spcPts val="0"/>
              </a:spcAft>
              <a:buClr>
                <a:schemeClr val="accent2"/>
              </a:buClr>
              <a:buSzPct val="100000"/>
              <a:buChar char="●"/>
            </a:pPr>
            <a:r>
              <a:rPr lang="en-US" sz="1300"/>
              <a:t>员工账号开通凭证：甲方管理员完成企业初始化配置后，乙方需在5个工作日内通过短信通知甲方员工账号已开通，并在员工登录成功后提供商旅卡号，否则甲方有权追究责任。</a:t>
            </a:r>
            <a:endParaRPr sz="1300"/>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合约分析</a:t>
            </a:r>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41" name="Google Shape;141;p24"/>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42" name="Google Shape;142;p24"/>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43" name="Google Shape;143;p24"/>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44" name="Google Shape;144;p24"/>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45" name="Google Shape;145;p24"/>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4"/>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4"/>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48" name="Google Shape;148;p24"/>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出行方案</a:t>
            </a:r>
            <a:endParaRPr sz="1200">
              <a:solidFill>
                <a:schemeClr val="lt1"/>
              </a:solidFill>
              <a:latin typeface="Noto Sans SC"/>
              <a:ea typeface="Noto Sans SC"/>
              <a:cs typeface="Noto Sans SC"/>
              <a:sym typeface="Noto Sans SC"/>
            </a:endParaRPr>
          </a:p>
        </p:txBody>
      </p:sp>
      <p:sp>
        <p:nvSpPr>
          <p:cNvPr id="149" name="Google Shape;149;p24"/>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机票订单买卖合同</a:t>
            </a:r>
            <a:endParaRPr sz="1200">
              <a:solidFill>
                <a:schemeClr val="lt1"/>
              </a:solidFill>
              <a:latin typeface="Noto Sans SC"/>
              <a:ea typeface="Noto Sans SC"/>
              <a:cs typeface="Noto Sans SC"/>
              <a:sym typeface="Noto Sans SC"/>
            </a:endParaRPr>
          </a:p>
        </p:txBody>
      </p:sp>
      <p:sp>
        <p:nvSpPr>
          <p:cNvPr id="150" name="Google Shape;150;p24"/>
          <p:cNvSpPr/>
          <p:nvPr/>
        </p:nvSpPr>
        <p:spPr>
          <a:xfrm>
            <a:off x="6702925" y="22313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因公机票订单支付凭证</a:t>
            </a:r>
            <a:endParaRPr sz="1200">
              <a:solidFill>
                <a:schemeClr val="lt1"/>
              </a:solidFill>
              <a:latin typeface="Noto Sans SC"/>
              <a:ea typeface="Noto Sans SC"/>
              <a:cs typeface="Noto Sans SC"/>
              <a:sym typeface="Noto Sans SC"/>
            </a:endParaRPr>
          </a:p>
        </p:txBody>
      </p:sp>
      <p:sp>
        <p:nvSpPr>
          <p:cNvPr id="151" name="Google Shape;151;p24"/>
          <p:cNvSpPr/>
          <p:nvPr/>
        </p:nvSpPr>
        <p:spPr>
          <a:xfrm>
            <a:off x="6762625" y="3264313"/>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机票行程单凭证</a:t>
            </a:r>
            <a:endParaRPr sz="1200">
              <a:solidFill>
                <a:schemeClr val="lt1"/>
              </a:solidFill>
              <a:latin typeface="Noto Sans SC"/>
              <a:ea typeface="Noto Sans SC"/>
              <a:cs typeface="Noto Sans SC"/>
              <a:sym typeface="Noto Sans SC"/>
            </a:endParaRPr>
          </a:p>
        </p:txBody>
      </p:sp>
      <p:sp>
        <p:nvSpPr>
          <p:cNvPr id="152" name="Google Shape;152;p24"/>
          <p:cNvSpPr/>
          <p:nvPr/>
        </p:nvSpPr>
        <p:spPr>
          <a:xfrm>
            <a:off x="6702925" y="27478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因私机票订单支付凭证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合约文本</a:t>
            </a:r>
            <a:endParaRPr/>
          </a:p>
        </p:txBody>
      </p:sp>
      <p:sp>
        <p:nvSpPr>
          <p:cNvPr id="158" name="Google Shape;158;p25"/>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甲方：</a:t>
            </a:r>
            <a:r>
              <a:rPr lang="en-US"/>
              <a:t>企业出行人</a:t>
            </a:r>
            <a:endParaRPr/>
          </a:p>
          <a:p>
            <a:pPr indent="0" lvl="0" marL="0" rtl="0" algn="l">
              <a:spcBef>
                <a:spcPts val="1200"/>
              </a:spcBef>
              <a:spcAft>
                <a:spcPts val="0"/>
              </a:spcAft>
              <a:buNone/>
            </a:pPr>
            <a:r>
              <a:rPr lang="en-US"/>
              <a:t>乙方：</a:t>
            </a:r>
            <a:r>
              <a:rPr lang="en-US"/>
              <a:t>任你⾏平台</a:t>
            </a:r>
            <a:endParaRPr sz="1900"/>
          </a:p>
          <a:p>
            <a:pPr indent="0" lvl="0" marL="0" rtl="0" algn="l">
              <a:spcBef>
                <a:spcPts val="1200"/>
              </a:spcBef>
              <a:spcAft>
                <a:spcPts val="0"/>
              </a:spcAft>
              <a:buNone/>
            </a:pPr>
            <a:r>
              <a:rPr lang="en-US"/>
              <a:t>权责说明：</a:t>
            </a:r>
            <a:endParaRPr/>
          </a:p>
          <a:p>
            <a:pPr indent="-330200" lvl="0" marL="457200" rtl="0" algn="l">
              <a:spcBef>
                <a:spcPts val="1200"/>
              </a:spcBef>
              <a:spcAft>
                <a:spcPts val="0"/>
              </a:spcAft>
              <a:buClr>
                <a:schemeClr val="accent2"/>
              </a:buClr>
              <a:buSzPts val="1600"/>
              <a:buChar char="●"/>
            </a:pPr>
            <a:r>
              <a:rPr lang="en-US"/>
              <a:t>因公机票订单支付凭证：乙方需在合同签订后15分钟内代甲方所在公司支付订单费用，否则合同终止且甲方所在公司有权追究责任。</a:t>
            </a:r>
            <a:endParaRPr/>
          </a:p>
          <a:p>
            <a:pPr indent="-330200" lvl="0" marL="457200" rtl="0" algn="l">
              <a:spcBef>
                <a:spcPts val="0"/>
              </a:spcBef>
              <a:spcAft>
                <a:spcPts val="0"/>
              </a:spcAft>
              <a:buClr>
                <a:schemeClr val="accent2"/>
              </a:buClr>
              <a:buSzPts val="1600"/>
              <a:buChar char="●"/>
            </a:pPr>
            <a:r>
              <a:rPr lang="en-US"/>
              <a:t>因私机票订单支付凭证：甲方需在合同签订后15分钟内支付订单费用，否则合同终止。</a:t>
            </a:r>
            <a:endParaRPr/>
          </a:p>
          <a:p>
            <a:pPr indent="-330200" lvl="0" marL="457200" rtl="0" algn="l">
              <a:spcBef>
                <a:spcPts val="0"/>
              </a:spcBef>
              <a:spcAft>
                <a:spcPts val="0"/>
              </a:spcAft>
              <a:buClr>
                <a:schemeClr val="accent2"/>
              </a:buClr>
              <a:buSzPts val="1600"/>
              <a:buChar char="●"/>
            </a:pPr>
            <a:r>
              <a:rPr lang="en-US"/>
              <a:t>机票行程单凭证：机票订单支付完成后，乙方需在5分钟内向机票承运公司完成预定并生成机票行程单，且需告知甲方机票行程单信息，否则甲方有权追究赔偿。</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业务建模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Master - Blue/Purple">
  <a:themeElements>
    <a:clrScheme name="TW Master - Blue/Purple">
      <a:dk1>
        <a:srgbClr val="000000"/>
      </a:dk1>
      <a:lt1>
        <a:srgbClr val="FFFFFF"/>
      </a:lt1>
      <a:dk2>
        <a:srgbClr val="A7A7A7"/>
      </a:dk2>
      <a:lt2>
        <a:srgbClr val="535353"/>
      </a:lt2>
      <a:accent1>
        <a:srgbClr val="00BCCD"/>
      </a:accent1>
      <a:accent2>
        <a:srgbClr val="0078BF"/>
      </a:accent2>
      <a:accent3>
        <a:srgbClr val="702269"/>
      </a:accent3>
      <a:accent4>
        <a:srgbClr val="B51B58"/>
      </a:accent4>
      <a:accent5>
        <a:srgbClr val="EE5BA0"/>
      </a:accent5>
      <a:accent6>
        <a:srgbClr val="F58A3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