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7" r:id="rId4"/>
    <p:sldId id="261" r:id="rId5"/>
    <p:sldId id="262" r:id="rId6"/>
    <p:sldId id="263" r:id="rId7"/>
    <p:sldId id="258" r:id="rId8"/>
    <p:sldId id="259" r:id="rId9"/>
    <p:sldId id="260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50319-AD5A-0540-8081-348C95E281F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910C3-CF87-0945-A16E-B259FCAD7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9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910C3-CF87-0945-A16E-B259FCAD748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54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127DD-9594-CD43-976E-F6E26E603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BDE374-5C07-F040-A45D-A419041A0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4DC4E-196C-9640-918C-D3A2B809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721E5-C0B6-4640-B134-E8A00F09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0A47F-4B5C-2444-9BFB-78B7C33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09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CECC7-9DDB-7A4E-B873-CA080451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1F04D0-1AC1-3E48-858A-94E621C20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72C94-5D0F-0047-9CDF-EAB54224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08547-8804-E141-B1C8-7308245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15B59-D2AD-C94A-876A-D98FD0B4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5ECEEF-ADD2-5A48-A497-072867EC1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83B2F6-5F69-5048-86D7-E58770BD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3DED5-24B6-B74F-81C5-57236FA2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93009F-FBC3-934F-99FC-9568FF9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70691-F32B-4040-8BDC-5145D92C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8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CA5D0-8ED5-F04E-9ABF-0C4381D1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5A9A7-25F2-3B45-80CF-490F5432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C2D181-F48A-6E4C-8FEB-5C861550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3E187-5864-F94F-AB05-D371C8C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E6347-562F-0B4A-86D3-EFCC669F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BFA8E-05B3-2A43-84F9-E8B41153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247C0-FB1B-4E4D-9C7F-BD25B3B6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70860-B743-7440-B8DE-F5D7D00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A79671-4C05-BA41-B008-AB2C59E2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FEEFE4-4F80-1F4C-B3ED-A04D16E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4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8C6DB-A169-164B-8546-FFDC0585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9E88C-45E5-0840-AFB3-593B90370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A015A3-2531-B446-938A-8F7E9176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C52E6D-0AB4-2E47-A113-3F29A310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9AFC2-74D2-4947-A5BE-9743F1D7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83EA4-EF12-6041-900A-8F4B7CF8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56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3C625-64F7-474A-9599-5213DCE9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5966E0-D090-8845-8DF4-6EB2E033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8D40CD-5658-7D4A-8594-B3A0CE2F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E6DCF4-6CFA-E04C-83EC-9B7C8864D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D14D32-79C1-9B4F-926F-696005B0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DFE612-E7CD-D84A-8F34-4F7CB3A1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6DA007-80E3-C74C-A2B2-8024E5E7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C82046-8DE8-A240-86C1-25887FE1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E8E7E-0502-CC47-B24B-718ED724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FC5249-BEA4-CA4D-B90C-B7BA78DA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9C0544-95B6-A940-A869-05ECDE38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49361B-9101-0C45-AB1D-3773E902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8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A278F1-51F4-5447-8504-9953C6EC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13C570-1219-1C42-B578-9676677A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E92E1F-890D-6E42-874C-96ED01DC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0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CF640-E549-FE49-ACF1-0BA1D289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502AD-C441-B341-83A7-5654E42D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BA9631-5F4F-6943-821D-A4166306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32D9C4-27E1-1742-98FD-651F7AB0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478F3E-9381-D04C-8526-D614B47B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E083BD-859B-4F4C-A9DE-7C8EF715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84A04-C1CB-3A47-8255-C71CAAC8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71020B-BB9B-9749-B045-5B7E47126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6B4A52-3F06-054A-8479-5B71465FB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E438DA-9E60-0546-9D91-CECC3B45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F624E6-E999-B342-9300-190FE09A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3126C2-B863-1347-91B3-6482F16E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52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08B7F-DE41-C54A-AAF1-2FE8B13F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A99A8B-09E5-0349-8139-A2A33B5B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8C8AD9-04A0-C347-844A-FE13D57F3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C47F-11E0-0F4A-A6A8-DB7DF720A88F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41E27D-7627-9A4E-9F03-A26253A6B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13930-E510-5F4F-8216-B3A3DE33F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9A35-460A-2E42-8576-9476C8D18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7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A4F59-B2CB-6342-85A2-F17B9DB00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Напишите как можно больше слов за 5 минут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DE647-070E-3844-81F4-C9AD974D5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5" y="490775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Максим </a:t>
            </a:r>
            <a:r>
              <a:rPr lang="ru-RU" dirty="0" err="1"/>
              <a:t>Прошкин</a:t>
            </a:r>
            <a:endParaRPr lang="ru-RU" dirty="0"/>
          </a:p>
          <a:p>
            <a:r>
              <a:rPr lang="ru-RU" dirty="0"/>
              <a:t>Иван Литвинов</a:t>
            </a:r>
          </a:p>
          <a:p>
            <a:r>
              <a:rPr lang="ru-RU" dirty="0"/>
              <a:t>Денис Красильников</a:t>
            </a:r>
          </a:p>
          <a:p>
            <a:r>
              <a:rPr lang="ru-RU" dirty="0"/>
              <a:t>Михаил Саакян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49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75B3E-2833-3941-A9A2-F9B52268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Коэффициенты Пирсона с суммарным количеством слов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466009-2702-C842-9940-B2E080EE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230" y="2250520"/>
            <a:ext cx="4203700" cy="381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1CC941-32C9-D442-BF44-8AEE4C939E6E}"/>
              </a:ext>
            </a:extLst>
          </p:cNvPr>
          <p:cNvSpPr txBox="1"/>
          <p:nvPr/>
        </p:nvSpPr>
        <p:spPr>
          <a:xfrm>
            <a:off x="1222375" y="2071688"/>
            <a:ext cx="4203699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Школьные оценки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Средний балл ЕГЭ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Университетские оценки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Возраст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Рост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Самооценка интеллекта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Самооценка словарного запаса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011AFA-A880-FA48-BD16-0D8482E1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86" y="2822020"/>
            <a:ext cx="4178300" cy="381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AEEE8D6-816F-C74F-A118-F2994CE21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230" y="3386615"/>
            <a:ext cx="4178300" cy="381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F8EFA5-5462-394D-840E-244926581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230" y="3951210"/>
            <a:ext cx="4178300" cy="381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DCF92B3-715D-E745-A2F7-238100C80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074" y="4494134"/>
            <a:ext cx="4292600" cy="381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280E978-FF22-EB4A-8D63-1E3DF8555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230" y="5037058"/>
            <a:ext cx="4292600" cy="381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F8EAD1D-9857-E445-A61E-D80F5E139A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6230" y="5537118"/>
            <a:ext cx="4292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EF7D2-5F75-7045-AE6D-A3059ECA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субъективных оценок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5F6EE3BA-D7A4-A64F-A474-33363A1F6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222805"/>
              </p:ext>
            </p:extLst>
          </p:nvPr>
        </p:nvGraphicFramePr>
        <p:xfrm>
          <a:off x="200026" y="1825625"/>
          <a:ext cx="11658600" cy="4546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86150553"/>
                    </a:ext>
                  </a:extLst>
                </a:gridCol>
                <a:gridCol w="3857518">
                  <a:extLst>
                    <a:ext uri="{9D8B030D-6E8A-4147-A177-3AD203B41FA5}">
                      <a16:colId xmlns:a16="http://schemas.microsoft.com/office/drawing/2014/main" val="1566738037"/>
                    </a:ext>
                  </a:extLst>
                </a:gridCol>
                <a:gridCol w="3914882">
                  <a:extLst>
                    <a:ext uri="{9D8B030D-6E8A-4147-A177-3AD203B41FA5}">
                      <a16:colId xmlns:a16="http://schemas.microsoft.com/office/drawing/2014/main" val="538652377"/>
                    </a:ext>
                  </a:extLst>
                </a:gridCol>
              </a:tblGrid>
              <a:tr h="113438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Самооценка интеллекта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Самооценка словарного запаса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24957"/>
                  </a:ext>
                </a:extLst>
              </a:tr>
              <a:tr h="113438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Коэффициент </a:t>
                      </a:r>
                      <a:r>
                        <a:rPr lang="ru-RU" dirty="0" err="1"/>
                        <a:t>Спирмена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correlation=0.17451,</a:t>
                      </a:r>
                      <a:r>
                        <a:rPr lang="ru-RU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pvalue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=0.20255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correlation=0.10051, </a:t>
                      </a:r>
                      <a:r>
                        <a:rPr lang="en-U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pvalue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=0.46529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360130"/>
                  </a:ext>
                </a:extLst>
              </a:tr>
              <a:tr h="113438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Коэффициент </a:t>
                      </a:r>
                      <a:r>
                        <a:rPr lang="ru-RU" dirty="0" err="1"/>
                        <a:t>Кендела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correlation=0.14679, </a:t>
                      </a:r>
                      <a:r>
                        <a:rPr lang="en-U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pvalue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=0.16681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correlation=0.0773</a:t>
                      </a:r>
                      <a:r>
                        <a:rPr lang="ru-RU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en-U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pvalue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=0.46561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247146"/>
                  </a:ext>
                </a:extLst>
              </a:tr>
              <a:tr h="114344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Корреляционное расстояние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0.7954103256364781</a:t>
                      </a:r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ru-RU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0.8875823825867973</a:t>
                      </a:r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984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95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A3B85-568F-3542-B376-10709063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Однородность людей с разным количеством 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38AAC-32BA-6C4E-B36B-81858E2E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Люди были разбиты на 3 группы: </a:t>
            </a:r>
            <a:endParaRPr lang="en-US" sz="3200" dirty="0"/>
          </a:p>
          <a:p>
            <a:r>
              <a:rPr lang="en-US" sz="3200" dirty="0"/>
              <a:t>first sample: 80%+</a:t>
            </a:r>
            <a:r>
              <a:rPr lang="ru-RU" sz="3200" dirty="0"/>
              <a:t> </a:t>
            </a:r>
            <a:r>
              <a:rPr lang="en-US" sz="3200" dirty="0"/>
              <a:t>(11 </a:t>
            </a:r>
            <a:r>
              <a:rPr lang="ru-RU" sz="3200" dirty="0"/>
              <a:t>человек)</a:t>
            </a:r>
            <a:endParaRPr lang="en-US" sz="3200" dirty="0"/>
          </a:p>
          <a:p>
            <a:r>
              <a:rPr lang="en-US" sz="3200" dirty="0"/>
              <a:t>second sample: 60-80% (11 </a:t>
            </a:r>
            <a:r>
              <a:rPr lang="ru-RU" sz="3200" dirty="0"/>
              <a:t>человек)</a:t>
            </a:r>
            <a:endParaRPr lang="en-US" sz="3200" dirty="0"/>
          </a:p>
          <a:p>
            <a:r>
              <a:rPr lang="en-US" sz="3200" dirty="0"/>
              <a:t>third sample: &lt;60%</a:t>
            </a:r>
            <a:r>
              <a:rPr lang="ru-RU" sz="3200" dirty="0"/>
              <a:t> </a:t>
            </a:r>
            <a:r>
              <a:rPr lang="en-US" sz="3200" dirty="0"/>
              <a:t>(</a:t>
            </a:r>
            <a:r>
              <a:rPr lang="ru-RU" sz="3200" dirty="0"/>
              <a:t>33</a:t>
            </a:r>
            <a:r>
              <a:rPr lang="en-US" sz="3200" dirty="0"/>
              <a:t> </a:t>
            </a:r>
            <a:r>
              <a:rPr lang="ru-RU" sz="3200" dirty="0"/>
              <a:t>человека)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378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55C79-CA08-B14B-95ED-DF282668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E732CAB-502C-9443-A5B8-737AAB64C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-954883"/>
            <a:ext cx="10515600" cy="8682037"/>
          </a:xfrm>
        </p:spPr>
      </p:pic>
    </p:spTree>
    <p:extLst>
      <p:ext uri="{BB962C8B-B14F-4D97-AF65-F5344CB8AC3E}">
        <p14:creationId xmlns:p14="http://schemas.microsoft.com/office/powerpoint/2010/main" val="268179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E2FDA-3CE3-3549-8B43-9A7F2B6D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0"/>
            <a:ext cx="10515600" cy="1325563"/>
          </a:xfrm>
        </p:spPr>
        <p:txBody>
          <a:bodyPr/>
          <a:lstStyle/>
          <a:p>
            <a:r>
              <a:rPr lang="ru-RU" dirty="0"/>
              <a:t>Результаты критерия Андерсон-Дарлинга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F419670-93B2-C641-A5EB-09708CA9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194" y="1356241"/>
            <a:ext cx="9853612" cy="49672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b="1" dirty="0"/>
              <a:t>Преобладающие в аттестате оценки</a:t>
            </a:r>
            <a:r>
              <a:rPr lang="ru-RU" sz="1600" dirty="0"/>
              <a:t>:</a:t>
            </a:r>
            <a:br>
              <a:rPr lang="ru-RU" sz="1600" dirty="0"/>
            </a:br>
            <a:r>
              <a:rPr lang="en-US" sz="1600" dirty="0"/>
              <a:t>p-value: </a:t>
            </a:r>
            <a:r>
              <a:rPr lang="en-US" sz="1600" b="1" dirty="0"/>
              <a:t>0.07616560724968177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------------------------------------------------------------------------------------------------------------------------</a:t>
            </a:r>
            <a:br>
              <a:rPr lang="en-US" sz="1600" dirty="0"/>
            </a:br>
            <a:r>
              <a:rPr lang="ru-RU" sz="1600" b="1" dirty="0"/>
              <a:t>Средний балл за ЕГЭ</a:t>
            </a:r>
            <a:r>
              <a:rPr lang="ru-RU" sz="1600" dirty="0"/>
              <a:t>:</a:t>
            </a:r>
            <a:br>
              <a:rPr lang="ru-RU" sz="1600" dirty="0"/>
            </a:br>
            <a:r>
              <a:rPr lang="en-US" sz="1600" dirty="0"/>
              <a:t>p-value: </a:t>
            </a:r>
            <a:r>
              <a:rPr lang="en-US" sz="1600" b="1" dirty="0"/>
              <a:t>0.25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------------------------------------------------------------------------------------------------------------------------</a:t>
            </a:r>
            <a:br>
              <a:rPr lang="en-US" sz="1600" dirty="0"/>
            </a:br>
            <a:r>
              <a:rPr lang="ru-RU" sz="1600" b="1" dirty="0"/>
              <a:t>Преобладающие в университете оценки</a:t>
            </a:r>
            <a:r>
              <a:rPr lang="ru-RU" sz="1600" dirty="0"/>
              <a:t>:</a:t>
            </a:r>
            <a:br>
              <a:rPr lang="ru-RU" sz="1600" dirty="0"/>
            </a:br>
            <a:r>
              <a:rPr lang="en-US" sz="1600" dirty="0"/>
              <a:t>p-value: </a:t>
            </a:r>
            <a:r>
              <a:rPr lang="en-US" sz="1600" b="1" dirty="0"/>
              <a:t>0.25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------------------------------------------------------------------------------------------------------------------------</a:t>
            </a:r>
            <a:br>
              <a:rPr lang="en-US" sz="1600" dirty="0"/>
            </a:br>
            <a:r>
              <a:rPr lang="ru-RU" sz="1600" b="1" dirty="0"/>
              <a:t>Самооценка интеллекта</a:t>
            </a:r>
            <a:r>
              <a:rPr lang="ru-RU" sz="1600" dirty="0"/>
              <a:t>:</a:t>
            </a:r>
            <a:br>
              <a:rPr lang="ru-RU" sz="1600" dirty="0"/>
            </a:br>
            <a:r>
              <a:rPr lang="en-US" sz="1600" dirty="0"/>
              <a:t>p-value: </a:t>
            </a:r>
            <a:r>
              <a:rPr lang="en-US" sz="1600" b="1" dirty="0"/>
              <a:t>0.25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------------------------------------------------------------------------------------------------------------------------</a:t>
            </a:r>
            <a:br>
              <a:rPr lang="en-US" sz="1600" dirty="0"/>
            </a:br>
            <a:r>
              <a:rPr lang="ru-RU" sz="1600" b="1" dirty="0"/>
              <a:t>Самооценка словарного запаса</a:t>
            </a:r>
            <a:r>
              <a:rPr lang="ru-RU" sz="1600" dirty="0"/>
              <a:t>:</a:t>
            </a:r>
            <a:br>
              <a:rPr lang="ru-RU" sz="1600" dirty="0"/>
            </a:br>
            <a:r>
              <a:rPr lang="en-US" sz="1600" dirty="0"/>
              <a:t>p-value: </a:t>
            </a:r>
            <a:r>
              <a:rPr lang="en-US" sz="1600" b="1" dirty="0"/>
              <a:t>0.19720095987755482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------------------------------------------------------------------------------------------------------------------------</a:t>
            </a:r>
            <a:br>
              <a:rPr lang="en-US" sz="1600" dirty="0"/>
            </a:br>
            <a:r>
              <a:rPr lang="ru-RU" sz="1600" b="1" dirty="0"/>
              <a:t>Очки для зрения</a:t>
            </a:r>
            <a:r>
              <a:rPr lang="ru-RU" sz="1600" dirty="0"/>
              <a:t>:</a:t>
            </a:r>
            <a:br>
              <a:rPr lang="ru-RU" sz="1600" dirty="0"/>
            </a:br>
            <a:r>
              <a:rPr lang="en-US" sz="1600" dirty="0"/>
              <a:t>p-value: </a:t>
            </a:r>
            <a:r>
              <a:rPr lang="en-US" sz="1600" b="1" dirty="0"/>
              <a:t>0.25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------------------------------------------------------------------------------------------------------------------------</a:t>
            </a:r>
            <a:br>
              <a:rPr lang="en-US" sz="1600" dirty="0"/>
            </a:br>
            <a:r>
              <a:rPr lang="ru-RU" sz="1600" b="1" dirty="0"/>
              <a:t>Относительная оценка интеллекта</a:t>
            </a:r>
            <a:r>
              <a:rPr lang="ru-RU" sz="1600" dirty="0"/>
              <a:t>:</a:t>
            </a:r>
            <a:br>
              <a:rPr lang="ru-RU" sz="1600" dirty="0"/>
            </a:br>
            <a:r>
              <a:rPr lang="en-US" sz="1600" dirty="0"/>
              <a:t>p-value: </a:t>
            </a:r>
            <a:r>
              <a:rPr lang="en-US" sz="1600" b="1" dirty="0"/>
              <a:t>0.25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------------------------------------------------------------------------------------------------------------------------</a:t>
            </a:r>
            <a:endParaRPr lang="ru-RU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C0FC4-94A9-6F45-A744-935C950A6AF5}"/>
              </a:ext>
            </a:extLst>
          </p:cNvPr>
          <p:cNvSpPr txBox="1"/>
          <p:nvPr/>
        </p:nvSpPr>
        <p:spPr>
          <a:xfrm>
            <a:off x="7758113" y="1171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46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A1235-3D3B-124D-99DD-45812A5B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 критерия</a:t>
            </a:r>
            <a:br>
              <a:rPr lang="ru-RU" dirty="0"/>
            </a:br>
            <a:r>
              <a:rPr lang="ru-RU" dirty="0"/>
              <a:t>Манна-Уитни-</a:t>
            </a:r>
            <a:r>
              <a:rPr lang="ru-RU" dirty="0" err="1"/>
              <a:t>Уилкоксона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F583B5-41F7-7C40-B087-DE2E4B9B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" y="1825624"/>
            <a:ext cx="5395914" cy="48037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b="1" dirty="0"/>
              <a:t>Преобладающие в аттестате оценки:</a:t>
            </a:r>
            <a:br>
              <a:rPr lang="ru-RU" sz="1600" dirty="0"/>
            </a:br>
            <a:r>
              <a:rPr lang="en-US" sz="1600" dirty="0"/>
              <a:t>First and Second samples p-value: </a:t>
            </a:r>
            <a:r>
              <a:rPr lang="en-US" sz="1600" b="1" dirty="0"/>
              <a:t>0.3025281916437321</a:t>
            </a:r>
            <a:br>
              <a:rPr lang="en-US" sz="1600" dirty="0"/>
            </a:br>
            <a:r>
              <a:rPr lang="en-US" sz="1600" dirty="0"/>
              <a:t>First and Third samples p-value: </a:t>
            </a:r>
            <a:r>
              <a:rPr lang="en-US" sz="1600" b="1" dirty="0"/>
              <a:t>0.06318927737702756</a:t>
            </a:r>
            <a:br>
              <a:rPr lang="en-US" sz="1600" dirty="0"/>
            </a:br>
            <a:r>
              <a:rPr lang="en-US" sz="1600" dirty="0"/>
              <a:t>Third and Second samples p-value: </a:t>
            </a:r>
            <a:r>
              <a:rPr lang="en-US" sz="1600" b="1" dirty="0"/>
              <a:t>0.4051337126367599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</a:t>
            </a:r>
            <a:r>
              <a:rPr lang="ru-RU" sz="1600" b="1" dirty="0"/>
              <a:t>Средний балл за ЕГЭ:</a:t>
            </a:r>
            <a:br>
              <a:rPr lang="ru-RU" sz="1600" b="1" dirty="0"/>
            </a:br>
            <a:r>
              <a:rPr lang="en-US" sz="1600" dirty="0"/>
              <a:t>First and Second samples p-value: </a:t>
            </a:r>
            <a:r>
              <a:rPr lang="en-US" sz="1600" b="1" dirty="0"/>
              <a:t>0.3240892510141604</a:t>
            </a:r>
            <a:br>
              <a:rPr lang="en-US" sz="1600" dirty="0"/>
            </a:br>
            <a:r>
              <a:rPr lang="en-US" sz="1600" dirty="0"/>
              <a:t>First and Third samples p-value: </a:t>
            </a:r>
            <a:r>
              <a:rPr lang="en-US" sz="1600" b="1" dirty="0"/>
              <a:t>0.8176174902502804</a:t>
            </a:r>
            <a:br>
              <a:rPr lang="en-US" sz="1600" dirty="0"/>
            </a:br>
            <a:r>
              <a:rPr lang="en-US" sz="1600" dirty="0"/>
              <a:t>Third and Second samples p-value: </a:t>
            </a:r>
            <a:r>
              <a:rPr lang="en-US" sz="1600" b="1" dirty="0"/>
              <a:t>0.20673289263110817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</a:t>
            </a:r>
            <a:br>
              <a:rPr lang="en-US" sz="1600" dirty="0"/>
            </a:br>
            <a:r>
              <a:rPr lang="ru-RU" sz="1600" b="1" dirty="0"/>
              <a:t>Преобладающие в университете оценки:</a:t>
            </a:r>
            <a:br>
              <a:rPr lang="ru-RU" sz="1600" dirty="0"/>
            </a:br>
            <a:r>
              <a:rPr lang="en-US" sz="1600" dirty="0"/>
              <a:t>First and Second samples p-value: </a:t>
            </a:r>
            <a:r>
              <a:rPr lang="en-US" sz="1600" b="1" dirty="0"/>
              <a:t>0.14932385755084093</a:t>
            </a:r>
            <a:br>
              <a:rPr lang="en-US" sz="1600" dirty="0"/>
            </a:br>
            <a:r>
              <a:rPr lang="en-US" sz="1600" dirty="0"/>
              <a:t>First and Third samples p-value: </a:t>
            </a:r>
            <a:r>
              <a:rPr lang="en-US" sz="1600" b="1" dirty="0"/>
              <a:t>0.2039938128440072</a:t>
            </a:r>
            <a:br>
              <a:rPr lang="en-US" sz="1600" dirty="0"/>
            </a:br>
            <a:r>
              <a:rPr lang="en-US" sz="1600" dirty="0"/>
              <a:t>Third and Second samples p-value: </a:t>
            </a:r>
            <a:r>
              <a:rPr lang="en-US" sz="1600" b="1" dirty="0"/>
              <a:t>0.6850551127769036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</a:t>
            </a:r>
            <a:br>
              <a:rPr lang="en-US" sz="1600" dirty="0"/>
            </a:b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5417-9A2F-234F-8C6E-68D0AC96DE00}"/>
              </a:ext>
            </a:extLst>
          </p:cNvPr>
          <p:cNvSpPr txBox="1"/>
          <p:nvPr/>
        </p:nvSpPr>
        <p:spPr>
          <a:xfrm>
            <a:off x="5629276" y="1825624"/>
            <a:ext cx="63293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Самооценка интеллекта:</a:t>
            </a:r>
            <a:br>
              <a:rPr lang="ru-RU" sz="1600" dirty="0"/>
            </a:br>
            <a:r>
              <a:rPr lang="en-US" sz="1600" dirty="0"/>
              <a:t>First and Second samples p-value: </a:t>
            </a:r>
            <a:r>
              <a:rPr lang="en-US" sz="1600" b="1" dirty="0"/>
              <a:t>0.5023230288354462</a:t>
            </a:r>
            <a:br>
              <a:rPr lang="en-US" sz="1600" dirty="0"/>
            </a:br>
            <a:r>
              <a:rPr lang="en-US" sz="1600" dirty="0"/>
              <a:t>First and Third samples p-value: </a:t>
            </a:r>
            <a:r>
              <a:rPr lang="en-US" sz="1600" b="1" dirty="0"/>
              <a:t>0.4484401967906346</a:t>
            </a:r>
            <a:br>
              <a:rPr lang="en-US" sz="1600" dirty="0"/>
            </a:br>
            <a:r>
              <a:rPr lang="en-US" sz="1600" dirty="0"/>
              <a:t>Third and Second samples p-value: </a:t>
            </a:r>
            <a:r>
              <a:rPr lang="en-US" sz="1600" b="1" dirty="0"/>
              <a:t>0.20679575334517064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---------------------------------------------------------------------------------------------------</a:t>
            </a:r>
            <a:br>
              <a:rPr lang="en-US" sz="1600" dirty="0"/>
            </a:br>
            <a:r>
              <a:rPr lang="ru-RU" sz="1600" b="1" dirty="0"/>
              <a:t>Самооценка словарного запаса:</a:t>
            </a:r>
            <a:br>
              <a:rPr lang="ru-RU" sz="1600" dirty="0"/>
            </a:br>
            <a:r>
              <a:rPr lang="en-US" sz="1600" dirty="0"/>
              <a:t>First and Second samples p-value: </a:t>
            </a:r>
            <a:r>
              <a:rPr lang="en-US" sz="1600" b="1" dirty="0"/>
              <a:t>0.2108832555681539</a:t>
            </a:r>
            <a:br>
              <a:rPr lang="en-US" sz="1600" dirty="0"/>
            </a:br>
            <a:r>
              <a:rPr lang="en-US" sz="1600" dirty="0"/>
              <a:t>First and Third samples p-value: </a:t>
            </a:r>
            <a:r>
              <a:rPr lang="en-US" sz="1600" b="1" dirty="0"/>
              <a:t>0.9764496514011568</a:t>
            </a:r>
            <a:br>
              <a:rPr lang="en-US" sz="1600" dirty="0"/>
            </a:br>
            <a:r>
              <a:rPr lang="en-US" sz="1600" dirty="0"/>
              <a:t>Third and Second samples p-value: </a:t>
            </a:r>
            <a:r>
              <a:rPr lang="en-US" sz="1600" b="1" dirty="0"/>
              <a:t>0.14241084574989452</a:t>
            </a:r>
            <a:br>
              <a:rPr lang="en-US" sz="1600" dirty="0"/>
            </a:br>
            <a:r>
              <a:rPr lang="en-US" sz="1600" dirty="0"/>
              <a:t>---------------------------------------------------------------------------------------------------</a:t>
            </a:r>
            <a:br>
              <a:rPr lang="en-US" sz="1600" dirty="0"/>
            </a:br>
            <a:r>
              <a:rPr lang="ru-RU" sz="1600" b="1" dirty="0"/>
              <a:t>Относительная оценка интеллекта:</a:t>
            </a:r>
            <a:br>
              <a:rPr lang="ru-RU" sz="1600" dirty="0"/>
            </a:br>
            <a:r>
              <a:rPr lang="en-US" sz="1600" dirty="0"/>
              <a:t>First and Second samples p-value: </a:t>
            </a:r>
            <a:r>
              <a:rPr lang="en-US" sz="1600" b="1" dirty="0"/>
              <a:t>0.6976002155832742</a:t>
            </a:r>
            <a:br>
              <a:rPr lang="en-US" sz="1600" dirty="0"/>
            </a:br>
            <a:r>
              <a:rPr lang="en-US" sz="1600" dirty="0"/>
              <a:t>First and Third samples p-value: </a:t>
            </a:r>
            <a:r>
              <a:rPr lang="en-US" sz="1600" b="1" dirty="0"/>
              <a:t>0.6623129878846838</a:t>
            </a:r>
            <a:br>
              <a:rPr lang="en-US" sz="1600" dirty="0"/>
            </a:br>
            <a:r>
              <a:rPr lang="en-US" sz="1600" dirty="0"/>
              <a:t>Third and Second samples p-value: </a:t>
            </a:r>
            <a:r>
              <a:rPr lang="en-US" sz="1600" b="1" dirty="0"/>
              <a:t>0.3356180560411067</a:t>
            </a:r>
          </a:p>
          <a:p>
            <a:r>
              <a:rPr lang="en-US" sz="1600" dirty="0"/>
              <a:t>------------------------------------------------------------------------------------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76033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E7129-93CA-DF4A-B492-2DA86B80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Нормальность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0CD952-17A9-644F-81D5-79BFBD367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636" y="777421"/>
            <a:ext cx="9398727" cy="6604793"/>
          </a:xfrm>
        </p:spPr>
      </p:pic>
    </p:spTree>
    <p:extLst>
      <p:ext uri="{BB962C8B-B14F-4D97-AF65-F5344CB8AC3E}">
        <p14:creationId xmlns:p14="http://schemas.microsoft.com/office/powerpoint/2010/main" val="119589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A7884-0FD5-F743-80A4-35EB57EB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Нормальность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04A29B-EC9F-4346-8987-5A1A42F0B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278" y="681039"/>
            <a:ext cx="9275444" cy="6696075"/>
          </a:xfrm>
        </p:spPr>
      </p:pic>
    </p:spTree>
    <p:extLst>
      <p:ext uri="{BB962C8B-B14F-4D97-AF65-F5344CB8AC3E}">
        <p14:creationId xmlns:p14="http://schemas.microsoft.com/office/powerpoint/2010/main" val="366863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25268-EE6C-B040-B217-B4354EE5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Шапиро-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42C84-7D5E-254F-9F16-D070386E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1 минута:</a:t>
            </a:r>
            <a:br>
              <a:rPr lang="ru-RU" dirty="0"/>
            </a:br>
            <a:r>
              <a:rPr lang="en-US" dirty="0"/>
              <a:t>	p-value: </a:t>
            </a:r>
            <a:r>
              <a:rPr lang="en-US" b="1" dirty="0"/>
              <a:t>0.8312331438064575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en-US" dirty="0"/>
              <a:t>2 </a:t>
            </a:r>
            <a:r>
              <a:rPr lang="ru-RU" dirty="0"/>
              <a:t>минута:</a:t>
            </a:r>
            <a:br>
              <a:rPr lang="ru-RU" dirty="0"/>
            </a:br>
            <a:r>
              <a:rPr lang="en-US" dirty="0"/>
              <a:t>	p-value: </a:t>
            </a:r>
            <a:r>
              <a:rPr lang="en-US" b="1" dirty="0"/>
              <a:t>0.06731298565864563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en-US" dirty="0"/>
              <a:t>3 </a:t>
            </a:r>
            <a:r>
              <a:rPr lang="ru-RU" dirty="0"/>
              <a:t>минута:</a:t>
            </a:r>
            <a:br>
              <a:rPr lang="ru-RU" dirty="0"/>
            </a:br>
            <a:r>
              <a:rPr lang="en-US" dirty="0"/>
              <a:t>	p-value: </a:t>
            </a:r>
            <a:r>
              <a:rPr lang="en-US" b="1" dirty="0"/>
              <a:t>0.12502291798591614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en-US" dirty="0"/>
              <a:t>4 </a:t>
            </a:r>
            <a:r>
              <a:rPr lang="ru-RU" dirty="0"/>
              <a:t>минута:</a:t>
            </a:r>
            <a:br>
              <a:rPr lang="ru-RU" dirty="0"/>
            </a:br>
            <a:r>
              <a:rPr lang="en-US" dirty="0"/>
              <a:t>	p-value: </a:t>
            </a:r>
            <a:r>
              <a:rPr lang="en-US" b="1" dirty="0"/>
              <a:t>0.0035154579672962427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en-US" dirty="0"/>
              <a:t>5 </a:t>
            </a:r>
            <a:r>
              <a:rPr lang="ru-RU" dirty="0"/>
              <a:t>минута:</a:t>
            </a:r>
            <a:br>
              <a:rPr lang="ru-RU" dirty="0"/>
            </a:br>
            <a:r>
              <a:rPr lang="en-US" dirty="0"/>
              <a:t>	p-value: </a:t>
            </a:r>
            <a:r>
              <a:rPr lang="en-US" b="1" dirty="0"/>
              <a:t>0.015239374712109566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ru-RU" dirty="0"/>
              <a:t>Всего:</a:t>
            </a:r>
            <a:br>
              <a:rPr lang="ru-RU" dirty="0"/>
            </a:br>
            <a:r>
              <a:rPr lang="en-US" dirty="0"/>
              <a:t>	p-value: </a:t>
            </a:r>
            <a:r>
              <a:rPr lang="en-US" b="1" dirty="0"/>
              <a:t>0.031244533136487007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77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A75E5-E126-C045-9945-50C333E3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Лиллиефорса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67EA2-A1A5-0149-8C52-6C12A2CC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1 минута: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p-value: </a:t>
            </a:r>
            <a:r>
              <a:rPr lang="en-US" b="1" dirty="0"/>
              <a:t>0.4494512199558001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en-US" dirty="0"/>
              <a:t>2 </a:t>
            </a:r>
            <a:r>
              <a:rPr lang="ru-RU" dirty="0"/>
              <a:t>минута: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p-value: </a:t>
            </a:r>
            <a:r>
              <a:rPr lang="en-US" b="1" dirty="0"/>
              <a:t>0.03990964126193636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en-US" dirty="0"/>
              <a:t>3 </a:t>
            </a:r>
            <a:r>
              <a:rPr lang="ru-RU" dirty="0"/>
              <a:t>минута: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p-value</a:t>
            </a:r>
            <a:r>
              <a:rPr lang="en-US" b="1" dirty="0"/>
              <a:t>: 0.00984301963686562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en-US" dirty="0"/>
              <a:t>4 </a:t>
            </a:r>
            <a:r>
              <a:rPr lang="ru-RU" dirty="0"/>
              <a:t>минута: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p-value: </a:t>
            </a:r>
            <a:r>
              <a:rPr lang="en-US" b="1" dirty="0"/>
              <a:t>0.0012672128860568837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en-US" dirty="0"/>
              <a:t>5 </a:t>
            </a:r>
            <a:r>
              <a:rPr lang="ru-RU" dirty="0"/>
              <a:t>минута: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p-value: </a:t>
            </a:r>
            <a:r>
              <a:rPr lang="en-US" b="1" dirty="0"/>
              <a:t>0.036309777625725535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br>
              <a:rPr lang="en-US" dirty="0"/>
            </a:br>
            <a:r>
              <a:rPr lang="ru-RU" dirty="0"/>
              <a:t>Всего: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p-value: </a:t>
            </a:r>
            <a:r>
              <a:rPr lang="en-US" b="1" dirty="0"/>
              <a:t>0.371436408430918</a:t>
            </a:r>
            <a:br>
              <a:rPr lang="en-US" dirty="0"/>
            </a:br>
            <a:r>
              <a:rPr lang="en-US" dirty="0"/>
              <a:t>------------------------------------------------------------------------------------------------------------------------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08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6A0C3-A17D-9B4E-87E0-F8F51698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собирали данные?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3D871-4C3A-2E42-9568-A9183F44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077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Суть эксперимента: Написать как можно больше слов на определенную тему за 5 минут, разделяя слова по минутам</a:t>
            </a:r>
          </a:p>
          <a:p>
            <a:pPr marL="0" indent="0">
              <a:buNone/>
            </a:pPr>
            <a:r>
              <a:rPr lang="ru-RU" dirty="0"/>
              <a:t>Тема: Отдых</a:t>
            </a:r>
          </a:p>
          <a:p>
            <a:r>
              <a:rPr lang="ru-RU" dirty="0"/>
              <a:t>Собирали каждый курс в аудитории</a:t>
            </a:r>
            <a:r>
              <a:rPr lang="en-US" dirty="0"/>
              <a:t> </a:t>
            </a:r>
            <a:r>
              <a:rPr lang="ru-RU" dirty="0"/>
              <a:t>и заставляли думать</a:t>
            </a:r>
          </a:p>
          <a:p>
            <a:r>
              <a:rPr lang="ru-RU" dirty="0"/>
              <a:t>Просили их заполнить </a:t>
            </a:r>
            <a:r>
              <a:rPr lang="ru-RU" dirty="0" err="1"/>
              <a:t>гугл</a:t>
            </a:r>
            <a:r>
              <a:rPr lang="ru-RU" dirty="0"/>
              <a:t>-форму</a:t>
            </a:r>
          </a:p>
          <a:p>
            <a:r>
              <a:rPr lang="ru-RU" dirty="0"/>
              <a:t>Всего обе стадии эксперимента прошло </a:t>
            </a:r>
            <a:r>
              <a:rPr lang="ru-RU" b="1" dirty="0"/>
              <a:t>55</a:t>
            </a:r>
            <a:r>
              <a:rPr lang="ru-RU" dirty="0"/>
              <a:t> человек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6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CEF6E-BEB7-6341-8BF6-955B5C25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Двухфакторный анализ числа слов в раунде по факторам человек и номер минуты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E9E677C-0FE9-8C43-840D-99253FAC9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174" y="1677192"/>
            <a:ext cx="6319652" cy="4943454"/>
          </a:xfrm>
        </p:spPr>
      </p:pic>
    </p:spTree>
    <p:extLst>
      <p:ext uri="{BB962C8B-B14F-4D97-AF65-F5344CB8AC3E}">
        <p14:creationId xmlns:p14="http://schemas.microsoft.com/office/powerpoint/2010/main" val="116310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A6555-590E-9447-B61C-986F54C9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Интересное </a:t>
            </a:r>
            <a:r>
              <a:rPr lang="ru-RU" dirty="0" err="1"/>
              <a:t>наблюдени</a:t>
            </a:r>
            <a:r>
              <a:rPr lang="en-US" dirty="0"/>
              <a:t>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36DFDC-9584-264E-85B3-8C6FCD61D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815" y="681307"/>
            <a:ext cx="10246369" cy="6667235"/>
          </a:xfrm>
        </p:spPr>
      </p:pic>
    </p:spTree>
    <p:extLst>
      <p:ext uri="{BB962C8B-B14F-4D97-AF65-F5344CB8AC3E}">
        <p14:creationId xmlns:p14="http://schemas.microsoft.com/office/powerpoint/2010/main" val="19675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D2FF9-A604-CE4A-A6D1-6A160BD6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собирали?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1A78B-BAAD-4D46-8493-7D7EF545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50292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Номер курса</a:t>
            </a:r>
          </a:p>
          <a:p>
            <a:r>
              <a:rPr lang="ru-RU" dirty="0"/>
              <a:t>Какие оценки преобладают в вашем аттестате</a:t>
            </a:r>
          </a:p>
          <a:p>
            <a:r>
              <a:rPr lang="ru-RU" dirty="0"/>
              <a:t>Средний балл за ЕГЭ</a:t>
            </a:r>
          </a:p>
          <a:p>
            <a:r>
              <a:rPr lang="ru-RU" dirty="0"/>
              <a:t>Какие оценки преобладают на экзаменах в университете</a:t>
            </a:r>
          </a:p>
          <a:p>
            <a:r>
              <a:rPr lang="ru-RU" dirty="0"/>
              <a:t>Возраст</a:t>
            </a:r>
          </a:p>
          <a:p>
            <a:r>
              <a:rPr lang="ru-RU" dirty="0"/>
              <a:t>Рост</a:t>
            </a:r>
          </a:p>
          <a:p>
            <a:r>
              <a:rPr lang="ru-RU" dirty="0"/>
              <a:t>Самооценка интеллекта</a:t>
            </a:r>
          </a:p>
          <a:p>
            <a:r>
              <a:rPr lang="ru-RU" dirty="0"/>
              <a:t>Самооценка словарного запаса </a:t>
            </a:r>
          </a:p>
          <a:p>
            <a:r>
              <a:rPr lang="ru-RU" dirty="0"/>
              <a:t>Носит ли человек очки для зрения</a:t>
            </a:r>
          </a:p>
          <a:p>
            <a:r>
              <a:rPr lang="ru-RU" dirty="0"/>
              <a:t>Относительное положение по интеллекту на курсе</a:t>
            </a:r>
          </a:p>
          <a:p>
            <a:r>
              <a:rPr lang="ru-RU" dirty="0"/>
              <a:t>Цвет любимой футболки</a:t>
            </a:r>
          </a:p>
          <a:p>
            <a:r>
              <a:rPr lang="ru-RU" dirty="0"/>
              <a:t>Количество иностранных языков, которыми человек владеет</a:t>
            </a:r>
          </a:p>
        </p:txBody>
      </p:sp>
    </p:spTree>
    <p:extLst>
      <p:ext uri="{BB962C8B-B14F-4D97-AF65-F5344CB8AC3E}">
        <p14:creationId xmlns:p14="http://schemas.microsoft.com/office/powerpoint/2010/main" val="269635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152D0-2100-A742-9EB7-96286A4E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1DD3B-BED5-5040-928B-87F16C32B7CB}"/>
              </a:ext>
            </a:extLst>
          </p:cNvPr>
          <p:cNvSpPr txBox="1"/>
          <p:nvPr/>
        </p:nvSpPr>
        <p:spPr>
          <a:xfrm>
            <a:off x="7790213" y="68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E46F4B69-E93A-9942-81DD-7C778ED18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-424800"/>
            <a:ext cx="8532000" cy="8532000"/>
          </a:xfrm>
        </p:spPr>
      </p:pic>
    </p:spTree>
    <p:extLst>
      <p:ext uri="{BB962C8B-B14F-4D97-AF65-F5344CB8AC3E}">
        <p14:creationId xmlns:p14="http://schemas.microsoft.com/office/powerpoint/2010/main" val="35877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A02F9-86B3-2E4B-A98F-F4B21DC8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8023A70-2076-7247-9E36-5F62DFB77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000" y="-424800"/>
            <a:ext cx="8532000" cy="8532000"/>
          </a:xfrm>
        </p:spPr>
      </p:pic>
    </p:spTree>
    <p:extLst>
      <p:ext uri="{BB962C8B-B14F-4D97-AF65-F5344CB8AC3E}">
        <p14:creationId xmlns:p14="http://schemas.microsoft.com/office/powerpoint/2010/main" val="226052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0B29A-2E58-9A4A-BB59-B1392991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63EEDE-D56B-0A4F-84A6-7EF63A302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-426272"/>
            <a:ext cx="8532000" cy="8532000"/>
          </a:xfrm>
        </p:spPr>
      </p:pic>
    </p:spTree>
    <p:extLst>
      <p:ext uri="{BB962C8B-B14F-4D97-AF65-F5344CB8AC3E}">
        <p14:creationId xmlns:p14="http://schemas.microsoft.com/office/powerpoint/2010/main" val="294860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A2727-63D9-6342-AECC-80B41E8F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365125"/>
            <a:ext cx="10515600" cy="1325563"/>
          </a:xfrm>
        </p:spPr>
        <p:txBody>
          <a:bodyPr/>
          <a:lstStyle/>
          <a:p>
            <a:r>
              <a:rPr lang="ru-RU" dirty="0"/>
              <a:t>Распределения количества слов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9208477-D6A2-A04C-B792-2BDB031E2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014" y="793218"/>
            <a:ext cx="10107971" cy="606478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8EF7AF-93FB-904C-BFEE-4178A0564F13}"/>
              </a:ext>
            </a:extLst>
          </p:cNvPr>
          <p:cNvSpPr txBox="1"/>
          <p:nvPr/>
        </p:nvSpPr>
        <p:spPr>
          <a:xfrm>
            <a:off x="1200150" y="600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B3697-C04C-5249-A769-64ACC172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486C1A-EAF0-424E-81C7-3758273E0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762000"/>
            <a:ext cx="8001000" cy="5334000"/>
          </a:xfrm>
        </p:spPr>
      </p:pic>
    </p:spTree>
    <p:extLst>
      <p:ext uri="{BB962C8B-B14F-4D97-AF65-F5344CB8AC3E}">
        <p14:creationId xmlns:p14="http://schemas.microsoft.com/office/powerpoint/2010/main" val="348556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3E7CA-911E-EE47-AB6A-F05C4625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722" y="-317311"/>
            <a:ext cx="10515600" cy="1325563"/>
          </a:xfrm>
        </p:spPr>
        <p:txBody>
          <a:bodyPr>
            <a:normAutofit/>
          </a:bodyPr>
          <a:lstStyle/>
          <a:p>
            <a:r>
              <a:rPr lang="ru-RU" sz="3700" dirty="0"/>
              <a:t>Проверка независимости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2148766-5AA2-3043-9EA9-7C739A436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78784"/>
            <a:ext cx="11642677" cy="6985606"/>
          </a:xfrm>
        </p:spPr>
      </p:pic>
    </p:spTree>
    <p:extLst>
      <p:ext uri="{BB962C8B-B14F-4D97-AF65-F5344CB8AC3E}">
        <p14:creationId xmlns:p14="http://schemas.microsoft.com/office/powerpoint/2010/main" val="2757006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647</Words>
  <Application>Microsoft Macintosh PowerPoint</Application>
  <PresentationFormat>Широкоэкранный</PresentationFormat>
  <Paragraphs>68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Напишите как можно больше слов за 5 минут</vt:lpstr>
      <vt:lpstr>Как собирали данные?</vt:lpstr>
      <vt:lpstr>Что собирали?</vt:lpstr>
      <vt:lpstr>Презентация PowerPoint</vt:lpstr>
      <vt:lpstr>Презентация PowerPoint</vt:lpstr>
      <vt:lpstr>Презентация PowerPoint</vt:lpstr>
      <vt:lpstr>Распределения количества слов</vt:lpstr>
      <vt:lpstr>Презентация PowerPoint</vt:lpstr>
      <vt:lpstr>Проверка независимости</vt:lpstr>
      <vt:lpstr>Коэффициенты Пирсона с суммарным количеством слов</vt:lpstr>
      <vt:lpstr>Зависимость субъективных оценок</vt:lpstr>
      <vt:lpstr> Однородность людей с разным количеством слов</vt:lpstr>
      <vt:lpstr>Презентация PowerPoint</vt:lpstr>
      <vt:lpstr>Результаты критерия Андерсон-Дарлинга</vt:lpstr>
      <vt:lpstr>Результаты критерия Манна-Уитни-Уилкоксона</vt:lpstr>
      <vt:lpstr>Нормальность данных</vt:lpstr>
      <vt:lpstr>Нормальность данных</vt:lpstr>
      <vt:lpstr>Критерий Шапиро-Уилкинсона</vt:lpstr>
      <vt:lpstr>Критерий Лиллиефорса</vt:lpstr>
      <vt:lpstr>Двухфакторный анализ числа слов в раунде по факторам человек и номер минуты</vt:lpstr>
      <vt:lpstr>Интересное наблюдениe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Напишите как можно больше слов за 5 минут</dc:title>
  <dc:creator>limb freedom</dc:creator>
  <cp:lastModifiedBy>limb freedom</cp:lastModifiedBy>
  <cp:revision>5</cp:revision>
  <dcterms:created xsi:type="dcterms:W3CDTF">2022-03-13T18:13:30Z</dcterms:created>
  <dcterms:modified xsi:type="dcterms:W3CDTF">2022-03-14T07:33:42Z</dcterms:modified>
</cp:coreProperties>
</file>